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634" r:id="rId6"/>
    <p:sldId id="705" r:id="rId7"/>
    <p:sldId id="3409" r:id="rId8"/>
    <p:sldId id="659" r:id="rId9"/>
    <p:sldId id="758" r:id="rId10"/>
    <p:sldId id="3401" r:id="rId11"/>
    <p:sldId id="3408" r:id="rId12"/>
    <p:sldId id="3404" r:id="rId13"/>
    <p:sldId id="3405" r:id="rId14"/>
    <p:sldId id="3407" r:id="rId15"/>
    <p:sldId id="3397" r:id="rId16"/>
    <p:sldId id="728" r:id="rId17"/>
    <p:sldId id="3539" r:id="rId18"/>
    <p:sldId id="3509" r:id="rId19"/>
    <p:sldId id="694" r:id="rId20"/>
    <p:sldId id="3572" r:id="rId21"/>
    <p:sldId id="643" r:id="rId22"/>
    <p:sldId id="3387" r:id="rId23"/>
    <p:sldId id="703" r:id="rId24"/>
    <p:sldId id="658" r:id="rId25"/>
    <p:sldId id="3577" r:id="rId26"/>
    <p:sldId id="3582" r:id="rId27"/>
    <p:sldId id="258" r:id="rId28"/>
    <p:sldId id="259" r:id="rId29"/>
    <p:sldId id="257" r:id="rId30"/>
    <p:sldId id="3546" r:id="rId31"/>
    <p:sldId id="618" r:id="rId32"/>
    <p:sldId id="3575" r:id="rId33"/>
    <p:sldId id="3360" r:id="rId34"/>
    <p:sldId id="3361" r:id="rId35"/>
    <p:sldId id="3574" r:id="rId36"/>
    <p:sldId id="3576" r:id="rId37"/>
    <p:sldId id="673" r:id="rId38"/>
    <p:sldId id="674" r:id="rId39"/>
    <p:sldId id="676" r:id="rId40"/>
    <p:sldId id="677" r:id="rId41"/>
    <p:sldId id="679" r:id="rId42"/>
    <p:sldId id="3391" r:id="rId43"/>
    <p:sldId id="3486" r:id="rId44"/>
    <p:sldId id="3392" r:id="rId45"/>
    <p:sldId id="264" r:id="rId46"/>
    <p:sldId id="3398" r:id="rId47"/>
    <p:sldId id="26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C9F4A-A082-E546-82D2-72A06AC17FE8}" v="3558" dt="2023-02-08T02:33:26.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940"/>
    <p:restoredTop sz="91434"/>
  </p:normalViewPr>
  <p:slideViewPr>
    <p:cSldViewPr snapToGrid="0">
      <p:cViewPr varScale="1">
        <p:scale>
          <a:sx n="108" d="100"/>
          <a:sy n="108" d="100"/>
        </p:scale>
        <p:origin x="200" y="5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home.treasury.gov/system/files/136/Overview-of-the-2023-Interim-Final-Rule.pdf"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arpa.sog.unc.edu/wp-content/uploads/2022/03/UG_Eligible-Use-Policy_SOG_MArch-2022.docx" TargetMode="External"/><Relationship Id="rId2" Type="http://schemas.openxmlformats.org/officeDocument/2006/relationships/hyperlink" Target="https://arpa.sog.unc.edu/wp-content/uploads/2022/02/Nondiscrimination-Policy_SOG_2022.docx" TargetMode="External"/><Relationship Id="rId1" Type="http://schemas.openxmlformats.org/officeDocument/2006/relationships/hyperlink" Target="https://arpa.sog.unc.edu/wp-content/uploads/2022/03/Record-Retention-Policy_SOG_2022.docx" TargetMode="External"/><Relationship Id="rId5" Type="http://schemas.openxmlformats.org/officeDocument/2006/relationships/hyperlink" Target="https://arpa.sog.unc.edu/wp-content/uploads/2022/03/Conflict-of-Interest-Policy-Template-3-17-22.docx" TargetMode="External"/><Relationship Id="rId4" Type="http://schemas.openxmlformats.org/officeDocument/2006/relationships/hyperlink" Target="https://arpa.sog.unc.edu/wp-content/uploads/2022/03/UG_Sample_CostPrinciplesPolicy_SOG_March-2022.doc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home.treasury.gov/system/files/136/Overview-of-the-2023-Interim-Final-Rule.pdf"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arpa.sog.unc.edu/wp-content/uploads/2022/03/UG_Eligible-Use-Policy_SOG_MArch-2022.docx" TargetMode="External"/><Relationship Id="rId2" Type="http://schemas.openxmlformats.org/officeDocument/2006/relationships/hyperlink" Target="https://arpa.sog.unc.edu/wp-content/uploads/2022/02/Nondiscrimination-Policy_SOG_2022.docx" TargetMode="External"/><Relationship Id="rId1" Type="http://schemas.openxmlformats.org/officeDocument/2006/relationships/hyperlink" Target="https://arpa.sog.unc.edu/wp-content/uploads/2022/03/Record-Retention-Policy_SOG_2022.docx" TargetMode="External"/><Relationship Id="rId5" Type="http://schemas.openxmlformats.org/officeDocument/2006/relationships/hyperlink" Target="https://arpa.sog.unc.edu/wp-content/uploads/2022/03/Conflict-of-Interest-Policy-Template-3-17-22.docx" TargetMode="External"/><Relationship Id="rId4" Type="http://schemas.openxmlformats.org/officeDocument/2006/relationships/hyperlink" Target="https://arpa.sog.unc.edu/wp-content/uploads/2022/03/UG_Sample_CostPrinciplesPolicy_SOG_March-2022.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05/8/layout/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rgbClr val="ECCAFA">
            <a:alpha val="89804"/>
          </a:srgb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a:t>
          </a:r>
          <a:r>
            <a:rPr lang="en-US" b="1" dirty="0"/>
            <a:t>provide government services </a:t>
          </a:r>
          <a:r>
            <a:rPr lang="en-US" dirty="0"/>
            <a:t>to the extent of the reduction in revenue experienced due to the pandemic;</a:t>
          </a:r>
        </a:p>
        <a:p>
          <a:endParaRPr lang="en-US" dirty="0"/>
        </a:p>
        <a:p>
          <a:r>
            <a:rPr lang="en-US" dirty="0"/>
            <a:t>$10 million standard allowance OR formula approach</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chemeClr val="accent6"/>
        </a:solidFill>
        <a:ln>
          <a:noFill/>
        </a:ln>
        <a:effectLst>
          <a:outerShdw blurRad="50800" dist="38100" dir="8100000" algn="tr" rotWithShape="0">
            <a:prstClr val="black">
              <a:alpha val="40000"/>
            </a:prstClr>
          </a:outerShdw>
        </a:effectLst>
      </dgm:spPr>
      <dgm:t>
        <a:bodyPr/>
        <a:lstStyle/>
        <a:p>
          <a:r>
            <a:rPr lang="en-US" sz="18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t>
          </a:r>
        </a:p>
        <a:p>
          <a:endParaRPr lang="en-US" dirty="0"/>
        </a:p>
        <a:p>
          <a:r>
            <a:rPr lang="en-US" dirty="0"/>
            <a:t>Target low-and moderate- income employees or employees who face(d) added risks during pandemic</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1800"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9B13208B-BA47-4E41-BD54-B766E201934D}">
      <dgm:prSet custT="1"/>
      <dgm:spPr>
        <a:solidFill>
          <a:schemeClr val="accent4">
            <a:alpha val="90000"/>
          </a:schemeClr>
        </a:solidFill>
        <a:ln>
          <a:noFill/>
        </a:ln>
        <a:effectLst>
          <a:outerShdw blurRad="50800" dist="38100" dir="8100000" algn="tr" rotWithShape="0">
            <a:prstClr val="black">
              <a:alpha val="40000"/>
            </a:prstClr>
          </a:outerShdw>
        </a:effectLst>
      </dgm:spPr>
      <dgm:t>
        <a:bodyPr/>
        <a:lstStyle/>
        <a:p>
          <a:r>
            <a:rPr lang="en-US" sz="18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ARP/CSLFRF FLEX</a:t>
          </a:r>
          <a:endParaRPr lang="en-US" sz="1800" dirty="0">
            <a:solidFill>
              <a:schemeClr val="bg1"/>
            </a:solidFill>
          </a:endParaRPr>
        </a:p>
      </dgm:t>
    </dgm:pt>
    <dgm:pt modelId="{DA6B39A8-F05A-4F4E-BE75-61C09BF80616}" type="parTrans" cxnId="{71AA6006-E6C1-A345-ACDF-81C63281C120}">
      <dgm:prSet/>
      <dgm:spPr/>
      <dgm:t>
        <a:bodyPr/>
        <a:lstStyle/>
        <a:p>
          <a:endParaRPr lang="en-US"/>
        </a:p>
      </dgm:t>
    </dgm:pt>
    <dgm:pt modelId="{5FFE18DA-F69C-7147-A34D-125EBE79D6DA}" type="sibTrans" cxnId="{71AA6006-E6C1-A345-ACDF-81C63281C120}">
      <dgm:prSet/>
      <dgm:spPr/>
      <dgm:t>
        <a:bodyPr/>
        <a:lstStyle/>
        <a:p>
          <a:endParaRPr lang="en-US"/>
        </a:p>
      </dgm:t>
    </dgm:pt>
    <dgm:pt modelId="{6AE83986-22B4-D641-AF86-669BA8EFEBBD}">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Disaster response/mitigation</a:t>
          </a:r>
        </a:p>
      </dgm:t>
    </dgm:pt>
    <dgm:pt modelId="{34FE837B-1AEC-B544-9E32-401CBCD025EE}" type="parTrans" cxnId="{55C6E336-F44A-B54B-8876-887D695A10F0}">
      <dgm:prSet/>
      <dgm:spPr/>
      <dgm:t>
        <a:bodyPr/>
        <a:lstStyle/>
        <a:p>
          <a:endParaRPr lang="en-US"/>
        </a:p>
      </dgm:t>
    </dgm:pt>
    <dgm:pt modelId="{2CCC1D48-3450-8846-824D-2BA4694D814E}" type="sibTrans" cxnId="{55C6E336-F44A-B54B-8876-887D695A10F0}">
      <dgm:prSet/>
      <dgm:spPr/>
      <dgm:t>
        <a:bodyPr/>
        <a:lstStyle/>
        <a:p>
          <a:endParaRPr lang="en-US"/>
        </a:p>
      </dgm:t>
    </dgm:pt>
    <dgm:pt modelId="{E6A80EEF-1AFC-8141-8D1F-E54031F301D7}">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Certain CDBG (Title I) projects</a:t>
          </a:r>
        </a:p>
      </dgm:t>
    </dgm:pt>
    <dgm:pt modelId="{3D4904C5-DF7D-0344-B0A4-2BB700FF2532}" type="parTrans" cxnId="{499FD61C-88AF-D443-AC68-2BABC5298F7B}">
      <dgm:prSet/>
      <dgm:spPr/>
      <dgm:t>
        <a:bodyPr/>
        <a:lstStyle/>
        <a:p>
          <a:endParaRPr lang="en-US"/>
        </a:p>
      </dgm:t>
    </dgm:pt>
    <dgm:pt modelId="{E8E1FEA6-D011-EF4C-8AE5-21BC5F1A1E5A}" type="sibTrans" cxnId="{499FD61C-88AF-D443-AC68-2BABC5298F7B}">
      <dgm:prSet/>
      <dgm:spPr/>
      <dgm:t>
        <a:bodyPr/>
        <a:lstStyle/>
        <a:p>
          <a:endParaRPr lang="en-US"/>
        </a:p>
      </dgm:t>
    </dgm:pt>
    <dgm:pt modelId="{D984213A-9464-FF4C-A6F8-67F3804ABE97}">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Certain Surface Transportation Projects</a:t>
          </a:r>
        </a:p>
      </dgm:t>
    </dgm:pt>
    <dgm:pt modelId="{4D76D34A-9D13-F74F-871F-0F98324106E1}" type="parTrans" cxnId="{C8FDB99D-7A70-A849-9BC2-E76DCD001BA2}">
      <dgm:prSet/>
      <dgm:spPr/>
      <dgm:t>
        <a:bodyPr/>
        <a:lstStyle/>
        <a:p>
          <a:endParaRPr lang="en-US"/>
        </a:p>
      </dgm:t>
    </dgm:pt>
    <dgm:pt modelId="{56E0EECB-6501-2045-8BD4-726549C3506C}" type="sibTrans" cxnId="{C8FDB99D-7A70-A849-9BC2-E76DCD001BA2}">
      <dgm:prSet/>
      <dgm:spPr/>
      <dgm:t>
        <a:bodyPr/>
        <a:lstStyle/>
        <a:p>
          <a:endParaRPr lang="en-US"/>
        </a:p>
      </dgm:t>
    </dgm:pt>
    <dgm:pt modelId="{C8CE1D56-9571-074D-ABF0-E1CA8124ECA5}" type="pres">
      <dgm:prSet presAssocID="{B9F2B6A0-B3B3-48F7-82CE-14209EFE2073}" presName="linear" presStyleCnt="0">
        <dgm:presLayoutVars>
          <dgm:dir/>
          <dgm:animLvl val="lvl"/>
          <dgm:resizeHandles val="exact"/>
        </dgm:presLayoutVars>
      </dgm:prSet>
      <dgm:spPr/>
    </dgm:pt>
    <dgm:pt modelId="{884508F3-E1A5-084C-B926-7679B054D95E}" type="pres">
      <dgm:prSet presAssocID="{C306291E-71A2-4B4C-BBB4-F598471C92A6}" presName="parentLin" presStyleCnt="0"/>
      <dgm:spPr/>
    </dgm:pt>
    <dgm:pt modelId="{ADB30FCC-B60A-4D46-96F4-966737FC2CBC}" type="pres">
      <dgm:prSet presAssocID="{C306291E-71A2-4B4C-BBB4-F598471C92A6}" presName="parentLeftMargin" presStyleLbl="node1" presStyleIdx="0" presStyleCnt="5"/>
      <dgm:spPr/>
    </dgm:pt>
    <dgm:pt modelId="{C691E6FA-4D08-9E4E-BDBC-957F11482571}" type="pres">
      <dgm:prSet presAssocID="{C306291E-71A2-4B4C-BBB4-F598471C92A6}" presName="parentText" presStyleLbl="node1" presStyleIdx="0" presStyleCnt="5">
        <dgm:presLayoutVars>
          <dgm:chMax val="0"/>
          <dgm:bulletEnabled val="1"/>
        </dgm:presLayoutVars>
      </dgm:prSet>
      <dgm:spPr/>
    </dgm:pt>
    <dgm:pt modelId="{53136B5C-EA64-2D44-A297-37012668DF4B}" type="pres">
      <dgm:prSet presAssocID="{C306291E-71A2-4B4C-BBB4-F598471C92A6}" presName="negativeSpace" presStyleCnt="0"/>
      <dgm:spPr/>
    </dgm:pt>
    <dgm:pt modelId="{94AA1F4C-05C4-AB48-AD56-8C79EFA4DAF9}" type="pres">
      <dgm:prSet presAssocID="{C306291E-71A2-4B4C-BBB4-F598471C92A6}" presName="childText" presStyleLbl="conFgAcc1" presStyleIdx="0" presStyleCnt="5">
        <dgm:presLayoutVars>
          <dgm:bulletEnabled val="1"/>
        </dgm:presLayoutVars>
      </dgm:prSet>
      <dgm:spPr/>
    </dgm:pt>
    <dgm:pt modelId="{7ADED5EB-711A-4542-97CA-3E8989069723}" type="pres">
      <dgm:prSet presAssocID="{469B1202-E77C-49C4-8520-1042A0AB48EC}" presName="spaceBetweenRectangles" presStyleCnt="0"/>
      <dgm:spPr/>
    </dgm:pt>
    <dgm:pt modelId="{9F935781-D0B4-6642-83A5-4CA0C13F3D84}" type="pres">
      <dgm:prSet presAssocID="{5190CF68-C99A-47B0-8BD2-A62733FDC3A4}" presName="parentLin" presStyleCnt="0"/>
      <dgm:spPr/>
    </dgm:pt>
    <dgm:pt modelId="{95D64D77-1275-9E47-9D93-8BA738A974CA}" type="pres">
      <dgm:prSet presAssocID="{5190CF68-C99A-47B0-8BD2-A62733FDC3A4}" presName="parentLeftMargin" presStyleLbl="node1" presStyleIdx="0" presStyleCnt="5"/>
      <dgm:spPr/>
    </dgm:pt>
    <dgm:pt modelId="{446B6914-570B-2648-AA76-E908F8F52674}" type="pres">
      <dgm:prSet presAssocID="{5190CF68-C99A-47B0-8BD2-A62733FDC3A4}" presName="parentText" presStyleLbl="node1" presStyleIdx="1" presStyleCnt="5">
        <dgm:presLayoutVars>
          <dgm:chMax val="0"/>
          <dgm:bulletEnabled val="1"/>
        </dgm:presLayoutVars>
      </dgm:prSet>
      <dgm:spPr/>
    </dgm:pt>
    <dgm:pt modelId="{BB2BA701-BEA1-844E-A71E-FBC8EA39A13A}" type="pres">
      <dgm:prSet presAssocID="{5190CF68-C99A-47B0-8BD2-A62733FDC3A4}" presName="negativeSpace" presStyleCnt="0"/>
      <dgm:spPr/>
    </dgm:pt>
    <dgm:pt modelId="{FCFE8734-C6C3-DE4C-A9C4-A7EDDF0988D0}" type="pres">
      <dgm:prSet presAssocID="{5190CF68-C99A-47B0-8BD2-A62733FDC3A4}" presName="childText" presStyleLbl="conFgAcc1" presStyleIdx="1" presStyleCnt="5">
        <dgm:presLayoutVars>
          <dgm:bulletEnabled val="1"/>
        </dgm:presLayoutVars>
      </dgm:prSet>
      <dgm:spPr/>
    </dgm:pt>
    <dgm:pt modelId="{5DA333D8-2EFC-3A47-A150-983BAA133FCA}" type="pres">
      <dgm:prSet presAssocID="{502861A1-E4F2-4231-B73F-B598CDE934E8}" presName="spaceBetweenRectangles" presStyleCnt="0"/>
      <dgm:spPr/>
    </dgm:pt>
    <dgm:pt modelId="{20C2F04E-AAEF-914B-8857-06B07549F129}" type="pres">
      <dgm:prSet presAssocID="{80B743FD-DAC1-452E-963F-2A44621436EB}" presName="parentLin" presStyleCnt="0"/>
      <dgm:spPr/>
    </dgm:pt>
    <dgm:pt modelId="{1E1D686F-5D37-CC4C-985C-5C50D1F51C2A}" type="pres">
      <dgm:prSet presAssocID="{80B743FD-DAC1-452E-963F-2A44621436EB}" presName="parentLeftMargin" presStyleLbl="node1" presStyleIdx="1" presStyleCnt="5"/>
      <dgm:spPr/>
    </dgm:pt>
    <dgm:pt modelId="{F22C1007-0C0D-1F47-94BD-237CDBAB37D7}" type="pres">
      <dgm:prSet presAssocID="{80B743FD-DAC1-452E-963F-2A44621436EB}" presName="parentText" presStyleLbl="node1" presStyleIdx="2" presStyleCnt="5">
        <dgm:presLayoutVars>
          <dgm:chMax val="0"/>
          <dgm:bulletEnabled val="1"/>
        </dgm:presLayoutVars>
      </dgm:prSet>
      <dgm:spPr/>
    </dgm:pt>
    <dgm:pt modelId="{0C957E82-0C6E-DD41-96B6-F9F7CB4A63DE}" type="pres">
      <dgm:prSet presAssocID="{80B743FD-DAC1-452E-963F-2A44621436EB}" presName="negativeSpace" presStyleCnt="0"/>
      <dgm:spPr/>
    </dgm:pt>
    <dgm:pt modelId="{0791827A-05BB-7B44-AC76-4CD3FB179CC4}" type="pres">
      <dgm:prSet presAssocID="{80B743FD-DAC1-452E-963F-2A44621436EB}" presName="childText" presStyleLbl="conFgAcc1" presStyleIdx="2" presStyleCnt="5">
        <dgm:presLayoutVars>
          <dgm:bulletEnabled val="1"/>
        </dgm:presLayoutVars>
      </dgm:prSet>
      <dgm:spPr/>
    </dgm:pt>
    <dgm:pt modelId="{B1AE9230-EB4C-7645-8384-D341780B6247}" type="pres">
      <dgm:prSet presAssocID="{5368303A-7426-4F4B-B353-3C94FCACD0F0}" presName="spaceBetweenRectangles" presStyleCnt="0"/>
      <dgm:spPr/>
    </dgm:pt>
    <dgm:pt modelId="{34908ECA-983E-1644-94CC-60DCE21DCC0D}" type="pres">
      <dgm:prSet presAssocID="{75E48C5C-D110-498D-81F0-08810ACF36C2}" presName="parentLin" presStyleCnt="0"/>
      <dgm:spPr/>
    </dgm:pt>
    <dgm:pt modelId="{A088BC41-DAF1-014E-8F44-121FB1CFD03C}" type="pres">
      <dgm:prSet presAssocID="{75E48C5C-D110-498D-81F0-08810ACF36C2}" presName="parentLeftMargin" presStyleLbl="node1" presStyleIdx="2" presStyleCnt="5"/>
      <dgm:spPr/>
    </dgm:pt>
    <dgm:pt modelId="{723B57E3-C6C4-5A44-9B39-A3466BAA4F62}" type="pres">
      <dgm:prSet presAssocID="{75E48C5C-D110-498D-81F0-08810ACF36C2}" presName="parentText" presStyleLbl="node1" presStyleIdx="3" presStyleCnt="5">
        <dgm:presLayoutVars>
          <dgm:chMax val="0"/>
          <dgm:bulletEnabled val="1"/>
        </dgm:presLayoutVars>
      </dgm:prSet>
      <dgm:spPr/>
    </dgm:pt>
    <dgm:pt modelId="{6FBC9D9E-0351-8843-9D67-175ADF842791}" type="pres">
      <dgm:prSet presAssocID="{75E48C5C-D110-498D-81F0-08810ACF36C2}" presName="negativeSpace" presStyleCnt="0"/>
      <dgm:spPr/>
    </dgm:pt>
    <dgm:pt modelId="{53EA373B-ACF6-6F4C-91BF-4D0764F77D47}" type="pres">
      <dgm:prSet presAssocID="{75E48C5C-D110-498D-81F0-08810ACF36C2}" presName="childText" presStyleLbl="conFgAcc1" presStyleIdx="3" presStyleCnt="5">
        <dgm:presLayoutVars>
          <dgm:bulletEnabled val="1"/>
        </dgm:presLayoutVars>
      </dgm:prSet>
      <dgm:spPr/>
    </dgm:pt>
    <dgm:pt modelId="{126AA9F2-78B5-6B4A-BEC2-C4EE35FCEDD8}" type="pres">
      <dgm:prSet presAssocID="{F1F18BCF-E765-4CAC-9D9F-1C10B1D89AC2}" presName="spaceBetweenRectangles" presStyleCnt="0"/>
      <dgm:spPr/>
    </dgm:pt>
    <dgm:pt modelId="{90DB8C60-4D34-FB40-B61A-8F3B5AA5369A}" type="pres">
      <dgm:prSet presAssocID="{9B13208B-BA47-4E41-BD54-B766E201934D}" presName="parentLin" presStyleCnt="0"/>
      <dgm:spPr/>
    </dgm:pt>
    <dgm:pt modelId="{C917BB33-759B-C345-9C34-24DBD2A2ACFB}" type="pres">
      <dgm:prSet presAssocID="{9B13208B-BA47-4E41-BD54-B766E201934D}" presName="parentLeftMargin" presStyleLbl="node1" presStyleIdx="3" presStyleCnt="5"/>
      <dgm:spPr/>
    </dgm:pt>
    <dgm:pt modelId="{06252D1F-3F07-544B-8AB9-F90D05348819}" type="pres">
      <dgm:prSet presAssocID="{9B13208B-BA47-4E41-BD54-B766E201934D}" presName="parentText" presStyleLbl="node1" presStyleIdx="4" presStyleCnt="5">
        <dgm:presLayoutVars>
          <dgm:chMax val="0"/>
          <dgm:bulletEnabled val="1"/>
        </dgm:presLayoutVars>
      </dgm:prSet>
      <dgm:spPr/>
    </dgm:pt>
    <dgm:pt modelId="{0428B20D-9FA9-6048-9A6D-CEF2DDF458CF}" type="pres">
      <dgm:prSet presAssocID="{9B13208B-BA47-4E41-BD54-B766E201934D}" presName="negativeSpace" presStyleCnt="0"/>
      <dgm:spPr/>
    </dgm:pt>
    <dgm:pt modelId="{1413D2B5-626B-3D43-88FF-7E0209368D4C}" type="pres">
      <dgm:prSet presAssocID="{9B13208B-BA47-4E41-BD54-B766E201934D}" presName="childText" presStyleLbl="conFgAcc1" presStyleIdx="4" presStyleCnt="5">
        <dgm:presLayoutVars>
          <dgm:bulletEnabled val="1"/>
        </dgm:presLayoutVars>
      </dgm:prSet>
      <dgm:spPr/>
    </dgm:pt>
  </dgm:ptLst>
  <dgm:cxnLst>
    <dgm:cxn modelId="{71AA6006-E6C1-A345-ACDF-81C63281C120}" srcId="{B9F2B6A0-B3B3-48F7-82CE-14209EFE2073}" destId="{9B13208B-BA47-4E41-BD54-B766E201934D}" srcOrd="4" destOrd="0" parTransId="{DA6B39A8-F05A-4F4E-BE75-61C09BF80616}" sibTransId="{5FFE18DA-F69C-7147-A34D-125EBE79D6DA}"/>
    <dgm:cxn modelId="{85198D0F-7313-044D-B801-6F2E41466BC8}" type="presOf" srcId="{5190CF68-C99A-47B0-8BD2-A62733FDC3A4}" destId="{95D64D77-1275-9E47-9D93-8BA738A974CA}" srcOrd="0" destOrd="0" presId="urn:microsoft.com/office/officeart/2005/8/layout/list1"/>
    <dgm:cxn modelId="{06E6CE12-292A-4495-8E89-F6BA76EFBCF5}" srcId="{B9F2B6A0-B3B3-48F7-82CE-14209EFE2073}" destId="{80B743FD-DAC1-452E-963F-2A44621436EB}" srcOrd="2" destOrd="0" parTransId="{C95EA138-7D3D-4398-90E4-ED8EA99520D1}" sibTransId="{5368303A-7426-4F4B-B353-3C94FCACD0F0}"/>
    <dgm:cxn modelId="{D7E92917-783F-C048-885F-E0D6E9DA0BEA}" type="presOf" srcId="{C306291E-71A2-4B4C-BBB4-F598471C92A6}" destId="{ADB30FCC-B60A-4D46-96F4-966737FC2CBC}" srcOrd="0" destOrd="0" presId="urn:microsoft.com/office/officeart/2005/8/layout/list1"/>
    <dgm:cxn modelId="{499FD61C-88AF-D443-AC68-2BABC5298F7B}" srcId="{9B13208B-BA47-4E41-BD54-B766E201934D}" destId="{E6A80EEF-1AFC-8141-8D1F-E54031F301D7}" srcOrd="1" destOrd="0" parTransId="{3D4904C5-DF7D-0344-B0A4-2BB700FF2532}" sibTransId="{E8E1FEA6-D011-EF4C-8AE5-21BC5F1A1E5A}"/>
    <dgm:cxn modelId="{8494FC29-505A-4298-9B15-103674366B4B}" srcId="{C306291E-71A2-4B4C-BBB4-F598471C92A6}" destId="{DEBEED55-D659-4075-976E-278CB2D976CF}" srcOrd="0" destOrd="0" parTransId="{8A46C02A-C502-463D-9AB7-2783AA60F35B}" sibTransId="{9BBC1EAC-F4F8-4863-A103-1ABCADC15FA1}"/>
    <dgm:cxn modelId="{C37B3B32-AD25-A741-A017-476F036676D1}" type="presOf" srcId="{75E48C5C-D110-498D-81F0-08810ACF36C2}" destId="{A088BC41-DAF1-014E-8F44-121FB1CFD03C}" srcOrd="0" destOrd="0" presId="urn:microsoft.com/office/officeart/2005/8/layout/list1"/>
    <dgm:cxn modelId="{55C6E336-F44A-B54B-8876-887D695A10F0}" srcId="{9B13208B-BA47-4E41-BD54-B766E201934D}" destId="{6AE83986-22B4-D641-AF86-669BA8EFEBBD}" srcOrd="0" destOrd="0" parTransId="{34FE837B-1AEC-B544-9E32-401CBCD025EE}" sibTransId="{2CCC1D48-3450-8846-824D-2BA4694D814E}"/>
    <dgm:cxn modelId="{DD278A3C-DC49-834E-919A-35D6E69A49EE}" type="presOf" srcId="{80B743FD-DAC1-452E-963F-2A44621436EB}" destId="{F22C1007-0C0D-1F47-94BD-237CDBAB37D7}" srcOrd="1" destOrd="0" presId="urn:microsoft.com/office/officeart/2005/8/layout/list1"/>
    <dgm:cxn modelId="{DA491945-1F1C-794A-9CDE-66019EAB9F4F}" type="presOf" srcId="{A477AE83-EFB2-43F8-84F7-B49327322B3F}" destId="{53EA373B-ACF6-6F4C-91BF-4D0764F77D47}" srcOrd="0" destOrd="0" presId="urn:microsoft.com/office/officeart/2005/8/layout/list1"/>
    <dgm:cxn modelId="{A798F74C-68AE-9F46-8516-0CEF3F486113}" type="presOf" srcId="{9B13208B-BA47-4E41-BD54-B766E201934D}" destId="{C917BB33-759B-C345-9C34-24DBD2A2ACFB}" srcOrd="0" destOrd="0" presId="urn:microsoft.com/office/officeart/2005/8/layout/list1"/>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1075BD7C-BB89-ED49-928E-0F552D765B80}" type="presOf" srcId="{121BCF8A-FEA0-46FF-B3D4-EC9CC393A6BF}" destId="{0791827A-05BB-7B44-AC76-4CD3FB179CC4}" srcOrd="0" destOrd="0" presId="urn:microsoft.com/office/officeart/2005/8/layout/list1"/>
    <dgm:cxn modelId="{B73B0D86-6A94-2045-8BFC-27F6DF6F5056}" type="presOf" srcId="{D984213A-9464-FF4C-A6F8-67F3804ABE97}" destId="{1413D2B5-626B-3D43-88FF-7E0209368D4C}" srcOrd="0" destOrd="2" presId="urn:microsoft.com/office/officeart/2005/8/layout/list1"/>
    <dgm:cxn modelId="{7CF5E787-DC18-4EF0-AC33-7B925D6FDF86}" srcId="{80B743FD-DAC1-452E-963F-2A44621436EB}" destId="{121BCF8A-FEA0-46FF-B3D4-EC9CC393A6BF}" srcOrd="0" destOrd="0" parTransId="{4823108B-8FF0-40EF-B192-A9D98DE79E8E}" sibTransId="{E2FC2231-6878-49E2-A4CC-8354BA517553}"/>
    <dgm:cxn modelId="{78E1DE9A-8DE7-DA44-8B5E-3F98D7211B81}" type="presOf" srcId="{EF3C040F-F4FC-49A9-85A2-00C41D23987A}" destId="{FCFE8734-C6C3-DE4C-A9C4-A7EDDF0988D0}" srcOrd="0" destOrd="0" presId="urn:microsoft.com/office/officeart/2005/8/layout/list1"/>
    <dgm:cxn modelId="{C8FDB99D-7A70-A849-9BC2-E76DCD001BA2}" srcId="{9B13208B-BA47-4E41-BD54-B766E201934D}" destId="{D984213A-9464-FF4C-A6F8-67F3804ABE97}" srcOrd="2" destOrd="0" parTransId="{4D76D34A-9D13-F74F-871F-0F98324106E1}" sibTransId="{56E0EECB-6501-2045-8BD4-726549C3506C}"/>
    <dgm:cxn modelId="{1A1A68A3-9A13-4D6C-9407-D750B592BE08}" srcId="{B9F2B6A0-B3B3-48F7-82CE-14209EFE2073}" destId="{75E48C5C-D110-498D-81F0-08810ACF36C2}" srcOrd="3" destOrd="0" parTransId="{EF799CDC-34BA-4957-946F-E468A8127E69}" sibTransId="{F1F18BCF-E765-4CAC-9D9F-1C10B1D89AC2}"/>
    <dgm:cxn modelId="{93B517A6-C6CE-264D-85CD-2E5DD70F9912}" type="presOf" srcId="{C306291E-71A2-4B4C-BBB4-F598471C92A6}" destId="{C691E6FA-4D08-9E4E-BDBC-957F11482571}" srcOrd="1" destOrd="0" presId="urn:microsoft.com/office/officeart/2005/8/layout/list1"/>
    <dgm:cxn modelId="{0B5418A7-22BF-A743-9187-C0026A64A99C}" type="presOf" srcId="{6AE83986-22B4-D641-AF86-669BA8EFEBBD}" destId="{1413D2B5-626B-3D43-88FF-7E0209368D4C}" srcOrd="0" destOrd="0" presId="urn:microsoft.com/office/officeart/2005/8/layout/list1"/>
    <dgm:cxn modelId="{5DA163A7-4CDD-1D47-9EE3-765339916D65}" type="presOf" srcId="{DEBEED55-D659-4075-976E-278CB2D976CF}" destId="{94AA1F4C-05C4-AB48-AD56-8C79EFA4DAF9}" srcOrd="0" destOrd="0" presId="urn:microsoft.com/office/officeart/2005/8/layout/list1"/>
    <dgm:cxn modelId="{F03C01AC-9EE7-471F-9B20-51308B281981}" srcId="{B9F2B6A0-B3B3-48F7-82CE-14209EFE2073}" destId="{5190CF68-C99A-47B0-8BD2-A62733FDC3A4}" srcOrd="1" destOrd="0" parTransId="{87627752-9114-4E67-8C96-733AC165FA54}" sibTransId="{502861A1-E4F2-4231-B73F-B598CDE934E8}"/>
    <dgm:cxn modelId="{C55469AD-914A-374A-A7E5-748985F188F2}" type="presOf" srcId="{B9F2B6A0-B3B3-48F7-82CE-14209EFE2073}" destId="{C8CE1D56-9571-074D-ABF0-E1CA8124ECA5}" srcOrd="0" destOrd="0" presId="urn:microsoft.com/office/officeart/2005/8/layout/list1"/>
    <dgm:cxn modelId="{178DB4BC-C9D1-CC4B-9239-E068EA95839B}" type="presOf" srcId="{E6A80EEF-1AFC-8141-8D1F-E54031F301D7}" destId="{1413D2B5-626B-3D43-88FF-7E0209368D4C}" srcOrd="0" destOrd="1" presId="urn:microsoft.com/office/officeart/2005/8/layout/list1"/>
    <dgm:cxn modelId="{C65ED8BF-98D8-014C-99B5-2E904587D98D}" type="presOf" srcId="{5190CF68-C99A-47B0-8BD2-A62733FDC3A4}" destId="{446B6914-570B-2648-AA76-E908F8F52674}" srcOrd="1" destOrd="0" presId="urn:microsoft.com/office/officeart/2005/8/layout/list1"/>
    <dgm:cxn modelId="{DB9A3AD4-BB59-B14F-8A0B-A9AC45ECB4BF}" type="presOf" srcId="{75E48C5C-D110-498D-81F0-08810ACF36C2}" destId="{723B57E3-C6C4-5A44-9B39-A3466BAA4F62}" srcOrd="1" destOrd="0" presId="urn:microsoft.com/office/officeart/2005/8/layout/list1"/>
    <dgm:cxn modelId="{FD9119EF-EDFC-EC4D-9BAD-C2EEBA0E1D01}" type="presOf" srcId="{9B13208B-BA47-4E41-BD54-B766E201934D}" destId="{06252D1F-3F07-544B-8AB9-F90D05348819}" srcOrd="1" destOrd="0" presId="urn:microsoft.com/office/officeart/2005/8/layout/list1"/>
    <dgm:cxn modelId="{C259A4F7-75F5-4F42-A0A0-735A8555CE8E}" type="presOf" srcId="{80B743FD-DAC1-452E-963F-2A44621436EB}" destId="{1E1D686F-5D37-CC4C-985C-5C50D1F51C2A}" srcOrd="0" destOrd="0" presId="urn:microsoft.com/office/officeart/2005/8/layout/list1"/>
    <dgm:cxn modelId="{61E7F9FF-88D6-440C-AD36-D692798322A4}" srcId="{B9F2B6A0-B3B3-48F7-82CE-14209EFE2073}" destId="{C306291E-71A2-4B4C-BBB4-F598471C92A6}" srcOrd="0" destOrd="0" parTransId="{5CA835AD-3105-4645-BEF9-CA19C464D394}" sibTransId="{469B1202-E77C-49C4-8520-1042A0AB48EC}"/>
    <dgm:cxn modelId="{0B375E08-3698-2341-90A4-6BF4F07C4AA3}" type="presParOf" srcId="{C8CE1D56-9571-074D-ABF0-E1CA8124ECA5}" destId="{884508F3-E1A5-084C-B926-7679B054D95E}" srcOrd="0" destOrd="0" presId="urn:microsoft.com/office/officeart/2005/8/layout/list1"/>
    <dgm:cxn modelId="{3FCB1EDD-EB90-DA41-808F-BA0EDA0455E4}" type="presParOf" srcId="{884508F3-E1A5-084C-B926-7679B054D95E}" destId="{ADB30FCC-B60A-4D46-96F4-966737FC2CBC}" srcOrd="0" destOrd="0" presId="urn:microsoft.com/office/officeart/2005/8/layout/list1"/>
    <dgm:cxn modelId="{261D251A-A611-CB40-8471-EA43C776B133}" type="presParOf" srcId="{884508F3-E1A5-084C-B926-7679B054D95E}" destId="{C691E6FA-4D08-9E4E-BDBC-957F11482571}" srcOrd="1" destOrd="0" presId="urn:microsoft.com/office/officeart/2005/8/layout/list1"/>
    <dgm:cxn modelId="{A2460FEA-1925-394E-A3DD-087E8E683C23}" type="presParOf" srcId="{C8CE1D56-9571-074D-ABF0-E1CA8124ECA5}" destId="{53136B5C-EA64-2D44-A297-37012668DF4B}" srcOrd="1" destOrd="0" presId="urn:microsoft.com/office/officeart/2005/8/layout/list1"/>
    <dgm:cxn modelId="{FD775D3B-DCAE-D740-B4C8-801A2FE041CE}" type="presParOf" srcId="{C8CE1D56-9571-074D-ABF0-E1CA8124ECA5}" destId="{94AA1F4C-05C4-AB48-AD56-8C79EFA4DAF9}" srcOrd="2" destOrd="0" presId="urn:microsoft.com/office/officeart/2005/8/layout/list1"/>
    <dgm:cxn modelId="{5D11F538-9B66-4C45-96CD-9C7DE449B2A5}" type="presParOf" srcId="{C8CE1D56-9571-074D-ABF0-E1CA8124ECA5}" destId="{7ADED5EB-711A-4542-97CA-3E8989069723}" srcOrd="3" destOrd="0" presId="urn:microsoft.com/office/officeart/2005/8/layout/list1"/>
    <dgm:cxn modelId="{D53E2F17-ECAE-7049-BEF5-2C8BA2CB1312}" type="presParOf" srcId="{C8CE1D56-9571-074D-ABF0-E1CA8124ECA5}" destId="{9F935781-D0B4-6642-83A5-4CA0C13F3D84}" srcOrd="4" destOrd="0" presId="urn:microsoft.com/office/officeart/2005/8/layout/list1"/>
    <dgm:cxn modelId="{3E7FAEF0-75C6-8944-80F0-156A2E428B59}" type="presParOf" srcId="{9F935781-D0B4-6642-83A5-4CA0C13F3D84}" destId="{95D64D77-1275-9E47-9D93-8BA738A974CA}" srcOrd="0" destOrd="0" presId="urn:microsoft.com/office/officeart/2005/8/layout/list1"/>
    <dgm:cxn modelId="{BACDAE2C-B7DC-B349-B732-59A4EA6BFC94}" type="presParOf" srcId="{9F935781-D0B4-6642-83A5-4CA0C13F3D84}" destId="{446B6914-570B-2648-AA76-E908F8F52674}" srcOrd="1" destOrd="0" presId="urn:microsoft.com/office/officeart/2005/8/layout/list1"/>
    <dgm:cxn modelId="{C69C0413-B949-6447-811B-07E5D75CFBCB}" type="presParOf" srcId="{C8CE1D56-9571-074D-ABF0-E1CA8124ECA5}" destId="{BB2BA701-BEA1-844E-A71E-FBC8EA39A13A}" srcOrd="5" destOrd="0" presId="urn:microsoft.com/office/officeart/2005/8/layout/list1"/>
    <dgm:cxn modelId="{120E968D-E374-1C48-9EAF-24EF5EE75ABD}" type="presParOf" srcId="{C8CE1D56-9571-074D-ABF0-E1CA8124ECA5}" destId="{FCFE8734-C6C3-DE4C-A9C4-A7EDDF0988D0}" srcOrd="6" destOrd="0" presId="urn:microsoft.com/office/officeart/2005/8/layout/list1"/>
    <dgm:cxn modelId="{A0EFD380-C3CB-E34E-BBBE-CE17A03808EE}" type="presParOf" srcId="{C8CE1D56-9571-074D-ABF0-E1CA8124ECA5}" destId="{5DA333D8-2EFC-3A47-A150-983BAA133FCA}" srcOrd="7" destOrd="0" presId="urn:microsoft.com/office/officeart/2005/8/layout/list1"/>
    <dgm:cxn modelId="{FD91141F-BE31-5540-9541-56A095A62941}" type="presParOf" srcId="{C8CE1D56-9571-074D-ABF0-E1CA8124ECA5}" destId="{20C2F04E-AAEF-914B-8857-06B07549F129}" srcOrd="8" destOrd="0" presId="urn:microsoft.com/office/officeart/2005/8/layout/list1"/>
    <dgm:cxn modelId="{70D3AE88-3285-FB4A-80BC-B78E7701FE0A}" type="presParOf" srcId="{20C2F04E-AAEF-914B-8857-06B07549F129}" destId="{1E1D686F-5D37-CC4C-985C-5C50D1F51C2A}" srcOrd="0" destOrd="0" presId="urn:microsoft.com/office/officeart/2005/8/layout/list1"/>
    <dgm:cxn modelId="{23C9198E-80C5-974A-9C6A-5330E24BED60}" type="presParOf" srcId="{20C2F04E-AAEF-914B-8857-06B07549F129}" destId="{F22C1007-0C0D-1F47-94BD-237CDBAB37D7}" srcOrd="1" destOrd="0" presId="urn:microsoft.com/office/officeart/2005/8/layout/list1"/>
    <dgm:cxn modelId="{CBA4D668-D755-C247-8FE7-B68E8EC6855F}" type="presParOf" srcId="{C8CE1D56-9571-074D-ABF0-E1CA8124ECA5}" destId="{0C957E82-0C6E-DD41-96B6-F9F7CB4A63DE}" srcOrd="9" destOrd="0" presId="urn:microsoft.com/office/officeart/2005/8/layout/list1"/>
    <dgm:cxn modelId="{474CDA4C-E55C-784B-A253-AC29DCC3D135}" type="presParOf" srcId="{C8CE1D56-9571-074D-ABF0-E1CA8124ECA5}" destId="{0791827A-05BB-7B44-AC76-4CD3FB179CC4}" srcOrd="10" destOrd="0" presId="urn:microsoft.com/office/officeart/2005/8/layout/list1"/>
    <dgm:cxn modelId="{4F100DB7-0FA3-C449-AB54-C324D0728FB6}" type="presParOf" srcId="{C8CE1D56-9571-074D-ABF0-E1CA8124ECA5}" destId="{B1AE9230-EB4C-7645-8384-D341780B6247}" srcOrd="11" destOrd="0" presId="urn:microsoft.com/office/officeart/2005/8/layout/list1"/>
    <dgm:cxn modelId="{295B65D0-78B4-2A4B-A754-AF40C89FCB66}" type="presParOf" srcId="{C8CE1D56-9571-074D-ABF0-E1CA8124ECA5}" destId="{34908ECA-983E-1644-94CC-60DCE21DCC0D}" srcOrd="12" destOrd="0" presId="urn:microsoft.com/office/officeart/2005/8/layout/list1"/>
    <dgm:cxn modelId="{DF1C8410-7A79-424C-85BF-4EC452C80172}" type="presParOf" srcId="{34908ECA-983E-1644-94CC-60DCE21DCC0D}" destId="{A088BC41-DAF1-014E-8F44-121FB1CFD03C}" srcOrd="0" destOrd="0" presId="urn:microsoft.com/office/officeart/2005/8/layout/list1"/>
    <dgm:cxn modelId="{80D2372A-F2E0-2041-B894-E3F1B7B25C84}" type="presParOf" srcId="{34908ECA-983E-1644-94CC-60DCE21DCC0D}" destId="{723B57E3-C6C4-5A44-9B39-A3466BAA4F62}" srcOrd="1" destOrd="0" presId="urn:microsoft.com/office/officeart/2005/8/layout/list1"/>
    <dgm:cxn modelId="{BB88464D-8353-9048-99D3-4D1D2926E8A0}" type="presParOf" srcId="{C8CE1D56-9571-074D-ABF0-E1CA8124ECA5}" destId="{6FBC9D9E-0351-8843-9D67-175ADF842791}" srcOrd="13" destOrd="0" presId="urn:microsoft.com/office/officeart/2005/8/layout/list1"/>
    <dgm:cxn modelId="{90D6FA44-61E9-C146-8809-FC180F1D834B}" type="presParOf" srcId="{C8CE1D56-9571-074D-ABF0-E1CA8124ECA5}" destId="{53EA373B-ACF6-6F4C-91BF-4D0764F77D47}" srcOrd="14" destOrd="0" presId="urn:microsoft.com/office/officeart/2005/8/layout/list1"/>
    <dgm:cxn modelId="{7909725A-1EFB-4344-B2C1-0D5256CE9E72}" type="presParOf" srcId="{C8CE1D56-9571-074D-ABF0-E1CA8124ECA5}" destId="{126AA9F2-78B5-6B4A-BEC2-C4EE35FCEDD8}" srcOrd="15" destOrd="0" presId="urn:microsoft.com/office/officeart/2005/8/layout/list1"/>
    <dgm:cxn modelId="{4BD2D3A6-10A8-0947-9B5C-7E78A5588628}" type="presParOf" srcId="{C8CE1D56-9571-074D-ABF0-E1CA8124ECA5}" destId="{90DB8C60-4D34-FB40-B61A-8F3B5AA5369A}" srcOrd="16" destOrd="0" presId="urn:microsoft.com/office/officeart/2005/8/layout/list1"/>
    <dgm:cxn modelId="{3A3DF338-C059-694E-AE75-BA40D32E6606}" type="presParOf" srcId="{90DB8C60-4D34-FB40-B61A-8F3B5AA5369A}" destId="{C917BB33-759B-C345-9C34-24DBD2A2ACFB}" srcOrd="0" destOrd="0" presId="urn:microsoft.com/office/officeart/2005/8/layout/list1"/>
    <dgm:cxn modelId="{5EA57576-7069-6543-895E-ED9D924CFBBC}" type="presParOf" srcId="{90DB8C60-4D34-FB40-B61A-8F3B5AA5369A}" destId="{06252D1F-3F07-544B-8AB9-F90D05348819}" srcOrd="1" destOrd="0" presId="urn:microsoft.com/office/officeart/2005/8/layout/list1"/>
    <dgm:cxn modelId="{956C1489-A783-D840-9518-34A12ACFC17D}" type="presParOf" srcId="{C8CE1D56-9571-074D-ABF0-E1CA8124ECA5}" destId="{0428B20D-9FA9-6048-9A6D-CEF2DDF458CF}" srcOrd="17" destOrd="0" presId="urn:microsoft.com/office/officeart/2005/8/layout/list1"/>
    <dgm:cxn modelId="{6E3F5125-1AF7-734B-B291-9007B3106F99}" type="presParOf" srcId="{C8CE1D56-9571-074D-ABF0-E1CA8124ECA5}" destId="{1413D2B5-626B-3D43-88FF-7E0209368D4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440933-98AA-411A-9B74-02ED40CEB20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BF5BC6E-B87C-4B64-83F9-588A53112E16}">
      <dgm:prSet phldrT="[Text]" custT="1"/>
      <dgm:spPr/>
      <dgm:t>
        <a:bodyPr/>
        <a:lstStyle/>
        <a:p>
          <a:r>
            <a:rPr lang="en-US" sz="2800" dirty="0"/>
            <a:t>Revenue Replacement</a:t>
          </a:r>
        </a:p>
      </dgm:t>
    </dgm:pt>
    <dgm:pt modelId="{29C39D56-9252-4743-AEE6-777823B6EE24}" type="parTrans" cxnId="{BCCD3478-633A-497A-AAD8-8DBBD263280D}">
      <dgm:prSet/>
      <dgm:spPr/>
      <dgm:t>
        <a:bodyPr/>
        <a:lstStyle/>
        <a:p>
          <a:endParaRPr lang="en-US"/>
        </a:p>
      </dgm:t>
    </dgm:pt>
    <dgm:pt modelId="{4515D4A5-68A4-4302-B81B-0CEA8B28D4E8}" type="sibTrans" cxnId="{BCCD3478-633A-497A-AAD8-8DBBD263280D}">
      <dgm:prSet/>
      <dgm:spPr/>
      <dgm:t>
        <a:bodyPr/>
        <a:lstStyle/>
        <a:p>
          <a:endParaRPr lang="en-US"/>
        </a:p>
      </dgm:t>
    </dgm:pt>
    <dgm:pt modelId="{BA10EBA4-9769-4E2B-A6A0-DAD1A1635E29}">
      <dgm:prSet phldrT="[Text]"/>
      <dgm:spPr>
        <a:solidFill>
          <a:schemeClr val="accent2">
            <a:alpha val="90000"/>
          </a:schemeClr>
        </a:solidFill>
      </dgm:spPr>
      <dgm:t>
        <a:bodyPr/>
        <a:lstStyle/>
        <a:p>
          <a:r>
            <a:rPr lang="en-US" dirty="0">
              <a:solidFill>
                <a:schemeClr val="bg1"/>
              </a:solidFill>
            </a:rPr>
            <a:t>Exempt from program income </a:t>
          </a:r>
        </a:p>
      </dgm:t>
    </dgm:pt>
    <dgm:pt modelId="{4688A1E0-9617-4466-8672-E754FE7503DC}" type="parTrans" cxnId="{C43E4B83-236A-4AC5-B01B-A609826BC2BC}">
      <dgm:prSet/>
      <dgm:spPr/>
      <dgm:t>
        <a:bodyPr/>
        <a:lstStyle/>
        <a:p>
          <a:endParaRPr lang="en-US"/>
        </a:p>
      </dgm:t>
    </dgm:pt>
    <dgm:pt modelId="{31FBA44E-254D-49A8-A79A-717C91867593}" type="sibTrans" cxnId="{C43E4B83-236A-4AC5-B01B-A609826BC2BC}">
      <dgm:prSet/>
      <dgm:spPr/>
      <dgm:t>
        <a:bodyPr/>
        <a:lstStyle/>
        <a:p>
          <a:endParaRPr lang="en-US"/>
        </a:p>
      </dgm:t>
    </dgm:pt>
    <dgm:pt modelId="{DB9F67C8-72DC-4F5E-BB6A-7A0A4DB650FF}">
      <dgm:prSet phldrT="[Text]"/>
      <dgm:spPr>
        <a:solidFill>
          <a:schemeClr val="accent2">
            <a:alpha val="90000"/>
          </a:schemeClr>
        </a:solidFill>
      </dgm:spPr>
      <dgm:t>
        <a:bodyPr/>
        <a:lstStyle/>
        <a:p>
          <a:r>
            <a:rPr lang="en-US" dirty="0">
              <a:solidFill>
                <a:schemeClr val="bg1"/>
              </a:solidFill>
            </a:rPr>
            <a:t>Units may use program income earned for any purpose (not limited to eligible uses of ARP/CSLFRF award).</a:t>
          </a:r>
        </a:p>
      </dgm:t>
    </dgm:pt>
    <dgm:pt modelId="{BE617CDF-C8EC-4719-83FE-96C696A0B21F}" type="parTrans" cxnId="{976D8B49-765D-4F9A-B73C-E26E6A4626D5}">
      <dgm:prSet/>
      <dgm:spPr/>
      <dgm:t>
        <a:bodyPr/>
        <a:lstStyle/>
        <a:p>
          <a:endParaRPr lang="en-US"/>
        </a:p>
      </dgm:t>
    </dgm:pt>
    <dgm:pt modelId="{AC9337C4-734C-4606-BBB6-833BFCE97AF5}" type="sibTrans" cxnId="{976D8B49-765D-4F9A-B73C-E26E6A4626D5}">
      <dgm:prSet/>
      <dgm:spPr/>
      <dgm:t>
        <a:bodyPr/>
        <a:lstStyle/>
        <a:p>
          <a:endParaRPr lang="en-US"/>
        </a:p>
      </dgm:t>
    </dgm:pt>
    <dgm:pt modelId="{B02A938A-A2A8-499B-A297-65A6B5F74952}">
      <dgm:prSet phldrT="[Text]"/>
      <dgm:spPr>
        <a:solidFill>
          <a:schemeClr val="accent5"/>
        </a:solidFill>
      </dgm:spPr>
      <dgm:t>
        <a:bodyPr/>
        <a:lstStyle/>
        <a:p>
          <a:r>
            <a:rPr lang="en-US" dirty="0"/>
            <a:t>COVID-19/Negative Economic Impacts &amp; Investments in Infrastructure (Purple &amp; Blue Categories)</a:t>
          </a:r>
        </a:p>
      </dgm:t>
    </dgm:pt>
    <dgm:pt modelId="{5079D2C3-8B5C-4980-B0E7-43086403E22A}" type="parTrans" cxnId="{75F437EA-A9BC-4B59-A3AE-B2B15434EB28}">
      <dgm:prSet/>
      <dgm:spPr/>
      <dgm:t>
        <a:bodyPr/>
        <a:lstStyle/>
        <a:p>
          <a:endParaRPr lang="en-US"/>
        </a:p>
      </dgm:t>
    </dgm:pt>
    <dgm:pt modelId="{A1A92742-63CA-4523-A262-DEE04B1AE618}" type="sibTrans" cxnId="{75F437EA-A9BC-4B59-A3AE-B2B15434EB28}">
      <dgm:prSet/>
      <dgm:spPr/>
      <dgm:t>
        <a:bodyPr/>
        <a:lstStyle/>
        <a:p>
          <a:endParaRPr lang="en-US"/>
        </a:p>
      </dgm:t>
    </dgm:pt>
    <dgm:pt modelId="{5B787058-2552-42CE-A41D-7227BBD1F12A}">
      <dgm:prSet phldrT="[Text]"/>
      <dgm:spPr>
        <a:solidFill>
          <a:schemeClr val="accent5">
            <a:alpha val="90000"/>
          </a:schemeClr>
        </a:solidFill>
      </dgm:spPr>
      <dgm:t>
        <a:bodyPr/>
        <a:lstStyle/>
        <a:p>
          <a:r>
            <a:rPr lang="en-US" dirty="0">
              <a:solidFill>
                <a:schemeClr val="bg1"/>
              </a:solidFill>
            </a:rPr>
            <a:t>Program income is tracked and </a:t>
          </a:r>
          <a:r>
            <a:rPr lang="en-US" u="sng" dirty="0">
              <a:solidFill>
                <a:schemeClr val="bg1"/>
              </a:solidFill>
            </a:rPr>
            <a:t>ADDED</a:t>
          </a:r>
          <a:r>
            <a:rPr lang="en-US" dirty="0">
              <a:solidFill>
                <a:schemeClr val="bg1"/>
              </a:solidFill>
            </a:rPr>
            <a:t> back to the award to be used for eligible use during the period of performance.</a:t>
          </a:r>
        </a:p>
      </dgm:t>
    </dgm:pt>
    <dgm:pt modelId="{2686E80F-F80F-4540-9CA7-EAE9E8252F07}" type="parTrans" cxnId="{5D1D599D-B455-4FBF-ACAB-D10122664CC1}">
      <dgm:prSet/>
      <dgm:spPr/>
      <dgm:t>
        <a:bodyPr/>
        <a:lstStyle/>
        <a:p>
          <a:endParaRPr lang="en-US"/>
        </a:p>
      </dgm:t>
    </dgm:pt>
    <dgm:pt modelId="{907E65C1-8C61-44AB-A090-2B5A9B629A48}" type="sibTrans" cxnId="{5D1D599D-B455-4FBF-ACAB-D10122664CC1}">
      <dgm:prSet/>
      <dgm:spPr/>
      <dgm:t>
        <a:bodyPr/>
        <a:lstStyle/>
        <a:p>
          <a:endParaRPr lang="en-US"/>
        </a:p>
      </dgm:t>
    </dgm:pt>
    <dgm:pt modelId="{3AC66BD0-8D2D-4919-B2FE-580B81616E1E}">
      <dgm:prSet phldrT="[Text]"/>
      <dgm:spPr>
        <a:solidFill>
          <a:schemeClr val="accent5">
            <a:alpha val="90000"/>
          </a:schemeClr>
        </a:solidFill>
      </dgm:spPr>
      <dgm:t>
        <a:bodyPr/>
        <a:lstStyle/>
        <a:p>
          <a:r>
            <a:rPr lang="en-US" dirty="0">
              <a:solidFill>
                <a:schemeClr val="bg1"/>
              </a:solidFill>
            </a:rPr>
            <a:t>No obligation to report after December 31, 2026.</a:t>
          </a:r>
        </a:p>
      </dgm:t>
    </dgm:pt>
    <dgm:pt modelId="{37EAADEB-8E51-4999-AFAB-39633BE5FAA9}" type="parTrans" cxnId="{756E1354-70DE-4CD3-AF64-CA6AF4708355}">
      <dgm:prSet/>
      <dgm:spPr/>
      <dgm:t>
        <a:bodyPr/>
        <a:lstStyle/>
        <a:p>
          <a:endParaRPr lang="en-US"/>
        </a:p>
      </dgm:t>
    </dgm:pt>
    <dgm:pt modelId="{B1252B48-C320-49B8-8C34-58A467671689}" type="sibTrans" cxnId="{756E1354-70DE-4CD3-AF64-CA6AF4708355}">
      <dgm:prSet/>
      <dgm:spPr/>
      <dgm:t>
        <a:bodyPr/>
        <a:lstStyle/>
        <a:p>
          <a:endParaRPr lang="en-US"/>
        </a:p>
      </dgm:t>
    </dgm:pt>
    <dgm:pt modelId="{B5F1D9AC-44E6-4690-8A7C-6967F0BC4898}">
      <dgm:prSet phldrT="[Text]"/>
      <dgm:spPr>
        <a:solidFill>
          <a:schemeClr val="accent5">
            <a:alpha val="90000"/>
          </a:schemeClr>
        </a:solidFill>
      </dgm:spPr>
      <dgm:t>
        <a:bodyPr/>
        <a:lstStyle/>
        <a:p>
          <a:r>
            <a:rPr lang="en-US" dirty="0">
              <a:solidFill>
                <a:schemeClr val="bg1"/>
              </a:solidFill>
            </a:rPr>
            <a:t>Interest and payments on loans that mature on or before 12/31/26 is added back to the award to be used for an eligible purpose.</a:t>
          </a:r>
        </a:p>
      </dgm:t>
    </dgm:pt>
    <dgm:pt modelId="{4AFDE625-D278-4CCD-B3B0-5B1BCCD480A2}" type="parTrans" cxnId="{98AA2BA7-9564-47BD-8892-A941EFAC4B14}">
      <dgm:prSet/>
      <dgm:spPr/>
      <dgm:t>
        <a:bodyPr/>
        <a:lstStyle/>
        <a:p>
          <a:endParaRPr lang="en-US"/>
        </a:p>
      </dgm:t>
    </dgm:pt>
    <dgm:pt modelId="{5694E14C-0422-4507-BB2E-7516BB82A2E0}" type="sibTrans" cxnId="{98AA2BA7-9564-47BD-8892-A941EFAC4B14}">
      <dgm:prSet/>
      <dgm:spPr/>
      <dgm:t>
        <a:bodyPr/>
        <a:lstStyle/>
        <a:p>
          <a:endParaRPr lang="en-US"/>
        </a:p>
      </dgm:t>
    </dgm:pt>
    <dgm:pt modelId="{9C28A878-C575-48A5-A5C8-D451485EB0EC}" type="pres">
      <dgm:prSet presAssocID="{CE440933-98AA-411A-9B74-02ED40CEB200}" presName="Name0" presStyleCnt="0">
        <dgm:presLayoutVars>
          <dgm:dir/>
          <dgm:animLvl val="lvl"/>
          <dgm:resizeHandles val="exact"/>
        </dgm:presLayoutVars>
      </dgm:prSet>
      <dgm:spPr/>
    </dgm:pt>
    <dgm:pt modelId="{D5B3BF91-23F7-4B61-81FB-70898FC1F413}" type="pres">
      <dgm:prSet presAssocID="{8BF5BC6E-B87C-4B64-83F9-588A53112E16}" presName="linNode" presStyleCnt="0"/>
      <dgm:spPr/>
    </dgm:pt>
    <dgm:pt modelId="{A6684689-2E9C-458F-A036-04BB118C8D04}" type="pres">
      <dgm:prSet presAssocID="{8BF5BC6E-B87C-4B64-83F9-588A53112E16}" presName="parentText" presStyleLbl="node1" presStyleIdx="0" presStyleCnt="2" custLinFactNeighborX="-20186" custLinFactNeighborY="-20494">
        <dgm:presLayoutVars>
          <dgm:chMax val="1"/>
          <dgm:bulletEnabled val="1"/>
        </dgm:presLayoutVars>
      </dgm:prSet>
      <dgm:spPr/>
    </dgm:pt>
    <dgm:pt modelId="{956505F4-BFDF-400D-98E5-47311C38E01B}" type="pres">
      <dgm:prSet presAssocID="{8BF5BC6E-B87C-4B64-83F9-588A53112E16}" presName="descendantText" presStyleLbl="alignAccFollowNode1" presStyleIdx="0" presStyleCnt="2">
        <dgm:presLayoutVars>
          <dgm:bulletEnabled val="1"/>
        </dgm:presLayoutVars>
      </dgm:prSet>
      <dgm:spPr/>
    </dgm:pt>
    <dgm:pt modelId="{9CD6B4A5-FAEA-4675-BAB6-40A059B8E901}" type="pres">
      <dgm:prSet presAssocID="{4515D4A5-68A4-4302-B81B-0CEA8B28D4E8}" presName="sp" presStyleCnt="0"/>
      <dgm:spPr/>
    </dgm:pt>
    <dgm:pt modelId="{C5CCD442-C39C-438C-8409-F071D644FD46}" type="pres">
      <dgm:prSet presAssocID="{B02A938A-A2A8-499B-A297-65A6B5F74952}" presName="linNode" presStyleCnt="0"/>
      <dgm:spPr/>
    </dgm:pt>
    <dgm:pt modelId="{DA9F2F15-E14C-40BE-BA03-FB6BCA5FFD17}" type="pres">
      <dgm:prSet presAssocID="{B02A938A-A2A8-499B-A297-65A6B5F74952}" presName="parentText" presStyleLbl="node1" presStyleIdx="1" presStyleCnt="2">
        <dgm:presLayoutVars>
          <dgm:chMax val="1"/>
          <dgm:bulletEnabled val="1"/>
        </dgm:presLayoutVars>
      </dgm:prSet>
      <dgm:spPr/>
    </dgm:pt>
    <dgm:pt modelId="{192A4CB0-3F1F-4F35-B73B-85C8897E9735}" type="pres">
      <dgm:prSet presAssocID="{B02A938A-A2A8-499B-A297-65A6B5F74952}" presName="descendantText" presStyleLbl="alignAccFollowNode1" presStyleIdx="1" presStyleCnt="2">
        <dgm:presLayoutVars>
          <dgm:bulletEnabled val="1"/>
        </dgm:presLayoutVars>
      </dgm:prSet>
      <dgm:spPr/>
    </dgm:pt>
  </dgm:ptLst>
  <dgm:cxnLst>
    <dgm:cxn modelId="{3B210525-C2D7-4486-B688-48D20E808EDD}" type="presOf" srcId="{5B787058-2552-42CE-A41D-7227BBD1F12A}" destId="{192A4CB0-3F1F-4F35-B73B-85C8897E9735}" srcOrd="0" destOrd="0" presId="urn:microsoft.com/office/officeart/2005/8/layout/vList5"/>
    <dgm:cxn modelId="{976D8B49-765D-4F9A-B73C-E26E6A4626D5}" srcId="{8BF5BC6E-B87C-4B64-83F9-588A53112E16}" destId="{DB9F67C8-72DC-4F5E-BB6A-7A0A4DB650FF}" srcOrd="1" destOrd="0" parTransId="{BE617CDF-C8EC-4719-83FE-96C696A0B21F}" sibTransId="{AC9337C4-734C-4606-BBB6-833BFCE97AF5}"/>
    <dgm:cxn modelId="{756E1354-70DE-4CD3-AF64-CA6AF4708355}" srcId="{B02A938A-A2A8-499B-A297-65A6B5F74952}" destId="{3AC66BD0-8D2D-4919-B2FE-580B81616E1E}" srcOrd="2" destOrd="0" parTransId="{37EAADEB-8E51-4999-AFAB-39633BE5FAA9}" sibTransId="{B1252B48-C320-49B8-8C34-58A467671689}"/>
    <dgm:cxn modelId="{58DE2668-DB3A-4A2A-B14C-D22951263505}" type="presOf" srcId="{DB9F67C8-72DC-4F5E-BB6A-7A0A4DB650FF}" destId="{956505F4-BFDF-400D-98E5-47311C38E01B}" srcOrd="0" destOrd="1" presId="urn:microsoft.com/office/officeart/2005/8/layout/vList5"/>
    <dgm:cxn modelId="{BAD35177-DF1F-4E65-9D39-102BBC9BF5EB}" type="presOf" srcId="{B02A938A-A2A8-499B-A297-65A6B5F74952}" destId="{DA9F2F15-E14C-40BE-BA03-FB6BCA5FFD17}" srcOrd="0" destOrd="0" presId="urn:microsoft.com/office/officeart/2005/8/layout/vList5"/>
    <dgm:cxn modelId="{BCCD3478-633A-497A-AAD8-8DBBD263280D}" srcId="{CE440933-98AA-411A-9B74-02ED40CEB200}" destId="{8BF5BC6E-B87C-4B64-83F9-588A53112E16}" srcOrd="0" destOrd="0" parTransId="{29C39D56-9252-4743-AEE6-777823B6EE24}" sibTransId="{4515D4A5-68A4-4302-B81B-0CEA8B28D4E8}"/>
    <dgm:cxn modelId="{C43E4B83-236A-4AC5-B01B-A609826BC2BC}" srcId="{8BF5BC6E-B87C-4B64-83F9-588A53112E16}" destId="{BA10EBA4-9769-4E2B-A6A0-DAD1A1635E29}" srcOrd="0" destOrd="0" parTransId="{4688A1E0-9617-4466-8672-E754FE7503DC}" sibTransId="{31FBA44E-254D-49A8-A79A-717C91867593}"/>
    <dgm:cxn modelId="{3196BC99-052E-4899-B2E5-BAB9A0D802AB}" type="presOf" srcId="{3AC66BD0-8D2D-4919-B2FE-580B81616E1E}" destId="{192A4CB0-3F1F-4F35-B73B-85C8897E9735}" srcOrd="0" destOrd="2" presId="urn:microsoft.com/office/officeart/2005/8/layout/vList5"/>
    <dgm:cxn modelId="{5D1D599D-B455-4FBF-ACAB-D10122664CC1}" srcId="{B02A938A-A2A8-499B-A297-65A6B5F74952}" destId="{5B787058-2552-42CE-A41D-7227BBD1F12A}" srcOrd="0" destOrd="0" parTransId="{2686E80F-F80F-4540-9CA7-EAE9E8252F07}" sibTransId="{907E65C1-8C61-44AB-A090-2B5A9B629A48}"/>
    <dgm:cxn modelId="{98AA2BA7-9564-47BD-8892-A941EFAC4B14}" srcId="{B02A938A-A2A8-499B-A297-65A6B5F74952}" destId="{B5F1D9AC-44E6-4690-8A7C-6967F0BC4898}" srcOrd="1" destOrd="0" parTransId="{4AFDE625-D278-4CCD-B3B0-5B1BCCD480A2}" sibTransId="{5694E14C-0422-4507-BB2E-7516BB82A2E0}"/>
    <dgm:cxn modelId="{FC33D2AF-1BA7-459A-AF9B-C0640C83109A}" type="presOf" srcId="{B5F1D9AC-44E6-4690-8A7C-6967F0BC4898}" destId="{192A4CB0-3F1F-4F35-B73B-85C8897E9735}" srcOrd="0" destOrd="1" presId="urn:microsoft.com/office/officeart/2005/8/layout/vList5"/>
    <dgm:cxn modelId="{C960C8B3-40A8-4A9F-AF35-EC4F81F4350B}" type="presOf" srcId="{CE440933-98AA-411A-9B74-02ED40CEB200}" destId="{9C28A878-C575-48A5-A5C8-D451485EB0EC}" srcOrd="0" destOrd="0" presId="urn:microsoft.com/office/officeart/2005/8/layout/vList5"/>
    <dgm:cxn modelId="{E76460BD-4818-4572-8503-613729F19966}" type="presOf" srcId="{BA10EBA4-9769-4E2B-A6A0-DAD1A1635E29}" destId="{956505F4-BFDF-400D-98E5-47311C38E01B}" srcOrd="0" destOrd="0" presId="urn:microsoft.com/office/officeart/2005/8/layout/vList5"/>
    <dgm:cxn modelId="{75F437EA-A9BC-4B59-A3AE-B2B15434EB28}" srcId="{CE440933-98AA-411A-9B74-02ED40CEB200}" destId="{B02A938A-A2A8-499B-A297-65A6B5F74952}" srcOrd="1" destOrd="0" parTransId="{5079D2C3-8B5C-4980-B0E7-43086403E22A}" sibTransId="{A1A92742-63CA-4523-A262-DEE04B1AE618}"/>
    <dgm:cxn modelId="{DCAC6CF3-1B01-4839-94C4-89EE3F54AF92}" type="presOf" srcId="{8BF5BC6E-B87C-4B64-83F9-588A53112E16}" destId="{A6684689-2E9C-458F-A036-04BB118C8D04}" srcOrd="0" destOrd="0" presId="urn:microsoft.com/office/officeart/2005/8/layout/vList5"/>
    <dgm:cxn modelId="{3654AB67-3ACC-4743-A8CF-9A7F7A716787}" type="presParOf" srcId="{9C28A878-C575-48A5-A5C8-D451485EB0EC}" destId="{D5B3BF91-23F7-4B61-81FB-70898FC1F413}" srcOrd="0" destOrd="0" presId="urn:microsoft.com/office/officeart/2005/8/layout/vList5"/>
    <dgm:cxn modelId="{DBA51259-7E99-4F37-B19C-D3CAE047DF6E}" type="presParOf" srcId="{D5B3BF91-23F7-4B61-81FB-70898FC1F413}" destId="{A6684689-2E9C-458F-A036-04BB118C8D04}" srcOrd="0" destOrd="0" presId="urn:microsoft.com/office/officeart/2005/8/layout/vList5"/>
    <dgm:cxn modelId="{9129DAF2-7587-4842-8149-D5B132491C1E}" type="presParOf" srcId="{D5B3BF91-23F7-4B61-81FB-70898FC1F413}" destId="{956505F4-BFDF-400D-98E5-47311C38E01B}" srcOrd="1" destOrd="0" presId="urn:microsoft.com/office/officeart/2005/8/layout/vList5"/>
    <dgm:cxn modelId="{F0C64458-AB62-4CA9-9BC5-DA9CC65C39BF}" type="presParOf" srcId="{9C28A878-C575-48A5-A5C8-D451485EB0EC}" destId="{9CD6B4A5-FAEA-4675-BAB6-40A059B8E901}" srcOrd="1" destOrd="0" presId="urn:microsoft.com/office/officeart/2005/8/layout/vList5"/>
    <dgm:cxn modelId="{C34F283D-71AD-45F4-932D-DB374A39E666}" type="presParOf" srcId="{9C28A878-C575-48A5-A5C8-D451485EB0EC}" destId="{C5CCD442-C39C-438C-8409-F071D644FD46}" srcOrd="2" destOrd="0" presId="urn:microsoft.com/office/officeart/2005/8/layout/vList5"/>
    <dgm:cxn modelId="{E06CA534-62A0-4FB4-9317-F65D6CF1FF4F}" type="presParOf" srcId="{C5CCD442-C39C-438C-8409-F071D644FD46}" destId="{DA9F2F15-E14C-40BE-BA03-FB6BCA5FFD17}" srcOrd="0" destOrd="0" presId="urn:microsoft.com/office/officeart/2005/8/layout/vList5"/>
    <dgm:cxn modelId="{965541B8-A275-4481-A44C-A80E6DE2755A}" type="presParOf" srcId="{C5CCD442-C39C-438C-8409-F071D644FD46}" destId="{192A4CB0-3F1F-4F35-B73B-85C8897E97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56227B-57AD-0040-98D5-3E2BAD48AADE}" type="doc">
      <dgm:prSet loTypeId="urn:microsoft.com/office/officeart/2005/8/layout/process2" loCatId="" qsTypeId="urn:microsoft.com/office/officeart/2005/8/quickstyle/simple1" qsCatId="simple" csTypeId="urn:microsoft.com/office/officeart/2005/8/colors/accent1_2" csCatId="accent1" phldr="1"/>
      <dgm:spPr/>
      <dgm:t>
        <a:bodyPr/>
        <a:lstStyle/>
        <a:p>
          <a:endParaRPr lang="en-US"/>
        </a:p>
      </dgm:t>
    </dgm:pt>
    <dgm:pt modelId="{3CF51924-7A3D-DC49-B6F3-8936821F0A7A}">
      <dgm:prSet phldrT="[Text]"/>
      <dgm:spPr>
        <a:solidFill>
          <a:schemeClr val="accent3"/>
        </a:solidFill>
        <a:effectLst>
          <a:outerShdw blurRad="50800" dist="38100" dir="8100000" algn="tr" rotWithShape="0">
            <a:prstClr val="black">
              <a:alpha val="40000"/>
            </a:prstClr>
          </a:outerShdw>
        </a:effectLst>
      </dgm:spPr>
      <dgm:t>
        <a:bodyPr/>
        <a:lstStyle/>
        <a:p>
          <a:r>
            <a:rPr lang="en-US" dirty="0"/>
            <a:t>Eligibility restrictions</a:t>
          </a:r>
        </a:p>
      </dgm:t>
    </dgm:pt>
    <dgm:pt modelId="{02A882E1-B4E9-7143-A546-5472482EB152}" type="parTrans" cxnId="{F7290171-69AA-9845-B01D-52376E009D1E}">
      <dgm:prSet/>
      <dgm:spPr/>
      <dgm:t>
        <a:bodyPr/>
        <a:lstStyle/>
        <a:p>
          <a:endParaRPr lang="en-US"/>
        </a:p>
      </dgm:t>
    </dgm:pt>
    <dgm:pt modelId="{148EEDF9-3E9B-094A-B6C7-CD04B8085D7A}" type="sibTrans" cxnId="{F7290171-69AA-9845-B01D-52376E009D1E}">
      <dgm:prSet/>
      <dgm:spPr/>
      <dgm:t>
        <a:bodyPr/>
        <a:lstStyle/>
        <a:p>
          <a:endParaRPr lang="en-US"/>
        </a:p>
      </dgm:t>
    </dgm:pt>
    <dgm:pt modelId="{5DF5B8EE-EE99-B74D-BD6A-F51CCCCD4F88}">
      <dgm:prSet phldrT="[Text]"/>
      <dgm:spPr>
        <a:solidFill>
          <a:schemeClr val="accent3"/>
        </a:solidFill>
        <a:effectLst>
          <a:outerShdw blurRad="50800" dist="38100" dir="8100000" algn="tr" rotWithShape="0">
            <a:prstClr val="black">
              <a:alpha val="40000"/>
            </a:prstClr>
          </a:outerShdw>
        </a:effectLst>
      </dgm:spPr>
      <dgm:t>
        <a:bodyPr/>
        <a:lstStyle/>
        <a:p>
          <a:r>
            <a:rPr lang="en-US" dirty="0"/>
            <a:t>Award terms and prohibitions</a:t>
          </a:r>
        </a:p>
      </dgm:t>
    </dgm:pt>
    <dgm:pt modelId="{8E1C3503-C714-5843-B728-6B9C9539F319}" type="parTrans" cxnId="{6283929F-56C6-A048-AFCD-F6F7D6AA063F}">
      <dgm:prSet/>
      <dgm:spPr/>
      <dgm:t>
        <a:bodyPr/>
        <a:lstStyle/>
        <a:p>
          <a:endParaRPr lang="en-US"/>
        </a:p>
      </dgm:t>
    </dgm:pt>
    <dgm:pt modelId="{E9A7163B-E587-164A-B6B1-9C8CCC6F629D}" type="sibTrans" cxnId="{6283929F-56C6-A048-AFCD-F6F7D6AA063F}">
      <dgm:prSet/>
      <dgm:spPr/>
      <dgm:t>
        <a:bodyPr/>
        <a:lstStyle/>
        <a:p>
          <a:endParaRPr lang="en-US"/>
        </a:p>
      </dgm:t>
    </dgm:pt>
    <dgm:pt modelId="{CB4D5A6C-B50A-B548-AB82-3E4329D331DF}">
      <dgm:prSet phldrT="[Text]"/>
      <dgm:spPr>
        <a:solidFill>
          <a:schemeClr val="accent3"/>
        </a:solidFill>
        <a:effectLst>
          <a:outerShdw blurRad="50800" dist="38100" dir="8100000" algn="tr" rotWithShape="0">
            <a:prstClr val="black">
              <a:alpha val="40000"/>
            </a:prstClr>
          </a:outerShdw>
        </a:effectLst>
      </dgm:spPr>
      <dgm:t>
        <a:bodyPr/>
        <a:lstStyle/>
        <a:p>
          <a:r>
            <a:rPr lang="en-US" dirty="0"/>
            <a:t>Uniform guidance requirements</a:t>
          </a:r>
        </a:p>
      </dgm:t>
    </dgm:pt>
    <dgm:pt modelId="{AED58873-0564-7D42-94F9-EC0AB20BE168}" type="parTrans" cxnId="{38F18705-B11E-F246-BC78-0A9C0AD89B70}">
      <dgm:prSet/>
      <dgm:spPr/>
      <dgm:t>
        <a:bodyPr/>
        <a:lstStyle/>
        <a:p>
          <a:endParaRPr lang="en-US"/>
        </a:p>
      </dgm:t>
    </dgm:pt>
    <dgm:pt modelId="{31151AAB-FC40-2149-8348-CA89F5556DD9}" type="sibTrans" cxnId="{38F18705-B11E-F246-BC78-0A9C0AD89B70}">
      <dgm:prSet/>
      <dgm:spPr/>
      <dgm:t>
        <a:bodyPr/>
        <a:lstStyle/>
        <a:p>
          <a:endParaRPr lang="en-US"/>
        </a:p>
      </dgm:t>
    </dgm:pt>
    <dgm:pt modelId="{B5315745-625A-4141-9930-94121E0DEA8F}">
      <dgm:prSet phldrT="[Text]"/>
      <dgm:spPr>
        <a:solidFill>
          <a:schemeClr val="accent2"/>
        </a:solidFill>
        <a:effectLst>
          <a:outerShdw blurRad="50800" dist="38100" dir="8100000" algn="tr" rotWithShape="0">
            <a:prstClr val="black">
              <a:alpha val="40000"/>
            </a:prstClr>
          </a:outerShdw>
        </a:effectLst>
      </dgm:spPr>
      <dgm:t>
        <a:bodyPr/>
        <a:lstStyle/>
        <a:p>
          <a:r>
            <a:rPr lang="en-US" dirty="0"/>
            <a:t>Local Government</a:t>
          </a:r>
        </a:p>
      </dgm:t>
    </dgm:pt>
    <dgm:pt modelId="{E323419E-6143-2F46-A9EC-0D81D68F27CB}" type="parTrans" cxnId="{2FCE45B0-67D7-F845-9BA5-C3B9CB940D48}">
      <dgm:prSet/>
      <dgm:spPr/>
      <dgm:t>
        <a:bodyPr/>
        <a:lstStyle/>
        <a:p>
          <a:endParaRPr lang="en-US"/>
        </a:p>
      </dgm:t>
    </dgm:pt>
    <dgm:pt modelId="{E21F8C03-93E2-F141-B845-3EDE487F0055}" type="sibTrans" cxnId="{2FCE45B0-67D7-F845-9BA5-C3B9CB940D48}">
      <dgm:prSet/>
      <dgm:spPr/>
      <dgm:t>
        <a:bodyPr/>
        <a:lstStyle/>
        <a:p>
          <a:endParaRPr lang="en-US"/>
        </a:p>
      </dgm:t>
    </dgm:pt>
    <dgm:pt modelId="{0C612CA5-83E2-B042-9565-D96B36CEF500}">
      <dgm:prSet phldrT="[Text]"/>
      <dgm:spPr>
        <a:solidFill>
          <a:schemeClr val="accent4"/>
        </a:solidFill>
        <a:effectLst>
          <a:outerShdw blurRad="50800" dist="38100" dir="8100000" algn="tr" rotWithShape="0">
            <a:prstClr val="black">
              <a:alpha val="40000"/>
            </a:prstClr>
          </a:outerShdw>
        </a:effectLst>
      </dgm:spPr>
      <dgm:t>
        <a:bodyPr/>
        <a:lstStyle/>
        <a:p>
          <a:r>
            <a:rPr lang="en-US" dirty="0"/>
            <a:t>Partner Organization</a:t>
          </a:r>
        </a:p>
      </dgm:t>
    </dgm:pt>
    <dgm:pt modelId="{46A7DC0B-79FB-C142-A239-001E130A2848}" type="parTrans" cxnId="{17FED857-3A99-4D49-BFA5-5DD524D88D9C}">
      <dgm:prSet/>
      <dgm:spPr/>
      <dgm:t>
        <a:bodyPr/>
        <a:lstStyle/>
        <a:p>
          <a:endParaRPr lang="en-US"/>
        </a:p>
      </dgm:t>
    </dgm:pt>
    <dgm:pt modelId="{0F4441A9-74D6-AD46-A71E-D774C7FF00CE}" type="sibTrans" cxnId="{17FED857-3A99-4D49-BFA5-5DD524D88D9C}">
      <dgm:prSet/>
      <dgm:spPr/>
      <dgm:t>
        <a:bodyPr/>
        <a:lstStyle/>
        <a:p>
          <a:endParaRPr lang="en-US"/>
        </a:p>
      </dgm:t>
    </dgm:pt>
    <dgm:pt modelId="{50348FE9-8B04-DE45-B294-A127A0E6AC24}" type="pres">
      <dgm:prSet presAssocID="{B856227B-57AD-0040-98D5-3E2BAD48AADE}" presName="linearFlow" presStyleCnt="0">
        <dgm:presLayoutVars>
          <dgm:resizeHandles val="exact"/>
        </dgm:presLayoutVars>
      </dgm:prSet>
      <dgm:spPr/>
    </dgm:pt>
    <dgm:pt modelId="{B76C87A5-04F6-0143-A867-9E4FAB2D5BE7}" type="pres">
      <dgm:prSet presAssocID="{B5315745-625A-4141-9930-94121E0DEA8F}" presName="node" presStyleLbl="node1" presStyleIdx="0" presStyleCnt="5">
        <dgm:presLayoutVars>
          <dgm:bulletEnabled val="1"/>
        </dgm:presLayoutVars>
      </dgm:prSet>
      <dgm:spPr/>
    </dgm:pt>
    <dgm:pt modelId="{51954E66-56AC-A44E-B63F-D556D903D7AD}" type="pres">
      <dgm:prSet presAssocID="{E21F8C03-93E2-F141-B845-3EDE487F0055}" presName="sibTrans" presStyleLbl="sibTrans2D1" presStyleIdx="0" presStyleCnt="4"/>
      <dgm:spPr/>
    </dgm:pt>
    <dgm:pt modelId="{FB769F48-A0D2-2046-97FA-8EC7C8C49F93}" type="pres">
      <dgm:prSet presAssocID="{E21F8C03-93E2-F141-B845-3EDE487F0055}" presName="connectorText" presStyleLbl="sibTrans2D1" presStyleIdx="0" presStyleCnt="4"/>
      <dgm:spPr/>
    </dgm:pt>
    <dgm:pt modelId="{5FE4ED40-1284-F24A-9497-392C669A4DB6}" type="pres">
      <dgm:prSet presAssocID="{3CF51924-7A3D-DC49-B6F3-8936821F0A7A}" presName="node" presStyleLbl="node1" presStyleIdx="1" presStyleCnt="5">
        <dgm:presLayoutVars>
          <dgm:bulletEnabled val="1"/>
        </dgm:presLayoutVars>
      </dgm:prSet>
      <dgm:spPr/>
    </dgm:pt>
    <dgm:pt modelId="{674CECF2-45F9-154D-BAA7-3CC87CD8751F}" type="pres">
      <dgm:prSet presAssocID="{148EEDF9-3E9B-094A-B6C7-CD04B8085D7A}" presName="sibTrans" presStyleLbl="sibTrans2D1" presStyleIdx="1" presStyleCnt="4"/>
      <dgm:spPr/>
    </dgm:pt>
    <dgm:pt modelId="{FFA2FAB6-DC8E-F646-995B-2C51C0F7015B}" type="pres">
      <dgm:prSet presAssocID="{148EEDF9-3E9B-094A-B6C7-CD04B8085D7A}" presName="connectorText" presStyleLbl="sibTrans2D1" presStyleIdx="1" presStyleCnt="4"/>
      <dgm:spPr/>
    </dgm:pt>
    <dgm:pt modelId="{C6689794-B8CB-4842-8181-EB8F93F1585E}" type="pres">
      <dgm:prSet presAssocID="{5DF5B8EE-EE99-B74D-BD6A-F51CCCCD4F88}" presName="node" presStyleLbl="node1" presStyleIdx="2" presStyleCnt="5">
        <dgm:presLayoutVars>
          <dgm:bulletEnabled val="1"/>
        </dgm:presLayoutVars>
      </dgm:prSet>
      <dgm:spPr/>
    </dgm:pt>
    <dgm:pt modelId="{57D94668-669D-3945-A0C6-4BC6744E9816}" type="pres">
      <dgm:prSet presAssocID="{E9A7163B-E587-164A-B6B1-9C8CCC6F629D}" presName="sibTrans" presStyleLbl="sibTrans2D1" presStyleIdx="2" presStyleCnt="4"/>
      <dgm:spPr/>
    </dgm:pt>
    <dgm:pt modelId="{C7013E84-A6FD-0843-BB45-FE5D5D9CF454}" type="pres">
      <dgm:prSet presAssocID="{E9A7163B-E587-164A-B6B1-9C8CCC6F629D}" presName="connectorText" presStyleLbl="sibTrans2D1" presStyleIdx="2" presStyleCnt="4"/>
      <dgm:spPr/>
    </dgm:pt>
    <dgm:pt modelId="{EA73BA3F-D6E0-4447-8C84-C5F91A3E73C3}" type="pres">
      <dgm:prSet presAssocID="{CB4D5A6C-B50A-B548-AB82-3E4329D331DF}" presName="node" presStyleLbl="node1" presStyleIdx="3" presStyleCnt="5">
        <dgm:presLayoutVars>
          <dgm:bulletEnabled val="1"/>
        </dgm:presLayoutVars>
      </dgm:prSet>
      <dgm:spPr/>
    </dgm:pt>
    <dgm:pt modelId="{630891F8-1C41-3049-8C24-15719267826C}" type="pres">
      <dgm:prSet presAssocID="{31151AAB-FC40-2149-8348-CA89F5556DD9}" presName="sibTrans" presStyleLbl="sibTrans2D1" presStyleIdx="3" presStyleCnt="4"/>
      <dgm:spPr/>
    </dgm:pt>
    <dgm:pt modelId="{EB6E37F5-FB6D-9F42-B2FD-BA3C62A56F07}" type="pres">
      <dgm:prSet presAssocID="{31151AAB-FC40-2149-8348-CA89F5556DD9}" presName="connectorText" presStyleLbl="sibTrans2D1" presStyleIdx="3" presStyleCnt="4"/>
      <dgm:spPr/>
    </dgm:pt>
    <dgm:pt modelId="{9B45FFB3-5D70-AC48-8F57-64AE0E1D66FF}" type="pres">
      <dgm:prSet presAssocID="{0C612CA5-83E2-B042-9565-D96B36CEF500}" presName="node" presStyleLbl="node1" presStyleIdx="4" presStyleCnt="5">
        <dgm:presLayoutVars>
          <dgm:bulletEnabled val="1"/>
        </dgm:presLayoutVars>
      </dgm:prSet>
      <dgm:spPr/>
    </dgm:pt>
  </dgm:ptLst>
  <dgm:cxnLst>
    <dgm:cxn modelId="{38F18705-B11E-F246-BC78-0A9C0AD89B70}" srcId="{B856227B-57AD-0040-98D5-3E2BAD48AADE}" destId="{CB4D5A6C-B50A-B548-AB82-3E4329D331DF}" srcOrd="3" destOrd="0" parTransId="{AED58873-0564-7D42-94F9-EC0AB20BE168}" sibTransId="{31151AAB-FC40-2149-8348-CA89F5556DD9}"/>
    <dgm:cxn modelId="{993D9917-75E5-5C4F-B1D2-CD3B5F9BF5B4}" type="presOf" srcId="{148EEDF9-3E9B-094A-B6C7-CD04B8085D7A}" destId="{674CECF2-45F9-154D-BAA7-3CC87CD8751F}" srcOrd="0" destOrd="0" presId="urn:microsoft.com/office/officeart/2005/8/layout/process2"/>
    <dgm:cxn modelId="{9C592218-D6E8-7E42-98E7-E6724FF16C08}" type="presOf" srcId="{E21F8C03-93E2-F141-B845-3EDE487F0055}" destId="{FB769F48-A0D2-2046-97FA-8EC7C8C49F93}" srcOrd="1" destOrd="0" presId="urn:microsoft.com/office/officeart/2005/8/layout/process2"/>
    <dgm:cxn modelId="{5659A91F-54B1-F34D-A5E2-E810BAA3F006}" type="presOf" srcId="{148EEDF9-3E9B-094A-B6C7-CD04B8085D7A}" destId="{FFA2FAB6-DC8E-F646-995B-2C51C0F7015B}" srcOrd="1" destOrd="0" presId="urn:microsoft.com/office/officeart/2005/8/layout/process2"/>
    <dgm:cxn modelId="{E6EACF3E-CA95-FD48-9AC2-B05FE9FB0E9A}" type="presOf" srcId="{E9A7163B-E587-164A-B6B1-9C8CCC6F629D}" destId="{57D94668-669D-3945-A0C6-4BC6744E9816}" srcOrd="0" destOrd="0" presId="urn:microsoft.com/office/officeart/2005/8/layout/process2"/>
    <dgm:cxn modelId="{B2547D45-E429-C140-B813-A4E916CF917F}" type="presOf" srcId="{E9A7163B-E587-164A-B6B1-9C8CCC6F629D}" destId="{C7013E84-A6FD-0843-BB45-FE5D5D9CF454}" srcOrd="1" destOrd="0" presId="urn:microsoft.com/office/officeart/2005/8/layout/process2"/>
    <dgm:cxn modelId="{17FED857-3A99-4D49-BFA5-5DD524D88D9C}" srcId="{B856227B-57AD-0040-98D5-3E2BAD48AADE}" destId="{0C612CA5-83E2-B042-9565-D96B36CEF500}" srcOrd="4" destOrd="0" parTransId="{46A7DC0B-79FB-C142-A239-001E130A2848}" sibTransId="{0F4441A9-74D6-AD46-A71E-D774C7FF00CE}"/>
    <dgm:cxn modelId="{3115AB5E-39D1-3D4D-A23C-6201CADF9EB3}" type="presOf" srcId="{B856227B-57AD-0040-98D5-3E2BAD48AADE}" destId="{50348FE9-8B04-DE45-B294-A127A0E6AC24}" srcOrd="0" destOrd="0" presId="urn:microsoft.com/office/officeart/2005/8/layout/process2"/>
    <dgm:cxn modelId="{F7290171-69AA-9845-B01D-52376E009D1E}" srcId="{B856227B-57AD-0040-98D5-3E2BAD48AADE}" destId="{3CF51924-7A3D-DC49-B6F3-8936821F0A7A}" srcOrd="1" destOrd="0" parTransId="{02A882E1-B4E9-7143-A546-5472482EB152}" sibTransId="{148EEDF9-3E9B-094A-B6C7-CD04B8085D7A}"/>
    <dgm:cxn modelId="{C6A26173-0C97-484B-9C80-C71A43D0BEC7}" type="presOf" srcId="{3CF51924-7A3D-DC49-B6F3-8936821F0A7A}" destId="{5FE4ED40-1284-F24A-9497-392C669A4DB6}" srcOrd="0" destOrd="0" presId="urn:microsoft.com/office/officeart/2005/8/layout/process2"/>
    <dgm:cxn modelId="{466E5184-2335-CE40-9601-5C7FBB790A69}" type="presOf" srcId="{E21F8C03-93E2-F141-B845-3EDE487F0055}" destId="{51954E66-56AC-A44E-B63F-D556D903D7AD}" srcOrd="0" destOrd="0" presId="urn:microsoft.com/office/officeart/2005/8/layout/process2"/>
    <dgm:cxn modelId="{1F14459D-DFCC-1C4A-B9F7-89A25DF76B8D}" type="presOf" srcId="{CB4D5A6C-B50A-B548-AB82-3E4329D331DF}" destId="{EA73BA3F-D6E0-4447-8C84-C5F91A3E73C3}" srcOrd="0" destOrd="0" presId="urn:microsoft.com/office/officeart/2005/8/layout/process2"/>
    <dgm:cxn modelId="{6283929F-56C6-A048-AFCD-F6F7D6AA063F}" srcId="{B856227B-57AD-0040-98D5-3E2BAD48AADE}" destId="{5DF5B8EE-EE99-B74D-BD6A-F51CCCCD4F88}" srcOrd="2" destOrd="0" parTransId="{8E1C3503-C714-5843-B728-6B9C9539F319}" sibTransId="{E9A7163B-E587-164A-B6B1-9C8CCC6F629D}"/>
    <dgm:cxn modelId="{2FCE45B0-67D7-F845-9BA5-C3B9CB940D48}" srcId="{B856227B-57AD-0040-98D5-3E2BAD48AADE}" destId="{B5315745-625A-4141-9930-94121E0DEA8F}" srcOrd="0" destOrd="0" parTransId="{E323419E-6143-2F46-A9EC-0D81D68F27CB}" sibTransId="{E21F8C03-93E2-F141-B845-3EDE487F0055}"/>
    <dgm:cxn modelId="{A3515BBD-99A8-9C41-BD07-05F8D188DEE5}" type="presOf" srcId="{0C612CA5-83E2-B042-9565-D96B36CEF500}" destId="{9B45FFB3-5D70-AC48-8F57-64AE0E1D66FF}" srcOrd="0" destOrd="0" presId="urn:microsoft.com/office/officeart/2005/8/layout/process2"/>
    <dgm:cxn modelId="{1DC397BE-8C74-EB4B-B070-3CE9B303AF1E}" type="presOf" srcId="{B5315745-625A-4141-9930-94121E0DEA8F}" destId="{B76C87A5-04F6-0143-A867-9E4FAB2D5BE7}" srcOrd="0" destOrd="0" presId="urn:microsoft.com/office/officeart/2005/8/layout/process2"/>
    <dgm:cxn modelId="{7C11CAD7-190E-9347-8F4D-8CB3D1E02249}" type="presOf" srcId="{31151AAB-FC40-2149-8348-CA89F5556DD9}" destId="{EB6E37F5-FB6D-9F42-B2FD-BA3C62A56F07}" srcOrd="1" destOrd="0" presId="urn:microsoft.com/office/officeart/2005/8/layout/process2"/>
    <dgm:cxn modelId="{448785F5-C5DD-5443-A0FC-C0A8F0ED880A}" type="presOf" srcId="{5DF5B8EE-EE99-B74D-BD6A-F51CCCCD4F88}" destId="{C6689794-B8CB-4842-8181-EB8F93F1585E}" srcOrd="0" destOrd="0" presId="urn:microsoft.com/office/officeart/2005/8/layout/process2"/>
    <dgm:cxn modelId="{E21ACAFB-19ED-6A46-A593-5536AD95C522}" type="presOf" srcId="{31151AAB-FC40-2149-8348-CA89F5556DD9}" destId="{630891F8-1C41-3049-8C24-15719267826C}" srcOrd="0" destOrd="0" presId="urn:microsoft.com/office/officeart/2005/8/layout/process2"/>
    <dgm:cxn modelId="{3890B536-FA38-D342-A11E-8995634A403A}" type="presParOf" srcId="{50348FE9-8B04-DE45-B294-A127A0E6AC24}" destId="{B76C87A5-04F6-0143-A867-9E4FAB2D5BE7}" srcOrd="0" destOrd="0" presId="urn:microsoft.com/office/officeart/2005/8/layout/process2"/>
    <dgm:cxn modelId="{3E169344-1F9B-904E-98FD-B86C01C28F89}" type="presParOf" srcId="{50348FE9-8B04-DE45-B294-A127A0E6AC24}" destId="{51954E66-56AC-A44E-B63F-D556D903D7AD}" srcOrd="1" destOrd="0" presId="urn:microsoft.com/office/officeart/2005/8/layout/process2"/>
    <dgm:cxn modelId="{71A44316-5F70-D14F-B475-BCAA893E76EC}" type="presParOf" srcId="{51954E66-56AC-A44E-B63F-D556D903D7AD}" destId="{FB769F48-A0D2-2046-97FA-8EC7C8C49F93}" srcOrd="0" destOrd="0" presId="urn:microsoft.com/office/officeart/2005/8/layout/process2"/>
    <dgm:cxn modelId="{EFE80BDC-D015-9D45-A4BC-BDC3F17D5BE7}" type="presParOf" srcId="{50348FE9-8B04-DE45-B294-A127A0E6AC24}" destId="{5FE4ED40-1284-F24A-9497-392C669A4DB6}" srcOrd="2" destOrd="0" presId="urn:microsoft.com/office/officeart/2005/8/layout/process2"/>
    <dgm:cxn modelId="{ACF11AF9-2635-0547-AE1F-04B401E02FDB}" type="presParOf" srcId="{50348FE9-8B04-DE45-B294-A127A0E6AC24}" destId="{674CECF2-45F9-154D-BAA7-3CC87CD8751F}" srcOrd="3" destOrd="0" presId="urn:microsoft.com/office/officeart/2005/8/layout/process2"/>
    <dgm:cxn modelId="{9EA7EA63-17CC-1D40-99A0-4351E9DD3DE1}" type="presParOf" srcId="{674CECF2-45F9-154D-BAA7-3CC87CD8751F}" destId="{FFA2FAB6-DC8E-F646-995B-2C51C0F7015B}" srcOrd="0" destOrd="0" presId="urn:microsoft.com/office/officeart/2005/8/layout/process2"/>
    <dgm:cxn modelId="{E6914CDC-7C4D-F945-B58F-467885AF3290}" type="presParOf" srcId="{50348FE9-8B04-DE45-B294-A127A0E6AC24}" destId="{C6689794-B8CB-4842-8181-EB8F93F1585E}" srcOrd="4" destOrd="0" presId="urn:microsoft.com/office/officeart/2005/8/layout/process2"/>
    <dgm:cxn modelId="{2F255B33-9BA3-D44D-9A36-7B6E9110D2C9}" type="presParOf" srcId="{50348FE9-8B04-DE45-B294-A127A0E6AC24}" destId="{57D94668-669D-3945-A0C6-4BC6744E9816}" srcOrd="5" destOrd="0" presId="urn:microsoft.com/office/officeart/2005/8/layout/process2"/>
    <dgm:cxn modelId="{70C57D92-6DE9-F346-AC8F-D955A738AF04}" type="presParOf" srcId="{57D94668-669D-3945-A0C6-4BC6744E9816}" destId="{C7013E84-A6FD-0843-BB45-FE5D5D9CF454}" srcOrd="0" destOrd="0" presId="urn:microsoft.com/office/officeart/2005/8/layout/process2"/>
    <dgm:cxn modelId="{480DEE88-0ABF-664B-BCCA-66D6D1DFA05A}" type="presParOf" srcId="{50348FE9-8B04-DE45-B294-A127A0E6AC24}" destId="{EA73BA3F-D6E0-4447-8C84-C5F91A3E73C3}" srcOrd="6" destOrd="0" presId="urn:microsoft.com/office/officeart/2005/8/layout/process2"/>
    <dgm:cxn modelId="{BA10BB90-B6AA-FD49-B9E1-3CD365AB9E90}" type="presParOf" srcId="{50348FE9-8B04-DE45-B294-A127A0E6AC24}" destId="{630891F8-1C41-3049-8C24-15719267826C}" srcOrd="7" destOrd="0" presId="urn:microsoft.com/office/officeart/2005/8/layout/process2"/>
    <dgm:cxn modelId="{3375FF51-DACE-E444-9B68-733397FC43EA}" type="presParOf" srcId="{630891F8-1C41-3049-8C24-15719267826C}" destId="{EB6E37F5-FB6D-9F42-B2FD-BA3C62A56F07}" srcOrd="0" destOrd="0" presId="urn:microsoft.com/office/officeart/2005/8/layout/process2"/>
    <dgm:cxn modelId="{F0326A12-5F9B-E141-BD2A-81FE279F8683}" type="presParOf" srcId="{50348FE9-8B04-DE45-B294-A127A0E6AC24}" destId="{9B45FFB3-5D70-AC48-8F57-64AE0E1D66FF}"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BFC435-6746-AE47-9E48-F5A593B87590}"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E47AC473-5517-D146-BAB6-55469DF1D7A6}">
      <dgm:prSet phldrT="[Text]"/>
      <dgm:spPr>
        <a:solidFill>
          <a:schemeClr val="accent6"/>
        </a:solidFill>
      </dgm:spPr>
      <dgm:t>
        <a:bodyPr/>
        <a:lstStyle/>
        <a:p>
          <a:r>
            <a:rPr lang="en-US" dirty="0"/>
            <a:t>Low Risk</a:t>
          </a:r>
        </a:p>
      </dgm:t>
    </dgm:pt>
    <dgm:pt modelId="{1E0E964A-F299-0643-935B-46F37F1D0189}" type="parTrans" cxnId="{53DF8EC7-F86A-5247-9C3B-5E3A31B20A3D}">
      <dgm:prSet/>
      <dgm:spPr/>
      <dgm:t>
        <a:bodyPr/>
        <a:lstStyle/>
        <a:p>
          <a:endParaRPr lang="en-US"/>
        </a:p>
      </dgm:t>
    </dgm:pt>
    <dgm:pt modelId="{ACC4C8C9-58E5-B240-87E0-301F4B542495}" type="sibTrans" cxnId="{53DF8EC7-F86A-5247-9C3B-5E3A31B20A3D}">
      <dgm:prSet/>
      <dgm:spPr/>
      <dgm:t>
        <a:bodyPr/>
        <a:lstStyle/>
        <a:p>
          <a:endParaRPr lang="en-US"/>
        </a:p>
      </dgm:t>
    </dgm:pt>
    <dgm:pt modelId="{78823840-40B9-9340-B0A2-FFF96C7A52DE}">
      <dgm:prSet phldrT="[Text]" custT="1"/>
      <dgm:spPr/>
      <dgm:t>
        <a:bodyPr/>
        <a:lstStyle/>
        <a:p>
          <a:pPr>
            <a:buFont typeface="Arial" panose="020B0604020202020204" pitchFamily="34" charset="0"/>
            <a:buChar char="•"/>
          </a:pPr>
          <a:r>
            <a:rPr lang="en-US" sz="1300" dirty="0"/>
            <a:t>Periodic review of financial and performance reports</a:t>
          </a:r>
        </a:p>
      </dgm:t>
    </dgm:pt>
    <dgm:pt modelId="{BDE861E2-56ED-ED4A-BFCB-57B9F5348372}" type="parTrans" cxnId="{7F2C600F-5F53-C943-A508-C42DD35A35F3}">
      <dgm:prSet/>
      <dgm:spPr/>
      <dgm:t>
        <a:bodyPr/>
        <a:lstStyle/>
        <a:p>
          <a:endParaRPr lang="en-US"/>
        </a:p>
      </dgm:t>
    </dgm:pt>
    <dgm:pt modelId="{DAFCCB45-CDC4-F34C-B906-2D5D3CD66C5B}" type="sibTrans" cxnId="{7F2C600F-5F53-C943-A508-C42DD35A35F3}">
      <dgm:prSet/>
      <dgm:spPr/>
      <dgm:t>
        <a:bodyPr/>
        <a:lstStyle/>
        <a:p>
          <a:endParaRPr lang="en-US"/>
        </a:p>
      </dgm:t>
    </dgm:pt>
    <dgm:pt modelId="{69BA2783-10E0-604C-889A-5D71E53371F3}">
      <dgm:prSet phldrT="[Text]"/>
      <dgm:spPr>
        <a:solidFill>
          <a:schemeClr val="accent4"/>
        </a:solidFill>
      </dgm:spPr>
      <dgm:t>
        <a:bodyPr/>
        <a:lstStyle/>
        <a:p>
          <a:r>
            <a:rPr lang="en-US" dirty="0"/>
            <a:t>Med. Risk</a:t>
          </a:r>
        </a:p>
      </dgm:t>
    </dgm:pt>
    <dgm:pt modelId="{05908D4F-71FE-2741-836B-A62B33F42A43}" type="parTrans" cxnId="{CC8C48C2-F608-4B44-9DE7-77CDABB7C7F0}">
      <dgm:prSet/>
      <dgm:spPr/>
      <dgm:t>
        <a:bodyPr/>
        <a:lstStyle/>
        <a:p>
          <a:endParaRPr lang="en-US"/>
        </a:p>
      </dgm:t>
    </dgm:pt>
    <dgm:pt modelId="{34B0CDED-7C0D-6744-9F52-8B0E72A6CB36}" type="sibTrans" cxnId="{CC8C48C2-F608-4B44-9DE7-77CDABB7C7F0}">
      <dgm:prSet/>
      <dgm:spPr/>
      <dgm:t>
        <a:bodyPr/>
        <a:lstStyle/>
        <a:p>
          <a:endParaRPr lang="en-US"/>
        </a:p>
      </dgm:t>
    </dgm:pt>
    <dgm:pt modelId="{0672D222-ABDB-CD4F-8787-E102D63F2096}">
      <dgm:prSet phldrT="[Text]" custT="1"/>
      <dgm:spPr/>
      <dgm:t>
        <a:bodyPr/>
        <a:lstStyle/>
        <a:p>
          <a:r>
            <a:rPr lang="en-US" sz="1300" dirty="0"/>
            <a:t>Payments on reimbursement basis</a:t>
          </a:r>
        </a:p>
      </dgm:t>
    </dgm:pt>
    <dgm:pt modelId="{73477419-38E0-D54C-8FB1-2A033ED124CB}" type="parTrans" cxnId="{F9965768-B01E-524F-8018-178723780BCB}">
      <dgm:prSet/>
      <dgm:spPr/>
      <dgm:t>
        <a:bodyPr/>
        <a:lstStyle/>
        <a:p>
          <a:endParaRPr lang="en-US"/>
        </a:p>
      </dgm:t>
    </dgm:pt>
    <dgm:pt modelId="{F2179EC6-8F7B-574B-9159-69B50AE312BA}" type="sibTrans" cxnId="{F9965768-B01E-524F-8018-178723780BCB}">
      <dgm:prSet/>
      <dgm:spPr/>
      <dgm:t>
        <a:bodyPr/>
        <a:lstStyle/>
        <a:p>
          <a:endParaRPr lang="en-US"/>
        </a:p>
      </dgm:t>
    </dgm:pt>
    <dgm:pt modelId="{650EE829-8ED9-7643-9A84-B1F00C04C7AB}">
      <dgm:prSet phldrT="[Text]"/>
      <dgm:spPr>
        <a:solidFill>
          <a:schemeClr val="accent2"/>
        </a:solidFill>
      </dgm:spPr>
      <dgm:t>
        <a:bodyPr/>
        <a:lstStyle/>
        <a:p>
          <a:r>
            <a:rPr lang="en-US" dirty="0"/>
            <a:t>High Risk</a:t>
          </a:r>
        </a:p>
      </dgm:t>
    </dgm:pt>
    <dgm:pt modelId="{9789710C-06F7-744A-B036-2247E19D26CA}" type="parTrans" cxnId="{CB76E3F9-8442-8C42-A28E-B955BFBC9FDD}">
      <dgm:prSet/>
      <dgm:spPr/>
      <dgm:t>
        <a:bodyPr/>
        <a:lstStyle/>
        <a:p>
          <a:endParaRPr lang="en-US"/>
        </a:p>
      </dgm:t>
    </dgm:pt>
    <dgm:pt modelId="{D6AD243D-74EC-5947-9DF7-BFCAABB8B327}" type="sibTrans" cxnId="{CB76E3F9-8442-8C42-A28E-B955BFBC9FDD}">
      <dgm:prSet/>
      <dgm:spPr/>
      <dgm:t>
        <a:bodyPr/>
        <a:lstStyle/>
        <a:p>
          <a:endParaRPr lang="en-US"/>
        </a:p>
      </dgm:t>
    </dgm:pt>
    <dgm:pt modelId="{8DCB8070-A318-2647-B17F-C4C821AF852C}">
      <dgm:prSet phldrT="[Text]" custT="1"/>
      <dgm:spPr/>
      <dgm:t>
        <a:bodyPr/>
        <a:lstStyle/>
        <a:p>
          <a:r>
            <a:rPr lang="en-US" sz="1400" dirty="0"/>
            <a:t>Quarterly status meetings</a:t>
          </a:r>
        </a:p>
      </dgm:t>
    </dgm:pt>
    <dgm:pt modelId="{E1EC672E-CCC7-5648-AC3F-C32C3FE0D622}" type="parTrans" cxnId="{03C31245-F369-C740-99ED-ECBA20081A82}">
      <dgm:prSet/>
      <dgm:spPr/>
      <dgm:t>
        <a:bodyPr/>
        <a:lstStyle/>
        <a:p>
          <a:endParaRPr lang="en-US"/>
        </a:p>
      </dgm:t>
    </dgm:pt>
    <dgm:pt modelId="{60787FE7-5066-2A4F-99CC-9D87C6DACE83}" type="sibTrans" cxnId="{03C31245-F369-C740-99ED-ECBA20081A82}">
      <dgm:prSet/>
      <dgm:spPr/>
      <dgm:t>
        <a:bodyPr/>
        <a:lstStyle/>
        <a:p>
          <a:endParaRPr lang="en-US"/>
        </a:p>
      </dgm:t>
    </dgm:pt>
    <dgm:pt modelId="{F3C38C29-8648-D541-8B0B-CEAE16A806FE}">
      <dgm:prSet phldrT="[Text]" custT="1"/>
      <dgm:spPr/>
      <dgm:t>
        <a:bodyPr/>
        <a:lstStyle/>
        <a:p>
          <a:r>
            <a:rPr lang="en-US" sz="1400" dirty="0"/>
            <a:t>Other action plans established by LG</a:t>
          </a:r>
        </a:p>
      </dgm:t>
    </dgm:pt>
    <dgm:pt modelId="{C333F574-6440-264F-A238-5773FFCAAD1F}" type="parTrans" cxnId="{3E851681-75D0-574A-A0A0-AFE22A969631}">
      <dgm:prSet/>
      <dgm:spPr/>
      <dgm:t>
        <a:bodyPr/>
        <a:lstStyle/>
        <a:p>
          <a:endParaRPr lang="en-US"/>
        </a:p>
      </dgm:t>
    </dgm:pt>
    <dgm:pt modelId="{99FE9637-5B5F-A043-BBB6-48935B61A60A}" type="sibTrans" cxnId="{3E851681-75D0-574A-A0A0-AFE22A969631}">
      <dgm:prSet/>
      <dgm:spPr/>
      <dgm:t>
        <a:bodyPr/>
        <a:lstStyle/>
        <a:p>
          <a:endParaRPr lang="en-US"/>
        </a:p>
      </dgm:t>
    </dgm:pt>
    <dgm:pt modelId="{497B68B2-8426-004A-8724-0A13D0F91EF0}">
      <dgm:prSet phldrT="[Text]" custT="1"/>
      <dgm:spPr/>
      <dgm:t>
        <a:bodyPr/>
        <a:lstStyle/>
        <a:p>
          <a:r>
            <a:rPr lang="en-US" sz="1300" dirty="0"/>
            <a:t>Required technical training and assistance</a:t>
          </a:r>
        </a:p>
      </dgm:t>
    </dgm:pt>
    <dgm:pt modelId="{AC63CCF9-8C19-EF49-8AB7-DADC73B9AB82}" type="parTrans" cxnId="{88060C8F-F13C-E545-818E-4AFB432B2A8F}">
      <dgm:prSet/>
      <dgm:spPr/>
      <dgm:t>
        <a:bodyPr/>
        <a:lstStyle/>
        <a:p>
          <a:endParaRPr lang="en-US"/>
        </a:p>
      </dgm:t>
    </dgm:pt>
    <dgm:pt modelId="{0099A9FC-C2EC-A740-8483-D39340531E96}" type="sibTrans" cxnId="{88060C8F-F13C-E545-818E-4AFB432B2A8F}">
      <dgm:prSet/>
      <dgm:spPr/>
      <dgm:t>
        <a:bodyPr/>
        <a:lstStyle/>
        <a:p>
          <a:endParaRPr lang="en-US"/>
        </a:p>
      </dgm:t>
    </dgm:pt>
    <dgm:pt modelId="{AC17DBAB-88C8-214A-916A-491587F6CD56}">
      <dgm:prSet phldrT="[Text]" custT="1"/>
      <dgm:spPr/>
      <dgm:t>
        <a:bodyPr/>
        <a:lstStyle/>
        <a:p>
          <a:r>
            <a:rPr lang="en-US" sz="1300" dirty="0"/>
            <a:t>More detailed financial reports</a:t>
          </a:r>
        </a:p>
      </dgm:t>
    </dgm:pt>
    <dgm:pt modelId="{30F8FD7A-2DF4-B24C-8ADA-5EC7DBD1CBBE}" type="parTrans" cxnId="{B756FA26-E42A-524C-8825-CF0943E80DC3}">
      <dgm:prSet/>
      <dgm:spPr/>
      <dgm:t>
        <a:bodyPr/>
        <a:lstStyle/>
        <a:p>
          <a:endParaRPr lang="en-US"/>
        </a:p>
      </dgm:t>
    </dgm:pt>
    <dgm:pt modelId="{09A57F32-B9A7-3441-8126-0069BC69D9EA}" type="sibTrans" cxnId="{B756FA26-E42A-524C-8825-CF0943E80DC3}">
      <dgm:prSet/>
      <dgm:spPr/>
      <dgm:t>
        <a:bodyPr/>
        <a:lstStyle/>
        <a:p>
          <a:endParaRPr lang="en-US"/>
        </a:p>
      </dgm:t>
    </dgm:pt>
    <dgm:pt modelId="{E566940C-C984-AF40-A3BD-73FCD3DC509A}">
      <dgm:prSet phldrT="[Text]" custT="1"/>
      <dgm:spPr/>
      <dgm:t>
        <a:bodyPr/>
        <a:lstStyle/>
        <a:p>
          <a:r>
            <a:rPr lang="en-US" sz="1400" dirty="0"/>
            <a:t>Review of financial mgmt. systems and policies and procedures to ensure                                                    adequacy to meet minimum requirements</a:t>
          </a:r>
        </a:p>
      </dgm:t>
    </dgm:pt>
    <dgm:pt modelId="{4A97EBA5-EC0E-BC48-9CD1-359F9CE58047}" type="parTrans" cxnId="{A5F27934-1FA4-7D44-A205-4914F22E8316}">
      <dgm:prSet/>
      <dgm:spPr/>
      <dgm:t>
        <a:bodyPr/>
        <a:lstStyle/>
        <a:p>
          <a:endParaRPr lang="en-US"/>
        </a:p>
      </dgm:t>
    </dgm:pt>
    <dgm:pt modelId="{562E63D0-4394-EF40-B728-652CF84E7DB8}" type="sibTrans" cxnId="{A5F27934-1FA4-7D44-A205-4914F22E8316}">
      <dgm:prSet/>
      <dgm:spPr/>
      <dgm:t>
        <a:bodyPr/>
        <a:lstStyle/>
        <a:p>
          <a:endParaRPr lang="en-US"/>
        </a:p>
      </dgm:t>
    </dgm:pt>
    <dgm:pt modelId="{90E886F0-ACE1-3741-A587-328EC484AA96}">
      <dgm:prSet phldrT="[Text]" custT="1"/>
      <dgm:spPr/>
      <dgm:t>
        <a:bodyPr/>
        <a:lstStyle/>
        <a:p>
          <a:r>
            <a:rPr lang="en-US" sz="1400" dirty="0"/>
            <a:t>Monthly financial, performance, and compliance reports</a:t>
          </a:r>
        </a:p>
      </dgm:t>
    </dgm:pt>
    <dgm:pt modelId="{EA228389-FF9B-9147-A092-BDFE1C4779D1}" type="parTrans" cxnId="{7097254A-60E3-964F-B774-DA00036DA312}">
      <dgm:prSet/>
      <dgm:spPr/>
      <dgm:t>
        <a:bodyPr/>
        <a:lstStyle/>
        <a:p>
          <a:endParaRPr lang="en-US"/>
        </a:p>
      </dgm:t>
    </dgm:pt>
    <dgm:pt modelId="{7A688E8C-9F27-674A-8090-DE9FE82BF925}" type="sibTrans" cxnId="{7097254A-60E3-964F-B774-DA00036DA312}">
      <dgm:prSet/>
      <dgm:spPr/>
      <dgm:t>
        <a:bodyPr/>
        <a:lstStyle/>
        <a:p>
          <a:endParaRPr lang="en-US"/>
        </a:p>
      </dgm:t>
    </dgm:pt>
    <dgm:pt modelId="{7266C341-329E-014B-BEE7-B9D51083ECB7}">
      <dgm:prSet phldrT="[Text]" custT="1"/>
      <dgm:spPr/>
      <dgm:t>
        <a:bodyPr/>
        <a:lstStyle/>
        <a:p>
          <a:pPr>
            <a:buFont typeface="Arial" panose="020B0604020202020204" pitchFamily="34" charset="0"/>
            <a:buChar char="•"/>
          </a:pPr>
          <a:r>
            <a:rPr lang="en-US" sz="1300" dirty="0"/>
            <a:t>Follow-up an ensure timely action on all identified deficiencies detected through audits, on-site reviews, and other reports from subrecipient. (Document all follow-up)</a:t>
          </a:r>
        </a:p>
      </dgm:t>
    </dgm:pt>
    <dgm:pt modelId="{E1409A6A-4649-E442-8499-566509D2C0A3}" type="parTrans" cxnId="{77C9632D-8EF2-B544-80BE-BB82799705FF}">
      <dgm:prSet/>
      <dgm:spPr/>
      <dgm:t>
        <a:bodyPr/>
        <a:lstStyle/>
        <a:p>
          <a:endParaRPr lang="en-US"/>
        </a:p>
      </dgm:t>
    </dgm:pt>
    <dgm:pt modelId="{860416C8-593C-544C-8E4D-F8DE37908F6E}" type="sibTrans" cxnId="{77C9632D-8EF2-B544-80BE-BB82799705FF}">
      <dgm:prSet/>
      <dgm:spPr/>
      <dgm:t>
        <a:bodyPr/>
        <a:lstStyle/>
        <a:p>
          <a:endParaRPr lang="en-US"/>
        </a:p>
      </dgm:t>
    </dgm:pt>
    <dgm:pt modelId="{6D8E6486-7604-E84E-A6D3-F0CDC08FC332}">
      <dgm:prSet phldrT="[Text]" custT="1"/>
      <dgm:spPr/>
      <dgm:t>
        <a:bodyPr/>
        <a:lstStyle/>
        <a:p>
          <a:pPr>
            <a:buFont typeface="Arial" panose="020B0604020202020204" pitchFamily="34" charset="0"/>
            <a:buChar char="•"/>
          </a:pPr>
          <a:r>
            <a:rPr lang="en-US" sz="1300" dirty="0"/>
            <a:t>Management decisions for applicable audit findings related to this award (2 CFR 200.521)</a:t>
          </a:r>
        </a:p>
      </dgm:t>
    </dgm:pt>
    <dgm:pt modelId="{892406C5-54D6-F142-9C55-7AC8206CCE64}" type="parTrans" cxnId="{4E71618B-E037-8348-84F3-2100E4B7E404}">
      <dgm:prSet/>
      <dgm:spPr/>
      <dgm:t>
        <a:bodyPr/>
        <a:lstStyle/>
        <a:p>
          <a:endParaRPr lang="en-US"/>
        </a:p>
      </dgm:t>
    </dgm:pt>
    <dgm:pt modelId="{8DDFA598-326F-A24F-B760-11E129945BA8}" type="sibTrans" cxnId="{4E71618B-E037-8348-84F3-2100E4B7E404}">
      <dgm:prSet/>
      <dgm:spPr/>
      <dgm:t>
        <a:bodyPr/>
        <a:lstStyle/>
        <a:p>
          <a:endParaRPr lang="en-US"/>
        </a:p>
      </dgm:t>
    </dgm:pt>
    <dgm:pt modelId="{E2003471-0F6F-D848-B9F3-BF21C083F448}">
      <dgm:prSet phldrT="[Text]" custT="1"/>
      <dgm:spPr/>
      <dgm:t>
        <a:bodyPr/>
        <a:lstStyle/>
        <a:p>
          <a:r>
            <a:rPr lang="en-US" sz="1300" dirty="0"/>
            <a:t>Arranging for procedures engagement, if subrecipient not subject to Single Audit (2 CFR 200.425)</a:t>
          </a:r>
        </a:p>
      </dgm:t>
    </dgm:pt>
    <dgm:pt modelId="{23505029-5E37-CD43-9594-0EE1827BC724}" type="parTrans" cxnId="{FF1E44D3-F48D-8748-8E99-40B8E9599706}">
      <dgm:prSet/>
      <dgm:spPr/>
      <dgm:t>
        <a:bodyPr/>
        <a:lstStyle/>
        <a:p>
          <a:endParaRPr lang="en-US"/>
        </a:p>
      </dgm:t>
    </dgm:pt>
    <dgm:pt modelId="{D606D81F-3679-1443-98C0-82B4CF2EB01C}" type="sibTrans" cxnId="{FF1E44D3-F48D-8748-8E99-40B8E9599706}">
      <dgm:prSet/>
      <dgm:spPr/>
      <dgm:t>
        <a:bodyPr/>
        <a:lstStyle/>
        <a:p>
          <a:endParaRPr lang="en-US"/>
        </a:p>
      </dgm:t>
    </dgm:pt>
    <dgm:pt modelId="{FA6CD56F-6C80-DE4A-B38F-84F6D6C091AE}">
      <dgm:prSet phldrT="[Text]" custT="1"/>
      <dgm:spPr/>
      <dgm:t>
        <a:bodyPr/>
        <a:lstStyle/>
        <a:p>
          <a:pPr>
            <a:buFont typeface="Arial" panose="020B0604020202020204" pitchFamily="34" charset="0"/>
            <a:buChar char="•"/>
          </a:pPr>
          <a:r>
            <a:rPr lang="en-US" sz="1300" dirty="0"/>
            <a:t>Verify audits</a:t>
          </a:r>
        </a:p>
      </dgm:t>
    </dgm:pt>
    <dgm:pt modelId="{3F7CA598-F561-1548-BF4C-5F9E6E53EA68}" type="parTrans" cxnId="{36AD1382-7730-6F4D-9D35-CD662B25B815}">
      <dgm:prSet/>
      <dgm:spPr/>
      <dgm:t>
        <a:bodyPr/>
        <a:lstStyle/>
        <a:p>
          <a:endParaRPr lang="en-US"/>
        </a:p>
      </dgm:t>
    </dgm:pt>
    <dgm:pt modelId="{7C875CD2-B464-3144-B274-ED874F377A70}" type="sibTrans" cxnId="{36AD1382-7730-6F4D-9D35-CD662B25B815}">
      <dgm:prSet/>
      <dgm:spPr/>
      <dgm:t>
        <a:bodyPr/>
        <a:lstStyle/>
        <a:p>
          <a:endParaRPr lang="en-US"/>
        </a:p>
      </dgm:t>
    </dgm:pt>
    <dgm:pt modelId="{32A892F1-C155-E14C-9401-4E5ECAFE5ECE}">
      <dgm:prSet phldrT="[Text]" custT="1"/>
      <dgm:spPr/>
      <dgm:t>
        <a:bodyPr/>
        <a:lstStyle/>
        <a:p>
          <a:r>
            <a:rPr lang="en-US" sz="1300" dirty="0"/>
            <a:t>Withholding authority to proceed to next phase until sign off on acceptable performance</a:t>
          </a:r>
        </a:p>
      </dgm:t>
    </dgm:pt>
    <dgm:pt modelId="{B3F3544F-D6DB-0B41-B14B-F19B59DCBAC6}" type="parTrans" cxnId="{FB61A291-A7BE-B74F-9C5D-A25C949A5A08}">
      <dgm:prSet/>
      <dgm:spPr/>
      <dgm:t>
        <a:bodyPr/>
        <a:lstStyle/>
        <a:p>
          <a:endParaRPr lang="en-US"/>
        </a:p>
      </dgm:t>
    </dgm:pt>
    <dgm:pt modelId="{82C84470-6F3C-EB4F-849D-FE377C5F33DB}" type="sibTrans" cxnId="{FB61A291-A7BE-B74F-9C5D-A25C949A5A08}">
      <dgm:prSet/>
      <dgm:spPr/>
      <dgm:t>
        <a:bodyPr/>
        <a:lstStyle/>
        <a:p>
          <a:endParaRPr lang="en-US"/>
        </a:p>
      </dgm:t>
    </dgm:pt>
    <dgm:pt modelId="{EB112FBF-C657-FE42-91F9-16F43A9E8523}">
      <dgm:prSet phldrT="[Text]" custT="1"/>
      <dgm:spPr/>
      <dgm:t>
        <a:bodyPr/>
        <a:lstStyle/>
        <a:p>
          <a:r>
            <a:rPr lang="en-US" sz="1300" dirty="0"/>
            <a:t>Supporting documentation for all expenditures</a:t>
          </a:r>
        </a:p>
      </dgm:t>
    </dgm:pt>
    <dgm:pt modelId="{32FE83E8-0C04-044A-BB70-518D25DD9C11}" type="parTrans" cxnId="{0EE55921-5D4B-E743-B26E-BD8887835D65}">
      <dgm:prSet/>
      <dgm:spPr/>
      <dgm:t>
        <a:bodyPr/>
        <a:lstStyle/>
        <a:p>
          <a:endParaRPr lang="en-US"/>
        </a:p>
      </dgm:t>
    </dgm:pt>
    <dgm:pt modelId="{20E4C133-346E-B444-95C7-4B05A14DCF7F}" type="sibTrans" cxnId="{0EE55921-5D4B-E743-B26E-BD8887835D65}">
      <dgm:prSet/>
      <dgm:spPr/>
      <dgm:t>
        <a:bodyPr/>
        <a:lstStyle/>
        <a:p>
          <a:endParaRPr lang="en-US"/>
        </a:p>
      </dgm:t>
    </dgm:pt>
    <dgm:pt modelId="{AFB8A46F-56E4-7F4B-8EA1-94F1D72B1466}">
      <dgm:prSet phldrT="[Text]" custT="1"/>
      <dgm:spPr/>
      <dgm:t>
        <a:bodyPr/>
        <a:lstStyle/>
        <a:p>
          <a:r>
            <a:rPr lang="en-US" sz="1300" dirty="0"/>
            <a:t>Additional project monitoring</a:t>
          </a:r>
        </a:p>
      </dgm:t>
    </dgm:pt>
    <dgm:pt modelId="{9D013A7A-1B7A-EA43-9A6F-158177753C67}" type="parTrans" cxnId="{023521BE-01B8-E849-A232-9697C9765D7E}">
      <dgm:prSet/>
      <dgm:spPr/>
      <dgm:t>
        <a:bodyPr/>
        <a:lstStyle/>
        <a:p>
          <a:endParaRPr lang="en-US"/>
        </a:p>
      </dgm:t>
    </dgm:pt>
    <dgm:pt modelId="{959BE225-2FBE-D54C-B8B7-086D81864DC9}" type="sibTrans" cxnId="{023521BE-01B8-E849-A232-9697C9765D7E}">
      <dgm:prSet/>
      <dgm:spPr/>
      <dgm:t>
        <a:bodyPr/>
        <a:lstStyle/>
        <a:p>
          <a:endParaRPr lang="en-US"/>
        </a:p>
      </dgm:t>
    </dgm:pt>
    <dgm:pt modelId="{6B414920-2436-1342-8928-FE23CB2E9A9A}" type="pres">
      <dgm:prSet presAssocID="{00BFC435-6746-AE47-9E48-F5A593B87590}" presName="linearFlow" presStyleCnt="0">
        <dgm:presLayoutVars>
          <dgm:dir/>
          <dgm:animLvl val="lvl"/>
          <dgm:resizeHandles val="exact"/>
        </dgm:presLayoutVars>
      </dgm:prSet>
      <dgm:spPr/>
    </dgm:pt>
    <dgm:pt modelId="{F77F8304-40F4-CA41-817F-2BA5E21B8BB7}" type="pres">
      <dgm:prSet presAssocID="{E47AC473-5517-D146-BAB6-55469DF1D7A6}" presName="composite" presStyleCnt="0"/>
      <dgm:spPr/>
    </dgm:pt>
    <dgm:pt modelId="{A892B5F1-F62E-A341-A148-ACA3AA6ED792}" type="pres">
      <dgm:prSet presAssocID="{E47AC473-5517-D146-BAB6-55469DF1D7A6}" presName="parentText" presStyleLbl="alignNode1" presStyleIdx="0" presStyleCnt="3">
        <dgm:presLayoutVars>
          <dgm:chMax val="1"/>
          <dgm:bulletEnabled val="1"/>
        </dgm:presLayoutVars>
      </dgm:prSet>
      <dgm:spPr/>
    </dgm:pt>
    <dgm:pt modelId="{7BEBE8EC-07ED-8B4D-9AE2-E63AA3BA1F5A}" type="pres">
      <dgm:prSet presAssocID="{E47AC473-5517-D146-BAB6-55469DF1D7A6}" presName="descendantText" presStyleLbl="alignAcc1" presStyleIdx="0" presStyleCnt="3" custScaleY="118688">
        <dgm:presLayoutVars>
          <dgm:bulletEnabled val="1"/>
        </dgm:presLayoutVars>
      </dgm:prSet>
      <dgm:spPr/>
    </dgm:pt>
    <dgm:pt modelId="{4DD3B430-ACE0-944E-8D8D-5AB1B4B1862A}" type="pres">
      <dgm:prSet presAssocID="{ACC4C8C9-58E5-B240-87E0-301F4B542495}" presName="sp" presStyleCnt="0"/>
      <dgm:spPr/>
    </dgm:pt>
    <dgm:pt modelId="{A7E81E66-9C27-CB41-8422-C14541DAC75D}" type="pres">
      <dgm:prSet presAssocID="{69BA2783-10E0-604C-889A-5D71E53371F3}" presName="composite" presStyleCnt="0"/>
      <dgm:spPr/>
    </dgm:pt>
    <dgm:pt modelId="{16A8F36B-BD8A-414F-9C11-B1247343CE71}" type="pres">
      <dgm:prSet presAssocID="{69BA2783-10E0-604C-889A-5D71E53371F3}" presName="parentText" presStyleLbl="alignNode1" presStyleIdx="1" presStyleCnt="3">
        <dgm:presLayoutVars>
          <dgm:chMax val="1"/>
          <dgm:bulletEnabled val="1"/>
        </dgm:presLayoutVars>
      </dgm:prSet>
      <dgm:spPr/>
    </dgm:pt>
    <dgm:pt modelId="{B7F94BE1-113D-8C4C-B991-24554FFB28EA}" type="pres">
      <dgm:prSet presAssocID="{69BA2783-10E0-604C-889A-5D71E53371F3}" presName="descendantText" presStyleLbl="alignAcc1" presStyleIdx="1" presStyleCnt="3" custScaleY="128839">
        <dgm:presLayoutVars>
          <dgm:bulletEnabled val="1"/>
        </dgm:presLayoutVars>
      </dgm:prSet>
      <dgm:spPr/>
    </dgm:pt>
    <dgm:pt modelId="{BE9B9054-7CCE-B247-9E90-02BF82A24004}" type="pres">
      <dgm:prSet presAssocID="{34B0CDED-7C0D-6744-9F52-8B0E72A6CB36}" presName="sp" presStyleCnt="0"/>
      <dgm:spPr/>
    </dgm:pt>
    <dgm:pt modelId="{8927987F-A3BB-B44C-9F8C-1F695FCCDB97}" type="pres">
      <dgm:prSet presAssocID="{650EE829-8ED9-7643-9A84-B1F00C04C7AB}" presName="composite" presStyleCnt="0"/>
      <dgm:spPr/>
    </dgm:pt>
    <dgm:pt modelId="{F232B374-6D0A-1244-B91C-FB3AEEBA928A}" type="pres">
      <dgm:prSet presAssocID="{650EE829-8ED9-7643-9A84-B1F00C04C7AB}" presName="parentText" presStyleLbl="alignNode1" presStyleIdx="2" presStyleCnt="3">
        <dgm:presLayoutVars>
          <dgm:chMax val="1"/>
          <dgm:bulletEnabled val="1"/>
        </dgm:presLayoutVars>
      </dgm:prSet>
      <dgm:spPr/>
    </dgm:pt>
    <dgm:pt modelId="{D6D6CCC5-52C5-DF4C-A4BE-9EBCD3867A51}" type="pres">
      <dgm:prSet presAssocID="{650EE829-8ED9-7643-9A84-B1F00C04C7AB}" presName="descendantText" presStyleLbl="alignAcc1" presStyleIdx="2" presStyleCnt="3" custScaleY="116856">
        <dgm:presLayoutVars>
          <dgm:bulletEnabled val="1"/>
        </dgm:presLayoutVars>
      </dgm:prSet>
      <dgm:spPr/>
    </dgm:pt>
  </dgm:ptLst>
  <dgm:cxnLst>
    <dgm:cxn modelId="{15221709-1306-A54E-A340-3A47862542F4}" type="presOf" srcId="{7266C341-329E-014B-BEE7-B9D51083ECB7}" destId="{7BEBE8EC-07ED-8B4D-9AE2-E63AA3BA1F5A}" srcOrd="0" destOrd="1" presId="urn:microsoft.com/office/officeart/2005/8/layout/chevron2"/>
    <dgm:cxn modelId="{7F2C600F-5F53-C943-A508-C42DD35A35F3}" srcId="{E47AC473-5517-D146-BAB6-55469DF1D7A6}" destId="{78823840-40B9-9340-B0A2-FFF96C7A52DE}" srcOrd="0" destOrd="0" parTransId="{BDE861E2-56ED-ED4A-BFCB-57B9F5348372}" sibTransId="{DAFCCB45-CDC4-F34C-B906-2D5D3CD66C5B}"/>
    <dgm:cxn modelId="{A469F510-8BA1-234E-A4BC-82483EFB7D76}" type="presOf" srcId="{AFB8A46F-56E4-7F4B-8EA1-94F1D72B1466}" destId="{B7F94BE1-113D-8C4C-B991-24554FFB28EA}" srcOrd="0" destOrd="4" presId="urn:microsoft.com/office/officeart/2005/8/layout/chevron2"/>
    <dgm:cxn modelId="{0EE55921-5D4B-E743-B26E-BD8887835D65}" srcId="{69BA2783-10E0-604C-889A-5D71E53371F3}" destId="{EB112FBF-C657-FE42-91F9-16F43A9E8523}" srcOrd="2" destOrd="0" parTransId="{32FE83E8-0C04-044A-BB70-518D25DD9C11}" sibTransId="{20E4C133-346E-B444-95C7-4B05A14DCF7F}"/>
    <dgm:cxn modelId="{B756FA26-E42A-524C-8825-CF0943E80DC3}" srcId="{69BA2783-10E0-604C-889A-5D71E53371F3}" destId="{AC17DBAB-88C8-214A-916A-491587F6CD56}" srcOrd="0" destOrd="0" parTransId="{30F8FD7A-2DF4-B24C-8ADA-5EC7DBD1CBBE}" sibTransId="{09A57F32-B9A7-3441-8126-0069BC69D9EA}"/>
    <dgm:cxn modelId="{F8B83428-E745-2C45-BEBD-6FDA5F2E219D}" type="presOf" srcId="{AC17DBAB-88C8-214A-916A-491587F6CD56}" destId="{B7F94BE1-113D-8C4C-B991-24554FFB28EA}" srcOrd="0" destOrd="0" presId="urn:microsoft.com/office/officeart/2005/8/layout/chevron2"/>
    <dgm:cxn modelId="{77C9632D-8EF2-B544-80BE-BB82799705FF}" srcId="{E47AC473-5517-D146-BAB6-55469DF1D7A6}" destId="{7266C341-329E-014B-BEE7-B9D51083ECB7}" srcOrd="1" destOrd="0" parTransId="{E1409A6A-4649-E442-8499-566509D2C0A3}" sibTransId="{860416C8-593C-544C-8E4D-F8DE37908F6E}"/>
    <dgm:cxn modelId="{718B9C33-29AF-0F4C-91DF-CE00E22859C7}" type="presOf" srcId="{FA6CD56F-6C80-DE4A-B38F-84F6D6C091AE}" destId="{7BEBE8EC-07ED-8B4D-9AE2-E63AA3BA1F5A}" srcOrd="0" destOrd="3" presId="urn:microsoft.com/office/officeart/2005/8/layout/chevron2"/>
    <dgm:cxn modelId="{A5F27934-1FA4-7D44-A205-4914F22E8316}" srcId="{650EE829-8ED9-7643-9A84-B1F00C04C7AB}" destId="{E566940C-C984-AF40-A3BD-73FCD3DC509A}" srcOrd="1" destOrd="0" parTransId="{4A97EBA5-EC0E-BC48-9CD1-359F9CE58047}" sibTransId="{562E63D0-4394-EF40-B728-652CF84E7DB8}"/>
    <dgm:cxn modelId="{A8FB9A40-D748-884F-9E43-0D771CEA5DBB}" type="presOf" srcId="{69BA2783-10E0-604C-889A-5D71E53371F3}" destId="{16A8F36B-BD8A-414F-9C11-B1247343CE71}" srcOrd="0" destOrd="0" presId="urn:microsoft.com/office/officeart/2005/8/layout/chevron2"/>
    <dgm:cxn modelId="{03C31245-F369-C740-99ED-ECBA20081A82}" srcId="{650EE829-8ED9-7643-9A84-B1F00C04C7AB}" destId="{8DCB8070-A318-2647-B17F-C4C821AF852C}" srcOrd="0" destOrd="0" parTransId="{E1EC672E-CCC7-5648-AC3F-C32C3FE0D622}" sibTransId="{60787FE7-5066-2A4F-99CC-9D87C6DACE83}"/>
    <dgm:cxn modelId="{7097254A-60E3-964F-B774-DA00036DA312}" srcId="{650EE829-8ED9-7643-9A84-B1F00C04C7AB}" destId="{90E886F0-ACE1-3741-A587-328EC484AA96}" srcOrd="2" destOrd="0" parTransId="{EA228389-FF9B-9147-A092-BDFE1C4779D1}" sibTransId="{7A688E8C-9F27-674A-8090-DE9FE82BF925}"/>
    <dgm:cxn modelId="{28A1FD4B-835C-E544-975D-C29785BA4955}" type="presOf" srcId="{EB112FBF-C657-FE42-91F9-16F43A9E8523}" destId="{B7F94BE1-113D-8C4C-B991-24554FFB28EA}" srcOrd="0" destOrd="2" presId="urn:microsoft.com/office/officeart/2005/8/layout/chevron2"/>
    <dgm:cxn modelId="{003CD15A-EB73-684A-A182-AC10816A4EDD}" type="presOf" srcId="{E47AC473-5517-D146-BAB6-55469DF1D7A6}" destId="{A892B5F1-F62E-A341-A148-ACA3AA6ED792}" srcOrd="0" destOrd="0" presId="urn:microsoft.com/office/officeart/2005/8/layout/chevron2"/>
    <dgm:cxn modelId="{029EC960-F1EC-A448-ACAA-62DED4A5B9D3}" type="presOf" srcId="{78823840-40B9-9340-B0A2-FFF96C7A52DE}" destId="{7BEBE8EC-07ED-8B4D-9AE2-E63AA3BA1F5A}" srcOrd="0" destOrd="0" presId="urn:microsoft.com/office/officeart/2005/8/layout/chevron2"/>
    <dgm:cxn modelId="{F9965768-B01E-524F-8018-178723780BCB}" srcId="{69BA2783-10E0-604C-889A-5D71E53371F3}" destId="{0672D222-ABDB-CD4F-8787-E102D63F2096}" srcOrd="3" destOrd="0" parTransId="{73477419-38E0-D54C-8FB1-2A033ED124CB}" sibTransId="{F2179EC6-8F7B-574B-9159-69B50AE312BA}"/>
    <dgm:cxn modelId="{4140C679-D22E-084B-BFCD-3974609E5351}" type="presOf" srcId="{E2003471-0F6F-D848-B9F3-BF21C083F448}" destId="{B7F94BE1-113D-8C4C-B991-24554FFB28EA}" srcOrd="0" destOrd="6" presId="urn:microsoft.com/office/officeart/2005/8/layout/chevron2"/>
    <dgm:cxn modelId="{EF530F7B-06DE-6A4F-8C85-3886D830C323}" type="presOf" srcId="{8DCB8070-A318-2647-B17F-C4C821AF852C}" destId="{D6D6CCC5-52C5-DF4C-A4BE-9EBCD3867A51}" srcOrd="0" destOrd="0" presId="urn:microsoft.com/office/officeart/2005/8/layout/chevron2"/>
    <dgm:cxn modelId="{3E851681-75D0-574A-A0A0-AFE22A969631}" srcId="{650EE829-8ED9-7643-9A84-B1F00C04C7AB}" destId="{F3C38C29-8648-D541-8B0B-CEAE16A806FE}" srcOrd="3" destOrd="0" parTransId="{C333F574-6440-264F-A238-5773FFCAAD1F}" sibTransId="{99FE9637-5B5F-A043-BBB6-48935B61A60A}"/>
    <dgm:cxn modelId="{36AD1382-7730-6F4D-9D35-CD662B25B815}" srcId="{E47AC473-5517-D146-BAB6-55469DF1D7A6}" destId="{FA6CD56F-6C80-DE4A-B38F-84F6D6C091AE}" srcOrd="3" destOrd="0" parTransId="{3F7CA598-F561-1548-BF4C-5F9E6E53EA68}" sibTransId="{7C875CD2-B464-3144-B274-ED874F377A70}"/>
    <dgm:cxn modelId="{4E71618B-E037-8348-84F3-2100E4B7E404}" srcId="{E47AC473-5517-D146-BAB6-55469DF1D7A6}" destId="{6D8E6486-7604-E84E-A6D3-F0CDC08FC332}" srcOrd="2" destOrd="0" parTransId="{892406C5-54D6-F142-9C55-7AC8206CCE64}" sibTransId="{8DDFA598-326F-A24F-B760-11E129945BA8}"/>
    <dgm:cxn modelId="{88060C8F-F13C-E545-818E-4AFB432B2A8F}" srcId="{69BA2783-10E0-604C-889A-5D71E53371F3}" destId="{497B68B2-8426-004A-8724-0A13D0F91EF0}" srcOrd="5" destOrd="0" parTransId="{AC63CCF9-8C19-EF49-8AB7-DADC73B9AB82}" sibTransId="{0099A9FC-C2EC-A740-8483-D39340531E96}"/>
    <dgm:cxn modelId="{FB61A291-A7BE-B74F-9C5D-A25C949A5A08}" srcId="{69BA2783-10E0-604C-889A-5D71E53371F3}" destId="{32A892F1-C155-E14C-9401-4E5ECAFE5ECE}" srcOrd="1" destOrd="0" parTransId="{B3F3544F-D6DB-0B41-B14B-F19B59DCBAC6}" sibTransId="{82C84470-6F3C-EB4F-849D-FE377C5F33DB}"/>
    <dgm:cxn modelId="{012AFE96-9749-324A-8491-36EA88BA3AB9}" type="presOf" srcId="{F3C38C29-8648-D541-8B0B-CEAE16A806FE}" destId="{D6D6CCC5-52C5-DF4C-A4BE-9EBCD3867A51}" srcOrd="0" destOrd="3" presId="urn:microsoft.com/office/officeart/2005/8/layout/chevron2"/>
    <dgm:cxn modelId="{DB6E7FAE-DB5E-B74E-91F9-6F2DEC6E5E08}" type="presOf" srcId="{6D8E6486-7604-E84E-A6D3-F0CDC08FC332}" destId="{7BEBE8EC-07ED-8B4D-9AE2-E63AA3BA1F5A}" srcOrd="0" destOrd="2" presId="urn:microsoft.com/office/officeart/2005/8/layout/chevron2"/>
    <dgm:cxn modelId="{91BD13B3-BC51-294A-95A4-3109B0C99ACA}" type="presOf" srcId="{90E886F0-ACE1-3741-A587-328EC484AA96}" destId="{D6D6CCC5-52C5-DF4C-A4BE-9EBCD3867A51}" srcOrd="0" destOrd="2" presId="urn:microsoft.com/office/officeart/2005/8/layout/chevron2"/>
    <dgm:cxn modelId="{2C0512BB-A112-3749-9A0B-35AA7E092203}" type="presOf" srcId="{E566940C-C984-AF40-A3BD-73FCD3DC509A}" destId="{D6D6CCC5-52C5-DF4C-A4BE-9EBCD3867A51}" srcOrd="0" destOrd="1" presId="urn:microsoft.com/office/officeart/2005/8/layout/chevron2"/>
    <dgm:cxn modelId="{023521BE-01B8-E849-A232-9697C9765D7E}" srcId="{69BA2783-10E0-604C-889A-5D71E53371F3}" destId="{AFB8A46F-56E4-7F4B-8EA1-94F1D72B1466}" srcOrd="4" destOrd="0" parTransId="{9D013A7A-1B7A-EA43-9A6F-158177753C67}" sibTransId="{959BE225-2FBE-D54C-B8B7-086D81864DC9}"/>
    <dgm:cxn modelId="{CC8C48C2-F608-4B44-9DE7-77CDABB7C7F0}" srcId="{00BFC435-6746-AE47-9E48-F5A593B87590}" destId="{69BA2783-10E0-604C-889A-5D71E53371F3}" srcOrd="1" destOrd="0" parTransId="{05908D4F-71FE-2741-836B-A62B33F42A43}" sibTransId="{34B0CDED-7C0D-6744-9F52-8B0E72A6CB36}"/>
    <dgm:cxn modelId="{0D6D5AC5-FFFB-C04B-A7D3-F825EE3B7F0F}" type="presOf" srcId="{00BFC435-6746-AE47-9E48-F5A593B87590}" destId="{6B414920-2436-1342-8928-FE23CB2E9A9A}" srcOrd="0" destOrd="0" presId="urn:microsoft.com/office/officeart/2005/8/layout/chevron2"/>
    <dgm:cxn modelId="{53DF8EC7-F86A-5247-9C3B-5E3A31B20A3D}" srcId="{00BFC435-6746-AE47-9E48-F5A593B87590}" destId="{E47AC473-5517-D146-BAB6-55469DF1D7A6}" srcOrd="0" destOrd="0" parTransId="{1E0E964A-F299-0643-935B-46F37F1D0189}" sibTransId="{ACC4C8C9-58E5-B240-87E0-301F4B542495}"/>
    <dgm:cxn modelId="{DD2BCCCB-B210-744D-B08F-0689EA5C56E9}" type="presOf" srcId="{497B68B2-8426-004A-8724-0A13D0F91EF0}" destId="{B7F94BE1-113D-8C4C-B991-24554FFB28EA}" srcOrd="0" destOrd="5" presId="urn:microsoft.com/office/officeart/2005/8/layout/chevron2"/>
    <dgm:cxn modelId="{FF1E44D3-F48D-8748-8E99-40B8E9599706}" srcId="{69BA2783-10E0-604C-889A-5D71E53371F3}" destId="{E2003471-0F6F-D848-B9F3-BF21C083F448}" srcOrd="6" destOrd="0" parTransId="{23505029-5E37-CD43-9594-0EE1827BC724}" sibTransId="{D606D81F-3679-1443-98C0-82B4CF2EB01C}"/>
    <dgm:cxn modelId="{2666D9DF-EF41-AB4F-9EF8-90665C337567}" type="presOf" srcId="{32A892F1-C155-E14C-9401-4E5ECAFE5ECE}" destId="{B7F94BE1-113D-8C4C-B991-24554FFB28EA}" srcOrd="0" destOrd="1" presId="urn:microsoft.com/office/officeart/2005/8/layout/chevron2"/>
    <dgm:cxn modelId="{BDA088E3-0843-2848-9CDD-94FE2B612767}" type="presOf" srcId="{650EE829-8ED9-7643-9A84-B1F00C04C7AB}" destId="{F232B374-6D0A-1244-B91C-FB3AEEBA928A}" srcOrd="0" destOrd="0" presId="urn:microsoft.com/office/officeart/2005/8/layout/chevron2"/>
    <dgm:cxn modelId="{5B9798EB-2216-654A-9DA0-7E9F2DDDB288}" type="presOf" srcId="{0672D222-ABDB-CD4F-8787-E102D63F2096}" destId="{B7F94BE1-113D-8C4C-B991-24554FFB28EA}" srcOrd="0" destOrd="3" presId="urn:microsoft.com/office/officeart/2005/8/layout/chevron2"/>
    <dgm:cxn modelId="{CB76E3F9-8442-8C42-A28E-B955BFBC9FDD}" srcId="{00BFC435-6746-AE47-9E48-F5A593B87590}" destId="{650EE829-8ED9-7643-9A84-B1F00C04C7AB}" srcOrd="2" destOrd="0" parTransId="{9789710C-06F7-744A-B036-2247E19D26CA}" sibTransId="{D6AD243D-74EC-5947-9DF7-BFCAABB8B327}"/>
    <dgm:cxn modelId="{E3BD5F3D-C9E4-BD4A-9453-0E3E54D64779}" type="presParOf" srcId="{6B414920-2436-1342-8928-FE23CB2E9A9A}" destId="{F77F8304-40F4-CA41-817F-2BA5E21B8BB7}" srcOrd="0" destOrd="0" presId="urn:microsoft.com/office/officeart/2005/8/layout/chevron2"/>
    <dgm:cxn modelId="{9EA98B5A-18C2-2144-A03C-B2C82BFA3FF6}" type="presParOf" srcId="{F77F8304-40F4-CA41-817F-2BA5E21B8BB7}" destId="{A892B5F1-F62E-A341-A148-ACA3AA6ED792}" srcOrd="0" destOrd="0" presId="urn:microsoft.com/office/officeart/2005/8/layout/chevron2"/>
    <dgm:cxn modelId="{71B48678-442E-D84C-A926-8A38BE82A26F}" type="presParOf" srcId="{F77F8304-40F4-CA41-817F-2BA5E21B8BB7}" destId="{7BEBE8EC-07ED-8B4D-9AE2-E63AA3BA1F5A}" srcOrd="1" destOrd="0" presId="urn:microsoft.com/office/officeart/2005/8/layout/chevron2"/>
    <dgm:cxn modelId="{FC3372C1-8926-1142-BAE8-280E7B50272C}" type="presParOf" srcId="{6B414920-2436-1342-8928-FE23CB2E9A9A}" destId="{4DD3B430-ACE0-944E-8D8D-5AB1B4B1862A}" srcOrd="1" destOrd="0" presId="urn:microsoft.com/office/officeart/2005/8/layout/chevron2"/>
    <dgm:cxn modelId="{A403E20E-D92F-E248-B478-C7ACCCA78F77}" type="presParOf" srcId="{6B414920-2436-1342-8928-FE23CB2E9A9A}" destId="{A7E81E66-9C27-CB41-8422-C14541DAC75D}" srcOrd="2" destOrd="0" presId="urn:microsoft.com/office/officeart/2005/8/layout/chevron2"/>
    <dgm:cxn modelId="{392D026B-202A-2D47-9558-843AC1324BF0}" type="presParOf" srcId="{A7E81E66-9C27-CB41-8422-C14541DAC75D}" destId="{16A8F36B-BD8A-414F-9C11-B1247343CE71}" srcOrd="0" destOrd="0" presId="urn:microsoft.com/office/officeart/2005/8/layout/chevron2"/>
    <dgm:cxn modelId="{196466A3-6FF1-3C48-B352-A8502E1B3D47}" type="presParOf" srcId="{A7E81E66-9C27-CB41-8422-C14541DAC75D}" destId="{B7F94BE1-113D-8C4C-B991-24554FFB28EA}" srcOrd="1" destOrd="0" presId="urn:microsoft.com/office/officeart/2005/8/layout/chevron2"/>
    <dgm:cxn modelId="{F5F9CD45-76F7-DF43-873D-F27269D9C745}" type="presParOf" srcId="{6B414920-2436-1342-8928-FE23CB2E9A9A}" destId="{BE9B9054-7CCE-B247-9E90-02BF82A24004}" srcOrd="3" destOrd="0" presId="urn:microsoft.com/office/officeart/2005/8/layout/chevron2"/>
    <dgm:cxn modelId="{8FF361F4-1482-9F49-9A72-049946341960}" type="presParOf" srcId="{6B414920-2436-1342-8928-FE23CB2E9A9A}" destId="{8927987F-A3BB-B44C-9F8C-1F695FCCDB97}" srcOrd="4" destOrd="0" presId="urn:microsoft.com/office/officeart/2005/8/layout/chevron2"/>
    <dgm:cxn modelId="{02B560E4-0422-0A48-8DF7-178B5E907086}" type="presParOf" srcId="{8927987F-A3BB-B44C-9F8C-1F695FCCDB97}" destId="{F232B374-6D0A-1244-B91C-FB3AEEBA928A}" srcOrd="0" destOrd="0" presId="urn:microsoft.com/office/officeart/2005/8/layout/chevron2"/>
    <dgm:cxn modelId="{29706807-E04B-6E4F-A648-031D9DD4FF09}" type="presParOf" srcId="{8927987F-A3BB-B44C-9F8C-1F695FCCDB97}" destId="{D6D6CCC5-52C5-DF4C-A4BE-9EBCD3867A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49D8E6-BEA4-4A6E-92B3-171E9925B4E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DB02108-214B-4B31-8601-FB2D8C4B441B}">
      <dgm:prSet phldrT="[Text]"/>
      <dgm:spPr/>
      <dgm:t>
        <a:bodyPr/>
        <a:lstStyle/>
        <a:p>
          <a:pPr>
            <a:buNone/>
          </a:pPr>
          <a:r>
            <a:rPr lang="en-US" b="0" i="0" dirty="0">
              <a:effectLst/>
              <a:latin typeface="franklin-gothic-urw"/>
            </a:rPr>
            <a:t>In other </a:t>
          </a:r>
          <a:r>
            <a:rPr lang="en-US" dirty="0">
              <a:latin typeface="franklin-gothic-urw"/>
            </a:rPr>
            <a:t>words, if the only reason you triggered a single audit is because of ARP/CSLFRF expenditures, and you received 10 million or less in ARP/CSLFRF funds, you are eligible for the alternative audit. </a:t>
          </a:r>
          <a:endParaRPr lang="en-US" dirty="0"/>
        </a:p>
      </dgm:t>
    </dgm:pt>
    <dgm:pt modelId="{9F5A0388-D9A4-4822-A776-889F938CA9AB}" type="parTrans" cxnId="{DF5A5CB6-4126-4D1C-BC5A-35AEB70F988A}">
      <dgm:prSet/>
      <dgm:spPr/>
      <dgm:t>
        <a:bodyPr/>
        <a:lstStyle/>
        <a:p>
          <a:endParaRPr lang="en-US"/>
        </a:p>
      </dgm:t>
    </dgm:pt>
    <dgm:pt modelId="{DA630B3A-DE28-4EAC-8E21-871C088C7ECB}" type="sibTrans" cxnId="{DF5A5CB6-4126-4D1C-BC5A-35AEB70F988A}">
      <dgm:prSet/>
      <dgm:spPr/>
      <dgm:t>
        <a:bodyPr/>
        <a:lstStyle/>
        <a:p>
          <a:endParaRPr lang="en-US"/>
        </a:p>
      </dgm:t>
    </dgm:pt>
    <dgm:pt modelId="{15B19707-5C7A-4EAE-A85A-7BC97E8258D6}" type="pres">
      <dgm:prSet presAssocID="{D849D8E6-BEA4-4A6E-92B3-171E9925B4E5}" presName="linear" presStyleCnt="0">
        <dgm:presLayoutVars>
          <dgm:animLvl val="lvl"/>
          <dgm:resizeHandles val="exact"/>
        </dgm:presLayoutVars>
      </dgm:prSet>
      <dgm:spPr/>
    </dgm:pt>
    <dgm:pt modelId="{F5BEFC89-47CC-4B91-BAFA-5A41006AED48}" type="pres">
      <dgm:prSet presAssocID="{9DB02108-214B-4B31-8601-FB2D8C4B441B}" presName="parentText" presStyleLbl="node1" presStyleIdx="0" presStyleCnt="1" custLinFactNeighborX="7971" custLinFactNeighborY="41286">
        <dgm:presLayoutVars>
          <dgm:chMax val="0"/>
          <dgm:bulletEnabled val="1"/>
        </dgm:presLayoutVars>
      </dgm:prSet>
      <dgm:spPr/>
    </dgm:pt>
  </dgm:ptLst>
  <dgm:cxnLst>
    <dgm:cxn modelId="{5162DC0E-2358-4764-A6A2-B03BB18F47DC}" type="presOf" srcId="{9DB02108-214B-4B31-8601-FB2D8C4B441B}" destId="{F5BEFC89-47CC-4B91-BAFA-5A41006AED48}" srcOrd="0" destOrd="0" presId="urn:microsoft.com/office/officeart/2005/8/layout/vList2"/>
    <dgm:cxn modelId="{DF5A5CB6-4126-4D1C-BC5A-35AEB70F988A}" srcId="{D849D8E6-BEA4-4A6E-92B3-171E9925B4E5}" destId="{9DB02108-214B-4B31-8601-FB2D8C4B441B}" srcOrd="0" destOrd="0" parTransId="{9F5A0388-D9A4-4822-A776-889F938CA9AB}" sibTransId="{DA630B3A-DE28-4EAC-8E21-871C088C7ECB}"/>
    <dgm:cxn modelId="{835FF1CF-B856-4782-8CEB-1828DEEBA59C}" type="presOf" srcId="{D849D8E6-BEA4-4A6E-92B3-171E9925B4E5}" destId="{15B19707-5C7A-4EAE-A85A-7BC97E8258D6}" srcOrd="0" destOrd="0" presId="urn:microsoft.com/office/officeart/2005/8/layout/vList2"/>
    <dgm:cxn modelId="{C06A1DC6-4CB2-463F-9459-980E4972727D}" type="presParOf" srcId="{15B19707-5C7A-4EAE-A85A-7BC97E8258D6}" destId="{F5BEFC89-47CC-4B91-BAFA-5A41006AED4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78B17-B4BD-DD47-A555-4A44B04E3D45}"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US"/>
        </a:p>
      </dgm:t>
    </dgm:pt>
    <dgm:pt modelId="{96171210-F504-B342-8A29-7579CD03B632}">
      <dgm:prSet phldrT="[Text]" custT="1"/>
      <dgm:spPr>
        <a:solidFill>
          <a:schemeClr val="tx2"/>
        </a:solidFill>
        <a:effectLst>
          <a:outerShdw blurRad="50800" dist="38100" dir="8100000" algn="tr" rotWithShape="0">
            <a:prstClr val="black">
              <a:alpha val="40000"/>
            </a:prstClr>
          </a:outerShdw>
        </a:effectLst>
      </dgm:spPr>
      <dgm:t>
        <a:bodyPr/>
        <a:lstStyle/>
        <a:p>
          <a:r>
            <a:rPr lang="en-US" sz="2400" dirty="0"/>
            <a:t>Policies</a:t>
          </a:r>
        </a:p>
      </dgm:t>
    </dgm:pt>
    <dgm:pt modelId="{199184B0-3873-F14E-B02D-EAAA00541924}" type="parTrans" cxnId="{8E141B1B-DBD6-8546-978A-E764F665C8BA}">
      <dgm:prSet/>
      <dgm:spPr/>
      <dgm:t>
        <a:bodyPr/>
        <a:lstStyle/>
        <a:p>
          <a:endParaRPr lang="en-US"/>
        </a:p>
      </dgm:t>
    </dgm:pt>
    <dgm:pt modelId="{EAB0D478-5C82-7843-B9D1-9E00868754E9}" type="sibTrans" cxnId="{8E141B1B-DBD6-8546-978A-E764F665C8BA}">
      <dgm:prSet/>
      <dgm:spPr/>
      <dgm:t>
        <a:bodyPr/>
        <a:lstStyle/>
        <a:p>
          <a:endParaRPr lang="en-US"/>
        </a:p>
      </dgm:t>
    </dgm:pt>
    <dgm:pt modelId="{ACB2A364-E233-2643-9325-5E0A9529400C}">
      <dgm:prSet phldrT="[Text]"/>
      <dgm:spPr>
        <a:solidFill>
          <a:schemeClr val="tx2"/>
        </a:solidFill>
        <a:effectLst>
          <a:outerShdw blurRad="50800" dist="38100" dir="8100000" algn="tr" rotWithShape="0">
            <a:prstClr val="black">
              <a:alpha val="40000"/>
            </a:prstClr>
          </a:outerShdw>
        </a:effectLst>
      </dgm:spPr>
      <dgm:t>
        <a:bodyPr/>
        <a:lstStyle/>
        <a:p>
          <a:r>
            <a:rPr lang="en-US" sz="1400" dirty="0"/>
            <a:t>Internal controls to help local officials comply with all legal requirements</a:t>
          </a:r>
        </a:p>
      </dgm:t>
    </dgm:pt>
    <dgm:pt modelId="{F9B807B2-7A96-B749-9013-DD09F582CCC4}" type="parTrans" cxnId="{8BC54993-4696-AE41-AB8B-5EEF05DE13D2}">
      <dgm:prSet/>
      <dgm:spPr/>
      <dgm:t>
        <a:bodyPr/>
        <a:lstStyle/>
        <a:p>
          <a:endParaRPr lang="en-US"/>
        </a:p>
      </dgm:t>
    </dgm:pt>
    <dgm:pt modelId="{4D8D41A6-1D1A-F74D-8D3D-2559E5563BCE}" type="sibTrans" cxnId="{8BC54993-4696-AE41-AB8B-5EEF05DE13D2}">
      <dgm:prSet/>
      <dgm:spPr/>
      <dgm:t>
        <a:bodyPr/>
        <a:lstStyle/>
        <a:p>
          <a:endParaRPr lang="en-US"/>
        </a:p>
      </dgm:t>
    </dgm:pt>
    <dgm:pt modelId="{23437634-53BF-9449-9D75-8A04427753AC}">
      <dgm:prSet phldrT="[Text]" custT="1"/>
      <dgm:spPr>
        <a:solidFill>
          <a:schemeClr val="accent6"/>
        </a:solidFill>
        <a:effectLst>
          <a:outerShdw blurRad="50800" dist="38100" dir="8100000" algn="tr" rotWithShape="0">
            <a:prstClr val="black">
              <a:alpha val="40000"/>
            </a:prstClr>
          </a:outerShdw>
        </a:effectLst>
      </dgm:spPr>
      <dgm:t>
        <a:bodyPr/>
        <a:lstStyle/>
        <a:p>
          <a:r>
            <a:rPr lang="en-US" sz="2400" dirty="0"/>
            <a:t>Documentation</a:t>
          </a:r>
        </a:p>
      </dgm:t>
    </dgm:pt>
    <dgm:pt modelId="{C7008939-E6DC-9742-8D6A-8D9ECFFB94A2}" type="parTrans" cxnId="{563FB127-4EC9-F549-B2D6-D5A68F2AA52A}">
      <dgm:prSet/>
      <dgm:spPr/>
      <dgm:t>
        <a:bodyPr/>
        <a:lstStyle/>
        <a:p>
          <a:endParaRPr lang="en-US"/>
        </a:p>
      </dgm:t>
    </dgm:pt>
    <dgm:pt modelId="{580F4AA8-3D39-A640-B2C2-408A438AEE78}" type="sibTrans" cxnId="{563FB127-4EC9-F549-B2D6-D5A68F2AA52A}">
      <dgm:prSet/>
      <dgm:spPr/>
      <dgm:t>
        <a:bodyPr/>
        <a:lstStyle/>
        <a:p>
          <a:endParaRPr lang="en-US"/>
        </a:p>
      </dgm:t>
    </dgm:pt>
    <dgm:pt modelId="{BC6F79B3-0B3E-D348-B1C6-3605DF045D3C}">
      <dgm:prSet phldrT="[Text]"/>
      <dgm:spPr>
        <a:solidFill>
          <a:schemeClr val="accent6"/>
        </a:solidFill>
        <a:effectLst>
          <a:outerShdw blurRad="50800" dist="38100" dir="8100000" algn="tr" rotWithShape="0">
            <a:prstClr val="black">
              <a:alpha val="40000"/>
            </a:prstClr>
          </a:outerShdw>
        </a:effectLst>
      </dgm:spPr>
      <dgm:t>
        <a:bodyPr/>
        <a:lstStyle/>
        <a:p>
          <a:r>
            <a:rPr lang="en-US" sz="1400" dirty="0"/>
            <a:t>Records of decisions, transactions, justifications, and more documenting how grant funds were spent and what processes were followed</a:t>
          </a:r>
        </a:p>
      </dgm:t>
    </dgm:pt>
    <dgm:pt modelId="{CC21092C-A984-C44B-8E84-8641F220E404}" type="parTrans" cxnId="{BD4B5994-0AE1-2048-A04A-5A90FDBAB1F3}">
      <dgm:prSet/>
      <dgm:spPr/>
      <dgm:t>
        <a:bodyPr/>
        <a:lstStyle/>
        <a:p>
          <a:endParaRPr lang="en-US"/>
        </a:p>
      </dgm:t>
    </dgm:pt>
    <dgm:pt modelId="{E94F3A6C-390E-CC4C-B367-7A48AFC7C3A1}" type="sibTrans" cxnId="{BD4B5994-0AE1-2048-A04A-5A90FDBAB1F3}">
      <dgm:prSet/>
      <dgm:spPr/>
      <dgm:t>
        <a:bodyPr/>
        <a:lstStyle/>
        <a:p>
          <a:endParaRPr lang="en-US"/>
        </a:p>
      </dgm:t>
    </dgm:pt>
    <dgm:pt modelId="{4157A3A7-D584-E84B-84B5-6F4881ADF919}">
      <dgm:prSet phldrT="[Text]" custT="1"/>
      <dgm:spPr>
        <a:effectLst>
          <a:outerShdw blurRad="50800" dist="38100" dir="8100000" algn="tr" rotWithShape="0">
            <a:prstClr val="black">
              <a:alpha val="40000"/>
            </a:prstClr>
          </a:outerShdw>
        </a:effectLst>
      </dgm:spPr>
      <dgm:t>
        <a:bodyPr/>
        <a:lstStyle/>
        <a:p>
          <a:r>
            <a:rPr lang="en-US" sz="2400" dirty="0"/>
            <a:t>Reporting</a:t>
          </a:r>
        </a:p>
      </dgm:t>
    </dgm:pt>
    <dgm:pt modelId="{FDFCDB33-3123-6242-A4F4-609B85854FD9}" type="parTrans" cxnId="{AFD09738-F1E7-4A46-B56C-6C54DAB81ABF}">
      <dgm:prSet/>
      <dgm:spPr/>
      <dgm:t>
        <a:bodyPr/>
        <a:lstStyle/>
        <a:p>
          <a:endParaRPr lang="en-US"/>
        </a:p>
      </dgm:t>
    </dgm:pt>
    <dgm:pt modelId="{74A0E6F6-7D44-0C47-A4A6-248F8B551DAC}" type="sibTrans" cxnId="{AFD09738-F1E7-4A46-B56C-6C54DAB81ABF}">
      <dgm:prSet/>
      <dgm:spPr/>
      <dgm:t>
        <a:bodyPr/>
        <a:lstStyle/>
        <a:p>
          <a:endParaRPr lang="en-US"/>
        </a:p>
      </dgm:t>
    </dgm:pt>
    <dgm:pt modelId="{ABBDFF21-3278-F04F-A398-D48670980CC9}">
      <dgm:prSet phldrT="[Text]"/>
      <dgm:spPr>
        <a:effectLst>
          <a:outerShdw blurRad="50800" dist="38100" dir="8100000" algn="tr" rotWithShape="0">
            <a:prstClr val="black">
              <a:alpha val="40000"/>
            </a:prstClr>
          </a:outerShdw>
        </a:effectLst>
      </dgm:spPr>
      <dgm:t>
        <a:bodyPr/>
        <a:lstStyle/>
        <a:p>
          <a:r>
            <a:rPr lang="en-US" sz="1400" dirty="0"/>
            <a:t>P&amp;E Report [$0-$10million]: recording obligations &amp; expenditures by project</a:t>
          </a:r>
        </a:p>
      </dgm:t>
    </dgm:pt>
    <dgm:pt modelId="{6CA41868-E084-1D40-9CFF-7057A0C75B34}" type="parTrans" cxnId="{77A206D6-673D-4144-9C6A-1B2CB802D5D6}">
      <dgm:prSet/>
      <dgm:spPr/>
      <dgm:t>
        <a:bodyPr/>
        <a:lstStyle/>
        <a:p>
          <a:endParaRPr lang="en-US"/>
        </a:p>
      </dgm:t>
    </dgm:pt>
    <dgm:pt modelId="{AA22631A-62A3-A040-87C5-BDB8D203A553}" type="sibTrans" cxnId="{77A206D6-673D-4144-9C6A-1B2CB802D5D6}">
      <dgm:prSet/>
      <dgm:spPr/>
      <dgm:t>
        <a:bodyPr/>
        <a:lstStyle/>
        <a:p>
          <a:endParaRPr lang="en-US"/>
        </a:p>
      </dgm:t>
    </dgm:pt>
    <dgm:pt modelId="{A3C5CD7C-924D-0B43-8E54-2C0351FF8E57}">
      <dgm:prSet phldrT="[Text]"/>
      <dgm:spPr>
        <a:effectLst>
          <a:outerShdw blurRad="50800" dist="38100" dir="8100000" algn="tr" rotWithShape="0">
            <a:prstClr val="black">
              <a:alpha val="40000"/>
            </a:prstClr>
          </a:outerShdw>
        </a:effectLst>
      </dgm:spPr>
      <dgm:t>
        <a:bodyPr/>
        <a:lstStyle/>
        <a:p>
          <a:r>
            <a:rPr lang="en-US" sz="1400" dirty="0"/>
            <a:t>Performance Plan Report [Only for Units Over 250,000 population]</a:t>
          </a:r>
        </a:p>
      </dgm:t>
    </dgm:pt>
    <dgm:pt modelId="{2C3DCBE8-68C1-8040-91B9-905E9B69BEEC}" type="parTrans" cxnId="{99FC8598-AD69-DF4A-823A-0961E89A57BB}">
      <dgm:prSet/>
      <dgm:spPr/>
      <dgm:t>
        <a:bodyPr/>
        <a:lstStyle/>
        <a:p>
          <a:endParaRPr lang="en-US"/>
        </a:p>
      </dgm:t>
    </dgm:pt>
    <dgm:pt modelId="{E43E6EFD-F8AE-8B4A-BB74-D2239ECB5516}" type="sibTrans" cxnId="{99FC8598-AD69-DF4A-823A-0961E89A57BB}">
      <dgm:prSet/>
      <dgm:spPr/>
      <dgm:t>
        <a:bodyPr/>
        <a:lstStyle/>
        <a:p>
          <a:endParaRPr lang="en-US"/>
        </a:p>
      </dgm:t>
    </dgm:pt>
    <dgm:pt modelId="{6496AB14-3B3D-FE42-8D81-679FE96687D5}">
      <dgm:prSet phldrT="[Text]"/>
      <dgm:spPr>
        <a:effectLst>
          <a:outerShdw blurRad="50800" dist="38100" dir="8100000" algn="tr" rotWithShape="0">
            <a:prstClr val="black">
              <a:alpha val="40000"/>
            </a:prstClr>
          </a:outerShdw>
        </a:effectLst>
      </dgm:spPr>
      <dgm:t>
        <a:bodyPr/>
        <a:lstStyle/>
        <a:p>
          <a:r>
            <a:rPr lang="en-US" sz="1400" dirty="0"/>
            <a:t>P&amp;E Report [Over $10million]: recording obligations &amp; expenditures by project; recording certain additional data elements for some projects; recording certain information about contractors and subrecipients</a:t>
          </a:r>
        </a:p>
      </dgm:t>
    </dgm:pt>
    <dgm:pt modelId="{C75AFC10-18D3-9642-8D6D-ADFF534DFBA8}" type="parTrans" cxnId="{FABC8C51-BA9E-064D-B894-77D356112FE8}">
      <dgm:prSet/>
      <dgm:spPr/>
      <dgm:t>
        <a:bodyPr/>
        <a:lstStyle/>
        <a:p>
          <a:endParaRPr lang="en-US"/>
        </a:p>
      </dgm:t>
    </dgm:pt>
    <dgm:pt modelId="{F3ACBEBE-51EA-9346-A50C-0F0ECAA519A6}" type="sibTrans" cxnId="{FABC8C51-BA9E-064D-B894-77D356112FE8}">
      <dgm:prSet/>
      <dgm:spPr/>
      <dgm:t>
        <a:bodyPr/>
        <a:lstStyle/>
        <a:p>
          <a:endParaRPr lang="en-US"/>
        </a:p>
      </dgm:t>
    </dgm:pt>
    <dgm:pt modelId="{DFB5E6B9-5D41-7E43-9B41-D79DBF5B0D89}" type="pres">
      <dgm:prSet presAssocID="{CB678B17-B4BD-DD47-A555-4A44B04E3D45}" presName="Name0" presStyleCnt="0">
        <dgm:presLayoutVars>
          <dgm:dir/>
          <dgm:resizeHandles val="exact"/>
        </dgm:presLayoutVars>
      </dgm:prSet>
      <dgm:spPr/>
    </dgm:pt>
    <dgm:pt modelId="{CCA45D90-719B-FD47-96DE-84B5D022011C}" type="pres">
      <dgm:prSet presAssocID="{96171210-F504-B342-8A29-7579CD03B632}" presName="node" presStyleLbl="node1" presStyleIdx="0" presStyleCnt="3">
        <dgm:presLayoutVars>
          <dgm:bulletEnabled val="1"/>
        </dgm:presLayoutVars>
      </dgm:prSet>
      <dgm:spPr/>
    </dgm:pt>
    <dgm:pt modelId="{8547EDD7-BC5B-4B41-B1EF-0B5C4456F6E1}" type="pres">
      <dgm:prSet presAssocID="{EAB0D478-5C82-7843-B9D1-9E00868754E9}" presName="sibTrans" presStyleCnt="0"/>
      <dgm:spPr/>
    </dgm:pt>
    <dgm:pt modelId="{0838D661-F859-634E-BDAF-4A9D49FC5CAB}" type="pres">
      <dgm:prSet presAssocID="{23437634-53BF-9449-9D75-8A04427753AC}" presName="node" presStyleLbl="node1" presStyleIdx="1" presStyleCnt="3">
        <dgm:presLayoutVars>
          <dgm:bulletEnabled val="1"/>
        </dgm:presLayoutVars>
      </dgm:prSet>
      <dgm:spPr/>
    </dgm:pt>
    <dgm:pt modelId="{EE502198-DF0D-AA4B-9614-E2C18264D21D}" type="pres">
      <dgm:prSet presAssocID="{580F4AA8-3D39-A640-B2C2-408A438AEE78}" presName="sibTrans" presStyleCnt="0"/>
      <dgm:spPr/>
    </dgm:pt>
    <dgm:pt modelId="{E38DF3FE-9F4F-A042-9192-8C393CC10A85}" type="pres">
      <dgm:prSet presAssocID="{4157A3A7-D584-E84B-84B5-6F4881ADF919}" presName="node" presStyleLbl="node1" presStyleIdx="2" presStyleCnt="3">
        <dgm:presLayoutVars>
          <dgm:bulletEnabled val="1"/>
        </dgm:presLayoutVars>
      </dgm:prSet>
      <dgm:spPr/>
    </dgm:pt>
  </dgm:ptLst>
  <dgm:cxnLst>
    <dgm:cxn modelId="{58C1DC0E-4DB4-ED42-9334-CE29D5014723}" type="presOf" srcId="{ABBDFF21-3278-F04F-A398-D48670980CC9}" destId="{E38DF3FE-9F4F-A042-9192-8C393CC10A85}" srcOrd="0" destOrd="1" presId="urn:microsoft.com/office/officeart/2005/8/layout/hList6"/>
    <dgm:cxn modelId="{65C3A817-7280-8E49-8D24-76FADDF07D6C}" type="presOf" srcId="{ACB2A364-E233-2643-9325-5E0A9529400C}" destId="{CCA45D90-719B-FD47-96DE-84B5D022011C}" srcOrd="0" destOrd="1" presId="urn:microsoft.com/office/officeart/2005/8/layout/hList6"/>
    <dgm:cxn modelId="{8E141B1B-DBD6-8546-978A-E764F665C8BA}" srcId="{CB678B17-B4BD-DD47-A555-4A44B04E3D45}" destId="{96171210-F504-B342-8A29-7579CD03B632}" srcOrd="0" destOrd="0" parTransId="{199184B0-3873-F14E-B02D-EAAA00541924}" sibTransId="{EAB0D478-5C82-7843-B9D1-9E00868754E9}"/>
    <dgm:cxn modelId="{6080741F-A3F9-0847-94EB-8188B96E160F}" type="presOf" srcId="{CB678B17-B4BD-DD47-A555-4A44B04E3D45}" destId="{DFB5E6B9-5D41-7E43-9B41-D79DBF5B0D89}" srcOrd="0" destOrd="0" presId="urn:microsoft.com/office/officeart/2005/8/layout/hList6"/>
    <dgm:cxn modelId="{0DB2A126-E451-8E4F-9F2A-1F33F7223371}" type="presOf" srcId="{23437634-53BF-9449-9D75-8A04427753AC}" destId="{0838D661-F859-634E-BDAF-4A9D49FC5CAB}" srcOrd="0" destOrd="0" presId="urn:microsoft.com/office/officeart/2005/8/layout/hList6"/>
    <dgm:cxn modelId="{563FB127-4EC9-F549-B2D6-D5A68F2AA52A}" srcId="{CB678B17-B4BD-DD47-A555-4A44B04E3D45}" destId="{23437634-53BF-9449-9D75-8A04427753AC}" srcOrd="1" destOrd="0" parTransId="{C7008939-E6DC-9742-8D6A-8D9ECFFB94A2}" sibTransId="{580F4AA8-3D39-A640-B2C2-408A438AEE78}"/>
    <dgm:cxn modelId="{AFD09738-F1E7-4A46-B56C-6C54DAB81ABF}" srcId="{CB678B17-B4BD-DD47-A555-4A44B04E3D45}" destId="{4157A3A7-D584-E84B-84B5-6F4881ADF919}" srcOrd="2" destOrd="0" parTransId="{FDFCDB33-3123-6242-A4F4-609B85854FD9}" sibTransId="{74A0E6F6-7D44-0C47-A4A6-248F8B551DAC}"/>
    <dgm:cxn modelId="{FABC8C51-BA9E-064D-B894-77D356112FE8}" srcId="{4157A3A7-D584-E84B-84B5-6F4881ADF919}" destId="{6496AB14-3B3D-FE42-8D81-679FE96687D5}" srcOrd="1" destOrd="0" parTransId="{C75AFC10-18D3-9642-8D6D-ADFF534DFBA8}" sibTransId="{F3ACBEBE-51EA-9346-A50C-0F0ECAA519A6}"/>
    <dgm:cxn modelId="{92D1E88A-1918-1A43-AC2F-EE629FC9BCC1}" type="presOf" srcId="{4157A3A7-D584-E84B-84B5-6F4881ADF919}" destId="{E38DF3FE-9F4F-A042-9192-8C393CC10A85}" srcOrd="0" destOrd="0" presId="urn:microsoft.com/office/officeart/2005/8/layout/hList6"/>
    <dgm:cxn modelId="{8BC54993-4696-AE41-AB8B-5EEF05DE13D2}" srcId="{96171210-F504-B342-8A29-7579CD03B632}" destId="{ACB2A364-E233-2643-9325-5E0A9529400C}" srcOrd="0" destOrd="0" parTransId="{F9B807B2-7A96-B749-9013-DD09F582CCC4}" sibTransId="{4D8D41A6-1D1A-F74D-8D3D-2559E5563BCE}"/>
    <dgm:cxn modelId="{BD4B5994-0AE1-2048-A04A-5A90FDBAB1F3}" srcId="{23437634-53BF-9449-9D75-8A04427753AC}" destId="{BC6F79B3-0B3E-D348-B1C6-3605DF045D3C}" srcOrd="0" destOrd="0" parTransId="{CC21092C-A984-C44B-8E84-8641F220E404}" sibTransId="{E94F3A6C-390E-CC4C-B367-7A48AFC7C3A1}"/>
    <dgm:cxn modelId="{99FC8598-AD69-DF4A-823A-0961E89A57BB}" srcId="{4157A3A7-D584-E84B-84B5-6F4881ADF919}" destId="{A3C5CD7C-924D-0B43-8E54-2C0351FF8E57}" srcOrd="2" destOrd="0" parTransId="{2C3DCBE8-68C1-8040-91B9-905E9B69BEEC}" sibTransId="{E43E6EFD-F8AE-8B4A-BB74-D2239ECB5516}"/>
    <dgm:cxn modelId="{0DFCC09B-F2C5-3B43-AFD1-CA144470354E}" type="presOf" srcId="{BC6F79B3-0B3E-D348-B1C6-3605DF045D3C}" destId="{0838D661-F859-634E-BDAF-4A9D49FC5CAB}" srcOrd="0" destOrd="1" presId="urn:microsoft.com/office/officeart/2005/8/layout/hList6"/>
    <dgm:cxn modelId="{B7A19CAC-D11F-4045-BC4D-CBDA76FB9424}" type="presOf" srcId="{96171210-F504-B342-8A29-7579CD03B632}" destId="{CCA45D90-719B-FD47-96DE-84B5D022011C}" srcOrd="0" destOrd="0" presId="urn:microsoft.com/office/officeart/2005/8/layout/hList6"/>
    <dgm:cxn modelId="{075F46B3-89CB-B842-9F0B-C5BBE496EE5F}" type="presOf" srcId="{6496AB14-3B3D-FE42-8D81-679FE96687D5}" destId="{E38DF3FE-9F4F-A042-9192-8C393CC10A85}" srcOrd="0" destOrd="2" presId="urn:microsoft.com/office/officeart/2005/8/layout/hList6"/>
    <dgm:cxn modelId="{332874B8-A653-3049-82CD-BF875D0BC93A}" type="presOf" srcId="{A3C5CD7C-924D-0B43-8E54-2C0351FF8E57}" destId="{E38DF3FE-9F4F-A042-9192-8C393CC10A85}" srcOrd="0" destOrd="3" presId="urn:microsoft.com/office/officeart/2005/8/layout/hList6"/>
    <dgm:cxn modelId="{77A206D6-673D-4144-9C6A-1B2CB802D5D6}" srcId="{4157A3A7-D584-E84B-84B5-6F4881ADF919}" destId="{ABBDFF21-3278-F04F-A398-D48670980CC9}" srcOrd="0" destOrd="0" parTransId="{6CA41868-E084-1D40-9CFF-7057A0C75B34}" sibTransId="{AA22631A-62A3-A040-87C5-BDB8D203A553}"/>
    <dgm:cxn modelId="{E404333B-7453-DC42-901B-F4259ED6F2F7}" type="presParOf" srcId="{DFB5E6B9-5D41-7E43-9B41-D79DBF5B0D89}" destId="{CCA45D90-719B-FD47-96DE-84B5D022011C}" srcOrd="0" destOrd="0" presId="urn:microsoft.com/office/officeart/2005/8/layout/hList6"/>
    <dgm:cxn modelId="{F83078C1-04F7-0F43-97FE-083F9250C778}" type="presParOf" srcId="{DFB5E6B9-5D41-7E43-9B41-D79DBF5B0D89}" destId="{8547EDD7-BC5B-4B41-B1EF-0B5C4456F6E1}" srcOrd="1" destOrd="0" presId="urn:microsoft.com/office/officeart/2005/8/layout/hList6"/>
    <dgm:cxn modelId="{3EA49AC9-D5DF-1B48-8E1F-54820FA1D02D}" type="presParOf" srcId="{DFB5E6B9-5D41-7E43-9B41-D79DBF5B0D89}" destId="{0838D661-F859-634E-BDAF-4A9D49FC5CAB}" srcOrd="2" destOrd="0" presId="urn:microsoft.com/office/officeart/2005/8/layout/hList6"/>
    <dgm:cxn modelId="{6339A452-6030-BE40-A331-7E30EBD8D6FA}" type="presParOf" srcId="{DFB5E6B9-5D41-7E43-9B41-D79DBF5B0D89}" destId="{EE502198-DF0D-AA4B-9614-E2C18264D21D}" srcOrd="3" destOrd="0" presId="urn:microsoft.com/office/officeart/2005/8/layout/hList6"/>
    <dgm:cxn modelId="{D965F859-4785-C945-9113-910F519782F2}" type="presParOf" srcId="{DFB5E6B9-5D41-7E43-9B41-D79DBF5B0D89}" destId="{E38DF3FE-9F4F-A042-9192-8C393CC10A8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7EE60-B9CB-424E-AF49-3A04443C8649}"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en-US"/>
        </a:p>
      </dgm:t>
    </dgm:pt>
    <dgm:pt modelId="{6044385E-5E82-7145-AF99-142715A1ECA3}">
      <dgm:prSet phldrT="[Text]"/>
      <dgm:spPr>
        <a:effectLst>
          <a:outerShdw blurRad="50800" dist="38100" dir="8100000" algn="tr" rotWithShape="0">
            <a:prstClr val="black">
              <a:alpha val="40000"/>
            </a:prstClr>
          </a:outerShdw>
        </a:effectLst>
      </dgm:spPr>
      <dgm:t>
        <a:bodyPr/>
        <a:lstStyle/>
        <a:p>
          <a:r>
            <a:rPr lang="en-US" dirty="0"/>
            <a:t>Record Retention</a:t>
          </a:r>
        </a:p>
      </dgm:t>
    </dgm:pt>
    <dgm:pt modelId="{6835E514-F51C-AE47-A276-1A424EE6D29B}" type="parTrans" cxnId="{7DC26BDC-8C0F-9B4C-8001-D56F849D319E}">
      <dgm:prSet/>
      <dgm:spPr/>
      <dgm:t>
        <a:bodyPr/>
        <a:lstStyle/>
        <a:p>
          <a:endParaRPr lang="en-US"/>
        </a:p>
      </dgm:t>
    </dgm:pt>
    <dgm:pt modelId="{5E8CBDD8-D2D1-B646-8DC9-A2790E8F749F}" type="sibTrans" cxnId="{7DC26BDC-8C0F-9B4C-8001-D56F849D319E}">
      <dgm:prSet/>
      <dgm:spPr/>
      <dgm:t>
        <a:bodyPr/>
        <a:lstStyle/>
        <a:p>
          <a:endParaRPr lang="en-US"/>
        </a:p>
      </dgm:t>
    </dgm:pt>
    <dgm:pt modelId="{923535BB-B0CA-5445-8BFB-6F549C10BB2C}">
      <dgm:prSet phldrT="[Text]"/>
      <dgm:spPr/>
      <dgm:t>
        <a:bodyPr/>
        <a:lstStyle/>
        <a:p>
          <a:r>
            <a:rPr lang="en-US" dirty="0"/>
            <a:t>This policy supplements a local government’s regular records retention policy to establish procedures to retain all ARP/CSLFRF-related information for at least 5 years after the end of the award term (through December 31, 2031). (</a:t>
          </a:r>
          <a:r>
            <a:rPr lang="en-US" b="1" u="sng" dirty="0">
              <a:hlinkClick xmlns:r="http://schemas.openxmlformats.org/officeDocument/2006/relationships" r:id="rId1">
                <a:extLst>
                  <a:ext uri="{A12FA001-AC4F-418D-AE19-62706E023703}">
                    <ahyp:hlinkClr xmlns:ahyp="http://schemas.microsoft.com/office/drawing/2018/hyperlinkcolor" val="tx"/>
                  </a:ext>
                </a:extLst>
              </a:hlinkClick>
            </a:rPr>
            <a:t>Sample policy here</a:t>
          </a:r>
          <a:r>
            <a:rPr lang="en-US" dirty="0"/>
            <a:t>.)</a:t>
          </a:r>
        </a:p>
      </dgm:t>
    </dgm:pt>
    <dgm:pt modelId="{20AF0D3C-C7A9-E249-89D9-F585503EB8EF}" type="parTrans" cxnId="{7A03D53E-2A7B-CC4E-99B8-4AFC467C8788}">
      <dgm:prSet/>
      <dgm:spPr/>
      <dgm:t>
        <a:bodyPr/>
        <a:lstStyle/>
        <a:p>
          <a:endParaRPr lang="en-US"/>
        </a:p>
      </dgm:t>
    </dgm:pt>
    <dgm:pt modelId="{33F13D12-9D10-804B-8A69-CA615577C6F4}" type="sibTrans" cxnId="{7A03D53E-2A7B-CC4E-99B8-4AFC467C8788}">
      <dgm:prSet/>
      <dgm:spPr/>
      <dgm:t>
        <a:bodyPr/>
        <a:lstStyle/>
        <a:p>
          <a:endParaRPr lang="en-US"/>
        </a:p>
      </dgm:t>
    </dgm:pt>
    <dgm:pt modelId="{17E7088E-37D7-E14F-8414-02FBD8E5B192}">
      <dgm:prSet phldrT="[Text]"/>
      <dgm:spPr>
        <a:effectLst>
          <a:outerShdw blurRad="50800" dist="38100" dir="8100000" algn="tr" rotWithShape="0">
            <a:prstClr val="black">
              <a:alpha val="40000"/>
            </a:prstClr>
          </a:outerShdw>
        </a:effectLst>
      </dgm:spPr>
      <dgm:t>
        <a:bodyPr/>
        <a:lstStyle/>
        <a:p>
          <a:r>
            <a:rPr lang="en-US" dirty="0"/>
            <a:t>Civil Rights Compliance</a:t>
          </a:r>
        </a:p>
      </dgm:t>
    </dgm:pt>
    <dgm:pt modelId="{5FE08347-21E9-FA47-BE87-668E4B660081}" type="parTrans" cxnId="{53ECFD2C-692B-1240-B20C-D19A0785DBDE}">
      <dgm:prSet/>
      <dgm:spPr/>
      <dgm:t>
        <a:bodyPr/>
        <a:lstStyle/>
        <a:p>
          <a:endParaRPr lang="en-US"/>
        </a:p>
      </dgm:t>
    </dgm:pt>
    <dgm:pt modelId="{6ED5864E-8416-DF47-A386-D4F994B6D5AB}" type="sibTrans" cxnId="{53ECFD2C-692B-1240-B20C-D19A0785DBDE}">
      <dgm:prSet/>
      <dgm:spPr/>
      <dgm:t>
        <a:bodyPr/>
        <a:lstStyle/>
        <a:p>
          <a:endParaRPr lang="en-US"/>
        </a:p>
      </dgm:t>
    </dgm:pt>
    <dgm:pt modelId="{BA975726-A961-E749-9ADE-3456EC347E6C}">
      <dgm:prSet phldrT="[Text]"/>
      <dgm:spPr/>
      <dgm:t>
        <a:bodyPr/>
        <a:lstStyle/>
        <a:p>
          <a:r>
            <a:rPr lang="en-US"/>
            <a:t>This policy reaffirms the local government’s commitment to compliance with federal civil rights laws and establishes processes for reporting potential violations and tracking complaints and resolutions. (</a:t>
          </a:r>
          <a:r>
            <a:rPr lang="en-US" b="1" u="sng">
              <a:hlinkClick xmlns:r="http://schemas.openxmlformats.org/officeDocument/2006/relationships" r:id="rId2">
                <a:extLst>
                  <a:ext uri="{A12FA001-AC4F-418D-AE19-62706E023703}">
                    <ahyp:hlinkClr xmlns:ahyp="http://schemas.microsoft.com/office/drawing/2018/hyperlinkcolor" val="tx"/>
                  </a:ext>
                </a:extLst>
              </a:hlinkClick>
            </a:rPr>
            <a:t>Sample policy here</a:t>
          </a:r>
          <a:r>
            <a:rPr lang="en-US"/>
            <a:t>.)</a:t>
          </a:r>
          <a:endParaRPr lang="en-US" dirty="0"/>
        </a:p>
      </dgm:t>
    </dgm:pt>
    <dgm:pt modelId="{A36C58FC-EC9A-6446-ABE8-E480703C4172}" type="parTrans" cxnId="{CF847DD9-2C7C-6A40-B8D4-A4FC256D9D92}">
      <dgm:prSet/>
      <dgm:spPr/>
      <dgm:t>
        <a:bodyPr/>
        <a:lstStyle/>
        <a:p>
          <a:endParaRPr lang="en-US"/>
        </a:p>
      </dgm:t>
    </dgm:pt>
    <dgm:pt modelId="{3A622814-C21C-104C-9A87-C888B75C2B24}" type="sibTrans" cxnId="{CF847DD9-2C7C-6A40-B8D4-A4FC256D9D92}">
      <dgm:prSet/>
      <dgm:spPr/>
      <dgm:t>
        <a:bodyPr/>
        <a:lstStyle/>
        <a:p>
          <a:endParaRPr lang="en-US"/>
        </a:p>
      </dgm:t>
    </dgm:pt>
    <dgm:pt modelId="{B13A47F0-5034-2A48-98E9-491D684356D1}">
      <dgm:prSet phldrT="[Text]"/>
      <dgm:spPr>
        <a:effectLst>
          <a:outerShdw blurRad="50800" dist="38100" dir="8100000" algn="tr" rotWithShape="0">
            <a:prstClr val="black">
              <a:alpha val="40000"/>
            </a:prstClr>
          </a:outerShdw>
        </a:effectLst>
      </dgm:spPr>
      <dgm:t>
        <a:bodyPr/>
        <a:lstStyle/>
        <a:p>
          <a:r>
            <a:rPr lang="en-US" dirty="0"/>
            <a:t>Eligible Use</a:t>
          </a:r>
        </a:p>
      </dgm:t>
    </dgm:pt>
    <dgm:pt modelId="{71803BE7-A488-B748-AF1C-2A91CF7382FD}" type="parTrans" cxnId="{24E57FCE-A393-2840-B04E-EF3BB1973283}">
      <dgm:prSet/>
      <dgm:spPr/>
      <dgm:t>
        <a:bodyPr/>
        <a:lstStyle/>
        <a:p>
          <a:endParaRPr lang="en-US"/>
        </a:p>
      </dgm:t>
    </dgm:pt>
    <dgm:pt modelId="{7457C47B-3857-6148-B874-10D18A8C90D8}" type="sibTrans" cxnId="{24E57FCE-A393-2840-B04E-EF3BB1973283}">
      <dgm:prSet/>
      <dgm:spPr/>
      <dgm:t>
        <a:bodyPr/>
        <a:lstStyle/>
        <a:p>
          <a:endParaRPr lang="en-US"/>
        </a:p>
      </dgm:t>
    </dgm:pt>
    <dgm:pt modelId="{D1A9ED23-E7A1-1C41-9813-FF07CE9F63B3}">
      <dgm:prSet phldrT="[Text]"/>
      <dgm:spPr/>
      <dgm:t>
        <a:bodyPr/>
        <a:lstStyle/>
        <a:p>
          <a:r>
            <a:rPr lang="en-US" dirty="0"/>
            <a:t>This is a simple policy that indicates allowable and unallowable projects, based on the expenditure categories in the ARP/CSLFRF Final Rule. It requires a local government to identify staff to document and review ARP/CSLFRF expenditures. That documentation must be retained according to the record retention requirements. (</a:t>
          </a:r>
          <a:r>
            <a:rPr lang="en-US" b="1" u="sng" dirty="0">
              <a:hlinkClick xmlns:r="http://schemas.openxmlformats.org/officeDocument/2006/relationships" r:id="rId3">
                <a:extLst>
                  <a:ext uri="{A12FA001-AC4F-418D-AE19-62706E023703}">
                    <ahyp:hlinkClr xmlns:ahyp="http://schemas.microsoft.com/office/drawing/2018/hyperlinkcolor" val="tx"/>
                  </a:ext>
                </a:extLst>
              </a:hlinkClick>
            </a:rPr>
            <a:t>Sample policy here</a:t>
          </a:r>
          <a:r>
            <a:rPr lang="en-US" dirty="0"/>
            <a:t>.)</a:t>
          </a:r>
        </a:p>
      </dgm:t>
    </dgm:pt>
    <dgm:pt modelId="{1DBD3554-0D2A-624E-B9F5-6AB536D734E5}" type="parTrans" cxnId="{2EAEE1D5-BF59-F34D-8910-AA555816A170}">
      <dgm:prSet/>
      <dgm:spPr/>
      <dgm:t>
        <a:bodyPr/>
        <a:lstStyle/>
        <a:p>
          <a:endParaRPr lang="en-US"/>
        </a:p>
      </dgm:t>
    </dgm:pt>
    <dgm:pt modelId="{7D5252AE-DD3A-D94E-9759-71C1F30CD77E}" type="sibTrans" cxnId="{2EAEE1D5-BF59-F34D-8910-AA555816A170}">
      <dgm:prSet/>
      <dgm:spPr/>
      <dgm:t>
        <a:bodyPr/>
        <a:lstStyle/>
        <a:p>
          <a:endParaRPr lang="en-US"/>
        </a:p>
      </dgm:t>
    </dgm:pt>
    <dgm:pt modelId="{E17F8093-8FDA-8D4E-A068-A2AA37EDF432}">
      <dgm:prSet phldrT="[Text]"/>
      <dgm:spPr>
        <a:effectLst>
          <a:outerShdw blurRad="50800" dist="38100" dir="8100000" algn="tr" rotWithShape="0">
            <a:prstClr val="black">
              <a:alpha val="40000"/>
            </a:prstClr>
          </a:outerShdw>
        </a:effectLst>
      </dgm:spPr>
      <dgm:t>
        <a:bodyPr/>
        <a:lstStyle/>
        <a:p>
          <a:r>
            <a:rPr lang="en-US" dirty="0"/>
            <a:t>Allowable Cost</a:t>
          </a:r>
        </a:p>
      </dgm:t>
    </dgm:pt>
    <dgm:pt modelId="{4B325278-635D-404C-B5E6-B4C91A3D3C5D}" type="parTrans" cxnId="{4751A72B-2BF5-7C4F-AFDD-1F24F3AD023D}">
      <dgm:prSet/>
      <dgm:spPr/>
      <dgm:t>
        <a:bodyPr/>
        <a:lstStyle/>
        <a:p>
          <a:endParaRPr lang="en-US"/>
        </a:p>
      </dgm:t>
    </dgm:pt>
    <dgm:pt modelId="{DE16B433-FD04-1540-9081-C6C18EDA39E1}" type="sibTrans" cxnId="{4751A72B-2BF5-7C4F-AFDD-1F24F3AD023D}">
      <dgm:prSet/>
      <dgm:spPr/>
      <dgm:t>
        <a:bodyPr/>
        <a:lstStyle/>
        <a:p>
          <a:endParaRPr lang="en-US"/>
        </a:p>
      </dgm:t>
    </dgm:pt>
    <dgm:pt modelId="{D1F359FC-93B3-0C41-9C3E-A42D5C74FC1E}">
      <dgm:prSet/>
      <dgm:spPr/>
      <dgm:t>
        <a:bodyPr/>
        <a:lstStyle/>
        <a:p>
          <a:r>
            <a:rPr lang="en-US"/>
            <a:t>This is a more complex policy that requires a local government to do a detailed review of each cost item and ensure compliance with special limitations and documentation mandates for certain cost items. (</a:t>
          </a:r>
          <a:r>
            <a:rPr lang="en-US" b="1" u="sng">
              <a:hlinkClick xmlns:r="http://schemas.openxmlformats.org/officeDocument/2006/relationships" r:id="rId4">
                <a:extLst>
                  <a:ext uri="{A12FA001-AC4F-418D-AE19-62706E023703}">
                    <ahyp:hlinkClr xmlns:ahyp="http://schemas.microsoft.com/office/drawing/2018/hyperlinkcolor" val="tx"/>
                  </a:ext>
                </a:extLst>
              </a:hlinkClick>
            </a:rPr>
            <a:t>Sample policy here</a:t>
          </a:r>
          <a:r>
            <a:rPr lang="en-US"/>
            <a:t>.) </a:t>
          </a:r>
          <a:r>
            <a:rPr lang="en-US" i="1"/>
            <a:t>[If using Revenue Replacement ARP/CSLFRF, there will be a more limited allowable cost review.]</a:t>
          </a:r>
          <a:endParaRPr lang="en-US" i="1" dirty="0"/>
        </a:p>
      </dgm:t>
    </dgm:pt>
    <dgm:pt modelId="{344A5620-5E5E-9D48-BC6C-C11C63DF0D7A}" type="parTrans" cxnId="{0328B2A3-408C-A140-865A-3A03FC058437}">
      <dgm:prSet/>
      <dgm:spPr/>
      <dgm:t>
        <a:bodyPr/>
        <a:lstStyle/>
        <a:p>
          <a:endParaRPr lang="en-US"/>
        </a:p>
      </dgm:t>
    </dgm:pt>
    <dgm:pt modelId="{5FBCC697-2799-EB4F-8843-A3A1BC9F1CBA}" type="sibTrans" cxnId="{0328B2A3-408C-A140-865A-3A03FC058437}">
      <dgm:prSet/>
      <dgm:spPr/>
      <dgm:t>
        <a:bodyPr/>
        <a:lstStyle/>
        <a:p>
          <a:endParaRPr lang="en-US"/>
        </a:p>
      </dgm:t>
    </dgm:pt>
    <dgm:pt modelId="{8AC34032-294D-5747-AF9A-5EF4CB6FCAA5}">
      <dgm:prSet/>
      <dgm:spPr>
        <a:effectLst>
          <a:outerShdw blurRad="50800" dist="38100" dir="8100000" algn="tr" rotWithShape="0">
            <a:prstClr val="black">
              <a:alpha val="40000"/>
            </a:prstClr>
          </a:outerShdw>
        </a:effectLst>
      </dgm:spPr>
      <dgm:t>
        <a:bodyPr/>
        <a:lstStyle/>
        <a:p>
          <a:r>
            <a:rPr lang="en-US" i="0" dirty="0"/>
            <a:t>Conflict of Interest</a:t>
          </a:r>
        </a:p>
      </dgm:t>
    </dgm:pt>
    <dgm:pt modelId="{81844832-6864-3C41-8258-CCE42B086E5A}" type="parTrans" cxnId="{2A6F1DD5-7ED7-8F4C-9B38-603020F29F0F}">
      <dgm:prSet/>
      <dgm:spPr/>
      <dgm:t>
        <a:bodyPr/>
        <a:lstStyle/>
        <a:p>
          <a:endParaRPr lang="en-US"/>
        </a:p>
      </dgm:t>
    </dgm:pt>
    <dgm:pt modelId="{F01A16AB-CE34-AF45-8615-123D5BC446D3}" type="sibTrans" cxnId="{2A6F1DD5-7ED7-8F4C-9B38-603020F29F0F}">
      <dgm:prSet/>
      <dgm:spPr/>
      <dgm:t>
        <a:bodyPr/>
        <a:lstStyle/>
        <a:p>
          <a:endParaRPr lang="en-US"/>
        </a:p>
      </dgm:t>
    </dgm:pt>
    <dgm:pt modelId="{AF745F84-E082-864D-BBFA-55DA82404ADB}">
      <dgm:prSet/>
      <dgm:spPr/>
      <dgm:t>
        <a:bodyPr/>
        <a:lstStyle/>
        <a:p>
          <a:r>
            <a:rPr lang="en-US" dirty="0"/>
            <a:t>The UG requires recipients and subrecipients of federal financial assistance to maintain written standards of conduct covering conflicts of interest and governing the actions of its employees engaged in the selection, award, and administration of contracts. (</a:t>
          </a:r>
          <a:r>
            <a:rPr lang="en-US" b="1" u="sng" dirty="0">
              <a:hlinkClick xmlns:r="http://schemas.openxmlformats.org/officeDocument/2006/relationships" r:id="rId5">
                <a:extLst>
                  <a:ext uri="{A12FA001-AC4F-418D-AE19-62706E023703}">
                    <ahyp:hlinkClr xmlns:ahyp="http://schemas.microsoft.com/office/drawing/2018/hyperlinkcolor" val="tx"/>
                  </a:ext>
                </a:extLst>
              </a:hlinkClick>
            </a:rPr>
            <a:t>Sample policy here</a:t>
          </a:r>
          <a:r>
            <a:rPr lang="en-US" dirty="0"/>
            <a:t>.)</a:t>
          </a:r>
        </a:p>
      </dgm:t>
    </dgm:pt>
    <dgm:pt modelId="{D50FD268-CF8B-E249-98DA-84AB70A5192C}" type="parTrans" cxnId="{2F45A17B-E03A-4C49-8086-264E1B414E09}">
      <dgm:prSet/>
      <dgm:spPr/>
      <dgm:t>
        <a:bodyPr/>
        <a:lstStyle/>
        <a:p>
          <a:endParaRPr lang="en-US"/>
        </a:p>
      </dgm:t>
    </dgm:pt>
    <dgm:pt modelId="{DAC55C2F-5ECA-8D4C-A3B9-0CE9A6B21D6A}" type="sibTrans" cxnId="{2F45A17B-E03A-4C49-8086-264E1B414E09}">
      <dgm:prSet/>
      <dgm:spPr/>
      <dgm:t>
        <a:bodyPr/>
        <a:lstStyle/>
        <a:p>
          <a:endParaRPr lang="en-US"/>
        </a:p>
      </dgm:t>
    </dgm:pt>
    <dgm:pt modelId="{D8511F46-B64A-C640-8B89-1EB86548C3BC}" type="pres">
      <dgm:prSet presAssocID="{F117EE60-B9CB-424E-AF49-3A04443C8649}" presName="linearFlow" presStyleCnt="0">
        <dgm:presLayoutVars>
          <dgm:dir/>
          <dgm:animLvl val="lvl"/>
          <dgm:resizeHandles val="exact"/>
        </dgm:presLayoutVars>
      </dgm:prSet>
      <dgm:spPr/>
    </dgm:pt>
    <dgm:pt modelId="{9168AAF2-A0A3-0341-8A2C-F17386A0C92C}" type="pres">
      <dgm:prSet presAssocID="{6044385E-5E82-7145-AF99-142715A1ECA3}" presName="composite" presStyleCnt="0"/>
      <dgm:spPr/>
    </dgm:pt>
    <dgm:pt modelId="{A68B0F2E-5BD5-EB43-AA5A-B67BDA866B63}" type="pres">
      <dgm:prSet presAssocID="{6044385E-5E82-7145-AF99-142715A1ECA3}" presName="parentText" presStyleLbl="alignNode1" presStyleIdx="0" presStyleCnt="5">
        <dgm:presLayoutVars>
          <dgm:chMax val="1"/>
          <dgm:bulletEnabled val="1"/>
        </dgm:presLayoutVars>
      </dgm:prSet>
      <dgm:spPr/>
    </dgm:pt>
    <dgm:pt modelId="{1DF808AB-3D64-B145-B52D-0CE08C53F47A}" type="pres">
      <dgm:prSet presAssocID="{6044385E-5E82-7145-AF99-142715A1ECA3}" presName="descendantText" presStyleLbl="alignAcc1" presStyleIdx="0" presStyleCnt="5">
        <dgm:presLayoutVars>
          <dgm:bulletEnabled val="1"/>
        </dgm:presLayoutVars>
      </dgm:prSet>
      <dgm:spPr/>
    </dgm:pt>
    <dgm:pt modelId="{DE0CA77E-ECA4-E54E-A5C0-C6B9D26BCBFE}" type="pres">
      <dgm:prSet presAssocID="{5E8CBDD8-D2D1-B646-8DC9-A2790E8F749F}" presName="sp" presStyleCnt="0"/>
      <dgm:spPr/>
    </dgm:pt>
    <dgm:pt modelId="{4FF6E6D0-D563-AD41-8B4E-F268FF63133F}" type="pres">
      <dgm:prSet presAssocID="{17E7088E-37D7-E14F-8414-02FBD8E5B192}" presName="composite" presStyleCnt="0"/>
      <dgm:spPr/>
    </dgm:pt>
    <dgm:pt modelId="{F14040D4-44BF-D34E-97E0-69A566AB554B}" type="pres">
      <dgm:prSet presAssocID="{17E7088E-37D7-E14F-8414-02FBD8E5B192}" presName="parentText" presStyleLbl="alignNode1" presStyleIdx="1" presStyleCnt="5">
        <dgm:presLayoutVars>
          <dgm:chMax val="1"/>
          <dgm:bulletEnabled val="1"/>
        </dgm:presLayoutVars>
      </dgm:prSet>
      <dgm:spPr/>
    </dgm:pt>
    <dgm:pt modelId="{FE8D2E72-4480-484A-94D7-19A83A7C203C}" type="pres">
      <dgm:prSet presAssocID="{17E7088E-37D7-E14F-8414-02FBD8E5B192}" presName="descendantText" presStyleLbl="alignAcc1" presStyleIdx="1" presStyleCnt="5">
        <dgm:presLayoutVars>
          <dgm:bulletEnabled val="1"/>
        </dgm:presLayoutVars>
      </dgm:prSet>
      <dgm:spPr/>
    </dgm:pt>
    <dgm:pt modelId="{04A9C165-C041-AA48-978D-9C0C95BFF62C}" type="pres">
      <dgm:prSet presAssocID="{6ED5864E-8416-DF47-A386-D4F994B6D5AB}" presName="sp" presStyleCnt="0"/>
      <dgm:spPr/>
    </dgm:pt>
    <dgm:pt modelId="{32396594-1AA8-BB49-BAE8-957A4A25DE5F}" type="pres">
      <dgm:prSet presAssocID="{B13A47F0-5034-2A48-98E9-491D684356D1}" presName="composite" presStyleCnt="0"/>
      <dgm:spPr/>
    </dgm:pt>
    <dgm:pt modelId="{98CE0172-6EE1-6749-A6C8-F2BBFBC45159}" type="pres">
      <dgm:prSet presAssocID="{B13A47F0-5034-2A48-98E9-491D684356D1}" presName="parentText" presStyleLbl="alignNode1" presStyleIdx="2" presStyleCnt="5">
        <dgm:presLayoutVars>
          <dgm:chMax val="1"/>
          <dgm:bulletEnabled val="1"/>
        </dgm:presLayoutVars>
      </dgm:prSet>
      <dgm:spPr/>
    </dgm:pt>
    <dgm:pt modelId="{40012342-DE9C-034B-B28F-E5E6EC8B6014}" type="pres">
      <dgm:prSet presAssocID="{B13A47F0-5034-2A48-98E9-491D684356D1}" presName="descendantText" presStyleLbl="alignAcc1" presStyleIdx="2" presStyleCnt="5">
        <dgm:presLayoutVars>
          <dgm:bulletEnabled val="1"/>
        </dgm:presLayoutVars>
      </dgm:prSet>
      <dgm:spPr/>
    </dgm:pt>
    <dgm:pt modelId="{3DD6CB46-C957-A34D-8A43-A5EB0DD77BDA}" type="pres">
      <dgm:prSet presAssocID="{7457C47B-3857-6148-B874-10D18A8C90D8}" presName="sp" presStyleCnt="0"/>
      <dgm:spPr/>
    </dgm:pt>
    <dgm:pt modelId="{78949D3B-849B-D046-9678-E2CDCDD96CFD}" type="pres">
      <dgm:prSet presAssocID="{E17F8093-8FDA-8D4E-A068-A2AA37EDF432}" presName="composite" presStyleCnt="0"/>
      <dgm:spPr/>
    </dgm:pt>
    <dgm:pt modelId="{5CA5B7DE-DB9A-4A46-A82B-1EECEF8A0E55}" type="pres">
      <dgm:prSet presAssocID="{E17F8093-8FDA-8D4E-A068-A2AA37EDF432}" presName="parentText" presStyleLbl="alignNode1" presStyleIdx="3" presStyleCnt="5">
        <dgm:presLayoutVars>
          <dgm:chMax val="1"/>
          <dgm:bulletEnabled val="1"/>
        </dgm:presLayoutVars>
      </dgm:prSet>
      <dgm:spPr/>
    </dgm:pt>
    <dgm:pt modelId="{59C8FA81-C9BC-774F-8DA2-13A9F617B561}" type="pres">
      <dgm:prSet presAssocID="{E17F8093-8FDA-8D4E-A068-A2AA37EDF432}" presName="descendantText" presStyleLbl="alignAcc1" presStyleIdx="3" presStyleCnt="5">
        <dgm:presLayoutVars>
          <dgm:bulletEnabled val="1"/>
        </dgm:presLayoutVars>
      </dgm:prSet>
      <dgm:spPr/>
    </dgm:pt>
    <dgm:pt modelId="{E074A357-08DB-B14C-9465-444431385FD1}" type="pres">
      <dgm:prSet presAssocID="{DE16B433-FD04-1540-9081-C6C18EDA39E1}" presName="sp" presStyleCnt="0"/>
      <dgm:spPr/>
    </dgm:pt>
    <dgm:pt modelId="{6E3841E0-C38A-3A45-8F51-B7EB9FC2ADB2}" type="pres">
      <dgm:prSet presAssocID="{8AC34032-294D-5747-AF9A-5EF4CB6FCAA5}" presName="composite" presStyleCnt="0"/>
      <dgm:spPr/>
    </dgm:pt>
    <dgm:pt modelId="{3BABBCC3-2585-9145-9378-0861DE8AAB7D}" type="pres">
      <dgm:prSet presAssocID="{8AC34032-294D-5747-AF9A-5EF4CB6FCAA5}" presName="parentText" presStyleLbl="alignNode1" presStyleIdx="4" presStyleCnt="5">
        <dgm:presLayoutVars>
          <dgm:chMax val="1"/>
          <dgm:bulletEnabled val="1"/>
        </dgm:presLayoutVars>
      </dgm:prSet>
      <dgm:spPr/>
    </dgm:pt>
    <dgm:pt modelId="{5E6BC373-316E-D241-ABC1-871F32CF8412}" type="pres">
      <dgm:prSet presAssocID="{8AC34032-294D-5747-AF9A-5EF4CB6FCAA5}" presName="descendantText" presStyleLbl="alignAcc1" presStyleIdx="4" presStyleCnt="5">
        <dgm:presLayoutVars>
          <dgm:bulletEnabled val="1"/>
        </dgm:presLayoutVars>
      </dgm:prSet>
      <dgm:spPr/>
    </dgm:pt>
  </dgm:ptLst>
  <dgm:cxnLst>
    <dgm:cxn modelId="{2C660422-CE2D-4F44-82AD-B20DD60E474C}" type="presOf" srcId="{17E7088E-37D7-E14F-8414-02FBD8E5B192}" destId="{F14040D4-44BF-D34E-97E0-69A566AB554B}" srcOrd="0" destOrd="0" presId="urn:microsoft.com/office/officeart/2005/8/layout/chevron2"/>
    <dgm:cxn modelId="{ECDF7B26-F9AA-494B-B85F-B5B271F3C7CD}" type="presOf" srcId="{D1F359FC-93B3-0C41-9C3E-A42D5C74FC1E}" destId="{59C8FA81-C9BC-774F-8DA2-13A9F617B561}" srcOrd="0" destOrd="0" presId="urn:microsoft.com/office/officeart/2005/8/layout/chevron2"/>
    <dgm:cxn modelId="{D83B2E2A-4390-614D-A708-578AB979CF19}" type="presOf" srcId="{D1A9ED23-E7A1-1C41-9813-FF07CE9F63B3}" destId="{40012342-DE9C-034B-B28F-E5E6EC8B6014}" srcOrd="0" destOrd="0" presId="urn:microsoft.com/office/officeart/2005/8/layout/chevron2"/>
    <dgm:cxn modelId="{4751A72B-2BF5-7C4F-AFDD-1F24F3AD023D}" srcId="{F117EE60-B9CB-424E-AF49-3A04443C8649}" destId="{E17F8093-8FDA-8D4E-A068-A2AA37EDF432}" srcOrd="3" destOrd="0" parTransId="{4B325278-635D-404C-B5E6-B4C91A3D3C5D}" sibTransId="{DE16B433-FD04-1540-9081-C6C18EDA39E1}"/>
    <dgm:cxn modelId="{53ECFD2C-692B-1240-B20C-D19A0785DBDE}" srcId="{F117EE60-B9CB-424E-AF49-3A04443C8649}" destId="{17E7088E-37D7-E14F-8414-02FBD8E5B192}" srcOrd="1" destOrd="0" parTransId="{5FE08347-21E9-FA47-BE87-668E4B660081}" sibTransId="{6ED5864E-8416-DF47-A386-D4F994B6D5AB}"/>
    <dgm:cxn modelId="{BD81E030-E00C-064F-BFF1-471FBBEE9A78}" type="presOf" srcId="{BA975726-A961-E749-9ADE-3456EC347E6C}" destId="{FE8D2E72-4480-484A-94D7-19A83A7C203C}" srcOrd="0" destOrd="0" presId="urn:microsoft.com/office/officeart/2005/8/layout/chevron2"/>
    <dgm:cxn modelId="{90CBAC3A-1C0C-A945-92CA-6A70F3361DCB}" type="presOf" srcId="{8AC34032-294D-5747-AF9A-5EF4CB6FCAA5}" destId="{3BABBCC3-2585-9145-9378-0861DE8AAB7D}" srcOrd="0" destOrd="0" presId="urn:microsoft.com/office/officeart/2005/8/layout/chevron2"/>
    <dgm:cxn modelId="{7BFC143C-038A-A642-8036-DB1E2969972D}" type="presOf" srcId="{AF745F84-E082-864D-BBFA-55DA82404ADB}" destId="{5E6BC373-316E-D241-ABC1-871F32CF8412}" srcOrd="0" destOrd="0" presId="urn:microsoft.com/office/officeart/2005/8/layout/chevron2"/>
    <dgm:cxn modelId="{7A03D53E-2A7B-CC4E-99B8-4AFC467C8788}" srcId="{6044385E-5E82-7145-AF99-142715A1ECA3}" destId="{923535BB-B0CA-5445-8BFB-6F549C10BB2C}" srcOrd="0" destOrd="0" parTransId="{20AF0D3C-C7A9-E249-89D9-F585503EB8EF}" sibTransId="{33F13D12-9D10-804B-8A69-CA615577C6F4}"/>
    <dgm:cxn modelId="{D396D95E-DBB0-BF48-90D6-81714C63720F}" type="presOf" srcId="{923535BB-B0CA-5445-8BFB-6F549C10BB2C}" destId="{1DF808AB-3D64-B145-B52D-0CE08C53F47A}" srcOrd="0" destOrd="0" presId="urn:microsoft.com/office/officeart/2005/8/layout/chevron2"/>
    <dgm:cxn modelId="{2F45A17B-E03A-4C49-8086-264E1B414E09}" srcId="{8AC34032-294D-5747-AF9A-5EF4CB6FCAA5}" destId="{AF745F84-E082-864D-BBFA-55DA82404ADB}" srcOrd="0" destOrd="0" parTransId="{D50FD268-CF8B-E249-98DA-84AB70A5192C}" sibTransId="{DAC55C2F-5ECA-8D4C-A3B9-0CE9A6B21D6A}"/>
    <dgm:cxn modelId="{D2D2359A-394C-3F49-AC0B-FA59F7F21AF2}" type="presOf" srcId="{F117EE60-B9CB-424E-AF49-3A04443C8649}" destId="{D8511F46-B64A-C640-8B89-1EB86548C3BC}" srcOrd="0" destOrd="0" presId="urn:microsoft.com/office/officeart/2005/8/layout/chevron2"/>
    <dgm:cxn modelId="{0328B2A3-408C-A140-865A-3A03FC058437}" srcId="{E17F8093-8FDA-8D4E-A068-A2AA37EDF432}" destId="{D1F359FC-93B3-0C41-9C3E-A42D5C74FC1E}" srcOrd="0" destOrd="0" parTransId="{344A5620-5E5E-9D48-BC6C-C11C63DF0D7A}" sibTransId="{5FBCC697-2799-EB4F-8843-A3A1BC9F1CBA}"/>
    <dgm:cxn modelId="{979276BA-4A17-6B4B-B846-08EC61E13393}" type="presOf" srcId="{6044385E-5E82-7145-AF99-142715A1ECA3}" destId="{A68B0F2E-5BD5-EB43-AA5A-B67BDA866B63}" srcOrd="0" destOrd="0" presId="urn:microsoft.com/office/officeart/2005/8/layout/chevron2"/>
    <dgm:cxn modelId="{24E57FCE-A393-2840-B04E-EF3BB1973283}" srcId="{F117EE60-B9CB-424E-AF49-3A04443C8649}" destId="{B13A47F0-5034-2A48-98E9-491D684356D1}" srcOrd="2" destOrd="0" parTransId="{71803BE7-A488-B748-AF1C-2A91CF7382FD}" sibTransId="{7457C47B-3857-6148-B874-10D18A8C90D8}"/>
    <dgm:cxn modelId="{2A6F1DD5-7ED7-8F4C-9B38-603020F29F0F}" srcId="{F117EE60-B9CB-424E-AF49-3A04443C8649}" destId="{8AC34032-294D-5747-AF9A-5EF4CB6FCAA5}" srcOrd="4" destOrd="0" parTransId="{81844832-6864-3C41-8258-CCE42B086E5A}" sibTransId="{F01A16AB-CE34-AF45-8615-123D5BC446D3}"/>
    <dgm:cxn modelId="{2EAEE1D5-BF59-F34D-8910-AA555816A170}" srcId="{B13A47F0-5034-2A48-98E9-491D684356D1}" destId="{D1A9ED23-E7A1-1C41-9813-FF07CE9F63B3}" srcOrd="0" destOrd="0" parTransId="{1DBD3554-0D2A-624E-B9F5-6AB536D734E5}" sibTransId="{7D5252AE-DD3A-D94E-9759-71C1F30CD77E}"/>
    <dgm:cxn modelId="{CF847DD9-2C7C-6A40-B8D4-A4FC256D9D92}" srcId="{17E7088E-37D7-E14F-8414-02FBD8E5B192}" destId="{BA975726-A961-E749-9ADE-3456EC347E6C}" srcOrd="0" destOrd="0" parTransId="{A36C58FC-EC9A-6446-ABE8-E480703C4172}" sibTransId="{3A622814-C21C-104C-9A87-C888B75C2B24}"/>
    <dgm:cxn modelId="{7DC26BDC-8C0F-9B4C-8001-D56F849D319E}" srcId="{F117EE60-B9CB-424E-AF49-3A04443C8649}" destId="{6044385E-5E82-7145-AF99-142715A1ECA3}" srcOrd="0" destOrd="0" parTransId="{6835E514-F51C-AE47-A276-1A424EE6D29B}" sibTransId="{5E8CBDD8-D2D1-B646-8DC9-A2790E8F749F}"/>
    <dgm:cxn modelId="{52A94EEC-D387-FC43-9841-0363573CCD11}" type="presOf" srcId="{E17F8093-8FDA-8D4E-A068-A2AA37EDF432}" destId="{5CA5B7DE-DB9A-4A46-A82B-1EECEF8A0E55}" srcOrd="0" destOrd="0" presId="urn:microsoft.com/office/officeart/2005/8/layout/chevron2"/>
    <dgm:cxn modelId="{CE5AAFEF-E434-2F45-8DBD-B100EFF33202}" type="presOf" srcId="{B13A47F0-5034-2A48-98E9-491D684356D1}" destId="{98CE0172-6EE1-6749-A6C8-F2BBFBC45159}" srcOrd="0" destOrd="0" presId="urn:microsoft.com/office/officeart/2005/8/layout/chevron2"/>
    <dgm:cxn modelId="{8FA1CC7C-A0A0-F942-9F49-044E5AFE081E}" type="presParOf" srcId="{D8511F46-B64A-C640-8B89-1EB86548C3BC}" destId="{9168AAF2-A0A3-0341-8A2C-F17386A0C92C}" srcOrd="0" destOrd="0" presId="urn:microsoft.com/office/officeart/2005/8/layout/chevron2"/>
    <dgm:cxn modelId="{5F6C711C-1EFF-F049-B408-4D6116CB47BD}" type="presParOf" srcId="{9168AAF2-A0A3-0341-8A2C-F17386A0C92C}" destId="{A68B0F2E-5BD5-EB43-AA5A-B67BDA866B63}" srcOrd="0" destOrd="0" presId="urn:microsoft.com/office/officeart/2005/8/layout/chevron2"/>
    <dgm:cxn modelId="{53647D40-0F99-6F4C-8FA7-04C2B707159B}" type="presParOf" srcId="{9168AAF2-A0A3-0341-8A2C-F17386A0C92C}" destId="{1DF808AB-3D64-B145-B52D-0CE08C53F47A}" srcOrd="1" destOrd="0" presId="urn:microsoft.com/office/officeart/2005/8/layout/chevron2"/>
    <dgm:cxn modelId="{74A5E4A9-40F9-AA47-B66E-C05CC9214336}" type="presParOf" srcId="{D8511F46-B64A-C640-8B89-1EB86548C3BC}" destId="{DE0CA77E-ECA4-E54E-A5C0-C6B9D26BCBFE}" srcOrd="1" destOrd="0" presId="urn:microsoft.com/office/officeart/2005/8/layout/chevron2"/>
    <dgm:cxn modelId="{EA7B82CC-2E8D-184F-ACEC-4E656E53FB10}" type="presParOf" srcId="{D8511F46-B64A-C640-8B89-1EB86548C3BC}" destId="{4FF6E6D0-D563-AD41-8B4E-F268FF63133F}" srcOrd="2" destOrd="0" presId="urn:microsoft.com/office/officeart/2005/8/layout/chevron2"/>
    <dgm:cxn modelId="{B6908F7B-BDA2-2441-A9AC-56736A3DDEA6}" type="presParOf" srcId="{4FF6E6D0-D563-AD41-8B4E-F268FF63133F}" destId="{F14040D4-44BF-D34E-97E0-69A566AB554B}" srcOrd="0" destOrd="0" presId="urn:microsoft.com/office/officeart/2005/8/layout/chevron2"/>
    <dgm:cxn modelId="{9E662041-3367-474C-B721-664807EC7B6B}" type="presParOf" srcId="{4FF6E6D0-D563-AD41-8B4E-F268FF63133F}" destId="{FE8D2E72-4480-484A-94D7-19A83A7C203C}" srcOrd="1" destOrd="0" presId="urn:microsoft.com/office/officeart/2005/8/layout/chevron2"/>
    <dgm:cxn modelId="{C5AC995F-7386-DE4D-B9CC-EB6C7E4DF070}" type="presParOf" srcId="{D8511F46-B64A-C640-8B89-1EB86548C3BC}" destId="{04A9C165-C041-AA48-978D-9C0C95BFF62C}" srcOrd="3" destOrd="0" presId="urn:microsoft.com/office/officeart/2005/8/layout/chevron2"/>
    <dgm:cxn modelId="{50078331-30FA-8849-8AE9-D91D3D89B02E}" type="presParOf" srcId="{D8511F46-B64A-C640-8B89-1EB86548C3BC}" destId="{32396594-1AA8-BB49-BAE8-957A4A25DE5F}" srcOrd="4" destOrd="0" presId="urn:microsoft.com/office/officeart/2005/8/layout/chevron2"/>
    <dgm:cxn modelId="{1922BF1B-1122-E244-B57B-3AA95EA7C8BC}" type="presParOf" srcId="{32396594-1AA8-BB49-BAE8-957A4A25DE5F}" destId="{98CE0172-6EE1-6749-A6C8-F2BBFBC45159}" srcOrd="0" destOrd="0" presId="urn:microsoft.com/office/officeart/2005/8/layout/chevron2"/>
    <dgm:cxn modelId="{11C73EE9-7543-B74E-8F7D-F1D6CC5A8B41}" type="presParOf" srcId="{32396594-1AA8-BB49-BAE8-957A4A25DE5F}" destId="{40012342-DE9C-034B-B28F-E5E6EC8B6014}" srcOrd="1" destOrd="0" presId="urn:microsoft.com/office/officeart/2005/8/layout/chevron2"/>
    <dgm:cxn modelId="{C1828AE3-BEB8-9845-8BB5-5B5968B1BDE0}" type="presParOf" srcId="{D8511F46-B64A-C640-8B89-1EB86548C3BC}" destId="{3DD6CB46-C957-A34D-8A43-A5EB0DD77BDA}" srcOrd="5" destOrd="0" presId="urn:microsoft.com/office/officeart/2005/8/layout/chevron2"/>
    <dgm:cxn modelId="{EAE83E14-52D4-C54B-941A-84673798923C}" type="presParOf" srcId="{D8511F46-B64A-C640-8B89-1EB86548C3BC}" destId="{78949D3B-849B-D046-9678-E2CDCDD96CFD}" srcOrd="6" destOrd="0" presId="urn:microsoft.com/office/officeart/2005/8/layout/chevron2"/>
    <dgm:cxn modelId="{9CDBB019-C587-6649-BEEB-C012B77EFB6D}" type="presParOf" srcId="{78949D3B-849B-D046-9678-E2CDCDD96CFD}" destId="{5CA5B7DE-DB9A-4A46-A82B-1EECEF8A0E55}" srcOrd="0" destOrd="0" presId="urn:microsoft.com/office/officeart/2005/8/layout/chevron2"/>
    <dgm:cxn modelId="{0E988B3B-D7F5-C84F-9878-739BE5E21DD5}" type="presParOf" srcId="{78949D3B-849B-D046-9678-E2CDCDD96CFD}" destId="{59C8FA81-C9BC-774F-8DA2-13A9F617B561}" srcOrd="1" destOrd="0" presId="urn:microsoft.com/office/officeart/2005/8/layout/chevron2"/>
    <dgm:cxn modelId="{F9006D6A-066A-824A-8051-BC9B6F0FEFC0}" type="presParOf" srcId="{D8511F46-B64A-C640-8B89-1EB86548C3BC}" destId="{E074A357-08DB-B14C-9465-444431385FD1}" srcOrd="7" destOrd="0" presId="urn:microsoft.com/office/officeart/2005/8/layout/chevron2"/>
    <dgm:cxn modelId="{44F1A63B-3B05-8848-B5D8-C6617759402D}" type="presParOf" srcId="{D8511F46-B64A-C640-8B89-1EB86548C3BC}" destId="{6E3841E0-C38A-3A45-8F51-B7EB9FC2ADB2}" srcOrd="8" destOrd="0" presId="urn:microsoft.com/office/officeart/2005/8/layout/chevron2"/>
    <dgm:cxn modelId="{72455B97-49DF-B044-B88C-4697B50BE36F}" type="presParOf" srcId="{6E3841E0-C38A-3A45-8F51-B7EB9FC2ADB2}" destId="{3BABBCC3-2585-9145-9378-0861DE8AAB7D}" srcOrd="0" destOrd="0" presId="urn:microsoft.com/office/officeart/2005/8/layout/chevron2"/>
    <dgm:cxn modelId="{4776A8E3-2DF5-C545-9EFD-BD9D82B936DB}" type="presParOf" srcId="{6E3841E0-C38A-3A45-8F51-B7EB9FC2ADB2}" destId="{5E6BC373-316E-D241-ABC1-871F32CF84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EDA7B9-559C-BC49-9B82-36ABB2773275}" type="doc">
      <dgm:prSet loTypeId="urn:microsoft.com/office/officeart/2005/8/layout/hProcess7" loCatId="" qsTypeId="urn:microsoft.com/office/officeart/2005/8/quickstyle/simple1" qsCatId="simple" csTypeId="urn:microsoft.com/office/officeart/2005/8/colors/colorful1" csCatId="colorful" phldr="1"/>
      <dgm:spPr/>
      <dgm:t>
        <a:bodyPr/>
        <a:lstStyle/>
        <a:p>
          <a:endParaRPr lang="en-US"/>
        </a:p>
      </dgm:t>
    </dgm:pt>
    <dgm:pt modelId="{7A2D0338-494E-0D49-82C7-73805538CE49}">
      <dgm:prSet phldrT="[Text]"/>
      <dgm:spPr>
        <a:effectLst>
          <a:outerShdw blurRad="50800" dist="38100" dir="8100000" algn="tr" rotWithShape="0">
            <a:prstClr val="black">
              <a:alpha val="40000"/>
            </a:prstClr>
          </a:outerShdw>
        </a:effectLst>
      </dgm:spPr>
      <dgm:t>
        <a:bodyPr/>
        <a:lstStyle/>
        <a:p>
          <a:r>
            <a:rPr lang="en-US" dirty="0"/>
            <a:t>Control Environment</a:t>
          </a:r>
        </a:p>
      </dgm:t>
    </dgm:pt>
    <dgm:pt modelId="{67DAFD73-92C4-EE44-AC25-A6ED3218B89D}" type="parTrans" cxnId="{EF0C205A-3C7D-134F-B903-72FBD2F9BD18}">
      <dgm:prSet/>
      <dgm:spPr/>
      <dgm:t>
        <a:bodyPr/>
        <a:lstStyle/>
        <a:p>
          <a:endParaRPr lang="en-US"/>
        </a:p>
      </dgm:t>
    </dgm:pt>
    <dgm:pt modelId="{A3E75D22-A9C7-F248-BA8B-E1BD67D8DCC2}" type="sibTrans" cxnId="{EF0C205A-3C7D-134F-B903-72FBD2F9BD18}">
      <dgm:prSet/>
      <dgm:spPr/>
      <dgm:t>
        <a:bodyPr/>
        <a:lstStyle/>
        <a:p>
          <a:endParaRPr lang="en-US"/>
        </a:p>
      </dgm:t>
    </dgm:pt>
    <dgm:pt modelId="{38057B48-5075-5C4B-816C-4806A2E38CEE}">
      <dgm:prSet phldrT="[Text]"/>
      <dgm:spPr/>
      <dgm:t>
        <a:bodyPr/>
        <a:lstStyle/>
        <a:p>
          <a:r>
            <a:rPr lang="en-US" dirty="0"/>
            <a:t>Commitment to integrity &amp; ethics</a:t>
          </a:r>
        </a:p>
      </dgm:t>
    </dgm:pt>
    <dgm:pt modelId="{554D0081-FFF7-FC4C-80B2-98FB75394178}" type="parTrans" cxnId="{A17DED45-9DE3-A442-A580-959C0FF0C234}">
      <dgm:prSet/>
      <dgm:spPr/>
      <dgm:t>
        <a:bodyPr/>
        <a:lstStyle/>
        <a:p>
          <a:endParaRPr lang="en-US"/>
        </a:p>
      </dgm:t>
    </dgm:pt>
    <dgm:pt modelId="{6C899F9F-2945-9749-BE0F-330E4A6FE0EA}" type="sibTrans" cxnId="{A17DED45-9DE3-A442-A580-959C0FF0C234}">
      <dgm:prSet/>
      <dgm:spPr/>
      <dgm:t>
        <a:bodyPr/>
        <a:lstStyle/>
        <a:p>
          <a:endParaRPr lang="en-US"/>
        </a:p>
      </dgm:t>
    </dgm:pt>
    <dgm:pt modelId="{E8ECF3E4-1A43-1E4B-8A43-11D691F54896}">
      <dgm:prSet phldrT="[Text]"/>
      <dgm:spPr>
        <a:effectLst>
          <a:outerShdw blurRad="50800" dist="38100" dir="8100000" algn="tr" rotWithShape="0">
            <a:prstClr val="black">
              <a:alpha val="40000"/>
            </a:prstClr>
          </a:outerShdw>
        </a:effectLst>
      </dgm:spPr>
      <dgm:t>
        <a:bodyPr/>
        <a:lstStyle/>
        <a:p>
          <a:r>
            <a:rPr lang="en-US" dirty="0"/>
            <a:t>Risk Assessment</a:t>
          </a:r>
        </a:p>
      </dgm:t>
    </dgm:pt>
    <dgm:pt modelId="{2339894E-C6D6-DB4D-89C5-1350DE3436FD}" type="parTrans" cxnId="{4F38862A-B85A-CD47-AB09-869A7B6C4457}">
      <dgm:prSet/>
      <dgm:spPr/>
      <dgm:t>
        <a:bodyPr/>
        <a:lstStyle/>
        <a:p>
          <a:endParaRPr lang="en-US"/>
        </a:p>
      </dgm:t>
    </dgm:pt>
    <dgm:pt modelId="{0BA3D65C-866C-0342-9F67-B5BF098B2831}" type="sibTrans" cxnId="{4F38862A-B85A-CD47-AB09-869A7B6C4457}">
      <dgm:prSet/>
      <dgm:spPr/>
      <dgm:t>
        <a:bodyPr/>
        <a:lstStyle/>
        <a:p>
          <a:endParaRPr lang="en-US"/>
        </a:p>
      </dgm:t>
    </dgm:pt>
    <dgm:pt modelId="{E6A4F4E0-6E4E-6E49-A603-D3E914B154F6}">
      <dgm:prSet phldrT="[Text]"/>
      <dgm:spPr/>
      <dgm:t>
        <a:bodyPr/>
        <a:lstStyle/>
        <a:p>
          <a:pPr>
            <a:buFont typeface="Arial" panose="020B0604020202020204" pitchFamily="34" charset="0"/>
            <a:buChar char="•"/>
          </a:pPr>
          <a:r>
            <a:rPr lang="en-US" b="0" dirty="0"/>
            <a:t>A</a:t>
          </a:r>
          <a:r>
            <a:rPr lang="en-US" b="1" dirty="0"/>
            <a:t> </a:t>
          </a:r>
          <a:r>
            <a:rPr lang="en-US" dirty="0"/>
            <a:t>process that involves the identification and analysis of relevant risks to the achievement of objectives.</a:t>
          </a:r>
        </a:p>
      </dgm:t>
    </dgm:pt>
    <dgm:pt modelId="{2A5444BD-7892-5444-BABE-8D33128937AF}" type="parTrans" cxnId="{9AF5698A-B1A3-A045-B9B3-CF8DB7E2BD17}">
      <dgm:prSet/>
      <dgm:spPr/>
      <dgm:t>
        <a:bodyPr/>
        <a:lstStyle/>
        <a:p>
          <a:endParaRPr lang="en-US"/>
        </a:p>
      </dgm:t>
    </dgm:pt>
    <dgm:pt modelId="{39638C86-A509-E440-958D-4435D12EB378}" type="sibTrans" cxnId="{9AF5698A-B1A3-A045-B9B3-CF8DB7E2BD17}">
      <dgm:prSet/>
      <dgm:spPr/>
      <dgm:t>
        <a:bodyPr/>
        <a:lstStyle/>
        <a:p>
          <a:endParaRPr lang="en-US"/>
        </a:p>
      </dgm:t>
    </dgm:pt>
    <dgm:pt modelId="{AE1AB6E7-6F38-1A4A-97E9-728596B70DAA}">
      <dgm:prSet phldrT="[Text]"/>
      <dgm:spPr>
        <a:solidFill>
          <a:schemeClr val="accent4"/>
        </a:solidFill>
        <a:effectLst>
          <a:outerShdw blurRad="50800" dist="38100" dir="8100000" algn="tr" rotWithShape="0">
            <a:prstClr val="black">
              <a:alpha val="40000"/>
            </a:prstClr>
          </a:outerShdw>
        </a:effectLst>
      </dgm:spPr>
      <dgm:t>
        <a:bodyPr/>
        <a:lstStyle/>
        <a:p>
          <a:r>
            <a:rPr lang="en-US" dirty="0"/>
            <a:t>Control Activities</a:t>
          </a:r>
        </a:p>
      </dgm:t>
    </dgm:pt>
    <dgm:pt modelId="{1E08670E-EA61-4542-9230-BBC12BFCAED6}" type="parTrans" cxnId="{DCC9C752-7558-6047-BBF6-44BC773E4468}">
      <dgm:prSet/>
      <dgm:spPr/>
      <dgm:t>
        <a:bodyPr/>
        <a:lstStyle/>
        <a:p>
          <a:endParaRPr lang="en-US"/>
        </a:p>
      </dgm:t>
    </dgm:pt>
    <dgm:pt modelId="{1F98BA27-7A57-EC49-8636-442BFB94AC56}" type="sibTrans" cxnId="{DCC9C752-7558-6047-BBF6-44BC773E4468}">
      <dgm:prSet/>
      <dgm:spPr/>
      <dgm:t>
        <a:bodyPr/>
        <a:lstStyle/>
        <a:p>
          <a:endParaRPr lang="en-US"/>
        </a:p>
      </dgm:t>
    </dgm:pt>
    <dgm:pt modelId="{7FFFD01A-1637-5D47-B380-D601D52C94E9}">
      <dgm:prSet phldrT="[Text]"/>
      <dgm:spPr/>
      <dgm:t>
        <a:bodyPr/>
        <a:lstStyle/>
        <a:p>
          <a:pPr>
            <a:buSzPct val="70000"/>
            <a:buFont typeface="Wingdings" panose="05000000000000000000" pitchFamily="2" charset="2"/>
            <a:buChar char="§"/>
          </a:pPr>
          <a:r>
            <a:rPr lang="en-US" altLang="en-US" dirty="0">
              <a:latin typeface="Tahoma" panose="020B0604030504040204" pitchFamily="34" charset="0"/>
            </a:rPr>
            <a:t>Tools, policies, procedures, processes-designed and implemented to help ensure that management objectives are met.</a:t>
          </a:r>
          <a:endParaRPr lang="en-US" dirty="0"/>
        </a:p>
      </dgm:t>
    </dgm:pt>
    <dgm:pt modelId="{A3D59061-7439-D840-AE3F-C4EE401B01B4}" type="parTrans" cxnId="{99E960A5-5908-0B48-906B-30235D0A4190}">
      <dgm:prSet/>
      <dgm:spPr/>
      <dgm:t>
        <a:bodyPr/>
        <a:lstStyle/>
        <a:p>
          <a:endParaRPr lang="en-US"/>
        </a:p>
      </dgm:t>
    </dgm:pt>
    <dgm:pt modelId="{33F631E1-88C1-E54F-B18C-01010400871F}" type="sibTrans" cxnId="{99E960A5-5908-0B48-906B-30235D0A4190}">
      <dgm:prSet/>
      <dgm:spPr/>
      <dgm:t>
        <a:bodyPr/>
        <a:lstStyle/>
        <a:p>
          <a:endParaRPr lang="en-US"/>
        </a:p>
      </dgm:t>
    </dgm:pt>
    <dgm:pt modelId="{33B359AE-E305-4449-9B27-945C76A0E837}">
      <dgm:prSet phldrT="[Text]"/>
      <dgm:spPr>
        <a:effectLst>
          <a:outerShdw blurRad="50800" dist="38100" dir="8100000" algn="tr" rotWithShape="0">
            <a:prstClr val="black">
              <a:alpha val="40000"/>
            </a:prstClr>
          </a:outerShdw>
        </a:effectLst>
      </dgm:spPr>
      <dgm:t>
        <a:bodyPr/>
        <a:lstStyle/>
        <a:p>
          <a:r>
            <a:rPr lang="en-US" dirty="0"/>
            <a:t>Info &amp; Communication</a:t>
          </a:r>
        </a:p>
      </dgm:t>
    </dgm:pt>
    <dgm:pt modelId="{73E7780B-0303-C04B-88F7-8212353B6D67}" type="parTrans" cxnId="{5713DFB6-67F8-4B44-9ED8-387A03BC04D0}">
      <dgm:prSet/>
      <dgm:spPr/>
      <dgm:t>
        <a:bodyPr/>
        <a:lstStyle/>
        <a:p>
          <a:endParaRPr lang="en-US"/>
        </a:p>
      </dgm:t>
    </dgm:pt>
    <dgm:pt modelId="{2693BE5C-D8C9-194B-BED9-CCDD4EA271B1}" type="sibTrans" cxnId="{5713DFB6-67F8-4B44-9ED8-387A03BC04D0}">
      <dgm:prSet/>
      <dgm:spPr/>
      <dgm:t>
        <a:bodyPr/>
        <a:lstStyle/>
        <a:p>
          <a:endParaRPr lang="en-US"/>
        </a:p>
      </dgm:t>
    </dgm:pt>
    <dgm:pt modelId="{F8D93B27-4CD0-0841-9041-70E8E1C6EAA0}">
      <dgm:prSet phldrT="[Text]"/>
      <dgm:spPr>
        <a:effectLst>
          <a:outerShdw blurRad="50800" dist="38100" dir="8100000" algn="tr" rotWithShape="0">
            <a:prstClr val="black">
              <a:alpha val="40000"/>
            </a:prstClr>
          </a:outerShdw>
        </a:effectLst>
      </dgm:spPr>
      <dgm:t>
        <a:bodyPr/>
        <a:lstStyle/>
        <a:p>
          <a:r>
            <a:rPr lang="en-US" dirty="0"/>
            <a:t>Monitoring Activities</a:t>
          </a:r>
        </a:p>
      </dgm:t>
    </dgm:pt>
    <dgm:pt modelId="{6A36E745-5C68-BD47-996D-DB085571D2C2}" type="parTrans" cxnId="{94C7B2E4-87BD-5940-95ED-BEC3E921EFAE}">
      <dgm:prSet/>
      <dgm:spPr/>
      <dgm:t>
        <a:bodyPr/>
        <a:lstStyle/>
        <a:p>
          <a:endParaRPr lang="en-US"/>
        </a:p>
      </dgm:t>
    </dgm:pt>
    <dgm:pt modelId="{7F3B9592-8908-C445-ADEA-2B6A70A05B31}" type="sibTrans" cxnId="{94C7B2E4-87BD-5940-95ED-BEC3E921EFAE}">
      <dgm:prSet/>
      <dgm:spPr/>
      <dgm:t>
        <a:bodyPr/>
        <a:lstStyle/>
        <a:p>
          <a:endParaRPr lang="en-US"/>
        </a:p>
      </dgm:t>
    </dgm:pt>
    <dgm:pt modelId="{ACD271F3-3DB7-0B4F-A743-AA09912B62F3}">
      <dgm:prSet phldrT="[Text]"/>
      <dgm:spPr/>
      <dgm:t>
        <a:bodyPr/>
        <a:lstStyle/>
        <a:p>
          <a:r>
            <a:rPr lang="en-US" dirty="0"/>
            <a:t>Effective oversight by leadership</a:t>
          </a:r>
        </a:p>
      </dgm:t>
    </dgm:pt>
    <dgm:pt modelId="{CF674362-641B-7E49-9FA7-5B56A39CAE87}" type="parTrans" cxnId="{7E70898A-1F69-F64D-82AC-16F3C6426391}">
      <dgm:prSet/>
      <dgm:spPr/>
      <dgm:t>
        <a:bodyPr/>
        <a:lstStyle/>
        <a:p>
          <a:endParaRPr lang="en-US"/>
        </a:p>
      </dgm:t>
    </dgm:pt>
    <dgm:pt modelId="{37397159-FC3E-5549-B144-D5D0D7E038D6}" type="sibTrans" cxnId="{7E70898A-1F69-F64D-82AC-16F3C6426391}">
      <dgm:prSet/>
      <dgm:spPr/>
      <dgm:t>
        <a:bodyPr/>
        <a:lstStyle/>
        <a:p>
          <a:endParaRPr lang="en-US"/>
        </a:p>
      </dgm:t>
    </dgm:pt>
    <dgm:pt modelId="{0F01570B-B709-8F42-AB00-430289A028A5}">
      <dgm:prSet phldrT="[Text]"/>
      <dgm:spPr/>
      <dgm:t>
        <a:bodyPr/>
        <a:lstStyle/>
        <a:p>
          <a:r>
            <a:rPr lang="en-US" dirty="0"/>
            <a:t>Clear structure and procedures</a:t>
          </a:r>
        </a:p>
      </dgm:t>
    </dgm:pt>
    <dgm:pt modelId="{7473A299-F076-4243-B2F4-BD164705D925}" type="parTrans" cxnId="{3BF622AD-8A72-7D47-A29F-532FF3C15BDC}">
      <dgm:prSet/>
      <dgm:spPr/>
      <dgm:t>
        <a:bodyPr/>
        <a:lstStyle/>
        <a:p>
          <a:endParaRPr lang="en-US"/>
        </a:p>
      </dgm:t>
    </dgm:pt>
    <dgm:pt modelId="{B490DCA7-97D7-FD4C-86CB-8B27C74C0980}" type="sibTrans" cxnId="{3BF622AD-8A72-7D47-A29F-532FF3C15BDC}">
      <dgm:prSet/>
      <dgm:spPr/>
      <dgm:t>
        <a:bodyPr/>
        <a:lstStyle/>
        <a:p>
          <a:endParaRPr lang="en-US"/>
        </a:p>
      </dgm:t>
    </dgm:pt>
    <dgm:pt modelId="{3CAEC4E5-23B9-A241-B3FE-BF1242071A49}">
      <dgm:prSet phldrT="[Text]"/>
      <dgm:spPr/>
      <dgm:t>
        <a:bodyPr/>
        <a:lstStyle/>
        <a:p>
          <a:r>
            <a:rPr lang="en-US" dirty="0"/>
            <a:t>Commitment to competence</a:t>
          </a:r>
        </a:p>
      </dgm:t>
    </dgm:pt>
    <dgm:pt modelId="{46A662EE-42D0-1C49-AFCB-4F3C4E069F4D}" type="parTrans" cxnId="{D26DAF2B-9203-CD48-80FA-2D6415416F4F}">
      <dgm:prSet/>
      <dgm:spPr/>
      <dgm:t>
        <a:bodyPr/>
        <a:lstStyle/>
        <a:p>
          <a:endParaRPr lang="en-US"/>
        </a:p>
      </dgm:t>
    </dgm:pt>
    <dgm:pt modelId="{93FCF140-4332-E542-966C-3138D667230B}" type="sibTrans" cxnId="{D26DAF2B-9203-CD48-80FA-2D6415416F4F}">
      <dgm:prSet/>
      <dgm:spPr/>
      <dgm:t>
        <a:bodyPr/>
        <a:lstStyle/>
        <a:p>
          <a:endParaRPr lang="en-US"/>
        </a:p>
      </dgm:t>
    </dgm:pt>
    <dgm:pt modelId="{E86D8F9F-A268-A44A-B719-CAEE3198A68C}">
      <dgm:prSet phldrT="[Text]"/>
      <dgm:spPr/>
      <dgm:t>
        <a:bodyPr/>
        <a:lstStyle/>
        <a:p>
          <a:r>
            <a:rPr lang="en-US" dirty="0"/>
            <a:t>Enforces accountability</a:t>
          </a:r>
        </a:p>
      </dgm:t>
    </dgm:pt>
    <dgm:pt modelId="{5F2D1AC9-655D-754F-8606-DE7C1DD9D47D}" type="parTrans" cxnId="{590A124B-91B2-8945-8DA7-264853089F94}">
      <dgm:prSet/>
      <dgm:spPr/>
      <dgm:t>
        <a:bodyPr/>
        <a:lstStyle/>
        <a:p>
          <a:endParaRPr lang="en-US"/>
        </a:p>
      </dgm:t>
    </dgm:pt>
    <dgm:pt modelId="{5D42C892-13B3-524F-8D96-F5B8CE410E41}" type="sibTrans" cxnId="{590A124B-91B2-8945-8DA7-264853089F94}">
      <dgm:prSet/>
      <dgm:spPr/>
      <dgm:t>
        <a:bodyPr/>
        <a:lstStyle/>
        <a:p>
          <a:endParaRPr lang="en-US"/>
        </a:p>
      </dgm:t>
    </dgm:pt>
    <dgm:pt modelId="{15D97290-AC14-2F48-B8A4-F4F4A7CF71F9}">
      <dgm:prSet phldrT="[Text]"/>
      <dgm:spPr/>
      <dgm:t>
        <a:bodyPr/>
        <a:lstStyle/>
        <a:p>
          <a:r>
            <a:rPr lang="en-US" dirty="0"/>
            <a:t>Communicates expectations and control activities clearly within and outside organization</a:t>
          </a:r>
        </a:p>
      </dgm:t>
    </dgm:pt>
    <dgm:pt modelId="{4021719F-855B-3544-88B9-04073B1BBAF4}" type="parTrans" cxnId="{8BA29387-286C-5B45-BB62-9F3E4D9D2D6E}">
      <dgm:prSet/>
      <dgm:spPr/>
      <dgm:t>
        <a:bodyPr/>
        <a:lstStyle/>
        <a:p>
          <a:endParaRPr lang="en-US"/>
        </a:p>
      </dgm:t>
    </dgm:pt>
    <dgm:pt modelId="{BD25E7FD-DC86-164E-918C-A24676D29AE4}" type="sibTrans" cxnId="{8BA29387-286C-5B45-BB62-9F3E4D9D2D6E}">
      <dgm:prSet/>
      <dgm:spPr/>
      <dgm:t>
        <a:bodyPr/>
        <a:lstStyle/>
        <a:p>
          <a:endParaRPr lang="en-US"/>
        </a:p>
      </dgm:t>
    </dgm:pt>
    <dgm:pt modelId="{DBA322FA-DA93-AE4C-992D-0D8B41171218}">
      <dgm:prSet phldrT="[Text]"/>
      <dgm:spPr/>
      <dgm:t>
        <a:bodyPr/>
        <a:lstStyle/>
        <a:p>
          <a:r>
            <a:rPr lang="en-US" dirty="0"/>
            <a:t>Provides sufficient training for staff</a:t>
          </a:r>
        </a:p>
      </dgm:t>
    </dgm:pt>
    <dgm:pt modelId="{E72C081F-E1C7-804C-AE0D-5C984AE8B48F}" type="parTrans" cxnId="{409C34EB-1027-8646-916E-9802F013C005}">
      <dgm:prSet/>
      <dgm:spPr/>
      <dgm:t>
        <a:bodyPr/>
        <a:lstStyle/>
        <a:p>
          <a:endParaRPr lang="en-US"/>
        </a:p>
      </dgm:t>
    </dgm:pt>
    <dgm:pt modelId="{5EE5F757-C46C-5B46-8EA8-BD6813313E16}" type="sibTrans" cxnId="{409C34EB-1027-8646-916E-9802F013C005}">
      <dgm:prSet/>
      <dgm:spPr/>
      <dgm:t>
        <a:bodyPr/>
        <a:lstStyle/>
        <a:p>
          <a:endParaRPr lang="en-US"/>
        </a:p>
      </dgm:t>
    </dgm:pt>
    <dgm:pt modelId="{6AE9D18A-A61C-3041-841B-0B1AAC53AB7A}">
      <dgm:prSet phldrT="[Text]"/>
      <dgm:spPr/>
      <dgm:t>
        <a:bodyPr/>
        <a:lstStyle/>
        <a:p>
          <a:r>
            <a:rPr lang="en-US" dirty="0"/>
            <a:t>Conducts ongoing monitoring </a:t>
          </a:r>
        </a:p>
      </dgm:t>
    </dgm:pt>
    <dgm:pt modelId="{1E42DFEC-9620-7D4F-AAC7-8212E359DAA7}" type="parTrans" cxnId="{B6281821-7368-F24C-AD94-2A130EC5B5B4}">
      <dgm:prSet/>
      <dgm:spPr/>
      <dgm:t>
        <a:bodyPr/>
        <a:lstStyle/>
        <a:p>
          <a:endParaRPr lang="en-US"/>
        </a:p>
      </dgm:t>
    </dgm:pt>
    <dgm:pt modelId="{6875C9E9-FC23-4348-AE07-04CAD5FD1922}" type="sibTrans" cxnId="{B6281821-7368-F24C-AD94-2A130EC5B5B4}">
      <dgm:prSet/>
      <dgm:spPr/>
      <dgm:t>
        <a:bodyPr/>
        <a:lstStyle/>
        <a:p>
          <a:endParaRPr lang="en-US"/>
        </a:p>
      </dgm:t>
    </dgm:pt>
    <dgm:pt modelId="{6758AF3C-672A-3249-8AB9-6862FF69125F}">
      <dgm:prSet phldrT="[Text]"/>
      <dgm:spPr/>
      <dgm:t>
        <a:bodyPr/>
        <a:lstStyle/>
        <a:p>
          <a:r>
            <a:rPr lang="en-US" dirty="0"/>
            <a:t>Identifies, evaluates, and communicates deficiencies</a:t>
          </a:r>
        </a:p>
      </dgm:t>
    </dgm:pt>
    <dgm:pt modelId="{550C491E-709F-9B4B-BFF7-FD7AAE66C158}" type="parTrans" cxnId="{7C967D2C-5598-864E-8C12-F551423BC584}">
      <dgm:prSet/>
      <dgm:spPr/>
      <dgm:t>
        <a:bodyPr/>
        <a:lstStyle/>
        <a:p>
          <a:endParaRPr lang="en-US"/>
        </a:p>
      </dgm:t>
    </dgm:pt>
    <dgm:pt modelId="{359A7003-D071-4A44-A699-2A13B125067C}" type="sibTrans" cxnId="{7C967D2C-5598-864E-8C12-F551423BC584}">
      <dgm:prSet/>
      <dgm:spPr/>
      <dgm:t>
        <a:bodyPr/>
        <a:lstStyle/>
        <a:p>
          <a:endParaRPr lang="en-US"/>
        </a:p>
      </dgm:t>
    </dgm:pt>
    <dgm:pt modelId="{FDDBFDED-71D2-0D4E-9384-02342B67504E}">
      <dgm:prSet phldrT="[Text]"/>
      <dgm:spPr/>
      <dgm:t>
        <a:bodyPr/>
        <a:lstStyle/>
        <a:p>
          <a:r>
            <a:rPr lang="en-US" dirty="0"/>
            <a:t>Addresses deficiencies in a timely manner</a:t>
          </a:r>
        </a:p>
      </dgm:t>
    </dgm:pt>
    <dgm:pt modelId="{BD190E78-FAD2-6848-9E5C-B8A01C52EAA5}" type="parTrans" cxnId="{31B282DE-B710-1E4A-8A7B-EAF4DAE38F6B}">
      <dgm:prSet/>
      <dgm:spPr/>
      <dgm:t>
        <a:bodyPr/>
        <a:lstStyle/>
        <a:p>
          <a:endParaRPr lang="en-US"/>
        </a:p>
      </dgm:t>
    </dgm:pt>
    <dgm:pt modelId="{CD27DBDD-902E-5C49-916E-03E25CA6EC59}" type="sibTrans" cxnId="{31B282DE-B710-1E4A-8A7B-EAF4DAE38F6B}">
      <dgm:prSet/>
      <dgm:spPr/>
      <dgm:t>
        <a:bodyPr/>
        <a:lstStyle/>
        <a:p>
          <a:endParaRPr lang="en-US"/>
        </a:p>
      </dgm:t>
    </dgm:pt>
    <dgm:pt modelId="{BA086579-C2D9-43F5-9D33-140818A112DD}">
      <dgm:prSet/>
      <dgm:spPr/>
      <dgm:t>
        <a:bodyPr/>
        <a:lstStyle/>
        <a:p>
          <a:r>
            <a:rPr lang="en-US" altLang="en-US" dirty="0">
              <a:latin typeface="Tahoma" panose="020B0604030504040204" pitchFamily="34" charset="0"/>
            </a:rPr>
            <a:t>Help prevent or reduce the risks that can impede the accomplishment of objectives.</a:t>
          </a:r>
        </a:p>
      </dgm:t>
    </dgm:pt>
    <dgm:pt modelId="{0EE4649A-0202-401D-A8B2-41E779F5F0C3}" type="parTrans" cxnId="{EB64BB77-665D-4DA1-B2DD-5046BBEEA6CC}">
      <dgm:prSet/>
      <dgm:spPr/>
      <dgm:t>
        <a:bodyPr/>
        <a:lstStyle/>
        <a:p>
          <a:endParaRPr lang="en-US"/>
        </a:p>
      </dgm:t>
    </dgm:pt>
    <dgm:pt modelId="{5382F0F4-8B39-49FB-ABD6-82127462EE7E}" type="sibTrans" cxnId="{EB64BB77-665D-4DA1-B2DD-5046BBEEA6CC}">
      <dgm:prSet/>
      <dgm:spPr/>
      <dgm:t>
        <a:bodyPr/>
        <a:lstStyle/>
        <a:p>
          <a:endParaRPr lang="en-US"/>
        </a:p>
      </dgm:t>
    </dgm:pt>
    <dgm:pt modelId="{3D7FA313-3454-1E4F-BDA7-999E29C51774}" type="pres">
      <dgm:prSet presAssocID="{EEEDA7B9-559C-BC49-9B82-36ABB2773275}" presName="Name0" presStyleCnt="0">
        <dgm:presLayoutVars>
          <dgm:dir/>
          <dgm:animLvl val="lvl"/>
          <dgm:resizeHandles val="exact"/>
        </dgm:presLayoutVars>
      </dgm:prSet>
      <dgm:spPr/>
    </dgm:pt>
    <dgm:pt modelId="{C9B2530D-22A1-654A-A6A4-CDF8A17335BC}" type="pres">
      <dgm:prSet presAssocID="{7A2D0338-494E-0D49-82C7-73805538CE49}" presName="compositeNode" presStyleCnt="0">
        <dgm:presLayoutVars>
          <dgm:bulletEnabled val="1"/>
        </dgm:presLayoutVars>
      </dgm:prSet>
      <dgm:spPr/>
    </dgm:pt>
    <dgm:pt modelId="{4562CB94-7DF6-9D4A-A94A-D2CF41F43FB7}" type="pres">
      <dgm:prSet presAssocID="{7A2D0338-494E-0D49-82C7-73805538CE49}" presName="bgRect" presStyleLbl="node1" presStyleIdx="0" presStyleCnt="5"/>
      <dgm:spPr/>
    </dgm:pt>
    <dgm:pt modelId="{AA4B667C-2238-934A-91BA-5D66DC5A830D}" type="pres">
      <dgm:prSet presAssocID="{7A2D0338-494E-0D49-82C7-73805538CE49}" presName="parentNode" presStyleLbl="node1" presStyleIdx="0" presStyleCnt="5">
        <dgm:presLayoutVars>
          <dgm:chMax val="0"/>
          <dgm:bulletEnabled val="1"/>
        </dgm:presLayoutVars>
      </dgm:prSet>
      <dgm:spPr/>
    </dgm:pt>
    <dgm:pt modelId="{659AD45A-AD20-384B-892A-FB330C89D7DB}" type="pres">
      <dgm:prSet presAssocID="{7A2D0338-494E-0D49-82C7-73805538CE49}" presName="childNode" presStyleLbl="node1" presStyleIdx="0" presStyleCnt="5">
        <dgm:presLayoutVars>
          <dgm:bulletEnabled val="1"/>
        </dgm:presLayoutVars>
      </dgm:prSet>
      <dgm:spPr/>
    </dgm:pt>
    <dgm:pt modelId="{8D227BF5-161A-AD47-AEC2-33A6107DEA45}" type="pres">
      <dgm:prSet presAssocID="{A3E75D22-A9C7-F248-BA8B-E1BD67D8DCC2}" presName="hSp" presStyleCnt="0"/>
      <dgm:spPr/>
    </dgm:pt>
    <dgm:pt modelId="{CDB2C551-438D-784C-8688-DA748AC5C86D}" type="pres">
      <dgm:prSet presAssocID="{A3E75D22-A9C7-F248-BA8B-E1BD67D8DCC2}" presName="vProcSp" presStyleCnt="0"/>
      <dgm:spPr/>
    </dgm:pt>
    <dgm:pt modelId="{7E2D7273-D1DD-9E4A-AF54-B5D0B6C2E418}" type="pres">
      <dgm:prSet presAssocID="{A3E75D22-A9C7-F248-BA8B-E1BD67D8DCC2}" presName="vSp1" presStyleCnt="0"/>
      <dgm:spPr/>
    </dgm:pt>
    <dgm:pt modelId="{D19D2D96-9EEE-AA4A-B141-5B001109123C}" type="pres">
      <dgm:prSet presAssocID="{A3E75D22-A9C7-F248-BA8B-E1BD67D8DCC2}" presName="simulatedConn" presStyleLbl="solidFgAcc1" presStyleIdx="0" presStyleCnt="4"/>
      <dgm:spPr/>
    </dgm:pt>
    <dgm:pt modelId="{392610DB-53B8-0F4B-98DB-D88E94ABA71F}" type="pres">
      <dgm:prSet presAssocID="{A3E75D22-A9C7-F248-BA8B-E1BD67D8DCC2}" presName="vSp2" presStyleCnt="0"/>
      <dgm:spPr/>
    </dgm:pt>
    <dgm:pt modelId="{6E257390-DBF7-FA4D-AF92-F2DA8B7A8F51}" type="pres">
      <dgm:prSet presAssocID="{A3E75D22-A9C7-F248-BA8B-E1BD67D8DCC2}" presName="sibTrans" presStyleCnt="0"/>
      <dgm:spPr/>
    </dgm:pt>
    <dgm:pt modelId="{1CFF358B-E71D-1E4D-99CD-5058A4AC8BE4}" type="pres">
      <dgm:prSet presAssocID="{E8ECF3E4-1A43-1E4B-8A43-11D691F54896}" presName="compositeNode" presStyleCnt="0">
        <dgm:presLayoutVars>
          <dgm:bulletEnabled val="1"/>
        </dgm:presLayoutVars>
      </dgm:prSet>
      <dgm:spPr/>
    </dgm:pt>
    <dgm:pt modelId="{B63FF464-5697-C247-A032-5E61ABEC5D03}" type="pres">
      <dgm:prSet presAssocID="{E8ECF3E4-1A43-1E4B-8A43-11D691F54896}" presName="bgRect" presStyleLbl="node1" presStyleIdx="1" presStyleCnt="5"/>
      <dgm:spPr/>
    </dgm:pt>
    <dgm:pt modelId="{6D67F062-9AB1-F54C-B1A1-BCF90BFE4891}" type="pres">
      <dgm:prSet presAssocID="{E8ECF3E4-1A43-1E4B-8A43-11D691F54896}" presName="parentNode" presStyleLbl="node1" presStyleIdx="1" presStyleCnt="5">
        <dgm:presLayoutVars>
          <dgm:chMax val="0"/>
          <dgm:bulletEnabled val="1"/>
        </dgm:presLayoutVars>
      </dgm:prSet>
      <dgm:spPr/>
    </dgm:pt>
    <dgm:pt modelId="{F29A0866-1E00-BB42-A471-B5DED63D2C7A}" type="pres">
      <dgm:prSet presAssocID="{E8ECF3E4-1A43-1E4B-8A43-11D691F54896}" presName="childNode" presStyleLbl="node1" presStyleIdx="1" presStyleCnt="5">
        <dgm:presLayoutVars>
          <dgm:bulletEnabled val="1"/>
        </dgm:presLayoutVars>
      </dgm:prSet>
      <dgm:spPr/>
    </dgm:pt>
    <dgm:pt modelId="{C21F8417-427F-4244-932B-4D76B65B62AF}" type="pres">
      <dgm:prSet presAssocID="{0BA3D65C-866C-0342-9F67-B5BF098B2831}" presName="hSp" presStyleCnt="0"/>
      <dgm:spPr/>
    </dgm:pt>
    <dgm:pt modelId="{0C1858DF-A861-4A4C-97ED-885A6B333F31}" type="pres">
      <dgm:prSet presAssocID="{0BA3D65C-866C-0342-9F67-B5BF098B2831}" presName="vProcSp" presStyleCnt="0"/>
      <dgm:spPr/>
    </dgm:pt>
    <dgm:pt modelId="{11601BC8-ABEA-F840-86DE-8A65CEF2789B}" type="pres">
      <dgm:prSet presAssocID="{0BA3D65C-866C-0342-9F67-B5BF098B2831}" presName="vSp1" presStyleCnt="0"/>
      <dgm:spPr/>
    </dgm:pt>
    <dgm:pt modelId="{10C29193-FF2B-C846-9CF7-699BB1D0A413}" type="pres">
      <dgm:prSet presAssocID="{0BA3D65C-866C-0342-9F67-B5BF098B2831}" presName="simulatedConn" presStyleLbl="solidFgAcc1" presStyleIdx="1" presStyleCnt="4"/>
      <dgm:spPr/>
    </dgm:pt>
    <dgm:pt modelId="{78A17FB6-F3C9-FC4D-957D-732669548468}" type="pres">
      <dgm:prSet presAssocID="{0BA3D65C-866C-0342-9F67-B5BF098B2831}" presName="vSp2" presStyleCnt="0"/>
      <dgm:spPr/>
    </dgm:pt>
    <dgm:pt modelId="{1BBF41A9-A11E-8C4B-AEA2-3CCEE1F82FD2}" type="pres">
      <dgm:prSet presAssocID="{0BA3D65C-866C-0342-9F67-B5BF098B2831}" presName="sibTrans" presStyleCnt="0"/>
      <dgm:spPr/>
    </dgm:pt>
    <dgm:pt modelId="{1657A754-F4C4-B345-B562-9416EDF3378B}" type="pres">
      <dgm:prSet presAssocID="{AE1AB6E7-6F38-1A4A-97E9-728596B70DAA}" presName="compositeNode" presStyleCnt="0">
        <dgm:presLayoutVars>
          <dgm:bulletEnabled val="1"/>
        </dgm:presLayoutVars>
      </dgm:prSet>
      <dgm:spPr/>
    </dgm:pt>
    <dgm:pt modelId="{716A91EC-DB3F-7D4A-81FE-51A161172B3B}" type="pres">
      <dgm:prSet presAssocID="{AE1AB6E7-6F38-1A4A-97E9-728596B70DAA}" presName="bgRect" presStyleLbl="node1" presStyleIdx="2" presStyleCnt="5"/>
      <dgm:spPr/>
    </dgm:pt>
    <dgm:pt modelId="{84432FAE-E8E1-E44E-ABFD-AF3850844881}" type="pres">
      <dgm:prSet presAssocID="{AE1AB6E7-6F38-1A4A-97E9-728596B70DAA}" presName="parentNode" presStyleLbl="node1" presStyleIdx="2" presStyleCnt="5">
        <dgm:presLayoutVars>
          <dgm:chMax val="0"/>
          <dgm:bulletEnabled val="1"/>
        </dgm:presLayoutVars>
      </dgm:prSet>
      <dgm:spPr/>
    </dgm:pt>
    <dgm:pt modelId="{8C916A8B-2888-A543-AA9C-5BBC2A43C0A5}" type="pres">
      <dgm:prSet presAssocID="{AE1AB6E7-6F38-1A4A-97E9-728596B70DAA}" presName="childNode" presStyleLbl="node1" presStyleIdx="2" presStyleCnt="5">
        <dgm:presLayoutVars>
          <dgm:bulletEnabled val="1"/>
        </dgm:presLayoutVars>
      </dgm:prSet>
      <dgm:spPr/>
    </dgm:pt>
    <dgm:pt modelId="{BFE475F3-D7BE-BA41-AFAC-8522BB0FBBBC}" type="pres">
      <dgm:prSet presAssocID="{1F98BA27-7A57-EC49-8636-442BFB94AC56}" presName="hSp" presStyleCnt="0"/>
      <dgm:spPr/>
    </dgm:pt>
    <dgm:pt modelId="{CC5D29A1-3809-614F-B33B-319E2637B26A}" type="pres">
      <dgm:prSet presAssocID="{1F98BA27-7A57-EC49-8636-442BFB94AC56}" presName="vProcSp" presStyleCnt="0"/>
      <dgm:spPr/>
    </dgm:pt>
    <dgm:pt modelId="{21E21453-A1F2-8F4B-9EDA-0284C4F33E3C}" type="pres">
      <dgm:prSet presAssocID="{1F98BA27-7A57-EC49-8636-442BFB94AC56}" presName="vSp1" presStyleCnt="0"/>
      <dgm:spPr/>
    </dgm:pt>
    <dgm:pt modelId="{630ED95C-089F-0947-9A8A-D83C5BE777EF}" type="pres">
      <dgm:prSet presAssocID="{1F98BA27-7A57-EC49-8636-442BFB94AC56}" presName="simulatedConn" presStyleLbl="solidFgAcc1" presStyleIdx="2" presStyleCnt="4"/>
      <dgm:spPr/>
    </dgm:pt>
    <dgm:pt modelId="{AF931591-E58E-B74E-862C-171553176351}" type="pres">
      <dgm:prSet presAssocID="{1F98BA27-7A57-EC49-8636-442BFB94AC56}" presName="vSp2" presStyleCnt="0"/>
      <dgm:spPr/>
    </dgm:pt>
    <dgm:pt modelId="{FABA86C5-879E-DB48-908D-EC18E6C8FA2D}" type="pres">
      <dgm:prSet presAssocID="{1F98BA27-7A57-EC49-8636-442BFB94AC56}" presName="sibTrans" presStyleCnt="0"/>
      <dgm:spPr/>
    </dgm:pt>
    <dgm:pt modelId="{4E682BC0-8F4C-B04B-B19E-457F545CFC91}" type="pres">
      <dgm:prSet presAssocID="{33B359AE-E305-4449-9B27-945C76A0E837}" presName="compositeNode" presStyleCnt="0">
        <dgm:presLayoutVars>
          <dgm:bulletEnabled val="1"/>
        </dgm:presLayoutVars>
      </dgm:prSet>
      <dgm:spPr/>
    </dgm:pt>
    <dgm:pt modelId="{35D2798D-72DC-3047-BE28-0C407770897E}" type="pres">
      <dgm:prSet presAssocID="{33B359AE-E305-4449-9B27-945C76A0E837}" presName="bgRect" presStyleLbl="node1" presStyleIdx="3" presStyleCnt="5"/>
      <dgm:spPr/>
    </dgm:pt>
    <dgm:pt modelId="{69B8C5E9-64EA-E442-86F7-E36F98C855C3}" type="pres">
      <dgm:prSet presAssocID="{33B359AE-E305-4449-9B27-945C76A0E837}" presName="parentNode" presStyleLbl="node1" presStyleIdx="3" presStyleCnt="5">
        <dgm:presLayoutVars>
          <dgm:chMax val="0"/>
          <dgm:bulletEnabled val="1"/>
        </dgm:presLayoutVars>
      </dgm:prSet>
      <dgm:spPr/>
    </dgm:pt>
    <dgm:pt modelId="{B5FD454D-CA6D-9043-AE10-98CA141C580D}" type="pres">
      <dgm:prSet presAssocID="{33B359AE-E305-4449-9B27-945C76A0E837}" presName="childNode" presStyleLbl="node1" presStyleIdx="3" presStyleCnt="5">
        <dgm:presLayoutVars>
          <dgm:bulletEnabled val="1"/>
        </dgm:presLayoutVars>
      </dgm:prSet>
      <dgm:spPr/>
    </dgm:pt>
    <dgm:pt modelId="{20E5E0E7-4EBC-4649-A060-15BB12A4B7FD}" type="pres">
      <dgm:prSet presAssocID="{2693BE5C-D8C9-194B-BED9-CCDD4EA271B1}" presName="hSp" presStyleCnt="0"/>
      <dgm:spPr/>
    </dgm:pt>
    <dgm:pt modelId="{B7D247ED-FBFD-7440-9A10-CCCD98A20A3B}" type="pres">
      <dgm:prSet presAssocID="{2693BE5C-D8C9-194B-BED9-CCDD4EA271B1}" presName="vProcSp" presStyleCnt="0"/>
      <dgm:spPr/>
    </dgm:pt>
    <dgm:pt modelId="{69645D6A-C9A2-4547-A81F-237355B0CDA9}" type="pres">
      <dgm:prSet presAssocID="{2693BE5C-D8C9-194B-BED9-CCDD4EA271B1}" presName="vSp1" presStyleCnt="0"/>
      <dgm:spPr/>
    </dgm:pt>
    <dgm:pt modelId="{AA0C83F6-34CB-2047-A204-735FBF8D78C1}" type="pres">
      <dgm:prSet presAssocID="{2693BE5C-D8C9-194B-BED9-CCDD4EA271B1}" presName="simulatedConn" presStyleLbl="solidFgAcc1" presStyleIdx="3" presStyleCnt="4"/>
      <dgm:spPr/>
    </dgm:pt>
    <dgm:pt modelId="{C581EB2E-D39D-A246-B86E-5E4D102EF90C}" type="pres">
      <dgm:prSet presAssocID="{2693BE5C-D8C9-194B-BED9-CCDD4EA271B1}" presName="vSp2" presStyleCnt="0"/>
      <dgm:spPr/>
    </dgm:pt>
    <dgm:pt modelId="{A9EE9A7F-0646-1849-A828-4172E89F01B5}" type="pres">
      <dgm:prSet presAssocID="{2693BE5C-D8C9-194B-BED9-CCDD4EA271B1}" presName="sibTrans" presStyleCnt="0"/>
      <dgm:spPr/>
    </dgm:pt>
    <dgm:pt modelId="{E5440C35-A47D-2544-9206-D6F902D2C2B9}" type="pres">
      <dgm:prSet presAssocID="{F8D93B27-4CD0-0841-9041-70E8E1C6EAA0}" presName="compositeNode" presStyleCnt="0">
        <dgm:presLayoutVars>
          <dgm:bulletEnabled val="1"/>
        </dgm:presLayoutVars>
      </dgm:prSet>
      <dgm:spPr/>
    </dgm:pt>
    <dgm:pt modelId="{3B472F76-A504-C64F-8AFA-9AD4681BC43A}" type="pres">
      <dgm:prSet presAssocID="{F8D93B27-4CD0-0841-9041-70E8E1C6EAA0}" presName="bgRect" presStyleLbl="node1" presStyleIdx="4" presStyleCnt="5"/>
      <dgm:spPr/>
    </dgm:pt>
    <dgm:pt modelId="{BCEB5DA6-612E-ED40-A095-8B00B998BB5F}" type="pres">
      <dgm:prSet presAssocID="{F8D93B27-4CD0-0841-9041-70E8E1C6EAA0}" presName="parentNode" presStyleLbl="node1" presStyleIdx="4" presStyleCnt="5">
        <dgm:presLayoutVars>
          <dgm:chMax val="0"/>
          <dgm:bulletEnabled val="1"/>
        </dgm:presLayoutVars>
      </dgm:prSet>
      <dgm:spPr/>
    </dgm:pt>
    <dgm:pt modelId="{E7E50F52-7AD9-BF40-90E0-DA13A0A78FFE}" type="pres">
      <dgm:prSet presAssocID="{F8D93B27-4CD0-0841-9041-70E8E1C6EAA0}" presName="childNode" presStyleLbl="node1" presStyleIdx="4" presStyleCnt="5">
        <dgm:presLayoutVars>
          <dgm:bulletEnabled val="1"/>
        </dgm:presLayoutVars>
      </dgm:prSet>
      <dgm:spPr/>
    </dgm:pt>
  </dgm:ptLst>
  <dgm:cxnLst>
    <dgm:cxn modelId="{6F6CFE01-7997-B044-8F7A-6E8E83796F5B}" type="presOf" srcId="{EEEDA7B9-559C-BC49-9B82-36ABB2773275}" destId="{3D7FA313-3454-1E4F-BDA7-999E29C51774}" srcOrd="0" destOrd="0" presId="urn:microsoft.com/office/officeart/2005/8/layout/hProcess7"/>
    <dgm:cxn modelId="{1A60370D-6B71-8048-B609-7E39ECB95150}" type="presOf" srcId="{E86D8F9F-A268-A44A-B719-CAEE3198A68C}" destId="{659AD45A-AD20-384B-892A-FB330C89D7DB}" srcOrd="0" destOrd="4" presId="urn:microsoft.com/office/officeart/2005/8/layout/hProcess7"/>
    <dgm:cxn modelId="{F4C4B91E-4C82-6445-8A45-D7EAA7B8C249}" type="presOf" srcId="{3CAEC4E5-23B9-A241-B3FE-BF1242071A49}" destId="{659AD45A-AD20-384B-892A-FB330C89D7DB}" srcOrd="0" destOrd="3" presId="urn:microsoft.com/office/officeart/2005/8/layout/hProcess7"/>
    <dgm:cxn modelId="{B6281821-7368-F24C-AD94-2A130EC5B5B4}" srcId="{F8D93B27-4CD0-0841-9041-70E8E1C6EAA0}" destId="{6AE9D18A-A61C-3041-841B-0B1AAC53AB7A}" srcOrd="0" destOrd="0" parTransId="{1E42DFEC-9620-7D4F-AAC7-8212E359DAA7}" sibTransId="{6875C9E9-FC23-4348-AE07-04CAD5FD1922}"/>
    <dgm:cxn modelId="{5E379421-BEFB-8244-BCA1-474059472229}" type="presOf" srcId="{ACD271F3-3DB7-0B4F-A743-AA09912B62F3}" destId="{659AD45A-AD20-384B-892A-FB330C89D7DB}" srcOrd="0" destOrd="1" presId="urn:microsoft.com/office/officeart/2005/8/layout/hProcess7"/>
    <dgm:cxn modelId="{CF464524-87BD-A44F-BEE0-0B8F7BB9E6D6}" type="presOf" srcId="{DBA322FA-DA93-AE4C-992D-0D8B41171218}" destId="{B5FD454D-CA6D-9043-AE10-98CA141C580D}" srcOrd="0" destOrd="1" presId="urn:microsoft.com/office/officeart/2005/8/layout/hProcess7"/>
    <dgm:cxn modelId="{4F38862A-B85A-CD47-AB09-869A7B6C4457}" srcId="{EEEDA7B9-559C-BC49-9B82-36ABB2773275}" destId="{E8ECF3E4-1A43-1E4B-8A43-11D691F54896}" srcOrd="1" destOrd="0" parTransId="{2339894E-C6D6-DB4D-89C5-1350DE3436FD}" sibTransId="{0BA3D65C-866C-0342-9F67-B5BF098B2831}"/>
    <dgm:cxn modelId="{D26DAF2B-9203-CD48-80FA-2D6415416F4F}" srcId="{7A2D0338-494E-0D49-82C7-73805538CE49}" destId="{3CAEC4E5-23B9-A241-B3FE-BF1242071A49}" srcOrd="3" destOrd="0" parTransId="{46A662EE-42D0-1C49-AFCB-4F3C4E069F4D}" sibTransId="{93FCF140-4332-E542-966C-3138D667230B}"/>
    <dgm:cxn modelId="{7C967D2C-5598-864E-8C12-F551423BC584}" srcId="{F8D93B27-4CD0-0841-9041-70E8E1C6EAA0}" destId="{6758AF3C-672A-3249-8AB9-6862FF69125F}" srcOrd="1" destOrd="0" parTransId="{550C491E-709F-9B4B-BFF7-FD7AAE66C158}" sibTransId="{359A7003-D071-4A44-A699-2A13B125067C}"/>
    <dgm:cxn modelId="{4EB6F32C-ABD1-A743-9E28-517C17FF8F4E}" type="presOf" srcId="{F8D93B27-4CD0-0841-9041-70E8E1C6EAA0}" destId="{3B472F76-A504-C64F-8AFA-9AD4681BC43A}" srcOrd="0" destOrd="0" presId="urn:microsoft.com/office/officeart/2005/8/layout/hProcess7"/>
    <dgm:cxn modelId="{A31F6F32-EAC5-D048-A165-E1485E73CEDD}" type="presOf" srcId="{E8ECF3E4-1A43-1E4B-8A43-11D691F54896}" destId="{B63FF464-5697-C247-A032-5E61ABEC5D03}" srcOrd="0" destOrd="0" presId="urn:microsoft.com/office/officeart/2005/8/layout/hProcess7"/>
    <dgm:cxn modelId="{A17DED45-9DE3-A442-A580-959C0FF0C234}" srcId="{7A2D0338-494E-0D49-82C7-73805538CE49}" destId="{38057B48-5075-5C4B-816C-4806A2E38CEE}" srcOrd="0" destOrd="0" parTransId="{554D0081-FFF7-FC4C-80B2-98FB75394178}" sibTransId="{6C899F9F-2945-9749-BE0F-330E4A6FE0EA}"/>
    <dgm:cxn modelId="{590A124B-91B2-8945-8DA7-264853089F94}" srcId="{7A2D0338-494E-0D49-82C7-73805538CE49}" destId="{E86D8F9F-A268-A44A-B719-CAEE3198A68C}" srcOrd="4" destOrd="0" parTransId="{5F2D1AC9-655D-754F-8606-DE7C1DD9D47D}" sibTransId="{5D42C892-13B3-524F-8D96-F5B8CE410E41}"/>
    <dgm:cxn modelId="{5596C34F-2473-5249-A05F-E79EFCA592F9}" type="presOf" srcId="{6AE9D18A-A61C-3041-841B-0B1AAC53AB7A}" destId="{E7E50F52-7AD9-BF40-90E0-DA13A0A78FFE}" srcOrd="0" destOrd="0" presId="urn:microsoft.com/office/officeart/2005/8/layout/hProcess7"/>
    <dgm:cxn modelId="{DCC9C752-7558-6047-BBF6-44BC773E4468}" srcId="{EEEDA7B9-559C-BC49-9B82-36ABB2773275}" destId="{AE1AB6E7-6F38-1A4A-97E9-728596B70DAA}" srcOrd="2" destOrd="0" parTransId="{1E08670E-EA61-4542-9230-BBC12BFCAED6}" sibTransId="{1F98BA27-7A57-EC49-8636-442BFB94AC56}"/>
    <dgm:cxn modelId="{EF0C205A-3C7D-134F-B903-72FBD2F9BD18}" srcId="{EEEDA7B9-559C-BC49-9B82-36ABB2773275}" destId="{7A2D0338-494E-0D49-82C7-73805538CE49}" srcOrd="0" destOrd="0" parTransId="{67DAFD73-92C4-EE44-AC25-A6ED3218B89D}" sibTransId="{A3E75D22-A9C7-F248-BA8B-E1BD67D8DCC2}"/>
    <dgm:cxn modelId="{FA090F6D-90E6-C040-B497-15426135B114}" type="presOf" srcId="{6758AF3C-672A-3249-8AB9-6862FF69125F}" destId="{E7E50F52-7AD9-BF40-90E0-DA13A0A78FFE}" srcOrd="0" destOrd="1" presId="urn:microsoft.com/office/officeart/2005/8/layout/hProcess7"/>
    <dgm:cxn modelId="{EB64BB77-665D-4DA1-B2DD-5046BBEEA6CC}" srcId="{AE1AB6E7-6F38-1A4A-97E9-728596B70DAA}" destId="{BA086579-C2D9-43F5-9D33-140818A112DD}" srcOrd="1" destOrd="0" parTransId="{0EE4649A-0202-401D-A8B2-41E779F5F0C3}" sibTransId="{5382F0F4-8B39-49FB-ABD6-82127462EE7E}"/>
    <dgm:cxn modelId="{9B9BAE81-9373-A346-9BAA-A0C28EA4ADD1}" type="presOf" srcId="{33B359AE-E305-4449-9B27-945C76A0E837}" destId="{69B8C5E9-64EA-E442-86F7-E36F98C855C3}" srcOrd="1" destOrd="0" presId="urn:microsoft.com/office/officeart/2005/8/layout/hProcess7"/>
    <dgm:cxn modelId="{8BA29387-286C-5B45-BB62-9F3E4D9D2D6E}" srcId="{33B359AE-E305-4449-9B27-945C76A0E837}" destId="{15D97290-AC14-2F48-B8A4-F4F4A7CF71F9}" srcOrd="0" destOrd="0" parTransId="{4021719F-855B-3544-88B9-04073B1BBAF4}" sibTransId="{BD25E7FD-DC86-164E-918C-A24676D29AE4}"/>
    <dgm:cxn modelId="{9AF5698A-B1A3-A045-B9B3-CF8DB7E2BD17}" srcId="{E8ECF3E4-1A43-1E4B-8A43-11D691F54896}" destId="{E6A4F4E0-6E4E-6E49-A603-D3E914B154F6}" srcOrd="0" destOrd="0" parTransId="{2A5444BD-7892-5444-BABE-8D33128937AF}" sibTransId="{39638C86-A509-E440-958D-4435D12EB378}"/>
    <dgm:cxn modelId="{7E70898A-1F69-F64D-82AC-16F3C6426391}" srcId="{7A2D0338-494E-0D49-82C7-73805538CE49}" destId="{ACD271F3-3DB7-0B4F-A743-AA09912B62F3}" srcOrd="1" destOrd="0" parTransId="{CF674362-641B-7E49-9FA7-5B56A39CAE87}" sibTransId="{37397159-FC3E-5549-B144-D5D0D7E038D6}"/>
    <dgm:cxn modelId="{FF741892-1446-1940-8B00-7AD7342F86B4}" type="presOf" srcId="{FDDBFDED-71D2-0D4E-9384-02342B67504E}" destId="{E7E50F52-7AD9-BF40-90E0-DA13A0A78FFE}" srcOrd="0" destOrd="2" presId="urn:microsoft.com/office/officeart/2005/8/layout/hProcess7"/>
    <dgm:cxn modelId="{E0CF9697-C50C-F244-B61E-E1C81DBD3AF8}" type="presOf" srcId="{7FFFD01A-1637-5D47-B380-D601D52C94E9}" destId="{8C916A8B-2888-A543-AA9C-5BBC2A43C0A5}" srcOrd="0" destOrd="0" presId="urn:microsoft.com/office/officeart/2005/8/layout/hProcess7"/>
    <dgm:cxn modelId="{F298FD9C-E1F9-8040-B0AE-95C6F1A5FA12}" type="presOf" srcId="{7A2D0338-494E-0D49-82C7-73805538CE49}" destId="{4562CB94-7DF6-9D4A-A94A-D2CF41F43FB7}" srcOrd="0" destOrd="0" presId="urn:microsoft.com/office/officeart/2005/8/layout/hProcess7"/>
    <dgm:cxn modelId="{99E960A5-5908-0B48-906B-30235D0A4190}" srcId="{AE1AB6E7-6F38-1A4A-97E9-728596B70DAA}" destId="{7FFFD01A-1637-5D47-B380-D601D52C94E9}" srcOrd="0" destOrd="0" parTransId="{A3D59061-7439-D840-AE3F-C4EE401B01B4}" sibTransId="{33F631E1-88C1-E54F-B18C-01010400871F}"/>
    <dgm:cxn modelId="{3BF622AD-8A72-7D47-A29F-532FF3C15BDC}" srcId="{7A2D0338-494E-0D49-82C7-73805538CE49}" destId="{0F01570B-B709-8F42-AB00-430289A028A5}" srcOrd="2" destOrd="0" parTransId="{7473A299-F076-4243-B2F4-BD164705D925}" sibTransId="{B490DCA7-97D7-FD4C-86CB-8B27C74C0980}"/>
    <dgm:cxn modelId="{2EEA04AE-7F8A-584D-A119-4F56AC11BEA3}" type="presOf" srcId="{E6A4F4E0-6E4E-6E49-A603-D3E914B154F6}" destId="{F29A0866-1E00-BB42-A471-B5DED63D2C7A}" srcOrd="0" destOrd="0" presId="urn:microsoft.com/office/officeart/2005/8/layout/hProcess7"/>
    <dgm:cxn modelId="{5713DFB6-67F8-4B44-9ED8-387A03BC04D0}" srcId="{EEEDA7B9-559C-BC49-9B82-36ABB2773275}" destId="{33B359AE-E305-4449-9B27-945C76A0E837}" srcOrd="3" destOrd="0" parTransId="{73E7780B-0303-C04B-88F7-8212353B6D67}" sibTransId="{2693BE5C-D8C9-194B-BED9-CCDD4EA271B1}"/>
    <dgm:cxn modelId="{2631C7BC-9815-0347-9BF4-FF00D56C367C}" type="presOf" srcId="{AE1AB6E7-6F38-1A4A-97E9-728596B70DAA}" destId="{716A91EC-DB3F-7D4A-81FE-51A161172B3B}" srcOrd="0" destOrd="0" presId="urn:microsoft.com/office/officeart/2005/8/layout/hProcess7"/>
    <dgm:cxn modelId="{C5BE37C1-A448-904C-BFB6-071C72B09B03}" type="presOf" srcId="{15D97290-AC14-2F48-B8A4-F4F4A7CF71F9}" destId="{B5FD454D-CA6D-9043-AE10-98CA141C580D}" srcOrd="0" destOrd="0" presId="urn:microsoft.com/office/officeart/2005/8/layout/hProcess7"/>
    <dgm:cxn modelId="{D709E8CF-D6CF-AD4D-8632-01455FD4A83F}" type="presOf" srcId="{38057B48-5075-5C4B-816C-4806A2E38CEE}" destId="{659AD45A-AD20-384B-892A-FB330C89D7DB}" srcOrd="0" destOrd="0" presId="urn:microsoft.com/office/officeart/2005/8/layout/hProcess7"/>
    <dgm:cxn modelId="{212666D1-1827-6044-853F-7CCC43A3F893}" type="presOf" srcId="{E8ECF3E4-1A43-1E4B-8A43-11D691F54896}" destId="{6D67F062-9AB1-F54C-B1A1-BCF90BFE4891}" srcOrd="1" destOrd="0" presId="urn:microsoft.com/office/officeart/2005/8/layout/hProcess7"/>
    <dgm:cxn modelId="{D9FEB4D3-F32E-5447-9EB5-00C9960E3781}" type="presOf" srcId="{AE1AB6E7-6F38-1A4A-97E9-728596B70DAA}" destId="{84432FAE-E8E1-E44E-ABFD-AF3850844881}" srcOrd="1" destOrd="0" presId="urn:microsoft.com/office/officeart/2005/8/layout/hProcess7"/>
    <dgm:cxn modelId="{8FF830D8-48E0-496B-B06D-F1D90FB1343B}" type="presOf" srcId="{BA086579-C2D9-43F5-9D33-140818A112DD}" destId="{8C916A8B-2888-A543-AA9C-5BBC2A43C0A5}" srcOrd="0" destOrd="1" presId="urn:microsoft.com/office/officeart/2005/8/layout/hProcess7"/>
    <dgm:cxn modelId="{602199DD-3285-814F-8E16-6F3636772C96}" type="presOf" srcId="{0F01570B-B709-8F42-AB00-430289A028A5}" destId="{659AD45A-AD20-384B-892A-FB330C89D7DB}" srcOrd="0" destOrd="2" presId="urn:microsoft.com/office/officeart/2005/8/layout/hProcess7"/>
    <dgm:cxn modelId="{31B282DE-B710-1E4A-8A7B-EAF4DAE38F6B}" srcId="{F8D93B27-4CD0-0841-9041-70E8E1C6EAA0}" destId="{FDDBFDED-71D2-0D4E-9384-02342B67504E}" srcOrd="2" destOrd="0" parTransId="{BD190E78-FAD2-6848-9E5C-B8A01C52EAA5}" sibTransId="{CD27DBDD-902E-5C49-916E-03E25CA6EC59}"/>
    <dgm:cxn modelId="{94C7B2E4-87BD-5940-95ED-BEC3E921EFAE}" srcId="{EEEDA7B9-559C-BC49-9B82-36ABB2773275}" destId="{F8D93B27-4CD0-0841-9041-70E8E1C6EAA0}" srcOrd="4" destOrd="0" parTransId="{6A36E745-5C68-BD47-996D-DB085571D2C2}" sibTransId="{7F3B9592-8908-C445-ADEA-2B6A70A05B31}"/>
    <dgm:cxn modelId="{45188BE6-2E5C-8B4C-9869-EB2D80774845}" type="presOf" srcId="{33B359AE-E305-4449-9B27-945C76A0E837}" destId="{35D2798D-72DC-3047-BE28-0C407770897E}" srcOrd="0" destOrd="0" presId="urn:microsoft.com/office/officeart/2005/8/layout/hProcess7"/>
    <dgm:cxn modelId="{B15059E7-51F0-404E-85C0-3270E3055D6A}" type="presOf" srcId="{7A2D0338-494E-0D49-82C7-73805538CE49}" destId="{AA4B667C-2238-934A-91BA-5D66DC5A830D}" srcOrd="1" destOrd="0" presId="urn:microsoft.com/office/officeart/2005/8/layout/hProcess7"/>
    <dgm:cxn modelId="{942FD4E8-5504-7248-85AB-320146F1B3D7}" type="presOf" srcId="{F8D93B27-4CD0-0841-9041-70E8E1C6EAA0}" destId="{BCEB5DA6-612E-ED40-A095-8B00B998BB5F}" srcOrd="1" destOrd="0" presId="urn:microsoft.com/office/officeart/2005/8/layout/hProcess7"/>
    <dgm:cxn modelId="{409C34EB-1027-8646-916E-9802F013C005}" srcId="{33B359AE-E305-4449-9B27-945C76A0E837}" destId="{DBA322FA-DA93-AE4C-992D-0D8B41171218}" srcOrd="1" destOrd="0" parTransId="{E72C081F-E1C7-804C-AE0D-5C984AE8B48F}" sibTransId="{5EE5F757-C46C-5B46-8EA8-BD6813313E16}"/>
    <dgm:cxn modelId="{8100DDF8-9F8B-4A4C-862B-5B4E3CA1FFEF}" type="presParOf" srcId="{3D7FA313-3454-1E4F-BDA7-999E29C51774}" destId="{C9B2530D-22A1-654A-A6A4-CDF8A17335BC}" srcOrd="0" destOrd="0" presId="urn:microsoft.com/office/officeart/2005/8/layout/hProcess7"/>
    <dgm:cxn modelId="{DF64BDE0-733F-F04D-8F7A-3682C2999BCD}" type="presParOf" srcId="{C9B2530D-22A1-654A-A6A4-CDF8A17335BC}" destId="{4562CB94-7DF6-9D4A-A94A-D2CF41F43FB7}" srcOrd="0" destOrd="0" presId="urn:microsoft.com/office/officeart/2005/8/layout/hProcess7"/>
    <dgm:cxn modelId="{3893D1AE-B01A-C844-B69E-0D09DB62764E}" type="presParOf" srcId="{C9B2530D-22A1-654A-A6A4-CDF8A17335BC}" destId="{AA4B667C-2238-934A-91BA-5D66DC5A830D}" srcOrd="1" destOrd="0" presId="urn:microsoft.com/office/officeart/2005/8/layout/hProcess7"/>
    <dgm:cxn modelId="{D6A859FC-F246-0642-8A61-8434E1CBCCE4}" type="presParOf" srcId="{C9B2530D-22A1-654A-A6A4-CDF8A17335BC}" destId="{659AD45A-AD20-384B-892A-FB330C89D7DB}" srcOrd="2" destOrd="0" presId="urn:microsoft.com/office/officeart/2005/8/layout/hProcess7"/>
    <dgm:cxn modelId="{52F52B64-F3D1-D845-8596-D3A090AE42E4}" type="presParOf" srcId="{3D7FA313-3454-1E4F-BDA7-999E29C51774}" destId="{8D227BF5-161A-AD47-AEC2-33A6107DEA45}" srcOrd="1" destOrd="0" presId="urn:microsoft.com/office/officeart/2005/8/layout/hProcess7"/>
    <dgm:cxn modelId="{8A42C1C4-9D48-B643-85A1-A59DB8A5ADA8}" type="presParOf" srcId="{3D7FA313-3454-1E4F-BDA7-999E29C51774}" destId="{CDB2C551-438D-784C-8688-DA748AC5C86D}" srcOrd="2" destOrd="0" presId="urn:microsoft.com/office/officeart/2005/8/layout/hProcess7"/>
    <dgm:cxn modelId="{FD5AF959-B515-B14D-B20F-7AF4E79AD881}" type="presParOf" srcId="{CDB2C551-438D-784C-8688-DA748AC5C86D}" destId="{7E2D7273-D1DD-9E4A-AF54-B5D0B6C2E418}" srcOrd="0" destOrd="0" presId="urn:microsoft.com/office/officeart/2005/8/layout/hProcess7"/>
    <dgm:cxn modelId="{23EE1C1B-20C6-EA46-A3A4-663BCCC84B2A}" type="presParOf" srcId="{CDB2C551-438D-784C-8688-DA748AC5C86D}" destId="{D19D2D96-9EEE-AA4A-B141-5B001109123C}" srcOrd="1" destOrd="0" presId="urn:microsoft.com/office/officeart/2005/8/layout/hProcess7"/>
    <dgm:cxn modelId="{ABA29B52-E2E5-284D-BBC3-82F237640471}" type="presParOf" srcId="{CDB2C551-438D-784C-8688-DA748AC5C86D}" destId="{392610DB-53B8-0F4B-98DB-D88E94ABA71F}" srcOrd="2" destOrd="0" presId="urn:microsoft.com/office/officeart/2005/8/layout/hProcess7"/>
    <dgm:cxn modelId="{34FDD35B-72E5-9743-BB9D-353230A4D053}" type="presParOf" srcId="{3D7FA313-3454-1E4F-BDA7-999E29C51774}" destId="{6E257390-DBF7-FA4D-AF92-F2DA8B7A8F51}" srcOrd="3" destOrd="0" presId="urn:microsoft.com/office/officeart/2005/8/layout/hProcess7"/>
    <dgm:cxn modelId="{0048E377-59FF-3A4F-96A1-78906EAF78E3}" type="presParOf" srcId="{3D7FA313-3454-1E4F-BDA7-999E29C51774}" destId="{1CFF358B-E71D-1E4D-99CD-5058A4AC8BE4}" srcOrd="4" destOrd="0" presId="urn:microsoft.com/office/officeart/2005/8/layout/hProcess7"/>
    <dgm:cxn modelId="{747C1B1D-B554-144B-BF48-6E6B910DF0B2}" type="presParOf" srcId="{1CFF358B-E71D-1E4D-99CD-5058A4AC8BE4}" destId="{B63FF464-5697-C247-A032-5E61ABEC5D03}" srcOrd="0" destOrd="0" presId="urn:microsoft.com/office/officeart/2005/8/layout/hProcess7"/>
    <dgm:cxn modelId="{47454972-0221-A240-886E-677A527F6100}" type="presParOf" srcId="{1CFF358B-E71D-1E4D-99CD-5058A4AC8BE4}" destId="{6D67F062-9AB1-F54C-B1A1-BCF90BFE4891}" srcOrd="1" destOrd="0" presId="urn:microsoft.com/office/officeart/2005/8/layout/hProcess7"/>
    <dgm:cxn modelId="{2D9F2A67-D944-6D41-A0CD-43D1BFFDAABB}" type="presParOf" srcId="{1CFF358B-E71D-1E4D-99CD-5058A4AC8BE4}" destId="{F29A0866-1E00-BB42-A471-B5DED63D2C7A}" srcOrd="2" destOrd="0" presId="urn:microsoft.com/office/officeart/2005/8/layout/hProcess7"/>
    <dgm:cxn modelId="{916C637D-97AB-8943-8BFE-4D0B3D4F720D}" type="presParOf" srcId="{3D7FA313-3454-1E4F-BDA7-999E29C51774}" destId="{C21F8417-427F-4244-932B-4D76B65B62AF}" srcOrd="5" destOrd="0" presId="urn:microsoft.com/office/officeart/2005/8/layout/hProcess7"/>
    <dgm:cxn modelId="{DF03DE0F-9CFE-A142-AEAB-36491A086CE9}" type="presParOf" srcId="{3D7FA313-3454-1E4F-BDA7-999E29C51774}" destId="{0C1858DF-A861-4A4C-97ED-885A6B333F31}" srcOrd="6" destOrd="0" presId="urn:microsoft.com/office/officeart/2005/8/layout/hProcess7"/>
    <dgm:cxn modelId="{A2AACB3B-4A8C-2644-84D7-B4F0ABF9F3F8}" type="presParOf" srcId="{0C1858DF-A861-4A4C-97ED-885A6B333F31}" destId="{11601BC8-ABEA-F840-86DE-8A65CEF2789B}" srcOrd="0" destOrd="0" presId="urn:microsoft.com/office/officeart/2005/8/layout/hProcess7"/>
    <dgm:cxn modelId="{173C729A-9FA6-1945-817E-6CA4F990E389}" type="presParOf" srcId="{0C1858DF-A861-4A4C-97ED-885A6B333F31}" destId="{10C29193-FF2B-C846-9CF7-699BB1D0A413}" srcOrd="1" destOrd="0" presId="urn:microsoft.com/office/officeart/2005/8/layout/hProcess7"/>
    <dgm:cxn modelId="{204E9998-C56F-7049-91BD-F6507551CB45}" type="presParOf" srcId="{0C1858DF-A861-4A4C-97ED-885A6B333F31}" destId="{78A17FB6-F3C9-FC4D-957D-732669548468}" srcOrd="2" destOrd="0" presId="urn:microsoft.com/office/officeart/2005/8/layout/hProcess7"/>
    <dgm:cxn modelId="{08E05276-935A-A24B-93F1-66F30BB86DA4}" type="presParOf" srcId="{3D7FA313-3454-1E4F-BDA7-999E29C51774}" destId="{1BBF41A9-A11E-8C4B-AEA2-3CCEE1F82FD2}" srcOrd="7" destOrd="0" presId="urn:microsoft.com/office/officeart/2005/8/layout/hProcess7"/>
    <dgm:cxn modelId="{53CE10F0-00EC-1B4F-88FB-8647D9E996B7}" type="presParOf" srcId="{3D7FA313-3454-1E4F-BDA7-999E29C51774}" destId="{1657A754-F4C4-B345-B562-9416EDF3378B}" srcOrd="8" destOrd="0" presId="urn:microsoft.com/office/officeart/2005/8/layout/hProcess7"/>
    <dgm:cxn modelId="{55376B71-DDD5-2C47-A116-37108F2C2D7C}" type="presParOf" srcId="{1657A754-F4C4-B345-B562-9416EDF3378B}" destId="{716A91EC-DB3F-7D4A-81FE-51A161172B3B}" srcOrd="0" destOrd="0" presId="urn:microsoft.com/office/officeart/2005/8/layout/hProcess7"/>
    <dgm:cxn modelId="{43C77C13-3AA5-DF4C-B777-15F96A5F1040}" type="presParOf" srcId="{1657A754-F4C4-B345-B562-9416EDF3378B}" destId="{84432FAE-E8E1-E44E-ABFD-AF3850844881}" srcOrd="1" destOrd="0" presId="urn:microsoft.com/office/officeart/2005/8/layout/hProcess7"/>
    <dgm:cxn modelId="{92D252EE-5BCA-1B47-B809-1910AFBEC86C}" type="presParOf" srcId="{1657A754-F4C4-B345-B562-9416EDF3378B}" destId="{8C916A8B-2888-A543-AA9C-5BBC2A43C0A5}" srcOrd="2" destOrd="0" presId="urn:microsoft.com/office/officeart/2005/8/layout/hProcess7"/>
    <dgm:cxn modelId="{B4C162B9-07EB-4145-90D8-AD0E4FD95CEC}" type="presParOf" srcId="{3D7FA313-3454-1E4F-BDA7-999E29C51774}" destId="{BFE475F3-D7BE-BA41-AFAC-8522BB0FBBBC}" srcOrd="9" destOrd="0" presId="urn:microsoft.com/office/officeart/2005/8/layout/hProcess7"/>
    <dgm:cxn modelId="{9B5D0CB0-22EF-1942-9AA1-2A94C6CD880C}" type="presParOf" srcId="{3D7FA313-3454-1E4F-BDA7-999E29C51774}" destId="{CC5D29A1-3809-614F-B33B-319E2637B26A}" srcOrd="10" destOrd="0" presId="urn:microsoft.com/office/officeart/2005/8/layout/hProcess7"/>
    <dgm:cxn modelId="{1B363F58-B4D4-3B44-B02C-BE9C1D471220}" type="presParOf" srcId="{CC5D29A1-3809-614F-B33B-319E2637B26A}" destId="{21E21453-A1F2-8F4B-9EDA-0284C4F33E3C}" srcOrd="0" destOrd="0" presId="urn:microsoft.com/office/officeart/2005/8/layout/hProcess7"/>
    <dgm:cxn modelId="{3EC29D39-3873-A445-94B9-B1293BF29E77}" type="presParOf" srcId="{CC5D29A1-3809-614F-B33B-319E2637B26A}" destId="{630ED95C-089F-0947-9A8A-D83C5BE777EF}" srcOrd="1" destOrd="0" presId="urn:microsoft.com/office/officeart/2005/8/layout/hProcess7"/>
    <dgm:cxn modelId="{CB34011E-150C-0A4F-A415-800B0DE5B695}" type="presParOf" srcId="{CC5D29A1-3809-614F-B33B-319E2637B26A}" destId="{AF931591-E58E-B74E-862C-171553176351}" srcOrd="2" destOrd="0" presId="urn:microsoft.com/office/officeart/2005/8/layout/hProcess7"/>
    <dgm:cxn modelId="{01178523-2544-7749-9185-22ADD109352C}" type="presParOf" srcId="{3D7FA313-3454-1E4F-BDA7-999E29C51774}" destId="{FABA86C5-879E-DB48-908D-EC18E6C8FA2D}" srcOrd="11" destOrd="0" presId="urn:microsoft.com/office/officeart/2005/8/layout/hProcess7"/>
    <dgm:cxn modelId="{C3741FC8-54EA-FB4A-B180-D8981E7609EC}" type="presParOf" srcId="{3D7FA313-3454-1E4F-BDA7-999E29C51774}" destId="{4E682BC0-8F4C-B04B-B19E-457F545CFC91}" srcOrd="12" destOrd="0" presId="urn:microsoft.com/office/officeart/2005/8/layout/hProcess7"/>
    <dgm:cxn modelId="{2D983F54-12A1-A445-8E75-94DF078C2BEC}" type="presParOf" srcId="{4E682BC0-8F4C-B04B-B19E-457F545CFC91}" destId="{35D2798D-72DC-3047-BE28-0C407770897E}" srcOrd="0" destOrd="0" presId="urn:microsoft.com/office/officeart/2005/8/layout/hProcess7"/>
    <dgm:cxn modelId="{F33B63BF-FFE3-A849-A8F0-0068DEC1B8A6}" type="presParOf" srcId="{4E682BC0-8F4C-B04B-B19E-457F545CFC91}" destId="{69B8C5E9-64EA-E442-86F7-E36F98C855C3}" srcOrd="1" destOrd="0" presId="urn:microsoft.com/office/officeart/2005/8/layout/hProcess7"/>
    <dgm:cxn modelId="{4EA3D188-BD7E-7C4C-9B33-5B6729C178AC}" type="presParOf" srcId="{4E682BC0-8F4C-B04B-B19E-457F545CFC91}" destId="{B5FD454D-CA6D-9043-AE10-98CA141C580D}" srcOrd="2" destOrd="0" presId="urn:microsoft.com/office/officeart/2005/8/layout/hProcess7"/>
    <dgm:cxn modelId="{57C9BDFF-DF12-314E-8116-31D5EC767257}" type="presParOf" srcId="{3D7FA313-3454-1E4F-BDA7-999E29C51774}" destId="{20E5E0E7-4EBC-4649-A060-15BB12A4B7FD}" srcOrd="13" destOrd="0" presId="urn:microsoft.com/office/officeart/2005/8/layout/hProcess7"/>
    <dgm:cxn modelId="{DACFEB4B-248E-DF42-B41F-257C213C1D80}" type="presParOf" srcId="{3D7FA313-3454-1E4F-BDA7-999E29C51774}" destId="{B7D247ED-FBFD-7440-9A10-CCCD98A20A3B}" srcOrd="14" destOrd="0" presId="urn:microsoft.com/office/officeart/2005/8/layout/hProcess7"/>
    <dgm:cxn modelId="{8D507080-1A95-FE49-B3B3-20E177CCA059}" type="presParOf" srcId="{B7D247ED-FBFD-7440-9A10-CCCD98A20A3B}" destId="{69645D6A-C9A2-4547-A81F-237355B0CDA9}" srcOrd="0" destOrd="0" presId="urn:microsoft.com/office/officeart/2005/8/layout/hProcess7"/>
    <dgm:cxn modelId="{5C29D5EC-2F84-1644-81F6-9559B09452C4}" type="presParOf" srcId="{B7D247ED-FBFD-7440-9A10-CCCD98A20A3B}" destId="{AA0C83F6-34CB-2047-A204-735FBF8D78C1}" srcOrd="1" destOrd="0" presId="urn:microsoft.com/office/officeart/2005/8/layout/hProcess7"/>
    <dgm:cxn modelId="{CE43F6E7-A741-2F4A-A6B3-8106E38485E9}" type="presParOf" srcId="{B7D247ED-FBFD-7440-9A10-CCCD98A20A3B}" destId="{C581EB2E-D39D-A246-B86E-5E4D102EF90C}" srcOrd="2" destOrd="0" presId="urn:microsoft.com/office/officeart/2005/8/layout/hProcess7"/>
    <dgm:cxn modelId="{D5BCFB1B-A464-9D44-9BC1-6256EFCA7CD3}" type="presParOf" srcId="{3D7FA313-3454-1E4F-BDA7-999E29C51774}" destId="{A9EE9A7F-0646-1849-A828-4172E89F01B5}" srcOrd="15" destOrd="0" presId="urn:microsoft.com/office/officeart/2005/8/layout/hProcess7"/>
    <dgm:cxn modelId="{880AB1E8-B1B8-0F42-BBCF-30390F7E091A}" type="presParOf" srcId="{3D7FA313-3454-1E4F-BDA7-999E29C51774}" destId="{E5440C35-A47D-2544-9206-D6F902D2C2B9}" srcOrd="16" destOrd="0" presId="urn:microsoft.com/office/officeart/2005/8/layout/hProcess7"/>
    <dgm:cxn modelId="{1D86C7A7-52C7-B94C-8DB5-3986CAFBDBFE}" type="presParOf" srcId="{E5440C35-A47D-2544-9206-D6F902D2C2B9}" destId="{3B472F76-A504-C64F-8AFA-9AD4681BC43A}" srcOrd="0" destOrd="0" presId="urn:microsoft.com/office/officeart/2005/8/layout/hProcess7"/>
    <dgm:cxn modelId="{1B1AE8D0-D95E-CF4F-9C68-3CB30DF3BD0C}" type="presParOf" srcId="{E5440C35-A47D-2544-9206-D6F902D2C2B9}" destId="{BCEB5DA6-612E-ED40-A095-8B00B998BB5F}" srcOrd="1" destOrd="0" presId="urn:microsoft.com/office/officeart/2005/8/layout/hProcess7"/>
    <dgm:cxn modelId="{C15A6A19-2261-A84F-AF51-D20C928660B9}" type="presParOf" srcId="{E5440C35-A47D-2544-9206-D6F902D2C2B9}" destId="{E7E50F52-7AD9-BF40-90E0-DA13A0A78FFE}"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928C9F-4251-495B-90A8-C5CD86B7805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7918C8B9-7D67-413F-90D6-B21F600773AE}">
      <dgm:prSet/>
      <dgm:spPr>
        <a:effectLst>
          <a:outerShdw blurRad="50800" dist="38100" dir="8100000" algn="tr" rotWithShape="0">
            <a:prstClr val="black">
              <a:alpha val="40000"/>
            </a:prstClr>
          </a:outerShdw>
        </a:effectLst>
      </dgm:spPr>
      <dgm:t>
        <a:bodyPr/>
        <a:lstStyle/>
        <a:p>
          <a:r>
            <a:rPr lang="en-US" b="1" dirty="0"/>
            <a:t>Written Policies</a:t>
          </a:r>
          <a:endParaRPr lang="en-US" dirty="0"/>
        </a:p>
      </dgm:t>
    </dgm:pt>
    <dgm:pt modelId="{840DE1A8-466D-4719-8B9A-7689DFBA251D}" type="parTrans" cxnId="{7B8EA96C-DA92-4AC8-BEA3-4C6F44B4CDD2}">
      <dgm:prSet/>
      <dgm:spPr/>
      <dgm:t>
        <a:bodyPr/>
        <a:lstStyle/>
        <a:p>
          <a:endParaRPr lang="en-US"/>
        </a:p>
      </dgm:t>
    </dgm:pt>
    <dgm:pt modelId="{2DE29180-A704-45B5-8280-ABEAAACC3040}" type="sibTrans" cxnId="{7B8EA96C-DA92-4AC8-BEA3-4C6F44B4CDD2}">
      <dgm:prSet/>
      <dgm:spPr/>
      <dgm:t>
        <a:bodyPr/>
        <a:lstStyle/>
        <a:p>
          <a:endParaRPr lang="en-US"/>
        </a:p>
      </dgm:t>
    </dgm:pt>
    <dgm:pt modelId="{9736BC50-5F0A-4200-85C0-22F7F7DB1871}">
      <dgm:prSet/>
      <dgm:spPr/>
      <dgm:t>
        <a:bodyPr/>
        <a:lstStyle/>
        <a:p>
          <a:r>
            <a:rPr lang="en-US" dirty="0"/>
            <a:t>Establish who has the authority to review and approve projects, charge cost items, and take other compliance-related actions.</a:t>
          </a:r>
        </a:p>
      </dgm:t>
    </dgm:pt>
    <dgm:pt modelId="{0EB336BB-2FEC-49F4-AB3C-8CAEE87ECAC4}" type="parTrans" cxnId="{5475A948-0604-488E-B7A8-569BDBCADC5F}">
      <dgm:prSet/>
      <dgm:spPr/>
      <dgm:t>
        <a:bodyPr/>
        <a:lstStyle/>
        <a:p>
          <a:endParaRPr lang="en-US"/>
        </a:p>
      </dgm:t>
    </dgm:pt>
    <dgm:pt modelId="{04B04DCA-E665-4595-8AB7-F96E54B5B497}" type="sibTrans" cxnId="{5475A948-0604-488E-B7A8-569BDBCADC5F}">
      <dgm:prSet/>
      <dgm:spPr/>
      <dgm:t>
        <a:bodyPr/>
        <a:lstStyle/>
        <a:p>
          <a:endParaRPr lang="en-US"/>
        </a:p>
      </dgm:t>
    </dgm:pt>
    <dgm:pt modelId="{56F6898A-B91C-437A-8272-9C170FD3AB8D}">
      <dgm:prSet/>
      <dgm:spPr>
        <a:solidFill>
          <a:schemeClr val="accent5"/>
        </a:solidFill>
        <a:effectLst>
          <a:outerShdw blurRad="50800" dist="38100" dir="8100000" algn="tr" rotWithShape="0">
            <a:prstClr val="black">
              <a:alpha val="40000"/>
            </a:prstClr>
          </a:outerShdw>
        </a:effectLst>
      </dgm:spPr>
      <dgm:t>
        <a:bodyPr/>
        <a:lstStyle/>
        <a:p>
          <a:r>
            <a:rPr lang="en-US" b="1" dirty="0"/>
            <a:t>Segregation of Duties</a:t>
          </a:r>
        </a:p>
      </dgm:t>
    </dgm:pt>
    <dgm:pt modelId="{91ECB54D-6D42-4C02-A26E-91ABFBEB67CB}" type="parTrans" cxnId="{566E2530-DA3D-47E1-A809-C77677286E9A}">
      <dgm:prSet/>
      <dgm:spPr/>
      <dgm:t>
        <a:bodyPr/>
        <a:lstStyle/>
        <a:p>
          <a:endParaRPr lang="en-US"/>
        </a:p>
      </dgm:t>
    </dgm:pt>
    <dgm:pt modelId="{E8A30423-C64C-4AB1-A6FC-C327998C68C0}" type="sibTrans" cxnId="{566E2530-DA3D-47E1-A809-C77677286E9A}">
      <dgm:prSet/>
      <dgm:spPr/>
      <dgm:t>
        <a:bodyPr/>
        <a:lstStyle/>
        <a:p>
          <a:endParaRPr lang="en-US"/>
        </a:p>
      </dgm:t>
    </dgm:pt>
    <dgm:pt modelId="{7DD8FC43-F078-40A8-A8DA-6737F9BA13EE}">
      <dgm:prSet/>
      <dgm:spPr/>
      <dgm:t>
        <a:bodyPr/>
        <a:lstStyle/>
        <a:p>
          <a:r>
            <a:rPr lang="en-US" dirty="0"/>
            <a:t>Separate the responsibilities of key business processes by disturbing functions to multiple employees. No one person should have record-keeping and reconciliation functions.  </a:t>
          </a:r>
        </a:p>
      </dgm:t>
    </dgm:pt>
    <dgm:pt modelId="{13F871C3-DCC9-48C5-BC92-A055104E4C7D}" type="parTrans" cxnId="{1748EFDC-D699-4223-9AD3-8300DCAA0FB8}">
      <dgm:prSet/>
      <dgm:spPr/>
      <dgm:t>
        <a:bodyPr/>
        <a:lstStyle/>
        <a:p>
          <a:endParaRPr lang="en-US"/>
        </a:p>
      </dgm:t>
    </dgm:pt>
    <dgm:pt modelId="{F0311C80-7E55-47F3-9AF1-3D984567BE13}" type="sibTrans" cxnId="{1748EFDC-D699-4223-9AD3-8300DCAA0FB8}">
      <dgm:prSet/>
      <dgm:spPr/>
      <dgm:t>
        <a:bodyPr/>
        <a:lstStyle/>
        <a:p>
          <a:endParaRPr lang="en-US"/>
        </a:p>
      </dgm:t>
    </dgm:pt>
    <dgm:pt modelId="{52FC5803-AA67-4216-AA0B-128A2DA305D8}">
      <dgm:prSet/>
      <dgm:spPr>
        <a:solidFill>
          <a:schemeClr val="accent5"/>
        </a:solidFill>
        <a:effectLst>
          <a:outerShdw blurRad="50800" dist="38100" dir="8100000" algn="tr" rotWithShape="0">
            <a:prstClr val="black">
              <a:alpha val="40000"/>
            </a:prstClr>
          </a:outerShdw>
        </a:effectLst>
      </dgm:spPr>
      <dgm:t>
        <a:bodyPr/>
        <a:lstStyle/>
        <a:p>
          <a:r>
            <a:rPr lang="en-US" b="1" dirty="0"/>
            <a:t>Staff Training</a:t>
          </a:r>
          <a:endParaRPr lang="en-US" dirty="0"/>
        </a:p>
      </dgm:t>
    </dgm:pt>
    <dgm:pt modelId="{0C8C8DB4-62B5-425D-A778-BF46A73D899A}" type="parTrans" cxnId="{591A75FA-6169-4276-BB5E-689506A4CD27}">
      <dgm:prSet/>
      <dgm:spPr/>
      <dgm:t>
        <a:bodyPr/>
        <a:lstStyle/>
        <a:p>
          <a:endParaRPr lang="en-US"/>
        </a:p>
      </dgm:t>
    </dgm:pt>
    <dgm:pt modelId="{AECC48BA-0B3F-458D-B34D-D50B61E1A00A}" type="sibTrans" cxnId="{591A75FA-6169-4276-BB5E-689506A4CD27}">
      <dgm:prSet/>
      <dgm:spPr/>
      <dgm:t>
        <a:bodyPr/>
        <a:lstStyle/>
        <a:p>
          <a:endParaRPr lang="en-US"/>
        </a:p>
      </dgm:t>
    </dgm:pt>
    <dgm:pt modelId="{DA382474-969D-4233-A731-2374F3155D1F}">
      <dgm:prSet/>
      <dgm:spPr/>
      <dgm:t>
        <a:bodyPr/>
        <a:lstStyle/>
        <a:p>
          <a:r>
            <a:rPr lang="en-US" dirty="0"/>
            <a:t>Employees are trained on specific compliance requirement.</a:t>
          </a:r>
        </a:p>
      </dgm:t>
    </dgm:pt>
    <dgm:pt modelId="{0974AC50-9C8E-4131-BE53-A39CC7D95CD9}" type="parTrans" cxnId="{2C1F428C-1279-44CD-A5E8-726047C63400}">
      <dgm:prSet/>
      <dgm:spPr/>
      <dgm:t>
        <a:bodyPr/>
        <a:lstStyle/>
        <a:p>
          <a:endParaRPr lang="en-US"/>
        </a:p>
      </dgm:t>
    </dgm:pt>
    <dgm:pt modelId="{D84D6D06-4FD9-4937-8EC8-9348F630AAF4}" type="sibTrans" cxnId="{2C1F428C-1279-44CD-A5E8-726047C63400}">
      <dgm:prSet/>
      <dgm:spPr/>
      <dgm:t>
        <a:bodyPr/>
        <a:lstStyle/>
        <a:p>
          <a:endParaRPr lang="en-US"/>
        </a:p>
      </dgm:t>
    </dgm:pt>
    <dgm:pt modelId="{8E0FE8B1-D0E6-4E6C-87E2-89626EB1510D}">
      <dgm:prSet/>
      <dgm:spPr>
        <a:solidFill>
          <a:schemeClr val="accent5"/>
        </a:solidFill>
        <a:effectLst>
          <a:outerShdw blurRad="50800" dist="38100" dir="8100000" algn="tr" rotWithShape="0">
            <a:prstClr val="black">
              <a:alpha val="40000"/>
            </a:prstClr>
          </a:outerShdw>
        </a:effectLst>
      </dgm:spPr>
      <dgm:t>
        <a:bodyPr/>
        <a:lstStyle/>
        <a:p>
          <a:r>
            <a:rPr lang="en-US" b="1" dirty="0"/>
            <a:t>Documentation</a:t>
          </a:r>
          <a:endParaRPr lang="en-US" dirty="0"/>
        </a:p>
      </dgm:t>
    </dgm:pt>
    <dgm:pt modelId="{92D351FF-6A9D-47E0-865E-D0674317A358}" type="parTrans" cxnId="{D725219B-A45B-48A6-9C43-BE259D04D9FD}">
      <dgm:prSet/>
      <dgm:spPr/>
      <dgm:t>
        <a:bodyPr/>
        <a:lstStyle/>
        <a:p>
          <a:endParaRPr lang="en-US"/>
        </a:p>
      </dgm:t>
    </dgm:pt>
    <dgm:pt modelId="{D3030A00-3718-4E41-B286-ED62E55387DF}" type="sibTrans" cxnId="{D725219B-A45B-48A6-9C43-BE259D04D9FD}">
      <dgm:prSet/>
      <dgm:spPr/>
      <dgm:t>
        <a:bodyPr/>
        <a:lstStyle/>
        <a:p>
          <a:endParaRPr lang="en-US"/>
        </a:p>
      </dgm:t>
    </dgm:pt>
    <dgm:pt modelId="{653C69B6-DF1F-4DF7-9EDB-E339EA096C1C}">
      <dgm:prSet/>
      <dgm:spPr/>
      <dgm:t>
        <a:bodyPr/>
        <a:lstStyle/>
        <a:p>
          <a:r>
            <a:rPr lang="en-US" dirty="0">
              <a:effectLst/>
            </a:rPr>
            <a:t>Establish documentation processes and responsibilities.</a:t>
          </a:r>
          <a:endParaRPr lang="en-US" dirty="0"/>
        </a:p>
      </dgm:t>
    </dgm:pt>
    <dgm:pt modelId="{EB083CEF-A52B-4753-BE46-828AEBCEABEB}" type="parTrans" cxnId="{1DF5C00E-9930-4CB8-BE33-35A5C9970AFF}">
      <dgm:prSet/>
      <dgm:spPr/>
      <dgm:t>
        <a:bodyPr/>
        <a:lstStyle/>
        <a:p>
          <a:endParaRPr lang="en-US"/>
        </a:p>
      </dgm:t>
    </dgm:pt>
    <dgm:pt modelId="{AB05EABD-5AB8-4EC2-987D-8CD5B782F648}" type="sibTrans" cxnId="{1DF5C00E-9930-4CB8-BE33-35A5C9970AFF}">
      <dgm:prSet/>
      <dgm:spPr/>
      <dgm:t>
        <a:bodyPr/>
        <a:lstStyle/>
        <a:p>
          <a:endParaRPr lang="en-US"/>
        </a:p>
      </dgm:t>
    </dgm:pt>
    <dgm:pt modelId="{2ABED9C7-1A80-4503-A767-271D2C45B568}">
      <dgm:prSet/>
      <dgm:spPr>
        <a:solidFill>
          <a:schemeClr val="accent5"/>
        </a:solidFill>
        <a:effectLst>
          <a:outerShdw blurRad="50800" dist="38100" dir="8100000" algn="tr" rotWithShape="0">
            <a:prstClr val="black">
              <a:alpha val="40000"/>
            </a:prstClr>
          </a:outerShdw>
        </a:effectLst>
      </dgm:spPr>
      <dgm:t>
        <a:bodyPr/>
        <a:lstStyle/>
        <a:p>
          <a:r>
            <a:rPr lang="en-US" b="1"/>
            <a:t>Management Review</a:t>
          </a:r>
          <a:endParaRPr lang="en-US"/>
        </a:p>
      </dgm:t>
    </dgm:pt>
    <dgm:pt modelId="{E5F81CA2-2ABB-4631-9E87-134236088A7B}" type="parTrans" cxnId="{162FFE58-983E-46FF-A7ED-A0209A766E66}">
      <dgm:prSet/>
      <dgm:spPr/>
      <dgm:t>
        <a:bodyPr/>
        <a:lstStyle/>
        <a:p>
          <a:endParaRPr lang="en-US"/>
        </a:p>
      </dgm:t>
    </dgm:pt>
    <dgm:pt modelId="{CA0F73A9-18DC-41E0-9121-ACC78809F911}" type="sibTrans" cxnId="{162FFE58-983E-46FF-A7ED-A0209A766E66}">
      <dgm:prSet/>
      <dgm:spPr/>
      <dgm:t>
        <a:bodyPr/>
        <a:lstStyle/>
        <a:p>
          <a:endParaRPr lang="en-US"/>
        </a:p>
      </dgm:t>
    </dgm:pt>
    <dgm:pt modelId="{B4BE8EB8-2F84-478F-9B30-15089724C1CD}">
      <dgm:prSet/>
      <dgm:spPr/>
      <dgm:t>
        <a:bodyPr/>
        <a:lstStyle/>
        <a:p>
          <a:r>
            <a:rPr lang="en-US" dirty="0"/>
            <a:t>Management shall periodically check that the compliance requirements are being properly performed and documented. </a:t>
          </a:r>
        </a:p>
      </dgm:t>
    </dgm:pt>
    <dgm:pt modelId="{F4114A33-02D8-43E3-A381-18A14FE4AA8E}" type="parTrans" cxnId="{DF0B0EA1-7D33-4B41-8D56-8BA384C2928D}">
      <dgm:prSet/>
      <dgm:spPr/>
      <dgm:t>
        <a:bodyPr/>
        <a:lstStyle/>
        <a:p>
          <a:endParaRPr lang="en-US"/>
        </a:p>
      </dgm:t>
    </dgm:pt>
    <dgm:pt modelId="{8EFABD58-9BDD-4029-8F56-D084B3F7D8C6}" type="sibTrans" cxnId="{DF0B0EA1-7D33-4B41-8D56-8BA384C2928D}">
      <dgm:prSet/>
      <dgm:spPr/>
      <dgm:t>
        <a:bodyPr/>
        <a:lstStyle/>
        <a:p>
          <a:endParaRPr lang="en-US"/>
        </a:p>
      </dgm:t>
    </dgm:pt>
    <dgm:pt modelId="{51810313-6579-43B4-95FE-55435E8A5A21}" type="pres">
      <dgm:prSet presAssocID="{08928C9F-4251-495B-90A8-C5CD86B7805C}" presName="Name0" presStyleCnt="0">
        <dgm:presLayoutVars>
          <dgm:dir/>
          <dgm:animLvl val="lvl"/>
          <dgm:resizeHandles val="exact"/>
        </dgm:presLayoutVars>
      </dgm:prSet>
      <dgm:spPr/>
    </dgm:pt>
    <dgm:pt modelId="{E2592F22-BF06-4385-A4ED-0571FEB43C8E}" type="pres">
      <dgm:prSet presAssocID="{7918C8B9-7D67-413F-90D6-B21F600773AE}" presName="linNode" presStyleCnt="0"/>
      <dgm:spPr/>
    </dgm:pt>
    <dgm:pt modelId="{751C0AF9-EFF4-44EE-99C0-95F0E09A306C}" type="pres">
      <dgm:prSet presAssocID="{7918C8B9-7D67-413F-90D6-B21F600773AE}" presName="parentText" presStyleLbl="node1" presStyleIdx="0" presStyleCnt="5">
        <dgm:presLayoutVars>
          <dgm:chMax val="1"/>
          <dgm:bulletEnabled val="1"/>
        </dgm:presLayoutVars>
      </dgm:prSet>
      <dgm:spPr/>
    </dgm:pt>
    <dgm:pt modelId="{4362390C-F985-4C71-94A4-A641CB7F6764}" type="pres">
      <dgm:prSet presAssocID="{7918C8B9-7D67-413F-90D6-B21F600773AE}" presName="descendantText" presStyleLbl="alignAccFollowNode1" presStyleIdx="0" presStyleCnt="5">
        <dgm:presLayoutVars>
          <dgm:bulletEnabled val="1"/>
        </dgm:presLayoutVars>
      </dgm:prSet>
      <dgm:spPr/>
    </dgm:pt>
    <dgm:pt modelId="{DAE0D14D-3C9E-4D6F-B96E-4E0149FCD833}" type="pres">
      <dgm:prSet presAssocID="{2DE29180-A704-45B5-8280-ABEAAACC3040}" presName="sp" presStyleCnt="0"/>
      <dgm:spPr/>
    </dgm:pt>
    <dgm:pt modelId="{E79F8F14-5846-4E9B-8CCB-964F10B31C01}" type="pres">
      <dgm:prSet presAssocID="{56F6898A-B91C-437A-8272-9C170FD3AB8D}" presName="linNode" presStyleCnt="0"/>
      <dgm:spPr/>
    </dgm:pt>
    <dgm:pt modelId="{DC161DE5-B8F7-4366-9932-0DC54E8CF028}" type="pres">
      <dgm:prSet presAssocID="{56F6898A-B91C-437A-8272-9C170FD3AB8D}" presName="parentText" presStyleLbl="node1" presStyleIdx="1" presStyleCnt="5">
        <dgm:presLayoutVars>
          <dgm:chMax val="1"/>
          <dgm:bulletEnabled val="1"/>
        </dgm:presLayoutVars>
      </dgm:prSet>
      <dgm:spPr/>
    </dgm:pt>
    <dgm:pt modelId="{C3CAE047-AC60-4C66-9FED-6A1970C21795}" type="pres">
      <dgm:prSet presAssocID="{56F6898A-B91C-437A-8272-9C170FD3AB8D}" presName="descendantText" presStyleLbl="alignAccFollowNode1" presStyleIdx="1" presStyleCnt="5">
        <dgm:presLayoutVars>
          <dgm:bulletEnabled val="1"/>
        </dgm:presLayoutVars>
      </dgm:prSet>
      <dgm:spPr/>
    </dgm:pt>
    <dgm:pt modelId="{BA94EA6C-9378-4A77-9314-483B1E11D8C2}" type="pres">
      <dgm:prSet presAssocID="{E8A30423-C64C-4AB1-A6FC-C327998C68C0}" presName="sp" presStyleCnt="0"/>
      <dgm:spPr/>
    </dgm:pt>
    <dgm:pt modelId="{265841DF-054B-4E3D-8054-0B0E1EE6F603}" type="pres">
      <dgm:prSet presAssocID="{52FC5803-AA67-4216-AA0B-128A2DA305D8}" presName="linNode" presStyleCnt="0"/>
      <dgm:spPr/>
    </dgm:pt>
    <dgm:pt modelId="{17530E1C-B0C5-4336-A11A-A537BCE51451}" type="pres">
      <dgm:prSet presAssocID="{52FC5803-AA67-4216-AA0B-128A2DA305D8}" presName="parentText" presStyleLbl="node1" presStyleIdx="2" presStyleCnt="5">
        <dgm:presLayoutVars>
          <dgm:chMax val="1"/>
          <dgm:bulletEnabled val="1"/>
        </dgm:presLayoutVars>
      </dgm:prSet>
      <dgm:spPr/>
    </dgm:pt>
    <dgm:pt modelId="{5A54A2F9-54CA-42AC-B7D0-BFAB06A93B0C}" type="pres">
      <dgm:prSet presAssocID="{52FC5803-AA67-4216-AA0B-128A2DA305D8}" presName="descendantText" presStyleLbl="alignAccFollowNode1" presStyleIdx="2" presStyleCnt="5">
        <dgm:presLayoutVars>
          <dgm:bulletEnabled val="1"/>
        </dgm:presLayoutVars>
      </dgm:prSet>
      <dgm:spPr/>
    </dgm:pt>
    <dgm:pt modelId="{7AA119CF-3B50-4F1A-98F9-FB2C932B20FA}" type="pres">
      <dgm:prSet presAssocID="{AECC48BA-0B3F-458D-B34D-D50B61E1A00A}" presName="sp" presStyleCnt="0"/>
      <dgm:spPr/>
    </dgm:pt>
    <dgm:pt modelId="{64C0C8B5-B262-4BDD-A6EE-2A1EA7FE5D31}" type="pres">
      <dgm:prSet presAssocID="{8E0FE8B1-D0E6-4E6C-87E2-89626EB1510D}" presName="linNode" presStyleCnt="0"/>
      <dgm:spPr/>
    </dgm:pt>
    <dgm:pt modelId="{DB1F9773-B276-481B-BF97-DB09205C3954}" type="pres">
      <dgm:prSet presAssocID="{8E0FE8B1-D0E6-4E6C-87E2-89626EB1510D}" presName="parentText" presStyleLbl="node1" presStyleIdx="3" presStyleCnt="5">
        <dgm:presLayoutVars>
          <dgm:chMax val="1"/>
          <dgm:bulletEnabled val="1"/>
        </dgm:presLayoutVars>
      </dgm:prSet>
      <dgm:spPr/>
    </dgm:pt>
    <dgm:pt modelId="{C4018A80-7C48-43AD-8E85-914AA3F0F6F3}" type="pres">
      <dgm:prSet presAssocID="{8E0FE8B1-D0E6-4E6C-87E2-89626EB1510D}" presName="descendantText" presStyleLbl="alignAccFollowNode1" presStyleIdx="3" presStyleCnt="5">
        <dgm:presLayoutVars>
          <dgm:bulletEnabled val="1"/>
        </dgm:presLayoutVars>
      </dgm:prSet>
      <dgm:spPr/>
    </dgm:pt>
    <dgm:pt modelId="{FEFAF586-07EF-4058-8930-B9BCEB1133BB}" type="pres">
      <dgm:prSet presAssocID="{D3030A00-3718-4E41-B286-ED62E55387DF}" presName="sp" presStyleCnt="0"/>
      <dgm:spPr/>
    </dgm:pt>
    <dgm:pt modelId="{9E79BD9C-F11E-4B69-9473-AEE92DEB2C1E}" type="pres">
      <dgm:prSet presAssocID="{2ABED9C7-1A80-4503-A767-271D2C45B568}" presName="linNode" presStyleCnt="0"/>
      <dgm:spPr/>
    </dgm:pt>
    <dgm:pt modelId="{331CE8EB-79B2-4FC6-B836-5D48A5838DFC}" type="pres">
      <dgm:prSet presAssocID="{2ABED9C7-1A80-4503-A767-271D2C45B568}" presName="parentText" presStyleLbl="node1" presStyleIdx="4" presStyleCnt="5">
        <dgm:presLayoutVars>
          <dgm:chMax val="1"/>
          <dgm:bulletEnabled val="1"/>
        </dgm:presLayoutVars>
      </dgm:prSet>
      <dgm:spPr/>
    </dgm:pt>
    <dgm:pt modelId="{8022E3AD-7BDD-4436-831E-3B02955EC3A2}" type="pres">
      <dgm:prSet presAssocID="{2ABED9C7-1A80-4503-A767-271D2C45B568}" presName="descendantText" presStyleLbl="alignAccFollowNode1" presStyleIdx="4" presStyleCnt="5">
        <dgm:presLayoutVars>
          <dgm:bulletEnabled val="1"/>
        </dgm:presLayoutVars>
      </dgm:prSet>
      <dgm:spPr/>
    </dgm:pt>
  </dgm:ptLst>
  <dgm:cxnLst>
    <dgm:cxn modelId="{1DF5C00E-9930-4CB8-BE33-35A5C9970AFF}" srcId="{8E0FE8B1-D0E6-4E6C-87E2-89626EB1510D}" destId="{653C69B6-DF1F-4DF7-9EDB-E339EA096C1C}" srcOrd="0" destOrd="0" parTransId="{EB083CEF-A52B-4753-BE46-828AEBCEABEB}" sibTransId="{AB05EABD-5AB8-4EC2-987D-8CD5B782F648}"/>
    <dgm:cxn modelId="{0A0F5524-D62A-4036-BA81-C3858893CD02}" type="presOf" srcId="{2ABED9C7-1A80-4503-A767-271D2C45B568}" destId="{331CE8EB-79B2-4FC6-B836-5D48A5838DFC}" srcOrd="0" destOrd="0" presId="urn:microsoft.com/office/officeart/2005/8/layout/vList5"/>
    <dgm:cxn modelId="{3753D424-5468-44E6-9E0F-76ED7640AD68}" type="presOf" srcId="{56F6898A-B91C-437A-8272-9C170FD3AB8D}" destId="{DC161DE5-B8F7-4366-9932-0DC54E8CF028}" srcOrd="0" destOrd="0" presId="urn:microsoft.com/office/officeart/2005/8/layout/vList5"/>
    <dgm:cxn modelId="{566E2530-DA3D-47E1-A809-C77677286E9A}" srcId="{08928C9F-4251-495B-90A8-C5CD86B7805C}" destId="{56F6898A-B91C-437A-8272-9C170FD3AB8D}" srcOrd="1" destOrd="0" parTransId="{91ECB54D-6D42-4C02-A26E-91ABFBEB67CB}" sibTransId="{E8A30423-C64C-4AB1-A6FC-C327998C68C0}"/>
    <dgm:cxn modelId="{0F282636-B5E7-426C-A069-7E124D3A3210}" type="presOf" srcId="{8E0FE8B1-D0E6-4E6C-87E2-89626EB1510D}" destId="{DB1F9773-B276-481B-BF97-DB09205C3954}" srcOrd="0" destOrd="0" presId="urn:microsoft.com/office/officeart/2005/8/layout/vList5"/>
    <dgm:cxn modelId="{5475A948-0604-488E-B7A8-569BDBCADC5F}" srcId="{7918C8B9-7D67-413F-90D6-B21F600773AE}" destId="{9736BC50-5F0A-4200-85C0-22F7F7DB1871}" srcOrd="0" destOrd="0" parTransId="{0EB336BB-2FEC-49F4-AB3C-8CAEE87ECAC4}" sibTransId="{04B04DCA-E665-4595-8AB7-F96E54B5B497}"/>
    <dgm:cxn modelId="{944E2A50-4792-4AB7-BF60-D6119061FB0A}" type="presOf" srcId="{B4BE8EB8-2F84-478F-9B30-15089724C1CD}" destId="{8022E3AD-7BDD-4436-831E-3B02955EC3A2}" srcOrd="0" destOrd="0" presId="urn:microsoft.com/office/officeart/2005/8/layout/vList5"/>
    <dgm:cxn modelId="{162FFE58-983E-46FF-A7ED-A0209A766E66}" srcId="{08928C9F-4251-495B-90A8-C5CD86B7805C}" destId="{2ABED9C7-1A80-4503-A767-271D2C45B568}" srcOrd="4" destOrd="0" parTransId="{E5F81CA2-2ABB-4631-9E87-134236088A7B}" sibTransId="{CA0F73A9-18DC-41E0-9121-ACC78809F911}"/>
    <dgm:cxn modelId="{50F47F6B-8A2A-4785-B45F-A1680CFAD445}" type="presOf" srcId="{7DD8FC43-F078-40A8-A8DA-6737F9BA13EE}" destId="{C3CAE047-AC60-4C66-9FED-6A1970C21795}" srcOrd="0" destOrd="0" presId="urn:microsoft.com/office/officeart/2005/8/layout/vList5"/>
    <dgm:cxn modelId="{7B8EA96C-DA92-4AC8-BEA3-4C6F44B4CDD2}" srcId="{08928C9F-4251-495B-90A8-C5CD86B7805C}" destId="{7918C8B9-7D67-413F-90D6-B21F600773AE}" srcOrd="0" destOrd="0" parTransId="{840DE1A8-466D-4719-8B9A-7689DFBA251D}" sibTransId="{2DE29180-A704-45B5-8280-ABEAAACC3040}"/>
    <dgm:cxn modelId="{9363C57C-CB14-4C22-9BF0-378D63C610EB}" type="presOf" srcId="{9736BC50-5F0A-4200-85C0-22F7F7DB1871}" destId="{4362390C-F985-4C71-94A4-A641CB7F6764}" srcOrd="0" destOrd="0" presId="urn:microsoft.com/office/officeart/2005/8/layout/vList5"/>
    <dgm:cxn modelId="{2C1F428C-1279-44CD-A5E8-726047C63400}" srcId="{52FC5803-AA67-4216-AA0B-128A2DA305D8}" destId="{DA382474-969D-4233-A731-2374F3155D1F}" srcOrd="0" destOrd="0" parTransId="{0974AC50-9C8E-4131-BE53-A39CC7D95CD9}" sibTransId="{D84D6D06-4FD9-4937-8EC8-9348F630AAF4}"/>
    <dgm:cxn modelId="{D725219B-A45B-48A6-9C43-BE259D04D9FD}" srcId="{08928C9F-4251-495B-90A8-C5CD86B7805C}" destId="{8E0FE8B1-D0E6-4E6C-87E2-89626EB1510D}" srcOrd="3" destOrd="0" parTransId="{92D351FF-6A9D-47E0-865E-D0674317A358}" sibTransId="{D3030A00-3718-4E41-B286-ED62E55387DF}"/>
    <dgm:cxn modelId="{8CDF3CA0-D511-4E6B-8BA6-C4297B029A6C}" type="presOf" srcId="{DA382474-969D-4233-A731-2374F3155D1F}" destId="{5A54A2F9-54CA-42AC-B7D0-BFAB06A93B0C}" srcOrd="0" destOrd="0" presId="urn:microsoft.com/office/officeart/2005/8/layout/vList5"/>
    <dgm:cxn modelId="{DF0B0EA1-7D33-4B41-8D56-8BA384C2928D}" srcId="{2ABED9C7-1A80-4503-A767-271D2C45B568}" destId="{B4BE8EB8-2F84-478F-9B30-15089724C1CD}" srcOrd="0" destOrd="0" parTransId="{F4114A33-02D8-43E3-A381-18A14FE4AA8E}" sibTransId="{8EFABD58-9BDD-4029-8F56-D084B3F7D8C6}"/>
    <dgm:cxn modelId="{A92FA3B9-5A59-4996-913F-570566289418}" type="presOf" srcId="{08928C9F-4251-495B-90A8-C5CD86B7805C}" destId="{51810313-6579-43B4-95FE-55435E8A5A21}" srcOrd="0" destOrd="0" presId="urn:microsoft.com/office/officeart/2005/8/layout/vList5"/>
    <dgm:cxn modelId="{FEDB76BB-00F9-4BA9-ACEB-672B4229BC02}" type="presOf" srcId="{7918C8B9-7D67-413F-90D6-B21F600773AE}" destId="{751C0AF9-EFF4-44EE-99C0-95F0E09A306C}" srcOrd="0" destOrd="0" presId="urn:microsoft.com/office/officeart/2005/8/layout/vList5"/>
    <dgm:cxn modelId="{1748EFDC-D699-4223-9AD3-8300DCAA0FB8}" srcId="{56F6898A-B91C-437A-8272-9C170FD3AB8D}" destId="{7DD8FC43-F078-40A8-A8DA-6737F9BA13EE}" srcOrd="0" destOrd="0" parTransId="{13F871C3-DCC9-48C5-BC92-A055104E4C7D}" sibTransId="{F0311C80-7E55-47F3-9AF1-3D984567BE13}"/>
    <dgm:cxn modelId="{A8082FDF-E288-49A6-BF0F-CD2A8FD79C2D}" type="presOf" srcId="{653C69B6-DF1F-4DF7-9EDB-E339EA096C1C}" destId="{C4018A80-7C48-43AD-8E85-914AA3F0F6F3}" srcOrd="0" destOrd="0" presId="urn:microsoft.com/office/officeart/2005/8/layout/vList5"/>
    <dgm:cxn modelId="{31C69BEA-B22D-417C-B6C9-838A2C6AADC6}" type="presOf" srcId="{52FC5803-AA67-4216-AA0B-128A2DA305D8}" destId="{17530E1C-B0C5-4336-A11A-A537BCE51451}" srcOrd="0" destOrd="0" presId="urn:microsoft.com/office/officeart/2005/8/layout/vList5"/>
    <dgm:cxn modelId="{591A75FA-6169-4276-BB5E-689506A4CD27}" srcId="{08928C9F-4251-495B-90A8-C5CD86B7805C}" destId="{52FC5803-AA67-4216-AA0B-128A2DA305D8}" srcOrd="2" destOrd="0" parTransId="{0C8C8DB4-62B5-425D-A778-BF46A73D899A}" sibTransId="{AECC48BA-0B3F-458D-B34D-D50B61E1A00A}"/>
    <dgm:cxn modelId="{2D369B4C-3F67-4A5E-8F66-3E39C192C2E4}" type="presParOf" srcId="{51810313-6579-43B4-95FE-55435E8A5A21}" destId="{E2592F22-BF06-4385-A4ED-0571FEB43C8E}" srcOrd="0" destOrd="0" presId="urn:microsoft.com/office/officeart/2005/8/layout/vList5"/>
    <dgm:cxn modelId="{053DF44D-8A1F-4B4E-A2C7-6F4D84A64C7C}" type="presParOf" srcId="{E2592F22-BF06-4385-A4ED-0571FEB43C8E}" destId="{751C0AF9-EFF4-44EE-99C0-95F0E09A306C}" srcOrd="0" destOrd="0" presId="urn:microsoft.com/office/officeart/2005/8/layout/vList5"/>
    <dgm:cxn modelId="{51862256-2398-445F-8B03-36EA9C5223C5}" type="presParOf" srcId="{E2592F22-BF06-4385-A4ED-0571FEB43C8E}" destId="{4362390C-F985-4C71-94A4-A641CB7F6764}" srcOrd="1" destOrd="0" presId="urn:microsoft.com/office/officeart/2005/8/layout/vList5"/>
    <dgm:cxn modelId="{BFE1E084-B098-452C-9343-3039AF832E84}" type="presParOf" srcId="{51810313-6579-43B4-95FE-55435E8A5A21}" destId="{DAE0D14D-3C9E-4D6F-B96E-4E0149FCD833}" srcOrd="1" destOrd="0" presId="urn:microsoft.com/office/officeart/2005/8/layout/vList5"/>
    <dgm:cxn modelId="{BC4375C9-B9C4-4756-9C85-5DA9D04519AF}" type="presParOf" srcId="{51810313-6579-43B4-95FE-55435E8A5A21}" destId="{E79F8F14-5846-4E9B-8CCB-964F10B31C01}" srcOrd="2" destOrd="0" presId="urn:microsoft.com/office/officeart/2005/8/layout/vList5"/>
    <dgm:cxn modelId="{1EFA021A-C4CC-4D9B-A691-4D9450E0CC10}" type="presParOf" srcId="{E79F8F14-5846-4E9B-8CCB-964F10B31C01}" destId="{DC161DE5-B8F7-4366-9932-0DC54E8CF028}" srcOrd="0" destOrd="0" presId="urn:microsoft.com/office/officeart/2005/8/layout/vList5"/>
    <dgm:cxn modelId="{F1DFE573-AAEC-4661-BC6E-20922357B514}" type="presParOf" srcId="{E79F8F14-5846-4E9B-8CCB-964F10B31C01}" destId="{C3CAE047-AC60-4C66-9FED-6A1970C21795}" srcOrd="1" destOrd="0" presId="urn:microsoft.com/office/officeart/2005/8/layout/vList5"/>
    <dgm:cxn modelId="{4585CBA4-475A-4B56-B33A-0ACAC7CBE550}" type="presParOf" srcId="{51810313-6579-43B4-95FE-55435E8A5A21}" destId="{BA94EA6C-9378-4A77-9314-483B1E11D8C2}" srcOrd="3" destOrd="0" presId="urn:microsoft.com/office/officeart/2005/8/layout/vList5"/>
    <dgm:cxn modelId="{8111781E-2310-4FD6-91EF-F08969C4DE6F}" type="presParOf" srcId="{51810313-6579-43B4-95FE-55435E8A5A21}" destId="{265841DF-054B-4E3D-8054-0B0E1EE6F603}" srcOrd="4" destOrd="0" presId="urn:microsoft.com/office/officeart/2005/8/layout/vList5"/>
    <dgm:cxn modelId="{12BA4137-4A67-4D8F-B0E4-B99CDBA00FEA}" type="presParOf" srcId="{265841DF-054B-4E3D-8054-0B0E1EE6F603}" destId="{17530E1C-B0C5-4336-A11A-A537BCE51451}" srcOrd="0" destOrd="0" presId="urn:microsoft.com/office/officeart/2005/8/layout/vList5"/>
    <dgm:cxn modelId="{566981EC-583F-4AE5-AAE2-1591CA631D3E}" type="presParOf" srcId="{265841DF-054B-4E3D-8054-0B0E1EE6F603}" destId="{5A54A2F9-54CA-42AC-B7D0-BFAB06A93B0C}" srcOrd="1" destOrd="0" presId="urn:microsoft.com/office/officeart/2005/8/layout/vList5"/>
    <dgm:cxn modelId="{9CB76CF2-B425-4A7D-8DD1-090B727B1028}" type="presParOf" srcId="{51810313-6579-43B4-95FE-55435E8A5A21}" destId="{7AA119CF-3B50-4F1A-98F9-FB2C932B20FA}" srcOrd="5" destOrd="0" presId="urn:microsoft.com/office/officeart/2005/8/layout/vList5"/>
    <dgm:cxn modelId="{123F6A30-0277-4624-95BA-6F1980E3D3D7}" type="presParOf" srcId="{51810313-6579-43B4-95FE-55435E8A5A21}" destId="{64C0C8B5-B262-4BDD-A6EE-2A1EA7FE5D31}" srcOrd="6" destOrd="0" presId="urn:microsoft.com/office/officeart/2005/8/layout/vList5"/>
    <dgm:cxn modelId="{7EB150D2-01F3-4BB1-93AC-5B395C53D850}" type="presParOf" srcId="{64C0C8B5-B262-4BDD-A6EE-2A1EA7FE5D31}" destId="{DB1F9773-B276-481B-BF97-DB09205C3954}" srcOrd="0" destOrd="0" presId="urn:microsoft.com/office/officeart/2005/8/layout/vList5"/>
    <dgm:cxn modelId="{4809C694-8541-478A-ADC5-0335AD75101C}" type="presParOf" srcId="{64C0C8B5-B262-4BDD-A6EE-2A1EA7FE5D31}" destId="{C4018A80-7C48-43AD-8E85-914AA3F0F6F3}" srcOrd="1" destOrd="0" presId="urn:microsoft.com/office/officeart/2005/8/layout/vList5"/>
    <dgm:cxn modelId="{FA586E15-CF87-4499-A84B-D081DC598A82}" type="presParOf" srcId="{51810313-6579-43B4-95FE-55435E8A5A21}" destId="{FEFAF586-07EF-4058-8930-B9BCEB1133BB}" srcOrd="7" destOrd="0" presId="urn:microsoft.com/office/officeart/2005/8/layout/vList5"/>
    <dgm:cxn modelId="{798E325F-250C-4AF3-B3FD-E64566D01366}" type="presParOf" srcId="{51810313-6579-43B4-95FE-55435E8A5A21}" destId="{9E79BD9C-F11E-4B69-9473-AEE92DEB2C1E}" srcOrd="8" destOrd="0" presId="urn:microsoft.com/office/officeart/2005/8/layout/vList5"/>
    <dgm:cxn modelId="{37BDE5E4-13A3-4880-ABB9-754A8BFB026F}" type="presParOf" srcId="{9E79BD9C-F11E-4B69-9473-AEE92DEB2C1E}" destId="{331CE8EB-79B2-4FC6-B836-5D48A5838DFC}" srcOrd="0" destOrd="0" presId="urn:microsoft.com/office/officeart/2005/8/layout/vList5"/>
    <dgm:cxn modelId="{4540D2BE-9D58-41B8-A011-ABCD6BA60C7A}" type="presParOf" srcId="{9E79BD9C-F11E-4B69-9473-AEE92DEB2C1E}" destId="{8022E3AD-7BDD-4436-831E-3B02955EC3A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3F1CE2-7D5A-4870-A961-735D75AEA9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63EFBE0-E279-4B79-87DD-7146228F1D26}">
      <dgm:prSet/>
      <dgm:spPr/>
      <dgm:t>
        <a:bodyPr/>
        <a:lstStyle/>
        <a:p>
          <a:r>
            <a:rPr lang="en-US" dirty="0">
              <a:solidFill>
                <a:schemeClr val="tx1"/>
              </a:solidFill>
              <a:latin typeface="+mn-lt"/>
            </a:rPr>
            <a:t>Produce accurate, current, and complete financial reporting</a:t>
          </a:r>
        </a:p>
      </dgm:t>
    </dgm:pt>
    <dgm:pt modelId="{FCAB2CBF-94C0-4B1D-ABD4-C05DEDCCEA8B}" type="parTrans" cxnId="{D67C421D-65CA-4AD4-94F8-1BAFA3DC25DD}">
      <dgm:prSet/>
      <dgm:spPr/>
      <dgm:t>
        <a:bodyPr/>
        <a:lstStyle/>
        <a:p>
          <a:endParaRPr lang="en-US">
            <a:solidFill>
              <a:schemeClr val="tx2"/>
            </a:solidFill>
          </a:endParaRPr>
        </a:p>
      </dgm:t>
    </dgm:pt>
    <dgm:pt modelId="{F3D7BC69-7E8F-45C8-9202-F6608C4272DB}" type="sibTrans" cxnId="{D67C421D-65CA-4AD4-94F8-1BAFA3DC25DD}">
      <dgm:prSet/>
      <dgm:spPr/>
      <dgm:t>
        <a:bodyPr/>
        <a:lstStyle/>
        <a:p>
          <a:endParaRPr lang="en-US">
            <a:solidFill>
              <a:schemeClr val="tx2"/>
            </a:solidFill>
          </a:endParaRPr>
        </a:p>
      </dgm:t>
    </dgm:pt>
    <dgm:pt modelId="{2E681908-AD9B-4ADE-8C19-566CBB3375AC}">
      <dgm:prSet/>
      <dgm:spPr/>
      <dgm:t>
        <a:bodyPr/>
        <a:lstStyle/>
        <a:p>
          <a:r>
            <a:rPr lang="en-US" dirty="0">
              <a:solidFill>
                <a:schemeClr val="tx1"/>
              </a:solidFill>
              <a:latin typeface="+mn-lt"/>
            </a:rPr>
            <a:t>Maintain records that identify the source and application of funds</a:t>
          </a:r>
        </a:p>
      </dgm:t>
    </dgm:pt>
    <dgm:pt modelId="{D4FB1EDF-7065-448D-ADC8-8CFE0FA1510E}" type="parTrans" cxnId="{08B0FB28-7929-4F0B-B107-4D5708E54A7E}">
      <dgm:prSet/>
      <dgm:spPr/>
      <dgm:t>
        <a:bodyPr/>
        <a:lstStyle/>
        <a:p>
          <a:endParaRPr lang="en-US">
            <a:solidFill>
              <a:schemeClr val="tx2"/>
            </a:solidFill>
          </a:endParaRPr>
        </a:p>
      </dgm:t>
    </dgm:pt>
    <dgm:pt modelId="{195326F9-5EA4-4452-9E96-B68CDFD0F60D}" type="sibTrans" cxnId="{08B0FB28-7929-4F0B-B107-4D5708E54A7E}">
      <dgm:prSet/>
      <dgm:spPr/>
      <dgm:t>
        <a:bodyPr/>
        <a:lstStyle/>
        <a:p>
          <a:endParaRPr lang="en-US">
            <a:solidFill>
              <a:schemeClr val="tx2"/>
            </a:solidFill>
          </a:endParaRPr>
        </a:p>
      </dgm:t>
    </dgm:pt>
    <dgm:pt modelId="{854D6652-B74C-42B4-99A5-4687CFBC2AFD}">
      <dgm:prSet/>
      <dgm:spPr/>
      <dgm:t>
        <a:bodyPr/>
        <a:lstStyle/>
        <a:p>
          <a:r>
            <a:rPr lang="en-US" dirty="0">
              <a:solidFill>
                <a:schemeClr val="tx1"/>
              </a:solidFill>
              <a:latin typeface="+mn-lt"/>
            </a:rPr>
            <a:t>Written Eligibility and Allowable Cost Policies</a:t>
          </a:r>
        </a:p>
      </dgm:t>
    </dgm:pt>
    <dgm:pt modelId="{ABE93AF9-AEF9-403A-A54A-67E092CB4863}" type="parTrans" cxnId="{6C34DA4F-BDFB-4CCB-8282-A2E836F3D3D4}">
      <dgm:prSet/>
      <dgm:spPr/>
      <dgm:t>
        <a:bodyPr/>
        <a:lstStyle/>
        <a:p>
          <a:endParaRPr lang="en-US">
            <a:solidFill>
              <a:schemeClr val="tx2"/>
            </a:solidFill>
          </a:endParaRPr>
        </a:p>
      </dgm:t>
    </dgm:pt>
    <dgm:pt modelId="{A6B3EC89-1B87-4BCF-BCA8-64DA6059AF5F}" type="sibTrans" cxnId="{6C34DA4F-BDFB-4CCB-8282-A2E836F3D3D4}">
      <dgm:prSet/>
      <dgm:spPr/>
      <dgm:t>
        <a:bodyPr/>
        <a:lstStyle/>
        <a:p>
          <a:endParaRPr lang="en-US">
            <a:solidFill>
              <a:schemeClr val="tx2"/>
            </a:solidFill>
          </a:endParaRPr>
        </a:p>
      </dgm:t>
    </dgm:pt>
    <dgm:pt modelId="{C5DF8C3D-6C1A-40FA-BD91-8F85C7F5C87D}">
      <dgm:prSet/>
      <dgm:spPr/>
      <dgm:t>
        <a:bodyPr/>
        <a:lstStyle/>
        <a:p>
          <a:r>
            <a:rPr lang="en-US" dirty="0">
              <a:solidFill>
                <a:schemeClr val="tx1"/>
              </a:solidFill>
              <a:latin typeface="+mn-lt"/>
            </a:rPr>
            <a:t>Compare actual expenses with budgeted expenses </a:t>
          </a:r>
        </a:p>
      </dgm:t>
    </dgm:pt>
    <dgm:pt modelId="{17AC2BCD-8D9D-4AE7-A2EF-C0B24D2BAE1A}" type="parTrans" cxnId="{F30F2560-14C0-4715-BE43-E548FD789B05}">
      <dgm:prSet/>
      <dgm:spPr/>
      <dgm:t>
        <a:bodyPr/>
        <a:lstStyle/>
        <a:p>
          <a:endParaRPr lang="en-US">
            <a:solidFill>
              <a:schemeClr val="tx2"/>
            </a:solidFill>
          </a:endParaRPr>
        </a:p>
      </dgm:t>
    </dgm:pt>
    <dgm:pt modelId="{B5E60FFA-39F9-4E8D-BA80-151004E3026B}" type="sibTrans" cxnId="{F30F2560-14C0-4715-BE43-E548FD789B05}">
      <dgm:prSet/>
      <dgm:spPr/>
      <dgm:t>
        <a:bodyPr/>
        <a:lstStyle/>
        <a:p>
          <a:endParaRPr lang="en-US">
            <a:solidFill>
              <a:schemeClr val="tx2"/>
            </a:solidFill>
          </a:endParaRPr>
        </a:p>
      </dgm:t>
    </dgm:pt>
    <dgm:pt modelId="{4A2BFCE3-51DB-41CD-9411-E5FB8B3295CD}">
      <dgm:prSet/>
      <dgm:spPr/>
      <dgm:t>
        <a:bodyPr/>
        <a:lstStyle/>
        <a:p>
          <a:endParaRPr lang="en-US" dirty="0">
            <a:solidFill>
              <a:schemeClr val="tx2"/>
            </a:solidFill>
          </a:endParaRPr>
        </a:p>
      </dgm:t>
    </dgm:pt>
    <dgm:pt modelId="{46FA1360-87E6-4FDD-9CC7-4F1C316C9FA9}" type="parTrans" cxnId="{42456692-8B37-48AA-891F-DCEF6CED1126}">
      <dgm:prSet/>
      <dgm:spPr/>
      <dgm:t>
        <a:bodyPr/>
        <a:lstStyle/>
        <a:p>
          <a:endParaRPr lang="en-US">
            <a:solidFill>
              <a:schemeClr val="tx2"/>
            </a:solidFill>
          </a:endParaRPr>
        </a:p>
      </dgm:t>
    </dgm:pt>
    <dgm:pt modelId="{5DD63198-A9E3-4E1E-864D-4A6DAC63461F}" type="sibTrans" cxnId="{42456692-8B37-48AA-891F-DCEF6CED1126}">
      <dgm:prSet/>
      <dgm:spPr/>
      <dgm:t>
        <a:bodyPr/>
        <a:lstStyle/>
        <a:p>
          <a:endParaRPr lang="en-US">
            <a:solidFill>
              <a:schemeClr val="tx2"/>
            </a:solidFill>
          </a:endParaRPr>
        </a:p>
      </dgm:t>
    </dgm:pt>
    <dgm:pt modelId="{64206340-01F9-4F60-88F9-94BCFD9975DE}">
      <dgm:prSet/>
      <dgm:spPr/>
      <dgm:t>
        <a:bodyPr/>
        <a:lstStyle/>
        <a:p>
          <a:r>
            <a:rPr lang="en-US" dirty="0">
              <a:solidFill>
                <a:schemeClr val="tx1"/>
              </a:solidFill>
              <a:latin typeface="+mn-lt"/>
            </a:rPr>
            <a:t>Identify all Federal awards received and expended</a:t>
          </a:r>
        </a:p>
      </dgm:t>
    </dgm:pt>
    <dgm:pt modelId="{ABF1CE7F-52FA-40E3-8BF0-11F8A3F951A7}" type="sibTrans" cxnId="{390F34FC-29CA-4F5D-A1B0-8796B9920D46}">
      <dgm:prSet/>
      <dgm:spPr/>
      <dgm:t>
        <a:bodyPr/>
        <a:lstStyle/>
        <a:p>
          <a:endParaRPr lang="en-US">
            <a:solidFill>
              <a:schemeClr val="tx2"/>
            </a:solidFill>
          </a:endParaRPr>
        </a:p>
      </dgm:t>
    </dgm:pt>
    <dgm:pt modelId="{D0292308-AA7A-46D6-9187-DECF23C5FA0A}" type="parTrans" cxnId="{390F34FC-29CA-4F5D-A1B0-8796B9920D46}">
      <dgm:prSet/>
      <dgm:spPr/>
      <dgm:t>
        <a:bodyPr/>
        <a:lstStyle/>
        <a:p>
          <a:endParaRPr lang="en-US">
            <a:solidFill>
              <a:schemeClr val="tx2"/>
            </a:solidFill>
          </a:endParaRPr>
        </a:p>
      </dgm:t>
    </dgm:pt>
    <dgm:pt modelId="{D1196CA4-EFE7-4CD4-AB7F-4A8856EDDF0C}">
      <dgm:prSet/>
      <dgm:spPr/>
      <dgm:t>
        <a:bodyPr vert="vert270"/>
        <a:lstStyle/>
        <a:p>
          <a:endParaRPr lang="en-US" b="1" dirty="0">
            <a:solidFill>
              <a:schemeClr val="tx2"/>
            </a:solidFill>
          </a:endParaRPr>
        </a:p>
      </dgm:t>
    </dgm:pt>
    <dgm:pt modelId="{20DA7566-9E00-4654-B101-70563CD07A33}" type="sibTrans" cxnId="{35305916-EA99-44AC-83B8-965B7D5EB049}">
      <dgm:prSet/>
      <dgm:spPr/>
      <dgm:t>
        <a:bodyPr/>
        <a:lstStyle/>
        <a:p>
          <a:endParaRPr lang="en-US">
            <a:solidFill>
              <a:schemeClr val="tx2"/>
            </a:solidFill>
          </a:endParaRPr>
        </a:p>
      </dgm:t>
    </dgm:pt>
    <dgm:pt modelId="{41168A3C-97D5-4E36-BFFE-2DFA56B1F003}" type="parTrans" cxnId="{35305916-EA99-44AC-83B8-965B7D5EB049}">
      <dgm:prSet/>
      <dgm:spPr/>
      <dgm:t>
        <a:bodyPr/>
        <a:lstStyle/>
        <a:p>
          <a:endParaRPr lang="en-US">
            <a:solidFill>
              <a:schemeClr val="tx2"/>
            </a:solidFill>
          </a:endParaRPr>
        </a:p>
      </dgm:t>
    </dgm:pt>
    <dgm:pt modelId="{6D064BE6-D1E5-46C7-B6D7-439AF4385123}" type="pres">
      <dgm:prSet presAssocID="{273F1CE2-7D5A-4870-A961-735D75AEA995}" presName="vert0" presStyleCnt="0">
        <dgm:presLayoutVars>
          <dgm:dir/>
          <dgm:animOne val="branch"/>
          <dgm:animLvl val="lvl"/>
        </dgm:presLayoutVars>
      </dgm:prSet>
      <dgm:spPr/>
    </dgm:pt>
    <dgm:pt modelId="{70AF8E9C-68E8-4C23-8392-228A90FFCE7E}" type="pres">
      <dgm:prSet presAssocID="{D1196CA4-EFE7-4CD4-AB7F-4A8856EDDF0C}" presName="thickLine" presStyleLbl="alignNode1" presStyleIdx="0" presStyleCnt="1"/>
      <dgm:spPr/>
    </dgm:pt>
    <dgm:pt modelId="{AB2E1674-51B6-4769-A39A-C8D247432D2E}" type="pres">
      <dgm:prSet presAssocID="{D1196CA4-EFE7-4CD4-AB7F-4A8856EDDF0C}" presName="horz1" presStyleCnt="0"/>
      <dgm:spPr/>
    </dgm:pt>
    <dgm:pt modelId="{051B35CC-F24B-4FD8-BFBB-AAA75DAFFE4C}" type="pres">
      <dgm:prSet presAssocID="{D1196CA4-EFE7-4CD4-AB7F-4A8856EDDF0C}" presName="tx1" presStyleLbl="revTx" presStyleIdx="0" presStyleCnt="7"/>
      <dgm:spPr/>
    </dgm:pt>
    <dgm:pt modelId="{1400093D-92F8-4FE7-8DEF-85F9773D34C2}" type="pres">
      <dgm:prSet presAssocID="{D1196CA4-EFE7-4CD4-AB7F-4A8856EDDF0C}" presName="vert1" presStyleCnt="0"/>
      <dgm:spPr/>
    </dgm:pt>
    <dgm:pt modelId="{174D96C0-16C9-4597-A9D5-9FF58497C898}" type="pres">
      <dgm:prSet presAssocID="{64206340-01F9-4F60-88F9-94BCFD9975DE}" presName="vertSpace2a" presStyleCnt="0"/>
      <dgm:spPr/>
    </dgm:pt>
    <dgm:pt modelId="{C7B427B3-92DC-452E-ACF1-D87554785B20}" type="pres">
      <dgm:prSet presAssocID="{64206340-01F9-4F60-88F9-94BCFD9975DE}" presName="horz2" presStyleCnt="0"/>
      <dgm:spPr/>
    </dgm:pt>
    <dgm:pt modelId="{5F57F3B3-8321-44B9-A848-9452F3A04C32}" type="pres">
      <dgm:prSet presAssocID="{64206340-01F9-4F60-88F9-94BCFD9975DE}" presName="horzSpace2" presStyleCnt="0"/>
      <dgm:spPr/>
    </dgm:pt>
    <dgm:pt modelId="{833B1DE4-2787-49BE-9A07-79A5FD8236FB}" type="pres">
      <dgm:prSet presAssocID="{64206340-01F9-4F60-88F9-94BCFD9975DE}" presName="tx2" presStyleLbl="revTx" presStyleIdx="1" presStyleCnt="7"/>
      <dgm:spPr/>
    </dgm:pt>
    <dgm:pt modelId="{930B96AB-233A-4027-96F8-D3E85F1D1E54}" type="pres">
      <dgm:prSet presAssocID="{64206340-01F9-4F60-88F9-94BCFD9975DE}" presName="vert2" presStyleCnt="0"/>
      <dgm:spPr/>
    </dgm:pt>
    <dgm:pt modelId="{71AA385F-5554-491B-9B30-6A08E5D33F50}" type="pres">
      <dgm:prSet presAssocID="{64206340-01F9-4F60-88F9-94BCFD9975DE}" presName="thinLine2b" presStyleLbl="callout" presStyleIdx="0" presStyleCnt="6"/>
      <dgm:spPr/>
    </dgm:pt>
    <dgm:pt modelId="{62EE678F-1D47-48A2-9697-9968E0206F2E}" type="pres">
      <dgm:prSet presAssocID="{64206340-01F9-4F60-88F9-94BCFD9975DE}" presName="vertSpace2b" presStyleCnt="0"/>
      <dgm:spPr/>
    </dgm:pt>
    <dgm:pt modelId="{58C60A31-91FD-49BC-8DE4-A90922B03713}" type="pres">
      <dgm:prSet presAssocID="{463EFBE0-E279-4B79-87DD-7146228F1D26}" presName="horz2" presStyleCnt="0"/>
      <dgm:spPr/>
    </dgm:pt>
    <dgm:pt modelId="{CD742C7D-DC8B-42F5-A961-F3E386C953AA}" type="pres">
      <dgm:prSet presAssocID="{463EFBE0-E279-4B79-87DD-7146228F1D26}" presName="horzSpace2" presStyleCnt="0"/>
      <dgm:spPr/>
    </dgm:pt>
    <dgm:pt modelId="{EF8203F5-14DC-4513-AAAE-3138F2E35A08}" type="pres">
      <dgm:prSet presAssocID="{463EFBE0-E279-4B79-87DD-7146228F1D26}" presName="tx2" presStyleLbl="revTx" presStyleIdx="2" presStyleCnt="7"/>
      <dgm:spPr/>
    </dgm:pt>
    <dgm:pt modelId="{E4436813-A3D4-4FE3-9D34-E16B3CB23C78}" type="pres">
      <dgm:prSet presAssocID="{463EFBE0-E279-4B79-87DD-7146228F1D26}" presName="vert2" presStyleCnt="0"/>
      <dgm:spPr/>
    </dgm:pt>
    <dgm:pt modelId="{7D56EE71-0950-4EBE-B650-A2AABFC31990}" type="pres">
      <dgm:prSet presAssocID="{463EFBE0-E279-4B79-87DD-7146228F1D26}" presName="thinLine2b" presStyleLbl="callout" presStyleIdx="1" presStyleCnt="6"/>
      <dgm:spPr/>
    </dgm:pt>
    <dgm:pt modelId="{6CF82B5C-B92A-45DA-B6C4-9F05F6BB4429}" type="pres">
      <dgm:prSet presAssocID="{463EFBE0-E279-4B79-87DD-7146228F1D26}" presName="vertSpace2b" presStyleCnt="0"/>
      <dgm:spPr/>
    </dgm:pt>
    <dgm:pt modelId="{E852B467-BCC3-44BF-82FB-EC223D8E9090}" type="pres">
      <dgm:prSet presAssocID="{2E681908-AD9B-4ADE-8C19-566CBB3375AC}" presName="horz2" presStyleCnt="0"/>
      <dgm:spPr/>
    </dgm:pt>
    <dgm:pt modelId="{EF5645DE-A82C-4CC8-AE7E-76BA62C197AE}" type="pres">
      <dgm:prSet presAssocID="{2E681908-AD9B-4ADE-8C19-566CBB3375AC}" presName="horzSpace2" presStyleCnt="0"/>
      <dgm:spPr/>
    </dgm:pt>
    <dgm:pt modelId="{D8617F94-7B64-4155-BD99-1C1F787440C0}" type="pres">
      <dgm:prSet presAssocID="{2E681908-AD9B-4ADE-8C19-566CBB3375AC}" presName="tx2" presStyleLbl="revTx" presStyleIdx="3" presStyleCnt="7"/>
      <dgm:spPr/>
    </dgm:pt>
    <dgm:pt modelId="{0C2DD9A5-2317-414C-AC73-961CDC952A1A}" type="pres">
      <dgm:prSet presAssocID="{2E681908-AD9B-4ADE-8C19-566CBB3375AC}" presName="vert2" presStyleCnt="0"/>
      <dgm:spPr/>
    </dgm:pt>
    <dgm:pt modelId="{EAE8C5CC-7E8C-4149-8348-E4D1AA89C686}" type="pres">
      <dgm:prSet presAssocID="{2E681908-AD9B-4ADE-8C19-566CBB3375AC}" presName="thinLine2b" presStyleLbl="callout" presStyleIdx="2" presStyleCnt="6"/>
      <dgm:spPr/>
    </dgm:pt>
    <dgm:pt modelId="{772E0DBC-FEDF-473D-8032-5329283A6D39}" type="pres">
      <dgm:prSet presAssocID="{2E681908-AD9B-4ADE-8C19-566CBB3375AC}" presName="vertSpace2b" presStyleCnt="0"/>
      <dgm:spPr/>
    </dgm:pt>
    <dgm:pt modelId="{1D44CCC5-7C6F-469C-8EB8-75C1E1F5A522}" type="pres">
      <dgm:prSet presAssocID="{854D6652-B74C-42B4-99A5-4687CFBC2AFD}" presName="horz2" presStyleCnt="0"/>
      <dgm:spPr/>
    </dgm:pt>
    <dgm:pt modelId="{015916D4-D458-430C-8802-0D68AF190DF2}" type="pres">
      <dgm:prSet presAssocID="{854D6652-B74C-42B4-99A5-4687CFBC2AFD}" presName="horzSpace2" presStyleCnt="0"/>
      <dgm:spPr/>
    </dgm:pt>
    <dgm:pt modelId="{33642278-B972-48D9-934B-5C20264ED690}" type="pres">
      <dgm:prSet presAssocID="{854D6652-B74C-42B4-99A5-4687CFBC2AFD}" presName="tx2" presStyleLbl="revTx" presStyleIdx="4" presStyleCnt="7"/>
      <dgm:spPr/>
    </dgm:pt>
    <dgm:pt modelId="{0526E166-D776-4DAB-88ED-436F972D2B1D}" type="pres">
      <dgm:prSet presAssocID="{854D6652-B74C-42B4-99A5-4687CFBC2AFD}" presName="vert2" presStyleCnt="0"/>
      <dgm:spPr/>
    </dgm:pt>
    <dgm:pt modelId="{E570DEC1-F5AC-4257-B76A-AD1C7D6566CC}" type="pres">
      <dgm:prSet presAssocID="{854D6652-B74C-42B4-99A5-4687CFBC2AFD}" presName="thinLine2b" presStyleLbl="callout" presStyleIdx="3" presStyleCnt="6"/>
      <dgm:spPr/>
    </dgm:pt>
    <dgm:pt modelId="{5F5F81CE-1856-4BA6-9B74-ADEC87FE4248}" type="pres">
      <dgm:prSet presAssocID="{854D6652-B74C-42B4-99A5-4687CFBC2AFD}" presName="vertSpace2b" presStyleCnt="0"/>
      <dgm:spPr/>
    </dgm:pt>
    <dgm:pt modelId="{311C550B-81F9-4435-96C6-2BC3A8477A2A}" type="pres">
      <dgm:prSet presAssocID="{C5DF8C3D-6C1A-40FA-BD91-8F85C7F5C87D}" presName="horz2" presStyleCnt="0"/>
      <dgm:spPr/>
    </dgm:pt>
    <dgm:pt modelId="{56F03AFE-6AE5-408A-836D-54AA95FD78DB}" type="pres">
      <dgm:prSet presAssocID="{C5DF8C3D-6C1A-40FA-BD91-8F85C7F5C87D}" presName="horzSpace2" presStyleCnt="0"/>
      <dgm:spPr/>
    </dgm:pt>
    <dgm:pt modelId="{70078200-6DB9-4738-AA5B-A4CDBBC3B0C4}" type="pres">
      <dgm:prSet presAssocID="{C5DF8C3D-6C1A-40FA-BD91-8F85C7F5C87D}" presName="tx2" presStyleLbl="revTx" presStyleIdx="5" presStyleCnt="7"/>
      <dgm:spPr/>
    </dgm:pt>
    <dgm:pt modelId="{04867F5D-CF59-4C5E-B920-614FE70FC598}" type="pres">
      <dgm:prSet presAssocID="{C5DF8C3D-6C1A-40FA-BD91-8F85C7F5C87D}" presName="vert2" presStyleCnt="0"/>
      <dgm:spPr/>
    </dgm:pt>
    <dgm:pt modelId="{B78D4F47-6D38-4DCC-8D05-0749D0BEABDA}" type="pres">
      <dgm:prSet presAssocID="{C5DF8C3D-6C1A-40FA-BD91-8F85C7F5C87D}" presName="thinLine2b" presStyleLbl="callout" presStyleIdx="4" presStyleCnt="6"/>
      <dgm:spPr/>
    </dgm:pt>
    <dgm:pt modelId="{849076AC-DC45-429A-B0EC-D9FA2A1620E4}" type="pres">
      <dgm:prSet presAssocID="{C5DF8C3D-6C1A-40FA-BD91-8F85C7F5C87D}" presName="vertSpace2b" presStyleCnt="0"/>
      <dgm:spPr/>
    </dgm:pt>
    <dgm:pt modelId="{D68F06F6-F542-4014-B2AB-4AA3F6431E4A}" type="pres">
      <dgm:prSet presAssocID="{4A2BFCE3-51DB-41CD-9411-E5FB8B3295CD}" presName="horz2" presStyleCnt="0"/>
      <dgm:spPr/>
    </dgm:pt>
    <dgm:pt modelId="{BE280640-9605-490C-A869-FB3E997CFC81}" type="pres">
      <dgm:prSet presAssocID="{4A2BFCE3-51DB-41CD-9411-E5FB8B3295CD}" presName="horzSpace2" presStyleCnt="0"/>
      <dgm:spPr/>
    </dgm:pt>
    <dgm:pt modelId="{12746CAB-9F5F-4463-A0A2-74DACD38183F}" type="pres">
      <dgm:prSet presAssocID="{4A2BFCE3-51DB-41CD-9411-E5FB8B3295CD}" presName="tx2" presStyleLbl="revTx" presStyleIdx="6" presStyleCnt="7"/>
      <dgm:spPr/>
    </dgm:pt>
    <dgm:pt modelId="{6D46C17E-BD2D-4B9B-83BE-CD00ECB9CAF7}" type="pres">
      <dgm:prSet presAssocID="{4A2BFCE3-51DB-41CD-9411-E5FB8B3295CD}" presName="vert2" presStyleCnt="0"/>
      <dgm:spPr/>
    </dgm:pt>
    <dgm:pt modelId="{8202D407-31BE-4E0B-875B-F059F67610DB}" type="pres">
      <dgm:prSet presAssocID="{4A2BFCE3-51DB-41CD-9411-E5FB8B3295CD}" presName="thinLine2b" presStyleLbl="callout" presStyleIdx="5" presStyleCnt="6"/>
      <dgm:spPr/>
    </dgm:pt>
    <dgm:pt modelId="{273415C7-E582-4B02-B523-E4596835AF68}" type="pres">
      <dgm:prSet presAssocID="{4A2BFCE3-51DB-41CD-9411-E5FB8B3295CD}" presName="vertSpace2b" presStyleCnt="0"/>
      <dgm:spPr/>
    </dgm:pt>
  </dgm:ptLst>
  <dgm:cxnLst>
    <dgm:cxn modelId="{35305916-EA99-44AC-83B8-965B7D5EB049}" srcId="{273F1CE2-7D5A-4870-A961-735D75AEA995}" destId="{D1196CA4-EFE7-4CD4-AB7F-4A8856EDDF0C}" srcOrd="0" destOrd="0" parTransId="{41168A3C-97D5-4E36-BFFE-2DFA56B1F003}" sibTransId="{20DA7566-9E00-4654-B101-70563CD07A33}"/>
    <dgm:cxn modelId="{D67C421D-65CA-4AD4-94F8-1BAFA3DC25DD}" srcId="{D1196CA4-EFE7-4CD4-AB7F-4A8856EDDF0C}" destId="{463EFBE0-E279-4B79-87DD-7146228F1D26}" srcOrd="1" destOrd="0" parTransId="{FCAB2CBF-94C0-4B1D-ABD4-C05DEDCCEA8B}" sibTransId="{F3D7BC69-7E8F-45C8-9202-F6608C4272DB}"/>
    <dgm:cxn modelId="{08B0FB28-7929-4F0B-B107-4D5708E54A7E}" srcId="{D1196CA4-EFE7-4CD4-AB7F-4A8856EDDF0C}" destId="{2E681908-AD9B-4ADE-8C19-566CBB3375AC}" srcOrd="2" destOrd="0" parTransId="{D4FB1EDF-7065-448D-ADC8-8CFE0FA1510E}" sibTransId="{195326F9-5EA4-4452-9E96-B68CDFD0F60D}"/>
    <dgm:cxn modelId="{60DFF442-3C61-49BC-8A2E-40C0D5D91842}" type="presOf" srcId="{64206340-01F9-4F60-88F9-94BCFD9975DE}" destId="{833B1DE4-2787-49BE-9A07-79A5FD8236FB}" srcOrd="0" destOrd="0" presId="urn:microsoft.com/office/officeart/2008/layout/LinedList"/>
    <dgm:cxn modelId="{6C34DA4F-BDFB-4CCB-8282-A2E836F3D3D4}" srcId="{D1196CA4-EFE7-4CD4-AB7F-4A8856EDDF0C}" destId="{854D6652-B74C-42B4-99A5-4687CFBC2AFD}" srcOrd="3" destOrd="0" parTransId="{ABE93AF9-AEF9-403A-A54A-67E092CB4863}" sibTransId="{A6B3EC89-1B87-4BCF-BCA8-64DA6059AF5F}"/>
    <dgm:cxn modelId="{F30F2560-14C0-4715-BE43-E548FD789B05}" srcId="{D1196CA4-EFE7-4CD4-AB7F-4A8856EDDF0C}" destId="{C5DF8C3D-6C1A-40FA-BD91-8F85C7F5C87D}" srcOrd="4" destOrd="0" parTransId="{17AC2BCD-8D9D-4AE7-A2EF-C0B24D2BAE1A}" sibTransId="{B5E60FFA-39F9-4E8D-BA80-151004E3026B}"/>
    <dgm:cxn modelId="{F3586B67-5733-4CCB-8724-F205B06EFC50}" type="presOf" srcId="{4A2BFCE3-51DB-41CD-9411-E5FB8B3295CD}" destId="{12746CAB-9F5F-4463-A0A2-74DACD38183F}" srcOrd="0" destOrd="0" presId="urn:microsoft.com/office/officeart/2008/layout/LinedList"/>
    <dgm:cxn modelId="{42456692-8B37-48AA-891F-DCEF6CED1126}" srcId="{D1196CA4-EFE7-4CD4-AB7F-4A8856EDDF0C}" destId="{4A2BFCE3-51DB-41CD-9411-E5FB8B3295CD}" srcOrd="5" destOrd="0" parTransId="{46FA1360-87E6-4FDD-9CC7-4F1C316C9FA9}" sibTransId="{5DD63198-A9E3-4E1E-864D-4A6DAC63461F}"/>
    <dgm:cxn modelId="{9B70BC92-CF79-4695-8DFE-C8F1CC3B1892}" type="presOf" srcId="{C5DF8C3D-6C1A-40FA-BD91-8F85C7F5C87D}" destId="{70078200-6DB9-4738-AA5B-A4CDBBC3B0C4}" srcOrd="0" destOrd="0" presId="urn:microsoft.com/office/officeart/2008/layout/LinedList"/>
    <dgm:cxn modelId="{CBACAC98-B13F-4FFF-9187-B82C2E81A943}" type="presOf" srcId="{2E681908-AD9B-4ADE-8C19-566CBB3375AC}" destId="{D8617F94-7B64-4155-BD99-1C1F787440C0}" srcOrd="0" destOrd="0" presId="urn:microsoft.com/office/officeart/2008/layout/LinedList"/>
    <dgm:cxn modelId="{96EC7EBF-C064-4377-8F59-511C641E1B93}" type="presOf" srcId="{273F1CE2-7D5A-4870-A961-735D75AEA995}" destId="{6D064BE6-D1E5-46C7-B6D7-439AF4385123}" srcOrd="0" destOrd="0" presId="urn:microsoft.com/office/officeart/2008/layout/LinedList"/>
    <dgm:cxn modelId="{81E329D7-1AD1-4848-BD39-D86C9096CE8B}" type="presOf" srcId="{463EFBE0-E279-4B79-87DD-7146228F1D26}" destId="{EF8203F5-14DC-4513-AAAE-3138F2E35A08}" srcOrd="0" destOrd="0" presId="urn:microsoft.com/office/officeart/2008/layout/LinedList"/>
    <dgm:cxn modelId="{A6A383D9-D5E2-457C-B49E-ADD72C8313AB}" type="presOf" srcId="{D1196CA4-EFE7-4CD4-AB7F-4A8856EDDF0C}" destId="{051B35CC-F24B-4FD8-BFBB-AAA75DAFFE4C}" srcOrd="0" destOrd="0" presId="urn:microsoft.com/office/officeart/2008/layout/LinedList"/>
    <dgm:cxn modelId="{0162B1F8-9C18-44C6-A85D-EB6E501C8957}" type="presOf" srcId="{854D6652-B74C-42B4-99A5-4687CFBC2AFD}" destId="{33642278-B972-48D9-934B-5C20264ED690}" srcOrd="0" destOrd="0" presId="urn:microsoft.com/office/officeart/2008/layout/LinedList"/>
    <dgm:cxn modelId="{390F34FC-29CA-4F5D-A1B0-8796B9920D46}" srcId="{D1196CA4-EFE7-4CD4-AB7F-4A8856EDDF0C}" destId="{64206340-01F9-4F60-88F9-94BCFD9975DE}" srcOrd="0" destOrd="0" parTransId="{D0292308-AA7A-46D6-9187-DECF23C5FA0A}" sibTransId="{ABF1CE7F-52FA-40E3-8BF0-11F8A3F951A7}"/>
    <dgm:cxn modelId="{3FAFF0B8-CBBF-449C-B0FC-FECAE3F18A74}" type="presParOf" srcId="{6D064BE6-D1E5-46C7-B6D7-439AF4385123}" destId="{70AF8E9C-68E8-4C23-8392-228A90FFCE7E}" srcOrd="0" destOrd="0" presId="urn:microsoft.com/office/officeart/2008/layout/LinedList"/>
    <dgm:cxn modelId="{D14CB9DC-F174-49D9-B935-24FB5181D43B}" type="presParOf" srcId="{6D064BE6-D1E5-46C7-B6D7-439AF4385123}" destId="{AB2E1674-51B6-4769-A39A-C8D247432D2E}" srcOrd="1" destOrd="0" presId="urn:microsoft.com/office/officeart/2008/layout/LinedList"/>
    <dgm:cxn modelId="{5945D87F-7146-417F-AD80-1800740D8D96}" type="presParOf" srcId="{AB2E1674-51B6-4769-A39A-C8D247432D2E}" destId="{051B35CC-F24B-4FD8-BFBB-AAA75DAFFE4C}" srcOrd="0" destOrd="0" presId="urn:microsoft.com/office/officeart/2008/layout/LinedList"/>
    <dgm:cxn modelId="{AD33868C-E29D-4252-807E-184CC8F8F0E7}" type="presParOf" srcId="{AB2E1674-51B6-4769-A39A-C8D247432D2E}" destId="{1400093D-92F8-4FE7-8DEF-85F9773D34C2}" srcOrd="1" destOrd="0" presId="urn:microsoft.com/office/officeart/2008/layout/LinedList"/>
    <dgm:cxn modelId="{E481D5E5-77C8-4ECE-B69A-C22C56F9490C}" type="presParOf" srcId="{1400093D-92F8-4FE7-8DEF-85F9773D34C2}" destId="{174D96C0-16C9-4597-A9D5-9FF58497C898}" srcOrd="0" destOrd="0" presId="urn:microsoft.com/office/officeart/2008/layout/LinedList"/>
    <dgm:cxn modelId="{BBA80AD5-30B3-4206-8671-27ABFC179CBB}" type="presParOf" srcId="{1400093D-92F8-4FE7-8DEF-85F9773D34C2}" destId="{C7B427B3-92DC-452E-ACF1-D87554785B20}" srcOrd="1" destOrd="0" presId="urn:microsoft.com/office/officeart/2008/layout/LinedList"/>
    <dgm:cxn modelId="{C1B910BE-77C8-4B9A-9E84-6A5B2CBE4C99}" type="presParOf" srcId="{C7B427B3-92DC-452E-ACF1-D87554785B20}" destId="{5F57F3B3-8321-44B9-A848-9452F3A04C32}" srcOrd="0" destOrd="0" presId="urn:microsoft.com/office/officeart/2008/layout/LinedList"/>
    <dgm:cxn modelId="{42ACAE84-E0AF-47BE-8F93-DD265856A667}" type="presParOf" srcId="{C7B427B3-92DC-452E-ACF1-D87554785B20}" destId="{833B1DE4-2787-49BE-9A07-79A5FD8236FB}" srcOrd="1" destOrd="0" presId="urn:microsoft.com/office/officeart/2008/layout/LinedList"/>
    <dgm:cxn modelId="{D025C397-063D-4B00-83B7-107F1B0A0B43}" type="presParOf" srcId="{C7B427B3-92DC-452E-ACF1-D87554785B20}" destId="{930B96AB-233A-4027-96F8-D3E85F1D1E54}" srcOrd="2" destOrd="0" presId="urn:microsoft.com/office/officeart/2008/layout/LinedList"/>
    <dgm:cxn modelId="{41E3B19D-0DED-4B05-9A12-1DDD9DC9F2A8}" type="presParOf" srcId="{1400093D-92F8-4FE7-8DEF-85F9773D34C2}" destId="{71AA385F-5554-491B-9B30-6A08E5D33F50}" srcOrd="2" destOrd="0" presId="urn:microsoft.com/office/officeart/2008/layout/LinedList"/>
    <dgm:cxn modelId="{CA0AF089-9AC5-4503-AA90-AC186A24D971}" type="presParOf" srcId="{1400093D-92F8-4FE7-8DEF-85F9773D34C2}" destId="{62EE678F-1D47-48A2-9697-9968E0206F2E}" srcOrd="3" destOrd="0" presId="urn:microsoft.com/office/officeart/2008/layout/LinedList"/>
    <dgm:cxn modelId="{270ECB91-5470-44F0-9296-8AF7D52B3D51}" type="presParOf" srcId="{1400093D-92F8-4FE7-8DEF-85F9773D34C2}" destId="{58C60A31-91FD-49BC-8DE4-A90922B03713}" srcOrd="4" destOrd="0" presId="urn:microsoft.com/office/officeart/2008/layout/LinedList"/>
    <dgm:cxn modelId="{92107A4D-344A-4A6C-998A-23574D20DDE7}" type="presParOf" srcId="{58C60A31-91FD-49BC-8DE4-A90922B03713}" destId="{CD742C7D-DC8B-42F5-A961-F3E386C953AA}" srcOrd="0" destOrd="0" presId="urn:microsoft.com/office/officeart/2008/layout/LinedList"/>
    <dgm:cxn modelId="{B28A9662-BE59-47DC-9712-8EA287BCA8C6}" type="presParOf" srcId="{58C60A31-91FD-49BC-8DE4-A90922B03713}" destId="{EF8203F5-14DC-4513-AAAE-3138F2E35A08}" srcOrd="1" destOrd="0" presId="urn:microsoft.com/office/officeart/2008/layout/LinedList"/>
    <dgm:cxn modelId="{0D5A7419-10D9-4587-A895-040600B0CCDB}" type="presParOf" srcId="{58C60A31-91FD-49BC-8DE4-A90922B03713}" destId="{E4436813-A3D4-4FE3-9D34-E16B3CB23C78}" srcOrd="2" destOrd="0" presId="urn:microsoft.com/office/officeart/2008/layout/LinedList"/>
    <dgm:cxn modelId="{9EF5B34C-EA28-4E5E-B091-6694B855A537}" type="presParOf" srcId="{1400093D-92F8-4FE7-8DEF-85F9773D34C2}" destId="{7D56EE71-0950-4EBE-B650-A2AABFC31990}" srcOrd="5" destOrd="0" presId="urn:microsoft.com/office/officeart/2008/layout/LinedList"/>
    <dgm:cxn modelId="{F2B5E36D-104C-485C-BF77-39720C4B39BF}" type="presParOf" srcId="{1400093D-92F8-4FE7-8DEF-85F9773D34C2}" destId="{6CF82B5C-B92A-45DA-B6C4-9F05F6BB4429}" srcOrd="6" destOrd="0" presId="urn:microsoft.com/office/officeart/2008/layout/LinedList"/>
    <dgm:cxn modelId="{4D2D117A-6BF8-4CF1-AB5B-54C37BFA662A}" type="presParOf" srcId="{1400093D-92F8-4FE7-8DEF-85F9773D34C2}" destId="{E852B467-BCC3-44BF-82FB-EC223D8E9090}" srcOrd="7" destOrd="0" presId="urn:microsoft.com/office/officeart/2008/layout/LinedList"/>
    <dgm:cxn modelId="{245064D9-FD7D-415F-B37F-33F4641827FB}" type="presParOf" srcId="{E852B467-BCC3-44BF-82FB-EC223D8E9090}" destId="{EF5645DE-A82C-4CC8-AE7E-76BA62C197AE}" srcOrd="0" destOrd="0" presId="urn:microsoft.com/office/officeart/2008/layout/LinedList"/>
    <dgm:cxn modelId="{8B28459E-38CF-4D2F-9DA2-FACEC1EF9A18}" type="presParOf" srcId="{E852B467-BCC3-44BF-82FB-EC223D8E9090}" destId="{D8617F94-7B64-4155-BD99-1C1F787440C0}" srcOrd="1" destOrd="0" presId="urn:microsoft.com/office/officeart/2008/layout/LinedList"/>
    <dgm:cxn modelId="{3D47D2A3-1990-4ACC-AA0C-969C00805D48}" type="presParOf" srcId="{E852B467-BCC3-44BF-82FB-EC223D8E9090}" destId="{0C2DD9A5-2317-414C-AC73-961CDC952A1A}" srcOrd="2" destOrd="0" presId="urn:microsoft.com/office/officeart/2008/layout/LinedList"/>
    <dgm:cxn modelId="{3AE7670A-B153-488A-AC0E-1C5083E47DC8}" type="presParOf" srcId="{1400093D-92F8-4FE7-8DEF-85F9773D34C2}" destId="{EAE8C5CC-7E8C-4149-8348-E4D1AA89C686}" srcOrd="8" destOrd="0" presId="urn:microsoft.com/office/officeart/2008/layout/LinedList"/>
    <dgm:cxn modelId="{B26F1A49-AB17-4EAF-BC81-CE8ED141C87A}" type="presParOf" srcId="{1400093D-92F8-4FE7-8DEF-85F9773D34C2}" destId="{772E0DBC-FEDF-473D-8032-5329283A6D39}" srcOrd="9" destOrd="0" presId="urn:microsoft.com/office/officeart/2008/layout/LinedList"/>
    <dgm:cxn modelId="{2AF52F1A-5FC4-4AC3-9CC6-1281F719FEBD}" type="presParOf" srcId="{1400093D-92F8-4FE7-8DEF-85F9773D34C2}" destId="{1D44CCC5-7C6F-469C-8EB8-75C1E1F5A522}" srcOrd="10" destOrd="0" presId="urn:microsoft.com/office/officeart/2008/layout/LinedList"/>
    <dgm:cxn modelId="{5E7DA6EB-9804-425A-BACC-27DA02AEC113}" type="presParOf" srcId="{1D44CCC5-7C6F-469C-8EB8-75C1E1F5A522}" destId="{015916D4-D458-430C-8802-0D68AF190DF2}" srcOrd="0" destOrd="0" presId="urn:microsoft.com/office/officeart/2008/layout/LinedList"/>
    <dgm:cxn modelId="{30C5C516-5A73-47EF-8163-945C0DCC0B1B}" type="presParOf" srcId="{1D44CCC5-7C6F-469C-8EB8-75C1E1F5A522}" destId="{33642278-B972-48D9-934B-5C20264ED690}" srcOrd="1" destOrd="0" presId="urn:microsoft.com/office/officeart/2008/layout/LinedList"/>
    <dgm:cxn modelId="{41D2BF4C-5875-42AA-AD9E-E04FBBCC3C24}" type="presParOf" srcId="{1D44CCC5-7C6F-469C-8EB8-75C1E1F5A522}" destId="{0526E166-D776-4DAB-88ED-436F972D2B1D}" srcOrd="2" destOrd="0" presId="urn:microsoft.com/office/officeart/2008/layout/LinedList"/>
    <dgm:cxn modelId="{E15A57EE-C76F-418E-94A4-3CE017740873}" type="presParOf" srcId="{1400093D-92F8-4FE7-8DEF-85F9773D34C2}" destId="{E570DEC1-F5AC-4257-B76A-AD1C7D6566CC}" srcOrd="11" destOrd="0" presId="urn:microsoft.com/office/officeart/2008/layout/LinedList"/>
    <dgm:cxn modelId="{330CA2B7-A199-4EE6-BCF2-DFB8F951D2E1}" type="presParOf" srcId="{1400093D-92F8-4FE7-8DEF-85F9773D34C2}" destId="{5F5F81CE-1856-4BA6-9B74-ADEC87FE4248}" srcOrd="12" destOrd="0" presId="urn:microsoft.com/office/officeart/2008/layout/LinedList"/>
    <dgm:cxn modelId="{D0A94105-7288-4C1D-A098-8A16B574E829}" type="presParOf" srcId="{1400093D-92F8-4FE7-8DEF-85F9773D34C2}" destId="{311C550B-81F9-4435-96C6-2BC3A8477A2A}" srcOrd="13" destOrd="0" presId="urn:microsoft.com/office/officeart/2008/layout/LinedList"/>
    <dgm:cxn modelId="{D5DBED83-FEF2-4298-A0F8-F5BD099D31AA}" type="presParOf" srcId="{311C550B-81F9-4435-96C6-2BC3A8477A2A}" destId="{56F03AFE-6AE5-408A-836D-54AA95FD78DB}" srcOrd="0" destOrd="0" presId="urn:microsoft.com/office/officeart/2008/layout/LinedList"/>
    <dgm:cxn modelId="{2D3E547D-9532-47C6-B1EC-EDF732C1C0A4}" type="presParOf" srcId="{311C550B-81F9-4435-96C6-2BC3A8477A2A}" destId="{70078200-6DB9-4738-AA5B-A4CDBBC3B0C4}" srcOrd="1" destOrd="0" presId="urn:microsoft.com/office/officeart/2008/layout/LinedList"/>
    <dgm:cxn modelId="{12B775F9-8030-4983-94EA-B345A7C61E26}" type="presParOf" srcId="{311C550B-81F9-4435-96C6-2BC3A8477A2A}" destId="{04867F5D-CF59-4C5E-B920-614FE70FC598}" srcOrd="2" destOrd="0" presId="urn:microsoft.com/office/officeart/2008/layout/LinedList"/>
    <dgm:cxn modelId="{DAF224B7-96DA-4512-A6DD-8EF989CA6DBA}" type="presParOf" srcId="{1400093D-92F8-4FE7-8DEF-85F9773D34C2}" destId="{B78D4F47-6D38-4DCC-8D05-0749D0BEABDA}" srcOrd="14" destOrd="0" presId="urn:microsoft.com/office/officeart/2008/layout/LinedList"/>
    <dgm:cxn modelId="{EC11A39C-6D9E-4512-B8A6-741B1E8969F3}" type="presParOf" srcId="{1400093D-92F8-4FE7-8DEF-85F9773D34C2}" destId="{849076AC-DC45-429A-B0EC-D9FA2A1620E4}" srcOrd="15" destOrd="0" presId="urn:microsoft.com/office/officeart/2008/layout/LinedList"/>
    <dgm:cxn modelId="{3D2C9598-362F-4028-A930-B74E05A53F6C}" type="presParOf" srcId="{1400093D-92F8-4FE7-8DEF-85F9773D34C2}" destId="{D68F06F6-F542-4014-B2AB-4AA3F6431E4A}" srcOrd="16" destOrd="0" presId="urn:microsoft.com/office/officeart/2008/layout/LinedList"/>
    <dgm:cxn modelId="{6EB120D5-CC1E-4E48-9F27-CB25BD689118}" type="presParOf" srcId="{D68F06F6-F542-4014-B2AB-4AA3F6431E4A}" destId="{BE280640-9605-490C-A869-FB3E997CFC81}" srcOrd="0" destOrd="0" presId="urn:microsoft.com/office/officeart/2008/layout/LinedList"/>
    <dgm:cxn modelId="{C87E33B3-9C9B-4B22-9D57-3260FE9E70F2}" type="presParOf" srcId="{D68F06F6-F542-4014-B2AB-4AA3F6431E4A}" destId="{12746CAB-9F5F-4463-A0A2-74DACD38183F}" srcOrd="1" destOrd="0" presId="urn:microsoft.com/office/officeart/2008/layout/LinedList"/>
    <dgm:cxn modelId="{934C3DAD-3B63-4E3D-ADCB-F319AE19B7FF}" type="presParOf" srcId="{D68F06F6-F542-4014-B2AB-4AA3F6431E4A}" destId="{6D46C17E-BD2D-4B9B-83BE-CD00ECB9CAF7}" srcOrd="2" destOrd="0" presId="urn:microsoft.com/office/officeart/2008/layout/LinedList"/>
    <dgm:cxn modelId="{D476F207-1336-4BE6-826C-C15DBC7CDB63}" type="presParOf" srcId="{1400093D-92F8-4FE7-8DEF-85F9773D34C2}" destId="{8202D407-31BE-4E0B-875B-F059F67610DB}" srcOrd="17" destOrd="0" presId="urn:microsoft.com/office/officeart/2008/layout/LinedList"/>
    <dgm:cxn modelId="{C0E4CCEF-4D80-4B91-B6AE-968B20B756E2}" type="presParOf" srcId="{1400093D-92F8-4FE7-8DEF-85F9773D34C2}" destId="{273415C7-E582-4B02-B523-E4596835AF68}"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4F9435-EE6E-4673-B86B-45F36B49C5E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9E2263A-72C9-4E68-9351-A7D15F57FE7A}">
      <dgm:prSet/>
      <dgm:spPr>
        <a:effectLst>
          <a:outerShdw blurRad="50800" dist="38100" dir="8100000" algn="tr" rotWithShape="0">
            <a:prstClr val="black">
              <a:alpha val="40000"/>
            </a:prstClr>
          </a:outerShdw>
        </a:effectLst>
      </dgm:spPr>
      <dgm:t>
        <a:bodyPr/>
        <a:lstStyle/>
        <a:p>
          <a:r>
            <a:rPr lang="en-US" b="1" dirty="0"/>
            <a:t>Accounting records must track:</a:t>
          </a:r>
          <a:endParaRPr lang="en-US" dirty="0"/>
        </a:p>
      </dgm:t>
    </dgm:pt>
    <dgm:pt modelId="{226377C2-87D1-4C36-9094-15695511DAB1}" type="parTrans" cxnId="{9D3DFD16-21CB-4986-9EFC-441C39F32E3C}">
      <dgm:prSet/>
      <dgm:spPr/>
      <dgm:t>
        <a:bodyPr/>
        <a:lstStyle/>
        <a:p>
          <a:endParaRPr lang="en-US"/>
        </a:p>
      </dgm:t>
    </dgm:pt>
    <dgm:pt modelId="{45DB9FAD-BA30-4489-98A3-D3B785DECED0}" type="sibTrans" cxnId="{9D3DFD16-21CB-4986-9EFC-441C39F32E3C}">
      <dgm:prSet/>
      <dgm:spPr/>
      <dgm:t>
        <a:bodyPr/>
        <a:lstStyle/>
        <a:p>
          <a:endParaRPr lang="en-US"/>
        </a:p>
      </dgm:t>
    </dgm:pt>
    <dgm:pt modelId="{D5588649-448D-49BC-B0CC-57B8BEE8B3C0}">
      <dgm:prSet/>
      <dgm:spPr/>
      <dgm:t>
        <a:bodyPr anchor="ctr"/>
        <a:lstStyle/>
        <a:p>
          <a:r>
            <a:rPr lang="en-US" dirty="0"/>
            <a:t>Authorizations </a:t>
          </a:r>
        </a:p>
      </dgm:t>
    </dgm:pt>
    <dgm:pt modelId="{C9EC7365-9EE8-4EEB-9C13-D9931085B7A2}" type="parTrans" cxnId="{B71C6E90-E981-48A0-8B25-B644C635FD43}">
      <dgm:prSet/>
      <dgm:spPr/>
      <dgm:t>
        <a:bodyPr/>
        <a:lstStyle/>
        <a:p>
          <a:endParaRPr lang="en-US"/>
        </a:p>
      </dgm:t>
    </dgm:pt>
    <dgm:pt modelId="{C5E76137-1C00-4653-8161-9A61E98BC798}" type="sibTrans" cxnId="{B71C6E90-E981-48A0-8B25-B644C635FD43}">
      <dgm:prSet/>
      <dgm:spPr/>
      <dgm:t>
        <a:bodyPr/>
        <a:lstStyle/>
        <a:p>
          <a:endParaRPr lang="en-US"/>
        </a:p>
      </dgm:t>
    </dgm:pt>
    <dgm:pt modelId="{BCCE4410-5050-492C-A77A-5838EDF5DA26}">
      <dgm:prSet/>
      <dgm:spPr/>
      <dgm:t>
        <a:bodyPr anchor="ctr"/>
        <a:lstStyle/>
        <a:p>
          <a:r>
            <a:rPr lang="en-US" dirty="0"/>
            <a:t>Obligations </a:t>
          </a:r>
        </a:p>
      </dgm:t>
    </dgm:pt>
    <dgm:pt modelId="{63E6B5F7-E030-4D66-9EEF-9C11ACB87FE2}" type="parTrans" cxnId="{AA7303DF-079F-495B-B5B5-F2A78701CA51}">
      <dgm:prSet/>
      <dgm:spPr/>
      <dgm:t>
        <a:bodyPr/>
        <a:lstStyle/>
        <a:p>
          <a:endParaRPr lang="en-US"/>
        </a:p>
      </dgm:t>
    </dgm:pt>
    <dgm:pt modelId="{804474AB-C2FA-4E7B-968C-51B732673951}" type="sibTrans" cxnId="{AA7303DF-079F-495B-B5B5-F2A78701CA51}">
      <dgm:prSet/>
      <dgm:spPr/>
      <dgm:t>
        <a:bodyPr/>
        <a:lstStyle/>
        <a:p>
          <a:endParaRPr lang="en-US"/>
        </a:p>
      </dgm:t>
    </dgm:pt>
    <dgm:pt modelId="{97C3F759-D625-4064-93C9-10F90755841E}">
      <dgm:prSet/>
      <dgm:spPr/>
      <dgm:t>
        <a:bodyPr anchor="ctr"/>
        <a:lstStyle/>
        <a:p>
          <a:r>
            <a:rPr lang="en-US" dirty="0"/>
            <a:t>Expenditures</a:t>
          </a:r>
        </a:p>
      </dgm:t>
    </dgm:pt>
    <dgm:pt modelId="{865A9DCB-D4D8-46C2-B46D-68439917B5F5}" type="parTrans" cxnId="{2A994CEA-6E9C-45FE-8149-5FC52E8FBE4B}">
      <dgm:prSet/>
      <dgm:spPr/>
      <dgm:t>
        <a:bodyPr/>
        <a:lstStyle/>
        <a:p>
          <a:endParaRPr lang="en-US"/>
        </a:p>
      </dgm:t>
    </dgm:pt>
    <dgm:pt modelId="{E91B3ECE-1FB0-43B5-821C-3BE84A92735F}" type="sibTrans" cxnId="{2A994CEA-6E9C-45FE-8149-5FC52E8FBE4B}">
      <dgm:prSet/>
      <dgm:spPr/>
      <dgm:t>
        <a:bodyPr/>
        <a:lstStyle/>
        <a:p>
          <a:endParaRPr lang="en-US"/>
        </a:p>
      </dgm:t>
    </dgm:pt>
    <dgm:pt modelId="{BBAFDAC8-EE17-4AE6-BA33-4EEB33508987}">
      <dgm:prSet/>
      <dgm:spPr/>
      <dgm:t>
        <a:bodyPr anchor="ctr"/>
        <a:lstStyle/>
        <a:p>
          <a:r>
            <a:rPr lang="en-US" dirty="0"/>
            <a:t>Program Income</a:t>
          </a:r>
        </a:p>
      </dgm:t>
    </dgm:pt>
    <dgm:pt modelId="{2EC2A018-11FB-4913-876E-F72ABAEF3D4A}" type="parTrans" cxnId="{B483493D-2F9D-4E54-A014-8E4C7E8B9C84}">
      <dgm:prSet/>
      <dgm:spPr/>
      <dgm:t>
        <a:bodyPr/>
        <a:lstStyle/>
        <a:p>
          <a:endParaRPr lang="en-US"/>
        </a:p>
      </dgm:t>
    </dgm:pt>
    <dgm:pt modelId="{178F2F32-B085-4B51-843D-C09C7729A1B1}" type="sibTrans" cxnId="{B483493D-2F9D-4E54-A014-8E4C7E8B9C84}">
      <dgm:prSet/>
      <dgm:spPr/>
      <dgm:t>
        <a:bodyPr/>
        <a:lstStyle/>
        <a:p>
          <a:endParaRPr lang="en-US"/>
        </a:p>
      </dgm:t>
    </dgm:pt>
    <dgm:pt modelId="{DBB9BD61-F034-4C35-972B-ABB91558321C}">
      <dgm:prSet/>
      <dgm:spPr>
        <a:effectLst>
          <a:outerShdw blurRad="50800" dist="38100" dir="8100000" algn="tr" rotWithShape="0">
            <a:prstClr val="black">
              <a:alpha val="40000"/>
            </a:prstClr>
          </a:outerShdw>
        </a:effectLst>
      </dgm:spPr>
      <dgm:t>
        <a:bodyPr/>
        <a:lstStyle/>
        <a:p>
          <a:r>
            <a:rPr lang="en-US" b="1" dirty="0"/>
            <a:t>Maintain source documentation</a:t>
          </a:r>
          <a:endParaRPr lang="en-US" dirty="0"/>
        </a:p>
      </dgm:t>
    </dgm:pt>
    <dgm:pt modelId="{DB2DFFF8-25F1-438B-BD85-30CB87F41C4C}" type="parTrans" cxnId="{FC9EF89E-4C47-4599-BD4B-64FF908AE8FD}">
      <dgm:prSet/>
      <dgm:spPr/>
      <dgm:t>
        <a:bodyPr/>
        <a:lstStyle/>
        <a:p>
          <a:endParaRPr lang="en-US"/>
        </a:p>
      </dgm:t>
    </dgm:pt>
    <dgm:pt modelId="{A2A27CA4-2E12-40C5-8B1F-0A02DDC618FF}" type="sibTrans" cxnId="{FC9EF89E-4C47-4599-BD4B-64FF908AE8FD}">
      <dgm:prSet/>
      <dgm:spPr/>
      <dgm:t>
        <a:bodyPr/>
        <a:lstStyle/>
        <a:p>
          <a:endParaRPr lang="en-US"/>
        </a:p>
      </dgm:t>
    </dgm:pt>
    <dgm:pt modelId="{399B9071-DD26-4B8E-8F98-D713BDBA0538}">
      <dgm:prSet/>
      <dgm:spPr/>
      <dgm:t>
        <a:bodyPr anchor="ctr"/>
        <a:lstStyle/>
        <a:p>
          <a:r>
            <a:rPr lang="en-US" dirty="0"/>
            <a:t>Paid invoices</a:t>
          </a:r>
        </a:p>
      </dgm:t>
    </dgm:pt>
    <dgm:pt modelId="{69EA888F-5CA2-4D23-92FE-576CEAAF8661}" type="parTrans" cxnId="{0274075A-6F26-4561-BC78-7AEE938689A8}">
      <dgm:prSet/>
      <dgm:spPr/>
      <dgm:t>
        <a:bodyPr/>
        <a:lstStyle/>
        <a:p>
          <a:endParaRPr lang="en-US"/>
        </a:p>
      </dgm:t>
    </dgm:pt>
    <dgm:pt modelId="{F8287F44-F0FC-437D-8709-49BE266856A8}" type="sibTrans" cxnId="{0274075A-6F26-4561-BC78-7AEE938689A8}">
      <dgm:prSet/>
      <dgm:spPr/>
      <dgm:t>
        <a:bodyPr/>
        <a:lstStyle/>
        <a:p>
          <a:endParaRPr lang="en-US"/>
        </a:p>
      </dgm:t>
    </dgm:pt>
    <dgm:pt modelId="{E477788B-B965-4A97-86F0-AE5F9CA0E2F7}">
      <dgm:prSet/>
      <dgm:spPr/>
      <dgm:t>
        <a:bodyPr anchor="ctr"/>
        <a:lstStyle/>
        <a:p>
          <a:r>
            <a:rPr lang="en-US" dirty="0"/>
            <a:t>Payrolls </a:t>
          </a:r>
        </a:p>
      </dgm:t>
    </dgm:pt>
    <dgm:pt modelId="{96F4E9E2-4E32-4886-ADBF-9090F4BE2EA7}" type="parTrans" cxnId="{5581D751-7BE4-414D-964B-B57F0B764A5D}">
      <dgm:prSet/>
      <dgm:spPr/>
      <dgm:t>
        <a:bodyPr/>
        <a:lstStyle/>
        <a:p>
          <a:endParaRPr lang="en-US"/>
        </a:p>
      </dgm:t>
    </dgm:pt>
    <dgm:pt modelId="{831DF252-2608-4A9F-91A9-2CD43E2FC8C3}" type="sibTrans" cxnId="{5581D751-7BE4-414D-964B-B57F0B764A5D}">
      <dgm:prSet/>
      <dgm:spPr/>
      <dgm:t>
        <a:bodyPr/>
        <a:lstStyle/>
        <a:p>
          <a:endParaRPr lang="en-US"/>
        </a:p>
      </dgm:t>
    </dgm:pt>
    <dgm:pt modelId="{E43A2000-9EAA-4500-A8E4-B55E845ABAFE}">
      <dgm:prSet/>
      <dgm:spPr/>
      <dgm:t>
        <a:bodyPr anchor="ctr"/>
        <a:lstStyle/>
        <a:p>
          <a:r>
            <a:rPr lang="en-US" dirty="0"/>
            <a:t>Time and attendance records </a:t>
          </a:r>
        </a:p>
      </dgm:t>
    </dgm:pt>
    <dgm:pt modelId="{BEEBD29B-FD38-4D9C-B12A-4F761F89A7B5}" type="parTrans" cxnId="{9A27D21D-6A80-47FF-BF16-FFF2D073BAC6}">
      <dgm:prSet/>
      <dgm:spPr/>
      <dgm:t>
        <a:bodyPr/>
        <a:lstStyle/>
        <a:p>
          <a:endParaRPr lang="en-US"/>
        </a:p>
      </dgm:t>
    </dgm:pt>
    <dgm:pt modelId="{575EBB1E-BC80-4FBF-8593-13FDBCFAE9F3}" type="sibTrans" cxnId="{9A27D21D-6A80-47FF-BF16-FFF2D073BAC6}">
      <dgm:prSet/>
      <dgm:spPr/>
      <dgm:t>
        <a:bodyPr/>
        <a:lstStyle/>
        <a:p>
          <a:endParaRPr lang="en-US"/>
        </a:p>
      </dgm:t>
    </dgm:pt>
    <dgm:pt modelId="{272FBCA3-6817-4F3A-AD39-65812CE21FE3}">
      <dgm:prSet/>
      <dgm:spPr/>
      <dgm:t>
        <a:bodyPr anchor="ctr"/>
        <a:lstStyle/>
        <a:p>
          <a:r>
            <a:rPr lang="en-US" dirty="0"/>
            <a:t>Subaward agreements</a:t>
          </a:r>
        </a:p>
      </dgm:t>
    </dgm:pt>
    <dgm:pt modelId="{4092BDEA-1691-44DD-81FC-4B3F07381A42}" type="parTrans" cxnId="{91AF16DE-0E55-4602-B80C-5B2B5C33E531}">
      <dgm:prSet/>
      <dgm:spPr/>
      <dgm:t>
        <a:bodyPr/>
        <a:lstStyle/>
        <a:p>
          <a:endParaRPr lang="en-US"/>
        </a:p>
      </dgm:t>
    </dgm:pt>
    <dgm:pt modelId="{4DD7FB95-9312-4E00-8081-F102D1644D58}" type="sibTrans" cxnId="{91AF16DE-0E55-4602-B80C-5B2B5C33E531}">
      <dgm:prSet/>
      <dgm:spPr/>
      <dgm:t>
        <a:bodyPr/>
        <a:lstStyle/>
        <a:p>
          <a:endParaRPr lang="en-US"/>
        </a:p>
      </dgm:t>
    </dgm:pt>
    <dgm:pt modelId="{77120EF1-75EA-4D7C-BB3C-C3A14AE09B66}">
      <dgm:prSet/>
      <dgm:spPr/>
      <dgm:t>
        <a:bodyPr anchor="ctr"/>
        <a:lstStyle/>
        <a:p>
          <a:r>
            <a:rPr lang="en-US" dirty="0"/>
            <a:t>Contracts</a:t>
          </a:r>
        </a:p>
      </dgm:t>
    </dgm:pt>
    <dgm:pt modelId="{4AA47A48-FD01-466A-BE78-41F646C547DB}" type="parTrans" cxnId="{2D71E956-A2B7-4D9E-8D5D-00B09C683B5C}">
      <dgm:prSet/>
      <dgm:spPr/>
      <dgm:t>
        <a:bodyPr/>
        <a:lstStyle/>
        <a:p>
          <a:endParaRPr lang="en-US"/>
        </a:p>
      </dgm:t>
    </dgm:pt>
    <dgm:pt modelId="{99AFBA8F-6E5B-4AB3-B20B-338D94188B85}" type="sibTrans" cxnId="{2D71E956-A2B7-4D9E-8D5D-00B09C683B5C}">
      <dgm:prSet/>
      <dgm:spPr/>
      <dgm:t>
        <a:bodyPr/>
        <a:lstStyle/>
        <a:p>
          <a:endParaRPr lang="en-US"/>
        </a:p>
      </dgm:t>
    </dgm:pt>
    <dgm:pt modelId="{3BF2CFE3-D8CA-4CE1-BDAF-29949899FFBF}">
      <dgm:prSet/>
      <dgm:spPr/>
      <dgm:t>
        <a:bodyPr anchor="ctr"/>
        <a:lstStyle/>
        <a:p>
          <a:r>
            <a:rPr lang="en-US" dirty="0"/>
            <a:t>Documentation of the history of a procurement</a:t>
          </a:r>
        </a:p>
      </dgm:t>
    </dgm:pt>
    <dgm:pt modelId="{7F6B6A56-B988-4BEA-8E2F-A2ABC1B85661}" type="parTrans" cxnId="{A1109A1D-EFE9-42EB-B9F5-EF7D1F659CC6}">
      <dgm:prSet/>
      <dgm:spPr/>
      <dgm:t>
        <a:bodyPr/>
        <a:lstStyle/>
        <a:p>
          <a:endParaRPr lang="en-US"/>
        </a:p>
      </dgm:t>
    </dgm:pt>
    <dgm:pt modelId="{03F062C1-C66E-4F99-8561-2F4567AE67CB}" type="sibTrans" cxnId="{A1109A1D-EFE9-42EB-B9F5-EF7D1F659CC6}">
      <dgm:prSet/>
      <dgm:spPr/>
      <dgm:t>
        <a:bodyPr/>
        <a:lstStyle/>
        <a:p>
          <a:endParaRPr lang="en-US"/>
        </a:p>
      </dgm:t>
    </dgm:pt>
    <dgm:pt modelId="{C36FBDBC-2FCD-4DC3-A37E-26D19409283D}" type="pres">
      <dgm:prSet presAssocID="{494F9435-EE6E-4673-B86B-45F36B49C5EA}" presName="linear" presStyleCnt="0">
        <dgm:presLayoutVars>
          <dgm:animLvl val="lvl"/>
          <dgm:resizeHandles val="exact"/>
        </dgm:presLayoutVars>
      </dgm:prSet>
      <dgm:spPr/>
    </dgm:pt>
    <dgm:pt modelId="{B8017FDC-EEB2-4344-9D60-F61F35633835}" type="pres">
      <dgm:prSet presAssocID="{F9E2263A-72C9-4E68-9351-A7D15F57FE7A}" presName="parentText" presStyleLbl="node1" presStyleIdx="0" presStyleCnt="2">
        <dgm:presLayoutVars>
          <dgm:chMax val="0"/>
          <dgm:bulletEnabled val="1"/>
        </dgm:presLayoutVars>
      </dgm:prSet>
      <dgm:spPr/>
    </dgm:pt>
    <dgm:pt modelId="{198B9E65-0B1E-42C4-BA67-7B125EDE0661}" type="pres">
      <dgm:prSet presAssocID="{F9E2263A-72C9-4E68-9351-A7D15F57FE7A}" presName="childText" presStyleLbl="revTx" presStyleIdx="0" presStyleCnt="2" custScaleY="105135">
        <dgm:presLayoutVars>
          <dgm:bulletEnabled val="1"/>
        </dgm:presLayoutVars>
      </dgm:prSet>
      <dgm:spPr/>
    </dgm:pt>
    <dgm:pt modelId="{15A488C8-0D3F-481E-9762-E8A15D082A61}" type="pres">
      <dgm:prSet presAssocID="{DBB9BD61-F034-4C35-972B-ABB91558321C}" presName="parentText" presStyleLbl="node1" presStyleIdx="1" presStyleCnt="2">
        <dgm:presLayoutVars>
          <dgm:chMax val="0"/>
          <dgm:bulletEnabled val="1"/>
        </dgm:presLayoutVars>
      </dgm:prSet>
      <dgm:spPr/>
    </dgm:pt>
    <dgm:pt modelId="{90D33DFD-3F35-4657-9BCA-AC568BBC9F3A}" type="pres">
      <dgm:prSet presAssocID="{DBB9BD61-F034-4C35-972B-ABB91558321C}" presName="childText" presStyleLbl="revTx" presStyleIdx="1" presStyleCnt="2" custScaleY="109233" custLinFactNeighborX="5521" custLinFactNeighborY="9">
        <dgm:presLayoutVars>
          <dgm:bulletEnabled val="1"/>
        </dgm:presLayoutVars>
      </dgm:prSet>
      <dgm:spPr/>
    </dgm:pt>
  </dgm:ptLst>
  <dgm:cxnLst>
    <dgm:cxn modelId="{66FD6407-2CF6-4639-8BBF-10418332FDA8}" type="presOf" srcId="{BCCE4410-5050-492C-A77A-5838EDF5DA26}" destId="{198B9E65-0B1E-42C4-BA67-7B125EDE0661}" srcOrd="0" destOrd="1" presId="urn:microsoft.com/office/officeart/2005/8/layout/vList2"/>
    <dgm:cxn modelId="{35F24A0A-14B8-480D-AA2D-33FFDF83C2EF}" type="presOf" srcId="{F9E2263A-72C9-4E68-9351-A7D15F57FE7A}" destId="{B8017FDC-EEB2-4344-9D60-F61F35633835}" srcOrd="0" destOrd="0" presId="urn:microsoft.com/office/officeart/2005/8/layout/vList2"/>
    <dgm:cxn modelId="{9D3DFD16-21CB-4986-9EFC-441C39F32E3C}" srcId="{494F9435-EE6E-4673-B86B-45F36B49C5EA}" destId="{F9E2263A-72C9-4E68-9351-A7D15F57FE7A}" srcOrd="0" destOrd="0" parTransId="{226377C2-87D1-4C36-9094-15695511DAB1}" sibTransId="{45DB9FAD-BA30-4489-98A3-D3B785DECED0}"/>
    <dgm:cxn modelId="{A1109A1D-EFE9-42EB-B9F5-EF7D1F659CC6}" srcId="{DBB9BD61-F034-4C35-972B-ABB91558321C}" destId="{3BF2CFE3-D8CA-4CE1-BDAF-29949899FFBF}" srcOrd="5" destOrd="0" parTransId="{7F6B6A56-B988-4BEA-8E2F-A2ABC1B85661}" sibTransId="{03F062C1-C66E-4F99-8561-2F4567AE67CB}"/>
    <dgm:cxn modelId="{9A27D21D-6A80-47FF-BF16-FFF2D073BAC6}" srcId="{DBB9BD61-F034-4C35-972B-ABB91558321C}" destId="{E43A2000-9EAA-4500-A8E4-B55E845ABAFE}" srcOrd="2" destOrd="0" parTransId="{BEEBD29B-FD38-4D9C-B12A-4F761F89A7B5}" sibTransId="{575EBB1E-BC80-4FBF-8593-13FDBCFAE9F3}"/>
    <dgm:cxn modelId="{C13E0423-4F71-4776-9C9C-49F82D382F59}" type="presOf" srcId="{BBAFDAC8-EE17-4AE6-BA33-4EEB33508987}" destId="{198B9E65-0B1E-42C4-BA67-7B125EDE0661}" srcOrd="0" destOrd="3" presId="urn:microsoft.com/office/officeart/2005/8/layout/vList2"/>
    <dgm:cxn modelId="{57E64039-97AC-4D74-954E-CFDC6D40E9B9}" type="presOf" srcId="{E43A2000-9EAA-4500-A8E4-B55E845ABAFE}" destId="{90D33DFD-3F35-4657-9BCA-AC568BBC9F3A}" srcOrd="0" destOrd="2" presId="urn:microsoft.com/office/officeart/2005/8/layout/vList2"/>
    <dgm:cxn modelId="{B483493D-2F9D-4E54-A014-8E4C7E8B9C84}" srcId="{F9E2263A-72C9-4E68-9351-A7D15F57FE7A}" destId="{BBAFDAC8-EE17-4AE6-BA33-4EEB33508987}" srcOrd="3" destOrd="0" parTransId="{2EC2A018-11FB-4913-876E-F72ABAEF3D4A}" sibTransId="{178F2F32-B085-4B51-843D-C09C7729A1B1}"/>
    <dgm:cxn modelId="{49714340-0B4E-4EB7-A011-8E8987F868AE}" type="presOf" srcId="{494F9435-EE6E-4673-B86B-45F36B49C5EA}" destId="{C36FBDBC-2FCD-4DC3-A37E-26D19409283D}" srcOrd="0" destOrd="0" presId="urn:microsoft.com/office/officeart/2005/8/layout/vList2"/>
    <dgm:cxn modelId="{5581D751-7BE4-414D-964B-B57F0B764A5D}" srcId="{DBB9BD61-F034-4C35-972B-ABB91558321C}" destId="{E477788B-B965-4A97-86F0-AE5F9CA0E2F7}" srcOrd="1" destOrd="0" parTransId="{96F4E9E2-4E32-4886-ADBF-9090F4BE2EA7}" sibTransId="{831DF252-2608-4A9F-91A9-2CD43E2FC8C3}"/>
    <dgm:cxn modelId="{2D71E956-A2B7-4D9E-8D5D-00B09C683B5C}" srcId="{DBB9BD61-F034-4C35-972B-ABB91558321C}" destId="{77120EF1-75EA-4D7C-BB3C-C3A14AE09B66}" srcOrd="4" destOrd="0" parTransId="{4AA47A48-FD01-466A-BE78-41F646C547DB}" sibTransId="{99AFBA8F-6E5B-4AB3-B20B-338D94188B85}"/>
    <dgm:cxn modelId="{0274075A-6F26-4561-BC78-7AEE938689A8}" srcId="{DBB9BD61-F034-4C35-972B-ABB91558321C}" destId="{399B9071-DD26-4B8E-8F98-D713BDBA0538}" srcOrd="0" destOrd="0" parTransId="{69EA888F-5CA2-4D23-92FE-576CEAAF8661}" sibTransId="{F8287F44-F0FC-437D-8709-49BE266856A8}"/>
    <dgm:cxn modelId="{F1B78B84-FF4F-4C8C-A6D9-1BFC286D4F74}" type="presOf" srcId="{3BF2CFE3-D8CA-4CE1-BDAF-29949899FFBF}" destId="{90D33DFD-3F35-4657-9BCA-AC568BBC9F3A}" srcOrd="0" destOrd="5" presId="urn:microsoft.com/office/officeart/2005/8/layout/vList2"/>
    <dgm:cxn modelId="{0ADA518E-C0F5-475C-94D1-BADDEF00CF14}" type="presOf" srcId="{E477788B-B965-4A97-86F0-AE5F9CA0E2F7}" destId="{90D33DFD-3F35-4657-9BCA-AC568BBC9F3A}" srcOrd="0" destOrd="1" presId="urn:microsoft.com/office/officeart/2005/8/layout/vList2"/>
    <dgm:cxn modelId="{B71C6E90-E981-48A0-8B25-B644C635FD43}" srcId="{F9E2263A-72C9-4E68-9351-A7D15F57FE7A}" destId="{D5588649-448D-49BC-B0CC-57B8BEE8B3C0}" srcOrd="0" destOrd="0" parTransId="{C9EC7365-9EE8-4EEB-9C13-D9931085B7A2}" sibTransId="{C5E76137-1C00-4653-8161-9A61E98BC798}"/>
    <dgm:cxn modelId="{3D069090-AD1B-4E70-BDF6-58689AB3EC3B}" type="presOf" srcId="{97C3F759-D625-4064-93C9-10F90755841E}" destId="{198B9E65-0B1E-42C4-BA67-7B125EDE0661}" srcOrd="0" destOrd="2" presId="urn:microsoft.com/office/officeart/2005/8/layout/vList2"/>
    <dgm:cxn modelId="{FD2BF096-2129-4FED-AE13-B6E57260A25B}" type="presOf" srcId="{D5588649-448D-49BC-B0CC-57B8BEE8B3C0}" destId="{198B9E65-0B1E-42C4-BA67-7B125EDE0661}" srcOrd="0" destOrd="0" presId="urn:microsoft.com/office/officeart/2005/8/layout/vList2"/>
    <dgm:cxn modelId="{FC9EF89E-4C47-4599-BD4B-64FF908AE8FD}" srcId="{494F9435-EE6E-4673-B86B-45F36B49C5EA}" destId="{DBB9BD61-F034-4C35-972B-ABB91558321C}" srcOrd="1" destOrd="0" parTransId="{DB2DFFF8-25F1-438B-BD85-30CB87F41C4C}" sibTransId="{A2A27CA4-2E12-40C5-8B1F-0A02DDC618FF}"/>
    <dgm:cxn modelId="{5789EDA4-F584-4100-AB75-49D2B202F1BD}" type="presOf" srcId="{DBB9BD61-F034-4C35-972B-ABB91558321C}" destId="{15A488C8-0D3F-481E-9762-E8A15D082A61}" srcOrd="0" destOrd="0" presId="urn:microsoft.com/office/officeart/2005/8/layout/vList2"/>
    <dgm:cxn modelId="{71395CB4-2B96-4B14-9305-D2CD55D80770}" type="presOf" srcId="{399B9071-DD26-4B8E-8F98-D713BDBA0538}" destId="{90D33DFD-3F35-4657-9BCA-AC568BBC9F3A}" srcOrd="0" destOrd="0" presId="urn:microsoft.com/office/officeart/2005/8/layout/vList2"/>
    <dgm:cxn modelId="{21B84EDD-39D9-49C1-B0BD-5F293236C92D}" type="presOf" srcId="{272FBCA3-6817-4F3A-AD39-65812CE21FE3}" destId="{90D33DFD-3F35-4657-9BCA-AC568BBC9F3A}" srcOrd="0" destOrd="3" presId="urn:microsoft.com/office/officeart/2005/8/layout/vList2"/>
    <dgm:cxn modelId="{91AF16DE-0E55-4602-B80C-5B2B5C33E531}" srcId="{DBB9BD61-F034-4C35-972B-ABB91558321C}" destId="{272FBCA3-6817-4F3A-AD39-65812CE21FE3}" srcOrd="3" destOrd="0" parTransId="{4092BDEA-1691-44DD-81FC-4B3F07381A42}" sibTransId="{4DD7FB95-9312-4E00-8081-F102D1644D58}"/>
    <dgm:cxn modelId="{AA7303DF-079F-495B-B5B5-F2A78701CA51}" srcId="{F9E2263A-72C9-4E68-9351-A7D15F57FE7A}" destId="{BCCE4410-5050-492C-A77A-5838EDF5DA26}" srcOrd="1" destOrd="0" parTransId="{63E6B5F7-E030-4D66-9EEF-9C11ACB87FE2}" sibTransId="{804474AB-C2FA-4E7B-968C-51B732673951}"/>
    <dgm:cxn modelId="{234D9CE9-4717-4654-B387-8BA79CAAE032}" type="presOf" srcId="{77120EF1-75EA-4D7C-BB3C-C3A14AE09B66}" destId="{90D33DFD-3F35-4657-9BCA-AC568BBC9F3A}" srcOrd="0" destOrd="4" presId="urn:microsoft.com/office/officeart/2005/8/layout/vList2"/>
    <dgm:cxn modelId="{2A994CEA-6E9C-45FE-8149-5FC52E8FBE4B}" srcId="{F9E2263A-72C9-4E68-9351-A7D15F57FE7A}" destId="{97C3F759-D625-4064-93C9-10F90755841E}" srcOrd="2" destOrd="0" parTransId="{865A9DCB-D4D8-46C2-B46D-68439917B5F5}" sibTransId="{E91B3ECE-1FB0-43B5-821C-3BE84A92735F}"/>
    <dgm:cxn modelId="{B6E8B240-A7C2-4741-8280-2F6781E71655}" type="presParOf" srcId="{C36FBDBC-2FCD-4DC3-A37E-26D19409283D}" destId="{B8017FDC-EEB2-4344-9D60-F61F35633835}" srcOrd="0" destOrd="0" presId="urn:microsoft.com/office/officeart/2005/8/layout/vList2"/>
    <dgm:cxn modelId="{FB9D51FC-AE5E-4FCF-8208-5B221CA9B570}" type="presParOf" srcId="{C36FBDBC-2FCD-4DC3-A37E-26D19409283D}" destId="{198B9E65-0B1E-42C4-BA67-7B125EDE0661}" srcOrd="1" destOrd="0" presId="urn:microsoft.com/office/officeart/2005/8/layout/vList2"/>
    <dgm:cxn modelId="{9E9A53C2-4C15-4EDC-8B1B-A22EF6C991D0}" type="presParOf" srcId="{C36FBDBC-2FCD-4DC3-A37E-26D19409283D}" destId="{15A488C8-0D3F-481E-9762-E8A15D082A61}" srcOrd="2" destOrd="0" presId="urn:microsoft.com/office/officeart/2005/8/layout/vList2"/>
    <dgm:cxn modelId="{6AF11012-DA94-4831-AB68-69ED4CF67875}" type="presParOf" srcId="{C36FBDBC-2FCD-4DC3-A37E-26D19409283D}" destId="{90D33DFD-3F35-4657-9BCA-AC568BBC9F3A}"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90B454-4856-3944-9CD1-96E1F11E938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66F62E8-28F1-6B4F-AABC-317C2ADA9FC9}">
      <dgm:prSet custT="1"/>
      <dgm:spPr/>
      <dgm:t>
        <a:bodyPr/>
        <a:lstStyle/>
        <a:p>
          <a:r>
            <a:rPr lang="en-US" sz="1800" b="1" dirty="0"/>
            <a:t>Financial Audit</a:t>
          </a:r>
          <a:r>
            <a:rPr lang="en-US" sz="1800" dirty="0"/>
            <a:t>: All local governments must undergo an annual financial audit (G.S. 159-34)</a:t>
          </a:r>
        </a:p>
      </dgm:t>
    </dgm:pt>
    <dgm:pt modelId="{8B0FFEFF-1AA9-CA45-A6A0-D26B6E501C27}" type="parTrans" cxnId="{B0911211-C87D-124E-BD5F-68081055A16D}">
      <dgm:prSet/>
      <dgm:spPr/>
      <dgm:t>
        <a:bodyPr/>
        <a:lstStyle/>
        <a:p>
          <a:endParaRPr lang="en-US"/>
        </a:p>
      </dgm:t>
    </dgm:pt>
    <dgm:pt modelId="{70387E65-F01A-5044-86BE-761113D107A6}" type="sibTrans" cxnId="{B0911211-C87D-124E-BD5F-68081055A16D}">
      <dgm:prSet/>
      <dgm:spPr/>
      <dgm:t>
        <a:bodyPr/>
        <a:lstStyle/>
        <a:p>
          <a:endParaRPr lang="en-US"/>
        </a:p>
      </dgm:t>
    </dgm:pt>
    <dgm:pt modelId="{05528F93-58D8-AC4E-8D33-602BE3E80055}">
      <dgm:prSet custT="1"/>
      <dgm:spPr/>
      <dgm:t>
        <a:bodyPr/>
        <a:lstStyle/>
        <a:p>
          <a:r>
            <a:rPr lang="en-US" sz="1800" b="1" dirty="0"/>
            <a:t>Yellow Book Audit</a:t>
          </a:r>
          <a:r>
            <a:rPr lang="en-US" sz="1800" dirty="0"/>
            <a:t>: Expend $100,000 or more in </a:t>
          </a:r>
          <a:r>
            <a:rPr lang="en-US" sz="1800" u="sng" dirty="0"/>
            <a:t>combined</a:t>
          </a:r>
          <a:r>
            <a:rPr lang="en-US" sz="1800" dirty="0"/>
            <a:t> federal or state dollars</a:t>
          </a:r>
        </a:p>
      </dgm:t>
    </dgm:pt>
    <dgm:pt modelId="{C08BAC32-9933-5D44-B95B-C1E0D0A7725D}" type="parTrans" cxnId="{B061F60E-582D-1643-8D71-A1272C966AFA}">
      <dgm:prSet/>
      <dgm:spPr/>
      <dgm:t>
        <a:bodyPr/>
        <a:lstStyle/>
        <a:p>
          <a:endParaRPr lang="en-US"/>
        </a:p>
      </dgm:t>
    </dgm:pt>
    <dgm:pt modelId="{5342A52E-69AD-D741-8764-A734DF3ADC92}" type="sibTrans" cxnId="{B061F60E-582D-1643-8D71-A1272C966AFA}">
      <dgm:prSet/>
      <dgm:spPr/>
      <dgm:t>
        <a:bodyPr/>
        <a:lstStyle/>
        <a:p>
          <a:endParaRPr lang="en-US"/>
        </a:p>
      </dgm:t>
    </dgm:pt>
    <dgm:pt modelId="{E8D6D5BC-E02A-0A4B-AF2A-E875B060F982}">
      <dgm:prSet custT="1"/>
      <dgm:spPr/>
      <dgm:t>
        <a:bodyPr/>
        <a:lstStyle/>
        <a:p>
          <a:r>
            <a:rPr lang="en-US" sz="1800" b="1" dirty="0"/>
            <a:t>Alternative Compliance Engagement:</a:t>
          </a:r>
        </a:p>
        <a:p>
          <a:r>
            <a:rPr lang="en-US" sz="1800" dirty="0"/>
            <a:t>For local governments receiving $0-$10 million in ARP/CSLFRF</a:t>
          </a:r>
        </a:p>
        <a:p>
          <a:r>
            <a:rPr lang="en-US" sz="1800" dirty="0"/>
            <a:t>If only reason triggering Single Audit is ARP/CSLFRF, then can do this as alternative to Single Audit.</a:t>
          </a:r>
        </a:p>
      </dgm:t>
    </dgm:pt>
    <dgm:pt modelId="{9993D395-CCF3-C84B-9DBA-AF33CC3E3292}" type="parTrans" cxnId="{2189A149-CA79-7749-9BDA-118BA0D83C56}">
      <dgm:prSet/>
      <dgm:spPr/>
      <dgm:t>
        <a:bodyPr/>
        <a:lstStyle/>
        <a:p>
          <a:endParaRPr lang="en-US"/>
        </a:p>
      </dgm:t>
    </dgm:pt>
    <dgm:pt modelId="{2780AA59-F79E-8F4B-A1AD-17F3EFEF2249}" type="sibTrans" cxnId="{2189A149-CA79-7749-9BDA-118BA0D83C56}">
      <dgm:prSet/>
      <dgm:spPr/>
      <dgm:t>
        <a:bodyPr/>
        <a:lstStyle/>
        <a:p>
          <a:endParaRPr lang="en-US"/>
        </a:p>
      </dgm:t>
    </dgm:pt>
    <dgm:pt modelId="{BD9FACEB-0694-6141-873D-BFF052352959}">
      <dgm:prSet custT="1"/>
      <dgm:spPr/>
      <dgm:t>
        <a:bodyPr/>
        <a:lstStyle/>
        <a:p>
          <a:r>
            <a:rPr lang="en-US" sz="1800" b="1" dirty="0"/>
            <a:t>Federal Single Audit</a:t>
          </a:r>
        </a:p>
        <a:p>
          <a:r>
            <a:rPr lang="en-US" sz="1800" dirty="0"/>
            <a:t>Expend $750,000 or more in </a:t>
          </a:r>
          <a:r>
            <a:rPr lang="en-US" sz="1800" u="sng" dirty="0"/>
            <a:t>federal</a:t>
          </a:r>
          <a:r>
            <a:rPr lang="en-US" sz="1800" dirty="0"/>
            <a:t> dollars during the non-federal entity’s fiscal year</a:t>
          </a:r>
          <a:endParaRPr lang="en-US" sz="1800" b="1" dirty="0"/>
        </a:p>
      </dgm:t>
    </dgm:pt>
    <dgm:pt modelId="{6D017F48-E29B-EF4E-883F-6DC2762C3DDB}" type="parTrans" cxnId="{5BD2EC86-66AF-4848-9895-B9AD99A1192A}">
      <dgm:prSet/>
      <dgm:spPr/>
      <dgm:t>
        <a:bodyPr/>
        <a:lstStyle/>
        <a:p>
          <a:endParaRPr lang="en-US"/>
        </a:p>
      </dgm:t>
    </dgm:pt>
    <dgm:pt modelId="{0396C0B7-4844-E142-9F95-6FCC119ADA49}" type="sibTrans" cxnId="{5BD2EC86-66AF-4848-9895-B9AD99A1192A}">
      <dgm:prSet/>
      <dgm:spPr/>
      <dgm:t>
        <a:bodyPr/>
        <a:lstStyle/>
        <a:p>
          <a:endParaRPr lang="en-US"/>
        </a:p>
      </dgm:t>
    </dgm:pt>
    <dgm:pt modelId="{176D9501-C544-584C-B258-8D70AFCC4A1B}" type="pres">
      <dgm:prSet presAssocID="{ED90B454-4856-3944-9CD1-96E1F11E9384}" presName="rootnode" presStyleCnt="0">
        <dgm:presLayoutVars>
          <dgm:chMax/>
          <dgm:chPref/>
          <dgm:dir/>
          <dgm:animLvl val="lvl"/>
        </dgm:presLayoutVars>
      </dgm:prSet>
      <dgm:spPr/>
    </dgm:pt>
    <dgm:pt modelId="{AE7991EB-F536-ED4B-95E7-C5E2874C8435}" type="pres">
      <dgm:prSet presAssocID="{966F62E8-28F1-6B4F-AABC-317C2ADA9FC9}" presName="composite" presStyleCnt="0"/>
      <dgm:spPr/>
    </dgm:pt>
    <dgm:pt modelId="{FD956EA5-92F3-EC4C-97CC-F5860E5C475E}" type="pres">
      <dgm:prSet presAssocID="{966F62E8-28F1-6B4F-AABC-317C2ADA9FC9}" presName="LShape" presStyleLbl="alignNode1" presStyleIdx="0" presStyleCnt="7"/>
      <dgm:spPr>
        <a:solidFill>
          <a:schemeClr val="accent5"/>
        </a:solidFill>
      </dgm:spPr>
    </dgm:pt>
    <dgm:pt modelId="{291CC0C1-301C-0B45-AC69-1482F277357D}" type="pres">
      <dgm:prSet presAssocID="{966F62E8-28F1-6B4F-AABC-317C2ADA9FC9}" presName="ParentText" presStyleLbl="revTx" presStyleIdx="0" presStyleCnt="4">
        <dgm:presLayoutVars>
          <dgm:chMax val="0"/>
          <dgm:chPref val="0"/>
          <dgm:bulletEnabled val="1"/>
        </dgm:presLayoutVars>
      </dgm:prSet>
      <dgm:spPr/>
    </dgm:pt>
    <dgm:pt modelId="{2A83E006-2E7A-5E48-B149-A10E707355DD}" type="pres">
      <dgm:prSet presAssocID="{966F62E8-28F1-6B4F-AABC-317C2ADA9FC9}" presName="Triangle" presStyleLbl="alignNode1" presStyleIdx="1" presStyleCnt="7"/>
      <dgm:spPr>
        <a:solidFill>
          <a:schemeClr val="accent5"/>
        </a:solidFill>
      </dgm:spPr>
    </dgm:pt>
    <dgm:pt modelId="{452AD311-DF62-EE4D-B3CA-08F7BF4168DF}" type="pres">
      <dgm:prSet presAssocID="{70387E65-F01A-5044-86BE-761113D107A6}" presName="sibTrans" presStyleCnt="0"/>
      <dgm:spPr/>
    </dgm:pt>
    <dgm:pt modelId="{0DF49E39-11BF-4647-8024-E593B807DD8D}" type="pres">
      <dgm:prSet presAssocID="{70387E65-F01A-5044-86BE-761113D107A6}" presName="space" presStyleCnt="0"/>
      <dgm:spPr/>
    </dgm:pt>
    <dgm:pt modelId="{3585C467-B8F0-CD49-814A-6C25302BF627}" type="pres">
      <dgm:prSet presAssocID="{05528F93-58D8-AC4E-8D33-602BE3E80055}" presName="composite" presStyleCnt="0"/>
      <dgm:spPr/>
    </dgm:pt>
    <dgm:pt modelId="{D6AFB907-DF79-EA47-968F-6B735C25330A}" type="pres">
      <dgm:prSet presAssocID="{05528F93-58D8-AC4E-8D33-602BE3E80055}" presName="LShape" presStyleLbl="alignNode1" presStyleIdx="2" presStyleCnt="7"/>
      <dgm:spPr>
        <a:solidFill>
          <a:schemeClr val="accent5"/>
        </a:solidFill>
      </dgm:spPr>
    </dgm:pt>
    <dgm:pt modelId="{F3D67B1E-D9AA-E043-8165-277E91EFB71E}" type="pres">
      <dgm:prSet presAssocID="{05528F93-58D8-AC4E-8D33-602BE3E80055}" presName="ParentText" presStyleLbl="revTx" presStyleIdx="1" presStyleCnt="4">
        <dgm:presLayoutVars>
          <dgm:chMax val="0"/>
          <dgm:chPref val="0"/>
          <dgm:bulletEnabled val="1"/>
        </dgm:presLayoutVars>
      </dgm:prSet>
      <dgm:spPr/>
    </dgm:pt>
    <dgm:pt modelId="{CBAFB9FD-F4AA-C94A-A28B-BD70CCA20BAD}" type="pres">
      <dgm:prSet presAssocID="{05528F93-58D8-AC4E-8D33-602BE3E80055}" presName="Triangle" presStyleLbl="alignNode1" presStyleIdx="3" presStyleCnt="7"/>
      <dgm:spPr>
        <a:solidFill>
          <a:schemeClr val="accent5"/>
        </a:solidFill>
      </dgm:spPr>
    </dgm:pt>
    <dgm:pt modelId="{24B9AC5D-E26B-7C44-83E5-C3279BC57FC7}" type="pres">
      <dgm:prSet presAssocID="{5342A52E-69AD-D741-8764-A734DF3ADC92}" presName="sibTrans" presStyleCnt="0"/>
      <dgm:spPr/>
    </dgm:pt>
    <dgm:pt modelId="{EAF573B7-A9C8-EB48-9028-B80177E9DB11}" type="pres">
      <dgm:prSet presAssocID="{5342A52E-69AD-D741-8764-A734DF3ADC92}" presName="space" presStyleCnt="0"/>
      <dgm:spPr/>
    </dgm:pt>
    <dgm:pt modelId="{5A657D41-F8FC-F04D-BE58-1F85A799D502}" type="pres">
      <dgm:prSet presAssocID="{BD9FACEB-0694-6141-873D-BFF052352959}" presName="composite" presStyleCnt="0"/>
      <dgm:spPr/>
    </dgm:pt>
    <dgm:pt modelId="{30184CDE-35E6-5C44-B6EF-04C372CE403F}" type="pres">
      <dgm:prSet presAssocID="{BD9FACEB-0694-6141-873D-BFF052352959}" presName="LShape" presStyleLbl="alignNode1" presStyleIdx="4" presStyleCnt="7"/>
      <dgm:spPr>
        <a:solidFill>
          <a:schemeClr val="accent5"/>
        </a:solidFill>
      </dgm:spPr>
    </dgm:pt>
    <dgm:pt modelId="{CD7D69A3-288D-7C43-8A0A-5CF037676CB8}" type="pres">
      <dgm:prSet presAssocID="{BD9FACEB-0694-6141-873D-BFF052352959}" presName="ParentText" presStyleLbl="revTx" presStyleIdx="2" presStyleCnt="4">
        <dgm:presLayoutVars>
          <dgm:chMax val="0"/>
          <dgm:chPref val="0"/>
          <dgm:bulletEnabled val="1"/>
        </dgm:presLayoutVars>
      </dgm:prSet>
      <dgm:spPr/>
    </dgm:pt>
    <dgm:pt modelId="{53E24A4A-9116-E641-863B-8928BF485CBA}" type="pres">
      <dgm:prSet presAssocID="{BD9FACEB-0694-6141-873D-BFF052352959}" presName="Triangle" presStyleLbl="alignNode1" presStyleIdx="5" presStyleCnt="7"/>
      <dgm:spPr>
        <a:solidFill>
          <a:schemeClr val="accent5"/>
        </a:solidFill>
      </dgm:spPr>
    </dgm:pt>
    <dgm:pt modelId="{3D1B46DC-6C04-8146-AE3F-1FFD14B43E18}" type="pres">
      <dgm:prSet presAssocID="{0396C0B7-4844-E142-9F95-6FCC119ADA49}" presName="sibTrans" presStyleCnt="0"/>
      <dgm:spPr/>
    </dgm:pt>
    <dgm:pt modelId="{410C9A46-46F3-4E45-9051-34F3F83F0221}" type="pres">
      <dgm:prSet presAssocID="{0396C0B7-4844-E142-9F95-6FCC119ADA49}" presName="space" presStyleCnt="0"/>
      <dgm:spPr/>
    </dgm:pt>
    <dgm:pt modelId="{F4C54DA7-3E0B-C942-B0DA-B9B2D05F8747}" type="pres">
      <dgm:prSet presAssocID="{E8D6D5BC-E02A-0A4B-AF2A-E875B060F982}" presName="composite" presStyleCnt="0"/>
      <dgm:spPr/>
    </dgm:pt>
    <dgm:pt modelId="{F4C54C9E-5F76-8642-B35B-24070FE59ED5}" type="pres">
      <dgm:prSet presAssocID="{E8D6D5BC-E02A-0A4B-AF2A-E875B060F982}" presName="LShape" presStyleLbl="alignNode1" presStyleIdx="6" presStyleCnt="7"/>
      <dgm:spPr>
        <a:solidFill>
          <a:schemeClr val="accent2"/>
        </a:solidFill>
      </dgm:spPr>
    </dgm:pt>
    <dgm:pt modelId="{0F0415BC-35C2-504D-A71E-424BD9BB801C}" type="pres">
      <dgm:prSet presAssocID="{E8D6D5BC-E02A-0A4B-AF2A-E875B060F982}" presName="ParentText" presStyleLbl="revTx" presStyleIdx="3" presStyleCnt="4">
        <dgm:presLayoutVars>
          <dgm:chMax val="0"/>
          <dgm:chPref val="0"/>
          <dgm:bulletEnabled val="1"/>
        </dgm:presLayoutVars>
      </dgm:prSet>
      <dgm:spPr/>
    </dgm:pt>
  </dgm:ptLst>
  <dgm:cxnLst>
    <dgm:cxn modelId="{B061F60E-582D-1643-8D71-A1272C966AFA}" srcId="{ED90B454-4856-3944-9CD1-96E1F11E9384}" destId="{05528F93-58D8-AC4E-8D33-602BE3E80055}" srcOrd="1" destOrd="0" parTransId="{C08BAC32-9933-5D44-B95B-C1E0D0A7725D}" sibTransId="{5342A52E-69AD-D741-8764-A734DF3ADC92}"/>
    <dgm:cxn modelId="{B0911211-C87D-124E-BD5F-68081055A16D}" srcId="{ED90B454-4856-3944-9CD1-96E1F11E9384}" destId="{966F62E8-28F1-6B4F-AABC-317C2ADA9FC9}" srcOrd="0" destOrd="0" parTransId="{8B0FFEFF-1AA9-CA45-A6A0-D26B6E501C27}" sibTransId="{70387E65-F01A-5044-86BE-761113D107A6}"/>
    <dgm:cxn modelId="{7545B512-51F6-5445-90E2-6E86F9A811C0}" type="presOf" srcId="{966F62E8-28F1-6B4F-AABC-317C2ADA9FC9}" destId="{291CC0C1-301C-0B45-AC69-1482F277357D}" srcOrd="0" destOrd="0" presId="urn:microsoft.com/office/officeart/2009/3/layout/StepUpProcess"/>
    <dgm:cxn modelId="{12454227-F78A-D849-83AE-DB1EEEDA50D2}" type="presOf" srcId="{E8D6D5BC-E02A-0A4B-AF2A-E875B060F982}" destId="{0F0415BC-35C2-504D-A71E-424BD9BB801C}" srcOrd="0" destOrd="0" presId="urn:microsoft.com/office/officeart/2009/3/layout/StepUpProcess"/>
    <dgm:cxn modelId="{2189A149-CA79-7749-9BDA-118BA0D83C56}" srcId="{ED90B454-4856-3944-9CD1-96E1F11E9384}" destId="{E8D6D5BC-E02A-0A4B-AF2A-E875B060F982}" srcOrd="3" destOrd="0" parTransId="{9993D395-CCF3-C84B-9DBA-AF33CC3E3292}" sibTransId="{2780AA59-F79E-8F4B-A1AD-17F3EFEF2249}"/>
    <dgm:cxn modelId="{D1045082-821C-DF43-91F7-C85D4C6CAAB4}" type="presOf" srcId="{BD9FACEB-0694-6141-873D-BFF052352959}" destId="{CD7D69A3-288D-7C43-8A0A-5CF037676CB8}" srcOrd="0" destOrd="0" presId="urn:microsoft.com/office/officeart/2009/3/layout/StepUpProcess"/>
    <dgm:cxn modelId="{5BD2EC86-66AF-4848-9895-B9AD99A1192A}" srcId="{ED90B454-4856-3944-9CD1-96E1F11E9384}" destId="{BD9FACEB-0694-6141-873D-BFF052352959}" srcOrd="2" destOrd="0" parTransId="{6D017F48-E29B-EF4E-883F-6DC2762C3DDB}" sibTransId="{0396C0B7-4844-E142-9F95-6FCC119ADA49}"/>
    <dgm:cxn modelId="{ABDC509C-1CC4-F14A-918F-D8BECAABDB73}" type="presOf" srcId="{05528F93-58D8-AC4E-8D33-602BE3E80055}" destId="{F3D67B1E-D9AA-E043-8165-277E91EFB71E}" srcOrd="0" destOrd="0" presId="urn:microsoft.com/office/officeart/2009/3/layout/StepUpProcess"/>
    <dgm:cxn modelId="{807FC6DA-B9A2-7B49-85BE-37026AA0C2CD}" type="presOf" srcId="{ED90B454-4856-3944-9CD1-96E1F11E9384}" destId="{176D9501-C544-584C-B258-8D70AFCC4A1B}" srcOrd="0" destOrd="0" presId="urn:microsoft.com/office/officeart/2009/3/layout/StepUpProcess"/>
    <dgm:cxn modelId="{47534D59-13D4-8B47-93B6-E4C7F0F20937}" type="presParOf" srcId="{176D9501-C544-584C-B258-8D70AFCC4A1B}" destId="{AE7991EB-F536-ED4B-95E7-C5E2874C8435}" srcOrd="0" destOrd="0" presId="urn:microsoft.com/office/officeart/2009/3/layout/StepUpProcess"/>
    <dgm:cxn modelId="{2D931FB9-7781-AE42-87B2-5D963E42337C}" type="presParOf" srcId="{AE7991EB-F536-ED4B-95E7-C5E2874C8435}" destId="{FD956EA5-92F3-EC4C-97CC-F5860E5C475E}" srcOrd="0" destOrd="0" presId="urn:microsoft.com/office/officeart/2009/3/layout/StepUpProcess"/>
    <dgm:cxn modelId="{BE695323-FE80-B74E-B32A-6BC30E3D36B5}" type="presParOf" srcId="{AE7991EB-F536-ED4B-95E7-C5E2874C8435}" destId="{291CC0C1-301C-0B45-AC69-1482F277357D}" srcOrd="1" destOrd="0" presId="urn:microsoft.com/office/officeart/2009/3/layout/StepUpProcess"/>
    <dgm:cxn modelId="{BC426CE6-FABC-BA4A-8563-318AA92A60E2}" type="presParOf" srcId="{AE7991EB-F536-ED4B-95E7-C5E2874C8435}" destId="{2A83E006-2E7A-5E48-B149-A10E707355DD}" srcOrd="2" destOrd="0" presId="urn:microsoft.com/office/officeart/2009/3/layout/StepUpProcess"/>
    <dgm:cxn modelId="{55722373-13D0-FF45-A26D-FF60655E595C}" type="presParOf" srcId="{176D9501-C544-584C-B258-8D70AFCC4A1B}" destId="{452AD311-DF62-EE4D-B3CA-08F7BF4168DF}" srcOrd="1" destOrd="0" presId="urn:microsoft.com/office/officeart/2009/3/layout/StepUpProcess"/>
    <dgm:cxn modelId="{31A33D93-5387-3848-8A5F-5292B78266B8}" type="presParOf" srcId="{452AD311-DF62-EE4D-B3CA-08F7BF4168DF}" destId="{0DF49E39-11BF-4647-8024-E593B807DD8D}" srcOrd="0" destOrd="0" presId="urn:microsoft.com/office/officeart/2009/3/layout/StepUpProcess"/>
    <dgm:cxn modelId="{8356407D-0473-0A4B-9190-76372AEF5091}" type="presParOf" srcId="{176D9501-C544-584C-B258-8D70AFCC4A1B}" destId="{3585C467-B8F0-CD49-814A-6C25302BF627}" srcOrd="2" destOrd="0" presId="urn:microsoft.com/office/officeart/2009/3/layout/StepUpProcess"/>
    <dgm:cxn modelId="{B6DDF976-E332-A448-9F60-C27979626877}" type="presParOf" srcId="{3585C467-B8F0-CD49-814A-6C25302BF627}" destId="{D6AFB907-DF79-EA47-968F-6B735C25330A}" srcOrd="0" destOrd="0" presId="urn:microsoft.com/office/officeart/2009/3/layout/StepUpProcess"/>
    <dgm:cxn modelId="{289BDE63-E719-7A4E-BE83-088CA42630D2}" type="presParOf" srcId="{3585C467-B8F0-CD49-814A-6C25302BF627}" destId="{F3D67B1E-D9AA-E043-8165-277E91EFB71E}" srcOrd="1" destOrd="0" presId="urn:microsoft.com/office/officeart/2009/3/layout/StepUpProcess"/>
    <dgm:cxn modelId="{DA5B0DCD-1E96-3E46-AE04-8DFCAC0415E9}" type="presParOf" srcId="{3585C467-B8F0-CD49-814A-6C25302BF627}" destId="{CBAFB9FD-F4AA-C94A-A28B-BD70CCA20BAD}" srcOrd="2" destOrd="0" presId="urn:microsoft.com/office/officeart/2009/3/layout/StepUpProcess"/>
    <dgm:cxn modelId="{414E62FA-5F2C-7B4D-930D-831E96931F86}" type="presParOf" srcId="{176D9501-C544-584C-B258-8D70AFCC4A1B}" destId="{24B9AC5D-E26B-7C44-83E5-C3279BC57FC7}" srcOrd="3" destOrd="0" presId="urn:microsoft.com/office/officeart/2009/3/layout/StepUpProcess"/>
    <dgm:cxn modelId="{3E25DF59-52AA-3B44-A949-A0C713483EBE}" type="presParOf" srcId="{24B9AC5D-E26B-7C44-83E5-C3279BC57FC7}" destId="{EAF573B7-A9C8-EB48-9028-B80177E9DB11}" srcOrd="0" destOrd="0" presId="urn:microsoft.com/office/officeart/2009/3/layout/StepUpProcess"/>
    <dgm:cxn modelId="{BF3D72FB-DAB0-F340-BFD4-7352B27FDDC1}" type="presParOf" srcId="{176D9501-C544-584C-B258-8D70AFCC4A1B}" destId="{5A657D41-F8FC-F04D-BE58-1F85A799D502}" srcOrd="4" destOrd="0" presId="urn:microsoft.com/office/officeart/2009/3/layout/StepUpProcess"/>
    <dgm:cxn modelId="{2E08E3E1-2290-D44C-A925-1E1DA6A6F624}" type="presParOf" srcId="{5A657D41-F8FC-F04D-BE58-1F85A799D502}" destId="{30184CDE-35E6-5C44-B6EF-04C372CE403F}" srcOrd="0" destOrd="0" presId="urn:microsoft.com/office/officeart/2009/3/layout/StepUpProcess"/>
    <dgm:cxn modelId="{511A1B3D-EDED-474A-A3BF-949F20A3AE16}" type="presParOf" srcId="{5A657D41-F8FC-F04D-BE58-1F85A799D502}" destId="{CD7D69A3-288D-7C43-8A0A-5CF037676CB8}" srcOrd="1" destOrd="0" presId="urn:microsoft.com/office/officeart/2009/3/layout/StepUpProcess"/>
    <dgm:cxn modelId="{C21AE702-679E-304D-BB8E-6A1F0C3AE8B9}" type="presParOf" srcId="{5A657D41-F8FC-F04D-BE58-1F85A799D502}" destId="{53E24A4A-9116-E641-863B-8928BF485CBA}" srcOrd="2" destOrd="0" presId="urn:microsoft.com/office/officeart/2009/3/layout/StepUpProcess"/>
    <dgm:cxn modelId="{DBC5D11D-7B2F-8047-8545-B660E0ABA370}" type="presParOf" srcId="{176D9501-C544-584C-B258-8D70AFCC4A1B}" destId="{3D1B46DC-6C04-8146-AE3F-1FFD14B43E18}" srcOrd="5" destOrd="0" presId="urn:microsoft.com/office/officeart/2009/3/layout/StepUpProcess"/>
    <dgm:cxn modelId="{07B6C1E6-EFC3-FE43-9215-C304D6EA1F27}" type="presParOf" srcId="{3D1B46DC-6C04-8146-AE3F-1FFD14B43E18}" destId="{410C9A46-46F3-4E45-9051-34F3F83F0221}" srcOrd="0" destOrd="0" presId="urn:microsoft.com/office/officeart/2009/3/layout/StepUpProcess"/>
    <dgm:cxn modelId="{DAC6782A-43A9-F044-AE28-E670746E25E1}" type="presParOf" srcId="{176D9501-C544-584C-B258-8D70AFCC4A1B}" destId="{F4C54DA7-3E0B-C942-B0DA-B9B2D05F8747}" srcOrd="6" destOrd="0" presId="urn:microsoft.com/office/officeart/2009/3/layout/StepUpProcess"/>
    <dgm:cxn modelId="{03D12BD4-0E5C-4144-91F6-D9DB1A7CE470}" type="presParOf" srcId="{F4C54DA7-3E0B-C942-B0DA-B9B2D05F8747}" destId="{F4C54C9E-5F76-8642-B35B-24070FE59ED5}" srcOrd="0" destOrd="0" presId="urn:microsoft.com/office/officeart/2009/3/layout/StepUpProcess"/>
    <dgm:cxn modelId="{089D5381-725F-1A46-B8C5-6998BA05EB86}" type="presParOf" srcId="{F4C54DA7-3E0B-C942-B0DA-B9B2D05F8747}" destId="{0F0415BC-35C2-504D-A71E-424BD9BB801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D523B9-C21D-4596-9EF2-06F0AE8BF522}"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en-US"/>
        </a:p>
      </dgm:t>
    </dgm:pt>
    <dgm:pt modelId="{13594A5F-EBD2-4765-84AD-E7D12DC3923E}">
      <dgm:prSet phldrT="[Text]" custT="1"/>
      <dgm:spPr>
        <a:solidFill>
          <a:schemeClr val="tx2">
            <a:lumMod val="40000"/>
            <a:lumOff val="60000"/>
            <a:alpha val="50000"/>
          </a:schemeClr>
        </a:solidFill>
      </dgm:spPr>
      <dgm:t>
        <a:bodyPr/>
        <a:lstStyle/>
        <a:p>
          <a:pPr algn="ctr"/>
          <a:r>
            <a:rPr lang="en-US" sz="2400" b="1" dirty="0">
              <a:solidFill>
                <a:schemeClr val="bg1"/>
              </a:solidFill>
              <a:latin typeface="Calibri" panose="020F0502020204030204" pitchFamily="34" charset="0"/>
              <a:cs typeface="Calibri" panose="020F0502020204030204" pitchFamily="34" charset="0"/>
            </a:rPr>
            <a:t>Local Rules</a:t>
          </a:r>
        </a:p>
      </dgm:t>
    </dgm:pt>
    <dgm:pt modelId="{87CF41ED-68E7-45A1-AF8A-F76DD38F73C5}" type="parTrans" cxnId="{E5CE7C50-544D-4C1E-8C9B-8097741D848E}">
      <dgm:prSet/>
      <dgm:spPr/>
      <dgm:t>
        <a:bodyPr/>
        <a:lstStyle/>
        <a:p>
          <a:endParaRPr lang="en-US"/>
        </a:p>
      </dgm:t>
    </dgm:pt>
    <dgm:pt modelId="{0B05BA24-812E-4942-A803-88FC7B09A349}" type="sibTrans" cxnId="{E5CE7C50-544D-4C1E-8C9B-8097741D848E}">
      <dgm:prSet/>
      <dgm:spPr/>
      <dgm:t>
        <a:bodyPr/>
        <a:lstStyle/>
        <a:p>
          <a:endParaRPr lang="en-US"/>
        </a:p>
      </dgm:t>
    </dgm:pt>
    <dgm:pt modelId="{196E2418-E24A-40D9-A5F5-9BBE0276186E}">
      <dgm:prSet phldrT="[Text]" custT="1"/>
      <dgm:spPr>
        <a:solidFill>
          <a:srgbClr val="92D050">
            <a:alpha val="50000"/>
          </a:srgbClr>
        </a:solidFill>
      </dgm:spPr>
      <dgm:t>
        <a:bodyPr/>
        <a:lstStyle/>
        <a:p>
          <a:pPr algn="ctr">
            <a:lnSpc>
              <a:spcPct val="100000"/>
            </a:lnSpc>
            <a:spcAft>
              <a:spcPts val="0"/>
            </a:spcAft>
          </a:pPr>
          <a:r>
            <a:rPr lang="en-US" sz="2800" b="1" dirty="0">
              <a:solidFill>
                <a:schemeClr val="bg1"/>
              </a:solidFill>
              <a:latin typeface="Calibri" panose="020F0502020204030204" pitchFamily="34" charset="0"/>
              <a:cs typeface="Calibri" panose="020F0502020204030204" pitchFamily="34" charset="0"/>
            </a:rPr>
            <a:t>State </a:t>
          </a:r>
        </a:p>
        <a:p>
          <a:pPr algn="ctr">
            <a:lnSpc>
              <a:spcPct val="90000"/>
            </a:lnSpc>
            <a:spcAft>
              <a:spcPct val="35000"/>
            </a:spcAft>
          </a:pPr>
          <a:r>
            <a:rPr lang="en-US" sz="2800" b="1" dirty="0">
              <a:solidFill>
                <a:schemeClr val="bg1"/>
              </a:solidFill>
              <a:latin typeface="Calibri" panose="020F0502020204030204" pitchFamily="34" charset="0"/>
              <a:cs typeface="Calibri" panose="020F0502020204030204" pitchFamily="34" charset="0"/>
            </a:rPr>
            <a:t>Law</a:t>
          </a:r>
        </a:p>
      </dgm:t>
    </dgm:pt>
    <dgm:pt modelId="{070DFE3E-1E35-4EA6-AD91-23DC265C36E8}" type="parTrans" cxnId="{9EF57F4A-BCD1-4CC5-B79A-CC4C01E4C522}">
      <dgm:prSet/>
      <dgm:spPr/>
      <dgm:t>
        <a:bodyPr/>
        <a:lstStyle/>
        <a:p>
          <a:endParaRPr lang="en-US"/>
        </a:p>
      </dgm:t>
    </dgm:pt>
    <dgm:pt modelId="{4CAD0899-CEF5-4FBA-9392-A8A17076B265}" type="sibTrans" cxnId="{9EF57F4A-BCD1-4CC5-B79A-CC4C01E4C522}">
      <dgm:prSet/>
      <dgm:spPr/>
      <dgm:t>
        <a:bodyPr/>
        <a:lstStyle/>
        <a:p>
          <a:endParaRPr lang="en-US"/>
        </a:p>
      </dgm:t>
    </dgm:pt>
    <dgm:pt modelId="{3817035F-1B78-4F0D-A17E-18755162F82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2400" b="1" dirty="0">
              <a:solidFill>
                <a:schemeClr val="bg1"/>
              </a:solidFill>
              <a:latin typeface="Calibri" panose="020F0502020204030204" pitchFamily="34" charset="0"/>
              <a:cs typeface="Calibri" panose="020F0502020204030204" pitchFamily="34" charset="0"/>
            </a:rPr>
            <a:t>Uniform Guidance and  Agency Specific Rules</a:t>
          </a:r>
        </a:p>
      </dgm:t>
    </dgm:pt>
    <dgm:pt modelId="{F3911FAB-4F95-476B-A594-1C1E122BD9D2}" type="parTrans" cxnId="{77C5B7A4-45B0-401A-9B0E-9B504ABB300F}">
      <dgm:prSet/>
      <dgm:spPr/>
      <dgm:t>
        <a:bodyPr/>
        <a:lstStyle/>
        <a:p>
          <a:endParaRPr lang="en-US"/>
        </a:p>
      </dgm:t>
    </dgm:pt>
    <dgm:pt modelId="{C48C3008-33D5-4823-B3C9-83E81027E613}" type="sibTrans" cxnId="{77C5B7A4-45B0-401A-9B0E-9B504ABB300F}">
      <dgm:prSet/>
      <dgm:spPr/>
      <dgm:t>
        <a:bodyPr/>
        <a:lstStyle/>
        <a:p>
          <a:endParaRPr lang="en-US"/>
        </a:p>
      </dgm:t>
    </dgm:pt>
    <dgm:pt modelId="{786B5133-BB69-41DA-988D-5206EA4CA7FD}" type="pres">
      <dgm:prSet presAssocID="{B7D523B9-C21D-4596-9EF2-06F0AE8BF522}" presName="compositeShape" presStyleCnt="0">
        <dgm:presLayoutVars>
          <dgm:chMax val="7"/>
          <dgm:dir/>
          <dgm:resizeHandles val="exact"/>
        </dgm:presLayoutVars>
      </dgm:prSet>
      <dgm:spPr/>
    </dgm:pt>
    <dgm:pt modelId="{0E67015A-98B8-4438-A560-3CCCDEDC30B6}" type="pres">
      <dgm:prSet presAssocID="{3817035F-1B78-4F0D-A17E-18755162F825}" presName="circ1" presStyleLbl="vennNode1" presStyleIdx="0" presStyleCnt="3" custScaleX="115503" custScaleY="117344"/>
      <dgm:spPr/>
    </dgm:pt>
    <dgm:pt modelId="{4000BEA1-B95C-40B9-AA80-B2AF80BFFAB1}" type="pres">
      <dgm:prSet presAssocID="{3817035F-1B78-4F0D-A17E-18755162F825}" presName="circ1Tx" presStyleLbl="revTx" presStyleIdx="0" presStyleCnt="0">
        <dgm:presLayoutVars>
          <dgm:chMax val="0"/>
          <dgm:chPref val="0"/>
          <dgm:bulletEnabled val="1"/>
        </dgm:presLayoutVars>
      </dgm:prSet>
      <dgm:spPr/>
    </dgm:pt>
    <dgm:pt modelId="{4A9F960A-F7A6-4D14-9567-FBE81C6A40FD}" type="pres">
      <dgm:prSet presAssocID="{196E2418-E24A-40D9-A5F5-9BBE0276186E}" presName="circ2" presStyleLbl="vennNode1" presStyleIdx="1" presStyleCnt="3" custLinFactNeighborX="4584" custLinFactNeighborY="982"/>
      <dgm:spPr/>
    </dgm:pt>
    <dgm:pt modelId="{6D0DFACB-B839-4C50-AE96-78FCFA0AA057}" type="pres">
      <dgm:prSet presAssocID="{196E2418-E24A-40D9-A5F5-9BBE0276186E}" presName="circ2Tx" presStyleLbl="revTx" presStyleIdx="0" presStyleCnt="0">
        <dgm:presLayoutVars>
          <dgm:chMax val="0"/>
          <dgm:chPref val="0"/>
          <dgm:bulletEnabled val="1"/>
        </dgm:presLayoutVars>
      </dgm:prSet>
      <dgm:spPr/>
    </dgm:pt>
    <dgm:pt modelId="{BBA922A1-FF0D-4832-9EE3-CC77D668543F}" type="pres">
      <dgm:prSet presAssocID="{13594A5F-EBD2-4765-84AD-E7D12DC3923E}" presName="circ3" presStyleLbl="vennNode1" presStyleIdx="2" presStyleCnt="3" custScaleX="106668" custLinFactNeighborX="-1722" custLinFactNeighborY="9845"/>
      <dgm:spPr/>
    </dgm:pt>
    <dgm:pt modelId="{1D1E82AF-CD10-46D8-8039-EF21B9495568}" type="pres">
      <dgm:prSet presAssocID="{13594A5F-EBD2-4765-84AD-E7D12DC3923E}" presName="circ3Tx" presStyleLbl="revTx" presStyleIdx="0" presStyleCnt="0">
        <dgm:presLayoutVars>
          <dgm:chMax val="0"/>
          <dgm:chPref val="0"/>
          <dgm:bulletEnabled val="1"/>
        </dgm:presLayoutVars>
      </dgm:prSet>
      <dgm:spPr/>
    </dgm:pt>
  </dgm:ptLst>
  <dgm:cxnLst>
    <dgm:cxn modelId="{6AAC0D2D-D8CC-40DD-A567-99056AF309C7}" type="presOf" srcId="{B7D523B9-C21D-4596-9EF2-06F0AE8BF522}" destId="{786B5133-BB69-41DA-988D-5206EA4CA7FD}" srcOrd="0" destOrd="0" presId="urn:microsoft.com/office/officeart/2005/8/layout/venn1"/>
    <dgm:cxn modelId="{D0B6A02F-2F3C-485F-857B-FA1407BE755E}" type="presOf" srcId="{3817035F-1B78-4F0D-A17E-18755162F825}" destId="{0E67015A-98B8-4438-A560-3CCCDEDC30B6}" srcOrd="0" destOrd="0" presId="urn:microsoft.com/office/officeart/2005/8/layout/venn1"/>
    <dgm:cxn modelId="{F33E0B3C-5DF8-4963-8C6A-15C9BBD2229D}" type="presOf" srcId="{196E2418-E24A-40D9-A5F5-9BBE0276186E}" destId="{6D0DFACB-B839-4C50-AE96-78FCFA0AA057}" srcOrd="1" destOrd="0" presId="urn:microsoft.com/office/officeart/2005/8/layout/venn1"/>
    <dgm:cxn modelId="{9EF57F4A-BCD1-4CC5-B79A-CC4C01E4C522}" srcId="{B7D523B9-C21D-4596-9EF2-06F0AE8BF522}" destId="{196E2418-E24A-40D9-A5F5-9BBE0276186E}" srcOrd="1" destOrd="0" parTransId="{070DFE3E-1E35-4EA6-AD91-23DC265C36E8}" sibTransId="{4CAD0899-CEF5-4FBA-9392-A8A17076B265}"/>
    <dgm:cxn modelId="{388DEC4D-8822-46D1-975C-39890400A9B2}" type="presOf" srcId="{3817035F-1B78-4F0D-A17E-18755162F825}" destId="{4000BEA1-B95C-40B9-AA80-B2AF80BFFAB1}" srcOrd="1" destOrd="0" presId="urn:microsoft.com/office/officeart/2005/8/layout/venn1"/>
    <dgm:cxn modelId="{E5CE7C50-544D-4C1E-8C9B-8097741D848E}" srcId="{B7D523B9-C21D-4596-9EF2-06F0AE8BF522}" destId="{13594A5F-EBD2-4765-84AD-E7D12DC3923E}" srcOrd="2" destOrd="0" parTransId="{87CF41ED-68E7-45A1-AF8A-F76DD38F73C5}" sibTransId="{0B05BA24-812E-4942-A803-88FC7B09A349}"/>
    <dgm:cxn modelId="{ECD47B6E-34F3-42A1-AA98-1F8E24D32674}" type="presOf" srcId="{196E2418-E24A-40D9-A5F5-9BBE0276186E}" destId="{4A9F960A-F7A6-4D14-9567-FBE81C6A40FD}" srcOrd="0" destOrd="0" presId="urn:microsoft.com/office/officeart/2005/8/layout/venn1"/>
    <dgm:cxn modelId="{1A3AD16E-0C7D-413B-B280-6E7F0122F6E0}" type="presOf" srcId="{13594A5F-EBD2-4765-84AD-E7D12DC3923E}" destId="{1D1E82AF-CD10-46D8-8039-EF21B9495568}" srcOrd="1" destOrd="0" presId="urn:microsoft.com/office/officeart/2005/8/layout/venn1"/>
    <dgm:cxn modelId="{77C5B7A4-45B0-401A-9B0E-9B504ABB300F}" srcId="{B7D523B9-C21D-4596-9EF2-06F0AE8BF522}" destId="{3817035F-1B78-4F0D-A17E-18755162F825}" srcOrd="0" destOrd="0" parTransId="{F3911FAB-4F95-476B-A594-1C1E122BD9D2}" sibTransId="{C48C3008-33D5-4823-B3C9-83E81027E613}"/>
    <dgm:cxn modelId="{FBEC3EDB-A25F-459E-9EF0-E5048282D415}" type="presOf" srcId="{13594A5F-EBD2-4765-84AD-E7D12DC3923E}" destId="{BBA922A1-FF0D-4832-9EE3-CC77D668543F}" srcOrd="0" destOrd="0" presId="urn:microsoft.com/office/officeart/2005/8/layout/venn1"/>
    <dgm:cxn modelId="{5CF28941-9868-4E97-ADB2-2A6E9781D845}" type="presParOf" srcId="{786B5133-BB69-41DA-988D-5206EA4CA7FD}" destId="{0E67015A-98B8-4438-A560-3CCCDEDC30B6}" srcOrd="0" destOrd="0" presId="urn:microsoft.com/office/officeart/2005/8/layout/venn1"/>
    <dgm:cxn modelId="{2D8E6931-4A09-4BEE-B7A4-FD987F1B7514}" type="presParOf" srcId="{786B5133-BB69-41DA-988D-5206EA4CA7FD}" destId="{4000BEA1-B95C-40B9-AA80-B2AF80BFFAB1}" srcOrd="1" destOrd="0" presId="urn:microsoft.com/office/officeart/2005/8/layout/venn1"/>
    <dgm:cxn modelId="{9F4B5A66-37E5-402D-9D36-8B8A18526EB7}" type="presParOf" srcId="{786B5133-BB69-41DA-988D-5206EA4CA7FD}" destId="{4A9F960A-F7A6-4D14-9567-FBE81C6A40FD}" srcOrd="2" destOrd="0" presId="urn:microsoft.com/office/officeart/2005/8/layout/venn1"/>
    <dgm:cxn modelId="{B41DF088-B56E-4E0A-88CA-2177B67C841E}" type="presParOf" srcId="{786B5133-BB69-41DA-988D-5206EA4CA7FD}" destId="{6D0DFACB-B839-4C50-AE96-78FCFA0AA057}" srcOrd="3" destOrd="0" presId="urn:microsoft.com/office/officeart/2005/8/layout/venn1"/>
    <dgm:cxn modelId="{8D76EBDC-F3B3-49D5-B27E-08409FBC155D}" type="presParOf" srcId="{786B5133-BB69-41DA-988D-5206EA4CA7FD}" destId="{BBA922A1-FF0D-4832-9EE3-CC77D668543F}" srcOrd="4" destOrd="0" presId="urn:microsoft.com/office/officeart/2005/8/layout/venn1"/>
    <dgm:cxn modelId="{5832B974-63CD-44C7-A196-10925102F4ED}" type="presParOf" srcId="{786B5133-BB69-41DA-988D-5206EA4CA7FD}" destId="{1D1E82AF-CD10-46D8-8039-EF21B9495568}"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A1F4C-05C4-AB48-AD56-8C79EFA4DAF9}">
      <dsp:nvSpPr>
        <dsp:cNvPr id="0" name=""/>
        <dsp:cNvSpPr/>
      </dsp:nvSpPr>
      <dsp:spPr>
        <a:xfrm>
          <a:off x="0" y="415580"/>
          <a:ext cx="11277600" cy="987525"/>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Support public health expenditures, by funding COVID-19 mitigation efforts, medical expenses, behavioral healthcare, and certain public health and safety staff;</a:t>
          </a:r>
        </a:p>
        <a:p>
          <a:pPr marL="57150" lvl="1" indent="-57150" algn="l" defTabSz="488950">
            <a:lnSpc>
              <a:spcPct val="90000"/>
            </a:lnSpc>
            <a:spcBef>
              <a:spcPct val="0"/>
            </a:spcBef>
            <a:spcAft>
              <a:spcPct val="15000"/>
            </a:spcAft>
            <a:buChar char="•"/>
          </a:pPr>
          <a:r>
            <a:rPr lang="en-US" sz="1100" kern="1200" dirty="0"/>
            <a:t>Address negative economic impacts caused by the public health emergency, including economic harms to workers, households, small businesses, impacted industries, and the public sector;</a:t>
          </a:r>
        </a:p>
        <a:p>
          <a:pPr marL="57150" lvl="1" indent="-57150" algn="l" defTabSz="488950">
            <a:lnSpc>
              <a:spcPct val="90000"/>
            </a:lnSpc>
            <a:spcBef>
              <a:spcPct val="0"/>
            </a:spcBef>
            <a:spcAft>
              <a:spcPct val="15000"/>
            </a:spcAft>
            <a:buChar char="•"/>
          </a:pPr>
          <a:r>
            <a:rPr lang="en-US" sz="1100" kern="1200" dirty="0"/>
            <a:t>Support disproportionately impacted communities</a:t>
          </a:r>
        </a:p>
      </dsp:txBody>
      <dsp:txXfrm>
        <a:off x="0" y="415580"/>
        <a:ext cx="11277600" cy="987525"/>
      </dsp:txXfrm>
    </dsp:sp>
    <dsp:sp modelId="{C691E6FA-4D08-9E4E-BDBC-957F11482571}">
      <dsp:nvSpPr>
        <dsp:cNvPr id="0" name=""/>
        <dsp:cNvSpPr/>
      </dsp:nvSpPr>
      <dsp:spPr>
        <a:xfrm>
          <a:off x="563880" y="253220"/>
          <a:ext cx="7894319" cy="324720"/>
        </a:xfrm>
        <a:prstGeom prst="round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ADDRESS COVID PUBLIC HEALTH &amp; NEGATIVE ECONOMIC IMPACT</a:t>
          </a:r>
        </a:p>
      </dsp:txBody>
      <dsp:txXfrm>
        <a:off x="579732" y="269072"/>
        <a:ext cx="7862615" cy="293016"/>
      </dsp:txXfrm>
    </dsp:sp>
    <dsp:sp modelId="{FCFE8734-C6C3-DE4C-A9C4-A7EDDF0988D0}">
      <dsp:nvSpPr>
        <dsp:cNvPr id="0" name=""/>
        <dsp:cNvSpPr/>
      </dsp:nvSpPr>
      <dsp:spPr>
        <a:xfrm>
          <a:off x="0" y="1624865"/>
          <a:ext cx="11277600" cy="831599"/>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Replace lost public sector revenue, using this funding to </a:t>
          </a:r>
          <a:r>
            <a:rPr lang="en-US" sz="1100" b="1" kern="1200" dirty="0"/>
            <a:t>provide government services </a:t>
          </a:r>
          <a:r>
            <a:rPr lang="en-US" sz="1100" kern="1200" dirty="0"/>
            <a:t>to the extent of the reduction in revenue experienced due to the pandemic;</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$10 million standard allowance OR formula approach</a:t>
          </a:r>
        </a:p>
      </dsp:txBody>
      <dsp:txXfrm>
        <a:off x="0" y="1624865"/>
        <a:ext cx="11277600" cy="831599"/>
      </dsp:txXfrm>
    </dsp:sp>
    <dsp:sp modelId="{446B6914-570B-2648-AA76-E908F8F52674}">
      <dsp:nvSpPr>
        <dsp:cNvPr id="0" name=""/>
        <dsp:cNvSpPr/>
      </dsp:nvSpPr>
      <dsp:spPr>
        <a:xfrm>
          <a:off x="563880" y="1462505"/>
          <a:ext cx="7894319" cy="324720"/>
        </a:xfrm>
        <a:prstGeom prst="round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REPLACE LOST REVENUE</a:t>
          </a:r>
        </a:p>
      </dsp:txBody>
      <dsp:txXfrm>
        <a:off x="579732" y="1478357"/>
        <a:ext cx="7862615" cy="293016"/>
      </dsp:txXfrm>
    </dsp:sp>
    <dsp:sp modelId="{0791827A-05BB-7B44-AC76-4CD3FB179CC4}">
      <dsp:nvSpPr>
        <dsp:cNvPr id="0" name=""/>
        <dsp:cNvSpPr/>
      </dsp:nvSpPr>
      <dsp:spPr>
        <a:xfrm>
          <a:off x="0" y="2678225"/>
          <a:ext cx="11277600" cy="987525"/>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Provide premium pay for essential workers, offering additional support to those who have borne and will bear the greatest health risks because of their service in critical infrastructure sectors;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Target low-and moderate- income employees or employees who face(d) added risks during pandemic</a:t>
          </a:r>
        </a:p>
      </dsp:txBody>
      <dsp:txXfrm>
        <a:off x="0" y="2678225"/>
        <a:ext cx="11277600" cy="987525"/>
      </dsp:txXfrm>
    </dsp:sp>
    <dsp:sp modelId="{F22C1007-0C0D-1F47-94BD-237CDBAB37D7}">
      <dsp:nvSpPr>
        <dsp:cNvPr id="0" name=""/>
        <dsp:cNvSpPr/>
      </dsp:nvSpPr>
      <dsp:spPr>
        <a:xfrm>
          <a:off x="563880" y="2515865"/>
          <a:ext cx="7894319" cy="324720"/>
        </a:xfrm>
        <a:prstGeom prst="roundRect">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PREMIUM PAY</a:t>
          </a:r>
        </a:p>
      </dsp:txBody>
      <dsp:txXfrm>
        <a:off x="579732" y="2531717"/>
        <a:ext cx="7862615" cy="293016"/>
      </dsp:txXfrm>
    </dsp:sp>
    <dsp:sp modelId="{53EA373B-ACF6-6F4C-91BF-4D0764F77D47}">
      <dsp:nvSpPr>
        <dsp:cNvPr id="0" name=""/>
        <dsp:cNvSpPr/>
      </dsp:nvSpPr>
      <dsp:spPr>
        <a:xfrm>
          <a:off x="0" y="3887510"/>
          <a:ext cx="11277600" cy="623700"/>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0" y="3887510"/>
        <a:ext cx="11277600" cy="623700"/>
      </dsp:txXfrm>
    </dsp:sp>
    <dsp:sp modelId="{723B57E3-C6C4-5A44-9B39-A3466BAA4F62}">
      <dsp:nvSpPr>
        <dsp:cNvPr id="0" name=""/>
        <dsp:cNvSpPr/>
      </dsp:nvSpPr>
      <dsp:spPr>
        <a:xfrm>
          <a:off x="563880" y="3725150"/>
          <a:ext cx="7894319" cy="324720"/>
        </a:xfrm>
        <a:prstGeom prst="round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INFRASTRUCTURE INVESTMENTS</a:t>
          </a:r>
        </a:p>
      </dsp:txBody>
      <dsp:txXfrm>
        <a:off x="579732" y="3741002"/>
        <a:ext cx="7862615" cy="293016"/>
      </dsp:txXfrm>
    </dsp:sp>
    <dsp:sp modelId="{1413D2B5-626B-3D43-88FF-7E0209368D4C}">
      <dsp:nvSpPr>
        <dsp:cNvPr id="0" name=""/>
        <dsp:cNvSpPr/>
      </dsp:nvSpPr>
      <dsp:spPr>
        <a:xfrm>
          <a:off x="0" y="4732970"/>
          <a:ext cx="11277600" cy="831599"/>
        </a:xfrm>
        <a:prstGeom prst="rect">
          <a:avLst/>
        </a:prstGeom>
        <a:solidFill>
          <a:schemeClr val="accent4">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Disaster response/mitigation</a:t>
          </a:r>
        </a:p>
        <a:p>
          <a:pPr marL="57150" lvl="1" indent="-57150" algn="l" defTabSz="488950">
            <a:lnSpc>
              <a:spcPct val="90000"/>
            </a:lnSpc>
            <a:spcBef>
              <a:spcPct val="0"/>
            </a:spcBef>
            <a:spcAft>
              <a:spcPct val="15000"/>
            </a:spcAft>
            <a:buChar char="•"/>
          </a:pPr>
          <a:r>
            <a:rPr lang="en-US" sz="1100" kern="1200" dirty="0"/>
            <a:t>Certain CDBG (Title I) projects</a:t>
          </a:r>
        </a:p>
        <a:p>
          <a:pPr marL="57150" lvl="1" indent="-57150" algn="l" defTabSz="488950">
            <a:lnSpc>
              <a:spcPct val="90000"/>
            </a:lnSpc>
            <a:spcBef>
              <a:spcPct val="0"/>
            </a:spcBef>
            <a:spcAft>
              <a:spcPct val="15000"/>
            </a:spcAft>
            <a:buChar char="•"/>
          </a:pPr>
          <a:r>
            <a:rPr lang="en-US" sz="1100" kern="1200" dirty="0"/>
            <a:t>Certain Surface Transportation Projects</a:t>
          </a:r>
        </a:p>
      </dsp:txBody>
      <dsp:txXfrm>
        <a:off x="0" y="4732970"/>
        <a:ext cx="11277600" cy="831599"/>
      </dsp:txXfrm>
    </dsp:sp>
    <dsp:sp modelId="{06252D1F-3F07-544B-8AB9-F90D05348819}">
      <dsp:nvSpPr>
        <dsp:cNvPr id="0" name=""/>
        <dsp:cNvSpPr/>
      </dsp:nvSpPr>
      <dsp:spPr>
        <a:xfrm>
          <a:off x="563880" y="4570610"/>
          <a:ext cx="7894319" cy="324720"/>
        </a:xfrm>
        <a:prstGeom prst="roundRect">
          <a:avLst/>
        </a:prstGeom>
        <a:solidFill>
          <a:schemeClr val="accent4">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ARP/CSLFRF FLEX</a:t>
          </a:r>
          <a:endParaRPr lang="en-US" sz="1800" kern="1200" dirty="0">
            <a:solidFill>
              <a:schemeClr val="bg1"/>
            </a:solidFill>
          </a:endParaRPr>
        </a:p>
      </dsp:txBody>
      <dsp:txXfrm>
        <a:off x="579732" y="4586462"/>
        <a:ext cx="7862615" cy="293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505F4-BFDF-400D-98E5-47311C38E01B}">
      <dsp:nvSpPr>
        <dsp:cNvPr id="0" name=""/>
        <dsp:cNvSpPr/>
      </dsp:nvSpPr>
      <dsp:spPr>
        <a:xfrm rot="5400000">
          <a:off x="6301587" y="-2303662"/>
          <a:ext cx="1698041" cy="6729984"/>
        </a:xfrm>
        <a:prstGeom prst="round2SameRect">
          <a:avLst/>
        </a:prstGeom>
        <a:solidFill>
          <a:schemeClr val="accent2">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Exempt from program income </a:t>
          </a:r>
        </a:p>
        <a:p>
          <a:pPr marL="171450" lvl="1" indent="-171450" algn="l" defTabSz="800100">
            <a:lnSpc>
              <a:spcPct val="90000"/>
            </a:lnSpc>
            <a:spcBef>
              <a:spcPct val="0"/>
            </a:spcBef>
            <a:spcAft>
              <a:spcPct val="15000"/>
            </a:spcAft>
            <a:buChar char="•"/>
          </a:pPr>
          <a:r>
            <a:rPr lang="en-US" sz="1800" kern="1200" dirty="0">
              <a:solidFill>
                <a:schemeClr val="bg1"/>
              </a:solidFill>
            </a:rPr>
            <a:t>Units may use program income earned for any purpose (not limited to eligible uses of ARP/CSLFRF award).</a:t>
          </a:r>
        </a:p>
      </dsp:txBody>
      <dsp:txXfrm rot="-5400000">
        <a:off x="3785616" y="295201"/>
        <a:ext cx="6647092" cy="1532257"/>
      </dsp:txXfrm>
    </dsp:sp>
    <dsp:sp modelId="{A6684689-2E9C-458F-A036-04BB118C8D04}">
      <dsp:nvSpPr>
        <dsp:cNvPr id="0" name=""/>
        <dsp:cNvSpPr/>
      </dsp:nvSpPr>
      <dsp:spPr>
        <a:xfrm>
          <a:off x="0" y="0"/>
          <a:ext cx="3785616"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Revenue Replacement</a:t>
          </a:r>
        </a:p>
      </dsp:txBody>
      <dsp:txXfrm>
        <a:off x="103614" y="103614"/>
        <a:ext cx="3578388" cy="1915324"/>
      </dsp:txXfrm>
    </dsp:sp>
    <dsp:sp modelId="{192A4CB0-3F1F-4F35-B73B-85C8897E9735}">
      <dsp:nvSpPr>
        <dsp:cNvPr id="0" name=""/>
        <dsp:cNvSpPr/>
      </dsp:nvSpPr>
      <dsp:spPr>
        <a:xfrm rot="5400000">
          <a:off x="6301587" y="-74983"/>
          <a:ext cx="1698041" cy="6729984"/>
        </a:xfrm>
        <a:prstGeom prst="round2SameRect">
          <a:avLst/>
        </a:prstGeom>
        <a:solidFill>
          <a:schemeClr val="accent5">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Program income is tracked and </a:t>
          </a:r>
          <a:r>
            <a:rPr lang="en-US" sz="1800" u="sng" kern="1200" dirty="0">
              <a:solidFill>
                <a:schemeClr val="bg1"/>
              </a:solidFill>
            </a:rPr>
            <a:t>ADDED</a:t>
          </a:r>
          <a:r>
            <a:rPr lang="en-US" sz="1800" kern="1200" dirty="0">
              <a:solidFill>
                <a:schemeClr val="bg1"/>
              </a:solidFill>
            </a:rPr>
            <a:t> back to the award to be used for eligible use during the period of performance.</a:t>
          </a:r>
        </a:p>
        <a:p>
          <a:pPr marL="171450" lvl="1" indent="-171450" algn="l" defTabSz="800100">
            <a:lnSpc>
              <a:spcPct val="90000"/>
            </a:lnSpc>
            <a:spcBef>
              <a:spcPct val="0"/>
            </a:spcBef>
            <a:spcAft>
              <a:spcPct val="15000"/>
            </a:spcAft>
            <a:buChar char="•"/>
          </a:pPr>
          <a:r>
            <a:rPr lang="en-US" sz="1800" kern="1200" dirty="0">
              <a:solidFill>
                <a:schemeClr val="bg1"/>
              </a:solidFill>
            </a:rPr>
            <a:t>Interest and payments on loans that mature on or before 12/31/26 is added back to the award to be used for an eligible purpose.</a:t>
          </a:r>
        </a:p>
        <a:p>
          <a:pPr marL="171450" lvl="1" indent="-171450" algn="l" defTabSz="800100">
            <a:lnSpc>
              <a:spcPct val="90000"/>
            </a:lnSpc>
            <a:spcBef>
              <a:spcPct val="0"/>
            </a:spcBef>
            <a:spcAft>
              <a:spcPct val="15000"/>
            </a:spcAft>
            <a:buChar char="•"/>
          </a:pPr>
          <a:r>
            <a:rPr lang="en-US" sz="1800" kern="1200" dirty="0">
              <a:solidFill>
                <a:schemeClr val="bg1"/>
              </a:solidFill>
            </a:rPr>
            <a:t>No obligation to report after December 31, 2026.</a:t>
          </a:r>
        </a:p>
      </dsp:txBody>
      <dsp:txXfrm rot="-5400000">
        <a:off x="3785616" y="2523880"/>
        <a:ext cx="6647092" cy="1532257"/>
      </dsp:txXfrm>
    </dsp:sp>
    <dsp:sp modelId="{DA9F2F15-E14C-40BE-BA03-FB6BCA5FFD17}">
      <dsp:nvSpPr>
        <dsp:cNvPr id="0" name=""/>
        <dsp:cNvSpPr/>
      </dsp:nvSpPr>
      <dsp:spPr>
        <a:xfrm>
          <a:off x="0" y="2228732"/>
          <a:ext cx="3785616" cy="2122552"/>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COVID-19/Negative Economic Impacts &amp; Investments in Infrastructure (Purple &amp; Blue Categories)</a:t>
          </a:r>
        </a:p>
      </dsp:txBody>
      <dsp:txXfrm>
        <a:off x="103614" y="2332346"/>
        <a:ext cx="3578388" cy="1915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C87A5-04F6-0143-A867-9E4FAB2D5BE7}">
      <dsp:nvSpPr>
        <dsp:cNvPr id="0" name=""/>
        <dsp:cNvSpPr/>
      </dsp:nvSpPr>
      <dsp:spPr>
        <a:xfrm>
          <a:off x="2538725" y="792"/>
          <a:ext cx="1856750" cy="92746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Government</a:t>
          </a:r>
        </a:p>
      </dsp:txBody>
      <dsp:txXfrm>
        <a:off x="2565890" y="27957"/>
        <a:ext cx="1802420" cy="873139"/>
      </dsp:txXfrm>
    </dsp:sp>
    <dsp:sp modelId="{51954E66-56AC-A44E-B63F-D556D903D7AD}">
      <dsp:nvSpPr>
        <dsp:cNvPr id="0" name=""/>
        <dsp:cNvSpPr/>
      </dsp:nvSpPr>
      <dsp:spPr>
        <a:xfrm rot="5400000">
          <a:off x="3293199" y="951449"/>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986229"/>
        <a:ext cx="250417" cy="243461"/>
      </dsp:txXfrm>
    </dsp:sp>
    <dsp:sp modelId="{5FE4ED40-1284-F24A-9497-392C669A4DB6}">
      <dsp:nvSpPr>
        <dsp:cNvPr id="0" name=""/>
        <dsp:cNvSpPr/>
      </dsp:nvSpPr>
      <dsp:spPr>
        <a:xfrm>
          <a:off x="2538725" y="1391997"/>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Eligibility restrictions</a:t>
          </a:r>
        </a:p>
      </dsp:txBody>
      <dsp:txXfrm>
        <a:off x="2565890" y="1419162"/>
        <a:ext cx="1802420" cy="873139"/>
      </dsp:txXfrm>
    </dsp:sp>
    <dsp:sp modelId="{674CECF2-45F9-154D-BAA7-3CC87CD8751F}">
      <dsp:nvSpPr>
        <dsp:cNvPr id="0" name=""/>
        <dsp:cNvSpPr/>
      </dsp:nvSpPr>
      <dsp:spPr>
        <a:xfrm rot="5400000">
          <a:off x="3293199" y="2342653"/>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2377433"/>
        <a:ext cx="250417" cy="243461"/>
      </dsp:txXfrm>
    </dsp:sp>
    <dsp:sp modelId="{C6689794-B8CB-4842-8181-EB8F93F1585E}">
      <dsp:nvSpPr>
        <dsp:cNvPr id="0" name=""/>
        <dsp:cNvSpPr/>
      </dsp:nvSpPr>
      <dsp:spPr>
        <a:xfrm>
          <a:off x="2538725" y="2783201"/>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Award terms and prohibitions</a:t>
          </a:r>
        </a:p>
      </dsp:txBody>
      <dsp:txXfrm>
        <a:off x="2565890" y="2810366"/>
        <a:ext cx="1802420" cy="873139"/>
      </dsp:txXfrm>
    </dsp:sp>
    <dsp:sp modelId="{57D94668-669D-3945-A0C6-4BC6744E9816}">
      <dsp:nvSpPr>
        <dsp:cNvPr id="0" name=""/>
        <dsp:cNvSpPr/>
      </dsp:nvSpPr>
      <dsp:spPr>
        <a:xfrm rot="5400000">
          <a:off x="3293199" y="3733858"/>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3768638"/>
        <a:ext cx="250417" cy="243461"/>
      </dsp:txXfrm>
    </dsp:sp>
    <dsp:sp modelId="{EA73BA3F-D6E0-4447-8C84-C5F91A3E73C3}">
      <dsp:nvSpPr>
        <dsp:cNvPr id="0" name=""/>
        <dsp:cNvSpPr/>
      </dsp:nvSpPr>
      <dsp:spPr>
        <a:xfrm>
          <a:off x="2538725" y="4174406"/>
          <a:ext cx="1856750" cy="92746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Uniform guidance requirements</a:t>
          </a:r>
        </a:p>
      </dsp:txBody>
      <dsp:txXfrm>
        <a:off x="2565890" y="4201571"/>
        <a:ext cx="1802420" cy="873139"/>
      </dsp:txXfrm>
    </dsp:sp>
    <dsp:sp modelId="{630891F8-1C41-3049-8C24-15719267826C}">
      <dsp:nvSpPr>
        <dsp:cNvPr id="0" name=""/>
        <dsp:cNvSpPr/>
      </dsp:nvSpPr>
      <dsp:spPr>
        <a:xfrm rot="5400000">
          <a:off x="3293199" y="5125062"/>
          <a:ext cx="347801" cy="417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341891" y="5159842"/>
        <a:ext cx="250417" cy="243461"/>
      </dsp:txXfrm>
    </dsp:sp>
    <dsp:sp modelId="{9B45FFB3-5D70-AC48-8F57-64AE0E1D66FF}">
      <dsp:nvSpPr>
        <dsp:cNvPr id="0" name=""/>
        <dsp:cNvSpPr/>
      </dsp:nvSpPr>
      <dsp:spPr>
        <a:xfrm>
          <a:off x="2538725" y="5565610"/>
          <a:ext cx="1856750" cy="927469"/>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Partner Organization</a:t>
          </a:r>
        </a:p>
      </dsp:txBody>
      <dsp:txXfrm>
        <a:off x="2565890" y="5592775"/>
        <a:ext cx="1802420" cy="8731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2B5F1-F62E-A341-A148-ACA3AA6ED792}">
      <dsp:nvSpPr>
        <dsp:cNvPr id="0" name=""/>
        <dsp:cNvSpPr/>
      </dsp:nvSpPr>
      <dsp:spPr>
        <a:xfrm rot="5400000">
          <a:off x="-264324" y="373998"/>
          <a:ext cx="1762161" cy="1233513"/>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Low Risk</a:t>
          </a:r>
        </a:p>
      </dsp:txBody>
      <dsp:txXfrm rot="-5400000">
        <a:off x="1" y="726431"/>
        <a:ext cx="1233513" cy="528648"/>
      </dsp:txXfrm>
    </dsp:sp>
    <dsp:sp modelId="{7BEBE8EC-07ED-8B4D-9AE2-E63AA3BA1F5A}">
      <dsp:nvSpPr>
        <dsp:cNvPr id="0" name=""/>
        <dsp:cNvSpPr/>
      </dsp:nvSpPr>
      <dsp:spPr>
        <a:xfrm rot="5400000">
          <a:off x="4585227" y="-3349066"/>
          <a:ext cx="1359458" cy="80628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Periodic review of financial and performance reports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Follow-up an ensure timely action on all identified deficiencies detected through audits, on-site reviews, and other reports from subrecipient. (Document all follow-up)</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Management decisions for applicable audit findings related to this award (2 CFR 200.521)</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Verify audits</a:t>
          </a:r>
        </a:p>
      </dsp:txBody>
      <dsp:txXfrm rot="-5400000">
        <a:off x="1233514" y="69010"/>
        <a:ext cx="7996523" cy="1226732"/>
      </dsp:txXfrm>
    </dsp:sp>
    <dsp:sp modelId="{16A8F36B-BD8A-414F-9C11-B1247343CE71}">
      <dsp:nvSpPr>
        <dsp:cNvPr id="0" name=""/>
        <dsp:cNvSpPr/>
      </dsp:nvSpPr>
      <dsp:spPr>
        <a:xfrm rot="5400000">
          <a:off x="-264324" y="2123372"/>
          <a:ext cx="1762161" cy="1233513"/>
        </a:xfrm>
        <a:prstGeom prst="chevron">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Med. Risk</a:t>
          </a:r>
        </a:p>
      </dsp:txBody>
      <dsp:txXfrm rot="-5400000">
        <a:off x="1" y="2475805"/>
        <a:ext cx="1233513" cy="528648"/>
      </dsp:txXfrm>
    </dsp:sp>
    <dsp:sp modelId="{B7F94BE1-113D-8C4C-B991-24554FFB28EA}">
      <dsp:nvSpPr>
        <dsp:cNvPr id="0" name=""/>
        <dsp:cNvSpPr/>
      </dsp:nvSpPr>
      <dsp:spPr>
        <a:xfrm rot="5400000">
          <a:off x="4527092" y="-1599692"/>
          <a:ext cx="1475728" cy="80628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More detailed financial reports</a:t>
          </a:r>
        </a:p>
        <a:p>
          <a:pPr marL="114300" lvl="1" indent="-114300" algn="l" defTabSz="577850">
            <a:lnSpc>
              <a:spcPct val="90000"/>
            </a:lnSpc>
            <a:spcBef>
              <a:spcPct val="0"/>
            </a:spcBef>
            <a:spcAft>
              <a:spcPct val="15000"/>
            </a:spcAft>
            <a:buChar char="•"/>
          </a:pPr>
          <a:r>
            <a:rPr lang="en-US" sz="1300" kern="1200" dirty="0"/>
            <a:t>Withholding authority to proceed to next phase until sign off on acceptable performance</a:t>
          </a:r>
        </a:p>
        <a:p>
          <a:pPr marL="114300" lvl="1" indent="-114300" algn="l" defTabSz="577850">
            <a:lnSpc>
              <a:spcPct val="90000"/>
            </a:lnSpc>
            <a:spcBef>
              <a:spcPct val="0"/>
            </a:spcBef>
            <a:spcAft>
              <a:spcPct val="15000"/>
            </a:spcAft>
            <a:buChar char="•"/>
          </a:pPr>
          <a:r>
            <a:rPr lang="en-US" sz="1300" kern="1200" dirty="0"/>
            <a:t>Supporting documentation for all expenditures</a:t>
          </a:r>
        </a:p>
        <a:p>
          <a:pPr marL="114300" lvl="1" indent="-114300" algn="l" defTabSz="577850">
            <a:lnSpc>
              <a:spcPct val="90000"/>
            </a:lnSpc>
            <a:spcBef>
              <a:spcPct val="0"/>
            </a:spcBef>
            <a:spcAft>
              <a:spcPct val="15000"/>
            </a:spcAft>
            <a:buChar char="•"/>
          </a:pPr>
          <a:r>
            <a:rPr lang="en-US" sz="1300" kern="1200" dirty="0"/>
            <a:t>Payments on reimbursement basis</a:t>
          </a:r>
        </a:p>
        <a:p>
          <a:pPr marL="114300" lvl="1" indent="-114300" algn="l" defTabSz="577850">
            <a:lnSpc>
              <a:spcPct val="90000"/>
            </a:lnSpc>
            <a:spcBef>
              <a:spcPct val="0"/>
            </a:spcBef>
            <a:spcAft>
              <a:spcPct val="15000"/>
            </a:spcAft>
            <a:buChar char="•"/>
          </a:pPr>
          <a:r>
            <a:rPr lang="en-US" sz="1300" kern="1200" dirty="0"/>
            <a:t>Additional project monitoring</a:t>
          </a:r>
        </a:p>
        <a:p>
          <a:pPr marL="114300" lvl="1" indent="-114300" algn="l" defTabSz="577850">
            <a:lnSpc>
              <a:spcPct val="90000"/>
            </a:lnSpc>
            <a:spcBef>
              <a:spcPct val="0"/>
            </a:spcBef>
            <a:spcAft>
              <a:spcPct val="15000"/>
            </a:spcAft>
            <a:buChar char="•"/>
          </a:pPr>
          <a:r>
            <a:rPr lang="en-US" sz="1300" kern="1200" dirty="0"/>
            <a:t>Required technical training and assistance</a:t>
          </a:r>
        </a:p>
        <a:p>
          <a:pPr marL="114300" lvl="1" indent="-114300" algn="l" defTabSz="577850">
            <a:lnSpc>
              <a:spcPct val="90000"/>
            </a:lnSpc>
            <a:spcBef>
              <a:spcPct val="0"/>
            </a:spcBef>
            <a:spcAft>
              <a:spcPct val="15000"/>
            </a:spcAft>
            <a:buChar char="•"/>
          </a:pPr>
          <a:r>
            <a:rPr lang="en-US" sz="1300" kern="1200" dirty="0"/>
            <a:t>Arranging for procedures engagement, if subrecipient not subject to Single Audit (2 CFR 200.425)</a:t>
          </a:r>
        </a:p>
      </dsp:txBody>
      <dsp:txXfrm rot="-5400000">
        <a:off x="1233514" y="1765925"/>
        <a:ext cx="7990847" cy="1331650"/>
      </dsp:txXfrm>
    </dsp:sp>
    <dsp:sp modelId="{F232B374-6D0A-1244-B91C-FB3AEEBA928A}">
      <dsp:nvSpPr>
        <dsp:cNvPr id="0" name=""/>
        <dsp:cNvSpPr/>
      </dsp:nvSpPr>
      <dsp:spPr>
        <a:xfrm rot="5400000">
          <a:off x="-264324" y="3804118"/>
          <a:ext cx="1762161" cy="1233513"/>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High Risk</a:t>
          </a:r>
        </a:p>
      </dsp:txBody>
      <dsp:txXfrm rot="-5400000">
        <a:off x="1" y="4156551"/>
        <a:ext cx="1233513" cy="528648"/>
      </dsp:txXfrm>
    </dsp:sp>
    <dsp:sp modelId="{D6D6CCC5-52C5-DF4C-A4BE-9EBCD3867A51}">
      <dsp:nvSpPr>
        <dsp:cNvPr id="0" name=""/>
        <dsp:cNvSpPr/>
      </dsp:nvSpPr>
      <dsp:spPr>
        <a:xfrm rot="5400000">
          <a:off x="4595719" y="81053"/>
          <a:ext cx="1338474" cy="80628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Quarterly status meetings</a:t>
          </a:r>
        </a:p>
        <a:p>
          <a:pPr marL="114300" lvl="1" indent="-114300" algn="l" defTabSz="622300">
            <a:lnSpc>
              <a:spcPct val="90000"/>
            </a:lnSpc>
            <a:spcBef>
              <a:spcPct val="0"/>
            </a:spcBef>
            <a:spcAft>
              <a:spcPct val="15000"/>
            </a:spcAft>
            <a:buChar char="•"/>
          </a:pPr>
          <a:r>
            <a:rPr lang="en-US" sz="1400" kern="1200" dirty="0"/>
            <a:t>Review of financial mgmt. systems and policies and procedures to ensure                                                    adequacy to meet minimum requirements</a:t>
          </a:r>
        </a:p>
        <a:p>
          <a:pPr marL="114300" lvl="1" indent="-114300" algn="l" defTabSz="622300">
            <a:lnSpc>
              <a:spcPct val="90000"/>
            </a:lnSpc>
            <a:spcBef>
              <a:spcPct val="0"/>
            </a:spcBef>
            <a:spcAft>
              <a:spcPct val="15000"/>
            </a:spcAft>
            <a:buChar char="•"/>
          </a:pPr>
          <a:r>
            <a:rPr lang="en-US" sz="1400" kern="1200" dirty="0"/>
            <a:t>Monthly financial, performance, and compliance reports</a:t>
          </a:r>
        </a:p>
        <a:p>
          <a:pPr marL="114300" lvl="1" indent="-114300" algn="l" defTabSz="622300">
            <a:lnSpc>
              <a:spcPct val="90000"/>
            </a:lnSpc>
            <a:spcBef>
              <a:spcPct val="0"/>
            </a:spcBef>
            <a:spcAft>
              <a:spcPct val="15000"/>
            </a:spcAft>
            <a:buChar char="•"/>
          </a:pPr>
          <a:r>
            <a:rPr lang="en-US" sz="1400" kern="1200" dirty="0"/>
            <a:t>Other action plans established by LG</a:t>
          </a:r>
        </a:p>
      </dsp:txBody>
      <dsp:txXfrm rot="-5400000">
        <a:off x="1233514" y="3508598"/>
        <a:ext cx="7997547" cy="12077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EFC89-47CC-4B91-BAFA-5A41006AED48}">
      <dsp:nvSpPr>
        <dsp:cNvPr id="0" name=""/>
        <dsp:cNvSpPr/>
      </dsp:nvSpPr>
      <dsp:spPr>
        <a:xfrm>
          <a:off x="0" y="212231"/>
          <a:ext cx="10075922" cy="14847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effectLst/>
              <a:latin typeface="franklin-gothic-urw"/>
            </a:rPr>
            <a:t>In other </a:t>
          </a:r>
          <a:r>
            <a:rPr lang="en-US" sz="2700" kern="1200" dirty="0">
              <a:latin typeface="franklin-gothic-urw"/>
            </a:rPr>
            <a:t>words, if the only reason you triggered a single audit is because of ARP/CSLFRF expenditures, and you received 10 million or less in ARP/CSLFRF funds, you are eligible for the alternative audit. </a:t>
          </a:r>
          <a:endParaRPr lang="en-US" sz="2700" kern="1200" dirty="0"/>
        </a:p>
      </dsp:txBody>
      <dsp:txXfrm>
        <a:off x="72479" y="284710"/>
        <a:ext cx="9930964" cy="133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45D90-719B-FD47-96DE-84B5D022011C}">
      <dsp:nvSpPr>
        <dsp:cNvPr id="0" name=""/>
        <dsp:cNvSpPr/>
      </dsp:nvSpPr>
      <dsp:spPr>
        <a:xfrm rot="16200000">
          <a:off x="-12886" y="14374"/>
          <a:ext cx="3898281" cy="3869531"/>
        </a:xfrm>
        <a:prstGeom prst="flowChartManualOperation">
          <a:avLst/>
        </a:prstGeom>
        <a:solidFill>
          <a:schemeClr val="tx2"/>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t>Policies</a:t>
          </a:r>
        </a:p>
        <a:p>
          <a:pPr marL="114300" lvl="1" indent="-114300" algn="l" defTabSz="622300">
            <a:lnSpc>
              <a:spcPct val="90000"/>
            </a:lnSpc>
            <a:spcBef>
              <a:spcPct val="0"/>
            </a:spcBef>
            <a:spcAft>
              <a:spcPct val="15000"/>
            </a:spcAft>
            <a:buChar char="•"/>
          </a:pPr>
          <a:r>
            <a:rPr lang="en-US" sz="1400" kern="1200" dirty="0"/>
            <a:t>Internal controls to help local officials comply with all legal requirements</a:t>
          </a:r>
        </a:p>
      </dsp:txBody>
      <dsp:txXfrm rot="5400000">
        <a:off x="1489" y="779655"/>
        <a:ext cx="3869531" cy="2338969"/>
      </dsp:txXfrm>
    </dsp:sp>
    <dsp:sp modelId="{0838D661-F859-634E-BDAF-4A9D49FC5CAB}">
      <dsp:nvSpPr>
        <dsp:cNvPr id="0" name=""/>
        <dsp:cNvSpPr/>
      </dsp:nvSpPr>
      <dsp:spPr>
        <a:xfrm rot="16200000">
          <a:off x="4146859" y="14374"/>
          <a:ext cx="3898281" cy="3869531"/>
        </a:xfrm>
        <a:prstGeom prst="flowChartManualOperation">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t>Documentation</a:t>
          </a:r>
        </a:p>
        <a:p>
          <a:pPr marL="114300" lvl="1" indent="-114300" algn="l" defTabSz="622300">
            <a:lnSpc>
              <a:spcPct val="90000"/>
            </a:lnSpc>
            <a:spcBef>
              <a:spcPct val="0"/>
            </a:spcBef>
            <a:spcAft>
              <a:spcPct val="15000"/>
            </a:spcAft>
            <a:buChar char="•"/>
          </a:pPr>
          <a:r>
            <a:rPr lang="en-US" sz="1400" kern="1200" dirty="0"/>
            <a:t>Records of decisions, transactions, justifications, and more documenting how grant funds were spent and what processes were followed</a:t>
          </a:r>
        </a:p>
      </dsp:txBody>
      <dsp:txXfrm rot="5400000">
        <a:off x="4161234" y="779655"/>
        <a:ext cx="3869531" cy="2338969"/>
      </dsp:txXfrm>
    </dsp:sp>
    <dsp:sp modelId="{E38DF3FE-9F4F-A042-9192-8C393CC10A85}">
      <dsp:nvSpPr>
        <dsp:cNvPr id="0" name=""/>
        <dsp:cNvSpPr/>
      </dsp:nvSpPr>
      <dsp:spPr>
        <a:xfrm rot="16200000">
          <a:off x="8306605" y="14374"/>
          <a:ext cx="3898281" cy="386953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kern="1200" dirty="0"/>
            <a:t>Reporting</a:t>
          </a:r>
        </a:p>
        <a:p>
          <a:pPr marL="114300" lvl="1" indent="-114300" algn="l" defTabSz="622300">
            <a:lnSpc>
              <a:spcPct val="90000"/>
            </a:lnSpc>
            <a:spcBef>
              <a:spcPct val="0"/>
            </a:spcBef>
            <a:spcAft>
              <a:spcPct val="15000"/>
            </a:spcAft>
            <a:buChar char="•"/>
          </a:pPr>
          <a:r>
            <a:rPr lang="en-US" sz="1400" kern="1200" dirty="0"/>
            <a:t>P&amp;E Report [$0-$10million]: recording obligations &amp; expenditures by project</a:t>
          </a:r>
        </a:p>
        <a:p>
          <a:pPr marL="114300" lvl="1" indent="-114300" algn="l" defTabSz="622300">
            <a:lnSpc>
              <a:spcPct val="90000"/>
            </a:lnSpc>
            <a:spcBef>
              <a:spcPct val="0"/>
            </a:spcBef>
            <a:spcAft>
              <a:spcPct val="15000"/>
            </a:spcAft>
            <a:buChar char="•"/>
          </a:pPr>
          <a:r>
            <a:rPr lang="en-US" sz="1400" kern="1200" dirty="0"/>
            <a:t>P&amp;E Report [Over $10million]: recording obligations &amp; expenditures by project; recording certain additional data elements for some projects; recording certain information about contractors and subrecipients</a:t>
          </a:r>
        </a:p>
        <a:p>
          <a:pPr marL="114300" lvl="1" indent="-114300" algn="l" defTabSz="622300">
            <a:lnSpc>
              <a:spcPct val="90000"/>
            </a:lnSpc>
            <a:spcBef>
              <a:spcPct val="0"/>
            </a:spcBef>
            <a:spcAft>
              <a:spcPct val="15000"/>
            </a:spcAft>
            <a:buChar char="•"/>
          </a:pPr>
          <a:r>
            <a:rPr lang="en-US" sz="1400" kern="1200" dirty="0"/>
            <a:t>Performance Plan Report [Only for Units Over 250,000 population]</a:t>
          </a:r>
        </a:p>
      </dsp:txBody>
      <dsp:txXfrm rot="5400000">
        <a:off x="8320980" y="779655"/>
        <a:ext cx="3869531" cy="2338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B0F2E-5BD5-EB43-AA5A-B67BDA866B63}">
      <dsp:nvSpPr>
        <dsp:cNvPr id="0" name=""/>
        <dsp:cNvSpPr/>
      </dsp:nvSpPr>
      <dsp:spPr>
        <a:xfrm rot="5400000">
          <a:off x="-184398" y="187380"/>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Record Retention</a:t>
          </a:r>
        </a:p>
      </dsp:txBody>
      <dsp:txXfrm rot="-5400000">
        <a:off x="0" y="433244"/>
        <a:ext cx="860524" cy="368796"/>
      </dsp:txXfrm>
    </dsp:sp>
    <dsp:sp modelId="{1DF808AB-3D64-B145-B52D-0CE08C53F47A}">
      <dsp:nvSpPr>
        <dsp:cNvPr id="0" name=""/>
        <dsp:cNvSpPr/>
      </dsp:nvSpPr>
      <dsp:spPr>
        <a:xfrm rot="5400000">
          <a:off x="5890758" y="-5027252"/>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This policy supplements a local government’s regular records retention policy to establish procedures to retain all ARP/CSLFRF-related information for at least 5 years after the end of the award term (through December 31, 2031). (</a:t>
          </a:r>
          <a:r>
            <a:rPr lang="en-US" sz="1600" b="1" u="sng" kern="1200" dirty="0">
              <a:hlinkClick xmlns:r="http://schemas.openxmlformats.org/officeDocument/2006/relationships" r:id="rId1">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41988"/>
        <a:ext cx="10820519" cy="721044"/>
      </dsp:txXfrm>
    </dsp:sp>
    <dsp:sp modelId="{F14040D4-44BF-D34E-97E0-69A566AB554B}">
      <dsp:nvSpPr>
        <dsp:cNvPr id="0" name=""/>
        <dsp:cNvSpPr/>
      </dsp:nvSpPr>
      <dsp:spPr>
        <a:xfrm rot="5400000">
          <a:off x="-184398" y="1300958"/>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Civil Rights Compliance</a:t>
          </a:r>
        </a:p>
      </dsp:txBody>
      <dsp:txXfrm rot="-5400000">
        <a:off x="0" y="1546822"/>
        <a:ext cx="860524" cy="368796"/>
      </dsp:txXfrm>
    </dsp:sp>
    <dsp:sp modelId="{FE8D2E72-4480-484A-94D7-19A83A7C203C}">
      <dsp:nvSpPr>
        <dsp:cNvPr id="0" name=""/>
        <dsp:cNvSpPr/>
      </dsp:nvSpPr>
      <dsp:spPr>
        <a:xfrm rot="5400000">
          <a:off x="5890758" y="-3913673"/>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This policy reaffirms the local government’s commitment to compliance with federal civil rights laws and establishes processes for reporting potential violations and tracking complaints and resolutions. (</a:t>
          </a:r>
          <a:r>
            <a:rPr lang="en-US" sz="1600" b="1" u="sng" kern="1200">
              <a:hlinkClick xmlns:r="http://schemas.openxmlformats.org/officeDocument/2006/relationships" r:id="rId2">
                <a:extLst>
                  <a:ext uri="{A12FA001-AC4F-418D-AE19-62706E023703}">
                    <ahyp:hlinkClr xmlns:ahyp="http://schemas.microsoft.com/office/drawing/2018/hyperlinkcolor" val="tx"/>
                  </a:ext>
                </a:extLst>
              </a:hlinkClick>
            </a:rPr>
            <a:t>Sample policy here</a:t>
          </a:r>
          <a:r>
            <a:rPr lang="en-US" sz="1600" kern="1200"/>
            <a:t>.)</a:t>
          </a:r>
          <a:endParaRPr lang="en-US" sz="1600" kern="1200" dirty="0"/>
        </a:p>
      </dsp:txBody>
      <dsp:txXfrm rot="-5400000">
        <a:off x="860525" y="1155567"/>
        <a:ext cx="10820519" cy="721044"/>
      </dsp:txXfrm>
    </dsp:sp>
    <dsp:sp modelId="{98CE0172-6EE1-6749-A6C8-F2BBFBC45159}">
      <dsp:nvSpPr>
        <dsp:cNvPr id="0" name=""/>
        <dsp:cNvSpPr/>
      </dsp:nvSpPr>
      <dsp:spPr>
        <a:xfrm rot="5400000">
          <a:off x="-184398" y="2414537"/>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Eligible Use</a:t>
          </a:r>
        </a:p>
      </dsp:txBody>
      <dsp:txXfrm rot="-5400000">
        <a:off x="0" y="2660401"/>
        <a:ext cx="860524" cy="368796"/>
      </dsp:txXfrm>
    </dsp:sp>
    <dsp:sp modelId="{40012342-DE9C-034B-B28F-E5E6EC8B6014}">
      <dsp:nvSpPr>
        <dsp:cNvPr id="0" name=""/>
        <dsp:cNvSpPr/>
      </dsp:nvSpPr>
      <dsp:spPr>
        <a:xfrm rot="5400000">
          <a:off x="5890758" y="-2800094"/>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This is a simple policy that indicates allowable and unallowable projects, based on the expenditure categories in the ARP/CSLFRF Final Rule. It requires a local government to identify staff to document and review ARP/CSLFRF expenditures. That documentation must be retained according to the record retention requirements. (</a:t>
          </a:r>
          <a:r>
            <a:rPr lang="en-US" sz="1600" b="1" u="sng" kern="1200" dirty="0">
              <a:hlinkClick xmlns:r="http://schemas.openxmlformats.org/officeDocument/2006/relationships" r:id="rId3">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2269146"/>
        <a:ext cx="10820519" cy="721044"/>
      </dsp:txXfrm>
    </dsp:sp>
    <dsp:sp modelId="{5CA5B7DE-DB9A-4A46-A82B-1EECEF8A0E55}">
      <dsp:nvSpPr>
        <dsp:cNvPr id="0" name=""/>
        <dsp:cNvSpPr/>
      </dsp:nvSpPr>
      <dsp:spPr>
        <a:xfrm rot="5400000">
          <a:off x="-184398" y="3528116"/>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Allowable Cost</a:t>
          </a:r>
        </a:p>
      </dsp:txBody>
      <dsp:txXfrm rot="-5400000">
        <a:off x="0" y="3773980"/>
        <a:ext cx="860524" cy="368796"/>
      </dsp:txXfrm>
    </dsp:sp>
    <dsp:sp modelId="{59C8FA81-C9BC-774F-8DA2-13A9F617B561}">
      <dsp:nvSpPr>
        <dsp:cNvPr id="0" name=""/>
        <dsp:cNvSpPr/>
      </dsp:nvSpPr>
      <dsp:spPr>
        <a:xfrm rot="5400000">
          <a:off x="5890758" y="-1686515"/>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This is a more complex policy that requires a local government to do a detailed review of each cost item and ensure compliance with special limitations and documentation mandates for certain cost items. (</a:t>
          </a:r>
          <a:r>
            <a:rPr lang="en-US" sz="1600" b="1" u="sng" kern="1200">
              <a:hlinkClick xmlns:r="http://schemas.openxmlformats.org/officeDocument/2006/relationships" r:id="rId4">
                <a:extLst>
                  <a:ext uri="{A12FA001-AC4F-418D-AE19-62706E023703}">
                    <ahyp:hlinkClr xmlns:ahyp="http://schemas.microsoft.com/office/drawing/2018/hyperlinkcolor" val="tx"/>
                  </a:ext>
                </a:extLst>
              </a:hlinkClick>
            </a:rPr>
            <a:t>Sample policy here</a:t>
          </a:r>
          <a:r>
            <a:rPr lang="en-US" sz="1600" kern="1200"/>
            <a:t>.) </a:t>
          </a:r>
          <a:r>
            <a:rPr lang="en-US" sz="1600" i="1" kern="1200"/>
            <a:t>[If using Revenue Replacement ARP/CSLFRF, there will be a more limited allowable cost review.]</a:t>
          </a:r>
          <a:endParaRPr lang="en-US" sz="1600" i="1" kern="1200" dirty="0"/>
        </a:p>
      </dsp:txBody>
      <dsp:txXfrm rot="-5400000">
        <a:off x="860525" y="3382725"/>
        <a:ext cx="10820519" cy="721044"/>
      </dsp:txXfrm>
    </dsp:sp>
    <dsp:sp modelId="{3BABBCC3-2585-9145-9378-0861DE8AAB7D}">
      <dsp:nvSpPr>
        <dsp:cNvPr id="0" name=""/>
        <dsp:cNvSpPr/>
      </dsp:nvSpPr>
      <dsp:spPr>
        <a:xfrm rot="5400000">
          <a:off x="-184398" y="4641695"/>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0" kern="1200" dirty="0"/>
            <a:t>Conflict of Interest</a:t>
          </a:r>
        </a:p>
      </dsp:txBody>
      <dsp:txXfrm rot="-5400000">
        <a:off x="0" y="4887559"/>
        <a:ext cx="860524" cy="368796"/>
      </dsp:txXfrm>
    </dsp:sp>
    <dsp:sp modelId="{5E6BC373-316E-D241-ABC1-871F32CF8412}">
      <dsp:nvSpPr>
        <dsp:cNvPr id="0" name=""/>
        <dsp:cNvSpPr/>
      </dsp:nvSpPr>
      <dsp:spPr>
        <a:xfrm rot="5400000">
          <a:off x="5890758" y="-572936"/>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UG requires recipients and subrecipients of federal financial assistance to maintain written standards of conduct covering conflicts of interest and governing the actions of its employees engaged in the selection, award, and administration of contracts. (</a:t>
          </a:r>
          <a:r>
            <a:rPr lang="en-US" sz="1600" b="1" u="sng" kern="1200" dirty="0">
              <a:hlinkClick xmlns:r="http://schemas.openxmlformats.org/officeDocument/2006/relationships" r:id="rId5">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4496304"/>
        <a:ext cx="10820519" cy="721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2CB94-7DF6-9D4A-A94A-D2CF41F43FB7}">
      <dsp:nvSpPr>
        <dsp:cNvPr id="0" name=""/>
        <dsp:cNvSpPr/>
      </dsp:nvSpPr>
      <dsp:spPr>
        <a:xfrm>
          <a:off x="6665" y="2032716"/>
          <a:ext cx="2327139" cy="2792567"/>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Control Environment</a:t>
          </a:r>
        </a:p>
      </dsp:txBody>
      <dsp:txXfrm rot="16200000">
        <a:off x="-905573" y="2944954"/>
        <a:ext cx="2289905" cy="465427"/>
      </dsp:txXfrm>
    </dsp:sp>
    <dsp:sp modelId="{659AD45A-AD20-384B-892A-FB330C89D7DB}">
      <dsp:nvSpPr>
        <dsp:cNvPr id="0" name=""/>
        <dsp:cNvSpPr/>
      </dsp:nvSpPr>
      <dsp:spPr>
        <a:xfrm>
          <a:off x="472093" y="2032716"/>
          <a:ext cx="1733719" cy="27925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en-US" sz="1500" kern="1200" dirty="0"/>
            <a:t>Commitment to integrity &amp; ethics</a:t>
          </a:r>
        </a:p>
        <a:p>
          <a:pPr marL="0" lvl="0" indent="0" algn="l" defTabSz="666750">
            <a:lnSpc>
              <a:spcPct val="90000"/>
            </a:lnSpc>
            <a:spcBef>
              <a:spcPct val="0"/>
            </a:spcBef>
            <a:spcAft>
              <a:spcPct val="35000"/>
            </a:spcAft>
            <a:buNone/>
          </a:pPr>
          <a:r>
            <a:rPr lang="en-US" sz="1500" kern="1200" dirty="0"/>
            <a:t>Effective oversight by leadership</a:t>
          </a:r>
        </a:p>
        <a:p>
          <a:pPr marL="0" lvl="0" indent="0" algn="l" defTabSz="666750">
            <a:lnSpc>
              <a:spcPct val="90000"/>
            </a:lnSpc>
            <a:spcBef>
              <a:spcPct val="0"/>
            </a:spcBef>
            <a:spcAft>
              <a:spcPct val="35000"/>
            </a:spcAft>
            <a:buNone/>
          </a:pPr>
          <a:r>
            <a:rPr lang="en-US" sz="1500" kern="1200" dirty="0"/>
            <a:t>Clear structure and procedures</a:t>
          </a:r>
        </a:p>
        <a:p>
          <a:pPr marL="0" lvl="0" indent="0" algn="l" defTabSz="666750">
            <a:lnSpc>
              <a:spcPct val="90000"/>
            </a:lnSpc>
            <a:spcBef>
              <a:spcPct val="0"/>
            </a:spcBef>
            <a:spcAft>
              <a:spcPct val="35000"/>
            </a:spcAft>
            <a:buNone/>
          </a:pPr>
          <a:r>
            <a:rPr lang="en-US" sz="1500" kern="1200" dirty="0"/>
            <a:t>Commitment to competence</a:t>
          </a:r>
        </a:p>
        <a:p>
          <a:pPr marL="0" lvl="0" indent="0" algn="l" defTabSz="666750">
            <a:lnSpc>
              <a:spcPct val="90000"/>
            </a:lnSpc>
            <a:spcBef>
              <a:spcPct val="0"/>
            </a:spcBef>
            <a:spcAft>
              <a:spcPct val="35000"/>
            </a:spcAft>
            <a:buNone/>
          </a:pPr>
          <a:r>
            <a:rPr lang="en-US" sz="1500" kern="1200" dirty="0"/>
            <a:t>Enforces accountability</a:t>
          </a:r>
        </a:p>
      </dsp:txBody>
      <dsp:txXfrm>
        <a:off x="472093" y="2032716"/>
        <a:ext cx="1733719" cy="2792567"/>
      </dsp:txXfrm>
    </dsp:sp>
    <dsp:sp modelId="{B63FF464-5697-C247-A032-5E61ABEC5D03}">
      <dsp:nvSpPr>
        <dsp:cNvPr id="0" name=""/>
        <dsp:cNvSpPr/>
      </dsp:nvSpPr>
      <dsp:spPr>
        <a:xfrm>
          <a:off x="2415255" y="2032716"/>
          <a:ext cx="2327139" cy="279256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Risk Assessment</a:t>
          </a:r>
        </a:p>
      </dsp:txBody>
      <dsp:txXfrm rot="16200000">
        <a:off x="1503016" y="2944954"/>
        <a:ext cx="2289905" cy="465427"/>
      </dsp:txXfrm>
    </dsp:sp>
    <dsp:sp modelId="{D19D2D96-9EEE-AA4A-B141-5B001109123C}">
      <dsp:nvSpPr>
        <dsp:cNvPr id="0" name=""/>
        <dsp:cNvSpPr/>
      </dsp:nvSpPr>
      <dsp:spPr>
        <a:xfrm rot="5400000">
          <a:off x="2221633" y="4252851"/>
          <a:ext cx="410515" cy="349070"/>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9A0866-1E00-BB42-A471-B5DED63D2C7A}">
      <dsp:nvSpPr>
        <dsp:cNvPr id="0" name=""/>
        <dsp:cNvSpPr/>
      </dsp:nvSpPr>
      <dsp:spPr>
        <a:xfrm>
          <a:off x="2880683" y="2032716"/>
          <a:ext cx="1733719" cy="27925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kern="1200" dirty="0"/>
            <a:t>A</a:t>
          </a:r>
          <a:r>
            <a:rPr lang="en-US" sz="1500" b="1" kern="1200" dirty="0"/>
            <a:t> </a:t>
          </a:r>
          <a:r>
            <a:rPr lang="en-US" sz="1500" kern="1200" dirty="0"/>
            <a:t>process that involves the identification and analysis of relevant risks to the achievement of objectives.</a:t>
          </a:r>
        </a:p>
      </dsp:txBody>
      <dsp:txXfrm>
        <a:off x="2880683" y="2032716"/>
        <a:ext cx="1733719" cy="2792567"/>
      </dsp:txXfrm>
    </dsp:sp>
    <dsp:sp modelId="{716A91EC-DB3F-7D4A-81FE-51A161172B3B}">
      <dsp:nvSpPr>
        <dsp:cNvPr id="0" name=""/>
        <dsp:cNvSpPr/>
      </dsp:nvSpPr>
      <dsp:spPr>
        <a:xfrm>
          <a:off x="4823845" y="2032716"/>
          <a:ext cx="2327139" cy="2792567"/>
        </a:xfrm>
        <a:prstGeom prst="roundRect">
          <a:avLst>
            <a:gd name="adj" fmla="val 5000"/>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Control Activities</a:t>
          </a:r>
        </a:p>
      </dsp:txBody>
      <dsp:txXfrm rot="16200000">
        <a:off x="3911606" y="2944954"/>
        <a:ext cx="2289905" cy="465427"/>
      </dsp:txXfrm>
    </dsp:sp>
    <dsp:sp modelId="{10C29193-FF2B-C846-9CF7-699BB1D0A413}">
      <dsp:nvSpPr>
        <dsp:cNvPr id="0" name=""/>
        <dsp:cNvSpPr/>
      </dsp:nvSpPr>
      <dsp:spPr>
        <a:xfrm rot="5400000">
          <a:off x="4630223" y="4252851"/>
          <a:ext cx="410515" cy="349070"/>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916A8B-2888-A543-AA9C-5BBC2A43C0A5}">
      <dsp:nvSpPr>
        <dsp:cNvPr id="0" name=""/>
        <dsp:cNvSpPr/>
      </dsp:nvSpPr>
      <dsp:spPr>
        <a:xfrm>
          <a:off x="5289273" y="2032716"/>
          <a:ext cx="1733719" cy="27925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SzPct val="70000"/>
            <a:buFont typeface="Wingdings" panose="05000000000000000000" pitchFamily="2" charset="2"/>
            <a:buNone/>
          </a:pPr>
          <a:r>
            <a:rPr lang="en-US" altLang="en-US" sz="1500" kern="1200" dirty="0">
              <a:latin typeface="Tahoma" panose="020B0604030504040204" pitchFamily="34" charset="0"/>
            </a:rPr>
            <a:t>Tools, policies, procedures, processes-designed and implemented to help ensure that management objectives are met.</a:t>
          </a:r>
          <a:endParaRPr lang="en-US" sz="1500" kern="1200" dirty="0"/>
        </a:p>
        <a:p>
          <a:pPr marL="0" lvl="0" indent="0" algn="l" defTabSz="666750">
            <a:lnSpc>
              <a:spcPct val="90000"/>
            </a:lnSpc>
            <a:spcBef>
              <a:spcPct val="0"/>
            </a:spcBef>
            <a:spcAft>
              <a:spcPct val="35000"/>
            </a:spcAft>
            <a:buNone/>
          </a:pPr>
          <a:r>
            <a:rPr lang="en-US" altLang="en-US" sz="1500" kern="1200" dirty="0">
              <a:latin typeface="Tahoma" panose="020B0604030504040204" pitchFamily="34" charset="0"/>
            </a:rPr>
            <a:t>Help prevent or reduce the risks that can impede the accomplishment of objectives.</a:t>
          </a:r>
        </a:p>
      </dsp:txBody>
      <dsp:txXfrm>
        <a:off x="5289273" y="2032716"/>
        <a:ext cx="1733719" cy="2792567"/>
      </dsp:txXfrm>
    </dsp:sp>
    <dsp:sp modelId="{35D2798D-72DC-3047-BE28-0C407770897E}">
      <dsp:nvSpPr>
        <dsp:cNvPr id="0" name=""/>
        <dsp:cNvSpPr/>
      </dsp:nvSpPr>
      <dsp:spPr>
        <a:xfrm>
          <a:off x="7232434" y="2032716"/>
          <a:ext cx="2327139" cy="2792567"/>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Info &amp; Communication</a:t>
          </a:r>
        </a:p>
      </dsp:txBody>
      <dsp:txXfrm rot="16200000">
        <a:off x="6320195" y="2944954"/>
        <a:ext cx="2289905" cy="465427"/>
      </dsp:txXfrm>
    </dsp:sp>
    <dsp:sp modelId="{630ED95C-089F-0947-9A8A-D83C5BE777EF}">
      <dsp:nvSpPr>
        <dsp:cNvPr id="0" name=""/>
        <dsp:cNvSpPr/>
      </dsp:nvSpPr>
      <dsp:spPr>
        <a:xfrm rot="5400000">
          <a:off x="7038812" y="4252851"/>
          <a:ext cx="410515" cy="349070"/>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D454D-CA6D-9043-AE10-98CA141C580D}">
      <dsp:nvSpPr>
        <dsp:cNvPr id="0" name=""/>
        <dsp:cNvSpPr/>
      </dsp:nvSpPr>
      <dsp:spPr>
        <a:xfrm>
          <a:off x="7697862" y="2032716"/>
          <a:ext cx="1733719" cy="27925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en-US" sz="1500" kern="1200" dirty="0"/>
            <a:t>Communicates expectations and control activities clearly within and outside organization</a:t>
          </a:r>
        </a:p>
        <a:p>
          <a:pPr marL="0" lvl="0" indent="0" algn="l" defTabSz="666750">
            <a:lnSpc>
              <a:spcPct val="90000"/>
            </a:lnSpc>
            <a:spcBef>
              <a:spcPct val="0"/>
            </a:spcBef>
            <a:spcAft>
              <a:spcPct val="35000"/>
            </a:spcAft>
            <a:buNone/>
          </a:pPr>
          <a:r>
            <a:rPr lang="en-US" sz="1500" kern="1200" dirty="0"/>
            <a:t>Provides sufficient training for staff</a:t>
          </a:r>
        </a:p>
      </dsp:txBody>
      <dsp:txXfrm>
        <a:off x="7697862" y="2032716"/>
        <a:ext cx="1733719" cy="2792567"/>
      </dsp:txXfrm>
    </dsp:sp>
    <dsp:sp modelId="{3B472F76-A504-C64F-8AFA-9AD4681BC43A}">
      <dsp:nvSpPr>
        <dsp:cNvPr id="0" name=""/>
        <dsp:cNvSpPr/>
      </dsp:nvSpPr>
      <dsp:spPr>
        <a:xfrm>
          <a:off x="9641024" y="2032716"/>
          <a:ext cx="2327139" cy="2792567"/>
        </a:xfrm>
        <a:prstGeom prst="roundRect">
          <a:avLst>
            <a:gd name="adj" fmla="val 5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Monitoring Activities</a:t>
          </a:r>
        </a:p>
      </dsp:txBody>
      <dsp:txXfrm rot="16200000">
        <a:off x="8728785" y="2944954"/>
        <a:ext cx="2289905" cy="465427"/>
      </dsp:txXfrm>
    </dsp:sp>
    <dsp:sp modelId="{AA0C83F6-34CB-2047-A204-735FBF8D78C1}">
      <dsp:nvSpPr>
        <dsp:cNvPr id="0" name=""/>
        <dsp:cNvSpPr/>
      </dsp:nvSpPr>
      <dsp:spPr>
        <a:xfrm rot="5400000">
          <a:off x="9447402" y="4252851"/>
          <a:ext cx="410515" cy="349070"/>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50F52-7AD9-BF40-90E0-DA13A0A78FFE}">
      <dsp:nvSpPr>
        <dsp:cNvPr id="0" name=""/>
        <dsp:cNvSpPr/>
      </dsp:nvSpPr>
      <dsp:spPr>
        <a:xfrm>
          <a:off x="10106452" y="2032716"/>
          <a:ext cx="1733719" cy="27925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r>
            <a:rPr lang="en-US" sz="1500" kern="1200" dirty="0"/>
            <a:t>Conducts ongoing monitoring </a:t>
          </a:r>
        </a:p>
        <a:p>
          <a:pPr marL="0" lvl="0" indent="0" algn="l" defTabSz="666750">
            <a:lnSpc>
              <a:spcPct val="90000"/>
            </a:lnSpc>
            <a:spcBef>
              <a:spcPct val="0"/>
            </a:spcBef>
            <a:spcAft>
              <a:spcPct val="35000"/>
            </a:spcAft>
            <a:buNone/>
          </a:pPr>
          <a:r>
            <a:rPr lang="en-US" sz="1500" kern="1200" dirty="0"/>
            <a:t>Identifies, evaluates, and communicates deficiencies</a:t>
          </a:r>
        </a:p>
        <a:p>
          <a:pPr marL="0" lvl="0" indent="0" algn="l" defTabSz="666750">
            <a:lnSpc>
              <a:spcPct val="90000"/>
            </a:lnSpc>
            <a:spcBef>
              <a:spcPct val="0"/>
            </a:spcBef>
            <a:spcAft>
              <a:spcPct val="35000"/>
            </a:spcAft>
            <a:buNone/>
          </a:pPr>
          <a:r>
            <a:rPr lang="en-US" sz="1500" kern="1200" dirty="0"/>
            <a:t>Addresses deficiencies in a timely manner</a:t>
          </a:r>
        </a:p>
      </dsp:txBody>
      <dsp:txXfrm>
        <a:off x="10106452" y="2032716"/>
        <a:ext cx="1733719" cy="2792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2390C-F985-4C71-94A4-A641CB7F6764}">
      <dsp:nvSpPr>
        <dsp:cNvPr id="0" name=""/>
        <dsp:cNvSpPr/>
      </dsp:nvSpPr>
      <dsp:spPr>
        <a:xfrm rot="5400000">
          <a:off x="6273418" y="-2544107"/>
          <a:ext cx="1039546" cy="639359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Establish who has the authority to review and approve projects, charge cost items, and take other compliance-related actions.</a:t>
          </a:r>
        </a:p>
      </dsp:txBody>
      <dsp:txXfrm rot="-5400000">
        <a:off x="3596395" y="183662"/>
        <a:ext cx="6342846" cy="938054"/>
      </dsp:txXfrm>
    </dsp:sp>
    <dsp:sp modelId="{751C0AF9-EFF4-44EE-99C0-95F0E09A306C}">
      <dsp:nvSpPr>
        <dsp:cNvPr id="0" name=""/>
        <dsp:cNvSpPr/>
      </dsp:nvSpPr>
      <dsp:spPr>
        <a:xfrm>
          <a:off x="0" y="2972"/>
          <a:ext cx="3596395" cy="12994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Written Policies</a:t>
          </a:r>
          <a:endParaRPr lang="en-US" sz="3600" kern="1200" dirty="0"/>
        </a:p>
      </dsp:txBody>
      <dsp:txXfrm>
        <a:off x="63433" y="66405"/>
        <a:ext cx="3469529" cy="1172567"/>
      </dsp:txXfrm>
    </dsp:sp>
    <dsp:sp modelId="{C3CAE047-AC60-4C66-9FED-6A1970C21795}">
      <dsp:nvSpPr>
        <dsp:cNvPr id="0" name=""/>
        <dsp:cNvSpPr/>
      </dsp:nvSpPr>
      <dsp:spPr>
        <a:xfrm rot="5400000">
          <a:off x="6273418" y="-1179702"/>
          <a:ext cx="1039546" cy="6393592"/>
        </a:xfrm>
        <a:prstGeom prst="round2SameRect">
          <a:avLst/>
        </a:prstGeom>
        <a:solidFill>
          <a:schemeClr val="accent5">
            <a:tint val="40000"/>
            <a:alpha val="90000"/>
            <a:hueOff val="-1684940"/>
            <a:satOff val="-5708"/>
            <a:lumOff val="-732"/>
            <a:alphaOff val="0"/>
          </a:schemeClr>
        </a:solidFill>
        <a:ln w="12700" cap="flat" cmpd="sng" algn="ctr">
          <a:solidFill>
            <a:schemeClr val="accent5">
              <a:tint val="40000"/>
              <a:alpha val="90000"/>
              <a:hueOff val="-1684940"/>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Separate the responsibilities of key business processes by disturbing functions to multiple employees. No one person should have record-keeping and reconciliation functions.  </a:t>
          </a:r>
        </a:p>
      </dsp:txBody>
      <dsp:txXfrm rot="-5400000">
        <a:off x="3596395" y="1548067"/>
        <a:ext cx="6342846" cy="938054"/>
      </dsp:txXfrm>
    </dsp:sp>
    <dsp:sp modelId="{DC161DE5-B8F7-4366-9932-0DC54E8CF028}">
      <dsp:nvSpPr>
        <dsp:cNvPr id="0" name=""/>
        <dsp:cNvSpPr/>
      </dsp:nvSpPr>
      <dsp:spPr>
        <a:xfrm>
          <a:off x="0" y="1367376"/>
          <a:ext cx="3596395" cy="129943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Segregation of Duties</a:t>
          </a:r>
        </a:p>
      </dsp:txBody>
      <dsp:txXfrm>
        <a:off x="63433" y="1430809"/>
        <a:ext cx="3469529" cy="1172567"/>
      </dsp:txXfrm>
    </dsp:sp>
    <dsp:sp modelId="{5A54A2F9-54CA-42AC-B7D0-BFAB06A93B0C}">
      <dsp:nvSpPr>
        <dsp:cNvPr id="0" name=""/>
        <dsp:cNvSpPr/>
      </dsp:nvSpPr>
      <dsp:spPr>
        <a:xfrm rot="5400000">
          <a:off x="6273418" y="184702"/>
          <a:ext cx="1039546" cy="6393592"/>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Employees are trained on specific compliance requirement.</a:t>
          </a:r>
        </a:p>
      </dsp:txBody>
      <dsp:txXfrm rot="-5400000">
        <a:off x="3596395" y="2912471"/>
        <a:ext cx="6342846" cy="938054"/>
      </dsp:txXfrm>
    </dsp:sp>
    <dsp:sp modelId="{17530E1C-B0C5-4336-A11A-A537BCE51451}">
      <dsp:nvSpPr>
        <dsp:cNvPr id="0" name=""/>
        <dsp:cNvSpPr/>
      </dsp:nvSpPr>
      <dsp:spPr>
        <a:xfrm>
          <a:off x="0" y="2731781"/>
          <a:ext cx="3596395" cy="129943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Staff Training</a:t>
          </a:r>
          <a:endParaRPr lang="en-US" sz="3600" kern="1200" dirty="0"/>
        </a:p>
      </dsp:txBody>
      <dsp:txXfrm>
        <a:off x="63433" y="2795214"/>
        <a:ext cx="3469529" cy="1172567"/>
      </dsp:txXfrm>
    </dsp:sp>
    <dsp:sp modelId="{C4018A80-7C48-43AD-8E85-914AA3F0F6F3}">
      <dsp:nvSpPr>
        <dsp:cNvPr id="0" name=""/>
        <dsp:cNvSpPr/>
      </dsp:nvSpPr>
      <dsp:spPr>
        <a:xfrm rot="5400000">
          <a:off x="6273418" y="1549107"/>
          <a:ext cx="1039546" cy="6393592"/>
        </a:xfrm>
        <a:prstGeom prst="round2Same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effectLst/>
            </a:rPr>
            <a:t>Establish documentation processes and responsibilities.</a:t>
          </a:r>
          <a:endParaRPr lang="en-US" sz="1900" kern="1200" dirty="0"/>
        </a:p>
      </dsp:txBody>
      <dsp:txXfrm rot="-5400000">
        <a:off x="3596395" y="4276876"/>
        <a:ext cx="6342846" cy="938054"/>
      </dsp:txXfrm>
    </dsp:sp>
    <dsp:sp modelId="{DB1F9773-B276-481B-BF97-DB09205C3954}">
      <dsp:nvSpPr>
        <dsp:cNvPr id="0" name=""/>
        <dsp:cNvSpPr/>
      </dsp:nvSpPr>
      <dsp:spPr>
        <a:xfrm>
          <a:off x="0" y="4096186"/>
          <a:ext cx="3596395" cy="129943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dirty="0"/>
            <a:t>Documentation</a:t>
          </a:r>
          <a:endParaRPr lang="en-US" sz="3600" kern="1200" dirty="0"/>
        </a:p>
      </dsp:txBody>
      <dsp:txXfrm>
        <a:off x="63433" y="4159619"/>
        <a:ext cx="3469529" cy="1172567"/>
      </dsp:txXfrm>
    </dsp:sp>
    <dsp:sp modelId="{8022E3AD-7BDD-4436-831E-3B02955EC3A2}">
      <dsp:nvSpPr>
        <dsp:cNvPr id="0" name=""/>
        <dsp:cNvSpPr/>
      </dsp:nvSpPr>
      <dsp:spPr>
        <a:xfrm rot="5400000">
          <a:off x="6273418" y="2913512"/>
          <a:ext cx="1039546" cy="6393592"/>
        </a:xfrm>
        <a:prstGeom prst="round2Same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Management shall periodically check that the compliance requirements are being properly performed and documented. </a:t>
          </a:r>
        </a:p>
      </dsp:txBody>
      <dsp:txXfrm rot="-5400000">
        <a:off x="3596395" y="5641281"/>
        <a:ext cx="6342846" cy="938054"/>
      </dsp:txXfrm>
    </dsp:sp>
    <dsp:sp modelId="{331CE8EB-79B2-4FC6-B836-5D48A5838DFC}">
      <dsp:nvSpPr>
        <dsp:cNvPr id="0" name=""/>
        <dsp:cNvSpPr/>
      </dsp:nvSpPr>
      <dsp:spPr>
        <a:xfrm>
          <a:off x="0" y="5460591"/>
          <a:ext cx="3596395" cy="129943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1" kern="1200"/>
            <a:t>Management Review</a:t>
          </a:r>
          <a:endParaRPr lang="en-US" sz="3600" kern="1200"/>
        </a:p>
      </dsp:txBody>
      <dsp:txXfrm>
        <a:off x="63433" y="5524024"/>
        <a:ext cx="3469529" cy="1172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F8E9C-68E8-4C23-8392-228A90FFCE7E}">
      <dsp:nvSpPr>
        <dsp:cNvPr id="0" name=""/>
        <dsp:cNvSpPr/>
      </dsp:nvSpPr>
      <dsp:spPr>
        <a:xfrm>
          <a:off x="0" y="0"/>
          <a:ext cx="7243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B35CC-F24B-4FD8-BFBB-AAA75DAFFE4C}">
      <dsp:nvSpPr>
        <dsp:cNvPr id="0" name=""/>
        <dsp:cNvSpPr/>
      </dsp:nvSpPr>
      <dsp:spPr>
        <a:xfrm>
          <a:off x="0" y="0"/>
          <a:ext cx="1448701" cy="550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b="1" kern="1200" dirty="0">
            <a:solidFill>
              <a:schemeClr val="tx2"/>
            </a:solidFill>
          </a:endParaRPr>
        </a:p>
      </dsp:txBody>
      <dsp:txXfrm>
        <a:off x="0" y="0"/>
        <a:ext cx="1448701" cy="5507647"/>
      </dsp:txXfrm>
    </dsp:sp>
    <dsp:sp modelId="{833B1DE4-2787-49BE-9A07-79A5FD8236FB}">
      <dsp:nvSpPr>
        <dsp:cNvPr id="0" name=""/>
        <dsp:cNvSpPr/>
      </dsp:nvSpPr>
      <dsp:spPr>
        <a:xfrm>
          <a:off x="1557353" y="43364"/>
          <a:ext cx="5686151"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mn-lt"/>
            </a:rPr>
            <a:t>Identify all Federal awards received and expended</a:t>
          </a:r>
        </a:p>
      </dsp:txBody>
      <dsp:txXfrm>
        <a:off x="1557353" y="43364"/>
        <a:ext cx="5686151" cy="867293"/>
      </dsp:txXfrm>
    </dsp:sp>
    <dsp:sp modelId="{71AA385F-5554-491B-9B30-6A08E5D33F50}">
      <dsp:nvSpPr>
        <dsp:cNvPr id="0" name=""/>
        <dsp:cNvSpPr/>
      </dsp:nvSpPr>
      <dsp:spPr>
        <a:xfrm>
          <a:off x="1448701" y="910657"/>
          <a:ext cx="57948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8203F5-14DC-4513-AAAE-3138F2E35A08}">
      <dsp:nvSpPr>
        <dsp:cNvPr id="0" name=""/>
        <dsp:cNvSpPr/>
      </dsp:nvSpPr>
      <dsp:spPr>
        <a:xfrm>
          <a:off x="1557353" y="954022"/>
          <a:ext cx="5686151"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mn-lt"/>
            </a:rPr>
            <a:t>Produce accurate, current, and complete financial reporting</a:t>
          </a:r>
        </a:p>
      </dsp:txBody>
      <dsp:txXfrm>
        <a:off x="1557353" y="954022"/>
        <a:ext cx="5686151" cy="867293"/>
      </dsp:txXfrm>
    </dsp:sp>
    <dsp:sp modelId="{7D56EE71-0950-4EBE-B650-A2AABFC31990}">
      <dsp:nvSpPr>
        <dsp:cNvPr id="0" name=""/>
        <dsp:cNvSpPr/>
      </dsp:nvSpPr>
      <dsp:spPr>
        <a:xfrm>
          <a:off x="1448701" y="1821315"/>
          <a:ext cx="57948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617F94-7B64-4155-BD99-1C1F787440C0}">
      <dsp:nvSpPr>
        <dsp:cNvPr id="0" name=""/>
        <dsp:cNvSpPr/>
      </dsp:nvSpPr>
      <dsp:spPr>
        <a:xfrm>
          <a:off x="1557353" y="1864680"/>
          <a:ext cx="5686151"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mn-lt"/>
            </a:rPr>
            <a:t>Maintain records that identify the source and application of funds</a:t>
          </a:r>
        </a:p>
      </dsp:txBody>
      <dsp:txXfrm>
        <a:off x="1557353" y="1864680"/>
        <a:ext cx="5686151" cy="867293"/>
      </dsp:txXfrm>
    </dsp:sp>
    <dsp:sp modelId="{EAE8C5CC-7E8C-4149-8348-E4D1AA89C686}">
      <dsp:nvSpPr>
        <dsp:cNvPr id="0" name=""/>
        <dsp:cNvSpPr/>
      </dsp:nvSpPr>
      <dsp:spPr>
        <a:xfrm>
          <a:off x="1448701" y="2731973"/>
          <a:ext cx="57948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642278-B972-48D9-934B-5C20264ED690}">
      <dsp:nvSpPr>
        <dsp:cNvPr id="0" name=""/>
        <dsp:cNvSpPr/>
      </dsp:nvSpPr>
      <dsp:spPr>
        <a:xfrm>
          <a:off x="1557353" y="2775337"/>
          <a:ext cx="5686151"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mn-lt"/>
            </a:rPr>
            <a:t>Written Eligibility and Allowable Cost Policies</a:t>
          </a:r>
        </a:p>
      </dsp:txBody>
      <dsp:txXfrm>
        <a:off x="1557353" y="2775337"/>
        <a:ext cx="5686151" cy="867293"/>
      </dsp:txXfrm>
    </dsp:sp>
    <dsp:sp modelId="{E570DEC1-F5AC-4257-B76A-AD1C7D6566CC}">
      <dsp:nvSpPr>
        <dsp:cNvPr id="0" name=""/>
        <dsp:cNvSpPr/>
      </dsp:nvSpPr>
      <dsp:spPr>
        <a:xfrm>
          <a:off x="1448701" y="3642630"/>
          <a:ext cx="57948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078200-6DB9-4738-AA5B-A4CDBBC3B0C4}">
      <dsp:nvSpPr>
        <dsp:cNvPr id="0" name=""/>
        <dsp:cNvSpPr/>
      </dsp:nvSpPr>
      <dsp:spPr>
        <a:xfrm>
          <a:off x="1557353" y="3685995"/>
          <a:ext cx="5686151"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mn-lt"/>
            </a:rPr>
            <a:t>Compare actual expenses with budgeted expenses </a:t>
          </a:r>
        </a:p>
      </dsp:txBody>
      <dsp:txXfrm>
        <a:off x="1557353" y="3685995"/>
        <a:ext cx="5686151" cy="867293"/>
      </dsp:txXfrm>
    </dsp:sp>
    <dsp:sp modelId="{B78D4F47-6D38-4DCC-8D05-0749D0BEABDA}">
      <dsp:nvSpPr>
        <dsp:cNvPr id="0" name=""/>
        <dsp:cNvSpPr/>
      </dsp:nvSpPr>
      <dsp:spPr>
        <a:xfrm>
          <a:off x="1448701" y="4553288"/>
          <a:ext cx="57948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46CAB-9F5F-4463-A0A2-74DACD38183F}">
      <dsp:nvSpPr>
        <dsp:cNvPr id="0" name=""/>
        <dsp:cNvSpPr/>
      </dsp:nvSpPr>
      <dsp:spPr>
        <a:xfrm>
          <a:off x="1557353" y="4596653"/>
          <a:ext cx="5686151" cy="86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solidFill>
              <a:schemeClr val="tx2"/>
            </a:solidFill>
          </a:endParaRPr>
        </a:p>
      </dsp:txBody>
      <dsp:txXfrm>
        <a:off x="1557353" y="4596653"/>
        <a:ext cx="5686151" cy="867293"/>
      </dsp:txXfrm>
    </dsp:sp>
    <dsp:sp modelId="{8202D407-31BE-4E0B-875B-F059F67610DB}">
      <dsp:nvSpPr>
        <dsp:cNvPr id="0" name=""/>
        <dsp:cNvSpPr/>
      </dsp:nvSpPr>
      <dsp:spPr>
        <a:xfrm>
          <a:off x="1448701" y="5463946"/>
          <a:ext cx="57948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17FDC-EEB2-4344-9D60-F61F35633835}">
      <dsp:nvSpPr>
        <dsp:cNvPr id="0" name=""/>
        <dsp:cNvSpPr/>
      </dsp:nvSpPr>
      <dsp:spPr>
        <a:xfrm>
          <a:off x="0" y="523008"/>
          <a:ext cx="4946754"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Accounting records must track:</a:t>
          </a:r>
          <a:endParaRPr lang="en-US" sz="2700" kern="1200" dirty="0"/>
        </a:p>
      </dsp:txBody>
      <dsp:txXfrm>
        <a:off x="31613" y="554621"/>
        <a:ext cx="4883528" cy="584369"/>
      </dsp:txXfrm>
    </dsp:sp>
    <dsp:sp modelId="{198B9E65-0B1E-42C4-BA67-7B125EDE0661}">
      <dsp:nvSpPr>
        <dsp:cNvPr id="0" name=""/>
        <dsp:cNvSpPr/>
      </dsp:nvSpPr>
      <dsp:spPr>
        <a:xfrm>
          <a:off x="0" y="1170603"/>
          <a:ext cx="4946754" cy="1527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059" tIns="34290" rIns="192024" bIns="34290" numCol="1" spcCol="1270" anchor="ctr" anchorCtr="0">
          <a:noAutofit/>
        </a:bodyPr>
        <a:lstStyle/>
        <a:p>
          <a:pPr marL="228600" lvl="1" indent="-228600" algn="l" defTabSz="933450">
            <a:lnSpc>
              <a:spcPct val="90000"/>
            </a:lnSpc>
            <a:spcBef>
              <a:spcPct val="0"/>
            </a:spcBef>
            <a:spcAft>
              <a:spcPct val="20000"/>
            </a:spcAft>
            <a:buChar char="•"/>
          </a:pPr>
          <a:r>
            <a:rPr lang="en-US" sz="2100" kern="1200" dirty="0"/>
            <a:t>Authorizations </a:t>
          </a:r>
        </a:p>
        <a:p>
          <a:pPr marL="228600" lvl="1" indent="-228600" algn="l" defTabSz="933450">
            <a:lnSpc>
              <a:spcPct val="90000"/>
            </a:lnSpc>
            <a:spcBef>
              <a:spcPct val="0"/>
            </a:spcBef>
            <a:spcAft>
              <a:spcPct val="20000"/>
            </a:spcAft>
            <a:buChar char="•"/>
          </a:pPr>
          <a:r>
            <a:rPr lang="en-US" sz="2100" kern="1200" dirty="0"/>
            <a:t>Obligations </a:t>
          </a:r>
        </a:p>
        <a:p>
          <a:pPr marL="228600" lvl="1" indent="-228600" algn="l" defTabSz="933450">
            <a:lnSpc>
              <a:spcPct val="90000"/>
            </a:lnSpc>
            <a:spcBef>
              <a:spcPct val="0"/>
            </a:spcBef>
            <a:spcAft>
              <a:spcPct val="20000"/>
            </a:spcAft>
            <a:buChar char="•"/>
          </a:pPr>
          <a:r>
            <a:rPr lang="en-US" sz="2100" kern="1200" dirty="0"/>
            <a:t>Expenditures</a:t>
          </a:r>
        </a:p>
        <a:p>
          <a:pPr marL="228600" lvl="1" indent="-228600" algn="l" defTabSz="933450">
            <a:lnSpc>
              <a:spcPct val="90000"/>
            </a:lnSpc>
            <a:spcBef>
              <a:spcPct val="0"/>
            </a:spcBef>
            <a:spcAft>
              <a:spcPct val="20000"/>
            </a:spcAft>
            <a:buChar char="•"/>
          </a:pPr>
          <a:r>
            <a:rPr lang="en-US" sz="2100" kern="1200" dirty="0"/>
            <a:t>Program Income</a:t>
          </a:r>
        </a:p>
      </dsp:txBody>
      <dsp:txXfrm>
        <a:off x="0" y="1170603"/>
        <a:ext cx="4946754" cy="1527758"/>
      </dsp:txXfrm>
    </dsp:sp>
    <dsp:sp modelId="{15A488C8-0D3F-481E-9762-E8A15D082A61}">
      <dsp:nvSpPr>
        <dsp:cNvPr id="0" name=""/>
        <dsp:cNvSpPr/>
      </dsp:nvSpPr>
      <dsp:spPr>
        <a:xfrm>
          <a:off x="0" y="2698361"/>
          <a:ext cx="4946754"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Maintain source documentation</a:t>
          </a:r>
          <a:endParaRPr lang="en-US" sz="2700" kern="1200" dirty="0"/>
        </a:p>
      </dsp:txBody>
      <dsp:txXfrm>
        <a:off x="31613" y="2729974"/>
        <a:ext cx="4883528" cy="584369"/>
      </dsp:txXfrm>
    </dsp:sp>
    <dsp:sp modelId="{90D33DFD-3F35-4657-9BCA-AC568BBC9F3A}">
      <dsp:nvSpPr>
        <dsp:cNvPr id="0" name=""/>
        <dsp:cNvSpPr/>
      </dsp:nvSpPr>
      <dsp:spPr>
        <a:xfrm>
          <a:off x="0" y="3346015"/>
          <a:ext cx="4946754" cy="268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059" tIns="34290" rIns="192024" bIns="34290" numCol="1" spcCol="1270" anchor="ctr" anchorCtr="0">
          <a:noAutofit/>
        </a:bodyPr>
        <a:lstStyle/>
        <a:p>
          <a:pPr marL="228600" lvl="1" indent="-228600" algn="l" defTabSz="933450">
            <a:lnSpc>
              <a:spcPct val="90000"/>
            </a:lnSpc>
            <a:spcBef>
              <a:spcPct val="0"/>
            </a:spcBef>
            <a:spcAft>
              <a:spcPct val="20000"/>
            </a:spcAft>
            <a:buChar char="•"/>
          </a:pPr>
          <a:r>
            <a:rPr lang="en-US" sz="2100" kern="1200" dirty="0"/>
            <a:t>Paid invoices</a:t>
          </a:r>
        </a:p>
        <a:p>
          <a:pPr marL="228600" lvl="1" indent="-228600" algn="l" defTabSz="933450">
            <a:lnSpc>
              <a:spcPct val="90000"/>
            </a:lnSpc>
            <a:spcBef>
              <a:spcPct val="0"/>
            </a:spcBef>
            <a:spcAft>
              <a:spcPct val="20000"/>
            </a:spcAft>
            <a:buChar char="•"/>
          </a:pPr>
          <a:r>
            <a:rPr lang="en-US" sz="2100" kern="1200" dirty="0"/>
            <a:t>Payrolls </a:t>
          </a:r>
        </a:p>
        <a:p>
          <a:pPr marL="228600" lvl="1" indent="-228600" algn="l" defTabSz="933450">
            <a:lnSpc>
              <a:spcPct val="90000"/>
            </a:lnSpc>
            <a:spcBef>
              <a:spcPct val="0"/>
            </a:spcBef>
            <a:spcAft>
              <a:spcPct val="20000"/>
            </a:spcAft>
            <a:buChar char="•"/>
          </a:pPr>
          <a:r>
            <a:rPr lang="en-US" sz="2100" kern="1200" dirty="0"/>
            <a:t>Time and attendance records </a:t>
          </a:r>
        </a:p>
        <a:p>
          <a:pPr marL="228600" lvl="1" indent="-228600" algn="l" defTabSz="933450">
            <a:lnSpc>
              <a:spcPct val="90000"/>
            </a:lnSpc>
            <a:spcBef>
              <a:spcPct val="0"/>
            </a:spcBef>
            <a:spcAft>
              <a:spcPct val="20000"/>
            </a:spcAft>
            <a:buChar char="•"/>
          </a:pPr>
          <a:r>
            <a:rPr lang="en-US" sz="2100" kern="1200" dirty="0"/>
            <a:t>Subaward agreements</a:t>
          </a:r>
        </a:p>
        <a:p>
          <a:pPr marL="228600" lvl="1" indent="-228600" algn="l" defTabSz="933450">
            <a:lnSpc>
              <a:spcPct val="90000"/>
            </a:lnSpc>
            <a:spcBef>
              <a:spcPct val="0"/>
            </a:spcBef>
            <a:spcAft>
              <a:spcPct val="20000"/>
            </a:spcAft>
            <a:buChar char="•"/>
          </a:pPr>
          <a:r>
            <a:rPr lang="en-US" sz="2100" kern="1200" dirty="0"/>
            <a:t>Contracts</a:t>
          </a:r>
        </a:p>
        <a:p>
          <a:pPr marL="228600" lvl="1" indent="-228600" algn="l" defTabSz="933450">
            <a:lnSpc>
              <a:spcPct val="90000"/>
            </a:lnSpc>
            <a:spcBef>
              <a:spcPct val="0"/>
            </a:spcBef>
            <a:spcAft>
              <a:spcPct val="20000"/>
            </a:spcAft>
            <a:buChar char="•"/>
          </a:pPr>
          <a:r>
            <a:rPr lang="en-US" sz="2100" kern="1200" dirty="0"/>
            <a:t>Documentation of the history of a procurement</a:t>
          </a:r>
        </a:p>
      </dsp:txBody>
      <dsp:txXfrm>
        <a:off x="0" y="3346015"/>
        <a:ext cx="4946754" cy="26862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56EA5-92F3-EC4C-97CC-F5860E5C475E}">
      <dsp:nvSpPr>
        <dsp:cNvPr id="0" name=""/>
        <dsp:cNvSpPr/>
      </dsp:nvSpPr>
      <dsp:spPr>
        <a:xfrm rot="5400000">
          <a:off x="570222" y="2339176"/>
          <a:ext cx="1694901" cy="2820278"/>
        </a:xfrm>
        <a:prstGeom prst="corner">
          <a:avLst>
            <a:gd name="adj1" fmla="val 16120"/>
            <a:gd name="adj2" fmla="val 1611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CC0C1-301C-0B45-AC69-1482F277357D}">
      <dsp:nvSpPr>
        <dsp:cNvPr id="0" name=""/>
        <dsp:cNvSpPr/>
      </dsp:nvSpPr>
      <dsp:spPr>
        <a:xfrm>
          <a:off x="287301" y="3181831"/>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Financial Audit</a:t>
          </a:r>
          <a:r>
            <a:rPr lang="en-US" sz="1800" kern="1200" dirty="0"/>
            <a:t>: All local governments must undergo an annual financial audit (G.S. 159-34)</a:t>
          </a:r>
        </a:p>
      </dsp:txBody>
      <dsp:txXfrm>
        <a:off x="287301" y="3181831"/>
        <a:ext cx="2546162" cy="2231860"/>
      </dsp:txXfrm>
    </dsp:sp>
    <dsp:sp modelId="{2A83E006-2E7A-5E48-B149-A10E707355DD}">
      <dsp:nvSpPr>
        <dsp:cNvPr id="0" name=""/>
        <dsp:cNvSpPr/>
      </dsp:nvSpPr>
      <dsp:spPr>
        <a:xfrm>
          <a:off x="2353055" y="2131544"/>
          <a:ext cx="480408" cy="480408"/>
        </a:xfrm>
        <a:prstGeom prst="triangle">
          <a:avLst>
            <a:gd name="adj" fmla="val 10000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FB907-DF79-EA47-968F-6B735C25330A}">
      <dsp:nvSpPr>
        <dsp:cNvPr id="0" name=""/>
        <dsp:cNvSpPr/>
      </dsp:nvSpPr>
      <dsp:spPr>
        <a:xfrm rot="5400000">
          <a:off x="3687222" y="1567871"/>
          <a:ext cx="1694901" cy="2820278"/>
        </a:xfrm>
        <a:prstGeom prst="corner">
          <a:avLst>
            <a:gd name="adj1" fmla="val 16120"/>
            <a:gd name="adj2" fmla="val 1611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67B1E-D9AA-E043-8165-277E91EFB71E}">
      <dsp:nvSpPr>
        <dsp:cNvPr id="0" name=""/>
        <dsp:cNvSpPr/>
      </dsp:nvSpPr>
      <dsp:spPr>
        <a:xfrm>
          <a:off x="3404301" y="2410527"/>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Yellow Book Audit</a:t>
          </a:r>
          <a:r>
            <a:rPr lang="en-US" sz="1800" kern="1200" dirty="0"/>
            <a:t>: Expend $100,000 or more in </a:t>
          </a:r>
          <a:r>
            <a:rPr lang="en-US" sz="1800" u="sng" kern="1200" dirty="0"/>
            <a:t>combined</a:t>
          </a:r>
          <a:r>
            <a:rPr lang="en-US" sz="1800" kern="1200" dirty="0"/>
            <a:t> federal or state dollars</a:t>
          </a:r>
        </a:p>
      </dsp:txBody>
      <dsp:txXfrm>
        <a:off x="3404301" y="2410527"/>
        <a:ext cx="2546162" cy="2231860"/>
      </dsp:txXfrm>
    </dsp:sp>
    <dsp:sp modelId="{CBAFB9FD-F4AA-C94A-A28B-BD70CCA20BAD}">
      <dsp:nvSpPr>
        <dsp:cNvPr id="0" name=""/>
        <dsp:cNvSpPr/>
      </dsp:nvSpPr>
      <dsp:spPr>
        <a:xfrm>
          <a:off x="5470056" y="1360239"/>
          <a:ext cx="480408" cy="480408"/>
        </a:xfrm>
        <a:prstGeom prst="triangle">
          <a:avLst>
            <a:gd name="adj" fmla="val 10000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84CDE-35E6-5C44-B6EF-04C372CE403F}">
      <dsp:nvSpPr>
        <dsp:cNvPr id="0" name=""/>
        <dsp:cNvSpPr/>
      </dsp:nvSpPr>
      <dsp:spPr>
        <a:xfrm rot="5400000">
          <a:off x="6804223" y="796566"/>
          <a:ext cx="1694901" cy="2820278"/>
        </a:xfrm>
        <a:prstGeom prst="corner">
          <a:avLst>
            <a:gd name="adj1" fmla="val 16120"/>
            <a:gd name="adj2" fmla="val 1611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D69A3-288D-7C43-8A0A-5CF037676CB8}">
      <dsp:nvSpPr>
        <dsp:cNvPr id="0" name=""/>
        <dsp:cNvSpPr/>
      </dsp:nvSpPr>
      <dsp:spPr>
        <a:xfrm>
          <a:off x="6521302" y="1639222"/>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Federal Single Audit</a:t>
          </a:r>
        </a:p>
        <a:p>
          <a:pPr marL="0" lvl="0" indent="0" algn="l" defTabSz="800100">
            <a:lnSpc>
              <a:spcPct val="90000"/>
            </a:lnSpc>
            <a:spcBef>
              <a:spcPct val="0"/>
            </a:spcBef>
            <a:spcAft>
              <a:spcPct val="35000"/>
            </a:spcAft>
            <a:buNone/>
          </a:pPr>
          <a:r>
            <a:rPr lang="en-US" sz="1800" kern="1200" dirty="0"/>
            <a:t>Expend $750,000 or more in </a:t>
          </a:r>
          <a:r>
            <a:rPr lang="en-US" sz="1800" u="sng" kern="1200" dirty="0"/>
            <a:t>federal</a:t>
          </a:r>
          <a:r>
            <a:rPr lang="en-US" sz="1800" kern="1200" dirty="0"/>
            <a:t> dollars during the non-federal entity’s fiscal year</a:t>
          </a:r>
          <a:endParaRPr lang="en-US" sz="1800" b="1" kern="1200" dirty="0"/>
        </a:p>
      </dsp:txBody>
      <dsp:txXfrm>
        <a:off x="6521302" y="1639222"/>
        <a:ext cx="2546162" cy="2231860"/>
      </dsp:txXfrm>
    </dsp:sp>
    <dsp:sp modelId="{53E24A4A-9116-E641-863B-8928BF485CBA}">
      <dsp:nvSpPr>
        <dsp:cNvPr id="0" name=""/>
        <dsp:cNvSpPr/>
      </dsp:nvSpPr>
      <dsp:spPr>
        <a:xfrm>
          <a:off x="8587057" y="588934"/>
          <a:ext cx="480408" cy="480408"/>
        </a:xfrm>
        <a:prstGeom prst="triangle">
          <a:avLst>
            <a:gd name="adj" fmla="val 10000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54C9E-5F76-8642-B35B-24070FE59ED5}">
      <dsp:nvSpPr>
        <dsp:cNvPr id="0" name=""/>
        <dsp:cNvSpPr/>
      </dsp:nvSpPr>
      <dsp:spPr>
        <a:xfrm rot="5400000">
          <a:off x="9921224" y="25261"/>
          <a:ext cx="1694901" cy="2820278"/>
        </a:xfrm>
        <a:prstGeom prst="corner">
          <a:avLst>
            <a:gd name="adj1" fmla="val 16120"/>
            <a:gd name="adj2" fmla="val 1611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415BC-35C2-504D-A71E-424BD9BB801C}">
      <dsp:nvSpPr>
        <dsp:cNvPr id="0" name=""/>
        <dsp:cNvSpPr/>
      </dsp:nvSpPr>
      <dsp:spPr>
        <a:xfrm>
          <a:off x="9638303" y="867917"/>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Alternative Compliance Engagement:</a:t>
          </a:r>
        </a:p>
        <a:p>
          <a:pPr marL="0" lvl="0" indent="0" algn="l" defTabSz="800100">
            <a:lnSpc>
              <a:spcPct val="90000"/>
            </a:lnSpc>
            <a:spcBef>
              <a:spcPct val="0"/>
            </a:spcBef>
            <a:spcAft>
              <a:spcPct val="35000"/>
            </a:spcAft>
            <a:buNone/>
          </a:pPr>
          <a:r>
            <a:rPr lang="en-US" sz="1800" kern="1200" dirty="0"/>
            <a:t>For local governments receiving $0-$10 million in ARP/CSLFRF</a:t>
          </a:r>
        </a:p>
        <a:p>
          <a:pPr marL="0" lvl="0" indent="0" algn="l" defTabSz="800100">
            <a:lnSpc>
              <a:spcPct val="90000"/>
            </a:lnSpc>
            <a:spcBef>
              <a:spcPct val="0"/>
            </a:spcBef>
            <a:spcAft>
              <a:spcPct val="35000"/>
            </a:spcAft>
            <a:buNone/>
          </a:pPr>
          <a:r>
            <a:rPr lang="en-US" sz="1800" kern="1200" dirty="0"/>
            <a:t>If only reason triggering Single Audit is ARP/CSLFRF, then can do this as alternative to Single Audit.</a:t>
          </a:r>
        </a:p>
      </dsp:txBody>
      <dsp:txXfrm>
        <a:off x="9638303" y="867917"/>
        <a:ext cx="2546162" cy="22318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7015A-98B8-4438-A560-3CCCDEDC30B6}">
      <dsp:nvSpPr>
        <dsp:cNvPr id="0" name=""/>
        <dsp:cNvSpPr/>
      </dsp:nvSpPr>
      <dsp:spPr>
        <a:xfrm>
          <a:off x="1645114" y="10308"/>
          <a:ext cx="2394084" cy="2432243"/>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chilly" dir="t"/>
        </a:scene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Uniform Guidance and  Agency Specific Rules</a:t>
          </a:r>
        </a:p>
      </dsp:txBody>
      <dsp:txXfrm>
        <a:off x="1964326" y="435951"/>
        <a:ext cx="1755662" cy="1094509"/>
      </dsp:txXfrm>
    </dsp:sp>
    <dsp:sp modelId="{4A9F960A-F7A6-4D14-9567-FBE81C6A40FD}">
      <dsp:nvSpPr>
        <dsp:cNvPr id="0" name=""/>
        <dsp:cNvSpPr/>
      </dsp:nvSpPr>
      <dsp:spPr>
        <a:xfrm>
          <a:off x="2648714" y="1495832"/>
          <a:ext cx="2072746" cy="2072746"/>
        </a:xfrm>
        <a:prstGeom prst="ellipse">
          <a:avLst/>
        </a:prstGeom>
        <a:solidFill>
          <a:srgbClr val="92D05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ts val="0"/>
            </a:spcAft>
            <a:buNone/>
          </a:pPr>
          <a:r>
            <a:rPr lang="en-US" sz="2800" b="1" kern="1200" dirty="0">
              <a:solidFill>
                <a:schemeClr val="bg1"/>
              </a:solidFill>
              <a:latin typeface="Calibri" panose="020F0502020204030204" pitchFamily="34" charset="0"/>
              <a:cs typeface="Calibri" panose="020F0502020204030204" pitchFamily="34" charset="0"/>
            </a:rPr>
            <a:t>State </a:t>
          </a:r>
        </a:p>
        <a:p>
          <a:pPr marL="0" lvl="0" indent="0" algn="ctr" defTabSz="1244600">
            <a:lnSpc>
              <a:spcPct val="90000"/>
            </a:lnSpc>
            <a:spcBef>
              <a:spcPct val="0"/>
            </a:spcBef>
            <a:spcAft>
              <a:spcPct val="35000"/>
            </a:spcAft>
            <a:buNone/>
          </a:pPr>
          <a:r>
            <a:rPr lang="en-US" sz="2800" b="1" kern="1200" dirty="0">
              <a:solidFill>
                <a:schemeClr val="bg1"/>
              </a:solidFill>
              <a:latin typeface="Calibri" panose="020F0502020204030204" pitchFamily="34" charset="0"/>
              <a:cs typeface="Calibri" panose="020F0502020204030204" pitchFamily="34" charset="0"/>
            </a:rPr>
            <a:t>Law</a:t>
          </a:r>
        </a:p>
      </dsp:txBody>
      <dsp:txXfrm>
        <a:off x="3282629" y="2031291"/>
        <a:ext cx="1243648" cy="1140010"/>
      </dsp:txXfrm>
    </dsp:sp>
    <dsp:sp modelId="{BBA922A1-FF0D-4832-9EE3-CC77D668543F}">
      <dsp:nvSpPr>
        <dsp:cNvPr id="0" name=""/>
        <dsp:cNvSpPr/>
      </dsp:nvSpPr>
      <dsp:spPr>
        <a:xfrm>
          <a:off x="953069" y="1495832"/>
          <a:ext cx="2210957" cy="2072746"/>
        </a:xfrm>
        <a:prstGeom prst="ellipse">
          <a:avLst/>
        </a:prstGeom>
        <a:solidFill>
          <a:schemeClr val="tx2">
            <a:lumMod val="40000"/>
            <a:lumOff val="6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Calibri" panose="020F0502020204030204" pitchFamily="34" charset="0"/>
              <a:cs typeface="Calibri" panose="020F0502020204030204" pitchFamily="34" charset="0"/>
            </a:rPr>
            <a:t>Local Rules</a:t>
          </a:r>
        </a:p>
      </dsp:txBody>
      <dsp:txXfrm>
        <a:off x="1161268" y="2031291"/>
        <a:ext cx="1326574" cy="11400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67905-6FA7-4E4A-943A-1B1506E9538C}" type="datetimeFigureOut">
              <a:rPr lang="en-US" smtClean="0"/>
              <a:t>10/31/23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C6FD5-2567-BA4F-877F-D529C45CEB6C}" type="slidenum">
              <a:rPr lang="en-US" smtClean="0"/>
              <a:t>‹#›</a:t>
            </a:fld>
            <a:endParaRPr lang="en-US"/>
          </a:p>
        </p:txBody>
      </p:sp>
    </p:spTree>
    <p:extLst>
      <p:ext uri="{BB962C8B-B14F-4D97-AF65-F5344CB8AC3E}">
        <p14:creationId xmlns:p14="http://schemas.microsoft.com/office/powerpoint/2010/main" val="79185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1</a:t>
            </a:fld>
            <a:endParaRPr lang="en-US"/>
          </a:p>
        </p:txBody>
      </p:sp>
    </p:spTree>
    <p:extLst>
      <p:ext uri="{BB962C8B-B14F-4D97-AF65-F5344CB8AC3E}">
        <p14:creationId xmlns:p14="http://schemas.microsoft.com/office/powerpoint/2010/main" val="281512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supplement is a compendium of information available to auditors to identify the major compliance features of most federal award programs. </a:t>
            </a:r>
          </a:p>
          <a:p>
            <a:r>
              <a:rPr lang="en-US" dirty="0"/>
              <a:t>There are more than 220 in total, with guidance about how to audit those programs. The </a:t>
            </a:r>
            <a:r>
              <a:rPr lang="en-US" dirty="0" err="1"/>
              <a:t>compliane</a:t>
            </a:r>
            <a:r>
              <a:rPr lang="en-US" dirty="0"/>
              <a:t> requirements that are identified are ones that </a:t>
            </a:r>
            <a:r>
              <a:rPr lang="en-US" dirty="0" err="1"/>
              <a:t>aduitors</a:t>
            </a:r>
            <a:r>
              <a:rPr lang="en-US" dirty="0"/>
              <a:t> are required to check in conducting single audits. The procedures for doing so are up to them.</a:t>
            </a:r>
          </a:p>
          <a:p>
            <a:r>
              <a:rPr lang="en-US" dirty="0"/>
              <a:t>Part 6 focused on internal control responses to different compliance areas. This section </a:t>
            </a:r>
            <a:r>
              <a:rPr lang="en-US" dirty="0" err="1"/>
              <a:t>procides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62076-5FFC-4AB4-899F-921526B0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64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beef up internal control processes and procedures in all these areas. </a:t>
            </a:r>
          </a:p>
          <a:p>
            <a:endParaRPr lang="en-US" dirty="0"/>
          </a:p>
          <a:p>
            <a:r>
              <a:rPr lang="en-US" dirty="0"/>
              <a:t>If you have other fed</a:t>
            </a:r>
          </a:p>
          <a:p>
            <a:endParaRPr lang="en-US" dirty="0"/>
          </a:p>
          <a:p>
            <a:r>
              <a:rPr lang="en-US" sz="1200" dirty="0">
                <a:solidFill>
                  <a:srgbClr val="000000"/>
                </a:solidFill>
                <a:latin typeface="Calibri" panose="020F0502020204030204" pitchFamily="34" charset="0"/>
                <a:cs typeface="Calibri" panose="020F0502020204030204" pitchFamily="34" charset="0"/>
              </a:rPr>
              <a:t>Auditor</a:t>
            </a:r>
            <a:r>
              <a:rPr lang="en-US" sz="1200" b="0" i="0" dirty="0">
                <a:solidFill>
                  <a:srgbClr val="000000"/>
                </a:solidFill>
                <a:effectLst/>
                <a:latin typeface="Calibri" panose="020F0502020204030204" pitchFamily="34" charset="0"/>
                <a:cs typeface="Calibri" panose="020F0502020204030204" pitchFamily="34" charset="0"/>
              </a:rPr>
              <a:t> will issue a single compliance opinion </a:t>
            </a:r>
          </a:p>
          <a:p>
            <a:r>
              <a:rPr lang="en-US" sz="1200" dirty="0">
                <a:solidFill>
                  <a:srgbClr val="000000"/>
                </a:solidFill>
                <a:latin typeface="Calibri" panose="020F0502020204030204" pitchFamily="34" charset="0"/>
                <a:cs typeface="Calibri" panose="020F0502020204030204" pitchFamily="34" charset="0"/>
              </a:rPr>
              <a:t>N</a:t>
            </a:r>
            <a:r>
              <a:rPr lang="en-US" sz="1200" b="0" i="0" dirty="0">
                <a:solidFill>
                  <a:srgbClr val="000000"/>
                </a:solidFill>
                <a:effectLst/>
                <a:latin typeface="Calibri" panose="020F0502020204030204" pitchFamily="34" charset="0"/>
                <a:cs typeface="Calibri" panose="020F0502020204030204" pitchFamily="34" charset="0"/>
              </a:rPr>
              <a:t>o required Schedule of Federal and State Awards (“SEFA”) </a:t>
            </a:r>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The submission deadline is the same as those for Single Audits</a:t>
            </a:r>
          </a:p>
          <a:p>
            <a:r>
              <a:rPr lang="en-US" sz="1200" dirty="0">
                <a:latin typeface="Calibri" panose="020F0502020204030204" pitchFamily="34" charset="0"/>
                <a:cs typeface="Calibri" panose="020F0502020204030204" pitchFamily="34" charset="0"/>
              </a:rPr>
              <a:t>May elect to have a single audit</a:t>
            </a:r>
          </a:p>
          <a:p>
            <a:r>
              <a:rPr lang="en-US" sz="1200" dirty="0">
                <a:latin typeface="Calibri" panose="020F0502020204030204" pitchFamily="34" charset="0"/>
                <a:cs typeface="Calibri" panose="020F0502020204030204" pitchFamily="34" charset="0"/>
              </a:rPr>
              <a:t>Compliance with the Uniform Guidance is required</a:t>
            </a:r>
          </a:p>
          <a:p>
            <a:r>
              <a:rPr lang="en-US" dirty="0" err="1"/>
              <a:t>eral</a:t>
            </a:r>
            <a:r>
              <a:rPr lang="en-US" dirty="0"/>
              <a:t> awards, go to the compliance supplement and see what will be tested.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A7CDD-3D9C-4553-973E-9E08ADFC25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78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controls over all parts of the grant process, but you need really beefed up controls in the areas that will be tested in the single audit. For any federal grant, you can go to the compliance supplement and see which categories have a Y. This is for the ARP award. So we know the auditor will focus on these area of compliance.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A7CDD-3D9C-4553-973E-9E08ADFC25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different procurement requirements based on the audit fee</a:t>
            </a:r>
          </a:p>
          <a:p>
            <a:r>
              <a:rPr lang="en-US" b="0" i="0" dirty="0">
                <a:solidFill>
                  <a:srgbClr val="000000"/>
                </a:solidFill>
                <a:effectLst/>
                <a:latin typeface="Merriweather Sans" pitchFamily="2" charset="0"/>
              </a:rPr>
              <a:t>Micro-purchase procurement is a non-competitive process, and a unit need not receive a certain number of proposals before awarding a contract. Even where the cost of a contract for audit services falls below the micro-purchase threshold, there is no minimum bid requirement. You must follow the other UG audit procurement requirements, but adequate number of binds in not one.</a:t>
            </a:r>
          </a:p>
          <a:p>
            <a:endParaRPr lang="en-US" b="0" i="0" dirty="0">
              <a:solidFill>
                <a:srgbClr val="000000"/>
              </a:solidFill>
              <a:effectLst/>
              <a:latin typeface="Merriweather Sans" pitchFamily="2" charset="0"/>
            </a:endParaRPr>
          </a:p>
          <a:p>
            <a:r>
              <a:rPr lang="en-US" b="0" i="0" dirty="0">
                <a:solidFill>
                  <a:srgbClr val="000000"/>
                </a:solidFill>
                <a:effectLst/>
                <a:latin typeface="Merriweather Sans" pitchFamily="2" charset="0"/>
              </a:rPr>
              <a:t>The non-Federal entity is required to solicit an “adequate number” of price or rate quotes before awarding a contract in this range.</a:t>
            </a:r>
          </a:p>
          <a:p>
            <a:endParaRPr lang="en-US" b="0" i="0" dirty="0">
              <a:solidFill>
                <a:srgbClr val="000000"/>
              </a:solidFill>
              <a:effectLst/>
              <a:latin typeface="Merriweather Sans" pitchFamily="2" charset="0"/>
            </a:endParaRPr>
          </a:p>
          <a:p>
            <a:r>
              <a:rPr lang="en-US" b="0" i="0" dirty="0">
                <a:solidFill>
                  <a:srgbClr val="000000"/>
                </a:solidFill>
                <a:effectLst/>
                <a:latin typeface="Merriweather Sans" pitchFamily="2" charset="0"/>
              </a:rPr>
              <a:t>Proposals requires the unit to undertake a formal request for proposal (“RFP”) process, which includes publicization of the RFP and receipt of proposals from an “adequate number” of “qualified offerors” (2-3 proposals, at minimum, are recommended).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62076-5FFC-4AB4-899F-921526B0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04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43</a:t>
            </a:fld>
            <a:endParaRPr lang="en-US"/>
          </a:p>
        </p:txBody>
      </p:sp>
    </p:spTree>
    <p:extLst>
      <p:ext uri="{BB962C8B-B14F-4D97-AF65-F5344CB8AC3E}">
        <p14:creationId xmlns:p14="http://schemas.microsoft.com/office/powerpoint/2010/main" val="240104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44</a:t>
            </a:fld>
            <a:endParaRPr lang="en-US"/>
          </a:p>
        </p:txBody>
      </p:sp>
    </p:spTree>
    <p:extLst>
      <p:ext uri="{BB962C8B-B14F-4D97-AF65-F5344CB8AC3E}">
        <p14:creationId xmlns:p14="http://schemas.microsoft.com/office/powerpoint/2010/main" val="313372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300DE-763D-4757-A03D-1EAA7DA7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33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Authorization or approval, custody, record </a:t>
            </a:r>
            <a:r>
              <a:rPr lang="en-US" dirty="0" err="1"/>
              <a:t>keeting</a:t>
            </a:r>
            <a:r>
              <a:rPr lang="en-US" dirty="0"/>
              <a:t> and reconciliations.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A7CDD-3D9C-4553-973E-9E08ADFC25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24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Non-federal entities must have procedures to protect PII and other sensitive information of federal awarding agencies or pass-through entities.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57DD6-0659-40C9-A875-E023B939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4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ranklin-gothic-urw"/>
              </a:rPr>
              <a:t>In other </a:t>
            </a:r>
            <a:r>
              <a:rPr lang="en-US" dirty="0">
                <a:latin typeface="franklin-gothic-urw"/>
              </a:rPr>
              <a:t>words, if the only reason you triggered a single audit is because of ARP/CSLFRF expenditures, and you received 10 million or less in ARP/CSLFRF funds, you are eligible for the alternative audit. </a:t>
            </a:r>
            <a:endParaRPr lang="en-US" dirty="0"/>
          </a:p>
          <a:p>
            <a:endParaRPr lang="en-US" dirty="0"/>
          </a:p>
          <a:p>
            <a:r>
              <a:rPr lang="en-US" b="1" dirty="0"/>
              <a:t>Yellow Book Audit</a:t>
            </a:r>
            <a:r>
              <a:rPr lang="en-US" dirty="0"/>
              <a:t>: Expend $100,000 or more in </a:t>
            </a:r>
            <a:r>
              <a:rPr lang="en-US" u="sng" dirty="0"/>
              <a:t>combined</a:t>
            </a:r>
            <a:r>
              <a:rPr lang="en-US" dirty="0"/>
              <a:t> federal or state dollars</a:t>
            </a:r>
          </a:p>
          <a:p>
            <a:r>
              <a:rPr lang="en-US" b="1" dirty="0"/>
              <a:t>Federal Single Audit</a:t>
            </a:r>
            <a:r>
              <a:rPr lang="en-US" dirty="0"/>
              <a:t>: Expend $750,000 or more in </a:t>
            </a:r>
            <a:r>
              <a:rPr lang="en-US" u="sng" dirty="0"/>
              <a:t>federal</a:t>
            </a:r>
            <a:r>
              <a:rPr lang="en-US" dirty="0"/>
              <a:t> dollars</a:t>
            </a:r>
          </a:p>
          <a:p>
            <a:pPr lvl="1"/>
            <a:r>
              <a:rPr lang="en-US" u="sng" dirty="0"/>
              <a:t>Alternative compliance examination for qualifying recipients</a:t>
            </a:r>
            <a:endParaRPr lang="en-US" sz="1200" dirty="0">
              <a:latin typeface="Corbel" panose="020B0503020204020204" pitchFamily="34" charset="0"/>
            </a:endParaRPr>
          </a:p>
          <a:p>
            <a:endParaRPr lang="en-US" sz="1200" dirty="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Financial audit. generally accepted auditing standards (GAAS). </a:t>
            </a:r>
          </a:p>
          <a:p>
            <a:r>
              <a:rPr lang="en-US" dirty="0"/>
              <a:t> If you haven’t spent more than $100K in combined federal and state money, all that is required is the financial audit.</a:t>
            </a:r>
          </a:p>
          <a:p>
            <a:r>
              <a:rPr lang="en-US" dirty="0"/>
              <a:t>2. The </a:t>
            </a:r>
            <a:r>
              <a:rPr lang="en-US" dirty="0" err="1"/>
              <a:t>Yello</a:t>
            </a:r>
            <a:r>
              <a:rPr lang="en-US" dirty="0"/>
              <a:t> Book is an audit performed in accordance with the </a:t>
            </a:r>
            <a:r>
              <a:rPr lang="en-US" b="0" i="0" dirty="0">
                <a:solidFill>
                  <a:srgbClr val="000000"/>
                </a:solidFill>
                <a:effectLst/>
                <a:latin typeface="Merriweather Sans" pitchFamily="2" charset="0"/>
              </a:rPr>
              <a:t>Generally Acceptable Government Auditing Standards (“GAGAS”). It is required if a unit expends$100,000 or more in </a:t>
            </a:r>
            <a:r>
              <a:rPr lang="en-US" b="0" i="0" u="sng" dirty="0">
                <a:solidFill>
                  <a:srgbClr val="000000"/>
                </a:solidFill>
                <a:effectLst/>
                <a:latin typeface="Merriweather Sans" pitchFamily="2" charset="0"/>
              </a:rPr>
              <a:t>combined</a:t>
            </a:r>
            <a:r>
              <a:rPr lang="en-US" b="0" i="0" dirty="0">
                <a:solidFill>
                  <a:srgbClr val="000000"/>
                </a:solidFill>
                <a:effectLst/>
                <a:latin typeface="Merriweather Sans" pitchFamily="2" charset="0"/>
              </a:rPr>
              <a:t> federal or State financial assistance. This audit includes both </a:t>
            </a:r>
            <a:r>
              <a:rPr lang="en-US" b="1" i="0" dirty="0">
                <a:solidFill>
                  <a:srgbClr val="000000"/>
                </a:solidFill>
                <a:effectLst/>
                <a:latin typeface="Merriweather Sans" pitchFamily="2" charset="0"/>
              </a:rPr>
              <a:t>financial and compliance components</a:t>
            </a:r>
            <a:endParaRPr lang="en-US" b="1" dirty="0"/>
          </a:p>
          <a:p>
            <a:endParaRPr lang="en-US" dirty="0"/>
          </a:p>
          <a:p>
            <a:r>
              <a:rPr lang="en-US" b="1" i="0" dirty="0">
                <a:solidFill>
                  <a:srgbClr val="666666"/>
                </a:solidFill>
                <a:effectLst/>
                <a:latin typeface="Roboto" panose="02000000000000000000" pitchFamily="2" charset="0"/>
              </a:rPr>
              <a:t>The Single Audit </a:t>
            </a:r>
            <a:r>
              <a:rPr lang="en-US" b="0" i="0" dirty="0">
                <a:solidFill>
                  <a:srgbClr val="666666"/>
                </a:solidFill>
                <a:effectLst/>
                <a:latin typeface="Roboto" panose="02000000000000000000" pitchFamily="2" charset="0"/>
              </a:rPr>
              <a:t>requirement is triggered when the federal expenditures reported on the SEFA exceed $750,000 or more over the organization’s fiscal year. </a:t>
            </a:r>
          </a:p>
          <a:p>
            <a:r>
              <a:rPr lang="en-US" b="0" i="0" dirty="0">
                <a:solidFill>
                  <a:srgbClr val="666666"/>
                </a:solidFill>
                <a:effectLst/>
                <a:latin typeface="Roboto" panose="02000000000000000000" pitchFamily="2" charset="0"/>
              </a:rPr>
              <a:t>-the federal funds are determined to be expended when the organization becomes obligated to the subrecipient for payment. Generally, that is when the disbursement is made to the subrecipient.</a:t>
            </a:r>
            <a:endParaRPr lang="en-US" dirty="0"/>
          </a:p>
          <a:p>
            <a:pPr marL="457200" lvl="1" indent="0">
              <a:buNone/>
            </a:pPr>
            <a:r>
              <a:rPr lang="en-US" dirty="0"/>
              <a:t>Schedule of expenditures of federal awards. </a:t>
            </a:r>
          </a:p>
          <a:p>
            <a:pPr lvl="1"/>
            <a:r>
              <a:rPr lang="en-US" dirty="0"/>
              <a:t>Use the Schedule of Expenditure of Federal Awards (SEFA) to determine if this threshold is met</a:t>
            </a:r>
            <a:endParaRPr lang="en-US" sz="1200" dirty="0">
              <a:latin typeface="Corbel" panose="020B0503020204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27F2F-D2DC-7940-A84F-6B3C05AF46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00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Procurement-contracting for the purchase of goods, services, and construction and repair work. The UG specifics certain requirements when procuring items using federal funds. The goal of UG procurement is to allow for full and open competition. Therefore, the UG prohibits local preferences in contracting to encourage that open competition. All units must have a written procurement policy. You already have state-law policies, and maybe local procurement policy, but you must now think through how to incorporate federal procurement. You must follow the most restrictive rule. It’s not that federal law trumps state and local law.</a:t>
            </a:r>
          </a:p>
          <a:p>
            <a:endParaRPr lang="en-US" dirty="0"/>
          </a:p>
        </p:txBody>
      </p:sp>
      <p:sp>
        <p:nvSpPr>
          <p:cNvPr id="4" name="Slide Number Placeholder 3"/>
          <p:cNvSpPr>
            <a:spLocks noGrp="1"/>
          </p:cNvSpPr>
          <p:nvPr>
            <p:ph type="sldNum" sz="quarter" idx="5"/>
          </p:nvPr>
        </p:nvSpPr>
        <p:spPr/>
        <p:txBody>
          <a:bodyPr/>
          <a:lstStyle/>
          <a:p>
            <a:fld id="{75C56A6E-20AC-47EF-B27C-359324BB182F}" type="slidenum">
              <a:rPr lang="en-US" smtClean="0"/>
              <a:t>20</a:t>
            </a:fld>
            <a:endParaRPr lang="en-US"/>
          </a:p>
        </p:txBody>
      </p:sp>
      <p:sp>
        <p:nvSpPr>
          <p:cNvPr id="5" name="Date Placeholder 4">
            <a:extLst>
              <a:ext uri="{FF2B5EF4-FFF2-40B4-BE49-F238E27FC236}">
                <a16:creationId xmlns:a16="http://schemas.microsoft.com/office/drawing/2014/main" id="{B2C50E55-5764-4BEE-8101-6D92E5A8738F}"/>
              </a:ext>
            </a:extLst>
          </p:cNvPr>
          <p:cNvSpPr>
            <a:spLocks noGrp="1"/>
          </p:cNvSpPr>
          <p:nvPr>
            <p:ph type="dt" idx="1"/>
          </p:nvPr>
        </p:nvSpPr>
        <p:spPr>
          <a:xfrm>
            <a:off x="3884613" y="-10885"/>
            <a:ext cx="2971800" cy="458788"/>
          </a:xfrm>
          <a:prstGeom prst="rect">
            <a:avLst/>
          </a:prstGeom>
        </p:spPr>
        <p:txBody>
          <a:bodyPr/>
          <a:lstStyle/>
          <a:p>
            <a:r>
              <a:rPr lang="en-US"/>
              <a:t>4/29/2021</a:t>
            </a:r>
          </a:p>
        </p:txBody>
      </p:sp>
      <p:sp>
        <p:nvSpPr>
          <p:cNvPr id="6" name="Footer Placeholder 5">
            <a:extLst>
              <a:ext uri="{FF2B5EF4-FFF2-40B4-BE49-F238E27FC236}">
                <a16:creationId xmlns:a16="http://schemas.microsoft.com/office/drawing/2014/main" id="{AD2BA8BD-0853-4526-A0D8-0D941FD5B64E}"/>
              </a:ext>
            </a:extLst>
          </p:cNvPr>
          <p:cNvSpPr>
            <a:spLocks noGrp="1"/>
          </p:cNvSpPr>
          <p:nvPr>
            <p:ph type="ftr" sz="quarter" idx="4"/>
          </p:nvPr>
        </p:nvSpPr>
        <p:spPr>
          <a:xfrm>
            <a:off x="0" y="8728756"/>
            <a:ext cx="2971800" cy="458787"/>
          </a:xfrm>
          <a:prstGeom prst="rect">
            <a:avLst/>
          </a:prstGeom>
        </p:spPr>
        <p:txBody>
          <a:bodyPr/>
          <a:lstStyle/>
          <a:p>
            <a:r>
              <a:rPr lang="en-US"/>
              <a:t>2021 Basic Principles of Local Government Purchasing - UNC School of Government</a:t>
            </a:r>
          </a:p>
        </p:txBody>
      </p:sp>
      <p:sp>
        <p:nvSpPr>
          <p:cNvPr id="7" name="Header Placeholder 6">
            <a:extLst>
              <a:ext uri="{FF2B5EF4-FFF2-40B4-BE49-F238E27FC236}">
                <a16:creationId xmlns:a16="http://schemas.microsoft.com/office/drawing/2014/main" id="{7443E0F9-9C0C-47CA-9F8C-30991469CF8F}"/>
              </a:ext>
            </a:extLst>
          </p:cNvPr>
          <p:cNvSpPr>
            <a:spLocks noGrp="1"/>
          </p:cNvSpPr>
          <p:nvPr>
            <p:ph type="hdr" sz="quarter"/>
          </p:nvPr>
        </p:nvSpPr>
        <p:spPr>
          <a:xfrm>
            <a:off x="0" y="-10885"/>
            <a:ext cx="2971800" cy="458788"/>
          </a:xfrm>
          <a:prstGeom prst="rect">
            <a:avLst/>
          </a:prstGeom>
        </p:spPr>
        <p:txBody>
          <a:bodyPr/>
          <a:lstStyle/>
          <a:p>
            <a:r>
              <a:rPr lang="en-US"/>
              <a:t>Basic Legal Requirements for Property Disposal</a:t>
            </a:r>
          </a:p>
        </p:txBody>
      </p:sp>
    </p:spTree>
    <p:extLst>
      <p:ext uri="{BB962C8B-B14F-4D97-AF65-F5344CB8AC3E}">
        <p14:creationId xmlns:p14="http://schemas.microsoft.com/office/powerpoint/2010/main" val="151076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Authorization</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Management create standard forms and templates for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57DD6-0659-40C9-A875-E023B939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53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57DD6-0659-40C9-A875-E023B939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11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6FD5-2567-BA4F-877F-D529C45CEB6C}" type="slidenum">
              <a:rPr lang="en-US" smtClean="0"/>
              <a:t>35</a:t>
            </a:fld>
            <a:endParaRPr lang="en-US"/>
          </a:p>
        </p:txBody>
      </p:sp>
    </p:spTree>
    <p:extLst>
      <p:ext uri="{BB962C8B-B14F-4D97-AF65-F5344CB8AC3E}">
        <p14:creationId xmlns:p14="http://schemas.microsoft.com/office/powerpoint/2010/main" val="186647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7B67-AC70-0C47-80B4-7051D5D1C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7FFB3-1ADB-3E4C-8033-444C15418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223823-7DF9-8546-82C0-B0EE4B492F23}"/>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5" name="Footer Placeholder 4">
            <a:extLst>
              <a:ext uri="{FF2B5EF4-FFF2-40B4-BE49-F238E27FC236}">
                <a16:creationId xmlns:a16="http://schemas.microsoft.com/office/drawing/2014/main" id="{FCC3E355-9316-634B-83E1-9EFB87635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CC966-7D70-A745-9DC6-BF7E54E8A3F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31787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DF6A-9738-C849-815C-2C423CF5A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F0249-E904-8C4A-B042-C22FCAE8A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B3197-00F9-6247-B479-3788A22A4FFE}"/>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5" name="Footer Placeholder 4">
            <a:extLst>
              <a:ext uri="{FF2B5EF4-FFF2-40B4-BE49-F238E27FC236}">
                <a16:creationId xmlns:a16="http://schemas.microsoft.com/office/drawing/2014/main" id="{C1463BCA-B758-2140-9777-15EAE4D5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40C6-7F22-FE42-A4CE-139FC7B3BEEA}"/>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92868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BACC8-5F6D-1643-B4F3-11CC9070C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1E7E31-347B-E849-907A-B90187172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483B7-1702-3F40-9C9A-73264B026E20}"/>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5" name="Footer Placeholder 4">
            <a:extLst>
              <a:ext uri="{FF2B5EF4-FFF2-40B4-BE49-F238E27FC236}">
                <a16:creationId xmlns:a16="http://schemas.microsoft.com/office/drawing/2014/main" id="{16216144-6576-CA40-8225-306081EB8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A92BE-CF84-1D48-952E-E978D377A771}"/>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1643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5E2C-68EB-EC40-AE24-43F6878B7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A3357-83D6-9E43-A658-B1C7BF998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B4D7B-244D-BD42-A841-BEC6E39905B9}"/>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5" name="Footer Placeholder 4">
            <a:extLst>
              <a:ext uri="{FF2B5EF4-FFF2-40B4-BE49-F238E27FC236}">
                <a16:creationId xmlns:a16="http://schemas.microsoft.com/office/drawing/2014/main" id="{52D41E17-D73D-3947-859B-9187AA859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D25BA-37DB-6944-9A22-97AEFF2CEB4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653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9F99-9A57-834E-A8F5-06B6D5536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B18A3A-D8EB-CD47-9F8E-343A1319B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8B45B-8B3A-0046-8387-67CA2CF390D7}"/>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5" name="Footer Placeholder 4">
            <a:extLst>
              <a:ext uri="{FF2B5EF4-FFF2-40B4-BE49-F238E27FC236}">
                <a16:creationId xmlns:a16="http://schemas.microsoft.com/office/drawing/2014/main" id="{F842EAF5-AF3B-4441-B18A-A393DCC85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F1881-9854-C344-B932-D1D223263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6641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1701-0931-B540-8F39-E98A4523B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E8941-A601-0D43-97E6-C5319054B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F6948-6ECB-C543-9235-6454BAE3F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2DCFA5-1865-A74B-925B-4EFA8600319C}"/>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6" name="Footer Placeholder 5">
            <a:extLst>
              <a:ext uri="{FF2B5EF4-FFF2-40B4-BE49-F238E27FC236}">
                <a16:creationId xmlns:a16="http://schemas.microsoft.com/office/drawing/2014/main" id="{01E0FE06-475A-7C4D-8A9E-F6A928A49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0F71B-0CF5-414F-B77E-5CBC78E70A3D}"/>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11302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E274-F160-DD44-927C-CB877DC21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BDBE7-FF77-094D-8947-32DF6516C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1FDB2-7F54-5746-9664-94A3A7D1C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A72F4-E7CF-2C47-BE12-369AD0858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CF6AE-486D-644A-809B-1F0635379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2974C8-4A99-3A45-A134-0E71FBFE57E3}"/>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8" name="Footer Placeholder 7">
            <a:extLst>
              <a:ext uri="{FF2B5EF4-FFF2-40B4-BE49-F238E27FC236}">
                <a16:creationId xmlns:a16="http://schemas.microsoft.com/office/drawing/2014/main" id="{4C68A295-D114-F942-8726-1820603343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4943DA-1147-6A4F-990F-B1AB25D9A4A3}"/>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031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2D7F-4B02-1E4F-8104-BC2C51D2A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7619FB-58AF-5740-8052-A6590BF1475F}"/>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4" name="Footer Placeholder 3">
            <a:extLst>
              <a:ext uri="{FF2B5EF4-FFF2-40B4-BE49-F238E27FC236}">
                <a16:creationId xmlns:a16="http://schemas.microsoft.com/office/drawing/2014/main" id="{E118F377-E4A7-3541-B5C8-96AF91DE6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B2C07-261D-2F48-AB2A-BE93ED679C88}"/>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040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C6B89-F243-F84D-B4B8-B7A4D737FA19}"/>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3" name="Footer Placeholder 2">
            <a:extLst>
              <a:ext uri="{FF2B5EF4-FFF2-40B4-BE49-F238E27FC236}">
                <a16:creationId xmlns:a16="http://schemas.microsoft.com/office/drawing/2014/main" id="{0801ABA1-1E3D-AB4A-BBC2-7618CF62F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D8E14-CEBD-A145-972C-AE472171D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20789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BCA7-EF24-2747-85A6-7859DCA4E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A70E2D-7556-8E47-B6A6-AAC5C018B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6003F-6705-C142-9D92-4A425B8E3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73D2A-02FE-AC4F-8518-DEFCA9211DAD}"/>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6" name="Footer Placeholder 5">
            <a:extLst>
              <a:ext uri="{FF2B5EF4-FFF2-40B4-BE49-F238E27FC236}">
                <a16:creationId xmlns:a16="http://schemas.microsoft.com/office/drawing/2014/main" id="{EB2B03DB-AE31-BD44-A912-A10ED8100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90C11-2828-6D40-AA7E-FA5FECFADEB5}"/>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11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8CB7-72BB-BA47-8FA5-42D381E90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9C9AD-DFDC-BA47-9206-C2F0D9D01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47BB4-317F-864A-BCC6-8181C3304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3854E-EE13-EF46-B184-7B27EB767ED5}"/>
              </a:ext>
            </a:extLst>
          </p:cNvPr>
          <p:cNvSpPr>
            <a:spLocks noGrp="1"/>
          </p:cNvSpPr>
          <p:nvPr>
            <p:ph type="dt" sz="half" idx="10"/>
          </p:nvPr>
        </p:nvSpPr>
        <p:spPr/>
        <p:txBody>
          <a:bodyPr/>
          <a:lstStyle/>
          <a:p>
            <a:fld id="{E1BC5434-7FB7-AA43-9C82-7B89F38A0693}" type="datetimeFigureOut">
              <a:rPr lang="en-US" smtClean="0"/>
              <a:t>10/31/23</a:t>
            </a:fld>
            <a:endParaRPr lang="en-US"/>
          </a:p>
        </p:txBody>
      </p:sp>
      <p:sp>
        <p:nvSpPr>
          <p:cNvPr id="6" name="Footer Placeholder 5">
            <a:extLst>
              <a:ext uri="{FF2B5EF4-FFF2-40B4-BE49-F238E27FC236}">
                <a16:creationId xmlns:a16="http://schemas.microsoft.com/office/drawing/2014/main" id="{296C9CB4-94F0-C242-B781-B3BC7879A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4E963-BF4C-8744-A781-2A56671EF72B}"/>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43464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42E91-7B26-D240-AEB8-C48E24F72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75E4A1-287D-E344-B8B4-E63E94586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8DBA6-CE5D-2A40-808B-0728DCEDF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C5434-7FB7-AA43-9C82-7B89F38A0693}" type="datetimeFigureOut">
              <a:rPr lang="en-US" smtClean="0"/>
              <a:t>10/31/23</a:t>
            </a:fld>
            <a:endParaRPr lang="en-US"/>
          </a:p>
        </p:txBody>
      </p:sp>
      <p:sp>
        <p:nvSpPr>
          <p:cNvPr id="5" name="Footer Placeholder 4">
            <a:extLst>
              <a:ext uri="{FF2B5EF4-FFF2-40B4-BE49-F238E27FC236}">
                <a16:creationId xmlns:a16="http://schemas.microsoft.com/office/drawing/2014/main" id="{DE069FE0-5229-4941-9565-825FB0F7E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6256FC-C0A7-1340-91B7-226102AE4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369DA-908C-E849-889C-EF4D55593ABA}" type="slidenum">
              <a:rPr lang="en-US" smtClean="0"/>
              <a:t>‹#›</a:t>
            </a:fld>
            <a:endParaRPr lang="en-US"/>
          </a:p>
        </p:txBody>
      </p:sp>
    </p:spTree>
    <p:extLst>
      <p:ext uri="{BB962C8B-B14F-4D97-AF65-F5344CB8AC3E}">
        <p14:creationId xmlns:p14="http://schemas.microsoft.com/office/powerpoint/2010/main" val="83460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llonzi@sog.un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badgett@sog.unc.edu"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s://arpa.sog.unc.edu/wp-content/uploads/2022/04/Copy-of-Project-and-Expenditure-Report-Template_Revenue-Replacement-4_14.xlsx" TargetMode="Externa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hyperlink" Target="https://canons.sog.unc.edu/wp-content/uploads/sites/1175/2022/05/EXAMPLE-2.docx" TargetMode="External"/><Relationship Id="rId5" Type="http://schemas.openxmlformats.org/officeDocument/2006/relationships/hyperlink" Target="https://canons.sog.unc.edu/wp-content/uploads/sites/1175/2023/01/ARP_Eligibility-Determination-and-Allowable-Cost-Reveiw-Documentation-Template_2022-1.docx" TargetMode="External"/><Relationship Id="rId4" Type="http://schemas.openxmlformats.org/officeDocument/2006/relationships/hyperlink" Target="https://home.treasury.gov/system/files/136/NEU_Award_Terms_and_Conditions.pdf"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5.xml"/><Relationship Id="rId7" Type="http://schemas.openxmlformats.org/officeDocument/2006/relationships/hyperlink" Target="https://arpa.sog.unc.edu/wp-content/uploads/2022/04/Copy-of-Project-and-Expenditure-Report-Template_Revenue-Replacement-4_14.xlsx" TargetMode="Externa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hyperlink" Target="https://canons.sog.unc.edu/wp-content/uploads/sites/1175/2022/05/EXAMPLE-3.docx" TargetMode="External"/><Relationship Id="rId5" Type="http://schemas.openxmlformats.org/officeDocument/2006/relationships/hyperlink" Target="https://canons.sog.unc.edu/wp-content/uploads/sites/1175/2023/01/ARP_Eligibility-Determination-and-Allowable-Cost-Reveiw-Documentation-Template_2022-1.docx" TargetMode="External"/><Relationship Id="rId4" Type="http://schemas.openxmlformats.org/officeDocument/2006/relationships/hyperlink" Target="https://home.treasury.gov/system/files/136/NEU_Award_Terms_and_Conditions.pdf"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9.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home.treasury.gov/system/files/136/21.027-SLFRF-2022-Compliance-Supplement.pdf"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slide" Target="slide9.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canons.sog.unc.edu/2021/12/american-rescue-plan-act-of-2021-allowable-costs-and-cost-principles-including-sample-policy-and-implementation-tool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anons.sog.unc.edu/wp-content/uploads/sites/1175/2022/07/Subaward-versus-Contract-Checklist_SOG_2022.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6.xml"/><Relationship Id="rId7" Type="http://schemas.openxmlformats.org/officeDocument/2006/relationships/diagramQuickStyle" Target="../diagrams/quickStyle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png"/><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rpa.sog.unc.edu/wp-content/uploads/2022/05/Contract-Clause-Model-Addendum-04-18-2022.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urrent/title-2/section-200.407" TargetMode="External"/><Relationship Id="rId2" Type="http://schemas.openxmlformats.org/officeDocument/2006/relationships/hyperlink" Target="https://www.ecfr.gov/current/title-2/section-200.307#p-200.307(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fr.gov/current/title-2/section-200.313" TargetMode="External"/><Relationship Id="rId2" Type="http://schemas.openxmlformats.org/officeDocument/2006/relationships/hyperlink" Target="https://www.ecfr.gov/current/title-2/section-200.311" TargetMode="External"/><Relationship Id="rId1" Type="http://schemas.openxmlformats.org/officeDocument/2006/relationships/slideLayout" Target="../slideLayouts/slideLayout2.xml"/><Relationship Id="rId4" Type="http://schemas.openxmlformats.org/officeDocument/2006/relationships/hyperlink" Target="https://www.ecfr.gov/current/title-2/section-200.31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urrent/title-2/section-200.307#p-200.307(e)(2)" TargetMode="External"/><Relationship Id="rId2" Type="http://schemas.openxmlformats.org/officeDocument/2006/relationships/hyperlink" Target="https://www.ecfr.gov/current/title-2/section-200.307#p-200.307(e)(1)" TargetMode="External"/><Relationship Id="rId1" Type="http://schemas.openxmlformats.org/officeDocument/2006/relationships/slideLayout" Target="../slideLayouts/slideLayout2.xml"/><Relationship Id="rId5" Type="http://schemas.openxmlformats.org/officeDocument/2006/relationships/hyperlink" Target="https://www.ecfr.gov/current/title-2/section-200.307#p-200.307(e)" TargetMode="External"/><Relationship Id="rId4" Type="http://schemas.openxmlformats.org/officeDocument/2006/relationships/hyperlink" Target="https://www.ecfr.gov/current/title-2/section-200.307#p-200.307(e)(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00ade141eb71c752ddf5a88809ea2724&amp;term_occur=999&amp;term_src=Title:2:Subtitle:A:Chapter:II:Part:200:Subpart:A:Subjgrp:27:200.1" TargetMode="External"/><Relationship Id="rId2" Type="http://schemas.openxmlformats.org/officeDocument/2006/relationships/hyperlink" Target="https://www.law.cornell.edu/definitions/index.php?width=840&amp;height=800&amp;iframe=true&amp;def_id=d435474852e94e23e854db2c7f692a8a&amp;term_occur=999&amp;term_src=Title:2:Subtitle:A:Chapter:II:Part:200:Subpart:A:Subjgrp:27:200.1" TargetMode="External"/><Relationship Id="rId1" Type="http://schemas.openxmlformats.org/officeDocument/2006/relationships/slideLayout" Target="../slideLayouts/slideLayout2.xml"/><Relationship Id="rId4" Type="http://schemas.openxmlformats.org/officeDocument/2006/relationships/hyperlink" Target="https://www.law.cornell.edu/definitions/index.php?width=840&amp;height=800&amp;iframe=true&amp;def_id=e9a6b10874803e22a56417021f7b4c65&amp;term_occur=999&amp;term_src=Title:2:Subtitle:A:Chapter:II:Part:200:Subpart:A:Subjgrp:27:200.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anons.sog.unc.edu/wp-content/uploads/sites/1175/2022/07/Subaward-versus-Contract-Checklist_SOG_2022.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hyperlink" Target="https://canons.sog.unc.edu/2022/07/using-american-rescue-plan-coronavirus-state-and-local-fiscal-recovery-funds-to-contract-with-other-governments-nonprofits-or-other-private-entities-subawards/" TargetMode="External"/><Relationship Id="rId4" Type="http://schemas.openxmlformats.org/officeDocument/2006/relationships/image" Target="../media/image10.png"/><Relationship Id="rId9" Type="http://schemas.openxmlformats.org/officeDocument/2006/relationships/image" Target="../media/image15.svg"/></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home.treasury.gov/system/files/136/21.027-SLFRF-2022-Compliance-Supplement.pdf"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4.png"/><Relationship Id="rId7" Type="http://schemas.openxmlformats.org/officeDocument/2006/relationships/diagramColors" Target="../diagrams/colors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canons.sog.unc.edu/2022/01/procuring-single-audit-services-under-the-uniform-guidance-2-c-f-r-part-20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home.treasury.gov/system/files/136/SLFRF-Compliance-and-Reporting-Guidance.pdf"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sam.gov/fal/7cecfdef62dc42729a3fdcd449bd62b8/view" TargetMode="External"/><Relationship Id="rId13" Type="http://schemas.openxmlformats.org/officeDocument/2006/relationships/image" Target="../media/image30.svg"/><Relationship Id="rId18" Type="http://schemas.openxmlformats.org/officeDocument/2006/relationships/hyperlink" Target="https://canons.sog.unc.edu/american-rescue-plan-act-arpa-funding/" TargetMode="External"/><Relationship Id="rId3" Type="http://schemas.openxmlformats.org/officeDocument/2006/relationships/hyperlink" Target="https://home.treasury.gov/system/files/136/SLFRF-Final-Rule-Overview.pdf" TargetMode="External"/><Relationship Id="rId7"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5.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hyperlink" Target="https://home.treasury.gov/system/files/136/SLFRF-Final-Rule-FAQ.pdf" TargetMode="External"/><Relationship Id="rId11" Type="http://schemas.openxmlformats.org/officeDocument/2006/relationships/image" Target="../media/image28.svg"/><Relationship Id="rId5" Type="http://schemas.openxmlformats.org/officeDocument/2006/relationships/hyperlink" Target="https://home.treasury.gov/system/files/136/SLFRF-Final-Rule.pdf" TargetMode="External"/><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hyperlink" Target="https://arpa.sog.unc.edu/" TargetMode="External"/><Relationship Id="rId4" Type="http://schemas.openxmlformats.org/officeDocument/2006/relationships/hyperlink" Target="https://home.treasury.gov/system/files/136/SLFRF-Compliance-and-Reporting-Guidance.pdf" TargetMode="External"/><Relationship Id="rId9" Type="http://schemas.openxmlformats.org/officeDocument/2006/relationships/hyperlink" Target="https://www.cfo.gov/assets/files/Treasury%20SLFRF%20Compliance%20Supplement%20Addendum%201%20PDF.pdf" TargetMode="External"/><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home.treasury.gov/system/files/136/SLFRF-Compliance-and-Reporting-Guidance.pdf" TargetMode="External"/><Relationship Id="rId3" Type="http://schemas.openxmlformats.org/officeDocument/2006/relationships/slide" Target="slide15.xml"/><Relationship Id="rId7" Type="http://schemas.openxmlformats.org/officeDocument/2006/relationships/hyperlink" Target="https://arpa.sog.unc.edu/wp-content/uploads/2022/04/Copy-of-Project-and-Expenditure-Report-Template_Revenue-Replacement-4_14.xlsx" TargetMode="Externa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hyperlink" Target="https://canons.sog.unc.edu/wp-content/uploads/sites/1175/2022/05/EXAMPLE-1-1.docx" TargetMode="External"/><Relationship Id="rId5" Type="http://schemas.openxmlformats.org/officeDocument/2006/relationships/hyperlink" Target="https://canons.sog.unc.edu/wp-content/uploads/sites/1175/2023/01/ARP_Eligibility-Determination-and-Allowable-Cost-Reveiw-Documentation-Template_2022-1.docx" TargetMode="External"/><Relationship Id="rId4" Type="http://schemas.openxmlformats.org/officeDocument/2006/relationships/hyperlink" Target="https://home.treasury.gov/system/files/136/NEU_Award_Terms_and_Condition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60E0DB-4D64-2142-882A-00C161C8F917}"/>
              </a:ext>
            </a:extLst>
          </p:cNvPr>
          <p:cNvSpPr>
            <a:spLocks noGrp="1"/>
          </p:cNvSpPr>
          <p:nvPr>
            <p:ph type="ctrTitle"/>
          </p:nvPr>
        </p:nvSpPr>
        <p:spPr>
          <a:xfrm>
            <a:off x="5354955" y="133367"/>
            <a:ext cx="5998840" cy="3343135"/>
          </a:xfrm>
          <a:noFill/>
        </p:spPr>
        <p:txBody>
          <a:bodyPr vert="horz" lIns="91440" tIns="45720" rIns="91440" bIns="45720" rtlCol="0">
            <a:normAutofit/>
          </a:bodyPr>
          <a:lstStyle/>
          <a:p>
            <a:pPr algn="l"/>
            <a:r>
              <a:rPr lang="en-US" sz="4400" b="1" dirty="0"/>
              <a:t>American Rescue Plan Act of 2021 Coronavirus State and Local Fiscal Recovery Fund: THE BASICS OF COMPLIANCE</a:t>
            </a:r>
            <a:endParaRPr lang="en-US" sz="4400" b="1" kern="1200" dirty="0">
              <a:latin typeface="+mj-lt"/>
              <a:ea typeface="+mj-ea"/>
              <a:cs typeface="+mj-cs"/>
            </a:endParaRPr>
          </a:p>
        </p:txBody>
      </p:sp>
      <p:sp>
        <p:nvSpPr>
          <p:cNvPr id="3" name="Subtitle 2">
            <a:extLst>
              <a:ext uri="{FF2B5EF4-FFF2-40B4-BE49-F238E27FC236}">
                <a16:creationId xmlns:a16="http://schemas.microsoft.com/office/drawing/2014/main" id="{1FA7B51E-FC2D-664D-9811-F3B0ED339C49}"/>
              </a:ext>
            </a:extLst>
          </p:cNvPr>
          <p:cNvSpPr>
            <a:spLocks noGrp="1"/>
          </p:cNvSpPr>
          <p:nvPr>
            <p:ph type="subTitle" idx="1"/>
          </p:nvPr>
        </p:nvSpPr>
        <p:spPr>
          <a:xfrm>
            <a:off x="5354955" y="3687288"/>
            <a:ext cx="6629064" cy="2939141"/>
          </a:xfrm>
          <a:noFill/>
        </p:spPr>
        <p:txBody>
          <a:bodyPr vert="horz" lIns="91440" tIns="45720" rIns="91440" bIns="45720" rtlCol="0">
            <a:normAutofit fontScale="92500" lnSpcReduction="10000"/>
          </a:bodyPr>
          <a:lstStyle/>
          <a:p>
            <a:pPr algn="l">
              <a:tabLst>
                <a:tab pos="5997575" algn="l"/>
                <a:tab pos="6167438" algn="l"/>
              </a:tabLst>
            </a:pPr>
            <a:r>
              <a:rPr lang="en-US" b="1" dirty="0"/>
              <a:t>Kara A. </a:t>
            </a:r>
            <a:r>
              <a:rPr lang="en-US" b="1" dirty="0" err="1"/>
              <a:t>Millonzi</a:t>
            </a:r>
            <a:r>
              <a:rPr lang="en-US" b="1" dirty="0"/>
              <a:t>, Robert W. Bradshaw, Jr. Distinguished Professor of Public Law and Government, UNC Chapel Hill School of Government</a:t>
            </a:r>
          </a:p>
          <a:p>
            <a:pPr algn="l"/>
            <a:r>
              <a:rPr lang="en-US" b="1" dirty="0">
                <a:hlinkClick r:id="rId3"/>
              </a:rPr>
              <a:t>millonzi@sog.unc.edu</a:t>
            </a:r>
            <a:endParaRPr lang="en-US" b="1" dirty="0"/>
          </a:p>
          <a:p>
            <a:pPr algn="l"/>
            <a:endParaRPr lang="en-US" sz="1100" b="1" dirty="0"/>
          </a:p>
          <a:p>
            <a:pPr algn="l"/>
            <a:r>
              <a:rPr lang="en-US" b="1" dirty="0"/>
              <a:t>Rebecca </a:t>
            </a:r>
            <a:r>
              <a:rPr lang="en-US" b="1" dirty="0" err="1"/>
              <a:t>Badgett</a:t>
            </a:r>
            <a:r>
              <a:rPr lang="en-US" b="1" dirty="0"/>
              <a:t>, Assistant Teaching Professor of Public Law and Government, UNC Chapel Hill School of Government</a:t>
            </a:r>
          </a:p>
          <a:p>
            <a:pPr algn="l"/>
            <a:r>
              <a:rPr lang="en-US" b="1" dirty="0">
                <a:hlinkClick r:id="rId4"/>
              </a:rPr>
              <a:t>rbadgett@sog.unc.edu</a:t>
            </a:r>
            <a:r>
              <a:rPr lang="en-US" b="1" dirty="0"/>
              <a:t> </a:t>
            </a:r>
          </a:p>
          <a:p>
            <a:pPr algn="l"/>
            <a:endParaRPr lang="en-US" b="1" dirty="0"/>
          </a:p>
          <a:p>
            <a:pPr algn="l"/>
            <a:endParaRPr lang="en-US" b="1" dirty="0"/>
          </a:p>
        </p:txBody>
      </p:sp>
      <p:pic>
        <p:nvPicPr>
          <p:cNvPr id="1026" name="Picture 2" descr="Diagram&#10;&#10;Description automatically generated">
            <a:extLst>
              <a:ext uri="{FF2B5EF4-FFF2-40B4-BE49-F238E27FC236}">
                <a16:creationId xmlns:a16="http://schemas.microsoft.com/office/drawing/2014/main" id="{46F829C7-3133-0740-B4B6-CBE6151467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58" r="7636"/>
          <a:stretch/>
        </p:blipFill>
        <p:spPr bwMode="auto">
          <a:xfrm>
            <a:off x="20" y="10"/>
            <a:ext cx="4992985" cy="685799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5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1DDB4D-9A87-0A43-872B-B6A98F2A44F5}"/>
              </a:ext>
            </a:extLst>
          </p:cNvPr>
          <p:cNvSpPr/>
          <p:nvPr/>
        </p:nvSpPr>
        <p:spPr>
          <a:xfrm>
            <a:off x="0" y="1"/>
            <a:ext cx="3194462" cy="3552380"/>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214248" y="1212879"/>
            <a:ext cx="2790702" cy="661828"/>
          </a:xfrm>
        </p:spPr>
        <p:txBody>
          <a:bodyPr>
            <a:noAutofit/>
          </a:bodyPr>
          <a:lstStyle/>
          <a:p>
            <a:pPr algn="ctr"/>
            <a:r>
              <a:rPr lang="en-US" sz="3200" dirty="0">
                <a:solidFill>
                  <a:schemeClr val="bg1"/>
                </a:solidFill>
              </a:rPr>
              <a:t>Revenue Replacement: Future Salaries / Benefit Expenditures</a:t>
            </a:r>
          </a:p>
        </p:txBody>
      </p:sp>
      <p:sp>
        <p:nvSpPr>
          <p:cNvPr id="3" name="Content Placeholder 2">
            <a:extLst>
              <a:ext uri="{FF2B5EF4-FFF2-40B4-BE49-F238E27FC236}">
                <a16:creationId xmlns:a16="http://schemas.microsoft.com/office/drawing/2014/main" id="{65F6432E-F475-0A4C-B067-C5982A53DAE5}"/>
              </a:ext>
            </a:extLst>
          </p:cNvPr>
          <p:cNvSpPr>
            <a:spLocks noGrp="1"/>
          </p:cNvSpPr>
          <p:nvPr>
            <p:ph idx="1"/>
          </p:nvPr>
        </p:nvSpPr>
        <p:spPr>
          <a:xfrm>
            <a:off x="3788228" y="1"/>
            <a:ext cx="8403771" cy="6495802"/>
          </a:xfrm>
        </p:spPr>
        <p:txBody>
          <a:bodyPr>
            <a:noAutofit/>
          </a:bodyPr>
          <a:lstStyle/>
          <a:p>
            <a:pPr marL="0" lvl="0" indent="0">
              <a:spcBef>
                <a:spcPts val="1100"/>
              </a:spcBef>
              <a:buNone/>
            </a:pPr>
            <a:r>
              <a:rPr lang="en-US" sz="1700" dirty="0"/>
              <a:t>Adopt and implement </a:t>
            </a:r>
            <a:r>
              <a:rPr lang="en-US" sz="1700" b="1" dirty="0">
                <a:hlinkClick r:id="rId2" action="ppaction://hlinksldjump"/>
              </a:rPr>
              <a:t>5 BASIC policies</a:t>
            </a:r>
            <a:endParaRPr lang="en-US" sz="1700" b="1" dirty="0"/>
          </a:p>
          <a:p>
            <a:pPr marL="0" lvl="0" indent="0">
              <a:spcBef>
                <a:spcPts val="1100"/>
              </a:spcBef>
              <a:buNone/>
            </a:pPr>
            <a:r>
              <a:rPr lang="en-US" sz="1700" dirty="0"/>
              <a:t>Adopt or amend general </a:t>
            </a:r>
            <a:r>
              <a:rPr lang="en-US" sz="1700" b="1" dirty="0">
                <a:hlinkClick r:id="rId3" action="ppaction://hlinksldjump"/>
              </a:rPr>
              <a:t>written internal controls</a:t>
            </a:r>
            <a:endParaRPr lang="en-US" sz="1700" b="1" dirty="0"/>
          </a:p>
          <a:p>
            <a:pPr marL="0" lvl="0" indent="0">
              <a:spcBef>
                <a:spcPts val="1100"/>
              </a:spcBef>
              <a:buNone/>
            </a:pPr>
            <a:r>
              <a:rPr lang="en-US" sz="1700" dirty="0"/>
              <a:t>Have attorney review for compliance with </a:t>
            </a:r>
            <a:r>
              <a:rPr lang="en-US" sz="1700" b="1" dirty="0">
                <a:hlinkClick r:id="rId4"/>
              </a:rPr>
              <a:t>Award Terms &amp; Conditions</a:t>
            </a:r>
            <a:endParaRPr lang="en-US" sz="1700" b="1" dirty="0"/>
          </a:p>
          <a:p>
            <a:pPr marL="0" lvl="0" indent="0">
              <a:spcBef>
                <a:spcPts val="1100"/>
              </a:spcBef>
              <a:buNone/>
            </a:pPr>
            <a:r>
              <a:rPr lang="en-US" sz="1700" dirty="0"/>
              <a:t>Estimate salary/benefit expenditures by department</a:t>
            </a:r>
          </a:p>
          <a:p>
            <a:pPr marL="0" lvl="0" indent="0">
              <a:spcBef>
                <a:spcPts val="1100"/>
              </a:spcBef>
              <a:buNone/>
            </a:pPr>
            <a:r>
              <a:rPr lang="en-US" sz="1700" dirty="0"/>
              <a:t>Complete eligible use and allowable cost review documentation (</a:t>
            </a:r>
            <a:r>
              <a:rPr lang="en-US" sz="1700" b="1" dirty="0">
                <a:hlinkClick r:id="rId5"/>
              </a:rPr>
              <a:t>template here</a:t>
            </a:r>
            <a:r>
              <a:rPr lang="en-US" sz="1700" dirty="0"/>
              <a:t>) </a:t>
            </a:r>
          </a:p>
          <a:p>
            <a:pPr marL="0" lvl="0" indent="0">
              <a:spcBef>
                <a:spcPts val="1100"/>
              </a:spcBef>
              <a:buNone/>
            </a:pPr>
            <a:r>
              <a:rPr lang="en-US" sz="1700" dirty="0"/>
              <a:t>Adopt </a:t>
            </a:r>
            <a:r>
              <a:rPr lang="en-US" sz="1700" b="1" dirty="0">
                <a:hlinkClick r:id="rId6"/>
              </a:rPr>
              <a:t>grant project ordinance </a:t>
            </a:r>
            <a:r>
              <a:rPr lang="en-US" sz="1700" dirty="0"/>
              <a:t>appropriating transfer of ARP revenues to annual budget ordinance for estimated amounts that will be paid the rest of this fiscal year for salaries/benefits</a:t>
            </a:r>
          </a:p>
          <a:p>
            <a:pPr marL="0" lvl="0" indent="0">
              <a:spcBef>
                <a:spcPts val="1100"/>
              </a:spcBef>
              <a:buNone/>
            </a:pPr>
            <a:r>
              <a:rPr lang="en-US" sz="1700" dirty="0"/>
              <a:t>Do journal entry to move cash from special revenue fund to general fund and/or enterprise fund(s)</a:t>
            </a:r>
          </a:p>
          <a:p>
            <a:pPr marL="0" lvl="0" indent="0">
              <a:spcBef>
                <a:spcPts val="1100"/>
              </a:spcBef>
              <a:buNone/>
            </a:pPr>
            <a:r>
              <a:rPr lang="en-US" sz="1700" dirty="0"/>
              <a:t>Amend annual budget ordinance to recognize ARP revenue transfer to cover salaries/benefits for rest of fiscal year (to keep budget balanced, either reduce appropriated fund balance by same amount or add new appropriations to be paid from freed up non-grant revenues)</a:t>
            </a:r>
          </a:p>
          <a:p>
            <a:pPr marL="0" lvl="0" indent="0">
              <a:spcBef>
                <a:spcPts val="1100"/>
              </a:spcBef>
              <a:buNone/>
            </a:pPr>
            <a:r>
              <a:rPr lang="en-US" sz="1700" dirty="0"/>
              <a:t>Retain payroll records for each covered pay period (DO NOT need individual employee effort certification forms)</a:t>
            </a:r>
          </a:p>
          <a:p>
            <a:pPr marL="0" lvl="0" indent="0">
              <a:spcBef>
                <a:spcPts val="1100"/>
              </a:spcBef>
              <a:buNone/>
            </a:pPr>
            <a:r>
              <a:rPr lang="en-US" sz="1700" b="1" dirty="0">
                <a:hlinkClick r:id="rId7"/>
              </a:rPr>
              <a:t>Track obligations and expenditures </a:t>
            </a:r>
            <a:r>
              <a:rPr lang="en-US" sz="1700" dirty="0"/>
              <a:t>by reporting period (April - March) and report as 6.1 EC on P&amp;E report</a:t>
            </a:r>
          </a:p>
          <a:p>
            <a:pPr marL="0" lvl="0" indent="0">
              <a:spcBef>
                <a:spcPts val="1100"/>
              </a:spcBef>
              <a:buNone/>
            </a:pPr>
            <a:r>
              <a:rPr lang="en-US" sz="1700" dirty="0"/>
              <a:t>Retain all documentation for at least 5 years after expenditure of final dollar of ARP/CSLFRF funds</a:t>
            </a:r>
          </a:p>
          <a:p>
            <a:pPr marL="0" lvl="0" indent="0">
              <a:spcBef>
                <a:spcPts val="1100"/>
              </a:spcBef>
              <a:buNone/>
            </a:pPr>
            <a:r>
              <a:rPr lang="en-US" sz="1700" dirty="0"/>
              <a:t>Periodically review revenue estimates to actuals and make adjustments</a:t>
            </a:r>
          </a:p>
          <a:p>
            <a:pPr marL="0" lvl="0" indent="0">
              <a:spcBef>
                <a:spcPts val="1100"/>
              </a:spcBef>
              <a:buNone/>
            </a:pPr>
            <a:r>
              <a:rPr lang="en-US" sz="1700" dirty="0"/>
              <a:t>Repeat each fiscal year until expend all ARP funds or grant period expires (Note that must incur all obligations by December 31, 2024)</a:t>
            </a:r>
          </a:p>
        </p:txBody>
      </p:sp>
      <p:sp>
        <p:nvSpPr>
          <p:cNvPr id="7" name="Oval 6">
            <a:extLst>
              <a:ext uri="{FF2B5EF4-FFF2-40B4-BE49-F238E27FC236}">
                <a16:creationId xmlns:a16="http://schemas.microsoft.com/office/drawing/2014/main" id="{D1586DF5-CCCC-554A-8BE4-0C7E56D365BB}"/>
              </a:ext>
            </a:extLst>
          </p:cNvPr>
          <p:cNvSpPr/>
          <p:nvPr/>
        </p:nvSpPr>
        <p:spPr>
          <a:xfrm>
            <a:off x="3194462" y="108934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 name="Oval 7">
            <a:extLst>
              <a:ext uri="{FF2B5EF4-FFF2-40B4-BE49-F238E27FC236}">
                <a16:creationId xmlns:a16="http://schemas.microsoft.com/office/drawing/2014/main" id="{2C463A6F-02CC-F649-B8DD-AB973C3AEA73}"/>
              </a:ext>
            </a:extLst>
          </p:cNvPr>
          <p:cNvSpPr/>
          <p:nvPr/>
        </p:nvSpPr>
        <p:spPr>
          <a:xfrm>
            <a:off x="3194461" y="144240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 name="Oval 8">
            <a:extLst>
              <a:ext uri="{FF2B5EF4-FFF2-40B4-BE49-F238E27FC236}">
                <a16:creationId xmlns:a16="http://schemas.microsoft.com/office/drawing/2014/main" id="{E8096E00-EE1B-DA43-BC64-CE1B6780C9FD}"/>
              </a:ext>
            </a:extLst>
          </p:cNvPr>
          <p:cNvSpPr/>
          <p:nvPr/>
        </p:nvSpPr>
        <p:spPr>
          <a:xfrm>
            <a:off x="3194461" y="1874707"/>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0" name="Oval 9">
            <a:extLst>
              <a:ext uri="{FF2B5EF4-FFF2-40B4-BE49-F238E27FC236}">
                <a16:creationId xmlns:a16="http://schemas.microsoft.com/office/drawing/2014/main" id="{37C3BF55-C27C-884F-AEAC-7AB2EFFCCD1B}"/>
              </a:ext>
            </a:extLst>
          </p:cNvPr>
          <p:cNvSpPr/>
          <p:nvPr/>
        </p:nvSpPr>
        <p:spPr>
          <a:xfrm>
            <a:off x="3194460" y="269569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1" name="Oval 10">
            <a:extLst>
              <a:ext uri="{FF2B5EF4-FFF2-40B4-BE49-F238E27FC236}">
                <a16:creationId xmlns:a16="http://schemas.microsoft.com/office/drawing/2014/main" id="{F245F188-72DF-D142-BEF8-AFCEA30677F4}"/>
              </a:ext>
            </a:extLst>
          </p:cNvPr>
          <p:cNvSpPr/>
          <p:nvPr/>
        </p:nvSpPr>
        <p:spPr>
          <a:xfrm>
            <a:off x="3194460" y="3340155"/>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2" name="Oval 11">
            <a:extLst>
              <a:ext uri="{FF2B5EF4-FFF2-40B4-BE49-F238E27FC236}">
                <a16:creationId xmlns:a16="http://schemas.microsoft.com/office/drawing/2014/main" id="{9C3E4309-3084-3940-81D6-AA2479CCF840}"/>
              </a:ext>
            </a:extLst>
          </p:cNvPr>
          <p:cNvSpPr/>
          <p:nvPr/>
        </p:nvSpPr>
        <p:spPr>
          <a:xfrm>
            <a:off x="3194460" y="4148186"/>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3" name="Oval 12">
            <a:extLst>
              <a:ext uri="{FF2B5EF4-FFF2-40B4-BE49-F238E27FC236}">
                <a16:creationId xmlns:a16="http://schemas.microsoft.com/office/drawing/2014/main" id="{ACCC1DA4-766A-D84F-B9B6-605F01AD2C6F}"/>
              </a:ext>
            </a:extLst>
          </p:cNvPr>
          <p:cNvSpPr/>
          <p:nvPr/>
        </p:nvSpPr>
        <p:spPr>
          <a:xfrm>
            <a:off x="3209303" y="4782562"/>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4" name="Oval 13">
            <a:extLst>
              <a:ext uri="{FF2B5EF4-FFF2-40B4-BE49-F238E27FC236}">
                <a16:creationId xmlns:a16="http://schemas.microsoft.com/office/drawing/2014/main" id="{A9CB8CA4-B982-A742-AEE2-4B89586ECA9C}"/>
              </a:ext>
            </a:extLst>
          </p:cNvPr>
          <p:cNvSpPr/>
          <p:nvPr/>
        </p:nvSpPr>
        <p:spPr>
          <a:xfrm>
            <a:off x="3194460" y="5406157"/>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5" name="Oval 14">
            <a:extLst>
              <a:ext uri="{FF2B5EF4-FFF2-40B4-BE49-F238E27FC236}">
                <a16:creationId xmlns:a16="http://schemas.microsoft.com/office/drawing/2014/main" id="{0F2942F3-2336-9642-B635-AE4FD42C18DD}"/>
              </a:ext>
            </a:extLst>
          </p:cNvPr>
          <p:cNvSpPr/>
          <p:nvPr/>
        </p:nvSpPr>
        <p:spPr>
          <a:xfrm>
            <a:off x="3194460" y="595098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16" name="Oval 15">
            <a:extLst>
              <a:ext uri="{FF2B5EF4-FFF2-40B4-BE49-F238E27FC236}">
                <a16:creationId xmlns:a16="http://schemas.microsoft.com/office/drawing/2014/main" id="{CE6C0AE4-49ED-2743-8E5B-0C4519775F7A}"/>
              </a:ext>
            </a:extLst>
          </p:cNvPr>
          <p:cNvSpPr/>
          <p:nvPr/>
        </p:nvSpPr>
        <p:spPr>
          <a:xfrm>
            <a:off x="3194460" y="6349405"/>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17" name="Oval 16">
            <a:extLst>
              <a:ext uri="{FF2B5EF4-FFF2-40B4-BE49-F238E27FC236}">
                <a16:creationId xmlns:a16="http://schemas.microsoft.com/office/drawing/2014/main" id="{ECFC2D83-0AD0-0540-A7C3-156EBA4E717D}"/>
              </a:ext>
            </a:extLst>
          </p:cNvPr>
          <p:cNvSpPr/>
          <p:nvPr/>
        </p:nvSpPr>
        <p:spPr>
          <a:xfrm>
            <a:off x="3194462" y="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a:extLst>
              <a:ext uri="{FF2B5EF4-FFF2-40B4-BE49-F238E27FC236}">
                <a16:creationId xmlns:a16="http://schemas.microsoft.com/office/drawing/2014/main" id="{6DB43FE8-2713-0A4C-9ABD-5D225E3B5E76}"/>
              </a:ext>
            </a:extLst>
          </p:cNvPr>
          <p:cNvSpPr/>
          <p:nvPr/>
        </p:nvSpPr>
        <p:spPr>
          <a:xfrm>
            <a:off x="3194462" y="35306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a:extLst>
              <a:ext uri="{FF2B5EF4-FFF2-40B4-BE49-F238E27FC236}">
                <a16:creationId xmlns:a16="http://schemas.microsoft.com/office/drawing/2014/main" id="{E2DA3BB7-6C3F-5047-B244-EA296373466E}"/>
              </a:ext>
            </a:extLst>
          </p:cNvPr>
          <p:cNvSpPr/>
          <p:nvPr/>
        </p:nvSpPr>
        <p:spPr>
          <a:xfrm>
            <a:off x="3194462" y="736272"/>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709F5734-FB59-2346-A786-0E84215C265E}"/>
              </a:ext>
            </a:extLst>
          </p:cNvPr>
          <p:cNvSpPr/>
          <p:nvPr/>
        </p:nvSpPr>
        <p:spPr>
          <a:xfrm>
            <a:off x="1" y="2838202"/>
            <a:ext cx="3194459" cy="4019797"/>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 local government may use revenue replacement funds to cover any employee’s or official’s salaries and benefits, unless specifically covered or reimbursed with other earmarked funds.</a:t>
            </a:r>
          </a:p>
          <a:p>
            <a:pPr algn="ctr"/>
            <a:endParaRPr lang="en-US" sz="2000" dirty="0"/>
          </a:p>
          <a:p>
            <a:pPr algn="ctr"/>
            <a:r>
              <a:rPr lang="en-US" sz="2000" dirty="0"/>
              <a:t>Only documentation required is payroll records</a:t>
            </a:r>
          </a:p>
        </p:txBody>
      </p:sp>
    </p:spTree>
    <p:extLst>
      <p:ext uri="{BB962C8B-B14F-4D97-AF65-F5344CB8AC3E}">
        <p14:creationId xmlns:p14="http://schemas.microsoft.com/office/powerpoint/2010/main" val="181462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5D62FD-8D22-5940-8C1E-70A547179DE0}"/>
              </a:ext>
            </a:extLst>
          </p:cNvPr>
          <p:cNvSpPr/>
          <p:nvPr/>
        </p:nvSpPr>
        <p:spPr>
          <a:xfrm>
            <a:off x="0" y="2572284"/>
            <a:ext cx="2612573" cy="4285716"/>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INELIGIBLE EXPENDITURES ARE:</a:t>
            </a:r>
          </a:p>
          <a:p>
            <a:pPr algn="ctr"/>
            <a:endParaRPr lang="en-US" sz="800" dirty="0"/>
          </a:p>
          <a:p>
            <a:pPr>
              <a:spcBef>
                <a:spcPts val="600"/>
              </a:spcBef>
            </a:pPr>
            <a:r>
              <a:rPr lang="en-US" sz="1400" dirty="0"/>
              <a:t>NO: Pension fund contributions</a:t>
            </a:r>
          </a:p>
          <a:p>
            <a:pPr>
              <a:spcBef>
                <a:spcPts val="600"/>
              </a:spcBef>
            </a:pPr>
            <a:r>
              <a:rPr lang="en-US" sz="1400" dirty="0"/>
              <a:t>NO: Borrowing money</a:t>
            </a:r>
          </a:p>
          <a:p>
            <a:pPr>
              <a:spcBef>
                <a:spcPts val="600"/>
              </a:spcBef>
            </a:pPr>
            <a:r>
              <a:rPr lang="en-US" sz="1400" dirty="0"/>
              <a:t>NO: Financial reserves / rainy day fund</a:t>
            </a:r>
          </a:p>
          <a:p>
            <a:pPr>
              <a:spcBef>
                <a:spcPts val="600"/>
              </a:spcBef>
            </a:pPr>
            <a:r>
              <a:rPr lang="en-US" sz="1400" dirty="0"/>
              <a:t>NO: Settlement/judgement/consent decree</a:t>
            </a:r>
          </a:p>
          <a:p>
            <a:pPr>
              <a:spcBef>
                <a:spcPts val="600"/>
              </a:spcBef>
            </a:pPr>
            <a:r>
              <a:rPr lang="en-US" sz="1400" dirty="0"/>
              <a:t>NO: Undermines or discourages compliance with CDC guidelines</a:t>
            </a:r>
          </a:p>
          <a:p>
            <a:pPr>
              <a:spcBef>
                <a:spcPts val="600"/>
              </a:spcBef>
            </a:pPr>
            <a:r>
              <a:rPr lang="en-US" sz="1400" dirty="0"/>
              <a:t>NO: Violates conflict of interest provisions</a:t>
            </a:r>
          </a:p>
          <a:p>
            <a:pPr>
              <a:spcBef>
                <a:spcPts val="600"/>
              </a:spcBef>
            </a:pPr>
            <a:r>
              <a:rPr lang="en-US" sz="1400" dirty="0"/>
              <a:t>NO: Not authorized by state law</a:t>
            </a:r>
          </a:p>
          <a:p>
            <a:pPr algn="ctr"/>
            <a:endParaRPr lang="en-US" dirty="0"/>
          </a:p>
        </p:txBody>
      </p:sp>
      <p:sp>
        <p:nvSpPr>
          <p:cNvPr id="6" name="Rectangle 5">
            <a:extLst>
              <a:ext uri="{FF2B5EF4-FFF2-40B4-BE49-F238E27FC236}">
                <a16:creationId xmlns:a16="http://schemas.microsoft.com/office/drawing/2014/main" id="{F81DDB4D-9A87-0A43-872B-B6A98F2A44F5}"/>
              </a:ext>
            </a:extLst>
          </p:cNvPr>
          <p:cNvSpPr/>
          <p:nvPr/>
        </p:nvSpPr>
        <p:spPr>
          <a:xfrm>
            <a:off x="0" y="1"/>
            <a:ext cx="2612573" cy="2565069"/>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90056" y="846339"/>
            <a:ext cx="2391887" cy="661828"/>
          </a:xfrm>
        </p:spPr>
        <p:txBody>
          <a:bodyPr>
            <a:noAutofit/>
          </a:bodyPr>
          <a:lstStyle/>
          <a:p>
            <a:pPr algn="ctr"/>
            <a:r>
              <a:rPr lang="en-US" sz="3000" dirty="0">
                <a:solidFill>
                  <a:schemeClr val="bg1"/>
                </a:solidFill>
              </a:rPr>
              <a:t>Revenue Replacement: Future Other Expenditures</a:t>
            </a:r>
          </a:p>
        </p:txBody>
      </p:sp>
      <p:sp>
        <p:nvSpPr>
          <p:cNvPr id="3" name="Content Placeholder 2">
            <a:extLst>
              <a:ext uri="{FF2B5EF4-FFF2-40B4-BE49-F238E27FC236}">
                <a16:creationId xmlns:a16="http://schemas.microsoft.com/office/drawing/2014/main" id="{56331335-5C02-594A-A9A1-A551D38D79E6}"/>
              </a:ext>
            </a:extLst>
          </p:cNvPr>
          <p:cNvSpPr>
            <a:spLocks noGrp="1"/>
          </p:cNvSpPr>
          <p:nvPr>
            <p:ph idx="1"/>
          </p:nvPr>
        </p:nvSpPr>
        <p:spPr>
          <a:xfrm>
            <a:off x="3099458" y="325771"/>
            <a:ext cx="9002486" cy="6858000"/>
          </a:xfrm>
        </p:spPr>
        <p:txBody>
          <a:bodyPr>
            <a:noAutofit/>
          </a:bodyPr>
          <a:lstStyle/>
          <a:p>
            <a:pPr marL="0" lvl="0" indent="0">
              <a:spcBef>
                <a:spcPts val="1800"/>
              </a:spcBef>
              <a:buNone/>
            </a:pPr>
            <a:r>
              <a:rPr lang="en-US" sz="1800" dirty="0"/>
              <a:t>Adopt and implement </a:t>
            </a:r>
            <a:r>
              <a:rPr lang="en-US" sz="1800" b="1" dirty="0">
                <a:hlinkClick r:id="rId2" action="ppaction://hlinksldjump"/>
              </a:rPr>
              <a:t>5 BASIC policies</a:t>
            </a:r>
            <a:endParaRPr lang="en-US" sz="1800" b="1" dirty="0"/>
          </a:p>
          <a:p>
            <a:pPr marL="0" lvl="0" indent="0">
              <a:spcBef>
                <a:spcPts val="1800"/>
              </a:spcBef>
              <a:buNone/>
            </a:pPr>
            <a:r>
              <a:rPr lang="en-US" sz="1800" dirty="0"/>
              <a:t>Adopt or amend general </a:t>
            </a:r>
            <a:r>
              <a:rPr lang="en-US" sz="1800" b="1" dirty="0">
                <a:hlinkClick r:id="rId3" action="ppaction://hlinksldjump"/>
              </a:rPr>
              <a:t>written internal controls</a:t>
            </a:r>
            <a:endParaRPr lang="en-US" sz="1800" b="1" dirty="0"/>
          </a:p>
          <a:p>
            <a:pPr marL="0" lvl="0" indent="0">
              <a:spcBef>
                <a:spcPts val="1800"/>
              </a:spcBef>
              <a:buNone/>
            </a:pPr>
            <a:r>
              <a:rPr lang="en-US" sz="1800" dirty="0"/>
              <a:t>Have attorney review for compliance with </a:t>
            </a:r>
            <a:r>
              <a:rPr lang="en-US" sz="1800" b="1" dirty="0">
                <a:hlinkClick r:id="rId4"/>
              </a:rPr>
              <a:t>Award Terms &amp; Conditions</a:t>
            </a:r>
            <a:endParaRPr lang="en-US" sz="1800" b="1" dirty="0"/>
          </a:p>
          <a:p>
            <a:pPr marL="0" lvl="0" indent="0">
              <a:spcBef>
                <a:spcPts val="1800"/>
              </a:spcBef>
              <a:buNone/>
            </a:pPr>
            <a:r>
              <a:rPr lang="en-US" sz="1800" dirty="0"/>
              <a:t>Identify eligible project(s) and estimate costs</a:t>
            </a:r>
          </a:p>
          <a:p>
            <a:pPr marL="0" lvl="0" indent="0">
              <a:spcBef>
                <a:spcPts val="1800"/>
              </a:spcBef>
              <a:buNone/>
            </a:pPr>
            <a:r>
              <a:rPr lang="en-US" sz="1800" dirty="0"/>
              <a:t>Complete eligible use and allowable cost review documentation (</a:t>
            </a:r>
            <a:r>
              <a:rPr lang="en-US" sz="1800" b="1" dirty="0">
                <a:hlinkClick r:id="rId5"/>
              </a:rPr>
              <a:t>template here</a:t>
            </a:r>
            <a:r>
              <a:rPr lang="en-US" sz="1800" dirty="0"/>
              <a:t>) </a:t>
            </a:r>
          </a:p>
          <a:p>
            <a:pPr marL="0" indent="0">
              <a:spcBef>
                <a:spcPts val="1800"/>
              </a:spcBef>
              <a:buNone/>
            </a:pPr>
            <a:r>
              <a:rPr lang="en-US" sz="1800" dirty="0"/>
              <a:t>Adopt </a:t>
            </a:r>
            <a:r>
              <a:rPr lang="en-US" sz="1800" b="1" dirty="0">
                <a:hlinkClick r:id="rId6"/>
              </a:rPr>
              <a:t>grant project ordinance </a:t>
            </a:r>
            <a:r>
              <a:rPr lang="en-US" sz="1800" dirty="0"/>
              <a:t>appropriating ARP/CSLFRF funds for each project</a:t>
            </a:r>
          </a:p>
          <a:p>
            <a:pPr marL="0" indent="0">
              <a:spcBef>
                <a:spcPts val="1800"/>
              </a:spcBef>
              <a:buNone/>
            </a:pPr>
            <a:r>
              <a:rPr lang="en-US" sz="1800" dirty="0"/>
              <a:t>Obligate and expend funds for project(s) directly out of grant project ordinance (or transfer to capital project ordinance)</a:t>
            </a:r>
          </a:p>
          <a:p>
            <a:pPr marL="0" indent="0">
              <a:spcBef>
                <a:spcPts val="1800"/>
              </a:spcBef>
              <a:buNone/>
            </a:pPr>
            <a:r>
              <a:rPr lang="en-US" sz="1800" dirty="0"/>
              <a:t>Retain all documentation of contracts, agreements, invoices, expenditures, and other records</a:t>
            </a:r>
          </a:p>
          <a:p>
            <a:pPr marL="0" indent="0">
              <a:spcBef>
                <a:spcPts val="1800"/>
              </a:spcBef>
              <a:buNone/>
            </a:pPr>
            <a:r>
              <a:rPr lang="en-US" sz="1800" b="1" dirty="0">
                <a:hlinkClick r:id="rId7"/>
              </a:rPr>
              <a:t>Track obligations and expenditures </a:t>
            </a:r>
            <a:r>
              <a:rPr lang="en-US" sz="1800" dirty="0"/>
              <a:t>by reporting period (April - March) and report as 6.1 EC on P&amp;E report</a:t>
            </a:r>
          </a:p>
          <a:p>
            <a:pPr marL="0" indent="0">
              <a:spcBef>
                <a:spcPts val="1800"/>
              </a:spcBef>
              <a:buNone/>
            </a:pPr>
            <a:r>
              <a:rPr lang="en-US" sz="1800" dirty="0"/>
              <a:t>Retain all documentation for at least 5 years after expenditure of final dollar of ARP/CSLFRF funds</a:t>
            </a:r>
          </a:p>
          <a:p>
            <a:pPr marL="0" indent="0">
              <a:spcBef>
                <a:spcPts val="1800"/>
              </a:spcBef>
              <a:buNone/>
            </a:pPr>
            <a:r>
              <a:rPr lang="en-US" sz="1800" dirty="0"/>
              <a:t>Periodically review revenue estimates to actuals to make adjustments to ensure all funds are obligated by December 31, 2024 and expended by December 31, 2026</a:t>
            </a:r>
          </a:p>
        </p:txBody>
      </p:sp>
      <p:sp>
        <p:nvSpPr>
          <p:cNvPr id="5" name="Oval 4">
            <a:extLst>
              <a:ext uri="{FF2B5EF4-FFF2-40B4-BE49-F238E27FC236}">
                <a16:creationId xmlns:a16="http://schemas.microsoft.com/office/drawing/2014/main" id="{8A92A4BF-00E9-7C41-B20E-DD7327D5910D}"/>
              </a:ext>
            </a:extLst>
          </p:cNvPr>
          <p:cNvSpPr/>
          <p:nvPr/>
        </p:nvSpPr>
        <p:spPr>
          <a:xfrm>
            <a:off x="2481941" y="1747828"/>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 name="Oval 6">
            <a:extLst>
              <a:ext uri="{FF2B5EF4-FFF2-40B4-BE49-F238E27FC236}">
                <a16:creationId xmlns:a16="http://schemas.microsoft.com/office/drawing/2014/main" id="{362AD1FE-B811-844C-B4B0-A5A024AFBF9B}"/>
              </a:ext>
            </a:extLst>
          </p:cNvPr>
          <p:cNvSpPr/>
          <p:nvPr/>
        </p:nvSpPr>
        <p:spPr>
          <a:xfrm>
            <a:off x="2481941" y="2219216"/>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8" name="Oval 7">
            <a:extLst>
              <a:ext uri="{FF2B5EF4-FFF2-40B4-BE49-F238E27FC236}">
                <a16:creationId xmlns:a16="http://schemas.microsoft.com/office/drawing/2014/main" id="{A768D0DE-0E4F-7249-AC73-58D1F36372C1}"/>
              </a:ext>
            </a:extLst>
          </p:cNvPr>
          <p:cNvSpPr/>
          <p:nvPr/>
        </p:nvSpPr>
        <p:spPr>
          <a:xfrm>
            <a:off x="2496289" y="2695757"/>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 name="Oval 8">
            <a:extLst>
              <a:ext uri="{FF2B5EF4-FFF2-40B4-BE49-F238E27FC236}">
                <a16:creationId xmlns:a16="http://schemas.microsoft.com/office/drawing/2014/main" id="{03589E95-21DE-464B-89EE-22EFE708FB0C}"/>
              </a:ext>
            </a:extLst>
          </p:cNvPr>
          <p:cNvSpPr/>
          <p:nvPr/>
        </p:nvSpPr>
        <p:spPr>
          <a:xfrm>
            <a:off x="2481941" y="3185987"/>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0" name="Oval 9">
            <a:extLst>
              <a:ext uri="{FF2B5EF4-FFF2-40B4-BE49-F238E27FC236}">
                <a16:creationId xmlns:a16="http://schemas.microsoft.com/office/drawing/2014/main" id="{C582E617-956D-C048-84B9-B7356D25E3CF}"/>
              </a:ext>
            </a:extLst>
          </p:cNvPr>
          <p:cNvSpPr/>
          <p:nvPr/>
        </p:nvSpPr>
        <p:spPr>
          <a:xfrm>
            <a:off x="2496289" y="3904008"/>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Oval 10">
            <a:extLst>
              <a:ext uri="{FF2B5EF4-FFF2-40B4-BE49-F238E27FC236}">
                <a16:creationId xmlns:a16="http://schemas.microsoft.com/office/drawing/2014/main" id="{1F860AB8-92D8-5F4B-9414-38DAAFC93804}"/>
              </a:ext>
            </a:extLst>
          </p:cNvPr>
          <p:cNvSpPr/>
          <p:nvPr/>
        </p:nvSpPr>
        <p:spPr>
          <a:xfrm>
            <a:off x="2481941" y="4379821"/>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2" name="Oval 11">
            <a:extLst>
              <a:ext uri="{FF2B5EF4-FFF2-40B4-BE49-F238E27FC236}">
                <a16:creationId xmlns:a16="http://schemas.microsoft.com/office/drawing/2014/main" id="{66C75F7D-CA1E-7445-B8C0-B0E2613156D1}"/>
              </a:ext>
            </a:extLst>
          </p:cNvPr>
          <p:cNvSpPr/>
          <p:nvPr/>
        </p:nvSpPr>
        <p:spPr>
          <a:xfrm>
            <a:off x="2481941" y="5130805"/>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3" name="Oval 12">
            <a:extLst>
              <a:ext uri="{FF2B5EF4-FFF2-40B4-BE49-F238E27FC236}">
                <a16:creationId xmlns:a16="http://schemas.microsoft.com/office/drawing/2014/main" id="{C36E5E6C-9E89-524A-BB82-E417A5592250}"/>
              </a:ext>
            </a:extLst>
          </p:cNvPr>
          <p:cNvSpPr/>
          <p:nvPr/>
        </p:nvSpPr>
        <p:spPr>
          <a:xfrm>
            <a:off x="2496290" y="5823906"/>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6" name="Oval 15">
            <a:extLst>
              <a:ext uri="{FF2B5EF4-FFF2-40B4-BE49-F238E27FC236}">
                <a16:creationId xmlns:a16="http://schemas.microsoft.com/office/drawing/2014/main" id="{74260503-8E2C-0447-89BB-3808D964F5BB}"/>
              </a:ext>
            </a:extLst>
          </p:cNvPr>
          <p:cNvSpPr/>
          <p:nvPr/>
        </p:nvSpPr>
        <p:spPr>
          <a:xfrm>
            <a:off x="2481944" y="325771"/>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0CC3A092-5F2F-EF49-94B3-AEAC5C851F4A}"/>
              </a:ext>
            </a:extLst>
          </p:cNvPr>
          <p:cNvSpPr/>
          <p:nvPr/>
        </p:nvSpPr>
        <p:spPr>
          <a:xfrm>
            <a:off x="2481941" y="784975"/>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 17">
            <a:extLst>
              <a:ext uri="{FF2B5EF4-FFF2-40B4-BE49-F238E27FC236}">
                <a16:creationId xmlns:a16="http://schemas.microsoft.com/office/drawing/2014/main" id="{899BCA0A-B4A9-FB4D-9BF1-9CCD99FEA418}"/>
              </a:ext>
            </a:extLst>
          </p:cNvPr>
          <p:cNvSpPr/>
          <p:nvPr/>
        </p:nvSpPr>
        <p:spPr>
          <a:xfrm>
            <a:off x="2481941" y="1262023"/>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0EDB6EA2-EEDD-6E44-8D3C-127D3A77EF09}"/>
              </a:ext>
            </a:extLst>
          </p:cNvPr>
          <p:cNvSpPr/>
          <p:nvPr/>
        </p:nvSpPr>
        <p:spPr>
          <a:xfrm>
            <a:off x="9927771" y="6388925"/>
            <a:ext cx="1793174" cy="356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hlinkClick r:id="rId8" action="ppaction://hlinksldjump"/>
              </a:rPr>
              <a:t>Adv Compliance</a:t>
            </a:r>
            <a:endParaRPr lang="en-US" sz="1200" dirty="0"/>
          </a:p>
        </p:txBody>
      </p:sp>
    </p:spTree>
    <p:extLst>
      <p:ext uri="{BB962C8B-B14F-4D97-AF65-F5344CB8AC3E}">
        <p14:creationId xmlns:p14="http://schemas.microsoft.com/office/powerpoint/2010/main" val="123835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542DD5-D85E-2A44-B00E-9606A6EFAA19}"/>
              </a:ext>
            </a:extLst>
          </p:cNvPr>
          <p:cNvGraphicFramePr>
            <a:graphicFrameLocks noGrp="1"/>
          </p:cNvGraphicFramePr>
          <p:nvPr>
            <p:ph idx="1"/>
          </p:nvPr>
        </p:nvGraphicFramePr>
        <p:xfrm>
          <a:off x="294967" y="1168400"/>
          <a:ext cx="11720051"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3E7B6E9-AE67-CC4E-9343-77A7B9CBC840}"/>
              </a:ext>
            </a:extLst>
          </p:cNvPr>
          <p:cNvSpPr/>
          <p:nvPr/>
        </p:nvSpPr>
        <p:spPr>
          <a:xfrm>
            <a:off x="0" y="0"/>
            <a:ext cx="12192000" cy="1168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General Compliance: </a:t>
            </a:r>
          </a:p>
          <a:p>
            <a:pPr algn="ctr"/>
            <a:r>
              <a:rPr lang="en-US" sz="3600" dirty="0"/>
              <a:t>Adopt and Implement these Policies</a:t>
            </a:r>
          </a:p>
        </p:txBody>
      </p:sp>
      <p:sp>
        <p:nvSpPr>
          <p:cNvPr id="2" name="Rectangle 1">
            <a:extLst>
              <a:ext uri="{FF2B5EF4-FFF2-40B4-BE49-F238E27FC236}">
                <a16:creationId xmlns:a16="http://schemas.microsoft.com/office/drawing/2014/main" id="{74BE899D-4614-3149-96A8-C90FA6DCC61B}"/>
              </a:ext>
            </a:extLst>
          </p:cNvPr>
          <p:cNvSpPr/>
          <p:nvPr/>
        </p:nvSpPr>
        <p:spPr>
          <a:xfrm>
            <a:off x="10462161" y="6507678"/>
            <a:ext cx="961901" cy="249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BACK</a:t>
            </a:r>
            <a:endParaRPr lang="en-US" dirty="0"/>
          </a:p>
        </p:txBody>
      </p:sp>
    </p:spTree>
    <p:extLst>
      <p:ext uri="{BB962C8B-B14F-4D97-AF65-F5344CB8AC3E}">
        <p14:creationId xmlns:p14="http://schemas.microsoft.com/office/powerpoint/2010/main" val="16481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13B4603-130B-3A46-989E-75FEE977040D}"/>
              </a:ext>
            </a:extLst>
          </p:cNvPr>
          <p:cNvGraphicFramePr>
            <a:graphicFrameLocks noGrp="1"/>
          </p:cNvGraphicFramePr>
          <p:nvPr>
            <p:ph idx="1"/>
            <p:extLst>
              <p:ext uri="{D42A27DB-BD31-4B8C-83A1-F6EECF244321}">
                <p14:modId xmlns:p14="http://schemas.microsoft.com/office/powerpoint/2010/main" val="753743487"/>
              </p:ext>
            </p:extLst>
          </p:nvPr>
        </p:nvGraphicFramePr>
        <p:xfrm>
          <a:off x="0" y="0"/>
          <a:ext cx="1197483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583240E-4816-304C-AC08-E5DF48B55183}"/>
              </a:ext>
            </a:extLst>
          </p:cNvPr>
          <p:cNvSpPr/>
          <p:nvPr/>
        </p:nvSpPr>
        <p:spPr>
          <a:xfrm>
            <a:off x="0" y="0"/>
            <a:ext cx="12192000" cy="16002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218FC79B-4D0D-6F4A-8455-D8D4A00D2583}"/>
              </a:ext>
            </a:extLst>
          </p:cNvPr>
          <p:cNvSpPr>
            <a:spLocks noGrp="1"/>
          </p:cNvSpPr>
          <p:nvPr>
            <p:ph type="title"/>
          </p:nvPr>
        </p:nvSpPr>
        <p:spPr>
          <a:xfrm>
            <a:off x="838200" y="-85567"/>
            <a:ext cx="10515600" cy="1325563"/>
          </a:xfrm>
        </p:spPr>
        <p:txBody>
          <a:bodyPr/>
          <a:lstStyle/>
          <a:p>
            <a:pPr algn="ctr"/>
            <a:br>
              <a:rPr lang="en-US" dirty="0">
                <a:solidFill>
                  <a:schemeClr val="bg1"/>
                </a:solidFill>
              </a:rPr>
            </a:br>
            <a:r>
              <a:rPr lang="en-US" dirty="0">
                <a:solidFill>
                  <a:schemeClr val="bg1"/>
                </a:solidFill>
              </a:rPr>
              <a:t>Internal Control Process</a:t>
            </a:r>
          </a:p>
        </p:txBody>
      </p:sp>
      <p:sp>
        <p:nvSpPr>
          <p:cNvPr id="2" name="TextBox 1">
            <a:extLst>
              <a:ext uri="{FF2B5EF4-FFF2-40B4-BE49-F238E27FC236}">
                <a16:creationId xmlns:a16="http://schemas.microsoft.com/office/drawing/2014/main" id="{A15A2AA5-9EA4-B514-A309-6DA8E72B6596}"/>
              </a:ext>
            </a:extLst>
          </p:cNvPr>
          <p:cNvSpPr txBox="1"/>
          <p:nvPr/>
        </p:nvSpPr>
        <p:spPr>
          <a:xfrm>
            <a:off x="0" y="5196007"/>
            <a:ext cx="12192000" cy="1661993"/>
          </a:xfrm>
          <a:prstGeom prst="rect">
            <a:avLst/>
          </a:prstGeom>
          <a:solidFill>
            <a:schemeClr val="accent3">
              <a:lumMod val="50000"/>
            </a:schemeClr>
          </a:solidFill>
          <a:ln>
            <a:noFill/>
          </a:ln>
        </p:spPr>
        <p:txBody>
          <a:bodyPr wrap="square" rtlCol="0">
            <a:spAutoFit/>
          </a:bodyPr>
          <a:lstStyle/>
          <a:p>
            <a:pPr marL="64008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Internal controls </a:t>
            </a:r>
            <a:r>
              <a:rPr kumimoji="0" lang="en-US" sz="2800" b="1" i="0" u="sng" strike="noStrike" kern="1200" cap="none" spc="0" normalizeH="0" baseline="0" noProof="0" dirty="0">
                <a:ln>
                  <a:noFill/>
                </a:ln>
                <a:solidFill>
                  <a:srgbClr val="FFFFFF"/>
                </a:solidFill>
                <a:effectLst/>
                <a:uLnTx/>
                <a:uFillTx/>
                <a:latin typeface="Corbel" panose="020B0503020204020204"/>
                <a:ea typeface="+mn-ea"/>
                <a:cs typeface="+mn-cs"/>
              </a:rPr>
              <a:t>should</a:t>
            </a:r>
            <a:r>
              <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rPr>
              <a:t> be modeled after the guidance in the Standards of Internal Control in the Federal Government  (the Green Book) or the COSO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3417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98F7402-C2F7-CD1D-C221-827E0C9F8C97}"/>
              </a:ext>
            </a:extLst>
          </p:cNvPr>
          <p:cNvGraphicFramePr>
            <a:graphicFrameLocks noGrp="1"/>
          </p:cNvGraphicFramePr>
          <p:nvPr>
            <p:ph sz="half" idx="1"/>
            <p:extLst>
              <p:ext uri="{D42A27DB-BD31-4B8C-83A1-F6EECF244321}">
                <p14:modId xmlns:p14="http://schemas.microsoft.com/office/powerpoint/2010/main" val="3438815310"/>
              </p:ext>
            </p:extLst>
          </p:nvPr>
        </p:nvGraphicFramePr>
        <p:xfrm>
          <a:off x="1638796" y="95003"/>
          <a:ext cx="9989988" cy="6762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65C761F7-79F0-0B0F-8CF1-F99C327DFD53}"/>
              </a:ext>
            </a:extLst>
          </p:cNvPr>
          <p:cNvSpPr/>
          <p:nvPr/>
        </p:nvSpPr>
        <p:spPr>
          <a:xfrm rot="5400000" flipV="1">
            <a:off x="-2713381" y="2713384"/>
            <a:ext cx="6857999" cy="1431233"/>
          </a:xfrm>
          <a:prstGeom prst="rect">
            <a:avLst/>
          </a:prstGeom>
          <a:solidFill>
            <a:schemeClr val="accent3">
              <a:lumMod val="50000"/>
            </a:schemeClr>
          </a:solid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Corbel" panose="020B0503020204020204"/>
                <a:ea typeface="+mn-ea"/>
                <a:cs typeface="+mn-cs"/>
              </a:rPr>
              <a:t>Control Activities</a:t>
            </a:r>
          </a:p>
        </p:txBody>
      </p:sp>
    </p:spTree>
    <p:extLst>
      <p:ext uri="{BB962C8B-B14F-4D97-AF65-F5344CB8AC3E}">
        <p14:creationId xmlns:p14="http://schemas.microsoft.com/office/powerpoint/2010/main" val="190259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B3CA67C-5804-76C2-3244-DCE49970236D}"/>
              </a:ext>
            </a:extLst>
          </p:cNvPr>
          <p:cNvGraphicFramePr>
            <a:graphicFrameLocks noGrp="1"/>
          </p:cNvGraphicFramePr>
          <p:nvPr>
            <p:ph idx="1"/>
            <p:extLst>
              <p:ext uri="{D42A27DB-BD31-4B8C-83A1-F6EECF244321}">
                <p14:modId xmlns:p14="http://schemas.microsoft.com/office/powerpoint/2010/main" val="2749775042"/>
              </p:ext>
            </p:extLst>
          </p:nvPr>
        </p:nvGraphicFramePr>
        <p:xfrm>
          <a:off x="-830830" y="1938992"/>
          <a:ext cx="7243505" cy="5507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318F5072-B8BD-9795-27DD-123367123BF1}"/>
              </a:ext>
            </a:extLst>
          </p:cNvPr>
          <p:cNvGraphicFramePr/>
          <p:nvPr>
            <p:extLst>
              <p:ext uri="{D42A27DB-BD31-4B8C-83A1-F6EECF244321}">
                <p14:modId xmlns:p14="http://schemas.microsoft.com/office/powerpoint/2010/main" val="15770606"/>
              </p:ext>
            </p:extLst>
          </p:nvPr>
        </p:nvGraphicFramePr>
        <p:xfrm>
          <a:off x="6795561" y="142504"/>
          <a:ext cx="4946754" cy="65551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5BE91D9B-7D8B-D36B-5B21-64F8ECAA0BC3}"/>
              </a:ext>
            </a:extLst>
          </p:cNvPr>
          <p:cNvSpPr txBox="1"/>
          <p:nvPr/>
        </p:nvSpPr>
        <p:spPr>
          <a:xfrm>
            <a:off x="-48769" y="0"/>
            <a:ext cx="6568321" cy="1938992"/>
          </a:xfrm>
          <a:prstGeom prst="rect">
            <a:avLst/>
          </a:prstGeom>
          <a:solidFill>
            <a:schemeClr val="accent3">
              <a:lumMod val="5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orbel" panose="020B0503020204020204"/>
                <a:ea typeface="+mn-ea"/>
                <a:cs typeface="+mn-cs"/>
              </a:rPr>
              <a:t>Internal Controls Are Required Over Financial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60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156E92-5231-B346-8071-3EA5E1BDDD42}"/>
              </a:ext>
            </a:extLst>
          </p:cNvPr>
          <p:cNvSpPr/>
          <p:nvPr/>
        </p:nvSpPr>
        <p:spPr>
          <a:xfrm>
            <a:off x="0" y="0"/>
            <a:ext cx="12192000" cy="17373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63EEBEDE-CD66-344C-B6D0-3639D5E0CBDA}"/>
              </a:ext>
            </a:extLst>
          </p:cNvPr>
          <p:cNvSpPr>
            <a:spLocks noGrp="1"/>
          </p:cNvSpPr>
          <p:nvPr>
            <p:ph type="title"/>
          </p:nvPr>
        </p:nvSpPr>
        <p:spPr>
          <a:xfrm>
            <a:off x="983151" y="-122555"/>
            <a:ext cx="10429880" cy="1859915"/>
          </a:xfrm>
        </p:spPr>
        <p:txBody>
          <a:bodyPr>
            <a:normAutofit/>
          </a:bodyPr>
          <a:lstStyle/>
          <a:p>
            <a:pPr algn="ctr"/>
            <a:r>
              <a:rPr lang="en-US" dirty="0">
                <a:solidFill>
                  <a:schemeClr val="bg1"/>
                </a:solidFill>
                <a:latin typeface="+mn-lt"/>
              </a:rPr>
              <a:t>Audits Test Effectiveness of Internal Controls</a:t>
            </a:r>
          </a:p>
        </p:txBody>
      </p:sp>
      <p:graphicFrame>
        <p:nvGraphicFramePr>
          <p:cNvPr id="4" name="Diagram 3">
            <a:extLst>
              <a:ext uri="{FF2B5EF4-FFF2-40B4-BE49-F238E27FC236}">
                <a16:creationId xmlns:a16="http://schemas.microsoft.com/office/drawing/2014/main" id="{8F70B588-ACDC-D94D-A021-44EE59E76827}"/>
              </a:ext>
            </a:extLst>
          </p:cNvPr>
          <p:cNvGraphicFramePr/>
          <p:nvPr/>
        </p:nvGraphicFramePr>
        <p:xfrm>
          <a:off x="0" y="1737360"/>
          <a:ext cx="12192000" cy="600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8BE3AA6-6DF7-ED63-584F-FE12E895F43F}"/>
              </a:ext>
            </a:extLst>
          </p:cNvPr>
          <p:cNvSpPr txBox="1"/>
          <p:nvPr/>
        </p:nvSpPr>
        <p:spPr>
          <a:xfrm>
            <a:off x="0" y="1537028"/>
            <a:ext cx="12192000" cy="523220"/>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Audit category is based on total funds expended, not the receipt of funds. </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D26CFF39-F1E6-7D40-9E8C-6E441E8EF750}"/>
              </a:ext>
            </a:extLst>
          </p:cNvPr>
          <p:cNvSpPr/>
          <p:nvPr/>
        </p:nvSpPr>
        <p:spPr>
          <a:xfrm>
            <a:off x="0" y="2141302"/>
            <a:ext cx="4962418" cy="1273996"/>
          </a:xfrm>
          <a:prstGeom prst="rect">
            <a:avLst/>
          </a:prstGeom>
          <a:solidFill>
            <a:schemeClr val="accent3">
              <a:lumMod val="60000"/>
              <a:lumOff val="4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Expenditures of ALL federal funds (even passed through from the State) count towards the totals!</a:t>
            </a:r>
          </a:p>
        </p:txBody>
      </p:sp>
      <p:sp>
        <p:nvSpPr>
          <p:cNvPr id="7" name="TextBox 6">
            <a:extLst>
              <a:ext uri="{FF2B5EF4-FFF2-40B4-BE49-F238E27FC236}">
                <a16:creationId xmlns:a16="http://schemas.microsoft.com/office/drawing/2014/main" id="{4ED32C2C-6104-57DB-46B3-122CD6CE46D3}"/>
              </a:ext>
            </a:extLst>
          </p:cNvPr>
          <p:cNvSpPr txBox="1"/>
          <p:nvPr/>
        </p:nvSpPr>
        <p:spPr>
          <a:xfrm>
            <a:off x="5256781" y="6087976"/>
            <a:ext cx="61562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hlinkClick r:id="rId8"/>
              </a:rPr>
              <a:t>2022 Compliance Supplement (treasury.gov)</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Rectangle 2">
            <a:extLst>
              <a:ext uri="{FF2B5EF4-FFF2-40B4-BE49-F238E27FC236}">
                <a16:creationId xmlns:a16="http://schemas.microsoft.com/office/drawing/2014/main" id="{6045B7BE-30BE-BE44-9B12-CCEC2722675E}"/>
              </a:ext>
            </a:extLst>
          </p:cNvPr>
          <p:cNvSpPr/>
          <p:nvPr/>
        </p:nvSpPr>
        <p:spPr>
          <a:xfrm>
            <a:off x="10545288" y="6258296"/>
            <a:ext cx="1330037" cy="4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9" action="ppaction://hlinksldjump"/>
              </a:rPr>
              <a:t>BACK</a:t>
            </a:r>
            <a:endParaRPr lang="en-US" dirty="0"/>
          </a:p>
        </p:txBody>
      </p:sp>
    </p:spTree>
    <p:extLst>
      <p:ext uri="{BB962C8B-B14F-4D97-AF65-F5344CB8AC3E}">
        <p14:creationId xmlns:p14="http://schemas.microsoft.com/office/powerpoint/2010/main" val="119773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CC07-E25F-CB4A-8DCB-10934CAE3084}"/>
              </a:ext>
            </a:extLst>
          </p:cNvPr>
          <p:cNvSpPr>
            <a:spLocks noGrp="1"/>
          </p:cNvSpPr>
          <p:nvPr>
            <p:ph type="title"/>
          </p:nvPr>
        </p:nvSpPr>
        <p:spPr>
          <a:xfrm>
            <a:off x="-95003" y="-625474"/>
            <a:ext cx="6019800" cy="2852737"/>
          </a:xfrm>
        </p:spPr>
        <p:txBody>
          <a:bodyPr/>
          <a:lstStyle/>
          <a:p>
            <a:pPr algn="ctr"/>
            <a:r>
              <a:rPr lang="en-US" dirty="0"/>
              <a:t>Advanced Compliance</a:t>
            </a:r>
          </a:p>
        </p:txBody>
      </p:sp>
      <p:sp>
        <p:nvSpPr>
          <p:cNvPr id="4" name="Text Placeholder 3">
            <a:extLst>
              <a:ext uri="{FF2B5EF4-FFF2-40B4-BE49-F238E27FC236}">
                <a16:creationId xmlns:a16="http://schemas.microsoft.com/office/drawing/2014/main" id="{4639670F-5C2E-A24B-B83B-31B4D231722B}"/>
              </a:ext>
            </a:extLst>
          </p:cNvPr>
          <p:cNvSpPr>
            <a:spLocks noGrp="1"/>
          </p:cNvSpPr>
          <p:nvPr>
            <p:ph type="body" idx="1"/>
          </p:nvPr>
        </p:nvSpPr>
        <p:spPr/>
        <p:txBody>
          <a:bodyPr/>
          <a:lstStyle/>
          <a:p>
            <a:endParaRPr lang="en-US"/>
          </a:p>
        </p:txBody>
      </p:sp>
      <p:pic>
        <p:nvPicPr>
          <p:cNvPr id="1026" name="Picture 2">
            <a:extLst>
              <a:ext uri="{FF2B5EF4-FFF2-40B4-BE49-F238E27FC236}">
                <a16:creationId xmlns:a16="http://schemas.microsoft.com/office/drawing/2014/main" id="{C0EA4B68-EB07-174F-8B74-EEFAC0349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7800"/>
            <a:ext cx="6019800" cy="414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EB67B1-7679-AC43-8E56-74DC607E830E}"/>
              </a:ext>
            </a:extLst>
          </p:cNvPr>
          <p:cNvSpPr/>
          <p:nvPr/>
        </p:nvSpPr>
        <p:spPr>
          <a:xfrm>
            <a:off x="6019800" y="0"/>
            <a:ext cx="6172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7850" indent="-342900">
              <a:buFont typeface="Arial" panose="020B0604020202020204" pitchFamily="34" charset="0"/>
              <a:buChar char="•"/>
            </a:pPr>
            <a:endParaRPr lang="en-US" sz="2400" dirty="0"/>
          </a:p>
          <a:p>
            <a:pPr marL="234950"/>
            <a:r>
              <a:rPr lang="en-US" sz="2400" dirty="0"/>
              <a:t>In addition to basic compliance, local governments receiving over $10 million and spending ARP/CSLFRF outside of Revenue Replacement have additional compliance and reporting requirements</a:t>
            </a:r>
          </a:p>
          <a:p>
            <a:pPr marL="577850" indent="-342900">
              <a:buFont typeface="Arial" panose="020B0604020202020204" pitchFamily="34" charset="0"/>
              <a:buChar char="•"/>
            </a:pPr>
            <a:endParaRPr lang="en-US" sz="2400" dirty="0"/>
          </a:p>
          <a:p>
            <a:pPr marL="577850" indent="-342900">
              <a:buFont typeface="Arial" panose="020B0604020202020204" pitchFamily="34" charset="0"/>
              <a:buChar char="•"/>
            </a:pPr>
            <a:r>
              <a:rPr lang="en-US" sz="2400" dirty="0"/>
              <a:t>Detailed cost item regulations</a:t>
            </a:r>
          </a:p>
          <a:p>
            <a:pPr marL="577850" indent="-342900">
              <a:buFont typeface="Arial" panose="020B0604020202020204" pitchFamily="34" charset="0"/>
              <a:buChar char="•"/>
            </a:pPr>
            <a:r>
              <a:rPr lang="en-US" sz="2400" dirty="0"/>
              <a:t>Direct vs. Indirect Cost Allocation</a:t>
            </a:r>
          </a:p>
          <a:p>
            <a:pPr marL="577850" indent="-342900">
              <a:buFont typeface="Arial" panose="020B0604020202020204" pitchFamily="34" charset="0"/>
              <a:buChar char="•"/>
            </a:pPr>
            <a:r>
              <a:rPr lang="en-US" sz="2400" dirty="0"/>
              <a:t>Federal Procurement</a:t>
            </a:r>
          </a:p>
          <a:p>
            <a:pPr marL="577850" indent="-342900">
              <a:buFont typeface="Arial" panose="020B0604020202020204" pitchFamily="34" charset="0"/>
              <a:buChar char="•"/>
            </a:pPr>
            <a:r>
              <a:rPr lang="en-US" sz="2400" dirty="0"/>
              <a:t>Federal Property Management</a:t>
            </a:r>
          </a:p>
          <a:p>
            <a:pPr marL="577850" indent="-342900">
              <a:buFont typeface="Arial" panose="020B0604020202020204" pitchFamily="34" charset="0"/>
              <a:buChar char="•"/>
            </a:pPr>
            <a:r>
              <a:rPr lang="en-US" sz="2400" dirty="0"/>
              <a:t>Federal Program Income</a:t>
            </a:r>
          </a:p>
          <a:p>
            <a:pPr marL="577850" indent="-342900">
              <a:buFont typeface="Arial" panose="020B0604020202020204" pitchFamily="34" charset="0"/>
              <a:buChar char="•"/>
            </a:pPr>
            <a:r>
              <a:rPr lang="en-US" sz="2400" dirty="0"/>
              <a:t>Federal Subawards</a:t>
            </a:r>
          </a:p>
          <a:p>
            <a:pPr marL="577850" indent="-342900">
              <a:buFont typeface="Arial" panose="020B0604020202020204" pitchFamily="34" charset="0"/>
              <a:buChar char="•"/>
            </a:pPr>
            <a:endParaRPr lang="en-US" sz="2400" dirty="0"/>
          </a:p>
          <a:p>
            <a:pPr marL="577850" indent="-342900">
              <a:buFont typeface="Arial" panose="020B0604020202020204" pitchFamily="34" charset="0"/>
              <a:buChar char="•"/>
            </a:pPr>
            <a:r>
              <a:rPr lang="en-US" sz="2400" dirty="0"/>
              <a:t>P&amp;E Report: Additional Data Required for Certain ECs and FFATA Info for Contractors and Subrecipients</a:t>
            </a:r>
          </a:p>
          <a:p>
            <a:pPr marL="577850" indent="-342900">
              <a:buFont typeface="Arial" panose="020B0604020202020204" pitchFamily="34" charset="0"/>
              <a:buChar char="•"/>
              <a:tabLst>
                <a:tab pos="1304925" algn="l"/>
              </a:tabLst>
            </a:pPr>
            <a:endParaRPr lang="en-US" sz="2400" dirty="0"/>
          </a:p>
        </p:txBody>
      </p:sp>
    </p:spTree>
    <p:extLst>
      <p:ext uri="{BB962C8B-B14F-4D97-AF65-F5344CB8AC3E}">
        <p14:creationId xmlns:p14="http://schemas.microsoft.com/office/powerpoint/2010/main" val="193900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C136C8-F950-284A-915B-4D93D6E0FFCC}"/>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75561-E6B6-3647-AAC6-72E23C6A4398}"/>
              </a:ext>
            </a:extLst>
          </p:cNvPr>
          <p:cNvSpPr>
            <a:spLocks noGrp="1"/>
          </p:cNvSpPr>
          <p:nvPr>
            <p:ph type="title"/>
          </p:nvPr>
        </p:nvSpPr>
        <p:spPr>
          <a:xfrm>
            <a:off x="838200" y="0"/>
            <a:ext cx="10515600" cy="1325563"/>
          </a:xfrm>
        </p:spPr>
        <p:txBody>
          <a:bodyPr/>
          <a:lstStyle/>
          <a:p>
            <a:pPr algn="ctr"/>
            <a:r>
              <a:rPr lang="en-US" dirty="0">
                <a:solidFill>
                  <a:schemeClr val="bg1"/>
                </a:solidFill>
              </a:rPr>
              <a:t>Allowable Costs / Cost Principles Policy</a:t>
            </a:r>
          </a:p>
        </p:txBody>
      </p:sp>
      <p:sp>
        <p:nvSpPr>
          <p:cNvPr id="4" name="Rectangle 3">
            <a:extLst>
              <a:ext uri="{FF2B5EF4-FFF2-40B4-BE49-F238E27FC236}">
                <a16:creationId xmlns:a16="http://schemas.microsoft.com/office/drawing/2014/main" id="{F015F04D-1F2B-B143-BFF0-78231BE7531A}"/>
              </a:ext>
            </a:extLst>
          </p:cNvPr>
          <p:cNvSpPr/>
          <p:nvPr/>
        </p:nvSpPr>
        <p:spPr>
          <a:xfrm>
            <a:off x="611029" y="1138425"/>
            <a:ext cx="10969943" cy="1224136"/>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Recipient and subrecipient must adopt and implement an allowable cost policy that addresses (1) general controls; (2) direct vs. indirect costs; and (3) specific cost items</a:t>
            </a:r>
          </a:p>
        </p:txBody>
      </p:sp>
      <p:sp>
        <p:nvSpPr>
          <p:cNvPr id="5" name="Rectangle 4">
            <a:extLst>
              <a:ext uri="{FF2B5EF4-FFF2-40B4-BE49-F238E27FC236}">
                <a16:creationId xmlns:a16="http://schemas.microsoft.com/office/drawing/2014/main" id="{D83523EE-F62E-314B-BB83-272BB5B427CD}"/>
              </a:ext>
            </a:extLst>
          </p:cNvPr>
          <p:cNvSpPr/>
          <p:nvPr/>
        </p:nvSpPr>
        <p:spPr>
          <a:xfrm>
            <a:off x="593585" y="2532640"/>
            <a:ext cx="3396524"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r>
              <a:rPr lang="en-US" sz="2000" dirty="0"/>
              <a:t>Adopts internal controls to ensure all cost items are </a:t>
            </a:r>
          </a:p>
          <a:p>
            <a:pPr marL="458788" indent="-344488">
              <a:buAutoNum type="arabicParenBoth"/>
            </a:pPr>
            <a:r>
              <a:rPr lang="en-US" sz="2000" dirty="0"/>
              <a:t>allowable, </a:t>
            </a:r>
          </a:p>
          <a:p>
            <a:pPr marL="458788" indent="-344488">
              <a:buAutoNum type="arabicParenBoth"/>
            </a:pPr>
            <a:r>
              <a:rPr lang="en-US" sz="2000" dirty="0"/>
              <a:t>reasonable, </a:t>
            </a:r>
          </a:p>
          <a:p>
            <a:pPr marL="458788" indent="-344488">
              <a:buAutoNum type="arabicParenBoth"/>
            </a:pPr>
            <a:r>
              <a:rPr lang="en-US" sz="2000" dirty="0"/>
              <a:t>allocable, </a:t>
            </a:r>
          </a:p>
          <a:p>
            <a:pPr marL="458788" indent="-344488">
              <a:buAutoNum type="arabicParenBoth"/>
            </a:pPr>
            <a:r>
              <a:rPr lang="en-US" sz="2000" dirty="0"/>
              <a:t>consistently treated, and </a:t>
            </a:r>
          </a:p>
          <a:p>
            <a:pPr marL="458788" indent="-344488">
              <a:buAutoNum type="arabicParenBoth"/>
            </a:pPr>
            <a:r>
              <a:rPr lang="en-US" sz="2000" dirty="0"/>
              <a:t>properly documented</a:t>
            </a:r>
          </a:p>
          <a:p>
            <a:pPr marL="458788" indent="-344488">
              <a:buAutoNum type="arabicParenBoth"/>
            </a:pPr>
            <a:endParaRPr lang="en-US" sz="2000" dirty="0"/>
          </a:p>
        </p:txBody>
      </p:sp>
      <p:sp>
        <p:nvSpPr>
          <p:cNvPr id="6" name="Content Placeholder 5">
            <a:extLst>
              <a:ext uri="{FF2B5EF4-FFF2-40B4-BE49-F238E27FC236}">
                <a16:creationId xmlns:a16="http://schemas.microsoft.com/office/drawing/2014/main" id="{17CE08DA-7FA7-7644-9294-D700FCD9A68F}"/>
              </a:ext>
            </a:extLst>
          </p:cNvPr>
          <p:cNvSpPr>
            <a:spLocks noGrp="1"/>
          </p:cNvSpPr>
          <p:nvPr>
            <p:ph idx="1"/>
          </p:nvPr>
        </p:nvSpPr>
        <p:spPr>
          <a:xfrm>
            <a:off x="7813964" y="2532640"/>
            <a:ext cx="3767008"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sz="2000" dirty="0"/>
              <a:t>Establishes review, eligibility determination, and documentation requirements for specific cost items</a:t>
            </a:r>
          </a:p>
          <a:p>
            <a:pPr marL="0" indent="0">
              <a:buNone/>
            </a:pPr>
            <a:r>
              <a:rPr lang="en-US" sz="2000" dirty="0"/>
              <a:t>UG has 55 specific cost items, some of which are allowed, some of which are allowed with limitations, and some of which are disallowed.</a:t>
            </a:r>
          </a:p>
        </p:txBody>
      </p:sp>
      <p:sp>
        <p:nvSpPr>
          <p:cNvPr id="7" name="Rectangle 6">
            <a:extLst>
              <a:ext uri="{FF2B5EF4-FFF2-40B4-BE49-F238E27FC236}">
                <a16:creationId xmlns:a16="http://schemas.microsoft.com/office/drawing/2014/main" id="{99DA9737-31C1-5A49-BA04-03C6EC32DD41}"/>
              </a:ext>
            </a:extLst>
          </p:cNvPr>
          <p:cNvSpPr/>
          <p:nvPr/>
        </p:nvSpPr>
        <p:spPr>
          <a:xfrm>
            <a:off x="611027" y="5517232"/>
            <a:ext cx="10987387" cy="1152128"/>
          </a:xfrm>
          <a:prstGeom prst="rect">
            <a:avLst/>
          </a:prstGeom>
          <a:solidFill>
            <a:schemeClr val="accent4"/>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hlinkClick r:id="rId2"/>
              </a:rPr>
              <a:t>https://canons.sog.unc.edu/2021/12/american-rescue-plan-act-of-2021-allowable-costs-and-cost-principles-including-sample-policy-and-implementation-tools/</a:t>
            </a:r>
            <a:r>
              <a:rPr lang="en-US" dirty="0"/>
              <a:t> </a:t>
            </a:r>
          </a:p>
        </p:txBody>
      </p:sp>
      <p:sp>
        <p:nvSpPr>
          <p:cNvPr id="9" name="Rectangle 8">
            <a:extLst>
              <a:ext uri="{FF2B5EF4-FFF2-40B4-BE49-F238E27FC236}">
                <a16:creationId xmlns:a16="http://schemas.microsoft.com/office/drawing/2014/main" id="{5E157BFD-35F8-B349-8408-B7DC3FF2A20C}"/>
              </a:ext>
            </a:extLst>
          </p:cNvPr>
          <p:cNvSpPr/>
          <p:nvPr/>
        </p:nvSpPr>
        <p:spPr>
          <a:xfrm>
            <a:off x="4203774" y="2532640"/>
            <a:ext cx="3396524" cy="281451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r>
              <a:rPr lang="en-US" sz="2000" dirty="0"/>
              <a:t>Addresses direct vs indirect cost charges</a:t>
            </a:r>
          </a:p>
          <a:p>
            <a:pPr marL="119063"/>
            <a:endParaRPr lang="en-US" sz="2000" dirty="0"/>
          </a:p>
          <a:p>
            <a:pPr marL="119063"/>
            <a:r>
              <a:rPr lang="en-US" sz="2000" dirty="0"/>
              <a:t>Identifies de minimis indirect rate or NICRA</a:t>
            </a:r>
          </a:p>
          <a:p>
            <a:pPr marL="119063"/>
            <a:endParaRPr lang="en-US" sz="2000" dirty="0"/>
          </a:p>
          <a:p>
            <a:pPr marL="119063"/>
            <a:r>
              <a:rPr lang="en-US" sz="2000" dirty="0"/>
              <a:t>Apply rate to modified total </a:t>
            </a:r>
            <a:r>
              <a:rPr lang="en-US" sz="2000"/>
              <a:t>project costs</a:t>
            </a:r>
            <a:endParaRPr lang="en-US" sz="2000" dirty="0"/>
          </a:p>
          <a:p>
            <a:pPr marL="119063"/>
            <a:endParaRPr lang="en-US" sz="2000" dirty="0"/>
          </a:p>
        </p:txBody>
      </p:sp>
    </p:spTree>
    <p:extLst>
      <p:ext uri="{BB962C8B-B14F-4D97-AF65-F5344CB8AC3E}">
        <p14:creationId xmlns:p14="http://schemas.microsoft.com/office/powerpoint/2010/main" val="354321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4065DC-80F9-E849-B075-58E0B1843C6D}"/>
              </a:ext>
            </a:extLst>
          </p:cNvPr>
          <p:cNvSpPr/>
          <p:nvPr/>
        </p:nvSpPr>
        <p:spPr>
          <a:xfrm>
            <a:off x="0" y="0"/>
            <a:ext cx="12192000" cy="16906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04774186-A7F2-2240-958B-9266948B6967}"/>
              </a:ext>
            </a:extLst>
          </p:cNvPr>
          <p:cNvSpPr>
            <a:spLocks noGrp="1"/>
          </p:cNvSpPr>
          <p:nvPr>
            <p:ph type="title"/>
          </p:nvPr>
        </p:nvSpPr>
        <p:spPr>
          <a:xfrm>
            <a:off x="838197" y="63383"/>
            <a:ext cx="10515600" cy="1325563"/>
          </a:xfrm>
        </p:spPr>
        <p:txBody>
          <a:bodyPr/>
          <a:lstStyle/>
          <a:p>
            <a:pPr algn="ctr"/>
            <a:r>
              <a:rPr lang="en-US" dirty="0">
                <a:solidFill>
                  <a:schemeClr val="bg1"/>
                </a:solidFill>
              </a:rPr>
              <a:t>External Contract for Construction, </a:t>
            </a:r>
            <a:br>
              <a:rPr lang="en-US" dirty="0">
                <a:solidFill>
                  <a:schemeClr val="bg1"/>
                </a:solidFill>
              </a:rPr>
            </a:br>
            <a:r>
              <a:rPr lang="en-US" dirty="0">
                <a:solidFill>
                  <a:schemeClr val="bg1"/>
                </a:solidFill>
              </a:rPr>
              <a:t>Goods, or Services?</a:t>
            </a:r>
          </a:p>
        </p:txBody>
      </p:sp>
      <p:graphicFrame>
        <p:nvGraphicFramePr>
          <p:cNvPr id="4" name="Table 4">
            <a:extLst>
              <a:ext uri="{FF2B5EF4-FFF2-40B4-BE49-F238E27FC236}">
                <a16:creationId xmlns:a16="http://schemas.microsoft.com/office/drawing/2014/main" id="{3B87B90F-B55B-E145-95CC-1342D6B2617E}"/>
              </a:ext>
            </a:extLst>
          </p:cNvPr>
          <p:cNvGraphicFramePr>
            <a:graphicFrameLocks noGrp="1"/>
          </p:cNvGraphicFramePr>
          <p:nvPr>
            <p:ph idx="1"/>
          </p:nvPr>
        </p:nvGraphicFramePr>
        <p:xfrm>
          <a:off x="134750" y="2225707"/>
          <a:ext cx="11922492" cy="26568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974164">
                  <a:extLst>
                    <a:ext uri="{9D8B030D-6E8A-4147-A177-3AD203B41FA5}">
                      <a16:colId xmlns:a16="http://schemas.microsoft.com/office/drawing/2014/main" val="3148796215"/>
                    </a:ext>
                  </a:extLst>
                </a:gridCol>
                <a:gridCol w="3974164">
                  <a:extLst>
                    <a:ext uri="{9D8B030D-6E8A-4147-A177-3AD203B41FA5}">
                      <a16:colId xmlns:a16="http://schemas.microsoft.com/office/drawing/2014/main" val="2700992901"/>
                    </a:ext>
                  </a:extLst>
                </a:gridCol>
                <a:gridCol w="3974164">
                  <a:extLst>
                    <a:ext uri="{9D8B030D-6E8A-4147-A177-3AD203B41FA5}">
                      <a16:colId xmlns:a16="http://schemas.microsoft.com/office/drawing/2014/main" val="4205691351"/>
                    </a:ext>
                  </a:extLst>
                </a:gridCol>
              </a:tblGrid>
              <a:tr h="370840">
                <a:tc>
                  <a:txBody>
                    <a:bodyPr/>
                    <a:lstStyle/>
                    <a:p>
                      <a:pPr algn="ctr"/>
                      <a:r>
                        <a:rPr lang="en-US" dirty="0"/>
                        <a:t>Contracts</a:t>
                      </a:r>
                    </a:p>
                  </a:txBody>
                  <a:tcPr/>
                </a:tc>
                <a:tc>
                  <a:txBody>
                    <a:bodyPr/>
                    <a:lstStyle/>
                    <a:p>
                      <a:pPr algn="ctr"/>
                      <a:r>
                        <a:rPr lang="en-US" dirty="0"/>
                        <a:t>Subawards</a:t>
                      </a:r>
                    </a:p>
                  </a:txBody>
                  <a:tcPr/>
                </a:tc>
                <a:tc>
                  <a:txBody>
                    <a:bodyPr/>
                    <a:lstStyle/>
                    <a:p>
                      <a:pPr algn="ctr"/>
                      <a:r>
                        <a:rPr lang="en-US" dirty="0"/>
                        <a:t>Beneficiary Payments</a:t>
                      </a:r>
                    </a:p>
                  </a:txBody>
                  <a:tcPr/>
                </a:tc>
                <a:extLst>
                  <a:ext uri="{0D108BD9-81ED-4DB2-BD59-A6C34878D82A}">
                    <a16:rowId xmlns:a16="http://schemas.microsoft.com/office/drawing/2014/main" val="1866763274"/>
                  </a:ext>
                </a:extLst>
              </a:tr>
              <a:tr h="370840">
                <a:tc>
                  <a:txBody>
                    <a:bodyPr/>
                    <a:lstStyle/>
                    <a:p>
                      <a:r>
                        <a:rPr lang="en-US" sz="1800" b="1" i="0" u="none" strike="noStrike" kern="1200" dirty="0">
                          <a:solidFill>
                            <a:schemeClr val="dk1"/>
                          </a:solidFill>
                          <a:effectLst/>
                          <a:latin typeface="+mn-lt"/>
                          <a:ea typeface="+mn-ea"/>
                          <a:cs typeface="+mn-cs"/>
                        </a:rPr>
                        <a:t>If</a:t>
                      </a:r>
                      <a:r>
                        <a:rPr lang="en-US" sz="1800" b="0" i="0" u="none" strike="noStrike" kern="1200" dirty="0">
                          <a:solidFill>
                            <a:schemeClr val="dk1"/>
                          </a:solidFill>
                          <a:effectLst/>
                          <a:latin typeface="+mn-lt"/>
                          <a:ea typeface="+mn-ea"/>
                          <a:cs typeface="+mn-cs"/>
                        </a:rPr>
                        <a:t> </a:t>
                      </a:r>
                      <a:r>
                        <a:rPr lang="en-US" sz="1800" b="1" i="0" u="none" strike="noStrike" kern="1200" dirty="0">
                          <a:solidFill>
                            <a:schemeClr val="dk1"/>
                          </a:solidFill>
                          <a:effectLst/>
                          <a:latin typeface="+mn-lt"/>
                          <a:ea typeface="+mn-ea"/>
                          <a:cs typeface="+mn-cs"/>
                        </a:rPr>
                        <a:t>a local government uses ARP/CLSRF funds to pay for an agreement with another entity (government, nonprofit, for profit) whereby the other entity provides goods or services for the benefit of the local government, it is a contractor relationship. The agreement is referred to as a “contract.”</a:t>
                      </a:r>
                      <a:endParaRPr lang="en-US" dirty="0"/>
                    </a:p>
                  </a:txBody>
                  <a:tcPr/>
                </a:tc>
                <a:tc>
                  <a:txBody>
                    <a:bodyPr/>
                    <a:lstStyle/>
                    <a:p>
                      <a:r>
                        <a:rPr lang="en-US" sz="1800" b="1" i="0" u="none" strike="noStrike" kern="1200" dirty="0">
                          <a:solidFill>
                            <a:schemeClr val="dk1"/>
                          </a:solidFill>
                          <a:effectLst/>
                          <a:latin typeface="+mn-lt"/>
                          <a:ea typeface="+mn-ea"/>
                          <a:cs typeface="+mn-cs"/>
                        </a:rPr>
                        <a:t>If a local government uses ARP/CSLFRF funds to pay for an agreement with another entity (government, nonprofit, for profit) whereby the other entity carries out an ARP/CSLFRF eligible project instead of the local government, it is a subrecipient relationship. The agreement is a “subaward.”</a:t>
                      </a:r>
                      <a:endParaRPr lang="en-US" dirty="0"/>
                    </a:p>
                  </a:txBody>
                  <a:tcPr/>
                </a:tc>
                <a:tc>
                  <a:txBody>
                    <a:bodyPr/>
                    <a:lstStyle/>
                    <a:p>
                      <a:r>
                        <a:rPr lang="en-US" b="1" dirty="0"/>
                        <a:t>If the payment is made directly to the beneficiary of an ARP/CSLFRF eligible project, it is neither a contract nor a subaward for federal regulatory purposes.</a:t>
                      </a:r>
                    </a:p>
                  </a:txBody>
                  <a:tcPr/>
                </a:tc>
                <a:extLst>
                  <a:ext uri="{0D108BD9-81ED-4DB2-BD59-A6C34878D82A}">
                    <a16:rowId xmlns:a16="http://schemas.microsoft.com/office/drawing/2014/main" val="1588747847"/>
                  </a:ext>
                </a:extLst>
              </a:tr>
            </a:tbl>
          </a:graphicData>
        </a:graphic>
      </p:graphicFrame>
      <p:sp>
        <p:nvSpPr>
          <p:cNvPr id="5" name="Rectangle 4">
            <a:extLst>
              <a:ext uri="{FF2B5EF4-FFF2-40B4-BE49-F238E27FC236}">
                <a16:creationId xmlns:a16="http://schemas.microsoft.com/office/drawing/2014/main" id="{59898F99-C9E8-8448-B46F-DE049387D660}"/>
              </a:ext>
            </a:extLst>
          </p:cNvPr>
          <p:cNvSpPr/>
          <p:nvPr/>
        </p:nvSpPr>
        <p:spPr>
          <a:xfrm>
            <a:off x="134753" y="1690688"/>
            <a:ext cx="11922491" cy="52312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The Final Rule and Uniform Guidance group external payments of ARP/CSLFRF funds into 3 categories.</a:t>
            </a:r>
          </a:p>
        </p:txBody>
      </p:sp>
      <p:sp>
        <p:nvSpPr>
          <p:cNvPr id="6" name="Rectangle 5">
            <a:extLst>
              <a:ext uri="{FF2B5EF4-FFF2-40B4-BE49-F238E27FC236}">
                <a16:creationId xmlns:a16="http://schemas.microsoft.com/office/drawing/2014/main" id="{CFDD6E66-1B81-7049-A34A-94618E8FEF3A}"/>
              </a:ext>
            </a:extLst>
          </p:cNvPr>
          <p:cNvSpPr/>
          <p:nvPr/>
        </p:nvSpPr>
        <p:spPr>
          <a:xfrm>
            <a:off x="134751" y="5536080"/>
            <a:ext cx="11922491" cy="1170103"/>
          </a:xfrm>
          <a:prstGeom prst="rect">
            <a:avLst/>
          </a:prstGeom>
          <a:solidFill>
            <a:schemeClr val="accent2"/>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Note that Uniform Guidance “contract” and “subaward” </a:t>
            </a:r>
            <a:r>
              <a:rPr lang="en-US" sz="2800"/>
              <a:t>requirements </a:t>
            </a:r>
          </a:p>
          <a:p>
            <a:pPr algn="ctr"/>
            <a:r>
              <a:rPr lang="en-US" sz="2800"/>
              <a:t>DO </a:t>
            </a:r>
            <a:r>
              <a:rPr lang="en-US" sz="2800" dirty="0"/>
              <a:t>NOT APPLY to Revenue Replacement expenditures.</a:t>
            </a:r>
          </a:p>
        </p:txBody>
      </p:sp>
      <p:sp>
        <p:nvSpPr>
          <p:cNvPr id="8" name="Rectangle 7">
            <a:extLst>
              <a:ext uri="{FF2B5EF4-FFF2-40B4-BE49-F238E27FC236}">
                <a16:creationId xmlns:a16="http://schemas.microsoft.com/office/drawing/2014/main" id="{5FE1549C-EA05-C84C-8A62-C72ED8187437}"/>
              </a:ext>
            </a:extLst>
          </p:cNvPr>
          <p:cNvSpPr/>
          <p:nvPr/>
        </p:nvSpPr>
        <p:spPr>
          <a:xfrm>
            <a:off x="134751" y="4947752"/>
            <a:ext cx="11922491" cy="52312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local government must document whether an external agreement is a contract or subaward, according to this </a:t>
            </a:r>
            <a:r>
              <a:rPr lang="en-US" dirty="0">
                <a:solidFill>
                  <a:schemeClr val="bg1"/>
                </a:solidFill>
                <a:hlinkClick r:id="rId2">
                  <a:extLst>
                    <a:ext uri="{A12FA001-AC4F-418D-AE19-62706E023703}">
                      <ahyp:hlinkClr xmlns:ahyp="http://schemas.microsoft.com/office/drawing/2018/hyperlinkcolor" val="tx"/>
                    </a:ext>
                  </a:extLst>
                </a:hlinkClick>
              </a:rPr>
              <a:t>checklist</a:t>
            </a:r>
            <a:r>
              <a:rPr lang="en-US" dirty="0">
                <a:solidFill>
                  <a:schemeClr val="bg1"/>
                </a:solidFill>
              </a:rPr>
              <a:t>.</a:t>
            </a:r>
          </a:p>
        </p:txBody>
      </p:sp>
      <p:sp>
        <p:nvSpPr>
          <p:cNvPr id="3" name="Oval 2">
            <a:extLst>
              <a:ext uri="{FF2B5EF4-FFF2-40B4-BE49-F238E27FC236}">
                <a16:creationId xmlns:a16="http://schemas.microsoft.com/office/drawing/2014/main" id="{71878F8A-42CF-A34E-95EC-0C6247E97512}"/>
              </a:ext>
            </a:extLst>
          </p:cNvPr>
          <p:cNvSpPr/>
          <p:nvPr/>
        </p:nvSpPr>
        <p:spPr>
          <a:xfrm>
            <a:off x="-1" y="1452329"/>
            <a:ext cx="4203865" cy="400618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5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89344"/>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1500493" y="-213756"/>
            <a:ext cx="10905066" cy="1135737"/>
          </a:xfrm>
        </p:spPr>
        <p:txBody>
          <a:bodyPr>
            <a:normAutofit/>
          </a:bodyPr>
          <a:lstStyle/>
          <a:p>
            <a:pPr algn="ctr"/>
            <a:r>
              <a:rPr lang="en-US" sz="4800" dirty="0">
                <a:solidFill>
                  <a:schemeClr val="bg1"/>
                </a:solidFill>
              </a:rPr>
              <a:t>ARP/CSLFRF Spending Categories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328930399"/>
              </p:ext>
            </p:extLst>
          </p:nvPr>
        </p:nvGraphicFramePr>
        <p:xfrm>
          <a:off x="914400" y="1040210"/>
          <a:ext cx="11277600" cy="58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0232EFF-CF4C-C14A-910E-F6F50E4B4742}"/>
              </a:ext>
            </a:extLst>
          </p:cNvPr>
          <p:cNvSpPr/>
          <p:nvPr/>
        </p:nvSpPr>
        <p:spPr>
          <a:xfrm rot="16200000">
            <a:off x="-2974906" y="2885561"/>
            <a:ext cx="6947343" cy="997529"/>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Know Your Category!</a:t>
            </a:r>
          </a:p>
        </p:txBody>
      </p:sp>
      <p:sp>
        <p:nvSpPr>
          <p:cNvPr id="3" name="Explosion 2 2">
            <a:extLst>
              <a:ext uri="{FF2B5EF4-FFF2-40B4-BE49-F238E27FC236}">
                <a16:creationId xmlns:a16="http://schemas.microsoft.com/office/drawing/2014/main" id="{97C6CA55-E484-D670-63DA-A3AF48E985D7}"/>
              </a:ext>
            </a:extLst>
          </p:cNvPr>
          <p:cNvSpPr/>
          <p:nvPr/>
        </p:nvSpPr>
        <p:spPr>
          <a:xfrm>
            <a:off x="106881" y="5640779"/>
            <a:ext cx="1781299" cy="1092530"/>
          </a:xfrm>
          <a:prstGeom prst="irregularSeal2">
            <a:avLst/>
          </a:prstGeom>
          <a:solidFill>
            <a:srgbClr val="FF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Bradley Hand ITC" panose="03070402050302030203" pitchFamily="66" charset="77"/>
              </a:rPr>
              <a:t>NEW</a:t>
            </a:r>
          </a:p>
        </p:txBody>
      </p:sp>
    </p:spTree>
    <p:extLst>
      <p:ext uri="{BB962C8B-B14F-4D97-AF65-F5344CB8AC3E}">
        <p14:creationId xmlns:p14="http://schemas.microsoft.com/office/powerpoint/2010/main" val="40822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5859-362B-4C57-AD26-FA93C7336609}"/>
              </a:ext>
            </a:extLst>
          </p:cNvPr>
          <p:cNvSpPr>
            <a:spLocks noGrp="1"/>
          </p:cNvSpPr>
          <p:nvPr>
            <p:ph type="title"/>
          </p:nvPr>
        </p:nvSpPr>
        <p:spPr>
          <a:xfrm>
            <a:off x="0" y="0"/>
            <a:ext cx="12191999" cy="1778000"/>
          </a:xfrm>
          <a:solidFill>
            <a:schemeClr val="accent3"/>
          </a:solidFill>
        </p:spPr>
        <p:txBody>
          <a:bodyPr>
            <a:noAutofit/>
          </a:bodyPr>
          <a:lstStyle/>
          <a:p>
            <a:pPr algn="ctr">
              <a:lnSpc>
                <a:spcPct val="90000"/>
              </a:lnSpc>
            </a:pPr>
            <a:r>
              <a:rPr lang="en-US" dirty="0">
                <a:solidFill>
                  <a:schemeClr val="bg1"/>
                </a:solidFill>
                <a:latin typeface="+mn-lt"/>
              </a:rPr>
              <a:t>Procurement</a:t>
            </a:r>
          </a:p>
        </p:txBody>
      </p:sp>
      <p:pic>
        <p:nvPicPr>
          <p:cNvPr id="6" name="Picture 5" descr="Graphical user interface, text, application&#10;&#10;Description automatically generated">
            <a:extLst>
              <a:ext uri="{FF2B5EF4-FFF2-40B4-BE49-F238E27FC236}">
                <a16:creationId xmlns:a16="http://schemas.microsoft.com/office/drawing/2014/main" id="{29F3BF6D-AE10-4298-9D25-0B7888B5C60D}"/>
              </a:ext>
            </a:extLst>
          </p:cNvPr>
          <p:cNvPicPr>
            <a:picLocks noChangeAspect="1"/>
          </p:cNvPicPr>
          <p:nvPr/>
        </p:nvPicPr>
        <p:blipFill rotWithShape="1">
          <a:blip r:embed="rId4"/>
          <a:srcRect l="30128" t="35692" r="6731" b="20789"/>
          <a:stretch/>
        </p:blipFill>
        <p:spPr bwMode="auto">
          <a:xfrm>
            <a:off x="418641" y="1962227"/>
            <a:ext cx="5615209" cy="4486074"/>
          </a:xfrm>
          <a:prstGeom prst="roundRect">
            <a:avLst>
              <a:gd name="adj" fmla="val 8594"/>
            </a:avLst>
          </a:prstGeom>
          <a:solidFill>
            <a:srgbClr val="FFFFFF">
              <a:shade val="85000"/>
            </a:srgbClr>
          </a:solidFill>
          <a:ln>
            <a:solidFill>
              <a:srgbClr val="00B0F0"/>
            </a:solidFill>
          </a:ln>
          <a:effectLst/>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1D420E47-929F-102C-8C71-C6B621D4009D}"/>
              </a:ext>
            </a:extLst>
          </p:cNvPr>
          <p:cNvSpPr txBox="1"/>
          <p:nvPr/>
        </p:nvSpPr>
        <p:spPr>
          <a:xfrm>
            <a:off x="6158152" y="1439007"/>
            <a:ext cx="5905318" cy="523220"/>
          </a:xfrm>
          <a:prstGeom prst="rect">
            <a:avLst/>
          </a:prstGeom>
          <a:solidFill>
            <a:schemeClr val="accent5"/>
          </a:solidFill>
        </p:spPr>
        <p:txBody>
          <a:bodyPr wrap="square" rtlCol="0">
            <a:spAutoFit/>
          </a:bodyPr>
          <a:lstStyle/>
          <a:p>
            <a:pPr algn="ctr"/>
            <a:r>
              <a:rPr lang="en-US" sz="2800" dirty="0">
                <a:solidFill>
                  <a:schemeClr val="bg1"/>
                </a:solidFill>
              </a:rPr>
              <a:t>Written Procurement Policy!</a:t>
            </a:r>
          </a:p>
        </p:txBody>
      </p:sp>
      <p:graphicFrame>
        <p:nvGraphicFramePr>
          <p:cNvPr id="5" name="Content Placeholder 4">
            <a:extLst>
              <a:ext uri="{FF2B5EF4-FFF2-40B4-BE49-F238E27FC236}">
                <a16:creationId xmlns:a16="http://schemas.microsoft.com/office/drawing/2014/main" id="{1F9361B0-F8E5-2E7E-7CC5-1E18D42C7FE9}"/>
              </a:ext>
            </a:extLst>
          </p:cNvPr>
          <p:cNvGraphicFramePr>
            <a:graphicFrameLocks/>
          </p:cNvGraphicFramePr>
          <p:nvPr>
            <p:custDataLst>
              <p:tags r:id="rId1"/>
            </p:custDataLst>
            <p:extLst>
              <p:ext uri="{D42A27DB-BD31-4B8C-83A1-F6EECF244321}">
                <p14:modId xmlns:p14="http://schemas.microsoft.com/office/powerpoint/2010/main" val="1370144759"/>
              </p:ext>
            </p:extLst>
          </p:nvPr>
        </p:nvGraphicFramePr>
        <p:xfrm>
          <a:off x="6448261" y="3206793"/>
          <a:ext cx="5615209" cy="35685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B1A21482-B575-24CA-0F73-52DA538290BD}"/>
              </a:ext>
            </a:extLst>
          </p:cNvPr>
          <p:cNvSpPr txBox="1"/>
          <p:nvPr/>
        </p:nvSpPr>
        <p:spPr>
          <a:xfrm>
            <a:off x="6325219" y="2135792"/>
            <a:ext cx="6097836" cy="1015663"/>
          </a:xfrm>
          <a:prstGeom prst="rect">
            <a:avLst/>
          </a:prstGeom>
          <a:noFill/>
        </p:spPr>
        <p:txBody>
          <a:bodyPr wrap="square">
            <a:spAutoFit/>
          </a:bodyPr>
          <a:lstStyle/>
          <a:p>
            <a:r>
              <a:rPr lang="en-US" sz="2000" dirty="0"/>
              <a:t>“Must have and use documented . . . Procedures, consistent with State, local and tribal laws and regulations.” </a:t>
            </a:r>
            <a:r>
              <a:rPr lang="en-US" sz="2000" kern="1200" dirty="0"/>
              <a:t>(2 C.F.R. § 200.318(a))</a:t>
            </a:r>
          </a:p>
        </p:txBody>
      </p:sp>
    </p:spTree>
    <p:extLst>
      <p:ext uri="{BB962C8B-B14F-4D97-AF65-F5344CB8AC3E}">
        <p14:creationId xmlns:p14="http://schemas.microsoft.com/office/powerpoint/2010/main" val="62338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7C0B-7B88-4647-A766-9F9555CA515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algn="ctr"/>
            <a:r>
              <a:rPr lang="en-US" dirty="0">
                <a:solidFill>
                  <a:schemeClr val="bg1"/>
                </a:solidFill>
              </a:rPr>
              <a:t>UG: Procurement </a:t>
            </a:r>
          </a:p>
        </p:txBody>
      </p:sp>
      <p:pic>
        <p:nvPicPr>
          <p:cNvPr id="5" name="Content Placeholder 4" descr="A picture containing diagram&#10;&#10;Description automatically generated">
            <a:extLst>
              <a:ext uri="{FF2B5EF4-FFF2-40B4-BE49-F238E27FC236}">
                <a16:creationId xmlns:a16="http://schemas.microsoft.com/office/drawing/2014/main" id="{E010A833-5A49-CD46-8565-594CCA0EA85F}"/>
              </a:ext>
            </a:extLst>
          </p:cNvPr>
          <p:cNvPicPr>
            <a:picLocks noGrp="1" noChangeAspect="1"/>
          </p:cNvPicPr>
          <p:nvPr>
            <p:ph idx="1"/>
          </p:nvPr>
        </p:nvPicPr>
        <p:blipFill rotWithShape="1">
          <a:blip r:embed="rId2"/>
          <a:srcRect l="6071" r="6184" b="1"/>
          <a:stretch/>
        </p:blipFill>
        <p:spPr>
          <a:xfrm>
            <a:off x="1114381" y="382289"/>
            <a:ext cx="9751542" cy="5723422"/>
          </a:xfrm>
          <a:prstGeom prst="rect">
            <a:avLst/>
          </a:prstGeom>
        </p:spPr>
      </p:pic>
      <p:sp>
        <p:nvSpPr>
          <p:cNvPr id="3" name="Rectangle 2">
            <a:extLst>
              <a:ext uri="{FF2B5EF4-FFF2-40B4-BE49-F238E27FC236}">
                <a16:creationId xmlns:a16="http://schemas.microsoft.com/office/drawing/2014/main" id="{D645A82B-828C-C9C0-14AB-8A827F6F7738}"/>
              </a:ext>
            </a:extLst>
          </p:cNvPr>
          <p:cNvSpPr/>
          <p:nvPr/>
        </p:nvSpPr>
        <p:spPr>
          <a:xfrm>
            <a:off x="0" y="0"/>
            <a:ext cx="12192000" cy="132556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Must Follow Highest Bidding Thresholds Applicable Under Local, State, and Federal Law </a:t>
            </a:r>
          </a:p>
        </p:txBody>
      </p:sp>
    </p:spTree>
    <p:extLst>
      <p:ext uri="{BB962C8B-B14F-4D97-AF65-F5344CB8AC3E}">
        <p14:creationId xmlns:p14="http://schemas.microsoft.com/office/powerpoint/2010/main" val="54228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F207A71-E347-7587-3851-939BEA71FE00}"/>
              </a:ext>
            </a:extLst>
          </p:cNvPr>
          <p:cNvSpPr>
            <a:spLocks noGrp="1"/>
          </p:cNvSpPr>
          <p:nvPr>
            <p:ph idx="1"/>
          </p:nvPr>
        </p:nvSpPr>
        <p:spPr>
          <a:xfrm>
            <a:off x="2314495" y="68675"/>
            <a:ext cx="10297099" cy="4145776"/>
          </a:xfrm>
        </p:spPr>
        <p:txBody>
          <a:bodyPr>
            <a:normAutofit fontScale="92500" lnSpcReduction="10000"/>
          </a:bodyPr>
          <a:lstStyle/>
          <a:p>
            <a:pPr lvl="1"/>
            <a:r>
              <a:rPr lang="en-US" dirty="0"/>
              <a:t>Documentation includes:</a:t>
            </a:r>
          </a:p>
          <a:p>
            <a:pPr lvl="2"/>
            <a:r>
              <a:rPr lang="en-US" sz="2400" dirty="0"/>
              <a:t>Rationale for the method of procurement</a:t>
            </a:r>
          </a:p>
          <a:p>
            <a:pPr lvl="2"/>
            <a:r>
              <a:rPr lang="en-US" sz="2400" dirty="0"/>
              <a:t>Basis for contractor selection or rejection</a:t>
            </a:r>
          </a:p>
          <a:p>
            <a:pPr lvl="2"/>
            <a:r>
              <a:rPr lang="en-US" sz="2400" dirty="0"/>
              <a:t>Justification for lack of competition, when applicable</a:t>
            </a:r>
          </a:p>
          <a:p>
            <a:pPr lvl="2"/>
            <a:r>
              <a:rPr lang="en-US" sz="2400" dirty="0"/>
              <a:t>Basis for award cost or price</a:t>
            </a:r>
          </a:p>
          <a:p>
            <a:pPr marL="914400" lvl="2" indent="0">
              <a:buNone/>
            </a:pPr>
            <a:r>
              <a:rPr lang="en-US" sz="2400" dirty="0"/>
              <a:t> </a:t>
            </a:r>
          </a:p>
          <a:p>
            <a:pPr lvl="1"/>
            <a:r>
              <a:rPr lang="en-US" dirty="0"/>
              <a:t>Supporting documentation includes:</a:t>
            </a:r>
          </a:p>
          <a:p>
            <a:pPr lvl="2"/>
            <a:r>
              <a:rPr lang="en-US" sz="2400" dirty="0"/>
              <a:t>Purchase orders showing quantity, cost, and model numbers</a:t>
            </a:r>
          </a:p>
          <a:p>
            <a:pPr lvl="2"/>
            <a:r>
              <a:rPr lang="en-US" sz="2400" dirty="0"/>
              <a:t>Evidence of pre-audit</a:t>
            </a:r>
          </a:p>
          <a:p>
            <a:pPr lvl="2"/>
            <a:r>
              <a:rPr lang="en-US" sz="2400" dirty="0"/>
              <a:t>Evidence of the allowable cost review</a:t>
            </a:r>
          </a:p>
          <a:p>
            <a:pPr marL="914400" lvl="2" indent="0">
              <a:buNone/>
            </a:pPr>
            <a:endParaRPr lang="en-US" sz="2400" dirty="0"/>
          </a:p>
          <a:p>
            <a:pPr lvl="1"/>
            <a:r>
              <a:rPr lang="en-US" dirty="0"/>
              <a:t>Document verification that parties are not suspended or debarred</a:t>
            </a:r>
          </a:p>
          <a:p>
            <a:pPr marL="457200" lvl="1" indent="0">
              <a:buNone/>
            </a:pPr>
            <a:endParaRPr lang="en-US" dirty="0"/>
          </a:p>
        </p:txBody>
      </p:sp>
      <p:sp>
        <p:nvSpPr>
          <p:cNvPr id="3" name="TextBox 2">
            <a:extLst>
              <a:ext uri="{FF2B5EF4-FFF2-40B4-BE49-F238E27FC236}">
                <a16:creationId xmlns:a16="http://schemas.microsoft.com/office/drawing/2014/main" id="{F170D481-77FE-DC7F-5CBC-7AE26751BC02}"/>
              </a:ext>
            </a:extLst>
          </p:cNvPr>
          <p:cNvSpPr txBox="1"/>
          <p:nvPr/>
        </p:nvSpPr>
        <p:spPr>
          <a:xfrm>
            <a:off x="0" y="0"/>
            <a:ext cx="861774" cy="6858000"/>
          </a:xfrm>
          <a:prstGeom prst="rect">
            <a:avLst/>
          </a:prstGeom>
          <a:solidFill>
            <a:schemeClr val="accent3"/>
          </a:solidFill>
          <a:effectLst>
            <a:outerShdw blurRad="50800" dist="38100" dir="8100000" algn="tr" rotWithShape="0">
              <a:prstClr val="black">
                <a:alpha val="40000"/>
              </a:prstClr>
            </a:outerShdw>
          </a:effectLst>
        </p:spPr>
        <p:txBody>
          <a:bodyPr vert="vert270" wrap="square" rtlCol="0">
            <a:spAutoFit/>
          </a:bodyPr>
          <a:lstStyle/>
          <a:p>
            <a:pPr algn="ctr"/>
            <a:r>
              <a:rPr lang="en-US" sz="4400" dirty="0">
                <a:solidFill>
                  <a:schemeClr val="bg1"/>
                </a:solidFill>
              </a:rPr>
              <a:t>UG Contract Requirements</a:t>
            </a:r>
          </a:p>
        </p:txBody>
      </p:sp>
      <p:sp>
        <p:nvSpPr>
          <p:cNvPr id="6" name="Rectangle 5">
            <a:extLst>
              <a:ext uri="{FF2B5EF4-FFF2-40B4-BE49-F238E27FC236}">
                <a16:creationId xmlns:a16="http://schemas.microsoft.com/office/drawing/2014/main" id="{3A2E13D7-2D45-AB1C-9B9C-2801561B2437}"/>
              </a:ext>
            </a:extLst>
          </p:cNvPr>
          <p:cNvSpPr/>
          <p:nvPr/>
        </p:nvSpPr>
        <p:spPr>
          <a:xfrm>
            <a:off x="861773" y="0"/>
            <a:ext cx="1655795" cy="4180114"/>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Documentation</a:t>
            </a:r>
          </a:p>
        </p:txBody>
      </p:sp>
      <p:sp>
        <p:nvSpPr>
          <p:cNvPr id="8" name="Rectangle 7">
            <a:extLst>
              <a:ext uri="{FF2B5EF4-FFF2-40B4-BE49-F238E27FC236}">
                <a16:creationId xmlns:a16="http://schemas.microsoft.com/office/drawing/2014/main" id="{5A402E6B-3531-5CCA-5E75-5F4FFC8E4F64}"/>
              </a:ext>
            </a:extLst>
          </p:cNvPr>
          <p:cNvSpPr/>
          <p:nvPr/>
        </p:nvSpPr>
        <p:spPr>
          <a:xfrm>
            <a:off x="861772" y="4180114"/>
            <a:ext cx="1655795" cy="1557647"/>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Contract Terms &amp; Conditions</a:t>
            </a:r>
          </a:p>
        </p:txBody>
      </p:sp>
      <p:sp>
        <p:nvSpPr>
          <p:cNvPr id="9" name="Rectangle 8">
            <a:extLst>
              <a:ext uri="{FF2B5EF4-FFF2-40B4-BE49-F238E27FC236}">
                <a16:creationId xmlns:a16="http://schemas.microsoft.com/office/drawing/2014/main" id="{CE4C498E-F44D-AB09-0138-35871C117185}"/>
              </a:ext>
            </a:extLst>
          </p:cNvPr>
          <p:cNvSpPr/>
          <p:nvPr/>
        </p:nvSpPr>
        <p:spPr>
          <a:xfrm>
            <a:off x="843361" y="5747657"/>
            <a:ext cx="1674206" cy="1120239"/>
          </a:xfrm>
          <a:prstGeom prst="rect">
            <a:avLst/>
          </a:prstGeom>
          <a:solidFill>
            <a:srgbClr val="7030A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Contracting Party UEI</a:t>
            </a:r>
          </a:p>
        </p:txBody>
      </p:sp>
      <p:sp>
        <p:nvSpPr>
          <p:cNvPr id="10" name="Content Placeholder 6">
            <a:extLst>
              <a:ext uri="{FF2B5EF4-FFF2-40B4-BE49-F238E27FC236}">
                <a16:creationId xmlns:a16="http://schemas.microsoft.com/office/drawing/2014/main" id="{3500FA90-1E8D-06FE-F25A-F74AFF0CD395}"/>
              </a:ext>
            </a:extLst>
          </p:cNvPr>
          <p:cNvSpPr txBox="1">
            <a:spLocks/>
          </p:cNvSpPr>
          <p:nvPr/>
        </p:nvSpPr>
        <p:spPr>
          <a:xfrm>
            <a:off x="2314494" y="4750130"/>
            <a:ext cx="10297099" cy="129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Contract must include certain </a:t>
            </a:r>
            <a:r>
              <a:rPr lang="en-US" sz="2200" dirty="0">
                <a:hlinkClick r:id="rId3"/>
              </a:rPr>
              <a:t>terms and conditions</a:t>
            </a:r>
            <a:endParaRPr lang="en-US" sz="2200" dirty="0"/>
          </a:p>
          <a:p>
            <a:pPr marL="457200" lvl="1" indent="0">
              <a:buFont typeface="Arial" panose="020B0604020202020204" pitchFamily="34" charset="0"/>
              <a:buNone/>
            </a:pPr>
            <a:endParaRPr lang="en-US" dirty="0"/>
          </a:p>
        </p:txBody>
      </p:sp>
      <p:sp>
        <p:nvSpPr>
          <p:cNvPr id="11" name="Content Placeholder 6">
            <a:extLst>
              <a:ext uri="{FF2B5EF4-FFF2-40B4-BE49-F238E27FC236}">
                <a16:creationId xmlns:a16="http://schemas.microsoft.com/office/drawing/2014/main" id="{7BA53282-DA38-60B2-02E6-C323CBD91B7A}"/>
              </a:ext>
            </a:extLst>
          </p:cNvPr>
          <p:cNvSpPr txBox="1">
            <a:spLocks/>
          </p:cNvSpPr>
          <p:nvPr/>
        </p:nvSpPr>
        <p:spPr>
          <a:xfrm>
            <a:off x="2314493" y="6079821"/>
            <a:ext cx="10297099" cy="1291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Contracting party must have UEI</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298555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93A19-D4CE-58C0-F148-FE3BE08C20D0}"/>
              </a:ext>
            </a:extLst>
          </p:cNvPr>
          <p:cNvSpPr>
            <a:spLocks noGrp="1"/>
          </p:cNvSpPr>
          <p:nvPr>
            <p:ph idx="1"/>
          </p:nvPr>
        </p:nvSpPr>
        <p:spPr>
          <a:xfrm>
            <a:off x="3493214" y="226031"/>
            <a:ext cx="8476179" cy="6671242"/>
          </a:xfrm>
        </p:spPr>
        <p:txBody>
          <a:bodyPr>
            <a:normAutofit fontScale="85000" lnSpcReduction="20000"/>
          </a:bodyPr>
          <a:lstStyle/>
          <a:p>
            <a:pPr marL="0" indent="0">
              <a:buNone/>
            </a:pPr>
            <a:r>
              <a:rPr lang="en-US" sz="3300" b="1" i="1" u="none" strike="noStrike" dirty="0">
                <a:solidFill>
                  <a:srgbClr val="000000"/>
                </a:solidFill>
                <a:effectLst/>
              </a:rPr>
              <a:t>Program income</a:t>
            </a:r>
            <a:r>
              <a:rPr lang="en-US" sz="3300" b="1" i="0" u="none" strike="noStrike" dirty="0">
                <a:solidFill>
                  <a:srgbClr val="000000"/>
                </a:solidFill>
                <a:effectLst/>
              </a:rPr>
              <a:t> </a:t>
            </a:r>
            <a:r>
              <a:rPr lang="en-US" b="0" i="0" u="none" strike="noStrike" dirty="0">
                <a:solidFill>
                  <a:srgbClr val="000000"/>
                </a:solidFill>
                <a:effectLst/>
              </a:rPr>
              <a:t>means </a:t>
            </a:r>
            <a:r>
              <a:rPr lang="en-US" sz="3300" b="1" i="0" u="none" strike="noStrike" dirty="0">
                <a:solidFill>
                  <a:srgbClr val="000000"/>
                </a:solidFill>
                <a:effectLst/>
              </a:rPr>
              <a:t>gross income </a:t>
            </a:r>
            <a:r>
              <a:rPr lang="en-US" b="0" i="0" u="none" strike="noStrike" dirty="0">
                <a:solidFill>
                  <a:srgbClr val="000000"/>
                </a:solidFill>
                <a:effectLst/>
              </a:rPr>
              <a:t>earned by the non-Federal entity that </a:t>
            </a:r>
            <a:r>
              <a:rPr lang="en-US" sz="3300" b="0" i="0" u="none" strike="noStrike" dirty="0">
                <a:solidFill>
                  <a:srgbClr val="000000"/>
                </a:solidFill>
                <a:effectLst/>
              </a:rPr>
              <a:t>is </a:t>
            </a:r>
            <a:r>
              <a:rPr lang="en-US" sz="3300" b="1" i="0" u="none" strike="noStrike" dirty="0">
                <a:solidFill>
                  <a:srgbClr val="000000"/>
                </a:solidFill>
                <a:effectLst/>
              </a:rPr>
              <a:t>directly generated by a supported activity or earned as a result of the Federal award during the period of performance </a:t>
            </a:r>
            <a:r>
              <a:rPr lang="en-US" b="0" i="0" u="none" strike="noStrike" dirty="0">
                <a:solidFill>
                  <a:srgbClr val="000000"/>
                </a:solidFill>
                <a:effectLst/>
              </a:rPr>
              <a:t>except as provided in </a:t>
            </a:r>
            <a:r>
              <a:rPr lang="en-US" b="0" i="0" dirty="0">
                <a:effectLst/>
                <a:hlinkClick r:id="rId2"/>
              </a:rPr>
              <a:t>§ 200.307(f)</a:t>
            </a:r>
            <a:r>
              <a:rPr lang="en-US" b="0" i="0" u="none" strike="noStrike" dirty="0">
                <a:solidFill>
                  <a:srgbClr val="000000"/>
                </a:solidFill>
                <a:effectLst/>
              </a:rPr>
              <a:t>. (See the definition of </a:t>
            </a:r>
            <a:r>
              <a:rPr lang="en-US" b="0" i="1" u="none" strike="noStrike" dirty="0">
                <a:solidFill>
                  <a:srgbClr val="000000"/>
                </a:solidFill>
                <a:effectLst/>
              </a:rPr>
              <a:t>period of performance</a:t>
            </a:r>
            <a:r>
              <a:rPr lang="en-US" b="0" i="0" u="none" strike="noStrike" dirty="0">
                <a:solidFill>
                  <a:srgbClr val="000000"/>
                </a:solidFill>
                <a:effectLst/>
              </a:rPr>
              <a:t> in this section.) </a:t>
            </a:r>
          </a:p>
          <a:p>
            <a:pPr marL="0" indent="0">
              <a:buNone/>
            </a:pPr>
            <a:endParaRPr lang="en-US" sz="1100" dirty="0">
              <a:solidFill>
                <a:srgbClr val="000000"/>
              </a:solidFill>
            </a:endParaRPr>
          </a:p>
          <a:p>
            <a:pPr marL="0" indent="0">
              <a:buNone/>
            </a:pPr>
            <a:r>
              <a:rPr lang="en-US" b="0" i="0" u="none" strike="noStrike" dirty="0">
                <a:solidFill>
                  <a:srgbClr val="000000"/>
                </a:solidFill>
                <a:effectLst/>
              </a:rPr>
              <a:t>Program income includes but is not limited to income from </a:t>
            </a:r>
            <a:r>
              <a:rPr lang="en-US" sz="3600" b="1" i="0" u="none" strike="noStrike" dirty="0">
                <a:solidFill>
                  <a:srgbClr val="000000"/>
                </a:solidFill>
                <a:effectLst/>
              </a:rPr>
              <a:t>fees for services performed, the use or rental of real or personal property acquired under Federal awards, the sale of commodities or items fabricated under a Federal award, license fees and royalties on patents and copyrights, and principal and interest on loans made with Federal award funds</a:t>
            </a:r>
            <a:r>
              <a:rPr lang="en-US" sz="3600" b="0" i="0" u="none" strike="noStrike" dirty="0">
                <a:solidFill>
                  <a:srgbClr val="000000"/>
                </a:solidFill>
                <a:effectLst/>
              </a:rPr>
              <a:t>. </a:t>
            </a:r>
          </a:p>
          <a:p>
            <a:pPr marL="0" indent="0">
              <a:buNone/>
            </a:pPr>
            <a:endParaRPr lang="en-US" sz="900" b="0" i="0" u="none" strike="noStrike" dirty="0">
              <a:solidFill>
                <a:srgbClr val="000000"/>
              </a:solidFill>
              <a:effectLst/>
            </a:endParaRPr>
          </a:p>
          <a:p>
            <a:pPr marL="0" indent="0">
              <a:buNone/>
            </a:pPr>
            <a:r>
              <a:rPr lang="en-US" sz="3600" b="1" i="0" u="none" strike="noStrike" dirty="0">
                <a:solidFill>
                  <a:srgbClr val="000000"/>
                </a:solidFill>
                <a:effectLst/>
              </a:rPr>
              <a:t>Interest earned on advances of Federal funds is not program income. </a:t>
            </a:r>
            <a:r>
              <a:rPr lang="en-US" b="0" i="0" u="none" strike="noStrike" dirty="0">
                <a:solidFill>
                  <a:srgbClr val="000000"/>
                </a:solidFill>
                <a:effectLst/>
              </a:rPr>
              <a:t>Except as otherwise provided in Federal statutes, regulations, or the terms and conditions of the Federal award, program income does not include rebates, credits, discounts, and interest earned on any of them. See also </a:t>
            </a:r>
            <a:r>
              <a:rPr lang="en-US" b="0" i="0" dirty="0">
                <a:effectLst/>
                <a:hlinkClick r:id="rId3"/>
              </a:rPr>
              <a:t>§ 200.407</a:t>
            </a:r>
            <a:r>
              <a:rPr lang="en-US" b="0" i="0" u="none" strike="noStrike" dirty="0">
                <a:solidFill>
                  <a:srgbClr val="000000"/>
                </a:solidFill>
                <a:effectLst/>
              </a:rPr>
              <a:t>. </a:t>
            </a:r>
            <a:endParaRPr lang="en-US" dirty="0"/>
          </a:p>
        </p:txBody>
      </p:sp>
      <p:sp>
        <p:nvSpPr>
          <p:cNvPr id="4" name="TextBox 3">
            <a:extLst>
              <a:ext uri="{FF2B5EF4-FFF2-40B4-BE49-F238E27FC236}">
                <a16:creationId xmlns:a16="http://schemas.microsoft.com/office/drawing/2014/main" id="{3B6BAD77-803D-51E3-9A45-4C177E752DDF}"/>
              </a:ext>
            </a:extLst>
          </p:cNvPr>
          <p:cNvSpPr txBox="1"/>
          <p:nvPr/>
        </p:nvSpPr>
        <p:spPr>
          <a:xfrm>
            <a:off x="0" y="0"/>
            <a:ext cx="3185065" cy="6897273"/>
          </a:xfrm>
          <a:prstGeom prst="rect">
            <a:avLst/>
          </a:prstGeom>
          <a:solidFill>
            <a:schemeClr val="accent5">
              <a:lumMod val="75000"/>
            </a:schemeClr>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2 C.F.R. §  200.1</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 </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000000"/>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Pentagon 4">
            <a:extLst>
              <a:ext uri="{FF2B5EF4-FFF2-40B4-BE49-F238E27FC236}">
                <a16:creationId xmlns:a16="http://schemas.microsoft.com/office/drawing/2014/main" id="{12B30D19-CFB0-3834-B4A5-B8ADA15A2BE1}"/>
              </a:ext>
            </a:extLst>
          </p:cNvPr>
          <p:cNvSpPr/>
          <p:nvPr/>
        </p:nvSpPr>
        <p:spPr>
          <a:xfrm>
            <a:off x="222607" y="92467"/>
            <a:ext cx="3178139" cy="130481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must be tied to grant-funded asset and only applies through December 31, 2026</a:t>
            </a:r>
          </a:p>
        </p:txBody>
      </p:sp>
      <p:sp>
        <p:nvSpPr>
          <p:cNvPr id="6" name="Pentagon 5">
            <a:extLst>
              <a:ext uri="{FF2B5EF4-FFF2-40B4-BE49-F238E27FC236}">
                <a16:creationId xmlns:a16="http://schemas.microsoft.com/office/drawing/2014/main" id="{EF7790E7-7BAF-5C94-4B48-4381AFE3589D}"/>
              </a:ext>
            </a:extLst>
          </p:cNvPr>
          <p:cNvSpPr/>
          <p:nvPr/>
        </p:nvSpPr>
        <p:spPr>
          <a:xfrm>
            <a:off x="222607" y="3224482"/>
            <a:ext cx="3116533" cy="130481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What is fee for service? </a:t>
            </a:r>
          </a:p>
        </p:txBody>
      </p:sp>
      <p:sp>
        <p:nvSpPr>
          <p:cNvPr id="7" name="Pentagon 6">
            <a:extLst>
              <a:ext uri="{FF2B5EF4-FFF2-40B4-BE49-F238E27FC236}">
                <a16:creationId xmlns:a16="http://schemas.microsoft.com/office/drawing/2014/main" id="{FD97B313-D204-8B5D-44E7-C52E7844EABB}"/>
              </a:ext>
            </a:extLst>
          </p:cNvPr>
          <p:cNvSpPr/>
          <p:nvPr/>
        </p:nvSpPr>
        <p:spPr>
          <a:xfrm>
            <a:off x="222607" y="4621767"/>
            <a:ext cx="3116533" cy="130481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Some good news! You can keep all your interest and it is not considered grant funds</a:t>
            </a:r>
          </a:p>
        </p:txBody>
      </p:sp>
    </p:spTree>
    <p:extLst>
      <p:ext uri="{BB962C8B-B14F-4D97-AF65-F5344CB8AC3E}">
        <p14:creationId xmlns:p14="http://schemas.microsoft.com/office/powerpoint/2010/main" val="227397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DF758-6CD8-9FE1-6B58-61E3A01607FF}"/>
              </a:ext>
            </a:extLst>
          </p:cNvPr>
          <p:cNvSpPr>
            <a:spLocks noGrp="1"/>
          </p:cNvSpPr>
          <p:nvPr>
            <p:ph idx="1"/>
          </p:nvPr>
        </p:nvSpPr>
        <p:spPr>
          <a:xfrm>
            <a:off x="3873357" y="390419"/>
            <a:ext cx="8106310" cy="5927796"/>
          </a:xfrm>
        </p:spPr>
        <p:txBody>
          <a:bodyPr>
            <a:normAutofit fontScale="85000" lnSpcReduction="10000"/>
          </a:bodyPr>
          <a:lstStyle/>
          <a:p>
            <a:pPr marL="0" indent="0" algn="l">
              <a:buNone/>
            </a:pPr>
            <a:r>
              <a:rPr lang="en-US" b="0" i="0" u="none" strike="noStrike" dirty="0">
                <a:solidFill>
                  <a:srgbClr val="000000"/>
                </a:solidFill>
                <a:effectLst/>
              </a:rPr>
              <a:t>(a) </a:t>
            </a:r>
            <a:r>
              <a:rPr lang="en-US" b="1" i="1" u="none" strike="noStrike" dirty="0">
                <a:solidFill>
                  <a:srgbClr val="000000"/>
                </a:solidFill>
                <a:effectLst/>
              </a:rPr>
              <a:t>General.</a:t>
            </a:r>
            <a:r>
              <a:rPr lang="en-US" b="0" i="0" u="none" strike="noStrike" dirty="0">
                <a:solidFill>
                  <a:srgbClr val="000000"/>
                </a:solidFill>
                <a:effectLst/>
              </a:rPr>
              <a:t> Non-Federal entities are encouraged to earn income to defray program costs where appropriate. </a:t>
            </a:r>
          </a:p>
          <a:p>
            <a:pPr marL="0" indent="0" algn="l">
              <a:buNone/>
            </a:pPr>
            <a:r>
              <a:rPr lang="en-US" b="0" i="0" u="none" strike="noStrike" dirty="0">
                <a:solidFill>
                  <a:srgbClr val="000000"/>
                </a:solidFill>
                <a:effectLst/>
              </a:rPr>
              <a:t>(b) </a:t>
            </a:r>
            <a:r>
              <a:rPr lang="en-US" b="1" i="1" u="none" strike="noStrike" dirty="0">
                <a:solidFill>
                  <a:srgbClr val="000000"/>
                </a:solidFill>
                <a:effectLst/>
              </a:rPr>
              <a:t>Cost of generating program income.</a:t>
            </a:r>
            <a:r>
              <a:rPr lang="en-US" b="0" i="0" u="none" strike="noStrike" dirty="0">
                <a:solidFill>
                  <a:srgbClr val="000000"/>
                </a:solidFill>
                <a:effectLst/>
              </a:rPr>
              <a:t> If </a:t>
            </a:r>
            <a:r>
              <a:rPr lang="en-US" b="0" i="1" u="none" strike="noStrike" dirty="0">
                <a:solidFill>
                  <a:srgbClr val="000000"/>
                </a:solidFill>
                <a:effectLst/>
              </a:rPr>
              <a:t>authorized by Federal regulations or the Federal award</a:t>
            </a:r>
            <a:r>
              <a:rPr lang="en-US" b="0" i="0" u="none" strike="noStrike" dirty="0">
                <a:solidFill>
                  <a:srgbClr val="000000"/>
                </a:solidFill>
                <a:effectLst/>
              </a:rPr>
              <a:t>, costs incidental to the generation of program income may be deducted from gross income to determine program income, provided these costs have not been charged to the Federal award. </a:t>
            </a:r>
          </a:p>
          <a:p>
            <a:pPr marL="0" indent="0" algn="l">
              <a:buNone/>
            </a:pPr>
            <a:r>
              <a:rPr lang="en-US" b="0" i="0" u="none" strike="noStrike" dirty="0">
                <a:solidFill>
                  <a:srgbClr val="000000"/>
                </a:solidFill>
                <a:effectLst/>
              </a:rPr>
              <a:t>(c) </a:t>
            </a:r>
            <a:r>
              <a:rPr lang="en-US" b="1" i="1" u="none" strike="noStrike" dirty="0">
                <a:solidFill>
                  <a:srgbClr val="000000"/>
                </a:solidFill>
                <a:effectLst/>
              </a:rPr>
              <a:t>Governmental revenues.</a:t>
            </a:r>
            <a:r>
              <a:rPr lang="en-US" b="0" i="0" u="none" strike="noStrike" dirty="0">
                <a:solidFill>
                  <a:srgbClr val="000000"/>
                </a:solidFill>
                <a:effectLst/>
              </a:rPr>
              <a:t> </a:t>
            </a:r>
            <a:r>
              <a:rPr lang="en-US" b="1" i="1" u="none" strike="noStrike" dirty="0">
                <a:solidFill>
                  <a:srgbClr val="000000"/>
                </a:solidFill>
                <a:effectLst/>
              </a:rPr>
              <a:t>Taxes, special assessments, levies, fines, and other such revenues raised by a non-Federal entity are not program income</a:t>
            </a:r>
            <a:r>
              <a:rPr lang="en-US" b="0" i="1" u="none" strike="noStrike" dirty="0">
                <a:solidFill>
                  <a:srgbClr val="000000"/>
                </a:solidFill>
                <a:effectLst/>
              </a:rPr>
              <a:t> </a:t>
            </a:r>
            <a:r>
              <a:rPr lang="en-US" b="0" i="0" u="none" strike="noStrike" dirty="0">
                <a:solidFill>
                  <a:srgbClr val="000000"/>
                </a:solidFill>
                <a:effectLst/>
              </a:rPr>
              <a:t>unless the revenues are specifically identified in the Federal award or Federal awarding agency regulations as program income. </a:t>
            </a:r>
          </a:p>
          <a:p>
            <a:pPr marL="0" indent="0" algn="l">
              <a:buNone/>
            </a:pPr>
            <a:r>
              <a:rPr lang="en-US" b="0" i="0" u="none" strike="noStrike" dirty="0">
                <a:solidFill>
                  <a:srgbClr val="000000"/>
                </a:solidFill>
                <a:effectLst/>
              </a:rPr>
              <a:t>(d) </a:t>
            </a:r>
            <a:r>
              <a:rPr lang="en-US" b="1" i="1" u="none" strike="noStrike" dirty="0">
                <a:solidFill>
                  <a:srgbClr val="000000"/>
                </a:solidFill>
                <a:effectLst/>
              </a:rPr>
              <a:t>Property.</a:t>
            </a:r>
            <a:r>
              <a:rPr lang="en-US" b="0" i="0" u="none" strike="noStrike" dirty="0">
                <a:solidFill>
                  <a:srgbClr val="000000"/>
                </a:solidFill>
                <a:effectLst/>
              </a:rPr>
              <a:t> </a:t>
            </a:r>
            <a:r>
              <a:rPr lang="en-US" b="1" i="1" u="none" strike="noStrike" dirty="0">
                <a:solidFill>
                  <a:srgbClr val="000000"/>
                </a:solidFill>
                <a:effectLst/>
              </a:rPr>
              <a:t>Proceeds from the sale of real property, equipment, or supplies are not program income</a:t>
            </a:r>
            <a:r>
              <a:rPr lang="en-US" b="0" i="0" u="none" strike="noStrike" dirty="0">
                <a:solidFill>
                  <a:srgbClr val="000000"/>
                </a:solidFill>
                <a:effectLst/>
              </a:rPr>
              <a:t>; such proceeds will be handled in accordance with the requirements of the Property Standards </a:t>
            </a:r>
            <a:r>
              <a:rPr lang="en-US" b="0" i="0" u="none" strike="noStrike" dirty="0">
                <a:solidFill>
                  <a:srgbClr val="000000"/>
                </a:solidFill>
                <a:effectLst/>
                <a:hlinkClick r:id="rId2"/>
              </a:rPr>
              <a:t>§§ 200.311</a:t>
            </a:r>
            <a:r>
              <a:rPr lang="en-US" b="0" i="0" u="none" strike="noStrike" dirty="0">
                <a:solidFill>
                  <a:srgbClr val="000000"/>
                </a:solidFill>
                <a:effectLst/>
              </a:rPr>
              <a:t>, </a:t>
            </a:r>
            <a:r>
              <a:rPr lang="en-US" b="0" i="0" u="none" strike="noStrike" dirty="0">
                <a:solidFill>
                  <a:srgbClr val="000000"/>
                </a:solidFill>
                <a:effectLst/>
                <a:hlinkClick r:id="rId3"/>
              </a:rPr>
              <a:t>200.313</a:t>
            </a:r>
            <a:r>
              <a:rPr lang="en-US" b="0" i="0" u="none" strike="noStrike" dirty="0">
                <a:solidFill>
                  <a:srgbClr val="000000"/>
                </a:solidFill>
                <a:effectLst/>
              </a:rPr>
              <a:t>, and </a:t>
            </a:r>
            <a:r>
              <a:rPr lang="en-US" b="0" i="0" u="none" strike="noStrike" dirty="0">
                <a:solidFill>
                  <a:srgbClr val="000000"/>
                </a:solidFill>
                <a:effectLst/>
                <a:hlinkClick r:id="rId4"/>
              </a:rPr>
              <a:t>200.314</a:t>
            </a:r>
            <a:r>
              <a:rPr lang="en-US" b="0" i="0" u="none" strike="noStrike" dirty="0">
                <a:solidFill>
                  <a:srgbClr val="000000"/>
                </a:solidFill>
                <a:effectLst/>
              </a:rPr>
              <a:t>, or as specifically identified in Federal statutes, regulations, or the terms and conditions of the Federal award.</a:t>
            </a:r>
          </a:p>
          <a:p>
            <a:endParaRPr lang="en-US" dirty="0"/>
          </a:p>
        </p:txBody>
      </p:sp>
      <p:sp>
        <p:nvSpPr>
          <p:cNvPr id="4" name="TextBox 3">
            <a:extLst>
              <a:ext uri="{FF2B5EF4-FFF2-40B4-BE49-F238E27FC236}">
                <a16:creationId xmlns:a16="http://schemas.microsoft.com/office/drawing/2014/main" id="{D94C72FB-04E9-6374-9445-E74E6C5FCFA2}"/>
              </a:ext>
            </a:extLst>
          </p:cNvPr>
          <p:cNvSpPr txBox="1"/>
          <p:nvPr/>
        </p:nvSpPr>
        <p:spPr>
          <a:xfrm>
            <a:off x="28506" y="-39273"/>
            <a:ext cx="3185065" cy="6897273"/>
          </a:xfrm>
          <a:prstGeom prst="rect">
            <a:avLst/>
          </a:prstGeom>
          <a:solidFill>
            <a:schemeClr val="accent5">
              <a:lumMod val="75000"/>
            </a:schemeClr>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2 C.F.R. §  200.207</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 </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000000"/>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Pentagon 4">
            <a:extLst>
              <a:ext uri="{FF2B5EF4-FFF2-40B4-BE49-F238E27FC236}">
                <a16:creationId xmlns:a16="http://schemas.microsoft.com/office/drawing/2014/main" id="{40B951BC-BE41-9500-7EE3-5BA24DC1858A}"/>
              </a:ext>
            </a:extLst>
          </p:cNvPr>
          <p:cNvSpPr/>
          <p:nvPr/>
        </p:nvSpPr>
        <p:spPr>
          <a:xfrm rot="20677214">
            <a:off x="626427" y="3454334"/>
            <a:ext cx="3213854" cy="665489"/>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Some revenues are exempt! </a:t>
            </a:r>
          </a:p>
        </p:txBody>
      </p:sp>
      <p:sp>
        <p:nvSpPr>
          <p:cNvPr id="6" name="Pentagon 5">
            <a:extLst>
              <a:ext uri="{FF2B5EF4-FFF2-40B4-BE49-F238E27FC236}">
                <a16:creationId xmlns:a16="http://schemas.microsoft.com/office/drawing/2014/main" id="{73B7A604-6FF8-64CE-E89D-F283494D5327}"/>
              </a:ext>
            </a:extLst>
          </p:cNvPr>
          <p:cNvSpPr/>
          <p:nvPr/>
        </p:nvSpPr>
        <p:spPr>
          <a:xfrm rot="20725148">
            <a:off x="877545" y="4567970"/>
            <a:ext cx="3072130" cy="1716368"/>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The sale of real or personal property funded with ARP/CSLFRF is covered by UG property management requirements instead</a:t>
            </a:r>
          </a:p>
        </p:txBody>
      </p:sp>
    </p:spTree>
    <p:extLst>
      <p:ext uri="{BB962C8B-B14F-4D97-AF65-F5344CB8AC3E}">
        <p14:creationId xmlns:p14="http://schemas.microsoft.com/office/powerpoint/2010/main" val="268158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DB503-77CE-7515-D3A6-2F5B4B8E83D8}"/>
              </a:ext>
            </a:extLst>
          </p:cNvPr>
          <p:cNvSpPr>
            <a:spLocks noGrp="1"/>
          </p:cNvSpPr>
          <p:nvPr>
            <p:ph idx="1"/>
          </p:nvPr>
        </p:nvSpPr>
        <p:spPr>
          <a:xfrm>
            <a:off x="3185065" y="171180"/>
            <a:ext cx="8876796" cy="6554911"/>
          </a:xfrm>
        </p:spPr>
        <p:txBody>
          <a:bodyPr>
            <a:normAutofit fontScale="85000" lnSpcReduction="10000"/>
          </a:bodyPr>
          <a:lstStyle/>
          <a:p>
            <a:pPr algn="l"/>
            <a:r>
              <a:rPr lang="en-US" sz="2600" b="0" i="0" u="none" strike="noStrike" dirty="0">
                <a:solidFill>
                  <a:srgbClr val="000000"/>
                </a:solidFill>
                <a:effectLst/>
              </a:rPr>
              <a:t>(e) </a:t>
            </a:r>
            <a:r>
              <a:rPr lang="en-US" sz="2600" b="1" i="1" u="none" strike="noStrike" dirty="0">
                <a:solidFill>
                  <a:srgbClr val="000000"/>
                </a:solidFill>
                <a:effectLst/>
              </a:rPr>
              <a:t>Use of program income.</a:t>
            </a:r>
            <a:r>
              <a:rPr lang="en-US" sz="2600" b="0" i="0" u="none" strike="noStrike" dirty="0">
                <a:solidFill>
                  <a:srgbClr val="000000"/>
                </a:solidFill>
                <a:effectLst/>
              </a:rPr>
              <a:t> If the Federal awarding agency does not specify in its regulations or the terms and conditions of the Federal award, or give prior approval for how program income is to be used, </a:t>
            </a:r>
            <a:r>
              <a:rPr lang="en-US" sz="2600" b="0" i="0" u="none" strike="noStrike" dirty="0">
                <a:solidFill>
                  <a:srgbClr val="000000"/>
                </a:solidFill>
                <a:effectLst/>
                <a:hlinkClick r:id="rId2"/>
              </a:rPr>
              <a:t>paragraph (e)(1)</a:t>
            </a:r>
            <a:r>
              <a:rPr lang="en-US" sz="2600" b="0" i="0" u="none" strike="noStrike" dirty="0">
                <a:solidFill>
                  <a:srgbClr val="000000"/>
                </a:solidFill>
                <a:effectLst/>
              </a:rPr>
              <a:t> of this section must apply. …. In specifying alternatives to </a:t>
            </a:r>
            <a:r>
              <a:rPr lang="en-US" sz="2600" b="0" i="0" u="none" strike="noStrike" dirty="0">
                <a:solidFill>
                  <a:srgbClr val="000000"/>
                </a:solidFill>
                <a:effectLst/>
                <a:hlinkClick r:id="rId2"/>
              </a:rPr>
              <a:t>paragraphs (e)(1)</a:t>
            </a:r>
            <a:r>
              <a:rPr lang="en-US" sz="2600" b="0" i="0" u="none" strike="noStrike" dirty="0">
                <a:solidFill>
                  <a:srgbClr val="000000"/>
                </a:solidFill>
                <a:effectLst/>
              </a:rPr>
              <a:t> and </a:t>
            </a:r>
            <a:r>
              <a:rPr lang="en-US" sz="2600" b="0" i="0" u="none" strike="noStrike" dirty="0">
                <a:solidFill>
                  <a:srgbClr val="000000"/>
                </a:solidFill>
                <a:effectLst/>
                <a:hlinkClick r:id="rId3"/>
              </a:rPr>
              <a:t>(2)</a:t>
            </a:r>
            <a:r>
              <a:rPr lang="en-US" sz="2600" b="0" i="0" u="none" strike="noStrike" dirty="0">
                <a:solidFill>
                  <a:srgbClr val="000000"/>
                </a:solidFill>
                <a:effectLst/>
              </a:rPr>
              <a:t> of this section, the Federal awarding agency may distinguish between income earned by the recipient and income earned by subrecipients and between the sources, kinds, or amounts of income. When the Federal awarding agency authorizes the approaches in </a:t>
            </a:r>
            <a:r>
              <a:rPr lang="en-US" sz="2600" b="0" i="0" u="none" strike="noStrike" dirty="0">
                <a:solidFill>
                  <a:srgbClr val="000000"/>
                </a:solidFill>
                <a:effectLst/>
                <a:hlinkClick r:id="rId3"/>
              </a:rPr>
              <a:t>paragraphs (e)(2)</a:t>
            </a:r>
            <a:r>
              <a:rPr lang="en-US" sz="2600" b="0" i="0" u="none" strike="noStrike" dirty="0">
                <a:solidFill>
                  <a:srgbClr val="000000"/>
                </a:solidFill>
                <a:effectLst/>
              </a:rPr>
              <a:t> and </a:t>
            </a:r>
            <a:r>
              <a:rPr lang="en-US" sz="2600" b="0" i="0" u="none" strike="noStrike" dirty="0">
                <a:solidFill>
                  <a:srgbClr val="000000"/>
                </a:solidFill>
                <a:effectLst/>
                <a:hlinkClick r:id="rId4"/>
              </a:rPr>
              <a:t>(3)</a:t>
            </a:r>
            <a:r>
              <a:rPr lang="en-US" sz="2600" b="0" i="0" u="none" strike="noStrike" dirty="0">
                <a:solidFill>
                  <a:srgbClr val="000000"/>
                </a:solidFill>
                <a:effectLst/>
              </a:rPr>
              <a:t> of this section, program income in excess of any amounts specified must also be deducted from expenditures. </a:t>
            </a:r>
          </a:p>
          <a:p>
            <a:pPr lvl="2"/>
            <a:r>
              <a:rPr lang="en-US" b="0" i="0" u="none" strike="noStrike" dirty="0">
                <a:solidFill>
                  <a:srgbClr val="000000"/>
                </a:solidFill>
                <a:effectLst/>
              </a:rPr>
              <a:t>(1) </a:t>
            </a:r>
            <a:r>
              <a:rPr lang="en-US" b="1" i="1" u="none" strike="noStrike" dirty="0">
                <a:solidFill>
                  <a:srgbClr val="000000"/>
                </a:solidFill>
                <a:effectLst/>
              </a:rPr>
              <a:t>Deduction.</a:t>
            </a:r>
            <a:r>
              <a:rPr lang="en-US" b="0" i="0" u="none" strike="noStrike" dirty="0">
                <a:solidFill>
                  <a:srgbClr val="000000"/>
                </a:solidFill>
                <a:effectLst/>
              </a:rPr>
              <a:t> Ordinarily program income must be deducted from total allowable costs to determine the net allowable costs. Program income must be used for current costs unless the Federal awarding agency authorizes otherwise. Program income that the non-Federal entity did not anticipate at the time of the Federal award must be used to reduce the Federal award and non-Federal entity contributions rather than to increase the funds committed to the project. </a:t>
            </a:r>
          </a:p>
          <a:p>
            <a:pPr lvl="2"/>
            <a:r>
              <a:rPr lang="en-US" sz="2600" b="1" i="0" u="none" strike="noStrike" dirty="0">
                <a:solidFill>
                  <a:srgbClr val="000000"/>
                </a:solidFill>
                <a:effectLst/>
              </a:rPr>
              <a:t>(2) </a:t>
            </a:r>
            <a:r>
              <a:rPr lang="en-US" sz="2600" b="1" i="1" u="none" strike="noStrike" dirty="0">
                <a:solidFill>
                  <a:srgbClr val="000000"/>
                </a:solidFill>
                <a:effectLst/>
              </a:rPr>
              <a:t>Addition.</a:t>
            </a:r>
            <a:r>
              <a:rPr lang="en-US" sz="2600" b="1" i="0" u="none" strike="noStrike" dirty="0">
                <a:solidFill>
                  <a:srgbClr val="000000"/>
                </a:solidFill>
                <a:effectLst/>
              </a:rPr>
              <a:t> With prior approval of the Federal awarding agency (except for IHEs and nonprofit research institutions, as described in this </a:t>
            </a:r>
            <a:r>
              <a:rPr lang="en-US" sz="2600" b="1" i="0" u="none" strike="noStrike" dirty="0">
                <a:solidFill>
                  <a:srgbClr val="000000"/>
                </a:solidFill>
                <a:effectLst/>
                <a:hlinkClick r:id="rId5"/>
              </a:rPr>
              <a:t>paragraph (e)</a:t>
            </a:r>
            <a:r>
              <a:rPr lang="en-US" sz="2600" b="1" i="0" u="none" strike="noStrike" dirty="0">
                <a:solidFill>
                  <a:srgbClr val="000000"/>
                </a:solidFill>
                <a:effectLst/>
              </a:rPr>
              <a:t>) program income may be added to the Federal award by the Federal agency and the non-Federal entity. The program income must be used for the purposes and under the conditions of the Federal award. </a:t>
            </a:r>
          </a:p>
          <a:p>
            <a:pPr lvl="2"/>
            <a:r>
              <a:rPr lang="en-US" b="0" i="0" u="none" strike="noStrike" dirty="0">
                <a:solidFill>
                  <a:srgbClr val="000000"/>
                </a:solidFill>
                <a:effectLst/>
              </a:rPr>
              <a:t>(3) </a:t>
            </a:r>
            <a:r>
              <a:rPr lang="en-US" b="1" i="1" u="none" strike="noStrike" dirty="0">
                <a:solidFill>
                  <a:srgbClr val="000000"/>
                </a:solidFill>
                <a:effectLst/>
              </a:rPr>
              <a:t>Cost sharing or matching.</a:t>
            </a:r>
            <a:r>
              <a:rPr lang="en-US" b="0" i="0" u="none" strike="noStrike" dirty="0">
                <a:solidFill>
                  <a:srgbClr val="000000"/>
                </a:solidFill>
                <a:effectLst/>
              </a:rPr>
              <a:t> With prior approval of the Federal awarding agency, program income may be used to meet the cost sharing or matching requirement of the Federal award. The amount of the Federal award remains the same. </a:t>
            </a:r>
          </a:p>
          <a:p>
            <a:endParaRPr lang="en-US" dirty="0"/>
          </a:p>
        </p:txBody>
      </p:sp>
      <p:sp>
        <p:nvSpPr>
          <p:cNvPr id="4" name="TextBox 3">
            <a:extLst>
              <a:ext uri="{FF2B5EF4-FFF2-40B4-BE49-F238E27FC236}">
                <a16:creationId xmlns:a16="http://schemas.microsoft.com/office/drawing/2014/main" id="{2694C06A-F172-C884-4945-1745B32C4502}"/>
              </a:ext>
            </a:extLst>
          </p:cNvPr>
          <p:cNvSpPr txBox="1"/>
          <p:nvPr/>
        </p:nvSpPr>
        <p:spPr>
          <a:xfrm>
            <a:off x="0" y="0"/>
            <a:ext cx="3185065" cy="6897273"/>
          </a:xfrm>
          <a:prstGeom prst="rect">
            <a:avLst/>
          </a:prstGeom>
          <a:solidFill>
            <a:schemeClr val="accent5">
              <a:lumMod val="75000"/>
            </a:schemeClr>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2 C.F.R. §  200.207</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rbel" panose="020B0503020204020204"/>
                <a:ea typeface="+mn-ea"/>
                <a:cs typeface="+mn-cs"/>
              </a:rPr>
              <a:t> </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000000"/>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5038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89E7B-B0BC-B99E-541A-6BA257BD1CCF}"/>
              </a:ext>
            </a:extLst>
          </p:cNvPr>
          <p:cNvSpPr>
            <a:spLocks noGrp="1"/>
          </p:cNvSpPr>
          <p:nvPr>
            <p:ph idx="1"/>
          </p:nvPr>
        </p:nvSpPr>
        <p:spPr>
          <a:xfrm>
            <a:off x="3400745" y="503434"/>
            <a:ext cx="8578923" cy="5938463"/>
          </a:xfrm>
        </p:spPr>
        <p:txBody>
          <a:bodyPr>
            <a:normAutofit lnSpcReduction="10000"/>
          </a:bodyPr>
          <a:lstStyle/>
          <a:p>
            <a:pPr marL="0" indent="0">
              <a:buNone/>
            </a:pPr>
            <a:r>
              <a:rPr lang="en-US" sz="2000" b="1" dirty="0">
                <a:effectLst/>
              </a:rPr>
              <a:t>13.11. How does Treasury treat program income? </a:t>
            </a:r>
            <a:endParaRPr lang="en-US" sz="2000" dirty="0"/>
          </a:p>
          <a:p>
            <a:pPr marL="0" indent="0">
              <a:buNone/>
            </a:pPr>
            <a:r>
              <a:rPr lang="en-US" sz="2000" dirty="0">
                <a:effectLst/>
              </a:rPr>
              <a:t>Per 2 CFR 200.307, Treasury is specifying here that recipients </a:t>
            </a:r>
            <a:r>
              <a:rPr lang="en-US" sz="2200" b="1" dirty="0">
                <a:effectLst/>
              </a:rPr>
              <a:t>may add program income to the Federal awar</a:t>
            </a:r>
            <a:r>
              <a:rPr lang="en-US" sz="2000" dirty="0">
                <a:effectLst/>
              </a:rPr>
              <a:t>d. Any program income generated from SLFRF </a:t>
            </a:r>
            <a:r>
              <a:rPr lang="en-US" sz="2200" b="1" dirty="0">
                <a:effectLst/>
              </a:rPr>
              <a:t>funds must be used for the purposes and under the conditions of the Federal award. </a:t>
            </a:r>
            <a:endParaRPr lang="en-US" sz="2200" b="1" dirty="0"/>
          </a:p>
          <a:p>
            <a:pPr marL="0" indent="0">
              <a:buNone/>
            </a:pPr>
            <a:r>
              <a:rPr lang="en-US" sz="2000" dirty="0">
                <a:effectLst/>
              </a:rPr>
              <a:t>Program income includes but is not limited to income from fees for services performed, the use or rental of real or personal property acquired under federal awards, the sale of commodities or items fabricated under a federal award, license fees and royalties on patents and copyrights, and principal and interest on loans made with federal award funds. Interest earned on advances of federal funds </a:t>
            </a:r>
            <a:r>
              <a:rPr lang="en-US" sz="2000" b="1" dirty="0">
                <a:effectLst/>
              </a:rPr>
              <a:t>is not </a:t>
            </a:r>
            <a:r>
              <a:rPr lang="en-US" sz="2000" dirty="0">
                <a:effectLst/>
              </a:rPr>
              <a:t>program income. For more information on what constitutes “Program Income” please see 2 CFR 200.1. </a:t>
            </a:r>
          </a:p>
          <a:p>
            <a:pPr marL="0" indent="0">
              <a:buNone/>
            </a:pPr>
            <a:endParaRPr lang="en-US" sz="2000" dirty="0">
              <a:effectLst/>
            </a:endParaRPr>
          </a:p>
          <a:p>
            <a:pPr marL="0" indent="0">
              <a:buNone/>
            </a:pPr>
            <a:r>
              <a:rPr lang="en-US" sz="2000" b="1" dirty="0">
                <a:effectLst/>
              </a:rPr>
              <a:t>13.15. Which requirements of the Uniform Guidance apply to revenue loss funds? </a:t>
            </a:r>
            <a:endParaRPr lang="en-US" sz="2000" dirty="0"/>
          </a:p>
          <a:p>
            <a:pPr marL="0" indent="0">
              <a:buNone/>
            </a:pPr>
            <a:r>
              <a:rPr lang="en-US" sz="2000" dirty="0"/>
              <a:t>….</a:t>
            </a:r>
          </a:p>
          <a:p>
            <a:pPr marL="0" indent="0">
              <a:buNone/>
            </a:pPr>
            <a:r>
              <a:rPr lang="en-US" sz="2000" dirty="0">
                <a:effectLst/>
              </a:rPr>
              <a:t>The </a:t>
            </a:r>
            <a:r>
              <a:rPr lang="en-US" sz="2200" b="1" dirty="0">
                <a:effectLst/>
              </a:rPr>
              <a:t>program income requirements of 2 CFR 200.307 do not apply under revenue loss eligible use category</a:t>
            </a:r>
            <a:r>
              <a:rPr lang="en-US" sz="2000" dirty="0">
                <a:effectLst/>
              </a:rPr>
              <a:t>. As such, recipients may maintain program income, which will not be considered an addition to the federal award. </a:t>
            </a:r>
          </a:p>
          <a:p>
            <a:pPr marL="0" indent="0">
              <a:buNone/>
            </a:pPr>
            <a:endParaRPr lang="en-US" dirty="0"/>
          </a:p>
          <a:p>
            <a:endParaRPr lang="en-US" dirty="0"/>
          </a:p>
        </p:txBody>
      </p:sp>
      <p:sp>
        <p:nvSpPr>
          <p:cNvPr id="4" name="TextBox 3">
            <a:extLst>
              <a:ext uri="{FF2B5EF4-FFF2-40B4-BE49-F238E27FC236}">
                <a16:creationId xmlns:a16="http://schemas.microsoft.com/office/drawing/2014/main" id="{DD58AC73-7399-2A74-7982-7F08FCD71B81}"/>
              </a:ext>
            </a:extLst>
          </p:cNvPr>
          <p:cNvSpPr txBox="1"/>
          <p:nvPr/>
        </p:nvSpPr>
        <p:spPr>
          <a:xfrm>
            <a:off x="0" y="0"/>
            <a:ext cx="3185065" cy="6487930"/>
          </a:xfrm>
          <a:prstGeom prst="rect">
            <a:avLst/>
          </a:prstGeom>
          <a:solidFill>
            <a:schemeClr val="accent5">
              <a:lumMod val="75000"/>
            </a:schemeClr>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orbel" panose="020B0503020204020204"/>
                <a:ea typeface="+mn-ea"/>
                <a:cs typeface="+mn-cs"/>
              </a:rPr>
              <a:t>Program Income</a:t>
            </a:r>
          </a:p>
          <a:p>
            <a:pPr algn="ctr">
              <a:lnSpc>
                <a:spcPct val="90000"/>
              </a:lnSpc>
              <a:spcBef>
                <a:spcPct val="0"/>
              </a:spcBef>
              <a:spcAft>
                <a:spcPts val="600"/>
              </a:spcAft>
              <a:defRPr/>
            </a:pPr>
            <a:r>
              <a:rPr lang="en-US" sz="2400" b="1" dirty="0">
                <a:solidFill>
                  <a:srgbClr val="FFFFFF"/>
                </a:solidFill>
                <a:latin typeface="Corbel" panose="020B0503020204020204"/>
              </a:rPr>
              <a:t>Treasury FAQs</a:t>
            </a:r>
            <a:endParaRPr kumimoji="0" lang="en-US" sz="18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b="1" dirty="0">
              <a:solidFill>
                <a:srgbClr val="000000"/>
              </a:solidFill>
              <a:latin typeface="Corbel" panose="020B0503020204020204"/>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Pentagon 4">
            <a:extLst>
              <a:ext uri="{FF2B5EF4-FFF2-40B4-BE49-F238E27FC236}">
                <a16:creationId xmlns:a16="http://schemas.microsoft.com/office/drawing/2014/main" id="{417A0F8D-D1F1-0F02-F083-2E34CE78E074}"/>
              </a:ext>
            </a:extLst>
          </p:cNvPr>
          <p:cNvSpPr/>
          <p:nvPr/>
        </p:nvSpPr>
        <p:spPr>
          <a:xfrm rot="20062136">
            <a:off x="145437" y="3698330"/>
            <a:ext cx="3645074" cy="1964509"/>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75000"/>
                    <a:lumOff val="25000"/>
                  </a:schemeClr>
                </a:solidFill>
              </a:rPr>
              <a:t>Program income is subject to all the grant requirements, including eligible use, compliance, and obligation &amp; expenditure deadlines</a:t>
            </a:r>
          </a:p>
        </p:txBody>
      </p:sp>
    </p:spTree>
    <p:extLst>
      <p:ext uri="{BB962C8B-B14F-4D97-AF65-F5344CB8AC3E}">
        <p14:creationId xmlns:p14="http://schemas.microsoft.com/office/powerpoint/2010/main" val="58891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4C02-D82C-514B-D24D-4D8524EA7C9F}"/>
              </a:ext>
            </a:extLst>
          </p:cNvPr>
          <p:cNvSpPr>
            <a:spLocks noGrp="1"/>
          </p:cNvSpPr>
          <p:nvPr>
            <p:ph type="title"/>
          </p:nvPr>
        </p:nvSpPr>
        <p:spPr/>
        <p:txBody>
          <a:bodyPr/>
          <a:lstStyle/>
          <a:p>
            <a:r>
              <a:rPr lang="en-US" sz="4400" kern="1200" dirty="0">
                <a:latin typeface="+mj-lt"/>
                <a:ea typeface="+mj-ea"/>
                <a:cs typeface="+mj-cs"/>
              </a:rPr>
              <a:t>Program Income ARP/CSLFRF Compliance Requirements</a:t>
            </a:r>
            <a:endParaRPr lang="en-US" dirty="0"/>
          </a:p>
        </p:txBody>
      </p:sp>
      <p:graphicFrame>
        <p:nvGraphicFramePr>
          <p:cNvPr id="7" name="Content Placeholder 6">
            <a:extLst>
              <a:ext uri="{FF2B5EF4-FFF2-40B4-BE49-F238E27FC236}">
                <a16:creationId xmlns:a16="http://schemas.microsoft.com/office/drawing/2014/main" id="{77C8806B-21B0-DD32-6F47-9B6B9DC2F4D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33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0061-FA3D-F948-9D7A-C45F12D1F29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F504C7B-A013-694A-A58D-E45AA9B465EF}"/>
              </a:ext>
            </a:extLst>
          </p:cNvPr>
          <p:cNvSpPr>
            <a:spLocks noGrp="1"/>
          </p:cNvSpPr>
          <p:nvPr>
            <p:ph idx="1"/>
          </p:nvPr>
        </p:nvSpPr>
        <p:spPr>
          <a:xfrm>
            <a:off x="3467100" y="1524000"/>
            <a:ext cx="8305800" cy="5930900"/>
          </a:xfrm>
        </p:spPr>
        <p:txBody>
          <a:bodyPr>
            <a:normAutofit fontScale="25000" lnSpcReduction="20000"/>
          </a:bodyPr>
          <a:lstStyle/>
          <a:p>
            <a:pPr marL="0" indent="0">
              <a:lnSpc>
                <a:spcPct val="120000"/>
              </a:lnSpc>
              <a:buNone/>
            </a:pPr>
            <a:r>
              <a:rPr lang="en-US" sz="4800" b="1" dirty="0"/>
              <a:t>Computing devices</a:t>
            </a:r>
            <a:r>
              <a:rPr lang="en-US" sz="4800" dirty="0"/>
              <a:t>: machines used to acquire, store, analyze, process, and publish data and other information electronically, including accessories (or “peripherals”) for printing, transmitting and receiving, or storing electronic information. See also the definitions of supplies and information technology systems in this section.</a:t>
            </a:r>
          </a:p>
          <a:p>
            <a:pPr marL="0" indent="0">
              <a:lnSpc>
                <a:spcPct val="120000"/>
              </a:lnSpc>
              <a:buNone/>
            </a:pPr>
            <a:r>
              <a:rPr lang="en-US" sz="4800" b="1" dirty="0"/>
              <a:t>Equipment:</a:t>
            </a:r>
            <a:r>
              <a:rPr lang="en-US" sz="4800" dirty="0"/>
              <a:t> tangible </a:t>
            </a:r>
            <a:r>
              <a:rPr lang="en-US" sz="4800" dirty="0">
                <a:hlinkClick r:id="rId2"/>
              </a:rPr>
              <a:t>personal property</a:t>
            </a:r>
            <a:r>
              <a:rPr lang="en-US" sz="4800" dirty="0"/>
              <a:t> (including information technology systems) having a useful life of more than one year and a per-unit  </a:t>
            </a:r>
            <a:r>
              <a:rPr lang="en-US" sz="4800" dirty="0">
                <a:hlinkClick r:id="rId3"/>
              </a:rPr>
              <a:t>acquisition cost</a:t>
            </a:r>
            <a:r>
              <a:rPr lang="en-US" sz="4800" dirty="0"/>
              <a:t> which equals or exceeds the lesser of the capitalization level established by the [county/City/Town/Village] for financial statement purposes, or $5,000. See also the definitions of </a:t>
            </a:r>
            <a:r>
              <a:rPr lang="en-US" sz="4800" i="1" dirty="0"/>
              <a:t>capital assets, computing devices, general purpose equipment, information technology systems, special purpose equipment,</a:t>
            </a:r>
            <a:r>
              <a:rPr lang="en-US" sz="4800" dirty="0"/>
              <a:t> and </a:t>
            </a:r>
            <a:r>
              <a:rPr lang="en-US" sz="4800" i="1" dirty="0"/>
              <a:t>supplies</a:t>
            </a:r>
            <a:r>
              <a:rPr lang="en-US" sz="4800" dirty="0"/>
              <a:t> in this section.</a:t>
            </a:r>
          </a:p>
          <a:p>
            <a:pPr marL="0" indent="0">
              <a:lnSpc>
                <a:spcPct val="120000"/>
              </a:lnSpc>
              <a:buNone/>
            </a:pPr>
            <a:r>
              <a:rPr lang="en-US" sz="4800" b="1" dirty="0"/>
              <a:t>Information technology systems</a:t>
            </a:r>
            <a:r>
              <a:rPr lang="en-US" sz="4800" dirty="0"/>
              <a:t>: computing devices, ancillary equipment, software, firmware, and similar procedures, services (including support services), and related resources. See also the definitions of computing devices and equipment in this section.</a:t>
            </a:r>
          </a:p>
          <a:p>
            <a:pPr marL="0" indent="0">
              <a:lnSpc>
                <a:spcPct val="120000"/>
              </a:lnSpc>
              <a:buNone/>
            </a:pPr>
            <a:r>
              <a:rPr lang="en-US" sz="4800" b="1" dirty="0"/>
              <a:t>Intangible property</a:t>
            </a:r>
            <a:r>
              <a:rPr lang="en-US" sz="4800" dirty="0"/>
              <a:t>: property having no physical existence, such as trademarks, copyrights, patents and patent applications and property, such as loans, notes and other debt instruments, lease agreements, stock and other instruments of property ownership (whether the property is tangible or intangible).</a:t>
            </a:r>
          </a:p>
          <a:p>
            <a:pPr marL="0" indent="0">
              <a:lnSpc>
                <a:spcPct val="120000"/>
              </a:lnSpc>
              <a:buNone/>
            </a:pPr>
            <a:r>
              <a:rPr lang="en-US" sz="4800" b="1" dirty="0"/>
              <a:t>Personal property</a:t>
            </a:r>
            <a:r>
              <a:rPr lang="en-US" sz="4800" dirty="0"/>
              <a:t>: property other than </a:t>
            </a:r>
            <a:r>
              <a:rPr lang="en-US" sz="4800" dirty="0">
                <a:hlinkClick r:id="rId4"/>
              </a:rPr>
              <a:t>real property</a:t>
            </a:r>
            <a:r>
              <a:rPr lang="en-US" sz="4800" dirty="0"/>
              <a:t>. It may be tangible, having physical existence, or intangible.</a:t>
            </a:r>
          </a:p>
          <a:p>
            <a:pPr marL="0" indent="0">
              <a:lnSpc>
                <a:spcPct val="120000"/>
              </a:lnSpc>
              <a:buNone/>
            </a:pPr>
            <a:r>
              <a:rPr lang="en-US" sz="4800" b="1" dirty="0"/>
              <a:t>Property</a:t>
            </a:r>
            <a:r>
              <a:rPr lang="en-US" sz="4800" dirty="0"/>
              <a:t>: </a:t>
            </a:r>
            <a:r>
              <a:rPr lang="en-US" sz="4800" dirty="0">
                <a:hlinkClick r:id="rId4"/>
              </a:rPr>
              <a:t>real property</a:t>
            </a:r>
            <a:r>
              <a:rPr lang="en-US" sz="4800" dirty="0"/>
              <a:t> or  </a:t>
            </a:r>
            <a:r>
              <a:rPr lang="en-US" sz="4800" dirty="0">
                <a:hlinkClick r:id="rId2"/>
              </a:rPr>
              <a:t>personal property</a:t>
            </a:r>
            <a:r>
              <a:rPr lang="en-US" sz="4800" dirty="0"/>
              <a:t>. </a:t>
            </a:r>
          </a:p>
          <a:p>
            <a:pPr marL="0" indent="0">
              <a:lnSpc>
                <a:spcPct val="120000"/>
              </a:lnSpc>
              <a:buNone/>
            </a:pPr>
            <a:r>
              <a:rPr lang="en-US" sz="4800" b="1" dirty="0"/>
              <a:t>Real property</a:t>
            </a:r>
            <a:r>
              <a:rPr lang="en-US" sz="4800" dirty="0"/>
              <a:t>: land, including land improvements, structures and appurtenances thereto, but excludes moveable machinery and equipment.</a:t>
            </a:r>
          </a:p>
          <a:p>
            <a:pPr marL="0" indent="0">
              <a:lnSpc>
                <a:spcPct val="120000"/>
              </a:lnSpc>
              <a:buNone/>
            </a:pPr>
            <a:r>
              <a:rPr lang="en-US" sz="4800" b="1" dirty="0"/>
              <a:t>Supplies</a:t>
            </a:r>
            <a:r>
              <a:rPr lang="en-US" sz="4800" dirty="0"/>
              <a:t>: all tangible </a:t>
            </a:r>
            <a:r>
              <a:rPr lang="en-US" sz="4800" dirty="0">
                <a:hlinkClick r:id="rId2"/>
              </a:rPr>
              <a:t>personal property</a:t>
            </a:r>
            <a:r>
              <a:rPr lang="en-US" sz="4800" dirty="0"/>
              <a:t> other than those described in the definition of equipment in this section. A computing device is a supply if the </a:t>
            </a:r>
            <a:r>
              <a:rPr lang="en-US" sz="4800" dirty="0">
                <a:hlinkClick r:id="rId3"/>
              </a:rPr>
              <a:t>acquisition cost</a:t>
            </a:r>
            <a:r>
              <a:rPr lang="en-US" sz="4800" dirty="0"/>
              <a:t> is less than the lesser of the capitalization level established by the local government for financial statement purposes or $5,000, regardless of the length of its useful life. See also the definitions of computing devices and equipment in this section.</a:t>
            </a:r>
          </a:p>
          <a:p>
            <a:endParaRPr lang="en-US" dirty="0"/>
          </a:p>
        </p:txBody>
      </p:sp>
      <p:sp>
        <p:nvSpPr>
          <p:cNvPr id="4" name="Rectangle 3">
            <a:extLst>
              <a:ext uri="{FF2B5EF4-FFF2-40B4-BE49-F238E27FC236}">
                <a16:creationId xmlns:a16="http://schemas.microsoft.com/office/drawing/2014/main" id="{09378798-F6D3-BC4F-ACD5-632183C5E295}"/>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49ACC6A-A769-7E48-AF13-26F1551F19B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Property Management</a:t>
            </a:r>
          </a:p>
        </p:txBody>
      </p:sp>
      <p:sp>
        <p:nvSpPr>
          <p:cNvPr id="6" name="Rectangle 5">
            <a:extLst>
              <a:ext uri="{FF2B5EF4-FFF2-40B4-BE49-F238E27FC236}">
                <a16:creationId xmlns:a16="http://schemas.microsoft.com/office/drawing/2014/main" id="{0D58D755-5E34-3640-84CB-F4C653041135}"/>
              </a:ext>
            </a:extLst>
          </p:cNvPr>
          <p:cNvSpPr/>
          <p:nvPr/>
        </p:nvSpPr>
        <p:spPr>
          <a:xfrm>
            <a:off x="228600" y="1524000"/>
            <a:ext cx="3048000" cy="4787900"/>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Definitions of Property</a:t>
            </a:r>
          </a:p>
          <a:p>
            <a:pPr algn="ctr"/>
            <a:r>
              <a:rPr lang="en-US" sz="2400" dirty="0"/>
              <a:t>2 CFR 200.1</a:t>
            </a:r>
          </a:p>
        </p:txBody>
      </p:sp>
    </p:spTree>
    <p:extLst>
      <p:ext uri="{BB962C8B-B14F-4D97-AF65-F5344CB8AC3E}">
        <p14:creationId xmlns:p14="http://schemas.microsoft.com/office/powerpoint/2010/main" val="4235267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7A4113-598A-FA46-9170-8AC39ACFAFCD}"/>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A0F8C-C624-DA43-9DD3-CD4BAC3BA11B}"/>
              </a:ext>
            </a:extLst>
          </p:cNvPr>
          <p:cNvSpPr>
            <a:spLocks noGrp="1"/>
          </p:cNvSpPr>
          <p:nvPr>
            <p:ph type="title"/>
          </p:nvPr>
        </p:nvSpPr>
        <p:spPr>
          <a:xfrm>
            <a:off x="838199" y="-286545"/>
            <a:ext cx="10515600" cy="1325563"/>
          </a:xfrm>
        </p:spPr>
        <p:txBody>
          <a:bodyPr/>
          <a:lstStyle/>
          <a:p>
            <a:pPr algn="ctr"/>
            <a:r>
              <a:rPr lang="en-US" dirty="0">
                <a:solidFill>
                  <a:schemeClr val="bg1"/>
                </a:solidFill>
              </a:rPr>
              <a:t>Property Management</a:t>
            </a:r>
          </a:p>
        </p:txBody>
      </p:sp>
      <p:sp>
        <p:nvSpPr>
          <p:cNvPr id="5" name="Rectangle 4">
            <a:extLst>
              <a:ext uri="{FF2B5EF4-FFF2-40B4-BE49-F238E27FC236}">
                <a16:creationId xmlns:a16="http://schemas.microsoft.com/office/drawing/2014/main" id="{FD1F0769-99E7-6449-AD37-09BA746CBBE1}"/>
              </a:ext>
            </a:extLst>
          </p:cNvPr>
          <p:cNvSpPr/>
          <p:nvPr/>
        </p:nvSpPr>
        <p:spPr>
          <a:xfrm>
            <a:off x="0" y="1362073"/>
            <a:ext cx="3999123" cy="551418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dirty="0"/>
          </a:p>
          <a:p>
            <a:pPr algn="ctr"/>
            <a:r>
              <a:rPr lang="en-US" sz="2400" b="1" dirty="0"/>
              <a:t>Real Property</a:t>
            </a:r>
          </a:p>
          <a:p>
            <a:pPr marL="342900" lvl="1" indent="-114300">
              <a:spcBef>
                <a:spcPts val="1200"/>
              </a:spcBef>
              <a:buFont typeface="Arial" panose="020B0604020202020204" pitchFamily="34" charset="0"/>
              <a:buChar char="•"/>
            </a:pPr>
            <a:r>
              <a:rPr lang="en-US" dirty="0"/>
              <a:t>Title vests in local government</a:t>
            </a:r>
          </a:p>
          <a:p>
            <a:pPr marL="342900" lvl="1" indent="-114300">
              <a:spcBef>
                <a:spcPts val="1200"/>
              </a:spcBef>
              <a:buFont typeface="Arial" panose="020B0604020202020204" pitchFamily="34" charset="0"/>
              <a:buChar char="•"/>
            </a:pPr>
            <a:r>
              <a:rPr lang="en-US" dirty="0"/>
              <a:t>Must be used for ARP/CSLFRF purpose, or disposed of according to US Treasury instructions and with repayment of federal share</a:t>
            </a:r>
          </a:p>
          <a:p>
            <a:pPr marL="342900" lvl="1" indent="-114300">
              <a:spcBef>
                <a:spcPts val="1200"/>
              </a:spcBef>
              <a:buFont typeface="Arial" panose="020B0604020202020204" pitchFamily="34" charset="0"/>
              <a:buChar char="•"/>
            </a:pPr>
            <a:r>
              <a:rPr lang="en-US" dirty="0"/>
              <a:t>Must not encumber during award term</a:t>
            </a:r>
          </a:p>
          <a:p>
            <a:pPr marL="342900" lvl="1" indent="-114300">
              <a:spcBef>
                <a:spcPts val="1200"/>
              </a:spcBef>
              <a:buFont typeface="Arial" panose="020B0604020202020204" pitchFamily="34" charset="0"/>
              <a:buChar char="•"/>
            </a:pPr>
            <a:r>
              <a:rPr lang="en-US" dirty="0"/>
              <a:t>Must be insured in same way as other local government property</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6" name="Rectangle 5">
            <a:extLst>
              <a:ext uri="{FF2B5EF4-FFF2-40B4-BE49-F238E27FC236}">
                <a16:creationId xmlns:a16="http://schemas.microsoft.com/office/drawing/2014/main" id="{28850717-D3A9-8443-A3CF-149AF66AA9E1}"/>
              </a:ext>
            </a:extLst>
          </p:cNvPr>
          <p:cNvSpPr/>
          <p:nvPr/>
        </p:nvSpPr>
        <p:spPr>
          <a:xfrm>
            <a:off x="4096438" y="1362073"/>
            <a:ext cx="3999123" cy="551418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Equipment</a:t>
            </a:r>
          </a:p>
          <a:p>
            <a:pPr marL="342900" indent="-114300">
              <a:spcBef>
                <a:spcPts val="1200"/>
              </a:spcBef>
              <a:buFont typeface="Arial" panose="020B0604020202020204" pitchFamily="34" charset="0"/>
              <a:buChar char="•"/>
            </a:pPr>
            <a:r>
              <a:rPr lang="en-US" dirty="0"/>
              <a:t>Title vests in local government</a:t>
            </a:r>
          </a:p>
          <a:p>
            <a:pPr marL="342900" indent="-114300">
              <a:spcBef>
                <a:spcPts val="1200"/>
              </a:spcBef>
              <a:buFont typeface="Arial" panose="020B0604020202020204" pitchFamily="34" charset="0"/>
              <a:buChar char="•"/>
            </a:pPr>
            <a:r>
              <a:rPr lang="en-US" dirty="0"/>
              <a:t>Must be used for ARP/CSLFRF purpose, used for other federal programs, or disposed of according to US Treasury instructions and with repayment of federal share</a:t>
            </a:r>
          </a:p>
          <a:p>
            <a:pPr marL="342900" indent="-114300">
              <a:spcBef>
                <a:spcPts val="1200"/>
              </a:spcBef>
              <a:buFont typeface="Arial" panose="020B0604020202020204" pitchFamily="34" charset="0"/>
              <a:buChar char="•"/>
            </a:pPr>
            <a:r>
              <a:rPr lang="en-US" dirty="0"/>
              <a:t>Must not encumber during award term</a:t>
            </a:r>
          </a:p>
          <a:p>
            <a:pPr marL="342900" indent="-114300">
              <a:spcBef>
                <a:spcPts val="1200"/>
              </a:spcBef>
              <a:buFont typeface="Arial" panose="020B0604020202020204" pitchFamily="34" charset="0"/>
              <a:buChar char="•"/>
            </a:pPr>
            <a:r>
              <a:rPr lang="en-US" dirty="0"/>
              <a:t>Must be insured in same way as other local government property</a:t>
            </a:r>
          </a:p>
          <a:p>
            <a:pPr marL="342900" indent="-114300">
              <a:spcBef>
                <a:spcPts val="1200"/>
              </a:spcBef>
              <a:buFont typeface="Arial" panose="020B0604020202020204" pitchFamily="34" charset="0"/>
              <a:buChar char="•"/>
            </a:pPr>
            <a:r>
              <a:rPr lang="en-US" dirty="0"/>
              <a:t>Must be tracked in property management system (with several required data elements) and inventoried at least every 2 years</a:t>
            </a:r>
          </a:p>
          <a:p>
            <a:pPr marL="342900" indent="-114300">
              <a:spcBef>
                <a:spcPts val="1200"/>
              </a:spcBef>
              <a:buFont typeface="Arial" panose="020B0604020202020204" pitchFamily="34" charset="0"/>
              <a:buChar char="•"/>
            </a:pPr>
            <a:r>
              <a:rPr lang="en-US" dirty="0"/>
              <a:t>Noncompetition provision</a:t>
            </a:r>
          </a:p>
          <a:p>
            <a:pPr algn="ctr"/>
            <a:endParaRPr lang="en-US" dirty="0"/>
          </a:p>
        </p:txBody>
      </p:sp>
      <p:sp>
        <p:nvSpPr>
          <p:cNvPr id="7" name="Rectangle 6">
            <a:extLst>
              <a:ext uri="{FF2B5EF4-FFF2-40B4-BE49-F238E27FC236}">
                <a16:creationId xmlns:a16="http://schemas.microsoft.com/office/drawing/2014/main" id="{AACA15DA-7A1F-A14D-9C37-17262F8079DD}"/>
              </a:ext>
            </a:extLst>
          </p:cNvPr>
          <p:cNvSpPr/>
          <p:nvPr/>
        </p:nvSpPr>
        <p:spPr>
          <a:xfrm>
            <a:off x="8192877" y="1369404"/>
            <a:ext cx="3999123" cy="5514182"/>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Supplies</a:t>
            </a:r>
          </a:p>
          <a:p>
            <a:pPr marL="285750" indent="-285750">
              <a:spcBef>
                <a:spcPts val="1200"/>
              </a:spcBef>
              <a:buFont typeface="Arial" panose="020B0604020202020204" pitchFamily="34" charset="0"/>
              <a:buChar char="•"/>
            </a:pPr>
            <a:r>
              <a:rPr lang="en-US" dirty="0"/>
              <a:t>Must be used for ARP/CSLFRF purpose or other federal award purpose</a:t>
            </a:r>
          </a:p>
          <a:p>
            <a:pPr marL="285750" indent="-285750">
              <a:spcBef>
                <a:spcPts val="1200"/>
              </a:spcBef>
              <a:buFont typeface="Arial" panose="020B0604020202020204" pitchFamily="34" charset="0"/>
              <a:buChar char="•"/>
            </a:pPr>
            <a:r>
              <a:rPr lang="en-US" dirty="0"/>
              <a:t>Any inventory of unused supplies exceeding $5000 in total aggregate value, local government may retain or sell, but must compensate US Treasury for federal share</a:t>
            </a:r>
          </a:p>
          <a:p>
            <a:pPr marL="285750" indent="-285750">
              <a:spcBef>
                <a:spcPts val="1200"/>
              </a:spcBef>
              <a:buFont typeface="Arial" panose="020B0604020202020204" pitchFamily="34" charset="0"/>
              <a:buChar char="•"/>
            </a:pPr>
            <a:r>
              <a:rPr lang="en-US" dirty="0"/>
              <a:t>Noncompetition provision</a:t>
            </a:r>
          </a:p>
          <a:p>
            <a:pPr marL="285750" indent="-285750">
              <a:spcBef>
                <a:spcPts val="1200"/>
              </a:spcBef>
              <a:buFont typeface="Arial" panose="020B0604020202020204" pitchFamily="34" charset="0"/>
              <a:buChar char="•"/>
            </a:pPr>
            <a:endParaRPr lang="en-US" dirty="0"/>
          </a:p>
          <a:p>
            <a:pPr marL="285750" indent="-285750">
              <a:spcBef>
                <a:spcPts val="1200"/>
              </a:spcBef>
              <a:buFont typeface="Arial" panose="020B0604020202020204" pitchFamily="34" charset="0"/>
              <a:buChar char="•"/>
            </a:pPr>
            <a:endParaRPr lang="en-US" dirty="0"/>
          </a:p>
          <a:p>
            <a:pPr marL="285750" indent="-285750">
              <a:spcBef>
                <a:spcPts val="1200"/>
              </a:spcBef>
              <a:buFont typeface="Arial" panose="020B0604020202020204" pitchFamily="34" charset="0"/>
              <a:buChar char="•"/>
            </a:pPr>
            <a:endParaRPr lang="en-US" dirty="0"/>
          </a:p>
          <a:p>
            <a:pPr marL="285750" indent="-285750">
              <a:spcBef>
                <a:spcPts val="1200"/>
              </a:spcBef>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D32BF60B-B173-314D-BA94-2D5CB30DA971}"/>
              </a:ext>
            </a:extLst>
          </p:cNvPr>
          <p:cNvSpPr/>
          <p:nvPr/>
        </p:nvSpPr>
        <p:spPr>
          <a:xfrm>
            <a:off x="0" y="769406"/>
            <a:ext cx="12192000" cy="5140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rPr>
              <a:t>Property Management Sample Policy</a:t>
            </a:r>
          </a:p>
        </p:txBody>
      </p:sp>
    </p:spTree>
    <p:extLst>
      <p:ext uri="{BB962C8B-B14F-4D97-AF65-F5344CB8AC3E}">
        <p14:creationId xmlns:p14="http://schemas.microsoft.com/office/powerpoint/2010/main" val="102013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ED86B2-C81F-0F46-A87A-360991C2AF02}"/>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FF000E0-B44D-4943-8186-B77C58C1BA3D}"/>
              </a:ext>
            </a:extLst>
          </p:cNvPr>
          <p:cNvSpPr>
            <a:spLocks noGrp="1"/>
          </p:cNvSpPr>
          <p:nvPr>
            <p:ph type="title"/>
          </p:nvPr>
        </p:nvSpPr>
        <p:spPr>
          <a:xfrm>
            <a:off x="838200" y="-251460"/>
            <a:ext cx="10515600" cy="1325563"/>
          </a:xfrm>
        </p:spPr>
        <p:txBody>
          <a:bodyPr/>
          <a:lstStyle/>
          <a:p>
            <a:pPr algn="ctr"/>
            <a:r>
              <a:rPr lang="en-US" dirty="0">
                <a:solidFill>
                  <a:schemeClr val="bg1"/>
                </a:solidFill>
              </a:rPr>
              <a:t>Federal Compliance Requirements</a:t>
            </a:r>
          </a:p>
        </p:txBody>
      </p:sp>
      <p:graphicFrame>
        <p:nvGraphicFramePr>
          <p:cNvPr id="4" name="Table 4">
            <a:extLst>
              <a:ext uri="{FF2B5EF4-FFF2-40B4-BE49-F238E27FC236}">
                <a16:creationId xmlns:a16="http://schemas.microsoft.com/office/drawing/2014/main" id="{D5ACF939-9DAA-344A-92C4-459D57C0DABE}"/>
              </a:ext>
            </a:extLst>
          </p:cNvPr>
          <p:cNvGraphicFramePr>
            <a:graphicFrameLocks noGrp="1"/>
          </p:cNvGraphicFramePr>
          <p:nvPr>
            <p:ph idx="1"/>
            <p:extLst>
              <p:ext uri="{D42A27DB-BD31-4B8C-83A1-F6EECF244321}">
                <p14:modId xmlns:p14="http://schemas.microsoft.com/office/powerpoint/2010/main" val="2631250775"/>
              </p:ext>
            </p:extLst>
          </p:nvPr>
        </p:nvGraphicFramePr>
        <p:xfrm>
          <a:off x="0" y="773543"/>
          <a:ext cx="12192000" cy="498080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323">
                <a:tc>
                  <a:txBody>
                    <a:bodyPr/>
                    <a:lstStyle/>
                    <a:p>
                      <a:pPr algn="ctr"/>
                      <a:r>
                        <a:rPr lang="en-US" sz="1600" dirty="0"/>
                        <a:t>Award Terms</a:t>
                      </a:r>
                    </a:p>
                  </a:txBody>
                  <a:tcPr/>
                </a:tc>
                <a:tc>
                  <a:txBody>
                    <a:bodyPr/>
                    <a:lstStyle/>
                    <a:p>
                      <a:pPr algn="ctr"/>
                      <a:r>
                        <a:rPr lang="en-US" dirty="0"/>
                        <a:t>Prohibited Expenditures </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429537">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all applicable Uniform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dirty="0"/>
                        <a:t>Other federal laws</a:t>
                      </a:r>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dirty="0">
                          <a:solidFill>
                            <a:schemeClr val="tx1"/>
                          </a:solidFill>
                        </a:rPr>
                        <a:t>Procurement, Suspension, &amp; Debarment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Property Management Policy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
        <p:nvSpPr>
          <p:cNvPr id="3" name="Up Arrow Callout 2">
            <a:extLst>
              <a:ext uri="{FF2B5EF4-FFF2-40B4-BE49-F238E27FC236}">
                <a16:creationId xmlns:a16="http://schemas.microsoft.com/office/drawing/2014/main" id="{11710E80-C0B8-4D4D-A3AF-AAFB07A6F3B0}"/>
              </a:ext>
            </a:extLst>
          </p:cNvPr>
          <p:cNvSpPr/>
          <p:nvPr/>
        </p:nvSpPr>
        <p:spPr>
          <a:xfrm>
            <a:off x="1238251" y="4989076"/>
            <a:ext cx="3201220" cy="1845672"/>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local government agreed to as condition of receiving funds. </a:t>
            </a:r>
            <a:r>
              <a:rPr lang="en-US" b="1" dirty="0"/>
              <a:t>Applies to ALL categories.</a:t>
            </a:r>
          </a:p>
        </p:txBody>
      </p:sp>
      <p:sp>
        <p:nvSpPr>
          <p:cNvPr id="5" name="Up Arrow Callout 4">
            <a:extLst>
              <a:ext uri="{FF2B5EF4-FFF2-40B4-BE49-F238E27FC236}">
                <a16:creationId xmlns:a16="http://schemas.microsoft.com/office/drawing/2014/main" id="{A2A6E63D-9BAF-FC46-A49C-7F91A57F233F}"/>
              </a:ext>
            </a:extLst>
          </p:cNvPr>
          <p:cNvSpPr/>
          <p:nvPr/>
        </p:nvSpPr>
        <p:spPr>
          <a:xfrm>
            <a:off x="5131398" y="4965824"/>
            <a:ext cx="302423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Final Rule prohibits certain expenditures no matter what. </a:t>
            </a:r>
            <a:r>
              <a:rPr lang="en-US" b="1" dirty="0"/>
              <a:t>Applies to ALL categories</a:t>
            </a:r>
          </a:p>
        </p:txBody>
      </p:sp>
      <p:sp>
        <p:nvSpPr>
          <p:cNvPr id="7" name="Rounded Rectangle 6">
            <a:extLst>
              <a:ext uri="{FF2B5EF4-FFF2-40B4-BE49-F238E27FC236}">
                <a16:creationId xmlns:a16="http://schemas.microsoft.com/office/drawing/2014/main" id="{3C2E6922-1864-374F-B7C2-3A54FFF374E8}"/>
              </a:ext>
            </a:extLst>
          </p:cNvPr>
          <p:cNvSpPr/>
          <p:nvPr/>
        </p:nvSpPr>
        <p:spPr>
          <a:xfrm>
            <a:off x="8231240" y="1074103"/>
            <a:ext cx="3856376" cy="2069930"/>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t>Applies to ALL projects</a:t>
            </a:r>
          </a:p>
        </p:txBody>
      </p:sp>
      <p:sp>
        <p:nvSpPr>
          <p:cNvPr id="8" name="Rounded Rectangle 7">
            <a:extLst>
              <a:ext uri="{FF2B5EF4-FFF2-40B4-BE49-F238E27FC236}">
                <a16:creationId xmlns:a16="http://schemas.microsoft.com/office/drawing/2014/main" id="{2D5597F0-B3E2-C642-A3C0-0F65E8E7E5E7}"/>
              </a:ext>
            </a:extLst>
          </p:cNvPr>
          <p:cNvSpPr/>
          <p:nvPr/>
        </p:nvSpPr>
        <p:spPr>
          <a:xfrm>
            <a:off x="8231240" y="3209991"/>
            <a:ext cx="3856376" cy="1892176"/>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1400" b="1" dirty="0"/>
              <a:t>Applies ONLY TO SOME projects and DOES NOT apply to Revenue Replacement</a:t>
            </a:r>
          </a:p>
        </p:txBody>
      </p:sp>
      <p:sp>
        <p:nvSpPr>
          <p:cNvPr id="6" name="Up Arrow Callout 5">
            <a:extLst>
              <a:ext uri="{FF2B5EF4-FFF2-40B4-BE49-F238E27FC236}">
                <a16:creationId xmlns:a16="http://schemas.microsoft.com/office/drawing/2014/main" id="{F8B1A6BA-8AAA-E441-8804-D7E9ABAEF277}"/>
              </a:ext>
            </a:extLst>
          </p:cNvPr>
          <p:cNvSpPr/>
          <p:nvPr/>
        </p:nvSpPr>
        <p:spPr>
          <a:xfrm>
            <a:off x="9171414" y="4965824"/>
            <a:ext cx="307277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of federal compliance regulations that apply to federal awards.</a:t>
            </a:r>
          </a:p>
        </p:txBody>
      </p:sp>
    </p:spTree>
    <p:extLst>
      <p:ext uri="{BB962C8B-B14F-4D97-AF65-F5344CB8AC3E}">
        <p14:creationId xmlns:p14="http://schemas.microsoft.com/office/powerpoint/2010/main" val="1548844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35D69C-2CC8-3145-A56C-0232672B9AC1}"/>
              </a:ext>
            </a:extLst>
          </p:cNvPr>
          <p:cNvSpPr/>
          <p:nvPr/>
        </p:nvSpPr>
        <p:spPr>
          <a:xfrm>
            <a:off x="0" y="0"/>
            <a:ext cx="12192000" cy="138634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1" name="Rectangle 10">
            <a:extLst>
              <a:ext uri="{FF2B5EF4-FFF2-40B4-BE49-F238E27FC236}">
                <a16:creationId xmlns:a16="http://schemas.microsoft.com/office/drawing/2014/main" id="{FA550907-73EC-5F4C-95AD-4AF881547A10}"/>
              </a:ext>
            </a:extLst>
          </p:cNvPr>
          <p:cNvSpPr/>
          <p:nvPr/>
        </p:nvSpPr>
        <p:spPr>
          <a:xfrm>
            <a:off x="-1" y="1121229"/>
            <a:ext cx="5581359" cy="573677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During Award Term</a:t>
            </a:r>
          </a:p>
          <a:p>
            <a:endParaRPr lang="en-US" sz="1000" dirty="0"/>
          </a:p>
          <a:p>
            <a:r>
              <a:rPr lang="en-US" sz="2200" dirty="0"/>
              <a:t>A local government “may use property, supplies, or equipment purchased or improved with [ARP/CSLFRF] funds for a purpose other than the purpose for which it was purchased or improved if such other purpose is also consistent with the eligible use requirements.”</a:t>
            </a:r>
          </a:p>
          <a:p>
            <a:endParaRPr lang="en-US" sz="2200" dirty="0"/>
          </a:p>
          <a:p>
            <a:endParaRPr lang="en-US" sz="22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12" name="Rectangle 11">
            <a:extLst>
              <a:ext uri="{FF2B5EF4-FFF2-40B4-BE49-F238E27FC236}">
                <a16:creationId xmlns:a16="http://schemas.microsoft.com/office/drawing/2014/main" id="{1813115D-4DF9-BC43-B062-5F7847CD10EA}"/>
              </a:ext>
            </a:extLst>
          </p:cNvPr>
          <p:cNvSpPr/>
          <p:nvPr/>
        </p:nvSpPr>
        <p:spPr>
          <a:xfrm>
            <a:off x="5581360" y="1121229"/>
            <a:ext cx="6610639" cy="573677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dirty="0"/>
          </a:p>
          <a:p>
            <a:pPr algn="ctr"/>
            <a:r>
              <a:rPr lang="en-US" sz="2400" dirty="0"/>
              <a:t>After Award Term</a:t>
            </a:r>
          </a:p>
          <a:p>
            <a:pPr algn="ctr"/>
            <a:endParaRPr lang="en-US" sz="1000" dirty="0"/>
          </a:p>
          <a:p>
            <a:r>
              <a:rPr lang="en-US" sz="2200" dirty="0"/>
              <a:t>“[T]he property, supplies, or equipment must be used consistent with the purpose for which it was purchased or improved or for any other eligible purpose in the same category as the purpose reported to Treasury as of the final reporting period, as set forth in the table below.”</a:t>
            </a:r>
          </a:p>
          <a:p>
            <a:endParaRPr lang="en-US" sz="22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a:p>
        </p:txBody>
      </p:sp>
      <p:pic>
        <p:nvPicPr>
          <p:cNvPr id="14" name="Picture 13" descr="Text&#10;&#10;Description automatically generated with medium confidence">
            <a:extLst>
              <a:ext uri="{FF2B5EF4-FFF2-40B4-BE49-F238E27FC236}">
                <a16:creationId xmlns:a16="http://schemas.microsoft.com/office/drawing/2014/main" id="{FE0FD0CF-4D5E-2948-9263-4A293FEBFF23}"/>
              </a:ext>
            </a:extLst>
          </p:cNvPr>
          <p:cNvPicPr>
            <a:picLocks noChangeAspect="1"/>
          </p:cNvPicPr>
          <p:nvPr/>
        </p:nvPicPr>
        <p:blipFill>
          <a:blip r:embed="rId2"/>
          <a:stretch>
            <a:fillRect/>
          </a:stretch>
        </p:blipFill>
        <p:spPr>
          <a:xfrm>
            <a:off x="6099357" y="3673929"/>
            <a:ext cx="5574643" cy="2950109"/>
          </a:xfrm>
          <a:prstGeom prst="rect">
            <a:avLst/>
          </a:prstGeom>
          <a:effectLst>
            <a:outerShdw blurRad="50800" dist="38100" dir="8100000" algn="tr" rotWithShape="0">
              <a:prstClr val="black">
                <a:alpha val="40000"/>
              </a:prstClr>
            </a:outerShdw>
          </a:effectLst>
        </p:spPr>
      </p:pic>
      <p:sp>
        <p:nvSpPr>
          <p:cNvPr id="15" name="Title 14">
            <a:extLst>
              <a:ext uri="{FF2B5EF4-FFF2-40B4-BE49-F238E27FC236}">
                <a16:creationId xmlns:a16="http://schemas.microsoft.com/office/drawing/2014/main" id="{3542DEA7-3F7B-0245-A24B-052AEA1C9D8B}"/>
              </a:ext>
            </a:extLst>
          </p:cNvPr>
          <p:cNvSpPr>
            <a:spLocks noGrp="1"/>
          </p:cNvSpPr>
          <p:nvPr>
            <p:ph type="title"/>
          </p:nvPr>
        </p:nvSpPr>
        <p:spPr>
          <a:xfrm>
            <a:off x="838200" y="0"/>
            <a:ext cx="10515600" cy="1325563"/>
          </a:xfrm>
        </p:spPr>
        <p:txBody>
          <a:bodyPr/>
          <a:lstStyle/>
          <a:p>
            <a:pPr algn="ctr"/>
            <a:r>
              <a:rPr lang="en-US" dirty="0">
                <a:solidFill>
                  <a:schemeClr val="bg1"/>
                </a:solidFill>
              </a:rPr>
              <a:t>Use of Property</a:t>
            </a:r>
          </a:p>
        </p:txBody>
      </p:sp>
      <p:sp>
        <p:nvSpPr>
          <p:cNvPr id="18" name="Rounded Rectangle 17">
            <a:extLst>
              <a:ext uri="{FF2B5EF4-FFF2-40B4-BE49-F238E27FC236}">
                <a16:creationId xmlns:a16="http://schemas.microsoft.com/office/drawing/2014/main" id="{DB837146-5C41-4443-AA1A-DC509A775097}"/>
              </a:ext>
            </a:extLst>
          </p:cNvPr>
          <p:cNvSpPr/>
          <p:nvPr/>
        </p:nvSpPr>
        <p:spPr>
          <a:xfrm>
            <a:off x="838200" y="3807278"/>
            <a:ext cx="4931229" cy="2683409"/>
          </a:xfrm>
          <a:prstGeom prst="roundRect">
            <a:avLst/>
          </a:prstGeom>
          <a:solidFill>
            <a:schemeClr val="accent3"/>
          </a:solidFill>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solidFill>
                  <a:schemeClr val="bg1"/>
                </a:solidFill>
              </a:rPr>
              <a:t>Local governments are responsible for being able to substantiate their determinations on whether the use of an asset is authorized and maintain a record of that determination.</a:t>
            </a:r>
          </a:p>
          <a:p>
            <a:endParaRPr lang="en-US" dirty="0">
              <a:solidFill>
                <a:schemeClr val="bg1"/>
              </a:solidFill>
            </a:endParaRPr>
          </a:p>
          <a:p>
            <a:r>
              <a:rPr lang="en-US" dirty="0">
                <a:solidFill>
                  <a:schemeClr val="bg1"/>
                </a:solidFill>
              </a:rPr>
              <a:t>Local governments are not required to seek or obtain the approval of Treasury prior to changing the use within the parameters of the authorized purpose. </a:t>
            </a:r>
          </a:p>
        </p:txBody>
      </p:sp>
    </p:spTree>
    <p:extLst>
      <p:ext uri="{BB962C8B-B14F-4D97-AF65-F5344CB8AC3E}">
        <p14:creationId xmlns:p14="http://schemas.microsoft.com/office/powerpoint/2010/main" val="40933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CD1D52-7C23-014F-BB33-92BC934EF9AA}"/>
              </a:ext>
            </a:extLst>
          </p:cNvPr>
          <p:cNvSpPr/>
          <p:nvPr/>
        </p:nvSpPr>
        <p:spPr>
          <a:xfrm>
            <a:off x="0" y="0"/>
            <a:ext cx="12192000" cy="134381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C2D43-448E-6D47-B1C4-0DF34290BE8A}"/>
              </a:ext>
            </a:extLst>
          </p:cNvPr>
          <p:cNvSpPr>
            <a:spLocks noGrp="1"/>
          </p:cNvSpPr>
          <p:nvPr>
            <p:ph type="title"/>
          </p:nvPr>
        </p:nvSpPr>
        <p:spPr>
          <a:xfrm>
            <a:off x="838200" y="18255"/>
            <a:ext cx="10515600" cy="1325563"/>
          </a:xfrm>
        </p:spPr>
        <p:txBody>
          <a:bodyPr/>
          <a:lstStyle/>
          <a:p>
            <a:pPr algn="ctr"/>
            <a:r>
              <a:rPr lang="en-US" dirty="0">
                <a:solidFill>
                  <a:schemeClr val="bg1"/>
                </a:solidFill>
              </a:rPr>
              <a:t>What if Sell Property or Change Use of Property Outside ARP/CSLFRF Parameters?</a:t>
            </a:r>
          </a:p>
        </p:txBody>
      </p:sp>
      <p:sp>
        <p:nvSpPr>
          <p:cNvPr id="4" name="Rectangle 3">
            <a:extLst>
              <a:ext uri="{FF2B5EF4-FFF2-40B4-BE49-F238E27FC236}">
                <a16:creationId xmlns:a16="http://schemas.microsoft.com/office/drawing/2014/main" id="{FC712C83-1551-474D-BA5C-213A7C47F1D1}"/>
              </a:ext>
            </a:extLst>
          </p:cNvPr>
          <p:cNvSpPr/>
          <p:nvPr/>
        </p:nvSpPr>
        <p:spPr>
          <a:xfrm>
            <a:off x="-1" y="1387048"/>
            <a:ext cx="6095999" cy="2041952"/>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During Award Term</a:t>
            </a:r>
          </a:p>
          <a:p>
            <a:endParaRPr lang="en-US" sz="1000" dirty="0"/>
          </a:p>
          <a:p>
            <a:r>
              <a:rPr lang="en-US" dirty="0"/>
              <a:t>If a local government changes the use of an asset to an ineligible use or sells the asset prior to the end of the period of performance, then the local government must follow the disposition procedures in the Uniform Guidance. </a:t>
            </a:r>
            <a:r>
              <a:rPr lang="en-US" i="1" dirty="0"/>
              <a:t>See </a:t>
            </a:r>
            <a:r>
              <a:rPr lang="en-US" dirty="0"/>
              <a:t>2 CFR 200.311, 200.313, 200.314, and 200.315.</a:t>
            </a:r>
          </a:p>
          <a:p>
            <a:endParaRPr lang="en-US" dirty="0"/>
          </a:p>
        </p:txBody>
      </p:sp>
      <p:sp>
        <p:nvSpPr>
          <p:cNvPr id="5" name="Rectangle 4">
            <a:extLst>
              <a:ext uri="{FF2B5EF4-FFF2-40B4-BE49-F238E27FC236}">
                <a16:creationId xmlns:a16="http://schemas.microsoft.com/office/drawing/2014/main" id="{22D9FB15-389E-404F-B4E4-A941003F77F8}"/>
              </a:ext>
            </a:extLst>
          </p:cNvPr>
          <p:cNvSpPr/>
          <p:nvPr/>
        </p:nvSpPr>
        <p:spPr>
          <a:xfrm>
            <a:off x="6096000" y="1387048"/>
            <a:ext cx="6096000" cy="2041952"/>
          </a:xfrm>
          <a:prstGeom prst="rect">
            <a:avLst/>
          </a:prstGeom>
          <a:solidFill>
            <a:srgbClr val="94209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After Award Term</a:t>
            </a:r>
          </a:p>
          <a:p>
            <a:endParaRPr lang="en-US" sz="1000" dirty="0"/>
          </a:p>
          <a:p>
            <a:r>
              <a:rPr lang="en-US" dirty="0"/>
              <a:t>If an asset’s use shifts outside the parameters of the eligible purpose according to the table after the grant term ends, then the local government (and any subrecipient) must follow the disposition procedures in the Uniform Guidance. </a:t>
            </a:r>
            <a:r>
              <a:rPr lang="en-US" i="1" dirty="0"/>
              <a:t>See </a:t>
            </a:r>
            <a:r>
              <a:rPr lang="en-US" dirty="0"/>
              <a:t>2 CFR 200.311, 200.313, 200.314, and 200.315. </a:t>
            </a:r>
          </a:p>
          <a:p>
            <a:endParaRPr lang="en-US" dirty="0"/>
          </a:p>
        </p:txBody>
      </p:sp>
      <p:graphicFrame>
        <p:nvGraphicFramePr>
          <p:cNvPr id="6" name="Table 6">
            <a:extLst>
              <a:ext uri="{FF2B5EF4-FFF2-40B4-BE49-F238E27FC236}">
                <a16:creationId xmlns:a16="http://schemas.microsoft.com/office/drawing/2014/main" id="{C022F0D1-E2CB-9541-9C82-82CC38601C39}"/>
              </a:ext>
            </a:extLst>
          </p:cNvPr>
          <p:cNvGraphicFramePr>
            <a:graphicFrameLocks noGrp="1"/>
          </p:cNvGraphicFramePr>
          <p:nvPr/>
        </p:nvGraphicFramePr>
        <p:xfrm>
          <a:off x="0" y="3268216"/>
          <a:ext cx="12192003" cy="3599130"/>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1229213992"/>
                    </a:ext>
                  </a:extLst>
                </a:gridCol>
                <a:gridCol w="1354667">
                  <a:extLst>
                    <a:ext uri="{9D8B030D-6E8A-4147-A177-3AD203B41FA5}">
                      <a16:colId xmlns:a16="http://schemas.microsoft.com/office/drawing/2014/main" val="913084002"/>
                    </a:ext>
                  </a:extLst>
                </a:gridCol>
                <a:gridCol w="1354667">
                  <a:extLst>
                    <a:ext uri="{9D8B030D-6E8A-4147-A177-3AD203B41FA5}">
                      <a16:colId xmlns:a16="http://schemas.microsoft.com/office/drawing/2014/main" val="3939151779"/>
                    </a:ext>
                  </a:extLst>
                </a:gridCol>
                <a:gridCol w="1354667">
                  <a:extLst>
                    <a:ext uri="{9D8B030D-6E8A-4147-A177-3AD203B41FA5}">
                      <a16:colId xmlns:a16="http://schemas.microsoft.com/office/drawing/2014/main" val="1648819150"/>
                    </a:ext>
                  </a:extLst>
                </a:gridCol>
                <a:gridCol w="1354667">
                  <a:extLst>
                    <a:ext uri="{9D8B030D-6E8A-4147-A177-3AD203B41FA5}">
                      <a16:colId xmlns:a16="http://schemas.microsoft.com/office/drawing/2014/main" val="832129287"/>
                    </a:ext>
                  </a:extLst>
                </a:gridCol>
                <a:gridCol w="1354667">
                  <a:extLst>
                    <a:ext uri="{9D8B030D-6E8A-4147-A177-3AD203B41FA5}">
                      <a16:colId xmlns:a16="http://schemas.microsoft.com/office/drawing/2014/main" val="4183570980"/>
                    </a:ext>
                  </a:extLst>
                </a:gridCol>
                <a:gridCol w="4064001">
                  <a:extLst>
                    <a:ext uri="{9D8B030D-6E8A-4147-A177-3AD203B41FA5}">
                      <a16:colId xmlns:a16="http://schemas.microsoft.com/office/drawing/2014/main" val="3084478287"/>
                    </a:ext>
                  </a:extLst>
                </a:gridCol>
              </a:tblGrid>
              <a:tr h="491397">
                <a:tc gridSpan="3">
                  <a:txBody>
                    <a:bodyPr/>
                    <a:lstStyle/>
                    <a:p>
                      <a:pPr algn="ctr"/>
                      <a:r>
                        <a:rPr lang="en-US" dirty="0"/>
                        <a:t>Real Property</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Equipment</a:t>
                      </a:r>
                    </a:p>
                  </a:txBody>
                  <a:tcPr/>
                </a:tc>
                <a:tc hMerge="1">
                  <a:txBody>
                    <a:bodyPr/>
                    <a:lstStyle/>
                    <a:p>
                      <a:endParaRPr lang="en-US" dirty="0"/>
                    </a:p>
                  </a:txBody>
                  <a:tcPr/>
                </a:tc>
                <a:tc hMerge="1">
                  <a:txBody>
                    <a:bodyPr/>
                    <a:lstStyle/>
                    <a:p>
                      <a:endParaRPr lang="en-US" dirty="0"/>
                    </a:p>
                  </a:txBody>
                  <a:tcPr/>
                </a:tc>
                <a:tc>
                  <a:txBody>
                    <a:bodyPr/>
                    <a:lstStyle/>
                    <a:p>
                      <a:pPr algn="ctr"/>
                      <a:r>
                        <a:rPr lang="en-US" dirty="0"/>
                        <a:t>Supplies</a:t>
                      </a:r>
                    </a:p>
                  </a:txBody>
                  <a:tcPr/>
                </a:tc>
                <a:extLst>
                  <a:ext uri="{0D108BD9-81ED-4DB2-BD59-A6C34878D82A}">
                    <a16:rowId xmlns:a16="http://schemas.microsoft.com/office/drawing/2014/main" val="448216056"/>
                  </a:ext>
                </a:extLst>
              </a:tr>
              <a:tr h="3107733">
                <a:tc>
                  <a:txBody>
                    <a:bodyPr/>
                    <a:lstStyle/>
                    <a:p>
                      <a:r>
                        <a:rPr lang="en-US" sz="1400" b="0" u="none" strike="noStrike" kern="1200" dirty="0">
                          <a:solidFill>
                            <a:schemeClr val="dk1"/>
                          </a:solidFill>
                          <a:effectLst/>
                        </a:rPr>
                        <a:t>Retain title and compensate US Treasury the “federal share”</a:t>
                      </a:r>
                      <a:endParaRPr lang="en-US" sz="1400" dirty="0"/>
                    </a:p>
                  </a:txBody>
                  <a:tcPr/>
                </a:tc>
                <a:tc>
                  <a:txBody>
                    <a:bodyPr/>
                    <a:lstStyle/>
                    <a:p>
                      <a:r>
                        <a:rPr lang="en-US" sz="1400" b="0" u="none" strike="noStrike" kern="1200" dirty="0">
                          <a:solidFill>
                            <a:schemeClr val="dk1"/>
                          </a:solidFill>
                          <a:effectLst/>
                        </a:rPr>
                        <a:t>Sell the property and compensate US Treasury the “federal share”</a:t>
                      </a:r>
                      <a:endParaRPr lang="en-US" sz="1400" dirty="0"/>
                    </a:p>
                  </a:txBody>
                  <a:tcPr/>
                </a:tc>
                <a:tc>
                  <a:txBody>
                    <a:bodyPr/>
                    <a:lstStyle/>
                    <a:p>
                      <a:r>
                        <a:rPr lang="en-US" sz="1400" b="0" u="none" strike="noStrike" kern="1200" dirty="0">
                          <a:solidFill>
                            <a:schemeClr val="dk1"/>
                          </a:solidFill>
                          <a:effectLst/>
                        </a:rPr>
                        <a:t>Transfer title to US Treasury or to a third party designated/ approved by US Treasury</a:t>
                      </a:r>
                      <a:endParaRPr lang="en-US" sz="1400" dirty="0"/>
                    </a:p>
                  </a:txBody>
                  <a:tcPr/>
                </a:tc>
                <a:tc>
                  <a:txBody>
                    <a:bodyPr/>
                    <a:lstStyle/>
                    <a:p>
                      <a:r>
                        <a:rPr lang="en-US" sz="1400" dirty="0"/>
                        <a:t>If FMV of $5K or less, local government may retain, no compensation to US Treasury</a:t>
                      </a:r>
                    </a:p>
                  </a:txBody>
                  <a:tcPr/>
                </a:tc>
                <a:tc>
                  <a:txBody>
                    <a:bodyPr/>
                    <a:lstStyle/>
                    <a:p>
                      <a:r>
                        <a:rPr lang="en-US" sz="1100" dirty="0"/>
                        <a:t>If FMV over $5K must request disposition instructions from US Treasury. If US Treasury does not provide  instructions within 120 days, may sell or use for different purpose, but must repay US Treasury “federal share”</a:t>
                      </a:r>
                    </a:p>
                  </a:txBody>
                  <a:tcPr/>
                </a:tc>
                <a:tc>
                  <a:txBody>
                    <a:bodyPr/>
                    <a:lstStyle/>
                    <a:p>
                      <a:r>
                        <a:rPr lang="en-US" sz="1400" b="0" u="none" strike="noStrike" kern="1200" dirty="0">
                          <a:solidFill>
                            <a:schemeClr val="dk1"/>
                          </a:solidFill>
                          <a:effectLst/>
                        </a:rPr>
                        <a:t>Transfer title to US Treasury or to a third party designated/ approved by US Treasury</a:t>
                      </a:r>
                      <a:endParaRPr lang="en-US" sz="1400" dirty="0"/>
                    </a:p>
                  </a:txBody>
                  <a:tcPr/>
                </a:tc>
                <a:tc>
                  <a:txBody>
                    <a:bodyPr/>
                    <a:lstStyle/>
                    <a:p>
                      <a:r>
                        <a:rPr lang="en-US" sz="1400" b="0" u="none" strike="noStrike" kern="1200" dirty="0">
                          <a:solidFill>
                            <a:schemeClr val="dk1"/>
                          </a:solidFill>
                          <a:effectLst/>
                        </a:rPr>
                        <a:t>If there is a residual inventory of unused supplies exceeding $5,000 in total aggregate value upon termination or completion of the project and the supplies are not needed for any other Federal award, the local government must retain the supplies for use on other activities or sell them, but must, in either case, repay US Treasury “federal share”</a:t>
                      </a:r>
                      <a:endParaRPr lang="en-US" sz="1400" dirty="0"/>
                    </a:p>
                  </a:txBody>
                  <a:tcPr/>
                </a:tc>
                <a:extLst>
                  <a:ext uri="{0D108BD9-81ED-4DB2-BD59-A6C34878D82A}">
                    <a16:rowId xmlns:a16="http://schemas.microsoft.com/office/drawing/2014/main" val="3932226912"/>
                  </a:ext>
                </a:extLst>
              </a:tr>
            </a:tbl>
          </a:graphicData>
        </a:graphic>
      </p:graphicFrame>
      <p:sp>
        <p:nvSpPr>
          <p:cNvPr id="8" name="Rectangle 7">
            <a:extLst>
              <a:ext uri="{FF2B5EF4-FFF2-40B4-BE49-F238E27FC236}">
                <a16:creationId xmlns:a16="http://schemas.microsoft.com/office/drawing/2014/main" id="{9B53592E-BC3D-8C42-8544-521BD99DB8E9}"/>
              </a:ext>
            </a:extLst>
          </p:cNvPr>
          <p:cNvSpPr/>
          <p:nvPr/>
        </p:nvSpPr>
        <p:spPr>
          <a:xfrm>
            <a:off x="0" y="6117771"/>
            <a:ext cx="12192000" cy="721974"/>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Must get specific instructions from US Treasury on which option to take.</a:t>
            </a:r>
          </a:p>
        </p:txBody>
      </p:sp>
    </p:spTree>
    <p:extLst>
      <p:ext uri="{BB962C8B-B14F-4D97-AF65-F5344CB8AC3E}">
        <p14:creationId xmlns:p14="http://schemas.microsoft.com/office/powerpoint/2010/main" val="35015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4065DC-80F9-E849-B075-58E0B1843C6D}"/>
              </a:ext>
            </a:extLst>
          </p:cNvPr>
          <p:cNvSpPr/>
          <p:nvPr/>
        </p:nvSpPr>
        <p:spPr>
          <a:xfrm>
            <a:off x="0" y="0"/>
            <a:ext cx="12192000" cy="169068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04774186-A7F2-2240-958B-9266948B6967}"/>
              </a:ext>
            </a:extLst>
          </p:cNvPr>
          <p:cNvSpPr>
            <a:spLocks noGrp="1"/>
          </p:cNvSpPr>
          <p:nvPr>
            <p:ph type="title"/>
          </p:nvPr>
        </p:nvSpPr>
        <p:spPr>
          <a:xfrm>
            <a:off x="838197" y="63383"/>
            <a:ext cx="10515600" cy="1325563"/>
          </a:xfrm>
        </p:spPr>
        <p:txBody>
          <a:bodyPr/>
          <a:lstStyle/>
          <a:p>
            <a:pPr algn="ctr"/>
            <a:r>
              <a:rPr lang="en-US" dirty="0">
                <a:solidFill>
                  <a:schemeClr val="bg1"/>
                </a:solidFill>
              </a:rPr>
              <a:t>External Contract for Construction, </a:t>
            </a:r>
            <a:br>
              <a:rPr lang="en-US" dirty="0">
                <a:solidFill>
                  <a:schemeClr val="bg1"/>
                </a:solidFill>
              </a:rPr>
            </a:br>
            <a:r>
              <a:rPr lang="en-US" dirty="0">
                <a:solidFill>
                  <a:schemeClr val="bg1"/>
                </a:solidFill>
              </a:rPr>
              <a:t>Goods, or Services?</a:t>
            </a:r>
          </a:p>
        </p:txBody>
      </p:sp>
      <p:graphicFrame>
        <p:nvGraphicFramePr>
          <p:cNvPr id="4" name="Table 4">
            <a:extLst>
              <a:ext uri="{FF2B5EF4-FFF2-40B4-BE49-F238E27FC236}">
                <a16:creationId xmlns:a16="http://schemas.microsoft.com/office/drawing/2014/main" id="{3B87B90F-B55B-E145-95CC-1342D6B2617E}"/>
              </a:ext>
            </a:extLst>
          </p:cNvPr>
          <p:cNvGraphicFramePr>
            <a:graphicFrameLocks noGrp="1"/>
          </p:cNvGraphicFramePr>
          <p:nvPr>
            <p:ph idx="1"/>
          </p:nvPr>
        </p:nvGraphicFramePr>
        <p:xfrm>
          <a:off x="134750" y="2225707"/>
          <a:ext cx="11922492" cy="265684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974164">
                  <a:extLst>
                    <a:ext uri="{9D8B030D-6E8A-4147-A177-3AD203B41FA5}">
                      <a16:colId xmlns:a16="http://schemas.microsoft.com/office/drawing/2014/main" val="3148796215"/>
                    </a:ext>
                  </a:extLst>
                </a:gridCol>
                <a:gridCol w="3974164">
                  <a:extLst>
                    <a:ext uri="{9D8B030D-6E8A-4147-A177-3AD203B41FA5}">
                      <a16:colId xmlns:a16="http://schemas.microsoft.com/office/drawing/2014/main" val="2700992901"/>
                    </a:ext>
                  </a:extLst>
                </a:gridCol>
                <a:gridCol w="3974164">
                  <a:extLst>
                    <a:ext uri="{9D8B030D-6E8A-4147-A177-3AD203B41FA5}">
                      <a16:colId xmlns:a16="http://schemas.microsoft.com/office/drawing/2014/main" val="4205691351"/>
                    </a:ext>
                  </a:extLst>
                </a:gridCol>
              </a:tblGrid>
              <a:tr h="370840">
                <a:tc>
                  <a:txBody>
                    <a:bodyPr/>
                    <a:lstStyle/>
                    <a:p>
                      <a:pPr algn="ctr"/>
                      <a:r>
                        <a:rPr lang="en-US" dirty="0"/>
                        <a:t>Contracts</a:t>
                      </a:r>
                    </a:p>
                  </a:txBody>
                  <a:tcPr/>
                </a:tc>
                <a:tc>
                  <a:txBody>
                    <a:bodyPr/>
                    <a:lstStyle/>
                    <a:p>
                      <a:pPr algn="ctr"/>
                      <a:r>
                        <a:rPr lang="en-US" dirty="0"/>
                        <a:t>Subawards</a:t>
                      </a:r>
                    </a:p>
                  </a:txBody>
                  <a:tcPr/>
                </a:tc>
                <a:tc>
                  <a:txBody>
                    <a:bodyPr/>
                    <a:lstStyle/>
                    <a:p>
                      <a:pPr algn="ctr"/>
                      <a:r>
                        <a:rPr lang="en-US" dirty="0"/>
                        <a:t>Beneficiary Payments</a:t>
                      </a:r>
                    </a:p>
                  </a:txBody>
                  <a:tcPr/>
                </a:tc>
                <a:extLst>
                  <a:ext uri="{0D108BD9-81ED-4DB2-BD59-A6C34878D82A}">
                    <a16:rowId xmlns:a16="http://schemas.microsoft.com/office/drawing/2014/main" val="1866763274"/>
                  </a:ext>
                </a:extLst>
              </a:tr>
              <a:tr h="370840">
                <a:tc>
                  <a:txBody>
                    <a:bodyPr/>
                    <a:lstStyle/>
                    <a:p>
                      <a:r>
                        <a:rPr lang="en-US" sz="1800" b="1" i="0" u="none" strike="noStrike" kern="1200" dirty="0">
                          <a:solidFill>
                            <a:schemeClr val="dk1"/>
                          </a:solidFill>
                          <a:effectLst/>
                          <a:latin typeface="+mn-lt"/>
                          <a:ea typeface="+mn-ea"/>
                          <a:cs typeface="+mn-cs"/>
                        </a:rPr>
                        <a:t>If</a:t>
                      </a:r>
                      <a:r>
                        <a:rPr lang="en-US" sz="1800" b="0" i="0" u="none" strike="noStrike" kern="1200" dirty="0">
                          <a:solidFill>
                            <a:schemeClr val="dk1"/>
                          </a:solidFill>
                          <a:effectLst/>
                          <a:latin typeface="+mn-lt"/>
                          <a:ea typeface="+mn-ea"/>
                          <a:cs typeface="+mn-cs"/>
                        </a:rPr>
                        <a:t> </a:t>
                      </a:r>
                      <a:r>
                        <a:rPr lang="en-US" sz="1800" b="1" i="0" u="none" strike="noStrike" kern="1200" dirty="0">
                          <a:solidFill>
                            <a:schemeClr val="dk1"/>
                          </a:solidFill>
                          <a:effectLst/>
                          <a:latin typeface="+mn-lt"/>
                          <a:ea typeface="+mn-ea"/>
                          <a:cs typeface="+mn-cs"/>
                        </a:rPr>
                        <a:t>a local government uses ARP/CLSRF funds to pay for an agreement with another entity (government, nonprofit, for profit) whereby the other entity provides goods or services for the benefit of the local government, it is a contractor relationship. The agreement is referred to as a “contract.”</a:t>
                      </a:r>
                      <a:endParaRPr lang="en-US" dirty="0"/>
                    </a:p>
                  </a:txBody>
                  <a:tcPr/>
                </a:tc>
                <a:tc>
                  <a:txBody>
                    <a:bodyPr/>
                    <a:lstStyle/>
                    <a:p>
                      <a:r>
                        <a:rPr lang="en-US" sz="1800" b="1" i="0" u="none" strike="noStrike" kern="1200" dirty="0">
                          <a:solidFill>
                            <a:schemeClr val="dk1"/>
                          </a:solidFill>
                          <a:effectLst/>
                          <a:latin typeface="+mn-lt"/>
                          <a:ea typeface="+mn-ea"/>
                          <a:cs typeface="+mn-cs"/>
                        </a:rPr>
                        <a:t>If a local government uses ARP/CSLFRF funds to pay for an agreement with another entity (government, nonprofit, for profit) whereby the other entity carries out an ARP/CSLFRF eligible project instead of the local government, it is a subrecipient relationship. The agreement is a “subaward.”</a:t>
                      </a:r>
                      <a:endParaRPr lang="en-US" dirty="0"/>
                    </a:p>
                  </a:txBody>
                  <a:tcPr/>
                </a:tc>
                <a:tc>
                  <a:txBody>
                    <a:bodyPr/>
                    <a:lstStyle/>
                    <a:p>
                      <a:r>
                        <a:rPr lang="en-US" b="1" dirty="0"/>
                        <a:t>If the payment is made directly to the beneficiary of an ARP/CSLFRF eligible project, it is neither a contract nor a subaward for federal regulatory purposes.</a:t>
                      </a:r>
                    </a:p>
                  </a:txBody>
                  <a:tcPr/>
                </a:tc>
                <a:extLst>
                  <a:ext uri="{0D108BD9-81ED-4DB2-BD59-A6C34878D82A}">
                    <a16:rowId xmlns:a16="http://schemas.microsoft.com/office/drawing/2014/main" val="1588747847"/>
                  </a:ext>
                </a:extLst>
              </a:tr>
            </a:tbl>
          </a:graphicData>
        </a:graphic>
      </p:graphicFrame>
      <p:sp>
        <p:nvSpPr>
          <p:cNvPr id="5" name="Rectangle 4">
            <a:extLst>
              <a:ext uri="{FF2B5EF4-FFF2-40B4-BE49-F238E27FC236}">
                <a16:creationId xmlns:a16="http://schemas.microsoft.com/office/drawing/2014/main" id="{59898F99-C9E8-8448-B46F-DE049387D660}"/>
              </a:ext>
            </a:extLst>
          </p:cNvPr>
          <p:cNvSpPr/>
          <p:nvPr/>
        </p:nvSpPr>
        <p:spPr>
          <a:xfrm>
            <a:off x="134753" y="1690688"/>
            <a:ext cx="11922491" cy="52312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The Final Rule and Uniform Guidance group external payments of ARP/CSLFRF funds into 3 categories.</a:t>
            </a:r>
          </a:p>
        </p:txBody>
      </p:sp>
      <p:sp>
        <p:nvSpPr>
          <p:cNvPr id="6" name="Rectangle 5">
            <a:extLst>
              <a:ext uri="{FF2B5EF4-FFF2-40B4-BE49-F238E27FC236}">
                <a16:creationId xmlns:a16="http://schemas.microsoft.com/office/drawing/2014/main" id="{CFDD6E66-1B81-7049-A34A-94618E8FEF3A}"/>
              </a:ext>
            </a:extLst>
          </p:cNvPr>
          <p:cNvSpPr/>
          <p:nvPr/>
        </p:nvSpPr>
        <p:spPr>
          <a:xfrm>
            <a:off x="134751" y="5536080"/>
            <a:ext cx="11922491" cy="1170103"/>
          </a:xfrm>
          <a:prstGeom prst="rect">
            <a:avLst/>
          </a:prstGeom>
          <a:solidFill>
            <a:schemeClr val="accent2"/>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Note that Uniform Guidance “contract” and “subaward” </a:t>
            </a:r>
            <a:r>
              <a:rPr lang="en-US" sz="2800"/>
              <a:t>requirements </a:t>
            </a:r>
          </a:p>
          <a:p>
            <a:pPr algn="ctr"/>
            <a:r>
              <a:rPr lang="en-US" sz="2800"/>
              <a:t>DO </a:t>
            </a:r>
            <a:r>
              <a:rPr lang="en-US" sz="2800" dirty="0"/>
              <a:t>NOT APPLY to Revenue Replacement expenditures.</a:t>
            </a:r>
          </a:p>
        </p:txBody>
      </p:sp>
      <p:sp>
        <p:nvSpPr>
          <p:cNvPr id="8" name="Rectangle 7">
            <a:extLst>
              <a:ext uri="{FF2B5EF4-FFF2-40B4-BE49-F238E27FC236}">
                <a16:creationId xmlns:a16="http://schemas.microsoft.com/office/drawing/2014/main" id="{5FE1549C-EA05-C84C-8A62-C72ED8187437}"/>
              </a:ext>
            </a:extLst>
          </p:cNvPr>
          <p:cNvSpPr/>
          <p:nvPr/>
        </p:nvSpPr>
        <p:spPr>
          <a:xfrm>
            <a:off x="134751" y="4947752"/>
            <a:ext cx="11922491" cy="52312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local government must document whether an external agreement is a contract or subaward, according to this </a:t>
            </a:r>
            <a:r>
              <a:rPr lang="en-US" dirty="0">
                <a:solidFill>
                  <a:schemeClr val="bg1"/>
                </a:solidFill>
                <a:hlinkClick r:id="rId2">
                  <a:extLst>
                    <a:ext uri="{A12FA001-AC4F-418D-AE19-62706E023703}">
                      <ahyp:hlinkClr xmlns:ahyp="http://schemas.microsoft.com/office/drawing/2018/hyperlinkcolor" val="tx"/>
                    </a:ext>
                  </a:extLst>
                </a:hlinkClick>
              </a:rPr>
              <a:t>checklist</a:t>
            </a:r>
            <a:r>
              <a:rPr lang="en-US" dirty="0">
                <a:solidFill>
                  <a:schemeClr val="bg1"/>
                </a:solidFill>
              </a:rPr>
              <a:t>.</a:t>
            </a:r>
          </a:p>
        </p:txBody>
      </p:sp>
      <p:sp>
        <p:nvSpPr>
          <p:cNvPr id="3" name="Oval 2">
            <a:extLst>
              <a:ext uri="{FF2B5EF4-FFF2-40B4-BE49-F238E27FC236}">
                <a16:creationId xmlns:a16="http://schemas.microsoft.com/office/drawing/2014/main" id="{71878F8A-42CF-A34E-95EC-0C6247E97512}"/>
              </a:ext>
            </a:extLst>
          </p:cNvPr>
          <p:cNvSpPr/>
          <p:nvPr/>
        </p:nvSpPr>
        <p:spPr>
          <a:xfrm>
            <a:off x="3439886" y="1611086"/>
            <a:ext cx="5072743" cy="3690257"/>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1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5257" y="2494186"/>
            <a:ext cx="2254602" cy="2334985"/>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62685" y="2494186"/>
            <a:ext cx="2254602" cy="2334985"/>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45639" y="2497417"/>
            <a:ext cx="2254602" cy="2334985"/>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67681" y="2471776"/>
            <a:ext cx="2254602" cy="2334985"/>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17633"/>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44" name="Rectangle 43"/>
          <p:cNvSpPr/>
          <p:nvPr/>
        </p:nvSpPr>
        <p:spPr>
          <a:xfrm>
            <a:off x="679797" y="15142"/>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cs typeface="Arial" panose="020B0604020202020204" pitchFamily="34" charset="0"/>
              </a:rPr>
              <a:t>Subaward Process</a:t>
            </a:r>
          </a:p>
        </p:txBody>
      </p:sp>
      <p:sp>
        <p:nvSpPr>
          <p:cNvPr id="45" name="Rectangle 44"/>
          <p:cNvSpPr/>
          <p:nvPr/>
        </p:nvSpPr>
        <p:spPr>
          <a:xfrm>
            <a:off x="1045639" y="5103674"/>
            <a:ext cx="2254602" cy="1754326"/>
          </a:xfrm>
          <a:prstGeom prst="rect">
            <a:avLst/>
          </a:prstGeom>
        </p:spPr>
        <p:txBody>
          <a:bodyPr wrap="square">
            <a:spAutoFit/>
          </a:bodyPr>
          <a:lstStyle/>
          <a:p>
            <a:pPr lvl="0" algn="ctr"/>
            <a:r>
              <a:rPr lang="en-US" sz="2000" kern="0" dirty="0">
                <a:solidFill>
                  <a:schemeClr val="tx1">
                    <a:lumMod val="50000"/>
                    <a:lumOff val="50000"/>
                  </a:schemeClr>
                </a:solidFill>
                <a:latin typeface="Arial" pitchFamily="34" charset="0"/>
                <a:cs typeface="Arial" pitchFamily="34" charset="0"/>
              </a:rPr>
              <a:t>Determination of relationship: Subrecipient or Contractor</a:t>
            </a:r>
          </a:p>
          <a:p>
            <a:pPr lvl="0" algn="ctr"/>
            <a:endParaRPr lang="en-US" sz="800" kern="0" dirty="0">
              <a:solidFill>
                <a:schemeClr val="tx1">
                  <a:lumMod val="50000"/>
                  <a:lumOff val="50000"/>
                </a:schemeClr>
              </a:solidFill>
              <a:latin typeface="Arial" pitchFamily="34" charset="0"/>
              <a:cs typeface="Arial" pitchFamily="34" charset="0"/>
            </a:endParaRPr>
          </a:p>
          <a:p>
            <a:pPr lvl="0" algn="ctr"/>
            <a:r>
              <a:rPr lang="en-US" sz="2000" kern="0" dirty="0">
                <a:solidFill>
                  <a:schemeClr val="tx1">
                    <a:lumMod val="50000"/>
                    <a:lumOff val="50000"/>
                  </a:schemeClr>
                </a:solidFill>
                <a:latin typeface="Arial" pitchFamily="34" charset="0"/>
                <a:cs typeface="Arial" pitchFamily="34" charset="0"/>
              </a:rPr>
              <a:t>2 CFR 200.331</a:t>
            </a:r>
            <a:endParaRPr lang="en-US" sz="2000" dirty="0">
              <a:solidFill>
                <a:schemeClr val="tx1">
                  <a:lumMod val="50000"/>
                  <a:lumOff val="50000"/>
                </a:schemeClr>
              </a:solidFill>
              <a:latin typeface="Arial" pitchFamily="34" charset="0"/>
              <a:cs typeface="Arial" pitchFamily="34" charset="0"/>
            </a:endParaRPr>
          </a:p>
        </p:txBody>
      </p:sp>
      <p:sp>
        <p:nvSpPr>
          <p:cNvPr id="46" name="Rectangle 45"/>
          <p:cNvSpPr/>
          <p:nvPr/>
        </p:nvSpPr>
        <p:spPr>
          <a:xfrm>
            <a:off x="3360996" y="5097666"/>
            <a:ext cx="2723124" cy="830997"/>
          </a:xfrm>
          <a:prstGeom prst="rect">
            <a:avLst/>
          </a:prstGeom>
        </p:spPr>
        <p:txBody>
          <a:bodyPr wrap="square">
            <a:spAutoFit/>
          </a:bodyPr>
          <a:lstStyle/>
          <a:p>
            <a:pPr lvl="0" algn="ctr"/>
            <a:r>
              <a:rPr lang="en-US" sz="2000" kern="0" dirty="0">
                <a:solidFill>
                  <a:schemeClr val="tx1">
                    <a:lumMod val="50000"/>
                    <a:lumOff val="50000"/>
                  </a:schemeClr>
                </a:solidFill>
                <a:latin typeface="Arial" pitchFamily="34" charset="0"/>
                <a:cs typeface="Arial" pitchFamily="34" charset="0"/>
              </a:rPr>
              <a:t>Risk Assessment</a:t>
            </a:r>
          </a:p>
          <a:p>
            <a:pPr lvl="0" algn="ctr"/>
            <a:endParaRPr lang="en-US" sz="800" kern="0" dirty="0">
              <a:solidFill>
                <a:schemeClr val="tx1">
                  <a:lumMod val="50000"/>
                  <a:lumOff val="50000"/>
                </a:schemeClr>
              </a:solidFill>
              <a:latin typeface="Arial" pitchFamily="34" charset="0"/>
              <a:cs typeface="Arial" pitchFamily="34" charset="0"/>
            </a:endParaRPr>
          </a:p>
          <a:p>
            <a:pPr lvl="0" algn="ctr"/>
            <a:r>
              <a:rPr lang="en-US" sz="2000" kern="0" dirty="0">
                <a:solidFill>
                  <a:schemeClr val="tx1">
                    <a:lumMod val="50000"/>
                    <a:lumOff val="50000"/>
                  </a:schemeClr>
                </a:solidFill>
                <a:latin typeface="Arial" pitchFamily="34" charset="0"/>
                <a:cs typeface="Arial" pitchFamily="34" charset="0"/>
              </a:rPr>
              <a:t>2 CFR 200-332(b)-(c)</a:t>
            </a:r>
            <a:endParaRPr lang="en-US" sz="2000" dirty="0">
              <a:solidFill>
                <a:schemeClr val="tx1">
                  <a:lumMod val="50000"/>
                  <a:lumOff val="50000"/>
                </a:schemeClr>
              </a:solidFill>
              <a:latin typeface="Arial" pitchFamily="34" charset="0"/>
              <a:cs typeface="Arial" pitchFamily="34" charset="0"/>
            </a:endParaRPr>
          </a:p>
        </p:txBody>
      </p:sp>
      <p:sp>
        <p:nvSpPr>
          <p:cNvPr id="47" name="Rectangle 46"/>
          <p:cNvSpPr/>
          <p:nvPr/>
        </p:nvSpPr>
        <p:spPr>
          <a:xfrm>
            <a:off x="6262685" y="5103674"/>
            <a:ext cx="2254602" cy="1754326"/>
          </a:xfrm>
          <a:prstGeom prst="rect">
            <a:avLst/>
          </a:prstGeom>
        </p:spPr>
        <p:txBody>
          <a:bodyPr wrap="square">
            <a:spAutoFit/>
          </a:bodyPr>
          <a:lstStyle/>
          <a:p>
            <a:pPr lvl="0" algn="ctr"/>
            <a:r>
              <a:rPr lang="en-US" sz="2000" kern="0" dirty="0">
                <a:solidFill>
                  <a:schemeClr val="tx1">
                    <a:lumMod val="50000"/>
                    <a:lumOff val="50000"/>
                  </a:schemeClr>
                </a:solidFill>
                <a:latin typeface="Arial" pitchFamily="34" charset="0"/>
                <a:cs typeface="Arial" pitchFamily="34" charset="0"/>
              </a:rPr>
              <a:t>Formation and issuance of subaward agreement</a:t>
            </a:r>
          </a:p>
          <a:p>
            <a:pPr lvl="0" algn="ctr"/>
            <a:endParaRPr lang="en-US" sz="800" kern="0" dirty="0">
              <a:solidFill>
                <a:schemeClr val="tx1">
                  <a:lumMod val="50000"/>
                  <a:lumOff val="50000"/>
                </a:schemeClr>
              </a:solidFill>
              <a:latin typeface="Arial" pitchFamily="34" charset="0"/>
              <a:cs typeface="Arial" pitchFamily="34" charset="0"/>
            </a:endParaRPr>
          </a:p>
          <a:p>
            <a:pPr lvl="0" algn="ctr"/>
            <a:r>
              <a:rPr lang="en-US" sz="2000" kern="0" dirty="0">
                <a:solidFill>
                  <a:schemeClr val="tx1">
                    <a:lumMod val="50000"/>
                    <a:lumOff val="50000"/>
                  </a:schemeClr>
                </a:solidFill>
                <a:latin typeface="Arial" pitchFamily="34" charset="0"/>
                <a:cs typeface="Arial" pitchFamily="34" charset="0"/>
              </a:rPr>
              <a:t>2 CFR 200.332(a) </a:t>
            </a:r>
            <a:endParaRPr lang="en-US" sz="2000" dirty="0">
              <a:solidFill>
                <a:schemeClr val="tx1">
                  <a:lumMod val="50000"/>
                  <a:lumOff val="50000"/>
                </a:schemeClr>
              </a:solidFill>
              <a:latin typeface="Arial" pitchFamily="34" charset="0"/>
              <a:cs typeface="Arial" pitchFamily="34" charset="0"/>
            </a:endParaRPr>
          </a:p>
        </p:txBody>
      </p:sp>
      <p:sp>
        <p:nvSpPr>
          <p:cNvPr id="48" name="Rectangle 47"/>
          <p:cNvSpPr/>
          <p:nvPr/>
        </p:nvSpPr>
        <p:spPr>
          <a:xfrm>
            <a:off x="8695852" y="5097666"/>
            <a:ext cx="2618839" cy="1138773"/>
          </a:xfrm>
          <a:prstGeom prst="rect">
            <a:avLst/>
          </a:prstGeom>
        </p:spPr>
        <p:txBody>
          <a:bodyPr wrap="square">
            <a:spAutoFit/>
          </a:bodyPr>
          <a:lstStyle/>
          <a:p>
            <a:pPr lvl="0" algn="ctr"/>
            <a:r>
              <a:rPr lang="en-US" sz="2000" kern="0" dirty="0">
                <a:solidFill>
                  <a:schemeClr val="tx1">
                    <a:lumMod val="50000"/>
                    <a:lumOff val="50000"/>
                  </a:schemeClr>
                </a:solidFill>
                <a:latin typeface="Arial" pitchFamily="34" charset="0"/>
                <a:cs typeface="Arial" pitchFamily="34" charset="0"/>
              </a:rPr>
              <a:t>Post-award monitoring</a:t>
            </a:r>
          </a:p>
          <a:p>
            <a:pPr lvl="0" algn="ctr"/>
            <a:endParaRPr lang="en-US" sz="800" kern="0" dirty="0">
              <a:solidFill>
                <a:schemeClr val="tx1">
                  <a:lumMod val="50000"/>
                  <a:lumOff val="50000"/>
                </a:schemeClr>
              </a:solidFill>
              <a:latin typeface="Arial" pitchFamily="34" charset="0"/>
              <a:cs typeface="Arial" pitchFamily="34" charset="0"/>
            </a:endParaRPr>
          </a:p>
          <a:p>
            <a:pPr lvl="0" algn="ctr"/>
            <a:r>
              <a:rPr lang="en-US" sz="2000" kern="0" dirty="0">
                <a:solidFill>
                  <a:schemeClr val="tx1">
                    <a:lumMod val="50000"/>
                    <a:lumOff val="50000"/>
                  </a:schemeClr>
                </a:solidFill>
                <a:latin typeface="Arial" pitchFamily="34" charset="0"/>
                <a:cs typeface="Arial" pitchFamily="34" charset="0"/>
              </a:rPr>
              <a:t>2 CFR 200.332(d)-(h)</a:t>
            </a:r>
            <a:endParaRPr lang="en-US" sz="2000" dirty="0">
              <a:solidFill>
                <a:schemeClr val="tx1">
                  <a:lumMod val="50000"/>
                  <a:lumOff val="50000"/>
                </a:schemeClr>
              </a:solidFill>
              <a:latin typeface="Arial" pitchFamily="34" charset="0"/>
              <a:cs typeface="Arial" pitchFamily="34" charset="0"/>
            </a:endParaRPr>
          </a:p>
        </p:txBody>
      </p:sp>
      <p:pic>
        <p:nvPicPr>
          <p:cNvPr id="7" name="Graphic 6" descr="Decision chart with solid fill">
            <a:extLst>
              <a:ext uri="{FF2B5EF4-FFF2-40B4-BE49-F238E27FC236}">
                <a16:creationId xmlns:a16="http://schemas.microsoft.com/office/drawing/2014/main" id="{5BC0689C-9636-DF4D-9D92-74D675CD7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5426" y="2694731"/>
            <a:ext cx="1723670" cy="1723670"/>
          </a:xfrm>
          <a:prstGeom prst="rect">
            <a:avLst/>
          </a:prstGeom>
        </p:spPr>
      </p:pic>
      <p:pic>
        <p:nvPicPr>
          <p:cNvPr id="10" name="Graphic 9" descr="Checklist with solid fill">
            <a:extLst>
              <a:ext uri="{FF2B5EF4-FFF2-40B4-BE49-F238E27FC236}">
                <a16:creationId xmlns:a16="http://schemas.microsoft.com/office/drawing/2014/main" id="{70265026-FD54-CD4B-84DB-34C8579696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6107" y="2630115"/>
            <a:ext cx="1852902" cy="1852902"/>
          </a:xfrm>
          <a:prstGeom prst="rect">
            <a:avLst/>
          </a:prstGeom>
        </p:spPr>
      </p:pic>
      <p:pic>
        <p:nvPicPr>
          <p:cNvPr id="17" name="Graphic 16" descr="Contract with solid fill">
            <a:extLst>
              <a:ext uri="{FF2B5EF4-FFF2-40B4-BE49-F238E27FC236}">
                <a16:creationId xmlns:a16="http://schemas.microsoft.com/office/drawing/2014/main" id="{6265B875-DF36-AE4D-90E5-1B315CC66F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63739" y="2568123"/>
            <a:ext cx="1852494" cy="1852494"/>
          </a:xfrm>
          <a:prstGeom prst="rect">
            <a:avLst/>
          </a:prstGeom>
        </p:spPr>
      </p:pic>
      <p:pic>
        <p:nvPicPr>
          <p:cNvPr id="22" name="Graphic 21" descr="Magnifying glass with solid fill">
            <a:extLst>
              <a:ext uri="{FF2B5EF4-FFF2-40B4-BE49-F238E27FC236}">
                <a16:creationId xmlns:a16="http://schemas.microsoft.com/office/drawing/2014/main" id="{6937C6B2-4EB6-604F-9402-63E4EC919A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09347" y="2694731"/>
            <a:ext cx="1571270" cy="1571270"/>
          </a:xfrm>
          <a:prstGeom prst="rect">
            <a:avLst/>
          </a:prstGeom>
        </p:spPr>
      </p:pic>
      <p:sp>
        <p:nvSpPr>
          <p:cNvPr id="6" name="Rectangle 5">
            <a:extLst>
              <a:ext uri="{FF2B5EF4-FFF2-40B4-BE49-F238E27FC236}">
                <a16:creationId xmlns:a16="http://schemas.microsoft.com/office/drawing/2014/main" id="{77565669-ECBD-A84F-A63F-B1B610FF7CAE}"/>
              </a:ext>
            </a:extLst>
          </p:cNvPr>
          <p:cNvSpPr/>
          <p:nvPr/>
        </p:nvSpPr>
        <p:spPr>
          <a:xfrm>
            <a:off x="-1" y="854401"/>
            <a:ext cx="12191999" cy="1426329"/>
          </a:xfrm>
          <a:prstGeom prst="rect">
            <a:avLst/>
          </a:prstGeom>
          <a:solidFill>
            <a:schemeClr val="bg2">
              <a:lumMod val="9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Local Government “should develop written policies and procedures for subrecipient monitoring and risk assessment and maintain records of all award agreements identifying or otherwise documenting subrecipients’ compliance obligations.”</a:t>
            </a:r>
          </a:p>
          <a:p>
            <a:pPr algn="ctr"/>
            <a:endParaRPr lang="en-US" sz="900" dirty="0">
              <a:solidFill>
                <a:schemeClr val="tx1">
                  <a:lumMod val="65000"/>
                  <a:lumOff val="35000"/>
                </a:schemeClr>
              </a:solidFill>
            </a:endParaRPr>
          </a:p>
          <a:p>
            <a:pPr algn="ctr"/>
            <a:r>
              <a:rPr lang="en-US" sz="2400" b="1" dirty="0">
                <a:solidFill>
                  <a:schemeClr val="tx1">
                    <a:lumMod val="65000"/>
                    <a:lumOff val="35000"/>
                  </a:schemeClr>
                </a:solidFill>
                <a:hlinkClick r:id="rId10"/>
              </a:rPr>
              <a:t>Sample Subaward Policy, Agreement, Risk Assessment, &amp; Monitoring Plan</a:t>
            </a: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36407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5" grpId="0" animBg="1"/>
      <p:bldP spid="45" grpId="0"/>
      <p:bldP spid="46" grpId="0"/>
      <p:bldP spid="47" grpId="0"/>
      <p:bldP spid="48"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49BB-B382-4D4B-8F6D-FB631194D997}"/>
              </a:ext>
            </a:extLst>
          </p:cNvPr>
          <p:cNvSpPr>
            <a:spLocks noGrp="1"/>
          </p:cNvSpPr>
          <p:nvPr>
            <p:ph type="title"/>
          </p:nvPr>
        </p:nvSpPr>
        <p:spPr>
          <a:xfrm>
            <a:off x="481013" y="3752849"/>
            <a:ext cx="3290887" cy="2452687"/>
          </a:xfrm>
        </p:spPr>
        <p:txBody>
          <a:bodyPr anchor="ctr">
            <a:normAutofit/>
          </a:bodyPr>
          <a:lstStyle/>
          <a:p>
            <a:r>
              <a:rPr lang="en-US" sz="3600" dirty="0"/>
              <a:t>Subaward Vocabulary</a:t>
            </a:r>
          </a:p>
        </p:txBody>
      </p:sp>
      <p:sp>
        <p:nvSpPr>
          <p:cNvPr id="3" name="Content Placeholder 2">
            <a:extLst>
              <a:ext uri="{FF2B5EF4-FFF2-40B4-BE49-F238E27FC236}">
                <a16:creationId xmlns:a16="http://schemas.microsoft.com/office/drawing/2014/main" id="{85ABC778-AD7C-994D-9C5E-3B4183356106}"/>
              </a:ext>
            </a:extLst>
          </p:cNvPr>
          <p:cNvSpPr>
            <a:spLocks noGrp="1"/>
          </p:cNvSpPr>
          <p:nvPr>
            <p:ph idx="1"/>
          </p:nvPr>
        </p:nvSpPr>
        <p:spPr>
          <a:xfrm>
            <a:off x="3200400" y="3966210"/>
            <a:ext cx="8793480" cy="2452687"/>
          </a:xfrm>
        </p:spPr>
        <p:txBody>
          <a:bodyPr anchor="ctr">
            <a:noAutofit/>
          </a:bodyPr>
          <a:lstStyle/>
          <a:p>
            <a:r>
              <a:rPr lang="en-US" sz="2400" b="1" dirty="0"/>
              <a:t>Recipient: </a:t>
            </a:r>
            <a:r>
              <a:rPr lang="en-US" sz="2400" dirty="0"/>
              <a:t>Local government that received ARP/CLFRF award</a:t>
            </a:r>
          </a:p>
          <a:p>
            <a:r>
              <a:rPr lang="en-US" sz="2400" b="1" dirty="0"/>
              <a:t>Pass-through Entity: </a:t>
            </a:r>
            <a:r>
              <a:rPr lang="en-US" sz="2400" dirty="0"/>
              <a:t>Local government that provides a subaward to a subrecipient to carry out part of the ARP/CLFRF award program</a:t>
            </a:r>
          </a:p>
          <a:p>
            <a:r>
              <a:rPr lang="en-US" sz="2400" b="1" dirty="0"/>
              <a:t>Subaward: </a:t>
            </a:r>
            <a:r>
              <a:rPr lang="en-US" sz="2400" dirty="0"/>
              <a:t>Award provided by a pass-through entity to a subrecipient to carry out part of the ARP/CLFRF award received by the pass-through entity</a:t>
            </a:r>
          </a:p>
          <a:p>
            <a:r>
              <a:rPr lang="en-US" sz="2400" b="1" dirty="0"/>
              <a:t>Subrecipient: </a:t>
            </a:r>
            <a:r>
              <a:rPr lang="en-US" sz="2400" dirty="0"/>
              <a:t>Entity the receives a subaward from a pass-through entity to carry out part of the ARP/CLFRF award program.</a:t>
            </a:r>
          </a:p>
        </p:txBody>
      </p:sp>
      <p:pic>
        <p:nvPicPr>
          <p:cNvPr id="8" name="Picture 7" descr="Stack of multicolored books">
            <a:extLst>
              <a:ext uri="{FF2B5EF4-FFF2-40B4-BE49-F238E27FC236}">
                <a16:creationId xmlns:a16="http://schemas.microsoft.com/office/drawing/2014/main" id="{ABD2D193-5CF5-D04E-9E9E-32517BC53B9F}"/>
              </a:ext>
            </a:extLst>
          </p:cNvPr>
          <p:cNvPicPr>
            <a:picLocks noChangeAspect="1"/>
          </p:cNvPicPr>
          <p:nvPr/>
        </p:nvPicPr>
        <p:blipFill rotWithShape="1">
          <a:blip r:embed="rId2"/>
          <a:srcRect t="14955" b="750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860684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448C50-6505-3A4E-BDAA-9A90B9F1DBE7}"/>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35BF7BBB-2154-7443-BCE5-E30F38196572}"/>
              </a:ext>
            </a:extLst>
          </p:cNvPr>
          <p:cNvSpPr>
            <a:spLocks noGrp="1"/>
          </p:cNvSpPr>
          <p:nvPr>
            <p:ph type="title"/>
          </p:nvPr>
        </p:nvSpPr>
        <p:spPr>
          <a:xfrm>
            <a:off x="838200" y="122827"/>
            <a:ext cx="10515600" cy="1325563"/>
          </a:xfrm>
        </p:spPr>
        <p:txBody>
          <a:bodyPr/>
          <a:lstStyle/>
          <a:p>
            <a:r>
              <a:rPr lang="en-US" dirty="0">
                <a:solidFill>
                  <a:schemeClr val="bg1"/>
                </a:solidFill>
              </a:rPr>
              <a:t>Subawards</a:t>
            </a:r>
          </a:p>
        </p:txBody>
      </p:sp>
      <p:graphicFrame>
        <p:nvGraphicFramePr>
          <p:cNvPr id="6" name="Content Placeholder 5">
            <a:extLst>
              <a:ext uri="{FF2B5EF4-FFF2-40B4-BE49-F238E27FC236}">
                <a16:creationId xmlns:a16="http://schemas.microsoft.com/office/drawing/2014/main" id="{67249E71-4C26-1C45-844B-BCEFCC5DFD56}"/>
              </a:ext>
            </a:extLst>
          </p:cNvPr>
          <p:cNvGraphicFramePr>
            <a:graphicFrameLocks noGrp="1"/>
          </p:cNvGraphicFramePr>
          <p:nvPr>
            <p:ph idx="1"/>
          </p:nvPr>
        </p:nvGraphicFramePr>
        <p:xfrm>
          <a:off x="6197600" y="182063"/>
          <a:ext cx="6934201" cy="649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D7315C86-561B-B642-A80F-03C5232629EF}"/>
              </a:ext>
            </a:extLst>
          </p:cNvPr>
          <p:cNvSpPr/>
          <p:nvPr/>
        </p:nvSpPr>
        <p:spPr>
          <a:xfrm>
            <a:off x="0" y="1571217"/>
            <a:ext cx="7137400" cy="5286782"/>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ctr"/>
            <a:r>
              <a:rPr lang="en-US" sz="2800" dirty="0"/>
              <a:t>Subawards are agreements between the pass-through entity (local government) and subrecipient (partner organization) setting the terms of the subrecipient’s performance duties. </a:t>
            </a:r>
          </a:p>
          <a:p>
            <a:pPr marL="228600" algn="ctr"/>
            <a:endParaRPr lang="en-US" sz="2800" dirty="0"/>
          </a:p>
          <a:p>
            <a:pPr marL="228600" algn="ctr"/>
            <a:r>
              <a:rPr lang="en-US" sz="2800" dirty="0"/>
              <a:t>All of the ARP/CSLFRF eligibility restrictions, award terms and prohibitions, and Uniform Guidance requirements flow down to the subrecipient.</a:t>
            </a:r>
          </a:p>
          <a:p>
            <a:pPr marL="228600" algn="ctr"/>
            <a:endParaRPr lang="en-US" sz="2400" dirty="0"/>
          </a:p>
        </p:txBody>
      </p:sp>
    </p:spTree>
    <p:extLst>
      <p:ext uri="{BB962C8B-B14F-4D97-AF65-F5344CB8AC3E}">
        <p14:creationId xmlns:p14="http://schemas.microsoft.com/office/powerpoint/2010/main" val="432928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0" y="5260769"/>
            <a:ext cx="12194114" cy="15972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480384" y="5387183"/>
            <a:ext cx="11231232" cy="1384995"/>
          </a:xfrm>
          <a:prstGeom prst="rect">
            <a:avLst/>
          </a:prstGeom>
        </p:spPr>
        <p:txBody>
          <a:bodyPr wrap="square">
            <a:spAutoFit/>
          </a:bodyPr>
          <a:lstStyle/>
          <a:p>
            <a:pPr algn="ctr"/>
            <a:r>
              <a:rPr lang="en-US" sz="2800" dirty="0">
                <a:solidFill>
                  <a:schemeClr val="bg1"/>
                </a:solidFill>
              </a:rPr>
              <a:t>A LG must require a subrecipient to comply with – and must monitor a subrecipient for compliance with – all the conditions and restrictions that apply to the ARP/CLFRF award.  </a:t>
            </a:r>
          </a:p>
        </p:txBody>
      </p:sp>
      <p:cxnSp>
        <p:nvCxnSpPr>
          <p:cNvPr id="19" name="Straight Connector 18"/>
          <p:cNvCxnSpPr>
            <a:cxnSpLocks/>
            <a:endCxn id="31" idx="2"/>
          </p:cNvCxnSpPr>
          <p:nvPr/>
        </p:nvCxnSpPr>
        <p:spPr>
          <a:xfrm>
            <a:off x="2128770" y="3143653"/>
            <a:ext cx="7670971" cy="10455"/>
          </a:xfrm>
          <a:prstGeom prst="line">
            <a:avLst/>
          </a:prstGeom>
          <a:ln w="38100">
            <a:solidFill>
              <a:schemeClr val="accent1">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72389" y="2380719"/>
            <a:ext cx="1535723" cy="1538655"/>
            <a:chOff x="1112967" y="2659673"/>
            <a:chExt cx="1535723" cy="1538655"/>
          </a:xfrm>
        </p:grpSpPr>
        <p:grpSp>
          <p:nvGrpSpPr>
            <p:cNvPr id="33" name="Group 32"/>
            <p:cNvGrpSpPr/>
            <p:nvPr/>
          </p:nvGrpSpPr>
          <p:grpSpPr>
            <a:xfrm>
              <a:off x="1112967" y="2659673"/>
              <a:ext cx="1535723" cy="1538655"/>
              <a:chOff x="4709747" y="1208942"/>
              <a:chExt cx="1535723" cy="1538655"/>
            </a:xfrm>
          </p:grpSpPr>
          <p:sp>
            <p:nvSpPr>
              <p:cNvPr id="34" name="Oval 33"/>
              <p:cNvSpPr/>
              <p:nvPr/>
            </p:nvSpPr>
            <p:spPr>
              <a:xfrm>
                <a:off x="4709747" y="1208942"/>
                <a:ext cx="1535723" cy="1538655"/>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4850423" y="1345223"/>
                <a:ext cx="1254370" cy="1266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583787" y="3135181"/>
              <a:ext cx="594083" cy="587639"/>
              <a:chOff x="2311401" y="612776"/>
              <a:chExt cx="1709738" cy="1627188"/>
            </a:xfrm>
            <a:solidFill>
              <a:schemeClr val="bg1"/>
            </a:solidFill>
          </p:grpSpPr>
          <p:sp>
            <p:nvSpPr>
              <p:cNvPr id="45" name="Freeform 6"/>
              <p:cNvSpPr>
                <a:spLocks/>
              </p:cNvSpPr>
              <p:nvPr/>
            </p:nvSpPr>
            <p:spPr bwMode="auto">
              <a:xfrm>
                <a:off x="2311401" y="612776"/>
                <a:ext cx="1276350" cy="1490663"/>
              </a:xfrm>
              <a:custGeom>
                <a:avLst/>
                <a:gdLst>
                  <a:gd name="T0" fmla="*/ 2141 w 2411"/>
                  <a:gd name="T1" fmla="*/ 0 h 2818"/>
                  <a:gd name="T2" fmla="*/ 2219 w 2411"/>
                  <a:gd name="T3" fmla="*/ 12 h 2818"/>
                  <a:gd name="T4" fmla="*/ 2288 w 2411"/>
                  <a:gd name="T5" fmla="*/ 45 h 2818"/>
                  <a:gd name="T6" fmla="*/ 2345 w 2411"/>
                  <a:gd name="T7" fmla="*/ 95 h 2818"/>
                  <a:gd name="T8" fmla="*/ 2386 w 2411"/>
                  <a:gd name="T9" fmla="*/ 159 h 2818"/>
                  <a:gd name="T10" fmla="*/ 2408 w 2411"/>
                  <a:gd name="T11" fmla="*/ 234 h 2818"/>
                  <a:gd name="T12" fmla="*/ 2411 w 2411"/>
                  <a:gd name="T13" fmla="*/ 1716 h 2818"/>
                  <a:gd name="T14" fmla="*/ 2142 w 2411"/>
                  <a:gd name="T15" fmla="*/ 474 h 2818"/>
                  <a:gd name="T16" fmla="*/ 2132 w 2411"/>
                  <a:gd name="T17" fmla="*/ 409 h 2818"/>
                  <a:gd name="T18" fmla="*/ 2102 w 2411"/>
                  <a:gd name="T19" fmla="*/ 353 h 2818"/>
                  <a:gd name="T20" fmla="*/ 2056 w 2411"/>
                  <a:gd name="T21" fmla="*/ 309 h 2818"/>
                  <a:gd name="T22" fmla="*/ 1999 w 2411"/>
                  <a:gd name="T23" fmla="*/ 279 h 2818"/>
                  <a:gd name="T24" fmla="*/ 1934 w 2411"/>
                  <a:gd name="T25" fmla="*/ 269 h 2818"/>
                  <a:gd name="T26" fmla="*/ 445 w 2411"/>
                  <a:gd name="T27" fmla="*/ 272 h 2818"/>
                  <a:gd name="T28" fmla="*/ 382 w 2411"/>
                  <a:gd name="T29" fmla="*/ 292 h 2818"/>
                  <a:gd name="T30" fmla="*/ 330 w 2411"/>
                  <a:gd name="T31" fmla="*/ 329 h 2818"/>
                  <a:gd name="T32" fmla="*/ 292 w 2411"/>
                  <a:gd name="T33" fmla="*/ 379 h 2818"/>
                  <a:gd name="T34" fmla="*/ 271 w 2411"/>
                  <a:gd name="T35" fmla="*/ 440 h 2818"/>
                  <a:gd name="T36" fmla="*/ 269 w 2411"/>
                  <a:gd name="T37" fmla="*/ 2338 h 2818"/>
                  <a:gd name="T38" fmla="*/ 279 w 2411"/>
                  <a:gd name="T39" fmla="*/ 2403 h 2818"/>
                  <a:gd name="T40" fmla="*/ 309 w 2411"/>
                  <a:gd name="T41" fmla="*/ 2459 h 2818"/>
                  <a:gd name="T42" fmla="*/ 355 w 2411"/>
                  <a:gd name="T43" fmla="*/ 2503 h 2818"/>
                  <a:gd name="T44" fmla="*/ 412 w 2411"/>
                  <a:gd name="T45" fmla="*/ 2533 h 2818"/>
                  <a:gd name="T46" fmla="*/ 479 w 2411"/>
                  <a:gd name="T47" fmla="*/ 2543 h 2818"/>
                  <a:gd name="T48" fmla="*/ 1098 w 2411"/>
                  <a:gd name="T49" fmla="*/ 2579 h 2818"/>
                  <a:gd name="T50" fmla="*/ 1144 w 2411"/>
                  <a:gd name="T51" fmla="*/ 2648 h 2818"/>
                  <a:gd name="T52" fmla="*/ 1202 w 2411"/>
                  <a:gd name="T53" fmla="*/ 2710 h 2818"/>
                  <a:gd name="T54" fmla="*/ 272 w 2411"/>
                  <a:gd name="T55" fmla="*/ 2818 h 2818"/>
                  <a:gd name="T56" fmla="*/ 194 w 2411"/>
                  <a:gd name="T57" fmla="*/ 2807 h 2818"/>
                  <a:gd name="T58" fmla="*/ 123 w 2411"/>
                  <a:gd name="T59" fmla="*/ 2773 h 2818"/>
                  <a:gd name="T60" fmla="*/ 66 w 2411"/>
                  <a:gd name="T61" fmla="*/ 2723 h 2818"/>
                  <a:gd name="T62" fmla="*/ 25 w 2411"/>
                  <a:gd name="T63" fmla="*/ 2660 h 2818"/>
                  <a:gd name="T64" fmla="*/ 3 w 2411"/>
                  <a:gd name="T65" fmla="*/ 2585 h 2818"/>
                  <a:gd name="T66" fmla="*/ 0 w 2411"/>
                  <a:gd name="T67" fmla="*/ 263 h 2818"/>
                  <a:gd name="T68" fmla="*/ 11 w 2411"/>
                  <a:gd name="T69" fmla="*/ 187 h 2818"/>
                  <a:gd name="T70" fmla="*/ 42 w 2411"/>
                  <a:gd name="T71" fmla="*/ 120 h 2818"/>
                  <a:gd name="T72" fmla="*/ 89 w 2411"/>
                  <a:gd name="T73" fmla="*/ 66 h 2818"/>
                  <a:gd name="T74" fmla="*/ 151 w 2411"/>
                  <a:gd name="T75" fmla="*/ 25 h 2818"/>
                  <a:gd name="T76" fmla="*/ 222 w 2411"/>
                  <a:gd name="T77" fmla="*/ 3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1" h="2818">
                    <a:moveTo>
                      <a:pt x="261" y="0"/>
                    </a:moveTo>
                    <a:lnTo>
                      <a:pt x="2141" y="0"/>
                    </a:lnTo>
                    <a:lnTo>
                      <a:pt x="2181" y="3"/>
                    </a:lnTo>
                    <a:lnTo>
                      <a:pt x="2219" y="12"/>
                    </a:lnTo>
                    <a:lnTo>
                      <a:pt x="2255" y="26"/>
                    </a:lnTo>
                    <a:lnTo>
                      <a:pt x="2288" y="45"/>
                    </a:lnTo>
                    <a:lnTo>
                      <a:pt x="2318" y="68"/>
                    </a:lnTo>
                    <a:lnTo>
                      <a:pt x="2345" y="95"/>
                    </a:lnTo>
                    <a:lnTo>
                      <a:pt x="2368" y="126"/>
                    </a:lnTo>
                    <a:lnTo>
                      <a:pt x="2386" y="159"/>
                    </a:lnTo>
                    <a:lnTo>
                      <a:pt x="2400" y="195"/>
                    </a:lnTo>
                    <a:lnTo>
                      <a:pt x="2408" y="234"/>
                    </a:lnTo>
                    <a:lnTo>
                      <a:pt x="2411" y="274"/>
                    </a:lnTo>
                    <a:lnTo>
                      <a:pt x="2411" y="1716"/>
                    </a:lnTo>
                    <a:lnTo>
                      <a:pt x="2142" y="2036"/>
                    </a:lnTo>
                    <a:lnTo>
                      <a:pt x="2142" y="474"/>
                    </a:lnTo>
                    <a:lnTo>
                      <a:pt x="2140" y="440"/>
                    </a:lnTo>
                    <a:lnTo>
                      <a:pt x="2132" y="409"/>
                    </a:lnTo>
                    <a:lnTo>
                      <a:pt x="2119" y="379"/>
                    </a:lnTo>
                    <a:lnTo>
                      <a:pt x="2102" y="353"/>
                    </a:lnTo>
                    <a:lnTo>
                      <a:pt x="2081" y="329"/>
                    </a:lnTo>
                    <a:lnTo>
                      <a:pt x="2056" y="309"/>
                    </a:lnTo>
                    <a:lnTo>
                      <a:pt x="2029" y="292"/>
                    </a:lnTo>
                    <a:lnTo>
                      <a:pt x="1999" y="279"/>
                    </a:lnTo>
                    <a:lnTo>
                      <a:pt x="1967" y="272"/>
                    </a:lnTo>
                    <a:lnTo>
                      <a:pt x="1934" y="269"/>
                    </a:lnTo>
                    <a:lnTo>
                      <a:pt x="479" y="269"/>
                    </a:lnTo>
                    <a:lnTo>
                      <a:pt x="445" y="272"/>
                    </a:lnTo>
                    <a:lnTo>
                      <a:pt x="412" y="279"/>
                    </a:lnTo>
                    <a:lnTo>
                      <a:pt x="382" y="292"/>
                    </a:lnTo>
                    <a:lnTo>
                      <a:pt x="355" y="309"/>
                    </a:lnTo>
                    <a:lnTo>
                      <a:pt x="330" y="329"/>
                    </a:lnTo>
                    <a:lnTo>
                      <a:pt x="309" y="353"/>
                    </a:lnTo>
                    <a:lnTo>
                      <a:pt x="292" y="379"/>
                    </a:lnTo>
                    <a:lnTo>
                      <a:pt x="279" y="409"/>
                    </a:lnTo>
                    <a:lnTo>
                      <a:pt x="271" y="440"/>
                    </a:lnTo>
                    <a:lnTo>
                      <a:pt x="269" y="474"/>
                    </a:lnTo>
                    <a:lnTo>
                      <a:pt x="269" y="2338"/>
                    </a:lnTo>
                    <a:lnTo>
                      <a:pt x="271" y="2371"/>
                    </a:lnTo>
                    <a:lnTo>
                      <a:pt x="279" y="2403"/>
                    </a:lnTo>
                    <a:lnTo>
                      <a:pt x="292" y="2432"/>
                    </a:lnTo>
                    <a:lnTo>
                      <a:pt x="309" y="2459"/>
                    </a:lnTo>
                    <a:lnTo>
                      <a:pt x="330" y="2483"/>
                    </a:lnTo>
                    <a:lnTo>
                      <a:pt x="355" y="2503"/>
                    </a:lnTo>
                    <a:lnTo>
                      <a:pt x="382" y="2520"/>
                    </a:lnTo>
                    <a:lnTo>
                      <a:pt x="412" y="2533"/>
                    </a:lnTo>
                    <a:lnTo>
                      <a:pt x="445" y="2540"/>
                    </a:lnTo>
                    <a:lnTo>
                      <a:pt x="479" y="2543"/>
                    </a:lnTo>
                    <a:lnTo>
                      <a:pt x="1080" y="2543"/>
                    </a:lnTo>
                    <a:lnTo>
                      <a:pt x="1098" y="2579"/>
                    </a:lnTo>
                    <a:lnTo>
                      <a:pt x="1119" y="2615"/>
                    </a:lnTo>
                    <a:lnTo>
                      <a:pt x="1144" y="2648"/>
                    </a:lnTo>
                    <a:lnTo>
                      <a:pt x="1171" y="2680"/>
                    </a:lnTo>
                    <a:lnTo>
                      <a:pt x="1202" y="2710"/>
                    </a:lnTo>
                    <a:lnTo>
                      <a:pt x="1328" y="2818"/>
                    </a:lnTo>
                    <a:lnTo>
                      <a:pt x="272" y="2818"/>
                    </a:lnTo>
                    <a:lnTo>
                      <a:pt x="232" y="2815"/>
                    </a:lnTo>
                    <a:lnTo>
                      <a:pt x="194" y="2807"/>
                    </a:lnTo>
                    <a:lnTo>
                      <a:pt x="157" y="2793"/>
                    </a:lnTo>
                    <a:lnTo>
                      <a:pt x="123" y="2773"/>
                    </a:lnTo>
                    <a:lnTo>
                      <a:pt x="93" y="2750"/>
                    </a:lnTo>
                    <a:lnTo>
                      <a:pt x="66" y="2723"/>
                    </a:lnTo>
                    <a:lnTo>
                      <a:pt x="43" y="2693"/>
                    </a:lnTo>
                    <a:lnTo>
                      <a:pt x="25" y="2660"/>
                    </a:lnTo>
                    <a:lnTo>
                      <a:pt x="11" y="2623"/>
                    </a:lnTo>
                    <a:lnTo>
                      <a:pt x="3" y="2585"/>
                    </a:lnTo>
                    <a:lnTo>
                      <a:pt x="0" y="2544"/>
                    </a:lnTo>
                    <a:lnTo>
                      <a:pt x="0" y="263"/>
                    </a:lnTo>
                    <a:lnTo>
                      <a:pt x="3" y="224"/>
                    </a:lnTo>
                    <a:lnTo>
                      <a:pt x="11" y="187"/>
                    </a:lnTo>
                    <a:lnTo>
                      <a:pt x="24" y="153"/>
                    </a:lnTo>
                    <a:lnTo>
                      <a:pt x="42" y="120"/>
                    </a:lnTo>
                    <a:lnTo>
                      <a:pt x="63" y="91"/>
                    </a:lnTo>
                    <a:lnTo>
                      <a:pt x="89" y="66"/>
                    </a:lnTo>
                    <a:lnTo>
                      <a:pt x="118" y="44"/>
                    </a:lnTo>
                    <a:lnTo>
                      <a:pt x="151" y="25"/>
                    </a:lnTo>
                    <a:lnTo>
                      <a:pt x="185" y="12"/>
                    </a:lnTo>
                    <a:lnTo>
                      <a:pt x="222" y="3"/>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
              <p:cNvSpPr>
                <a:spLocks/>
              </p:cNvSpPr>
              <p:nvPr/>
            </p:nvSpPr>
            <p:spPr bwMode="auto">
              <a:xfrm>
                <a:off x="2565401" y="938214"/>
                <a:ext cx="781050" cy="141288"/>
              </a:xfrm>
              <a:custGeom>
                <a:avLst/>
                <a:gdLst>
                  <a:gd name="T0" fmla="*/ 134 w 1474"/>
                  <a:gd name="T1" fmla="*/ 0 h 269"/>
                  <a:gd name="T2" fmla="*/ 1341 w 1474"/>
                  <a:gd name="T3" fmla="*/ 0 h 269"/>
                  <a:gd name="T4" fmla="*/ 1368 w 1474"/>
                  <a:gd name="T5" fmla="*/ 3 h 269"/>
                  <a:gd name="T6" fmla="*/ 1393 w 1474"/>
                  <a:gd name="T7" fmla="*/ 11 h 269"/>
                  <a:gd name="T8" fmla="*/ 1416 w 1474"/>
                  <a:gd name="T9" fmla="*/ 23 h 269"/>
                  <a:gd name="T10" fmla="*/ 1435 w 1474"/>
                  <a:gd name="T11" fmla="*/ 40 h 269"/>
                  <a:gd name="T12" fmla="*/ 1452 w 1474"/>
                  <a:gd name="T13" fmla="*/ 59 h 269"/>
                  <a:gd name="T14" fmla="*/ 1464 w 1474"/>
                  <a:gd name="T15" fmla="*/ 82 h 269"/>
                  <a:gd name="T16" fmla="*/ 1471 w 1474"/>
                  <a:gd name="T17" fmla="*/ 107 h 269"/>
                  <a:gd name="T18" fmla="*/ 1474 w 1474"/>
                  <a:gd name="T19" fmla="*/ 134 h 269"/>
                  <a:gd name="T20" fmla="*/ 1471 w 1474"/>
                  <a:gd name="T21" fmla="*/ 161 h 269"/>
                  <a:gd name="T22" fmla="*/ 1464 w 1474"/>
                  <a:gd name="T23" fmla="*/ 186 h 269"/>
                  <a:gd name="T24" fmla="*/ 1451 w 1474"/>
                  <a:gd name="T25" fmla="*/ 209 h 269"/>
                  <a:gd name="T26" fmla="*/ 1435 w 1474"/>
                  <a:gd name="T27" fmla="*/ 229 h 269"/>
                  <a:gd name="T28" fmla="*/ 1416 w 1474"/>
                  <a:gd name="T29" fmla="*/ 246 h 269"/>
                  <a:gd name="T30" fmla="*/ 1393 w 1474"/>
                  <a:gd name="T31" fmla="*/ 258 h 269"/>
                  <a:gd name="T32" fmla="*/ 1368 w 1474"/>
                  <a:gd name="T33" fmla="*/ 266 h 269"/>
                  <a:gd name="T34" fmla="*/ 1341 w 1474"/>
                  <a:gd name="T35" fmla="*/ 269 h 269"/>
                  <a:gd name="T36" fmla="*/ 134 w 1474"/>
                  <a:gd name="T37" fmla="*/ 269 h 269"/>
                  <a:gd name="T38" fmla="*/ 107 w 1474"/>
                  <a:gd name="T39" fmla="*/ 266 h 269"/>
                  <a:gd name="T40" fmla="*/ 82 w 1474"/>
                  <a:gd name="T41" fmla="*/ 258 h 269"/>
                  <a:gd name="T42" fmla="*/ 59 w 1474"/>
                  <a:gd name="T43" fmla="*/ 246 h 269"/>
                  <a:gd name="T44" fmla="*/ 39 w 1474"/>
                  <a:gd name="T45" fmla="*/ 229 h 269"/>
                  <a:gd name="T46" fmla="*/ 23 w 1474"/>
                  <a:gd name="T47" fmla="*/ 209 h 269"/>
                  <a:gd name="T48" fmla="*/ 11 w 1474"/>
                  <a:gd name="T49" fmla="*/ 186 h 269"/>
                  <a:gd name="T50" fmla="*/ 3 w 1474"/>
                  <a:gd name="T51" fmla="*/ 161 h 269"/>
                  <a:gd name="T52" fmla="*/ 0 w 1474"/>
                  <a:gd name="T53" fmla="*/ 134 h 269"/>
                  <a:gd name="T54" fmla="*/ 3 w 1474"/>
                  <a:gd name="T55" fmla="*/ 107 h 269"/>
                  <a:gd name="T56" fmla="*/ 11 w 1474"/>
                  <a:gd name="T57" fmla="*/ 82 h 269"/>
                  <a:gd name="T58" fmla="*/ 23 w 1474"/>
                  <a:gd name="T59" fmla="*/ 59 h 269"/>
                  <a:gd name="T60" fmla="*/ 39 w 1474"/>
                  <a:gd name="T61" fmla="*/ 40 h 269"/>
                  <a:gd name="T62" fmla="*/ 59 w 1474"/>
                  <a:gd name="T63" fmla="*/ 23 h 269"/>
                  <a:gd name="T64" fmla="*/ 82 w 1474"/>
                  <a:gd name="T65" fmla="*/ 11 h 269"/>
                  <a:gd name="T66" fmla="*/ 107 w 1474"/>
                  <a:gd name="T67" fmla="*/ 3 h 269"/>
                  <a:gd name="T68" fmla="*/ 134 w 1474"/>
                  <a:gd name="T6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9">
                    <a:moveTo>
                      <a:pt x="134" y="0"/>
                    </a:moveTo>
                    <a:lnTo>
                      <a:pt x="1341" y="0"/>
                    </a:lnTo>
                    <a:lnTo>
                      <a:pt x="1368" y="3"/>
                    </a:lnTo>
                    <a:lnTo>
                      <a:pt x="1393" y="11"/>
                    </a:lnTo>
                    <a:lnTo>
                      <a:pt x="1416" y="23"/>
                    </a:lnTo>
                    <a:lnTo>
                      <a:pt x="1435" y="40"/>
                    </a:lnTo>
                    <a:lnTo>
                      <a:pt x="1452" y="59"/>
                    </a:lnTo>
                    <a:lnTo>
                      <a:pt x="1464" y="82"/>
                    </a:lnTo>
                    <a:lnTo>
                      <a:pt x="1471" y="107"/>
                    </a:lnTo>
                    <a:lnTo>
                      <a:pt x="1474" y="134"/>
                    </a:lnTo>
                    <a:lnTo>
                      <a:pt x="1471" y="161"/>
                    </a:lnTo>
                    <a:lnTo>
                      <a:pt x="1464" y="186"/>
                    </a:lnTo>
                    <a:lnTo>
                      <a:pt x="1451" y="209"/>
                    </a:lnTo>
                    <a:lnTo>
                      <a:pt x="1435" y="229"/>
                    </a:lnTo>
                    <a:lnTo>
                      <a:pt x="1416" y="246"/>
                    </a:lnTo>
                    <a:lnTo>
                      <a:pt x="1393" y="258"/>
                    </a:lnTo>
                    <a:lnTo>
                      <a:pt x="1368" y="266"/>
                    </a:lnTo>
                    <a:lnTo>
                      <a:pt x="1341" y="269"/>
                    </a:lnTo>
                    <a:lnTo>
                      <a:pt x="134" y="269"/>
                    </a:lnTo>
                    <a:lnTo>
                      <a:pt x="107" y="266"/>
                    </a:lnTo>
                    <a:lnTo>
                      <a:pt x="82" y="258"/>
                    </a:lnTo>
                    <a:lnTo>
                      <a:pt x="59" y="246"/>
                    </a:lnTo>
                    <a:lnTo>
                      <a:pt x="39" y="229"/>
                    </a:lnTo>
                    <a:lnTo>
                      <a:pt x="23" y="209"/>
                    </a:lnTo>
                    <a:lnTo>
                      <a:pt x="11" y="186"/>
                    </a:lnTo>
                    <a:lnTo>
                      <a:pt x="3" y="161"/>
                    </a:lnTo>
                    <a:lnTo>
                      <a:pt x="0" y="134"/>
                    </a:lnTo>
                    <a:lnTo>
                      <a:pt x="3" y="107"/>
                    </a:lnTo>
                    <a:lnTo>
                      <a:pt x="11" y="82"/>
                    </a:lnTo>
                    <a:lnTo>
                      <a:pt x="23" y="59"/>
                    </a:lnTo>
                    <a:lnTo>
                      <a:pt x="39" y="40"/>
                    </a:lnTo>
                    <a:lnTo>
                      <a:pt x="59" y="23"/>
                    </a:lnTo>
                    <a:lnTo>
                      <a:pt x="82" y="11"/>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
              <p:cNvSpPr>
                <a:spLocks/>
              </p:cNvSpPr>
              <p:nvPr/>
            </p:nvSpPr>
            <p:spPr bwMode="auto">
              <a:xfrm>
                <a:off x="2565401" y="1174751"/>
                <a:ext cx="781050" cy="141288"/>
              </a:xfrm>
              <a:custGeom>
                <a:avLst/>
                <a:gdLst>
                  <a:gd name="T0" fmla="*/ 134 w 1474"/>
                  <a:gd name="T1" fmla="*/ 0 h 268"/>
                  <a:gd name="T2" fmla="*/ 1341 w 1474"/>
                  <a:gd name="T3" fmla="*/ 0 h 268"/>
                  <a:gd name="T4" fmla="*/ 1368 w 1474"/>
                  <a:gd name="T5" fmla="*/ 2 h 268"/>
                  <a:gd name="T6" fmla="*/ 1393 w 1474"/>
                  <a:gd name="T7" fmla="*/ 10 h 268"/>
                  <a:gd name="T8" fmla="*/ 1416 w 1474"/>
                  <a:gd name="T9" fmla="*/ 22 h 268"/>
                  <a:gd name="T10" fmla="*/ 1435 w 1474"/>
                  <a:gd name="T11" fmla="*/ 39 h 268"/>
                  <a:gd name="T12" fmla="*/ 1452 w 1474"/>
                  <a:gd name="T13" fmla="*/ 58 h 268"/>
                  <a:gd name="T14" fmla="*/ 1464 w 1474"/>
                  <a:gd name="T15" fmla="*/ 82 h 268"/>
                  <a:gd name="T16" fmla="*/ 1471 w 1474"/>
                  <a:gd name="T17" fmla="*/ 107 h 268"/>
                  <a:gd name="T18" fmla="*/ 1474 w 1474"/>
                  <a:gd name="T19" fmla="*/ 134 h 268"/>
                  <a:gd name="T20" fmla="*/ 1471 w 1474"/>
                  <a:gd name="T21" fmla="*/ 161 h 268"/>
                  <a:gd name="T22" fmla="*/ 1464 w 1474"/>
                  <a:gd name="T23" fmla="*/ 186 h 268"/>
                  <a:gd name="T24" fmla="*/ 1451 w 1474"/>
                  <a:gd name="T25" fmla="*/ 209 h 268"/>
                  <a:gd name="T26" fmla="*/ 1435 w 1474"/>
                  <a:gd name="T27" fmla="*/ 229 h 268"/>
                  <a:gd name="T28" fmla="*/ 1416 w 1474"/>
                  <a:gd name="T29" fmla="*/ 245 h 268"/>
                  <a:gd name="T30" fmla="*/ 1393 w 1474"/>
                  <a:gd name="T31" fmla="*/ 257 h 268"/>
                  <a:gd name="T32" fmla="*/ 1368 w 1474"/>
                  <a:gd name="T33" fmla="*/ 265 h 268"/>
                  <a:gd name="T34" fmla="*/ 1341 w 1474"/>
                  <a:gd name="T35" fmla="*/ 268 h 268"/>
                  <a:gd name="T36" fmla="*/ 134 w 1474"/>
                  <a:gd name="T37" fmla="*/ 268 h 268"/>
                  <a:gd name="T38" fmla="*/ 107 w 1474"/>
                  <a:gd name="T39" fmla="*/ 265 h 268"/>
                  <a:gd name="T40" fmla="*/ 82 w 1474"/>
                  <a:gd name="T41" fmla="*/ 257 h 268"/>
                  <a:gd name="T42" fmla="*/ 59 w 1474"/>
                  <a:gd name="T43" fmla="*/ 245 h 268"/>
                  <a:gd name="T44" fmla="*/ 39 w 1474"/>
                  <a:gd name="T45" fmla="*/ 229 h 268"/>
                  <a:gd name="T46" fmla="*/ 23 w 1474"/>
                  <a:gd name="T47" fmla="*/ 209 h 268"/>
                  <a:gd name="T48" fmla="*/ 11 w 1474"/>
                  <a:gd name="T49" fmla="*/ 186 h 268"/>
                  <a:gd name="T50" fmla="*/ 3 w 1474"/>
                  <a:gd name="T51" fmla="*/ 161 h 268"/>
                  <a:gd name="T52" fmla="*/ 0 w 1474"/>
                  <a:gd name="T53" fmla="*/ 134 h 268"/>
                  <a:gd name="T54" fmla="*/ 3 w 1474"/>
                  <a:gd name="T55" fmla="*/ 107 h 268"/>
                  <a:gd name="T56" fmla="*/ 11 w 1474"/>
                  <a:gd name="T57" fmla="*/ 82 h 268"/>
                  <a:gd name="T58" fmla="*/ 23 w 1474"/>
                  <a:gd name="T59" fmla="*/ 58 h 268"/>
                  <a:gd name="T60" fmla="*/ 39 w 1474"/>
                  <a:gd name="T61" fmla="*/ 39 h 268"/>
                  <a:gd name="T62" fmla="*/ 59 w 1474"/>
                  <a:gd name="T63" fmla="*/ 22 h 268"/>
                  <a:gd name="T64" fmla="*/ 82 w 1474"/>
                  <a:gd name="T65" fmla="*/ 10 h 268"/>
                  <a:gd name="T66" fmla="*/ 107 w 1474"/>
                  <a:gd name="T67" fmla="*/ 2 h 268"/>
                  <a:gd name="T68" fmla="*/ 134 w 1474"/>
                  <a:gd name="T6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8">
                    <a:moveTo>
                      <a:pt x="134" y="0"/>
                    </a:moveTo>
                    <a:lnTo>
                      <a:pt x="1341" y="0"/>
                    </a:lnTo>
                    <a:lnTo>
                      <a:pt x="1368" y="2"/>
                    </a:lnTo>
                    <a:lnTo>
                      <a:pt x="1393" y="10"/>
                    </a:lnTo>
                    <a:lnTo>
                      <a:pt x="1416" y="22"/>
                    </a:lnTo>
                    <a:lnTo>
                      <a:pt x="1435" y="39"/>
                    </a:lnTo>
                    <a:lnTo>
                      <a:pt x="1452" y="58"/>
                    </a:lnTo>
                    <a:lnTo>
                      <a:pt x="1464" y="82"/>
                    </a:lnTo>
                    <a:lnTo>
                      <a:pt x="1471" y="107"/>
                    </a:lnTo>
                    <a:lnTo>
                      <a:pt x="1474" y="134"/>
                    </a:lnTo>
                    <a:lnTo>
                      <a:pt x="1471" y="161"/>
                    </a:lnTo>
                    <a:lnTo>
                      <a:pt x="1464" y="186"/>
                    </a:lnTo>
                    <a:lnTo>
                      <a:pt x="1451" y="209"/>
                    </a:lnTo>
                    <a:lnTo>
                      <a:pt x="1435" y="229"/>
                    </a:lnTo>
                    <a:lnTo>
                      <a:pt x="1416" y="245"/>
                    </a:lnTo>
                    <a:lnTo>
                      <a:pt x="1393" y="257"/>
                    </a:lnTo>
                    <a:lnTo>
                      <a:pt x="1368" y="265"/>
                    </a:lnTo>
                    <a:lnTo>
                      <a:pt x="1341" y="268"/>
                    </a:lnTo>
                    <a:lnTo>
                      <a:pt x="134" y="268"/>
                    </a:lnTo>
                    <a:lnTo>
                      <a:pt x="107" y="265"/>
                    </a:lnTo>
                    <a:lnTo>
                      <a:pt x="82" y="257"/>
                    </a:lnTo>
                    <a:lnTo>
                      <a:pt x="59" y="245"/>
                    </a:lnTo>
                    <a:lnTo>
                      <a:pt x="39" y="229"/>
                    </a:lnTo>
                    <a:lnTo>
                      <a:pt x="23" y="209"/>
                    </a:lnTo>
                    <a:lnTo>
                      <a:pt x="11" y="186"/>
                    </a:lnTo>
                    <a:lnTo>
                      <a:pt x="3" y="161"/>
                    </a:lnTo>
                    <a:lnTo>
                      <a:pt x="0" y="134"/>
                    </a:lnTo>
                    <a:lnTo>
                      <a:pt x="3" y="107"/>
                    </a:lnTo>
                    <a:lnTo>
                      <a:pt x="11" y="82"/>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9"/>
              <p:cNvSpPr>
                <a:spLocks/>
              </p:cNvSpPr>
              <p:nvPr/>
            </p:nvSpPr>
            <p:spPr bwMode="auto">
              <a:xfrm>
                <a:off x="2565401" y="1411289"/>
                <a:ext cx="781050" cy="138113"/>
              </a:xfrm>
              <a:custGeom>
                <a:avLst/>
                <a:gdLst>
                  <a:gd name="T0" fmla="*/ 134 w 1474"/>
                  <a:gd name="T1" fmla="*/ 0 h 262"/>
                  <a:gd name="T2" fmla="*/ 1341 w 1474"/>
                  <a:gd name="T3" fmla="*/ 0 h 262"/>
                  <a:gd name="T4" fmla="*/ 1368 w 1474"/>
                  <a:gd name="T5" fmla="*/ 3 h 262"/>
                  <a:gd name="T6" fmla="*/ 1393 w 1474"/>
                  <a:gd name="T7" fmla="*/ 10 h 262"/>
                  <a:gd name="T8" fmla="*/ 1416 w 1474"/>
                  <a:gd name="T9" fmla="*/ 22 h 262"/>
                  <a:gd name="T10" fmla="*/ 1435 w 1474"/>
                  <a:gd name="T11" fmla="*/ 38 h 262"/>
                  <a:gd name="T12" fmla="*/ 1452 w 1474"/>
                  <a:gd name="T13" fmla="*/ 57 h 262"/>
                  <a:gd name="T14" fmla="*/ 1464 w 1474"/>
                  <a:gd name="T15" fmla="*/ 79 h 262"/>
                  <a:gd name="T16" fmla="*/ 1471 w 1474"/>
                  <a:gd name="T17" fmla="*/ 104 h 262"/>
                  <a:gd name="T18" fmla="*/ 1474 w 1474"/>
                  <a:gd name="T19" fmla="*/ 131 h 262"/>
                  <a:gd name="T20" fmla="*/ 1471 w 1474"/>
                  <a:gd name="T21" fmla="*/ 158 h 262"/>
                  <a:gd name="T22" fmla="*/ 1464 w 1474"/>
                  <a:gd name="T23" fmla="*/ 183 h 262"/>
                  <a:gd name="T24" fmla="*/ 1451 w 1474"/>
                  <a:gd name="T25" fmla="*/ 205 h 262"/>
                  <a:gd name="T26" fmla="*/ 1435 w 1474"/>
                  <a:gd name="T27" fmla="*/ 225 h 262"/>
                  <a:gd name="T28" fmla="*/ 1416 w 1474"/>
                  <a:gd name="T29" fmla="*/ 240 h 262"/>
                  <a:gd name="T30" fmla="*/ 1393 w 1474"/>
                  <a:gd name="T31" fmla="*/ 252 h 262"/>
                  <a:gd name="T32" fmla="*/ 1368 w 1474"/>
                  <a:gd name="T33" fmla="*/ 259 h 262"/>
                  <a:gd name="T34" fmla="*/ 1341 w 1474"/>
                  <a:gd name="T35" fmla="*/ 262 h 262"/>
                  <a:gd name="T36" fmla="*/ 134 w 1474"/>
                  <a:gd name="T37" fmla="*/ 262 h 262"/>
                  <a:gd name="T38" fmla="*/ 107 w 1474"/>
                  <a:gd name="T39" fmla="*/ 259 h 262"/>
                  <a:gd name="T40" fmla="*/ 82 w 1474"/>
                  <a:gd name="T41" fmla="*/ 252 h 262"/>
                  <a:gd name="T42" fmla="*/ 59 w 1474"/>
                  <a:gd name="T43" fmla="*/ 240 h 262"/>
                  <a:gd name="T44" fmla="*/ 39 w 1474"/>
                  <a:gd name="T45" fmla="*/ 225 h 262"/>
                  <a:gd name="T46" fmla="*/ 23 w 1474"/>
                  <a:gd name="T47" fmla="*/ 205 h 262"/>
                  <a:gd name="T48" fmla="*/ 11 w 1474"/>
                  <a:gd name="T49" fmla="*/ 183 h 262"/>
                  <a:gd name="T50" fmla="*/ 3 w 1474"/>
                  <a:gd name="T51" fmla="*/ 158 h 262"/>
                  <a:gd name="T52" fmla="*/ 0 w 1474"/>
                  <a:gd name="T53" fmla="*/ 131 h 262"/>
                  <a:gd name="T54" fmla="*/ 3 w 1474"/>
                  <a:gd name="T55" fmla="*/ 104 h 262"/>
                  <a:gd name="T56" fmla="*/ 11 w 1474"/>
                  <a:gd name="T57" fmla="*/ 79 h 262"/>
                  <a:gd name="T58" fmla="*/ 23 w 1474"/>
                  <a:gd name="T59" fmla="*/ 57 h 262"/>
                  <a:gd name="T60" fmla="*/ 39 w 1474"/>
                  <a:gd name="T61" fmla="*/ 38 h 262"/>
                  <a:gd name="T62" fmla="*/ 59 w 1474"/>
                  <a:gd name="T63" fmla="*/ 22 h 262"/>
                  <a:gd name="T64" fmla="*/ 82 w 1474"/>
                  <a:gd name="T65" fmla="*/ 10 h 262"/>
                  <a:gd name="T66" fmla="*/ 107 w 1474"/>
                  <a:gd name="T67" fmla="*/ 3 h 262"/>
                  <a:gd name="T68" fmla="*/ 134 w 1474"/>
                  <a:gd name="T6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2">
                    <a:moveTo>
                      <a:pt x="134" y="0"/>
                    </a:moveTo>
                    <a:lnTo>
                      <a:pt x="1341" y="0"/>
                    </a:lnTo>
                    <a:lnTo>
                      <a:pt x="1368" y="3"/>
                    </a:lnTo>
                    <a:lnTo>
                      <a:pt x="1393" y="10"/>
                    </a:lnTo>
                    <a:lnTo>
                      <a:pt x="1416" y="22"/>
                    </a:lnTo>
                    <a:lnTo>
                      <a:pt x="1435" y="38"/>
                    </a:lnTo>
                    <a:lnTo>
                      <a:pt x="1452" y="57"/>
                    </a:lnTo>
                    <a:lnTo>
                      <a:pt x="1464" y="79"/>
                    </a:lnTo>
                    <a:lnTo>
                      <a:pt x="1471" y="104"/>
                    </a:lnTo>
                    <a:lnTo>
                      <a:pt x="1474" y="131"/>
                    </a:lnTo>
                    <a:lnTo>
                      <a:pt x="1471" y="158"/>
                    </a:lnTo>
                    <a:lnTo>
                      <a:pt x="1464" y="183"/>
                    </a:lnTo>
                    <a:lnTo>
                      <a:pt x="1451" y="205"/>
                    </a:lnTo>
                    <a:lnTo>
                      <a:pt x="1435" y="225"/>
                    </a:lnTo>
                    <a:lnTo>
                      <a:pt x="1416" y="240"/>
                    </a:lnTo>
                    <a:lnTo>
                      <a:pt x="1393" y="252"/>
                    </a:lnTo>
                    <a:lnTo>
                      <a:pt x="1368" y="259"/>
                    </a:lnTo>
                    <a:lnTo>
                      <a:pt x="1341" y="262"/>
                    </a:lnTo>
                    <a:lnTo>
                      <a:pt x="134" y="262"/>
                    </a:lnTo>
                    <a:lnTo>
                      <a:pt x="107" y="259"/>
                    </a:lnTo>
                    <a:lnTo>
                      <a:pt x="82" y="252"/>
                    </a:lnTo>
                    <a:lnTo>
                      <a:pt x="59" y="240"/>
                    </a:lnTo>
                    <a:lnTo>
                      <a:pt x="39" y="225"/>
                    </a:lnTo>
                    <a:lnTo>
                      <a:pt x="23" y="205"/>
                    </a:lnTo>
                    <a:lnTo>
                      <a:pt x="11" y="183"/>
                    </a:lnTo>
                    <a:lnTo>
                      <a:pt x="3" y="158"/>
                    </a:lnTo>
                    <a:lnTo>
                      <a:pt x="0" y="131"/>
                    </a:lnTo>
                    <a:lnTo>
                      <a:pt x="3" y="104"/>
                    </a:lnTo>
                    <a:lnTo>
                      <a:pt x="11" y="79"/>
                    </a:lnTo>
                    <a:lnTo>
                      <a:pt x="23" y="57"/>
                    </a:lnTo>
                    <a:lnTo>
                      <a:pt x="39" y="38"/>
                    </a:lnTo>
                    <a:lnTo>
                      <a:pt x="59" y="22"/>
                    </a:lnTo>
                    <a:lnTo>
                      <a:pt x="82" y="10"/>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
              <p:cNvSpPr>
                <a:spLocks/>
              </p:cNvSpPr>
              <p:nvPr/>
            </p:nvSpPr>
            <p:spPr bwMode="auto">
              <a:xfrm>
                <a:off x="2565401" y="1636714"/>
                <a:ext cx="431800" cy="139700"/>
              </a:xfrm>
              <a:custGeom>
                <a:avLst/>
                <a:gdLst>
                  <a:gd name="T0" fmla="*/ 134 w 816"/>
                  <a:gd name="T1" fmla="*/ 0 h 262"/>
                  <a:gd name="T2" fmla="*/ 816 w 816"/>
                  <a:gd name="T3" fmla="*/ 0 h 262"/>
                  <a:gd name="T4" fmla="*/ 777 w 816"/>
                  <a:gd name="T5" fmla="*/ 22 h 262"/>
                  <a:gd name="T6" fmla="*/ 738 w 816"/>
                  <a:gd name="T7" fmla="*/ 49 h 262"/>
                  <a:gd name="T8" fmla="*/ 704 w 816"/>
                  <a:gd name="T9" fmla="*/ 78 h 262"/>
                  <a:gd name="T10" fmla="*/ 671 w 816"/>
                  <a:gd name="T11" fmla="*/ 112 h 262"/>
                  <a:gd name="T12" fmla="*/ 644 w 816"/>
                  <a:gd name="T13" fmla="*/ 148 h 262"/>
                  <a:gd name="T14" fmla="*/ 620 w 816"/>
                  <a:gd name="T15" fmla="*/ 186 h 262"/>
                  <a:gd name="T16" fmla="*/ 600 w 816"/>
                  <a:gd name="T17" fmla="*/ 225 h 262"/>
                  <a:gd name="T18" fmla="*/ 584 w 816"/>
                  <a:gd name="T19" fmla="*/ 262 h 262"/>
                  <a:gd name="T20" fmla="*/ 134 w 816"/>
                  <a:gd name="T21" fmla="*/ 262 h 262"/>
                  <a:gd name="T22" fmla="*/ 107 w 816"/>
                  <a:gd name="T23" fmla="*/ 259 h 262"/>
                  <a:gd name="T24" fmla="*/ 82 w 816"/>
                  <a:gd name="T25" fmla="*/ 252 h 262"/>
                  <a:gd name="T26" fmla="*/ 59 w 816"/>
                  <a:gd name="T27" fmla="*/ 240 h 262"/>
                  <a:gd name="T28" fmla="*/ 39 w 816"/>
                  <a:gd name="T29" fmla="*/ 224 h 262"/>
                  <a:gd name="T30" fmla="*/ 23 w 816"/>
                  <a:gd name="T31" fmla="*/ 205 h 262"/>
                  <a:gd name="T32" fmla="*/ 10 w 816"/>
                  <a:gd name="T33" fmla="*/ 183 h 262"/>
                  <a:gd name="T34" fmla="*/ 3 w 816"/>
                  <a:gd name="T35" fmla="*/ 158 h 262"/>
                  <a:gd name="T36" fmla="*/ 0 w 816"/>
                  <a:gd name="T37" fmla="*/ 132 h 262"/>
                  <a:gd name="T38" fmla="*/ 3 w 816"/>
                  <a:gd name="T39" fmla="*/ 105 h 262"/>
                  <a:gd name="T40" fmla="*/ 10 w 816"/>
                  <a:gd name="T41" fmla="*/ 80 h 262"/>
                  <a:gd name="T42" fmla="*/ 23 w 816"/>
                  <a:gd name="T43" fmla="*/ 58 h 262"/>
                  <a:gd name="T44" fmla="*/ 39 w 816"/>
                  <a:gd name="T45" fmla="*/ 39 h 262"/>
                  <a:gd name="T46" fmla="*/ 59 w 816"/>
                  <a:gd name="T47" fmla="*/ 22 h 262"/>
                  <a:gd name="T48" fmla="*/ 82 w 816"/>
                  <a:gd name="T49" fmla="*/ 10 h 262"/>
                  <a:gd name="T50" fmla="*/ 107 w 816"/>
                  <a:gd name="T51" fmla="*/ 2 h 262"/>
                  <a:gd name="T52" fmla="*/ 134 w 816"/>
                  <a:gd name="T5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6" h="262">
                    <a:moveTo>
                      <a:pt x="134" y="0"/>
                    </a:moveTo>
                    <a:lnTo>
                      <a:pt x="816" y="0"/>
                    </a:lnTo>
                    <a:lnTo>
                      <a:pt x="777" y="22"/>
                    </a:lnTo>
                    <a:lnTo>
                      <a:pt x="738" y="49"/>
                    </a:lnTo>
                    <a:lnTo>
                      <a:pt x="704" y="78"/>
                    </a:lnTo>
                    <a:lnTo>
                      <a:pt x="671" y="112"/>
                    </a:lnTo>
                    <a:lnTo>
                      <a:pt x="644" y="148"/>
                    </a:lnTo>
                    <a:lnTo>
                      <a:pt x="620" y="186"/>
                    </a:lnTo>
                    <a:lnTo>
                      <a:pt x="600" y="225"/>
                    </a:lnTo>
                    <a:lnTo>
                      <a:pt x="584" y="262"/>
                    </a:lnTo>
                    <a:lnTo>
                      <a:pt x="134" y="262"/>
                    </a:lnTo>
                    <a:lnTo>
                      <a:pt x="107" y="259"/>
                    </a:lnTo>
                    <a:lnTo>
                      <a:pt x="82" y="252"/>
                    </a:lnTo>
                    <a:lnTo>
                      <a:pt x="59" y="240"/>
                    </a:lnTo>
                    <a:lnTo>
                      <a:pt x="39" y="224"/>
                    </a:lnTo>
                    <a:lnTo>
                      <a:pt x="23" y="205"/>
                    </a:lnTo>
                    <a:lnTo>
                      <a:pt x="10" y="183"/>
                    </a:lnTo>
                    <a:lnTo>
                      <a:pt x="3" y="158"/>
                    </a:lnTo>
                    <a:lnTo>
                      <a:pt x="0" y="132"/>
                    </a:lnTo>
                    <a:lnTo>
                      <a:pt x="3" y="105"/>
                    </a:lnTo>
                    <a:lnTo>
                      <a:pt x="10" y="80"/>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1"/>
              <p:cNvSpPr>
                <a:spLocks/>
              </p:cNvSpPr>
              <p:nvPr/>
            </p:nvSpPr>
            <p:spPr bwMode="auto">
              <a:xfrm>
                <a:off x="3221039" y="1636714"/>
                <a:ext cx="125413" cy="93663"/>
              </a:xfrm>
              <a:custGeom>
                <a:avLst/>
                <a:gdLst>
                  <a:gd name="T0" fmla="*/ 0 w 236"/>
                  <a:gd name="T1" fmla="*/ 0 h 177"/>
                  <a:gd name="T2" fmla="*/ 102 w 236"/>
                  <a:gd name="T3" fmla="*/ 0 h 177"/>
                  <a:gd name="T4" fmla="*/ 129 w 236"/>
                  <a:gd name="T5" fmla="*/ 3 h 177"/>
                  <a:gd name="T6" fmla="*/ 154 w 236"/>
                  <a:gd name="T7" fmla="*/ 10 h 177"/>
                  <a:gd name="T8" fmla="*/ 177 w 236"/>
                  <a:gd name="T9" fmla="*/ 22 h 177"/>
                  <a:gd name="T10" fmla="*/ 196 w 236"/>
                  <a:gd name="T11" fmla="*/ 39 h 177"/>
                  <a:gd name="T12" fmla="*/ 213 w 236"/>
                  <a:gd name="T13" fmla="*/ 59 h 177"/>
                  <a:gd name="T14" fmla="*/ 225 w 236"/>
                  <a:gd name="T15" fmla="*/ 81 h 177"/>
                  <a:gd name="T16" fmla="*/ 233 w 236"/>
                  <a:gd name="T17" fmla="*/ 106 h 177"/>
                  <a:gd name="T18" fmla="*/ 236 w 236"/>
                  <a:gd name="T19" fmla="*/ 133 h 177"/>
                  <a:gd name="T20" fmla="*/ 234 w 236"/>
                  <a:gd name="T21" fmla="*/ 156 h 177"/>
                  <a:gd name="T22" fmla="*/ 228 w 236"/>
                  <a:gd name="T23" fmla="*/ 177 h 177"/>
                  <a:gd name="T24" fmla="*/ 95 w 236"/>
                  <a:gd name="T25" fmla="*/ 63 h 177"/>
                  <a:gd name="T26" fmla="*/ 72 w 236"/>
                  <a:gd name="T27" fmla="*/ 45 h 177"/>
                  <a:gd name="T28" fmla="*/ 49 w 236"/>
                  <a:gd name="T29" fmla="*/ 28 h 177"/>
                  <a:gd name="T30" fmla="*/ 25 w 236"/>
                  <a:gd name="T31" fmla="*/ 12 h 177"/>
                  <a:gd name="T32" fmla="*/ 0 w 236"/>
                  <a:gd name="T3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7">
                    <a:moveTo>
                      <a:pt x="0" y="0"/>
                    </a:moveTo>
                    <a:lnTo>
                      <a:pt x="102" y="0"/>
                    </a:lnTo>
                    <a:lnTo>
                      <a:pt x="129" y="3"/>
                    </a:lnTo>
                    <a:lnTo>
                      <a:pt x="154" y="10"/>
                    </a:lnTo>
                    <a:lnTo>
                      <a:pt x="177" y="22"/>
                    </a:lnTo>
                    <a:lnTo>
                      <a:pt x="196" y="39"/>
                    </a:lnTo>
                    <a:lnTo>
                      <a:pt x="213" y="59"/>
                    </a:lnTo>
                    <a:lnTo>
                      <a:pt x="225" y="81"/>
                    </a:lnTo>
                    <a:lnTo>
                      <a:pt x="233" y="106"/>
                    </a:lnTo>
                    <a:lnTo>
                      <a:pt x="236" y="133"/>
                    </a:lnTo>
                    <a:lnTo>
                      <a:pt x="234" y="156"/>
                    </a:lnTo>
                    <a:lnTo>
                      <a:pt x="228" y="177"/>
                    </a:lnTo>
                    <a:lnTo>
                      <a:pt x="95" y="63"/>
                    </a:lnTo>
                    <a:lnTo>
                      <a:pt x="72" y="45"/>
                    </a:lnTo>
                    <a:lnTo>
                      <a:pt x="49" y="28"/>
                    </a:lnTo>
                    <a:lnTo>
                      <a:pt x="25"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p:nvSpPr>
            <p:spPr bwMode="auto">
              <a:xfrm>
                <a:off x="2986089" y="1417639"/>
                <a:ext cx="1035050" cy="822325"/>
              </a:xfrm>
              <a:custGeom>
                <a:avLst/>
                <a:gdLst>
                  <a:gd name="T0" fmla="*/ 1719 w 1957"/>
                  <a:gd name="T1" fmla="*/ 0 h 1553"/>
                  <a:gd name="T2" fmla="*/ 1752 w 1957"/>
                  <a:gd name="T3" fmla="*/ 2 h 1553"/>
                  <a:gd name="T4" fmla="*/ 1784 w 1957"/>
                  <a:gd name="T5" fmla="*/ 9 h 1553"/>
                  <a:gd name="T6" fmla="*/ 1816 w 1957"/>
                  <a:gd name="T7" fmla="*/ 20 h 1553"/>
                  <a:gd name="T8" fmla="*/ 1845 w 1957"/>
                  <a:gd name="T9" fmla="*/ 36 h 1553"/>
                  <a:gd name="T10" fmla="*/ 1873 w 1957"/>
                  <a:gd name="T11" fmla="*/ 56 h 1553"/>
                  <a:gd name="T12" fmla="*/ 1898 w 1957"/>
                  <a:gd name="T13" fmla="*/ 81 h 1553"/>
                  <a:gd name="T14" fmla="*/ 1920 w 1957"/>
                  <a:gd name="T15" fmla="*/ 108 h 1553"/>
                  <a:gd name="T16" fmla="*/ 1935 w 1957"/>
                  <a:gd name="T17" fmla="*/ 137 h 1553"/>
                  <a:gd name="T18" fmla="*/ 1947 w 1957"/>
                  <a:gd name="T19" fmla="*/ 169 h 1553"/>
                  <a:gd name="T20" fmla="*/ 1954 w 1957"/>
                  <a:gd name="T21" fmla="*/ 201 h 1553"/>
                  <a:gd name="T22" fmla="*/ 1957 w 1957"/>
                  <a:gd name="T23" fmla="*/ 233 h 1553"/>
                  <a:gd name="T24" fmla="*/ 1955 w 1957"/>
                  <a:gd name="T25" fmla="*/ 266 h 1553"/>
                  <a:gd name="T26" fmla="*/ 1948 w 1957"/>
                  <a:gd name="T27" fmla="*/ 298 h 1553"/>
                  <a:gd name="T28" fmla="*/ 1937 w 1957"/>
                  <a:gd name="T29" fmla="*/ 329 h 1553"/>
                  <a:gd name="T30" fmla="*/ 1922 w 1957"/>
                  <a:gd name="T31" fmla="*/ 359 h 1553"/>
                  <a:gd name="T32" fmla="*/ 1901 w 1957"/>
                  <a:gd name="T33" fmla="*/ 387 h 1553"/>
                  <a:gd name="T34" fmla="*/ 976 w 1957"/>
                  <a:gd name="T35" fmla="*/ 1470 h 1553"/>
                  <a:gd name="T36" fmla="*/ 955 w 1957"/>
                  <a:gd name="T37" fmla="*/ 1492 h 1553"/>
                  <a:gd name="T38" fmla="*/ 931 w 1957"/>
                  <a:gd name="T39" fmla="*/ 1511 h 1553"/>
                  <a:gd name="T40" fmla="*/ 905 w 1957"/>
                  <a:gd name="T41" fmla="*/ 1527 h 1553"/>
                  <a:gd name="T42" fmla="*/ 877 w 1957"/>
                  <a:gd name="T43" fmla="*/ 1539 h 1553"/>
                  <a:gd name="T44" fmla="*/ 847 w 1957"/>
                  <a:gd name="T45" fmla="*/ 1548 h 1553"/>
                  <a:gd name="T46" fmla="*/ 817 w 1957"/>
                  <a:gd name="T47" fmla="*/ 1553 h 1553"/>
                  <a:gd name="T48" fmla="*/ 798 w 1957"/>
                  <a:gd name="T49" fmla="*/ 1553 h 1553"/>
                  <a:gd name="T50" fmla="*/ 764 w 1957"/>
                  <a:gd name="T51" fmla="*/ 1551 h 1553"/>
                  <a:gd name="T52" fmla="*/ 732 w 1957"/>
                  <a:gd name="T53" fmla="*/ 1544 h 1553"/>
                  <a:gd name="T54" fmla="*/ 701 w 1957"/>
                  <a:gd name="T55" fmla="*/ 1531 h 1553"/>
                  <a:gd name="T56" fmla="*/ 672 w 1957"/>
                  <a:gd name="T57" fmla="*/ 1515 h 1553"/>
                  <a:gd name="T58" fmla="*/ 645 w 1957"/>
                  <a:gd name="T59" fmla="*/ 1495 h 1553"/>
                  <a:gd name="T60" fmla="*/ 81 w 1957"/>
                  <a:gd name="T61" fmla="*/ 1012 h 1553"/>
                  <a:gd name="T62" fmla="*/ 57 w 1957"/>
                  <a:gd name="T63" fmla="*/ 987 h 1553"/>
                  <a:gd name="T64" fmla="*/ 36 w 1957"/>
                  <a:gd name="T65" fmla="*/ 959 h 1553"/>
                  <a:gd name="T66" fmla="*/ 21 w 1957"/>
                  <a:gd name="T67" fmla="*/ 930 h 1553"/>
                  <a:gd name="T68" fmla="*/ 9 w 1957"/>
                  <a:gd name="T69" fmla="*/ 900 h 1553"/>
                  <a:gd name="T70" fmla="*/ 2 w 1957"/>
                  <a:gd name="T71" fmla="*/ 868 h 1553"/>
                  <a:gd name="T72" fmla="*/ 0 w 1957"/>
                  <a:gd name="T73" fmla="*/ 835 h 1553"/>
                  <a:gd name="T74" fmla="*/ 2 w 1957"/>
                  <a:gd name="T75" fmla="*/ 803 h 1553"/>
                  <a:gd name="T76" fmla="*/ 8 w 1957"/>
                  <a:gd name="T77" fmla="*/ 770 h 1553"/>
                  <a:gd name="T78" fmla="*/ 19 w 1957"/>
                  <a:gd name="T79" fmla="*/ 739 h 1553"/>
                  <a:gd name="T80" fmla="*/ 35 w 1957"/>
                  <a:gd name="T81" fmla="*/ 708 h 1553"/>
                  <a:gd name="T82" fmla="*/ 56 w 1957"/>
                  <a:gd name="T83" fmla="*/ 680 h 1553"/>
                  <a:gd name="T84" fmla="*/ 80 w 1957"/>
                  <a:gd name="T85" fmla="*/ 656 h 1553"/>
                  <a:gd name="T86" fmla="*/ 107 w 1957"/>
                  <a:gd name="T87" fmla="*/ 636 h 1553"/>
                  <a:gd name="T88" fmla="*/ 136 w 1957"/>
                  <a:gd name="T89" fmla="*/ 620 h 1553"/>
                  <a:gd name="T90" fmla="*/ 167 w 1957"/>
                  <a:gd name="T91" fmla="*/ 608 h 1553"/>
                  <a:gd name="T92" fmla="*/ 199 w 1957"/>
                  <a:gd name="T93" fmla="*/ 601 h 1553"/>
                  <a:gd name="T94" fmla="*/ 232 w 1957"/>
                  <a:gd name="T95" fmla="*/ 599 h 1553"/>
                  <a:gd name="T96" fmla="*/ 265 w 1957"/>
                  <a:gd name="T97" fmla="*/ 601 h 1553"/>
                  <a:gd name="T98" fmla="*/ 297 w 1957"/>
                  <a:gd name="T99" fmla="*/ 608 h 1553"/>
                  <a:gd name="T100" fmla="*/ 329 w 1957"/>
                  <a:gd name="T101" fmla="*/ 619 h 1553"/>
                  <a:gd name="T102" fmla="*/ 359 w 1957"/>
                  <a:gd name="T103" fmla="*/ 635 h 1553"/>
                  <a:gd name="T104" fmla="*/ 386 w 1957"/>
                  <a:gd name="T105" fmla="*/ 655 h 1553"/>
                  <a:gd name="T106" fmla="*/ 772 w 1957"/>
                  <a:gd name="T107" fmla="*/ 986 h 1553"/>
                  <a:gd name="T108" fmla="*/ 1543 w 1957"/>
                  <a:gd name="T109" fmla="*/ 83 h 1553"/>
                  <a:gd name="T110" fmla="*/ 1567 w 1957"/>
                  <a:gd name="T111" fmla="*/ 58 h 1553"/>
                  <a:gd name="T112" fmla="*/ 1594 w 1957"/>
                  <a:gd name="T113" fmla="*/ 38 h 1553"/>
                  <a:gd name="T114" fmla="*/ 1624 w 1957"/>
                  <a:gd name="T115" fmla="*/ 22 h 1553"/>
                  <a:gd name="T116" fmla="*/ 1655 w 1957"/>
                  <a:gd name="T117" fmla="*/ 10 h 1553"/>
                  <a:gd name="T118" fmla="*/ 1687 w 1957"/>
                  <a:gd name="T119" fmla="*/ 3 h 1553"/>
                  <a:gd name="T120" fmla="*/ 1719 w 1957"/>
                  <a:gd name="T121" fmla="*/ 0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7" h="1553">
                    <a:moveTo>
                      <a:pt x="1719" y="0"/>
                    </a:moveTo>
                    <a:lnTo>
                      <a:pt x="1752" y="2"/>
                    </a:lnTo>
                    <a:lnTo>
                      <a:pt x="1784" y="9"/>
                    </a:lnTo>
                    <a:lnTo>
                      <a:pt x="1816" y="20"/>
                    </a:lnTo>
                    <a:lnTo>
                      <a:pt x="1845" y="36"/>
                    </a:lnTo>
                    <a:lnTo>
                      <a:pt x="1873" y="56"/>
                    </a:lnTo>
                    <a:lnTo>
                      <a:pt x="1898" y="81"/>
                    </a:lnTo>
                    <a:lnTo>
                      <a:pt x="1920" y="108"/>
                    </a:lnTo>
                    <a:lnTo>
                      <a:pt x="1935" y="137"/>
                    </a:lnTo>
                    <a:lnTo>
                      <a:pt x="1947" y="169"/>
                    </a:lnTo>
                    <a:lnTo>
                      <a:pt x="1954" y="201"/>
                    </a:lnTo>
                    <a:lnTo>
                      <a:pt x="1957" y="233"/>
                    </a:lnTo>
                    <a:lnTo>
                      <a:pt x="1955" y="266"/>
                    </a:lnTo>
                    <a:lnTo>
                      <a:pt x="1948" y="298"/>
                    </a:lnTo>
                    <a:lnTo>
                      <a:pt x="1937" y="329"/>
                    </a:lnTo>
                    <a:lnTo>
                      <a:pt x="1922" y="359"/>
                    </a:lnTo>
                    <a:lnTo>
                      <a:pt x="1901" y="387"/>
                    </a:lnTo>
                    <a:lnTo>
                      <a:pt x="976" y="1470"/>
                    </a:lnTo>
                    <a:lnTo>
                      <a:pt x="955" y="1492"/>
                    </a:lnTo>
                    <a:lnTo>
                      <a:pt x="931" y="1511"/>
                    </a:lnTo>
                    <a:lnTo>
                      <a:pt x="905" y="1527"/>
                    </a:lnTo>
                    <a:lnTo>
                      <a:pt x="877" y="1539"/>
                    </a:lnTo>
                    <a:lnTo>
                      <a:pt x="847" y="1548"/>
                    </a:lnTo>
                    <a:lnTo>
                      <a:pt x="817" y="1553"/>
                    </a:lnTo>
                    <a:lnTo>
                      <a:pt x="798" y="1553"/>
                    </a:lnTo>
                    <a:lnTo>
                      <a:pt x="764" y="1551"/>
                    </a:lnTo>
                    <a:lnTo>
                      <a:pt x="732" y="1544"/>
                    </a:lnTo>
                    <a:lnTo>
                      <a:pt x="701" y="1531"/>
                    </a:lnTo>
                    <a:lnTo>
                      <a:pt x="672" y="1515"/>
                    </a:lnTo>
                    <a:lnTo>
                      <a:pt x="645" y="1495"/>
                    </a:lnTo>
                    <a:lnTo>
                      <a:pt x="81" y="1012"/>
                    </a:lnTo>
                    <a:lnTo>
                      <a:pt x="57" y="987"/>
                    </a:lnTo>
                    <a:lnTo>
                      <a:pt x="36" y="959"/>
                    </a:lnTo>
                    <a:lnTo>
                      <a:pt x="21" y="930"/>
                    </a:lnTo>
                    <a:lnTo>
                      <a:pt x="9" y="900"/>
                    </a:lnTo>
                    <a:lnTo>
                      <a:pt x="2" y="868"/>
                    </a:lnTo>
                    <a:lnTo>
                      <a:pt x="0" y="835"/>
                    </a:lnTo>
                    <a:lnTo>
                      <a:pt x="2" y="803"/>
                    </a:lnTo>
                    <a:lnTo>
                      <a:pt x="8" y="770"/>
                    </a:lnTo>
                    <a:lnTo>
                      <a:pt x="19" y="739"/>
                    </a:lnTo>
                    <a:lnTo>
                      <a:pt x="35" y="708"/>
                    </a:lnTo>
                    <a:lnTo>
                      <a:pt x="56" y="680"/>
                    </a:lnTo>
                    <a:lnTo>
                      <a:pt x="80" y="656"/>
                    </a:lnTo>
                    <a:lnTo>
                      <a:pt x="107" y="636"/>
                    </a:lnTo>
                    <a:lnTo>
                      <a:pt x="136" y="620"/>
                    </a:lnTo>
                    <a:lnTo>
                      <a:pt x="167" y="608"/>
                    </a:lnTo>
                    <a:lnTo>
                      <a:pt x="199" y="601"/>
                    </a:lnTo>
                    <a:lnTo>
                      <a:pt x="232" y="599"/>
                    </a:lnTo>
                    <a:lnTo>
                      <a:pt x="265" y="601"/>
                    </a:lnTo>
                    <a:lnTo>
                      <a:pt x="297" y="608"/>
                    </a:lnTo>
                    <a:lnTo>
                      <a:pt x="329" y="619"/>
                    </a:lnTo>
                    <a:lnTo>
                      <a:pt x="359" y="635"/>
                    </a:lnTo>
                    <a:lnTo>
                      <a:pt x="386" y="655"/>
                    </a:lnTo>
                    <a:lnTo>
                      <a:pt x="772" y="986"/>
                    </a:lnTo>
                    <a:lnTo>
                      <a:pt x="1543" y="83"/>
                    </a:lnTo>
                    <a:lnTo>
                      <a:pt x="1567" y="58"/>
                    </a:lnTo>
                    <a:lnTo>
                      <a:pt x="1594" y="38"/>
                    </a:lnTo>
                    <a:lnTo>
                      <a:pt x="1624" y="22"/>
                    </a:lnTo>
                    <a:lnTo>
                      <a:pt x="1655" y="10"/>
                    </a:lnTo>
                    <a:lnTo>
                      <a:pt x="1687" y="3"/>
                    </a:lnTo>
                    <a:lnTo>
                      <a:pt x="17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6" name="Rectangle 75"/>
          <p:cNvSpPr/>
          <p:nvPr/>
        </p:nvSpPr>
        <p:spPr>
          <a:xfrm>
            <a:off x="230688" y="3962600"/>
            <a:ext cx="2825820" cy="923330"/>
          </a:xfrm>
          <a:prstGeom prst="rect">
            <a:avLst/>
          </a:prstGeom>
        </p:spPr>
        <p:txBody>
          <a:bodyPr wrap="square">
            <a:spAutoFit/>
          </a:bodyPr>
          <a:lstStyle/>
          <a:p>
            <a:pPr algn="ctr"/>
            <a:r>
              <a:rPr lang="en-US" dirty="0"/>
              <a:t>Provide appropriate progress reports and financial reports to the LG</a:t>
            </a:r>
            <a:endParaRPr lang="en-US" cap="all"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6" name="Group 35"/>
          <p:cNvGrpSpPr/>
          <p:nvPr/>
        </p:nvGrpSpPr>
        <p:grpSpPr>
          <a:xfrm>
            <a:off x="3620462" y="2380720"/>
            <a:ext cx="1535723" cy="1538655"/>
            <a:chOff x="4709747" y="1208942"/>
            <a:chExt cx="1535723" cy="1538655"/>
          </a:xfrm>
        </p:grpSpPr>
        <p:sp>
          <p:nvSpPr>
            <p:cNvPr id="37" name="Oval 36"/>
            <p:cNvSpPr/>
            <p:nvPr/>
          </p:nvSpPr>
          <p:spPr>
            <a:xfrm>
              <a:off x="4709747" y="1208942"/>
              <a:ext cx="1535723" cy="1538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850423" y="1345223"/>
              <a:ext cx="1254370" cy="1266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p:cNvSpPr/>
          <p:nvPr/>
        </p:nvSpPr>
        <p:spPr>
          <a:xfrm>
            <a:off x="2779333" y="3967116"/>
            <a:ext cx="3002497" cy="1477328"/>
          </a:xfrm>
          <a:prstGeom prst="rect">
            <a:avLst/>
          </a:prstGeom>
        </p:spPr>
        <p:txBody>
          <a:bodyPr wrap="square">
            <a:spAutoFit/>
          </a:bodyPr>
          <a:lstStyle/>
          <a:p>
            <a:pPr lvl="1" algn="ctr"/>
            <a:r>
              <a:rPr lang="en-US" dirty="0"/>
              <a:t>Be accountable to the LG for how it uses the federal funds provided under the subaward</a:t>
            </a:r>
          </a:p>
          <a:p>
            <a:pPr algn="ctr"/>
            <a:endParaRPr lang="en-US" cap="all"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9" name="Group 28"/>
          <p:cNvGrpSpPr/>
          <p:nvPr/>
        </p:nvGrpSpPr>
        <p:grpSpPr>
          <a:xfrm>
            <a:off x="6883376" y="2380719"/>
            <a:ext cx="1535723" cy="1538655"/>
            <a:chOff x="3582722" y="1039067"/>
            <a:chExt cx="1535723" cy="1538655"/>
          </a:xfrm>
        </p:grpSpPr>
        <p:sp>
          <p:nvSpPr>
            <p:cNvPr id="27" name="Oval 26"/>
            <p:cNvSpPr/>
            <p:nvPr/>
          </p:nvSpPr>
          <p:spPr>
            <a:xfrm>
              <a:off x="3582722" y="1039067"/>
              <a:ext cx="1535723" cy="1538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723398" y="1156623"/>
              <a:ext cx="1254370" cy="1266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6105109" y="3984711"/>
            <a:ext cx="3223930" cy="1200329"/>
          </a:xfrm>
          <a:prstGeom prst="rect">
            <a:avLst/>
          </a:prstGeom>
        </p:spPr>
        <p:txBody>
          <a:bodyPr wrap="square">
            <a:spAutoFit/>
          </a:bodyPr>
          <a:lstStyle/>
          <a:p>
            <a:pPr marL="9525" lvl="1" algn="ctr"/>
            <a:r>
              <a:rPr lang="en-US" dirty="0"/>
              <a:t>Follow applicable federal rules regarding financial </a:t>
            </a:r>
            <a:r>
              <a:rPr lang="en-US" dirty="0" err="1"/>
              <a:t>mgmt</a:t>
            </a:r>
            <a:r>
              <a:rPr lang="en-US" dirty="0"/>
              <a:t>, internal controls, cost principles, and audit requirements</a:t>
            </a:r>
          </a:p>
        </p:txBody>
      </p:sp>
      <p:grpSp>
        <p:nvGrpSpPr>
          <p:cNvPr id="73" name="Group 72"/>
          <p:cNvGrpSpPr/>
          <p:nvPr/>
        </p:nvGrpSpPr>
        <p:grpSpPr>
          <a:xfrm>
            <a:off x="7329425" y="2384780"/>
            <a:ext cx="4006039" cy="1538655"/>
            <a:chOff x="5870468" y="2329282"/>
            <a:chExt cx="4006039" cy="1538655"/>
          </a:xfrm>
        </p:grpSpPr>
        <p:grpSp>
          <p:nvGrpSpPr>
            <p:cNvPr id="30" name="Group 29"/>
            <p:cNvGrpSpPr/>
            <p:nvPr/>
          </p:nvGrpSpPr>
          <p:grpSpPr>
            <a:xfrm>
              <a:off x="8340784" y="2329282"/>
              <a:ext cx="1535723" cy="1538655"/>
              <a:chOff x="3507220" y="878552"/>
              <a:chExt cx="1535723" cy="1538655"/>
            </a:xfrm>
          </p:grpSpPr>
          <p:sp>
            <p:nvSpPr>
              <p:cNvPr id="31" name="Oval 30"/>
              <p:cNvSpPr/>
              <p:nvPr/>
            </p:nvSpPr>
            <p:spPr>
              <a:xfrm>
                <a:off x="3507220" y="878552"/>
                <a:ext cx="1535723" cy="15386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647896" y="986120"/>
                <a:ext cx="1254370" cy="1266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Freeform 29"/>
            <p:cNvSpPr>
              <a:spLocks noEditPoints="1"/>
            </p:cNvSpPr>
            <p:nvPr/>
          </p:nvSpPr>
          <p:spPr bwMode="auto">
            <a:xfrm>
              <a:off x="5870468" y="2720518"/>
              <a:ext cx="643624" cy="566322"/>
            </a:xfrm>
            <a:custGeom>
              <a:avLst/>
              <a:gdLst>
                <a:gd name="T0" fmla="*/ 2499 w 4022"/>
                <a:gd name="T1" fmla="*/ 1195 h 3674"/>
                <a:gd name="T2" fmla="*/ 2246 w 4022"/>
                <a:gd name="T3" fmla="*/ 1293 h 3674"/>
                <a:gd name="T4" fmla="*/ 2234 w 4022"/>
                <a:gd name="T5" fmla="*/ 3290 h 3674"/>
                <a:gd name="T6" fmla="*/ 2668 w 4022"/>
                <a:gd name="T7" fmla="*/ 3201 h 3674"/>
                <a:gd name="T8" fmla="*/ 3054 w 4022"/>
                <a:gd name="T9" fmla="*/ 3229 h 3674"/>
                <a:gd name="T10" fmla="*/ 3340 w 4022"/>
                <a:gd name="T11" fmla="*/ 3320 h 3674"/>
                <a:gd name="T12" fmla="*/ 3117 w 4022"/>
                <a:gd name="T13" fmla="*/ 2553 h 3674"/>
                <a:gd name="T14" fmla="*/ 2989 w 4022"/>
                <a:gd name="T15" fmla="*/ 2404 h 3674"/>
                <a:gd name="T16" fmla="*/ 2989 w 4022"/>
                <a:gd name="T17" fmla="*/ 1972 h 3674"/>
                <a:gd name="T18" fmla="*/ 3117 w 4022"/>
                <a:gd name="T19" fmla="*/ 1817 h 3674"/>
                <a:gd name="T20" fmla="*/ 3340 w 4022"/>
                <a:gd name="T21" fmla="*/ 1361 h 3674"/>
                <a:gd name="T22" fmla="*/ 2933 w 4022"/>
                <a:gd name="T23" fmla="*/ 1176 h 3674"/>
                <a:gd name="T24" fmla="*/ 1041 w 4022"/>
                <a:gd name="T25" fmla="*/ 1173 h 3674"/>
                <a:gd name="T26" fmla="*/ 681 w 4022"/>
                <a:gd name="T27" fmla="*/ 1314 h 3674"/>
                <a:gd name="T28" fmla="*/ 871 w 4022"/>
                <a:gd name="T29" fmla="*/ 1801 h 3674"/>
                <a:gd name="T30" fmla="*/ 1017 w 4022"/>
                <a:gd name="T31" fmla="*/ 1933 h 3674"/>
                <a:gd name="T32" fmla="*/ 1043 w 4022"/>
                <a:gd name="T33" fmla="*/ 2364 h 3674"/>
                <a:gd name="T34" fmla="*/ 942 w 4022"/>
                <a:gd name="T35" fmla="*/ 2533 h 3674"/>
                <a:gd name="T36" fmla="*/ 615 w 4022"/>
                <a:gd name="T37" fmla="*/ 2583 h 3674"/>
                <a:gd name="T38" fmla="*/ 865 w 4022"/>
                <a:gd name="T39" fmla="*/ 3237 h 3674"/>
                <a:gd name="T40" fmla="*/ 1299 w 4022"/>
                <a:gd name="T41" fmla="*/ 3202 h 3674"/>
                <a:gd name="T42" fmla="*/ 1804 w 4022"/>
                <a:gd name="T43" fmla="*/ 3322 h 3674"/>
                <a:gd name="T44" fmla="*/ 1725 w 4022"/>
                <a:gd name="T45" fmla="*/ 1305 h 3674"/>
                <a:gd name="T46" fmla="*/ 1466 w 4022"/>
                <a:gd name="T47" fmla="*/ 1198 h 3674"/>
                <a:gd name="T48" fmla="*/ 1947 w 4022"/>
                <a:gd name="T49" fmla="*/ 0 h 3674"/>
                <a:gd name="T50" fmla="*/ 2302 w 4022"/>
                <a:gd name="T51" fmla="*/ 86 h 3674"/>
                <a:gd name="T52" fmla="*/ 2574 w 4022"/>
                <a:gd name="T53" fmla="*/ 314 h 3674"/>
                <a:gd name="T54" fmla="*/ 2721 w 4022"/>
                <a:gd name="T55" fmla="*/ 645 h 3674"/>
                <a:gd name="T56" fmla="*/ 2757 w 4022"/>
                <a:gd name="T57" fmla="*/ 894 h 3674"/>
                <a:gd name="T58" fmla="*/ 3215 w 4022"/>
                <a:gd name="T59" fmla="*/ 986 h 3674"/>
                <a:gd name="T60" fmla="*/ 3572 w 4022"/>
                <a:gd name="T61" fmla="*/ 1215 h 3674"/>
                <a:gd name="T62" fmla="*/ 3761 w 4022"/>
                <a:gd name="T63" fmla="*/ 1787 h 3674"/>
                <a:gd name="T64" fmla="*/ 3947 w 4022"/>
                <a:gd name="T65" fmla="*/ 1867 h 3674"/>
                <a:gd name="T66" fmla="*/ 4022 w 4022"/>
                <a:gd name="T67" fmla="*/ 2055 h 3674"/>
                <a:gd name="T68" fmla="*/ 3972 w 4022"/>
                <a:gd name="T69" fmla="*/ 2476 h 3674"/>
                <a:gd name="T70" fmla="*/ 3804 w 4022"/>
                <a:gd name="T71" fmla="*/ 2579 h 3674"/>
                <a:gd name="T72" fmla="*/ 3587 w 4022"/>
                <a:gd name="T73" fmla="*/ 3599 h 3674"/>
                <a:gd name="T74" fmla="*/ 3468 w 4022"/>
                <a:gd name="T75" fmla="*/ 3674 h 3674"/>
                <a:gd name="T76" fmla="*/ 3379 w 4022"/>
                <a:gd name="T77" fmla="*/ 3641 h 3674"/>
                <a:gd name="T78" fmla="*/ 3267 w 4022"/>
                <a:gd name="T79" fmla="*/ 3579 h 3674"/>
                <a:gd name="T80" fmla="*/ 3052 w 4022"/>
                <a:gd name="T81" fmla="*/ 3502 h 3674"/>
                <a:gd name="T82" fmla="*/ 2752 w 4022"/>
                <a:gd name="T83" fmla="*/ 3463 h 3674"/>
                <a:gd name="T84" fmla="*/ 2269 w 4022"/>
                <a:gd name="T85" fmla="*/ 3558 h 3674"/>
                <a:gd name="T86" fmla="*/ 2018 w 4022"/>
                <a:gd name="T87" fmla="*/ 3667 h 3674"/>
                <a:gd name="T88" fmla="*/ 1870 w 4022"/>
                <a:gd name="T89" fmla="*/ 3647 h 3674"/>
                <a:gd name="T90" fmla="*/ 1388 w 4022"/>
                <a:gd name="T91" fmla="*/ 3478 h 3674"/>
                <a:gd name="T92" fmla="*/ 1004 w 4022"/>
                <a:gd name="T93" fmla="*/ 3478 h 3674"/>
                <a:gd name="T94" fmla="*/ 752 w 4022"/>
                <a:gd name="T95" fmla="*/ 3547 h 3674"/>
                <a:gd name="T96" fmla="*/ 599 w 4022"/>
                <a:gd name="T97" fmla="*/ 3621 h 3674"/>
                <a:gd name="T98" fmla="*/ 533 w 4022"/>
                <a:gd name="T99" fmla="*/ 3663 h 3674"/>
                <a:gd name="T100" fmla="*/ 395 w 4022"/>
                <a:gd name="T101" fmla="*/ 3645 h 3674"/>
                <a:gd name="T102" fmla="*/ 345 w 4022"/>
                <a:gd name="T103" fmla="*/ 2583 h 3674"/>
                <a:gd name="T104" fmla="*/ 109 w 4022"/>
                <a:gd name="T105" fmla="*/ 2533 h 3674"/>
                <a:gd name="T106" fmla="*/ 4 w 4022"/>
                <a:gd name="T107" fmla="*/ 2364 h 3674"/>
                <a:gd name="T108" fmla="*/ 29 w 4022"/>
                <a:gd name="T109" fmla="*/ 1933 h 3674"/>
                <a:gd name="T110" fmla="*/ 181 w 4022"/>
                <a:gd name="T111" fmla="*/ 1801 h 3674"/>
                <a:gd name="T112" fmla="*/ 349 w 4022"/>
                <a:gd name="T113" fmla="*/ 1268 h 3674"/>
                <a:gd name="T114" fmla="*/ 555 w 4022"/>
                <a:gd name="T115" fmla="*/ 1079 h 3674"/>
                <a:gd name="T116" fmla="*/ 985 w 4022"/>
                <a:gd name="T117" fmla="*/ 912 h 3674"/>
                <a:gd name="T118" fmla="*/ 1164 w 4022"/>
                <a:gd name="T119" fmla="*/ 719 h 3674"/>
                <a:gd name="T120" fmla="*/ 1280 w 4022"/>
                <a:gd name="T121" fmla="*/ 374 h 3674"/>
                <a:gd name="T122" fmla="*/ 1530 w 4022"/>
                <a:gd name="T123" fmla="*/ 122 h 3674"/>
                <a:gd name="T124" fmla="*/ 1871 w 4022"/>
                <a:gd name="T125" fmla="*/ 4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2" h="3674">
                  <a:moveTo>
                    <a:pt x="2761" y="1159"/>
                  </a:moveTo>
                  <a:lnTo>
                    <a:pt x="2691" y="1161"/>
                  </a:lnTo>
                  <a:lnTo>
                    <a:pt x="2625" y="1169"/>
                  </a:lnTo>
                  <a:lnTo>
                    <a:pt x="2561" y="1180"/>
                  </a:lnTo>
                  <a:lnTo>
                    <a:pt x="2499" y="1195"/>
                  </a:lnTo>
                  <a:lnTo>
                    <a:pt x="2441" y="1212"/>
                  </a:lnTo>
                  <a:lnTo>
                    <a:pt x="2386" y="1232"/>
                  </a:lnTo>
                  <a:lnTo>
                    <a:pt x="2335" y="1251"/>
                  </a:lnTo>
                  <a:lnTo>
                    <a:pt x="2289" y="1272"/>
                  </a:lnTo>
                  <a:lnTo>
                    <a:pt x="2246" y="1293"/>
                  </a:lnTo>
                  <a:lnTo>
                    <a:pt x="2209" y="1314"/>
                  </a:lnTo>
                  <a:lnTo>
                    <a:pt x="2176" y="1333"/>
                  </a:lnTo>
                  <a:lnTo>
                    <a:pt x="2150" y="1350"/>
                  </a:lnTo>
                  <a:lnTo>
                    <a:pt x="2150" y="3322"/>
                  </a:lnTo>
                  <a:lnTo>
                    <a:pt x="2234" y="3290"/>
                  </a:lnTo>
                  <a:lnTo>
                    <a:pt x="2319" y="3261"/>
                  </a:lnTo>
                  <a:lnTo>
                    <a:pt x="2406" y="3239"/>
                  </a:lnTo>
                  <a:lnTo>
                    <a:pt x="2492" y="3221"/>
                  </a:lnTo>
                  <a:lnTo>
                    <a:pt x="2580" y="3208"/>
                  </a:lnTo>
                  <a:lnTo>
                    <a:pt x="2668" y="3201"/>
                  </a:lnTo>
                  <a:lnTo>
                    <a:pt x="2756" y="3198"/>
                  </a:lnTo>
                  <a:lnTo>
                    <a:pt x="2837" y="3201"/>
                  </a:lnTo>
                  <a:lnTo>
                    <a:pt x="2912" y="3207"/>
                  </a:lnTo>
                  <a:lnTo>
                    <a:pt x="2985" y="3217"/>
                  </a:lnTo>
                  <a:lnTo>
                    <a:pt x="3054" y="3229"/>
                  </a:lnTo>
                  <a:lnTo>
                    <a:pt x="3118" y="3244"/>
                  </a:lnTo>
                  <a:lnTo>
                    <a:pt x="3179" y="3261"/>
                  </a:lnTo>
                  <a:lnTo>
                    <a:pt x="3237" y="3280"/>
                  </a:lnTo>
                  <a:lnTo>
                    <a:pt x="3290" y="3299"/>
                  </a:lnTo>
                  <a:lnTo>
                    <a:pt x="3340" y="3320"/>
                  </a:lnTo>
                  <a:lnTo>
                    <a:pt x="3340" y="2583"/>
                  </a:lnTo>
                  <a:lnTo>
                    <a:pt x="3237" y="2583"/>
                  </a:lnTo>
                  <a:lnTo>
                    <a:pt x="3194" y="2579"/>
                  </a:lnTo>
                  <a:lnTo>
                    <a:pt x="3154" y="2570"/>
                  </a:lnTo>
                  <a:lnTo>
                    <a:pt x="3117" y="2553"/>
                  </a:lnTo>
                  <a:lnTo>
                    <a:pt x="3082" y="2533"/>
                  </a:lnTo>
                  <a:lnTo>
                    <a:pt x="3052" y="2507"/>
                  </a:lnTo>
                  <a:lnTo>
                    <a:pt x="3026" y="2476"/>
                  </a:lnTo>
                  <a:lnTo>
                    <a:pt x="3005" y="2443"/>
                  </a:lnTo>
                  <a:lnTo>
                    <a:pt x="2989" y="2404"/>
                  </a:lnTo>
                  <a:lnTo>
                    <a:pt x="2979" y="2364"/>
                  </a:lnTo>
                  <a:lnTo>
                    <a:pt x="2976" y="2320"/>
                  </a:lnTo>
                  <a:lnTo>
                    <a:pt x="2976" y="2055"/>
                  </a:lnTo>
                  <a:lnTo>
                    <a:pt x="2979" y="2012"/>
                  </a:lnTo>
                  <a:lnTo>
                    <a:pt x="2989" y="1972"/>
                  </a:lnTo>
                  <a:lnTo>
                    <a:pt x="3005" y="1933"/>
                  </a:lnTo>
                  <a:lnTo>
                    <a:pt x="3026" y="1898"/>
                  </a:lnTo>
                  <a:lnTo>
                    <a:pt x="3052" y="1867"/>
                  </a:lnTo>
                  <a:lnTo>
                    <a:pt x="3082" y="1840"/>
                  </a:lnTo>
                  <a:lnTo>
                    <a:pt x="3117" y="1817"/>
                  </a:lnTo>
                  <a:lnTo>
                    <a:pt x="3154" y="1801"/>
                  </a:lnTo>
                  <a:lnTo>
                    <a:pt x="3194" y="1790"/>
                  </a:lnTo>
                  <a:lnTo>
                    <a:pt x="3237" y="1787"/>
                  </a:lnTo>
                  <a:lnTo>
                    <a:pt x="3340" y="1787"/>
                  </a:lnTo>
                  <a:lnTo>
                    <a:pt x="3340" y="1361"/>
                  </a:lnTo>
                  <a:lnTo>
                    <a:pt x="3261" y="1308"/>
                  </a:lnTo>
                  <a:lnTo>
                    <a:pt x="3182" y="1263"/>
                  </a:lnTo>
                  <a:lnTo>
                    <a:pt x="3100" y="1226"/>
                  </a:lnTo>
                  <a:lnTo>
                    <a:pt x="3017" y="1197"/>
                  </a:lnTo>
                  <a:lnTo>
                    <a:pt x="2933" y="1176"/>
                  </a:lnTo>
                  <a:lnTo>
                    <a:pt x="2847" y="1164"/>
                  </a:lnTo>
                  <a:lnTo>
                    <a:pt x="2761" y="1159"/>
                  </a:lnTo>
                  <a:close/>
                  <a:moveTo>
                    <a:pt x="1193" y="1159"/>
                  </a:moveTo>
                  <a:lnTo>
                    <a:pt x="1116" y="1163"/>
                  </a:lnTo>
                  <a:lnTo>
                    <a:pt x="1041" y="1173"/>
                  </a:lnTo>
                  <a:lnTo>
                    <a:pt x="965" y="1189"/>
                  </a:lnTo>
                  <a:lnTo>
                    <a:pt x="892" y="1211"/>
                  </a:lnTo>
                  <a:lnTo>
                    <a:pt x="819" y="1239"/>
                  </a:lnTo>
                  <a:lnTo>
                    <a:pt x="749" y="1274"/>
                  </a:lnTo>
                  <a:lnTo>
                    <a:pt x="681" y="1314"/>
                  </a:lnTo>
                  <a:lnTo>
                    <a:pt x="615" y="1361"/>
                  </a:lnTo>
                  <a:lnTo>
                    <a:pt x="615" y="1787"/>
                  </a:lnTo>
                  <a:lnTo>
                    <a:pt x="788" y="1787"/>
                  </a:lnTo>
                  <a:lnTo>
                    <a:pt x="831" y="1790"/>
                  </a:lnTo>
                  <a:lnTo>
                    <a:pt x="871" y="1801"/>
                  </a:lnTo>
                  <a:lnTo>
                    <a:pt x="908" y="1817"/>
                  </a:lnTo>
                  <a:lnTo>
                    <a:pt x="942" y="1840"/>
                  </a:lnTo>
                  <a:lnTo>
                    <a:pt x="971" y="1867"/>
                  </a:lnTo>
                  <a:lnTo>
                    <a:pt x="997" y="1898"/>
                  </a:lnTo>
                  <a:lnTo>
                    <a:pt x="1017" y="1933"/>
                  </a:lnTo>
                  <a:lnTo>
                    <a:pt x="1033" y="1972"/>
                  </a:lnTo>
                  <a:lnTo>
                    <a:pt x="1043" y="2012"/>
                  </a:lnTo>
                  <a:lnTo>
                    <a:pt x="1046" y="2055"/>
                  </a:lnTo>
                  <a:lnTo>
                    <a:pt x="1046" y="2320"/>
                  </a:lnTo>
                  <a:lnTo>
                    <a:pt x="1043" y="2364"/>
                  </a:lnTo>
                  <a:lnTo>
                    <a:pt x="1033" y="2404"/>
                  </a:lnTo>
                  <a:lnTo>
                    <a:pt x="1017" y="2443"/>
                  </a:lnTo>
                  <a:lnTo>
                    <a:pt x="997" y="2476"/>
                  </a:lnTo>
                  <a:lnTo>
                    <a:pt x="971" y="2507"/>
                  </a:lnTo>
                  <a:lnTo>
                    <a:pt x="942" y="2533"/>
                  </a:lnTo>
                  <a:lnTo>
                    <a:pt x="908" y="2553"/>
                  </a:lnTo>
                  <a:lnTo>
                    <a:pt x="871" y="2570"/>
                  </a:lnTo>
                  <a:lnTo>
                    <a:pt x="831" y="2579"/>
                  </a:lnTo>
                  <a:lnTo>
                    <a:pt x="788" y="2583"/>
                  </a:lnTo>
                  <a:lnTo>
                    <a:pt x="615" y="2583"/>
                  </a:lnTo>
                  <a:lnTo>
                    <a:pt x="615" y="3320"/>
                  </a:lnTo>
                  <a:lnTo>
                    <a:pt x="669" y="3297"/>
                  </a:lnTo>
                  <a:lnTo>
                    <a:pt x="727" y="3275"/>
                  </a:lnTo>
                  <a:lnTo>
                    <a:pt x="793" y="3255"/>
                  </a:lnTo>
                  <a:lnTo>
                    <a:pt x="865" y="3237"/>
                  </a:lnTo>
                  <a:lnTo>
                    <a:pt x="941" y="3221"/>
                  </a:lnTo>
                  <a:lnTo>
                    <a:pt x="1022" y="3209"/>
                  </a:lnTo>
                  <a:lnTo>
                    <a:pt x="1108" y="3201"/>
                  </a:lnTo>
                  <a:lnTo>
                    <a:pt x="1198" y="3198"/>
                  </a:lnTo>
                  <a:lnTo>
                    <a:pt x="1299" y="3202"/>
                  </a:lnTo>
                  <a:lnTo>
                    <a:pt x="1401" y="3212"/>
                  </a:lnTo>
                  <a:lnTo>
                    <a:pt x="1502" y="3229"/>
                  </a:lnTo>
                  <a:lnTo>
                    <a:pt x="1603" y="3254"/>
                  </a:lnTo>
                  <a:lnTo>
                    <a:pt x="1704" y="3285"/>
                  </a:lnTo>
                  <a:lnTo>
                    <a:pt x="1804" y="3322"/>
                  </a:lnTo>
                  <a:lnTo>
                    <a:pt x="1804" y="1369"/>
                  </a:lnTo>
                  <a:lnTo>
                    <a:pt x="1789" y="1354"/>
                  </a:lnTo>
                  <a:lnTo>
                    <a:pt x="1775" y="1339"/>
                  </a:lnTo>
                  <a:lnTo>
                    <a:pt x="1762" y="1324"/>
                  </a:lnTo>
                  <a:lnTo>
                    <a:pt x="1725" y="1305"/>
                  </a:lnTo>
                  <a:lnTo>
                    <a:pt x="1682" y="1282"/>
                  </a:lnTo>
                  <a:lnTo>
                    <a:pt x="1635" y="1260"/>
                  </a:lnTo>
                  <a:lnTo>
                    <a:pt x="1584" y="1238"/>
                  </a:lnTo>
                  <a:lnTo>
                    <a:pt x="1527" y="1217"/>
                  </a:lnTo>
                  <a:lnTo>
                    <a:pt x="1466" y="1198"/>
                  </a:lnTo>
                  <a:lnTo>
                    <a:pt x="1403" y="1182"/>
                  </a:lnTo>
                  <a:lnTo>
                    <a:pt x="1336" y="1170"/>
                  </a:lnTo>
                  <a:lnTo>
                    <a:pt x="1265" y="1163"/>
                  </a:lnTo>
                  <a:lnTo>
                    <a:pt x="1193" y="1159"/>
                  </a:lnTo>
                  <a:close/>
                  <a:moveTo>
                    <a:pt x="1947" y="0"/>
                  </a:moveTo>
                  <a:lnTo>
                    <a:pt x="2023" y="4"/>
                  </a:lnTo>
                  <a:lnTo>
                    <a:pt x="2097" y="15"/>
                  </a:lnTo>
                  <a:lnTo>
                    <a:pt x="2168" y="32"/>
                  </a:lnTo>
                  <a:lnTo>
                    <a:pt x="2237" y="56"/>
                  </a:lnTo>
                  <a:lnTo>
                    <a:pt x="2302" y="86"/>
                  </a:lnTo>
                  <a:lnTo>
                    <a:pt x="2366" y="122"/>
                  </a:lnTo>
                  <a:lnTo>
                    <a:pt x="2424" y="163"/>
                  </a:lnTo>
                  <a:lnTo>
                    <a:pt x="2478" y="208"/>
                  </a:lnTo>
                  <a:lnTo>
                    <a:pt x="2529" y="259"/>
                  </a:lnTo>
                  <a:lnTo>
                    <a:pt x="2574" y="314"/>
                  </a:lnTo>
                  <a:lnTo>
                    <a:pt x="2614" y="374"/>
                  </a:lnTo>
                  <a:lnTo>
                    <a:pt x="2650" y="437"/>
                  </a:lnTo>
                  <a:lnTo>
                    <a:pt x="2679" y="503"/>
                  </a:lnTo>
                  <a:lnTo>
                    <a:pt x="2704" y="572"/>
                  </a:lnTo>
                  <a:lnTo>
                    <a:pt x="2721" y="645"/>
                  </a:lnTo>
                  <a:lnTo>
                    <a:pt x="2730" y="719"/>
                  </a:lnTo>
                  <a:lnTo>
                    <a:pt x="2734" y="795"/>
                  </a:lnTo>
                  <a:lnTo>
                    <a:pt x="2733" y="846"/>
                  </a:lnTo>
                  <a:lnTo>
                    <a:pt x="2728" y="895"/>
                  </a:lnTo>
                  <a:lnTo>
                    <a:pt x="2757" y="894"/>
                  </a:lnTo>
                  <a:lnTo>
                    <a:pt x="2851" y="898"/>
                  </a:lnTo>
                  <a:lnTo>
                    <a:pt x="2945" y="909"/>
                  </a:lnTo>
                  <a:lnTo>
                    <a:pt x="3037" y="927"/>
                  </a:lnTo>
                  <a:lnTo>
                    <a:pt x="3127" y="953"/>
                  </a:lnTo>
                  <a:lnTo>
                    <a:pt x="3215" y="986"/>
                  </a:lnTo>
                  <a:lnTo>
                    <a:pt x="3301" y="1027"/>
                  </a:lnTo>
                  <a:lnTo>
                    <a:pt x="3387" y="1075"/>
                  </a:lnTo>
                  <a:lnTo>
                    <a:pt x="3470" y="1131"/>
                  </a:lnTo>
                  <a:lnTo>
                    <a:pt x="3551" y="1194"/>
                  </a:lnTo>
                  <a:lnTo>
                    <a:pt x="3572" y="1215"/>
                  </a:lnTo>
                  <a:lnTo>
                    <a:pt x="3587" y="1239"/>
                  </a:lnTo>
                  <a:lnTo>
                    <a:pt x="3597" y="1268"/>
                  </a:lnTo>
                  <a:lnTo>
                    <a:pt x="3599" y="1296"/>
                  </a:lnTo>
                  <a:lnTo>
                    <a:pt x="3599" y="1787"/>
                  </a:lnTo>
                  <a:lnTo>
                    <a:pt x="3761" y="1787"/>
                  </a:lnTo>
                  <a:lnTo>
                    <a:pt x="3804" y="1790"/>
                  </a:lnTo>
                  <a:lnTo>
                    <a:pt x="3844" y="1801"/>
                  </a:lnTo>
                  <a:lnTo>
                    <a:pt x="3882" y="1817"/>
                  </a:lnTo>
                  <a:lnTo>
                    <a:pt x="3916" y="1840"/>
                  </a:lnTo>
                  <a:lnTo>
                    <a:pt x="3947" y="1867"/>
                  </a:lnTo>
                  <a:lnTo>
                    <a:pt x="3972" y="1898"/>
                  </a:lnTo>
                  <a:lnTo>
                    <a:pt x="3993" y="1933"/>
                  </a:lnTo>
                  <a:lnTo>
                    <a:pt x="4009" y="1972"/>
                  </a:lnTo>
                  <a:lnTo>
                    <a:pt x="4019" y="2012"/>
                  </a:lnTo>
                  <a:lnTo>
                    <a:pt x="4022" y="2055"/>
                  </a:lnTo>
                  <a:lnTo>
                    <a:pt x="4022" y="2320"/>
                  </a:lnTo>
                  <a:lnTo>
                    <a:pt x="4019" y="2364"/>
                  </a:lnTo>
                  <a:lnTo>
                    <a:pt x="4009" y="2404"/>
                  </a:lnTo>
                  <a:lnTo>
                    <a:pt x="3993" y="2443"/>
                  </a:lnTo>
                  <a:lnTo>
                    <a:pt x="3972" y="2476"/>
                  </a:lnTo>
                  <a:lnTo>
                    <a:pt x="3947" y="2507"/>
                  </a:lnTo>
                  <a:lnTo>
                    <a:pt x="3916" y="2533"/>
                  </a:lnTo>
                  <a:lnTo>
                    <a:pt x="3882" y="2553"/>
                  </a:lnTo>
                  <a:lnTo>
                    <a:pt x="3844" y="2570"/>
                  </a:lnTo>
                  <a:lnTo>
                    <a:pt x="3804" y="2579"/>
                  </a:lnTo>
                  <a:lnTo>
                    <a:pt x="3761" y="2583"/>
                  </a:lnTo>
                  <a:lnTo>
                    <a:pt x="3599" y="2583"/>
                  </a:lnTo>
                  <a:lnTo>
                    <a:pt x="3599" y="3541"/>
                  </a:lnTo>
                  <a:lnTo>
                    <a:pt x="3597" y="3572"/>
                  </a:lnTo>
                  <a:lnTo>
                    <a:pt x="3587" y="3599"/>
                  </a:lnTo>
                  <a:lnTo>
                    <a:pt x="3572" y="3624"/>
                  </a:lnTo>
                  <a:lnTo>
                    <a:pt x="3551" y="3645"/>
                  </a:lnTo>
                  <a:lnTo>
                    <a:pt x="3527" y="3661"/>
                  </a:lnTo>
                  <a:lnTo>
                    <a:pt x="3499" y="3671"/>
                  </a:lnTo>
                  <a:lnTo>
                    <a:pt x="3468" y="3674"/>
                  </a:lnTo>
                  <a:lnTo>
                    <a:pt x="3442" y="3672"/>
                  </a:lnTo>
                  <a:lnTo>
                    <a:pt x="3415" y="3663"/>
                  </a:lnTo>
                  <a:lnTo>
                    <a:pt x="3390" y="3648"/>
                  </a:lnTo>
                  <a:lnTo>
                    <a:pt x="3388" y="3646"/>
                  </a:lnTo>
                  <a:lnTo>
                    <a:pt x="3379" y="3641"/>
                  </a:lnTo>
                  <a:lnTo>
                    <a:pt x="3366" y="3632"/>
                  </a:lnTo>
                  <a:lnTo>
                    <a:pt x="3348" y="3621"/>
                  </a:lnTo>
                  <a:lnTo>
                    <a:pt x="3326" y="3609"/>
                  </a:lnTo>
                  <a:lnTo>
                    <a:pt x="3299" y="3594"/>
                  </a:lnTo>
                  <a:lnTo>
                    <a:pt x="3267" y="3579"/>
                  </a:lnTo>
                  <a:lnTo>
                    <a:pt x="3232" y="3563"/>
                  </a:lnTo>
                  <a:lnTo>
                    <a:pt x="3193" y="3547"/>
                  </a:lnTo>
                  <a:lnTo>
                    <a:pt x="3150" y="3531"/>
                  </a:lnTo>
                  <a:lnTo>
                    <a:pt x="3104" y="3515"/>
                  </a:lnTo>
                  <a:lnTo>
                    <a:pt x="3052" y="3502"/>
                  </a:lnTo>
                  <a:lnTo>
                    <a:pt x="2999" y="3489"/>
                  </a:lnTo>
                  <a:lnTo>
                    <a:pt x="2943" y="3478"/>
                  </a:lnTo>
                  <a:lnTo>
                    <a:pt x="2882" y="3471"/>
                  </a:lnTo>
                  <a:lnTo>
                    <a:pt x="2819" y="3466"/>
                  </a:lnTo>
                  <a:lnTo>
                    <a:pt x="2752" y="3463"/>
                  </a:lnTo>
                  <a:lnTo>
                    <a:pt x="2656" y="3467"/>
                  </a:lnTo>
                  <a:lnTo>
                    <a:pt x="2560" y="3478"/>
                  </a:lnTo>
                  <a:lnTo>
                    <a:pt x="2463" y="3498"/>
                  </a:lnTo>
                  <a:lnTo>
                    <a:pt x="2366" y="3524"/>
                  </a:lnTo>
                  <a:lnTo>
                    <a:pt x="2269" y="3558"/>
                  </a:lnTo>
                  <a:lnTo>
                    <a:pt x="2173" y="3599"/>
                  </a:lnTo>
                  <a:lnTo>
                    <a:pt x="2078" y="3647"/>
                  </a:lnTo>
                  <a:lnTo>
                    <a:pt x="2062" y="3655"/>
                  </a:lnTo>
                  <a:lnTo>
                    <a:pt x="2042" y="3662"/>
                  </a:lnTo>
                  <a:lnTo>
                    <a:pt x="2018" y="3667"/>
                  </a:lnTo>
                  <a:lnTo>
                    <a:pt x="1991" y="3671"/>
                  </a:lnTo>
                  <a:lnTo>
                    <a:pt x="1962" y="3672"/>
                  </a:lnTo>
                  <a:lnTo>
                    <a:pt x="1931" y="3669"/>
                  </a:lnTo>
                  <a:lnTo>
                    <a:pt x="1901" y="3661"/>
                  </a:lnTo>
                  <a:lnTo>
                    <a:pt x="1870" y="3647"/>
                  </a:lnTo>
                  <a:lnTo>
                    <a:pt x="1775" y="3598"/>
                  </a:lnTo>
                  <a:lnTo>
                    <a:pt x="1679" y="3556"/>
                  </a:lnTo>
                  <a:lnTo>
                    <a:pt x="1582" y="3523"/>
                  </a:lnTo>
                  <a:lnTo>
                    <a:pt x="1486" y="3497"/>
                  </a:lnTo>
                  <a:lnTo>
                    <a:pt x="1388" y="3478"/>
                  </a:lnTo>
                  <a:lnTo>
                    <a:pt x="1292" y="3467"/>
                  </a:lnTo>
                  <a:lnTo>
                    <a:pt x="1196" y="3463"/>
                  </a:lnTo>
                  <a:lnTo>
                    <a:pt x="1129" y="3466"/>
                  </a:lnTo>
                  <a:lnTo>
                    <a:pt x="1064" y="3471"/>
                  </a:lnTo>
                  <a:lnTo>
                    <a:pt x="1004" y="3478"/>
                  </a:lnTo>
                  <a:lnTo>
                    <a:pt x="946" y="3489"/>
                  </a:lnTo>
                  <a:lnTo>
                    <a:pt x="892" y="3502"/>
                  </a:lnTo>
                  <a:lnTo>
                    <a:pt x="842" y="3516"/>
                  </a:lnTo>
                  <a:lnTo>
                    <a:pt x="794" y="3531"/>
                  </a:lnTo>
                  <a:lnTo>
                    <a:pt x="752" y="3547"/>
                  </a:lnTo>
                  <a:lnTo>
                    <a:pt x="712" y="3563"/>
                  </a:lnTo>
                  <a:lnTo>
                    <a:pt x="678" y="3579"/>
                  </a:lnTo>
                  <a:lnTo>
                    <a:pt x="647" y="3594"/>
                  </a:lnTo>
                  <a:lnTo>
                    <a:pt x="621" y="3609"/>
                  </a:lnTo>
                  <a:lnTo>
                    <a:pt x="599" y="3621"/>
                  </a:lnTo>
                  <a:lnTo>
                    <a:pt x="581" y="3632"/>
                  </a:lnTo>
                  <a:lnTo>
                    <a:pt x="569" y="3641"/>
                  </a:lnTo>
                  <a:lnTo>
                    <a:pt x="560" y="3646"/>
                  </a:lnTo>
                  <a:lnTo>
                    <a:pt x="558" y="3647"/>
                  </a:lnTo>
                  <a:lnTo>
                    <a:pt x="533" y="3663"/>
                  </a:lnTo>
                  <a:lnTo>
                    <a:pt x="506" y="3672"/>
                  </a:lnTo>
                  <a:lnTo>
                    <a:pt x="478" y="3674"/>
                  </a:lnTo>
                  <a:lnTo>
                    <a:pt x="449" y="3671"/>
                  </a:lnTo>
                  <a:lnTo>
                    <a:pt x="420" y="3661"/>
                  </a:lnTo>
                  <a:lnTo>
                    <a:pt x="395" y="3645"/>
                  </a:lnTo>
                  <a:lnTo>
                    <a:pt x="375" y="3624"/>
                  </a:lnTo>
                  <a:lnTo>
                    <a:pt x="359" y="3599"/>
                  </a:lnTo>
                  <a:lnTo>
                    <a:pt x="349" y="3572"/>
                  </a:lnTo>
                  <a:lnTo>
                    <a:pt x="345" y="3541"/>
                  </a:lnTo>
                  <a:lnTo>
                    <a:pt x="345" y="2583"/>
                  </a:lnTo>
                  <a:lnTo>
                    <a:pt x="264" y="2583"/>
                  </a:lnTo>
                  <a:lnTo>
                    <a:pt x="221" y="2579"/>
                  </a:lnTo>
                  <a:lnTo>
                    <a:pt x="181" y="2570"/>
                  </a:lnTo>
                  <a:lnTo>
                    <a:pt x="143" y="2553"/>
                  </a:lnTo>
                  <a:lnTo>
                    <a:pt x="109" y="2533"/>
                  </a:lnTo>
                  <a:lnTo>
                    <a:pt x="77" y="2507"/>
                  </a:lnTo>
                  <a:lnTo>
                    <a:pt x="51" y="2476"/>
                  </a:lnTo>
                  <a:lnTo>
                    <a:pt x="29" y="2443"/>
                  </a:lnTo>
                  <a:lnTo>
                    <a:pt x="13" y="2404"/>
                  </a:lnTo>
                  <a:lnTo>
                    <a:pt x="4" y="2364"/>
                  </a:lnTo>
                  <a:lnTo>
                    <a:pt x="0" y="2320"/>
                  </a:lnTo>
                  <a:lnTo>
                    <a:pt x="0" y="2055"/>
                  </a:lnTo>
                  <a:lnTo>
                    <a:pt x="4" y="2012"/>
                  </a:lnTo>
                  <a:lnTo>
                    <a:pt x="13" y="1972"/>
                  </a:lnTo>
                  <a:lnTo>
                    <a:pt x="29" y="1933"/>
                  </a:lnTo>
                  <a:lnTo>
                    <a:pt x="51" y="1899"/>
                  </a:lnTo>
                  <a:lnTo>
                    <a:pt x="77" y="1867"/>
                  </a:lnTo>
                  <a:lnTo>
                    <a:pt x="109" y="1840"/>
                  </a:lnTo>
                  <a:lnTo>
                    <a:pt x="143" y="1817"/>
                  </a:lnTo>
                  <a:lnTo>
                    <a:pt x="181" y="1801"/>
                  </a:lnTo>
                  <a:lnTo>
                    <a:pt x="221" y="1792"/>
                  </a:lnTo>
                  <a:lnTo>
                    <a:pt x="264" y="1788"/>
                  </a:lnTo>
                  <a:lnTo>
                    <a:pt x="345" y="1788"/>
                  </a:lnTo>
                  <a:lnTo>
                    <a:pt x="345" y="1297"/>
                  </a:lnTo>
                  <a:lnTo>
                    <a:pt x="349" y="1268"/>
                  </a:lnTo>
                  <a:lnTo>
                    <a:pt x="359" y="1239"/>
                  </a:lnTo>
                  <a:lnTo>
                    <a:pt x="375" y="1215"/>
                  </a:lnTo>
                  <a:lnTo>
                    <a:pt x="395" y="1194"/>
                  </a:lnTo>
                  <a:lnTo>
                    <a:pt x="475" y="1133"/>
                  </a:lnTo>
                  <a:lnTo>
                    <a:pt x="555" y="1079"/>
                  </a:lnTo>
                  <a:lnTo>
                    <a:pt x="638" y="1032"/>
                  </a:lnTo>
                  <a:lnTo>
                    <a:pt x="722" y="991"/>
                  </a:lnTo>
                  <a:lnTo>
                    <a:pt x="808" y="958"/>
                  </a:lnTo>
                  <a:lnTo>
                    <a:pt x="895" y="932"/>
                  </a:lnTo>
                  <a:lnTo>
                    <a:pt x="985" y="912"/>
                  </a:lnTo>
                  <a:lnTo>
                    <a:pt x="1075" y="900"/>
                  </a:lnTo>
                  <a:lnTo>
                    <a:pt x="1166" y="894"/>
                  </a:lnTo>
                  <a:lnTo>
                    <a:pt x="1161" y="846"/>
                  </a:lnTo>
                  <a:lnTo>
                    <a:pt x="1160" y="795"/>
                  </a:lnTo>
                  <a:lnTo>
                    <a:pt x="1164" y="719"/>
                  </a:lnTo>
                  <a:lnTo>
                    <a:pt x="1174" y="645"/>
                  </a:lnTo>
                  <a:lnTo>
                    <a:pt x="1192" y="572"/>
                  </a:lnTo>
                  <a:lnTo>
                    <a:pt x="1215" y="503"/>
                  </a:lnTo>
                  <a:lnTo>
                    <a:pt x="1244" y="437"/>
                  </a:lnTo>
                  <a:lnTo>
                    <a:pt x="1280" y="374"/>
                  </a:lnTo>
                  <a:lnTo>
                    <a:pt x="1320" y="314"/>
                  </a:lnTo>
                  <a:lnTo>
                    <a:pt x="1366" y="259"/>
                  </a:lnTo>
                  <a:lnTo>
                    <a:pt x="1416" y="208"/>
                  </a:lnTo>
                  <a:lnTo>
                    <a:pt x="1471" y="163"/>
                  </a:lnTo>
                  <a:lnTo>
                    <a:pt x="1530" y="122"/>
                  </a:lnTo>
                  <a:lnTo>
                    <a:pt x="1592" y="86"/>
                  </a:lnTo>
                  <a:lnTo>
                    <a:pt x="1657" y="56"/>
                  </a:lnTo>
                  <a:lnTo>
                    <a:pt x="1726" y="32"/>
                  </a:lnTo>
                  <a:lnTo>
                    <a:pt x="1797" y="15"/>
                  </a:lnTo>
                  <a:lnTo>
                    <a:pt x="1871" y="4"/>
                  </a:lnTo>
                  <a:lnTo>
                    <a:pt x="19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Rectangle 78"/>
          <p:cNvSpPr/>
          <p:nvPr/>
        </p:nvSpPr>
        <p:spPr>
          <a:xfrm>
            <a:off x="9240136" y="3974617"/>
            <a:ext cx="2783709" cy="1200329"/>
          </a:xfrm>
          <a:prstGeom prst="rect">
            <a:avLst/>
          </a:prstGeom>
        </p:spPr>
        <p:txBody>
          <a:bodyPr wrap="square">
            <a:spAutoFit/>
          </a:bodyPr>
          <a:lstStyle/>
          <a:p>
            <a:pPr algn="ctr"/>
            <a:r>
              <a:rPr lang="en-US" dirty="0"/>
              <a:t>Collect and provide financial and performance data for the recipient to include in its reports to LG</a:t>
            </a:r>
            <a:endParaRPr lang="en-US" cap="all"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0" y="0"/>
            <a:ext cx="12192000" cy="1571219"/>
            <a:chOff x="0" y="0"/>
            <a:chExt cx="12192000" cy="1571219"/>
          </a:xfrm>
        </p:grpSpPr>
        <p:sp>
          <p:nvSpPr>
            <p:cNvPr id="53" name="Rectangle 52"/>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4" name="Rectangle 83"/>
            <p:cNvSpPr/>
            <p:nvPr/>
          </p:nvSpPr>
          <p:spPr>
            <a:xfrm>
              <a:off x="691677" y="389500"/>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0" dirty="0">
                <a:solidFill>
                  <a:schemeClr val="bg1"/>
                </a:solidFill>
                <a:latin typeface="Arial" panose="020B0604020202020204" pitchFamily="34" charset="0"/>
                <a:cs typeface="Arial" panose="020B0604020202020204" pitchFamily="34" charset="0"/>
              </a:endParaRPr>
            </a:p>
          </p:txBody>
        </p:sp>
      </p:grpSp>
      <p:sp>
        <p:nvSpPr>
          <p:cNvPr id="43" name="Title 1">
            <a:extLst>
              <a:ext uri="{FF2B5EF4-FFF2-40B4-BE49-F238E27FC236}">
                <a16:creationId xmlns:a16="http://schemas.microsoft.com/office/drawing/2014/main" id="{470FE919-2079-A84D-966E-DB8813785235}"/>
              </a:ext>
            </a:extLst>
          </p:cNvPr>
          <p:cNvSpPr txBox="1">
            <a:spLocks/>
          </p:cNvSpPr>
          <p:nvPr/>
        </p:nvSpPr>
        <p:spPr>
          <a:xfrm>
            <a:off x="984723" y="228245"/>
            <a:ext cx="10515600"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Recipient (Local Government) / Subrecipient Relationship</a:t>
            </a:r>
          </a:p>
        </p:txBody>
      </p:sp>
      <p:pic>
        <p:nvPicPr>
          <p:cNvPr id="5" name="Graphic 4" descr="Alterations &amp; Tailoring with solid fill">
            <a:extLst>
              <a:ext uri="{FF2B5EF4-FFF2-40B4-BE49-F238E27FC236}">
                <a16:creationId xmlns:a16="http://schemas.microsoft.com/office/drawing/2014/main" id="{B4737568-8F8F-134E-A486-BA449AADF7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37272" y="2709122"/>
            <a:ext cx="914400" cy="914400"/>
          </a:xfrm>
          <a:prstGeom prst="rect">
            <a:avLst/>
          </a:prstGeom>
        </p:spPr>
      </p:pic>
      <p:pic>
        <p:nvPicPr>
          <p:cNvPr id="7" name="Graphic 6" descr="Paper with solid fill">
            <a:extLst>
              <a:ext uri="{FF2B5EF4-FFF2-40B4-BE49-F238E27FC236}">
                <a16:creationId xmlns:a16="http://schemas.microsoft.com/office/drawing/2014/main" id="{574FD1C0-A733-504E-B9B2-7A5C2D950F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74791" y="2654176"/>
            <a:ext cx="914400" cy="914400"/>
          </a:xfrm>
          <a:prstGeom prst="rect">
            <a:avLst/>
          </a:prstGeom>
        </p:spPr>
      </p:pic>
      <p:sp>
        <p:nvSpPr>
          <p:cNvPr id="8" name="Rectangle 7">
            <a:extLst>
              <a:ext uri="{FF2B5EF4-FFF2-40B4-BE49-F238E27FC236}">
                <a16:creationId xmlns:a16="http://schemas.microsoft.com/office/drawing/2014/main" id="{D1D0E9E0-8EF1-844F-8332-DFBD90189529}"/>
              </a:ext>
            </a:extLst>
          </p:cNvPr>
          <p:cNvSpPr/>
          <p:nvPr/>
        </p:nvSpPr>
        <p:spPr>
          <a:xfrm>
            <a:off x="3186366" y="1607460"/>
            <a:ext cx="5555777" cy="551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50000"/>
                    <a:lumOff val="50000"/>
                  </a:schemeClr>
                </a:solidFill>
              </a:rPr>
              <a:t>A Subrecipient must:</a:t>
            </a:r>
          </a:p>
        </p:txBody>
      </p:sp>
    </p:spTree>
    <p:extLst>
      <p:ext uri="{BB962C8B-B14F-4D97-AF65-F5344CB8AC3E}">
        <p14:creationId xmlns:p14="http://schemas.microsoft.com/office/powerpoint/2010/main" val="269719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0C66E98-FE80-D646-BE1F-7727B75DDEBD}"/>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3B24FDA6-6C03-DF48-8B09-B16524B9082B}"/>
              </a:ext>
            </a:extLst>
          </p:cNvPr>
          <p:cNvSpPr>
            <a:spLocks noGrp="1"/>
          </p:cNvSpPr>
          <p:nvPr>
            <p:ph type="title"/>
          </p:nvPr>
        </p:nvSpPr>
        <p:spPr>
          <a:xfrm>
            <a:off x="-838201" y="108104"/>
            <a:ext cx="10515600" cy="1325563"/>
          </a:xfrm>
        </p:spPr>
        <p:txBody>
          <a:bodyPr>
            <a:normAutofit/>
          </a:bodyPr>
          <a:lstStyle/>
          <a:p>
            <a:pPr algn="ctr"/>
            <a:r>
              <a:rPr lang="en-US" sz="4800" dirty="0">
                <a:solidFill>
                  <a:schemeClr val="bg1"/>
                </a:solidFill>
              </a:rPr>
              <a:t>Subrecipient Risk Assessment</a:t>
            </a:r>
          </a:p>
        </p:txBody>
      </p:sp>
      <p:sp>
        <p:nvSpPr>
          <p:cNvPr id="4" name="TextBox 3">
            <a:extLst>
              <a:ext uri="{FF2B5EF4-FFF2-40B4-BE49-F238E27FC236}">
                <a16:creationId xmlns:a16="http://schemas.microsoft.com/office/drawing/2014/main" id="{AF4E475C-FE9D-4544-869B-AD7D0E78201E}"/>
              </a:ext>
            </a:extLst>
          </p:cNvPr>
          <p:cNvSpPr txBox="1"/>
          <p:nvPr/>
        </p:nvSpPr>
        <p:spPr>
          <a:xfrm rot="16200000">
            <a:off x="-1680316" y="4180339"/>
            <a:ext cx="4253501" cy="584775"/>
          </a:xfrm>
          <a:prstGeom prst="rect">
            <a:avLst/>
          </a:prstGeom>
          <a:noFill/>
        </p:spPr>
        <p:txBody>
          <a:bodyPr wrap="square" rtlCol="0">
            <a:spAutoFit/>
          </a:bodyPr>
          <a:lstStyle/>
          <a:p>
            <a:pPr algn="ctr"/>
            <a:r>
              <a:rPr lang="en-US" sz="3200" dirty="0"/>
              <a:t>Risk Assessment</a:t>
            </a:r>
          </a:p>
        </p:txBody>
      </p:sp>
      <p:sp>
        <p:nvSpPr>
          <p:cNvPr id="5" name="Rectangle 4">
            <a:extLst>
              <a:ext uri="{FF2B5EF4-FFF2-40B4-BE49-F238E27FC236}">
                <a16:creationId xmlns:a16="http://schemas.microsoft.com/office/drawing/2014/main" id="{B1852351-6FDD-AB4D-852B-B060056BAA1A}"/>
              </a:ext>
            </a:extLst>
          </p:cNvPr>
          <p:cNvSpPr/>
          <p:nvPr/>
        </p:nvSpPr>
        <p:spPr>
          <a:xfrm>
            <a:off x="1755168" y="2543290"/>
            <a:ext cx="1530850" cy="708917"/>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PRIOR AWARD EXPERIENCE</a:t>
            </a:r>
          </a:p>
        </p:txBody>
      </p:sp>
      <p:sp>
        <p:nvSpPr>
          <p:cNvPr id="6" name="Rectangle 5">
            <a:extLst>
              <a:ext uri="{FF2B5EF4-FFF2-40B4-BE49-F238E27FC236}">
                <a16:creationId xmlns:a16="http://schemas.microsoft.com/office/drawing/2014/main" id="{0B139E19-A6ED-634B-A6CD-170CE356D3AA}"/>
              </a:ext>
            </a:extLst>
          </p:cNvPr>
          <p:cNvSpPr/>
          <p:nvPr/>
        </p:nvSpPr>
        <p:spPr>
          <a:xfrm>
            <a:off x="1755168" y="3605793"/>
            <a:ext cx="1530850" cy="708917"/>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PRIOR AUDIT EXPERIENCE</a:t>
            </a:r>
          </a:p>
        </p:txBody>
      </p:sp>
      <p:sp>
        <p:nvSpPr>
          <p:cNvPr id="7" name="Rectangle 6">
            <a:extLst>
              <a:ext uri="{FF2B5EF4-FFF2-40B4-BE49-F238E27FC236}">
                <a16:creationId xmlns:a16="http://schemas.microsoft.com/office/drawing/2014/main" id="{4C96CB31-1E52-654C-9996-9B16B5792E07}"/>
              </a:ext>
            </a:extLst>
          </p:cNvPr>
          <p:cNvSpPr/>
          <p:nvPr/>
        </p:nvSpPr>
        <p:spPr>
          <a:xfrm>
            <a:off x="1755168" y="4714999"/>
            <a:ext cx="1530850" cy="708917"/>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STAFFING &amp; SYSTEMS</a:t>
            </a:r>
          </a:p>
        </p:txBody>
      </p:sp>
      <p:sp>
        <p:nvSpPr>
          <p:cNvPr id="8" name="Rectangle 7">
            <a:extLst>
              <a:ext uri="{FF2B5EF4-FFF2-40B4-BE49-F238E27FC236}">
                <a16:creationId xmlns:a16="http://schemas.microsoft.com/office/drawing/2014/main" id="{78E58910-515F-E248-BF90-58128D15257B}"/>
              </a:ext>
            </a:extLst>
          </p:cNvPr>
          <p:cNvSpPr/>
          <p:nvPr/>
        </p:nvSpPr>
        <p:spPr>
          <a:xfrm>
            <a:off x="1755168" y="5793616"/>
            <a:ext cx="1530850" cy="894322"/>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rPr>
              <a:t>EXTENT OF ANY FEDERAL MONITORING</a:t>
            </a:r>
          </a:p>
        </p:txBody>
      </p:sp>
      <p:sp>
        <p:nvSpPr>
          <p:cNvPr id="9" name="TextBox 8">
            <a:extLst>
              <a:ext uri="{FF2B5EF4-FFF2-40B4-BE49-F238E27FC236}">
                <a16:creationId xmlns:a16="http://schemas.microsoft.com/office/drawing/2014/main" id="{ABDF6763-0C7E-844A-AF83-AE57111FB2CD}"/>
              </a:ext>
            </a:extLst>
          </p:cNvPr>
          <p:cNvSpPr txBox="1"/>
          <p:nvPr/>
        </p:nvSpPr>
        <p:spPr>
          <a:xfrm>
            <a:off x="3513762" y="2458659"/>
            <a:ext cx="7840038" cy="923330"/>
          </a:xfrm>
          <a:prstGeom prst="rect">
            <a:avLst/>
          </a:prstGeom>
          <a:noFill/>
        </p:spPr>
        <p:txBody>
          <a:bodyPr wrap="square" rtlCol="0">
            <a:spAutoFit/>
          </a:bodyPr>
          <a:lstStyle/>
          <a:p>
            <a:r>
              <a:rPr lang="en-US" dirty="0">
                <a:solidFill>
                  <a:schemeClr val="tx1">
                    <a:lumMod val="65000"/>
                    <a:lumOff val="35000"/>
                  </a:schemeClr>
                </a:solidFill>
              </a:rPr>
              <a:t>How familiar is State agency with entity?</a:t>
            </a:r>
          </a:p>
          <a:p>
            <a:r>
              <a:rPr lang="en-US" dirty="0">
                <a:solidFill>
                  <a:schemeClr val="tx1">
                    <a:lumMod val="65000"/>
                    <a:lumOff val="35000"/>
                  </a:schemeClr>
                </a:solidFill>
              </a:rPr>
              <a:t>How much experience does entity have implementing federal award programs?</a:t>
            </a:r>
          </a:p>
          <a:p>
            <a:r>
              <a:rPr lang="en-US" dirty="0">
                <a:solidFill>
                  <a:schemeClr val="tx1">
                    <a:lumMod val="65000"/>
                    <a:lumOff val="35000"/>
                  </a:schemeClr>
                </a:solidFill>
              </a:rPr>
              <a:t>How does entity’s experience relate to current program size?</a:t>
            </a:r>
          </a:p>
        </p:txBody>
      </p:sp>
      <p:sp>
        <p:nvSpPr>
          <p:cNvPr id="10" name="TextBox 9">
            <a:extLst>
              <a:ext uri="{FF2B5EF4-FFF2-40B4-BE49-F238E27FC236}">
                <a16:creationId xmlns:a16="http://schemas.microsoft.com/office/drawing/2014/main" id="{59FB7C35-BE54-5F4D-A5EF-0B7EBAEFFAFC}"/>
              </a:ext>
            </a:extLst>
          </p:cNvPr>
          <p:cNvSpPr txBox="1"/>
          <p:nvPr/>
        </p:nvSpPr>
        <p:spPr>
          <a:xfrm>
            <a:off x="3513762" y="3607875"/>
            <a:ext cx="7099443" cy="646331"/>
          </a:xfrm>
          <a:prstGeom prst="rect">
            <a:avLst/>
          </a:prstGeom>
          <a:noFill/>
        </p:spPr>
        <p:txBody>
          <a:bodyPr wrap="square" rtlCol="0">
            <a:spAutoFit/>
          </a:bodyPr>
          <a:lstStyle/>
          <a:p>
            <a:r>
              <a:rPr lang="en-US" dirty="0">
                <a:solidFill>
                  <a:schemeClr val="tx1">
                    <a:lumMod val="65000"/>
                    <a:lumOff val="35000"/>
                  </a:schemeClr>
                </a:solidFill>
              </a:rPr>
              <a:t>Has entity had a single audit or other recent audits?</a:t>
            </a:r>
          </a:p>
          <a:p>
            <a:r>
              <a:rPr lang="en-US" dirty="0">
                <a:solidFill>
                  <a:schemeClr val="tx1">
                    <a:lumMod val="65000"/>
                    <a:lumOff val="35000"/>
                  </a:schemeClr>
                </a:solidFill>
              </a:rPr>
              <a:t>Have any valid audit findings been corrected or resolved?</a:t>
            </a:r>
          </a:p>
        </p:txBody>
      </p:sp>
      <p:sp>
        <p:nvSpPr>
          <p:cNvPr id="11" name="TextBox 10">
            <a:extLst>
              <a:ext uri="{FF2B5EF4-FFF2-40B4-BE49-F238E27FC236}">
                <a16:creationId xmlns:a16="http://schemas.microsoft.com/office/drawing/2014/main" id="{FA0FF269-2806-614E-B60E-CE971AAA0A61}"/>
              </a:ext>
            </a:extLst>
          </p:cNvPr>
          <p:cNvSpPr txBox="1"/>
          <p:nvPr/>
        </p:nvSpPr>
        <p:spPr>
          <a:xfrm>
            <a:off x="3513762" y="4551168"/>
            <a:ext cx="7840038" cy="1200329"/>
          </a:xfrm>
          <a:prstGeom prst="rect">
            <a:avLst/>
          </a:prstGeom>
          <a:noFill/>
        </p:spPr>
        <p:txBody>
          <a:bodyPr wrap="square" rtlCol="0">
            <a:spAutoFit/>
          </a:bodyPr>
          <a:lstStyle/>
          <a:p>
            <a:r>
              <a:rPr lang="en-US" dirty="0">
                <a:solidFill>
                  <a:schemeClr val="tx1">
                    <a:lumMod val="65000"/>
                    <a:lumOff val="35000"/>
                  </a:schemeClr>
                </a:solidFill>
              </a:rPr>
              <a:t>Does entity have personnel who are familiar with federal </a:t>
            </a:r>
            <a:r>
              <a:rPr lang="en-US" dirty="0" err="1">
                <a:solidFill>
                  <a:schemeClr val="tx1">
                    <a:lumMod val="65000"/>
                    <a:lumOff val="35000"/>
                  </a:schemeClr>
                </a:solidFill>
              </a:rPr>
              <a:t>req’ts</a:t>
            </a:r>
            <a:r>
              <a:rPr lang="en-US" dirty="0">
                <a:solidFill>
                  <a:schemeClr val="tx1">
                    <a:lumMod val="65000"/>
                    <a:lumOff val="35000"/>
                  </a:schemeClr>
                </a:solidFill>
              </a:rPr>
              <a:t>?</a:t>
            </a:r>
          </a:p>
          <a:p>
            <a:r>
              <a:rPr lang="en-US" dirty="0">
                <a:solidFill>
                  <a:schemeClr val="tx1">
                    <a:lumMod val="65000"/>
                    <a:lumOff val="35000"/>
                  </a:schemeClr>
                </a:solidFill>
              </a:rPr>
              <a:t>Does entity have seasoned finance directors and accounting staff?</a:t>
            </a:r>
          </a:p>
          <a:p>
            <a:r>
              <a:rPr lang="en-US" dirty="0">
                <a:solidFill>
                  <a:schemeClr val="tx1">
                    <a:lumMod val="65000"/>
                    <a:lumOff val="35000"/>
                  </a:schemeClr>
                </a:solidFill>
              </a:rPr>
              <a:t>Are entity’s systems for financial mgmt., purchasing, property mgmt., and records retention in place, well designed, and operational?</a:t>
            </a:r>
          </a:p>
        </p:txBody>
      </p:sp>
      <p:sp>
        <p:nvSpPr>
          <p:cNvPr id="12" name="TextBox 11">
            <a:extLst>
              <a:ext uri="{FF2B5EF4-FFF2-40B4-BE49-F238E27FC236}">
                <a16:creationId xmlns:a16="http://schemas.microsoft.com/office/drawing/2014/main" id="{5F424185-4EC7-964F-AA91-AC78D64B9BA9}"/>
              </a:ext>
            </a:extLst>
          </p:cNvPr>
          <p:cNvSpPr txBox="1"/>
          <p:nvPr/>
        </p:nvSpPr>
        <p:spPr>
          <a:xfrm>
            <a:off x="3513762" y="6006814"/>
            <a:ext cx="7840038" cy="369332"/>
          </a:xfrm>
          <a:prstGeom prst="rect">
            <a:avLst/>
          </a:prstGeom>
          <a:noFill/>
        </p:spPr>
        <p:txBody>
          <a:bodyPr wrap="square" rtlCol="0">
            <a:spAutoFit/>
          </a:bodyPr>
          <a:lstStyle/>
          <a:p>
            <a:r>
              <a:rPr lang="en-US" dirty="0">
                <a:solidFill>
                  <a:schemeClr val="tx1">
                    <a:lumMod val="65000"/>
                    <a:lumOff val="35000"/>
                  </a:schemeClr>
                </a:solidFill>
              </a:rPr>
              <a:t>Can State agency build on existing monitoring framework of other federal awards?</a:t>
            </a:r>
          </a:p>
        </p:txBody>
      </p:sp>
      <p:sp>
        <p:nvSpPr>
          <p:cNvPr id="13" name="Rectangle 12">
            <a:extLst>
              <a:ext uri="{FF2B5EF4-FFF2-40B4-BE49-F238E27FC236}">
                <a16:creationId xmlns:a16="http://schemas.microsoft.com/office/drawing/2014/main" id="{9529D0A1-3A0F-BA42-8706-CD49ED9E5354}"/>
              </a:ext>
            </a:extLst>
          </p:cNvPr>
          <p:cNvSpPr/>
          <p:nvPr/>
        </p:nvSpPr>
        <p:spPr>
          <a:xfrm>
            <a:off x="424664" y="1647091"/>
            <a:ext cx="11342669" cy="73818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 CHECK SAM.GOV AND DOCUMENT THAT ENTITY IS NOT DISBARRED OR SUSPENDED</a:t>
            </a:r>
          </a:p>
          <a:p>
            <a:pPr algn="ctr"/>
            <a:r>
              <a:rPr lang="en-US" sz="2400" dirty="0">
                <a:solidFill>
                  <a:schemeClr val="bg1"/>
                </a:solidFill>
              </a:rPr>
              <a:t>2. CHECK AND ADDRESS ANY CONFLICT OF INTEREST (</a:t>
            </a:r>
            <a:r>
              <a:rPr lang="en-US" sz="2400" dirty="0"/>
              <a:t>2 C.F.R. 200.318(c)(1))</a:t>
            </a:r>
            <a:r>
              <a:rPr lang="en-US" sz="2400" dirty="0">
                <a:solidFill>
                  <a:schemeClr val="bg1"/>
                </a:solidFill>
              </a:rPr>
              <a:t> </a:t>
            </a:r>
          </a:p>
        </p:txBody>
      </p:sp>
      <p:sp>
        <p:nvSpPr>
          <p:cNvPr id="14" name="Oval 13">
            <a:extLst>
              <a:ext uri="{FF2B5EF4-FFF2-40B4-BE49-F238E27FC236}">
                <a16:creationId xmlns:a16="http://schemas.microsoft.com/office/drawing/2014/main" id="{6D02E590-5911-DB4E-9E77-93DD05C95A0C}"/>
              </a:ext>
            </a:extLst>
          </p:cNvPr>
          <p:cNvSpPr/>
          <p:nvPr/>
        </p:nvSpPr>
        <p:spPr>
          <a:xfrm>
            <a:off x="913971" y="2618593"/>
            <a:ext cx="626724" cy="697483"/>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08C604E-BB4B-9A42-8AF7-FA81EF4EDB56}"/>
              </a:ext>
            </a:extLst>
          </p:cNvPr>
          <p:cNvSpPr/>
          <p:nvPr/>
        </p:nvSpPr>
        <p:spPr>
          <a:xfrm>
            <a:off x="900700" y="3635299"/>
            <a:ext cx="626724" cy="697483"/>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8ECDB7-91B5-D347-9329-D6BE04C36652}"/>
              </a:ext>
            </a:extLst>
          </p:cNvPr>
          <p:cNvSpPr/>
          <p:nvPr/>
        </p:nvSpPr>
        <p:spPr>
          <a:xfrm>
            <a:off x="900700" y="4726433"/>
            <a:ext cx="626724" cy="697483"/>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E691707-2616-CF4C-912D-0DE0D0324B1D}"/>
              </a:ext>
            </a:extLst>
          </p:cNvPr>
          <p:cNvSpPr/>
          <p:nvPr/>
        </p:nvSpPr>
        <p:spPr>
          <a:xfrm>
            <a:off x="900700" y="5809753"/>
            <a:ext cx="626724" cy="697483"/>
          </a:xfrm>
          <a:prstGeom prst="ellips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Checkmark with solid fill">
            <a:extLst>
              <a:ext uri="{FF2B5EF4-FFF2-40B4-BE49-F238E27FC236}">
                <a16:creationId xmlns:a16="http://schemas.microsoft.com/office/drawing/2014/main" id="{8ECBBD7A-911B-8742-A607-DAD93D823F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39" y="2771111"/>
            <a:ext cx="435305" cy="435305"/>
          </a:xfrm>
          <a:prstGeom prst="rect">
            <a:avLst/>
          </a:prstGeom>
        </p:spPr>
      </p:pic>
      <p:pic>
        <p:nvPicPr>
          <p:cNvPr id="21" name="Graphic 20" descr="Checkmark with solid fill">
            <a:extLst>
              <a:ext uri="{FF2B5EF4-FFF2-40B4-BE49-F238E27FC236}">
                <a16:creationId xmlns:a16="http://schemas.microsoft.com/office/drawing/2014/main" id="{0A1589ED-4B0E-5F43-AB1C-5D3EE78CCB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9680" y="3742598"/>
            <a:ext cx="435305" cy="435305"/>
          </a:xfrm>
          <a:prstGeom prst="rect">
            <a:avLst/>
          </a:prstGeom>
        </p:spPr>
      </p:pic>
      <p:pic>
        <p:nvPicPr>
          <p:cNvPr id="22" name="Graphic 21" descr="Checkmark with solid fill">
            <a:extLst>
              <a:ext uri="{FF2B5EF4-FFF2-40B4-BE49-F238E27FC236}">
                <a16:creationId xmlns:a16="http://schemas.microsoft.com/office/drawing/2014/main" id="{A9034AE2-6B0F-9343-86A1-9E31586B32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338" y="4851803"/>
            <a:ext cx="435305" cy="435305"/>
          </a:xfrm>
          <a:prstGeom prst="rect">
            <a:avLst/>
          </a:prstGeom>
        </p:spPr>
      </p:pic>
      <p:pic>
        <p:nvPicPr>
          <p:cNvPr id="23" name="Graphic 22" descr="Checkmark with solid fill">
            <a:extLst>
              <a:ext uri="{FF2B5EF4-FFF2-40B4-BE49-F238E27FC236}">
                <a16:creationId xmlns:a16="http://schemas.microsoft.com/office/drawing/2014/main" id="{EA62D1A3-A525-2A48-821D-B10687562C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409" y="5940841"/>
            <a:ext cx="435305" cy="435305"/>
          </a:xfrm>
          <a:prstGeom prst="rect">
            <a:avLst/>
          </a:prstGeom>
        </p:spPr>
      </p:pic>
      <p:sp>
        <p:nvSpPr>
          <p:cNvPr id="3" name="Rectangle 2">
            <a:extLst>
              <a:ext uri="{FF2B5EF4-FFF2-40B4-BE49-F238E27FC236}">
                <a16:creationId xmlns:a16="http://schemas.microsoft.com/office/drawing/2014/main" id="{527A8740-608F-B247-9AC1-DB745CF3708F}"/>
              </a:ext>
            </a:extLst>
          </p:cNvPr>
          <p:cNvSpPr/>
          <p:nvPr/>
        </p:nvSpPr>
        <p:spPr>
          <a:xfrm>
            <a:off x="8142514" y="124369"/>
            <a:ext cx="3842657" cy="1289403"/>
          </a:xfrm>
          <a:prstGeom prst="rect">
            <a:avLst/>
          </a:prstGeom>
          <a:solidFill>
            <a:schemeClr val="tx1">
              <a:lumMod val="50000"/>
              <a:lumOff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Subrecipient must permit State agency and auditors to have access to the subrecipient's records and financial statements as necessary for the State agency to meet the risk assessment &amp; monitoring requirements</a:t>
            </a:r>
          </a:p>
        </p:txBody>
      </p:sp>
    </p:spTree>
    <p:extLst>
      <p:ext uri="{BB962C8B-B14F-4D97-AF65-F5344CB8AC3E}">
        <p14:creationId xmlns:p14="http://schemas.microsoft.com/office/powerpoint/2010/main" val="31806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68AC30-7F72-EA4C-81BC-5FC6D9071FBB}"/>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683505C7-3A7B-624C-94BC-A0F764E83766}"/>
              </a:ext>
            </a:extLst>
          </p:cNvPr>
          <p:cNvSpPr>
            <a:spLocks noGrp="1"/>
          </p:cNvSpPr>
          <p:nvPr>
            <p:ph type="title"/>
          </p:nvPr>
        </p:nvSpPr>
        <p:spPr>
          <a:xfrm>
            <a:off x="838200" y="162718"/>
            <a:ext cx="10515600" cy="1325563"/>
          </a:xfrm>
        </p:spPr>
        <p:txBody>
          <a:bodyPr/>
          <a:lstStyle/>
          <a:p>
            <a:pPr algn="ctr"/>
            <a:r>
              <a:rPr lang="en-US" dirty="0">
                <a:solidFill>
                  <a:schemeClr val="bg1"/>
                </a:solidFill>
              </a:rPr>
              <a:t>Sample Mapping of Risk Assessment to Additional Compliance</a:t>
            </a:r>
          </a:p>
        </p:txBody>
      </p:sp>
      <p:graphicFrame>
        <p:nvGraphicFramePr>
          <p:cNvPr id="5" name="Diagram 4">
            <a:extLst>
              <a:ext uri="{FF2B5EF4-FFF2-40B4-BE49-F238E27FC236}">
                <a16:creationId xmlns:a16="http://schemas.microsoft.com/office/drawing/2014/main" id="{8F7FD7DD-DAF6-6540-8B90-29986CE78E98}"/>
              </a:ext>
            </a:extLst>
          </p:cNvPr>
          <p:cNvGraphicFramePr/>
          <p:nvPr/>
        </p:nvGraphicFramePr>
        <p:xfrm>
          <a:off x="1836434" y="1650999"/>
          <a:ext cx="9296400" cy="530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rved Right Arrow 11">
            <a:extLst>
              <a:ext uri="{FF2B5EF4-FFF2-40B4-BE49-F238E27FC236}">
                <a16:creationId xmlns:a16="http://schemas.microsoft.com/office/drawing/2014/main" id="{058F9828-3B83-594A-82D0-0229FA50A4B2}"/>
              </a:ext>
            </a:extLst>
          </p:cNvPr>
          <p:cNvSpPr/>
          <p:nvPr/>
        </p:nvSpPr>
        <p:spPr>
          <a:xfrm>
            <a:off x="1112534" y="2435224"/>
            <a:ext cx="723900" cy="1893887"/>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a:extLst>
              <a:ext uri="{FF2B5EF4-FFF2-40B4-BE49-F238E27FC236}">
                <a16:creationId xmlns:a16="http://schemas.microsoft.com/office/drawing/2014/main" id="{8441A576-0959-3A4C-8B69-9DFA9ECEE7D5}"/>
              </a:ext>
            </a:extLst>
          </p:cNvPr>
          <p:cNvSpPr/>
          <p:nvPr/>
        </p:nvSpPr>
        <p:spPr>
          <a:xfrm>
            <a:off x="1112534" y="4329111"/>
            <a:ext cx="723900" cy="1774825"/>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87435CE4-7FDC-544E-BAB4-1A65E8BD8DBC}"/>
              </a:ext>
            </a:extLst>
          </p:cNvPr>
          <p:cNvSpPr txBox="1"/>
          <p:nvPr/>
        </p:nvSpPr>
        <p:spPr>
          <a:xfrm>
            <a:off x="191784" y="3766517"/>
            <a:ext cx="1485900" cy="1200329"/>
          </a:xfrm>
          <a:prstGeom prst="rect">
            <a:avLst/>
          </a:prstGeom>
          <a:noFill/>
        </p:spPr>
        <p:txBody>
          <a:bodyPr wrap="square" rtlCol="0">
            <a:spAutoFit/>
          </a:bodyPr>
          <a:lstStyle/>
          <a:p>
            <a:r>
              <a:rPr lang="en-US" sz="2400" dirty="0"/>
              <a:t>All the above PLUS</a:t>
            </a:r>
          </a:p>
        </p:txBody>
      </p:sp>
      <p:sp>
        <p:nvSpPr>
          <p:cNvPr id="4" name="Pentagon 3">
            <a:extLst>
              <a:ext uri="{FF2B5EF4-FFF2-40B4-BE49-F238E27FC236}">
                <a16:creationId xmlns:a16="http://schemas.microsoft.com/office/drawing/2014/main" id="{267309FE-9896-1848-8654-6A4F7E566F20}"/>
              </a:ext>
            </a:extLst>
          </p:cNvPr>
          <p:cNvSpPr/>
          <p:nvPr/>
        </p:nvSpPr>
        <p:spPr>
          <a:xfrm rot="754416" flipH="1">
            <a:off x="9207879" y="4556344"/>
            <a:ext cx="2811694" cy="1893887"/>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Must notify subrecipient of </a:t>
            </a:r>
            <a:r>
              <a:rPr lang="en-US" dirty="0" err="1"/>
              <a:t>add’l</a:t>
            </a:r>
            <a:r>
              <a:rPr lang="en-US" dirty="0"/>
              <a:t> </a:t>
            </a:r>
            <a:r>
              <a:rPr lang="en-US" dirty="0" err="1"/>
              <a:t>req’ts</a:t>
            </a:r>
            <a:r>
              <a:rPr lang="en-US" dirty="0"/>
              <a:t> in subaward and state reason for them</a:t>
            </a:r>
          </a:p>
        </p:txBody>
      </p:sp>
      <p:sp>
        <p:nvSpPr>
          <p:cNvPr id="11" name="Pentagon 10">
            <a:extLst>
              <a:ext uri="{FF2B5EF4-FFF2-40B4-BE49-F238E27FC236}">
                <a16:creationId xmlns:a16="http://schemas.microsoft.com/office/drawing/2014/main" id="{CEB84D8B-F3B4-E548-9C9B-00DA067B66AE}"/>
              </a:ext>
            </a:extLst>
          </p:cNvPr>
          <p:cNvSpPr/>
          <p:nvPr/>
        </p:nvSpPr>
        <p:spPr>
          <a:xfrm rot="754416" flipH="1">
            <a:off x="9564796" y="2577801"/>
            <a:ext cx="2811694" cy="706257"/>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Minimum </a:t>
            </a:r>
            <a:r>
              <a:rPr lang="en-US" dirty="0" err="1"/>
              <a:t>req’ts</a:t>
            </a:r>
            <a:endParaRPr lang="en-US" dirty="0"/>
          </a:p>
        </p:txBody>
      </p:sp>
    </p:spTree>
    <p:extLst>
      <p:ext uri="{BB962C8B-B14F-4D97-AF65-F5344CB8AC3E}">
        <p14:creationId xmlns:p14="http://schemas.microsoft.com/office/powerpoint/2010/main" val="12729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4"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C2B6-8A3E-8AF9-98FE-508DF7ED8C3B}"/>
              </a:ext>
            </a:extLst>
          </p:cNvPr>
          <p:cNvSpPr>
            <a:spLocks noGrp="1"/>
          </p:cNvSpPr>
          <p:nvPr>
            <p:ph type="title"/>
          </p:nvPr>
        </p:nvSpPr>
        <p:spPr>
          <a:xfrm>
            <a:off x="0" y="1"/>
            <a:ext cx="12192000" cy="1332910"/>
          </a:xfrm>
          <a:solidFill>
            <a:schemeClr val="accent2">
              <a:lumMod val="50000"/>
            </a:schemeClr>
          </a:solidFill>
        </p:spPr>
        <p:txBody>
          <a:bodyPr anchor="ctr">
            <a:normAutofit/>
          </a:bodyPr>
          <a:lstStyle/>
          <a:p>
            <a:pPr algn="ctr"/>
            <a:r>
              <a:rPr lang="en-US" b="1" dirty="0">
                <a:solidFill>
                  <a:schemeClr val="bg1"/>
                </a:solidFill>
              </a:rPr>
              <a:t>ARPA/CSLFRF &amp; Audit Requirements</a:t>
            </a:r>
            <a:endParaRPr lang="en-US" sz="2400" u="sng" dirty="0">
              <a:solidFill>
                <a:schemeClr val="bg1"/>
              </a:solidFill>
            </a:endParaRPr>
          </a:p>
        </p:txBody>
      </p:sp>
      <p:sp>
        <p:nvSpPr>
          <p:cNvPr id="3" name="Content Placeholder 2">
            <a:extLst>
              <a:ext uri="{FF2B5EF4-FFF2-40B4-BE49-F238E27FC236}">
                <a16:creationId xmlns:a16="http://schemas.microsoft.com/office/drawing/2014/main" id="{0F9001B4-1BB8-34DB-0190-FFB6CC1790E9}"/>
              </a:ext>
            </a:extLst>
          </p:cNvPr>
          <p:cNvSpPr>
            <a:spLocks noGrp="1"/>
          </p:cNvSpPr>
          <p:nvPr>
            <p:ph sz="half" idx="1"/>
          </p:nvPr>
        </p:nvSpPr>
        <p:spPr>
          <a:xfrm>
            <a:off x="0" y="1332911"/>
            <a:ext cx="5499463" cy="5525087"/>
          </a:xfrm>
          <a:solidFill>
            <a:schemeClr val="accent2">
              <a:lumMod val="60000"/>
              <a:lumOff val="40000"/>
            </a:schemeClr>
          </a:solidFill>
        </p:spPr>
        <p:txBody>
          <a:bodyPr>
            <a:normAutofit/>
          </a:bodyPr>
          <a:lstStyle/>
          <a:p>
            <a:endParaRPr lang="en-US" dirty="0"/>
          </a:p>
          <a:p>
            <a:r>
              <a:rPr lang="en-US" dirty="0"/>
              <a:t>The Compliance Supplement dictates which UG compliance areas the auditors will test for each federal award.</a:t>
            </a:r>
          </a:p>
          <a:p>
            <a:r>
              <a:rPr lang="en-US" dirty="0"/>
              <a:t>BUT the auditee must still all award terms, even if not tested in the audit. </a:t>
            </a:r>
          </a:p>
          <a:p>
            <a:r>
              <a:rPr lang="en-US" dirty="0"/>
              <a:t>Compliance Supplement Appendix 2 includes examples of Control Activities</a:t>
            </a:r>
          </a:p>
          <a:p>
            <a:pPr marL="0" indent="0">
              <a:buNone/>
            </a:pPr>
            <a:endParaRPr lang="en-US" dirty="0"/>
          </a:p>
        </p:txBody>
      </p:sp>
      <p:pic>
        <p:nvPicPr>
          <p:cNvPr id="1028" name="Picture 4" descr="2021 Compliance Supplement Addendum_ Final">
            <a:extLst>
              <a:ext uri="{FF2B5EF4-FFF2-40B4-BE49-F238E27FC236}">
                <a16:creationId xmlns:a16="http://schemas.microsoft.com/office/drawing/2014/main" id="{4123E8ED-C171-A862-49CB-711D29216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716" y="1444485"/>
            <a:ext cx="3066271" cy="3969031"/>
          </a:xfrm>
          <a:prstGeom prst="rect">
            <a:avLst/>
          </a:prstGeom>
          <a:solidFill>
            <a:schemeClr val="accent5">
              <a:lumMod val="20000"/>
              <a:lumOff val="80000"/>
            </a:schemeClr>
          </a:solidFill>
          <a:ln>
            <a:solidFill>
              <a:schemeClr val="tx2"/>
            </a:solidFill>
          </a:ln>
        </p:spPr>
      </p:pic>
      <p:sp>
        <p:nvSpPr>
          <p:cNvPr id="5" name="TextBox 4">
            <a:extLst>
              <a:ext uri="{FF2B5EF4-FFF2-40B4-BE49-F238E27FC236}">
                <a16:creationId xmlns:a16="http://schemas.microsoft.com/office/drawing/2014/main" id="{44F33C8A-C525-8D5B-B6AE-CCFF12B8EA21}"/>
              </a:ext>
            </a:extLst>
          </p:cNvPr>
          <p:cNvSpPr txBox="1"/>
          <p:nvPr/>
        </p:nvSpPr>
        <p:spPr>
          <a:xfrm>
            <a:off x="7134447" y="5688419"/>
            <a:ext cx="34981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hlinkClick r:id="rId4"/>
              </a:rPr>
              <a:t>ARPA Compliance Supplement Resource</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8873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CEF581-A160-6B41-A199-169DAC5F2ADE}"/>
              </a:ext>
            </a:extLst>
          </p:cNvPr>
          <p:cNvSpPr/>
          <p:nvPr/>
        </p:nvSpPr>
        <p:spPr>
          <a:xfrm>
            <a:off x="0" y="0"/>
            <a:ext cx="12192000" cy="118435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2A60B-52E5-3341-ABDF-79A2C5A64D45}"/>
              </a:ext>
            </a:extLst>
          </p:cNvPr>
          <p:cNvSpPr>
            <a:spLocks noGrp="1"/>
          </p:cNvSpPr>
          <p:nvPr>
            <p:ph type="title"/>
          </p:nvPr>
        </p:nvSpPr>
        <p:spPr>
          <a:xfrm>
            <a:off x="838200" y="-70603"/>
            <a:ext cx="10515600" cy="1325563"/>
          </a:xfrm>
        </p:spPr>
        <p:txBody>
          <a:bodyPr/>
          <a:lstStyle/>
          <a:p>
            <a:pPr algn="ctr"/>
            <a:r>
              <a:rPr lang="en-US" dirty="0">
                <a:solidFill>
                  <a:schemeClr val="bg1"/>
                </a:solidFill>
              </a:rPr>
              <a:t>Documenting Compliance &amp; Oversight</a:t>
            </a:r>
          </a:p>
        </p:txBody>
      </p:sp>
      <p:graphicFrame>
        <p:nvGraphicFramePr>
          <p:cNvPr id="4" name="Content Placeholder 3">
            <a:extLst>
              <a:ext uri="{FF2B5EF4-FFF2-40B4-BE49-F238E27FC236}">
                <a16:creationId xmlns:a16="http://schemas.microsoft.com/office/drawing/2014/main" id="{707D4383-7A88-9040-BE8A-AF09E7FD36ED}"/>
              </a:ext>
            </a:extLst>
          </p:cNvPr>
          <p:cNvGraphicFramePr>
            <a:graphicFrameLocks noGrp="1"/>
          </p:cNvGraphicFramePr>
          <p:nvPr>
            <p:ph idx="1"/>
            <p:extLst>
              <p:ext uri="{D42A27DB-BD31-4B8C-83A1-F6EECF244321}">
                <p14:modId xmlns:p14="http://schemas.microsoft.com/office/powerpoint/2010/main" val="2593977268"/>
              </p:ext>
            </p:extLst>
          </p:nvPr>
        </p:nvGraphicFramePr>
        <p:xfrm>
          <a:off x="-83128" y="1184357"/>
          <a:ext cx="12192000" cy="389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Up Arrow 5">
            <a:extLst>
              <a:ext uri="{FF2B5EF4-FFF2-40B4-BE49-F238E27FC236}">
                <a16:creationId xmlns:a16="http://schemas.microsoft.com/office/drawing/2014/main" id="{39145883-C9CE-7647-B2B5-81125B7B3419}"/>
              </a:ext>
            </a:extLst>
          </p:cNvPr>
          <p:cNvSpPr/>
          <p:nvPr/>
        </p:nvSpPr>
        <p:spPr>
          <a:xfrm rot="2770414">
            <a:off x="2209288" y="3419381"/>
            <a:ext cx="2156878" cy="2255047"/>
          </a:xfrm>
          <a:prstGeom prst="leftUpArrow">
            <a:avLst>
              <a:gd name="adj1" fmla="val 25000"/>
              <a:gd name="adj2" fmla="val 18941"/>
              <a:gd name="adj3" fmla="val 25000"/>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Up Arrow 6">
            <a:extLst>
              <a:ext uri="{FF2B5EF4-FFF2-40B4-BE49-F238E27FC236}">
                <a16:creationId xmlns:a16="http://schemas.microsoft.com/office/drawing/2014/main" id="{667A871E-BD59-6246-A945-D6AC7803C542}"/>
              </a:ext>
            </a:extLst>
          </p:cNvPr>
          <p:cNvSpPr/>
          <p:nvPr/>
        </p:nvSpPr>
        <p:spPr>
          <a:xfrm rot="2770414">
            <a:off x="6978602" y="3419381"/>
            <a:ext cx="2156878" cy="2255047"/>
          </a:xfrm>
          <a:prstGeom prst="leftUpArrow">
            <a:avLst>
              <a:gd name="adj1" fmla="val 25000"/>
              <a:gd name="adj2" fmla="val 18941"/>
              <a:gd name="adj3" fmla="val 25000"/>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656352-6BC0-8D46-A994-8AC3A0F627C1}"/>
              </a:ext>
            </a:extLst>
          </p:cNvPr>
          <p:cNvSpPr/>
          <p:nvPr/>
        </p:nvSpPr>
        <p:spPr>
          <a:xfrm>
            <a:off x="605642" y="5842660"/>
            <a:ext cx="5640779" cy="86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Retained by local government and (potentially) reviewed during audit process</a:t>
            </a:r>
          </a:p>
        </p:txBody>
      </p:sp>
      <p:sp>
        <p:nvSpPr>
          <p:cNvPr id="9" name="Rectangle 8">
            <a:extLst>
              <a:ext uri="{FF2B5EF4-FFF2-40B4-BE49-F238E27FC236}">
                <a16:creationId xmlns:a16="http://schemas.microsoft.com/office/drawing/2014/main" id="{ED2ABA74-800A-EE43-917D-39A1F8C168AE}"/>
              </a:ext>
            </a:extLst>
          </p:cNvPr>
          <p:cNvSpPr/>
          <p:nvPr/>
        </p:nvSpPr>
        <p:spPr>
          <a:xfrm>
            <a:off x="6367153" y="5842660"/>
            <a:ext cx="5640779" cy="86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Information provided in report(s) to US Treasury</a:t>
            </a:r>
          </a:p>
        </p:txBody>
      </p:sp>
    </p:spTree>
    <p:extLst>
      <p:ext uri="{BB962C8B-B14F-4D97-AF65-F5344CB8AC3E}">
        <p14:creationId xmlns:p14="http://schemas.microsoft.com/office/powerpoint/2010/main" val="4185471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able&#10;&#10;Description automatically generated">
            <a:extLst>
              <a:ext uri="{FF2B5EF4-FFF2-40B4-BE49-F238E27FC236}">
                <a16:creationId xmlns:a16="http://schemas.microsoft.com/office/drawing/2014/main" id="{AFAD00BB-60EA-1B47-978B-5E8C17E21CED}"/>
              </a:ext>
            </a:extLst>
          </p:cNvPr>
          <p:cNvPicPr>
            <a:picLocks noChangeAspect="1"/>
          </p:cNvPicPr>
          <p:nvPr/>
        </p:nvPicPr>
        <p:blipFill>
          <a:blip r:embed="rId3"/>
          <a:stretch>
            <a:fillRect/>
          </a:stretch>
        </p:blipFill>
        <p:spPr>
          <a:xfrm>
            <a:off x="1141897" y="1826801"/>
            <a:ext cx="9364829" cy="3582046"/>
          </a:xfrm>
          <a:prstGeom prst="rect">
            <a:avLst/>
          </a:prstGeom>
        </p:spPr>
      </p:pic>
      <p:sp>
        <p:nvSpPr>
          <p:cNvPr id="12" name="Oval 11">
            <a:extLst>
              <a:ext uri="{FF2B5EF4-FFF2-40B4-BE49-F238E27FC236}">
                <a16:creationId xmlns:a16="http://schemas.microsoft.com/office/drawing/2014/main" id="{B23E0E4A-788D-D029-B281-265D7F011F11}"/>
              </a:ext>
            </a:extLst>
          </p:cNvPr>
          <p:cNvSpPr/>
          <p:nvPr/>
        </p:nvSpPr>
        <p:spPr>
          <a:xfrm>
            <a:off x="1406238" y="4612128"/>
            <a:ext cx="558072" cy="2401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Oval 12">
            <a:extLst>
              <a:ext uri="{FF2B5EF4-FFF2-40B4-BE49-F238E27FC236}">
                <a16:creationId xmlns:a16="http://schemas.microsoft.com/office/drawing/2014/main" id="{525FD1A5-0BFF-CC3B-A9CC-A026DCD4EFCF}"/>
              </a:ext>
            </a:extLst>
          </p:cNvPr>
          <p:cNvSpPr/>
          <p:nvPr/>
        </p:nvSpPr>
        <p:spPr>
          <a:xfrm>
            <a:off x="2116077" y="4622276"/>
            <a:ext cx="558072" cy="2401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40820A74-6A29-65D2-06A8-1F74365CAF97}"/>
              </a:ext>
            </a:extLst>
          </p:cNvPr>
          <p:cNvSpPr/>
          <p:nvPr/>
        </p:nvSpPr>
        <p:spPr>
          <a:xfrm>
            <a:off x="0" y="0"/>
            <a:ext cx="12191999" cy="178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orbel" panose="020B0503020204020204"/>
                <a:ea typeface="+mn-ea"/>
                <a:cs typeface="+mn-cs"/>
              </a:rPr>
              <a:t>ARP/CSLFRF Alternative Compliance Examination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Not all UG compliance categories are tested, but compliance is still required</a:t>
            </a:r>
          </a:p>
        </p:txBody>
      </p:sp>
      <p:graphicFrame>
        <p:nvGraphicFramePr>
          <p:cNvPr id="2" name="Diagram 1">
            <a:extLst>
              <a:ext uri="{FF2B5EF4-FFF2-40B4-BE49-F238E27FC236}">
                <a16:creationId xmlns:a16="http://schemas.microsoft.com/office/drawing/2014/main" id="{3630B6D9-0FA3-9EDA-7B71-9A583D51ECE1}"/>
              </a:ext>
            </a:extLst>
          </p:cNvPr>
          <p:cNvGraphicFramePr/>
          <p:nvPr/>
        </p:nvGraphicFramePr>
        <p:xfrm>
          <a:off x="2116077" y="4888567"/>
          <a:ext cx="10075922" cy="1696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9285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042FD43F-FD5D-3043-B9D0-461D6204C3AE}"/>
              </a:ext>
            </a:extLst>
          </p:cNvPr>
          <p:cNvPicPr>
            <a:picLocks noGrp="1" noChangeAspect="1"/>
          </p:cNvPicPr>
          <p:nvPr>
            <p:ph idx="1"/>
          </p:nvPr>
        </p:nvPicPr>
        <p:blipFill>
          <a:blip r:embed="rId3"/>
          <a:stretch>
            <a:fillRect/>
          </a:stretch>
        </p:blipFill>
        <p:spPr>
          <a:xfrm>
            <a:off x="643467" y="2206753"/>
            <a:ext cx="10905066" cy="4171187"/>
          </a:xfrm>
          <a:prstGeom prst="rect">
            <a:avLst/>
          </a:prstGeom>
        </p:spPr>
      </p:pic>
      <p:sp>
        <p:nvSpPr>
          <p:cNvPr id="6" name="Rectangle 5">
            <a:extLst>
              <a:ext uri="{FF2B5EF4-FFF2-40B4-BE49-F238E27FC236}">
                <a16:creationId xmlns:a16="http://schemas.microsoft.com/office/drawing/2014/main" id="{ECB99153-49B0-484D-AEE2-FEA2E7968D72}"/>
              </a:ext>
            </a:extLst>
          </p:cNvPr>
          <p:cNvSpPr/>
          <p:nvPr/>
        </p:nvSpPr>
        <p:spPr>
          <a:xfrm>
            <a:off x="0" y="0"/>
            <a:ext cx="12191999" cy="178667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orbel" panose="020B0503020204020204"/>
                <a:ea typeface="+mn-ea"/>
                <a:cs typeface="+mn-cs"/>
              </a:rPr>
              <a:t>Single Audit ARP/CSLFRF Award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a:ea typeface="+mn-ea"/>
                <a:cs typeface="+mn-cs"/>
              </a:rPr>
              <a:t>Not all UG compliance categories are tested, but compliance is still required</a:t>
            </a:r>
          </a:p>
        </p:txBody>
      </p:sp>
      <p:sp>
        <p:nvSpPr>
          <p:cNvPr id="14" name="Oval 13">
            <a:extLst>
              <a:ext uri="{FF2B5EF4-FFF2-40B4-BE49-F238E27FC236}">
                <a16:creationId xmlns:a16="http://schemas.microsoft.com/office/drawing/2014/main" id="{5266037B-B045-F20B-F014-AD7618261E8E}"/>
              </a:ext>
            </a:extLst>
          </p:cNvPr>
          <p:cNvSpPr/>
          <p:nvPr/>
        </p:nvSpPr>
        <p:spPr>
          <a:xfrm>
            <a:off x="8925829" y="5461639"/>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Oval 14">
            <a:extLst>
              <a:ext uri="{FF2B5EF4-FFF2-40B4-BE49-F238E27FC236}">
                <a16:creationId xmlns:a16="http://schemas.microsoft.com/office/drawing/2014/main" id="{6580BDCD-7EC9-C358-D6BF-0CC0265B4F05}"/>
              </a:ext>
            </a:extLst>
          </p:cNvPr>
          <p:cNvSpPr/>
          <p:nvPr/>
        </p:nvSpPr>
        <p:spPr>
          <a:xfrm>
            <a:off x="9780445" y="5461639"/>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Oval 15">
            <a:extLst>
              <a:ext uri="{FF2B5EF4-FFF2-40B4-BE49-F238E27FC236}">
                <a16:creationId xmlns:a16="http://schemas.microsoft.com/office/drawing/2014/main" id="{CA5C8A66-F67F-86A6-9519-00545308BDD6}"/>
              </a:ext>
            </a:extLst>
          </p:cNvPr>
          <p:cNvSpPr/>
          <p:nvPr/>
        </p:nvSpPr>
        <p:spPr>
          <a:xfrm>
            <a:off x="7187170" y="5461639"/>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Oval 16">
            <a:extLst>
              <a:ext uri="{FF2B5EF4-FFF2-40B4-BE49-F238E27FC236}">
                <a16:creationId xmlns:a16="http://schemas.microsoft.com/office/drawing/2014/main" id="{E2D46824-0990-DAD8-5DE6-017E6CA396E1}"/>
              </a:ext>
            </a:extLst>
          </p:cNvPr>
          <p:cNvSpPr/>
          <p:nvPr/>
        </p:nvSpPr>
        <p:spPr>
          <a:xfrm>
            <a:off x="6290087" y="5442974"/>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Oval 17">
            <a:extLst>
              <a:ext uri="{FF2B5EF4-FFF2-40B4-BE49-F238E27FC236}">
                <a16:creationId xmlns:a16="http://schemas.microsoft.com/office/drawing/2014/main" id="{C2496BA3-0079-891B-2133-64C5922D3A40}"/>
              </a:ext>
            </a:extLst>
          </p:cNvPr>
          <p:cNvSpPr/>
          <p:nvPr/>
        </p:nvSpPr>
        <p:spPr>
          <a:xfrm>
            <a:off x="1933673" y="5459674"/>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Oval 18">
            <a:extLst>
              <a:ext uri="{FF2B5EF4-FFF2-40B4-BE49-F238E27FC236}">
                <a16:creationId xmlns:a16="http://schemas.microsoft.com/office/drawing/2014/main" id="{5C86AB3C-01E3-2E3F-3B80-334B1C120296}"/>
              </a:ext>
            </a:extLst>
          </p:cNvPr>
          <p:cNvSpPr/>
          <p:nvPr/>
        </p:nvSpPr>
        <p:spPr>
          <a:xfrm>
            <a:off x="1036817" y="5461639"/>
            <a:ext cx="405672" cy="3925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899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text&#10;&#10;Description automatically generated">
            <a:extLst>
              <a:ext uri="{FF2B5EF4-FFF2-40B4-BE49-F238E27FC236}">
                <a16:creationId xmlns:a16="http://schemas.microsoft.com/office/drawing/2014/main" id="{9CC6EF1B-06DC-FF47-CB3A-9A323BA76442}"/>
              </a:ext>
            </a:extLst>
          </p:cNvPr>
          <p:cNvPicPr>
            <a:picLocks noChangeAspect="1"/>
          </p:cNvPicPr>
          <p:nvPr/>
        </p:nvPicPr>
        <p:blipFill>
          <a:blip r:embed="rId3"/>
          <a:stretch>
            <a:fillRect/>
          </a:stretch>
        </p:blipFill>
        <p:spPr>
          <a:xfrm>
            <a:off x="1240925" y="1213808"/>
            <a:ext cx="9369529" cy="4869204"/>
          </a:xfrm>
          <a:prstGeom prst="rect">
            <a:avLst/>
          </a:prstGeom>
        </p:spPr>
      </p:pic>
      <p:sp>
        <p:nvSpPr>
          <p:cNvPr id="6" name="TextBox 5">
            <a:extLst>
              <a:ext uri="{FF2B5EF4-FFF2-40B4-BE49-F238E27FC236}">
                <a16:creationId xmlns:a16="http://schemas.microsoft.com/office/drawing/2014/main" id="{AA63CA1A-C9E2-9552-F07E-88E0EE25AF02}"/>
              </a:ext>
            </a:extLst>
          </p:cNvPr>
          <p:cNvSpPr txBox="1"/>
          <p:nvPr/>
        </p:nvSpPr>
        <p:spPr>
          <a:xfrm>
            <a:off x="486696" y="250723"/>
            <a:ext cx="1087798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ea typeface="+mn-ea"/>
                <a:cs typeface="+mn-cs"/>
                <a:hlinkClick r:id="rId4"/>
              </a:rPr>
              <a:t>Procurement of Single Audit Services</a:t>
            </a:r>
            <a:endParaRPr kumimoji="0" lang="en-US" sz="44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31354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F371E-5DCE-224E-97F2-553D6DC4014A}"/>
              </a:ext>
            </a:extLst>
          </p:cNvPr>
          <p:cNvSpPr/>
          <p:nvPr/>
        </p:nvSpPr>
        <p:spPr>
          <a:xfrm>
            <a:off x="-463137" y="0"/>
            <a:ext cx="7695210" cy="1116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Project &amp; Expenditure Report</a:t>
            </a:r>
          </a:p>
        </p:txBody>
      </p:sp>
      <p:pic>
        <p:nvPicPr>
          <p:cNvPr id="14" name="Picture 13" descr="Application, table&#10;&#10;Description automatically generated">
            <a:extLst>
              <a:ext uri="{FF2B5EF4-FFF2-40B4-BE49-F238E27FC236}">
                <a16:creationId xmlns:a16="http://schemas.microsoft.com/office/drawing/2014/main" id="{D90240C8-3C97-034A-9ADE-868400804723}"/>
              </a:ext>
            </a:extLst>
          </p:cNvPr>
          <p:cNvPicPr>
            <a:picLocks noChangeAspect="1"/>
          </p:cNvPicPr>
          <p:nvPr/>
        </p:nvPicPr>
        <p:blipFill>
          <a:blip r:embed="rId3"/>
          <a:stretch>
            <a:fillRect/>
          </a:stretch>
        </p:blipFill>
        <p:spPr>
          <a:xfrm>
            <a:off x="225631" y="1270661"/>
            <a:ext cx="5305305" cy="5302332"/>
          </a:xfrm>
          <a:prstGeom prst="rect">
            <a:avLst/>
          </a:prstGeom>
          <a:effectLst>
            <a:outerShdw blurRad="50800" dist="38100" dir="8100000" algn="tr" rotWithShape="0">
              <a:prstClr val="black">
                <a:alpha val="40000"/>
              </a:prstClr>
            </a:outerShdw>
          </a:effectLst>
        </p:spPr>
      </p:pic>
      <p:sp>
        <p:nvSpPr>
          <p:cNvPr id="15" name="Pentagon 14">
            <a:extLst>
              <a:ext uri="{FF2B5EF4-FFF2-40B4-BE49-F238E27FC236}">
                <a16:creationId xmlns:a16="http://schemas.microsoft.com/office/drawing/2014/main" id="{0D1444BE-DE20-2D49-89DB-C0A1DD2D5E1A}"/>
              </a:ext>
            </a:extLst>
          </p:cNvPr>
          <p:cNvSpPr/>
          <p:nvPr/>
        </p:nvSpPr>
        <p:spPr>
          <a:xfrm flipH="1">
            <a:off x="5894713" y="0"/>
            <a:ext cx="6297286" cy="3429000"/>
          </a:xfrm>
          <a:prstGeom prst="homePlate">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3825" algn="ctr"/>
            <a:r>
              <a:rPr lang="en-US" sz="2400" dirty="0"/>
              <a:t>Compliance Guide Lists Expenditure Categories (EC) within each broad grouping. Local government must align each project with one (and only one) EC</a:t>
            </a:r>
          </a:p>
          <a:p>
            <a:pPr marL="123825" algn="ctr"/>
            <a:r>
              <a:rPr lang="en-US" sz="2400" dirty="0">
                <a:solidFill>
                  <a:schemeClr val="bg1"/>
                </a:solidFill>
              </a:rPr>
              <a:t>Must </a:t>
            </a:r>
            <a:r>
              <a:rPr lang="en-US" sz="2400" dirty="0">
                <a:solidFill>
                  <a:schemeClr val="bg1"/>
                </a:solidFill>
                <a:hlinkClick r:id="rId4">
                  <a:extLst>
                    <a:ext uri="{A12FA001-AC4F-418D-AE19-62706E023703}">
                      <ahyp:hlinkClr xmlns:ahyp="http://schemas.microsoft.com/office/drawing/2018/hyperlinkcolor" val="tx"/>
                    </a:ext>
                  </a:extLst>
                </a:hlinkClick>
              </a:rPr>
              <a:t>track data elements </a:t>
            </a:r>
            <a:r>
              <a:rPr lang="en-US" sz="2400" dirty="0"/>
              <a:t>for certain ECs</a:t>
            </a:r>
          </a:p>
        </p:txBody>
      </p:sp>
      <p:sp>
        <p:nvSpPr>
          <p:cNvPr id="16" name="Pentagon 15">
            <a:extLst>
              <a:ext uri="{FF2B5EF4-FFF2-40B4-BE49-F238E27FC236}">
                <a16:creationId xmlns:a16="http://schemas.microsoft.com/office/drawing/2014/main" id="{A5937F16-489B-684C-A75B-B48735A8D1A2}"/>
              </a:ext>
            </a:extLst>
          </p:cNvPr>
          <p:cNvSpPr/>
          <p:nvPr/>
        </p:nvSpPr>
        <p:spPr>
          <a:xfrm flipH="1">
            <a:off x="5981252" y="3429000"/>
            <a:ext cx="6210748" cy="3429000"/>
          </a:xfrm>
          <a:prstGeom prst="homePlate">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ctr">
              <a:spcBef>
                <a:spcPts val="600"/>
              </a:spcBef>
            </a:pPr>
            <a:r>
              <a:rPr lang="en-US" sz="2400" dirty="0"/>
              <a:t>* Projects that local government will report on amount of funds spent on evidenced-based projects</a:t>
            </a:r>
          </a:p>
          <a:p>
            <a:pPr marL="236538" algn="ctr">
              <a:spcBef>
                <a:spcPts val="600"/>
              </a:spcBef>
            </a:pPr>
            <a:endParaRPr lang="en-US" sz="800" dirty="0"/>
          </a:p>
          <a:p>
            <a:pPr marL="236538" algn="ctr">
              <a:spcBef>
                <a:spcPts val="600"/>
              </a:spcBef>
            </a:pPr>
            <a:r>
              <a:rPr lang="en-US" sz="2400" dirty="0"/>
              <a:t>^ Projects that local government will report on number of disproportionately impacted beneficiaries</a:t>
            </a:r>
          </a:p>
        </p:txBody>
      </p:sp>
    </p:spTree>
    <p:extLst>
      <p:ext uri="{BB962C8B-B14F-4D97-AF65-F5344CB8AC3E}">
        <p14:creationId xmlns:p14="http://schemas.microsoft.com/office/powerpoint/2010/main" val="2351103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rallelogram 20"/>
          <p:cNvSpPr/>
          <p:nvPr/>
        </p:nvSpPr>
        <p:spPr>
          <a:xfrm>
            <a:off x="4114691" y="0"/>
            <a:ext cx="5693962" cy="6858000"/>
          </a:xfrm>
          <a:prstGeom prst="parallelogram">
            <a:avLst>
              <a:gd name="adj" fmla="val 745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flipV="1">
            <a:off x="234656" y="-2601687"/>
            <a:ext cx="3410278" cy="3602516"/>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97089" y="4821139"/>
            <a:ext cx="1805776" cy="1813285"/>
          </a:xfrm>
          <a:prstGeom prst="ellipse">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hlinkClick r:id="rId3"/>
              </a:rPr>
              <a:t>US Treasury Final Rule Summary</a:t>
            </a:r>
            <a:endParaRPr lang="en-US" sz="2000" dirty="0">
              <a:solidFill>
                <a:schemeClr val="tx1">
                  <a:lumMod val="65000"/>
                  <a:lumOff val="35000"/>
                </a:schemeClr>
              </a:solidFill>
            </a:endParaRPr>
          </a:p>
        </p:txBody>
      </p:sp>
      <p:sp>
        <p:nvSpPr>
          <p:cNvPr id="26" name="TextBox 25"/>
          <p:cNvSpPr txBox="1"/>
          <p:nvPr/>
        </p:nvSpPr>
        <p:spPr>
          <a:xfrm>
            <a:off x="6529889" y="5750790"/>
            <a:ext cx="5693962" cy="461665"/>
          </a:xfrm>
          <a:prstGeom prst="rect">
            <a:avLst/>
          </a:prstGeom>
          <a:noFill/>
        </p:spPr>
        <p:txBody>
          <a:bodyPr wrap="square" rtlCol="0">
            <a:spAutoFit/>
          </a:bodyPr>
          <a:lstStyle/>
          <a:p>
            <a:r>
              <a:rPr lang="en-US" sz="2400" spc="-150" dirty="0">
                <a:solidFill>
                  <a:schemeClr val="tx1">
                    <a:lumMod val="65000"/>
                    <a:lumOff val="35000"/>
                  </a:schemeClr>
                </a:solidFill>
              </a:rPr>
              <a:t>Where to go for the latest guidance on ARP/CLFRF</a:t>
            </a:r>
          </a:p>
        </p:txBody>
      </p:sp>
      <p:sp>
        <p:nvSpPr>
          <p:cNvPr id="27" name="TextBox 26"/>
          <p:cNvSpPr txBox="1"/>
          <p:nvPr/>
        </p:nvSpPr>
        <p:spPr>
          <a:xfrm>
            <a:off x="6924880" y="4919793"/>
            <a:ext cx="6013821" cy="830997"/>
          </a:xfrm>
          <a:prstGeom prst="rect">
            <a:avLst/>
          </a:prstGeom>
          <a:noFill/>
        </p:spPr>
        <p:txBody>
          <a:bodyPr wrap="square" rtlCol="0" anchor="ctr">
            <a:spAutoFit/>
          </a:bodyPr>
          <a:lstStyle/>
          <a:p>
            <a:r>
              <a:rPr lang="en-US" sz="4800" b="1" spc="-300" dirty="0">
                <a:solidFill>
                  <a:schemeClr val="accent2"/>
                </a:solidFill>
              </a:rPr>
              <a:t>ARP/CSLFRF</a:t>
            </a:r>
          </a:p>
        </p:txBody>
      </p:sp>
      <p:grpSp>
        <p:nvGrpSpPr>
          <p:cNvPr id="51" name="Group 50"/>
          <p:cNvGrpSpPr/>
          <p:nvPr/>
        </p:nvGrpSpPr>
        <p:grpSpPr>
          <a:xfrm>
            <a:off x="2656088" y="304169"/>
            <a:ext cx="4533496" cy="903383"/>
            <a:chOff x="1885901" y="695187"/>
            <a:chExt cx="4533496" cy="903383"/>
          </a:xfrm>
        </p:grpSpPr>
        <p:sp>
          <p:nvSpPr>
            <p:cNvPr id="9" name="TextBox 8"/>
            <p:cNvSpPr txBox="1"/>
            <p:nvPr/>
          </p:nvSpPr>
          <p:spPr>
            <a:xfrm>
              <a:off x="3665538" y="1129354"/>
              <a:ext cx="2753859" cy="400110"/>
            </a:xfrm>
            <a:prstGeom prst="rect">
              <a:avLst/>
            </a:prstGeom>
            <a:noFill/>
          </p:spPr>
          <p:txBody>
            <a:bodyPr wrap="square" rtlCol="0">
              <a:spAutoFit/>
            </a:bodyPr>
            <a:lstStyle/>
            <a:p>
              <a:endParaRPr lang="en-US" sz="2000" b="1" spc="-150" dirty="0">
                <a:solidFill>
                  <a:schemeClr val="tx1">
                    <a:lumMod val="65000"/>
                    <a:lumOff val="35000"/>
                  </a:schemeClr>
                </a:solidFill>
              </a:endParaRPr>
            </a:p>
          </p:txBody>
        </p:sp>
        <p:grpSp>
          <p:nvGrpSpPr>
            <p:cNvPr id="24" name="Group 23"/>
            <p:cNvGrpSpPr/>
            <p:nvPr/>
          </p:nvGrpSpPr>
          <p:grpSpPr>
            <a:xfrm>
              <a:off x="1885901" y="695187"/>
              <a:ext cx="1260893" cy="903383"/>
              <a:chOff x="1885901" y="695187"/>
              <a:chExt cx="1260893" cy="903383"/>
            </a:xfrm>
          </p:grpSpPr>
          <p:sp>
            <p:nvSpPr>
              <p:cNvPr id="5" name="Oval 4"/>
              <p:cNvSpPr/>
              <p:nvPr/>
            </p:nvSpPr>
            <p:spPr>
              <a:xfrm>
                <a:off x="1885901" y="695187"/>
                <a:ext cx="870332" cy="90338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7" name="Group 4"/>
              <p:cNvGrpSpPr>
                <a:grpSpLocks noChangeAspect="1"/>
              </p:cNvGrpSpPr>
              <p:nvPr/>
            </p:nvGrpSpPr>
            <p:grpSpPr bwMode="auto">
              <a:xfrm>
                <a:off x="3022250" y="1417947"/>
                <a:ext cx="124544" cy="124816"/>
                <a:chOff x="2337" y="963"/>
                <a:chExt cx="915" cy="917"/>
              </a:xfrm>
              <a:solidFill>
                <a:schemeClr val="bg1"/>
              </a:solidFill>
            </p:grpSpPr>
            <p:sp>
              <p:nvSpPr>
                <p:cNvPr id="22" name="Freeform 7"/>
                <p:cNvSpPr>
                  <a:spLocks noEditPoints="1"/>
                </p:cNvSpPr>
                <p:nvPr/>
              </p:nvSpPr>
              <p:spPr bwMode="auto">
                <a:xfrm>
                  <a:off x="2337" y="963"/>
                  <a:ext cx="915" cy="917"/>
                </a:xfrm>
                <a:custGeom>
                  <a:avLst/>
                  <a:gdLst>
                    <a:gd name="T0" fmla="*/ 825 w 1831"/>
                    <a:gd name="T1" fmla="*/ 198 h 1833"/>
                    <a:gd name="T2" fmla="*/ 654 w 1831"/>
                    <a:gd name="T3" fmla="*/ 241 h 1833"/>
                    <a:gd name="T4" fmla="*/ 502 w 1831"/>
                    <a:gd name="T5" fmla="*/ 322 h 1833"/>
                    <a:gd name="T6" fmla="*/ 375 w 1831"/>
                    <a:gd name="T7" fmla="*/ 436 h 1833"/>
                    <a:gd name="T8" fmla="*/ 276 w 1831"/>
                    <a:gd name="T9" fmla="*/ 576 h 1833"/>
                    <a:gd name="T10" fmla="*/ 214 w 1831"/>
                    <a:gd name="T11" fmla="*/ 738 h 1833"/>
                    <a:gd name="T12" fmla="*/ 191 w 1831"/>
                    <a:gd name="T13" fmla="*/ 917 h 1833"/>
                    <a:gd name="T14" fmla="*/ 214 w 1831"/>
                    <a:gd name="T15" fmla="*/ 1095 h 1833"/>
                    <a:gd name="T16" fmla="*/ 276 w 1831"/>
                    <a:gd name="T17" fmla="*/ 1257 h 1833"/>
                    <a:gd name="T18" fmla="*/ 375 w 1831"/>
                    <a:gd name="T19" fmla="*/ 1397 h 1833"/>
                    <a:gd name="T20" fmla="*/ 502 w 1831"/>
                    <a:gd name="T21" fmla="*/ 1511 h 1833"/>
                    <a:gd name="T22" fmla="*/ 654 w 1831"/>
                    <a:gd name="T23" fmla="*/ 1592 h 1833"/>
                    <a:gd name="T24" fmla="*/ 825 w 1831"/>
                    <a:gd name="T25" fmla="*/ 1635 h 1833"/>
                    <a:gd name="T26" fmla="*/ 1006 w 1831"/>
                    <a:gd name="T27" fmla="*/ 1635 h 1833"/>
                    <a:gd name="T28" fmla="*/ 1176 w 1831"/>
                    <a:gd name="T29" fmla="*/ 1592 h 1833"/>
                    <a:gd name="T30" fmla="*/ 1329 w 1831"/>
                    <a:gd name="T31" fmla="*/ 1511 h 1833"/>
                    <a:gd name="T32" fmla="*/ 1456 w 1831"/>
                    <a:gd name="T33" fmla="*/ 1397 h 1833"/>
                    <a:gd name="T34" fmla="*/ 1554 w 1831"/>
                    <a:gd name="T35" fmla="*/ 1257 h 1833"/>
                    <a:gd name="T36" fmla="*/ 1617 w 1831"/>
                    <a:gd name="T37" fmla="*/ 1095 h 1833"/>
                    <a:gd name="T38" fmla="*/ 1638 w 1831"/>
                    <a:gd name="T39" fmla="*/ 917 h 1833"/>
                    <a:gd name="T40" fmla="*/ 1617 w 1831"/>
                    <a:gd name="T41" fmla="*/ 738 h 1833"/>
                    <a:gd name="T42" fmla="*/ 1554 w 1831"/>
                    <a:gd name="T43" fmla="*/ 576 h 1833"/>
                    <a:gd name="T44" fmla="*/ 1456 w 1831"/>
                    <a:gd name="T45" fmla="*/ 436 h 1833"/>
                    <a:gd name="T46" fmla="*/ 1329 w 1831"/>
                    <a:gd name="T47" fmla="*/ 322 h 1833"/>
                    <a:gd name="T48" fmla="*/ 1176 w 1831"/>
                    <a:gd name="T49" fmla="*/ 241 h 1833"/>
                    <a:gd name="T50" fmla="*/ 1006 w 1831"/>
                    <a:gd name="T51" fmla="*/ 198 h 1833"/>
                    <a:gd name="T52" fmla="*/ 915 w 1831"/>
                    <a:gd name="T53" fmla="*/ 0 h 1833"/>
                    <a:gd name="T54" fmla="*/ 1111 w 1831"/>
                    <a:gd name="T55" fmla="*/ 22 h 1833"/>
                    <a:gd name="T56" fmla="*/ 1293 w 1831"/>
                    <a:gd name="T57" fmla="*/ 83 h 1833"/>
                    <a:gd name="T58" fmla="*/ 1456 w 1831"/>
                    <a:gd name="T59" fmla="*/ 178 h 1833"/>
                    <a:gd name="T60" fmla="*/ 1595 w 1831"/>
                    <a:gd name="T61" fmla="*/ 304 h 1833"/>
                    <a:gd name="T62" fmla="*/ 1707 w 1831"/>
                    <a:gd name="T63" fmla="*/ 456 h 1833"/>
                    <a:gd name="T64" fmla="*/ 1784 w 1831"/>
                    <a:gd name="T65" fmla="*/ 628 h 1833"/>
                    <a:gd name="T66" fmla="*/ 1825 w 1831"/>
                    <a:gd name="T67" fmla="*/ 818 h 1833"/>
                    <a:gd name="T68" fmla="*/ 1825 w 1831"/>
                    <a:gd name="T69" fmla="*/ 1017 h 1833"/>
                    <a:gd name="T70" fmla="*/ 1784 w 1831"/>
                    <a:gd name="T71" fmla="*/ 1207 h 1833"/>
                    <a:gd name="T72" fmla="*/ 1707 w 1831"/>
                    <a:gd name="T73" fmla="*/ 1379 h 1833"/>
                    <a:gd name="T74" fmla="*/ 1595 w 1831"/>
                    <a:gd name="T75" fmla="*/ 1531 h 1833"/>
                    <a:gd name="T76" fmla="*/ 1456 w 1831"/>
                    <a:gd name="T77" fmla="*/ 1657 h 1833"/>
                    <a:gd name="T78" fmla="*/ 1293 w 1831"/>
                    <a:gd name="T79" fmla="*/ 1752 h 1833"/>
                    <a:gd name="T80" fmla="*/ 1111 w 1831"/>
                    <a:gd name="T81" fmla="*/ 1812 h 1833"/>
                    <a:gd name="T82" fmla="*/ 915 w 1831"/>
                    <a:gd name="T83" fmla="*/ 1833 h 1833"/>
                    <a:gd name="T84" fmla="*/ 718 w 1831"/>
                    <a:gd name="T85" fmla="*/ 1812 h 1833"/>
                    <a:gd name="T86" fmla="*/ 537 w 1831"/>
                    <a:gd name="T87" fmla="*/ 1752 h 1833"/>
                    <a:gd name="T88" fmla="*/ 375 w 1831"/>
                    <a:gd name="T89" fmla="*/ 1657 h 1833"/>
                    <a:gd name="T90" fmla="*/ 236 w 1831"/>
                    <a:gd name="T91" fmla="*/ 1531 h 1833"/>
                    <a:gd name="T92" fmla="*/ 124 w 1831"/>
                    <a:gd name="T93" fmla="*/ 1379 h 1833"/>
                    <a:gd name="T94" fmla="*/ 47 w 1831"/>
                    <a:gd name="T95" fmla="*/ 1207 h 1833"/>
                    <a:gd name="T96" fmla="*/ 6 w 1831"/>
                    <a:gd name="T97" fmla="*/ 1017 h 1833"/>
                    <a:gd name="T98" fmla="*/ 6 w 1831"/>
                    <a:gd name="T99" fmla="*/ 818 h 1833"/>
                    <a:gd name="T100" fmla="*/ 47 w 1831"/>
                    <a:gd name="T101" fmla="*/ 628 h 1833"/>
                    <a:gd name="T102" fmla="*/ 124 w 1831"/>
                    <a:gd name="T103" fmla="*/ 456 h 1833"/>
                    <a:gd name="T104" fmla="*/ 236 w 1831"/>
                    <a:gd name="T105" fmla="*/ 304 h 1833"/>
                    <a:gd name="T106" fmla="*/ 375 w 1831"/>
                    <a:gd name="T107" fmla="*/ 178 h 1833"/>
                    <a:gd name="T108" fmla="*/ 537 w 1831"/>
                    <a:gd name="T109" fmla="*/ 83 h 1833"/>
                    <a:gd name="T110" fmla="*/ 718 w 1831"/>
                    <a:gd name="T111" fmla="*/ 22 h 1833"/>
                    <a:gd name="T112" fmla="*/ 915 w 1831"/>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1" h="1833">
                      <a:moveTo>
                        <a:pt x="915" y="193"/>
                      </a:moveTo>
                      <a:lnTo>
                        <a:pt x="825" y="198"/>
                      </a:lnTo>
                      <a:lnTo>
                        <a:pt x="736" y="216"/>
                      </a:lnTo>
                      <a:lnTo>
                        <a:pt x="654" y="241"/>
                      </a:lnTo>
                      <a:lnTo>
                        <a:pt x="574" y="277"/>
                      </a:lnTo>
                      <a:lnTo>
                        <a:pt x="502" y="322"/>
                      </a:lnTo>
                      <a:lnTo>
                        <a:pt x="434" y="376"/>
                      </a:lnTo>
                      <a:lnTo>
                        <a:pt x="375" y="436"/>
                      </a:lnTo>
                      <a:lnTo>
                        <a:pt x="321" y="504"/>
                      </a:lnTo>
                      <a:lnTo>
                        <a:pt x="276" y="576"/>
                      </a:lnTo>
                      <a:lnTo>
                        <a:pt x="240" y="655"/>
                      </a:lnTo>
                      <a:lnTo>
                        <a:pt x="214" y="738"/>
                      </a:lnTo>
                      <a:lnTo>
                        <a:pt x="196" y="827"/>
                      </a:lnTo>
                      <a:lnTo>
                        <a:pt x="191" y="917"/>
                      </a:lnTo>
                      <a:lnTo>
                        <a:pt x="196" y="1008"/>
                      </a:lnTo>
                      <a:lnTo>
                        <a:pt x="214" y="1095"/>
                      </a:lnTo>
                      <a:lnTo>
                        <a:pt x="240" y="1178"/>
                      </a:lnTo>
                      <a:lnTo>
                        <a:pt x="276" y="1257"/>
                      </a:lnTo>
                      <a:lnTo>
                        <a:pt x="321" y="1331"/>
                      </a:lnTo>
                      <a:lnTo>
                        <a:pt x="375" y="1397"/>
                      </a:lnTo>
                      <a:lnTo>
                        <a:pt x="434" y="1459"/>
                      </a:lnTo>
                      <a:lnTo>
                        <a:pt x="502" y="1511"/>
                      </a:lnTo>
                      <a:lnTo>
                        <a:pt x="574" y="1556"/>
                      </a:lnTo>
                      <a:lnTo>
                        <a:pt x="654" y="1592"/>
                      </a:lnTo>
                      <a:lnTo>
                        <a:pt x="736" y="1619"/>
                      </a:lnTo>
                      <a:lnTo>
                        <a:pt x="825" y="1635"/>
                      </a:lnTo>
                      <a:lnTo>
                        <a:pt x="915" y="1641"/>
                      </a:lnTo>
                      <a:lnTo>
                        <a:pt x="1006" y="1635"/>
                      </a:lnTo>
                      <a:lnTo>
                        <a:pt x="1093" y="1619"/>
                      </a:lnTo>
                      <a:lnTo>
                        <a:pt x="1176" y="1592"/>
                      </a:lnTo>
                      <a:lnTo>
                        <a:pt x="1255" y="1556"/>
                      </a:lnTo>
                      <a:lnTo>
                        <a:pt x="1329" y="1511"/>
                      </a:lnTo>
                      <a:lnTo>
                        <a:pt x="1395" y="1459"/>
                      </a:lnTo>
                      <a:lnTo>
                        <a:pt x="1456" y="1397"/>
                      </a:lnTo>
                      <a:lnTo>
                        <a:pt x="1509" y="1331"/>
                      </a:lnTo>
                      <a:lnTo>
                        <a:pt x="1554" y="1257"/>
                      </a:lnTo>
                      <a:lnTo>
                        <a:pt x="1590" y="1178"/>
                      </a:lnTo>
                      <a:lnTo>
                        <a:pt x="1617" y="1095"/>
                      </a:lnTo>
                      <a:lnTo>
                        <a:pt x="1633" y="1008"/>
                      </a:lnTo>
                      <a:lnTo>
                        <a:pt x="1638" y="917"/>
                      </a:lnTo>
                      <a:lnTo>
                        <a:pt x="1633" y="827"/>
                      </a:lnTo>
                      <a:lnTo>
                        <a:pt x="1617" y="738"/>
                      </a:lnTo>
                      <a:lnTo>
                        <a:pt x="1590" y="655"/>
                      </a:lnTo>
                      <a:lnTo>
                        <a:pt x="1554" y="576"/>
                      </a:lnTo>
                      <a:lnTo>
                        <a:pt x="1509" y="504"/>
                      </a:lnTo>
                      <a:lnTo>
                        <a:pt x="1456" y="436"/>
                      </a:lnTo>
                      <a:lnTo>
                        <a:pt x="1395" y="376"/>
                      </a:lnTo>
                      <a:lnTo>
                        <a:pt x="1329" y="322"/>
                      </a:lnTo>
                      <a:lnTo>
                        <a:pt x="1255" y="277"/>
                      </a:lnTo>
                      <a:lnTo>
                        <a:pt x="1176" y="241"/>
                      </a:lnTo>
                      <a:lnTo>
                        <a:pt x="1093" y="216"/>
                      </a:lnTo>
                      <a:lnTo>
                        <a:pt x="1006" y="198"/>
                      </a:lnTo>
                      <a:lnTo>
                        <a:pt x="915" y="193"/>
                      </a:lnTo>
                      <a:close/>
                      <a:moveTo>
                        <a:pt x="915" y="0"/>
                      </a:moveTo>
                      <a:lnTo>
                        <a:pt x="1015" y="5"/>
                      </a:lnTo>
                      <a:lnTo>
                        <a:pt x="1111" y="22"/>
                      </a:lnTo>
                      <a:lnTo>
                        <a:pt x="1204" y="47"/>
                      </a:lnTo>
                      <a:lnTo>
                        <a:pt x="1293" y="83"/>
                      </a:lnTo>
                      <a:lnTo>
                        <a:pt x="1377" y="126"/>
                      </a:lnTo>
                      <a:lnTo>
                        <a:pt x="1456" y="178"/>
                      </a:lnTo>
                      <a:lnTo>
                        <a:pt x="1528" y="238"/>
                      </a:lnTo>
                      <a:lnTo>
                        <a:pt x="1595" y="304"/>
                      </a:lnTo>
                      <a:lnTo>
                        <a:pt x="1654" y="376"/>
                      </a:lnTo>
                      <a:lnTo>
                        <a:pt x="1707" y="456"/>
                      </a:lnTo>
                      <a:lnTo>
                        <a:pt x="1750" y="538"/>
                      </a:lnTo>
                      <a:lnTo>
                        <a:pt x="1784" y="628"/>
                      </a:lnTo>
                      <a:lnTo>
                        <a:pt x="1809" y="720"/>
                      </a:lnTo>
                      <a:lnTo>
                        <a:pt x="1825" y="818"/>
                      </a:lnTo>
                      <a:lnTo>
                        <a:pt x="1831" y="917"/>
                      </a:lnTo>
                      <a:lnTo>
                        <a:pt x="1825" y="1017"/>
                      </a:lnTo>
                      <a:lnTo>
                        <a:pt x="1809" y="1113"/>
                      </a:lnTo>
                      <a:lnTo>
                        <a:pt x="1784" y="1207"/>
                      </a:lnTo>
                      <a:lnTo>
                        <a:pt x="1750" y="1295"/>
                      </a:lnTo>
                      <a:lnTo>
                        <a:pt x="1707" y="1379"/>
                      </a:lnTo>
                      <a:lnTo>
                        <a:pt x="1654" y="1459"/>
                      </a:lnTo>
                      <a:lnTo>
                        <a:pt x="1595" y="1531"/>
                      </a:lnTo>
                      <a:lnTo>
                        <a:pt x="1528" y="1597"/>
                      </a:lnTo>
                      <a:lnTo>
                        <a:pt x="1456" y="1657"/>
                      </a:lnTo>
                      <a:lnTo>
                        <a:pt x="1377" y="1707"/>
                      </a:lnTo>
                      <a:lnTo>
                        <a:pt x="1293" y="1752"/>
                      </a:lnTo>
                      <a:lnTo>
                        <a:pt x="1204" y="1787"/>
                      </a:lnTo>
                      <a:lnTo>
                        <a:pt x="1111" y="1812"/>
                      </a:lnTo>
                      <a:lnTo>
                        <a:pt x="1015" y="1828"/>
                      </a:lnTo>
                      <a:lnTo>
                        <a:pt x="915" y="1833"/>
                      </a:lnTo>
                      <a:lnTo>
                        <a:pt x="816" y="1828"/>
                      </a:lnTo>
                      <a:lnTo>
                        <a:pt x="718" y="1812"/>
                      </a:lnTo>
                      <a:lnTo>
                        <a:pt x="627" y="1787"/>
                      </a:lnTo>
                      <a:lnTo>
                        <a:pt x="537" y="1752"/>
                      </a:lnTo>
                      <a:lnTo>
                        <a:pt x="454" y="1707"/>
                      </a:lnTo>
                      <a:lnTo>
                        <a:pt x="375" y="1657"/>
                      </a:lnTo>
                      <a:lnTo>
                        <a:pt x="303" y="1597"/>
                      </a:lnTo>
                      <a:lnTo>
                        <a:pt x="236" y="1531"/>
                      </a:lnTo>
                      <a:lnTo>
                        <a:pt x="177" y="1459"/>
                      </a:lnTo>
                      <a:lnTo>
                        <a:pt x="124" y="1379"/>
                      </a:lnTo>
                      <a:lnTo>
                        <a:pt x="81" y="1295"/>
                      </a:lnTo>
                      <a:lnTo>
                        <a:pt x="47" y="1207"/>
                      </a:lnTo>
                      <a:lnTo>
                        <a:pt x="20" y="1113"/>
                      </a:lnTo>
                      <a:lnTo>
                        <a:pt x="6" y="1017"/>
                      </a:lnTo>
                      <a:lnTo>
                        <a:pt x="0" y="917"/>
                      </a:lnTo>
                      <a:lnTo>
                        <a:pt x="6" y="818"/>
                      </a:lnTo>
                      <a:lnTo>
                        <a:pt x="20" y="720"/>
                      </a:lnTo>
                      <a:lnTo>
                        <a:pt x="47" y="628"/>
                      </a:lnTo>
                      <a:lnTo>
                        <a:pt x="81" y="538"/>
                      </a:lnTo>
                      <a:lnTo>
                        <a:pt x="124" y="456"/>
                      </a:lnTo>
                      <a:lnTo>
                        <a:pt x="177" y="376"/>
                      </a:lnTo>
                      <a:lnTo>
                        <a:pt x="236" y="304"/>
                      </a:lnTo>
                      <a:lnTo>
                        <a:pt x="303" y="238"/>
                      </a:lnTo>
                      <a:lnTo>
                        <a:pt x="375" y="178"/>
                      </a:lnTo>
                      <a:lnTo>
                        <a:pt x="454" y="126"/>
                      </a:lnTo>
                      <a:lnTo>
                        <a:pt x="537" y="83"/>
                      </a:lnTo>
                      <a:lnTo>
                        <a:pt x="627" y="47"/>
                      </a:lnTo>
                      <a:lnTo>
                        <a:pt x="718" y="22"/>
                      </a:lnTo>
                      <a:lnTo>
                        <a:pt x="816" y="5"/>
                      </a:lnTo>
                      <a:lnTo>
                        <a:pt x="9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noEditPoints="1"/>
                </p:cNvSpPr>
                <p:nvPr/>
              </p:nvSpPr>
              <p:spPr bwMode="auto">
                <a:xfrm>
                  <a:off x="2593" y="1220"/>
                  <a:ext cx="403" cy="404"/>
                </a:xfrm>
                <a:custGeom>
                  <a:avLst/>
                  <a:gdLst>
                    <a:gd name="T0" fmla="*/ 355 w 807"/>
                    <a:gd name="T1" fmla="*/ 198 h 807"/>
                    <a:gd name="T2" fmla="*/ 272 w 807"/>
                    <a:gd name="T3" fmla="*/ 240 h 807"/>
                    <a:gd name="T4" fmla="*/ 215 w 807"/>
                    <a:gd name="T5" fmla="*/ 312 h 807"/>
                    <a:gd name="T6" fmla="*/ 193 w 807"/>
                    <a:gd name="T7" fmla="*/ 404 h 807"/>
                    <a:gd name="T8" fmla="*/ 215 w 807"/>
                    <a:gd name="T9" fmla="*/ 497 h 807"/>
                    <a:gd name="T10" fmla="*/ 272 w 807"/>
                    <a:gd name="T11" fmla="*/ 569 h 807"/>
                    <a:gd name="T12" fmla="*/ 355 w 807"/>
                    <a:gd name="T13" fmla="*/ 611 h 807"/>
                    <a:gd name="T14" fmla="*/ 452 w 807"/>
                    <a:gd name="T15" fmla="*/ 611 h 807"/>
                    <a:gd name="T16" fmla="*/ 537 w 807"/>
                    <a:gd name="T17" fmla="*/ 569 h 807"/>
                    <a:gd name="T18" fmla="*/ 594 w 807"/>
                    <a:gd name="T19" fmla="*/ 497 h 807"/>
                    <a:gd name="T20" fmla="*/ 616 w 807"/>
                    <a:gd name="T21" fmla="*/ 404 h 807"/>
                    <a:gd name="T22" fmla="*/ 594 w 807"/>
                    <a:gd name="T23" fmla="*/ 312 h 807"/>
                    <a:gd name="T24" fmla="*/ 537 w 807"/>
                    <a:gd name="T25" fmla="*/ 240 h 807"/>
                    <a:gd name="T26" fmla="*/ 452 w 807"/>
                    <a:gd name="T27" fmla="*/ 198 h 807"/>
                    <a:gd name="T28" fmla="*/ 404 w 807"/>
                    <a:gd name="T29" fmla="*/ 0 h 807"/>
                    <a:gd name="T30" fmla="*/ 531 w 807"/>
                    <a:gd name="T31" fmla="*/ 22 h 807"/>
                    <a:gd name="T32" fmla="*/ 643 w 807"/>
                    <a:gd name="T33" fmla="*/ 78 h 807"/>
                    <a:gd name="T34" fmla="*/ 729 w 807"/>
                    <a:gd name="T35" fmla="*/ 166 h 807"/>
                    <a:gd name="T36" fmla="*/ 787 w 807"/>
                    <a:gd name="T37" fmla="*/ 276 h 807"/>
                    <a:gd name="T38" fmla="*/ 807 w 807"/>
                    <a:gd name="T39" fmla="*/ 404 h 807"/>
                    <a:gd name="T40" fmla="*/ 787 w 807"/>
                    <a:gd name="T41" fmla="*/ 531 h 807"/>
                    <a:gd name="T42" fmla="*/ 729 w 807"/>
                    <a:gd name="T43" fmla="*/ 643 h 807"/>
                    <a:gd name="T44" fmla="*/ 643 w 807"/>
                    <a:gd name="T45" fmla="*/ 730 h 807"/>
                    <a:gd name="T46" fmla="*/ 531 w 807"/>
                    <a:gd name="T47" fmla="*/ 787 h 807"/>
                    <a:gd name="T48" fmla="*/ 404 w 807"/>
                    <a:gd name="T49" fmla="*/ 807 h 807"/>
                    <a:gd name="T50" fmla="*/ 278 w 807"/>
                    <a:gd name="T51" fmla="*/ 787 h 807"/>
                    <a:gd name="T52" fmla="*/ 166 w 807"/>
                    <a:gd name="T53" fmla="*/ 730 h 807"/>
                    <a:gd name="T54" fmla="*/ 78 w 807"/>
                    <a:gd name="T55" fmla="*/ 643 h 807"/>
                    <a:gd name="T56" fmla="*/ 22 w 807"/>
                    <a:gd name="T57" fmla="*/ 531 h 807"/>
                    <a:gd name="T58" fmla="*/ 0 w 807"/>
                    <a:gd name="T59" fmla="*/ 404 h 807"/>
                    <a:gd name="T60" fmla="*/ 22 w 807"/>
                    <a:gd name="T61" fmla="*/ 276 h 807"/>
                    <a:gd name="T62" fmla="*/ 78 w 807"/>
                    <a:gd name="T63" fmla="*/ 166 h 807"/>
                    <a:gd name="T64" fmla="*/ 166 w 807"/>
                    <a:gd name="T65" fmla="*/ 78 h 807"/>
                    <a:gd name="T66" fmla="*/ 278 w 807"/>
                    <a:gd name="T67" fmla="*/ 22 h 807"/>
                    <a:gd name="T68" fmla="*/ 404 w 807"/>
                    <a:gd name="T6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7" h="807">
                      <a:moveTo>
                        <a:pt x="404" y="193"/>
                      </a:moveTo>
                      <a:lnTo>
                        <a:pt x="355" y="198"/>
                      </a:lnTo>
                      <a:lnTo>
                        <a:pt x="312" y="215"/>
                      </a:lnTo>
                      <a:lnTo>
                        <a:pt x="272" y="240"/>
                      </a:lnTo>
                      <a:lnTo>
                        <a:pt x="240" y="272"/>
                      </a:lnTo>
                      <a:lnTo>
                        <a:pt x="215" y="312"/>
                      </a:lnTo>
                      <a:lnTo>
                        <a:pt x="198" y="355"/>
                      </a:lnTo>
                      <a:lnTo>
                        <a:pt x="193" y="404"/>
                      </a:lnTo>
                      <a:lnTo>
                        <a:pt x="198" y="452"/>
                      </a:lnTo>
                      <a:lnTo>
                        <a:pt x="215" y="497"/>
                      </a:lnTo>
                      <a:lnTo>
                        <a:pt x="240" y="537"/>
                      </a:lnTo>
                      <a:lnTo>
                        <a:pt x="272" y="569"/>
                      </a:lnTo>
                      <a:lnTo>
                        <a:pt x="312" y="595"/>
                      </a:lnTo>
                      <a:lnTo>
                        <a:pt x="355" y="611"/>
                      </a:lnTo>
                      <a:lnTo>
                        <a:pt x="404" y="616"/>
                      </a:lnTo>
                      <a:lnTo>
                        <a:pt x="452" y="611"/>
                      </a:lnTo>
                      <a:lnTo>
                        <a:pt x="497" y="595"/>
                      </a:lnTo>
                      <a:lnTo>
                        <a:pt x="537" y="569"/>
                      </a:lnTo>
                      <a:lnTo>
                        <a:pt x="569" y="537"/>
                      </a:lnTo>
                      <a:lnTo>
                        <a:pt x="594" y="497"/>
                      </a:lnTo>
                      <a:lnTo>
                        <a:pt x="611" y="452"/>
                      </a:lnTo>
                      <a:lnTo>
                        <a:pt x="616" y="404"/>
                      </a:lnTo>
                      <a:lnTo>
                        <a:pt x="611" y="355"/>
                      </a:lnTo>
                      <a:lnTo>
                        <a:pt x="594" y="312"/>
                      </a:lnTo>
                      <a:lnTo>
                        <a:pt x="569" y="272"/>
                      </a:lnTo>
                      <a:lnTo>
                        <a:pt x="537" y="240"/>
                      </a:lnTo>
                      <a:lnTo>
                        <a:pt x="497" y="215"/>
                      </a:lnTo>
                      <a:lnTo>
                        <a:pt x="452" y="198"/>
                      </a:lnTo>
                      <a:lnTo>
                        <a:pt x="404" y="193"/>
                      </a:lnTo>
                      <a:close/>
                      <a:moveTo>
                        <a:pt x="404" y="0"/>
                      </a:moveTo>
                      <a:lnTo>
                        <a:pt x="470" y="6"/>
                      </a:lnTo>
                      <a:lnTo>
                        <a:pt x="531" y="22"/>
                      </a:lnTo>
                      <a:lnTo>
                        <a:pt x="589" y="45"/>
                      </a:lnTo>
                      <a:lnTo>
                        <a:pt x="643" y="78"/>
                      </a:lnTo>
                      <a:lnTo>
                        <a:pt x="690" y="119"/>
                      </a:lnTo>
                      <a:lnTo>
                        <a:pt x="729" y="166"/>
                      </a:lnTo>
                      <a:lnTo>
                        <a:pt x="762" y="218"/>
                      </a:lnTo>
                      <a:lnTo>
                        <a:pt x="787" y="276"/>
                      </a:lnTo>
                      <a:lnTo>
                        <a:pt x="803" y="339"/>
                      </a:lnTo>
                      <a:lnTo>
                        <a:pt x="807" y="404"/>
                      </a:lnTo>
                      <a:lnTo>
                        <a:pt x="803" y="470"/>
                      </a:lnTo>
                      <a:lnTo>
                        <a:pt x="787" y="531"/>
                      </a:lnTo>
                      <a:lnTo>
                        <a:pt x="762" y="589"/>
                      </a:lnTo>
                      <a:lnTo>
                        <a:pt x="729" y="643"/>
                      </a:lnTo>
                      <a:lnTo>
                        <a:pt x="690" y="690"/>
                      </a:lnTo>
                      <a:lnTo>
                        <a:pt x="643" y="730"/>
                      </a:lnTo>
                      <a:lnTo>
                        <a:pt x="589" y="762"/>
                      </a:lnTo>
                      <a:lnTo>
                        <a:pt x="531" y="787"/>
                      </a:lnTo>
                      <a:lnTo>
                        <a:pt x="470" y="802"/>
                      </a:lnTo>
                      <a:lnTo>
                        <a:pt x="404" y="807"/>
                      </a:lnTo>
                      <a:lnTo>
                        <a:pt x="339" y="802"/>
                      </a:lnTo>
                      <a:lnTo>
                        <a:pt x="278" y="787"/>
                      </a:lnTo>
                      <a:lnTo>
                        <a:pt x="218" y="762"/>
                      </a:lnTo>
                      <a:lnTo>
                        <a:pt x="166" y="730"/>
                      </a:lnTo>
                      <a:lnTo>
                        <a:pt x="119" y="690"/>
                      </a:lnTo>
                      <a:lnTo>
                        <a:pt x="78" y="643"/>
                      </a:lnTo>
                      <a:lnTo>
                        <a:pt x="45" y="589"/>
                      </a:lnTo>
                      <a:lnTo>
                        <a:pt x="22" y="531"/>
                      </a:lnTo>
                      <a:lnTo>
                        <a:pt x="6" y="470"/>
                      </a:lnTo>
                      <a:lnTo>
                        <a:pt x="0" y="404"/>
                      </a:lnTo>
                      <a:lnTo>
                        <a:pt x="6" y="339"/>
                      </a:lnTo>
                      <a:lnTo>
                        <a:pt x="22" y="276"/>
                      </a:lnTo>
                      <a:lnTo>
                        <a:pt x="45" y="218"/>
                      </a:lnTo>
                      <a:lnTo>
                        <a:pt x="78" y="166"/>
                      </a:lnTo>
                      <a:lnTo>
                        <a:pt x="119" y="119"/>
                      </a:lnTo>
                      <a:lnTo>
                        <a:pt x="166" y="78"/>
                      </a:lnTo>
                      <a:lnTo>
                        <a:pt x="218" y="45"/>
                      </a:lnTo>
                      <a:lnTo>
                        <a:pt x="278" y="22"/>
                      </a:lnTo>
                      <a:lnTo>
                        <a:pt x="339" y="6"/>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52" name="Group 51"/>
          <p:cNvGrpSpPr/>
          <p:nvPr/>
        </p:nvGrpSpPr>
        <p:grpSpPr>
          <a:xfrm>
            <a:off x="2149428" y="1258468"/>
            <a:ext cx="4043840" cy="903383"/>
            <a:chOff x="2395430" y="2176306"/>
            <a:chExt cx="4043840" cy="903383"/>
          </a:xfrm>
        </p:grpSpPr>
        <p:sp>
          <p:nvSpPr>
            <p:cNvPr id="10" name="TextBox 9"/>
            <p:cNvSpPr txBox="1"/>
            <p:nvPr/>
          </p:nvSpPr>
          <p:spPr>
            <a:xfrm>
              <a:off x="3685411" y="2428662"/>
              <a:ext cx="2753859" cy="400110"/>
            </a:xfrm>
            <a:prstGeom prst="rect">
              <a:avLst/>
            </a:prstGeom>
            <a:noFill/>
          </p:spPr>
          <p:txBody>
            <a:bodyPr wrap="square" rtlCol="0">
              <a:spAutoFit/>
            </a:bodyPr>
            <a:lstStyle/>
            <a:p>
              <a:endParaRPr lang="en-US" sz="2000" b="1" spc="-150" dirty="0">
                <a:solidFill>
                  <a:schemeClr val="tx1">
                    <a:lumMod val="65000"/>
                    <a:lumOff val="35000"/>
                  </a:schemeClr>
                </a:solidFill>
              </a:endParaRPr>
            </a:p>
          </p:txBody>
        </p:sp>
        <p:grpSp>
          <p:nvGrpSpPr>
            <p:cNvPr id="35" name="Group 34"/>
            <p:cNvGrpSpPr/>
            <p:nvPr/>
          </p:nvGrpSpPr>
          <p:grpSpPr>
            <a:xfrm>
              <a:off x="2395430" y="2176306"/>
              <a:ext cx="1120024" cy="903383"/>
              <a:chOff x="2395430" y="2176306"/>
              <a:chExt cx="1120024" cy="903383"/>
            </a:xfrm>
          </p:grpSpPr>
          <p:sp>
            <p:nvSpPr>
              <p:cNvPr id="6" name="Oval 5"/>
              <p:cNvSpPr/>
              <p:nvPr/>
            </p:nvSpPr>
            <p:spPr>
              <a:xfrm>
                <a:off x="2645122" y="2176306"/>
                <a:ext cx="870332" cy="9033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1"/>
              <p:cNvGrpSpPr>
                <a:grpSpLocks noChangeAspect="1"/>
              </p:cNvGrpSpPr>
              <p:nvPr/>
            </p:nvGrpSpPr>
            <p:grpSpPr bwMode="auto">
              <a:xfrm>
                <a:off x="2395430" y="2432859"/>
                <a:ext cx="94030" cy="46628"/>
                <a:chOff x="3360" y="174"/>
                <a:chExt cx="607" cy="301"/>
              </a:xfrm>
              <a:solidFill>
                <a:schemeClr val="bg1"/>
              </a:solidFill>
            </p:grpSpPr>
            <p:sp>
              <p:nvSpPr>
                <p:cNvPr id="32" name="Freeform 14"/>
                <p:cNvSpPr>
                  <a:spLocks/>
                </p:cNvSpPr>
                <p:nvPr/>
              </p:nvSpPr>
              <p:spPr bwMode="auto">
                <a:xfrm>
                  <a:off x="3360" y="174"/>
                  <a:ext cx="96" cy="301"/>
                </a:xfrm>
                <a:custGeom>
                  <a:avLst/>
                  <a:gdLst>
                    <a:gd name="T0" fmla="*/ 96 w 193"/>
                    <a:gd name="T1" fmla="*/ 0 h 603"/>
                    <a:gd name="T2" fmla="*/ 126 w 193"/>
                    <a:gd name="T3" fmla="*/ 6 h 603"/>
                    <a:gd name="T4" fmla="*/ 153 w 193"/>
                    <a:gd name="T5" fmla="*/ 20 h 603"/>
                    <a:gd name="T6" fmla="*/ 173 w 193"/>
                    <a:gd name="T7" fmla="*/ 40 h 603"/>
                    <a:gd name="T8" fmla="*/ 188 w 193"/>
                    <a:gd name="T9" fmla="*/ 67 h 603"/>
                    <a:gd name="T10" fmla="*/ 193 w 193"/>
                    <a:gd name="T11" fmla="*/ 98 h 603"/>
                    <a:gd name="T12" fmla="*/ 193 w 193"/>
                    <a:gd name="T13" fmla="*/ 507 h 603"/>
                    <a:gd name="T14" fmla="*/ 188 w 193"/>
                    <a:gd name="T15" fmla="*/ 538 h 603"/>
                    <a:gd name="T16" fmla="*/ 173 w 193"/>
                    <a:gd name="T17" fmla="*/ 563 h 603"/>
                    <a:gd name="T18" fmla="*/ 153 w 193"/>
                    <a:gd name="T19" fmla="*/ 585 h 603"/>
                    <a:gd name="T20" fmla="*/ 126 w 193"/>
                    <a:gd name="T21" fmla="*/ 597 h 603"/>
                    <a:gd name="T22" fmla="*/ 96 w 193"/>
                    <a:gd name="T23" fmla="*/ 603 h 603"/>
                    <a:gd name="T24" fmla="*/ 67 w 193"/>
                    <a:gd name="T25" fmla="*/ 597 h 603"/>
                    <a:gd name="T26" fmla="*/ 40 w 193"/>
                    <a:gd name="T27" fmla="*/ 585 h 603"/>
                    <a:gd name="T28" fmla="*/ 18 w 193"/>
                    <a:gd name="T29" fmla="*/ 563 h 603"/>
                    <a:gd name="T30" fmla="*/ 6 w 193"/>
                    <a:gd name="T31" fmla="*/ 538 h 603"/>
                    <a:gd name="T32" fmla="*/ 0 w 193"/>
                    <a:gd name="T33" fmla="*/ 507 h 603"/>
                    <a:gd name="T34" fmla="*/ 0 w 193"/>
                    <a:gd name="T35" fmla="*/ 98 h 603"/>
                    <a:gd name="T36" fmla="*/ 6 w 193"/>
                    <a:gd name="T37" fmla="*/ 67 h 603"/>
                    <a:gd name="T38" fmla="*/ 18 w 193"/>
                    <a:gd name="T39" fmla="*/ 40 h 603"/>
                    <a:gd name="T40" fmla="*/ 40 w 193"/>
                    <a:gd name="T41" fmla="*/ 20 h 603"/>
                    <a:gd name="T42" fmla="*/ 67 w 193"/>
                    <a:gd name="T43" fmla="*/ 6 h 603"/>
                    <a:gd name="T44" fmla="*/ 96 w 193"/>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603">
                      <a:moveTo>
                        <a:pt x="96" y="0"/>
                      </a:moveTo>
                      <a:lnTo>
                        <a:pt x="126" y="6"/>
                      </a:lnTo>
                      <a:lnTo>
                        <a:pt x="153" y="20"/>
                      </a:lnTo>
                      <a:lnTo>
                        <a:pt x="173" y="40"/>
                      </a:lnTo>
                      <a:lnTo>
                        <a:pt x="188" y="67"/>
                      </a:lnTo>
                      <a:lnTo>
                        <a:pt x="193" y="98"/>
                      </a:lnTo>
                      <a:lnTo>
                        <a:pt x="193" y="507"/>
                      </a:lnTo>
                      <a:lnTo>
                        <a:pt x="188" y="538"/>
                      </a:lnTo>
                      <a:lnTo>
                        <a:pt x="173" y="563"/>
                      </a:lnTo>
                      <a:lnTo>
                        <a:pt x="153" y="585"/>
                      </a:lnTo>
                      <a:lnTo>
                        <a:pt x="126" y="597"/>
                      </a:lnTo>
                      <a:lnTo>
                        <a:pt x="96" y="603"/>
                      </a:lnTo>
                      <a:lnTo>
                        <a:pt x="67" y="597"/>
                      </a:lnTo>
                      <a:lnTo>
                        <a:pt x="40" y="585"/>
                      </a:lnTo>
                      <a:lnTo>
                        <a:pt x="18" y="563"/>
                      </a:lnTo>
                      <a:lnTo>
                        <a:pt x="6" y="538"/>
                      </a:lnTo>
                      <a:lnTo>
                        <a:pt x="0" y="507"/>
                      </a:lnTo>
                      <a:lnTo>
                        <a:pt x="0" y="98"/>
                      </a:lnTo>
                      <a:lnTo>
                        <a:pt x="6" y="67"/>
                      </a:lnTo>
                      <a:lnTo>
                        <a:pt x="18" y="40"/>
                      </a:lnTo>
                      <a:lnTo>
                        <a:pt x="40" y="20"/>
                      </a:lnTo>
                      <a:lnTo>
                        <a:pt x="67" y="6"/>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15"/>
                <p:cNvSpPr>
                  <a:spLocks/>
                </p:cNvSpPr>
                <p:nvPr/>
              </p:nvSpPr>
              <p:spPr bwMode="auto">
                <a:xfrm>
                  <a:off x="3871" y="174"/>
                  <a:ext cx="96" cy="301"/>
                </a:xfrm>
                <a:custGeom>
                  <a:avLst/>
                  <a:gdLst>
                    <a:gd name="T0" fmla="*/ 95 w 191"/>
                    <a:gd name="T1" fmla="*/ 0 h 603"/>
                    <a:gd name="T2" fmla="*/ 126 w 191"/>
                    <a:gd name="T3" fmla="*/ 6 h 603"/>
                    <a:gd name="T4" fmla="*/ 153 w 191"/>
                    <a:gd name="T5" fmla="*/ 20 h 603"/>
                    <a:gd name="T6" fmla="*/ 173 w 191"/>
                    <a:gd name="T7" fmla="*/ 40 h 603"/>
                    <a:gd name="T8" fmla="*/ 187 w 191"/>
                    <a:gd name="T9" fmla="*/ 67 h 603"/>
                    <a:gd name="T10" fmla="*/ 191 w 191"/>
                    <a:gd name="T11" fmla="*/ 98 h 603"/>
                    <a:gd name="T12" fmla="*/ 191 w 191"/>
                    <a:gd name="T13" fmla="*/ 507 h 603"/>
                    <a:gd name="T14" fmla="*/ 187 w 191"/>
                    <a:gd name="T15" fmla="*/ 538 h 603"/>
                    <a:gd name="T16" fmla="*/ 173 w 191"/>
                    <a:gd name="T17" fmla="*/ 563 h 603"/>
                    <a:gd name="T18" fmla="*/ 153 w 191"/>
                    <a:gd name="T19" fmla="*/ 585 h 603"/>
                    <a:gd name="T20" fmla="*/ 126 w 191"/>
                    <a:gd name="T21" fmla="*/ 597 h 603"/>
                    <a:gd name="T22" fmla="*/ 95 w 191"/>
                    <a:gd name="T23" fmla="*/ 603 h 603"/>
                    <a:gd name="T24" fmla="*/ 64 w 191"/>
                    <a:gd name="T25" fmla="*/ 597 h 603"/>
                    <a:gd name="T26" fmla="*/ 39 w 191"/>
                    <a:gd name="T27" fmla="*/ 585 h 603"/>
                    <a:gd name="T28" fmla="*/ 18 w 191"/>
                    <a:gd name="T29" fmla="*/ 563 h 603"/>
                    <a:gd name="T30" fmla="*/ 5 w 191"/>
                    <a:gd name="T31" fmla="*/ 538 h 603"/>
                    <a:gd name="T32" fmla="*/ 0 w 191"/>
                    <a:gd name="T33" fmla="*/ 507 h 603"/>
                    <a:gd name="T34" fmla="*/ 0 w 191"/>
                    <a:gd name="T35" fmla="*/ 98 h 603"/>
                    <a:gd name="T36" fmla="*/ 5 w 191"/>
                    <a:gd name="T37" fmla="*/ 67 h 603"/>
                    <a:gd name="T38" fmla="*/ 18 w 191"/>
                    <a:gd name="T39" fmla="*/ 40 h 603"/>
                    <a:gd name="T40" fmla="*/ 39 w 191"/>
                    <a:gd name="T41" fmla="*/ 20 h 603"/>
                    <a:gd name="T42" fmla="*/ 64 w 191"/>
                    <a:gd name="T43" fmla="*/ 6 h 603"/>
                    <a:gd name="T44" fmla="*/ 95 w 191"/>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603">
                      <a:moveTo>
                        <a:pt x="95" y="0"/>
                      </a:moveTo>
                      <a:lnTo>
                        <a:pt x="126" y="6"/>
                      </a:lnTo>
                      <a:lnTo>
                        <a:pt x="153" y="20"/>
                      </a:lnTo>
                      <a:lnTo>
                        <a:pt x="173" y="40"/>
                      </a:lnTo>
                      <a:lnTo>
                        <a:pt x="187" y="67"/>
                      </a:lnTo>
                      <a:lnTo>
                        <a:pt x="191" y="98"/>
                      </a:lnTo>
                      <a:lnTo>
                        <a:pt x="191" y="507"/>
                      </a:lnTo>
                      <a:lnTo>
                        <a:pt x="187" y="538"/>
                      </a:lnTo>
                      <a:lnTo>
                        <a:pt x="173" y="563"/>
                      </a:lnTo>
                      <a:lnTo>
                        <a:pt x="153" y="585"/>
                      </a:lnTo>
                      <a:lnTo>
                        <a:pt x="126" y="597"/>
                      </a:lnTo>
                      <a:lnTo>
                        <a:pt x="95" y="603"/>
                      </a:lnTo>
                      <a:lnTo>
                        <a:pt x="64" y="597"/>
                      </a:lnTo>
                      <a:lnTo>
                        <a:pt x="39" y="585"/>
                      </a:lnTo>
                      <a:lnTo>
                        <a:pt x="18" y="563"/>
                      </a:lnTo>
                      <a:lnTo>
                        <a:pt x="5" y="538"/>
                      </a:lnTo>
                      <a:lnTo>
                        <a:pt x="0" y="507"/>
                      </a:lnTo>
                      <a:lnTo>
                        <a:pt x="0" y="98"/>
                      </a:lnTo>
                      <a:lnTo>
                        <a:pt x="5" y="67"/>
                      </a:lnTo>
                      <a:lnTo>
                        <a:pt x="18" y="40"/>
                      </a:lnTo>
                      <a:lnTo>
                        <a:pt x="39" y="20"/>
                      </a:lnTo>
                      <a:lnTo>
                        <a:pt x="64" y="6"/>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grpSp>
        <p:nvGrpSpPr>
          <p:cNvPr id="54" name="Group 53"/>
          <p:cNvGrpSpPr/>
          <p:nvPr/>
        </p:nvGrpSpPr>
        <p:grpSpPr>
          <a:xfrm>
            <a:off x="1706991" y="2692856"/>
            <a:ext cx="4389009" cy="1425564"/>
            <a:chOff x="72509" y="4633283"/>
            <a:chExt cx="4389009" cy="1425564"/>
          </a:xfrm>
        </p:grpSpPr>
        <p:sp>
          <p:nvSpPr>
            <p:cNvPr id="12" name="TextBox 11"/>
            <p:cNvSpPr txBox="1"/>
            <p:nvPr/>
          </p:nvSpPr>
          <p:spPr>
            <a:xfrm>
              <a:off x="1707659" y="4633283"/>
              <a:ext cx="2753859" cy="400110"/>
            </a:xfrm>
            <a:prstGeom prst="rect">
              <a:avLst/>
            </a:prstGeom>
            <a:noFill/>
          </p:spPr>
          <p:txBody>
            <a:bodyPr wrap="square" rtlCol="0">
              <a:spAutoFit/>
            </a:bodyPr>
            <a:lstStyle/>
            <a:p>
              <a:endParaRPr lang="en-US" sz="2000" b="1" spc="-150" dirty="0">
                <a:solidFill>
                  <a:schemeClr val="tx1">
                    <a:lumMod val="65000"/>
                    <a:lumOff val="35000"/>
                  </a:schemeClr>
                </a:solidFill>
              </a:endParaRPr>
            </a:p>
          </p:txBody>
        </p:sp>
        <p:sp>
          <p:nvSpPr>
            <p:cNvPr id="8" name="Oval 7"/>
            <p:cNvSpPr/>
            <p:nvPr/>
          </p:nvSpPr>
          <p:spPr>
            <a:xfrm>
              <a:off x="72509" y="5155464"/>
              <a:ext cx="870332" cy="903383"/>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220719DD-30ED-4A40-8805-F9624038B64D}"/>
              </a:ext>
            </a:extLst>
          </p:cNvPr>
          <p:cNvGrpSpPr/>
          <p:nvPr/>
        </p:nvGrpSpPr>
        <p:grpSpPr>
          <a:xfrm flipH="1">
            <a:off x="7996516" y="-15498"/>
            <a:ext cx="4203233" cy="728420"/>
            <a:chOff x="0" y="0"/>
            <a:chExt cx="11523664" cy="1997050"/>
          </a:xfrm>
        </p:grpSpPr>
        <p:sp>
          <p:nvSpPr>
            <p:cNvPr id="44" name="Shape">
              <a:extLst>
                <a:ext uri="{FF2B5EF4-FFF2-40B4-BE49-F238E27FC236}">
                  <a16:creationId xmlns:a16="http://schemas.microsoft.com/office/drawing/2014/main" id="{F69A01B3-F50C-4367-B1D7-BD430FF9BA62}"/>
                </a:ext>
              </a:extLst>
            </p:cNvPr>
            <p:cNvSpPr/>
            <p:nvPr/>
          </p:nvSpPr>
          <p:spPr>
            <a:xfrm>
              <a:off x="0" y="0"/>
              <a:ext cx="5438535" cy="1997050"/>
            </a:xfrm>
            <a:custGeom>
              <a:avLst/>
              <a:gdLst/>
              <a:ahLst/>
              <a:cxnLst>
                <a:cxn ang="0">
                  <a:pos x="wd2" y="hd2"/>
                </a:cxn>
                <a:cxn ang="5400000">
                  <a:pos x="wd2" y="hd2"/>
                </a:cxn>
                <a:cxn ang="10800000">
                  <a:pos x="wd2" y="hd2"/>
                </a:cxn>
                <a:cxn ang="16200000">
                  <a:pos x="wd2" y="hd2"/>
                </a:cxn>
              </a:cxnLst>
              <a:rect l="0" t="0" r="r" b="b"/>
              <a:pathLst>
                <a:path w="21600" h="18650" extrusionOk="0">
                  <a:moveTo>
                    <a:pt x="0" y="12912"/>
                  </a:moveTo>
                  <a:cubicBezTo>
                    <a:pt x="0" y="12912"/>
                    <a:pt x="3444" y="21600"/>
                    <a:pt x="8853" y="17595"/>
                  </a:cubicBezTo>
                  <a:cubicBezTo>
                    <a:pt x="13537" y="14127"/>
                    <a:pt x="16451" y="0"/>
                    <a:pt x="21600" y="0"/>
                  </a:cubicBezTo>
                  <a:lnTo>
                    <a:pt x="0" y="0"/>
                  </a:lnTo>
                  <a:cubicBezTo>
                    <a:pt x="0" y="0"/>
                    <a:pt x="0" y="12912"/>
                    <a:pt x="0" y="12912"/>
                  </a:cubicBezTo>
                  <a:close/>
                </a:path>
              </a:pathLst>
            </a:custGeom>
            <a:gradFill>
              <a:gsLst>
                <a:gs pos="20000">
                  <a:schemeClr val="accent5"/>
                </a:gs>
                <a:gs pos="72000">
                  <a:schemeClr val="accent6"/>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45" name="Shape">
              <a:extLst>
                <a:ext uri="{FF2B5EF4-FFF2-40B4-BE49-F238E27FC236}">
                  <a16:creationId xmlns:a16="http://schemas.microsoft.com/office/drawing/2014/main" id="{AC7657DD-0415-4BDE-B6EB-C8EA22DB2995}"/>
                </a:ext>
              </a:extLst>
            </p:cNvPr>
            <p:cNvSpPr/>
            <p:nvPr/>
          </p:nvSpPr>
          <p:spPr>
            <a:xfrm>
              <a:off x="0" y="0"/>
              <a:ext cx="5438535" cy="1518201"/>
            </a:xfrm>
            <a:custGeom>
              <a:avLst/>
              <a:gdLst/>
              <a:ahLst/>
              <a:cxnLst>
                <a:cxn ang="0">
                  <a:pos x="wd2" y="hd2"/>
                </a:cxn>
                <a:cxn ang="5400000">
                  <a:pos x="wd2" y="hd2"/>
                </a:cxn>
                <a:cxn ang="10800000">
                  <a:pos x="wd2" y="hd2"/>
                </a:cxn>
                <a:cxn ang="16200000">
                  <a:pos x="wd2" y="hd2"/>
                </a:cxn>
              </a:cxnLst>
              <a:rect l="0" t="0" r="r" b="b"/>
              <a:pathLst>
                <a:path w="21600" h="18650" extrusionOk="0">
                  <a:moveTo>
                    <a:pt x="0" y="12912"/>
                  </a:moveTo>
                  <a:cubicBezTo>
                    <a:pt x="0" y="12912"/>
                    <a:pt x="3444" y="21600"/>
                    <a:pt x="8853" y="17595"/>
                  </a:cubicBezTo>
                  <a:cubicBezTo>
                    <a:pt x="13537" y="14127"/>
                    <a:pt x="16451" y="0"/>
                    <a:pt x="21600" y="0"/>
                  </a:cubicBezTo>
                  <a:lnTo>
                    <a:pt x="0" y="0"/>
                  </a:lnTo>
                  <a:cubicBezTo>
                    <a:pt x="0" y="0"/>
                    <a:pt x="0" y="12912"/>
                    <a:pt x="0" y="12912"/>
                  </a:cubicBezTo>
                  <a:close/>
                </a:path>
              </a:pathLst>
            </a:custGeom>
            <a:gradFill>
              <a:gsLst>
                <a:gs pos="0">
                  <a:schemeClr val="accent5"/>
                </a:gs>
                <a:gs pos="62000">
                  <a:schemeClr val="accent6"/>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5" name="Shape">
              <a:extLst>
                <a:ext uri="{FF2B5EF4-FFF2-40B4-BE49-F238E27FC236}">
                  <a16:creationId xmlns:a16="http://schemas.microsoft.com/office/drawing/2014/main" id="{C1648A76-F26B-4480-8801-C6704CFF7D84}"/>
                </a:ext>
              </a:extLst>
            </p:cNvPr>
            <p:cNvSpPr/>
            <p:nvPr/>
          </p:nvSpPr>
          <p:spPr>
            <a:xfrm>
              <a:off x="0" y="0"/>
              <a:ext cx="11523664" cy="1861991"/>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60000">
                  <a:schemeClr val="accent4"/>
                </a:gs>
                <a:gs pos="100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6" name="Shape">
              <a:extLst>
                <a:ext uri="{FF2B5EF4-FFF2-40B4-BE49-F238E27FC236}">
                  <a16:creationId xmlns:a16="http://schemas.microsoft.com/office/drawing/2014/main" id="{634A59E8-2917-4524-AE27-8F37C88E561F}"/>
                </a:ext>
              </a:extLst>
            </p:cNvPr>
            <p:cNvSpPr/>
            <p:nvPr/>
          </p:nvSpPr>
          <p:spPr>
            <a:xfrm>
              <a:off x="0" y="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13" name="Group 12">
            <a:extLst>
              <a:ext uri="{FF2B5EF4-FFF2-40B4-BE49-F238E27FC236}">
                <a16:creationId xmlns:a16="http://schemas.microsoft.com/office/drawing/2014/main" id="{C783B7C4-6219-4192-AE2E-329BDBB7D892}"/>
              </a:ext>
            </a:extLst>
          </p:cNvPr>
          <p:cNvGrpSpPr/>
          <p:nvPr/>
        </p:nvGrpSpPr>
        <p:grpSpPr>
          <a:xfrm rot="5400000" flipH="1">
            <a:off x="-2835875" y="2797189"/>
            <a:ext cx="6858002" cy="1263622"/>
            <a:chOff x="0" y="4145980"/>
            <a:chExt cx="12190322" cy="2708685"/>
          </a:xfrm>
        </p:grpSpPr>
        <p:sp>
          <p:nvSpPr>
            <p:cNvPr id="57" name="Shape">
              <a:extLst>
                <a:ext uri="{FF2B5EF4-FFF2-40B4-BE49-F238E27FC236}">
                  <a16:creationId xmlns:a16="http://schemas.microsoft.com/office/drawing/2014/main" id="{42FB9B08-5248-4DF7-B181-666EC4A4ABBE}"/>
                </a:ext>
              </a:extLst>
            </p:cNvPr>
            <p:cNvSpPr/>
            <p:nvPr/>
          </p:nvSpPr>
          <p:spPr>
            <a:xfrm>
              <a:off x="0" y="4145980"/>
              <a:ext cx="12190322" cy="2708685"/>
            </a:xfrm>
            <a:custGeom>
              <a:avLst/>
              <a:gdLst/>
              <a:ahLst/>
              <a:cxnLst>
                <a:cxn ang="0">
                  <a:pos x="wd2" y="hd2"/>
                </a:cxn>
                <a:cxn ang="5400000">
                  <a:pos x="wd2" y="hd2"/>
                </a:cxn>
                <a:cxn ang="10800000">
                  <a:pos x="wd2" y="hd2"/>
                </a:cxn>
                <a:cxn ang="16200000">
                  <a:pos x="wd2" y="hd2"/>
                </a:cxn>
              </a:cxnLst>
              <a:rect l="0" t="0"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63000">
                  <a:schemeClr val="accent2"/>
                </a:gs>
                <a:gs pos="100000">
                  <a:schemeClr val="accent3"/>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58" name="Shape">
              <a:extLst>
                <a:ext uri="{FF2B5EF4-FFF2-40B4-BE49-F238E27FC236}">
                  <a16:creationId xmlns:a16="http://schemas.microsoft.com/office/drawing/2014/main" id="{32010E72-E47C-4C89-82F2-62EFD296809D}"/>
                </a:ext>
              </a:extLst>
            </p:cNvPr>
            <p:cNvSpPr/>
            <p:nvPr/>
          </p:nvSpPr>
          <p:spPr>
            <a:xfrm>
              <a:off x="0" y="4869780"/>
              <a:ext cx="12190322" cy="1984823"/>
            </a:xfrm>
            <a:custGeom>
              <a:avLst/>
              <a:gdLst/>
              <a:ahLst/>
              <a:cxnLst>
                <a:cxn ang="0">
                  <a:pos x="wd2" y="hd2"/>
                </a:cxn>
                <a:cxn ang="5400000">
                  <a:pos x="wd2" y="hd2"/>
                </a:cxn>
                <a:cxn ang="10800000">
                  <a:pos x="wd2" y="hd2"/>
                </a:cxn>
                <a:cxn ang="16200000">
                  <a:pos x="wd2" y="hd2"/>
                </a:cxn>
              </a:cxnLst>
              <a:rect l="0" t="0"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13000">
                  <a:schemeClr val="accent2"/>
                </a:gs>
                <a:gs pos="84000">
                  <a:schemeClr val="accent3"/>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grpSp>
        <p:nvGrpSpPr>
          <p:cNvPr id="59" name="Group 58">
            <a:extLst>
              <a:ext uri="{FF2B5EF4-FFF2-40B4-BE49-F238E27FC236}">
                <a16:creationId xmlns:a16="http://schemas.microsoft.com/office/drawing/2014/main" id="{0AB938A9-8107-8B49-B416-FF75D4D37ED7}"/>
              </a:ext>
            </a:extLst>
          </p:cNvPr>
          <p:cNvGrpSpPr/>
          <p:nvPr/>
        </p:nvGrpSpPr>
        <p:grpSpPr>
          <a:xfrm>
            <a:off x="2109945" y="376183"/>
            <a:ext cx="4681880" cy="2757961"/>
            <a:chOff x="1923465" y="415144"/>
            <a:chExt cx="4681880" cy="2757961"/>
          </a:xfrm>
        </p:grpSpPr>
        <p:sp>
          <p:nvSpPr>
            <p:cNvPr id="60" name="TextBox 59">
              <a:extLst>
                <a:ext uri="{FF2B5EF4-FFF2-40B4-BE49-F238E27FC236}">
                  <a16:creationId xmlns:a16="http://schemas.microsoft.com/office/drawing/2014/main" id="{5E9DD256-6F57-134E-8D57-00E962805042}"/>
                </a:ext>
              </a:extLst>
            </p:cNvPr>
            <p:cNvSpPr txBox="1"/>
            <p:nvPr/>
          </p:nvSpPr>
          <p:spPr>
            <a:xfrm>
              <a:off x="3441611" y="415144"/>
              <a:ext cx="3163734" cy="707886"/>
            </a:xfrm>
            <a:prstGeom prst="rect">
              <a:avLst/>
            </a:prstGeom>
            <a:noFill/>
          </p:spPr>
          <p:txBody>
            <a:bodyPr wrap="square" rtlCol="0">
              <a:spAutoFit/>
            </a:bodyPr>
            <a:lstStyle/>
            <a:p>
              <a:r>
                <a:rPr lang="en-US" sz="2000" b="1" spc="-150" dirty="0">
                  <a:solidFill>
                    <a:schemeClr val="tx1">
                      <a:lumMod val="65000"/>
                      <a:lumOff val="35000"/>
                    </a:schemeClr>
                  </a:solidFill>
                  <a:hlinkClick r:id="rId4"/>
                </a:rPr>
                <a:t>US Treasury Compliance Guidance</a:t>
              </a:r>
              <a:endParaRPr lang="en-US" sz="2000" b="1" spc="-150" dirty="0">
                <a:solidFill>
                  <a:schemeClr val="tx1">
                    <a:lumMod val="65000"/>
                    <a:lumOff val="35000"/>
                  </a:schemeClr>
                </a:solidFill>
              </a:endParaRPr>
            </a:p>
          </p:txBody>
        </p:sp>
        <p:sp>
          <p:nvSpPr>
            <p:cNvPr id="62" name="Oval 61">
              <a:extLst>
                <a:ext uri="{FF2B5EF4-FFF2-40B4-BE49-F238E27FC236}">
                  <a16:creationId xmlns:a16="http://schemas.microsoft.com/office/drawing/2014/main" id="{F804BC2F-885F-6249-BDEF-F21A7B334A14}"/>
                </a:ext>
              </a:extLst>
            </p:cNvPr>
            <p:cNvSpPr/>
            <p:nvPr/>
          </p:nvSpPr>
          <p:spPr>
            <a:xfrm>
              <a:off x="1923465" y="2269722"/>
              <a:ext cx="870332" cy="903383"/>
            </a:xfrm>
            <a:prstGeom prst="ellipse">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76" name="Oval 75">
            <a:extLst>
              <a:ext uri="{FF2B5EF4-FFF2-40B4-BE49-F238E27FC236}">
                <a16:creationId xmlns:a16="http://schemas.microsoft.com/office/drawing/2014/main" id="{E5B426D6-F455-3843-B0B7-2D0819965EAD}"/>
              </a:ext>
            </a:extLst>
          </p:cNvPr>
          <p:cNvSpPr/>
          <p:nvPr/>
        </p:nvSpPr>
        <p:spPr>
          <a:xfrm>
            <a:off x="5663440" y="3022771"/>
            <a:ext cx="1805776" cy="1813285"/>
          </a:xfrm>
          <a:prstGeom prst="ellipse">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65000"/>
                    <a:lumOff val="35000"/>
                  </a:schemeClr>
                </a:solidFill>
                <a:hlinkClick r:id="rId5"/>
              </a:rPr>
              <a:t>Final Rule</a:t>
            </a:r>
            <a:endParaRPr lang="en-US" sz="3200" dirty="0">
              <a:solidFill>
                <a:schemeClr val="tx1">
                  <a:lumMod val="65000"/>
                  <a:lumOff val="35000"/>
                </a:schemeClr>
              </a:solidFill>
            </a:endParaRPr>
          </a:p>
        </p:txBody>
      </p:sp>
      <p:sp>
        <p:nvSpPr>
          <p:cNvPr id="77" name="Oval 76">
            <a:extLst>
              <a:ext uri="{FF2B5EF4-FFF2-40B4-BE49-F238E27FC236}">
                <a16:creationId xmlns:a16="http://schemas.microsoft.com/office/drawing/2014/main" id="{CFAF6490-8B70-4C45-8E4C-0C66E8350902}"/>
              </a:ext>
            </a:extLst>
          </p:cNvPr>
          <p:cNvSpPr/>
          <p:nvPr/>
        </p:nvSpPr>
        <p:spPr>
          <a:xfrm>
            <a:off x="6761703" y="1210377"/>
            <a:ext cx="2063109" cy="1954397"/>
          </a:xfrm>
          <a:prstGeom prst="ellipse">
            <a:avLst/>
          </a:prstGeom>
          <a:solidFill>
            <a:schemeClr val="bg1">
              <a:lumMod val="95000"/>
            </a:schemeClr>
          </a:solidFill>
          <a:ln>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hlinkClick r:id="rId6"/>
              </a:rPr>
              <a:t>US Treasury Final Rule FAQs</a:t>
            </a:r>
            <a:endParaRPr lang="en-US" sz="2000" dirty="0">
              <a:solidFill>
                <a:schemeClr val="tx1">
                  <a:lumMod val="65000"/>
                  <a:lumOff val="35000"/>
                </a:schemeClr>
              </a:solidFill>
            </a:endParaRPr>
          </a:p>
        </p:txBody>
      </p:sp>
      <p:sp>
        <p:nvSpPr>
          <p:cNvPr id="63" name="TextBox 62">
            <a:extLst>
              <a:ext uri="{FF2B5EF4-FFF2-40B4-BE49-F238E27FC236}">
                <a16:creationId xmlns:a16="http://schemas.microsoft.com/office/drawing/2014/main" id="{64154F3E-E8B0-224F-98D8-09CBA8662ABA}"/>
              </a:ext>
            </a:extLst>
          </p:cNvPr>
          <p:cNvSpPr txBox="1"/>
          <p:nvPr/>
        </p:nvSpPr>
        <p:spPr>
          <a:xfrm>
            <a:off x="3297642" y="1532659"/>
            <a:ext cx="3751271" cy="400110"/>
          </a:xfrm>
          <a:prstGeom prst="rect">
            <a:avLst/>
          </a:prstGeom>
          <a:noFill/>
        </p:spPr>
        <p:txBody>
          <a:bodyPr wrap="square" rtlCol="0">
            <a:spAutoFit/>
          </a:bodyPr>
          <a:lstStyle/>
          <a:p>
            <a:r>
              <a:rPr lang="en-US" sz="2000" b="1" spc="-150" dirty="0">
                <a:solidFill>
                  <a:schemeClr val="tx1">
                    <a:lumMod val="65000"/>
                    <a:lumOff val="35000"/>
                  </a:schemeClr>
                </a:solidFill>
                <a:hlinkClick r:id="rId7"/>
              </a:rPr>
              <a:t>US Treasury Resource Page</a:t>
            </a:r>
            <a:endParaRPr lang="en-US" sz="2000" b="1" spc="-150" dirty="0">
              <a:solidFill>
                <a:schemeClr val="tx1">
                  <a:lumMod val="65000"/>
                  <a:lumOff val="35000"/>
                </a:schemeClr>
              </a:solidFill>
            </a:endParaRPr>
          </a:p>
        </p:txBody>
      </p:sp>
      <p:sp>
        <p:nvSpPr>
          <p:cNvPr id="64" name="TextBox 63">
            <a:extLst>
              <a:ext uri="{FF2B5EF4-FFF2-40B4-BE49-F238E27FC236}">
                <a16:creationId xmlns:a16="http://schemas.microsoft.com/office/drawing/2014/main" id="{8398B5DC-D36D-5D4E-BDF7-D7D93F52C4B3}"/>
              </a:ext>
            </a:extLst>
          </p:cNvPr>
          <p:cNvSpPr txBox="1"/>
          <p:nvPr/>
        </p:nvSpPr>
        <p:spPr>
          <a:xfrm>
            <a:off x="2953211" y="2547351"/>
            <a:ext cx="3317558" cy="400110"/>
          </a:xfrm>
          <a:prstGeom prst="rect">
            <a:avLst/>
          </a:prstGeom>
          <a:noFill/>
        </p:spPr>
        <p:txBody>
          <a:bodyPr wrap="square" rtlCol="0">
            <a:spAutoFit/>
          </a:bodyPr>
          <a:lstStyle/>
          <a:p>
            <a:r>
              <a:rPr lang="en-US" sz="2000" b="1" spc="-150" dirty="0">
                <a:solidFill>
                  <a:schemeClr val="tx1">
                    <a:lumMod val="65000"/>
                    <a:lumOff val="35000"/>
                  </a:schemeClr>
                </a:solidFill>
                <a:hlinkClick r:id="rId8"/>
              </a:rPr>
              <a:t>Assistance Listing   </a:t>
            </a:r>
            <a:r>
              <a:rPr lang="en-US" sz="2000" b="1" spc="-150" dirty="0">
                <a:solidFill>
                  <a:schemeClr val="tx1">
                    <a:lumMod val="65000"/>
                    <a:lumOff val="35000"/>
                  </a:schemeClr>
                </a:solidFill>
              </a:rPr>
              <a:t>(21.027)</a:t>
            </a:r>
          </a:p>
        </p:txBody>
      </p:sp>
      <p:sp>
        <p:nvSpPr>
          <p:cNvPr id="65" name="TextBox 64">
            <a:extLst>
              <a:ext uri="{FF2B5EF4-FFF2-40B4-BE49-F238E27FC236}">
                <a16:creationId xmlns:a16="http://schemas.microsoft.com/office/drawing/2014/main" id="{8E965FA8-A3F3-F548-9B4C-5A6117127B22}"/>
              </a:ext>
            </a:extLst>
          </p:cNvPr>
          <p:cNvSpPr txBox="1"/>
          <p:nvPr/>
        </p:nvSpPr>
        <p:spPr>
          <a:xfrm>
            <a:off x="2617587" y="3470260"/>
            <a:ext cx="3062634" cy="400110"/>
          </a:xfrm>
          <a:prstGeom prst="rect">
            <a:avLst/>
          </a:prstGeom>
          <a:noFill/>
        </p:spPr>
        <p:txBody>
          <a:bodyPr wrap="square" rtlCol="0">
            <a:spAutoFit/>
          </a:bodyPr>
          <a:lstStyle/>
          <a:p>
            <a:r>
              <a:rPr lang="en-US" sz="2000" b="1" spc="-150" dirty="0">
                <a:solidFill>
                  <a:schemeClr val="tx1">
                    <a:lumMod val="65000"/>
                    <a:lumOff val="35000"/>
                  </a:schemeClr>
                </a:solidFill>
                <a:hlinkClick r:id="rId9"/>
              </a:rPr>
              <a:t>UG Compliance Supplement</a:t>
            </a:r>
            <a:endParaRPr lang="en-US" sz="2000" b="1" spc="-150" dirty="0">
              <a:solidFill>
                <a:schemeClr val="tx1">
                  <a:lumMod val="65000"/>
                  <a:lumOff val="35000"/>
                </a:schemeClr>
              </a:solidFill>
            </a:endParaRPr>
          </a:p>
        </p:txBody>
      </p:sp>
      <p:pic>
        <p:nvPicPr>
          <p:cNvPr id="11" name="Graphic 10" descr="Document with solid fill">
            <a:extLst>
              <a:ext uri="{FF2B5EF4-FFF2-40B4-BE49-F238E27FC236}">
                <a16:creationId xmlns:a16="http://schemas.microsoft.com/office/drawing/2014/main" id="{41836467-6B34-304D-9BD7-FD28DD9339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13274" y="1376257"/>
            <a:ext cx="611596" cy="611596"/>
          </a:xfrm>
          <a:prstGeom prst="rect">
            <a:avLst/>
          </a:prstGeom>
        </p:spPr>
      </p:pic>
      <p:pic>
        <p:nvPicPr>
          <p:cNvPr id="16" name="Graphic 15" descr="Closed book with solid fill">
            <a:extLst>
              <a:ext uri="{FF2B5EF4-FFF2-40B4-BE49-F238E27FC236}">
                <a16:creationId xmlns:a16="http://schemas.microsoft.com/office/drawing/2014/main" id="{25189DB2-B208-584F-9C65-82CEFEED66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64437" y="3373973"/>
            <a:ext cx="555440" cy="555440"/>
          </a:xfrm>
          <a:prstGeom prst="rect">
            <a:avLst/>
          </a:prstGeom>
        </p:spPr>
      </p:pic>
      <p:pic>
        <p:nvPicPr>
          <p:cNvPr id="19" name="Graphic 18" descr="Blueprint with solid fill">
            <a:extLst>
              <a:ext uri="{FF2B5EF4-FFF2-40B4-BE49-F238E27FC236}">
                <a16:creationId xmlns:a16="http://schemas.microsoft.com/office/drawing/2014/main" id="{72805167-0C5F-9645-9DE2-346EACB74C2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44902" y="2350934"/>
            <a:ext cx="631588" cy="631588"/>
          </a:xfrm>
          <a:prstGeom prst="rect">
            <a:avLst/>
          </a:prstGeom>
        </p:spPr>
      </p:pic>
      <p:pic>
        <p:nvPicPr>
          <p:cNvPr id="29" name="Graphic 28" descr="Storytelling with solid fill">
            <a:extLst>
              <a:ext uri="{FF2B5EF4-FFF2-40B4-BE49-F238E27FC236}">
                <a16:creationId xmlns:a16="http://schemas.microsoft.com/office/drawing/2014/main" id="{83C0BB32-5011-FC4D-BBD1-ABE320ECA24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86772" y="429568"/>
            <a:ext cx="535512" cy="535512"/>
          </a:xfrm>
          <a:prstGeom prst="rect">
            <a:avLst/>
          </a:prstGeom>
        </p:spPr>
      </p:pic>
      <p:sp>
        <p:nvSpPr>
          <p:cNvPr id="3" name="Rounded Rectangle 2">
            <a:extLst>
              <a:ext uri="{FF2B5EF4-FFF2-40B4-BE49-F238E27FC236}">
                <a16:creationId xmlns:a16="http://schemas.microsoft.com/office/drawing/2014/main" id="{3CA3024F-64BD-614E-BB27-131AF766B1DC}"/>
              </a:ext>
            </a:extLst>
          </p:cNvPr>
          <p:cNvSpPr/>
          <p:nvPr/>
        </p:nvSpPr>
        <p:spPr>
          <a:xfrm>
            <a:off x="9017965" y="1376257"/>
            <a:ext cx="2896737" cy="2966967"/>
          </a:xfrm>
          <a:prstGeom prst="round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 Treasury is routinely updating Final Rule FAQs, and compliance and reporting guidelines. Make sure you are relying on the most current guidance.</a:t>
            </a:r>
          </a:p>
        </p:txBody>
      </p:sp>
      <p:sp>
        <p:nvSpPr>
          <p:cNvPr id="4" name="Rounded Rectangle 3">
            <a:extLst>
              <a:ext uri="{FF2B5EF4-FFF2-40B4-BE49-F238E27FC236}">
                <a16:creationId xmlns:a16="http://schemas.microsoft.com/office/drawing/2014/main" id="{E0BCA952-E0D4-9141-8AF4-A04D155E4B44}"/>
              </a:ext>
            </a:extLst>
          </p:cNvPr>
          <p:cNvSpPr/>
          <p:nvPr/>
        </p:nvSpPr>
        <p:spPr>
          <a:xfrm>
            <a:off x="676894" y="4343224"/>
            <a:ext cx="3437797" cy="2093202"/>
          </a:xfrm>
          <a:prstGeom prst="round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SOG Resources</a:t>
            </a:r>
          </a:p>
          <a:p>
            <a:pPr algn="ctr"/>
            <a:endParaRPr lang="en-US" sz="1200" dirty="0"/>
          </a:p>
          <a:p>
            <a:pPr algn="ctr"/>
            <a:r>
              <a:rPr lang="en-US" sz="2800" dirty="0">
                <a:hlinkClick r:id="rId18"/>
              </a:rPr>
              <a:t>Coates Canons Blogs</a:t>
            </a:r>
            <a:endParaRPr lang="en-US" sz="2800" dirty="0"/>
          </a:p>
          <a:p>
            <a:pPr algn="ctr"/>
            <a:endParaRPr lang="en-US" sz="1200" dirty="0"/>
          </a:p>
          <a:p>
            <a:pPr algn="ctr"/>
            <a:r>
              <a:rPr lang="en-US" sz="2800" dirty="0">
                <a:hlinkClick r:id="rId19"/>
              </a:rPr>
              <a:t>ARP Website</a:t>
            </a:r>
            <a:endParaRPr lang="en-US" sz="2800" dirty="0"/>
          </a:p>
        </p:txBody>
      </p:sp>
    </p:spTree>
    <p:extLst>
      <p:ext uri="{BB962C8B-B14F-4D97-AF65-F5344CB8AC3E}">
        <p14:creationId xmlns:p14="http://schemas.microsoft.com/office/powerpoint/2010/main" val="101987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cxnSp>
        <p:nvCxnSpPr>
          <p:cNvPr id="21" name="Straight Connector 20"/>
          <p:cNvCxnSpPr/>
          <p:nvPr/>
        </p:nvCxnSpPr>
        <p:spPr>
          <a:xfrm>
            <a:off x="8977745" y="5106921"/>
            <a:ext cx="11876"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39491" y="3694928"/>
            <a:ext cx="0" cy="14630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a:off x="10145452" y="2339740"/>
            <a:ext cx="7645" cy="14133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6763" y="2339740"/>
            <a:ext cx="7406640" cy="206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239491" y="3726732"/>
            <a:ext cx="591391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39491" y="5132895"/>
            <a:ext cx="475013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35136" y="5995553"/>
            <a:ext cx="394260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35136" y="5963748"/>
            <a:ext cx="11876" cy="914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050878" y="1181719"/>
            <a:ext cx="2098305" cy="2052063"/>
          </a:xfrm>
          <a:prstGeom prst="ellipse">
            <a:avLst/>
          </a:prstGeom>
          <a:solidFill>
            <a:schemeClr val="bg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186446" y="3558546"/>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49" name="Oval 48"/>
          <p:cNvSpPr/>
          <p:nvPr/>
        </p:nvSpPr>
        <p:spPr>
          <a:xfrm>
            <a:off x="7501542" y="2063927"/>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51" name="Oval 50"/>
          <p:cNvSpPr/>
          <p:nvPr/>
        </p:nvSpPr>
        <p:spPr>
          <a:xfrm>
            <a:off x="6947453" y="4710828"/>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52" name="Oval 51"/>
          <p:cNvSpPr/>
          <p:nvPr/>
        </p:nvSpPr>
        <p:spPr>
          <a:xfrm>
            <a:off x="4797135" y="6330995"/>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20" name="Rectangle 19"/>
          <p:cNvSpPr/>
          <p:nvPr/>
        </p:nvSpPr>
        <p:spPr>
          <a:xfrm>
            <a:off x="691677" y="389500"/>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cs typeface="Arial" panose="020B0604020202020204" pitchFamily="34" charset="0"/>
              </a:rPr>
              <a:t>ARP/CSLFRF Timing</a:t>
            </a:r>
          </a:p>
        </p:txBody>
      </p:sp>
      <p:sp>
        <p:nvSpPr>
          <p:cNvPr id="2" name="Rectangle 1"/>
          <p:cNvSpPr/>
          <p:nvPr/>
        </p:nvSpPr>
        <p:spPr>
          <a:xfrm>
            <a:off x="1245983" y="1682474"/>
            <a:ext cx="1708094" cy="1200329"/>
          </a:xfrm>
          <a:prstGeom prst="rect">
            <a:avLst/>
          </a:prstGeom>
        </p:spPr>
        <p:txBody>
          <a:bodyPr wrap="square">
            <a:spAutoFit/>
          </a:bodyPr>
          <a:lstStyle/>
          <a:p>
            <a:pPr algn="ctr"/>
            <a:r>
              <a:rPr lang="en-US" b="1" cap="all">
                <a:solidFill>
                  <a:schemeClr val="bg1"/>
                </a:solidFill>
                <a:latin typeface="Arial" panose="020B0604020202020204" pitchFamily="34" charset="0"/>
                <a:cs typeface="Arial" panose="020B0604020202020204" pitchFamily="34" charset="0"/>
              </a:rPr>
              <a:t>January 27,</a:t>
            </a:r>
          </a:p>
          <a:p>
            <a:pPr algn="ctr"/>
            <a:r>
              <a:rPr lang="en-US" b="1" cap="all">
                <a:solidFill>
                  <a:schemeClr val="bg1"/>
                </a:solidFill>
                <a:latin typeface="Arial" panose="020B0604020202020204" pitchFamily="34" charset="0"/>
                <a:cs typeface="Arial" panose="020B0604020202020204" pitchFamily="34" charset="0"/>
              </a:rPr>
              <a:t>2020:</a:t>
            </a:r>
          </a:p>
          <a:p>
            <a:pPr algn="ctr"/>
            <a:r>
              <a:rPr lang="en-US" b="1" cap="all">
                <a:solidFill>
                  <a:schemeClr val="bg1"/>
                </a:solidFill>
                <a:latin typeface="Arial" panose="020B0604020202020204" pitchFamily="34" charset="0"/>
                <a:cs typeface="Arial" panose="020B0604020202020204" pitchFamily="34" charset="0"/>
              </a:rPr>
              <a:t>Pandemic Begins</a:t>
            </a:r>
          </a:p>
        </p:txBody>
      </p:sp>
      <p:sp>
        <p:nvSpPr>
          <p:cNvPr id="23" name="Rectangle 22"/>
          <p:cNvSpPr/>
          <p:nvPr/>
        </p:nvSpPr>
        <p:spPr>
          <a:xfrm>
            <a:off x="9659994" y="3715850"/>
            <a:ext cx="2532006" cy="584775"/>
          </a:xfrm>
          <a:prstGeom prst="rect">
            <a:avLst/>
          </a:prstGeom>
        </p:spPr>
        <p:txBody>
          <a:bodyPr wrap="square">
            <a:spAutoFit/>
          </a:bodyPr>
          <a:lstStyle/>
          <a:p>
            <a:r>
              <a:rPr lang="en-US" sz="1600" b="1" cap="all">
                <a:solidFill>
                  <a:schemeClr val="tx1">
                    <a:lumMod val="50000"/>
                    <a:lumOff val="50000"/>
                  </a:schemeClr>
                </a:solidFill>
                <a:latin typeface="Arial" panose="020B0604020202020204" pitchFamily="34" charset="0"/>
                <a:cs typeface="Arial" panose="020B0604020202020204" pitchFamily="34" charset="0"/>
              </a:rPr>
              <a:t>Summer 2021:</a:t>
            </a:r>
          </a:p>
          <a:p>
            <a:r>
              <a:rPr lang="en-US" sz="1600" b="1" cap="all">
                <a:solidFill>
                  <a:schemeClr val="tx1">
                    <a:lumMod val="50000"/>
                    <a:lumOff val="50000"/>
                  </a:schemeClr>
                </a:solidFill>
                <a:latin typeface="Arial" panose="020B0604020202020204" pitchFamily="34" charset="0"/>
                <a:cs typeface="Arial" panose="020B0604020202020204" pitchFamily="34" charset="0"/>
              </a:rPr>
              <a:t>First ½ Distribution</a:t>
            </a:r>
          </a:p>
        </p:txBody>
      </p:sp>
      <p:sp>
        <p:nvSpPr>
          <p:cNvPr id="24" name="Rectangle 23"/>
          <p:cNvSpPr/>
          <p:nvPr/>
        </p:nvSpPr>
        <p:spPr>
          <a:xfrm>
            <a:off x="5285013" y="6267428"/>
            <a:ext cx="3295582" cy="584775"/>
          </a:xfrm>
          <a:prstGeom prst="rect">
            <a:avLst/>
          </a:prstGeom>
        </p:spPr>
        <p:txBody>
          <a:bodyPr wrap="none">
            <a:spAutoFit/>
          </a:bodyPr>
          <a:lstStyle/>
          <a:p>
            <a:r>
              <a:rPr lang="en-US" sz="1600" b="1" cap="all" dirty="0">
                <a:solidFill>
                  <a:schemeClr val="tx1">
                    <a:lumMod val="50000"/>
                    <a:lumOff val="50000"/>
                  </a:schemeClr>
                </a:solidFill>
                <a:latin typeface="Arial" panose="020B0604020202020204" pitchFamily="34" charset="0"/>
                <a:cs typeface="Arial" panose="020B0604020202020204" pitchFamily="34" charset="0"/>
              </a:rPr>
              <a:t>December 31, 2026:</a:t>
            </a:r>
          </a:p>
          <a:p>
            <a:r>
              <a:rPr lang="en-US" sz="1600" b="1" cap="all" dirty="0">
                <a:solidFill>
                  <a:schemeClr val="tx1">
                    <a:lumMod val="50000"/>
                    <a:lumOff val="50000"/>
                  </a:schemeClr>
                </a:solidFill>
                <a:latin typeface="Arial" panose="020B0604020202020204" pitchFamily="34" charset="0"/>
                <a:cs typeface="Arial" panose="020B0604020202020204" pitchFamily="34" charset="0"/>
              </a:rPr>
              <a:t>All Other Funds Expended</a:t>
            </a:r>
          </a:p>
        </p:txBody>
      </p:sp>
      <p:sp>
        <p:nvSpPr>
          <p:cNvPr id="25" name="Rectangle 24"/>
          <p:cNvSpPr/>
          <p:nvPr/>
        </p:nvSpPr>
        <p:spPr>
          <a:xfrm>
            <a:off x="7957252" y="1361184"/>
            <a:ext cx="3405484" cy="861774"/>
          </a:xfrm>
          <a:prstGeom prst="rect">
            <a:avLst/>
          </a:prstGeom>
        </p:spPr>
        <p:txBody>
          <a:bodyPr wrap="none">
            <a:spAutoFit/>
          </a:bodyPr>
          <a:lstStyle/>
          <a:p>
            <a:pPr algn="ctr"/>
            <a:endParaRPr lang="en-US" b="1" cap="all">
              <a:solidFill>
                <a:schemeClr val="tx1">
                  <a:lumMod val="50000"/>
                  <a:lumOff val="50000"/>
                </a:schemeClr>
              </a:solidFill>
              <a:latin typeface="Arial" panose="020B0604020202020204" pitchFamily="34" charset="0"/>
              <a:cs typeface="Arial" panose="020B0604020202020204" pitchFamily="34" charset="0"/>
            </a:endParaRPr>
          </a:p>
          <a:p>
            <a:r>
              <a:rPr lang="en-US" sz="1600" b="1" cap="all">
                <a:solidFill>
                  <a:schemeClr val="tx1">
                    <a:lumMod val="50000"/>
                    <a:lumOff val="50000"/>
                  </a:schemeClr>
                </a:solidFill>
                <a:latin typeface="Arial" panose="020B0604020202020204" pitchFamily="34" charset="0"/>
                <a:cs typeface="Arial" panose="020B0604020202020204" pitchFamily="34" charset="0"/>
              </a:rPr>
              <a:t>March 3, 2021:</a:t>
            </a:r>
          </a:p>
          <a:p>
            <a:pPr algn="ctr"/>
            <a:r>
              <a:rPr lang="en-US" sz="1600" b="1" cap="all">
                <a:solidFill>
                  <a:schemeClr val="tx1">
                    <a:lumMod val="50000"/>
                    <a:lumOff val="50000"/>
                  </a:schemeClr>
                </a:solidFill>
                <a:latin typeface="Arial" panose="020B0604020202020204" pitchFamily="34" charset="0"/>
                <a:cs typeface="Arial" panose="020B0604020202020204" pitchFamily="34" charset="0"/>
              </a:rPr>
              <a:t>ARP/CLFRF Effective Date</a:t>
            </a:r>
          </a:p>
        </p:txBody>
      </p:sp>
      <p:sp>
        <p:nvSpPr>
          <p:cNvPr id="27" name="Rectangle 26"/>
          <p:cNvSpPr/>
          <p:nvPr/>
        </p:nvSpPr>
        <p:spPr>
          <a:xfrm>
            <a:off x="7501542" y="4548120"/>
            <a:ext cx="2803973" cy="584775"/>
          </a:xfrm>
          <a:prstGeom prst="rect">
            <a:avLst/>
          </a:prstGeom>
        </p:spPr>
        <p:txBody>
          <a:bodyPr wrap="none">
            <a:spAutoFit/>
          </a:bodyPr>
          <a:lstStyle/>
          <a:p>
            <a:r>
              <a:rPr lang="en-US" sz="1600" b="1" cap="all" dirty="0">
                <a:solidFill>
                  <a:schemeClr val="tx1">
                    <a:lumMod val="50000"/>
                    <a:lumOff val="50000"/>
                  </a:schemeClr>
                </a:solidFill>
                <a:latin typeface="Arial" panose="020B0604020202020204" pitchFamily="34" charset="0"/>
                <a:cs typeface="Arial" panose="020B0604020202020204" pitchFamily="34" charset="0"/>
              </a:rPr>
              <a:t>Summer 2022:</a:t>
            </a:r>
          </a:p>
          <a:p>
            <a:r>
              <a:rPr lang="en-US" sz="1600" b="1" cap="all" dirty="0">
                <a:solidFill>
                  <a:schemeClr val="tx1">
                    <a:lumMod val="50000"/>
                    <a:lumOff val="50000"/>
                  </a:schemeClr>
                </a:solidFill>
                <a:latin typeface="Arial" panose="020B0604020202020204" pitchFamily="34" charset="0"/>
                <a:cs typeface="Arial" panose="020B0604020202020204" pitchFamily="34" charset="0"/>
              </a:rPr>
              <a:t>Second ½ Distribution</a:t>
            </a:r>
          </a:p>
        </p:txBody>
      </p:sp>
      <p:sp>
        <p:nvSpPr>
          <p:cNvPr id="29" name="Oval 28">
            <a:extLst>
              <a:ext uri="{FF2B5EF4-FFF2-40B4-BE49-F238E27FC236}">
                <a16:creationId xmlns:a16="http://schemas.microsoft.com/office/drawing/2014/main" id="{4C7C9F25-07C2-B04C-81D0-4FA045859805}"/>
              </a:ext>
            </a:extLst>
          </p:cNvPr>
          <p:cNvSpPr/>
          <p:nvPr/>
        </p:nvSpPr>
        <p:spPr>
          <a:xfrm>
            <a:off x="8434165" y="5798646"/>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F3406829-D8BB-2549-A0EE-0A4A1B5F5AA7}"/>
              </a:ext>
            </a:extLst>
          </p:cNvPr>
          <p:cNvSpPr/>
          <p:nvPr/>
        </p:nvSpPr>
        <p:spPr>
          <a:xfrm>
            <a:off x="8942814" y="6031982"/>
            <a:ext cx="2941773" cy="584775"/>
          </a:xfrm>
          <a:prstGeom prst="rect">
            <a:avLst/>
          </a:prstGeom>
        </p:spPr>
        <p:txBody>
          <a:bodyPr wrap="square">
            <a:spAutoFit/>
          </a:bodyPr>
          <a:lstStyle/>
          <a:p>
            <a:r>
              <a:rPr lang="en-US" sz="1600" b="1" cap="all" dirty="0">
                <a:solidFill>
                  <a:schemeClr val="tx1">
                    <a:lumMod val="50000"/>
                    <a:lumOff val="50000"/>
                  </a:schemeClr>
                </a:solidFill>
                <a:latin typeface="Arial" panose="020B0604020202020204" pitchFamily="34" charset="0"/>
                <a:cs typeface="Arial" panose="020B0604020202020204" pitchFamily="34" charset="0"/>
              </a:rPr>
              <a:t>December 31, 2024:</a:t>
            </a:r>
          </a:p>
          <a:p>
            <a:r>
              <a:rPr lang="en-US" sz="1600" b="1" cap="all" dirty="0">
                <a:solidFill>
                  <a:schemeClr val="tx1">
                    <a:lumMod val="50000"/>
                    <a:lumOff val="50000"/>
                  </a:schemeClr>
                </a:solidFill>
                <a:latin typeface="Arial" panose="020B0604020202020204" pitchFamily="34" charset="0"/>
                <a:cs typeface="Arial" panose="020B0604020202020204" pitchFamily="34" charset="0"/>
              </a:rPr>
              <a:t>All Funds Obligated</a:t>
            </a:r>
          </a:p>
        </p:txBody>
      </p:sp>
      <p:sp>
        <p:nvSpPr>
          <p:cNvPr id="3" name="Rectangle 2">
            <a:extLst>
              <a:ext uri="{FF2B5EF4-FFF2-40B4-BE49-F238E27FC236}">
                <a16:creationId xmlns:a16="http://schemas.microsoft.com/office/drawing/2014/main" id="{7D55F5AA-1B94-7147-92FA-6BCB18819275}"/>
              </a:ext>
            </a:extLst>
          </p:cNvPr>
          <p:cNvSpPr/>
          <p:nvPr/>
        </p:nvSpPr>
        <p:spPr>
          <a:xfrm>
            <a:off x="99550" y="3359570"/>
            <a:ext cx="3789235" cy="3366309"/>
          </a:xfrm>
          <a:prstGeom prst="rect">
            <a:avLst/>
          </a:prstGeom>
          <a:solidFill>
            <a:schemeClr val="bg1"/>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US" sz="1600" b="1" dirty="0">
                <a:solidFill>
                  <a:schemeClr val="accent1"/>
                </a:solidFill>
              </a:rPr>
              <a:t>Premium Pay: </a:t>
            </a:r>
            <a:r>
              <a:rPr lang="en-US" sz="1600" dirty="0">
                <a:solidFill>
                  <a:schemeClr val="accent1"/>
                </a:solidFill>
              </a:rPr>
              <a:t>May be applied retroactively to beginning of pandemic but only through April 10, 2023</a:t>
            </a:r>
          </a:p>
          <a:p>
            <a:pPr marL="285750" indent="-285750">
              <a:spcBef>
                <a:spcPts val="600"/>
              </a:spcBef>
              <a:buFont typeface="Arial" panose="020B0604020202020204" pitchFamily="34" charset="0"/>
              <a:buChar char="•"/>
            </a:pPr>
            <a:r>
              <a:rPr lang="en-US" sz="1600" b="1" dirty="0">
                <a:solidFill>
                  <a:schemeClr val="accent1"/>
                </a:solidFill>
              </a:rPr>
              <a:t>Assistance Programs</a:t>
            </a:r>
            <a:r>
              <a:rPr lang="en-US" sz="1600" dirty="0">
                <a:solidFill>
                  <a:schemeClr val="accent1"/>
                </a:solidFill>
              </a:rPr>
              <a:t>: May address negative impacts from beginning of pandemic</a:t>
            </a:r>
          </a:p>
          <a:p>
            <a:pPr marL="285750" indent="-285750">
              <a:spcBef>
                <a:spcPts val="600"/>
              </a:spcBef>
              <a:buFont typeface="Arial" panose="020B0604020202020204" pitchFamily="34" charset="0"/>
              <a:buChar char="•"/>
            </a:pPr>
            <a:r>
              <a:rPr lang="en-US" sz="1600" b="1" dirty="0">
                <a:solidFill>
                  <a:schemeClr val="accent1"/>
                </a:solidFill>
              </a:rPr>
              <a:t>Revenue Loss: </a:t>
            </a:r>
            <a:r>
              <a:rPr lang="en-US" sz="1600" dirty="0">
                <a:solidFill>
                  <a:schemeClr val="accent1"/>
                </a:solidFill>
              </a:rPr>
              <a:t>Will be calculated from beginning of pandemic. May cover expenses from March 3, 2021 onward</a:t>
            </a:r>
          </a:p>
          <a:p>
            <a:pPr marL="285750" indent="-285750">
              <a:spcBef>
                <a:spcPts val="600"/>
              </a:spcBef>
              <a:buFont typeface="Arial" panose="020B0604020202020204" pitchFamily="34" charset="0"/>
              <a:buChar char="•"/>
            </a:pPr>
            <a:r>
              <a:rPr lang="en-US" sz="1600" b="1" dirty="0">
                <a:solidFill>
                  <a:schemeClr val="accent1"/>
                </a:solidFill>
              </a:rPr>
              <a:t>Water/Wastewater/Broadband: </a:t>
            </a:r>
            <a:r>
              <a:rPr lang="en-US" sz="1600" dirty="0">
                <a:solidFill>
                  <a:schemeClr val="accent1"/>
                </a:solidFill>
              </a:rPr>
              <a:t>May be used for projects that started before March 3, 2021, but only for expenses after that date</a:t>
            </a:r>
          </a:p>
        </p:txBody>
      </p:sp>
      <p:sp>
        <p:nvSpPr>
          <p:cNvPr id="31" name="Oval 30">
            <a:extLst>
              <a:ext uri="{FF2B5EF4-FFF2-40B4-BE49-F238E27FC236}">
                <a16:creationId xmlns:a16="http://schemas.microsoft.com/office/drawing/2014/main" id="{873228A0-0D2A-C748-9FFB-CEE7C54CB107}"/>
              </a:ext>
            </a:extLst>
          </p:cNvPr>
          <p:cNvSpPr/>
          <p:nvPr/>
        </p:nvSpPr>
        <p:spPr>
          <a:xfrm>
            <a:off x="9892493" y="2778101"/>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4841931B-2B97-1846-A6EC-182FA2C8F21B}"/>
              </a:ext>
            </a:extLst>
          </p:cNvPr>
          <p:cNvSpPr/>
          <p:nvPr/>
        </p:nvSpPr>
        <p:spPr>
          <a:xfrm>
            <a:off x="7391580" y="2741879"/>
            <a:ext cx="2365102" cy="584775"/>
          </a:xfrm>
          <a:prstGeom prst="rect">
            <a:avLst/>
          </a:prstGeom>
        </p:spPr>
        <p:txBody>
          <a:bodyPr wrap="square">
            <a:spAutoFit/>
          </a:bodyPr>
          <a:lstStyle/>
          <a:p>
            <a:pPr algn="r"/>
            <a:r>
              <a:rPr lang="en-US" sz="1600" b="1" cap="all">
                <a:solidFill>
                  <a:schemeClr val="tx1">
                    <a:lumMod val="50000"/>
                    <a:lumOff val="50000"/>
                  </a:schemeClr>
                </a:solidFill>
                <a:latin typeface="Arial" panose="020B0604020202020204" pitchFamily="34" charset="0"/>
                <a:cs typeface="Arial" panose="020B0604020202020204" pitchFamily="34" charset="0"/>
              </a:rPr>
              <a:t>May 2021:</a:t>
            </a:r>
          </a:p>
          <a:p>
            <a:pPr algn="r"/>
            <a:r>
              <a:rPr lang="en-US" sz="1600" b="1" cap="all">
                <a:solidFill>
                  <a:schemeClr val="tx1">
                    <a:lumMod val="50000"/>
                    <a:lumOff val="50000"/>
                  </a:schemeClr>
                </a:solidFill>
                <a:latin typeface="Arial" panose="020B0604020202020204" pitchFamily="34" charset="0"/>
                <a:cs typeface="Arial" panose="020B0604020202020204" pitchFamily="34" charset="0"/>
              </a:rPr>
              <a:t>Interim Final Rule</a:t>
            </a:r>
          </a:p>
        </p:txBody>
      </p:sp>
      <p:sp>
        <p:nvSpPr>
          <p:cNvPr id="33" name="Rectangle 32">
            <a:extLst>
              <a:ext uri="{FF2B5EF4-FFF2-40B4-BE49-F238E27FC236}">
                <a16:creationId xmlns:a16="http://schemas.microsoft.com/office/drawing/2014/main" id="{E6C8610E-7661-124F-803A-6419613A75D0}"/>
              </a:ext>
            </a:extLst>
          </p:cNvPr>
          <p:cNvSpPr/>
          <p:nvPr/>
        </p:nvSpPr>
        <p:spPr>
          <a:xfrm>
            <a:off x="4931705" y="3752707"/>
            <a:ext cx="3763064" cy="584775"/>
          </a:xfrm>
          <a:prstGeom prst="rect">
            <a:avLst/>
          </a:prstGeom>
        </p:spPr>
        <p:txBody>
          <a:bodyPr wrap="square">
            <a:spAutoFit/>
          </a:bodyPr>
          <a:lstStyle/>
          <a:p>
            <a:r>
              <a:rPr lang="en-US" sz="1600" b="1" cap="all">
                <a:solidFill>
                  <a:schemeClr val="tx1">
                    <a:lumMod val="50000"/>
                    <a:lumOff val="50000"/>
                  </a:schemeClr>
                </a:solidFill>
                <a:latin typeface="Arial" panose="020B0604020202020204" pitchFamily="34" charset="0"/>
                <a:cs typeface="Arial" panose="020B0604020202020204" pitchFamily="34" charset="0"/>
              </a:rPr>
              <a:t>Fall 2021:</a:t>
            </a:r>
          </a:p>
          <a:p>
            <a:r>
              <a:rPr lang="en-US" sz="1600" b="1" cap="all">
                <a:solidFill>
                  <a:schemeClr val="tx1">
                    <a:lumMod val="50000"/>
                    <a:lumOff val="50000"/>
                  </a:schemeClr>
                </a:solidFill>
                <a:latin typeface="Arial" panose="020B0604020202020204" pitchFamily="34" charset="0"/>
                <a:cs typeface="Arial" panose="020B0604020202020204" pitchFamily="34" charset="0"/>
              </a:rPr>
              <a:t>Various Compliance Guides</a:t>
            </a:r>
          </a:p>
        </p:txBody>
      </p:sp>
      <p:sp>
        <p:nvSpPr>
          <p:cNvPr id="34" name="Oval 33">
            <a:extLst>
              <a:ext uri="{FF2B5EF4-FFF2-40B4-BE49-F238E27FC236}">
                <a16:creationId xmlns:a16="http://schemas.microsoft.com/office/drawing/2014/main" id="{3BBA37C3-8A20-BB4B-BE6A-097B4E9B84C7}"/>
              </a:ext>
            </a:extLst>
          </p:cNvPr>
          <p:cNvSpPr/>
          <p:nvPr/>
        </p:nvSpPr>
        <p:spPr>
          <a:xfrm>
            <a:off x="6149204" y="3466128"/>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09A5B94C-FCA4-A441-943D-9C0B7EA303CF}"/>
              </a:ext>
            </a:extLst>
          </p:cNvPr>
          <p:cNvSpPr/>
          <p:nvPr/>
        </p:nvSpPr>
        <p:spPr>
          <a:xfrm>
            <a:off x="3989434" y="4513325"/>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D1D70A1F-A55A-0049-B4F1-B637C840135D}"/>
              </a:ext>
            </a:extLst>
          </p:cNvPr>
          <p:cNvSpPr/>
          <p:nvPr/>
        </p:nvSpPr>
        <p:spPr>
          <a:xfrm>
            <a:off x="4537091" y="4589902"/>
            <a:ext cx="2003843" cy="584775"/>
          </a:xfrm>
          <a:prstGeom prst="rect">
            <a:avLst/>
          </a:prstGeom>
        </p:spPr>
        <p:txBody>
          <a:bodyPr wrap="square">
            <a:spAutoFit/>
          </a:bodyPr>
          <a:lstStyle/>
          <a:p>
            <a:r>
              <a:rPr lang="en-US" sz="1600" b="1" cap="all" dirty="0">
                <a:solidFill>
                  <a:schemeClr val="tx1">
                    <a:lumMod val="50000"/>
                    <a:lumOff val="50000"/>
                  </a:schemeClr>
                </a:solidFill>
                <a:latin typeface="Arial" panose="020B0604020202020204" pitchFamily="34" charset="0"/>
                <a:cs typeface="Arial" panose="020B0604020202020204" pitchFamily="34" charset="0"/>
              </a:rPr>
              <a:t>January 2022: Final Rule</a:t>
            </a:r>
          </a:p>
        </p:txBody>
      </p:sp>
      <p:sp>
        <p:nvSpPr>
          <p:cNvPr id="4" name="Rectangle 3">
            <a:extLst>
              <a:ext uri="{FF2B5EF4-FFF2-40B4-BE49-F238E27FC236}">
                <a16:creationId xmlns:a16="http://schemas.microsoft.com/office/drawing/2014/main" id="{B95FF74C-B8EF-524F-9355-11645F72E2FD}"/>
              </a:ext>
            </a:extLst>
          </p:cNvPr>
          <p:cNvSpPr/>
          <p:nvPr/>
        </p:nvSpPr>
        <p:spPr>
          <a:xfrm>
            <a:off x="4455453" y="1967247"/>
            <a:ext cx="6217053" cy="2209400"/>
          </a:xfrm>
          <a:prstGeom prst="rect">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n-US" sz="2800" i="1" dirty="0"/>
              <a:t>Obligation </a:t>
            </a:r>
            <a:r>
              <a:rPr lang="en-US" sz="2800" dirty="0"/>
              <a:t>means an order placed for property and services and entering into contracts, subawards, and similar transactions that require payment. </a:t>
            </a:r>
          </a:p>
        </p:txBody>
      </p:sp>
      <p:sp>
        <p:nvSpPr>
          <p:cNvPr id="6" name="Oval 5">
            <a:extLst>
              <a:ext uri="{FF2B5EF4-FFF2-40B4-BE49-F238E27FC236}">
                <a16:creationId xmlns:a16="http://schemas.microsoft.com/office/drawing/2014/main" id="{5591F3DD-3D73-9ADA-6A88-E3E06567BE45}"/>
              </a:ext>
            </a:extLst>
          </p:cNvPr>
          <p:cNvSpPr/>
          <p:nvPr/>
        </p:nvSpPr>
        <p:spPr>
          <a:xfrm>
            <a:off x="5340020" y="5734741"/>
            <a:ext cx="521208" cy="52120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0B08324-AF9F-3118-D200-77CF542533D6}"/>
              </a:ext>
            </a:extLst>
          </p:cNvPr>
          <p:cNvSpPr/>
          <p:nvPr/>
        </p:nvSpPr>
        <p:spPr>
          <a:xfrm>
            <a:off x="5766975" y="5173587"/>
            <a:ext cx="2941773" cy="830997"/>
          </a:xfrm>
          <a:prstGeom prst="rect">
            <a:avLst/>
          </a:prstGeom>
        </p:spPr>
        <p:txBody>
          <a:bodyPr wrap="square">
            <a:spAutoFit/>
          </a:bodyPr>
          <a:lstStyle/>
          <a:p>
            <a:r>
              <a:rPr lang="en-US" sz="1600" b="1" cap="all" dirty="0">
                <a:solidFill>
                  <a:schemeClr val="tx1">
                    <a:lumMod val="50000"/>
                    <a:lumOff val="50000"/>
                  </a:schemeClr>
                </a:solidFill>
                <a:latin typeface="Arial" panose="020B0604020202020204" pitchFamily="34" charset="0"/>
                <a:cs typeface="Arial" panose="020B0604020202020204" pitchFamily="34" charset="0"/>
              </a:rPr>
              <a:t>September 30, 2026:</a:t>
            </a:r>
          </a:p>
          <a:p>
            <a:r>
              <a:rPr lang="en-US" sz="1600" b="1" cap="all" dirty="0">
                <a:solidFill>
                  <a:schemeClr val="tx1">
                    <a:lumMod val="50000"/>
                    <a:lumOff val="50000"/>
                  </a:schemeClr>
                </a:solidFill>
                <a:latin typeface="Arial" panose="020B0604020202020204" pitchFamily="34" charset="0"/>
                <a:cs typeface="Arial" panose="020B0604020202020204" pitchFamily="34" charset="0"/>
              </a:rPr>
              <a:t>Transportation &amp; Title I Projects EXPENDED</a:t>
            </a:r>
          </a:p>
        </p:txBody>
      </p:sp>
    </p:spTree>
    <p:extLst>
      <p:ext uri="{BB962C8B-B14F-4D97-AF65-F5344CB8AC3E}">
        <p14:creationId xmlns:p14="http://schemas.microsoft.com/office/powerpoint/2010/main" val="14236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4" grpId="0"/>
      <p:bldP spid="29" grpId="0" animBg="1"/>
      <p:bldP spid="30" grpId="0"/>
      <p:bldP spid="4"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3A05-A244-9E4F-826E-88D332CC6FA3}"/>
              </a:ext>
            </a:extLst>
          </p:cNvPr>
          <p:cNvSpPr>
            <a:spLocks noGrp="1"/>
          </p:cNvSpPr>
          <p:nvPr>
            <p:ph type="title"/>
          </p:nvPr>
        </p:nvSpPr>
        <p:spPr>
          <a:xfrm>
            <a:off x="-1" y="16136"/>
            <a:ext cx="12191999" cy="1325563"/>
          </a:xfrm>
          <a:solidFill>
            <a:schemeClr val="accent2"/>
          </a:solidFill>
          <a:ln>
            <a:solidFill>
              <a:schemeClr val="accent2"/>
            </a:solidFill>
          </a:ln>
        </p:spPr>
        <p:txBody>
          <a:bodyPr/>
          <a:lstStyle/>
          <a:p>
            <a:pPr algn="ctr"/>
            <a:r>
              <a:rPr lang="en-US" dirty="0">
                <a:solidFill>
                  <a:schemeClr val="bg1"/>
                </a:solidFill>
              </a:rPr>
              <a:t>Revenue Replacement Compliance: </a:t>
            </a:r>
            <a:br>
              <a:rPr lang="en-US" dirty="0">
                <a:solidFill>
                  <a:schemeClr val="bg1"/>
                </a:solidFill>
              </a:rPr>
            </a:br>
            <a:r>
              <a:rPr lang="en-US" dirty="0">
                <a:solidFill>
                  <a:schemeClr val="bg1"/>
                </a:solidFill>
              </a:rPr>
              <a:t>Exempt from Some UG Provisions</a:t>
            </a:r>
          </a:p>
        </p:txBody>
      </p:sp>
      <p:sp>
        <p:nvSpPr>
          <p:cNvPr id="3" name="Content Placeholder 2">
            <a:extLst>
              <a:ext uri="{FF2B5EF4-FFF2-40B4-BE49-F238E27FC236}">
                <a16:creationId xmlns:a16="http://schemas.microsoft.com/office/drawing/2014/main" id="{0D5E442F-CE99-F84C-BF40-6140407DAE2D}"/>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9B83FC4C-6D08-CF4F-928A-0819A5C1AD7A}"/>
              </a:ext>
            </a:extLst>
          </p:cNvPr>
          <p:cNvGraphicFramePr>
            <a:graphicFrameLocks/>
          </p:cNvGraphicFramePr>
          <p:nvPr>
            <p:extLst>
              <p:ext uri="{D42A27DB-BD31-4B8C-83A1-F6EECF244321}">
                <p14:modId xmlns:p14="http://schemas.microsoft.com/office/powerpoint/2010/main" val="3594821621"/>
              </p:ext>
            </p:extLst>
          </p:nvPr>
        </p:nvGraphicFramePr>
        <p:xfrm>
          <a:off x="0" y="1341699"/>
          <a:ext cx="12192000" cy="498118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708">
                <a:tc>
                  <a:txBody>
                    <a:bodyPr/>
                    <a:lstStyle/>
                    <a:p>
                      <a:pPr algn="ctr"/>
                      <a:r>
                        <a:rPr lang="en-US" sz="1600" dirty="0"/>
                        <a:t>Award Terms</a:t>
                      </a:r>
                    </a:p>
                  </a:txBody>
                  <a:tcPr/>
                </a:tc>
                <a:tc>
                  <a:txBody>
                    <a:bodyPr/>
                    <a:lstStyle/>
                    <a:p>
                      <a:pPr algn="ctr"/>
                      <a:r>
                        <a:rPr lang="en-US" dirty="0"/>
                        <a:t>Prohibited Expenditures</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339361">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a:t>
                      </a:r>
                      <a:r>
                        <a:rPr lang="en-US" sz="1600" strike="sngStrike" dirty="0"/>
                        <a:t>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t>
                      </a:r>
                      <a:r>
                        <a:rPr lang="en-US" sz="1600" strike="sngStrike" dirty="0"/>
                        <a:t>all applicable </a:t>
                      </a:r>
                      <a:r>
                        <a:rPr lang="en-US" sz="1600" strike="noStrike" dirty="0"/>
                        <a:t> </a:t>
                      </a:r>
                      <a:r>
                        <a:rPr lang="en-US" sz="1600" strike="noStrike" dirty="0">
                          <a:solidFill>
                            <a:srgbClr val="FF0000"/>
                          </a:solidFill>
                        </a:rPr>
                        <a:t>some</a:t>
                      </a:r>
                      <a:r>
                        <a:rPr lang="en-US" sz="1600" strike="noStrike" dirty="0"/>
                        <a:t> U</a:t>
                      </a:r>
                      <a:r>
                        <a:rPr lang="en-US" sz="1600" dirty="0"/>
                        <a:t>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a:t>Other federal laws</a:t>
                      </a:r>
                      <a:endParaRPr lang="en-US" sz="1600" dirty="0"/>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r>
                        <a:rPr lang="en-US" sz="1800" b="0" dirty="0">
                          <a:solidFill>
                            <a:srgbClr val="FF0000"/>
                          </a:solidFill>
                        </a:rPr>
                        <a:t>(limited review)</a:t>
                      </a:r>
                      <a:endParaRPr lang="en-US" sz="1800" b="0" dirty="0">
                        <a:solidFill>
                          <a:schemeClr val="tx1"/>
                        </a:solidFill>
                      </a:endParaRP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Procurement, Suspension, &amp; Debarment Policy</a:t>
                      </a:r>
                      <a:r>
                        <a:rPr lang="en-US" sz="1800" b="0" dirty="0">
                          <a:solidFill>
                            <a:schemeClr val="tx1"/>
                          </a:solidFill>
                        </a:rPr>
                        <a:t>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Property Management Policy</a:t>
                      </a:r>
                      <a:r>
                        <a:rPr lang="en-US" sz="1800" b="0" dirty="0">
                          <a:solidFill>
                            <a:schemeClr val="tx1"/>
                          </a:solidFill>
                        </a:rPr>
                        <a:t>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Tree>
    <p:extLst>
      <p:ext uri="{BB962C8B-B14F-4D97-AF65-F5344CB8AC3E}">
        <p14:creationId xmlns:p14="http://schemas.microsoft.com/office/powerpoint/2010/main" val="403341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a:extLst>
              <a:ext uri="{FF2B5EF4-FFF2-40B4-BE49-F238E27FC236}">
                <a16:creationId xmlns:a16="http://schemas.microsoft.com/office/drawing/2014/main" id="{97BA1DD3-E332-D741-9274-C9A3FC6CF0E7}"/>
              </a:ext>
            </a:extLst>
          </p:cNvPr>
          <p:cNvSpPr/>
          <p:nvPr/>
        </p:nvSpPr>
        <p:spPr>
          <a:xfrm>
            <a:off x="0" y="4734406"/>
            <a:ext cx="6958941" cy="1818794"/>
          </a:xfrm>
          <a:prstGeom prst="homePlat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3A012-35C2-D340-A285-F80B9B8B65EC}"/>
              </a:ext>
            </a:extLst>
          </p:cNvPr>
          <p:cNvSpPr>
            <a:spLocks noGrp="1"/>
          </p:cNvSpPr>
          <p:nvPr>
            <p:ph type="title"/>
          </p:nvPr>
        </p:nvSpPr>
        <p:spPr>
          <a:xfrm>
            <a:off x="530638" y="3429000"/>
            <a:ext cx="5889172" cy="2852737"/>
          </a:xfrm>
        </p:spPr>
        <p:txBody>
          <a:bodyPr>
            <a:normAutofit/>
          </a:bodyPr>
          <a:lstStyle/>
          <a:p>
            <a:r>
              <a:rPr lang="en-US" sz="4400" dirty="0"/>
              <a:t>Basic Compliance</a:t>
            </a:r>
            <a:br>
              <a:rPr lang="en-US" sz="2400" dirty="0"/>
            </a:br>
            <a:r>
              <a:rPr lang="en-US" sz="2400" dirty="0"/>
              <a:t>(applies to every county and municipality &amp; applies to every expenditure category)</a:t>
            </a:r>
          </a:p>
        </p:txBody>
      </p:sp>
      <p:sp>
        <p:nvSpPr>
          <p:cNvPr id="4" name="Rectangle 3">
            <a:extLst>
              <a:ext uri="{FF2B5EF4-FFF2-40B4-BE49-F238E27FC236}">
                <a16:creationId xmlns:a16="http://schemas.microsoft.com/office/drawing/2014/main" id="{1BA888A7-A442-3E4D-AB03-CC82C976630F}"/>
              </a:ext>
            </a:extLst>
          </p:cNvPr>
          <p:cNvSpPr/>
          <p:nvPr/>
        </p:nvSpPr>
        <p:spPr>
          <a:xfrm>
            <a:off x="7042068" y="463116"/>
            <a:ext cx="4690754" cy="6090084"/>
          </a:xfrm>
          <a:prstGeom prst="rect">
            <a:avLst/>
          </a:prstGeom>
          <a:solidFill>
            <a:schemeClr val="tx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Financial Management System</a:t>
            </a:r>
          </a:p>
          <a:p>
            <a:pPr algn="ctr"/>
            <a:r>
              <a:rPr lang="en-US" sz="2800" dirty="0"/>
              <a:t>Internal Controls</a:t>
            </a:r>
          </a:p>
          <a:p>
            <a:pPr algn="ctr"/>
            <a:endParaRPr lang="en-US" sz="2800" dirty="0"/>
          </a:p>
          <a:p>
            <a:pPr algn="ctr"/>
            <a:r>
              <a:rPr lang="en-US" sz="2800" dirty="0"/>
              <a:t>Civil Rights Policy</a:t>
            </a:r>
          </a:p>
          <a:p>
            <a:pPr algn="ctr"/>
            <a:r>
              <a:rPr lang="en-US" sz="2800" dirty="0"/>
              <a:t>Records Retention Addendum</a:t>
            </a:r>
          </a:p>
          <a:p>
            <a:pPr algn="ctr"/>
            <a:r>
              <a:rPr lang="en-US" sz="2800" dirty="0"/>
              <a:t>Eligible Use Policy</a:t>
            </a:r>
          </a:p>
          <a:p>
            <a:pPr algn="ctr"/>
            <a:r>
              <a:rPr lang="en-US" sz="2800" dirty="0"/>
              <a:t>Allowable Cost Policy</a:t>
            </a:r>
          </a:p>
          <a:p>
            <a:pPr algn="ctr"/>
            <a:r>
              <a:rPr lang="en-US" sz="2800" dirty="0"/>
              <a:t>Conflicts of Interest Policy</a:t>
            </a:r>
          </a:p>
          <a:p>
            <a:pPr algn="ctr"/>
            <a:endParaRPr lang="en-US" sz="2800" dirty="0"/>
          </a:p>
          <a:p>
            <a:pPr algn="ctr"/>
            <a:r>
              <a:rPr lang="en-US" sz="2800" dirty="0"/>
              <a:t>Review for other Award Terms</a:t>
            </a:r>
          </a:p>
          <a:p>
            <a:pPr algn="ctr"/>
            <a:r>
              <a:rPr lang="en-US" sz="2800" dirty="0"/>
              <a:t>Proper Budgeting</a:t>
            </a:r>
          </a:p>
          <a:p>
            <a:pPr algn="ctr"/>
            <a:endParaRPr lang="en-US" sz="2800" dirty="0"/>
          </a:p>
          <a:p>
            <a:pPr algn="ctr"/>
            <a:r>
              <a:rPr lang="en-US" sz="2800" dirty="0"/>
              <a:t>P&amp;E Report</a:t>
            </a:r>
          </a:p>
        </p:txBody>
      </p:sp>
      <p:pic>
        <p:nvPicPr>
          <p:cNvPr id="1028" name="Picture 4">
            <a:extLst>
              <a:ext uri="{FF2B5EF4-FFF2-40B4-BE49-F238E27FC236}">
                <a16:creationId xmlns:a16="http://schemas.microsoft.com/office/drawing/2014/main" id="{54192D93-40BA-0644-9E72-FCBE747EF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76" y="463116"/>
            <a:ext cx="6504296" cy="413173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6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A0B168A-EC61-8747-A531-CE085C02B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04" r="2" b="4937"/>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9BC13-52D2-F54B-A8D7-D1A5692883BB}"/>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Revenue Replacement Compliance</a:t>
            </a:r>
          </a:p>
        </p:txBody>
      </p:sp>
    </p:spTree>
    <p:extLst>
      <p:ext uri="{BB962C8B-B14F-4D97-AF65-F5344CB8AC3E}">
        <p14:creationId xmlns:p14="http://schemas.microsoft.com/office/powerpoint/2010/main" val="197661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1DDB4D-9A87-0A43-872B-B6A98F2A44F5}"/>
              </a:ext>
            </a:extLst>
          </p:cNvPr>
          <p:cNvSpPr/>
          <p:nvPr/>
        </p:nvSpPr>
        <p:spPr>
          <a:xfrm>
            <a:off x="0" y="0"/>
            <a:ext cx="3538847" cy="2838203"/>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545274" y="980156"/>
            <a:ext cx="4629396" cy="967397"/>
          </a:xfrm>
        </p:spPr>
        <p:txBody>
          <a:bodyPr>
            <a:normAutofit fontScale="90000"/>
          </a:bodyPr>
          <a:lstStyle/>
          <a:p>
            <a:pPr algn="ctr"/>
            <a:r>
              <a:rPr lang="en-US" dirty="0">
                <a:solidFill>
                  <a:schemeClr val="bg1"/>
                </a:solidFill>
              </a:rPr>
              <a:t>Revenue Replacement: Reimbursements ONLY</a:t>
            </a:r>
          </a:p>
        </p:txBody>
      </p:sp>
      <p:sp>
        <p:nvSpPr>
          <p:cNvPr id="5" name="Rectangle 4">
            <a:extLst>
              <a:ext uri="{FF2B5EF4-FFF2-40B4-BE49-F238E27FC236}">
                <a16:creationId xmlns:a16="http://schemas.microsoft.com/office/drawing/2014/main" id="{8D6ABBE4-3A0F-C046-8C0C-9404DC9FBADE}"/>
              </a:ext>
            </a:extLst>
          </p:cNvPr>
          <p:cNvSpPr/>
          <p:nvPr/>
        </p:nvSpPr>
        <p:spPr>
          <a:xfrm>
            <a:off x="1" y="2838202"/>
            <a:ext cx="3538846" cy="4019797"/>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Eligible reimbursement expenditures include everything except contract payments that would have violated federal conflict of interest provision, litigation/settlement payments, debt service (loan) payments or other debt-related payments, and expenditures that were specifically covered/reimbursed with other funds.</a:t>
            </a:r>
          </a:p>
        </p:txBody>
      </p:sp>
      <p:sp>
        <p:nvSpPr>
          <p:cNvPr id="7" name="Content Placeholder 6">
            <a:extLst>
              <a:ext uri="{FF2B5EF4-FFF2-40B4-BE49-F238E27FC236}">
                <a16:creationId xmlns:a16="http://schemas.microsoft.com/office/drawing/2014/main" id="{169B00B2-8389-8E4B-B7B8-E1B9C3B2E8F5}"/>
              </a:ext>
            </a:extLst>
          </p:cNvPr>
          <p:cNvSpPr>
            <a:spLocks noGrp="1"/>
          </p:cNvSpPr>
          <p:nvPr>
            <p:ph idx="1"/>
          </p:nvPr>
        </p:nvSpPr>
        <p:spPr>
          <a:xfrm>
            <a:off x="4084120" y="201881"/>
            <a:ext cx="8107879" cy="6424550"/>
          </a:xfrm>
        </p:spPr>
        <p:txBody>
          <a:bodyPr>
            <a:noAutofit/>
          </a:bodyPr>
          <a:lstStyle/>
          <a:p>
            <a:pPr marL="0" lvl="0" indent="0">
              <a:spcBef>
                <a:spcPts val="1800"/>
              </a:spcBef>
              <a:buNone/>
            </a:pPr>
            <a:r>
              <a:rPr lang="en-US" sz="2000" dirty="0"/>
              <a:t>Adopt and implement </a:t>
            </a:r>
            <a:r>
              <a:rPr lang="en-US" sz="2000" b="1" dirty="0">
                <a:hlinkClick r:id="rId2" action="ppaction://hlinksldjump"/>
              </a:rPr>
              <a:t>5 BASIC policies</a:t>
            </a:r>
            <a:endParaRPr lang="en-US" sz="2000" b="1" dirty="0"/>
          </a:p>
          <a:p>
            <a:pPr marL="0" lvl="0" indent="0">
              <a:spcBef>
                <a:spcPts val="1800"/>
              </a:spcBef>
              <a:buNone/>
            </a:pPr>
            <a:r>
              <a:rPr lang="en-US" sz="2000" dirty="0"/>
              <a:t>Adopt or amend general </a:t>
            </a:r>
            <a:r>
              <a:rPr lang="en-US" sz="2000" b="1" dirty="0">
                <a:hlinkClick r:id="rId3" action="ppaction://hlinksldjump"/>
              </a:rPr>
              <a:t>written internal controls</a:t>
            </a:r>
            <a:endParaRPr lang="en-US" sz="2000" b="1" dirty="0"/>
          </a:p>
          <a:p>
            <a:pPr marL="0" lvl="0" indent="0">
              <a:spcBef>
                <a:spcPts val="1800"/>
              </a:spcBef>
              <a:buNone/>
            </a:pPr>
            <a:r>
              <a:rPr lang="en-US" sz="2000" dirty="0"/>
              <a:t>Have attorney review for compliance with </a:t>
            </a:r>
            <a:r>
              <a:rPr lang="en-US" sz="2000" b="1" dirty="0">
                <a:hlinkClick r:id="rId4"/>
              </a:rPr>
              <a:t>Award Terms &amp; Conditions</a:t>
            </a:r>
            <a:endParaRPr lang="en-US" sz="2000" b="1" dirty="0"/>
          </a:p>
          <a:p>
            <a:pPr marL="0" lvl="0" indent="0">
              <a:spcBef>
                <a:spcPts val="1800"/>
              </a:spcBef>
              <a:buNone/>
            </a:pPr>
            <a:r>
              <a:rPr lang="en-US" sz="2000" dirty="0"/>
              <a:t>Identify eligible reimbursement expenditures (including salaries &amp; benefits)</a:t>
            </a:r>
          </a:p>
          <a:p>
            <a:pPr marL="0" lvl="0" indent="0">
              <a:spcBef>
                <a:spcPts val="1800"/>
              </a:spcBef>
              <a:buNone/>
            </a:pPr>
            <a:r>
              <a:rPr lang="en-US" sz="2000" dirty="0"/>
              <a:t>Complete eligible use and allowable cost review documentation (</a:t>
            </a:r>
            <a:r>
              <a:rPr lang="en-US" sz="2000" b="1" dirty="0">
                <a:hlinkClick r:id="rId5"/>
              </a:rPr>
              <a:t>template here</a:t>
            </a:r>
            <a:r>
              <a:rPr lang="en-US" sz="2000" dirty="0"/>
              <a:t>) and keep documentation of original expenditures (</a:t>
            </a:r>
            <a:r>
              <a:rPr lang="en-US" sz="2000" dirty="0" err="1"/>
              <a:t>eg.</a:t>
            </a:r>
            <a:r>
              <a:rPr lang="en-US" sz="2000" dirty="0"/>
              <a:t> contracts, invoices, payments, payroll records, etc.)</a:t>
            </a:r>
          </a:p>
          <a:p>
            <a:pPr marL="0" lvl="0" indent="0">
              <a:spcBef>
                <a:spcPts val="1800"/>
              </a:spcBef>
              <a:buNone/>
            </a:pPr>
            <a:r>
              <a:rPr lang="en-US" sz="2000" dirty="0"/>
              <a:t>Adopt </a:t>
            </a:r>
            <a:r>
              <a:rPr lang="en-US" sz="2000" b="1" dirty="0">
                <a:hlinkClick r:id="rId6"/>
              </a:rPr>
              <a:t>grant project ordinance </a:t>
            </a:r>
            <a:r>
              <a:rPr lang="en-US" sz="2000" dirty="0"/>
              <a:t>making specific reimbursement appropriations (ARP funds are now both obligated and expended)</a:t>
            </a:r>
          </a:p>
          <a:p>
            <a:pPr marL="0" lvl="0" indent="0">
              <a:spcBef>
                <a:spcPts val="1800"/>
              </a:spcBef>
              <a:buNone/>
            </a:pPr>
            <a:r>
              <a:rPr lang="en-US" sz="2000" dirty="0"/>
              <a:t>Do journal entry to move reimbursement cash from special revenue fund to general fund and/or enterprise fund (the cash is now unrestricted fund balance)</a:t>
            </a:r>
          </a:p>
          <a:p>
            <a:pPr marL="0" lvl="0" indent="0">
              <a:spcBef>
                <a:spcPts val="1800"/>
              </a:spcBef>
              <a:buNone/>
            </a:pPr>
            <a:r>
              <a:rPr lang="en-US" sz="2000" dirty="0"/>
              <a:t>Track and report </a:t>
            </a:r>
            <a:r>
              <a:rPr lang="en-US" sz="2000" b="1" dirty="0">
                <a:hlinkClick r:id="rId7"/>
              </a:rPr>
              <a:t>obligations and expenditures </a:t>
            </a:r>
            <a:r>
              <a:rPr lang="en-US" sz="2000" dirty="0"/>
              <a:t>during reporting period (April-March) as EC 6.1 on </a:t>
            </a:r>
            <a:r>
              <a:rPr lang="en-US" sz="2000" b="1" dirty="0">
                <a:hlinkClick r:id="rId8"/>
              </a:rPr>
              <a:t>P&amp;E report</a:t>
            </a:r>
            <a:r>
              <a:rPr lang="en-US" sz="2000" dirty="0"/>
              <a:t>, with brief description of reimbursement expenditures. [Or EC 6.2 if match on other federal grant]</a:t>
            </a:r>
          </a:p>
          <a:p>
            <a:pPr marL="0" lvl="0" indent="0">
              <a:spcBef>
                <a:spcPts val="1800"/>
              </a:spcBef>
              <a:buNone/>
            </a:pPr>
            <a:r>
              <a:rPr lang="en-US" sz="2000" dirty="0"/>
              <a:t>Retain all documentation for at least 5 years after expenditure of final dollar of ARP/CSLFRF funds</a:t>
            </a:r>
          </a:p>
        </p:txBody>
      </p:sp>
      <p:sp>
        <p:nvSpPr>
          <p:cNvPr id="8" name="Oval 7">
            <a:extLst>
              <a:ext uri="{FF2B5EF4-FFF2-40B4-BE49-F238E27FC236}">
                <a16:creationId xmlns:a16="http://schemas.microsoft.com/office/drawing/2014/main" id="{F32E321E-4C0C-A34C-89CB-56F5312587F7}"/>
              </a:ext>
            </a:extLst>
          </p:cNvPr>
          <p:cNvSpPr/>
          <p:nvPr/>
        </p:nvSpPr>
        <p:spPr>
          <a:xfrm>
            <a:off x="3680851" y="160313"/>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33446852-378F-874C-8015-7041DC1700A5}"/>
              </a:ext>
            </a:extLst>
          </p:cNvPr>
          <p:cNvSpPr/>
          <p:nvPr/>
        </p:nvSpPr>
        <p:spPr>
          <a:xfrm>
            <a:off x="3680851" y="1152343"/>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084BC68C-2536-804F-9387-088E1C4F4A3D}"/>
              </a:ext>
            </a:extLst>
          </p:cNvPr>
          <p:cNvSpPr/>
          <p:nvPr/>
        </p:nvSpPr>
        <p:spPr>
          <a:xfrm>
            <a:off x="3680851" y="166526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C9C5B718-A686-8B43-8CE8-1AAB4CD27D5B}"/>
              </a:ext>
            </a:extLst>
          </p:cNvPr>
          <p:cNvSpPr/>
          <p:nvPr/>
        </p:nvSpPr>
        <p:spPr>
          <a:xfrm>
            <a:off x="3680851" y="2195204"/>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 name="Oval 11">
            <a:extLst>
              <a:ext uri="{FF2B5EF4-FFF2-40B4-BE49-F238E27FC236}">
                <a16:creationId xmlns:a16="http://schemas.microsoft.com/office/drawing/2014/main" id="{7DE6EF9E-7252-8443-B2B0-81F39DACECB4}"/>
              </a:ext>
            </a:extLst>
          </p:cNvPr>
          <p:cNvSpPr/>
          <p:nvPr/>
        </p:nvSpPr>
        <p:spPr>
          <a:xfrm>
            <a:off x="3679359" y="328204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3" name="Oval 12">
            <a:extLst>
              <a:ext uri="{FF2B5EF4-FFF2-40B4-BE49-F238E27FC236}">
                <a16:creationId xmlns:a16="http://schemas.microsoft.com/office/drawing/2014/main" id="{3467EE62-1142-934B-996C-0A88BE717BF0}"/>
              </a:ext>
            </a:extLst>
          </p:cNvPr>
          <p:cNvSpPr/>
          <p:nvPr/>
        </p:nvSpPr>
        <p:spPr>
          <a:xfrm>
            <a:off x="3680851" y="410391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4" name="Oval 13">
            <a:extLst>
              <a:ext uri="{FF2B5EF4-FFF2-40B4-BE49-F238E27FC236}">
                <a16:creationId xmlns:a16="http://schemas.microsoft.com/office/drawing/2014/main" id="{77864F9D-150B-094D-8258-5CE2E66C0112}"/>
              </a:ext>
            </a:extLst>
          </p:cNvPr>
          <p:cNvSpPr/>
          <p:nvPr/>
        </p:nvSpPr>
        <p:spPr>
          <a:xfrm>
            <a:off x="3680851" y="5135832"/>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5" name="Oval 14">
            <a:extLst>
              <a:ext uri="{FF2B5EF4-FFF2-40B4-BE49-F238E27FC236}">
                <a16:creationId xmlns:a16="http://schemas.microsoft.com/office/drawing/2014/main" id="{0D1B0C49-8695-054E-A920-29B972613FDA}"/>
              </a:ext>
            </a:extLst>
          </p:cNvPr>
          <p:cNvSpPr/>
          <p:nvPr/>
        </p:nvSpPr>
        <p:spPr>
          <a:xfrm>
            <a:off x="3680851" y="6167748"/>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6" name="Oval 15">
            <a:extLst>
              <a:ext uri="{FF2B5EF4-FFF2-40B4-BE49-F238E27FC236}">
                <a16:creationId xmlns:a16="http://schemas.microsoft.com/office/drawing/2014/main" id="{2450DC94-98A8-2744-951E-C30DCBB07B27}"/>
              </a:ext>
            </a:extLst>
          </p:cNvPr>
          <p:cNvSpPr/>
          <p:nvPr/>
        </p:nvSpPr>
        <p:spPr>
          <a:xfrm>
            <a:off x="3680851" y="652892"/>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674089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2A7BAD-0FAA-4EEA-B353-48F2E277AD17}&quot;/&gt;&lt;isInvalidForFieldText val=&quot;0&quot;/&gt;&lt;Image&gt;&lt;filename val=&quot;C:\Users\romoore\AppData\Local\Temp\PR\data\asimages\{D92A7BAD-0FAA-4EEA-B353-48F2E277AD17}_15.png&quot;/&gt;&lt;left val=&quot;35&quot;/&gt;&lt;top val=&quot;103&quot;/&gt;&lt;width val=&quot;648&quot;/&gt;&lt;height val=&quot;357&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4DC3185249B34E83F56C5A6C34FEC8" ma:contentTypeVersion="2" ma:contentTypeDescription="Create a new document." ma:contentTypeScope="" ma:versionID="8fa650ff86c9dfef4679504fe6cadbc9">
  <xsd:schema xmlns:xsd="http://www.w3.org/2001/XMLSchema" xmlns:xs="http://www.w3.org/2001/XMLSchema" xmlns:p="http://schemas.microsoft.com/office/2006/metadata/properties" xmlns:ns2="6f0ebe96-826f-4f8f-83b3-13419338eeb1" targetNamespace="http://schemas.microsoft.com/office/2006/metadata/properties" ma:root="true" ma:fieldsID="a02c187f3fe22f21a7ee3b989e5a1306" ns2:_="">
    <xsd:import namespace="6f0ebe96-826f-4f8f-83b3-13419338eeb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ebe96-826f-4f8f-83b3-13419338e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5FF26-4745-4B86-A31D-6E225DE98DDB}">
  <ds:schemaRefs>
    <ds:schemaRef ds:uri="http://schemas.microsoft.com/sharepoint/v3/contenttype/forms"/>
  </ds:schemaRefs>
</ds:datastoreItem>
</file>

<file path=customXml/itemProps2.xml><?xml version="1.0" encoding="utf-8"?>
<ds:datastoreItem xmlns:ds="http://schemas.openxmlformats.org/officeDocument/2006/customXml" ds:itemID="{A4C58B17-65AC-4C64-AC80-61FA0719FBB9}">
  <ds:schemaRefs>
    <ds:schemaRef ds:uri="http://schemas.openxmlformats.org/package/2006/metadata/core-properties"/>
    <ds:schemaRef ds:uri="http://www.w3.org/XML/1998/namespace"/>
    <ds:schemaRef ds:uri="http://schemas.microsoft.com/office/2006/metadata/properties"/>
    <ds:schemaRef ds:uri="http://purl.org/dc/elements/1.1/"/>
    <ds:schemaRef ds:uri="6f0ebe96-826f-4f8f-83b3-13419338eeb1"/>
    <ds:schemaRef ds:uri="http://purl.org/dc/dcmitype/"/>
    <ds:schemaRef ds:uri="http://purl.org/dc/term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CBD99485-09B9-4F94-9C42-B0E9D161CF3C}">
  <ds:schemaRefs>
    <ds:schemaRef ds:uri="6f0ebe96-826f-4f8f-83b3-13419338ee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31269</TotalTime>
  <Words>7228</Words>
  <Application>Microsoft Macintosh PowerPoint</Application>
  <PresentationFormat>Widescreen</PresentationFormat>
  <Paragraphs>734</Paragraphs>
  <Slides>44</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Bradley Hand ITC</vt:lpstr>
      <vt:lpstr>Calibri</vt:lpstr>
      <vt:lpstr>Calibri Light</vt:lpstr>
      <vt:lpstr>Corbel</vt:lpstr>
      <vt:lpstr>franklin-gothic-urw</vt:lpstr>
      <vt:lpstr>Merriweather Sans</vt:lpstr>
      <vt:lpstr>Roboto</vt:lpstr>
      <vt:lpstr>Tahoma</vt:lpstr>
      <vt:lpstr>Wingdings</vt:lpstr>
      <vt:lpstr>Office Theme</vt:lpstr>
      <vt:lpstr>American Rescue Plan Act of 2021 Coronavirus State and Local Fiscal Recovery Fund: THE BASICS OF COMPLIANCE</vt:lpstr>
      <vt:lpstr>ARP/CSLFRF Spending Categories</vt:lpstr>
      <vt:lpstr>Federal Compliance Requirements</vt:lpstr>
      <vt:lpstr>Documenting Compliance &amp; Oversight</vt:lpstr>
      <vt:lpstr>PowerPoint Presentation</vt:lpstr>
      <vt:lpstr>Revenue Replacement Compliance:  Exempt from Some UG Provisions</vt:lpstr>
      <vt:lpstr>Basic Compliance (applies to every county and municipality &amp; applies to every expenditure category)</vt:lpstr>
      <vt:lpstr>Revenue Replacement Compliance</vt:lpstr>
      <vt:lpstr>Revenue Replacement: Reimbursements ONLY</vt:lpstr>
      <vt:lpstr>Revenue Replacement: Future Salaries / Benefit Expenditures</vt:lpstr>
      <vt:lpstr>Revenue Replacement: Future Other Expenditures</vt:lpstr>
      <vt:lpstr>PowerPoint Presentation</vt:lpstr>
      <vt:lpstr> Internal Control Process</vt:lpstr>
      <vt:lpstr>PowerPoint Presentation</vt:lpstr>
      <vt:lpstr>PowerPoint Presentation</vt:lpstr>
      <vt:lpstr>Audits Test Effectiveness of Internal Controls</vt:lpstr>
      <vt:lpstr>Advanced Compliance</vt:lpstr>
      <vt:lpstr>Allowable Costs / Cost Principles Policy</vt:lpstr>
      <vt:lpstr>External Contract for Construction,  Goods, or Services?</vt:lpstr>
      <vt:lpstr>Procurement</vt:lpstr>
      <vt:lpstr>UG: Procurement </vt:lpstr>
      <vt:lpstr>PowerPoint Presentation</vt:lpstr>
      <vt:lpstr>PowerPoint Presentation</vt:lpstr>
      <vt:lpstr>PowerPoint Presentation</vt:lpstr>
      <vt:lpstr>PowerPoint Presentation</vt:lpstr>
      <vt:lpstr>PowerPoint Presentation</vt:lpstr>
      <vt:lpstr>Program Income ARP/CSLFRF Compliance Requirements</vt:lpstr>
      <vt:lpstr>PowerPoint Presentation</vt:lpstr>
      <vt:lpstr>Property Management</vt:lpstr>
      <vt:lpstr>Use of Property</vt:lpstr>
      <vt:lpstr>What if Sell Property or Change Use of Property Outside ARP/CSLFRF Parameters?</vt:lpstr>
      <vt:lpstr>External Contract for Construction,  Goods, or Services?</vt:lpstr>
      <vt:lpstr>PowerPoint Presentation</vt:lpstr>
      <vt:lpstr>Subaward Vocabulary</vt:lpstr>
      <vt:lpstr>Subawards</vt:lpstr>
      <vt:lpstr>PowerPoint Presentation</vt:lpstr>
      <vt:lpstr>Subrecipient Risk Assessment</vt:lpstr>
      <vt:lpstr>Sample Mapping of Risk Assessment to Additional Compliance</vt:lpstr>
      <vt:lpstr>ARPA/CSLFRF &amp; Audit Requirements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lastModifiedBy>Millonzi, Kara Anne</cp:lastModifiedBy>
  <cp:revision>23</cp:revision>
  <dcterms:created xsi:type="dcterms:W3CDTF">2022-02-19T19:43:00Z</dcterms:created>
  <dcterms:modified xsi:type="dcterms:W3CDTF">2023-10-31T20:25:37Z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0x010100CF4DC3185249B34E83F56C5A6C34FEC8</vt:lpwstr>
  </property>
</Properties>
</file>