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8" r:id="rId2"/>
    <p:sldId id="635" r:id="rId3"/>
    <p:sldId id="705" r:id="rId4"/>
    <p:sldId id="634" r:id="rId5"/>
    <p:sldId id="3578" r:id="rId6"/>
    <p:sldId id="3573" r:id="rId7"/>
    <p:sldId id="3572" r:id="rId8"/>
    <p:sldId id="258" r:id="rId9"/>
    <p:sldId id="259" r:id="rId10"/>
    <p:sldId id="257" r:id="rId11"/>
    <p:sldId id="3580" r:id="rId12"/>
    <p:sldId id="3579" r:id="rId13"/>
    <p:sldId id="3581" r:id="rId14"/>
    <p:sldId id="556" r:id="rId15"/>
    <p:sldId id="3370" r:id="rId16"/>
    <p:sldId id="3583" r:id="rId17"/>
    <p:sldId id="3584" r:id="rId18"/>
    <p:sldId id="3582" r:id="rId19"/>
    <p:sldId id="272" r:id="rId20"/>
    <p:sldId id="308" r:id="rId21"/>
    <p:sldId id="3574" r:id="rId22"/>
    <p:sldId id="366" r:id="rId23"/>
    <p:sldId id="3575" r:id="rId24"/>
    <p:sldId id="3576" r:id="rId25"/>
    <p:sldId id="35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897FF-7529-AC42-9526-3E33F5F8895C}" v="1685" dt="2023-07-28T15:37:04.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92" d="100"/>
          <a:sy n="92" d="100"/>
        </p:scale>
        <p:origin x="1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05/8/layout/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rgbClr val="ECCAFA">
            <a:alpha val="89804"/>
          </a:srgb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a:t>
          </a:r>
          <a:r>
            <a:rPr lang="en-US" b="1" dirty="0"/>
            <a:t>provide government services </a:t>
          </a:r>
          <a:r>
            <a:rPr lang="en-US" dirty="0"/>
            <a:t>to the extent of the reduction in revenue experienced due to the pandemic;</a:t>
          </a:r>
        </a:p>
        <a:p>
          <a:endParaRPr lang="en-US" dirty="0"/>
        </a:p>
        <a:p>
          <a:r>
            <a:rPr lang="en-US" dirty="0"/>
            <a:t>$10 million standard allowance OR formula approach</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chemeClr val="accent6"/>
        </a:solidFill>
        <a:ln>
          <a:noFill/>
        </a:ln>
        <a:effectLst>
          <a:outerShdw blurRad="50800" dist="38100" dir="8100000" algn="tr" rotWithShape="0">
            <a:prstClr val="black">
              <a:alpha val="40000"/>
            </a:prstClr>
          </a:outerShdw>
        </a:effectLst>
      </dgm:spPr>
      <dgm:t>
        <a:bodyPr/>
        <a:lstStyle/>
        <a:p>
          <a:r>
            <a:rPr lang="en-US" sz="18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t>
          </a:r>
        </a:p>
        <a:p>
          <a:endParaRPr lang="en-US" dirty="0"/>
        </a:p>
        <a:p>
          <a:r>
            <a:rPr lang="en-US" dirty="0"/>
            <a:t>Target low-and moderate- income employees or employees who face(d) added risks during pandemic</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1800"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C8CE1D56-9571-074D-ABF0-E1CA8124ECA5}" type="pres">
      <dgm:prSet presAssocID="{B9F2B6A0-B3B3-48F7-82CE-14209EFE2073}" presName="linear" presStyleCnt="0">
        <dgm:presLayoutVars>
          <dgm:dir/>
          <dgm:animLvl val="lvl"/>
          <dgm:resizeHandles val="exact"/>
        </dgm:presLayoutVars>
      </dgm:prSet>
      <dgm:spPr/>
    </dgm:pt>
    <dgm:pt modelId="{884508F3-E1A5-084C-B926-7679B054D95E}" type="pres">
      <dgm:prSet presAssocID="{C306291E-71A2-4B4C-BBB4-F598471C92A6}" presName="parentLin" presStyleCnt="0"/>
      <dgm:spPr/>
    </dgm:pt>
    <dgm:pt modelId="{ADB30FCC-B60A-4D46-96F4-966737FC2CBC}" type="pres">
      <dgm:prSet presAssocID="{C306291E-71A2-4B4C-BBB4-F598471C92A6}" presName="parentLeftMargin" presStyleLbl="node1" presStyleIdx="0" presStyleCnt="4"/>
      <dgm:spPr/>
    </dgm:pt>
    <dgm:pt modelId="{C691E6FA-4D08-9E4E-BDBC-957F11482571}" type="pres">
      <dgm:prSet presAssocID="{C306291E-71A2-4B4C-BBB4-F598471C92A6}" presName="parentText" presStyleLbl="node1" presStyleIdx="0" presStyleCnt="4">
        <dgm:presLayoutVars>
          <dgm:chMax val="0"/>
          <dgm:bulletEnabled val="1"/>
        </dgm:presLayoutVars>
      </dgm:prSet>
      <dgm:spPr/>
    </dgm:pt>
    <dgm:pt modelId="{53136B5C-EA64-2D44-A297-37012668DF4B}" type="pres">
      <dgm:prSet presAssocID="{C306291E-71A2-4B4C-BBB4-F598471C92A6}" presName="negativeSpace" presStyleCnt="0"/>
      <dgm:spPr/>
    </dgm:pt>
    <dgm:pt modelId="{94AA1F4C-05C4-AB48-AD56-8C79EFA4DAF9}" type="pres">
      <dgm:prSet presAssocID="{C306291E-71A2-4B4C-BBB4-F598471C92A6}" presName="childText" presStyleLbl="conFgAcc1" presStyleIdx="0" presStyleCnt="4">
        <dgm:presLayoutVars>
          <dgm:bulletEnabled val="1"/>
        </dgm:presLayoutVars>
      </dgm:prSet>
      <dgm:spPr/>
    </dgm:pt>
    <dgm:pt modelId="{7ADED5EB-711A-4542-97CA-3E8989069723}" type="pres">
      <dgm:prSet presAssocID="{469B1202-E77C-49C4-8520-1042A0AB48EC}" presName="spaceBetweenRectangles" presStyleCnt="0"/>
      <dgm:spPr/>
    </dgm:pt>
    <dgm:pt modelId="{9F935781-D0B4-6642-83A5-4CA0C13F3D84}" type="pres">
      <dgm:prSet presAssocID="{5190CF68-C99A-47B0-8BD2-A62733FDC3A4}" presName="parentLin" presStyleCnt="0"/>
      <dgm:spPr/>
    </dgm:pt>
    <dgm:pt modelId="{95D64D77-1275-9E47-9D93-8BA738A974CA}" type="pres">
      <dgm:prSet presAssocID="{5190CF68-C99A-47B0-8BD2-A62733FDC3A4}" presName="parentLeftMargin" presStyleLbl="node1" presStyleIdx="0" presStyleCnt="4"/>
      <dgm:spPr/>
    </dgm:pt>
    <dgm:pt modelId="{446B6914-570B-2648-AA76-E908F8F52674}" type="pres">
      <dgm:prSet presAssocID="{5190CF68-C99A-47B0-8BD2-A62733FDC3A4}" presName="parentText" presStyleLbl="node1" presStyleIdx="1" presStyleCnt="4">
        <dgm:presLayoutVars>
          <dgm:chMax val="0"/>
          <dgm:bulletEnabled val="1"/>
        </dgm:presLayoutVars>
      </dgm:prSet>
      <dgm:spPr/>
    </dgm:pt>
    <dgm:pt modelId="{BB2BA701-BEA1-844E-A71E-FBC8EA39A13A}" type="pres">
      <dgm:prSet presAssocID="{5190CF68-C99A-47B0-8BD2-A62733FDC3A4}" presName="negativeSpace" presStyleCnt="0"/>
      <dgm:spPr/>
    </dgm:pt>
    <dgm:pt modelId="{FCFE8734-C6C3-DE4C-A9C4-A7EDDF0988D0}" type="pres">
      <dgm:prSet presAssocID="{5190CF68-C99A-47B0-8BD2-A62733FDC3A4}" presName="childText" presStyleLbl="conFgAcc1" presStyleIdx="1" presStyleCnt="4">
        <dgm:presLayoutVars>
          <dgm:bulletEnabled val="1"/>
        </dgm:presLayoutVars>
      </dgm:prSet>
      <dgm:spPr/>
    </dgm:pt>
    <dgm:pt modelId="{5DA333D8-2EFC-3A47-A150-983BAA133FCA}" type="pres">
      <dgm:prSet presAssocID="{502861A1-E4F2-4231-B73F-B598CDE934E8}" presName="spaceBetweenRectangles" presStyleCnt="0"/>
      <dgm:spPr/>
    </dgm:pt>
    <dgm:pt modelId="{20C2F04E-AAEF-914B-8857-06B07549F129}" type="pres">
      <dgm:prSet presAssocID="{80B743FD-DAC1-452E-963F-2A44621436EB}" presName="parentLin" presStyleCnt="0"/>
      <dgm:spPr/>
    </dgm:pt>
    <dgm:pt modelId="{1E1D686F-5D37-CC4C-985C-5C50D1F51C2A}" type="pres">
      <dgm:prSet presAssocID="{80B743FD-DAC1-452E-963F-2A44621436EB}" presName="parentLeftMargin" presStyleLbl="node1" presStyleIdx="1" presStyleCnt="4"/>
      <dgm:spPr/>
    </dgm:pt>
    <dgm:pt modelId="{F22C1007-0C0D-1F47-94BD-237CDBAB37D7}" type="pres">
      <dgm:prSet presAssocID="{80B743FD-DAC1-452E-963F-2A44621436EB}" presName="parentText" presStyleLbl="node1" presStyleIdx="2" presStyleCnt="4">
        <dgm:presLayoutVars>
          <dgm:chMax val="0"/>
          <dgm:bulletEnabled val="1"/>
        </dgm:presLayoutVars>
      </dgm:prSet>
      <dgm:spPr/>
    </dgm:pt>
    <dgm:pt modelId="{0C957E82-0C6E-DD41-96B6-F9F7CB4A63DE}" type="pres">
      <dgm:prSet presAssocID="{80B743FD-DAC1-452E-963F-2A44621436EB}" presName="negativeSpace" presStyleCnt="0"/>
      <dgm:spPr/>
    </dgm:pt>
    <dgm:pt modelId="{0791827A-05BB-7B44-AC76-4CD3FB179CC4}" type="pres">
      <dgm:prSet presAssocID="{80B743FD-DAC1-452E-963F-2A44621436EB}" presName="childText" presStyleLbl="conFgAcc1" presStyleIdx="2" presStyleCnt="4">
        <dgm:presLayoutVars>
          <dgm:bulletEnabled val="1"/>
        </dgm:presLayoutVars>
      </dgm:prSet>
      <dgm:spPr/>
    </dgm:pt>
    <dgm:pt modelId="{B1AE9230-EB4C-7645-8384-D341780B6247}" type="pres">
      <dgm:prSet presAssocID="{5368303A-7426-4F4B-B353-3C94FCACD0F0}" presName="spaceBetweenRectangles" presStyleCnt="0"/>
      <dgm:spPr/>
    </dgm:pt>
    <dgm:pt modelId="{34908ECA-983E-1644-94CC-60DCE21DCC0D}" type="pres">
      <dgm:prSet presAssocID="{75E48C5C-D110-498D-81F0-08810ACF36C2}" presName="parentLin" presStyleCnt="0"/>
      <dgm:spPr/>
    </dgm:pt>
    <dgm:pt modelId="{A088BC41-DAF1-014E-8F44-121FB1CFD03C}" type="pres">
      <dgm:prSet presAssocID="{75E48C5C-D110-498D-81F0-08810ACF36C2}" presName="parentLeftMargin" presStyleLbl="node1" presStyleIdx="2" presStyleCnt="4"/>
      <dgm:spPr/>
    </dgm:pt>
    <dgm:pt modelId="{723B57E3-C6C4-5A44-9B39-A3466BAA4F62}" type="pres">
      <dgm:prSet presAssocID="{75E48C5C-D110-498D-81F0-08810ACF36C2}" presName="parentText" presStyleLbl="node1" presStyleIdx="3" presStyleCnt="4">
        <dgm:presLayoutVars>
          <dgm:chMax val="0"/>
          <dgm:bulletEnabled val="1"/>
        </dgm:presLayoutVars>
      </dgm:prSet>
      <dgm:spPr/>
    </dgm:pt>
    <dgm:pt modelId="{6FBC9D9E-0351-8843-9D67-175ADF842791}" type="pres">
      <dgm:prSet presAssocID="{75E48C5C-D110-498D-81F0-08810ACF36C2}" presName="negativeSpace" presStyleCnt="0"/>
      <dgm:spPr/>
    </dgm:pt>
    <dgm:pt modelId="{53EA373B-ACF6-6F4C-91BF-4D0764F77D47}" type="pres">
      <dgm:prSet presAssocID="{75E48C5C-D110-498D-81F0-08810ACF36C2}" presName="childText" presStyleLbl="conFgAcc1" presStyleIdx="3" presStyleCnt="4">
        <dgm:presLayoutVars>
          <dgm:bulletEnabled val="1"/>
        </dgm:presLayoutVars>
      </dgm:prSet>
      <dgm:spPr/>
    </dgm:pt>
  </dgm:ptLst>
  <dgm:cxnLst>
    <dgm:cxn modelId="{85198D0F-7313-044D-B801-6F2E41466BC8}" type="presOf" srcId="{5190CF68-C99A-47B0-8BD2-A62733FDC3A4}" destId="{95D64D77-1275-9E47-9D93-8BA738A974CA}" srcOrd="0" destOrd="0" presId="urn:microsoft.com/office/officeart/2005/8/layout/list1"/>
    <dgm:cxn modelId="{06E6CE12-292A-4495-8E89-F6BA76EFBCF5}" srcId="{B9F2B6A0-B3B3-48F7-82CE-14209EFE2073}" destId="{80B743FD-DAC1-452E-963F-2A44621436EB}" srcOrd="2" destOrd="0" parTransId="{C95EA138-7D3D-4398-90E4-ED8EA99520D1}" sibTransId="{5368303A-7426-4F4B-B353-3C94FCACD0F0}"/>
    <dgm:cxn modelId="{D7E92917-783F-C048-885F-E0D6E9DA0BEA}" type="presOf" srcId="{C306291E-71A2-4B4C-BBB4-F598471C92A6}" destId="{ADB30FCC-B60A-4D46-96F4-966737FC2CBC}" srcOrd="0" destOrd="0" presId="urn:microsoft.com/office/officeart/2005/8/layout/list1"/>
    <dgm:cxn modelId="{8494FC29-505A-4298-9B15-103674366B4B}" srcId="{C306291E-71A2-4B4C-BBB4-F598471C92A6}" destId="{DEBEED55-D659-4075-976E-278CB2D976CF}" srcOrd="0" destOrd="0" parTransId="{8A46C02A-C502-463D-9AB7-2783AA60F35B}" sibTransId="{9BBC1EAC-F4F8-4863-A103-1ABCADC15FA1}"/>
    <dgm:cxn modelId="{C37B3B32-AD25-A741-A017-476F036676D1}" type="presOf" srcId="{75E48C5C-D110-498D-81F0-08810ACF36C2}" destId="{A088BC41-DAF1-014E-8F44-121FB1CFD03C}" srcOrd="0" destOrd="0" presId="urn:microsoft.com/office/officeart/2005/8/layout/list1"/>
    <dgm:cxn modelId="{DD278A3C-DC49-834E-919A-35D6E69A49EE}" type="presOf" srcId="{80B743FD-DAC1-452E-963F-2A44621436EB}" destId="{F22C1007-0C0D-1F47-94BD-237CDBAB37D7}" srcOrd="1" destOrd="0" presId="urn:microsoft.com/office/officeart/2005/8/layout/list1"/>
    <dgm:cxn modelId="{DA491945-1F1C-794A-9CDE-66019EAB9F4F}" type="presOf" srcId="{A477AE83-EFB2-43F8-84F7-B49327322B3F}" destId="{53EA373B-ACF6-6F4C-91BF-4D0764F77D47}" srcOrd="0" destOrd="0" presId="urn:microsoft.com/office/officeart/2005/8/layout/list1"/>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1075BD7C-BB89-ED49-928E-0F552D765B80}" type="presOf" srcId="{121BCF8A-FEA0-46FF-B3D4-EC9CC393A6BF}" destId="{0791827A-05BB-7B44-AC76-4CD3FB179CC4}" srcOrd="0" destOrd="0" presId="urn:microsoft.com/office/officeart/2005/8/layout/list1"/>
    <dgm:cxn modelId="{7CF5E787-DC18-4EF0-AC33-7B925D6FDF86}" srcId="{80B743FD-DAC1-452E-963F-2A44621436EB}" destId="{121BCF8A-FEA0-46FF-B3D4-EC9CC393A6BF}" srcOrd="0" destOrd="0" parTransId="{4823108B-8FF0-40EF-B192-A9D98DE79E8E}" sibTransId="{E2FC2231-6878-49E2-A4CC-8354BA517553}"/>
    <dgm:cxn modelId="{78E1DE9A-8DE7-DA44-8B5E-3F98D7211B81}" type="presOf" srcId="{EF3C040F-F4FC-49A9-85A2-00C41D23987A}" destId="{FCFE8734-C6C3-DE4C-A9C4-A7EDDF0988D0}" srcOrd="0" destOrd="0" presId="urn:microsoft.com/office/officeart/2005/8/layout/list1"/>
    <dgm:cxn modelId="{1A1A68A3-9A13-4D6C-9407-D750B592BE08}" srcId="{B9F2B6A0-B3B3-48F7-82CE-14209EFE2073}" destId="{75E48C5C-D110-498D-81F0-08810ACF36C2}" srcOrd="3" destOrd="0" parTransId="{EF799CDC-34BA-4957-946F-E468A8127E69}" sibTransId="{F1F18BCF-E765-4CAC-9D9F-1C10B1D89AC2}"/>
    <dgm:cxn modelId="{93B517A6-C6CE-264D-85CD-2E5DD70F9912}" type="presOf" srcId="{C306291E-71A2-4B4C-BBB4-F598471C92A6}" destId="{C691E6FA-4D08-9E4E-BDBC-957F11482571}" srcOrd="1" destOrd="0" presId="urn:microsoft.com/office/officeart/2005/8/layout/list1"/>
    <dgm:cxn modelId="{5DA163A7-4CDD-1D47-9EE3-765339916D65}" type="presOf" srcId="{DEBEED55-D659-4075-976E-278CB2D976CF}" destId="{94AA1F4C-05C4-AB48-AD56-8C79EFA4DAF9}" srcOrd="0" destOrd="0" presId="urn:microsoft.com/office/officeart/2005/8/layout/list1"/>
    <dgm:cxn modelId="{F03C01AC-9EE7-471F-9B20-51308B281981}" srcId="{B9F2B6A0-B3B3-48F7-82CE-14209EFE2073}" destId="{5190CF68-C99A-47B0-8BD2-A62733FDC3A4}" srcOrd="1" destOrd="0" parTransId="{87627752-9114-4E67-8C96-733AC165FA54}" sibTransId="{502861A1-E4F2-4231-B73F-B598CDE934E8}"/>
    <dgm:cxn modelId="{C55469AD-914A-374A-A7E5-748985F188F2}" type="presOf" srcId="{B9F2B6A0-B3B3-48F7-82CE-14209EFE2073}" destId="{C8CE1D56-9571-074D-ABF0-E1CA8124ECA5}" srcOrd="0" destOrd="0" presId="urn:microsoft.com/office/officeart/2005/8/layout/list1"/>
    <dgm:cxn modelId="{C65ED8BF-98D8-014C-99B5-2E904587D98D}" type="presOf" srcId="{5190CF68-C99A-47B0-8BD2-A62733FDC3A4}" destId="{446B6914-570B-2648-AA76-E908F8F52674}" srcOrd="1" destOrd="0" presId="urn:microsoft.com/office/officeart/2005/8/layout/list1"/>
    <dgm:cxn modelId="{DB9A3AD4-BB59-B14F-8A0B-A9AC45ECB4BF}" type="presOf" srcId="{75E48C5C-D110-498D-81F0-08810ACF36C2}" destId="{723B57E3-C6C4-5A44-9B39-A3466BAA4F62}" srcOrd="1" destOrd="0" presId="urn:microsoft.com/office/officeart/2005/8/layout/list1"/>
    <dgm:cxn modelId="{C259A4F7-75F5-4F42-A0A0-735A8555CE8E}" type="presOf" srcId="{80B743FD-DAC1-452E-963F-2A44621436EB}" destId="{1E1D686F-5D37-CC4C-985C-5C50D1F51C2A}" srcOrd="0" destOrd="0" presId="urn:microsoft.com/office/officeart/2005/8/layout/list1"/>
    <dgm:cxn modelId="{61E7F9FF-88D6-440C-AD36-D692798322A4}" srcId="{B9F2B6A0-B3B3-48F7-82CE-14209EFE2073}" destId="{C306291E-71A2-4B4C-BBB4-F598471C92A6}" srcOrd="0" destOrd="0" parTransId="{5CA835AD-3105-4645-BEF9-CA19C464D394}" sibTransId="{469B1202-E77C-49C4-8520-1042A0AB48EC}"/>
    <dgm:cxn modelId="{0B375E08-3698-2341-90A4-6BF4F07C4AA3}" type="presParOf" srcId="{C8CE1D56-9571-074D-ABF0-E1CA8124ECA5}" destId="{884508F3-E1A5-084C-B926-7679B054D95E}" srcOrd="0" destOrd="0" presId="urn:microsoft.com/office/officeart/2005/8/layout/list1"/>
    <dgm:cxn modelId="{3FCB1EDD-EB90-DA41-808F-BA0EDA0455E4}" type="presParOf" srcId="{884508F3-E1A5-084C-B926-7679B054D95E}" destId="{ADB30FCC-B60A-4D46-96F4-966737FC2CBC}" srcOrd="0" destOrd="0" presId="urn:microsoft.com/office/officeart/2005/8/layout/list1"/>
    <dgm:cxn modelId="{261D251A-A611-CB40-8471-EA43C776B133}" type="presParOf" srcId="{884508F3-E1A5-084C-B926-7679B054D95E}" destId="{C691E6FA-4D08-9E4E-BDBC-957F11482571}" srcOrd="1" destOrd="0" presId="urn:microsoft.com/office/officeart/2005/8/layout/list1"/>
    <dgm:cxn modelId="{A2460FEA-1925-394E-A3DD-087E8E683C23}" type="presParOf" srcId="{C8CE1D56-9571-074D-ABF0-E1CA8124ECA5}" destId="{53136B5C-EA64-2D44-A297-37012668DF4B}" srcOrd="1" destOrd="0" presId="urn:microsoft.com/office/officeart/2005/8/layout/list1"/>
    <dgm:cxn modelId="{FD775D3B-DCAE-D740-B4C8-801A2FE041CE}" type="presParOf" srcId="{C8CE1D56-9571-074D-ABF0-E1CA8124ECA5}" destId="{94AA1F4C-05C4-AB48-AD56-8C79EFA4DAF9}" srcOrd="2" destOrd="0" presId="urn:microsoft.com/office/officeart/2005/8/layout/list1"/>
    <dgm:cxn modelId="{5D11F538-9B66-4C45-96CD-9C7DE449B2A5}" type="presParOf" srcId="{C8CE1D56-9571-074D-ABF0-E1CA8124ECA5}" destId="{7ADED5EB-711A-4542-97CA-3E8989069723}" srcOrd="3" destOrd="0" presId="urn:microsoft.com/office/officeart/2005/8/layout/list1"/>
    <dgm:cxn modelId="{D53E2F17-ECAE-7049-BEF5-2C8BA2CB1312}" type="presParOf" srcId="{C8CE1D56-9571-074D-ABF0-E1CA8124ECA5}" destId="{9F935781-D0B4-6642-83A5-4CA0C13F3D84}" srcOrd="4" destOrd="0" presId="urn:microsoft.com/office/officeart/2005/8/layout/list1"/>
    <dgm:cxn modelId="{3E7FAEF0-75C6-8944-80F0-156A2E428B59}" type="presParOf" srcId="{9F935781-D0B4-6642-83A5-4CA0C13F3D84}" destId="{95D64D77-1275-9E47-9D93-8BA738A974CA}" srcOrd="0" destOrd="0" presId="urn:microsoft.com/office/officeart/2005/8/layout/list1"/>
    <dgm:cxn modelId="{BACDAE2C-B7DC-B349-B732-59A4EA6BFC94}" type="presParOf" srcId="{9F935781-D0B4-6642-83A5-4CA0C13F3D84}" destId="{446B6914-570B-2648-AA76-E908F8F52674}" srcOrd="1" destOrd="0" presId="urn:microsoft.com/office/officeart/2005/8/layout/list1"/>
    <dgm:cxn modelId="{C69C0413-B949-6447-811B-07E5D75CFBCB}" type="presParOf" srcId="{C8CE1D56-9571-074D-ABF0-E1CA8124ECA5}" destId="{BB2BA701-BEA1-844E-A71E-FBC8EA39A13A}" srcOrd="5" destOrd="0" presId="urn:microsoft.com/office/officeart/2005/8/layout/list1"/>
    <dgm:cxn modelId="{120E968D-E374-1C48-9EAF-24EF5EE75ABD}" type="presParOf" srcId="{C8CE1D56-9571-074D-ABF0-E1CA8124ECA5}" destId="{FCFE8734-C6C3-DE4C-A9C4-A7EDDF0988D0}" srcOrd="6" destOrd="0" presId="urn:microsoft.com/office/officeart/2005/8/layout/list1"/>
    <dgm:cxn modelId="{A0EFD380-C3CB-E34E-BBBE-CE17A03808EE}" type="presParOf" srcId="{C8CE1D56-9571-074D-ABF0-E1CA8124ECA5}" destId="{5DA333D8-2EFC-3A47-A150-983BAA133FCA}" srcOrd="7" destOrd="0" presId="urn:microsoft.com/office/officeart/2005/8/layout/list1"/>
    <dgm:cxn modelId="{FD91141F-BE31-5540-9541-56A095A62941}" type="presParOf" srcId="{C8CE1D56-9571-074D-ABF0-E1CA8124ECA5}" destId="{20C2F04E-AAEF-914B-8857-06B07549F129}" srcOrd="8" destOrd="0" presId="urn:microsoft.com/office/officeart/2005/8/layout/list1"/>
    <dgm:cxn modelId="{70D3AE88-3285-FB4A-80BC-B78E7701FE0A}" type="presParOf" srcId="{20C2F04E-AAEF-914B-8857-06B07549F129}" destId="{1E1D686F-5D37-CC4C-985C-5C50D1F51C2A}" srcOrd="0" destOrd="0" presId="urn:microsoft.com/office/officeart/2005/8/layout/list1"/>
    <dgm:cxn modelId="{23C9198E-80C5-974A-9C6A-5330E24BED60}" type="presParOf" srcId="{20C2F04E-AAEF-914B-8857-06B07549F129}" destId="{F22C1007-0C0D-1F47-94BD-237CDBAB37D7}" srcOrd="1" destOrd="0" presId="urn:microsoft.com/office/officeart/2005/8/layout/list1"/>
    <dgm:cxn modelId="{CBA4D668-D755-C247-8FE7-B68E8EC6855F}" type="presParOf" srcId="{C8CE1D56-9571-074D-ABF0-E1CA8124ECA5}" destId="{0C957E82-0C6E-DD41-96B6-F9F7CB4A63DE}" srcOrd="9" destOrd="0" presId="urn:microsoft.com/office/officeart/2005/8/layout/list1"/>
    <dgm:cxn modelId="{474CDA4C-E55C-784B-A253-AC29DCC3D135}" type="presParOf" srcId="{C8CE1D56-9571-074D-ABF0-E1CA8124ECA5}" destId="{0791827A-05BB-7B44-AC76-4CD3FB179CC4}" srcOrd="10" destOrd="0" presId="urn:microsoft.com/office/officeart/2005/8/layout/list1"/>
    <dgm:cxn modelId="{4F100DB7-0FA3-C449-AB54-C324D0728FB6}" type="presParOf" srcId="{C8CE1D56-9571-074D-ABF0-E1CA8124ECA5}" destId="{B1AE9230-EB4C-7645-8384-D341780B6247}" srcOrd="11" destOrd="0" presId="urn:microsoft.com/office/officeart/2005/8/layout/list1"/>
    <dgm:cxn modelId="{295B65D0-78B4-2A4B-A754-AF40C89FCB66}" type="presParOf" srcId="{C8CE1D56-9571-074D-ABF0-E1CA8124ECA5}" destId="{34908ECA-983E-1644-94CC-60DCE21DCC0D}" srcOrd="12" destOrd="0" presId="urn:microsoft.com/office/officeart/2005/8/layout/list1"/>
    <dgm:cxn modelId="{DF1C8410-7A79-424C-85BF-4EC452C80172}" type="presParOf" srcId="{34908ECA-983E-1644-94CC-60DCE21DCC0D}" destId="{A088BC41-DAF1-014E-8F44-121FB1CFD03C}" srcOrd="0" destOrd="0" presId="urn:microsoft.com/office/officeart/2005/8/layout/list1"/>
    <dgm:cxn modelId="{80D2372A-F2E0-2041-B894-E3F1B7B25C84}" type="presParOf" srcId="{34908ECA-983E-1644-94CC-60DCE21DCC0D}" destId="{723B57E3-C6C4-5A44-9B39-A3466BAA4F62}" srcOrd="1" destOrd="0" presId="urn:microsoft.com/office/officeart/2005/8/layout/list1"/>
    <dgm:cxn modelId="{BB88464D-8353-9048-99D3-4D1D2926E8A0}" type="presParOf" srcId="{C8CE1D56-9571-074D-ABF0-E1CA8124ECA5}" destId="{6FBC9D9E-0351-8843-9D67-175ADF842791}" srcOrd="13" destOrd="0" presId="urn:microsoft.com/office/officeart/2005/8/layout/list1"/>
    <dgm:cxn modelId="{90D6FA44-61E9-C146-8809-FC180F1D834B}" type="presParOf" srcId="{C8CE1D56-9571-074D-ABF0-E1CA8124ECA5}" destId="{53EA373B-ACF6-6F4C-91BF-4D0764F77D4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F4F989-E4AE-BF41-A6EF-CD43B984FB15}" type="doc">
      <dgm:prSet loTypeId="urn:microsoft.com/office/officeart/2005/8/layout/hChevron3" loCatId="" qsTypeId="urn:microsoft.com/office/officeart/2005/8/quickstyle/simple1" qsCatId="simple" csTypeId="urn:microsoft.com/office/officeart/2005/8/colors/colorful1" csCatId="colorful" phldr="1"/>
      <dgm:spPr/>
    </dgm:pt>
    <dgm:pt modelId="{16196939-B8B6-454C-A11A-AC1C16EEF662}">
      <dgm:prSet phldrT="[Text]"/>
      <dgm:spPr>
        <a:effectLst>
          <a:outerShdw blurRad="50800" dist="38100" dir="8100000" algn="tr" rotWithShape="0">
            <a:prstClr val="black">
              <a:alpha val="40000"/>
            </a:prstClr>
          </a:outerShdw>
        </a:effectLst>
      </dgm:spPr>
      <dgm:t>
        <a:bodyPr/>
        <a:lstStyle/>
        <a:p>
          <a:r>
            <a:rPr lang="en-US" dirty="0"/>
            <a:t>Existing Water/Wastewater System (with existing customer base)</a:t>
          </a:r>
        </a:p>
      </dgm:t>
    </dgm:pt>
    <dgm:pt modelId="{4EBA4E57-0C2F-CE42-96C8-0960C81179C7}" type="parTrans" cxnId="{8EEC9C04-BE7E-924F-8C18-0AA380B96181}">
      <dgm:prSet/>
      <dgm:spPr/>
      <dgm:t>
        <a:bodyPr/>
        <a:lstStyle/>
        <a:p>
          <a:endParaRPr lang="en-US"/>
        </a:p>
      </dgm:t>
    </dgm:pt>
    <dgm:pt modelId="{15D10E56-313A-8547-A493-BEF41670562B}" type="sibTrans" cxnId="{8EEC9C04-BE7E-924F-8C18-0AA380B96181}">
      <dgm:prSet/>
      <dgm:spPr/>
      <dgm:t>
        <a:bodyPr/>
        <a:lstStyle/>
        <a:p>
          <a:endParaRPr lang="en-US"/>
        </a:p>
      </dgm:t>
    </dgm:pt>
    <dgm:pt modelId="{0CD1AF3B-219D-4B4F-9DA2-ACF7032735C5}">
      <dgm:prSet phldrT="[Text]"/>
      <dgm:spPr>
        <a:effectLst>
          <a:outerShdw blurRad="50800" dist="38100" dir="8100000" algn="tr" rotWithShape="0">
            <a:prstClr val="black">
              <a:alpha val="40000"/>
            </a:prstClr>
          </a:outerShdw>
        </a:effectLst>
      </dgm:spPr>
      <dgm:t>
        <a:bodyPr/>
        <a:lstStyle/>
        <a:p>
          <a:r>
            <a:rPr lang="en-US" dirty="0"/>
            <a:t>ARP/CSLFRF-Funded Project Completed</a:t>
          </a:r>
        </a:p>
      </dgm:t>
    </dgm:pt>
    <dgm:pt modelId="{0BA26B03-9212-3D4D-83B4-8C2DA4B3CCD6}" type="parTrans" cxnId="{3FD45902-DD8F-684B-898A-2DA5C879336E}">
      <dgm:prSet/>
      <dgm:spPr/>
      <dgm:t>
        <a:bodyPr/>
        <a:lstStyle/>
        <a:p>
          <a:endParaRPr lang="en-US"/>
        </a:p>
      </dgm:t>
    </dgm:pt>
    <dgm:pt modelId="{24112BD7-A8A3-EB42-9529-1516FECF57E0}" type="sibTrans" cxnId="{3FD45902-DD8F-684B-898A-2DA5C879336E}">
      <dgm:prSet/>
      <dgm:spPr/>
      <dgm:t>
        <a:bodyPr/>
        <a:lstStyle/>
        <a:p>
          <a:endParaRPr lang="en-US"/>
        </a:p>
      </dgm:t>
    </dgm:pt>
    <dgm:pt modelId="{0490E12C-E459-2948-BC28-96F90D243130}">
      <dgm:prSet phldrT="[Text]"/>
      <dgm:spPr>
        <a:effectLst>
          <a:outerShdw blurRad="50800" dist="38100" dir="8100000" algn="tr" rotWithShape="0">
            <a:prstClr val="black">
              <a:alpha val="40000"/>
            </a:prstClr>
          </a:outerShdw>
        </a:effectLst>
      </dgm:spPr>
      <dgm:t>
        <a:bodyPr/>
        <a:lstStyle/>
        <a:p>
          <a:r>
            <a:rPr lang="en-US" dirty="0"/>
            <a:t>New Customers OR</a:t>
          </a:r>
        </a:p>
        <a:p>
          <a:r>
            <a:rPr lang="en-US" dirty="0"/>
            <a:t>Higher Fees for Existing Customers DUE to ARP/CSLFRF project</a:t>
          </a:r>
        </a:p>
      </dgm:t>
    </dgm:pt>
    <dgm:pt modelId="{2A55874A-0BB4-A248-BE78-6CFC33FA5826}" type="parTrans" cxnId="{71026EF6-C8D7-344F-8918-94E9F69FAB4C}">
      <dgm:prSet/>
      <dgm:spPr/>
      <dgm:t>
        <a:bodyPr/>
        <a:lstStyle/>
        <a:p>
          <a:endParaRPr lang="en-US"/>
        </a:p>
      </dgm:t>
    </dgm:pt>
    <dgm:pt modelId="{EB349AB0-9678-AD40-AF30-E3A46942E2DA}" type="sibTrans" cxnId="{71026EF6-C8D7-344F-8918-94E9F69FAB4C}">
      <dgm:prSet/>
      <dgm:spPr/>
      <dgm:t>
        <a:bodyPr/>
        <a:lstStyle/>
        <a:p>
          <a:endParaRPr lang="en-US"/>
        </a:p>
      </dgm:t>
    </dgm:pt>
    <dgm:pt modelId="{41914EFA-4E76-9647-A76C-4672B13EA8DC}">
      <dgm:prSet phldrT="[Text]"/>
      <dgm:spPr>
        <a:effectLst>
          <a:outerShdw blurRad="50800" dist="38100" dir="8100000" algn="tr" rotWithShape="0">
            <a:prstClr val="black">
              <a:alpha val="40000"/>
            </a:prstClr>
          </a:outerShdw>
        </a:effectLst>
      </dgm:spPr>
      <dgm:t>
        <a:bodyPr/>
        <a:lstStyle/>
        <a:p>
          <a:r>
            <a:rPr lang="en-US" dirty="0"/>
            <a:t>January 1, 2027</a:t>
          </a:r>
        </a:p>
      </dgm:t>
    </dgm:pt>
    <dgm:pt modelId="{A39687DA-4A3B-3B43-8183-9D7BD4D73D01}" type="parTrans" cxnId="{4E954C56-4178-254D-8822-F7293336D375}">
      <dgm:prSet/>
      <dgm:spPr/>
      <dgm:t>
        <a:bodyPr/>
        <a:lstStyle/>
        <a:p>
          <a:endParaRPr lang="en-US"/>
        </a:p>
      </dgm:t>
    </dgm:pt>
    <dgm:pt modelId="{D6D52203-43C6-8340-9627-836993230C0C}" type="sibTrans" cxnId="{4E954C56-4178-254D-8822-F7293336D375}">
      <dgm:prSet/>
      <dgm:spPr/>
      <dgm:t>
        <a:bodyPr/>
        <a:lstStyle/>
        <a:p>
          <a:endParaRPr lang="en-US"/>
        </a:p>
      </dgm:t>
    </dgm:pt>
    <dgm:pt modelId="{359B1E4A-4EC0-1648-8DCB-F9C967CE9E53}" type="pres">
      <dgm:prSet presAssocID="{D1F4F989-E4AE-BF41-A6EF-CD43B984FB15}" presName="Name0" presStyleCnt="0">
        <dgm:presLayoutVars>
          <dgm:dir/>
          <dgm:resizeHandles val="exact"/>
        </dgm:presLayoutVars>
      </dgm:prSet>
      <dgm:spPr/>
    </dgm:pt>
    <dgm:pt modelId="{BAD3F00F-D87A-0F46-8320-57A48EF0AE9A}" type="pres">
      <dgm:prSet presAssocID="{16196939-B8B6-454C-A11A-AC1C16EEF662}" presName="parTxOnly" presStyleLbl="node1" presStyleIdx="0" presStyleCnt="4">
        <dgm:presLayoutVars>
          <dgm:bulletEnabled val="1"/>
        </dgm:presLayoutVars>
      </dgm:prSet>
      <dgm:spPr/>
    </dgm:pt>
    <dgm:pt modelId="{754445BE-8700-D64A-A60B-50BFB653C77D}" type="pres">
      <dgm:prSet presAssocID="{15D10E56-313A-8547-A493-BEF41670562B}" presName="parSpace" presStyleCnt="0"/>
      <dgm:spPr/>
    </dgm:pt>
    <dgm:pt modelId="{6EA986D2-3D43-8641-A25B-2C6D5C22A1CF}" type="pres">
      <dgm:prSet presAssocID="{0CD1AF3B-219D-4B4F-9DA2-ACF7032735C5}" presName="parTxOnly" presStyleLbl="node1" presStyleIdx="1" presStyleCnt="4">
        <dgm:presLayoutVars>
          <dgm:bulletEnabled val="1"/>
        </dgm:presLayoutVars>
      </dgm:prSet>
      <dgm:spPr/>
    </dgm:pt>
    <dgm:pt modelId="{A0A5D0FE-2B90-4744-BC4E-B0CCB9D468D1}" type="pres">
      <dgm:prSet presAssocID="{24112BD7-A8A3-EB42-9529-1516FECF57E0}" presName="parSpace" presStyleCnt="0"/>
      <dgm:spPr/>
    </dgm:pt>
    <dgm:pt modelId="{09E6D5E1-066A-B443-B7AC-622E8B5C82E0}" type="pres">
      <dgm:prSet presAssocID="{0490E12C-E459-2948-BC28-96F90D243130}" presName="parTxOnly" presStyleLbl="node1" presStyleIdx="2" presStyleCnt="4">
        <dgm:presLayoutVars>
          <dgm:bulletEnabled val="1"/>
        </dgm:presLayoutVars>
      </dgm:prSet>
      <dgm:spPr/>
    </dgm:pt>
    <dgm:pt modelId="{B92B1B1E-875E-3845-9F29-B24754ACA970}" type="pres">
      <dgm:prSet presAssocID="{EB349AB0-9678-AD40-AF30-E3A46942E2DA}" presName="parSpace" presStyleCnt="0"/>
      <dgm:spPr/>
    </dgm:pt>
    <dgm:pt modelId="{C4FBC13E-BFF3-774B-BACA-9C3D0D6071F0}" type="pres">
      <dgm:prSet presAssocID="{41914EFA-4E76-9647-A76C-4672B13EA8DC}" presName="parTxOnly" presStyleLbl="node1" presStyleIdx="3" presStyleCnt="4" custLinFactNeighborX="2431" custLinFactNeighborY="-705">
        <dgm:presLayoutVars>
          <dgm:bulletEnabled val="1"/>
        </dgm:presLayoutVars>
      </dgm:prSet>
      <dgm:spPr/>
    </dgm:pt>
  </dgm:ptLst>
  <dgm:cxnLst>
    <dgm:cxn modelId="{3FD45902-DD8F-684B-898A-2DA5C879336E}" srcId="{D1F4F989-E4AE-BF41-A6EF-CD43B984FB15}" destId="{0CD1AF3B-219D-4B4F-9DA2-ACF7032735C5}" srcOrd="1" destOrd="0" parTransId="{0BA26B03-9212-3D4D-83B4-8C2DA4B3CCD6}" sibTransId="{24112BD7-A8A3-EB42-9529-1516FECF57E0}"/>
    <dgm:cxn modelId="{8EEC9C04-BE7E-924F-8C18-0AA380B96181}" srcId="{D1F4F989-E4AE-BF41-A6EF-CD43B984FB15}" destId="{16196939-B8B6-454C-A11A-AC1C16EEF662}" srcOrd="0" destOrd="0" parTransId="{4EBA4E57-0C2F-CE42-96C8-0960C81179C7}" sibTransId="{15D10E56-313A-8547-A493-BEF41670562B}"/>
    <dgm:cxn modelId="{3DC19D0E-09EF-C040-ADCE-977EF549C215}" type="presOf" srcId="{0490E12C-E459-2948-BC28-96F90D243130}" destId="{09E6D5E1-066A-B443-B7AC-622E8B5C82E0}" srcOrd="0" destOrd="0" presId="urn:microsoft.com/office/officeart/2005/8/layout/hChevron3"/>
    <dgm:cxn modelId="{4E954C56-4178-254D-8822-F7293336D375}" srcId="{D1F4F989-E4AE-BF41-A6EF-CD43B984FB15}" destId="{41914EFA-4E76-9647-A76C-4672B13EA8DC}" srcOrd="3" destOrd="0" parTransId="{A39687DA-4A3B-3B43-8183-9D7BD4D73D01}" sibTransId="{D6D52203-43C6-8340-9627-836993230C0C}"/>
    <dgm:cxn modelId="{05DFC963-B479-504C-98E3-A30A87338CCB}" type="presOf" srcId="{D1F4F989-E4AE-BF41-A6EF-CD43B984FB15}" destId="{359B1E4A-4EC0-1648-8DCB-F9C967CE9E53}" srcOrd="0" destOrd="0" presId="urn:microsoft.com/office/officeart/2005/8/layout/hChevron3"/>
    <dgm:cxn modelId="{7C9EBD88-B2D8-154E-B142-DC414071A4DB}" type="presOf" srcId="{16196939-B8B6-454C-A11A-AC1C16EEF662}" destId="{BAD3F00F-D87A-0F46-8320-57A48EF0AE9A}" srcOrd="0" destOrd="0" presId="urn:microsoft.com/office/officeart/2005/8/layout/hChevron3"/>
    <dgm:cxn modelId="{1006EDB5-15DF-A94A-87BF-8B6CD255B777}" type="presOf" srcId="{41914EFA-4E76-9647-A76C-4672B13EA8DC}" destId="{C4FBC13E-BFF3-774B-BACA-9C3D0D6071F0}" srcOrd="0" destOrd="0" presId="urn:microsoft.com/office/officeart/2005/8/layout/hChevron3"/>
    <dgm:cxn modelId="{061D38DF-332B-DE4F-9C8F-2DB201B4F6D1}" type="presOf" srcId="{0CD1AF3B-219D-4B4F-9DA2-ACF7032735C5}" destId="{6EA986D2-3D43-8641-A25B-2C6D5C22A1CF}" srcOrd="0" destOrd="0" presId="urn:microsoft.com/office/officeart/2005/8/layout/hChevron3"/>
    <dgm:cxn modelId="{71026EF6-C8D7-344F-8918-94E9F69FAB4C}" srcId="{D1F4F989-E4AE-BF41-A6EF-CD43B984FB15}" destId="{0490E12C-E459-2948-BC28-96F90D243130}" srcOrd="2" destOrd="0" parTransId="{2A55874A-0BB4-A248-BE78-6CFC33FA5826}" sibTransId="{EB349AB0-9678-AD40-AF30-E3A46942E2DA}"/>
    <dgm:cxn modelId="{20A2DF00-D0ED-A149-8DE9-6AFF745EC30A}" type="presParOf" srcId="{359B1E4A-4EC0-1648-8DCB-F9C967CE9E53}" destId="{BAD3F00F-D87A-0F46-8320-57A48EF0AE9A}" srcOrd="0" destOrd="0" presId="urn:microsoft.com/office/officeart/2005/8/layout/hChevron3"/>
    <dgm:cxn modelId="{7355A6E8-EA19-3241-9074-F498FFD40E18}" type="presParOf" srcId="{359B1E4A-4EC0-1648-8DCB-F9C967CE9E53}" destId="{754445BE-8700-D64A-A60B-50BFB653C77D}" srcOrd="1" destOrd="0" presId="urn:microsoft.com/office/officeart/2005/8/layout/hChevron3"/>
    <dgm:cxn modelId="{04EC83D7-CB18-9845-B8A6-EE9C47AEA41D}" type="presParOf" srcId="{359B1E4A-4EC0-1648-8DCB-F9C967CE9E53}" destId="{6EA986D2-3D43-8641-A25B-2C6D5C22A1CF}" srcOrd="2" destOrd="0" presId="urn:microsoft.com/office/officeart/2005/8/layout/hChevron3"/>
    <dgm:cxn modelId="{6C12C918-0E4F-7140-94B0-3D7586C216F1}" type="presParOf" srcId="{359B1E4A-4EC0-1648-8DCB-F9C967CE9E53}" destId="{A0A5D0FE-2B90-4744-BC4E-B0CCB9D468D1}" srcOrd="3" destOrd="0" presId="urn:microsoft.com/office/officeart/2005/8/layout/hChevron3"/>
    <dgm:cxn modelId="{C1D608DB-56C6-F449-A890-B995E660E414}" type="presParOf" srcId="{359B1E4A-4EC0-1648-8DCB-F9C967CE9E53}" destId="{09E6D5E1-066A-B443-B7AC-622E8B5C82E0}" srcOrd="4" destOrd="0" presId="urn:microsoft.com/office/officeart/2005/8/layout/hChevron3"/>
    <dgm:cxn modelId="{E1C689B8-2BDF-0F40-A7B5-0B92818BB311}" type="presParOf" srcId="{359B1E4A-4EC0-1648-8DCB-F9C967CE9E53}" destId="{B92B1B1E-875E-3845-9F29-B24754ACA970}" srcOrd="5" destOrd="0" presId="urn:microsoft.com/office/officeart/2005/8/layout/hChevron3"/>
    <dgm:cxn modelId="{E2C3A32A-3A9C-8545-B5F7-7244D1CA4EFB}" type="presParOf" srcId="{359B1E4A-4EC0-1648-8DCB-F9C967CE9E53}" destId="{C4FBC13E-BFF3-774B-BACA-9C3D0D6071F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2A187F-7FBC-5347-B510-91E4B90F65D5}"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6E127505-56A5-484F-8F5C-C44D135FE91D}">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Did we fund at least part of water / wastewater project with necessary infrastructure category ARP/CSLFRF? </a:t>
          </a:r>
        </a:p>
      </dgm:t>
    </dgm:pt>
    <dgm:pt modelId="{671FA81B-1AF7-E547-AF9D-6C6058E289B3}" type="parTrans" cxnId="{CB051EEB-166C-504F-965D-D3B4E0AE2EAE}">
      <dgm:prSet/>
      <dgm:spPr/>
      <dgm:t>
        <a:bodyPr/>
        <a:lstStyle/>
        <a:p>
          <a:endParaRPr lang="en-US"/>
        </a:p>
      </dgm:t>
    </dgm:pt>
    <dgm:pt modelId="{3F66FAC6-ECC0-3B40-864E-E394D1256149}" type="sibTrans" cxnId="{CB051EEB-166C-504F-965D-D3B4E0AE2EAE}">
      <dgm:prSet/>
      <dgm:spPr/>
      <dgm:t>
        <a:bodyPr/>
        <a:lstStyle/>
        <a:p>
          <a:endParaRPr lang="en-US"/>
        </a:p>
      </dgm:t>
    </dgm:pt>
    <dgm:pt modelId="{CDCA6B03-F113-4841-AFD3-1CEFA397A0B1}">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Did the ARP/CSLFRF-funded water / wastewater project cause the LG to generate NEW revenues?</a:t>
          </a:r>
        </a:p>
      </dgm:t>
    </dgm:pt>
    <dgm:pt modelId="{79F3CF5C-5665-6D44-9011-E0B3EC149226}" type="parTrans" cxnId="{C2D656EC-F43C-0343-8664-D3B0040F1CC0}">
      <dgm:prSet/>
      <dgm:spPr/>
      <dgm:t>
        <a:bodyPr/>
        <a:lstStyle/>
        <a:p>
          <a:endParaRPr lang="en-US"/>
        </a:p>
      </dgm:t>
    </dgm:pt>
    <dgm:pt modelId="{848A071D-1459-A84A-9570-5F4A4EDFE10E}" type="sibTrans" cxnId="{C2D656EC-F43C-0343-8664-D3B0040F1CC0}">
      <dgm:prSet/>
      <dgm:spPr/>
      <dgm:t>
        <a:bodyPr/>
        <a:lstStyle/>
        <a:p>
          <a:endParaRPr lang="en-US"/>
        </a:p>
      </dgm:t>
    </dgm:pt>
    <dgm:pt modelId="{1D025BA4-5124-F34B-8189-5EC034C1FFD7}">
      <dgm:prSet phldrT="[Text]"/>
      <dgm:spPr>
        <a:solidFill>
          <a:schemeClr val="accent1"/>
        </a:solidFill>
        <a:effectLst>
          <a:outerShdw blurRad="50800" dist="38100" dir="8100000" algn="tr" rotWithShape="0">
            <a:prstClr val="black">
              <a:alpha val="40000"/>
            </a:prstClr>
          </a:outerShdw>
        </a:effectLst>
      </dgm:spPr>
      <dgm:t>
        <a:bodyPr/>
        <a:lstStyle/>
        <a:p>
          <a:r>
            <a:rPr lang="en-US" dirty="0"/>
            <a:t>Are the new revenues from “fees for services” or “rental fees”?</a:t>
          </a:r>
        </a:p>
      </dgm:t>
    </dgm:pt>
    <dgm:pt modelId="{ECFDCB51-17BD-AF4B-A85E-B23C58CB95AA}" type="parTrans" cxnId="{CDE8DA80-1586-E446-90F4-EB2C3C6208D7}">
      <dgm:prSet/>
      <dgm:spPr/>
      <dgm:t>
        <a:bodyPr/>
        <a:lstStyle/>
        <a:p>
          <a:endParaRPr lang="en-US"/>
        </a:p>
      </dgm:t>
    </dgm:pt>
    <dgm:pt modelId="{8517FDE6-53DD-2F4E-A475-22D6860B92DF}" type="sibTrans" cxnId="{CDE8DA80-1586-E446-90F4-EB2C3C6208D7}">
      <dgm:prSet/>
      <dgm:spPr/>
      <dgm:t>
        <a:bodyPr/>
        <a:lstStyle/>
        <a:p>
          <a:endParaRPr lang="en-US"/>
        </a:p>
      </dgm:t>
    </dgm:pt>
    <dgm:pt modelId="{3A5D0D67-3F3C-5B45-94F3-C208322F70F0}">
      <dgm:prSet phldrT="[Text]"/>
      <dgm:spPr>
        <a:solidFill>
          <a:schemeClr val="accent1"/>
        </a:solidFill>
        <a:effectLst>
          <a:outerShdw blurRad="50800" dist="38100" dir="8100000" algn="tr" rotWithShape="0">
            <a:prstClr val="black">
              <a:alpha val="40000"/>
            </a:prstClr>
          </a:outerShdw>
        </a:effectLst>
      </dgm:spPr>
      <dgm:t>
        <a:bodyPr/>
        <a:lstStyle/>
        <a:p>
          <a:r>
            <a:rPr lang="en-US" dirty="0"/>
            <a:t>Is there an exemption that applies (taxes, special assessments, fines, and similar charges)?</a:t>
          </a:r>
        </a:p>
      </dgm:t>
    </dgm:pt>
    <dgm:pt modelId="{255042CE-FD3F-E54B-884B-D01D0B550EBB}" type="parTrans" cxnId="{748898A7-EE81-854A-BD05-0408C1D6C655}">
      <dgm:prSet/>
      <dgm:spPr/>
      <dgm:t>
        <a:bodyPr/>
        <a:lstStyle/>
        <a:p>
          <a:endParaRPr lang="en-US"/>
        </a:p>
      </dgm:t>
    </dgm:pt>
    <dgm:pt modelId="{67F57575-2616-1E48-ABB9-90583995AF60}" type="sibTrans" cxnId="{748898A7-EE81-854A-BD05-0408C1D6C655}">
      <dgm:prSet/>
      <dgm:spPr/>
      <dgm:t>
        <a:bodyPr/>
        <a:lstStyle/>
        <a:p>
          <a:endParaRPr lang="en-US"/>
        </a:p>
      </dgm:t>
    </dgm:pt>
    <dgm:pt modelId="{0BF24B87-D6CB-E34E-B5C7-38E52B58A4FC}" type="pres">
      <dgm:prSet presAssocID="{DC2A187F-7FBC-5347-B510-91E4B90F65D5}" presName="outerComposite" presStyleCnt="0">
        <dgm:presLayoutVars>
          <dgm:chMax val="5"/>
          <dgm:dir/>
          <dgm:resizeHandles val="exact"/>
        </dgm:presLayoutVars>
      </dgm:prSet>
      <dgm:spPr/>
    </dgm:pt>
    <dgm:pt modelId="{E10DBE5B-4E3D-EE44-B735-2F1D79080600}" type="pres">
      <dgm:prSet presAssocID="{DC2A187F-7FBC-5347-B510-91E4B90F65D5}" presName="dummyMaxCanvas" presStyleCnt="0">
        <dgm:presLayoutVars/>
      </dgm:prSet>
      <dgm:spPr/>
    </dgm:pt>
    <dgm:pt modelId="{49F4F1DC-2DEF-9248-8D47-FF757F8BA725}" type="pres">
      <dgm:prSet presAssocID="{DC2A187F-7FBC-5347-B510-91E4B90F65D5}" presName="FourNodes_1" presStyleLbl="node1" presStyleIdx="0" presStyleCnt="4">
        <dgm:presLayoutVars>
          <dgm:bulletEnabled val="1"/>
        </dgm:presLayoutVars>
      </dgm:prSet>
      <dgm:spPr/>
    </dgm:pt>
    <dgm:pt modelId="{FC724525-973F-B445-8249-C6B2A561525E}" type="pres">
      <dgm:prSet presAssocID="{DC2A187F-7FBC-5347-B510-91E4B90F65D5}" presName="FourNodes_2" presStyleLbl="node1" presStyleIdx="1" presStyleCnt="4">
        <dgm:presLayoutVars>
          <dgm:bulletEnabled val="1"/>
        </dgm:presLayoutVars>
      </dgm:prSet>
      <dgm:spPr/>
    </dgm:pt>
    <dgm:pt modelId="{4259289F-4755-384D-91CE-641990679F16}" type="pres">
      <dgm:prSet presAssocID="{DC2A187F-7FBC-5347-B510-91E4B90F65D5}" presName="FourNodes_3" presStyleLbl="node1" presStyleIdx="2" presStyleCnt="4">
        <dgm:presLayoutVars>
          <dgm:bulletEnabled val="1"/>
        </dgm:presLayoutVars>
      </dgm:prSet>
      <dgm:spPr/>
    </dgm:pt>
    <dgm:pt modelId="{7CD79120-8A77-4B46-9C21-C825C659689F}" type="pres">
      <dgm:prSet presAssocID="{DC2A187F-7FBC-5347-B510-91E4B90F65D5}" presName="FourNodes_4" presStyleLbl="node1" presStyleIdx="3" presStyleCnt="4">
        <dgm:presLayoutVars>
          <dgm:bulletEnabled val="1"/>
        </dgm:presLayoutVars>
      </dgm:prSet>
      <dgm:spPr/>
    </dgm:pt>
    <dgm:pt modelId="{C626EA0F-DD89-0D41-AD1A-077449C4EBDE}" type="pres">
      <dgm:prSet presAssocID="{DC2A187F-7FBC-5347-B510-91E4B90F65D5}" presName="FourConn_1-2" presStyleLbl="fgAccFollowNode1" presStyleIdx="0" presStyleCnt="3">
        <dgm:presLayoutVars>
          <dgm:bulletEnabled val="1"/>
        </dgm:presLayoutVars>
      </dgm:prSet>
      <dgm:spPr/>
    </dgm:pt>
    <dgm:pt modelId="{6BC2680D-038B-5043-84F7-437DC038F26F}" type="pres">
      <dgm:prSet presAssocID="{DC2A187F-7FBC-5347-B510-91E4B90F65D5}" presName="FourConn_2-3" presStyleLbl="fgAccFollowNode1" presStyleIdx="1" presStyleCnt="3">
        <dgm:presLayoutVars>
          <dgm:bulletEnabled val="1"/>
        </dgm:presLayoutVars>
      </dgm:prSet>
      <dgm:spPr/>
    </dgm:pt>
    <dgm:pt modelId="{B6DD0ACE-56D0-EF4F-ABA7-1B0633656108}" type="pres">
      <dgm:prSet presAssocID="{DC2A187F-7FBC-5347-B510-91E4B90F65D5}" presName="FourConn_3-4" presStyleLbl="fgAccFollowNode1" presStyleIdx="2" presStyleCnt="3">
        <dgm:presLayoutVars>
          <dgm:bulletEnabled val="1"/>
        </dgm:presLayoutVars>
      </dgm:prSet>
      <dgm:spPr/>
    </dgm:pt>
    <dgm:pt modelId="{CD469F70-D1B6-8B49-860B-2D23BF1EDE18}" type="pres">
      <dgm:prSet presAssocID="{DC2A187F-7FBC-5347-B510-91E4B90F65D5}" presName="FourNodes_1_text" presStyleLbl="node1" presStyleIdx="3" presStyleCnt="4">
        <dgm:presLayoutVars>
          <dgm:bulletEnabled val="1"/>
        </dgm:presLayoutVars>
      </dgm:prSet>
      <dgm:spPr/>
    </dgm:pt>
    <dgm:pt modelId="{B5133CE5-247D-4C4E-ABA7-9E7DE36BD3C8}" type="pres">
      <dgm:prSet presAssocID="{DC2A187F-7FBC-5347-B510-91E4B90F65D5}" presName="FourNodes_2_text" presStyleLbl="node1" presStyleIdx="3" presStyleCnt="4">
        <dgm:presLayoutVars>
          <dgm:bulletEnabled val="1"/>
        </dgm:presLayoutVars>
      </dgm:prSet>
      <dgm:spPr/>
    </dgm:pt>
    <dgm:pt modelId="{3AFD5194-4FD7-CC42-B498-73349B12FBA4}" type="pres">
      <dgm:prSet presAssocID="{DC2A187F-7FBC-5347-B510-91E4B90F65D5}" presName="FourNodes_3_text" presStyleLbl="node1" presStyleIdx="3" presStyleCnt="4">
        <dgm:presLayoutVars>
          <dgm:bulletEnabled val="1"/>
        </dgm:presLayoutVars>
      </dgm:prSet>
      <dgm:spPr/>
    </dgm:pt>
    <dgm:pt modelId="{DDC12EB7-478B-B442-8D9F-0873CAF839D3}" type="pres">
      <dgm:prSet presAssocID="{DC2A187F-7FBC-5347-B510-91E4B90F65D5}" presName="FourNodes_4_text" presStyleLbl="node1" presStyleIdx="3" presStyleCnt="4">
        <dgm:presLayoutVars>
          <dgm:bulletEnabled val="1"/>
        </dgm:presLayoutVars>
      </dgm:prSet>
      <dgm:spPr/>
    </dgm:pt>
  </dgm:ptLst>
  <dgm:cxnLst>
    <dgm:cxn modelId="{CB0C8705-1018-194B-988A-1D491557869A}" type="presOf" srcId="{8517FDE6-53DD-2F4E-A475-22D6860B92DF}" destId="{B6DD0ACE-56D0-EF4F-ABA7-1B0633656108}" srcOrd="0" destOrd="0" presId="urn:microsoft.com/office/officeart/2005/8/layout/vProcess5"/>
    <dgm:cxn modelId="{3E624218-5A4F-524A-90DB-C73518375EBB}" type="presOf" srcId="{3A5D0D67-3F3C-5B45-94F3-C208322F70F0}" destId="{7CD79120-8A77-4B46-9C21-C825C659689F}" srcOrd="0" destOrd="0" presId="urn:microsoft.com/office/officeart/2005/8/layout/vProcess5"/>
    <dgm:cxn modelId="{066C8829-E83F-9045-A1E0-B1032ADEEF1E}" type="presOf" srcId="{3F66FAC6-ECC0-3B40-864E-E394D1256149}" destId="{C626EA0F-DD89-0D41-AD1A-077449C4EBDE}" srcOrd="0" destOrd="0" presId="urn:microsoft.com/office/officeart/2005/8/layout/vProcess5"/>
    <dgm:cxn modelId="{C0AF072D-008F-DB45-91FD-B56DC495C292}" type="presOf" srcId="{DC2A187F-7FBC-5347-B510-91E4B90F65D5}" destId="{0BF24B87-D6CB-E34E-B5C7-38E52B58A4FC}" srcOrd="0" destOrd="0" presId="urn:microsoft.com/office/officeart/2005/8/layout/vProcess5"/>
    <dgm:cxn modelId="{96E6A531-25DB-AF44-8825-554BA5409C3E}" type="presOf" srcId="{6E127505-56A5-484F-8F5C-C44D135FE91D}" destId="{49F4F1DC-2DEF-9248-8D47-FF757F8BA725}" srcOrd="0" destOrd="0" presId="urn:microsoft.com/office/officeart/2005/8/layout/vProcess5"/>
    <dgm:cxn modelId="{5344E765-BA79-594B-9772-17115C0BA757}" type="presOf" srcId="{6E127505-56A5-484F-8F5C-C44D135FE91D}" destId="{CD469F70-D1B6-8B49-860B-2D23BF1EDE18}" srcOrd="1" destOrd="0" presId="urn:microsoft.com/office/officeart/2005/8/layout/vProcess5"/>
    <dgm:cxn modelId="{87EAEA77-393C-8241-BA42-69AB32EC9179}" type="presOf" srcId="{1D025BA4-5124-F34B-8189-5EC034C1FFD7}" destId="{4259289F-4755-384D-91CE-641990679F16}" srcOrd="0" destOrd="0" presId="urn:microsoft.com/office/officeart/2005/8/layout/vProcess5"/>
    <dgm:cxn modelId="{3C0AD07F-DB5B-4242-AB83-96A00F44FD5E}" type="presOf" srcId="{848A071D-1459-A84A-9570-5F4A4EDFE10E}" destId="{6BC2680D-038B-5043-84F7-437DC038F26F}" srcOrd="0" destOrd="0" presId="urn:microsoft.com/office/officeart/2005/8/layout/vProcess5"/>
    <dgm:cxn modelId="{CDE8DA80-1586-E446-90F4-EB2C3C6208D7}" srcId="{DC2A187F-7FBC-5347-B510-91E4B90F65D5}" destId="{1D025BA4-5124-F34B-8189-5EC034C1FFD7}" srcOrd="2" destOrd="0" parTransId="{ECFDCB51-17BD-AF4B-A85E-B23C58CB95AA}" sibTransId="{8517FDE6-53DD-2F4E-A475-22D6860B92DF}"/>
    <dgm:cxn modelId="{748898A7-EE81-854A-BD05-0408C1D6C655}" srcId="{DC2A187F-7FBC-5347-B510-91E4B90F65D5}" destId="{3A5D0D67-3F3C-5B45-94F3-C208322F70F0}" srcOrd="3" destOrd="0" parTransId="{255042CE-FD3F-E54B-884B-D01D0B550EBB}" sibTransId="{67F57575-2616-1E48-ABB9-90583995AF60}"/>
    <dgm:cxn modelId="{41CED8B2-2D79-D040-B792-A721E5D983F2}" type="presOf" srcId="{3A5D0D67-3F3C-5B45-94F3-C208322F70F0}" destId="{DDC12EB7-478B-B442-8D9F-0873CAF839D3}" srcOrd="1" destOrd="0" presId="urn:microsoft.com/office/officeart/2005/8/layout/vProcess5"/>
    <dgm:cxn modelId="{EEEDE6C3-87DC-2443-97D6-F1DD48063156}" type="presOf" srcId="{1D025BA4-5124-F34B-8189-5EC034C1FFD7}" destId="{3AFD5194-4FD7-CC42-B498-73349B12FBA4}" srcOrd="1" destOrd="0" presId="urn:microsoft.com/office/officeart/2005/8/layout/vProcess5"/>
    <dgm:cxn modelId="{FF7A17DA-FFCD-D14A-8309-17F4AF615BC2}" type="presOf" srcId="{CDCA6B03-F113-4841-AFD3-1CEFA397A0B1}" destId="{B5133CE5-247D-4C4E-ABA7-9E7DE36BD3C8}" srcOrd="1" destOrd="0" presId="urn:microsoft.com/office/officeart/2005/8/layout/vProcess5"/>
    <dgm:cxn modelId="{CB051EEB-166C-504F-965D-D3B4E0AE2EAE}" srcId="{DC2A187F-7FBC-5347-B510-91E4B90F65D5}" destId="{6E127505-56A5-484F-8F5C-C44D135FE91D}" srcOrd="0" destOrd="0" parTransId="{671FA81B-1AF7-E547-AF9D-6C6058E289B3}" sibTransId="{3F66FAC6-ECC0-3B40-864E-E394D1256149}"/>
    <dgm:cxn modelId="{C2D656EC-F43C-0343-8664-D3B0040F1CC0}" srcId="{DC2A187F-7FBC-5347-B510-91E4B90F65D5}" destId="{CDCA6B03-F113-4841-AFD3-1CEFA397A0B1}" srcOrd="1" destOrd="0" parTransId="{79F3CF5C-5665-6D44-9011-E0B3EC149226}" sibTransId="{848A071D-1459-A84A-9570-5F4A4EDFE10E}"/>
    <dgm:cxn modelId="{5CEA53F4-913C-3A45-8402-772908C30403}" type="presOf" srcId="{CDCA6B03-F113-4841-AFD3-1CEFA397A0B1}" destId="{FC724525-973F-B445-8249-C6B2A561525E}" srcOrd="0" destOrd="0" presId="urn:microsoft.com/office/officeart/2005/8/layout/vProcess5"/>
    <dgm:cxn modelId="{4F6C5506-5CF5-E340-9EBD-3E0A32469101}" type="presParOf" srcId="{0BF24B87-D6CB-E34E-B5C7-38E52B58A4FC}" destId="{E10DBE5B-4E3D-EE44-B735-2F1D79080600}" srcOrd="0" destOrd="0" presId="urn:microsoft.com/office/officeart/2005/8/layout/vProcess5"/>
    <dgm:cxn modelId="{0FBFE3BE-0DC1-CA4B-BFAF-1FFC6D04ACAE}" type="presParOf" srcId="{0BF24B87-D6CB-E34E-B5C7-38E52B58A4FC}" destId="{49F4F1DC-2DEF-9248-8D47-FF757F8BA725}" srcOrd="1" destOrd="0" presId="urn:microsoft.com/office/officeart/2005/8/layout/vProcess5"/>
    <dgm:cxn modelId="{A8C6223C-100B-9146-BB5D-2BB0D2E4A293}" type="presParOf" srcId="{0BF24B87-D6CB-E34E-B5C7-38E52B58A4FC}" destId="{FC724525-973F-B445-8249-C6B2A561525E}" srcOrd="2" destOrd="0" presId="urn:microsoft.com/office/officeart/2005/8/layout/vProcess5"/>
    <dgm:cxn modelId="{5ED31E5E-BA28-744B-B2CE-D21BFCF12863}" type="presParOf" srcId="{0BF24B87-D6CB-E34E-B5C7-38E52B58A4FC}" destId="{4259289F-4755-384D-91CE-641990679F16}" srcOrd="3" destOrd="0" presId="urn:microsoft.com/office/officeart/2005/8/layout/vProcess5"/>
    <dgm:cxn modelId="{84FCE794-30E8-E249-8BB8-1A2AC4930F5D}" type="presParOf" srcId="{0BF24B87-D6CB-E34E-B5C7-38E52B58A4FC}" destId="{7CD79120-8A77-4B46-9C21-C825C659689F}" srcOrd="4" destOrd="0" presId="urn:microsoft.com/office/officeart/2005/8/layout/vProcess5"/>
    <dgm:cxn modelId="{C3F8AF16-5400-644C-8B75-508C14F72799}" type="presParOf" srcId="{0BF24B87-D6CB-E34E-B5C7-38E52B58A4FC}" destId="{C626EA0F-DD89-0D41-AD1A-077449C4EBDE}" srcOrd="5" destOrd="0" presId="urn:microsoft.com/office/officeart/2005/8/layout/vProcess5"/>
    <dgm:cxn modelId="{D442BFB9-34EC-7648-BD10-C25A2D28E47E}" type="presParOf" srcId="{0BF24B87-D6CB-E34E-B5C7-38E52B58A4FC}" destId="{6BC2680D-038B-5043-84F7-437DC038F26F}" srcOrd="6" destOrd="0" presId="urn:microsoft.com/office/officeart/2005/8/layout/vProcess5"/>
    <dgm:cxn modelId="{FC25D2D4-4337-7446-931B-A6E743B512D6}" type="presParOf" srcId="{0BF24B87-D6CB-E34E-B5C7-38E52B58A4FC}" destId="{B6DD0ACE-56D0-EF4F-ABA7-1B0633656108}" srcOrd="7" destOrd="0" presId="urn:microsoft.com/office/officeart/2005/8/layout/vProcess5"/>
    <dgm:cxn modelId="{C22C7359-6938-3943-AF9E-EF8626E861D7}" type="presParOf" srcId="{0BF24B87-D6CB-E34E-B5C7-38E52B58A4FC}" destId="{CD469F70-D1B6-8B49-860B-2D23BF1EDE18}" srcOrd="8" destOrd="0" presId="urn:microsoft.com/office/officeart/2005/8/layout/vProcess5"/>
    <dgm:cxn modelId="{4A4F50BB-54AB-0646-A0DB-7B881BFA2962}" type="presParOf" srcId="{0BF24B87-D6CB-E34E-B5C7-38E52B58A4FC}" destId="{B5133CE5-247D-4C4E-ABA7-9E7DE36BD3C8}" srcOrd="9" destOrd="0" presId="urn:microsoft.com/office/officeart/2005/8/layout/vProcess5"/>
    <dgm:cxn modelId="{CE8D6951-9BFD-D542-9455-5BD845A22AB9}" type="presParOf" srcId="{0BF24B87-D6CB-E34E-B5C7-38E52B58A4FC}" destId="{3AFD5194-4FD7-CC42-B498-73349B12FBA4}" srcOrd="10" destOrd="0" presId="urn:microsoft.com/office/officeart/2005/8/layout/vProcess5"/>
    <dgm:cxn modelId="{6218E41B-F110-3640-8229-422680D1EFAC}" type="presParOf" srcId="{0BF24B87-D6CB-E34E-B5C7-38E52B58A4FC}" destId="{DDC12EB7-478B-B442-8D9F-0873CAF839D3}"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194A30-F5FE-9B4D-B953-E31FC7B2FD56}" type="doc">
      <dgm:prSet loTypeId="urn:microsoft.com/office/officeart/2005/8/layout/hProcess9" loCatId="" qsTypeId="urn:microsoft.com/office/officeart/2005/8/quickstyle/simple4" qsCatId="simple" csTypeId="urn:microsoft.com/office/officeart/2005/8/colors/colorful1" csCatId="colorful" phldr="1"/>
      <dgm:spPr/>
    </dgm:pt>
    <dgm:pt modelId="{E3D8BF6B-783C-E34C-B217-225A697D73DE}">
      <dgm:prSet phldrT="[Text]" custT="1"/>
      <dgm:spPr>
        <a:effectLst>
          <a:outerShdw blurRad="50800" dist="38100" dir="8100000" algn="tr" rotWithShape="0">
            <a:prstClr val="black">
              <a:alpha val="40000"/>
            </a:prstClr>
          </a:outerShdw>
        </a:effectLst>
      </dgm:spPr>
      <dgm:t>
        <a:bodyPr/>
        <a:lstStyle/>
        <a:p>
          <a:r>
            <a:rPr lang="en-US" sz="2200" dirty="0"/>
            <a:t>System Develop-</a:t>
          </a:r>
          <a:r>
            <a:rPr lang="en-US" sz="2200" dirty="0" err="1"/>
            <a:t>ment</a:t>
          </a:r>
          <a:r>
            <a:rPr lang="en-US" sz="2200" dirty="0"/>
            <a:t> Fees</a:t>
          </a:r>
        </a:p>
      </dgm:t>
    </dgm:pt>
    <dgm:pt modelId="{D9416DD2-B807-724D-87EB-C183CF21E8D0}" type="parTrans" cxnId="{A2599BE2-F872-D345-92C5-3CBBFB43E030}">
      <dgm:prSet/>
      <dgm:spPr/>
      <dgm:t>
        <a:bodyPr/>
        <a:lstStyle/>
        <a:p>
          <a:endParaRPr lang="en-US"/>
        </a:p>
      </dgm:t>
    </dgm:pt>
    <dgm:pt modelId="{7E0BA753-8AD6-1543-87D7-2018D8ADFF90}" type="sibTrans" cxnId="{A2599BE2-F872-D345-92C5-3CBBFB43E030}">
      <dgm:prSet/>
      <dgm:spPr/>
      <dgm:t>
        <a:bodyPr/>
        <a:lstStyle/>
        <a:p>
          <a:endParaRPr lang="en-US"/>
        </a:p>
      </dgm:t>
    </dgm:pt>
    <dgm:pt modelId="{F2C06D6A-8DB9-9845-8612-66BE829E30CE}">
      <dgm:prSet phldrT="[Text]"/>
      <dgm:spPr>
        <a:effectLst>
          <a:outerShdw blurRad="50800" dist="38100" dir="8100000" algn="tr" rotWithShape="0">
            <a:prstClr val="black">
              <a:alpha val="40000"/>
            </a:prstClr>
          </a:outerShdw>
        </a:effectLst>
      </dgm:spPr>
      <dgm:t>
        <a:bodyPr/>
        <a:lstStyle/>
        <a:p>
          <a:r>
            <a:rPr lang="en-US" dirty="0"/>
            <a:t>Contractual Charges</a:t>
          </a:r>
        </a:p>
      </dgm:t>
    </dgm:pt>
    <dgm:pt modelId="{5023E961-9D19-0E4A-B48F-DEA726EC9FF6}" type="parTrans" cxnId="{7C1F816D-729A-1B4D-A5EB-278F04B4B873}">
      <dgm:prSet/>
      <dgm:spPr/>
      <dgm:t>
        <a:bodyPr/>
        <a:lstStyle/>
        <a:p>
          <a:endParaRPr lang="en-US"/>
        </a:p>
      </dgm:t>
    </dgm:pt>
    <dgm:pt modelId="{CD54D2E5-DC95-704C-AE9F-E11C0F695AAB}" type="sibTrans" cxnId="{7C1F816D-729A-1B4D-A5EB-278F04B4B873}">
      <dgm:prSet/>
      <dgm:spPr/>
      <dgm:t>
        <a:bodyPr/>
        <a:lstStyle/>
        <a:p>
          <a:endParaRPr lang="en-US"/>
        </a:p>
      </dgm:t>
    </dgm:pt>
    <dgm:pt modelId="{3B213D31-C61B-504E-B269-DC98148949C5}">
      <dgm:prSet phldrT="[Text]"/>
      <dgm:spPr>
        <a:effectLst>
          <a:outerShdw blurRad="50800" dist="38100" dir="8100000" algn="tr" rotWithShape="0">
            <a:prstClr val="black">
              <a:alpha val="40000"/>
            </a:prstClr>
          </a:outerShdw>
        </a:effectLst>
      </dgm:spPr>
      <dgm:t>
        <a:bodyPr/>
        <a:lstStyle/>
        <a:p>
          <a:r>
            <a:rPr lang="en-US" dirty="0"/>
            <a:t>Connection / Tap Fees</a:t>
          </a:r>
        </a:p>
      </dgm:t>
    </dgm:pt>
    <dgm:pt modelId="{C8635E08-D262-484D-B34C-F188700770BD}" type="parTrans" cxnId="{2BE1DA9D-DB8F-AD43-A378-180738882F8F}">
      <dgm:prSet/>
      <dgm:spPr/>
      <dgm:t>
        <a:bodyPr/>
        <a:lstStyle/>
        <a:p>
          <a:endParaRPr lang="en-US"/>
        </a:p>
      </dgm:t>
    </dgm:pt>
    <dgm:pt modelId="{D682A34C-EA88-E14C-8B30-C77B0796B872}" type="sibTrans" cxnId="{2BE1DA9D-DB8F-AD43-A378-180738882F8F}">
      <dgm:prSet/>
      <dgm:spPr/>
      <dgm:t>
        <a:bodyPr/>
        <a:lstStyle/>
        <a:p>
          <a:endParaRPr lang="en-US"/>
        </a:p>
      </dgm:t>
    </dgm:pt>
    <dgm:pt modelId="{7CD58EF1-9DDD-6F42-8311-CCDDB3B94CE7}">
      <dgm:prSet phldrT="[Text]"/>
      <dgm:spPr>
        <a:solidFill>
          <a:schemeClr val="accent1"/>
        </a:solidFill>
        <a:ln>
          <a:solidFill>
            <a:schemeClr val="accent1"/>
          </a:solidFill>
        </a:ln>
        <a:effectLst>
          <a:outerShdw blurRad="50800" dist="38100" dir="8100000" algn="tr" rotWithShape="0">
            <a:prstClr val="black">
              <a:alpha val="40000"/>
            </a:prstClr>
          </a:outerShdw>
        </a:effectLst>
      </dgm:spPr>
      <dgm:t>
        <a:bodyPr/>
        <a:lstStyle/>
        <a:p>
          <a:r>
            <a:rPr lang="en-US" dirty="0"/>
            <a:t>User Fees</a:t>
          </a:r>
        </a:p>
      </dgm:t>
    </dgm:pt>
    <dgm:pt modelId="{C8F9A0FD-BAA2-CC4B-B77C-FEB88CB0129C}" type="parTrans" cxnId="{17F969F1-03D6-8349-899A-CBD6B69A369F}">
      <dgm:prSet/>
      <dgm:spPr/>
      <dgm:t>
        <a:bodyPr/>
        <a:lstStyle/>
        <a:p>
          <a:endParaRPr lang="en-US"/>
        </a:p>
      </dgm:t>
    </dgm:pt>
    <dgm:pt modelId="{BBCE569F-A21C-954A-B22D-59088BB30144}" type="sibTrans" cxnId="{17F969F1-03D6-8349-899A-CBD6B69A369F}">
      <dgm:prSet/>
      <dgm:spPr/>
      <dgm:t>
        <a:bodyPr/>
        <a:lstStyle/>
        <a:p>
          <a:endParaRPr lang="en-US"/>
        </a:p>
      </dgm:t>
    </dgm:pt>
    <dgm:pt modelId="{A513D188-7CAA-0846-9F73-E04445C57F29}">
      <dgm:prSet phldrT="[Text]"/>
      <dgm:spPr>
        <a:effectLst>
          <a:outerShdw blurRad="50800" dist="38100" dir="8100000" algn="tr" rotWithShape="0">
            <a:prstClr val="black">
              <a:alpha val="40000"/>
            </a:prstClr>
          </a:outerShdw>
        </a:effectLst>
      </dgm:spPr>
      <dgm:t>
        <a:bodyPr/>
        <a:lstStyle/>
        <a:p>
          <a:r>
            <a:rPr lang="en-US" dirty="0"/>
            <a:t>Availability Fees</a:t>
          </a:r>
        </a:p>
      </dgm:t>
    </dgm:pt>
    <dgm:pt modelId="{2736B52C-4CC6-8D41-A179-14E616A4C8DD}" type="parTrans" cxnId="{42473017-755D-3041-8619-BB6FDC918639}">
      <dgm:prSet/>
      <dgm:spPr/>
      <dgm:t>
        <a:bodyPr/>
        <a:lstStyle/>
        <a:p>
          <a:endParaRPr lang="en-US"/>
        </a:p>
      </dgm:t>
    </dgm:pt>
    <dgm:pt modelId="{E130EDEF-167D-5940-B6E4-802DEA3204FA}" type="sibTrans" cxnId="{42473017-755D-3041-8619-BB6FDC918639}">
      <dgm:prSet/>
      <dgm:spPr/>
      <dgm:t>
        <a:bodyPr/>
        <a:lstStyle/>
        <a:p>
          <a:endParaRPr lang="en-US"/>
        </a:p>
      </dgm:t>
    </dgm:pt>
    <dgm:pt modelId="{C0983F51-680E-1443-806A-BCAD9E73507D}">
      <dgm:prSet phldrT="[Text]"/>
      <dgm:spPr>
        <a:effectLst>
          <a:outerShdw blurRad="50800" dist="38100" dir="8100000" algn="tr" rotWithShape="0">
            <a:prstClr val="black">
              <a:alpha val="40000"/>
            </a:prstClr>
          </a:outerShdw>
        </a:effectLst>
      </dgm:spPr>
      <dgm:t>
        <a:bodyPr/>
        <a:lstStyle/>
        <a:p>
          <a:r>
            <a:rPr lang="en-US" dirty="0"/>
            <a:t>Regulatory Fees</a:t>
          </a:r>
        </a:p>
      </dgm:t>
    </dgm:pt>
    <dgm:pt modelId="{458FBEC2-056C-7A48-9FB3-EDE3E8EC0A56}" type="parTrans" cxnId="{C0763121-3140-FB45-9100-D063F1BBC091}">
      <dgm:prSet/>
      <dgm:spPr/>
      <dgm:t>
        <a:bodyPr/>
        <a:lstStyle/>
        <a:p>
          <a:endParaRPr lang="en-US"/>
        </a:p>
      </dgm:t>
    </dgm:pt>
    <dgm:pt modelId="{4891AC2B-E8CD-D14B-9B69-397D2D39EBE8}" type="sibTrans" cxnId="{C0763121-3140-FB45-9100-D063F1BBC091}">
      <dgm:prSet/>
      <dgm:spPr/>
      <dgm:t>
        <a:bodyPr/>
        <a:lstStyle/>
        <a:p>
          <a:endParaRPr lang="en-US"/>
        </a:p>
      </dgm:t>
    </dgm:pt>
    <dgm:pt modelId="{7D46E09B-14AF-1A48-9C1C-CA881E05F11C}">
      <dgm:prSet phldrT="[Text]" custT="1"/>
      <dgm:spPr>
        <a:effectLst>
          <a:outerShdw blurRad="50800" dist="38100" dir="8100000" algn="tr" rotWithShape="0">
            <a:prstClr val="black">
              <a:alpha val="40000"/>
            </a:prstClr>
          </a:outerShdw>
        </a:effectLst>
      </dgm:spPr>
      <dgm:t>
        <a:bodyPr/>
        <a:lstStyle/>
        <a:p>
          <a:r>
            <a:rPr lang="en-US" sz="2200" dirty="0"/>
            <a:t>Special Assess-</a:t>
          </a:r>
          <a:r>
            <a:rPr lang="en-US" sz="2200" dirty="0" err="1"/>
            <a:t>ments</a:t>
          </a:r>
          <a:endParaRPr lang="en-US" sz="2200" dirty="0"/>
        </a:p>
      </dgm:t>
    </dgm:pt>
    <dgm:pt modelId="{A2FBF251-3C35-4F41-A828-55FBFFA67ABD}" type="parTrans" cxnId="{C853FDAA-27D0-F44B-93B5-FA1A4D53AC8B}">
      <dgm:prSet/>
      <dgm:spPr/>
      <dgm:t>
        <a:bodyPr/>
        <a:lstStyle/>
        <a:p>
          <a:endParaRPr lang="en-US"/>
        </a:p>
      </dgm:t>
    </dgm:pt>
    <dgm:pt modelId="{14449E5C-0374-8A4D-966D-D28A89204386}" type="sibTrans" cxnId="{C853FDAA-27D0-F44B-93B5-FA1A4D53AC8B}">
      <dgm:prSet/>
      <dgm:spPr/>
      <dgm:t>
        <a:bodyPr/>
        <a:lstStyle/>
        <a:p>
          <a:endParaRPr lang="en-US"/>
        </a:p>
      </dgm:t>
    </dgm:pt>
    <dgm:pt modelId="{0D77B28F-8FDC-B14A-A360-91DA81273C7F}" type="pres">
      <dgm:prSet presAssocID="{B1194A30-F5FE-9B4D-B953-E31FC7B2FD56}" presName="CompostProcess" presStyleCnt="0">
        <dgm:presLayoutVars>
          <dgm:dir/>
          <dgm:resizeHandles val="exact"/>
        </dgm:presLayoutVars>
      </dgm:prSet>
      <dgm:spPr/>
    </dgm:pt>
    <dgm:pt modelId="{4FAA32F9-0FD3-694E-9C8C-A2E7CADABDB7}" type="pres">
      <dgm:prSet presAssocID="{B1194A30-F5FE-9B4D-B953-E31FC7B2FD56}" presName="arrow" presStyleLbl="bgShp" presStyleIdx="0" presStyleCnt="1" custLinFactNeighborX="-82" custLinFactNeighborY="808"/>
      <dgm:spPr/>
    </dgm:pt>
    <dgm:pt modelId="{F6C23B3C-8C6D-4546-97E3-D17D7BF01B33}" type="pres">
      <dgm:prSet presAssocID="{B1194A30-F5FE-9B4D-B953-E31FC7B2FD56}" presName="linearProcess" presStyleCnt="0"/>
      <dgm:spPr/>
    </dgm:pt>
    <dgm:pt modelId="{B2AACDAB-3C7B-8B40-8E7E-E70DE4987489}" type="pres">
      <dgm:prSet presAssocID="{E3D8BF6B-783C-E34C-B217-225A697D73DE}" presName="textNode" presStyleLbl="node1" presStyleIdx="0" presStyleCnt="7" custScaleX="103822">
        <dgm:presLayoutVars>
          <dgm:bulletEnabled val="1"/>
        </dgm:presLayoutVars>
      </dgm:prSet>
      <dgm:spPr/>
    </dgm:pt>
    <dgm:pt modelId="{4252169A-F258-EB41-8743-407EFB0E71D6}" type="pres">
      <dgm:prSet presAssocID="{7E0BA753-8AD6-1543-87D7-2018D8ADFF90}" presName="sibTrans" presStyleCnt="0"/>
      <dgm:spPr/>
    </dgm:pt>
    <dgm:pt modelId="{FF2DDD8B-F0AB-E04A-AC46-833E7A60D43F}" type="pres">
      <dgm:prSet presAssocID="{7D46E09B-14AF-1A48-9C1C-CA881E05F11C}" presName="textNode" presStyleLbl="node1" presStyleIdx="1" presStyleCnt="7">
        <dgm:presLayoutVars>
          <dgm:bulletEnabled val="1"/>
        </dgm:presLayoutVars>
      </dgm:prSet>
      <dgm:spPr/>
    </dgm:pt>
    <dgm:pt modelId="{3B40F7B7-7B26-994C-A24E-80CB7867678C}" type="pres">
      <dgm:prSet presAssocID="{14449E5C-0374-8A4D-966D-D28A89204386}" presName="sibTrans" presStyleCnt="0"/>
      <dgm:spPr/>
    </dgm:pt>
    <dgm:pt modelId="{800C8F88-D751-F14B-85E5-9BF8EA9B3E24}" type="pres">
      <dgm:prSet presAssocID="{F2C06D6A-8DB9-9845-8612-66BE829E30CE}" presName="textNode" presStyleLbl="node1" presStyleIdx="2" presStyleCnt="7">
        <dgm:presLayoutVars>
          <dgm:bulletEnabled val="1"/>
        </dgm:presLayoutVars>
      </dgm:prSet>
      <dgm:spPr/>
    </dgm:pt>
    <dgm:pt modelId="{5D4A4FBB-CC15-2745-81F1-FDBFBD956F22}" type="pres">
      <dgm:prSet presAssocID="{CD54D2E5-DC95-704C-AE9F-E11C0F695AAB}" presName="sibTrans" presStyleCnt="0"/>
      <dgm:spPr/>
    </dgm:pt>
    <dgm:pt modelId="{E6370B48-42B5-7044-8EBF-83621CD96116}" type="pres">
      <dgm:prSet presAssocID="{C0983F51-680E-1443-806A-BCAD9E73507D}" presName="textNode" presStyleLbl="node1" presStyleIdx="3" presStyleCnt="7">
        <dgm:presLayoutVars>
          <dgm:bulletEnabled val="1"/>
        </dgm:presLayoutVars>
      </dgm:prSet>
      <dgm:spPr/>
    </dgm:pt>
    <dgm:pt modelId="{57527BD3-B292-334E-906C-1EBF35D962ED}" type="pres">
      <dgm:prSet presAssocID="{4891AC2B-E8CD-D14B-9B69-397D2D39EBE8}" presName="sibTrans" presStyleCnt="0"/>
      <dgm:spPr/>
    </dgm:pt>
    <dgm:pt modelId="{FBBA878C-FA3C-E940-826B-EBE99DABAE8B}" type="pres">
      <dgm:prSet presAssocID="{A513D188-7CAA-0846-9F73-E04445C57F29}" presName="textNode" presStyleLbl="node1" presStyleIdx="4" presStyleCnt="7">
        <dgm:presLayoutVars>
          <dgm:bulletEnabled val="1"/>
        </dgm:presLayoutVars>
      </dgm:prSet>
      <dgm:spPr/>
    </dgm:pt>
    <dgm:pt modelId="{051F48E8-6A37-E14A-89BB-E9C19C97E586}" type="pres">
      <dgm:prSet presAssocID="{E130EDEF-167D-5940-B6E4-802DEA3204FA}" presName="sibTrans" presStyleCnt="0"/>
      <dgm:spPr/>
    </dgm:pt>
    <dgm:pt modelId="{B6C64DD2-06B7-A74C-B9CD-481AD54B18AF}" type="pres">
      <dgm:prSet presAssocID="{3B213D31-C61B-504E-B269-DC98148949C5}" presName="textNode" presStyleLbl="node1" presStyleIdx="5" presStyleCnt="7">
        <dgm:presLayoutVars>
          <dgm:bulletEnabled val="1"/>
        </dgm:presLayoutVars>
      </dgm:prSet>
      <dgm:spPr/>
    </dgm:pt>
    <dgm:pt modelId="{216ED14F-20CE-5743-96DC-70C0F9954E87}" type="pres">
      <dgm:prSet presAssocID="{D682A34C-EA88-E14C-8B30-C77B0796B872}" presName="sibTrans" presStyleCnt="0"/>
      <dgm:spPr/>
    </dgm:pt>
    <dgm:pt modelId="{B92AD895-612A-7C42-B8D9-774353E3C076}" type="pres">
      <dgm:prSet presAssocID="{7CD58EF1-9DDD-6F42-8311-CCDDB3B94CE7}" presName="textNode" presStyleLbl="node1" presStyleIdx="6" presStyleCnt="7">
        <dgm:presLayoutVars>
          <dgm:bulletEnabled val="1"/>
        </dgm:presLayoutVars>
      </dgm:prSet>
      <dgm:spPr/>
    </dgm:pt>
  </dgm:ptLst>
  <dgm:cxnLst>
    <dgm:cxn modelId="{42473017-755D-3041-8619-BB6FDC918639}" srcId="{B1194A30-F5FE-9B4D-B953-E31FC7B2FD56}" destId="{A513D188-7CAA-0846-9F73-E04445C57F29}" srcOrd="4" destOrd="0" parTransId="{2736B52C-4CC6-8D41-A179-14E616A4C8DD}" sibTransId="{E130EDEF-167D-5940-B6E4-802DEA3204FA}"/>
    <dgm:cxn modelId="{D8427519-63BF-7D47-ADEF-1A6370D0D139}" type="presOf" srcId="{7CD58EF1-9DDD-6F42-8311-CCDDB3B94CE7}" destId="{B92AD895-612A-7C42-B8D9-774353E3C076}" srcOrd="0" destOrd="0" presId="urn:microsoft.com/office/officeart/2005/8/layout/hProcess9"/>
    <dgm:cxn modelId="{C0763121-3140-FB45-9100-D063F1BBC091}" srcId="{B1194A30-F5FE-9B4D-B953-E31FC7B2FD56}" destId="{C0983F51-680E-1443-806A-BCAD9E73507D}" srcOrd="3" destOrd="0" parTransId="{458FBEC2-056C-7A48-9FB3-EDE3E8EC0A56}" sibTransId="{4891AC2B-E8CD-D14B-9B69-397D2D39EBE8}"/>
    <dgm:cxn modelId="{13F4662C-CB29-0C47-A470-7F3D683DA6B8}" type="presOf" srcId="{A513D188-7CAA-0846-9F73-E04445C57F29}" destId="{FBBA878C-FA3C-E940-826B-EBE99DABAE8B}" srcOrd="0" destOrd="0" presId="urn:microsoft.com/office/officeart/2005/8/layout/hProcess9"/>
    <dgm:cxn modelId="{9D98EE31-B7FA-6842-BF69-4F19F180EF3E}" type="presOf" srcId="{C0983F51-680E-1443-806A-BCAD9E73507D}" destId="{E6370B48-42B5-7044-8EBF-83621CD96116}" srcOrd="0" destOrd="0" presId="urn:microsoft.com/office/officeart/2005/8/layout/hProcess9"/>
    <dgm:cxn modelId="{E92E915C-22D1-FA4E-9766-362B5CD32B31}" type="presOf" srcId="{3B213D31-C61B-504E-B269-DC98148949C5}" destId="{B6C64DD2-06B7-A74C-B9CD-481AD54B18AF}" srcOrd="0" destOrd="0" presId="urn:microsoft.com/office/officeart/2005/8/layout/hProcess9"/>
    <dgm:cxn modelId="{672B1162-593A-874A-B985-987821782A89}" type="presOf" srcId="{E3D8BF6B-783C-E34C-B217-225A697D73DE}" destId="{B2AACDAB-3C7B-8B40-8E7E-E70DE4987489}" srcOrd="0" destOrd="0" presId="urn:microsoft.com/office/officeart/2005/8/layout/hProcess9"/>
    <dgm:cxn modelId="{7C1F816D-729A-1B4D-A5EB-278F04B4B873}" srcId="{B1194A30-F5FE-9B4D-B953-E31FC7B2FD56}" destId="{F2C06D6A-8DB9-9845-8612-66BE829E30CE}" srcOrd="2" destOrd="0" parTransId="{5023E961-9D19-0E4A-B48F-DEA726EC9FF6}" sibTransId="{CD54D2E5-DC95-704C-AE9F-E11C0F695AAB}"/>
    <dgm:cxn modelId="{BE54F287-A9CB-F743-BE99-5A97140FADB7}" type="presOf" srcId="{7D46E09B-14AF-1A48-9C1C-CA881E05F11C}" destId="{FF2DDD8B-F0AB-E04A-AC46-833E7A60D43F}" srcOrd="0" destOrd="0" presId="urn:microsoft.com/office/officeart/2005/8/layout/hProcess9"/>
    <dgm:cxn modelId="{8BA4D68C-6664-4C49-BD9D-6BA5345C9FC1}" type="presOf" srcId="{F2C06D6A-8DB9-9845-8612-66BE829E30CE}" destId="{800C8F88-D751-F14B-85E5-9BF8EA9B3E24}" srcOrd="0" destOrd="0" presId="urn:microsoft.com/office/officeart/2005/8/layout/hProcess9"/>
    <dgm:cxn modelId="{2BE1DA9D-DB8F-AD43-A378-180738882F8F}" srcId="{B1194A30-F5FE-9B4D-B953-E31FC7B2FD56}" destId="{3B213D31-C61B-504E-B269-DC98148949C5}" srcOrd="5" destOrd="0" parTransId="{C8635E08-D262-484D-B34C-F188700770BD}" sibTransId="{D682A34C-EA88-E14C-8B30-C77B0796B872}"/>
    <dgm:cxn modelId="{C853FDAA-27D0-F44B-93B5-FA1A4D53AC8B}" srcId="{B1194A30-F5FE-9B4D-B953-E31FC7B2FD56}" destId="{7D46E09B-14AF-1A48-9C1C-CA881E05F11C}" srcOrd="1" destOrd="0" parTransId="{A2FBF251-3C35-4F41-A828-55FBFFA67ABD}" sibTransId="{14449E5C-0374-8A4D-966D-D28A89204386}"/>
    <dgm:cxn modelId="{44E3E3E0-4D61-FF4E-B02A-1082A37AF8D4}" type="presOf" srcId="{B1194A30-F5FE-9B4D-B953-E31FC7B2FD56}" destId="{0D77B28F-8FDC-B14A-A360-91DA81273C7F}" srcOrd="0" destOrd="0" presId="urn:microsoft.com/office/officeart/2005/8/layout/hProcess9"/>
    <dgm:cxn modelId="{A2599BE2-F872-D345-92C5-3CBBFB43E030}" srcId="{B1194A30-F5FE-9B4D-B953-E31FC7B2FD56}" destId="{E3D8BF6B-783C-E34C-B217-225A697D73DE}" srcOrd="0" destOrd="0" parTransId="{D9416DD2-B807-724D-87EB-C183CF21E8D0}" sibTransId="{7E0BA753-8AD6-1543-87D7-2018D8ADFF90}"/>
    <dgm:cxn modelId="{17F969F1-03D6-8349-899A-CBD6B69A369F}" srcId="{B1194A30-F5FE-9B4D-B953-E31FC7B2FD56}" destId="{7CD58EF1-9DDD-6F42-8311-CCDDB3B94CE7}" srcOrd="6" destOrd="0" parTransId="{C8F9A0FD-BAA2-CC4B-B77C-FEB88CB0129C}" sibTransId="{BBCE569F-A21C-954A-B22D-59088BB30144}"/>
    <dgm:cxn modelId="{9753D9E6-E038-9141-B8F5-402C4807D133}" type="presParOf" srcId="{0D77B28F-8FDC-B14A-A360-91DA81273C7F}" destId="{4FAA32F9-0FD3-694E-9C8C-A2E7CADABDB7}" srcOrd="0" destOrd="0" presId="urn:microsoft.com/office/officeart/2005/8/layout/hProcess9"/>
    <dgm:cxn modelId="{853DF41D-20DB-4B40-BE27-68E84EBB2F12}" type="presParOf" srcId="{0D77B28F-8FDC-B14A-A360-91DA81273C7F}" destId="{F6C23B3C-8C6D-4546-97E3-D17D7BF01B33}" srcOrd="1" destOrd="0" presId="urn:microsoft.com/office/officeart/2005/8/layout/hProcess9"/>
    <dgm:cxn modelId="{AEC90D5A-A4C4-D04C-9884-4C7D0AC1B017}" type="presParOf" srcId="{F6C23B3C-8C6D-4546-97E3-D17D7BF01B33}" destId="{B2AACDAB-3C7B-8B40-8E7E-E70DE4987489}" srcOrd="0" destOrd="0" presId="urn:microsoft.com/office/officeart/2005/8/layout/hProcess9"/>
    <dgm:cxn modelId="{AE6F4685-D8CE-D34A-B065-C388E9476DBE}" type="presParOf" srcId="{F6C23B3C-8C6D-4546-97E3-D17D7BF01B33}" destId="{4252169A-F258-EB41-8743-407EFB0E71D6}" srcOrd="1" destOrd="0" presId="urn:microsoft.com/office/officeart/2005/8/layout/hProcess9"/>
    <dgm:cxn modelId="{79A3288F-1BDC-5549-8061-9D09A3C579BE}" type="presParOf" srcId="{F6C23B3C-8C6D-4546-97E3-D17D7BF01B33}" destId="{FF2DDD8B-F0AB-E04A-AC46-833E7A60D43F}" srcOrd="2" destOrd="0" presId="urn:microsoft.com/office/officeart/2005/8/layout/hProcess9"/>
    <dgm:cxn modelId="{23928ACA-4D63-3944-8F89-A851A759E547}" type="presParOf" srcId="{F6C23B3C-8C6D-4546-97E3-D17D7BF01B33}" destId="{3B40F7B7-7B26-994C-A24E-80CB7867678C}" srcOrd="3" destOrd="0" presId="urn:microsoft.com/office/officeart/2005/8/layout/hProcess9"/>
    <dgm:cxn modelId="{EAC2D208-79D3-D849-8E3B-9CF3BFF00497}" type="presParOf" srcId="{F6C23B3C-8C6D-4546-97E3-D17D7BF01B33}" destId="{800C8F88-D751-F14B-85E5-9BF8EA9B3E24}" srcOrd="4" destOrd="0" presId="urn:microsoft.com/office/officeart/2005/8/layout/hProcess9"/>
    <dgm:cxn modelId="{769E312A-E8D0-E342-B724-7AA2D175A49E}" type="presParOf" srcId="{F6C23B3C-8C6D-4546-97E3-D17D7BF01B33}" destId="{5D4A4FBB-CC15-2745-81F1-FDBFBD956F22}" srcOrd="5" destOrd="0" presId="urn:microsoft.com/office/officeart/2005/8/layout/hProcess9"/>
    <dgm:cxn modelId="{3F276671-5194-D84A-94B2-0A9831E3BF4B}" type="presParOf" srcId="{F6C23B3C-8C6D-4546-97E3-D17D7BF01B33}" destId="{E6370B48-42B5-7044-8EBF-83621CD96116}" srcOrd="6" destOrd="0" presId="urn:microsoft.com/office/officeart/2005/8/layout/hProcess9"/>
    <dgm:cxn modelId="{00435BBF-C0F3-8B44-A33E-17FA996EC5C5}" type="presParOf" srcId="{F6C23B3C-8C6D-4546-97E3-D17D7BF01B33}" destId="{57527BD3-B292-334E-906C-1EBF35D962ED}" srcOrd="7" destOrd="0" presId="urn:microsoft.com/office/officeart/2005/8/layout/hProcess9"/>
    <dgm:cxn modelId="{34D747EB-BC57-AE4A-99A9-CEA83FA80C76}" type="presParOf" srcId="{F6C23B3C-8C6D-4546-97E3-D17D7BF01B33}" destId="{FBBA878C-FA3C-E940-826B-EBE99DABAE8B}" srcOrd="8" destOrd="0" presId="urn:microsoft.com/office/officeart/2005/8/layout/hProcess9"/>
    <dgm:cxn modelId="{1239DEF3-E100-0946-BB13-374034F2A0C9}" type="presParOf" srcId="{F6C23B3C-8C6D-4546-97E3-D17D7BF01B33}" destId="{051F48E8-6A37-E14A-89BB-E9C19C97E586}" srcOrd="9" destOrd="0" presId="urn:microsoft.com/office/officeart/2005/8/layout/hProcess9"/>
    <dgm:cxn modelId="{2FFF4586-707E-0145-8A7B-5018BC9EC7EA}" type="presParOf" srcId="{F6C23B3C-8C6D-4546-97E3-D17D7BF01B33}" destId="{B6C64DD2-06B7-A74C-B9CD-481AD54B18AF}" srcOrd="10" destOrd="0" presId="urn:microsoft.com/office/officeart/2005/8/layout/hProcess9"/>
    <dgm:cxn modelId="{F7FE4519-A8C2-6147-BF88-501BBD515BAF}" type="presParOf" srcId="{F6C23B3C-8C6D-4546-97E3-D17D7BF01B33}" destId="{216ED14F-20CE-5743-96DC-70C0F9954E87}" srcOrd="11" destOrd="0" presId="urn:microsoft.com/office/officeart/2005/8/layout/hProcess9"/>
    <dgm:cxn modelId="{D13C162A-590C-F446-B0CF-6979A3C6896B}" type="presParOf" srcId="{F6C23B3C-8C6D-4546-97E3-D17D7BF01B33}" destId="{B92AD895-612A-7C42-B8D9-774353E3C076}"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9D6CAA89-77DF-4B1C-8EA6-4C4422C8407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A20D413-1D6A-4F9D-A432-452FE3B23B99}">
      <dgm:prSet custT="1"/>
      <dgm:spPr>
        <a:effectLst>
          <a:outerShdw blurRad="50800" dist="38100" dir="8100000" algn="tr" rotWithShape="0">
            <a:prstClr val="black">
              <a:alpha val="40000"/>
            </a:prstClr>
          </a:outerShdw>
        </a:effectLst>
      </dgm:spPr>
      <dgm:t>
        <a:bodyPr/>
        <a:lstStyle/>
        <a:p>
          <a:r>
            <a:rPr lang="en-US" sz="1800" dirty="0"/>
            <a:t>Application/new account fee (to set up account)</a:t>
          </a:r>
        </a:p>
      </dgm:t>
    </dgm:pt>
    <dgm:pt modelId="{70CFD882-47AA-4244-97A3-695A9429FC54}" type="parTrans" cxnId="{11CDBCD1-DF80-4499-96AE-82953239D41C}">
      <dgm:prSet/>
      <dgm:spPr/>
      <dgm:t>
        <a:bodyPr/>
        <a:lstStyle/>
        <a:p>
          <a:endParaRPr lang="en-US"/>
        </a:p>
      </dgm:t>
    </dgm:pt>
    <dgm:pt modelId="{AD92B73D-2E9B-43A4-A8E9-507ECCA34DAE}" type="sibTrans" cxnId="{11CDBCD1-DF80-4499-96AE-82953239D41C}">
      <dgm:prSet/>
      <dgm:spPr/>
      <dgm:t>
        <a:bodyPr/>
        <a:lstStyle/>
        <a:p>
          <a:endParaRPr lang="en-US"/>
        </a:p>
      </dgm:t>
    </dgm:pt>
    <dgm:pt modelId="{FFA031F6-FFDD-4DD8-95B7-E5940DBB972C}">
      <dgm:prSet custT="1"/>
      <dgm:spPr>
        <a:effectLst>
          <a:outerShdw blurRad="50800" dist="38100" dir="8100000" algn="tr" rotWithShape="0">
            <a:prstClr val="black">
              <a:alpha val="40000"/>
            </a:prstClr>
          </a:outerShdw>
        </a:effectLst>
      </dgm:spPr>
      <dgm:t>
        <a:bodyPr/>
        <a:lstStyle/>
        <a:p>
          <a:r>
            <a:rPr lang="en-US" sz="1800" dirty="0"/>
            <a:t>Deposit fee (to mitigate risk if default occurs)</a:t>
          </a:r>
        </a:p>
      </dgm:t>
    </dgm:pt>
    <dgm:pt modelId="{409E21E0-5F9B-4CDB-AF3C-8604B5647E28}" type="parTrans" cxnId="{5C09FC57-28C8-4F6B-A6D2-7DADD12FA923}">
      <dgm:prSet/>
      <dgm:spPr/>
      <dgm:t>
        <a:bodyPr/>
        <a:lstStyle/>
        <a:p>
          <a:endParaRPr lang="en-US"/>
        </a:p>
      </dgm:t>
    </dgm:pt>
    <dgm:pt modelId="{C7522414-519E-4FEE-AF8B-57166C7BDAF6}" type="sibTrans" cxnId="{5C09FC57-28C8-4F6B-A6D2-7DADD12FA923}">
      <dgm:prSet/>
      <dgm:spPr/>
      <dgm:t>
        <a:bodyPr/>
        <a:lstStyle/>
        <a:p>
          <a:endParaRPr lang="en-US"/>
        </a:p>
      </dgm:t>
    </dgm:pt>
    <dgm:pt modelId="{71D31455-36D5-4619-8C82-4005375031F6}">
      <dgm:prSet custT="1"/>
      <dgm:spPr>
        <a:effectLst>
          <a:outerShdw blurRad="50800" dist="38100" dir="8100000" algn="tr" rotWithShape="0">
            <a:prstClr val="black">
              <a:alpha val="40000"/>
            </a:prstClr>
          </a:outerShdw>
        </a:effectLst>
      </dgm:spPr>
      <dgm:t>
        <a:bodyPr/>
        <a:lstStyle/>
        <a:p>
          <a:r>
            <a:rPr lang="en-US" sz="1800" dirty="0"/>
            <a:t>Monthly/bi-monthly fee (fixed and variable components)</a:t>
          </a:r>
        </a:p>
      </dgm:t>
    </dgm:pt>
    <dgm:pt modelId="{7D0CF186-6E25-48E8-8958-319DEF46C340}" type="parTrans" cxnId="{E81AF618-7374-4C8C-8F1D-56C1674474DE}">
      <dgm:prSet/>
      <dgm:spPr/>
      <dgm:t>
        <a:bodyPr/>
        <a:lstStyle/>
        <a:p>
          <a:endParaRPr lang="en-US"/>
        </a:p>
      </dgm:t>
    </dgm:pt>
    <dgm:pt modelId="{64ADBDB1-F057-4DA6-9024-619199BF75EC}" type="sibTrans" cxnId="{E81AF618-7374-4C8C-8F1D-56C1674474DE}">
      <dgm:prSet/>
      <dgm:spPr/>
      <dgm:t>
        <a:bodyPr/>
        <a:lstStyle/>
        <a:p>
          <a:endParaRPr lang="en-US"/>
        </a:p>
      </dgm:t>
    </dgm:pt>
    <dgm:pt modelId="{64B4DABA-5B7F-4AA6-8D1F-C41618A9888D}">
      <dgm:prSet custT="1"/>
      <dgm:spPr>
        <a:effectLst>
          <a:outerShdw blurRad="50800" dist="38100" dir="8100000" algn="tr" rotWithShape="0">
            <a:prstClr val="black">
              <a:alpha val="40000"/>
            </a:prstClr>
          </a:outerShdw>
        </a:effectLst>
      </dgm:spPr>
      <dgm:t>
        <a:bodyPr/>
        <a:lstStyle/>
        <a:p>
          <a:r>
            <a:rPr lang="en-US" sz="1800" dirty="0"/>
            <a:t>Convenience fee (for payment by phone or electronically)</a:t>
          </a:r>
        </a:p>
      </dgm:t>
    </dgm:pt>
    <dgm:pt modelId="{0BC71D47-608E-4FCA-ABC9-6D4D579C42C8}" type="parTrans" cxnId="{E9D1B5BD-B5CC-4AB0-BA74-AB72F1F89888}">
      <dgm:prSet/>
      <dgm:spPr/>
      <dgm:t>
        <a:bodyPr/>
        <a:lstStyle/>
        <a:p>
          <a:endParaRPr lang="en-US"/>
        </a:p>
      </dgm:t>
    </dgm:pt>
    <dgm:pt modelId="{B1B4A8CF-17C4-45BD-9863-75719BCD3313}" type="sibTrans" cxnId="{E9D1B5BD-B5CC-4AB0-BA74-AB72F1F89888}">
      <dgm:prSet/>
      <dgm:spPr/>
      <dgm:t>
        <a:bodyPr/>
        <a:lstStyle/>
        <a:p>
          <a:endParaRPr lang="en-US"/>
        </a:p>
      </dgm:t>
    </dgm:pt>
    <dgm:pt modelId="{F7D67EE8-0E1F-4695-9381-54456BA60CF3}">
      <dgm:prSet custT="1"/>
      <dgm:spPr>
        <a:effectLst>
          <a:outerShdw blurRad="50800" dist="38100" dir="8100000" algn="tr" rotWithShape="0">
            <a:prstClr val="black">
              <a:alpha val="40000"/>
            </a:prstClr>
          </a:outerShdw>
        </a:effectLst>
      </dgm:spPr>
      <dgm:t>
        <a:bodyPr/>
        <a:lstStyle/>
        <a:p>
          <a:r>
            <a:rPr lang="en-US" sz="1800" dirty="0"/>
            <a:t>Credit card surcharge fee (for payment by credit card; only if credit card company allows)</a:t>
          </a:r>
        </a:p>
      </dgm:t>
    </dgm:pt>
    <dgm:pt modelId="{E40866A0-16E8-471D-B247-653E09C03BA3}" type="parTrans" cxnId="{88A8AD82-B7C4-48EE-A398-C34D0CA887C9}">
      <dgm:prSet/>
      <dgm:spPr/>
      <dgm:t>
        <a:bodyPr/>
        <a:lstStyle/>
        <a:p>
          <a:endParaRPr lang="en-US"/>
        </a:p>
      </dgm:t>
    </dgm:pt>
    <dgm:pt modelId="{B3D105DD-A679-48F1-BFA2-E3D9F5EE024A}" type="sibTrans" cxnId="{88A8AD82-B7C4-48EE-A398-C34D0CA887C9}">
      <dgm:prSet/>
      <dgm:spPr/>
      <dgm:t>
        <a:bodyPr/>
        <a:lstStyle/>
        <a:p>
          <a:endParaRPr lang="en-US"/>
        </a:p>
      </dgm:t>
    </dgm:pt>
    <dgm:pt modelId="{82F71C36-DF7C-4093-AA8F-D30BC27CEDAC}">
      <dgm:prSet/>
      <dgm:spPr>
        <a:effectLst>
          <a:outerShdw blurRad="50800" dist="38100" dir="8100000" algn="tr" rotWithShape="0">
            <a:prstClr val="black">
              <a:alpha val="40000"/>
            </a:prstClr>
          </a:outerShdw>
        </a:effectLst>
      </dgm:spPr>
      <dgm:t>
        <a:bodyPr/>
        <a:lstStyle/>
        <a:p>
          <a:r>
            <a:rPr lang="en-US" dirty="0"/>
            <a:t>Late fee(s)</a:t>
          </a:r>
        </a:p>
      </dgm:t>
    </dgm:pt>
    <dgm:pt modelId="{22CF19C5-78FF-4651-946F-CD4F54E19FD5}" type="parTrans" cxnId="{DEFF64BD-E4CE-4406-B692-4AD81257171F}">
      <dgm:prSet/>
      <dgm:spPr/>
      <dgm:t>
        <a:bodyPr/>
        <a:lstStyle/>
        <a:p>
          <a:endParaRPr lang="en-US"/>
        </a:p>
      </dgm:t>
    </dgm:pt>
    <dgm:pt modelId="{E01605B2-01BF-4BB0-8AE8-96501CE95FF4}" type="sibTrans" cxnId="{DEFF64BD-E4CE-4406-B692-4AD81257171F}">
      <dgm:prSet/>
      <dgm:spPr/>
      <dgm:t>
        <a:bodyPr/>
        <a:lstStyle/>
        <a:p>
          <a:endParaRPr lang="en-US"/>
        </a:p>
      </dgm:t>
    </dgm:pt>
    <dgm:pt modelId="{5638C08B-D7DF-4DCD-9F68-C4CCA1451D44}">
      <dgm:prSet/>
      <dgm:spPr>
        <a:effectLst>
          <a:outerShdw blurRad="50800" dist="38100" dir="8100000" algn="tr" rotWithShape="0">
            <a:prstClr val="black">
              <a:alpha val="40000"/>
            </a:prstClr>
          </a:outerShdw>
        </a:effectLst>
      </dgm:spPr>
      <dgm:t>
        <a:bodyPr/>
        <a:lstStyle/>
        <a:p>
          <a:r>
            <a:rPr lang="en-US" dirty="0"/>
            <a:t>Cut-off fee (assessed if service actually cut off)</a:t>
          </a:r>
        </a:p>
      </dgm:t>
    </dgm:pt>
    <dgm:pt modelId="{E8A96C1D-3973-4FE2-9BE0-5820D7FC122F}" type="parTrans" cxnId="{426F002E-1995-43A8-8FCE-460E2FD108F2}">
      <dgm:prSet/>
      <dgm:spPr/>
      <dgm:t>
        <a:bodyPr/>
        <a:lstStyle/>
        <a:p>
          <a:endParaRPr lang="en-US"/>
        </a:p>
      </dgm:t>
    </dgm:pt>
    <dgm:pt modelId="{270067AE-B86D-417F-B6AD-EBACF06CDF76}" type="sibTrans" cxnId="{426F002E-1995-43A8-8FCE-460E2FD108F2}">
      <dgm:prSet/>
      <dgm:spPr/>
      <dgm:t>
        <a:bodyPr/>
        <a:lstStyle/>
        <a:p>
          <a:endParaRPr lang="en-US"/>
        </a:p>
      </dgm:t>
    </dgm:pt>
    <dgm:pt modelId="{DBD8180A-BD36-4EDC-9CA8-09EB6453E5EE}">
      <dgm:prSet/>
      <dgm:spPr>
        <a:effectLst>
          <a:outerShdw blurRad="50800" dist="38100" dir="8100000" algn="tr" rotWithShape="0">
            <a:prstClr val="black">
              <a:alpha val="40000"/>
            </a:prstClr>
          </a:outerShdw>
        </a:effectLst>
      </dgm:spPr>
      <dgm:t>
        <a:bodyPr/>
        <a:lstStyle/>
        <a:p>
          <a:r>
            <a:rPr lang="en-US"/>
            <a:t>Reconnection fee (to restore service after payment made)</a:t>
          </a:r>
        </a:p>
      </dgm:t>
    </dgm:pt>
    <dgm:pt modelId="{AF0E07E0-C80D-448B-A2FB-99F2A8865471}" type="parTrans" cxnId="{3C6CD244-88D2-43D9-8AB6-4082E603F6B9}">
      <dgm:prSet/>
      <dgm:spPr/>
      <dgm:t>
        <a:bodyPr/>
        <a:lstStyle/>
        <a:p>
          <a:endParaRPr lang="en-US"/>
        </a:p>
      </dgm:t>
    </dgm:pt>
    <dgm:pt modelId="{B4E091ED-E3DB-42D5-B91C-2805A6955456}" type="sibTrans" cxnId="{3C6CD244-88D2-43D9-8AB6-4082E603F6B9}">
      <dgm:prSet/>
      <dgm:spPr/>
      <dgm:t>
        <a:bodyPr/>
        <a:lstStyle/>
        <a:p>
          <a:endParaRPr lang="en-US"/>
        </a:p>
      </dgm:t>
    </dgm:pt>
    <dgm:pt modelId="{F96EC32D-F62B-4DD4-A282-CD630D53C517}">
      <dgm:prSet/>
      <dgm:spPr>
        <a:effectLst>
          <a:outerShdw blurRad="50800" dist="38100" dir="8100000" algn="tr" rotWithShape="0">
            <a:prstClr val="black">
              <a:alpha val="40000"/>
            </a:prstClr>
          </a:outerShdw>
        </a:effectLst>
      </dgm:spPr>
      <dgm:t>
        <a:bodyPr/>
        <a:lstStyle/>
        <a:p>
          <a:r>
            <a:rPr lang="en-US" dirty="0"/>
            <a:t>Account change fee (to make changes on account)</a:t>
          </a:r>
        </a:p>
      </dgm:t>
    </dgm:pt>
    <dgm:pt modelId="{0B50C330-986E-4E4E-B6EA-513C31207A92}" type="parTrans" cxnId="{712AF837-30BA-4826-8762-4D68F6A2EC48}">
      <dgm:prSet/>
      <dgm:spPr/>
      <dgm:t>
        <a:bodyPr/>
        <a:lstStyle/>
        <a:p>
          <a:endParaRPr lang="en-US"/>
        </a:p>
      </dgm:t>
    </dgm:pt>
    <dgm:pt modelId="{28405281-1C7F-459F-A8D9-B8E987F4B302}" type="sibTrans" cxnId="{712AF837-30BA-4826-8762-4D68F6A2EC48}">
      <dgm:prSet/>
      <dgm:spPr/>
      <dgm:t>
        <a:bodyPr/>
        <a:lstStyle/>
        <a:p>
          <a:endParaRPr lang="en-US"/>
        </a:p>
      </dgm:t>
    </dgm:pt>
    <dgm:pt modelId="{8FE74010-EC6E-B646-8A85-43EA1AE05A1C}">
      <dgm:prSet/>
      <dgm:spPr>
        <a:effectLst>
          <a:outerShdw blurRad="50800" dist="38100" dir="8100000" algn="tr" rotWithShape="0">
            <a:prstClr val="black">
              <a:alpha val="40000"/>
            </a:prstClr>
          </a:outerShdw>
        </a:effectLst>
      </dgm:spPr>
      <dgm:t>
        <a:bodyPr/>
        <a:lstStyle/>
        <a:p>
          <a:r>
            <a:rPr lang="en-US" dirty="0"/>
            <a:t>Meter tampering fee</a:t>
          </a:r>
        </a:p>
      </dgm:t>
    </dgm:pt>
    <dgm:pt modelId="{56964BD4-3808-794B-8750-F8EE1CBAB378}" type="parTrans" cxnId="{E302226E-5E69-5C42-8AFF-93B04BBB265E}">
      <dgm:prSet/>
      <dgm:spPr/>
      <dgm:t>
        <a:bodyPr/>
        <a:lstStyle/>
        <a:p>
          <a:endParaRPr lang="en-US"/>
        </a:p>
      </dgm:t>
    </dgm:pt>
    <dgm:pt modelId="{CCBED9A7-38A8-054B-AB9B-F307CE39AB41}" type="sibTrans" cxnId="{E302226E-5E69-5C42-8AFF-93B04BBB265E}">
      <dgm:prSet/>
      <dgm:spPr/>
      <dgm:t>
        <a:bodyPr/>
        <a:lstStyle/>
        <a:p>
          <a:endParaRPr lang="en-US"/>
        </a:p>
      </dgm:t>
    </dgm:pt>
    <dgm:pt modelId="{B120B2F4-BBF3-3248-9EA8-6A72C8F97F36}">
      <dgm:prSet/>
      <dgm:spPr>
        <a:effectLst>
          <a:outerShdw blurRad="50800" dist="38100" dir="8100000" algn="tr" rotWithShape="0">
            <a:prstClr val="black">
              <a:alpha val="40000"/>
            </a:prstClr>
          </a:outerShdw>
        </a:effectLst>
      </dgm:spPr>
      <dgm:t>
        <a:bodyPr/>
        <a:lstStyle/>
        <a:p>
          <a:r>
            <a:rPr lang="en-US" dirty="0"/>
            <a:t>Inspection Fees</a:t>
          </a:r>
        </a:p>
      </dgm:t>
    </dgm:pt>
    <dgm:pt modelId="{754F28CE-8F17-3242-A147-B70F32EAA3C9}" type="parTrans" cxnId="{EF97BF6A-DF87-CC41-A8AD-4F226D0D1FFE}">
      <dgm:prSet/>
      <dgm:spPr/>
      <dgm:t>
        <a:bodyPr/>
        <a:lstStyle/>
        <a:p>
          <a:endParaRPr lang="en-US"/>
        </a:p>
      </dgm:t>
    </dgm:pt>
    <dgm:pt modelId="{EA2051C6-8419-4849-8B6B-C2DBA36D9F2F}" type="sibTrans" cxnId="{EF97BF6A-DF87-CC41-A8AD-4F226D0D1FFE}">
      <dgm:prSet/>
      <dgm:spPr/>
      <dgm:t>
        <a:bodyPr/>
        <a:lstStyle/>
        <a:p>
          <a:endParaRPr lang="en-US"/>
        </a:p>
      </dgm:t>
    </dgm:pt>
    <dgm:pt modelId="{219DD6C7-97D7-F04C-8A79-66012D37D89F}">
      <dgm:prSet/>
      <dgm:spPr>
        <a:effectLst>
          <a:outerShdw blurRad="50800" dist="38100" dir="8100000" algn="tr" rotWithShape="0">
            <a:prstClr val="black">
              <a:alpha val="40000"/>
            </a:prstClr>
          </a:outerShdw>
        </a:effectLst>
      </dgm:spPr>
      <dgm:t>
        <a:bodyPr/>
        <a:lstStyle/>
        <a:p>
          <a:r>
            <a:rPr lang="en-US" dirty="0"/>
            <a:t>Other?</a:t>
          </a:r>
        </a:p>
      </dgm:t>
    </dgm:pt>
    <dgm:pt modelId="{240B50A7-7537-BB48-B059-6EF59B98499B}" type="parTrans" cxnId="{E973B02C-FA02-8349-9287-E67CB7838484}">
      <dgm:prSet/>
      <dgm:spPr/>
      <dgm:t>
        <a:bodyPr/>
        <a:lstStyle/>
        <a:p>
          <a:endParaRPr lang="en-US"/>
        </a:p>
      </dgm:t>
    </dgm:pt>
    <dgm:pt modelId="{6CFF4A79-6060-1C42-B3BA-711D9D6F8AE3}" type="sibTrans" cxnId="{E973B02C-FA02-8349-9287-E67CB7838484}">
      <dgm:prSet/>
      <dgm:spPr/>
      <dgm:t>
        <a:bodyPr/>
        <a:lstStyle/>
        <a:p>
          <a:endParaRPr lang="en-US"/>
        </a:p>
      </dgm:t>
    </dgm:pt>
    <dgm:pt modelId="{2095414D-9F5C-F846-BEE1-104249D3CA97}" type="pres">
      <dgm:prSet presAssocID="{9D6CAA89-77DF-4B1C-8EA6-4C4422C84074}" presName="diagram" presStyleCnt="0">
        <dgm:presLayoutVars>
          <dgm:dir/>
          <dgm:resizeHandles val="exact"/>
        </dgm:presLayoutVars>
      </dgm:prSet>
      <dgm:spPr/>
    </dgm:pt>
    <dgm:pt modelId="{75B23965-6CCD-6F4D-8003-27F1116DAC88}" type="pres">
      <dgm:prSet presAssocID="{3A20D413-1D6A-4F9D-A432-452FE3B23B99}" presName="node" presStyleLbl="node1" presStyleIdx="0" presStyleCnt="12">
        <dgm:presLayoutVars>
          <dgm:bulletEnabled val="1"/>
        </dgm:presLayoutVars>
      </dgm:prSet>
      <dgm:spPr/>
    </dgm:pt>
    <dgm:pt modelId="{323BEC51-8FA3-8249-AF71-B733216C17D8}" type="pres">
      <dgm:prSet presAssocID="{AD92B73D-2E9B-43A4-A8E9-507ECCA34DAE}" presName="sibTrans" presStyleCnt="0"/>
      <dgm:spPr/>
    </dgm:pt>
    <dgm:pt modelId="{0262B958-B309-424C-A2A6-3FFB30660B59}" type="pres">
      <dgm:prSet presAssocID="{FFA031F6-FFDD-4DD8-95B7-E5940DBB972C}" presName="node" presStyleLbl="node1" presStyleIdx="1" presStyleCnt="12">
        <dgm:presLayoutVars>
          <dgm:bulletEnabled val="1"/>
        </dgm:presLayoutVars>
      </dgm:prSet>
      <dgm:spPr/>
    </dgm:pt>
    <dgm:pt modelId="{09A611BD-9076-8144-B1CD-36F95CF11956}" type="pres">
      <dgm:prSet presAssocID="{C7522414-519E-4FEE-AF8B-57166C7BDAF6}" presName="sibTrans" presStyleCnt="0"/>
      <dgm:spPr/>
    </dgm:pt>
    <dgm:pt modelId="{C6A08B42-A7CE-894E-8452-A0C6E771FF0C}" type="pres">
      <dgm:prSet presAssocID="{71D31455-36D5-4619-8C82-4005375031F6}" presName="node" presStyleLbl="node1" presStyleIdx="2" presStyleCnt="12">
        <dgm:presLayoutVars>
          <dgm:bulletEnabled val="1"/>
        </dgm:presLayoutVars>
      </dgm:prSet>
      <dgm:spPr/>
    </dgm:pt>
    <dgm:pt modelId="{0418DC4C-9AFD-F34B-BA02-618B718FA89C}" type="pres">
      <dgm:prSet presAssocID="{64ADBDB1-F057-4DA6-9024-619199BF75EC}" presName="sibTrans" presStyleCnt="0"/>
      <dgm:spPr/>
    </dgm:pt>
    <dgm:pt modelId="{3D0AA7C4-A7F8-0541-AB6F-98278E91A6FB}" type="pres">
      <dgm:prSet presAssocID="{64B4DABA-5B7F-4AA6-8D1F-C41618A9888D}" presName="node" presStyleLbl="node1" presStyleIdx="3" presStyleCnt="12">
        <dgm:presLayoutVars>
          <dgm:bulletEnabled val="1"/>
        </dgm:presLayoutVars>
      </dgm:prSet>
      <dgm:spPr/>
    </dgm:pt>
    <dgm:pt modelId="{61FA3450-F23E-B94C-B309-DA855CB9D1F5}" type="pres">
      <dgm:prSet presAssocID="{B1B4A8CF-17C4-45BD-9863-75719BCD3313}" presName="sibTrans" presStyleCnt="0"/>
      <dgm:spPr/>
    </dgm:pt>
    <dgm:pt modelId="{BC43241D-0F24-2A44-9933-E1EF19127862}" type="pres">
      <dgm:prSet presAssocID="{F7D67EE8-0E1F-4695-9381-54456BA60CF3}" presName="node" presStyleLbl="node1" presStyleIdx="4" presStyleCnt="12">
        <dgm:presLayoutVars>
          <dgm:bulletEnabled val="1"/>
        </dgm:presLayoutVars>
      </dgm:prSet>
      <dgm:spPr/>
    </dgm:pt>
    <dgm:pt modelId="{E98F3D23-D855-1842-8F3A-4F913C5E350E}" type="pres">
      <dgm:prSet presAssocID="{B3D105DD-A679-48F1-BFA2-E3D9F5EE024A}" presName="sibTrans" presStyleCnt="0"/>
      <dgm:spPr/>
    </dgm:pt>
    <dgm:pt modelId="{41EDAE47-97E1-9946-A42D-506EADCD91EF}" type="pres">
      <dgm:prSet presAssocID="{82F71C36-DF7C-4093-AA8F-D30BC27CEDAC}" presName="node" presStyleLbl="node1" presStyleIdx="5" presStyleCnt="12">
        <dgm:presLayoutVars>
          <dgm:bulletEnabled val="1"/>
        </dgm:presLayoutVars>
      </dgm:prSet>
      <dgm:spPr/>
    </dgm:pt>
    <dgm:pt modelId="{97F9CE29-857C-C649-B24B-E7E7347CE58F}" type="pres">
      <dgm:prSet presAssocID="{E01605B2-01BF-4BB0-8AE8-96501CE95FF4}" presName="sibTrans" presStyleCnt="0"/>
      <dgm:spPr/>
    </dgm:pt>
    <dgm:pt modelId="{C0DA8259-BF83-4D4F-A17D-86235A61A045}" type="pres">
      <dgm:prSet presAssocID="{5638C08B-D7DF-4DCD-9F68-C4CCA1451D44}" presName="node" presStyleLbl="node1" presStyleIdx="6" presStyleCnt="12">
        <dgm:presLayoutVars>
          <dgm:bulletEnabled val="1"/>
        </dgm:presLayoutVars>
      </dgm:prSet>
      <dgm:spPr/>
    </dgm:pt>
    <dgm:pt modelId="{2DA1BE7E-13C0-0B48-85E0-C60E73A031A3}" type="pres">
      <dgm:prSet presAssocID="{270067AE-B86D-417F-B6AD-EBACF06CDF76}" presName="sibTrans" presStyleCnt="0"/>
      <dgm:spPr/>
    </dgm:pt>
    <dgm:pt modelId="{761D743F-10E7-4948-8597-C153CD29751F}" type="pres">
      <dgm:prSet presAssocID="{DBD8180A-BD36-4EDC-9CA8-09EB6453E5EE}" presName="node" presStyleLbl="node1" presStyleIdx="7" presStyleCnt="12">
        <dgm:presLayoutVars>
          <dgm:bulletEnabled val="1"/>
        </dgm:presLayoutVars>
      </dgm:prSet>
      <dgm:spPr/>
    </dgm:pt>
    <dgm:pt modelId="{9535A313-1D90-6448-B2DE-6494716BF160}" type="pres">
      <dgm:prSet presAssocID="{B4E091ED-E3DB-42D5-B91C-2805A6955456}" presName="sibTrans" presStyleCnt="0"/>
      <dgm:spPr/>
    </dgm:pt>
    <dgm:pt modelId="{CC3E4677-F28D-044B-B858-27ADE79D2FA7}" type="pres">
      <dgm:prSet presAssocID="{F96EC32D-F62B-4DD4-A282-CD630D53C517}" presName="node" presStyleLbl="node1" presStyleIdx="8" presStyleCnt="12">
        <dgm:presLayoutVars>
          <dgm:bulletEnabled val="1"/>
        </dgm:presLayoutVars>
      </dgm:prSet>
      <dgm:spPr/>
    </dgm:pt>
    <dgm:pt modelId="{825B49BA-0537-014A-8DCD-7804CF3004B7}" type="pres">
      <dgm:prSet presAssocID="{28405281-1C7F-459F-A8D9-B8E987F4B302}" presName="sibTrans" presStyleCnt="0"/>
      <dgm:spPr/>
    </dgm:pt>
    <dgm:pt modelId="{AF6BBA92-CD96-1349-9588-06F503933E16}" type="pres">
      <dgm:prSet presAssocID="{B120B2F4-BBF3-3248-9EA8-6A72C8F97F36}" presName="node" presStyleLbl="node1" presStyleIdx="9" presStyleCnt="12">
        <dgm:presLayoutVars>
          <dgm:bulletEnabled val="1"/>
        </dgm:presLayoutVars>
      </dgm:prSet>
      <dgm:spPr/>
    </dgm:pt>
    <dgm:pt modelId="{58B38F2D-F563-D84B-B995-A58C94E36170}" type="pres">
      <dgm:prSet presAssocID="{EA2051C6-8419-4849-8B6B-C2DBA36D9F2F}" presName="sibTrans" presStyleCnt="0"/>
      <dgm:spPr/>
    </dgm:pt>
    <dgm:pt modelId="{75597BB2-EDD9-E644-8CBE-B9C8C944D24E}" type="pres">
      <dgm:prSet presAssocID="{8FE74010-EC6E-B646-8A85-43EA1AE05A1C}" presName="node" presStyleLbl="node1" presStyleIdx="10" presStyleCnt="12">
        <dgm:presLayoutVars>
          <dgm:bulletEnabled val="1"/>
        </dgm:presLayoutVars>
      </dgm:prSet>
      <dgm:spPr/>
    </dgm:pt>
    <dgm:pt modelId="{9C77A931-B255-0343-9B1A-C2A955F5FD1D}" type="pres">
      <dgm:prSet presAssocID="{CCBED9A7-38A8-054B-AB9B-F307CE39AB41}" presName="sibTrans" presStyleCnt="0"/>
      <dgm:spPr/>
    </dgm:pt>
    <dgm:pt modelId="{6F3A163D-4BA1-CB46-A8B8-5E70F95A6A8F}" type="pres">
      <dgm:prSet presAssocID="{219DD6C7-97D7-F04C-8A79-66012D37D89F}" presName="node" presStyleLbl="node1" presStyleIdx="11" presStyleCnt="12">
        <dgm:presLayoutVars>
          <dgm:bulletEnabled val="1"/>
        </dgm:presLayoutVars>
      </dgm:prSet>
      <dgm:spPr/>
    </dgm:pt>
  </dgm:ptLst>
  <dgm:cxnLst>
    <dgm:cxn modelId="{E81AF618-7374-4C8C-8F1D-56C1674474DE}" srcId="{9D6CAA89-77DF-4B1C-8EA6-4C4422C84074}" destId="{71D31455-36D5-4619-8C82-4005375031F6}" srcOrd="2" destOrd="0" parTransId="{7D0CF186-6E25-48E8-8958-319DEF46C340}" sibTransId="{64ADBDB1-F057-4DA6-9024-619199BF75EC}"/>
    <dgm:cxn modelId="{E973B02C-FA02-8349-9287-E67CB7838484}" srcId="{9D6CAA89-77DF-4B1C-8EA6-4C4422C84074}" destId="{219DD6C7-97D7-F04C-8A79-66012D37D89F}" srcOrd="11" destOrd="0" parTransId="{240B50A7-7537-BB48-B059-6EF59B98499B}" sibTransId="{6CFF4A79-6060-1C42-B3BA-711D9D6F8AE3}"/>
    <dgm:cxn modelId="{426F002E-1995-43A8-8FCE-460E2FD108F2}" srcId="{9D6CAA89-77DF-4B1C-8EA6-4C4422C84074}" destId="{5638C08B-D7DF-4DCD-9F68-C4CCA1451D44}" srcOrd="6" destOrd="0" parTransId="{E8A96C1D-3973-4FE2-9BE0-5820D7FC122F}" sibTransId="{270067AE-B86D-417F-B6AD-EBACF06CDF76}"/>
    <dgm:cxn modelId="{CA7B1032-AA9C-794C-9869-5EFC3F20EA9A}" type="presOf" srcId="{71D31455-36D5-4619-8C82-4005375031F6}" destId="{C6A08B42-A7CE-894E-8452-A0C6E771FF0C}" srcOrd="0" destOrd="0" presId="urn:microsoft.com/office/officeart/2005/8/layout/default"/>
    <dgm:cxn modelId="{C3047134-1DBA-D046-8105-9CE4AF4AFC21}" type="presOf" srcId="{9D6CAA89-77DF-4B1C-8EA6-4C4422C84074}" destId="{2095414D-9F5C-F846-BEE1-104249D3CA97}" srcOrd="0" destOrd="0" presId="urn:microsoft.com/office/officeart/2005/8/layout/default"/>
    <dgm:cxn modelId="{712AF837-30BA-4826-8762-4D68F6A2EC48}" srcId="{9D6CAA89-77DF-4B1C-8EA6-4C4422C84074}" destId="{F96EC32D-F62B-4DD4-A282-CD630D53C517}" srcOrd="8" destOrd="0" parTransId="{0B50C330-986E-4E4E-B6EA-513C31207A92}" sibTransId="{28405281-1C7F-459F-A8D9-B8E987F4B302}"/>
    <dgm:cxn modelId="{3C6CD244-88D2-43D9-8AB6-4082E603F6B9}" srcId="{9D6CAA89-77DF-4B1C-8EA6-4C4422C84074}" destId="{DBD8180A-BD36-4EDC-9CA8-09EB6453E5EE}" srcOrd="7" destOrd="0" parTransId="{AF0E07E0-C80D-448B-A2FB-99F2A8865471}" sibTransId="{B4E091ED-E3DB-42D5-B91C-2805A6955456}"/>
    <dgm:cxn modelId="{DE5DB550-60C4-CD41-9CEE-B597246E3DA7}" type="presOf" srcId="{B120B2F4-BBF3-3248-9EA8-6A72C8F97F36}" destId="{AF6BBA92-CD96-1349-9588-06F503933E16}" srcOrd="0" destOrd="0" presId="urn:microsoft.com/office/officeart/2005/8/layout/default"/>
    <dgm:cxn modelId="{5C09FC57-28C8-4F6B-A6D2-7DADD12FA923}" srcId="{9D6CAA89-77DF-4B1C-8EA6-4C4422C84074}" destId="{FFA031F6-FFDD-4DD8-95B7-E5940DBB972C}" srcOrd="1" destOrd="0" parTransId="{409E21E0-5F9B-4CDB-AF3C-8604B5647E28}" sibTransId="{C7522414-519E-4FEE-AF8B-57166C7BDAF6}"/>
    <dgm:cxn modelId="{0C80CF62-B4E8-8F4D-A462-3AB16CDCF6FD}" type="presOf" srcId="{219DD6C7-97D7-F04C-8A79-66012D37D89F}" destId="{6F3A163D-4BA1-CB46-A8B8-5E70F95A6A8F}" srcOrd="0" destOrd="0" presId="urn:microsoft.com/office/officeart/2005/8/layout/default"/>
    <dgm:cxn modelId="{2A333D6A-2AFB-3F45-AF2A-249AEC820505}" type="presOf" srcId="{DBD8180A-BD36-4EDC-9CA8-09EB6453E5EE}" destId="{761D743F-10E7-4948-8597-C153CD29751F}" srcOrd="0" destOrd="0" presId="urn:microsoft.com/office/officeart/2005/8/layout/default"/>
    <dgm:cxn modelId="{EF97BF6A-DF87-CC41-A8AD-4F226D0D1FFE}" srcId="{9D6CAA89-77DF-4B1C-8EA6-4C4422C84074}" destId="{B120B2F4-BBF3-3248-9EA8-6A72C8F97F36}" srcOrd="9" destOrd="0" parTransId="{754F28CE-8F17-3242-A147-B70F32EAA3C9}" sibTransId="{EA2051C6-8419-4849-8B6B-C2DBA36D9F2F}"/>
    <dgm:cxn modelId="{6131B06C-8E52-1842-BD09-77274FA0F431}" type="presOf" srcId="{FFA031F6-FFDD-4DD8-95B7-E5940DBB972C}" destId="{0262B958-B309-424C-A2A6-3FFB30660B59}" srcOrd="0" destOrd="0" presId="urn:microsoft.com/office/officeart/2005/8/layout/default"/>
    <dgm:cxn modelId="{E302226E-5E69-5C42-8AFF-93B04BBB265E}" srcId="{9D6CAA89-77DF-4B1C-8EA6-4C4422C84074}" destId="{8FE74010-EC6E-B646-8A85-43EA1AE05A1C}" srcOrd="10" destOrd="0" parTransId="{56964BD4-3808-794B-8750-F8EE1CBAB378}" sibTransId="{CCBED9A7-38A8-054B-AB9B-F307CE39AB41}"/>
    <dgm:cxn modelId="{3075236F-AF0A-C440-A825-BA8B2B0A3CD2}" type="presOf" srcId="{F96EC32D-F62B-4DD4-A282-CD630D53C517}" destId="{CC3E4677-F28D-044B-B858-27ADE79D2FA7}" srcOrd="0" destOrd="0" presId="urn:microsoft.com/office/officeart/2005/8/layout/default"/>
    <dgm:cxn modelId="{69EC947C-A2F9-064F-AE35-9E2167DAE1ED}" type="presOf" srcId="{8FE74010-EC6E-B646-8A85-43EA1AE05A1C}" destId="{75597BB2-EDD9-E644-8CBE-B9C8C944D24E}" srcOrd="0" destOrd="0" presId="urn:microsoft.com/office/officeart/2005/8/layout/default"/>
    <dgm:cxn modelId="{88A8AD82-B7C4-48EE-A398-C34D0CA887C9}" srcId="{9D6CAA89-77DF-4B1C-8EA6-4C4422C84074}" destId="{F7D67EE8-0E1F-4695-9381-54456BA60CF3}" srcOrd="4" destOrd="0" parTransId="{E40866A0-16E8-471D-B247-653E09C03BA3}" sibTransId="{B3D105DD-A679-48F1-BFA2-E3D9F5EE024A}"/>
    <dgm:cxn modelId="{9CB9F0A8-C82D-F14F-8A46-04C92846CE4C}" type="presOf" srcId="{3A20D413-1D6A-4F9D-A432-452FE3B23B99}" destId="{75B23965-6CCD-6F4D-8003-27F1116DAC88}" srcOrd="0" destOrd="0" presId="urn:microsoft.com/office/officeart/2005/8/layout/default"/>
    <dgm:cxn modelId="{78E20DB5-FB56-454A-941F-5D72AFDF77CA}" type="presOf" srcId="{82F71C36-DF7C-4093-AA8F-D30BC27CEDAC}" destId="{41EDAE47-97E1-9946-A42D-506EADCD91EF}" srcOrd="0" destOrd="0" presId="urn:microsoft.com/office/officeart/2005/8/layout/default"/>
    <dgm:cxn modelId="{DEFF64BD-E4CE-4406-B692-4AD81257171F}" srcId="{9D6CAA89-77DF-4B1C-8EA6-4C4422C84074}" destId="{82F71C36-DF7C-4093-AA8F-D30BC27CEDAC}" srcOrd="5" destOrd="0" parTransId="{22CF19C5-78FF-4651-946F-CD4F54E19FD5}" sibTransId="{E01605B2-01BF-4BB0-8AE8-96501CE95FF4}"/>
    <dgm:cxn modelId="{E9D1B5BD-B5CC-4AB0-BA74-AB72F1F89888}" srcId="{9D6CAA89-77DF-4B1C-8EA6-4C4422C84074}" destId="{64B4DABA-5B7F-4AA6-8D1F-C41618A9888D}" srcOrd="3" destOrd="0" parTransId="{0BC71D47-608E-4FCA-ABC9-6D4D579C42C8}" sibTransId="{B1B4A8CF-17C4-45BD-9863-75719BCD3313}"/>
    <dgm:cxn modelId="{11CDBCD1-DF80-4499-96AE-82953239D41C}" srcId="{9D6CAA89-77DF-4B1C-8EA6-4C4422C84074}" destId="{3A20D413-1D6A-4F9D-A432-452FE3B23B99}" srcOrd="0" destOrd="0" parTransId="{70CFD882-47AA-4244-97A3-695A9429FC54}" sibTransId="{AD92B73D-2E9B-43A4-A8E9-507ECCA34DAE}"/>
    <dgm:cxn modelId="{CC7EBCE4-6938-914B-A057-1C7D0EAA52B6}" type="presOf" srcId="{5638C08B-D7DF-4DCD-9F68-C4CCA1451D44}" destId="{C0DA8259-BF83-4D4F-A17D-86235A61A045}" srcOrd="0" destOrd="0" presId="urn:microsoft.com/office/officeart/2005/8/layout/default"/>
    <dgm:cxn modelId="{20E8D5EB-96A7-F24F-830C-83FD291182D3}" type="presOf" srcId="{64B4DABA-5B7F-4AA6-8D1F-C41618A9888D}" destId="{3D0AA7C4-A7F8-0541-AB6F-98278E91A6FB}" srcOrd="0" destOrd="0" presId="urn:microsoft.com/office/officeart/2005/8/layout/default"/>
    <dgm:cxn modelId="{5E425EFC-933B-EB4A-A7C3-EA9669933B5E}" type="presOf" srcId="{F7D67EE8-0E1F-4695-9381-54456BA60CF3}" destId="{BC43241D-0F24-2A44-9933-E1EF19127862}" srcOrd="0" destOrd="0" presId="urn:microsoft.com/office/officeart/2005/8/layout/default"/>
    <dgm:cxn modelId="{44320D7B-D2BC-C648-A436-A9CC8101B644}" type="presParOf" srcId="{2095414D-9F5C-F846-BEE1-104249D3CA97}" destId="{75B23965-6CCD-6F4D-8003-27F1116DAC88}" srcOrd="0" destOrd="0" presId="urn:microsoft.com/office/officeart/2005/8/layout/default"/>
    <dgm:cxn modelId="{E685DCDE-6FED-5346-85A0-7755C6987E88}" type="presParOf" srcId="{2095414D-9F5C-F846-BEE1-104249D3CA97}" destId="{323BEC51-8FA3-8249-AF71-B733216C17D8}" srcOrd="1" destOrd="0" presId="urn:microsoft.com/office/officeart/2005/8/layout/default"/>
    <dgm:cxn modelId="{725007A8-D1F8-0745-8C97-F99A883D69F0}" type="presParOf" srcId="{2095414D-9F5C-F846-BEE1-104249D3CA97}" destId="{0262B958-B309-424C-A2A6-3FFB30660B59}" srcOrd="2" destOrd="0" presId="urn:microsoft.com/office/officeart/2005/8/layout/default"/>
    <dgm:cxn modelId="{CCCED318-F5C3-684C-9136-1CED7D1AE435}" type="presParOf" srcId="{2095414D-9F5C-F846-BEE1-104249D3CA97}" destId="{09A611BD-9076-8144-B1CD-36F95CF11956}" srcOrd="3" destOrd="0" presId="urn:microsoft.com/office/officeart/2005/8/layout/default"/>
    <dgm:cxn modelId="{4FA05F6B-2513-FC41-B02D-533048BB7B77}" type="presParOf" srcId="{2095414D-9F5C-F846-BEE1-104249D3CA97}" destId="{C6A08B42-A7CE-894E-8452-A0C6E771FF0C}" srcOrd="4" destOrd="0" presId="urn:microsoft.com/office/officeart/2005/8/layout/default"/>
    <dgm:cxn modelId="{2CA231CC-DB48-AA4F-92CD-C16C99BAAF95}" type="presParOf" srcId="{2095414D-9F5C-F846-BEE1-104249D3CA97}" destId="{0418DC4C-9AFD-F34B-BA02-618B718FA89C}" srcOrd="5" destOrd="0" presId="urn:microsoft.com/office/officeart/2005/8/layout/default"/>
    <dgm:cxn modelId="{BD7677BB-4DCB-534B-AD48-3A039A76B8D1}" type="presParOf" srcId="{2095414D-9F5C-F846-BEE1-104249D3CA97}" destId="{3D0AA7C4-A7F8-0541-AB6F-98278E91A6FB}" srcOrd="6" destOrd="0" presId="urn:microsoft.com/office/officeart/2005/8/layout/default"/>
    <dgm:cxn modelId="{77AFC0A1-DAA0-954A-98D9-99B2B7907703}" type="presParOf" srcId="{2095414D-9F5C-F846-BEE1-104249D3CA97}" destId="{61FA3450-F23E-B94C-B309-DA855CB9D1F5}" srcOrd="7" destOrd="0" presId="urn:microsoft.com/office/officeart/2005/8/layout/default"/>
    <dgm:cxn modelId="{E17870E8-9823-0A41-AE83-09D1DB168E81}" type="presParOf" srcId="{2095414D-9F5C-F846-BEE1-104249D3CA97}" destId="{BC43241D-0F24-2A44-9933-E1EF19127862}" srcOrd="8" destOrd="0" presId="urn:microsoft.com/office/officeart/2005/8/layout/default"/>
    <dgm:cxn modelId="{6B716304-EA18-9D4D-9993-18039DDF0251}" type="presParOf" srcId="{2095414D-9F5C-F846-BEE1-104249D3CA97}" destId="{E98F3D23-D855-1842-8F3A-4F913C5E350E}" srcOrd="9" destOrd="0" presId="urn:microsoft.com/office/officeart/2005/8/layout/default"/>
    <dgm:cxn modelId="{767CC69F-141C-0741-8A64-F82A23F1342E}" type="presParOf" srcId="{2095414D-9F5C-F846-BEE1-104249D3CA97}" destId="{41EDAE47-97E1-9946-A42D-506EADCD91EF}" srcOrd="10" destOrd="0" presId="urn:microsoft.com/office/officeart/2005/8/layout/default"/>
    <dgm:cxn modelId="{C616FE0F-E250-C84B-915E-003581C94DA5}" type="presParOf" srcId="{2095414D-9F5C-F846-BEE1-104249D3CA97}" destId="{97F9CE29-857C-C649-B24B-E7E7347CE58F}" srcOrd="11" destOrd="0" presId="urn:microsoft.com/office/officeart/2005/8/layout/default"/>
    <dgm:cxn modelId="{1B858603-94E0-F14C-BAED-D82D3367CF9A}" type="presParOf" srcId="{2095414D-9F5C-F846-BEE1-104249D3CA97}" destId="{C0DA8259-BF83-4D4F-A17D-86235A61A045}" srcOrd="12" destOrd="0" presId="urn:microsoft.com/office/officeart/2005/8/layout/default"/>
    <dgm:cxn modelId="{826BA780-9A2C-FE48-95B0-E2454D026171}" type="presParOf" srcId="{2095414D-9F5C-F846-BEE1-104249D3CA97}" destId="{2DA1BE7E-13C0-0B48-85E0-C60E73A031A3}" srcOrd="13" destOrd="0" presId="urn:microsoft.com/office/officeart/2005/8/layout/default"/>
    <dgm:cxn modelId="{41AC30E3-1BF9-5F42-9908-92A590850ED4}" type="presParOf" srcId="{2095414D-9F5C-F846-BEE1-104249D3CA97}" destId="{761D743F-10E7-4948-8597-C153CD29751F}" srcOrd="14" destOrd="0" presId="urn:microsoft.com/office/officeart/2005/8/layout/default"/>
    <dgm:cxn modelId="{7A574F5F-9BD0-1F4B-97A1-169058D26FAA}" type="presParOf" srcId="{2095414D-9F5C-F846-BEE1-104249D3CA97}" destId="{9535A313-1D90-6448-B2DE-6494716BF160}" srcOrd="15" destOrd="0" presId="urn:microsoft.com/office/officeart/2005/8/layout/default"/>
    <dgm:cxn modelId="{E838C3B3-DAA2-0949-8A8C-BAC91737F0FC}" type="presParOf" srcId="{2095414D-9F5C-F846-BEE1-104249D3CA97}" destId="{CC3E4677-F28D-044B-B858-27ADE79D2FA7}" srcOrd="16" destOrd="0" presId="urn:microsoft.com/office/officeart/2005/8/layout/default"/>
    <dgm:cxn modelId="{258B4368-A802-144B-A358-AD5753137CE3}" type="presParOf" srcId="{2095414D-9F5C-F846-BEE1-104249D3CA97}" destId="{825B49BA-0537-014A-8DCD-7804CF3004B7}" srcOrd="17" destOrd="0" presId="urn:microsoft.com/office/officeart/2005/8/layout/default"/>
    <dgm:cxn modelId="{2E5DEBFB-4350-CC42-AA9D-5BEBA791C0FA}" type="presParOf" srcId="{2095414D-9F5C-F846-BEE1-104249D3CA97}" destId="{AF6BBA92-CD96-1349-9588-06F503933E16}" srcOrd="18" destOrd="0" presId="urn:microsoft.com/office/officeart/2005/8/layout/default"/>
    <dgm:cxn modelId="{052FFD39-ACAC-9240-A7B5-FDCE3121247E}" type="presParOf" srcId="{2095414D-9F5C-F846-BEE1-104249D3CA97}" destId="{58B38F2D-F563-D84B-B995-A58C94E36170}" srcOrd="19" destOrd="0" presId="urn:microsoft.com/office/officeart/2005/8/layout/default"/>
    <dgm:cxn modelId="{A5CB51B7-23C0-F54C-A126-AA210E379E20}" type="presParOf" srcId="{2095414D-9F5C-F846-BEE1-104249D3CA97}" destId="{75597BB2-EDD9-E644-8CBE-B9C8C944D24E}" srcOrd="20" destOrd="0" presId="urn:microsoft.com/office/officeart/2005/8/layout/default"/>
    <dgm:cxn modelId="{03559BDD-FB82-E54B-A0AD-A75AEEB3B1C4}" type="presParOf" srcId="{2095414D-9F5C-F846-BEE1-104249D3CA97}" destId="{9C77A931-B255-0343-9B1A-C2A955F5FD1D}" srcOrd="21" destOrd="0" presId="urn:microsoft.com/office/officeart/2005/8/layout/default"/>
    <dgm:cxn modelId="{A6E081E2-0D2E-6C44-A905-17732FB3202A}" type="presParOf" srcId="{2095414D-9F5C-F846-BEE1-104249D3CA97}" destId="{6F3A163D-4BA1-CB46-A8B8-5E70F95A6A8F}"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DDF5CD-79A3-6B4C-8564-85D00F313DA1}" type="doc">
      <dgm:prSet loTypeId="urn:microsoft.com/office/officeart/2009/3/layout/StepUpProcess" loCatId="process" qsTypeId="urn:microsoft.com/office/officeart/2005/8/quickstyle/simple1" qsCatId="simple" csTypeId="urn:microsoft.com/office/officeart/2005/8/colors/colorful5" csCatId="colorful"/>
      <dgm:spPr/>
      <dgm:t>
        <a:bodyPr/>
        <a:lstStyle/>
        <a:p>
          <a:endParaRPr lang="en-US"/>
        </a:p>
      </dgm:t>
    </dgm:pt>
    <dgm:pt modelId="{ACEBB6B6-0EC8-A741-9390-4FF1776EB9F7}">
      <dgm:prSet/>
      <dgm:spPr/>
      <dgm:t>
        <a:bodyPr/>
        <a:lstStyle/>
        <a:p>
          <a:r>
            <a:rPr lang="en-US"/>
            <a:t>Identify amount of gross proceeds of program income through December 31, 2026</a:t>
          </a:r>
        </a:p>
      </dgm:t>
    </dgm:pt>
    <dgm:pt modelId="{90894B9C-1EC2-9D41-8814-AC781BB55B00}" type="parTrans" cxnId="{D7D0C00A-5811-EF43-A425-7193F41300FA}">
      <dgm:prSet/>
      <dgm:spPr/>
      <dgm:t>
        <a:bodyPr/>
        <a:lstStyle/>
        <a:p>
          <a:endParaRPr lang="en-US"/>
        </a:p>
      </dgm:t>
    </dgm:pt>
    <dgm:pt modelId="{D30BA4DF-25B4-F943-8B3D-AAFEEA74AD75}" type="sibTrans" cxnId="{D7D0C00A-5811-EF43-A425-7193F41300FA}">
      <dgm:prSet/>
      <dgm:spPr/>
      <dgm:t>
        <a:bodyPr/>
        <a:lstStyle/>
        <a:p>
          <a:endParaRPr lang="en-US"/>
        </a:p>
      </dgm:t>
    </dgm:pt>
    <dgm:pt modelId="{8F3BE9FC-2F6F-254A-A721-2BE5D5E06C91}">
      <dgm:prSet/>
      <dgm:spPr/>
      <dgm:t>
        <a:bodyPr/>
        <a:lstStyle/>
        <a:p>
          <a:r>
            <a:rPr lang="en-US" dirty="0"/>
            <a:t>Separately track and retain program income in separate fund</a:t>
          </a:r>
        </a:p>
      </dgm:t>
    </dgm:pt>
    <dgm:pt modelId="{6C3AC84E-784F-F64E-8499-64004CF181F6}" type="parTrans" cxnId="{859DBBE0-EBFF-9B4C-BA97-71362C4184E9}">
      <dgm:prSet/>
      <dgm:spPr/>
      <dgm:t>
        <a:bodyPr/>
        <a:lstStyle/>
        <a:p>
          <a:endParaRPr lang="en-US"/>
        </a:p>
      </dgm:t>
    </dgm:pt>
    <dgm:pt modelId="{6AE1DCC4-64A0-8E4F-B989-7BE72B73CF05}" type="sibTrans" cxnId="{859DBBE0-EBFF-9B4C-BA97-71362C4184E9}">
      <dgm:prSet/>
      <dgm:spPr/>
      <dgm:t>
        <a:bodyPr/>
        <a:lstStyle/>
        <a:p>
          <a:endParaRPr lang="en-US"/>
        </a:p>
      </dgm:t>
    </dgm:pt>
    <dgm:pt modelId="{B6D91A79-BDC9-9840-9FA3-A6861E85CCB1}">
      <dgm:prSet/>
      <dgm:spPr/>
      <dgm:t>
        <a:bodyPr/>
        <a:lstStyle/>
        <a:p>
          <a:r>
            <a:rPr lang="en-US"/>
            <a:t>Report on program income earned per project in quarterly P&amp;E report</a:t>
          </a:r>
        </a:p>
      </dgm:t>
    </dgm:pt>
    <dgm:pt modelId="{5E396EBE-1B39-6C44-BCD6-49CA5030C72D}" type="parTrans" cxnId="{3B52FD85-F9E5-FC4D-86BA-01CF03CB54EF}">
      <dgm:prSet/>
      <dgm:spPr/>
      <dgm:t>
        <a:bodyPr/>
        <a:lstStyle/>
        <a:p>
          <a:endParaRPr lang="en-US"/>
        </a:p>
      </dgm:t>
    </dgm:pt>
    <dgm:pt modelId="{EF629055-8462-2143-BC9D-BA7E4B421FFA}" type="sibTrans" cxnId="{3B52FD85-F9E5-FC4D-86BA-01CF03CB54EF}">
      <dgm:prSet/>
      <dgm:spPr/>
      <dgm:t>
        <a:bodyPr/>
        <a:lstStyle/>
        <a:p>
          <a:endParaRPr lang="en-US"/>
        </a:p>
      </dgm:t>
    </dgm:pt>
    <dgm:pt modelId="{B91CB738-6DC5-0942-8936-2936B35607F4}">
      <dgm:prSet/>
      <dgm:spPr/>
      <dgm:t>
        <a:bodyPr/>
        <a:lstStyle/>
        <a:p>
          <a:r>
            <a:rPr lang="en-US"/>
            <a:t>Add program income amounts to total ARP/CSLFRF award</a:t>
          </a:r>
        </a:p>
      </dgm:t>
    </dgm:pt>
    <dgm:pt modelId="{485A338C-1EEA-2B43-9C89-B9F384081B45}" type="parTrans" cxnId="{EF154F21-016F-4742-A942-24649E420043}">
      <dgm:prSet/>
      <dgm:spPr/>
      <dgm:t>
        <a:bodyPr/>
        <a:lstStyle/>
        <a:p>
          <a:endParaRPr lang="en-US"/>
        </a:p>
      </dgm:t>
    </dgm:pt>
    <dgm:pt modelId="{DB29DCFE-FF39-4243-BBDB-F25D23ECEB12}" type="sibTrans" cxnId="{EF154F21-016F-4742-A942-24649E420043}">
      <dgm:prSet/>
      <dgm:spPr/>
      <dgm:t>
        <a:bodyPr/>
        <a:lstStyle/>
        <a:p>
          <a:endParaRPr lang="en-US"/>
        </a:p>
      </dgm:t>
    </dgm:pt>
    <dgm:pt modelId="{8CB01CB2-AA74-864D-90A7-7546E4842FD7}">
      <dgm:prSet/>
      <dgm:spPr/>
      <dgm:t>
        <a:bodyPr/>
        <a:lstStyle/>
        <a:p>
          <a:r>
            <a:rPr lang="en-US"/>
            <a:t>Budget program income for ARP/CSLFRF-eligible project(s)</a:t>
          </a:r>
        </a:p>
      </dgm:t>
    </dgm:pt>
    <dgm:pt modelId="{0CCA0A7C-8E98-164C-8D0D-E57A319A2442}" type="parTrans" cxnId="{8A51B910-CDEB-0B4E-8120-5113D0E722A5}">
      <dgm:prSet/>
      <dgm:spPr/>
      <dgm:t>
        <a:bodyPr/>
        <a:lstStyle/>
        <a:p>
          <a:endParaRPr lang="en-US"/>
        </a:p>
      </dgm:t>
    </dgm:pt>
    <dgm:pt modelId="{4A69F700-6419-4443-9E9F-E25B64F487A3}" type="sibTrans" cxnId="{8A51B910-CDEB-0B4E-8120-5113D0E722A5}">
      <dgm:prSet/>
      <dgm:spPr/>
      <dgm:t>
        <a:bodyPr/>
        <a:lstStyle/>
        <a:p>
          <a:endParaRPr lang="en-US"/>
        </a:p>
      </dgm:t>
    </dgm:pt>
    <dgm:pt modelId="{65C767B4-CB27-A146-B13C-5A6A4080F759}">
      <dgm:prSet/>
      <dgm:spPr/>
      <dgm:t>
        <a:bodyPr/>
        <a:lstStyle/>
        <a:p>
          <a:r>
            <a:rPr lang="en-US"/>
            <a:t>Follow all award terms, timing, and compliance requirements</a:t>
          </a:r>
        </a:p>
      </dgm:t>
    </dgm:pt>
    <dgm:pt modelId="{CDEB3B90-6660-994D-94C9-889312491C8E}" type="parTrans" cxnId="{15CD63DD-2C4F-7D44-9FC8-03D5202DCC60}">
      <dgm:prSet/>
      <dgm:spPr/>
      <dgm:t>
        <a:bodyPr/>
        <a:lstStyle/>
        <a:p>
          <a:endParaRPr lang="en-US"/>
        </a:p>
      </dgm:t>
    </dgm:pt>
    <dgm:pt modelId="{7B9FFA64-0209-0242-9BCE-F89134284FF9}" type="sibTrans" cxnId="{15CD63DD-2C4F-7D44-9FC8-03D5202DCC60}">
      <dgm:prSet/>
      <dgm:spPr/>
      <dgm:t>
        <a:bodyPr/>
        <a:lstStyle/>
        <a:p>
          <a:endParaRPr lang="en-US"/>
        </a:p>
      </dgm:t>
    </dgm:pt>
    <dgm:pt modelId="{25DE462E-18EE-DB41-8B69-FBAF41369895}" type="pres">
      <dgm:prSet presAssocID="{70DDF5CD-79A3-6B4C-8564-85D00F313DA1}" presName="rootnode" presStyleCnt="0">
        <dgm:presLayoutVars>
          <dgm:chMax/>
          <dgm:chPref/>
          <dgm:dir/>
          <dgm:animLvl val="lvl"/>
        </dgm:presLayoutVars>
      </dgm:prSet>
      <dgm:spPr/>
    </dgm:pt>
    <dgm:pt modelId="{6C4ECFFD-B66A-A249-91BC-86C0E6B39210}" type="pres">
      <dgm:prSet presAssocID="{ACEBB6B6-0EC8-A741-9390-4FF1776EB9F7}" presName="composite" presStyleCnt="0"/>
      <dgm:spPr/>
    </dgm:pt>
    <dgm:pt modelId="{C6A1F227-1843-714B-A32E-C3C5EDBA2B97}" type="pres">
      <dgm:prSet presAssocID="{ACEBB6B6-0EC8-A741-9390-4FF1776EB9F7}" presName="LShape" presStyleLbl="alignNode1" presStyleIdx="0" presStyleCnt="11"/>
      <dgm:spPr>
        <a:effectLst>
          <a:outerShdw blurRad="50800" dist="38100" dir="8100000" algn="tr" rotWithShape="0">
            <a:prstClr val="black">
              <a:alpha val="40000"/>
            </a:prstClr>
          </a:outerShdw>
        </a:effectLst>
      </dgm:spPr>
    </dgm:pt>
    <dgm:pt modelId="{5F732D73-2527-C64E-88B6-9EF4BB4CD526}" type="pres">
      <dgm:prSet presAssocID="{ACEBB6B6-0EC8-A741-9390-4FF1776EB9F7}" presName="ParentText" presStyleLbl="revTx" presStyleIdx="0" presStyleCnt="6">
        <dgm:presLayoutVars>
          <dgm:chMax val="0"/>
          <dgm:chPref val="0"/>
          <dgm:bulletEnabled val="1"/>
        </dgm:presLayoutVars>
      </dgm:prSet>
      <dgm:spPr/>
    </dgm:pt>
    <dgm:pt modelId="{B983EAB4-5577-9841-A537-56F7DAF1E4AD}" type="pres">
      <dgm:prSet presAssocID="{ACEBB6B6-0EC8-A741-9390-4FF1776EB9F7}" presName="Triangle" presStyleLbl="alignNode1" presStyleIdx="1" presStyleCnt="11"/>
      <dgm:spPr>
        <a:effectLst>
          <a:outerShdw blurRad="50800" dist="38100" dir="8100000" algn="tr" rotWithShape="0">
            <a:prstClr val="black">
              <a:alpha val="40000"/>
            </a:prstClr>
          </a:outerShdw>
        </a:effectLst>
      </dgm:spPr>
    </dgm:pt>
    <dgm:pt modelId="{A9EB2EF2-8ED2-714C-8DDA-2F52E4185C46}" type="pres">
      <dgm:prSet presAssocID="{D30BA4DF-25B4-F943-8B3D-AAFEEA74AD75}" presName="sibTrans" presStyleCnt="0"/>
      <dgm:spPr/>
    </dgm:pt>
    <dgm:pt modelId="{9E83D958-ED6D-3942-BDE7-C57C8B0B1AC4}" type="pres">
      <dgm:prSet presAssocID="{D30BA4DF-25B4-F943-8B3D-AAFEEA74AD75}" presName="space" presStyleCnt="0"/>
      <dgm:spPr/>
    </dgm:pt>
    <dgm:pt modelId="{8A47256B-C895-4547-B994-80276471B0B9}" type="pres">
      <dgm:prSet presAssocID="{8F3BE9FC-2F6F-254A-A721-2BE5D5E06C91}" presName="composite" presStyleCnt="0"/>
      <dgm:spPr/>
    </dgm:pt>
    <dgm:pt modelId="{E2F12A4A-1EAA-3A42-A237-C4EEC929BA37}" type="pres">
      <dgm:prSet presAssocID="{8F3BE9FC-2F6F-254A-A721-2BE5D5E06C91}" presName="LShape" presStyleLbl="alignNode1" presStyleIdx="2" presStyleCnt="11"/>
      <dgm:spPr>
        <a:effectLst>
          <a:outerShdw blurRad="50800" dist="38100" dir="8100000" algn="tr" rotWithShape="0">
            <a:prstClr val="black">
              <a:alpha val="40000"/>
            </a:prstClr>
          </a:outerShdw>
        </a:effectLst>
      </dgm:spPr>
    </dgm:pt>
    <dgm:pt modelId="{DA2BA392-A29A-904B-AE56-2016B5D5B507}" type="pres">
      <dgm:prSet presAssocID="{8F3BE9FC-2F6F-254A-A721-2BE5D5E06C91}" presName="ParentText" presStyleLbl="revTx" presStyleIdx="1" presStyleCnt="6">
        <dgm:presLayoutVars>
          <dgm:chMax val="0"/>
          <dgm:chPref val="0"/>
          <dgm:bulletEnabled val="1"/>
        </dgm:presLayoutVars>
      </dgm:prSet>
      <dgm:spPr/>
    </dgm:pt>
    <dgm:pt modelId="{137333A4-6147-384A-AF84-FBFAF97A900F}" type="pres">
      <dgm:prSet presAssocID="{8F3BE9FC-2F6F-254A-A721-2BE5D5E06C91}" presName="Triangle" presStyleLbl="alignNode1" presStyleIdx="3" presStyleCnt="11"/>
      <dgm:spPr>
        <a:effectLst>
          <a:outerShdw blurRad="50800" dist="38100" dir="8100000" algn="tr" rotWithShape="0">
            <a:prstClr val="black">
              <a:alpha val="40000"/>
            </a:prstClr>
          </a:outerShdw>
        </a:effectLst>
      </dgm:spPr>
    </dgm:pt>
    <dgm:pt modelId="{E3FA849E-B6A4-4F4B-B6EE-EA4141CB5E2F}" type="pres">
      <dgm:prSet presAssocID="{6AE1DCC4-64A0-8E4F-B989-7BE72B73CF05}" presName="sibTrans" presStyleCnt="0"/>
      <dgm:spPr/>
    </dgm:pt>
    <dgm:pt modelId="{A6EA39E6-5B1C-0A43-9FC8-A1A4B8DD3F59}" type="pres">
      <dgm:prSet presAssocID="{6AE1DCC4-64A0-8E4F-B989-7BE72B73CF05}" presName="space" presStyleCnt="0"/>
      <dgm:spPr/>
    </dgm:pt>
    <dgm:pt modelId="{82F2A9BE-DC3A-D247-809A-960DBE4DC410}" type="pres">
      <dgm:prSet presAssocID="{B6D91A79-BDC9-9840-9FA3-A6861E85CCB1}" presName="composite" presStyleCnt="0"/>
      <dgm:spPr/>
    </dgm:pt>
    <dgm:pt modelId="{B7B9BABB-A7F5-A841-82A5-7CBCF7C87C32}" type="pres">
      <dgm:prSet presAssocID="{B6D91A79-BDC9-9840-9FA3-A6861E85CCB1}" presName="LShape" presStyleLbl="alignNode1" presStyleIdx="4" presStyleCnt="11"/>
      <dgm:spPr>
        <a:effectLst>
          <a:outerShdw blurRad="50800" dist="38100" dir="8100000" algn="tr" rotWithShape="0">
            <a:prstClr val="black">
              <a:alpha val="40000"/>
            </a:prstClr>
          </a:outerShdw>
        </a:effectLst>
      </dgm:spPr>
    </dgm:pt>
    <dgm:pt modelId="{91B7A446-FD27-2641-A749-DB47F2DB3259}" type="pres">
      <dgm:prSet presAssocID="{B6D91A79-BDC9-9840-9FA3-A6861E85CCB1}" presName="ParentText" presStyleLbl="revTx" presStyleIdx="2" presStyleCnt="6">
        <dgm:presLayoutVars>
          <dgm:chMax val="0"/>
          <dgm:chPref val="0"/>
          <dgm:bulletEnabled val="1"/>
        </dgm:presLayoutVars>
      </dgm:prSet>
      <dgm:spPr/>
    </dgm:pt>
    <dgm:pt modelId="{76A29670-6EED-664D-8F81-5822563AC202}" type="pres">
      <dgm:prSet presAssocID="{B6D91A79-BDC9-9840-9FA3-A6861E85CCB1}" presName="Triangle" presStyleLbl="alignNode1" presStyleIdx="5" presStyleCnt="11"/>
      <dgm:spPr>
        <a:effectLst>
          <a:outerShdw blurRad="50800" dist="38100" dir="8100000" algn="tr" rotWithShape="0">
            <a:prstClr val="black">
              <a:alpha val="40000"/>
            </a:prstClr>
          </a:outerShdw>
        </a:effectLst>
      </dgm:spPr>
    </dgm:pt>
    <dgm:pt modelId="{AD6929F3-4240-2045-9A2C-CD6F85CB9BFC}" type="pres">
      <dgm:prSet presAssocID="{EF629055-8462-2143-BC9D-BA7E4B421FFA}" presName="sibTrans" presStyleCnt="0"/>
      <dgm:spPr/>
    </dgm:pt>
    <dgm:pt modelId="{5E8E2EAD-CFC1-7F46-8272-AB8A8EB0DB59}" type="pres">
      <dgm:prSet presAssocID="{EF629055-8462-2143-BC9D-BA7E4B421FFA}" presName="space" presStyleCnt="0"/>
      <dgm:spPr/>
    </dgm:pt>
    <dgm:pt modelId="{9D6E16D5-A2ED-064E-ACFA-A96D2AE16AD3}" type="pres">
      <dgm:prSet presAssocID="{B91CB738-6DC5-0942-8936-2936B35607F4}" presName="composite" presStyleCnt="0"/>
      <dgm:spPr/>
    </dgm:pt>
    <dgm:pt modelId="{A82AD9E9-88E4-B044-9C32-622E4FA0848D}" type="pres">
      <dgm:prSet presAssocID="{B91CB738-6DC5-0942-8936-2936B35607F4}" presName="LShape" presStyleLbl="alignNode1" presStyleIdx="6" presStyleCnt="11"/>
      <dgm:spPr>
        <a:effectLst>
          <a:outerShdw blurRad="50800" dist="38100" dir="8100000" algn="tr" rotWithShape="0">
            <a:prstClr val="black">
              <a:alpha val="40000"/>
            </a:prstClr>
          </a:outerShdw>
        </a:effectLst>
      </dgm:spPr>
    </dgm:pt>
    <dgm:pt modelId="{210F799B-99E7-AF40-AA02-3DE5359FD164}" type="pres">
      <dgm:prSet presAssocID="{B91CB738-6DC5-0942-8936-2936B35607F4}" presName="ParentText" presStyleLbl="revTx" presStyleIdx="3" presStyleCnt="6">
        <dgm:presLayoutVars>
          <dgm:chMax val="0"/>
          <dgm:chPref val="0"/>
          <dgm:bulletEnabled val="1"/>
        </dgm:presLayoutVars>
      </dgm:prSet>
      <dgm:spPr/>
    </dgm:pt>
    <dgm:pt modelId="{16DF60F0-DFB6-0144-BA57-06E83CF759B1}" type="pres">
      <dgm:prSet presAssocID="{B91CB738-6DC5-0942-8936-2936B35607F4}" presName="Triangle" presStyleLbl="alignNode1" presStyleIdx="7" presStyleCnt="11"/>
      <dgm:spPr>
        <a:effectLst>
          <a:outerShdw blurRad="50800" dist="38100" dir="8100000" algn="tr" rotWithShape="0">
            <a:prstClr val="black">
              <a:alpha val="40000"/>
            </a:prstClr>
          </a:outerShdw>
        </a:effectLst>
      </dgm:spPr>
    </dgm:pt>
    <dgm:pt modelId="{6B0D0F0E-B323-F74B-B145-D860D62DAE92}" type="pres">
      <dgm:prSet presAssocID="{DB29DCFE-FF39-4243-BBDB-F25D23ECEB12}" presName="sibTrans" presStyleCnt="0"/>
      <dgm:spPr/>
    </dgm:pt>
    <dgm:pt modelId="{8C6B8102-7651-5146-A699-D29A17875336}" type="pres">
      <dgm:prSet presAssocID="{DB29DCFE-FF39-4243-BBDB-F25D23ECEB12}" presName="space" presStyleCnt="0"/>
      <dgm:spPr/>
    </dgm:pt>
    <dgm:pt modelId="{33FD7FB9-BE1C-9B4F-9A75-31AD1B81E676}" type="pres">
      <dgm:prSet presAssocID="{8CB01CB2-AA74-864D-90A7-7546E4842FD7}" presName="composite" presStyleCnt="0"/>
      <dgm:spPr/>
    </dgm:pt>
    <dgm:pt modelId="{D46B905F-91FA-4C45-A2C3-FF246E73298E}" type="pres">
      <dgm:prSet presAssocID="{8CB01CB2-AA74-864D-90A7-7546E4842FD7}" presName="LShape" presStyleLbl="alignNode1" presStyleIdx="8" presStyleCnt="11"/>
      <dgm:spPr>
        <a:effectLst>
          <a:outerShdw blurRad="50800" dist="38100" dir="8100000" algn="tr" rotWithShape="0">
            <a:prstClr val="black">
              <a:alpha val="40000"/>
            </a:prstClr>
          </a:outerShdw>
        </a:effectLst>
      </dgm:spPr>
    </dgm:pt>
    <dgm:pt modelId="{B34E3D9C-7931-AF44-A6BD-F09333D8905E}" type="pres">
      <dgm:prSet presAssocID="{8CB01CB2-AA74-864D-90A7-7546E4842FD7}" presName="ParentText" presStyleLbl="revTx" presStyleIdx="4" presStyleCnt="6">
        <dgm:presLayoutVars>
          <dgm:chMax val="0"/>
          <dgm:chPref val="0"/>
          <dgm:bulletEnabled val="1"/>
        </dgm:presLayoutVars>
      </dgm:prSet>
      <dgm:spPr/>
    </dgm:pt>
    <dgm:pt modelId="{ED8D9743-A5FE-4D48-8333-32460396E1AD}" type="pres">
      <dgm:prSet presAssocID="{8CB01CB2-AA74-864D-90A7-7546E4842FD7}" presName="Triangle" presStyleLbl="alignNode1" presStyleIdx="9" presStyleCnt="11"/>
      <dgm:spPr>
        <a:effectLst>
          <a:outerShdw blurRad="50800" dist="38100" dir="8100000" algn="tr" rotWithShape="0">
            <a:prstClr val="black">
              <a:alpha val="40000"/>
            </a:prstClr>
          </a:outerShdw>
        </a:effectLst>
      </dgm:spPr>
    </dgm:pt>
    <dgm:pt modelId="{6A8E5E02-776F-044F-90D7-7398D1F68D46}" type="pres">
      <dgm:prSet presAssocID="{4A69F700-6419-4443-9E9F-E25B64F487A3}" presName="sibTrans" presStyleCnt="0"/>
      <dgm:spPr/>
    </dgm:pt>
    <dgm:pt modelId="{6ED5644E-D74B-9241-9A08-77E221481D57}" type="pres">
      <dgm:prSet presAssocID="{4A69F700-6419-4443-9E9F-E25B64F487A3}" presName="space" presStyleCnt="0"/>
      <dgm:spPr/>
    </dgm:pt>
    <dgm:pt modelId="{AA2FD8D1-8220-0C4A-A9B3-F6A744393874}" type="pres">
      <dgm:prSet presAssocID="{65C767B4-CB27-A146-B13C-5A6A4080F759}" presName="composite" presStyleCnt="0"/>
      <dgm:spPr/>
    </dgm:pt>
    <dgm:pt modelId="{FBF41EC3-CF72-5B44-9DB0-71942854B641}" type="pres">
      <dgm:prSet presAssocID="{65C767B4-CB27-A146-B13C-5A6A4080F759}" presName="LShape" presStyleLbl="alignNode1" presStyleIdx="10" presStyleCnt="11"/>
      <dgm:spPr>
        <a:effectLst>
          <a:outerShdw blurRad="50800" dist="38100" dir="8100000" algn="tr" rotWithShape="0">
            <a:prstClr val="black">
              <a:alpha val="40000"/>
            </a:prstClr>
          </a:outerShdw>
        </a:effectLst>
      </dgm:spPr>
    </dgm:pt>
    <dgm:pt modelId="{B2640BFC-A1B0-6C4A-94F1-9FA24EA06223}" type="pres">
      <dgm:prSet presAssocID="{65C767B4-CB27-A146-B13C-5A6A4080F759}" presName="ParentText" presStyleLbl="revTx" presStyleIdx="5" presStyleCnt="6">
        <dgm:presLayoutVars>
          <dgm:chMax val="0"/>
          <dgm:chPref val="0"/>
          <dgm:bulletEnabled val="1"/>
        </dgm:presLayoutVars>
      </dgm:prSet>
      <dgm:spPr/>
    </dgm:pt>
  </dgm:ptLst>
  <dgm:cxnLst>
    <dgm:cxn modelId="{D7D0C00A-5811-EF43-A425-7193F41300FA}" srcId="{70DDF5CD-79A3-6B4C-8564-85D00F313DA1}" destId="{ACEBB6B6-0EC8-A741-9390-4FF1776EB9F7}" srcOrd="0" destOrd="0" parTransId="{90894B9C-1EC2-9D41-8814-AC781BB55B00}" sibTransId="{D30BA4DF-25B4-F943-8B3D-AAFEEA74AD75}"/>
    <dgm:cxn modelId="{8A51B910-CDEB-0B4E-8120-5113D0E722A5}" srcId="{70DDF5CD-79A3-6B4C-8564-85D00F313DA1}" destId="{8CB01CB2-AA74-864D-90A7-7546E4842FD7}" srcOrd="4" destOrd="0" parTransId="{0CCA0A7C-8E98-164C-8D0D-E57A319A2442}" sibTransId="{4A69F700-6419-4443-9E9F-E25B64F487A3}"/>
    <dgm:cxn modelId="{EF154F21-016F-4742-A942-24649E420043}" srcId="{70DDF5CD-79A3-6B4C-8564-85D00F313DA1}" destId="{B91CB738-6DC5-0942-8936-2936B35607F4}" srcOrd="3" destOrd="0" parTransId="{485A338C-1EEA-2B43-9C89-B9F384081B45}" sibTransId="{DB29DCFE-FF39-4243-BBDB-F25D23ECEB12}"/>
    <dgm:cxn modelId="{B29C833B-CBF8-8644-AF25-EBF9EB3E5920}" type="presOf" srcId="{ACEBB6B6-0EC8-A741-9390-4FF1776EB9F7}" destId="{5F732D73-2527-C64E-88B6-9EF4BB4CD526}" srcOrd="0" destOrd="0" presId="urn:microsoft.com/office/officeart/2009/3/layout/StepUpProcess"/>
    <dgm:cxn modelId="{8BDEC653-B363-5E45-A961-8297CA49C263}" type="presOf" srcId="{70DDF5CD-79A3-6B4C-8564-85D00F313DA1}" destId="{25DE462E-18EE-DB41-8B69-FBAF41369895}" srcOrd="0" destOrd="0" presId="urn:microsoft.com/office/officeart/2009/3/layout/StepUpProcess"/>
    <dgm:cxn modelId="{171CC764-39A2-EF4E-B67E-15A0ABA5AAA4}" type="presOf" srcId="{8F3BE9FC-2F6F-254A-A721-2BE5D5E06C91}" destId="{DA2BA392-A29A-904B-AE56-2016B5D5B507}" srcOrd="0" destOrd="0" presId="urn:microsoft.com/office/officeart/2009/3/layout/StepUpProcess"/>
    <dgm:cxn modelId="{3B52FD85-F9E5-FC4D-86BA-01CF03CB54EF}" srcId="{70DDF5CD-79A3-6B4C-8564-85D00F313DA1}" destId="{B6D91A79-BDC9-9840-9FA3-A6861E85CCB1}" srcOrd="2" destOrd="0" parTransId="{5E396EBE-1B39-6C44-BCD6-49CA5030C72D}" sibTransId="{EF629055-8462-2143-BC9D-BA7E4B421FFA}"/>
    <dgm:cxn modelId="{A930A59D-3662-9142-A820-E939C00B4A84}" type="presOf" srcId="{65C767B4-CB27-A146-B13C-5A6A4080F759}" destId="{B2640BFC-A1B0-6C4A-94F1-9FA24EA06223}" srcOrd="0" destOrd="0" presId="urn:microsoft.com/office/officeart/2009/3/layout/StepUpProcess"/>
    <dgm:cxn modelId="{729AFCA5-10FA-3D4B-B37D-411183417F09}" type="presOf" srcId="{B6D91A79-BDC9-9840-9FA3-A6861E85CCB1}" destId="{91B7A446-FD27-2641-A749-DB47F2DB3259}" srcOrd="0" destOrd="0" presId="urn:microsoft.com/office/officeart/2009/3/layout/StepUpProcess"/>
    <dgm:cxn modelId="{CD8737A7-2BC2-3746-BF74-AF0418CF706B}" type="presOf" srcId="{B91CB738-6DC5-0942-8936-2936B35607F4}" destId="{210F799B-99E7-AF40-AA02-3DE5359FD164}" srcOrd="0" destOrd="0" presId="urn:microsoft.com/office/officeart/2009/3/layout/StepUpProcess"/>
    <dgm:cxn modelId="{84126DD5-F4E4-A94A-B7EC-E364173FB475}" type="presOf" srcId="{8CB01CB2-AA74-864D-90A7-7546E4842FD7}" destId="{B34E3D9C-7931-AF44-A6BD-F09333D8905E}" srcOrd="0" destOrd="0" presId="urn:microsoft.com/office/officeart/2009/3/layout/StepUpProcess"/>
    <dgm:cxn modelId="{15CD63DD-2C4F-7D44-9FC8-03D5202DCC60}" srcId="{70DDF5CD-79A3-6B4C-8564-85D00F313DA1}" destId="{65C767B4-CB27-A146-B13C-5A6A4080F759}" srcOrd="5" destOrd="0" parTransId="{CDEB3B90-6660-994D-94C9-889312491C8E}" sibTransId="{7B9FFA64-0209-0242-9BCE-F89134284FF9}"/>
    <dgm:cxn modelId="{859DBBE0-EBFF-9B4C-BA97-71362C4184E9}" srcId="{70DDF5CD-79A3-6B4C-8564-85D00F313DA1}" destId="{8F3BE9FC-2F6F-254A-A721-2BE5D5E06C91}" srcOrd="1" destOrd="0" parTransId="{6C3AC84E-784F-F64E-8499-64004CF181F6}" sibTransId="{6AE1DCC4-64A0-8E4F-B989-7BE72B73CF05}"/>
    <dgm:cxn modelId="{409F5269-B137-DB4E-B11E-485C3953FAA2}" type="presParOf" srcId="{25DE462E-18EE-DB41-8B69-FBAF41369895}" destId="{6C4ECFFD-B66A-A249-91BC-86C0E6B39210}" srcOrd="0" destOrd="0" presId="urn:microsoft.com/office/officeart/2009/3/layout/StepUpProcess"/>
    <dgm:cxn modelId="{1AAC10D7-FC4E-9E49-9CB1-0CD7EA20713F}" type="presParOf" srcId="{6C4ECFFD-B66A-A249-91BC-86C0E6B39210}" destId="{C6A1F227-1843-714B-A32E-C3C5EDBA2B97}" srcOrd="0" destOrd="0" presId="urn:microsoft.com/office/officeart/2009/3/layout/StepUpProcess"/>
    <dgm:cxn modelId="{65CA48F5-D4E6-DF4F-A411-F42247B70550}" type="presParOf" srcId="{6C4ECFFD-B66A-A249-91BC-86C0E6B39210}" destId="{5F732D73-2527-C64E-88B6-9EF4BB4CD526}" srcOrd="1" destOrd="0" presId="urn:microsoft.com/office/officeart/2009/3/layout/StepUpProcess"/>
    <dgm:cxn modelId="{A4627BE4-73DE-F048-BF59-C7AEEA282F48}" type="presParOf" srcId="{6C4ECFFD-B66A-A249-91BC-86C0E6B39210}" destId="{B983EAB4-5577-9841-A537-56F7DAF1E4AD}" srcOrd="2" destOrd="0" presId="urn:microsoft.com/office/officeart/2009/3/layout/StepUpProcess"/>
    <dgm:cxn modelId="{5E4218B4-D87D-C648-9B9C-A6201C5AFE24}" type="presParOf" srcId="{25DE462E-18EE-DB41-8B69-FBAF41369895}" destId="{A9EB2EF2-8ED2-714C-8DDA-2F52E4185C46}" srcOrd="1" destOrd="0" presId="urn:microsoft.com/office/officeart/2009/3/layout/StepUpProcess"/>
    <dgm:cxn modelId="{05CCF505-4F9E-024D-AB09-B563B386D0C5}" type="presParOf" srcId="{A9EB2EF2-8ED2-714C-8DDA-2F52E4185C46}" destId="{9E83D958-ED6D-3942-BDE7-C57C8B0B1AC4}" srcOrd="0" destOrd="0" presId="urn:microsoft.com/office/officeart/2009/3/layout/StepUpProcess"/>
    <dgm:cxn modelId="{D4C62BBD-FC71-7445-A81C-3ABC960D74CE}" type="presParOf" srcId="{25DE462E-18EE-DB41-8B69-FBAF41369895}" destId="{8A47256B-C895-4547-B994-80276471B0B9}" srcOrd="2" destOrd="0" presId="urn:microsoft.com/office/officeart/2009/3/layout/StepUpProcess"/>
    <dgm:cxn modelId="{7BFEC937-DC70-DE41-879E-9D379ADBA711}" type="presParOf" srcId="{8A47256B-C895-4547-B994-80276471B0B9}" destId="{E2F12A4A-1EAA-3A42-A237-C4EEC929BA37}" srcOrd="0" destOrd="0" presId="urn:microsoft.com/office/officeart/2009/3/layout/StepUpProcess"/>
    <dgm:cxn modelId="{497A60D0-51E5-8747-B350-F62F8DF595A5}" type="presParOf" srcId="{8A47256B-C895-4547-B994-80276471B0B9}" destId="{DA2BA392-A29A-904B-AE56-2016B5D5B507}" srcOrd="1" destOrd="0" presId="urn:microsoft.com/office/officeart/2009/3/layout/StepUpProcess"/>
    <dgm:cxn modelId="{5BD6FD63-D37B-914D-8AE4-932784364D47}" type="presParOf" srcId="{8A47256B-C895-4547-B994-80276471B0B9}" destId="{137333A4-6147-384A-AF84-FBFAF97A900F}" srcOrd="2" destOrd="0" presId="urn:microsoft.com/office/officeart/2009/3/layout/StepUpProcess"/>
    <dgm:cxn modelId="{507F3341-F8DC-F54C-B017-314B86B24C92}" type="presParOf" srcId="{25DE462E-18EE-DB41-8B69-FBAF41369895}" destId="{E3FA849E-B6A4-4F4B-B6EE-EA4141CB5E2F}" srcOrd="3" destOrd="0" presId="urn:microsoft.com/office/officeart/2009/3/layout/StepUpProcess"/>
    <dgm:cxn modelId="{FF5FDBF0-6277-9447-9A52-A5B80370D05C}" type="presParOf" srcId="{E3FA849E-B6A4-4F4B-B6EE-EA4141CB5E2F}" destId="{A6EA39E6-5B1C-0A43-9FC8-A1A4B8DD3F59}" srcOrd="0" destOrd="0" presId="urn:microsoft.com/office/officeart/2009/3/layout/StepUpProcess"/>
    <dgm:cxn modelId="{092D5BCF-6134-F54B-A72C-E9476F751444}" type="presParOf" srcId="{25DE462E-18EE-DB41-8B69-FBAF41369895}" destId="{82F2A9BE-DC3A-D247-809A-960DBE4DC410}" srcOrd="4" destOrd="0" presId="urn:microsoft.com/office/officeart/2009/3/layout/StepUpProcess"/>
    <dgm:cxn modelId="{B246C12F-140D-0646-BEA1-557B468FF535}" type="presParOf" srcId="{82F2A9BE-DC3A-D247-809A-960DBE4DC410}" destId="{B7B9BABB-A7F5-A841-82A5-7CBCF7C87C32}" srcOrd="0" destOrd="0" presId="urn:microsoft.com/office/officeart/2009/3/layout/StepUpProcess"/>
    <dgm:cxn modelId="{DCEDD5C4-FB4E-2645-A9C0-FA20A2538010}" type="presParOf" srcId="{82F2A9BE-DC3A-D247-809A-960DBE4DC410}" destId="{91B7A446-FD27-2641-A749-DB47F2DB3259}" srcOrd="1" destOrd="0" presId="urn:microsoft.com/office/officeart/2009/3/layout/StepUpProcess"/>
    <dgm:cxn modelId="{80878DE1-33F9-CA44-AECC-C5BC16F4C062}" type="presParOf" srcId="{82F2A9BE-DC3A-D247-809A-960DBE4DC410}" destId="{76A29670-6EED-664D-8F81-5822563AC202}" srcOrd="2" destOrd="0" presId="urn:microsoft.com/office/officeart/2009/3/layout/StepUpProcess"/>
    <dgm:cxn modelId="{2E7030B3-7B59-2D43-AF21-B7F1E9770818}" type="presParOf" srcId="{25DE462E-18EE-DB41-8B69-FBAF41369895}" destId="{AD6929F3-4240-2045-9A2C-CD6F85CB9BFC}" srcOrd="5" destOrd="0" presId="urn:microsoft.com/office/officeart/2009/3/layout/StepUpProcess"/>
    <dgm:cxn modelId="{C0E009B7-44ED-594C-B7F0-066EC15BA42D}" type="presParOf" srcId="{AD6929F3-4240-2045-9A2C-CD6F85CB9BFC}" destId="{5E8E2EAD-CFC1-7F46-8272-AB8A8EB0DB59}" srcOrd="0" destOrd="0" presId="urn:microsoft.com/office/officeart/2009/3/layout/StepUpProcess"/>
    <dgm:cxn modelId="{A37732C6-77C5-7F4A-8EEB-32072710F891}" type="presParOf" srcId="{25DE462E-18EE-DB41-8B69-FBAF41369895}" destId="{9D6E16D5-A2ED-064E-ACFA-A96D2AE16AD3}" srcOrd="6" destOrd="0" presId="urn:microsoft.com/office/officeart/2009/3/layout/StepUpProcess"/>
    <dgm:cxn modelId="{8DBDEF43-909D-DB4A-877E-AD7235316B87}" type="presParOf" srcId="{9D6E16D5-A2ED-064E-ACFA-A96D2AE16AD3}" destId="{A82AD9E9-88E4-B044-9C32-622E4FA0848D}" srcOrd="0" destOrd="0" presId="urn:microsoft.com/office/officeart/2009/3/layout/StepUpProcess"/>
    <dgm:cxn modelId="{9058CC24-1C9F-E64D-9726-F866D36EFE1E}" type="presParOf" srcId="{9D6E16D5-A2ED-064E-ACFA-A96D2AE16AD3}" destId="{210F799B-99E7-AF40-AA02-3DE5359FD164}" srcOrd="1" destOrd="0" presId="urn:microsoft.com/office/officeart/2009/3/layout/StepUpProcess"/>
    <dgm:cxn modelId="{B2E85632-DBA4-D244-BF09-50F8F62BDBBE}" type="presParOf" srcId="{9D6E16D5-A2ED-064E-ACFA-A96D2AE16AD3}" destId="{16DF60F0-DFB6-0144-BA57-06E83CF759B1}" srcOrd="2" destOrd="0" presId="urn:microsoft.com/office/officeart/2009/3/layout/StepUpProcess"/>
    <dgm:cxn modelId="{9501C9E6-53B8-384F-A9AA-05A77E6AB0F8}" type="presParOf" srcId="{25DE462E-18EE-DB41-8B69-FBAF41369895}" destId="{6B0D0F0E-B323-F74B-B145-D860D62DAE92}" srcOrd="7" destOrd="0" presId="urn:microsoft.com/office/officeart/2009/3/layout/StepUpProcess"/>
    <dgm:cxn modelId="{E2EE33AC-13E2-144D-9A47-9308E7117CAF}" type="presParOf" srcId="{6B0D0F0E-B323-F74B-B145-D860D62DAE92}" destId="{8C6B8102-7651-5146-A699-D29A17875336}" srcOrd="0" destOrd="0" presId="urn:microsoft.com/office/officeart/2009/3/layout/StepUpProcess"/>
    <dgm:cxn modelId="{6EB6B272-4763-F740-8765-7C657611A537}" type="presParOf" srcId="{25DE462E-18EE-DB41-8B69-FBAF41369895}" destId="{33FD7FB9-BE1C-9B4F-9A75-31AD1B81E676}" srcOrd="8" destOrd="0" presId="urn:microsoft.com/office/officeart/2009/3/layout/StepUpProcess"/>
    <dgm:cxn modelId="{13B578F9-377C-D446-B995-993645C35687}" type="presParOf" srcId="{33FD7FB9-BE1C-9B4F-9A75-31AD1B81E676}" destId="{D46B905F-91FA-4C45-A2C3-FF246E73298E}" srcOrd="0" destOrd="0" presId="urn:microsoft.com/office/officeart/2009/3/layout/StepUpProcess"/>
    <dgm:cxn modelId="{1BB6A7BF-1651-FD45-893B-71C64A5A1DC3}" type="presParOf" srcId="{33FD7FB9-BE1C-9B4F-9A75-31AD1B81E676}" destId="{B34E3D9C-7931-AF44-A6BD-F09333D8905E}" srcOrd="1" destOrd="0" presId="urn:microsoft.com/office/officeart/2009/3/layout/StepUpProcess"/>
    <dgm:cxn modelId="{6C13F3F9-4F34-2A46-A61B-74D4F29DB023}" type="presParOf" srcId="{33FD7FB9-BE1C-9B4F-9A75-31AD1B81E676}" destId="{ED8D9743-A5FE-4D48-8333-32460396E1AD}" srcOrd="2" destOrd="0" presId="urn:microsoft.com/office/officeart/2009/3/layout/StepUpProcess"/>
    <dgm:cxn modelId="{A437EDB4-5606-AE4F-96AA-E5F87B2F9BD2}" type="presParOf" srcId="{25DE462E-18EE-DB41-8B69-FBAF41369895}" destId="{6A8E5E02-776F-044F-90D7-7398D1F68D46}" srcOrd="9" destOrd="0" presId="urn:microsoft.com/office/officeart/2009/3/layout/StepUpProcess"/>
    <dgm:cxn modelId="{0846ED98-23DE-9648-845E-0FDC10856A3C}" type="presParOf" srcId="{6A8E5E02-776F-044F-90D7-7398D1F68D46}" destId="{6ED5644E-D74B-9241-9A08-77E221481D57}" srcOrd="0" destOrd="0" presId="urn:microsoft.com/office/officeart/2009/3/layout/StepUpProcess"/>
    <dgm:cxn modelId="{B3280384-9759-E349-9E88-55DBD9CFC1F0}" type="presParOf" srcId="{25DE462E-18EE-DB41-8B69-FBAF41369895}" destId="{AA2FD8D1-8220-0C4A-A9B3-F6A744393874}" srcOrd="10" destOrd="0" presId="urn:microsoft.com/office/officeart/2009/3/layout/StepUpProcess"/>
    <dgm:cxn modelId="{5B62AE7B-C7BD-3D4C-A5DF-F2AA935DB1FF}" type="presParOf" srcId="{AA2FD8D1-8220-0C4A-A9B3-F6A744393874}" destId="{FBF41EC3-CF72-5B44-9DB0-71942854B641}" srcOrd="0" destOrd="0" presId="urn:microsoft.com/office/officeart/2009/3/layout/StepUpProcess"/>
    <dgm:cxn modelId="{543D7B28-FB52-7C4C-B4BC-8B9619373ABA}" type="presParOf" srcId="{AA2FD8D1-8220-0C4A-A9B3-F6A744393874}" destId="{B2640BFC-A1B0-6C4A-94F1-9FA24EA0622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56227B-57AD-0040-98D5-3E2BAD48AADE}"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3CF51924-7A3D-DC49-B6F3-8936821F0A7A}">
      <dgm:prSet phldrT="[Text]"/>
      <dgm:spPr>
        <a:solidFill>
          <a:schemeClr val="accent3"/>
        </a:solidFill>
        <a:effectLst>
          <a:outerShdw blurRad="50800" dist="38100" dir="8100000" algn="tr" rotWithShape="0">
            <a:prstClr val="black">
              <a:alpha val="40000"/>
            </a:prstClr>
          </a:outerShdw>
        </a:effectLst>
      </dgm:spPr>
      <dgm:t>
        <a:bodyPr/>
        <a:lstStyle/>
        <a:p>
          <a:r>
            <a:rPr lang="en-US" dirty="0"/>
            <a:t>Eligibility restrictions</a:t>
          </a:r>
        </a:p>
      </dgm:t>
    </dgm:pt>
    <dgm:pt modelId="{02A882E1-B4E9-7143-A546-5472482EB152}" type="parTrans" cxnId="{F7290171-69AA-9845-B01D-52376E009D1E}">
      <dgm:prSet/>
      <dgm:spPr/>
      <dgm:t>
        <a:bodyPr/>
        <a:lstStyle/>
        <a:p>
          <a:endParaRPr lang="en-US"/>
        </a:p>
      </dgm:t>
    </dgm:pt>
    <dgm:pt modelId="{148EEDF9-3E9B-094A-B6C7-CD04B8085D7A}" type="sibTrans" cxnId="{F7290171-69AA-9845-B01D-52376E009D1E}">
      <dgm:prSet/>
      <dgm:spPr/>
      <dgm:t>
        <a:bodyPr/>
        <a:lstStyle/>
        <a:p>
          <a:endParaRPr lang="en-US"/>
        </a:p>
      </dgm:t>
    </dgm:pt>
    <dgm:pt modelId="{5DF5B8EE-EE99-B74D-BD6A-F51CCCCD4F88}">
      <dgm:prSet phldrT="[Text]"/>
      <dgm:spPr>
        <a:solidFill>
          <a:schemeClr val="accent3"/>
        </a:solidFill>
        <a:effectLst>
          <a:outerShdw blurRad="50800" dist="38100" dir="8100000" algn="tr" rotWithShape="0">
            <a:prstClr val="black">
              <a:alpha val="40000"/>
            </a:prstClr>
          </a:outerShdw>
        </a:effectLst>
      </dgm:spPr>
      <dgm:t>
        <a:bodyPr/>
        <a:lstStyle/>
        <a:p>
          <a:r>
            <a:rPr lang="en-US" dirty="0"/>
            <a:t>Award terms and prohibitions</a:t>
          </a:r>
        </a:p>
      </dgm:t>
    </dgm:pt>
    <dgm:pt modelId="{8E1C3503-C714-5843-B728-6B9C9539F319}" type="parTrans" cxnId="{6283929F-56C6-A048-AFCD-F6F7D6AA063F}">
      <dgm:prSet/>
      <dgm:spPr/>
      <dgm:t>
        <a:bodyPr/>
        <a:lstStyle/>
        <a:p>
          <a:endParaRPr lang="en-US"/>
        </a:p>
      </dgm:t>
    </dgm:pt>
    <dgm:pt modelId="{E9A7163B-E587-164A-B6B1-9C8CCC6F629D}" type="sibTrans" cxnId="{6283929F-56C6-A048-AFCD-F6F7D6AA063F}">
      <dgm:prSet/>
      <dgm:spPr/>
      <dgm:t>
        <a:bodyPr/>
        <a:lstStyle/>
        <a:p>
          <a:endParaRPr lang="en-US"/>
        </a:p>
      </dgm:t>
    </dgm:pt>
    <dgm:pt modelId="{CB4D5A6C-B50A-B548-AB82-3E4329D331DF}">
      <dgm:prSet phldrT="[Text]"/>
      <dgm:spPr>
        <a:solidFill>
          <a:schemeClr val="accent3"/>
        </a:solidFill>
        <a:effectLst>
          <a:outerShdw blurRad="50800" dist="38100" dir="8100000" algn="tr" rotWithShape="0">
            <a:prstClr val="black">
              <a:alpha val="40000"/>
            </a:prstClr>
          </a:outerShdw>
        </a:effectLst>
      </dgm:spPr>
      <dgm:t>
        <a:bodyPr/>
        <a:lstStyle/>
        <a:p>
          <a:r>
            <a:rPr lang="en-US" dirty="0"/>
            <a:t>Uniform guidance requirements</a:t>
          </a:r>
        </a:p>
      </dgm:t>
    </dgm:pt>
    <dgm:pt modelId="{AED58873-0564-7D42-94F9-EC0AB20BE168}" type="parTrans" cxnId="{38F18705-B11E-F246-BC78-0A9C0AD89B70}">
      <dgm:prSet/>
      <dgm:spPr/>
      <dgm:t>
        <a:bodyPr/>
        <a:lstStyle/>
        <a:p>
          <a:endParaRPr lang="en-US"/>
        </a:p>
      </dgm:t>
    </dgm:pt>
    <dgm:pt modelId="{31151AAB-FC40-2149-8348-CA89F5556DD9}" type="sibTrans" cxnId="{38F18705-B11E-F246-BC78-0A9C0AD89B70}">
      <dgm:prSet/>
      <dgm:spPr/>
      <dgm:t>
        <a:bodyPr/>
        <a:lstStyle/>
        <a:p>
          <a:endParaRPr lang="en-US"/>
        </a:p>
      </dgm:t>
    </dgm:pt>
    <dgm:pt modelId="{B5315745-625A-4141-9930-94121E0DEA8F}">
      <dgm:prSet phldrT="[Text]"/>
      <dgm:spPr>
        <a:solidFill>
          <a:schemeClr val="accent2"/>
        </a:solidFill>
        <a:effectLst>
          <a:outerShdw blurRad="50800" dist="38100" dir="8100000" algn="tr" rotWithShape="0">
            <a:prstClr val="black">
              <a:alpha val="40000"/>
            </a:prstClr>
          </a:outerShdw>
        </a:effectLst>
      </dgm:spPr>
      <dgm:t>
        <a:bodyPr/>
        <a:lstStyle/>
        <a:p>
          <a:r>
            <a:rPr lang="en-US" dirty="0"/>
            <a:t>Local Government</a:t>
          </a:r>
        </a:p>
      </dgm:t>
    </dgm:pt>
    <dgm:pt modelId="{E323419E-6143-2F46-A9EC-0D81D68F27CB}" type="parTrans" cxnId="{2FCE45B0-67D7-F845-9BA5-C3B9CB940D48}">
      <dgm:prSet/>
      <dgm:spPr/>
      <dgm:t>
        <a:bodyPr/>
        <a:lstStyle/>
        <a:p>
          <a:endParaRPr lang="en-US"/>
        </a:p>
      </dgm:t>
    </dgm:pt>
    <dgm:pt modelId="{E21F8C03-93E2-F141-B845-3EDE487F0055}" type="sibTrans" cxnId="{2FCE45B0-67D7-F845-9BA5-C3B9CB940D48}">
      <dgm:prSet/>
      <dgm:spPr/>
      <dgm:t>
        <a:bodyPr/>
        <a:lstStyle/>
        <a:p>
          <a:endParaRPr lang="en-US"/>
        </a:p>
      </dgm:t>
    </dgm:pt>
    <dgm:pt modelId="{0C612CA5-83E2-B042-9565-D96B36CEF500}">
      <dgm:prSet phldrT="[Text]"/>
      <dgm:spPr>
        <a:solidFill>
          <a:schemeClr val="accent4"/>
        </a:solidFill>
        <a:effectLst>
          <a:outerShdw blurRad="50800" dist="38100" dir="8100000" algn="tr" rotWithShape="0">
            <a:prstClr val="black">
              <a:alpha val="40000"/>
            </a:prstClr>
          </a:outerShdw>
        </a:effectLst>
      </dgm:spPr>
      <dgm:t>
        <a:bodyPr/>
        <a:lstStyle/>
        <a:p>
          <a:r>
            <a:rPr lang="en-US" dirty="0"/>
            <a:t>Partner Local Government</a:t>
          </a:r>
        </a:p>
      </dgm:t>
    </dgm:pt>
    <dgm:pt modelId="{46A7DC0B-79FB-C142-A239-001E130A2848}" type="parTrans" cxnId="{17FED857-3A99-4D49-BFA5-5DD524D88D9C}">
      <dgm:prSet/>
      <dgm:spPr/>
      <dgm:t>
        <a:bodyPr/>
        <a:lstStyle/>
        <a:p>
          <a:endParaRPr lang="en-US"/>
        </a:p>
      </dgm:t>
    </dgm:pt>
    <dgm:pt modelId="{0F4441A9-74D6-AD46-A71E-D774C7FF00CE}" type="sibTrans" cxnId="{17FED857-3A99-4D49-BFA5-5DD524D88D9C}">
      <dgm:prSet/>
      <dgm:spPr/>
      <dgm:t>
        <a:bodyPr/>
        <a:lstStyle/>
        <a:p>
          <a:endParaRPr lang="en-US"/>
        </a:p>
      </dgm:t>
    </dgm:pt>
    <dgm:pt modelId="{50348FE9-8B04-DE45-B294-A127A0E6AC24}" type="pres">
      <dgm:prSet presAssocID="{B856227B-57AD-0040-98D5-3E2BAD48AADE}" presName="linearFlow" presStyleCnt="0">
        <dgm:presLayoutVars>
          <dgm:resizeHandles val="exact"/>
        </dgm:presLayoutVars>
      </dgm:prSet>
      <dgm:spPr/>
    </dgm:pt>
    <dgm:pt modelId="{B76C87A5-04F6-0143-A867-9E4FAB2D5BE7}" type="pres">
      <dgm:prSet presAssocID="{B5315745-625A-4141-9930-94121E0DEA8F}" presName="node" presStyleLbl="node1" presStyleIdx="0" presStyleCnt="5">
        <dgm:presLayoutVars>
          <dgm:bulletEnabled val="1"/>
        </dgm:presLayoutVars>
      </dgm:prSet>
      <dgm:spPr/>
    </dgm:pt>
    <dgm:pt modelId="{51954E66-56AC-A44E-B63F-D556D903D7AD}" type="pres">
      <dgm:prSet presAssocID="{E21F8C03-93E2-F141-B845-3EDE487F0055}" presName="sibTrans" presStyleLbl="sibTrans2D1" presStyleIdx="0" presStyleCnt="4"/>
      <dgm:spPr/>
    </dgm:pt>
    <dgm:pt modelId="{FB769F48-A0D2-2046-97FA-8EC7C8C49F93}" type="pres">
      <dgm:prSet presAssocID="{E21F8C03-93E2-F141-B845-3EDE487F0055}" presName="connectorText" presStyleLbl="sibTrans2D1" presStyleIdx="0" presStyleCnt="4"/>
      <dgm:spPr/>
    </dgm:pt>
    <dgm:pt modelId="{5FE4ED40-1284-F24A-9497-392C669A4DB6}" type="pres">
      <dgm:prSet presAssocID="{3CF51924-7A3D-DC49-B6F3-8936821F0A7A}" presName="node" presStyleLbl="node1" presStyleIdx="1" presStyleCnt="5">
        <dgm:presLayoutVars>
          <dgm:bulletEnabled val="1"/>
        </dgm:presLayoutVars>
      </dgm:prSet>
      <dgm:spPr/>
    </dgm:pt>
    <dgm:pt modelId="{674CECF2-45F9-154D-BAA7-3CC87CD8751F}" type="pres">
      <dgm:prSet presAssocID="{148EEDF9-3E9B-094A-B6C7-CD04B8085D7A}" presName="sibTrans" presStyleLbl="sibTrans2D1" presStyleIdx="1" presStyleCnt="4"/>
      <dgm:spPr/>
    </dgm:pt>
    <dgm:pt modelId="{FFA2FAB6-DC8E-F646-995B-2C51C0F7015B}" type="pres">
      <dgm:prSet presAssocID="{148EEDF9-3E9B-094A-B6C7-CD04B8085D7A}" presName="connectorText" presStyleLbl="sibTrans2D1" presStyleIdx="1" presStyleCnt="4"/>
      <dgm:spPr/>
    </dgm:pt>
    <dgm:pt modelId="{C6689794-B8CB-4842-8181-EB8F93F1585E}" type="pres">
      <dgm:prSet presAssocID="{5DF5B8EE-EE99-B74D-BD6A-F51CCCCD4F88}" presName="node" presStyleLbl="node1" presStyleIdx="2" presStyleCnt="5">
        <dgm:presLayoutVars>
          <dgm:bulletEnabled val="1"/>
        </dgm:presLayoutVars>
      </dgm:prSet>
      <dgm:spPr/>
    </dgm:pt>
    <dgm:pt modelId="{57D94668-669D-3945-A0C6-4BC6744E9816}" type="pres">
      <dgm:prSet presAssocID="{E9A7163B-E587-164A-B6B1-9C8CCC6F629D}" presName="sibTrans" presStyleLbl="sibTrans2D1" presStyleIdx="2" presStyleCnt="4"/>
      <dgm:spPr/>
    </dgm:pt>
    <dgm:pt modelId="{C7013E84-A6FD-0843-BB45-FE5D5D9CF454}" type="pres">
      <dgm:prSet presAssocID="{E9A7163B-E587-164A-B6B1-9C8CCC6F629D}" presName="connectorText" presStyleLbl="sibTrans2D1" presStyleIdx="2" presStyleCnt="4"/>
      <dgm:spPr/>
    </dgm:pt>
    <dgm:pt modelId="{EA73BA3F-D6E0-4447-8C84-C5F91A3E73C3}" type="pres">
      <dgm:prSet presAssocID="{CB4D5A6C-B50A-B548-AB82-3E4329D331DF}" presName="node" presStyleLbl="node1" presStyleIdx="3" presStyleCnt="5">
        <dgm:presLayoutVars>
          <dgm:bulletEnabled val="1"/>
        </dgm:presLayoutVars>
      </dgm:prSet>
      <dgm:spPr/>
    </dgm:pt>
    <dgm:pt modelId="{630891F8-1C41-3049-8C24-15719267826C}" type="pres">
      <dgm:prSet presAssocID="{31151AAB-FC40-2149-8348-CA89F5556DD9}" presName="sibTrans" presStyleLbl="sibTrans2D1" presStyleIdx="3" presStyleCnt="4"/>
      <dgm:spPr/>
    </dgm:pt>
    <dgm:pt modelId="{EB6E37F5-FB6D-9F42-B2FD-BA3C62A56F07}" type="pres">
      <dgm:prSet presAssocID="{31151AAB-FC40-2149-8348-CA89F5556DD9}" presName="connectorText" presStyleLbl="sibTrans2D1" presStyleIdx="3" presStyleCnt="4"/>
      <dgm:spPr/>
    </dgm:pt>
    <dgm:pt modelId="{9B45FFB3-5D70-AC48-8F57-64AE0E1D66FF}" type="pres">
      <dgm:prSet presAssocID="{0C612CA5-83E2-B042-9565-D96B36CEF500}" presName="node" presStyleLbl="node1" presStyleIdx="4" presStyleCnt="5">
        <dgm:presLayoutVars>
          <dgm:bulletEnabled val="1"/>
        </dgm:presLayoutVars>
      </dgm:prSet>
      <dgm:spPr/>
    </dgm:pt>
  </dgm:ptLst>
  <dgm:cxnLst>
    <dgm:cxn modelId="{38F18705-B11E-F246-BC78-0A9C0AD89B70}" srcId="{B856227B-57AD-0040-98D5-3E2BAD48AADE}" destId="{CB4D5A6C-B50A-B548-AB82-3E4329D331DF}" srcOrd="3" destOrd="0" parTransId="{AED58873-0564-7D42-94F9-EC0AB20BE168}" sibTransId="{31151AAB-FC40-2149-8348-CA89F5556DD9}"/>
    <dgm:cxn modelId="{993D9917-75E5-5C4F-B1D2-CD3B5F9BF5B4}" type="presOf" srcId="{148EEDF9-3E9B-094A-B6C7-CD04B8085D7A}" destId="{674CECF2-45F9-154D-BAA7-3CC87CD8751F}" srcOrd="0" destOrd="0" presId="urn:microsoft.com/office/officeart/2005/8/layout/process2"/>
    <dgm:cxn modelId="{9C592218-D6E8-7E42-98E7-E6724FF16C08}" type="presOf" srcId="{E21F8C03-93E2-F141-B845-3EDE487F0055}" destId="{FB769F48-A0D2-2046-97FA-8EC7C8C49F93}" srcOrd="1" destOrd="0" presId="urn:microsoft.com/office/officeart/2005/8/layout/process2"/>
    <dgm:cxn modelId="{5659A91F-54B1-F34D-A5E2-E810BAA3F006}" type="presOf" srcId="{148EEDF9-3E9B-094A-B6C7-CD04B8085D7A}" destId="{FFA2FAB6-DC8E-F646-995B-2C51C0F7015B}" srcOrd="1" destOrd="0" presId="urn:microsoft.com/office/officeart/2005/8/layout/process2"/>
    <dgm:cxn modelId="{E6EACF3E-CA95-FD48-9AC2-B05FE9FB0E9A}" type="presOf" srcId="{E9A7163B-E587-164A-B6B1-9C8CCC6F629D}" destId="{57D94668-669D-3945-A0C6-4BC6744E9816}" srcOrd="0" destOrd="0" presId="urn:microsoft.com/office/officeart/2005/8/layout/process2"/>
    <dgm:cxn modelId="{B2547D45-E429-C140-B813-A4E916CF917F}" type="presOf" srcId="{E9A7163B-E587-164A-B6B1-9C8CCC6F629D}" destId="{C7013E84-A6FD-0843-BB45-FE5D5D9CF454}" srcOrd="1" destOrd="0" presId="urn:microsoft.com/office/officeart/2005/8/layout/process2"/>
    <dgm:cxn modelId="{17FED857-3A99-4D49-BFA5-5DD524D88D9C}" srcId="{B856227B-57AD-0040-98D5-3E2BAD48AADE}" destId="{0C612CA5-83E2-B042-9565-D96B36CEF500}" srcOrd="4" destOrd="0" parTransId="{46A7DC0B-79FB-C142-A239-001E130A2848}" sibTransId="{0F4441A9-74D6-AD46-A71E-D774C7FF00CE}"/>
    <dgm:cxn modelId="{3115AB5E-39D1-3D4D-A23C-6201CADF9EB3}" type="presOf" srcId="{B856227B-57AD-0040-98D5-3E2BAD48AADE}" destId="{50348FE9-8B04-DE45-B294-A127A0E6AC24}" srcOrd="0" destOrd="0" presId="urn:microsoft.com/office/officeart/2005/8/layout/process2"/>
    <dgm:cxn modelId="{F7290171-69AA-9845-B01D-52376E009D1E}" srcId="{B856227B-57AD-0040-98D5-3E2BAD48AADE}" destId="{3CF51924-7A3D-DC49-B6F3-8936821F0A7A}" srcOrd="1" destOrd="0" parTransId="{02A882E1-B4E9-7143-A546-5472482EB152}" sibTransId="{148EEDF9-3E9B-094A-B6C7-CD04B8085D7A}"/>
    <dgm:cxn modelId="{C6A26173-0C97-484B-9C80-C71A43D0BEC7}" type="presOf" srcId="{3CF51924-7A3D-DC49-B6F3-8936821F0A7A}" destId="{5FE4ED40-1284-F24A-9497-392C669A4DB6}" srcOrd="0" destOrd="0" presId="urn:microsoft.com/office/officeart/2005/8/layout/process2"/>
    <dgm:cxn modelId="{466E5184-2335-CE40-9601-5C7FBB790A69}" type="presOf" srcId="{E21F8C03-93E2-F141-B845-3EDE487F0055}" destId="{51954E66-56AC-A44E-B63F-D556D903D7AD}" srcOrd="0" destOrd="0" presId="urn:microsoft.com/office/officeart/2005/8/layout/process2"/>
    <dgm:cxn modelId="{1F14459D-DFCC-1C4A-B9F7-89A25DF76B8D}" type="presOf" srcId="{CB4D5A6C-B50A-B548-AB82-3E4329D331DF}" destId="{EA73BA3F-D6E0-4447-8C84-C5F91A3E73C3}" srcOrd="0" destOrd="0" presId="urn:microsoft.com/office/officeart/2005/8/layout/process2"/>
    <dgm:cxn modelId="{6283929F-56C6-A048-AFCD-F6F7D6AA063F}" srcId="{B856227B-57AD-0040-98D5-3E2BAD48AADE}" destId="{5DF5B8EE-EE99-B74D-BD6A-F51CCCCD4F88}" srcOrd="2" destOrd="0" parTransId="{8E1C3503-C714-5843-B728-6B9C9539F319}" sibTransId="{E9A7163B-E587-164A-B6B1-9C8CCC6F629D}"/>
    <dgm:cxn modelId="{2FCE45B0-67D7-F845-9BA5-C3B9CB940D48}" srcId="{B856227B-57AD-0040-98D5-3E2BAD48AADE}" destId="{B5315745-625A-4141-9930-94121E0DEA8F}" srcOrd="0" destOrd="0" parTransId="{E323419E-6143-2F46-A9EC-0D81D68F27CB}" sibTransId="{E21F8C03-93E2-F141-B845-3EDE487F0055}"/>
    <dgm:cxn modelId="{A3515BBD-99A8-9C41-BD07-05F8D188DEE5}" type="presOf" srcId="{0C612CA5-83E2-B042-9565-D96B36CEF500}" destId="{9B45FFB3-5D70-AC48-8F57-64AE0E1D66FF}" srcOrd="0" destOrd="0" presId="urn:microsoft.com/office/officeart/2005/8/layout/process2"/>
    <dgm:cxn modelId="{1DC397BE-8C74-EB4B-B070-3CE9B303AF1E}" type="presOf" srcId="{B5315745-625A-4141-9930-94121E0DEA8F}" destId="{B76C87A5-04F6-0143-A867-9E4FAB2D5BE7}" srcOrd="0" destOrd="0" presId="urn:microsoft.com/office/officeart/2005/8/layout/process2"/>
    <dgm:cxn modelId="{7C11CAD7-190E-9347-8F4D-8CB3D1E02249}" type="presOf" srcId="{31151AAB-FC40-2149-8348-CA89F5556DD9}" destId="{EB6E37F5-FB6D-9F42-B2FD-BA3C62A56F07}" srcOrd="1" destOrd="0" presId="urn:microsoft.com/office/officeart/2005/8/layout/process2"/>
    <dgm:cxn modelId="{448785F5-C5DD-5443-A0FC-C0A8F0ED880A}" type="presOf" srcId="{5DF5B8EE-EE99-B74D-BD6A-F51CCCCD4F88}" destId="{C6689794-B8CB-4842-8181-EB8F93F1585E}" srcOrd="0" destOrd="0" presId="urn:microsoft.com/office/officeart/2005/8/layout/process2"/>
    <dgm:cxn modelId="{E21ACAFB-19ED-6A46-A593-5536AD95C522}" type="presOf" srcId="{31151AAB-FC40-2149-8348-CA89F5556DD9}" destId="{630891F8-1C41-3049-8C24-15719267826C}" srcOrd="0" destOrd="0" presId="urn:microsoft.com/office/officeart/2005/8/layout/process2"/>
    <dgm:cxn modelId="{3890B536-FA38-D342-A11E-8995634A403A}" type="presParOf" srcId="{50348FE9-8B04-DE45-B294-A127A0E6AC24}" destId="{B76C87A5-04F6-0143-A867-9E4FAB2D5BE7}" srcOrd="0" destOrd="0" presId="urn:microsoft.com/office/officeart/2005/8/layout/process2"/>
    <dgm:cxn modelId="{3E169344-1F9B-904E-98FD-B86C01C28F89}" type="presParOf" srcId="{50348FE9-8B04-DE45-B294-A127A0E6AC24}" destId="{51954E66-56AC-A44E-B63F-D556D903D7AD}" srcOrd="1" destOrd="0" presId="urn:microsoft.com/office/officeart/2005/8/layout/process2"/>
    <dgm:cxn modelId="{71A44316-5F70-D14F-B475-BCAA893E76EC}" type="presParOf" srcId="{51954E66-56AC-A44E-B63F-D556D903D7AD}" destId="{FB769F48-A0D2-2046-97FA-8EC7C8C49F93}" srcOrd="0" destOrd="0" presId="urn:microsoft.com/office/officeart/2005/8/layout/process2"/>
    <dgm:cxn modelId="{EFE80BDC-D015-9D45-A4BC-BDC3F17D5BE7}" type="presParOf" srcId="{50348FE9-8B04-DE45-B294-A127A0E6AC24}" destId="{5FE4ED40-1284-F24A-9497-392C669A4DB6}" srcOrd="2" destOrd="0" presId="urn:microsoft.com/office/officeart/2005/8/layout/process2"/>
    <dgm:cxn modelId="{ACF11AF9-2635-0547-AE1F-04B401E02FDB}" type="presParOf" srcId="{50348FE9-8B04-DE45-B294-A127A0E6AC24}" destId="{674CECF2-45F9-154D-BAA7-3CC87CD8751F}" srcOrd="3" destOrd="0" presId="urn:microsoft.com/office/officeart/2005/8/layout/process2"/>
    <dgm:cxn modelId="{9EA7EA63-17CC-1D40-99A0-4351E9DD3DE1}" type="presParOf" srcId="{674CECF2-45F9-154D-BAA7-3CC87CD8751F}" destId="{FFA2FAB6-DC8E-F646-995B-2C51C0F7015B}" srcOrd="0" destOrd="0" presId="urn:microsoft.com/office/officeart/2005/8/layout/process2"/>
    <dgm:cxn modelId="{E6914CDC-7C4D-F945-B58F-467885AF3290}" type="presParOf" srcId="{50348FE9-8B04-DE45-B294-A127A0E6AC24}" destId="{C6689794-B8CB-4842-8181-EB8F93F1585E}" srcOrd="4" destOrd="0" presId="urn:microsoft.com/office/officeart/2005/8/layout/process2"/>
    <dgm:cxn modelId="{2F255B33-9BA3-D44D-9A36-7B6E9110D2C9}" type="presParOf" srcId="{50348FE9-8B04-DE45-B294-A127A0E6AC24}" destId="{57D94668-669D-3945-A0C6-4BC6744E9816}" srcOrd="5" destOrd="0" presId="urn:microsoft.com/office/officeart/2005/8/layout/process2"/>
    <dgm:cxn modelId="{70C57D92-6DE9-F346-AC8F-D955A738AF04}" type="presParOf" srcId="{57D94668-669D-3945-A0C6-4BC6744E9816}" destId="{C7013E84-A6FD-0843-BB45-FE5D5D9CF454}" srcOrd="0" destOrd="0" presId="urn:microsoft.com/office/officeart/2005/8/layout/process2"/>
    <dgm:cxn modelId="{480DEE88-0ABF-664B-BCCA-66D6D1DFA05A}" type="presParOf" srcId="{50348FE9-8B04-DE45-B294-A127A0E6AC24}" destId="{EA73BA3F-D6E0-4447-8C84-C5F91A3E73C3}" srcOrd="6" destOrd="0" presId="urn:microsoft.com/office/officeart/2005/8/layout/process2"/>
    <dgm:cxn modelId="{BA10BB90-B6AA-FD49-B9E1-3CD365AB9E90}" type="presParOf" srcId="{50348FE9-8B04-DE45-B294-A127A0E6AC24}" destId="{630891F8-1C41-3049-8C24-15719267826C}" srcOrd="7" destOrd="0" presId="urn:microsoft.com/office/officeart/2005/8/layout/process2"/>
    <dgm:cxn modelId="{3375FF51-DACE-E444-9B68-733397FC43EA}" type="presParOf" srcId="{630891F8-1C41-3049-8C24-15719267826C}" destId="{EB6E37F5-FB6D-9F42-B2FD-BA3C62A56F07}" srcOrd="0" destOrd="0" presId="urn:microsoft.com/office/officeart/2005/8/layout/process2"/>
    <dgm:cxn modelId="{F0326A12-5F9B-E141-BD2A-81FE279F8683}" type="presParOf" srcId="{50348FE9-8B04-DE45-B294-A127A0E6AC24}" destId="{9B45FFB3-5D70-AC48-8F57-64AE0E1D66FF}"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F2B6A0-B3B3-48F7-82CE-14209EFE2073}" type="doc">
      <dgm:prSet loTypeId="urn:microsoft.com/office/officeart/2005/8/layout/h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Basic compliance requirements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REVENUE REPLACEMENT</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custT="1"/>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sz="1800" dirty="0"/>
            <a:t>Basic compliance requirements</a:t>
          </a:r>
          <a:endParaRPr lang="en-US" sz="2100"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chemeClr val="accent6"/>
        </a:solidFill>
        <a:ln>
          <a:noFill/>
        </a:ln>
        <a:effectLst>
          <a:outerShdw blurRad="50800" dist="38100" dir="8100000" algn="tr" rotWithShape="0">
            <a:prstClr val="black">
              <a:alpha val="40000"/>
            </a:prstClr>
          </a:outerShdw>
        </a:effectLst>
      </dgm:spPr>
      <dgm:t>
        <a:bodyPr/>
        <a:lstStyle/>
        <a:p>
          <a:r>
            <a:rPr lang="en-US" sz="18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custT="1"/>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Basic compliance requirements</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1800" dirty="0"/>
            <a:t>NECESSARY 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custT="1"/>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sz="1800" dirty="0"/>
            <a:t>Basic compliance requirements</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7AA2421D-322B-4449-8616-4842467C0276}">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Award terms and conditions</a:t>
          </a:r>
        </a:p>
      </dgm:t>
    </dgm:pt>
    <dgm:pt modelId="{DDA8B62F-8982-1049-8F2B-3431ABF1D731}" type="parTrans" cxnId="{CD103BB9-739C-4E47-907B-9C16831AEEC6}">
      <dgm:prSet/>
      <dgm:spPr/>
      <dgm:t>
        <a:bodyPr/>
        <a:lstStyle/>
        <a:p>
          <a:endParaRPr lang="en-US"/>
        </a:p>
      </dgm:t>
    </dgm:pt>
    <dgm:pt modelId="{4C89147A-9E2C-5543-8329-87AFC5C46CF3}" type="sibTrans" cxnId="{CD103BB9-739C-4E47-907B-9C16831AEEC6}">
      <dgm:prSet/>
      <dgm:spPr/>
      <dgm:t>
        <a:bodyPr/>
        <a:lstStyle/>
        <a:p>
          <a:endParaRPr lang="en-US"/>
        </a:p>
      </dgm:t>
    </dgm:pt>
    <dgm:pt modelId="{C8F10079-71FD-CA4A-8C07-EA129FBA55A1}">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Specific cost item regulations</a:t>
          </a:r>
        </a:p>
      </dgm:t>
    </dgm:pt>
    <dgm:pt modelId="{C6C202DF-7D31-3F45-B18E-FC956EF08CAC}" type="parTrans" cxnId="{98D4C2ED-5546-9343-9A60-146552520CDD}">
      <dgm:prSet/>
      <dgm:spPr/>
      <dgm:t>
        <a:bodyPr/>
        <a:lstStyle/>
        <a:p>
          <a:endParaRPr lang="en-US"/>
        </a:p>
      </dgm:t>
    </dgm:pt>
    <dgm:pt modelId="{53EDB746-8624-9D42-84B4-5CF1280FE650}" type="sibTrans" cxnId="{98D4C2ED-5546-9343-9A60-146552520CDD}">
      <dgm:prSet/>
      <dgm:spPr/>
      <dgm:t>
        <a:bodyPr/>
        <a:lstStyle/>
        <a:p>
          <a:endParaRPr lang="en-US"/>
        </a:p>
      </dgm:t>
    </dgm:pt>
    <dgm:pt modelId="{B791053D-E17C-CD40-86C8-0F22516088D0}">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procurement</a:t>
          </a:r>
        </a:p>
      </dgm:t>
    </dgm:pt>
    <dgm:pt modelId="{0D4A24EE-B072-9240-94EF-03877797BFF8}" type="parTrans" cxnId="{CD658B4A-A001-2A48-86BA-EE48F08CE47B}">
      <dgm:prSet/>
      <dgm:spPr/>
      <dgm:t>
        <a:bodyPr/>
        <a:lstStyle/>
        <a:p>
          <a:endParaRPr lang="en-US"/>
        </a:p>
      </dgm:t>
    </dgm:pt>
    <dgm:pt modelId="{8BE7D7A7-D5A5-C643-AA0C-05F62587B0C3}" type="sibTrans" cxnId="{CD658B4A-A001-2A48-86BA-EE48F08CE47B}">
      <dgm:prSet/>
      <dgm:spPr/>
      <dgm:t>
        <a:bodyPr/>
        <a:lstStyle/>
        <a:p>
          <a:endParaRPr lang="en-US"/>
        </a:p>
      </dgm:t>
    </dgm:pt>
    <dgm:pt modelId="{4F4B0DA7-9309-FD4C-91E0-DDAF430C69DA}">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program income</a:t>
          </a:r>
        </a:p>
      </dgm:t>
    </dgm:pt>
    <dgm:pt modelId="{91DACDB2-871C-BD42-99C4-CDD3278824A2}" type="parTrans" cxnId="{0FAE6D8F-4AF3-1746-A490-CC25E1C5B16C}">
      <dgm:prSet/>
      <dgm:spPr/>
      <dgm:t>
        <a:bodyPr/>
        <a:lstStyle/>
        <a:p>
          <a:endParaRPr lang="en-US"/>
        </a:p>
      </dgm:t>
    </dgm:pt>
    <dgm:pt modelId="{1D8B8A01-EDD6-D14B-8B9C-89C869E6DAF5}" type="sibTrans" cxnId="{0FAE6D8F-4AF3-1746-A490-CC25E1C5B16C}">
      <dgm:prSet/>
      <dgm:spPr/>
      <dgm:t>
        <a:bodyPr/>
        <a:lstStyle/>
        <a:p>
          <a:endParaRPr lang="en-US"/>
        </a:p>
      </dgm:t>
    </dgm:pt>
    <dgm:pt modelId="{4434F433-CCE9-0A47-8682-59B47811C7F3}">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property management</a:t>
          </a:r>
        </a:p>
      </dgm:t>
    </dgm:pt>
    <dgm:pt modelId="{01D61A8F-D3F1-5048-8F77-2A76AE328CDC}" type="parTrans" cxnId="{3F8A69EE-E8B7-7E43-ADDF-D9FA8F767975}">
      <dgm:prSet/>
      <dgm:spPr/>
      <dgm:t>
        <a:bodyPr/>
        <a:lstStyle/>
        <a:p>
          <a:endParaRPr lang="en-US"/>
        </a:p>
      </dgm:t>
    </dgm:pt>
    <dgm:pt modelId="{1AA3EAFE-EA6C-C043-8503-F84493032BD3}" type="sibTrans" cxnId="{3F8A69EE-E8B7-7E43-ADDF-D9FA8F767975}">
      <dgm:prSet/>
      <dgm:spPr/>
      <dgm:t>
        <a:bodyPr/>
        <a:lstStyle/>
        <a:p>
          <a:endParaRPr lang="en-US"/>
        </a:p>
      </dgm:t>
    </dgm:pt>
    <dgm:pt modelId="{645EA61B-9461-D943-810A-AA6B054479A2}">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subawards</a:t>
          </a:r>
        </a:p>
      </dgm:t>
    </dgm:pt>
    <dgm:pt modelId="{13B12E2A-2AC0-6D43-A3AB-4BD8C3571835}" type="parTrans" cxnId="{C7D9B7C4-C047-C149-B699-3C9AE3266F1B}">
      <dgm:prSet/>
      <dgm:spPr/>
      <dgm:t>
        <a:bodyPr/>
        <a:lstStyle/>
        <a:p>
          <a:endParaRPr lang="en-US"/>
        </a:p>
      </dgm:t>
    </dgm:pt>
    <dgm:pt modelId="{E63C8619-FB7C-6043-BA26-B0A367E753C5}" type="sibTrans" cxnId="{C7D9B7C4-C047-C149-B699-3C9AE3266F1B}">
      <dgm:prSet/>
      <dgm:spPr/>
      <dgm:t>
        <a:bodyPr/>
        <a:lstStyle/>
        <a:p>
          <a:endParaRPr lang="en-US"/>
        </a:p>
      </dgm:t>
    </dgm:pt>
    <dgm:pt modelId="{443686A7-7FDB-FD45-AB59-685428DB65FE}">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Prohibited expenditures</a:t>
          </a:r>
        </a:p>
      </dgm:t>
    </dgm:pt>
    <dgm:pt modelId="{C8844F2D-1AEB-E543-B97D-02723179FD33}" type="parTrans" cxnId="{855E8198-FED3-E54E-8E49-682932657B0F}">
      <dgm:prSet/>
      <dgm:spPr/>
      <dgm:t>
        <a:bodyPr/>
        <a:lstStyle/>
        <a:p>
          <a:endParaRPr lang="en-US"/>
        </a:p>
      </dgm:t>
    </dgm:pt>
    <dgm:pt modelId="{1C8C93C4-FC73-AA42-9A1F-3A1CEC4FC7CC}" type="sibTrans" cxnId="{855E8198-FED3-E54E-8E49-682932657B0F}">
      <dgm:prSet/>
      <dgm:spPr/>
      <dgm:t>
        <a:bodyPr/>
        <a:lstStyle/>
        <a:p>
          <a:endParaRPr lang="en-US"/>
        </a:p>
      </dgm:t>
    </dgm:pt>
    <dgm:pt modelId="{D7CCF1F7-14E0-724F-8C5C-55005F0F1144}">
      <dgm:prSet custT="1"/>
      <dgm:spPr/>
      <dgm:t>
        <a:bodyPr/>
        <a:lstStyle/>
        <a:p>
          <a:r>
            <a:rPr lang="en-US" sz="1800" dirty="0"/>
            <a:t>Award terms and conditions</a:t>
          </a:r>
        </a:p>
      </dgm:t>
    </dgm:pt>
    <dgm:pt modelId="{9A69D94D-3B16-8F4E-91B8-51DD75659A88}" type="parTrans" cxnId="{CAE57B6F-4A3D-2446-A744-289ADA1DA114}">
      <dgm:prSet/>
      <dgm:spPr/>
      <dgm:t>
        <a:bodyPr/>
        <a:lstStyle/>
        <a:p>
          <a:endParaRPr lang="en-US"/>
        </a:p>
      </dgm:t>
    </dgm:pt>
    <dgm:pt modelId="{5C1E36DF-C5C6-9B47-B78C-5856F41B8827}" type="sibTrans" cxnId="{CAE57B6F-4A3D-2446-A744-289ADA1DA114}">
      <dgm:prSet/>
      <dgm:spPr/>
      <dgm:t>
        <a:bodyPr/>
        <a:lstStyle/>
        <a:p>
          <a:endParaRPr lang="en-US"/>
        </a:p>
      </dgm:t>
    </dgm:pt>
    <dgm:pt modelId="{CD6ED393-B1E0-5A4C-9234-6B65EAC12D5D}">
      <dgm:prSet custT="1"/>
      <dgm:spPr/>
      <dgm:t>
        <a:bodyPr/>
        <a:lstStyle/>
        <a:p>
          <a:r>
            <a:rPr lang="en-US" sz="1800" dirty="0"/>
            <a:t>Prohibited expenditures</a:t>
          </a:r>
        </a:p>
      </dgm:t>
    </dgm:pt>
    <dgm:pt modelId="{A46A72DA-B77E-F34E-87FE-6FC8DF791DD9}" type="parTrans" cxnId="{9EDAD62D-D6C2-6147-A7BC-8BD410A9D07C}">
      <dgm:prSet/>
      <dgm:spPr/>
      <dgm:t>
        <a:bodyPr/>
        <a:lstStyle/>
        <a:p>
          <a:endParaRPr lang="en-US"/>
        </a:p>
      </dgm:t>
    </dgm:pt>
    <dgm:pt modelId="{9EFE1692-B4F9-A147-BD51-316CB8EB9B63}" type="sibTrans" cxnId="{9EDAD62D-D6C2-6147-A7BC-8BD410A9D07C}">
      <dgm:prSet/>
      <dgm:spPr/>
      <dgm:t>
        <a:bodyPr/>
        <a:lstStyle/>
        <a:p>
          <a:endParaRPr lang="en-US"/>
        </a:p>
      </dgm:t>
    </dgm:pt>
    <dgm:pt modelId="{C7C8976B-9D4F-5E40-82A3-255BB9B58284}">
      <dgm:prSet custT="1"/>
      <dgm:spPr/>
      <dgm:t>
        <a:bodyPr/>
        <a:lstStyle/>
        <a:p>
          <a:r>
            <a:rPr lang="en-US" sz="1800" dirty="0"/>
            <a:t>Award terms and conditions</a:t>
          </a:r>
        </a:p>
      </dgm:t>
    </dgm:pt>
    <dgm:pt modelId="{50544199-B55E-7848-84D7-29570F24DD82}" type="parTrans" cxnId="{BA541B3D-143C-E444-9B3B-B545744BCD7B}">
      <dgm:prSet/>
      <dgm:spPr/>
      <dgm:t>
        <a:bodyPr/>
        <a:lstStyle/>
        <a:p>
          <a:endParaRPr lang="en-US"/>
        </a:p>
      </dgm:t>
    </dgm:pt>
    <dgm:pt modelId="{9E0A9DDF-50AF-5E4B-A270-A5D2542BBD4D}" type="sibTrans" cxnId="{BA541B3D-143C-E444-9B3B-B545744BCD7B}">
      <dgm:prSet/>
      <dgm:spPr/>
      <dgm:t>
        <a:bodyPr/>
        <a:lstStyle/>
        <a:p>
          <a:endParaRPr lang="en-US"/>
        </a:p>
      </dgm:t>
    </dgm:pt>
    <dgm:pt modelId="{5B64A1E9-2237-B740-93C5-56028A867A5F}">
      <dgm:prSet custT="1"/>
      <dgm:spPr/>
      <dgm:t>
        <a:bodyPr/>
        <a:lstStyle/>
        <a:p>
          <a:r>
            <a:rPr lang="en-US" sz="1800" dirty="0"/>
            <a:t>Prohibited expenditures</a:t>
          </a:r>
        </a:p>
      </dgm:t>
    </dgm:pt>
    <dgm:pt modelId="{710071E7-2AEA-FF48-82BC-09C1715B7ED0}" type="parTrans" cxnId="{32DACB17-FE38-5B4E-9D6E-7B8FCA49E3F7}">
      <dgm:prSet/>
      <dgm:spPr/>
      <dgm:t>
        <a:bodyPr/>
        <a:lstStyle/>
        <a:p>
          <a:endParaRPr lang="en-US"/>
        </a:p>
      </dgm:t>
    </dgm:pt>
    <dgm:pt modelId="{E1C94DB2-BE7D-3C40-A522-D1B1609A8E8C}" type="sibTrans" cxnId="{32DACB17-FE38-5B4E-9D6E-7B8FCA49E3F7}">
      <dgm:prSet/>
      <dgm:spPr/>
      <dgm:t>
        <a:bodyPr/>
        <a:lstStyle/>
        <a:p>
          <a:endParaRPr lang="en-US"/>
        </a:p>
      </dgm:t>
    </dgm:pt>
    <dgm:pt modelId="{6AFA9CA3-CF93-E643-8ED6-66654D938475}">
      <dgm:prSet custT="1"/>
      <dgm:spPr/>
      <dgm:t>
        <a:bodyPr/>
        <a:lstStyle/>
        <a:p>
          <a:r>
            <a:rPr lang="en-US" sz="1800" dirty="0"/>
            <a:t>Specific cost item regulations</a:t>
          </a:r>
        </a:p>
      </dgm:t>
    </dgm:pt>
    <dgm:pt modelId="{DC2EF6D6-7928-CB47-B4AB-A0F58F6C0285}" type="parTrans" cxnId="{D9126C5E-EC14-FB4B-9815-45E41A071ADA}">
      <dgm:prSet/>
      <dgm:spPr/>
      <dgm:t>
        <a:bodyPr/>
        <a:lstStyle/>
        <a:p>
          <a:endParaRPr lang="en-US"/>
        </a:p>
      </dgm:t>
    </dgm:pt>
    <dgm:pt modelId="{35613FD5-3C16-F24E-A511-425DA94B4C47}" type="sibTrans" cxnId="{D9126C5E-EC14-FB4B-9815-45E41A071ADA}">
      <dgm:prSet/>
      <dgm:spPr/>
      <dgm:t>
        <a:bodyPr/>
        <a:lstStyle/>
        <a:p>
          <a:endParaRPr lang="en-US"/>
        </a:p>
      </dgm:t>
    </dgm:pt>
    <dgm:pt modelId="{84EB2C8A-2D42-074D-8DAD-2274D2E4A3ED}">
      <dgm:prSet custT="1"/>
      <dgm:spPr/>
      <dgm:t>
        <a:bodyPr/>
        <a:lstStyle/>
        <a:p>
          <a:r>
            <a:rPr lang="en-US" sz="1800" dirty="0"/>
            <a:t>UG procurement</a:t>
          </a:r>
        </a:p>
      </dgm:t>
    </dgm:pt>
    <dgm:pt modelId="{9FB4D714-F4E2-C747-9F39-9B2FF0A63885}" type="parTrans" cxnId="{D26FF244-485E-CB4A-96A5-EBF45C494345}">
      <dgm:prSet/>
      <dgm:spPr/>
      <dgm:t>
        <a:bodyPr/>
        <a:lstStyle/>
        <a:p>
          <a:endParaRPr lang="en-US"/>
        </a:p>
      </dgm:t>
    </dgm:pt>
    <dgm:pt modelId="{FC657238-CC46-5F40-845F-283AE02FDF7D}" type="sibTrans" cxnId="{D26FF244-485E-CB4A-96A5-EBF45C494345}">
      <dgm:prSet/>
      <dgm:spPr/>
      <dgm:t>
        <a:bodyPr/>
        <a:lstStyle/>
        <a:p>
          <a:endParaRPr lang="en-US"/>
        </a:p>
      </dgm:t>
    </dgm:pt>
    <dgm:pt modelId="{718267DC-C12D-824D-85FC-7542B860CA22}">
      <dgm:prSet custT="1"/>
      <dgm:spPr/>
      <dgm:t>
        <a:bodyPr/>
        <a:lstStyle/>
        <a:p>
          <a:r>
            <a:rPr lang="en-US" sz="1800" dirty="0"/>
            <a:t>UG program income</a:t>
          </a:r>
        </a:p>
      </dgm:t>
    </dgm:pt>
    <dgm:pt modelId="{8E52C3B4-3A65-D44C-B5DC-B0FDB11B0FB8}" type="parTrans" cxnId="{5B9D4A94-2C84-7945-BE5C-5A1134947ECC}">
      <dgm:prSet/>
      <dgm:spPr/>
      <dgm:t>
        <a:bodyPr/>
        <a:lstStyle/>
        <a:p>
          <a:endParaRPr lang="en-US"/>
        </a:p>
      </dgm:t>
    </dgm:pt>
    <dgm:pt modelId="{65693354-E543-6D45-BB40-FAC496E434C5}" type="sibTrans" cxnId="{5B9D4A94-2C84-7945-BE5C-5A1134947ECC}">
      <dgm:prSet/>
      <dgm:spPr/>
      <dgm:t>
        <a:bodyPr/>
        <a:lstStyle/>
        <a:p>
          <a:endParaRPr lang="en-US"/>
        </a:p>
      </dgm:t>
    </dgm:pt>
    <dgm:pt modelId="{82B209F9-31E4-ED41-BCF1-E22A803391EA}">
      <dgm:prSet custT="1"/>
      <dgm:spPr/>
      <dgm:t>
        <a:bodyPr/>
        <a:lstStyle/>
        <a:p>
          <a:r>
            <a:rPr lang="en-US" sz="1800" dirty="0"/>
            <a:t>UG property management</a:t>
          </a:r>
        </a:p>
      </dgm:t>
    </dgm:pt>
    <dgm:pt modelId="{E4A86EC7-0B21-CD47-813C-1545ED71FFFB}" type="parTrans" cxnId="{C6332D99-3BAC-DE48-A709-5D7B8A46CD63}">
      <dgm:prSet/>
      <dgm:spPr/>
      <dgm:t>
        <a:bodyPr/>
        <a:lstStyle/>
        <a:p>
          <a:endParaRPr lang="en-US"/>
        </a:p>
      </dgm:t>
    </dgm:pt>
    <dgm:pt modelId="{ED8A251D-04D3-9647-AC55-86D689456915}" type="sibTrans" cxnId="{C6332D99-3BAC-DE48-A709-5D7B8A46CD63}">
      <dgm:prSet/>
      <dgm:spPr/>
      <dgm:t>
        <a:bodyPr/>
        <a:lstStyle/>
        <a:p>
          <a:endParaRPr lang="en-US"/>
        </a:p>
      </dgm:t>
    </dgm:pt>
    <dgm:pt modelId="{CB80D7D2-7C64-134B-AE18-4C75DF48C858}">
      <dgm:prSet custT="1"/>
      <dgm:spPr/>
      <dgm:t>
        <a:bodyPr/>
        <a:lstStyle/>
        <a:p>
          <a:r>
            <a:rPr lang="en-US" sz="1800" dirty="0"/>
            <a:t>UG subawards</a:t>
          </a:r>
        </a:p>
      </dgm:t>
    </dgm:pt>
    <dgm:pt modelId="{BC6CBD0F-D822-BB43-81D0-325E4B305514}" type="parTrans" cxnId="{B2904C76-87A7-9743-9793-F498CCB671EB}">
      <dgm:prSet/>
      <dgm:spPr/>
      <dgm:t>
        <a:bodyPr/>
        <a:lstStyle/>
        <a:p>
          <a:endParaRPr lang="en-US"/>
        </a:p>
      </dgm:t>
    </dgm:pt>
    <dgm:pt modelId="{0AE0479F-BF1B-9849-ADBA-EC6D48D259FA}" type="sibTrans" cxnId="{B2904C76-87A7-9743-9793-F498CCB671EB}">
      <dgm:prSet/>
      <dgm:spPr/>
      <dgm:t>
        <a:bodyPr/>
        <a:lstStyle/>
        <a:p>
          <a:endParaRPr lang="en-US"/>
        </a:p>
      </dgm:t>
    </dgm:pt>
    <dgm:pt modelId="{B6E89965-2F2C-5F41-9B63-9AB649C476E9}">
      <dgm:prSet custT="1"/>
      <dgm:spPr/>
      <dgm:t>
        <a:bodyPr/>
        <a:lstStyle/>
        <a:p>
          <a:r>
            <a:rPr lang="en-US" sz="1800" dirty="0"/>
            <a:t>Award terms and conditions</a:t>
          </a:r>
        </a:p>
      </dgm:t>
    </dgm:pt>
    <dgm:pt modelId="{4C5C862B-D08F-864F-A28C-F8F900B579FB}" type="parTrans" cxnId="{88F99BF3-5DC9-8A47-9869-4F6C343D0DC2}">
      <dgm:prSet/>
      <dgm:spPr/>
      <dgm:t>
        <a:bodyPr/>
        <a:lstStyle/>
        <a:p>
          <a:endParaRPr lang="en-US"/>
        </a:p>
      </dgm:t>
    </dgm:pt>
    <dgm:pt modelId="{D1B5534A-75CD-D148-B0C8-9984965A00C8}" type="sibTrans" cxnId="{88F99BF3-5DC9-8A47-9869-4F6C343D0DC2}">
      <dgm:prSet/>
      <dgm:spPr/>
      <dgm:t>
        <a:bodyPr/>
        <a:lstStyle/>
        <a:p>
          <a:endParaRPr lang="en-US"/>
        </a:p>
      </dgm:t>
    </dgm:pt>
    <dgm:pt modelId="{BB99DD35-35B0-1542-99E5-874EDC669A50}">
      <dgm:prSet custT="1"/>
      <dgm:spPr/>
      <dgm:t>
        <a:bodyPr/>
        <a:lstStyle/>
        <a:p>
          <a:r>
            <a:rPr lang="en-US" sz="1800"/>
            <a:t>Prohibited expenditures</a:t>
          </a:r>
          <a:endParaRPr lang="en-US" sz="1800" dirty="0"/>
        </a:p>
      </dgm:t>
    </dgm:pt>
    <dgm:pt modelId="{A66DBDA3-0217-C244-9D2A-40EEB50F3604}" type="parTrans" cxnId="{608C18E2-D812-5044-8B96-56ED77BE2140}">
      <dgm:prSet/>
      <dgm:spPr/>
      <dgm:t>
        <a:bodyPr/>
        <a:lstStyle/>
        <a:p>
          <a:endParaRPr lang="en-US"/>
        </a:p>
      </dgm:t>
    </dgm:pt>
    <dgm:pt modelId="{519B8B08-5161-804C-8F47-45D4C13D158F}" type="sibTrans" cxnId="{608C18E2-D812-5044-8B96-56ED77BE2140}">
      <dgm:prSet/>
      <dgm:spPr/>
      <dgm:t>
        <a:bodyPr/>
        <a:lstStyle/>
        <a:p>
          <a:endParaRPr lang="en-US"/>
        </a:p>
      </dgm:t>
    </dgm:pt>
    <dgm:pt modelId="{8D3474FE-1469-F843-9B6E-02716BC54A93}">
      <dgm:prSet custT="1"/>
      <dgm:spPr/>
      <dgm:t>
        <a:bodyPr/>
        <a:lstStyle/>
        <a:p>
          <a:r>
            <a:rPr lang="en-US" sz="1800"/>
            <a:t>Specific cost item regulations</a:t>
          </a:r>
          <a:endParaRPr lang="en-US" sz="1800" dirty="0"/>
        </a:p>
      </dgm:t>
    </dgm:pt>
    <dgm:pt modelId="{52BDD0CD-BB25-F244-A682-58EB5EC2AEEB}" type="parTrans" cxnId="{99C5E628-8F98-BF41-8468-110C796BAA06}">
      <dgm:prSet/>
      <dgm:spPr/>
      <dgm:t>
        <a:bodyPr/>
        <a:lstStyle/>
        <a:p>
          <a:endParaRPr lang="en-US"/>
        </a:p>
      </dgm:t>
    </dgm:pt>
    <dgm:pt modelId="{4EB8AB53-13DD-CA42-94D9-463612EF6568}" type="sibTrans" cxnId="{99C5E628-8F98-BF41-8468-110C796BAA06}">
      <dgm:prSet/>
      <dgm:spPr/>
      <dgm:t>
        <a:bodyPr/>
        <a:lstStyle/>
        <a:p>
          <a:endParaRPr lang="en-US"/>
        </a:p>
      </dgm:t>
    </dgm:pt>
    <dgm:pt modelId="{AD13CB7B-1232-AA4F-A678-837E7BCDFBBF}">
      <dgm:prSet custT="1"/>
      <dgm:spPr/>
      <dgm:t>
        <a:bodyPr/>
        <a:lstStyle/>
        <a:p>
          <a:r>
            <a:rPr lang="en-US" sz="1800" dirty="0"/>
            <a:t>UG procurement</a:t>
          </a:r>
        </a:p>
      </dgm:t>
    </dgm:pt>
    <dgm:pt modelId="{E85C7BF5-BFAB-7647-BE96-6AA51645BB87}" type="parTrans" cxnId="{84F3EBDD-0276-014B-9621-7560CFB5E6F0}">
      <dgm:prSet/>
      <dgm:spPr/>
      <dgm:t>
        <a:bodyPr/>
        <a:lstStyle/>
        <a:p>
          <a:endParaRPr lang="en-US"/>
        </a:p>
      </dgm:t>
    </dgm:pt>
    <dgm:pt modelId="{586B107F-E9DE-F24A-9C15-92AA9E8B49CA}" type="sibTrans" cxnId="{84F3EBDD-0276-014B-9621-7560CFB5E6F0}">
      <dgm:prSet/>
      <dgm:spPr/>
      <dgm:t>
        <a:bodyPr/>
        <a:lstStyle/>
        <a:p>
          <a:endParaRPr lang="en-US"/>
        </a:p>
      </dgm:t>
    </dgm:pt>
    <dgm:pt modelId="{0EF5E1BE-026B-9147-A152-AB34A5A09272}">
      <dgm:prSet custT="1"/>
      <dgm:spPr/>
      <dgm:t>
        <a:bodyPr/>
        <a:lstStyle/>
        <a:p>
          <a:r>
            <a:rPr lang="en-US" sz="1800" dirty="0"/>
            <a:t>UG program income</a:t>
          </a:r>
        </a:p>
      </dgm:t>
    </dgm:pt>
    <dgm:pt modelId="{88EF07B3-E6A3-6549-B263-00E4E09D3266}" type="parTrans" cxnId="{1C672551-733E-8F41-BD06-578B09B0645A}">
      <dgm:prSet/>
      <dgm:spPr/>
      <dgm:t>
        <a:bodyPr/>
        <a:lstStyle/>
        <a:p>
          <a:endParaRPr lang="en-US"/>
        </a:p>
      </dgm:t>
    </dgm:pt>
    <dgm:pt modelId="{7C4F5C22-5B85-864A-812B-EA21C148B236}" type="sibTrans" cxnId="{1C672551-733E-8F41-BD06-578B09B0645A}">
      <dgm:prSet/>
      <dgm:spPr/>
      <dgm:t>
        <a:bodyPr/>
        <a:lstStyle/>
        <a:p>
          <a:endParaRPr lang="en-US"/>
        </a:p>
      </dgm:t>
    </dgm:pt>
    <dgm:pt modelId="{BF1E769C-0DAA-E544-881F-BC191B195FCA}">
      <dgm:prSet custT="1"/>
      <dgm:spPr/>
      <dgm:t>
        <a:bodyPr/>
        <a:lstStyle/>
        <a:p>
          <a:r>
            <a:rPr lang="en-US" sz="1800" dirty="0"/>
            <a:t>UG property management</a:t>
          </a:r>
        </a:p>
      </dgm:t>
    </dgm:pt>
    <dgm:pt modelId="{37C818B3-FDED-7B49-AB4E-828F38AF7E44}" type="parTrans" cxnId="{3649F1E8-84F9-7246-AE02-94EDC41A7450}">
      <dgm:prSet/>
      <dgm:spPr/>
      <dgm:t>
        <a:bodyPr/>
        <a:lstStyle/>
        <a:p>
          <a:endParaRPr lang="en-US"/>
        </a:p>
      </dgm:t>
    </dgm:pt>
    <dgm:pt modelId="{D1B38D3D-5939-7347-933D-BCD90AB01DAB}" type="sibTrans" cxnId="{3649F1E8-84F9-7246-AE02-94EDC41A7450}">
      <dgm:prSet/>
      <dgm:spPr/>
      <dgm:t>
        <a:bodyPr/>
        <a:lstStyle/>
        <a:p>
          <a:endParaRPr lang="en-US"/>
        </a:p>
      </dgm:t>
    </dgm:pt>
    <dgm:pt modelId="{B2B41F14-2E6F-794A-B50F-96D8E6E2653D}">
      <dgm:prSet custT="1"/>
      <dgm:spPr/>
      <dgm:t>
        <a:bodyPr/>
        <a:lstStyle/>
        <a:p>
          <a:r>
            <a:rPr lang="en-US" sz="1800" dirty="0"/>
            <a:t>UG subawards</a:t>
          </a:r>
        </a:p>
      </dgm:t>
    </dgm:pt>
    <dgm:pt modelId="{B87420C9-6976-CB4B-B897-B37F98F7E53A}" type="parTrans" cxnId="{169A3C85-3F04-8E46-8B60-FFE5C6937F41}">
      <dgm:prSet/>
      <dgm:spPr/>
      <dgm:t>
        <a:bodyPr/>
        <a:lstStyle/>
        <a:p>
          <a:endParaRPr lang="en-US"/>
        </a:p>
      </dgm:t>
    </dgm:pt>
    <dgm:pt modelId="{FBA8DB06-6B2D-254C-9200-B5155BE25D60}" type="sibTrans" cxnId="{169A3C85-3F04-8E46-8B60-FFE5C6937F41}">
      <dgm:prSet/>
      <dgm:spPr/>
      <dgm:t>
        <a:bodyPr/>
        <a:lstStyle/>
        <a:p>
          <a:endParaRPr lang="en-US"/>
        </a:p>
      </dgm:t>
    </dgm:pt>
    <dgm:pt modelId="{80147B28-8130-1141-9868-ABE7F3365B23}" type="pres">
      <dgm:prSet presAssocID="{B9F2B6A0-B3B3-48F7-82CE-14209EFE2073}" presName="Name0" presStyleCnt="0">
        <dgm:presLayoutVars>
          <dgm:dir/>
          <dgm:animLvl val="lvl"/>
          <dgm:resizeHandles val="exact"/>
        </dgm:presLayoutVars>
      </dgm:prSet>
      <dgm:spPr/>
    </dgm:pt>
    <dgm:pt modelId="{49D97AAA-1799-DA4B-BE9A-387B73E5A1ED}" type="pres">
      <dgm:prSet presAssocID="{C306291E-71A2-4B4C-BBB4-F598471C92A6}" presName="composite" presStyleCnt="0"/>
      <dgm:spPr/>
    </dgm:pt>
    <dgm:pt modelId="{AB13009B-A6A0-3F47-A166-3EF0E4C577B6}" type="pres">
      <dgm:prSet presAssocID="{C306291E-71A2-4B4C-BBB4-F598471C92A6}" presName="parTx" presStyleLbl="alignNode1" presStyleIdx="0" presStyleCnt="4">
        <dgm:presLayoutVars>
          <dgm:chMax val="0"/>
          <dgm:chPref val="0"/>
          <dgm:bulletEnabled val="1"/>
        </dgm:presLayoutVars>
      </dgm:prSet>
      <dgm:spPr/>
    </dgm:pt>
    <dgm:pt modelId="{38ADEC6C-0FCA-224F-8C0E-ADB7440A1D32}" type="pres">
      <dgm:prSet presAssocID="{C306291E-71A2-4B4C-BBB4-F598471C92A6}" presName="desTx" presStyleLbl="alignAccFollowNode1" presStyleIdx="0" presStyleCnt="4">
        <dgm:presLayoutVars>
          <dgm:bulletEnabled val="1"/>
        </dgm:presLayoutVars>
      </dgm:prSet>
      <dgm:spPr/>
    </dgm:pt>
    <dgm:pt modelId="{27B28FE4-ED1D-8D45-9463-FDDB40E6B490}" type="pres">
      <dgm:prSet presAssocID="{469B1202-E77C-49C4-8520-1042A0AB48EC}" presName="space" presStyleCnt="0"/>
      <dgm:spPr/>
    </dgm:pt>
    <dgm:pt modelId="{F36B615E-AC6B-0E43-B5A4-E3DE986F0E72}" type="pres">
      <dgm:prSet presAssocID="{5190CF68-C99A-47B0-8BD2-A62733FDC3A4}" presName="composite" presStyleCnt="0"/>
      <dgm:spPr/>
    </dgm:pt>
    <dgm:pt modelId="{BE8E6FC6-1022-9647-89AE-92ADFA985339}" type="pres">
      <dgm:prSet presAssocID="{5190CF68-C99A-47B0-8BD2-A62733FDC3A4}" presName="parTx" presStyleLbl="alignNode1" presStyleIdx="1" presStyleCnt="4">
        <dgm:presLayoutVars>
          <dgm:chMax val="0"/>
          <dgm:chPref val="0"/>
          <dgm:bulletEnabled val="1"/>
        </dgm:presLayoutVars>
      </dgm:prSet>
      <dgm:spPr/>
    </dgm:pt>
    <dgm:pt modelId="{2A165415-9423-8E45-99AC-5885F79745C0}" type="pres">
      <dgm:prSet presAssocID="{5190CF68-C99A-47B0-8BD2-A62733FDC3A4}" presName="desTx" presStyleLbl="alignAccFollowNode1" presStyleIdx="1" presStyleCnt="4">
        <dgm:presLayoutVars>
          <dgm:bulletEnabled val="1"/>
        </dgm:presLayoutVars>
      </dgm:prSet>
      <dgm:spPr/>
    </dgm:pt>
    <dgm:pt modelId="{CB259887-C06D-4841-988A-454A6A565ED3}" type="pres">
      <dgm:prSet presAssocID="{502861A1-E4F2-4231-B73F-B598CDE934E8}" presName="space" presStyleCnt="0"/>
      <dgm:spPr/>
    </dgm:pt>
    <dgm:pt modelId="{2924B93F-8312-2040-8C69-A43FCAB76F02}" type="pres">
      <dgm:prSet presAssocID="{80B743FD-DAC1-452E-963F-2A44621436EB}" presName="composite" presStyleCnt="0"/>
      <dgm:spPr/>
    </dgm:pt>
    <dgm:pt modelId="{99635F0A-1E3E-E741-BEBC-2C722B4013DD}" type="pres">
      <dgm:prSet presAssocID="{80B743FD-DAC1-452E-963F-2A44621436EB}" presName="parTx" presStyleLbl="alignNode1" presStyleIdx="2" presStyleCnt="4" custLinFactNeighborX="-3355">
        <dgm:presLayoutVars>
          <dgm:chMax val="0"/>
          <dgm:chPref val="0"/>
          <dgm:bulletEnabled val="1"/>
        </dgm:presLayoutVars>
      </dgm:prSet>
      <dgm:spPr/>
    </dgm:pt>
    <dgm:pt modelId="{11036E08-E0F3-7E4C-B068-78D573360BBE}" type="pres">
      <dgm:prSet presAssocID="{80B743FD-DAC1-452E-963F-2A44621436EB}" presName="desTx" presStyleLbl="alignAccFollowNode1" presStyleIdx="2" presStyleCnt="4" custLinFactNeighborX="-1866" custLinFactNeighborY="-1134">
        <dgm:presLayoutVars>
          <dgm:bulletEnabled val="1"/>
        </dgm:presLayoutVars>
      </dgm:prSet>
      <dgm:spPr/>
    </dgm:pt>
    <dgm:pt modelId="{B77C019B-5436-AB4C-BE2E-C791CC712B36}" type="pres">
      <dgm:prSet presAssocID="{5368303A-7426-4F4B-B353-3C94FCACD0F0}" presName="space" presStyleCnt="0"/>
      <dgm:spPr/>
    </dgm:pt>
    <dgm:pt modelId="{6FAB87CD-0ECD-7F45-9016-9712FABF7CFC}" type="pres">
      <dgm:prSet presAssocID="{75E48C5C-D110-498D-81F0-08810ACF36C2}" presName="composite" presStyleCnt="0"/>
      <dgm:spPr/>
    </dgm:pt>
    <dgm:pt modelId="{5E9D3A71-B023-6D44-90A1-C20350130435}" type="pres">
      <dgm:prSet presAssocID="{75E48C5C-D110-498D-81F0-08810ACF36C2}" presName="parTx" presStyleLbl="alignNode1" presStyleIdx="3" presStyleCnt="4">
        <dgm:presLayoutVars>
          <dgm:chMax val="0"/>
          <dgm:chPref val="0"/>
          <dgm:bulletEnabled val="1"/>
        </dgm:presLayoutVars>
      </dgm:prSet>
      <dgm:spPr/>
    </dgm:pt>
    <dgm:pt modelId="{3106ADEB-0EB7-DD48-A18A-E7EF668B418A}" type="pres">
      <dgm:prSet presAssocID="{75E48C5C-D110-498D-81F0-08810ACF36C2}" presName="desTx" presStyleLbl="alignAccFollowNode1" presStyleIdx="3" presStyleCnt="4">
        <dgm:presLayoutVars>
          <dgm:bulletEnabled val="1"/>
        </dgm:presLayoutVars>
      </dgm:prSet>
      <dgm:spPr/>
    </dgm:pt>
  </dgm:ptLst>
  <dgm:cxnLst>
    <dgm:cxn modelId="{06E6CE12-292A-4495-8E89-F6BA76EFBCF5}" srcId="{B9F2B6A0-B3B3-48F7-82CE-14209EFE2073}" destId="{80B743FD-DAC1-452E-963F-2A44621436EB}" srcOrd="2" destOrd="0" parTransId="{C95EA138-7D3D-4398-90E4-ED8EA99520D1}" sibTransId="{5368303A-7426-4F4B-B353-3C94FCACD0F0}"/>
    <dgm:cxn modelId="{7F59A117-8CFF-AA4D-AF92-03D077E1888B}" type="presOf" srcId="{C8F10079-71FD-CA4A-8C07-EA129FBA55A1}" destId="{38ADEC6C-0FCA-224F-8C0E-ADB7440A1D32}" srcOrd="0" destOrd="3" presId="urn:microsoft.com/office/officeart/2005/8/layout/hList1"/>
    <dgm:cxn modelId="{32DACB17-FE38-5B4E-9D6E-7B8FCA49E3F7}" srcId="{80B743FD-DAC1-452E-963F-2A44621436EB}" destId="{5B64A1E9-2237-B740-93C5-56028A867A5F}" srcOrd="2" destOrd="0" parTransId="{710071E7-2AEA-FF48-82BC-09C1715B7ED0}" sibTransId="{E1C94DB2-BE7D-3C40-A522-D1B1609A8E8C}"/>
    <dgm:cxn modelId="{D25B5F1E-96B2-B245-B729-98EBA9E2C547}" type="presOf" srcId="{5B64A1E9-2237-B740-93C5-56028A867A5F}" destId="{11036E08-E0F3-7E4C-B068-78D573360BBE}" srcOrd="0" destOrd="2" presId="urn:microsoft.com/office/officeart/2005/8/layout/hList1"/>
    <dgm:cxn modelId="{63CB4F1F-A874-A841-B501-3697A0353A70}" type="presOf" srcId="{75E48C5C-D110-498D-81F0-08810ACF36C2}" destId="{5E9D3A71-B023-6D44-90A1-C20350130435}" srcOrd="0" destOrd="0" presId="urn:microsoft.com/office/officeart/2005/8/layout/hList1"/>
    <dgm:cxn modelId="{F90A0D21-69D3-684A-90CB-825D5F85F3F3}" type="presOf" srcId="{4F4B0DA7-9309-FD4C-91E0-DDAF430C69DA}" destId="{38ADEC6C-0FCA-224F-8C0E-ADB7440A1D32}" srcOrd="0" destOrd="5" presId="urn:microsoft.com/office/officeart/2005/8/layout/hList1"/>
    <dgm:cxn modelId="{987E6C23-79BA-5944-8E94-F975F6F712FC}" type="presOf" srcId="{D7CCF1F7-14E0-724F-8C5C-55005F0F1144}" destId="{2A165415-9423-8E45-99AC-5885F79745C0}" srcOrd="0" destOrd="1" presId="urn:microsoft.com/office/officeart/2005/8/layout/hList1"/>
    <dgm:cxn modelId="{F1F5DB26-E40F-E749-AB6A-482456209890}" type="presOf" srcId="{DEBEED55-D659-4075-976E-278CB2D976CF}" destId="{38ADEC6C-0FCA-224F-8C0E-ADB7440A1D32}" srcOrd="0" destOrd="0" presId="urn:microsoft.com/office/officeart/2005/8/layout/hList1"/>
    <dgm:cxn modelId="{99C5E628-8F98-BF41-8468-110C796BAA06}" srcId="{75E48C5C-D110-498D-81F0-08810ACF36C2}" destId="{8D3474FE-1469-F843-9B6E-02716BC54A93}" srcOrd="3" destOrd="0" parTransId="{52BDD0CD-BB25-F244-A682-58EB5EC2AEEB}" sibTransId="{4EB8AB53-13DD-CA42-94D9-463612EF6568}"/>
    <dgm:cxn modelId="{8494FC29-505A-4298-9B15-103674366B4B}" srcId="{C306291E-71A2-4B4C-BBB4-F598471C92A6}" destId="{DEBEED55-D659-4075-976E-278CB2D976CF}" srcOrd="0" destOrd="0" parTransId="{8A46C02A-C502-463D-9AB7-2783AA60F35B}" sibTransId="{9BBC1EAC-F4F8-4863-A103-1ABCADC15FA1}"/>
    <dgm:cxn modelId="{9073892C-92D7-EC4F-8015-0B2509F17794}" type="presOf" srcId="{443686A7-7FDB-FD45-AB59-685428DB65FE}" destId="{38ADEC6C-0FCA-224F-8C0E-ADB7440A1D32}" srcOrd="0" destOrd="2" presId="urn:microsoft.com/office/officeart/2005/8/layout/hList1"/>
    <dgm:cxn modelId="{9EDAD62D-D6C2-6147-A7BC-8BD410A9D07C}" srcId="{5190CF68-C99A-47B0-8BD2-A62733FDC3A4}" destId="{CD6ED393-B1E0-5A4C-9234-6B65EAC12D5D}" srcOrd="2" destOrd="0" parTransId="{A46A72DA-B77E-F34E-87FE-6FC8DF791DD9}" sibTransId="{9EFE1692-B4F9-A147-BD51-316CB8EB9B63}"/>
    <dgm:cxn modelId="{10D21536-7547-594B-87FE-084DF7867549}" type="presOf" srcId="{8D3474FE-1469-F843-9B6E-02716BC54A93}" destId="{3106ADEB-0EB7-DD48-A18A-E7EF668B418A}" srcOrd="0" destOrd="3" presId="urn:microsoft.com/office/officeart/2005/8/layout/hList1"/>
    <dgm:cxn modelId="{BA541B3D-143C-E444-9B3B-B545744BCD7B}" srcId="{80B743FD-DAC1-452E-963F-2A44621436EB}" destId="{C7C8976B-9D4F-5E40-82A3-255BB9B58284}" srcOrd="1" destOrd="0" parTransId="{50544199-B55E-7848-84D7-29570F24DD82}" sibTransId="{9E0A9DDF-50AF-5E4B-A270-A5D2542BBD4D}"/>
    <dgm:cxn modelId="{94EFA242-5249-694E-A6DB-791FFCADA5D2}" type="presOf" srcId="{CD6ED393-B1E0-5A4C-9234-6B65EAC12D5D}" destId="{2A165415-9423-8E45-99AC-5885F79745C0}" srcOrd="0" destOrd="2" presId="urn:microsoft.com/office/officeart/2005/8/layout/hList1"/>
    <dgm:cxn modelId="{D26FF244-485E-CB4A-96A5-EBF45C494345}" srcId="{80B743FD-DAC1-452E-963F-2A44621436EB}" destId="{84EB2C8A-2D42-074D-8DAD-2274D2E4A3ED}" srcOrd="4" destOrd="0" parTransId="{9FB4D714-F4E2-C747-9F39-9B2FF0A63885}" sibTransId="{FC657238-CC46-5F40-845F-283AE02FDF7D}"/>
    <dgm:cxn modelId="{47EB2F46-F104-D34A-B47C-BBF6BFC17127}" type="presOf" srcId="{84EB2C8A-2D42-074D-8DAD-2274D2E4A3ED}" destId="{11036E08-E0F3-7E4C-B068-78D573360BBE}" srcOrd="0" destOrd="4" presId="urn:microsoft.com/office/officeart/2005/8/layout/hList1"/>
    <dgm:cxn modelId="{5100A347-C45B-CA4B-A8DE-6D910401CDA5}" type="presOf" srcId="{BB99DD35-35B0-1542-99E5-874EDC669A50}" destId="{3106ADEB-0EB7-DD48-A18A-E7EF668B418A}" srcOrd="0" destOrd="2" presId="urn:microsoft.com/office/officeart/2005/8/layout/hList1"/>
    <dgm:cxn modelId="{5162E648-4D78-554A-96B7-CA88A1696291}" type="presOf" srcId="{B9F2B6A0-B3B3-48F7-82CE-14209EFE2073}" destId="{80147B28-8130-1141-9868-ABE7F3365B23}" srcOrd="0" destOrd="0" presId="urn:microsoft.com/office/officeart/2005/8/layout/hList1"/>
    <dgm:cxn modelId="{A257FC49-53E7-C14E-BDC7-3C25C5CF0540}" type="presOf" srcId="{121BCF8A-FEA0-46FF-B3D4-EC9CC393A6BF}" destId="{11036E08-E0F3-7E4C-B068-78D573360BBE}" srcOrd="0" destOrd="0" presId="urn:microsoft.com/office/officeart/2005/8/layout/hList1"/>
    <dgm:cxn modelId="{CD658B4A-A001-2A48-86BA-EE48F08CE47B}" srcId="{C306291E-71A2-4B4C-BBB4-F598471C92A6}" destId="{B791053D-E17C-CD40-86C8-0F22516088D0}" srcOrd="4" destOrd="0" parTransId="{0D4A24EE-B072-9240-94EF-03877797BFF8}" sibTransId="{8BE7D7A7-D5A5-C643-AA0C-05F62587B0C3}"/>
    <dgm:cxn modelId="{1C672551-733E-8F41-BD06-578B09B0645A}" srcId="{75E48C5C-D110-498D-81F0-08810ACF36C2}" destId="{0EF5E1BE-026B-9147-A152-AB34A5A09272}" srcOrd="5" destOrd="0" parTransId="{88EF07B3-E6A3-6549-B263-00E4E09D3266}" sibTransId="{7C4F5C22-5B85-864A-812B-EA21C148B236}"/>
    <dgm:cxn modelId="{A3B2C651-B243-D34C-8B09-668B45B20C0A}" type="presOf" srcId="{4434F433-CCE9-0A47-8682-59B47811C7F3}" destId="{38ADEC6C-0FCA-224F-8C0E-ADB7440A1D32}" srcOrd="0" destOrd="6" presId="urn:microsoft.com/office/officeart/2005/8/layout/hList1"/>
    <dgm:cxn modelId="{D9126C5E-EC14-FB4B-9815-45E41A071ADA}" srcId="{80B743FD-DAC1-452E-963F-2A44621436EB}" destId="{6AFA9CA3-CF93-E643-8ED6-66654D938475}" srcOrd="3" destOrd="0" parTransId="{DC2EF6D6-7928-CB47-B4AB-A0F58F6C0285}" sibTransId="{35613FD5-3C16-F24E-A511-425DA94B4C47}"/>
    <dgm:cxn modelId="{83CEFB6A-8B19-4CAD-A2D1-18D9446654BB}" srcId="{5190CF68-C99A-47B0-8BD2-A62733FDC3A4}" destId="{EF3C040F-F4FC-49A9-85A2-00C41D23987A}" srcOrd="0" destOrd="0" parTransId="{23E42291-CBC3-4394-8859-B4F2C80213BA}" sibTransId="{A75D334B-E1DE-4E30-81C9-E94F99AF7B4F}"/>
    <dgm:cxn modelId="{CAE57B6F-4A3D-2446-A744-289ADA1DA114}" srcId="{5190CF68-C99A-47B0-8BD2-A62733FDC3A4}" destId="{D7CCF1F7-14E0-724F-8C5C-55005F0F1144}" srcOrd="1" destOrd="0" parTransId="{9A69D94D-3B16-8F4E-91B8-51DD75659A88}" sibTransId="{5C1E36DF-C5C6-9B47-B78C-5856F41B8827}"/>
    <dgm:cxn modelId="{2E5EA771-342D-CC4C-97F6-780D620BE102}" type="presOf" srcId="{82B209F9-31E4-ED41-BCF1-E22A803391EA}" destId="{11036E08-E0F3-7E4C-B068-78D573360BBE}" srcOrd="0" destOrd="6" presId="urn:microsoft.com/office/officeart/2005/8/layout/hList1"/>
    <dgm:cxn modelId="{4B97FF71-9862-EF44-BD63-6FA3CD8D88A3}" type="presOf" srcId="{645EA61B-9461-D943-810A-AA6B054479A2}" destId="{38ADEC6C-0FCA-224F-8C0E-ADB7440A1D32}" srcOrd="0" destOrd="7" presId="urn:microsoft.com/office/officeart/2005/8/layout/hList1"/>
    <dgm:cxn modelId="{652D1A75-894B-B849-A39A-54303DA01D4E}" type="presOf" srcId="{80B743FD-DAC1-452E-963F-2A44621436EB}" destId="{99635F0A-1E3E-E741-BEBC-2C722B4013DD}" srcOrd="0" destOrd="0" presId="urn:microsoft.com/office/officeart/2005/8/layout/hList1"/>
    <dgm:cxn modelId="{B2904C76-87A7-9743-9793-F498CCB671EB}" srcId="{80B743FD-DAC1-452E-963F-2A44621436EB}" destId="{CB80D7D2-7C64-134B-AE18-4C75DF48C858}" srcOrd="7" destOrd="0" parTransId="{BC6CBD0F-D822-BB43-81D0-325E4B305514}" sibTransId="{0AE0479F-BF1B-9849-ADBA-EC6D48D259FA}"/>
    <dgm:cxn modelId="{2D030579-1721-4E04-8223-C31234917585}" srcId="{75E48C5C-D110-498D-81F0-08810ACF36C2}" destId="{A477AE83-EFB2-43F8-84F7-B49327322B3F}" srcOrd="0" destOrd="0" parTransId="{2D7F5BD0-809F-430B-BD36-4DF19A83EA5F}" sibTransId="{B39B8BBB-35B1-4646-BB44-5D54BE7A1444}"/>
    <dgm:cxn modelId="{9376DC7F-CA93-0741-AC15-C68CAFC8E0F2}" type="presOf" srcId="{0EF5E1BE-026B-9147-A152-AB34A5A09272}" destId="{3106ADEB-0EB7-DD48-A18A-E7EF668B418A}" srcOrd="0" destOrd="5" presId="urn:microsoft.com/office/officeart/2005/8/layout/hList1"/>
    <dgm:cxn modelId="{169A3C85-3F04-8E46-8B60-FFE5C6937F41}" srcId="{75E48C5C-D110-498D-81F0-08810ACF36C2}" destId="{B2B41F14-2E6F-794A-B50F-96D8E6E2653D}" srcOrd="7" destOrd="0" parTransId="{B87420C9-6976-CB4B-B897-B37F98F7E53A}" sibTransId="{FBA8DB06-6B2D-254C-9200-B5155BE25D60}"/>
    <dgm:cxn modelId="{7CF5E787-DC18-4EF0-AC33-7B925D6FDF86}" srcId="{80B743FD-DAC1-452E-963F-2A44621436EB}" destId="{121BCF8A-FEA0-46FF-B3D4-EC9CC393A6BF}" srcOrd="0" destOrd="0" parTransId="{4823108B-8FF0-40EF-B192-A9D98DE79E8E}" sibTransId="{E2FC2231-6878-49E2-A4CC-8354BA517553}"/>
    <dgm:cxn modelId="{0FAE6D8F-4AF3-1746-A490-CC25E1C5B16C}" srcId="{C306291E-71A2-4B4C-BBB4-F598471C92A6}" destId="{4F4B0DA7-9309-FD4C-91E0-DDAF430C69DA}" srcOrd="5" destOrd="0" parTransId="{91DACDB2-871C-BD42-99C4-CDD3278824A2}" sibTransId="{1D8B8A01-EDD6-D14B-8B9C-89C869E6DAF5}"/>
    <dgm:cxn modelId="{18F84D92-B856-5947-B5D3-417EAAB604C4}" type="presOf" srcId="{6AFA9CA3-CF93-E643-8ED6-66654D938475}" destId="{11036E08-E0F3-7E4C-B068-78D573360BBE}" srcOrd="0" destOrd="3" presId="urn:microsoft.com/office/officeart/2005/8/layout/hList1"/>
    <dgm:cxn modelId="{5B9D4A94-2C84-7945-BE5C-5A1134947ECC}" srcId="{80B743FD-DAC1-452E-963F-2A44621436EB}" destId="{718267DC-C12D-824D-85FC-7542B860CA22}" srcOrd="5" destOrd="0" parTransId="{8E52C3B4-3A65-D44C-B5DC-B0FDB11B0FB8}" sibTransId="{65693354-E543-6D45-BB40-FAC496E434C5}"/>
    <dgm:cxn modelId="{855E8198-FED3-E54E-8E49-682932657B0F}" srcId="{C306291E-71A2-4B4C-BBB4-F598471C92A6}" destId="{443686A7-7FDB-FD45-AB59-685428DB65FE}" srcOrd="2" destOrd="0" parTransId="{C8844F2D-1AEB-E543-B97D-02723179FD33}" sibTransId="{1C8C93C4-FC73-AA42-9A1F-3A1CEC4FC7CC}"/>
    <dgm:cxn modelId="{C6332D99-3BAC-DE48-A709-5D7B8A46CD63}" srcId="{80B743FD-DAC1-452E-963F-2A44621436EB}" destId="{82B209F9-31E4-ED41-BCF1-E22A803391EA}" srcOrd="6" destOrd="0" parTransId="{E4A86EC7-0B21-CD47-813C-1545ED71FFFB}" sibTransId="{ED8A251D-04D3-9647-AC55-86D689456915}"/>
    <dgm:cxn modelId="{32E868A0-5F7C-A947-8098-7ED943A9AD35}" type="presOf" srcId="{B791053D-E17C-CD40-86C8-0F22516088D0}" destId="{38ADEC6C-0FCA-224F-8C0E-ADB7440A1D32}" srcOrd="0" destOrd="4" presId="urn:microsoft.com/office/officeart/2005/8/layout/hList1"/>
    <dgm:cxn modelId="{1A1A68A3-9A13-4D6C-9407-D750B592BE08}" srcId="{B9F2B6A0-B3B3-48F7-82CE-14209EFE2073}" destId="{75E48C5C-D110-498D-81F0-08810ACF36C2}" srcOrd="3" destOrd="0" parTransId="{EF799CDC-34BA-4957-946F-E468A8127E69}" sibTransId="{F1F18BCF-E765-4CAC-9D9F-1C10B1D89AC2}"/>
    <dgm:cxn modelId="{F9B001A4-8089-9945-819F-550979BE7745}" type="presOf" srcId="{B6E89965-2F2C-5F41-9B63-9AB649C476E9}" destId="{3106ADEB-0EB7-DD48-A18A-E7EF668B418A}" srcOrd="0" destOrd="1" presId="urn:microsoft.com/office/officeart/2005/8/layout/hList1"/>
    <dgm:cxn modelId="{F03C01AC-9EE7-471F-9B20-51308B281981}" srcId="{B9F2B6A0-B3B3-48F7-82CE-14209EFE2073}" destId="{5190CF68-C99A-47B0-8BD2-A62733FDC3A4}" srcOrd="1" destOrd="0" parTransId="{87627752-9114-4E67-8C96-733AC165FA54}" sibTransId="{502861A1-E4F2-4231-B73F-B598CDE934E8}"/>
    <dgm:cxn modelId="{7B58BEB7-2F5D-284B-8D42-E638B61F6641}" type="presOf" srcId="{7AA2421D-322B-4449-8616-4842467C0276}" destId="{38ADEC6C-0FCA-224F-8C0E-ADB7440A1D32}" srcOrd="0" destOrd="1" presId="urn:microsoft.com/office/officeart/2005/8/layout/hList1"/>
    <dgm:cxn modelId="{CD103BB9-739C-4E47-907B-9C16831AEEC6}" srcId="{C306291E-71A2-4B4C-BBB4-F598471C92A6}" destId="{7AA2421D-322B-4449-8616-4842467C0276}" srcOrd="1" destOrd="0" parTransId="{DDA8B62F-8982-1049-8F2B-3431ABF1D731}" sibTransId="{4C89147A-9E2C-5543-8329-87AFC5C46CF3}"/>
    <dgm:cxn modelId="{C8BDACBB-C1F0-0043-8035-FBE0C135915B}" type="presOf" srcId="{C7C8976B-9D4F-5E40-82A3-255BB9B58284}" destId="{11036E08-E0F3-7E4C-B068-78D573360BBE}" srcOrd="0" destOrd="1" presId="urn:microsoft.com/office/officeart/2005/8/layout/hList1"/>
    <dgm:cxn modelId="{C7D9B7C4-C047-C149-B699-3C9AE3266F1B}" srcId="{C306291E-71A2-4B4C-BBB4-F598471C92A6}" destId="{645EA61B-9461-D943-810A-AA6B054479A2}" srcOrd="7" destOrd="0" parTransId="{13B12E2A-2AC0-6D43-A3AB-4BD8C3571835}" sibTransId="{E63C8619-FB7C-6043-BA26-B0A367E753C5}"/>
    <dgm:cxn modelId="{86D947CE-DD90-424D-94BB-4337C49108DB}" type="presOf" srcId="{EF3C040F-F4FC-49A9-85A2-00C41D23987A}" destId="{2A165415-9423-8E45-99AC-5885F79745C0}" srcOrd="0" destOrd="0" presId="urn:microsoft.com/office/officeart/2005/8/layout/hList1"/>
    <dgm:cxn modelId="{942F88CE-BDCF-1D4A-9C7B-68F02D244470}" type="presOf" srcId="{718267DC-C12D-824D-85FC-7542B860CA22}" destId="{11036E08-E0F3-7E4C-B068-78D573360BBE}" srcOrd="0" destOrd="5" presId="urn:microsoft.com/office/officeart/2005/8/layout/hList1"/>
    <dgm:cxn modelId="{C1343CD0-0AAC-7749-8136-64845B30DE16}" type="presOf" srcId="{5190CF68-C99A-47B0-8BD2-A62733FDC3A4}" destId="{BE8E6FC6-1022-9647-89AE-92ADFA985339}" srcOrd="0" destOrd="0" presId="urn:microsoft.com/office/officeart/2005/8/layout/hList1"/>
    <dgm:cxn modelId="{BC6398D1-B3B6-5D48-82CF-C0AE12D0B48C}" type="presOf" srcId="{AD13CB7B-1232-AA4F-A678-837E7BCDFBBF}" destId="{3106ADEB-0EB7-DD48-A18A-E7EF668B418A}" srcOrd="0" destOrd="4" presId="urn:microsoft.com/office/officeart/2005/8/layout/hList1"/>
    <dgm:cxn modelId="{D23B9DD8-5468-EB42-BD7D-6484413C00D7}" type="presOf" srcId="{BF1E769C-0DAA-E544-881F-BC191B195FCA}" destId="{3106ADEB-0EB7-DD48-A18A-E7EF668B418A}" srcOrd="0" destOrd="6" presId="urn:microsoft.com/office/officeart/2005/8/layout/hList1"/>
    <dgm:cxn modelId="{84F3EBDD-0276-014B-9621-7560CFB5E6F0}" srcId="{75E48C5C-D110-498D-81F0-08810ACF36C2}" destId="{AD13CB7B-1232-AA4F-A678-837E7BCDFBBF}" srcOrd="4" destOrd="0" parTransId="{E85C7BF5-BFAB-7647-BE96-6AA51645BB87}" sibTransId="{586B107F-E9DE-F24A-9C15-92AA9E8B49CA}"/>
    <dgm:cxn modelId="{608C18E2-D812-5044-8B96-56ED77BE2140}" srcId="{75E48C5C-D110-498D-81F0-08810ACF36C2}" destId="{BB99DD35-35B0-1542-99E5-874EDC669A50}" srcOrd="2" destOrd="0" parTransId="{A66DBDA3-0217-C244-9D2A-40EEB50F3604}" sibTransId="{519B8B08-5161-804C-8F47-45D4C13D158F}"/>
    <dgm:cxn modelId="{76C335E5-36F8-4D4C-8F1B-13D7EDCBEE02}" type="presOf" srcId="{CB80D7D2-7C64-134B-AE18-4C75DF48C858}" destId="{11036E08-E0F3-7E4C-B068-78D573360BBE}" srcOrd="0" destOrd="7" presId="urn:microsoft.com/office/officeart/2005/8/layout/hList1"/>
    <dgm:cxn modelId="{3649F1E8-84F9-7246-AE02-94EDC41A7450}" srcId="{75E48C5C-D110-498D-81F0-08810ACF36C2}" destId="{BF1E769C-0DAA-E544-881F-BC191B195FCA}" srcOrd="6" destOrd="0" parTransId="{37C818B3-FDED-7B49-AB4E-828F38AF7E44}" sibTransId="{D1B38D3D-5939-7347-933D-BCD90AB01DAB}"/>
    <dgm:cxn modelId="{98D4C2ED-5546-9343-9A60-146552520CDD}" srcId="{C306291E-71A2-4B4C-BBB4-F598471C92A6}" destId="{C8F10079-71FD-CA4A-8C07-EA129FBA55A1}" srcOrd="3" destOrd="0" parTransId="{C6C202DF-7D31-3F45-B18E-FC956EF08CAC}" sibTransId="{53EDB746-8624-9D42-84B4-5CF1280FE650}"/>
    <dgm:cxn modelId="{3F8A69EE-E8B7-7E43-ADDF-D9FA8F767975}" srcId="{C306291E-71A2-4B4C-BBB4-F598471C92A6}" destId="{4434F433-CCE9-0A47-8682-59B47811C7F3}" srcOrd="6" destOrd="0" parTransId="{01D61A8F-D3F1-5048-8F77-2A76AE328CDC}" sibTransId="{1AA3EAFE-EA6C-C043-8503-F84493032BD3}"/>
    <dgm:cxn modelId="{030AC6EF-E3BA-D742-BCE4-D8F0C6DF558A}" type="presOf" srcId="{A477AE83-EFB2-43F8-84F7-B49327322B3F}" destId="{3106ADEB-0EB7-DD48-A18A-E7EF668B418A}" srcOrd="0" destOrd="0" presId="urn:microsoft.com/office/officeart/2005/8/layout/hList1"/>
    <dgm:cxn modelId="{9F8AC3F1-80E4-764B-8A9C-B94CEE25025E}" type="presOf" srcId="{B2B41F14-2E6F-794A-B50F-96D8E6E2653D}" destId="{3106ADEB-0EB7-DD48-A18A-E7EF668B418A}" srcOrd="0" destOrd="7" presId="urn:microsoft.com/office/officeart/2005/8/layout/hList1"/>
    <dgm:cxn modelId="{88F99BF3-5DC9-8A47-9869-4F6C343D0DC2}" srcId="{75E48C5C-D110-498D-81F0-08810ACF36C2}" destId="{B6E89965-2F2C-5F41-9B63-9AB649C476E9}" srcOrd="1" destOrd="0" parTransId="{4C5C862B-D08F-864F-A28C-F8F900B579FB}" sibTransId="{D1B5534A-75CD-D148-B0C8-9984965A00C8}"/>
    <dgm:cxn modelId="{48EDB0F9-DF13-6340-BBE5-52138384648A}" type="presOf" srcId="{C306291E-71A2-4B4C-BBB4-F598471C92A6}" destId="{AB13009B-A6A0-3F47-A166-3EF0E4C577B6}" srcOrd="0" destOrd="0" presId="urn:microsoft.com/office/officeart/2005/8/layout/hList1"/>
    <dgm:cxn modelId="{61E7F9FF-88D6-440C-AD36-D692798322A4}" srcId="{B9F2B6A0-B3B3-48F7-82CE-14209EFE2073}" destId="{C306291E-71A2-4B4C-BBB4-F598471C92A6}" srcOrd="0" destOrd="0" parTransId="{5CA835AD-3105-4645-BEF9-CA19C464D394}" sibTransId="{469B1202-E77C-49C4-8520-1042A0AB48EC}"/>
    <dgm:cxn modelId="{22216ACB-1013-7149-8AA2-35AD59E66E5C}" type="presParOf" srcId="{80147B28-8130-1141-9868-ABE7F3365B23}" destId="{49D97AAA-1799-DA4B-BE9A-387B73E5A1ED}" srcOrd="0" destOrd="0" presId="urn:microsoft.com/office/officeart/2005/8/layout/hList1"/>
    <dgm:cxn modelId="{81963681-4F95-144B-8C87-520FF5B36E51}" type="presParOf" srcId="{49D97AAA-1799-DA4B-BE9A-387B73E5A1ED}" destId="{AB13009B-A6A0-3F47-A166-3EF0E4C577B6}" srcOrd="0" destOrd="0" presId="urn:microsoft.com/office/officeart/2005/8/layout/hList1"/>
    <dgm:cxn modelId="{15D9F999-5183-184E-BB97-D1A979AA1097}" type="presParOf" srcId="{49D97AAA-1799-DA4B-BE9A-387B73E5A1ED}" destId="{38ADEC6C-0FCA-224F-8C0E-ADB7440A1D32}" srcOrd="1" destOrd="0" presId="urn:microsoft.com/office/officeart/2005/8/layout/hList1"/>
    <dgm:cxn modelId="{43F070F5-517E-0A40-BDFB-9089E6897591}" type="presParOf" srcId="{80147B28-8130-1141-9868-ABE7F3365B23}" destId="{27B28FE4-ED1D-8D45-9463-FDDB40E6B490}" srcOrd="1" destOrd="0" presId="urn:microsoft.com/office/officeart/2005/8/layout/hList1"/>
    <dgm:cxn modelId="{7D194E64-7A19-C74C-9606-78BA12467F70}" type="presParOf" srcId="{80147B28-8130-1141-9868-ABE7F3365B23}" destId="{F36B615E-AC6B-0E43-B5A4-E3DE986F0E72}" srcOrd="2" destOrd="0" presId="urn:microsoft.com/office/officeart/2005/8/layout/hList1"/>
    <dgm:cxn modelId="{D1AC3805-20F9-DB41-BE1F-A2F0519561AE}" type="presParOf" srcId="{F36B615E-AC6B-0E43-B5A4-E3DE986F0E72}" destId="{BE8E6FC6-1022-9647-89AE-92ADFA985339}" srcOrd="0" destOrd="0" presId="urn:microsoft.com/office/officeart/2005/8/layout/hList1"/>
    <dgm:cxn modelId="{34E78CE4-E48E-2C48-8C63-8C6A60CE882A}" type="presParOf" srcId="{F36B615E-AC6B-0E43-B5A4-E3DE986F0E72}" destId="{2A165415-9423-8E45-99AC-5885F79745C0}" srcOrd="1" destOrd="0" presId="urn:microsoft.com/office/officeart/2005/8/layout/hList1"/>
    <dgm:cxn modelId="{17D21165-BD8F-744D-824A-812DCF508E49}" type="presParOf" srcId="{80147B28-8130-1141-9868-ABE7F3365B23}" destId="{CB259887-C06D-4841-988A-454A6A565ED3}" srcOrd="3" destOrd="0" presId="urn:microsoft.com/office/officeart/2005/8/layout/hList1"/>
    <dgm:cxn modelId="{98B7033C-3C5D-C24B-B3D3-48C36D379D59}" type="presParOf" srcId="{80147B28-8130-1141-9868-ABE7F3365B23}" destId="{2924B93F-8312-2040-8C69-A43FCAB76F02}" srcOrd="4" destOrd="0" presId="urn:microsoft.com/office/officeart/2005/8/layout/hList1"/>
    <dgm:cxn modelId="{AE1D2158-7DF7-9A43-A15B-E5EBD6F20B49}" type="presParOf" srcId="{2924B93F-8312-2040-8C69-A43FCAB76F02}" destId="{99635F0A-1E3E-E741-BEBC-2C722B4013DD}" srcOrd="0" destOrd="0" presId="urn:microsoft.com/office/officeart/2005/8/layout/hList1"/>
    <dgm:cxn modelId="{E08D23E4-830E-804A-8889-27B5775D3E57}" type="presParOf" srcId="{2924B93F-8312-2040-8C69-A43FCAB76F02}" destId="{11036E08-E0F3-7E4C-B068-78D573360BBE}" srcOrd="1" destOrd="0" presId="urn:microsoft.com/office/officeart/2005/8/layout/hList1"/>
    <dgm:cxn modelId="{4665F6ED-0BDE-F840-8C3B-87349079F18A}" type="presParOf" srcId="{80147B28-8130-1141-9868-ABE7F3365B23}" destId="{B77C019B-5436-AB4C-BE2E-C791CC712B36}" srcOrd="5" destOrd="0" presId="urn:microsoft.com/office/officeart/2005/8/layout/hList1"/>
    <dgm:cxn modelId="{93463884-6A34-7A43-AB4A-11137A5CD2D8}" type="presParOf" srcId="{80147B28-8130-1141-9868-ABE7F3365B23}" destId="{6FAB87CD-0ECD-7F45-9016-9712FABF7CFC}" srcOrd="6" destOrd="0" presId="urn:microsoft.com/office/officeart/2005/8/layout/hList1"/>
    <dgm:cxn modelId="{0D7750F3-ECEA-734C-9E54-EC7AE9445648}" type="presParOf" srcId="{6FAB87CD-0ECD-7F45-9016-9712FABF7CFC}" destId="{5E9D3A71-B023-6D44-90A1-C20350130435}" srcOrd="0" destOrd="0" presId="urn:microsoft.com/office/officeart/2005/8/layout/hList1"/>
    <dgm:cxn modelId="{65E6A700-CFEA-EC4D-B16B-31C9EF21D558}" type="presParOf" srcId="{6FAB87CD-0ECD-7F45-9016-9712FABF7CFC}" destId="{3106ADEB-0EB7-DD48-A18A-E7EF668B41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2B6A0-B3B3-48F7-82CE-14209EFE2073}" type="doc">
      <dgm:prSet loTypeId="urn:microsoft.com/office/officeart/2005/8/layout/h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Basic compliance requirements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REVENUE REPLACEMENT</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custT="1"/>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sz="1800" dirty="0"/>
            <a:t>Basic compliance requirements</a:t>
          </a:r>
          <a:endParaRPr lang="en-US" sz="2100"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chemeClr val="accent6"/>
        </a:solidFill>
        <a:ln>
          <a:noFill/>
        </a:ln>
        <a:effectLst>
          <a:outerShdw blurRad="50800" dist="38100" dir="8100000" algn="tr" rotWithShape="0">
            <a:prstClr val="black">
              <a:alpha val="40000"/>
            </a:prstClr>
          </a:outerShdw>
        </a:effectLst>
      </dgm:spPr>
      <dgm:t>
        <a:bodyPr/>
        <a:lstStyle/>
        <a:p>
          <a:r>
            <a:rPr lang="en-US" sz="18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custT="1"/>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Basic compliance requirements</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1800" dirty="0"/>
            <a:t>NECESSARY 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custT="1"/>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sz="1800" dirty="0"/>
            <a:t>Basic compliance requirements</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7AA2421D-322B-4449-8616-4842467C0276}">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Award terms and conditions</a:t>
          </a:r>
        </a:p>
      </dgm:t>
    </dgm:pt>
    <dgm:pt modelId="{DDA8B62F-8982-1049-8F2B-3431ABF1D731}" type="parTrans" cxnId="{CD103BB9-739C-4E47-907B-9C16831AEEC6}">
      <dgm:prSet/>
      <dgm:spPr/>
      <dgm:t>
        <a:bodyPr/>
        <a:lstStyle/>
        <a:p>
          <a:endParaRPr lang="en-US"/>
        </a:p>
      </dgm:t>
    </dgm:pt>
    <dgm:pt modelId="{4C89147A-9E2C-5543-8329-87AFC5C46CF3}" type="sibTrans" cxnId="{CD103BB9-739C-4E47-907B-9C16831AEEC6}">
      <dgm:prSet/>
      <dgm:spPr/>
      <dgm:t>
        <a:bodyPr/>
        <a:lstStyle/>
        <a:p>
          <a:endParaRPr lang="en-US"/>
        </a:p>
      </dgm:t>
    </dgm:pt>
    <dgm:pt modelId="{C8F10079-71FD-CA4A-8C07-EA129FBA55A1}">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Specific cost item regulations</a:t>
          </a:r>
        </a:p>
      </dgm:t>
    </dgm:pt>
    <dgm:pt modelId="{C6C202DF-7D31-3F45-B18E-FC956EF08CAC}" type="parTrans" cxnId="{98D4C2ED-5546-9343-9A60-146552520CDD}">
      <dgm:prSet/>
      <dgm:spPr/>
      <dgm:t>
        <a:bodyPr/>
        <a:lstStyle/>
        <a:p>
          <a:endParaRPr lang="en-US"/>
        </a:p>
      </dgm:t>
    </dgm:pt>
    <dgm:pt modelId="{53EDB746-8624-9D42-84B4-5CF1280FE650}" type="sibTrans" cxnId="{98D4C2ED-5546-9343-9A60-146552520CDD}">
      <dgm:prSet/>
      <dgm:spPr/>
      <dgm:t>
        <a:bodyPr/>
        <a:lstStyle/>
        <a:p>
          <a:endParaRPr lang="en-US"/>
        </a:p>
      </dgm:t>
    </dgm:pt>
    <dgm:pt modelId="{B791053D-E17C-CD40-86C8-0F22516088D0}">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procurement</a:t>
          </a:r>
        </a:p>
      </dgm:t>
    </dgm:pt>
    <dgm:pt modelId="{0D4A24EE-B072-9240-94EF-03877797BFF8}" type="parTrans" cxnId="{CD658B4A-A001-2A48-86BA-EE48F08CE47B}">
      <dgm:prSet/>
      <dgm:spPr/>
      <dgm:t>
        <a:bodyPr/>
        <a:lstStyle/>
        <a:p>
          <a:endParaRPr lang="en-US"/>
        </a:p>
      </dgm:t>
    </dgm:pt>
    <dgm:pt modelId="{8BE7D7A7-D5A5-C643-AA0C-05F62587B0C3}" type="sibTrans" cxnId="{CD658B4A-A001-2A48-86BA-EE48F08CE47B}">
      <dgm:prSet/>
      <dgm:spPr/>
      <dgm:t>
        <a:bodyPr/>
        <a:lstStyle/>
        <a:p>
          <a:endParaRPr lang="en-US"/>
        </a:p>
      </dgm:t>
    </dgm:pt>
    <dgm:pt modelId="{4F4B0DA7-9309-FD4C-91E0-DDAF430C69DA}">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2400" b="1" dirty="0"/>
            <a:t>UG program income</a:t>
          </a:r>
        </a:p>
      </dgm:t>
    </dgm:pt>
    <dgm:pt modelId="{91DACDB2-871C-BD42-99C4-CDD3278824A2}" type="parTrans" cxnId="{0FAE6D8F-4AF3-1746-A490-CC25E1C5B16C}">
      <dgm:prSet/>
      <dgm:spPr/>
      <dgm:t>
        <a:bodyPr/>
        <a:lstStyle/>
        <a:p>
          <a:endParaRPr lang="en-US"/>
        </a:p>
      </dgm:t>
    </dgm:pt>
    <dgm:pt modelId="{1D8B8A01-EDD6-D14B-8B9C-89C869E6DAF5}" type="sibTrans" cxnId="{0FAE6D8F-4AF3-1746-A490-CC25E1C5B16C}">
      <dgm:prSet/>
      <dgm:spPr/>
      <dgm:t>
        <a:bodyPr/>
        <a:lstStyle/>
        <a:p>
          <a:endParaRPr lang="en-US"/>
        </a:p>
      </dgm:t>
    </dgm:pt>
    <dgm:pt modelId="{4434F433-CCE9-0A47-8682-59B47811C7F3}">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property management</a:t>
          </a:r>
        </a:p>
      </dgm:t>
    </dgm:pt>
    <dgm:pt modelId="{01D61A8F-D3F1-5048-8F77-2A76AE328CDC}" type="parTrans" cxnId="{3F8A69EE-E8B7-7E43-ADDF-D9FA8F767975}">
      <dgm:prSet/>
      <dgm:spPr/>
      <dgm:t>
        <a:bodyPr/>
        <a:lstStyle/>
        <a:p>
          <a:endParaRPr lang="en-US"/>
        </a:p>
      </dgm:t>
    </dgm:pt>
    <dgm:pt modelId="{1AA3EAFE-EA6C-C043-8503-F84493032BD3}" type="sibTrans" cxnId="{3F8A69EE-E8B7-7E43-ADDF-D9FA8F767975}">
      <dgm:prSet/>
      <dgm:spPr/>
      <dgm:t>
        <a:bodyPr/>
        <a:lstStyle/>
        <a:p>
          <a:endParaRPr lang="en-US"/>
        </a:p>
      </dgm:t>
    </dgm:pt>
    <dgm:pt modelId="{645EA61B-9461-D943-810A-AA6B054479A2}">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subawards</a:t>
          </a:r>
        </a:p>
      </dgm:t>
    </dgm:pt>
    <dgm:pt modelId="{13B12E2A-2AC0-6D43-A3AB-4BD8C3571835}" type="parTrans" cxnId="{C7D9B7C4-C047-C149-B699-3C9AE3266F1B}">
      <dgm:prSet/>
      <dgm:spPr/>
      <dgm:t>
        <a:bodyPr/>
        <a:lstStyle/>
        <a:p>
          <a:endParaRPr lang="en-US"/>
        </a:p>
      </dgm:t>
    </dgm:pt>
    <dgm:pt modelId="{E63C8619-FB7C-6043-BA26-B0A367E753C5}" type="sibTrans" cxnId="{C7D9B7C4-C047-C149-B699-3C9AE3266F1B}">
      <dgm:prSet/>
      <dgm:spPr/>
      <dgm:t>
        <a:bodyPr/>
        <a:lstStyle/>
        <a:p>
          <a:endParaRPr lang="en-US"/>
        </a:p>
      </dgm:t>
    </dgm:pt>
    <dgm:pt modelId="{443686A7-7FDB-FD45-AB59-685428DB65FE}">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Prohibited expenditures</a:t>
          </a:r>
        </a:p>
      </dgm:t>
    </dgm:pt>
    <dgm:pt modelId="{C8844F2D-1AEB-E543-B97D-02723179FD33}" type="parTrans" cxnId="{855E8198-FED3-E54E-8E49-682932657B0F}">
      <dgm:prSet/>
      <dgm:spPr/>
      <dgm:t>
        <a:bodyPr/>
        <a:lstStyle/>
        <a:p>
          <a:endParaRPr lang="en-US"/>
        </a:p>
      </dgm:t>
    </dgm:pt>
    <dgm:pt modelId="{1C8C93C4-FC73-AA42-9A1F-3A1CEC4FC7CC}" type="sibTrans" cxnId="{855E8198-FED3-E54E-8E49-682932657B0F}">
      <dgm:prSet/>
      <dgm:spPr/>
      <dgm:t>
        <a:bodyPr/>
        <a:lstStyle/>
        <a:p>
          <a:endParaRPr lang="en-US"/>
        </a:p>
      </dgm:t>
    </dgm:pt>
    <dgm:pt modelId="{D7CCF1F7-14E0-724F-8C5C-55005F0F1144}">
      <dgm:prSet custT="1"/>
      <dgm:spPr/>
      <dgm:t>
        <a:bodyPr/>
        <a:lstStyle/>
        <a:p>
          <a:r>
            <a:rPr lang="en-US" sz="1800" dirty="0"/>
            <a:t>Award terms and conditions</a:t>
          </a:r>
        </a:p>
      </dgm:t>
    </dgm:pt>
    <dgm:pt modelId="{9A69D94D-3B16-8F4E-91B8-51DD75659A88}" type="parTrans" cxnId="{CAE57B6F-4A3D-2446-A744-289ADA1DA114}">
      <dgm:prSet/>
      <dgm:spPr/>
      <dgm:t>
        <a:bodyPr/>
        <a:lstStyle/>
        <a:p>
          <a:endParaRPr lang="en-US"/>
        </a:p>
      </dgm:t>
    </dgm:pt>
    <dgm:pt modelId="{5C1E36DF-C5C6-9B47-B78C-5856F41B8827}" type="sibTrans" cxnId="{CAE57B6F-4A3D-2446-A744-289ADA1DA114}">
      <dgm:prSet/>
      <dgm:spPr/>
      <dgm:t>
        <a:bodyPr/>
        <a:lstStyle/>
        <a:p>
          <a:endParaRPr lang="en-US"/>
        </a:p>
      </dgm:t>
    </dgm:pt>
    <dgm:pt modelId="{CD6ED393-B1E0-5A4C-9234-6B65EAC12D5D}">
      <dgm:prSet custT="1"/>
      <dgm:spPr/>
      <dgm:t>
        <a:bodyPr/>
        <a:lstStyle/>
        <a:p>
          <a:r>
            <a:rPr lang="en-US" sz="1800" dirty="0"/>
            <a:t>Prohibited expenditures</a:t>
          </a:r>
        </a:p>
      </dgm:t>
    </dgm:pt>
    <dgm:pt modelId="{A46A72DA-B77E-F34E-87FE-6FC8DF791DD9}" type="parTrans" cxnId="{9EDAD62D-D6C2-6147-A7BC-8BD410A9D07C}">
      <dgm:prSet/>
      <dgm:spPr/>
      <dgm:t>
        <a:bodyPr/>
        <a:lstStyle/>
        <a:p>
          <a:endParaRPr lang="en-US"/>
        </a:p>
      </dgm:t>
    </dgm:pt>
    <dgm:pt modelId="{9EFE1692-B4F9-A147-BD51-316CB8EB9B63}" type="sibTrans" cxnId="{9EDAD62D-D6C2-6147-A7BC-8BD410A9D07C}">
      <dgm:prSet/>
      <dgm:spPr/>
      <dgm:t>
        <a:bodyPr/>
        <a:lstStyle/>
        <a:p>
          <a:endParaRPr lang="en-US"/>
        </a:p>
      </dgm:t>
    </dgm:pt>
    <dgm:pt modelId="{C7C8976B-9D4F-5E40-82A3-255BB9B58284}">
      <dgm:prSet custT="1"/>
      <dgm:spPr/>
      <dgm:t>
        <a:bodyPr/>
        <a:lstStyle/>
        <a:p>
          <a:r>
            <a:rPr lang="en-US" sz="1800" dirty="0"/>
            <a:t>Award terms and conditions</a:t>
          </a:r>
        </a:p>
      </dgm:t>
    </dgm:pt>
    <dgm:pt modelId="{50544199-B55E-7848-84D7-29570F24DD82}" type="parTrans" cxnId="{BA541B3D-143C-E444-9B3B-B545744BCD7B}">
      <dgm:prSet/>
      <dgm:spPr/>
      <dgm:t>
        <a:bodyPr/>
        <a:lstStyle/>
        <a:p>
          <a:endParaRPr lang="en-US"/>
        </a:p>
      </dgm:t>
    </dgm:pt>
    <dgm:pt modelId="{9E0A9DDF-50AF-5E4B-A270-A5D2542BBD4D}" type="sibTrans" cxnId="{BA541B3D-143C-E444-9B3B-B545744BCD7B}">
      <dgm:prSet/>
      <dgm:spPr/>
      <dgm:t>
        <a:bodyPr/>
        <a:lstStyle/>
        <a:p>
          <a:endParaRPr lang="en-US"/>
        </a:p>
      </dgm:t>
    </dgm:pt>
    <dgm:pt modelId="{5B64A1E9-2237-B740-93C5-56028A867A5F}">
      <dgm:prSet custT="1"/>
      <dgm:spPr/>
      <dgm:t>
        <a:bodyPr/>
        <a:lstStyle/>
        <a:p>
          <a:r>
            <a:rPr lang="en-US" sz="1800" dirty="0"/>
            <a:t>Prohibited expenditures</a:t>
          </a:r>
        </a:p>
      </dgm:t>
    </dgm:pt>
    <dgm:pt modelId="{710071E7-2AEA-FF48-82BC-09C1715B7ED0}" type="parTrans" cxnId="{32DACB17-FE38-5B4E-9D6E-7B8FCA49E3F7}">
      <dgm:prSet/>
      <dgm:spPr/>
      <dgm:t>
        <a:bodyPr/>
        <a:lstStyle/>
        <a:p>
          <a:endParaRPr lang="en-US"/>
        </a:p>
      </dgm:t>
    </dgm:pt>
    <dgm:pt modelId="{E1C94DB2-BE7D-3C40-A522-D1B1609A8E8C}" type="sibTrans" cxnId="{32DACB17-FE38-5B4E-9D6E-7B8FCA49E3F7}">
      <dgm:prSet/>
      <dgm:spPr/>
      <dgm:t>
        <a:bodyPr/>
        <a:lstStyle/>
        <a:p>
          <a:endParaRPr lang="en-US"/>
        </a:p>
      </dgm:t>
    </dgm:pt>
    <dgm:pt modelId="{6AFA9CA3-CF93-E643-8ED6-66654D938475}">
      <dgm:prSet custT="1"/>
      <dgm:spPr/>
      <dgm:t>
        <a:bodyPr/>
        <a:lstStyle/>
        <a:p>
          <a:r>
            <a:rPr lang="en-US" sz="1800" dirty="0"/>
            <a:t>Specific cost item regulations</a:t>
          </a:r>
        </a:p>
      </dgm:t>
    </dgm:pt>
    <dgm:pt modelId="{DC2EF6D6-7928-CB47-B4AB-A0F58F6C0285}" type="parTrans" cxnId="{D9126C5E-EC14-FB4B-9815-45E41A071ADA}">
      <dgm:prSet/>
      <dgm:spPr/>
      <dgm:t>
        <a:bodyPr/>
        <a:lstStyle/>
        <a:p>
          <a:endParaRPr lang="en-US"/>
        </a:p>
      </dgm:t>
    </dgm:pt>
    <dgm:pt modelId="{35613FD5-3C16-F24E-A511-425DA94B4C47}" type="sibTrans" cxnId="{D9126C5E-EC14-FB4B-9815-45E41A071ADA}">
      <dgm:prSet/>
      <dgm:spPr/>
      <dgm:t>
        <a:bodyPr/>
        <a:lstStyle/>
        <a:p>
          <a:endParaRPr lang="en-US"/>
        </a:p>
      </dgm:t>
    </dgm:pt>
    <dgm:pt modelId="{84EB2C8A-2D42-074D-8DAD-2274D2E4A3ED}">
      <dgm:prSet custT="1"/>
      <dgm:spPr/>
      <dgm:t>
        <a:bodyPr/>
        <a:lstStyle/>
        <a:p>
          <a:r>
            <a:rPr lang="en-US" sz="1800" dirty="0"/>
            <a:t>UG procurement</a:t>
          </a:r>
        </a:p>
      </dgm:t>
    </dgm:pt>
    <dgm:pt modelId="{9FB4D714-F4E2-C747-9F39-9B2FF0A63885}" type="parTrans" cxnId="{D26FF244-485E-CB4A-96A5-EBF45C494345}">
      <dgm:prSet/>
      <dgm:spPr/>
      <dgm:t>
        <a:bodyPr/>
        <a:lstStyle/>
        <a:p>
          <a:endParaRPr lang="en-US"/>
        </a:p>
      </dgm:t>
    </dgm:pt>
    <dgm:pt modelId="{FC657238-CC46-5F40-845F-283AE02FDF7D}" type="sibTrans" cxnId="{D26FF244-485E-CB4A-96A5-EBF45C494345}">
      <dgm:prSet/>
      <dgm:spPr/>
      <dgm:t>
        <a:bodyPr/>
        <a:lstStyle/>
        <a:p>
          <a:endParaRPr lang="en-US"/>
        </a:p>
      </dgm:t>
    </dgm:pt>
    <dgm:pt modelId="{718267DC-C12D-824D-85FC-7542B860CA22}">
      <dgm:prSet custT="1"/>
      <dgm:spPr/>
      <dgm:t>
        <a:bodyPr/>
        <a:lstStyle/>
        <a:p>
          <a:r>
            <a:rPr lang="en-US" sz="2400" b="1" dirty="0"/>
            <a:t>UG program income</a:t>
          </a:r>
        </a:p>
      </dgm:t>
    </dgm:pt>
    <dgm:pt modelId="{8E52C3B4-3A65-D44C-B5DC-B0FDB11B0FB8}" type="parTrans" cxnId="{5B9D4A94-2C84-7945-BE5C-5A1134947ECC}">
      <dgm:prSet/>
      <dgm:spPr/>
      <dgm:t>
        <a:bodyPr/>
        <a:lstStyle/>
        <a:p>
          <a:endParaRPr lang="en-US"/>
        </a:p>
      </dgm:t>
    </dgm:pt>
    <dgm:pt modelId="{65693354-E543-6D45-BB40-FAC496E434C5}" type="sibTrans" cxnId="{5B9D4A94-2C84-7945-BE5C-5A1134947ECC}">
      <dgm:prSet/>
      <dgm:spPr/>
      <dgm:t>
        <a:bodyPr/>
        <a:lstStyle/>
        <a:p>
          <a:endParaRPr lang="en-US"/>
        </a:p>
      </dgm:t>
    </dgm:pt>
    <dgm:pt modelId="{82B209F9-31E4-ED41-BCF1-E22A803391EA}">
      <dgm:prSet custT="1"/>
      <dgm:spPr/>
      <dgm:t>
        <a:bodyPr/>
        <a:lstStyle/>
        <a:p>
          <a:r>
            <a:rPr lang="en-US" sz="1800" dirty="0"/>
            <a:t>UG property management</a:t>
          </a:r>
        </a:p>
      </dgm:t>
    </dgm:pt>
    <dgm:pt modelId="{E4A86EC7-0B21-CD47-813C-1545ED71FFFB}" type="parTrans" cxnId="{C6332D99-3BAC-DE48-A709-5D7B8A46CD63}">
      <dgm:prSet/>
      <dgm:spPr/>
      <dgm:t>
        <a:bodyPr/>
        <a:lstStyle/>
        <a:p>
          <a:endParaRPr lang="en-US"/>
        </a:p>
      </dgm:t>
    </dgm:pt>
    <dgm:pt modelId="{ED8A251D-04D3-9647-AC55-86D689456915}" type="sibTrans" cxnId="{C6332D99-3BAC-DE48-A709-5D7B8A46CD63}">
      <dgm:prSet/>
      <dgm:spPr/>
      <dgm:t>
        <a:bodyPr/>
        <a:lstStyle/>
        <a:p>
          <a:endParaRPr lang="en-US"/>
        </a:p>
      </dgm:t>
    </dgm:pt>
    <dgm:pt modelId="{CB80D7D2-7C64-134B-AE18-4C75DF48C858}">
      <dgm:prSet custT="1"/>
      <dgm:spPr/>
      <dgm:t>
        <a:bodyPr/>
        <a:lstStyle/>
        <a:p>
          <a:r>
            <a:rPr lang="en-US" sz="1800" dirty="0"/>
            <a:t>UG subawards</a:t>
          </a:r>
        </a:p>
      </dgm:t>
    </dgm:pt>
    <dgm:pt modelId="{BC6CBD0F-D822-BB43-81D0-325E4B305514}" type="parTrans" cxnId="{B2904C76-87A7-9743-9793-F498CCB671EB}">
      <dgm:prSet/>
      <dgm:spPr/>
      <dgm:t>
        <a:bodyPr/>
        <a:lstStyle/>
        <a:p>
          <a:endParaRPr lang="en-US"/>
        </a:p>
      </dgm:t>
    </dgm:pt>
    <dgm:pt modelId="{0AE0479F-BF1B-9849-ADBA-EC6D48D259FA}" type="sibTrans" cxnId="{B2904C76-87A7-9743-9793-F498CCB671EB}">
      <dgm:prSet/>
      <dgm:spPr/>
      <dgm:t>
        <a:bodyPr/>
        <a:lstStyle/>
        <a:p>
          <a:endParaRPr lang="en-US"/>
        </a:p>
      </dgm:t>
    </dgm:pt>
    <dgm:pt modelId="{B6E89965-2F2C-5F41-9B63-9AB649C476E9}">
      <dgm:prSet custT="1"/>
      <dgm:spPr/>
      <dgm:t>
        <a:bodyPr/>
        <a:lstStyle/>
        <a:p>
          <a:r>
            <a:rPr lang="en-US" sz="1800" dirty="0"/>
            <a:t>Award terms and conditions</a:t>
          </a:r>
        </a:p>
      </dgm:t>
    </dgm:pt>
    <dgm:pt modelId="{4C5C862B-D08F-864F-A28C-F8F900B579FB}" type="parTrans" cxnId="{88F99BF3-5DC9-8A47-9869-4F6C343D0DC2}">
      <dgm:prSet/>
      <dgm:spPr/>
      <dgm:t>
        <a:bodyPr/>
        <a:lstStyle/>
        <a:p>
          <a:endParaRPr lang="en-US"/>
        </a:p>
      </dgm:t>
    </dgm:pt>
    <dgm:pt modelId="{D1B5534A-75CD-D148-B0C8-9984965A00C8}" type="sibTrans" cxnId="{88F99BF3-5DC9-8A47-9869-4F6C343D0DC2}">
      <dgm:prSet/>
      <dgm:spPr/>
      <dgm:t>
        <a:bodyPr/>
        <a:lstStyle/>
        <a:p>
          <a:endParaRPr lang="en-US"/>
        </a:p>
      </dgm:t>
    </dgm:pt>
    <dgm:pt modelId="{BB99DD35-35B0-1542-99E5-874EDC669A50}">
      <dgm:prSet custT="1"/>
      <dgm:spPr/>
      <dgm:t>
        <a:bodyPr/>
        <a:lstStyle/>
        <a:p>
          <a:r>
            <a:rPr lang="en-US" sz="1800"/>
            <a:t>Prohibited expenditures</a:t>
          </a:r>
          <a:endParaRPr lang="en-US" sz="1800" dirty="0"/>
        </a:p>
      </dgm:t>
    </dgm:pt>
    <dgm:pt modelId="{A66DBDA3-0217-C244-9D2A-40EEB50F3604}" type="parTrans" cxnId="{608C18E2-D812-5044-8B96-56ED77BE2140}">
      <dgm:prSet/>
      <dgm:spPr/>
      <dgm:t>
        <a:bodyPr/>
        <a:lstStyle/>
        <a:p>
          <a:endParaRPr lang="en-US"/>
        </a:p>
      </dgm:t>
    </dgm:pt>
    <dgm:pt modelId="{519B8B08-5161-804C-8F47-45D4C13D158F}" type="sibTrans" cxnId="{608C18E2-D812-5044-8B96-56ED77BE2140}">
      <dgm:prSet/>
      <dgm:spPr/>
      <dgm:t>
        <a:bodyPr/>
        <a:lstStyle/>
        <a:p>
          <a:endParaRPr lang="en-US"/>
        </a:p>
      </dgm:t>
    </dgm:pt>
    <dgm:pt modelId="{8D3474FE-1469-F843-9B6E-02716BC54A93}">
      <dgm:prSet custT="1"/>
      <dgm:spPr/>
      <dgm:t>
        <a:bodyPr/>
        <a:lstStyle/>
        <a:p>
          <a:r>
            <a:rPr lang="en-US" sz="1800"/>
            <a:t>Specific cost item regulations</a:t>
          </a:r>
          <a:endParaRPr lang="en-US" sz="1800" dirty="0"/>
        </a:p>
      </dgm:t>
    </dgm:pt>
    <dgm:pt modelId="{52BDD0CD-BB25-F244-A682-58EB5EC2AEEB}" type="parTrans" cxnId="{99C5E628-8F98-BF41-8468-110C796BAA06}">
      <dgm:prSet/>
      <dgm:spPr/>
      <dgm:t>
        <a:bodyPr/>
        <a:lstStyle/>
        <a:p>
          <a:endParaRPr lang="en-US"/>
        </a:p>
      </dgm:t>
    </dgm:pt>
    <dgm:pt modelId="{4EB8AB53-13DD-CA42-94D9-463612EF6568}" type="sibTrans" cxnId="{99C5E628-8F98-BF41-8468-110C796BAA06}">
      <dgm:prSet/>
      <dgm:spPr/>
      <dgm:t>
        <a:bodyPr/>
        <a:lstStyle/>
        <a:p>
          <a:endParaRPr lang="en-US"/>
        </a:p>
      </dgm:t>
    </dgm:pt>
    <dgm:pt modelId="{AD13CB7B-1232-AA4F-A678-837E7BCDFBBF}">
      <dgm:prSet custT="1"/>
      <dgm:spPr/>
      <dgm:t>
        <a:bodyPr/>
        <a:lstStyle/>
        <a:p>
          <a:r>
            <a:rPr lang="en-US" sz="1800" dirty="0"/>
            <a:t>UG procurement</a:t>
          </a:r>
        </a:p>
      </dgm:t>
    </dgm:pt>
    <dgm:pt modelId="{E85C7BF5-BFAB-7647-BE96-6AA51645BB87}" type="parTrans" cxnId="{84F3EBDD-0276-014B-9621-7560CFB5E6F0}">
      <dgm:prSet/>
      <dgm:spPr/>
      <dgm:t>
        <a:bodyPr/>
        <a:lstStyle/>
        <a:p>
          <a:endParaRPr lang="en-US"/>
        </a:p>
      </dgm:t>
    </dgm:pt>
    <dgm:pt modelId="{586B107F-E9DE-F24A-9C15-92AA9E8B49CA}" type="sibTrans" cxnId="{84F3EBDD-0276-014B-9621-7560CFB5E6F0}">
      <dgm:prSet/>
      <dgm:spPr/>
      <dgm:t>
        <a:bodyPr/>
        <a:lstStyle/>
        <a:p>
          <a:endParaRPr lang="en-US"/>
        </a:p>
      </dgm:t>
    </dgm:pt>
    <dgm:pt modelId="{0EF5E1BE-026B-9147-A152-AB34A5A09272}">
      <dgm:prSet custT="1"/>
      <dgm:spPr/>
      <dgm:t>
        <a:bodyPr/>
        <a:lstStyle/>
        <a:p>
          <a:r>
            <a:rPr lang="en-US" sz="2400" b="1" dirty="0"/>
            <a:t>UG program income</a:t>
          </a:r>
        </a:p>
      </dgm:t>
    </dgm:pt>
    <dgm:pt modelId="{88EF07B3-E6A3-6549-B263-00E4E09D3266}" type="parTrans" cxnId="{1C672551-733E-8F41-BD06-578B09B0645A}">
      <dgm:prSet/>
      <dgm:spPr/>
      <dgm:t>
        <a:bodyPr/>
        <a:lstStyle/>
        <a:p>
          <a:endParaRPr lang="en-US"/>
        </a:p>
      </dgm:t>
    </dgm:pt>
    <dgm:pt modelId="{7C4F5C22-5B85-864A-812B-EA21C148B236}" type="sibTrans" cxnId="{1C672551-733E-8F41-BD06-578B09B0645A}">
      <dgm:prSet/>
      <dgm:spPr/>
      <dgm:t>
        <a:bodyPr/>
        <a:lstStyle/>
        <a:p>
          <a:endParaRPr lang="en-US"/>
        </a:p>
      </dgm:t>
    </dgm:pt>
    <dgm:pt modelId="{BF1E769C-0DAA-E544-881F-BC191B195FCA}">
      <dgm:prSet custT="1"/>
      <dgm:spPr/>
      <dgm:t>
        <a:bodyPr/>
        <a:lstStyle/>
        <a:p>
          <a:r>
            <a:rPr lang="en-US" sz="1800" dirty="0"/>
            <a:t>UG property management</a:t>
          </a:r>
        </a:p>
      </dgm:t>
    </dgm:pt>
    <dgm:pt modelId="{37C818B3-FDED-7B49-AB4E-828F38AF7E44}" type="parTrans" cxnId="{3649F1E8-84F9-7246-AE02-94EDC41A7450}">
      <dgm:prSet/>
      <dgm:spPr/>
      <dgm:t>
        <a:bodyPr/>
        <a:lstStyle/>
        <a:p>
          <a:endParaRPr lang="en-US"/>
        </a:p>
      </dgm:t>
    </dgm:pt>
    <dgm:pt modelId="{D1B38D3D-5939-7347-933D-BCD90AB01DAB}" type="sibTrans" cxnId="{3649F1E8-84F9-7246-AE02-94EDC41A7450}">
      <dgm:prSet/>
      <dgm:spPr/>
      <dgm:t>
        <a:bodyPr/>
        <a:lstStyle/>
        <a:p>
          <a:endParaRPr lang="en-US"/>
        </a:p>
      </dgm:t>
    </dgm:pt>
    <dgm:pt modelId="{B2B41F14-2E6F-794A-B50F-96D8E6E2653D}">
      <dgm:prSet custT="1"/>
      <dgm:spPr/>
      <dgm:t>
        <a:bodyPr/>
        <a:lstStyle/>
        <a:p>
          <a:r>
            <a:rPr lang="en-US" sz="1800" dirty="0"/>
            <a:t>UG subawards</a:t>
          </a:r>
        </a:p>
      </dgm:t>
    </dgm:pt>
    <dgm:pt modelId="{B87420C9-6976-CB4B-B897-B37F98F7E53A}" type="parTrans" cxnId="{169A3C85-3F04-8E46-8B60-FFE5C6937F41}">
      <dgm:prSet/>
      <dgm:spPr/>
      <dgm:t>
        <a:bodyPr/>
        <a:lstStyle/>
        <a:p>
          <a:endParaRPr lang="en-US"/>
        </a:p>
      </dgm:t>
    </dgm:pt>
    <dgm:pt modelId="{FBA8DB06-6B2D-254C-9200-B5155BE25D60}" type="sibTrans" cxnId="{169A3C85-3F04-8E46-8B60-FFE5C6937F41}">
      <dgm:prSet/>
      <dgm:spPr/>
      <dgm:t>
        <a:bodyPr/>
        <a:lstStyle/>
        <a:p>
          <a:endParaRPr lang="en-US"/>
        </a:p>
      </dgm:t>
    </dgm:pt>
    <dgm:pt modelId="{80147B28-8130-1141-9868-ABE7F3365B23}" type="pres">
      <dgm:prSet presAssocID="{B9F2B6A0-B3B3-48F7-82CE-14209EFE2073}" presName="Name0" presStyleCnt="0">
        <dgm:presLayoutVars>
          <dgm:dir/>
          <dgm:animLvl val="lvl"/>
          <dgm:resizeHandles val="exact"/>
        </dgm:presLayoutVars>
      </dgm:prSet>
      <dgm:spPr/>
    </dgm:pt>
    <dgm:pt modelId="{49D97AAA-1799-DA4B-BE9A-387B73E5A1ED}" type="pres">
      <dgm:prSet presAssocID="{C306291E-71A2-4B4C-BBB4-F598471C92A6}" presName="composite" presStyleCnt="0"/>
      <dgm:spPr/>
    </dgm:pt>
    <dgm:pt modelId="{AB13009B-A6A0-3F47-A166-3EF0E4C577B6}" type="pres">
      <dgm:prSet presAssocID="{C306291E-71A2-4B4C-BBB4-F598471C92A6}" presName="parTx" presStyleLbl="alignNode1" presStyleIdx="0" presStyleCnt="4">
        <dgm:presLayoutVars>
          <dgm:chMax val="0"/>
          <dgm:chPref val="0"/>
          <dgm:bulletEnabled val="1"/>
        </dgm:presLayoutVars>
      </dgm:prSet>
      <dgm:spPr/>
    </dgm:pt>
    <dgm:pt modelId="{38ADEC6C-0FCA-224F-8C0E-ADB7440A1D32}" type="pres">
      <dgm:prSet presAssocID="{C306291E-71A2-4B4C-BBB4-F598471C92A6}" presName="desTx" presStyleLbl="alignAccFollowNode1" presStyleIdx="0" presStyleCnt="4">
        <dgm:presLayoutVars>
          <dgm:bulletEnabled val="1"/>
        </dgm:presLayoutVars>
      </dgm:prSet>
      <dgm:spPr/>
    </dgm:pt>
    <dgm:pt modelId="{27B28FE4-ED1D-8D45-9463-FDDB40E6B490}" type="pres">
      <dgm:prSet presAssocID="{469B1202-E77C-49C4-8520-1042A0AB48EC}" presName="space" presStyleCnt="0"/>
      <dgm:spPr/>
    </dgm:pt>
    <dgm:pt modelId="{F36B615E-AC6B-0E43-B5A4-E3DE986F0E72}" type="pres">
      <dgm:prSet presAssocID="{5190CF68-C99A-47B0-8BD2-A62733FDC3A4}" presName="composite" presStyleCnt="0"/>
      <dgm:spPr/>
    </dgm:pt>
    <dgm:pt modelId="{BE8E6FC6-1022-9647-89AE-92ADFA985339}" type="pres">
      <dgm:prSet presAssocID="{5190CF68-C99A-47B0-8BD2-A62733FDC3A4}" presName="parTx" presStyleLbl="alignNode1" presStyleIdx="1" presStyleCnt="4">
        <dgm:presLayoutVars>
          <dgm:chMax val="0"/>
          <dgm:chPref val="0"/>
          <dgm:bulletEnabled val="1"/>
        </dgm:presLayoutVars>
      </dgm:prSet>
      <dgm:spPr/>
    </dgm:pt>
    <dgm:pt modelId="{2A165415-9423-8E45-99AC-5885F79745C0}" type="pres">
      <dgm:prSet presAssocID="{5190CF68-C99A-47B0-8BD2-A62733FDC3A4}" presName="desTx" presStyleLbl="alignAccFollowNode1" presStyleIdx="1" presStyleCnt="4">
        <dgm:presLayoutVars>
          <dgm:bulletEnabled val="1"/>
        </dgm:presLayoutVars>
      </dgm:prSet>
      <dgm:spPr/>
    </dgm:pt>
    <dgm:pt modelId="{CB259887-C06D-4841-988A-454A6A565ED3}" type="pres">
      <dgm:prSet presAssocID="{502861A1-E4F2-4231-B73F-B598CDE934E8}" presName="space" presStyleCnt="0"/>
      <dgm:spPr/>
    </dgm:pt>
    <dgm:pt modelId="{2924B93F-8312-2040-8C69-A43FCAB76F02}" type="pres">
      <dgm:prSet presAssocID="{80B743FD-DAC1-452E-963F-2A44621436EB}" presName="composite" presStyleCnt="0"/>
      <dgm:spPr/>
    </dgm:pt>
    <dgm:pt modelId="{99635F0A-1E3E-E741-BEBC-2C722B4013DD}" type="pres">
      <dgm:prSet presAssocID="{80B743FD-DAC1-452E-963F-2A44621436EB}" presName="parTx" presStyleLbl="alignNode1" presStyleIdx="2" presStyleCnt="4" custLinFactNeighborX="-3355">
        <dgm:presLayoutVars>
          <dgm:chMax val="0"/>
          <dgm:chPref val="0"/>
          <dgm:bulletEnabled val="1"/>
        </dgm:presLayoutVars>
      </dgm:prSet>
      <dgm:spPr/>
    </dgm:pt>
    <dgm:pt modelId="{11036E08-E0F3-7E4C-B068-78D573360BBE}" type="pres">
      <dgm:prSet presAssocID="{80B743FD-DAC1-452E-963F-2A44621436EB}" presName="desTx" presStyleLbl="alignAccFollowNode1" presStyleIdx="2" presStyleCnt="4" custLinFactNeighborX="-1866" custLinFactNeighborY="-1134">
        <dgm:presLayoutVars>
          <dgm:bulletEnabled val="1"/>
        </dgm:presLayoutVars>
      </dgm:prSet>
      <dgm:spPr/>
    </dgm:pt>
    <dgm:pt modelId="{B77C019B-5436-AB4C-BE2E-C791CC712B36}" type="pres">
      <dgm:prSet presAssocID="{5368303A-7426-4F4B-B353-3C94FCACD0F0}" presName="space" presStyleCnt="0"/>
      <dgm:spPr/>
    </dgm:pt>
    <dgm:pt modelId="{6FAB87CD-0ECD-7F45-9016-9712FABF7CFC}" type="pres">
      <dgm:prSet presAssocID="{75E48C5C-D110-498D-81F0-08810ACF36C2}" presName="composite" presStyleCnt="0"/>
      <dgm:spPr/>
    </dgm:pt>
    <dgm:pt modelId="{5E9D3A71-B023-6D44-90A1-C20350130435}" type="pres">
      <dgm:prSet presAssocID="{75E48C5C-D110-498D-81F0-08810ACF36C2}" presName="parTx" presStyleLbl="alignNode1" presStyleIdx="3" presStyleCnt="4">
        <dgm:presLayoutVars>
          <dgm:chMax val="0"/>
          <dgm:chPref val="0"/>
          <dgm:bulletEnabled val="1"/>
        </dgm:presLayoutVars>
      </dgm:prSet>
      <dgm:spPr/>
    </dgm:pt>
    <dgm:pt modelId="{3106ADEB-0EB7-DD48-A18A-E7EF668B418A}" type="pres">
      <dgm:prSet presAssocID="{75E48C5C-D110-498D-81F0-08810ACF36C2}" presName="desTx" presStyleLbl="alignAccFollowNode1" presStyleIdx="3" presStyleCnt="4">
        <dgm:presLayoutVars>
          <dgm:bulletEnabled val="1"/>
        </dgm:presLayoutVars>
      </dgm:prSet>
      <dgm:spPr/>
    </dgm:pt>
  </dgm:ptLst>
  <dgm:cxnLst>
    <dgm:cxn modelId="{06E6CE12-292A-4495-8E89-F6BA76EFBCF5}" srcId="{B9F2B6A0-B3B3-48F7-82CE-14209EFE2073}" destId="{80B743FD-DAC1-452E-963F-2A44621436EB}" srcOrd="2" destOrd="0" parTransId="{C95EA138-7D3D-4398-90E4-ED8EA99520D1}" sibTransId="{5368303A-7426-4F4B-B353-3C94FCACD0F0}"/>
    <dgm:cxn modelId="{7F59A117-8CFF-AA4D-AF92-03D077E1888B}" type="presOf" srcId="{C8F10079-71FD-CA4A-8C07-EA129FBA55A1}" destId="{38ADEC6C-0FCA-224F-8C0E-ADB7440A1D32}" srcOrd="0" destOrd="3" presId="urn:microsoft.com/office/officeart/2005/8/layout/hList1"/>
    <dgm:cxn modelId="{32DACB17-FE38-5B4E-9D6E-7B8FCA49E3F7}" srcId="{80B743FD-DAC1-452E-963F-2A44621436EB}" destId="{5B64A1E9-2237-B740-93C5-56028A867A5F}" srcOrd="2" destOrd="0" parTransId="{710071E7-2AEA-FF48-82BC-09C1715B7ED0}" sibTransId="{E1C94DB2-BE7D-3C40-A522-D1B1609A8E8C}"/>
    <dgm:cxn modelId="{D25B5F1E-96B2-B245-B729-98EBA9E2C547}" type="presOf" srcId="{5B64A1E9-2237-B740-93C5-56028A867A5F}" destId="{11036E08-E0F3-7E4C-B068-78D573360BBE}" srcOrd="0" destOrd="2" presId="urn:microsoft.com/office/officeart/2005/8/layout/hList1"/>
    <dgm:cxn modelId="{63CB4F1F-A874-A841-B501-3697A0353A70}" type="presOf" srcId="{75E48C5C-D110-498D-81F0-08810ACF36C2}" destId="{5E9D3A71-B023-6D44-90A1-C20350130435}" srcOrd="0" destOrd="0" presId="urn:microsoft.com/office/officeart/2005/8/layout/hList1"/>
    <dgm:cxn modelId="{F90A0D21-69D3-684A-90CB-825D5F85F3F3}" type="presOf" srcId="{4F4B0DA7-9309-FD4C-91E0-DDAF430C69DA}" destId="{38ADEC6C-0FCA-224F-8C0E-ADB7440A1D32}" srcOrd="0" destOrd="5" presId="urn:microsoft.com/office/officeart/2005/8/layout/hList1"/>
    <dgm:cxn modelId="{987E6C23-79BA-5944-8E94-F975F6F712FC}" type="presOf" srcId="{D7CCF1F7-14E0-724F-8C5C-55005F0F1144}" destId="{2A165415-9423-8E45-99AC-5885F79745C0}" srcOrd="0" destOrd="1" presId="urn:microsoft.com/office/officeart/2005/8/layout/hList1"/>
    <dgm:cxn modelId="{F1F5DB26-E40F-E749-AB6A-482456209890}" type="presOf" srcId="{DEBEED55-D659-4075-976E-278CB2D976CF}" destId="{38ADEC6C-0FCA-224F-8C0E-ADB7440A1D32}" srcOrd="0" destOrd="0" presId="urn:microsoft.com/office/officeart/2005/8/layout/hList1"/>
    <dgm:cxn modelId="{99C5E628-8F98-BF41-8468-110C796BAA06}" srcId="{75E48C5C-D110-498D-81F0-08810ACF36C2}" destId="{8D3474FE-1469-F843-9B6E-02716BC54A93}" srcOrd="3" destOrd="0" parTransId="{52BDD0CD-BB25-F244-A682-58EB5EC2AEEB}" sibTransId="{4EB8AB53-13DD-CA42-94D9-463612EF6568}"/>
    <dgm:cxn modelId="{8494FC29-505A-4298-9B15-103674366B4B}" srcId="{C306291E-71A2-4B4C-BBB4-F598471C92A6}" destId="{DEBEED55-D659-4075-976E-278CB2D976CF}" srcOrd="0" destOrd="0" parTransId="{8A46C02A-C502-463D-9AB7-2783AA60F35B}" sibTransId="{9BBC1EAC-F4F8-4863-A103-1ABCADC15FA1}"/>
    <dgm:cxn modelId="{9073892C-92D7-EC4F-8015-0B2509F17794}" type="presOf" srcId="{443686A7-7FDB-FD45-AB59-685428DB65FE}" destId="{38ADEC6C-0FCA-224F-8C0E-ADB7440A1D32}" srcOrd="0" destOrd="2" presId="urn:microsoft.com/office/officeart/2005/8/layout/hList1"/>
    <dgm:cxn modelId="{9EDAD62D-D6C2-6147-A7BC-8BD410A9D07C}" srcId="{5190CF68-C99A-47B0-8BD2-A62733FDC3A4}" destId="{CD6ED393-B1E0-5A4C-9234-6B65EAC12D5D}" srcOrd="2" destOrd="0" parTransId="{A46A72DA-B77E-F34E-87FE-6FC8DF791DD9}" sibTransId="{9EFE1692-B4F9-A147-BD51-316CB8EB9B63}"/>
    <dgm:cxn modelId="{10D21536-7547-594B-87FE-084DF7867549}" type="presOf" srcId="{8D3474FE-1469-F843-9B6E-02716BC54A93}" destId="{3106ADEB-0EB7-DD48-A18A-E7EF668B418A}" srcOrd="0" destOrd="3" presId="urn:microsoft.com/office/officeart/2005/8/layout/hList1"/>
    <dgm:cxn modelId="{BA541B3D-143C-E444-9B3B-B545744BCD7B}" srcId="{80B743FD-DAC1-452E-963F-2A44621436EB}" destId="{C7C8976B-9D4F-5E40-82A3-255BB9B58284}" srcOrd="1" destOrd="0" parTransId="{50544199-B55E-7848-84D7-29570F24DD82}" sibTransId="{9E0A9DDF-50AF-5E4B-A270-A5D2542BBD4D}"/>
    <dgm:cxn modelId="{94EFA242-5249-694E-A6DB-791FFCADA5D2}" type="presOf" srcId="{CD6ED393-B1E0-5A4C-9234-6B65EAC12D5D}" destId="{2A165415-9423-8E45-99AC-5885F79745C0}" srcOrd="0" destOrd="2" presId="urn:microsoft.com/office/officeart/2005/8/layout/hList1"/>
    <dgm:cxn modelId="{D26FF244-485E-CB4A-96A5-EBF45C494345}" srcId="{80B743FD-DAC1-452E-963F-2A44621436EB}" destId="{84EB2C8A-2D42-074D-8DAD-2274D2E4A3ED}" srcOrd="4" destOrd="0" parTransId="{9FB4D714-F4E2-C747-9F39-9B2FF0A63885}" sibTransId="{FC657238-CC46-5F40-845F-283AE02FDF7D}"/>
    <dgm:cxn modelId="{47EB2F46-F104-D34A-B47C-BBF6BFC17127}" type="presOf" srcId="{84EB2C8A-2D42-074D-8DAD-2274D2E4A3ED}" destId="{11036E08-E0F3-7E4C-B068-78D573360BBE}" srcOrd="0" destOrd="4" presId="urn:microsoft.com/office/officeart/2005/8/layout/hList1"/>
    <dgm:cxn modelId="{5100A347-C45B-CA4B-A8DE-6D910401CDA5}" type="presOf" srcId="{BB99DD35-35B0-1542-99E5-874EDC669A50}" destId="{3106ADEB-0EB7-DD48-A18A-E7EF668B418A}" srcOrd="0" destOrd="2" presId="urn:microsoft.com/office/officeart/2005/8/layout/hList1"/>
    <dgm:cxn modelId="{5162E648-4D78-554A-96B7-CA88A1696291}" type="presOf" srcId="{B9F2B6A0-B3B3-48F7-82CE-14209EFE2073}" destId="{80147B28-8130-1141-9868-ABE7F3365B23}" srcOrd="0" destOrd="0" presId="urn:microsoft.com/office/officeart/2005/8/layout/hList1"/>
    <dgm:cxn modelId="{A257FC49-53E7-C14E-BDC7-3C25C5CF0540}" type="presOf" srcId="{121BCF8A-FEA0-46FF-B3D4-EC9CC393A6BF}" destId="{11036E08-E0F3-7E4C-B068-78D573360BBE}" srcOrd="0" destOrd="0" presId="urn:microsoft.com/office/officeart/2005/8/layout/hList1"/>
    <dgm:cxn modelId="{CD658B4A-A001-2A48-86BA-EE48F08CE47B}" srcId="{C306291E-71A2-4B4C-BBB4-F598471C92A6}" destId="{B791053D-E17C-CD40-86C8-0F22516088D0}" srcOrd="4" destOrd="0" parTransId="{0D4A24EE-B072-9240-94EF-03877797BFF8}" sibTransId="{8BE7D7A7-D5A5-C643-AA0C-05F62587B0C3}"/>
    <dgm:cxn modelId="{1C672551-733E-8F41-BD06-578B09B0645A}" srcId="{75E48C5C-D110-498D-81F0-08810ACF36C2}" destId="{0EF5E1BE-026B-9147-A152-AB34A5A09272}" srcOrd="5" destOrd="0" parTransId="{88EF07B3-E6A3-6549-B263-00E4E09D3266}" sibTransId="{7C4F5C22-5B85-864A-812B-EA21C148B236}"/>
    <dgm:cxn modelId="{A3B2C651-B243-D34C-8B09-668B45B20C0A}" type="presOf" srcId="{4434F433-CCE9-0A47-8682-59B47811C7F3}" destId="{38ADEC6C-0FCA-224F-8C0E-ADB7440A1D32}" srcOrd="0" destOrd="6" presId="urn:microsoft.com/office/officeart/2005/8/layout/hList1"/>
    <dgm:cxn modelId="{D9126C5E-EC14-FB4B-9815-45E41A071ADA}" srcId="{80B743FD-DAC1-452E-963F-2A44621436EB}" destId="{6AFA9CA3-CF93-E643-8ED6-66654D938475}" srcOrd="3" destOrd="0" parTransId="{DC2EF6D6-7928-CB47-B4AB-A0F58F6C0285}" sibTransId="{35613FD5-3C16-F24E-A511-425DA94B4C47}"/>
    <dgm:cxn modelId="{83CEFB6A-8B19-4CAD-A2D1-18D9446654BB}" srcId="{5190CF68-C99A-47B0-8BD2-A62733FDC3A4}" destId="{EF3C040F-F4FC-49A9-85A2-00C41D23987A}" srcOrd="0" destOrd="0" parTransId="{23E42291-CBC3-4394-8859-B4F2C80213BA}" sibTransId="{A75D334B-E1DE-4E30-81C9-E94F99AF7B4F}"/>
    <dgm:cxn modelId="{CAE57B6F-4A3D-2446-A744-289ADA1DA114}" srcId="{5190CF68-C99A-47B0-8BD2-A62733FDC3A4}" destId="{D7CCF1F7-14E0-724F-8C5C-55005F0F1144}" srcOrd="1" destOrd="0" parTransId="{9A69D94D-3B16-8F4E-91B8-51DD75659A88}" sibTransId="{5C1E36DF-C5C6-9B47-B78C-5856F41B8827}"/>
    <dgm:cxn modelId="{2E5EA771-342D-CC4C-97F6-780D620BE102}" type="presOf" srcId="{82B209F9-31E4-ED41-BCF1-E22A803391EA}" destId="{11036E08-E0F3-7E4C-B068-78D573360BBE}" srcOrd="0" destOrd="6" presId="urn:microsoft.com/office/officeart/2005/8/layout/hList1"/>
    <dgm:cxn modelId="{4B97FF71-9862-EF44-BD63-6FA3CD8D88A3}" type="presOf" srcId="{645EA61B-9461-D943-810A-AA6B054479A2}" destId="{38ADEC6C-0FCA-224F-8C0E-ADB7440A1D32}" srcOrd="0" destOrd="7" presId="urn:microsoft.com/office/officeart/2005/8/layout/hList1"/>
    <dgm:cxn modelId="{652D1A75-894B-B849-A39A-54303DA01D4E}" type="presOf" srcId="{80B743FD-DAC1-452E-963F-2A44621436EB}" destId="{99635F0A-1E3E-E741-BEBC-2C722B4013DD}" srcOrd="0" destOrd="0" presId="urn:microsoft.com/office/officeart/2005/8/layout/hList1"/>
    <dgm:cxn modelId="{B2904C76-87A7-9743-9793-F498CCB671EB}" srcId="{80B743FD-DAC1-452E-963F-2A44621436EB}" destId="{CB80D7D2-7C64-134B-AE18-4C75DF48C858}" srcOrd="7" destOrd="0" parTransId="{BC6CBD0F-D822-BB43-81D0-325E4B305514}" sibTransId="{0AE0479F-BF1B-9849-ADBA-EC6D48D259FA}"/>
    <dgm:cxn modelId="{2D030579-1721-4E04-8223-C31234917585}" srcId="{75E48C5C-D110-498D-81F0-08810ACF36C2}" destId="{A477AE83-EFB2-43F8-84F7-B49327322B3F}" srcOrd="0" destOrd="0" parTransId="{2D7F5BD0-809F-430B-BD36-4DF19A83EA5F}" sibTransId="{B39B8BBB-35B1-4646-BB44-5D54BE7A1444}"/>
    <dgm:cxn modelId="{9376DC7F-CA93-0741-AC15-C68CAFC8E0F2}" type="presOf" srcId="{0EF5E1BE-026B-9147-A152-AB34A5A09272}" destId="{3106ADEB-0EB7-DD48-A18A-E7EF668B418A}" srcOrd="0" destOrd="5" presId="urn:microsoft.com/office/officeart/2005/8/layout/hList1"/>
    <dgm:cxn modelId="{169A3C85-3F04-8E46-8B60-FFE5C6937F41}" srcId="{75E48C5C-D110-498D-81F0-08810ACF36C2}" destId="{B2B41F14-2E6F-794A-B50F-96D8E6E2653D}" srcOrd="7" destOrd="0" parTransId="{B87420C9-6976-CB4B-B897-B37F98F7E53A}" sibTransId="{FBA8DB06-6B2D-254C-9200-B5155BE25D60}"/>
    <dgm:cxn modelId="{7CF5E787-DC18-4EF0-AC33-7B925D6FDF86}" srcId="{80B743FD-DAC1-452E-963F-2A44621436EB}" destId="{121BCF8A-FEA0-46FF-B3D4-EC9CC393A6BF}" srcOrd="0" destOrd="0" parTransId="{4823108B-8FF0-40EF-B192-A9D98DE79E8E}" sibTransId="{E2FC2231-6878-49E2-A4CC-8354BA517553}"/>
    <dgm:cxn modelId="{0FAE6D8F-4AF3-1746-A490-CC25E1C5B16C}" srcId="{C306291E-71A2-4B4C-BBB4-F598471C92A6}" destId="{4F4B0DA7-9309-FD4C-91E0-DDAF430C69DA}" srcOrd="5" destOrd="0" parTransId="{91DACDB2-871C-BD42-99C4-CDD3278824A2}" sibTransId="{1D8B8A01-EDD6-D14B-8B9C-89C869E6DAF5}"/>
    <dgm:cxn modelId="{18F84D92-B856-5947-B5D3-417EAAB604C4}" type="presOf" srcId="{6AFA9CA3-CF93-E643-8ED6-66654D938475}" destId="{11036E08-E0F3-7E4C-B068-78D573360BBE}" srcOrd="0" destOrd="3" presId="urn:microsoft.com/office/officeart/2005/8/layout/hList1"/>
    <dgm:cxn modelId="{5B9D4A94-2C84-7945-BE5C-5A1134947ECC}" srcId="{80B743FD-DAC1-452E-963F-2A44621436EB}" destId="{718267DC-C12D-824D-85FC-7542B860CA22}" srcOrd="5" destOrd="0" parTransId="{8E52C3B4-3A65-D44C-B5DC-B0FDB11B0FB8}" sibTransId="{65693354-E543-6D45-BB40-FAC496E434C5}"/>
    <dgm:cxn modelId="{855E8198-FED3-E54E-8E49-682932657B0F}" srcId="{C306291E-71A2-4B4C-BBB4-F598471C92A6}" destId="{443686A7-7FDB-FD45-AB59-685428DB65FE}" srcOrd="2" destOrd="0" parTransId="{C8844F2D-1AEB-E543-B97D-02723179FD33}" sibTransId="{1C8C93C4-FC73-AA42-9A1F-3A1CEC4FC7CC}"/>
    <dgm:cxn modelId="{C6332D99-3BAC-DE48-A709-5D7B8A46CD63}" srcId="{80B743FD-DAC1-452E-963F-2A44621436EB}" destId="{82B209F9-31E4-ED41-BCF1-E22A803391EA}" srcOrd="6" destOrd="0" parTransId="{E4A86EC7-0B21-CD47-813C-1545ED71FFFB}" sibTransId="{ED8A251D-04D3-9647-AC55-86D689456915}"/>
    <dgm:cxn modelId="{32E868A0-5F7C-A947-8098-7ED943A9AD35}" type="presOf" srcId="{B791053D-E17C-CD40-86C8-0F22516088D0}" destId="{38ADEC6C-0FCA-224F-8C0E-ADB7440A1D32}" srcOrd="0" destOrd="4" presId="urn:microsoft.com/office/officeart/2005/8/layout/hList1"/>
    <dgm:cxn modelId="{1A1A68A3-9A13-4D6C-9407-D750B592BE08}" srcId="{B9F2B6A0-B3B3-48F7-82CE-14209EFE2073}" destId="{75E48C5C-D110-498D-81F0-08810ACF36C2}" srcOrd="3" destOrd="0" parTransId="{EF799CDC-34BA-4957-946F-E468A8127E69}" sibTransId="{F1F18BCF-E765-4CAC-9D9F-1C10B1D89AC2}"/>
    <dgm:cxn modelId="{F9B001A4-8089-9945-819F-550979BE7745}" type="presOf" srcId="{B6E89965-2F2C-5F41-9B63-9AB649C476E9}" destId="{3106ADEB-0EB7-DD48-A18A-E7EF668B418A}" srcOrd="0" destOrd="1" presId="urn:microsoft.com/office/officeart/2005/8/layout/hList1"/>
    <dgm:cxn modelId="{F03C01AC-9EE7-471F-9B20-51308B281981}" srcId="{B9F2B6A0-B3B3-48F7-82CE-14209EFE2073}" destId="{5190CF68-C99A-47B0-8BD2-A62733FDC3A4}" srcOrd="1" destOrd="0" parTransId="{87627752-9114-4E67-8C96-733AC165FA54}" sibTransId="{502861A1-E4F2-4231-B73F-B598CDE934E8}"/>
    <dgm:cxn modelId="{7B58BEB7-2F5D-284B-8D42-E638B61F6641}" type="presOf" srcId="{7AA2421D-322B-4449-8616-4842467C0276}" destId="{38ADEC6C-0FCA-224F-8C0E-ADB7440A1D32}" srcOrd="0" destOrd="1" presId="urn:microsoft.com/office/officeart/2005/8/layout/hList1"/>
    <dgm:cxn modelId="{CD103BB9-739C-4E47-907B-9C16831AEEC6}" srcId="{C306291E-71A2-4B4C-BBB4-F598471C92A6}" destId="{7AA2421D-322B-4449-8616-4842467C0276}" srcOrd="1" destOrd="0" parTransId="{DDA8B62F-8982-1049-8F2B-3431ABF1D731}" sibTransId="{4C89147A-9E2C-5543-8329-87AFC5C46CF3}"/>
    <dgm:cxn modelId="{C8BDACBB-C1F0-0043-8035-FBE0C135915B}" type="presOf" srcId="{C7C8976B-9D4F-5E40-82A3-255BB9B58284}" destId="{11036E08-E0F3-7E4C-B068-78D573360BBE}" srcOrd="0" destOrd="1" presId="urn:microsoft.com/office/officeart/2005/8/layout/hList1"/>
    <dgm:cxn modelId="{C7D9B7C4-C047-C149-B699-3C9AE3266F1B}" srcId="{C306291E-71A2-4B4C-BBB4-F598471C92A6}" destId="{645EA61B-9461-D943-810A-AA6B054479A2}" srcOrd="7" destOrd="0" parTransId="{13B12E2A-2AC0-6D43-A3AB-4BD8C3571835}" sibTransId="{E63C8619-FB7C-6043-BA26-B0A367E753C5}"/>
    <dgm:cxn modelId="{86D947CE-DD90-424D-94BB-4337C49108DB}" type="presOf" srcId="{EF3C040F-F4FC-49A9-85A2-00C41D23987A}" destId="{2A165415-9423-8E45-99AC-5885F79745C0}" srcOrd="0" destOrd="0" presId="urn:microsoft.com/office/officeart/2005/8/layout/hList1"/>
    <dgm:cxn modelId="{942F88CE-BDCF-1D4A-9C7B-68F02D244470}" type="presOf" srcId="{718267DC-C12D-824D-85FC-7542B860CA22}" destId="{11036E08-E0F3-7E4C-B068-78D573360BBE}" srcOrd="0" destOrd="5" presId="urn:microsoft.com/office/officeart/2005/8/layout/hList1"/>
    <dgm:cxn modelId="{C1343CD0-0AAC-7749-8136-64845B30DE16}" type="presOf" srcId="{5190CF68-C99A-47B0-8BD2-A62733FDC3A4}" destId="{BE8E6FC6-1022-9647-89AE-92ADFA985339}" srcOrd="0" destOrd="0" presId="urn:microsoft.com/office/officeart/2005/8/layout/hList1"/>
    <dgm:cxn modelId="{BC6398D1-B3B6-5D48-82CF-C0AE12D0B48C}" type="presOf" srcId="{AD13CB7B-1232-AA4F-A678-837E7BCDFBBF}" destId="{3106ADEB-0EB7-DD48-A18A-E7EF668B418A}" srcOrd="0" destOrd="4" presId="urn:microsoft.com/office/officeart/2005/8/layout/hList1"/>
    <dgm:cxn modelId="{D23B9DD8-5468-EB42-BD7D-6484413C00D7}" type="presOf" srcId="{BF1E769C-0DAA-E544-881F-BC191B195FCA}" destId="{3106ADEB-0EB7-DD48-A18A-E7EF668B418A}" srcOrd="0" destOrd="6" presId="urn:microsoft.com/office/officeart/2005/8/layout/hList1"/>
    <dgm:cxn modelId="{84F3EBDD-0276-014B-9621-7560CFB5E6F0}" srcId="{75E48C5C-D110-498D-81F0-08810ACF36C2}" destId="{AD13CB7B-1232-AA4F-A678-837E7BCDFBBF}" srcOrd="4" destOrd="0" parTransId="{E85C7BF5-BFAB-7647-BE96-6AA51645BB87}" sibTransId="{586B107F-E9DE-F24A-9C15-92AA9E8B49CA}"/>
    <dgm:cxn modelId="{608C18E2-D812-5044-8B96-56ED77BE2140}" srcId="{75E48C5C-D110-498D-81F0-08810ACF36C2}" destId="{BB99DD35-35B0-1542-99E5-874EDC669A50}" srcOrd="2" destOrd="0" parTransId="{A66DBDA3-0217-C244-9D2A-40EEB50F3604}" sibTransId="{519B8B08-5161-804C-8F47-45D4C13D158F}"/>
    <dgm:cxn modelId="{76C335E5-36F8-4D4C-8F1B-13D7EDCBEE02}" type="presOf" srcId="{CB80D7D2-7C64-134B-AE18-4C75DF48C858}" destId="{11036E08-E0F3-7E4C-B068-78D573360BBE}" srcOrd="0" destOrd="7" presId="urn:microsoft.com/office/officeart/2005/8/layout/hList1"/>
    <dgm:cxn modelId="{3649F1E8-84F9-7246-AE02-94EDC41A7450}" srcId="{75E48C5C-D110-498D-81F0-08810ACF36C2}" destId="{BF1E769C-0DAA-E544-881F-BC191B195FCA}" srcOrd="6" destOrd="0" parTransId="{37C818B3-FDED-7B49-AB4E-828F38AF7E44}" sibTransId="{D1B38D3D-5939-7347-933D-BCD90AB01DAB}"/>
    <dgm:cxn modelId="{98D4C2ED-5546-9343-9A60-146552520CDD}" srcId="{C306291E-71A2-4B4C-BBB4-F598471C92A6}" destId="{C8F10079-71FD-CA4A-8C07-EA129FBA55A1}" srcOrd="3" destOrd="0" parTransId="{C6C202DF-7D31-3F45-B18E-FC956EF08CAC}" sibTransId="{53EDB746-8624-9D42-84B4-5CF1280FE650}"/>
    <dgm:cxn modelId="{3F8A69EE-E8B7-7E43-ADDF-D9FA8F767975}" srcId="{C306291E-71A2-4B4C-BBB4-F598471C92A6}" destId="{4434F433-CCE9-0A47-8682-59B47811C7F3}" srcOrd="6" destOrd="0" parTransId="{01D61A8F-D3F1-5048-8F77-2A76AE328CDC}" sibTransId="{1AA3EAFE-EA6C-C043-8503-F84493032BD3}"/>
    <dgm:cxn modelId="{030AC6EF-E3BA-D742-BCE4-D8F0C6DF558A}" type="presOf" srcId="{A477AE83-EFB2-43F8-84F7-B49327322B3F}" destId="{3106ADEB-0EB7-DD48-A18A-E7EF668B418A}" srcOrd="0" destOrd="0" presId="urn:microsoft.com/office/officeart/2005/8/layout/hList1"/>
    <dgm:cxn modelId="{9F8AC3F1-80E4-764B-8A9C-B94CEE25025E}" type="presOf" srcId="{B2B41F14-2E6F-794A-B50F-96D8E6E2653D}" destId="{3106ADEB-0EB7-DD48-A18A-E7EF668B418A}" srcOrd="0" destOrd="7" presId="urn:microsoft.com/office/officeart/2005/8/layout/hList1"/>
    <dgm:cxn modelId="{88F99BF3-5DC9-8A47-9869-4F6C343D0DC2}" srcId="{75E48C5C-D110-498D-81F0-08810ACF36C2}" destId="{B6E89965-2F2C-5F41-9B63-9AB649C476E9}" srcOrd="1" destOrd="0" parTransId="{4C5C862B-D08F-864F-A28C-F8F900B579FB}" sibTransId="{D1B5534A-75CD-D148-B0C8-9984965A00C8}"/>
    <dgm:cxn modelId="{48EDB0F9-DF13-6340-BBE5-52138384648A}" type="presOf" srcId="{C306291E-71A2-4B4C-BBB4-F598471C92A6}" destId="{AB13009B-A6A0-3F47-A166-3EF0E4C577B6}" srcOrd="0" destOrd="0" presId="urn:microsoft.com/office/officeart/2005/8/layout/hList1"/>
    <dgm:cxn modelId="{61E7F9FF-88D6-440C-AD36-D692798322A4}" srcId="{B9F2B6A0-B3B3-48F7-82CE-14209EFE2073}" destId="{C306291E-71A2-4B4C-BBB4-F598471C92A6}" srcOrd="0" destOrd="0" parTransId="{5CA835AD-3105-4645-BEF9-CA19C464D394}" sibTransId="{469B1202-E77C-49C4-8520-1042A0AB48EC}"/>
    <dgm:cxn modelId="{22216ACB-1013-7149-8AA2-35AD59E66E5C}" type="presParOf" srcId="{80147B28-8130-1141-9868-ABE7F3365B23}" destId="{49D97AAA-1799-DA4B-BE9A-387B73E5A1ED}" srcOrd="0" destOrd="0" presId="urn:microsoft.com/office/officeart/2005/8/layout/hList1"/>
    <dgm:cxn modelId="{81963681-4F95-144B-8C87-520FF5B36E51}" type="presParOf" srcId="{49D97AAA-1799-DA4B-BE9A-387B73E5A1ED}" destId="{AB13009B-A6A0-3F47-A166-3EF0E4C577B6}" srcOrd="0" destOrd="0" presId="urn:microsoft.com/office/officeart/2005/8/layout/hList1"/>
    <dgm:cxn modelId="{15D9F999-5183-184E-BB97-D1A979AA1097}" type="presParOf" srcId="{49D97AAA-1799-DA4B-BE9A-387B73E5A1ED}" destId="{38ADEC6C-0FCA-224F-8C0E-ADB7440A1D32}" srcOrd="1" destOrd="0" presId="urn:microsoft.com/office/officeart/2005/8/layout/hList1"/>
    <dgm:cxn modelId="{43F070F5-517E-0A40-BDFB-9089E6897591}" type="presParOf" srcId="{80147B28-8130-1141-9868-ABE7F3365B23}" destId="{27B28FE4-ED1D-8D45-9463-FDDB40E6B490}" srcOrd="1" destOrd="0" presId="urn:microsoft.com/office/officeart/2005/8/layout/hList1"/>
    <dgm:cxn modelId="{7D194E64-7A19-C74C-9606-78BA12467F70}" type="presParOf" srcId="{80147B28-8130-1141-9868-ABE7F3365B23}" destId="{F36B615E-AC6B-0E43-B5A4-E3DE986F0E72}" srcOrd="2" destOrd="0" presId="urn:microsoft.com/office/officeart/2005/8/layout/hList1"/>
    <dgm:cxn modelId="{D1AC3805-20F9-DB41-BE1F-A2F0519561AE}" type="presParOf" srcId="{F36B615E-AC6B-0E43-B5A4-E3DE986F0E72}" destId="{BE8E6FC6-1022-9647-89AE-92ADFA985339}" srcOrd="0" destOrd="0" presId="urn:microsoft.com/office/officeart/2005/8/layout/hList1"/>
    <dgm:cxn modelId="{34E78CE4-E48E-2C48-8C63-8C6A60CE882A}" type="presParOf" srcId="{F36B615E-AC6B-0E43-B5A4-E3DE986F0E72}" destId="{2A165415-9423-8E45-99AC-5885F79745C0}" srcOrd="1" destOrd="0" presId="urn:microsoft.com/office/officeart/2005/8/layout/hList1"/>
    <dgm:cxn modelId="{17D21165-BD8F-744D-824A-812DCF508E49}" type="presParOf" srcId="{80147B28-8130-1141-9868-ABE7F3365B23}" destId="{CB259887-C06D-4841-988A-454A6A565ED3}" srcOrd="3" destOrd="0" presId="urn:microsoft.com/office/officeart/2005/8/layout/hList1"/>
    <dgm:cxn modelId="{98B7033C-3C5D-C24B-B3D3-48C36D379D59}" type="presParOf" srcId="{80147B28-8130-1141-9868-ABE7F3365B23}" destId="{2924B93F-8312-2040-8C69-A43FCAB76F02}" srcOrd="4" destOrd="0" presId="urn:microsoft.com/office/officeart/2005/8/layout/hList1"/>
    <dgm:cxn modelId="{AE1D2158-7DF7-9A43-A15B-E5EBD6F20B49}" type="presParOf" srcId="{2924B93F-8312-2040-8C69-A43FCAB76F02}" destId="{99635F0A-1E3E-E741-BEBC-2C722B4013DD}" srcOrd="0" destOrd="0" presId="urn:microsoft.com/office/officeart/2005/8/layout/hList1"/>
    <dgm:cxn modelId="{E08D23E4-830E-804A-8889-27B5775D3E57}" type="presParOf" srcId="{2924B93F-8312-2040-8C69-A43FCAB76F02}" destId="{11036E08-E0F3-7E4C-B068-78D573360BBE}" srcOrd="1" destOrd="0" presId="urn:microsoft.com/office/officeart/2005/8/layout/hList1"/>
    <dgm:cxn modelId="{4665F6ED-0BDE-F840-8C3B-87349079F18A}" type="presParOf" srcId="{80147B28-8130-1141-9868-ABE7F3365B23}" destId="{B77C019B-5436-AB4C-BE2E-C791CC712B36}" srcOrd="5" destOrd="0" presId="urn:microsoft.com/office/officeart/2005/8/layout/hList1"/>
    <dgm:cxn modelId="{93463884-6A34-7A43-AB4A-11137A5CD2D8}" type="presParOf" srcId="{80147B28-8130-1141-9868-ABE7F3365B23}" destId="{6FAB87CD-0ECD-7F45-9016-9712FABF7CFC}" srcOrd="6" destOrd="0" presId="urn:microsoft.com/office/officeart/2005/8/layout/hList1"/>
    <dgm:cxn modelId="{0D7750F3-ECEA-734C-9E54-EC7AE9445648}" type="presParOf" srcId="{6FAB87CD-0ECD-7F45-9016-9712FABF7CFC}" destId="{5E9D3A71-B023-6D44-90A1-C20350130435}" srcOrd="0" destOrd="0" presId="urn:microsoft.com/office/officeart/2005/8/layout/hList1"/>
    <dgm:cxn modelId="{65E6A700-CFEA-EC4D-B16B-31C9EF21D558}" type="presParOf" srcId="{6FAB87CD-0ECD-7F45-9016-9712FABF7CFC}" destId="{3106ADEB-0EB7-DD48-A18A-E7EF668B41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2A187F-7FBC-5347-B510-91E4B90F65D5}"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6E127505-56A5-484F-8F5C-C44D135FE91D}">
      <dgm:prSet phldrT="[Text]"/>
      <dgm:spPr>
        <a:effectLst>
          <a:outerShdw blurRad="50800" dist="38100" dir="8100000" algn="tr" rotWithShape="0">
            <a:prstClr val="black">
              <a:alpha val="40000"/>
            </a:prstClr>
          </a:outerShdw>
        </a:effectLst>
      </dgm:spPr>
      <dgm:t>
        <a:bodyPr/>
        <a:lstStyle/>
        <a:p>
          <a:r>
            <a:rPr lang="en-US" dirty="0"/>
            <a:t>Did we fund at least part of water / wastewater project with necessary infrastructure category ARP/CSLFRF? </a:t>
          </a:r>
        </a:p>
      </dgm:t>
    </dgm:pt>
    <dgm:pt modelId="{671FA81B-1AF7-E547-AF9D-6C6058E289B3}" type="parTrans" cxnId="{CB051EEB-166C-504F-965D-D3B4E0AE2EAE}">
      <dgm:prSet/>
      <dgm:spPr/>
      <dgm:t>
        <a:bodyPr/>
        <a:lstStyle/>
        <a:p>
          <a:endParaRPr lang="en-US"/>
        </a:p>
      </dgm:t>
    </dgm:pt>
    <dgm:pt modelId="{3F66FAC6-ECC0-3B40-864E-E394D1256149}" type="sibTrans" cxnId="{CB051EEB-166C-504F-965D-D3B4E0AE2EAE}">
      <dgm:prSet/>
      <dgm:spPr/>
      <dgm:t>
        <a:bodyPr/>
        <a:lstStyle/>
        <a:p>
          <a:endParaRPr lang="en-US"/>
        </a:p>
      </dgm:t>
    </dgm:pt>
    <dgm:pt modelId="{CDCA6B03-F113-4841-AFD3-1CEFA397A0B1}">
      <dgm:prSet phldrT="[Text]"/>
      <dgm:spPr>
        <a:effectLst>
          <a:outerShdw blurRad="50800" dist="38100" dir="8100000" algn="tr" rotWithShape="0">
            <a:prstClr val="black">
              <a:alpha val="40000"/>
            </a:prstClr>
          </a:outerShdw>
        </a:effectLst>
      </dgm:spPr>
      <dgm:t>
        <a:bodyPr/>
        <a:lstStyle/>
        <a:p>
          <a:r>
            <a:rPr lang="en-US" dirty="0"/>
            <a:t>Did the ARP/CSLFRF-funded water / wastewater project cause the LG to generate NEW revenues?</a:t>
          </a:r>
        </a:p>
      </dgm:t>
    </dgm:pt>
    <dgm:pt modelId="{79F3CF5C-5665-6D44-9011-E0B3EC149226}" type="parTrans" cxnId="{C2D656EC-F43C-0343-8664-D3B0040F1CC0}">
      <dgm:prSet/>
      <dgm:spPr/>
      <dgm:t>
        <a:bodyPr/>
        <a:lstStyle/>
        <a:p>
          <a:endParaRPr lang="en-US"/>
        </a:p>
      </dgm:t>
    </dgm:pt>
    <dgm:pt modelId="{848A071D-1459-A84A-9570-5F4A4EDFE10E}" type="sibTrans" cxnId="{C2D656EC-F43C-0343-8664-D3B0040F1CC0}">
      <dgm:prSet/>
      <dgm:spPr/>
      <dgm:t>
        <a:bodyPr/>
        <a:lstStyle/>
        <a:p>
          <a:endParaRPr lang="en-US"/>
        </a:p>
      </dgm:t>
    </dgm:pt>
    <dgm:pt modelId="{1D025BA4-5124-F34B-8189-5EC034C1FFD7}">
      <dgm:prSet phldrT="[Text]"/>
      <dgm:spPr>
        <a:effectLst>
          <a:outerShdw blurRad="50800" dist="38100" dir="8100000" algn="tr" rotWithShape="0">
            <a:prstClr val="black">
              <a:alpha val="40000"/>
            </a:prstClr>
          </a:outerShdw>
        </a:effectLst>
      </dgm:spPr>
      <dgm:t>
        <a:bodyPr/>
        <a:lstStyle/>
        <a:p>
          <a:r>
            <a:rPr lang="en-US" dirty="0"/>
            <a:t>Are the new revenues from “fees for services” or “rental fees”?</a:t>
          </a:r>
        </a:p>
      </dgm:t>
    </dgm:pt>
    <dgm:pt modelId="{ECFDCB51-17BD-AF4B-A85E-B23C58CB95AA}" type="parTrans" cxnId="{CDE8DA80-1586-E446-90F4-EB2C3C6208D7}">
      <dgm:prSet/>
      <dgm:spPr/>
      <dgm:t>
        <a:bodyPr/>
        <a:lstStyle/>
        <a:p>
          <a:endParaRPr lang="en-US"/>
        </a:p>
      </dgm:t>
    </dgm:pt>
    <dgm:pt modelId="{8517FDE6-53DD-2F4E-A475-22D6860B92DF}" type="sibTrans" cxnId="{CDE8DA80-1586-E446-90F4-EB2C3C6208D7}">
      <dgm:prSet/>
      <dgm:spPr/>
      <dgm:t>
        <a:bodyPr/>
        <a:lstStyle/>
        <a:p>
          <a:endParaRPr lang="en-US"/>
        </a:p>
      </dgm:t>
    </dgm:pt>
    <dgm:pt modelId="{3A5D0D67-3F3C-5B45-94F3-C208322F70F0}">
      <dgm:prSet phldrT="[Text]"/>
      <dgm:spPr>
        <a:effectLst>
          <a:outerShdw blurRad="50800" dist="38100" dir="8100000" algn="tr" rotWithShape="0">
            <a:prstClr val="black">
              <a:alpha val="40000"/>
            </a:prstClr>
          </a:outerShdw>
        </a:effectLst>
      </dgm:spPr>
      <dgm:t>
        <a:bodyPr/>
        <a:lstStyle/>
        <a:p>
          <a:r>
            <a:rPr lang="en-US" dirty="0"/>
            <a:t>Is there an exemption that applies (taxes, special assessments, system development fees, and similar charges)?</a:t>
          </a:r>
        </a:p>
      </dgm:t>
    </dgm:pt>
    <dgm:pt modelId="{255042CE-FD3F-E54B-884B-D01D0B550EBB}" type="parTrans" cxnId="{748898A7-EE81-854A-BD05-0408C1D6C655}">
      <dgm:prSet/>
      <dgm:spPr/>
      <dgm:t>
        <a:bodyPr/>
        <a:lstStyle/>
        <a:p>
          <a:endParaRPr lang="en-US"/>
        </a:p>
      </dgm:t>
    </dgm:pt>
    <dgm:pt modelId="{67F57575-2616-1E48-ABB9-90583995AF60}" type="sibTrans" cxnId="{748898A7-EE81-854A-BD05-0408C1D6C655}">
      <dgm:prSet/>
      <dgm:spPr/>
      <dgm:t>
        <a:bodyPr/>
        <a:lstStyle/>
        <a:p>
          <a:endParaRPr lang="en-US"/>
        </a:p>
      </dgm:t>
    </dgm:pt>
    <dgm:pt modelId="{0BF24B87-D6CB-E34E-B5C7-38E52B58A4FC}" type="pres">
      <dgm:prSet presAssocID="{DC2A187F-7FBC-5347-B510-91E4B90F65D5}" presName="outerComposite" presStyleCnt="0">
        <dgm:presLayoutVars>
          <dgm:chMax val="5"/>
          <dgm:dir/>
          <dgm:resizeHandles val="exact"/>
        </dgm:presLayoutVars>
      </dgm:prSet>
      <dgm:spPr/>
    </dgm:pt>
    <dgm:pt modelId="{E10DBE5B-4E3D-EE44-B735-2F1D79080600}" type="pres">
      <dgm:prSet presAssocID="{DC2A187F-7FBC-5347-B510-91E4B90F65D5}" presName="dummyMaxCanvas" presStyleCnt="0">
        <dgm:presLayoutVars/>
      </dgm:prSet>
      <dgm:spPr/>
    </dgm:pt>
    <dgm:pt modelId="{49F4F1DC-2DEF-9248-8D47-FF757F8BA725}" type="pres">
      <dgm:prSet presAssocID="{DC2A187F-7FBC-5347-B510-91E4B90F65D5}" presName="FourNodes_1" presStyleLbl="node1" presStyleIdx="0" presStyleCnt="4">
        <dgm:presLayoutVars>
          <dgm:bulletEnabled val="1"/>
        </dgm:presLayoutVars>
      </dgm:prSet>
      <dgm:spPr/>
    </dgm:pt>
    <dgm:pt modelId="{FC724525-973F-B445-8249-C6B2A561525E}" type="pres">
      <dgm:prSet presAssocID="{DC2A187F-7FBC-5347-B510-91E4B90F65D5}" presName="FourNodes_2" presStyleLbl="node1" presStyleIdx="1" presStyleCnt="4">
        <dgm:presLayoutVars>
          <dgm:bulletEnabled val="1"/>
        </dgm:presLayoutVars>
      </dgm:prSet>
      <dgm:spPr/>
    </dgm:pt>
    <dgm:pt modelId="{4259289F-4755-384D-91CE-641990679F16}" type="pres">
      <dgm:prSet presAssocID="{DC2A187F-7FBC-5347-B510-91E4B90F65D5}" presName="FourNodes_3" presStyleLbl="node1" presStyleIdx="2" presStyleCnt="4">
        <dgm:presLayoutVars>
          <dgm:bulletEnabled val="1"/>
        </dgm:presLayoutVars>
      </dgm:prSet>
      <dgm:spPr/>
    </dgm:pt>
    <dgm:pt modelId="{7CD79120-8A77-4B46-9C21-C825C659689F}" type="pres">
      <dgm:prSet presAssocID="{DC2A187F-7FBC-5347-B510-91E4B90F65D5}" presName="FourNodes_4" presStyleLbl="node1" presStyleIdx="3" presStyleCnt="4">
        <dgm:presLayoutVars>
          <dgm:bulletEnabled val="1"/>
        </dgm:presLayoutVars>
      </dgm:prSet>
      <dgm:spPr/>
    </dgm:pt>
    <dgm:pt modelId="{C626EA0F-DD89-0D41-AD1A-077449C4EBDE}" type="pres">
      <dgm:prSet presAssocID="{DC2A187F-7FBC-5347-B510-91E4B90F65D5}" presName="FourConn_1-2" presStyleLbl="fgAccFollowNode1" presStyleIdx="0" presStyleCnt="3">
        <dgm:presLayoutVars>
          <dgm:bulletEnabled val="1"/>
        </dgm:presLayoutVars>
      </dgm:prSet>
      <dgm:spPr/>
    </dgm:pt>
    <dgm:pt modelId="{6BC2680D-038B-5043-84F7-437DC038F26F}" type="pres">
      <dgm:prSet presAssocID="{DC2A187F-7FBC-5347-B510-91E4B90F65D5}" presName="FourConn_2-3" presStyleLbl="fgAccFollowNode1" presStyleIdx="1" presStyleCnt="3">
        <dgm:presLayoutVars>
          <dgm:bulletEnabled val="1"/>
        </dgm:presLayoutVars>
      </dgm:prSet>
      <dgm:spPr/>
    </dgm:pt>
    <dgm:pt modelId="{B6DD0ACE-56D0-EF4F-ABA7-1B0633656108}" type="pres">
      <dgm:prSet presAssocID="{DC2A187F-7FBC-5347-B510-91E4B90F65D5}" presName="FourConn_3-4" presStyleLbl="fgAccFollowNode1" presStyleIdx="2" presStyleCnt="3">
        <dgm:presLayoutVars>
          <dgm:bulletEnabled val="1"/>
        </dgm:presLayoutVars>
      </dgm:prSet>
      <dgm:spPr/>
    </dgm:pt>
    <dgm:pt modelId="{CD469F70-D1B6-8B49-860B-2D23BF1EDE18}" type="pres">
      <dgm:prSet presAssocID="{DC2A187F-7FBC-5347-B510-91E4B90F65D5}" presName="FourNodes_1_text" presStyleLbl="node1" presStyleIdx="3" presStyleCnt="4">
        <dgm:presLayoutVars>
          <dgm:bulletEnabled val="1"/>
        </dgm:presLayoutVars>
      </dgm:prSet>
      <dgm:spPr/>
    </dgm:pt>
    <dgm:pt modelId="{B5133CE5-247D-4C4E-ABA7-9E7DE36BD3C8}" type="pres">
      <dgm:prSet presAssocID="{DC2A187F-7FBC-5347-B510-91E4B90F65D5}" presName="FourNodes_2_text" presStyleLbl="node1" presStyleIdx="3" presStyleCnt="4">
        <dgm:presLayoutVars>
          <dgm:bulletEnabled val="1"/>
        </dgm:presLayoutVars>
      </dgm:prSet>
      <dgm:spPr/>
    </dgm:pt>
    <dgm:pt modelId="{3AFD5194-4FD7-CC42-B498-73349B12FBA4}" type="pres">
      <dgm:prSet presAssocID="{DC2A187F-7FBC-5347-B510-91E4B90F65D5}" presName="FourNodes_3_text" presStyleLbl="node1" presStyleIdx="3" presStyleCnt="4">
        <dgm:presLayoutVars>
          <dgm:bulletEnabled val="1"/>
        </dgm:presLayoutVars>
      </dgm:prSet>
      <dgm:spPr/>
    </dgm:pt>
    <dgm:pt modelId="{DDC12EB7-478B-B442-8D9F-0873CAF839D3}" type="pres">
      <dgm:prSet presAssocID="{DC2A187F-7FBC-5347-B510-91E4B90F65D5}" presName="FourNodes_4_text" presStyleLbl="node1" presStyleIdx="3" presStyleCnt="4">
        <dgm:presLayoutVars>
          <dgm:bulletEnabled val="1"/>
        </dgm:presLayoutVars>
      </dgm:prSet>
      <dgm:spPr/>
    </dgm:pt>
  </dgm:ptLst>
  <dgm:cxnLst>
    <dgm:cxn modelId="{CB0C8705-1018-194B-988A-1D491557869A}" type="presOf" srcId="{8517FDE6-53DD-2F4E-A475-22D6860B92DF}" destId="{B6DD0ACE-56D0-EF4F-ABA7-1B0633656108}" srcOrd="0" destOrd="0" presId="urn:microsoft.com/office/officeart/2005/8/layout/vProcess5"/>
    <dgm:cxn modelId="{3E624218-5A4F-524A-90DB-C73518375EBB}" type="presOf" srcId="{3A5D0D67-3F3C-5B45-94F3-C208322F70F0}" destId="{7CD79120-8A77-4B46-9C21-C825C659689F}" srcOrd="0" destOrd="0" presId="urn:microsoft.com/office/officeart/2005/8/layout/vProcess5"/>
    <dgm:cxn modelId="{066C8829-E83F-9045-A1E0-B1032ADEEF1E}" type="presOf" srcId="{3F66FAC6-ECC0-3B40-864E-E394D1256149}" destId="{C626EA0F-DD89-0D41-AD1A-077449C4EBDE}" srcOrd="0" destOrd="0" presId="urn:microsoft.com/office/officeart/2005/8/layout/vProcess5"/>
    <dgm:cxn modelId="{C0AF072D-008F-DB45-91FD-B56DC495C292}" type="presOf" srcId="{DC2A187F-7FBC-5347-B510-91E4B90F65D5}" destId="{0BF24B87-D6CB-E34E-B5C7-38E52B58A4FC}" srcOrd="0" destOrd="0" presId="urn:microsoft.com/office/officeart/2005/8/layout/vProcess5"/>
    <dgm:cxn modelId="{96E6A531-25DB-AF44-8825-554BA5409C3E}" type="presOf" srcId="{6E127505-56A5-484F-8F5C-C44D135FE91D}" destId="{49F4F1DC-2DEF-9248-8D47-FF757F8BA725}" srcOrd="0" destOrd="0" presId="urn:microsoft.com/office/officeart/2005/8/layout/vProcess5"/>
    <dgm:cxn modelId="{5344E765-BA79-594B-9772-17115C0BA757}" type="presOf" srcId="{6E127505-56A5-484F-8F5C-C44D135FE91D}" destId="{CD469F70-D1B6-8B49-860B-2D23BF1EDE18}" srcOrd="1" destOrd="0" presId="urn:microsoft.com/office/officeart/2005/8/layout/vProcess5"/>
    <dgm:cxn modelId="{87EAEA77-393C-8241-BA42-69AB32EC9179}" type="presOf" srcId="{1D025BA4-5124-F34B-8189-5EC034C1FFD7}" destId="{4259289F-4755-384D-91CE-641990679F16}" srcOrd="0" destOrd="0" presId="urn:microsoft.com/office/officeart/2005/8/layout/vProcess5"/>
    <dgm:cxn modelId="{3C0AD07F-DB5B-4242-AB83-96A00F44FD5E}" type="presOf" srcId="{848A071D-1459-A84A-9570-5F4A4EDFE10E}" destId="{6BC2680D-038B-5043-84F7-437DC038F26F}" srcOrd="0" destOrd="0" presId="urn:microsoft.com/office/officeart/2005/8/layout/vProcess5"/>
    <dgm:cxn modelId="{CDE8DA80-1586-E446-90F4-EB2C3C6208D7}" srcId="{DC2A187F-7FBC-5347-B510-91E4B90F65D5}" destId="{1D025BA4-5124-F34B-8189-5EC034C1FFD7}" srcOrd="2" destOrd="0" parTransId="{ECFDCB51-17BD-AF4B-A85E-B23C58CB95AA}" sibTransId="{8517FDE6-53DD-2F4E-A475-22D6860B92DF}"/>
    <dgm:cxn modelId="{748898A7-EE81-854A-BD05-0408C1D6C655}" srcId="{DC2A187F-7FBC-5347-B510-91E4B90F65D5}" destId="{3A5D0D67-3F3C-5B45-94F3-C208322F70F0}" srcOrd="3" destOrd="0" parTransId="{255042CE-FD3F-E54B-884B-D01D0B550EBB}" sibTransId="{67F57575-2616-1E48-ABB9-90583995AF60}"/>
    <dgm:cxn modelId="{41CED8B2-2D79-D040-B792-A721E5D983F2}" type="presOf" srcId="{3A5D0D67-3F3C-5B45-94F3-C208322F70F0}" destId="{DDC12EB7-478B-B442-8D9F-0873CAF839D3}" srcOrd="1" destOrd="0" presId="urn:microsoft.com/office/officeart/2005/8/layout/vProcess5"/>
    <dgm:cxn modelId="{EEEDE6C3-87DC-2443-97D6-F1DD48063156}" type="presOf" srcId="{1D025BA4-5124-F34B-8189-5EC034C1FFD7}" destId="{3AFD5194-4FD7-CC42-B498-73349B12FBA4}" srcOrd="1" destOrd="0" presId="urn:microsoft.com/office/officeart/2005/8/layout/vProcess5"/>
    <dgm:cxn modelId="{FF7A17DA-FFCD-D14A-8309-17F4AF615BC2}" type="presOf" srcId="{CDCA6B03-F113-4841-AFD3-1CEFA397A0B1}" destId="{B5133CE5-247D-4C4E-ABA7-9E7DE36BD3C8}" srcOrd="1" destOrd="0" presId="urn:microsoft.com/office/officeart/2005/8/layout/vProcess5"/>
    <dgm:cxn modelId="{CB051EEB-166C-504F-965D-D3B4E0AE2EAE}" srcId="{DC2A187F-7FBC-5347-B510-91E4B90F65D5}" destId="{6E127505-56A5-484F-8F5C-C44D135FE91D}" srcOrd="0" destOrd="0" parTransId="{671FA81B-1AF7-E547-AF9D-6C6058E289B3}" sibTransId="{3F66FAC6-ECC0-3B40-864E-E394D1256149}"/>
    <dgm:cxn modelId="{C2D656EC-F43C-0343-8664-D3B0040F1CC0}" srcId="{DC2A187F-7FBC-5347-B510-91E4B90F65D5}" destId="{CDCA6B03-F113-4841-AFD3-1CEFA397A0B1}" srcOrd="1" destOrd="0" parTransId="{79F3CF5C-5665-6D44-9011-E0B3EC149226}" sibTransId="{848A071D-1459-A84A-9570-5F4A4EDFE10E}"/>
    <dgm:cxn modelId="{5CEA53F4-913C-3A45-8402-772908C30403}" type="presOf" srcId="{CDCA6B03-F113-4841-AFD3-1CEFA397A0B1}" destId="{FC724525-973F-B445-8249-C6B2A561525E}" srcOrd="0" destOrd="0" presId="urn:microsoft.com/office/officeart/2005/8/layout/vProcess5"/>
    <dgm:cxn modelId="{4F6C5506-5CF5-E340-9EBD-3E0A32469101}" type="presParOf" srcId="{0BF24B87-D6CB-E34E-B5C7-38E52B58A4FC}" destId="{E10DBE5B-4E3D-EE44-B735-2F1D79080600}" srcOrd="0" destOrd="0" presId="urn:microsoft.com/office/officeart/2005/8/layout/vProcess5"/>
    <dgm:cxn modelId="{0FBFE3BE-0DC1-CA4B-BFAF-1FFC6D04ACAE}" type="presParOf" srcId="{0BF24B87-D6CB-E34E-B5C7-38E52B58A4FC}" destId="{49F4F1DC-2DEF-9248-8D47-FF757F8BA725}" srcOrd="1" destOrd="0" presId="urn:microsoft.com/office/officeart/2005/8/layout/vProcess5"/>
    <dgm:cxn modelId="{A8C6223C-100B-9146-BB5D-2BB0D2E4A293}" type="presParOf" srcId="{0BF24B87-D6CB-E34E-B5C7-38E52B58A4FC}" destId="{FC724525-973F-B445-8249-C6B2A561525E}" srcOrd="2" destOrd="0" presId="urn:microsoft.com/office/officeart/2005/8/layout/vProcess5"/>
    <dgm:cxn modelId="{5ED31E5E-BA28-744B-B2CE-D21BFCF12863}" type="presParOf" srcId="{0BF24B87-D6CB-E34E-B5C7-38E52B58A4FC}" destId="{4259289F-4755-384D-91CE-641990679F16}" srcOrd="3" destOrd="0" presId="urn:microsoft.com/office/officeart/2005/8/layout/vProcess5"/>
    <dgm:cxn modelId="{84FCE794-30E8-E249-8BB8-1A2AC4930F5D}" type="presParOf" srcId="{0BF24B87-D6CB-E34E-B5C7-38E52B58A4FC}" destId="{7CD79120-8A77-4B46-9C21-C825C659689F}" srcOrd="4" destOrd="0" presId="urn:microsoft.com/office/officeart/2005/8/layout/vProcess5"/>
    <dgm:cxn modelId="{C3F8AF16-5400-644C-8B75-508C14F72799}" type="presParOf" srcId="{0BF24B87-D6CB-E34E-B5C7-38E52B58A4FC}" destId="{C626EA0F-DD89-0D41-AD1A-077449C4EBDE}" srcOrd="5" destOrd="0" presId="urn:microsoft.com/office/officeart/2005/8/layout/vProcess5"/>
    <dgm:cxn modelId="{D442BFB9-34EC-7648-BD10-C25A2D28E47E}" type="presParOf" srcId="{0BF24B87-D6CB-E34E-B5C7-38E52B58A4FC}" destId="{6BC2680D-038B-5043-84F7-437DC038F26F}" srcOrd="6" destOrd="0" presId="urn:microsoft.com/office/officeart/2005/8/layout/vProcess5"/>
    <dgm:cxn modelId="{FC25D2D4-4337-7446-931B-A6E743B512D6}" type="presParOf" srcId="{0BF24B87-D6CB-E34E-B5C7-38E52B58A4FC}" destId="{B6DD0ACE-56D0-EF4F-ABA7-1B0633656108}" srcOrd="7" destOrd="0" presId="urn:microsoft.com/office/officeart/2005/8/layout/vProcess5"/>
    <dgm:cxn modelId="{C22C7359-6938-3943-AF9E-EF8626E861D7}" type="presParOf" srcId="{0BF24B87-D6CB-E34E-B5C7-38E52B58A4FC}" destId="{CD469F70-D1B6-8B49-860B-2D23BF1EDE18}" srcOrd="8" destOrd="0" presId="urn:microsoft.com/office/officeart/2005/8/layout/vProcess5"/>
    <dgm:cxn modelId="{4A4F50BB-54AB-0646-A0DB-7B881BFA2962}" type="presParOf" srcId="{0BF24B87-D6CB-E34E-B5C7-38E52B58A4FC}" destId="{B5133CE5-247D-4C4E-ABA7-9E7DE36BD3C8}" srcOrd="9" destOrd="0" presId="urn:microsoft.com/office/officeart/2005/8/layout/vProcess5"/>
    <dgm:cxn modelId="{CE8D6951-9BFD-D542-9455-5BD845A22AB9}" type="presParOf" srcId="{0BF24B87-D6CB-E34E-B5C7-38E52B58A4FC}" destId="{3AFD5194-4FD7-CC42-B498-73349B12FBA4}" srcOrd="10" destOrd="0" presId="urn:microsoft.com/office/officeart/2005/8/layout/vProcess5"/>
    <dgm:cxn modelId="{6218E41B-F110-3640-8229-422680D1EFAC}" type="presParOf" srcId="{0BF24B87-D6CB-E34E-B5C7-38E52B58A4FC}" destId="{DDC12EB7-478B-B442-8D9F-0873CAF839D3}"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2A187F-7FBC-5347-B510-91E4B90F65D5}"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6E127505-56A5-484F-8F5C-C44D135FE91D}">
      <dgm:prSet phldrT="[Text]"/>
      <dgm:spPr>
        <a:effectLst>
          <a:outerShdw blurRad="50800" dist="38100" dir="8100000" algn="tr" rotWithShape="0">
            <a:prstClr val="black">
              <a:alpha val="40000"/>
            </a:prstClr>
          </a:outerShdw>
        </a:effectLst>
      </dgm:spPr>
      <dgm:t>
        <a:bodyPr/>
        <a:lstStyle/>
        <a:p>
          <a:r>
            <a:rPr lang="en-US" dirty="0"/>
            <a:t>Did we fund at least part of water / wastewater project with necessary infrastructure category ARP/CSLFRF? </a:t>
          </a:r>
        </a:p>
      </dgm:t>
    </dgm:pt>
    <dgm:pt modelId="{671FA81B-1AF7-E547-AF9D-6C6058E289B3}" type="parTrans" cxnId="{CB051EEB-166C-504F-965D-D3B4E0AE2EAE}">
      <dgm:prSet/>
      <dgm:spPr/>
      <dgm:t>
        <a:bodyPr/>
        <a:lstStyle/>
        <a:p>
          <a:endParaRPr lang="en-US"/>
        </a:p>
      </dgm:t>
    </dgm:pt>
    <dgm:pt modelId="{3F66FAC6-ECC0-3B40-864E-E394D1256149}" type="sibTrans" cxnId="{CB051EEB-166C-504F-965D-D3B4E0AE2EAE}">
      <dgm:prSet/>
      <dgm:spPr/>
      <dgm:t>
        <a:bodyPr/>
        <a:lstStyle/>
        <a:p>
          <a:endParaRPr lang="en-US"/>
        </a:p>
      </dgm:t>
    </dgm:pt>
    <dgm:pt modelId="{CDCA6B03-F113-4841-AFD3-1CEFA397A0B1}">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Did the ARP/CSLFRF-funded water / wastewater project cause the LG to generate NEW revenues?</a:t>
          </a:r>
        </a:p>
      </dgm:t>
    </dgm:pt>
    <dgm:pt modelId="{79F3CF5C-5665-6D44-9011-E0B3EC149226}" type="parTrans" cxnId="{C2D656EC-F43C-0343-8664-D3B0040F1CC0}">
      <dgm:prSet/>
      <dgm:spPr/>
      <dgm:t>
        <a:bodyPr/>
        <a:lstStyle/>
        <a:p>
          <a:endParaRPr lang="en-US"/>
        </a:p>
      </dgm:t>
    </dgm:pt>
    <dgm:pt modelId="{848A071D-1459-A84A-9570-5F4A4EDFE10E}" type="sibTrans" cxnId="{C2D656EC-F43C-0343-8664-D3B0040F1CC0}">
      <dgm:prSet/>
      <dgm:spPr/>
      <dgm:t>
        <a:bodyPr/>
        <a:lstStyle/>
        <a:p>
          <a:endParaRPr lang="en-US"/>
        </a:p>
      </dgm:t>
    </dgm:pt>
    <dgm:pt modelId="{1D025BA4-5124-F34B-8189-5EC034C1FFD7}">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Are the new revenues from “fees for services” or “rental fees”?</a:t>
          </a:r>
        </a:p>
      </dgm:t>
    </dgm:pt>
    <dgm:pt modelId="{ECFDCB51-17BD-AF4B-A85E-B23C58CB95AA}" type="parTrans" cxnId="{CDE8DA80-1586-E446-90F4-EB2C3C6208D7}">
      <dgm:prSet/>
      <dgm:spPr/>
      <dgm:t>
        <a:bodyPr/>
        <a:lstStyle/>
        <a:p>
          <a:endParaRPr lang="en-US"/>
        </a:p>
      </dgm:t>
    </dgm:pt>
    <dgm:pt modelId="{8517FDE6-53DD-2F4E-A475-22D6860B92DF}" type="sibTrans" cxnId="{CDE8DA80-1586-E446-90F4-EB2C3C6208D7}">
      <dgm:prSet/>
      <dgm:spPr/>
      <dgm:t>
        <a:bodyPr/>
        <a:lstStyle/>
        <a:p>
          <a:endParaRPr lang="en-US"/>
        </a:p>
      </dgm:t>
    </dgm:pt>
    <dgm:pt modelId="{3A5D0D67-3F3C-5B45-94F3-C208322F70F0}">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Is there an exemption that applies (taxes, special assessments, system development fees, and similar charges)?</a:t>
          </a:r>
        </a:p>
      </dgm:t>
    </dgm:pt>
    <dgm:pt modelId="{255042CE-FD3F-E54B-884B-D01D0B550EBB}" type="parTrans" cxnId="{748898A7-EE81-854A-BD05-0408C1D6C655}">
      <dgm:prSet/>
      <dgm:spPr/>
      <dgm:t>
        <a:bodyPr/>
        <a:lstStyle/>
        <a:p>
          <a:endParaRPr lang="en-US"/>
        </a:p>
      </dgm:t>
    </dgm:pt>
    <dgm:pt modelId="{67F57575-2616-1E48-ABB9-90583995AF60}" type="sibTrans" cxnId="{748898A7-EE81-854A-BD05-0408C1D6C655}">
      <dgm:prSet/>
      <dgm:spPr/>
      <dgm:t>
        <a:bodyPr/>
        <a:lstStyle/>
        <a:p>
          <a:endParaRPr lang="en-US"/>
        </a:p>
      </dgm:t>
    </dgm:pt>
    <dgm:pt modelId="{0BF24B87-D6CB-E34E-B5C7-38E52B58A4FC}" type="pres">
      <dgm:prSet presAssocID="{DC2A187F-7FBC-5347-B510-91E4B90F65D5}" presName="outerComposite" presStyleCnt="0">
        <dgm:presLayoutVars>
          <dgm:chMax val="5"/>
          <dgm:dir/>
          <dgm:resizeHandles val="exact"/>
        </dgm:presLayoutVars>
      </dgm:prSet>
      <dgm:spPr/>
    </dgm:pt>
    <dgm:pt modelId="{E10DBE5B-4E3D-EE44-B735-2F1D79080600}" type="pres">
      <dgm:prSet presAssocID="{DC2A187F-7FBC-5347-B510-91E4B90F65D5}" presName="dummyMaxCanvas" presStyleCnt="0">
        <dgm:presLayoutVars/>
      </dgm:prSet>
      <dgm:spPr/>
    </dgm:pt>
    <dgm:pt modelId="{49F4F1DC-2DEF-9248-8D47-FF757F8BA725}" type="pres">
      <dgm:prSet presAssocID="{DC2A187F-7FBC-5347-B510-91E4B90F65D5}" presName="FourNodes_1" presStyleLbl="node1" presStyleIdx="0" presStyleCnt="4">
        <dgm:presLayoutVars>
          <dgm:bulletEnabled val="1"/>
        </dgm:presLayoutVars>
      </dgm:prSet>
      <dgm:spPr/>
    </dgm:pt>
    <dgm:pt modelId="{FC724525-973F-B445-8249-C6B2A561525E}" type="pres">
      <dgm:prSet presAssocID="{DC2A187F-7FBC-5347-B510-91E4B90F65D5}" presName="FourNodes_2" presStyleLbl="node1" presStyleIdx="1" presStyleCnt="4">
        <dgm:presLayoutVars>
          <dgm:bulletEnabled val="1"/>
        </dgm:presLayoutVars>
      </dgm:prSet>
      <dgm:spPr/>
    </dgm:pt>
    <dgm:pt modelId="{4259289F-4755-384D-91CE-641990679F16}" type="pres">
      <dgm:prSet presAssocID="{DC2A187F-7FBC-5347-B510-91E4B90F65D5}" presName="FourNodes_3" presStyleLbl="node1" presStyleIdx="2" presStyleCnt="4">
        <dgm:presLayoutVars>
          <dgm:bulletEnabled val="1"/>
        </dgm:presLayoutVars>
      </dgm:prSet>
      <dgm:spPr/>
    </dgm:pt>
    <dgm:pt modelId="{7CD79120-8A77-4B46-9C21-C825C659689F}" type="pres">
      <dgm:prSet presAssocID="{DC2A187F-7FBC-5347-B510-91E4B90F65D5}" presName="FourNodes_4" presStyleLbl="node1" presStyleIdx="3" presStyleCnt="4">
        <dgm:presLayoutVars>
          <dgm:bulletEnabled val="1"/>
        </dgm:presLayoutVars>
      </dgm:prSet>
      <dgm:spPr/>
    </dgm:pt>
    <dgm:pt modelId="{C626EA0F-DD89-0D41-AD1A-077449C4EBDE}" type="pres">
      <dgm:prSet presAssocID="{DC2A187F-7FBC-5347-B510-91E4B90F65D5}" presName="FourConn_1-2" presStyleLbl="fgAccFollowNode1" presStyleIdx="0" presStyleCnt="3">
        <dgm:presLayoutVars>
          <dgm:bulletEnabled val="1"/>
        </dgm:presLayoutVars>
      </dgm:prSet>
      <dgm:spPr/>
    </dgm:pt>
    <dgm:pt modelId="{6BC2680D-038B-5043-84F7-437DC038F26F}" type="pres">
      <dgm:prSet presAssocID="{DC2A187F-7FBC-5347-B510-91E4B90F65D5}" presName="FourConn_2-3" presStyleLbl="fgAccFollowNode1" presStyleIdx="1" presStyleCnt="3">
        <dgm:presLayoutVars>
          <dgm:bulletEnabled val="1"/>
        </dgm:presLayoutVars>
      </dgm:prSet>
      <dgm:spPr/>
    </dgm:pt>
    <dgm:pt modelId="{B6DD0ACE-56D0-EF4F-ABA7-1B0633656108}" type="pres">
      <dgm:prSet presAssocID="{DC2A187F-7FBC-5347-B510-91E4B90F65D5}" presName="FourConn_3-4" presStyleLbl="fgAccFollowNode1" presStyleIdx="2" presStyleCnt="3">
        <dgm:presLayoutVars>
          <dgm:bulletEnabled val="1"/>
        </dgm:presLayoutVars>
      </dgm:prSet>
      <dgm:spPr/>
    </dgm:pt>
    <dgm:pt modelId="{CD469F70-D1B6-8B49-860B-2D23BF1EDE18}" type="pres">
      <dgm:prSet presAssocID="{DC2A187F-7FBC-5347-B510-91E4B90F65D5}" presName="FourNodes_1_text" presStyleLbl="node1" presStyleIdx="3" presStyleCnt="4">
        <dgm:presLayoutVars>
          <dgm:bulletEnabled val="1"/>
        </dgm:presLayoutVars>
      </dgm:prSet>
      <dgm:spPr/>
    </dgm:pt>
    <dgm:pt modelId="{B5133CE5-247D-4C4E-ABA7-9E7DE36BD3C8}" type="pres">
      <dgm:prSet presAssocID="{DC2A187F-7FBC-5347-B510-91E4B90F65D5}" presName="FourNodes_2_text" presStyleLbl="node1" presStyleIdx="3" presStyleCnt="4">
        <dgm:presLayoutVars>
          <dgm:bulletEnabled val="1"/>
        </dgm:presLayoutVars>
      </dgm:prSet>
      <dgm:spPr/>
    </dgm:pt>
    <dgm:pt modelId="{3AFD5194-4FD7-CC42-B498-73349B12FBA4}" type="pres">
      <dgm:prSet presAssocID="{DC2A187F-7FBC-5347-B510-91E4B90F65D5}" presName="FourNodes_3_text" presStyleLbl="node1" presStyleIdx="3" presStyleCnt="4">
        <dgm:presLayoutVars>
          <dgm:bulletEnabled val="1"/>
        </dgm:presLayoutVars>
      </dgm:prSet>
      <dgm:spPr/>
    </dgm:pt>
    <dgm:pt modelId="{DDC12EB7-478B-B442-8D9F-0873CAF839D3}" type="pres">
      <dgm:prSet presAssocID="{DC2A187F-7FBC-5347-B510-91E4B90F65D5}" presName="FourNodes_4_text" presStyleLbl="node1" presStyleIdx="3" presStyleCnt="4">
        <dgm:presLayoutVars>
          <dgm:bulletEnabled val="1"/>
        </dgm:presLayoutVars>
      </dgm:prSet>
      <dgm:spPr/>
    </dgm:pt>
  </dgm:ptLst>
  <dgm:cxnLst>
    <dgm:cxn modelId="{CB0C8705-1018-194B-988A-1D491557869A}" type="presOf" srcId="{8517FDE6-53DD-2F4E-A475-22D6860B92DF}" destId="{B6DD0ACE-56D0-EF4F-ABA7-1B0633656108}" srcOrd="0" destOrd="0" presId="urn:microsoft.com/office/officeart/2005/8/layout/vProcess5"/>
    <dgm:cxn modelId="{3E624218-5A4F-524A-90DB-C73518375EBB}" type="presOf" srcId="{3A5D0D67-3F3C-5B45-94F3-C208322F70F0}" destId="{7CD79120-8A77-4B46-9C21-C825C659689F}" srcOrd="0" destOrd="0" presId="urn:microsoft.com/office/officeart/2005/8/layout/vProcess5"/>
    <dgm:cxn modelId="{066C8829-E83F-9045-A1E0-B1032ADEEF1E}" type="presOf" srcId="{3F66FAC6-ECC0-3B40-864E-E394D1256149}" destId="{C626EA0F-DD89-0D41-AD1A-077449C4EBDE}" srcOrd="0" destOrd="0" presId="urn:microsoft.com/office/officeart/2005/8/layout/vProcess5"/>
    <dgm:cxn modelId="{C0AF072D-008F-DB45-91FD-B56DC495C292}" type="presOf" srcId="{DC2A187F-7FBC-5347-B510-91E4B90F65D5}" destId="{0BF24B87-D6CB-E34E-B5C7-38E52B58A4FC}" srcOrd="0" destOrd="0" presId="urn:microsoft.com/office/officeart/2005/8/layout/vProcess5"/>
    <dgm:cxn modelId="{96E6A531-25DB-AF44-8825-554BA5409C3E}" type="presOf" srcId="{6E127505-56A5-484F-8F5C-C44D135FE91D}" destId="{49F4F1DC-2DEF-9248-8D47-FF757F8BA725}" srcOrd="0" destOrd="0" presId="urn:microsoft.com/office/officeart/2005/8/layout/vProcess5"/>
    <dgm:cxn modelId="{5344E765-BA79-594B-9772-17115C0BA757}" type="presOf" srcId="{6E127505-56A5-484F-8F5C-C44D135FE91D}" destId="{CD469F70-D1B6-8B49-860B-2D23BF1EDE18}" srcOrd="1" destOrd="0" presId="urn:microsoft.com/office/officeart/2005/8/layout/vProcess5"/>
    <dgm:cxn modelId="{87EAEA77-393C-8241-BA42-69AB32EC9179}" type="presOf" srcId="{1D025BA4-5124-F34B-8189-5EC034C1FFD7}" destId="{4259289F-4755-384D-91CE-641990679F16}" srcOrd="0" destOrd="0" presId="urn:microsoft.com/office/officeart/2005/8/layout/vProcess5"/>
    <dgm:cxn modelId="{3C0AD07F-DB5B-4242-AB83-96A00F44FD5E}" type="presOf" srcId="{848A071D-1459-A84A-9570-5F4A4EDFE10E}" destId="{6BC2680D-038B-5043-84F7-437DC038F26F}" srcOrd="0" destOrd="0" presId="urn:microsoft.com/office/officeart/2005/8/layout/vProcess5"/>
    <dgm:cxn modelId="{CDE8DA80-1586-E446-90F4-EB2C3C6208D7}" srcId="{DC2A187F-7FBC-5347-B510-91E4B90F65D5}" destId="{1D025BA4-5124-F34B-8189-5EC034C1FFD7}" srcOrd="2" destOrd="0" parTransId="{ECFDCB51-17BD-AF4B-A85E-B23C58CB95AA}" sibTransId="{8517FDE6-53DD-2F4E-A475-22D6860B92DF}"/>
    <dgm:cxn modelId="{748898A7-EE81-854A-BD05-0408C1D6C655}" srcId="{DC2A187F-7FBC-5347-B510-91E4B90F65D5}" destId="{3A5D0D67-3F3C-5B45-94F3-C208322F70F0}" srcOrd="3" destOrd="0" parTransId="{255042CE-FD3F-E54B-884B-D01D0B550EBB}" sibTransId="{67F57575-2616-1E48-ABB9-90583995AF60}"/>
    <dgm:cxn modelId="{41CED8B2-2D79-D040-B792-A721E5D983F2}" type="presOf" srcId="{3A5D0D67-3F3C-5B45-94F3-C208322F70F0}" destId="{DDC12EB7-478B-B442-8D9F-0873CAF839D3}" srcOrd="1" destOrd="0" presId="urn:microsoft.com/office/officeart/2005/8/layout/vProcess5"/>
    <dgm:cxn modelId="{EEEDE6C3-87DC-2443-97D6-F1DD48063156}" type="presOf" srcId="{1D025BA4-5124-F34B-8189-5EC034C1FFD7}" destId="{3AFD5194-4FD7-CC42-B498-73349B12FBA4}" srcOrd="1" destOrd="0" presId="urn:microsoft.com/office/officeart/2005/8/layout/vProcess5"/>
    <dgm:cxn modelId="{FF7A17DA-FFCD-D14A-8309-17F4AF615BC2}" type="presOf" srcId="{CDCA6B03-F113-4841-AFD3-1CEFA397A0B1}" destId="{B5133CE5-247D-4C4E-ABA7-9E7DE36BD3C8}" srcOrd="1" destOrd="0" presId="urn:microsoft.com/office/officeart/2005/8/layout/vProcess5"/>
    <dgm:cxn modelId="{CB051EEB-166C-504F-965D-D3B4E0AE2EAE}" srcId="{DC2A187F-7FBC-5347-B510-91E4B90F65D5}" destId="{6E127505-56A5-484F-8F5C-C44D135FE91D}" srcOrd="0" destOrd="0" parTransId="{671FA81B-1AF7-E547-AF9D-6C6058E289B3}" sibTransId="{3F66FAC6-ECC0-3B40-864E-E394D1256149}"/>
    <dgm:cxn modelId="{C2D656EC-F43C-0343-8664-D3B0040F1CC0}" srcId="{DC2A187F-7FBC-5347-B510-91E4B90F65D5}" destId="{CDCA6B03-F113-4841-AFD3-1CEFA397A0B1}" srcOrd="1" destOrd="0" parTransId="{79F3CF5C-5665-6D44-9011-E0B3EC149226}" sibTransId="{848A071D-1459-A84A-9570-5F4A4EDFE10E}"/>
    <dgm:cxn modelId="{5CEA53F4-913C-3A45-8402-772908C30403}" type="presOf" srcId="{CDCA6B03-F113-4841-AFD3-1CEFA397A0B1}" destId="{FC724525-973F-B445-8249-C6B2A561525E}" srcOrd="0" destOrd="0" presId="urn:microsoft.com/office/officeart/2005/8/layout/vProcess5"/>
    <dgm:cxn modelId="{4F6C5506-5CF5-E340-9EBD-3E0A32469101}" type="presParOf" srcId="{0BF24B87-D6CB-E34E-B5C7-38E52B58A4FC}" destId="{E10DBE5B-4E3D-EE44-B735-2F1D79080600}" srcOrd="0" destOrd="0" presId="urn:microsoft.com/office/officeart/2005/8/layout/vProcess5"/>
    <dgm:cxn modelId="{0FBFE3BE-0DC1-CA4B-BFAF-1FFC6D04ACAE}" type="presParOf" srcId="{0BF24B87-D6CB-E34E-B5C7-38E52B58A4FC}" destId="{49F4F1DC-2DEF-9248-8D47-FF757F8BA725}" srcOrd="1" destOrd="0" presId="urn:microsoft.com/office/officeart/2005/8/layout/vProcess5"/>
    <dgm:cxn modelId="{A8C6223C-100B-9146-BB5D-2BB0D2E4A293}" type="presParOf" srcId="{0BF24B87-D6CB-E34E-B5C7-38E52B58A4FC}" destId="{FC724525-973F-B445-8249-C6B2A561525E}" srcOrd="2" destOrd="0" presId="urn:microsoft.com/office/officeart/2005/8/layout/vProcess5"/>
    <dgm:cxn modelId="{5ED31E5E-BA28-744B-B2CE-D21BFCF12863}" type="presParOf" srcId="{0BF24B87-D6CB-E34E-B5C7-38E52B58A4FC}" destId="{4259289F-4755-384D-91CE-641990679F16}" srcOrd="3" destOrd="0" presId="urn:microsoft.com/office/officeart/2005/8/layout/vProcess5"/>
    <dgm:cxn modelId="{84FCE794-30E8-E249-8BB8-1A2AC4930F5D}" type="presParOf" srcId="{0BF24B87-D6CB-E34E-B5C7-38E52B58A4FC}" destId="{7CD79120-8A77-4B46-9C21-C825C659689F}" srcOrd="4" destOrd="0" presId="urn:microsoft.com/office/officeart/2005/8/layout/vProcess5"/>
    <dgm:cxn modelId="{C3F8AF16-5400-644C-8B75-508C14F72799}" type="presParOf" srcId="{0BF24B87-D6CB-E34E-B5C7-38E52B58A4FC}" destId="{C626EA0F-DD89-0D41-AD1A-077449C4EBDE}" srcOrd="5" destOrd="0" presId="urn:microsoft.com/office/officeart/2005/8/layout/vProcess5"/>
    <dgm:cxn modelId="{D442BFB9-34EC-7648-BD10-C25A2D28E47E}" type="presParOf" srcId="{0BF24B87-D6CB-E34E-B5C7-38E52B58A4FC}" destId="{6BC2680D-038B-5043-84F7-437DC038F26F}" srcOrd="6" destOrd="0" presId="urn:microsoft.com/office/officeart/2005/8/layout/vProcess5"/>
    <dgm:cxn modelId="{FC25D2D4-4337-7446-931B-A6E743B512D6}" type="presParOf" srcId="{0BF24B87-D6CB-E34E-B5C7-38E52B58A4FC}" destId="{B6DD0ACE-56D0-EF4F-ABA7-1B0633656108}" srcOrd="7" destOrd="0" presId="urn:microsoft.com/office/officeart/2005/8/layout/vProcess5"/>
    <dgm:cxn modelId="{C22C7359-6938-3943-AF9E-EF8626E861D7}" type="presParOf" srcId="{0BF24B87-D6CB-E34E-B5C7-38E52B58A4FC}" destId="{CD469F70-D1B6-8B49-860B-2D23BF1EDE18}" srcOrd="8" destOrd="0" presId="urn:microsoft.com/office/officeart/2005/8/layout/vProcess5"/>
    <dgm:cxn modelId="{4A4F50BB-54AB-0646-A0DB-7B881BFA2962}" type="presParOf" srcId="{0BF24B87-D6CB-E34E-B5C7-38E52B58A4FC}" destId="{B5133CE5-247D-4C4E-ABA7-9E7DE36BD3C8}" srcOrd="9" destOrd="0" presId="urn:microsoft.com/office/officeart/2005/8/layout/vProcess5"/>
    <dgm:cxn modelId="{CE8D6951-9BFD-D542-9455-5BD845A22AB9}" type="presParOf" srcId="{0BF24B87-D6CB-E34E-B5C7-38E52B58A4FC}" destId="{3AFD5194-4FD7-CC42-B498-73349B12FBA4}" srcOrd="10" destOrd="0" presId="urn:microsoft.com/office/officeart/2005/8/layout/vProcess5"/>
    <dgm:cxn modelId="{6218E41B-F110-3640-8229-422680D1EFAC}" type="presParOf" srcId="{0BF24B87-D6CB-E34E-B5C7-38E52B58A4FC}" destId="{DDC12EB7-478B-B442-8D9F-0873CAF839D3}"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F2B6A0-B3B3-48F7-82CE-14209EFE2073}" type="doc">
      <dgm:prSet loTypeId="urn:microsoft.com/office/officeart/2005/8/layout/h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Basic compliance requirements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REVENUE REPLACEMENT</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custT="1"/>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sz="1800" dirty="0"/>
            <a:t>Basic compliance requirements</a:t>
          </a:r>
          <a:endParaRPr lang="en-US" sz="2100"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chemeClr val="accent6"/>
        </a:solidFill>
        <a:ln>
          <a:noFill/>
        </a:ln>
        <a:effectLst>
          <a:outerShdw blurRad="50800" dist="38100" dir="8100000" algn="tr" rotWithShape="0">
            <a:prstClr val="black">
              <a:alpha val="40000"/>
            </a:prstClr>
          </a:outerShdw>
        </a:effectLst>
      </dgm:spPr>
      <dgm:t>
        <a:bodyPr/>
        <a:lstStyle/>
        <a:p>
          <a:r>
            <a:rPr lang="en-US" sz="18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custT="1"/>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Basic compliance requirements</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1800" dirty="0"/>
            <a:t>NECESSARY 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custT="1"/>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sz="1800" dirty="0"/>
            <a:t>Basic compliance requirements</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7AA2421D-322B-4449-8616-4842467C0276}">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Award terms and conditions</a:t>
          </a:r>
        </a:p>
      </dgm:t>
    </dgm:pt>
    <dgm:pt modelId="{DDA8B62F-8982-1049-8F2B-3431ABF1D731}" type="parTrans" cxnId="{CD103BB9-739C-4E47-907B-9C16831AEEC6}">
      <dgm:prSet/>
      <dgm:spPr/>
      <dgm:t>
        <a:bodyPr/>
        <a:lstStyle/>
        <a:p>
          <a:endParaRPr lang="en-US"/>
        </a:p>
      </dgm:t>
    </dgm:pt>
    <dgm:pt modelId="{4C89147A-9E2C-5543-8329-87AFC5C46CF3}" type="sibTrans" cxnId="{CD103BB9-739C-4E47-907B-9C16831AEEC6}">
      <dgm:prSet/>
      <dgm:spPr/>
      <dgm:t>
        <a:bodyPr/>
        <a:lstStyle/>
        <a:p>
          <a:endParaRPr lang="en-US"/>
        </a:p>
      </dgm:t>
    </dgm:pt>
    <dgm:pt modelId="{C8F10079-71FD-CA4A-8C07-EA129FBA55A1}">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Specific cost item regulations</a:t>
          </a:r>
        </a:p>
      </dgm:t>
    </dgm:pt>
    <dgm:pt modelId="{C6C202DF-7D31-3F45-B18E-FC956EF08CAC}" type="parTrans" cxnId="{98D4C2ED-5546-9343-9A60-146552520CDD}">
      <dgm:prSet/>
      <dgm:spPr/>
      <dgm:t>
        <a:bodyPr/>
        <a:lstStyle/>
        <a:p>
          <a:endParaRPr lang="en-US"/>
        </a:p>
      </dgm:t>
    </dgm:pt>
    <dgm:pt modelId="{53EDB746-8624-9D42-84B4-5CF1280FE650}" type="sibTrans" cxnId="{98D4C2ED-5546-9343-9A60-146552520CDD}">
      <dgm:prSet/>
      <dgm:spPr/>
      <dgm:t>
        <a:bodyPr/>
        <a:lstStyle/>
        <a:p>
          <a:endParaRPr lang="en-US"/>
        </a:p>
      </dgm:t>
    </dgm:pt>
    <dgm:pt modelId="{B791053D-E17C-CD40-86C8-0F22516088D0}">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procurement</a:t>
          </a:r>
        </a:p>
      </dgm:t>
    </dgm:pt>
    <dgm:pt modelId="{0D4A24EE-B072-9240-94EF-03877797BFF8}" type="parTrans" cxnId="{CD658B4A-A001-2A48-86BA-EE48F08CE47B}">
      <dgm:prSet/>
      <dgm:spPr/>
      <dgm:t>
        <a:bodyPr/>
        <a:lstStyle/>
        <a:p>
          <a:endParaRPr lang="en-US"/>
        </a:p>
      </dgm:t>
    </dgm:pt>
    <dgm:pt modelId="{8BE7D7A7-D5A5-C643-AA0C-05F62587B0C3}" type="sibTrans" cxnId="{CD658B4A-A001-2A48-86BA-EE48F08CE47B}">
      <dgm:prSet/>
      <dgm:spPr/>
      <dgm:t>
        <a:bodyPr/>
        <a:lstStyle/>
        <a:p>
          <a:endParaRPr lang="en-US"/>
        </a:p>
      </dgm:t>
    </dgm:pt>
    <dgm:pt modelId="{4F4B0DA7-9309-FD4C-91E0-DDAF430C69DA}">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2400" b="1" dirty="0"/>
            <a:t>UG program income</a:t>
          </a:r>
        </a:p>
      </dgm:t>
    </dgm:pt>
    <dgm:pt modelId="{91DACDB2-871C-BD42-99C4-CDD3278824A2}" type="parTrans" cxnId="{0FAE6D8F-4AF3-1746-A490-CC25E1C5B16C}">
      <dgm:prSet/>
      <dgm:spPr/>
      <dgm:t>
        <a:bodyPr/>
        <a:lstStyle/>
        <a:p>
          <a:endParaRPr lang="en-US"/>
        </a:p>
      </dgm:t>
    </dgm:pt>
    <dgm:pt modelId="{1D8B8A01-EDD6-D14B-8B9C-89C869E6DAF5}" type="sibTrans" cxnId="{0FAE6D8F-4AF3-1746-A490-CC25E1C5B16C}">
      <dgm:prSet/>
      <dgm:spPr/>
      <dgm:t>
        <a:bodyPr/>
        <a:lstStyle/>
        <a:p>
          <a:endParaRPr lang="en-US"/>
        </a:p>
      </dgm:t>
    </dgm:pt>
    <dgm:pt modelId="{4434F433-CCE9-0A47-8682-59B47811C7F3}">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property management</a:t>
          </a:r>
        </a:p>
      </dgm:t>
    </dgm:pt>
    <dgm:pt modelId="{01D61A8F-D3F1-5048-8F77-2A76AE328CDC}" type="parTrans" cxnId="{3F8A69EE-E8B7-7E43-ADDF-D9FA8F767975}">
      <dgm:prSet/>
      <dgm:spPr/>
      <dgm:t>
        <a:bodyPr/>
        <a:lstStyle/>
        <a:p>
          <a:endParaRPr lang="en-US"/>
        </a:p>
      </dgm:t>
    </dgm:pt>
    <dgm:pt modelId="{1AA3EAFE-EA6C-C043-8503-F84493032BD3}" type="sibTrans" cxnId="{3F8A69EE-E8B7-7E43-ADDF-D9FA8F767975}">
      <dgm:prSet/>
      <dgm:spPr/>
      <dgm:t>
        <a:bodyPr/>
        <a:lstStyle/>
        <a:p>
          <a:endParaRPr lang="en-US"/>
        </a:p>
      </dgm:t>
    </dgm:pt>
    <dgm:pt modelId="{645EA61B-9461-D943-810A-AA6B054479A2}">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UG subawards</a:t>
          </a:r>
        </a:p>
      </dgm:t>
    </dgm:pt>
    <dgm:pt modelId="{13B12E2A-2AC0-6D43-A3AB-4BD8C3571835}" type="parTrans" cxnId="{C7D9B7C4-C047-C149-B699-3C9AE3266F1B}">
      <dgm:prSet/>
      <dgm:spPr/>
      <dgm:t>
        <a:bodyPr/>
        <a:lstStyle/>
        <a:p>
          <a:endParaRPr lang="en-US"/>
        </a:p>
      </dgm:t>
    </dgm:pt>
    <dgm:pt modelId="{E63C8619-FB7C-6043-BA26-B0A367E753C5}" type="sibTrans" cxnId="{C7D9B7C4-C047-C149-B699-3C9AE3266F1B}">
      <dgm:prSet/>
      <dgm:spPr/>
      <dgm:t>
        <a:bodyPr/>
        <a:lstStyle/>
        <a:p>
          <a:endParaRPr lang="en-US"/>
        </a:p>
      </dgm:t>
    </dgm:pt>
    <dgm:pt modelId="{443686A7-7FDB-FD45-AB59-685428DB65FE}">
      <dgm:prSet custT="1"/>
      <dgm:spPr>
        <a:solidFill>
          <a:srgbClr val="ECCAFA">
            <a:alpha val="89804"/>
          </a:srgbClr>
        </a:solidFill>
        <a:ln>
          <a:no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1800" dirty="0"/>
            <a:t>Prohibited expenditures</a:t>
          </a:r>
        </a:p>
      </dgm:t>
    </dgm:pt>
    <dgm:pt modelId="{C8844F2D-1AEB-E543-B97D-02723179FD33}" type="parTrans" cxnId="{855E8198-FED3-E54E-8E49-682932657B0F}">
      <dgm:prSet/>
      <dgm:spPr/>
      <dgm:t>
        <a:bodyPr/>
        <a:lstStyle/>
        <a:p>
          <a:endParaRPr lang="en-US"/>
        </a:p>
      </dgm:t>
    </dgm:pt>
    <dgm:pt modelId="{1C8C93C4-FC73-AA42-9A1F-3A1CEC4FC7CC}" type="sibTrans" cxnId="{855E8198-FED3-E54E-8E49-682932657B0F}">
      <dgm:prSet/>
      <dgm:spPr/>
      <dgm:t>
        <a:bodyPr/>
        <a:lstStyle/>
        <a:p>
          <a:endParaRPr lang="en-US"/>
        </a:p>
      </dgm:t>
    </dgm:pt>
    <dgm:pt modelId="{D7CCF1F7-14E0-724F-8C5C-55005F0F1144}">
      <dgm:prSet custT="1"/>
      <dgm:spPr/>
      <dgm:t>
        <a:bodyPr/>
        <a:lstStyle/>
        <a:p>
          <a:r>
            <a:rPr lang="en-US" sz="1800" dirty="0"/>
            <a:t>Award terms and conditions</a:t>
          </a:r>
        </a:p>
      </dgm:t>
    </dgm:pt>
    <dgm:pt modelId="{9A69D94D-3B16-8F4E-91B8-51DD75659A88}" type="parTrans" cxnId="{CAE57B6F-4A3D-2446-A744-289ADA1DA114}">
      <dgm:prSet/>
      <dgm:spPr/>
      <dgm:t>
        <a:bodyPr/>
        <a:lstStyle/>
        <a:p>
          <a:endParaRPr lang="en-US"/>
        </a:p>
      </dgm:t>
    </dgm:pt>
    <dgm:pt modelId="{5C1E36DF-C5C6-9B47-B78C-5856F41B8827}" type="sibTrans" cxnId="{CAE57B6F-4A3D-2446-A744-289ADA1DA114}">
      <dgm:prSet/>
      <dgm:spPr/>
      <dgm:t>
        <a:bodyPr/>
        <a:lstStyle/>
        <a:p>
          <a:endParaRPr lang="en-US"/>
        </a:p>
      </dgm:t>
    </dgm:pt>
    <dgm:pt modelId="{CD6ED393-B1E0-5A4C-9234-6B65EAC12D5D}">
      <dgm:prSet custT="1"/>
      <dgm:spPr/>
      <dgm:t>
        <a:bodyPr/>
        <a:lstStyle/>
        <a:p>
          <a:r>
            <a:rPr lang="en-US" sz="1800" dirty="0"/>
            <a:t>Prohibited expenditures</a:t>
          </a:r>
        </a:p>
      </dgm:t>
    </dgm:pt>
    <dgm:pt modelId="{A46A72DA-B77E-F34E-87FE-6FC8DF791DD9}" type="parTrans" cxnId="{9EDAD62D-D6C2-6147-A7BC-8BD410A9D07C}">
      <dgm:prSet/>
      <dgm:spPr/>
      <dgm:t>
        <a:bodyPr/>
        <a:lstStyle/>
        <a:p>
          <a:endParaRPr lang="en-US"/>
        </a:p>
      </dgm:t>
    </dgm:pt>
    <dgm:pt modelId="{9EFE1692-B4F9-A147-BD51-316CB8EB9B63}" type="sibTrans" cxnId="{9EDAD62D-D6C2-6147-A7BC-8BD410A9D07C}">
      <dgm:prSet/>
      <dgm:spPr/>
      <dgm:t>
        <a:bodyPr/>
        <a:lstStyle/>
        <a:p>
          <a:endParaRPr lang="en-US"/>
        </a:p>
      </dgm:t>
    </dgm:pt>
    <dgm:pt modelId="{C7C8976B-9D4F-5E40-82A3-255BB9B58284}">
      <dgm:prSet custT="1"/>
      <dgm:spPr/>
      <dgm:t>
        <a:bodyPr/>
        <a:lstStyle/>
        <a:p>
          <a:r>
            <a:rPr lang="en-US" sz="1800" dirty="0"/>
            <a:t>Award terms and conditions</a:t>
          </a:r>
        </a:p>
      </dgm:t>
    </dgm:pt>
    <dgm:pt modelId="{50544199-B55E-7848-84D7-29570F24DD82}" type="parTrans" cxnId="{BA541B3D-143C-E444-9B3B-B545744BCD7B}">
      <dgm:prSet/>
      <dgm:spPr/>
      <dgm:t>
        <a:bodyPr/>
        <a:lstStyle/>
        <a:p>
          <a:endParaRPr lang="en-US"/>
        </a:p>
      </dgm:t>
    </dgm:pt>
    <dgm:pt modelId="{9E0A9DDF-50AF-5E4B-A270-A5D2542BBD4D}" type="sibTrans" cxnId="{BA541B3D-143C-E444-9B3B-B545744BCD7B}">
      <dgm:prSet/>
      <dgm:spPr/>
      <dgm:t>
        <a:bodyPr/>
        <a:lstStyle/>
        <a:p>
          <a:endParaRPr lang="en-US"/>
        </a:p>
      </dgm:t>
    </dgm:pt>
    <dgm:pt modelId="{5B64A1E9-2237-B740-93C5-56028A867A5F}">
      <dgm:prSet custT="1"/>
      <dgm:spPr/>
      <dgm:t>
        <a:bodyPr/>
        <a:lstStyle/>
        <a:p>
          <a:r>
            <a:rPr lang="en-US" sz="1800" dirty="0"/>
            <a:t>Prohibited expenditures</a:t>
          </a:r>
        </a:p>
      </dgm:t>
    </dgm:pt>
    <dgm:pt modelId="{710071E7-2AEA-FF48-82BC-09C1715B7ED0}" type="parTrans" cxnId="{32DACB17-FE38-5B4E-9D6E-7B8FCA49E3F7}">
      <dgm:prSet/>
      <dgm:spPr/>
      <dgm:t>
        <a:bodyPr/>
        <a:lstStyle/>
        <a:p>
          <a:endParaRPr lang="en-US"/>
        </a:p>
      </dgm:t>
    </dgm:pt>
    <dgm:pt modelId="{E1C94DB2-BE7D-3C40-A522-D1B1609A8E8C}" type="sibTrans" cxnId="{32DACB17-FE38-5B4E-9D6E-7B8FCA49E3F7}">
      <dgm:prSet/>
      <dgm:spPr/>
      <dgm:t>
        <a:bodyPr/>
        <a:lstStyle/>
        <a:p>
          <a:endParaRPr lang="en-US"/>
        </a:p>
      </dgm:t>
    </dgm:pt>
    <dgm:pt modelId="{6AFA9CA3-CF93-E643-8ED6-66654D938475}">
      <dgm:prSet custT="1"/>
      <dgm:spPr/>
      <dgm:t>
        <a:bodyPr/>
        <a:lstStyle/>
        <a:p>
          <a:r>
            <a:rPr lang="en-US" sz="1800" dirty="0"/>
            <a:t>Specific cost item regulations</a:t>
          </a:r>
        </a:p>
      </dgm:t>
    </dgm:pt>
    <dgm:pt modelId="{DC2EF6D6-7928-CB47-B4AB-A0F58F6C0285}" type="parTrans" cxnId="{D9126C5E-EC14-FB4B-9815-45E41A071ADA}">
      <dgm:prSet/>
      <dgm:spPr/>
      <dgm:t>
        <a:bodyPr/>
        <a:lstStyle/>
        <a:p>
          <a:endParaRPr lang="en-US"/>
        </a:p>
      </dgm:t>
    </dgm:pt>
    <dgm:pt modelId="{35613FD5-3C16-F24E-A511-425DA94B4C47}" type="sibTrans" cxnId="{D9126C5E-EC14-FB4B-9815-45E41A071ADA}">
      <dgm:prSet/>
      <dgm:spPr/>
      <dgm:t>
        <a:bodyPr/>
        <a:lstStyle/>
        <a:p>
          <a:endParaRPr lang="en-US"/>
        </a:p>
      </dgm:t>
    </dgm:pt>
    <dgm:pt modelId="{84EB2C8A-2D42-074D-8DAD-2274D2E4A3ED}">
      <dgm:prSet custT="1"/>
      <dgm:spPr/>
      <dgm:t>
        <a:bodyPr/>
        <a:lstStyle/>
        <a:p>
          <a:r>
            <a:rPr lang="en-US" sz="1800" dirty="0"/>
            <a:t>UG procurement</a:t>
          </a:r>
        </a:p>
      </dgm:t>
    </dgm:pt>
    <dgm:pt modelId="{9FB4D714-F4E2-C747-9F39-9B2FF0A63885}" type="parTrans" cxnId="{D26FF244-485E-CB4A-96A5-EBF45C494345}">
      <dgm:prSet/>
      <dgm:spPr/>
      <dgm:t>
        <a:bodyPr/>
        <a:lstStyle/>
        <a:p>
          <a:endParaRPr lang="en-US"/>
        </a:p>
      </dgm:t>
    </dgm:pt>
    <dgm:pt modelId="{FC657238-CC46-5F40-845F-283AE02FDF7D}" type="sibTrans" cxnId="{D26FF244-485E-CB4A-96A5-EBF45C494345}">
      <dgm:prSet/>
      <dgm:spPr/>
      <dgm:t>
        <a:bodyPr/>
        <a:lstStyle/>
        <a:p>
          <a:endParaRPr lang="en-US"/>
        </a:p>
      </dgm:t>
    </dgm:pt>
    <dgm:pt modelId="{718267DC-C12D-824D-85FC-7542B860CA22}">
      <dgm:prSet custT="1"/>
      <dgm:spPr/>
      <dgm:t>
        <a:bodyPr/>
        <a:lstStyle/>
        <a:p>
          <a:r>
            <a:rPr lang="en-US" sz="2400" b="1" dirty="0"/>
            <a:t>UG program income</a:t>
          </a:r>
        </a:p>
      </dgm:t>
    </dgm:pt>
    <dgm:pt modelId="{8E52C3B4-3A65-D44C-B5DC-B0FDB11B0FB8}" type="parTrans" cxnId="{5B9D4A94-2C84-7945-BE5C-5A1134947ECC}">
      <dgm:prSet/>
      <dgm:spPr/>
      <dgm:t>
        <a:bodyPr/>
        <a:lstStyle/>
        <a:p>
          <a:endParaRPr lang="en-US"/>
        </a:p>
      </dgm:t>
    </dgm:pt>
    <dgm:pt modelId="{65693354-E543-6D45-BB40-FAC496E434C5}" type="sibTrans" cxnId="{5B9D4A94-2C84-7945-BE5C-5A1134947ECC}">
      <dgm:prSet/>
      <dgm:spPr/>
      <dgm:t>
        <a:bodyPr/>
        <a:lstStyle/>
        <a:p>
          <a:endParaRPr lang="en-US"/>
        </a:p>
      </dgm:t>
    </dgm:pt>
    <dgm:pt modelId="{82B209F9-31E4-ED41-BCF1-E22A803391EA}">
      <dgm:prSet custT="1"/>
      <dgm:spPr/>
      <dgm:t>
        <a:bodyPr/>
        <a:lstStyle/>
        <a:p>
          <a:r>
            <a:rPr lang="en-US" sz="1800" dirty="0"/>
            <a:t>UG property management</a:t>
          </a:r>
        </a:p>
      </dgm:t>
    </dgm:pt>
    <dgm:pt modelId="{E4A86EC7-0B21-CD47-813C-1545ED71FFFB}" type="parTrans" cxnId="{C6332D99-3BAC-DE48-A709-5D7B8A46CD63}">
      <dgm:prSet/>
      <dgm:spPr/>
      <dgm:t>
        <a:bodyPr/>
        <a:lstStyle/>
        <a:p>
          <a:endParaRPr lang="en-US"/>
        </a:p>
      </dgm:t>
    </dgm:pt>
    <dgm:pt modelId="{ED8A251D-04D3-9647-AC55-86D689456915}" type="sibTrans" cxnId="{C6332D99-3BAC-DE48-A709-5D7B8A46CD63}">
      <dgm:prSet/>
      <dgm:spPr/>
      <dgm:t>
        <a:bodyPr/>
        <a:lstStyle/>
        <a:p>
          <a:endParaRPr lang="en-US"/>
        </a:p>
      </dgm:t>
    </dgm:pt>
    <dgm:pt modelId="{CB80D7D2-7C64-134B-AE18-4C75DF48C858}">
      <dgm:prSet custT="1"/>
      <dgm:spPr/>
      <dgm:t>
        <a:bodyPr/>
        <a:lstStyle/>
        <a:p>
          <a:r>
            <a:rPr lang="en-US" sz="1800" dirty="0"/>
            <a:t>UG subawards</a:t>
          </a:r>
        </a:p>
      </dgm:t>
    </dgm:pt>
    <dgm:pt modelId="{BC6CBD0F-D822-BB43-81D0-325E4B305514}" type="parTrans" cxnId="{B2904C76-87A7-9743-9793-F498CCB671EB}">
      <dgm:prSet/>
      <dgm:spPr/>
      <dgm:t>
        <a:bodyPr/>
        <a:lstStyle/>
        <a:p>
          <a:endParaRPr lang="en-US"/>
        </a:p>
      </dgm:t>
    </dgm:pt>
    <dgm:pt modelId="{0AE0479F-BF1B-9849-ADBA-EC6D48D259FA}" type="sibTrans" cxnId="{B2904C76-87A7-9743-9793-F498CCB671EB}">
      <dgm:prSet/>
      <dgm:spPr/>
      <dgm:t>
        <a:bodyPr/>
        <a:lstStyle/>
        <a:p>
          <a:endParaRPr lang="en-US"/>
        </a:p>
      </dgm:t>
    </dgm:pt>
    <dgm:pt modelId="{B6E89965-2F2C-5F41-9B63-9AB649C476E9}">
      <dgm:prSet custT="1"/>
      <dgm:spPr/>
      <dgm:t>
        <a:bodyPr/>
        <a:lstStyle/>
        <a:p>
          <a:r>
            <a:rPr lang="en-US" sz="1800" dirty="0"/>
            <a:t>Award terms and conditions</a:t>
          </a:r>
        </a:p>
      </dgm:t>
    </dgm:pt>
    <dgm:pt modelId="{4C5C862B-D08F-864F-A28C-F8F900B579FB}" type="parTrans" cxnId="{88F99BF3-5DC9-8A47-9869-4F6C343D0DC2}">
      <dgm:prSet/>
      <dgm:spPr/>
      <dgm:t>
        <a:bodyPr/>
        <a:lstStyle/>
        <a:p>
          <a:endParaRPr lang="en-US"/>
        </a:p>
      </dgm:t>
    </dgm:pt>
    <dgm:pt modelId="{D1B5534A-75CD-D148-B0C8-9984965A00C8}" type="sibTrans" cxnId="{88F99BF3-5DC9-8A47-9869-4F6C343D0DC2}">
      <dgm:prSet/>
      <dgm:spPr/>
      <dgm:t>
        <a:bodyPr/>
        <a:lstStyle/>
        <a:p>
          <a:endParaRPr lang="en-US"/>
        </a:p>
      </dgm:t>
    </dgm:pt>
    <dgm:pt modelId="{BB99DD35-35B0-1542-99E5-874EDC669A50}">
      <dgm:prSet custT="1"/>
      <dgm:spPr/>
      <dgm:t>
        <a:bodyPr/>
        <a:lstStyle/>
        <a:p>
          <a:r>
            <a:rPr lang="en-US" sz="1800"/>
            <a:t>Prohibited expenditures</a:t>
          </a:r>
          <a:endParaRPr lang="en-US" sz="1800" dirty="0"/>
        </a:p>
      </dgm:t>
    </dgm:pt>
    <dgm:pt modelId="{A66DBDA3-0217-C244-9D2A-40EEB50F3604}" type="parTrans" cxnId="{608C18E2-D812-5044-8B96-56ED77BE2140}">
      <dgm:prSet/>
      <dgm:spPr/>
      <dgm:t>
        <a:bodyPr/>
        <a:lstStyle/>
        <a:p>
          <a:endParaRPr lang="en-US"/>
        </a:p>
      </dgm:t>
    </dgm:pt>
    <dgm:pt modelId="{519B8B08-5161-804C-8F47-45D4C13D158F}" type="sibTrans" cxnId="{608C18E2-D812-5044-8B96-56ED77BE2140}">
      <dgm:prSet/>
      <dgm:spPr/>
      <dgm:t>
        <a:bodyPr/>
        <a:lstStyle/>
        <a:p>
          <a:endParaRPr lang="en-US"/>
        </a:p>
      </dgm:t>
    </dgm:pt>
    <dgm:pt modelId="{8D3474FE-1469-F843-9B6E-02716BC54A93}">
      <dgm:prSet custT="1"/>
      <dgm:spPr/>
      <dgm:t>
        <a:bodyPr/>
        <a:lstStyle/>
        <a:p>
          <a:r>
            <a:rPr lang="en-US" sz="1800"/>
            <a:t>Specific cost item regulations</a:t>
          </a:r>
          <a:endParaRPr lang="en-US" sz="1800" dirty="0"/>
        </a:p>
      </dgm:t>
    </dgm:pt>
    <dgm:pt modelId="{52BDD0CD-BB25-F244-A682-58EB5EC2AEEB}" type="parTrans" cxnId="{99C5E628-8F98-BF41-8468-110C796BAA06}">
      <dgm:prSet/>
      <dgm:spPr/>
      <dgm:t>
        <a:bodyPr/>
        <a:lstStyle/>
        <a:p>
          <a:endParaRPr lang="en-US"/>
        </a:p>
      </dgm:t>
    </dgm:pt>
    <dgm:pt modelId="{4EB8AB53-13DD-CA42-94D9-463612EF6568}" type="sibTrans" cxnId="{99C5E628-8F98-BF41-8468-110C796BAA06}">
      <dgm:prSet/>
      <dgm:spPr/>
      <dgm:t>
        <a:bodyPr/>
        <a:lstStyle/>
        <a:p>
          <a:endParaRPr lang="en-US"/>
        </a:p>
      </dgm:t>
    </dgm:pt>
    <dgm:pt modelId="{AD13CB7B-1232-AA4F-A678-837E7BCDFBBF}">
      <dgm:prSet custT="1"/>
      <dgm:spPr/>
      <dgm:t>
        <a:bodyPr/>
        <a:lstStyle/>
        <a:p>
          <a:r>
            <a:rPr lang="en-US" sz="1800" dirty="0"/>
            <a:t>UG procurement</a:t>
          </a:r>
        </a:p>
      </dgm:t>
    </dgm:pt>
    <dgm:pt modelId="{E85C7BF5-BFAB-7647-BE96-6AA51645BB87}" type="parTrans" cxnId="{84F3EBDD-0276-014B-9621-7560CFB5E6F0}">
      <dgm:prSet/>
      <dgm:spPr/>
      <dgm:t>
        <a:bodyPr/>
        <a:lstStyle/>
        <a:p>
          <a:endParaRPr lang="en-US"/>
        </a:p>
      </dgm:t>
    </dgm:pt>
    <dgm:pt modelId="{586B107F-E9DE-F24A-9C15-92AA9E8B49CA}" type="sibTrans" cxnId="{84F3EBDD-0276-014B-9621-7560CFB5E6F0}">
      <dgm:prSet/>
      <dgm:spPr/>
      <dgm:t>
        <a:bodyPr/>
        <a:lstStyle/>
        <a:p>
          <a:endParaRPr lang="en-US"/>
        </a:p>
      </dgm:t>
    </dgm:pt>
    <dgm:pt modelId="{0EF5E1BE-026B-9147-A152-AB34A5A09272}">
      <dgm:prSet custT="1"/>
      <dgm:spPr/>
      <dgm:t>
        <a:bodyPr/>
        <a:lstStyle/>
        <a:p>
          <a:r>
            <a:rPr lang="en-US" sz="2400" b="1" dirty="0"/>
            <a:t>UG program income</a:t>
          </a:r>
        </a:p>
      </dgm:t>
    </dgm:pt>
    <dgm:pt modelId="{88EF07B3-E6A3-6549-B263-00E4E09D3266}" type="parTrans" cxnId="{1C672551-733E-8F41-BD06-578B09B0645A}">
      <dgm:prSet/>
      <dgm:spPr/>
      <dgm:t>
        <a:bodyPr/>
        <a:lstStyle/>
        <a:p>
          <a:endParaRPr lang="en-US"/>
        </a:p>
      </dgm:t>
    </dgm:pt>
    <dgm:pt modelId="{7C4F5C22-5B85-864A-812B-EA21C148B236}" type="sibTrans" cxnId="{1C672551-733E-8F41-BD06-578B09B0645A}">
      <dgm:prSet/>
      <dgm:spPr/>
      <dgm:t>
        <a:bodyPr/>
        <a:lstStyle/>
        <a:p>
          <a:endParaRPr lang="en-US"/>
        </a:p>
      </dgm:t>
    </dgm:pt>
    <dgm:pt modelId="{BF1E769C-0DAA-E544-881F-BC191B195FCA}">
      <dgm:prSet custT="1"/>
      <dgm:spPr/>
      <dgm:t>
        <a:bodyPr/>
        <a:lstStyle/>
        <a:p>
          <a:r>
            <a:rPr lang="en-US" sz="1800" dirty="0"/>
            <a:t>UG property management</a:t>
          </a:r>
        </a:p>
      </dgm:t>
    </dgm:pt>
    <dgm:pt modelId="{37C818B3-FDED-7B49-AB4E-828F38AF7E44}" type="parTrans" cxnId="{3649F1E8-84F9-7246-AE02-94EDC41A7450}">
      <dgm:prSet/>
      <dgm:spPr/>
      <dgm:t>
        <a:bodyPr/>
        <a:lstStyle/>
        <a:p>
          <a:endParaRPr lang="en-US"/>
        </a:p>
      </dgm:t>
    </dgm:pt>
    <dgm:pt modelId="{D1B38D3D-5939-7347-933D-BCD90AB01DAB}" type="sibTrans" cxnId="{3649F1E8-84F9-7246-AE02-94EDC41A7450}">
      <dgm:prSet/>
      <dgm:spPr/>
      <dgm:t>
        <a:bodyPr/>
        <a:lstStyle/>
        <a:p>
          <a:endParaRPr lang="en-US"/>
        </a:p>
      </dgm:t>
    </dgm:pt>
    <dgm:pt modelId="{B2B41F14-2E6F-794A-B50F-96D8E6E2653D}">
      <dgm:prSet custT="1"/>
      <dgm:spPr/>
      <dgm:t>
        <a:bodyPr/>
        <a:lstStyle/>
        <a:p>
          <a:r>
            <a:rPr lang="en-US" sz="1800" dirty="0"/>
            <a:t>UG subawards</a:t>
          </a:r>
        </a:p>
      </dgm:t>
    </dgm:pt>
    <dgm:pt modelId="{B87420C9-6976-CB4B-B897-B37F98F7E53A}" type="parTrans" cxnId="{169A3C85-3F04-8E46-8B60-FFE5C6937F41}">
      <dgm:prSet/>
      <dgm:spPr/>
      <dgm:t>
        <a:bodyPr/>
        <a:lstStyle/>
        <a:p>
          <a:endParaRPr lang="en-US"/>
        </a:p>
      </dgm:t>
    </dgm:pt>
    <dgm:pt modelId="{FBA8DB06-6B2D-254C-9200-B5155BE25D60}" type="sibTrans" cxnId="{169A3C85-3F04-8E46-8B60-FFE5C6937F41}">
      <dgm:prSet/>
      <dgm:spPr/>
      <dgm:t>
        <a:bodyPr/>
        <a:lstStyle/>
        <a:p>
          <a:endParaRPr lang="en-US"/>
        </a:p>
      </dgm:t>
    </dgm:pt>
    <dgm:pt modelId="{80147B28-8130-1141-9868-ABE7F3365B23}" type="pres">
      <dgm:prSet presAssocID="{B9F2B6A0-B3B3-48F7-82CE-14209EFE2073}" presName="Name0" presStyleCnt="0">
        <dgm:presLayoutVars>
          <dgm:dir/>
          <dgm:animLvl val="lvl"/>
          <dgm:resizeHandles val="exact"/>
        </dgm:presLayoutVars>
      </dgm:prSet>
      <dgm:spPr/>
    </dgm:pt>
    <dgm:pt modelId="{49D97AAA-1799-DA4B-BE9A-387B73E5A1ED}" type="pres">
      <dgm:prSet presAssocID="{C306291E-71A2-4B4C-BBB4-F598471C92A6}" presName="composite" presStyleCnt="0"/>
      <dgm:spPr/>
    </dgm:pt>
    <dgm:pt modelId="{AB13009B-A6A0-3F47-A166-3EF0E4C577B6}" type="pres">
      <dgm:prSet presAssocID="{C306291E-71A2-4B4C-BBB4-F598471C92A6}" presName="parTx" presStyleLbl="alignNode1" presStyleIdx="0" presStyleCnt="4">
        <dgm:presLayoutVars>
          <dgm:chMax val="0"/>
          <dgm:chPref val="0"/>
          <dgm:bulletEnabled val="1"/>
        </dgm:presLayoutVars>
      </dgm:prSet>
      <dgm:spPr/>
    </dgm:pt>
    <dgm:pt modelId="{38ADEC6C-0FCA-224F-8C0E-ADB7440A1D32}" type="pres">
      <dgm:prSet presAssocID="{C306291E-71A2-4B4C-BBB4-F598471C92A6}" presName="desTx" presStyleLbl="alignAccFollowNode1" presStyleIdx="0" presStyleCnt="4">
        <dgm:presLayoutVars>
          <dgm:bulletEnabled val="1"/>
        </dgm:presLayoutVars>
      </dgm:prSet>
      <dgm:spPr/>
    </dgm:pt>
    <dgm:pt modelId="{27B28FE4-ED1D-8D45-9463-FDDB40E6B490}" type="pres">
      <dgm:prSet presAssocID="{469B1202-E77C-49C4-8520-1042A0AB48EC}" presName="space" presStyleCnt="0"/>
      <dgm:spPr/>
    </dgm:pt>
    <dgm:pt modelId="{F36B615E-AC6B-0E43-B5A4-E3DE986F0E72}" type="pres">
      <dgm:prSet presAssocID="{5190CF68-C99A-47B0-8BD2-A62733FDC3A4}" presName="composite" presStyleCnt="0"/>
      <dgm:spPr/>
    </dgm:pt>
    <dgm:pt modelId="{BE8E6FC6-1022-9647-89AE-92ADFA985339}" type="pres">
      <dgm:prSet presAssocID="{5190CF68-C99A-47B0-8BD2-A62733FDC3A4}" presName="parTx" presStyleLbl="alignNode1" presStyleIdx="1" presStyleCnt="4">
        <dgm:presLayoutVars>
          <dgm:chMax val="0"/>
          <dgm:chPref val="0"/>
          <dgm:bulletEnabled val="1"/>
        </dgm:presLayoutVars>
      </dgm:prSet>
      <dgm:spPr/>
    </dgm:pt>
    <dgm:pt modelId="{2A165415-9423-8E45-99AC-5885F79745C0}" type="pres">
      <dgm:prSet presAssocID="{5190CF68-C99A-47B0-8BD2-A62733FDC3A4}" presName="desTx" presStyleLbl="alignAccFollowNode1" presStyleIdx="1" presStyleCnt="4">
        <dgm:presLayoutVars>
          <dgm:bulletEnabled val="1"/>
        </dgm:presLayoutVars>
      </dgm:prSet>
      <dgm:spPr/>
    </dgm:pt>
    <dgm:pt modelId="{CB259887-C06D-4841-988A-454A6A565ED3}" type="pres">
      <dgm:prSet presAssocID="{502861A1-E4F2-4231-B73F-B598CDE934E8}" presName="space" presStyleCnt="0"/>
      <dgm:spPr/>
    </dgm:pt>
    <dgm:pt modelId="{2924B93F-8312-2040-8C69-A43FCAB76F02}" type="pres">
      <dgm:prSet presAssocID="{80B743FD-DAC1-452E-963F-2A44621436EB}" presName="composite" presStyleCnt="0"/>
      <dgm:spPr/>
    </dgm:pt>
    <dgm:pt modelId="{99635F0A-1E3E-E741-BEBC-2C722B4013DD}" type="pres">
      <dgm:prSet presAssocID="{80B743FD-DAC1-452E-963F-2A44621436EB}" presName="parTx" presStyleLbl="alignNode1" presStyleIdx="2" presStyleCnt="4" custLinFactNeighborX="-3355">
        <dgm:presLayoutVars>
          <dgm:chMax val="0"/>
          <dgm:chPref val="0"/>
          <dgm:bulletEnabled val="1"/>
        </dgm:presLayoutVars>
      </dgm:prSet>
      <dgm:spPr/>
    </dgm:pt>
    <dgm:pt modelId="{11036E08-E0F3-7E4C-B068-78D573360BBE}" type="pres">
      <dgm:prSet presAssocID="{80B743FD-DAC1-452E-963F-2A44621436EB}" presName="desTx" presStyleLbl="alignAccFollowNode1" presStyleIdx="2" presStyleCnt="4" custLinFactNeighborX="-1866" custLinFactNeighborY="-1134">
        <dgm:presLayoutVars>
          <dgm:bulletEnabled val="1"/>
        </dgm:presLayoutVars>
      </dgm:prSet>
      <dgm:spPr/>
    </dgm:pt>
    <dgm:pt modelId="{B77C019B-5436-AB4C-BE2E-C791CC712B36}" type="pres">
      <dgm:prSet presAssocID="{5368303A-7426-4F4B-B353-3C94FCACD0F0}" presName="space" presStyleCnt="0"/>
      <dgm:spPr/>
    </dgm:pt>
    <dgm:pt modelId="{6FAB87CD-0ECD-7F45-9016-9712FABF7CFC}" type="pres">
      <dgm:prSet presAssocID="{75E48C5C-D110-498D-81F0-08810ACF36C2}" presName="composite" presStyleCnt="0"/>
      <dgm:spPr/>
    </dgm:pt>
    <dgm:pt modelId="{5E9D3A71-B023-6D44-90A1-C20350130435}" type="pres">
      <dgm:prSet presAssocID="{75E48C5C-D110-498D-81F0-08810ACF36C2}" presName="parTx" presStyleLbl="alignNode1" presStyleIdx="3" presStyleCnt="4">
        <dgm:presLayoutVars>
          <dgm:chMax val="0"/>
          <dgm:chPref val="0"/>
          <dgm:bulletEnabled val="1"/>
        </dgm:presLayoutVars>
      </dgm:prSet>
      <dgm:spPr/>
    </dgm:pt>
    <dgm:pt modelId="{3106ADEB-0EB7-DD48-A18A-E7EF668B418A}" type="pres">
      <dgm:prSet presAssocID="{75E48C5C-D110-498D-81F0-08810ACF36C2}" presName="desTx" presStyleLbl="alignAccFollowNode1" presStyleIdx="3" presStyleCnt="4">
        <dgm:presLayoutVars>
          <dgm:bulletEnabled val="1"/>
        </dgm:presLayoutVars>
      </dgm:prSet>
      <dgm:spPr/>
    </dgm:pt>
  </dgm:ptLst>
  <dgm:cxnLst>
    <dgm:cxn modelId="{06E6CE12-292A-4495-8E89-F6BA76EFBCF5}" srcId="{B9F2B6A0-B3B3-48F7-82CE-14209EFE2073}" destId="{80B743FD-DAC1-452E-963F-2A44621436EB}" srcOrd="2" destOrd="0" parTransId="{C95EA138-7D3D-4398-90E4-ED8EA99520D1}" sibTransId="{5368303A-7426-4F4B-B353-3C94FCACD0F0}"/>
    <dgm:cxn modelId="{7F59A117-8CFF-AA4D-AF92-03D077E1888B}" type="presOf" srcId="{C8F10079-71FD-CA4A-8C07-EA129FBA55A1}" destId="{38ADEC6C-0FCA-224F-8C0E-ADB7440A1D32}" srcOrd="0" destOrd="3" presId="urn:microsoft.com/office/officeart/2005/8/layout/hList1"/>
    <dgm:cxn modelId="{32DACB17-FE38-5B4E-9D6E-7B8FCA49E3F7}" srcId="{80B743FD-DAC1-452E-963F-2A44621436EB}" destId="{5B64A1E9-2237-B740-93C5-56028A867A5F}" srcOrd="2" destOrd="0" parTransId="{710071E7-2AEA-FF48-82BC-09C1715B7ED0}" sibTransId="{E1C94DB2-BE7D-3C40-A522-D1B1609A8E8C}"/>
    <dgm:cxn modelId="{D25B5F1E-96B2-B245-B729-98EBA9E2C547}" type="presOf" srcId="{5B64A1E9-2237-B740-93C5-56028A867A5F}" destId="{11036E08-E0F3-7E4C-B068-78D573360BBE}" srcOrd="0" destOrd="2" presId="urn:microsoft.com/office/officeart/2005/8/layout/hList1"/>
    <dgm:cxn modelId="{63CB4F1F-A874-A841-B501-3697A0353A70}" type="presOf" srcId="{75E48C5C-D110-498D-81F0-08810ACF36C2}" destId="{5E9D3A71-B023-6D44-90A1-C20350130435}" srcOrd="0" destOrd="0" presId="urn:microsoft.com/office/officeart/2005/8/layout/hList1"/>
    <dgm:cxn modelId="{F90A0D21-69D3-684A-90CB-825D5F85F3F3}" type="presOf" srcId="{4F4B0DA7-9309-FD4C-91E0-DDAF430C69DA}" destId="{38ADEC6C-0FCA-224F-8C0E-ADB7440A1D32}" srcOrd="0" destOrd="5" presId="urn:microsoft.com/office/officeart/2005/8/layout/hList1"/>
    <dgm:cxn modelId="{987E6C23-79BA-5944-8E94-F975F6F712FC}" type="presOf" srcId="{D7CCF1F7-14E0-724F-8C5C-55005F0F1144}" destId="{2A165415-9423-8E45-99AC-5885F79745C0}" srcOrd="0" destOrd="1" presId="urn:microsoft.com/office/officeart/2005/8/layout/hList1"/>
    <dgm:cxn modelId="{F1F5DB26-E40F-E749-AB6A-482456209890}" type="presOf" srcId="{DEBEED55-D659-4075-976E-278CB2D976CF}" destId="{38ADEC6C-0FCA-224F-8C0E-ADB7440A1D32}" srcOrd="0" destOrd="0" presId="urn:microsoft.com/office/officeart/2005/8/layout/hList1"/>
    <dgm:cxn modelId="{99C5E628-8F98-BF41-8468-110C796BAA06}" srcId="{75E48C5C-D110-498D-81F0-08810ACF36C2}" destId="{8D3474FE-1469-F843-9B6E-02716BC54A93}" srcOrd="3" destOrd="0" parTransId="{52BDD0CD-BB25-F244-A682-58EB5EC2AEEB}" sibTransId="{4EB8AB53-13DD-CA42-94D9-463612EF6568}"/>
    <dgm:cxn modelId="{8494FC29-505A-4298-9B15-103674366B4B}" srcId="{C306291E-71A2-4B4C-BBB4-F598471C92A6}" destId="{DEBEED55-D659-4075-976E-278CB2D976CF}" srcOrd="0" destOrd="0" parTransId="{8A46C02A-C502-463D-9AB7-2783AA60F35B}" sibTransId="{9BBC1EAC-F4F8-4863-A103-1ABCADC15FA1}"/>
    <dgm:cxn modelId="{9073892C-92D7-EC4F-8015-0B2509F17794}" type="presOf" srcId="{443686A7-7FDB-FD45-AB59-685428DB65FE}" destId="{38ADEC6C-0FCA-224F-8C0E-ADB7440A1D32}" srcOrd="0" destOrd="2" presId="urn:microsoft.com/office/officeart/2005/8/layout/hList1"/>
    <dgm:cxn modelId="{9EDAD62D-D6C2-6147-A7BC-8BD410A9D07C}" srcId="{5190CF68-C99A-47B0-8BD2-A62733FDC3A4}" destId="{CD6ED393-B1E0-5A4C-9234-6B65EAC12D5D}" srcOrd="2" destOrd="0" parTransId="{A46A72DA-B77E-F34E-87FE-6FC8DF791DD9}" sibTransId="{9EFE1692-B4F9-A147-BD51-316CB8EB9B63}"/>
    <dgm:cxn modelId="{10D21536-7547-594B-87FE-084DF7867549}" type="presOf" srcId="{8D3474FE-1469-F843-9B6E-02716BC54A93}" destId="{3106ADEB-0EB7-DD48-A18A-E7EF668B418A}" srcOrd="0" destOrd="3" presId="urn:microsoft.com/office/officeart/2005/8/layout/hList1"/>
    <dgm:cxn modelId="{BA541B3D-143C-E444-9B3B-B545744BCD7B}" srcId="{80B743FD-DAC1-452E-963F-2A44621436EB}" destId="{C7C8976B-9D4F-5E40-82A3-255BB9B58284}" srcOrd="1" destOrd="0" parTransId="{50544199-B55E-7848-84D7-29570F24DD82}" sibTransId="{9E0A9DDF-50AF-5E4B-A270-A5D2542BBD4D}"/>
    <dgm:cxn modelId="{94EFA242-5249-694E-A6DB-791FFCADA5D2}" type="presOf" srcId="{CD6ED393-B1E0-5A4C-9234-6B65EAC12D5D}" destId="{2A165415-9423-8E45-99AC-5885F79745C0}" srcOrd="0" destOrd="2" presId="urn:microsoft.com/office/officeart/2005/8/layout/hList1"/>
    <dgm:cxn modelId="{D26FF244-485E-CB4A-96A5-EBF45C494345}" srcId="{80B743FD-DAC1-452E-963F-2A44621436EB}" destId="{84EB2C8A-2D42-074D-8DAD-2274D2E4A3ED}" srcOrd="4" destOrd="0" parTransId="{9FB4D714-F4E2-C747-9F39-9B2FF0A63885}" sibTransId="{FC657238-CC46-5F40-845F-283AE02FDF7D}"/>
    <dgm:cxn modelId="{47EB2F46-F104-D34A-B47C-BBF6BFC17127}" type="presOf" srcId="{84EB2C8A-2D42-074D-8DAD-2274D2E4A3ED}" destId="{11036E08-E0F3-7E4C-B068-78D573360BBE}" srcOrd="0" destOrd="4" presId="urn:microsoft.com/office/officeart/2005/8/layout/hList1"/>
    <dgm:cxn modelId="{5100A347-C45B-CA4B-A8DE-6D910401CDA5}" type="presOf" srcId="{BB99DD35-35B0-1542-99E5-874EDC669A50}" destId="{3106ADEB-0EB7-DD48-A18A-E7EF668B418A}" srcOrd="0" destOrd="2" presId="urn:microsoft.com/office/officeart/2005/8/layout/hList1"/>
    <dgm:cxn modelId="{5162E648-4D78-554A-96B7-CA88A1696291}" type="presOf" srcId="{B9F2B6A0-B3B3-48F7-82CE-14209EFE2073}" destId="{80147B28-8130-1141-9868-ABE7F3365B23}" srcOrd="0" destOrd="0" presId="urn:microsoft.com/office/officeart/2005/8/layout/hList1"/>
    <dgm:cxn modelId="{A257FC49-53E7-C14E-BDC7-3C25C5CF0540}" type="presOf" srcId="{121BCF8A-FEA0-46FF-B3D4-EC9CC393A6BF}" destId="{11036E08-E0F3-7E4C-B068-78D573360BBE}" srcOrd="0" destOrd="0" presId="urn:microsoft.com/office/officeart/2005/8/layout/hList1"/>
    <dgm:cxn modelId="{CD658B4A-A001-2A48-86BA-EE48F08CE47B}" srcId="{C306291E-71A2-4B4C-BBB4-F598471C92A6}" destId="{B791053D-E17C-CD40-86C8-0F22516088D0}" srcOrd="4" destOrd="0" parTransId="{0D4A24EE-B072-9240-94EF-03877797BFF8}" sibTransId="{8BE7D7A7-D5A5-C643-AA0C-05F62587B0C3}"/>
    <dgm:cxn modelId="{1C672551-733E-8F41-BD06-578B09B0645A}" srcId="{75E48C5C-D110-498D-81F0-08810ACF36C2}" destId="{0EF5E1BE-026B-9147-A152-AB34A5A09272}" srcOrd="5" destOrd="0" parTransId="{88EF07B3-E6A3-6549-B263-00E4E09D3266}" sibTransId="{7C4F5C22-5B85-864A-812B-EA21C148B236}"/>
    <dgm:cxn modelId="{A3B2C651-B243-D34C-8B09-668B45B20C0A}" type="presOf" srcId="{4434F433-CCE9-0A47-8682-59B47811C7F3}" destId="{38ADEC6C-0FCA-224F-8C0E-ADB7440A1D32}" srcOrd="0" destOrd="6" presId="urn:microsoft.com/office/officeart/2005/8/layout/hList1"/>
    <dgm:cxn modelId="{D9126C5E-EC14-FB4B-9815-45E41A071ADA}" srcId="{80B743FD-DAC1-452E-963F-2A44621436EB}" destId="{6AFA9CA3-CF93-E643-8ED6-66654D938475}" srcOrd="3" destOrd="0" parTransId="{DC2EF6D6-7928-CB47-B4AB-A0F58F6C0285}" sibTransId="{35613FD5-3C16-F24E-A511-425DA94B4C47}"/>
    <dgm:cxn modelId="{83CEFB6A-8B19-4CAD-A2D1-18D9446654BB}" srcId="{5190CF68-C99A-47B0-8BD2-A62733FDC3A4}" destId="{EF3C040F-F4FC-49A9-85A2-00C41D23987A}" srcOrd="0" destOrd="0" parTransId="{23E42291-CBC3-4394-8859-B4F2C80213BA}" sibTransId="{A75D334B-E1DE-4E30-81C9-E94F99AF7B4F}"/>
    <dgm:cxn modelId="{CAE57B6F-4A3D-2446-A744-289ADA1DA114}" srcId="{5190CF68-C99A-47B0-8BD2-A62733FDC3A4}" destId="{D7CCF1F7-14E0-724F-8C5C-55005F0F1144}" srcOrd="1" destOrd="0" parTransId="{9A69D94D-3B16-8F4E-91B8-51DD75659A88}" sibTransId="{5C1E36DF-C5C6-9B47-B78C-5856F41B8827}"/>
    <dgm:cxn modelId="{2E5EA771-342D-CC4C-97F6-780D620BE102}" type="presOf" srcId="{82B209F9-31E4-ED41-BCF1-E22A803391EA}" destId="{11036E08-E0F3-7E4C-B068-78D573360BBE}" srcOrd="0" destOrd="6" presId="urn:microsoft.com/office/officeart/2005/8/layout/hList1"/>
    <dgm:cxn modelId="{4B97FF71-9862-EF44-BD63-6FA3CD8D88A3}" type="presOf" srcId="{645EA61B-9461-D943-810A-AA6B054479A2}" destId="{38ADEC6C-0FCA-224F-8C0E-ADB7440A1D32}" srcOrd="0" destOrd="7" presId="urn:microsoft.com/office/officeart/2005/8/layout/hList1"/>
    <dgm:cxn modelId="{652D1A75-894B-B849-A39A-54303DA01D4E}" type="presOf" srcId="{80B743FD-DAC1-452E-963F-2A44621436EB}" destId="{99635F0A-1E3E-E741-BEBC-2C722B4013DD}" srcOrd="0" destOrd="0" presId="urn:microsoft.com/office/officeart/2005/8/layout/hList1"/>
    <dgm:cxn modelId="{B2904C76-87A7-9743-9793-F498CCB671EB}" srcId="{80B743FD-DAC1-452E-963F-2A44621436EB}" destId="{CB80D7D2-7C64-134B-AE18-4C75DF48C858}" srcOrd="7" destOrd="0" parTransId="{BC6CBD0F-D822-BB43-81D0-325E4B305514}" sibTransId="{0AE0479F-BF1B-9849-ADBA-EC6D48D259FA}"/>
    <dgm:cxn modelId="{2D030579-1721-4E04-8223-C31234917585}" srcId="{75E48C5C-D110-498D-81F0-08810ACF36C2}" destId="{A477AE83-EFB2-43F8-84F7-B49327322B3F}" srcOrd="0" destOrd="0" parTransId="{2D7F5BD0-809F-430B-BD36-4DF19A83EA5F}" sibTransId="{B39B8BBB-35B1-4646-BB44-5D54BE7A1444}"/>
    <dgm:cxn modelId="{9376DC7F-CA93-0741-AC15-C68CAFC8E0F2}" type="presOf" srcId="{0EF5E1BE-026B-9147-A152-AB34A5A09272}" destId="{3106ADEB-0EB7-DD48-A18A-E7EF668B418A}" srcOrd="0" destOrd="5" presId="urn:microsoft.com/office/officeart/2005/8/layout/hList1"/>
    <dgm:cxn modelId="{169A3C85-3F04-8E46-8B60-FFE5C6937F41}" srcId="{75E48C5C-D110-498D-81F0-08810ACF36C2}" destId="{B2B41F14-2E6F-794A-B50F-96D8E6E2653D}" srcOrd="7" destOrd="0" parTransId="{B87420C9-6976-CB4B-B897-B37F98F7E53A}" sibTransId="{FBA8DB06-6B2D-254C-9200-B5155BE25D60}"/>
    <dgm:cxn modelId="{7CF5E787-DC18-4EF0-AC33-7B925D6FDF86}" srcId="{80B743FD-DAC1-452E-963F-2A44621436EB}" destId="{121BCF8A-FEA0-46FF-B3D4-EC9CC393A6BF}" srcOrd="0" destOrd="0" parTransId="{4823108B-8FF0-40EF-B192-A9D98DE79E8E}" sibTransId="{E2FC2231-6878-49E2-A4CC-8354BA517553}"/>
    <dgm:cxn modelId="{0FAE6D8F-4AF3-1746-A490-CC25E1C5B16C}" srcId="{C306291E-71A2-4B4C-BBB4-F598471C92A6}" destId="{4F4B0DA7-9309-FD4C-91E0-DDAF430C69DA}" srcOrd="5" destOrd="0" parTransId="{91DACDB2-871C-BD42-99C4-CDD3278824A2}" sibTransId="{1D8B8A01-EDD6-D14B-8B9C-89C869E6DAF5}"/>
    <dgm:cxn modelId="{18F84D92-B856-5947-B5D3-417EAAB604C4}" type="presOf" srcId="{6AFA9CA3-CF93-E643-8ED6-66654D938475}" destId="{11036E08-E0F3-7E4C-B068-78D573360BBE}" srcOrd="0" destOrd="3" presId="urn:microsoft.com/office/officeart/2005/8/layout/hList1"/>
    <dgm:cxn modelId="{5B9D4A94-2C84-7945-BE5C-5A1134947ECC}" srcId="{80B743FD-DAC1-452E-963F-2A44621436EB}" destId="{718267DC-C12D-824D-85FC-7542B860CA22}" srcOrd="5" destOrd="0" parTransId="{8E52C3B4-3A65-D44C-B5DC-B0FDB11B0FB8}" sibTransId="{65693354-E543-6D45-BB40-FAC496E434C5}"/>
    <dgm:cxn modelId="{855E8198-FED3-E54E-8E49-682932657B0F}" srcId="{C306291E-71A2-4B4C-BBB4-F598471C92A6}" destId="{443686A7-7FDB-FD45-AB59-685428DB65FE}" srcOrd="2" destOrd="0" parTransId="{C8844F2D-1AEB-E543-B97D-02723179FD33}" sibTransId="{1C8C93C4-FC73-AA42-9A1F-3A1CEC4FC7CC}"/>
    <dgm:cxn modelId="{C6332D99-3BAC-DE48-A709-5D7B8A46CD63}" srcId="{80B743FD-DAC1-452E-963F-2A44621436EB}" destId="{82B209F9-31E4-ED41-BCF1-E22A803391EA}" srcOrd="6" destOrd="0" parTransId="{E4A86EC7-0B21-CD47-813C-1545ED71FFFB}" sibTransId="{ED8A251D-04D3-9647-AC55-86D689456915}"/>
    <dgm:cxn modelId="{32E868A0-5F7C-A947-8098-7ED943A9AD35}" type="presOf" srcId="{B791053D-E17C-CD40-86C8-0F22516088D0}" destId="{38ADEC6C-0FCA-224F-8C0E-ADB7440A1D32}" srcOrd="0" destOrd="4" presId="urn:microsoft.com/office/officeart/2005/8/layout/hList1"/>
    <dgm:cxn modelId="{1A1A68A3-9A13-4D6C-9407-D750B592BE08}" srcId="{B9F2B6A0-B3B3-48F7-82CE-14209EFE2073}" destId="{75E48C5C-D110-498D-81F0-08810ACF36C2}" srcOrd="3" destOrd="0" parTransId="{EF799CDC-34BA-4957-946F-E468A8127E69}" sibTransId="{F1F18BCF-E765-4CAC-9D9F-1C10B1D89AC2}"/>
    <dgm:cxn modelId="{F9B001A4-8089-9945-819F-550979BE7745}" type="presOf" srcId="{B6E89965-2F2C-5F41-9B63-9AB649C476E9}" destId="{3106ADEB-0EB7-DD48-A18A-E7EF668B418A}" srcOrd="0" destOrd="1" presId="urn:microsoft.com/office/officeart/2005/8/layout/hList1"/>
    <dgm:cxn modelId="{F03C01AC-9EE7-471F-9B20-51308B281981}" srcId="{B9F2B6A0-B3B3-48F7-82CE-14209EFE2073}" destId="{5190CF68-C99A-47B0-8BD2-A62733FDC3A4}" srcOrd="1" destOrd="0" parTransId="{87627752-9114-4E67-8C96-733AC165FA54}" sibTransId="{502861A1-E4F2-4231-B73F-B598CDE934E8}"/>
    <dgm:cxn modelId="{7B58BEB7-2F5D-284B-8D42-E638B61F6641}" type="presOf" srcId="{7AA2421D-322B-4449-8616-4842467C0276}" destId="{38ADEC6C-0FCA-224F-8C0E-ADB7440A1D32}" srcOrd="0" destOrd="1" presId="urn:microsoft.com/office/officeart/2005/8/layout/hList1"/>
    <dgm:cxn modelId="{CD103BB9-739C-4E47-907B-9C16831AEEC6}" srcId="{C306291E-71A2-4B4C-BBB4-F598471C92A6}" destId="{7AA2421D-322B-4449-8616-4842467C0276}" srcOrd="1" destOrd="0" parTransId="{DDA8B62F-8982-1049-8F2B-3431ABF1D731}" sibTransId="{4C89147A-9E2C-5543-8329-87AFC5C46CF3}"/>
    <dgm:cxn modelId="{C8BDACBB-C1F0-0043-8035-FBE0C135915B}" type="presOf" srcId="{C7C8976B-9D4F-5E40-82A3-255BB9B58284}" destId="{11036E08-E0F3-7E4C-B068-78D573360BBE}" srcOrd="0" destOrd="1" presId="urn:microsoft.com/office/officeart/2005/8/layout/hList1"/>
    <dgm:cxn modelId="{C7D9B7C4-C047-C149-B699-3C9AE3266F1B}" srcId="{C306291E-71A2-4B4C-BBB4-F598471C92A6}" destId="{645EA61B-9461-D943-810A-AA6B054479A2}" srcOrd="7" destOrd="0" parTransId="{13B12E2A-2AC0-6D43-A3AB-4BD8C3571835}" sibTransId="{E63C8619-FB7C-6043-BA26-B0A367E753C5}"/>
    <dgm:cxn modelId="{86D947CE-DD90-424D-94BB-4337C49108DB}" type="presOf" srcId="{EF3C040F-F4FC-49A9-85A2-00C41D23987A}" destId="{2A165415-9423-8E45-99AC-5885F79745C0}" srcOrd="0" destOrd="0" presId="urn:microsoft.com/office/officeart/2005/8/layout/hList1"/>
    <dgm:cxn modelId="{942F88CE-BDCF-1D4A-9C7B-68F02D244470}" type="presOf" srcId="{718267DC-C12D-824D-85FC-7542B860CA22}" destId="{11036E08-E0F3-7E4C-B068-78D573360BBE}" srcOrd="0" destOrd="5" presId="urn:microsoft.com/office/officeart/2005/8/layout/hList1"/>
    <dgm:cxn modelId="{C1343CD0-0AAC-7749-8136-64845B30DE16}" type="presOf" srcId="{5190CF68-C99A-47B0-8BD2-A62733FDC3A4}" destId="{BE8E6FC6-1022-9647-89AE-92ADFA985339}" srcOrd="0" destOrd="0" presId="urn:microsoft.com/office/officeart/2005/8/layout/hList1"/>
    <dgm:cxn modelId="{BC6398D1-B3B6-5D48-82CF-C0AE12D0B48C}" type="presOf" srcId="{AD13CB7B-1232-AA4F-A678-837E7BCDFBBF}" destId="{3106ADEB-0EB7-DD48-A18A-E7EF668B418A}" srcOrd="0" destOrd="4" presId="urn:microsoft.com/office/officeart/2005/8/layout/hList1"/>
    <dgm:cxn modelId="{D23B9DD8-5468-EB42-BD7D-6484413C00D7}" type="presOf" srcId="{BF1E769C-0DAA-E544-881F-BC191B195FCA}" destId="{3106ADEB-0EB7-DD48-A18A-E7EF668B418A}" srcOrd="0" destOrd="6" presId="urn:microsoft.com/office/officeart/2005/8/layout/hList1"/>
    <dgm:cxn modelId="{84F3EBDD-0276-014B-9621-7560CFB5E6F0}" srcId="{75E48C5C-D110-498D-81F0-08810ACF36C2}" destId="{AD13CB7B-1232-AA4F-A678-837E7BCDFBBF}" srcOrd="4" destOrd="0" parTransId="{E85C7BF5-BFAB-7647-BE96-6AA51645BB87}" sibTransId="{586B107F-E9DE-F24A-9C15-92AA9E8B49CA}"/>
    <dgm:cxn modelId="{608C18E2-D812-5044-8B96-56ED77BE2140}" srcId="{75E48C5C-D110-498D-81F0-08810ACF36C2}" destId="{BB99DD35-35B0-1542-99E5-874EDC669A50}" srcOrd="2" destOrd="0" parTransId="{A66DBDA3-0217-C244-9D2A-40EEB50F3604}" sibTransId="{519B8B08-5161-804C-8F47-45D4C13D158F}"/>
    <dgm:cxn modelId="{76C335E5-36F8-4D4C-8F1B-13D7EDCBEE02}" type="presOf" srcId="{CB80D7D2-7C64-134B-AE18-4C75DF48C858}" destId="{11036E08-E0F3-7E4C-B068-78D573360BBE}" srcOrd="0" destOrd="7" presId="urn:microsoft.com/office/officeart/2005/8/layout/hList1"/>
    <dgm:cxn modelId="{3649F1E8-84F9-7246-AE02-94EDC41A7450}" srcId="{75E48C5C-D110-498D-81F0-08810ACF36C2}" destId="{BF1E769C-0DAA-E544-881F-BC191B195FCA}" srcOrd="6" destOrd="0" parTransId="{37C818B3-FDED-7B49-AB4E-828F38AF7E44}" sibTransId="{D1B38D3D-5939-7347-933D-BCD90AB01DAB}"/>
    <dgm:cxn modelId="{98D4C2ED-5546-9343-9A60-146552520CDD}" srcId="{C306291E-71A2-4B4C-BBB4-F598471C92A6}" destId="{C8F10079-71FD-CA4A-8C07-EA129FBA55A1}" srcOrd="3" destOrd="0" parTransId="{C6C202DF-7D31-3F45-B18E-FC956EF08CAC}" sibTransId="{53EDB746-8624-9D42-84B4-5CF1280FE650}"/>
    <dgm:cxn modelId="{3F8A69EE-E8B7-7E43-ADDF-D9FA8F767975}" srcId="{C306291E-71A2-4B4C-BBB4-F598471C92A6}" destId="{4434F433-CCE9-0A47-8682-59B47811C7F3}" srcOrd="6" destOrd="0" parTransId="{01D61A8F-D3F1-5048-8F77-2A76AE328CDC}" sibTransId="{1AA3EAFE-EA6C-C043-8503-F84493032BD3}"/>
    <dgm:cxn modelId="{030AC6EF-E3BA-D742-BCE4-D8F0C6DF558A}" type="presOf" srcId="{A477AE83-EFB2-43F8-84F7-B49327322B3F}" destId="{3106ADEB-0EB7-DD48-A18A-E7EF668B418A}" srcOrd="0" destOrd="0" presId="urn:microsoft.com/office/officeart/2005/8/layout/hList1"/>
    <dgm:cxn modelId="{9F8AC3F1-80E4-764B-8A9C-B94CEE25025E}" type="presOf" srcId="{B2B41F14-2E6F-794A-B50F-96D8E6E2653D}" destId="{3106ADEB-0EB7-DD48-A18A-E7EF668B418A}" srcOrd="0" destOrd="7" presId="urn:microsoft.com/office/officeart/2005/8/layout/hList1"/>
    <dgm:cxn modelId="{88F99BF3-5DC9-8A47-9869-4F6C343D0DC2}" srcId="{75E48C5C-D110-498D-81F0-08810ACF36C2}" destId="{B6E89965-2F2C-5F41-9B63-9AB649C476E9}" srcOrd="1" destOrd="0" parTransId="{4C5C862B-D08F-864F-A28C-F8F900B579FB}" sibTransId="{D1B5534A-75CD-D148-B0C8-9984965A00C8}"/>
    <dgm:cxn modelId="{48EDB0F9-DF13-6340-BBE5-52138384648A}" type="presOf" srcId="{C306291E-71A2-4B4C-BBB4-F598471C92A6}" destId="{AB13009B-A6A0-3F47-A166-3EF0E4C577B6}" srcOrd="0" destOrd="0" presId="urn:microsoft.com/office/officeart/2005/8/layout/hList1"/>
    <dgm:cxn modelId="{61E7F9FF-88D6-440C-AD36-D692798322A4}" srcId="{B9F2B6A0-B3B3-48F7-82CE-14209EFE2073}" destId="{C306291E-71A2-4B4C-BBB4-F598471C92A6}" srcOrd="0" destOrd="0" parTransId="{5CA835AD-3105-4645-BEF9-CA19C464D394}" sibTransId="{469B1202-E77C-49C4-8520-1042A0AB48EC}"/>
    <dgm:cxn modelId="{22216ACB-1013-7149-8AA2-35AD59E66E5C}" type="presParOf" srcId="{80147B28-8130-1141-9868-ABE7F3365B23}" destId="{49D97AAA-1799-DA4B-BE9A-387B73E5A1ED}" srcOrd="0" destOrd="0" presId="urn:microsoft.com/office/officeart/2005/8/layout/hList1"/>
    <dgm:cxn modelId="{81963681-4F95-144B-8C87-520FF5B36E51}" type="presParOf" srcId="{49D97AAA-1799-DA4B-BE9A-387B73E5A1ED}" destId="{AB13009B-A6A0-3F47-A166-3EF0E4C577B6}" srcOrd="0" destOrd="0" presId="urn:microsoft.com/office/officeart/2005/8/layout/hList1"/>
    <dgm:cxn modelId="{15D9F999-5183-184E-BB97-D1A979AA1097}" type="presParOf" srcId="{49D97AAA-1799-DA4B-BE9A-387B73E5A1ED}" destId="{38ADEC6C-0FCA-224F-8C0E-ADB7440A1D32}" srcOrd="1" destOrd="0" presId="urn:microsoft.com/office/officeart/2005/8/layout/hList1"/>
    <dgm:cxn modelId="{43F070F5-517E-0A40-BDFB-9089E6897591}" type="presParOf" srcId="{80147B28-8130-1141-9868-ABE7F3365B23}" destId="{27B28FE4-ED1D-8D45-9463-FDDB40E6B490}" srcOrd="1" destOrd="0" presId="urn:microsoft.com/office/officeart/2005/8/layout/hList1"/>
    <dgm:cxn modelId="{7D194E64-7A19-C74C-9606-78BA12467F70}" type="presParOf" srcId="{80147B28-8130-1141-9868-ABE7F3365B23}" destId="{F36B615E-AC6B-0E43-B5A4-E3DE986F0E72}" srcOrd="2" destOrd="0" presId="urn:microsoft.com/office/officeart/2005/8/layout/hList1"/>
    <dgm:cxn modelId="{D1AC3805-20F9-DB41-BE1F-A2F0519561AE}" type="presParOf" srcId="{F36B615E-AC6B-0E43-B5A4-E3DE986F0E72}" destId="{BE8E6FC6-1022-9647-89AE-92ADFA985339}" srcOrd="0" destOrd="0" presId="urn:microsoft.com/office/officeart/2005/8/layout/hList1"/>
    <dgm:cxn modelId="{34E78CE4-E48E-2C48-8C63-8C6A60CE882A}" type="presParOf" srcId="{F36B615E-AC6B-0E43-B5A4-E3DE986F0E72}" destId="{2A165415-9423-8E45-99AC-5885F79745C0}" srcOrd="1" destOrd="0" presId="urn:microsoft.com/office/officeart/2005/8/layout/hList1"/>
    <dgm:cxn modelId="{17D21165-BD8F-744D-824A-812DCF508E49}" type="presParOf" srcId="{80147B28-8130-1141-9868-ABE7F3365B23}" destId="{CB259887-C06D-4841-988A-454A6A565ED3}" srcOrd="3" destOrd="0" presId="urn:microsoft.com/office/officeart/2005/8/layout/hList1"/>
    <dgm:cxn modelId="{98B7033C-3C5D-C24B-B3D3-48C36D379D59}" type="presParOf" srcId="{80147B28-8130-1141-9868-ABE7F3365B23}" destId="{2924B93F-8312-2040-8C69-A43FCAB76F02}" srcOrd="4" destOrd="0" presId="urn:microsoft.com/office/officeart/2005/8/layout/hList1"/>
    <dgm:cxn modelId="{AE1D2158-7DF7-9A43-A15B-E5EBD6F20B49}" type="presParOf" srcId="{2924B93F-8312-2040-8C69-A43FCAB76F02}" destId="{99635F0A-1E3E-E741-BEBC-2C722B4013DD}" srcOrd="0" destOrd="0" presId="urn:microsoft.com/office/officeart/2005/8/layout/hList1"/>
    <dgm:cxn modelId="{E08D23E4-830E-804A-8889-27B5775D3E57}" type="presParOf" srcId="{2924B93F-8312-2040-8C69-A43FCAB76F02}" destId="{11036E08-E0F3-7E4C-B068-78D573360BBE}" srcOrd="1" destOrd="0" presId="urn:microsoft.com/office/officeart/2005/8/layout/hList1"/>
    <dgm:cxn modelId="{4665F6ED-0BDE-F840-8C3B-87349079F18A}" type="presParOf" srcId="{80147B28-8130-1141-9868-ABE7F3365B23}" destId="{B77C019B-5436-AB4C-BE2E-C791CC712B36}" srcOrd="5" destOrd="0" presId="urn:microsoft.com/office/officeart/2005/8/layout/hList1"/>
    <dgm:cxn modelId="{93463884-6A34-7A43-AB4A-11137A5CD2D8}" type="presParOf" srcId="{80147B28-8130-1141-9868-ABE7F3365B23}" destId="{6FAB87CD-0ECD-7F45-9016-9712FABF7CFC}" srcOrd="6" destOrd="0" presId="urn:microsoft.com/office/officeart/2005/8/layout/hList1"/>
    <dgm:cxn modelId="{0D7750F3-ECEA-734C-9E54-EC7AE9445648}" type="presParOf" srcId="{6FAB87CD-0ECD-7F45-9016-9712FABF7CFC}" destId="{5E9D3A71-B023-6D44-90A1-C20350130435}" srcOrd="0" destOrd="0" presId="urn:microsoft.com/office/officeart/2005/8/layout/hList1"/>
    <dgm:cxn modelId="{65E6A700-CFEA-EC4D-B16B-31C9EF21D558}" type="presParOf" srcId="{6FAB87CD-0ECD-7F45-9016-9712FABF7CFC}" destId="{3106ADEB-0EB7-DD48-A18A-E7EF668B41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2A187F-7FBC-5347-B510-91E4B90F65D5}"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6E127505-56A5-484F-8F5C-C44D135FE91D}">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Did we fund at least part of water / wastewater project with necessary infrastructure category ARP/CSLFRF? </a:t>
          </a:r>
        </a:p>
      </dgm:t>
    </dgm:pt>
    <dgm:pt modelId="{671FA81B-1AF7-E547-AF9D-6C6058E289B3}" type="parTrans" cxnId="{CB051EEB-166C-504F-965D-D3B4E0AE2EAE}">
      <dgm:prSet/>
      <dgm:spPr/>
      <dgm:t>
        <a:bodyPr/>
        <a:lstStyle/>
        <a:p>
          <a:endParaRPr lang="en-US"/>
        </a:p>
      </dgm:t>
    </dgm:pt>
    <dgm:pt modelId="{3F66FAC6-ECC0-3B40-864E-E394D1256149}" type="sibTrans" cxnId="{CB051EEB-166C-504F-965D-D3B4E0AE2EAE}">
      <dgm:prSet/>
      <dgm:spPr/>
      <dgm:t>
        <a:bodyPr/>
        <a:lstStyle/>
        <a:p>
          <a:endParaRPr lang="en-US"/>
        </a:p>
      </dgm:t>
    </dgm:pt>
    <dgm:pt modelId="{CDCA6B03-F113-4841-AFD3-1CEFA397A0B1}">
      <dgm:prSet phldrT="[Text]"/>
      <dgm:spPr>
        <a:solidFill>
          <a:schemeClr val="accent1"/>
        </a:solidFill>
        <a:effectLst>
          <a:outerShdw blurRad="50800" dist="38100" dir="8100000" algn="tr" rotWithShape="0">
            <a:prstClr val="black">
              <a:alpha val="40000"/>
            </a:prstClr>
          </a:outerShdw>
        </a:effectLst>
      </dgm:spPr>
      <dgm:t>
        <a:bodyPr/>
        <a:lstStyle/>
        <a:p>
          <a:r>
            <a:rPr lang="en-US" dirty="0"/>
            <a:t>Did the ARP/CSLFRF-funded water / wastewater project cause the LG to generate NEW revenues?</a:t>
          </a:r>
        </a:p>
      </dgm:t>
    </dgm:pt>
    <dgm:pt modelId="{79F3CF5C-5665-6D44-9011-E0B3EC149226}" type="parTrans" cxnId="{C2D656EC-F43C-0343-8664-D3B0040F1CC0}">
      <dgm:prSet/>
      <dgm:spPr/>
      <dgm:t>
        <a:bodyPr/>
        <a:lstStyle/>
        <a:p>
          <a:endParaRPr lang="en-US"/>
        </a:p>
      </dgm:t>
    </dgm:pt>
    <dgm:pt modelId="{848A071D-1459-A84A-9570-5F4A4EDFE10E}" type="sibTrans" cxnId="{C2D656EC-F43C-0343-8664-D3B0040F1CC0}">
      <dgm:prSet/>
      <dgm:spPr/>
      <dgm:t>
        <a:bodyPr/>
        <a:lstStyle/>
        <a:p>
          <a:endParaRPr lang="en-US"/>
        </a:p>
      </dgm:t>
    </dgm:pt>
    <dgm:pt modelId="{1D025BA4-5124-F34B-8189-5EC034C1FFD7}">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Are the new revenues from “fees for services” or “rental fees”?</a:t>
          </a:r>
        </a:p>
      </dgm:t>
    </dgm:pt>
    <dgm:pt modelId="{ECFDCB51-17BD-AF4B-A85E-B23C58CB95AA}" type="parTrans" cxnId="{CDE8DA80-1586-E446-90F4-EB2C3C6208D7}">
      <dgm:prSet/>
      <dgm:spPr/>
      <dgm:t>
        <a:bodyPr/>
        <a:lstStyle/>
        <a:p>
          <a:endParaRPr lang="en-US"/>
        </a:p>
      </dgm:t>
    </dgm:pt>
    <dgm:pt modelId="{8517FDE6-53DD-2F4E-A475-22D6860B92DF}" type="sibTrans" cxnId="{CDE8DA80-1586-E446-90F4-EB2C3C6208D7}">
      <dgm:prSet/>
      <dgm:spPr/>
      <dgm:t>
        <a:bodyPr/>
        <a:lstStyle/>
        <a:p>
          <a:endParaRPr lang="en-US"/>
        </a:p>
      </dgm:t>
    </dgm:pt>
    <dgm:pt modelId="{3A5D0D67-3F3C-5B45-94F3-C208322F70F0}">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Is there an exemption that applies (taxes, special assessments, system development fees, and similar charges)?</a:t>
          </a:r>
        </a:p>
      </dgm:t>
    </dgm:pt>
    <dgm:pt modelId="{255042CE-FD3F-E54B-884B-D01D0B550EBB}" type="parTrans" cxnId="{748898A7-EE81-854A-BD05-0408C1D6C655}">
      <dgm:prSet/>
      <dgm:spPr/>
      <dgm:t>
        <a:bodyPr/>
        <a:lstStyle/>
        <a:p>
          <a:endParaRPr lang="en-US"/>
        </a:p>
      </dgm:t>
    </dgm:pt>
    <dgm:pt modelId="{67F57575-2616-1E48-ABB9-90583995AF60}" type="sibTrans" cxnId="{748898A7-EE81-854A-BD05-0408C1D6C655}">
      <dgm:prSet/>
      <dgm:spPr/>
      <dgm:t>
        <a:bodyPr/>
        <a:lstStyle/>
        <a:p>
          <a:endParaRPr lang="en-US"/>
        </a:p>
      </dgm:t>
    </dgm:pt>
    <dgm:pt modelId="{0BF24B87-D6CB-E34E-B5C7-38E52B58A4FC}" type="pres">
      <dgm:prSet presAssocID="{DC2A187F-7FBC-5347-B510-91E4B90F65D5}" presName="outerComposite" presStyleCnt="0">
        <dgm:presLayoutVars>
          <dgm:chMax val="5"/>
          <dgm:dir/>
          <dgm:resizeHandles val="exact"/>
        </dgm:presLayoutVars>
      </dgm:prSet>
      <dgm:spPr/>
    </dgm:pt>
    <dgm:pt modelId="{E10DBE5B-4E3D-EE44-B735-2F1D79080600}" type="pres">
      <dgm:prSet presAssocID="{DC2A187F-7FBC-5347-B510-91E4B90F65D5}" presName="dummyMaxCanvas" presStyleCnt="0">
        <dgm:presLayoutVars/>
      </dgm:prSet>
      <dgm:spPr/>
    </dgm:pt>
    <dgm:pt modelId="{49F4F1DC-2DEF-9248-8D47-FF757F8BA725}" type="pres">
      <dgm:prSet presAssocID="{DC2A187F-7FBC-5347-B510-91E4B90F65D5}" presName="FourNodes_1" presStyleLbl="node1" presStyleIdx="0" presStyleCnt="4">
        <dgm:presLayoutVars>
          <dgm:bulletEnabled val="1"/>
        </dgm:presLayoutVars>
      </dgm:prSet>
      <dgm:spPr/>
    </dgm:pt>
    <dgm:pt modelId="{FC724525-973F-B445-8249-C6B2A561525E}" type="pres">
      <dgm:prSet presAssocID="{DC2A187F-7FBC-5347-B510-91E4B90F65D5}" presName="FourNodes_2" presStyleLbl="node1" presStyleIdx="1" presStyleCnt="4">
        <dgm:presLayoutVars>
          <dgm:bulletEnabled val="1"/>
        </dgm:presLayoutVars>
      </dgm:prSet>
      <dgm:spPr/>
    </dgm:pt>
    <dgm:pt modelId="{4259289F-4755-384D-91CE-641990679F16}" type="pres">
      <dgm:prSet presAssocID="{DC2A187F-7FBC-5347-B510-91E4B90F65D5}" presName="FourNodes_3" presStyleLbl="node1" presStyleIdx="2" presStyleCnt="4">
        <dgm:presLayoutVars>
          <dgm:bulletEnabled val="1"/>
        </dgm:presLayoutVars>
      </dgm:prSet>
      <dgm:spPr/>
    </dgm:pt>
    <dgm:pt modelId="{7CD79120-8A77-4B46-9C21-C825C659689F}" type="pres">
      <dgm:prSet presAssocID="{DC2A187F-7FBC-5347-B510-91E4B90F65D5}" presName="FourNodes_4" presStyleLbl="node1" presStyleIdx="3" presStyleCnt="4">
        <dgm:presLayoutVars>
          <dgm:bulletEnabled val="1"/>
        </dgm:presLayoutVars>
      </dgm:prSet>
      <dgm:spPr/>
    </dgm:pt>
    <dgm:pt modelId="{C626EA0F-DD89-0D41-AD1A-077449C4EBDE}" type="pres">
      <dgm:prSet presAssocID="{DC2A187F-7FBC-5347-B510-91E4B90F65D5}" presName="FourConn_1-2" presStyleLbl="fgAccFollowNode1" presStyleIdx="0" presStyleCnt="3">
        <dgm:presLayoutVars>
          <dgm:bulletEnabled val="1"/>
        </dgm:presLayoutVars>
      </dgm:prSet>
      <dgm:spPr/>
    </dgm:pt>
    <dgm:pt modelId="{6BC2680D-038B-5043-84F7-437DC038F26F}" type="pres">
      <dgm:prSet presAssocID="{DC2A187F-7FBC-5347-B510-91E4B90F65D5}" presName="FourConn_2-3" presStyleLbl="fgAccFollowNode1" presStyleIdx="1" presStyleCnt="3">
        <dgm:presLayoutVars>
          <dgm:bulletEnabled val="1"/>
        </dgm:presLayoutVars>
      </dgm:prSet>
      <dgm:spPr/>
    </dgm:pt>
    <dgm:pt modelId="{B6DD0ACE-56D0-EF4F-ABA7-1B0633656108}" type="pres">
      <dgm:prSet presAssocID="{DC2A187F-7FBC-5347-B510-91E4B90F65D5}" presName="FourConn_3-4" presStyleLbl="fgAccFollowNode1" presStyleIdx="2" presStyleCnt="3">
        <dgm:presLayoutVars>
          <dgm:bulletEnabled val="1"/>
        </dgm:presLayoutVars>
      </dgm:prSet>
      <dgm:spPr/>
    </dgm:pt>
    <dgm:pt modelId="{CD469F70-D1B6-8B49-860B-2D23BF1EDE18}" type="pres">
      <dgm:prSet presAssocID="{DC2A187F-7FBC-5347-B510-91E4B90F65D5}" presName="FourNodes_1_text" presStyleLbl="node1" presStyleIdx="3" presStyleCnt="4">
        <dgm:presLayoutVars>
          <dgm:bulletEnabled val="1"/>
        </dgm:presLayoutVars>
      </dgm:prSet>
      <dgm:spPr/>
    </dgm:pt>
    <dgm:pt modelId="{B5133CE5-247D-4C4E-ABA7-9E7DE36BD3C8}" type="pres">
      <dgm:prSet presAssocID="{DC2A187F-7FBC-5347-B510-91E4B90F65D5}" presName="FourNodes_2_text" presStyleLbl="node1" presStyleIdx="3" presStyleCnt="4">
        <dgm:presLayoutVars>
          <dgm:bulletEnabled val="1"/>
        </dgm:presLayoutVars>
      </dgm:prSet>
      <dgm:spPr/>
    </dgm:pt>
    <dgm:pt modelId="{3AFD5194-4FD7-CC42-B498-73349B12FBA4}" type="pres">
      <dgm:prSet presAssocID="{DC2A187F-7FBC-5347-B510-91E4B90F65D5}" presName="FourNodes_3_text" presStyleLbl="node1" presStyleIdx="3" presStyleCnt="4">
        <dgm:presLayoutVars>
          <dgm:bulletEnabled val="1"/>
        </dgm:presLayoutVars>
      </dgm:prSet>
      <dgm:spPr/>
    </dgm:pt>
    <dgm:pt modelId="{DDC12EB7-478B-B442-8D9F-0873CAF839D3}" type="pres">
      <dgm:prSet presAssocID="{DC2A187F-7FBC-5347-B510-91E4B90F65D5}" presName="FourNodes_4_text" presStyleLbl="node1" presStyleIdx="3" presStyleCnt="4">
        <dgm:presLayoutVars>
          <dgm:bulletEnabled val="1"/>
        </dgm:presLayoutVars>
      </dgm:prSet>
      <dgm:spPr/>
    </dgm:pt>
  </dgm:ptLst>
  <dgm:cxnLst>
    <dgm:cxn modelId="{CB0C8705-1018-194B-988A-1D491557869A}" type="presOf" srcId="{8517FDE6-53DD-2F4E-A475-22D6860B92DF}" destId="{B6DD0ACE-56D0-EF4F-ABA7-1B0633656108}" srcOrd="0" destOrd="0" presId="urn:microsoft.com/office/officeart/2005/8/layout/vProcess5"/>
    <dgm:cxn modelId="{3E624218-5A4F-524A-90DB-C73518375EBB}" type="presOf" srcId="{3A5D0D67-3F3C-5B45-94F3-C208322F70F0}" destId="{7CD79120-8A77-4B46-9C21-C825C659689F}" srcOrd="0" destOrd="0" presId="urn:microsoft.com/office/officeart/2005/8/layout/vProcess5"/>
    <dgm:cxn modelId="{066C8829-E83F-9045-A1E0-B1032ADEEF1E}" type="presOf" srcId="{3F66FAC6-ECC0-3B40-864E-E394D1256149}" destId="{C626EA0F-DD89-0D41-AD1A-077449C4EBDE}" srcOrd="0" destOrd="0" presId="urn:microsoft.com/office/officeart/2005/8/layout/vProcess5"/>
    <dgm:cxn modelId="{C0AF072D-008F-DB45-91FD-B56DC495C292}" type="presOf" srcId="{DC2A187F-7FBC-5347-B510-91E4B90F65D5}" destId="{0BF24B87-D6CB-E34E-B5C7-38E52B58A4FC}" srcOrd="0" destOrd="0" presId="urn:microsoft.com/office/officeart/2005/8/layout/vProcess5"/>
    <dgm:cxn modelId="{96E6A531-25DB-AF44-8825-554BA5409C3E}" type="presOf" srcId="{6E127505-56A5-484F-8F5C-C44D135FE91D}" destId="{49F4F1DC-2DEF-9248-8D47-FF757F8BA725}" srcOrd="0" destOrd="0" presId="urn:microsoft.com/office/officeart/2005/8/layout/vProcess5"/>
    <dgm:cxn modelId="{5344E765-BA79-594B-9772-17115C0BA757}" type="presOf" srcId="{6E127505-56A5-484F-8F5C-C44D135FE91D}" destId="{CD469F70-D1B6-8B49-860B-2D23BF1EDE18}" srcOrd="1" destOrd="0" presId="urn:microsoft.com/office/officeart/2005/8/layout/vProcess5"/>
    <dgm:cxn modelId="{87EAEA77-393C-8241-BA42-69AB32EC9179}" type="presOf" srcId="{1D025BA4-5124-F34B-8189-5EC034C1FFD7}" destId="{4259289F-4755-384D-91CE-641990679F16}" srcOrd="0" destOrd="0" presId="urn:microsoft.com/office/officeart/2005/8/layout/vProcess5"/>
    <dgm:cxn modelId="{3C0AD07F-DB5B-4242-AB83-96A00F44FD5E}" type="presOf" srcId="{848A071D-1459-A84A-9570-5F4A4EDFE10E}" destId="{6BC2680D-038B-5043-84F7-437DC038F26F}" srcOrd="0" destOrd="0" presId="urn:microsoft.com/office/officeart/2005/8/layout/vProcess5"/>
    <dgm:cxn modelId="{CDE8DA80-1586-E446-90F4-EB2C3C6208D7}" srcId="{DC2A187F-7FBC-5347-B510-91E4B90F65D5}" destId="{1D025BA4-5124-F34B-8189-5EC034C1FFD7}" srcOrd="2" destOrd="0" parTransId="{ECFDCB51-17BD-AF4B-A85E-B23C58CB95AA}" sibTransId="{8517FDE6-53DD-2F4E-A475-22D6860B92DF}"/>
    <dgm:cxn modelId="{748898A7-EE81-854A-BD05-0408C1D6C655}" srcId="{DC2A187F-7FBC-5347-B510-91E4B90F65D5}" destId="{3A5D0D67-3F3C-5B45-94F3-C208322F70F0}" srcOrd="3" destOrd="0" parTransId="{255042CE-FD3F-E54B-884B-D01D0B550EBB}" sibTransId="{67F57575-2616-1E48-ABB9-90583995AF60}"/>
    <dgm:cxn modelId="{41CED8B2-2D79-D040-B792-A721E5D983F2}" type="presOf" srcId="{3A5D0D67-3F3C-5B45-94F3-C208322F70F0}" destId="{DDC12EB7-478B-B442-8D9F-0873CAF839D3}" srcOrd="1" destOrd="0" presId="urn:microsoft.com/office/officeart/2005/8/layout/vProcess5"/>
    <dgm:cxn modelId="{EEEDE6C3-87DC-2443-97D6-F1DD48063156}" type="presOf" srcId="{1D025BA4-5124-F34B-8189-5EC034C1FFD7}" destId="{3AFD5194-4FD7-CC42-B498-73349B12FBA4}" srcOrd="1" destOrd="0" presId="urn:microsoft.com/office/officeart/2005/8/layout/vProcess5"/>
    <dgm:cxn modelId="{FF7A17DA-FFCD-D14A-8309-17F4AF615BC2}" type="presOf" srcId="{CDCA6B03-F113-4841-AFD3-1CEFA397A0B1}" destId="{B5133CE5-247D-4C4E-ABA7-9E7DE36BD3C8}" srcOrd="1" destOrd="0" presId="urn:microsoft.com/office/officeart/2005/8/layout/vProcess5"/>
    <dgm:cxn modelId="{CB051EEB-166C-504F-965D-D3B4E0AE2EAE}" srcId="{DC2A187F-7FBC-5347-B510-91E4B90F65D5}" destId="{6E127505-56A5-484F-8F5C-C44D135FE91D}" srcOrd="0" destOrd="0" parTransId="{671FA81B-1AF7-E547-AF9D-6C6058E289B3}" sibTransId="{3F66FAC6-ECC0-3B40-864E-E394D1256149}"/>
    <dgm:cxn modelId="{C2D656EC-F43C-0343-8664-D3B0040F1CC0}" srcId="{DC2A187F-7FBC-5347-B510-91E4B90F65D5}" destId="{CDCA6B03-F113-4841-AFD3-1CEFA397A0B1}" srcOrd="1" destOrd="0" parTransId="{79F3CF5C-5665-6D44-9011-E0B3EC149226}" sibTransId="{848A071D-1459-A84A-9570-5F4A4EDFE10E}"/>
    <dgm:cxn modelId="{5CEA53F4-913C-3A45-8402-772908C30403}" type="presOf" srcId="{CDCA6B03-F113-4841-AFD3-1CEFA397A0B1}" destId="{FC724525-973F-B445-8249-C6B2A561525E}" srcOrd="0" destOrd="0" presId="urn:microsoft.com/office/officeart/2005/8/layout/vProcess5"/>
    <dgm:cxn modelId="{4F6C5506-5CF5-E340-9EBD-3E0A32469101}" type="presParOf" srcId="{0BF24B87-D6CB-E34E-B5C7-38E52B58A4FC}" destId="{E10DBE5B-4E3D-EE44-B735-2F1D79080600}" srcOrd="0" destOrd="0" presId="urn:microsoft.com/office/officeart/2005/8/layout/vProcess5"/>
    <dgm:cxn modelId="{0FBFE3BE-0DC1-CA4B-BFAF-1FFC6D04ACAE}" type="presParOf" srcId="{0BF24B87-D6CB-E34E-B5C7-38E52B58A4FC}" destId="{49F4F1DC-2DEF-9248-8D47-FF757F8BA725}" srcOrd="1" destOrd="0" presId="urn:microsoft.com/office/officeart/2005/8/layout/vProcess5"/>
    <dgm:cxn modelId="{A8C6223C-100B-9146-BB5D-2BB0D2E4A293}" type="presParOf" srcId="{0BF24B87-D6CB-E34E-B5C7-38E52B58A4FC}" destId="{FC724525-973F-B445-8249-C6B2A561525E}" srcOrd="2" destOrd="0" presId="urn:microsoft.com/office/officeart/2005/8/layout/vProcess5"/>
    <dgm:cxn modelId="{5ED31E5E-BA28-744B-B2CE-D21BFCF12863}" type="presParOf" srcId="{0BF24B87-D6CB-E34E-B5C7-38E52B58A4FC}" destId="{4259289F-4755-384D-91CE-641990679F16}" srcOrd="3" destOrd="0" presId="urn:microsoft.com/office/officeart/2005/8/layout/vProcess5"/>
    <dgm:cxn modelId="{84FCE794-30E8-E249-8BB8-1A2AC4930F5D}" type="presParOf" srcId="{0BF24B87-D6CB-E34E-B5C7-38E52B58A4FC}" destId="{7CD79120-8A77-4B46-9C21-C825C659689F}" srcOrd="4" destOrd="0" presId="urn:microsoft.com/office/officeart/2005/8/layout/vProcess5"/>
    <dgm:cxn modelId="{C3F8AF16-5400-644C-8B75-508C14F72799}" type="presParOf" srcId="{0BF24B87-D6CB-E34E-B5C7-38E52B58A4FC}" destId="{C626EA0F-DD89-0D41-AD1A-077449C4EBDE}" srcOrd="5" destOrd="0" presId="urn:microsoft.com/office/officeart/2005/8/layout/vProcess5"/>
    <dgm:cxn modelId="{D442BFB9-34EC-7648-BD10-C25A2D28E47E}" type="presParOf" srcId="{0BF24B87-D6CB-E34E-B5C7-38E52B58A4FC}" destId="{6BC2680D-038B-5043-84F7-437DC038F26F}" srcOrd="6" destOrd="0" presId="urn:microsoft.com/office/officeart/2005/8/layout/vProcess5"/>
    <dgm:cxn modelId="{FC25D2D4-4337-7446-931B-A6E743B512D6}" type="presParOf" srcId="{0BF24B87-D6CB-E34E-B5C7-38E52B58A4FC}" destId="{B6DD0ACE-56D0-EF4F-ABA7-1B0633656108}" srcOrd="7" destOrd="0" presId="urn:microsoft.com/office/officeart/2005/8/layout/vProcess5"/>
    <dgm:cxn modelId="{C22C7359-6938-3943-AF9E-EF8626E861D7}" type="presParOf" srcId="{0BF24B87-D6CB-E34E-B5C7-38E52B58A4FC}" destId="{CD469F70-D1B6-8B49-860B-2D23BF1EDE18}" srcOrd="8" destOrd="0" presId="urn:microsoft.com/office/officeart/2005/8/layout/vProcess5"/>
    <dgm:cxn modelId="{4A4F50BB-54AB-0646-A0DB-7B881BFA2962}" type="presParOf" srcId="{0BF24B87-D6CB-E34E-B5C7-38E52B58A4FC}" destId="{B5133CE5-247D-4C4E-ABA7-9E7DE36BD3C8}" srcOrd="9" destOrd="0" presId="urn:microsoft.com/office/officeart/2005/8/layout/vProcess5"/>
    <dgm:cxn modelId="{CE8D6951-9BFD-D542-9455-5BD845A22AB9}" type="presParOf" srcId="{0BF24B87-D6CB-E34E-B5C7-38E52B58A4FC}" destId="{3AFD5194-4FD7-CC42-B498-73349B12FBA4}" srcOrd="10" destOrd="0" presId="urn:microsoft.com/office/officeart/2005/8/layout/vProcess5"/>
    <dgm:cxn modelId="{6218E41B-F110-3640-8229-422680D1EFAC}" type="presParOf" srcId="{0BF24B87-D6CB-E34E-B5C7-38E52B58A4FC}" destId="{DDC12EB7-478B-B442-8D9F-0873CAF839D3}"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2B6A0-B3B3-48F7-82CE-14209EFE2073}" type="doc">
      <dgm:prSet loTypeId="urn:microsoft.com/office/officeart/2005/8/layout/list1" loCatId="process" qsTypeId="urn:microsoft.com/office/officeart/2005/8/quickstyle/simple1" qsCatId="simple" csTypeId="urn:microsoft.com/office/officeart/2005/8/colors/colorful1" csCatId="colorful" phldr="1"/>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2800" b="1"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C8CE1D56-9571-074D-ABF0-E1CA8124ECA5}" type="pres">
      <dgm:prSet presAssocID="{B9F2B6A0-B3B3-48F7-82CE-14209EFE2073}" presName="linear" presStyleCnt="0">
        <dgm:presLayoutVars>
          <dgm:dir/>
          <dgm:animLvl val="lvl"/>
          <dgm:resizeHandles val="exact"/>
        </dgm:presLayoutVars>
      </dgm:prSet>
      <dgm:spPr/>
    </dgm:pt>
    <dgm:pt modelId="{34908ECA-983E-1644-94CC-60DCE21DCC0D}" type="pres">
      <dgm:prSet presAssocID="{75E48C5C-D110-498D-81F0-08810ACF36C2}" presName="parentLin" presStyleCnt="0"/>
      <dgm:spPr/>
    </dgm:pt>
    <dgm:pt modelId="{A088BC41-DAF1-014E-8F44-121FB1CFD03C}" type="pres">
      <dgm:prSet presAssocID="{75E48C5C-D110-498D-81F0-08810ACF36C2}" presName="parentLeftMargin" presStyleLbl="node1" presStyleIdx="0" presStyleCnt="1"/>
      <dgm:spPr/>
    </dgm:pt>
    <dgm:pt modelId="{723B57E3-C6C4-5A44-9B39-A3466BAA4F62}" type="pres">
      <dgm:prSet presAssocID="{75E48C5C-D110-498D-81F0-08810ACF36C2}" presName="parentText" presStyleLbl="node1" presStyleIdx="0" presStyleCnt="1">
        <dgm:presLayoutVars>
          <dgm:chMax val="0"/>
          <dgm:bulletEnabled val="1"/>
        </dgm:presLayoutVars>
      </dgm:prSet>
      <dgm:spPr/>
    </dgm:pt>
    <dgm:pt modelId="{6FBC9D9E-0351-8843-9D67-175ADF842791}" type="pres">
      <dgm:prSet presAssocID="{75E48C5C-D110-498D-81F0-08810ACF36C2}" presName="negativeSpace" presStyleCnt="0"/>
      <dgm:spPr/>
    </dgm:pt>
    <dgm:pt modelId="{53EA373B-ACF6-6F4C-91BF-4D0764F77D47}" type="pres">
      <dgm:prSet presAssocID="{75E48C5C-D110-498D-81F0-08810ACF36C2}" presName="childText" presStyleLbl="conFgAcc1" presStyleIdx="0" presStyleCnt="1">
        <dgm:presLayoutVars>
          <dgm:bulletEnabled val="1"/>
        </dgm:presLayoutVars>
      </dgm:prSet>
      <dgm:spPr/>
    </dgm:pt>
  </dgm:ptLst>
  <dgm:cxnLst>
    <dgm:cxn modelId="{C37B3B32-AD25-A741-A017-476F036676D1}" type="presOf" srcId="{75E48C5C-D110-498D-81F0-08810ACF36C2}" destId="{A088BC41-DAF1-014E-8F44-121FB1CFD03C}" srcOrd="0" destOrd="0" presId="urn:microsoft.com/office/officeart/2005/8/layout/list1"/>
    <dgm:cxn modelId="{1A1A68A3-9A13-4D6C-9407-D750B592BE08}" srcId="{B9F2B6A0-B3B3-48F7-82CE-14209EFE2073}" destId="{75E48C5C-D110-498D-81F0-08810ACF36C2}" srcOrd="0" destOrd="0" parTransId="{EF799CDC-34BA-4957-946F-E468A8127E69}" sibTransId="{F1F18BCF-E765-4CAC-9D9F-1C10B1D89AC2}"/>
    <dgm:cxn modelId="{C55469AD-914A-374A-A7E5-748985F188F2}" type="presOf" srcId="{B9F2B6A0-B3B3-48F7-82CE-14209EFE2073}" destId="{C8CE1D56-9571-074D-ABF0-E1CA8124ECA5}" srcOrd="0" destOrd="0" presId="urn:microsoft.com/office/officeart/2005/8/layout/list1"/>
    <dgm:cxn modelId="{DB9A3AD4-BB59-B14F-8A0B-A9AC45ECB4BF}" type="presOf" srcId="{75E48C5C-D110-498D-81F0-08810ACF36C2}" destId="{723B57E3-C6C4-5A44-9B39-A3466BAA4F62}" srcOrd="1" destOrd="0" presId="urn:microsoft.com/office/officeart/2005/8/layout/list1"/>
    <dgm:cxn modelId="{295B65D0-78B4-2A4B-A754-AF40C89FCB66}" type="presParOf" srcId="{C8CE1D56-9571-074D-ABF0-E1CA8124ECA5}" destId="{34908ECA-983E-1644-94CC-60DCE21DCC0D}" srcOrd="0" destOrd="0" presId="urn:microsoft.com/office/officeart/2005/8/layout/list1"/>
    <dgm:cxn modelId="{DF1C8410-7A79-424C-85BF-4EC452C80172}" type="presParOf" srcId="{34908ECA-983E-1644-94CC-60DCE21DCC0D}" destId="{A088BC41-DAF1-014E-8F44-121FB1CFD03C}" srcOrd="0" destOrd="0" presId="urn:microsoft.com/office/officeart/2005/8/layout/list1"/>
    <dgm:cxn modelId="{80D2372A-F2E0-2041-B894-E3F1B7B25C84}" type="presParOf" srcId="{34908ECA-983E-1644-94CC-60DCE21DCC0D}" destId="{723B57E3-C6C4-5A44-9B39-A3466BAA4F62}" srcOrd="1" destOrd="0" presId="urn:microsoft.com/office/officeart/2005/8/layout/list1"/>
    <dgm:cxn modelId="{BB88464D-8353-9048-99D3-4D1D2926E8A0}" type="presParOf" srcId="{C8CE1D56-9571-074D-ABF0-E1CA8124ECA5}" destId="{6FBC9D9E-0351-8843-9D67-175ADF842791}" srcOrd="1" destOrd="0" presId="urn:microsoft.com/office/officeart/2005/8/layout/list1"/>
    <dgm:cxn modelId="{90D6FA44-61E9-C146-8809-FC180F1D834B}" type="presParOf" srcId="{C8CE1D56-9571-074D-ABF0-E1CA8124ECA5}" destId="{53EA373B-ACF6-6F4C-91BF-4D0764F77D4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CCF5F4-6A0E-4FEF-A3C7-C9F503DC2346}"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C72BA5E9-53B6-490B-8BC9-76503B99D523}">
      <dgm:prSet phldrT="[Text]" phldr="0" custT="1"/>
      <dgm:spPr>
        <a:effectLst>
          <a:outerShdw blurRad="50800" dist="38100" dir="8100000" algn="tr" rotWithShape="0">
            <a:prstClr val="black">
              <a:alpha val="40000"/>
            </a:prstClr>
          </a:outerShdw>
        </a:effectLst>
      </dgm:spPr>
      <dgm:t>
        <a:bodyPr/>
        <a:lstStyle/>
        <a:p>
          <a:r>
            <a:rPr lang="en-US" sz="1400" dirty="0">
              <a:latin typeface="+mn-lt"/>
            </a:rPr>
            <a:t>Stormwater</a:t>
          </a:r>
        </a:p>
      </dgm:t>
    </dgm:pt>
    <dgm:pt modelId="{1E8E2CDF-8BB2-46DE-97CE-44EA6AEAFDF9}" type="parTrans" cxnId="{09CDC904-1792-430E-9829-2999E250B035}">
      <dgm:prSet/>
      <dgm:spPr/>
      <dgm:t>
        <a:bodyPr/>
        <a:lstStyle/>
        <a:p>
          <a:endParaRPr lang="en-US"/>
        </a:p>
      </dgm:t>
    </dgm:pt>
    <dgm:pt modelId="{CEA691A6-AFE6-4C87-8042-0126C57365C8}" type="sibTrans" cxnId="{09CDC904-1792-430E-9829-2999E250B035}">
      <dgm:prSet/>
      <dgm:spPr/>
      <dgm:t>
        <a:bodyPr/>
        <a:lstStyle/>
        <a:p>
          <a:endParaRPr lang="en-US"/>
        </a:p>
      </dgm:t>
    </dgm:pt>
    <dgm:pt modelId="{2E61A07E-2326-46DC-8DE9-F83DEC996EEC}">
      <dgm:prSet phldrT="[Text]" phldr="0" custT="1"/>
      <dgm:spPr>
        <a:effectLst>
          <a:outerShdw blurRad="50800" dist="38100" dir="8100000" algn="tr" rotWithShape="0">
            <a:prstClr val="black">
              <a:alpha val="40000"/>
            </a:prstClr>
          </a:outerShdw>
        </a:effectLst>
      </dgm:spPr>
      <dgm:t>
        <a:bodyPr/>
        <a:lstStyle/>
        <a:p>
          <a:pPr algn="l" rtl="0">
            <a:lnSpc>
              <a:spcPct val="90000"/>
            </a:lnSpc>
          </a:pPr>
          <a:r>
            <a:rPr lang="en-US" sz="1400" dirty="0">
              <a:latin typeface="+mn-lt"/>
            </a:rPr>
            <a:t>Culvert repair, resizing, and removal, replacement of storm sewers, etc.</a:t>
          </a:r>
        </a:p>
      </dgm:t>
    </dgm:pt>
    <dgm:pt modelId="{08D780FE-84DF-493A-8FD7-4DB95A2AC57B}" type="parTrans" cxnId="{6DCD8393-F09C-425B-B457-0F744286FB73}">
      <dgm:prSet/>
      <dgm:spPr/>
      <dgm:t>
        <a:bodyPr/>
        <a:lstStyle/>
        <a:p>
          <a:endParaRPr lang="en-US"/>
        </a:p>
      </dgm:t>
    </dgm:pt>
    <dgm:pt modelId="{160BAA42-A692-4744-8B74-6BA85516CF63}" type="sibTrans" cxnId="{6DCD8393-F09C-425B-B457-0F744286FB73}">
      <dgm:prSet/>
      <dgm:spPr/>
      <dgm:t>
        <a:bodyPr/>
        <a:lstStyle/>
        <a:p>
          <a:endParaRPr lang="en-US"/>
        </a:p>
      </dgm:t>
    </dgm:pt>
    <dgm:pt modelId="{905DCC1B-1AB4-4115-8CB0-6CF9F12B2656}">
      <dgm:prSet phldrT="[Text]" phldr="0" custT="1"/>
      <dgm:spPr>
        <a:effectLst>
          <a:outerShdw blurRad="50800" dist="38100" dir="8100000" algn="tr" rotWithShape="0">
            <a:prstClr val="black">
              <a:alpha val="40000"/>
            </a:prstClr>
          </a:outerShdw>
        </a:effectLst>
      </dgm:spPr>
      <dgm:t>
        <a:bodyPr/>
        <a:lstStyle/>
        <a:p>
          <a:pPr rtl="0"/>
          <a:r>
            <a:rPr lang="en-US" sz="1400" dirty="0">
              <a:latin typeface="+mn-lt"/>
            </a:rPr>
            <a:t>Residential Wells</a:t>
          </a:r>
        </a:p>
      </dgm:t>
    </dgm:pt>
    <dgm:pt modelId="{A0D571A4-52D1-44B2-860B-0CB188627E65}" type="parTrans" cxnId="{D9E55069-4FA1-4657-9FCE-55115680F8B0}">
      <dgm:prSet/>
      <dgm:spPr/>
      <dgm:t>
        <a:bodyPr/>
        <a:lstStyle/>
        <a:p>
          <a:endParaRPr lang="en-US"/>
        </a:p>
      </dgm:t>
    </dgm:pt>
    <dgm:pt modelId="{0F5F6F4B-A69B-409E-A9D8-B3F8C2FC338E}" type="sibTrans" cxnId="{D9E55069-4FA1-4657-9FCE-55115680F8B0}">
      <dgm:prSet/>
      <dgm:spPr/>
      <dgm:t>
        <a:bodyPr/>
        <a:lstStyle/>
        <a:p>
          <a:endParaRPr lang="en-US"/>
        </a:p>
      </dgm:t>
    </dgm:pt>
    <dgm:pt modelId="{2BDED7B6-A489-4614-985C-15A1476C288F}">
      <dgm:prSet phldrT="[Text]" phldr="0" custT="1"/>
      <dgm:spPr>
        <a:effectLst>
          <a:outerShdw blurRad="50800" dist="38100" dir="8100000" algn="tr" rotWithShape="0">
            <a:prstClr val="black">
              <a:alpha val="40000"/>
            </a:prstClr>
          </a:outerShdw>
        </a:effectLst>
      </dgm:spPr>
      <dgm:t>
        <a:bodyPr/>
        <a:lstStyle/>
        <a:p>
          <a:pPr algn="l">
            <a:lnSpc>
              <a:spcPct val="90000"/>
            </a:lnSpc>
          </a:pPr>
          <a:r>
            <a:rPr lang="en-US" sz="1400" b="1" dirty="0">
              <a:highlight>
                <a:srgbClr val="FFFF00"/>
              </a:highlight>
              <a:latin typeface="+mn-lt"/>
            </a:rPr>
            <a:t>Testing</a:t>
          </a:r>
          <a:r>
            <a:rPr lang="en-US" sz="1400" dirty="0">
              <a:latin typeface="+mn-lt"/>
            </a:rPr>
            <a:t> initiatives, and </a:t>
          </a:r>
          <a:r>
            <a:rPr lang="en-US" sz="1400" b="1" dirty="0">
              <a:highlight>
                <a:srgbClr val="FFFF00"/>
              </a:highlight>
              <a:latin typeface="+mn-lt"/>
            </a:rPr>
            <a:t>treatment/remediation </a:t>
          </a:r>
          <a:r>
            <a:rPr lang="en-US" sz="1400" dirty="0">
              <a:latin typeface="+mn-lt"/>
            </a:rPr>
            <a:t>strategies that address contamination</a:t>
          </a:r>
        </a:p>
      </dgm:t>
    </dgm:pt>
    <dgm:pt modelId="{EEFD8000-F555-4F32-A4FF-4906E8E0155B}" type="parTrans" cxnId="{916DE88D-5286-4BB7-881B-C0854C293A14}">
      <dgm:prSet/>
      <dgm:spPr/>
      <dgm:t>
        <a:bodyPr/>
        <a:lstStyle/>
        <a:p>
          <a:endParaRPr lang="en-US"/>
        </a:p>
      </dgm:t>
    </dgm:pt>
    <dgm:pt modelId="{F81A9847-131B-4CE0-8351-6AE679C6B764}" type="sibTrans" cxnId="{916DE88D-5286-4BB7-881B-C0854C293A14}">
      <dgm:prSet/>
      <dgm:spPr/>
      <dgm:t>
        <a:bodyPr/>
        <a:lstStyle/>
        <a:p>
          <a:endParaRPr lang="en-US"/>
        </a:p>
      </dgm:t>
    </dgm:pt>
    <dgm:pt modelId="{5DEB56C8-B5A1-4DE9-ACD5-710098322AF6}">
      <dgm:prSet phldr="0" custT="1"/>
      <dgm:spPr>
        <a:effectLst>
          <a:outerShdw blurRad="50800" dist="38100" dir="8100000" algn="tr" rotWithShape="0">
            <a:prstClr val="black">
              <a:alpha val="40000"/>
            </a:prstClr>
          </a:outerShdw>
        </a:effectLst>
      </dgm:spPr>
      <dgm:t>
        <a:bodyPr/>
        <a:lstStyle/>
        <a:p>
          <a:pPr rtl="0"/>
          <a:r>
            <a:rPr lang="en-US" sz="1400" dirty="0">
              <a:latin typeface="+mn-lt"/>
            </a:rPr>
            <a:t>Lead Remediation</a:t>
          </a:r>
        </a:p>
      </dgm:t>
    </dgm:pt>
    <dgm:pt modelId="{B8799CFE-521F-4A72-9809-C1C1A799373B}" type="parTrans" cxnId="{4B53E0ED-0384-46ED-9495-E1A0B1140B2F}">
      <dgm:prSet/>
      <dgm:spPr/>
      <dgm:t>
        <a:bodyPr/>
        <a:lstStyle/>
        <a:p>
          <a:endParaRPr lang="en-US"/>
        </a:p>
      </dgm:t>
    </dgm:pt>
    <dgm:pt modelId="{10CA91E5-104E-45BF-9E44-FE7A4F9B0447}" type="sibTrans" cxnId="{4B53E0ED-0384-46ED-9495-E1A0B1140B2F}">
      <dgm:prSet/>
      <dgm:spPr/>
      <dgm:t>
        <a:bodyPr/>
        <a:lstStyle/>
        <a:p>
          <a:endParaRPr lang="en-US"/>
        </a:p>
      </dgm:t>
    </dgm:pt>
    <dgm:pt modelId="{1966B679-C945-4539-8B38-51D54921B70E}">
      <dgm:prSet phldr="0" custT="1"/>
      <dgm:spPr>
        <a:effectLst>
          <a:outerShdw blurRad="50800" dist="38100" dir="8100000" algn="tr" rotWithShape="0">
            <a:prstClr val="black">
              <a:alpha val="40000"/>
            </a:prstClr>
          </a:outerShdw>
        </a:effectLst>
      </dgm:spPr>
      <dgm:t>
        <a:bodyPr/>
        <a:lstStyle/>
        <a:p>
          <a:pPr algn="l" rtl="0">
            <a:lnSpc>
              <a:spcPct val="90000"/>
            </a:lnSpc>
          </a:pPr>
          <a:r>
            <a:rPr lang="en-US" sz="1400" b="1" dirty="0">
              <a:highlight>
                <a:srgbClr val="FFFF00"/>
              </a:highlight>
              <a:latin typeface="+mn-lt"/>
            </a:rPr>
            <a:t>Eligible regardless of water quality benefit</a:t>
          </a:r>
        </a:p>
      </dgm:t>
    </dgm:pt>
    <dgm:pt modelId="{4E42520B-FE2B-4AA9-A7A7-71ADDA35D298}" type="parTrans" cxnId="{DBB3A081-7637-4DCA-B6BE-50B367F118B5}">
      <dgm:prSet/>
      <dgm:spPr/>
      <dgm:t>
        <a:bodyPr/>
        <a:lstStyle/>
        <a:p>
          <a:endParaRPr lang="en-US"/>
        </a:p>
      </dgm:t>
    </dgm:pt>
    <dgm:pt modelId="{C887A7F0-D83B-4FBF-9712-E7B3654573EB}" type="sibTrans" cxnId="{DBB3A081-7637-4DCA-B6BE-50B367F118B5}">
      <dgm:prSet/>
      <dgm:spPr/>
      <dgm:t>
        <a:bodyPr/>
        <a:lstStyle/>
        <a:p>
          <a:endParaRPr lang="en-US"/>
        </a:p>
      </dgm:t>
    </dgm:pt>
    <dgm:pt modelId="{DDC3B52C-6F60-48F7-AB00-16D0753A5D8D}">
      <dgm:prSet phldr="0" custT="1"/>
      <dgm:spPr>
        <a:effectLst>
          <a:outerShdw blurRad="50800" dist="38100" dir="8100000" algn="tr" rotWithShape="0">
            <a:prstClr val="black">
              <a:alpha val="40000"/>
            </a:prstClr>
          </a:outerShdw>
        </a:effectLst>
      </dgm:spPr>
      <dgm:t>
        <a:bodyPr/>
        <a:lstStyle/>
        <a:p>
          <a:pPr algn="l" rtl="0">
            <a:lnSpc>
              <a:spcPct val="90000"/>
            </a:lnSpc>
          </a:pPr>
          <a:r>
            <a:rPr lang="en-US" sz="1400" dirty="0">
              <a:latin typeface="+mn-lt"/>
            </a:rPr>
            <a:t>Infrastructure </a:t>
          </a:r>
          <a:r>
            <a:rPr lang="en-US" sz="1400" b="1" dirty="0">
              <a:highlight>
                <a:srgbClr val="FFFF00"/>
              </a:highlight>
              <a:latin typeface="+mn-lt"/>
            </a:rPr>
            <a:t>to improve access </a:t>
          </a:r>
          <a:r>
            <a:rPr lang="en-US" sz="1400" dirty="0">
              <a:latin typeface="+mn-lt"/>
            </a:rPr>
            <a:t>to drinking water </a:t>
          </a:r>
        </a:p>
      </dgm:t>
    </dgm:pt>
    <dgm:pt modelId="{C74C5B0D-52F7-4E80-AE36-A0352EA99C03}" type="parTrans" cxnId="{1C33443E-3013-433B-A5E3-3102F2B4C944}">
      <dgm:prSet/>
      <dgm:spPr/>
      <dgm:t>
        <a:bodyPr/>
        <a:lstStyle/>
        <a:p>
          <a:endParaRPr lang="en-US"/>
        </a:p>
      </dgm:t>
    </dgm:pt>
    <dgm:pt modelId="{0BC7890D-96A9-4E77-A698-F0266059143A}" type="sibTrans" cxnId="{1C33443E-3013-433B-A5E3-3102F2B4C944}">
      <dgm:prSet/>
      <dgm:spPr/>
      <dgm:t>
        <a:bodyPr/>
        <a:lstStyle/>
        <a:p>
          <a:endParaRPr lang="en-US"/>
        </a:p>
      </dgm:t>
    </dgm:pt>
    <dgm:pt modelId="{A68EDC8B-8483-4585-88FC-D98C520E5988}">
      <dgm:prSet phldr="0" custT="1"/>
      <dgm:spPr>
        <a:effectLst>
          <a:outerShdw blurRad="50800" dist="38100" dir="8100000" algn="tr" rotWithShape="0">
            <a:prstClr val="black">
              <a:alpha val="40000"/>
            </a:prstClr>
          </a:outerShdw>
        </a:effectLst>
      </dgm:spPr>
      <dgm:t>
        <a:bodyPr/>
        <a:lstStyle/>
        <a:p>
          <a:pPr algn="l" rtl="0">
            <a:lnSpc>
              <a:spcPct val="90000"/>
            </a:lnSpc>
          </a:pPr>
          <a:r>
            <a:rPr lang="en-US" sz="1400" dirty="0">
              <a:latin typeface="+mn-lt"/>
            </a:rPr>
            <a:t>Replacement of internal plumbing and fixtures in schools and childcare facilities </a:t>
          </a:r>
        </a:p>
      </dgm:t>
    </dgm:pt>
    <dgm:pt modelId="{B555EDEB-E0AF-4ED3-881E-D0CD481891BA}" type="parTrans" cxnId="{D6F2ABA8-F94A-4D8E-8391-9D4FA7554C2A}">
      <dgm:prSet/>
      <dgm:spPr/>
      <dgm:t>
        <a:bodyPr/>
        <a:lstStyle/>
        <a:p>
          <a:endParaRPr lang="en-US"/>
        </a:p>
      </dgm:t>
    </dgm:pt>
    <dgm:pt modelId="{C36E4746-F32F-4AC4-91DC-AB3525145FA1}" type="sibTrans" cxnId="{D6F2ABA8-F94A-4D8E-8391-9D4FA7554C2A}">
      <dgm:prSet/>
      <dgm:spPr/>
      <dgm:t>
        <a:bodyPr/>
        <a:lstStyle/>
        <a:p>
          <a:endParaRPr lang="en-US"/>
        </a:p>
      </dgm:t>
    </dgm:pt>
    <dgm:pt modelId="{DDC1662A-8268-4777-8303-7BC9686D1D31}">
      <dgm:prSet phldr="0" custT="1"/>
      <dgm:spPr>
        <a:effectLst>
          <a:outerShdw blurRad="50800" dist="38100" dir="8100000" algn="tr" rotWithShape="0">
            <a:prstClr val="black">
              <a:alpha val="40000"/>
            </a:prstClr>
          </a:outerShdw>
        </a:effectLst>
      </dgm:spPr>
      <dgm:t>
        <a:bodyPr/>
        <a:lstStyle/>
        <a:p>
          <a:pPr algn="l" rtl="0">
            <a:lnSpc>
              <a:spcPct val="90000"/>
            </a:lnSpc>
          </a:pPr>
          <a:r>
            <a:rPr lang="en-US" sz="1400" dirty="0">
              <a:latin typeface="+mn-lt"/>
            </a:rPr>
            <a:t>Projects regardless of pipe material, but </a:t>
          </a:r>
          <a:r>
            <a:rPr lang="en-US" sz="1400" b="1" dirty="0">
              <a:highlight>
                <a:srgbClr val="FFFF00"/>
              </a:highlight>
              <a:latin typeface="+mn-lt"/>
            </a:rPr>
            <a:t>full length of service line </a:t>
          </a:r>
          <a:r>
            <a:rPr lang="en-US" sz="1400" dirty="0">
              <a:latin typeface="+mn-lt"/>
            </a:rPr>
            <a:t>must be replaced</a:t>
          </a:r>
        </a:p>
      </dgm:t>
    </dgm:pt>
    <dgm:pt modelId="{7FA06B2B-EF6A-467E-A34C-93357CF83396}" type="parTrans" cxnId="{300CCEB1-97BB-4BF8-BC3C-E9E5AABBBEE7}">
      <dgm:prSet/>
      <dgm:spPr/>
      <dgm:t>
        <a:bodyPr/>
        <a:lstStyle/>
        <a:p>
          <a:endParaRPr lang="en-US"/>
        </a:p>
      </dgm:t>
    </dgm:pt>
    <dgm:pt modelId="{E010D2E0-C2A8-4B38-9245-CA4921BCA0A4}" type="sibTrans" cxnId="{300CCEB1-97BB-4BF8-BC3C-E9E5AABBBEE7}">
      <dgm:prSet/>
      <dgm:spPr/>
      <dgm:t>
        <a:bodyPr/>
        <a:lstStyle/>
        <a:p>
          <a:endParaRPr lang="en-US"/>
        </a:p>
      </dgm:t>
    </dgm:pt>
    <dgm:pt modelId="{C5F69835-3C63-42D8-9FA0-0BA1CC4F5160}">
      <dgm:prSet phldr="0" custT="1"/>
      <dgm:spPr>
        <a:effectLst>
          <a:outerShdw blurRad="50800" dist="38100" dir="8100000" algn="tr" rotWithShape="0">
            <a:prstClr val="black">
              <a:alpha val="40000"/>
            </a:prstClr>
          </a:outerShdw>
        </a:effectLst>
      </dgm:spPr>
      <dgm:t>
        <a:bodyPr/>
        <a:lstStyle/>
        <a:p>
          <a:pPr algn="l" rtl="0">
            <a:lnSpc>
              <a:spcPct val="90000"/>
            </a:lnSpc>
          </a:pPr>
          <a:r>
            <a:rPr lang="en-US" sz="1400" dirty="0">
              <a:latin typeface="+mn-lt"/>
            </a:rPr>
            <a:t>Lead testing, lead service line replacement, water quality testing, compliance monitoring, and remediation activities</a:t>
          </a:r>
        </a:p>
      </dgm:t>
    </dgm:pt>
    <dgm:pt modelId="{B4B27C89-1E64-4401-A1F2-12646D692F03}" type="parTrans" cxnId="{6F58493D-5CDC-4421-8959-ACE6838616E4}">
      <dgm:prSet/>
      <dgm:spPr/>
      <dgm:t>
        <a:bodyPr/>
        <a:lstStyle/>
        <a:p>
          <a:endParaRPr lang="en-US"/>
        </a:p>
      </dgm:t>
    </dgm:pt>
    <dgm:pt modelId="{56A3B166-E59F-4E7E-BB82-33C7345481CB}" type="sibTrans" cxnId="{6F58493D-5CDC-4421-8959-ACE6838616E4}">
      <dgm:prSet/>
      <dgm:spPr/>
      <dgm:t>
        <a:bodyPr/>
        <a:lstStyle/>
        <a:p>
          <a:endParaRPr lang="en-US"/>
        </a:p>
      </dgm:t>
    </dgm:pt>
    <dgm:pt modelId="{4E020169-B791-1145-BEDF-E1EAB27311AB}">
      <dgm:prSet phldr="0" custT="1"/>
      <dgm:spPr>
        <a:effectLst>
          <a:outerShdw blurRad="50800" dist="38100" dir="8100000" algn="tr" rotWithShape="0">
            <a:prstClr val="black">
              <a:alpha val="40000"/>
            </a:prstClr>
          </a:outerShdw>
        </a:effectLst>
      </dgm:spPr>
      <dgm:t>
        <a:bodyPr/>
        <a:lstStyle/>
        <a:p>
          <a:pPr algn="ctr" rtl="0">
            <a:lnSpc>
              <a:spcPct val="90000"/>
            </a:lnSpc>
          </a:pPr>
          <a:r>
            <a:rPr lang="en-US" sz="1400" dirty="0">
              <a:latin typeface="+mn-lt"/>
            </a:rPr>
            <a:t>Dam &amp; Reservoir Remediation</a:t>
          </a:r>
        </a:p>
      </dgm:t>
    </dgm:pt>
    <dgm:pt modelId="{C10E3389-FAEC-1341-9D1A-14B4E73D4B3B}" type="parTrans" cxnId="{674F5D9E-5328-DB47-8547-D1BF00D1713C}">
      <dgm:prSet/>
      <dgm:spPr/>
      <dgm:t>
        <a:bodyPr/>
        <a:lstStyle/>
        <a:p>
          <a:endParaRPr lang="en-US"/>
        </a:p>
      </dgm:t>
    </dgm:pt>
    <dgm:pt modelId="{B15D2C5A-CD2C-0D4E-BD25-A70C26CB1C5F}" type="sibTrans" cxnId="{674F5D9E-5328-DB47-8547-D1BF00D1713C}">
      <dgm:prSet/>
      <dgm:spPr/>
      <dgm:t>
        <a:bodyPr/>
        <a:lstStyle/>
        <a:p>
          <a:endParaRPr lang="en-US"/>
        </a:p>
      </dgm:t>
    </dgm:pt>
    <dgm:pt modelId="{97C3BCC2-F390-664B-ADB5-28618DABEAD3}">
      <dgm:prSet phldr="0" custT="1"/>
      <dgm:spPr>
        <a:effectLst>
          <a:outerShdw blurRad="50800" dist="38100" dir="8100000" algn="tr" rotWithShape="0">
            <a:prstClr val="black">
              <a:alpha val="40000"/>
            </a:prstClr>
          </a:outerShdw>
        </a:effectLst>
      </dgm:spPr>
      <dgm:t>
        <a:bodyPr/>
        <a:lstStyle/>
        <a:p>
          <a:pPr algn="l">
            <a:lnSpc>
              <a:spcPct val="90000"/>
            </a:lnSpc>
          </a:pPr>
          <a:r>
            <a:rPr lang="en-US" sz="1400" dirty="0"/>
            <a:t>Primary purpose of dam or reservoir is for </a:t>
          </a:r>
          <a:r>
            <a:rPr lang="en-US" sz="1400" b="1" dirty="0"/>
            <a:t>drinking water supply</a:t>
          </a:r>
          <a:endParaRPr lang="en-US" sz="1400" dirty="0">
            <a:latin typeface="+mn-lt"/>
          </a:endParaRPr>
        </a:p>
      </dgm:t>
    </dgm:pt>
    <dgm:pt modelId="{4E9FF001-852F-144D-A61B-8592754C2AD2}" type="parTrans" cxnId="{252FA478-94B5-9A42-AF47-1A65E4C1EF2E}">
      <dgm:prSet/>
      <dgm:spPr/>
      <dgm:t>
        <a:bodyPr/>
        <a:lstStyle/>
        <a:p>
          <a:endParaRPr lang="en-US"/>
        </a:p>
      </dgm:t>
    </dgm:pt>
    <dgm:pt modelId="{74CD9F04-7026-3B44-9D97-8C8476ED448E}" type="sibTrans" cxnId="{252FA478-94B5-9A42-AF47-1A65E4C1EF2E}">
      <dgm:prSet/>
      <dgm:spPr/>
      <dgm:t>
        <a:bodyPr/>
        <a:lstStyle/>
        <a:p>
          <a:endParaRPr lang="en-US"/>
        </a:p>
      </dgm:t>
    </dgm:pt>
    <dgm:pt modelId="{CC7A6CC1-6AA7-7845-AF7D-7D084B325DCA}">
      <dgm:prSet custT="1"/>
      <dgm:spPr>
        <a:effectLst>
          <a:outerShdw blurRad="50800" dist="38100" dir="8100000" algn="tr" rotWithShape="0">
            <a:prstClr val="black">
              <a:alpha val="40000"/>
            </a:prstClr>
          </a:outerShdw>
        </a:effectLst>
      </dgm:spPr>
      <dgm:t>
        <a:bodyPr/>
        <a:lstStyle/>
        <a:p>
          <a:pPr algn="l" rtl="0">
            <a:lnSpc>
              <a:spcPct val="90000"/>
            </a:lnSpc>
          </a:pPr>
          <a:r>
            <a:rPr lang="en-US" sz="1400" dirty="0"/>
            <a:t>May consider </a:t>
          </a:r>
          <a:r>
            <a:rPr lang="en-US" sz="1400" b="1" dirty="0">
              <a:highlight>
                <a:srgbClr val="FFFF00"/>
              </a:highlight>
            </a:rPr>
            <a:t>reasonable population growth</a:t>
          </a:r>
        </a:p>
      </dgm:t>
    </dgm:pt>
    <dgm:pt modelId="{E5404F58-3B9D-8C4A-87EF-31EEBDE80937}" type="parTrans" cxnId="{2D4C4598-9D6A-964E-8B45-E3539C46269F}">
      <dgm:prSet/>
      <dgm:spPr/>
      <dgm:t>
        <a:bodyPr/>
        <a:lstStyle/>
        <a:p>
          <a:endParaRPr lang="en-US"/>
        </a:p>
      </dgm:t>
    </dgm:pt>
    <dgm:pt modelId="{551CECE0-A4E3-2D41-8368-E190CBC860AA}" type="sibTrans" cxnId="{2D4C4598-9D6A-964E-8B45-E3539C46269F}">
      <dgm:prSet/>
      <dgm:spPr/>
      <dgm:t>
        <a:bodyPr/>
        <a:lstStyle/>
        <a:p>
          <a:endParaRPr lang="en-US"/>
        </a:p>
      </dgm:t>
    </dgm:pt>
    <dgm:pt modelId="{F2576D24-B31E-224D-881E-991E28007706}">
      <dgm:prSet custT="1"/>
      <dgm:spPr>
        <a:effectLst>
          <a:outerShdw blurRad="50800" dist="38100" dir="8100000" algn="tr" rotWithShape="0">
            <a:prstClr val="black">
              <a:alpha val="40000"/>
            </a:prstClr>
          </a:outerShdw>
        </a:effectLst>
      </dgm:spPr>
      <dgm:t>
        <a:bodyPr/>
        <a:lstStyle/>
        <a:p>
          <a:pPr algn="ctr">
            <a:lnSpc>
              <a:spcPct val="90000"/>
            </a:lnSpc>
          </a:pPr>
          <a:r>
            <a:rPr lang="en-US" sz="1400" dirty="0">
              <a:latin typeface="Calibri Light" panose="020F0302020204030204"/>
            </a:rPr>
            <a:t>Drinking Water Infrastructure</a:t>
          </a:r>
          <a:endParaRPr lang="en-US" sz="1400" b="1" dirty="0"/>
        </a:p>
      </dgm:t>
    </dgm:pt>
    <dgm:pt modelId="{33F0808F-FD64-0040-A45B-F10764D6A77D}" type="parTrans" cxnId="{A8D18D81-BF89-954B-A89D-5197354E32A0}">
      <dgm:prSet/>
      <dgm:spPr/>
      <dgm:t>
        <a:bodyPr/>
        <a:lstStyle/>
        <a:p>
          <a:endParaRPr lang="en-US"/>
        </a:p>
      </dgm:t>
    </dgm:pt>
    <dgm:pt modelId="{C9F72AB2-5FC7-2A4B-B01B-951936591D4F}" type="sibTrans" cxnId="{A8D18D81-BF89-954B-A89D-5197354E32A0}">
      <dgm:prSet/>
      <dgm:spPr/>
      <dgm:t>
        <a:bodyPr/>
        <a:lstStyle/>
        <a:p>
          <a:endParaRPr lang="en-US"/>
        </a:p>
      </dgm:t>
    </dgm:pt>
    <dgm:pt modelId="{0F8104CD-422F-3649-B235-3D500403A90B}">
      <dgm:prSet custT="1"/>
      <dgm:spPr>
        <a:effectLst>
          <a:outerShdw blurRad="50800" dist="38100" dir="8100000" algn="tr" rotWithShape="0">
            <a:prstClr val="black">
              <a:alpha val="40000"/>
            </a:prstClr>
          </a:outerShdw>
        </a:effectLst>
      </dgm:spPr>
      <dgm:t>
        <a:bodyPr/>
        <a:lstStyle/>
        <a:p>
          <a:pPr algn="l">
            <a:lnSpc>
              <a:spcPct val="90000"/>
            </a:lnSpc>
          </a:pPr>
          <a:r>
            <a:rPr lang="en-US" sz="1400" dirty="0"/>
            <a:t>Designed to support </a:t>
          </a:r>
          <a:r>
            <a:rPr lang="en-US" sz="1400" b="1" dirty="0">
              <a:highlight>
                <a:srgbClr val="FFFF00"/>
              </a:highlight>
            </a:rPr>
            <a:t>reasonable growth only</a:t>
          </a:r>
        </a:p>
      </dgm:t>
    </dgm:pt>
    <dgm:pt modelId="{F93E58BE-4B81-9949-B541-7AD64899EAC8}" type="parTrans" cxnId="{9E6D6789-15B6-C246-B720-5729193EB853}">
      <dgm:prSet/>
      <dgm:spPr/>
      <dgm:t>
        <a:bodyPr/>
        <a:lstStyle/>
        <a:p>
          <a:endParaRPr lang="en-US"/>
        </a:p>
      </dgm:t>
    </dgm:pt>
    <dgm:pt modelId="{E8FEAC0F-2B2D-6E47-9DF5-D11792598A74}" type="sibTrans" cxnId="{9E6D6789-15B6-C246-B720-5729193EB853}">
      <dgm:prSet/>
      <dgm:spPr/>
      <dgm:t>
        <a:bodyPr/>
        <a:lstStyle/>
        <a:p>
          <a:endParaRPr lang="en-US"/>
        </a:p>
      </dgm:t>
    </dgm:pt>
    <dgm:pt modelId="{6681A8F2-A6A6-D04D-8BA7-67DA0FC99598}">
      <dgm:prSet custT="1"/>
      <dgm:spPr>
        <a:effectLst>
          <a:outerShdw blurRad="50800" dist="38100" dir="8100000" algn="tr" rotWithShape="0">
            <a:prstClr val="black">
              <a:alpha val="40000"/>
            </a:prstClr>
          </a:outerShdw>
        </a:effectLst>
      </dgm:spPr>
      <dgm:t>
        <a:bodyPr/>
        <a:lstStyle/>
        <a:p>
          <a:pPr algn="l">
            <a:lnSpc>
              <a:spcPct val="90000"/>
            </a:lnSpc>
          </a:pPr>
          <a:r>
            <a:rPr lang="en-US" sz="1400" dirty="0">
              <a:latin typeface="+mn-lt"/>
            </a:rPr>
            <a:t>Must be cost-effective </a:t>
          </a:r>
          <a:r>
            <a:rPr lang="en-US" sz="1400" dirty="0"/>
            <a:t>to achieve a minimum level of service </a:t>
          </a:r>
          <a:endParaRPr lang="en-US" sz="1400" dirty="0">
            <a:latin typeface="Calibri Light" panose="020F0302020204030204"/>
          </a:endParaRPr>
        </a:p>
      </dgm:t>
    </dgm:pt>
    <dgm:pt modelId="{1DFBD547-F2B6-3049-B9F6-190918F4CC8D}" type="parTrans" cxnId="{79781D48-35F4-2D4D-A277-25A77952FFDA}">
      <dgm:prSet/>
      <dgm:spPr/>
      <dgm:t>
        <a:bodyPr/>
        <a:lstStyle/>
        <a:p>
          <a:endParaRPr lang="en-US"/>
        </a:p>
      </dgm:t>
    </dgm:pt>
    <dgm:pt modelId="{25244A75-71A7-ED43-8031-EDA87DA31C1F}" type="sibTrans" cxnId="{79781D48-35F4-2D4D-A277-25A77952FFDA}">
      <dgm:prSet/>
      <dgm:spPr/>
      <dgm:t>
        <a:bodyPr/>
        <a:lstStyle/>
        <a:p>
          <a:endParaRPr lang="en-US"/>
        </a:p>
      </dgm:t>
    </dgm:pt>
    <dgm:pt modelId="{65959B20-9BEF-A84A-B0EF-AB14158544A6}">
      <dgm:prSet custT="1"/>
      <dgm:spPr>
        <a:effectLst>
          <a:outerShdw blurRad="50800" dist="38100" dir="8100000" algn="tr" rotWithShape="0">
            <a:prstClr val="black">
              <a:alpha val="40000"/>
            </a:prstClr>
          </a:outerShdw>
        </a:effectLst>
      </dgm:spPr>
      <dgm:t>
        <a:bodyPr/>
        <a:lstStyle/>
        <a:p>
          <a:pPr algn="l">
            <a:lnSpc>
              <a:spcPct val="90000"/>
            </a:lnSpc>
          </a:pPr>
          <a:r>
            <a:rPr lang="en-US" sz="1400" dirty="0"/>
            <a:t>Must be sustainable over its estimated useful life </a:t>
          </a:r>
        </a:p>
      </dgm:t>
    </dgm:pt>
    <dgm:pt modelId="{3D75F3FC-52BA-304C-A604-A2DF94B8243D}" type="parTrans" cxnId="{926859CC-F3D3-0745-BDF0-7302B3E510F5}">
      <dgm:prSet/>
      <dgm:spPr/>
      <dgm:t>
        <a:bodyPr/>
        <a:lstStyle/>
        <a:p>
          <a:endParaRPr lang="en-US"/>
        </a:p>
      </dgm:t>
    </dgm:pt>
    <dgm:pt modelId="{C68BEA0B-5FB7-524E-A0C4-EC42213239DF}" type="sibTrans" cxnId="{926859CC-F3D3-0745-BDF0-7302B3E510F5}">
      <dgm:prSet/>
      <dgm:spPr/>
      <dgm:t>
        <a:bodyPr/>
        <a:lstStyle/>
        <a:p>
          <a:endParaRPr lang="en-US"/>
        </a:p>
      </dgm:t>
    </dgm:pt>
    <dgm:pt modelId="{E00C38B2-9C18-420E-8B7B-5131EC49B68B}" type="pres">
      <dgm:prSet presAssocID="{E7CCF5F4-6A0E-4FEF-A3C7-C9F503DC2346}" presName="Name0" presStyleCnt="0">
        <dgm:presLayoutVars>
          <dgm:dir/>
          <dgm:animLvl val="lvl"/>
          <dgm:resizeHandles val="exact"/>
        </dgm:presLayoutVars>
      </dgm:prSet>
      <dgm:spPr/>
    </dgm:pt>
    <dgm:pt modelId="{ACF04CA3-DD76-42F7-B41E-946BC8769B77}" type="pres">
      <dgm:prSet presAssocID="{C72BA5E9-53B6-490B-8BC9-76503B99D523}" presName="composite" presStyleCnt="0"/>
      <dgm:spPr/>
    </dgm:pt>
    <dgm:pt modelId="{FA25EB4D-8CBD-4D2B-A9B9-0DF759AA8335}" type="pres">
      <dgm:prSet presAssocID="{C72BA5E9-53B6-490B-8BC9-76503B99D523}" presName="parTx" presStyleLbl="alignNode1" presStyleIdx="0" presStyleCnt="5">
        <dgm:presLayoutVars>
          <dgm:chMax val="0"/>
          <dgm:chPref val="0"/>
          <dgm:bulletEnabled val="1"/>
        </dgm:presLayoutVars>
      </dgm:prSet>
      <dgm:spPr/>
    </dgm:pt>
    <dgm:pt modelId="{00B946D7-98B0-456C-9285-31D1A0C983B7}" type="pres">
      <dgm:prSet presAssocID="{C72BA5E9-53B6-490B-8BC9-76503B99D523}" presName="desTx" presStyleLbl="alignAccFollowNode1" presStyleIdx="0" presStyleCnt="5">
        <dgm:presLayoutVars>
          <dgm:bulletEnabled val="1"/>
        </dgm:presLayoutVars>
      </dgm:prSet>
      <dgm:spPr/>
    </dgm:pt>
    <dgm:pt modelId="{CA395955-25C6-4C1D-ABE4-F0E2F9684C8A}" type="pres">
      <dgm:prSet presAssocID="{CEA691A6-AFE6-4C87-8042-0126C57365C8}" presName="space" presStyleCnt="0"/>
      <dgm:spPr/>
    </dgm:pt>
    <dgm:pt modelId="{CB337C30-A855-437A-8B4B-4220188DC5F3}" type="pres">
      <dgm:prSet presAssocID="{905DCC1B-1AB4-4115-8CB0-6CF9F12B2656}" presName="composite" presStyleCnt="0"/>
      <dgm:spPr/>
    </dgm:pt>
    <dgm:pt modelId="{7A6325D5-5AFF-478D-BFA8-B0E635352DA6}" type="pres">
      <dgm:prSet presAssocID="{905DCC1B-1AB4-4115-8CB0-6CF9F12B2656}" presName="parTx" presStyleLbl="alignNode1" presStyleIdx="1" presStyleCnt="5" custLinFactNeighborY="-1057">
        <dgm:presLayoutVars>
          <dgm:chMax val="0"/>
          <dgm:chPref val="0"/>
          <dgm:bulletEnabled val="1"/>
        </dgm:presLayoutVars>
      </dgm:prSet>
      <dgm:spPr/>
    </dgm:pt>
    <dgm:pt modelId="{5FED2ADC-6EA9-495E-822D-1B2B1C56651E}" type="pres">
      <dgm:prSet presAssocID="{905DCC1B-1AB4-4115-8CB0-6CF9F12B2656}" presName="desTx" presStyleLbl="alignAccFollowNode1" presStyleIdx="1" presStyleCnt="5">
        <dgm:presLayoutVars>
          <dgm:bulletEnabled val="1"/>
        </dgm:presLayoutVars>
      </dgm:prSet>
      <dgm:spPr/>
    </dgm:pt>
    <dgm:pt modelId="{B5A05477-D9B3-497C-BE7A-5E820034E4A1}" type="pres">
      <dgm:prSet presAssocID="{0F5F6F4B-A69B-409E-A9D8-B3F8C2FC338E}" presName="space" presStyleCnt="0"/>
      <dgm:spPr/>
    </dgm:pt>
    <dgm:pt modelId="{464AF3BC-CED4-4F2E-A2EA-B260AD3B3D46}" type="pres">
      <dgm:prSet presAssocID="{5DEB56C8-B5A1-4DE9-ACD5-710098322AF6}" presName="composite" presStyleCnt="0"/>
      <dgm:spPr/>
    </dgm:pt>
    <dgm:pt modelId="{5F732332-538B-4403-8846-EA71DFB8DFF5}" type="pres">
      <dgm:prSet presAssocID="{5DEB56C8-B5A1-4DE9-ACD5-710098322AF6}" presName="parTx" presStyleLbl="alignNode1" presStyleIdx="2" presStyleCnt="5">
        <dgm:presLayoutVars>
          <dgm:chMax val="0"/>
          <dgm:chPref val="0"/>
          <dgm:bulletEnabled val="1"/>
        </dgm:presLayoutVars>
      </dgm:prSet>
      <dgm:spPr/>
    </dgm:pt>
    <dgm:pt modelId="{DAE73A0F-F107-4D7E-8160-60E98FB15221}" type="pres">
      <dgm:prSet presAssocID="{5DEB56C8-B5A1-4DE9-ACD5-710098322AF6}" presName="desTx" presStyleLbl="alignAccFollowNode1" presStyleIdx="2" presStyleCnt="5">
        <dgm:presLayoutVars>
          <dgm:bulletEnabled val="1"/>
        </dgm:presLayoutVars>
      </dgm:prSet>
      <dgm:spPr/>
    </dgm:pt>
    <dgm:pt modelId="{69AC33C1-5AA7-FF4F-8B40-52B5E8196B6B}" type="pres">
      <dgm:prSet presAssocID="{10CA91E5-104E-45BF-9E44-FE7A4F9B0447}" presName="space" presStyleCnt="0"/>
      <dgm:spPr/>
    </dgm:pt>
    <dgm:pt modelId="{8BDC99B2-8C81-754D-AC53-6B266B2A19CA}" type="pres">
      <dgm:prSet presAssocID="{4E020169-B791-1145-BEDF-E1EAB27311AB}" presName="composite" presStyleCnt="0"/>
      <dgm:spPr/>
    </dgm:pt>
    <dgm:pt modelId="{5E860774-0DDE-6F40-BE4F-00D2381F05CC}" type="pres">
      <dgm:prSet presAssocID="{4E020169-B791-1145-BEDF-E1EAB27311AB}" presName="parTx" presStyleLbl="alignNode1" presStyleIdx="3" presStyleCnt="5">
        <dgm:presLayoutVars>
          <dgm:chMax val="0"/>
          <dgm:chPref val="0"/>
          <dgm:bulletEnabled val="1"/>
        </dgm:presLayoutVars>
      </dgm:prSet>
      <dgm:spPr/>
    </dgm:pt>
    <dgm:pt modelId="{57F1C0A2-4162-3B49-95AF-7C36FD337F37}" type="pres">
      <dgm:prSet presAssocID="{4E020169-B791-1145-BEDF-E1EAB27311AB}" presName="desTx" presStyleLbl="alignAccFollowNode1" presStyleIdx="3" presStyleCnt="5">
        <dgm:presLayoutVars>
          <dgm:bulletEnabled val="1"/>
        </dgm:presLayoutVars>
      </dgm:prSet>
      <dgm:spPr/>
    </dgm:pt>
    <dgm:pt modelId="{BB96BE44-765E-984F-99FB-8A4C985C8429}" type="pres">
      <dgm:prSet presAssocID="{B15D2C5A-CD2C-0D4E-BD25-A70C26CB1C5F}" presName="space" presStyleCnt="0"/>
      <dgm:spPr/>
    </dgm:pt>
    <dgm:pt modelId="{5F46D8F4-E034-8845-8D3C-982408AEE40A}" type="pres">
      <dgm:prSet presAssocID="{F2576D24-B31E-224D-881E-991E28007706}" presName="composite" presStyleCnt="0"/>
      <dgm:spPr/>
    </dgm:pt>
    <dgm:pt modelId="{BAEB173A-FEB4-DC46-92B7-E616696E415A}" type="pres">
      <dgm:prSet presAssocID="{F2576D24-B31E-224D-881E-991E28007706}" presName="parTx" presStyleLbl="alignNode1" presStyleIdx="4" presStyleCnt="5">
        <dgm:presLayoutVars>
          <dgm:chMax val="0"/>
          <dgm:chPref val="0"/>
          <dgm:bulletEnabled val="1"/>
        </dgm:presLayoutVars>
      </dgm:prSet>
      <dgm:spPr/>
    </dgm:pt>
    <dgm:pt modelId="{1FF9B8EF-F3FD-2645-8168-287B3C4BCC7F}" type="pres">
      <dgm:prSet presAssocID="{F2576D24-B31E-224D-881E-991E28007706}" presName="desTx" presStyleLbl="alignAccFollowNode1" presStyleIdx="4" presStyleCnt="5">
        <dgm:presLayoutVars>
          <dgm:bulletEnabled val="1"/>
        </dgm:presLayoutVars>
      </dgm:prSet>
      <dgm:spPr/>
    </dgm:pt>
  </dgm:ptLst>
  <dgm:cxnLst>
    <dgm:cxn modelId="{3426DD01-59D3-460A-972A-E82036E8413A}" type="presOf" srcId="{2BDED7B6-A489-4614-985C-15A1476C288F}" destId="{5FED2ADC-6EA9-495E-822D-1B2B1C56651E}" srcOrd="0" destOrd="1" presId="urn:microsoft.com/office/officeart/2005/8/layout/hList1"/>
    <dgm:cxn modelId="{09CDC904-1792-430E-9829-2999E250B035}" srcId="{E7CCF5F4-6A0E-4FEF-A3C7-C9F503DC2346}" destId="{C72BA5E9-53B6-490B-8BC9-76503B99D523}" srcOrd="0" destOrd="0" parTransId="{1E8E2CDF-8BB2-46DE-97CE-44EA6AEAFDF9}" sibTransId="{CEA691A6-AFE6-4C87-8042-0126C57365C8}"/>
    <dgm:cxn modelId="{F32CB918-17B5-49BB-BCEF-271F174AF5B7}" type="presOf" srcId="{C72BA5E9-53B6-490B-8BC9-76503B99D523}" destId="{FA25EB4D-8CBD-4D2B-A9B9-0DF759AA8335}" srcOrd="0" destOrd="0" presId="urn:microsoft.com/office/officeart/2005/8/layout/hList1"/>
    <dgm:cxn modelId="{BC0B9B25-0C9D-44BE-8711-62D271271D87}" type="presOf" srcId="{2E61A07E-2326-46DC-8DE9-F83DEC996EEC}" destId="{00B946D7-98B0-456C-9285-31D1A0C983B7}" srcOrd="0" destOrd="1" presId="urn:microsoft.com/office/officeart/2005/8/layout/hList1"/>
    <dgm:cxn modelId="{FA8D4F2F-A663-44E4-9B81-657120B301A1}" type="presOf" srcId="{C5F69835-3C63-42D8-9FA0-0BA1CC4F5160}" destId="{DAE73A0F-F107-4D7E-8160-60E98FB15221}" srcOrd="0" destOrd="1" presId="urn:microsoft.com/office/officeart/2005/8/layout/hList1"/>
    <dgm:cxn modelId="{6F58493D-5CDC-4421-8959-ACE6838616E4}" srcId="{5DEB56C8-B5A1-4DE9-ACD5-710098322AF6}" destId="{C5F69835-3C63-42D8-9FA0-0BA1CC4F5160}" srcOrd="1" destOrd="0" parTransId="{B4B27C89-1E64-4401-A1F2-12646D692F03}" sibTransId="{56A3B166-E59F-4E7E-BB82-33C7345481CB}"/>
    <dgm:cxn modelId="{1C33443E-3013-433B-A5E3-3102F2B4C944}" srcId="{905DCC1B-1AB4-4115-8CB0-6CF9F12B2656}" destId="{DDC3B52C-6F60-48F7-AB00-16D0753A5D8D}" srcOrd="0" destOrd="0" parTransId="{C74C5B0D-52F7-4E80-AE36-A0352EA99C03}" sibTransId="{0BC7890D-96A9-4E77-A698-F0266059143A}"/>
    <dgm:cxn modelId="{79781D48-35F4-2D4D-A277-25A77952FFDA}" srcId="{F2576D24-B31E-224D-881E-991E28007706}" destId="{6681A8F2-A6A6-D04D-8BA7-67DA0FC99598}" srcOrd="1" destOrd="0" parTransId="{1DFBD547-F2B6-3049-B9F6-190918F4CC8D}" sibTransId="{25244A75-71A7-ED43-8031-EDA87DA31C1F}"/>
    <dgm:cxn modelId="{82F8D94C-0106-B748-9230-A7638BD47ACB}" type="presOf" srcId="{0F8104CD-422F-3649-B235-3D500403A90B}" destId="{1FF9B8EF-F3FD-2645-8168-287B3C4BCC7F}" srcOrd="0" destOrd="0" presId="urn:microsoft.com/office/officeart/2005/8/layout/hList1"/>
    <dgm:cxn modelId="{B8BD5258-BC18-4963-B44B-83F6B4EE569C}" type="presOf" srcId="{1966B679-C945-4539-8B38-51D54921B70E}" destId="{00B946D7-98B0-456C-9285-31D1A0C983B7}" srcOrd="0" destOrd="0" presId="urn:microsoft.com/office/officeart/2005/8/layout/hList1"/>
    <dgm:cxn modelId="{D9E55069-4FA1-4657-9FCE-55115680F8B0}" srcId="{E7CCF5F4-6A0E-4FEF-A3C7-C9F503DC2346}" destId="{905DCC1B-1AB4-4115-8CB0-6CF9F12B2656}" srcOrd="1" destOrd="0" parTransId="{A0D571A4-52D1-44B2-860B-0CB188627E65}" sibTransId="{0F5F6F4B-A69B-409E-A9D8-B3F8C2FC338E}"/>
    <dgm:cxn modelId="{252FA478-94B5-9A42-AF47-1A65E4C1EF2E}" srcId="{4E020169-B791-1145-BEDF-E1EAB27311AB}" destId="{97C3BCC2-F390-664B-ADB5-28618DABEAD3}" srcOrd="0" destOrd="0" parTransId="{4E9FF001-852F-144D-A61B-8592754C2AD2}" sibTransId="{74CD9F04-7026-3B44-9D97-8C8476ED448E}"/>
    <dgm:cxn modelId="{A99D3979-204F-44FF-8D3F-8E32FECA613C}" type="presOf" srcId="{5DEB56C8-B5A1-4DE9-ACD5-710098322AF6}" destId="{5F732332-538B-4403-8846-EA71DFB8DFF5}" srcOrd="0" destOrd="0" presId="urn:microsoft.com/office/officeart/2005/8/layout/hList1"/>
    <dgm:cxn modelId="{1748FF7C-C421-4AA1-852D-1952D947B846}" type="presOf" srcId="{E7CCF5F4-6A0E-4FEF-A3C7-C9F503DC2346}" destId="{E00C38B2-9C18-420E-8B7B-5131EC49B68B}" srcOrd="0" destOrd="0" presId="urn:microsoft.com/office/officeart/2005/8/layout/hList1"/>
    <dgm:cxn modelId="{A8D18D81-BF89-954B-A89D-5197354E32A0}" srcId="{E7CCF5F4-6A0E-4FEF-A3C7-C9F503DC2346}" destId="{F2576D24-B31E-224D-881E-991E28007706}" srcOrd="4" destOrd="0" parTransId="{33F0808F-FD64-0040-A45B-F10764D6A77D}" sibTransId="{C9F72AB2-5FC7-2A4B-B01B-951936591D4F}"/>
    <dgm:cxn modelId="{DBB3A081-7637-4DCA-B6BE-50B367F118B5}" srcId="{C72BA5E9-53B6-490B-8BC9-76503B99D523}" destId="{1966B679-C945-4539-8B38-51D54921B70E}" srcOrd="0" destOrd="0" parTransId="{4E42520B-FE2B-4AA9-A7A7-71ADDA35D298}" sibTransId="{C887A7F0-D83B-4FBF-9712-E7B3654573EB}"/>
    <dgm:cxn modelId="{9E6D6789-15B6-C246-B720-5729193EB853}" srcId="{F2576D24-B31E-224D-881E-991E28007706}" destId="{0F8104CD-422F-3649-B235-3D500403A90B}" srcOrd="0" destOrd="0" parTransId="{F93E58BE-4B81-9949-B541-7AD64899EAC8}" sibTransId="{E8FEAC0F-2B2D-6E47-9DF5-D11792598A74}"/>
    <dgm:cxn modelId="{916DE88D-5286-4BB7-881B-C0854C293A14}" srcId="{905DCC1B-1AB4-4115-8CB0-6CF9F12B2656}" destId="{2BDED7B6-A489-4614-985C-15A1476C288F}" srcOrd="1" destOrd="0" parTransId="{EEFD8000-F555-4F32-A4FF-4906E8E0155B}" sibTransId="{F81A9847-131B-4CE0-8351-6AE679C6B764}"/>
    <dgm:cxn modelId="{6DCD8393-F09C-425B-B457-0F744286FB73}" srcId="{C72BA5E9-53B6-490B-8BC9-76503B99D523}" destId="{2E61A07E-2326-46DC-8DE9-F83DEC996EEC}" srcOrd="1" destOrd="0" parTransId="{08D780FE-84DF-493A-8FD7-4DB95A2AC57B}" sibTransId="{160BAA42-A692-4744-8B74-6BA85516CF63}"/>
    <dgm:cxn modelId="{2D4C4598-9D6A-964E-8B45-E3539C46269F}" srcId="{4E020169-B791-1145-BEDF-E1EAB27311AB}" destId="{CC7A6CC1-6AA7-7845-AF7D-7D084B325DCA}" srcOrd="1" destOrd="0" parTransId="{E5404F58-3B9D-8C4A-87EF-31EEBDE80937}" sibTransId="{551CECE0-A4E3-2D41-8368-E190CBC860AA}"/>
    <dgm:cxn modelId="{674F5D9E-5328-DB47-8547-D1BF00D1713C}" srcId="{E7CCF5F4-6A0E-4FEF-A3C7-C9F503DC2346}" destId="{4E020169-B791-1145-BEDF-E1EAB27311AB}" srcOrd="3" destOrd="0" parTransId="{C10E3389-FAEC-1341-9D1A-14B4E73D4B3B}" sibTransId="{B15D2C5A-CD2C-0D4E-BD25-A70C26CB1C5F}"/>
    <dgm:cxn modelId="{30D740A1-551F-A54E-A530-1F41499D5184}" type="presOf" srcId="{6681A8F2-A6A6-D04D-8BA7-67DA0FC99598}" destId="{1FF9B8EF-F3FD-2645-8168-287B3C4BCC7F}" srcOrd="0" destOrd="1" presId="urn:microsoft.com/office/officeart/2005/8/layout/hList1"/>
    <dgm:cxn modelId="{8A8227A5-3285-9443-9EFA-943EF32B2E38}" type="presOf" srcId="{65959B20-9BEF-A84A-B0EF-AB14158544A6}" destId="{1FF9B8EF-F3FD-2645-8168-287B3C4BCC7F}" srcOrd="0" destOrd="2" presId="urn:microsoft.com/office/officeart/2005/8/layout/hList1"/>
    <dgm:cxn modelId="{D6F2ABA8-F94A-4D8E-8391-9D4FA7554C2A}" srcId="{5DEB56C8-B5A1-4DE9-ACD5-710098322AF6}" destId="{A68EDC8B-8483-4585-88FC-D98C520E5988}" srcOrd="2" destOrd="0" parTransId="{B555EDEB-E0AF-4ED3-881E-D0CD481891BA}" sibTransId="{C36E4746-F32F-4AC4-91DC-AB3525145FA1}"/>
    <dgm:cxn modelId="{6D3617AE-815B-4E49-832E-0DEC305CCC01}" type="presOf" srcId="{97C3BCC2-F390-664B-ADB5-28618DABEAD3}" destId="{57F1C0A2-4162-3B49-95AF-7C36FD337F37}" srcOrd="0" destOrd="0" presId="urn:microsoft.com/office/officeart/2005/8/layout/hList1"/>
    <dgm:cxn modelId="{300CCEB1-97BB-4BF8-BC3C-E9E5AABBBEE7}" srcId="{5DEB56C8-B5A1-4DE9-ACD5-710098322AF6}" destId="{DDC1662A-8268-4777-8303-7BC9686D1D31}" srcOrd="0" destOrd="0" parTransId="{7FA06B2B-EF6A-467E-A34C-93357CF83396}" sibTransId="{E010D2E0-C2A8-4B38-9245-CA4921BCA0A4}"/>
    <dgm:cxn modelId="{6B493ABE-D5E8-4122-9EA1-BBB3BE03A284}" type="presOf" srcId="{905DCC1B-1AB4-4115-8CB0-6CF9F12B2656}" destId="{7A6325D5-5AFF-478D-BFA8-B0E635352DA6}" srcOrd="0" destOrd="0" presId="urn:microsoft.com/office/officeart/2005/8/layout/hList1"/>
    <dgm:cxn modelId="{6562BEC2-12A8-4D7A-A80C-1FD7EF3D3D82}" type="presOf" srcId="{A68EDC8B-8483-4585-88FC-D98C520E5988}" destId="{DAE73A0F-F107-4D7E-8160-60E98FB15221}" srcOrd="0" destOrd="2" presId="urn:microsoft.com/office/officeart/2005/8/layout/hList1"/>
    <dgm:cxn modelId="{FBB285C5-D54C-4A49-A8F6-E6D9A5F121F2}" type="presOf" srcId="{DDC3B52C-6F60-48F7-AB00-16D0753A5D8D}" destId="{5FED2ADC-6EA9-495E-822D-1B2B1C56651E}" srcOrd="0" destOrd="0" presId="urn:microsoft.com/office/officeart/2005/8/layout/hList1"/>
    <dgm:cxn modelId="{6DD354C6-BCFA-4F46-9DA9-081C779F9532}" type="presOf" srcId="{DDC1662A-8268-4777-8303-7BC9686D1D31}" destId="{DAE73A0F-F107-4D7E-8160-60E98FB15221}" srcOrd="0" destOrd="0" presId="urn:microsoft.com/office/officeart/2005/8/layout/hList1"/>
    <dgm:cxn modelId="{926859CC-F3D3-0745-BDF0-7302B3E510F5}" srcId="{F2576D24-B31E-224D-881E-991E28007706}" destId="{65959B20-9BEF-A84A-B0EF-AB14158544A6}" srcOrd="2" destOrd="0" parTransId="{3D75F3FC-52BA-304C-A604-A2DF94B8243D}" sibTransId="{C68BEA0B-5FB7-524E-A0C4-EC42213239DF}"/>
    <dgm:cxn modelId="{11455CD7-993E-4948-85F5-6631567BDDF7}" type="presOf" srcId="{F2576D24-B31E-224D-881E-991E28007706}" destId="{BAEB173A-FEB4-DC46-92B7-E616696E415A}" srcOrd="0" destOrd="0" presId="urn:microsoft.com/office/officeart/2005/8/layout/hList1"/>
    <dgm:cxn modelId="{2F01D2E3-D41D-A24F-87F5-9E74B10AC837}" type="presOf" srcId="{4E020169-B791-1145-BEDF-E1EAB27311AB}" destId="{5E860774-0DDE-6F40-BE4F-00D2381F05CC}" srcOrd="0" destOrd="0" presId="urn:microsoft.com/office/officeart/2005/8/layout/hList1"/>
    <dgm:cxn modelId="{4B53E0ED-0384-46ED-9495-E1A0B1140B2F}" srcId="{E7CCF5F4-6A0E-4FEF-A3C7-C9F503DC2346}" destId="{5DEB56C8-B5A1-4DE9-ACD5-710098322AF6}" srcOrd="2" destOrd="0" parTransId="{B8799CFE-521F-4A72-9809-C1C1A799373B}" sibTransId="{10CA91E5-104E-45BF-9E44-FE7A4F9B0447}"/>
    <dgm:cxn modelId="{5238D3EF-6A2A-5847-8F02-7F16C69C4930}" type="presOf" srcId="{CC7A6CC1-6AA7-7845-AF7D-7D084B325DCA}" destId="{57F1C0A2-4162-3B49-95AF-7C36FD337F37}" srcOrd="0" destOrd="1" presId="urn:microsoft.com/office/officeart/2005/8/layout/hList1"/>
    <dgm:cxn modelId="{B344C239-F2AE-496B-931B-410FD4FF56E4}" type="presParOf" srcId="{E00C38B2-9C18-420E-8B7B-5131EC49B68B}" destId="{ACF04CA3-DD76-42F7-B41E-946BC8769B77}" srcOrd="0" destOrd="0" presId="urn:microsoft.com/office/officeart/2005/8/layout/hList1"/>
    <dgm:cxn modelId="{7873A029-442E-4FA3-8AC9-C825D24B33BA}" type="presParOf" srcId="{ACF04CA3-DD76-42F7-B41E-946BC8769B77}" destId="{FA25EB4D-8CBD-4D2B-A9B9-0DF759AA8335}" srcOrd="0" destOrd="0" presId="urn:microsoft.com/office/officeart/2005/8/layout/hList1"/>
    <dgm:cxn modelId="{C56303B7-AC2B-4D88-8F3B-557A2B0678E4}" type="presParOf" srcId="{ACF04CA3-DD76-42F7-B41E-946BC8769B77}" destId="{00B946D7-98B0-456C-9285-31D1A0C983B7}" srcOrd="1" destOrd="0" presId="urn:microsoft.com/office/officeart/2005/8/layout/hList1"/>
    <dgm:cxn modelId="{9A5D6C0A-30F2-4123-84DD-881BC324A8C2}" type="presParOf" srcId="{E00C38B2-9C18-420E-8B7B-5131EC49B68B}" destId="{CA395955-25C6-4C1D-ABE4-F0E2F9684C8A}" srcOrd="1" destOrd="0" presId="urn:microsoft.com/office/officeart/2005/8/layout/hList1"/>
    <dgm:cxn modelId="{914413D2-E94F-4732-9664-F18A1D03B499}" type="presParOf" srcId="{E00C38B2-9C18-420E-8B7B-5131EC49B68B}" destId="{CB337C30-A855-437A-8B4B-4220188DC5F3}" srcOrd="2" destOrd="0" presId="urn:microsoft.com/office/officeart/2005/8/layout/hList1"/>
    <dgm:cxn modelId="{16A0273E-1E69-442C-9701-39593E56D929}" type="presParOf" srcId="{CB337C30-A855-437A-8B4B-4220188DC5F3}" destId="{7A6325D5-5AFF-478D-BFA8-B0E635352DA6}" srcOrd="0" destOrd="0" presId="urn:microsoft.com/office/officeart/2005/8/layout/hList1"/>
    <dgm:cxn modelId="{4270D2C1-8277-4D86-B808-64C1A3BF3731}" type="presParOf" srcId="{CB337C30-A855-437A-8B4B-4220188DC5F3}" destId="{5FED2ADC-6EA9-495E-822D-1B2B1C56651E}" srcOrd="1" destOrd="0" presId="urn:microsoft.com/office/officeart/2005/8/layout/hList1"/>
    <dgm:cxn modelId="{0A8E65F4-6745-4019-9516-68C825E9C3BA}" type="presParOf" srcId="{E00C38B2-9C18-420E-8B7B-5131EC49B68B}" destId="{B5A05477-D9B3-497C-BE7A-5E820034E4A1}" srcOrd="3" destOrd="0" presId="urn:microsoft.com/office/officeart/2005/8/layout/hList1"/>
    <dgm:cxn modelId="{0FFC4793-1B92-4F96-BFA6-063FC200A81D}" type="presParOf" srcId="{E00C38B2-9C18-420E-8B7B-5131EC49B68B}" destId="{464AF3BC-CED4-4F2E-A2EA-B260AD3B3D46}" srcOrd="4" destOrd="0" presId="urn:microsoft.com/office/officeart/2005/8/layout/hList1"/>
    <dgm:cxn modelId="{42DABC8F-26EC-43CE-8377-0AEAD838B340}" type="presParOf" srcId="{464AF3BC-CED4-4F2E-A2EA-B260AD3B3D46}" destId="{5F732332-538B-4403-8846-EA71DFB8DFF5}" srcOrd="0" destOrd="0" presId="urn:microsoft.com/office/officeart/2005/8/layout/hList1"/>
    <dgm:cxn modelId="{04127160-96F2-4E7A-BF12-185E6DB4498D}" type="presParOf" srcId="{464AF3BC-CED4-4F2E-A2EA-B260AD3B3D46}" destId="{DAE73A0F-F107-4D7E-8160-60E98FB15221}" srcOrd="1" destOrd="0" presId="urn:microsoft.com/office/officeart/2005/8/layout/hList1"/>
    <dgm:cxn modelId="{FBE43A44-9772-E741-9FE9-2251ED077E20}" type="presParOf" srcId="{E00C38B2-9C18-420E-8B7B-5131EC49B68B}" destId="{69AC33C1-5AA7-FF4F-8B40-52B5E8196B6B}" srcOrd="5" destOrd="0" presId="urn:microsoft.com/office/officeart/2005/8/layout/hList1"/>
    <dgm:cxn modelId="{077B9BCE-5518-FD4A-9CB1-522542E51B21}" type="presParOf" srcId="{E00C38B2-9C18-420E-8B7B-5131EC49B68B}" destId="{8BDC99B2-8C81-754D-AC53-6B266B2A19CA}" srcOrd="6" destOrd="0" presId="urn:microsoft.com/office/officeart/2005/8/layout/hList1"/>
    <dgm:cxn modelId="{E93C57A6-485F-B24C-AE57-A5AA5FF6C5AF}" type="presParOf" srcId="{8BDC99B2-8C81-754D-AC53-6B266B2A19CA}" destId="{5E860774-0DDE-6F40-BE4F-00D2381F05CC}" srcOrd="0" destOrd="0" presId="urn:microsoft.com/office/officeart/2005/8/layout/hList1"/>
    <dgm:cxn modelId="{560BD70B-211D-5C4B-9CEE-32037471FF38}" type="presParOf" srcId="{8BDC99B2-8C81-754D-AC53-6B266B2A19CA}" destId="{57F1C0A2-4162-3B49-95AF-7C36FD337F37}" srcOrd="1" destOrd="0" presId="urn:microsoft.com/office/officeart/2005/8/layout/hList1"/>
    <dgm:cxn modelId="{390E7C61-1DDE-E240-A31F-EF488FF1E681}" type="presParOf" srcId="{E00C38B2-9C18-420E-8B7B-5131EC49B68B}" destId="{BB96BE44-765E-984F-99FB-8A4C985C8429}" srcOrd="7" destOrd="0" presId="urn:microsoft.com/office/officeart/2005/8/layout/hList1"/>
    <dgm:cxn modelId="{09A56897-08D3-EB47-86CC-9242A451B061}" type="presParOf" srcId="{E00C38B2-9C18-420E-8B7B-5131EC49B68B}" destId="{5F46D8F4-E034-8845-8D3C-982408AEE40A}" srcOrd="8" destOrd="0" presId="urn:microsoft.com/office/officeart/2005/8/layout/hList1"/>
    <dgm:cxn modelId="{C45ACACE-A81A-1C46-9E2D-F06FBD13E022}" type="presParOf" srcId="{5F46D8F4-E034-8845-8D3C-982408AEE40A}" destId="{BAEB173A-FEB4-DC46-92B7-E616696E415A}" srcOrd="0" destOrd="0" presId="urn:microsoft.com/office/officeart/2005/8/layout/hList1"/>
    <dgm:cxn modelId="{BA85EF8F-C2FE-434C-AF6D-43F114B42ED8}" type="presParOf" srcId="{5F46D8F4-E034-8845-8D3C-982408AEE40A}" destId="{1FF9B8EF-F3FD-2645-8168-287B3C4BCC7F}"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A1F4C-05C4-AB48-AD56-8C79EFA4DAF9}">
      <dsp:nvSpPr>
        <dsp:cNvPr id="0" name=""/>
        <dsp:cNvSpPr/>
      </dsp:nvSpPr>
      <dsp:spPr>
        <a:xfrm>
          <a:off x="0" y="207455"/>
          <a:ext cx="10477948" cy="1455299"/>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13205" tIns="291592" rIns="8132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Support public health expenditures, by funding COVID-19 mitigation efforts, medical expenses, behavioral healthcare, and certain public health and safety staff;</a:t>
          </a:r>
        </a:p>
        <a:p>
          <a:pPr marL="114300" lvl="1" indent="-114300" algn="l" defTabSz="622300">
            <a:lnSpc>
              <a:spcPct val="90000"/>
            </a:lnSpc>
            <a:spcBef>
              <a:spcPct val="0"/>
            </a:spcBef>
            <a:spcAft>
              <a:spcPct val="15000"/>
            </a:spcAft>
            <a:buChar char="•"/>
          </a:pPr>
          <a:r>
            <a:rPr lang="en-US" sz="1400" kern="1200" dirty="0"/>
            <a:t>Address negative economic impacts caused by the public health emergency, including economic harms to workers, households, small businesses, impacted industries, and the public sector;</a:t>
          </a:r>
        </a:p>
        <a:p>
          <a:pPr marL="114300" lvl="1" indent="-114300" algn="l" defTabSz="622300">
            <a:lnSpc>
              <a:spcPct val="90000"/>
            </a:lnSpc>
            <a:spcBef>
              <a:spcPct val="0"/>
            </a:spcBef>
            <a:spcAft>
              <a:spcPct val="15000"/>
            </a:spcAft>
            <a:buChar char="•"/>
          </a:pPr>
          <a:r>
            <a:rPr lang="en-US" sz="1400" kern="1200" dirty="0"/>
            <a:t>Support disproportionately impacted communities</a:t>
          </a:r>
        </a:p>
      </dsp:txBody>
      <dsp:txXfrm>
        <a:off x="0" y="207455"/>
        <a:ext cx="10477948" cy="1455299"/>
      </dsp:txXfrm>
    </dsp:sp>
    <dsp:sp modelId="{C691E6FA-4D08-9E4E-BDBC-957F11482571}">
      <dsp:nvSpPr>
        <dsp:cNvPr id="0" name=""/>
        <dsp:cNvSpPr/>
      </dsp:nvSpPr>
      <dsp:spPr>
        <a:xfrm>
          <a:off x="523897" y="815"/>
          <a:ext cx="7334563" cy="413279"/>
        </a:xfrm>
        <a:prstGeom prst="round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800100">
            <a:lnSpc>
              <a:spcPct val="90000"/>
            </a:lnSpc>
            <a:spcBef>
              <a:spcPct val="0"/>
            </a:spcBef>
            <a:spcAft>
              <a:spcPct val="35000"/>
            </a:spcAft>
            <a:buNone/>
          </a:pPr>
          <a:r>
            <a:rPr lang="en-US" sz="1800" kern="1200" dirty="0"/>
            <a:t>ADDRESS COVID PUBLIC HEALTH &amp; NEGATIVE ECONOMIC IMPACT</a:t>
          </a:r>
        </a:p>
      </dsp:txBody>
      <dsp:txXfrm>
        <a:off x="544072" y="20990"/>
        <a:ext cx="7294213" cy="372929"/>
      </dsp:txXfrm>
    </dsp:sp>
    <dsp:sp modelId="{FCFE8734-C6C3-DE4C-A9C4-A7EDDF0988D0}">
      <dsp:nvSpPr>
        <dsp:cNvPr id="0" name=""/>
        <dsp:cNvSpPr/>
      </dsp:nvSpPr>
      <dsp:spPr>
        <a:xfrm>
          <a:off x="0" y="1944995"/>
          <a:ext cx="10477948" cy="1256850"/>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13205" tIns="291592" rIns="8132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Replace lost public sector revenue, using this funding to </a:t>
          </a:r>
          <a:r>
            <a:rPr lang="en-US" sz="1400" b="1" kern="1200" dirty="0"/>
            <a:t>provide government services </a:t>
          </a:r>
          <a:r>
            <a:rPr lang="en-US" sz="1400" kern="1200" dirty="0"/>
            <a:t>to the extent of the reduction in revenue experienced due to the pandemic;</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$10 million standard allowance OR formula approach</a:t>
          </a:r>
        </a:p>
      </dsp:txBody>
      <dsp:txXfrm>
        <a:off x="0" y="1944995"/>
        <a:ext cx="10477948" cy="1256850"/>
      </dsp:txXfrm>
    </dsp:sp>
    <dsp:sp modelId="{446B6914-570B-2648-AA76-E908F8F52674}">
      <dsp:nvSpPr>
        <dsp:cNvPr id="0" name=""/>
        <dsp:cNvSpPr/>
      </dsp:nvSpPr>
      <dsp:spPr>
        <a:xfrm>
          <a:off x="523897" y="1738355"/>
          <a:ext cx="7334563" cy="413279"/>
        </a:xfrm>
        <a:prstGeom prst="round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800100">
            <a:lnSpc>
              <a:spcPct val="90000"/>
            </a:lnSpc>
            <a:spcBef>
              <a:spcPct val="0"/>
            </a:spcBef>
            <a:spcAft>
              <a:spcPct val="35000"/>
            </a:spcAft>
            <a:buNone/>
          </a:pPr>
          <a:r>
            <a:rPr lang="en-US" sz="1800" kern="1200" dirty="0"/>
            <a:t>REPLACE LOST REVENUE</a:t>
          </a:r>
        </a:p>
      </dsp:txBody>
      <dsp:txXfrm>
        <a:off x="544072" y="1758530"/>
        <a:ext cx="7294213" cy="372929"/>
      </dsp:txXfrm>
    </dsp:sp>
    <dsp:sp modelId="{0791827A-05BB-7B44-AC76-4CD3FB179CC4}">
      <dsp:nvSpPr>
        <dsp:cNvPr id="0" name=""/>
        <dsp:cNvSpPr/>
      </dsp:nvSpPr>
      <dsp:spPr>
        <a:xfrm>
          <a:off x="0" y="3484085"/>
          <a:ext cx="10477948" cy="1256850"/>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13205" tIns="291592" rIns="8132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Provide premium pay for essential workers, offering additional support to those who have borne and will bear the greatest health risks because of their service in critical infrastructure sectors;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Target low-and moderate- income employees or employees who face(d) added risks during pandemic</a:t>
          </a:r>
        </a:p>
      </dsp:txBody>
      <dsp:txXfrm>
        <a:off x="0" y="3484085"/>
        <a:ext cx="10477948" cy="1256850"/>
      </dsp:txXfrm>
    </dsp:sp>
    <dsp:sp modelId="{F22C1007-0C0D-1F47-94BD-237CDBAB37D7}">
      <dsp:nvSpPr>
        <dsp:cNvPr id="0" name=""/>
        <dsp:cNvSpPr/>
      </dsp:nvSpPr>
      <dsp:spPr>
        <a:xfrm>
          <a:off x="523897" y="3277445"/>
          <a:ext cx="7334563" cy="413279"/>
        </a:xfrm>
        <a:prstGeom prst="roundRect">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800100">
            <a:lnSpc>
              <a:spcPct val="90000"/>
            </a:lnSpc>
            <a:spcBef>
              <a:spcPct val="0"/>
            </a:spcBef>
            <a:spcAft>
              <a:spcPct val="35000"/>
            </a:spcAft>
            <a:buNone/>
          </a:pPr>
          <a:r>
            <a:rPr lang="en-US" sz="1800" kern="1200" dirty="0"/>
            <a:t>PREMIUM PAY</a:t>
          </a:r>
        </a:p>
      </dsp:txBody>
      <dsp:txXfrm>
        <a:off x="544072" y="3297620"/>
        <a:ext cx="7294213" cy="372929"/>
      </dsp:txXfrm>
    </dsp:sp>
    <dsp:sp modelId="{53EA373B-ACF6-6F4C-91BF-4D0764F77D47}">
      <dsp:nvSpPr>
        <dsp:cNvPr id="0" name=""/>
        <dsp:cNvSpPr/>
      </dsp:nvSpPr>
      <dsp:spPr>
        <a:xfrm>
          <a:off x="0" y="5023174"/>
          <a:ext cx="10477948" cy="793800"/>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13205" tIns="291592" rIns="8132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Invest in water, sewer, and broadband infrastructure, making necessary investments to improve access to clean drinking water, support vital wastewater and stormwater infrastructure, and to expand access to broadband internet.</a:t>
          </a:r>
        </a:p>
      </dsp:txBody>
      <dsp:txXfrm>
        <a:off x="0" y="5023174"/>
        <a:ext cx="10477948" cy="793800"/>
      </dsp:txXfrm>
    </dsp:sp>
    <dsp:sp modelId="{723B57E3-C6C4-5A44-9B39-A3466BAA4F62}">
      <dsp:nvSpPr>
        <dsp:cNvPr id="0" name=""/>
        <dsp:cNvSpPr/>
      </dsp:nvSpPr>
      <dsp:spPr>
        <a:xfrm>
          <a:off x="523897" y="4816535"/>
          <a:ext cx="7334563" cy="413279"/>
        </a:xfrm>
        <a:prstGeom prst="round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800100">
            <a:lnSpc>
              <a:spcPct val="90000"/>
            </a:lnSpc>
            <a:spcBef>
              <a:spcPct val="0"/>
            </a:spcBef>
            <a:spcAft>
              <a:spcPct val="35000"/>
            </a:spcAft>
            <a:buNone/>
          </a:pPr>
          <a:r>
            <a:rPr lang="en-US" sz="1800" kern="1200" dirty="0"/>
            <a:t>INFRASTRUCTURE INVESTMENTS</a:t>
          </a:r>
        </a:p>
      </dsp:txBody>
      <dsp:txXfrm>
        <a:off x="544072" y="4836710"/>
        <a:ext cx="7294213" cy="3729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3F00F-D87A-0F46-8320-57A48EF0AE9A}">
      <dsp:nvSpPr>
        <dsp:cNvPr id="0" name=""/>
        <dsp:cNvSpPr/>
      </dsp:nvSpPr>
      <dsp:spPr>
        <a:xfrm>
          <a:off x="3571" y="1850811"/>
          <a:ext cx="3583781" cy="143351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Existing Water/Wastewater System (with existing customer base)</a:t>
          </a:r>
        </a:p>
      </dsp:txBody>
      <dsp:txXfrm>
        <a:off x="3571" y="1850811"/>
        <a:ext cx="3225403" cy="1433512"/>
      </dsp:txXfrm>
    </dsp:sp>
    <dsp:sp modelId="{6EA986D2-3D43-8641-A25B-2C6D5C22A1CF}">
      <dsp:nvSpPr>
        <dsp:cNvPr id="0" name=""/>
        <dsp:cNvSpPr/>
      </dsp:nvSpPr>
      <dsp:spPr>
        <a:xfrm>
          <a:off x="2870596" y="1850811"/>
          <a:ext cx="3583781" cy="143351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ARP/CSLFRF-Funded Project Completed</a:t>
          </a:r>
        </a:p>
      </dsp:txBody>
      <dsp:txXfrm>
        <a:off x="3587352" y="1850811"/>
        <a:ext cx="2150269" cy="1433512"/>
      </dsp:txXfrm>
    </dsp:sp>
    <dsp:sp modelId="{09E6D5E1-066A-B443-B7AC-622E8B5C82E0}">
      <dsp:nvSpPr>
        <dsp:cNvPr id="0" name=""/>
        <dsp:cNvSpPr/>
      </dsp:nvSpPr>
      <dsp:spPr>
        <a:xfrm>
          <a:off x="5737621" y="1850811"/>
          <a:ext cx="3583781" cy="143351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New Customers OR</a:t>
          </a:r>
        </a:p>
        <a:p>
          <a:pPr marL="0" lvl="0" indent="0" algn="ctr" defTabSz="755650">
            <a:lnSpc>
              <a:spcPct val="90000"/>
            </a:lnSpc>
            <a:spcBef>
              <a:spcPct val="0"/>
            </a:spcBef>
            <a:spcAft>
              <a:spcPct val="35000"/>
            </a:spcAft>
            <a:buNone/>
          </a:pPr>
          <a:r>
            <a:rPr lang="en-US" sz="1700" kern="1200" dirty="0"/>
            <a:t>Higher Fees for Existing Customers DUE to ARP/CSLFRF project</a:t>
          </a:r>
        </a:p>
      </dsp:txBody>
      <dsp:txXfrm>
        <a:off x="6454377" y="1850811"/>
        <a:ext cx="2150269" cy="1433512"/>
      </dsp:txXfrm>
    </dsp:sp>
    <dsp:sp modelId="{C4FBC13E-BFF3-774B-BACA-9C3D0D6071F0}">
      <dsp:nvSpPr>
        <dsp:cNvPr id="0" name=""/>
        <dsp:cNvSpPr/>
      </dsp:nvSpPr>
      <dsp:spPr>
        <a:xfrm>
          <a:off x="8608218" y="1840705"/>
          <a:ext cx="3583781" cy="143351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January 1, 2027</a:t>
          </a:r>
        </a:p>
      </dsp:txBody>
      <dsp:txXfrm>
        <a:off x="9324974" y="1840705"/>
        <a:ext cx="2150269" cy="14335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4F1DC-2DEF-9248-8D47-FF757F8BA725}">
      <dsp:nvSpPr>
        <dsp:cNvPr id="0" name=""/>
        <dsp:cNvSpPr/>
      </dsp:nvSpPr>
      <dsp:spPr>
        <a:xfrm>
          <a:off x="0" y="0"/>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Did we fund at least part of water / wastewater project with necessary infrastructure category ARP/CSLFRF? </a:t>
          </a:r>
        </a:p>
      </dsp:txBody>
      <dsp:txXfrm>
        <a:off x="28038" y="28038"/>
        <a:ext cx="7298593" cy="901218"/>
      </dsp:txXfrm>
    </dsp:sp>
    <dsp:sp modelId="{FC724525-973F-B445-8249-C6B2A561525E}">
      <dsp:nvSpPr>
        <dsp:cNvPr id="0" name=""/>
        <dsp:cNvSpPr/>
      </dsp:nvSpPr>
      <dsp:spPr>
        <a:xfrm>
          <a:off x="704545" y="1131347"/>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Did the ARP/CSLFRF-funded water / wastewater project cause the LG to generate NEW revenues?</a:t>
          </a:r>
        </a:p>
      </dsp:txBody>
      <dsp:txXfrm>
        <a:off x="732583" y="1159385"/>
        <a:ext cx="7029617" cy="901218"/>
      </dsp:txXfrm>
    </dsp:sp>
    <dsp:sp modelId="{4259289F-4755-384D-91CE-641990679F16}">
      <dsp:nvSpPr>
        <dsp:cNvPr id="0" name=""/>
        <dsp:cNvSpPr/>
      </dsp:nvSpPr>
      <dsp:spPr>
        <a:xfrm>
          <a:off x="1398574" y="2262695"/>
          <a:ext cx="8412480" cy="95729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Are the new revenues from “fees for services” or “rental fees”?</a:t>
          </a:r>
        </a:p>
      </dsp:txBody>
      <dsp:txXfrm>
        <a:off x="1426612" y="2290733"/>
        <a:ext cx="7040133" cy="901218"/>
      </dsp:txXfrm>
    </dsp:sp>
    <dsp:sp modelId="{7CD79120-8A77-4B46-9C21-C825C659689F}">
      <dsp:nvSpPr>
        <dsp:cNvPr id="0" name=""/>
        <dsp:cNvSpPr/>
      </dsp:nvSpPr>
      <dsp:spPr>
        <a:xfrm>
          <a:off x="2103119" y="3394043"/>
          <a:ext cx="8412480" cy="95729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Is there an exemption that applies (taxes, special assessments, fines, and similar charges)?</a:t>
          </a:r>
        </a:p>
      </dsp:txBody>
      <dsp:txXfrm>
        <a:off x="2131157" y="3422081"/>
        <a:ext cx="7029617" cy="901218"/>
      </dsp:txXfrm>
    </dsp:sp>
    <dsp:sp modelId="{C626EA0F-DD89-0D41-AD1A-077449C4EBDE}">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6BC2680D-038B-5043-84F7-437DC038F26F}">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B6DD0ACE-56D0-EF4F-ABA7-1B063365610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A32F9-0FD3-694E-9C8C-A2E7CADABDB7}">
      <dsp:nvSpPr>
        <dsp:cNvPr id="0" name=""/>
        <dsp:cNvSpPr/>
      </dsp:nvSpPr>
      <dsp:spPr>
        <a:xfrm>
          <a:off x="905902" y="0"/>
          <a:ext cx="10363199" cy="423517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2AACDAB-3C7B-8B40-8E7E-E70DE4987489}">
      <dsp:nvSpPr>
        <dsp:cNvPr id="0" name=""/>
        <dsp:cNvSpPr/>
      </dsp:nvSpPr>
      <dsp:spPr>
        <a:xfrm>
          <a:off x="5661" y="1270552"/>
          <a:ext cx="1688252" cy="16940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System Develop-</a:t>
          </a:r>
          <a:r>
            <a:rPr lang="en-US" sz="2200" kern="1200" dirty="0" err="1"/>
            <a:t>ment</a:t>
          </a:r>
          <a:r>
            <a:rPr lang="en-US" sz="2200" kern="1200" dirty="0"/>
            <a:t> Fees</a:t>
          </a:r>
        </a:p>
      </dsp:txBody>
      <dsp:txXfrm>
        <a:off x="88075" y="1352966"/>
        <a:ext cx="1523424" cy="1529241"/>
      </dsp:txXfrm>
    </dsp:sp>
    <dsp:sp modelId="{FF2DDD8B-F0AB-E04A-AC46-833E7A60D43F}">
      <dsp:nvSpPr>
        <dsp:cNvPr id="0" name=""/>
        <dsp:cNvSpPr/>
      </dsp:nvSpPr>
      <dsp:spPr>
        <a:xfrm>
          <a:off x="1816548" y="1270552"/>
          <a:ext cx="1626102" cy="169406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Special Assess-</a:t>
          </a:r>
          <a:r>
            <a:rPr lang="en-US" sz="2200" kern="1200" dirty="0" err="1"/>
            <a:t>ments</a:t>
          </a:r>
          <a:endParaRPr lang="en-US" sz="2200" kern="1200" dirty="0"/>
        </a:p>
      </dsp:txBody>
      <dsp:txXfrm>
        <a:off x="1895928" y="1349932"/>
        <a:ext cx="1467342" cy="1535309"/>
      </dsp:txXfrm>
    </dsp:sp>
    <dsp:sp modelId="{800C8F88-D751-F14B-85E5-9BF8EA9B3E24}">
      <dsp:nvSpPr>
        <dsp:cNvPr id="0" name=""/>
        <dsp:cNvSpPr/>
      </dsp:nvSpPr>
      <dsp:spPr>
        <a:xfrm>
          <a:off x="3565285" y="1270552"/>
          <a:ext cx="1626102" cy="169406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Contractual Charges</a:t>
          </a:r>
        </a:p>
      </dsp:txBody>
      <dsp:txXfrm>
        <a:off x="3644665" y="1349932"/>
        <a:ext cx="1467342" cy="1535309"/>
      </dsp:txXfrm>
    </dsp:sp>
    <dsp:sp modelId="{E6370B48-42B5-7044-8EBF-83621CD96116}">
      <dsp:nvSpPr>
        <dsp:cNvPr id="0" name=""/>
        <dsp:cNvSpPr/>
      </dsp:nvSpPr>
      <dsp:spPr>
        <a:xfrm>
          <a:off x="5314022" y="1270552"/>
          <a:ext cx="1626102" cy="169406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Regulatory Fees</a:t>
          </a:r>
        </a:p>
      </dsp:txBody>
      <dsp:txXfrm>
        <a:off x="5393402" y="1349932"/>
        <a:ext cx="1467342" cy="1535309"/>
      </dsp:txXfrm>
    </dsp:sp>
    <dsp:sp modelId="{FBBA878C-FA3C-E940-826B-EBE99DABAE8B}">
      <dsp:nvSpPr>
        <dsp:cNvPr id="0" name=""/>
        <dsp:cNvSpPr/>
      </dsp:nvSpPr>
      <dsp:spPr>
        <a:xfrm>
          <a:off x="7062760" y="1270552"/>
          <a:ext cx="1626102" cy="169406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Availability Fees</a:t>
          </a:r>
        </a:p>
      </dsp:txBody>
      <dsp:txXfrm>
        <a:off x="7142140" y="1349932"/>
        <a:ext cx="1467342" cy="1535309"/>
      </dsp:txXfrm>
    </dsp:sp>
    <dsp:sp modelId="{B6C64DD2-06B7-A74C-B9CD-481AD54B18AF}">
      <dsp:nvSpPr>
        <dsp:cNvPr id="0" name=""/>
        <dsp:cNvSpPr/>
      </dsp:nvSpPr>
      <dsp:spPr>
        <a:xfrm>
          <a:off x="8811497" y="1270552"/>
          <a:ext cx="1626102" cy="16940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Connection / Tap Fees</a:t>
          </a:r>
        </a:p>
      </dsp:txBody>
      <dsp:txXfrm>
        <a:off x="8890877" y="1349932"/>
        <a:ext cx="1467342" cy="1535309"/>
      </dsp:txXfrm>
    </dsp:sp>
    <dsp:sp modelId="{B92AD895-612A-7C42-B8D9-774353E3C076}">
      <dsp:nvSpPr>
        <dsp:cNvPr id="0" name=""/>
        <dsp:cNvSpPr/>
      </dsp:nvSpPr>
      <dsp:spPr>
        <a:xfrm>
          <a:off x="10560234" y="1270552"/>
          <a:ext cx="1626102" cy="1694069"/>
        </a:xfrm>
        <a:prstGeom prst="roundRect">
          <a:avLst/>
        </a:prstGeom>
        <a:solidFill>
          <a:schemeClr val="accent1"/>
        </a:solidFill>
        <a:ln>
          <a:solidFill>
            <a:schemeClr val="accent1"/>
          </a:solid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User Fees</a:t>
          </a:r>
        </a:p>
      </dsp:txBody>
      <dsp:txXfrm>
        <a:off x="10639614" y="1349932"/>
        <a:ext cx="1467342" cy="15353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23965-6CCD-6F4D-8003-27F1116DAC88}">
      <dsp:nvSpPr>
        <dsp:cNvPr id="0" name=""/>
        <dsp:cNvSpPr/>
      </dsp:nvSpPr>
      <dsp:spPr>
        <a:xfrm>
          <a:off x="3035" y="722674"/>
          <a:ext cx="2407800" cy="1444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Application/new account fee (to set up account)</a:t>
          </a:r>
        </a:p>
      </dsp:txBody>
      <dsp:txXfrm>
        <a:off x="3035" y="722674"/>
        <a:ext cx="2407800" cy="1444680"/>
      </dsp:txXfrm>
    </dsp:sp>
    <dsp:sp modelId="{0262B958-B309-424C-A2A6-3FFB30660B59}">
      <dsp:nvSpPr>
        <dsp:cNvPr id="0" name=""/>
        <dsp:cNvSpPr/>
      </dsp:nvSpPr>
      <dsp:spPr>
        <a:xfrm>
          <a:off x="2651616" y="722674"/>
          <a:ext cx="2407800" cy="1444680"/>
        </a:xfrm>
        <a:prstGeom prst="rect">
          <a:avLst/>
        </a:prstGeom>
        <a:solidFill>
          <a:schemeClr val="accent2">
            <a:hueOff val="-132306"/>
            <a:satOff val="-7630"/>
            <a:lumOff val="784"/>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Deposit fee (to mitigate risk if default occurs)</a:t>
          </a:r>
        </a:p>
      </dsp:txBody>
      <dsp:txXfrm>
        <a:off x="2651616" y="722674"/>
        <a:ext cx="2407800" cy="1444680"/>
      </dsp:txXfrm>
    </dsp:sp>
    <dsp:sp modelId="{C6A08B42-A7CE-894E-8452-A0C6E771FF0C}">
      <dsp:nvSpPr>
        <dsp:cNvPr id="0" name=""/>
        <dsp:cNvSpPr/>
      </dsp:nvSpPr>
      <dsp:spPr>
        <a:xfrm>
          <a:off x="5300197" y="722674"/>
          <a:ext cx="2407800" cy="1444680"/>
        </a:xfrm>
        <a:prstGeom prst="rect">
          <a:avLst/>
        </a:prstGeom>
        <a:solidFill>
          <a:schemeClr val="accent2">
            <a:hueOff val="-264611"/>
            <a:satOff val="-15260"/>
            <a:lumOff val="1569"/>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Monthly/bi-monthly fee (fixed and variable components)</a:t>
          </a:r>
        </a:p>
      </dsp:txBody>
      <dsp:txXfrm>
        <a:off x="5300197" y="722674"/>
        <a:ext cx="2407800" cy="1444680"/>
      </dsp:txXfrm>
    </dsp:sp>
    <dsp:sp modelId="{3D0AA7C4-A7F8-0541-AB6F-98278E91A6FB}">
      <dsp:nvSpPr>
        <dsp:cNvPr id="0" name=""/>
        <dsp:cNvSpPr/>
      </dsp:nvSpPr>
      <dsp:spPr>
        <a:xfrm>
          <a:off x="7948778" y="722674"/>
          <a:ext cx="2407800" cy="1444680"/>
        </a:xfrm>
        <a:prstGeom prst="rect">
          <a:avLst/>
        </a:prstGeom>
        <a:solidFill>
          <a:schemeClr val="accent2">
            <a:hueOff val="-396917"/>
            <a:satOff val="-22889"/>
            <a:lumOff val="2353"/>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Convenience fee (for payment by phone or electronically)</a:t>
          </a:r>
        </a:p>
      </dsp:txBody>
      <dsp:txXfrm>
        <a:off x="7948778" y="722674"/>
        <a:ext cx="2407800" cy="1444680"/>
      </dsp:txXfrm>
    </dsp:sp>
    <dsp:sp modelId="{BC43241D-0F24-2A44-9933-E1EF19127862}">
      <dsp:nvSpPr>
        <dsp:cNvPr id="0" name=""/>
        <dsp:cNvSpPr/>
      </dsp:nvSpPr>
      <dsp:spPr>
        <a:xfrm>
          <a:off x="3035" y="2408134"/>
          <a:ext cx="2407800" cy="1444680"/>
        </a:xfrm>
        <a:prstGeom prst="rect">
          <a:avLst/>
        </a:prstGeom>
        <a:solidFill>
          <a:schemeClr val="accent2">
            <a:hueOff val="-529223"/>
            <a:satOff val="-30519"/>
            <a:lumOff val="3137"/>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Credit card surcharge fee (for payment by credit card; only if credit card company allows)</a:t>
          </a:r>
        </a:p>
      </dsp:txBody>
      <dsp:txXfrm>
        <a:off x="3035" y="2408134"/>
        <a:ext cx="2407800" cy="1444680"/>
      </dsp:txXfrm>
    </dsp:sp>
    <dsp:sp modelId="{41EDAE47-97E1-9946-A42D-506EADCD91EF}">
      <dsp:nvSpPr>
        <dsp:cNvPr id="0" name=""/>
        <dsp:cNvSpPr/>
      </dsp:nvSpPr>
      <dsp:spPr>
        <a:xfrm>
          <a:off x="2651616" y="2408134"/>
          <a:ext cx="2407800" cy="1444680"/>
        </a:xfrm>
        <a:prstGeom prst="rect">
          <a:avLst/>
        </a:prstGeom>
        <a:solidFill>
          <a:schemeClr val="accent2">
            <a:hueOff val="-661529"/>
            <a:satOff val="-38149"/>
            <a:lumOff val="3922"/>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Late fee(s)</a:t>
          </a:r>
        </a:p>
      </dsp:txBody>
      <dsp:txXfrm>
        <a:off x="2651616" y="2408134"/>
        <a:ext cx="2407800" cy="1444680"/>
      </dsp:txXfrm>
    </dsp:sp>
    <dsp:sp modelId="{C0DA8259-BF83-4D4F-A17D-86235A61A045}">
      <dsp:nvSpPr>
        <dsp:cNvPr id="0" name=""/>
        <dsp:cNvSpPr/>
      </dsp:nvSpPr>
      <dsp:spPr>
        <a:xfrm>
          <a:off x="5300197" y="2408134"/>
          <a:ext cx="2407800" cy="1444680"/>
        </a:xfrm>
        <a:prstGeom prst="rect">
          <a:avLst/>
        </a:prstGeom>
        <a:solidFill>
          <a:schemeClr val="accent2">
            <a:hueOff val="-793834"/>
            <a:satOff val="-45779"/>
            <a:lumOff val="4706"/>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Cut-off fee (assessed if service actually cut off)</a:t>
          </a:r>
        </a:p>
      </dsp:txBody>
      <dsp:txXfrm>
        <a:off x="5300197" y="2408134"/>
        <a:ext cx="2407800" cy="1444680"/>
      </dsp:txXfrm>
    </dsp:sp>
    <dsp:sp modelId="{761D743F-10E7-4948-8597-C153CD29751F}">
      <dsp:nvSpPr>
        <dsp:cNvPr id="0" name=""/>
        <dsp:cNvSpPr/>
      </dsp:nvSpPr>
      <dsp:spPr>
        <a:xfrm>
          <a:off x="7948778" y="2408134"/>
          <a:ext cx="2407800" cy="1444680"/>
        </a:xfrm>
        <a:prstGeom prst="rect">
          <a:avLst/>
        </a:prstGeom>
        <a:solidFill>
          <a:schemeClr val="accent2">
            <a:hueOff val="-926140"/>
            <a:satOff val="-53409"/>
            <a:lumOff val="5491"/>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Reconnection fee (to restore service after payment made)</a:t>
          </a:r>
        </a:p>
      </dsp:txBody>
      <dsp:txXfrm>
        <a:off x="7948778" y="2408134"/>
        <a:ext cx="2407800" cy="1444680"/>
      </dsp:txXfrm>
    </dsp:sp>
    <dsp:sp modelId="{CC3E4677-F28D-044B-B858-27ADE79D2FA7}">
      <dsp:nvSpPr>
        <dsp:cNvPr id="0" name=""/>
        <dsp:cNvSpPr/>
      </dsp:nvSpPr>
      <dsp:spPr>
        <a:xfrm>
          <a:off x="3035" y="4093595"/>
          <a:ext cx="2407800" cy="1444680"/>
        </a:xfrm>
        <a:prstGeom prst="rect">
          <a:avLst/>
        </a:prstGeom>
        <a:solidFill>
          <a:schemeClr val="accent2">
            <a:hueOff val="-1058446"/>
            <a:satOff val="-61039"/>
            <a:lumOff val="6275"/>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Account change fee (to make changes on account)</a:t>
          </a:r>
        </a:p>
      </dsp:txBody>
      <dsp:txXfrm>
        <a:off x="3035" y="4093595"/>
        <a:ext cx="2407800" cy="1444680"/>
      </dsp:txXfrm>
    </dsp:sp>
    <dsp:sp modelId="{AF6BBA92-CD96-1349-9588-06F503933E16}">
      <dsp:nvSpPr>
        <dsp:cNvPr id="0" name=""/>
        <dsp:cNvSpPr/>
      </dsp:nvSpPr>
      <dsp:spPr>
        <a:xfrm>
          <a:off x="2651616" y="4093595"/>
          <a:ext cx="2407800" cy="1444680"/>
        </a:xfrm>
        <a:prstGeom prst="rect">
          <a:avLst/>
        </a:prstGeom>
        <a:solidFill>
          <a:schemeClr val="accent2">
            <a:hueOff val="-1190752"/>
            <a:satOff val="-68668"/>
            <a:lumOff val="7059"/>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Inspection Fees</a:t>
          </a:r>
        </a:p>
      </dsp:txBody>
      <dsp:txXfrm>
        <a:off x="2651616" y="4093595"/>
        <a:ext cx="2407800" cy="1444680"/>
      </dsp:txXfrm>
    </dsp:sp>
    <dsp:sp modelId="{75597BB2-EDD9-E644-8CBE-B9C8C944D24E}">
      <dsp:nvSpPr>
        <dsp:cNvPr id="0" name=""/>
        <dsp:cNvSpPr/>
      </dsp:nvSpPr>
      <dsp:spPr>
        <a:xfrm>
          <a:off x="5300197" y="4093595"/>
          <a:ext cx="2407800" cy="1444680"/>
        </a:xfrm>
        <a:prstGeom prst="rect">
          <a:avLst/>
        </a:prstGeom>
        <a:solidFill>
          <a:schemeClr val="accent2">
            <a:hueOff val="-1323057"/>
            <a:satOff val="-76298"/>
            <a:lumOff val="7844"/>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Meter tampering fee</a:t>
          </a:r>
        </a:p>
      </dsp:txBody>
      <dsp:txXfrm>
        <a:off x="5300197" y="4093595"/>
        <a:ext cx="2407800" cy="1444680"/>
      </dsp:txXfrm>
    </dsp:sp>
    <dsp:sp modelId="{6F3A163D-4BA1-CB46-A8B8-5E70F95A6A8F}">
      <dsp:nvSpPr>
        <dsp:cNvPr id="0" name=""/>
        <dsp:cNvSpPr/>
      </dsp:nvSpPr>
      <dsp:spPr>
        <a:xfrm>
          <a:off x="7948778" y="4093595"/>
          <a:ext cx="2407800" cy="144468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Other?</a:t>
          </a:r>
        </a:p>
      </dsp:txBody>
      <dsp:txXfrm>
        <a:off x="7948778" y="4093595"/>
        <a:ext cx="2407800" cy="14446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1F227-1843-714B-A32E-C3C5EDBA2B97}">
      <dsp:nvSpPr>
        <dsp:cNvPr id="0" name=""/>
        <dsp:cNvSpPr/>
      </dsp:nvSpPr>
      <dsp:spPr>
        <a:xfrm rot="5400000">
          <a:off x="374553" y="2871211"/>
          <a:ext cx="1122010" cy="186700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5F732D73-2527-C64E-88B6-9EF4BB4CD526}">
      <dsp:nvSpPr>
        <dsp:cNvPr id="0" name=""/>
        <dsp:cNvSpPr/>
      </dsp:nvSpPr>
      <dsp:spPr>
        <a:xfrm>
          <a:off x="187261" y="3429042"/>
          <a:ext cx="1685538" cy="147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Identify amount of gross proceeds of program income through December 31, 2026</a:t>
          </a:r>
        </a:p>
      </dsp:txBody>
      <dsp:txXfrm>
        <a:off x="187261" y="3429042"/>
        <a:ext cx="1685538" cy="1477473"/>
      </dsp:txXfrm>
    </dsp:sp>
    <dsp:sp modelId="{B983EAB4-5577-9841-A537-56F7DAF1E4AD}">
      <dsp:nvSpPr>
        <dsp:cNvPr id="0" name=""/>
        <dsp:cNvSpPr/>
      </dsp:nvSpPr>
      <dsp:spPr>
        <a:xfrm>
          <a:off x="1554774" y="2733760"/>
          <a:ext cx="318026" cy="318026"/>
        </a:xfrm>
        <a:prstGeom prst="triangle">
          <a:avLst>
            <a:gd name="adj" fmla="val 10000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2F12A4A-1EAA-3A42-A237-C4EEC929BA37}">
      <dsp:nvSpPr>
        <dsp:cNvPr id="0" name=""/>
        <dsp:cNvSpPr/>
      </dsp:nvSpPr>
      <dsp:spPr>
        <a:xfrm rot="5400000">
          <a:off x="2437981" y="2360614"/>
          <a:ext cx="1122010" cy="1867000"/>
        </a:xfrm>
        <a:prstGeom prst="corner">
          <a:avLst>
            <a:gd name="adj1" fmla="val 16120"/>
            <a:gd name="adj2" fmla="val 1611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DA2BA392-A29A-904B-AE56-2016B5D5B507}">
      <dsp:nvSpPr>
        <dsp:cNvPr id="0" name=""/>
        <dsp:cNvSpPr/>
      </dsp:nvSpPr>
      <dsp:spPr>
        <a:xfrm>
          <a:off x="2250690" y="2918444"/>
          <a:ext cx="1685538" cy="147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Separately track and retain program income in separate fund</a:t>
          </a:r>
        </a:p>
      </dsp:txBody>
      <dsp:txXfrm>
        <a:off x="2250690" y="2918444"/>
        <a:ext cx="1685538" cy="1477473"/>
      </dsp:txXfrm>
    </dsp:sp>
    <dsp:sp modelId="{137333A4-6147-384A-AF84-FBFAF97A900F}">
      <dsp:nvSpPr>
        <dsp:cNvPr id="0" name=""/>
        <dsp:cNvSpPr/>
      </dsp:nvSpPr>
      <dsp:spPr>
        <a:xfrm>
          <a:off x="3618202" y="2223163"/>
          <a:ext cx="318026" cy="318026"/>
        </a:xfrm>
        <a:prstGeom prst="triangle">
          <a:avLst>
            <a:gd name="adj" fmla="val 10000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B7B9BABB-A7F5-A841-82A5-7CBCF7C87C32}">
      <dsp:nvSpPr>
        <dsp:cNvPr id="0" name=""/>
        <dsp:cNvSpPr/>
      </dsp:nvSpPr>
      <dsp:spPr>
        <a:xfrm rot="5400000">
          <a:off x="4501409" y="1850016"/>
          <a:ext cx="1122010" cy="1867000"/>
        </a:xfrm>
        <a:prstGeom prst="corner">
          <a:avLst>
            <a:gd name="adj1" fmla="val 16120"/>
            <a:gd name="adj2" fmla="val 1611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91B7A446-FD27-2641-A749-DB47F2DB3259}">
      <dsp:nvSpPr>
        <dsp:cNvPr id="0" name=""/>
        <dsp:cNvSpPr/>
      </dsp:nvSpPr>
      <dsp:spPr>
        <a:xfrm>
          <a:off x="4314118" y="2407847"/>
          <a:ext cx="1685538" cy="147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Report on program income earned per project in quarterly P&amp;E report</a:t>
          </a:r>
        </a:p>
      </dsp:txBody>
      <dsp:txXfrm>
        <a:off x="4314118" y="2407847"/>
        <a:ext cx="1685538" cy="1477473"/>
      </dsp:txXfrm>
    </dsp:sp>
    <dsp:sp modelId="{76A29670-6EED-664D-8F81-5822563AC202}">
      <dsp:nvSpPr>
        <dsp:cNvPr id="0" name=""/>
        <dsp:cNvSpPr/>
      </dsp:nvSpPr>
      <dsp:spPr>
        <a:xfrm>
          <a:off x="5681630" y="1712566"/>
          <a:ext cx="318026" cy="318026"/>
        </a:xfrm>
        <a:prstGeom prst="triangle">
          <a:avLst>
            <a:gd name="adj" fmla="val 1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A82AD9E9-88E4-B044-9C32-622E4FA0848D}">
      <dsp:nvSpPr>
        <dsp:cNvPr id="0" name=""/>
        <dsp:cNvSpPr/>
      </dsp:nvSpPr>
      <dsp:spPr>
        <a:xfrm rot="5400000">
          <a:off x="6564838" y="1339419"/>
          <a:ext cx="1122010" cy="1867000"/>
        </a:xfrm>
        <a:prstGeom prst="corner">
          <a:avLst>
            <a:gd name="adj1" fmla="val 16120"/>
            <a:gd name="adj2" fmla="val 1611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210F799B-99E7-AF40-AA02-3DE5359FD164}">
      <dsp:nvSpPr>
        <dsp:cNvPr id="0" name=""/>
        <dsp:cNvSpPr/>
      </dsp:nvSpPr>
      <dsp:spPr>
        <a:xfrm>
          <a:off x="6377546" y="1897250"/>
          <a:ext cx="1685538" cy="147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Add program income amounts to total ARP/CSLFRF award</a:t>
          </a:r>
        </a:p>
      </dsp:txBody>
      <dsp:txXfrm>
        <a:off x="6377546" y="1897250"/>
        <a:ext cx="1685538" cy="1477473"/>
      </dsp:txXfrm>
    </dsp:sp>
    <dsp:sp modelId="{16DF60F0-DFB6-0144-BA57-06E83CF759B1}">
      <dsp:nvSpPr>
        <dsp:cNvPr id="0" name=""/>
        <dsp:cNvSpPr/>
      </dsp:nvSpPr>
      <dsp:spPr>
        <a:xfrm>
          <a:off x="7745058" y="1201968"/>
          <a:ext cx="318026" cy="318026"/>
        </a:xfrm>
        <a:prstGeom prst="triangle">
          <a:avLst>
            <a:gd name="adj" fmla="val 10000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D46B905F-91FA-4C45-A2C3-FF246E73298E}">
      <dsp:nvSpPr>
        <dsp:cNvPr id="0" name=""/>
        <dsp:cNvSpPr/>
      </dsp:nvSpPr>
      <dsp:spPr>
        <a:xfrm rot="5400000">
          <a:off x="8628266" y="828821"/>
          <a:ext cx="1122010" cy="1867000"/>
        </a:xfrm>
        <a:prstGeom prst="corner">
          <a:avLst>
            <a:gd name="adj1" fmla="val 16120"/>
            <a:gd name="adj2" fmla="val 1611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B34E3D9C-7931-AF44-A6BD-F09333D8905E}">
      <dsp:nvSpPr>
        <dsp:cNvPr id="0" name=""/>
        <dsp:cNvSpPr/>
      </dsp:nvSpPr>
      <dsp:spPr>
        <a:xfrm>
          <a:off x="8440974" y="1386652"/>
          <a:ext cx="1685538" cy="147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Budget program income for ARP/CSLFRF-eligible project(s)</a:t>
          </a:r>
        </a:p>
      </dsp:txBody>
      <dsp:txXfrm>
        <a:off x="8440974" y="1386652"/>
        <a:ext cx="1685538" cy="1477473"/>
      </dsp:txXfrm>
    </dsp:sp>
    <dsp:sp modelId="{ED8D9743-A5FE-4D48-8333-32460396E1AD}">
      <dsp:nvSpPr>
        <dsp:cNvPr id="0" name=""/>
        <dsp:cNvSpPr/>
      </dsp:nvSpPr>
      <dsp:spPr>
        <a:xfrm>
          <a:off x="9808487" y="691371"/>
          <a:ext cx="318026" cy="318026"/>
        </a:xfrm>
        <a:prstGeom prst="triangle">
          <a:avLst>
            <a:gd name="adj" fmla="val 10000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BF41EC3-CF72-5B44-9DB0-71942854B641}">
      <dsp:nvSpPr>
        <dsp:cNvPr id="0" name=""/>
        <dsp:cNvSpPr/>
      </dsp:nvSpPr>
      <dsp:spPr>
        <a:xfrm rot="5400000">
          <a:off x="10691694" y="318224"/>
          <a:ext cx="1122010" cy="1867000"/>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B2640BFC-A1B0-6C4A-94F1-9FA24EA06223}">
      <dsp:nvSpPr>
        <dsp:cNvPr id="0" name=""/>
        <dsp:cNvSpPr/>
      </dsp:nvSpPr>
      <dsp:spPr>
        <a:xfrm>
          <a:off x="10504403" y="876055"/>
          <a:ext cx="1685538" cy="147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Follow all award terms, timing, and compliance requirements</a:t>
          </a:r>
        </a:p>
      </dsp:txBody>
      <dsp:txXfrm>
        <a:off x="10504403" y="876055"/>
        <a:ext cx="1685538" cy="14774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C87A5-04F6-0143-A867-9E4FAB2D5BE7}">
      <dsp:nvSpPr>
        <dsp:cNvPr id="0" name=""/>
        <dsp:cNvSpPr/>
      </dsp:nvSpPr>
      <dsp:spPr>
        <a:xfrm>
          <a:off x="2538725" y="792"/>
          <a:ext cx="1856750" cy="92746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Government</a:t>
          </a:r>
        </a:p>
      </dsp:txBody>
      <dsp:txXfrm>
        <a:off x="2565890" y="27957"/>
        <a:ext cx="1802420" cy="873139"/>
      </dsp:txXfrm>
    </dsp:sp>
    <dsp:sp modelId="{51954E66-56AC-A44E-B63F-D556D903D7AD}">
      <dsp:nvSpPr>
        <dsp:cNvPr id="0" name=""/>
        <dsp:cNvSpPr/>
      </dsp:nvSpPr>
      <dsp:spPr>
        <a:xfrm rot="5400000">
          <a:off x="3293199" y="951449"/>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986229"/>
        <a:ext cx="250417" cy="243461"/>
      </dsp:txXfrm>
    </dsp:sp>
    <dsp:sp modelId="{5FE4ED40-1284-F24A-9497-392C669A4DB6}">
      <dsp:nvSpPr>
        <dsp:cNvPr id="0" name=""/>
        <dsp:cNvSpPr/>
      </dsp:nvSpPr>
      <dsp:spPr>
        <a:xfrm>
          <a:off x="2538725" y="1391997"/>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Eligibility restrictions</a:t>
          </a:r>
        </a:p>
      </dsp:txBody>
      <dsp:txXfrm>
        <a:off x="2565890" y="1419162"/>
        <a:ext cx="1802420" cy="873139"/>
      </dsp:txXfrm>
    </dsp:sp>
    <dsp:sp modelId="{674CECF2-45F9-154D-BAA7-3CC87CD8751F}">
      <dsp:nvSpPr>
        <dsp:cNvPr id="0" name=""/>
        <dsp:cNvSpPr/>
      </dsp:nvSpPr>
      <dsp:spPr>
        <a:xfrm rot="5400000">
          <a:off x="3293199" y="2342653"/>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2377433"/>
        <a:ext cx="250417" cy="243461"/>
      </dsp:txXfrm>
    </dsp:sp>
    <dsp:sp modelId="{C6689794-B8CB-4842-8181-EB8F93F1585E}">
      <dsp:nvSpPr>
        <dsp:cNvPr id="0" name=""/>
        <dsp:cNvSpPr/>
      </dsp:nvSpPr>
      <dsp:spPr>
        <a:xfrm>
          <a:off x="2538725" y="2783201"/>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Award terms and prohibitions</a:t>
          </a:r>
        </a:p>
      </dsp:txBody>
      <dsp:txXfrm>
        <a:off x="2565890" y="2810366"/>
        <a:ext cx="1802420" cy="873139"/>
      </dsp:txXfrm>
    </dsp:sp>
    <dsp:sp modelId="{57D94668-669D-3945-A0C6-4BC6744E9816}">
      <dsp:nvSpPr>
        <dsp:cNvPr id="0" name=""/>
        <dsp:cNvSpPr/>
      </dsp:nvSpPr>
      <dsp:spPr>
        <a:xfrm rot="5400000">
          <a:off x="3293199" y="3733858"/>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3768638"/>
        <a:ext cx="250417" cy="243461"/>
      </dsp:txXfrm>
    </dsp:sp>
    <dsp:sp modelId="{EA73BA3F-D6E0-4447-8C84-C5F91A3E73C3}">
      <dsp:nvSpPr>
        <dsp:cNvPr id="0" name=""/>
        <dsp:cNvSpPr/>
      </dsp:nvSpPr>
      <dsp:spPr>
        <a:xfrm>
          <a:off x="2538725" y="4174406"/>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Uniform guidance requirements</a:t>
          </a:r>
        </a:p>
      </dsp:txBody>
      <dsp:txXfrm>
        <a:off x="2565890" y="4201571"/>
        <a:ext cx="1802420" cy="873139"/>
      </dsp:txXfrm>
    </dsp:sp>
    <dsp:sp modelId="{630891F8-1C41-3049-8C24-15719267826C}">
      <dsp:nvSpPr>
        <dsp:cNvPr id="0" name=""/>
        <dsp:cNvSpPr/>
      </dsp:nvSpPr>
      <dsp:spPr>
        <a:xfrm rot="5400000">
          <a:off x="3293199" y="5125062"/>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5159842"/>
        <a:ext cx="250417" cy="243461"/>
      </dsp:txXfrm>
    </dsp:sp>
    <dsp:sp modelId="{9B45FFB3-5D70-AC48-8F57-64AE0E1D66FF}">
      <dsp:nvSpPr>
        <dsp:cNvPr id="0" name=""/>
        <dsp:cNvSpPr/>
      </dsp:nvSpPr>
      <dsp:spPr>
        <a:xfrm>
          <a:off x="2538725" y="5565610"/>
          <a:ext cx="1856750" cy="92746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Partner Local Government</a:t>
          </a:r>
        </a:p>
      </dsp:txBody>
      <dsp:txXfrm>
        <a:off x="2565890" y="5592775"/>
        <a:ext cx="1802420" cy="873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3009B-A6A0-3F47-A166-3EF0E4C577B6}">
      <dsp:nvSpPr>
        <dsp:cNvPr id="0" name=""/>
        <dsp:cNvSpPr/>
      </dsp:nvSpPr>
      <dsp:spPr>
        <a:xfrm>
          <a:off x="4583" y="573385"/>
          <a:ext cx="2756296" cy="1102518"/>
        </a:xfrm>
        <a:prstGeom prst="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ADDRESS COVID PUBLIC HEALTH &amp; NEGATIVE ECONOMIC IMPACT</a:t>
          </a:r>
        </a:p>
      </dsp:txBody>
      <dsp:txXfrm>
        <a:off x="4583" y="573385"/>
        <a:ext cx="2756296" cy="1102518"/>
      </dsp:txXfrm>
    </dsp:sp>
    <dsp:sp modelId="{38ADEC6C-0FCA-224F-8C0E-ADB7440A1D32}">
      <dsp:nvSpPr>
        <dsp:cNvPr id="0" name=""/>
        <dsp:cNvSpPr/>
      </dsp:nvSpPr>
      <dsp:spPr>
        <a:xfrm>
          <a:off x="4583" y="1675904"/>
          <a:ext cx="2756296" cy="3568499"/>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Basic compliance requirements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Award terms and conditions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Prohibited expenditures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Specific cost item regulations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procurement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program income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property management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subawards</a:t>
          </a:r>
        </a:p>
      </dsp:txBody>
      <dsp:txXfrm>
        <a:off x="4583" y="1675904"/>
        <a:ext cx="2756296" cy="3568499"/>
      </dsp:txXfrm>
    </dsp:sp>
    <dsp:sp modelId="{BE8E6FC6-1022-9647-89AE-92ADFA985339}">
      <dsp:nvSpPr>
        <dsp:cNvPr id="0" name=""/>
        <dsp:cNvSpPr/>
      </dsp:nvSpPr>
      <dsp:spPr>
        <a:xfrm>
          <a:off x="3146762" y="573385"/>
          <a:ext cx="2756296" cy="1102518"/>
        </a:xfrm>
        <a:prstGeom prst="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REVENUE REPLACEMENT</a:t>
          </a:r>
        </a:p>
      </dsp:txBody>
      <dsp:txXfrm>
        <a:off x="3146762" y="573385"/>
        <a:ext cx="2756296" cy="1102518"/>
      </dsp:txXfrm>
    </dsp:sp>
    <dsp:sp modelId="{2A165415-9423-8E45-99AC-5885F79745C0}">
      <dsp:nvSpPr>
        <dsp:cNvPr id="0" name=""/>
        <dsp:cNvSpPr/>
      </dsp:nvSpPr>
      <dsp:spPr>
        <a:xfrm>
          <a:off x="3146762" y="1675904"/>
          <a:ext cx="2756296" cy="3568499"/>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Basic compliance requirements</a:t>
          </a:r>
          <a:endParaRPr lang="en-US" sz="2100" kern="1200" dirty="0"/>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dirty="0"/>
            <a:t>Prohibited expenditures</a:t>
          </a:r>
        </a:p>
      </dsp:txBody>
      <dsp:txXfrm>
        <a:off x="3146762" y="1675904"/>
        <a:ext cx="2756296" cy="3568499"/>
      </dsp:txXfrm>
    </dsp:sp>
    <dsp:sp modelId="{99635F0A-1E3E-E741-BEBC-2C722B4013DD}">
      <dsp:nvSpPr>
        <dsp:cNvPr id="0" name=""/>
        <dsp:cNvSpPr/>
      </dsp:nvSpPr>
      <dsp:spPr>
        <a:xfrm>
          <a:off x="6196467" y="573385"/>
          <a:ext cx="2756296" cy="1102518"/>
        </a:xfrm>
        <a:prstGeom prst="rect">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PREMIUM PAY</a:t>
          </a:r>
        </a:p>
      </dsp:txBody>
      <dsp:txXfrm>
        <a:off x="6196467" y="573385"/>
        <a:ext cx="2756296" cy="1102518"/>
      </dsp:txXfrm>
    </dsp:sp>
    <dsp:sp modelId="{11036E08-E0F3-7E4C-B068-78D573360BBE}">
      <dsp:nvSpPr>
        <dsp:cNvPr id="0" name=""/>
        <dsp:cNvSpPr/>
      </dsp:nvSpPr>
      <dsp:spPr>
        <a:xfrm>
          <a:off x="6237508" y="1635437"/>
          <a:ext cx="2756296" cy="3568499"/>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Basic compliance requirements</a:t>
          </a:r>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dirty="0"/>
            <a:t>Prohibited expenditures</a:t>
          </a:r>
        </a:p>
        <a:p>
          <a:pPr marL="171450" lvl="1" indent="-171450" algn="l" defTabSz="800100">
            <a:lnSpc>
              <a:spcPct val="90000"/>
            </a:lnSpc>
            <a:spcBef>
              <a:spcPct val="0"/>
            </a:spcBef>
            <a:spcAft>
              <a:spcPct val="15000"/>
            </a:spcAft>
            <a:buChar char="•"/>
          </a:pPr>
          <a:r>
            <a:rPr lang="en-US" sz="1800" kern="1200" dirty="0"/>
            <a:t>Specific cost item regulations</a:t>
          </a:r>
        </a:p>
        <a:p>
          <a:pPr marL="171450" lvl="1" indent="-171450" algn="l" defTabSz="800100">
            <a:lnSpc>
              <a:spcPct val="90000"/>
            </a:lnSpc>
            <a:spcBef>
              <a:spcPct val="0"/>
            </a:spcBef>
            <a:spcAft>
              <a:spcPct val="15000"/>
            </a:spcAft>
            <a:buChar char="•"/>
          </a:pPr>
          <a:r>
            <a:rPr lang="en-US" sz="1800" kern="1200" dirty="0"/>
            <a:t>UG procurement</a:t>
          </a:r>
        </a:p>
        <a:p>
          <a:pPr marL="171450" lvl="1" indent="-171450" algn="l" defTabSz="800100">
            <a:lnSpc>
              <a:spcPct val="90000"/>
            </a:lnSpc>
            <a:spcBef>
              <a:spcPct val="0"/>
            </a:spcBef>
            <a:spcAft>
              <a:spcPct val="15000"/>
            </a:spcAft>
            <a:buChar char="•"/>
          </a:pPr>
          <a:r>
            <a:rPr lang="en-US" sz="1800" kern="1200" dirty="0"/>
            <a:t>UG program income</a:t>
          </a:r>
        </a:p>
        <a:p>
          <a:pPr marL="171450" lvl="1" indent="-171450" algn="l" defTabSz="800100">
            <a:lnSpc>
              <a:spcPct val="90000"/>
            </a:lnSpc>
            <a:spcBef>
              <a:spcPct val="0"/>
            </a:spcBef>
            <a:spcAft>
              <a:spcPct val="15000"/>
            </a:spcAft>
            <a:buChar char="•"/>
          </a:pPr>
          <a:r>
            <a:rPr lang="en-US" sz="1800" kern="1200" dirty="0"/>
            <a:t>UG property management</a:t>
          </a:r>
        </a:p>
        <a:p>
          <a:pPr marL="171450" lvl="1" indent="-171450" algn="l" defTabSz="800100">
            <a:lnSpc>
              <a:spcPct val="90000"/>
            </a:lnSpc>
            <a:spcBef>
              <a:spcPct val="0"/>
            </a:spcBef>
            <a:spcAft>
              <a:spcPct val="15000"/>
            </a:spcAft>
            <a:buChar char="•"/>
          </a:pPr>
          <a:r>
            <a:rPr lang="en-US" sz="1800" kern="1200" dirty="0"/>
            <a:t>UG subawards</a:t>
          </a:r>
        </a:p>
      </dsp:txBody>
      <dsp:txXfrm>
        <a:off x="6237508" y="1635437"/>
        <a:ext cx="2756296" cy="3568499"/>
      </dsp:txXfrm>
    </dsp:sp>
    <dsp:sp modelId="{5E9D3A71-B023-6D44-90A1-C20350130435}">
      <dsp:nvSpPr>
        <dsp:cNvPr id="0" name=""/>
        <dsp:cNvSpPr/>
      </dsp:nvSpPr>
      <dsp:spPr>
        <a:xfrm>
          <a:off x="9431119" y="573385"/>
          <a:ext cx="2756296" cy="1102518"/>
        </a:xfrm>
        <a:prstGeom prst="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NECESSARY INFRASTRUCTURE INVESTMENTS</a:t>
          </a:r>
        </a:p>
      </dsp:txBody>
      <dsp:txXfrm>
        <a:off x="9431119" y="573385"/>
        <a:ext cx="2756296" cy="1102518"/>
      </dsp:txXfrm>
    </dsp:sp>
    <dsp:sp modelId="{3106ADEB-0EB7-DD48-A18A-E7EF668B418A}">
      <dsp:nvSpPr>
        <dsp:cNvPr id="0" name=""/>
        <dsp:cNvSpPr/>
      </dsp:nvSpPr>
      <dsp:spPr>
        <a:xfrm>
          <a:off x="9431119" y="1675904"/>
          <a:ext cx="2756296" cy="3568499"/>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Basic compliance requirements</a:t>
          </a:r>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a:t>Prohibited expenditures</a:t>
          </a:r>
          <a:endParaRPr lang="en-US" sz="1800" kern="1200" dirty="0"/>
        </a:p>
        <a:p>
          <a:pPr marL="171450" lvl="1" indent="-171450" algn="l" defTabSz="800100">
            <a:lnSpc>
              <a:spcPct val="90000"/>
            </a:lnSpc>
            <a:spcBef>
              <a:spcPct val="0"/>
            </a:spcBef>
            <a:spcAft>
              <a:spcPct val="15000"/>
            </a:spcAft>
            <a:buChar char="•"/>
          </a:pPr>
          <a:r>
            <a:rPr lang="en-US" sz="1800" kern="1200"/>
            <a:t>Specific cost item regulations</a:t>
          </a:r>
          <a:endParaRPr lang="en-US" sz="1800" kern="1200" dirty="0"/>
        </a:p>
        <a:p>
          <a:pPr marL="171450" lvl="1" indent="-171450" algn="l" defTabSz="800100">
            <a:lnSpc>
              <a:spcPct val="90000"/>
            </a:lnSpc>
            <a:spcBef>
              <a:spcPct val="0"/>
            </a:spcBef>
            <a:spcAft>
              <a:spcPct val="15000"/>
            </a:spcAft>
            <a:buChar char="•"/>
          </a:pPr>
          <a:r>
            <a:rPr lang="en-US" sz="1800" kern="1200" dirty="0"/>
            <a:t>UG procurement</a:t>
          </a:r>
        </a:p>
        <a:p>
          <a:pPr marL="171450" lvl="1" indent="-171450" algn="l" defTabSz="800100">
            <a:lnSpc>
              <a:spcPct val="90000"/>
            </a:lnSpc>
            <a:spcBef>
              <a:spcPct val="0"/>
            </a:spcBef>
            <a:spcAft>
              <a:spcPct val="15000"/>
            </a:spcAft>
            <a:buChar char="•"/>
          </a:pPr>
          <a:r>
            <a:rPr lang="en-US" sz="1800" kern="1200" dirty="0"/>
            <a:t>UG program income</a:t>
          </a:r>
        </a:p>
        <a:p>
          <a:pPr marL="171450" lvl="1" indent="-171450" algn="l" defTabSz="800100">
            <a:lnSpc>
              <a:spcPct val="90000"/>
            </a:lnSpc>
            <a:spcBef>
              <a:spcPct val="0"/>
            </a:spcBef>
            <a:spcAft>
              <a:spcPct val="15000"/>
            </a:spcAft>
            <a:buChar char="•"/>
          </a:pPr>
          <a:r>
            <a:rPr lang="en-US" sz="1800" kern="1200" dirty="0"/>
            <a:t>UG property management</a:t>
          </a:r>
        </a:p>
        <a:p>
          <a:pPr marL="171450" lvl="1" indent="-171450" algn="l" defTabSz="800100">
            <a:lnSpc>
              <a:spcPct val="90000"/>
            </a:lnSpc>
            <a:spcBef>
              <a:spcPct val="0"/>
            </a:spcBef>
            <a:spcAft>
              <a:spcPct val="15000"/>
            </a:spcAft>
            <a:buChar char="•"/>
          </a:pPr>
          <a:r>
            <a:rPr lang="en-US" sz="1800" kern="1200" dirty="0"/>
            <a:t>UG subawards</a:t>
          </a:r>
        </a:p>
      </dsp:txBody>
      <dsp:txXfrm>
        <a:off x="9431119" y="1675904"/>
        <a:ext cx="2756296" cy="3568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3009B-A6A0-3F47-A166-3EF0E4C577B6}">
      <dsp:nvSpPr>
        <dsp:cNvPr id="0" name=""/>
        <dsp:cNvSpPr/>
      </dsp:nvSpPr>
      <dsp:spPr>
        <a:xfrm>
          <a:off x="4583" y="350354"/>
          <a:ext cx="2756296" cy="1102518"/>
        </a:xfrm>
        <a:prstGeom prst="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ADDRESS COVID PUBLIC HEALTH &amp; NEGATIVE ECONOMIC IMPACT</a:t>
          </a:r>
        </a:p>
      </dsp:txBody>
      <dsp:txXfrm>
        <a:off x="4583" y="350354"/>
        <a:ext cx="2756296" cy="1102518"/>
      </dsp:txXfrm>
    </dsp:sp>
    <dsp:sp modelId="{38ADEC6C-0FCA-224F-8C0E-ADB7440A1D32}">
      <dsp:nvSpPr>
        <dsp:cNvPr id="0" name=""/>
        <dsp:cNvSpPr/>
      </dsp:nvSpPr>
      <dsp:spPr>
        <a:xfrm>
          <a:off x="4583" y="1452873"/>
          <a:ext cx="2756296" cy="4014562"/>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Basic compliance requirements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Award terms and conditions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Prohibited expenditures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Specific cost item regulations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procurement</a:t>
          </a:r>
        </a:p>
        <a:p>
          <a:pPr marL="228600" lvl="1" indent="-228600" algn="l" defTabSz="1066800">
            <a:lnSpc>
              <a:spcPct val="90000"/>
            </a:lnSpc>
            <a:spcBef>
              <a:spcPct val="0"/>
            </a:spcBef>
            <a:spcAft>
              <a:spcPct val="15000"/>
            </a:spcAft>
            <a:buFont typeface="Arial" panose="020B0604020202020204" pitchFamily="34" charset="0"/>
            <a:buChar char="•"/>
          </a:pPr>
          <a:r>
            <a:rPr lang="en-US" sz="2400" b="1" kern="1200" dirty="0"/>
            <a:t>UG program income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property management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subawards</a:t>
          </a:r>
        </a:p>
      </dsp:txBody>
      <dsp:txXfrm>
        <a:off x="4583" y="1452873"/>
        <a:ext cx="2756296" cy="4014562"/>
      </dsp:txXfrm>
    </dsp:sp>
    <dsp:sp modelId="{BE8E6FC6-1022-9647-89AE-92ADFA985339}">
      <dsp:nvSpPr>
        <dsp:cNvPr id="0" name=""/>
        <dsp:cNvSpPr/>
      </dsp:nvSpPr>
      <dsp:spPr>
        <a:xfrm>
          <a:off x="3146762" y="350354"/>
          <a:ext cx="2756296" cy="1102518"/>
        </a:xfrm>
        <a:prstGeom prst="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REVENUE REPLACEMENT</a:t>
          </a:r>
        </a:p>
      </dsp:txBody>
      <dsp:txXfrm>
        <a:off x="3146762" y="350354"/>
        <a:ext cx="2756296" cy="1102518"/>
      </dsp:txXfrm>
    </dsp:sp>
    <dsp:sp modelId="{2A165415-9423-8E45-99AC-5885F79745C0}">
      <dsp:nvSpPr>
        <dsp:cNvPr id="0" name=""/>
        <dsp:cNvSpPr/>
      </dsp:nvSpPr>
      <dsp:spPr>
        <a:xfrm>
          <a:off x="3146762" y="1452873"/>
          <a:ext cx="2756296" cy="4014562"/>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Basic compliance requirements</a:t>
          </a:r>
          <a:endParaRPr lang="en-US" sz="2100" kern="1200" dirty="0"/>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dirty="0"/>
            <a:t>Prohibited expenditures</a:t>
          </a:r>
        </a:p>
      </dsp:txBody>
      <dsp:txXfrm>
        <a:off x="3146762" y="1452873"/>
        <a:ext cx="2756296" cy="4014562"/>
      </dsp:txXfrm>
    </dsp:sp>
    <dsp:sp modelId="{99635F0A-1E3E-E741-BEBC-2C722B4013DD}">
      <dsp:nvSpPr>
        <dsp:cNvPr id="0" name=""/>
        <dsp:cNvSpPr/>
      </dsp:nvSpPr>
      <dsp:spPr>
        <a:xfrm>
          <a:off x="6196467" y="350354"/>
          <a:ext cx="2756296" cy="1102518"/>
        </a:xfrm>
        <a:prstGeom prst="rect">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PREMIUM PAY</a:t>
          </a:r>
        </a:p>
      </dsp:txBody>
      <dsp:txXfrm>
        <a:off x="6196467" y="350354"/>
        <a:ext cx="2756296" cy="1102518"/>
      </dsp:txXfrm>
    </dsp:sp>
    <dsp:sp modelId="{11036E08-E0F3-7E4C-B068-78D573360BBE}">
      <dsp:nvSpPr>
        <dsp:cNvPr id="0" name=""/>
        <dsp:cNvSpPr/>
      </dsp:nvSpPr>
      <dsp:spPr>
        <a:xfrm>
          <a:off x="6237508" y="1407347"/>
          <a:ext cx="2756296" cy="4014562"/>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Basic compliance requirements</a:t>
          </a:r>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dirty="0"/>
            <a:t>Prohibited expenditures</a:t>
          </a:r>
        </a:p>
        <a:p>
          <a:pPr marL="171450" lvl="1" indent="-171450" algn="l" defTabSz="800100">
            <a:lnSpc>
              <a:spcPct val="90000"/>
            </a:lnSpc>
            <a:spcBef>
              <a:spcPct val="0"/>
            </a:spcBef>
            <a:spcAft>
              <a:spcPct val="15000"/>
            </a:spcAft>
            <a:buChar char="•"/>
          </a:pPr>
          <a:r>
            <a:rPr lang="en-US" sz="1800" kern="1200" dirty="0"/>
            <a:t>Specific cost item regulations</a:t>
          </a:r>
        </a:p>
        <a:p>
          <a:pPr marL="171450" lvl="1" indent="-171450" algn="l" defTabSz="800100">
            <a:lnSpc>
              <a:spcPct val="90000"/>
            </a:lnSpc>
            <a:spcBef>
              <a:spcPct val="0"/>
            </a:spcBef>
            <a:spcAft>
              <a:spcPct val="15000"/>
            </a:spcAft>
            <a:buChar char="•"/>
          </a:pPr>
          <a:r>
            <a:rPr lang="en-US" sz="1800" kern="1200" dirty="0"/>
            <a:t>UG procurement</a:t>
          </a:r>
        </a:p>
        <a:p>
          <a:pPr marL="228600" lvl="1" indent="-228600" algn="l" defTabSz="1066800">
            <a:lnSpc>
              <a:spcPct val="90000"/>
            </a:lnSpc>
            <a:spcBef>
              <a:spcPct val="0"/>
            </a:spcBef>
            <a:spcAft>
              <a:spcPct val="15000"/>
            </a:spcAft>
            <a:buChar char="•"/>
          </a:pPr>
          <a:r>
            <a:rPr lang="en-US" sz="2400" b="1" kern="1200" dirty="0"/>
            <a:t>UG program income</a:t>
          </a:r>
        </a:p>
        <a:p>
          <a:pPr marL="171450" lvl="1" indent="-171450" algn="l" defTabSz="800100">
            <a:lnSpc>
              <a:spcPct val="90000"/>
            </a:lnSpc>
            <a:spcBef>
              <a:spcPct val="0"/>
            </a:spcBef>
            <a:spcAft>
              <a:spcPct val="15000"/>
            </a:spcAft>
            <a:buChar char="•"/>
          </a:pPr>
          <a:r>
            <a:rPr lang="en-US" sz="1800" kern="1200" dirty="0"/>
            <a:t>UG property management</a:t>
          </a:r>
        </a:p>
        <a:p>
          <a:pPr marL="171450" lvl="1" indent="-171450" algn="l" defTabSz="800100">
            <a:lnSpc>
              <a:spcPct val="90000"/>
            </a:lnSpc>
            <a:spcBef>
              <a:spcPct val="0"/>
            </a:spcBef>
            <a:spcAft>
              <a:spcPct val="15000"/>
            </a:spcAft>
            <a:buChar char="•"/>
          </a:pPr>
          <a:r>
            <a:rPr lang="en-US" sz="1800" kern="1200" dirty="0"/>
            <a:t>UG subawards</a:t>
          </a:r>
        </a:p>
      </dsp:txBody>
      <dsp:txXfrm>
        <a:off x="6237508" y="1407347"/>
        <a:ext cx="2756296" cy="4014562"/>
      </dsp:txXfrm>
    </dsp:sp>
    <dsp:sp modelId="{5E9D3A71-B023-6D44-90A1-C20350130435}">
      <dsp:nvSpPr>
        <dsp:cNvPr id="0" name=""/>
        <dsp:cNvSpPr/>
      </dsp:nvSpPr>
      <dsp:spPr>
        <a:xfrm>
          <a:off x="9431119" y="350354"/>
          <a:ext cx="2756296" cy="1102518"/>
        </a:xfrm>
        <a:prstGeom prst="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NECESSARY INFRASTRUCTURE INVESTMENTS</a:t>
          </a:r>
        </a:p>
      </dsp:txBody>
      <dsp:txXfrm>
        <a:off x="9431119" y="350354"/>
        <a:ext cx="2756296" cy="1102518"/>
      </dsp:txXfrm>
    </dsp:sp>
    <dsp:sp modelId="{3106ADEB-0EB7-DD48-A18A-E7EF668B418A}">
      <dsp:nvSpPr>
        <dsp:cNvPr id="0" name=""/>
        <dsp:cNvSpPr/>
      </dsp:nvSpPr>
      <dsp:spPr>
        <a:xfrm>
          <a:off x="9431119" y="1452873"/>
          <a:ext cx="2756296" cy="4014562"/>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Basic compliance requirements</a:t>
          </a:r>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a:t>Prohibited expenditures</a:t>
          </a:r>
          <a:endParaRPr lang="en-US" sz="1800" kern="1200" dirty="0"/>
        </a:p>
        <a:p>
          <a:pPr marL="171450" lvl="1" indent="-171450" algn="l" defTabSz="800100">
            <a:lnSpc>
              <a:spcPct val="90000"/>
            </a:lnSpc>
            <a:spcBef>
              <a:spcPct val="0"/>
            </a:spcBef>
            <a:spcAft>
              <a:spcPct val="15000"/>
            </a:spcAft>
            <a:buChar char="•"/>
          </a:pPr>
          <a:r>
            <a:rPr lang="en-US" sz="1800" kern="1200"/>
            <a:t>Specific cost item regulations</a:t>
          </a:r>
          <a:endParaRPr lang="en-US" sz="1800" kern="1200" dirty="0"/>
        </a:p>
        <a:p>
          <a:pPr marL="171450" lvl="1" indent="-171450" algn="l" defTabSz="800100">
            <a:lnSpc>
              <a:spcPct val="90000"/>
            </a:lnSpc>
            <a:spcBef>
              <a:spcPct val="0"/>
            </a:spcBef>
            <a:spcAft>
              <a:spcPct val="15000"/>
            </a:spcAft>
            <a:buChar char="•"/>
          </a:pPr>
          <a:r>
            <a:rPr lang="en-US" sz="1800" kern="1200" dirty="0"/>
            <a:t>UG procurement</a:t>
          </a:r>
        </a:p>
        <a:p>
          <a:pPr marL="228600" lvl="1" indent="-228600" algn="l" defTabSz="1066800">
            <a:lnSpc>
              <a:spcPct val="90000"/>
            </a:lnSpc>
            <a:spcBef>
              <a:spcPct val="0"/>
            </a:spcBef>
            <a:spcAft>
              <a:spcPct val="15000"/>
            </a:spcAft>
            <a:buChar char="•"/>
          </a:pPr>
          <a:r>
            <a:rPr lang="en-US" sz="2400" b="1" kern="1200" dirty="0"/>
            <a:t>UG program income</a:t>
          </a:r>
        </a:p>
        <a:p>
          <a:pPr marL="171450" lvl="1" indent="-171450" algn="l" defTabSz="800100">
            <a:lnSpc>
              <a:spcPct val="90000"/>
            </a:lnSpc>
            <a:spcBef>
              <a:spcPct val="0"/>
            </a:spcBef>
            <a:spcAft>
              <a:spcPct val="15000"/>
            </a:spcAft>
            <a:buChar char="•"/>
          </a:pPr>
          <a:r>
            <a:rPr lang="en-US" sz="1800" kern="1200" dirty="0"/>
            <a:t>UG property management</a:t>
          </a:r>
        </a:p>
        <a:p>
          <a:pPr marL="171450" lvl="1" indent="-171450" algn="l" defTabSz="800100">
            <a:lnSpc>
              <a:spcPct val="90000"/>
            </a:lnSpc>
            <a:spcBef>
              <a:spcPct val="0"/>
            </a:spcBef>
            <a:spcAft>
              <a:spcPct val="15000"/>
            </a:spcAft>
            <a:buChar char="•"/>
          </a:pPr>
          <a:r>
            <a:rPr lang="en-US" sz="1800" kern="1200" dirty="0"/>
            <a:t>UG subawards</a:t>
          </a:r>
        </a:p>
      </dsp:txBody>
      <dsp:txXfrm>
        <a:off x="9431119" y="1452873"/>
        <a:ext cx="2756296" cy="4014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4F1DC-2DEF-9248-8D47-FF757F8BA725}">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Did we fund at least part of water / wastewater project with necessary infrastructure category ARP/CSLFRF? </a:t>
          </a:r>
        </a:p>
      </dsp:txBody>
      <dsp:txXfrm>
        <a:off x="28038" y="28038"/>
        <a:ext cx="7298593" cy="901218"/>
      </dsp:txXfrm>
    </dsp:sp>
    <dsp:sp modelId="{FC724525-973F-B445-8249-C6B2A561525E}">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Did the ARP/CSLFRF-funded water / wastewater project cause the LG to generate NEW revenues?</a:t>
          </a:r>
        </a:p>
      </dsp:txBody>
      <dsp:txXfrm>
        <a:off x="732583" y="1159385"/>
        <a:ext cx="7029617" cy="901218"/>
      </dsp:txXfrm>
    </dsp:sp>
    <dsp:sp modelId="{4259289F-4755-384D-91CE-641990679F16}">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Are the new revenues from “fees for services” or “rental fees”?</a:t>
          </a:r>
        </a:p>
      </dsp:txBody>
      <dsp:txXfrm>
        <a:off x="1426612" y="2290733"/>
        <a:ext cx="7040133" cy="901218"/>
      </dsp:txXfrm>
    </dsp:sp>
    <dsp:sp modelId="{7CD79120-8A77-4B46-9C21-C825C659689F}">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Is there an exemption that applies (taxes, special assessments, system development fees, and similar charges)?</a:t>
          </a:r>
        </a:p>
      </dsp:txBody>
      <dsp:txXfrm>
        <a:off x="2131157" y="3422081"/>
        <a:ext cx="7029617" cy="901218"/>
      </dsp:txXfrm>
    </dsp:sp>
    <dsp:sp modelId="{C626EA0F-DD89-0D41-AD1A-077449C4EBDE}">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6BC2680D-038B-5043-84F7-437DC038F26F}">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B6DD0ACE-56D0-EF4F-ABA7-1B063365610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4F1DC-2DEF-9248-8D47-FF757F8BA725}">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Did we fund at least part of water / wastewater project with necessary infrastructure category ARP/CSLFRF? </a:t>
          </a:r>
        </a:p>
      </dsp:txBody>
      <dsp:txXfrm>
        <a:off x="28038" y="28038"/>
        <a:ext cx="7298593" cy="901218"/>
      </dsp:txXfrm>
    </dsp:sp>
    <dsp:sp modelId="{FC724525-973F-B445-8249-C6B2A561525E}">
      <dsp:nvSpPr>
        <dsp:cNvPr id="0" name=""/>
        <dsp:cNvSpPr/>
      </dsp:nvSpPr>
      <dsp:spPr>
        <a:xfrm>
          <a:off x="704545" y="1131347"/>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Did the ARP/CSLFRF-funded water / wastewater project cause the LG to generate NEW revenues?</a:t>
          </a:r>
        </a:p>
      </dsp:txBody>
      <dsp:txXfrm>
        <a:off x="732583" y="1159385"/>
        <a:ext cx="7029617" cy="901218"/>
      </dsp:txXfrm>
    </dsp:sp>
    <dsp:sp modelId="{4259289F-4755-384D-91CE-641990679F16}">
      <dsp:nvSpPr>
        <dsp:cNvPr id="0" name=""/>
        <dsp:cNvSpPr/>
      </dsp:nvSpPr>
      <dsp:spPr>
        <a:xfrm>
          <a:off x="1398574" y="2262695"/>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Are the new revenues from “fees for services” or “rental fees”?</a:t>
          </a:r>
        </a:p>
      </dsp:txBody>
      <dsp:txXfrm>
        <a:off x="1426612" y="2290733"/>
        <a:ext cx="7040133" cy="901218"/>
      </dsp:txXfrm>
    </dsp:sp>
    <dsp:sp modelId="{7CD79120-8A77-4B46-9C21-C825C659689F}">
      <dsp:nvSpPr>
        <dsp:cNvPr id="0" name=""/>
        <dsp:cNvSpPr/>
      </dsp:nvSpPr>
      <dsp:spPr>
        <a:xfrm>
          <a:off x="2103119" y="3394043"/>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Is there an exemption that applies (taxes, special assessments, system development fees, and similar charges)?</a:t>
          </a:r>
        </a:p>
      </dsp:txBody>
      <dsp:txXfrm>
        <a:off x="2131157" y="3422081"/>
        <a:ext cx="7029617" cy="901218"/>
      </dsp:txXfrm>
    </dsp:sp>
    <dsp:sp modelId="{C626EA0F-DD89-0D41-AD1A-077449C4EBDE}">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6BC2680D-038B-5043-84F7-437DC038F26F}">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B6DD0ACE-56D0-EF4F-ABA7-1B063365610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3009B-A6A0-3F47-A166-3EF0E4C577B6}">
      <dsp:nvSpPr>
        <dsp:cNvPr id="0" name=""/>
        <dsp:cNvSpPr/>
      </dsp:nvSpPr>
      <dsp:spPr>
        <a:xfrm>
          <a:off x="4583" y="350354"/>
          <a:ext cx="2756296" cy="1102518"/>
        </a:xfrm>
        <a:prstGeom prst="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ADDRESS COVID PUBLIC HEALTH &amp; NEGATIVE ECONOMIC IMPACT</a:t>
          </a:r>
        </a:p>
      </dsp:txBody>
      <dsp:txXfrm>
        <a:off x="4583" y="350354"/>
        <a:ext cx="2756296" cy="1102518"/>
      </dsp:txXfrm>
    </dsp:sp>
    <dsp:sp modelId="{38ADEC6C-0FCA-224F-8C0E-ADB7440A1D32}">
      <dsp:nvSpPr>
        <dsp:cNvPr id="0" name=""/>
        <dsp:cNvSpPr/>
      </dsp:nvSpPr>
      <dsp:spPr>
        <a:xfrm>
          <a:off x="4583" y="1452873"/>
          <a:ext cx="2756296" cy="4014562"/>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Basic compliance requirements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Award terms and conditions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Prohibited expenditures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Specific cost item regulations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procurement</a:t>
          </a:r>
        </a:p>
        <a:p>
          <a:pPr marL="228600" lvl="1" indent="-228600" algn="l" defTabSz="1066800">
            <a:lnSpc>
              <a:spcPct val="90000"/>
            </a:lnSpc>
            <a:spcBef>
              <a:spcPct val="0"/>
            </a:spcBef>
            <a:spcAft>
              <a:spcPct val="15000"/>
            </a:spcAft>
            <a:buFont typeface="Arial" panose="020B0604020202020204" pitchFamily="34" charset="0"/>
            <a:buChar char="•"/>
          </a:pPr>
          <a:r>
            <a:rPr lang="en-US" sz="2400" b="1" kern="1200" dirty="0"/>
            <a:t>UG program income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property management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UG subawards</a:t>
          </a:r>
        </a:p>
      </dsp:txBody>
      <dsp:txXfrm>
        <a:off x="4583" y="1452873"/>
        <a:ext cx="2756296" cy="4014562"/>
      </dsp:txXfrm>
    </dsp:sp>
    <dsp:sp modelId="{BE8E6FC6-1022-9647-89AE-92ADFA985339}">
      <dsp:nvSpPr>
        <dsp:cNvPr id="0" name=""/>
        <dsp:cNvSpPr/>
      </dsp:nvSpPr>
      <dsp:spPr>
        <a:xfrm>
          <a:off x="3146762" y="350354"/>
          <a:ext cx="2756296" cy="1102518"/>
        </a:xfrm>
        <a:prstGeom prst="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REVENUE REPLACEMENT</a:t>
          </a:r>
        </a:p>
      </dsp:txBody>
      <dsp:txXfrm>
        <a:off x="3146762" y="350354"/>
        <a:ext cx="2756296" cy="1102518"/>
      </dsp:txXfrm>
    </dsp:sp>
    <dsp:sp modelId="{2A165415-9423-8E45-99AC-5885F79745C0}">
      <dsp:nvSpPr>
        <dsp:cNvPr id="0" name=""/>
        <dsp:cNvSpPr/>
      </dsp:nvSpPr>
      <dsp:spPr>
        <a:xfrm>
          <a:off x="3146762" y="1452873"/>
          <a:ext cx="2756296" cy="4014562"/>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Basic compliance requirements</a:t>
          </a:r>
          <a:endParaRPr lang="en-US" sz="2100" kern="1200" dirty="0"/>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dirty="0"/>
            <a:t>Prohibited expenditures</a:t>
          </a:r>
        </a:p>
      </dsp:txBody>
      <dsp:txXfrm>
        <a:off x="3146762" y="1452873"/>
        <a:ext cx="2756296" cy="4014562"/>
      </dsp:txXfrm>
    </dsp:sp>
    <dsp:sp modelId="{99635F0A-1E3E-E741-BEBC-2C722B4013DD}">
      <dsp:nvSpPr>
        <dsp:cNvPr id="0" name=""/>
        <dsp:cNvSpPr/>
      </dsp:nvSpPr>
      <dsp:spPr>
        <a:xfrm>
          <a:off x="6196467" y="350354"/>
          <a:ext cx="2756296" cy="1102518"/>
        </a:xfrm>
        <a:prstGeom prst="rect">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PREMIUM PAY</a:t>
          </a:r>
        </a:p>
      </dsp:txBody>
      <dsp:txXfrm>
        <a:off x="6196467" y="350354"/>
        <a:ext cx="2756296" cy="1102518"/>
      </dsp:txXfrm>
    </dsp:sp>
    <dsp:sp modelId="{11036E08-E0F3-7E4C-B068-78D573360BBE}">
      <dsp:nvSpPr>
        <dsp:cNvPr id="0" name=""/>
        <dsp:cNvSpPr/>
      </dsp:nvSpPr>
      <dsp:spPr>
        <a:xfrm>
          <a:off x="6237508" y="1407347"/>
          <a:ext cx="2756296" cy="4014562"/>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Basic compliance requirements</a:t>
          </a:r>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dirty="0"/>
            <a:t>Prohibited expenditures</a:t>
          </a:r>
        </a:p>
        <a:p>
          <a:pPr marL="171450" lvl="1" indent="-171450" algn="l" defTabSz="800100">
            <a:lnSpc>
              <a:spcPct val="90000"/>
            </a:lnSpc>
            <a:spcBef>
              <a:spcPct val="0"/>
            </a:spcBef>
            <a:spcAft>
              <a:spcPct val="15000"/>
            </a:spcAft>
            <a:buChar char="•"/>
          </a:pPr>
          <a:r>
            <a:rPr lang="en-US" sz="1800" kern="1200" dirty="0"/>
            <a:t>Specific cost item regulations</a:t>
          </a:r>
        </a:p>
        <a:p>
          <a:pPr marL="171450" lvl="1" indent="-171450" algn="l" defTabSz="800100">
            <a:lnSpc>
              <a:spcPct val="90000"/>
            </a:lnSpc>
            <a:spcBef>
              <a:spcPct val="0"/>
            </a:spcBef>
            <a:spcAft>
              <a:spcPct val="15000"/>
            </a:spcAft>
            <a:buChar char="•"/>
          </a:pPr>
          <a:r>
            <a:rPr lang="en-US" sz="1800" kern="1200" dirty="0"/>
            <a:t>UG procurement</a:t>
          </a:r>
        </a:p>
        <a:p>
          <a:pPr marL="228600" lvl="1" indent="-228600" algn="l" defTabSz="1066800">
            <a:lnSpc>
              <a:spcPct val="90000"/>
            </a:lnSpc>
            <a:spcBef>
              <a:spcPct val="0"/>
            </a:spcBef>
            <a:spcAft>
              <a:spcPct val="15000"/>
            </a:spcAft>
            <a:buChar char="•"/>
          </a:pPr>
          <a:r>
            <a:rPr lang="en-US" sz="2400" b="1" kern="1200" dirty="0"/>
            <a:t>UG program income</a:t>
          </a:r>
        </a:p>
        <a:p>
          <a:pPr marL="171450" lvl="1" indent="-171450" algn="l" defTabSz="800100">
            <a:lnSpc>
              <a:spcPct val="90000"/>
            </a:lnSpc>
            <a:spcBef>
              <a:spcPct val="0"/>
            </a:spcBef>
            <a:spcAft>
              <a:spcPct val="15000"/>
            </a:spcAft>
            <a:buChar char="•"/>
          </a:pPr>
          <a:r>
            <a:rPr lang="en-US" sz="1800" kern="1200" dirty="0"/>
            <a:t>UG property management</a:t>
          </a:r>
        </a:p>
        <a:p>
          <a:pPr marL="171450" lvl="1" indent="-171450" algn="l" defTabSz="800100">
            <a:lnSpc>
              <a:spcPct val="90000"/>
            </a:lnSpc>
            <a:spcBef>
              <a:spcPct val="0"/>
            </a:spcBef>
            <a:spcAft>
              <a:spcPct val="15000"/>
            </a:spcAft>
            <a:buChar char="•"/>
          </a:pPr>
          <a:r>
            <a:rPr lang="en-US" sz="1800" kern="1200" dirty="0"/>
            <a:t>UG subawards</a:t>
          </a:r>
        </a:p>
      </dsp:txBody>
      <dsp:txXfrm>
        <a:off x="6237508" y="1407347"/>
        <a:ext cx="2756296" cy="4014562"/>
      </dsp:txXfrm>
    </dsp:sp>
    <dsp:sp modelId="{5E9D3A71-B023-6D44-90A1-C20350130435}">
      <dsp:nvSpPr>
        <dsp:cNvPr id="0" name=""/>
        <dsp:cNvSpPr/>
      </dsp:nvSpPr>
      <dsp:spPr>
        <a:xfrm>
          <a:off x="9431119" y="350354"/>
          <a:ext cx="2756296" cy="1102518"/>
        </a:xfrm>
        <a:prstGeom prst="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NECESSARY INFRASTRUCTURE INVESTMENTS</a:t>
          </a:r>
        </a:p>
      </dsp:txBody>
      <dsp:txXfrm>
        <a:off x="9431119" y="350354"/>
        <a:ext cx="2756296" cy="1102518"/>
      </dsp:txXfrm>
    </dsp:sp>
    <dsp:sp modelId="{3106ADEB-0EB7-DD48-A18A-E7EF668B418A}">
      <dsp:nvSpPr>
        <dsp:cNvPr id="0" name=""/>
        <dsp:cNvSpPr/>
      </dsp:nvSpPr>
      <dsp:spPr>
        <a:xfrm>
          <a:off x="9431119" y="1452873"/>
          <a:ext cx="2756296" cy="4014562"/>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Basic compliance requirements</a:t>
          </a:r>
        </a:p>
        <a:p>
          <a:pPr marL="171450" lvl="1" indent="-171450" algn="l" defTabSz="800100">
            <a:lnSpc>
              <a:spcPct val="90000"/>
            </a:lnSpc>
            <a:spcBef>
              <a:spcPct val="0"/>
            </a:spcBef>
            <a:spcAft>
              <a:spcPct val="15000"/>
            </a:spcAft>
            <a:buChar char="•"/>
          </a:pPr>
          <a:r>
            <a:rPr lang="en-US" sz="1800" kern="1200" dirty="0"/>
            <a:t>Award terms and conditions</a:t>
          </a:r>
        </a:p>
        <a:p>
          <a:pPr marL="171450" lvl="1" indent="-171450" algn="l" defTabSz="800100">
            <a:lnSpc>
              <a:spcPct val="90000"/>
            </a:lnSpc>
            <a:spcBef>
              <a:spcPct val="0"/>
            </a:spcBef>
            <a:spcAft>
              <a:spcPct val="15000"/>
            </a:spcAft>
            <a:buChar char="•"/>
          </a:pPr>
          <a:r>
            <a:rPr lang="en-US" sz="1800" kern="1200"/>
            <a:t>Prohibited expenditures</a:t>
          </a:r>
          <a:endParaRPr lang="en-US" sz="1800" kern="1200" dirty="0"/>
        </a:p>
        <a:p>
          <a:pPr marL="171450" lvl="1" indent="-171450" algn="l" defTabSz="800100">
            <a:lnSpc>
              <a:spcPct val="90000"/>
            </a:lnSpc>
            <a:spcBef>
              <a:spcPct val="0"/>
            </a:spcBef>
            <a:spcAft>
              <a:spcPct val="15000"/>
            </a:spcAft>
            <a:buChar char="•"/>
          </a:pPr>
          <a:r>
            <a:rPr lang="en-US" sz="1800" kern="1200"/>
            <a:t>Specific cost item regulations</a:t>
          </a:r>
          <a:endParaRPr lang="en-US" sz="1800" kern="1200" dirty="0"/>
        </a:p>
        <a:p>
          <a:pPr marL="171450" lvl="1" indent="-171450" algn="l" defTabSz="800100">
            <a:lnSpc>
              <a:spcPct val="90000"/>
            </a:lnSpc>
            <a:spcBef>
              <a:spcPct val="0"/>
            </a:spcBef>
            <a:spcAft>
              <a:spcPct val="15000"/>
            </a:spcAft>
            <a:buChar char="•"/>
          </a:pPr>
          <a:r>
            <a:rPr lang="en-US" sz="1800" kern="1200" dirty="0"/>
            <a:t>UG procurement</a:t>
          </a:r>
        </a:p>
        <a:p>
          <a:pPr marL="228600" lvl="1" indent="-228600" algn="l" defTabSz="1066800">
            <a:lnSpc>
              <a:spcPct val="90000"/>
            </a:lnSpc>
            <a:spcBef>
              <a:spcPct val="0"/>
            </a:spcBef>
            <a:spcAft>
              <a:spcPct val="15000"/>
            </a:spcAft>
            <a:buChar char="•"/>
          </a:pPr>
          <a:r>
            <a:rPr lang="en-US" sz="2400" b="1" kern="1200" dirty="0"/>
            <a:t>UG program income</a:t>
          </a:r>
        </a:p>
        <a:p>
          <a:pPr marL="171450" lvl="1" indent="-171450" algn="l" defTabSz="800100">
            <a:lnSpc>
              <a:spcPct val="90000"/>
            </a:lnSpc>
            <a:spcBef>
              <a:spcPct val="0"/>
            </a:spcBef>
            <a:spcAft>
              <a:spcPct val="15000"/>
            </a:spcAft>
            <a:buChar char="•"/>
          </a:pPr>
          <a:r>
            <a:rPr lang="en-US" sz="1800" kern="1200" dirty="0"/>
            <a:t>UG property management</a:t>
          </a:r>
        </a:p>
        <a:p>
          <a:pPr marL="171450" lvl="1" indent="-171450" algn="l" defTabSz="800100">
            <a:lnSpc>
              <a:spcPct val="90000"/>
            </a:lnSpc>
            <a:spcBef>
              <a:spcPct val="0"/>
            </a:spcBef>
            <a:spcAft>
              <a:spcPct val="15000"/>
            </a:spcAft>
            <a:buChar char="•"/>
          </a:pPr>
          <a:r>
            <a:rPr lang="en-US" sz="1800" kern="1200" dirty="0"/>
            <a:t>UG subawards</a:t>
          </a:r>
        </a:p>
      </dsp:txBody>
      <dsp:txXfrm>
        <a:off x="9431119" y="1452873"/>
        <a:ext cx="2756296" cy="4014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4F1DC-2DEF-9248-8D47-FF757F8BA725}">
      <dsp:nvSpPr>
        <dsp:cNvPr id="0" name=""/>
        <dsp:cNvSpPr/>
      </dsp:nvSpPr>
      <dsp:spPr>
        <a:xfrm>
          <a:off x="0" y="0"/>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Did we fund at least part of water / wastewater project with necessary infrastructure category ARP/CSLFRF? </a:t>
          </a:r>
        </a:p>
      </dsp:txBody>
      <dsp:txXfrm>
        <a:off x="28038" y="28038"/>
        <a:ext cx="7298593" cy="901218"/>
      </dsp:txXfrm>
    </dsp:sp>
    <dsp:sp modelId="{FC724525-973F-B445-8249-C6B2A561525E}">
      <dsp:nvSpPr>
        <dsp:cNvPr id="0" name=""/>
        <dsp:cNvSpPr/>
      </dsp:nvSpPr>
      <dsp:spPr>
        <a:xfrm>
          <a:off x="704545" y="1131347"/>
          <a:ext cx="8412480" cy="95729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Did the ARP/CSLFRF-funded water / wastewater project cause the LG to generate NEW revenues?</a:t>
          </a:r>
        </a:p>
      </dsp:txBody>
      <dsp:txXfrm>
        <a:off x="732583" y="1159385"/>
        <a:ext cx="7029617" cy="901218"/>
      </dsp:txXfrm>
    </dsp:sp>
    <dsp:sp modelId="{4259289F-4755-384D-91CE-641990679F16}">
      <dsp:nvSpPr>
        <dsp:cNvPr id="0" name=""/>
        <dsp:cNvSpPr/>
      </dsp:nvSpPr>
      <dsp:spPr>
        <a:xfrm>
          <a:off x="1398574" y="2262695"/>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Are the new revenues from “fees for services” or “rental fees”?</a:t>
          </a:r>
        </a:p>
      </dsp:txBody>
      <dsp:txXfrm>
        <a:off x="1426612" y="2290733"/>
        <a:ext cx="7040133" cy="901218"/>
      </dsp:txXfrm>
    </dsp:sp>
    <dsp:sp modelId="{7CD79120-8A77-4B46-9C21-C825C659689F}">
      <dsp:nvSpPr>
        <dsp:cNvPr id="0" name=""/>
        <dsp:cNvSpPr/>
      </dsp:nvSpPr>
      <dsp:spPr>
        <a:xfrm>
          <a:off x="2103119" y="3394043"/>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Is there an exemption that applies (taxes, special assessments, system development fees, and similar charges)?</a:t>
          </a:r>
        </a:p>
      </dsp:txBody>
      <dsp:txXfrm>
        <a:off x="2131157" y="3422081"/>
        <a:ext cx="7029617" cy="901218"/>
      </dsp:txXfrm>
    </dsp:sp>
    <dsp:sp modelId="{C626EA0F-DD89-0D41-AD1A-077449C4EBDE}">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6BC2680D-038B-5043-84F7-437DC038F26F}">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B6DD0ACE-56D0-EF4F-ABA7-1B063365610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A373B-ACF6-6F4C-91BF-4D0764F77D47}">
      <dsp:nvSpPr>
        <dsp:cNvPr id="0" name=""/>
        <dsp:cNvSpPr/>
      </dsp:nvSpPr>
      <dsp:spPr>
        <a:xfrm>
          <a:off x="0" y="518029"/>
          <a:ext cx="10477948" cy="8567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3B57E3-C6C4-5A44-9B39-A3466BAA4F62}">
      <dsp:nvSpPr>
        <dsp:cNvPr id="0" name=""/>
        <dsp:cNvSpPr/>
      </dsp:nvSpPr>
      <dsp:spPr>
        <a:xfrm>
          <a:off x="523897" y="16189"/>
          <a:ext cx="7334563" cy="1003680"/>
        </a:xfrm>
        <a:prstGeom prst="round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1244600">
            <a:lnSpc>
              <a:spcPct val="90000"/>
            </a:lnSpc>
            <a:spcBef>
              <a:spcPct val="0"/>
            </a:spcBef>
            <a:spcAft>
              <a:spcPct val="35000"/>
            </a:spcAft>
            <a:buNone/>
          </a:pPr>
          <a:r>
            <a:rPr lang="en-US" sz="2800" b="1" kern="1200" dirty="0"/>
            <a:t>INFRASTRUCTURE INVESTMENTS</a:t>
          </a:r>
        </a:p>
      </dsp:txBody>
      <dsp:txXfrm>
        <a:off x="572893" y="65185"/>
        <a:ext cx="7236571" cy="905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5EB4D-8CBD-4D2B-A9B9-0DF759AA8335}">
      <dsp:nvSpPr>
        <dsp:cNvPr id="0" name=""/>
        <dsp:cNvSpPr/>
      </dsp:nvSpPr>
      <dsp:spPr>
        <a:xfrm>
          <a:off x="5365" y="345414"/>
          <a:ext cx="2056689" cy="82267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Stormwater</a:t>
          </a:r>
        </a:p>
      </dsp:txBody>
      <dsp:txXfrm>
        <a:off x="5365" y="345414"/>
        <a:ext cx="2056689" cy="822675"/>
      </dsp:txXfrm>
    </dsp:sp>
    <dsp:sp modelId="{00B946D7-98B0-456C-9285-31D1A0C983B7}">
      <dsp:nvSpPr>
        <dsp:cNvPr id="0" name=""/>
        <dsp:cNvSpPr/>
      </dsp:nvSpPr>
      <dsp:spPr>
        <a:xfrm>
          <a:off x="5365" y="1168089"/>
          <a:ext cx="2056689" cy="321164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highlight>
                <a:srgbClr val="FFFF00"/>
              </a:highlight>
              <a:latin typeface="+mn-lt"/>
            </a:rPr>
            <a:t>Eligible regardless of water quality benefit</a:t>
          </a:r>
        </a:p>
        <a:p>
          <a:pPr marL="114300" lvl="1" indent="-114300" algn="l" defTabSz="622300" rtl="0">
            <a:lnSpc>
              <a:spcPct val="90000"/>
            </a:lnSpc>
            <a:spcBef>
              <a:spcPct val="0"/>
            </a:spcBef>
            <a:spcAft>
              <a:spcPct val="15000"/>
            </a:spcAft>
            <a:buChar char="•"/>
          </a:pPr>
          <a:r>
            <a:rPr lang="en-US" sz="1400" kern="1200" dirty="0">
              <a:latin typeface="+mn-lt"/>
            </a:rPr>
            <a:t>Culvert repair, resizing, and removal, replacement of storm sewers, etc.</a:t>
          </a:r>
        </a:p>
      </dsp:txBody>
      <dsp:txXfrm>
        <a:off x="5365" y="1168089"/>
        <a:ext cx="2056689" cy="3211649"/>
      </dsp:txXfrm>
    </dsp:sp>
    <dsp:sp modelId="{7A6325D5-5AFF-478D-BFA8-B0E635352DA6}">
      <dsp:nvSpPr>
        <dsp:cNvPr id="0" name=""/>
        <dsp:cNvSpPr/>
      </dsp:nvSpPr>
      <dsp:spPr>
        <a:xfrm>
          <a:off x="2349990" y="336718"/>
          <a:ext cx="2056689" cy="82267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rPr>
            <a:t>Residential Wells</a:t>
          </a:r>
        </a:p>
      </dsp:txBody>
      <dsp:txXfrm>
        <a:off x="2349990" y="336718"/>
        <a:ext cx="2056689" cy="822675"/>
      </dsp:txXfrm>
    </dsp:sp>
    <dsp:sp modelId="{5FED2ADC-6EA9-495E-822D-1B2B1C56651E}">
      <dsp:nvSpPr>
        <dsp:cNvPr id="0" name=""/>
        <dsp:cNvSpPr/>
      </dsp:nvSpPr>
      <dsp:spPr>
        <a:xfrm>
          <a:off x="2349990" y="1168089"/>
          <a:ext cx="2056689" cy="321164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mn-lt"/>
            </a:rPr>
            <a:t>Infrastructure </a:t>
          </a:r>
          <a:r>
            <a:rPr lang="en-US" sz="1400" b="1" kern="1200" dirty="0">
              <a:highlight>
                <a:srgbClr val="FFFF00"/>
              </a:highlight>
              <a:latin typeface="+mn-lt"/>
            </a:rPr>
            <a:t>to improve access </a:t>
          </a:r>
          <a:r>
            <a:rPr lang="en-US" sz="1400" kern="1200" dirty="0">
              <a:latin typeface="+mn-lt"/>
            </a:rPr>
            <a:t>to drinking water </a:t>
          </a:r>
        </a:p>
        <a:p>
          <a:pPr marL="114300" lvl="1" indent="-114300" algn="l" defTabSz="622300">
            <a:lnSpc>
              <a:spcPct val="90000"/>
            </a:lnSpc>
            <a:spcBef>
              <a:spcPct val="0"/>
            </a:spcBef>
            <a:spcAft>
              <a:spcPct val="15000"/>
            </a:spcAft>
            <a:buChar char="•"/>
          </a:pPr>
          <a:r>
            <a:rPr lang="en-US" sz="1400" b="1" kern="1200" dirty="0">
              <a:highlight>
                <a:srgbClr val="FFFF00"/>
              </a:highlight>
              <a:latin typeface="+mn-lt"/>
            </a:rPr>
            <a:t>Testing</a:t>
          </a:r>
          <a:r>
            <a:rPr lang="en-US" sz="1400" kern="1200" dirty="0">
              <a:latin typeface="+mn-lt"/>
            </a:rPr>
            <a:t> initiatives, and </a:t>
          </a:r>
          <a:r>
            <a:rPr lang="en-US" sz="1400" b="1" kern="1200" dirty="0">
              <a:highlight>
                <a:srgbClr val="FFFF00"/>
              </a:highlight>
              <a:latin typeface="+mn-lt"/>
            </a:rPr>
            <a:t>treatment/remediation </a:t>
          </a:r>
          <a:r>
            <a:rPr lang="en-US" sz="1400" kern="1200" dirty="0">
              <a:latin typeface="+mn-lt"/>
            </a:rPr>
            <a:t>strategies that address contamination</a:t>
          </a:r>
        </a:p>
      </dsp:txBody>
      <dsp:txXfrm>
        <a:off x="2349990" y="1168089"/>
        <a:ext cx="2056689" cy="3211649"/>
      </dsp:txXfrm>
    </dsp:sp>
    <dsp:sp modelId="{5F732332-538B-4403-8846-EA71DFB8DFF5}">
      <dsp:nvSpPr>
        <dsp:cNvPr id="0" name=""/>
        <dsp:cNvSpPr/>
      </dsp:nvSpPr>
      <dsp:spPr>
        <a:xfrm>
          <a:off x="4694616" y="345414"/>
          <a:ext cx="2056689" cy="82267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rPr>
            <a:t>Lead Remediation</a:t>
          </a:r>
        </a:p>
      </dsp:txBody>
      <dsp:txXfrm>
        <a:off x="4694616" y="345414"/>
        <a:ext cx="2056689" cy="822675"/>
      </dsp:txXfrm>
    </dsp:sp>
    <dsp:sp modelId="{DAE73A0F-F107-4D7E-8160-60E98FB15221}">
      <dsp:nvSpPr>
        <dsp:cNvPr id="0" name=""/>
        <dsp:cNvSpPr/>
      </dsp:nvSpPr>
      <dsp:spPr>
        <a:xfrm>
          <a:off x="4694616" y="1168089"/>
          <a:ext cx="2056689" cy="321164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mn-lt"/>
            </a:rPr>
            <a:t>Projects regardless of pipe material, but </a:t>
          </a:r>
          <a:r>
            <a:rPr lang="en-US" sz="1400" b="1" kern="1200" dirty="0">
              <a:highlight>
                <a:srgbClr val="FFFF00"/>
              </a:highlight>
              <a:latin typeface="+mn-lt"/>
            </a:rPr>
            <a:t>full length of service line </a:t>
          </a:r>
          <a:r>
            <a:rPr lang="en-US" sz="1400" kern="1200" dirty="0">
              <a:latin typeface="+mn-lt"/>
            </a:rPr>
            <a:t>must be replaced</a:t>
          </a:r>
        </a:p>
        <a:p>
          <a:pPr marL="114300" lvl="1" indent="-114300" algn="l" defTabSz="622300" rtl="0">
            <a:lnSpc>
              <a:spcPct val="90000"/>
            </a:lnSpc>
            <a:spcBef>
              <a:spcPct val="0"/>
            </a:spcBef>
            <a:spcAft>
              <a:spcPct val="15000"/>
            </a:spcAft>
            <a:buChar char="•"/>
          </a:pPr>
          <a:r>
            <a:rPr lang="en-US" sz="1400" kern="1200" dirty="0">
              <a:latin typeface="+mn-lt"/>
            </a:rPr>
            <a:t>Lead testing, lead service line replacement, water quality testing, compliance monitoring, and remediation activities</a:t>
          </a:r>
        </a:p>
        <a:p>
          <a:pPr marL="114300" lvl="1" indent="-114300" algn="l" defTabSz="622300" rtl="0">
            <a:lnSpc>
              <a:spcPct val="90000"/>
            </a:lnSpc>
            <a:spcBef>
              <a:spcPct val="0"/>
            </a:spcBef>
            <a:spcAft>
              <a:spcPct val="15000"/>
            </a:spcAft>
            <a:buChar char="•"/>
          </a:pPr>
          <a:r>
            <a:rPr lang="en-US" sz="1400" kern="1200" dirty="0">
              <a:latin typeface="+mn-lt"/>
            </a:rPr>
            <a:t>Replacement of internal plumbing and fixtures in schools and childcare facilities </a:t>
          </a:r>
        </a:p>
      </dsp:txBody>
      <dsp:txXfrm>
        <a:off x="4694616" y="1168089"/>
        <a:ext cx="2056689" cy="3211649"/>
      </dsp:txXfrm>
    </dsp:sp>
    <dsp:sp modelId="{5E860774-0DDE-6F40-BE4F-00D2381F05CC}">
      <dsp:nvSpPr>
        <dsp:cNvPr id="0" name=""/>
        <dsp:cNvSpPr/>
      </dsp:nvSpPr>
      <dsp:spPr>
        <a:xfrm>
          <a:off x="7039242" y="345414"/>
          <a:ext cx="2056689" cy="82267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n-lt"/>
            </a:rPr>
            <a:t>Dam &amp; Reservoir Remediation</a:t>
          </a:r>
        </a:p>
      </dsp:txBody>
      <dsp:txXfrm>
        <a:off x="7039242" y="345414"/>
        <a:ext cx="2056689" cy="822675"/>
      </dsp:txXfrm>
    </dsp:sp>
    <dsp:sp modelId="{57F1C0A2-4162-3B49-95AF-7C36FD337F37}">
      <dsp:nvSpPr>
        <dsp:cNvPr id="0" name=""/>
        <dsp:cNvSpPr/>
      </dsp:nvSpPr>
      <dsp:spPr>
        <a:xfrm>
          <a:off x="7039242" y="1168089"/>
          <a:ext cx="2056689" cy="321164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Primary purpose of dam or reservoir is for </a:t>
          </a:r>
          <a:r>
            <a:rPr lang="en-US" sz="1400" b="1" kern="1200" dirty="0"/>
            <a:t>drinking water supply</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dirty="0"/>
            <a:t>May consider </a:t>
          </a:r>
          <a:r>
            <a:rPr lang="en-US" sz="1400" b="1" kern="1200" dirty="0">
              <a:highlight>
                <a:srgbClr val="FFFF00"/>
              </a:highlight>
            </a:rPr>
            <a:t>reasonable population growth</a:t>
          </a:r>
        </a:p>
      </dsp:txBody>
      <dsp:txXfrm>
        <a:off x="7039242" y="1168089"/>
        <a:ext cx="2056689" cy="3211649"/>
      </dsp:txXfrm>
    </dsp:sp>
    <dsp:sp modelId="{BAEB173A-FEB4-DC46-92B7-E616696E415A}">
      <dsp:nvSpPr>
        <dsp:cNvPr id="0" name=""/>
        <dsp:cNvSpPr/>
      </dsp:nvSpPr>
      <dsp:spPr>
        <a:xfrm>
          <a:off x="9383867" y="345414"/>
          <a:ext cx="2056689" cy="82267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Light" panose="020F0302020204030204"/>
            </a:rPr>
            <a:t>Drinking Water Infrastructure</a:t>
          </a:r>
          <a:endParaRPr lang="en-US" sz="1400" b="1" kern="1200" dirty="0"/>
        </a:p>
      </dsp:txBody>
      <dsp:txXfrm>
        <a:off x="9383867" y="345414"/>
        <a:ext cx="2056689" cy="822675"/>
      </dsp:txXfrm>
    </dsp:sp>
    <dsp:sp modelId="{1FF9B8EF-F3FD-2645-8168-287B3C4BCC7F}">
      <dsp:nvSpPr>
        <dsp:cNvPr id="0" name=""/>
        <dsp:cNvSpPr/>
      </dsp:nvSpPr>
      <dsp:spPr>
        <a:xfrm>
          <a:off x="9383867" y="1168089"/>
          <a:ext cx="2056689" cy="321164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Designed to support </a:t>
          </a:r>
          <a:r>
            <a:rPr lang="en-US" sz="1400" b="1" kern="1200" dirty="0">
              <a:highlight>
                <a:srgbClr val="FFFF00"/>
              </a:highlight>
            </a:rPr>
            <a:t>reasonable growth only</a:t>
          </a:r>
        </a:p>
        <a:p>
          <a:pPr marL="114300" lvl="1" indent="-114300" algn="l" defTabSz="622300">
            <a:lnSpc>
              <a:spcPct val="90000"/>
            </a:lnSpc>
            <a:spcBef>
              <a:spcPct val="0"/>
            </a:spcBef>
            <a:spcAft>
              <a:spcPct val="15000"/>
            </a:spcAft>
            <a:buChar char="•"/>
          </a:pPr>
          <a:r>
            <a:rPr lang="en-US" sz="1400" kern="1200" dirty="0">
              <a:latin typeface="+mn-lt"/>
            </a:rPr>
            <a:t>Must be cost-effective </a:t>
          </a:r>
          <a:r>
            <a:rPr lang="en-US" sz="1400" kern="1200" dirty="0"/>
            <a:t>to achieve a minimum level of service </a:t>
          </a:r>
          <a:endParaRPr lang="en-US" sz="1400" kern="1200" dirty="0">
            <a:latin typeface="Calibri Light" panose="020F0302020204030204"/>
          </a:endParaRPr>
        </a:p>
        <a:p>
          <a:pPr marL="114300" lvl="1" indent="-114300" algn="l" defTabSz="622300">
            <a:lnSpc>
              <a:spcPct val="90000"/>
            </a:lnSpc>
            <a:spcBef>
              <a:spcPct val="0"/>
            </a:spcBef>
            <a:spcAft>
              <a:spcPct val="15000"/>
            </a:spcAft>
            <a:buChar char="•"/>
          </a:pPr>
          <a:r>
            <a:rPr lang="en-US" sz="1400" kern="1200" dirty="0"/>
            <a:t>Must be sustainable over its estimated useful life </a:t>
          </a:r>
        </a:p>
      </dsp:txBody>
      <dsp:txXfrm>
        <a:off x="9383867" y="1168089"/>
        <a:ext cx="2056689" cy="32116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7C283-4D6D-0648-9352-D2B0B2F92A2C}" type="datetimeFigureOut">
              <a:rPr lang="en-US" smtClean="0"/>
              <a:t>7/27/23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F2E24-BA27-6A4F-9A27-5ED836270A24}" type="slidenum">
              <a:rPr lang="en-US" smtClean="0"/>
              <a:t>‹#›</a:t>
            </a:fld>
            <a:endParaRPr lang="en-US"/>
          </a:p>
        </p:txBody>
      </p:sp>
    </p:spTree>
    <p:extLst>
      <p:ext uri="{BB962C8B-B14F-4D97-AF65-F5344CB8AC3E}">
        <p14:creationId xmlns:p14="http://schemas.microsoft.com/office/powerpoint/2010/main" val="85044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14</a:t>
            </a:fld>
            <a:endParaRPr lang="en-US"/>
          </a:p>
        </p:txBody>
      </p:sp>
    </p:spTree>
    <p:extLst>
      <p:ext uri="{BB962C8B-B14F-4D97-AF65-F5344CB8AC3E}">
        <p14:creationId xmlns:p14="http://schemas.microsoft.com/office/powerpoint/2010/main" val="307888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15</a:t>
            </a:fld>
            <a:endParaRPr lang="en-US"/>
          </a:p>
        </p:txBody>
      </p:sp>
    </p:spTree>
    <p:extLst>
      <p:ext uri="{BB962C8B-B14F-4D97-AF65-F5344CB8AC3E}">
        <p14:creationId xmlns:p14="http://schemas.microsoft.com/office/powerpoint/2010/main" val="146133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48276F-7CC7-4BE8-BFD2-FA951E0FF6FE}" type="slidenum">
              <a:rPr lang="en-US" smtClean="0"/>
              <a:t>20</a:t>
            </a:fld>
            <a:endParaRPr lang="en-US"/>
          </a:p>
        </p:txBody>
      </p:sp>
    </p:spTree>
    <p:extLst>
      <p:ext uri="{BB962C8B-B14F-4D97-AF65-F5344CB8AC3E}">
        <p14:creationId xmlns:p14="http://schemas.microsoft.com/office/powerpoint/2010/main" val="83171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5C5F-149C-A58A-E3C3-55470478C9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732CD-8FFA-CFB2-8891-2B0E0E0A1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D1AA81-9D2C-1E12-ABF2-A4D48D9E3F73}"/>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5" name="Footer Placeholder 4">
            <a:extLst>
              <a:ext uri="{FF2B5EF4-FFF2-40B4-BE49-F238E27FC236}">
                <a16:creationId xmlns:a16="http://schemas.microsoft.com/office/drawing/2014/main" id="{72D59D39-0191-9CD8-9E96-F1E12121C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8C376-37B2-8B73-9B7F-23B722AAE6F1}"/>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23241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E53-EB7E-1FE9-E466-1FDA1BFE0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F9A581-BBFE-6B8F-D8C0-B990A376B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1D8F1-94F1-24E1-7964-A57A335348CD}"/>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5" name="Footer Placeholder 4">
            <a:extLst>
              <a:ext uri="{FF2B5EF4-FFF2-40B4-BE49-F238E27FC236}">
                <a16:creationId xmlns:a16="http://schemas.microsoft.com/office/drawing/2014/main" id="{252E0652-CE54-4D3C-F92F-53FC32434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D5B61-D56D-A70A-8300-0F023FEC02AB}"/>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186287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62ED4-0819-AA48-FCCA-8151FF659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3859CF-9694-E661-F039-69DFCBE9B1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C2084-EB16-6300-D2E4-EEC634219BAC}"/>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5" name="Footer Placeholder 4">
            <a:extLst>
              <a:ext uri="{FF2B5EF4-FFF2-40B4-BE49-F238E27FC236}">
                <a16:creationId xmlns:a16="http://schemas.microsoft.com/office/drawing/2014/main" id="{CADD5A97-196C-D488-CB30-D8BA121E9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3D315-D013-ADA4-A80B-3542F7D281DF}"/>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337764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56AF-E235-9A70-C79D-16345DA40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FC2AF-5CD0-9CCA-21D1-924B504AC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21896-0A92-3027-97CC-E7579EA2BD0E}"/>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5" name="Footer Placeholder 4">
            <a:extLst>
              <a:ext uri="{FF2B5EF4-FFF2-40B4-BE49-F238E27FC236}">
                <a16:creationId xmlns:a16="http://schemas.microsoft.com/office/drawing/2014/main" id="{FD5282F8-0362-2EFF-3612-3C39B28E5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52629-7720-AFDC-9A1B-AB7FC2750CA1}"/>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382790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9E3A-6A6C-2EAC-B401-55B15B3EE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358FD5-4CD0-F211-8C5B-0AF7724C2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85E891-C4AE-9D10-30E5-1BA4A496FFEB}"/>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5" name="Footer Placeholder 4">
            <a:extLst>
              <a:ext uri="{FF2B5EF4-FFF2-40B4-BE49-F238E27FC236}">
                <a16:creationId xmlns:a16="http://schemas.microsoft.com/office/drawing/2014/main" id="{3FBE14B6-7918-3888-5F62-C9196BBD7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48968-55FE-F2D1-3828-EB18208C025C}"/>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345508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B088-6847-5740-BB5C-7526F8AB0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BC159-5E18-9671-281D-DFBCC85E3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0DC4EA-3F0F-2E0A-205F-C4AF96FD8F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F90DED-1BD0-8AB9-20BF-724AAA8F3D5E}"/>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6" name="Footer Placeholder 5">
            <a:extLst>
              <a:ext uri="{FF2B5EF4-FFF2-40B4-BE49-F238E27FC236}">
                <a16:creationId xmlns:a16="http://schemas.microsoft.com/office/drawing/2014/main" id="{2CE18708-35E1-805C-502B-410087C8D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B8AD1-BC4F-5C33-5889-E85981943114}"/>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85566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9BFD-42E1-BCFD-544A-BC5F798271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DB6F0A-5DCF-D4A9-C61C-D48BAF5A1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41409-B877-1639-13AE-4F0E882F46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D3EF1-6C8E-E92C-A89E-09F66DAE7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FB7A5B-C290-623A-981B-C6D37D48D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47D32-2596-75F3-777B-770E5BC95FF2}"/>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8" name="Footer Placeholder 7">
            <a:extLst>
              <a:ext uri="{FF2B5EF4-FFF2-40B4-BE49-F238E27FC236}">
                <a16:creationId xmlns:a16="http://schemas.microsoft.com/office/drawing/2014/main" id="{20300E0F-DD51-7EC7-F1E7-6A33451A8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393CC8-0464-30B2-FFF0-D99D34274DD2}"/>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126478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095A-EDAC-73C5-E4DD-6F7848B36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1EA37-6EEA-B52A-A672-D7966C20C1CB}"/>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4" name="Footer Placeholder 3">
            <a:extLst>
              <a:ext uri="{FF2B5EF4-FFF2-40B4-BE49-F238E27FC236}">
                <a16:creationId xmlns:a16="http://schemas.microsoft.com/office/drawing/2014/main" id="{B2E79209-6419-ECFE-1ADB-B1FFA8FB30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682488-C834-E091-1A29-2F9B367EE2F2}"/>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110555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B56F2-92DC-5070-FD16-DC1DA4526A70}"/>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3" name="Footer Placeholder 2">
            <a:extLst>
              <a:ext uri="{FF2B5EF4-FFF2-40B4-BE49-F238E27FC236}">
                <a16:creationId xmlns:a16="http://schemas.microsoft.com/office/drawing/2014/main" id="{73297EE8-152A-52C3-8AA1-C7F722D7AA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36B498-B2FB-CC99-54DC-AEB264BBBC63}"/>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10520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5C03-928F-2296-E6F0-F5B85D1968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98E36-1A46-1A92-290D-727C07B02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9E57A9-37DF-9F6F-E129-A471E372B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9F0BD-B51B-4E5B-11BA-0F51AE0CBDA6}"/>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6" name="Footer Placeholder 5">
            <a:extLst>
              <a:ext uri="{FF2B5EF4-FFF2-40B4-BE49-F238E27FC236}">
                <a16:creationId xmlns:a16="http://schemas.microsoft.com/office/drawing/2014/main" id="{CE71BEFE-FF4B-CE89-8898-D24C48407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DA5DF-DB36-F736-7497-AFE93BC9F5A5}"/>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339303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055E-C10E-3BC4-F656-ACEEB4C62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3873C6-0D5F-C2E6-9698-FDD741D47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E28C47-D31A-ABCD-8EFE-89E0B501E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E52FA-494A-B032-F75A-B50C083DB175}"/>
              </a:ext>
            </a:extLst>
          </p:cNvPr>
          <p:cNvSpPr>
            <a:spLocks noGrp="1"/>
          </p:cNvSpPr>
          <p:nvPr>
            <p:ph type="dt" sz="half" idx="10"/>
          </p:nvPr>
        </p:nvSpPr>
        <p:spPr/>
        <p:txBody>
          <a:bodyPr/>
          <a:lstStyle/>
          <a:p>
            <a:fld id="{68C60ED9-64E3-A64B-A328-EAB95EA0F135}" type="datetimeFigureOut">
              <a:rPr lang="en-US" smtClean="0"/>
              <a:t>7/27/23</a:t>
            </a:fld>
            <a:endParaRPr lang="en-US"/>
          </a:p>
        </p:txBody>
      </p:sp>
      <p:sp>
        <p:nvSpPr>
          <p:cNvPr id="6" name="Footer Placeholder 5">
            <a:extLst>
              <a:ext uri="{FF2B5EF4-FFF2-40B4-BE49-F238E27FC236}">
                <a16:creationId xmlns:a16="http://schemas.microsoft.com/office/drawing/2014/main" id="{C0943772-FCA0-430D-146C-C392026DB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7D5F5-1014-4BB6-E7DF-BDDF51113CEE}"/>
              </a:ext>
            </a:extLst>
          </p:cNvPr>
          <p:cNvSpPr>
            <a:spLocks noGrp="1"/>
          </p:cNvSpPr>
          <p:nvPr>
            <p:ph type="sldNum" sz="quarter" idx="12"/>
          </p:nvPr>
        </p:nvSpPr>
        <p:spPr/>
        <p:txBody>
          <a:bodyPr/>
          <a:lstStyle/>
          <a:p>
            <a:fld id="{4A7BCF5B-A1AB-7141-ABF8-D1B158B347D6}" type="slidenum">
              <a:rPr lang="en-US" smtClean="0"/>
              <a:t>‹#›</a:t>
            </a:fld>
            <a:endParaRPr lang="en-US"/>
          </a:p>
        </p:txBody>
      </p:sp>
    </p:spTree>
    <p:extLst>
      <p:ext uri="{BB962C8B-B14F-4D97-AF65-F5344CB8AC3E}">
        <p14:creationId xmlns:p14="http://schemas.microsoft.com/office/powerpoint/2010/main" val="366351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C9601-C9BA-02C6-CA41-1799AF67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B218D8-83D8-48E7-5C49-7725BB03E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418FF-7D48-323C-F30C-1D2256F72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60ED9-64E3-A64B-A328-EAB95EA0F135}" type="datetimeFigureOut">
              <a:rPr lang="en-US" smtClean="0"/>
              <a:t>7/27/23</a:t>
            </a:fld>
            <a:endParaRPr lang="en-US"/>
          </a:p>
        </p:txBody>
      </p:sp>
      <p:sp>
        <p:nvSpPr>
          <p:cNvPr id="5" name="Footer Placeholder 4">
            <a:extLst>
              <a:ext uri="{FF2B5EF4-FFF2-40B4-BE49-F238E27FC236}">
                <a16:creationId xmlns:a16="http://schemas.microsoft.com/office/drawing/2014/main" id="{483E3B0C-F1DF-BEDA-BF14-1AE1F38E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F763A9-26C4-2781-7B76-437C4FED40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BCF5B-A1AB-7141-ABF8-D1B158B347D6}" type="slidenum">
              <a:rPr lang="en-US" smtClean="0"/>
              <a:t>‹#›</a:t>
            </a:fld>
            <a:endParaRPr lang="en-US"/>
          </a:p>
        </p:txBody>
      </p:sp>
    </p:spTree>
    <p:extLst>
      <p:ext uri="{BB962C8B-B14F-4D97-AF65-F5344CB8AC3E}">
        <p14:creationId xmlns:p14="http://schemas.microsoft.com/office/powerpoint/2010/main" val="1950114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hyperlink" Target="https://www.epa.gov/sites/default/files/2019-10/documents/dwsrf_eligibility_handbook_june_13_2017_updated_508_versioni.pdf" TargetMode="External"/><Relationship Id="rId4" Type="http://schemas.openxmlformats.org/officeDocument/2006/relationships/diagramLayout" Target="../diagrams/layout8.xml"/><Relationship Id="rId9" Type="http://schemas.openxmlformats.org/officeDocument/2006/relationships/hyperlink" Target="https://www.epa.gov/sites/default/files/2016-07/documents/overview_of_cwsrf_eligibilities_may_2016.pdf"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0.xml"/><Relationship Id="rId7" Type="http://schemas.openxmlformats.org/officeDocument/2006/relationships/image" Target="../media/image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5.jpeg"/><Relationship Id="rId4" Type="http://schemas.openxmlformats.org/officeDocument/2006/relationships/diagramQuickStyle" Target="../diagrams/quickStyle10.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hyperlink" Target="https://arpa.sog.unc.edu/wp-content/uploads/2022/08/Updated-Program-Income-Policy-8_10_22.docx" TargetMode="Externa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2/section-200.407" TargetMode="External"/><Relationship Id="rId2" Type="http://schemas.openxmlformats.org/officeDocument/2006/relationships/hyperlink" Target="https://www.ecfr.gov/current/title-2/section-200.307#p-200.307(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2/section-200.313" TargetMode="External"/><Relationship Id="rId2" Type="http://schemas.openxmlformats.org/officeDocument/2006/relationships/hyperlink" Target="https://www.ecfr.gov/current/title-2/section-200.311" TargetMode="External"/><Relationship Id="rId1" Type="http://schemas.openxmlformats.org/officeDocument/2006/relationships/slideLayout" Target="../slideLayouts/slideLayout2.xml"/><Relationship Id="rId4" Type="http://schemas.openxmlformats.org/officeDocument/2006/relationships/hyperlink" Target="https://www.ecfr.gov/current/title-2/section-200.31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ection-200.307#p-200.307(e)(2)" TargetMode="External"/><Relationship Id="rId2" Type="http://schemas.openxmlformats.org/officeDocument/2006/relationships/hyperlink" Target="https://www.ecfr.gov/current/title-2/section-200.307#p-200.307(e)(1)" TargetMode="External"/><Relationship Id="rId1" Type="http://schemas.openxmlformats.org/officeDocument/2006/relationships/slideLayout" Target="../slideLayouts/slideLayout2.xml"/><Relationship Id="rId5" Type="http://schemas.openxmlformats.org/officeDocument/2006/relationships/hyperlink" Target="https://www.ecfr.gov/current/title-2/section-200.307#p-200.307(e)" TargetMode="External"/><Relationship Id="rId4" Type="http://schemas.openxmlformats.org/officeDocument/2006/relationships/hyperlink" Target="https://www.ecfr.gov/current/title-2/section-200.307#p-200.307(e)(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30770"/>
            <a:ext cx="12192000" cy="3118338"/>
          </a:xfrm>
          <a:prstGeom prst="rect">
            <a:avLst/>
          </a:prstGeom>
          <a:solidFill>
            <a:schemeClr val="accent5">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Oval 1"/>
          <p:cNvSpPr/>
          <p:nvPr/>
        </p:nvSpPr>
        <p:spPr>
          <a:xfrm>
            <a:off x="1934309" y="1688123"/>
            <a:ext cx="2098430" cy="2063262"/>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Oval 2"/>
          <p:cNvSpPr/>
          <p:nvPr/>
        </p:nvSpPr>
        <p:spPr>
          <a:xfrm>
            <a:off x="4032739" y="2836984"/>
            <a:ext cx="2098430" cy="2063262"/>
          </a:xfrm>
          <a:prstGeom prst="ellipse">
            <a:avLst/>
          </a:prstGeom>
          <a:gradFill>
            <a:gsLst>
              <a:gs pos="0">
                <a:schemeClr val="accent5">
                  <a:hueOff val="-6758543"/>
                  <a:satOff val="-17419"/>
                  <a:lumOff val="-11765"/>
                  <a:alphaOff val="0"/>
                  <a:satMod val="103000"/>
                  <a:lumMod val="102000"/>
                  <a:tint val="94000"/>
                </a:schemeClr>
              </a:gs>
              <a:gs pos="33000">
                <a:schemeClr val="accent6">
                  <a:lumMod val="60000"/>
                  <a:lumOff val="40000"/>
                </a:schemeClr>
              </a:gs>
              <a:gs pos="100000">
                <a:schemeClr val="accent5">
                  <a:hueOff val="-6758543"/>
                  <a:satOff val="-17419"/>
                  <a:lumOff val="-11765"/>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7138" y="3399691"/>
            <a:ext cx="1055077" cy="1055077"/>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2016371" y="4079630"/>
            <a:ext cx="2098430" cy="2063262"/>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Oval 6"/>
          <p:cNvSpPr/>
          <p:nvPr/>
        </p:nvSpPr>
        <p:spPr>
          <a:xfrm>
            <a:off x="4220308" y="2063263"/>
            <a:ext cx="609602" cy="6096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Oval 8"/>
          <p:cNvSpPr/>
          <p:nvPr/>
        </p:nvSpPr>
        <p:spPr>
          <a:xfrm>
            <a:off x="4220308" y="5181601"/>
            <a:ext cx="574430" cy="539260"/>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p:cNvSpPr/>
          <p:nvPr/>
        </p:nvSpPr>
        <p:spPr>
          <a:xfrm>
            <a:off x="6729046" y="3188677"/>
            <a:ext cx="93785" cy="2192215"/>
          </a:xfrm>
          <a:prstGeom prst="rect">
            <a:avLst/>
          </a:prstGeom>
          <a:gradFill flip="none" rotWithShape="1">
            <a:gsLst>
              <a:gs pos="0">
                <a:schemeClr val="accent6">
                  <a:lumMod val="40000"/>
                  <a:lumOff val="60000"/>
                  <a:alpha val="0"/>
                </a:schemeClr>
              </a:gs>
              <a:gs pos="47000">
                <a:schemeClr val="tx2">
                  <a:lumMod val="60000"/>
                  <a:lumOff val="40000"/>
                </a:schemeClr>
              </a:gs>
              <a:gs pos="100000">
                <a:schemeClr val="accent6">
                  <a:lumMod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35879" y="1149693"/>
            <a:ext cx="7274033" cy="1446550"/>
          </a:xfrm>
          <a:prstGeom prst="rect">
            <a:avLst/>
          </a:prstGeom>
        </p:spPr>
        <p:txBody>
          <a:bodyPr wrap="square">
            <a:spAutoFit/>
          </a:bodyPr>
          <a:lstStyle/>
          <a:p>
            <a:r>
              <a:rPr lang="en-US" sz="4400" dirty="0">
                <a:solidFill>
                  <a:schemeClr val="tx1">
                    <a:lumMod val="65000"/>
                    <a:lumOff val="35000"/>
                  </a:schemeClr>
                </a:solidFill>
                <a:latin typeface="Arial" panose="020B0604020202020204" pitchFamily="34" charset="0"/>
                <a:cs typeface="Arial" panose="020B0604020202020204" pitchFamily="34" charset="0"/>
              </a:rPr>
              <a:t>Program Income for Water &amp; Wastewater Projects</a:t>
            </a:r>
          </a:p>
        </p:txBody>
      </p:sp>
      <p:sp>
        <p:nvSpPr>
          <p:cNvPr id="13" name="Rectangle 12"/>
          <p:cNvSpPr/>
          <p:nvPr/>
        </p:nvSpPr>
        <p:spPr>
          <a:xfrm>
            <a:off x="2303586" y="4418764"/>
            <a:ext cx="1524001" cy="1323439"/>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When does program income apply?</a:t>
            </a:r>
          </a:p>
        </p:txBody>
      </p:sp>
      <p:sp>
        <p:nvSpPr>
          <p:cNvPr id="14" name="Rectangle 13"/>
          <p:cNvSpPr/>
          <p:nvPr/>
        </p:nvSpPr>
        <p:spPr>
          <a:xfrm>
            <a:off x="4319954" y="3176118"/>
            <a:ext cx="1524001" cy="1323439"/>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How to manage program income?</a:t>
            </a:r>
          </a:p>
        </p:txBody>
      </p:sp>
      <p:sp>
        <p:nvSpPr>
          <p:cNvPr id="15" name="Rectangle 14"/>
          <p:cNvSpPr/>
          <p:nvPr/>
        </p:nvSpPr>
        <p:spPr>
          <a:xfrm>
            <a:off x="2221524" y="2027257"/>
            <a:ext cx="1524001" cy="1323439"/>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What constitutes program income?</a:t>
            </a:r>
          </a:p>
        </p:txBody>
      </p:sp>
      <p:sp>
        <p:nvSpPr>
          <p:cNvPr id="16" name="Rectangle 15"/>
          <p:cNvSpPr/>
          <p:nvPr/>
        </p:nvSpPr>
        <p:spPr>
          <a:xfrm>
            <a:off x="7420708" y="3115940"/>
            <a:ext cx="4410737" cy="2677656"/>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Because some water and wastewater projects funded in whole or in part with ARP/CSLFRF will cause new revenues to be generated, UG program income requirements may apply.</a:t>
            </a:r>
          </a:p>
        </p:txBody>
      </p:sp>
    </p:spTree>
    <p:extLst>
      <p:ext uri="{BB962C8B-B14F-4D97-AF65-F5344CB8AC3E}">
        <p14:creationId xmlns:p14="http://schemas.microsoft.com/office/powerpoint/2010/main" val="8881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89E7B-B0BC-B99E-541A-6BA257BD1CCF}"/>
              </a:ext>
            </a:extLst>
          </p:cNvPr>
          <p:cNvSpPr>
            <a:spLocks noGrp="1"/>
          </p:cNvSpPr>
          <p:nvPr>
            <p:ph idx="1"/>
          </p:nvPr>
        </p:nvSpPr>
        <p:spPr>
          <a:xfrm>
            <a:off x="3400745" y="503434"/>
            <a:ext cx="8578923" cy="5938463"/>
          </a:xfrm>
        </p:spPr>
        <p:txBody>
          <a:bodyPr>
            <a:normAutofit lnSpcReduction="10000"/>
          </a:bodyPr>
          <a:lstStyle/>
          <a:p>
            <a:pPr marL="0" indent="0">
              <a:buNone/>
            </a:pPr>
            <a:r>
              <a:rPr lang="en-US" sz="2000" b="1" dirty="0">
                <a:effectLst/>
              </a:rPr>
              <a:t>13.11. How does Treasury treat program income? </a:t>
            </a:r>
            <a:endParaRPr lang="en-US" sz="2000" dirty="0"/>
          </a:p>
          <a:p>
            <a:pPr marL="0" indent="0">
              <a:buNone/>
            </a:pPr>
            <a:r>
              <a:rPr lang="en-US" sz="2000" dirty="0">
                <a:effectLst/>
              </a:rPr>
              <a:t>Per 2 CFR 200.307, Treasury is specifying here that recipients </a:t>
            </a:r>
            <a:r>
              <a:rPr lang="en-US" sz="2200" b="1" dirty="0">
                <a:effectLst/>
              </a:rPr>
              <a:t>may add program income to the Federal awar</a:t>
            </a:r>
            <a:r>
              <a:rPr lang="en-US" sz="2000" dirty="0">
                <a:effectLst/>
              </a:rPr>
              <a:t>d. Any program income generated from SLFRF </a:t>
            </a:r>
            <a:r>
              <a:rPr lang="en-US" sz="2200" b="1" dirty="0">
                <a:effectLst/>
              </a:rPr>
              <a:t>funds must be used for the purposes and under the conditions of the Federal award. </a:t>
            </a:r>
            <a:endParaRPr lang="en-US" sz="2200" b="1" dirty="0"/>
          </a:p>
          <a:p>
            <a:pPr marL="0" indent="0">
              <a:buNone/>
            </a:pPr>
            <a:r>
              <a:rPr lang="en-US" sz="2000" dirty="0">
                <a:effectLst/>
              </a:rPr>
              <a:t>Program income includes but is not limited to income from fees for services performed, the use or rental of real or personal property acquired under federal awards, the sale of commodities or items fabricated under a federal award, license fees and royalties on patents and copyrights, and principal and interest on loans made with federal award funds. Interest earned on advances of federal funds </a:t>
            </a:r>
            <a:r>
              <a:rPr lang="en-US" sz="2000" b="1" dirty="0">
                <a:effectLst/>
              </a:rPr>
              <a:t>is not </a:t>
            </a:r>
            <a:r>
              <a:rPr lang="en-US" sz="2000" dirty="0">
                <a:effectLst/>
              </a:rPr>
              <a:t>program income. For more information on what constitutes “Program Income” please see 2 CFR 200.1. </a:t>
            </a:r>
          </a:p>
          <a:p>
            <a:pPr marL="0" indent="0">
              <a:buNone/>
            </a:pPr>
            <a:endParaRPr lang="en-US" sz="2000" dirty="0">
              <a:effectLst/>
            </a:endParaRPr>
          </a:p>
          <a:p>
            <a:pPr marL="0" indent="0">
              <a:buNone/>
            </a:pPr>
            <a:r>
              <a:rPr lang="en-US" sz="2000" b="1" dirty="0">
                <a:effectLst/>
              </a:rPr>
              <a:t>13.15. Which requirements of the Uniform Guidance apply to revenue loss funds? </a:t>
            </a:r>
            <a:endParaRPr lang="en-US" sz="2000" dirty="0"/>
          </a:p>
          <a:p>
            <a:pPr marL="0" indent="0">
              <a:buNone/>
            </a:pPr>
            <a:r>
              <a:rPr lang="en-US" sz="2000" dirty="0"/>
              <a:t>….</a:t>
            </a:r>
          </a:p>
          <a:p>
            <a:pPr marL="0" indent="0">
              <a:buNone/>
            </a:pPr>
            <a:r>
              <a:rPr lang="en-US" sz="2000" dirty="0">
                <a:effectLst/>
              </a:rPr>
              <a:t>The </a:t>
            </a:r>
            <a:r>
              <a:rPr lang="en-US" sz="2200" b="1" dirty="0">
                <a:effectLst/>
              </a:rPr>
              <a:t>program income requirements of 2 CFR 200.307 do not apply under revenue loss eligible use category</a:t>
            </a:r>
            <a:r>
              <a:rPr lang="en-US" sz="2000" dirty="0">
                <a:effectLst/>
              </a:rPr>
              <a:t>. As such, recipients may maintain program income, which will not be considered an addition to the federal award. </a:t>
            </a:r>
          </a:p>
          <a:p>
            <a:pPr marL="0" indent="0">
              <a:buNone/>
            </a:pPr>
            <a:endParaRPr lang="en-US" dirty="0"/>
          </a:p>
          <a:p>
            <a:endParaRPr lang="en-US" dirty="0"/>
          </a:p>
        </p:txBody>
      </p:sp>
      <p:sp>
        <p:nvSpPr>
          <p:cNvPr id="4" name="TextBox 3">
            <a:extLst>
              <a:ext uri="{FF2B5EF4-FFF2-40B4-BE49-F238E27FC236}">
                <a16:creationId xmlns:a16="http://schemas.microsoft.com/office/drawing/2014/main" id="{DD58AC73-7399-2A74-7982-7F08FCD71B81}"/>
              </a:ext>
            </a:extLst>
          </p:cNvPr>
          <p:cNvSpPr txBox="1"/>
          <p:nvPr/>
        </p:nvSpPr>
        <p:spPr>
          <a:xfrm>
            <a:off x="0" y="0"/>
            <a:ext cx="3185065" cy="6487930"/>
          </a:xfrm>
          <a:prstGeom prst="rect">
            <a:avLst/>
          </a:prstGeom>
          <a:solidFill>
            <a:schemeClr val="accent5">
              <a:lumMod val="75000"/>
            </a:schemeClr>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algn="ctr">
              <a:lnSpc>
                <a:spcPct val="90000"/>
              </a:lnSpc>
              <a:spcBef>
                <a:spcPct val="0"/>
              </a:spcBef>
              <a:spcAft>
                <a:spcPts val="600"/>
              </a:spcAft>
              <a:defRPr/>
            </a:pPr>
            <a:r>
              <a:rPr lang="en-US" sz="2400" b="1" dirty="0">
                <a:solidFill>
                  <a:srgbClr val="FFFFFF"/>
                </a:solidFill>
                <a:latin typeface="Corbel" panose="020B0503020204020204"/>
              </a:rPr>
              <a:t>Treasury FAQs</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000000"/>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Pentagon 4">
            <a:extLst>
              <a:ext uri="{FF2B5EF4-FFF2-40B4-BE49-F238E27FC236}">
                <a16:creationId xmlns:a16="http://schemas.microsoft.com/office/drawing/2014/main" id="{417A0F8D-D1F1-0F02-F083-2E34CE78E074}"/>
              </a:ext>
            </a:extLst>
          </p:cNvPr>
          <p:cNvSpPr/>
          <p:nvPr/>
        </p:nvSpPr>
        <p:spPr>
          <a:xfrm rot="20062136">
            <a:off x="145437" y="3698330"/>
            <a:ext cx="3645074" cy="1964509"/>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is subject to all the grant requirements, including eligible use, compliance, and obligation &amp; expenditure deadlines</a:t>
            </a:r>
          </a:p>
        </p:txBody>
      </p:sp>
    </p:spTree>
    <p:extLst>
      <p:ext uri="{BB962C8B-B14F-4D97-AF65-F5344CB8AC3E}">
        <p14:creationId xmlns:p14="http://schemas.microsoft.com/office/powerpoint/2010/main" val="58891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0F3B-276F-7A0E-3959-96D2FA51CE98}"/>
              </a:ext>
            </a:extLst>
          </p:cNvPr>
          <p:cNvSpPr>
            <a:spLocks noGrp="1"/>
          </p:cNvSpPr>
          <p:nvPr>
            <p:ph type="title"/>
          </p:nvPr>
        </p:nvSpPr>
        <p:spPr>
          <a:xfrm>
            <a:off x="838200" y="357694"/>
            <a:ext cx="10515600" cy="576984"/>
          </a:xfrm>
        </p:spPr>
        <p:txBody>
          <a:bodyPr>
            <a:noAutofit/>
          </a:bodyPr>
          <a:lstStyle/>
          <a:p>
            <a:pPr algn="ctr"/>
            <a:r>
              <a:rPr lang="en-US" dirty="0"/>
              <a:t>Is there Program Income?</a:t>
            </a:r>
          </a:p>
        </p:txBody>
      </p:sp>
      <p:graphicFrame>
        <p:nvGraphicFramePr>
          <p:cNvPr id="4" name="Content Placeholder 3">
            <a:extLst>
              <a:ext uri="{FF2B5EF4-FFF2-40B4-BE49-F238E27FC236}">
                <a16:creationId xmlns:a16="http://schemas.microsoft.com/office/drawing/2014/main" id="{BEB9EE30-B7B9-3C30-F796-3C7CE34160DE}"/>
              </a:ext>
            </a:extLst>
          </p:cNvPr>
          <p:cNvGraphicFramePr>
            <a:graphicFrameLocks noGrp="1"/>
          </p:cNvGraphicFramePr>
          <p:nvPr>
            <p:ph idx="1"/>
            <p:extLst>
              <p:ext uri="{D42A27DB-BD31-4B8C-83A1-F6EECF244321}">
                <p14:modId xmlns:p14="http://schemas.microsoft.com/office/powerpoint/2010/main" val="3727627229"/>
              </p:ext>
            </p:extLst>
          </p:nvPr>
        </p:nvGraphicFramePr>
        <p:xfrm>
          <a:off x="588818" y="11424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aphic 11">
            <a:extLst>
              <a:ext uri="{FF2B5EF4-FFF2-40B4-BE49-F238E27FC236}">
                <a16:creationId xmlns:a16="http://schemas.microsoft.com/office/drawing/2014/main" id="{D0D63BDD-56FC-D893-509C-C51C524DA9CD}"/>
              </a:ext>
            </a:extLst>
          </p:cNvPr>
          <p:cNvGrpSpPr/>
          <p:nvPr/>
        </p:nvGrpSpPr>
        <p:grpSpPr>
          <a:xfrm>
            <a:off x="146821" y="1533367"/>
            <a:ext cx="1169361" cy="1355385"/>
            <a:chOff x="1323201" y="2039776"/>
            <a:chExt cx="596279" cy="1023463"/>
          </a:xfrm>
        </p:grpSpPr>
        <p:sp>
          <p:nvSpPr>
            <p:cNvPr id="8" name="Freeform: Shape 2">
              <a:extLst>
                <a:ext uri="{FF2B5EF4-FFF2-40B4-BE49-F238E27FC236}">
                  <a16:creationId xmlns:a16="http://schemas.microsoft.com/office/drawing/2014/main" id="{EAA56E60-21E8-73AB-5D39-A10CA13AE088}"/>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9" name="Freeform: Shape 3">
              <a:extLst>
                <a:ext uri="{FF2B5EF4-FFF2-40B4-BE49-F238E27FC236}">
                  <a16:creationId xmlns:a16="http://schemas.microsoft.com/office/drawing/2014/main" id="{D9A17C38-0FA6-7DA1-5C17-84504F6B1D21}"/>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0" name="Rectangle 9">
            <a:extLst>
              <a:ext uri="{FF2B5EF4-FFF2-40B4-BE49-F238E27FC236}">
                <a16:creationId xmlns:a16="http://schemas.microsoft.com/office/drawing/2014/main" id="{FF6055BB-B4F5-98D4-858D-21207C627D21}"/>
              </a:ext>
            </a:extLst>
          </p:cNvPr>
          <p:cNvSpPr/>
          <p:nvPr/>
        </p:nvSpPr>
        <p:spPr>
          <a:xfrm>
            <a:off x="-421227" y="1931627"/>
            <a:ext cx="1661488" cy="813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1" name="Graphic 11">
            <a:extLst>
              <a:ext uri="{FF2B5EF4-FFF2-40B4-BE49-F238E27FC236}">
                <a16:creationId xmlns:a16="http://schemas.microsoft.com/office/drawing/2014/main" id="{AF272FC3-B12C-EE2D-0234-CF36E2176E4E}"/>
              </a:ext>
            </a:extLst>
          </p:cNvPr>
          <p:cNvGrpSpPr/>
          <p:nvPr/>
        </p:nvGrpSpPr>
        <p:grpSpPr>
          <a:xfrm>
            <a:off x="685800" y="2686044"/>
            <a:ext cx="1267691" cy="1370749"/>
            <a:chOff x="1323201" y="2039776"/>
            <a:chExt cx="596279" cy="1023463"/>
          </a:xfrm>
        </p:grpSpPr>
        <p:sp>
          <p:nvSpPr>
            <p:cNvPr id="12" name="Freeform: Shape 2">
              <a:extLst>
                <a:ext uri="{FF2B5EF4-FFF2-40B4-BE49-F238E27FC236}">
                  <a16:creationId xmlns:a16="http://schemas.microsoft.com/office/drawing/2014/main" id="{736F9D03-C173-E4B4-8844-36D43B79C850}"/>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3" name="Freeform: Shape 3">
              <a:extLst>
                <a:ext uri="{FF2B5EF4-FFF2-40B4-BE49-F238E27FC236}">
                  <a16:creationId xmlns:a16="http://schemas.microsoft.com/office/drawing/2014/main" id="{8705F919-5293-5428-80AA-1253FA199E08}"/>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4" name="Rectangle 13">
            <a:extLst>
              <a:ext uri="{FF2B5EF4-FFF2-40B4-BE49-F238E27FC236}">
                <a16:creationId xmlns:a16="http://schemas.microsoft.com/office/drawing/2014/main" id="{30D67A98-DDFC-5ED0-0AB1-EF4695E3432F}"/>
              </a:ext>
            </a:extLst>
          </p:cNvPr>
          <p:cNvSpPr/>
          <p:nvPr/>
        </p:nvSpPr>
        <p:spPr>
          <a:xfrm>
            <a:off x="-165050" y="3096569"/>
            <a:ext cx="1953931" cy="777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5" name="Graphic 11">
            <a:extLst>
              <a:ext uri="{FF2B5EF4-FFF2-40B4-BE49-F238E27FC236}">
                <a16:creationId xmlns:a16="http://schemas.microsoft.com/office/drawing/2014/main" id="{33F6DB99-882B-F54A-3586-D74FDDBAC517}"/>
              </a:ext>
            </a:extLst>
          </p:cNvPr>
          <p:cNvGrpSpPr/>
          <p:nvPr/>
        </p:nvGrpSpPr>
        <p:grpSpPr>
          <a:xfrm>
            <a:off x="1519121" y="3754582"/>
            <a:ext cx="1052008" cy="1420673"/>
            <a:chOff x="1323201" y="2039776"/>
            <a:chExt cx="596279" cy="1023463"/>
          </a:xfrm>
        </p:grpSpPr>
        <p:sp>
          <p:nvSpPr>
            <p:cNvPr id="16" name="Freeform: Shape 2">
              <a:extLst>
                <a:ext uri="{FF2B5EF4-FFF2-40B4-BE49-F238E27FC236}">
                  <a16:creationId xmlns:a16="http://schemas.microsoft.com/office/drawing/2014/main" id="{E9151C7D-27F9-3E39-25BA-1A91A71F671E}"/>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7" name="Freeform: Shape 3">
              <a:extLst>
                <a:ext uri="{FF2B5EF4-FFF2-40B4-BE49-F238E27FC236}">
                  <a16:creationId xmlns:a16="http://schemas.microsoft.com/office/drawing/2014/main" id="{6C6157E9-EE7A-421B-608A-F39362312969}"/>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8" name="Rectangle 17">
            <a:extLst>
              <a:ext uri="{FF2B5EF4-FFF2-40B4-BE49-F238E27FC236}">
                <a16:creationId xmlns:a16="http://schemas.microsoft.com/office/drawing/2014/main" id="{49E7CAC4-337A-6B7C-9160-69B7575D961B}"/>
              </a:ext>
            </a:extLst>
          </p:cNvPr>
          <p:cNvSpPr/>
          <p:nvPr/>
        </p:nvSpPr>
        <p:spPr>
          <a:xfrm>
            <a:off x="854148" y="4317081"/>
            <a:ext cx="1621492" cy="744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9" name="Graphic 11">
            <a:extLst>
              <a:ext uri="{FF2B5EF4-FFF2-40B4-BE49-F238E27FC236}">
                <a16:creationId xmlns:a16="http://schemas.microsoft.com/office/drawing/2014/main" id="{88E83218-BE31-4ED8-F363-90082F49795E}"/>
              </a:ext>
            </a:extLst>
          </p:cNvPr>
          <p:cNvGrpSpPr/>
          <p:nvPr/>
        </p:nvGrpSpPr>
        <p:grpSpPr>
          <a:xfrm>
            <a:off x="2326936" y="4943095"/>
            <a:ext cx="1061444" cy="1358904"/>
            <a:chOff x="1323201" y="2039776"/>
            <a:chExt cx="596279" cy="1023463"/>
          </a:xfrm>
        </p:grpSpPr>
        <p:sp>
          <p:nvSpPr>
            <p:cNvPr id="20" name="Freeform: Shape 2">
              <a:extLst>
                <a:ext uri="{FF2B5EF4-FFF2-40B4-BE49-F238E27FC236}">
                  <a16:creationId xmlns:a16="http://schemas.microsoft.com/office/drawing/2014/main" id="{0F38A094-6D85-04E4-D328-9549A6DD67A1}"/>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21" name="Freeform: Shape 3">
              <a:extLst>
                <a:ext uri="{FF2B5EF4-FFF2-40B4-BE49-F238E27FC236}">
                  <a16:creationId xmlns:a16="http://schemas.microsoft.com/office/drawing/2014/main" id="{E4376699-CFEA-4C57-4DC5-8B60DCDEB912}"/>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22" name="Rectangle 21">
            <a:extLst>
              <a:ext uri="{FF2B5EF4-FFF2-40B4-BE49-F238E27FC236}">
                <a16:creationId xmlns:a16="http://schemas.microsoft.com/office/drawing/2014/main" id="{45D4FEE0-1510-693B-A3D3-7D39A4C7B139}"/>
              </a:ext>
            </a:extLst>
          </p:cNvPr>
          <p:cNvSpPr/>
          <p:nvPr/>
        </p:nvSpPr>
        <p:spPr>
          <a:xfrm>
            <a:off x="1641865" y="5519846"/>
            <a:ext cx="1636036" cy="771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NO</a:t>
            </a:r>
          </a:p>
        </p:txBody>
      </p:sp>
      <p:sp>
        <p:nvSpPr>
          <p:cNvPr id="24" name="32-Point Star 23">
            <a:extLst>
              <a:ext uri="{FF2B5EF4-FFF2-40B4-BE49-F238E27FC236}">
                <a16:creationId xmlns:a16="http://schemas.microsoft.com/office/drawing/2014/main" id="{34DFD0E6-E30E-E27D-F3DB-F27558DC7625}"/>
              </a:ext>
            </a:extLst>
          </p:cNvPr>
          <p:cNvSpPr/>
          <p:nvPr/>
        </p:nvSpPr>
        <p:spPr>
          <a:xfrm>
            <a:off x="3491345" y="5701650"/>
            <a:ext cx="2355273" cy="1114785"/>
          </a:xfrm>
          <a:prstGeom prst="star32">
            <a:avLst/>
          </a:prstGeom>
          <a:solidFill>
            <a:schemeClr val="accent4"/>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PROGRAM INCOME</a:t>
            </a:r>
          </a:p>
        </p:txBody>
      </p:sp>
    </p:spTree>
    <p:extLst>
      <p:ext uri="{BB962C8B-B14F-4D97-AF65-F5344CB8AC3E}">
        <p14:creationId xmlns:p14="http://schemas.microsoft.com/office/powerpoint/2010/main" val="195453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89344"/>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863495" y="128396"/>
            <a:ext cx="10905066" cy="1135737"/>
          </a:xfrm>
        </p:spPr>
        <p:txBody>
          <a:bodyPr>
            <a:normAutofit fontScale="90000"/>
          </a:bodyPr>
          <a:lstStyle/>
          <a:p>
            <a:pPr algn="ctr"/>
            <a:r>
              <a:rPr lang="en-US" sz="4800" dirty="0">
                <a:solidFill>
                  <a:schemeClr val="bg1"/>
                </a:solidFill>
              </a:rPr>
              <a:t>ARP/CSLFRF Spending Categories &amp; </a:t>
            </a:r>
            <a:br>
              <a:rPr lang="en-US" sz="4800" dirty="0">
                <a:solidFill>
                  <a:schemeClr val="bg1"/>
                </a:solidFill>
              </a:rPr>
            </a:br>
            <a:r>
              <a:rPr lang="en-US" sz="4800" dirty="0">
                <a:solidFill>
                  <a:schemeClr val="bg1"/>
                </a:solidFill>
              </a:rPr>
              <a:t>Compliance Requirements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1040210"/>
          <a:ext cx="12192000" cy="58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B9E429D-AA97-9565-8D00-30592DFB51B7}"/>
              </a:ext>
            </a:extLst>
          </p:cNvPr>
          <p:cNvSpPr/>
          <p:nvPr/>
        </p:nvSpPr>
        <p:spPr>
          <a:xfrm>
            <a:off x="3133618" y="5722706"/>
            <a:ext cx="2815119" cy="990852"/>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Water &amp; wastewater capital projects</a:t>
            </a:r>
          </a:p>
        </p:txBody>
      </p:sp>
      <p:sp>
        <p:nvSpPr>
          <p:cNvPr id="5" name="Rectangle 4">
            <a:extLst>
              <a:ext uri="{FF2B5EF4-FFF2-40B4-BE49-F238E27FC236}">
                <a16:creationId xmlns:a16="http://schemas.microsoft.com/office/drawing/2014/main" id="{3A47E7D3-2758-382B-47DB-A1B3CE8697E9}"/>
              </a:ext>
            </a:extLst>
          </p:cNvPr>
          <p:cNvSpPr/>
          <p:nvPr/>
        </p:nvSpPr>
        <p:spPr>
          <a:xfrm>
            <a:off x="9431677" y="5722706"/>
            <a:ext cx="2815119" cy="990852"/>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Water &amp; wastewater capital projects</a:t>
            </a:r>
          </a:p>
        </p:txBody>
      </p:sp>
      <p:sp>
        <p:nvSpPr>
          <p:cNvPr id="6" name="Oval 5">
            <a:extLst>
              <a:ext uri="{FF2B5EF4-FFF2-40B4-BE49-F238E27FC236}">
                <a16:creationId xmlns:a16="http://schemas.microsoft.com/office/drawing/2014/main" id="{42DDD1CA-AA0D-E885-CAE4-B8989EFEBBF1}"/>
              </a:ext>
            </a:extLst>
          </p:cNvPr>
          <p:cNvSpPr/>
          <p:nvPr/>
        </p:nvSpPr>
        <p:spPr>
          <a:xfrm>
            <a:off x="9269002" y="811610"/>
            <a:ext cx="3109645" cy="6274990"/>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014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0F3B-276F-7A0E-3959-96D2FA51CE98}"/>
              </a:ext>
            </a:extLst>
          </p:cNvPr>
          <p:cNvSpPr>
            <a:spLocks noGrp="1"/>
          </p:cNvSpPr>
          <p:nvPr>
            <p:ph type="title"/>
          </p:nvPr>
        </p:nvSpPr>
        <p:spPr>
          <a:xfrm>
            <a:off x="838200" y="357694"/>
            <a:ext cx="10515600" cy="576984"/>
          </a:xfrm>
        </p:spPr>
        <p:txBody>
          <a:bodyPr>
            <a:noAutofit/>
          </a:bodyPr>
          <a:lstStyle/>
          <a:p>
            <a:pPr algn="ctr"/>
            <a:r>
              <a:rPr lang="en-US" dirty="0"/>
              <a:t>Is there Program Income?</a:t>
            </a:r>
          </a:p>
        </p:txBody>
      </p:sp>
      <p:graphicFrame>
        <p:nvGraphicFramePr>
          <p:cNvPr id="4" name="Content Placeholder 3">
            <a:extLst>
              <a:ext uri="{FF2B5EF4-FFF2-40B4-BE49-F238E27FC236}">
                <a16:creationId xmlns:a16="http://schemas.microsoft.com/office/drawing/2014/main" id="{BEB9EE30-B7B9-3C30-F796-3C7CE34160DE}"/>
              </a:ext>
            </a:extLst>
          </p:cNvPr>
          <p:cNvGraphicFramePr>
            <a:graphicFrameLocks noGrp="1"/>
          </p:cNvGraphicFramePr>
          <p:nvPr>
            <p:ph idx="1"/>
            <p:extLst>
              <p:ext uri="{D42A27DB-BD31-4B8C-83A1-F6EECF244321}">
                <p14:modId xmlns:p14="http://schemas.microsoft.com/office/powerpoint/2010/main" val="1845051601"/>
              </p:ext>
            </p:extLst>
          </p:nvPr>
        </p:nvGraphicFramePr>
        <p:xfrm>
          <a:off x="588818" y="11424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aphic 11">
            <a:extLst>
              <a:ext uri="{FF2B5EF4-FFF2-40B4-BE49-F238E27FC236}">
                <a16:creationId xmlns:a16="http://schemas.microsoft.com/office/drawing/2014/main" id="{D0D63BDD-56FC-D893-509C-C51C524DA9CD}"/>
              </a:ext>
            </a:extLst>
          </p:cNvPr>
          <p:cNvGrpSpPr/>
          <p:nvPr/>
        </p:nvGrpSpPr>
        <p:grpSpPr>
          <a:xfrm>
            <a:off x="146821" y="1533367"/>
            <a:ext cx="1190422" cy="1355385"/>
            <a:chOff x="1323201" y="2039776"/>
            <a:chExt cx="596279" cy="1023463"/>
          </a:xfrm>
        </p:grpSpPr>
        <p:sp>
          <p:nvSpPr>
            <p:cNvPr id="8" name="Freeform: Shape 2">
              <a:extLst>
                <a:ext uri="{FF2B5EF4-FFF2-40B4-BE49-F238E27FC236}">
                  <a16:creationId xmlns:a16="http://schemas.microsoft.com/office/drawing/2014/main" id="{EAA56E60-21E8-73AB-5D39-A10CA13AE088}"/>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9" name="Freeform: Shape 3">
              <a:extLst>
                <a:ext uri="{FF2B5EF4-FFF2-40B4-BE49-F238E27FC236}">
                  <a16:creationId xmlns:a16="http://schemas.microsoft.com/office/drawing/2014/main" id="{D9A17C38-0FA6-7DA1-5C17-84504F6B1D21}"/>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0" name="Rectangle 9">
            <a:extLst>
              <a:ext uri="{FF2B5EF4-FFF2-40B4-BE49-F238E27FC236}">
                <a16:creationId xmlns:a16="http://schemas.microsoft.com/office/drawing/2014/main" id="{FF6055BB-B4F5-98D4-858D-21207C627D21}"/>
              </a:ext>
            </a:extLst>
          </p:cNvPr>
          <p:cNvSpPr/>
          <p:nvPr/>
        </p:nvSpPr>
        <p:spPr>
          <a:xfrm>
            <a:off x="-421227" y="1931627"/>
            <a:ext cx="1661488" cy="813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1" name="Graphic 11">
            <a:extLst>
              <a:ext uri="{FF2B5EF4-FFF2-40B4-BE49-F238E27FC236}">
                <a16:creationId xmlns:a16="http://schemas.microsoft.com/office/drawing/2014/main" id="{AF272FC3-B12C-EE2D-0234-CF36E2176E4E}"/>
              </a:ext>
            </a:extLst>
          </p:cNvPr>
          <p:cNvGrpSpPr/>
          <p:nvPr/>
        </p:nvGrpSpPr>
        <p:grpSpPr>
          <a:xfrm>
            <a:off x="685800" y="2686044"/>
            <a:ext cx="1267691" cy="1370749"/>
            <a:chOff x="1323201" y="2039776"/>
            <a:chExt cx="596279" cy="1023463"/>
          </a:xfrm>
        </p:grpSpPr>
        <p:sp>
          <p:nvSpPr>
            <p:cNvPr id="12" name="Freeform: Shape 2">
              <a:extLst>
                <a:ext uri="{FF2B5EF4-FFF2-40B4-BE49-F238E27FC236}">
                  <a16:creationId xmlns:a16="http://schemas.microsoft.com/office/drawing/2014/main" id="{736F9D03-C173-E4B4-8844-36D43B79C850}"/>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3" name="Freeform: Shape 3">
              <a:extLst>
                <a:ext uri="{FF2B5EF4-FFF2-40B4-BE49-F238E27FC236}">
                  <a16:creationId xmlns:a16="http://schemas.microsoft.com/office/drawing/2014/main" id="{8705F919-5293-5428-80AA-1253FA199E08}"/>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4" name="Rectangle 13">
            <a:extLst>
              <a:ext uri="{FF2B5EF4-FFF2-40B4-BE49-F238E27FC236}">
                <a16:creationId xmlns:a16="http://schemas.microsoft.com/office/drawing/2014/main" id="{30D67A98-DDFC-5ED0-0AB1-EF4695E3432F}"/>
              </a:ext>
            </a:extLst>
          </p:cNvPr>
          <p:cNvSpPr/>
          <p:nvPr/>
        </p:nvSpPr>
        <p:spPr>
          <a:xfrm>
            <a:off x="-165050" y="3096569"/>
            <a:ext cx="1953931" cy="777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5" name="Graphic 11">
            <a:extLst>
              <a:ext uri="{FF2B5EF4-FFF2-40B4-BE49-F238E27FC236}">
                <a16:creationId xmlns:a16="http://schemas.microsoft.com/office/drawing/2014/main" id="{33F6DB99-882B-F54A-3586-D74FDDBAC517}"/>
              </a:ext>
            </a:extLst>
          </p:cNvPr>
          <p:cNvGrpSpPr/>
          <p:nvPr/>
        </p:nvGrpSpPr>
        <p:grpSpPr>
          <a:xfrm>
            <a:off x="1519121" y="3754582"/>
            <a:ext cx="1052008" cy="1420673"/>
            <a:chOff x="1323201" y="2039776"/>
            <a:chExt cx="596279" cy="1023463"/>
          </a:xfrm>
        </p:grpSpPr>
        <p:sp>
          <p:nvSpPr>
            <p:cNvPr id="16" name="Freeform: Shape 2">
              <a:extLst>
                <a:ext uri="{FF2B5EF4-FFF2-40B4-BE49-F238E27FC236}">
                  <a16:creationId xmlns:a16="http://schemas.microsoft.com/office/drawing/2014/main" id="{E9151C7D-27F9-3E39-25BA-1A91A71F671E}"/>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7" name="Freeform: Shape 3">
              <a:extLst>
                <a:ext uri="{FF2B5EF4-FFF2-40B4-BE49-F238E27FC236}">
                  <a16:creationId xmlns:a16="http://schemas.microsoft.com/office/drawing/2014/main" id="{6C6157E9-EE7A-421B-608A-F39362312969}"/>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8" name="Rectangle 17">
            <a:extLst>
              <a:ext uri="{FF2B5EF4-FFF2-40B4-BE49-F238E27FC236}">
                <a16:creationId xmlns:a16="http://schemas.microsoft.com/office/drawing/2014/main" id="{49E7CAC4-337A-6B7C-9160-69B7575D961B}"/>
              </a:ext>
            </a:extLst>
          </p:cNvPr>
          <p:cNvSpPr/>
          <p:nvPr/>
        </p:nvSpPr>
        <p:spPr>
          <a:xfrm>
            <a:off x="854148" y="4317081"/>
            <a:ext cx="1621492" cy="744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9" name="Graphic 11">
            <a:extLst>
              <a:ext uri="{FF2B5EF4-FFF2-40B4-BE49-F238E27FC236}">
                <a16:creationId xmlns:a16="http://schemas.microsoft.com/office/drawing/2014/main" id="{88E83218-BE31-4ED8-F363-90082F49795E}"/>
              </a:ext>
            </a:extLst>
          </p:cNvPr>
          <p:cNvGrpSpPr/>
          <p:nvPr/>
        </p:nvGrpSpPr>
        <p:grpSpPr>
          <a:xfrm>
            <a:off x="2326936" y="4943095"/>
            <a:ext cx="1061444" cy="1358904"/>
            <a:chOff x="1323201" y="2039776"/>
            <a:chExt cx="596279" cy="1023463"/>
          </a:xfrm>
        </p:grpSpPr>
        <p:sp>
          <p:nvSpPr>
            <p:cNvPr id="20" name="Freeform: Shape 2">
              <a:extLst>
                <a:ext uri="{FF2B5EF4-FFF2-40B4-BE49-F238E27FC236}">
                  <a16:creationId xmlns:a16="http://schemas.microsoft.com/office/drawing/2014/main" id="{0F38A094-6D85-04E4-D328-9549A6DD67A1}"/>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21" name="Freeform: Shape 3">
              <a:extLst>
                <a:ext uri="{FF2B5EF4-FFF2-40B4-BE49-F238E27FC236}">
                  <a16:creationId xmlns:a16="http://schemas.microsoft.com/office/drawing/2014/main" id="{E4376699-CFEA-4C57-4DC5-8B60DCDEB912}"/>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22" name="Rectangle 21">
            <a:extLst>
              <a:ext uri="{FF2B5EF4-FFF2-40B4-BE49-F238E27FC236}">
                <a16:creationId xmlns:a16="http://schemas.microsoft.com/office/drawing/2014/main" id="{45D4FEE0-1510-693B-A3D3-7D39A4C7B139}"/>
              </a:ext>
            </a:extLst>
          </p:cNvPr>
          <p:cNvSpPr/>
          <p:nvPr/>
        </p:nvSpPr>
        <p:spPr>
          <a:xfrm>
            <a:off x="1641865" y="5519846"/>
            <a:ext cx="1636036" cy="771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NO</a:t>
            </a:r>
          </a:p>
        </p:txBody>
      </p:sp>
      <p:sp>
        <p:nvSpPr>
          <p:cNvPr id="24" name="32-Point Star 23">
            <a:extLst>
              <a:ext uri="{FF2B5EF4-FFF2-40B4-BE49-F238E27FC236}">
                <a16:creationId xmlns:a16="http://schemas.microsoft.com/office/drawing/2014/main" id="{34DFD0E6-E30E-E27D-F3DB-F27558DC7625}"/>
              </a:ext>
            </a:extLst>
          </p:cNvPr>
          <p:cNvSpPr/>
          <p:nvPr/>
        </p:nvSpPr>
        <p:spPr>
          <a:xfrm>
            <a:off x="3491345" y="5701650"/>
            <a:ext cx="2355273" cy="1114785"/>
          </a:xfrm>
          <a:prstGeom prst="star32">
            <a:avLst/>
          </a:prstGeom>
          <a:solidFill>
            <a:schemeClr val="accent4"/>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PROGRAM INCOME</a:t>
            </a:r>
          </a:p>
        </p:txBody>
      </p:sp>
    </p:spTree>
    <p:extLst>
      <p:ext uri="{BB962C8B-B14F-4D97-AF65-F5344CB8AC3E}">
        <p14:creationId xmlns:p14="http://schemas.microsoft.com/office/powerpoint/2010/main" val="384062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0D252290-4A14-B145-BBEC-42E90BFBE943}"/>
              </a:ext>
            </a:extLst>
          </p:cNvPr>
          <p:cNvGraphicFramePr>
            <a:graphicFrameLocks noGrp="1"/>
          </p:cNvGraphicFramePr>
          <p:nvPr>
            <p:ph idx="1"/>
          </p:nvPr>
        </p:nvGraphicFramePr>
        <p:xfrm>
          <a:off x="93040" y="0"/>
          <a:ext cx="10477948" cy="1391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 Arrow 7">
            <a:extLst>
              <a:ext uri="{FF2B5EF4-FFF2-40B4-BE49-F238E27FC236}">
                <a16:creationId xmlns:a16="http://schemas.microsoft.com/office/drawing/2014/main" id="{61418EB2-7D75-6543-B9A8-88449B8AAE31}"/>
              </a:ext>
            </a:extLst>
          </p:cNvPr>
          <p:cNvSpPr/>
          <p:nvPr/>
        </p:nvSpPr>
        <p:spPr>
          <a:xfrm rot="19716734">
            <a:off x="9292132" y="4656496"/>
            <a:ext cx="2266894" cy="1115301"/>
          </a:xfrm>
          <a:prstGeom prst="leftArrow">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Must be Necessary</a:t>
            </a:r>
          </a:p>
        </p:txBody>
      </p:sp>
      <p:pic>
        <p:nvPicPr>
          <p:cNvPr id="13" name="Picture 5">
            <a:extLst>
              <a:ext uri="{FF2B5EF4-FFF2-40B4-BE49-F238E27FC236}">
                <a16:creationId xmlns:a16="http://schemas.microsoft.com/office/drawing/2014/main" id="{BE7120A9-8E72-964F-A299-FDCD3C545F32}"/>
              </a:ext>
            </a:extLst>
          </p:cNvPr>
          <p:cNvPicPr>
            <a:picLocks noChangeAspect="1"/>
          </p:cNvPicPr>
          <p:nvPr/>
        </p:nvPicPr>
        <p:blipFill rotWithShape="1">
          <a:blip r:embed="rId8"/>
          <a:srcRect l="-2" r="52970"/>
          <a:stretch/>
        </p:blipFill>
        <p:spPr>
          <a:xfrm>
            <a:off x="1589" y="1130622"/>
            <a:ext cx="4014830" cy="5562600"/>
          </a:xfrm>
          <a:prstGeom prst="rect">
            <a:avLst/>
          </a:prstGeom>
          <a:effectLst>
            <a:outerShdw blurRad="50800" dist="38100" dir="8100000" algn="tr" rotWithShape="0">
              <a:prstClr val="black">
                <a:alpha val="40000"/>
              </a:prstClr>
            </a:outerShdw>
          </a:effectLst>
        </p:spPr>
      </p:pic>
      <p:pic>
        <p:nvPicPr>
          <p:cNvPr id="14" name="Picture 5">
            <a:extLst>
              <a:ext uri="{FF2B5EF4-FFF2-40B4-BE49-F238E27FC236}">
                <a16:creationId xmlns:a16="http://schemas.microsoft.com/office/drawing/2014/main" id="{491E29CB-02C4-F943-B185-B00CB9AA60A0}"/>
              </a:ext>
            </a:extLst>
          </p:cNvPr>
          <p:cNvPicPr>
            <a:picLocks noChangeAspect="1"/>
          </p:cNvPicPr>
          <p:nvPr/>
        </p:nvPicPr>
        <p:blipFill rotWithShape="1">
          <a:blip r:embed="rId8"/>
          <a:srcRect l="51798"/>
          <a:stretch/>
        </p:blipFill>
        <p:spPr>
          <a:xfrm>
            <a:off x="7938648" y="1130622"/>
            <a:ext cx="4253351" cy="5581569"/>
          </a:xfrm>
          <a:prstGeom prst="rect">
            <a:avLst/>
          </a:prstGeom>
          <a:effectLst>
            <a:outerShdw blurRad="50800" dist="38100" dir="8100000" algn="tr" rotWithShape="0">
              <a:prstClr val="black">
                <a:alpha val="40000"/>
              </a:prstClr>
            </a:outerShdw>
          </a:effectLst>
        </p:spPr>
      </p:pic>
      <p:sp>
        <p:nvSpPr>
          <p:cNvPr id="15" name="Rectangle 14">
            <a:extLst>
              <a:ext uri="{FF2B5EF4-FFF2-40B4-BE49-F238E27FC236}">
                <a16:creationId xmlns:a16="http://schemas.microsoft.com/office/drawing/2014/main" id="{8340E781-C2EC-714C-AB6D-D127BF3F94C2}"/>
              </a:ext>
            </a:extLst>
          </p:cNvPr>
          <p:cNvSpPr/>
          <p:nvPr/>
        </p:nvSpPr>
        <p:spPr>
          <a:xfrm>
            <a:off x="4016419" y="1134320"/>
            <a:ext cx="3922229" cy="5562600"/>
          </a:xfrm>
          <a:prstGeom prst="rect">
            <a:avLst/>
          </a:prstGeom>
          <a:solidFill>
            <a:schemeClr val="accent3">
              <a:lumMod val="60000"/>
              <a:lumOff val="40000"/>
            </a:schemeClr>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solidFill>
                <a:schemeClr val="bg1"/>
              </a:solidFill>
            </a:endParaRPr>
          </a:p>
          <a:p>
            <a:pPr>
              <a:spcBef>
                <a:spcPts val="1200"/>
              </a:spcBef>
            </a:pPr>
            <a:endParaRPr lang="en-US" sz="2399" dirty="0">
              <a:solidFill>
                <a:schemeClr val="bg1"/>
              </a:solidFill>
            </a:endParaRPr>
          </a:p>
          <a:p>
            <a:pPr algn="ctr">
              <a:spcBef>
                <a:spcPts val="1200"/>
              </a:spcBef>
            </a:pPr>
            <a:r>
              <a:rPr lang="en-US" sz="3200" dirty="0">
                <a:solidFill>
                  <a:schemeClr val="tx1">
                    <a:lumMod val="65000"/>
                    <a:lumOff val="35000"/>
                  </a:schemeClr>
                </a:solidFill>
              </a:rPr>
              <a:t>Presumed Eligible:</a:t>
            </a:r>
            <a:endParaRPr lang="en-US" sz="800" dirty="0">
              <a:solidFill>
                <a:schemeClr val="tx1">
                  <a:lumMod val="65000"/>
                  <a:lumOff val="35000"/>
                </a:schemeClr>
              </a:solidFill>
            </a:endParaRPr>
          </a:p>
          <a:p>
            <a:pPr algn="ctr">
              <a:spcBef>
                <a:spcPts val="1200"/>
              </a:spcBef>
            </a:pPr>
            <a:r>
              <a:rPr lang="en-US" sz="3200" dirty="0">
                <a:solidFill>
                  <a:schemeClr val="tx1">
                    <a:lumMod val="65000"/>
                    <a:lumOff val="35000"/>
                  </a:schemeClr>
                </a:solidFill>
              </a:rPr>
              <a:t>Projects allowed under Clean Water State Revolving Fund  (</a:t>
            </a:r>
            <a:r>
              <a:rPr lang="en-US" sz="3200" dirty="0">
                <a:solidFill>
                  <a:schemeClr val="tx1">
                    <a:lumMod val="65000"/>
                    <a:lumOff val="35000"/>
                  </a:schemeClr>
                </a:solidFill>
                <a:hlinkClick r:id="rId9">
                  <a:extLst>
                    <a:ext uri="{A12FA001-AC4F-418D-AE19-62706E023703}">
                      <ahyp:hlinkClr xmlns:ahyp="http://schemas.microsoft.com/office/drawing/2018/hyperlinkcolor" val="tx"/>
                    </a:ext>
                  </a:extLst>
                </a:hlinkClick>
              </a:rPr>
              <a:t>CWSRF</a:t>
            </a:r>
            <a:r>
              <a:rPr lang="en-US" sz="3200" dirty="0">
                <a:solidFill>
                  <a:schemeClr val="tx1">
                    <a:lumMod val="65000"/>
                    <a:lumOff val="35000"/>
                  </a:schemeClr>
                </a:solidFill>
              </a:rPr>
              <a:t>) and Drinking Water State Revolving Fund (</a:t>
            </a:r>
            <a:r>
              <a:rPr lang="en-US" sz="3200" dirty="0">
                <a:solidFill>
                  <a:schemeClr val="tx1">
                    <a:lumMod val="65000"/>
                    <a:lumOff val="35000"/>
                  </a:schemeClr>
                </a:solidFill>
                <a:hlinkClick r:id="rId10">
                  <a:extLst>
                    <a:ext uri="{A12FA001-AC4F-418D-AE19-62706E023703}">
                      <ahyp:hlinkClr xmlns:ahyp="http://schemas.microsoft.com/office/drawing/2018/hyperlinkcolor" val="tx"/>
                    </a:ext>
                  </a:extLst>
                </a:hlinkClick>
              </a:rPr>
              <a:t>DWSRF</a:t>
            </a:r>
            <a:r>
              <a:rPr lang="en-US" sz="3200" dirty="0">
                <a:solidFill>
                  <a:schemeClr val="tx1">
                    <a:lumMod val="65000"/>
                    <a:lumOff val="35000"/>
                  </a:schemeClr>
                </a:solidFill>
              </a:rPr>
              <a:t>) programs</a:t>
            </a:r>
            <a:endParaRPr lang="en-US" sz="3200" dirty="0">
              <a:solidFill>
                <a:schemeClr val="bg1"/>
              </a:solidFill>
            </a:endParaRPr>
          </a:p>
          <a:p>
            <a:pPr>
              <a:spcBef>
                <a:spcPts val="1200"/>
              </a:spcBef>
            </a:pPr>
            <a:endParaRPr lang="en-US" sz="2399" dirty="0">
              <a:solidFill>
                <a:schemeClr val="bg1"/>
              </a:solidFill>
            </a:endParaRPr>
          </a:p>
          <a:p>
            <a:pPr marL="285664" indent="-285664">
              <a:spcBef>
                <a:spcPts val="1200"/>
              </a:spcBef>
              <a:buFont typeface="Arial" panose="020B0604020202020204" pitchFamily="34" charset="0"/>
              <a:buChar char="•"/>
            </a:pPr>
            <a:endParaRPr lang="en-US" sz="2399" dirty="0">
              <a:solidFill>
                <a:schemeClr val="tx1">
                  <a:lumMod val="65000"/>
                  <a:lumOff val="35000"/>
                </a:schemeClr>
              </a:solidFill>
            </a:endParaRPr>
          </a:p>
        </p:txBody>
      </p:sp>
    </p:spTree>
    <p:extLst>
      <p:ext uri="{BB962C8B-B14F-4D97-AF65-F5344CB8AC3E}">
        <p14:creationId xmlns:p14="http://schemas.microsoft.com/office/powerpoint/2010/main" val="6871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37D37E3-59EF-E3EC-CB86-361F0B9AD655}"/>
              </a:ext>
            </a:extLst>
          </p:cNvPr>
          <p:cNvGraphicFramePr/>
          <p:nvPr/>
        </p:nvGraphicFramePr>
        <p:xfrm>
          <a:off x="373039" y="911638"/>
          <a:ext cx="11445922" cy="472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66F4A9AC-5CA3-C042-8232-4A8B165A36C5}"/>
              </a:ext>
            </a:extLst>
          </p:cNvPr>
          <p:cNvSpPr/>
          <p:nvPr/>
        </p:nvSpPr>
        <p:spPr>
          <a:xfrm>
            <a:off x="1588" y="893"/>
            <a:ext cx="12188825" cy="1282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4887" y="-4819"/>
            <a:ext cx="10902226" cy="1282217"/>
          </a:xfrm>
        </p:spPr>
        <p:txBody>
          <a:bodyPr>
            <a:normAutofit fontScale="90000"/>
          </a:bodyPr>
          <a:lstStyle/>
          <a:p>
            <a:pPr algn="ctr"/>
            <a:r>
              <a:rPr lang="en-US" sz="4799" dirty="0">
                <a:solidFill>
                  <a:schemeClr val="bg1"/>
                </a:solidFill>
              </a:rPr>
              <a:t>Infrastructure Investments:</a:t>
            </a:r>
            <a:br>
              <a:rPr lang="en-US" sz="4799" dirty="0">
                <a:solidFill>
                  <a:schemeClr val="bg1"/>
                </a:solidFill>
              </a:rPr>
            </a:br>
            <a:r>
              <a:rPr lang="en-US" sz="4799" dirty="0">
                <a:solidFill>
                  <a:schemeClr val="bg1"/>
                </a:solidFill>
              </a:rPr>
              <a:t>Additional Eligibility</a:t>
            </a:r>
          </a:p>
        </p:txBody>
      </p:sp>
      <p:sp>
        <p:nvSpPr>
          <p:cNvPr id="3" name="Rectangle 2">
            <a:extLst>
              <a:ext uri="{FF2B5EF4-FFF2-40B4-BE49-F238E27FC236}">
                <a16:creationId xmlns:a16="http://schemas.microsoft.com/office/drawing/2014/main" id="{D295FB7E-540F-744A-99E3-66438F804CF1}"/>
              </a:ext>
            </a:extLst>
          </p:cNvPr>
          <p:cNvSpPr/>
          <p:nvPr/>
        </p:nvSpPr>
        <p:spPr>
          <a:xfrm>
            <a:off x="1394460" y="5190113"/>
            <a:ext cx="10795952" cy="16678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lvl="1" indent="-176213">
              <a:lnSpc>
                <a:spcPct val="107000"/>
              </a:lnSpc>
              <a:spcBef>
                <a:spcPts val="0"/>
              </a:spcBef>
              <a:spcAft>
                <a:spcPts val="600"/>
              </a:spcAft>
              <a:buFont typeface="+mj-lt"/>
              <a:buAutoNum type="arabicPeriod"/>
            </a:pPr>
            <a:r>
              <a:rPr lang="en-US" sz="1600" dirty="0">
                <a:ea typeface="Calibri" panose="020F0502020204030204" pitchFamily="34" charset="0"/>
                <a:cs typeface="Calibri"/>
              </a:rPr>
              <a:t>Responsive to an identified need to achieve or maintain an adequate minimum level of service, which may include a reasonable projection of increased need, whether due to population growth or otherwise,</a:t>
            </a:r>
          </a:p>
          <a:p>
            <a:pPr marL="633413" lvl="1" indent="-176213">
              <a:lnSpc>
                <a:spcPct val="107000"/>
              </a:lnSpc>
              <a:spcBef>
                <a:spcPts val="0"/>
              </a:spcBef>
              <a:spcAft>
                <a:spcPts val="600"/>
              </a:spcAft>
              <a:buFont typeface="+mj-lt"/>
              <a:buAutoNum type="arabicPeriod"/>
            </a:pPr>
            <a:r>
              <a:rPr lang="en-US" sz="1600" dirty="0">
                <a:ea typeface="Calibri" panose="020F0502020204030204" pitchFamily="34" charset="0"/>
                <a:cs typeface="Times New Roman"/>
              </a:rPr>
              <a:t>A cost-effective means for meeting that need, taking into account available alternatives, and</a:t>
            </a:r>
          </a:p>
          <a:p>
            <a:pPr marL="633413" lvl="1" indent="-176213">
              <a:lnSpc>
                <a:spcPct val="107000"/>
              </a:lnSpc>
              <a:spcBef>
                <a:spcPts val="0"/>
              </a:spcBef>
              <a:spcAft>
                <a:spcPts val="600"/>
              </a:spcAft>
              <a:buFont typeface="+mj-lt"/>
              <a:buAutoNum type="arabicPeriod"/>
            </a:pPr>
            <a:r>
              <a:rPr lang="en-US" sz="1600" dirty="0">
                <a:ea typeface="Calibri" panose="020F0502020204030204" pitchFamily="34" charset="0"/>
                <a:cs typeface="Times New Roman"/>
              </a:rPr>
              <a:t>For investments in infrastructure that supply drinking water in order to meet projected population growth, projected to be sustainable over its estimated useful life. </a:t>
            </a:r>
            <a:endParaRPr lang="en-US" sz="1600" dirty="0">
              <a:ea typeface="Calibri" panose="020F0502020204030204" pitchFamily="34" charset="0"/>
              <a:cs typeface="Times New Roman" panose="02020603050405020304" pitchFamily="18" charset="0"/>
            </a:endParaRPr>
          </a:p>
        </p:txBody>
      </p:sp>
      <p:sp>
        <p:nvSpPr>
          <p:cNvPr id="5" name="Pentagon 4">
            <a:extLst>
              <a:ext uri="{FF2B5EF4-FFF2-40B4-BE49-F238E27FC236}">
                <a16:creationId xmlns:a16="http://schemas.microsoft.com/office/drawing/2014/main" id="{52D29925-578D-9645-AED8-4E76DB38BA09}"/>
              </a:ext>
            </a:extLst>
          </p:cNvPr>
          <p:cNvSpPr/>
          <p:nvPr/>
        </p:nvSpPr>
        <p:spPr>
          <a:xfrm>
            <a:off x="0" y="5189219"/>
            <a:ext cx="1840230" cy="1667887"/>
          </a:xfrm>
          <a:prstGeom prst="homePlate">
            <a:avLst>
              <a:gd name="adj" fmla="val 50000"/>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rPr>
              <a:t>Must be Necessary</a:t>
            </a:r>
          </a:p>
        </p:txBody>
      </p:sp>
    </p:spTree>
    <p:extLst>
      <p:ext uri="{BB962C8B-B14F-4D97-AF65-F5344CB8AC3E}">
        <p14:creationId xmlns:p14="http://schemas.microsoft.com/office/powerpoint/2010/main" val="240508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A4C11BA-A852-08F6-BE4C-61C22A0E6D66}"/>
              </a:ext>
            </a:extLst>
          </p:cNvPr>
          <p:cNvGraphicFramePr>
            <a:graphicFrameLocks noGrp="1"/>
          </p:cNvGraphicFramePr>
          <p:nvPr>
            <p:ph idx="1"/>
            <p:extLst>
              <p:ext uri="{D42A27DB-BD31-4B8C-83A1-F6EECF244321}">
                <p14:modId xmlns:p14="http://schemas.microsoft.com/office/powerpoint/2010/main" val="206971143"/>
              </p:ext>
            </p:extLst>
          </p:nvPr>
        </p:nvGraphicFramePr>
        <p:xfrm>
          <a:off x="-13855" y="2041519"/>
          <a:ext cx="12192000" cy="513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647FBAB0-2124-6781-EECE-8C1B1610B98B}"/>
              </a:ext>
            </a:extLst>
          </p:cNvPr>
          <p:cNvCxnSpPr>
            <a:cxnSpLocks/>
          </p:cNvCxnSpPr>
          <p:nvPr/>
        </p:nvCxnSpPr>
        <p:spPr>
          <a:xfrm>
            <a:off x="5839079" y="5377399"/>
            <a:ext cx="0" cy="8174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A4F2C6-8FB4-1114-1854-599EB05D6BD8}"/>
              </a:ext>
            </a:extLst>
          </p:cNvPr>
          <p:cNvCxnSpPr>
            <a:cxnSpLocks/>
          </p:cNvCxnSpPr>
          <p:nvPr/>
        </p:nvCxnSpPr>
        <p:spPr>
          <a:xfrm>
            <a:off x="8665405" y="5377399"/>
            <a:ext cx="0" cy="8174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9AFCD7-E785-C93C-5D0D-5BEB54C9F2B2}"/>
              </a:ext>
            </a:extLst>
          </p:cNvPr>
          <p:cNvCxnSpPr>
            <a:cxnSpLocks/>
          </p:cNvCxnSpPr>
          <p:nvPr/>
        </p:nvCxnSpPr>
        <p:spPr>
          <a:xfrm flipH="1">
            <a:off x="5839079" y="6194818"/>
            <a:ext cx="282632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5E2CDED-2DA2-D158-9067-B8FFE959749C}"/>
              </a:ext>
            </a:extLst>
          </p:cNvPr>
          <p:cNvSpPr/>
          <p:nvPr/>
        </p:nvSpPr>
        <p:spPr>
          <a:xfrm>
            <a:off x="6130024" y="5495162"/>
            <a:ext cx="2327564" cy="5541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rPr>
              <a:t>Program Income</a:t>
            </a:r>
          </a:p>
        </p:txBody>
      </p:sp>
      <p:sp>
        <p:nvSpPr>
          <p:cNvPr id="15" name="Rectangle 14">
            <a:extLst>
              <a:ext uri="{FF2B5EF4-FFF2-40B4-BE49-F238E27FC236}">
                <a16:creationId xmlns:a16="http://schemas.microsoft.com/office/drawing/2014/main" id="{1E691B39-742D-55A3-F885-A7529B96393F}"/>
              </a:ext>
            </a:extLst>
          </p:cNvPr>
          <p:cNvSpPr/>
          <p:nvPr/>
        </p:nvSpPr>
        <p:spPr>
          <a:xfrm>
            <a:off x="595746" y="1941878"/>
            <a:ext cx="3075709" cy="13438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75000"/>
                    <a:lumOff val="25000"/>
                  </a:schemeClr>
                </a:solidFill>
              </a:rPr>
              <a:t>Energy efficiency improvements to wastewater treatment system?</a:t>
            </a:r>
          </a:p>
        </p:txBody>
      </p:sp>
      <p:sp>
        <p:nvSpPr>
          <p:cNvPr id="16" name="Rectangle 15">
            <a:extLst>
              <a:ext uri="{FF2B5EF4-FFF2-40B4-BE49-F238E27FC236}">
                <a16:creationId xmlns:a16="http://schemas.microsoft.com/office/drawing/2014/main" id="{82DF2542-C039-4726-6CA1-510C50C7B17C}"/>
              </a:ext>
            </a:extLst>
          </p:cNvPr>
          <p:cNvSpPr/>
          <p:nvPr/>
        </p:nvSpPr>
        <p:spPr>
          <a:xfrm>
            <a:off x="3311238" y="1941878"/>
            <a:ext cx="2673928" cy="13438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75000"/>
                    <a:lumOff val="25000"/>
                  </a:schemeClr>
                </a:solidFill>
              </a:rPr>
              <a:t>Purchase of leak detection devices &amp; equipment?</a:t>
            </a:r>
          </a:p>
        </p:txBody>
      </p:sp>
      <p:sp>
        <p:nvSpPr>
          <p:cNvPr id="18" name="Rectangle 17">
            <a:extLst>
              <a:ext uri="{FF2B5EF4-FFF2-40B4-BE49-F238E27FC236}">
                <a16:creationId xmlns:a16="http://schemas.microsoft.com/office/drawing/2014/main" id="{71EA12E8-AB5D-6DF9-D865-453B9FCEACF4}"/>
              </a:ext>
            </a:extLst>
          </p:cNvPr>
          <p:cNvSpPr/>
          <p:nvPr/>
        </p:nvSpPr>
        <p:spPr>
          <a:xfrm>
            <a:off x="9001993" y="2085109"/>
            <a:ext cx="3075709" cy="13438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75000"/>
                    <a:lumOff val="25000"/>
                  </a:schemeClr>
                </a:solidFill>
              </a:rPr>
              <a:t>Extension of water line to serve existing subdivision with well water contamination?</a:t>
            </a:r>
          </a:p>
        </p:txBody>
      </p:sp>
      <p:sp>
        <p:nvSpPr>
          <p:cNvPr id="19" name="Rectangle 18">
            <a:extLst>
              <a:ext uri="{FF2B5EF4-FFF2-40B4-BE49-F238E27FC236}">
                <a16:creationId xmlns:a16="http://schemas.microsoft.com/office/drawing/2014/main" id="{AE20FCD0-8871-B0CA-AC82-ACD4D01B498B}"/>
              </a:ext>
            </a:extLst>
          </p:cNvPr>
          <p:cNvSpPr/>
          <p:nvPr/>
        </p:nvSpPr>
        <p:spPr>
          <a:xfrm>
            <a:off x="6034272" y="2007675"/>
            <a:ext cx="2957946" cy="13438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75000"/>
                    <a:lumOff val="25000"/>
                  </a:schemeClr>
                </a:solidFill>
              </a:rPr>
              <a:t>Installation of alternative interconnection in case of emergency or drought?</a:t>
            </a:r>
          </a:p>
        </p:txBody>
      </p:sp>
      <p:pic>
        <p:nvPicPr>
          <p:cNvPr id="1026" name="Picture 2">
            <a:extLst>
              <a:ext uri="{FF2B5EF4-FFF2-40B4-BE49-F238E27FC236}">
                <a16:creationId xmlns:a16="http://schemas.microsoft.com/office/drawing/2014/main" id="{28FE24D7-9711-EDD8-01CC-0930A6AED2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746" y="300116"/>
            <a:ext cx="2320509" cy="1641762"/>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AB756ED-86FC-57D2-FBCE-8B2F3BB736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546" y="498337"/>
            <a:ext cx="2661508" cy="1495712"/>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E3B34E2-0521-75E9-369D-5D87EB8628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0636" y="498337"/>
            <a:ext cx="2284769" cy="1495712"/>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6B87C79-4A08-ADED-7411-7376694A5A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76047" y="498337"/>
            <a:ext cx="1911945" cy="1529556"/>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20" name="Multiply 19">
            <a:extLst>
              <a:ext uri="{FF2B5EF4-FFF2-40B4-BE49-F238E27FC236}">
                <a16:creationId xmlns:a16="http://schemas.microsoft.com/office/drawing/2014/main" id="{964CF8D5-2F06-DAB6-EF15-5011DB9F9881}"/>
              </a:ext>
            </a:extLst>
          </p:cNvPr>
          <p:cNvSpPr/>
          <p:nvPr/>
        </p:nvSpPr>
        <p:spPr>
          <a:xfrm>
            <a:off x="921455" y="2027893"/>
            <a:ext cx="1212145" cy="1166124"/>
          </a:xfrm>
          <a:prstGeom prst="mathMultiply">
            <a:avLst/>
          </a:prstGeom>
          <a:solidFill>
            <a:srgbClr val="FF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a:extLst>
              <a:ext uri="{FF2B5EF4-FFF2-40B4-BE49-F238E27FC236}">
                <a16:creationId xmlns:a16="http://schemas.microsoft.com/office/drawing/2014/main" id="{0923FBBD-EBDC-A18E-4B39-40031611793B}"/>
              </a:ext>
            </a:extLst>
          </p:cNvPr>
          <p:cNvSpPr/>
          <p:nvPr/>
        </p:nvSpPr>
        <p:spPr>
          <a:xfrm>
            <a:off x="3621295" y="2027893"/>
            <a:ext cx="1212145" cy="1166124"/>
          </a:xfrm>
          <a:prstGeom prst="mathMultiply">
            <a:avLst/>
          </a:prstGeom>
          <a:solidFill>
            <a:srgbClr val="FF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a:extLst>
              <a:ext uri="{FF2B5EF4-FFF2-40B4-BE49-F238E27FC236}">
                <a16:creationId xmlns:a16="http://schemas.microsoft.com/office/drawing/2014/main" id="{5DEBDE19-DDE8-4878-45B5-6DD43EA67A17}"/>
              </a:ext>
            </a:extLst>
          </p:cNvPr>
          <p:cNvSpPr/>
          <p:nvPr/>
        </p:nvSpPr>
        <p:spPr>
          <a:xfrm>
            <a:off x="6701066" y="2011044"/>
            <a:ext cx="1212145" cy="1166124"/>
          </a:xfrm>
          <a:prstGeom prst="mathMultiply">
            <a:avLst/>
          </a:prstGeom>
          <a:solidFill>
            <a:srgbClr val="FF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91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4" grpId="0"/>
      <p:bldP spid="15" grpId="0"/>
      <p:bldP spid="16" grpId="0"/>
      <p:bldP spid="18" grpId="0"/>
      <p:bldP spid="19" grpId="0"/>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E04F-B3D9-0C88-4286-94B150767C51}"/>
              </a:ext>
            </a:extLst>
          </p:cNvPr>
          <p:cNvSpPr>
            <a:spLocks noGrp="1"/>
          </p:cNvSpPr>
          <p:nvPr>
            <p:ph type="title"/>
          </p:nvPr>
        </p:nvSpPr>
        <p:spPr>
          <a:xfrm>
            <a:off x="419100" y="323561"/>
            <a:ext cx="11353799" cy="1325563"/>
          </a:xfrm>
        </p:spPr>
        <p:txBody>
          <a:bodyPr>
            <a:normAutofit fontScale="90000"/>
          </a:bodyPr>
          <a:lstStyle/>
          <a:p>
            <a:r>
              <a:rPr lang="en-US" dirty="0"/>
              <a:t>What if we use ARP/CSLFRF funds only for preliminary costs of project – does program income still apply?</a:t>
            </a:r>
          </a:p>
        </p:txBody>
      </p:sp>
      <p:sp>
        <p:nvSpPr>
          <p:cNvPr id="3" name="Content Placeholder 2">
            <a:extLst>
              <a:ext uri="{FF2B5EF4-FFF2-40B4-BE49-F238E27FC236}">
                <a16:creationId xmlns:a16="http://schemas.microsoft.com/office/drawing/2014/main" id="{0E1A52F0-BFD2-8BD8-B6BF-F3D1283138B6}"/>
              </a:ext>
            </a:extLst>
          </p:cNvPr>
          <p:cNvSpPr>
            <a:spLocks noGrp="1"/>
          </p:cNvSpPr>
          <p:nvPr>
            <p:ph idx="1"/>
          </p:nvPr>
        </p:nvSpPr>
        <p:spPr>
          <a:xfrm>
            <a:off x="484908" y="2088860"/>
            <a:ext cx="8042564" cy="5032375"/>
          </a:xfrm>
        </p:spPr>
        <p:txBody>
          <a:bodyPr>
            <a:normAutofit fontScale="77500" lnSpcReduction="20000"/>
          </a:bodyPr>
          <a:lstStyle/>
          <a:p>
            <a:pPr marR="0" indent="0">
              <a:buNone/>
            </a:pPr>
            <a:r>
              <a:rPr lang="en-US" sz="2100" b="1" i="1" dirty="0">
                <a:effectLst/>
                <a:ea typeface="Calibri" panose="020F0502020204030204" pitchFamily="34" charset="0"/>
              </a:rPr>
              <a:t>6.10. May recipients use funds for pre-project development for eligible water, sewer, and broadband projects? </a:t>
            </a:r>
            <a:endParaRPr lang="en-US" sz="2100" dirty="0">
              <a:effectLst/>
              <a:ea typeface="Calibri" panose="020F0502020204030204" pitchFamily="34" charset="0"/>
            </a:endParaRPr>
          </a:p>
          <a:p>
            <a:pPr marR="0" indent="0">
              <a:buNone/>
            </a:pPr>
            <a:r>
              <a:rPr lang="en-US" sz="2100" i="1" dirty="0">
                <a:effectLst/>
                <a:ea typeface="Calibri" panose="020F0502020204030204" pitchFamily="34" charset="0"/>
              </a:rPr>
              <a:t>Yes. To determine whether funds can be used on pre-project development for an eligible water or sewer project, recipients should consult whether the pre-project development use or cost is eligible under the Drinking Water and Clean Water State Revolving Funds (DWSRF and CWSRF, respectively). Generally, the CWSRF and DWSRF often allow for pre-project development costs that are tied to an eligible project, as well as those that are reasonably expected to lead to a project. For example, the DWSRF </a:t>
            </a:r>
            <a:r>
              <a:rPr lang="en-US" sz="2100" i="1" dirty="0">
                <a:solidFill>
                  <a:srgbClr val="0000FF"/>
                </a:solidFill>
                <a:effectLst/>
                <a:ea typeface="Calibri" panose="020F0502020204030204" pitchFamily="34" charset="0"/>
              </a:rPr>
              <a:t>allows </a:t>
            </a:r>
            <a:r>
              <a:rPr lang="en-US" sz="2100" i="1" dirty="0">
                <a:effectLst/>
                <a:ea typeface="Calibri" panose="020F0502020204030204" pitchFamily="34" charset="0"/>
              </a:rPr>
              <a:t>for planning and evaluations uses, as well as numerous pre-project development costs, including costs associated with obtaining project authorization, planning and design, and project start-up like training and warranty for equipment. Likewise, the CWSRF </a:t>
            </a:r>
            <a:r>
              <a:rPr lang="en-US" sz="2100" i="1" dirty="0">
                <a:solidFill>
                  <a:srgbClr val="0000FF"/>
                </a:solidFill>
                <a:effectLst/>
                <a:ea typeface="Calibri" panose="020F0502020204030204" pitchFamily="34" charset="0"/>
              </a:rPr>
              <a:t>allows </a:t>
            </a:r>
            <a:r>
              <a:rPr lang="en-US" sz="2100" i="1" dirty="0">
                <a:effectLst/>
                <a:ea typeface="Calibri" panose="020F0502020204030204" pitchFamily="34" charset="0"/>
              </a:rPr>
              <a:t>for broad pre- project development, including planning and assessment activities, such as cost and effectiveness analyses, water/energy audits and conservation plans, and capital improvement plans. </a:t>
            </a:r>
            <a:endParaRPr lang="en-US" sz="2100" dirty="0">
              <a:effectLst/>
              <a:ea typeface="Calibri" panose="020F0502020204030204" pitchFamily="34" charset="0"/>
            </a:endParaRPr>
          </a:p>
          <a:p>
            <a:pPr marR="0" indent="0">
              <a:buNone/>
            </a:pPr>
            <a:r>
              <a:rPr lang="en-US" sz="2100" i="1" dirty="0">
                <a:effectLst/>
                <a:ea typeface="Calibri" panose="020F0502020204030204" pitchFamily="34" charset="0"/>
              </a:rPr>
              <a:t>Similarly, pre-project development uses and costs for broadband projects should be tied to an eligible broadband project or reasonably expected to lead to such a project. For example, pre-project costs associated with planning and engineering for an eligible broadband infrastructure build-out is considered an eligible use of funds, as well as technical assistance and evaluations that would reasonably be expected to lead to commencement of an eligible project (e.g., broadband mapping for the purposes of finding an eligible area for investment). </a:t>
            </a:r>
            <a:endParaRPr lang="en-US" sz="2100" dirty="0">
              <a:effectLst/>
              <a:ea typeface="Calibri" panose="020F0502020204030204" pitchFamily="34" charset="0"/>
            </a:endParaRPr>
          </a:p>
          <a:p>
            <a:pPr marR="0" indent="0">
              <a:buNone/>
            </a:pPr>
            <a:r>
              <a:rPr lang="en-US" sz="2100" i="1" dirty="0">
                <a:effectLst/>
                <a:ea typeface="Calibri" panose="020F0502020204030204" pitchFamily="34" charset="0"/>
              </a:rPr>
              <a:t>All funds must be obligated by recipients within the statutory period between March 3, 2021 and December 31, 2024, and expended to cover such obligations by December 31, 2026. </a:t>
            </a:r>
            <a:endParaRPr lang="en-US" sz="2100" dirty="0">
              <a:effectLst/>
              <a:ea typeface="Calibri" panose="020F0502020204030204" pitchFamily="34" charset="0"/>
            </a:endParaRPr>
          </a:p>
          <a:p>
            <a:pPr marL="0" marR="0" indent="0">
              <a:spcBef>
                <a:spcPts val="0"/>
              </a:spcBef>
              <a:spcAft>
                <a:spcPts val="0"/>
              </a:spcAft>
              <a:buNone/>
            </a:pPr>
            <a:r>
              <a:rPr lang="en-US" sz="2100" dirty="0">
                <a:effectLst/>
                <a:ea typeface="Calibri" panose="020F0502020204030204" pitchFamily="34" charset="0"/>
                <a:cs typeface="Times New Roman" panose="02020603050405020304" pitchFamily="18" charset="0"/>
              </a:rPr>
              <a:t> </a:t>
            </a:r>
          </a:p>
          <a:p>
            <a:endParaRPr lang="en-US" dirty="0"/>
          </a:p>
        </p:txBody>
      </p:sp>
      <p:sp>
        <p:nvSpPr>
          <p:cNvPr id="4" name="Pentagon 3">
            <a:extLst>
              <a:ext uri="{FF2B5EF4-FFF2-40B4-BE49-F238E27FC236}">
                <a16:creationId xmlns:a16="http://schemas.microsoft.com/office/drawing/2014/main" id="{3A4AE973-FA65-9C87-8C15-0D94F1AB58A4}"/>
              </a:ext>
            </a:extLst>
          </p:cNvPr>
          <p:cNvSpPr/>
          <p:nvPr/>
        </p:nvSpPr>
        <p:spPr>
          <a:xfrm flipH="1">
            <a:off x="8257309" y="2088860"/>
            <a:ext cx="3934690" cy="4769140"/>
          </a:xfrm>
          <a:prstGeom prst="homePlate">
            <a:avLst/>
          </a:prstGeom>
          <a:ln>
            <a:noFill/>
          </a:ln>
          <a:effectLst>
            <a:outerShdw blurRad="50800" dist="38100" dir="8100000" algn="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dirty="0"/>
              <a:t>If you can separate a project into distinct parts and only use ARP/CSLFRF funds for pre-project development, NO PROGRAM INCOME applies even if unit generates new fee for service revenue from completed project </a:t>
            </a:r>
          </a:p>
        </p:txBody>
      </p:sp>
    </p:spTree>
    <p:extLst>
      <p:ext uri="{BB962C8B-B14F-4D97-AF65-F5344CB8AC3E}">
        <p14:creationId xmlns:p14="http://schemas.microsoft.com/office/powerpoint/2010/main" val="267022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0F3B-276F-7A0E-3959-96D2FA51CE98}"/>
              </a:ext>
            </a:extLst>
          </p:cNvPr>
          <p:cNvSpPr>
            <a:spLocks noGrp="1"/>
          </p:cNvSpPr>
          <p:nvPr>
            <p:ph type="title"/>
          </p:nvPr>
        </p:nvSpPr>
        <p:spPr>
          <a:xfrm>
            <a:off x="838200" y="357694"/>
            <a:ext cx="10515600" cy="576984"/>
          </a:xfrm>
        </p:spPr>
        <p:txBody>
          <a:bodyPr>
            <a:noAutofit/>
          </a:bodyPr>
          <a:lstStyle/>
          <a:p>
            <a:pPr algn="ctr"/>
            <a:r>
              <a:rPr lang="en-US" dirty="0"/>
              <a:t>Is there Program Income?</a:t>
            </a:r>
          </a:p>
        </p:txBody>
      </p:sp>
      <p:graphicFrame>
        <p:nvGraphicFramePr>
          <p:cNvPr id="4" name="Content Placeholder 3">
            <a:extLst>
              <a:ext uri="{FF2B5EF4-FFF2-40B4-BE49-F238E27FC236}">
                <a16:creationId xmlns:a16="http://schemas.microsoft.com/office/drawing/2014/main" id="{BEB9EE30-B7B9-3C30-F796-3C7CE34160DE}"/>
              </a:ext>
            </a:extLst>
          </p:cNvPr>
          <p:cNvGraphicFramePr>
            <a:graphicFrameLocks noGrp="1"/>
          </p:cNvGraphicFramePr>
          <p:nvPr>
            <p:ph idx="1"/>
            <p:extLst>
              <p:ext uri="{D42A27DB-BD31-4B8C-83A1-F6EECF244321}">
                <p14:modId xmlns:p14="http://schemas.microsoft.com/office/powerpoint/2010/main" val="3334313710"/>
              </p:ext>
            </p:extLst>
          </p:nvPr>
        </p:nvGraphicFramePr>
        <p:xfrm>
          <a:off x="588818" y="11424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77CA265-3079-1BD4-B9ED-FE3017E32C2F}"/>
              </a:ext>
            </a:extLst>
          </p:cNvPr>
          <p:cNvSpPr/>
          <p:nvPr/>
        </p:nvSpPr>
        <p:spPr>
          <a:xfrm>
            <a:off x="9137074" y="1013547"/>
            <a:ext cx="2556163" cy="117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does not apply to Revenue Replacement Category!</a:t>
            </a:r>
          </a:p>
        </p:txBody>
      </p:sp>
      <p:sp>
        <p:nvSpPr>
          <p:cNvPr id="6" name="Rectangle 5">
            <a:extLst>
              <a:ext uri="{FF2B5EF4-FFF2-40B4-BE49-F238E27FC236}">
                <a16:creationId xmlns:a16="http://schemas.microsoft.com/office/drawing/2014/main" id="{EFF03468-3717-5F2B-8909-C390541717C4}"/>
              </a:ext>
            </a:extLst>
          </p:cNvPr>
          <p:cNvSpPr/>
          <p:nvPr/>
        </p:nvSpPr>
        <p:spPr>
          <a:xfrm>
            <a:off x="9826336" y="2195947"/>
            <a:ext cx="2556163" cy="117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does not apply if no new revenues generated from project</a:t>
            </a:r>
          </a:p>
        </p:txBody>
      </p:sp>
      <p:grpSp>
        <p:nvGrpSpPr>
          <p:cNvPr id="7" name="Graphic 11">
            <a:extLst>
              <a:ext uri="{FF2B5EF4-FFF2-40B4-BE49-F238E27FC236}">
                <a16:creationId xmlns:a16="http://schemas.microsoft.com/office/drawing/2014/main" id="{D0D63BDD-56FC-D893-509C-C51C524DA9CD}"/>
              </a:ext>
            </a:extLst>
          </p:cNvPr>
          <p:cNvGrpSpPr/>
          <p:nvPr/>
        </p:nvGrpSpPr>
        <p:grpSpPr>
          <a:xfrm>
            <a:off x="146821" y="1533367"/>
            <a:ext cx="1169361" cy="1355385"/>
            <a:chOff x="1323201" y="2039776"/>
            <a:chExt cx="596279" cy="1023463"/>
          </a:xfrm>
        </p:grpSpPr>
        <p:sp>
          <p:nvSpPr>
            <p:cNvPr id="8" name="Freeform: Shape 2">
              <a:extLst>
                <a:ext uri="{FF2B5EF4-FFF2-40B4-BE49-F238E27FC236}">
                  <a16:creationId xmlns:a16="http://schemas.microsoft.com/office/drawing/2014/main" id="{EAA56E60-21E8-73AB-5D39-A10CA13AE088}"/>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9" name="Freeform: Shape 3">
              <a:extLst>
                <a:ext uri="{FF2B5EF4-FFF2-40B4-BE49-F238E27FC236}">
                  <a16:creationId xmlns:a16="http://schemas.microsoft.com/office/drawing/2014/main" id="{D9A17C38-0FA6-7DA1-5C17-84504F6B1D21}"/>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0" name="Rectangle 9">
            <a:extLst>
              <a:ext uri="{FF2B5EF4-FFF2-40B4-BE49-F238E27FC236}">
                <a16:creationId xmlns:a16="http://schemas.microsoft.com/office/drawing/2014/main" id="{FF6055BB-B4F5-98D4-858D-21207C627D21}"/>
              </a:ext>
            </a:extLst>
          </p:cNvPr>
          <p:cNvSpPr/>
          <p:nvPr/>
        </p:nvSpPr>
        <p:spPr>
          <a:xfrm>
            <a:off x="-421227" y="1931627"/>
            <a:ext cx="1661488" cy="813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1" name="Graphic 11">
            <a:extLst>
              <a:ext uri="{FF2B5EF4-FFF2-40B4-BE49-F238E27FC236}">
                <a16:creationId xmlns:a16="http://schemas.microsoft.com/office/drawing/2014/main" id="{AF272FC3-B12C-EE2D-0234-CF36E2176E4E}"/>
              </a:ext>
            </a:extLst>
          </p:cNvPr>
          <p:cNvGrpSpPr/>
          <p:nvPr/>
        </p:nvGrpSpPr>
        <p:grpSpPr>
          <a:xfrm>
            <a:off x="685800" y="2686044"/>
            <a:ext cx="1267691" cy="1370749"/>
            <a:chOff x="1323201" y="2039776"/>
            <a:chExt cx="596279" cy="1023463"/>
          </a:xfrm>
        </p:grpSpPr>
        <p:sp>
          <p:nvSpPr>
            <p:cNvPr id="12" name="Freeform: Shape 2">
              <a:extLst>
                <a:ext uri="{FF2B5EF4-FFF2-40B4-BE49-F238E27FC236}">
                  <a16:creationId xmlns:a16="http://schemas.microsoft.com/office/drawing/2014/main" id="{736F9D03-C173-E4B4-8844-36D43B79C850}"/>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3" name="Freeform: Shape 3">
              <a:extLst>
                <a:ext uri="{FF2B5EF4-FFF2-40B4-BE49-F238E27FC236}">
                  <a16:creationId xmlns:a16="http://schemas.microsoft.com/office/drawing/2014/main" id="{8705F919-5293-5428-80AA-1253FA199E08}"/>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4" name="Rectangle 13">
            <a:extLst>
              <a:ext uri="{FF2B5EF4-FFF2-40B4-BE49-F238E27FC236}">
                <a16:creationId xmlns:a16="http://schemas.microsoft.com/office/drawing/2014/main" id="{30D67A98-DDFC-5ED0-0AB1-EF4695E3432F}"/>
              </a:ext>
            </a:extLst>
          </p:cNvPr>
          <p:cNvSpPr/>
          <p:nvPr/>
        </p:nvSpPr>
        <p:spPr>
          <a:xfrm>
            <a:off x="-165050" y="3096569"/>
            <a:ext cx="1953931" cy="777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5" name="Graphic 11">
            <a:extLst>
              <a:ext uri="{FF2B5EF4-FFF2-40B4-BE49-F238E27FC236}">
                <a16:creationId xmlns:a16="http://schemas.microsoft.com/office/drawing/2014/main" id="{33F6DB99-882B-F54A-3586-D74FDDBAC517}"/>
              </a:ext>
            </a:extLst>
          </p:cNvPr>
          <p:cNvGrpSpPr/>
          <p:nvPr/>
        </p:nvGrpSpPr>
        <p:grpSpPr>
          <a:xfrm>
            <a:off x="1519121" y="3754582"/>
            <a:ext cx="1052008" cy="1420673"/>
            <a:chOff x="1323201" y="2039776"/>
            <a:chExt cx="596279" cy="1023463"/>
          </a:xfrm>
        </p:grpSpPr>
        <p:sp>
          <p:nvSpPr>
            <p:cNvPr id="16" name="Freeform: Shape 2">
              <a:extLst>
                <a:ext uri="{FF2B5EF4-FFF2-40B4-BE49-F238E27FC236}">
                  <a16:creationId xmlns:a16="http://schemas.microsoft.com/office/drawing/2014/main" id="{E9151C7D-27F9-3E39-25BA-1A91A71F671E}"/>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7" name="Freeform: Shape 3">
              <a:extLst>
                <a:ext uri="{FF2B5EF4-FFF2-40B4-BE49-F238E27FC236}">
                  <a16:creationId xmlns:a16="http://schemas.microsoft.com/office/drawing/2014/main" id="{6C6157E9-EE7A-421B-608A-F39362312969}"/>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8" name="Rectangle 17">
            <a:extLst>
              <a:ext uri="{FF2B5EF4-FFF2-40B4-BE49-F238E27FC236}">
                <a16:creationId xmlns:a16="http://schemas.microsoft.com/office/drawing/2014/main" id="{49E7CAC4-337A-6B7C-9160-69B7575D961B}"/>
              </a:ext>
            </a:extLst>
          </p:cNvPr>
          <p:cNvSpPr/>
          <p:nvPr/>
        </p:nvSpPr>
        <p:spPr>
          <a:xfrm>
            <a:off x="854148" y="4317081"/>
            <a:ext cx="1621492" cy="744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9" name="Graphic 11">
            <a:extLst>
              <a:ext uri="{FF2B5EF4-FFF2-40B4-BE49-F238E27FC236}">
                <a16:creationId xmlns:a16="http://schemas.microsoft.com/office/drawing/2014/main" id="{88E83218-BE31-4ED8-F363-90082F49795E}"/>
              </a:ext>
            </a:extLst>
          </p:cNvPr>
          <p:cNvGrpSpPr/>
          <p:nvPr/>
        </p:nvGrpSpPr>
        <p:grpSpPr>
          <a:xfrm>
            <a:off x="2326936" y="4943095"/>
            <a:ext cx="1061444" cy="1358904"/>
            <a:chOff x="1323201" y="2039776"/>
            <a:chExt cx="596279" cy="1023463"/>
          </a:xfrm>
        </p:grpSpPr>
        <p:sp>
          <p:nvSpPr>
            <p:cNvPr id="20" name="Freeform: Shape 2">
              <a:extLst>
                <a:ext uri="{FF2B5EF4-FFF2-40B4-BE49-F238E27FC236}">
                  <a16:creationId xmlns:a16="http://schemas.microsoft.com/office/drawing/2014/main" id="{0F38A094-6D85-04E4-D328-9549A6DD67A1}"/>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21" name="Freeform: Shape 3">
              <a:extLst>
                <a:ext uri="{FF2B5EF4-FFF2-40B4-BE49-F238E27FC236}">
                  <a16:creationId xmlns:a16="http://schemas.microsoft.com/office/drawing/2014/main" id="{E4376699-CFEA-4C57-4DC5-8B60DCDEB912}"/>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22" name="Rectangle 21">
            <a:extLst>
              <a:ext uri="{FF2B5EF4-FFF2-40B4-BE49-F238E27FC236}">
                <a16:creationId xmlns:a16="http://schemas.microsoft.com/office/drawing/2014/main" id="{45D4FEE0-1510-693B-A3D3-7D39A4C7B139}"/>
              </a:ext>
            </a:extLst>
          </p:cNvPr>
          <p:cNvSpPr/>
          <p:nvPr/>
        </p:nvSpPr>
        <p:spPr>
          <a:xfrm>
            <a:off x="1641865" y="5519846"/>
            <a:ext cx="1636036" cy="771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NO</a:t>
            </a:r>
          </a:p>
        </p:txBody>
      </p:sp>
      <p:sp>
        <p:nvSpPr>
          <p:cNvPr id="24" name="32-Point Star 23">
            <a:extLst>
              <a:ext uri="{FF2B5EF4-FFF2-40B4-BE49-F238E27FC236}">
                <a16:creationId xmlns:a16="http://schemas.microsoft.com/office/drawing/2014/main" id="{34DFD0E6-E30E-E27D-F3DB-F27558DC7625}"/>
              </a:ext>
            </a:extLst>
          </p:cNvPr>
          <p:cNvSpPr/>
          <p:nvPr/>
        </p:nvSpPr>
        <p:spPr>
          <a:xfrm>
            <a:off x="3491345" y="5701650"/>
            <a:ext cx="2355273" cy="1114785"/>
          </a:xfrm>
          <a:prstGeom prst="star32">
            <a:avLst/>
          </a:prstGeom>
          <a:solidFill>
            <a:schemeClr val="accent4"/>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PROGRAM INCOME</a:t>
            </a:r>
          </a:p>
        </p:txBody>
      </p:sp>
    </p:spTree>
    <p:extLst>
      <p:ext uri="{BB962C8B-B14F-4D97-AF65-F5344CB8AC3E}">
        <p14:creationId xmlns:p14="http://schemas.microsoft.com/office/powerpoint/2010/main" val="149138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84468"/>
            <a:ext cx="12192000" cy="2624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62701" y="1911926"/>
            <a:ext cx="3194463" cy="3194463"/>
          </a:xfrm>
          <a:prstGeom prst="ellipse">
            <a:avLst/>
          </a:prstGeom>
          <a:solidFill>
            <a:schemeClr val="accent4">
              <a:lumMod val="60000"/>
              <a:lumOff val="40000"/>
              <a:alpha val="70000"/>
            </a:schemeClr>
          </a:solidFill>
          <a:ln>
            <a:solidFill>
              <a:schemeClr val="accent4">
                <a:lumMod val="75000"/>
              </a:schemeClr>
            </a:solidFill>
            <a:prstDash val="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78730" y="2163227"/>
            <a:ext cx="2576946" cy="2600694"/>
          </a:xfrm>
          <a:prstGeom prst="ellipse">
            <a:avLst/>
          </a:prstGeom>
          <a:solidFill>
            <a:schemeClr val="accent5">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2215" y="3799966"/>
            <a:ext cx="5361518" cy="1200329"/>
          </a:xfrm>
          <a:prstGeom prst="rect">
            <a:avLst/>
          </a:prstGeom>
        </p:spPr>
        <p:txBody>
          <a:bodyPr wrap="square">
            <a:spAutoFit/>
          </a:bodyPr>
          <a:lstStyle/>
          <a:p>
            <a:r>
              <a:rPr lang="en-US" sz="2400" dirty="0">
                <a:solidFill>
                  <a:schemeClr val="bg1"/>
                </a:solidFill>
              </a:rPr>
              <a:t>But, there is specific fee authority &amp; limitations for System Development Fees, Availability Fees, and Regulatory Fees</a:t>
            </a:r>
          </a:p>
        </p:txBody>
      </p:sp>
      <p:sp>
        <p:nvSpPr>
          <p:cNvPr id="18" name="Rectangle 17"/>
          <p:cNvSpPr/>
          <p:nvPr/>
        </p:nvSpPr>
        <p:spPr>
          <a:xfrm>
            <a:off x="861152" y="1445476"/>
            <a:ext cx="6501548" cy="1938992"/>
          </a:xfrm>
          <a:prstGeom prst="rect">
            <a:avLst/>
          </a:prstGeom>
        </p:spPr>
        <p:txBody>
          <a:bodyPr wrap="square">
            <a:spAutoFit/>
          </a:bodyPr>
          <a:lstStyle/>
          <a:p>
            <a:r>
              <a:rPr lang="en-US" sz="2400" dirty="0"/>
              <a:t>General Fee Authority: A LG utility “may establish, revise and collect rates, fees or other charges and penalties </a:t>
            </a:r>
            <a:r>
              <a:rPr lang="en-US" sz="2400" b="1" dirty="0"/>
              <a:t>for the use of</a:t>
            </a:r>
            <a:r>
              <a:rPr lang="en-US" sz="2400" dirty="0"/>
              <a:t> or the </a:t>
            </a:r>
            <a:r>
              <a:rPr lang="en-US" sz="2400" b="1" dirty="0"/>
              <a:t>services furnished </a:t>
            </a:r>
            <a:r>
              <a:rPr lang="en-US" sz="2400" dirty="0"/>
              <a:t>or </a:t>
            </a:r>
            <a:r>
              <a:rPr lang="en-US" sz="2400" b="1" dirty="0"/>
              <a:t>to be furnished by</a:t>
            </a:r>
            <a:r>
              <a:rPr lang="en-US" sz="2400" dirty="0"/>
              <a:t>…. [the water and/or sewer utility system]”</a:t>
            </a:r>
          </a:p>
        </p:txBody>
      </p:sp>
      <p:sp>
        <p:nvSpPr>
          <p:cNvPr id="19" name="Rectangle 18"/>
          <p:cNvSpPr/>
          <p:nvPr/>
        </p:nvSpPr>
        <p:spPr>
          <a:xfrm>
            <a:off x="861152" y="455018"/>
            <a:ext cx="10967599" cy="830997"/>
          </a:xfrm>
          <a:prstGeom prst="rect">
            <a:avLst/>
          </a:prstGeom>
        </p:spPr>
        <p:txBody>
          <a:bodyPr wrap="square">
            <a:spAutoFit/>
          </a:bodyPr>
          <a:lstStyle/>
          <a:p>
            <a:r>
              <a:rPr lang="en-US" sz="4800" dirty="0">
                <a:solidFill>
                  <a:schemeClr val="tx1">
                    <a:lumMod val="65000"/>
                    <a:lumOff val="35000"/>
                  </a:schemeClr>
                </a:solidFill>
                <a:latin typeface="Arial" panose="020B0604020202020204" pitchFamily="34" charset="0"/>
                <a:cs typeface="Arial" panose="020B0604020202020204" pitchFamily="34" charset="0"/>
              </a:rPr>
              <a:t>Water &amp; Wastewater Fee Authority</a:t>
            </a:r>
          </a:p>
        </p:txBody>
      </p:sp>
      <p:grpSp>
        <p:nvGrpSpPr>
          <p:cNvPr id="28" name="Group 36">
            <a:extLst>
              <a:ext uri="{FF2B5EF4-FFF2-40B4-BE49-F238E27FC236}">
                <a16:creationId xmlns:a16="http://schemas.microsoft.com/office/drawing/2014/main" id="{D5A0EA07-B77E-8D99-4D2B-EBA82621D374}"/>
              </a:ext>
            </a:extLst>
          </p:cNvPr>
          <p:cNvGrpSpPr>
            <a:grpSpLocks noChangeAspect="1"/>
          </p:cNvGrpSpPr>
          <p:nvPr/>
        </p:nvGrpSpPr>
        <p:grpSpPr bwMode="auto">
          <a:xfrm>
            <a:off x="8294915" y="2507256"/>
            <a:ext cx="1436944" cy="1467429"/>
            <a:chOff x="2193" y="2112"/>
            <a:chExt cx="1697" cy="1733"/>
          </a:xfrm>
          <a:solidFill>
            <a:schemeClr val="bg1"/>
          </a:solidFill>
          <a:effectLst>
            <a:outerShdw blurRad="50800" dist="38100" dir="8100000" algn="tr" rotWithShape="0">
              <a:prstClr val="black">
                <a:alpha val="40000"/>
              </a:prstClr>
            </a:outerShdw>
          </a:effectLst>
        </p:grpSpPr>
        <p:sp>
          <p:nvSpPr>
            <p:cNvPr id="29" name="Freeform 38">
              <a:extLst>
                <a:ext uri="{FF2B5EF4-FFF2-40B4-BE49-F238E27FC236}">
                  <a16:creationId xmlns:a16="http://schemas.microsoft.com/office/drawing/2014/main" id="{BBA27D19-682F-829F-DD65-2C7297076EA5}"/>
                </a:ext>
              </a:extLst>
            </p:cNvPr>
            <p:cNvSpPr>
              <a:spLocks/>
            </p:cNvSpPr>
            <p:nvPr/>
          </p:nvSpPr>
          <p:spPr bwMode="auto">
            <a:xfrm>
              <a:off x="2193" y="3239"/>
              <a:ext cx="563" cy="606"/>
            </a:xfrm>
            <a:custGeom>
              <a:avLst/>
              <a:gdLst>
                <a:gd name="T0" fmla="*/ 222 w 1124"/>
                <a:gd name="T1" fmla="*/ 0 h 1212"/>
                <a:gd name="T2" fmla="*/ 903 w 1124"/>
                <a:gd name="T3" fmla="*/ 0 h 1212"/>
                <a:gd name="T4" fmla="*/ 939 w 1124"/>
                <a:gd name="T5" fmla="*/ 3 h 1212"/>
                <a:gd name="T6" fmla="*/ 973 w 1124"/>
                <a:gd name="T7" fmla="*/ 12 h 1212"/>
                <a:gd name="T8" fmla="*/ 1005 w 1124"/>
                <a:gd name="T9" fmla="*/ 28 h 1212"/>
                <a:gd name="T10" fmla="*/ 1034 w 1124"/>
                <a:gd name="T11" fmla="*/ 49 h 1212"/>
                <a:gd name="T12" fmla="*/ 1059 w 1124"/>
                <a:gd name="T13" fmla="*/ 74 h 1212"/>
                <a:gd name="T14" fmla="*/ 1081 w 1124"/>
                <a:gd name="T15" fmla="*/ 105 h 1212"/>
                <a:gd name="T16" fmla="*/ 1100 w 1124"/>
                <a:gd name="T17" fmla="*/ 138 h 1212"/>
                <a:gd name="T18" fmla="*/ 1113 w 1124"/>
                <a:gd name="T19" fmla="*/ 174 h 1212"/>
                <a:gd name="T20" fmla="*/ 1121 w 1124"/>
                <a:gd name="T21" fmla="*/ 214 h 1212"/>
                <a:gd name="T22" fmla="*/ 1124 w 1124"/>
                <a:gd name="T23" fmla="*/ 256 h 1212"/>
                <a:gd name="T24" fmla="*/ 1124 w 1124"/>
                <a:gd name="T25" fmla="*/ 956 h 1212"/>
                <a:gd name="T26" fmla="*/ 1121 w 1124"/>
                <a:gd name="T27" fmla="*/ 998 h 1212"/>
                <a:gd name="T28" fmla="*/ 1113 w 1124"/>
                <a:gd name="T29" fmla="*/ 1037 h 1212"/>
                <a:gd name="T30" fmla="*/ 1099 w 1124"/>
                <a:gd name="T31" fmla="*/ 1074 h 1212"/>
                <a:gd name="T32" fmla="*/ 1081 w 1124"/>
                <a:gd name="T33" fmla="*/ 1107 h 1212"/>
                <a:gd name="T34" fmla="*/ 1059 w 1124"/>
                <a:gd name="T35" fmla="*/ 1137 h 1212"/>
                <a:gd name="T36" fmla="*/ 1033 w 1124"/>
                <a:gd name="T37" fmla="*/ 1163 h 1212"/>
                <a:gd name="T38" fmla="*/ 1005 w 1124"/>
                <a:gd name="T39" fmla="*/ 1183 h 1212"/>
                <a:gd name="T40" fmla="*/ 973 w 1124"/>
                <a:gd name="T41" fmla="*/ 1199 h 1212"/>
                <a:gd name="T42" fmla="*/ 939 w 1124"/>
                <a:gd name="T43" fmla="*/ 1209 h 1212"/>
                <a:gd name="T44" fmla="*/ 903 w 1124"/>
                <a:gd name="T45" fmla="*/ 1212 h 1212"/>
                <a:gd name="T46" fmla="*/ 222 w 1124"/>
                <a:gd name="T47" fmla="*/ 1212 h 1212"/>
                <a:gd name="T48" fmla="*/ 187 w 1124"/>
                <a:gd name="T49" fmla="*/ 1209 h 1212"/>
                <a:gd name="T50" fmla="*/ 153 w 1124"/>
                <a:gd name="T51" fmla="*/ 1199 h 1212"/>
                <a:gd name="T52" fmla="*/ 121 w 1124"/>
                <a:gd name="T53" fmla="*/ 1183 h 1212"/>
                <a:gd name="T54" fmla="*/ 91 w 1124"/>
                <a:gd name="T55" fmla="*/ 1163 h 1212"/>
                <a:gd name="T56" fmla="*/ 66 w 1124"/>
                <a:gd name="T57" fmla="*/ 1137 h 1212"/>
                <a:gd name="T58" fmla="*/ 44 w 1124"/>
                <a:gd name="T59" fmla="*/ 1107 h 1212"/>
                <a:gd name="T60" fmla="*/ 25 w 1124"/>
                <a:gd name="T61" fmla="*/ 1074 h 1212"/>
                <a:gd name="T62" fmla="*/ 12 w 1124"/>
                <a:gd name="T63" fmla="*/ 1037 h 1212"/>
                <a:gd name="T64" fmla="*/ 3 w 1124"/>
                <a:gd name="T65" fmla="*/ 998 h 1212"/>
                <a:gd name="T66" fmla="*/ 0 w 1124"/>
                <a:gd name="T67" fmla="*/ 956 h 1212"/>
                <a:gd name="T68" fmla="*/ 0 w 1124"/>
                <a:gd name="T69" fmla="*/ 256 h 1212"/>
                <a:gd name="T70" fmla="*/ 3 w 1124"/>
                <a:gd name="T71" fmla="*/ 214 h 1212"/>
                <a:gd name="T72" fmla="*/ 12 w 1124"/>
                <a:gd name="T73" fmla="*/ 174 h 1212"/>
                <a:gd name="T74" fmla="*/ 25 w 1124"/>
                <a:gd name="T75" fmla="*/ 138 h 1212"/>
                <a:gd name="T76" fmla="*/ 44 w 1124"/>
                <a:gd name="T77" fmla="*/ 105 h 1212"/>
                <a:gd name="T78" fmla="*/ 66 w 1124"/>
                <a:gd name="T79" fmla="*/ 74 h 1212"/>
                <a:gd name="T80" fmla="*/ 91 w 1124"/>
                <a:gd name="T81" fmla="*/ 49 h 1212"/>
                <a:gd name="T82" fmla="*/ 121 w 1124"/>
                <a:gd name="T83" fmla="*/ 28 h 1212"/>
                <a:gd name="T84" fmla="*/ 153 w 1124"/>
                <a:gd name="T85" fmla="*/ 12 h 1212"/>
                <a:gd name="T86" fmla="*/ 187 w 1124"/>
                <a:gd name="T87" fmla="*/ 3 h 1212"/>
                <a:gd name="T88" fmla="*/ 222 w 1124"/>
                <a:gd name="T8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4" h="1212">
                  <a:moveTo>
                    <a:pt x="222" y="0"/>
                  </a:moveTo>
                  <a:lnTo>
                    <a:pt x="903" y="0"/>
                  </a:lnTo>
                  <a:lnTo>
                    <a:pt x="939" y="3"/>
                  </a:lnTo>
                  <a:lnTo>
                    <a:pt x="973" y="12"/>
                  </a:lnTo>
                  <a:lnTo>
                    <a:pt x="1005" y="28"/>
                  </a:lnTo>
                  <a:lnTo>
                    <a:pt x="1034" y="49"/>
                  </a:lnTo>
                  <a:lnTo>
                    <a:pt x="1059" y="74"/>
                  </a:lnTo>
                  <a:lnTo>
                    <a:pt x="1081" y="105"/>
                  </a:lnTo>
                  <a:lnTo>
                    <a:pt x="1100" y="138"/>
                  </a:lnTo>
                  <a:lnTo>
                    <a:pt x="1113" y="174"/>
                  </a:lnTo>
                  <a:lnTo>
                    <a:pt x="1121" y="214"/>
                  </a:lnTo>
                  <a:lnTo>
                    <a:pt x="1124" y="256"/>
                  </a:lnTo>
                  <a:lnTo>
                    <a:pt x="1124" y="956"/>
                  </a:lnTo>
                  <a:lnTo>
                    <a:pt x="1121" y="998"/>
                  </a:lnTo>
                  <a:lnTo>
                    <a:pt x="1113" y="1037"/>
                  </a:lnTo>
                  <a:lnTo>
                    <a:pt x="1099" y="1074"/>
                  </a:lnTo>
                  <a:lnTo>
                    <a:pt x="1081" y="1107"/>
                  </a:lnTo>
                  <a:lnTo>
                    <a:pt x="1059" y="1137"/>
                  </a:lnTo>
                  <a:lnTo>
                    <a:pt x="1033" y="1163"/>
                  </a:lnTo>
                  <a:lnTo>
                    <a:pt x="1005" y="1183"/>
                  </a:lnTo>
                  <a:lnTo>
                    <a:pt x="973" y="1199"/>
                  </a:lnTo>
                  <a:lnTo>
                    <a:pt x="939" y="1209"/>
                  </a:lnTo>
                  <a:lnTo>
                    <a:pt x="903" y="1212"/>
                  </a:lnTo>
                  <a:lnTo>
                    <a:pt x="222" y="1212"/>
                  </a:lnTo>
                  <a:lnTo>
                    <a:pt x="187" y="1209"/>
                  </a:lnTo>
                  <a:lnTo>
                    <a:pt x="153" y="1199"/>
                  </a:lnTo>
                  <a:lnTo>
                    <a:pt x="121" y="1183"/>
                  </a:lnTo>
                  <a:lnTo>
                    <a:pt x="91" y="1163"/>
                  </a:lnTo>
                  <a:lnTo>
                    <a:pt x="66" y="1137"/>
                  </a:lnTo>
                  <a:lnTo>
                    <a:pt x="44" y="1107"/>
                  </a:lnTo>
                  <a:lnTo>
                    <a:pt x="25" y="1074"/>
                  </a:lnTo>
                  <a:lnTo>
                    <a:pt x="12" y="1037"/>
                  </a:lnTo>
                  <a:lnTo>
                    <a:pt x="3" y="998"/>
                  </a:lnTo>
                  <a:lnTo>
                    <a:pt x="0" y="956"/>
                  </a:lnTo>
                  <a:lnTo>
                    <a:pt x="0" y="256"/>
                  </a:lnTo>
                  <a:lnTo>
                    <a:pt x="3" y="214"/>
                  </a:lnTo>
                  <a:lnTo>
                    <a:pt x="12" y="174"/>
                  </a:lnTo>
                  <a:lnTo>
                    <a:pt x="25" y="138"/>
                  </a:lnTo>
                  <a:lnTo>
                    <a:pt x="44" y="105"/>
                  </a:lnTo>
                  <a:lnTo>
                    <a:pt x="66" y="74"/>
                  </a:lnTo>
                  <a:lnTo>
                    <a:pt x="91" y="49"/>
                  </a:lnTo>
                  <a:lnTo>
                    <a:pt x="121" y="28"/>
                  </a:lnTo>
                  <a:lnTo>
                    <a:pt x="153" y="12"/>
                  </a:lnTo>
                  <a:lnTo>
                    <a:pt x="187" y="3"/>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9">
              <a:extLst>
                <a:ext uri="{FF2B5EF4-FFF2-40B4-BE49-F238E27FC236}">
                  <a16:creationId xmlns:a16="http://schemas.microsoft.com/office/drawing/2014/main" id="{5C78FE67-ACCC-2C96-8283-C1D48AA82F84}"/>
                </a:ext>
              </a:extLst>
            </p:cNvPr>
            <p:cNvSpPr>
              <a:spLocks/>
            </p:cNvSpPr>
            <p:nvPr/>
          </p:nvSpPr>
          <p:spPr bwMode="auto">
            <a:xfrm>
              <a:off x="2262" y="2767"/>
              <a:ext cx="425" cy="436"/>
            </a:xfrm>
            <a:custGeom>
              <a:avLst/>
              <a:gdLst>
                <a:gd name="T0" fmla="*/ 425 w 850"/>
                <a:gd name="T1" fmla="*/ 0 h 872"/>
                <a:gd name="T2" fmla="*/ 479 w 850"/>
                <a:gd name="T3" fmla="*/ 3 h 872"/>
                <a:gd name="T4" fmla="*/ 529 w 850"/>
                <a:gd name="T5" fmla="*/ 12 h 872"/>
                <a:gd name="T6" fmla="*/ 579 w 850"/>
                <a:gd name="T7" fmla="*/ 29 h 872"/>
                <a:gd name="T8" fmla="*/ 625 w 850"/>
                <a:gd name="T9" fmla="*/ 50 h 872"/>
                <a:gd name="T10" fmla="*/ 668 w 850"/>
                <a:gd name="T11" fmla="*/ 78 h 872"/>
                <a:gd name="T12" fmla="*/ 707 w 850"/>
                <a:gd name="T13" fmla="*/ 109 h 872"/>
                <a:gd name="T14" fmla="*/ 742 w 850"/>
                <a:gd name="T15" fmla="*/ 146 h 872"/>
                <a:gd name="T16" fmla="*/ 774 w 850"/>
                <a:gd name="T17" fmla="*/ 187 h 872"/>
                <a:gd name="T18" fmla="*/ 801 w 850"/>
                <a:gd name="T19" fmla="*/ 231 h 872"/>
                <a:gd name="T20" fmla="*/ 821 w 850"/>
                <a:gd name="T21" fmla="*/ 278 h 872"/>
                <a:gd name="T22" fmla="*/ 837 w 850"/>
                <a:gd name="T23" fmla="*/ 329 h 872"/>
                <a:gd name="T24" fmla="*/ 847 w 850"/>
                <a:gd name="T25" fmla="*/ 381 h 872"/>
                <a:gd name="T26" fmla="*/ 850 w 850"/>
                <a:gd name="T27" fmla="*/ 436 h 872"/>
                <a:gd name="T28" fmla="*/ 847 w 850"/>
                <a:gd name="T29" fmla="*/ 490 h 872"/>
                <a:gd name="T30" fmla="*/ 837 w 850"/>
                <a:gd name="T31" fmla="*/ 543 h 872"/>
                <a:gd name="T32" fmla="*/ 821 w 850"/>
                <a:gd name="T33" fmla="*/ 594 h 872"/>
                <a:gd name="T34" fmla="*/ 801 w 850"/>
                <a:gd name="T35" fmla="*/ 641 h 872"/>
                <a:gd name="T36" fmla="*/ 774 w 850"/>
                <a:gd name="T37" fmla="*/ 685 h 872"/>
                <a:gd name="T38" fmla="*/ 742 w 850"/>
                <a:gd name="T39" fmla="*/ 725 h 872"/>
                <a:gd name="T40" fmla="*/ 707 w 850"/>
                <a:gd name="T41" fmla="*/ 761 h 872"/>
                <a:gd name="T42" fmla="*/ 668 w 850"/>
                <a:gd name="T43" fmla="*/ 793 h 872"/>
                <a:gd name="T44" fmla="*/ 625 w 850"/>
                <a:gd name="T45" fmla="*/ 820 h 872"/>
                <a:gd name="T46" fmla="*/ 579 w 850"/>
                <a:gd name="T47" fmla="*/ 843 h 872"/>
                <a:gd name="T48" fmla="*/ 529 w 850"/>
                <a:gd name="T49" fmla="*/ 858 h 872"/>
                <a:gd name="T50" fmla="*/ 479 w 850"/>
                <a:gd name="T51" fmla="*/ 868 h 872"/>
                <a:gd name="T52" fmla="*/ 425 w 850"/>
                <a:gd name="T53" fmla="*/ 872 h 872"/>
                <a:gd name="T54" fmla="*/ 372 w 850"/>
                <a:gd name="T55" fmla="*/ 868 h 872"/>
                <a:gd name="T56" fmla="*/ 321 w 850"/>
                <a:gd name="T57" fmla="*/ 858 h 872"/>
                <a:gd name="T58" fmla="*/ 271 w 850"/>
                <a:gd name="T59" fmla="*/ 843 h 872"/>
                <a:gd name="T60" fmla="*/ 225 w 850"/>
                <a:gd name="T61" fmla="*/ 820 h 872"/>
                <a:gd name="T62" fmla="*/ 182 w 850"/>
                <a:gd name="T63" fmla="*/ 793 h 872"/>
                <a:gd name="T64" fmla="*/ 143 w 850"/>
                <a:gd name="T65" fmla="*/ 761 h 872"/>
                <a:gd name="T66" fmla="*/ 108 w 850"/>
                <a:gd name="T67" fmla="*/ 725 h 872"/>
                <a:gd name="T68" fmla="*/ 76 w 850"/>
                <a:gd name="T69" fmla="*/ 685 h 872"/>
                <a:gd name="T70" fmla="*/ 50 w 850"/>
                <a:gd name="T71" fmla="*/ 641 h 872"/>
                <a:gd name="T72" fmla="*/ 29 w 850"/>
                <a:gd name="T73" fmla="*/ 594 h 872"/>
                <a:gd name="T74" fmla="*/ 13 w 850"/>
                <a:gd name="T75" fmla="*/ 543 h 872"/>
                <a:gd name="T76" fmla="*/ 3 w 850"/>
                <a:gd name="T77" fmla="*/ 490 h 872"/>
                <a:gd name="T78" fmla="*/ 0 w 850"/>
                <a:gd name="T79" fmla="*/ 436 h 872"/>
                <a:gd name="T80" fmla="*/ 3 w 850"/>
                <a:gd name="T81" fmla="*/ 381 h 872"/>
                <a:gd name="T82" fmla="*/ 13 w 850"/>
                <a:gd name="T83" fmla="*/ 329 h 872"/>
                <a:gd name="T84" fmla="*/ 29 w 850"/>
                <a:gd name="T85" fmla="*/ 278 h 872"/>
                <a:gd name="T86" fmla="*/ 50 w 850"/>
                <a:gd name="T87" fmla="*/ 231 h 872"/>
                <a:gd name="T88" fmla="*/ 76 w 850"/>
                <a:gd name="T89" fmla="*/ 187 h 872"/>
                <a:gd name="T90" fmla="*/ 108 w 850"/>
                <a:gd name="T91" fmla="*/ 146 h 872"/>
                <a:gd name="T92" fmla="*/ 143 w 850"/>
                <a:gd name="T93" fmla="*/ 109 h 872"/>
                <a:gd name="T94" fmla="*/ 182 w 850"/>
                <a:gd name="T95" fmla="*/ 78 h 872"/>
                <a:gd name="T96" fmla="*/ 225 w 850"/>
                <a:gd name="T97" fmla="*/ 50 h 872"/>
                <a:gd name="T98" fmla="*/ 271 w 850"/>
                <a:gd name="T99" fmla="*/ 29 h 872"/>
                <a:gd name="T100" fmla="*/ 321 w 850"/>
                <a:gd name="T101" fmla="*/ 12 h 872"/>
                <a:gd name="T102" fmla="*/ 372 w 850"/>
                <a:gd name="T103" fmla="*/ 3 h 872"/>
                <a:gd name="T104" fmla="*/ 425 w 850"/>
                <a:gd name="T105"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0" h="872">
                  <a:moveTo>
                    <a:pt x="425" y="0"/>
                  </a:moveTo>
                  <a:lnTo>
                    <a:pt x="479" y="3"/>
                  </a:lnTo>
                  <a:lnTo>
                    <a:pt x="529" y="12"/>
                  </a:lnTo>
                  <a:lnTo>
                    <a:pt x="579" y="29"/>
                  </a:lnTo>
                  <a:lnTo>
                    <a:pt x="625" y="50"/>
                  </a:lnTo>
                  <a:lnTo>
                    <a:pt x="668" y="78"/>
                  </a:lnTo>
                  <a:lnTo>
                    <a:pt x="707" y="109"/>
                  </a:lnTo>
                  <a:lnTo>
                    <a:pt x="742" y="146"/>
                  </a:lnTo>
                  <a:lnTo>
                    <a:pt x="774" y="187"/>
                  </a:lnTo>
                  <a:lnTo>
                    <a:pt x="801" y="231"/>
                  </a:lnTo>
                  <a:lnTo>
                    <a:pt x="821" y="278"/>
                  </a:lnTo>
                  <a:lnTo>
                    <a:pt x="837" y="329"/>
                  </a:lnTo>
                  <a:lnTo>
                    <a:pt x="847" y="381"/>
                  </a:lnTo>
                  <a:lnTo>
                    <a:pt x="850" y="436"/>
                  </a:lnTo>
                  <a:lnTo>
                    <a:pt x="847" y="490"/>
                  </a:lnTo>
                  <a:lnTo>
                    <a:pt x="837" y="543"/>
                  </a:lnTo>
                  <a:lnTo>
                    <a:pt x="821" y="594"/>
                  </a:lnTo>
                  <a:lnTo>
                    <a:pt x="801" y="641"/>
                  </a:lnTo>
                  <a:lnTo>
                    <a:pt x="774" y="685"/>
                  </a:lnTo>
                  <a:lnTo>
                    <a:pt x="742" y="725"/>
                  </a:lnTo>
                  <a:lnTo>
                    <a:pt x="707" y="761"/>
                  </a:lnTo>
                  <a:lnTo>
                    <a:pt x="668" y="793"/>
                  </a:lnTo>
                  <a:lnTo>
                    <a:pt x="625" y="820"/>
                  </a:lnTo>
                  <a:lnTo>
                    <a:pt x="579" y="843"/>
                  </a:lnTo>
                  <a:lnTo>
                    <a:pt x="529" y="858"/>
                  </a:lnTo>
                  <a:lnTo>
                    <a:pt x="479" y="868"/>
                  </a:lnTo>
                  <a:lnTo>
                    <a:pt x="425" y="872"/>
                  </a:lnTo>
                  <a:lnTo>
                    <a:pt x="372" y="868"/>
                  </a:lnTo>
                  <a:lnTo>
                    <a:pt x="321" y="858"/>
                  </a:lnTo>
                  <a:lnTo>
                    <a:pt x="271" y="843"/>
                  </a:lnTo>
                  <a:lnTo>
                    <a:pt x="225" y="820"/>
                  </a:lnTo>
                  <a:lnTo>
                    <a:pt x="182" y="793"/>
                  </a:lnTo>
                  <a:lnTo>
                    <a:pt x="143" y="761"/>
                  </a:lnTo>
                  <a:lnTo>
                    <a:pt x="108" y="725"/>
                  </a:lnTo>
                  <a:lnTo>
                    <a:pt x="76" y="685"/>
                  </a:lnTo>
                  <a:lnTo>
                    <a:pt x="50" y="641"/>
                  </a:lnTo>
                  <a:lnTo>
                    <a:pt x="29" y="594"/>
                  </a:lnTo>
                  <a:lnTo>
                    <a:pt x="13" y="543"/>
                  </a:lnTo>
                  <a:lnTo>
                    <a:pt x="3" y="490"/>
                  </a:lnTo>
                  <a:lnTo>
                    <a:pt x="0" y="436"/>
                  </a:lnTo>
                  <a:lnTo>
                    <a:pt x="3" y="381"/>
                  </a:lnTo>
                  <a:lnTo>
                    <a:pt x="13" y="329"/>
                  </a:lnTo>
                  <a:lnTo>
                    <a:pt x="29" y="278"/>
                  </a:lnTo>
                  <a:lnTo>
                    <a:pt x="50" y="231"/>
                  </a:lnTo>
                  <a:lnTo>
                    <a:pt x="76" y="187"/>
                  </a:lnTo>
                  <a:lnTo>
                    <a:pt x="108" y="146"/>
                  </a:lnTo>
                  <a:lnTo>
                    <a:pt x="143" y="109"/>
                  </a:lnTo>
                  <a:lnTo>
                    <a:pt x="182" y="78"/>
                  </a:lnTo>
                  <a:lnTo>
                    <a:pt x="225" y="50"/>
                  </a:lnTo>
                  <a:lnTo>
                    <a:pt x="271" y="29"/>
                  </a:lnTo>
                  <a:lnTo>
                    <a:pt x="321" y="12"/>
                  </a:lnTo>
                  <a:lnTo>
                    <a:pt x="372" y="3"/>
                  </a:lnTo>
                  <a:lnTo>
                    <a:pt x="4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0">
              <a:extLst>
                <a:ext uri="{FF2B5EF4-FFF2-40B4-BE49-F238E27FC236}">
                  <a16:creationId xmlns:a16="http://schemas.microsoft.com/office/drawing/2014/main" id="{2931A603-04F9-9933-1455-E0D0366BA4E9}"/>
                </a:ext>
              </a:extLst>
            </p:cNvPr>
            <p:cNvSpPr>
              <a:spLocks/>
            </p:cNvSpPr>
            <p:nvPr/>
          </p:nvSpPr>
          <p:spPr bwMode="auto">
            <a:xfrm>
              <a:off x="3328" y="3239"/>
              <a:ext cx="562" cy="606"/>
            </a:xfrm>
            <a:custGeom>
              <a:avLst/>
              <a:gdLst>
                <a:gd name="T0" fmla="*/ 222 w 1125"/>
                <a:gd name="T1" fmla="*/ 0 h 1212"/>
                <a:gd name="T2" fmla="*/ 903 w 1125"/>
                <a:gd name="T3" fmla="*/ 0 h 1212"/>
                <a:gd name="T4" fmla="*/ 939 w 1125"/>
                <a:gd name="T5" fmla="*/ 3 h 1212"/>
                <a:gd name="T6" fmla="*/ 973 w 1125"/>
                <a:gd name="T7" fmla="*/ 12 h 1212"/>
                <a:gd name="T8" fmla="*/ 1005 w 1125"/>
                <a:gd name="T9" fmla="*/ 28 h 1212"/>
                <a:gd name="T10" fmla="*/ 1033 w 1125"/>
                <a:gd name="T11" fmla="*/ 49 h 1212"/>
                <a:gd name="T12" fmla="*/ 1060 w 1125"/>
                <a:gd name="T13" fmla="*/ 74 h 1212"/>
                <a:gd name="T14" fmla="*/ 1082 w 1125"/>
                <a:gd name="T15" fmla="*/ 105 h 1212"/>
                <a:gd name="T16" fmla="*/ 1099 w 1125"/>
                <a:gd name="T17" fmla="*/ 138 h 1212"/>
                <a:gd name="T18" fmla="*/ 1114 w 1125"/>
                <a:gd name="T19" fmla="*/ 174 h 1212"/>
                <a:gd name="T20" fmla="*/ 1121 w 1125"/>
                <a:gd name="T21" fmla="*/ 214 h 1212"/>
                <a:gd name="T22" fmla="*/ 1125 w 1125"/>
                <a:gd name="T23" fmla="*/ 256 h 1212"/>
                <a:gd name="T24" fmla="*/ 1125 w 1125"/>
                <a:gd name="T25" fmla="*/ 956 h 1212"/>
                <a:gd name="T26" fmla="*/ 1121 w 1125"/>
                <a:gd name="T27" fmla="*/ 998 h 1212"/>
                <a:gd name="T28" fmla="*/ 1114 w 1125"/>
                <a:gd name="T29" fmla="*/ 1037 h 1212"/>
                <a:gd name="T30" fmla="*/ 1099 w 1125"/>
                <a:gd name="T31" fmla="*/ 1074 h 1212"/>
                <a:gd name="T32" fmla="*/ 1082 w 1125"/>
                <a:gd name="T33" fmla="*/ 1107 h 1212"/>
                <a:gd name="T34" fmla="*/ 1060 w 1125"/>
                <a:gd name="T35" fmla="*/ 1138 h 1212"/>
                <a:gd name="T36" fmla="*/ 1033 w 1125"/>
                <a:gd name="T37" fmla="*/ 1163 h 1212"/>
                <a:gd name="T38" fmla="*/ 1005 w 1125"/>
                <a:gd name="T39" fmla="*/ 1184 h 1212"/>
                <a:gd name="T40" fmla="*/ 973 w 1125"/>
                <a:gd name="T41" fmla="*/ 1200 h 1212"/>
                <a:gd name="T42" fmla="*/ 939 w 1125"/>
                <a:gd name="T43" fmla="*/ 1209 h 1212"/>
                <a:gd name="T44" fmla="*/ 903 w 1125"/>
                <a:gd name="T45" fmla="*/ 1212 h 1212"/>
                <a:gd name="T46" fmla="*/ 222 w 1125"/>
                <a:gd name="T47" fmla="*/ 1212 h 1212"/>
                <a:gd name="T48" fmla="*/ 186 w 1125"/>
                <a:gd name="T49" fmla="*/ 1209 h 1212"/>
                <a:gd name="T50" fmla="*/ 152 w 1125"/>
                <a:gd name="T51" fmla="*/ 1200 h 1212"/>
                <a:gd name="T52" fmla="*/ 121 w 1125"/>
                <a:gd name="T53" fmla="*/ 1184 h 1212"/>
                <a:gd name="T54" fmla="*/ 91 w 1125"/>
                <a:gd name="T55" fmla="*/ 1163 h 1212"/>
                <a:gd name="T56" fmla="*/ 66 w 1125"/>
                <a:gd name="T57" fmla="*/ 1138 h 1212"/>
                <a:gd name="T58" fmla="*/ 44 w 1125"/>
                <a:gd name="T59" fmla="*/ 1107 h 1212"/>
                <a:gd name="T60" fmla="*/ 26 w 1125"/>
                <a:gd name="T61" fmla="*/ 1074 h 1212"/>
                <a:gd name="T62" fmla="*/ 12 w 1125"/>
                <a:gd name="T63" fmla="*/ 1037 h 1212"/>
                <a:gd name="T64" fmla="*/ 4 w 1125"/>
                <a:gd name="T65" fmla="*/ 998 h 1212"/>
                <a:gd name="T66" fmla="*/ 0 w 1125"/>
                <a:gd name="T67" fmla="*/ 956 h 1212"/>
                <a:gd name="T68" fmla="*/ 0 w 1125"/>
                <a:gd name="T69" fmla="*/ 256 h 1212"/>
                <a:gd name="T70" fmla="*/ 4 w 1125"/>
                <a:gd name="T71" fmla="*/ 214 h 1212"/>
                <a:gd name="T72" fmla="*/ 12 w 1125"/>
                <a:gd name="T73" fmla="*/ 174 h 1212"/>
                <a:gd name="T74" fmla="*/ 26 w 1125"/>
                <a:gd name="T75" fmla="*/ 138 h 1212"/>
                <a:gd name="T76" fmla="*/ 44 w 1125"/>
                <a:gd name="T77" fmla="*/ 105 h 1212"/>
                <a:gd name="T78" fmla="*/ 66 w 1125"/>
                <a:gd name="T79" fmla="*/ 74 h 1212"/>
                <a:gd name="T80" fmla="*/ 91 w 1125"/>
                <a:gd name="T81" fmla="*/ 49 h 1212"/>
                <a:gd name="T82" fmla="*/ 121 w 1125"/>
                <a:gd name="T83" fmla="*/ 28 h 1212"/>
                <a:gd name="T84" fmla="*/ 152 w 1125"/>
                <a:gd name="T85" fmla="*/ 12 h 1212"/>
                <a:gd name="T86" fmla="*/ 186 w 1125"/>
                <a:gd name="T87" fmla="*/ 3 h 1212"/>
                <a:gd name="T88" fmla="*/ 222 w 1125"/>
                <a:gd name="T8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5" h="1212">
                  <a:moveTo>
                    <a:pt x="222" y="0"/>
                  </a:moveTo>
                  <a:lnTo>
                    <a:pt x="903" y="0"/>
                  </a:lnTo>
                  <a:lnTo>
                    <a:pt x="939" y="3"/>
                  </a:lnTo>
                  <a:lnTo>
                    <a:pt x="973" y="12"/>
                  </a:lnTo>
                  <a:lnTo>
                    <a:pt x="1005" y="28"/>
                  </a:lnTo>
                  <a:lnTo>
                    <a:pt x="1033" y="49"/>
                  </a:lnTo>
                  <a:lnTo>
                    <a:pt x="1060" y="74"/>
                  </a:lnTo>
                  <a:lnTo>
                    <a:pt x="1082" y="105"/>
                  </a:lnTo>
                  <a:lnTo>
                    <a:pt x="1099" y="138"/>
                  </a:lnTo>
                  <a:lnTo>
                    <a:pt x="1114" y="174"/>
                  </a:lnTo>
                  <a:lnTo>
                    <a:pt x="1121" y="214"/>
                  </a:lnTo>
                  <a:lnTo>
                    <a:pt x="1125" y="256"/>
                  </a:lnTo>
                  <a:lnTo>
                    <a:pt x="1125" y="956"/>
                  </a:lnTo>
                  <a:lnTo>
                    <a:pt x="1121" y="998"/>
                  </a:lnTo>
                  <a:lnTo>
                    <a:pt x="1114" y="1037"/>
                  </a:lnTo>
                  <a:lnTo>
                    <a:pt x="1099" y="1074"/>
                  </a:lnTo>
                  <a:lnTo>
                    <a:pt x="1082" y="1107"/>
                  </a:lnTo>
                  <a:lnTo>
                    <a:pt x="1060" y="1138"/>
                  </a:lnTo>
                  <a:lnTo>
                    <a:pt x="1033" y="1163"/>
                  </a:lnTo>
                  <a:lnTo>
                    <a:pt x="1005" y="1184"/>
                  </a:lnTo>
                  <a:lnTo>
                    <a:pt x="973" y="1200"/>
                  </a:lnTo>
                  <a:lnTo>
                    <a:pt x="939" y="1209"/>
                  </a:lnTo>
                  <a:lnTo>
                    <a:pt x="903" y="1212"/>
                  </a:lnTo>
                  <a:lnTo>
                    <a:pt x="222" y="1212"/>
                  </a:lnTo>
                  <a:lnTo>
                    <a:pt x="186" y="1209"/>
                  </a:lnTo>
                  <a:lnTo>
                    <a:pt x="152" y="1200"/>
                  </a:lnTo>
                  <a:lnTo>
                    <a:pt x="121" y="1184"/>
                  </a:lnTo>
                  <a:lnTo>
                    <a:pt x="91" y="1163"/>
                  </a:lnTo>
                  <a:lnTo>
                    <a:pt x="66" y="1138"/>
                  </a:lnTo>
                  <a:lnTo>
                    <a:pt x="44" y="1107"/>
                  </a:lnTo>
                  <a:lnTo>
                    <a:pt x="26" y="1074"/>
                  </a:lnTo>
                  <a:lnTo>
                    <a:pt x="12" y="1037"/>
                  </a:lnTo>
                  <a:lnTo>
                    <a:pt x="4" y="998"/>
                  </a:lnTo>
                  <a:lnTo>
                    <a:pt x="0" y="956"/>
                  </a:lnTo>
                  <a:lnTo>
                    <a:pt x="0" y="256"/>
                  </a:lnTo>
                  <a:lnTo>
                    <a:pt x="4" y="214"/>
                  </a:lnTo>
                  <a:lnTo>
                    <a:pt x="12" y="174"/>
                  </a:lnTo>
                  <a:lnTo>
                    <a:pt x="26" y="138"/>
                  </a:lnTo>
                  <a:lnTo>
                    <a:pt x="44" y="105"/>
                  </a:lnTo>
                  <a:lnTo>
                    <a:pt x="66" y="74"/>
                  </a:lnTo>
                  <a:lnTo>
                    <a:pt x="91" y="49"/>
                  </a:lnTo>
                  <a:lnTo>
                    <a:pt x="121" y="28"/>
                  </a:lnTo>
                  <a:lnTo>
                    <a:pt x="152" y="12"/>
                  </a:lnTo>
                  <a:lnTo>
                    <a:pt x="186" y="3"/>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1">
              <a:extLst>
                <a:ext uri="{FF2B5EF4-FFF2-40B4-BE49-F238E27FC236}">
                  <a16:creationId xmlns:a16="http://schemas.microsoft.com/office/drawing/2014/main" id="{99E7C1C8-0FAC-7331-AC0A-BE19A75822E4}"/>
                </a:ext>
              </a:extLst>
            </p:cNvPr>
            <p:cNvSpPr>
              <a:spLocks/>
            </p:cNvSpPr>
            <p:nvPr/>
          </p:nvSpPr>
          <p:spPr bwMode="auto">
            <a:xfrm>
              <a:off x="3397" y="2767"/>
              <a:ext cx="425" cy="436"/>
            </a:xfrm>
            <a:custGeom>
              <a:avLst/>
              <a:gdLst>
                <a:gd name="T0" fmla="*/ 424 w 849"/>
                <a:gd name="T1" fmla="*/ 0 h 872"/>
                <a:gd name="T2" fmla="*/ 477 w 849"/>
                <a:gd name="T3" fmla="*/ 3 h 872"/>
                <a:gd name="T4" fmla="*/ 529 w 849"/>
                <a:gd name="T5" fmla="*/ 12 h 872"/>
                <a:gd name="T6" fmla="*/ 578 w 849"/>
                <a:gd name="T7" fmla="*/ 29 h 872"/>
                <a:gd name="T8" fmla="*/ 624 w 849"/>
                <a:gd name="T9" fmla="*/ 50 h 872"/>
                <a:gd name="T10" fmla="*/ 667 w 849"/>
                <a:gd name="T11" fmla="*/ 78 h 872"/>
                <a:gd name="T12" fmla="*/ 707 w 849"/>
                <a:gd name="T13" fmla="*/ 109 h 872"/>
                <a:gd name="T14" fmla="*/ 743 w 849"/>
                <a:gd name="T15" fmla="*/ 146 h 872"/>
                <a:gd name="T16" fmla="*/ 774 w 849"/>
                <a:gd name="T17" fmla="*/ 187 h 872"/>
                <a:gd name="T18" fmla="*/ 800 w 849"/>
                <a:gd name="T19" fmla="*/ 231 h 872"/>
                <a:gd name="T20" fmla="*/ 821 w 849"/>
                <a:gd name="T21" fmla="*/ 278 h 872"/>
                <a:gd name="T22" fmla="*/ 836 w 849"/>
                <a:gd name="T23" fmla="*/ 329 h 872"/>
                <a:gd name="T24" fmla="*/ 846 w 849"/>
                <a:gd name="T25" fmla="*/ 381 h 872"/>
                <a:gd name="T26" fmla="*/ 849 w 849"/>
                <a:gd name="T27" fmla="*/ 436 h 872"/>
                <a:gd name="T28" fmla="*/ 846 w 849"/>
                <a:gd name="T29" fmla="*/ 491 h 872"/>
                <a:gd name="T30" fmla="*/ 836 w 849"/>
                <a:gd name="T31" fmla="*/ 543 h 872"/>
                <a:gd name="T32" fmla="*/ 821 w 849"/>
                <a:gd name="T33" fmla="*/ 594 h 872"/>
                <a:gd name="T34" fmla="*/ 800 w 849"/>
                <a:gd name="T35" fmla="*/ 641 h 872"/>
                <a:gd name="T36" fmla="*/ 774 w 849"/>
                <a:gd name="T37" fmla="*/ 685 h 872"/>
                <a:gd name="T38" fmla="*/ 743 w 849"/>
                <a:gd name="T39" fmla="*/ 725 h 872"/>
                <a:gd name="T40" fmla="*/ 707 w 849"/>
                <a:gd name="T41" fmla="*/ 761 h 872"/>
                <a:gd name="T42" fmla="*/ 667 w 849"/>
                <a:gd name="T43" fmla="*/ 793 h 872"/>
                <a:gd name="T44" fmla="*/ 624 w 849"/>
                <a:gd name="T45" fmla="*/ 820 h 872"/>
                <a:gd name="T46" fmla="*/ 578 w 849"/>
                <a:gd name="T47" fmla="*/ 843 h 872"/>
                <a:gd name="T48" fmla="*/ 529 w 849"/>
                <a:gd name="T49" fmla="*/ 858 h 872"/>
                <a:gd name="T50" fmla="*/ 477 w 849"/>
                <a:gd name="T51" fmla="*/ 868 h 872"/>
                <a:gd name="T52" fmla="*/ 424 w 849"/>
                <a:gd name="T53" fmla="*/ 872 h 872"/>
                <a:gd name="T54" fmla="*/ 371 w 849"/>
                <a:gd name="T55" fmla="*/ 868 h 872"/>
                <a:gd name="T56" fmla="*/ 319 w 849"/>
                <a:gd name="T57" fmla="*/ 858 h 872"/>
                <a:gd name="T58" fmla="*/ 271 w 849"/>
                <a:gd name="T59" fmla="*/ 843 h 872"/>
                <a:gd name="T60" fmla="*/ 225 w 849"/>
                <a:gd name="T61" fmla="*/ 820 h 872"/>
                <a:gd name="T62" fmla="*/ 182 w 849"/>
                <a:gd name="T63" fmla="*/ 793 h 872"/>
                <a:gd name="T64" fmla="*/ 142 w 849"/>
                <a:gd name="T65" fmla="*/ 761 h 872"/>
                <a:gd name="T66" fmla="*/ 107 w 849"/>
                <a:gd name="T67" fmla="*/ 725 h 872"/>
                <a:gd name="T68" fmla="*/ 75 w 849"/>
                <a:gd name="T69" fmla="*/ 685 h 872"/>
                <a:gd name="T70" fmla="*/ 49 w 849"/>
                <a:gd name="T71" fmla="*/ 641 h 872"/>
                <a:gd name="T72" fmla="*/ 28 w 849"/>
                <a:gd name="T73" fmla="*/ 594 h 872"/>
                <a:gd name="T74" fmla="*/ 13 w 849"/>
                <a:gd name="T75" fmla="*/ 543 h 872"/>
                <a:gd name="T76" fmla="*/ 3 w 849"/>
                <a:gd name="T77" fmla="*/ 491 h 872"/>
                <a:gd name="T78" fmla="*/ 0 w 849"/>
                <a:gd name="T79" fmla="*/ 436 h 872"/>
                <a:gd name="T80" fmla="*/ 3 w 849"/>
                <a:gd name="T81" fmla="*/ 381 h 872"/>
                <a:gd name="T82" fmla="*/ 13 w 849"/>
                <a:gd name="T83" fmla="*/ 329 h 872"/>
                <a:gd name="T84" fmla="*/ 28 w 849"/>
                <a:gd name="T85" fmla="*/ 278 h 872"/>
                <a:gd name="T86" fmla="*/ 49 w 849"/>
                <a:gd name="T87" fmla="*/ 231 h 872"/>
                <a:gd name="T88" fmla="*/ 75 w 849"/>
                <a:gd name="T89" fmla="*/ 187 h 872"/>
                <a:gd name="T90" fmla="*/ 107 w 849"/>
                <a:gd name="T91" fmla="*/ 146 h 872"/>
                <a:gd name="T92" fmla="*/ 142 w 849"/>
                <a:gd name="T93" fmla="*/ 109 h 872"/>
                <a:gd name="T94" fmla="*/ 182 w 849"/>
                <a:gd name="T95" fmla="*/ 78 h 872"/>
                <a:gd name="T96" fmla="*/ 225 w 849"/>
                <a:gd name="T97" fmla="*/ 50 h 872"/>
                <a:gd name="T98" fmla="*/ 271 w 849"/>
                <a:gd name="T99" fmla="*/ 29 h 872"/>
                <a:gd name="T100" fmla="*/ 319 w 849"/>
                <a:gd name="T101" fmla="*/ 12 h 872"/>
                <a:gd name="T102" fmla="*/ 371 w 849"/>
                <a:gd name="T103" fmla="*/ 3 h 872"/>
                <a:gd name="T104" fmla="*/ 424 w 849"/>
                <a:gd name="T105"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9" h="872">
                  <a:moveTo>
                    <a:pt x="424" y="0"/>
                  </a:moveTo>
                  <a:lnTo>
                    <a:pt x="477" y="3"/>
                  </a:lnTo>
                  <a:lnTo>
                    <a:pt x="529" y="12"/>
                  </a:lnTo>
                  <a:lnTo>
                    <a:pt x="578" y="29"/>
                  </a:lnTo>
                  <a:lnTo>
                    <a:pt x="624" y="50"/>
                  </a:lnTo>
                  <a:lnTo>
                    <a:pt x="667" y="78"/>
                  </a:lnTo>
                  <a:lnTo>
                    <a:pt x="707" y="109"/>
                  </a:lnTo>
                  <a:lnTo>
                    <a:pt x="743" y="146"/>
                  </a:lnTo>
                  <a:lnTo>
                    <a:pt x="774" y="187"/>
                  </a:lnTo>
                  <a:lnTo>
                    <a:pt x="800" y="231"/>
                  </a:lnTo>
                  <a:lnTo>
                    <a:pt x="821" y="278"/>
                  </a:lnTo>
                  <a:lnTo>
                    <a:pt x="836" y="329"/>
                  </a:lnTo>
                  <a:lnTo>
                    <a:pt x="846" y="381"/>
                  </a:lnTo>
                  <a:lnTo>
                    <a:pt x="849" y="436"/>
                  </a:lnTo>
                  <a:lnTo>
                    <a:pt x="846" y="491"/>
                  </a:lnTo>
                  <a:lnTo>
                    <a:pt x="836" y="543"/>
                  </a:lnTo>
                  <a:lnTo>
                    <a:pt x="821" y="594"/>
                  </a:lnTo>
                  <a:lnTo>
                    <a:pt x="800" y="641"/>
                  </a:lnTo>
                  <a:lnTo>
                    <a:pt x="774" y="685"/>
                  </a:lnTo>
                  <a:lnTo>
                    <a:pt x="743" y="725"/>
                  </a:lnTo>
                  <a:lnTo>
                    <a:pt x="707" y="761"/>
                  </a:lnTo>
                  <a:lnTo>
                    <a:pt x="667" y="793"/>
                  </a:lnTo>
                  <a:lnTo>
                    <a:pt x="624" y="820"/>
                  </a:lnTo>
                  <a:lnTo>
                    <a:pt x="578" y="843"/>
                  </a:lnTo>
                  <a:lnTo>
                    <a:pt x="529" y="858"/>
                  </a:lnTo>
                  <a:lnTo>
                    <a:pt x="477" y="868"/>
                  </a:lnTo>
                  <a:lnTo>
                    <a:pt x="424" y="872"/>
                  </a:lnTo>
                  <a:lnTo>
                    <a:pt x="371" y="868"/>
                  </a:lnTo>
                  <a:lnTo>
                    <a:pt x="319" y="858"/>
                  </a:lnTo>
                  <a:lnTo>
                    <a:pt x="271" y="843"/>
                  </a:lnTo>
                  <a:lnTo>
                    <a:pt x="225" y="820"/>
                  </a:lnTo>
                  <a:lnTo>
                    <a:pt x="182" y="793"/>
                  </a:lnTo>
                  <a:lnTo>
                    <a:pt x="142" y="761"/>
                  </a:lnTo>
                  <a:lnTo>
                    <a:pt x="107" y="725"/>
                  </a:lnTo>
                  <a:lnTo>
                    <a:pt x="75" y="685"/>
                  </a:lnTo>
                  <a:lnTo>
                    <a:pt x="49" y="641"/>
                  </a:lnTo>
                  <a:lnTo>
                    <a:pt x="28" y="594"/>
                  </a:lnTo>
                  <a:lnTo>
                    <a:pt x="13" y="543"/>
                  </a:lnTo>
                  <a:lnTo>
                    <a:pt x="3" y="491"/>
                  </a:lnTo>
                  <a:lnTo>
                    <a:pt x="0" y="436"/>
                  </a:lnTo>
                  <a:lnTo>
                    <a:pt x="3" y="381"/>
                  </a:lnTo>
                  <a:lnTo>
                    <a:pt x="13" y="329"/>
                  </a:lnTo>
                  <a:lnTo>
                    <a:pt x="28" y="278"/>
                  </a:lnTo>
                  <a:lnTo>
                    <a:pt x="49" y="231"/>
                  </a:lnTo>
                  <a:lnTo>
                    <a:pt x="75" y="187"/>
                  </a:lnTo>
                  <a:lnTo>
                    <a:pt x="107" y="146"/>
                  </a:lnTo>
                  <a:lnTo>
                    <a:pt x="142" y="109"/>
                  </a:lnTo>
                  <a:lnTo>
                    <a:pt x="182" y="78"/>
                  </a:lnTo>
                  <a:lnTo>
                    <a:pt x="225" y="50"/>
                  </a:lnTo>
                  <a:lnTo>
                    <a:pt x="271" y="29"/>
                  </a:lnTo>
                  <a:lnTo>
                    <a:pt x="319" y="12"/>
                  </a:lnTo>
                  <a:lnTo>
                    <a:pt x="371" y="3"/>
                  </a:lnTo>
                  <a:lnTo>
                    <a:pt x="4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2">
              <a:extLst>
                <a:ext uri="{FF2B5EF4-FFF2-40B4-BE49-F238E27FC236}">
                  <a16:creationId xmlns:a16="http://schemas.microsoft.com/office/drawing/2014/main" id="{D0DF10E1-556F-F312-FD34-9F2D79CF90B2}"/>
                </a:ext>
              </a:extLst>
            </p:cNvPr>
            <p:cNvSpPr>
              <a:spLocks/>
            </p:cNvSpPr>
            <p:nvPr/>
          </p:nvSpPr>
          <p:spPr bwMode="auto">
            <a:xfrm>
              <a:off x="2866" y="3338"/>
              <a:ext cx="388" cy="337"/>
            </a:xfrm>
            <a:custGeom>
              <a:avLst/>
              <a:gdLst>
                <a:gd name="T0" fmla="*/ 447 w 775"/>
                <a:gd name="T1" fmla="*/ 0 h 675"/>
                <a:gd name="T2" fmla="*/ 775 w 775"/>
                <a:gd name="T3" fmla="*/ 337 h 675"/>
                <a:gd name="T4" fmla="*/ 447 w 775"/>
                <a:gd name="T5" fmla="*/ 675 h 675"/>
                <a:gd name="T6" fmla="*/ 447 w 775"/>
                <a:gd name="T7" fmla="*/ 479 h 675"/>
                <a:gd name="T8" fmla="*/ 0 w 775"/>
                <a:gd name="T9" fmla="*/ 479 h 675"/>
                <a:gd name="T10" fmla="*/ 0 w 775"/>
                <a:gd name="T11" fmla="*/ 195 h 675"/>
                <a:gd name="T12" fmla="*/ 447 w 775"/>
                <a:gd name="T13" fmla="*/ 195 h 675"/>
                <a:gd name="T14" fmla="*/ 447 w 775"/>
                <a:gd name="T15" fmla="*/ 0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5" h="675">
                  <a:moveTo>
                    <a:pt x="447" y="0"/>
                  </a:moveTo>
                  <a:lnTo>
                    <a:pt x="775" y="337"/>
                  </a:lnTo>
                  <a:lnTo>
                    <a:pt x="447" y="675"/>
                  </a:lnTo>
                  <a:lnTo>
                    <a:pt x="447" y="479"/>
                  </a:lnTo>
                  <a:lnTo>
                    <a:pt x="0" y="479"/>
                  </a:lnTo>
                  <a:lnTo>
                    <a:pt x="0" y="195"/>
                  </a:lnTo>
                  <a:lnTo>
                    <a:pt x="447" y="195"/>
                  </a:lnTo>
                  <a:lnTo>
                    <a:pt x="4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43">
              <a:extLst>
                <a:ext uri="{FF2B5EF4-FFF2-40B4-BE49-F238E27FC236}">
                  <a16:creationId xmlns:a16="http://schemas.microsoft.com/office/drawing/2014/main" id="{8696F41A-5FC8-610C-685F-E21FE2C720A1}"/>
                </a:ext>
              </a:extLst>
            </p:cNvPr>
            <p:cNvSpPr>
              <a:spLocks noEditPoints="1"/>
            </p:cNvSpPr>
            <p:nvPr/>
          </p:nvSpPr>
          <p:spPr bwMode="auto">
            <a:xfrm>
              <a:off x="2782" y="2112"/>
              <a:ext cx="520" cy="997"/>
            </a:xfrm>
            <a:custGeom>
              <a:avLst/>
              <a:gdLst>
                <a:gd name="T0" fmla="*/ 618 w 1040"/>
                <a:gd name="T1" fmla="*/ 1621 h 1995"/>
                <a:gd name="T2" fmla="*/ 715 w 1040"/>
                <a:gd name="T3" fmla="*/ 1577 h 1995"/>
                <a:gd name="T4" fmla="*/ 789 w 1040"/>
                <a:gd name="T5" fmla="*/ 1498 h 1995"/>
                <a:gd name="T6" fmla="*/ 833 w 1040"/>
                <a:gd name="T7" fmla="*/ 1395 h 1995"/>
                <a:gd name="T8" fmla="*/ 839 w 1040"/>
                <a:gd name="T9" fmla="*/ 1275 h 1995"/>
                <a:gd name="T10" fmla="*/ 808 w 1040"/>
                <a:gd name="T11" fmla="*/ 1170 h 1995"/>
                <a:gd name="T12" fmla="*/ 743 w 1040"/>
                <a:gd name="T13" fmla="*/ 1101 h 1995"/>
                <a:gd name="T14" fmla="*/ 631 w 1040"/>
                <a:gd name="T15" fmla="*/ 1051 h 1995"/>
                <a:gd name="T16" fmla="*/ 425 w 1040"/>
                <a:gd name="T17" fmla="*/ 271 h 1995"/>
                <a:gd name="T18" fmla="*/ 319 w 1040"/>
                <a:gd name="T19" fmla="*/ 326 h 1995"/>
                <a:gd name="T20" fmla="*/ 249 w 1040"/>
                <a:gd name="T21" fmla="*/ 417 h 1995"/>
                <a:gd name="T22" fmla="*/ 226 w 1040"/>
                <a:gd name="T23" fmla="*/ 530 h 1995"/>
                <a:gd name="T24" fmla="*/ 246 w 1040"/>
                <a:gd name="T25" fmla="*/ 639 h 1995"/>
                <a:gd name="T26" fmla="*/ 302 w 1040"/>
                <a:gd name="T27" fmla="*/ 720 h 1995"/>
                <a:gd name="T28" fmla="*/ 389 w 1040"/>
                <a:gd name="T29" fmla="*/ 774 h 1995"/>
                <a:gd name="T30" fmla="*/ 468 w 1040"/>
                <a:gd name="T31" fmla="*/ 261 h 1995"/>
                <a:gd name="T32" fmla="*/ 582 w 1040"/>
                <a:gd name="T33" fmla="*/ 95 h 1995"/>
                <a:gd name="T34" fmla="*/ 732 w 1040"/>
                <a:gd name="T35" fmla="*/ 130 h 1995"/>
                <a:gd name="T36" fmla="*/ 849 w 1040"/>
                <a:gd name="T37" fmla="*/ 198 h 1995"/>
                <a:gd name="T38" fmla="*/ 938 w 1040"/>
                <a:gd name="T39" fmla="*/ 305 h 1995"/>
                <a:gd name="T40" fmla="*/ 990 w 1040"/>
                <a:gd name="T41" fmla="*/ 442 h 1995"/>
                <a:gd name="T42" fmla="*/ 793 w 1040"/>
                <a:gd name="T43" fmla="*/ 482 h 1995"/>
                <a:gd name="T44" fmla="*/ 750 w 1040"/>
                <a:gd name="T45" fmla="*/ 373 h 1995"/>
                <a:gd name="T46" fmla="*/ 681 w 1040"/>
                <a:gd name="T47" fmla="*/ 304 h 1995"/>
                <a:gd name="T48" fmla="*/ 582 w 1040"/>
                <a:gd name="T49" fmla="*/ 265 h 1995"/>
                <a:gd name="T50" fmla="*/ 669 w 1040"/>
                <a:gd name="T51" fmla="*/ 856 h 1995"/>
                <a:gd name="T52" fmla="*/ 756 w 1040"/>
                <a:gd name="T53" fmla="*/ 884 h 1995"/>
                <a:gd name="T54" fmla="*/ 856 w 1040"/>
                <a:gd name="T55" fmla="*/ 937 h 1995"/>
                <a:gd name="T56" fmla="*/ 948 w 1040"/>
                <a:gd name="T57" fmla="*/ 1021 h 1995"/>
                <a:gd name="T58" fmla="*/ 1009 w 1040"/>
                <a:gd name="T59" fmla="*/ 1129 h 1995"/>
                <a:gd name="T60" fmla="*/ 1037 w 1040"/>
                <a:gd name="T61" fmla="*/ 1257 h 1995"/>
                <a:gd name="T62" fmla="*/ 1030 w 1040"/>
                <a:gd name="T63" fmla="*/ 1416 h 1995"/>
                <a:gd name="T64" fmla="*/ 975 w 1040"/>
                <a:gd name="T65" fmla="*/ 1562 h 1995"/>
                <a:gd name="T66" fmla="*/ 875 w 1040"/>
                <a:gd name="T67" fmla="*/ 1683 h 1995"/>
                <a:gd name="T68" fmla="*/ 742 w 1040"/>
                <a:gd name="T69" fmla="*/ 1761 h 1995"/>
                <a:gd name="T70" fmla="*/ 582 w 1040"/>
                <a:gd name="T71" fmla="*/ 1794 h 1995"/>
                <a:gd name="T72" fmla="*/ 468 w 1040"/>
                <a:gd name="T73" fmla="*/ 1796 h 1995"/>
                <a:gd name="T74" fmla="*/ 314 w 1040"/>
                <a:gd name="T75" fmla="*/ 1764 h 1995"/>
                <a:gd name="T76" fmla="*/ 198 w 1040"/>
                <a:gd name="T77" fmla="*/ 1709 h 1995"/>
                <a:gd name="T78" fmla="*/ 104 w 1040"/>
                <a:gd name="T79" fmla="*/ 1616 h 1995"/>
                <a:gd name="T80" fmla="*/ 33 w 1040"/>
                <a:gd name="T81" fmla="*/ 1482 h 1995"/>
                <a:gd name="T82" fmla="*/ 0 w 1040"/>
                <a:gd name="T83" fmla="*/ 1314 h 1995"/>
                <a:gd name="T84" fmla="*/ 214 w 1040"/>
                <a:gd name="T85" fmla="*/ 1373 h 1995"/>
                <a:gd name="T86" fmla="*/ 256 w 1040"/>
                <a:gd name="T87" fmla="*/ 1483 h 1995"/>
                <a:gd name="T88" fmla="*/ 331 w 1040"/>
                <a:gd name="T89" fmla="*/ 1570 h 1995"/>
                <a:gd name="T90" fmla="*/ 431 w 1040"/>
                <a:gd name="T91" fmla="*/ 1621 h 1995"/>
                <a:gd name="T92" fmla="*/ 408 w 1040"/>
                <a:gd name="T93" fmla="*/ 989 h 1995"/>
                <a:gd name="T94" fmla="*/ 225 w 1040"/>
                <a:gd name="T95" fmla="*/ 904 h 1995"/>
                <a:gd name="T96" fmla="*/ 129 w 1040"/>
                <a:gd name="T97" fmla="*/ 825 h 1995"/>
                <a:gd name="T98" fmla="*/ 65 w 1040"/>
                <a:gd name="T99" fmla="*/ 719 h 1995"/>
                <a:gd name="T100" fmla="*/ 35 w 1040"/>
                <a:gd name="T101" fmla="*/ 592 h 1995"/>
                <a:gd name="T102" fmla="*/ 42 w 1040"/>
                <a:gd name="T103" fmla="*/ 444 h 1995"/>
                <a:gd name="T104" fmla="*/ 90 w 1040"/>
                <a:gd name="T105" fmla="*/ 313 h 1995"/>
                <a:gd name="T106" fmla="*/ 179 w 1040"/>
                <a:gd name="T107" fmla="*/ 203 h 1995"/>
                <a:gd name="T108" fmla="*/ 280 w 1040"/>
                <a:gd name="T109" fmla="*/ 141 h 1995"/>
                <a:gd name="T110" fmla="*/ 415 w 1040"/>
                <a:gd name="T111" fmla="*/ 10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0" h="1995">
                  <a:moveTo>
                    <a:pt x="582" y="1037"/>
                  </a:moveTo>
                  <a:lnTo>
                    <a:pt x="582" y="1627"/>
                  </a:lnTo>
                  <a:lnTo>
                    <a:pt x="618" y="1621"/>
                  </a:lnTo>
                  <a:lnTo>
                    <a:pt x="653" y="1610"/>
                  </a:lnTo>
                  <a:lnTo>
                    <a:pt x="685" y="1596"/>
                  </a:lnTo>
                  <a:lnTo>
                    <a:pt x="715" y="1577"/>
                  </a:lnTo>
                  <a:lnTo>
                    <a:pt x="742" y="1554"/>
                  </a:lnTo>
                  <a:lnTo>
                    <a:pt x="767" y="1528"/>
                  </a:lnTo>
                  <a:lnTo>
                    <a:pt x="789" y="1498"/>
                  </a:lnTo>
                  <a:lnTo>
                    <a:pt x="808" y="1466"/>
                  </a:lnTo>
                  <a:lnTo>
                    <a:pt x="822" y="1431"/>
                  </a:lnTo>
                  <a:lnTo>
                    <a:pt x="833" y="1395"/>
                  </a:lnTo>
                  <a:lnTo>
                    <a:pt x="839" y="1357"/>
                  </a:lnTo>
                  <a:lnTo>
                    <a:pt x="841" y="1315"/>
                  </a:lnTo>
                  <a:lnTo>
                    <a:pt x="839" y="1275"/>
                  </a:lnTo>
                  <a:lnTo>
                    <a:pt x="833" y="1236"/>
                  </a:lnTo>
                  <a:lnTo>
                    <a:pt x="822" y="1202"/>
                  </a:lnTo>
                  <a:lnTo>
                    <a:pt x="808" y="1170"/>
                  </a:lnTo>
                  <a:lnTo>
                    <a:pt x="789" y="1143"/>
                  </a:lnTo>
                  <a:lnTo>
                    <a:pt x="770" y="1122"/>
                  </a:lnTo>
                  <a:lnTo>
                    <a:pt x="743" y="1101"/>
                  </a:lnTo>
                  <a:lnTo>
                    <a:pt x="711" y="1083"/>
                  </a:lnTo>
                  <a:lnTo>
                    <a:pt x="674" y="1066"/>
                  </a:lnTo>
                  <a:lnTo>
                    <a:pt x="631" y="1051"/>
                  </a:lnTo>
                  <a:lnTo>
                    <a:pt x="582" y="1037"/>
                  </a:lnTo>
                  <a:close/>
                  <a:moveTo>
                    <a:pt x="468" y="261"/>
                  </a:moveTo>
                  <a:lnTo>
                    <a:pt x="425" y="271"/>
                  </a:lnTo>
                  <a:lnTo>
                    <a:pt x="385" y="284"/>
                  </a:lnTo>
                  <a:lnTo>
                    <a:pt x="350" y="302"/>
                  </a:lnTo>
                  <a:lnTo>
                    <a:pt x="319" y="326"/>
                  </a:lnTo>
                  <a:lnTo>
                    <a:pt x="291" y="353"/>
                  </a:lnTo>
                  <a:lnTo>
                    <a:pt x="268" y="385"/>
                  </a:lnTo>
                  <a:lnTo>
                    <a:pt x="249" y="417"/>
                  </a:lnTo>
                  <a:lnTo>
                    <a:pt x="236" y="453"/>
                  </a:lnTo>
                  <a:lnTo>
                    <a:pt x="228" y="491"/>
                  </a:lnTo>
                  <a:lnTo>
                    <a:pt x="226" y="530"/>
                  </a:lnTo>
                  <a:lnTo>
                    <a:pt x="228" y="569"/>
                  </a:lnTo>
                  <a:lnTo>
                    <a:pt x="235" y="605"/>
                  </a:lnTo>
                  <a:lnTo>
                    <a:pt x="246" y="639"/>
                  </a:lnTo>
                  <a:lnTo>
                    <a:pt x="261" y="671"/>
                  </a:lnTo>
                  <a:lnTo>
                    <a:pt x="281" y="699"/>
                  </a:lnTo>
                  <a:lnTo>
                    <a:pt x="302" y="720"/>
                  </a:lnTo>
                  <a:lnTo>
                    <a:pt x="326" y="741"/>
                  </a:lnTo>
                  <a:lnTo>
                    <a:pt x="356" y="759"/>
                  </a:lnTo>
                  <a:lnTo>
                    <a:pt x="389" y="774"/>
                  </a:lnTo>
                  <a:lnTo>
                    <a:pt x="426" y="789"/>
                  </a:lnTo>
                  <a:lnTo>
                    <a:pt x="468" y="802"/>
                  </a:lnTo>
                  <a:lnTo>
                    <a:pt x="468" y="261"/>
                  </a:lnTo>
                  <a:close/>
                  <a:moveTo>
                    <a:pt x="468" y="0"/>
                  </a:moveTo>
                  <a:lnTo>
                    <a:pt x="582" y="0"/>
                  </a:lnTo>
                  <a:lnTo>
                    <a:pt x="582" y="95"/>
                  </a:lnTo>
                  <a:lnTo>
                    <a:pt x="637" y="103"/>
                  </a:lnTo>
                  <a:lnTo>
                    <a:pt x="686" y="114"/>
                  </a:lnTo>
                  <a:lnTo>
                    <a:pt x="732" y="130"/>
                  </a:lnTo>
                  <a:lnTo>
                    <a:pt x="775" y="148"/>
                  </a:lnTo>
                  <a:lnTo>
                    <a:pt x="813" y="171"/>
                  </a:lnTo>
                  <a:lnTo>
                    <a:pt x="849" y="198"/>
                  </a:lnTo>
                  <a:lnTo>
                    <a:pt x="883" y="230"/>
                  </a:lnTo>
                  <a:lnTo>
                    <a:pt x="912" y="266"/>
                  </a:lnTo>
                  <a:lnTo>
                    <a:pt x="938" y="305"/>
                  </a:lnTo>
                  <a:lnTo>
                    <a:pt x="959" y="347"/>
                  </a:lnTo>
                  <a:lnTo>
                    <a:pt x="977" y="394"/>
                  </a:lnTo>
                  <a:lnTo>
                    <a:pt x="990" y="442"/>
                  </a:lnTo>
                  <a:lnTo>
                    <a:pt x="1000" y="495"/>
                  </a:lnTo>
                  <a:lnTo>
                    <a:pt x="801" y="527"/>
                  </a:lnTo>
                  <a:lnTo>
                    <a:pt x="793" y="482"/>
                  </a:lnTo>
                  <a:lnTo>
                    <a:pt x="782" y="441"/>
                  </a:lnTo>
                  <a:lnTo>
                    <a:pt x="767" y="405"/>
                  </a:lnTo>
                  <a:lnTo>
                    <a:pt x="750" y="373"/>
                  </a:lnTo>
                  <a:lnTo>
                    <a:pt x="730" y="346"/>
                  </a:lnTo>
                  <a:lnTo>
                    <a:pt x="707" y="324"/>
                  </a:lnTo>
                  <a:lnTo>
                    <a:pt x="681" y="304"/>
                  </a:lnTo>
                  <a:lnTo>
                    <a:pt x="651" y="288"/>
                  </a:lnTo>
                  <a:lnTo>
                    <a:pt x="618" y="274"/>
                  </a:lnTo>
                  <a:lnTo>
                    <a:pt x="582" y="265"/>
                  </a:lnTo>
                  <a:lnTo>
                    <a:pt x="582" y="832"/>
                  </a:lnTo>
                  <a:lnTo>
                    <a:pt x="628" y="844"/>
                  </a:lnTo>
                  <a:lnTo>
                    <a:pt x="669" y="856"/>
                  </a:lnTo>
                  <a:lnTo>
                    <a:pt x="704" y="866"/>
                  </a:lnTo>
                  <a:lnTo>
                    <a:pt x="732" y="876"/>
                  </a:lnTo>
                  <a:lnTo>
                    <a:pt x="756" y="884"/>
                  </a:lnTo>
                  <a:lnTo>
                    <a:pt x="775" y="892"/>
                  </a:lnTo>
                  <a:lnTo>
                    <a:pt x="818" y="913"/>
                  </a:lnTo>
                  <a:lnTo>
                    <a:pt x="856" y="937"/>
                  </a:lnTo>
                  <a:lnTo>
                    <a:pt x="891" y="963"/>
                  </a:lnTo>
                  <a:lnTo>
                    <a:pt x="922" y="991"/>
                  </a:lnTo>
                  <a:lnTo>
                    <a:pt x="948" y="1021"/>
                  </a:lnTo>
                  <a:lnTo>
                    <a:pt x="973" y="1054"/>
                  </a:lnTo>
                  <a:lnTo>
                    <a:pt x="992" y="1091"/>
                  </a:lnTo>
                  <a:lnTo>
                    <a:pt x="1009" y="1129"/>
                  </a:lnTo>
                  <a:lnTo>
                    <a:pt x="1023" y="1170"/>
                  </a:lnTo>
                  <a:lnTo>
                    <a:pt x="1032" y="1213"/>
                  </a:lnTo>
                  <a:lnTo>
                    <a:pt x="1037" y="1257"/>
                  </a:lnTo>
                  <a:lnTo>
                    <a:pt x="1040" y="1303"/>
                  </a:lnTo>
                  <a:lnTo>
                    <a:pt x="1037" y="1360"/>
                  </a:lnTo>
                  <a:lnTo>
                    <a:pt x="1030" y="1416"/>
                  </a:lnTo>
                  <a:lnTo>
                    <a:pt x="1017" y="1467"/>
                  </a:lnTo>
                  <a:lnTo>
                    <a:pt x="998" y="1516"/>
                  </a:lnTo>
                  <a:lnTo>
                    <a:pt x="975" y="1562"/>
                  </a:lnTo>
                  <a:lnTo>
                    <a:pt x="946" y="1606"/>
                  </a:lnTo>
                  <a:lnTo>
                    <a:pt x="912" y="1647"/>
                  </a:lnTo>
                  <a:lnTo>
                    <a:pt x="875" y="1683"/>
                  </a:lnTo>
                  <a:lnTo>
                    <a:pt x="833" y="1714"/>
                  </a:lnTo>
                  <a:lnTo>
                    <a:pt x="789" y="1741"/>
                  </a:lnTo>
                  <a:lnTo>
                    <a:pt x="742" y="1761"/>
                  </a:lnTo>
                  <a:lnTo>
                    <a:pt x="692" y="1778"/>
                  </a:lnTo>
                  <a:lnTo>
                    <a:pt x="639" y="1788"/>
                  </a:lnTo>
                  <a:lnTo>
                    <a:pt x="582" y="1794"/>
                  </a:lnTo>
                  <a:lnTo>
                    <a:pt x="582" y="1995"/>
                  </a:lnTo>
                  <a:lnTo>
                    <a:pt x="468" y="1995"/>
                  </a:lnTo>
                  <a:lnTo>
                    <a:pt x="468" y="1796"/>
                  </a:lnTo>
                  <a:lnTo>
                    <a:pt x="412" y="1788"/>
                  </a:lnTo>
                  <a:lnTo>
                    <a:pt x="361" y="1777"/>
                  </a:lnTo>
                  <a:lnTo>
                    <a:pt x="314" y="1764"/>
                  </a:lnTo>
                  <a:lnTo>
                    <a:pt x="271" y="1748"/>
                  </a:lnTo>
                  <a:lnTo>
                    <a:pt x="233" y="1730"/>
                  </a:lnTo>
                  <a:lnTo>
                    <a:pt x="198" y="1709"/>
                  </a:lnTo>
                  <a:lnTo>
                    <a:pt x="165" y="1683"/>
                  </a:lnTo>
                  <a:lnTo>
                    <a:pt x="133" y="1651"/>
                  </a:lnTo>
                  <a:lnTo>
                    <a:pt x="104" y="1616"/>
                  </a:lnTo>
                  <a:lnTo>
                    <a:pt x="77" y="1576"/>
                  </a:lnTo>
                  <a:lnTo>
                    <a:pt x="53" y="1530"/>
                  </a:lnTo>
                  <a:lnTo>
                    <a:pt x="33" y="1482"/>
                  </a:lnTo>
                  <a:lnTo>
                    <a:pt x="17" y="1430"/>
                  </a:lnTo>
                  <a:lnTo>
                    <a:pt x="6" y="1374"/>
                  </a:lnTo>
                  <a:lnTo>
                    <a:pt x="0" y="1314"/>
                  </a:lnTo>
                  <a:lnTo>
                    <a:pt x="195" y="1276"/>
                  </a:lnTo>
                  <a:lnTo>
                    <a:pt x="203" y="1327"/>
                  </a:lnTo>
                  <a:lnTo>
                    <a:pt x="214" y="1373"/>
                  </a:lnTo>
                  <a:lnTo>
                    <a:pt x="226" y="1414"/>
                  </a:lnTo>
                  <a:lnTo>
                    <a:pt x="239" y="1450"/>
                  </a:lnTo>
                  <a:lnTo>
                    <a:pt x="256" y="1483"/>
                  </a:lnTo>
                  <a:lnTo>
                    <a:pt x="273" y="1510"/>
                  </a:lnTo>
                  <a:lnTo>
                    <a:pt x="302" y="1543"/>
                  </a:lnTo>
                  <a:lnTo>
                    <a:pt x="331" y="1570"/>
                  </a:lnTo>
                  <a:lnTo>
                    <a:pt x="363" y="1592"/>
                  </a:lnTo>
                  <a:lnTo>
                    <a:pt x="396" y="1609"/>
                  </a:lnTo>
                  <a:lnTo>
                    <a:pt x="431" y="1621"/>
                  </a:lnTo>
                  <a:lnTo>
                    <a:pt x="468" y="1627"/>
                  </a:lnTo>
                  <a:lnTo>
                    <a:pt x="468" y="1007"/>
                  </a:lnTo>
                  <a:lnTo>
                    <a:pt x="408" y="989"/>
                  </a:lnTo>
                  <a:lnTo>
                    <a:pt x="348" y="965"/>
                  </a:lnTo>
                  <a:lnTo>
                    <a:pt x="286" y="937"/>
                  </a:lnTo>
                  <a:lnTo>
                    <a:pt x="225" y="904"/>
                  </a:lnTo>
                  <a:lnTo>
                    <a:pt x="190" y="880"/>
                  </a:lnTo>
                  <a:lnTo>
                    <a:pt x="158" y="854"/>
                  </a:lnTo>
                  <a:lnTo>
                    <a:pt x="129" y="825"/>
                  </a:lnTo>
                  <a:lnTo>
                    <a:pt x="104" y="794"/>
                  </a:lnTo>
                  <a:lnTo>
                    <a:pt x="83" y="758"/>
                  </a:lnTo>
                  <a:lnTo>
                    <a:pt x="65" y="719"/>
                  </a:lnTo>
                  <a:lnTo>
                    <a:pt x="51" y="679"/>
                  </a:lnTo>
                  <a:lnTo>
                    <a:pt x="41" y="636"/>
                  </a:lnTo>
                  <a:lnTo>
                    <a:pt x="35" y="592"/>
                  </a:lnTo>
                  <a:lnTo>
                    <a:pt x="33" y="545"/>
                  </a:lnTo>
                  <a:lnTo>
                    <a:pt x="35" y="493"/>
                  </a:lnTo>
                  <a:lnTo>
                    <a:pt x="42" y="444"/>
                  </a:lnTo>
                  <a:lnTo>
                    <a:pt x="54" y="398"/>
                  </a:lnTo>
                  <a:lnTo>
                    <a:pt x="69" y="354"/>
                  </a:lnTo>
                  <a:lnTo>
                    <a:pt x="90" y="313"/>
                  </a:lnTo>
                  <a:lnTo>
                    <a:pt x="115" y="274"/>
                  </a:lnTo>
                  <a:lnTo>
                    <a:pt x="145" y="237"/>
                  </a:lnTo>
                  <a:lnTo>
                    <a:pt x="179" y="203"/>
                  </a:lnTo>
                  <a:lnTo>
                    <a:pt x="208" y="180"/>
                  </a:lnTo>
                  <a:lnTo>
                    <a:pt x="243" y="159"/>
                  </a:lnTo>
                  <a:lnTo>
                    <a:pt x="280" y="141"/>
                  </a:lnTo>
                  <a:lnTo>
                    <a:pt x="320" y="126"/>
                  </a:lnTo>
                  <a:lnTo>
                    <a:pt x="365" y="113"/>
                  </a:lnTo>
                  <a:lnTo>
                    <a:pt x="415" y="103"/>
                  </a:lnTo>
                  <a:lnTo>
                    <a:pt x="468" y="95"/>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240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89344"/>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1500493" y="0"/>
            <a:ext cx="10905066" cy="1135737"/>
          </a:xfrm>
        </p:spPr>
        <p:txBody>
          <a:bodyPr>
            <a:normAutofit/>
          </a:bodyPr>
          <a:lstStyle/>
          <a:p>
            <a:pPr algn="ctr"/>
            <a:r>
              <a:rPr lang="en-US" sz="4800" dirty="0">
                <a:solidFill>
                  <a:schemeClr val="bg1"/>
                </a:solidFill>
              </a:rPr>
              <a:t>ARP/CSLFRF Spending Categories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1714052" y="1040210"/>
          <a:ext cx="10477948" cy="58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0232EFF-CF4C-C14A-910E-F6F50E4B4742}"/>
              </a:ext>
            </a:extLst>
          </p:cNvPr>
          <p:cNvSpPr/>
          <p:nvPr/>
        </p:nvSpPr>
        <p:spPr>
          <a:xfrm rot="16200000">
            <a:off x="-2682100" y="2592755"/>
            <a:ext cx="6947343" cy="1583142"/>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Know Your Category!</a:t>
            </a:r>
          </a:p>
        </p:txBody>
      </p:sp>
    </p:spTree>
    <p:extLst>
      <p:ext uri="{BB962C8B-B14F-4D97-AF65-F5344CB8AC3E}">
        <p14:creationId xmlns:p14="http://schemas.microsoft.com/office/powerpoint/2010/main" val="359391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63593984"/>
              </p:ext>
            </p:extLst>
          </p:nvPr>
        </p:nvGraphicFramePr>
        <p:xfrm>
          <a:off x="0" y="-591096"/>
          <a:ext cx="12191999" cy="4235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40" y="2999846"/>
            <a:ext cx="1672261" cy="2862322"/>
          </a:xfrm>
          <a:prstGeom prst="rect">
            <a:avLst/>
          </a:prstGeom>
          <a:solidFill>
            <a:schemeClr val="bg1"/>
          </a:solidFill>
          <a:ln w="38100">
            <a:solidFill>
              <a:schemeClr val="accent2"/>
            </a:solidFill>
          </a:ln>
          <a:effectLst>
            <a:outerShdw blurRad="50800" dist="38100" algn="l" rotWithShape="0">
              <a:prstClr val="black">
                <a:alpha val="40000"/>
              </a:prstClr>
            </a:outerShdw>
          </a:effectLst>
        </p:spPr>
        <p:txBody>
          <a:bodyPr wrap="square" rtlCol="0">
            <a:spAutoFit/>
          </a:bodyPr>
          <a:lstStyle/>
          <a:p>
            <a:pPr algn="ctr"/>
            <a:r>
              <a:rPr lang="en-US" dirty="0"/>
              <a:t>Assessed on “new development” to cover past or future capital costs necessary to serve/continue to serve “new development”</a:t>
            </a:r>
          </a:p>
        </p:txBody>
      </p:sp>
      <p:sp>
        <p:nvSpPr>
          <p:cNvPr id="4" name="TextBox 3"/>
          <p:cNvSpPr txBox="1"/>
          <p:nvPr/>
        </p:nvSpPr>
        <p:spPr>
          <a:xfrm>
            <a:off x="3746917" y="4434179"/>
            <a:ext cx="2643047" cy="2031325"/>
          </a:xfrm>
          <a:prstGeom prst="rect">
            <a:avLst/>
          </a:prstGeom>
          <a:solidFill>
            <a:schemeClr val="bg1"/>
          </a:solidFill>
          <a:ln w="38100">
            <a:solidFill>
              <a:schemeClr val="accent4"/>
            </a:solidFill>
          </a:ln>
          <a:effectLst>
            <a:outerShdw blurRad="50800" dist="38100" algn="l" rotWithShape="0">
              <a:prstClr val="black">
                <a:alpha val="40000"/>
              </a:prstClr>
            </a:outerShdw>
          </a:effectLst>
        </p:spPr>
        <p:txBody>
          <a:bodyPr wrap="square" rtlCol="0">
            <a:spAutoFit/>
          </a:bodyPr>
          <a:lstStyle/>
          <a:p>
            <a:pPr algn="ctr"/>
            <a:r>
              <a:rPr lang="en-US" dirty="0"/>
              <a:t>Assessed pursuant to a contract with developer or property owner to extend water/sewer lines to property or do system changes / expansions to serve property</a:t>
            </a:r>
          </a:p>
        </p:txBody>
      </p:sp>
      <p:sp>
        <p:nvSpPr>
          <p:cNvPr id="6" name="TextBox 5"/>
          <p:cNvSpPr txBox="1"/>
          <p:nvPr/>
        </p:nvSpPr>
        <p:spPr>
          <a:xfrm>
            <a:off x="8252768" y="2724945"/>
            <a:ext cx="2099044" cy="1477328"/>
          </a:xfrm>
          <a:prstGeom prst="rect">
            <a:avLst/>
          </a:prstGeom>
          <a:solidFill>
            <a:schemeClr val="bg1"/>
          </a:solidFill>
          <a:ln w="38100">
            <a:solidFill>
              <a:schemeClr val="accent2"/>
            </a:solidFill>
          </a:ln>
          <a:effectLst>
            <a:outerShdw blurRad="50800" dist="38100" algn="l" rotWithShape="0">
              <a:prstClr val="black">
                <a:alpha val="40000"/>
              </a:prstClr>
            </a:outerShdw>
          </a:effectLst>
        </p:spPr>
        <p:txBody>
          <a:bodyPr wrap="square" rtlCol="0">
            <a:spAutoFit/>
          </a:bodyPr>
          <a:lstStyle/>
          <a:p>
            <a:pPr algn="ctr"/>
            <a:r>
              <a:rPr lang="en-US" dirty="0"/>
              <a:t>Assessed on property owner at time of connection to cover costs of connection</a:t>
            </a:r>
          </a:p>
        </p:txBody>
      </p:sp>
      <p:sp>
        <p:nvSpPr>
          <p:cNvPr id="7" name="TextBox 6"/>
          <p:cNvSpPr txBox="1"/>
          <p:nvPr/>
        </p:nvSpPr>
        <p:spPr>
          <a:xfrm>
            <a:off x="5043881" y="2695657"/>
            <a:ext cx="1994453" cy="1200329"/>
          </a:xfrm>
          <a:prstGeom prst="rect">
            <a:avLst/>
          </a:prstGeom>
          <a:solidFill>
            <a:schemeClr val="bg1"/>
          </a:solidFill>
          <a:ln w="38100">
            <a:solidFill>
              <a:schemeClr val="accent5"/>
            </a:solidFill>
          </a:ln>
          <a:effectLst>
            <a:outerShdw blurRad="50800" dist="38100" algn="l" rotWithShape="0">
              <a:prstClr val="black">
                <a:alpha val="40000"/>
              </a:prstClr>
            </a:outerShdw>
          </a:effectLst>
        </p:spPr>
        <p:txBody>
          <a:bodyPr wrap="square" rtlCol="0">
            <a:spAutoFit/>
          </a:bodyPr>
          <a:lstStyle/>
          <a:p>
            <a:pPr algn="ctr"/>
            <a:r>
              <a:rPr lang="en-US" dirty="0"/>
              <a:t>Assessed to cover costs of inspections, plan reviews, etc.</a:t>
            </a:r>
          </a:p>
        </p:txBody>
      </p:sp>
      <p:sp>
        <p:nvSpPr>
          <p:cNvPr id="8" name="TextBox 7"/>
          <p:cNvSpPr txBox="1"/>
          <p:nvPr/>
        </p:nvSpPr>
        <p:spPr>
          <a:xfrm>
            <a:off x="10098997" y="4458824"/>
            <a:ext cx="1994458" cy="1754326"/>
          </a:xfrm>
          <a:prstGeom prst="rect">
            <a:avLst/>
          </a:prstGeom>
          <a:solidFill>
            <a:schemeClr val="bg1"/>
          </a:solidFill>
          <a:ln w="38100">
            <a:solidFill>
              <a:schemeClr val="accent1"/>
            </a:solidFill>
          </a:ln>
          <a:effectLst>
            <a:outerShdw blurRad="50800" dist="38100" algn="l" rotWithShape="0">
              <a:prstClr val="black">
                <a:alpha val="40000"/>
              </a:prstClr>
            </a:outerShdw>
          </a:effectLst>
        </p:spPr>
        <p:txBody>
          <a:bodyPr wrap="square" rtlCol="0">
            <a:spAutoFit/>
          </a:bodyPr>
          <a:lstStyle/>
          <a:p>
            <a:pPr algn="ctr"/>
            <a:r>
              <a:rPr lang="en-US" dirty="0"/>
              <a:t>Assessed on water/sewer utility customers—typically has fixed and variable component</a:t>
            </a:r>
          </a:p>
        </p:txBody>
      </p:sp>
      <p:cxnSp>
        <p:nvCxnSpPr>
          <p:cNvPr id="10" name="Straight Connector 9"/>
          <p:cNvCxnSpPr/>
          <p:nvPr/>
        </p:nvCxnSpPr>
        <p:spPr>
          <a:xfrm flipH="1">
            <a:off x="395894" y="2335662"/>
            <a:ext cx="1" cy="63570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76335" y="2363478"/>
            <a:ext cx="11386" cy="205964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04809" y="2377346"/>
            <a:ext cx="7553" cy="2903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9337542" y="2330122"/>
            <a:ext cx="0" cy="40489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294527" y="2401173"/>
            <a:ext cx="25514" cy="20871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07336" y="4640789"/>
            <a:ext cx="1994453" cy="2031325"/>
          </a:xfrm>
          <a:prstGeom prst="rect">
            <a:avLst/>
          </a:prstGeom>
          <a:solidFill>
            <a:schemeClr val="bg1"/>
          </a:solidFill>
          <a:ln w="38100">
            <a:solidFill>
              <a:schemeClr val="accent6"/>
            </a:solidFill>
          </a:ln>
          <a:effectLst>
            <a:outerShdw blurRad="50800" dist="38100" algn="l" rotWithShape="0">
              <a:prstClr val="black">
                <a:alpha val="40000"/>
              </a:prstClr>
            </a:outerShdw>
          </a:effectLst>
        </p:spPr>
        <p:txBody>
          <a:bodyPr wrap="square" rtlCol="0">
            <a:spAutoFit/>
          </a:bodyPr>
          <a:lstStyle/>
          <a:p>
            <a:pPr algn="ctr"/>
            <a:r>
              <a:rPr lang="en-US" dirty="0"/>
              <a:t>Assessed on certain properties when water/sewer available but property owners choose not to connect</a:t>
            </a:r>
          </a:p>
        </p:txBody>
      </p:sp>
      <p:cxnSp>
        <p:nvCxnSpPr>
          <p:cNvPr id="30" name="Straight Connector 29"/>
          <p:cNvCxnSpPr>
            <a:cxnSpLocks/>
          </p:cNvCxnSpPr>
          <p:nvPr/>
        </p:nvCxnSpPr>
        <p:spPr>
          <a:xfrm>
            <a:off x="7778442" y="2363478"/>
            <a:ext cx="1979" cy="228711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1B8613-E40F-624D-9B04-9453F857C1D6}"/>
              </a:ext>
            </a:extLst>
          </p:cNvPr>
          <p:cNvSpPr txBox="1"/>
          <p:nvPr/>
        </p:nvSpPr>
        <p:spPr>
          <a:xfrm>
            <a:off x="1858645" y="2948479"/>
            <a:ext cx="1672261" cy="1754326"/>
          </a:xfrm>
          <a:prstGeom prst="rect">
            <a:avLst/>
          </a:prstGeom>
          <a:solidFill>
            <a:schemeClr val="bg1"/>
          </a:solidFill>
          <a:ln w="38100">
            <a:solidFill>
              <a:schemeClr val="accent3"/>
            </a:solidFill>
          </a:ln>
          <a:effectLst>
            <a:outerShdw blurRad="50800" dist="38100" algn="l" rotWithShape="0">
              <a:prstClr val="black">
                <a:alpha val="40000"/>
              </a:prstClr>
            </a:outerShdw>
          </a:effectLst>
        </p:spPr>
        <p:txBody>
          <a:bodyPr wrap="square" rtlCol="0">
            <a:spAutoFit/>
          </a:bodyPr>
          <a:lstStyle/>
          <a:p>
            <a:pPr algn="ctr"/>
            <a:r>
              <a:rPr lang="en-US" dirty="0"/>
              <a:t>Reimbursement charges for capital projects that benefit assessed properties</a:t>
            </a:r>
          </a:p>
        </p:txBody>
      </p:sp>
      <p:cxnSp>
        <p:nvCxnSpPr>
          <p:cNvPr id="18" name="Straight Connector 17">
            <a:extLst>
              <a:ext uri="{FF2B5EF4-FFF2-40B4-BE49-F238E27FC236}">
                <a16:creationId xmlns:a16="http://schemas.microsoft.com/office/drawing/2014/main" id="{95AAD4C7-B541-584A-AD97-5C65B19CD6B1}"/>
              </a:ext>
            </a:extLst>
          </p:cNvPr>
          <p:cNvCxnSpPr/>
          <p:nvPr/>
        </p:nvCxnSpPr>
        <p:spPr>
          <a:xfrm flipH="1">
            <a:off x="2569565" y="2330122"/>
            <a:ext cx="1" cy="63570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55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2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BA68-644D-EECE-4F61-1998F4F45800}"/>
              </a:ext>
            </a:extLst>
          </p:cNvPr>
          <p:cNvSpPr>
            <a:spLocks noGrp="1"/>
          </p:cNvSpPr>
          <p:nvPr>
            <p:ph type="title"/>
          </p:nvPr>
        </p:nvSpPr>
        <p:spPr>
          <a:xfrm>
            <a:off x="543791" y="268143"/>
            <a:ext cx="11104418" cy="1325563"/>
          </a:xfrm>
        </p:spPr>
        <p:txBody>
          <a:bodyPr>
            <a:normAutofit/>
          </a:bodyPr>
          <a:lstStyle/>
          <a:p>
            <a:pPr algn="ctr"/>
            <a:r>
              <a:rPr lang="en-US" sz="4000" dirty="0"/>
              <a:t>What are Water / Wastewater ”Fees for Services?”</a:t>
            </a:r>
          </a:p>
        </p:txBody>
      </p:sp>
      <p:graphicFrame>
        <p:nvGraphicFramePr>
          <p:cNvPr id="4" name="Table 4">
            <a:extLst>
              <a:ext uri="{FF2B5EF4-FFF2-40B4-BE49-F238E27FC236}">
                <a16:creationId xmlns:a16="http://schemas.microsoft.com/office/drawing/2014/main" id="{CC52D3F8-ED88-EBC0-9E67-5AE9E96FA6E3}"/>
              </a:ext>
            </a:extLst>
          </p:cNvPr>
          <p:cNvGraphicFramePr>
            <a:graphicFrameLocks noGrp="1"/>
          </p:cNvGraphicFramePr>
          <p:nvPr>
            <p:ph idx="1"/>
            <p:extLst>
              <p:ext uri="{D42A27DB-BD31-4B8C-83A1-F6EECF244321}">
                <p14:modId xmlns:p14="http://schemas.microsoft.com/office/powerpoint/2010/main" val="3856587232"/>
              </p:ext>
            </p:extLst>
          </p:nvPr>
        </p:nvGraphicFramePr>
        <p:xfrm>
          <a:off x="0" y="1825625"/>
          <a:ext cx="12192000" cy="396240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87201227"/>
                    </a:ext>
                  </a:extLst>
                </a:gridCol>
                <a:gridCol w="4064000">
                  <a:extLst>
                    <a:ext uri="{9D8B030D-6E8A-4147-A177-3AD203B41FA5}">
                      <a16:colId xmlns:a16="http://schemas.microsoft.com/office/drawing/2014/main" val="3218668119"/>
                    </a:ext>
                  </a:extLst>
                </a:gridCol>
                <a:gridCol w="4064000">
                  <a:extLst>
                    <a:ext uri="{9D8B030D-6E8A-4147-A177-3AD203B41FA5}">
                      <a16:colId xmlns:a16="http://schemas.microsoft.com/office/drawing/2014/main" val="703801212"/>
                    </a:ext>
                  </a:extLst>
                </a:gridCol>
              </a:tblGrid>
              <a:tr h="370840">
                <a:tc>
                  <a:txBody>
                    <a:bodyPr/>
                    <a:lstStyle/>
                    <a:p>
                      <a:pPr algn="ctr"/>
                      <a:r>
                        <a:rPr lang="en-US" sz="2800" dirty="0"/>
                        <a:t>Program Income</a:t>
                      </a:r>
                    </a:p>
                  </a:txBody>
                  <a:tcPr>
                    <a:solidFill>
                      <a:schemeClr val="accent6">
                        <a:lumMod val="75000"/>
                      </a:schemeClr>
                    </a:solidFill>
                  </a:tcPr>
                </a:tc>
                <a:tc>
                  <a:txBody>
                    <a:bodyPr/>
                    <a:lstStyle/>
                    <a:p>
                      <a:pPr algn="ctr"/>
                      <a:r>
                        <a:rPr lang="en-US" sz="2800" dirty="0"/>
                        <a:t>Grey Area</a:t>
                      </a:r>
                    </a:p>
                  </a:txBody>
                  <a:tcPr>
                    <a:solidFill>
                      <a:schemeClr val="accent3">
                        <a:lumMod val="75000"/>
                      </a:schemeClr>
                    </a:solidFill>
                  </a:tcPr>
                </a:tc>
                <a:tc>
                  <a:txBody>
                    <a:bodyPr/>
                    <a:lstStyle/>
                    <a:p>
                      <a:pPr algn="ctr"/>
                      <a:r>
                        <a:rPr lang="en-US" sz="2800" dirty="0"/>
                        <a:t>NOT Program Income</a:t>
                      </a:r>
                    </a:p>
                  </a:txBody>
                  <a:tcPr>
                    <a:solidFill>
                      <a:srgbClr val="FF0000"/>
                    </a:solidFill>
                  </a:tcPr>
                </a:tc>
                <a:extLst>
                  <a:ext uri="{0D108BD9-81ED-4DB2-BD59-A6C34878D82A}">
                    <a16:rowId xmlns:a16="http://schemas.microsoft.com/office/drawing/2014/main" val="2018936797"/>
                  </a:ext>
                </a:extLst>
              </a:tr>
              <a:tr h="370840">
                <a:tc>
                  <a:txBody>
                    <a:bodyPr/>
                    <a:lstStyle/>
                    <a:p>
                      <a:pPr marL="285750" indent="-285750">
                        <a:buFont typeface="Arial" panose="020B0604020202020204" pitchFamily="34" charset="0"/>
                        <a:buChar char="•"/>
                      </a:pPr>
                      <a:r>
                        <a:rPr lang="en-US" sz="2000" dirty="0"/>
                        <a:t>Specified user fees* charged to new customers (due specifically to the ARP/CSLFRF funded project)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Increased specified user fees* (due specifically to the ARP/CSLFRF funded project) for existing customers</a:t>
                      </a:r>
                    </a:p>
                  </a:txBody>
                  <a:tcPr>
                    <a:solidFill>
                      <a:schemeClr val="accent6">
                        <a:lumMod val="40000"/>
                        <a:lumOff val="60000"/>
                      </a:schemeClr>
                    </a:solidFill>
                  </a:tcPr>
                </a:tc>
                <a:tc>
                  <a:txBody>
                    <a:bodyPr/>
                    <a:lstStyle/>
                    <a:p>
                      <a:pPr marL="342900" indent="-342900">
                        <a:buFont typeface="Arial" panose="020B0604020202020204" pitchFamily="34" charset="0"/>
                        <a:buChar char="•"/>
                      </a:pPr>
                      <a:r>
                        <a:rPr lang="en-US" sz="2000" dirty="0"/>
                        <a:t>Connection / hook-up charges</a:t>
                      </a:r>
                    </a:p>
                  </a:txBody>
                  <a:tcPr>
                    <a:solidFill>
                      <a:schemeClr val="accent3">
                        <a:lumMod val="40000"/>
                        <a:lumOff val="60000"/>
                      </a:schemeClr>
                    </a:solidFill>
                  </a:tcPr>
                </a:tc>
                <a:tc>
                  <a:txBody>
                    <a:bodyPr/>
                    <a:lstStyle/>
                    <a:p>
                      <a:pPr marL="342900" indent="-342900">
                        <a:buFont typeface="Arial" panose="020B0604020202020204" pitchFamily="34" charset="0"/>
                        <a:buChar char="•"/>
                      </a:pPr>
                      <a:r>
                        <a:rPr lang="en-US" sz="2000" dirty="0"/>
                        <a:t>Special assessments</a:t>
                      </a:r>
                    </a:p>
                    <a:p>
                      <a:pPr marL="342900" indent="-342900">
                        <a:buFont typeface="Arial" panose="020B0604020202020204" pitchFamily="34" charset="0"/>
                        <a:buChar char="•"/>
                      </a:pPr>
                      <a:r>
                        <a:rPr lang="en-US" sz="2000" dirty="0"/>
                        <a:t>Tax revenues</a:t>
                      </a:r>
                    </a:p>
                    <a:p>
                      <a:pPr marL="342900" indent="-342900">
                        <a:buFont typeface="Arial" panose="020B0604020202020204" pitchFamily="34" charset="0"/>
                        <a:buChar char="•"/>
                      </a:pPr>
                      <a:r>
                        <a:rPr lang="en-US" sz="2000" dirty="0"/>
                        <a:t>System development fees</a:t>
                      </a:r>
                    </a:p>
                    <a:p>
                      <a:pPr marL="342900" indent="-342900">
                        <a:buFont typeface="Arial" panose="020B0604020202020204" pitchFamily="34" charset="0"/>
                        <a:buChar char="•"/>
                      </a:pPr>
                      <a:r>
                        <a:rPr lang="en-US" sz="2000" dirty="0"/>
                        <a:t>Availability fees</a:t>
                      </a:r>
                    </a:p>
                    <a:p>
                      <a:pPr marL="342900" indent="-342900">
                        <a:buFont typeface="Arial" panose="020B0604020202020204" pitchFamily="34" charset="0"/>
                        <a:buChar char="•"/>
                      </a:pPr>
                      <a:r>
                        <a:rPr lang="en-US" sz="2000" dirty="0"/>
                        <a:t>Regulatory fees</a:t>
                      </a:r>
                    </a:p>
                    <a:p>
                      <a:pPr marL="342900" indent="-342900">
                        <a:buFont typeface="Arial" panose="020B0604020202020204" pitchFamily="34" charset="0"/>
                        <a:buChar char="•"/>
                      </a:pPr>
                      <a:r>
                        <a:rPr lang="en-US" sz="2000" dirty="0"/>
                        <a:t>Contractual charges for infrastructure</a:t>
                      </a:r>
                    </a:p>
                    <a:p>
                      <a:pPr marL="342900" indent="-342900">
                        <a:buFont typeface="Arial" panose="020B0604020202020204" pitchFamily="34" charset="0"/>
                        <a:buChar char="•"/>
                      </a:pPr>
                      <a:r>
                        <a:rPr lang="en-US" sz="2000" dirty="0"/>
                        <a:t>Charges to other local governments to reserve capacity</a:t>
                      </a:r>
                    </a:p>
                    <a:p>
                      <a:pPr marL="342900" indent="-342900">
                        <a:buFont typeface="Arial" panose="020B0604020202020204" pitchFamily="34" charset="0"/>
                        <a:buChar char="•"/>
                      </a:pPr>
                      <a:r>
                        <a:rPr lang="en-US" sz="2000" dirty="0"/>
                        <a:t>Penalty charges</a:t>
                      </a:r>
                    </a:p>
                    <a:p>
                      <a:pPr marL="342900" indent="-342900">
                        <a:buFont typeface="Arial" panose="020B0604020202020204" pitchFamily="34" charset="0"/>
                        <a:buChar char="•"/>
                      </a:pPr>
                      <a:endParaRPr lang="en-US" sz="2000" dirty="0"/>
                    </a:p>
                  </a:txBody>
                  <a:tcPr>
                    <a:solidFill>
                      <a:srgbClr val="FF1A00">
                        <a:alpha val="25882"/>
                      </a:srgbClr>
                    </a:solidFill>
                  </a:tcPr>
                </a:tc>
                <a:extLst>
                  <a:ext uri="{0D108BD9-81ED-4DB2-BD59-A6C34878D82A}">
                    <a16:rowId xmlns:a16="http://schemas.microsoft.com/office/drawing/2014/main" val="2091067612"/>
                  </a:ext>
                </a:extLst>
              </a:tr>
            </a:tbl>
          </a:graphicData>
        </a:graphic>
      </p:graphicFrame>
    </p:spTree>
    <p:extLst>
      <p:ext uri="{BB962C8B-B14F-4D97-AF65-F5344CB8AC3E}">
        <p14:creationId xmlns:p14="http://schemas.microsoft.com/office/powerpoint/2010/main" val="301304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332C8A-7676-6345-BBD8-5D1BB9DB6E30}"/>
              </a:ext>
            </a:extLst>
          </p:cNvPr>
          <p:cNvSpPr/>
          <p:nvPr/>
        </p:nvSpPr>
        <p:spPr>
          <a:xfrm>
            <a:off x="0" y="0"/>
            <a:ext cx="12192000" cy="151291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13113" y="348866"/>
            <a:ext cx="7872602" cy="877729"/>
          </a:xfrm>
        </p:spPr>
        <p:txBody>
          <a:bodyPr anchor="ctr">
            <a:normAutofit/>
          </a:bodyPr>
          <a:lstStyle/>
          <a:p>
            <a:pPr algn="ctr"/>
            <a:r>
              <a:rPr lang="en-US" dirty="0">
                <a:solidFill>
                  <a:srgbClr val="FFFFFF"/>
                </a:solidFill>
              </a:rPr>
              <a:t>*Program Income User Fees</a:t>
            </a:r>
          </a:p>
        </p:txBody>
      </p:sp>
      <p:graphicFrame>
        <p:nvGraphicFramePr>
          <p:cNvPr id="5" name="Content Placeholder 2">
            <a:extLst>
              <a:ext uri="{FF2B5EF4-FFF2-40B4-BE49-F238E27FC236}">
                <a16:creationId xmlns:a16="http://schemas.microsoft.com/office/drawing/2014/main" id="{525C4316-6992-42E4-B522-1D0AFA0BD15B}"/>
              </a:ext>
            </a:extLst>
          </p:cNvPr>
          <p:cNvGraphicFramePr>
            <a:graphicFrameLocks noGrp="1"/>
          </p:cNvGraphicFramePr>
          <p:nvPr>
            <p:ph idx="1"/>
          </p:nvPr>
        </p:nvGraphicFramePr>
        <p:xfrm>
          <a:off x="969607" y="1011219"/>
          <a:ext cx="10359614" cy="6260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quot;No&quot; Symbol 2">
            <a:extLst>
              <a:ext uri="{FF2B5EF4-FFF2-40B4-BE49-F238E27FC236}">
                <a16:creationId xmlns:a16="http://schemas.microsoft.com/office/drawing/2014/main" id="{32FCDB3C-B4CA-3E4A-AF2B-7114602D9D08}"/>
              </a:ext>
            </a:extLst>
          </p:cNvPr>
          <p:cNvSpPr/>
          <p:nvPr/>
        </p:nvSpPr>
        <p:spPr>
          <a:xfrm>
            <a:off x="6845775" y="5306453"/>
            <a:ext cx="1180407" cy="1080655"/>
          </a:xfrm>
          <a:prstGeom prst="noSmoking">
            <a:avLst/>
          </a:prstGeom>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6" name="Multiply 5">
            <a:extLst>
              <a:ext uri="{FF2B5EF4-FFF2-40B4-BE49-F238E27FC236}">
                <a16:creationId xmlns:a16="http://schemas.microsoft.com/office/drawing/2014/main" id="{144320A3-449E-108F-D26A-40213C1C6E33}"/>
              </a:ext>
            </a:extLst>
          </p:cNvPr>
          <p:cNvSpPr/>
          <p:nvPr/>
        </p:nvSpPr>
        <p:spPr>
          <a:xfrm>
            <a:off x="4055798" y="3249053"/>
            <a:ext cx="1648691" cy="1731818"/>
          </a:xfrm>
          <a:prstGeom prst="mathMultiply">
            <a:avLst/>
          </a:prstGeom>
          <a:solidFill>
            <a:srgbClr val="FF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y 7">
            <a:extLst>
              <a:ext uri="{FF2B5EF4-FFF2-40B4-BE49-F238E27FC236}">
                <a16:creationId xmlns:a16="http://schemas.microsoft.com/office/drawing/2014/main" id="{CD84E64F-3185-9F1B-F011-44CFB0C70C24}"/>
              </a:ext>
            </a:extLst>
          </p:cNvPr>
          <p:cNvSpPr/>
          <p:nvPr/>
        </p:nvSpPr>
        <p:spPr>
          <a:xfrm>
            <a:off x="4054769" y="4980871"/>
            <a:ext cx="1648691" cy="1731818"/>
          </a:xfrm>
          <a:prstGeom prst="mathMultiply">
            <a:avLst/>
          </a:prstGeom>
          <a:solidFill>
            <a:srgbClr val="FF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ultiply 9">
            <a:extLst>
              <a:ext uri="{FF2B5EF4-FFF2-40B4-BE49-F238E27FC236}">
                <a16:creationId xmlns:a16="http://schemas.microsoft.com/office/drawing/2014/main" id="{8316D7AD-30A8-6407-F766-77939C329FF3}"/>
              </a:ext>
            </a:extLst>
          </p:cNvPr>
          <p:cNvSpPr/>
          <p:nvPr/>
        </p:nvSpPr>
        <p:spPr>
          <a:xfrm>
            <a:off x="6750296" y="3249053"/>
            <a:ext cx="1648691" cy="1731818"/>
          </a:xfrm>
          <a:prstGeom prst="mathMultiply">
            <a:avLst/>
          </a:prstGeom>
          <a:solidFill>
            <a:srgbClr val="FF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adge Question Mark with solid fill">
            <a:extLst>
              <a:ext uri="{FF2B5EF4-FFF2-40B4-BE49-F238E27FC236}">
                <a16:creationId xmlns:a16="http://schemas.microsoft.com/office/drawing/2014/main" id="{C84F3E29-8663-C825-E8B6-7A570BE380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3667" y="1372515"/>
            <a:ext cx="914400" cy="914400"/>
          </a:xfrm>
          <a:prstGeom prst="rect">
            <a:avLst/>
          </a:prstGeom>
          <a:effectLst>
            <a:outerShdw blurRad="50800" dist="38100" dir="8100000" algn="tr" rotWithShape="0">
              <a:prstClr val="black">
                <a:alpha val="40000"/>
              </a:prstClr>
            </a:outerShdw>
          </a:effectLst>
        </p:spPr>
      </p:pic>
      <p:pic>
        <p:nvPicPr>
          <p:cNvPr id="14" name="Graphic 13" descr="Badge Question Mark with solid fill">
            <a:extLst>
              <a:ext uri="{FF2B5EF4-FFF2-40B4-BE49-F238E27FC236}">
                <a16:creationId xmlns:a16="http://schemas.microsoft.com/office/drawing/2014/main" id="{F1861906-0D3C-45F4-8462-280E343111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71053" y="1392931"/>
            <a:ext cx="914400" cy="914400"/>
          </a:xfrm>
          <a:prstGeom prst="rect">
            <a:avLst/>
          </a:prstGeom>
          <a:effectLst>
            <a:outerShdw blurRad="50800" dist="38100" dir="8100000" algn="tr" rotWithShape="0">
              <a:prstClr val="black">
                <a:alpha val="40000"/>
              </a:prstClr>
            </a:outerShdw>
          </a:effectLst>
        </p:spPr>
      </p:pic>
      <p:pic>
        <p:nvPicPr>
          <p:cNvPr id="15" name="Graphic 14" descr="Badge Question Mark with solid fill">
            <a:extLst>
              <a:ext uri="{FF2B5EF4-FFF2-40B4-BE49-F238E27FC236}">
                <a16:creationId xmlns:a16="http://schemas.microsoft.com/office/drawing/2014/main" id="{0AE9497A-70B2-1B89-DE87-9D0DA79C38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3667" y="4849253"/>
            <a:ext cx="914400" cy="914400"/>
          </a:xfrm>
          <a:prstGeom prst="rect">
            <a:avLst/>
          </a:prstGeom>
          <a:effectLst>
            <a:outerShdw blurRad="50800" dist="38100" dir="8100000" algn="tr" rotWithShape="0">
              <a:prstClr val="black">
                <a:alpha val="40000"/>
              </a:prstClr>
            </a:outerShdw>
          </a:effectLst>
        </p:spPr>
      </p:pic>
      <p:sp>
        <p:nvSpPr>
          <p:cNvPr id="16" name="Oval 15">
            <a:extLst>
              <a:ext uri="{FF2B5EF4-FFF2-40B4-BE49-F238E27FC236}">
                <a16:creationId xmlns:a16="http://schemas.microsoft.com/office/drawing/2014/main" id="{9DB70461-F055-CAFE-4BB0-285718E978D0}"/>
              </a:ext>
            </a:extLst>
          </p:cNvPr>
          <p:cNvSpPr/>
          <p:nvPr/>
        </p:nvSpPr>
        <p:spPr>
          <a:xfrm>
            <a:off x="6096000" y="1512916"/>
            <a:ext cx="2746208" cy="1794363"/>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adge Question Mark with solid fill">
            <a:extLst>
              <a:ext uri="{FF2B5EF4-FFF2-40B4-BE49-F238E27FC236}">
                <a16:creationId xmlns:a16="http://schemas.microsoft.com/office/drawing/2014/main" id="{C67499C1-D58F-5DD5-AC1B-4F552AC3AD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827" y="3101013"/>
            <a:ext cx="914400" cy="914400"/>
          </a:xfrm>
          <a:prstGeom prst="rect">
            <a:avLst/>
          </a:prstGeom>
          <a:effectLst>
            <a:outerShdw blurRad="50800" dist="38100" dir="8100000" algn="tr" rotWithShape="0">
              <a:prstClr val="black">
                <a:alpha val="40000"/>
              </a:prstClr>
            </a:outerShdw>
          </a:effectLst>
        </p:spPr>
      </p:pic>
      <p:pic>
        <p:nvPicPr>
          <p:cNvPr id="18" name="Graphic 17" descr="Badge Question Mark with solid fill">
            <a:extLst>
              <a:ext uri="{FF2B5EF4-FFF2-40B4-BE49-F238E27FC236}">
                <a16:creationId xmlns:a16="http://schemas.microsoft.com/office/drawing/2014/main" id="{9A9B6AC8-5446-A828-7494-F8D9993314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8987" y="1379320"/>
            <a:ext cx="914400" cy="914400"/>
          </a:xfrm>
          <a:prstGeom prst="rect">
            <a:avLst/>
          </a:prstGeom>
          <a:effectLst>
            <a:outerShdw blurRad="50800" dist="38100" dir="8100000" algn="tr" rotWithShape="0">
              <a:prstClr val="black">
                <a:alpha val="40000"/>
              </a:prstClr>
            </a:outerShdw>
          </a:effectLst>
        </p:spPr>
      </p:pic>
      <p:pic>
        <p:nvPicPr>
          <p:cNvPr id="19" name="Graphic 18" descr="Badge Question Mark with solid fill">
            <a:extLst>
              <a:ext uri="{FF2B5EF4-FFF2-40B4-BE49-F238E27FC236}">
                <a16:creationId xmlns:a16="http://schemas.microsoft.com/office/drawing/2014/main" id="{70655DB6-1337-48E4-A2F3-9F832A03F5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9538" y="2932354"/>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513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85B8-1370-EFAB-0F7D-EA10E086DD67}"/>
              </a:ext>
            </a:extLst>
          </p:cNvPr>
          <p:cNvSpPr>
            <a:spLocks noGrp="1"/>
          </p:cNvSpPr>
          <p:nvPr>
            <p:ph type="title"/>
          </p:nvPr>
        </p:nvSpPr>
        <p:spPr/>
        <p:txBody>
          <a:bodyPr/>
          <a:lstStyle/>
          <a:p>
            <a:r>
              <a:rPr lang="en-US" dirty="0"/>
              <a:t>We’ve got Program Income, Now What?</a:t>
            </a:r>
          </a:p>
        </p:txBody>
      </p:sp>
      <p:graphicFrame>
        <p:nvGraphicFramePr>
          <p:cNvPr id="5" name="Content Placeholder 4">
            <a:extLst>
              <a:ext uri="{FF2B5EF4-FFF2-40B4-BE49-F238E27FC236}">
                <a16:creationId xmlns:a16="http://schemas.microsoft.com/office/drawing/2014/main" id="{F1870229-F527-3F9A-0F06-635EAA41A9B0}"/>
              </a:ext>
            </a:extLst>
          </p:cNvPr>
          <p:cNvGraphicFramePr>
            <a:graphicFrameLocks noGrp="1"/>
          </p:cNvGraphicFramePr>
          <p:nvPr>
            <p:ph idx="1"/>
            <p:extLst>
              <p:ext uri="{D42A27DB-BD31-4B8C-83A1-F6EECF244321}">
                <p14:modId xmlns:p14="http://schemas.microsoft.com/office/powerpoint/2010/main" val="566958474"/>
              </p:ext>
            </p:extLst>
          </p:nvPr>
        </p:nvGraphicFramePr>
        <p:xfrm>
          <a:off x="0" y="630382"/>
          <a:ext cx="12192000" cy="559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0E54F0DF-2858-A68E-4599-E8FDB11D58E8}"/>
              </a:ext>
            </a:extLst>
          </p:cNvPr>
          <p:cNvSpPr/>
          <p:nvPr/>
        </p:nvSpPr>
        <p:spPr>
          <a:xfrm>
            <a:off x="8146474" y="2821420"/>
            <a:ext cx="2064326" cy="2687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3825"/>
            <a:r>
              <a:rPr lang="en-US" dirty="0">
                <a:solidFill>
                  <a:schemeClr val="accent6"/>
                </a:solidFill>
              </a:rPr>
              <a:t>May be budgeted towards same project or a different eligible project</a:t>
            </a:r>
          </a:p>
        </p:txBody>
      </p:sp>
      <p:sp>
        <p:nvSpPr>
          <p:cNvPr id="7" name="Rectangle 6">
            <a:extLst>
              <a:ext uri="{FF2B5EF4-FFF2-40B4-BE49-F238E27FC236}">
                <a16:creationId xmlns:a16="http://schemas.microsoft.com/office/drawing/2014/main" id="{4CC5C897-D755-DDAE-7B47-284EDCBFCEC5}"/>
              </a:ext>
            </a:extLst>
          </p:cNvPr>
          <p:cNvSpPr/>
          <p:nvPr/>
        </p:nvSpPr>
        <p:spPr>
          <a:xfrm>
            <a:off x="10259289" y="2256054"/>
            <a:ext cx="1988129" cy="2687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3825"/>
            <a:r>
              <a:rPr lang="en-US" dirty="0" err="1">
                <a:solidFill>
                  <a:schemeClr val="accent6">
                    <a:lumMod val="75000"/>
                  </a:schemeClr>
                </a:solidFill>
              </a:rPr>
              <a:t>Eg.</a:t>
            </a:r>
            <a:r>
              <a:rPr lang="en-US" dirty="0">
                <a:solidFill>
                  <a:schemeClr val="accent6">
                    <a:lumMod val="75000"/>
                  </a:schemeClr>
                </a:solidFill>
              </a:rPr>
              <a:t> Must obligate program income by December 31, 2024 and expend it by December 31, 2026.</a:t>
            </a:r>
          </a:p>
        </p:txBody>
      </p:sp>
      <p:sp>
        <p:nvSpPr>
          <p:cNvPr id="8" name="Rectangle 7">
            <a:extLst>
              <a:ext uri="{FF2B5EF4-FFF2-40B4-BE49-F238E27FC236}">
                <a16:creationId xmlns:a16="http://schemas.microsoft.com/office/drawing/2014/main" id="{F6C82B6A-0543-75FE-F004-B1787B2655FB}"/>
              </a:ext>
            </a:extLst>
          </p:cNvPr>
          <p:cNvSpPr/>
          <p:nvPr/>
        </p:nvSpPr>
        <p:spPr>
          <a:xfrm>
            <a:off x="-55418" y="5509202"/>
            <a:ext cx="2874818" cy="13438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3825"/>
            <a:r>
              <a:rPr lang="en-US" dirty="0">
                <a:solidFill>
                  <a:schemeClr val="accent1"/>
                </a:solidFill>
              </a:rPr>
              <a:t>Will have to estimate amount of program income earned between December 31, 2024 and December 31, 2026</a:t>
            </a:r>
          </a:p>
        </p:txBody>
      </p:sp>
      <p:sp>
        <p:nvSpPr>
          <p:cNvPr id="9" name="Rectangle 8">
            <a:extLst>
              <a:ext uri="{FF2B5EF4-FFF2-40B4-BE49-F238E27FC236}">
                <a16:creationId xmlns:a16="http://schemas.microsoft.com/office/drawing/2014/main" id="{AA02E890-DE4E-5F9E-A1FA-31894EFD83AD}"/>
              </a:ext>
            </a:extLst>
          </p:cNvPr>
          <p:cNvSpPr/>
          <p:nvPr/>
        </p:nvSpPr>
        <p:spPr>
          <a:xfrm>
            <a:off x="4350325" y="5061743"/>
            <a:ext cx="6740237" cy="1578191"/>
          </a:xfrm>
          <a:prstGeom prst="rect">
            <a:avLst/>
          </a:prstGeom>
          <a:solidFill>
            <a:schemeClr val="tx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Local government must adopt and implement </a:t>
            </a:r>
            <a:r>
              <a:rPr lang="en-US" sz="2400" dirty="0">
                <a:solidFill>
                  <a:schemeClr val="bg1"/>
                </a:solidFill>
                <a:hlinkClick r:id="rId7">
                  <a:extLst>
                    <a:ext uri="{A12FA001-AC4F-418D-AE19-62706E023703}">
                      <ahyp:hlinkClr xmlns:ahyp="http://schemas.microsoft.com/office/drawing/2018/hyperlinkcolor" val="tx"/>
                    </a:ext>
                  </a:extLst>
                </a:hlinkClick>
              </a:rPr>
              <a:t>program income policy </a:t>
            </a:r>
            <a:r>
              <a:rPr lang="en-US" sz="2400" dirty="0"/>
              <a:t>to ensure appropriate internal controls.</a:t>
            </a:r>
          </a:p>
        </p:txBody>
      </p:sp>
    </p:spTree>
    <p:extLst>
      <p:ext uri="{BB962C8B-B14F-4D97-AF65-F5344CB8AC3E}">
        <p14:creationId xmlns:p14="http://schemas.microsoft.com/office/powerpoint/2010/main" val="23492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158F-FE6C-D747-E1B4-84B427E5AC7D}"/>
              </a:ext>
            </a:extLst>
          </p:cNvPr>
          <p:cNvSpPr>
            <a:spLocks noGrp="1"/>
          </p:cNvSpPr>
          <p:nvPr>
            <p:ph type="title"/>
          </p:nvPr>
        </p:nvSpPr>
        <p:spPr>
          <a:xfrm>
            <a:off x="419100" y="357981"/>
            <a:ext cx="8666018" cy="1325563"/>
          </a:xfrm>
        </p:spPr>
        <p:txBody>
          <a:bodyPr>
            <a:normAutofit fontScale="90000"/>
          </a:bodyPr>
          <a:lstStyle/>
          <a:p>
            <a:r>
              <a:rPr lang="en-US" dirty="0"/>
              <a:t>What if award funding to another local government for water / wastewater system that generates program income?</a:t>
            </a:r>
          </a:p>
        </p:txBody>
      </p:sp>
      <p:sp>
        <p:nvSpPr>
          <p:cNvPr id="3" name="Content Placeholder 2">
            <a:extLst>
              <a:ext uri="{FF2B5EF4-FFF2-40B4-BE49-F238E27FC236}">
                <a16:creationId xmlns:a16="http://schemas.microsoft.com/office/drawing/2014/main" id="{B042079B-6FCD-96D5-85D1-AAC933C61985}"/>
              </a:ext>
            </a:extLst>
          </p:cNvPr>
          <p:cNvSpPr>
            <a:spLocks noGrp="1"/>
          </p:cNvSpPr>
          <p:nvPr>
            <p:ph idx="1"/>
          </p:nvPr>
        </p:nvSpPr>
        <p:spPr>
          <a:xfrm>
            <a:off x="838200" y="2479965"/>
            <a:ext cx="10515600" cy="3696998"/>
          </a:xfrm>
        </p:spPr>
        <p:txBody>
          <a:bodyPr/>
          <a:lstStyle/>
          <a:p>
            <a:endParaRPr lang="en-US" dirty="0"/>
          </a:p>
        </p:txBody>
      </p:sp>
      <p:sp>
        <p:nvSpPr>
          <p:cNvPr id="4" name="Rectangle 3">
            <a:extLst>
              <a:ext uri="{FF2B5EF4-FFF2-40B4-BE49-F238E27FC236}">
                <a16:creationId xmlns:a16="http://schemas.microsoft.com/office/drawing/2014/main" id="{12939003-F377-F191-9257-5C1B8E06640F}"/>
              </a:ext>
            </a:extLst>
          </p:cNvPr>
          <p:cNvSpPr/>
          <p:nvPr/>
        </p:nvSpPr>
        <p:spPr>
          <a:xfrm>
            <a:off x="0" y="3428999"/>
            <a:ext cx="9504218" cy="3428999"/>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000" dirty="0"/>
              <a:t>Subawards are agreements between the pass-through entity (local government) and subrecipient (partner organization) setting the terms of the subrecipient’s performance duties. </a:t>
            </a:r>
          </a:p>
          <a:p>
            <a:pPr marL="228600"/>
            <a:endParaRPr lang="en-US" sz="900" dirty="0"/>
          </a:p>
          <a:p>
            <a:pPr marL="228600"/>
            <a:r>
              <a:rPr lang="en-US" sz="2000" dirty="0"/>
              <a:t>All of the ARP/CSLFRF eligibility restrictions, award terms and prohibitions, and Uniform Guidance requirements flow down to the subrecipient.</a:t>
            </a:r>
          </a:p>
          <a:p>
            <a:pPr marL="228600"/>
            <a:endParaRPr lang="en-US" sz="900" dirty="0"/>
          </a:p>
          <a:p>
            <a:pPr marL="228600"/>
            <a:r>
              <a:rPr lang="en-US" sz="2000" dirty="0"/>
              <a:t>The partner local government must separately track program income and return to the originating local government (or use towards original project costs if specified by originating local government). The originating local government must appropriate the program income for an ARP/CSLFRF-eligible purpose.</a:t>
            </a:r>
          </a:p>
        </p:txBody>
      </p:sp>
      <p:graphicFrame>
        <p:nvGraphicFramePr>
          <p:cNvPr id="5" name="Content Placeholder 5">
            <a:extLst>
              <a:ext uri="{FF2B5EF4-FFF2-40B4-BE49-F238E27FC236}">
                <a16:creationId xmlns:a16="http://schemas.microsoft.com/office/drawing/2014/main" id="{2633751F-C210-CCB3-287F-5AC9E334C99A}"/>
              </a:ext>
            </a:extLst>
          </p:cNvPr>
          <p:cNvGraphicFramePr>
            <a:graphicFrameLocks/>
          </p:cNvGraphicFramePr>
          <p:nvPr>
            <p:extLst>
              <p:ext uri="{D42A27DB-BD31-4B8C-83A1-F6EECF244321}">
                <p14:modId xmlns:p14="http://schemas.microsoft.com/office/powerpoint/2010/main" val="1672556478"/>
              </p:ext>
            </p:extLst>
          </p:nvPr>
        </p:nvGraphicFramePr>
        <p:xfrm>
          <a:off x="7361382" y="182063"/>
          <a:ext cx="6934201" cy="6493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FDE1492-B35E-88F5-A9CA-021D973C707B}"/>
              </a:ext>
            </a:extLst>
          </p:cNvPr>
          <p:cNvSpPr/>
          <p:nvPr/>
        </p:nvSpPr>
        <p:spPr>
          <a:xfrm>
            <a:off x="0" y="2022764"/>
            <a:ext cx="9504218" cy="1406236"/>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UG Subaward Requirements Apply</a:t>
            </a:r>
          </a:p>
        </p:txBody>
      </p:sp>
    </p:spTree>
    <p:extLst>
      <p:ext uri="{BB962C8B-B14F-4D97-AF65-F5344CB8AC3E}">
        <p14:creationId xmlns:p14="http://schemas.microsoft.com/office/powerpoint/2010/main" val="42567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158F-FE6C-D747-E1B4-84B427E5AC7D}"/>
              </a:ext>
            </a:extLst>
          </p:cNvPr>
          <p:cNvSpPr>
            <a:spLocks noGrp="1"/>
          </p:cNvSpPr>
          <p:nvPr>
            <p:ph type="title"/>
          </p:nvPr>
        </p:nvSpPr>
        <p:spPr>
          <a:xfrm>
            <a:off x="419099" y="681037"/>
            <a:ext cx="10515599" cy="1325563"/>
          </a:xfrm>
        </p:spPr>
        <p:txBody>
          <a:bodyPr>
            <a:normAutofit fontScale="90000"/>
          </a:bodyPr>
          <a:lstStyle/>
          <a:p>
            <a:r>
              <a:rPr lang="en-US" dirty="0"/>
              <a:t>What if local government uses ARP/CSLFRF to fund water / waster project that generates program income and leases to another local government to operate?</a:t>
            </a:r>
          </a:p>
        </p:txBody>
      </p:sp>
      <p:sp>
        <p:nvSpPr>
          <p:cNvPr id="4" name="Rectangle 3">
            <a:extLst>
              <a:ext uri="{FF2B5EF4-FFF2-40B4-BE49-F238E27FC236}">
                <a16:creationId xmlns:a16="http://schemas.microsoft.com/office/drawing/2014/main" id="{12939003-F377-F191-9257-5C1B8E06640F}"/>
              </a:ext>
            </a:extLst>
          </p:cNvPr>
          <p:cNvSpPr/>
          <p:nvPr/>
        </p:nvSpPr>
        <p:spPr>
          <a:xfrm>
            <a:off x="0" y="2485809"/>
            <a:ext cx="12192000" cy="1886382"/>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t>If the project generates program income, the operating local government must segregate the program income (gross fee for service proceeds) and return to the originating local government for appropriation to another ARP/CSLFRF-eligible project.</a:t>
            </a:r>
          </a:p>
        </p:txBody>
      </p:sp>
      <p:sp>
        <p:nvSpPr>
          <p:cNvPr id="7" name="Rounded Rectangle 6">
            <a:extLst>
              <a:ext uri="{FF2B5EF4-FFF2-40B4-BE49-F238E27FC236}">
                <a16:creationId xmlns:a16="http://schemas.microsoft.com/office/drawing/2014/main" id="{B1D9F816-2EB1-EADD-7279-296A2249FB9C}"/>
              </a:ext>
            </a:extLst>
          </p:cNvPr>
          <p:cNvSpPr/>
          <p:nvPr/>
        </p:nvSpPr>
        <p:spPr>
          <a:xfrm>
            <a:off x="318655" y="4641273"/>
            <a:ext cx="2452254" cy="1814945"/>
          </a:xfrm>
          <a:prstGeom prst="roundRect">
            <a:avLst/>
          </a:prstGeom>
          <a:solidFill>
            <a:schemeClr val="accent6"/>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Appropriate Revenue Replacement funds to operating local government to make up shortfall</a:t>
            </a:r>
          </a:p>
        </p:txBody>
      </p:sp>
      <p:sp>
        <p:nvSpPr>
          <p:cNvPr id="8" name="Rounded Rectangle 7">
            <a:extLst>
              <a:ext uri="{FF2B5EF4-FFF2-40B4-BE49-F238E27FC236}">
                <a16:creationId xmlns:a16="http://schemas.microsoft.com/office/drawing/2014/main" id="{86AFCC8E-7192-B705-02EC-D852A797CDAD}"/>
              </a:ext>
            </a:extLst>
          </p:cNvPr>
          <p:cNvSpPr/>
          <p:nvPr/>
        </p:nvSpPr>
        <p:spPr>
          <a:xfrm>
            <a:off x="3261013" y="4641272"/>
            <a:ext cx="2452254" cy="1814945"/>
          </a:xfrm>
          <a:prstGeom prst="roundRect">
            <a:avLst/>
          </a:prstGeom>
          <a:solidFill>
            <a:schemeClr val="accent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Delay new customer connections until after December 31, 2026</a:t>
            </a:r>
          </a:p>
        </p:txBody>
      </p:sp>
      <p:sp>
        <p:nvSpPr>
          <p:cNvPr id="9" name="Rounded Rectangle 8">
            <a:extLst>
              <a:ext uri="{FF2B5EF4-FFF2-40B4-BE49-F238E27FC236}">
                <a16:creationId xmlns:a16="http://schemas.microsoft.com/office/drawing/2014/main" id="{5FC98C33-5CA4-B436-66C2-4C610D2FDBA4}"/>
              </a:ext>
            </a:extLst>
          </p:cNvPr>
          <p:cNvSpPr/>
          <p:nvPr/>
        </p:nvSpPr>
        <p:spPr>
          <a:xfrm>
            <a:off x="6203371" y="4641272"/>
            <a:ext cx="2452254" cy="1814945"/>
          </a:xfrm>
          <a:prstGeom prst="roundRect">
            <a:avLst/>
          </a:prstGeom>
          <a:solidFill>
            <a:srgbClr val="7030A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Appropriate general fund (non-grant) monies to operating local government to make up shortfall</a:t>
            </a:r>
          </a:p>
        </p:txBody>
      </p:sp>
      <p:sp>
        <p:nvSpPr>
          <p:cNvPr id="10" name="Rounded Rectangle 9">
            <a:extLst>
              <a:ext uri="{FF2B5EF4-FFF2-40B4-BE49-F238E27FC236}">
                <a16:creationId xmlns:a16="http://schemas.microsoft.com/office/drawing/2014/main" id="{227A7A66-BAC6-BEF2-7EC0-E8520DA535A9}"/>
              </a:ext>
            </a:extLst>
          </p:cNvPr>
          <p:cNvSpPr/>
          <p:nvPr/>
        </p:nvSpPr>
        <p:spPr>
          <a:xfrm>
            <a:off x="9145729" y="4641272"/>
            <a:ext cx="2452254" cy="1814945"/>
          </a:xfrm>
          <a:prstGeom prst="roundRect">
            <a:avLst/>
          </a:prstGeom>
          <a:solidFill>
            <a:schemeClr val="accent3"/>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Subaward ARP/CSLFRF funds to operating local government for another ARP/CSLFRF-eligible project</a:t>
            </a:r>
          </a:p>
        </p:txBody>
      </p:sp>
    </p:spTree>
    <p:extLst>
      <p:ext uri="{BB962C8B-B14F-4D97-AF65-F5344CB8AC3E}">
        <p14:creationId xmlns:p14="http://schemas.microsoft.com/office/powerpoint/2010/main" val="136379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ED86B2-C81F-0F46-A87A-360991C2AF02}"/>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FF000E0-B44D-4943-8186-B77C58C1BA3D}"/>
              </a:ext>
            </a:extLst>
          </p:cNvPr>
          <p:cNvSpPr>
            <a:spLocks noGrp="1"/>
          </p:cNvSpPr>
          <p:nvPr>
            <p:ph type="title"/>
          </p:nvPr>
        </p:nvSpPr>
        <p:spPr>
          <a:xfrm>
            <a:off x="838200" y="-251460"/>
            <a:ext cx="10515600" cy="1325563"/>
          </a:xfrm>
        </p:spPr>
        <p:txBody>
          <a:bodyPr/>
          <a:lstStyle/>
          <a:p>
            <a:pPr algn="ctr"/>
            <a:r>
              <a:rPr lang="en-US" dirty="0">
                <a:solidFill>
                  <a:schemeClr val="bg1"/>
                </a:solidFill>
              </a:rPr>
              <a:t>Federal Compliance Requirements</a:t>
            </a:r>
          </a:p>
        </p:txBody>
      </p:sp>
      <p:graphicFrame>
        <p:nvGraphicFramePr>
          <p:cNvPr id="4" name="Table 4">
            <a:extLst>
              <a:ext uri="{FF2B5EF4-FFF2-40B4-BE49-F238E27FC236}">
                <a16:creationId xmlns:a16="http://schemas.microsoft.com/office/drawing/2014/main" id="{D5ACF939-9DAA-344A-92C4-459D57C0DABE}"/>
              </a:ext>
            </a:extLst>
          </p:cNvPr>
          <p:cNvGraphicFramePr>
            <a:graphicFrameLocks noGrp="1"/>
          </p:cNvGraphicFramePr>
          <p:nvPr>
            <p:ph idx="1"/>
          </p:nvPr>
        </p:nvGraphicFramePr>
        <p:xfrm>
          <a:off x="0" y="773543"/>
          <a:ext cx="12192000" cy="498080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323">
                <a:tc>
                  <a:txBody>
                    <a:bodyPr/>
                    <a:lstStyle/>
                    <a:p>
                      <a:pPr algn="ctr"/>
                      <a:r>
                        <a:rPr lang="en-US" sz="1600" dirty="0"/>
                        <a:t>Award Terms</a:t>
                      </a:r>
                    </a:p>
                  </a:txBody>
                  <a:tcPr/>
                </a:tc>
                <a:tc>
                  <a:txBody>
                    <a:bodyPr/>
                    <a:lstStyle/>
                    <a:p>
                      <a:pPr algn="ctr"/>
                      <a:r>
                        <a:rPr lang="en-US" dirty="0"/>
                        <a:t>Prohibited Expenditures </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429537">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all applicable Uniform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dirty="0"/>
                        <a:t>Other federal laws</a:t>
                      </a:r>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dirty="0">
                          <a:solidFill>
                            <a:schemeClr val="tx1"/>
                          </a:solidFill>
                        </a:rPr>
                        <a:t>Procurement, Suspension, &amp; Debarment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Property Management Policy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
        <p:nvSpPr>
          <p:cNvPr id="3" name="Up Arrow Callout 2">
            <a:extLst>
              <a:ext uri="{FF2B5EF4-FFF2-40B4-BE49-F238E27FC236}">
                <a16:creationId xmlns:a16="http://schemas.microsoft.com/office/drawing/2014/main" id="{11710E80-C0B8-4D4D-A3AF-AAFB07A6F3B0}"/>
              </a:ext>
            </a:extLst>
          </p:cNvPr>
          <p:cNvSpPr/>
          <p:nvPr/>
        </p:nvSpPr>
        <p:spPr>
          <a:xfrm>
            <a:off x="1238251" y="4989076"/>
            <a:ext cx="3201220" cy="1845672"/>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local government agreed to as condition of receiving funds. </a:t>
            </a:r>
            <a:r>
              <a:rPr lang="en-US" b="1" dirty="0"/>
              <a:t>Applies to ALL categories.</a:t>
            </a:r>
          </a:p>
        </p:txBody>
      </p:sp>
      <p:sp>
        <p:nvSpPr>
          <p:cNvPr id="5" name="Up Arrow Callout 4">
            <a:extLst>
              <a:ext uri="{FF2B5EF4-FFF2-40B4-BE49-F238E27FC236}">
                <a16:creationId xmlns:a16="http://schemas.microsoft.com/office/drawing/2014/main" id="{A2A6E63D-9BAF-FC46-A49C-7F91A57F233F}"/>
              </a:ext>
            </a:extLst>
          </p:cNvPr>
          <p:cNvSpPr/>
          <p:nvPr/>
        </p:nvSpPr>
        <p:spPr>
          <a:xfrm>
            <a:off x="5131398" y="4965824"/>
            <a:ext cx="302423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Final Rule prohibits certain expenditures no matter what. </a:t>
            </a:r>
            <a:r>
              <a:rPr lang="en-US" b="1" dirty="0"/>
              <a:t>Applies to ALL categories</a:t>
            </a:r>
          </a:p>
        </p:txBody>
      </p:sp>
      <p:sp>
        <p:nvSpPr>
          <p:cNvPr id="7" name="Rounded Rectangle 6">
            <a:extLst>
              <a:ext uri="{FF2B5EF4-FFF2-40B4-BE49-F238E27FC236}">
                <a16:creationId xmlns:a16="http://schemas.microsoft.com/office/drawing/2014/main" id="{3C2E6922-1864-374F-B7C2-3A54FFF374E8}"/>
              </a:ext>
            </a:extLst>
          </p:cNvPr>
          <p:cNvSpPr/>
          <p:nvPr/>
        </p:nvSpPr>
        <p:spPr>
          <a:xfrm>
            <a:off x="8231240" y="1074103"/>
            <a:ext cx="3856376" cy="2069930"/>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t>Applies to ALL projects</a:t>
            </a:r>
          </a:p>
        </p:txBody>
      </p:sp>
      <p:sp>
        <p:nvSpPr>
          <p:cNvPr id="8" name="Rounded Rectangle 7">
            <a:extLst>
              <a:ext uri="{FF2B5EF4-FFF2-40B4-BE49-F238E27FC236}">
                <a16:creationId xmlns:a16="http://schemas.microsoft.com/office/drawing/2014/main" id="{2D5597F0-B3E2-C642-A3C0-0F65E8E7E5E7}"/>
              </a:ext>
            </a:extLst>
          </p:cNvPr>
          <p:cNvSpPr/>
          <p:nvPr/>
        </p:nvSpPr>
        <p:spPr>
          <a:xfrm>
            <a:off x="8231240" y="3209991"/>
            <a:ext cx="3856376" cy="1892176"/>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1400" b="1" dirty="0"/>
              <a:t>Applies ONLY TO SOME projects and DOES NOT apply to Revenue Replacement</a:t>
            </a:r>
          </a:p>
        </p:txBody>
      </p:sp>
      <p:sp>
        <p:nvSpPr>
          <p:cNvPr id="6" name="Up Arrow Callout 5">
            <a:extLst>
              <a:ext uri="{FF2B5EF4-FFF2-40B4-BE49-F238E27FC236}">
                <a16:creationId xmlns:a16="http://schemas.microsoft.com/office/drawing/2014/main" id="{F8B1A6BA-8AAA-E441-8804-D7E9ABAEF277}"/>
              </a:ext>
            </a:extLst>
          </p:cNvPr>
          <p:cNvSpPr/>
          <p:nvPr/>
        </p:nvSpPr>
        <p:spPr>
          <a:xfrm>
            <a:off x="9171414" y="4965824"/>
            <a:ext cx="307277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of federal compliance regulations that apply to federal awards.</a:t>
            </a:r>
          </a:p>
        </p:txBody>
      </p:sp>
    </p:spTree>
    <p:extLst>
      <p:ext uri="{BB962C8B-B14F-4D97-AF65-F5344CB8AC3E}">
        <p14:creationId xmlns:p14="http://schemas.microsoft.com/office/powerpoint/2010/main" val="154884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89344"/>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863495" y="128396"/>
            <a:ext cx="10905066" cy="1135737"/>
          </a:xfrm>
        </p:spPr>
        <p:txBody>
          <a:bodyPr>
            <a:normAutofit fontScale="90000"/>
          </a:bodyPr>
          <a:lstStyle/>
          <a:p>
            <a:pPr algn="ctr"/>
            <a:r>
              <a:rPr lang="en-US" sz="4800" dirty="0">
                <a:solidFill>
                  <a:schemeClr val="bg1"/>
                </a:solidFill>
              </a:rPr>
              <a:t>ARP/CSLFRF Spending Categories &amp; </a:t>
            </a:r>
            <a:br>
              <a:rPr lang="en-US" sz="4800" dirty="0">
                <a:solidFill>
                  <a:schemeClr val="bg1"/>
                </a:solidFill>
              </a:rPr>
            </a:br>
            <a:r>
              <a:rPr lang="en-US" sz="4800" dirty="0">
                <a:solidFill>
                  <a:schemeClr val="bg1"/>
                </a:solidFill>
              </a:rPr>
              <a:t>Compliance Requirements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3366163623"/>
              </p:ext>
            </p:extLst>
          </p:nvPr>
        </p:nvGraphicFramePr>
        <p:xfrm>
          <a:off x="0" y="1040210"/>
          <a:ext cx="12192000" cy="58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2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89344"/>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863495" y="128396"/>
            <a:ext cx="10905066" cy="1135737"/>
          </a:xfrm>
        </p:spPr>
        <p:txBody>
          <a:bodyPr>
            <a:normAutofit fontScale="90000"/>
          </a:bodyPr>
          <a:lstStyle/>
          <a:p>
            <a:pPr algn="ctr"/>
            <a:r>
              <a:rPr lang="en-US" sz="4800" dirty="0">
                <a:solidFill>
                  <a:schemeClr val="bg1"/>
                </a:solidFill>
              </a:rPr>
              <a:t>ARP/CSLFRF Spending Categories &amp; </a:t>
            </a:r>
            <a:br>
              <a:rPr lang="en-US" sz="4800" dirty="0">
                <a:solidFill>
                  <a:schemeClr val="bg1"/>
                </a:solidFill>
              </a:rPr>
            </a:br>
            <a:r>
              <a:rPr lang="en-US" sz="4800" dirty="0">
                <a:solidFill>
                  <a:schemeClr val="bg1"/>
                </a:solidFill>
              </a:rPr>
              <a:t>Compliance Requirements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1447954249"/>
              </p:ext>
            </p:extLst>
          </p:nvPr>
        </p:nvGraphicFramePr>
        <p:xfrm>
          <a:off x="0" y="1040210"/>
          <a:ext cx="12192000" cy="58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0090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0F3B-276F-7A0E-3959-96D2FA51CE98}"/>
              </a:ext>
            </a:extLst>
          </p:cNvPr>
          <p:cNvSpPr>
            <a:spLocks noGrp="1"/>
          </p:cNvSpPr>
          <p:nvPr>
            <p:ph type="title"/>
          </p:nvPr>
        </p:nvSpPr>
        <p:spPr>
          <a:xfrm>
            <a:off x="838200" y="357694"/>
            <a:ext cx="10515600" cy="576984"/>
          </a:xfrm>
        </p:spPr>
        <p:txBody>
          <a:bodyPr>
            <a:noAutofit/>
          </a:bodyPr>
          <a:lstStyle/>
          <a:p>
            <a:pPr algn="ctr"/>
            <a:r>
              <a:rPr lang="en-US" dirty="0"/>
              <a:t>Is there Program Income?</a:t>
            </a:r>
          </a:p>
        </p:txBody>
      </p:sp>
      <p:graphicFrame>
        <p:nvGraphicFramePr>
          <p:cNvPr id="4" name="Content Placeholder 3">
            <a:extLst>
              <a:ext uri="{FF2B5EF4-FFF2-40B4-BE49-F238E27FC236}">
                <a16:creationId xmlns:a16="http://schemas.microsoft.com/office/drawing/2014/main" id="{BEB9EE30-B7B9-3C30-F796-3C7CE34160DE}"/>
              </a:ext>
            </a:extLst>
          </p:cNvPr>
          <p:cNvGraphicFramePr>
            <a:graphicFrameLocks noGrp="1"/>
          </p:cNvGraphicFramePr>
          <p:nvPr>
            <p:ph idx="1"/>
            <p:extLst>
              <p:ext uri="{D42A27DB-BD31-4B8C-83A1-F6EECF244321}">
                <p14:modId xmlns:p14="http://schemas.microsoft.com/office/powerpoint/2010/main" val="2394404314"/>
              </p:ext>
            </p:extLst>
          </p:nvPr>
        </p:nvGraphicFramePr>
        <p:xfrm>
          <a:off x="588818" y="11424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77CA265-3079-1BD4-B9ED-FE3017E32C2F}"/>
              </a:ext>
            </a:extLst>
          </p:cNvPr>
          <p:cNvSpPr/>
          <p:nvPr/>
        </p:nvSpPr>
        <p:spPr>
          <a:xfrm>
            <a:off x="9137074" y="1013547"/>
            <a:ext cx="2556163" cy="117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does not apply to Revenue Replacement Category!</a:t>
            </a:r>
          </a:p>
        </p:txBody>
      </p:sp>
      <p:sp>
        <p:nvSpPr>
          <p:cNvPr id="6" name="Rectangle 5">
            <a:extLst>
              <a:ext uri="{FF2B5EF4-FFF2-40B4-BE49-F238E27FC236}">
                <a16:creationId xmlns:a16="http://schemas.microsoft.com/office/drawing/2014/main" id="{EFF03468-3717-5F2B-8909-C390541717C4}"/>
              </a:ext>
            </a:extLst>
          </p:cNvPr>
          <p:cNvSpPr/>
          <p:nvPr/>
        </p:nvSpPr>
        <p:spPr>
          <a:xfrm>
            <a:off x="9826336" y="2195947"/>
            <a:ext cx="2556163" cy="117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does not apply if no new revenues generated from project</a:t>
            </a:r>
          </a:p>
        </p:txBody>
      </p:sp>
      <p:grpSp>
        <p:nvGrpSpPr>
          <p:cNvPr id="7" name="Graphic 11">
            <a:extLst>
              <a:ext uri="{FF2B5EF4-FFF2-40B4-BE49-F238E27FC236}">
                <a16:creationId xmlns:a16="http://schemas.microsoft.com/office/drawing/2014/main" id="{D0D63BDD-56FC-D893-509C-C51C524DA9CD}"/>
              </a:ext>
            </a:extLst>
          </p:cNvPr>
          <p:cNvGrpSpPr/>
          <p:nvPr/>
        </p:nvGrpSpPr>
        <p:grpSpPr>
          <a:xfrm>
            <a:off x="146821" y="1533367"/>
            <a:ext cx="1169361" cy="1355385"/>
            <a:chOff x="1323201" y="2039776"/>
            <a:chExt cx="596279" cy="1023463"/>
          </a:xfrm>
        </p:grpSpPr>
        <p:sp>
          <p:nvSpPr>
            <p:cNvPr id="8" name="Freeform: Shape 2">
              <a:extLst>
                <a:ext uri="{FF2B5EF4-FFF2-40B4-BE49-F238E27FC236}">
                  <a16:creationId xmlns:a16="http://schemas.microsoft.com/office/drawing/2014/main" id="{EAA56E60-21E8-73AB-5D39-A10CA13AE088}"/>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9" name="Freeform: Shape 3">
              <a:extLst>
                <a:ext uri="{FF2B5EF4-FFF2-40B4-BE49-F238E27FC236}">
                  <a16:creationId xmlns:a16="http://schemas.microsoft.com/office/drawing/2014/main" id="{D9A17C38-0FA6-7DA1-5C17-84504F6B1D21}"/>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0" name="Rectangle 9">
            <a:extLst>
              <a:ext uri="{FF2B5EF4-FFF2-40B4-BE49-F238E27FC236}">
                <a16:creationId xmlns:a16="http://schemas.microsoft.com/office/drawing/2014/main" id="{FF6055BB-B4F5-98D4-858D-21207C627D21}"/>
              </a:ext>
            </a:extLst>
          </p:cNvPr>
          <p:cNvSpPr/>
          <p:nvPr/>
        </p:nvSpPr>
        <p:spPr>
          <a:xfrm>
            <a:off x="-421227" y="1931627"/>
            <a:ext cx="1661488" cy="813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1" name="Graphic 11">
            <a:extLst>
              <a:ext uri="{FF2B5EF4-FFF2-40B4-BE49-F238E27FC236}">
                <a16:creationId xmlns:a16="http://schemas.microsoft.com/office/drawing/2014/main" id="{AF272FC3-B12C-EE2D-0234-CF36E2176E4E}"/>
              </a:ext>
            </a:extLst>
          </p:cNvPr>
          <p:cNvGrpSpPr/>
          <p:nvPr/>
        </p:nvGrpSpPr>
        <p:grpSpPr>
          <a:xfrm>
            <a:off x="685800" y="2686044"/>
            <a:ext cx="1267691" cy="1370749"/>
            <a:chOff x="1323201" y="2039776"/>
            <a:chExt cx="596279" cy="1023463"/>
          </a:xfrm>
        </p:grpSpPr>
        <p:sp>
          <p:nvSpPr>
            <p:cNvPr id="12" name="Freeform: Shape 2">
              <a:extLst>
                <a:ext uri="{FF2B5EF4-FFF2-40B4-BE49-F238E27FC236}">
                  <a16:creationId xmlns:a16="http://schemas.microsoft.com/office/drawing/2014/main" id="{736F9D03-C173-E4B4-8844-36D43B79C850}"/>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3" name="Freeform: Shape 3">
              <a:extLst>
                <a:ext uri="{FF2B5EF4-FFF2-40B4-BE49-F238E27FC236}">
                  <a16:creationId xmlns:a16="http://schemas.microsoft.com/office/drawing/2014/main" id="{8705F919-5293-5428-80AA-1253FA199E08}"/>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4" name="Rectangle 13">
            <a:extLst>
              <a:ext uri="{FF2B5EF4-FFF2-40B4-BE49-F238E27FC236}">
                <a16:creationId xmlns:a16="http://schemas.microsoft.com/office/drawing/2014/main" id="{30D67A98-DDFC-5ED0-0AB1-EF4695E3432F}"/>
              </a:ext>
            </a:extLst>
          </p:cNvPr>
          <p:cNvSpPr/>
          <p:nvPr/>
        </p:nvSpPr>
        <p:spPr>
          <a:xfrm>
            <a:off x="-165050" y="3096569"/>
            <a:ext cx="1953931" cy="777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5" name="Graphic 11">
            <a:extLst>
              <a:ext uri="{FF2B5EF4-FFF2-40B4-BE49-F238E27FC236}">
                <a16:creationId xmlns:a16="http://schemas.microsoft.com/office/drawing/2014/main" id="{33F6DB99-882B-F54A-3586-D74FDDBAC517}"/>
              </a:ext>
            </a:extLst>
          </p:cNvPr>
          <p:cNvGrpSpPr/>
          <p:nvPr/>
        </p:nvGrpSpPr>
        <p:grpSpPr>
          <a:xfrm>
            <a:off x="1519121" y="3754582"/>
            <a:ext cx="1052008" cy="1420673"/>
            <a:chOff x="1323201" y="2039776"/>
            <a:chExt cx="596279" cy="1023463"/>
          </a:xfrm>
        </p:grpSpPr>
        <p:sp>
          <p:nvSpPr>
            <p:cNvPr id="16" name="Freeform: Shape 2">
              <a:extLst>
                <a:ext uri="{FF2B5EF4-FFF2-40B4-BE49-F238E27FC236}">
                  <a16:creationId xmlns:a16="http://schemas.microsoft.com/office/drawing/2014/main" id="{E9151C7D-27F9-3E39-25BA-1A91A71F671E}"/>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7" name="Freeform: Shape 3">
              <a:extLst>
                <a:ext uri="{FF2B5EF4-FFF2-40B4-BE49-F238E27FC236}">
                  <a16:creationId xmlns:a16="http://schemas.microsoft.com/office/drawing/2014/main" id="{6C6157E9-EE7A-421B-608A-F39362312969}"/>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8" name="Rectangle 17">
            <a:extLst>
              <a:ext uri="{FF2B5EF4-FFF2-40B4-BE49-F238E27FC236}">
                <a16:creationId xmlns:a16="http://schemas.microsoft.com/office/drawing/2014/main" id="{49E7CAC4-337A-6B7C-9160-69B7575D961B}"/>
              </a:ext>
            </a:extLst>
          </p:cNvPr>
          <p:cNvSpPr/>
          <p:nvPr/>
        </p:nvSpPr>
        <p:spPr>
          <a:xfrm>
            <a:off x="854148" y="4317081"/>
            <a:ext cx="1621492" cy="744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9" name="Graphic 11">
            <a:extLst>
              <a:ext uri="{FF2B5EF4-FFF2-40B4-BE49-F238E27FC236}">
                <a16:creationId xmlns:a16="http://schemas.microsoft.com/office/drawing/2014/main" id="{88E83218-BE31-4ED8-F363-90082F49795E}"/>
              </a:ext>
            </a:extLst>
          </p:cNvPr>
          <p:cNvGrpSpPr/>
          <p:nvPr/>
        </p:nvGrpSpPr>
        <p:grpSpPr>
          <a:xfrm>
            <a:off x="2326936" y="4943095"/>
            <a:ext cx="1061444" cy="1358904"/>
            <a:chOff x="1323201" y="2039776"/>
            <a:chExt cx="596279" cy="1023463"/>
          </a:xfrm>
        </p:grpSpPr>
        <p:sp>
          <p:nvSpPr>
            <p:cNvPr id="20" name="Freeform: Shape 2">
              <a:extLst>
                <a:ext uri="{FF2B5EF4-FFF2-40B4-BE49-F238E27FC236}">
                  <a16:creationId xmlns:a16="http://schemas.microsoft.com/office/drawing/2014/main" id="{0F38A094-6D85-04E4-D328-9549A6DD67A1}"/>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21" name="Freeform: Shape 3">
              <a:extLst>
                <a:ext uri="{FF2B5EF4-FFF2-40B4-BE49-F238E27FC236}">
                  <a16:creationId xmlns:a16="http://schemas.microsoft.com/office/drawing/2014/main" id="{E4376699-CFEA-4C57-4DC5-8B60DCDEB912}"/>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22" name="Rectangle 21">
            <a:extLst>
              <a:ext uri="{FF2B5EF4-FFF2-40B4-BE49-F238E27FC236}">
                <a16:creationId xmlns:a16="http://schemas.microsoft.com/office/drawing/2014/main" id="{45D4FEE0-1510-693B-A3D3-7D39A4C7B139}"/>
              </a:ext>
            </a:extLst>
          </p:cNvPr>
          <p:cNvSpPr/>
          <p:nvPr/>
        </p:nvSpPr>
        <p:spPr>
          <a:xfrm>
            <a:off x="1641865" y="5519846"/>
            <a:ext cx="1636036" cy="771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NO</a:t>
            </a:r>
          </a:p>
        </p:txBody>
      </p:sp>
      <p:sp>
        <p:nvSpPr>
          <p:cNvPr id="24" name="32-Point Star 23">
            <a:extLst>
              <a:ext uri="{FF2B5EF4-FFF2-40B4-BE49-F238E27FC236}">
                <a16:creationId xmlns:a16="http://schemas.microsoft.com/office/drawing/2014/main" id="{34DFD0E6-E30E-E27D-F3DB-F27558DC7625}"/>
              </a:ext>
            </a:extLst>
          </p:cNvPr>
          <p:cNvSpPr/>
          <p:nvPr/>
        </p:nvSpPr>
        <p:spPr>
          <a:xfrm>
            <a:off x="3491345" y="5701650"/>
            <a:ext cx="2355273" cy="1114785"/>
          </a:xfrm>
          <a:prstGeom prst="star32">
            <a:avLst/>
          </a:prstGeom>
          <a:solidFill>
            <a:schemeClr val="accent4"/>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PROGRAM INCOME</a:t>
            </a:r>
          </a:p>
        </p:txBody>
      </p:sp>
    </p:spTree>
    <p:extLst>
      <p:ext uri="{BB962C8B-B14F-4D97-AF65-F5344CB8AC3E}">
        <p14:creationId xmlns:p14="http://schemas.microsoft.com/office/powerpoint/2010/main" val="420986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4" grpId="0"/>
      <p:bldP spid="18" grpId="0"/>
      <p:bldP spid="22"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93A19-D4CE-58C0-F148-FE3BE08C20D0}"/>
              </a:ext>
            </a:extLst>
          </p:cNvPr>
          <p:cNvSpPr>
            <a:spLocks noGrp="1"/>
          </p:cNvSpPr>
          <p:nvPr>
            <p:ph idx="1"/>
          </p:nvPr>
        </p:nvSpPr>
        <p:spPr>
          <a:xfrm>
            <a:off x="3493214" y="226031"/>
            <a:ext cx="8476179" cy="6671242"/>
          </a:xfrm>
        </p:spPr>
        <p:txBody>
          <a:bodyPr>
            <a:normAutofit fontScale="85000" lnSpcReduction="20000"/>
          </a:bodyPr>
          <a:lstStyle/>
          <a:p>
            <a:pPr marL="0" indent="0">
              <a:buNone/>
            </a:pPr>
            <a:r>
              <a:rPr lang="en-US" sz="3300" b="1" i="1" u="none" strike="noStrike" dirty="0">
                <a:solidFill>
                  <a:srgbClr val="000000"/>
                </a:solidFill>
                <a:effectLst/>
              </a:rPr>
              <a:t>Program income</a:t>
            </a:r>
            <a:r>
              <a:rPr lang="en-US" sz="3300" b="1" i="0" u="none" strike="noStrike" dirty="0">
                <a:solidFill>
                  <a:srgbClr val="000000"/>
                </a:solidFill>
                <a:effectLst/>
              </a:rPr>
              <a:t> </a:t>
            </a:r>
            <a:r>
              <a:rPr lang="en-US" b="0" i="0" u="none" strike="noStrike" dirty="0">
                <a:solidFill>
                  <a:srgbClr val="000000"/>
                </a:solidFill>
                <a:effectLst/>
              </a:rPr>
              <a:t>means </a:t>
            </a:r>
            <a:r>
              <a:rPr lang="en-US" sz="3300" b="1" i="0" u="none" strike="noStrike" dirty="0">
                <a:solidFill>
                  <a:srgbClr val="000000"/>
                </a:solidFill>
                <a:effectLst/>
              </a:rPr>
              <a:t>gross income </a:t>
            </a:r>
            <a:r>
              <a:rPr lang="en-US" b="0" i="0" u="none" strike="noStrike" dirty="0">
                <a:solidFill>
                  <a:srgbClr val="000000"/>
                </a:solidFill>
                <a:effectLst/>
              </a:rPr>
              <a:t>earned by the non-Federal entity that </a:t>
            </a:r>
            <a:r>
              <a:rPr lang="en-US" sz="3300" b="0" i="0" u="none" strike="noStrike" dirty="0">
                <a:solidFill>
                  <a:srgbClr val="000000"/>
                </a:solidFill>
                <a:effectLst/>
              </a:rPr>
              <a:t>is </a:t>
            </a:r>
            <a:r>
              <a:rPr lang="en-US" sz="3300" b="1" i="0" u="none" strike="noStrike" dirty="0">
                <a:solidFill>
                  <a:srgbClr val="000000"/>
                </a:solidFill>
                <a:effectLst/>
              </a:rPr>
              <a:t>directly generated by a supported activity or earned as a result of the Federal award during the period of performance </a:t>
            </a:r>
            <a:r>
              <a:rPr lang="en-US" b="0" i="0" u="none" strike="noStrike" dirty="0">
                <a:solidFill>
                  <a:srgbClr val="000000"/>
                </a:solidFill>
                <a:effectLst/>
              </a:rPr>
              <a:t>except as provided in </a:t>
            </a:r>
            <a:r>
              <a:rPr lang="en-US" b="0" i="0" dirty="0">
                <a:effectLst/>
                <a:hlinkClick r:id="rId2"/>
              </a:rPr>
              <a:t>§ 200.307(f)</a:t>
            </a:r>
            <a:r>
              <a:rPr lang="en-US" b="0" i="0" u="none" strike="noStrike" dirty="0">
                <a:solidFill>
                  <a:srgbClr val="000000"/>
                </a:solidFill>
                <a:effectLst/>
              </a:rPr>
              <a:t>. (See the definition of </a:t>
            </a:r>
            <a:r>
              <a:rPr lang="en-US" b="0" i="1" u="none" strike="noStrike" dirty="0">
                <a:solidFill>
                  <a:srgbClr val="000000"/>
                </a:solidFill>
                <a:effectLst/>
              </a:rPr>
              <a:t>period of performance</a:t>
            </a:r>
            <a:r>
              <a:rPr lang="en-US" b="0" i="0" u="none" strike="noStrike" dirty="0">
                <a:solidFill>
                  <a:srgbClr val="000000"/>
                </a:solidFill>
                <a:effectLst/>
              </a:rPr>
              <a:t> in this section.) </a:t>
            </a:r>
          </a:p>
          <a:p>
            <a:pPr marL="0" indent="0">
              <a:buNone/>
            </a:pPr>
            <a:endParaRPr lang="en-US" sz="1100" dirty="0">
              <a:solidFill>
                <a:srgbClr val="000000"/>
              </a:solidFill>
            </a:endParaRPr>
          </a:p>
          <a:p>
            <a:pPr marL="0" indent="0">
              <a:buNone/>
            </a:pPr>
            <a:r>
              <a:rPr lang="en-US" b="0" i="0" u="none" strike="noStrike" dirty="0">
                <a:solidFill>
                  <a:srgbClr val="000000"/>
                </a:solidFill>
                <a:effectLst/>
              </a:rPr>
              <a:t>Program income includes but is not limited to income from </a:t>
            </a:r>
            <a:r>
              <a:rPr lang="en-US" sz="3600" b="1" i="0" u="none" strike="noStrike" dirty="0">
                <a:solidFill>
                  <a:srgbClr val="000000"/>
                </a:solidFill>
                <a:effectLst/>
              </a:rPr>
              <a:t>fees for services performed, the use or rental of real or personal property acquired under Federal awards, the sale of commodities or items fabricated under a Federal award, license fees and royalties on patents and copyrights, and principal and interest on loans made with Federal award funds</a:t>
            </a:r>
            <a:r>
              <a:rPr lang="en-US" sz="3600" b="0" i="0" u="none" strike="noStrike" dirty="0">
                <a:solidFill>
                  <a:srgbClr val="000000"/>
                </a:solidFill>
                <a:effectLst/>
              </a:rPr>
              <a:t>. </a:t>
            </a:r>
          </a:p>
          <a:p>
            <a:pPr marL="0" indent="0">
              <a:buNone/>
            </a:pPr>
            <a:endParaRPr lang="en-US" sz="900" b="0" i="0" u="none" strike="noStrike" dirty="0">
              <a:solidFill>
                <a:srgbClr val="000000"/>
              </a:solidFill>
              <a:effectLst/>
            </a:endParaRPr>
          </a:p>
          <a:p>
            <a:pPr marL="0" indent="0">
              <a:buNone/>
            </a:pPr>
            <a:r>
              <a:rPr lang="en-US" sz="3600" b="1" i="0" u="none" strike="noStrike" dirty="0">
                <a:solidFill>
                  <a:srgbClr val="000000"/>
                </a:solidFill>
                <a:effectLst/>
              </a:rPr>
              <a:t>Interest earned on advances of Federal funds is not program income. </a:t>
            </a:r>
            <a:r>
              <a:rPr lang="en-US" b="0" i="0" u="none" strike="noStrike" dirty="0">
                <a:solidFill>
                  <a:srgbClr val="000000"/>
                </a:solidFill>
                <a:effectLst/>
              </a:rPr>
              <a:t>Except as otherwise provided in Federal statutes, regulations, or the terms and conditions of the Federal award, program income does not include rebates, credits, discounts, and interest earned on any of them. See also </a:t>
            </a:r>
            <a:r>
              <a:rPr lang="en-US" b="0" i="0" dirty="0">
                <a:effectLst/>
                <a:hlinkClick r:id="rId3"/>
              </a:rPr>
              <a:t>§ 200.407</a:t>
            </a:r>
            <a:r>
              <a:rPr lang="en-US" b="0" i="0" u="none" strike="noStrike" dirty="0">
                <a:solidFill>
                  <a:srgbClr val="000000"/>
                </a:solidFill>
                <a:effectLst/>
              </a:rPr>
              <a:t>. </a:t>
            </a:r>
            <a:endParaRPr lang="en-US" dirty="0"/>
          </a:p>
        </p:txBody>
      </p:sp>
      <p:sp>
        <p:nvSpPr>
          <p:cNvPr id="4" name="TextBox 3">
            <a:extLst>
              <a:ext uri="{FF2B5EF4-FFF2-40B4-BE49-F238E27FC236}">
                <a16:creationId xmlns:a16="http://schemas.microsoft.com/office/drawing/2014/main" id="{3B6BAD77-803D-51E3-9A45-4C177E752DDF}"/>
              </a:ext>
            </a:extLst>
          </p:cNvPr>
          <p:cNvSpPr txBox="1"/>
          <p:nvPr/>
        </p:nvSpPr>
        <p:spPr>
          <a:xfrm>
            <a:off x="0" y="0"/>
            <a:ext cx="3185065" cy="6897273"/>
          </a:xfrm>
          <a:prstGeom prst="rect">
            <a:avLst/>
          </a:prstGeom>
          <a:solidFill>
            <a:schemeClr val="accent5">
              <a:lumMod val="75000"/>
            </a:schemeClr>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2 C.F.R. §  200.1</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 </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000000"/>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Pentagon 4">
            <a:extLst>
              <a:ext uri="{FF2B5EF4-FFF2-40B4-BE49-F238E27FC236}">
                <a16:creationId xmlns:a16="http://schemas.microsoft.com/office/drawing/2014/main" id="{12B30D19-CFB0-3834-B4A5-B8ADA15A2BE1}"/>
              </a:ext>
            </a:extLst>
          </p:cNvPr>
          <p:cNvSpPr/>
          <p:nvPr/>
        </p:nvSpPr>
        <p:spPr>
          <a:xfrm>
            <a:off x="222607" y="92467"/>
            <a:ext cx="3178139" cy="130481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must be tied to grant-funded asset and only applies through December 31, 2026</a:t>
            </a:r>
          </a:p>
        </p:txBody>
      </p:sp>
      <p:sp>
        <p:nvSpPr>
          <p:cNvPr id="6" name="Pentagon 5">
            <a:extLst>
              <a:ext uri="{FF2B5EF4-FFF2-40B4-BE49-F238E27FC236}">
                <a16:creationId xmlns:a16="http://schemas.microsoft.com/office/drawing/2014/main" id="{EF7790E7-7BAF-5C94-4B48-4381AFE3589D}"/>
              </a:ext>
            </a:extLst>
          </p:cNvPr>
          <p:cNvSpPr/>
          <p:nvPr/>
        </p:nvSpPr>
        <p:spPr>
          <a:xfrm>
            <a:off x="222607" y="3224482"/>
            <a:ext cx="3116533" cy="130481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What is fee for service? </a:t>
            </a:r>
          </a:p>
        </p:txBody>
      </p:sp>
      <p:sp>
        <p:nvSpPr>
          <p:cNvPr id="7" name="Pentagon 6">
            <a:extLst>
              <a:ext uri="{FF2B5EF4-FFF2-40B4-BE49-F238E27FC236}">
                <a16:creationId xmlns:a16="http://schemas.microsoft.com/office/drawing/2014/main" id="{FD97B313-D204-8B5D-44E7-C52E7844EABB}"/>
              </a:ext>
            </a:extLst>
          </p:cNvPr>
          <p:cNvSpPr/>
          <p:nvPr/>
        </p:nvSpPr>
        <p:spPr>
          <a:xfrm>
            <a:off x="222607" y="4621767"/>
            <a:ext cx="3116533" cy="130481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Some good news! You can keep all your interest and it is not considered grant funds</a:t>
            </a:r>
          </a:p>
        </p:txBody>
      </p:sp>
    </p:spTree>
    <p:extLst>
      <p:ext uri="{BB962C8B-B14F-4D97-AF65-F5344CB8AC3E}">
        <p14:creationId xmlns:p14="http://schemas.microsoft.com/office/powerpoint/2010/main" val="227397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DF758-6CD8-9FE1-6B58-61E3A01607FF}"/>
              </a:ext>
            </a:extLst>
          </p:cNvPr>
          <p:cNvSpPr>
            <a:spLocks noGrp="1"/>
          </p:cNvSpPr>
          <p:nvPr>
            <p:ph idx="1"/>
          </p:nvPr>
        </p:nvSpPr>
        <p:spPr>
          <a:xfrm>
            <a:off x="3873357" y="390419"/>
            <a:ext cx="8106310" cy="5927796"/>
          </a:xfrm>
        </p:spPr>
        <p:txBody>
          <a:bodyPr>
            <a:normAutofit fontScale="85000" lnSpcReduction="10000"/>
          </a:bodyPr>
          <a:lstStyle/>
          <a:p>
            <a:pPr marL="0" indent="0" algn="l">
              <a:buNone/>
            </a:pPr>
            <a:r>
              <a:rPr lang="en-US" b="0" i="0" u="none" strike="noStrike" dirty="0">
                <a:solidFill>
                  <a:srgbClr val="000000"/>
                </a:solidFill>
                <a:effectLst/>
              </a:rPr>
              <a:t>(a) </a:t>
            </a:r>
            <a:r>
              <a:rPr lang="en-US" b="1" i="1" u="none" strike="noStrike" dirty="0">
                <a:solidFill>
                  <a:srgbClr val="000000"/>
                </a:solidFill>
                <a:effectLst/>
              </a:rPr>
              <a:t>General.</a:t>
            </a:r>
            <a:r>
              <a:rPr lang="en-US" b="0" i="0" u="none" strike="noStrike" dirty="0">
                <a:solidFill>
                  <a:srgbClr val="000000"/>
                </a:solidFill>
                <a:effectLst/>
              </a:rPr>
              <a:t> Non-Federal entities are encouraged to earn income to defray program costs where appropriate. </a:t>
            </a:r>
          </a:p>
          <a:p>
            <a:pPr marL="0" indent="0" algn="l">
              <a:buNone/>
            </a:pPr>
            <a:r>
              <a:rPr lang="en-US" b="0" i="0" u="none" strike="noStrike" dirty="0">
                <a:solidFill>
                  <a:srgbClr val="000000"/>
                </a:solidFill>
                <a:effectLst/>
              </a:rPr>
              <a:t>(b) </a:t>
            </a:r>
            <a:r>
              <a:rPr lang="en-US" b="1" i="1" u="none" strike="noStrike" dirty="0">
                <a:solidFill>
                  <a:srgbClr val="000000"/>
                </a:solidFill>
                <a:effectLst/>
              </a:rPr>
              <a:t>Cost of generating program income.</a:t>
            </a:r>
            <a:r>
              <a:rPr lang="en-US" b="0" i="0" u="none" strike="noStrike" dirty="0">
                <a:solidFill>
                  <a:srgbClr val="000000"/>
                </a:solidFill>
                <a:effectLst/>
              </a:rPr>
              <a:t> If </a:t>
            </a:r>
            <a:r>
              <a:rPr lang="en-US" b="0" i="1" u="none" strike="noStrike" dirty="0">
                <a:solidFill>
                  <a:srgbClr val="000000"/>
                </a:solidFill>
                <a:effectLst/>
              </a:rPr>
              <a:t>authorized by Federal regulations or the Federal award</a:t>
            </a:r>
            <a:r>
              <a:rPr lang="en-US" b="0" i="0" u="none" strike="noStrike" dirty="0">
                <a:solidFill>
                  <a:srgbClr val="000000"/>
                </a:solidFill>
                <a:effectLst/>
              </a:rPr>
              <a:t>, costs incidental to the generation of program income may be deducted from gross income to determine program income, provided these costs have not been charged to the Federal award. </a:t>
            </a:r>
          </a:p>
          <a:p>
            <a:pPr marL="0" indent="0" algn="l">
              <a:buNone/>
            </a:pPr>
            <a:r>
              <a:rPr lang="en-US" b="0" i="0" u="none" strike="noStrike" dirty="0">
                <a:solidFill>
                  <a:srgbClr val="000000"/>
                </a:solidFill>
                <a:effectLst/>
              </a:rPr>
              <a:t>(c) </a:t>
            </a:r>
            <a:r>
              <a:rPr lang="en-US" b="1" i="1" u="none" strike="noStrike" dirty="0">
                <a:solidFill>
                  <a:srgbClr val="000000"/>
                </a:solidFill>
                <a:effectLst/>
              </a:rPr>
              <a:t>Governmental revenues.</a:t>
            </a:r>
            <a:r>
              <a:rPr lang="en-US" b="0" i="0" u="none" strike="noStrike" dirty="0">
                <a:solidFill>
                  <a:srgbClr val="000000"/>
                </a:solidFill>
                <a:effectLst/>
              </a:rPr>
              <a:t> </a:t>
            </a:r>
            <a:r>
              <a:rPr lang="en-US" b="1" i="1" u="none" strike="noStrike" dirty="0">
                <a:solidFill>
                  <a:srgbClr val="000000"/>
                </a:solidFill>
                <a:effectLst/>
              </a:rPr>
              <a:t>Taxes, special assessments, levies, fines, and other such revenues raised by a non-Federal entity are not program income</a:t>
            </a:r>
            <a:r>
              <a:rPr lang="en-US" b="0" i="1" u="none" strike="noStrike" dirty="0">
                <a:solidFill>
                  <a:srgbClr val="000000"/>
                </a:solidFill>
                <a:effectLst/>
              </a:rPr>
              <a:t> </a:t>
            </a:r>
            <a:r>
              <a:rPr lang="en-US" b="0" i="0" u="none" strike="noStrike" dirty="0">
                <a:solidFill>
                  <a:srgbClr val="000000"/>
                </a:solidFill>
                <a:effectLst/>
              </a:rPr>
              <a:t>unless the revenues are specifically identified in the Federal award or Federal awarding agency regulations as program income. </a:t>
            </a:r>
          </a:p>
          <a:p>
            <a:pPr marL="0" indent="0" algn="l">
              <a:buNone/>
            </a:pPr>
            <a:r>
              <a:rPr lang="en-US" b="0" i="0" u="none" strike="noStrike" dirty="0">
                <a:solidFill>
                  <a:srgbClr val="000000"/>
                </a:solidFill>
                <a:effectLst/>
              </a:rPr>
              <a:t>(d) </a:t>
            </a:r>
            <a:r>
              <a:rPr lang="en-US" b="1" i="1" u="none" strike="noStrike" dirty="0">
                <a:solidFill>
                  <a:srgbClr val="000000"/>
                </a:solidFill>
                <a:effectLst/>
              </a:rPr>
              <a:t>Property.</a:t>
            </a:r>
            <a:r>
              <a:rPr lang="en-US" b="0" i="0" u="none" strike="noStrike" dirty="0">
                <a:solidFill>
                  <a:srgbClr val="000000"/>
                </a:solidFill>
                <a:effectLst/>
              </a:rPr>
              <a:t> </a:t>
            </a:r>
            <a:r>
              <a:rPr lang="en-US" b="1" i="1" u="none" strike="noStrike" dirty="0">
                <a:solidFill>
                  <a:srgbClr val="000000"/>
                </a:solidFill>
                <a:effectLst/>
              </a:rPr>
              <a:t>Proceeds from the sale of real property, equipment, or supplies are not program income</a:t>
            </a:r>
            <a:r>
              <a:rPr lang="en-US" b="0" i="0" u="none" strike="noStrike" dirty="0">
                <a:solidFill>
                  <a:srgbClr val="000000"/>
                </a:solidFill>
                <a:effectLst/>
              </a:rPr>
              <a:t>; such proceeds will be handled in accordance with the requirements of the Property Standards </a:t>
            </a:r>
            <a:r>
              <a:rPr lang="en-US" b="0" i="0" u="none" strike="noStrike" dirty="0">
                <a:solidFill>
                  <a:srgbClr val="000000"/>
                </a:solidFill>
                <a:effectLst/>
                <a:hlinkClick r:id="rId2"/>
              </a:rPr>
              <a:t>§§ 200.311</a:t>
            </a:r>
            <a:r>
              <a:rPr lang="en-US" b="0" i="0" u="none" strike="noStrike" dirty="0">
                <a:solidFill>
                  <a:srgbClr val="000000"/>
                </a:solidFill>
                <a:effectLst/>
              </a:rPr>
              <a:t>, </a:t>
            </a:r>
            <a:r>
              <a:rPr lang="en-US" b="0" i="0" u="none" strike="noStrike" dirty="0">
                <a:solidFill>
                  <a:srgbClr val="000000"/>
                </a:solidFill>
                <a:effectLst/>
                <a:hlinkClick r:id="rId3"/>
              </a:rPr>
              <a:t>200.313</a:t>
            </a:r>
            <a:r>
              <a:rPr lang="en-US" b="0" i="0" u="none" strike="noStrike" dirty="0">
                <a:solidFill>
                  <a:srgbClr val="000000"/>
                </a:solidFill>
                <a:effectLst/>
              </a:rPr>
              <a:t>, and </a:t>
            </a:r>
            <a:r>
              <a:rPr lang="en-US" b="0" i="0" u="none" strike="noStrike" dirty="0">
                <a:solidFill>
                  <a:srgbClr val="000000"/>
                </a:solidFill>
                <a:effectLst/>
                <a:hlinkClick r:id="rId4"/>
              </a:rPr>
              <a:t>200.314</a:t>
            </a:r>
            <a:r>
              <a:rPr lang="en-US" b="0" i="0" u="none" strike="noStrike" dirty="0">
                <a:solidFill>
                  <a:srgbClr val="000000"/>
                </a:solidFill>
                <a:effectLst/>
              </a:rPr>
              <a:t>, or as specifically identified in Federal statutes, regulations, or the terms and conditions of the Federal award.</a:t>
            </a:r>
          </a:p>
          <a:p>
            <a:endParaRPr lang="en-US" dirty="0"/>
          </a:p>
        </p:txBody>
      </p:sp>
      <p:sp>
        <p:nvSpPr>
          <p:cNvPr id="4" name="TextBox 3">
            <a:extLst>
              <a:ext uri="{FF2B5EF4-FFF2-40B4-BE49-F238E27FC236}">
                <a16:creationId xmlns:a16="http://schemas.microsoft.com/office/drawing/2014/main" id="{D94C72FB-04E9-6374-9445-E74E6C5FCFA2}"/>
              </a:ext>
            </a:extLst>
          </p:cNvPr>
          <p:cNvSpPr txBox="1"/>
          <p:nvPr/>
        </p:nvSpPr>
        <p:spPr>
          <a:xfrm>
            <a:off x="28506" y="-39273"/>
            <a:ext cx="3185065" cy="6897273"/>
          </a:xfrm>
          <a:prstGeom prst="rect">
            <a:avLst/>
          </a:prstGeom>
          <a:solidFill>
            <a:schemeClr val="accent5">
              <a:lumMod val="75000"/>
            </a:schemeClr>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2 C.F.R. §  200.207</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 </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000000"/>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Pentagon 4">
            <a:extLst>
              <a:ext uri="{FF2B5EF4-FFF2-40B4-BE49-F238E27FC236}">
                <a16:creationId xmlns:a16="http://schemas.microsoft.com/office/drawing/2014/main" id="{40B951BC-BE41-9500-7EE3-5BA24DC1858A}"/>
              </a:ext>
            </a:extLst>
          </p:cNvPr>
          <p:cNvSpPr/>
          <p:nvPr/>
        </p:nvSpPr>
        <p:spPr>
          <a:xfrm rot="20677214">
            <a:off x="626427" y="3454334"/>
            <a:ext cx="3213854" cy="665489"/>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Some revenues are exempt! </a:t>
            </a:r>
          </a:p>
        </p:txBody>
      </p:sp>
      <p:sp>
        <p:nvSpPr>
          <p:cNvPr id="6" name="Pentagon 5">
            <a:extLst>
              <a:ext uri="{FF2B5EF4-FFF2-40B4-BE49-F238E27FC236}">
                <a16:creationId xmlns:a16="http://schemas.microsoft.com/office/drawing/2014/main" id="{73B7A604-6FF8-64CE-E89D-F283494D5327}"/>
              </a:ext>
            </a:extLst>
          </p:cNvPr>
          <p:cNvSpPr/>
          <p:nvPr/>
        </p:nvSpPr>
        <p:spPr>
          <a:xfrm rot="20725148">
            <a:off x="877545" y="4567970"/>
            <a:ext cx="3072130" cy="171636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The sale of real or personal property funded with ARP/CSLFRF is covered by UG property management requirements instead</a:t>
            </a:r>
          </a:p>
        </p:txBody>
      </p:sp>
    </p:spTree>
    <p:extLst>
      <p:ext uri="{BB962C8B-B14F-4D97-AF65-F5344CB8AC3E}">
        <p14:creationId xmlns:p14="http://schemas.microsoft.com/office/powerpoint/2010/main" val="26815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DB503-77CE-7515-D3A6-2F5B4B8E83D8}"/>
              </a:ext>
            </a:extLst>
          </p:cNvPr>
          <p:cNvSpPr>
            <a:spLocks noGrp="1"/>
          </p:cNvSpPr>
          <p:nvPr>
            <p:ph idx="1"/>
          </p:nvPr>
        </p:nvSpPr>
        <p:spPr>
          <a:xfrm>
            <a:off x="3185065" y="171180"/>
            <a:ext cx="8876796" cy="6554911"/>
          </a:xfrm>
        </p:spPr>
        <p:txBody>
          <a:bodyPr>
            <a:normAutofit fontScale="85000" lnSpcReduction="10000"/>
          </a:bodyPr>
          <a:lstStyle/>
          <a:p>
            <a:pPr algn="l"/>
            <a:r>
              <a:rPr lang="en-US" sz="2600" b="0" i="0" u="none" strike="noStrike" dirty="0">
                <a:solidFill>
                  <a:srgbClr val="000000"/>
                </a:solidFill>
                <a:effectLst/>
              </a:rPr>
              <a:t>(e) </a:t>
            </a:r>
            <a:r>
              <a:rPr lang="en-US" sz="2600" b="1" i="1" u="none" strike="noStrike" dirty="0">
                <a:solidFill>
                  <a:srgbClr val="000000"/>
                </a:solidFill>
                <a:effectLst/>
              </a:rPr>
              <a:t>Use of program income.</a:t>
            </a:r>
            <a:r>
              <a:rPr lang="en-US" sz="2600" b="0" i="0" u="none" strike="noStrike" dirty="0">
                <a:solidFill>
                  <a:srgbClr val="000000"/>
                </a:solidFill>
                <a:effectLst/>
              </a:rPr>
              <a:t> If the Federal awarding agency does not specify in its regulations or the terms and conditions of the Federal award, or give prior approval for how program income is to be used, </a:t>
            </a:r>
            <a:r>
              <a:rPr lang="en-US" sz="2600" b="0" i="0" u="none" strike="noStrike" dirty="0">
                <a:solidFill>
                  <a:srgbClr val="000000"/>
                </a:solidFill>
                <a:effectLst/>
                <a:hlinkClick r:id="rId2"/>
              </a:rPr>
              <a:t>paragraph (e)(1)</a:t>
            </a:r>
            <a:r>
              <a:rPr lang="en-US" sz="2600" b="0" i="0" u="none" strike="noStrike" dirty="0">
                <a:solidFill>
                  <a:srgbClr val="000000"/>
                </a:solidFill>
                <a:effectLst/>
              </a:rPr>
              <a:t> of this section must apply. …. In specifying alternatives to </a:t>
            </a:r>
            <a:r>
              <a:rPr lang="en-US" sz="2600" b="0" i="0" u="none" strike="noStrike" dirty="0">
                <a:solidFill>
                  <a:srgbClr val="000000"/>
                </a:solidFill>
                <a:effectLst/>
                <a:hlinkClick r:id="rId2"/>
              </a:rPr>
              <a:t>paragraphs (e)(1)</a:t>
            </a:r>
            <a:r>
              <a:rPr lang="en-US" sz="2600" b="0" i="0" u="none" strike="noStrike" dirty="0">
                <a:solidFill>
                  <a:srgbClr val="000000"/>
                </a:solidFill>
                <a:effectLst/>
              </a:rPr>
              <a:t> and </a:t>
            </a:r>
            <a:r>
              <a:rPr lang="en-US" sz="2600" b="0" i="0" u="none" strike="noStrike" dirty="0">
                <a:solidFill>
                  <a:srgbClr val="000000"/>
                </a:solidFill>
                <a:effectLst/>
                <a:hlinkClick r:id="rId3"/>
              </a:rPr>
              <a:t>(2)</a:t>
            </a:r>
            <a:r>
              <a:rPr lang="en-US" sz="2600" b="0" i="0" u="none" strike="noStrike" dirty="0">
                <a:solidFill>
                  <a:srgbClr val="000000"/>
                </a:solidFill>
                <a:effectLst/>
              </a:rPr>
              <a:t> of this section, the Federal awarding agency may distinguish between income earned by the recipient and income earned by subrecipients and between the sources, kinds, or amounts of income. When the Federal awarding agency authorizes the approaches in </a:t>
            </a:r>
            <a:r>
              <a:rPr lang="en-US" sz="2600" b="0" i="0" u="none" strike="noStrike" dirty="0">
                <a:solidFill>
                  <a:srgbClr val="000000"/>
                </a:solidFill>
                <a:effectLst/>
                <a:hlinkClick r:id="rId3"/>
              </a:rPr>
              <a:t>paragraphs (e)(2)</a:t>
            </a:r>
            <a:r>
              <a:rPr lang="en-US" sz="2600" b="0" i="0" u="none" strike="noStrike" dirty="0">
                <a:solidFill>
                  <a:srgbClr val="000000"/>
                </a:solidFill>
                <a:effectLst/>
              </a:rPr>
              <a:t> and </a:t>
            </a:r>
            <a:r>
              <a:rPr lang="en-US" sz="2600" b="0" i="0" u="none" strike="noStrike" dirty="0">
                <a:solidFill>
                  <a:srgbClr val="000000"/>
                </a:solidFill>
                <a:effectLst/>
                <a:hlinkClick r:id="rId4"/>
              </a:rPr>
              <a:t>(3)</a:t>
            </a:r>
            <a:r>
              <a:rPr lang="en-US" sz="2600" b="0" i="0" u="none" strike="noStrike" dirty="0">
                <a:solidFill>
                  <a:srgbClr val="000000"/>
                </a:solidFill>
                <a:effectLst/>
              </a:rPr>
              <a:t> of this section, program income in excess of any amounts specified must also be deducted from expenditures. </a:t>
            </a:r>
          </a:p>
          <a:p>
            <a:pPr lvl="2"/>
            <a:r>
              <a:rPr lang="en-US" b="0" i="0" u="none" strike="noStrike" dirty="0">
                <a:solidFill>
                  <a:srgbClr val="000000"/>
                </a:solidFill>
                <a:effectLst/>
              </a:rPr>
              <a:t>(1) </a:t>
            </a:r>
            <a:r>
              <a:rPr lang="en-US" b="1" i="1" u="none" strike="noStrike" dirty="0">
                <a:solidFill>
                  <a:srgbClr val="000000"/>
                </a:solidFill>
                <a:effectLst/>
              </a:rPr>
              <a:t>Deduction.</a:t>
            </a:r>
            <a:r>
              <a:rPr lang="en-US" b="0" i="0" u="none" strike="noStrike" dirty="0">
                <a:solidFill>
                  <a:srgbClr val="000000"/>
                </a:solidFill>
                <a:effectLst/>
              </a:rPr>
              <a:t> Ordinarily program income must be deducted from total allowable costs to determine the net allowable costs. Program income must be used for current costs unless the Federal awarding agency authorizes otherwise. Program income that the non-Federal entity did not anticipate at the time of the Federal award must be used to reduce the Federal award and non-Federal entity contributions rather than to increase the funds committed to the project. </a:t>
            </a:r>
          </a:p>
          <a:p>
            <a:pPr lvl="2"/>
            <a:r>
              <a:rPr lang="en-US" sz="2600" b="1" i="0" u="none" strike="noStrike" dirty="0">
                <a:solidFill>
                  <a:srgbClr val="000000"/>
                </a:solidFill>
                <a:effectLst/>
              </a:rPr>
              <a:t>(2) </a:t>
            </a:r>
            <a:r>
              <a:rPr lang="en-US" sz="2600" b="1" i="1" u="none" strike="noStrike" dirty="0">
                <a:solidFill>
                  <a:srgbClr val="000000"/>
                </a:solidFill>
                <a:effectLst/>
              </a:rPr>
              <a:t>Addition.</a:t>
            </a:r>
            <a:r>
              <a:rPr lang="en-US" sz="2600" b="1" i="0" u="none" strike="noStrike" dirty="0">
                <a:solidFill>
                  <a:srgbClr val="000000"/>
                </a:solidFill>
                <a:effectLst/>
              </a:rPr>
              <a:t> With prior approval of the Federal awarding agency (except for IHEs and nonprofit research institutions, as described in this </a:t>
            </a:r>
            <a:r>
              <a:rPr lang="en-US" sz="2600" b="1" i="0" u="none" strike="noStrike" dirty="0">
                <a:solidFill>
                  <a:srgbClr val="000000"/>
                </a:solidFill>
                <a:effectLst/>
                <a:hlinkClick r:id="rId5"/>
              </a:rPr>
              <a:t>paragraph (e)</a:t>
            </a:r>
            <a:r>
              <a:rPr lang="en-US" sz="2600" b="1" i="0" u="none" strike="noStrike" dirty="0">
                <a:solidFill>
                  <a:srgbClr val="000000"/>
                </a:solidFill>
                <a:effectLst/>
              </a:rPr>
              <a:t>) program income may be added to the Federal award by the Federal agency and the non-Federal entity. The program income must be used for the purposes and under the conditions of the Federal award. </a:t>
            </a:r>
          </a:p>
          <a:p>
            <a:pPr lvl="2"/>
            <a:r>
              <a:rPr lang="en-US" b="0" i="0" u="none" strike="noStrike" dirty="0">
                <a:solidFill>
                  <a:srgbClr val="000000"/>
                </a:solidFill>
                <a:effectLst/>
              </a:rPr>
              <a:t>(3) </a:t>
            </a:r>
            <a:r>
              <a:rPr lang="en-US" b="1" i="1" u="none" strike="noStrike" dirty="0">
                <a:solidFill>
                  <a:srgbClr val="000000"/>
                </a:solidFill>
                <a:effectLst/>
              </a:rPr>
              <a:t>Cost sharing or matching.</a:t>
            </a:r>
            <a:r>
              <a:rPr lang="en-US" b="0" i="0" u="none" strike="noStrike" dirty="0">
                <a:solidFill>
                  <a:srgbClr val="000000"/>
                </a:solidFill>
                <a:effectLst/>
              </a:rPr>
              <a:t> With prior approval of the Federal awarding agency, program income may be used to meet the cost sharing or matching requirement of the Federal award. The amount of the Federal award remains the same. </a:t>
            </a:r>
          </a:p>
          <a:p>
            <a:endParaRPr lang="en-US" dirty="0"/>
          </a:p>
        </p:txBody>
      </p:sp>
      <p:sp>
        <p:nvSpPr>
          <p:cNvPr id="4" name="TextBox 3">
            <a:extLst>
              <a:ext uri="{FF2B5EF4-FFF2-40B4-BE49-F238E27FC236}">
                <a16:creationId xmlns:a16="http://schemas.microsoft.com/office/drawing/2014/main" id="{2694C06A-F172-C884-4945-1745B32C4502}"/>
              </a:ext>
            </a:extLst>
          </p:cNvPr>
          <p:cNvSpPr txBox="1"/>
          <p:nvPr/>
        </p:nvSpPr>
        <p:spPr>
          <a:xfrm>
            <a:off x="0" y="0"/>
            <a:ext cx="3185065" cy="6897273"/>
          </a:xfrm>
          <a:prstGeom prst="rect">
            <a:avLst/>
          </a:prstGeom>
          <a:solidFill>
            <a:schemeClr val="accent5">
              <a:lumMod val="75000"/>
            </a:schemeClr>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2 C.F.R. §  200.207</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 </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000000"/>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50382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3667</Words>
  <Application>Microsoft Macintosh PowerPoint</Application>
  <PresentationFormat>Widescreen</PresentationFormat>
  <Paragraphs>413</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Corbel</vt:lpstr>
      <vt:lpstr>Office Theme</vt:lpstr>
      <vt:lpstr>PowerPoint Presentation</vt:lpstr>
      <vt:lpstr>ARP/CSLFRF Spending Categories</vt:lpstr>
      <vt:lpstr>Federal Compliance Requirements</vt:lpstr>
      <vt:lpstr>ARP/CSLFRF Spending Categories &amp;  Compliance Requirements</vt:lpstr>
      <vt:lpstr>ARP/CSLFRF Spending Categories &amp;  Compliance Requirements</vt:lpstr>
      <vt:lpstr>Is there Program Income?</vt:lpstr>
      <vt:lpstr>PowerPoint Presentation</vt:lpstr>
      <vt:lpstr>PowerPoint Presentation</vt:lpstr>
      <vt:lpstr>PowerPoint Presentation</vt:lpstr>
      <vt:lpstr>PowerPoint Presentation</vt:lpstr>
      <vt:lpstr>Is there Program Income?</vt:lpstr>
      <vt:lpstr>ARP/CSLFRF Spending Categories &amp;  Compliance Requirements</vt:lpstr>
      <vt:lpstr>Is there Program Income?</vt:lpstr>
      <vt:lpstr>PowerPoint Presentation</vt:lpstr>
      <vt:lpstr>Infrastructure Investments: Additional Eligibility</vt:lpstr>
      <vt:lpstr>PowerPoint Presentation</vt:lpstr>
      <vt:lpstr>What if we use ARP/CSLFRF funds only for preliminary costs of project – does program income still apply?</vt:lpstr>
      <vt:lpstr>Is there Program Income?</vt:lpstr>
      <vt:lpstr>PowerPoint Presentation</vt:lpstr>
      <vt:lpstr>PowerPoint Presentation</vt:lpstr>
      <vt:lpstr>What are Water / Wastewater ”Fees for Services?”</vt:lpstr>
      <vt:lpstr>*Program Income User Fees</vt:lpstr>
      <vt:lpstr>We’ve got Program Income, Now What?</vt:lpstr>
      <vt:lpstr>What if award funding to another local government for water / wastewater system that generates program income?</vt:lpstr>
      <vt:lpstr>What if local government uses ARP/CSLFRF to fund water / waster project that generates program income and leases to another local government to operate?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lastModifiedBy>Millonzi, Kara Anne</cp:lastModifiedBy>
  <cp:revision>1</cp:revision>
  <dcterms:created xsi:type="dcterms:W3CDTF">2023-07-27T18:16:10Z</dcterms:created>
  <dcterms:modified xsi:type="dcterms:W3CDTF">2023-07-28T15:37:11Z</dcterms:modified>
</cp:coreProperties>
</file>