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D8092-A1C3-E94E-A628-8E76A9204E25}" v="4" dt="2023-10-24T14:38:48.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39C1-F0AF-3DF8-1CE9-A3FDFAAD3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BAE5C4-D290-4588-9EAA-8D5BEFBF6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610A23-06BB-3A4F-6445-9F861BA5B64F}"/>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7F227D4B-133B-3EB3-3867-A4AD4B24F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36881-923C-F742-3EDC-CFE3F5CA9CA7}"/>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139669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9B8-90C4-48A4-C00C-E5D82F3C44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388F5-6078-6128-C95F-CE0DEF92EE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CCEE7-6861-C4D0-0E90-C2D2AC2B1116}"/>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FF3D1D94-FE89-FDF8-32A4-25C922D86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99E29-D9E8-D143-368A-E74297EEEA7A}"/>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81021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839AE-2DC4-C559-7E96-6741BC914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86724-F3AB-3C00-7161-3AB58E501B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58EAC-EEA1-E0C1-DF9C-A00B48DB6717}"/>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DDE2D42B-7841-C79C-E62E-25CF031A6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4638D-7770-CE3D-A965-C677526F8852}"/>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8604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495C-7970-DF43-5409-7CA84A86D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83A54-A8C2-45BB-2349-6A9B6A33F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7CB82-2B78-A1AB-26CD-461A535DC9D9}"/>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56FF858E-583B-DAC1-7580-F32FFC758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88B97-8A02-91F8-12AD-F9ED56A1286E}"/>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4326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D5B4-BAD5-C397-08E0-854ABC66B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39088D-B9A6-EA64-3452-3D3BC1BD3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8B4AF-7D3C-0A42-276C-E5999B9960BA}"/>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831D733F-CD32-03A0-7C6D-CA54FBBA5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4489E-CDBB-280C-C66D-782633B7BED4}"/>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327134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1571-20B0-68C8-8C7A-A2FB0804E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086B5-FB1B-F8B0-669D-A78B18E3C2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4B620-A2E1-A246-11ED-D455A1FC8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FB089-9202-5140-B93D-AE390E82894A}"/>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6" name="Footer Placeholder 5">
            <a:extLst>
              <a:ext uri="{FF2B5EF4-FFF2-40B4-BE49-F238E27FC236}">
                <a16:creationId xmlns:a16="http://schemas.microsoft.com/office/drawing/2014/main" id="{AFF84F24-3E1C-1671-967A-53246AC4D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62137-6160-F0F7-A935-32AB26D97631}"/>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390117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89E3-E80D-59A6-2B49-4C767D240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62B28-F2F6-3CAB-5BAE-DBF8EF590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9034A-806B-74EB-AFAE-C0743F9B7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AB7B7-9422-50F2-51BA-937A8E314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6F69A-E7ED-97F7-7A1B-8B5A753AA2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351E0-74E5-BCB2-1F07-DBFF9B99AB63}"/>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8" name="Footer Placeholder 7">
            <a:extLst>
              <a:ext uri="{FF2B5EF4-FFF2-40B4-BE49-F238E27FC236}">
                <a16:creationId xmlns:a16="http://schemas.microsoft.com/office/drawing/2014/main" id="{3F3B9B0B-DC5D-F44E-678B-3E3F7B907F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A9A9F0-F073-CFE0-F5E7-10416F9F1C3E}"/>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027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40AD-5641-3A7D-EB22-B2AB59519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262AB2-6227-1BB5-2185-67FF06211CA0}"/>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4" name="Footer Placeholder 3">
            <a:extLst>
              <a:ext uri="{FF2B5EF4-FFF2-40B4-BE49-F238E27FC236}">
                <a16:creationId xmlns:a16="http://schemas.microsoft.com/office/drawing/2014/main" id="{6B556FE0-B0EB-172B-D6B8-026CFE3B65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CBE0C-35D6-10F4-2003-146A13540EC2}"/>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316306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FF75D-C38B-C0D2-989B-0336CD6E6C36}"/>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3" name="Footer Placeholder 2">
            <a:extLst>
              <a:ext uri="{FF2B5EF4-FFF2-40B4-BE49-F238E27FC236}">
                <a16:creationId xmlns:a16="http://schemas.microsoft.com/office/drawing/2014/main" id="{4ED07C0C-E385-C28E-FB8A-50C7E1FFF4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715B6-9C60-E10E-1A51-DBD1AF064D62}"/>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38389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2CDA-738B-F962-40C9-9C9C23843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C5A45-CE7D-8BBD-D444-D22E29D0D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563AF-2A5E-9D58-83F5-5DE43C372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363B1-D0EA-F7A9-0461-492581A0212D}"/>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6" name="Footer Placeholder 5">
            <a:extLst>
              <a:ext uri="{FF2B5EF4-FFF2-40B4-BE49-F238E27FC236}">
                <a16:creationId xmlns:a16="http://schemas.microsoft.com/office/drawing/2014/main" id="{DA849297-50BB-A417-F2F7-14FB1ACBA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C0AA6-8728-965B-D1D8-6A2FD53C79A6}"/>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33653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A4A8-AFD0-2234-9D82-90C838E34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37129-40A4-1536-0561-CB5364AB9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1077A-190B-237F-02FE-03A9EF30A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54ADA-C9BB-7354-5565-564911AA0025}"/>
              </a:ext>
            </a:extLst>
          </p:cNvPr>
          <p:cNvSpPr>
            <a:spLocks noGrp="1"/>
          </p:cNvSpPr>
          <p:nvPr>
            <p:ph type="dt" sz="half" idx="10"/>
          </p:nvPr>
        </p:nvSpPr>
        <p:spPr/>
        <p:txBody>
          <a:bodyPr/>
          <a:lstStyle/>
          <a:p>
            <a:fld id="{5EBD1C9E-4CE1-1F44-ABF1-22BBE9561B48}" type="datetimeFigureOut">
              <a:rPr lang="en-US" smtClean="0"/>
              <a:t>10/24/23</a:t>
            </a:fld>
            <a:endParaRPr lang="en-US"/>
          </a:p>
        </p:txBody>
      </p:sp>
      <p:sp>
        <p:nvSpPr>
          <p:cNvPr id="6" name="Footer Placeholder 5">
            <a:extLst>
              <a:ext uri="{FF2B5EF4-FFF2-40B4-BE49-F238E27FC236}">
                <a16:creationId xmlns:a16="http://schemas.microsoft.com/office/drawing/2014/main" id="{DC294760-FE92-DE91-AA05-9F733A66C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354DC-E7AA-BCBF-79C6-CC4F240A0668}"/>
              </a:ext>
            </a:extLst>
          </p:cNvPr>
          <p:cNvSpPr>
            <a:spLocks noGrp="1"/>
          </p:cNvSpPr>
          <p:nvPr>
            <p:ph type="sldNum" sz="quarter" idx="12"/>
          </p:nvPr>
        </p:nvSpPr>
        <p:spPr/>
        <p:txBody>
          <a:bodyPr/>
          <a:lstStyle/>
          <a:p>
            <a:fld id="{3B5AF330-4247-8341-BF2B-4800F2CD4775}" type="slidenum">
              <a:rPr lang="en-US" smtClean="0"/>
              <a:t>‹#›</a:t>
            </a:fld>
            <a:endParaRPr lang="en-US"/>
          </a:p>
        </p:txBody>
      </p:sp>
    </p:spTree>
    <p:extLst>
      <p:ext uri="{BB962C8B-B14F-4D97-AF65-F5344CB8AC3E}">
        <p14:creationId xmlns:p14="http://schemas.microsoft.com/office/powerpoint/2010/main" val="226237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D1D0A-9660-963E-2990-551ADAEEB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8DDEE-CB44-B15A-16C5-1C41A1AB1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D2458-FD44-3ED2-3E17-A4AB8ACF5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D1C9E-4CE1-1F44-ABF1-22BBE9561B48}" type="datetimeFigureOut">
              <a:rPr lang="en-US" smtClean="0"/>
              <a:t>10/24/23</a:t>
            </a:fld>
            <a:endParaRPr lang="en-US"/>
          </a:p>
        </p:txBody>
      </p:sp>
      <p:sp>
        <p:nvSpPr>
          <p:cNvPr id="5" name="Footer Placeholder 4">
            <a:extLst>
              <a:ext uri="{FF2B5EF4-FFF2-40B4-BE49-F238E27FC236}">
                <a16:creationId xmlns:a16="http://schemas.microsoft.com/office/drawing/2014/main" id="{94ACEE61-3527-4E4F-0D1D-93FD05B38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CF54D8-B573-D813-36D4-4BA97315D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AF330-4247-8341-BF2B-4800F2CD4775}" type="slidenum">
              <a:rPr lang="en-US" smtClean="0"/>
              <a:t>‹#›</a:t>
            </a:fld>
            <a:endParaRPr lang="en-US"/>
          </a:p>
        </p:txBody>
      </p:sp>
    </p:spTree>
    <p:extLst>
      <p:ext uri="{BB962C8B-B14F-4D97-AF65-F5344CB8AC3E}">
        <p14:creationId xmlns:p14="http://schemas.microsoft.com/office/powerpoint/2010/main" val="14697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ol.gov/agencies/whd/government-contracts/construction/rulemaking-davis-bacon/dba-comparison-charts#prevailing-wag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3222F2-A789-7B9A-7939-05EEDE5B7542}"/>
              </a:ext>
            </a:extLst>
          </p:cNvPr>
          <p:cNvSpPr>
            <a:spLocks noGrp="1"/>
          </p:cNvSpPr>
          <p:nvPr>
            <p:ph idx="1"/>
          </p:nvPr>
        </p:nvSpPr>
        <p:spPr>
          <a:xfrm>
            <a:off x="1695236" y="0"/>
            <a:ext cx="10335802" cy="6729573"/>
          </a:xfrm>
        </p:spPr>
        <p:txBody>
          <a:bodyPr>
            <a:noAutofit/>
          </a:bodyPr>
          <a:lstStyle/>
          <a:p>
            <a:pPr marL="0" indent="0">
              <a:lnSpc>
                <a:spcPct val="100000"/>
              </a:lnSpc>
              <a:spcBef>
                <a:spcPts val="0"/>
              </a:spcBef>
              <a:buNone/>
            </a:pPr>
            <a:r>
              <a:rPr lang="en-US" sz="1700" i="1" dirty="0"/>
              <a:t>6.15. Are eligible water, sewer, and broadband infrastructure projects, eligible capital expenditures under the public health and negative economic impacts eligible use category, and eligible projects under the revenue loss eligible use category subject to the Davis-Bacon Act?</a:t>
            </a:r>
          </a:p>
          <a:p>
            <a:pPr marL="0" indent="0">
              <a:lnSpc>
                <a:spcPct val="100000"/>
              </a:lnSpc>
              <a:spcBef>
                <a:spcPts val="0"/>
              </a:spcBef>
              <a:buNone/>
            </a:pPr>
            <a:endParaRPr lang="en-US" sz="1700" i="1" dirty="0"/>
          </a:p>
          <a:p>
            <a:pPr marL="0" indent="0">
              <a:lnSpc>
                <a:spcPct val="100000"/>
              </a:lnSpc>
              <a:spcBef>
                <a:spcPts val="0"/>
              </a:spcBef>
              <a:buNone/>
            </a:pPr>
            <a:r>
              <a:rPr lang="en-US" sz="1700" b="1" dirty="0"/>
              <a:t>The Davis-Bacon Act requirements (prevailing wage rates) do not apply to projects funded solely with award funds from the SLFRF program, except for SLFRF-funded construction projects undertaken by the District of Columbia. . . . </a:t>
            </a:r>
            <a:r>
              <a:rPr lang="en-US" sz="1700" dirty="0"/>
              <a:t>Recipients may be otherwise subject to the requirements of the Davis-Bacon Act when SLFRF award funds are used on a construction project in conjunction with funds from another federal program that requires enforcement of the Davis-Bacon Act. Additionally, corollary state prevailing-wage-in-construction laws (commonly known as “baby Davis-Bacon Acts”) may apply to projects. Please refer to FAQ #4.8 concerning projects funded with both SLFRF funds and other sources of funding.</a:t>
            </a:r>
          </a:p>
          <a:p>
            <a:pPr marL="0" indent="0">
              <a:lnSpc>
                <a:spcPct val="100000"/>
              </a:lnSpc>
              <a:spcBef>
                <a:spcPts val="0"/>
              </a:spcBef>
              <a:buNone/>
            </a:pPr>
            <a:endParaRPr lang="en-US" sz="1700" dirty="0"/>
          </a:p>
          <a:p>
            <a:pPr marL="0" indent="0">
              <a:lnSpc>
                <a:spcPct val="100000"/>
              </a:lnSpc>
              <a:spcBef>
                <a:spcPts val="0"/>
              </a:spcBef>
              <a:buNone/>
            </a:pPr>
            <a:r>
              <a:rPr lang="en-US" sz="1700" dirty="0"/>
              <a:t>Treasury has indicated in its final rule that it is important that capital expenditure projects and necessary investments in water, sewer, or broadband infrastructure be carried out in ways that produce high-quality results, avert disruptive and costly delays, and promote efficiency. </a:t>
            </a:r>
            <a:r>
              <a:rPr lang="en-US" sz="1700" b="1" dirty="0"/>
              <a:t>Treasury encourages recipients to ensure that capital expenditure projects and water, sewer, and broadband projects use strong labor standards, including project labor agreements and community benefits agreements that offer wages at or above the prevailing rate and include local hire provisions, not only to promote effective and efficient delivery of high-quality projects, but also to support the economic recovery through strong employment opportunities for workers. </a:t>
            </a:r>
            <a:r>
              <a:rPr lang="en-US" sz="1700" dirty="0"/>
              <a:t>Using these practices in projects may help to ensure a reliable supply of skilled labor that would minimize disruptions, such as those associated with labor disputes or workplace injuries. Treasury has also indicated in its reporting guidance that </a:t>
            </a:r>
            <a:r>
              <a:rPr lang="en-US" sz="1700" b="1" dirty="0"/>
              <a:t>recipients will need to provide documentation of wages and labor standards for capital expenditure projects and infrastructure projects over $10 million, and that that these requirements can be met with certifications that the project is in compliance with the Davis-Bacon Act (or related state laws, commonly known as “baby Davis-Bacon Acts”) and subject to a project labor agreement.</a:t>
            </a:r>
            <a:r>
              <a:rPr lang="en-US" sz="1700" dirty="0"/>
              <a:t> </a:t>
            </a:r>
          </a:p>
        </p:txBody>
      </p:sp>
      <p:sp>
        <p:nvSpPr>
          <p:cNvPr id="4" name="Rectangle 3">
            <a:extLst>
              <a:ext uri="{FF2B5EF4-FFF2-40B4-BE49-F238E27FC236}">
                <a16:creationId xmlns:a16="http://schemas.microsoft.com/office/drawing/2014/main" id="{31809802-6C94-42C2-35F4-93635F95D6E8}"/>
              </a:ext>
            </a:extLst>
          </p:cNvPr>
          <p:cNvSpPr/>
          <p:nvPr/>
        </p:nvSpPr>
        <p:spPr>
          <a:xfrm>
            <a:off x="0" y="0"/>
            <a:ext cx="1695236" cy="6858000"/>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Davis Bacon Wage </a:t>
            </a:r>
            <a:r>
              <a:rPr lang="en-US" dirty="0" err="1"/>
              <a:t>Req’ts</a:t>
            </a:r>
            <a:r>
              <a:rPr lang="en-US" dirty="0"/>
              <a:t> DO NOT APPLY to ARP/CSLFRF</a:t>
            </a:r>
          </a:p>
          <a:p>
            <a:endParaRPr lang="en-US" dirty="0"/>
          </a:p>
          <a:p>
            <a:r>
              <a:rPr lang="en-US" dirty="0"/>
              <a:t>But may apply if other federal grant funds also used for same project</a:t>
            </a:r>
          </a:p>
          <a:p>
            <a:endParaRPr lang="en-US" dirty="0"/>
          </a:p>
          <a:p>
            <a:r>
              <a:rPr lang="en-US" dirty="0"/>
              <a:t>But for certain projects, LGs must document wage and labor standards</a:t>
            </a:r>
          </a:p>
          <a:p>
            <a:pPr algn="ctr"/>
            <a:endParaRPr lang="en-US" dirty="0"/>
          </a:p>
        </p:txBody>
      </p:sp>
    </p:spTree>
    <p:extLst>
      <p:ext uri="{BB962C8B-B14F-4D97-AF65-F5344CB8AC3E}">
        <p14:creationId xmlns:p14="http://schemas.microsoft.com/office/powerpoint/2010/main" val="296232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BE040C-B285-236F-BF21-C069726EF8D8}"/>
              </a:ext>
            </a:extLst>
          </p:cNvPr>
          <p:cNvSpPr>
            <a:spLocks noGrp="1"/>
          </p:cNvSpPr>
          <p:nvPr>
            <p:ph idx="1"/>
          </p:nvPr>
        </p:nvSpPr>
        <p:spPr>
          <a:xfrm>
            <a:off x="5699342" y="421240"/>
            <a:ext cx="6095391" cy="6123398"/>
          </a:xfrm>
        </p:spPr>
        <p:txBody>
          <a:bodyPr>
            <a:normAutofit fontScale="70000" lnSpcReduction="20000"/>
          </a:bodyPr>
          <a:lstStyle/>
          <a:p>
            <a:pPr marL="0" indent="0">
              <a:buNone/>
            </a:pPr>
            <a:r>
              <a:rPr lang="en-US" sz="3400" b="1" dirty="0"/>
              <a:t>Required Wage Data for Water, Sewer, Stormwater, Broadband Projects (EC 5) over $10 million (based on expected total cost):</a:t>
            </a:r>
          </a:p>
          <a:p>
            <a:pPr marL="0" indent="0">
              <a:buNone/>
            </a:pPr>
            <a:endParaRPr lang="en-US" dirty="0"/>
          </a:p>
          <a:p>
            <a:pPr marL="0" indent="0">
              <a:buNone/>
            </a:pPr>
            <a:r>
              <a:rPr lang="en-US" dirty="0"/>
              <a:t>Document compliance with Davis-Bacon (or baby Davis-Bacon) prevailing wages for all laborers and mechanics employed by contractors and subcontractors</a:t>
            </a:r>
          </a:p>
          <a:p>
            <a:pPr marL="0" indent="0" algn="ctr">
              <a:buNone/>
            </a:pPr>
            <a:r>
              <a:rPr lang="en-US" dirty="0"/>
              <a:t>-Or- </a:t>
            </a:r>
          </a:p>
          <a:p>
            <a:pPr marL="0" indent="0">
              <a:buNone/>
            </a:pPr>
            <a:r>
              <a:rPr lang="en-US" dirty="0"/>
              <a:t>Complete a project </a:t>
            </a:r>
            <a:r>
              <a:rPr lang="en-US" i="1" dirty="0"/>
              <a:t>employment and local impact report</a:t>
            </a:r>
            <a:r>
              <a:rPr lang="en-US" dirty="0"/>
              <a:t> detailing: </a:t>
            </a:r>
          </a:p>
          <a:p>
            <a:pPr marL="460375" indent="0">
              <a:buNone/>
            </a:pPr>
            <a:r>
              <a:rPr lang="en-US" dirty="0"/>
              <a:t>The number of employees of contractors and sub-contractors working on the project; </a:t>
            </a:r>
          </a:p>
          <a:p>
            <a:pPr marL="460375" indent="0">
              <a:buNone/>
            </a:pPr>
            <a:r>
              <a:rPr lang="en-US" dirty="0"/>
              <a:t>The number of employees on the project hired directly and hired through a third party; </a:t>
            </a:r>
          </a:p>
          <a:p>
            <a:pPr marL="460375" indent="0">
              <a:buNone/>
            </a:pPr>
            <a:r>
              <a:rPr lang="en-US" dirty="0"/>
              <a:t>The wages and benefits of workers on the project by classification; and </a:t>
            </a:r>
          </a:p>
          <a:p>
            <a:pPr marL="460375" indent="0">
              <a:buNone/>
            </a:pPr>
            <a:r>
              <a:rPr lang="en-US" dirty="0"/>
              <a:t>Whether those wages are at rates less than those prevailing. </a:t>
            </a:r>
          </a:p>
          <a:p>
            <a:pPr marL="9525" indent="0">
              <a:buNone/>
            </a:pPr>
            <a:r>
              <a:rPr lang="en-US" dirty="0"/>
              <a:t>Recipients must maintain sufficient records to substantiate this information upon request.</a:t>
            </a:r>
          </a:p>
        </p:txBody>
      </p:sp>
      <p:pic>
        <p:nvPicPr>
          <p:cNvPr id="5" name="Picture 4" descr="A blue cover with white text&#10;&#10;Description automatically generated">
            <a:extLst>
              <a:ext uri="{FF2B5EF4-FFF2-40B4-BE49-F238E27FC236}">
                <a16:creationId xmlns:a16="http://schemas.microsoft.com/office/drawing/2014/main" id="{BA1436A1-EE07-D260-216F-B7CAE9D98DFB}"/>
              </a:ext>
            </a:extLst>
          </p:cNvPr>
          <p:cNvPicPr>
            <a:picLocks noChangeAspect="1"/>
          </p:cNvPicPr>
          <p:nvPr/>
        </p:nvPicPr>
        <p:blipFill>
          <a:blip r:embed="rId2"/>
          <a:stretch>
            <a:fillRect/>
          </a:stretch>
        </p:blipFill>
        <p:spPr>
          <a:xfrm>
            <a:off x="0" y="0"/>
            <a:ext cx="5274046" cy="6858000"/>
          </a:xfrm>
          <a:prstGeom prst="rect">
            <a:avLst/>
          </a:prstGeom>
        </p:spPr>
      </p:pic>
      <p:sp>
        <p:nvSpPr>
          <p:cNvPr id="8" name="Oval 7">
            <a:extLst>
              <a:ext uri="{FF2B5EF4-FFF2-40B4-BE49-F238E27FC236}">
                <a16:creationId xmlns:a16="http://schemas.microsoft.com/office/drawing/2014/main" id="{C521AA69-9D39-685E-A8AF-F5E1E77C8DEF}"/>
              </a:ext>
            </a:extLst>
          </p:cNvPr>
          <p:cNvSpPr/>
          <p:nvPr/>
        </p:nvSpPr>
        <p:spPr>
          <a:xfrm>
            <a:off x="5281505" y="1602768"/>
            <a:ext cx="417837" cy="780836"/>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1244DDDF-A9FE-D263-4B67-F54C42128EA9}"/>
              </a:ext>
            </a:extLst>
          </p:cNvPr>
          <p:cNvSpPr/>
          <p:nvPr/>
        </p:nvSpPr>
        <p:spPr>
          <a:xfrm>
            <a:off x="5298617" y="2648164"/>
            <a:ext cx="417837" cy="780836"/>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36853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BE040C-B285-236F-BF21-C069726EF8D8}"/>
              </a:ext>
            </a:extLst>
          </p:cNvPr>
          <p:cNvSpPr>
            <a:spLocks noGrp="1"/>
          </p:cNvSpPr>
          <p:nvPr>
            <p:ph idx="1"/>
          </p:nvPr>
        </p:nvSpPr>
        <p:spPr>
          <a:xfrm>
            <a:off x="5699342" y="421240"/>
            <a:ext cx="6095391" cy="6123398"/>
          </a:xfrm>
        </p:spPr>
        <p:txBody>
          <a:bodyPr>
            <a:normAutofit fontScale="70000" lnSpcReduction="20000"/>
          </a:bodyPr>
          <a:lstStyle/>
          <a:p>
            <a:pPr marL="0" indent="0">
              <a:buNone/>
            </a:pPr>
            <a:r>
              <a:rPr lang="en-US" sz="3400" b="1" dirty="0"/>
              <a:t>Required Wage Data for Water, Sewer, Stormwater, Broadband Projects (EC 5) over $10 million (based on expected total cost):</a:t>
            </a:r>
          </a:p>
          <a:p>
            <a:pPr marL="0" indent="0">
              <a:buNone/>
            </a:pPr>
            <a:endParaRPr lang="en-US" dirty="0"/>
          </a:p>
          <a:p>
            <a:pPr marL="0" indent="0">
              <a:buNone/>
            </a:pPr>
            <a:r>
              <a:rPr lang="en-US" dirty="0"/>
              <a:t>Document compliance with Davis-Bacon (or baby Davis-Bacon) prevailing wages for all laborers and mechanics employed by contractors and subcontractors</a:t>
            </a:r>
          </a:p>
          <a:p>
            <a:pPr marL="0" indent="0" algn="ctr">
              <a:buNone/>
            </a:pPr>
            <a:r>
              <a:rPr lang="en-US" dirty="0"/>
              <a:t>-Or- </a:t>
            </a:r>
          </a:p>
          <a:p>
            <a:pPr marL="0" indent="0">
              <a:buNone/>
            </a:pPr>
            <a:r>
              <a:rPr lang="en-US" dirty="0"/>
              <a:t>Complete a project </a:t>
            </a:r>
            <a:r>
              <a:rPr lang="en-US" i="1" dirty="0"/>
              <a:t>employment and local impact report</a:t>
            </a:r>
            <a:r>
              <a:rPr lang="en-US" dirty="0"/>
              <a:t> detailing: </a:t>
            </a:r>
          </a:p>
          <a:p>
            <a:pPr marL="460375" indent="0">
              <a:buNone/>
            </a:pPr>
            <a:r>
              <a:rPr lang="en-US" dirty="0"/>
              <a:t>The number of employees of contractors and sub-contractors working on the project; </a:t>
            </a:r>
          </a:p>
          <a:p>
            <a:pPr marL="460375" indent="0">
              <a:buNone/>
            </a:pPr>
            <a:r>
              <a:rPr lang="en-US" dirty="0"/>
              <a:t>The number of employees on the project hired directly and hired through a third party; </a:t>
            </a:r>
          </a:p>
          <a:p>
            <a:pPr marL="460375" indent="0">
              <a:buNone/>
            </a:pPr>
            <a:r>
              <a:rPr lang="en-US" dirty="0"/>
              <a:t>The wages and benefits of workers on the project by classification; and </a:t>
            </a:r>
          </a:p>
          <a:p>
            <a:pPr marL="460375" indent="0">
              <a:buNone/>
            </a:pPr>
            <a:r>
              <a:rPr lang="en-US" dirty="0"/>
              <a:t>Whether those wages are at rates less than those prevailing. </a:t>
            </a:r>
          </a:p>
          <a:p>
            <a:pPr marL="9525" indent="0">
              <a:buNone/>
            </a:pPr>
            <a:r>
              <a:rPr lang="en-US" dirty="0"/>
              <a:t>Recipients must maintain sufficient records to substantiate this information upon request.</a:t>
            </a:r>
          </a:p>
        </p:txBody>
      </p:sp>
      <p:pic>
        <p:nvPicPr>
          <p:cNvPr id="5" name="Picture 4" descr="A blue cover with white text&#10;&#10;Description automatically generated">
            <a:extLst>
              <a:ext uri="{FF2B5EF4-FFF2-40B4-BE49-F238E27FC236}">
                <a16:creationId xmlns:a16="http://schemas.microsoft.com/office/drawing/2014/main" id="{BA1436A1-EE07-D260-216F-B7CAE9D98DFB}"/>
              </a:ext>
            </a:extLst>
          </p:cNvPr>
          <p:cNvPicPr>
            <a:picLocks noChangeAspect="1"/>
          </p:cNvPicPr>
          <p:nvPr/>
        </p:nvPicPr>
        <p:blipFill>
          <a:blip r:embed="rId2"/>
          <a:stretch>
            <a:fillRect/>
          </a:stretch>
        </p:blipFill>
        <p:spPr>
          <a:xfrm>
            <a:off x="0" y="0"/>
            <a:ext cx="5274046" cy="6858000"/>
          </a:xfrm>
          <a:prstGeom prst="rect">
            <a:avLst/>
          </a:prstGeom>
        </p:spPr>
      </p:pic>
      <p:sp>
        <p:nvSpPr>
          <p:cNvPr id="8" name="Oval 7">
            <a:extLst>
              <a:ext uri="{FF2B5EF4-FFF2-40B4-BE49-F238E27FC236}">
                <a16:creationId xmlns:a16="http://schemas.microsoft.com/office/drawing/2014/main" id="{C521AA69-9D39-685E-A8AF-F5E1E77C8DEF}"/>
              </a:ext>
            </a:extLst>
          </p:cNvPr>
          <p:cNvSpPr/>
          <p:nvPr/>
        </p:nvSpPr>
        <p:spPr>
          <a:xfrm>
            <a:off x="5281505" y="1654139"/>
            <a:ext cx="417837" cy="780836"/>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1244DDDF-A9FE-D263-4B67-F54C42128EA9}"/>
              </a:ext>
            </a:extLst>
          </p:cNvPr>
          <p:cNvSpPr/>
          <p:nvPr/>
        </p:nvSpPr>
        <p:spPr>
          <a:xfrm>
            <a:off x="5285528" y="2648164"/>
            <a:ext cx="417837" cy="780836"/>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Right Arrow Callout 1">
            <a:extLst>
              <a:ext uri="{FF2B5EF4-FFF2-40B4-BE49-F238E27FC236}">
                <a16:creationId xmlns:a16="http://schemas.microsoft.com/office/drawing/2014/main" id="{AAA32FA0-5956-504D-30D6-94A921064644}"/>
              </a:ext>
            </a:extLst>
          </p:cNvPr>
          <p:cNvSpPr/>
          <p:nvPr/>
        </p:nvSpPr>
        <p:spPr>
          <a:xfrm>
            <a:off x="397267" y="421240"/>
            <a:ext cx="4750086" cy="3256908"/>
          </a:xfrm>
          <a:prstGeom prst="rightArrowCallou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As of October 23, 2023, </a:t>
            </a:r>
            <a:r>
              <a:rPr lang="en-US" dirty="0">
                <a:solidFill>
                  <a:schemeClr val="bg1"/>
                </a:solidFill>
                <a:hlinkClick r:id="rId3">
                  <a:extLst>
                    <a:ext uri="{A12FA001-AC4F-418D-AE19-62706E023703}">
                      <ahyp:hlinkClr xmlns:ahyp="http://schemas.microsoft.com/office/drawing/2018/hyperlinkcolor" val="tx"/>
                    </a:ext>
                  </a:extLst>
                </a:hlinkClick>
              </a:rPr>
              <a:t>new regulations for Davis-Bacon wage calculations</a:t>
            </a:r>
            <a:endParaRPr lang="en-US" dirty="0">
              <a:solidFill>
                <a:schemeClr val="bg1"/>
              </a:solidFill>
            </a:endParaRPr>
          </a:p>
          <a:p>
            <a:pPr algn="ctr"/>
            <a:endParaRPr lang="en-US" dirty="0"/>
          </a:p>
          <a:p>
            <a:endParaRPr lang="en-US" dirty="0"/>
          </a:p>
        </p:txBody>
      </p:sp>
    </p:spTree>
    <p:extLst>
      <p:ext uri="{BB962C8B-B14F-4D97-AF65-F5344CB8AC3E}">
        <p14:creationId xmlns:p14="http://schemas.microsoft.com/office/powerpoint/2010/main" val="176918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685</Words>
  <Application>Microsoft Macintosh PowerPoint</Application>
  <PresentationFormat>Widescreen</PresentationFormat>
  <Paragraphs>35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1</cp:revision>
  <dcterms:created xsi:type="dcterms:W3CDTF">2023-10-24T14:11:10Z</dcterms:created>
  <dcterms:modified xsi:type="dcterms:W3CDTF">2023-10-24T14:43:24Z</dcterms:modified>
</cp:coreProperties>
</file>