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 r:id="rId2"/>
    <p:sldId id="257" r:id="rId3"/>
    <p:sldId id="278" r:id="rId4"/>
    <p:sldId id="276" r:id="rId5"/>
    <p:sldId id="262" r:id="rId6"/>
    <p:sldId id="280" r:id="rId7"/>
    <p:sldId id="270" r:id="rId8"/>
    <p:sldId id="281" r:id="rId9"/>
    <p:sldId id="290" r:id="rId10"/>
    <p:sldId id="3396" r:id="rId11"/>
    <p:sldId id="634" r:id="rId12"/>
    <p:sldId id="3394" r:id="rId13"/>
    <p:sldId id="3363" r:id="rId14"/>
    <p:sldId id="3393" r:id="rId15"/>
    <p:sldId id="3397" r:id="rId16"/>
    <p:sldId id="70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p:cViewPr varScale="1">
        <p:scale>
          <a:sx n="124" d="100"/>
          <a:sy n="124" d="100"/>
        </p:scale>
        <p:origin x="5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hyperlink" Target="https://home.treasury.gov/system/files/136/Overview-of-the-2023-Interim-Final-Rule.pdf"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home.treasury.gov/system/files/136/Overview-of-the-2023-Interim-Final-Rule.pdf"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F2B6A0-B3B3-48F7-82CE-14209EFE2073}" type="doc">
      <dgm:prSet loTypeId="urn:microsoft.com/office/officeart/2005/8/layout/list1"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custT="1"/>
      <dgm:spPr>
        <a:solidFill>
          <a:srgbClr val="7030A0"/>
        </a:solidFill>
        <a:ln>
          <a:noFill/>
        </a:ln>
        <a:effectLst>
          <a:outerShdw blurRad="50800" dist="38100" dir="8100000" algn="tr" rotWithShape="0">
            <a:prstClr val="black">
              <a:alpha val="40000"/>
            </a:prstClr>
          </a:outerShdw>
        </a:effectLst>
      </dgm:spPr>
      <dgm:t>
        <a:bodyPr/>
        <a:lstStyle/>
        <a:p>
          <a:r>
            <a:rPr lang="en-US" sz="1800" dirty="0"/>
            <a:t>ADDRESS COVID PUBLIC HEALTH &amp; NEGATIVE ECONOMIC IMPACT</a:t>
          </a:r>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dgm:spPr>
        <a:solidFill>
          <a:srgbClr val="ECCAFA">
            <a:alpha val="89804"/>
          </a:srgbClr>
        </a:solidFill>
        <a:ln>
          <a:noFill/>
        </a:ln>
        <a:effectLst>
          <a:outerShdw blurRad="50800" dist="38100" dir="8100000" algn="tr" rotWithShape="0">
            <a:prstClr val="black">
              <a:alpha val="40000"/>
            </a:prstClr>
          </a:outerShdw>
        </a:effectLst>
      </dgm:spPr>
      <dgm:t>
        <a:bodyPr/>
        <a:lstStyle/>
        <a:p>
          <a:r>
            <a:rPr lang="en-US" dirty="0"/>
            <a:t>Support public health expenditures, by funding COVID-19 mitigation efforts, medical expenses, behavioral healthcare, and certain public health and safety staff;</a:t>
          </a:r>
        </a:p>
        <a:p>
          <a:r>
            <a:rPr lang="en-US" dirty="0"/>
            <a:t>Address negative economic impacts caused by the public health emergency, including economic harms to workers, households, small businesses, impacted industries, and the public sector;</a:t>
          </a:r>
        </a:p>
        <a:p>
          <a:r>
            <a:rPr lang="en-US" dirty="0"/>
            <a:t>Support disproportionately impacted communities</a:t>
          </a:r>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5190CF68-C99A-47B0-8BD2-A62733FDC3A4}">
      <dgm:prSet custT="1"/>
      <dgm:spPr>
        <a:solidFill>
          <a:schemeClr val="accent2"/>
        </a:solidFill>
        <a:ln>
          <a:noFill/>
        </a:ln>
        <a:effectLst>
          <a:outerShdw blurRad="50800" dist="38100" dir="8100000" algn="tr" rotWithShape="0">
            <a:prstClr val="black">
              <a:alpha val="40000"/>
            </a:prstClr>
          </a:outerShdw>
        </a:effectLst>
      </dgm:spPr>
      <dgm:t>
        <a:bodyPr/>
        <a:lstStyle/>
        <a:p>
          <a:r>
            <a:rPr lang="en-US" sz="1800" dirty="0"/>
            <a:t>REPLACE LOST REVENUE</a:t>
          </a:r>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a:solidFill>
          <a:schemeClr val="accent2">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dirty="0"/>
            <a:t>Replace lost public sector revenue, using this funding to </a:t>
          </a:r>
          <a:r>
            <a:rPr lang="en-US" b="1" dirty="0"/>
            <a:t>provide government services </a:t>
          </a:r>
          <a:r>
            <a:rPr lang="en-US" dirty="0"/>
            <a:t>to the extent of the reduction in revenue experienced due to the pandemic;</a:t>
          </a:r>
        </a:p>
        <a:p>
          <a:endParaRPr lang="en-US" dirty="0"/>
        </a:p>
        <a:p>
          <a:r>
            <a:rPr lang="en-US" dirty="0"/>
            <a:t>$10 million standard allowance OR formula approach</a:t>
          </a:r>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custT="1"/>
      <dgm:spPr>
        <a:solidFill>
          <a:srgbClr val="00B050"/>
        </a:solidFill>
        <a:ln>
          <a:noFill/>
        </a:ln>
        <a:effectLst>
          <a:outerShdw blurRad="50800" dist="38100" dir="8100000" algn="tr" rotWithShape="0">
            <a:prstClr val="black">
              <a:alpha val="40000"/>
            </a:prstClr>
          </a:outerShdw>
        </a:effectLst>
      </dgm:spPr>
      <dgm:t>
        <a:bodyPr/>
        <a:lstStyle/>
        <a:p>
          <a:r>
            <a:rPr lang="en-US" sz="1800" dirty="0"/>
            <a:t>PREMIUM PAY</a:t>
          </a:r>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a:solidFill>
          <a:srgbClr val="92D050">
            <a:alpha val="35010"/>
          </a:srgbClr>
        </a:solidFill>
        <a:ln>
          <a:noFill/>
        </a:ln>
        <a:effectLst>
          <a:outerShdw blurRad="50800" dist="38100" dir="8100000" algn="tr" rotWithShape="0">
            <a:prstClr val="black">
              <a:alpha val="40000"/>
            </a:prstClr>
          </a:outerShdw>
        </a:effectLst>
      </dgm:spPr>
      <dgm:t>
        <a:bodyPr/>
        <a:lstStyle/>
        <a:p>
          <a:r>
            <a:rPr lang="en-US" dirty="0"/>
            <a:t>Provide premium pay for essential workers, offering additional support to those who have borne and will bear the greatest health risks because of their service in critical infrastructure sectors; </a:t>
          </a:r>
        </a:p>
        <a:p>
          <a:endParaRPr lang="en-US" dirty="0"/>
        </a:p>
        <a:p>
          <a:r>
            <a:rPr lang="en-US" dirty="0"/>
            <a:t>Target low-and moderate- income employees or employees who face(d) added risks during pandemic</a:t>
          </a:r>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custT="1"/>
      <dgm:spPr>
        <a:solidFill>
          <a:srgbClr val="00B0F0"/>
        </a:solidFill>
        <a:ln>
          <a:noFill/>
        </a:ln>
        <a:effectLst>
          <a:outerShdw blurRad="50800" dist="38100" dir="8100000" algn="tr" rotWithShape="0">
            <a:prstClr val="black">
              <a:alpha val="40000"/>
            </a:prstClr>
          </a:outerShdw>
        </a:effectLst>
      </dgm:spPr>
      <dgm:t>
        <a:bodyPr/>
        <a:lstStyle/>
        <a:p>
          <a:r>
            <a:rPr lang="en-US" sz="1800" dirty="0"/>
            <a:t>INFRASTRUCTURE INVESTMENTS</a:t>
          </a:r>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a:solidFill>
          <a:srgbClr val="00B0F0">
            <a:alpha val="27000"/>
          </a:srgbClr>
        </a:solidFill>
        <a:ln>
          <a:noFill/>
        </a:ln>
        <a:effectLst>
          <a:outerShdw blurRad="50800" dist="38100" dir="8100000" algn="tr" rotWithShape="0">
            <a:prstClr val="black">
              <a:alpha val="40000"/>
            </a:prstClr>
          </a:outerShdw>
        </a:effectLst>
      </dgm:spPr>
      <dgm:t>
        <a:bodyPr/>
        <a:lstStyle/>
        <a:p>
          <a:r>
            <a:rPr lang="en-US" dirty="0"/>
            <a:t>Invest in water, sewer, and broadband infrastructure, making necessary investments to improve access to clean drinking water, support vital wastewater and stormwater infrastructure, and to expand access to broadband internet.</a:t>
          </a:r>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9B13208B-BA47-4E41-BD54-B766E201934D}">
      <dgm:prSet custT="1"/>
      <dgm:spPr>
        <a:solidFill>
          <a:schemeClr val="bg2">
            <a:lumMod val="50000"/>
            <a:alpha val="90000"/>
          </a:schemeClr>
        </a:solidFill>
        <a:ln>
          <a:noFill/>
        </a:ln>
        <a:effectLst>
          <a:outerShdw blurRad="50800" dist="38100" dir="8100000" algn="tr" rotWithShape="0">
            <a:prstClr val="black">
              <a:alpha val="40000"/>
            </a:prstClr>
          </a:outerShdw>
        </a:effectLst>
      </dgm:spPr>
      <dgm:t>
        <a:bodyPr/>
        <a:lstStyle/>
        <a:p>
          <a:r>
            <a:rPr lang="en-US" sz="18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ARP/CSLFRF FLEX</a:t>
          </a:r>
          <a:endParaRPr lang="en-US" sz="1800" dirty="0">
            <a:solidFill>
              <a:schemeClr val="bg1"/>
            </a:solidFill>
          </a:endParaRPr>
        </a:p>
      </dgm:t>
    </dgm:pt>
    <dgm:pt modelId="{DA6B39A8-F05A-4F4E-BE75-61C09BF80616}" type="parTrans" cxnId="{71AA6006-E6C1-A345-ACDF-81C63281C120}">
      <dgm:prSet/>
      <dgm:spPr/>
      <dgm:t>
        <a:bodyPr/>
        <a:lstStyle/>
        <a:p>
          <a:endParaRPr lang="en-US"/>
        </a:p>
      </dgm:t>
    </dgm:pt>
    <dgm:pt modelId="{5FFE18DA-F69C-7147-A34D-125EBE79D6DA}" type="sibTrans" cxnId="{71AA6006-E6C1-A345-ACDF-81C63281C120}">
      <dgm:prSet/>
      <dgm:spPr/>
      <dgm:t>
        <a:bodyPr/>
        <a:lstStyle/>
        <a:p>
          <a:endParaRPr lang="en-US"/>
        </a:p>
      </dgm:t>
    </dgm:pt>
    <dgm:pt modelId="{6AE83986-22B4-D641-AF86-669BA8EFEBBD}">
      <dgm:prSet/>
      <dgm:spPr>
        <a:solidFill>
          <a:schemeClr val="bg2">
            <a:lumMod val="90000"/>
            <a:alpha val="90000"/>
          </a:schemeClr>
        </a:solidFill>
        <a:ln>
          <a:noFill/>
        </a:ln>
        <a:effectLst>
          <a:outerShdw blurRad="50800" dist="38100" dir="8100000" algn="tr" rotWithShape="0">
            <a:prstClr val="black">
              <a:alpha val="40000"/>
            </a:prstClr>
          </a:outerShdw>
        </a:effectLst>
      </dgm:spPr>
      <dgm:t>
        <a:bodyPr/>
        <a:lstStyle/>
        <a:p>
          <a:r>
            <a:rPr lang="en-US" dirty="0"/>
            <a:t>Disaster response/mitigation</a:t>
          </a:r>
        </a:p>
      </dgm:t>
    </dgm:pt>
    <dgm:pt modelId="{34FE837B-1AEC-B544-9E32-401CBCD025EE}" type="parTrans" cxnId="{55C6E336-F44A-B54B-8876-887D695A10F0}">
      <dgm:prSet/>
      <dgm:spPr/>
      <dgm:t>
        <a:bodyPr/>
        <a:lstStyle/>
        <a:p>
          <a:endParaRPr lang="en-US"/>
        </a:p>
      </dgm:t>
    </dgm:pt>
    <dgm:pt modelId="{2CCC1D48-3450-8846-824D-2BA4694D814E}" type="sibTrans" cxnId="{55C6E336-F44A-B54B-8876-887D695A10F0}">
      <dgm:prSet/>
      <dgm:spPr/>
      <dgm:t>
        <a:bodyPr/>
        <a:lstStyle/>
        <a:p>
          <a:endParaRPr lang="en-US"/>
        </a:p>
      </dgm:t>
    </dgm:pt>
    <dgm:pt modelId="{E6A80EEF-1AFC-8141-8D1F-E54031F301D7}">
      <dgm:prSet/>
      <dgm:spPr>
        <a:solidFill>
          <a:schemeClr val="bg2">
            <a:lumMod val="90000"/>
            <a:alpha val="90000"/>
          </a:schemeClr>
        </a:solidFill>
        <a:ln>
          <a:noFill/>
        </a:ln>
        <a:effectLst>
          <a:outerShdw blurRad="50800" dist="38100" dir="8100000" algn="tr" rotWithShape="0">
            <a:prstClr val="black">
              <a:alpha val="40000"/>
            </a:prstClr>
          </a:outerShdw>
        </a:effectLst>
      </dgm:spPr>
      <dgm:t>
        <a:bodyPr/>
        <a:lstStyle/>
        <a:p>
          <a:r>
            <a:rPr lang="en-US" dirty="0"/>
            <a:t>Certain CDBG (Title I) projects</a:t>
          </a:r>
        </a:p>
      </dgm:t>
    </dgm:pt>
    <dgm:pt modelId="{3D4904C5-DF7D-0344-B0A4-2BB700FF2532}" type="parTrans" cxnId="{499FD61C-88AF-D443-AC68-2BABC5298F7B}">
      <dgm:prSet/>
      <dgm:spPr/>
      <dgm:t>
        <a:bodyPr/>
        <a:lstStyle/>
        <a:p>
          <a:endParaRPr lang="en-US"/>
        </a:p>
      </dgm:t>
    </dgm:pt>
    <dgm:pt modelId="{E8E1FEA6-D011-EF4C-8AE5-21BC5F1A1E5A}" type="sibTrans" cxnId="{499FD61C-88AF-D443-AC68-2BABC5298F7B}">
      <dgm:prSet/>
      <dgm:spPr/>
      <dgm:t>
        <a:bodyPr/>
        <a:lstStyle/>
        <a:p>
          <a:endParaRPr lang="en-US"/>
        </a:p>
      </dgm:t>
    </dgm:pt>
    <dgm:pt modelId="{D984213A-9464-FF4C-A6F8-67F3804ABE97}">
      <dgm:prSet/>
      <dgm:spPr>
        <a:solidFill>
          <a:schemeClr val="bg2">
            <a:lumMod val="90000"/>
            <a:alpha val="90000"/>
          </a:schemeClr>
        </a:solidFill>
        <a:ln>
          <a:noFill/>
        </a:ln>
        <a:effectLst>
          <a:outerShdw blurRad="50800" dist="38100" dir="8100000" algn="tr" rotWithShape="0">
            <a:prstClr val="black">
              <a:alpha val="40000"/>
            </a:prstClr>
          </a:outerShdw>
        </a:effectLst>
      </dgm:spPr>
      <dgm:t>
        <a:bodyPr/>
        <a:lstStyle/>
        <a:p>
          <a:r>
            <a:rPr lang="en-US" dirty="0"/>
            <a:t>Certain Surface Transportation Projects</a:t>
          </a:r>
        </a:p>
      </dgm:t>
    </dgm:pt>
    <dgm:pt modelId="{4D76D34A-9D13-F74F-871F-0F98324106E1}" type="parTrans" cxnId="{C8FDB99D-7A70-A849-9BC2-E76DCD001BA2}">
      <dgm:prSet/>
      <dgm:spPr/>
      <dgm:t>
        <a:bodyPr/>
        <a:lstStyle/>
        <a:p>
          <a:endParaRPr lang="en-US"/>
        </a:p>
      </dgm:t>
    </dgm:pt>
    <dgm:pt modelId="{56E0EECB-6501-2045-8BD4-726549C3506C}" type="sibTrans" cxnId="{C8FDB99D-7A70-A849-9BC2-E76DCD001BA2}">
      <dgm:prSet/>
      <dgm:spPr/>
      <dgm:t>
        <a:bodyPr/>
        <a:lstStyle/>
        <a:p>
          <a:endParaRPr lang="en-US"/>
        </a:p>
      </dgm:t>
    </dgm:pt>
    <dgm:pt modelId="{C8CE1D56-9571-074D-ABF0-E1CA8124ECA5}" type="pres">
      <dgm:prSet presAssocID="{B9F2B6A0-B3B3-48F7-82CE-14209EFE2073}" presName="linear" presStyleCnt="0">
        <dgm:presLayoutVars>
          <dgm:dir/>
          <dgm:animLvl val="lvl"/>
          <dgm:resizeHandles val="exact"/>
        </dgm:presLayoutVars>
      </dgm:prSet>
      <dgm:spPr/>
    </dgm:pt>
    <dgm:pt modelId="{884508F3-E1A5-084C-B926-7679B054D95E}" type="pres">
      <dgm:prSet presAssocID="{C306291E-71A2-4B4C-BBB4-F598471C92A6}" presName="parentLin" presStyleCnt="0"/>
      <dgm:spPr/>
    </dgm:pt>
    <dgm:pt modelId="{ADB30FCC-B60A-4D46-96F4-966737FC2CBC}" type="pres">
      <dgm:prSet presAssocID="{C306291E-71A2-4B4C-BBB4-F598471C92A6}" presName="parentLeftMargin" presStyleLbl="node1" presStyleIdx="0" presStyleCnt="5"/>
      <dgm:spPr/>
    </dgm:pt>
    <dgm:pt modelId="{C691E6FA-4D08-9E4E-BDBC-957F11482571}" type="pres">
      <dgm:prSet presAssocID="{C306291E-71A2-4B4C-BBB4-F598471C92A6}" presName="parentText" presStyleLbl="node1" presStyleIdx="0" presStyleCnt="5">
        <dgm:presLayoutVars>
          <dgm:chMax val="0"/>
          <dgm:bulletEnabled val="1"/>
        </dgm:presLayoutVars>
      </dgm:prSet>
      <dgm:spPr/>
    </dgm:pt>
    <dgm:pt modelId="{53136B5C-EA64-2D44-A297-37012668DF4B}" type="pres">
      <dgm:prSet presAssocID="{C306291E-71A2-4B4C-BBB4-F598471C92A6}" presName="negativeSpace" presStyleCnt="0"/>
      <dgm:spPr/>
    </dgm:pt>
    <dgm:pt modelId="{94AA1F4C-05C4-AB48-AD56-8C79EFA4DAF9}" type="pres">
      <dgm:prSet presAssocID="{C306291E-71A2-4B4C-BBB4-F598471C92A6}" presName="childText" presStyleLbl="conFgAcc1" presStyleIdx="0" presStyleCnt="5">
        <dgm:presLayoutVars>
          <dgm:bulletEnabled val="1"/>
        </dgm:presLayoutVars>
      </dgm:prSet>
      <dgm:spPr/>
    </dgm:pt>
    <dgm:pt modelId="{7ADED5EB-711A-4542-97CA-3E8989069723}" type="pres">
      <dgm:prSet presAssocID="{469B1202-E77C-49C4-8520-1042A0AB48EC}" presName="spaceBetweenRectangles" presStyleCnt="0"/>
      <dgm:spPr/>
    </dgm:pt>
    <dgm:pt modelId="{9F935781-D0B4-6642-83A5-4CA0C13F3D84}" type="pres">
      <dgm:prSet presAssocID="{5190CF68-C99A-47B0-8BD2-A62733FDC3A4}" presName="parentLin" presStyleCnt="0"/>
      <dgm:spPr/>
    </dgm:pt>
    <dgm:pt modelId="{95D64D77-1275-9E47-9D93-8BA738A974CA}" type="pres">
      <dgm:prSet presAssocID="{5190CF68-C99A-47B0-8BD2-A62733FDC3A4}" presName="parentLeftMargin" presStyleLbl="node1" presStyleIdx="0" presStyleCnt="5"/>
      <dgm:spPr/>
    </dgm:pt>
    <dgm:pt modelId="{446B6914-570B-2648-AA76-E908F8F52674}" type="pres">
      <dgm:prSet presAssocID="{5190CF68-C99A-47B0-8BD2-A62733FDC3A4}" presName="parentText" presStyleLbl="node1" presStyleIdx="1" presStyleCnt="5">
        <dgm:presLayoutVars>
          <dgm:chMax val="0"/>
          <dgm:bulletEnabled val="1"/>
        </dgm:presLayoutVars>
      </dgm:prSet>
      <dgm:spPr/>
    </dgm:pt>
    <dgm:pt modelId="{BB2BA701-BEA1-844E-A71E-FBC8EA39A13A}" type="pres">
      <dgm:prSet presAssocID="{5190CF68-C99A-47B0-8BD2-A62733FDC3A4}" presName="negativeSpace" presStyleCnt="0"/>
      <dgm:spPr/>
    </dgm:pt>
    <dgm:pt modelId="{FCFE8734-C6C3-DE4C-A9C4-A7EDDF0988D0}" type="pres">
      <dgm:prSet presAssocID="{5190CF68-C99A-47B0-8BD2-A62733FDC3A4}" presName="childText" presStyleLbl="conFgAcc1" presStyleIdx="1" presStyleCnt="5">
        <dgm:presLayoutVars>
          <dgm:bulletEnabled val="1"/>
        </dgm:presLayoutVars>
      </dgm:prSet>
      <dgm:spPr/>
    </dgm:pt>
    <dgm:pt modelId="{5DA333D8-2EFC-3A47-A150-983BAA133FCA}" type="pres">
      <dgm:prSet presAssocID="{502861A1-E4F2-4231-B73F-B598CDE934E8}" presName="spaceBetweenRectangles" presStyleCnt="0"/>
      <dgm:spPr/>
    </dgm:pt>
    <dgm:pt modelId="{20C2F04E-AAEF-914B-8857-06B07549F129}" type="pres">
      <dgm:prSet presAssocID="{80B743FD-DAC1-452E-963F-2A44621436EB}" presName="parentLin" presStyleCnt="0"/>
      <dgm:spPr/>
    </dgm:pt>
    <dgm:pt modelId="{1E1D686F-5D37-CC4C-985C-5C50D1F51C2A}" type="pres">
      <dgm:prSet presAssocID="{80B743FD-DAC1-452E-963F-2A44621436EB}" presName="parentLeftMargin" presStyleLbl="node1" presStyleIdx="1" presStyleCnt="5"/>
      <dgm:spPr/>
    </dgm:pt>
    <dgm:pt modelId="{F22C1007-0C0D-1F47-94BD-237CDBAB37D7}" type="pres">
      <dgm:prSet presAssocID="{80B743FD-DAC1-452E-963F-2A44621436EB}" presName="parentText" presStyleLbl="node1" presStyleIdx="2" presStyleCnt="5">
        <dgm:presLayoutVars>
          <dgm:chMax val="0"/>
          <dgm:bulletEnabled val="1"/>
        </dgm:presLayoutVars>
      </dgm:prSet>
      <dgm:spPr/>
    </dgm:pt>
    <dgm:pt modelId="{0C957E82-0C6E-DD41-96B6-F9F7CB4A63DE}" type="pres">
      <dgm:prSet presAssocID="{80B743FD-DAC1-452E-963F-2A44621436EB}" presName="negativeSpace" presStyleCnt="0"/>
      <dgm:spPr/>
    </dgm:pt>
    <dgm:pt modelId="{0791827A-05BB-7B44-AC76-4CD3FB179CC4}" type="pres">
      <dgm:prSet presAssocID="{80B743FD-DAC1-452E-963F-2A44621436EB}" presName="childText" presStyleLbl="conFgAcc1" presStyleIdx="2" presStyleCnt="5">
        <dgm:presLayoutVars>
          <dgm:bulletEnabled val="1"/>
        </dgm:presLayoutVars>
      </dgm:prSet>
      <dgm:spPr/>
    </dgm:pt>
    <dgm:pt modelId="{B1AE9230-EB4C-7645-8384-D341780B6247}" type="pres">
      <dgm:prSet presAssocID="{5368303A-7426-4F4B-B353-3C94FCACD0F0}" presName="spaceBetweenRectangles" presStyleCnt="0"/>
      <dgm:spPr/>
    </dgm:pt>
    <dgm:pt modelId="{34908ECA-983E-1644-94CC-60DCE21DCC0D}" type="pres">
      <dgm:prSet presAssocID="{75E48C5C-D110-498D-81F0-08810ACF36C2}" presName="parentLin" presStyleCnt="0"/>
      <dgm:spPr/>
    </dgm:pt>
    <dgm:pt modelId="{A088BC41-DAF1-014E-8F44-121FB1CFD03C}" type="pres">
      <dgm:prSet presAssocID="{75E48C5C-D110-498D-81F0-08810ACF36C2}" presName="parentLeftMargin" presStyleLbl="node1" presStyleIdx="2" presStyleCnt="5"/>
      <dgm:spPr/>
    </dgm:pt>
    <dgm:pt modelId="{723B57E3-C6C4-5A44-9B39-A3466BAA4F62}" type="pres">
      <dgm:prSet presAssocID="{75E48C5C-D110-498D-81F0-08810ACF36C2}" presName="parentText" presStyleLbl="node1" presStyleIdx="3" presStyleCnt="5">
        <dgm:presLayoutVars>
          <dgm:chMax val="0"/>
          <dgm:bulletEnabled val="1"/>
        </dgm:presLayoutVars>
      </dgm:prSet>
      <dgm:spPr/>
    </dgm:pt>
    <dgm:pt modelId="{6FBC9D9E-0351-8843-9D67-175ADF842791}" type="pres">
      <dgm:prSet presAssocID="{75E48C5C-D110-498D-81F0-08810ACF36C2}" presName="negativeSpace" presStyleCnt="0"/>
      <dgm:spPr/>
    </dgm:pt>
    <dgm:pt modelId="{53EA373B-ACF6-6F4C-91BF-4D0764F77D47}" type="pres">
      <dgm:prSet presAssocID="{75E48C5C-D110-498D-81F0-08810ACF36C2}" presName="childText" presStyleLbl="conFgAcc1" presStyleIdx="3" presStyleCnt="5">
        <dgm:presLayoutVars>
          <dgm:bulletEnabled val="1"/>
        </dgm:presLayoutVars>
      </dgm:prSet>
      <dgm:spPr/>
    </dgm:pt>
    <dgm:pt modelId="{126AA9F2-78B5-6B4A-BEC2-C4EE35FCEDD8}" type="pres">
      <dgm:prSet presAssocID="{F1F18BCF-E765-4CAC-9D9F-1C10B1D89AC2}" presName="spaceBetweenRectangles" presStyleCnt="0"/>
      <dgm:spPr/>
    </dgm:pt>
    <dgm:pt modelId="{90DB8C60-4D34-FB40-B61A-8F3B5AA5369A}" type="pres">
      <dgm:prSet presAssocID="{9B13208B-BA47-4E41-BD54-B766E201934D}" presName="parentLin" presStyleCnt="0"/>
      <dgm:spPr/>
    </dgm:pt>
    <dgm:pt modelId="{C917BB33-759B-C345-9C34-24DBD2A2ACFB}" type="pres">
      <dgm:prSet presAssocID="{9B13208B-BA47-4E41-BD54-B766E201934D}" presName="parentLeftMargin" presStyleLbl="node1" presStyleIdx="3" presStyleCnt="5"/>
      <dgm:spPr/>
    </dgm:pt>
    <dgm:pt modelId="{06252D1F-3F07-544B-8AB9-F90D05348819}" type="pres">
      <dgm:prSet presAssocID="{9B13208B-BA47-4E41-BD54-B766E201934D}" presName="parentText" presStyleLbl="node1" presStyleIdx="4" presStyleCnt="5">
        <dgm:presLayoutVars>
          <dgm:chMax val="0"/>
          <dgm:bulletEnabled val="1"/>
        </dgm:presLayoutVars>
      </dgm:prSet>
      <dgm:spPr/>
    </dgm:pt>
    <dgm:pt modelId="{0428B20D-9FA9-6048-9A6D-CEF2DDF458CF}" type="pres">
      <dgm:prSet presAssocID="{9B13208B-BA47-4E41-BD54-B766E201934D}" presName="negativeSpace" presStyleCnt="0"/>
      <dgm:spPr/>
    </dgm:pt>
    <dgm:pt modelId="{1413D2B5-626B-3D43-88FF-7E0209368D4C}" type="pres">
      <dgm:prSet presAssocID="{9B13208B-BA47-4E41-BD54-B766E201934D}" presName="childText" presStyleLbl="conFgAcc1" presStyleIdx="4" presStyleCnt="5">
        <dgm:presLayoutVars>
          <dgm:bulletEnabled val="1"/>
        </dgm:presLayoutVars>
      </dgm:prSet>
      <dgm:spPr/>
    </dgm:pt>
  </dgm:ptLst>
  <dgm:cxnLst>
    <dgm:cxn modelId="{71AA6006-E6C1-A345-ACDF-81C63281C120}" srcId="{B9F2B6A0-B3B3-48F7-82CE-14209EFE2073}" destId="{9B13208B-BA47-4E41-BD54-B766E201934D}" srcOrd="4" destOrd="0" parTransId="{DA6B39A8-F05A-4F4E-BE75-61C09BF80616}" sibTransId="{5FFE18DA-F69C-7147-A34D-125EBE79D6DA}"/>
    <dgm:cxn modelId="{85198D0F-7313-044D-B801-6F2E41466BC8}" type="presOf" srcId="{5190CF68-C99A-47B0-8BD2-A62733FDC3A4}" destId="{95D64D77-1275-9E47-9D93-8BA738A974CA}" srcOrd="0" destOrd="0" presId="urn:microsoft.com/office/officeart/2005/8/layout/list1"/>
    <dgm:cxn modelId="{06E6CE12-292A-4495-8E89-F6BA76EFBCF5}" srcId="{B9F2B6A0-B3B3-48F7-82CE-14209EFE2073}" destId="{80B743FD-DAC1-452E-963F-2A44621436EB}" srcOrd="2" destOrd="0" parTransId="{C95EA138-7D3D-4398-90E4-ED8EA99520D1}" sibTransId="{5368303A-7426-4F4B-B353-3C94FCACD0F0}"/>
    <dgm:cxn modelId="{D7E92917-783F-C048-885F-E0D6E9DA0BEA}" type="presOf" srcId="{C306291E-71A2-4B4C-BBB4-F598471C92A6}" destId="{ADB30FCC-B60A-4D46-96F4-966737FC2CBC}" srcOrd="0" destOrd="0" presId="urn:microsoft.com/office/officeart/2005/8/layout/list1"/>
    <dgm:cxn modelId="{499FD61C-88AF-D443-AC68-2BABC5298F7B}" srcId="{9B13208B-BA47-4E41-BD54-B766E201934D}" destId="{E6A80EEF-1AFC-8141-8D1F-E54031F301D7}" srcOrd="1" destOrd="0" parTransId="{3D4904C5-DF7D-0344-B0A4-2BB700FF2532}" sibTransId="{E8E1FEA6-D011-EF4C-8AE5-21BC5F1A1E5A}"/>
    <dgm:cxn modelId="{8494FC29-505A-4298-9B15-103674366B4B}" srcId="{C306291E-71A2-4B4C-BBB4-F598471C92A6}" destId="{DEBEED55-D659-4075-976E-278CB2D976CF}" srcOrd="0" destOrd="0" parTransId="{8A46C02A-C502-463D-9AB7-2783AA60F35B}" sibTransId="{9BBC1EAC-F4F8-4863-A103-1ABCADC15FA1}"/>
    <dgm:cxn modelId="{C37B3B32-AD25-A741-A017-476F036676D1}" type="presOf" srcId="{75E48C5C-D110-498D-81F0-08810ACF36C2}" destId="{A088BC41-DAF1-014E-8F44-121FB1CFD03C}" srcOrd="0" destOrd="0" presId="urn:microsoft.com/office/officeart/2005/8/layout/list1"/>
    <dgm:cxn modelId="{55C6E336-F44A-B54B-8876-887D695A10F0}" srcId="{9B13208B-BA47-4E41-BD54-B766E201934D}" destId="{6AE83986-22B4-D641-AF86-669BA8EFEBBD}" srcOrd="0" destOrd="0" parTransId="{34FE837B-1AEC-B544-9E32-401CBCD025EE}" sibTransId="{2CCC1D48-3450-8846-824D-2BA4694D814E}"/>
    <dgm:cxn modelId="{DD278A3C-DC49-834E-919A-35D6E69A49EE}" type="presOf" srcId="{80B743FD-DAC1-452E-963F-2A44621436EB}" destId="{F22C1007-0C0D-1F47-94BD-237CDBAB37D7}" srcOrd="1" destOrd="0" presId="urn:microsoft.com/office/officeart/2005/8/layout/list1"/>
    <dgm:cxn modelId="{DA491945-1F1C-794A-9CDE-66019EAB9F4F}" type="presOf" srcId="{A477AE83-EFB2-43F8-84F7-B49327322B3F}" destId="{53EA373B-ACF6-6F4C-91BF-4D0764F77D47}" srcOrd="0" destOrd="0" presId="urn:microsoft.com/office/officeart/2005/8/layout/list1"/>
    <dgm:cxn modelId="{A798F74C-68AE-9F46-8516-0CEF3F486113}" type="presOf" srcId="{9B13208B-BA47-4E41-BD54-B766E201934D}" destId="{C917BB33-759B-C345-9C34-24DBD2A2ACFB}" srcOrd="0" destOrd="0" presId="urn:microsoft.com/office/officeart/2005/8/layout/list1"/>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1075BD7C-BB89-ED49-928E-0F552D765B80}" type="presOf" srcId="{121BCF8A-FEA0-46FF-B3D4-EC9CC393A6BF}" destId="{0791827A-05BB-7B44-AC76-4CD3FB179CC4}" srcOrd="0" destOrd="0" presId="urn:microsoft.com/office/officeart/2005/8/layout/list1"/>
    <dgm:cxn modelId="{B73B0D86-6A94-2045-8BFC-27F6DF6F5056}" type="presOf" srcId="{D984213A-9464-FF4C-A6F8-67F3804ABE97}" destId="{1413D2B5-626B-3D43-88FF-7E0209368D4C}" srcOrd="0" destOrd="2" presId="urn:microsoft.com/office/officeart/2005/8/layout/list1"/>
    <dgm:cxn modelId="{7CF5E787-DC18-4EF0-AC33-7B925D6FDF86}" srcId="{80B743FD-DAC1-452E-963F-2A44621436EB}" destId="{121BCF8A-FEA0-46FF-B3D4-EC9CC393A6BF}" srcOrd="0" destOrd="0" parTransId="{4823108B-8FF0-40EF-B192-A9D98DE79E8E}" sibTransId="{E2FC2231-6878-49E2-A4CC-8354BA517553}"/>
    <dgm:cxn modelId="{78E1DE9A-8DE7-DA44-8B5E-3F98D7211B81}" type="presOf" srcId="{EF3C040F-F4FC-49A9-85A2-00C41D23987A}" destId="{FCFE8734-C6C3-DE4C-A9C4-A7EDDF0988D0}" srcOrd="0" destOrd="0" presId="urn:microsoft.com/office/officeart/2005/8/layout/list1"/>
    <dgm:cxn modelId="{C8FDB99D-7A70-A849-9BC2-E76DCD001BA2}" srcId="{9B13208B-BA47-4E41-BD54-B766E201934D}" destId="{D984213A-9464-FF4C-A6F8-67F3804ABE97}" srcOrd="2" destOrd="0" parTransId="{4D76D34A-9D13-F74F-871F-0F98324106E1}" sibTransId="{56E0EECB-6501-2045-8BD4-726549C3506C}"/>
    <dgm:cxn modelId="{1A1A68A3-9A13-4D6C-9407-D750B592BE08}" srcId="{B9F2B6A0-B3B3-48F7-82CE-14209EFE2073}" destId="{75E48C5C-D110-498D-81F0-08810ACF36C2}" srcOrd="3" destOrd="0" parTransId="{EF799CDC-34BA-4957-946F-E468A8127E69}" sibTransId="{F1F18BCF-E765-4CAC-9D9F-1C10B1D89AC2}"/>
    <dgm:cxn modelId="{93B517A6-C6CE-264D-85CD-2E5DD70F9912}" type="presOf" srcId="{C306291E-71A2-4B4C-BBB4-F598471C92A6}" destId="{C691E6FA-4D08-9E4E-BDBC-957F11482571}" srcOrd="1" destOrd="0" presId="urn:microsoft.com/office/officeart/2005/8/layout/list1"/>
    <dgm:cxn modelId="{0B5418A7-22BF-A743-9187-C0026A64A99C}" type="presOf" srcId="{6AE83986-22B4-D641-AF86-669BA8EFEBBD}" destId="{1413D2B5-626B-3D43-88FF-7E0209368D4C}" srcOrd="0" destOrd="0" presId="urn:microsoft.com/office/officeart/2005/8/layout/list1"/>
    <dgm:cxn modelId="{5DA163A7-4CDD-1D47-9EE3-765339916D65}" type="presOf" srcId="{DEBEED55-D659-4075-976E-278CB2D976CF}" destId="{94AA1F4C-05C4-AB48-AD56-8C79EFA4DAF9}" srcOrd="0" destOrd="0" presId="urn:microsoft.com/office/officeart/2005/8/layout/list1"/>
    <dgm:cxn modelId="{F03C01AC-9EE7-471F-9B20-51308B281981}" srcId="{B9F2B6A0-B3B3-48F7-82CE-14209EFE2073}" destId="{5190CF68-C99A-47B0-8BD2-A62733FDC3A4}" srcOrd="1" destOrd="0" parTransId="{87627752-9114-4E67-8C96-733AC165FA54}" sibTransId="{502861A1-E4F2-4231-B73F-B598CDE934E8}"/>
    <dgm:cxn modelId="{C55469AD-914A-374A-A7E5-748985F188F2}" type="presOf" srcId="{B9F2B6A0-B3B3-48F7-82CE-14209EFE2073}" destId="{C8CE1D56-9571-074D-ABF0-E1CA8124ECA5}" srcOrd="0" destOrd="0" presId="urn:microsoft.com/office/officeart/2005/8/layout/list1"/>
    <dgm:cxn modelId="{178DB4BC-C9D1-CC4B-9239-E068EA95839B}" type="presOf" srcId="{E6A80EEF-1AFC-8141-8D1F-E54031F301D7}" destId="{1413D2B5-626B-3D43-88FF-7E0209368D4C}" srcOrd="0" destOrd="1" presId="urn:microsoft.com/office/officeart/2005/8/layout/list1"/>
    <dgm:cxn modelId="{C65ED8BF-98D8-014C-99B5-2E904587D98D}" type="presOf" srcId="{5190CF68-C99A-47B0-8BD2-A62733FDC3A4}" destId="{446B6914-570B-2648-AA76-E908F8F52674}" srcOrd="1" destOrd="0" presId="urn:microsoft.com/office/officeart/2005/8/layout/list1"/>
    <dgm:cxn modelId="{DB9A3AD4-BB59-B14F-8A0B-A9AC45ECB4BF}" type="presOf" srcId="{75E48C5C-D110-498D-81F0-08810ACF36C2}" destId="{723B57E3-C6C4-5A44-9B39-A3466BAA4F62}" srcOrd="1" destOrd="0" presId="urn:microsoft.com/office/officeart/2005/8/layout/list1"/>
    <dgm:cxn modelId="{FD9119EF-EDFC-EC4D-9BAD-C2EEBA0E1D01}" type="presOf" srcId="{9B13208B-BA47-4E41-BD54-B766E201934D}" destId="{06252D1F-3F07-544B-8AB9-F90D05348819}" srcOrd="1" destOrd="0" presId="urn:microsoft.com/office/officeart/2005/8/layout/list1"/>
    <dgm:cxn modelId="{C259A4F7-75F5-4F42-A0A0-735A8555CE8E}" type="presOf" srcId="{80B743FD-DAC1-452E-963F-2A44621436EB}" destId="{1E1D686F-5D37-CC4C-985C-5C50D1F51C2A}" srcOrd="0" destOrd="0" presId="urn:microsoft.com/office/officeart/2005/8/layout/list1"/>
    <dgm:cxn modelId="{61E7F9FF-88D6-440C-AD36-D692798322A4}" srcId="{B9F2B6A0-B3B3-48F7-82CE-14209EFE2073}" destId="{C306291E-71A2-4B4C-BBB4-F598471C92A6}" srcOrd="0" destOrd="0" parTransId="{5CA835AD-3105-4645-BEF9-CA19C464D394}" sibTransId="{469B1202-E77C-49C4-8520-1042A0AB48EC}"/>
    <dgm:cxn modelId="{0B375E08-3698-2341-90A4-6BF4F07C4AA3}" type="presParOf" srcId="{C8CE1D56-9571-074D-ABF0-E1CA8124ECA5}" destId="{884508F3-E1A5-084C-B926-7679B054D95E}" srcOrd="0" destOrd="0" presId="urn:microsoft.com/office/officeart/2005/8/layout/list1"/>
    <dgm:cxn modelId="{3FCB1EDD-EB90-DA41-808F-BA0EDA0455E4}" type="presParOf" srcId="{884508F3-E1A5-084C-B926-7679B054D95E}" destId="{ADB30FCC-B60A-4D46-96F4-966737FC2CBC}" srcOrd="0" destOrd="0" presId="urn:microsoft.com/office/officeart/2005/8/layout/list1"/>
    <dgm:cxn modelId="{261D251A-A611-CB40-8471-EA43C776B133}" type="presParOf" srcId="{884508F3-E1A5-084C-B926-7679B054D95E}" destId="{C691E6FA-4D08-9E4E-BDBC-957F11482571}" srcOrd="1" destOrd="0" presId="urn:microsoft.com/office/officeart/2005/8/layout/list1"/>
    <dgm:cxn modelId="{A2460FEA-1925-394E-A3DD-087E8E683C23}" type="presParOf" srcId="{C8CE1D56-9571-074D-ABF0-E1CA8124ECA5}" destId="{53136B5C-EA64-2D44-A297-37012668DF4B}" srcOrd="1" destOrd="0" presId="urn:microsoft.com/office/officeart/2005/8/layout/list1"/>
    <dgm:cxn modelId="{FD775D3B-DCAE-D740-B4C8-801A2FE041CE}" type="presParOf" srcId="{C8CE1D56-9571-074D-ABF0-E1CA8124ECA5}" destId="{94AA1F4C-05C4-AB48-AD56-8C79EFA4DAF9}" srcOrd="2" destOrd="0" presId="urn:microsoft.com/office/officeart/2005/8/layout/list1"/>
    <dgm:cxn modelId="{5D11F538-9B66-4C45-96CD-9C7DE449B2A5}" type="presParOf" srcId="{C8CE1D56-9571-074D-ABF0-E1CA8124ECA5}" destId="{7ADED5EB-711A-4542-97CA-3E8989069723}" srcOrd="3" destOrd="0" presId="urn:microsoft.com/office/officeart/2005/8/layout/list1"/>
    <dgm:cxn modelId="{D53E2F17-ECAE-7049-BEF5-2C8BA2CB1312}" type="presParOf" srcId="{C8CE1D56-9571-074D-ABF0-E1CA8124ECA5}" destId="{9F935781-D0B4-6642-83A5-4CA0C13F3D84}" srcOrd="4" destOrd="0" presId="urn:microsoft.com/office/officeart/2005/8/layout/list1"/>
    <dgm:cxn modelId="{3E7FAEF0-75C6-8944-80F0-156A2E428B59}" type="presParOf" srcId="{9F935781-D0B4-6642-83A5-4CA0C13F3D84}" destId="{95D64D77-1275-9E47-9D93-8BA738A974CA}" srcOrd="0" destOrd="0" presId="urn:microsoft.com/office/officeart/2005/8/layout/list1"/>
    <dgm:cxn modelId="{BACDAE2C-B7DC-B349-B732-59A4EA6BFC94}" type="presParOf" srcId="{9F935781-D0B4-6642-83A5-4CA0C13F3D84}" destId="{446B6914-570B-2648-AA76-E908F8F52674}" srcOrd="1" destOrd="0" presId="urn:microsoft.com/office/officeart/2005/8/layout/list1"/>
    <dgm:cxn modelId="{C69C0413-B949-6447-811B-07E5D75CFBCB}" type="presParOf" srcId="{C8CE1D56-9571-074D-ABF0-E1CA8124ECA5}" destId="{BB2BA701-BEA1-844E-A71E-FBC8EA39A13A}" srcOrd="5" destOrd="0" presId="urn:microsoft.com/office/officeart/2005/8/layout/list1"/>
    <dgm:cxn modelId="{120E968D-E374-1C48-9EAF-24EF5EE75ABD}" type="presParOf" srcId="{C8CE1D56-9571-074D-ABF0-E1CA8124ECA5}" destId="{FCFE8734-C6C3-DE4C-A9C4-A7EDDF0988D0}" srcOrd="6" destOrd="0" presId="urn:microsoft.com/office/officeart/2005/8/layout/list1"/>
    <dgm:cxn modelId="{A0EFD380-C3CB-E34E-BBBE-CE17A03808EE}" type="presParOf" srcId="{C8CE1D56-9571-074D-ABF0-E1CA8124ECA5}" destId="{5DA333D8-2EFC-3A47-A150-983BAA133FCA}" srcOrd="7" destOrd="0" presId="urn:microsoft.com/office/officeart/2005/8/layout/list1"/>
    <dgm:cxn modelId="{FD91141F-BE31-5540-9541-56A095A62941}" type="presParOf" srcId="{C8CE1D56-9571-074D-ABF0-E1CA8124ECA5}" destId="{20C2F04E-AAEF-914B-8857-06B07549F129}" srcOrd="8" destOrd="0" presId="urn:microsoft.com/office/officeart/2005/8/layout/list1"/>
    <dgm:cxn modelId="{70D3AE88-3285-FB4A-80BC-B78E7701FE0A}" type="presParOf" srcId="{20C2F04E-AAEF-914B-8857-06B07549F129}" destId="{1E1D686F-5D37-CC4C-985C-5C50D1F51C2A}" srcOrd="0" destOrd="0" presId="urn:microsoft.com/office/officeart/2005/8/layout/list1"/>
    <dgm:cxn modelId="{23C9198E-80C5-974A-9C6A-5330E24BED60}" type="presParOf" srcId="{20C2F04E-AAEF-914B-8857-06B07549F129}" destId="{F22C1007-0C0D-1F47-94BD-237CDBAB37D7}" srcOrd="1" destOrd="0" presId="urn:microsoft.com/office/officeart/2005/8/layout/list1"/>
    <dgm:cxn modelId="{CBA4D668-D755-C247-8FE7-B68E8EC6855F}" type="presParOf" srcId="{C8CE1D56-9571-074D-ABF0-E1CA8124ECA5}" destId="{0C957E82-0C6E-DD41-96B6-F9F7CB4A63DE}" srcOrd="9" destOrd="0" presId="urn:microsoft.com/office/officeart/2005/8/layout/list1"/>
    <dgm:cxn modelId="{474CDA4C-E55C-784B-A253-AC29DCC3D135}" type="presParOf" srcId="{C8CE1D56-9571-074D-ABF0-E1CA8124ECA5}" destId="{0791827A-05BB-7B44-AC76-4CD3FB179CC4}" srcOrd="10" destOrd="0" presId="urn:microsoft.com/office/officeart/2005/8/layout/list1"/>
    <dgm:cxn modelId="{4F100DB7-0FA3-C449-AB54-C324D0728FB6}" type="presParOf" srcId="{C8CE1D56-9571-074D-ABF0-E1CA8124ECA5}" destId="{B1AE9230-EB4C-7645-8384-D341780B6247}" srcOrd="11" destOrd="0" presId="urn:microsoft.com/office/officeart/2005/8/layout/list1"/>
    <dgm:cxn modelId="{295B65D0-78B4-2A4B-A754-AF40C89FCB66}" type="presParOf" srcId="{C8CE1D56-9571-074D-ABF0-E1CA8124ECA5}" destId="{34908ECA-983E-1644-94CC-60DCE21DCC0D}" srcOrd="12" destOrd="0" presId="urn:microsoft.com/office/officeart/2005/8/layout/list1"/>
    <dgm:cxn modelId="{DF1C8410-7A79-424C-85BF-4EC452C80172}" type="presParOf" srcId="{34908ECA-983E-1644-94CC-60DCE21DCC0D}" destId="{A088BC41-DAF1-014E-8F44-121FB1CFD03C}" srcOrd="0" destOrd="0" presId="urn:microsoft.com/office/officeart/2005/8/layout/list1"/>
    <dgm:cxn modelId="{80D2372A-F2E0-2041-B894-E3F1B7B25C84}" type="presParOf" srcId="{34908ECA-983E-1644-94CC-60DCE21DCC0D}" destId="{723B57E3-C6C4-5A44-9B39-A3466BAA4F62}" srcOrd="1" destOrd="0" presId="urn:microsoft.com/office/officeart/2005/8/layout/list1"/>
    <dgm:cxn modelId="{BB88464D-8353-9048-99D3-4D1D2926E8A0}" type="presParOf" srcId="{C8CE1D56-9571-074D-ABF0-E1CA8124ECA5}" destId="{6FBC9D9E-0351-8843-9D67-175ADF842791}" srcOrd="13" destOrd="0" presId="urn:microsoft.com/office/officeart/2005/8/layout/list1"/>
    <dgm:cxn modelId="{90D6FA44-61E9-C146-8809-FC180F1D834B}" type="presParOf" srcId="{C8CE1D56-9571-074D-ABF0-E1CA8124ECA5}" destId="{53EA373B-ACF6-6F4C-91BF-4D0764F77D47}" srcOrd="14" destOrd="0" presId="urn:microsoft.com/office/officeart/2005/8/layout/list1"/>
    <dgm:cxn modelId="{7909725A-1EFB-4344-B2C1-0D5256CE9E72}" type="presParOf" srcId="{C8CE1D56-9571-074D-ABF0-E1CA8124ECA5}" destId="{126AA9F2-78B5-6B4A-BEC2-C4EE35FCEDD8}" srcOrd="15" destOrd="0" presId="urn:microsoft.com/office/officeart/2005/8/layout/list1"/>
    <dgm:cxn modelId="{4BD2D3A6-10A8-0947-9B5C-7E78A5588628}" type="presParOf" srcId="{C8CE1D56-9571-074D-ABF0-E1CA8124ECA5}" destId="{90DB8C60-4D34-FB40-B61A-8F3B5AA5369A}" srcOrd="16" destOrd="0" presId="urn:microsoft.com/office/officeart/2005/8/layout/list1"/>
    <dgm:cxn modelId="{3A3DF338-C059-694E-AE75-BA40D32E6606}" type="presParOf" srcId="{90DB8C60-4D34-FB40-B61A-8F3B5AA5369A}" destId="{C917BB33-759B-C345-9C34-24DBD2A2ACFB}" srcOrd="0" destOrd="0" presId="urn:microsoft.com/office/officeart/2005/8/layout/list1"/>
    <dgm:cxn modelId="{5EA57576-7069-6543-895E-ED9D924CFBBC}" type="presParOf" srcId="{90DB8C60-4D34-FB40-B61A-8F3B5AA5369A}" destId="{06252D1F-3F07-544B-8AB9-F90D05348819}" srcOrd="1" destOrd="0" presId="urn:microsoft.com/office/officeart/2005/8/layout/list1"/>
    <dgm:cxn modelId="{956C1489-A783-D840-9518-34A12ACFC17D}" type="presParOf" srcId="{C8CE1D56-9571-074D-ABF0-E1CA8124ECA5}" destId="{0428B20D-9FA9-6048-9A6D-CEF2DDF458CF}" srcOrd="17" destOrd="0" presId="urn:microsoft.com/office/officeart/2005/8/layout/list1"/>
    <dgm:cxn modelId="{6E3F5125-1AF7-734B-B291-9007B3106F99}" type="presParOf" srcId="{C8CE1D56-9571-074D-ABF0-E1CA8124ECA5}" destId="{1413D2B5-626B-3D43-88FF-7E0209368D4C}"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F2B6A0-B3B3-48F7-82CE-14209EFE2073}" type="doc">
      <dgm:prSet loTypeId="urn:microsoft.com/office/officeart/2005/8/layout/list1" loCatId="process" qsTypeId="urn:microsoft.com/office/officeart/2005/8/quickstyle/simple1" qsCatId="simple" csTypeId="urn:microsoft.com/office/officeart/2005/8/colors/colorful1" csCatId="colorful" phldr="1"/>
      <dgm:spPr/>
      <dgm:t>
        <a:bodyPr/>
        <a:lstStyle/>
        <a:p>
          <a:endParaRPr lang="en-US"/>
        </a:p>
      </dgm:t>
    </dgm:pt>
    <dgm:pt modelId="{5190CF68-C99A-47B0-8BD2-A62733FDC3A4}">
      <dgm:prSet custT="1"/>
      <dgm:spPr>
        <a:solidFill>
          <a:schemeClr val="accent2"/>
        </a:solidFill>
        <a:ln>
          <a:noFill/>
        </a:ln>
        <a:effectLst>
          <a:outerShdw blurRad="50800" dist="38100" dir="8100000" algn="tr" rotWithShape="0">
            <a:prstClr val="black">
              <a:alpha val="40000"/>
            </a:prstClr>
          </a:outerShdw>
        </a:effectLst>
      </dgm:spPr>
      <dgm:t>
        <a:bodyPr/>
        <a:lstStyle/>
        <a:p>
          <a:r>
            <a:rPr lang="en-US" sz="2800" b="1" dirty="0"/>
            <a:t>REPLACE LOST REVENUE</a:t>
          </a:r>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C8CE1D56-9571-074D-ABF0-E1CA8124ECA5}" type="pres">
      <dgm:prSet presAssocID="{B9F2B6A0-B3B3-48F7-82CE-14209EFE2073}" presName="linear" presStyleCnt="0">
        <dgm:presLayoutVars>
          <dgm:dir/>
          <dgm:animLvl val="lvl"/>
          <dgm:resizeHandles val="exact"/>
        </dgm:presLayoutVars>
      </dgm:prSet>
      <dgm:spPr/>
    </dgm:pt>
    <dgm:pt modelId="{9F935781-D0B4-6642-83A5-4CA0C13F3D84}" type="pres">
      <dgm:prSet presAssocID="{5190CF68-C99A-47B0-8BD2-A62733FDC3A4}" presName="parentLin" presStyleCnt="0"/>
      <dgm:spPr/>
    </dgm:pt>
    <dgm:pt modelId="{95D64D77-1275-9E47-9D93-8BA738A974CA}" type="pres">
      <dgm:prSet presAssocID="{5190CF68-C99A-47B0-8BD2-A62733FDC3A4}" presName="parentLeftMargin" presStyleLbl="node1" presStyleIdx="0" presStyleCnt="1"/>
      <dgm:spPr/>
    </dgm:pt>
    <dgm:pt modelId="{446B6914-570B-2648-AA76-E908F8F52674}" type="pres">
      <dgm:prSet presAssocID="{5190CF68-C99A-47B0-8BD2-A62733FDC3A4}" presName="parentText" presStyleLbl="node1" presStyleIdx="0" presStyleCnt="1">
        <dgm:presLayoutVars>
          <dgm:chMax val="0"/>
          <dgm:bulletEnabled val="1"/>
        </dgm:presLayoutVars>
      </dgm:prSet>
      <dgm:spPr/>
    </dgm:pt>
    <dgm:pt modelId="{BB2BA701-BEA1-844E-A71E-FBC8EA39A13A}" type="pres">
      <dgm:prSet presAssocID="{5190CF68-C99A-47B0-8BD2-A62733FDC3A4}" presName="negativeSpace" presStyleCnt="0"/>
      <dgm:spPr/>
    </dgm:pt>
    <dgm:pt modelId="{FCFE8734-C6C3-DE4C-A9C4-A7EDDF0988D0}" type="pres">
      <dgm:prSet presAssocID="{5190CF68-C99A-47B0-8BD2-A62733FDC3A4}" presName="childText" presStyleLbl="conFgAcc1" presStyleIdx="0" presStyleCnt="1" custLinFactNeighborX="-586" custLinFactNeighborY="-23689">
        <dgm:presLayoutVars>
          <dgm:bulletEnabled val="1"/>
        </dgm:presLayoutVars>
      </dgm:prSet>
      <dgm:spPr/>
    </dgm:pt>
  </dgm:ptLst>
  <dgm:cxnLst>
    <dgm:cxn modelId="{85198D0F-7313-044D-B801-6F2E41466BC8}" type="presOf" srcId="{5190CF68-C99A-47B0-8BD2-A62733FDC3A4}" destId="{95D64D77-1275-9E47-9D93-8BA738A974CA}" srcOrd="0" destOrd="0" presId="urn:microsoft.com/office/officeart/2005/8/layout/list1"/>
    <dgm:cxn modelId="{F03C01AC-9EE7-471F-9B20-51308B281981}" srcId="{B9F2B6A0-B3B3-48F7-82CE-14209EFE2073}" destId="{5190CF68-C99A-47B0-8BD2-A62733FDC3A4}" srcOrd="0" destOrd="0" parTransId="{87627752-9114-4E67-8C96-733AC165FA54}" sibTransId="{502861A1-E4F2-4231-B73F-B598CDE934E8}"/>
    <dgm:cxn modelId="{C55469AD-914A-374A-A7E5-748985F188F2}" type="presOf" srcId="{B9F2B6A0-B3B3-48F7-82CE-14209EFE2073}" destId="{C8CE1D56-9571-074D-ABF0-E1CA8124ECA5}" srcOrd="0" destOrd="0" presId="urn:microsoft.com/office/officeart/2005/8/layout/list1"/>
    <dgm:cxn modelId="{C65ED8BF-98D8-014C-99B5-2E904587D98D}" type="presOf" srcId="{5190CF68-C99A-47B0-8BD2-A62733FDC3A4}" destId="{446B6914-570B-2648-AA76-E908F8F52674}" srcOrd="1" destOrd="0" presId="urn:microsoft.com/office/officeart/2005/8/layout/list1"/>
    <dgm:cxn modelId="{D53E2F17-ECAE-7049-BEF5-2C8BA2CB1312}" type="presParOf" srcId="{C8CE1D56-9571-074D-ABF0-E1CA8124ECA5}" destId="{9F935781-D0B4-6642-83A5-4CA0C13F3D84}" srcOrd="0" destOrd="0" presId="urn:microsoft.com/office/officeart/2005/8/layout/list1"/>
    <dgm:cxn modelId="{3E7FAEF0-75C6-8944-80F0-156A2E428B59}" type="presParOf" srcId="{9F935781-D0B4-6642-83A5-4CA0C13F3D84}" destId="{95D64D77-1275-9E47-9D93-8BA738A974CA}" srcOrd="0" destOrd="0" presId="urn:microsoft.com/office/officeart/2005/8/layout/list1"/>
    <dgm:cxn modelId="{BACDAE2C-B7DC-B349-B732-59A4EA6BFC94}" type="presParOf" srcId="{9F935781-D0B4-6642-83A5-4CA0C13F3D84}" destId="{446B6914-570B-2648-AA76-E908F8F52674}" srcOrd="1" destOrd="0" presId="urn:microsoft.com/office/officeart/2005/8/layout/list1"/>
    <dgm:cxn modelId="{C69C0413-B949-6447-811B-07E5D75CFBCB}" type="presParOf" srcId="{C8CE1D56-9571-074D-ABF0-E1CA8124ECA5}" destId="{BB2BA701-BEA1-844E-A71E-FBC8EA39A13A}" srcOrd="1" destOrd="0" presId="urn:microsoft.com/office/officeart/2005/8/layout/list1"/>
    <dgm:cxn modelId="{120E968D-E374-1C48-9EAF-24EF5EE75ABD}" type="presParOf" srcId="{C8CE1D56-9571-074D-ABF0-E1CA8124ECA5}" destId="{FCFE8734-C6C3-DE4C-A9C4-A7EDDF0988D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A1F4C-05C4-AB48-AD56-8C79EFA4DAF9}">
      <dsp:nvSpPr>
        <dsp:cNvPr id="0" name=""/>
        <dsp:cNvSpPr/>
      </dsp:nvSpPr>
      <dsp:spPr>
        <a:xfrm>
          <a:off x="0" y="414822"/>
          <a:ext cx="11274663" cy="987525"/>
        </a:xfrm>
        <a:prstGeom prst="rect">
          <a:avLst/>
        </a:prstGeom>
        <a:solidFill>
          <a:srgbClr val="ECCAFA">
            <a:alpha val="89804"/>
          </a:srgb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75039" tIns="229108" rIns="875039"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Support public health expenditures, by funding COVID-19 mitigation efforts, medical expenses, behavioral healthcare, and certain public health and safety staff;</a:t>
          </a:r>
        </a:p>
        <a:p>
          <a:pPr marL="57150" lvl="1" indent="-57150" algn="l" defTabSz="488950">
            <a:lnSpc>
              <a:spcPct val="90000"/>
            </a:lnSpc>
            <a:spcBef>
              <a:spcPct val="0"/>
            </a:spcBef>
            <a:spcAft>
              <a:spcPct val="15000"/>
            </a:spcAft>
            <a:buChar char="•"/>
          </a:pPr>
          <a:r>
            <a:rPr lang="en-US" sz="1100" kern="1200" dirty="0"/>
            <a:t>Address negative economic impacts caused by the public health emergency, including economic harms to workers, households, small businesses, impacted industries, and the public sector;</a:t>
          </a:r>
        </a:p>
        <a:p>
          <a:pPr marL="57150" lvl="1" indent="-57150" algn="l" defTabSz="488950">
            <a:lnSpc>
              <a:spcPct val="90000"/>
            </a:lnSpc>
            <a:spcBef>
              <a:spcPct val="0"/>
            </a:spcBef>
            <a:spcAft>
              <a:spcPct val="15000"/>
            </a:spcAft>
            <a:buChar char="•"/>
          </a:pPr>
          <a:r>
            <a:rPr lang="en-US" sz="1100" kern="1200" dirty="0"/>
            <a:t>Support disproportionately impacted communities</a:t>
          </a:r>
        </a:p>
      </dsp:txBody>
      <dsp:txXfrm>
        <a:off x="0" y="414822"/>
        <a:ext cx="11274663" cy="987525"/>
      </dsp:txXfrm>
    </dsp:sp>
    <dsp:sp modelId="{C691E6FA-4D08-9E4E-BDBC-957F11482571}">
      <dsp:nvSpPr>
        <dsp:cNvPr id="0" name=""/>
        <dsp:cNvSpPr/>
      </dsp:nvSpPr>
      <dsp:spPr>
        <a:xfrm>
          <a:off x="563733" y="252462"/>
          <a:ext cx="7892264" cy="324720"/>
        </a:xfrm>
        <a:prstGeom prst="roundRect">
          <a:avLst/>
        </a:prstGeom>
        <a:solidFill>
          <a:srgbClr val="7030A0"/>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98309" tIns="0" rIns="298309" bIns="0" numCol="1" spcCol="1270" anchor="ctr" anchorCtr="0">
          <a:noAutofit/>
        </a:bodyPr>
        <a:lstStyle/>
        <a:p>
          <a:pPr marL="0" lvl="0" indent="0" algn="l" defTabSz="800100">
            <a:lnSpc>
              <a:spcPct val="90000"/>
            </a:lnSpc>
            <a:spcBef>
              <a:spcPct val="0"/>
            </a:spcBef>
            <a:spcAft>
              <a:spcPct val="35000"/>
            </a:spcAft>
            <a:buNone/>
          </a:pPr>
          <a:r>
            <a:rPr lang="en-US" sz="1800" kern="1200" dirty="0"/>
            <a:t>ADDRESS COVID PUBLIC HEALTH &amp; NEGATIVE ECONOMIC IMPACT</a:t>
          </a:r>
        </a:p>
      </dsp:txBody>
      <dsp:txXfrm>
        <a:off x="579585" y="268314"/>
        <a:ext cx="7860560" cy="293016"/>
      </dsp:txXfrm>
    </dsp:sp>
    <dsp:sp modelId="{FCFE8734-C6C3-DE4C-A9C4-A7EDDF0988D0}">
      <dsp:nvSpPr>
        <dsp:cNvPr id="0" name=""/>
        <dsp:cNvSpPr/>
      </dsp:nvSpPr>
      <dsp:spPr>
        <a:xfrm>
          <a:off x="0" y="1624107"/>
          <a:ext cx="11274663" cy="831599"/>
        </a:xfrm>
        <a:prstGeom prst="rect">
          <a:avLst/>
        </a:prstGeom>
        <a:solidFill>
          <a:schemeClr val="accent2">
            <a:lumMod val="40000"/>
            <a:lumOff val="60000"/>
            <a:alpha val="90000"/>
          </a:scheme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75039" tIns="229108" rIns="875039"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Replace lost public sector revenue, using this funding to </a:t>
          </a:r>
          <a:r>
            <a:rPr lang="en-US" sz="1100" b="1" kern="1200" dirty="0"/>
            <a:t>provide government services </a:t>
          </a:r>
          <a:r>
            <a:rPr lang="en-US" sz="1100" kern="1200" dirty="0"/>
            <a:t>to the extent of the reduction in revenue experienced due to the pandemic;</a:t>
          </a: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$10 million standard allowance OR formula approach</a:t>
          </a:r>
        </a:p>
      </dsp:txBody>
      <dsp:txXfrm>
        <a:off x="0" y="1624107"/>
        <a:ext cx="11274663" cy="831599"/>
      </dsp:txXfrm>
    </dsp:sp>
    <dsp:sp modelId="{446B6914-570B-2648-AA76-E908F8F52674}">
      <dsp:nvSpPr>
        <dsp:cNvPr id="0" name=""/>
        <dsp:cNvSpPr/>
      </dsp:nvSpPr>
      <dsp:spPr>
        <a:xfrm>
          <a:off x="563733" y="1461747"/>
          <a:ext cx="7892264" cy="324720"/>
        </a:xfrm>
        <a:prstGeom prst="roundRect">
          <a:avLst/>
        </a:prstGeom>
        <a:solidFill>
          <a:schemeClr val="accent2"/>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98309" tIns="0" rIns="298309" bIns="0" numCol="1" spcCol="1270" anchor="ctr" anchorCtr="0">
          <a:noAutofit/>
        </a:bodyPr>
        <a:lstStyle/>
        <a:p>
          <a:pPr marL="0" lvl="0" indent="0" algn="l" defTabSz="800100">
            <a:lnSpc>
              <a:spcPct val="90000"/>
            </a:lnSpc>
            <a:spcBef>
              <a:spcPct val="0"/>
            </a:spcBef>
            <a:spcAft>
              <a:spcPct val="35000"/>
            </a:spcAft>
            <a:buNone/>
          </a:pPr>
          <a:r>
            <a:rPr lang="en-US" sz="1800" kern="1200" dirty="0"/>
            <a:t>REPLACE LOST REVENUE</a:t>
          </a:r>
        </a:p>
      </dsp:txBody>
      <dsp:txXfrm>
        <a:off x="579585" y="1477599"/>
        <a:ext cx="7860560" cy="293016"/>
      </dsp:txXfrm>
    </dsp:sp>
    <dsp:sp modelId="{0791827A-05BB-7B44-AC76-4CD3FB179CC4}">
      <dsp:nvSpPr>
        <dsp:cNvPr id="0" name=""/>
        <dsp:cNvSpPr/>
      </dsp:nvSpPr>
      <dsp:spPr>
        <a:xfrm>
          <a:off x="0" y="2677467"/>
          <a:ext cx="11274663" cy="987525"/>
        </a:xfrm>
        <a:prstGeom prst="rect">
          <a:avLst/>
        </a:prstGeom>
        <a:solidFill>
          <a:srgbClr val="92D050">
            <a:alpha val="35010"/>
          </a:srgb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75039" tIns="229108" rIns="875039"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Provide premium pay for essential workers, offering additional support to those who have borne and will bear the greatest health risks because of their service in critical infrastructure sectors; </a:t>
          </a: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Target low-and moderate- income employees or employees who face(d) added risks during pandemic</a:t>
          </a:r>
        </a:p>
      </dsp:txBody>
      <dsp:txXfrm>
        <a:off x="0" y="2677467"/>
        <a:ext cx="11274663" cy="987525"/>
      </dsp:txXfrm>
    </dsp:sp>
    <dsp:sp modelId="{F22C1007-0C0D-1F47-94BD-237CDBAB37D7}">
      <dsp:nvSpPr>
        <dsp:cNvPr id="0" name=""/>
        <dsp:cNvSpPr/>
      </dsp:nvSpPr>
      <dsp:spPr>
        <a:xfrm>
          <a:off x="563733" y="2515107"/>
          <a:ext cx="7892264" cy="324720"/>
        </a:xfrm>
        <a:prstGeom prst="roundRect">
          <a:avLst/>
        </a:prstGeom>
        <a:solidFill>
          <a:srgbClr val="00B050"/>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98309" tIns="0" rIns="298309" bIns="0" numCol="1" spcCol="1270" anchor="ctr" anchorCtr="0">
          <a:noAutofit/>
        </a:bodyPr>
        <a:lstStyle/>
        <a:p>
          <a:pPr marL="0" lvl="0" indent="0" algn="l" defTabSz="800100">
            <a:lnSpc>
              <a:spcPct val="90000"/>
            </a:lnSpc>
            <a:spcBef>
              <a:spcPct val="0"/>
            </a:spcBef>
            <a:spcAft>
              <a:spcPct val="35000"/>
            </a:spcAft>
            <a:buNone/>
          </a:pPr>
          <a:r>
            <a:rPr lang="en-US" sz="1800" kern="1200" dirty="0"/>
            <a:t>PREMIUM PAY</a:t>
          </a:r>
        </a:p>
      </dsp:txBody>
      <dsp:txXfrm>
        <a:off x="579585" y="2530959"/>
        <a:ext cx="7860560" cy="293016"/>
      </dsp:txXfrm>
    </dsp:sp>
    <dsp:sp modelId="{53EA373B-ACF6-6F4C-91BF-4D0764F77D47}">
      <dsp:nvSpPr>
        <dsp:cNvPr id="0" name=""/>
        <dsp:cNvSpPr/>
      </dsp:nvSpPr>
      <dsp:spPr>
        <a:xfrm>
          <a:off x="0" y="3886752"/>
          <a:ext cx="11274663" cy="623700"/>
        </a:xfrm>
        <a:prstGeom prst="rect">
          <a:avLst/>
        </a:prstGeom>
        <a:solidFill>
          <a:srgbClr val="00B0F0">
            <a:alpha val="27000"/>
          </a:srgb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75039" tIns="229108" rIns="875039"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Invest in water, sewer, and broadband infrastructure, making necessary investments to improve access to clean drinking water, support vital wastewater and stormwater infrastructure, and to expand access to broadband internet.</a:t>
          </a:r>
        </a:p>
      </dsp:txBody>
      <dsp:txXfrm>
        <a:off x="0" y="3886752"/>
        <a:ext cx="11274663" cy="623700"/>
      </dsp:txXfrm>
    </dsp:sp>
    <dsp:sp modelId="{723B57E3-C6C4-5A44-9B39-A3466BAA4F62}">
      <dsp:nvSpPr>
        <dsp:cNvPr id="0" name=""/>
        <dsp:cNvSpPr/>
      </dsp:nvSpPr>
      <dsp:spPr>
        <a:xfrm>
          <a:off x="563733" y="3724392"/>
          <a:ext cx="7892264" cy="324720"/>
        </a:xfrm>
        <a:prstGeom prst="roundRect">
          <a:avLst/>
        </a:prstGeom>
        <a:solidFill>
          <a:srgbClr val="00B0F0"/>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98309" tIns="0" rIns="298309" bIns="0" numCol="1" spcCol="1270" anchor="ctr" anchorCtr="0">
          <a:noAutofit/>
        </a:bodyPr>
        <a:lstStyle/>
        <a:p>
          <a:pPr marL="0" lvl="0" indent="0" algn="l" defTabSz="800100">
            <a:lnSpc>
              <a:spcPct val="90000"/>
            </a:lnSpc>
            <a:spcBef>
              <a:spcPct val="0"/>
            </a:spcBef>
            <a:spcAft>
              <a:spcPct val="35000"/>
            </a:spcAft>
            <a:buNone/>
          </a:pPr>
          <a:r>
            <a:rPr lang="en-US" sz="1800" kern="1200" dirty="0"/>
            <a:t>INFRASTRUCTURE INVESTMENTS</a:t>
          </a:r>
        </a:p>
      </dsp:txBody>
      <dsp:txXfrm>
        <a:off x="579585" y="3740244"/>
        <a:ext cx="7860560" cy="293016"/>
      </dsp:txXfrm>
    </dsp:sp>
    <dsp:sp modelId="{1413D2B5-626B-3D43-88FF-7E0209368D4C}">
      <dsp:nvSpPr>
        <dsp:cNvPr id="0" name=""/>
        <dsp:cNvSpPr/>
      </dsp:nvSpPr>
      <dsp:spPr>
        <a:xfrm>
          <a:off x="0" y="4732212"/>
          <a:ext cx="11274663" cy="831599"/>
        </a:xfrm>
        <a:prstGeom prst="rect">
          <a:avLst/>
        </a:prstGeom>
        <a:solidFill>
          <a:schemeClr val="bg2">
            <a:lumMod val="90000"/>
            <a:alpha val="90000"/>
          </a:scheme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75039" tIns="229108" rIns="875039"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Disaster response/mitigation</a:t>
          </a:r>
        </a:p>
        <a:p>
          <a:pPr marL="57150" lvl="1" indent="-57150" algn="l" defTabSz="488950">
            <a:lnSpc>
              <a:spcPct val="90000"/>
            </a:lnSpc>
            <a:spcBef>
              <a:spcPct val="0"/>
            </a:spcBef>
            <a:spcAft>
              <a:spcPct val="15000"/>
            </a:spcAft>
            <a:buChar char="•"/>
          </a:pPr>
          <a:r>
            <a:rPr lang="en-US" sz="1100" kern="1200" dirty="0"/>
            <a:t>Certain CDBG (Title I) projects</a:t>
          </a:r>
        </a:p>
        <a:p>
          <a:pPr marL="57150" lvl="1" indent="-57150" algn="l" defTabSz="488950">
            <a:lnSpc>
              <a:spcPct val="90000"/>
            </a:lnSpc>
            <a:spcBef>
              <a:spcPct val="0"/>
            </a:spcBef>
            <a:spcAft>
              <a:spcPct val="15000"/>
            </a:spcAft>
            <a:buChar char="•"/>
          </a:pPr>
          <a:r>
            <a:rPr lang="en-US" sz="1100" kern="1200" dirty="0"/>
            <a:t>Certain Surface Transportation Projects</a:t>
          </a:r>
        </a:p>
      </dsp:txBody>
      <dsp:txXfrm>
        <a:off x="0" y="4732212"/>
        <a:ext cx="11274663" cy="831599"/>
      </dsp:txXfrm>
    </dsp:sp>
    <dsp:sp modelId="{06252D1F-3F07-544B-8AB9-F90D05348819}">
      <dsp:nvSpPr>
        <dsp:cNvPr id="0" name=""/>
        <dsp:cNvSpPr/>
      </dsp:nvSpPr>
      <dsp:spPr>
        <a:xfrm>
          <a:off x="563733" y="4569852"/>
          <a:ext cx="7892264" cy="324720"/>
        </a:xfrm>
        <a:prstGeom prst="roundRect">
          <a:avLst/>
        </a:prstGeom>
        <a:solidFill>
          <a:schemeClr val="bg2">
            <a:lumMod val="50000"/>
            <a:alpha val="90000"/>
          </a:scheme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98309" tIns="0" rIns="298309"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ARP/CSLFRF FLEX</a:t>
          </a:r>
          <a:endParaRPr lang="en-US" sz="1800" kern="1200" dirty="0">
            <a:solidFill>
              <a:schemeClr val="bg1"/>
            </a:solidFill>
          </a:endParaRPr>
        </a:p>
      </dsp:txBody>
      <dsp:txXfrm>
        <a:off x="579585" y="4585704"/>
        <a:ext cx="7860560" cy="293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E8734-C6C3-DE4C-A9C4-A7EDDF0988D0}">
      <dsp:nvSpPr>
        <dsp:cNvPr id="0" name=""/>
        <dsp:cNvSpPr/>
      </dsp:nvSpPr>
      <dsp:spPr>
        <a:xfrm>
          <a:off x="0" y="445461"/>
          <a:ext cx="9520714" cy="982799"/>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6B6914-570B-2648-AA76-E908F8F52674}">
      <dsp:nvSpPr>
        <dsp:cNvPr id="0" name=""/>
        <dsp:cNvSpPr/>
      </dsp:nvSpPr>
      <dsp:spPr>
        <a:xfrm>
          <a:off x="476035" y="6185"/>
          <a:ext cx="6664499" cy="1151279"/>
        </a:xfrm>
        <a:prstGeom prst="roundRect">
          <a:avLst/>
        </a:prstGeom>
        <a:solidFill>
          <a:schemeClr val="accent2"/>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51902" tIns="0" rIns="251902" bIns="0" numCol="1" spcCol="1270" anchor="ctr" anchorCtr="0">
          <a:noAutofit/>
        </a:bodyPr>
        <a:lstStyle/>
        <a:p>
          <a:pPr marL="0" lvl="0" indent="0" algn="l" defTabSz="1244600">
            <a:lnSpc>
              <a:spcPct val="90000"/>
            </a:lnSpc>
            <a:spcBef>
              <a:spcPct val="0"/>
            </a:spcBef>
            <a:spcAft>
              <a:spcPct val="35000"/>
            </a:spcAft>
            <a:buNone/>
          </a:pPr>
          <a:r>
            <a:rPr lang="en-US" sz="2800" b="1" kern="1200" dirty="0"/>
            <a:t>REPLACE LOST REVENUE</a:t>
          </a:r>
        </a:p>
      </dsp:txBody>
      <dsp:txXfrm>
        <a:off x="532236" y="62386"/>
        <a:ext cx="6552097" cy="103887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5566B-BED9-AB4C-BDA9-3F6500860377}" type="datetimeFigureOut">
              <a:rPr lang="en-US" smtClean="0"/>
              <a:t>2/22/24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A2E214-5966-4244-B871-51E51BDF3B4C}" type="slidenum">
              <a:rPr lang="en-US" smtClean="0"/>
              <a:t>‹#›</a:t>
            </a:fld>
            <a:endParaRPr lang="en-US"/>
          </a:p>
        </p:txBody>
      </p:sp>
    </p:spTree>
    <p:extLst>
      <p:ext uri="{BB962C8B-B14F-4D97-AF65-F5344CB8AC3E}">
        <p14:creationId xmlns:p14="http://schemas.microsoft.com/office/powerpoint/2010/main" val="1519186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DC6FD5-2567-BA4F-877F-D529C45CEB6C}" type="slidenum">
              <a:rPr lang="en-US" smtClean="0"/>
              <a:t>13</a:t>
            </a:fld>
            <a:endParaRPr lang="en-US"/>
          </a:p>
        </p:txBody>
      </p:sp>
    </p:spTree>
    <p:extLst>
      <p:ext uri="{BB962C8B-B14F-4D97-AF65-F5344CB8AC3E}">
        <p14:creationId xmlns:p14="http://schemas.microsoft.com/office/powerpoint/2010/main" val="101778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B8F467-24EE-1241-AF6A-F4D926E6B529}" type="datetimeFigureOut">
              <a:rPr lang="en-US" smtClean="0"/>
              <a:t>2/22/24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DBA78-6B43-DF44-9F67-720FAEFC4AC8}" type="slidenum">
              <a:rPr lang="en-US" smtClean="0"/>
              <a:t>‹#›</a:t>
            </a:fld>
            <a:endParaRPr lang="en-US"/>
          </a:p>
        </p:txBody>
      </p:sp>
    </p:spTree>
    <p:extLst>
      <p:ext uri="{BB962C8B-B14F-4D97-AF65-F5344CB8AC3E}">
        <p14:creationId xmlns:p14="http://schemas.microsoft.com/office/powerpoint/2010/main" val="1816457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B8F467-24EE-1241-AF6A-F4D926E6B529}" type="datetimeFigureOut">
              <a:rPr lang="en-US" smtClean="0"/>
              <a:t>2/22/24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DBA78-6B43-DF44-9F67-720FAEFC4AC8}" type="slidenum">
              <a:rPr lang="en-US" smtClean="0"/>
              <a:t>‹#›</a:t>
            </a:fld>
            <a:endParaRPr lang="en-US"/>
          </a:p>
        </p:txBody>
      </p:sp>
    </p:spTree>
    <p:extLst>
      <p:ext uri="{BB962C8B-B14F-4D97-AF65-F5344CB8AC3E}">
        <p14:creationId xmlns:p14="http://schemas.microsoft.com/office/powerpoint/2010/main" val="2431990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B8F467-24EE-1241-AF6A-F4D926E6B529}" type="datetimeFigureOut">
              <a:rPr lang="en-US" smtClean="0"/>
              <a:t>2/22/24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DBA78-6B43-DF44-9F67-720FAEFC4AC8}" type="slidenum">
              <a:rPr lang="en-US" smtClean="0"/>
              <a:t>‹#›</a:t>
            </a:fld>
            <a:endParaRPr lang="en-US"/>
          </a:p>
        </p:txBody>
      </p:sp>
    </p:spTree>
    <p:extLst>
      <p:ext uri="{BB962C8B-B14F-4D97-AF65-F5344CB8AC3E}">
        <p14:creationId xmlns:p14="http://schemas.microsoft.com/office/powerpoint/2010/main" val="924022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B8F467-24EE-1241-AF6A-F4D926E6B529}" type="datetimeFigureOut">
              <a:rPr lang="en-US" smtClean="0"/>
              <a:t>2/22/24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DBA78-6B43-DF44-9F67-720FAEFC4AC8}" type="slidenum">
              <a:rPr lang="en-US" smtClean="0"/>
              <a:t>‹#›</a:t>
            </a:fld>
            <a:endParaRPr lang="en-US"/>
          </a:p>
        </p:txBody>
      </p:sp>
    </p:spTree>
    <p:extLst>
      <p:ext uri="{BB962C8B-B14F-4D97-AF65-F5344CB8AC3E}">
        <p14:creationId xmlns:p14="http://schemas.microsoft.com/office/powerpoint/2010/main" val="3068003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B8F467-24EE-1241-AF6A-F4D926E6B529}" type="datetimeFigureOut">
              <a:rPr lang="en-US" smtClean="0"/>
              <a:t>2/22/24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DBA78-6B43-DF44-9F67-720FAEFC4AC8}" type="slidenum">
              <a:rPr lang="en-US" smtClean="0"/>
              <a:t>‹#›</a:t>
            </a:fld>
            <a:endParaRPr lang="en-US"/>
          </a:p>
        </p:txBody>
      </p:sp>
    </p:spTree>
    <p:extLst>
      <p:ext uri="{BB962C8B-B14F-4D97-AF65-F5344CB8AC3E}">
        <p14:creationId xmlns:p14="http://schemas.microsoft.com/office/powerpoint/2010/main" val="3806600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B8F467-24EE-1241-AF6A-F4D926E6B529}" type="datetimeFigureOut">
              <a:rPr lang="en-US" smtClean="0"/>
              <a:t>2/22/24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DBA78-6B43-DF44-9F67-720FAEFC4AC8}" type="slidenum">
              <a:rPr lang="en-US" smtClean="0"/>
              <a:t>‹#›</a:t>
            </a:fld>
            <a:endParaRPr lang="en-US"/>
          </a:p>
        </p:txBody>
      </p:sp>
    </p:spTree>
    <p:extLst>
      <p:ext uri="{BB962C8B-B14F-4D97-AF65-F5344CB8AC3E}">
        <p14:creationId xmlns:p14="http://schemas.microsoft.com/office/powerpoint/2010/main" val="2698601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B8F467-24EE-1241-AF6A-F4D926E6B529}" type="datetimeFigureOut">
              <a:rPr lang="en-US" smtClean="0"/>
              <a:t>2/22/24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DDBA78-6B43-DF44-9F67-720FAEFC4AC8}" type="slidenum">
              <a:rPr lang="en-US" smtClean="0"/>
              <a:t>‹#›</a:t>
            </a:fld>
            <a:endParaRPr lang="en-US"/>
          </a:p>
        </p:txBody>
      </p:sp>
    </p:spTree>
    <p:extLst>
      <p:ext uri="{BB962C8B-B14F-4D97-AF65-F5344CB8AC3E}">
        <p14:creationId xmlns:p14="http://schemas.microsoft.com/office/powerpoint/2010/main" val="484718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B8F467-24EE-1241-AF6A-F4D926E6B529}" type="datetimeFigureOut">
              <a:rPr lang="en-US" smtClean="0"/>
              <a:t>2/22/24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DDBA78-6B43-DF44-9F67-720FAEFC4AC8}" type="slidenum">
              <a:rPr lang="en-US" smtClean="0"/>
              <a:t>‹#›</a:t>
            </a:fld>
            <a:endParaRPr lang="en-US"/>
          </a:p>
        </p:txBody>
      </p:sp>
    </p:spTree>
    <p:extLst>
      <p:ext uri="{BB962C8B-B14F-4D97-AF65-F5344CB8AC3E}">
        <p14:creationId xmlns:p14="http://schemas.microsoft.com/office/powerpoint/2010/main" val="1184248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B8F467-24EE-1241-AF6A-F4D926E6B529}" type="datetimeFigureOut">
              <a:rPr lang="en-US" smtClean="0"/>
              <a:t>2/22/24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DDBA78-6B43-DF44-9F67-720FAEFC4AC8}" type="slidenum">
              <a:rPr lang="en-US" smtClean="0"/>
              <a:t>‹#›</a:t>
            </a:fld>
            <a:endParaRPr lang="en-US"/>
          </a:p>
        </p:txBody>
      </p:sp>
    </p:spTree>
    <p:extLst>
      <p:ext uri="{BB962C8B-B14F-4D97-AF65-F5344CB8AC3E}">
        <p14:creationId xmlns:p14="http://schemas.microsoft.com/office/powerpoint/2010/main" val="855451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B8F467-24EE-1241-AF6A-F4D926E6B529}" type="datetimeFigureOut">
              <a:rPr lang="en-US" smtClean="0"/>
              <a:t>2/22/24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DBA78-6B43-DF44-9F67-720FAEFC4AC8}" type="slidenum">
              <a:rPr lang="en-US" smtClean="0"/>
              <a:t>‹#›</a:t>
            </a:fld>
            <a:endParaRPr lang="en-US"/>
          </a:p>
        </p:txBody>
      </p:sp>
    </p:spTree>
    <p:extLst>
      <p:ext uri="{BB962C8B-B14F-4D97-AF65-F5344CB8AC3E}">
        <p14:creationId xmlns:p14="http://schemas.microsoft.com/office/powerpoint/2010/main" val="1526435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B8F467-24EE-1241-AF6A-F4D926E6B529}" type="datetimeFigureOut">
              <a:rPr lang="en-US" smtClean="0"/>
              <a:t>2/22/24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DBA78-6B43-DF44-9F67-720FAEFC4AC8}" type="slidenum">
              <a:rPr lang="en-US" smtClean="0"/>
              <a:t>‹#›</a:t>
            </a:fld>
            <a:endParaRPr lang="en-US"/>
          </a:p>
        </p:txBody>
      </p:sp>
    </p:spTree>
    <p:extLst>
      <p:ext uri="{BB962C8B-B14F-4D97-AF65-F5344CB8AC3E}">
        <p14:creationId xmlns:p14="http://schemas.microsoft.com/office/powerpoint/2010/main" val="105678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8F467-24EE-1241-AF6A-F4D926E6B529}" type="datetimeFigureOut">
              <a:rPr lang="en-US" smtClean="0"/>
              <a:t>2/22/24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DBA78-6B43-DF44-9F67-720FAEFC4AC8}" type="slidenum">
              <a:rPr lang="en-US" smtClean="0"/>
              <a:t>‹#›</a:t>
            </a:fld>
            <a:endParaRPr lang="en-US"/>
          </a:p>
        </p:txBody>
      </p:sp>
    </p:spTree>
    <p:extLst>
      <p:ext uri="{BB962C8B-B14F-4D97-AF65-F5344CB8AC3E}">
        <p14:creationId xmlns:p14="http://schemas.microsoft.com/office/powerpoint/2010/main" val="2176728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image" Target="../media/image18.svg"/><Relationship Id="rId2" Type="http://schemas.openxmlformats.org/officeDocument/2006/relationships/hyperlink" Target="https://canons.sog.unc.edu/2021/06/budgeting-for-american-rescue-plan-act-funds/" TargetMode="Externa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slide" Target="slide8.xml"/><Relationship Id="rId4" Type="http://schemas.openxmlformats.org/officeDocument/2006/relationships/hyperlink" Target="https://ncfinanceconnect.com/ncfc-topics/arp-grants/?wpv_aux_current_post_id=12273&amp;wpv_aux_parent_post_id=12273&amp;wpv_view_count=12798-TCPID12273&amp;wpv_paged=2#toolkits" TargetMode="Externa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ncfinanceconnect.com/ncfc-topics/arp-grants/#interactive-resources"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0.svg"/><Relationship Id="rId4" Type="http://schemas.openxmlformats.org/officeDocument/2006/relationships/diagramLayout" Target="../diagrams/layout2.xml"/><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7" Type="http://schemas.microsoft.com/office/2007/relationships/hdphoto" Target="../media/hdphoto3.wdp"/><Relationship Id="rId2" Type="http://schemas.openxmlformats.org/officeDocument/2006/relationships/image" Target="../media/image31.jpeg"/><Relationship Id="rId1" Type="http://schemas.openxmlformats.org/officeDocument/2006/relationships/slideLayout" Target="../slideLayouts/slideLayout2.xml"/><Relationship Id="rId6" Type="http://schemas.microsoft.com/office/2007/relationships/hdphoto" Target="../media/hdphoto2.wdp"/><Relationship Id="rId5" Type="http://schemas.microsoft.com/office/2007/relationships/hdphoto" Target="../media/hdphoto1.wdp"/><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hyperlink" Target="https://canons.sog.unc.edu/2023/02/expending-arp-cslfrf-funds-for-local-government-employee-salary-benefit-and-other-payroll-costs-outside-of-revenue-replacement-for-local-governments-with-over-10-million-allocation-only/" TargetMode="External"/><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16.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hyperlink" Target="https://sam.gov/content/home" TargetMode="External"/><Relationship Id="rId1" Type="http://schemas.openxmlformats.org/officeDocument/2006/relationships/slideLayout" Target="../slideLayouts/slideLayout6.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slide" Target="slide9.xml"/></Relationships>
</file>

<file path=ppt/slides/_rels/slide5.xml.rels><?xml version="1.0" encoding="UTF-8" standalone="yes"?>
<Relationships xmlns="http://schemas.openxmlformats.org/package/2006/relationships"><Relationship Id="rId3" Type="http://schemas.openxmlformats.org/officeDocument/2006/relationships/hyperlink" Target="https://home.treasury.gov/system/files/136/Login.gov-User-Guide.pdf" TargetMode="External"/><Relationship Id="rId2" Type="http://schemas.openxmlformats.org/officeDocument/2006/relationships/hyperlink" Target="mailto:slfrf@treasury.gov" TargetMode="External"/><Relationship Id="rId1" Type="http://schemas.openxmlformats.org/officeDocument/2006/relationships/slideLayout" Target="../slideLayouts/slideLayout2.xml"/><Relationship Id="rId4" Type="http://schemas.openxmlformats.org/officeDocument/2006/relationships/hyperlink" Target="https://home.treasury.gov/system/files/136/Jan-2024-PE-Report-User-Guide.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mayor@cityofbacontonga.com" TargetMode="External"/><Relationship Id="rId2" Type="http://schemas.openxmlformats.org/officeDocument/2006/relationships/hyperlink" Target="mailto:SLFRF@TREASURY.GOV" TargetMode="External"/><Relationship Id="rId1" Type="http://schemas.openxmlformats.org/officeDocument/2006/relationships/slideLayout" Target="../slideLayouts/slideLayout2.xml"/><Relationship Id="rId4" Type="http://schemas.openxmlformats.org/officeDocument/2006/relationships/hyperlink" Target="https://nam10.safelinks.protection.outlook.com/?url=https%3A%2F%2Fhyperlink.services.treasury.gov%2Fagency.do%3Forigin%3Dhttps%3A%2F%2Flinkprotect.cudasvc.com%2Furl%3Fa%3Dhttps%253a%252f%252fLogin.gov%26c%3DE%2C1%2C3sLLTktB4kTchw4vqQebfaaiDDRP4YWok9UVfCw0AXnIIb1hpbIGLcu8FFPhZlxU1A8Mwu3qv8gZlAJNGMgPA9m0c4j_Rp20X7R9BXxSM2e3%26typo%3D1%26ancr_add%3D1&amp;data=05%7C01%7Cjmetz%40nclm.org%7Cddcd11bf2c31408667e908db352dc831%7C2d1671225ed446918041b4ea69a4c106%7C0%7C0%7C638162242980014271%7CUnknown%7CTWFpbGZsb3d8eyJWIjoiMC4wLjAwMDAiLCJQIjoiV2luMzIiLCJBTiI6Ik1haWwiLCJXVCI6Mn0%3D%7C3000%7C%7C%7C&amp;sdata=rmKTEfnYxLUM5VifOZuRKGEmYD8PgYq7lfg%2BgakleN8%3D&amp;reserved=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watch?v=catxSMNVDYs" TargetMode="Externa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hyperlink" Target="https://home.treasury.gov/system/files/136/Jan-2024-PE-Report-User-Guide.pdf" TargetMode="External"/><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slide" Target="slide4.xml"/><Relationship Id="rId4" Type="http://schemas.openxmlformats.org/officeDocument/2006/relationships/image" Target="../media/image23.png"/><Relationship Id="rId9" Type="http://schemas.openxmlformats.org/officeDocument/2006/relationships/image" Target="../media/image28.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unlight filtering thru a forest woodland and underbrush">
            <a:extLst>
              <a:ext uri="{FF2B5EF4-FFF2-40B4-BE49-F238E27FC236}">
                <a16:creationId xmlns:a16="http://schemas.microsoft.com/office/drawing/2014/main" id="{33F1C2E0-A46B-3B12-0DDC-65E0815AC855}"/>
              </a:ext>
            </a:extLst>
          </p:cNvPr>
          <p:cNvPicPr>
            <a:picLocks noChangeAspect="1"/>
          </p:cNvPicPr>
          <p:nvPr/>
        </p:nvPicPr>
        <p:blipFill rotWithShape="1">
          <a:blip r:embed="rId2">
            <a:alphaModFix amt="50000"/>
          </a:blip>
          <a:srcRect t="10876" b="4537"/>
          <a:stretch/>
        </p:blipFill>
        <p:spPr>
          <a:xfrm>
            <a:off x="20" y="1"/>
            <a:ext cx="12191980" cy="6857999"/>
          </a:xfrm>
          <a:prstGeom prst="rect">
            <a:avLst/>
          </a:prstGeom>
        </p:spPr>
      </p:pic>
      <p:sp>
        <p:nvSpPr>
          <p:cNvPr id="2" name="Title 1">
            <a:extLst>
              <a:ext uri="{FF2B5EF4-FFF2-40B4-BE49-F238E27FC236}">
                <a16:creationId xmlns:a16="http://schemas.microsoft.com/office/drawing/2014/main" id="{32039813-B086-FD28-64CF-AB6113A4A3F4}"/>
              </a:ext>
            </a:extLst>
          </p:cNvPr>
          <p:cNvSpPr>
            <a:spLocks noGrp="1"/>
          </p:cNvSpPr>
          <p:nvPr>
            <p:ph type="ctrTitle"/>
          </p:nvPr>
        </p:nvSpPr>
        <p:spPr>
          <a:xfrm>
            <a:off x="325677" y="1122362"/>
            <a:ext cx="11574049" cy="2900518"/>
          </a:xfrm>
        </p:spPr>
        <p:txBody>
          <a:bodyPr>
            <a:normAutofit/>
          </a:bodyPr>
          <a:lstStyle/>
          <a:p>
            <a:r>
              <a:rPr lang="en-US" dirty="0">
                <a:solidFill>
                  <a:srgbClr val="FFFFFF"/>
                </a:solidFill>
              </a:rPr>
              <a:t>ARP/CSLFRF: Where Are We Now?</a:t>
            </a:r>
          </a:p>
        </p:txBody>
      </p:sp>
    </p:spTree>
    <p:extLst>
      <p:ext uri="{BB962C8B-B14F-4D97-AF65-F5344CB8AC3E}">
        <p14:creationId xmlns:p14="http://schemas.microsoft.com/office/powerpoint/2010/main" val="31844433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E6E14-5402-7569-DA7D-EC2ED3A2DC32}"/>
            </a:ext>
          </a:extLst>
        </p:cNvPr>
        <p:cNvGrpSpPr/>
        <p:nvPr/>
      </p:nvGrpSpPr>
      <p:grpSpPr>
        <a:xfrm>
          <a:off x="0" y="0"/>
          <a:ext cx="0" cy="0"/>
          <a:chOff x="0" y="0"/>
          <a:chExt cx="0" cy="0"/>
        </a:xfrm>
      </p:grpSpPr>
      <p:sp>
        <p:nvSpPr>
          <p:cNvPr id="3" name="Oval 2">
            <a:extLst>
              <a:ext uri="{FF2B5EF4-FFF2-40B4-BE49-F238E27FC236}">
                <a16:creationId xmlns:a16="http://schemas.microsoft.com/office/drawing/2014/main" id="{73A88E32-510A-4758-9661-DC9777C0C070}"/>
              </a:ext>
            </a:extLst>
          </p:cNvPr>
          <p:cNvSpPr/>
          <p:nvPr/>
        </p:nvSpPr>
        <p:spPr>
          <a:xfrm>
            <a:off x="533726" y="6525687"/>
            <a:ext cx="5106022" cy="18022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 name="Group 3">
            <a:extLst>
              <a:ext uri="{FF2B5EF4-FFF2-40B4-BE49-F238E27FC236}">
                <a16:creationId xmlns:a16="http://schemas.microsoft.com/office/drawing/2014/main" id="{E65B5F8D-2593-36EE-2061-019046B30F3C}"/>
              </a:ext>
            </a:extLst>
          </p:cNvPr>
          <p:cNvGrpSpPr/>
          <p:nvPr/>
        </p:nvGrpSpPr>
        <p:grpSpPr>
          <a:xfrm>
            <a:off x="507646" y="1482366"/>
            <a:ext cx="3608437" cy="5073535"/>
            <a:chOff x="2942829" y="1167968"/>
            <a:chExt cx="4647195" cy="5973212"/>
          </a:xfrm>
          <a:effectLst>
            <a:outerShdw blurRad="50800" dist="38100" dir="8100000" algn="tr" rotWithShape="0">
              <a:prstClr val="black">
                <a:alpha val="40000"/>
              </a:prstClr>
            </a:outerShdw>
          </a:effectLst>
        </p:grpSpPr>
        <p:sp>
          <p:nvSpPr>
            <p:cNvPr id="5" name="Rectangle: Rounded Corners 4">
              <a:extLst>
                <a:ext uri="{FF2B5EF4-FFF2-40B4-BE49-F238E27FC236}">
                  <a16:creationId xmlns:a16="http://schemas.microsoft.com/office/drawing/2014/main" id="{7898476A-036D-B4C1-E60D-E8F5FDEE2606}"/>
                </a:ext>
              </a:extLst>
            </p:cNvPr>
            <p:cNvSpPr/>
            <p:nvPr/>
          </p:nvSpPr>
          <p:spPr>
            <a:xfrm>
              <a:off x="2942829" y="1167968"/>
              <a:ext cx="4647195" cy="5973212"/>
            </a:xfrm>
            <a:prstGeom prst="roundRect">
              <a:avLst>
                <a:gd name="adj" fmla="val 42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D7C8B7B6-6CFB-0546-6B2A-6A1F38A31F68}"/>
                </a:ext>
              </a:extLst>
            </p:cNvPr>
            <p:cNvSpPr/>
            <p:nvPr/>
          </p:nvSpPr>
          <p:spPr>
            <a:xfrm>
              <a:off x="3285560" y="1502989"/>
              <a:ext cx="3961731" cy="5249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7" name="Group 6">
            <a:extLst>
              <a:ext uri="{FF2B5EF4-FFF2-40B4-BE49-F238E27FC236}">
                <a16:creationId xmlns:a16="http://schemas.microsoft.com/office/drawing/2014/main" id="{AE217509-22BB-4B11-0C7D-EB4DC3B0436F}"/>
              </a:ext>
            </a:extLst>
          </p:cNvPr>
          <p:cNvGrpSpPr/>
          <p:nvPr/>
        </p:nvGrpSpPr>
        <p:grpSpPr>
          <a:xfrm>
            <a:off x="1481314" y="784584"/>
            <a:ext cx="1674740" cy="1100869"/>
            <a:chOff x="3941618" y="1615515"/>
            <a:chExt cx="1730067" cy="1137241"/>
          </a:xfrm>
          <a:solidFill>
            <a:schemeClr val="accent4"/>
          </a:solidFill>
          <a:effectLst>
            <a:outerShdw blurRad="50800" dist="38100" dir="8100000" algn="tr" rotWithShape="0">
              <a:prstClr val="black">
                <a:alpha val="40000"/>
              </a:prstClr>
            </a:outerShdw>
          </a:effectLst>
        </p:grpSpPr>
        <p:grpSp>
          <p:nvGrpSpPr>
            <p:cNvPr id="8" name="Group 7">
              <a:extLst>
                <a:ext uri="{FF2B5EF4-FFF2-40B4-BE49-F238E27FC236}">
                  <a16:creationId xmlns:a16="http://schemas.microsoft.com/office/drawing/2014/main" id="{6B9BB692-32B1-1862-69E6-CB180FC8A92D}"/>
                </a:ext>
              </a:extLst>
            </p:cNvPr>
            <p:cNvGrpSpPr/>
            <p:nvPr/>
          </p:nvGrpSpPr>
          <p:grpSpPr>
            <a:xfrm>
              <a:off x="3941618" y="2144737"/>
              <a:ext cx="1730067" cy="608019"/>
              <a:chOff x="4427180" y="1975524"/>
              <a:chExt cx="1958618" cy="688341"/>
            </a:xfrm>
            <a:grpFill/>
          </p:grpSpPr>
          <p:sp>
            <p:nvSpPr>
              <p:cNvPr id="11" name="Rectangle 6">
                <a:extLst>
                  <a:ext uri="{FF2B5EF4-FFF2-40B4-BE49-F238E27FC236}">
                    <a16:creationId xmlns:a16="http://schemas.microsoft.com/office/drawing/2014/main" id="{5D04BA3F-1363-457B-DADA-AF815639C851}"/>
                  </a:ext>
                </a:extLst>
              </p:cNvPr>
              <p:cNvSpPr/>
              <p:nvPr/>
            </p:nvSpPr>
            <p:spPr>
              <a:xfrm>
                <a:off x="4427180" y="2557577"/>
                <a:ext cx="1958617" cy="106288"/>
              </a:xfrm>
              <a:custGeom>
                <a:avLst/>
                <a:gdLst>
                  <a:gd name="connsiteX0" fmla="*/ 0 w 2448272"/>
                  <a:gd name="connsiteY0" fmla="*/ 0 h 432048"/>
                  <a:gd name="connsiteX1" fmla="*/ 2448272 w 2448272"/>
                  <a:gd name="connsiteY1" fmla="*/ 0 h 432048"/>
                  <a:gd name="connsiteX2" fmla="*/ 2448272 w 2448272"/>
                  <a:gd name="connsiteY2" fmla="*/ 432048 h 432048"/>
                  <a:gd name="connsiteX3" fmla="*/ 0 w 2448272"/>
                  <a:gd name="connsiteY3" fmla="*/ 432048 h 432048"/>
                  <a:gd name="connsiteX4" fmla="*/ 0 w 2448272"/>
                  <a:gd name="connsiteY4" fmla="*/ 0 h 432048"/>
                  <a:gd name="connsiteX0" fmla="*/ 0 w 2448272"/>
                  <a:gd name="connsiteY0" fmla="*/ 0 h 433457"/>
                  <a:gd name="connsiteX1" fmla="*/ 2448272 w 2448272"/>
                  <a:gd name="connsiteY1" fmla="*/ 0 h 433457"/>
                  <a:gd name="connsiteX2" fmla="*/ 2448272 w 2448272"/>
                  <a:gd name="connsiteY2" fmla="*/ 432048 h 433457"/>
                  <a:gd name="connsiteX3" fmla="*/ 1909509 w 2448272"/>
                  <a:gd name="connsiteY3" fmla="*/ 433457 h 433457"/>
                  <a:gd name="connsiteX4" fmla="*/ 0 w 2448272"/>
                  <a:gd name="connsiteY4" fmla="*/ 432048 h 433457"/>
                  <a:gd name="connsiteX5" fmla="*/ 0 w 2448272"/>
                  <a:gd name="connsiteY5" fmla="*/ 0 h 433457"/>
                  <a:gd name="connsiteX0" fmla="*/ 0 w 2448272"/>
                  <a:gd name="connsiteY0" fmla="*/ 0 h 433457"/>
                  <a:gd name="connsiteX1" fmla="*/ 2448272 w 2448272"/>
                  <a:gd name="connsiteY1" fmla="*/ 0 h 433457"/>
                  <a:gd name="connsiteX2" fmla="*/ 2448272 w 2448272"/>
                  <a:gd name="connsiteY2" fmla="*/ 432048 h 433457"/>
                  <a:gd name="connsiteX3" fmla="*/ 1909509 w 2448272"/>
                  <a:gd name="connsiteY3" fmla="*/ 433457 h 433457"/>
                  <a:gd name="connsiteX4" fmla="*/ 492189 w 2448272"/>
                  <a:gd name="connsiteY4" fmla="*/ 433457 h 433457"/>
                  <a:gd name="connsiteX5" fmla="*/ 0 w 2448272"/>
                  <a:gd name="connsiteY5" fmla="*/ 432048 h 433457"/>
                  <a:gd name="connsiteX6" fmla="*/ 0 w 2448272"/>
                  <a:gd name="connsiteY6" fmla="*/ 0 h 433457"/>
                  <a:gd name="connsiteX0" fmla="*/ 0 w 2448272"/>
                  <a:gd name="connsiteY0" fmla="*/ 0 h 433457"/>
                  <a:gd name="connsiteX1" fmla="*/ 2448272 w 2448272"/>
                  <a:gd name="connsiteY1" fmla="*/ 0 h 433457"/>
                  <a:gd name="connsiteX2" fmla="*/ 2448272 w 2448272"/>
                  <a:gd name="connsiteY2" fmla="*/ 432048 h 433457"/>
                  <a:gd name="connsiteX3" fmla="*/ 1909509 w 2448272"/>
                  <a:gd name="connsiteY3" fmla="*/ 433457 h 433457"/>
                  <a:gd name="connsiteX4" fmla="*/ 492189 w 2448272"/>
                  <a:gd name="connsiteY4" fmla="*/ 433457 h 433457"/>
                  <a:gd name="connsiteX5" fmla="*/ 0 w 2448272"/>
                  <a:gd name="connsiteY5" fmla="*/ 0 h 433457"/>
                  <a:gd name="connsiteX0" fmla="*/ 0 w 2448272"/>
                  <a:gd name="connsiteY0" fmla="*/ 0 h 433457"/>
                  <a:gd name="connsiteX1" fmla="*/ 2448272 w 2448272"/>
                  <a:gd name="connsiteY1" fmla="*/ 0 h 433457"/>
                  <a:gd name="connsiteX2" fmla="*/ 1909509 w 2448272"/>
                  <a:gd name="connsiteY2" fmla="*/ 433457 h 433457"/>
                  <a:gd name="connsiteX3" fmla="*/ 492189 w 2448272"/>
                  <a:gd name="connsiteY3" fmla="*/ 433457 h 433457"/>
                  <a:gd name="connsiteX4" fmla="*/ 0 w 2448272"/>
                  <a:gd name="connsiteY4" fmla="*/ 0 h 433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72" h="433457">
                    <a:moveTo>
                      <a:pt x="0" y="0"/>
                    </a:moveTo>
                    <a:lnTo>
                      <a:pt x="2448272" y="0"/>
                    </a:lnTo>
                    <a:lnTo>
                      <a:pt x="1909509" y="433457"/>
                    </a:lnTo>
                    <a:lnTo>
                      <a:pt x="492189" y="433457"/>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FA76444D-CD33-4EAC-7CD1-C185501E88B1}"/>
                  </a:ext>
                </a:extLst>
              </p:cNvPr>
              <p:cNvSpPr/>
              <p:nvPr/>
            </p:nvSpPr>
            <p:spPr>
              <a:xfrm>
                <a:off x="4427181" y="1975524"/>
                <a:ext cx="1958617" cy="58467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9" name="Rectangle: Top Corners Rounded 8">
              <a:extLst>
                <a:ext uri="{FF2B5EF4-FFF2-40B4-BE49-F238E27FC236}">
                  <a16:creationId xmlns:a16="http://schemas.microsoft.com/office/drawing/2014/main" id="{B869D476-8827-87EC-5094-B72FF621F812}"/>
                </a:ext>
              </a:extLst>
            </p:cNvPr>
            <p:cNvSpPr/>
            <p:nvPr/>
          </p:nvSpPr>
          <p:spPr>
            <a:xfrm>
              <a:off x="4509459" y="1615515"/>
              <a:ext cx="594386" cy="716726"/>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a:extLst>
                <a:ext uri="{FF2B5EF4-FFF2-40B4-BE49-F238E27FC236}">
                  <a16:creationId xmlns:a16="http://schemas.microsoft.com/office/drawing/2014/main" id="{47507ACF-78E0-5071-8440-1578CA6D8D1D}"/>
                </a:ext>
              </a:extLst>
            </p:cNvPr>
            <p:cNvSpPr/>
            <p:nvPr/>
          </p:nvSpPr>
          <p:spPr>
            <a:xfrm>
              <a:off x="4642191" y="1754390"/>
              <a:ext cx="328922" cy="328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54" name="Rectangle: Rounded Corners 53">
            <a:extLst>
              <a:ext uri="{FF2B5EF4-FFF2-40B4-BE49-F238E27FC236}">
                <a16:creationId xmlns:a16="http://schemas.microsoft.com/office/drawing/2014/main" id="{041C7D63-D66F-218C-F173-226647B380D7}"/>
              </a:ext>
            </a:extLst>
          </p:cNvPr>
          <p:cNvSpPr/>
          <p:nvPr/>
        </p:nvSpPr>
        <p:spPr>
          <a:xfrm>
            <a:off x="1749676" y="2934328"/>
            <a:ext cx="6317065" cy="523695"/>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a:extLst>
              <a:ext uri="{FF2B5EF4-FFF2-40B4-BE49-F238E27FC236}">
                <a16:creationId xmlns:a16="http://schemas.microsoft.com/office/drawing/2014/main" id="{4EC34797-8BF7-331A-A1B6-AED1BE7BF090}"/>
              </a:ext>
            </a:extLst>
          </p:cNvPr>
          <p:cNvSpPr/>
          <p:nvPr/>
        </p:nvSpPr>
        <p:spPr>
          <a:xfrm>
            <a:off x="1161744" y="2935584"/>
            <a:ext cx="521180" cy="521180"/>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2</a:t>
            </a:r>
          </a:p>
        </p:txBody>
      </p:sp>
      <p:grpSp>
        <p:nvGrpSpPr>
          <p:cNvPr id="19" name="Group 18">
            <a:extLst>
              <a:ext uri="{FF2B5EF4-FFF2-40B4-BE49-F238E27FC236}">
                <a16:creationId xmlns:a16="http://schemas.microsoft.com/office/drawing/2014/main" id="{648DFA83-8869-2761-BE92-C87B265B15E1}"/>
              </a:ext>
            </a:extLst>
          </p:cNvPr>
          <p:cNvGrpSpPr/>
          <p:nvPr/>
        </p:nvGrpSpPr>
        <p:grpSpPr>
          <a:xfrm>
            <a:off x="2063812" y="3630883"/>
            <a:ext cx="239735" cy="203407"/>
            <a:chOff x="3013076" y="3852863"/>
            <a:chExt cx="2168525" cy="1839912"/>
          </a:xfrm>
          <a:solidFill>
            <a:schemeClr val="bg1"/>
          </a:solidFill>
        </p:grpSpPr>
        <p:sp>
          <p:nvSpPr>
            <p:cNvPr id="20" name="Freeform 5">
              <a:extLst>
                <a:ext uri="{FF2B5EF4-FFF2-40B4-BE49-F238E27FC236}">
                  <a16:creationId xmlns:a16="http://schemas.microsoft.com/office/drawing/2014/main" id="{276A0E13-77BA-CEBB-EA56-1A76E33E6B4F}"/>
                </a:ext>
              </a:extLst>
            </p:cNvPr>
            <p:cNvSpPr>
              <a:spLocks noEditPoints="1"/>
            </p:cNvSpPr>
            <p:nvPr/>
          </p:nvSpPr>
          <p:spPr bwMode="auto">
            <a:xfrm>
              <a:off x="3013076" y="3852863"/>
              <a:ext cx="2168525" cy="1839912"/>
            </a:xfrm>
            <a:custGeom>
              <a:avLst/>
              <a:gdLst>
                <a:gd name="T0" fmla="*/ 951 w 1536"/>
                <a:gd name="T1" fmla="*/ 0 h 1302"/>
                <a:gd name="T2" fmla="*/ 901 w 1536"/>
                <a:gd name="T3" fmla="*/ 200 h 1302"/>
                <a:gd name="T4" fmla="*/ 0 w 1536"/>
                <a:gd name="T5" fmla="*/ 351 h 1302"/>
                <a:gd name="T6" fmla="*/ 150 w 1536"/>
                <a:gd name="T7" fmla="*/ 1102 h 1302"/>
                <a:gd name="T8" fmla="*/ 400 w 1536"/>
                <a:gd name="T9" fmla="*/ 1202 h 1302"/>
                <a:gd name="T10" fmla="*/ 300 w 1536"/>
                <a:gd name="T11" fmla="*/ 1252 h 1302"/>
                <a:gd name="T12" fmla="*/ 751 w 1536"/>
                <a:gd name="T13" fmla="*/ 1302 h 1302"/>
                <a:gd name="T14" fmla="*/ 751 w 1536"/>
                <a:gd name="T15" fmla="*/ 1202 h 1302"/>
                <a:gd name="T16" fmla="*/ 701 w 1536"/>
                <a:gd name="T17" fmla="*/ 1102 h 1302"/>
                <a:gd name="T18" fmla="*/ 901 w 1536"/>
                <a:gd name="T19" fmla="*/ 1252 h 1302"/>
                <a:gd name="T20" fmla="*/ 1485 w 1536"/>
                <a:gd name="T21" fmla="*/ 1302 h 1302"/>
                <a:gd name="T22" fmla="*/ 1536 w 1536"/>
                <a:gd name="T23" fmla="*/ 50 h 1302"/>
                <a:gd name="T24" fmla="*/ 601 w 1536"/>
                <a:gd name="T25" fmla="*/ 1202 h 1302"/>
                <a:gd name="T26" fmla="*/ 500 w 1536"/>
                <a:gd name="T27" fmla="*/ 1102 h 1302"/>
                <a:gd name="T28" fmla="*/ 601 w 1536"/>
                <a:gd name="T29" fmla="*/ 1202 h 1302"/>
                <a:gd name="T30" fmla="*/ 150 w 1536"/>
                <a:gd name="T31" fmla="*/ 1002 h 1302"/>
                <a:gd name="T32" fmla="*/ 100 w 1536"/>
                <a:gd name="T33" fmla="*/ 351 h 1302"/>
                <a:gd name="T34" fmla="*/ 951 w 1536"/>
                <a:gd name="T35" fmla="*/ 301 h 1302"/>
                <a:gd name="T36" fmla="*/ 1001 w 1536"/>
                <a:gd name="T37" fmla="*/ 952 h 1302"/>
                <a:gd name="T38" fmla="*/ 1435 w 1536"/>
                <a:gd name="T39" fmla="*/ 1202 h 1302"/>
                <a:gd name="T40" fmla="*/ 1001 w 1536"/>
                <a:gd name="T41" fmla="*/ 1093 h 1302"/>
                <a:gd name="T42" fmla="*/ 1101 w 1536"/>
                <a:gd name="T43" fmla="*/ 701 h 1302"/>
                <a:gd name="T44" fmla="*/ 1335 w 1536"/>
                <a:gd name="T45" fmla="*/ 651 h 1302"/>
                <a:gd name="T46" fmla="*/ 1101 w 1536"/>
                <a:gd name="T47" fmla="*/ 601 h 1302"/>
                <a:gd name="T48" fmla="*/ 1285 w 1536"/>
                <a:gd name="T49" fmla="*/ 501 h 1302"/>
                <a:gd name="T50" fmla="*/ 1285 w 1536"/>
                <a:gd name="T51" fmla="*/ 401 h 1302"/>
                <a:gd name="T52" fmla="*/ 1101 w 1536"/>
                <a:gd name="T53" fmla="*/ 351 h 1302"/>
                <a:gd name="T54" fmla="*/ 1285 w 1536"/>
                <a:gd name="T55" fmla="*/ 301 h 1302"/>
                <a:gd name="T56" fmla="*/ 1285 w 1536"/>
                <a:gd name="T57" fmla="*/ 200 h 1302"/>
                <a:gd name="T58" fmla="*/ 1016 w 1536"/>
                <a:gd name="T59" fmla="*/ 215 h 1302"/>
                <a:gd name="T60" fmla="*/ 1001 w 1536"/>
                <a:gd name="T61" fmla="*/ 100 h 1302"/>
                <a:gd name="T62" fmla="*/ 1435 w 1536"/>
                <a:gd name="T63" fmla="*/ 1202 h 1302"/>
                <a:gd name="T64" fmla="*/ 1435 w 1536"/>
                <a:gd name="T65" fmla="*/ 1202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6" h="1302">
                  <a:moveTo>
                    <a:pt x="1485" y="0"/>
                  </a:moveTo>
                  <a:cubicBezTo>
                    <a:pt x="951" y="0"/>
                    <a:pt x="951" y="0"/>
                    <a:pt x="951" y="0"/>
                  </a:cubicBezTo>
                  <a:cubicBezTo>
                    <a:pt x="924" y="0"/>
                    <a:pt x="901" y="22"/>
                    <a:pt x="901" y="50"/>
                  </a:cubicBezTo>
                  <a:cubicBezTo>
                    <a:pt x="901" y="200"/>
                    <a:pt x="901" y="200"/>
                    <a:pt x="901" y="200"/>
                  </a:cubicBezTo>
                  <a:cubicBezTo>
                    <a:pt x="150" y="200"/>
                    <a:pt x="150" y="200"/>
                    <a:pt x="150" y="200"/>
                  </a:cubicBezTo>
                  <a:cubicBezTo>
                    <a:pt x="67" y="200"/>
                    <a:pt x="0" y="268"/>
                    <a:pt x="0" y="351"/>
                  </a:cubicBezTo>
                  <a:cubicBezTo>
                    <a:pt x="0" y="952"/>
                    <a:pt x="0" y="952"/>
                    <a:pt x="0" y="952"/>
                  </a:cubicBezTo>
                  <a:cubicBezTo>
                    <a:pt x="0" y="1034"/>
                    <a:pt x="67" y="1102"/>
                    <a:pt x="150" y="1102"/>
                  </a:cubicBezTo>
                  <a:cubicBezTo>
                    <a:pt x="400" y="1102"/>
                    <a:pt x="400" y="1102"/>
                    <a:pt x="400" y="1102"/>
                  </a:cubicBezTo>
                  <a:cubicBezTo>
                    <a:pt x="400" y="1202"/>
                    <a:pt x="400" y="1202"/>
                    <a:pt x="400" y="1202"/>
                  </a:cubicBezTo>
                  <a:cubicBezTo>
                    <a:pt x="350" y="1202"/>
                    <a:pt x="350" y="1202"/>
                    <a:pt x="350" y="1202"/>
                  </a:cubicBezTo>
                  <a:cubicBezTo>
                    <a:pt x="323" y="1202"/>
                    <a:pt x="300" y="1224"/>
                    <a:pt x="300" y="1252"/>
                  </a:cubicBezTo>
                  <a:cubicBezTo>
                    <a:pt x="300" y="1280"/>
                    <a:pt x="323" y="1302"/>
                    <a:pt x="350" y="1302"/>
                  </a:cubicBezTo>
                  <a:cubicBezTo>
                    <a:pt x="393" y="1302"/>
                    <a:pt x="708" y="1302"/>
                    <a:pt x="751" y="1302"/>
                  </a:cubicBezTo>
                  <a:cubicBezTo>
                    <a:pt x="779" y="1302"/>
                    <a:pt x="801" y="1280"/>
                    <a:pt x="801" y="1252"/>
                  </a:cubicBezTo>
                  <a:cubicBezTo>
                    <a:pt x="801" y="1224"/>
                    <a:pt x="779" y="1202"/>
                    <a:pt x="751" y="1202"/>
                  </a:cubicBezTo>
                  <a:cubicBezTo>
                    <a:pt x="701" y="1202"/>
                    <a:pt x="701" y="1202"/>
                    <a:pt x="701" y="1202"/>
                  </a:cubicBezTo>
                  <a:cubicBezTo>
                    <a:pt x="701" y="1102"/>
                    <a:pt x="701" y="1102"/>
                    <a:pt x="701" y="1102"/>
                  </a:cubicBezTo>
                  <a:cubicBezTo>
                    <a:pt x="901" y="1102"/>
                    <a:pt x="901" y="1102"/>
                    <a:pt x="901" y="1102"/>
                  </a:cubicBezTo>
                  <a:cubicBezTo>
                    <a:pt x="901" y="1252"/>
                    <a:pt x="901" y="1252"/>
                    <a:pt x="901" y="1252"/>
                  </a:cubicBezTo>
                  <a:cubicBezTo>
                    <a:pt x="901" y="1280"/>
                    <a:pt x="924" y="1302"/>
                    <a:pt x="951" y="1302"/>
                  </a:cubicBezTo>
                  <a:cubicBezTo>
                    <a:pt x="1485" y="1302"/>
                    <a:pt x="1485" y="1302"/>
                    <a:pt x="1485" y="1302"/>
                  </a:cubicBezTo>
                  <a:cubicBezTo>
                    <a:pt x="1513" y="1302"/>
                    <a:pt x="1536" y="1280"/>
                    <a:pt x="1536" y="1252"/>
                  </a:cubicBezTo>
                  <a:cubicBezTo>
                    <a:pt x="1536" y="50"/>
                    <a:pt x="1536" y="50"/>
                    <a:pt x="1536" y="50"/>
                  </a:cubicBezTo>
                  <a:cubicBezTo>
                    <a:pt x="1536" y="22"/>
                    <a:pt x="1513" y="0"/>
                    <a:pt x="1485" y="0"/>
                  </a:cubicBezTo>
                  <a:close/>
                  <a:moveTo>
                    <a:pt x="601" y="1202"/>
                  </a:moveTo>
                  <a:cubicBezTo>
                    <a:pt x="500" y="1202"/>
                    <a:pt x="500" y="1202"/>
                    <a:pt x="500" y="1202"/>
                  </a:cubicBezTo>
                  <a:cubicBezTo>
                    <a:pt x="500" y="1102"/>
                    <a:pt x="500" y="1102"/>
                    <a:pt x="500" y="1102"/>
                  </a:cubicBezTo>
                  <a:cubicBezTo>
                    <a:pt x="601" y="1102"/>
                    <a:pt x="601" y="1102"/>
                    <a:pt x="601" y="1102"/>
                  </a:cubicBezTo>
                  <a:lnTo>
                    <a:pt x="601" y="1202"/>
                  </a:lnTo>
                  <a:close/>
                  <a:moveTo>
                    <a:pt x="951" y="1002"/>
                  </a:moveTo>
                  <a:cubicBezTo>
                    <a:pt x="150" y="1002"/>
                    <a:pt x="150" y="1002"/>
                    <a:pt x="150" y="1002"/>
                  </a:cubicBezTo>
                  <a:cubicBezTo>
                    <a:pt x="122" y="1002"/>
                    <a:pt x="100" y="979"/>
                    <a:pt x="100" y="952"/>
                  </a:cubicBezTo>
                  <a:cubicBezTo>
                    <a:pt x="100" y="351"/>
                    <a:pt x="100" y="351"/>
                    <a:pt x="100" y="351"/>
                  </a:cubicBezTo>
                  <a:cubicBezTo>
                    <a:pt x="100" y="323"/>
                    <a:pt x="122" y="301"/>
                    <a:pt x="150" y="301"/>
                  </a:cubicBezTo>
                  <a:cubicBezTo>
                    <a:pt x="951" y="301"/>
                    <a:pt x="951" y="301"/>
                    <a:pt x="951" y="301"/>
                  </a:cubicBezTo>
                  <a:cubicBezTo>
                    <a:pt x="979" y="301"/>
                    <a:pt x="1001" y="323"/>
                    <a:pt x="1001" y="351"/>
                  </a:cubicBezTo>
                  <a:cubicBezTo>
                    <a:pt x="1001" y="952"/>
                    <a:pt x="1001" y="952"/>
                    <a:pt x="1001" y="952"/>
                  </a:cubicBezTo>
                  <a:cubicBezTo>
                    <a:pt x="1001" y="979"/>
                    <a:pt x="979" y="1002"/>
                    <a:pt x="951" y="1002"/>
                  </a:cubicBezTo>
                  <a:close/>
                  <a:moveTo>
                    <a:pt x="1435" y="1202"/>
                  </a:moveTo>
                  <a:cubicBezTo>
                    <a:pt x="1001" y="1202"/>
                    <a:pt x="1001" y="1202"/>
                    <a:pt x="1001" y="1202"/>
                  </a:cubicBezTo>
                  <a:cubicBezTo>
                    <a:pt x="1001" y="1093"/>
                    <a:pt x="1001" y="1093"/>
                    <a:pt x="1001" y="1093"/>
                  </a:cubicBezTo>
                  <a:cubicBezTo>
                    <a:pt x="1060" y="1073"/>
                    <a:pt x="1101" y="1017"/>
                    <a:pt x="1101" y="952"/>
                  </a:cubicBezTo>
                  <a:cubicBezTo>
                    <a:pt x="1101" y="701"/>
                    <a:pt x="1101" y="701"/>
                    <a:pt x="1101" y="701"/>
                  </a:cubicBezTo>
                  <a:cubicBezTo>
                    <a:pt x="1285" y="701"/>
                    <a:pt x="1285" y="701"/>
                    <a:pt x="1285" y="701"/>
                  </a:cubicBezTo>
                  <a:cubicBezTo>
                    <a:pt x="1313" y="701"/>
                    <a:pt x="1335" y="679"/>
                    <a:pt x="1335" y="651"/>
                  </a:cubicBezTo>
                  <a:cubicBezTo>
                    <a:pt x="1335" y="623"/>
                    <a:pt x="1313" y="601"/>
                    <a:pt x="1285" y="601"/>
                  </a:cubicBezTo>
                  <a:cubicBezTo>
                    <a:pt x="1101" y="601"/>
                    <a:pt x="1101" y="601"/>
                    <a:pt x="1101" y="601"/>
                  </a:cubicBezTo>
                  <a:cubicBezTo>
                    <a:pt x="1101" y="501"/>
                    <a:pt x="1101" y="501"/>
                    <a:pt x="1101" y="501"/>
                  </a:cubicBezTo>
                  <a:cubicBezTo>
                    <a:pt x="1285" y="501"/>
                    <a:pt x="1285" y="501"/>
                    <a:pt x="1285" y="501"/>
                  </a:cubicBezTo>
                  <a:cubicBezTo>
                    <a:pt x="1313" y="501"/>
                    <a:pt x="1335" y="478"/>
                    <a:pt x="1335" y="451"/>
                  </a:cubicBezTo>
                  <a:cubicBezTo>
                    <a:pt x="1335" y="423"/>
                    <a:pt x="1313" y="401"/>
                    <a:pt x="1285" y="401"/>
                  </a:cubicBezTo>
                  <a:cubicBezTo>
                    <a:pt x="1101" y="401"/>
                    <a:pt x="1101" y="401"/>
                    <a:pt x="1101" y="401"/>
                  </a:cubicBezTo>
                  <a:cubicBezTo>
                    <a:pt x="1101" y="351"/>
                    <a:pt x="1101" y="351"/>
                    <a:pt x="1101" y="351"/>
                  </a:cubicBezTo>
                  <a:cubicBezTo>
                    <a:pt x="1101" y="333"/>
                    <a:pt x="1098" y="316"/>
                    <a:pt x="1093" y="301"/>
                  </a:cubicBezTo>
                  <a:cubicBezTo>
                    <a:pt x="1285" y="301"/>
                    <a:pt x="1285" y="301"/>
                    <a:pt x="1285" y="301"/>
                  </a:cubicBezTo>
                  <a:cubicBezTo>
                    <a:pt x="1313" y="301"/>
                    <a:pt x="1335" y="278"/>
                    <a:pt x="1335" y="250"/>
                  </a:cubicBezTo>
                  <a:cubicBezTo>
                    <a:pt x="1335" y="223"/>
                    <a:pt x="1313" y="200"/>
                    <a:pt x="1285" y="200"/>
                  </a:cubicBezTo>
                  <a:cubicBezTo>
                    <a:pt x="1051" y="200"/>
                    <a:pt x="1051" y="200"/>
                    <a:pt x="1051" y="200"/>
                  </a:cubicBezTo>
                  <a:cubicBezTo>
                    <a:pt x="1038" y="200"/>
                    <a:pt x="1025" y="206"/>
                    <a:pt x="1016" y="215"/>
                  </a:cubicBezTo>
                  <a:cubicBezTo>
                    <a:pt x="1011" y="213"/>
                    <a:pt x="1006" y="211"/>
                    <a:pt x="1001" y="209"/>
                  </a:cubicBezTo>
                  <a:cubicBezTo>
                    <a:pt x="1001" y="100"/>
                    <a:pt x="1001" y="100"/>
                    <a:pt x="1001" y="100"/>
                  </a:cubicBezTo>
                  <a:cubicBezTo>
                    <a:pt x="1435" y="100"/>
                    <a:pt x="1435" y="100"/>
                    <a:pt x="1435" y="100"/>
                  </a:cubicBezTo>
                  <a:lnTo>
                    <a:pt x="1435" y="1202"/>
                  </a:lnTo>
                  <a:close/>
                  <a:moveTo>
                    <a:pt x="1435" y="1202"/>
                  </a:moveTo>
                  <a:cubicBezTo>
                    <a:pt x="1435" y="1202"/>
                    <a:pt x="1435" y="1202"/>
                    <a:pt x="1435" y="1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 name="Freeform 6">
              <a:extLst>
                <a:ext uri="{FF2B5EF4-FFF2-40B4-BE49-F238E27FC236}">
                  <a16:creationId xmlns:a16="http://schemas.microsoft.com/office/drawing/2014/main" id="{C04AE66C-D431-2BEE-43C8-B14595BA1D5E}"/>
                </a:ext>
              </a:extLst>
            </p:cNvPr>
            <p:cNvSpPr>
              <a:spLocks noEditPoints="1"/>
            </p:cNvSpPr>
            <p:nvPr/>
          </p:nvSpPr>
          <p:spPr bwMode="auto">
            <a:xfrm>
              <a:off x="4756151" y="4984750"/>
              <a:ext cx="141288" cy="142875"/>
            </a:xfrm>
            <a:custGeom>
              <a:avLst/>
              <a:gdLst>
                <a:gd name="T0" fmla="*/ 100 w 100"/>
                <a:gd name="T1" fmla="*/ 50 h 101"/>
                <a:gd name="T2" fmla="*/ 50 w 100"/>
                <a:gd name="T3" fmla="*/ 101 h 101"/>
                <a:gd name="T4" fmla="*/ 0 w 100"/>
                <a:gd name="T5" fmla="*/ 50 h 101"/>
                <a:gd name="T6" fmla="*/ 50 w 100"/>
                <a:gd name="T7" fmla="*/ 0 h 101"/>
                <a:gd name="T8" fmla="*/ 100 w 100"/>
                <a:gd name="T9" fmla="*/ 50 h 101"/>
                <a:gd name="T10" fmla="*/ 100 w 100"/>
                <a:gd name="T11" fmla="*/ 50 h 101"/>
                <a:gd name="T12" fmla="*/ 100 w 100"/>
                <a:gd name="T13" fmla="*/ 50 h 101"/>
              </a:gdLst>
              <a:ahLst/>
              <a:cxnLst>
                <a:cxn ang="0">
                  <a:pos x="T0" y="T1"/>
                </a:cxn>
                <a:cxn ang="0">
                  <a:pos x="T2" y="T3"/>
                </a:cxn>
                <a:cxn ang="0">
                  <a:pos x="T4" y="T5"/>
                </a:cxn>
                <a:cxn ang="0">
                  <a:pos x="T6" y="T7"/>
                </a:cxn>
                <a:cxn ang="0">
                  <a:pos x="T8" y="T9"/>
                </a:cxn>
                <a:cxn ang="0">
                  <a:pos x="T10" y="T11"/>
                </a:cxn>
                <a:cxn ang="0">
                  <a:pos x="T12" y="T13"/>
                </a:cxn>
              </a:cxnLst>
              <a:rect l="0" t="0" r="r" b="b"/>
              <a:pathLst>
                <a:path w="100" h="101">
                  <a:moveTo>
                    <a:pt x="100" y="50"/>
                  </a:moveTo>
                  <a:cubicBezTo>
                    <a:pt x="100" y="78"/>
                    <a:pt x="78" y="101"/>
                    <a:pt x="50" y="101"/>
                  </a:cubicBezTo>
                  <a:cubicBezTo>
                    <a:pt x="22" y="101"/>
                    <a:pt x="0" y="78"/>
                    <a:pt x="0" y="50"/>
                  </a:cubicBezTo>
                  <a:cubicBezTo>
                    <a:pt x="0" y="23"/>
                    <a:pt x="22" y="0"/>
                    <a:pt x="50" y="0"/>
                  </a:cubicBezTo>
                  <a:cubicBezTo>
                    <a:pt x="78" y="0"/>
                    <a:pt x="100" y="23"/>
                    <a:pt x="100" y="50"/>
                  </a:cubicBezTo>
                  <a:close/>
                  <a:moveTo>
                    <a:pt x="100" y="50"/>
                  </a:moveTo>
                  <a:cubicBezTo>
                    <a:pt x="100" y="50"/>
                    <a:pt x="100" y="50"/>
                    <a:pt x="100" y="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 name="Freeform 7">
              <a:extLst>
                <a:ext uri="{FF2B5EF4-FFF2-40B4-BE49-F238E27FC236}">
                  <a16:creationId xmlns:a16="http://schemas.microsoft.com/office/drawing/2014/main" id="{86E429C6-50CC-89D8-5DD7-1688CD153CDA}"/>
                </a:ext>
              </a:extLst>
            </p:cNvPr>
            <p:cNvSpPr>
              <a:spLocks noEditPoints="1"/>
            </p:cNvSpPr>
            <p:nvPr/>
          </p:nvSpPr>
          <p:spPr bwMode="auto">
            <a:xfrm>
              <a:off x="4756151" y="5268913"/>
              <a:ext cx="141288" cy="141287"/>
            </a:xfrm>
            <a:custGeom>
              <a:avLst/>
              <a:gdLst>
                <a:gd name="T0" fmla="*/ 100 w 100"/>
                <a:gd name="T1" fmla="*/ 50 h 100"/>
                <a:gd name="T2" fmla="*/ 50 w 100"/>
                <a:gd name="T3" fmla="*/ 100 h 100"/>
                <a:gd name="T4" fmla="*/ 0 w 100"/>
                <a:gd name="T5" fmla="*/ 50 h 100"/>
                <a:gd name="T6" fmla="*/ 50 w 100"/>
                <a:gd name="T7" fmla="*/ 0 h 100"/>
                <a:gd name="T8" fmla="*/ 100 w 100"/>
                <a:gd name="T9" fmla="*/ 50 h 100"/>
                <a:gd name="T10" fmla="*/ 100 w 100"/>
                <a:gd name="T11" fmla="*/ 50 h 100"/>
                <a:gd name="T12" fmla="*/ 100 w 100"/>
                <a:gd name="T13" fmla="*/ 50 h 100"/>
              </a:gdLst>
              <a:ahLst/>
              <a:cxnLst>
                <a:cxn ang="0">
                  <a:pos x="T0" y="T1"/>
                </a:cxn>
                <a:cxn ang="0">
                  <a:pos x="T2" y="T3"/>
                </a:cxn>
                <a:cxn ang="0">
                  <a:pos x="T4" y="T5"/>
                </a:cxn>
                <a:cxn ang="0">
                  <a:pos x="T6" y="T7"/>
                </a:cxn>
                <a:cxn ang="0">
                  <a:pos x="T8" y="T9"/>
                </a:cxn>
                <a:cxn ang="0">
                  <a:pos x="T10" y="T11"/>
                </a:cxn>
                <a:cxn ang="0">
                  <a:pos x="T12" y="T13"/>
                </a:cxn>
              </a:cxnLst>
              <a:rect l="0" t="0" r="r" b="b"/>
              <a:pathLst>
                <a:path w="100" h="100">
                  <a:moveTo>
                    <a:pt x="100" y="50"/>
                  </a:moveTo>
                  <a:cubicBezTo>
                    <a:pt x="100" y="77"/>
                    <a:pt x="78" y="100"/>
                    <a:pt x="50" y="100"/>
                  </a:cubicBezTo>
                  <a:cubicBezTo>
                    <a:pt x="22" y="100"/>
                    <a:pt x="0" y="77"/>
                    <a:pt x="0" y="50"/>
                  </a:cubicBezTo>
                  <a:cubicBezTo>
                    <a:pt x="0" y="22"/>
                    <a:pt x="22" y="0"/>
                    <a:pt x="50" y="0"/>
                  </a:cubicBezTo>
                  <a:cubicBezTo>
                    <a:pt x="78" y="0"/>
                    <a:pt x="100" y="22"/>
                    <a:pt x="100" y="50"/>
                  </a:cubicBezTo>
                  <a:close/>
                  <a:moveTo>
                    <a:pt x="100" y="50"/>
                  </a:moveTo>
                  <a:cubicBezTo>
                    <a:pt x="100" y="50"/>
                    <a:pt x="100" y="50"/>
                    <a:pt x="100" y="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53" name="Rectangle: Rounded Corners 52">
            <a:extLst>
              <a:ext uri="{FF2B5EF4-FFF2-40B4-BE49-F238E27FC236}">
                <a16:creationId xmlns:a16="http://schemas.microsoft.com/office/drawing/2014/main" id="{384F0507-4FE9-E162-F33A-4C0BFBCB242D}"/>
              </a:ext>
            </a:extLst>
          </p:cNvPr>
          <p:cNvSpPr/>
          <p:nvPr/>
        </p:nvSpPr>
        <p:spPr>
          <a:xfrm>
            <a:off x="1749676" y="2089368"/>
            <a:ext cx="6317065" cy="523695"/>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Oval 25">
            <a:extLst>
              <a:ext uri="{FF2B5EF4-FFF2-40B4-BE49-F238E27FC236}">
                <a16:creationId xmlns:a16="http://schemas.microsoft.com/office/drawing/2014/main" id="{E3ADF331-ED98-05C5-08CF-BCAA414D0E10}"/>
              </a:ext>
            </a:extLst>
          </p:cNvPr>
          <p:cNvSpPr/>
          <p:nvPr/>
        </p:nvSpPr>
        <p:spPr>
          <a:xfrm>
            <a:off x="1161744" y="2090624"/>
            <a:ext cx="521180" cy="521180"/>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1</a:t>
            </a:r>
          </a:p>
        </p:txBody>
      </p:sp>
      <p:sp>
        <p:nvSpPr>
          <p:cNvPr id="29" name="Freeform 11">
            <a:extLst>
              <a:ext uri="{FF2B5EF4-FFF2-40B4-BE49-F238E27FC236}">
                <a16:creationId xmlns:a16="http://schemas.microsoft.com/office/drawing/2014/main" id="{20D66A59-13F9-1B06-84EC-AF150E9241D7}"/>
              </a:ext>
            </a:extLst>
          </p:cNvPr>
          <p:cNvSpPr>
            <a:spLocks noEditPoints="1"/>
          </p:cNvSpPr>
          <p:nvPr/>
        </p:nvSpPr>
        <p:spPr bwMode="auto">
          <a:xfrm>
            <a:off x="2074557" y="2780514"/>
            <a:ext cx="237308" cy="208620"/>
          </a:xfrm>
          <a:custGeom>
            <a:avLst/>
            <a:gdLst>
              <a:gd name="T0" fmla="*/ 1491 w 1536"/>
              <a:gd name="T1" fmla="*/ 180 h 1350"/>
              <a:gd name="T2" fmla="*/ 1491 w 1536"/>
              <a:gd name="T3" fmla="*/ 180 h 1350"/>
              <a:gd name="T4" fmla="*/ 1083 w 1536"/>
              <a:gd name="T5" fmla="*/ 180 h 1350"/>
              <a:gd name="T6" fmla="*/ 1083 w 1536"/>
              <a:gd name="T7" fmla="*/ 135 h 1350"/>
              <a:gd name="T8" fmla="*/ 948 w 1536"/>
              <a:gd name="T9" fmla="*/ 0 h 1350"/>
              <a:gd name="T10" fmla="*/ 588 w 1536"/>
              <a:gd name="T11" fmla="*/ 0 h 1350"/>
              <a:gd name="T12" fmla="*/ 453 w 1536"/>
              <a:gd name="T13" fmla="*/ 135 h 1350"/>
              <a:gd name="T14" fmla="*/ 453 w 1536"/>
              <a:gd name="T15" fmla="*/ 180 h 1350"/>
              <a:gd name="T16" fmla="*/ 45 w 1536"/>
              <a:gd name="T17" fmla="*/ 180 h 1350"/>
              <a:gd name="T18" fmla="*/ 0 w 1536"/>
              <a:gd name="T19" fmla="*/ 225 h 1350"/>
              <a:gd name="T20" fmla="*/ 0 w 1536"/>
              <a:gd name="T21" fmla="*/ 1215 h 1350"/>
              <a:gd name="T22" fmla="*/ 135 w 1536"/>
              <a:gd name="T23" fmla="*/ 1350 h 1350"/>
              <a:gd name="T24" fmla="*/ 1401 w 1536"/>
              <a:gd name="T25" fmla="*/ 1350 h 1350"/>
              <a:gd name="T26" fmla="*/ 1536 w 1536"/>
              <a:gd name="T27" fmla="*/ 1215 h 1350"/>
              <a:gd name="T28" fmla="*/ 1536 w 1536"/>
              <a:gd name="T29" fmla="*/ 226 h 1350"/>
              <a:gd name="T30" fmla="*/ 1536 w 1536"/>
              <a:gd name="T31" fmla="*/ 226 h 1350"/>
              <a:gd name="T32" fmla="*/ 1491 w 1536"/>
              <a:gd name="T33" fmla="*/ 180 h 1350"/>
              <a:gd name="T34" fmla="*/ 543 w 1536"/>
              <a:gd name="T35" fmla="*/ 135 h 1350"/>
              <a:gd name="T36" fmla="*/ 588 w 1536"/>
              <a:gd name="T37" fmla="*/ 90 h 1350"/>
              <a:gd name="T38" fmla="*/ 948 w 1536"/>
              <a:gd name="T39" fmla="*/ 90 h 1350"/>
              <a:gd name="T40" fmla="*/ 993 w 1536"/>
              <a:gd name="T41" fmla="*/ 135 h 1350"/>
              <a:gd name="T42" fmla="*/ 993 w 1536"/>
              <a:gd name="T43" fmla="*/ 180 h 1350"/>
              <a:gd name="T44" fmla="*/ 543 w 1536"/>
              <a:gd name="T45" fmla="*/ 180 h 1350"/>
              <a:gd name="T46" fmla="*/ 543 w 1536"/>
              <a:gd name="T47" fmla="*/ 135 h 1350"/>
              <a:gd name="T48" fmla="*/ 1429 w 1536"/>
              <a:gd name="T49" fmla="*/ 270 h 1350"/>
              <a:gd name="T50" fmla="*/ 1289 w 1536"/>
              <a:gd name="T51" fmla="*/ 689 h 1350"/>
              <a:gd name="T52" fmla="*/ 1246 w 1536"/>
              <a:gd name="T53" fmla="*/ 720 h 1350"/>
              <a:gd name="T54" fmla="*/ 993 w 1536"/>
              <a:gd name="T55" fmla="*/ 720 h 1350"/>
              <a:gd name="T56" fmla="*/ 993 w 1536"/>
              <a:gd name="T57" fmla="*/ 675 h 1350"/>
              <a:gd name="T58" fmla="*/ 948 w 1536"/>
              <a:gd name="T59" fmla="*/ 630 h 1350"/>
              <a:gd name="T60" fmla="*/ 588 w 1536"/>
              <a:gd name="T61" fmla="*/ 630 h 1350"/>
              <a:gd name="T62" fmla="*/ 543 w 1536"/>
              <a:gd name="T63" fmla="*/ 675 h 1350"/>
              <a:gd name="T64" fmla="*/ 543 w 1536"/>
              <a:gd name="T65" fmla="*/ 720 h 1350"/>
              <a:gd name="T66" fmla="*/ 290 w 1536"/>
              <a:gd name="T67" fmla="*/ 720 h 1350"/>
              <a:gd name="T68" fmla="*/ 247 w 1536"/>
              <a:gd name="T69" fmla="*/ 689 h 1350"/>
              <a:gd name="T70" fmla="*/ 107 w 1536"/>
              <a:gd name="T71" fmla="*/ 270 h 1350"/>
              <a:gd name="T72" fmla="*/ 1429 w 1536"/>
              <a:gd name="T73" fmla="*/ 270 h 1350"/>
              <a:gd name="T74" fmla="*/ 903 w 1536"/>
              <a:gd name="T75" fmla="*/ 720 h 1350"/>
              <a:gd name="T76" fmla="*/ 903 w 1536"/>
              <a:gd name="T77" fmla="*/ 810 h 1350"/>
              <a:gd name="T78" fmla="*/ 633 w 1536"/>
              <a:gd name="T79" fmla="*/ 810 h 1350"/>
              <a:gd name="T80" fmla="*/ 633 w 1536"/>
              <a:gd name="T81" fmla="*/ 720 h 1350"/>
              <a:gd name="T82" fmla="*/ 903 w 1536"/>
              <a:gd name="T83" fmla="*/ 720 h 1350"/>
              <a:gd name="T84" fmla="*/ 1446 w 1536"/>
              <a:gd name="T85" fmla="*/ 1215 h 1350"/>
              <a:gd name="T86" fmla="*/ 1401 w 1536"/>
              <a:gd name="T87" fmla="*/ 1260 h 1350"/>
              <a:gd name="T88" fmla="*/ 135 w 1536"/>
              <a:gd name="T89" fmla="*/ 1260 h 1350"/>
              <a:gd name="T90" fmla="*/ 90 w 1536"/>
              <a:gd name="T91" fmla="*/ 1215 h 1350"/>
              <a:gd name="T92" fmla="*/ 90 w 1536"/>
              <a:gd name="T93" fmla="*/ 502 h 1350"/>
              <a:gd name="T94" fmla="*/ 162 w 1536"/>
              <a:gd name="T95" fmla="*/ 718 h 1350"/>
              <a:gd name="T96" fmla="*/ 290 w 1536"/>
              <a:gd name="T97" fmla="*/ 810 h 1350"/>
              <a:gd name="T98" fmla="*/ 543 w 1536"/>
              <a:gd name="T99" fmla="*/ 810 h 1350"/>
              <a:gd name="T100" fmla="*/ 543 w 1536"/>
              <a:gd name="T101" fmla="*/ 855 h 1350"/>
              <a:gd name="T102" fmla="*/ 588 w 1536"/>
              <a:gd name="T103" fmla="*/ 900 h 1350"/>
              <a:gd name="T104" fmla="*/ 948 w 1536"/>
              <a:gd name="T105" fmla="*/ 900 h 1350"/>
              <a:gd name="T106" fmla="*/ 993 w 1536"/>
              <a:gd name="T107" fmla="*/ 855 h 1350"/>
              <a:gd name="T108" fmla="*/ 993 w 1536"/>
              <a:gd name="T109" fmla="*/ 810 h 1350"/>
              <a:gd name="T110" fmla="*/ 1246 w 1536"/>
              <a:gd name="T111" fmla="*/ 810 h 1350"/>
              <a:gd name="T112" fmla="*/ 1374 w 1536"/>
              <a:gd name="T113" fmla="*/ 718 h 1350"/>
              <a:gd name="T114" fmla="*/ 1446 w 1536"/>
              <a:gd name="T115" fmla="*/ 502 h 1350"/>
              <a:gd name="T116" fmla="*/ 1446 w 1536"/>
              <a:gd name="T117" fmla="*/ 1215 h 1350"/>
              <a:gd name="T118" fmla="*/ 1446 w 1536"/>
              <a:gd name="T119" fmla="*/ 1215 h 1350"/>
              <a:gd name="T120" fmla="*/ 1446 w 1536"/>
              <a:gd name="T121" fmla="*/ 1215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6" h="1350">
                <a:moveTo>
                  <a:pt x="1491" y="180"/>
                </a:moveTo>
                <a:cubicBezTo>
                  <a:pt x="1491" y="180"/>
                  <a:pt x="1491" y="180"/>
                  <a:pt x="1491" y="180"/>
                </a:cubicBezTo>
                <a:cubicBezTo>
                  <a:pt x="1083" y="180"/>
                  <a:pt x="1083" y="180"/>
                  <a:pt x="1083" y="180"/>
                </a:cubicBezTo>
                <a:cubicBezTo>
                  <a:pt x="1083" y="135"/>
                  <a:pt x="1083" y="135"/>
                  <a:pt x="1083" y="135"/>
                </a:cubicBezTo>
                <a:cubicBezTo>
                  <a:pt x="1083" y="61"/>
                  <a:pt x="1022" y="0"/>
                  <a:pt x="948" y="0"/>
                </a:cubicBezTo>
                <a:cubicBezTo>
                  <a:pt x="588" y="0"/>
                  <a:pt x="588" y="0"/>
                  <a:pt x="588" y="0"/>
                </a:cubicBezTo>
                <a:cubicBezTo>
                  <a:pt x="514" y="0"/>
                  <a:pt x="453" y="61"/>
                  <a:pt x="453" y="135"/>
                </a:cubicBezTo>
                <a:cubicBezTo>
                  <a:pt x="453" y="180"/>
                  <a:pt x="453" y="180"/>
                  <a:pt x="453" y="180"/>
                </a:cubicBezTo>
                <a:cubicBezTo>
                  <a:pt x="45" y="180"/>
                  <a:pt x="45" y="180"/>
                  <a:pt x="45" y="180"/>
                </a:cubicBezTo>
                <a:cubicBezTo>
                  <a:pt x="20" y="180"/>
                  <a:pt x="0" y="201"/>
                  <a:pt x="0" y="225"/>
                </a:cubicBezTo>
                <a:cubicBezTo>
                  <a:pt x="0" y="1215"/>
                  <a:pt x="0" y="1215"/>
                  <a:pt x="0" y="1215"/>
                </a:cubicBezTo>
                <a:cubicBezTo>
                  <a:pt x="0" y="1289"/>
                  <a:pt x="61" y="1350"/>
                  <a:pt x="135" y="1350"/>
                </a:cubicBezTo>
                <a:cubicBezTo>
                  <a:pt x="1401" y="1350"/>
                  <a:pt x="1401" y="1350"/>
                  <a:pt x="1401" y="1350"/>
                </a:cubicBezTo>
                <a:cubicBezTo>
                  <a:pt x="1475" y="1350"/>
                  <a:pt x="1536" y="1289"/>
                  <a:pt x="1536" y="1215"/>
                </a:cubicBezTo>
                <a:cubicBezTo>
                  <a:pt x="1536" y="226"/>
                  <a:pt x="1536" y="226"/>
                  <a:pt x="1536" y="226"/>
                </a:cubicBezTo>
                <a:cubicBezTo>
                  <a:pt x="1536" y="226"/>
                  <a:pt x="1536" y="226"/>
                  <a:pt x="1536" y="226"/>
                </a:cubicBezTo>
                <a:cubicBezTo>
                  <a:pt x="1534" y="196"/>
                  <a:pt x="1516" y="180"/>
                  <a:pt x="1491" y="180"/>
                </a:cubicBezTo>
                <a:close/>
                <a:moveTo>
                  <a:pt x="543" y="135"/>
                </a:moveTo>
                <a:cubicBezTo>
                  <a:pt x="543" y="110"/>
                  <a:pt x="563" y="90"/>
                  <a:pt x="588" y="90"/>
                </a:cubicBezTo>
                <a:cubicBezTo>
                  <a:pt x="948" y="90"/>
                  <a:pt x="948" y="90"/>
                  <a:pt x="948" y="90"/>
                </a:cubicBezTo>
                <a:cubicBezTo>
                  <a:pt x="973" y="90"/>
                  <a:pt x="993" y="110"/>
                  <a:pt x="993" y="135"/>
                </a:cubicBezTo>
                <a:cubicBezTo>
                  <a:pt x="993" y="180"/>
                  <a:pt x="993" y="180"/>
                  <a:pt x="993" y="180"/>
                </a:cubicBezTo>
                <a:cubicBezTo>
                  <a:pt x="543" y="180"/>
                  <a:pt x="543" y="180"/>
                  <a:pt x="543" y="180"/>
                </a:cubicBezTo>
                <a:lnTo>
                  <a:pt x="543" y="135"/>
                </a:lnTo>
                <a:close/>
                <a:moveTo>
                  <a:pt x="1429" y="270"/>
                </a:moveTo>
                <a:cubicBezTo>
                  <a:pt x="1289" y="689"/>
                  <a:pt x="1289" y="689"/>
                  <a:pt x="1289" y="689"/>
                </a:cubicBezTo>
                <a:cubicBezTo>
                  <a:pt x="1283" y="708"/>
                  <a:pt x="1266" y="720"/>
                  <a:pt x="1246" y="720"/>
                </a:cubicBezTo>
                <a:cubicBezTo>
                  <a:pt x="993" y="720"/>
                  <a:pt x="993" y="720"/>
                  <a:pt x="993" y="720"/>
                </a:cubicBezTo>
                <a:cubicBezTo>
                  <a:pt x="993" y="675"/>
                  <a:pt x="993" y="675"/>
                  <a:pt x="993" y="675"/>
                </a:cubicBezTo>
                <a:cubicBezTo>
                  <a:pt x="993" y="650"/>
                  <a:pt x="973" y="630"/>
                  <a:pt x="948" y="630"/>
                </a:cubicBezTo>
                <a:cubicBezTo>
                  <a:pt x="588" y="630"/>
                  <a:pt x="588" y="630"/>
                  <a:pt x="588" y="630"/>
                </a:cubicBezTo>
                <a:cubicBezTo>
                  <a:pt x="563" y="630"/>
                  <a:pt x="543" y="650"/>
                  <a:pt x="543" y="675"/>
                </a:cubicBezTo>
                <a:cubicBezTo>
                  <a:pt x="543" y="720"/>
                  <a:pt x="543" y="720"/>
                  <a:pt x="543" y="720"/>
                </a:cubicBezTo>
                <a:cubicBezTo>
                  <a:pt x="290" y="720"/>
                  <a:pt x="290" y="720"/>
                  <a:pt x="290" y="720"/>
                </a:cubicBezTo>
                <a:cubicBezTo>
                  <a:pt x="270" y="720"/>
                  <a:pt x="253" y="708"/>
                  <a:pt x="247" y="689"/>
                </a:cubicBezTo>
                <a:cubicBezTo>
                  <a:pt x="107" y="270"/>
                  <a:pt x="107" y="270"/>
                  <a:pt x="107" y="270"/>
                </a:cubicBezTo>
                <a:lnTo>
                  <a:pt x="1429" y="270"/>
                </a:lnTo>
                <a:close/>
                <a:moveTo>
                  <a:pt x="903" y="720"/>
                </a:moveTo>
                <a:cubicBezTo>
                  <a:pt x="903" y="810"/>
                  <a:pt x="903" y="810"/>
                  <a:pt x="903" y="810"/>
                </a:cubicBezTo>
                <a:cubicBezTo>
                  <a:pt x="633" y="810"/>
                  <a:pt x="633" y="810"/>
                  <a:pt x="633" y="810"/>
                </a:cubicBezTo>
                <a:cubicBezTo>
                  <a:pt x="633" y="720"/>
                  <a:pt x="633" y="720"/>
                  <a:pt x="633" y="720"/>
                </a:cubicBezTo>
                <a:lnTo>
                  <a:pt x="903" y="720"/>
                </a:lnTo>
                <a:close/>
                <a:moveTo>
                  <a:pt x="1446" y="1215"/>
                </a:moveTo>
                <a:cubicBezTo>
                  <a:pt x="1446" y="1240"/>
                  <a:pt x="1426" y="1260"/>
                  <a:pt x="1401" y="1260"/>
                </a:cubicBezTo>
                <a:cubicBezTo>
                  <a:pt x="135" y="1260"/>
                  <a:pt x="135" y="1260"/>
                  <a:pt x="135" y="1260"/>
                </a:cubicBezTo>
                <a:cubicBezTo>
                  <a:pt x="110" y="1260"/>
                  <a:pt x="90" y="1240"/>
                  <a:pt x="90" y="1215"/>
                </a:cubicBezTo>
                <a:cubicBezTo>
                  <a:pt x="90" y="502"/>
                  <a:pt x="90" y="502"/>
                  <a:pt x="90" y="502"/>
                </a:cubicBezTo>
                <a:cubicBezTo>
                  <a:pt x="162" y="718"/>
                  <a:pt x="162" y="718"/>
                  <a:pt x="162" y="718"/>
                </a:cubicBezTo>
                <a:cubicBezTo>
                  <a:pt x="180" y="773"/>
                  <a:pt x="232" y="810"/>
                  <a:pt x="290" y="810"/>
                </a:cubicBezTo>
                <a:cubicBezTo>
                  <a:pt x="543" y="810"/>
                  <a:pt x="543" y="810"/>
                  <a:pt x="543" y="810"/>
                </a:cubicBezTo>
                <a:cubicBezTo>
                  <a:pt x="543" y="855"/>
                  <a:pt x="543" y="855"/>
                  <a:pt x="543" y="855"/>
                </a:cubicBezTo>
                <a:cubicBezTo>
                  <a:pt x="543" y="880"/>
                  <a:pt x="563" y="900"/>
                  <a:pt x="588" y="900"/>
                </a:cubicBezTo>
                <a:cubicBezTo>
                  <a:pt x="948" y="900"/>
                  <a:pt x="948" y="900"/>
                  <a:pt x="948" y="900"/>
                </a:cubicBezTo>
                <a:cubicBezTo>
                  <a:pt x="973" y="900"/>
                  <a:pt x="993" y="880"/>
                  <a:pt x="993" y="855"/>
                </a:cubicBezTo>
                <a:cubicBezTo>
                  <a:pt x="993" y="810"/>
                  <a:pt x="993" y="810"/>
                  <a:pt x="993" y="810"/>
                </a:cubicBezTo>
                <a:cubicBezTo>
                  <a:pt x="1246" y="810"/>
                  <a:pt x="1246" y="810"/>
                  <a:pt x="1246" y="810"/>
                </a:cubicBezTo>
                <a:cubicBezTo>
                  <a:pt x="1304" y="810"/>
                  <a:pt x="1356" y="773"/>
                  <a:pt x="1374" y="718"/>
                </a:cubicBezTo>
                <a:cubicBezTo>
                  <a:pt x="1446" y="502"/>
                  <a:pt x="1446" y="502"/>
                  <a:pt x="1446" y="502"/>
                </a:cubicBezTo>
                <a:lnTo>
                  <a:pt x="1446" y="1215"/>
                </a:lnTo>
                <a:close/>
                <a:moveTo>
                  <a:pt x="1446" y="1215"/>
                </a:moveTo>
                <a:cubicBezTo>
                  <a:pt x="1446" y="1215"/>
                  <a:pt x="1446" y="1215"/>
                  <a:pt x="1446" y="121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p>
        </p:txBody>
      </p:sp>
      <p:sp>
        <p:nvSpPr>
          <p:cNvPr id="55" name="Rectangle: Rounded Corners 54">
            <a:extLst>
              <a:ext uri="{FF2B5EF4-FFF2-40B4-BE49-F238E27FC236}">
                <a16:creationId xmlns:a16="http://schemas.microsoft.com/office/drawing/2014/main" id="{4C9E2005-C6A5-925D-6A39-6B95347560C2}"/>
              </a:ext>
            </a:extLst>
          </p:cNvPr>
          <p:cNvSpPr/>
          <p:nvPr/>
        </p:nvSpPr>
        <p:spPr>
          <a:xfrm>
            <a:off x="1749676" y="3779288"/>
            <a:ext cx="6317065" cy="523695"/>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Oval 32">
            <a:extLst>
              <a:ext uri="{FF2B5EF4-FFF2-40B4-BE49-F238E27FC236}">
                <a16:creationId xmlns:a16="http://schemas.microsoft.com/office/drawing/2014/main" id="{5CF879BF-573A-BC4D-B64E-A160147845B8}"/>
              </a:ext>
            </a:extLst>
          </p:cNvPr>
          <p:cNvSpPr/>
          <p:nvPr/>
        </p:nvSpPr>
        <p:spPr>
          <a:xfrm>
            <a:off x="1161744" y="3780544"/>
            <a:ext cx="521180" cy="521180"/>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3</a:t>
            </a:r>
          </a:p>
        </p:txBody>
      </p:sp>
      <p:grpSp>
        <p:nvGrpSpPr>
          <p:cNvPr id="37" name="Group 36">
            <a:extLst>
              <a:ext uri="{FF2B5EF4-FFF2-40B4-BE49-F238E27FC236}">
                <a16:creationId xmlns:a16="http://schemas.microsoft.com/office/drawing/2014/main" id="{0AD13A47-77D6-A150-A1A2-1024F00D0615}"/>
              </a:ext>
            </a:extLst>
          </p:cNvPr>
          <p:cNvGrpSpPr/>
          <p:nvPr/>
        </p:nvGrpSpPr>
        <p:grpSpPr>
          <a:xfrm>
            <a:off x="2082248" y="4476400"/>
            <a:ext cx="236436" cy="232252"/>
            <a:chOff x="7383463" y="3756025"/>
            <a:chExt cx="179388" cy="176213"/>
          </a:xfrm>
          <a:solidFill>
            <a:schemeClr val="bg1"/>
          </a:solidFill>
        </p:grpSpPr>
        <p:sp>
          <p:nvSpPr>
            <p:cNvPr id="38" name="Freeform 15">
              <a:extLst>
                <a:ext uri="{FF2B5EF4-FFF2-40B4-BE49-F238E27FC236}">
                  <a16:creationId xmlns:a16="http://schemas.microsoft.com/office/drawing/2014/main" id="{44D8DB5C-3936-9AD6-DA03-24EC0DD1F99C}"/>
                </a:ext>
              </a:extLst>
            </p:cNvPr>
            <p:cNvSpPr>
              <a:spLocks noEditPoints="1"/>
            </p:cNvSpPr>
            <p:nvPr/>
          </p:nvSpPr>
          <p:spPr bwMode="auto">
            <a:xfrm>
              <a:off x="7383463" y="3756025"/>
              <a:ext cx="179388" cy="176213"/>
            </a:xfrm>
            <a:custGeom>
              <a:avLst/>
              <a:gdLst>
                <a:gd name="T0" fmla="*/ 1496 w 1549"/>
                <a:gd name="T1" fmla="*/ 483 h 1536"/>
                <a:gd name="T2" fmla="*/ 1305 w 1549"/>
                <a:gd name="T3" fmla="*/ 483 h 1536"/>
                <a:gd name="T4" fmla="*/ 1170 w 1549"/>
                <a:gd name="T5" fmla="*/ 619 h 1536"/>
                <a:gd name="T6" fmla="*/ 1170 w 1549"/>
                <a:gd name="T7" fmla="*/ 262 h 1536"/>
                <a:gd name="T8" fmla="*/ 1131 w 1549"/>
                <a:gd name="T9" fmla="*/ 167 h 1536"/>
                <a:gd name="T10" fmla="*/ 1003 w 1549"/>
                <a:gd name="T11" fmla="*/ 40 h 1536"/>
                <a:gd name="T12" fmla="*/ 908 w 1549"/>
                <a:gd name="T13" fmla="*/ 0 h 1536"/>
                <a:gd name="T14" fmla="*/ 135 w 1549"/>
                <a:gd name="T15" fmla="*/ 0 h 1536"/>
                <a:gd name="T16" fmla="*/ 0 w 1549"/>
                <a:gd name="T17" fmla="*/ 135 h 1536"/>
                <a:gd name="T18" fmla="*/ 0 w 1549"/>
                <a:gd name="T19" fmla="*/ 1401 h 1536"/>
                <a:gd name="T20" fmla="*/ 135 w 1549"/>
                <a:gd name="T21" fmla="*/ 1536 h 1536"/>
                <a:gd name="T22" fmla="*/ 1035 w 1549"/>
                <a:gd name="T23" fmla="*/ 1536 h 1536"/>
                <a:gd name="T24" fmla="*/ 1170 w 1549"/>
                <a:gd name="T25" fmla="*/ 1401 h 1536"/>
                <a:gd name="T26" fmla="*/ 1170 w 1549"/>
                <a:gd name="T27" fmla="*/ 1001 h 1536"/>
                <a:gd name="T28" fmla="*/ 1496 w 1549"/>
                <a:gd name="T29" fmla="*/ 674 h 1536"/>
                <a:gd name="T30" fmla="*/ 1496 w 1549"/>
                <a:gd name="T31" fmla="*/ 483 h 1536"/>
                <a:gd name="T32" fmla="*/ 900 w 1549"/>
                <a:gd name="T33" fmla="*/ 90 h 1536"/>
                <a:gd name="T34" fmla="*/ 940 w 1549"/>
                <a:gd name="T35" fmla="*/ 103 h 1536"/>
                <a:gd name="T36" fmla="*/ 1067 w 1549"/>
                <a:gd name="T37" fmla="*/ 230 h 1536"/>
                <a:gd name="T38" fmla="*/ 1080 w 1549"/>
                <a:gd name="T39" fmla="*/ 270 h 1536"/>
                <a:gd name="T40" fmla="*/ 900 w 1549"/>
                <a:gd name="T41" fmla="*/ 270 h 1536"/>
                <a:gd name="T42" fmla="*/ 900 w 1549"/>
                <a:gd name="T43" fmla="*/ 90 h 1536"/>
                <a:gd name="T44" fmla="*/ 1080 w 1549"/>
                <a:gd name="T45" fmla="*/ 1401 h 1536"/>
                <a:gd name="T46" fmla="*/ 1035 w 1549"/>
                <a:gd name="T47" fmla="*/ 1446 h 1536"/>
                <a:gd name="T48" fmla="*/ 135 w 1549"/>
                <a:gd name="T49" fmla="*/ 1446 h 1536"/>
                <a:gd name="T50" fmla="*/ 90 w 1549"/>
                <a:gd name="T51" fmla="*/ 1401 h 1536"/>
                <a:gd name="T52" fmla="*/ 90 w 1549"/>
                <a:gd name="T53" fmla="*/ 135 h 1536"/>
                <a:gd name="T54" fmla="*/ 135 w 1549"/>
                <a:gd name="T55" fmla="*/ 90 h 1536"/>
                <a:gd name="T56" fmla="*/ 810 w 1549"/>
                <a:gd name="T57" fmla="*/ 90 h 1536"/>
                <a:gd name="T58" fmla="*/ 810 w 1549"/>
                <a:gd name="T59" fmla="*/ 315 h 1536"/>
                <a:gd name="T60" fmla="*/ 855 w 1549"/>
                <a:gd name="T61" fmla="*/ 360 h 1536"/>
                <a:gd name="T62" fmla="*/ 1080 w 1549"/>
                <a:gd name="T63" fmla="*/ 360 h 1536"/>
                <a:gd name="T64" fmla="*/ 1080 w 1549"/>
                <a:gd name="T65" fmla="*/ 709 h 1536"/>
                <a:gd name="T66" fmla="*/ 947 w 1549"/>
                <a:gd name="T67" fmla="*/ 842 h 1536"/>
                <a:gd name="T68" fmla="*/ 884 w 1549"/>
                <a:gd name="T69" fmla="*/ 905 h 1536"/>
                <a:gd name="T70" fmla="*/ 873 w 1549"/>
                <a:gd name="T71" fmla="*/ 923 h 1536"/>
                <a:gd name="T72" fmla="*/ 809 w 1549"/>
                <a:gd name="T73" fmla="*/ 1114 h 1536"/>
                <a:gd name="T74" fmla="*/ 820 w 1549"/>
                <a:gd name="T75" fmla="*/ 1160 h 1536"/>
                <a:gd name="T76" fmla="*/ 866 w 1549"/>
                <a:gd name="T77" fmla="*/ 1171 h 1536"/>
                <a:gd name="T78" fmla="*/ 1057 w 1549"/>
                <a:gd name="T79" fmla="*/ 1107 h 1536"/>
                <a:gd name="T80" fmla="*/ 1075 w 1549"/>
                <a:gd name="T81" fmla="*/ 1096 h 1536"/>
                <a:gd name="T82" fmla="*/ 1080 w 1549"/>
                <a:gd name="T83" fmla="*/ 1091 h 1536"/>
                <a:gd name="T84" fmla="*/ 1080 w 1549"/>
                <a:gd name="T85" fmla="*/ 1401 h 1536"/>
                <a:gd name="T86" fmla="*/ 979 w 1549"/>
                <a:gd name="T87" fmla="*/ 937 h 1536"/>
                <a:gd name="T88" fmla="*/ 1043 w 1549"/>
                <a:gd name="T89" fmla="*/ 1001 h 1536"/>
                <a:gd name="T90" fmla="*/ 1018 w 1549"/>
                <a:gd name="T91" fmla="*/ 1025 h 1536"/>
                <a:gd name="T92" fmla="*/ 923 w 1549"/>
                <a:gd name="T93" fmla="*/ 1057 h 1536"/>
                <a:gd name="T94" fmla="*/ 955 w 1549"/>
                <a:gd name="T95" fmla="*/ 962 h 1536"/>
                <a:gd name="T96" fmla="*/ 979 w 1549"/>
                <a:gd name="T97" fmla="*/ 937 h 1536"/>
                <a:gd name="T98" fmla="*/ 1106 w 1549"/>
                <a:gd name="T99" fmla="*/ 937 h 1536"/>
                <a:gd name="T100" fmla="*/ 1043 w 1549"/>
                <a:gd name="T101" fmla="*/ 874 h 1536"/>
                <a:gd name="T102" fmla="*/ 1259 w 1549"/>
                <a:gd name="T103" fmla="*/ 657 h 1536"/>
                <a:gd name="T104" fmla="*/ 1323 w 1549"/>
                <a:gd name="T105" fmla="*/ 721 h 1536"/>
                <a:gd name="T106" fmla="*/ 1106 w 1549"/>
                <a:gd name="T107" fmla="*/ 937 h 1536"/>
                <a:gd name="T108" fmla="*/ 1433 w 1549"/>
                <a:gd name="T109" fmla="*/ 611 h 1536"/>
                <a:gd name="T110" fmla="*/ 1386 w 1549"/>
                <a:gd name="T111" fmla="*/ 657 h 1536"/>
                <a:gd name="T112" fmla="*/ 1323 w 1549"/>
                <a:gd name="T113" fmla="*/ 593 h 1536"/>
                <a:gd name="T114" fmla="*/ 1369 w 1549"/>
                <a:gd name="T115" fmla="*/ 547 h 1536"/>
                <a:gd name="T116" fmla="*/ 1433 w 1549"/>
                <a:gd name="T117" fmla="*/ 547 h 1536"/>
                <a:gd name="T118" fmla="*/ 1433 w 1549"/>
                <a:gd name="T119" fmla="*/ 611 h 1536"/>
                <a:gd name="T120" fmla="*/ 1433 w 1549"/>
                <a:gd name="T121" fmla="*/ 611 h 1536"/>
                <a:gd name="T122" fmla="*/ 1433 w 1549"/>
                <a:gd name="T123" fmla="*/ 611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49" h="1536">
                  <a:moveTo>
                    <a:pt x="1496" y="483"/>
                  </a:moveTo>
                  <a:cubicBezTo>
                    <a:pt x="1444" y="431"/>
                    <a:pt x="1358" y="431"/>
                    <a:pt x="1305" y="483"/>
                  </a:cubicBezTo>
                  <a:cubicBezTo>
                    <a:pt x="1289" y="500"/>
                    <a:pt x="1186" y="603"/>
                    <a:pt x="1170" y="619"/>
                  </a:cubicBezTo>
                  <a:cubicBezTo>
                    <a:pt x="1170" y="262"/>
                    <a:pt x="1170" y="262"/>
                    <a:pt x="1170" y="262"/>
                  </a:cubicBezTo>
                  <a:cubicBezTo>
                    <a:pt x="1170" y="226"/>
                    <a:pt x="1156" y="192"/>
                    <a:pt x="1131" y="167"/>
                  </a:cubicBezTo>
                  <a:cubicBezTo>
                    <a:pt x="1003" y="40"/>
                    <a:pt x="1003" y="40"/>
                    <a:pt x="1003" y="40"/>
                  </a:cubicBezTo>
                  <a:cubicBezTo>
                    <a:pt x="978" y="14"/>
                    <a:pt x="944" y="0"/>
                    <a:pt x="908" y="0"/>
                  </a:cubicBezTo>
                  <a:cubicBezTo>
                    <a:pt x="135" y="0"/>
                    <a:pt x="135" y="0"/>
                    <a:pt x="135" y="0"/>
                  </a:cubicBezTo>
                  <a:cubicBezTo>
                    <a:pt x="61" y="0"/>
                    <a:pt x="0" y="61"/>
                    <a:pt x="0" y="135"/>
                  </a:cubicBezTo>
                  <a:cubicBezTo>
                    <a:pt x="0" y="1401"/>
                    <a:pt x="0" y="1401"/>
                    <a:pt x="0" y="1401"/>
                  </a:cubicBezTo>
                  <a:cubicBezTo>
                    <a:pt x="0" y="1475"/>
                    <a:pt x="61" y="1536"/>
                    <a:pt x="135" y="1536"/>
                  </a:cubicBezTo>
                  <a:cubicBezTo>
                    <a:pt x="1035" y="1536"/>
                    <a:pt x="1035" y="1536"/>
                    <a:pt x="1035" y="1536"/>
                  </a:cubicBezTo>
                  <a:cubicBezTo>
                    <a:pt x="1110" y="1536"/>
                    <a:pt x="1170" y="1475"/>
                    <a:pt x="1170" y="1401"/>
                  </a:cubicBezTo>
                  <a:cubicBezTo>
                    <a:pt x="1170" y="1001"/>
                    <a:pt x="1170" y="1001"/>
                    <a:pt x="1170" y="1001"/>
                  </a:cubicBezTo>
                  <a:cubicBezTo>
                    <a:pt x="1496" y="674"/>
                    <a:pt x="1496" y="674"/>
                    <a:pt x="1496" y="674"/>
                  </a:cubicBezTo>
                  <a:cubicBezTo>
                    <a:pt x="1549" y="622"/>
                    <a:pt x="1549" y="536"/>
                    <a:pt x="1496" y="483"/>
                  </a:cubicBezTo>
                  <a:close/>
                  <a:moveTo>
                    <a:pt x="900" y="90"/>
                  </a:moveTo>
                  <a:cubicBezTo>
                    <a:pt x="909" y="90"/>
                    <a:pt x="925" y="89"/>
                    <a:pt x="940" y="103"/>
                  </a:cubicBezTo>
                  <a:cubicBezTo>
                    <a:pt x="1067" y="230"/>
                    <a:pt x="1067" y="230"/>
                    <a:pt x="1067" y="230"/>
                  </a:cubicBezTo>
                  <a:cubicBezTo>
                    <a:pt x="1081" y="245"/>
                    <a:pt x="1080" y="260"/>
                    <a:pt x="1080" y="270"/>
                  </a:cubicBezTo>
                  <a:cubicBezTo>
                    <a:pt x="900" y="270"/>
                    <a:pt x="900" y="270"/>
                    <a:pt x="900" y="270"/>
                  </a:cubicBezTo>
                  <a:lnTo>
                    <a:pt x="900" y="90"/>
                  </a:lnTo>
                  <a:close/>
                  <a:moveTo>
                    <a:pt x="1080" y="1401"/>
                  </a:moveTo>
                  <a:cubicBezTo>
                    <a:pt x="1080" y="1426"/>
                    <a:pt x="1060" y="1446"/>
                    <a:pt x="1035" y="1446"/>
                  </a:cubicBezTo>
                  <a:cubicBezTo>
                    <a:pt x="135" y="1446"/>
                    <a:pt x="135" y="1446"/>
                    <a:pt x="135" y="1446"/>
                  </a:cubicBezTo>
                  <a:cubicBezTo>
                    <a:pt x="110" y="1446"/>
                    <a:pt x="90" y="1426"/>
                    <a:pt x="90" y="1401"/>
                  </a:cubicBezTo>
                  <a:cubicBezTo>
                    <a:pt x="90" y="135"/>
                    <a:pt x="90" y="135"/>
                    <a:pt x="90" y="135"/>
                  </a:cubicBezTo>
                  <a:cubicBezTo>
                    <a:pt x="90" y="110"/>
                    <a:pt x="110" y="90"/>
                    <a:pt x="135" y="90"/>
                  </a:cubicBezTo>
                  <a:cubicBezTo>
                    <a:pt x="810" y="90"/>
                    <a:pt x="810" y="90"/>
                    <a:pt x="810" y="90"/>
                  </a:cubicBezTo>
                  <a:cubicBezTo>
                    <a:pt x="810" y="315"/>
                    <a:pt x="810" y="315"/>
                    <a:pt x="810" y="315"/>
                  </a:cubicBezTo>
                  <a:cubicBezTo>
                    <a:pt x="810" y="340"/>
                    <a:pt x="830" y="360"/>
                    <a:pt x="855" y="360"/>
                  </a:cubicBezTo>
                  <a:cubicBezTo>
                    <a:pt x="1080" y="360"/>
                    <a:pt x="1080" y="360"/>
                    <a:pt x="1080" y="360"/>
                  </a:cubicBezTo>
                  <a:cubicBezTo>
                    <a:pt x="1080" y="709"/>
                    <a:pt x="1080" y="709"/>
                    <a:pt x="1080" y="709"/>
                  </a:cubicBezTo>
                  <a:cubicBezTo>
                    <a:pt x="1080" y="709"/>
                    <a:pt x="947" y="842"/>
                    <a:pt x="947" y="842"/>
                  </a:cubicBezTo>
                  <a:cubicBezTo>
                    <a:pt x="884" y="905"/>
                    <a:pt x="884" y="905"/>
                    <a:pt x="884" y="905"/>
                  </a:cubicBezTo>
                  <a:cubicBezTo>
                    <a:pt x="879" y="910"/>
                    <a:pt x="875" y="916"/>
                    <a:pt x="873" y="923"/>
                  </a:cubicBezTo>
                  <a:cubicBezTo>
                    <a:pt x="809" y="1114"/>
                    <a:pt x="809" y="1114"/>
                    <a:pt x="809" y="1114"/>
                  </a:cubicBezTo>
                  <a:cubicBezTo>
                    <a:pt x="804" y="1130"/>
                    <a:pt x="808" y="1148"/>
                    <a:pt x="820" y="1160"/>
                  </a:cubicBezTo>
                  <a:cubicBezTo>
                    <a:pt x="832" y="1172"/>
                    <a:pt x="850" y="1176"/>
                    <a:pt x="866" y="1171"/>
                  </a:cubicBezTo>
                  <a:cubicBezTo>
                    <a:pt x="1057" y="1107"/>
                    <a:pt x="1057" y="1107"/>
                    <a:pt x="1057" y="1107"/>
                  </a:cubicBezTo>
                  <a:cubicBezTo>
                    <a:pt x="1064" y="1105"/>
                    <a:pt x="1070" y="1101"/>
                    <a:pt x="1075" y="1096"/>
                  </a:cubicBezTo>
                  <a:cubicBezTo>
                    <a:pt x="1080" y="1091"/>
                    <a:pt x="1080" y="1091"/>
                    <a:pt x="1080" y="1091"/>
                  </a:cubicBezTo>
                  <a:lnTo>
                    <a:pt x="1080" y="1401"/>
                  </a:lnTo>
                  <a:close/>
                  <a:moveTo>
                    <a:pt x="979" y="937"/>
                  </a:moveTo>
                  <a:cubicBezTo>
                    <a:pt x="1043" y="1001"/>
                    <a:pt x="1043" y="1001"/>
                    <a:pt x="1043" y="1001"/>
                  </a:cubicBezTo>
                  <a:cubicBezTo>
                    <a:pt x="1018" y="1025"/>
                    <a:pt x="1018" y="1025"/>
                    <a:pt x="1018" y="1025"/>
                  </a:cubicBezTo>
                  <a:cubicBezTo>
                    <a:pt x="923" y="1057"/>
                    <a:pt x="923" y="1057"/>
                    <a:pt x="923" y="1057"/>
                  </a:cubicBezTo>
                  <a:cubicBezTo>
                    <a:pt x="955" y="962"/>
                    <a:pt x="955" y="962"/>
                    <a:pt x="955" y="962"/>
                  </a:cubicBezTo>
                  <a:lnTo>
                    <a:pt x="979" y="937"/>
                  </a:lnTo>
                  <a:close/>
                  <a:moveTo>
                    <a:pt x="1106" y="937"/>
                  </a:moveTo>
                  <a:cubicBezTo>
                    <a:pt x="1043" y="874"/>
                    <a:pt x="1043" y="874"/>
                    <a:pt x="1043" y="874"/>
                  </a:cubicBezTo>
                  <a:cubicBezTo>
                    <a:pt x="1077" y="840"/>
                    <a:pt x="1227" y="689"/>
                    <a:pt x="1259" y="657"/>
                  </a:cubicBezTo>
                  <a:cubicBezTo>
                    <a:pt x="1323" y="721"/>
                    <a:pt x="1323" y="721"/>
                    <a:pt x="1323" y="721"/>
                  </a:cubicBezTo>
                  <a:lnTo>
                    <a:pt x="1106" y="937"/>
                  </a:lnTo>
                  <a:close/>
                  <a:moveTo>
                    <a:pt x="1433" y="611"/>
                  </a:moveTo>
                  <a:cubicBezTo>
                    <a:pt x="1386" y="657"/>
                    <a:pt x="1386" y="657"/>
                    <a:pt x="1386" y="657"/>
                  </a:cubicBezTo>
                  <a:cubicBezTo>
                    <a:pt x="1323" y="593"/>
                    <a:pt x="1323" y="593"/>
                    <a:pt x="1323" y="593"/>
                  </a:cubicBezTo>
                  <a:cubicBezTo>
                    <a:pt x="1369" y="547"/>
                    <a:pt x="1369" y="547"/>
                    <a:pt x="1369" y="547"/>
                  </a:cubicBezTo>
                  <a:cubicBezTo>
                    <a:pt x="1387" y="529"/>
                    <a:pt x="1415" y="529"/>
                    <a:pt x="1433" y="547"/>
                  </a:cubicBezTo>
                  <a:cubicBezTo>
                    <a:pt x="1450" y="565"/>
                    <a:pt x="1450" y="593"/>
                    <a:pt x="1433" y="611"/>
                  </a:cubicBezTo>
                  <a:close/>
                  <a:moveTo>
                    <a:pt x="1433" y="611"/>
                  </a:moveTo>
                  <a:cubicBezTo>
                    <a:pt x="1433" y="611"/>
                    <a:pt x="1433" y="611"/>
                    <a:pt x="1433" y="611"/>
                  </a:cubicBezTo>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9" name="Freeform 16">
              <a:extLst>
                <a:ext uri="{FF2B5EF4-FFF2-40B4-BE49-F238E27FC236}">
                  <a16:creationId xmlns:a16="http://schemas.microsoft.com/office/drawing/2014/main" id="{FC5F4B06-3522-F7ED-D6E7-DA9388D36BFF}"/>
                </a:ext>
              </a:extLst>
            </p:cNvPr>
            <p:cNvSpPr>
              <a:spLocks noEditPoints="1"/>
            </p:cNvSpPr>
            <p:nvPr/>
          </p:nvSpPr>
          <p:spPr bwMode="auto">
            <a:xfrm>
              <a:off x="7404101" y="3808413"/>
              <a:ext cx="84138" cy="9525"/>
            </a:xfrm>
            <a:custGeom>
              <a:avLst/>
              <a:gdLst>
                <a:gd name="T0" fmla="*/ 675 w 720"/>
                <a:gd name="T1" fmla="*/ 0 h 90"/>
                <a:gd name="T2" fmla="*/ 45 w 720"/>
                <a:gd name="T3" fmla="*/ 0 h 90"/>
                <a:gd name="T4" fmla="*/ 0 w 720"/>
                <a:gd name="T5" fmla="*/ 45 h 90"/>
                <a:gd name="T6" fmla="*/ 45 w 720"/>
                <a:gd name="T7" fmla="*/ 90 h 90"/>
                <a:gd name="T8" fmla="*/ 675 w 720"/>
                <a:gd name="T9" fmla="*/ 90 h 90"/>
                <a:gd name="T10" fmla="*/ 720 w 720"/>
                <a:gd name="T11" fmla="*/ 45 h 90"/>
                <a:gd name="T12" fmla="*/ 675 w 720"/>
                <a:gd name="T13" fmla="*/ 0 h 90"/>
                <a:gd name="T14" fmla="*/ 675 w 720"/>
                <a:gd name="T15" fmla="*/ 0 h 90"/>
                <a:gd name="T16" fmla="*/ 675 w 720"/>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90">
                  <a:moveTo>
                    <a:pt x="675" y="0"/>
                  </a:moveTo>
                  <a:cubicBezTo>
                    <a:pt x="45" y="0"/>
                    <a:pt x="45" y="0"/>
                    <a:pt x="45" y="0"/>
                  </a:cubicBezTo>
                  <a:cubicBezTo>
                    <a:pt x="20" y="0"/>
                    <a:pt x="0" y="20"/>
                    <a:pt x="0" y="45"/>
                  </a:cubicBezTo>
                  <a:cubicBezTo>
                    <a:pt x="0" y="70"/>
                    <a:pt x="20" y="90"/>
                    <a:pt x="45" y="90"/>
                  </a:cubicBezTo>
                  <a:cubicBezTo>
                    <a:pt x="675" y="90"/>
                    <a:pt x="675" y="90"/>
                    <a:pt x="675" y="90"/>
                  </a:cubicBezTo>
                  <a:cubicBezTo>
                    <a:pt x="700" y="90"/>
                    <a:pt x="720" y="70"/>
                    <a:pt x="720" y="45"/>
                  </a:cubicBezTo>
                  <a:cubicBezTo>
                    <a:pt x="720" y="20"/>
                    <a:pt x="700" y="0"/>
                    <a:pt x="675" y="0"/>
                  </a:cubicBezTo>
                  <a:close/>
                  <a:moveTo>
                    <a:pt x="675" y="0"/>
                  </a:moveTo>
                  <a:cubicBezTo>
                    <a:pt x="675" y="0"/>
                    <a:pt x="675" y="0"/>
                    <a:pt x="675" y="0"/>
                  </a:cubicBezTo>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0" name="Freeform 17">
              <a:extLst>
                <a:ext uri="{FF2B5EF4-FFF2-40B4-BE49-F238E27FC236}">
                  <a16:creationId xmlns:a16="http://schemas.microsoft.com/office/drawing/2014/main" id="{0D66ED8E-6E34-33E6-095C-52B9E73A2D9D}"/>
                </a:ext>
              </a:extLst>
            </p:cNvPr>
            <p:cNvSpPr>
              <a:spLocks noEditPoints="1"/>
            </p:cNvSpPr>
            <p:nvPr/>
          </p:nvSpPr>
          <p:spPr bwMode="auto">
            <a:xfrm>
              <a:off x="7404101" y="3829050"/>
              <a:ext cx="63500" cy="9525"/>
            </a:xfrm>
            <a:custGeom>
              <a:avLst/>
              <a:gdLst>
                <a:gd name="T0" fmla="*/ 495 w 540"/>
                <a:gd name="T1" fmla="*/ 0 h 90"/>
                <a:gd name="T2" fmla="*/ 45 w 540"/>
                <a:gd name="T3" fmla="*/ 0 h 90"/>
                <a:gd name="T4" fmla="*/ 0 w 540"/>
                <a:gd name="T5" fmla="*/ 45 h 90"/>
                <a:gd name="T6" fmla="*/ 45 w 540"/>
                <a:gd name="T7" fmla="*/ 90 h 90"/>
                <a:gd name="T8" fmla="*/ 495 w 540"/>
                <a:gd name="T9" fmla="*/ 90 h 90"/>
                <a:gd name="T10" fmla="*/ 540 w 540"/>
                <a:gd name="T11" fmla="*/ 45 h 90"/>
                <a:gd name="T12" fmla="*/ 495 w 540"/>
                <a:gd name="T13" fmla="*/ 0 h 90"/>
                <a:gd name="T14" fmla="*/ 495 w 540"/>
                <a:gd name="T15" fmla="*/ 0 h 90"/>
                <a:gd name="T16" fmla="*/ 495 w 540"/>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90">
                  <a:moveTo>
                    <a:pt x="495" y="0"/>
                  </a:moveTo>
                  <a:cubicBezTo>
                    <a:pt x="45" y="0"/>
                    <a:pt x="45" y="0"/>
                    <a:pt x="45" y="0"/>
                  </a:cubicBezTo>
                  <a:cubicBezTo>
                    <a:pt x="20" y="0"/>
                    <a:pt x="0" y="20"/>
                    <a:pt x="0" y="45"/>
                  </a:cubicBezTo>
                  <a:cubicBezTo>
                    <a:pt x="0" y="70"/>
                    <a:pt x="20" y="90"/>
                    <a:pt x="45" y="90"/>
                  </a:cubicBezTo>
                  <a:cubicBezTo>
                    <a:pt x="495" y="90"/>
                    <a:pt x="495" y="90"/>
                    <a:pt x="495" y="90"/>
                  </a:cubicBezTo>
                  <a:cubicBezTo>
                    <a:pt x="520" y="90"/>
                    <a:pt x="540" y="70"/>
                    <a:pt x="540" y="45"/>
                  </a:cubicBezTo>
                  <a:cubicBezTo>
                    <a:pt x="540" y="20"/>
                    <a:pt x="520" y="0"/>
                    <a:pt x="495" y="0"/>
                  </a:cubicBezTo>
                  <a:close/>
                  <a:moveTo>
                    <a:pt x="495" y="0"/>
                  </a:moveTo>
                  <a:cubicBezTo>
                    <a:pt x="495" y="0"/>
                    <a:pt x="495" y="0"/>
                    <a:pt x="495" y="0"/>
                  </a:cubicBezTo>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1" name="Freeform 18">
              <a:extLst>
                <a:ext uri="{FF2B5EF4-FFF2-40B4-BE49-F238E27FC236}">
                  <a16:creationId xmlns:a16="http://schemas.microsoft.com/office/drawing/2014/main" id="{F273B04E-0563-446D-95EA-2238BFA26A1C}"/>
                </a:ext>
              </a:extLst>
            </p:cNvPr>
            <p:cNvSpPr>
              <a:spLocks noEditPoints="1"/>
            </p:cNvSpPr>
            <p:nvPr/>
          </p:nvSpPr>
          <p:spPr bwMode="auto">
            <a:xfrm>
              <a:off x="7404101" y="3849688"/>
              <a:ext cx="63500" cy="9525"/>
            </a:xfrm>
            <a:custGeom>
              <a:avLst/>
              <a:gdLst>
                <a:gd name="T0" fmla="*/ 495 w 540"/>
                <a:gd name="T1" fmla="*/ 0 h 90"/>
                <a:gd name="T2" fmla="*/ 45 w 540"/>
                <a:gd name="T3" fmla="*/ 0 h 90"/>
                <a:gd name="T4" fmla="*/ 0 w 540"/>
                <a:gd name="T5" fmla="*/ 45 h 90"/>
                <a:gd name="T6" fmla="*/ 45 w 540"/>
                <a:gd name="T7" fmla="*/ 90 h 90"/>
                <a:gd name="T8" fmla="*/ 495 w 540"/>
                <a:gd name="T9" fmla="*/ 90 h 90"/>
                <a:gd name="T10" fmla="*/ 540 w 540"/>
                <a:gd name="T11" fmla="*/ 45 h 90"/>
                <a:gd name="T12" fmla="*/ 495 w 540"/>
                <a:gd name="T13" fmla="*/ 0 h 90"/>
                <a:gd name="T14" fmla="*/ 495 w 540"/>
                <a:gd name="T15" fmla="*/ 0 h 90"/>
                <a:gd name="T16" fmla="*/ 495 w 540"/>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90">
                  <a:moveTo>
                    <a:pt x="495" y="0"/>
                  </a:moveTo>
                  <a:cubicBezTo>
                    <a:pt x="45" y="0"/>
                    <a:pt x="45" y="0"/>
                    <a:pt x="45" y="0"/>
                  </a:cubicBezTo>
                  <a:cubicBezTo>
                    <a:pt x="20" y="0"/>
                    <a:pt x="0" y="20"/>
                    <a:pt x="0" y="45"/>
                  </a:cubicBezTo>
                  <a:cubicBezTo>
                    <a:pt x="0" y="70"/>
                    <a:pt x="20" y="90"/>
                    <a:pt x="45" y="90"/>
                  </a:cubicBezTo>
                  <a:cubicBezTo>
                    <a:pt x="495" y="90"/>
                    <a:pt x="495" y="90"/>
                    <a:pt x="495" y="90"/>
                  </a:cubicBezTo>
                  <a:cubicBezTo>
                    <a:pt x="520" y="90"/>
                    <a:pt x="540" y="70"/>
                    <a:pt x="540" y="45"/>
                  </a:cubicBezTo>
                  <a:cubicBezTo>
                    <a:pt x="540" y="20"/>
                    <a:pt x="520" y="0"/>
                    <a:pt x="495" y="0"/>
                  </a:cubicBezTo>
                  <a:close/>
                  <a:moveTo>
                    <a:pt x="495" y="0"/>
                  </a:moveTo>
                  <a:cubicBezTo>
                    <a:pt x="495" y="0"/>
                    <a:pt x="495" y="0"/>
                    <a:pt x="495" y="0"/>
                  </a:cubicBezTo>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2" name="Freeform 19">
              <a:extLst>
                <a:ext uri="{FF2B5EF4-FFF2-40B4-BE49-F238E27FC236}">
                  <a16:creationId xmlns:a16="http://schemas.microsoft.com/office/drawing/2014/main" id="{BE527657-3464-12FE-3813-2A30B3377405}"/>
                </a:ext>
              </a:extLst>
            </p:cNvPr>
            <p:cNvSpPr>
              <a:spLocks noEditPoints="1"/>
            </p:cNvSpPr>
            <p:nvPr/>
          </p:nvSpPr>
          <p:spPr bwMode="auto">
            <a:xfrm>
              <a:off x="7404101" y="3870325"/>
              <a:ext cx="63500" cy="9525"/>
            </a:xfrm>
            <a:custGeom>
              <a:avLst/>
              <a:gdLst>
                <a:gd name="T0" fmla="*/ 495 w 540"/>
                <a:gd name="T1" fmla="*/ 0 h 90"/>
                <a:gd name="T2" fmla="*/ 45 w 540"/>
                <a:gd name="T3" fmla="*/ 0 h 90"/>
                <a:gd name="T4" fmla="*/ 0 w 540"/>
                <a:gd name="T5" fmla="*/ 45 h 90"/>
                <a:gd name="T6" fmla="*/ 45 w 540"/>
                <a:gd name="T7" fmla="*/ 90 h 90"/>
                <a:gd name="T8" fmla="*/ 495 w 540"/>
                <a:gd name="T9" fmla="*/ 90 h 90"/>
                <a:gd name="T10" fmla="*/ 540 w 540"/>
                <a:gd name="T11" fmla="*/ 45 h 90"/>
                <a:gd name="T12" fmla="*/ 495 w 540"/>
                <a:gd name="T13" fmla="*/ 0 h 90"/>
                <a:gd name="T14" fmla="*/ 495 w 540"/>
                <a:gd name="T15" fmla="*/ 0 h 90"/>
                <a:gd name="T16" fmla="*/ 495 w 540"/>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90">
                  <a:moveTo>
                    <a:pt x="495" y="0"/>
                  </a:moveTo>
                  <a:cubicBezTo>
                    <a:pt x="45" y="0"/>
                    <a:pt x="45" y="0"/>
                    <a:pt x="45" y="0"/>
                  </a:cubicBezTo>
                  <a:cubicBezTo>
                    <a:pt x="20" y="0"/>
                    <a:pt x="0" y="20"/>
                    <a:pt x="0" y="45"/>
                  </a:cubicBezTo>
                  <a:cubicBezTo>
                    <a:pt x="0" y="70"/>
                    <a:pt x="20" y="90"/>
                    <a:pt x="45" y="90"/>
                  </a:cubicBezTo>
                  <a:cubicBezTo>
                    <a:pt x="495" y="90"/>
                    <a:pt x="495" y="90"/>
                    <a:pt x="495" y="90"/>
                  </a:cubicBezTo>
                  <a:cubicBezTo>
                    <a:pt x="520" y="90"/>
                    <a:pt x="540" y="70"/>
                    <a:pt x="540" y="45"/>
                  </a:cubicBezTo>
                  <a:cubicBezTo>
                    <a:pt x="540" y="20"/>
                    <a:pt x="520" y="0"/>
                    <a:pt x="495" y="0"/>
                  </a:cubicBezTo>
                  <a:close/>
                  <a:moveTo>
                    <a:pt x="495" y="0"/>
                  </a:moveTo>
                  <a:cubicBezTo>
                    <a:pt x="495" y="0"/>
                    <a:pt x="495" y="0"/>
                    <a:pt x="495" y="0"/>
                  </a:cubicBezTo>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3" name="Freeform 20">
              <a:extLst>
                <a:ext uri="{FF2B5EF4-FFF2-40B4-BE49-F238E27FC236}">
                  <a16:creationId xmlns:a16="http://schemas.microsoft.com/office/drawing/2014/main" id="{FFCF2C22-ADCA-C45E-083E-13CD783719C8}"/>
                </a:ext>
              </a:extLst>
            </p:cNvPr>
            <p:cNvSpPr>
              <a:spLocks noEditPoints="1"/>
            </p:cNvSpPr>
            <p:nvPr/>
          </p:nvSpPr>
          <p:spPr bwMode="auto">
            <a:xfrm>
              <a:off x="7445376" y="3902075"/>
              <a:ext cx="42863" cy="9525"/>
            </a:xfrm>
            <a:custGeom>
              <a:avLst/>
              <a:gdLst>
                <a:gd name="T0" fmla="*/ 315 w 360"/>
                <a:gd name="T1" fmla="*/ 0 h 90"/>
                <a:gd name="T2" fmla="*/ 45 w 360"/>
                <a:gd name="T3" fmla="*/ 0 h 90"/>
                <a:gd name="T4" fmla="*/ 0 w 360"/>
                <a:gd name="T5" fmla="*/ 45 h 90"/>
                <a:gd name="T6" fmla="*/ 45 w 360"/>
                <a:gd name="T7" fmla="*/ 90 h 90"/>
                <a:gd name="T8" fmla="*/ 315 w 360"/>
                <a:gd name="T9" fmla="*/ 90 h 90"/>
                <a:gd name="T10" fmla="*/ 360 w 360"/>
                <a:gd name="T11" fmla="*/ 45 h 90"/>
                <a:gd name="T12" fmla="*/ 315 w 360"/>
                <a:gd name="T13" fmla="*/ 0 h 90"/>
                <a:gd name="T14" fmla="*/ 315 w 360"/>
                <a:gd name="T15" fmla="*/ 0 h 90"/>
                <a:gd name="T16" fmla="*/ 315 w 360"/>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90">
                  <a:moveTo>
                    <a:pt x="315" y="0"/>
                  </a:moveTo>
                  <a:cubicBezTo>
                    <a:pt x="45" y="0"/>
                    <a:pt x="45" y="0"/>
                    <a:pt x="45" y="0"/>
                  </a:cubicBezTo>
                  <a:cubicBezTo>
                    <a:pt x="20" y="0"/>
                    <a:pt x="0" y="20"/>
                    <a:pt x="0" y="45"/>
                  </a:cubicBezTo>
                  <a:cubicBezTo>
                    <a:pt x="0" y="70"/>
                    <a:pt x="20" y="90"/>
                    <a:pt x="45" y="90"/>
                  </a:cubicBezTo>
                  <a:cubicBezTo>
                    <a:pt x="315" y="90"/>
                    <a:pt x="315" y="90"/>
                    <a:pt x="315" y="90"/>
                  </a:cubicBezTo>
                  <a:cubicBezTo>
                    <a:pt x="340" y="90"/>
                    <a:pt x="360" y="70"/>
                    <a:pt x="360" y="45"/>
                  </a:cubicBezTo>
                  <a:cubicBezTo>
                    <a:pt x="360" y="20"/>
                    <a:pt x="340" y="0"/>
                    <a:pt x="315" y="0"/>
                  </a:cubicBezTo>
                  <a:close/>
                  <a:moveTo>
                    <a:pt x="315" y="0"/>
                  </a:moveTo>
                  <a:cubicBezTo>
                    <a:pt x="315" y="0"/>
                    <a:pt x="315" y="0"/>
                    <a:pt x="315" y="0"/>
                  </a:cubicBezTo>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sp>
        <p:nvSpPr>
          <p:cNvPr id="56" name="Rectangle: Rounded Corners 55">
            <a:extLst>
              <a:ext uri="{FF2B5EF4-FFF2-40B4-BE49-F238E27FC236}">
                <a16:creationId xmlns:a16="http://schemas.microsoft.com/office/drawing/2014/main" id="{C2A58400-1D9A-3BCD-AE46-B08E08A40B2F}"/>
              </a:ext>
            </a:extLst>
          </p:cNvPr>
          <p:cNvSpPr/>
          <p:nvPr/>
        </p:nvSpPr>
        <p:spPr>
          <a:xfrm>
            <a:off x="1749676" y="4624248"/>
            <a:ext cx="6317065" cy="523695"/>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Oval 46">
            <a:extLst>
              <a:ext uri="{FF2B5EF4-FFF2-40B4-BE49-F238E27FC236}">
                <a16:creationId xmlns:a16="http://schemas.microsoft.com/office/drawing/2014/main" id="{C59A43FA-AFCB-CBE8-0737-3D7A866F48DB}"/>
              </a:ext>
            </a:extLst>
          </p:cNvPr>
          <p:cNvSpPr/>
          <p:nvPr/>
        </p:nvSpPr>
        <p:spPr>
          <a:xfrm>
            <a:off x="1161744" y="4625504"/>
            <a:ext cx="521180" cy="521180"/>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4</a:t>
            </a:r>
          </a:p>
        </p:txBody>
      </p:sp>
      <p:sp>
        <p:nvSpPr>
          <p:cNvPr id="50" name="Freeform 24">
            <a:extLst>
              <a:ext uri="{FF2B5EF4-FFF2-40B4-BE49-F238E27FC236}">
                <a16:creationId xmlns:a16="http://schemas.microsoft.com/office/drawing/2014/main" id="{9832AFA8-B629-EB24-1A7F-E2E675B7209B}"/>
              </a:ext>
            </a:extLst>
          </p:cNvPr>
          <p:cNvSpPr>
            <a:spLocks noEditPoints="1"/>
          </p:cNvSpPr>
          <p:nvPr/>
        </p:nvSpPr>
        <p:spPr bwMode="auto">
          <a:xfrm>
            <a:off x="2062828" y="5299505"/>
            <a:ext cx="250139" cy="250139"/>
          </a:xfrm>
          <a:custGeom>
            <a:avLst/>
            <a:gdLst>
              <a:gd name="T0" fmla="*/ 1725 w 2048"/>
              <a:gd name="T1" fmla="*/ 148 h 2048"/>
              <a:gd name="T2" fmla="*/ 1667 w 2048"/>
              <a:gd name="T3" fmla="*/ 0 h 2048"/>
              <a:gd name="T4" fmla="*/ 321 w 2048"/>
              <a:gd name="T5" fmla="*/ 60 h 2048"/>
              <a:gd name="T6" fmla="*/ 60 w 2048"/>
              <a:gd name="T7" fmla="*/ 148 h 2048"/>
              <a:gd name="T8" fmla="*/ 198 w 2048"/>
              <a:gd name="T9" fmla="*/ 922 h 2048"/>
              <a:gd name="T10" fmla="*/ 803 w 2048"/>
              <a:gd name="T11" fmla="*/ 1340 h 2048"/>
              <a:gd name="T12" fmla="*/ 703 w 2048"/>
              <a:gd name="T13" fmla="*/ 1607 h 2048"/>
              <a:gd name="T14" fmla="*/ 482 w 2048"/>
              <a:gd name="T15" fmla="*/ 1928 h 2048"/>
              <a:gd name="T16" fmla="*/ 418 w 2048"/>
              <a:gd name="T17" fmla="*/ 1988 h 2048"/>
              <a:gd name="T18" fmla="*/ 1570 w 2048"/>
              <a:gd name="T19" fmla="*/ 2048 h 2048"/>
              <a:gd name="T20" fmla="*/ 1570 w 2048"/>
              <a:gd name="T21" fmla="*/ 1928 h 2048"/>
              <a:gd name="T22" fmla="*/ 1566 w 2048"/>
              <a:gd name="T23" fmla="*/ 1827 h 2048"/>
              <a:gd name="T24" fmla="*/ 1245 w 2048"/>
              <a:gd name="T25" fmla="*/ 1607 h 2048"/>
              <a:gd name="T26" fmla="*/ 1375 w 2048"/>
              <a:gd name="T27" fmla="*/ 1231 h 2048"/>
              <a:gd name="T28" fmla="*/ 2048 w 2048"/>
              <a:gd name="T29" fmla="*/ 208 h 2048"/>
              <a:gd name="T30" fmla="*/ 298 w 2048"/>
              <a:gd name="T31" fmla="*/ 856 h 2048"/>
              <a:gd name="T32" fmla="*/ 330 w 2048"/>
              <a:gd name="T33" fmla="*/ 268 h 2048"/>
              <a:gd name="T34" fmla="*/ 566 w 2048"/>
              <a:gd name="T35" fmla="*/ 1086 h 2048"/>
              <a:gd name="T36" fmla="*/ 1446 w 2048"/>
              <a:gd name="T37" fmla="*/ 1827 h 2048"/>
              <a:gd name="T38" fmla="*/ 602 w 2048"/>
              <a:gd name="T39" fmla="*/ 1928 h 2048"/>
              <a:gd name="T40" fmla="*/ 703 w 2048"/>
              <a:gd name="T41" fmla="*/ 1727 h 2048"/>
              <a:gd name="T42" fmla="*/ 1446 w 2048"/>
              <a:gd name="T43" fmla="*/ 1827 h 2048"/>
              <a:gd name="T44" fmla="*/ 923 w 2048"/>
              <a:gd name="T45" fmla="*/ 1607 h 2048"/>
              <a:gd name="T46" fmla="*/ 1024 w 2048"/>
              <a:gd name="T47" fmla="*/ 1405 h 2048"/>
              <a:gd name="T48" fmla="*/ 1125 w 2048"/>
              <a:gd name="T49" fmla="*/ 1607 h 2048"/>
              <a:gd name="T50" fmla="*/ 1154 w 2048"/>
              <a:gd name="T51" fmla="*/ 1253 h 2048"/>
              <a:gd name="T52" fmla="*/ 894 w 2048"/>
              <a:gd name="T53" fmla="*/ 1253 h 2048"/>
              <a:gd name="T54" fmla="*/ 751 w 2048"/>
              <a:gd name="T55" fmla="*/ 1138 h 2048"/>
              <a:gd name="T56" fmla="*/ 623 w 2048"/>
              <a:gd name="T57" fmla="*/ 942 h 2048"/>
              <a:gd name="T58" fmla="*/ 1606 w 2048"/>
              <a:gd name="T59" fmla="*/ 120 h 2048"/>
              <a:gd name="T60" fmla="*/ 1305 w 2048"/>
              <a:gd name="T61" fmla="*/ 1129 h 2048"/>
              <a:gd name="T62" fmla="*/ 1162 w 2048"/>
              <a:gd name="T63" fmla="*/ 1249 h 2048"/>
              <a:gd name="T64" fmla="*/ 1482 w 2048"/>
              <a:gd name="T65" fmla="*/ 1086 h 2048"/>
              <a:gd name="T66" fmla="*/ 1718 w 2048"/>
              <a:gd name="T67" fmla="*/ 268 h 2048"/>
              <a:gd name="T68" fmla="*/ 1750 w 2048"/>
              <a:gd name="T69" fmla="*/ 856 h 2048"/>
              <a:gd name="T70" fmla="*/ 1750 w 2048"/>
              <a:gd name="T71" fmla="*/ 856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48" h="2048">
                <a:moveTo>
                  <a:pt x="1988" y="148"/>
                </a:moveTo>
                <a:cubicBezTo>
                  <a:pt x="1725" y="148"/>
                  <a:pt x="1725" y="148"/>
                  <a:pt x="1725" y="148"/>
                </a:cubicBezTo>
                <a:cubicBezTo>
                  <a:pt x="1726" y="119"/>
                  <a:pt x="1727" y="89"/>
                  <a:pt x="1727" y="60"/>
                </a:cubicBezTo>
                <a:cubicBezTo>
                  <a:pt x="1727" y="27"/>
                  <a:pt x="1700" y="0"/>
                  <a:pt x="1667" y="0"/>
                </a:cubicBezTo>
                <a:cubicBezTo>
                  <a:pt x="381" y="0"/>
                  <a:pt x="381" y="0"/>
                  <a:pt x="381" y="0"/>
                </a:cubicBezTo>
                <a:cubicBezTo>
                  <a:pt x="348" y="0"/>
                  <a:pt x="321" y="27"/>
                  <a:pt x="321" y="60"/>
                </a:cubicBezTo>
                <a:cubicBezTo>
                  <a:pt x="321" y="89"/>
                  <a:pt x="322" y="119"/>
                  <a:pt x="323" y="148"/>
                </a:cubicBezTo>
                <a:cubicBezTo>
                  <a:pt x="60" y="148"/>
                  <a:pt x="60" y="148"/>
                  <a:pt x="60" y="148"/>
                </a:cubicBezTo>
                <a:cubicBezTo>
                  <a:pt x="27" y="148"/>
                  <a:pt x="0" y="175"/>
                  <a:pt x="0" y="208"/>
                </a:cubicBezTo>
                <a:cubicBezTo>
                  <a:pt x="0" y="477"/>
                  <a:pt x="70" y="730"/>
                  <a:pt x="198" y="922"/>
                </a:cubicBezTo>
                <a:cubicBezTo>
                  <a:pt x="324" y="1112"/>
                  <a:pt x="492" y="1220"/>
                  <a:pt x="673" y="1231"/>
                </a:cubicBezTo>
                <a:cubicBezTo>
                  <a:pt x="715" y="1276"/>
                  <a:pt x="758" y="1312"/>
                  <a:pt x="803" y="1340"/>
                </a:cubicBezTo>
                <a:cubicBezTo>
                  <a:pt x="803" y="1607"/>
                  <a:pt x="803" y="1607"/>
                  <a:pt x="803" y="1607"/>
                </a:cubicBezTo>
                <a:cubicBezTo>
                  <a:pt x="703" y="1607"/>
                  <a:pt x="703" y="1607"/>
                  <a:pt x="703" y="1607"/>
                </a:cubicBezTo>
                <a:cubicBezTo>
                  <a:pt x="581" y="1607"/>
                  <a:pt x="482" y="1706"/>
                  <a:pt x="482" y="1827"/>
                </a:cubicBezTo>
                <a:cubicBezTo>
                  <a:pt x="482" y="1928"/>
                  <a:pt x="482" y="1928"/>
                  <a:pt x="482" y="1928"/>
                </a:cubicBezTo>
                <a:cubicBezTo>
                  <a:pt x="478" y="1928"/>
                  <a:pt x="478" y="1928"/>
                  <a:pt x="478" y="1928"/>
                </a:cubicBezTo>
                <a:cubicBezTo>
                  <a:pt x="445" y="1928"/>
                  <a:pt x="418" y="1955"/>
                  <a:pt x="418" y="1988"/>
                </a:cubicBezTo>
                <a:cubicBezTo>
                  <a:pt x="418" y="2021"/>
                  <a:pt x="445" y="2048"/>
                  <a:pt x="478" y="2048"/>
                </a:cubicBezTo>
                <a:cubicBezTo>
                  <a:pt x="1570" y="2048"/>
                  <a:pt x="1570" y="2048"/>
                  <a:pt x="1570" y="2048"/>
                </a:cubicBezTo>
                <a:cubicBezTo>
                  <a:pt x="1603" y="2048"/>
                  <a:pt x="1630" y="2021"/>
                  <a:pt x="1630" y="1988"/>
                </a:cubicBezTo>
                <a:cubicBezTo>
                  <a:pt x="1630" y="1955"/>
                  <a:pt x="1603" y="1928"/>
                  <a:pt x="1570" y="1928"/>
                </a:cubicBezTo>
                <a:cubicBezTo>
                  <a:pt x="1566" y="1928"/>
                  <a:pt x="1566" y="1928"/>
                  <a:pt x="1566" y="1928"/>
                </a:cubicBezTo>
                <a:cubicBezTo>
                  <a:pt x="1566" y="1827"/>
                  <a:pt x="1566" y="1827"/>
                  <a:pt x="1566" y="1827"/>
                </a:cubicBezTo>
                <a:cubicBezTo>
                  <a:pt x="1566" y="1706"/>
                  <a:pt x="1467" y="1607"/>
                  <a:pt x="1345" y="1607"/>
                </a:cubicBezTo>
                <a:cubicBezTo>
                  <a:pt x="1245" y="1607"/>
                  <a:pt x="1245" y="1607"/>
                  <a:pt x="1245" y="1607"/>
                </a:cubicBezTo>
                <a:cubicBezTo>
                  <a:pt x="1245" y="1340"/>
                  <a:pt x="1245" y="1340"/>
                  <a:pt x="1245" y="1340"/>
                </a:cubicBezTo>
                <a:cubicBezTo>
                  <a:pt x="1290" y="1312"/>
                  <a:pt x="1333" y="1276"/>
                  <a:pt x="1375" y="1231"/>
                </a:cubicBezTo>
                <a:cubicBezTo>
                  <a:pt x="1556" y="1220"/>
                  <a:pt x="1724" y="1112"/>
                  <a:pt x="1850" y="922"/>
                </a:cubicBezTo>
                <a:cubicBezTo>
                  <a:pt x="1978" y="730"/>
                  <a:pt x="2048" y="477"/>
                  <a:pt x="2048" y="208"/>
                </a:cubicBezTo>
                <a:cubicBezTo>
                  <a:pt x="2048" y="175"/>
                  <a:pt x="2021" y="148"/>
                  <a:pt x="1988" y="148"/>
                </a:cubicBezTo>
                <a:close/>
                <a:moveTo>
                  <a:pt x="298" y="856"/>
                </a:moveTo>
                <a:cubicBezTo>
                  <a:pt x="193" y="697"/>
                  <a:pt x="131" y="491"/>
                  <a:pt x="121" y="268"/>
                </a:cubicBezTo>
                <a:cubicBezTo>
                  <a:pt x="330" y="268"/>
                  <a:pt x="330" y="268"/>
                  <a:pt x="330" y="268"/>
                </a:cubicBezTo>
                <a:cubicBezTo>
                  <a:pt x="351" y="542"/>
                  <a:pt x="415" y="795"/>
                  <a:pt x="516" y="996"/>
                </a:cubicBezTo>
                <a:cubicBezTo>
                  <a:pt x="532" y="1028"/>
                  <a:pt x="549" y="1058"/>
                  <a:pt x="566" y="1086"/>
                </a:cubicBezTo>
                <a:cubicBezTo>
                  <a:pt x="466" y="1049"/>
                  <a:pt x="374" y="970"/>
                  <a:pt x="298" y="856"/>
                </a:cubicBezTo>
                <a:close/>
                <a:moveTo>
                  <a:pt x="1446" y="1827"/>
                </a:moveTo>
                <a:cubicBezTo>
                  <a:pt x="1446" y="1928"/>
                  <a:pt x="1446" y="1928"/>
                  <a:pt x="1446" y="1928"/>
                </a:cubicBezTo>
                <a:cubicBezTo>
                  <a:pt x="602" y="1928"/>
                  <a:pt x="602" y="1928"/>
                  <a:pt x="602" y="1928"/>
                </a:cubicBezTo>
                <a:cubicBezTo>
                  <a:pt x="602" y="1827"/>
                  <a:pt x="602" y="1827"/>
                  <a:pt x="602" y="1827"/>
                </a:cubicBezTo>
                <a:cubicBezTo>
                  <a:pt x="602" y="1772"/>
                  <a:pt x="647" y="1727"/>
                  <a:pt x="703" y="1727"/>
                </a:cubicBezTo>
                <a:cubicBezTo>
                  <a:pt x="1345" y="1727"/>
                  <a:pt x="1345" y="1727"/>
                  <a:pt x="1345" y="1727"/>
                </a:cubicBezTo>
                <a:cubicBezTo>
                  <a:pt x="1401" y="1727"/>
                  <a:pt x="1446" y="1772"/>
                  <a:pt x="1446" y="1827"/>
                </a:cubicBezTo>
                <a:close/>
                <a:moveTo>
                  <a:pt x="1125" y="1607"/>
                </a:moveTo>
                <a:cubicBezTo>
                  <a:pt x="923" y="1607"/>
                  <a:pt x="923" y="1607"/>
                  <a:pt x="923" y="1607"/>
                </a:cubicBezTo>
                <a:cubicBezTo>
                  <a:pt x="923" y="1392"/>
                  <a:pt x="923" y="1392"/>
                  <a:pt x="923" y="1392"/>
                </a:cubicBezTo>
                <a:cubicBezTo>
                  <a:pt x="956" y="1401"/>
                  <a:pt x="990" y="1405"/>
                  <a:pt x="1024" y="1405"/>
                </a:cubicBezTo>
                <a:cubicBezTo>
                  <a:pt x="1058" y="1405"/>
                  <a:pt x="1092" y="1401"/>
                  <a:pt x="1125" y="1392"/>
                </a:cubicBezTo>
                <a:lnTo>
                  <a:pt x="1125" y="1607"/>
                </a:lnTo>
                <a:close/>
                <a:moveTo>
                  <a:pt x="1162" y="1249"/>
                </a:moveTo>
                <a:cubicBezTo>
                  <a:pt x="1159" y="1250"/>
                  <a:pt x="1157" y="1252"/>
                  <a:pt x="1154" y="1253"/>
                </a:cubicBezTo>
                <a:cubicBezTo>
                  <a:pt x="1112" y="1274"/>
                  <a:pt x="1068" y="1285"/>
                  <a:pt x="1024" y="1285"/>
                </a:cubicBezTo>
                <a:cubicBezTo>
                  <a:pt x="980" y="1285"/>
                  <a:pt x="936" y="1274"/>
                  <a:pt x="894" y="1253"/>
                </a:cubicBezTo>
                <a:cubicBezTo>
                  <a:pt x="891" y="1252"/>
                  <a:pt x="889" y="1250"/>
                  <a:pt x="886" y="1249"/>
                </a:cubicBezTo>
                <a:cubicBezTo>
                  <a:pt x="839" y="1224"/>
                  <a:pt x="794" y="1187"/>
                  <a:pt x="751" y="1138"/>
                </a:cubicBezTo>
                <a:cubicBezTo>
                  <a:pt x="748" y="1134"/>
                  <a:pt x="746" y="1131"/>
                  <a:pt x="743" y="1129"/>
                </a:cubicBezTo>
                <a:cubicBezTo>
                  <a:pt x="700" y="1078"/>
                  <a:pt x="660" y="1015"/>
                  <a:pt x="623" y="942"/>
                </a:cubicBezTo>
                <a:cubicBezTo>
                  <a:pt x="513" y="722"/>
                  <a:pt x="449" y="432"/>
                  <a:pt x="442" y="120"/>
                </a:cubicBezTo>
                <a:cubicBezTo>
                  <a:pt x="1606" y="120"/>
                  <a:pt x="1606" y="120"/>
                  <a:pt x="1606" y="120"/>
                </a:cubicBezTo>
                <a:cubicBezTo>
                  <a:pt x="1599" y="432"/>
                  <a:pt x="1535" y="722"/>
                  <a:pt x="1425" y="942"/>
                </a:cubicBezTo>
                <a:cubicBezTo>
                  <a:pt x="1388" y="1015"/>
                  <a:pt x="1348" y="1078"/>
                  <a:pt x="1305" y="1129"/>
                </a:cubicBezTo>
                <a:cubicBezTo>
                  <a:pt x="1302" y="1131"/>
                  <a:pt x="1300" y="1134"/>
                  <a:pt x="1297" y="1138"/>
                </a:cubicBezTo>
                <a:cubicBezTo>
                  <a:pt x="1254" y="1187"/>
                  <a:pt x="1209" y="1224"/>
                  <a:pt x="1162" y="1249"/>
                </a:cubicBezTo>
                <a:close/>
                <a:moveTo>
                  <a:pt x="1750" y="856"/>
                </a:moveTo>
                <a:cubicBezTo>
                  <a:pt x="1674" y="970"/>
                  <a:pt x="1582" y="1049"/>
                  <a:pt x="1482" y="1086"/>
                </a:cubicBezTo>
                <a:cubicBezTo>
                  <a:pt x="1499" y="1058"/>
                  <a:pt x="1516" y="1028"/>
                  <a:pt x="1532" y="996"/>
                </a:cubicBezTo>
                <a:cubicBezTo>
                  <a:pt x="1633" y="795"/>
                  <a:pt x="1697" y="542"/>
                  <a:pt x="1718" y="268"/>
                </a:cubicBezTo>
                <a:cubicBezTo>
                  <a:pt x="1927" y="268"/>
                  <a:pt x="1927" y="268"/>
                  <a:pt x="1927" y="268"/>
                </a:cubicBezTo>
                <a:cubicBezTo>
                  <a:pt x="1917" y="491"/>
                  <a:pt x="1855" y="697"/>
                  <a:pt x="1750" y="856"/>
                </a:cubicBezTo>
                <a:close/>
                <a:moveTo>
                  <a:pt x="1750" y="856"/>
                </a:moveTo>
                <a:cubicBezTo>
                  <a:pt x="1750" y="856"/>
                  <a:pt x="1750" y="856"/>
                  <a:pt x="1750" y="85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p>
        </p:txBody>
      </p:sp>
      <p:sp>
        <p:nvSpPr>
          <p:cNvPr id="23" name="Oval 22">
            <a:extLst>
              <a:ext uri="{FF2B5EF4-FFF2-40B4-BE49-F238E27FC236}">
                <a16:creationId xmlns:a16="http://schemas.microsoft.com/office/drawing/2014/main" id="{3AB5FE46-DC37-467F-E66D-1F797E1604A9}"/>
              </a:ext>
            </a:extLst>
          </p:cNvPr>
          <p:cNvSpPr/>
          <p:nvPr/>
        </p:nvSpPr>
        <p:spPr>
          <a:xfrm>
            <a:off x="7791464" y="2913292"/>
            <a:ext cx="578945" cy="578945"/>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Freeform 5">
            <a:extLst>
              <a:ext uri="{FF2B5EF4-FFF2-40B4-BE49-F238E27FC236}">
                <a16:creationId xmlns:a16="http://schemas.microsoft.com/office/drawing/2014/main" id="{D12C6484-75F8-07C2-88A0-F8284FA11B65}"/>
              </a:ext>
            </a:extLst>
          </p:cNvPr>
          <p:cNvSpPr>
            <a:spLocks/>
          </p:cNvSpPr>
          <p:nvPr/>
        </p:nvSpPr>
        <p:spPr bwMode="auto">
          <a:xfrm>
            <a:off x="8706084" y="3609277"/>
            <a:ext cx="280830" cy="263935"/>
          </a:xfrm>
          <a:custGeom>
            <a:avLst/>
            <a:gdLst>
              <a:gd name="T0" fmla="*/ 316 w 853"/>
              <a:gd name="T1" fmla="*/ 576 h 801"/>
              <a:gd name="T2" fmla="*/ 737 w 853"/>
              <a:gd name="T3" fmla="*/ 62 h 801"/>
              <a:gd name="T4" fmla="*/ 821 w 853"/>
              <a:gd name="T5" fmla="*/ 25 h 801"/>
              <a:gd name="T6" fmla="*/ 806 w 853"/>
              <a:gd name="T7" fmla="*/ 117 h 801"/>
              <a:gd name="T8" fmla="*/ 391 w 853"/>
              <a:gd name="T9" fmla="*/ 761 h 801"/>
              <a:gd name="T10" fmla="*/ 323 w 853"/>
              <a:gd name="T11" fmla="*/ 801 h 801"/>
              <a:gd name="T12" fmla="*/ 257 w 853"/>
              <a:gd name="T13" fmla="*/ 765 h 801"/>
              <a:gd name="T14" fmla="*/ 49 w 853"/>
              <a:gd name="T15" fmla="*/ 522 h 801"/>
              <a:gd name="T16" fmla="*/ 59 w 853"/>
              <a:gd name="T17" fmla="*/ 406 h 801"/>
              <a:gd name="T18" fmla="*/ 186 w 853"/>
              <a:gd name="T19" fmla="*/ 422 h 801"/>
              <a:gd name="T20" fmla="*/ 316 w 853"/>
              <a:gd name="T21" fmla="*/ 576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3" h="801">
                <a:moveTo>
                  <a:pt x="316" y="576"/>
                </a:moveTo>
                <a:cubicBezTo>
                  <a:pt x="737" y="62"/>
                  <a:pt x="737" y="62"/>
                  <a:pt x="737" y="62"/>
                </a:cubicBezTo>
                <a:cubicBezTo>
                  <a:pt x="737" y="62"/>
                  <a:pt x="784" y="0"/>
                  <a:pt x="821" y="25"/>
                </a:cubicBezTo>
                <a:cubicBezTo>
                  <a:pt x="853" y="47"/>
                  <a:pt x="806" y="117"/>
                  <a:pt x="806" y="117"/>
                </a:cubicBezTo>
                <a:cubicBezTo>
                  <a:pt x="391" y="761"/>
                  <a:pt x="391" y="761"/>
                  <a:pt x="391" y="761"/>
                </a:cubicBezTo>
                <a:cubicBezTo>
                  <a:pt x="391" y="761"/>
                  <a:pt x="365" y="801"/>
                  <a:pt x="323" y="801"/>
                </a:cubicBezTo>
                <a:cubicBezTo>
                  <a:pt x="283" y="801"/>
                  <a:pt x="257" y="765"/>
                  <a:pt x="257" y="765"/>
                </a:cubicBezTo>
                <a:cubicBezTo>
                  <a:pt x="49" y="522"/>
                  <a:pt x="49" y="522"/>
                  <a:pt x="49" y="522"/>
                </a:cubicBezTo>
                <a:cubicBezTo>
                  <a:pt x="49" y="522"/>
                  <a:pt x="0" y="451"/>
                  <a:pt x="59" y="406"/>
                </a:cubicBezTo>
                <a:cubicBezTo>
                  <a:pt x="128" y="353"/>
                  <a:pt x="186" y="422"/>
                  <a:pt x="186" y="422"/>
                </a:cubicBezTo>
                <a:lnTo>
                  <a:pt x="316" y="5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p>
        </p:txBody>
      </p:sp>
      <p:sp>
        <p:nvSpPr>
          <p:cNvPr id="30" name="Oval 29">
            <a:extLst>
              <a:ext uri="{FF2B5EF4-FFF2-40B4-BE49-F238E27FC236}">
                <a16:creationId xmlns:a16="http://schemas.microsoft.com/office/drawing/2014/main" id="{ADE00AA1-DFE6-32A7-FFE7-DDFA33EF8763}"/>
              </a:ext>
            </a:extLst>
          </p:cNvPr>
          <p:cNvSpPr/>
          <p:nvPr/>
        </p:nvSpPr>
        <p:spPr>
          <a:xfrm>
            <a:off x="7777268" y="2065610"/>
            <a:ext cx="578945" cy="578945"/>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Freeform 5">
            <a:extLst>
              <a:ext uri="{FF2B5EF4-FFF2-40B4-BE49-F238E27FC236}">
                <a16:creationId xmlns:a16="http://schemas.microsoft.com/office/drawing/2014/main" id="{C90782B3-B51B-B556-8A94-CFAB78A8CA06}"/>
              </a:ext>
            </a:extLst>
          </p:cNvPr>
          <p:cNvSpPr>
            <a:spLocks/>
          </p:cNvSpPr>
          <p:nvPr/>
        </p:nvSpPr>
        <p:spPr bwMode="auto">
          <a:xfrm>
            <a:off x="8706084" y="2760673"/>
            <a:ext cx="280830" cy="263935"/>
          </a:xfrm>
          <a:custGeom>
            <a:avLst/>
            <a:gdLst>
              <a:gd name="T0" fmla="*/ 316 w 853"/>
              <a:gd name="T1" fmla="*/ 576 h 801"/>
              <a:gd name="T2" fmla="*/ 737 w 853"/>
              <a:gd name="T3" fmla="*/ 62 h 801"/>
              <a:gd name="T4" fmla="*/ 821 w 853"/>
              <a:gd name="T5" fmla="*/ 25 h 801"/>
              <a:gd name="T6" fmla="*/ 806 w 853"/>
              <a:gd name="T7" fmla="*/ 117 h 801"/>
              <a:gd name="T8" fmla="*/ 391 w 853"/>
              <a:gd name="T9" fmla="*/ 761 h 801"/>
              <a:gd name="T10" fmla="*/ 323 w 853"/>
              <a:gd name="T11" fmla="*/ 801 h 801"/>
              <a:gd name="T12" fmla="*/ 257 w 853"/>
              <a:gd name="T13" fmla="*/ 765 h 801"/>
              <a:gd name="T14" fmla="*/ 49 w 853"/>
              <a:gd name="T15" fmla="*/ 522 h 801"/>
              <a:gd name="T16" fmla="*/ 59 w 853"/>
              <a:gd name="T17" fmla="*/ 406 h 801"/>
              <a:gd name="T18" fmla="*/ 186 w 853"/>
              <a:gd name="T19" fmla="*/ 422 h 801"/>
              <a:gd name="T20" fmla="*/ 316 w 853"/>
              <a:gd name="T21" fmla="*/ 576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3" h="801">
                <a:moveTo>
                  <a:pt x="316" y="576"/>
                </a:moveTo>
                <a:cubicBezTo>
                  <a:pt x="737" y="62"/>
                  <a:pt x="737" y="62"/>
                  <a:pt x="737" y="62"/>
                </a:cubicBezTo>
                <a:cubicBezTo>
                  <a:pt x="737" y="62"/>
                  <a:pt x="784" y="0"/>
                  <a:pt x="821" y="25"/>
                </a:cubicBezTo>
                <a:cubicBezTo>
                  <a:pt x="853" y="47"/>
                  <a:pt x="806" y="117"/>
                  <a:pt x="806" y="117"/>
                </a:cubicBezTo>
                <a:cubicBezTo>
                  <a:pt x="391" y="761"/>
                  <a:pt x="391" y="761"/>
                  <a:pt x="391" y="761"/>
                </a:cubicBezTo>
                <a:cubicBezTo>
                  <a:pt x="391" y="761"/>
                  <a:pt x="365" y="801"/>
                  <a:pt x="323" y="801"/>
                </a:cubicBezTo>
                <a:cubicBezTo>
                  <a:pt x="283" y="801"/>
                  <a:pt x="257" y="765"/>
                  <a:pt x="257" y="765"/>
                </a:cubicBezTo>
                <a:cubicBezTo>
                  <a:pt x="49" y="522"/>
                  <a:pt x="49" y="522"/>
                  <a:pt x="49" y="522"/>
                </a:cubicBezTo>
                <a:cubicBezTo>
                  <a:pt x="49" y="522"/>
                  <a:pt x="0" y="451"/>
                  <a:pt x="59" y="406"/>
                </a:cubicBezTo>
                <a:cubicBezTo>
                  <a:pt x="128" y="353"/>
                  <a:pt x="186" y="422"/>
                  <a:pt x="186" y="422"/>
                </a:cubicBezTo>
                <a:lnTo>
                  <a:pt x="316" y="5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p>
        </p:txBody>
      </p:sp>
      <p:sp>
        <p:nvSpPr>
          <p:cNvPr id="44" name="Oval 43">
            <a:extLst>
              <a:ext uri="{FF2B5EF4-FFF2-40B4-BE49-F238E27FC236}">
                <a16:creationId xmlns:a16="http://schemas.microsoft.com/office/drawing/2014/main" id="{E02A171B-D5D3-EE2C-A07B-47AB3E093053}"/>
              </a:ext>
            </a:extLst>
          </p:cNvPr>
          <p:cNvSpPr/>
          <p:nvPr/>
        </p:nvSpPr>
        <p:spPr>
          <a:xfrm>
            <a:off x="7791464" y="3758048"/>
            <a:ext cx="578945" cy="578945"/>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Freeform 5">
            <a:extLst>
              <a:ext uri="{FF2B5EF4-FFF2-40B4-BE49-F238E27FC236}">
                <a16:creationId xmlns:a16="http://schemas.microsoft.com/office/drawing/2014/main" id="{D5B37F08-2BFF-B20E-B0BD-86C37DDAE10F}"/>
              </a:ext>
            </a:extLst>
          </p:cNvPr>
          <p:cNvSpPr>
            <a:spLocks/>
          </p:cNvSpPr>
          <p:nvPr/>
        </p:nvSpPr>
        <p:spPr bwMode="auto">
          <a:xfrm>
            <a:off x="8706084" y="4454032"/>
            <a:ext cx="280830" cy="263935"/>
          </a:xfrm>
          <a:custGeom>
            <a:avLst/>
            <a:gdLst>
              <a:gd name="T0" fmla="*/ 316 w 853"/>
              <a:gd name="T1" fmla="*/ 576 h 801"/>
              <a:gd name="T2" fmla="*/ 737 w 853"/>
              <a:gd name="T3" fmla="*/ 62 h 801"/>
              <a:gd name="T4" fmla="*/ 821 w 853"/>
              <a:gd name="T5" fmla="*/ 25 h 801"/>
              <a:gd name="T6" fmla="*/ 806 w 853"/>
              <a:gd name="T7" fmla="*/ 117 h 801"/>
              <a:gd name="T8" fmla="*/ 391 w 853"/>
              <a:gd name="T9" fmla="*/ 761 h 801"/>
              <a:gd name="T10" fmla="*/ 323 w 853"/>
              <a:gd name="T11" fmla="*/ 801 h 801"/>
              <a:gd name="T12" fmla="*/ 257 w 853"/>
              <a:gd name="T13" fmla="*/ 765 h 801"/>
              <a:gd name="T14" fmla="*/ 49 w 853"/>
              <a:gd name="T15" fmla="*/ 522 h 801"/>
              <a:gd name="T16" fmla="*/ 59 w 853"/>
              <a:gd name="T17" fmla="*/ 406 h 801"/>
              <a:gd name="T18" fmla="*/ 186 w 853"/>
              <a:gd name="T19" fmla="*/ 422 h 801"/>
              <a:gd name="T20" fmla="*/ 316 w 853"/>
              <a:gd name="T21" fmla="*/ 576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3" h="801">
                <a:moveTo>
                  <a:pt x="316" y="576"/>
                </a:moveTo>
                <a:cubicBezTo>
                  <a:pt x="737" y="62"/>
                  <a:pt x="737" y="62"/>
                  <a:pt x="737" y="62"/>
                </a:cubicBezTo>
                <a:cubicBezTo>
                  <a:pt x="737" y="62"/>
                  <a:pt x="784" y="0"/>
                  <a:pt x="821" y="25"/>
                </a:cubicBezTo>
                <a:cubicBezTo>
                  <a:pt x="853" y="47"/>
                  <a:pt x="806" y="117"/>
                  <a:pt x="806" y="117"/>
                </a:cubicBezTo>
                <a:cubicBezTo>
                  <a:pt x="391" y="761"/>
                  <a:pt x="391" y="761"/>
                  <a:pt x="391" y="761"/>
                </a:cubicBezTo>
                <a:cubicBezTo>
                  <a:pt x="391" y="761"/>
                  <a:pt x="365" y="801"/>
                  <a:pt x="323" y="801"/>
                </a:cubicBezTo>
                <a:cubicBezTo>
                  <a:pt x="283" y="801"/>
                  <a:pt x="257" y="765"/>
                  <a:pt x="257" y="765"/>
                </a:cubicBezTo>
                <a:cubicBezTo>
                  <a:pt x="49" y="522"/>
                  <a:pt x="49" y="522"/>
                  <a:pt x="49" y="522"/>
                </a:cubicBezTo>
                <a:cubicBezTo>
                  <a:pt x="49" y="522"/>
                  <a:pt x="0" y="451"/>
                  <a:pt x="59" y="406"/>
                </a:cubicBezTo>
                <a:cubicBezTo>
                  <a:pt x="128" y="353"/>
                  <a:pt x="186" y="422"/>
                  <a:pt x="186" y="422"/>
                </a:cubicBezTo>
                <a:lnTo>
                  <a:pt x="316" y="5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p>
        </p:txBody>
      </p:sp>
      <p:sp>
        <p:nvSpPr>
          <p:cNvPr id="51" name="Oval 50">
            <a:extLst>
              <a:ext uri="{FF2B5EF4-FFF2-40B4-BE49-F238E27FC236}">
                <a16:creationId xmlns:a16="http://schemas.microsoft.com/office/drawing/2014/main" id="{579DEF40-D83B-441D-9778-766DC48538D5}"/>
              </a:ext>
            </a:extLst>
          </p:cNvPr>
          <p:cNvSpPr/>
          <p:nvPr/>
        </p:nvSpPr>
        <p:spPr>
          <a:xfrm>
            <a:off x="7791464" y="4604860"/>
            <a:ext cx="578945" cy="578945"/>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Freeform 5">
            <a:extLst>
              <a:ext uri="{FF2B5EF4-FFF2-40B4-BE49-F238E27FC236}">
                <a16:creationId xmlns:a16="http://schemas.microsoft.com/office/drawing/2014/main" id="{D87759A3-F22D-AA54-CC38-03025489024A}"/>
              </a:ext>
            </a:extLst>
          </p:cNvPr>
          <p:cNvSpPr>
            <a:spLocks/>
          </p:cNvSpPr>
          <p:nvPr/>
        </p:nvSpPr>
        <p:spPr bwMode="auto">
          <a:xfrm>
            <a:off x="8706084" y="5300845"/>
            <a:ext cx="280830" cy="263935"/>
          </a:xfrm>
          <a:custGeom>
            <a:avLst/>
            <a:gdLst>
              <a:gd name="T0" fmla="*/ 316 w 853"/>
              <a:gd name="T1" fmla="*/ 576 h 801"/>
              <a:gd name="T2" fmla="*/ 737 w 853"/>
              <a:gd name="T3" fmla="*/ 62 h 801"/>
              <a:gd name="T4" fmla="*/ 821 w 853"/>
              <a:gd name="T5" fmla="*/ 25 h 801"/>
              <a:gd name="T6" fmla="*/ 806 w 853"/>
              <a:gd name="T7" fmla="*/ 117 h 801"/>
              <a:gd name="T8" fmla="*/ 391 w 853"/>
              <a:gd name="T9" fmla="*/ 761 h 801"/>
              <a:gd name="T10" fmla="*/ 323 w 853"/>
              <a:gd name="T11" fmla="*/ 801 h 801"/>
              <a:gd name="T12" fmla="*/ 257 w 853"/>
              <a:gd name="T13" fmla="*/ 765 h 801"/>
              <a:gd name="T14" fmla="*/ 49 w 853"/>
              <a:gd name="T15" fmla="*/ 522 h 801"/>
              <a:gd name="T16" fmla="*/ 59 w 853"/>
              <a:gd name="T17" fmla="*/ 406 h 801"/>
              <a:gd name="T18" fmla="*/ 186 w 853"/>
              <a:gd name="T19" fmla="*/ 422 h 801"/>
              <a:gd name="T20" fmla="*/ 316 w 853"/>
              <a:gd name="T21" fmla="*/ 576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3" h="801">
                <a:moveTo>
                  <a:pt x="316" y="576"/>
                </a:moveTo>
                <a:cubicBezTo>
                  <a:pt x="737" y="62"/>
                  <a:pt x="737" y="62"/>
                  <a:pt x="737" y="62"/>
                </a:cubicBezTo>
                <a:cubicBezTo>
                  <a:pt x="737" y="62"/>
                  <a:pt x="784" y="0"/>
                  <a:pt x="821" y="25"/>
                </a:cubicBezTo>
                <a:cubicBezTo>
                  <a:pt x="853" y="47"/>
                  <a:pt x="806" y="117"/>
                  <a:pt x="806" y="117"/>
                </a:cubicBezTo>
                <a:cubicBezTo>
                  <a:pt x="391" y="761"/>
                  <a:pt x="391" y="761"/>
                  <a:pt x="391" y="761"/>
                </a:cubicBezTo>
                <a:cubicBezTo>
                  <a:pt x="391" y="761"/>
                  <a:pt x="365" y="801"/>
                  <a:pt x="323" y="801"/>
                </a:cubicBezTo>
                <a:cubicBezTo>
                  <a:pt x="283" y="801"/>
                  <a:pt x="257" y="765"/>
                  <a:pt x="257" y="765"/>
                </a:cubicBezTo>
                <a:cubicBezTo>
                  <a:pt x="49" y="522"/>
                  <a:pt x="49" y="522"/>
                  <a:pt x="49" y="522"/>
                </a:cubicBezTo>
                <a:cubicBezTo>
                  <a:pt x="49" y="522"/>
                  <a:pt x="0" y="451"/>
                  <a:pt x="59" y="406"/>
                </a:cubicBezTo>
                <a:cubicBezTo>
                  <a:pt x="128" y="353"/>
                  <a:pt x="186" y="422"/>
                  <a:pt x="186" y="422"/>
                </a:cubicBezTo>
                <a:lnTo>
                  <a:pt x="316" y="5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p>
        </p:txBody>
      </p:sp>
      <p:sp>
        <p:nvSpPr>
          <p:cNvPr id="61" name="Rectangle 60">
            <a:hlinkClick r:id="" action="ppaction://hlinkshowjump?jump=nextslide"/>
            <a:extLst>
              <a:ext uri="{FF2B5EF4-FFF2-40B4-BE49-F238E27FC236}">
                <a16:creationId xmlns:a16="http://schemas.microsoft.com/office/drawing/2014/main" id="{2A3FEE81-00DC-F8B5-1186-AB47565898FB}"/>
              </a:ext>
            </a:extLst>
          </p:cNvPr>
          <p:cNvSpPr/>
          <p:nvPr/>
        </p:nvSpPr>
        <p:spPr>
          <a:xfrm>
            <a:off x="8536460" y="2850456"/>
            <a:ext cx="3509329" cy="738664"/>
          </a:xfrm>
          <a:prstGeom prst="rect">
            <a:avLst/>
          </a:prstGeom>
        </p:spPr>
        <p:txBody>
          <a:bodyPr wrap="square" lIns="0" rIns="0" anchor="ctr">
            <a:spAutoFit/>
          </a:bodyPr>
          <a:lstStyle/>
          <a:p>
            <a:r>
              <a:rPr lang="en-IN"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If no, identify projects ASAP. Make sure that you can meet the obligation &amp; expenditure deadlines</a:t>
            </a:r>
          </a:p>
        </p:txBody>
      </p:sp>
      <p:sp>
        <p:nvSpPr>
          <p:cNvPr id="62" name="Rectangle 61">
            <a:extLst>
              <a:ext uri="{FF2B5EF4-FFF2-40B4-BE49-F238E27FC236}">
                <a16:creationId xmlns:a16="http://schemas.microsoft.com/office/drawing/2014/main" id="{BA3DF1F5-3529-B37D-1A2C-A56BB68618AB}"/>
              </a:ext>
            </a:extLst>
          </p:cNvPr>
          <p:cNvSpPr/>
          <p:nvPr/>
        </p:nvSpPr>
        <p:spPr>
          <a:xfrm>
            <a:off x="8536460" y="2010355"/>
            <a:ext cx="3388317" cy="738664"/>
          </a:xfrm>
          <a:prstGeom prst="rect">
            <a:avLst/>
          </a:prstGeom>
        </p:spPr>
        <p:txBody>
          <a:bodyPr wrap="square" lIns="0" rIns="0" anchor="ctr">
            <a:spAutoFit/>
          </a:bodyPr>
          <a:lstStyle/>
          <a:p>
            <a:r>
              <a:rPr lang="en-IN"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If no, make sure budget appropriations happen before obligations. Sample GPOs </a:t>
            </a:r>
            <a:r>
              <a:rPr lang="en-IN"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hlinkClick r:id="rId2"/>
              </a:rPr>
              <a:t>here</a:t>
            </a:r>
            <a:r>
              <a:rPr lang="en-IN"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63" name="Rectangle 62">
            <a:hlinkClick r:id="rId3" action="ppaction://hlinksldjump"/>
            <a:extLst>
              <a:ext uri="{FF2B5EF4-FFF2-40B4-BE49-F238E27FC236}">
                <a16:creationId xmlns:a16="http://schemas.microsoft.com/office/drawing/2014/main" id="{A856EA9F-D193-E8E7-66B3-3490AEBCE0E5}"/>
              </a:ext>
            </a:extLst>
          </p:cNvPr>
          <p:cNvSpPr/>
          <p:nvPr/>
        </p:nvSpPr>
        <p:spPr>
          <a:xfrm>
            <a:off x="8536460" y="3738605"/>
            <a:ext cx="3224169" cy="954107"/>
          </a:xfrm>
          <a:prstGeom prst="rect">
            <a:avLst/>
          </a:prstGeom>
        </p:spPr>
        <p:txBody>
          <a:bodyPr wrap="square" lIns="0" rIns="0" anchor="ctr">
            <a:spAutoFit/>
          </a:bodyPr>
          <a:lstStyle/>
          <a:p>
            <a:r>
              <a:rPr lang="en-IN"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Note that there are more extensive compliance requirements outside of Revenue Replacement. Sample policies are </a:t>
            </a:r>
            <a:r>
              <a:rPr lang="en-IN"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hlinkClick r:id="rId4"/>
              </a:rPr>
              <a:t>here</a:t>
            </a:r>
            <a:r>
              <a:rPr lang="en-IN"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64" name="Rectangle 63">
            <a:hlinkClick r:id="rId5" action="ppaction://hlinksldjump"/>
            <a:extLst>
              <a:ext uri="{FF2B5EF4-FFF2-40B4-BE49-F238E27FC236}">
                <a16:creationId xmlns:a16="http://schemas.microsoft.com/office/drawing/2014/main" id="{496B301C-E7FA-9F84-965D-CEF3F4D7B53C}"/>
              </a:ext>
            </a:extLst>
          </p:cNvPr>
          <p:cNvSpPr/>
          <p:nvPr/>
        </p:nvSpPr>
        <p:spPr>
          <a:xfrm>
            <a:off x="8536461" y="4722831"/>
            <a:ext cx="3509328" cy="523220"/>
          </a:xfrm>
          <a:prstGeom prst="rect">
            <a:avLst/>
          </a:prstGeom>
        </p:spPr>
        <p:txBody>
          <a:bodyPr wrap="square" lIns="0" rIns="0" anchor="ctr">
            <a:spAutoFit/>
          </a:bodyPr>
          <a:lstStyle/>
          <a:p>
            <a:r>
              <a:rPr lang="en-IN"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If not, consider changing substituting other projects now.</a:t>
            </a:r>
          </a:p>
        </p:txBody>
      </p:sp>
      <p:sp>
        <p:nvSpPr>
          <p:cNvPr id="13" name="Title 12">
            <a:extLst>
              <a:ext uri="{FF2B5EF4-FFF2-40B4-BE49-F238E27FC236}">
                <a16:creationId xmlns:a16="http://schemas.microsoft.com/office/drawing/2014/main" id="{1F9890D6-90B1-0435-6CA8-2B9D5556E5E3}"/>
              </a:ext>
            </a:extLst>
          </p:cNvPr>
          <p:cNvSpPr>
            <a:spLocks noGrp="1"/>
          </p:cNvSpPr>
          <p:nvPr>
            <p:ph type="title"/>
          </p:nvPr>
        </p:nvSpPr>
        <p:spPr>
          <a:xfrm>
            <a:off x="1676400" y="-180075"/>
            <a:ext cx="10515600" cy="1325563"/>
          </a:xfrm>
        </p:spPr>
        <p:txBody>
          <a:bodyPr/>
          <a:lstStyle/>
          <a:p>
            <a:r>
              <a:rPr lang="en-US" dirty="0"/>
              <a:t>Preparing for the Obligation Deadline</a:t>
            </a:r>
          </a:p>
        </p:txBody>
      </p:sp>
      <p:sp>
        <p:nvSpPr>
          <p:cNvPr id="65" name="TextBox 64">
            <a:extLst>
              <a:ext uri="{FF2B5EF4-FFF2-40B4-BE49-F238E27FC236}">
                <a16:creationId xmlns:a16="http://schemas.microsoft.com/office/drawing/2014/main" id="{646C98D9-11F5-7AC9-43B3-0D70EC6F15E2}"/>
              </a:ext>
            </a:extLst>
          </p:cNvPr>
          <p:cNvSpPr txBox="1"/>
          <p:nvPr/>
        </p:nvSpPr>
        <p:spPr>
          <a:xfrm>
            <a:off x="1901424" y="2229439"/>
            <a:ext cx="5261988" cy="221215"/>
          </a:xfrm>
          <a:prstGeom prst="rect">
            <a:avLst/>
          </a:prstGeom>
          <a:noFill/>
        </p:spPr>
        <p:txBody>
          <a:bodyPr wrap="square" lIns="0" tIns="0" rIns="0" bIns="0" rtlCol="0" anchor="ctr">
            <a:noAutofit/>
          </a:bodyPr>
          <a:lstStyle/>
          <a:p>
            <a:r>
              <a:rPr lang="en-IN" sz="2000" dirty="0"/>
              <a:t>Has your board appropriated all your ARP/CSLFRF funds in a grant project ordinance?</a:t>
            </a:r>
          </a:p>
        </p:txBody>
      </p:sp>
      <p:sp>
        <p:nvSpPr>
          <p:cNvPr id="66" name="TextBox 65">
            <a:extLst>
              <a:ext uri="{FF2B5EF4-FFF2-40B4-BE49-F238E27FC236}">
                <a16:creationId xmlns:a16="http://schemas.microsoft.com/office/drawing/2014/main" id="{BF4B5A3E-9BBB-FB5E-EA0D-584E7E17AC95}"/>
              </a:ext>
            </a:extLst>
          </p:cNvPr>
          <p:cNvSpPr txBox="1"/>
          <p:nvPr/>
        </p:nvSpPr>
        <p:spPr>
          <a:xfrm>
            <a:off x="1901424" y="3038517"/>
            <a:ext cx="5723988" cy="271882"/>
          </a:xfrm>
          <a:prstGeom prst="rect">
            <a:avLst/>
          </a:prstGeom>
          <a:noFill/>
        </p:spPr>
        <p:txBody>
          <a:bodyPr wrap="square" lIns="0" tIns="0" rIns="0" bIns="0" rtlCol="0" anchor="ctr">
            <a:noAutofit/>
          </a:bodyPr>
          <a:lstStyle/>
          <a:p>
            <a:r>
              <a:rPr lang="en-IN" sz="2000" dirty="0"/>
              <a:t>Have you obligated all your ARP/CSLFRF funds?</a:t>
            </a:r>
          </a:p>
        </p:txBody>
      </p:sp>
      <p:sp>
        <p:nvSpPr>
          <p:cNvPr id="67" name="TextBox 66">
            <a:extLst>
              <a:ext uri="{FF2B5EF4-FFF2-40B4-BE49-F238E27FC236}">
                <a16:creationId xmlns:a16="http://schemas.microsoft.com/office/drawing/2014/main" id="{EA1AED78-31C1-1EC4-1A32-0AE828AC7FFF}"/>
              </a:ext>
            </a:extLst>
          </p:cNvPr>
          <p:cNvSpPr txBox="1"/>
          <p:nvPr/>
        </p:nvSpPr>
        <p:spPr>
          <a:xfrm>
            <a:off x="1848976" y="3920216"/>
            <a:ext cx="5491276" cy="250952"/>
          </a:xfrm>
          <a:prstGeom prst="rect">
            <a:avLst/>
          </a:prstGeom>
          <a:noFill/>
        </p:spPr>
        <p:txBody>
          <a:bodyPr wrap="square" lIns="0" tIns="0" rIns="0" bIns="0" rtlCol="0" anchor="ctr">
            <a:noAutofit/>
          </a:bodyPr>
          <a:lstStyle/>
          <a:p>
            <a:r>
              <a:rPr lang="en-IN" sz="2000" dirty="0">
                <a:solidFill>
                  <a:schemeClr val="tx1">
                    <a:lumMod val="95000"/>
                    <a:lumOff val="5000"/>
                  </a:schemeClr>
                </a:solidFill>
              </a:rPr>
              <a:t>Have you met all compliance requirements?</a:t>
            </a:r>
          </a:p>
        </p:txBody>
      </p:sp>
      <p:sp>
        <p:nvSpPr>
          <p:cNvPr id="68" name="TextBox 67">
            <a:extLst>
              <a:ext uri="{FF2B5EF4-FFF2-40B4-BE49-F238E27FC236}">
                <a16:creationId xmlns:a16="http://schemas.microsoft.com/office/drawing/2014/main" id="{E4F9C0BC-BCE7-3917-D47F-C3ECAB534349}"/>
              </a:ext>
            </a:extLst>
          </p:cNvPr>
          <p:cNvSpPr txBox="1"/>
          <p:nvPr/>
        </p:nvSpPr>
        <p:spPr>
          <a:xfrm>
            <a:off x="1858001" y="4765658"/>
            <a:ext cx="5473225" cy="281618"/>
          </a:xfrm>
          <a:prstGeom prst="rect">
            <a:avLst/>
          </a:prstGeom>
          <a:noFill/>
        </p:spPr>
        <p:txBody>
          <a:bodyPr wrap="square" lIns="0" tIns="0" rIns="0" bIns="0" rtlCol="0" anchor="ctr">
            <a:noAutofit/>
          </a:bodyPr>
          <a:lstStyle/>
          <a:p>
            <a:r>
              <a:rPr lang="en-IN" sz="2000" dirty="0"/>
              <a:t>Can you meet expenditure deadlines for projects?</a:t>
            </a:r>
          </a:p>
        </p:txBody>
      </p:sp>
      <p:sp>
        <p:nvSpPr>
          <p:cNvPr id="2" name="Rectangle: Rounded Corners 55">
            <a:extLst>
              <a:ext uri="{FF2B5EF4-FFF2-40B4-BE49-F238E27FC236}">
                <a16:creationId xmlns:a16="http://schemas.microsoft.com/office/drawing/2014/main" id="{0F31AA86-C318-43E9-709A-463EC422D0E8}"/>
              </a:ext>
            </a:extLst>
          </p:cNvPr>
          <p:cNvSpPr/>
          <p:nvPr/>
        </p:nvSpPr>
        <p:spPr>
          <a:xfrm>
            <a:off x="1749676" y="5390147"/>
            <a:ext cx="6317065" cy="523695"/>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a:extLst>
              <a:ext uri="{FF2B5EF4-FFF2-40B4-BE49-F238E27FC236}">
                <a16:creationId xmlns:a16="http://schemas.microsoft.com/office/drawing/2014/main" id="{286EB6BB-5A62-D089-B677-DE224DB2E74C}"/>
              </a:ext>
            </a:extLst>
          </p:cNvPr>
          <p:cNvSpPr/>
          <p:nvPr/>
        </p:nvSpPr>
        <p:spPr>
          <a:xfrm>
            <a:off x="1161744" y="5391403"/>
            <a:ext cx="521180" cy="521180"/>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5</a:t>
            </a:r>
          </a:p>
        </p:txBody>
      </p:sp>
      <p:sp>
        <p:nvSpPr>
          <p:cNvPr id="15" name="Oval 14">
            <a:extLst>
              <a:ext uri="{FF2B5EF4-FFF2-40B4-BE49-F238E27FC236}">
                <a16:creationId xmlns:a16="http://schemas.microsoft.com/office/drawing/2014/main" id="{D8E82715-C235-04B9-D428-38F152C485C4}"/>
              </a:ext>
            </a:extLst>
          </p:cNvPr>
          <p:cNvSpPr/>
          <p:nvPr/>
        </p:nvSpPr>
        <p:spPr>
          <a:xfrm>
            <a:off x="7791464" y="5370759"/>
            <a:ext cx="578945" cy="578945"/>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id="{9015BA79-90D3-7E23-9B40-989F1B0E9F51}"/>
              </a:ext>
            </a:extLst>
          </p:cNvPr>
          <p:cNvSpPr/>
          <p:nvPr/>
        </p:nvSpPr>
        <p:spPr>
          <a:xfrm>
            <a:off x="8536461" y="5386654"/>
            <a:ext cx="3509328" cy="738664"/>
          </a:xfrm>
          <a:prstGeom prst="rect">
            <a:avLst/>
          </a:prstGeom>
        </p:spPr>
        <p:txBody>
          <a:bodyPr wrap="square" lIns="0" rIns="0" anchor="ctr">
            <a:spAutoFit/>
          </a:bodyPr>
          <a:lstStyle/>
          <a:p>
            <a:r>
              <a:rPr lang="en-IN"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Make sure retention processes can survive staff turnover and system changes.</a:t>
            </a:r>
          </a:p>
        </p:txBody>
      </p:sp>
      <p:sp>
        <p:nvSpPr>
          <p:cNvPr id="18" name="TextBox 17">
            <a:extLst>
              <a:ext uri="{FF2B5EF4-FFF2-40B4-BE49-F238E27FC236}">
                <a16:creationId xmlns:a16="http://schemas.microsoft.com/office/drawing/2014/main" id="{10AEAE31-6022-D0B8-BF65-169394ADF706}"/>
              </a:ext>
            </a:extLst>
          </p:cNvPr>
          <p:cNvSpPr txBox="1"/>
          <p:nvPr/>
        </p:nvSpPr>
        <p:spPr>
          <a:xfrm>
            <a:off x="1867027" y="5543599"/>
            <a:ext cx="5770234" cy="212387"/>
          </a:xfrm>
          <a:prstGeom prst="rect">
            <a:avLst/>
          </a:prstGeom>
          <a:noFill/>
        </p:spPr>
        <p:txBody>
          <a:bodyPr wrap="square" lIns="0" tIns="0" rIns="0" bIns="0" rtlCol="0" anchor="ctr">
            <a:noAutofit/>
          </a:bodyPr>
          <a:lstStyle/>
          <a:p>
            <a:r>
              <a:rPr lang="en-IN" sz="2000" dirty="0"/>
              <a:t>Have you created project files with all required documentation?</a:t>
            </a:r>
          </a:p>
        </p:txBody>
      </p:sp>
      <p:pic>
        <p:nvPicPr>
          <p:cNvPr id="27" name="Graphic 26" descr="Checkmark with solid fill">
            <a:extLst>
              <a:ext uri="{FF2B5EF4-FFF2-40B4-BE49-F238E27FC236}">
                <a16:creationId xmlns:a16="http://schemas.microsoft.com/office/drawing/2014/main" id="{3FB65504-327F-F5D0-B3A5-80421F9BA8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66196" y="2995709"/>
            <a:ext cx="429480" cy="429480"/>
          </a:xfrm>
          <a:prstGeom prst="rect">
            <a:avLst/>
          </a:prstGeom>
        </p:spPr>
      </p:pic>
      <p:pic>
        <p:nvPicPr>
          <p:cNvPr id="32" name="Graphic 31" descr="Checkmark with solid fill">
            <a:extLst>
              <a:ext uri="{FF2B5EF4-FFF2-40B4-BE49-F238E27FC236}">
                <a16:creationId xmlns:a16="http://schemas.microsoft.com/office/drawing/2014/main" id="{1770618F-6855-8087-B2E0-D40B3C8603B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52001" y="3836401"/>
            <a:ext cx="429480" cy="429480"/>
          </a:xfrm>
          <a:prstGeom prst="rect">
            <a:avLst/>
          </a:prstGeom>
        </p:spPr>
      </p:pic>
      <p:pic>
        <p:nvPicPr>
          <p:cNvPr id="34" name="Graphic 33" descr="Checkmark with solid fill">
            <a:extLst>
              <a:ext uri="{FF2B5EF4-FFF2-40B4-BE49-F238E27FC236}">
                <a16:creationId xmlns:a16="http://schemas.microsoft.com/office/drawing/2014/main" id="{DCB374F5-DFAA-2821-3E9A-A25E8792E8C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66196" y="2155414"/>
            <a:ext cx="429480" cy="429480"/>
          </a:xfrm>
          <a:prstGeom prst="rect">
            <a:avLst/>
          </a:prstGeom>
        </p:spPr>
      </p:pic>
      <p:pic>
        <p:nvPicPr>
          <p:cNvPr id="35" name="Graphic 34" descr="Checkmark with solid fill">
            <a:extLst>
              <a:ext uri="{FF2B5EF4-FFF2-40B4-BE49-F238E27FC236}">
                <a16:creationId xmlns:a16="http://schemas.microsoft.com/office/drawing/2014/main" id="{6E9FABEC-BD83-FED7-3636-42988F8187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52001" y="4677404"/>
            <a:ext cx="429480" cy="429480"/>
          </a:xfrm>
          <a:prstGeom prst="rect">
            <a:avLst/>
          </a:prstGeom>
        </p:spPr>
      </p:pic>
      <p:pic>
        <p:nvPicPr>
          <p:cNvPr id="36" name="Graphic 35" descr="Checkmark with solid fill">
            <a:extLst>
              <a:ext uri="{FF2B5EF4-FFF2-40B4-BE49-F238E27FC236}">
                <a16:creationId xmlns:a16="http://schemas.microsoft.com/office/drawing/2014/main" id="{B58678E5-B9F7-5285-17A4-44D39C0716D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46340" y="5465769"/>
            <a:ext cx="429480" cy="429480"/>
          </a:xfrm>
          <a:prstGeom prst="rect">
            <a:avLst/>
          </a:prstGeom>
        </p:spPr>
      </p:pic>
    </p:spTree>
    <p:extLst>
      <p:ext uri="{BB962C8B-B14F-4D97-AF65-F5344CB8AC3E}">
        <p14:creationId xmlns:p14="http://schemas.microsoft.com/office/powerpoint/2010/main" val="232317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F4A9AC-5CA3-C042-8232-4A8B165A36C5}"/>
              </a:ext>
            </a:extLst>
          </p:cNvPr>
          <p:cNvSpPr/>
          <p:nvPr/>
        </p:nvSpPr>
        <p:spPr>
          <a:xfrm>
            <a:off x="1588" y="-88427"/>
            <a:ext cx="12188825" cy="157081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chemeClr val="accent4"/>
              </a:solidFill>
            </a:endParaRPr>
          </a:p>
        </p:txBody>
      </p:sp>
      <p:sp>
        <p:nvSpPr>
          <p:cNvPr id="2" name="Title 1">
            <a:extLst>
              <a:ext uri="{FF2B5EF4-FFF2-40B4-BE49-F238E27FC236}">
                <a16:creationId xmlns:a16="http://schemas.microsoft.com/office/drawing/2014/main" id="{CF5B1A9C-177B-5B48-B815-E11CABBBA97F}"/>
              </a:ext>
            </a:extLst>
          </p:cNvPr>
          <p:cNvSpPr>
            <a:spLocks noGrp="1"/>
          </p:cNvSpPr>
          <p:nvPr>
            <p:ph type="title"/>
          </p:nvPr>
        </p:nvSpPr>
        <p:spPr>
          <a:xfrm>
            <a:off x="892942" y="129258"/>
            <a:ext cx="10902226" cy="1135441"/>
          </a:xfrm>
        </p:spPr>
        <p:txBody>
          <a:bodyPr>
            <a:normAutofit/>
          </a:bodyPr>
          <a:lstStyle/>
          <a:p>
            <a:pPr algn="ctr"/>
            <a:r>
              <a:rPr lang="en-US" sz="4799" dirty="0">
                <a:solidFill>
                  <a:schemeClr val="bg1"/>
                </a:solidFill>
              </a:rPr>
              <a:t>ARP/CSLFRF Spending Categories</a:t>
            </a:r>
          </a:p>
        </p:txBody>
      </p:sp>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extLst>
              <p:ext uri="{D42A27DB-BD31-4B8C-83A1-F6EECF244321}">
                <p14:modId xmlns:p14="http://schemas.microsoft.com/office/powerpoint/2010/main" val="343137409"/>
              </p:ext>
            </p:extLst>
          </p:nvPr>
        </p:nvGraphicFramePr>
        <p:xfrm>
          <a:off x="915750" y="1040833"/>
          <a:ext cx="11274663" cy="581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C0232EFF-CF4C-C14A-910E-F6F50E4B4742}"/>
              </a:ext>
            </a:extLst>
          </p:cNvPr>
          <p:cNvSpPr/>
          <p:nvPr/>
        </p:nvSpPr>
        <p:spPr>
          <a:xfrm rot="16200000">
            <a:off x="-2972543" y="2885704"/>
            <a:ext cx="6945534" cy="997269"/>
          </a:xfrm>
          <a:prstGeom prst="rect">
            <a:avLst/>
          </a:prstGeom>
          <a:solidFill>
            <a:schemeClr val="tx1">
              <a:lumMod val="65000"/>
              <a:lumOff val="3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99" dirty="0"/>
              <a:t>Know Your Category!</a:t>
            </a:r>
          </a:p>
        </p:txBody>
      </p:sp>
    </p:spTree>
    <p:extLst>
      <p:ext uri="{BB962C8B-B14F-4D97-AF65-F5344CB8AC3E}">
        <p14:creationId xmlns:p14="http://schemas.microsoft.com/office/powerpoint/2010/main" val="408220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a:extLst>
              <a:ext uri="{FF2B5EF4-FFF2-40B4-BE49-F238E27FC236}">
                <a16:creationId xmlns:a16="http://schemas.microsoft.com/office/drawing/2014/main" id="{4F7D6694-28D7-4E62-3146-3A7149CFEE11}"/>
              </a:ext>
            </a:extLst>
          </p:cNvPr>
          <p:cNvSpPr/>
          <p:nvPr/>
        </p:nvSpPr>
        <p:spPr>
          <a:xfrm>
            <a:off x="-21769" y="-289643"/>
            <a:ext cx="6281056" cy="2220685"/>
          </a:xfrm>
          <a:prstGeom prst="rightArrow">
            <a:avLst/>
          </a:prstGeom>
          <a:solidFill>
            <a:schemeClr val="accent6">
              <a:lumMod val="50000"/>
            </a:schemeClr>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If your unit received between $0 and $10 million in your OWN ARP/CSLFRF funds AND selected the standard allowance</a:t>
            </a:r>
          </a:p>
        </p:txBody>
      </p:sp>
      <p:sp>
        <p:nvSpPr>
          <p:cNvPr id="5" name="Rectangle 4">
            <a:extLst>
              <a:ext uri="{FF2B5EF4-FFF2-40B4-BE49-F238E27FC236}">
                <a16:creationId xmlns:a16="http://schemas.microsoft.com/office/drawing/2014/main" id="{1778A0F2-BDE2-5A2B-BC11-6A9A02BDA1B8}"/>
              </a:ext>
            </a:extLst>
          </p:cNvPr>
          <p:cNvSpPr/>
          <p:nvPr/>
        </p:nvSpPr>
        <p:spPr>
          <a:xfrm>
            <a:off x="6270171" y="-18328"/>
            <a:ext cx="5823859" cy="15184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accent6">
                    <a:lumMod val="50000"/>
                  </a:schemeClr>
                </a:solidFill>
              </a:rPr>
              <a:t>Spend all your ARP/CSLFRF funds in the Revenue Replacement category!!</a:t>
            </a:r>
          </a:p>
          <a:p>
            <a:endParaRPr lang="en-US" sz="800" dirty="0">
              <a:solidFill>
                <a:schemeClr val="accent6">
                  <a:lumMod val="50000"/>
                </a:schemeClr>
              </a:solidFill>
            </a:endParaRPr>
          </a:p>
          <a:p>
            <a:r>
              <a:rPr lang="en-US" dirty="0">
                <a:solidFill>
                  <a:schemeClr val="accent6">
                    <a:lumMod val="50000"/>
                  </a:schemeClr>
                </a:solidFill>
              </a:rPr>
              <a:t>Will report all projects as EC 6.1 (or 6.2 if involved match on another federal grant). </a:t>
            </a:r>
          </a:p>
        </p:txBody>
      </p:sp>
      <p:sp>
        <p:nvSpPr>
          <p:cNvPr id="8" name="Right Arrow 7">
            <a:extLst>
              <a:ext uri="{FF2B5EF4-FFF2-40B4-BE49-F238E27FC236}">
                <a16:creationId xmlns:a16="http://schemas.microsoft.com/office/drawing/2014/main" id="{77C66812-9A37-3217-5458-031643208FE6}"/>
              </a:ext>
            </a:extLst>
          </p:cNvPr>
          <p:cNvSpPr/>
          <p:nvPr/>
        </p:nvSpPr>
        <p:spPr>
          <a:xfrm>
            <a:off x="0" y="1575316"/>
            <a:ext cx="6259286" cy="2220684"/>
          </a:xfrm>
          <a:prstGeom prst="rightArrow">
            <a:avLst/>
          </a:prstGeom>
          <a:solidFill>
            <a:schemeClr val="accent4">
              <a:lumMod val="50000"/>
            </a:schemeClr>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If your unit received over $10 million in your OWN ARP/CSLFRF funds AND selected the standard allowance</a:t>
            </a:r>
          </a:p>
        </p:txBody>
      </p:sp>
      <p:sp>
        <p:nvSpPr>
          <p:cNvPr id="9" name="Rectangle 8">
            <a:extLst>
              <a:ext uri="{FF2B5EF4-FFF2-40B4-BE49-F238E27FC236}">
                <a16:creationId xmlns:a16="http://schemas.microsoft.com/office/drawing/2014/main" id="{58017B25-5576-FFF2-6311-677FBE4A45F4}"/>
              </a:ext>
            </a:extLst>
          </p:cNvPr>
          <p:cNvSpPr/>
          <p:nvPr/>
        </p:nvSpPr>
        <p:spPr>
          <a:xfrm>
            <a:off x="6281055" y="1829668"/>
            <a:ext cx="5823860" cy="15184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accent4">
                    <a:lumMod val="50000"/>
                  </a:schemeClr>
                </a:solidFill>
              </a:rPr>
              <a:t>Spend up to $10 million in the Revenue Replacement category!!</a:t>
            </a:r>
          </a:p>
          <a:p>
            <a:endParaRPr lang="en-US" sz="800" dirty="0">
              <a:solidFill>
                <a:schemeClr val="accent4">
                  <a:lumMod val="50000"/>
                </a:schemeClr>
              </a:solidFill>
            </a:endParaRPr>
          </a:p>
          <a:p>
            <a:r>
              <a:rPr lang="en-US" dirty="0">
                <a:solidFill>
                  <a:schemeClr val="accent4">
                    <a:lumMod val="50000"/>
                  </a:schemeClr>
                </a:solidFill>
              </a:rPr>
              <a:t>Will report all projects in this category as EC 6.1 (or 6.2 if involved match on another federal grant). </a:t>
            </a:r>
          </a:p>
        </p:txBody>
      </p:sp>
      <p:sp>
        <p:nvSpPr>
          <p:cNvPr id="10" name="Right Arrow 9">
            <a:extLst>
              <a:ext uri="{FF2B5EF4-FFF2-40B4-BE49-F238E27FC236}">
                <a16:creationId xmlns:a16="http://schemas.microsoft.com/office/drawing/2014/main" id="{BE303A12-2126-15AB-D50C-87DEC0709A57}"/>
              </a:ext>
            </a:extLst>
          </p:cNvPr>
          <p:cNvSpPr/>
          <p:nvPr/>
        </p:nvSpPr>
        <p:spPr>
          <a:xfrm>
            <a:off x="-10885" y="3429000"/>
            <a:ext cx="6183086" cy="2024743"/>
          </a:xfrm>
          <a:prstGeom prst="rightArrow">
            <a:avLst/>
          </a:prstGeom>
          <a:solidFill>
            <a:schemeClr val="accent4">
              <a:lumMod val="50000"/>
            </a:schemeClr>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If your unit received over $10 million in your OWN ARP/CSLFRF funds AND selected the formula approach</a:t>
            </a:r>
          </a:p>
        </p:txBody>
      </p:sp>
      <p:sp>
        <p:nvSpPr>
          <p:cNvPr id="12" name="Right Arrow 11">
            <a:extLst>
              <a:ext uri="{FF2B5EF4-FFF2-40B4-BE49-F238E27FC236}">
                <a16:creationId xmlns:a16="http://schemas.microsoft.com/office/drawing/2014/main" id="{2B9BAB52-E164-B6AF-2D3C-A5509B73326F}"/>
              </a:ext>
            </a:extLst>
          </p:cNvPr>
          <p:cNvSpPr/>
          <p:nvPr/>
        </p:nvSpPr>
        <p:spPr>
          <a:xfrm>
            <a:off x="0" y="5029200"/>
            <a:ext cx="6183086" cy="2024743"/>
          </a:xfrm>
          <a:prstGeom prst="rightArrow">
            <a:avLst/>
          </a:prstGeom>
          <a:solidFill>
            <a:schemeClr val="accent6">
              <a:lumMod val="50000"/>
            </a:schemeClr>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If your unit received between $0 and $10 million in your OWN ARP/CSLFRF funds AND DID NOT select the standard allowance</a:t>
            </a:r>
          </a:p>
        </p:txBody>
      </p:sp>
      <p:sp>
        <p:nvSpPr>
          <p:cNvPr id="13" name="Rectangle 12">
            <a:extLst>
              <a:ext uri="{FF2B5EF4-FFF2-40B4-BE49-F238E27FC236}">
                <a16:creationId xmlns:a16="http://schemas.microsoft.com/office/drawing/2014/main" id="{FF803145-EC7E-2D89-30B5-114CE07E5A13}"/>
              </a:ext>
            </a:extLst>
          </p:cNvPr>
          <p:cNvSpPr/>
          <p:nvPr/>
        </p:nvSpPr>
        <p:spPr>
          <a:xfrm>
            <a:off x="6281055" y="3584617"/>
            <a:ext cx="5823860" cy="15184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accent4">
                    <a:lumMod val="50000"/>
                  </a:schemeClr>
                </a:solidFill>
              </a:rPr>
              <a:t>Spend up to $10 million in the Revenue Replacement category!!</a:t>
            </a:r>
          </a:p>
          <a:p>
            <a:endParaRPr lang="en-US" sz="800" dirty="0">
              <a:solidFill>
                <a:schemeClr val="accent4">
                  <a:lumMod val="50000"/>
                </a:schemeClr>
              </a:solidFill>
            </a:endParaRPr>
          </a:p>
          <a:p>
            <a:r>
              <a:rPr lang="en-US" dirty="0">
                <a:solidFill>
                  <a:schemeClr val="accent4">
                    <a:lumMod val="50000"/>
                  </a:schemeClr>
                </a:solidFill>
              </a:rPr>
              <a:t>Will report all projects in this category as EC 6.1 (or 6.2 if involved match on another federal grant). </a:t>
            </a:r>
          </a:p>
        </p:txBody>
      </p:sp>
      <p:sp>
        <p:nvSpPr>
          <p:cNvPr id="14" name="Rectangle 13">
            <a:extLst>
              <a:ext uri="{FF2B5EF4-FFF2-40B4-BE49-F238E27FC236}">
                <a16:creationId xmlns:a16="http://schemas.microsoft.com/office/drawing/2014/main" id="{AA9E1FB3-25C4-AFFB-2E35-C0D6C405AAD8}"/>
              </a:ext>
            </a:extLst>
          </p:cNvPr>
          <p:cNvSpPr/>
          <p:nvPr/>
        </p:nvSpPr>
        <p:spPr>
          <a:xfrm>
            <a:off x="6281055" y="5339567"/>
            <a:ext cx="5823860" cy="15184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accent6">
                    <a:lumMod val="50000"/>
                  </a:schemeClr>
                </a:solidFill>
              </a:rPr>
              <a:t>Immediately alert Treasury that this was an oversight and ask for another chance. Hope that you can still select standard allowance in April 2024 report. </a:t>
            </a:r>
          </a:p>
          <a:p>
            <a:endParaRPr lang="en-US" sz="800" dirty="0">
              <a:solidFill>
                <a:schemeClr val="accent6">
                  <a:lumMod val="50000"/>
                </a:schemeClr>
              </a:solidFill>
            </a:endParaRPr>
          </a:p>
          <a:p>
            <a:r>
              <a:rPr lang="en-US" dirty="0">
                <a:solidFill>
                  <a:schemeClr val="accent6">
                    <a:lumMod val="50000"/>
                  </a:schemeClr>
                </a:solidFill>
              </a:rPr>
              <a:t>If not, CANNOT spend any funds in the Revenue Replacement category</a:t>
            </a:r>
          </a:p>
        </p:txBody>
      </p:sp>
      <p:sp>
        <p:nvSpPr>
          <p:cNvPr id="16" name="Title 15">
            <a:extLst>
              <a:ext uri="{FF2B5EF4-FFF2-40B4-BE49-F238E27FC236}">
                <a16:creationId xmlns:a16="http://schemas.microsoft.com/office/drawing/2014/main" id="{BCBF5280-017F-8F2C-03FA-B5D1471BE47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03970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animBg="1"/>
      <p:bldP spid="10" grpId="0" animBg="1"/>
      <p:bldP spid="12" grpId="0" animBg="1"/>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nvPr>
        </p:nvGraphicFramePr>
        <p:xfrm>
          <a:off x="2373824" y="142849"/>
          <a:ext cx="9520714" cy="1570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7A17F65F-9A5F-8B4B-93E3-5B12B53B4790}"/>
              </a:ext>
            </a:extLst>
          </p:cNvPr>
          <p:cNvSpPr/>
          <p:nvPr/>
        </p:nvSpPr>
        <p:spPr>
          <a:xfrm>
            <a:off x="1589" y="892"/>
            <a:ext cx="2668111" cy="34281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21"/>
            <a:r>
              <a:rPr lang="en-US" sz="1999" dirty="0">
                <a:latin typeface="+mj-lt"/>
              </a:rPr>
              <a:t>If ARP/CSLFRF allocation is between $0 and $10 million, may spend all ARP/CSLFRF funds in this category. </a:t>
            </a:r>
          </a:p>
          <a:p>
            <a:pPr marL="180921"/>
            <a:endParaRPr lang="en-US" sz="1100" dirty="0">
              <a:latin typeface="+mj-lt"/>
            </a:endParaRPr>
          </a:p>
          <a:p>
            <a:pPr marL="180921"/>
            <a:r>
              <a:rPr lang="en-US" sz="1999" dirty="0">
                <a:latin typeface="+mj-lt"/>
              </a:rPr>
              <a:t>DO NOT HAVE TO SHOW ANY ACTUAL REVENUE LOSS!!!</a:t>
            </a:r>
          </a:p>
        </p:txBody>
      </p:sp>
      <p:sp>
        <p:nvSpPr>
          <p:cNvPr id="8" name="Rectangle 7">
            <a:extLst>
              <a:ext uri="{FF2B5EF4-FFF2-40B4-BE49-F238E27FC236}">
                <a16:creationId xmlns:a16="http://schemas.microsoft.com/office/drawing/2014/main" id="{1D2EE8FB-B04E-3F4B-AABF-7565457DB93D}"/>
              </a:ext>
            </a:extLst>
          </p:cNvPr>
          <p:cNvSpPr/>
          <p:nvPr/>
        </p:nvSpPr>
        <p:spPr>
          <a:xfrm>
            <a:off x="2792279" y="1180994"/>
            <a:ext cx="5447988" cy="2872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99" b="1" dirty="0">
                <a:latin typeface="+mj-lt"/>
              </a:rPr>
              <a:t>May spend </a:t>
            </a:r>
            <a:r>
              <a:rPr lang="en-US" sz="2799" b="1" dirty="0">
                <a:latin typeface="+mj-lt"/>
                <a:hlinkClick r:id="rId8"/>
              </a:rPr>
              <a:t>Revenue Replacement </a:t>
            </a:r>
            <a:r>
              <a:rPr lang="en-US" sz="2799" b="1" dirty="0">
                <a:latin typeface="+mj-lt"/>
              </a:rPr>
              <a:t>ARP/CSLFRF on almost any expenditure that authorized to undertake by State Law, including reimbursements back to </a:t>
            </a:r>
          </a:p>
          <a:p>
            <a:pPr algn="ctr"/>
            <a:r>
              <a:rPr lang="en-US" sz="2799" b="1" dirty="0">
                <a:latin typeface="+mj-lt"/>
              </a:rPr>
              <a:t>March 3, 2021</a:t>
            </a:r>
          </a:p>
        </p:txBody>
      </p:sp>
      <p:sp>
        <p:nvSpPr>
          <p:cNvPr id="14" name="Pentagon 13">
            <a:extLst>
              <a:ext uri="{FF2B5EF4-FFF2-40B4-BE49-F238E27FC236}">
                <a16:creationId xmlns:a16="http://schemas.microsoft.com/office/drawing/2014/main" id="{002FC9BC-DBD8-1941-832F-6407AF9909E1}"/>
              </a:ext>
            </a:extLst>
          </p:cNvPr>
          <p:cNvSpPr/>
          <p:nvPr/>
        </p:nvSpPr>
        <p:spPr>
          <a:xfrm flipH="1">
            <a:off x="8043563" y="1319206"/>
            <a:ext cx="4136650" cy="2612909"/>
          </a:xfrm>
          <a:prstGeom prst="homePlat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0" name="Rectangle 9">
            <a:extLst>
              <a:ext uri="{FF2B5EF4-FFF2-40B4-BE49-F238E27FC236}">
                <a16:creationId xmlns:a16="http://schemas.microsoft.com/office/drawing/2014/main" id="{52D59489-3454-C04D-BF97-8B1A5FC3DBEB}"/>
              </a:ext>
            </a:extLst>
          </p:cNvPr>
          <p:cNvSpPr/>
          <p:nvPr/>
        </p:nvSpPr>
        <p:spPr>
          <a:xfrm>
            <a:off x="1588" y="3506973"/>
            <a:ext cx="2668111" cy="33501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21"/>
            <a:r>
              <a:rPr lang="en-US" sz="1999" dirty="0">
                <a:latin typeface="+mj-lt"/>
              </a:rPr>
              <a:t>If ARP/CSLFRF allocation is over $10 million, may spend up to $10 million in this category (standard allowance) or more if formula shows actual lost revenue growth due to pandemic exceeds $10 million</a:t>
            </a:r>
            <a:r>
              <a:rPr lang="en-US" sz="1999" dirty="0"/>
              <a:t>.</a:t>
            </a:r>
          </a:p>
        </p:txBody>
      </p:sp>
      <p:sp>
        <p:nvSpPr>
          <p:cNvPr id="9" name="Rectangle 8">
            <a:extLst>
              <a:ext uri="{FF2B5EF4-FFF2-40B4-BE49-F238E27FC236}">
                <a16:creationId xmlns:a16="http://schemas.microsoft.com/office/drawing/2014/main" id="{9011390F-A12A-4E4B-83B1-67F0CF7FAE7F}"/>
              </a:ext>
            </a:extLst>
          </p:cNvPr>
          <p:cNvSpPr/>
          <p:nvPr/>
        </p:nvSpPr>
        <p:spPr>
          <a:xfrm>
            <a:off x="8996069" y="1395316"/>
            <a:ext cx="3316633" cy="2536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664" indent="-285664">
              <a:buFont typeface="Arial" panose="020B0604020202020204" pitchFamily="34" charset="0"/>
              <a:buChar char="•"/>
            </a:pPr>
            <a:r>
              <a:rPr lang="en-US" sz="1600" dirty="0">
                <a:solidFill>
                  <a:schemeClr val="tx1">
                    <a:lumMod val="65000"/>
                    <a:lumOff val="35000"/>
                  </a:schemeClr>
                </a:solidFill>
              </a:rPr>
              <a:t>General fund expenditures</a:t>
            </a:r>
          </a:p>
          <a:p>
            <a:pPr marL="285664" indent="-285664">
              <a:buFont typeface="Arial" panose="020B0604020202020204" pitchFamily="34" charset="0"/>
              <a:buChar char="•"/>
            </a:pPr>
            <a:r>
              <a:rPr lang="en-US" sz="1600" dirty="0">
                <a:solidFill>
                  <a:schemeClr val="tx1">
                    <a:lumMod val="65000"/>
                    <a:lumOff val="35000"/>
                  </a:schemeClr>
                </a:solidFill>
              </a:rPr>
              <a:t>Enterprise fund expenditures</a:t>
            </a:r>
          </a:p>
          <a:p>
            <a:pPr marL="285664" indent="-285664">
              <a:buFont typeface="Arial" panose="020B0604020202020204" pitchFamily="34" charset="0"/>
              <a:buChar char="•"/>
            </a:pPr>
            <a:r>
              <a:rPr lang="en-US" sz="1600" dirty="0">
                <a:solidFill>
                  <a:schemeClr val="tx1">
                    <a:lumMod val="65000"/>
                    <a:lumOff val="35000"/>
                  </a:schemeClr>
                </a:solidFill>
              </a:rPr>
              <a:t>Operating costs</a:t>
            </a:r>
          </a:p>
          <a:p>
            <a:pPr marL="285664" indent="-285664">
              <a:buFont typeface="Arial" panose="020B0604020202020204" pitchFamily="34" charset="0"/>
              <a:buChar char="•"/>
            </a:pPr>
            <a:r>
              <a:rPr lang="en-US" sz="1600" dirty="0">
                <a:solidFill>
                  <a:schemeClr val="tx1">
                    <a:lumMod val="65000"/>
                    <a:lumOff val="35000"/>
                  </a:schemeClr>
                </a:solidFill>
              </a:rPr>
              <a:t>Capital costs</a:t>
            </a:r>
          </a:p>
          <a:p>
            <a:pPr marL="285664" indent="-285664">
              <a:buFont typeface="Arial" panose="020B0604020202020204" pitchFamily="34" charset="0"/>
              <a:buChar char="•"/>
            </a:pPr>
            <a:r>
              <a:rPr lang="en-US" sz="1600" dirty="0">
                <a:solidFill>
                  <a:schemeClr val="tx1">
                    <a:lumMod val="65000"/>
                    <a:lumOff val="35000"/>
                  </a:schemeClr>
                </a:solidFill>
              </a:rPr>
              <a:t>Internal expenditures (</a:t>
            </a:r>
            <a:r>
              <a:rPr lang="en-US" sz="1600" i="1" dirty="0" err="1">
                <a:solidFill>
                  <a:schemeClr val="tx1">
                    <a:lumMod val="65000"/>
                    <a:lumOff val="35000"/>
                  </a:schemeClr>
                </a:solidFill>
              </a:rPr>
              <a:t>eg</a:t>
            </a:r>
            <a:r>
              <a:rPr lang="en-US" sz="1600" dirty="0">
                <a:solidFill>
                  <a:schemeClr val="tx1">
                    <a:lumMod val="65000"/>
                    <a:lumOff val="35000"/>
                  </a:schemeClr>
                </a:solidFill>
              </a:rPr>
              <a:t> salaries &amp; benefits)</a:t>
            </a:r>
          </a:p>
          <a:p>
            <a:pPr marL="285664" indent="-285664">
              <a:buFont typeface="Arial" panose="020B0604020202020204" pitchFamily="34" charset="0"/>
              <a:buChar char="•"/>
            </a:pPr>
            <a:r>
              <a:rPr lang="en-US" sz="1600" dirty="0">
                <a:solidFill>
                  <a:schemeClr val="tx1">
                    <a:lumMod val="65000"/>
                    <a:lumOff val="35000"/>
                  </a:schemeClr>
                </a:solidFill>
              </a:rPr>
              <a:t>External expenditures (</a:t>
            </a:r>
            <a:r>
              <a:rPr lang="en-US" sz="1600" i="1" dirty="0" err="1">
                <a:solidFill>
                  <a:schemeClr val="tx1">
                    <a:lumMod val="65000"/>
                    <a:lumOff val="35000"/>
                  </a:schemeClr>
                </a:solidFill>
              </a:rPr>
              <a:t>eg</a:t>
            </a:r>
            <a:r>
              <a:rPr lang="en-US" sz="1600" i="1" dirty="0">
                <a:solidFill>
                  <a:schemeClr val="tx1">
                    <a:lumMod val="65000"/>
                    <a:lumOff val="35000"/>
                  </a:schemeClr>
                </a:solidFill>
              </a:rPr>
              <a:t> </a:t>
            </a:r>
            <a:r>
              <a:rPr lang="en-US" sz="1600" dirty="0">
                <a:solidFill>
                  <a:schemeClr val="tx1">
                    <a:lumMod val="65000"/>
                    <a:lumOff val="35000"/>
                  </a:schemeClr>
                </a:solidFill>
              </a:rPr>
              <a:t>contracts, partnerships, interlocal agreements)</a:t>
            </a:r>
          </a:p>
        </p:txBody>
      </p:sp>
      <p:sp>
        <p:nvSpPr>
          <p:cNvPr id="11" name="Rectangle 10">
            <a:extLst>
              <a:ext uri="{FF2B5EF4-FFF2-40B4-BE49-F238E27FC236}">
                <a16:creationId xmlns:a16="http://schemas.microsoft.com/office/drawing/2014/main" id="{69EAC5C8-479E-9640-AE2E-E5BF17E858B6}"/>
              </a:ext>
            </a:extLst>
          </p:cNvPr>
          <p:cNvSpPr/>
          <p:nvPr/>
        </p:nvSpPr>
        <p:spPr>
          <a:xfrm>
            <a:off x="2819358" y="4025894"/>
            <a:ext cx="9360857" cy="2758617"/>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411" algn="ctr"/>
            <a:r>
              <a:rPr lang="en-US" sz="1999" b="1" dirty="0">
                <a:solidFill>
                  <a:schemeClr val="tx1">
                    <a:lumMod val="65000"/>
                    <a:lumOff val="35000"/>
                  </a:schemeClr>
                </a:solidFill>
                <a:latin typeface="+mj-lt"/>
              </a:rPr>
              <a:t>But Avoid These PROHIBITED Expenditures:</a:t>
            </a:r>
          </a:p>
          <a:p>
            <a:pPr marL="1380711" indent="-463411"/>
            <a:r>
              <a:rPr lang="en-US" sz="1999" dirty="0">
                <a:solidFill>
                  <a:schemeClr val="tx1">
                    <a:lumMod val="65000"/>
                    <a:lumOff val="35000"/>
                  </a:schemeClr>
                </a:solidFill>
                <a:latin typeface="+mj-lt"/>
              </a:rPr>
              <a:t>NO: Pension fund contributions</a:t>
            </a:r>
          </a:p>
          <a:p>
            <a:pPr marL="1380711" indent="-463411"/>
            <a:r>
              <a:rPr lang="en-US" sz="1999" dirty="0">
                <a:solidFill>
                  <a:schemeClr val="tx1">
                    <a:lumMod val="65000"/>
                    <a:lumOff val="35000"/>
                  </a:schemeClr>
                </a:solidFill>
                <a:latin typeface="+mj-lt"/>
              </a:rPr>
              <a:t>NO: Borrowing money</a:t>
            </a:r>
          </a:p>
          <a:p>
            <a:pPr marL="1380711" indent="-463411"/>
            <a:r>
              <a:rPr lang="en-US" sz="1999" dirty="0">
                <a:solidFill>
                  <a:schemeClr val="tx1">
                    <a:lumMod val="65000"/>
                    <a:lumOff val="35000"/>
                  </a:schemeClr>
                </a:solidFill>
                <a:latin typeface="+mj-lt"/>
              </a:rPr>
              <a:t>NO: Financial reserves / rainy day fund</a:t>
            </a:r>
          </a:p>
          <a:p>
            <a:pPr marL="1380711" indent="-463411"/>
            <a:r>
              <a:rPr lang="en-US" sz="1999" dirty="0">
                <a:solidFill>
                  <a:schemeClr val="tx1">
                    <a:lumMod val="65000"/>
                    <a:lumOff val="35000"/>
                  </a:schemeClr>
                </a:solidFill>
                <a:latin typeface="+mj-lt"/>
              </a:rPr>
              <a:t>NO: Settlement/judgement/consent decree</a:t>
            </a:r>
          </a:p>
          <a:p>
            <a:pPr marL="1380711" indent="-463411"/>
            <a:r>
              <a:rPr lang="en-US" sz="1999" dirty="0">
                <a:solidFill>
                  <a:schemeClr val="tx1">
                    <a:lumMod val="65000"/>
                    <a:lumOff val="35000"/>
                  </a:schemeClr>
                </a:solidFill>
                <a:latin typeface="+mj-lt"/>
              </a:rPr>
              <a:t>NO: Undermines or discourages compliance with CDC guidelines</a:t>
            </a:r>
          </a:p>
          <a:p>
            <a:pPr marL="1380711" indent="-463411"/>
            <a:r>
              <a:rPr lang="en-US" sz="1999" dirty="0">
                <a:solidFill>
                  <a:schemeClr val="tx1">
                    <a:lumMod val="65000"/>
                    <a:lumOff val="35000"/>
                  </a:schemeClr>
                </a:solidFill>
                <a:latin typeface="+mj-lt"/>
              </a:rPr>
              <a:t>NO: Violates conflict of interest provisions</a:t>
            </a:r>
          </a:p>
          <a:p>
            <a:pPr marL="1380711" indent="-463411"/>
            <a:r>
              <a:rPr lang="en-US" sz="1999" dirty="0">
                <a:solidFill>
                  <a:schemeClr val="tx1">
                    <a:lumMod val="65000"/>
                    <a:lumOff val="35000"/>
                  </a:schemeClr>
                </a:solidFill>
                <a:latin typeface="+mj-lt"/>
              </a:rPr>
              <a:t>NO: Violates state law or other federal laws and regulations, including applicable Uniform Guidance</a:t>
            </a:r>
          </a:p>
        </p:txBody>
      </p:sp>
      <p:pic>
        <p:nvPicPr>
          <p:cNvPr id="13" name="Graphic 12" descr="Stop with solid fill">
            <a:extLst>
              <a:ext uri="{FF2B5EF4-FFF2-40B4-BE49-F238E27FC236}">
                <a16:creationId xmlns:a16="http://schemas.microsoft.com/office/drawing/2014/main" id="{DE1BF34C-9DD5-2045-8115-1E7E05CCC0B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99575" y="4597394"/>
            <a:ext cx="457082" cy="457082"/>
          </a:xfrm>
          <a:prstGeom prst="rect">
            <a:avLst/>
          </a:prstGeom>
          <a:effectLst>
            <a:outerShdw blurRad="50800" dist="38100" dir="8100000" algn="tr" rotWithShape="0">
              <a:prstClr val="black">
                <a:alpha val="40000"/>
              </a:prstClr>
            </a:outerShdw>
          </a:effectLst>
        </p:spPr>
      </p:pic>
      <p:pic>
        <p:nvPicPr>
          <p:cNvPr id="15" name="Graphic 14" descr="Stop with solid fill">
            <a:extLst>
              <a:ext uri="{FF2B5EF4-FFF2-40B4-BE49-F238E27FC236}">
                <a16:creationId xmlns:a16="http://schemas.microsoft.com/office/drawing/2014/main" id="{67993666-837B-4C4C-AC7A-718BA4B2913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86833" y="4911243"/>
            <a:ext cx="457082" cy="457082"/>
          </a:xfrm>
          <a:prstGeom prst="rect">
            <a:avLst/>
          </a:prstGeom>
          <a:effectLst>
            <a:outerShdw blurRad="50800" dist="38100" dir="8100000" algn="tr" rotWithShape="0">
              <a:prstClr val="black">
                <a:alpha val="40000"/>
              </a:prstClr>
            </a:outerShdw>
          </a:effectLst>
        </p:spPr>
      </p:pic>
      <p:pic>
        <p:nvPicPr>
          <p:cNvPr id="16" name="Graphic 15" descr="Stop with solid fill">
            <a:extLst>
              <a:ext uri="{FF2B5EF4-FFF2-40B4-BE49-F238E27FC236}">
                <a16:creationId xmlns:a16="http://schemas.microsoft.com/office/drawing/2014/main" id="{DF9C463B-5649-E145-B20F-CB05F74302A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99575" y="5210055"/>
            <a:ext cx="457082" cy="457082"/>
          </a:xfrm>
          <a:prstGeom prst="rect">
            <a:avLst/>
          </a:prstGeom>
          <a:effectLst>
            <a:outerShdw blurRad="50800" dist="38100" dir="8100000" algn="tr" rotWithShape="0">
              <a:prstClr val="black">
                <a:alpha val="40000"/>
              </a:prstClr>
            </a:outerShdw>
          </a:effectLst>
        </p:spPr>
      </p:pic>
      <p:pic>
        <p:nvPicPr>
          <p:cNvPr id="17" name="Graphic 16" descr="Stop with solid fill">
            <a:extLst>
              <a:ext uri="{FF2B5EF4-FFF2-40B4-BE49-F238E27FC236}">
                <a16:creationId xmlns:a16="http://schemas.microsoft.com/office/drawing/2014/main" id="{9BC28835-E96E-C946-8A3E-6E01FF29B95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86832" y="5539144"/>
            <a:ext cx="457082" cy="457082"/>
          </a:xfrm>
          <a:prstGeom prst="rect">
            <a:avLst/>
          </a:prstGeom>
          <a:effectLst>
            <a:outerShdw blurRad="50800" dist="38100" dir="8100000" algn="tr" rotWithShape="0">
              <a:prstClr val="black">
                <a:alpha val="40000"/>
              </a:prstClr>
            </a:outerShdw>
          </a:effectLst>
        </p:spPr>
      </p:pic>
      <p:pic>
        <p:nvPicPr>
          <p:cNvPr id="18" name="Graphic 17" descr="Stop with solid fill">
            <a:extLst>
              <a:ext uri="{FF2B5EF4-FFF2-40B4-BE49-F238E27FC236}">
                <a16:creationId xmlns:a16="http://schemas.microsoft.com/office/drawing/2014/main" id="{2AE4B0E7-ADFF-5941-A39C-0B205239CE4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99573" y="5867085"/>
            <a:ext cx="457082" cy="457082"/>
          </a:xfrm>
          <a:prstGeom prst="rect">
            <a:avLst/>
          </a:prstGeom>
          <a:effectLst>
            <a:outerShdw blurRad="50800" dist="38100" dir="8100000" algn="tr" rotWithShape="0">
              <a:prstClr val="black">
                <a:alpha val="40000"/>
              </a:prstClr>
            </a:outerShdw>
          </a:effectLst>
        </p:spPr>
      </p:pic>
      <p:pic>
        <p:nvPicPr>
          <p:cNvPr id="19" name="Graphic 18" descr="Stop with solid fill">
            <a:extLst>
              <a:ext uri="{FF2B5EF4-FFF2-40B4-BE49-F238E27FC236}">
                <a16:creationId xmlns:a16="http://schemas.microsoft.com/office/drawing/2014/main" id="{40C871EB-2511-BC4B-BAC4-C3C73CCA090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99574" y="6128627"/>
            <a:ext cx="457082" cy="457082"/>
          </a:xfrm>
          <a:prstGeom prst="rect">
            <a:avLst/>
          </a:prstGeom>
          <a:effectLst>
            <a:outerShdw blurRad="50800" dist="38100" dir="8100000" algn="tr" rotWithShape="0">
              <a:prstClr val="black">
                <a:alpha val="40000"/>
              </a:prstClr>
            </a:outerShdw>
          </a:effectLst>
        </p:spPr>
      </p:pic>
      <p:pic>
        <p:nvPicPr>
          <p:cNvPr id="20" name="Graphic 19" descr="Stop with solid fill">
            <a:extLst>
              <a:ext uri="{FF2B5EF4-FFF2-40B4-BE49-F238E27FC236}">
                <a16:creationId xmlns:a16="http://schemas.microsoft.com/office/drawing/2014/main" id="{8A9F5649-96EE-1642-A794-31911C85FFC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86834" y="4295612"/>
            <a:ext cx="457082" cy="45708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40310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4" grpId="0" animBg="1"/>
      <p:bldP spid="10" grpId="0" animBg="1"/>
      <p:bldP spid="9"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8284B-2112-7146-8546-DEDCDEAC7225}"/>
              </a:ext>
            </a:extLst>
          </p:cNvPr>
          <p:cNvSpPr>
            <a:spLocks noGrp="1"/>
          </p:cNvSpPr>
          <p:nvPr>
            <p:ph type="title"/>
          </p:nvPr>
        </p:nvSpPr>
        <p:spPr>
          <a:xfrm>
            <a:off x="2641975" y="-77344"/>
            <a:ext cx="10512862" cy="1325218"/>
          </a:xfrm>
        </p:spPr>
        <p:txBody>
          <a:bodyPr/>
          <a:lstStyle/>
          <a:p>
            <a:pPr algn="ctr"/>
            <a:r>
              <a:rPr lang="en-US" dirty="0"/>
              <a:t>Reimbursements</a:t>
            </a:r>
          </a:p>
        </p:txBody>
      </p:sp>
      <p:sp>
        <p:nvSpPr>
          <p:cNvPr id="5" name="Rectangle 4">
            <a:extLst>
              <a:ext uri="{FF2B5EF4-FFF2-40B4-BE49-F238E27FC236}">
                <a16:creationId xmlns:a16="http://schemas.microsoft.com/office/drawing/2014/main" id="{E331E446-8E01-3348-A232-6690FCFBE396}"/>
              </a:ext>
            </a:extLst>
          </p:cNvPr>
          <p:cNvSpPr/>
          <p:nvPr/>
        </p:nvSpPr>
        <p:spPr>
          <a:xfrm>
            <a:off x="1588" y="893"/>
            <a:ext cx="3514224" cy="6856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99" dirty="0">
                <a:latin typeface="+mj-lt"/>
              </a:rPr>
              <a:t>May reimburse salaries/benefits or other  general fund or enterprise fund expenditures back to March 3, 2021. </a:t>
            </a:r>
          </a:p>
          <a:p>
            <a:pPr algn="ctr"/>
            <a:endParaRPr lang="en-US" sz="1999" dirty="0">
              <a:latin typeface="+mj-lt"/>
            </a:endParaRPr>
          </a:p>
          <a:p>
            <a:r>
              <a:rPr lang="en-US" sz="1999" dirty="0">
                <a:latin typeface="+mj-lt"/>
              </a:rPr>
              <a:t>Must ensure that initial expenditure did not involve debt and was not otherwise paid for directly by another external source of funding.</a:t>
            </a:r>
          </a:p>
          <a:p>
            <a:endParaRPr lang="en-US" sz="1999" dirty="0">
              <a:latin typeface="+mj-lt"/>
            </a:endParaRPr>
          </a:p>
          <a:p>
            <a:r>
              <a:rPr lang="en-US" sz="1999" dirty="0">
                <a:latin typeface="+mj-lt"/>
              </a:rPr>
              <a:t>Must document initial expenditure (budget appropriations, contracts, invoices, payments, etc.)</a:t>
            </a:r>
          </a:p>
          <a:p>
            <a:endParaRPr lang="en-US" sz="1999" dirty="0">
              <a:latin typeface="+mj-lt"/>
            </a:endParaRPr>
          </a:p>
          <a:p>
            <a:r>
              <a:rPr lang="en-US" sz="1999" dirty="0">
                <a:latin typeface="+mj-lt"/>
              </a:rPr>
              <a:t>If initial expenditure involved external contract, that contract must not have violated federal conflict of interest regulations</a:t>
            </a:r>
          </a:p>
        </p:txBody>
      </p:sp>
      <p:pic>
        <p:nvPicPr>
          <p:cNvPr id="1026" name="Picture 2">
            <a:extLst>
              <a:ext uri="{FF2B5EF4-FFF2-40B4-BE49-F238E27FC236}">
                <a16:creationId xmlns:a16="http://schemas.microsoft.com/office/drawing/2014/main" id="{5780CCE9-C5C9-AB49-953F-4BFBEA23F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1370" y="3178978"/>
            <a:ext cx="2065558" cy="178857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16ECF06D-9B66-1A46-8D95-00158455C2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8511" y="3178977"/>
            <a:ext cx="2065558" cy="178857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B3E50CB4-9E4B-E84F-B672-C84530F476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2002" y="3254203"/>
            <a:ext cx="2065558" cy="178857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358FA31-8F9C-4849-A8E1-341E4C95F22D}"/>
              </a:ext>
            </a:extLst>
          </p:cNvPr>
          <p:cNvSpPr/>
          <p:nvPr/>
        </p:nvSpPr>
        <p:spPr>
          <a:xfrm>
            <a:off x="4095181" y="4894686"/>
            <a:ext cx="1380558" cy="794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9" dirty="0">
                <a:solidFill>
                  <a:schemeClr val="tx1">
                    <a:lumMod val="65000"/>
                    <a:lumOff val="35000"/>
                  </a:schemeClr>
                </a:solidFill>
                <a:latin typeface="+mj-lt"/>
              </a:rPr>
              <a:t>General Fund</a:t>
            </a:r>
          </a:p>
        </p:txBody>
      </p:sp>
      <p:sp>
        <p:nvSpPr>
          <p:cNvPr id="9" name="Rectangle 8">
            <a:extLst>
              <a:ext uri="{FF2B5EF4-FFF2-40B4-BE49-F238E27FC236}">
                <a16:creationId xmlns:a16="http://schemas.microsoft.com/office/drawing/2014/main" id="{9A8DD388-6F91-BA48-8341-C469F0E64FE8}"/>
              </a:ext>
            </a:extLst>
          </p:cNvPr>
          <p:cNvSpPr/>
          <p:nvPr/>
        </p:nvSpPr>
        <p:spPr>
          <a:xfrm>
            <a:off x="6240123" y="4967553"/>
            <a:ext cx="1380558" cy="794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9" dirty="0">
                <a:solidFill>
                  <a:schemeClr val="tx1">
                    <a:lumMod val="65000"/>
                    <a:lumOff val="35000"/>
                  </a:schemeClr>
                </a:solidFill>
                <a:latin typeface="+mj-lt"/>
              </a:rPr>
              <a:t>Water Fund</a:t>
            </a:r>
          </a:p>
        </p:txBody>
      </p:sp>
      <p:sp>
        <p:nvSpPr>
          <p:cNvPr id="8" name="Rectangle 7">
            <a:extLst>
              <a:ext uri="{FF2B5EF4-FFF2-40B4-BE49-F238E27FC236}">
                <a16:creationId xmlns:a16="http://schemas.microsoft.com/office/drawing/2014/main" id="{A29DC504-C1BB-634B-B4D6-97BDBE1641EC}"/>
              </a:ext>
            </a:extLst>
          </p:cNvPr>
          <p:cNvSpPr/>
          <p:nvPr/>
        </p:nvSpPr>
        <p:spPr>
          <a:xfrm>
            <a:off x="3711231" y="878469"/>
            <a:ext cx="2007293" cy="146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latin typeface="+mj-lt"/>
              </a:rPr>
              <a:t>Expended $10,000 for utilities in </a:t>
            </a:r>
          </a:p>
          <a:p>
            <a:pPr algn="ctr"/>
            <a:r>
              <a:rPr lang="en-US" dirty="0">
                <a:solidFill>
                  <a:schemeClr val="tx1">
                    <a:lumMod val="65000"/>
                    <a:lumOff val="35000"/>
                  </a:schemeClr>
                </a:solidFill>
                <a:latin typeface="+mj-lt"/>
              </a:rPr>
              <a:t>FY 2021-22  </a:t>
            </a:r>
          </a:p>
        </p:txBody>
      </p:sp>
      <p:sp>
        <p:nvSpPr>
          <p:cNvPr id="12" name="Rectangle 11">
            <a:extLst>
              <a:ext uri="{FF2B5EF4-FFF2-40B4-BE49-F238E27FC236}">
                <a16:creationId xmlns:a16="http://schemas.microsoft.com/office/drawing/2014/main" id="{46CC9E23-21C4-FE48-994B-20FBB97E74C5}"/>
              </a:ext>
            </a:extLst>
          </p:cNvPr>
          <p:cNvSpPr/>
          <p:nvPr/>
        </p:nvSpPr>
        <p:spPr>
          <a:xfrm>
            <a:off x="5798371" y="923433"/>
            <a:ext cx="2165698" cy="1461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latin typeface="+mj-lt"/>
              </a:rPr>
              <a:t>Expended $20,000 to local vendor for various supplies in </a:t>
            </a:r>
          </a:p>
          <a:p>
            <a:pPr algn="ctr"/>
            <a:r>
              <a:rPr lang="en-US" dirty="0">
                <a:solidFill>
                  <a:schemeClr val="tx1">
                    <a:lumMod val="65000"/>
                    <a:lumOff val="35000"/>
                  </a:schemeClr>
                </a:solidFill>
                <a:latin typeface="+mj-lt"/>
              </a:rPr>
              <a:t>FY 2021-22</a:t>
            </a:r>
            <a:r>
              <a:rPr lang="en-US" sz="2399" dirty="0">
                <a:solidFill>
                  <a:schemeClr val="tx1">
                    <a:lumMod val="65000"/>
                    <a:lumOff val="35000"/>
                  </a:schemeClr>
                </a:solidFill>
              </a:rPr>
              <a:t>  </a:t>
            </a:r>
          </a:p>
        </p:txBody>
      </p:sp>
      <p:pic>
        <p:nvPicPr>
          <p:cNvPr id="2050" name="Picture 2">
            <a:extLst>
              <a:ext uri="{FF2B5EF4-FFF2-40B4-BE49-F238E27FC236}">
                <a16:creationId xmlns:a16="http://schemas.microsoft.com/office/drawing/2014/main" id="{255C67F1-BEF3-4045-95FF-BC53CAE18E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5343" y="2208144"/>
            <a:ext cx="967985" cy="7542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EE692C14-F45D-CD48-B056-77FF21B958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8101" y="2339639"/>
            <a:ext cx="967985" cy="7542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23963E47-69C6-0146-A73C-B9F6F054F9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422" y="2383563"/>
            <a:ext cx="967985" cy="75427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43257DC2-133E-B74F-A960-7B3C22802570}"/>
              </a:ext>
            </a:extLst>
          </p:cNvPr>
          <p:cNvSpPr/>
          <p:nvPr/>
        </p:nvSpPr>
        <p:spPr>
          <a:xfrm>
            <a:off x="8512935" y="797298"/>
            <a:ext cx="3254635" cy="2279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latin typeface="+mj-lt"/>
              </a:rPr>
              <a:t>Appropriate $10,000 in grant project ordinance to reimburse general fund for utilities and $20,000 to reimburse water fund for supplies</a:t>
            </a:r>
          </a:p>
          <a:p>
            <a:pPr algn="ctr"/>
            <a:r>
              <a:rPr lang="en-US" dirty="0">
                <a:solidFill>
                  <a:schemeClr val="tx1">
                    <a:lumMod val="65000"/>
                    <a:lumOff val="35000"/>
                  </a:schemeClr>
                </a:solidFill>
                <a:latin typeface="+mj-lt"/>
              </a:rPr>
              <a:t>ARP/CSLFRF Funds Now Spent!</a:t>
            </a:r>
          </a:p>
        </p:txBody>
      </p:sp>
      <p:sp>
        <p:nvSpPr>
          <p:cNvPr id="13" name="Curved Left Arrow 12">
            <a:extLst>
              <a:ext uri="{FF2B5EF4-FFF2-40B4-BE49-F238E27FC236}">
                <a16:creationId xmlns:a16="http://schemas.microsoft.com/office/drawing/2014/main" id="{02F44EEE-5FB8-D64C-97CC-2351CA0FD369}"/>
              </a:ext>
            </a:extLst>
          </p:cNvPr>
          <p:cNvSpPr/>
          <p:nvPr/>
        </p:nvSpPr>
        <p:spPr>
          <a:xfrm rot="5058694">
            <a:off x="7125895" y="2706569"/>
            <a:ext cx="992129" cy="6228504"/>
          </a:xfrm>
          <a:prstGeom prst="curvedLeftArrow">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chemeClr val="tx1"/>
              </a:solidFill>
            </a:endParaRPr>
          </a:p>
        </p:txBody>
      </p:sp>
      <p:sp>
        <p:nvSpPr>
          <p:cNvPr id="22" name="Curved Left Arrow 21">
            <a:extLst>
              <a:ext uri="{FF2B5EF4-FFF2-40B4-BE49-F238E27FC236}">
                <a16:creationId xmlns:a16="http://schemas.microsoft.com/office/drawing/2014/main" id="{26A43A48-936A-1A4E-80E0-CC042967ACDD}"/>
              </a:ext>
            </a:extLst>
          </p:cNvPr>
          <p:cNvSpPr/>
          <p:nvPr/>
        </p:nvSpPr>
        <p:spPr>
          <a:xfrm rot="4717345">
            <a:off x="8378999" y="3615947"/>
            <a:ext cx="811372" cy="4209406"/>
          </a:xfrm>
          <a:prstGeom prst="curvedLeftArrow">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chemeClr val="tx1"/>
              </a:solidFill>
            </a:endParaRPr>
          </a:p>
        </p:txBody>
      </p:sp>
      <p:sp>
        <p:nvSpPr>
          <p:cNvPr id="10" name="Rectangle 9">
            <a:extLst>
              <a:ext uri="{FF2B5EF4-FFF2-40B4-BE49-F238E27FC236}">
                <a16:creationId xmlns:a16="http://schemas.microsoft.com/office/drawing/2014/main" id="{EB44BFAF-DC61-1146-A820-F00D0AC04452}"/>
              </a:ext>
            </a:extLst>
          </p:cNvPr>
          <p:cNvSpPr/>
          <p:nvPr/>
        </p:nvSpPr>
        <p:spPr>
          <a:xfrm>
            <a:off x="9083850" y="4975476"/>
            <a:ext cx="2746530" cy="7949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9" dirty="0">
                <a:solidFill>
                  <a:schemeClr val="tx1">
                    <a:lumMod val="65000"/>
                    <a:lumOff val="35000"/>
                  </a:schemeClr>
                </a:solidFill>
                <a:latin typeface="+mj-lt"/>
              </a:rPr>
              <a:t>ARP/CSLFRF Special Revenue  Fund</a:t>
            </a:r>
          </a:p>
        </p:txBody>
      </p:sp>
      <p:pic>
        <p:nvPicPr>
          <p:cNvPr id="18" name="Picture 2">
            <a:extLst>
              <a:ext uri="{FF2B5EF4-FFF2-40B4-BE49-F238E27FC236}">
                <a16:creationId xmlns:a16="http://schemas.microsoft.com/office/drawing/2014/main" id="{B5170CA0-CB9B-844A-B9A0-8A29080115F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718361" y="5725176"/>
            <a:ext cx="967985" cy="75427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A78460F3-852C-1F48-8023-7FCC934C1513}"/>
              </a:ext>
            </a:extLst>
          </p:cNvPr>
          <p:cNvPicPr>
            <a:picLocks noChangeAspect="1" noChangeArrowheads="1"/>
          </p:cNvPicPr>
          <p:nvPr/>
        </p:nvPicPr>
        <p:blipFill>
          <a:blip r:embed="rId4">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620682" y="5769100"/>
            <a:ext cx="967985" cy="75427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FFDB67F3-56D5-914E-9E87-239DA81EB6FC}"/>
              </a:ext>
            </a:extLst>
          </p:cNvPr>
          <p:cNvPicPr>
            <a:picLocks noChangeAspect="1" noChangeArrowheads="1"/>
          </p:cNvPicPr>
          <p:nvPr/>
        </p:nvPicPr>
        <p:blipFill>
          <a:blip r:embed="rId4">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393976" y="5725176"/>
            <a:ext cx="967985" cy="754274"/>
          </a:xfrm>
          <a:prstGeom prst="rect">
            <a:avLst/>
          </a:prstGeom>
          <a:noFill/>
          <a:extLst>
            <a:ext uri="{909E8E84-426E-40DD-AFC4-6F175D3DCCD1}">
              <a14:hiddenFill xmlns:a14="http://schemas.microsoft.com/office/drawing/2010/main">
                <a:solidFill>
                  <a:srgbClr val="FFFFFF"/>
                </a:solidFill>
              </a14:hiddenFill>
            </a:ext>
          </a:extLst>
        </p:spPr>
      </p:pic>
      <p:sp>
        <p:nvSpPr>
          <p:cNvPr id="16" name="Up Arrow 15">
            <a:extLst>
              <a:ext uri="{FF2B5EF4-FFF2-40B4-BE49-F238E27FC236}">
                <a16:creationId xmlns:a16="http://schemas.microsoft.com/office/drawing/2014/main" id="{11CB473F-FD4C-8A41-AE6F-FFC03D78B287}"/>
              </a:ext>
            </a:extLst>
          </p:cNvPr>
          <p:cNvSpPr/>
          <p:nvPr/>
        </p:nvSpPr>
        <p:spPr>
          <a:xfrm>
            <a:off x="4709335" y="2933336"/>
            <a:ext cx="302335" cy="320867"/>
          </a:xfrm>
          <a:prstGeom prst="upArrow">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24" name="Up Arrow 23">
            <a:extLst>
              <a:ext uri="{FF2B5EF4-FFF2-40B4-BE49-F238E27FC236}">
                <a16:creationId xmlns:a16="http://schemas.microsoft.com/office/drawing/2014/main" id="{CE816D35-AA92-3940-BDDF-92241A98E174}"/>
              </a:ext>
            </a:extLst>
          </p:cNvPr>
          <p:cNvSpPr/>
          <p:nvPr/>
        </p:nvSpPr>
        <p:spPr>
          <a:xfrm>
            <a:off x="6726583" y="2933470"/>
            <a:ext cx="302335" cy="320867"/>
          </a:xfrm>
          <a:prstGeom prst="upArrow">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21" name="Rectangle 20">
            <a:extLst>
              <a:ext uri="{FF2B5EF4-FFF2-40B4-BE49-F238E27FC236}">
                <a16:creationId xmlns:a16="http://schemas.microsoft.com/office/drawing/2014/main" id="{15C123F3-E4AC-E643-81EE-B1A53E407C89}"/>
              </a:ext>
            </a:extLst>
          </p:cNvPr>
          <p:cNvSpPr/>
          <p:nvPr/>
        </p:nvSpPr>
        <p:spPr>
          <a:xfrm>
            <a:off x="9222003" y="6062186"/>
            <a:ext cx="2968411" cy="794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mj-lt"/>
              </a:rPr>
              <a:t>After appropriation of reimbursement, do journal entry to move cash!</a:t>
            </a:r>
          </a:p>
        </p:txBody>
      </p:sp>
    </p:spTree>
    <p:extLst>
      <p:ext uri="{BB962C8B-B14F-4D97-AF65-F5344CB8AC3E}">
        <p14:creationId xmlns:p14="http://schemas.microsoft.com/office/powerpoint/2010/main" val="234943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7" grpId="0"/>
      <p:bldP spid="13" grpId="0" animBg="1"/>
      <p:bldP spid="22" grpId="0" animBg="1"/>
      <p:bldP spid="16"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3" name="Rectangle 1032">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026" name="Picture 2" descr="A person holding a red apple&#10;&#10;Description automatically generated">
            <a:extLst>
              <a:ext uri="{FF2B5EF4-FFF2-40B4-BE49-F238E27FC236}">
                <a16:creationId xmlns:a16="http://schemas.microsoft.com/office/drawing/2014/main" id="{7A982A14-D67A-D534-BEC3-642692770AD3}"/>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F77C8EC-0DE4-2980-E54B-33ECD325CD5F}"/>
              </a:ext>
            </a:extLst>
          </p:cNvPr>
          <p:cNvSpPr>
            <a:spLocks noGrp="1"/>
          </p:cNvSpPr>
          <p:nvPr>
            <p:ph type="title"/>
          </p:nvPr>
        </p:nvSpPr>
        <p:spPr>
          <a:xfrm>
            <a:off x="838199" y="1671570"/>
            <a:ext cx="5155261" cy="4072044"/>
          </a:xfrm>
        </p:spPr>
        <p:txBody>
          <a:bodyPr anchor="t">
            <a:normAutofit/>
          </a:bodyPr>
          <a:lstStyle/>
          <a:p>
            <a:r>
              <a:rPr lang="en-US">
                <a:solidFill>
                  <a:srgbClr val="FFFFFF"/>
                </a:solidFill>
              </a:rPr>
              <a:t>Outside Revenue Replacement</a:t>
            </a:r>
          </a:p>
        </p:txBody>
      </p:sp>
      <p:sp>
        <p:nvSpPr>
          <p:cNvPr id="3" name="Content Placeholder 2">
            <a:extLst>
              <a:ext uri="{FF2B5EF4-FFF2-40B4-BE49-F238E27FC236}">
                <a16:creationId xmlns:a16="http://schemas.microsoft.com/office/drawing/2014/main" id="{ADA7C2F5-B788-2AEF-FD5C-57F3E5C1D12C}"/>
              </a:ext>
            </a:extLst>
          </p:cNvPr>
          <p:cNvSpPr>
            <a:spLocks noGrp="1"/>
          </p:cNvSpPr>
          <p:nvPr>
            <p:ph idx="1"/>
          </p:nvPr>
        </p:nvSpPr>
        <p:spPr>
          <a:xfrm>
            <a:off x="5323115" y="816430"/>
            <a:ext cx="6694714" cy="4370000"/>
          </a:xfrm>
        </p:spPr>
        <p:txBody>
          <a:bodyPr>
            <a:normAutofit/>
          </a:bodyPr>
          <a:lstStyle/>
          <a:p>
            <a:pPr marL="0" indent="0">
              <a:spcBef>
                <a:spcPts val="2200"/>
              </a:spcBef>
              <a:buNone/>
            </a:pPr>
            <a:r>
              <a:rPr lang="en-US" dirty="0">
                <a:solidFill>
                  <a:schemeClr val="bg1"/>
                </a:solidFill>
                <a:hlinkClick r:id="rId3">
                  <a:extLst>
                    <a:ext uri="{A12FA001-AC4F-418D-AE19-62706E023703}">
                      <ahyp:hlinkClr xmlns:ahyp="http://schemas.microsoft.com/office/drawing/2018/hyperlinkcolor" val="tx"/>
                    </a:ext>
                  </a:extLst>
                </a:hlinkClick>
              </a:rPr>
              <a:t>Personnel Costs</a:t>
            </a:r>
            <a:r>
              <a:rPr lang="en-US" dirty="0">
                <a:solidFill>
                  <a:srgbClr val="FFFFFF"/>
                </a:solidFill>
              </a:rPr>
              <a:t>?</a:t>
            </a:r>
          </a:p>
          <a:p>
            <a:pPr marL="0" indent="0">
              <a:spcBef>
                <a:spcPts val="2200"/>
              </a:spcBef>
              <a:buNone/>
            </a:pPr>
            <a:r>
              <a:rPr lang="en-US" dirty="0">
                <a:solidFill>
                  <a:srgbClr val="FFFFFF"/>
                </a:solidFill>
              </a:rPr>
              <a:t>Public Health or Safety Costs?</a:t>
            </a:r>
          </a:p>
          <a:p>
            <a:pPr marL="0" indent="0">
              <a:spcBef>
                <a:spcPts val="2200"/>
              </a:spcBef>
              <a:buNone/>
            </a:pPr>
            <a:r>
              <a:rPr lang="en-US" dirty="0">
                <a:solidFill>
                  <a:srgbClr val="FFFFFF"/>
                </a:solidFill>
              </a:rPr>
              <a:t>	</a:t>
            </a:r>
            <a:r>
              <a:rPr lang="en-US" dirty="0" err="1">
                <a:solidFill>
                  <a:srgbClr val="FFFFFF"/>
                </a:solidFill>
              </a:rPr>
              <a:t>Eg.</a:t>
            </a:r>
            <a:r>
              <a:rPr lang="en-US" dirty="0">
                <a:solidFill>
                  <a:srgbClr val="FFFFFF"/>
                </a:solidFill>
              </a:rPr>
              <a:t> Viper radio systems</a:t>
            </a:r>
          </a:p>
          <a:p>
            <a:pPr marL="0" indent="0">
              <a:spcBef>
                <a:spcPts val="2200"/>
              </a:spcBef>
              <a:buNone/>
            </a:pPr>
            <a:r>
              <a:rPr lang="en-US" dirty="0">
                <a:solidFill>
                  <a:srgbClr val="FFFFFF"/>
                </a:solidFill>
              </a:rPr>
              <a:t>Stormwater / Drainage Projects?</a:t>
            </a:r>
          </a:p>
          <a:p>
            <a:pPr marL="0" indent="0">
              <a:spcBef>
                <a:spcPts val="2200"/>
              </a:spcBef>
              <a:buNone/>
            </a:pPr>
            <a:r>
              <a:rPr lang="en-US" dirty="0">
                <a:solidFill>
                  <a:srgbClr val="FFFFFF"/>
                </a:solidFill>
              </a:rPr>
              <a:t>Look at Current CIP – Can you Supplant?</a:t>
            </a:r>
          </a:p>
          <a:p>
            <a:pPr marL="0" indent="0">
              <a:spcBef>
                <a:spcPts val="2200"/>
              </a:spcBef>
              <a:buNone/>
            </a:pPr>
            <a:r>
              <a:rPr lang="en-US" dirty="0">
                <a:solidFill>
                  <a:srgbClr val="FFFFFF"/>
                </a:solidFill>
              </a:rPr>
              <a:t>Community Programs Targeted to Low- or Moderate-Income Citizens?</a:t>
            </a:r>
          </a:p>
          <a:p>
            <a:pPr marL="0" indent="0">
              <a:buNone/>
            </a:pPr>
            <a:endParaRPr lang="en-US" sz="2000" dirty="0">
              <a:solidFill>
                <a:srgbClr val="FFFFFF"/>
              </a:solidFill>
            </a:endParaRPr>
          </a:p>
        </p:txBody>
      </p:sp>
      <p:sp>
        <p:nvSpPr>
          <p:cNvPr id="4" name="Rectangle 3">
            <a:hlinkClick r:id="rId4" action="ppaction://hlinksldjump"/>
            <a:extLst>
              <a:ext uri="{FF2B5EF4-FFF2-40B4-BE49-F238E27FC236}">
                <a16:creationId xmlns:a16="http://schemas.microsoft.com/office/drawing/2014/main" id="{F4481B29-F31C-879D-C076-526306D45972}"/>
              </a:ext>
            </a:extLst>
          </p:cNvPr>
          <p:cNvSpPr/>
          <p:nvPr/>
        </p:nvSpPr>
        <p:spPr>
          <a:xfrm>
            <a:off x="10634597" y="6450904"/>
            <a:ext cx="1160571" cy="2880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t>BACK</a:t>
            </a:r>
            <a:endParaRPr lang="en-US"/>
          </a:p>
        </p:txBody>
      </p:sp>
    </p:spTree>
    <p:extLst>
      <p:ext uri="{BB962C8B-B14F-4D97-AF65-F5344CB8AC3E}">
        <p14:creationId xmlns:p14="http://schemas.microsoft.com/office/powerpoint/2010/main" val="211823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ED86B2-C81F-0F46-A87A-360991C2AF02}"/>
              </a:ext>
            </a:extLst>
          </p:cNvPr>
          <p:cNvSpPr/>
          <p:nvPr/>
        </p:nvSpPr>
        <p:spPr>
          <a:xfrm>
            <a:off x="1588" y="893"/>
            <a:ext cx="12188825" cy="157081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chemeClr val="accent4"/>
              </a:solidFill>
            </a:endParaRPr>
          </a:p>
        </p:txBody>
      </p:sp>
      <p:sp>
        <p:nvSpPr>
          <p:cNvPr id="2" name="Title 1">
            <a:extLst>
              <a:ext uri="{FF2B5EF4-FFF2-40B4-BE49-F238E27FC236}">
                <a16:creationId xmlns:a16="http://schemas.microsoft.com/office/drawing/2014/main" id="{2FF000E0-B44D-4943-8186-B77C58C1BA3D}"/>
              </a:ext>
            </a:extLst>
          </p:cNvPr>
          <p:cNvSpPr>
            <a:spLocks noGrp="1"/>
          </p:cNvSpPr>
          <p:nvPr>
            <p:ph type="title"/>
          </p:nvPr>
        </p:nvSpPr>
        <p:spPr>
          <a:xfrm>
            <a:off x="839569" y="-250501"/>
            <a:ext cx="10512862" cy="1325218"/>
          </a:xfrm>
        </p:spPr>
        <p:txBody>
          <a:bodyPr/>
          <a:lstStyle/>
          <a:p>
            <a:pPr algn="ctr"/>
            <a:r>
              <a:rPr lang="en-US" dirty="0">
                <a:solidFill>
                  <a:schemeClr val="bg1"/>
                </a:solidFill>
              </a:rPr>
              <a:t>Federal Compliance Requirements</a:t>
            </a:r>
          </a:p>
        </p:txBody>
      </p:sp>
      <p:graphicFrame>
        <p:nvGraphicFramePr>
          <p:cNvPr id="4" name="Table 4">
            <a:extLst>
              <a:ext uri="{FF2B5EF4-FFF2-40B4-BE49-F238E27FC236}">
                <a16:creationId xmlns:a16="http://schemas.microsoft.com/office/drawing/2014/main" id="{D5ACF939-9DAA-344A-92C4-459D57C0DABE}"/>
              </a:ext>
            </a:extLst>
          </p:cNvPr>
          <p:cNvGraphicFramePr>
            <a:graphicFrameLocks noGrp="1"/>
          </p:cNvGraphicFramePr>
          <p:nvPr>
            <p:ph idx="1"/>
            <p:extLst>
              <p:ext uri="{D42A27DB-BD31-4B8C-83A1-F6EECF244321}">
                <p14:modId xmlns:p14="http://schemas.microsoft.com/office/powerpoint/2010/main" val="3426012625"/>
              </p:ext>
            </p:extLst>
          </p:nvPr>
        </p:nvGraphicFramePr>
        <p:xfrm>
          <a:off x="1587" y="774235"/>
          <a:ext cx="12188826" cy="5302234"/>
        </p:xfrm>
        <a:graphic>
          <a:graphicData uri="http://schemas.openxmlformats.org/drawingml/2006/table">
            <a:tbl>
              <a:tblPr firstRow="1" bandRow="1">
                <a:tableStyleId>{93296810-A885-4BE3-A3E7-6D5BEEA58F35}</a:tableStyleId>
              </a:tblPr>
              <a:tblGrid>
                <a:gridCol w="4062942">
                  <a:extLst>
                    <a:ext uri="{9D8B030D-6E8A-4147-A177-3AD203B41FA5}">
                      <a16:colId xmlns:a16="http://schemas.microsoft.com/office/drawing/2014/main" val="2461308859"/>
                    </a:ext>
                  </a:extLst>
                </a:gridCol>
                <a:gridCol w="4062942">
                  <a:extLst>
                    <a:ext uri="{9D8B030D-6E8A-4147-A177-3AD203B41FA5}">
                      <a16:colId xmlns:a16="http://schemas.microsoft.com/office/drawing/2014/main" val="435555440"/>
                    </a:ext>
                  </a:extLst>
                </a:gridCol>
                <a:gridCol w="4062942">
                  <a:extLst>
                    <a:ext uri="{9D8B030D-6E8A-4147-A177-3AD203B41FA5}">
                      <a16:colId xmlns:a16="http://schemas.microsoft.com/office/drawing/2014/main" val="2496405590"/>
                    </a:ext>
                  </a:extLst>
                </a:gridCol>
              </a:tblGrid>
              <a:tr h="457081">
                <a:tc>
                  <a:txBody>
                    <a:bodyPr/>
                    <a:lstStyle/>
                    <a:p>
                      <a:pPr algn="ctr"/>
                      <a:r>
                        <a:rPr lang="en-US" sz="1600" dirty="0"/>
                        <a:t>Award Terms</a:t>
                      </a:r>
                    </a:p>
                  </a:txBody>
                  <a:tcPr marL="91416" marR="91416" marT="45708" marB="45708"/>
                </a:tc>
                <a:tc>
                  <a:txBody>
                    <a:bodyPr/>
                    <a:lstStyle/>
                    <a:p>
                      <a:pPr algn="ctr"/>
                      <a:r>
                        <a:rPr lang="en-US" sz="2400" dirty="0"/>
                        <a:t>Prohibited Expenditures </a:t>
                      </a:r>
                    </a:p>
                  </a:txBody>
                  <a:tcPr marL="91416" marR="91416" marT="45708" marB="45708"/>
                </a:tc>
                <a:tc>
                  <a:txBody>
                    <a:bodyPr/>
                    <a:lstStyle/>
                    <a:p>
                      <a:pPr algn="ctr"/>
                      <a:r>
                        <a:rPr lang="en-US" sz="2400" dirty="0"/>
                        <a:t>Uniform Guidance (UG)</a:t>
                      </a:r>
                    </a:p>
                  </a:txBody>
                  <a:tcPr marL="91416" marR="91416" marT="45708" marB="45708"/>
                </a:tc>
                <a:extLst>
                  <a:ext uri="{0D108BD9-81ED-4DB2-BD59-A6C34878D82A}">
                    <a16:rowId xmlns:a16="http://schemas.microsoft.com/office/drawing/2014/main" val="3392893364"/>
                  </a:ext>
                </a:extLst>
              </a:tr>
              <a:tr h="4845058">
                <a:tc>
                  <a:txBody>
                    <a:bodyPr/>
                    <a:lstStyle/>
                    <a:p>
                      <a:pPr>
                        <a:spcBef>
                          <a:spcPts val="600"/>
                        </a:spcBef>
                      </a:pPr>
                      <a:r>
                        <a:rPr lang="en-US" sz="1600" dirty="0"/>
                        <a:t>All funds obligated by December 31, 2024 &amp; fully expended by December 31, 2026</a:t>
                      </a:r>
                    </a:p>
                    <a:p>
                      <a:pPr>
                        <a:spcBef>
                          <a:spcPts val="600"/>
                        </a:spcBef>
                      </a:pPr>
                      <a:r>
                        <a:rPr lang="en-US" sz="1600" dirty="0"/>
                        <a:t>Reporting requirements</a:t>
                      </a:r>
                    </a:p>
                    <a:p>
                      <a:pPr lvl="1">
                        <a:spcBef>
                          <a:spcPts val="600"/>
                        </a:spcBef>
                      </a:pPr>
                      <a:r>
                        <a:rPr lang="en-US" sz="1600" dirty="0"/>
                        <a:t>Project &amp; Expenditure reports (quarterly or yearly, depending on size) -- Document data elements for certain EC’s</a:t>
                      </a:r>
                    </a:p>
                    <a:p>
                      <a:pPr lvl="1">
                        <a:spcBef>
                          <a:spcPts val="600"/>
                        </a:spcBef>
                      </a:pPr>
                      <a:r>
                        <a:rPr lang="en-US" sz="1600" dirty="0"/>
                        <a:t>Performance Plan reports (for largest units only)</a:t>
                      </a:r>
                    </a:p>
                    <a:p>
                      <a:pPr>
                        <a:spcBef>
                          <a:spcPts val="600"/>
                        </a:spcBef>
                      </a:pPr>
                      <a:r>
                        <a:rPr lang="en-US" sz="1600" dirty="0"/>
                        <a:t>Civil rights compliance / nondiscrimination policy </a:t>
                      </a:r>
                    </a:p>
                    <a:p>
                      <a:pPr>
                        <a:spcBef>
                          <a:spcPts val="600"/>
                        </a:spcBef>
                      </a:pPr>
                      <a:r>
                        <a:rPr lang="en-US" sz="1600" dirty="0"/>
                        <a:t>Compliance with all applicable Uniform Guidance provisions</a:t>
                      </a:r>
                    </a:p>
                    <a:p>
                      <a:pPr>
                        <a:spcBef>
                          <a:spcPts val="600"/>
                        </a:spcBef>
                      </a:pPr>
                      <a:r>
                        <a:rPr lang="en-US" sz="1600" dirty="0"/>
                        <a:t>Records retention policy with retention for at least 5 years after award term ends</a:t>
                      </a:r>
                    </a:p>
                    <a:p>
                      <a:pPr>
                        <a:spcBef>
                          <a:spcPts val="600"/>
                        </a:spcBef>
                      </a:pPr>
                      <a:r>
                        <a:rPr lang="en-US" sz="1600" dirty="0"/>
                        <a:t>Special audit requirements</a:t>
                      </a:r>
                    </a:p>
                    <a:p>
                      <a:pPr>
                        <a:spcBef>
                          <a:spcPts val="600"/>
                        </a:spcBef>
                      </a:pPr>
                      <a:r>
                        <a:rPr lang="en-US" sz="1600" dirty="0"/>
                        <a:t>Other federal laws</a:t>
                      </a:r>
                      <a:endParaRPr lang="en-US" sz="1600" dirty="0">
                        <a:latin typeface="+mj-lt"/>
                      </a:endParaRPr>
                    </a:p>
                  </a:txBody>
                  <a:tcPr marL="91416" marR="91416" marT="45708" marB="45708"/>
                </a:tc>
                <a:tc>
                  <a:txBody>
                    <a:bodyPr/>
                    <a:lstStyle/>
                    <a:p>
                      <a:pPr>
                        <a:spcBef>
                          <a:spcPts val="600"/>
                        </a:spcBef>
                      </a:pPr>
                      <a:r>
                        <a:rPr lang="en-US" sz="1800" dirty="0"/>
                        <a:t>NO: Pension fund contributions</a:t>
                      </a:r>
                    </a:p>
                    <a:p>
                      <a:pPr>
                        <a:spcBef>
                          <a:spcPts val="600"/>
                        </a:spcBef>
                      </a:pPr>
                      <a:r>
                        <a:rPr lang="en-US" sz="1800" dirty="0"/>
                        <a:t>NO: Borrowing money</a:t>
                      </a:r>
                    </a:p>
                    <a:p>
                      <a:pPr>
                        <a:spcBef>
                          <a:spcPts val="600"/>
                        </a:spcBef>
                      </a:pPr>
                      <a:r>
                        <a:rPr lang="en-US" sz="1800" dirty="0"/>
                        <a:t>NO: Financial reserves / rainy day fund</a:t>
                      </a:r>
                    </a:p>
                    <a:p>
                      <a:pPr>
                        <a:spcBef>
                          <a:spcPts val="600"/>
                        </a:spcBef>
                      </a:pPr>
                      <a:r>
                        <a:rPr lang="en-US" sz="1800" dirty="0"/>
                        <a:t>NO: Settlement/judgement/consent decree</a:t>
                      </a:r>
                    </a:p>
                    <a:p>
                      <a:pPr>
                        <a:spcBef>
                          <a:spcPts val="600"/>
                        </a:spcBef>
                      </a:pPr>
                      <a:r>
                        <a:rPr lang="en-US" sz="1800" dirty="0"/>
                        <a:t>NO: Undermines or discourages compliance with CDC guidelines</a:t>
                      </a:r>
                    </a:p>
                    <a:p>
                      <a:pPr>
                        <a:spcBef>
                          <a:spcPts val="600"/>
                        </a:spcBef>
                      </a:pPr>
                      <a:r>
                        <a:rPr lang="en-US" sz="1800" dirty="0"/>
                        <a:t>NO: Violates conflict of interest provisions</a:t>
                      </a:r>
                    </a:p>
                    <a:p>
                      <a:pPr>
                        <a:spcBef>
                          <a:spcPts val="600"/>
                        </a:spcBef>
                      </a:pPr>
                      <a:r>
                        <a:rPr lang="en-US" sz="1800" dirty="0"/>
                        <a:t>NO: Violates state law or other federal laws and regulations, including applicable Uniform Guidance</a:t>
                      </a:r>
                    </a:p>
                    <a:p>
                      <a:pPr>
                        <a:spcBef>
                          <a:spcPts val="600"/>
                        </a:spcBef>
                      </a:pPr>
                      <a:endParaRPr lang="en-US" sz="2400" dirty="0"/>
                    </a:p>
                  </a:txBody>
                  <a:tcPr marL="91416" marR="91416" marT="45708" marB="45708"/>
                </a:tc>
                <a:tc>
                  <a:txBody>
                    <a:bodyPr/>
                    <a:lstStyle/>
                    <a:p>
                      <a:pPr marL="66675" lvl="1" indent="0">
                        <a:spcBef>
                          <a:spcPts val="600"/>
                        </a:spcBef>
                        <a:buFont typeface="Arial" panose="020B0604020202020204" pitchFamily="34" charset="0"/>
                        <a:buNone/>
                        <a:tabLst/>
                      </a:pPr>
                      <a:r>
                        <a:rPr lang="en-US" sz="1800" b="0" dirty="0">
                          <a:solidFill>
                            <a:schemeClr val="tx1"/>
                          </a:solidFill>
                        </a:rPr>
                        <a:t>General Financial Management</a:t>
                      </a:r>
                    </a:p>
                    <a:p>
                      <a:pPr marL="66675" lvl="1" indent="0">
                        <a:spcBef>
                          <a:spcPts val="0"/>
                        </a:spcBef>
                        <a:buFont typeface="Arial" panose="020B0604020202020204" pitchFamily="34" charset="0"/>
                        <a:buNone/>
                        <a:tabLst/>
                      </a:pPr>
                      <a:r>
                        <a:rPr lang="en-US" sz="1800" b="0" dirty="0">
                          <a:solidFill>
                            <a:schemeClr val="tx1"/>
                          </a:solidFill>
                        </a:rPr>
                        <a:t>Internal Controls </a:t>
                      </a:r>
                    </a:p>
                    <a:p>
                      <a:pPr marL="66675" lvl="1" indent="0">
                        <a:spcBef>
                          <a:spcPts val="0"/>
                        </a:spcBef>
                        <a:buFont typeface="Arial" panose="020B0604020202020204" pitchFamily="34" charset="0"/>
                        <a:buNone/>
                        <a:tabLst/>
                      </a:pPr>
                      <a:r>
                        <a:rPr lang="en-US" sz="1800" b="0" dirty="0">
                          <a:solidFill>
                            <a:schemeClr val="tx1"/>
                          </a:solidFill>
                        </a:rPr>
                        <a:t>Eligible Projects Determination &amp; Documentation Policy</a:t>
                      </a:r>
                    </a:p>
                    <a:p>
                      <a:pPr marL="66675" lvl="1" indent="0">
                        <a:spcBef>
                          <a:spcPts val="0"/>
                        </a:spcBef>
                        <a:buFont typeface="Arial" panose="020B0604020202020204" pitchFamily="34" charset="0"/>
                        <a:buNone/>
                        <a:tabLst/>
                      </a:pPr>
                      <a:r>
                        <a:rPr lang="en-US" sz="1800" b="0" dirty="0">
                          <a:solidFill>
                            <a:schemeClr val="tx1"/>
                          </a:solidFill>
                        </a:rPr>
                        <a:t>Cost Principles/Allowable Costs Policy </a:t>
                      </a:r>
                    </a:p>
                    <a:p>
                      <a:pPr marL="66675" lvl="1" indent="0">
                        <a:lnSpc>
                          <a:spcPct val="120000"/>
                        </a:lnSpc>
                        <a:spcBef>
                          <a:spcPts val="0"/>
                        </a:spcBef>
                        <a:buFont typeface="Arial" panose="020B0604020202020204" pitchFamily="34" charset="0"/>
                        <a:buNone/>
                        <a:tabLst/>
                      </a:pPr>
                      <a:endParaRPr lang="en-US" sz="1800" b="0" dirty="0">
                        <a:solidFill>
                          <a:schemeClr val="tx1"/>
                        </a:solidFill>
                      </a:endParaRPr>
                    </a:p>
                    <a:p>
                      <a:pPr marL="66675" lvl="1" indent="0">
                        <a:lnSpc>
                          <a:spcPct val="100000"/>
                        </a:lnSpc>
                        <a:spcBef>
                          <a:spcPts val="0"/>
                        </a:spcBef>
                        <a:buFont typeface="Arial" panose="020B0604020202020204" pitchFamily="34" charset="0"/>
                        <a:buNone/>
                        <a:tabLst/>
                      </a:pPr>
                      <a:endParaRPr lang="en-US" sz="1000" b="0" dirty="0">
                        <a:solidFill>
                          <a:schemeClr val="tx1"/>
                        </a:solidFill>
                      </a:endParaRPr>
                    </a:p>
                    <a:p>
                      <a:pPr marL="66675" lvl="1" indent="0">
                        <a:lnSpc>
                          <a:spcPct val="100000"/>
                        </a:lnSpc>
                        <a:spcBef>
                          <a:spcPts val="0"/>
                        </a:spcBef>
                        <a:buFont typeface="Arial" panose="020B0604020202020204" pitchFamily="34" charset="0"/>
                        <a:buNone/>
                        <a:tabLst/>
                      </a:pPr>
                      <a:r>
                        <a:rPr lang="en-US" sz="1800" b="0" dirty="0">
                          <a:solidFill>
                            <a:schemeClr val="tx1"/>
                          </a:solidFill>
                        </a:rPr>
                        <a:t>Procurement, Suspension, &amp; Debarment Policy </a:t>
                      </a:r>
                    </a:p>
                    <a:p>
                      <a:pPr marL="66675" lvl="1" indent="0">
                        <a:lnSpc>
                          <a:spcPct val="100000"/>
                        </a:lnSpc>
                        <a:spcBef>
                          <a:spcPts val="0"/>
                        </a:spcBef>
                        <a:buFont typeface="Arial" panose="020B0604020202020204" pitchFamily="34" charset="0"/>
                        <a:buNone/>
                        <a:tabLst/>
                      </a:pPr>
                      <a:r>
                        <a:rPr lang="en-US" sz="1800" b="0" dirty="0">
                          <a:solidFill>
                            <a:schemeClr val="tx1"/>
                          </a:solidFill>
                        </a:rPr>
                        <a:t>Subaward Policy </a:t>
                      </a:r>
                    </a:p>
                    <a:p>
                      <a:pPr marL="66675" lvl="1" indent="0">
                        <a:lnSpc>
                          <a:spcPct val="100000"/>
                        </a:lnSpc>
                        <a:spcBef>
                          <a:spcPts val="0"/>
                        </a:spcBef>
                        <a:buFont typeface="Arial" panose="020B0604020202020204" pitchFamily="34" charset="0"/>
                        <a:buNone/>
                        <a:tabLst/>
                      </a:pPr>
                      <a:r>
                        <a:rPr lang="en-US" sz="1800" b="0" dirty="0">
                          <a:solidFill>
                            <a:schemeClr val="tx1"/>
                          </a:solidFill>
                        </a:rPr>
                        <a:t>Program Income Policy </a:t>
                      </a:r>
                    </a:p>
                    <a:p>
                      <a:pPr marL="66675" lvl="1" indent="0">
                        <a:lnSpc>
                          <a:spcPct val="100000"/>
                        </a:lnSpc>
                        <a:spcBef>
                          <a:spcPts val="0"/>
                        </a:spcBef>
                        <a:buFont typeface="Arial" panose="020B0604020202020204" pitchFamily="34" charset="0"/>
                        <a:buNone/>
                        <a:tabLst/>
                      </a:pPr>
                      <a:r>
                        <a:rPr lang="en-US" sz="1800" b="0" dirty="0">
                          <a:solidFill>
                            <a:schemeClr val="tx1"/>
                          </a:solidFill>
                        </a:rPr>
                        <a:t>Property Management Policy</a:t>
                      </a:r>
                    </a:p>
                    <a:p>
                      <a:pPr marL="66675" lvl="1" indent="0">
                        <a:lnSpc>
                          <a:spcPct val="100000"/>
                        </a:lnSpc>
                        <a:spcBef>
                          <a:spcPts val="0"/>
                        </a:spcBef>
                        <a:buFont typeface="Arial" panose="020B0604020202020204" pitchFamily="34" charset="0"/>
                        <a:buNone/>
                        <a:tabLst/>
                      </a:pPr>
                      <a:r>
                        <a:rPr lang="en-US" sz="1800" b="0" dirty="0">
                          <a:solidFill>
                            <a:schemeClr val="tx1"/>
                          </a:solidFill>
                        </a:rPr>
                        <a:t> </a:t>
                      </a:r>
                    </a:p>
                    <a:p>
                      <a:pPr marL="66675" lvl="1" indent="0">
                        <a:lnSpc>
                          <a:spcPct val="100000"/>
                        </a:lnSpc>
                        <a:spcBef>
                          <a:spcPts val="0"/>
                        </a:spcBef>
                        <a:buFont typeface="Arial" panose="020B0604020202020204" pitchFamily="34" charset="0"/>
                        <a:buNone/>
                        <a:tabLst/>
                      </a:pPr>
                      <a:endParaRPr lang="en-US" sz="1800" b="0" dirty="0"/>
                    </a:p>
                  </a:txBody>
                  <a:tcPr marL="91416" marR="91416" marT="45708" marB="45708"/>
                </a:tc>
                <a:extLst>
                  <a:ext uri="{0D108BD9-81ED-4DB2-BD59-A6C34878D82A}">
                    <a16:rowId xmlns:a16="http://schemas.microsoft.com/office/drawing/2014/main" val="4206498764"/>
                  </a:ext>
                </a:extLst>
              </a:tr>
            </a:tbl>
          </a:graphicData>
        </a:graphic>
      </p:graphicFrame>
      <p:sp>
        <p:nvSpPr>
          <p:cNvPr id="3" name="Up Arrow Callout 2">
            <a:extLst>
              <a:ext uri="{FF2B5EF4-FFF2-40B4-BE49-F238E27FC236}">
                <a16:creationId xmlns:a16="http://schemas.microsoft.com/office/drawing/2014/main" id="{11710E80-C0B8-4D4D-A3AF-AAFB07A6F3B0}"/>
              </a:ext>
            </a:extLst>
          </p:cNvPr>
          <p:cNvSpPr/>
          <p:nvPr/>
        </p:nvSpPr>
        <p:spPr>
          <a:xfrm>
            <a:off x="1239516" y="4988671"/>
            <a:ext cx="3200386" cy="1845191"/>
          </a:xfrm>
          <a:prstGeom prst="upArrowCallout">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What local government agreed to as condition of receiving funds. </a:t>
            </a:r>
            <a:r>
              <a:rPr lang="en-US" b="1" dirty="0">
                <a:latin typeface="+mj-lt"/>
              </a:rPr>
              <a:t>Applies to ALL categories</a:t>
            </a:r>
            <a:r>
              <a:rPr lang="en-US" sz="2399" b="1" dirty="0"/>
              <a:t>.</a:t>
            </a:r>
          </a:p>
        </p:txBody>
      </p:sp>
      <p:sp>
        <p:nvSpPr>
          <p:cNvPr id="5" name="Up Arrow Callout 4">
            <a:extLst>
              <a:ext uri="{FF2B5EF4-FFF2-40B4-BE49-F238E27FC236}">
                <a16:creationId xmlns:a16="http://schemas.microsoft.com/office/drawing/2014/main" id="{A2A6E63D-9BAF-FC46-A49C-7F91A57F233F}"/>
              </a:ext>
            </a:extLst>
          </p:cNvPr>
          <p:cNvSpPr/>
          <p:nvPr/>
        </p:nvSpPr>
        <p:spPr>
          <a:xfrm>
            <a:off x="5131649" y="4965425"/>
            <a:ext cx="3023450" cy="1891683"/>
          </a:xfrm>
          <a:prstGeom prst="upArrowCallout">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The Final Rule prohibits certain expenditures no matter what. </a:t>
            </a:r>
            <a:r>
              <a:rPr lang="en-US" b="1" dirty="0">
                <a:latin typeface="+mj-lt"/>
              </a:rPr>
              <a:t>Applies to ALL categories</a:t>
            </a:r>
          </a:p>
        </p:txBody>
      </p:sp>
      <p:sp>
        <p:nvSpPr>
          <p:cNvPr id="7" name="Rounded Rectangle 6">
            <a:extLst>
              <a:ext uri="{FF2B5EF4-FFF2-40B4-BE49-F238E27FC236}">
                <a16:creationId xmlns:a16="http://schemas.microsoft.com/office/drawing/2014/main" id="{3C2E6922-1864-374F-B7C2-3A54FFF374E8}"/>
              </a:ext>
            </a:extLst>
          </p:cNvPr>
          <p:cNvSpPr/>
          <p:nvPr/>
        </p:nvSpPr>
        <p:spPr>
          <a:xfrm>
            <a:off x="8155099" y="1236866"/>
            <a:ext cx="3855372" cy="1795919"/>
          </a:xfrm>
          <a:prstGeom prst="roundRect">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a:p>
            <a:pPr algn="ctr"/>
            <a:endParaRPr lang="en-US" sz="2399" dirty="0"/>
          </a:p>
          <a:p>
            <a:pPr algn="ctr"/>
            <a:endParaRPr lang="en-US" sz="2399" dirty="0"/>
          </a:p>
          <a:p>
            <a:pPr algn="ctr"/>
            <a:endParaRPr lang="en-US" b="1" dirty="0">
              <a:latin typeface="+mj-lt"/>
            </a:endParaRPr>
          </a:p>
          <a:p>
            <a:pPr algn="ctr"/>
            <a:r>
              <a:rPr lang="en-US" b="1" dirty="0">
                <a:latin typeface="+mj-lt"/>
              </a:rPr>
              <a:t>Applies to ALL projects</a:t>
            </a:r>
          </a:p>
        </p:txBody>
      </p:sp>
      <p:sp>
        <p:nvSpPr>
          <p:cNvPr id="8" name="Rounded Rectangle 7">
            <a:extLst>
              <a:ext uri="{FF2B5EF4-FFF2-40B4-BE49-F238E27FC236}">
                <a16:creationId xmlns:a16="http://schemas.microsoft.com/office/drawing/2014/main" id="{2D5597F0-B3E2-C642-A3C0-0F65E8E7E5E7}"/>
              </a:ext>
            </a:extLst>
          </p:cNvPr>
          <p:cNvSpPr/>
          <p:nvPr/>
        </p:nvSpPr>
        <p:spPr>
          <a:xfrm>
            <a:off x="8155099" y="3032785"/>
            <a:ext cx="3855372" cy="2068947"/>
          </a:xfrm>
          <a:prstGeom prst="roundRect">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a:p>
            <a:pPr algn="ctr"/>
            <a:endParaRPr lang="en-US" sz="2399" dirty="0"/>
          </a:p>
          <a:p>
            <a:pPr algn="ctr"/>
            <a:endParaRPr lang="en-US" sz="2399" dirty="0"/>
          </a:p>
          <a:p>
            <a:pPr algn="ctr"/>
            <a:endParaRPr lang="en-US" sz="2399" dirty="0"/>
          </a:p>
          <a:p>
            <a:pPr algn="ctr"/>
            <a:endParaRPr lang="en-US" sz="800" dirty="0">
              <a:latin typeface="+mj-lt"/>
            </a:endParaRPr>
          </a:p>
          <a:p>
            <a:pPr algn="ctr"/>
            <a:r>
              <a:rPr lang="en-US" sz="1400" b="1" dirty="0">
                <a:latin typeface="+mj-lt"/>
              </a:rPr>
              <a:t>Applies ONLY TO SOME projects and DOES NOT apply to Revenue Replacement</a:t>
            </a:r>
          </a:p>
          <a:p>
            <a:pPr algn="ctr"/>
            <a:endParaRPr lang="en-US" sz="1400" b="1" dirty="0">
              <a:latin typeface="+mj-lt"/>
            </a:endParaRPr>
          </a:p>
        </p:txBody>
      </p:sp>
      <p:sp>
        <p:nvSpPr>
          <p:cNvPr id="6" name="Up Arrow Callout 5">
            <a:extLst>
              <a:ext uri="{FF2B5EF4-FFF2-40B4-BE49-F238E27FC236}">
                <a16:creationId xmlns:a16="http://schemas.microsoft.com/office/drawing/2014/main" id="{F8B1A6BA-8AAA-E441-8804-D7E9ABAEF277}"/>
              </a:ext>
            </a:extLst>
          </p:cNvPr>
          <p:cNvSpPr/>
          <p:nvPr/>
        </p:nvSpPr>
        <p:spPr>
          <a:xfrm>
            <a:off x="9170613" y="4965425"/>
            <a:ext cx="3071978" cy="1891683"/>
          </a:xfrm>
          <a:prstGeom prst="upArrowCallout">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Set of federal compliance regulations that apply to federal awards</a:t>
            </a:r>
            <a:r>
              <a:rPr lang="en-US" sz="2399" dirty="0"/>
              <a:t>.</a:t>
            </a:r>
          </a:p>
        </p:txBody>
      </p:sp>
      <p:sp>
        <p:nvSpPr>
          <p:cNvPr id="10" name="Rectangle 9">
            <a:hlinkClick r:id="rId2" action="ppaction://hlinksldjump"/>
            <a:extLst>
              <a:ext uri="{FF2B5EF4-FFF2-40B4-BE49-F238E27FC236}">
                <a16:creationId xmlns:a16="http://schemas.microsoft.com/office/drawing/2014/main" id="{F9B9DECB-94B1-FEFB-85AF-F699971E1666}"/>
              </a:ext>
            </a:extLst>
          </p:cNvPr>
          <p:cNvSpPr/>
          <p:nvPr/>
        </p:nvSpPr>
        <p:spPr>
          <a:xfrm>
            <a:off x="11092543" y="185057"/>
            <a:ext cx="917928" cy="3156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BACK</a:t>
            </a:r>
          </a:p>
        </p:txBody>
      </p:sp>
    </p:spTree>
    <p:extLst>
      <p:ext uri="{BB962C8B-B14F-4D97-AF65-F5344CB8AC3E}">
        <p14:creationId xmlns:p14="http://schemas.microsoft.com/office/powerpoint/2010/main" val="1548844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8" name="Picture 7" descr="Calendar page with a pen on top">
            <a:extLst>
              <a:ext uri="{FF2B5EF4-FFF2-40B4-BE49-F238E27FC236}">
                <a16:creationId xmlns:a16="http://schemas.microsoft.com/office/drawing/2014/main" id="{03E4ADAC-CBD2-80FA-2AC7-0F3B77670E27}"/>
              </a:ext>
            </a:extLst>
          </p:cNvPr>
          <p:cNvPicPr>
            <a:picLocks noChangeAspect="1"/>
          </p:cNvPicPr>
          <p:nvPr/>
        </p:nvPicPr>
        <p:blipFill rotWithShape="1">
          <a:blip r:embed="rId2"/>
          <a:srcRect l="3184" r="-1" b="-1"/>
          <a:stretch/>
        </p:blipFill>
        <p:spPr>
          <a:xfrm>
            <a:off x="20" y="10"/>
            <a:ext cx="9947062" cy="6857990"/>
          </a:xfrm>
          <a:prstGeom prst="rect">
            <a:avLst/>
          </a:prstGeom>
        </p:spPr>
      </p:pic>
      <p:sp>
        <p:nvSpPr>
          <p:cNvPr id="13" name="Freeform: Shape 12">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5" name="Freeform: Shape 14">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7" name="Freeform: Shape 16">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 name="7-Point Star 3">
            <a:extLst>
              <a:ext uri="{FF2B5EF4-FFF2-40B4-BE49-F238E27FC236}">
                <a16:creationId xmlns:a16="http://schemas.microsoft.com/office/drawing/2014/main" id="{3E70C5A4-49B7-4D71-D957-04586C9C3D8D}"/>
              </a:ext>
            </a:extLst>
          </p:cNvPr>
          <p:cNvSpPr/>
          <p:nvPr/>
        </p:nvSpPr>
        <p:spPr>
          <a:xfrm>
            <a:off x="8046720" y="0"/>
            <a:ext cx="3633746" cy="3178395"/>
          </a:xfrm>
          <a:prstGeom prst="star7">
            <a:avLst/>
          </a:prstGeom>
          <a:solidFill>
            <a:schemeClr val="accent6">
              <a:lumMod val="50000"/>
            </a:schemeClr>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gn="ctr" defTabSz="914400">
              <a:lnSpc>
                <a:spcPct val="90000"/>
              </a:lnSpc>
              <a:spcBef>
                <a:spcPct val="0"/>
              </a:spcBef>
              <a:spcAft>
                <a:spcPts val="600"/>
              </a:spcAft>
            </a:pPr>
            <a:r>
              <a:rPr lang="en-US" sz="3600" dirty="0">
                <a:solidFill>
                  <a:schemeClr val="bg1"/>
                </a:solidFill>
                <a:latin typeface="+mj-lt"/>
                <a:ea typeface="+mj-ea"/>
                <a:cs typeface="+mj-cs"/>
              </a:rPr>
              <a:t>April 30, 2024</a:t>
            </a:r>
          </a:p>
        </p:txBody>
      </p:sp>
      <p:sp>
        <p:nvSpPr>
          <p:cNvPr id="5" name="Content Placeholder 4">
            <a:extLst>
              <a:ext uri="{FF2B5EF4-FFF2-40B4-BE49-F238E27FC236}">
                <a16:creationId xmlns:a16="http://schemas.microsoft.com/office/drawing/2014/main" id="{899D4504-4801-DFAE-8C81-AEFDED943E86}"/>
              </a:ext>
            </a:extLst>
          </p:cNvPr>
          <p:cNvSpPr>
            <a:spLocks noGrp="1"/>
          </p:cNvSpPr>
          <p:nvPr>
            <p:ph idx="1"/>
          </p:nvPr>
        </p:nvSpPr>
        <p:spPr>
          <a:xfrm>
            <a:off x="8046719" y="3319398"/>
            <a:ext cx="3884024" cy="3225450"/>
          </a:xfrm>
          <a:prstGeom prst="star7">
            <a:avLst/>
          </a:prstGeom>
          <a:solidFill>
            <a:schemeClr val="accent4">
              <a:lumMod val="50000"/>
            </a:schemeClr>
          </a:solidFill>
          <a:effectLst>
            <a:outerShdw blurRad="50800" dist="38100" dir="8100000" algn="tr"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vert="horz" lIns="91440" tIns="45720" rIns="91440" bIns="45720" rtlCol="0">
            <a:normAutofit/>
          </a:bodyPr>
          <a:lstStyle/>
          <a:p>
            <a:pPr marL="0" indent="0" algn="ctr">
              <a:buNone/>
            </a:pPr>
            <a:endParaRPr lang="en-US" sz="3600" dirty="0">
              <a:solidFill>
                <a:schemeClr val="bg1"/>
              </a:solidFill>
            </a:endParaRPr>
          </a:p>
          <a:p>
            <a:pPr marL="0" indent="0" algn="ctr">
              <a:buNone/>
            </a:pPr>
            <a:r>
              <a:rPr lang="en-US" sz="3600" dirty="0">
                <a:solidFill>
                  <a:schemeClr val="bg1"/>
                </a:solidFill>
              </a:rPr>
              <a:t>December</a:t>
            </a:r>
            <a:r>
              <a:rPr lang="en-US" sz="3600" dirty="0">
                <a:solidFill>
                  <a:schemeClr val="tx1"/>
                </a:solidFill>
              </a:rPr>
              <a:t> </a:t>
            </a:r>
            <a:r>
              <a:rPr lang="en-US" sz="3600" dirty="0">
                <a:solidFill>
                  <a:schemeClr val="bg1"/>
                </a:solidFill>
              </a:rPr>
              <a:t>31, 2024</a:t>
            </a:r>
          </a:p>
        </p:txBody>
      </p:sp>
    </p:spTree>
    <p:extLst>
      <p:ext uri="{BB962C8B-B14F-4D97-AF65-F5344CB8AC3E}">
        <p14:creationId xmlns:p14="http://schemas.microsoft.com/office/powerpoint/2010/main" val="1765527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C1574-38E0-8211-DE7C-B238BC1D975D}"/>
              </a:ext>
            </a:extLst>
          </p:cNvPr>
          <p:cNvSpPr>
            <a:spLocks noGrp="1"/>
          </p:cNvSpPr>
          <p:nvPr>
            <p:ph type="title"/>
          </p:nvPr>
        </p:nvSpPr>
        <p:spPr>
          <a:xfrm>
            <a:off x="611030" y="274640"/>
            <a:ext cx="10969943" cy="711081"/>
          </a:xfrm>
        </p:spPr>
        <p:txBody>
          <a:bodyPr>
            <a:normAutofit/>
          </a:bodyPr>
          <a:lstStyle/>
          <a:p>
            <a:pPr algn="ctr"/>
            <a:r>
              <a:rPr lang="en-US" b="0" i="0" dirty="0">
                <a:solidFill>
                  <a:srgbClr val="0D0D0D"/>
                </a:solidFill>
                <a:effectLst/>
                <a:latin typeface="Söhne"/>
              </a:rPr>
              <a:t>2024 ARP/CSLFRF To Do List</a:t>
            </a:r>
            <a:endParaRPr lang="en-US" dirty="0"/>
          </a:p>
        </p:txBody>
      </p:sp>
      <p:sp>
        <p:nvSpPr>
          <p:cNvPr id="21" name="Freeform: Shape 20">
            <a:extLst>
              <a:ext uri="{FF2B5EF4-FFF2-40B4-BE49-F238E27FC236}">
                <a16:creationId xmlns:a16="http://schemas.microsoft.com/office/drawing/2014/main" id="{18BDC9C2-632B-DD5F-715F-1CD4AFB7ADFA}"/>
              </a:ext>
            </a:extLst>
          </p:cNvPr>
          <p:cNvSpPr/>
          <p:nvPr/>
        </p:nvSpPr>
        <p:spPr>
          <a:xfrm>
            <a:off x="1313662" y="1403578"/>
            <a:ext cx="4700291" cy="1498358"/>
          </a:xfrm>
          <a:custGeom>
            <a:avLst/>
            <a:gdLst>
              <a:gd name="connsiteX0" fmla="*/ 0 w 5055026"/>
              <a:gd name="connsiteY0" fmla="*/ 0 h 1611441"/>
              <a:gd name="connsiteX1" fmla="*/ 5055026 w 5055026"/>
              <a:gd name="connsiteY1" fmla="*/ 0 h 1611441"/>
              <a:gd name="connsiteX2" fmla="*/ 5055026 w 5055026"/>
              <a:gd name="connsiteY2" fmla="*/ 783152 h 1611441"/>
              <a:gd name="connsiteX3" fmla="*/ 4942583 w 5055026"/>
              <a:gd name="connsiteY3" fmla="*/ 812065 h 1611441"/>
              <a:gd name="connsiteX4" fmla="*/ 3965256 w 5055026"/>
              <a:gd name="connsiteY4" fmla="*/ 1562687 h 1611441"/>
              <a:gd name="connsiteX5" fmla="*/ 3937029 w 5055026"/>
              <a:gd name="connsiteY5" fmla="*/ 1611441 h 1611441"/>
              <a:gd name="connsiteX6" fmla="*/ 0 w 5055026"/>
              <a:gd name="connsiteY6" fmla="*/ 1611441 h 1611441"/>
              <a:gd name="connsiteX7" fmla="*/ 0 w 5055026"/>
              <a:gd name="connsiteY7" fmla="*/ 0 h 161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5026" h="1611441">
                <a:moveTo>
                  <a:pt x="0" y="0"/>
                </a:moveTo>
                <a:lnTo>
                  <a:pt x="5055026" y="0"/>
                </a:lnTo>
                <a:lnTo>
                  <a:pt x="5055026" y="783152"/>
                </a:lnTo>
                <a:lnTo>
                  <a:pt x="4942583" y="812065"/>
                </a:lnTo>
                <a:cubicBezTo>
                  <a:pt x="4534460" y="939004"/>
                  <a:pt x="4189222" y="1208674"/>
                  <a:pt x="3965256" y="1562687"/>
                </a:cubicBezTo>
                <a:lnTo>
                  <a:pt x="3937029" y="1611441"/>
                </a:lnTo>
                <a:lnTo>
                  <a:pt x="0" y="1611441"/>
                </a:lnTo>
                <a:lnTo>
                  <a:pt x="0" y="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BD2071F9-5CCF-1B35-8820-9D5C4F418338}"/>
              </a:ext>
            </a:extLst>
          </p:cNvPr>
          <p:cNvSpPr/>
          <p:nvPr/>
        </p:nvSpPr>
        <p:spPr>
          <a:xfrm>
            <a:off x="6201846" y="1415400"/>
            <a:ext cx="4723733" cy="1498358"/>
          </a:xfrm>
          <a:custGeom>
            <a:avLst/>
            <a:gdLst>
              <a:gd name="connsiteX0" fmla="*/ 0 w 5080238"/>
              <a:gd name="connsiteY0" fmla="*/ 0 h 1611441"/>
              <a:gd name="connsiteX1" fmla="*/ 5080238 w 5080238"/>
              <a:gd name="connsiteY1" fmla="*/ 0 h 1611441"/>
              <a:gd name="connsiteX2" fmla="*/ 5080238 w 5080238"/>
              <a:gd name="connsiteY2" fmla="*/ 1611441 h 1611441"/>
              <a:gd name="connsiteX3" fmla="*/ 1117998 w 5080238"/>
              <a:gd name="connsiteY3" fmla="*/ 1611441 h 1611441"/>
              <a:gd name="connsiteX4" fmla="*/ 1089771 w 5080238"/>
              <a:gd name="connsiteY4" fmla="*/ 1562687 h 1611441"/>
              <a:gd name="connsiteX5" fmla="*/ 112444 w 5080238"/>
              <a:gd name="connsiteY5" fmla="*/ 812065 h 1611441"/>
              <a:gd name="connsiteX6" fmla="*/ 0 w 5080238"/>
              <a:gd name="connsiteY6" fmla="*/ 783152 h 1611441"/>
              <a:gd name="connsiteX7" fmla="*/ 0 w 5080238"/>
              <a:gd name="connsiteY7" fmla="*/ 0 h 161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238" h="1611441">
                <a:moveTo>
                  <a:pt x="0" y="0"/>
                </a:moveTo>
                <a:lnTo>
                  <a:pt x="5080238" y="0"/>
                </a:lnTo>
                <a:lnTo>
                  <a:pt x="5080238" y="1611441"/>
                </a:lnTo>
                <a:lnTo>
                  <a:pt x="1117998" y="1611441"/>
                </a:lnTo>
                <a:lnTo>
                  <a:pt x="1089771" y="1562687"/>
                </a:lnTo>
                <a:cubicBezTo>
                  <a:pt x="865805" y="1208674"/>
                  <a:pt x="520567" y="939004"/>
                  <a:pt x="112444" y="812065"/>
                </a:cubicBezTo>
                <a:lnTo>
                  <a:pt x="0" y="783152"/>
                </a:lnTo>
                <a:lnTo>
                  <a:pt x="0"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B5A0566E-CEC6-D5A9-FBED-EFE964C01791}"/>
              </a:ext>
            </a:extLst>
          </p:cNvPr>
          <p:cNvSpPr/>
          <p:nvPr/>
        </p:nvSpPr>
        <p:spPr>
          <a:xfrm>
            <a:off x="1316891" y="2999121"/>
            <a:ext cx="3614185" cy="1498358"/>
          </a:xfrm>
          <a:custGeom>
            <a:avLst/>
            <a:gdLst>
              <a:gd name="connsiteX0" fmla="*/ 0 w 3886951"/>
              <a:gd name="connsiteY0" fmla="*/ 0 h 1611441"/>
              <a:gd name="connsiteX1" fmla="*/ 3879628 w 3886951"/>
              <a:gd name="connsiteY1" fmla="*/ 0 h 1611441"/>
              <a:gd name="connsiteX2" fmla="*/ 3834552 w 3886951"/>
              <a:gd name="connsiteY2" fmla="*/ 94297 h 1611441"/>
              <a:gd name="connsiteX3" fmla="*/ 3690226 w 3886951"/>
              <a:gd name="connsiteY3" fmla="*/ 798060 h 1611441"/>
              <a:gd name="connsiteX4" fmla="*/ 3834552 w 3886951"/>
              <a:gd name="connsiteY4" fmla="*/ 1501824 h 1611441"/>
              <a:gd name="connsiteX5" fmla="*/ 3886951 w 3886951"/>
              <a:gd name="connsiteY5" fmla="*/ 1611441 h 1611441"/>
              <a:gd name="connsiteX6" fmla="*/ 0 w 3886951"/>
              <a:gd name="connsiteY6" fmla="*/ 1611441 h 1611441"/>
              <a:gd name="connsiteX7" fmla="*/ 0 w 3886951"/>
              <a:gd name="connsiteY7" fmla="*/ 0 h 161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6951" h="1611441">
                <a:moveTo>
                  <a:pt x="0" y="0"/>
                </a:moveTo>
                <a:lnTo>
                  <a:pt x="3879628" y="0"/>
                </a:lnTo>
                <a:lnTo>
                  <a:pt x="3834552" y="94297"/>
                </a:lnTo>
                <a:cubicBezTo>
                  <a:pt x="3741672" y="310195"/>
                  <a:pt x="3690226" y="548120"/>
                  <a:pt x="3690226" y="798060"/>
                </a:cubicBezTo>
                <a:cubicBezTo>
                  <a:pt x="3690226" y="1048001"/>
                  <a:pt x="3741672" y="1285926"/>
                  <a:pt x="3834552" y="1501824"/>
                </a:cubicBezTo>
                <a:lnTo>
                  <a:pt x="3886951" y="1611441"/>
                </a:lnTo>
                <a:lnTo>
                  <a:pt x="0" y="1611441"/>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A73DC3BC-385E-CF0C-DF9F-6156B7546BB4}"/>
              </a:ext>
            </a:extLst>
          </p:cNvPr>
          <p:cNvSpPr/>
          <p:nvPr/>
        </p:nvSpPr>
        <p:spPr>
          <a:xfrm>
            <a:off x="7262438" y="2999121"/>
            <a:ext cx="3637628" cy="1498358"/>
          </a:xfrm>
          <a:custGeom>
            <a:avLst/>
            <a:gdLst>
              <a:gd name="connsiteX0" fmla="*/ 7323 w 3912163"/>
              <a:gd name="connsiteY0" fmla="*/ 0 h 1611441"/>
              <a:gd name="connsiteX1" fmla="*/ 3912163 w 3912163"/>
              <a:gd name="connsiteY1" fmla="*/ 0 h 1611441"/>
              <a:gd name="connsiteX2" fmla="*/ 3912163 w 3912163"/>
              <a:gd name="connsiteY2" fmla="*/ 1611441 h 1611441"/>
              <a:gd name="connsiteX3" fmla="*/ 0 w 3912163"/>
              <a:gd name="connsiteY3" fmla="*/ 1611441 h 1611441"/>
              <a:gd name="connsiteX4" fmla="*/ 52399 w 3912163"/>
              <a:gd name="connsiteY4" fmla="*/ 1501824 h 1611441"/>
              <a:gd name="connsiteX5" fmla="*/ 196725 w 3912163"/>
              <a:gd name="connsiteY5" fmla="*/ 798060 h 1611441"/>
              <a:gd name="connsiteX6" fmla="*/ 52399 w 3912163"/>
              <a:gd name="connsiteY6" fmla="*/ 94297 h 1611441"/>
              <a:gd name="connsiteX7" fmla="*/ 7323 w 3912163"/>
              <a:gd name="connsiteY7" fmla="*/ 0 h 161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12163" h="1611441">
                <a:moveTo>
                  <a:pt x="7323" y="0"/>
                </a:moveTo>
                <a:lnTo>
                  <a:pt x="3912163" y="0"/>
                </a:lnTo>
                <a:lnTo>
                  <a:pt x="3912163" y="1611441"/>
                </a:lnTo>
                <a:lnTo>
                  <a:pt x="0" y="1611441"/>
                </a:lnTo>
                <a:lnTo>
                  <a:pt x="52399" y="1501824"/>
                </a:lnTo>
                <a:cubicBezTo>
                  <a:pt x="145280" y="1285926"/>
                  <a:pt x="196725" y="1048001"/>
                  <a:pt x="196725" y="798060"/>
                </a:cubicBezTo>
                <a:cubicBezTo>
                  <a:pt x="196725" y="548120"/>
                  <a:pt x="145280" y="310195"/>
                  <a:pt x="52399" y="94297"/>
                </a:cubicBezTo>
                <a:lnTo>
                  <a:pt x="7323"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3926E9B4-D383-7D28-BCD3-D49254D808F7}"/>
              </a:ext>
            </a:extLst>
          </p:cNvPr>
          <p:cNvSpPr/>
          <p:nvPr/>
        </p:nvSpPr>
        <p:spPr>
          <a:xfrm>
            <a:off x="1267251" y="4605997"/>
            <a:ext cx="4746702" cy="1758271"/>
          </a:xfrm>
          <a:custGeom>
            <a:avLst/>
            <a:gdLst>
              <a:gd name="connsiteX0" fmla="*/ 0 w 5055026"/>
              <a:gd name="connsiteY0" fmla="*/ 0 h 1611441"/>
              <a:gd name="connsiteX1" fmla="*/ 3945899 w 5055026"/>
              <a:gd name="connsiteY1" fmla="*/ 0 h 1611441"/>
              <a:gd name="connsiteX2" fmla="*/ 3965256 w 5055026"/>
              <a:gd name="connsiteY2" fmla="*/ 33434 h 1611441"/>
              <a:gd name="connsiteX3" fmla="*/ 4942583 w 5055026"/>
              <a:gd name="connsiteY3" fmla="*/ 784057 h 1611441"/>
              <a:gd name="connsiteX4" fmla="*/ 5055026 w 5055026"/>
              <a:gd name="connsiteY4" fmla="*/ 812969 h 1611441"/>
              <a:gd name="connsiteX5" fmla="*/ 5055026 w 5055026"/>
              <a:gd name="connsiteY5" fmla="*/ 1611441 h 1611441"/>
              <a:gd name="connsiteX6" fmla="*/ 0 w 5055026"/>
              <a:gd name="connsiteY6" fmla="*/ 1611441 h 1611441"/>
              <a:gd name="connsiteX7" fmla="*/ 0 w 5055026"/>
              <a:gd name="connsiteY7" fmla="*/ 0 h 161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5026" h="1611441">
                <a:moveTo>
                  <a:pt x="0" y="0"/>
                </a:moveTo>
                <a:lnTo>
                  <a:pt x="3945899" y="0"/>
                </a:lnTo>
                <a:lnTo>
                  <a:pt x="3965256" y="33434"/>
                </a:lnTo>
                <a:cubicBezTo>
                  <a:pt x="4189222" y="387448"/>
                  <a:pt x="4534460" y="657118"/>
                  <a:pt x="4942583" y="784057"/>
                </a:cubicBezTo>
                <a:lnTo>
                  <a:pt x="5055026" y="812969"/>
                </a:lnTo>
                <a:lnTo>
                  <a:pt x="5055026" y="1611441"/>
                </a:lnTo>
                <a:lnTo>
                  <a:pt x="0" y="1611441"/>
                </a:lnTo>
                <a:lnTo>
                  <a:pt x="0"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DE19C96-30BF-5FCE-CF2F-5C1F686DAB59}"/>
              </a:ext>
            </a:extLst>
          </p:cNvPr>
          <p:cNvSpPr/>
          <p:nvPr/>
        </p:nvSpPr>
        <p:spPr>
          <a:xfrm>
            <a:off x="6172247" y="4594935"/>
            <a:ext cx="4723733" cy="1769331"/>
          </a:xfrm>
          <a:custGeom>
            <a:avLst/>
            <a:gdLst>
              <a:gd name="connsiteX0" fmla="*/ 1109128 w 5080238"/>
              <a:gd name="connsiteY0" fmla="*/ 0 h 1611441"/>
              <a:gd name="connsiteX1" fmla="*/ 5080238 w 5080238"/>
              <a:gd name="connsiteY1" fmla="*/ 0 h 1611441"/>
              <a:gd name="connsiteX2" fmla="*/ 5080238 w 5080238"/>
              <a:gd name="connsiteY2" fmla="*/ 1611441 h 1611441"/>
              <a:gd name="connsiteX3" fmla="*/ 0 w 5080238"/>
              <a:gd name="connsiteY3" fmla="*/ 1611441 h 1611441"/>
              <a:gd name="connsiteX4" fmla="*/ 0 w 5080238"/>
              <a:gd name="connsiteY4" fmla="*/ 812969 h 1611441"/>
              <a:gd name="connsiteX5" fmla="*/ 112444 w 5080238"/>
              <a:gd name="connsiteY5" fmla="*/ 784057 h 1611441"/>
              <a:gd name="connsiteX6" fmla="*/ 1089771 w 5080238"/>
              <a:gd name="connsiteY6" fmla="*/ 33434 h 1611441"/>
              <a:gd name="connsiteX7" fmla="*/ 1109128 w 5080238"/>
              <a:gd name="connsiteY7" fmla="*/ 0 h 161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238" h="1611441">
                <a:moveTo>
                  <a:pt x="1109128" y="0"/>
                </a:moveTo>
                <a:lnTo>
                  <a:pt x="5080238" y="0"/>
                </a:lnTo>
                <a:lnTo>
                  <a:pt x="5080238" y="1611441"/>
                </a:lnTo>
                <a:lnTo>
                  <a:pt x="0" y="1611441"/>
                </a:lnTo>
                <a:lnTo>
                  <a:pt x="0" y="812969"/>
                </a:lnTo>
                <a:lnTo>
                  <a:pt x="112444" y="784057"/>
                </a:lnTo>
                <a:cubicBezTo>
                  <a:pt x="520567" y="657118"/>
                  <a:pt x="865805" y="387448"/>
                  <a:pt x="1089771" y="33434"/>
                </a:cubicBezTo>
                <a:lnTo>
                  <a:pt x="1109128" y="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CC6B5E8-AC2B-976A-9B99-DAEF3DC805D0}"/>
              </a:ext>
            </a:extLst>
          </p:cNvPr>
          <p:cNvSpPr/>
          <p:nvPr/>
        </p:nvSpPr>
        <p:spPr>
          <a:xfrm>
            <a:off x="4833772" y="2478066"/>
            <a:ext cx="2526224" cy="2526223"/>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0B08694-272C-0FDD-69EF-08FA589F9798}"/>
              </a:ext>
            </a:extLst>
          </p:cNvPr>
          <p:cNvSpPr/>
          <p:nvPr/>
        </p:nvSpPr>
        <p:spPr>
          <a:xfrm>
            <a:off x="615026" y="1403306"/>
            <a:ext cx="703883" cy="1498358"/>
          </a:xfrm>
          <a:custGeom>
            <a:avLst/>
            <a:gdLst>
              <a:gd name="connsiteX0" fmla="*/ 0 w 584431"/>
              <a:gd name="connsiteY0" fmla="*/ 0 h 1498358"/>
              <a:gd name="connsiteX1" fmla="*/ 584431 w 584431"/>
              <a:gd name="connsiteY1" fmla="*/ 0 h 1498358"/>
              <a:gd name="connsiteX2" fmla="*/ 584431 w 584431"/>
              <a:gd name="connsiteY2" fmla="*/ 1498358 h 1498358"/>
              <a:gd name="connsiteX3" fmla="*/ 0 w 584431"/>
              <a:gd name="connsiteY3" fmla="*/ 1498358 h 1498358"/>
              <a:gd name="connsiteX4" fmla="*/ 0 w 584431"/>
              <a:gd name="connsiteY4" fmla="*/ 0 h 1498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431" h="1498358">
                <a:moveTo>
                  <a:pt x="0" y="0"/>
                </a:moveTo>
                <a:lnTo>
                  <a:pt x="584431" y="0"/>
                </a:lnTo>
                <a:lnTo>
                  <a:pt x="584431" y="1498358"/>
                </a:lnTo>
                <a:lnTo>
                  <a:pt x="0" y="1498358"/>
                </a:lnTo>
                <a:lnTo>
                  <a:pt x="0" y="0"/>
                </a:lnTo>
                <a:close/>
              </a:path>
            </a:pathLst>
          </a:cu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27572583-759D-F220-EC24-566FF1E74C72}"/>
              </a:ext>
            </a:extLst>
          </p:cNvPr>
          <p:cNvSpPr/>
          <p:nvPr/>
        </p:nvSpPr>
        <p:spPr>
          <a:xfrm>
            <a:off x="615026" y="2999121"/>
            <a:ext cx="703883" cy="1498358"/>
          </a:xfrm>
          <a:custGeom>
            <a:avLst/>
            <a:gdLst>
              <a:gd name="connsiteX0" fmla="*/ 0 w 584431"/>
              <a:gd name="connsiteY0" fmla="*/ 0 h 1498358"/>
              <a:gd name="connsiteX1" fmla="*/ 584431 w 584431"/>
              <a:gd name="connsiteY1" fmla="*/ 0 h 1498358"/>
              <a:gd name="connsiteX2" fmla="*/ 584431 w 584431"/>
              <a:gd name="connsiteY2" fmla="*/ 1498358 h 1498358"/>
              <a:gd name="connsiteX3" fmla="*/ 0 w 584431"/>
              <a:gd name="connsiteY3" fmla="*/ 1498358 h 1498358"/>
              <a:gd name="connsiteX4" fmla="*/ 0 w 584431"/>
              <a:gd name="connsiteY4" fmla="*/ 0 h 1498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431" h="1498358">
                <a:moveTo>
                  <a:pt x="0" y="0"/>
                </a:moveTo>
                <a:lnTo>
                  <a:pt x="584431" y="0"/>
                </a:lnTo>
                <a:lnTo>
                  <a:pt x="584431" y="1498358"/>
                </a:lnTo>
                <a:lnTo>
                  <a:pt x="0" y="1498358"/>
                </a:lnTo>
                <a:lnTo>
                  <a:pt x="0"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6525388D-8C02-EDCA-C82D-36A8C9430A0E}"/>
              </a:ext>
            </a:extLst>
          </p:cNvPr>
          <p:cNvSpPr/>
          <p:nvPr/>
        </p:nvSpPr>
        <p:spPr>
          <a:xfrm>
            <a:off x="615026" y="4594936"/>
            <a:ext cx="703883" cy="1769331"/>
          </a:xfrm>
          <a:custGeom>
            <a:avLst/>
            <a:gdLst>
              <a:gd name="connsiteX0" fmla="*/ 0 w 584431"/>
              <a:gd name="connsiteY0" fmla="*/ 0 h 1498358"/>
              <a:gd name="connsiteX1" fmla="*/ 584431 w 584431"/>
              <a:gd name="connsiteY1" fmla="*/ 0 h 1498358"/>
              <a:gd name="connsiteX2" fmla="*/ 584431 w 584431"/>
              <a:gd name="connsiteY2" fmla="*/ 1498358 h 1498358"/>
              <a:gd name="connsiteX3" fmla="*/ 0 w 584431"/>
              <a:gd name="connsiteY3" fmla="*/ 1498358 h 1498358"/>
              <a:gd name="connsiteX4" fmla="*/ 0 w 584431"/>
              <a:gd name="connsiteY4" fmla="*/ 0 h 1498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431" h="1498358">
                <a:moveTo>
                  <a:pt x="0" y="0"/>
                </a:moveTo>
                <a:lnTo>
                  <a:pt x="584431" y="0"/>
                </a:lnTo>
                <a:lnTo>
                  <a:pt x="584431" y="1498358"/>
                </a:lnTo>
                <a:lnTo>
                  <a:pt x="0" y="1498358"/>
                </a:lnTo>
                <a:lnTo>
                  <a:pt x="0" y="0"/>
                </a:ln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49">
            <a:extLst>
              <a:ext uri="{FF2B5EF4-FFF2-40B4-BE49-F238E27FC236}">
                <a16:creationId xmlns:a16="http://schemas.microsoft.com/office/drawing/2014/main" id="{A14F2D9E-1765-6681-7CA1-BDFBB5CE64E7}"/>
              </a:ext>
            </a:extLst>
          </p:cNvPr>
          <p:cNvSpPr/>
          <p:nvPr/>
        </p:nvSpPr>
        <p:spPr>
          <a:xfrm>
            <a:off x="10880106" y="1403306"/>
            <a:ext cx="703883" cy="1498358"/>
          </a:xfrm>
          <a:custGeom>
            <a:avLst/>
            <a:gdLst>
              <a:gd name="connsiteX0" fmla="*/ 0 w 584431"/>
              <a:gd name="connsiteY0" fmla="*/ 0 h 1498358"/>
              <a:gd name="connsiteX1" fmla="*/ 584431 w 584431"/>
              <a:gd name="connsiteY1" fmla="*/ 0 h 1498358"/>
              <a:gd name="connsiteX2" fmla="*/ 584431 w 584431"/>
              <a:gd name="connsiteY2" fmla="*/ 1498358 h 1498358"/>
              <a:gd name="connsiteX3" fmla="*/ 0 w 584431"/>
              <a:gd name="connsiteY3" fmla="*/ 1498358 h 1498358"/>
              <a:gd name="connsiteX4" fmla="*/ 0 w 584431"/>
              <a:gd name="connsiteY4" fmla="*/ 0 h 1498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431" h="1498358">
                <a:moveTo>
                  <a:pt x="0" y="0"/>
                </a:moveTo>
                <a:lnTo>
                  <a:pt x="584431" y="0"/>
                </a:lnTo>
                <a:lnTo>
                  <a:pt x="584431" y="1498358"/>
                </a:lnTo>
                <a:lnTo>
                  <a:pt x="0" y="1498358"/>
                </a:lnTo>
                <a:lnTo>
                  <a:pt x="0" y="0"/>
                </a:lnTo>
                <a:close/>
              </a:path>
            </a:pathLst>
          </a:cu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6BA16C1E-04E3-69D0-7623-E9FF139707D6}"/>
              </a:ext>
            </a:extLst>
          </p:cNvPr>
          <p:cNvSpPr/>
          <p:nvPr/>
        </p:nvSpPr>
        <p:spPr>
          <a:xfrm>
            <a:off x="10880106" y="2999121"/>
            <a:ext cx="703883" cy="1498358"/>
          </a:xfrm>
          <a:custGeom>
            <a:avLst/>
            <a:gdLst>
              <a:gd name="connsiteX0" fmla="*/ 0 w 584431"/>
              <a:gd name="connsiteY0" fmla="*/ 0 h 1498358"/>
              <a:gd name="connsiteX1" fmla="*/ 584431 w 584431"/>
              <a:gd name="connsiteY1" fmla="*/ 0 h 1498358"/>
              <a:gd name="connsiteX2" fmla="*/ 584431 w 584431"/>
              <a:gd name="connsiteY2" fmla="*/ 1498358 h 1498358"/>
              <a:gd name="connsiteX3" fmla="*/ 0 w 584431"/>
              <a:gd name="connsiteY3" fmla="*/ 1498358 h 1498358"/>
              <a:gd name="connsiteX4" fmla="*/ 0 w 584431"/>
              <a:gd name="connsiteY4" fmla="*/ 0 h 1498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431" h="1498358">
                <a:moveTo>
                  <a:pt x="0" y="0"/>
                </a:moveTo>
                <a:lnTo>
                  <a:pt x="584431" y="0"/>
                </a:lnTo>
                <a:lnTo>
                  <a:pt x="584431" y="1498358"/>
                </a:lnTo>
                <a:lnTo>
                  <a:pt x="0" y="1498358"/>
                </a:lnTo>
                <a:lnTo>
                  <a:pt x="0" y="0"/>
                </a:lnTo>
                <a:close/>
              </a:path>
            </a:pathLst>
          </a:cu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id="{CBBCA635-AF2E-E78B-36D3-0D195C71EAC5}"/>
              </a:ext>
            </a:extLst>
          </p:cNvPr>
          <p:cNvSpPr/>
          <p:nvPr/>
        </p:nvSpPr>
        <p:spPr>
          <a:xfrm>
            <a:off x="10880106" y="4594936"/>
            <a:ext cx="703883" cy="1769329"/>
          </a:xfrm>
          <a:custGeom>
            <a:avLst/>
            <a:gdLst>
              <a:gd name="connsiteX0" fmla="*/ 0 w 584431"/>
              <a:gd name="connsiteY0" fmla="*/ 0 h 1498358"/>
              <a:gd name="connsiteX1" fmla="*/ 584431 w 584431"/>
              <a:gd name="connsiteY1" fmla="*/ 0 h 1498358"/>
              <a:gd name="connsiteX2" fmla="*/ 584431 w 584431"/>
              <a:gd name="connsiteY2" fmla="*/ 1498358 h 1498358"/>
              <a:gd name="connsiteX3" fmla="*/ 0 w 584431"/>
              <a:gd name="connsiteY3" fmla="*/ 1498358 h 1498358"/>
              <a:gd name="connsiteX4" fmla="*/ 0 w 584431"/>
              <a:gd name="connsiteY4" fmla="*/ 0 h 1498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431" h="1498358">
                <a:moveTo>
                  <a:pt x="0" y="0"/>
                </a:moveTo>
                <a:lnTo>
                  <a:pt x="584431" y="0"/>
                </a:lnTo>
                <a:lnTo>
                  <a:pt x="584431" y="1498358"/>
                </a:lnTo>
                <a:lnTo>
                  <a:pt x="0" y="1498358"/>
                </a:lnTo>
                <a:lnTo>
                  <a:pt x="0" y="0"/>
                </a:lnTo>
                <a:close/>
              </a:path>
            </a:pathLst>
          </a:cu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D5682751-5A38-D1D1-F857-BCD61F90C742}"/>
              </a:ext>
            </a:extLst>
          </p:cNvPr>
          <p:cNvSpPr/>
          <p:nvPr/>
        </p:nvSpPr>
        <p:spPr>
          <a:xfrm>
            <a:off x="4943872" y="3068960"/>
            <a:ext cx="2072640" cy="2072640"/>
          </a:xfrm>
          <a:prstGeom prst="ellipse">
            <a:avLst/>
          </a:prstGeom>
          <a:solidFill>
            <a:schemeClr val="tx1">
              <a:lumMod val="75000"/>
              <a:lumOff val="25000"/>
            </a:schemeClr>
          </a:solidFill>
          <a:ln>
            <a:noFill/>
          </a:ln>
          <a:effectLst>
            <a:softEdge rad="419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D1B7EAB-7D95-5BAD-221C-2A7448AEBC4A}"/>
              </a:ext>
            </a:extLst>
          </p:cNvPr>
          <p:cNvSpPr/>
          <p:nvPr/>
        </p:nvSpPr>
        <p:spPr>
          <a:xfrm>
            <a:off x="5168969" y="2764105"/>
            <a:ext cx="1758272" cy="1758272"/>
          </a:xfrm>
          <a:prstGeom prst="ellipse">
            <a:avLst/>
          </a:prstGeom>
          <a:solidFill>
            <a:schemeClr val="accent6">
              <a:lumMod val="50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95ADFDFD-7AF4-C6A9-C06F-78523014F906}"/>
              </a:ext>
            </a:extLst>
          </p:cNvPr>
          <p:cNvSpPr txBox="1"/>
          <p:nvPr/>
        </p:nvSpPr>
        <p:spPr>
          <a:xfrm>
            <a:off x="707922" y="1921654"/>
            <a:ext cx="518091" cy="461665"/>
          </a:xfrm>
          <a:prstGeom prst="rect">
            <a:avLst/>
          </a:prstGeom>
          <a:noFill/>
        </p:spPr>
        <p:txBody>
          <a:bodyPr wrap="square" lIns="0" tIns="0" rIns="0" bIns="0" rtlCol="0" anchor="ctr">
            <a:noAutofit/>
          </a:bodyPr>
          <a:lstStyle/>
          <a:p>
            <a:pPr algn="ctr"/>
            <a:r>
              <a:rPr lang="en-US" dirty="0">
                <a:solidFill>
                  <a:schemeClr val="bg1"/>
                </a:solidFill>
              </a:rPr>
              <a:t>01</a:t>
            </a:r>
          </a:p>
        </p:txBody>
      </p:sp>
      <p:sp>
        <p:nvSpPr>
          <p:cNvPr id="58" name="TextBox 57">
            <a:extLst>
              <a:ext uri="{FF2B5EF4-FFF2-40B4-BE49-F238E27FC236}">
                <a16:creationId xmlns:a16="http://schemas.microsoft.com/office/drawing/2014/main" id="{E352A994-1EF8-8254-783B-409DA136DF08}"/>
              </a:ext>
            </a:extLst>
          </p:cNvPr>
          <p:cNvSpPr txBox="1"/>
          <p:nvPr/>
        </p:nvSpPr>
        <p:spPr>
          <a:xfrm>
            <a:off x="707922" y="3517469"/>
            <a:ext cx="518091" cy="461665"/>
          </a:xfrm>
          <a:prstGeom prst="rect">
            <a:avLst/>
          </a:prstGeom>
          <a:noFill/>
        </p:spPr>
        <p:txBody>
          <a:bodyPr wrap="square" lIns="0" tIns="0" rIns="0" bIns="0" rtlCol="0" anchor="ctr">
            <a:noAutofit/>
          </a:bodyPr>
          <a:lstStyle/>
          <a:p>
            <a:pPr algn="ctr"/>
            <a:r>
              <a:rPr lang="en-US" dirty="0">
                <a:solidFill>
                  <a:schemeClr val="bg1"/>
                </a:solidFill>
              </a:rPr>
              <a:t>02</a:t>
            </a:r>
          </a:p>
        </p:txBody>
      </p:sp>
      <p:sp>
        <p:nvSpPr>
          <p:cNvPr id="59" name="TextBox 58">
            <a:extLst>
              <a:ext uri="{FF2B5EF4-FFF2-40B4-BE49-F238E27FC236}">
                <a16:creationId xmlns:a16="http://schemas.microsoft.com/office/drawing/2014/main" id="{CD101240-7C83-E0F0-F49B-C71E18D84AB8}"/>
              </a:ext>
            </a:extLst>
          </p:cNvPr>
          <p:cNvSpPr txBox="1"/>
          <p:nvPr/>
        </p:nvSpPr>
        <p:spPr>
          <a:xfrm>
            <a:off x="707922" y="5113285"/>
            <a:ext cx="518091" cy="461665"/>
          </a:xfrm>
          <a:prstGeom prst="rect">
            <a:avLst/>
          </a:prstGeom>
          <a:noFill/>
        </p:spPr>
        <p:txBody>
          <a:bodyPr wrap="square" lIns="0" tIns="0" rIns="0" bIns="0" rtlCol="0" anchor="ctr">
            <a:noAutofit/>
          </a:bodyPr>
          <a:lstStyle/>
          <a:p>
            <a:pPr algn="ctr"/>
            <a:r>
              <a:rPr lang="en-US" dirty="0">
                <a:solidFill>
                  <a:schemeClr val="bg1"/>
                </a:solidFill>
              </a:rPr>
              <a:t>03</a:t>
            </a:r>
          </a:p>
        </p:txBody>
      </p:sp>
      <p:sp>
        <p:nvSpPr>
          <p:cNvPr id="60" name="TextBox 59">
            <a:extLst>
              <a:ext uri="{FF2B5EF4-FFF2-40B4-BE49-F238E27FC236}">
                <a16:creationId xmlns:a16="http://schemas.microsoft.com/office/drawing/2014/main" id="{0D97F88C-5B30-926A-E41B-7D51EB3D4D7F}"/>
              </a:ext>
            </a:extLst>
          </p:cNvPr>
          <p:cNvSpPr txBox="1"/>
          <p:nvPr/>
        </p:nvSpPr>
        <p:spPr>
          <a:xfrm>
            <a:off x="10973002" y="1921654"/>
            <a:ext cx="518091" cy="461665"/>
          </a:xfrm>
          <a:prstGeom prst="rect">
            <a:avLst/>
          </a:prstGeom>
          <a:noFill/>
        </p:spPr>
        <p:txBody>
          <a:bodyPr wrap="square" lIns="0" tIns="0" rIns="0" bIns="0" rtlCol="0" anchor="ctr">
            <a:noAutofit/>
          </a:bodyPr>
          <a:lstStyle/>
          <a:p>
            <a:pPr algn="ctr"/>
            <a:r>
              <a:rPr lang="en-US" dirty="0">
                <a:solidFill>
                  <a:schemeClr val="bg1"/>
                </a:solidFill>
              </a:rPr>
              <a:t>04</a:t>
            </a:r>
          </a:p>
        </p:txBody>
      </p:sp>
      <p:sp>
        <p:nvSpPr>
          <p:cNvPr id="61" name="TextBox 60">
            <a:extLst>
              <a:ext uri="{FF2B5EF4-FFF2-40B4-BE49-F238E27FC236}">
                <a16:creationId xmlns:a16="http://schemas.microsoft.com/office/drawing/2014/main" id="{B72ADC00-DDB7-F437-3BF7-B539C806D854}"/>
              </a:ext>
            </a:extLst>
          </p:cNvPr>
          <p:cNvSpPr txBox="1"/>
          <p:nvPr/>
        </p:nvSpPr>
        <p:spPr>
          <a:xfrm>
            <a:off x="10973002" y="3517469"/>
            <a:ext cx="518091" cy="461665"/>
          </a:xfrm>
          <a:prstGeom prst="rect">
            <a:avLst/>
          </a:prstGeom>
          <a:noFill/>
        </p:spPr>
        <p:txBody>
          <a:bodyPr wrap="square" lIns="0" tIns="0" rIns="0" bIns="0" rtlCol="0" anchor="ctr">
            <a:noAutofit/>
          </a:bodyPr>
          <a:lstStyle/>
          <a:p>
            <a:pPr algn="ctr"/>
            <a:r>
              <a:rPr lang="en-US" dirty="0">
                <a:solidFill>
                  <a:schemeClr val="bg1"/>
                </a:solidFill>
              </a:rPr>
              <a:t>05</a:t>
            </a:r>
          </a:p>
        </p:txBody>
      </p:sp>
      <p:sp>
        <p:nvSpPr>
          <p:cNvPr id="62" name="TextBox 61">
            <a:extLst>
              <a:ext uri="{FF2B5EF4-FFF2-40B4-BE49-F238E27FC236}">
                <a16:creationId xmlns:a16="http://schemas.microsoft.com/office/drawing/2014/main" id="{9DAF45D6-4056-FF97-DB28-6DB61FF629B9}"/>
              </a:ext>
            </a:extLst>
          </p:cNvPr>
          <p:cNvSpPr txBox="1"/>
          <p:nvPr/>
        </p:nvSpPr>
        <p:spPr>
          <a:xfrm>
            <a:off x="10973002" y="5113285"/>
            <a:ext cx="518091" cy="461665"/>
          </a:xfrm>
          <a:prstGeom prst="rect">
            <a:avLst/>
          </a:prstGeom>
          <a:noFill/>
        </p:spPr>
        <p:txBody>
          <a:bodyPr wrap="square" lIns="0" tIns="0" rIns="0" bIns="0" rtlCol="0" anchor="ctr">
            <a:noAutofit/>
          </a:bodyPr>
          <a:lstStyle/>
          <a:p>
            <a:pPr algn="ctr"/>
            <a:r>
              <a:rPr lang="en-US" dirty="0">
                <a:solidFill>
                  <a:schemeClr val="bg1"/>
                </a:solidFill>
              </a:rPr>
              <a:t>06</a:t>
            </a:r>
          </a:p>
        </p:txBody>
      </p:sp>
      <p:sp>
        <p:nvSpPr>
          <p:cNvPr id="63" name="TextBox 62">
            <a:extLst>
              <a:ext uri="{FF2B5EF4-FFF2-40B4-BE49-F238E27FC236}">
                <a16:creationId xmlns:a16="http://schemas.microsoft.com/office/drawing/2014/main" id="{F996CCA7-6E05-BFEB-939A-FEFEF1AB6C8B}"/>
              </a:ext>
            </a:extLst>
          </p:cNvPr>
          <p:cNvSpPr txBox="1"/>
          <p:nvPr/>
        </p:nvSpPr>
        <p:spPr>
          <a:xfrm>
            <a:off x="2260737" y="1495665"/>
            <a:ext cx="3251619" cy="493368"/>
          </a:xfrm>
          <a:prstGeom prst="rect">
            <a:avLst/>
          </a:prstGeom>
          <a:noFill/>
        </p:spPr>
        <p:txBody>
          <a:bodyPr wrap="square" lIns="0" tIns="0" rIns="0" bIns="0" rtlCol="0" anchor="t">
            <a:noAutofit/>
          </a:bodyPr>
          <a:lstStyle/>
          <a:p>
            <a:pPr>
              <a:lnSpc>
                <a:spcPct val="110000"/>
              </a:lnSpc>
              <a:defRPr/>
            </a:pPr>
            <a:r>
              <a:rPr lang="en-US" sz="1600" kern="0" dirty="0">
                <a:solidFill>
                  <a:schemeClr val="bg1"/>
                </a:solidFill>
                <a:ea typeface="Open Sans" panose="020B0606030504020204" pitchFamily="34" charset="0"/>
                <a:cs typeface="Open Sans" panose="020B0606030504020204" pitchFamily="34" charset="0"/>
              </a:rPr>
              <a:t>NOW</a:t>
            </a:r>
          </a:p>
          <a:p>
            <a:pPr>
              <a:lnSpc>
                <a:spcPct val="110000"/>
              </a:lnSpc>
              <a:defRPr/>
            </a:pPr>
            <a:r>
              <a:rPr lang="en-US" sz="1600" kern="0" dirty="0">
                <a:solidFill>
                  <a:schemeClr val="bg1"/>
                </a:solidFill>
                <a:ea typeface="Open Sans" panose="020B0606030504020204" pitchFamily="34" charset="0"/>
                <a:cs typeface="Open Sans" panose="020B0606030504020204" pitchFamily="34" charset="0"/>
              </a:rPr>
              <a:t>Prepare for April P&amp;E Report. </a:t>
            </a:r>
          </a:p>
          <a:p>
            <a:pPr>
              <a:lnSpc>
                <a:spcPct val="110000"/>
              </a:lnSpc>
              <a:defRPr/>
            </a:pPr>
            <a:r>
              <a:rPr lang="en-US" sz="1600" kern="0" dirty="0">
                <a:solidFill>
                  <a:schemeClr val="bg1"/>
                </a:solidFill>
                <a:ea typeface="Open Sans" panose="020B0606030504020204" pitchFamily="34" charset="0"/>
                <a:cs typeface="Open Sans" panose="020B0606030504020204" pitchFamily="34" charset="0"/>
              </a:rPr>
              <a:t>Check to Ensure All </a:t>
            </a:r>
            <a:r>
              <a:rPr lang="en-US" sz="1600" kern="0" dirty="0" err="1">
                <a:solidFill>
                  <a:schemeClr val="bg1"/>
                </a:solidFill>
                <a:ea typeface="Open Sans" panose="020B0606030504020204" pitchFamily="34" charset="0"/>
                <a:cs typeface="Open Sans" panose="020B0606030504020204" pitchFamily="34" charset="0"/>
              </a:rPr>
              <a:t>Req’d</a:t>
            </a:r>
            <a:r>
              <a:rPr lang="en-US" sz="1600" kern="0" dirty="0">
                <a:solidFill>
                  <a:schemeClr val="bg1"/>
                </a:solidFill>
                <a:ea typeface="Open Sans" panose="020B0606030504020204" pitchFamily="34" charset="0"/>
                <a:cs typeface="Open Sans" panose="020B0606030504020204" pitchFamily="34" charset="0"/>
              </a:rPr>
              <a:t> Policies are Adopted &amp; Implemented</a:t>
            </a:r>
          </a:p>
        </p:txBody>
      </p:sp>
      <p:sp>
        <p:nvSpPr>
          <p:cNvPr id="65" name="TextBox 64">
            <a:extLst>
              <a:ext uri="{FF2B5EF4-FFF2-40B4-BE49-F238E27FC236}">
                <a16:creationId xmlns:a16="http://schemas.microsoft.com/office/drawing/2014/main" id="{387D6718-B4E2-27AD-AA5A-3F06AD75DF0A}"/>
              </a:ext>
            </a:extLst>
          </p:cNvPr>
          <p:cNvSpPr txBox="1"/>
          <p:nvPr/>
        </p:nvSpPr>
        <p:spPr>
          <a:xfrm>
            <a:off x="2325592" y="3371983"/>
            <a:ext cx="2023647" cy="730040"/>
          </a:xfrm>
          <a:prstGeom prst="rect">
            <a:avLst/>
          </a:prstGeom>
          <a:noFill/>
        </p:spPr>
        <p:txBody>
          <a:bodyPr wrap="square" lIns="0" tIns="0" rIns="0" bIns="0" rtlCol="0" anchor="ctr">
            <a:noAutofit/>
          </a:bodyPr>
          <a:lstStyle/>
          <a:p>
            <a:pPr>
              <a:lnSpc>
                <a:spcPct val="110000"/>
              </a:lnSpc>
              <a:defRPr/>
            </a:pPr>
            <a:r>
              <a:rPr lang="en-US" sz="1600" kern="0" dirty="0">
                <a:solidFill>
                  <a:schemeClr val="bg1"/>
                </a:solidFill>
                <a:ea typeface="Open Sans" panose="020B0606030504020204" pitchFamily="34" charset="0"/>
                <a:cs typeface="Open Sans" panose="020B0606030504020204" pitchFamily="34" charset="0"/>
              </a:rPr>
              <a:t>APRIL 1-APRIL 30</a:t>
            </a:r>
          </a:p>
          <a:p>
            <a:pPr>
              <a:lnSpc>
                <a:spcPct val="110000"/>
              </a:lnSpc>
              <a:defRPr/>
            </a:pPr>
            <a:r>
              <a:rPr lang="en-US" sz="1600" kern="0" dirty="0">
                <a:solidFill>
                  <a:schemeClr val="bg1"/>
                </a:solidFill>
                <a:ea typeface="Open Sans" panose="020B0606030504020204" pitchFamily="34" charset="0"/>
                <a:cs typeface="Open Sans" panose="020B0606030504020204" pitchFamily="34" charset="0"/>
              </a:rPr>
              <a:t>Complete April P&amp;E Report</a:t>
            </a:r>
          </a:p>
        </p:txBody>
      </p:sp>
      <p:sp>
        <p:nvSpPr>
          <p:cNvPr id="66" name="TextBox 65">
            <a:extLst>
              <a:ext uri="{FF2B5EF4-FFF2-40B4-BE49-F238E27FC236}">
                <a16:creationId xmlns:a16="http://schemas.microsoft.com/office/drawing/2014/main" id="{7BB2E1D1-C7CE-D1C2-B740-4E25C55CB768}"/>
              </a:ext>
            </a:extLst>
          </p:cNvPr>
          <p:cNvSpPr txBox="1"/>
          <p:nvPr/>
        </p:nvSpPr>
        <p:spPr>
          <a:xfrm>
            <a:off x="2321605" y="4658456"/>
            <a:ext cx="3146221" cy="493368"/>
          </a:xfrm>
          <a:prstGeom prst="rect">
            <a:avLst/>
          </a:prstGeom>
          <a:noFill/>
        </p:spPr>
        <p:txBody>
          <a:bodyPr wrap="square" lIns="0" tIns="0" rIns="0" bIns="0" rtlCol="0" anchor="t">
            <a:noAutofit/>
          </a:bodyPr>
          <a:lstStyle/>
          <a:p>
            <a:pPr>
              <a:lnSpc>
                <a:spcPct val="110000"/>
              </a:lnSpc>
              <a:defRPr/>
            </a:pPr>
            <a:r>
              <a:rPr lang="en-US" sz="1600" kern="0" dirty="0">
                <a:solidFill>
                  <a:schemeClr val="bg1"/>
                </a:solidFill>
                <a:ea typeface="Open Sans" panose="020B0606030504020204" pitchFamily="34" charset="0"/>
                <a:cs typeface="Open Sans" panose="020B0606030504020204" pitchFamily="34" charset="0"/>
              </a:rPr>
              <a:t>NOW – SEPT. 30</a:t>
            </a:r>
          </a:p>
          <a:p>
            <a:pPr>
              <a:lnSpc>
                <a:spcPct val="110000"/>
              </a:lnSpc>
              <a:defRPr/>
            </a:pPr>
            <a:r>
              <a:rPr lang="en-US" sz="1600" kern="0" dirty="0">
                <a:solidFill>
                  <a:schemeClr val="bg1"/>
                </a:solidFill>
                <a:ea typeface="Open Sans" panose="020B0606030504020204" pitchFamily="34" charset="0"/>
                <a:cs typeface="Open Sans" panose="020B0606030504020204" pitchFamily="34" charset="0"/>
              </a:rPr>
              <a:t>Review Current Obligations and Ensure Projects Can be Completed by Expenditure Deadline &amp; Meet All Compliance </a:t>
            </a:r>
            <a:r>
              <a:rPr lang="en-US" sz="1600" kern="0" dirty="0" err="1">
                <a:solidFill>
                  <a:schemeClr val="bg1"/>
                </a:solidFill>
                <a:ea typeface="Open Sans" panose="020B0606030504020204" pitchFamily="34" charset="0"/>
                <a:cs typeface="Open Sans" panose="020B0606030504020204" pitchFamily="34" charset="0"/>
              </a:rPr>
              <a:t>Req’ts</a:t>
            </a:r>
            <a:r>
              <a:rPr lang="en-US" sz="1600" kern="0" dirty="0">
                <a:solidFill>
                  <a:schemeClr val="bg1"/>
                </a:solidFill>
                <a:ea typeface="Open Sans" panose="020B0606030504020204" pitchFamily="34" charset="0"/>
                <a:cs typeface="Open Sans" panose="020B0606030504020204" pitchFamily="34" charset="0"/>
              </a:rPr>
              <a:t>. If Not, Identify Other Projects</a:t>
            </a:r>
          </a:p>
        </p:txBody>
      </p:sp>
      <p:sp>
        <p:nvSpPr>
          <p:cNvPr id="67" name="TextBox 66">
            <a:extLst>
              <a:ext uri="{FF2B5EF4-FFF2-40B4-BE49-F238E27FC236}">
                <a16:creationId xmlns:a16="http://schemas.microsoft.com/office/drawing/2014/main" id="{50261C3B-6760-EAC6-2B96-4B24BB95AF97}"/>
              </a:ext>
            </a:extLst>
          </p:cNvPr>
          <p:cNvSpPr txBox="1"/>
          <p:nvPr/>
        </p:nvSpPr>
        <p:spPr>
          <a:xfrm>
            <a:off x="6744464" y="1461985"/>
            <a:ext cx="3272439" cy="493368"/>
          </a:xfrm>
          <a:prstGeom prst="rect">
            <a:avLst/>
          </a:prstGeom>
          <a:noFill/>
        </p:spPr>
        <p:txBody>
          <a:bodyPr wrap="square" lIns="0" tIns="0" rIns="0" bIns="0" rtlCol="0" anchor="t">
            <a:noAutofit/>
          </a:bodyPr>
          <a:lstStyle/>
          <a:p>
            <a:pPr algn="r">
              <a:lnSpc>
                <a:spcPct val="110000"/>
              </a:lnSpc>
              <a:defRPr/>
            </a:pPr>
            <a:r>
              <a:rPr lang="en-US" sz="1600" kern="0" dirty="0">
                <a:solidFill>
                  <a:schemeClr val="bg1"/>
                </a:solidFill>
                <a:ea typeface="Open Sans" panose="020B0606030504020204" pitchFamily="34" charset="0"/>
                <a:cs typeface="Open Sans" panose="020B0606030504020204" pitchFamily="34" charset="0"/>
              </a:rPr>
              <a:t>NOW-SEPT. 30</a:t>
            </a:r>
          </a:p>
          <a:p>
            <a:pPr algn="r">
              <a:lnSpc>
                <a:spcPct val="110000"/>
              </a:lnSpc>
              <a:defRPr/>
            </a:pPr>
            <a:r>
              <a:rPr lang="en-US" sz="1600" kern="0" dirty="0">
                <a:solidFill>
                  <a:schemeClr val="bg1"/>
                </a:solidFill>
                <a:ea typeface="Open Sans" panose="020B0606030504020204" pitchFamily="34" charset="0"/>
                <a:cs typeface="Open Sans" panose="020B0606030504020204" pitchFamily="34" charset="0"/>
              </a:rPr>
              <a:t>Select Final Projects/ Reimbursements to Use All ARP/CSLFRF Funds. Adopt/Amend Grant Project Ordinance to Make Appropriations</a:t>
            </a:r>
          </a:p>
        </p:txBody>
      </p:sp>
      <p:sp>
        <p:nvSpPr>
          <p:cNvPr id="68" name="TextBox 67">
            <a:extLst>
              <a:ext uri="{FF2B5EF4-FFF2-40B4-BE49-F238E27FC236}">
                <a16:creationId xmlns:a16="http://schemas.microsoft.com/office/drawing/2014/main" id="{9D26F00B-AA44-3009-685C-8055BFCDCF54}"/>
              </a:ext>
            </a:extLst>
          </p:cNvPr>
          <p:cNvSpPr txBox="1"/>
          <p:nvPr/>
        </p:nvSpPr>
        <p:spPr>
          <a:xfrm>
            <a:off x="7850736" y="3383280"/>
            <a:ext cx="2061689" cy="730040"/>
          </a:xfrm>
          <a:prstGeom prst="rect">
            <a:avLst/>
          </a:prstGeom>
          <a:noFill/>
        </p:spPr>
        <p:txBody>
          <a:bodyPr wrap="square" lIns="0" tIns="0" rIns="0" bIns="0" rtlCol="0" anchor="ctr">
            <a:noAutofit/>
          </a:bodyPr>
          <a:lstStyle/>
          <a:p>
            <a:pPr algn="r">
              <a:lnSpc>
                <a:spcPct val="110000"/>
              </a:lnSpc>
              <a:defRPr/>
            </a:pPr>
            <a:r>
              <a:rPr lang="en-US" sz="1600" kern="0" dirty="0">
                <a:solidFill>
                  <a:schemeClr val="bg1"/>
                </a:solidFill>
                <a:ea typeface="Open Sans" panose="020B0606030504020204" pitchFamily="34" charset="0"/>
                <a:cs typeface="Open Sans" panose="020B0606030504020204" pitchFamily="34" charset="0"/>
              </a:rPr>
              <a:t>NOW-DECEMBER 31</a:t>
            </a:r>
          </a:p>
          <a:p>
            <a:pPr algn="r">
              <a:lnSpc>
                <a:spcPct val="110000"/>
              </a:lnSpc>
              <a:defRPr/>
            </a:pPr>
            <a:r>
              <a:rPr lang="en-US" sz="1600" kern="0" dirty="0">
                <a:solidFill>
                  <a:schemeClr val="bg1"/>
                </a:solidFill>
                <a:ea typeface="Open Sans" panose="020B0606030504020204" pitchFamily="34" charset="0"/>
                <a:cs typeface="Open Sans" panose="020B0606030504020204" pitchFamily="34" charset="0"/>
              </a:rPr>
              <a:t>Obligate ALL ARP/CSLRF Funds for Projects</a:t>
            </a:r>
          </a:p>
        </p:txBody>
      </p:sp>
      <p:sp>
        <p:nvSpPr>
          <p:cNvPr id="69" name="TextBox 68">
            <a:extLst>
              <a:ext uri="{FF2B5EF4-FFF2-40B4-BE49-F238E27FC236}">
                <a16:creationId xmlns:a16="http://schemas.microsoft.com/office/drawing/2014/main" id="{DF040BA5-8C84-9B40-5729-7A0D713B39E7}"/>
              </a:ext>
            </a:extLst>
          </p:cNvPr>
          <p:cNvSpPr txBox="1"/>
          <p:nvPr/>
        </p:nvSpPr>
        <p:spPr>
          <a:xfrm>
            <a:off x="6950731" y="4720790"/>
            <a:ext cx="3019174" cy="493368"/>
          </a:xfrm>
          <a:prstGeom prst="rect">
            <a:avLst/>
          </a:prstGeom>
          <a:noFill/>
        </p:spPr>
        <p:txBody>
          <a:bodyPr wrap="square" lIns="0" tIns="0" rIns="0" bIns="0" rtlCol="0" anchor="t">
            <a:noAutofit/>
          </a:bodyPr>
          <a:lstStyle/>
          <a:p>
            <a:pPr algn="r">
              <a:lnSpc>
                <a:spcPct val="110000"/>
              </a:lnSpc>
              <a:defRPr/>
            </a:pPr>
            <a:r>
              <a:rPr lang="en-US" sz="1600" kern="0" dirty="0">
                <a:solidFill>
                  <a:schemeClr val="bg1"/>
                </a:solidFill>
                <a:ea typeface="Open Sans" panose="020B0606030504020204" pitchFamily="34" charset="0"/>
                <a:cs typeface="Open Sans" panose="020B0606030504020204" pitchFamily="34" charset="0"/>
              </a:rPr>
              <a:t>NOW-DECEMBER 31</a:t>
            </a:r>
          </a:p>
          <a:p>
            <a:pPr algn="r">
              <a:lnSpc>
                <a:spcPct val="110000"/>
              </a:lnSpc>
              <a:defRPr/>
            </a:pPr>
            <a:r>
              <a:rPr lang="en-US" sz="1600" kern="0" dirty="0">
                <a:solidFill>
                  <a:schemeClr val="bg1"/>
                </a:solidFill>
                <a:ea typeface="Open Sans" panose="020B0606030504020204" pitchFamily="34" charset="0"/>
                <a:cs typeface="Open Sans" panose="020B0606030504020204" pitchFamily="34" charset="0"/>
              </a:rPr>
              <a:t>Implement </a:t>
            </a:r>
            <a:r>
              <a:rPr lang="en-US" sz="1600" kern="0" dirty="0" err="1">
                <a:solidFill>
                  <a:schemeClr val="bg1"/>
                </a:solidFill>
                <a:ea typeface="Open Sans" panose="020B0606030504020204" pitchFamily="34" charset="0"/>
                <a:cs typeface="Open Sans" panose="020B0606030504020204" pitchFamily="34" charset="0"/>
              </a:rPr>
              <a:t>Projects,;Track</a:t>
            </a:r>
            <a:r>
              <a:rPr lang="en-US" sz="1600" kern="0" dirty="0">
                <a:solidFill>
                  <a:schemeClr val="bg1"/>
                </a:solidFill>
                <a:ea typeface="Open Sans" panose="020B0606030504020204" pitchFamily="34" charset="0"/>
                <a:cs typeface="Open Sans" panose="020B0606030504020204" pitchFamily="34" charset="0"/>
              </a:rPr>
              <a:t> Obligations &amp; Expenditures; Meet All Compliance Requirements; Document!</a:t>
            </a:r>
          </a:p>
        </p:txBody>
      </p:sp>
      <p:grpSp>
        <p:nvGrpSpPr>
          <p:cNvPr id="72" name="Group 71">
            <a:extLst>
              <a:ext uri="{FF2B5EF4-FFF2-40B4-BE49-F238E27FC236}">
                <a16:creationId xmlns:a16="http://schemas.microsoft.com/office/drawing/2014/main" id="{D3789A53-D45A-6971-CE6A-8AA79E5719EA}"/>
              </a:ext>
            </a:extLst>
          </p:cNvPr>
          <p:cNvGrpSpPr/>
          <p:nvPr/>
        </p:nvGrpSpPr>
        <p:grpSpPr>
          <a:xfrm>
            <a:off x="5442999" y="1934428"/>
            <a:ext cx="408086" cy="408086"/>
            <a:chOff x="5380724" y="1873740"/>
            <a:chExt cx="529464" cy="529464"/>
          </a:xfrm>
        </p:grpSpPr>
        <p:sp>
          <p:nvSpPr>
            <p:cNvPr id="70" name="Oval 69">
              <a:extLst>
                <a:ext uri="{FF2B5EF4-FFF2-40B4-BE49-F238E27FC236}">
                  <a16:creationId xmlns:a16="http://schemas.microsoft.com/office/drawing/2014/main" id="{7A7CF20A-09D0-8444-5643-67B6DE5D9D89}"/>
                </a:ext>
              </a:extLst>
            </p:cNvPr>
            <p:cNvSpPr/>
            <p:nvPr/>
          </p:nvSpPr>
          <p:spPr>
            <a:xfrm>
              <a:off x="5513376" y="2006392"/>
              <a:ext cx="264160" cy="264160"/>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B9650EEB-2E25-2321-2DE8-3346C7C302D6}"/>
                </a:ext>
              </a:extLst>
            </p:cNvPr>
            <p:cNvSpPr/>
            <p:nvPr/>
          </p:nvSpPr>
          <p:spPr>
            <a:xfrm>
              <a:off x="5380724" y="1873740"/>
              <a:ext cx="529464" cy="529464"/>
            </a:xfrm>
            <a:prstGeom prst="ellipse">
              <a:avLst/>
            </a:prstGeom>
            <a:noFill/>
            <a:ln w="635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1C9F8E0E-A095-C298-A408-CF182981A674}"/>
              </a:ext>
            </a:extLst>
          </p:cNvPr>
          <p:cNvGrpSpPr/>
          <p:nvPr/>
        </p:nvGrpSpPr>
        <p:grpSpPr>
          <a:xfrm>
            <a:off x="6336378" y="1934428"/>
            <a:ext cx="408086" cy="408086"/>
            <a:chOff x="5380724" y="1873740"/>
            <a:chExt cx="529464" cy="529464"/>
          </a:xfrm>
        </p:grpSpPr>
        <p:sp>
          <p:nvSpPr>
            <p:cNvPr id="74" name="Oval 73">
              <a:extLst>
                <a:ext uri="{FF2B5EF4-FFF2-40B4-BE49-F238E27FC236}">
                  <a16:creationId xmlns:a16="http://schemas.microsoft.com/office/drawing/2014/main" id="{6445C8F2-1080-1D3E-8E91-528AEE71770E}"/>
                </a:ext>
              </a:extLst>
            </p:cNvPr>
            <p:cNvSpPr/>
            <p:nvPr/>
          </p:nvSpPr>
          <p:spPr>
            <a:xfrm>
              <a:off x="5513376" y="2006392"/>
              <a:ext cx="264160" cy="264160"/>
            </a:xfrm>
            <a:prstGeom prst="ellips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82F9E415-96C4-2214-6D98-B7CA6D026E37}"/>
                </a:ext>
              </a:extLst>
            </p:cNvPr>
            <p:cNvSpPr/>
            <p:nvPr/>
          </p:nvSpPr>
          <p:spPr>
            <a:xfrm>
              <a:off x="5380724" y="1873740"/>
              <a:ext cx="529464" cy="529464"/>
            </a:xfrm>
            <a:prstGeom prst="ellipse">
              <a:avLst/>
            </a:prstGeom>
            <a:noFill/>
            <a:ln w="635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9B78E5C6-1140-2DB8-ED3D-ACC580A0D931}"/>
              </a:ext>
            </a:extLst>
          </p:cNvPr>
          <p:cNvGrpSpPr/>
          <p:nvPr/>
        </p:nvGrpSpPr>
        <p:grpSpPr>
          <a:xfrm>
            <a:off x="4233631" y="3544257"/>
            <a:ext cx="408086" cy="408086"/>
            <a:chOff x="5380724" y="1873740"/>
            <a:chExt cx="529464" cy="529464"/>
          </a:xfrm>
        </p:grpSpPr>
        <p:sp>
          <p:nvSpPr>
            <p:cNvPr id="78" name="Oval 77">
              <a:extLst>
                <a:ext uri="{FF2B5EF4-FFF2-40B4-BE49-F238E27FC236}">
                  <a16:creationId xmlns:a16="http://schemas.microsoft.com/office/drawing/2014/main" id="{0FDC4646-2687-19EC-834A-1676D3F8CAC5}"/>
                </a:ext>
              </a:extLst>
            </p:cNvPr>
            <p:cNvSpPr/>
            <p:nvPr/>
          </p:nvSpPr>
          <p:spPr>
            <a:xfrm>
              <a:off x="5513376" y="2006392"/>
              <a:ext cx="264160" cy="26416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a:extLst>
                <a:ext uri="{FF2B5EF4-FFF2-40B4-BE49-F238E27FC236}">
                  <a16:creationId xmlns:a16="http://schemas.microsoft.com/office/drawing/2014/main" id="{7E55A90D-8BF5-985B-6A9E-732B5E083997}"/>
                </a:ext>
              </a:extLst>
            </p:cNvPr>
            <p:cNvSpPr/>
            <p:nvPr/>
          </p:nvSpPr>
          <p:spPr>
            <a:xfrm>
              <a:off x="5380724" y="1873740"/>
              <a:ext cx="529464" cy="529464"/>
            </a:xfrm>
            <a:prstGeom prst="ellipse">
              <a:avLst/>
            </a:prstGeom>
            <a:noFill/>
            <a:ln w="635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a:extLst>
              <a:ext uri="{FF2B5EF4-FFF2-40B4-BE49-F238E27FC236}">
                <a16:creationId xmlns:a16="http://schemas.microsoft.com/office/drawing/2014/main" id="{318231DA-9AD2-A08C-F947-B3FF399FC9FE}"/>
              </a:ext>
            </a:extLst>
          </p:cNvPr>
          <p:cNvGrpSpPr/>
          <p:nvPr/>
        </p:nvGrpSpPr>
        <p:grpSpPr>
          <a:xfrm>
            <a:off x="7552018" y="3544257"/>
            <a:ext cx="408086" cy="408086"/>
            <a:chOff x="5380724" y="1873740"/>
            <a:chExt cx="529464" cy="529464"/>
          </a:xfrm>
        </p:grpSpPr>
        <p:sp>
          <p:nvSpPr>
            <p:cNvPr id="81" name="Oval 80">
              <a:extLst>
                <a:ext uri="{FF2B5EF4-FFF2-40B4-BE49-F238E27FC236}">
                  <a16:creationId xmlns:a16="http://schemas.microsoft.com/office/drawing/2014/main" id="{CF1904BB-B077-B6A4-30C5-B2CB82D0E6AD}"/>
                </a:ext>
              </a:extLst>
            </p:cNvPr>
            <p:cNvSpPr/>
            <p:nvPr/>
          </p:nvSpPr>
          <p:spPr>
            <a:xfrm>
              <a:off x="5513376" y="2006392"/>
              <a:ext cx="264160" cy="264160"/>
            </a:xfrm>
            <a:prstGeom prst="ellips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A6ADAE59-1EA3-BB8E-52C0-B2CE6A2A5BF8}"/>
                </a:ext>
              </a:extLst>
            </p:cNvPr>
            <p:cNvSpPr/>
            <p:nvPr/>
          </p:nvSpPr>
          <p:spPr>
            <a:xfrm>
              <a:off x="5380724" y="1873740"/>
              <a:ext cx="529464" cy="529464"/>
            </a:xfrm>
            <a:prstGeom prst="ellipse">
              <a:avLst/>
            </a:prstGeom>
            <a:noFill/>
            <a:ln w="635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a:extLst>
              <a:ext uri="{FF2B5EF4-FFF2-40B4-BE49-F238E27FC236}">
                <a16:creationId xmlns:a16="http://schemas.microsoft.com/office/drawing/2014/main" id="{E09EB91B-B689-39B0-D0BE-3D0D3FE286F6}"/>
              </a:ext>
            </a:extLst>
          </p:cNvPr>
          <p:cNvGrpSpPr/>
          <p:nvPr/>
        </p:nvGrpSpPr>
        <p:grpSpPr>
          <a:xfrm>
            <a:off x="5442999" y="5140073"/>
            <a:ext cx="408086" cy="408086"/>
            <a:chOff x="5380724" y="1873740"/>
            <a:chExt cx="529464" cy="529464"/>
          </a:xfrm>
        </p:grpSpPr>
        <p:sp>
          <p:nvSpPr>
            <p:cNvPr id="87" name="Oval 86">
              <a:extLst>
                <a:ext uri="{FF2B5EF4-FFF2-40B4-BE49-F238E27FC236}">
                  <a16:creationId xmlns:a16="http://schemas.microsoft.com/office/drawing/2014/main" id="{068C6C39-9D81-041A-A515-3C92F45CADFF}"/>
                </a:ext>
              </a:extLst>
            </p:cNvPr>
            <p:cNvSpPr/>
            <p:nvPr/>
          </p:nvSpPr>
          <p:spPr>
            <a:xfrm>
              <a:off x="5513376" y="2006392"/>
              <a:ext cx="264160" cy="26416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405E1D-E360-1C2E-0862-0CF2E223FDE4}"/>
                </a:ext>
              </a:extLst>
            </p:cNvPr>
            <p:cNvSpPr/>
            <p:nvPr/>
          </p:nvSpPr>
          <p:spPr>
            <a:xfrm>
              <a:off x="5380724" y="1873740"/>
              <a:ext cx="529464" cy="529464"/>
            </a:xfrm>
            <a:prstGeom prst="ellipse">
              <a:avLst/>
            </a:prstGeom>
            <a:noFill/>
            <a:ln w="635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a:extLst>
              <a:ext uri="{FF2B5EF4-FFF2-40B4-BE49-F238E27FC236}">
                <a16:creationId xmlns:a16="http://schemas.microsoft.com/office/drawing/2014/main" id="{72A2FD0B-1B53-F939-B45D-4208A3422274}"/>
              </a:ext>
            </a:extLst>
          </p:cNvPr>
          <p:cNvGrpSpPr/>
          <p:nvPr/>
        </p:nvGrpSpPr>
        <p:grpSpPr>
          <a:xfrm>
            <a:off x="6336378" y="5140073"/>
            <a:ext cx="408086" cy="408086"/>
            <a:chOff x="5380724" y="1873740"/>
            <a:chExt cx="529464" cy="529464"/>
          </a:xfrm>
        </p:grpSpPr>
        <p:sp>
          <p:nvSpPr>
            <p:cNvPr id="90" name="Oval 89">
              <a:extLst>
                <a:ext uri="{FF2B5EF4-FFF2-40B4-BE49-F238E27FC236}">
                  <a16:creationId xmlns:a16="http://schemas.microsoft.com/office/drawing/2014/main" id="{BAA5E4C3-EF64-461F-3732-888BF4B9BB53}"/>
                </a:ext>
              </a:extLst>
            </p:cNvPr>
            <p:cNvSpPr/>
            <p:nvPr/>
          </p:nvSpPr>
          <p:spPr>
            <a:xfrm>
              <a:off x="5513376" y="2006392"/>
              <a:ext cx="264160" cy="264160"/>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3E55226B-EC2B-C7BB-3A39-678610C39911}"/>
                </a:ext>
              </a:extLst>
            </p:cNvPr>
            <p:cNvSpPr/>
            <p:nvPr/>
          </p:nvSpPr>
          <p:spPr>
            <a:xfrm>
              <a:off x="5380724" y="1873740"/>
              <a:ext cx="529464" cy="529464"/>
            </a:xfrm>
            <a:prstGeom prst="ellipse">
              <a:avLst/>
            </a:prstGeom>
            <a:noFill/>
            <a:ln w="635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7" name="Graphic 96" descr="Boardroom outline">
            <a:extLst>
              <a:ext uri="{FF2B5EF4-FFF2-40B4-BE49-F238E27FC236}">
                <a16:creationId xmlns:a16="http://schemas.microsoft.com/office/drawing/2014/main" id="{EEB760AA-7C97-F34A-C8E8-2FD55AB3ED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61680" y="4930917"/>
            <a:ext cx="826398" cy="826398"/>
          </a:xfrm>
          <a:prstGeom prst="rect">
            <a:avLst/>
          </a:prstGeom>
        </p:spPr>
      </p:pic>
      <p:pic>
        <p:nvPicPr>
          <p:cNvPr id="4" name="Graphic 3" descr="Bullseye with solid fill">
            <a:extLst>
              <a:ext uri="{FF2B5EF4-FFF2-40B4-BE49-F238E27FC236}">
                <a16:creationId xmlns:a16="http://schemas.microsoft.com/office/drawing/2014/main" id="{E9C36DD7-F5E6-15A1-58E1-998387A88E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81786" y="3023778"/>
            <a:ext cx="1212640" cy="1212640"/>
          </a:xfrm>
          <a:prstGeom prst="rect">
            <a:avLst/>
          </a:prstGeom>
          <a:effectLst>
            <a:outerShdw blurRad="50800" dist="38100" dir="8100000" algn="tr" rotWithShape="0">
              <a:prstClr val="black">
                <a:alpha val="40000"/>
              </a:prstClr>
            </a:outerShdw>
          </a:effectLst>
        </p:spPr>
      </p:pic>
      <p:pic>
        <p:nvPicPr>
          <p:cNvPr id="6" name="Graphic 5" descr="Document with solid fill">
            <a:extLst>
              <a:ext uri="{FF2B5EF4-FFF2-40B4-BE49-F238E27FC236}">
                <a16:creationId xmlns:a16="http://schemas.microsoft.com/office/drawing/2014/main" id="{30123238-A51E-A461-3B56-62B73B8F0C0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42776" y="3307439"/>
            <a:ext cx="914400" cy="914400"/>
          </a:xfrm>
          <a:prstGeom prst="rect">
            <a:avLst/>
          </a:prstGeom>
        </p:spPr>
      </p:pic>
      <p:pic>
        <p:nvPicPr>
          <p:cNvPr id="8" name="Graphic 7" descr="Checklist with solid fill">
            <a:extLst>
              <a:ext uri="{FF2B5EF4-FFF2-40B4-BE49-F238E27FC236}">
                <a16:creationId xmlns:a16="http://schemas.microsoft.com/office/drawing/2014/main" id="{9567CBD8-F0F8-B338-DF4C-4387E22DDF3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6421" y="1695285"/>
            <a:ext cx="914400" cy="914400"/>
          </a:xfrm>
          <a:prstGeom prst="rect">
            <a:avLst/>
          </a:prstGeom>
        </p:spPr>
      </p:pic>
      <p:pic>
        <p:nvPicPr>
          <p:cNvPr id="10" name="Graphic 9" descr="Right pointing backhand index with solid fill">
            <a:extLst>
              <a:ext uri="{FF2B5EF4-FFF2-40B4-BE49-F238E27FC236}">
                <a16:creationId xmlns:a16="http://schemas.microsoft.com/office/drawing/2014/main" id="{9FDEDB63-D490-6D81-0E21-E6CA603DD18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10083327" y="1810284"/>
            <a:ext cx="703883" cy="701415"/>
          </a:xfrm>
          <a:prstGeom prst="rect">
            <a:avLst/>
          </a:prstGeom>
        </p:spPr>
      </p:pic>
      <p:pic>
        <p:nvPicPr>
          <p:cNvPr id="12" name="Graphic 11" descr="Contract with solid fill">
            <a:extLst>
              <a:ext uri="{FF2B5EF4-FFF2-40B4-BE49-F238E27FC236}">
                <a16:creationId xmlns:a16="http://schemas.microsoft.com/office/drawing/2014/main" id="{3869D432-AEF2-C04D-553B-AD6F08F110A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952910" y="3307439"/>
            <a:ext cx="914400" cy="914400"/>
          </a:xfrm>
          <a:prstGeom prst="rect">
            <a:avLst/>
          </a:prstGeom>
        </p:spPr>
      </p:pic>
      <p:pic>
        <p:nvPicPr>
          <p:cNvPr id="22" name="Graphic 21" descr="Folder Search with solid fill">
            <a:extLst>
              <a:ext uri="{FF2B5EF4-FFF2-40B4-BE49-F238E27FC236}">
                <a16:creationId xmlns:a16="http://schemas.microsoft.com/office/drawing/2014/main" id="{778F470D-71F2-AB9A-BD60-07CD30EF9A6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024213" y="4886916"/>
            <a:ext cx="914400" cy="914400"/>
          </a:xfrm>
          <a:prstGeom prst="rect">
            <a:avLst/>
          </a:prstGeom>
        </p:spPr>
      </p:pic>
    </p:spTree>
    <p:extLst>
      <p:ext uri="{BB962C8B-B14F-4D97-AF65-F5344CB8AC3E}">
        <p14:creationId xmlns:p14="http://schemas.microsoft.com/office/powerpoint/2010/main" val="1173162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FB4DDCE9-5DBB-43E2-A1DF-B06051B5F225}"/>
              </a:ext>
            </a:extLst>
          </p:cNvPr>
          <p:cNvSpPr/>
          <p:nvPr/>
        </p:nvSpPr>
        <p:spPr>
          <a:xfrm>
            <a:off x="533726" y="6525687"/>
            <a:ext cx="5106022" cy="18022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 name="Group 3">
            <a:extLst>
              <a:ext uri="{FF2B5EF4-FFF2-40B4-BE49-F238E27FC236}">
                <a16:creationId xmlns:a16="http://schemas.microsoft.com/office/drawing/2014/main" id="{EC9925D5-6D62-4868-82DF-81E22333C0B6}"/>
              </a:ext>
            </a:extLst>
          </p:cNvPr>
          <p:cNvGrpSpPr/>
          <p:nvPr/>
        </p:nvGrpSpPr>
        <p:grpSpPr>
          <a:xfrm>
            <a:off x="507646" y="1482366"/>
            <a:ext cx="3608437" cy="5073535"/>
            <a:chOff x="2942829" y="1167968"/>
            <a:chExt cx="4647195" cy="5973212"/>
          </a:xfrm>
          <a:effectLst>
            <a:outerShdw blurRad="50800" dist="38100" dir="8100000" algn="tr" rotWithShape="0">
              <a:prstClr val="black">
                <a:alpha val="40000"/>
              </a:prstClr>
            </a:outerShdw>
          </a:effectLst>
        </p:grpSpPr>
        <p:sp>
          <p:nvSpPr>
            <p:cNvPr id="5" name="Rectangle: Rounded Corners 4">
              <a:extLst>
                <a:ext uri="{FF2B5EF4-FFF2-40B4-BE49-F238E27FC236}">
                  <a16:creationId xmlns:a16="http://schemas.microsoft.com/office/drawing/2014/main" id="{42D2AAFA-1A43-4546-BE6E-DD0497D558DA}"/>
                </a:ext>
              </a:extLst>
            </p:cNvPr>
            <p:cNvSpPr/>
            <p:nvPr/>
          </p:nvSpPr>
          <p:spPr>
            <a:xfrm>
              <a:off x="2942829" y="1167968"/>
              <a:ext cx="4647195" cy="5973212"/>
            </a:xfrm>
            <a:prstGeom prst="roundRect">
              <a:avLst>
                <a:gd name="adj" fmla="val 42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CF9359AA-C21A-40CA-8263-63CB5217FE14}"/>
                </a:ext>
              </a:extLst>
            </p:cNvPr>
            <p:cNvSpPr/>
            <p:nvPr/>
          </p:nvSpPr>
          <p:spPr>
            <a:xfrm>
              <a:off x="3285560" y="1502989"/>
              <a:ext cx="3961731" cy="5249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7" name="Group 6">
            <a:extLst>
              <a:ext uri="{FF2B5EF4-FFF2-40B4-BE49-F238E27FC236}">
                <a16:creationId xmlns:a16="http://schemas.microsoft.com/office/drawing/2014/main" id="{61265B43-C14F-4D82-8CCC-F412BA33188E}"/>
              </a:ext>
            </a:extLst>
          </p:cNvPr>
          <p:cNvGrpSpPr/>
          <p:nvPr/>
        </p:nvGrpSpPr>
        <p:grpSpPr>
          <a:xfrm>
            <a:off x="1481314" y="784584"/>
            <a:ext cx="1674740" cy="1100869"/>
            <a:chOff x="3941618" y="1615515"/>
            <a:chExt cx="1730067" cy="1137241"/>
          </a:xfrm>
          <a:solidFill>
            <a:schemeClr val="accent4"/>
          </a:solidFill>
          <a:effectLst>
            <a:outerShdw blurRad="50800" dist="38100" dir="8100000" algn="tr" rotWithShape="0">
              <a:prstClr val="black">
                <a:alpha val="40000"/>
              </a:prstClr>
            </a:outerShdw>
          </a:effectLst>
        </p:grpSpPr>
        <p:grpSp>
          <p:nvGrpSpPr>
            <p:cNvPr id="8" name="Group 7">
              <a:extLst>
                <a:ext uri="{FF2B5EF4-FFF2-40B4-BE49-F238E27FC236}">
                  <a16:creationId xmlns:a16="http://schemas.microsoft.com/office/drawing/2014/main" id="{0C6678F0-0887-4AAD-A8AB-7215420FDF32}"/>
                </a:ext>
              </a:extLst>
            </p:cNvPr>
            <p:cNvGrpSpPr/>
            <p:nvPr/>
          </p:nvGrpSpPr>
          <p:grpSpPr>
            <a:xfrm>
              <a:off x="3941618" y="2144737"/>
              <a:ext cx="1730067" cy="608019"/>
              <a:chOff x="4427180" y="1975524"/>
              <a:chExt cx="1958618" cy="688341"/>
            </a:xfrm>
            <a:grpFill/>
          </p:grpSpPr>
          <p:sp>
            <p:nvSpPr>
              <p:cNvPr id="11" name="Rectangle 6">
                <a:extLst>
                  <a:ext uri="{FF2B5EF4-FFF2-40B4-BE49-F238E27FC236}">
                    <a16:creationId xmlns:a16="http://schemas.microsoft.com/office/drawing/2014/main" id="{2A3795FC-AB41-4C65-A357-B750099A70AE}"/>
                  </a:ext>
                </a:extLst>
              </p:cNvPr>
              <p:cNvSpPr/>
              <p:nvPr/>
            </p:nvSpPr>
            <p:spPr>
              <a:xfrm>
                <a:off x="4427180" y="2557577"/>
                <a:ext cx="1958617" cy="106288"/>
              </a:xfrm>
              <a:custGeom>
                <a:avLst/>
                <a:gdLst>
                  <a:gd name="connsiteX0" fmla="*/ 0 w 2448272"/>
                  <a:gd name="connsiteY0" fmla="*/ 0 h 432048"/>
                  <a:gd name="connsiteX1" fmla="*/ 2448272 w 2448272"/>
                  <a:gd name="connsiteY1" fmla="*/ 0 h 432048"/>
                  <a:gd name="connsiteX2" fmla="*/ 2448272 w 2448272"/>
                  <a:gd name="connsiteY2" fmla="*/ 432048 h 432048"/>
                  <a:gd name="connsiteX3" fmla="*/ 0 w 2448272"/>
                  <a:gd name="connsiteY3" fmla="*/ 432048 h 432048"/>
                  <a:gd name="connsiteX4" fmla="*/ 0 w 2448272"/>
                  <a:gd name="connsiteY4" fmla="*/ 0 h 432048"/>
                  <a:gd name="connsiteX0" fmla="*/ 0 w 2448272"/>
                  <a:gd name="connsiteY0" fmla="*/ 0 h 433457"/>
                  <a:gd name="connsiteX1" fmla="*/ 2448272 w 2448272"/>
                  <a:gd name="connsiteY1" fmla="*/ 0 h 433457"/>
                  <a:gd name="connsiteX2" fmla="*/ 2448272 w 2448272"/>
                  <a:gd name="connsiteY2" fmla="*/ 432048 h 433457"/>
                  <a:gd name="connsiteX3" fmla="*/ 1909509 w 2448272"/>
                  <a:gd name="connsiteY3" fmla="*/ 433457 h 433457"/>
                  <a:gd name="connsiteX4" fmla="*/ 0 w 2448272"/>
                  <a:gd name="connsiteY4" fmla="*/ 432048 h 433457"/>
                  <a:gd name="connsiteX5" fmla="*/ 0 w 2448272"/>
                  <a:gd name="connsiteY5" fmla="*/ 0 h 433457"/>
                  <a:gd name="connsiteX0" fmla="*/ 0 w 2448272"/>
                  <a:gd name="connsiteY0" fmla="*/ 0 h 433457"/>
                  <a:gd name="connsiteX1" fmla="*/ 2448272 w 2448272"/>
                  <a:gd name="connsiteY1" fmla="*/ 0 h 433457"/>
                  <a:gd name="connsiteX2" fmla="*/ 2448272 w 2448272"/>
                  <a:gd name="connsiteY2" fmla="*/ 432048 h 433457"/>
                  <a:gd name="connsiteX3" fmla="*/ 1909509 w 2448272"/>
                  <a:gd name="connsiteY3" fmla="*/ 433457 h 433457"/>
                  <a:gd name="connsiteX4" fmla="*/ 492189 w 2448272"/>
                  <a:gd name="connsiteY4" fmla="*/ 433457 h 433457"/>
                  <a:gd name="connsiteX5" fmla="*/ 0 w 2448272"/>
                  <a:gd name="connsiteY5" fmla="*/ 432048 h 433457"/>
                  <a:gd name="connsiteX6" fmla="*/ 0 w 2448272"/>
                  <a:gd name="connsiteY6" fmla="*/ 0 h 433457"/>
                  <a:gd name="connsiteX0" fmla="*/ 0 w 2448272"/>
                  <a:gd name="connsiteY0" fmla="*/ 0 h 433457"/>
                  <a:gd name="connsiteX1" fmla="*/ 2448272 w 2448272"/>
                  <a:gd name="connsiteY1" fmla="*/ 0 h 433457"/>
                  <a:gd name="connsiteX2" fmla="*/ 2448272 w 2448272"/>
                  <a:gd name="connsiteY2" fmla="*/ 432048 h 433457"/>
                  <a:gd name="connsiteX3" fmla="*/ 1909509 w 2448272"/>
                  <a:gd name="connsiteY3" fmla="*/ 433457 h 433457"/>
                  <a:gd name="connsiteX4" fmla="*/ 492189 w 2448272"/>
                  <a:gd name="connsiteY4" fmla="*/ 433457 h 433457"/>
                  <a:gd name="connsiteX5" fmla="*/ 0 w 2448272"/>
                  <a:gd name="connsiteY5" fmla="*/ 0 h 433457"/>
                  <a:gd name="connsiteX0" fmla="*/ 0 w 2448272"/>
                  <a:gd name="connsiteY0" fmla="*/ 0 h 433457"/>
                  <a:gd name="connsiteX1" fmla="*/ 2448272 w 2448272"/>
                  <a:gd name="connsiteY1" fmla="*/ 0 h 433457"/>
                  <a:gd name="connsiteX2" fmla="*/ 1909509 w 2448272"/>
                  <a:gd name="connsiteY2" fmla="*/ 433457 h 433457"/>
                  <a:gd name="connsiteX3" fmla="*/ 492189 w 2448272"/>
                  <a:gd name="connsiteY3" fmla="*/ 433457 h 433457"/>
                  <a:gd name="connsiteX4" fmla="*/ 0 w 2448272"/>
                  <a:gd name="connsiteY4" fmla="*/ 0 h 433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72" h="433457">
                    <a:moveTo>
                      <a:pt x="0" y="0"/>
                    </a:moveTo>
                    <a:lnTo>
                      <a:pt x="2448272" y="0"/>
                    </a:lnTo>
                    <a:lnTo>
                      <a:pt x="1909509" y="433457"/>
                    </a:lnTo>
                    <a:lnTo>
                      <a:pt x="492189" y="433457"/>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74343052-5206-47C7-B5F8-8AAEE2E07F8A}"/>
                  </a:ext>
                </a:extLst>
              </p:cNvPr>
              <p:cNvSpPr/>
              <p:nvPr/>
            </p:nvSpPr>
            <p:spPr>
              <a:xfrm>
                <a:off x="4427181" y="1975524"/>
                <a:ext cx="1958617" cy="58467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9" name="Rectangle: Top Corners Rounded 8">
              <a:extLst>
                <a:ext uri="{FF2B5EF4-FFF2-40B4-BE49-F238E27FC236}">
                  <a16:creationId xmlns:a16="http://schemas.microsoft.com/office/drawing/2014/main" id="{254C40B3-0B6D-42DE-80F5-6AE06A00253B}"/>
                </a:ext>
              </a:extLst>
            </p:cNvPr>
            <p:cNvSpPr/>
            <p:nvPr/>
          </p:nvSpPr>
          <p:spPr>
            <a:xfrm>
              <a:off x="4509459" y="1615515"/>
              <a:ext cx="594386" cy="716726"/>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a:extLst>
                <a:ext uri="{FF2B5EF4-FFF2-40B4-BE49-F238E27FC236}">
                  <a16:creationId xmlns:a16="http://schemas.microsoft.com/office/drawing/2014/main" id="{F9C75E76-48DA-4128-AEA3-2B6C332C1850}"/>
                </a:ext>
              </a:extLst>
            </p:cNvPr>
            <p:cNvSpPr/>
            <p:nvPr/>
          </p:nvSpPr>
          <p:spPr>
            <a:xfrm>
              <a:off x="4642191" y="1754390"/>
              <a:ext cx="328922" cy="328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54" name="Rectangle: Rounded Corners 53">
            <a:extLst>
              <a:ext uri="{FF2B5EF4-FFF2-40B4-BE49-F238E27FC236}">
                <a16:creationId xmlns:a16="http://schemas.microsoft.com/office/drawing/2014/main" id="{5D594D1E-9D9A-471E-B6A4-F3A66B870EAE}"/>
              </a:ext>
            </a:extLst>
          </p:cNvPr>
          <p:cNvSpPr/>
          <p:nvPr/>
        </p:nvSpPr>
        <p:spPr>
          <a:xfrm>
            <a:off x="1749676" y="2934328"/>
            <a:ext cx="6317065" cy="523695"/>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a:extLst>
              <a:ext uri="{FF2B5EF4-FFF2-40B4-BE49-F238E27FC236}">
                <a16:creationId xmlns:a16="http://schemas.microsoft.com/office/drawing/2014/main" id="{1B87E2DF-15C9-4FAF-9FE9-21995566448A}"/>
              </a:ext>
            </a:extLst>
          </p:cNvPr>
          <p:cNvSpPr/>
          <p:nvPr/>
        </p:nvSpPr>
        <p:spPr>
          <a:xfrm>
            <a:off x="1161744" y="2935584"/>
            <a:ext cx="521180" cy="521180"/>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2</a:t>
            </a:r>
          </a:p>
        </p:txBody>
      </p:sp>
      <p:grpSp>
        <p:nvGrpSpPr>
          <p:cNvPr id="19" name="Group 18">
            <a:extLst>
              <a:ext uri="{FF2B5EF4-FFF2-40B4-BE49-F238E27FC236}">
                <a16:creationId xmlns:a16="http://schemas.microsoft.com/office/drawing/2014/main" id="{EDC6043C-A2B4-4A4E-BB21-F489FAD24B03}"/>
              </a:ext>
            </a:extLst>
          </p:cNvPr>
          <p:cNvGrpSpPr/>
          <p:nvPr/>
        </p:nvGrpSpPr>
        <p:grpSpPr>
          <a:xfrm>
            <a:off x="2063812" y="3630883"/>
            <a:ext cx="239735" cy="203407"/>
            <a:chOff x="3013076" y="3852863"/>
            <a:chExt cx="2168525" cy="1839912"/>
          </a:xfrm>
          <a:solidFill>
            <a:schemeClr val="bg1"/>
          </a:solidFill>
        </p:grpSpPr>
        <p:sp>
          <p:nvSpPr>
            <p:cNvPr id="20" name="Freeform 5">
              <a:extLst>
                <a:ext uri="{FF2B5EF4-FFF2-40B4-BE49-F238E27FC236}">
                  <a16:creationId xmlns:a16="http://schemas.microsoft.com/office/drawing/2014/main" id="{0A91E105-60DB-4FB8-BD05-BAAA8138B205}"/>
                </a:ext>
              </a:extLst>
            </p:cNvPr>
            <p:cNvSpPr>
              <a:spLocks noEditPoints="1"/>
            </p:cNvSpPr>
            <p:nvPr/>
          </p:nvSpPr>
          <p:spPr bwMode="auto">
            <a:xfrm>
              <a:off x="3013076" y="3852863"/>
              <a:ext cx="2168525" cy="1839912"/>
            </a:xfrm>
            <a:custGeom>
              <a:avLst/>
              <a:gdLst>
                <a:gd name="T0" fmla="*/ 951 w 1536"/>
                <a:gd name="T1" fmla="*/ 0 h 1302"/>
                <a:gd name="T2" fmla="*/ 901 w 1536"/>
                <a:gd name="T3" fmla="*/ 200 h 1302"/>
                <a:gd name="T4" fmla="*/ 0 w 1536"/>
                <a:gd name="T5" fmla="*/ 351 h 1302"/>
                <a:gd name="T6" fmla="*/ 150 w 1536"/>
                <a:gd name="T7" fmla="*/ 1102 h 1302"/>
                <a:gd name="T8" fmla="*/ 400 w 1536"/>
                <a:gd name="T9" fmla="*/ 1202 h 1302"/>
                <a:gd name="T10" fmla="*/ 300 w 1536"/>
                <a:gd name="T11" fmla="*/ 1252 h 1302"/>
                <a:gd name="T12" fmla="*/ 751 w 1536"/>
                <a:gd name="T13" fmla="*/ 1302 h 1302"/>
                <a:gd name="T14" fmla="*/ 751 w 1536"/>
                <a:gd name="T15" fmla="*/ 1202 h 1302"/>
                <a:gd name="T16" fmla="*/ 701 w 1536"/>
                <a:gd name="T17" fmla="*/ 1102 h 1302"/>
                <a:gd name="T18" fmla="*/ 901 w 1536"/>
                <a:gd name="T19" fmla="*/ 1252 h 1302"/>
                <a:gd name="T20" fmla="*/ 1485 w 1536"/>
                <a:gd name="T21" fmla="*/ 1302 h 1302"/>
                <a:gd name="T22" fmla="*/ 1536 w 1536"/>
                <a:gd name="T23" fmla="*/ 50 h 1302"/>
                <a:gd name="T24" fmla="*/ 601 w 1536"/>
                <a:gd name="T25" fmla="*/ 1202 h 1302"/>
                <a:gd name="T26" fmla="*/ 500 w 1536"/>
                <a:gd name="T27" fmla="*/ 1102 h 1302"/>
                <a:gd name="T28" fmla="*/ 601 w 1536"/>
                <a:gd name="T29" fmla="*/ 1202 h 1302"/>
                <a:gd name="T30" fmla="*/ 150 w 1536"/>
                <a:gd name="T31" fmla="*/ 1002 h 1302"/>
                <a:gd name="T32" fmla="*/ 100 w 1536"/>
                <a:gd name="T33" fmla="*/ 351 h 1302"/>
                <a:gd name="T34" fmla="*/ 951 w 1536"/>
                <a:gd name="T35" fmla="*/ 301 h 1302"/>
                <a:gd name="T36" fmla="*/ 1001 w 1536"/>
                <a:gd name="T37" fmla="*/ 952 h 1302"/>
                <a:gd name="T38" fmla="*/ 1435 w 1536"/>
                <a:gd name="T39" fmla="*/ 1202 h 1302"/>
                <a:gd name="T40" fmla="*/ 1001 w 1536"/>
                <a:gd name="T41" fmla="*/ 1093 h 1302"/>
                <a:gd name="T42" fmla="*/ 1101 w 1536"/>
                <a:gd name="T43" fmla="*/ 701 h 1302"/>
                <a:gd name="T44" fmla="*/ 1335 w 1536"/>
                <a:gd name="T45" fmla="*/ 651 h 1302"/>
                <a:gd name="T46" fmla="*/ 1101 w 1536"/>
                <a:gd name="T47" fmla="*/ 601 h 1302"/>
                <a:gd name="T48" fmla="*/ 1285 w 1536"/>
                <a:gd name="T49" fmla="*/ 501 h 1302"/>
                <a:gd name="T50" fmla="*/ 1285 w 1536"/>
                <a:gd name="T51" fmla="*/ 401 h 1302"/>
                <a:gd name="T52" fmla="*/ 1101 w 1536"/>
                <a:gd name="T53" fmla="*/ 351 h 1302"/>
                <a:gd name="T54" fmla="*/ 1285 w 1536"/>
                <a:gd name="T55" fmla="*/ 301 h 1302"/>
                <a:gd name="T56" fmla="*/ 1285 w 1536"/>
                <a:gd name="T57" fmla="*/ 200 h 1302"/>
                <a:gd name="T58" fmla="*/ 1016 w 1536"/>
                <a:gd name="T59" fmla="*/ 215 h 1302"/>
                <a:gd name="T60" fmla="*/ 1001 w 1536"/>
                <a:gd name="T61" fmla="*/ 100 h 1302"/>
                <a:gd name="T62" fmla="*/ 1435 w 1536"/>
                <a:gd name="T63" fmla="*/ 1202 h 1302"/>
                <a:gd name="T64" fmla="*/ 1435 w 1536"/>
                <a:gd name="T65" fmla="*/ 1202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6" h="1302">
                  <a:moveTo>
                    <a:pt x="1485" y="0"/>
                  </a:moveTo>
                  <a:cubicBezTo>
                    <a:pt x="951" y="0"/>
                    <a:pt x="951" y="0"/>
                    <a:pt x="951" y="0"/>
                  </a:cubicBezTo>
                  <a:cubicBezTo>
                    <a:pt x="924" y="0"/>
                    <a:pt x="901" y="22"/>
                    <a:pt x="901" y="50"/>
                  </a:cubicBezTo>
                  <a:cubicBezTo>
                    <a:pt x="901" y="200"/>
                    <a:pt x="901" y="200"/>
                    <a:pt x="901" y="200"/>
                  </a:cubicBezTo>
                  <a:cubicBezTo>
                    <a:pt x="150" y="200"/>
                    <a:pt x="150" y="200"/>
                    <a:pt x="150" y="200"/>
                  </a:cubicBezTo>
                  <a:cubicBezTo>
                    <a:pt x="67" y="200"/>
                    <a:pt x="0" y="268"/>
                    <a:pt x="0" y="351"/>
                  </a:cubicBezTo>
                  <a:cubicBezTo>
                    <a:pt x="0" y="952"/>
                    <a:pt x="0" y="952"/>
                    <a:pt x="0" y="952"/>
                  </a:cubicBezTo>
                  <a:cubicBezTo>
                    <a:pt x="0" y="1034"/>
                    <a:pt x="67" y="1102"/>
                    <a:pt x="150" y="1102"/>
                  </a:cubicBezTo>
                  <a:cubicBezTo>
                    <a:pt x="400" y="1102"/>
                    <a:pt x="400" y="1102"/>
                    <a:pt x="400" y="1102"/>
                  </a:cubicBezTo>
                  <a:cubicBezTo>
                    <a:pt x="400" y="1202"/>
                    <a:pt x="400" y="1202"/>
                    <a:pt x="400" y="1202"/>
                  </a:cubicBezTo>
                  <a:cubicBezTo>
                    <a:pt x="350" y="1202"/>
                    <a:pt x="350" y="1202"/>
                    <a:pt x="350" y="1202"/>
                  </a:cubicBezTo>
                  <a:cubicBezTo>
                    <a:pt x="323" y="1202"/>
                    <a:pt x="300" y="1224"/>
                    <a:pt x="300" y="1252"/>
                  </a:cubicBezTo>
                  <a:cubicBezTo>
                    <a:pt x="300" y="1280"/>
                    <a:pt x="323" y="1302"/>
                    <a:pt x="350" y="1302"/>
                  </a:cubicBezTo>
                  <a:cubicBezTo>
                    <a:pt x="393" y="1302"/>
                    <a:pt x="708" y="1302"/>
                    <a:pt x="751" y="1302"/>
                  </a:cubicBezTo>
                  <a:cubicBezTo>
                    <a:pt x="779" y="1302"/>
                    <a:pt x="801" y="1280"/>
                    <a:pt x="801" y="1252"/>
                  </a:cubicBezTo>
                  <a:cubicBezTo>
                    <a:pt x="801" y="1224"/>
                    <a:pt x="779" y="1202"/>
                    <a:pt x="751" y="1202"/>
                  </a:cubicBezTo>
                  <a:cubicBezTo>
                    <a:pt x="701" y="1202"/>
                    <a:pt x="701" y="1202"/>
                    <a:pt x="701" y="1202"/>
                  </a:cubicBezTo>
                  <a:cubicBezTo>
                    <a:pt x="701" y="1102"/>
                    <a:pt x="701" y="1102"/>
                    <a:pt x="701" y="1102"/>
                  </a:cubicBezTo>
                  <a:cubicBezTo>
                    <a:pt x="901" y="1102"/>
                    <a:pt x="901" y="1102"/>
                    <a:pt x="901" y="1102"/>
                  </a:cubicBezTo>
                  <a:cubicBezTo>
                    <a:pt x="901" y="1252"/>
                    <a:pt x="901" y="1252"/>
                    <a:pt x="901" y="1252"/>
                  </a:cubicBezTo>
                  <a:cubicBezTo>
                    <a:pt x="901" y="1280"/>
                    <a:pt x="924" y="1302"/>
                    <a:pt x="951" y="1302"/>
                  </a:cubicBezTo>
                  <a:cubicBezTo>
                    <a:pt x="1485" y="1302"/>
                    <a:pt x="1485" y="1302"/>
                    <a:pt x="1485" y="1302"/>
                  </a:cubicBezTo>
                  <a:cubicBezTo>
                    <a:pt x="1513" y="1302"/>
                    <a:pt x="1536" y="1280"/>
                    <a:pt x="1536" y="1252"/>
                  </a:cubicBezTo>
                  <a:cubicBezTo>
                    <a:pt x="1536" y="50"/>
                    <a:pt x="1536" y="50"/>
                    <a:pt x="1536" y="50"/>
                  </a:cubicBezTo>
                  <a:cubicBezTo>
                    <a:pt x="1536" y="22"/>
                    <a:pt x="1513" y="0"/>
                    <a:pt x="1485" y="0"/>
                  </a:cubicBezTo>
                  <a:close/>
                  <a:moveTo>
                    <a:pt x="601" y="1202"/>
                  </a:moveTo>
                  <a:cubicBezTo>
                    <a:pt x="500" y="1202"/>
                    <a:pt x="500" y="1202"/>
                    <a:pt x="500" y="1202"/>
                  </a:cubicBezTo>
                  <a:cubicBezTo>
                    <a:pt x="500" y="1102"/>
                    <a:pt x="500" y="1102"/>
                    <a:pt x="500" y="1102"/>
                  </a:cubicBezTo>
                  <a:cubicBezTo>
                    <a:pt x="601" y="1102"/>
                    <a:pt x="601" y="1102"/>
                    <a:pt x="601" y="1102"/>
                  </a:cubicBezTo>
                  <a:lnTo>
                    <a:pt x="601" y="1202"/>
                  </a:lnTo>
                  <a:close/>
                  <a:moveTo>
                    <a:pt x="951" y="1002"/>
                  </a:moveTo>
                  <a:cubicBezTo>
                    <a:pt x="150" y="1002"/>
                    <a:pt x="150" y="1002"/>
                    <a:pt x="150" y="1002"/>
                  </a:cubicBezTo>
                  <a:cubicBezTo>
                    <a:pt x="122" y="1002"/>
                    <a:pt x="100" y="979"/>
                    <a:pt x="100" y="952"/>
                  </a:cubicBezTo>
                  <a:cubicBezTo>
                    <a:pt x="100" y="351"/>
                    <a:pt x="100" y="351"/>
                    <a:pt x="100" y="351"/>
                  </a:cubicBezTo>
                  <a:cubicBezTo>
                    <a:pt x="100" y="323"/>
                    <a:pt x="122" y="301"/>
                    <a:pt x="150" y="301"/>
                  </a:cubicBezTo>
                  <a:cubicBezTo>
                    <a:pt x="951" y="301"/>
                    <a:pt x="951" y="301"/>
                    <a:pt x="951" y="301"/>
                  </a:cubicBezTo>
                  <a:cubicBezTo>
                    <a:pt x="979" y="301"/>
                    <a:pt x="1001" y="323"/>
                    <a:pt x="1001" y="351"/>
                  </a:cubicBezTo>
                  <a:cubicBezTo>
                    <a:pt x="1001" y="952"/>
                    <a:pt x="1001" y="952"/>
                    <a:pt x="1001" y="952"/>
                  </a:cubicBezTo>
                  <a:cubicBezTo>
                    <a:pt x="1001" y="979"/>
                    <a:pt x="979" y="1002"/>
                    <a:pt x="951" y="1002"/>
                  </a:cubicBezTo>
                  <a:close/>
                  <a:moveTo>
                    <a:pt x="1435" y="1202"/>
                  </a:moveTo>
                  <a:cubicBezTo>
                    <a:pt x="1001" y="1202"/>
                    <a:pt x="1001" y="1202"/>
                    <a:pt x="1001" y="1202"/>
                  </a:cubicBezTo>
                  <a:cubicBezTo>
                    <a:pt x="1001" y="1093"/>
                    <a:pt x="1001" y="1093"/>
                    <a:pt x="1001" y="1093"/>
                  </a:cubicBezTo>
                  <a:cubicBezTo>
                    <a:pt x="1060" y="1073"/>
                    <a:pt x="1101" y="1017"/>
                    <a:pt x="1101" y="952"/>
                  </a:cubicBezTo>
                  <a:cubicBezTo>
                    <a:pt x="1101" y="701"/>
                    <a:pt x="1101" y="701"/>
                    <a:pt x="1101" y="701"/>
                  </a:cubicBezTo>
                  <a:cubicBezTo>
                    <a:pt x="1285" y="701"/>
                    <a:pt x="1285" y="701"/>
                    <a:pt x="1285" y="701"/>
                  </a:cubicBezTo>
                  <a:cubicBezTo>
                    <a:pt x="1313" y="701"/>
                    <a:pt x="1335" y="679"/>
                    <a:pt x="1335" y="651"/>
                  </a:cubicBezTo>
                  <a:cubicBezTo>
                    <a:pt x="1335" y="623"/>
                    <a:pt x="1313" y="601"/>
                    <a:pt x="1285" y="601"/>
                  </a:cubicBezTo>
                  <a:cubicBezTo>
                    <a:pt x="1101" y="601"/>
                    <a:pt x="1101" y="601"/>
                    <a:pt x="1101" y="601"/>
                  </a:cubicBezTo>
                  <a:cubicBezTo>
                    <a:pt x="1101" y="501"/>
                    <a:pt x="1101" y="501"/>
                    <a:pt x="1101" y="501"/>
                  </a:cubicBezTo>
                  <a:cubicBezTo>
                    <a:pt x="1285" y="501"/>
                    <a:pt x="1285" y="501"/>
                    <a:pt x="1285" y="501"/>
                  </a:cubicBezTo>
                  <a:cubicBezTo>
                    <a:pt x="1313" y="501"/>
                    <a:pt x="1335" y="478"/>
                    <a:pt x="1335" y="451"/>
                  </a:cubicBezTo>
                  <a:cubicBezTo>
                    <a:pt x="1335" y="423"/>
                    <a:pt x="1313" y="401"/>
                    <a:pt x="1285" y="401"/>
                  </a:cubicBezTo>
                  <a:cubicBezTo>
                    <a:pt x="1101" y="401"/>
                    <a:pt x="1101" y="401"/>
                    <a:pt x="1101" y="401"/>
                  </a:cubicBezTo>
                  <a:cubicBezTo>
                    <a:pt x="1101" y="351"/>
                    <a:pt x="1101" y="351"/>
                    <a:pt x="1101" y="351"/>
                  </a:cubicBezTo>
                  <a:cubicBezTo>
                    <a:pt x="1101" y="333"/>
                    <a:pt x="1098" y="316"/>
                    <a:pt x="1093" y="301"/>
                  </a:cubicBezTo>
                  <a:cubicBezTo>
                    <a:pt x="1285" y="301"/>
                    <a:pt x="1285" y="301"/>
                    <a:pt x="1285" y="301"/>
                  </a:cubicBezTo>
                  <a:cubicBezTo>
                    <a:pt x="1313" y="301"/>
                    <a:pt x="1335" y="278"/>
                    <a:pt x="1335" y="250"/>
                  </a:cubicBezTo>
                  <a:cubicBezTo>
                    <a:pt x="1335" y="223"/>
                    <a:pt x="1313" y="200"/>
                    <a:pt x="1285" y="200"/>
                  </a:cubicBezTo>
                  <a:cubicBezTo>
                    <a:pt x="1051" y="200"/>
                    <a:pt x="1051" y="200"/>
                    <a:pt x="1051" y="200"/>
                  </a:cubicBezTo>
                  <a:cubicBezTo>
                    <a:pt x="1038" y="200"/>
                    <a:pt x="1025" y="206"/>
                    <a:pt x="1016" y="215"/>
                  </a:cubicBezTo>
                  <a:cubicBezTo>
                    <a:pt x="1011" y="213"/>
                    <a:pt x="1006" y="211"/>
                    <a:pt x="1001" y="209"/>
                  </a:cubicBezTo>
                  <a:cubicBezTo>
                    <a:pt x="1001" y="100"/>
                    <a:pt x="1001" y="100"/>
                    <a:pt x="1001" y="100"/>
                  </a:cubicBezTo>
                  <a:cubicBezTo>
                    <a:pt x="1435" y="100"/>
                    <a:pt x="1435" y="100"/>
                    <a:pt x="1435" y="100"/>
                  </a:cubicBezTo>
                  <a:lnTo>
                    <a:pt x="1435" y="1202"/>
                  </a:lnTo>
                  <a:close/>
                  <a:moveTo>
                    <a:pt x="1435" y="1202"/>
                  </a:moveTo>
                  <a:cubicBezTo>
                    <a:pt x="1435" y="1202"/>
                    <a:pt x="1435" y="1202"/>
                    <a:pt x="1435" y="1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 name="Freeform 6">
              <a:extLst>
                <a:ext uri="{FF2B5EF4-FFF2-40B4-BE49-F238E27FC236}">
                  <a16:creationId xmlns:a16="http://schemas.microsoft.com/office/drawing/2014/main" id="{137EC330-ED93-4A9F-943F-4F9980D092AC}"/>
                </a:ext>
              </a:extLst>
            </p:cNvPr>
            <p:cNvSpPr>
              <a:spLocks noEditPoints="1"/>
            </p:cNvSpPr>
            <p:nvPr/>
          </p:nvSpPr>
          <p:spPr bwMode="auto">
            <a:xfrm>
              <a:off x="4756151" y="4984750"/>
              <a:ext cx="141288" cy="142875"/>
            </a:xfrm>
            <a:custGeom>
              <a:avLst/>
              <a:gdLst>
                <a:gd name="T0" fmla="*/ 100 w 100"/>
                <a:gd name="T1" fmla="*/ 50 h 101"/>
                <a:gd name="T2" fmla="*/ 50 w 100"/>
                <a:gd name="T3" fmla="*/ 101 h 101"/>
                <a:gd name="T4" fmla="*/ 0 w 100"/>
                <a:gd name="T5" fmla="*/ 50 h 101"/>
                <a:gd name="T6" fmla="*/ 50 w 100"/>
                <a:gd name="T7" fmla="*/ 0 h 101"/>
                <a:gd name="T8" fmla="*/ 100 w 100"/>
                <a:gd name="T9" fmla="*/ 50 h 101"/>
                <a:gd name="T10" fmla="*/ 100 w 100"/>
                <a:gd name="T11" fmla="*/ 50 h 101"/>
                <a:gd name="T12" fmla="*/ 100 w 100"/>
                <a:gd name="T13" fmla="*/ 50 h 101"/>
              </a:gdLst>
              <a:ahLst/>
              <a:cxnLst>
                <a:cxn ang="0">
                  <a:pos x="T0" y="T1"/>
                </a:cxn>
                <a:cxn ang="0">
                  <a:pos x="T2" y="T3"/>
                </a:cxn>
                <a:cxn ang="0">
                  <a:pos x="T4" y="T5"/>
                </a:cxn>
                <a:cxn ang="0">
                  <a:pos x="T6" y="T7"/>
                </a:cxn>
                <a:cxn ang="0">
                  <a:pos x="T8" y="T9"/>
                </a:cxn>
                <a:cxn ang="0">
                  <a:pos x="T10" y="T11"/>
                </a:cxn>
                <a:cxn ang="0">
                  <a:pos x="T12" y="T13"/>
                </a:cxn>
              </a:cxnLst>
              <a:rect l="0" t="0" r="r" b="b"/>
              <a:pathLst>
                <a:path w="100" h="101">
                  <a:moveTo>
                    <a:pt x="100" y="50"/>
                  </a:moveTo>
                  <a:cubicBezTo>
                    <a:pt x="100" y="78"/>
                    <a:pt x="78" y="101"/>
                    <a:pt x="50" y="101"/>
                  </a:cubicBezTo>
                  <a:cubicBezTo>
                    <a:pt x="22" y="101"/>
                    <a:pt x="0" y="78"/>
                    <a:pt x="0" y="50"/>
                  </a:cubicBezTo>
                  <a:cubicBezTo>
                    <a:pt x="0" y="23"/>
                    <a:pt x="22" y="0"/>
                    <a:pt x="50" y="0"/>
                  </a:cubicBezTo>
                  <a:cubicBezTo>
                    <a:pt x="78" y="0"/>
                    <a:pt x="100" y="23"/>
                    <a:pt x="100" y="50"/>
                  </a:cubicBezTo>
                  <a:close/>
                  <a:moveTo>
                    <a:pt x="100" y="50"/>
                  </a:moveTo>
                  <a:cubicBezTo>
                    <a:pt x="100" y="50"/>
                    <a:pt x="100" y="50"/>
                    <a:pt x="100" y="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 name="Freeform 7">
              <a:extLst>
                <a:ext uri="{FF2B5EF4-FFF2-40B4-BE49-F238E27FC236}">
                  <a16:creationId xmlns:a16="http://schemas.microsoft.com/office/drawing/2014/main" id="{E77970D2-6031-4D67-B8A7-2EA0ADB28386}"/>
                </a:ext>
              </a:extLst>
            </p:cNvPr>
            <p:cNvSpPr>
              <a:spLocks noEditPoints="1"/>
            </p:cNvSpPr>
            <p:nvPr/>
          </p:nvSpPr>
          <p:spPr bwMode="auto">
            <a:xfrm>
              <a:off x="4756151" y="5268913"/>
              <a:ext cx="141288" cy="141287"/>
            </a:xfrm>
            <a:custGeom>
              <a:avLst/>
              <a:gdLst>
                <a:gd name="T0" fmla="*/ 100 w 100"/>
                <a:gd name="T1" fmla="*/ 50 h 100"/>
                <a:gd name="T2" fmla="*/ 50 w 100"/>
                <a:gd name="T3" fmla="*/ 100 h 100"/>
                <a:gd name="T4" fmla="*/ 0 w 100"/>
                <a:gd name="T5" fmla="*/ 50 h 100"/>
                <a:gd name="T6" fmla="*/ 50 w 100"/>
                <a:gd name="T7" fmla="*/ 0 h 100"/>
                <a:gd name="T8" fmla="*/ 100 w 100"/>
                <a:gd name="T9" fmla="*/ 50 h 100"/>
                <a:gd name="T10" fmla="*/ 100 w 100"/>
                <a:gd name="T11" fmla="*/ 50 h 100"/>
                <a:gd name="T12" fmla="*/ 100 w 100"/>
                <a:gd name="T13" fmla="*/ 50 h 100"/>
              </a:gdLst>
              <a:ahLst/>
              <a:cxnLst>
                <a:cxn ang="0">
                  <a:pos x="T0" y="T1"/>
                </a:cxn>
                <a:cxn ang="0">
                  <a:pos x="T2" y="T3"/>
                </a:cxn>
                <a:cxn ang="0">
                  <a:pos x="T4" y="T5"/>
                </a:cxn>
                <a:cxn ang="0">
                  <a:pos x="T6" y="T7"/>
                </a:cxn>
                <a:cxn ang="0">
                  <a:pos x="T8" y="T9"/>
                </a:cxn>
                <a:cxn ang="0">
                  <a:pos x="T10" y="T11"/>
                </a:cxn>
                <a:cxn ang="0">
                  <a:pos x="T12" y="T13"/>
                </a:cxn>
              </a:cxnLst>
              <a:rect l="0" t="0" r="r" b="b"/>
              <a:pathLst>
                <a:path w="100" h="100">
                  <a:moveTo>
                    <a:pt x="100" y="50"/>
                  </a:moveTo>
                  <a:cubicBezTo>
                    <a:pt x="100" y="77"/>
                    <a:pt x="78" y="100"/>
                    <a:pt x="50" y="100"/>
                  </a:cubicBezTo>
                  <a:cubicBezTo>
                    <a:pt x="22" y="100"/>
                    <a:pt x="0" y="77"/>
                    <a:pt x="0" y="50"/>
                  </a:cubicBezTo>
                  <a:cubicBezTo>
                    <a:pt x="0" y="22"/>
                    <a:pt x="22" y="0"/>
                    <a:pt x="50" y="0"/>
                  </a:cubicBezTo>
                  <a:cubicBezTo>
                    <a:pt x="78" y="0"/>
                    <a:pt x="100" y="22"/>
                    <a:pt x="100" y="50"/>
                  </a:cubicBezTo>
                  <a:close/>
                  <a:moveTo>
                    <a:pt x="100" y="50"/>
                  </a:moveTo>
                  <a:cubicBezTo>
                    <a:pt x="100" y="50"/>
                    <a:pt x="100" y="50"/>
                    <a:pt x="100" y="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53" name="Rectangle: Rounded Corners 52">
            <a:extLst>
              <a:ext uri="{FF2B5EF4-FFF2-40B4-BE49-F238E27FC236}">
                <a16:creationId xmlns:a16="http://schemas.microsoft.com/office/drawing/2014/main" id="{4045D3CE-DB4D-43CC-AB58-545BD9DF2E7C}"/>
              </a:ext>
            </a:extLst>
          </p:cNvPr>
          <p:cNvSpPr/>
          <p:nvPr/>
        </p:nvSpPr>
        <p:spPr>
          <a:xfrm>
            <a:off x="1749676" y="2089368"/>
            <a:ext cx="6317065" cy="523695"/>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Oval 25">
            <a:extLst>
              <a:ext uri="{FF2B5EF4-FFF2-40B4-BE49-F238E27FC236}">
                <a16:creationId xmlns:a16="http://schemas.microsoft.com/office/drawing/2014/main" id="{F0F57798-19B3-4362-935F-13AAA7BA574F}"/>
              </a:ext>
            </a:extLst>
          </p:cNvPr>
          <p:cNvSpPr/>
          <p:nvPr/>
        </p:nvSpPr>
        <p:spPr>
          <a:xfrm>
            <a:off x="1161744" y="2090624"/>
            <a:ext cx="521180" cy="521180"/>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1</a:t>
            </a:r>
          </a:p>
        </p:txBody>
      </p:sp>
      <p:sp>
        <p:nvSpPr>
          <p:cNvPr id="29" name="Freeform 11">
            <a:extLst>
              <a:ext uri="{FF2B5EF4-FFF2-40B4-BE49-F238E27FC236}">
                <a16:creationId xmlns:a16="http://schemas.microsoft.com/office/drawing/2014/main" id="{AE2205B4-40EE-4AEA-AA3B-D3A583838033}"/>
              </a:ext>
            </a:extLst>
          </p:cNvPr>
          <p:cNvSpPr>
            <a:spLocks noEditPoints="1"/>
          </p:cNvSpPr>
          <p:nvPr/>
        </p:nvSpPr>
        <p:spPr bwMode="auto">
          <a:xfrm>
            <a:off x="2074557" y="2780514"/>
            <a:ext cx="237308" cy="208620"/>
          </a:xfrm>
          <a:custGeom>
            <a:avLst/>
            <a:gdLst>
              <a:gd name="T0" fmla="*/ 1491 w 1536"/>
              <a:gd name="T1" fmla="*/ 180 h 1350"/>
              <a:gd name="T2" fmla="*/ 1491 w 1536"/>
              <a:gd name="T3" fmla="*/ 180 h 1350"/>
              <a:gd name="T4" fmla="*/ 1083 w 1536"/>
              <a:gd name="T5" fmla="*/ 180 h 1350"/>
              <a:gd name="T6" fmla="*/ 1083 w 1536"/>
              <a:gd name="T7" fmla="*/ 135 h 1350"/>
              <a:gd name="T8" fmla="*/ 948 w 1536"/>
              <a:gd name="T9" fmla="*/ 0 h 1350"/>
              <a:gd name="T10" fmla="*/ 588 w 1536"/>
              <a:gd name="T11" fmla="*/ 0 h 1350"/>
              <a:gd name="T12" fmla="*/ 453 w 1536"/>
              <a:gd name="T13" fmla="*/ 135 h 1350"/>
              <a:gd name="T14" fmla="*/ 453 w 1536"/>
              <a:gd name="T15" fmla="*/ 180 h 1350"/>
              <a:gd name="T16" fmla="*/ 45 w 1536"/>
              <a:gd name="T17" fmla="*/ 180 h 1350"/>
              <a:gd name="T18" fmla="*/ 0 w 1536"/>
              <a:gd name="T19" fmla="*/ 225 h 1350"/>
              <a:gd name="T20" fmla="*/ 0 w 1536"/>
              <a:gd name="T21" fmla="*/ 1215 h 1350"/>
              <a:gd name="T22" fmla="*/ 135 w 1536"/>
              <a:gd name="T23" fmla="*/ 1350 h 1350"/>
              <a:gd name="T24" fmla="*/ 1401 w 1536"/>
              <a:gd name="T25" fmla="*/ 1350 h 1350"/>
              <a:gd name="T26" fmla="*/ 1536 w 1536"/>
              <a:gd name="T27" fmla="*/ 1215 h 1350"/>
              <a:gd name="T28" fmla="*/ 1536 w 1536"/>
              <a:gd name="T29" fmla="*/ 226 h 1350"/>
              <a:gd name="T30" fmla="*/ 1536 w 1536"/>
              <a:gd name="T31" fmla="*/ 226 h 1350"/>
              <a:gd name="T32" fmla="*/ 1491 w 1536"/>
              <a:gd name="T33" fmla="*/ 180 h 1350"/>
              <a:gd name="T34" fmla="*/ 543 w 1536"/>
              <a:gd name="T35" fmla="*/ 135 h 1350"/>
              <a:gd name="T36" fmla="*/ 588 w 1536"/>
              <a:gd name="T37" fmla="*/ 90 h 1350"/>
              <a:gd name="T38" fmla="*/ 948 w 1536"/>
              <a:gd name="T39" fmla="*/ 90 h 1350"/>
              <a:gd name="T40" fmla="*/ 993 w 1536"/>
              <a:gd name="T41" fmla="*/ 135 h 1350"/>
              <a:gd name="T42" fmla="*/ 993 w 1536"/>
              <a:gd name="T43" fmla="*/ 180 h 1350"/>
              <a:gd name="T44" fmla="*/ 543 w 1536"/>
              <a:gd name="T45" fmla="*/ 180 h 1350"/>
              <a:gd name="T46" fmla="*/ 543 w 1536"/>
              <a:gd name="T47" fmla="*/ 135 h 1350"/>
              <a:gd name="T48" fmla="*/ 1429 w 1536"/>
              <a:gd name="T49" fmla="*/ 270 h 1350"/>
              <a:gd name="T50" fmla="*/ 1289 w 1536"/>
              <a:gd name="T51" fmla="*/ 689 h 1350"/>
              <a:gd name="T52" fmla="*/ 1246 w 1536"/>
              <a:gd name="T53" fmla="*/ 720 h 1350"/>
              <a:gd name="T54" fmla="*/ 993 w 1536"/>
              <a:gd name="T55" fmla="*/ 720 h 1350"/>
              <a:gd name="T56" fmla="*/ 993 w 1536"/>
              <a:gd name="T57" fmla="*/ 675 h 1350"/>
              <a:gd name="T58" fmla="*/ 948 w 1536"/>
              <a:gd name="T59" fmla="*/ 630 h 1350"/>
              <a:gd name="T60" fmla="*/ 588 w 1536"/>
              <a:gd name="T61" fmla="*/ 630 h 1350"/>
              <a:gd name="T62" fmla="*/ 543 w 1536"/>
              <a:gd name="T63" fmla="*/ 675 h 1350"/>
              <a:gd name="T64" fmla="*/ 543 w 1536"/>
              <a:gd name="T65" fmla="*/ 720 h 1350"/>
              <a:gd name="T66" fmla="*/ 290 w 1536"/>
              <a:gd name="T67" fmla="*/ 720 h 1350"/>
              <a:gd name="T68" fmla="*/ 247 w 1536"/>
              <a:gd name="T69" fmla="*/ 689 h 1350"/>
              <a:gd name="T70" fmla="*/ 107 w 1536"/>
              <a:gd name="T71" fmla="*/ 270 h 1350"/>
              <a:gd name="T72" fmla="*/ 1429 w 1536"/>
              <a:gd name="T73" fmla="*/ 270 h 1350"/>
              <a:gd name="T74" fmla="*/ 903 w 1536"/>
              <a:gd name="T75" fmla="*/ 720 h 1350"/>
              <a:gd name="T76" fmla="*/ 903 w 1536"/>
              <a:gd name="T77" fmla="*/ 810 h 1350"/>
              <a:gd name="T78" fmla="*/ 633 w 1536"/>
              <a:gd name="T79" fmla="*/ 810 h 1350"/>
              <a:gd name="T80" fmla="*/ 633 w 1536"/>
              <a:gd name="T81" fmla="*/ 720 h 1350"/>
              <a:gd name="T82" fmla="*/ 903 w 1536"/>
              <a:gd name="T83" fmla="*/ 720 h 1350"/>
              <a:gd name="T84" fmla="*/ 1446 w 1536"/>
              <a:gd name="T85" fmla="*/ 1215 h 1350"/>
              <a:gd name="T86" fmla="*/ 1401 w 1536"/>
              <a:gd name="T87" fmla="*/ 1260 h 1350"/>
              <a:gd name="T88" fmla="*/ 135 w 1536"/>
              <a:gd name="T89" fmla="*/ 1260 h 1350"/>
              <a:gd name="T90" fmla="*/ 90 w 1536"/>
              <a:gd name="T91" fmla="*/ 1215 h 1350"/>
              <a:gd name="T92" fmla="*/ 90 w 1536"/>
              <a:gd name="T93" fmla="*/ 502 h 1350"/>
              <a:gd name="T94" fmla="*/ 162 w 1536"/>
              <a:gd name="T95" fmla="*/ 718 h 1350"/>
              <a:gd name="T96" fmla="*/ 290 w 1536"/>
              <a:gd name="T97" fmla="*/ 810 h 1350"/>
              <a:gd name="T98" fmla="*/ 543 w 1536"/>
              <a:gd name="T99" fmla="*/ 810 h 1350"/>
              <a:gd name="T100" fmla="*/ 543 w 1536"/>
              <a:gd name="T101" fmla="*/ 855 h 1350"/>
              <a:gd name="T102" fmla="*/ 588 w 1536"/>
              <a:gd name="T103" fmla="*/ 900 h 1350"/>
              <a:gd name="T104" fmla="*/ 948 w 1536"/>
              <a:gd name="T105" fmla="*/ 900 h 1350"/>
              <a:gd name="T106" fmla="*/ 993 w 1536"/>
              <a:gd name="T107" fmla="*/ 855 h 1350"/>
              <a:gd name="T108" fmla="*/ 993 w 1536"/>
              <a:gd name="T109" fmla="*/ 810 h 1350"/>
              <a:gd name="T110" fmla="*/ 1246 w 1536"/>
              <a:gd name="T111" fmla="*/ 810 h 1350"/>
              <a:gd name="T112" fmla="*/ 1374 w 1536"/>
              <a:gd name="T113" fmla="*/ 718 h 1350"/>
              <a:gd name="T114" fmla="*/ 1446 w 1536"/>
              <a:gd name="T115" fmla="*/ 502 h 1350"/>
              <a:gd name="T116" fmla="*/ 1446 w 1536"/>
              <a:gd name="T117" fmla="*/ 1215 h 1350"/>
              <a:gd name="T118" fmla="*/ 1446 w 1536"/>
              <a:gd name="T119" fmla="*/ 1215 h 1350"/>
              <a:gd name="T120" fmla="*/ 1446 w 1536"/>
              <a:gd name="T121" fmla="*/ 1215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6" h="1350">
                <a:moveTo>
                  <a:pt x="1491" y="180"/>
                </a:moveTo>
                <a:cubicBezTo>
                  <a:pt x="1491" y="180"/>
                  <a:pt x="1491" y="180"/>
                  <a:pt x="1491" y="180"/>
                </a:cubicBezTo>
                <a:cubicBezTo>
                  <a:pt x="1083" y="180"/>
                  <a:pt x="1083" y="180"/>
                  <a:pt x="1083" y="180"/>
                </a:cubicBezTo>
                <a:cubicBezTo>
                  <a:pt x="1083" y="135"/>
                  <a:pt x="1083" y="135"/>
                  <a:pt x="1083" y="135"/>
                </a:cubicBezTo>
                <a:cubicBezTo>
                  <a:pt x="1083" y="61"/>
                  <a:pt x="1022" y="0"/>
                  <a:pt x="948" y="0"/>
                </a:cubicBezTo>
                <a:cubicBezTo>
                  <a:pt x="588" y="0"/>
                  <a:pt x="588" y="0"/>
                  <a:pt x="588" y="0"/>
                </a:cubicBezTo>
                <a:cubicBezTo>
                  <a:pt x="514" y="0"/>
                  <a:pt x="453" y="61"/>
                  <a:pt x="453" y="135"/>
                </a:cubicBezTo>
                <a:cubicBezTo>
                  <a:pt x="453" y="180"/>
                  <a:pt x="453" y="180"/>
                  <a:pt x="453" y="180"/>
                </a:cubicBezTo>
                <a:cubicBezTo>
                  <a:pt x="45" y="180"/>
                  <a:pt x="45" y="180"/>
                  <a:pt x="45" y="180"/>
                </a:cubicBezTo>
                <a:cubicBezTo>
                  <a:pt x="20" y="180"/>
                  <a:pt x="0" y="201"/>
                  <a:pt x="0" y="225"/>
                </a:cubicBezTo>
                <a:cubicBezTo>
                  <a:pt x="0" y="1215"/>
                  <a:pt x="0" y="1215"/>
                  <a:pt x="0" y="1215"/>
                </a:cubicBezTo>
                <a:cubicBezTo>
                  <a:pt x="0" y="1289"/>
                  <a:pt x="61" y="1350"/>
                  <a:pt x="135" y="1350"/>
                </a:cubicBezTo>
                <a:cubicBezTo>
                  <a:pt x="1401" y="1350"/>
                  <a:pt x="1401" y="1350"/>
                  <a:pt x="1401" y="1350"/>
                </a:cubicBezTo>
                <a:cubicBezTo>
                  <a:pt x="1475" y="1350"/>
                  <a:pt x="1536" y="1289"/>
                  <a:pt x="1536" y="1215"/>
                </a:cubicBezTo>
                <a:cubicBezTo>
                  <a:pt x="1536" y="226"/>
                  <a:pt x="1536" y="226"/>
                  <a:pt x="1536" y="226"/>
                </a:cubicBezTo>
                <a:cubicBezTo>
                  <a:pt x="1536" y="226"/>
                  <a:pt x="1536" y="226"/>
                  <a:pt x="1536" y="226"/>
                </a:cubicBezTo>
                <a:cubicBezTo>
                  <a:pt x="1534" y="196"/>
                  <a:pt x="1516" y="180"/>
                  <a:pt x="1491" y="180"/>
                </a:cubicBezTo>
                <a:close/>
                <a:moveTo>
                  <a:pt x="543" y="135"/>
                </a:moveTo>
                <a:cubicBezTo>
                  <a:pt x="543" y="110"/>
                  <a:pt x="563" y="90"/>
                  <a:pt x="588" y="90"/>
                </a:cubicBezTo>
                <a:cubicBezTo>
                  <a:pt x="948" y="90"/>
                  <a:pt x="948" y="90"/>
                  <a:pt x="948" y="90"/>
                </a:cubicBezTo>
                <a:cubicBezTo>
                  <a:pt x="973" y="90"/>
                  <a:pt x="993" y="110"/>
                  <a:pt x="993" y="135"/>
                </a:cubicBezTo>
                <a:cubicBezTo>
                  <a:pt x="993" y="180"/>
                  <a:pt x="993" y="180"/>
                  <a:pt x="993" y="180"/>
                </a:cubicBezTo>
                <a:cubicBezTo>
                  <a:pt x="543" y="180"/>
                  <a:pt x="543" y="180"/>
                  <a:pt x="543" y="180"/>
                </a:cubicBezTo>
                <a:lnTo>
                  <a:pt x="543" y="135"/>
                </a:lnTo>
                <a:close/>
                <a:moveTo>
                  <a:pt x="1429" y="270"/>
                </a:moveTo>
                <a:cubicBezTo>
                  <a:pt x="1289" y="689"/>
                  <a:pt x="1289" y="689"/>
                  <a:pt x="1289" y="689"/>
                </a:cubicBezTo>
                <a:cubicBezTo>
                  <a:pt x="1283" y="708"/>
                  <a:pt x="1266" y="720"/>
                  <a:pt x="1246" y="720"/>
                </a:cubicBezTo>
                <a:cubicBezTo>
                  <a:pt x="993" y="720"/>
                  <a:pt x="993" y="720"/>
                  <a:pt x="993" y="720"/>
                </a:cubicBezTo>
                <a:cubicBezTo>
                  <a:pt x="993" y="675"/>
                  <a:pt x="993" y="675"/>
                  <a:pt x="993" y="675"/>
                </a:cubicBezTo>
                <a:cubicBezTo>
                  <a:pt x="993" y="650"/>
                  <a:pt x="973" y="630"/>
                  <a:pt x="948" y="630"/>
                </a:cubicBezTo>
                <a:cubicBezTo>
                  <a:pt x="588" y="630"/>
                  <a:pt x="588" y="630"/>
                  <a:pt x="588" y="630"/>
                </a:cubicBezTo>
                <a:cubicBezTo>
                  <a:pt x="563" y="630"/>
                  <a:pt x="543" y="650"/>
                  <a:pt x="543" y="675"/>
                </a:cubicBezTo>
                <a:cubicBezTo>
                  <a:pt x="543" y="720"/>
                  <a:pt x="543" y="720"/>
                  <a:pt x="543" y="720"/>
                </a:cubicBezTo>
                <a:cubicBezTo>
                  <a:pt x="290" y="720"/>
                  <a:pt x="290" y="720"/>
                  <a:pt x="290" y="720"/>
                </a:cubicBezTo>
                <a:cubicBezTo>
                  <a:pt x="270" y="720"/>
                  <a:pt x="253" y="708"/>
                  <a:pt x="247" y="689"/>
                </a:cubicBezTo>
                <a:cubicBezTo>
                  <a:pt x="107" y="270"/>
                  <a:pt x="107" y="270"/>
                  <a:pt x="107" y="270"/>
                </a:cubicBezTo>
                <a:lnTo>
                  <a:pt x="1429" y="270"/>
                </a:lnTo>
                <a:close/>
                <a:moveTo>
                  <a:pt x="903" y="720"/>
                </a:moveTo>
                <a:cubicBezTo>
                  <a:pt x="903" y="810"/>
                  <a:pt x="903" y="810"/>
                  <a:pt x="903" y="810"/>
                </a:cubicBezTo>
                <a:cubicBezTo>
                  <a:pt x="633" y="810"/>
                  <a:pt x="633" y="810"/>
                  <a:pt x="633" y="810"/>
                </a:cubicBezTo>
                <a:cubicBezTo>
                  <a:pt x="633" y="720"/>
                  <a:pt x="633" y="720"/>
                  <a:pt x="633" y="720"/>
                </a:cubicBezTo>
                <a:lnTo>
                  <a:pt x="903" y="720"/>
                </a:lnTo>
                <a:close/>
                <a:moveTo>
                  <a:pt x="1446" y="1215"/>
                </a:moveTo>
                <a:cubicBezTo>
                  <a:pt x="1446" y="1240"/>
                  <a:pt x="1426" y="1260"/>
                  <a:pt x="1401" y="1260"/>
                </a:cubicBezTo>
                <a:cubicBezTo>
                  <a:pt x="135" y="1260"/>
                  <a:pt x="135" y="1260"/>
                  <a:pt x="135" y="1260"/>
                </a:cubicBezTo>
                <a:cubicBezTo>
                  <a:pt x="110" y="1260"/>
                  <a:pt x="90" y="1240"/>
                  <a:pt x="90" y="1215"/>
                </a:cubicBezTo>
                <a:cubicBezTo>
                  <a:pt x="90" y="502"/>
                  <a:pt x="90" y="502"/>
                  <a:pt x="90" y="502"/>
                </a:cubicBezTo>
                <a:cubicBezTo>
                  <a:pt x="162" y="718"/>
                  <a:pt x="162" y="718"/>
                  <a:pt x="162" y="718"/>
                </a:cubicBezTo>
                <a:cubicBezTo>
                  <a:pt x="180" y="773"/>
                  <a:pt x="232" y="810"/>
                  <a:pt x="290" y="810"/>
                </a:cubicBezTo>
                <a:cubicBezTo>
                  <a:pt x="543" y="810"/>
                  <a:pt x="543" y="810"/>
                  <a:pt x="543" y="810"/>
                </a:cubicBezTo>
                <a:cubicBezTo>
                  <a:pt x="543" y="855"/>
                  <a:pt x="543" y="855"/>
                  <a:pt x="543" y="855"/>
                </a:cubicBezTo>
                <a:cubicBezTo>
                  <a:pt x="543" y="880"/>
                  <a:pt x="563" y="900"/>
                  <a:pt x="588" y="900"/>
                </a:cubicBezTo>
                <a:cubicBezTo>
                  <a:pt x="948" y="900"/>
                  <a:pt x="948" y="900"/>
                  <a:pt x="948" y="900"/>
                </a:cubicBezTo>
                <a:cubicBezTo>
                  <a:pt x="973" y="900"/>
                  <a:pt x="993" y="880"/>
                  <a:pt x="993" y="855"/>
                </a:cubicBezTo>
                <a:cubicBezTo>
                  <a:pt x="993" y="810"/>
                  <a:pt x="993" y="810"/>
                  <a:pt x="993" y="810"/>
                </a:cubicBezTo>
                <a:cubicBezTo>
                  <a:pt x="1246" y="810"/>
                  <a:pt x="1246" y="810"/>
                  <a:pt x="1246" y="810"/>
                </a:cubicBezTo>
                <a:cubicBezTo>
                  <a:pt x="1304" y="810"/>
                  <a:pt x="1356" y="773"/>
                  <a:pt x="1374" y="718"/>
                </a:cubicBezTo>
                <a:cubicBezTo>
                  <a:pt x="1446" y="502"/>
                  <a:pt x="1446" y="502"/>
                  <a:pt x="1446" y="502"/>
                </a:cubicBezTo>
                <a:lnTo>
                  <a:pt x="1446" y="1215"/>
                </a:lnTo>
                <a:close/>
                <a:moveTo>
                  <a:pt x="1446" y="1215"/>
                </a:moveTo>
                <a:cubicBezTo>
                  <a:pt x="1446" y="1215"/>
                  <a:pt x="1446" y="1215"/>
                  <a:pt x="1446" y="121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p>
        </p:txBody>
      </p:sp>
      <p:sp>
        <p:nvSpPr>
          <p:cNvPr id="55" name="Rectangle: Rounded Corners 54">
            <a:extLst>
              <a:ext uri="{FF2B5EF4-FFF2-40B4-BE49-F238E27FC236}">
                <a16:creationId xmlns:a16="http://schemas.microsoft.com/office/drawing/2014/main" id="{940D4FFF-32BA-457A-AB73-4EEEAA1DA6CA}"/>
              </a:ext>
            </a:extLst>
          </p:cNvPr>
          <p:cNvSpPr/>
          <p:nvPr/>
        </p:nvSpPr>
        <p:spPr>
          <a:xfrm>
            <a:off x="1749676" y="3779288"/>
            <a:ext cx="6317065" cy="523695"/>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Oval 32">
            <a:extLst>
              <a:ext uri="{FF2B5EF4-FFF2-40B4-BE49-F238E27FC236}">
                <a16:creationId xmlns:a16="http://schemas.microsoft.com/office/drawing/2014/main" id="{EEE3E2E3-1994-4B7F-86D1-64C2F6409128}"/>
              </a:ext>
            </a:extLst>
          </p:cNvPr>
          <p:cNvSpPr/>
          <p:nvPr/>
        </p:nvSpPr>
        <p:spPr>
          <a:xfrm>
            <a:off x="1161744" y="3780544"/>
            <a:ext cx="521180" cy="521180"/>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3</a:t>
            </a:r>
          </a:p>
        </p:txBody>
      </p:sp>
      <p:grpSp>
        <p:nvGrpSpPr>
          <p:cNvPr id="37" name="Group 36">
            <a:extLst>
              <a:ext uri="{FF2B5EF4-FFF2-40B4-BE49-F238E27FC236}">
                <a16:creationId xmlns:a16="http://schemas.microsoft.com/office/drawing/2014/main" id="{F3857672-8B9F-42C5-A0FA-00386A58B236}"/>
              </a:ext>
            </a:extLst>
          </p:cNvPr>
          <p:cNvGrpSpPr/>
          <p:nvPr/>
        </p:nvGrpSpPr>
        <p:grpSpPr>
          <a:xfrm>
            <a:off x="2082248" y="4476400"/>
            <a:ext cx="236436" cy="232252"/>
            <a:chOff x="7383463" y="3756025"/>
            <a:chExt cx="179388" cy="176213"/>
          </a:xfrm>
          <a:solidFill>
            <a:schemeClr val="bg1"/>
          </a:solidFill>
        </p:grpSpPr>
        <p:sp>
          <p:nvSpPr>
            <p:cNvPr id="38" name="Freeform 15">
              <a:extLst>
                <a:ext uri="{FF2B5EF4-FFF2-40B4-BE49-F238E27FC236}">
                  <a16:creationId xmlns:a16="http://schemas.microsoft.com/office/drawing/2014/main" id="{DC1A8E69-A7BC-4FA0-A9B4-345D8C218A5C}"/>
                </a:ext>
              </a:extLst>
            </p:cNvPr>
            <p:cNvSpPr>
              <a:spLocks noEditPoints="1"/>
            </p:cNvSpPr>
            <p:nvPr/>
          </p:nvSpPr>
          <p:spPr bwMode="auto">
            <a:xfrm>
              <a:off x="7383463" y="3756025"/>
              <a:ext cx="179388" cy="176213"/>
            </a:xfrm>
            <a:custGeom>
              <a:avLst/>
              <a:gdLst>
                <a:gd name="T0" fmla="*/ 1496 w 1549"/>
                <a:gd name="T1" fmla="*/ 483 h 1536"/>
                <a:gd name="T2" fmla="*/ 1305 w 1549"/>
                <a:gd name="T3" fmla="*/ 483 h 1536"/>
                <a:gd name="T4" fmla="*/ 1170 w 1549"/>
                <a:gd name="T5" fmla="*/ 619 h 1536"/>
                <a:gd name="T6" fmla="*/ 1170 w 1549"/>
                <a:gd name="T7" fmla="*/ 262 h 1536"/>
                <a:gd name="T8" fmla="*/ 1131 w 1549"/>
                <a:gd name="T9" fmla="*/ 167 h 1536"/>
                <a:gd name="T10" fmla="*/ 1003 w 1549"/>
                <a:gd name="T11" fmla="*/ 40 h 1536"/>
                <a:gd name="T12" fmla="*/ 908 w 1549"/>
                <a:gd name="T13" fmla="*/ 0 h 1536"/>
                <a:gd name="T14" fmla="*/ 135 w 1549"/>
                <a:gd name="T15" fmla="*/ 0 h 1536"/>
                <a:gd name="T16" fmla="*/ 0 w 1549"/>
                <a:gd name="T17" fmla="*/ 135 h 1536"/>
                <a:gd name="T18" fmla="*/ 0 w 1549"/>
                <a:gd name="T19" fmla="*/ 1401 h 1536"/>
                <a:gd name="T20" fmla="*/ 135 w 1549"/>
                <a:gd name="T21" fmla="*/ 1536 h 1536"/>
                <a:gd name="T22" fmla="*/ 1035 w 1549"/>
                <a:gd name="T23" fmla="*/ 1536 h 1536"/>
                <a:gd name="T24" fmla="*/ 1170 w 1549"/>
                <a:gd name="T25" fmla="*/ 1401 h 1536"/>
                <a:gd name="T26" fmla="*/ 1170 w 1549"/>
                <a:gd name="T27" fmla="*/ 1001 h 1536"/>
                <a:gd name="T28" fmla="*/ 1496 w 1549"/>
                <a:gd name="T29" fmla="*/ 674 h 1536"/>
                <a:gd name="T30" fmla="*/ 1496 w 1549"/>
                <a:gd name="T31" fmla="*/ 483 h 1536"/>
                <a:gd name="T32" fmla="*/ 900 w 1549"/>
                <a:gd name="T33" fmla="*/ 90 h 1536"/>
                <a:gd name="T34" fmla="*/ 940 w 1549"/>
                <a:gd name="T35" fmla="*/ 103 h 1536"/>
                <a:gd name="T36" fmla="*/ 1067 w 1549"/>
                <a:gd name="T37" fmla="*/ 230 h 1536"/>
                <a:gd name="T38" fmla="*/ 1080 w 1549"/>
                <a:gd name="T39" fmla="*/ 270 h 1536"/>
                <a:gd name="T40" fmla="*/ 900 w 1549"/>
                <a:gd name="T41" fmla="*/ 270 h 1536"/>
                <a:gd name="T42" fmla="*/ 900 w 1549"/>
                <a:gd name="T43" fmla="*/ 90 h 1536"/>
                <a:gd name="T44" fmla="*/ 1080 w 1549"/>
                <a:gd name="T45" fmla="*/ 1401 h 1536"/>
                <a:gd name="T46" fmla="*/ 1035 w 1549"/>
                <a:gd name="T47" fmla="*/ 1446 h 1536"/>
                <a:gd name="T48" fmla="*/ 135 w 1549"/>
                <a:gd name="T49" fmla="*/ 1446 h 1536"/>
                <a:gd name="T50" fmla="*/ 90 w 1549"/>
                <a:gd name="T51" fmla="*/ 1401 h 1536"/>
                <a:gd name="T52" fmla="*/ 90 w 1549"/>
                <a:gd name="T53" fmla="*/ 135 h 1536"/>
                <a:gd name="T54" fmla="*/ 135 w 1549"/>
                <a:gd name="T55" fmla="*/ 90 h 1536"/>
                <a:gd name="T56" fmla="*/ 810 w 1549"/>
                <a:gd name="T57" fmla="*/ 90 h 1536"/>
                <a:gd name="T58" fmla="*/ 810 w 1549"/>
                <a:gd name="T59" fmla="*/ 315 h 1536"/>
                <a:gd name="T60" fmla="*/ 855 w 1549"/>
                <a:gd name="T61" fmla="*/ 360 h 1536"/>
                <a:gd name="T62" fmla="*/ 1080 w 1549"/>
                <a:gd name="T63" fmla="*/ 360 h 1536"/>
                <a:gd name="T64" fmla="*/ 1080 w 1549"/>
                <a:gd name="T65" fmla="*/ 709 h 1536"/>
                <a:gd name="T66" fmla="*/ 947 w 1549"/>
                <a:gd name="T67" fmla="*/ 842 h 1536"/>
                <a:gd name="T68" fmla="*/ 884 w 1549"/>
                <a:gd name="T69" fmla="*/ 905 h 1536"/>
                <a:gd name="T70" fmla="*/ 873 w 1549"/>
                <a:gd name="T71" fmla="*/ 923 h 1536"/>
                <a:gd name="T72" fmla="*/ 809 w 1549"/>
                <a:gd name="T73" fmla="*/ 1114 h 1536"/>
                <a:gd name="T74" fmla="*/ 820 w 1549"/>
                <a:gd name="T75" fmla="*/ 1160 h 1536"/>
                <a:gd name="T76" fmla="*/ 866 w 1549"/>
                <a:gd name="T77" fmla="*/ 1171 h 1536"/>
                <a:gd name="T78" fmla="*/ 1057 w 1549"/>
                <a:gd name="T79" fmla="*/ 1107 h 1536"/>
                <a:gd name="T80" fmla="*/ 1075 w 1549"/>
                <a:gd name="T81" fmla="*/ 1096 h 1536"/>
                <a:gd name="T82" fmla="*/ 1080 w 1549"/>
                <a:gd name="T83" fmla="*/ 1091 h 1536"/>
                <a:gd name="T84" fmla="*/ 1080 w 1549"/>
                <a:gd name="T85" fmla="*/ 1401 h 1536"/>
                <a:gd name="T86" fmla="*/ 979 w 1549"/>
                <a:gd name="T87" fmla="*/ 937 h 1536"/>
                <a:gd name="T88" fmla="*/ 1043 w 1549"/>
                <a:gd name="T89" fmla="*/ 1001 h 1536"/>
                <a:gd name="T90" fmla="*/ 1018 w 1549"/>
                <a:gd name="T91" fmla="*/ 1025 h 1536"/>
                <a:gd name="T92" fmla="*/ 923 w 1549"/>
                <a:gd name="T93" fmla="*/ 1057 h 1536"/>
                <a:gd name="T94" fmla="*/ 955 w 1549"/>
                <a:gd name="T95" fmla="*/ 962 h 1536"/>
                <a:gd name="T96" fmla="*/ 979 w 1549"/>
                <a:gd name="T97" fmla="*/ 937 h 1536"/>
                <a:gd name="T98" fmla="*/ 1106 w 1549"/>
                <a:gd name="T99" fmla="*/ 937 h 1536"/>
                <a:gd name="T100" fmla="*/ 1043 w 1549"/>
                <a:gd name="T101" fmla="*/ 874 h 1536"/>
                <a:gd name="T102" fmla="*/ 1259 w 1549"/>
                <a:gd name="T103" fmla="*/ 657 h 1536"/>
                <a:gd name="T104" fmla="*/ 1323 w 1549"/>
                <a:gd name="T105" fmla="*/ 721 h 1536"/>
                <a:gd name="T106" fmla="*/ 1106 w 1549"/>
                <a:gd name="T107" fmla="*/ 937 h 1536"/>
                <a:gd name="T108" fmla="*/ 1433 w 1549"/>
                <a:gd name="T109" fmla="*/ 611 h 1536"/>
                <a:gd name="T110" fmla="*/ 1386 w 1549"/>
                <a:gd name="T111" fmla="*/ 657 h 1536"/>
                <a:gd name="T112" fmla="*/ 1323 w 1549"/>
                <a:gd name="T113" fmla="*/ 593 h 1536"/>
                <a:gd name="T114" fmla="*/ 1369 w 1549"/>
                <a:gd name="T115" fmla="*/ 547 h 1536"/>
                <a:gd name="T116" fmla="*/ 1433 w 1549"/>
                <a:gd name="T117" fmla="*/ 547 h 1536"/>
                <a:gd name="T118" fmla="*/ 1433 w 1549"/>
                <a:gd name="T119" fmla="*/ 611 h 1536"/>
                <a:gd name="T120" fmla="*/ 1433 w 1549"/>
                <a:gd name="T121" fmla="*/ 611 h 1536"/>
                <a:gd name="T122" fmla="*/ 1433 w 1549"/>
                <a:gd name="T123" fmla="*/ 611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49" h="1536">
                  <a:moveTo>
                    <a:pt x="1496" y="483"/>
                  </a:moveTo>
                  <a:cubicBezTo>
                    <a:pt x="1444" y="431"/>
                    <a:pt x="1358" y="431"/>
                    <a:pt x="1305" y="483"/>
                  </a:cubicBezTo>
                  <a:cubicBezTo>
                    <a:pt x="1289" y="500"/>
                    <a:pt x="1186" y="603"/>
                    <a:pt x="1170" y="619"/>
                  </a:cubicBezTo>
                  <a:cubicBezTo>
                    <a:pt x="1170" y="262"/>
                    <a:pt x="1170" y="262"/>
                    <a:pt x="1170" y="262"/>
                  </a:cubicBezTo>
                  <a:cubicBezTo>
                    <a:pt x="1170" y="226"/>
                    <a:pt x="1156" y="192"/>
                    <a:pt x="1131" y="167"/>
                  </a:cubicBezTo>
                  <a:cubicBezTo>
                    <a:pt x="1003" y="40"/>
                    <a:pt x="1003" y="40"/>
                    <a:pt x="1003" y="40"/>
                  </a:cubicBezTo>
                  <a:cubicBezTo>
                    <a:pt x="978" y="14"/>
                    <a:pt x="944" y="0"/>
                    <a:pt x="908" y="0"/>
                  </a:cubicBezTo>
                  <a:cubicBezTo>
                    <a:pt x="135" y="0"/>
                    <a:pt x="135" y="0"/>
                    <a:pt x="135" y="0"/>
                  </a:cubicBezTo>
                  <a:cubicBezTo>
                    <a:pt x="61" y="0"/>
                    <a:pt x="0" y="61"/>
                    <a:pt x="0" y="135"/>
                  </a:cubicBezTo>
                  <a:cubicBezTo>
                    <a:pt x="0" y="1401"/>
                    <a:pt x="0" y="1401"/>
                    <a:pt x="0" y="1401"/>
                  </a:cubicBezTo>
                  <a:cubicBezTo>
                    <a:pt x="0" y="1475"/>
                    <a:pt x="61" y="1536"/>
                    <a:pt x="135" y="1536"/>
                  </a:cubicBezTo>
                  <a:cubicBezTo>
                    <a:pt x="1035" y="1536"/>
                    <a:pt x="1035" y="1536"/>
                    <a:pt x="1035" y="1536"/>
                  </a:cubicBezTo>
                  <a:cubicBezTo>
                    <a:pt x="1110" y="1536"/>
                    <a:pt x="1170" y="1475"/>
                    <a:pt x="1170" y="1401"/>
                  </a:cubicBezTo>
                  <a:cubicBezTo>
                    <a:pt x="1170" y="1001"/>
                    <a:pt x="1170" y="1001"/>
                    <a:pt x="1170" y="1001"/>
                  </a:cubicBezTo>
                  <a:cubicBezTo>
                    <a:pt x="1496" y="674"/>
                    <a:pt x="1496" y="674"/>
                    <a:pt x="1496" y="674"/>
                  </a:cubicBezTo>
                  <a:cubicBezTo>
                    <a:pt x="1549" y="622"/>
                    <a:pt x="1549" y="536"/>
                    <a:pt x="1496" y="483"/>
                  </a:cubicBezTo>
                  <a:close/>
                  <a:moveTo>
                    <a:pt x="900" y="90"/>
                  </a:moveTo>
                  <a:cubicBezTo>
                    <a:pt x="909" y="90"/>
                    <a:pt x="925" y="89"/>
                    <a:pt x="940" y="103"/>
                  </a:cubicBezTo>
                  <a:cubicBezTo>
                    <a:pt x="1067" y="230"/>
                    <a:pt x="1067" y="230"/>
                    <a:pt x="1067" y="230"/>
                  </a:cubicBezTo>
                  <a:cubicBezTo>
                    <a:pt x="1081" y="245"/>
                    <a:pt x="1080" y="260"/>
                    <a:pt x="1080" y="270"/>
                  </a:cubicBezTo>
                  <a:cubicBezTo>
                    <a:pt x="900" y="270"/>
                    <a:pt x="900" y="270"/>
                    <a:pt x="900" y="270"/>
                  </a:cubicBezTo>
                  <a:lnTo>
                    <a:pt x="900" y="90"/>
                  </a:lnTo>
                  <a:close/>
                  <a:moveTo>
                    <a:pt x="1080" y="1401"/>
                  </a:moveTo>
                  <a:cubicBezTo>
                    <a:pt x="1080" y="1426"/>
                    <a:pt x="1060" y="1446"/>
                    <a:pt x="1035" y="1446"/>
                  </a:cubicBezTo>
                  <a:cubicBezTo>
                    <a:pt x="135" y="1446"/>
                    <a:pt x="135" y="1446"/>
                    <a:pt x="135" y="1446"/>
                  </a:cubicBezTo>
                  <a:cubicBezTo>
                    <a:pt x="110" y="1446"/>
                    <a:pt x="90" y="1426"/>
                    <a:pt x="90" y="1401"/>
                  </a:cubicBezTo>
                  <a:cubicBezTo>
                    <a:pt x="90" y="135"/>
                    <a:pt x="90" y="135"/>
                    <a:pt x="90" y="135"/>
                  </a:cubicBezTo>
                  <a:cubicBezTo>
                    <a:pt x="90" y="110"/>
                    <a:pt x="110" y="90"/>
                    <a:pt x="135" y="90"/>
                  </a:cubicBezTo>
                  <a:cubicBezTo>
                    <a:pt x="810" y="90"/>
                    <a:pt x="810" y="90"/>
                    <a:pt x="810" y="90"/>
                  </a:cubicBezTo>
                  <a:cubicBezTo>
                    <a:pt x="810" y="315"/>
                    <a:pt x="810" y="315"/>
                    <a:pt x="810" y="315"/>
                  </a:cubicBezTo>
                  <a:cubicBezTo>
                    <a:pt x="810" y="340"/>
                    <a:pt x="830" y="360"/>
                    <a:pt x="855" y="360"/>
                  </a:cubicBezTo>
                  <a:cubicBezTo>
                    <a:pt x="1080" y="360"/>
                    <a:pt x="1080" y="360"/>
                    <a:pt x="1080" y="360"/>
                  </a:cubicBezTo>
                  <a:cubicBezTo>
                    <a:pt x="1080" y="709"/>
                    <a:pt x="1080" y="709"/>
                    <a:pt x="1080" y="709"/>
                  </a:cubicBezTo>
                  <a:cubicBezTo>
                    <a:pt x="1080" y="709"/>
                    <a:pt x="947" y="842"/>
                    <a:pt x="947" y="842"/>
                  </a:cubicBezTo>
                  <a:cubicBezTo>
                    <a:pt x="884" y="905"/>
                    <a:pt x="884" y="905"/>
                    <a:pt x="884" y="905"/>
                  </a:cubicBezTo>
                  <a:cubicBezTo>
                    <a:pt x="879" y="910"/>
                    <a:pt x="875" y="916"/>
                    <a:pt x="873" y="923"/>
                  </a:cubicBezTo>
                  <a:cubicBezTo>
                    <a:pt x="809" y="1114"/>
                    <a:pt x="809" y="1114"/>
                    <a:pt x="809" y="1114"/>
                  </a:cubicBezTo>
                  <a:cubicBezTo>
                    <a:pt x="804" y="1130"/>
                    <a:pt x="808" y="1148"/>
                    <a:pt x="820" y="1160"/>
                  </a:cubicBezTo>
                  <a:cubicBezTo>
                    <a:pt x="832" y="1172"/>
                    <a:pt x="850" y="1176"/>
                    <a:pt x="866" y="1171"/>
                  </a:cubicBezTo>
                  <a:cubicBezTo>
                    <a:pt x="1057" y="1107"/>
                    <a:pt x="1057" y="1107"/>
                    <a:pt x="1057" y="1107"/>
                  </a:cubicBezTo>
                  <a:cubicBezTo>
                    <a:pt x="1064" y="1105"/>
                    <a:pt x="1070" y="1101"/>
                    <a:pt x="1075" y="1096"/>
                  </a:cubicBezTo>
                  <a:cubicBezTo>
                    <a:pt x="1080" y="1091"/>
                    <a:pt x="1080" y="1091"/>
                    <a:pt x="1080" y="1091"/>
                  </a:cubicBezTo>
                  <a:lnTo>
                    <a:pt x="1080" y="1401"/>
                  </a:lnTo>
                  <a:close/>
                  <a:moveTo>
                    <a:pt x="979" y="937"/>
                  </a:moveTo>
                  <a:cubicBezTo>
                    <a:pt x="1043" y="1001"/>
                    <a:pt x="1043" y="1001"/>
                    <a:pt x="1043" y="1001"/>
                  </a:cubicBezTo>
                  <a:cubicBezTo>
                    <a:pt x="1018" y="1025"/>
                    <a:pt x="1018" y="1025"/>
                    <a:pt x="1018" y="1025"/>
                  </a:cubicBezTo>
                  <a:cubicBezTo>
                    <a:pt x="923" y="1057"/>
                    <a:pt x="923" y="1057"/>
                    <a:pt x="923" y="1057"/>
                  </a:cubicBezTo>
                  <a:cubicBezTo>
                    <a:pt x="955" y="962"/>
                    <a:pt x="955" y="962"/>
                    <a:pt x="955" y="962"/>
                  </a:cubicBezTo>
                  <a:lnTo>
                    <a:pt x="979" y="937"/>
                  </a:lnTo>
                  <a:close/>
                  <a:moveTo>
                    <a:pt x="1106" y="937"/>
                  </a:moveTo>
                  <a:cubicBezTo>
                    <a:pt x="1043" y="874"/>
                    <a:pt x="1043" y="874"/>
                    <a:pt x="1043" y="874"/>
                  </a:cubicBezTo>
                  <a:cubicBezTo>
                    <a:pt x="1077" y="840"/>
                    <a:pt x="1227" y="689"/>
                    <a:pt x="1259" y="657"/>
                  </a:cubicBezTo>
                  <a:cubicBezTo>
                    <a:pt x="1323" y="721"/>
                    <a:pt x="1323" y="721"/>
                    <a:pt x="1323" y="721"/>
                  </a:cubicBezTo>
                  <a:lnTo>
                    <a:pt x="1106" y="937"/>
                  </a:lnTo>
                  <a:close/>
                  <a:moveTo>
                    <a:pt x="1433" y="611"/>
                  </a:moveTo>
                  <a:cubicBezTo>
                    <a:pt x="1386" y="657"/>
                    <a:pt x="1386" y="657"/>
                    <a:pt x="1386" y="657"/>
                  </a:cubicBezTo>
                  <a:cubicBezTo>
                    <a:pt x="1323" y="593"/>
                    <a:pt x="1323" y="593"/>
                    <a:pt x="1323" y="593"/>
                  </a:cubicBezTo>
                  <a:cubicBezTo>
                    <a:pt x="1369" y="547"/>
                    <a:pt x="1369" y="547"/>
                    <a:pt x="1369" y="547"/>
                  </a:cubicBezTo>
                  <a:cubicBezTo>
                    <a:pt x="1387" y="529"/>
                    <a:pt x="1415" y="529"/>
                    <a:pt x="1433" y="547"/>
                  </a:cubicBezTo>
                  <a:cubicBezTo>
                    <a:pt x="1450" y="565"/>
                    <a:pt x="1450" y="593"/>
                    <a:pt x="1433" y="611"/>
                  </a:cubicBezTo>
                  <a:close/>
                  <a:moveTo>
                    <a:pt x="1433" y="611"/>
                  </a:moveTo>
                  <a:cubicBezTo>
                    <a:pt x="1433" y="611"/>
                    <a:pt x="1433" y="611"/>
                    <a:pt x="1433" y="611"/>
                  </a:cubicBezTo>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9" name="Freeform 16">
              <a:extLst>
                <a:ext uri="{FF2B5EF4-FFF2-40B4-BE49-F238E27FC236}">
                  <a16:creationId xmlns:a16="http://schemas.microsoft.com/office/drawing/2014/main" id="{DE22A915-267F-4113-98C1-08BC16B2AE22}"/>
                </a:ext>
              </a:extLst>
            </p:cNvPr>
            <p:cNvSpPr>
              <a:spLocks noEditPoints="1"/>
            </p:cNvSpPr>
            <p:nvPr/>
          </p:nvSpPr>
          <p:spPr bwMode="auto">
            <a:xfrm>
              <a:off x="7404101" y="3808413"/>
              <a:ext cx="84138" cy="9525"/>
            </a:xfrm>
            <a:custGeom>
              <a:avLst/>
              <a:gdLst>
                <a:gd name="T0" fmla="*/ 675 w 720"/>
                <a:gd name="T1" fmla="*/ 0 h 90"/>
                <a:gd name="T2" fmla="*/ 45 w 720"/>
                <a:gd name="T3" fmla="*/ 0 h 90"/>
                <a:gd name="T4" fmla="*/ 0 w 720"/>
                <a:gd name="T5" fmla="*/ 45 h 90"/>
                <a:gd name="T6" fmla="*/ 45 w 720"/>
                <a:gd name="T7" fmla="*/ 90 h 90"/>
                <a:gd name="T8" fmla="*/ 675 w 720"/>
                <a:gd name="T9" fmla="*/ 90 h 90"/>
                <a:gd name="T10" fmla="*/ 720 w 720"/>
                <a:gd name="T11" fmla="*/ 45 h 90"/>
                <a:gd name="T12" fmla="*/ 675 w 720"/>
                <a:gd name="T13" fmla="*/ 0 h 90"/>
                <a:gd name="T14" fmla="*/ 675 w 720"/>
                <a:gd name="T15" fmla="*/ 0 h 90"/>
                <a:gd name="T16" fmla="*/ 675 w 720"/>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90">
                  <a:moveTo>
                    <a:pt x="675" y="0"/>
                  </a:moveTo>
                  <a:cubicBezTo>
                    <a:pt x="45" y="0"/>
                    <a:pt x="45" y="0"/>
                    <a:pt x="45" y="0"/>
                  </a:cubicBezTo>
                  <a:cubicBezTo>
                    <a:pt x="20" y="0"/>
                    <a:pt x="0" y="20"/>
                    <a:pt x="0" y="45"/>
                  </a:cubicBezTo>
                  <a:cubicBezTo>
                    <a:pt x="0" y="70"/>
                    <a:pt x="20" y="90"/>
                    <a:pt x="45" y="90"/>
                  </a:cubicBezTo>
                  <a:cubicBezTo>
                    <a:pt x="675" y="90"/>
                    <a:pt x="675" y="90"/>
                    <a:pt x="675" y="90"/>
                  </a:cubicBezTo>
                  <a:cubicBezTo>
                    <a:pt x="700" y="90"/>
                    <a:pt x="720" y="70"/>
                    <a:pt x="720" y="45"/>
                  </a:cubicBezTo>
                  <a:cubicBezTo>
                    <a:pt x="720" y="20"/>
                    <a:pt x="700" y="0"/>
                    <a:pt x="675" y="0"/>
                  </a:cubicBezTo>
                  <a:close/>
                  <a:moveTo>
                    <a:pt x="675" y="0"/>
                  </a:moveTo>
                  <a:cubicBezTo>
                    <a:pt x="675" y="0"/>
                    <a:pt x="675" y="0"/>
                    <a:pt x="675" y="0"/>
                  </a:cubicBezTo>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0" name="Freeform 17">
              <a:extLst>
                <a:ext uri="{FF2B5EF4-FFF2-40B4-BE49-F238E27FC236}">
                  <a16:creationId xmlns:a16="http://schemas.microsoft.com/office/drawing/2014/main" id="{E8838B3B-F98E-466A-9C95-837F8071F517}"/>
                </a:ext>
              </a:extLst>
            </p:cNvPr>
            <p:cNvSpPr>
              <a:spLocks noEditPoints="1"/>
            </p:cNvSpPr>
            <p:nvPr/>
          </p:nvSpPr>
          <p:spPr bwMode="auto">
            <a:xfrm>
              <a:off x="7404101" y="3829050"/>
              <a:ext cx="63500" cy="9525"/>
            </a:xfrm>
            <a:custGeom>
              <a:avLst/>
              <a:gdLst>
                <a:gd name="T0" fmla="*/ 495 w 540"/>
                <a:gd name="T1" fmla="*/ 0 h 90"/>
                <a:gd name="T2" fmla="*/ 45 w 540"/>
                <a:gd name="T3" fmla="*/ 0 h 90"/>
                <a:gd name="T4" fmla="*/ 0 w 540"/>
                <a:gd name="T5" fmla="*/ 45 h 90"/>
                <a:gd name="T6" fmla="*/ 45 w 540"/>
                <a:gd name="T7" fmla="*/ 90 h 90"/>
                <a:gd name="T8" fmla="*/ 495 w 540"/>
                <a:gd name="T9" fmla="*/ 90 h 90"/>
                <a:gd name="T10" fmla="*/ 540 w 540"/>
                <a:gd name="T11" fmla="*/ 45 h 90"/>
                <a:gd name="T12" fmla="*/ 495 w 540"/>
                <a:gd name="T13" fmla="*/ 0 h 90"/>
                <a:gd name="T14" fmla="*/ 495 w 540"/>
                <a:gd name="T15" fmla="*/ 0 h 90"/>
                <a:gd name="T16" fmla="*/ 495 w 540"/>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90">
                  <a:moveTo>
                    <a:pt x="495" y="0"/>
                  </a:moveTo>
                  <a:cubicBezTo>
                    <a:pt x="45" y="0"/>
                    <a:pt x="45" y="0"/>
                    <a:pt x="45" y="0"/>
                  </a:cubicBezTo>
                  <a:cubicBezTo>
                    <a:pt x="20" y="0"/>
                    <a:pt x="0" y="20"/>
                    <a:pt x="0" y="45"/>
                  </a:cubicBezTo>
                  <a:cubicBezTo>
                    <a:pt x="0" y="70"/>
                    <a:pt x="20" y="90"/>
                    <a:pt x="45" y="90"/>
                  </a:cubicBezTo>
                  <a:cubicBezTo>
                    <a:pt x="495" y="90"/>
                    <a:pt x="495" y="90"/>
                    <a:pt x="495" y="90"/>
                  </a:cubicBezTo>
                  <a:cubicBezTo>
                    <a:pt x="520" y="90"/>
                    <a:pt x="540" y="70"/>
                    <a:pt x="540" y="45"/>
                  </a:cubicBezTo>
                  <a:cubicBezTo>
                    <a:pt x="540" y="20"/>
                    <a:pt x="520" y="0"/>
                    <a:pt x="495" y="0"/>
                  </a:cubicBezTo>
                  <a:close/>
                  <a:moveTo>
                    <a:pt x="495" y="0"/>
                  </a:moveTo>
                  <a:cubicBezTo>
                    <a:pt x="495" y="0"/>
                    <a:pt x="495" y="0"/>
                    <a:pt x="495" y="0"/>
                  </a:cubicBezTo>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1" name="Freeform 18">
              <a:extLst>
                <a:ext uri="{FF2B5EF4-FFF2-40B4-BE49-F238E27FC236}">
                  <a16:creationId xmlns:a16="http://schemas.microsoft.com/office/drawing/2014/main" id="{20704066-EB50-45A2-A087-56DC1C55912E}"/>
                </a:ext>
              </a:extLst>
            </p:cNvPr>
            <p:cNvSpPr>
              <a:spLocks noEditPoints="1"/>
            </p:cNvSpPr>
            <p:nvPr/>
          </p:nvSpPr>
          <p:spPr bwMode="auto">
            <a:xfrm>
              <a:off x="7404101" y="3849688"/>
              <a:ext cx="63500" cy="9525"/>
            </a:xfrm>
            <a:custGeom>
              <a:avLst/>
              <a:gdLst>
                <a:gd name="T0" fmla="*/ 495 w 540"/>
                <a:gd name="T1" fmla="*/ 0 h 90"/>
                <a:gd name="T2" fmla="*/ 45 w 540"/>
                <a:gd name="T3" fmla="*/ 0 h 90"/>
                <a:gd name="T4" fmla="*/ 0 w 540"/>
                <a:gd name="T5" fmla="*/ 45 h 90"/>
                <a:gd name="T6" fmla="*/ 45 w 540"/>
                <a:gd name="T7" fmla="*/ 90 h 90"/>
                <a:gd name="T8" fmla="*/ 495 w 540"/>
                <a:gd name="T9" fmla="*/ 90 h 90"/>
                <a:gd name="T10" fmla="*/ 540 w 540"/>
                <a:gd name="T11" fmla="*/ 45 h 90"/>
                <a:gd name="T12" fmla="*/ 495 w 540"/>
                <a:gd name="T13" fmla="*/ 0 h 90"/>
                <a:gd name="T14" fmla="*/ 495 w 540"/>
                <a:gd name="T15" fmla="*/ 0 h 90"/>
                <a:gd name="T16" fmla="*/ 495 w 540"/>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90">
                  <a:moveTo>
                    <a:pt x="495" y="0"/>
                  </a:moveTo>
                  <a:cubicBezTo>
                    <a:pt x="45" y="0"/>
                    <a:pt x="45" y="0"/>
                    <a:pt x="45" y="0"/>
                  </a:cubicBezTo>
                  <a:cubicBezTo>
                    <a:pt x="20" y="0"/>
                    <a:pt x="0" y="20"/>
                    <a:pt x="0" y="45"/>
                  </a:cubicBezTo>
                  <a:cubicBezTo>
                    <a:pt x="0" y="70"/>
                    <a:pt x="20" y="90"/>
                    <a:pt x="45" y="90"/>
                  </a:cubicBezTo>
                  <a:cubicBezTo>
                    <a:pt x="495" y="90"/>
                    <a:pt x="495" y="90"/>
                    <a:pt x="495" y="90"/>
                  </a:cubicBezTo>
                  <a:cubicBezTo>
                    <a:pt x="520" y="90"/>
                    <a:pt x="540" y="70"/>
                    <a:pt x="540" y="45"/>
                  </a:cubicBezTo>
                  <a:cubicBezTo>
                    <a:pt x="540" y="20"/>
                    <a:pt x="520" y="0"/>
                    <a:pt x="495" y="0"/>
                  </a:cubicBezTo>
                  <a:close/>
                  <a:moveTo>
                    <a:pt x="495" y="0"/>
                  </a:moveTo>
                  <a:cubicBezTo>
                    <a:pt x="495" y="0"/>
                    <a:pt x="495" y="0"/>
                    <a:pt x="495" y="0"/>
                  </a:cubicBezTo>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2" name="Freeform 19">
              <a:extLst>
                <a:ext uri="{FF2B5EF4-FFF2-40B4-BE49-F238E27FC236}">
                  <a16:creationId xmlns:a16="http://schemas.microsoft.com/office/drawing/2014/main" id="{CE2A8E30-A66E-45FE-AAAF-059050801E73}"/>
                </a:ext>
              </a:extLst>
            </p:cNvPr>
            <p:cNvSpPr>
              <a:spLocks noEditPoints="1"/>
            </p:cNvSpPr>
            <p:nvPr/>
          </p:nvSpPr>
          <p:spPr bwMode="auto">
            <a:xfrm>
              <a:off x="7404101" y="3870325"/>
              <a:ext cx="63500" cy="9525"/>
            </a:xfrm>
            <a:custGeom>
              <a:avLst/>
              <a:gdLst>
                <a:gd name="T0" fmla="*/ 495 w 540"/>
                <a:gd name="T1" fmla="*/ 0 h 90"/>
                <a:gd name="T2" fmla="*/ 45 w 540"/>
                <a:gd name="T3" fmla="*/ 0 h 90"/>
                <a:gd name="T4" fmla="*/ 0 w 540"/>
                <a:gd name="T5" fmla="*/ 45 h 90"/>
                <a:gd name="T6" fmla="*/ 45 w 540"/>
                <a:gd name="T7" fmla="*/ 90 h 90"/>
                <a:gd name="T8" fmla="*/ 495 w 540"/>
                <a:gd name="T9" fmla="*/ 90 h 90"/>
                <a:gd name="T10" fmla="*/ 540 w 540"/>
                <a:gd name="T11" fmla="*/ 45 h 90"/>
                <a:gd name="T12" fmla="*/ 495 w 540"/>
                <a:gd name="T13" fmla="*/ 0 h 90"/>
                <a:gd name="T14" fmla="*/ 495 w 540"/>
                <a:gd name="T15" fmla="*/ 0 h 90"/>
                <a:gd name="T16" fmla="*/ 495 w 540"/>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90">
                  <a:moveTo>
                    <a:pt x="495" y="0"/>
                  </a:moveTo>
                  <a:cubicBezTo>
                    <a:pt x="45" y="0"/>
                    <a:pt x="45" y="0"/>
                    <a:pt x="45" y="0"/>
                  </a:cubicBezTo>
                  <a:cubicBezTo>
                    <a:pt x="20" y="0"/>
                    <a:pt x="0" y="20"/>
                    <a:pt x="0" y="45"/>
                  </a:cubicBezTo>
                  <a:cubicBezTo>
                    <a:pt x="0" y="70"/>
                    <a:pt x="20" y="90"/>
                    <a:pt x="45" y="90"/>
                  </a:cubicBezTo>
                  <a:cubicBezTo>
                    <a:pt x="495" y="90"/>
                    <a:pt x="495" y="90"/>
                    <a:pt x="495" y="90"/>
                  </a:cubicBezTo>
                  <a:cubicBezTo>
                    <a:pt x="520" y="90"/>
                    <a:pt x="540" y="70"/>
                    <a:pt x="540" y="45"/>
                  </a:cubicBezTo>
                  <a:cubicBezTo>
                    <a:pt x="540" y="20"/>
                    <a:pt x="520" y="0"/>
                    <a:pt x="495" y="0"/>
                  </a:cubicBezTo>
                  <a:close/>
                  <a:moveTo>
                    <a:pt x="495" y="0"/>
                  </a:moveTo>
                  <a:cubicBezTo>
                    <a:pt x="495" y="0"/>
                    <a:pt x="495" y="0"/>
                    <a:pt x="495" y="0"/>
                  </a:cubicBezTo>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3" name="Freeform 20">
              <a:extLst>
                <a:ext uri="{FF2B5EF4-FFF2-40B4-BE49-F238E27FC236}">
                  <a16:creationId xmlns:a16="http://schemas.microsoft.com/office/drawing/2014/main" id="{2C76E703-3721-4939-A918-44DB1E4203D4}"/>
                </a:ext>
              </a:extLst>
            </p:cNvPr>
            <p:cNvSpPr>
              <a:spLocks noEditPoints="1"/>
            </p:cNvSpPr>
            <p:nvPr/>
          </p:nvSpPr>
          <p:spPr bwMode="auto">
            <a:xfrm>
              <a:off x="7445376" y="3902075"/>
              <a:ext cx="42863" cy="9525"/>
            </a:xfrm>
            <a:custGeom>
              <a:avLst/>
              <a:gdLst>
                <a:gd name="T0" fmla="*/ 315 w 360"/>
                <a:gd name="T1" fmla="*/ 0 h 90"/>
                <a:gd name="T2" fmla="*/ 45 w 360"/>
                <a:gd name="T3" fmla="*/ 0 h 90"/>
                <a:gd name="T4" fmla="*/ 0 w 360"/>
                <a:gd name="T5" fmla="*/ 45 h 90"/>
                <a:gd name="T6" fmla="*/ 45 w 360"/>
                <a:gd name="T7" fmla="*/ 90 h 90"/>
                <a:gd name="T8" fmla="*/ 315 w 360"/>
                <a:gd name="T9" fmla="*/ 90 h 90"/>
                <a:gd name="T10" fmla="*/ 360 w 360"/>
                <a:gd name="T11" fmla="*/ 45 h 90"/>
                <a:gd name="T12" fmla="*/ 315 w 360"/>
                <a:gd name="T13" fmla="*/ 0 h 90"/>
                <a:gd name="T14" fmla="*/ 315 w 360"/>
                <a:gd name="T15" fmla="*/ 0 h 90"/>
                <a:gd name="T16" fmla="*/ 315 w 360"/>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90">
                  <a:moveTo>
                    <a:pt x="315" y="0"/>
                  </a:moveTo>
                  <a:cubicBezTo>
                    <a:pt x="45" y="0"/>
                    <a:pt x="45" y="0"/>
                    <a:pt x="45" y="0"/>
                  </a:cubicBezTo>
                  <a:cubicBezTo>
                    <a:pt x="20" y="0"/>
                    <a:pt x="0" y="20"/>
                    <a:pt x="0" y="45"/>
                  </a:cubicBezTo>
                  <a:cubicBezTo>
                    <a:pt x="0" y="70"/>
                    <a:pt x="20" y="90"/>
                    <a:pt x="45" y="90"/>
                  </a:cubicBezTo>
                  <a:cubicBezTo>
                    <a:pt x="315" y="90"/>
                    <a:pt x="315" y="90"/>
                    <a:pt x="315" y="90"/>
                  </a:cubicBezTo>
                  <a:cubicBezTo>
                    <a:pt x="340" y="90"/>
                    <a:pt x="360" y="70"/>
                    <a:pt x="360" y="45"/>
                  </a:cubicBezTo>
                  <a:cubicBezTo>
                    <a:pt x="360" y="20"/>
                    <a:pt x="340" y="0"/>
                    <a:pt x="315" y="0"/>
                  </a:cubicBezTo>
                  <a:close/>
                  <a:moveTo>
                    <a:pt x="315" y="0"/>
                  </a:moveTo>
                  <a:cubicBezTo>
                    <a:pt x="315" y="0"/>
                    <a:pt x="315" y="0"/>
                    <a:pt x="315" y="0"/>
                  </a:cubicBezTo>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sp>
        <p:nvSpPr>
          <p:cNvPr id="56" name="Rectangle: Rounded Corners 55">
            <a:extLst>
              <a:ext uri="{FF2B5EF4-FFF2-40B4-BE49-F238E27FC236}">
                <a16:creationId xmlns:a16="http://schemas.microsoft.com/office/drawing/2014/main" id="{A666696C-DD92-4B00-A4CE-11500632740A}"/>
              </a:ext>
            </a:extLst>
          </p:cNvPr>
          <p:cNvSpPr/>
          <p:nvPr/>
        </p:nvSpPr>
        <p:spPr>
          <a:xfrm>
            <a:off x="1749676" y="4624248"/>
            <a:ext cx="6317065" cy="523695"/>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Oval 46">
            <a:extLst>
              <a:ext uri="{FF2B5EF4-FFF2-40B4-BE49-F238E27FC236}">
                <a16:creationId xmlns:a16="http://schemas.microsoft.com/office/drawing/2014/main" id="{83CFBF21-24E0-40AE-8FB2-4722D8C158CD}"/>
              </a:ext>
            </a:extLst>
          </p:cNvPr>
          <p:cNvSpPr/>
          <p:nvPr/>
        </p:nvSpPr>
        <p:spPr>
          <a:xfrm>
            <a:off x="1161744" y="4625504"/>
            <a:ext cx="521180" cy="521180"/>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4</a:t>
            </a:r>
          </a:p>
        </p:txBody>
      </p:sp>
      <p:sp>
        <p:nvSpPr>
          <p:cNvPr id="50" name="Freeform 24">
            <a:extLst>
              <a:ext uri="{FF2B5EF4-FFF2-40B4-BE49-F238E27FC236}">
                <a16:creationId xmlns:a16="http://schemas.microsoft.com/office/drawing/2014/main" id="{F785D6FD-3251-41C7-B420-4B5E019BD438}"/>
              </a:ext>
            </a:extLst>
          </p:cNvPr>
          <p:cNvSpPr>
            <a:spLocks noEditPoints="1"/>
          </p:cNvSpPr>
          <p:nvPr/>
        </p:nvSpPr>
        <p:spPr bwMode="auto">
          <a:xfrm>
            <a:off x="2062828" y="5299505"/>
            <a:ext cx="250139" cy="250139"/>
          </a:xfrm>
          <a:custGeom>
            <a:avLst/>
            <a:gdLst>
              <a:gd name="T0" fmla="*/ 1725 w 2048"/>
              <a:gd name="T1" fmla="*/ 148 h 2048"/>
              <a:gd name="T2" fmla="*/ 1667 w 2048"/>
              <a:gd name="T3" fmla="*/ 0 h 2048"/>
              <a:gd name="T4" fmla="*/ 321 w 2048"/>
              <a:gd name="T5" fmla="*/ 60 h 2048"/>
              <a:gd name="T6" fmla="*/ 60 w 2048"/>
              <a:gd name="T7" fmla="*/ 148 h 2048"/>
              <a:gd name="T8" fmla="*/ 198 w 2048"/>
              <a:gd name="T9" fmla="*/ 922 h 2048"/>
              <a:gd name="T10" fmla="*/ 803 w 2048"/>
              <a:gd name="T11" fmla="*/ 1340 h 2048"/>
              <a:gd name="T12" fmla="*/ 703 w 2048"/>
              <a:gd name="T13" fmla="*/ 1607 h 2048"/>
              <a:gd name="T14" fmla="*/ 482 w 2048"/>
              <a:gd name="T15" fmla="*/ 1928 h 2048"/>
              <a:gd name="T16" fmla="*/ 418 w 2048"/>
              <a:gd name="T17" fmla="*/ 1988 h 2048"/>
              <a:gd name="T18" fmla="*/ 1570 w 2048"/>
              <a:gd name="T19" fmla="*/ 2048 h 2048"/>
              <a:gd name="T20" fmla="*/ 1570 w 2048"/>
              <a:gd name="T21" fmla="*/ 1928 h 2048"/>
              <a:gd name="T22" fmla="*/ 1566 w 2048"/>
              <a:gd name="T23" fmla="*/ 1827 h 2048"/>
              <a:gd name="T24" fmla="*/ 1245 w 2048"/>
              <a:gd name="T25" fmla="*/ 1607 h 2048"/>
              <a:gd name="T26" fmla="*/ 1375 w 2048"/>
              <a:gd name="T27" fmla="*/ 1231 h 2048"/>
              <a:gd name="T28" fmla="*/ 2048 w 2048"/>
              <a:gd name="T29" fmla="*/ 208 h 2048"/>
              <a:gd name="T30" fmla="*/ 298 w 2048"/>
              <a:gd name="T31" fmla="*/ 856 h 2048"/>
              <a:gd name="T32" fmla="*/ 330 w 2048"/>
              <a:gd name="T33" fmla="*/ 268 h 2048"/>
              <a:gd name="T34" fmla="*/ 566 w 2048"/>
              <a:gd name="T35" fmla="*/ 1086 h 2048"/>
              <a:gd name="T36" fmla="*/ 1446 w 2048"/>
              <a:gd name="T37" fmla="*/ 1827 h 2048"/>
              <a:gd name="T38" fmla="*/ 602 w 2048"/>
              <a:gd name="T39" fmla="*/ 1928 h 2048"/>
              <a:gd name="T40" fmla="*/ 703 w 2048"/>
              <a:gd name="T41" fmla="*/ 1727 h 2048"/>
              <a:gd name="T42" fmla="*/ 1446 w 2048"/>
              <a:gd name="T43" fmla="*/ 1827 h 2048"/>
              <a:gd name="T44" fmla="*/ 923 w 2048"/>
              <a:gd name="T45" fmla="*/ 1607 h 2048"/>
              <a:gd name="T46" fmla="*/ 1024 w 2048"/>
              <a:gd name="T47" fmla="*/ 1405 h 2048"/>
              <a:gd name="T48" fmla="*/ 1125 w 2048"/>
              <a:gd name="T49" fmla="*/ 1607 h 2048"/>
              <a:gd name="T50" fmla="*/ 1154 w 2048"/>
              <a:gd name="T51" fmla="*/ 1253 h 2048"/>
              <a:gd name="T52" fmla="*/ 894 w 2048"/>
              <a:gd name="T53" fmla="*/ 1253 h 2048"/>
              <a:gd name="T54" fmla="*/ 751 w 2048"/>
              <a:gd name="T55" fmla="*/ 1138 h 2048"/>
              <a:gd name="T56" fmla="*/ 623 w 2048"/>
              <a:gd name="T57" fmla="*/ 942 h 2048"/>
              <a:gd name="T58" fmla="*/ 1606 w 2048"/>
              <a:gd name="T59" fmla="*/ 120 h 2048"/>
              <a:gd name="T60" fmla="*/ 1305 w 2048"/>
              <a:gd name="T61" fmla="*/ 1129 h 2048"/>
              <a:gd name="T62" fmla="*/ 1162 w 2048"/>
              <a:gd name="T63" fmla="*/ 1249 h 2048"/>
              <a:gd name="T64" fmla="*/ 1482 w 2048"/>
              <a:gd name="T65" fmla="*/ 1086 h 2048"/>
              <a:gd name="T66" fmla="*/ 1718 w 2048"/>
              <a:gd name="T67" fmla="*/ 268 h 2048"/>
              <a:gd name="T68" fmla="*/ 1750 w 2048"/>
              <a:gd name="T69" fmla="*/ 856 h 2048"/>
              <a:gd name="T70" fmla="*/ 1750 w 2048"/>
              <a:gd name="T71" fmla="*/ 856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48" h="2048">
                <a:moveTo>
                  <a:pt x="1988" y="148"/>
                </a:moveTo>
                <a:cubicBezTo>
                  <a:pt x="1725" y="148"/>
                  <a:pt x="1725" y="148"/>
                  <a:pt x="1725" y="148"/>
                </a:cubicBezTo>
                <a:cubicBezTo>
                  <a:pt x="1726" y="119"/>
                  <a:pt x="1727" y="89"/>
                  <a:pt x="1727" y="60"/>
                </a:cubicBezTo>
                <a:cubicBezTo>
                  <a:pt x="1727" y="27"/>
                  <a:pt x="1700" y="0"/>
                  <a:pt x="1667" y="0"/>
                </a:cubicBezTo>
                <a:cubicBezTo>
                  <a:pt x="381" y="0"/>
                  <a:pt x="381" y="0"/>
                  <a:pt x="381" y="0"/>
                </a:cubicBezTo>
                <a:cubicBezTo>
                  <a:pt x="348" y="0"/>
                  <a:pt x="321" y="27"/>
                  <a:pt x="321" y="60"/>
                </a:cubicBezTo>
                <a:cubicBezTo>
                  <a:pt x="321" y="89"/>
                  <a:pt x="322" y="119"/>
                  <a:pt x="323" y="148"/>
                </a:cubicBezTo>
                <a:cubicBezTo>
                  <a:pt x="60" y="148"/>
                  <a:pt x="60" y="148"/>
                  <a:pt x="60" y="148"/>
                </a:cubicBezTo>
                <a:cubicBezTo>
                  <a:pt x="27" y="148"/>
                  <a:pt x="0" y="175"/>
                  <a:pt x="0" y="208"/>
                </a:cubicBezTo>
                <a:cubicBezTo>
                  <a:pt x="0" y="477"/>
                  <a:pt x="70" y="730"/>
                  <a:pt x="198" y="922"/>
                </a:cubicBezTo>
                <a:cubicBezTo>
                  <a:pt x="324" y="1112"/>
                  <a:pt x="492" y="1220"/>
                  <a:pt x="673" y="1231"/>
                </a:cubicBezTo>
                <a:cubicBezTo>
                  <a:pt x="715" y="1276"/>
                  <a:pt x="758" y="1312"/>
                  <a:pt x="803" y="1340"/>
                </a:cubicBezTo>
                <a:cubicBezTo>
                  <a:pt x="803" y="1607"/>
                  <a:pt x="803" y="1607"/>
                  <a:pt x="803" y="1607"/>
                </a:cubicBezTo>
                <a:cubicBezTo>
                  <a:pt x="703" y="1607"/>
                  <a:pt x="703" y="1607"/>
                  <a:pt x="703" y="1607"/>
                </a:cubicBezTo>
                <a:cubicBezTo>
                  <a:pt x="581" y="1607"/>
                  <a:pt x="482" y="1706"/>
                  <a:pt x="482" y="1827"/>
                </a:cubicBezTo>
                <a:cubicBezTo>
                  <a:pt x="482" y="1928"/>
                  <a:pt x="482" y="1928"/>
                  <a:pt x="482" y="1928"/>
                </a:cubicBezTo>
                <a:cubicBezTo>
                  <a:pt x="478" y="1928"/>
                  <a:pt x="478" y="1928"/>
                  <a:pt x="478" y="1928"/>
                </a:cubicBezTo>
                <a:cubicBezTo>
                  <a:pt x="445" y="1928"/>
                  <a:pt x="418" y="1955"/>
                  <a:pt x="418" y="1988"/>
                </a:cubicBezTo>
                <a:cubicBezTo>
                  <a:pt x="418" y="2021"/>
                  <a:pt x="445" y="2048"/>
                  <a:pt x="478" y="2048"/>
                </a:cubicBezTo>
                <a:cubicBezTo>
                  <a:pt x="1570" y="2048"/>
                  <a:pt x="1570" y="2048"/>
                  <a:pt x="1570" y="2048"/>
                </a:cubicBezTo>
                <a:cubicBezTo>
                  <a:pt x="1603" y="2048"/>
                  <a:pt x="1630" y="2021"/>
                  <a:pt x="1630" y="1988"/>
                </a:cubicBezTo>
                <a:cubicBezTo>
                  <a:pt x="1630" y="1955"/>
                  <a:pt x="1603" y="1928"/>
                  <a:pt x="1570" y="1928"/>
                </a:cubicBezTo>
                <a:cubicBezTo>
                  <a:pt x="1566" y="1928"/>
                  <a:pt x="1566" y="1928"/>
                  <a:pt x="1566" y="1928"/>
                </a:cubicBezTo>
                <a:cubicBezTo>
                  <a:pt x="1566" y="1827"/>
                  <a:pt x="1566" y="1827"/>
                  <a:pt x="1566" y="1827"/>
                </a:cubicBezTo>
                <a:cubicBezTo>
                  <a:pt x="1566" y="1706"/>
                  <a:pt x="1467" y="1607"/>
                  <a:pt x="1345" y="1607"/>
                </a:cubicBezTo>
                <a:cubicBezTo>
                  <a:pt x="1245" y="1607"/>
                  <a:pt x="1245" y="1607"/>
                  <a:pt x="1245" y="1607"/>
                </a:cubicBezTo>
                <a:cubicBezTo>
                  <a:pt x="1245" y="1340"/>
                  <a:pt x="1245" y="1340"/>
                  <a:pt x="1245" y="1340"/>
                </a:cubicBezTo>
                <a:cubicBezTo>
                  <a:pt x="1290" y="1312"/>
                  <a:pt x="1333" y="1276"/>
                  <a:pt x="1375" y="1231"/>
                </a:cubicBezTo>
                <a:cubicBezTo>
                  <a:pt x="1556" y="1220"/>
                  <a:pt x="1724" y="1112"/>
                  <a:pt x="1850" y="922"/>
                </a:cubicBezTo>
                <a:cubicBezTo>
                  <a:pt x="1978" y="730"/>
                  <a:pt x="2048" y="477"/>
                  <a:pt x="2048" y="208"/>
                </a:cubicBezTo>
                <a:cubicBezTo>
                  <a:pt x="2048" y="175"/>
                  <a:pt x="2021" y="148"/>
                  <a:pt x="1988" y="148"/>
                </a:cubicBezTo>
                <a:close/>
                <a:moveTo>
                  <a:pt x="298" y="856"/>
                </a:moveTo>
                <a:cubicBezTo>
                  <a:pt x="193" y="697"/>
                  <a:pt x="131" y="491"/>
                  <a:pt x="121" y="268"/>
                </a:cubicBezTo>
                <a:cubicBezTo>
                  <a:pt x="330" y="268"/>
                  <a:pt x="330" y="268"/>
                  <a:pt x="330" y="268"/>
                </a:cubicBezTo>
                <a:cubicBezTo>
                  <a:pt x="351" y="542"/>
                  <a:pt x="415" y="795"/>
                  <a:pt x="516" y="996"/>
                </a:cubicBezTo>
                <a:cubicBezTo>
                  <a:pt x="532" y="1028"/>
                  <a:pt x="549" y="1058"/>
                  <a:pt x="566" y="1086"/>
                </a:cubicBezTo>
                <a:cubicBezTo>
                  <a:pt x="466" y="1049"/>
                  <a:pt x="374" y="970"/>
                  <a:pt x="298" y="856"/>
                </a:cubicBezTo>
                <a:close/>
                <a:moveTo>
                  <a:pt x="1446" y="1827"/>
                </a:moveTo>
                <a:cubicBezTo>
                  <a:pt x="1446" y="1928"/>
                  <a:pt x="1446" y="1928"/>
                  <a:pt x="1446" y="1928"/>
                </a:cubicBezTo>
                <a:cubicBezTo>
                  <a:pt x="602" y="1928"/>
                  <a:pt x="602" y="1928"/>
                  <a:pt x="602" y="1928"/>
                </a:cubicBezTo>
                <a:cubicBezTo>
                  <a:pt x="602" y="1827"/>
                  <a:pt x="602" y="1827"/>
                  <a:pt x="602" y="1827"/>
                </a:cubicBezTo>
                <a:cubicBezTo>
                  <a:pt x="602" y="1772"/>
                  <a:pt x="647" y="1727"/>
                  <a:pt x="703" y="1727"/>
                </a:cubicBezTo>
                <a:cubicBezTo>
                  <a:pt x="1345" y="1727"/>
                  <a:pt x="1345" y="1727"/>
                  <a:pt x="1345" y="1727"/>
                </a:cubicBezTo>
                <a:cubicBezTo>
                  <a:pt x="1401" y="1727"/>
                  <a:pt x="1446" y="1772"/>
                  <a:pt x="1446" y="1827"/>
                </a:cubicBezTo>
                <a:close/>
                <a:moveTo>
                  <a:pt x="1125" y="1607"/>
                </a:moveTo>
                <a:cubicBezTo>
                  <a:pt x="923" y="1607"/>
                  <a:pt x="923" y="1607"/>
                  <a:pt x="923" y="1607"/>
                </a:cubicBezTo>
                <a:cubicBezTo>
                  <a:pt x="923" y="1392"/>
                  <a:pt x="923" y="1392"/>
                  <a:pt x="923" y="1392"/>
                </a:cubicBezTo>
                <a:cubicBezTo>
                  <a:pt x="956" y="1401"/>
                  <a:pt x="990" y="1405"/>
                  <a:pt x="1024" y="1405"/>
                </a:cubicBezTo>
                <a:cubicBezTo>
                  <a:pt x="1058" y="1405"/>
                  <a:pt x="1092" y="1401"/>
                  <a:pt x="1125" y="1392"/>
                </a:cubicBezTo>
                <a:lnTo>
                  <a:pt x="1125" y="1607"/>
                </a:lnTo>
                <a:close/>
                <a:moveTo>
                  <a:pt x="1162" y="1249"/>
                </a:moveTo>
                <a:cubicBezTo>
                  <a:pt x="1159" y="1250"/>
                  <a:pt x="1157" y="1252"/>
                  <a:pt x="1154" y="1253"/>
                </a:cubicBezTo>
                <a:cubicBezTo>
                  <a:pt x="1112" y="1274"/>
                  <a:pt x="1068" y="1285"/>
                  <a:pt x="1024" y="1285"/>
                </a:cubicBezTo>
                <a:cubicBezTo>
                  <a:pt x="980" y="1285"/>
                  <a:pt x="936" y="1274"/>
                  <a:pt x="894" y="1253"/>
                </a:cubicBezTo>
                <a:cubicBezTo>
                  <a:pt x="891" y="1252"/>
                  <a:pt x="889" y="1250"/>
                  <a:pt x="886" y="1249"/>
                </a:cubicBezTo>
                <a:cubicBezTo>
                  <a:pt x="839" y="1224"/>
                  <a:pt x="794" y="1187"/>
                  <a:pt x="751" y="1138"/>
                </a:cubicBezTo>
                <a:cubicBezTo>
                  <a:pt x="748" y="1134"/>
                  <a:pt x="746" y="1131"/>
                  <a:pt x="743" y="1129"/>
                </a:cubicBezTo>
                <a:cubicBezTo>
                  <a:pt x="700" y="1078"/>
                  <a:pt x="660" y="1015"/>
                  <a:pt x="623" y="942"/>
                </a:cubicBezTo>
                <a:cubicBezTo>
                  <a:pt x="513" y="722"/>
                  <a:pt x="449" y="432"/>
                  <a:pt x="442" y="120"/>
                </a:cubicBezTo>
                <a:cubicBezTo>
                  <a:pt x="1606" y="120"/>
                  <a:pt x="1606" y="120"/>
                  <a:pt x="1606" y="120"/>
                </a:cubicBezTo>
                <a:cubicBezTo>
                  <a:pt x="1599" y="432"/>
                  <a:pt x="1535" y="722"/>
                  <a:pt x="1425" y="942"/>
                </a:cubicBezTo>
                <a:cubicBezTo>
                  <a:pt x="1388" y="1015"/>
                  <a:pt x="1348" y="1078"/>
                  <a:pt x="1305" y="1129"/>
                </a:cubicBezTo>
                <a:cubicBezTo>
                  <a:pt x="1302" y="1131"/>
                  <a:pt x="1300" y="1134"/>
                  <a:pt x="1297" y="1138"/>
                </a:cubicBezTo>
                <a:cubicBezTo>
                  <a:pt x="1254" y="1187"/>
                  <a:pt x="1209" y="1224"/>
                  <a:pt x="1162" y="1249"/>
                </a:cubicBezTo>
                <a:close/>
                <a:moveTo>
                  <a:pt x="1750" y="856"/>
                </a:moveTo>
                <a:cubicBezTo>
                  <a:pt x="1674" y="970"/>
                  <a:pt x="1582" y="1049"/>
                  <a:pt x="1482" y="1086"/>
                </a:cubicBezTo>
                <a:cubicBezTo>
                  <a:pt x="1499" y="1058"/>
                  <a:pt x="1516" y="1028"/>
                  <a:pt x="1532" y="996"/>
                </a:cubicBezTo>
                <a:cubicBezTo>
                  <a:pt x="1633" y="795"/>
                  <a:pt x="1697" y="542"/>
                  <a:pt x="1718" y="268"/>
                </a:cubicBezTo>
                <a:cubicBezTo>
                  <a:pt x="1927" y="268"/>
                  <a:pt x="1927" y="268"/>
                  <a:pt x="1927" y="268"/>
                </a:cubicBezTo>
                <a:cubicBezTo>
                  <a:pt x="1917" y="491"/>
                  <a:pt x="1855" y="697"/>
                  <a:pt x="1750" y="856"/>
                </a:cubicBezTo>
                <a:close/>
                <a:moveTo>
                  <a:pt x="1750" y="856"/>
                </a:moveTo>
                <a:cubicBezTo>
                  <a:pt x="1750" y="856"/>
                  <a:pt x="1750" y="856"/>
                  <a:pt x="1750" y="85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p>
        </p:txBody>
      </p:sp>
      <p:sp>
        <p:nvSpPr>
          <p:cNvPr id="23" name="Oval 22">
            <a:extLst>
              <a:ext uri="{FF2B5EF4-FFF2-40B4-BE49-F238E27FC236}">
                <a16:creationId xmlns:a16="http://schemas.microsoft.com/office/drawing/2014/main" id="{2CF2E741-89DD-47ED-86D0-E6DEC12B652D}"/>
              </a:ext>
            </a:extLst>
          </p:cNvPr>
          <p:cNvSpPr/>
          <p:nvPr/>
        </p:nvSpPr>
        <p:spPr>
          <a:xfrm>
            <a:off x="7791464" y="2913292"/>
            <a:ext cx="578945" cy="578945"/>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Freeform 5">
            <a:extLst>
              <a:ext uri="{FF2B5EF4-FFF2-40B4-BE49-F238E27FC236}">
                <a16:creationId xmlns:a16="http://schemas.microsoft.com/office/drawing/2014/main" id="{8912CEDE-EACC-46CA-A3A2-4DFC459C693A}"/>
              </a:ext>
            </a:extLst>
          </p:cNvPr>
          <p:cNvSpPr>
            <a:spLocks/>
          </p:cNvSpPr>
          <p:nvPr/>
        </p:nvSpPr>
        <p:spPr bwMode="auto">
          <a:xfrm>
            <a:off x="8706084" y="3609277"/>
            <a:ext cx="280830" cy="263935"/>
          </a:xfrm>
          <a:custGeom>
            <a:avLst/>
            <a:gdLst>
              <a:gd name="T0" fmla="*/ 316 w 853"/>
              <a:gd name="T1" fmla="*/ 576 h 801"/>
              <a:gd name="T2" fmla="*/ 737 w 853"/>
              <a:gd name="T3" fmla="*/ 62 h 801"/>
              <a:gd name="T4" fmla="*/ 821 w 853"/>
              <a:gd name="T5" fmla="*/ 25 h 801"/>
              <a:gd name="T6" fmla="*/ 806 w 853"/>
              <a:gd name="T7" fmla="*/ 117 h 801"/>
              <a:gd name="T8" fmla="*/ 391 w 853"/>
              <a:gd name="T9" fmla="*/ 761 h 801"/>
              <a:gd name="T10" fmla="*/ 323 w 853"/>
              <a:gd name="T11" fmla="*/ 801 h 801"/>
              <a:gd name="T12" fmla="*/ 257 w 853"/>
              <a:gd name="T13" fmla="*/ 765 h 801"/>
              <a:gd name="T14" fmla="*/ 49 w 853"/>
              <a:gd name="T15" fmla="*/ 522 h 801"/>
              <a:gd name="T16" fmla="*/ 59 w 853"/>
              <a:gd name="T17" fmla="*/ 406 h 801"/>
              <a:gd name="T18" fmla="*/ 186 w 853"/>
              <a:gd name="T19" fmla="*/ 422 h 801"/>
              <a:gd name="T20" fmla="*/ 316 w 853"/>
              <a:gd name="T21" fmla="*/ 576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3" h="801">
                <a:moveTo>
                  <a:pt x="316" y="576"/>
                </a:moveTo>
                <a:cubicBezTo>
                  <a:pt x="737" y="62"/>
                  <a:pt x="737" y="62"/>
                  <a:pt x="737" y="62"/>
                </a:cubicBezTo>
                <a:cubicBezTo>
                  <a:pt x="737" y="62"/>
                  <a:pt x="784" y="0"/>
                  <a:pt x="821" y="25"/>
                </a:cubicBezTo>
                <a:cubicBezTo>
                  <a:pt x="853" y="47"/>
                  <a:pt x="806" y="117"/>
                  <a:pt x="806" y="117"/>
                </a:cubicBezTo>
                <a:cubicBezTo>
                  <a:pt x="391" y="761"/>
                  <a:pt x="391" y="761"/>
                  <a:pt x="391" y="761"/>
                </a:cubicBezTo>
                <a:cubicBezTo>
                  <a:pt x="391" y="761"/>
                  <a:pt x="365" y="801"/>
                  <a:pt x="323" y="801"/>
                </a:cubicBezTo>
                <a:cubicBezTo>
                  <a:pt x="283" y="801"/>
                  <a:pt x="257" y="765"/>
                  <a:pt x="257" y="765"/>
                </a:cubicBezTo>
                <a:cubicBezTo>
                  <a:pt x="49" y="522"/>
                  <a:pt x="49" y="522"/>
                  <a:pt x="49" y="522"/>
                </a:cubicBezTo>
                <a:cubicBezTo>
                  <a:pt x="49" y="522"/>
                  <a:pt x="0" y="451"/>
                  <a:pt x="59" y="406"/>
                </a:cubicBezTo>
                <a:cubicBezTo>
                  <a:pt x="128" y="353"/>
                  <a:pt x="186" y="422"/>
                  <a:pt x="186" y="422"/>
                </a:cubicBezTo>
                <a:lnTo>
                  <a:pt x="316" y="5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p>
        </p:txBody>
      </p:sp>
      <p:sp>
        <p:nvSpPr>
          <p:cNvPr id="30" name="Oval 29">
            <a:extLst>
              <a:ext uri="{FF2B5EF4-FFF2-40B4-BE49-F238E27FC236}">
                <a16:creationId xmlns:a16="http://schemas.microsoft.com/office/drawing/2014/main" id="{130BA7D6-77A7-433C-8520-8F9960FB4761}"/>
              </a:ext>
            </a:extLst>
          </p:cNvPr>
          <p:cNvSpPr/>
          <p:nvPr/>
        </p:nvSpPr>
        <p:spPr>
          <a:xfrm>
            <a:off x="7777268" y="2065610"/>
            <a:ext cx="578945" cy="578945"/>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Freeform 5">
            <a:extLst>
              <a:ext uri="{FF2B5EF4-FFF2-40B4-BE49-F238E27FC236}">
                <a16:creationId xmlns:a16="http://schemas.microsoft.com/office/drawing/2014/main" id="{E8314F1F-1CE3-4DB9-9F44-8F10E0B27D67}"/>
              </a:ext>
            </a:extLst>
          </p:cNvPr>
          <p:cNvSpPr>
            <a:spLocks/>
          </p:cNvSpPr>
          <p:nvPr/>
        </p:nvSpPr>
        <p:spPr bwMode="auto">
          <a:xfrm>
            <a:off x="8706084" y="2760673"/>
            <a:ext cx="280830" cy="263935"/>
          </a:xfrm>
          <a:custGeom>
            <a:avLst/>
            <a:gdLst>
              <a:gd name="T0" fmla="*/ 316 w 853"/>
              <a:gd name="T1" fmla="*/ 576 h 801"/>
              <a:gd name="T2" fmla="*/ 737 w 853"/>
              <a:gd name="T3" fmla="*/ 62 h 801"/>
              <a:gd name="T4" fmla="*/ 821 w 853"/>
              <a:gd name="T5" fmla="*/ 25 h 801"/>
              <a:gd name="T6" fmla="*/ 806 w 853"/>
              <a:gd name="T7" fmla="*/ 117 h 801"/>
              <a:gd name="T8" fmla="*/ 391 w 853"/>
              <a:gd name="T9" fmla="*/ 761 h 801"/>
              <a:gd name="T10" fmla="*/ 323 w 853"/>
              <a:gd name="T11" fmla="*/ 801 h 801"/>
              <a:gd name="T12" fmla="*/ 257 w 853"/>
              <a:gd name="T13" fmla="*/ 765 h 801"/>
              <a:gd name="T14" fmla="*/ 49 w 853"/>
              <a:gd name="T15" fmla="*/ 522 h 801"/>
              <a:gd name="T16" fmla="*/ 59 w 853"/>
              <a:gd name="T17" fmla="*/ 406 h 801"/>
              <a:gd name="T18" fmla="*/ 186 w 853"/>
              <a:gd name="T19" fmla="*/ 422 h 801"/>
              <a:gd name="T20" fmla="*/ 316 w 853"/>
              <a:gd name="T21" fmla="*/ 576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3" h="801">
                <a:moveTo>
                  <a:pt x="316" y="576"/>
                </a:moveTo>
                <a:cubicBezTo>
                  <a:pt x="737" y="62"/>
                  <a:pt x="737" y="62"/>
                  <a:pt x="737" y="62"/>
                </a:cubicBezTo>
                <a:cubicBezTo>
                  <a:pt x="737" y="62"/>
                  <a:pt x="784" y="0"/>
                  <a:pt x="821" y="25"/>
                </a:cubicBezTo>
                <a:cubicBezTo>
                  <a:pt x="853" y="47"/>
                  <a:pt x="806" y="117"/>
                  <a:pt x="806" y="117"/>
                </a:cubicBezTo>
                <a:cubicBezTo>
                  <a:pt x="391" y="761"/>
                  <a:pt x="391" y="761"/>
                  <a:pt x="391" y="761"/>
                </a:cubicBezTo>
                <a:cubicBezTo>
                  <a:pt x="391" y="761"/>
                  <a:pt x="365" y="801"/>
                  <a:pt x="323" y="801"/>
                </a:cubicBezTo>
                <a:cubicBezTo>
                  <a:pt x="283" y="801"/>
                  <a:pt x="257" y="765"/>
                  <a:pt x="257" y="765"/>
                </a:cubicBezTo>
                <a:cubicBezTo>
                  <a:pt x="49" y="522"/>
                  <a:pt x="49" y="522"/>
                  <a:pt x="49" y="522"/>
                </a:cubicBezTo>
                <a:cubicBezTo>
                  <a:pt x="49" y="522"/>
                  <a:pt x="0" y="451"/>
                  <a:pt x="59" y="406"/>
                </a:cubicBezTo>
                <a:cubicBezTo>
                  <a:pt x="128" y="353"/>
                  <a:pt x="186" y="422"/>
                  <a:pt x="186" y="422"/>
                </a:cubicBezTo>
                <a:lnTo>
                  <a:pt x="316" y="5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p>
        </p:txBody>
      </p:sp>
      <p:sp>
        <p:nvSpPr>
          <p:cNvPr id="44" name="Oval 43">
            <a:extLst>
              <a:ext uri="{FF2B5EF4-FFF2-40B4-BE49-F238E27FC236}">
                <a16:creationId xmlns:a16="http://schemas.microsoft.com/office/drawing/2014/main" id="{32EE221B-211A-428B-B4B4-78D83BF3DB1E}"/>
              </a:ext>
            </a:extLst>
          </p:cNvPr>
          <p:cNvSpPr/>
          <p:nvPr/>
        </p:nvSpPr>
        <p:spPr>
          <a:xfrm>
            <a:off x="7791464" y="3758048"/>
            <a:ext cx="578945" cy="578945"/>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Freeform 5">
            <a:extLst>
              <a:ext uri="{FF2B5EF4-FFF2-40B4-BE49-F238E27FC236}">
                <a16:creationId xmlns:a16="http://schemas.microsoft.com/office/drawing/2014/main" id="{1B20A7E0-DC59-4630-8B19-08D693F8E07B}"/>
              </a:ext>
            </a:extLst>
          </p:cNvPr>
          <p:cNvSpPr>
            <a:spLocks/>
          </p:cNvSpPr>
          <p:nvPr/>
        </p:nvSpPr>
        <p:spPr bwMode="auto">
          <a:xfrm>
            <a:off x="8706084" y="4454032"/>
            <a:ext cx="280830" cy="263935"/>
          </a:xfrm>
          <a:custGeom>
            <a:avLst/>
            <a:gdLst>
              <a:gd name="T0" fmla="*/ 316 w 853"/>
              <a:gd name="T1" fmla="*/ 576 h 801"/>
              <a:gd name="T2" fmla="*/ 737 w 853"/>
              <a:gd name="T3" fmla="*/ 62 h 801"/>
              <a:gd name="T4" fmla="*/ 821 w 853"/>
              <a:gd name="T5" fmla="*/ 25 h 801"/>
              <a:gd name="T6" fmla="*/ 806 w 853"/>
              <a:gd name="T7" fmla="*/ 117 h 801"/>
              <a:gd name="T8" fmla="*/ 391 w 853"/>
              <a:gd name="T9" fmla="*/ 761 h 801"/>
              <a:gd name="T10" fmla="*/ 323 w 853"/>
              <a:gd name="T11" fmla="*/ 801 h 801"/>
              <a:gd name="T12" fmla="*/ 257 w 853"/>
              <a:gd name="T13" fmla="*/ 765 h 801"/>
              <a:gd name="T14" fmla="*/ 49 w 853"/>
              <a:gd name="T15" fmla="*/ 522 h 801"/>
              <a:gd name="T16" fmla="*/ 59 w 853"/>
              <a:gd name="T17" fmla="*/ 406 h 801"/>
              <a:gd name="T18" fmla="*/ 186 w 853"/>
              <a:gd name="T19" fmla="*/ 422 h 801"/>
              <a:gd name="T20" fmla="*/ 316 w 853"/>
              <a:gd name="T21" fmla="*/ 576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3" h="801">
                <a:moveTo>
                  <a:pt x="316" y="576"/>
                </a:moveTo>
                <a:cubicBezTo>
                  <a:pt x="737" y="62"/>
                  <a:pt x="737" y="62"/>
                  <a:pt x="737" y="62"/>
                </a:cubicBezTo>
                <a:cubicBezTo>
                  <a:pt x="737" y="62"/>
                  <a:pt x="784" y="0"/>
                  <a:pt x="821" y="25"/>
                </a:cubicBezTo>
                <a:cubicBezTo>
                  <a:pt x="853" y="47"/>
                  <a:pt x="806" y="117"/>
                  <a:pt x="806" y="117"/>
                </a:cubicBezTo>
                <a:cubicBezTo>
                  <a:pt x="391" y="761"/>
                  <a:pt x="391" y="761"/>
                  <a:pt x="391" y="761"/>
                </a:cubicBezTo>
                <a:cubicBezTo>
                  <a:pt x="391" y="761"/>
                  <a:pt x="365" y="801"/>
                  <a:pt x="323" y="801"/>
                </a:cubicBezTo>
                <a:cubicBezTo>
                  <a:pt x="283" y="801"/>
                  <a:pt x="257" y="765"/>
                  <a:pt x="257" y="765"/>
                </a:cubicBezTo>
                <a:cubicBezTo>
                  <a:pt x="49" y="522"/>
                  <a:pt x="49" y="522"/>
                  <a:pt x="49" y="522"/>
                </a:cubicBezTo>
                <a:cubicBezTo>
                  <a:pt x="49" y="522"/>
                  <a:pt x="0" y="451"/>
                  <a:pt x="59" y="406"/>
                </a:cubicBezTo>
                <a:cubicBezTo>
                  <a:pt x="128" y="353"/>
                  <a:pt x="186" y="422"/>
                  <a:pt x="186" y="422"/>
                </a:cubicBezTo>
                <a:lnTo>
                  <a:pt x="316" y="5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p>
        </p:txBody>
      </p:sp>
      <p:sp>
        <p:nvSpPr>
          <p:cNvPr id="51" name="Oval 50">
            <a:extLst>
              <a:ext uri="{FF2B5EF4-FFF2-40B4-BE49-F238E27FC236}">
                <a16:creationId xmlns:a16="http://schemas.microsoft.com/office/drawing/2014/main" id="{298C6F68-FAEE-4BE7-85E7-A067AC79A16D}"/>
              </a:ext>
            </a:extLst>
          </p:cNvPr>
          <p:cNvSpPr/>
          <p:nvPr/>
        </p:nvSpPr>
        <p:spPr>
          <a:xfrm>
            <a:off x="7791464" y="4604860"/>
            <a:ext cx="578945" cy="578945"/>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Freeform 5">
            <a:extLst>
              <a:ext uri="{FF2B5EF4-FFF2-40B4-BE49-F238E27FC236}">
                <a16:creationId xmlns:a16="http://schemas.microsoft.com/office/drawing/2014/main" id="{8DB8A263-3CE4-4418-B70E-18065004C7A0}"/>
              </a:ext>
            </a:extLst>
          </p:cNvPr>
          <p:cNvSpPr>
            <a:spLocks/>
          </p:cNvSpPr>
          <p:nvPr/>
        </p:nvSpPr>
        <p:spPr bwMode="auto">
          <a:xfrm>
            <a:off x="8706084" y="5300845"/>
            <a:ext cx="280830" cy="263935"/>
          </a:xfrm>
          <a:custGeom>
            <a:avLst/>
            <a:gdLst>
              <a:gd name="T0" fmla="*/ 316 w 853"/>
              <a:gd name="T1" fmla="*/ 576 h 801"/>
              <a:gd name="T2" fmla="*/ 737 w 853"/>
              <a:gd name="T3" fmla="*/ 62 h 801"/>
              <a:gd name="T4" fmla="*/ 821 w 853"/>
              <a:gd name="T5" fmla="*/ 25 h 801"/>
              <a:gd name="T6" fmla="*/ 806 w 853"/>
              <a:gd name="T7" fmla="*/ 117 h 801"/>
              <a:gd name="T8" fmla="*/ 391 w 853"/>
              <a:gd name="T9" fmla="*/ 761 h 801"/>
              <a:gd name="T10" fmla="*/ 323 w 853"/>
              <a:gd name="T11" fmla="*/ 801 h 801"/>
              <a:gd name="T12" fmla="*/ 257 w 853"/>
              <a:gd name="T13" fmla="*/ 765 h 801"/>
              <a:gd name="T14" fmla="*/ 49 w 853"/>
              <a:gd name="T15" fmla="*/ 522 h 801"/>
              <a:gd name="T16" fmla="*/ 59 w 853"/>
              <a:gd name="T17" fmla="*/ 406 h 801"/>
              <a:gd name="T18" fmla="*/ 186 w 853"/>
              <a:gd name="T19" fmla="*/ 422 h 801"/>
              <a:gd name="T20" fmla="*/ 316 w 853"/>
              <a:gd name="T21" fmla="*/ 576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3" h="801">
                <a:moveTo>
                  <a:pt x="316" y="576"/>
                </a:moveTo>
                <a:cubicBezTo>
                  <a:pt x="737" y="62"/>
                  <a:pt x="737" y="62"/>
                  <a:pt x="737" y="62"/>
                </a:cubicBezTo>
                <a:cubicBezTo>
                  <a:pt x="737" y="62"/>
                  <a:pt x="784" y="0"/>
                  <a:pt x="821" y="25"/>
                </a:cubicBezTo>
                <a:cubicBezTo>
                  <a:pt x="853" y="47"/>
                  <a:pt x="806" y="117"/>
                  <a:pt x="806" y="117"/>
                </a:cubicBezTo>
                <a:cubicBezTo>
                  <a:pt x="391" y="761"/>
                  <a:pt x="391" y="761"/>
                  <a:pt x="391" y="761"/>
                </a:cubicBezTo>
                <a:cubicBezTo>
                  <a:pt x="391" y="761"/>
                  <a:pt x="365" y="801"/>
                  <a:pt x="323" y="801"/>
                </a:cubicBezTo>
                <a:cubicBezTo>
                  <a:pt x="283" y="801"/>
                  <a:pt x="257" y="765"/>
                  <a:pt x="257" y="765"/>
                </a:cubicBezTo>
                <a:cubicBezTo>
                  <a:pt x="49" y="522"/>
                  <a:pt x="49" y="522"/>
                  <a:pt x="49" y="522"/>
                </a:cubicBezTo>
                <a:cubicBezTo>
                  <a:pt x="49" y="522"/>
                  <a:pt x="0" y="451"/>
                  <a:pt x="59" y="406"/>
                </a:cubicBezTo>
                <a:cubicBezTo>
                  <a:pt x="128" y="353"/>
                  <a:pt x="186" y="422"/>
                  <a:pt x="186" y="422"/>
                </a:cubicBezTo>
                <a:lnTo>
                  <a:pt x="316" y="5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p>
        </p:txBody>
      </p:sp>
      <p:sp>
        <p:nvSpPr>
          <p:cNvPr id="61" name="Rectangle 60">
            <a:hlinkClick r:id="" action="ppaction://hlinkshowjump?jump=nextslide"/>
            <a:extLst>
              <a:ext uri="{FF2B5EF4-FFF2-40B4-BE49-F238E27FC236}">
                <a16:creationId xmlns:a16="http://schemas.microsoft.com/office/drawing/2014/main" id="{E725507E-8A6A-490A-8A0B-B449A77E418A}"/>
              </a:ext>
            </a:extLst>
          </p:cNvPr>
          <p:cNvSpPr/>
          <p:nvPr/>
        </p:nvSpPr>
        <p:spPr>
          <a:xfrm>
            <a:off x="8536460" y="2850456"/>
            <a:ext cx="3509329" cy="738664"/>
          </a:xfrm>
          <a:prstGeom prst="rect">
            <a:avLst/>
          </a:prstGeom>
        </p:spPr>
        <p:txBody>
          <a:bodyPr wrap="square" lIns="0" rIns="0" anchor="ctr">
            <a:spAutoFit/>
          </a:bodyPr>
          <a:lstStyle/>
          <a:p>
            <a:r>
              <a:rPr lang="en-IN"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If no, complete </a:t>
            </a:r>
            <a:r>
              <a:rPr lang="en-IN" sz="1400"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login.gov</a:t>
            </a:r>
            <a:r>
              <a:rPr lang="en-IN"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registration and alert Treasury ASAP. Also, familiarize yourself with the portal.</a:t>
            </a:r>
          </a:p>
        </p:txBody>
      </p:sp>
      <p:sp>
        <p:nvSpPr>
          <p:cNvPr id="62" name="Rectangle 61">
            <a:extLst>
              <a:ext uri="{FF2B5EF4-FFF2-40B4-BE49-F238E27FC236}">
                <a16:creationId xmlns:a16="http://schemas.microsoft.com/office/drawing/2014/main" id="{58A39588-3DC4-4EEA-939D-84B08793003F}"/>
              </a:ext>
            </a:extLst>
          </p:cNvPr>
          <p:cNvSpPr/>
          <p:nvPr/>
        </p:nvSpPr>
        <p:spPr>
          <a:xfrm>
            <a:off x="8536460" y="2118077"/>
            <a:ext cx="3388317" cy="523220"/>
          </a:xfrm>
          <a:prstGeom prst="rect">
            <a:avLst/>
          </a:prstGeom>
        </p:spPr>
        <p:txBody>
          <a:bodyPr wrap="square" lIns="0" rIns="0" anchor="ctr">
            <a:spAutoFit/>
          </a:bodyPr>
          <a:lstStyle/>
          <a:p>
            <a:r>
              <a:rPr lang="en-IN"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If no, renew NOW! You can check registration status </a:t>
            </a:r>
            <a:r>
              <a:rPr lang="en-IN"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hlinkClick r:id="rId2"/>
              </a:rPr>
              <a:t>here</a:t>
            </a:r>
            <a:r>
              <a:rPr lang="en-IN"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Renewal is FREE</a:t>
            </a:r>
          </a:p>
        </p:txBody>
      </p:sp>
      <p:sp>
        <p:nvSpPr>
          <p:cNvPr id="63" name="Rectangle 62">
            <a:extLst>
              <a:ext uri="{FF2B5EF4-FFF2-40B4-BE49-F238E27FC236}">
                <a16:creationId xmlns:a16="http://schemas.microsoft.com/office/drawing/2014/main" id="{DAF3A09A-C3BA-486B-8C9D-42E32176A2EE}"/>
              </a:ext>
            </a:extLst>
          </p:cNvPr>
          <p:cNvSpPr/>
          <p:nvPr/>
        </p:nvSpPr>
        <p:spPr>
          <a:xfrm>
            <a:off x="8536461" y="3690558"/>
            <a:ext cx="2881770" cy="738664"/>
          </a:xfrm>
          <a:prstGeom prst="rect">
            <a:avLst/>
          </a:prstGeom>
        </p:spPr>
        <p:txBody>
          <a:bodyPr wrap="square" lIns="0" rIns="0" anchor="ctr">
            <a:spAutoFit/>
          </a:bodyPr>
          <a:lstStyle/>
          <a:p>
            <a:r>
              <a:rPr lang="en-IN"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Many units have more than one. Make sure you have the correct numbers </a:t>
            </a:r>
          </a:p>
        </p:txBody>
      </p:sp>
      <p:sp>
        <p:nvSpPr>
          <p:cNvPr id="64" name="Rectangle 63">
            <a:hlinkClick r:id="rId3" action="ppaction://hlinksldjump"/>
            <a:extLst>
              <a:ext uri="{FF2B5EF4-FFF2-40B4-BE49-F238E27FC236}">
                <a16:creationId xmlns:a16="http://schemas.microsoft.com/office/drawing/2014/main" id="{1EB1A2E6-9D03-47C9-9526-3B7D54DA925D}"/>
              </a:ext>
            </a:extLst>
          </p:cNvPr>
          <p:cNvSpPr/>
          <p:nvPr/>
        </p:nvSpPr>
        <p:spPr>
          <a:xfrm>
            <a:off x="8536461" y="4530661"/>
            <a:ext cx="3509328" cy="738664"/>
          </a:xfrm>
          <a:prstGeom prst="rect">
            <a:avLst/>
          </a:prstGeom>
        </p:spPr>
        <p:txBody>
          <a:bodyPr wrap="square" lIns="0" rIns="0" anchor="ctr">
            <a:spAutoFit/>
          </a:bodyPr>
          <a:lstStyle/>
          <a:p>
            <a:r>
              <a:rPr lang="en-IN"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Obligations are actual contracts or POs issued (or hiring staff); Expenditures are when money is due to be paid</a:t>
            </a:r>
          </a:p>
        </p:txBody>
      </p:sp>
      <p:sp>
        <p:nvSpPr>
          <p:cNvPr id="13" name="Title 12">
            <a:extLst>
              <a:ext uri="{FF2B5EF4-FFF2-40B4-BE49-F238E27FC236}">
                <a16:creationId xmlns:a16="http://schemas.microsoft.com/office/drawing/2014/main" id="{E0A4C2F7-A19E-424D-AF46-1133CF9E17A6}"/>
              </a:ext>
            </a:extLst>
          </p:cNvPr>
          <p:cNvSpPr>
            <a:spLocks noGrp="1"/>
          </p:cNvSpPr>
          <p:nvPr>
            <p:ph type="title"/>
          </p:nvPr>
        </p:nvSpPr>
        <p:spPr>
          <a:xfrm>
            <a:off x="2030996" y="-107453"/>
            <a:ext cx="10515600" cy="1325563"/>
          </a:xfrm>
        </p:spPr>
        <p:txBody>
          <a:bodyPr/>
          <a:lstStyle/>
          <a:p>
            <a:r>
              <a:rPr lang="en-US" dirty="0"/>
              <a:t>Preparing for the P&amp;E Report Portal</a:t>
            </a:r>
          </a:p>
        </p:txBody>
      </p:sp>
      <p:sp>
        <p:nvSpPr>
          <p:cNvPr id="65" name="TextBox 64">
            <a:extLst>
              <a:ext uri="{FF2B5EF4-FFF2-40B4-BE49-F238E27FC236}">
                <a16:creationId xmlns:a16="http://schemas.microsoft.com/office/drawing/2014/main" id="{5BF36ABD-B11B-44C6-8277-02BB059643F2}"/>
              </a:ext>
            </a:extLst>
          </p:cNvPr>
          <p:cNvSpPr txBox="1"/>
          <p:nvPr/>
        </p:nvSpPr>
        <p:spPr>
          <a:xfrm>
            <a:off x="1901424" y="2229439"/>
            <a:ext cx="5261988" cy="221215"/>
          </a:xfrm>
          <a:prstGeom prst="rect">
            <a:avLst/>
          </a:prstGeom>
          <a:noFill/>
        </p:spPr>
        <p:txBody>
          <a:bodyPr wrap="square" lIns="0" tIns="0" rIns="0" bIns="0" rtlCol="0" anchor="ctr">
            <a:noAutofit/>
          </a:bodyPr>
          <a:lstStyle/>
          <a:p>
            <a:r>
              <a:rPr lang="en-IN" sz="2000" dirty="0"/>
              <a:t>Will </a:t>
            </a:r>
            <a:r>
              <a:rPr lang="en-IN" sz="2000" dirty="0" err="1"/>
              <a:t>SAM.gov</a:t>
            </a:r>
            <a:r>
              <a:rPr lang="en-IN" sz="2000" dirty="0"/>
              <a:t> registration remain current through April 30, 2024?</a:t>
            </a:r>
          </a:p>
        </p:txBody>
      </p:sp>
      <p:sp>
        <p:nvSpPr>
          <p:cNvPr id="66" name="TextBox 65">
            <a:extLst>
              <a:ext uri="{FF2B5EF4-FFF2-40B4-BE49-F238E27FC236}">
                <a16:creationId xmlns:a16="http://schemas.microsoft.com/office/drawing/2014/main" id="{344AA5F5-C8FD-4B32-91AB-86D4EBD47962}"/>
              </a:ext>
            </a:extLst>
          </p:cNvPr>
          <p:cNvSpPr txBox="1"/>
          <p:nvPr/>
        </p:nvSpPr>
        <p:spPr>
          <a:xfrm>
            <a:off x="1901424" y="3038517"/>
            <a:ext cx="5723988" cy="271882"/>
          </a:xfrm>
          <a:prstGeom prst="rect">
            <a:avLst/>
          </a:prstGeom>
          <a:noFill/>
        </p:spPr>
        <p:txBody>
          <a:bodyPr wrap="square" lIns="0" tIns="0" rIns="0" bIns="0" rtlCol="0" anchor="ctr">
            <a:noAutofit/>
          </a:bodyPr>
          <a:lstStyle/>
          <a:p>
            <a:r>
              <a:rPr lang="en-IN" sz="2000" dirty="0"/>
              <a:t>Is the person who completed the P&amp;E report last year still with the unit &amp; do they remember their password?</a:t>
            </a:r>
          </a:p>
        </p:txBody>
      </p:sp>
      <p:sp>
        <p:nvSpPr>
          <p:cNvPr id="67" name="TextBox 66">
            <a:extLst>
              <a:ext uri="{FF2B5EF4-FFF2-40B4-BE49-F238E27FC236}">
                <a16:creationId xmlns:a16="http://schemas.microsoft.com/office/drawing/2014/main" id="{A0C6A5C7-75F4-46CD-8517-EACEF65B9D0E}"/>
              </a:ext>
            </a:extLst>
          </p:cNvPr>
          <p:cNvSpPr txBox="1"/>
          <p:nvPr/>
        </p:nvSpPr>
        <p:spPr>
          <a:xfrm>
            <a:off x="1848976" y="3920216"/>
            <a:ext cx="5491276" cy="250952"/>
          </a:xfrm>
          <a:prstGeom prst="rect">
            <a:avLst/>
          </a:prstGeom>
          <a:noFill/>
        </p:spPr>
        <p:txBody>
          <a:bodyPr wrap="square" lIns="0" tIns="0" rIns="0" bIns="0" rtlCol="0" anchor="ctr">
            <a:noAutofit/>
          </a:bodyPr>
          <a:lstStyle/>
          <a:p>
            <a:r>
              <a:rPr lang="en-IN" sz="2000" dirty="0">
                <a:solidFill>
                  <a:schemeClr val="tx1">
                    <a:lumMod val="95000"/>
                    <a:lumOff val="5000"/>
                  </a:schemeClr>
                </a:solidFill>
              </a:rPr>
              <a:t>Do you know your UEI and TIN?</a:t>
            </a:r>
          </a:p>
        </p:txBody>
      </p:sp>
      <p:sp>
        <p:nvSpPr>
          <p:cNvPr id="68" name="TextBox 67">
            <a:extLst>
              <a:ext uri="{FF2B5EF4-FFF2-40B4-BE49-F238E27FC236}">
                <a16:creationId xmlns:a16="http://schemas.microsoft.com/office/drawing/2014/main" id="{C8073D60-2FEB-4A1A-A090-70D1E83F4533}"/>
              </a:ext>
            </a:extLst>
          </p:cNvPr>
          <p:cNvSpPr txBox="1"/>
          <p:nvPr/>
        </p:nvSpPr>
        <p:spPr>
          <a:xfrm>
            <a:off x="1867027" y="4777700"/>
            <a:ext cx="5473225" cy="281618"/>
          </a:xfrm>
          <a:prstGeom prst="rect">
            <a:avLst/>
          </a:prstGeom>
          <a:noFill/>
        </p:spPr>
        <p:txBody>
          <a:bodyPr wrap="square" lIns="0" tIns="0" rIns="0" bIns="0" rtlCol="0" anchor="ctr">
            <a:noAutofit/>
          </a:bodyPr>
          <a:lstStyle/>
          <a:p>
            <a:r>
              <a:rPr lang="en-IN" sz="2000" dirty="0"/>
              <a:t>Identify Obligations &amp; Expenditures by Project for April 1, 2023 through March 31, 2024</a:t>
            </a:r>
          </a:p>
        </p:txBody>
      </p:sp>
      <p:sp>
        <p:nvSpPr>
          <p:cNvPr id="2" name="Rectangle: Rounded Corners 55">
            <a:extLst>
              <a:ext uri="{FF2B5EF4-FFF2-40B4-BE49-F238E27FC236}">
                <a16:creationId xmlns:a16="http://schemas.microsoft.com/office/drawing/2014/main" id="{DF163FB7-7BE1-7650-6A06-2C6412F037D7}"/>
              </a:ext>
            </a:extLst>
          </p:cNvPr>
          <p:cNvSpPr/>
          <p:nvPr/>
        </p:nvSpPr>
        <p:spPr>
          <a:xfrm>
            <a:off x="1749676" y="5390147"/>
            <a:ext cx="6317065" cy="523695"/>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a:extLst>
              <a:ext uri="{FF2B5EF4-FFF2-40B4-BE49-F238E27FC236}">
                <a16:creationId xmlns:a16="http://schemas.microsoft.com/office/drawing/2014/main" id="{F8DFC5D9-5A8E-6741-34B1-CBC557C31DF1}"/>
              </a:ext>
            </a:extLst>
          </p:cNvPr>
          <p:cNvSpPr/>
          <p:nvPr/>
        </p:nvSpPr>
        <p:spPr>
          <a:xfrm>
            <a:off x="1161744" y="5391403"/>
            <a:ext cx="521180" cy="521180"/>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5</a:t>
            </a:r>
          </a:p>
        </p:txBody>
      </p:sp>
      <p:sp>
        <p:nvSpPr>
          <p:cNvPr id="15" name="Oval 14">
            <a:extLst>
              <a:ext uri="{FF2B5EF4-FFF2-40B4-BE49-F238E27FC236}">
                <a16:creationId xmlns:a16="http://schemas.microsoft.com/office/drawing/2014/main" id="{867EC3AB-7CBC-02F1-46D6-0595087F8DFD}"/>
              </a:ext>
            </a:extLst>
          </p:cNvPr>
          <p:cNvSpPr/>
          <p:nvPr/>
        </p:nvSpPr>
        <p:spPr>
          <a:xfrm>
            <a:off x="7791464" y="5370759"/>
            <a:ext cx="578945" cy="578945"/>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hlinkClick r:id="rId4" action="ppaction://hlinksldjump"/>
            <a:extLst>
              <a:ext uri="{FF2B5EF4-FFF2-40B4-BE49-F238E27FC236}">
                <a16:creationId xmlns:a16="http://schemas.microsoft.com/office/drawing/2014/main" id="{69D0A793-F9CB-E1FF-9954-0036A08DB305}"/>
              </a:ext>
            </a:extLst>
          </p:cNvPr>
          <p:cNvSpPr/>
          <p:nvPr/>
        </p:nvSpPr>
        <p:spPr>
          <a:xfrm>
            <a:off x="8524612" y="5389053"/>
            <a:ext cx="3509328" cy="1384995"/>
          </a:xfrm>
          <a:prstGeom prst="rect">
            <a:avLst/>
          </a:prstGeom>
        </p:spPr>
        <p:txBody>
          <a:bodyPr wrap="square" lIns="0" rIns="0" anchor="ctr">
            <a:spAutoFit/>
          </a:bodyPr>
          <a:lstStyle/>
          <a:p>
            <a:r>
              <a:rPr lang="en-IN"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If no, and you should have, wait to see if you can select it in the April 2024 report. If not, then you may not spend anything in revenue replacement category unless you had actual revenue loss according to formula</a:t>
            </a:r>
          </a:p>
        </p:txBody>
      </p:sp>
      <p:sp>
        <p:nvSpPr>
          <p:cNvPr id="18" name="TextBox 17">
            <a:extLst>
              <a:ext uri="{FF2B5EF4-FFF2-40B4-BE49-F238E27FC236}">
                <a16:creationId xmlns:a16="http://schemas.microsoft.com/office/drawing/2014/main" id="{CB1FA2FC-2C51-504A-1568-866AC726F5B5}"/>
              </a:ext>
            </a:extLst>
          </p:cNvPr>
          <p:cNvSpPr txBox="1"/>
          <p:nvPr/>
        </p:nvSpPr>
        <p:spPr>
          <a:xfrm>
            <a:off x="1867027" y="5543599"/>
            <a:ext cx="5770234" cy="212387"/>
          </a:xfrm>
          <a:prstGeom prst="rect">
            <a:avLst/>
          </a:prstGeom>
          <a:noFill/>
        </p:spPr>
        <p:txBody>
          <a:bodyPr wrap="square" lIns="0" tIns="0" rIns="0" bIns="0" rtlCol="0" anchor="ctr">
            <a:noAutofit/>
          </a:bodyPr>
          <a:lstStyle/>
          <a:p>
            <a:r>
              <a:rPr lang="en-IN" sz="2000" dirty="0"/>
              <a:t>Did you select Standard Allowance for Revenue Replacement? </a:t>
            </a:r>
          </a:p>
        </p:txBody>
      </p:sp>
      <p:pic>
        <p:nvPicPr>
          <p:cNvPr id="27" name="Graphic 26" descr="Checkmark with solid fill">
            <a:extLst>
              <a:ext uri="{FF2B5EF4-FFF2-40B4-BE49-F238E27FC236}">
                <a16:creationId xmlns:a16="http://schemas.microsoft.com/office/drawing/2014/main" id="{2B7943B2-D2FA-F1E9-8CC9-E80F4EF807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66196" y="2995709"/>
            <a:ext cx="429480" cy="429480"/>
          </a:xfrm>
          <a:prstGeom prst="rect">
            <a:avLst/>
          </a:prstGeom>
        </p:spPr>
      </p:pic>
      <p:pic>
        <p:nvPicPr>
          <p:cNvPr id="32" name="Graphic 31" descr="Checkmark with solid fill">
            <a:extLst>
              <a:ext uri="{FF2B5EF4-FFF2-40B4-BE49-F238E27FC236}">
                <a16:creationId xmlns:a16="http://schemas.microsoft.com/office/drawing/2014/main" id="{05E4DA95-2403-7FFB-D733-EA0E776A95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52001" y="3836401"/>
            <a:ext cx="429480" cy="429480"/>
          </a:xfrm>
          <a:prstGeom prst="rect">
            <a:avLst/>
          </a:prstGeom>
        </p:spPr>
      </p:pic>
      <p:pic>
        <p:nvPicPr>
          <p:cNvPr id="34" name="Graphic 33" descr="Checkmark with solid fill">
            <a:extLst>
              <a:ext uri="{FF2B5EF4-FFF2-40B4-BE49-F238E27FC236}">
                <a16:creationId xmlns:a16="http://schemas.microsoft.com/office/drawing/2014/main" id="{3DAC3D5C-2140-B83D-19D5-3132234880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66196" y="2155414"/>
            <a:ext cx="429480" cy="429480"/>
          </a:xfrm>
          <a:prstGeom prst="rect">
            <a:avLst/>
          </a:prstGeom>
        </p:spPr>
      </p:pic>
      <p:pic>
        <p:nvPicPr>
          <p:cNvPr id="35" name="Graphic 34" descr="Checkmark with solid fill">
            <a:extLst>
              <a:ext uri="{FF2B5EF4-FFF2-40B4-BE49-F238E27FC236}">
                <a16:creationId xmlns:a16="http://schemas.microsoft.com/office/drawing/2014/main" id="{D49E5CCC-C496-4AF5-E132-0128ED4832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52001" y="4677404"/>
            <a:ext cx="429480" cy="429480"/>
          </a:xfrm>
          <a:prstGeom prst="rect">
            <a:avLst/>
          </a:prstGeom>
        </p:spPr>
      </p:pic>
      <p:pic>
        <p:nvPicPr>
          <p:cNvPr id="36" name="Graphic 35" descr="Checkmark with solid fill">
            <a:extLst>
              <a:ext uri="{FF2B5EF4-FFF2-40B4-BE49-F238E27FC236}">
                <a16:creationId xmlns:a16="http://schemas.microsoft.com/office/drawing/2014/main" id="{0D04A6E4-27BB-DE1C-726D-65D8C669ED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46340" y="5465769"/>
            <a:ext cx="429480" cy="429480"/>
          </a:xfrm>
          <a:prstGeom prst="rect">
            <a:avLst/>
          </a:prstGeom>
        </p:spPr>
      </p:pic>
    </p:spTree>
    <p:extLst>
      <p:ext uri="{BB962C8B-B14F-4D97-AF65-F5344CB8AC3E}">
        <p14:creationId xmlns:p14="http://schemas.microsoft.com/office/powerpoint/2010/main" val="68641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P spid="67" grpId="0"/>
      <p:bldP spid="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4A4164-AE86-C906-8796-A8840544C223}"/>
              </a:ext>
            </a:extLst>
          </p:cNvPr>
          <p:cNvSpPr>
            <a:spLocks noGrp="1"/>
          </p:cNvSpPr>
          <p:nvPr>
            <p:ph idx="1"/>
          </p:nvPr>
        </p:nvSpPr>
        <p:spPr>
          <a:xfrm>
            <a:off x="4872625" y="838200"/>
            <a:ext cx="7069004" cy="5889171"/>
          </a:xfrm>
        </p:spPr>
        <p:txBody>
          <a:bodyPr>
            <a:normAutofit/>
          </a:bodyPr>
          <a:lstStyle/>
          <a:p>
            <a:pPr>
              <a:spcBef>
                <a:spcPts val="2200"/>
              </a:spcBef>
            </a:pPr>
            <a:r>
              <a:rPr lang="en-US" sz="2400" b="1" dirty="0"/>
              <a:t>Account Administrator: </a:t>
            </a:r>
            <a:r>
              <a:rPr lang="en-US" sz="2400" dirty="0"/>
              <a:t>makes any changes or updates to user roles in the portal. </a:t>
            </a:r>
          </a:p>
          <a:p>
            <a:pPr>
              <a:spcBef>
                <a:spcPts val="2200"/>
              </a:spcBef>
            </a:pPr>
            <a:r>
              <a:rPr lang="en-US" sz="2400" b="1" dirty="0"/>
              <a:t>Point of Contact for Reporting </a:t>
            </a:r>
            <a:r>
              <a:rPr lang="en-US" sz="2400" dirty="0"/>
              <a:t>is the primary contact for receiving official Treasury notifications about reporting on the SLFRF award, including alerts about upcoming reporting, requirements, and deadlines. </a:t>
            </a:r>
          </a:p>
          <a:p>
            <a:pPr>
              <a:spcBef>
                <a:spcPts val="2200"/>
              </a:spcBef>
            </a:pPr>
            <a:r>
              <a:rPr lang="en-US" sz="2400" b="1" dirty="0"/>
              <a:t>Authorized Representative for Reporting </a:t>
            </a:r>
            <a:r>
              <a:rPr lang="en-US" sz="2400" dirty="0"/>
              <a:t>is responsible for certifying and submitting official reports on behalf of the SLFRF recipient. Treasury will accept reports or other official communications only when submitted by the Authorized Representative for Reporting. The Authorized Representative for Reporting is also responsible for communications with Treasury on such matters as extension requests and amendments of previously submitted reports. </a:t>
            </a:r>
          </a:p>
        </p:txBody>
      </p:sp>
      <p:sp>
        <p:nvSpPr>
          <p:cNvPr id="4" name="Rectangle 3">
            <a:extLst>
              <a:ext uri="{FF2B5EF4-FFF2-40B4-BE49-F238E27FC236}">
                <a16:creationId xmlns:a16="http://schemas.microsoft.com/office/drawing/2014/main" id="{CA8AA4CF-F8BB-5FD8-391B-96E29803D350}"/>
              </a:ext>
            </a:extLst>
          </p:cNvPr>
          <p:cNvSpPr/>
          <p:nvPr/>
        </p:nvSpPr>
        <p:spPr>
          <a:xfrm>
            <a:off x="1" y="0"/>
            <a:ext cx="12192000" cy="729343"/>
          </a:xfrm>
          <a:prstGeom prst="rect">
            <a:avLst/>
          </a:prstGeom>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t>Who Can Access the Reporting Portal?</a:t>
            </a:r>
          </a:p>
        </p:txBody>
      </p:sp>
      <p:sp>
        <p:nvSpPr>
          <p:cNvPr id="6" name="Rectangle 5">
            <a:extLst>
              <a:ext uri="{FF2B5EF4-FFF2-40B4-BE49-F238E27FC236}">
                <a16:creationId xmlns:a16="http://schemas.microsoft.com/office/drawing/2014/main" id="{9324BBAB-E5D4-CCC7-7768-7AA7478EF667}"/>
              </a:ext>
            </a:extLst>
          </p:cNvPr>
          <p:cNvSpPr/>
          <p:nvPr/>
        </p:nvSpPr>
        <p:spPr>
          <a:xfrm>
            <a:off x="141514" y="719649"/>
            <a:ext cx="4630902" cy="6126271"/>
          </a:xfrm>
          <a:prstGeom prst="rect">
            <a:avLst/>
          </a:prstGeom>
          <a:solidFill>
            <a:schemeClr val="accent4"/>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a:p>
            <a:pPr marL="171450"/>
            <a:r>
              <a:rPr lang="en-US" dirty="0"/>
              <a:t>Same person/people may serve all three roles.</a:t>
            </a:r>
          </a:p>
          <a:p>
            <a:pPr marL="171450"/>
            <a:endParaRPr lang="en-US" dirty="0"/>
          </a:p>
          <a:p>
            <a:pPr marL="171450"/>
            <a:r>
              <a:rPr lang="en-US" dirty="0"/>
              <a:t>Document and track individuals assigned to each of these roles and ensure they maintain log in info and passwords. Immediately make changes if someone leaves the organization.</a:t>
            </a:r>
          </a:p>
          <a:p>
            <a:pPr marL="171450"/>
            <a:endParaRPr lang="en-US" dirty="0"/>
          </a:p>
          <a:p>
            <a:pPr marL="171450"/>
            <a:r>
              <a:rPr lang="en-US" dirty="0"/>
              <a:t>Highly recommended to assign more than one person to each of the roles.</a:t>
            </a:r>
          </a:p>
          <a:p>
            <a:pPr marL="171450"/>
            <a:endParaRPr lang="en-US" dirty="0"/>
          </a:p>
          <a:p>
            <a:pPr marL="171450"/>
            <a:r>
              <a:rPr lang="en-US" dirty="0"/>
              <a:t>If Account Administrator(s) has left or you don’t know who they are, contact Treasury (</a:t>
            </a:r>
            <a:r>
              <a:rPr lang="en-US" dirty="0">
                <a:hlinkClick r:id="rId2"/>
              </a:rPr>
              <a:t>slfrf@treasury.gov</a:t>
            </a:r>
            <a:r>
              <a:rPr lang="en-US" dirty="0"/>
              <a:t>) ASAP to have Treasury designate a new Account Administrator. (That person will first have to register in </a:t>
            </a:r>
            <a:r>
              <a:rPr lang="en-US" dirty="0">
                <a:hlinkClick r:id="rId3"/>
              </a:rPr>
              <a:t>Login.gov</a:t>
            </a:r>
            <a:r>
              <a:rPr lang="en-US" dirty="0"/>
              <a:t>.)</a:t>
            </a:r>
          </a:p>
          <a:p>
            <a:pPr marL="171450"/>
            <a:endParaRPr lang="en-US" dirty="0"/>
          </a:p>
          <a:p>
            <a:pPr marL="171450"/>
            <a:r>
              <a:rPr lang="en-US" dirty="0">
                <a:hlinkClick r:id="rId4"/>
              </a:rPr>
              <a:t>Appendix A to this Portal User Guide </a:t>
            </a:r>
            <a:r>
              <a:rPr lang="en-US" dirty="0"/>
              <a:t>walks through process of changing roles.</a:t>
            </a:r>
          </a:p>
          <a:p>
            <a:pPr marL="171450"/>
            <a:endParaRPr lang="en-US" dirty="0"/>
          </a:p>
          <a:p>
            <a:pPr marL="171450"/>
            <a:endParaRPr lang="en-US" dirty="0"/>
          </a:p>
        </p:txBody>
      </p:sp>
    </p:spTree>
    <p:extLst>
      <p:ext uri="{BB962C8B-B14F-4D97-AF65-F5344CB8AC3E}">
        <p14:creationId xmlns:p14="http://schemas.microsoft.com/office/powerpoint/2010/main" val="4233996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CB29C-D757-C1C2-4FC4-D88A072E9F6A}"/>
              </a:ext>
            </a:extLst>
          </p:cNvPr>
          <p:cNvSpPr>
            <a:spLocks noGrp="1"/>
          </p:cNvSpPr>
          <p:nvPr>
            <p:ph type="title"/>
          </p:nvPr>
        </p:nvSpPr>
        <p:spPr>
          <a:xfrm>
            <a:off x="1676400" y="0"/>
            <a:ext cx="10515600" cy="1325563"/>
          </a:xfrm>
        </p:spPr>
        <p:txBody>
          <a:bodyPr/>
          <a:lstStyle/>
          <a:p>
            <a:r>
              <a:rPr lang="en-US" dirty="0"/>
              <a:t>Sample Email to </a:t>
            </a:r>
            <a:r>
              <a:rPr lang="en-US" dirty="0">
                <a:hlinkClick r:id="rId2"/>
              </a:rPr>
              <a:t>SLFRF@TREASURY.GOV</a:t>
            </a:r>
            <a:r>
              <a:rPr lang="en-US" dirty="0"/>
              <a:t> </a:t>
            </a:r>
          </a:p>
        </p:txBody>
      </p:sp>
      <p:sp>
        <p:nvSpPr>
          <p:cNvPr id="3" name="Content Placeholder 2">
            <a:extLst>
              <a:ext uri="{FF2B5EF4-FFF2-40B4-BE49-F238E27FC236}">
                <a16:creationId xmlns:a16="http://schemas.microsoft.com/office/drawing/2014/main" id="{AD230DE5-C7EE-6B70-88AE-AB2822283C28}"/>
              </a:ext>
            </a:extLst>
          </p:cNvPr>
          <p:cNvSpPr>
            <a:spLocks noGrp="1"/>
          </p:cNvSpPr>
          <p:nvPr>
            <p:ph idx="1"/>
          </p:nvPr>
        </p:nvSpPr>
        <p:spPr>
          <a:xfrm>
            <a:off x="3219190" y="1528175"/>
            <a:ext cx="8798490" cy="4964700"/>
          </a:xfrm>
        </p:spPr>
        <p:txBody>
          <a:bodyPr>
            <a:normAutofit lnSpcReduction="10000"/>
          </a:bodyPr>
          <a:lstStyle/>
          <a:p>
            <a:pPr marL="0" marR="0" indent="0">
              <a:spcBef>
                <a:spcPts val="0"/>
              </a:spcBef>
              <a:spcAft>
                <a:spcPts val="600"/>
              </a:spcAft>
              <a:buNone/>
            </a:pPr>
            <a:r>
              <a:rPr lang="en-US" sz="1800" b="1" dirty="0">
                <a:solidFill>
                  <a:srgbClr val="333333"/>
                </a:solidFill>
                <a:effectLst/>
                <a:ea typeface="Calibri" panose="020F0502020204030204" pitchFamily="34" charset="0"/>
              </a:rPr>
              <a:t>City, Town, Village, County of _______________________ </a:t>
            </a:r>
            <a:endParaRPr lang="en-US" sz="1800" dirty="0">
              <a:solidFill>
                <a:srgbClr val="333333"/>
              </a:solidFill>
              <a:effectLst/>
              <a:ea typeface="Calibri" panose="020F0502020204030204" pitchFamily="34" charset="0"/>
            </a:endParaRPr>
          </a:p>
          <a:p>
            <a:pPr marL="0" marR="0" indent="0">
              <a:spcBef>
                <a:spcPts val="0"/>
              </a:spcBef>
              <a:spcAft>
                <a:spcPts val="600"/>
              </a:spcAft>
              <a:buNone/>
            </a:pPr>
            <a:r>
              <a:rPr lang="en-US" sz="1800" b="1" kern="0" dirty="0">
                <a:solidFill>
                  <a:srgbClr val="333333"/>
                </a:solidFill>
                <a:effectLst/>
              </a:rPr>
              <a:t>UEI number _____________________________________</a:t>
            </a:r>
          </a:p>
          <a:p>
            <a:pPr marL="0" marR="0" indent="0">
              <a:spcBef>
                <a:spcPts val="0"/>
              </a:spcBef>
              <a:spcAft>
                <a:spcPts val="600"/>
              </a:spcAft>
              <a:buNone/>
            </a:pPr>
            <a:r>
              <a:rPr lang="en-US" sz="1800" b="1" dirty="0">
                <a:solidFill>
                  <a:srgbClr val="333333"/>
                </a:solidFill>
                <a:effectLst/>
                <a:ea typeface="Calibri" panose="020F0502020204030204" pitchFamily="34" charset="0"/>
              </a:rPr>
              <a:t>Federal Tax Identification Number ___________________</a:t>
            </a:r>
            <a:endParaRPr lang="en-US" sz="1800" dirty="0">
              <a:solidFill>
                <a:srgbClr val="333333"/>
              </a:solidFill>
              <a:effectLst/>
              <a:ea typeface="Calibri" panose="020F0502020204030204" pitchFamily="34" charset="0"/>
            </a:endParaRPr>
          </a:p>
          <a:p>
            <a:pPr marR="0" indent="0">
              <a:spcBef>
                <a:spcPts val="0"/>
              </a:spcBef>
              <a:spcAft>
                <a:spcPts val="0"/>
              </a:spcAft>
              <a:buNone/>
            </a:pPr>
            <a:endParaRPr lang="en-US" sz="1800" dirty="0">
              <a:solidFill>
                <a:srgbClr val="333333"/>
              </a:solidFill>
              <a:ea typeface="Calibri" panose="020F0502020204030204" pitchFamily="34" charset="0"/>
            </a:endParaRPr>
          </a:p>
          <a:p>
            <a:pPr marR="0" indent="0">
              <a:spcBef>
                <a:spcPts val="0"/>
              </a:spcBef>
              <a:spcAft>
                <a:spcPts val="0"/>
              </a:spcAft>
              <a:buNone/>
            </a:pPr>
            <a:r>
              <a:rPr lang="en-US" sz="1800" dirty="0">
                <a:solidFill>
                  <a:srgbClr val="333333"/>
                </a:solidFill>
                <a:effectLst/>
                <a:ea typeface="Calibri" panose="020F0502020204030204" pitchFamily="34" charset="0"/>
              </a:rPr>
              <a:t>Hello Treasury, </a:t>
            </a:r>
          </a:p>
          <a:p>
            <a:pPr marR="0" indent="0">
              <a:spcBef>
                <a:spcPts val="0"/>
              </a:spcBef>
              <a:spcAft>
                <a:spcPts val="0"/>
              </a:spcAft>
              <a:buNone/>
            </a:pPr>
            <a:endParaRPr lang="en-US" sz="1800" dirty="0">
              <a:solidFill>
                <a:srgbClr val="333333"/>
              </a:solidFill>
              <a:ea typeface="Calibri" panose="020F0502020204030204" pitchFamily="34" charset="0"/>
            </a:endParaRPr>
          </a:p>
          <a:p>
            <a:pPr marR="0" indent="0">
              <a:spcBef>
                <a:spcPts val="0"/>
              </a:spcBef>
              <a:spcAft>
                <a:spcPts val="0"/>
              </a:spcAft>
              <a:buNone/>
            </a:pPr>
            <a:r>
              <a:rPr lang="en-US" sz="1800" dirty="0">
                <a:solidFill>
                  <a:srgbClr val="333333"/>
                </a:solidFill>
                <a:effectLst/>
                <a:ea typeface="Calibri" panose="020F0502020204030204" pitchFamily="34" charset="0"/>
              </a:rPr>
              <a:t>I am the (Mayor, City clerk, Manager, Finance Officer, Etc.) for the </a:t>
            </a:r>
            <a:r>
              <a:rPr lang="en-US" sz="1800" b="1" dirty="0">
                <a:solidFill>
                  <a:srgbClr val="333333"/>
                </a:solidFill>
                <a:effectLst/>
                <a:ea typeface="Calibri" panose="020F0502020204030204" pitchFamily="34" charset="0"/>
              </a:rPr>
              <a:t>City, Town, Village, County</a:t>
            </a:r>
            <a:r>
              <a:rPr lang="en-US" sz="1800" dirty="0">
                <a:solidFill>
                  <a:srgbClr val="333333"/>
                </a:solidFill>
                <a:effectLst/>
                <a:ea typeface="Calibri" panose="020F0502020204030204" pitchFamily="34" charset="0"/>
              </a:rPr>
              <a:t> of __________________, </a:t>
            </a:r>
          </a:p>
          <a:p>
            <a:pPr marR="0" indent="0">
              <a:spcBef>
                <a:spcPts val="0"/>
              </a:spcBef>
              <a:spcAft>
                <a:spcPts val="0"/>
              </a:spcAft>
              <a:buNone/>
            </a:pPr>
            <a:endParaRPr lang="en-US" sz="1800" dirty="0">
              <a:solidFill>
                <a:srgbClr val="333333"/>
              </a:solidFill>
              <a:effectLst/>
              <a:ea typeface="Calibri" panose="020F0502020204030204" pitchFamily="34" charset="0"/>
            </a:endParaRPr>
          </a:p>
          <a:p>
            <a:pPr marR="0" indent="0">
              <a:spcBef>
                <a:spcPts val="0"/>
              </a:spcBef>
              <a:spcAft>
                <a:spcPts val="0"/>
              </a:spcAft>
              <a:buNone/>
            </a:pPr>
            <a:r>
              <a:rPr lang="en-US" sz="1800" dirty="0">
                <a:solidFill>
                  <a:srgbClr val="333333"/>
                </a:solidFill>
                <a:effectLst/>
                <a:ea typeface="Calibri" panose="020F0502020204030204" pitchFamily="34" charset="0"/>
              </a:rPr>
              <a:t>The email you have for the City's Account Administrator is ______</a:t>
            </a:r>
            <a:r>
              <a:rPr lang="en-US" sz="1800" u="sng" dirty="0">
                <a:solidFill>
                  <a:srgbClr val="0000FF"/>
                </a:solidFill>
                <a:effectLst/>
                <a:ea typeface="Calibri" panose="020F0502020204030204" pitchFamily="34" charset="0"/>
                <a:cs typeface="Arial" panose="020B0604020202020204" pitchFamily="34" charset="0"/>
                <a:hlinkClick r:id="rId3" tooltip="mailto:mayor@cityofbacontonga.com"/>
              </a:rPr>
              <a:t>@_____________.com</a:t>
            </a:r>
            <a:r>
              <a:rPr lang="en-US" sz="1800" dirty="0">
                <a:solidFill>
                  <a:srgbClr val="333333"/>
                </a:solidFill>
                <a:effectLst/>
                <a:ea typeface="Calibri" panose="020F0502020204030204" pitchFamily="34" charset="0"/>
              </a:rPr>
              <a:t>. We are unable to access Treasury's reporting portal using this account. Please reset our Account Administrator as indicated below ASAP so we can make our ARPA filing by 4/30/2024 as required.  </a:t>
            </a:r>
          </a:p>
          <a:p>
            <a:pPr marR="0" indent="0">
              <a:spcBef>
                <a:spcPts val="0"/>
              </a:spcBef>
              <a:spcAft>
                <a:spcPts val="0"/>
              </a:spcAft>
              <a:buNone/>
            </a:pPr>
            <a:endParaRPr lang="en-US" sz="1800" dirty="0">
              <a:solidFill>
                <a:srgbClr val="333333"/>
              </a:solidFill>
              <a:ea typeface="Calibri" panose="020F0502020204030204" pitchFamily="34" charset="0"/>
            </a:endParaRPr>
          </a:p>
          <a:p>
            <a:pPr marR="0" indent="0">
              <a:spcBef>
                <a:spcPts val="0"/>
              </a:spcBef>
              <a:spcAft>
                <a:spcPts val="0"/>
              </a:spcAft>
              <a:buNone/>
            </a:pPr>
            <a:r>
              <a:rPr lang="en-US" sz="1800" dirty="0">
                <a:solidFill>
                  <a:srgbClr val="333333"/>
                </a:solidFill>
                <a:effectLst/>
                <a:ea typeface="Calibri" panose="020F0502020204030204" pitchFamily="34" charset="0"/>
              </a:rPr>
              <a:t>The individual below is currently registered in </a:t>
            </a:r>
            <a:r>
              <a:rPr lang="en-US" sz="1800" u="sng" dirty="0">
                <a:solidFill>
                  <a:srgbClr val="0000FF"/>
                </a:solidFill>
                <a:effectLst/>
                <a:ea typeface="Calibri" panose="020F0502020204030204" pitchFamily="34" charset="0"/>
                <a:cs typeface="Arial" panose="020B0604020202020204" pitchFamily="34" charset="0"/>
                <a:hlinkClick r:id="rId4" tooltip="https://hyperlink.services.treasury.gov/agency.do?origin=https://linkprotect.cudasvc.com/url?a=https%3a%2f%2fLogin.gov&amp;c=E,1,3sLLTktB4kTchw4vqQebfaaiDDRP4YWok9UVfCw0AXnIIb1hpbIGLcu8FFPhZlxU1A8Mwu3qv8gZlAJNGMgPA9m0c4j_Rp20X7R9BXxSM2e3&amp;typo=1&amp;ancr_add=1"/>
              </a:rPr>
              <a:t>Login.gov</a:t>
            </a:r>
            <a:r>
              <a:rPr lang="en-US" sz="1800" dirty="0">
                <a:solidFill>
                  <a:srgbClr val="333333"/>
                </a:solidFill>
                <a:effectLst/>
                <a:ea typeface="Calibri" panose="020F0502020204030204" pitchFamily="34" charset="0"/>
              </a:rPr>
              <a:t> and will need to be set as Account Administrator. The former account administrator no longer works for the [city, town, village, county].</a:t>
            </a:r>
          </a:p>
          <a:p>
            <a:pPr marL="457200" lvl="1" indent="0">
              <a:spcBef>
                <a:spcPts val="0"/>
              </a:spcBef>
              <a:buNone/>
            </a:pPr>
            <a:r>
              <a:rPr lang="en-US" sz="1800" dirty="0">
                <a:solidFill>
                  <a:srgbClr val="333333"/>
                </a:solidFill>
                <a:effectLst/>
                <a:ea typeface="Calibri" panose="020F0502020204030204" pitchFamily="34" charset="0"/>
              </a:rPr>
              <a:t>name: ___________________________</a:t>
            </a:r>
          </a:p>
          <a:p>
            <a:pPr marL="457200" lvl="1" indent="0">
              <a:spcBef>
                <a:spcPts val="0"/>
              </a:spcBef>
              <a:buNone/>
            </a:pPr>
            <a:r>
              <a:rPr lang="en-US" sz="1800" dirty="0">
                <a:solidFill>
                  <a:srgbClr val="333333"/>
                </a:solidFill>
                <a:effectLst/>
                <a:ea typeface="Calibri" panose="020F0502020204030204" pitchFamily="34" charset="0"/>
              </a:rPr>
              <a:t>title: _____________________________</a:t>
            </a:r>
          </a:p>
          <a:p>
            <a:pPr marL="457200" lvl="1" indent="0">
              <a:spcBef>
                <a:spcPts val="0"/>
              </a:spcBef>
              <a:buNone/>
            </a:pPr>
            <a:r>
              <a:rPr lang="en-US" sz="1800" dirty="0">
                <a:solidFill>
                  <a:srgbClr val="333333"/>
                </a:solidFill>
                <a:effectLst/>
                <a:ea typeface="Calibri" panose="020F0502020204030204" pitchFamily="34" charset="0"/>
              </a:rPr>
              <a:t>email: </a:t>
            </a:r>
            <a:r>
              <a:rPr lang="en-US" sz="1800" u="sng" dirty="0">
                <a:solidFill>
                  <a:srgbClr val="333333"/>
                </a:solidFill>
                <a:effectLst/>
                <a:ea typeface="Calibri" panose="020F0502020204030204" pitchFamily="34" charset="0"/>
              </a:rPr>
              <a:t>____________________________</a:t>
            </a:r>
          </a:p>
          <a:p>
            <a:pPr marL="457200" lvl="1" indent="0">
              <a:spcBef>
                <a:spcPts val="0"/>
              </a:spcBef>
              <a:buNone/>
            </a:pPr>
            <a:endParaRPr lang="en-US" sz="1800" u="sng" dirty="0">
              <a:solidFill>
                <a:srgbClr val="333333"/>
              </a:solidFill>
              <a:ea typeface="Calibri" panose="020F0502020204030204" pitchFamily="34" charset="0"/>
            </a:endParaRPr>
          </a:p>
          <a:p>
            <a:pPr marL="457200" lvl="1" indent="0">
              <a:spcBef>
                <a:spcPts val="0"/>
              </a:spcBef>
              <a:buNone/>
            </a:pPr>
            <a:endParaRPr lang="en-US" sz="1800" dirty="0">
              <a:solidFill>
                <a:srgbClr val="333333"/>
              </a:solidFill>
              <a:effectLst/>
              <a:ea typeface="Calibri" panose="020F0502020204030204" pitchFamily="34" charset="0"/>
            </a:endParaRPr>
          </a:p>
          <a:p>
            <a:endParaRPr lang="en-US" dirty="0"/>
          </a:p>
        </p:txBody>
      </p:sp>
      <p:sp>
        <p:nvSpPr>
          <p:cNvPr id="4" name="Rectangle 3">
            <a:extLst>
              <a:ext uri="{FF2B5EF4-FFF2-40B4-BE49-F238E27FC236}">
                <a16:creationId xmlns:a16="http://schemas.microsoft.com/office/drawing/2014/main" id="{03251676-E323-180B-75BD-0D6EFA75FEFF}"/>
              </a:ext>
            </a:extLst>
          </p:cNvPr>
          <p:cNvSpPr/>
          <p:nvPr/>
        </p:nvSpPr>
        <p:spPr>
          <a:xfrm>
            <a:off x="425885" y="1528175"/>
            <a:ext cx="2668044" cy="4964700"/>
          </a:xfrm>
          <a:prstGeom prst="rect">
            <a:avLst/>
          </a:prstGeom>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1913"/>
            <a:r>
              <a:rPr lang="en-US" sz="2800" dirty="0"/>
              <a:t>Document and retain all correspondence with Treasury. You should get a ticket in response, but it may take a few weeks (keep the ticket number for reference)</a:t>
            </a:r>
          </a:p>
        </p:txBody>
      </p:sp>
    </p:spTree>
    <p:extLst>
      <p:ext uri="{BB962C8B-B14F-4D97-AF65-F5344CB8AC3E}">
        <p14:creationId xmlns:p14="http://schemas.microsoft.com/office/powerpoint/2010/main" val="3284817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805846" y="2975806"/>
            <a:ext cx="5976162" cy="1911863"/>
            <a:chOff x="892629" y="2895599"/>
            <a:chExt cx="5159828" cy="1121229"/>
          </a:xfrm>
        </p:grpSpPr>
        <p:sp>
          <p:nvSpPr>
            <p:cNvPr id="8" name="Rectangle 7"/>
            <p:cNvSpPr/>
            <p:nvPr/>
          </p:nvSpPr>
          <p:spPr>
            <a:xfrm>
              <a:off x="1077686" y="3145971"/>
              <a:ext cx="4974771" cy="8708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892629" y="2895599"/>
              <a:ext cx="892627" cy="762000"/>
              <a:chOff x="1643743" y="936171"/>
              <a:chExt cx="903514" cy="762000"/>
            </a:xfrm>
          </p:grpSpPr>
          <p:sp>
            <p:nvSpPr>
              <p:cNvPr id="10" name="Rectangle 9"/>
              <p:cNvSpPr/>
              <p:nvPr/>
            </p:nvSpPr>
            <p:spPr>
              <a:xfrm>
                <a:off x="1643743" y="936171"/>
                <a:ext cx="642257" cy="76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p:cNvSpPr/>
              <p:nvPr/>
            </p:nvSpPr>
            <p:spPr>
              <a:xfrm>
                <a:off x="2286000" y="936171"/>
                <a:ext cx="261257" cy="25037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Rectangle 45"/>
          <p:cNvSpPr/>
          <p:nvPr/>
        </p:nvSpPr>
        <p:spPr>
          <a:xfrm>
            <a:off x="1811700" y="3875770"/>
            <a:ext cx="4121845" cy="400110"/>
          </a:xfrm>
          <a:prstGeom prst="rect">
            <a:avLst/>
          </a:prstGeom>
        </p:spPr>
        <p:txBody>
          <a:bodyPr wrap="square">
            <a:spAutoFit/>
          </a:bodyPr>
          <a:lstStyle/>
          <a:p>
            <a:r>
              <a:rPr lang="en-US" sz="2000" dirty="0">
                <a:solidFill>
                  <a:schemeClr val="bg1"/>
                </a:solidFill>
                <a:hlinkClick r:id="rId2">
                  <a:extLst>
                    <a:ext uri="{A12FA001-AC4F-418D-AE19-62706E023703}">
                      <ahyp:hlinkClr xmlns:ahyp="http://schemas.microsoft.com/office/drawing/2018/hyperlinkcolor" val="tx"/>
                    </a:ext>
                  </a:extLst>
                </a:hlinkClick>
              </a:rPr>
              <a:t>Watch the Video tutorial </a:t>
            </a:r>
            <a:r>
              <a:rPr lang="en-US" sz="2000" dirty="0">
                <a:solidFill>
                  <a:schemeClr val="bg1"/>
                </a:solidFill>
              </a:rPr>
              <a:t>on portal</a:t>
            </a:r>
          </a:p>
        </p:txBody>
      </p:sp>
      <p:grpSp>
        <p:nvGrpSpPr>
          <p:cNvPr id="41" name="Group 40"/>
          <p:cNvGrpSpPr/>
          <p:nvPr/>
        </p:nvGrpSpPr>
        <p:grpSpPr>
          <a:xfrm>
            <a:off x="856769" y="4472727"/>
            <a:ext cx="5919811" cy="1995773"/>
            <a:chOff x="979715" y="4169227"/>
            <a:chExt cx="5159828" cy="1121229"/>
          </a:xfrm>
        </p:grpSpPr>
        <p:sp>
          <p:nvSpPr>
            <p:cNvPr id="13" name="Rectangle 12"/>
            <p:cNvSpPr/>
            <p:nvPr/>
          </p:nvSpPr>
          <p:spPr>
            <a:xfrm>
              <a:off x="1164772" y="4419599"/>
              <a:ext cx="4974771" cy="8708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979715" y="4169227"/>
              <a:ext cx="892627" cy="762000"/>
              <a:chOff x="979715" y="4169227"/>
              <a:chExt cx="892627" cy="762000"/>
            </a:xfrm>
          </p:grpSpPr>
          <p:sp>
            <p:nvSpPr>
              <p:cNvPr id="15" name="Rectangle 14"/>
              <p:cNvSpPr/>
              <p:nvPr/>
            </p:nvSpPr>
            <p:spPr>
              <a:xfrm>
                <a:off x="979715" y="4169227"/>
                <a:ext cx="634518" cy="76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p:cNvSpPr/>
              <p:nvPr/>
            </p:nvSpPr>
            <p:spPr>
              <a:xfrm>
                <a:off x="1614233" y="4169227"/>
                <a:ext cx="258109" cy="250372"/>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7" name="Rectangle 46"/>
          <p:cNvSpPr/>
          <p:nvPr/>
        </p:nvSpPr>
        <p:spPr>
          <a:xfrm>
            <a:off x="1811700" y="5345879"/>
            <a:ext cx="4157703" cy="369332"/>
          </a:xfrm>
          <a:prstGeom prst="rect">
            <a:avLst/>
          </a:prstGeom>
        </p:spPr>
        <p:txBody>
          <a:bodyPr wrap="square">
            <a:spAutoFit/>
          </a:bodyPr>
          <a:lstStyle/>
          <a:p>
            <a:pPr lvl="0"/>
            <a:r>
              <a:rPr lang="en-US" dirty="0">
                <a:solidFill>
                  <a:schemeClr val="bg1"/>
                </a:solidFill>
                <a:latin typeface="Arial" pitchFamily="34" charset="0"/>
                <a:cs typeface="Arial" pitchFamily="34" charset="0"/>
              </a:rPr>
              <a:t>Review past reports</a:t>
            </a:r>
          </a:p>
        </p:txBody>
      </p:sp>
      <p:sp>
        <p:nvSpPr>
          <p:cNvPr id="51" name="Rectangle 50"/>
          <p:cNvSpPr/>
          <p:nvPr/>
        </p:nvSpPr>
        <p:spPr>
          <a:xfrm>
            <a:off x="0" y="0"/>
            <a:ext cx="12192000" cy="15712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52" name="Rectangle 51"/>
          <p:cNvSpPr/>
          <p:nvPr/>
        </p:nvSpPr>
        <p:spPr>
          <a:xfrm>
            <a:off x="691677" y="389500"/>
            <a:ext cx="10808646" cy="792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a:solidFill>
                  <a:schemeClr val="bg1"/>
                </a:solidFill>
                <a:cs typeface="Arial" panose="020B0604020202020204" pitchFamily="34" charset="0"/>
              </a:rPr>
              <a:t>Get to Know the Portal</a:t>
            </a:r>
          </a:p>
        </p:txBody>
      </p:sp>
      <p:sp>
        <p:nvSpPr>
          <p:cNvPr id="53" name="Oval 52"/>
          <p:cNvSpPr/>
          <p:nvPr/>
        </p:nvSpPr>
        <p:spPr>
          <a:xfrm>
            <a:off x="7598227" y="2462303"/>
            <a:ext cx="3383280" cy="3383280"/>
          </a:xfrm>
          <a:prstGeom prst="ellipse">
            <a:avLst/>
          </a:prstGeom>
          <a:no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918267" y="2782343"/>
            <a:ext cx="2743200" cy="2743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8070667" y="3888384"/>
            <a:ext cx="2438401" cy="1015663"/>
          </a:xfrm>
          <a:prstGeom prst="rect">
            <a:avLst/>
          </a:prstGeom>
        </p:spPr>
        <p:txBody>
          <a:bodyPr wrap="square">
            <a:spAutoFit/>
          </a:bodyPr>
          <a:lstStyle/>
          <a:p>
            <a:pPr algn="ctr"/>
            <a:r>
              <a:rPr lang="en-US" sz="2000" kern="0" dirty="0">
                <a:solidFill>
                  <a:schemeClr val="bg1"/>
                </a:solidFill>
                <a:latin typeface="Arial" pitchFamily="34" charset="0"/>
                <a:cs typeface="Arial" pitchFamily="34" charset="0"/>
              </a:rPr>
              <a:t>Do your homework now to save headaches in April!</a:t>
            </a:r>
            <a:endParaRPr lang="en-US" sz="2000" dirty="0"/>
          </a:p>
        </p:txBody>
      </p:sp>
      <p:grpSp>
        <p:nvGrpSpPr>
          <p:cNvPr id="44" name="Group 43"/>
          <p:cNvGrpSpPr/>
          <p:nvPr/>
        </p:nvGrpSpPr>
        <p:grpSpPr>
          <a:xfrm>
            <a:off x="856769" y="1417550"/>
            <a:ext cx="5937327" cy="1857452"/>
            <a:chOff x="874699" y="1492861"/>
            <a:chExt cx="5159829" cy="1121229"/>
          </a:xfrm>
        </p:grpSpPr>
        <p:sp>
          <p:nvSpPr>
            <p:cNvPr id="2" name="Rectangle 1"/>
            <p:cNvSpPr/>
            <p:nvPr/>
          </p:nvSpPr>
          <p:spPr>
            <a:xfrm>
              <a:off x="1059757" y="1743233"/>
              <a:ext cx="4974771" cy="8708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874699" y="1492861"/>
              <a:ext cx="892627" cy="762000"/>
              <a:chOff x="874699" y="1492861"/>
              <a:chExt cx="892627" cy="762000"/>
            </a:xfrm>
          </p:grpSpPr>
          <p:sp>
            <p:nvSpPr>
              <p:cNvPr id="3" name="Rectangle 2"/>
              <p:cNvSpPr/>
              <p:nvPr/>
            </p:nvSpPr>
            <p:spPr>
              <a:xfrm>
                <a:off x="874699" y="1492861"/>
                <a:ext cx="634518" cy="76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a:off x="1509217" y="1492861"/>
                <a:ext cx="258109" cy="250372"/>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6" name="Graphic 5" descr="Desk with solid fill">
            <a:extLst>
              <a:ext uri="{FF2B5EF4-FFF2-40B4-BE49-F238E27FC236}">
                <a16:creationId xmlns:a16="http://schemas.microsoft.com/office/drawing/2014/main" id="{4F2A08D6-3F75-662A-A777-38E97795FF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90537" y="2988439"/>
            <a:ext cx="914400" cy="914400"/>
          </a:xfrm>
          <a:prstGeom prst="rect">
            <a:avLst/>
          </a:prstGeom>
        </p:spPr>
      </p:pic>
      <p:sp>
        <p:nvSpPr>
          <p:cNvPr id="45" name="Rectangle 44"/>
          <p:cNvSpPr/>
          <p:nvPr/>
        </p:nvSpPr>
        <p:spPr>
          <a:xfrm>
            <a:off x="1860791" y="1921363"/>
            <a:ext cx="4576790" cy="1323439"/>
          </a:xfrm>
          <a:prstGeom prst="rect">
            <a:avLst/>
          </a:prstGeom>
        </p:spPr>
        <p:txBody>
          <a:bodyPr wrap="square">
            <a:spAutoFit/>
          </a:bodyPr>
          <a:lstStyle/>
          <a:p>
            <a:r>
              <a:rPr lang="en-US" sz="2000" dirty="0">
                <a:solidFill>
                  <a:schemeClr val="bg1"/>
                </a:solidFill>
                <a:cs typeface="Arial" panose="020B0604020202020204" pitchFamily="34" charset="0"/>
              </a:rPr>
              <a:t>Review the </a:t>
            </a:r>
            <a:r>
              <a:rPr lang="en-US" sz="2000" dirty="0">
                <a:solidFill>
                  <a:schemeClr val="bg1"/>
                </a:solidFill>
                <a:hlinkClick r:id="rId5">
                  <a:extLst>
                    <a:ext uri="{A12FA001-AC4F-418D-AE19-62706E023703}">
                      <ahyp:hlinkClr xmlns:ahyp="http://schemas.microsoft.com/office/drawing/2018/hyperlinkcolor" val="tx"/>
                    </a:ext>
                  </a:extLst>
                </a:hlinkClick>
              </a:rPr>
              <a:t>User Guide for January 2024 report </a:t>
            </a:r>
            <a:r>
              <a:rPr lang="en-US" sz="2000" dirty="0">
                <a:solidFill>
                  <a:schemeClr val="bg1"/>
                </a:solidFill>
              </a:rPr>
              <a:t>(note that an updated user guide will be issued for the April 2024 report, usually around April 1)</a:t>
            </a:r>
          </a:p>
        </p:txBody>
      </p:sp>
      <p:sp>
        <p:nvSpPr>
          <p:cNvPr id="7" name="Rectangle 6">
            <a:hlinkClick r:id="rId6" action="ppaction://hlinksldjump"/>
            <a:extLst>
              <a:ext uri="{FF2B5EF4-FFF2-40B4-BE49-F238E27FC236}">
                <a16:creationId xmlns:a16="http://schemas.microsoft.com/office/drawing/2014/main" id="{26B02079-E3F6-82CB-3902-A0A24959DC03}"/>
              </a:ext>
            </a:extLst>
          </p:cNvPr>
          <p:cNvSpPr/>
          <p:nvPr/>
        </p:nvSpPr>
        <p:spPr>
          <a:xfrm>
            <a:off x="10584493" y="6288066"/>
            <a:ext cx="1433187" cy="3256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Back</a:t>
            </a:r>
          </a:p>
        </p:txBody>
      </p:sp>
    </p:spTree>
    <p:extLst>
      <p:ext uri="{BB962C8B-B14F-4D97-AF65-F5344CB8AC3E}">
        <p14:creationId xmlns:p14="http://schemas.microsoft.com/office/powerpoint/2010/main" val="3898453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896724"/>
            <a:ext cx="12192000" cy="110785"/>
          </a:xfrm>
          <a:prstGeom prst="rect">
            <a:avLst/>
          </a:prstGeom>
          <a:solidFill>
            <a:schemeClr val="bg1">
              <a:lumMod val="65000"/>
            </a:schemeClr>
          </a:solidFill>
          <a:ln>
            <a:no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Rectangular Callout 10"/>
          <p:cNvSpPr/>
          <p:nvPr/>
        </p:nvSpPr>
        <p:spPr>
          <a:xfrm>
            <a:off x="549518" y="1779983"/>
            <a:ext cx="1068266" cy="795411"/>
          </a:xfrm>
          <a:prstGeom prst="wedgeRectCallout">
            <a:avLst>
              <a:gd name="adj1" fmla="val -5664"/>
              <a:gd name="adj2" fmla="val 89817"/>
            </a:avLst>
          </a:prstGeom>
          <a:solidFill>
            <a:schemeClr val="accent3">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rial" panose="020B0604020202020204" pitchFamily="34" charset="0"/>
                <a:cs typeface="Arial" panose="020B0604020202020204" pitchFamily="34" charset="0"/>
              </a:rPr>
              <a:t>01</a:t>
            </a:r>
          </a:p>
        </p:txBody>
      </p:sp>
      <p:sp>
        <p:nvSpPr>
          <p:cNvPr id="12" name="Rectangular Callout 11"/>
          <p:cNvSpPr/>
          <p:nvPr/>
        </p:nvSpPr>
        <p:spPr>
          <a:xfrm>
            <a:off x="2958245" y="1795694"/>
            <a:ext cx="1068266" cy="795411"/>
          </a:xfrm>
          <a:prstGeom prst="wedgeRectCallout">
            <a:avLst>
              <a:gd name="adj1" fmla="val -5664"/>
              <a:gd name="adj2" fmla="val 89817"/>
            </a:avLst>
          </a:prstGeom>
          <a:solidFill>
            <a:schemeClr val="accent2">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Arial" panose="020B0604020202020204" pitchFamily="34" charset="0"/>
                <a:cs typeface="Arial" panose="020B0604020202020204" pitchFamily="34" charset="0"/>
              </a:rPr>
              <a:t>02</a:t>
            </a:r>
            <a:endParaRPr lang="en-US" sz="3200" dirty="0">
              <a:solidFill>
                <a:schemeClr val="bg1"/>
              </a:solidFill>
              <a:latin typeface="Arial" panose="020B0604020202020204" pitchFamily="34" charset="0"/>
              <a:cs typeface="Arial" panose="020B0604020202020204" pitchFamily="34" charset="0"/>
            </a:endParaRPr>
          </a:p>
        </p:txBody>
      </p:sp>
      <p:sp>
        <p:nvSpPr>
          <p:cNvPr id="13" name="Rectangular Callout 12"/>
          <p:cNvSpPr/>
          <p:nvPr/>
        </p:nvSpPr>
        <p:spPr>
          <a:xfrm>
            <a:off x="5366972" y="1779983"/>
            <a:ext cx="1068266" cy="795411"/>
          </a:xfrm>
          <a:prstGeom prst="wedgeRectCallout">
            <a:avLst>
              <a:gd name="adj1" fmla="val -5664"/>
              <a:gd name="adj2" fmla="val 89817"/>
            </a:avLst>
          </a:prstGeom>
          <a:solidFill>
            <a:schemeClr val="accent3">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Arial" panose="020B0604020202020204" pitchFamily="34" charset="0"/>
                <a:cs typeface="Arial" panose="020B0604020202020204" pitchFamily="34" charset="0"/>
              </a:rPr>
              <a:t>03</a:t>
            </a:r>
            <a:endParaRPr lang="en-US" sz="3200" dirty="0">
              <a:solidFill>
                <a:schemeClr val="bg1"/>
              </a:solidFill>
              <a:latin typeface="Arial" panose="020B0604020202020204" pitchFamily="34" charset="0"/>
              <a:cs typeface="Arial" panose="020B0604020202020204" pitchFamily="34" charset="0"/>
            </a:endParaRPr>
          </a:p>
        </p:txBody>
      </p:sp>
      <p:sp>
        <p:nvSpPr>
          <p:cNvPr id="14" name="Rectangular Callout 13"/>
          <p:cNvSpPr/>
          <p:nvPr/>
        </p:nvSpPr>
        <p:spPr>
          <a:xfrm>
            <a:off x="7688142" y="1779983"/>
            <a:ext cx="1068266" cy="795411"/>
          </a:xfrm>
          <a:prstGeom prst="wedgeRectCallout">
            <a:avLst>
              <a:gd name="adj1" fmla="val -5664"/>
              <a:gd name="adj2" fmla="val 89817"/>
            </a:avLst>
          </a:prstGeom>
          <a:solidFill>
            <a:schemeClr val="accent2">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Arial" panose="020B0604020202020204" pitchFamily="34" charset="0"/>
                <a:cs typeface="Arial" panose="020B0604020202020204" pitchFamily="34" charset="0"/>
              </a:rPr>
              <a:t>04</a:t>
            </a:r>
            <a:endParaRPr lang="en-US" sz="3200" dirty="0">
              <a:solidFill>
                <a:schemeClr val="bg1"/>
              </a:solidFill>
              <a:latin typeface="Arial" panose="020B0604020202020204" pitchFamily="34" charset="0"/>
              <a:cs typeface="Arial" panose="020B0604020202020204" pitchFamily="34" charset="0"/>
            </a:endParaRPr>
          </a:p>
        </p:txBody>
      </p:sp>
      <p:sp>
        <p:nvSpPr>
          <p:cNvPr id="15" name="Rectangular Callout 14"/>
          <p:cNvSpPr/>
          <p:nvPr/>
        </p:nvSpPr>
        <p:spPr>
          <a:xfrm>
            <a:off x="10009312" y="1779983"/>
            <a:ext cx="1068266" cy="795411"/>
          </a:xfrm>
          <a:prstGeom prst="wedgeRectCallout">
            <a:avLst>
              <a:gd name="adj1" fmla="val -5664"/>
              <a:gd name="adj2" fmla="val 89817"/>
            </a:avLst>
          </a:prstGeom>
          <a:solidFill>
            <a:schemeClr val="accent3">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rial" panose="020B0604020202020204" pitchFamily="34" charset="0"/>
                <a:cs typeface="Arial" panose="020B0604020202020204" pitchFamily="34" charset="0"/>
              </a:rPr>
              <a:t>05</a:t>
            </a:r>
          </a:p>
        </p:txBody>
      </p:sp>
      <p:sp>
        <p:nvSpPr>
          <p:cNvPr id="4" name="Oval 3"/>
          <p:cNvSpPr/>
          <p:nvPr/>
        </p:nvSpPr>
        <p:spPr>
          <a:xfrm>
            <a:off x="901212" y="3540636"/>
            <a:ext cx="820615" cy="822960"/>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Freeform 6"/>
          <p:cNvSpPr>
            <a:spLocks noEditPoints="1"/>
          </p:cNvSpPr>
          <p:nvPr/>
        </p:nvSpPr>
        <p:spPr bwMode="auto">
          <a:xfrm>
            <a:off x="1180413" y="3804181"/>
            <a:ext cx="262213" cy="361905"/>
          </a:xfrm>
          <a:custGeom>
            <a:avLst/>
            <a:gdLst>
              <a:gd name="T0" fmla="*/ 908 w 2456"/>
              <a:gd name="T1" fmla="*/ 362 h 3389"/>
              <a:gd name="T2" fmla="*/ 580 w 2456"/>
              <a:gd name="T3" fmla="*/ 564 h 3389"/>
              <a:gd name="T4" fmla="*/ 368 w 2456"/>
              <a:gd name="T5" fmla="*/ 875 h 3389"/>
              <a:gd name="T6" fmla="*/ 314 w 2456"/>
              <a:gd name="T7" fmla="*/ 1251 h 3389"/>
              <a:gd name="T8" fmla="*/ 379 w 2456"/>
              <a:gd name="T9" fmla="*/ 1553 h 3389"/>
              <a:gd name="T10" fmla="*/ 501 w 2456"/>
              <a:gd name="T11" fmla="*/ 1781 h 3389"/>
              <a:gd name="T12" fmla="*/ 642 w 2456"/>
              <a:gd name="T13" fmla="*/ 1993 h 3389"/>
              <a:gd name="T14" fmla="*/ 730 w 2456"/>
              <a:gd name="T15" fmla="*/ 2231 h 3389"/>
              <a:gd name="T16" fmla="*/ 783 w 2456"/>
              <a:gd name="T17" fmla="*/ 2394 h 3389"/>
              <a:gd name="T18" fmla="*/ 1629 w 2456"/>
              <a:gd name="T19" fmla="*/ 2435 h 3389"/>
              <a:gd name="T20" fmla="*/ 1720 w 2456"/>
              <a:gd name="T21" fmla="*/ 2315 h 3389"/>
              <a:gd name="T22" fmla="*/ 1767 w 2456"/>
              <a:gd name="T23" fmla="*/ 2083 h 3389"/>
              <a:gd name="T24" fmla="*/ 1900 w 2456"/>
              <a:gd name="T25" fmla="*/ 1862 h 3389"/>
              <a:gd name="T26" fmla="*/ 2031 w 2456"/>
              <a:gd name="T27" fmla="*/ 1651 h 3389"/>
              <a:gd name="T28" fmla="*/ 2126 w 2456"/>
              <a:gd name="T29" fmla="*/ 1383 h 3389"/>
              <a:gd name="T30" fmla="*/ 2131 w 2456"/>
              <a:gd name="T31" fmla="*/ 1022 h 3389"/>
              <a:gd name="T32" fmla="*/ 1978 w 2456"/>
              <a:gd name="T33" fmla="*/ 677 h 3389"/>
              <a:gd name="T34" fmla="*/ 1691 w 2456"/>
              <a:gd name="T35" fmla="*/ 426 h 3389"/>
              <a:gd name="T36" fmla="*/ 1312 w 2456"/>
              <a:gd name="T37" fmla="*/ 312 h 3389"/>
              <a:gd name="T38" fmla="*/ 1522 w 2456"/>
              <a:gd name="T39" fmla="*/ 35 h 3389"/>
              <a:gd name="T40" fmla="*/ 1952 w 2456"/>
              <a:gd name="T41" fmla="*/ 227 h 3389"/>
              <a:gd name="T42" fmla="*/ 2272 w 2456"/>
              <a:gd name="T43" fmla="*/ 557 h 3389"/>
              <a:gd name="T44" fmla="*/ 2439 w 2456"/>
              <a:gd name="T45" fmla="*/ 987 h 3389"/>
              <a:gd name="T46" fmla="*/ 2437 w 2456"/>
              <a:gd name="T47" fmla="*/ 1411 h 3389"/>
              <a:gd name="T48" fmla="*/ 2342 w 2456"/>
              <a:gd name="T49" fmla="*/ 1723 h 3389"/>
              <a:gd name="T50" fmla="*/ 2210 w 2456"/>
              <a:gd name="T51" fmla="*/ 1957 h 3389"/>
              <a:gd name="T52" fmla="*/ 2075 w 2456"/>
              <a:gd name="T53" fmla="*/ 2160 h 3389"/>
              <a:gd name="T54" fmla="*/ 2030 w 2456"/>
              <a:gd name="T55" fmla="*/ 2341 h 3389"/>
              <a:gd name="T56" fmla="*/ 1903 w 2456"/>
              <a:gd name="T57" fmla="*/ 2602 h 3389"/>
              <a:gd name="T58" fmla="*/ 1800 w 2456"/>
              <a:gd name="T59" fmla="*/ 2777 h 3389"/>
              <a:gd name="T60" fmla="*/ 1791 w 2456"/>
              <a:gd name="T61" fmla="*/ 2941 h 3389"/>
              <a:gd name="T62" fmla="*/ 1787 w 2456"/>
              <a:gd name="T63" fmla="*/ 3016 h 3389"/>
              <a:gd name="T64" fmla="*/ 1751 w 2456"/>
              <a:gd name="T65" fmla="*/ 3117 h 3389"/>
              <a:gd name="T66" fmla="*/ 1623 w 2456"/>
              <a:gd name="T67" fmla="*/ 3228 h 3389"/>
              <a:gd name="T68" fmla="*/ 1434 w 2456"/>
              <a:gd name="T69" fmla="*/ 3364 h 3389"/>
              <a:gd name="T70" fmla="*/ 1078 w 2456"/>
              <a:gd name="T71" fmla="*/ 3386 h 3389"/>
              <a:gd name="T72" fmla="*/ 922 w 2456"/>
              <a:gd name="T73" fmla="*/ 3266 h 3389"/>
              <a:gd name="T74" fmla="*/ 735 w 2456"/>
              <a:gd name="T75" fmla="*/ 3155 h 3389"/>
              <a:gd name="T76" fmla="*/ 672 w 2456"/>
              <a:gd name="T77" fmla="*/ 3038 h 3389"/>
              <a:gd name="T78" fmla="*/ 667 w 2456"/>
              <a:gd name="T79" fmla="*/ 2985 h 3389"/>
              <a:gd name="T80" fmla="*/ 660 w 2456"/>
              <a:gd name="T81" fmla="*/ 2845 h 3389"/>
              <a:gd name="T82" fmla="*/ 651 w 2456"/>
              <a:gd name="T83" fmla="*/ 2689 h 3389"/>
              <a:gd name="T84" fmla="*/ 456 w 2456"/>
              <a:gd name="T85" fmla="*/ 2451 h 3389"/>
              <a:gd name="T86" fmla="*/ 411 w 2456"/>
              <a:gd name="T87" fmla="*/ 2226 h 3389"/>
              <a:gd name="T88" fmla="*/ 300 w 2456"/>
              <a:gd name="T89" fmla="*/ 2035 h 3389"/>
              <a:gd name="T90" fmla="*/ 166 w 2456"/>
              <a:gd name="T91" fmla="*/ 1825 h 3389"/>
              <a:gd name="T92" fmla="*/ 50 w 2456"/>
              <a:gd name="T93" fmla="*/ 1547 h 3389"/>
              <a:gd name="T94" fmla="*/ 0 w 2456"/>
              <a:gd name="T95" fmla="*/ 1178 h 3389"/>
              <a:gd name="T96" fmla="*/ 97 w 2456"/>
              <a:gd name="T97" fmla="*/ 720 h 3389"/>
              <a:gd name="T98" fmla="*/ 360 w 2456"/>
              <a:gd name="T99" fmla="*/ 346 h 3389"/>
              <a:gd name="T100" fmla="*/ 751 w 2456"/>
              <a:gd name="T101" fmla="*/ 93 h 3389"/>
              <a:gd name="T102" fmla="*/ 1228 w 2456"/>
              <a:gd name="T103" fmla="*/ 0 h 3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56" h="3389">
                <a:moveTo>
                  <a:pt x="1228" y="308"/>
                </a:moveTo>
                <a:lnTo>
                  <a:pt x="1144" y="312"/>
                </a:lnTo>
                <a:lnTo>
                  <a:pt x="1063" y="322"/>
                </a:lnTo>
                <a:lnTo>
                  <a:pt x="985" y="339"/>
                </a:lnTo>
                <a:lnTo>
                  <a:pt x="908" y="362"/>
                </a:lnTo>
                <a:lnTo>
                  <a:pt x="835" y="392"/>
                </a:lnTo>
                <a:lnTo>
                  <a:pt x="765" y="428"/>
                </a:lnTo>
                <a:lnTo>
                  <a:pt x="699" y="468"/>
                </a:lnTo>
                <a:lnTo>
                  <a:pt x="638" y="513"/>
                </a:lnTo>
                <a:lnTo>
                  <a:pt x="580" y="564"/>
                </a:lnTo>
                <a:lnTo>
                  <a:pt x="527" y="618"/>
                </a:lnTo>
                <a:lnTo>
                  <a:pt x="480" y="677"/>
                </a:lnTo>
                <a:lnTo>
                  <a:pt x="437" y="740"/>
                </a:lnTo>
                <a:lnTo>
                  <a:pt x="400" y="805"/>
                </a:lnTo>
                <a:lnTo>
                  <a:pt x="368" y="875"/>
                </a:lnTo>
                <a:lnTo>
                  <a:pt x="344" y="948"/>
                </a:lnTo>
                <a:lnTo>
                  <a:pt x="326" y="1022"/>
                </a:lnTo>
                <a:lnTo>
                  <a:pt x="315" y="1099"/>
                </a:lnTo>
                <a:lnTo>
                  <a:pt x="311" y="1178"/>
                </a:lnTo>
                <a:lnTo>
                  <a:pt x="314" y="1251"/>
                </a:lnTo>
                <a:lnTo>
                  <a:pt x="320" y="1319"/>
                </a:lnTo>
                <a:lnTo>
                  <a:pt x="330" y="1383"/>
                </a:lnTo>
                <a:lnTo>
                  <a:pt x="344" y="1444"/>
                </a:lnTo>
                <a:lnTo>
                  <a:pt x="360" y="1500"/>
                </a:lnTo>
                <a:lnTo>
                  <a:pt x="379" y="1553"/>
                </a:lnTo>
                <a:lnTo>
                  <a:pt x="401" y="1604"/>
                </a:lnTo>
                <a:lnTo>
                  <a:pt x="425" y="1651"/>
                </a:lnTo>
                <a:lnTo>
                  <a:pt x="449" y="1697"/>
                </a:lnTo>
                <a:lnTo>
                  <a:pt x="476" y="1740"/>
                </a:lnTo>
                <a:lnTo>
                  <a:pt x="501" y="1781"/>
                </a:lnTo>
                <a:lnTo>
                  <a:pt x="529" y="1821"/>
                </a:lnTo>
                <a:lnTo>
                  <a:pt x="555" y="1860"/>
                </a:lnTo>
                <a:lnTo>
                  <a:pt x="585" y="1905"/>
                </a:lnTo>
                <a:lnTo>
                  <a:pt x="614" y="1949"/>
                </a:lnTo>
                <a:lnTo>
                  <a:pt x="642" y="1993"/>
                </a:lnTo>
                <a:lnTo>
                  <a:pt x="667" y="2037"/>
                </a:lnTo>
                <a:lnTo>
                  <a:pt x="689" y="2083"/>
                </a:lnTo>
                <a:lnTo>
                  <a:pt x="707" y="2130"/>
                </a:lnTo>
                <a:lnTo>
                  <a:pt x="721" y="2179"/>
                </a:lnTo>
                <a:lnTo>
                  <a:pt x="730" y="2231"/>
                </a:lnTo>
                <a:lnTo>
                  <a:pt x="732" y="2285"/>
                </a:lnTo>
                <a:lnTo>
                  <a:pt x="736" y="2315"/>
                </a:lnTo>
                <a:lnTo>
                  <a:pt x="747" y="2344"/>
                </a:lnTo>
                <a:lnTo>
                  <a:pt x="763" y="2370"/>
                </a:lnTo>
                <a:lnTo>
                  <a:pt x="783" y="2394"/>
                </a:lnTo>
                <a:lnTo>
                  <a:pt x="804" y="2416"/>
                </a:lnTo>
                <a:lnTo>
                  <a:pt x="827" y="2435"/>
                </a:lnTo>
                <a:lnTo>
                  <a:pt x="849" y="2451"/>
                </a:lnTo>
                <a:lnTo>
                  <a:pt x="1607" y="2451"/>
                </a:lnTo>
                <a:lnTo>
                  <a:pt x="1629" y="2435"/>
                </a:lnTo>
                <a:lnTo>
                  <a:pt x="1652" y="2416"/>
                </a:lnTo>
                <a:lnTo>
                  <a:pt x="1675" y="2394"/>
                </a:lnTo>
                <a:lnTo>
                  <a:pt x="1694" y="2370"/>
                </a:lnTo>
                <a:lnTo>
                  <a:pt x="1709" y="2344"/>
                </a:lnTo>
                <a:lnTo>
                  <a:pt x="1720" y="2315"/>
                </a:lnTo>
                <a:lnTo>
                  <a:pt x="1724" y="2285"/>
                </a:lnTo>
                <a:lnTo>
                  <a:pt x="1727" y="2231"/>
                </a:lnTo>
                <a:lnTo>
                  <a:pt x="1735" y="2179"/>
                </a:lnTo>
                <a:lnTo>
                  <a:pt x="1749" y="2130"/>
                </a:lnTo>
                <a:lnTo>
                  <a:pt x="1767" y="2083"/>
                </a:lnTo>
                <a:lnTo>
                  <a:pt x="1789" y="2038"/>
                </a:lnTo>
                <a:lnTo>
                  <a:pt x="1814" y="1993"/>
                </a:lnTo>
                <a:lnTo>
                  <a:pt x="1841" y="1949"/>
                </a:lnTo>
                <a:lnTo>
                  <a:pt x="1870" y="1906"/>
                </a:lnTo>
                <a:lnTo>
                  <a:pt x="1900" y="1862"/>
                </a:lnTo>
                <a:lnTo>
                  <a:pt x="1927" y="1823"/>
                </a:lnTo>
                <a:lnTo>
                  <a:pt x="1954" y="1782"/>
                </a:lnTo>
                <a:lnTo>
                  <a:pt x="1980" y="1741"/>
                </a:lnTo>
                <a:lnTo>
                  <a:pt x="2007" y="1697"/>
                </a:lnTo>
                <a:lnTo>
                  <a:pt x="2031" y="1651"/>
                </a:lnTo>
                <a:lnTo>
                  <a:pt x="2055" y="1604"/>
                </a:lnTo>
                <a:lnTo>
                  <a:pt x="2077" y="1553"/>
                </a:lnTo>
                <a:lnTo>
                  <a:pt x="2096" y="1500"/>
                </a:lnTo>
                <a:lnTo>
                  <a:pt x="2112" y="1444"/>
                </a:lnTo>
                <a:lnTo>
                  <a:pt x="2126" y="1383"/>
                </a:lnTo>
                <a:lnTo>
                  <a:pt x="2136" y="1319"/>
                </a:lnTo>
                <a:lnTo>
                  <a:pt x="2143" y="1251"/>
                </a:lnTo>
                <a:lnTo>
                  <a:pt x="2145" y="1178"/>
                </a:lnTo>
                <a:lnTo>
                  <a:pt x="2141" y="1099"/>
                </a:lnTo>
                <a:lnTo>
                  <a:pt x="2131" y="1022"/>
                </a:lnTo>
                <a:lnTo>
                  <a:pt x="2112" y="946"/>
                </a:lnTo>
                <a:lnTo>
                  <a:pt x="2088" y="875"/>
                </a:lnTo>
                <a:lnTo>
                  <a:pt x="2058" y="805"/>
                </a:lnTo>
                <a:lnTo>
                  <a:pt x="2020" y="739"/>
                </a:lnTo>
                <a:lnTo>
                  <a:pt x="1978" y="677"/>
                </a:lnTo>
                <a:lnTo>
                  <a:pt x="1930" y="618"/>
                </a:lnTo>
                <a:lnTo>
                  <a:pt x="1876" y="564"/>
                </a:lnTo>
                <a:lnTo>
                  <a:pt x="1819" y="513"/>
                </a:lnTo>
                <a:lnTo>
                  <a:pt x="1757" y="467"/>
                </a:lnTo>
                <a:lnTo>
                  <a:pt x="1691" y="426"/>
                </a:lnTo>
                <a:lnTo>
                  <a:pt x="1621" y="392"/>
                </a:lnTo>
                <a:lnTo>
                  <a:pt x="1548" y="362"/>
                </a:lnTo>
                <a:lnTo>
                  <a:pt x="1472" y="339"/>
                </a:lnTo>
                <a:lnTo>
                  <a:pt x="1393" y="322"/>
                </a:lnTo>
                <a:lnTo>
                  <a:pt x="1312" y="312"/>
                </a:lnTo>
                <a:lnTo>
                  <a:pt x="1228" y="308"/>
                </a:lnTo>
                <a:close/>
                <a:moveTo>
                  <a:pt x="1228" y="0"/>
                </a:moveTo>
                <a:lnTo>
                  <a:pt x="1328" y="3"/>
                </a:lnTo>
                <a:lnTo>
                  <a:pt x="1427" y="16"/>
                </a:lnTo>
                <a:lnTo>
                  <a:pt x="1522" y="35"/>
                </a:lnTo>
                <a:lnTo>
                  <a:pt x="1616" y="60"/>
                </a:lnTo>
                <a:lnTo>
                  <a:pt x="1705" y="93"/>
                </a:lnTo>
                <a:lnTo>
                  <a:pt x="1791" y="132"/>
                </a:lnTo>
                <a:lnTo>
                  <a:pt x="1874" y="177"/>
                </a:lnTo>
                <a:lnTo>
                  <a:pt x="1952" y="227"/>
                </a:lnTo>
                <a:lnTo>
                  <a:pt x="2026" y="284"/>
                </a:lnTo>
                <a:lnTo>
                  <a:pt x="2096" y="346"/>
                </a:lnTo>
                <a:lnTo>
                  <a:pt x="2159" y="411"/>
                </a:lnTo>
                <a:lnTo>
                  <a:pt x="2219" y="483"/>
                </a:lnTo>
                <a:lnTo>
                  <a:pt x="2272" y="557"/>
                </a:lnTo>
                <a:lnTo>
                  <a:pt x="2319" y="637"/>
                </a:lnTo>
                <a:lnTo>
                  <a:pt x="2360" y="720"/>
                </a:lnTo>
                <a:lnTo>
                  <a:pt x="2393" y="807"/>
                </a:lnTo>
                <a:lnTo>
                  <a:pt x="2420" y="895"/>
                </a:lnTo>
                <a:lnTo>
                  <a:pt x="2439" y="987"/>
                </a:lnTo>
                <a:lnTo>
                  <a:pt x="2452" y="1081"/>
                </a:lnTo>
                <a:lnTo>
                  <a:pt x="2456" y="1178"/>
                </a:lnTo>
                <a:lnTo>
                  <a:pt x="2453" y="1260"/>
                </a:lnTo>
                <a:lnTo>
                  <a:pt x="2447" y="1338"/>
                </a:lnTo>
                <a:lnTo>
                  <a:pt x="2437" y="1411"/>
                </a:lnTo>
                <a:lnTo>
                  <a:pt x="2423" y="1481"/>
                </a:lnTo>
                <a:lnTo>
                  <a:pt x="2407" y="1547"/>
                </a:lnTo>
                <a:lnTo>
                  <a:pt x="2387" y="1609"/>
                </a:lnTo>
                <a:lnTo>
                  <a:pt x="2365" y="1668"/>
                </a:lnTo>
                <a:lnTo>
                  <a:pt x="2342" y="1723"/>
                </a:lnTo>
                <a:lnTo>
                  <a:pt x="2316" y="1775"/>
                </a:lnTo>
                <a:lnTo>
                  <a:pt x="2291" y="1824"/>
                </a:lnTo>
                <a:lnTo>
                  <a:pt x="2263" y="1872"/>
                </a:lnTo>
                <a:lnTo>
                  <a:pt x="2237" y="1916"/>
                </a:lnTo>
                <a:lnTo>
                  <a:pt x="2210" y="1957"/>
                </a:lnTo>
                <a:lnTo>
                  <a:pt x="2183" y="1996"/>
                </a:lnTo>
                <a:lnTo>
                  <a:pt x="2157" y="2034"/>
                </a:lnTo>
                <a:lnTo>
                  <a:pt x="2126" y="2081"/>
                </a:lnTo>
                <a:lnTo>
                  <a:pt x="2098" y="2122"/>
                </a:lnTo>
                <a:lnTo>
                  <a:pt x="2075" y="2160"/>
                </a:lnTo>
                <a:lnTo>
                  <a:pt x="2058" y="2194"/>
                </a:lnTo>
                <a:lnTo>
                  <a:pt x="2045" y="2226"/>
                </a:lnTo>
                <a:lnTo>
                  <a:pt x="2036" y="2256"/>
                </a:lnTo>
                <a:lnTo>
                  <a:pt x="2034" y="2285"/>
                </a:lnTo>
                <a:lnTo>
                  <a:pt x="2030" y="2341"/>
                </a:lnTo>
                <a:lnTo>
                  <a:pt x="2018" y="2397"/>
                </a:lnTo>
                <a:lnTo>
                  <a:pt x="2001" y="2451"/>
                </a:lnTo>
                <a:lnTo>
                  <a:pt x="1974" y="2504"/>
                </a:lnTo>
                <a:lnTo>
                  <a:pt x="1942" y="2554"/>
                </a:lnTo>
                <a:lnTo>
                  <a:pt x="1903" y="2602"/>
                </a:lnTo>
                <a:lnTo>
                  <a:pt x="1857" y="2647"/>
                </a:lnTo>
                <a:lnTo>
                  <a:pt x="1805" y="2689"/>
                </a:lnTo>
                <a:lnTo>
                  <a:pt x="1804" y="2714"/>
                </a:lnTo>
                <a:lnTo>
                  <a:pt x="1803" y="2744"/>
                </a:lnTo>
                <a:lnTo>
                  <a:pt x="1800" y="2777"/>
                </a:lnTo>
                <a:lnTo>
                  <a:pt x="1799" y="2811"/>
                </a:lnTo>
                <a:lnTo>
                  <a:pt x="1796" y="2845"/>
                </a:lnTo>
                <a:lnTo>
                  <a:pt x="1795" y="2879"/>
                </a:lnTo>
                <a:lnTo>
                  <a:pt x="1793" y="2912"/>
                </a:lnTo>
                <a:lnTo>
                  <a:pt x="1791" y="2941"/>
                </a:lnTo>
                <a:lnTo>
                  <a:pt x="1790" y="2965"/>
                </a:lnTo>
                <a:lnTo>
                  <a:pt x="1789" y="2985"/>
                </a:lnTo>
                <a:lnTo>
                  <a:pt x="1789" y="2997"/>
                </a:lnTo>
                <a:lnTo>
                  <a:pt x="1787" y="3001"/>
                </a:lnTo>
                <a:lnTo>
                  <a:pt x="1787" y="3016"/>
                </a:lnTo>
                <a:lnTo>
                  <a:pt x="1785" y="3034"/>
                </a:lnTo>
                <a:lnTo>
                  <a:pt x="1780" y="3053"/>
                </a:lnTo>
                <a:lnTo>
                  <a:pt x="1774" y="3073"/>
                </a:lnTo>
                <a:lnTo>
                  <a:pt x="1763" y="3096"/>
                </a:lnTo>
                <a:lnTo>
                  <a:pt x="1751" y="3117"/>
                </a:lnTo>
                <a:lnTo>
                  <a:pt x="1734" y="3140"/>
                </a:lnTo>
                <a:lnTo>
                  <a:pt x="1714" y="3164"/>
                </a:lnTo>
                <a:lnTo>
                  <a:pt x="1689" y="3185"/>
                </a:lnTo>
                <a:lnTo>
                  <a:pt x="1658" y="3208"/>
                </a:lnTo>
                <a:lnTo>
                  <a:pt x="1623" y="3228"/>
                </a:lnTo>
                <a:lnTo>
                  <a:pt x="1582" y="3248"/>
                </a:lnTo>
                <a:lnTo>
                  <a:pt x="1534" y="3266"/>
                </a:lnTo>
                <a:lnTo>
                  <a:pt x="1506" y="3301"/>
                </a:lnTo>
                <a:lnTo>
                  <a:pt x="1472" y="3334"/>
                </a:lnTo>
                <a:lnTo>
                  <a:pt x="1434" y="3364"/>
                </a:lnTo>
                <a:lnTo>
                  <a:pt x="1407" y="3378"/>
                </a:lnTo>
                <a:lnTo>
                  <a:pt x="1378" y="3386"/>
                </a:lnTo>
                <a:lnTo>
                  <a:pt x="1347" y="3389"/>
                </a:lnTo>
                <a:lnTo>
                  <a:pt x="1109" y="3389"/>
                </a:lnTo>
                <a:lnTo>
                  <a:pt x="1078" y="3386"/>
                </a:lnTo>
                <a:lnTo>
                  <a:pt x="1049" y="3378"/>
                </a:lnTo>
                <a:lnTo>
                  <a:pt x="1023" y="3364"/>
                </a:lnTo>
                <a:lnTo>
                  <a:pt x="985" y="3334"/>
                </a:lnTo>
                <a:lnTo>
                  <a:pt x="950" y="3301"/>
                </a:lnTo>
                <a:lnTo>
                  <a:pt x="922" y="3266"/>
                </a:lnTo>
                <a:lnTo>
                  <a:pt x="872" y="3245"/>
                </a:lnTo>
                <a:lnTo>
                  <a:pt x="829" y="3225"/>
                </a:lnTo>
                <a:lnTo>
                  <a:pt x="790" y="3203"/>
                </a:lnTo>
                <a:lnTo>
                  <a:pt x="760" y="3179"/>
                </a:lnTo>
                <a:lnTo>
                  <a:pt x="735" y="3155"/>
                </a:lnTo>
                <a:lnTo>
                  <a:pt x="714" y="3130"/>
                </a:lnTo>
                <a:lnTo>
                  <a:pt x="699" y="3106"/>
                </a:lnTo>
                <a:lnTo>
                  <a:pt x="686" y="3082"/>
                </a:lnTo>
                <a:lnTo>
                  <a:pt x="679" y="3059"/>
                </a:lnTo>
                <a:lnTo>
                  <a:pt x="672" y="3038"/>
                </a:lnTo>
                <a:lnTo>
                  <a:pt x="670" y="3019"/>
                </a:lnTo>
                <a:lnTo>
                  <a:pt x="669" y="3001"/>
                </a:lnTo>
                <a:lnTo>
                  <a:pt x="669" y="3001"/>
                </a:lnTo>
                <a:lnTo>
                  <a:pt x="669" y="2997"/>
                </a:lnTo>
                <a:lnTo>
                  <a:pt x="667" y="2985"/>
                </a:lnTo>
                <a:lnTo>
                  <a:pt x="666" y="2965"/>
                </a:lnTo>
                <a:lnTo>
                  <a:pt x="665" y="2941"/>
                </a:lnTo>
                <a:lnTo>
                  <a:pt x="664" y="2912"/>
                </a:lnTo>
                <a:lnTo>
                  <a:pt x="661" y="2879"/>
                </a:lnTo>
                <a:lnTo>
                  <a:pt x="660" y="2845"/>
                </a:lnTo>
                <a:lnTo>
                  <a:pt x="657" y="2811"/>
                </a:lnTo>
                <a:lnTo>
                  <a:pt x="656" y="2777"/>
                </a:lnTo>
                <a:lnTo>
                  <a:pt x="653" y="2744"/>
                </a:lnTo>
                <a:lnTo>
                  <a:pt x="652" y="2714"/>
                </a:lnTo>
                <a:lnTo>
                  <a:pt x="651" y="2689"/>
                </a:lnTo>
                <a:lnTo>
                  <a:pt x="599" y="2647"/>
                </a:lnTo>
                <a:lnTo>
                  <a:pt x="553" y="2602"/>
                </a:lnTo>
                <a:lnTo>
                  <a:pt x="514" y="2554"/>
                </a:lnTo>
                <a:lnTo>
                  <a:pt x="482" y="2504"/>
                </a:lnTo>
                <a:lnTo>
                  <a:pt x="456" y="2451"/>
                </a:lnTo>
                <a:lnTo>
                  <a:pt x="438" y="2397"/>
                </a:lnTo>
                <a:lnTo>
                  <a:pt x="426" y="2341"/>
                </a:lnTo>
                <a:lnTo>
                  <a:pt x="423" y="2285"/>
                </a:lnTo>
                <a:lnTo>
                  <a:pt x="420" y="2256"/>
                </a:lnTo>
                <a:lnTo>
                  <a:pt x="411" y="2226"/>
                </a:lnTo>
                <a:lnTo>
                  <a:pt x="398" y="2194"/>
                </a:lnTo>
                <a:lnTo>
                  <a:pt x="381" y="2160"/>
                </a:lnTo>
                <a:lnTo>
                  <a:pt x="358" y="2122"/>
                </a:lnTo>
                <a:lnTo>
                  <a:pt x="331" y="2081"/>
                </a:lnTo>
                <a:lnTo>
                  <a:pt x="300" y="2035"/>
                </a:lnTo>
                <a:lnTo>
                  <a:pt x="274" y="1998"/>
                </a:lnTo>
                <a:lnTo>
                  <a:pt x="248" y="1957"/>
                </a:lnTo>
                <a:lnTo>
                  <a:pt x="220" y="1916"/>
                </a:lnTo>
                <a:lnTo>
                  <a:pt x="193" y="1872"/>
                </a:lnTo>
                <a:lnTo>
                  <a:pt x="166" y="1825"/>
                </a:lnTo>
                <a:lnTo>
                  <a:pt x="140" y="1775"/>
                </a:lnTo>
                <a:lnTo>
                  <a:pt x="114" y="1723"/>
                </a:lnTo>
                <a:lnTo>
                  <a:pt x="92" y="1668"/>
                </a:lnTo>
                <a:lnTo>
                  <a:pt x="69" y="1609"/>
                </a:lnTo>
                <a:lnTo>
                  <a:pt x="50" y="1547"/>
                </a:lnTo>
                <a:lnTo>
                  <a:pt x="33" y="1481"/>
                </a:lnTo>
                <a:lnTo>
                  <a:pt x="19" y="1411"/>
                </a:lnTo>
                <a:lnTo>
                  <a:pt x="9" y="1338"/>
                </a:lnTo>
                <a:lnTo>
                  <a:pt x="3" y="1260"/>
                </a:lnTo>
                <a:lnTo>
                  <a:pt x="0" y="1178"/>
                </a:lnTo>
                <a:lnTo>
                  <a:pt x="4" y="1081"/>
                </a:lnTo>
                <a:lnTo>
                  <a:pt x="17" y="987"/>
                </a:lnTo>
                <a:lnTo>
                  <a:pt x="36" y="895"/>
                </a:lnTo>
                <a:lnTo>
                  <a:pt x="64" y="807"/>
                </a:lnTo>
                <a:lnTo>
                  <a:pt x="97" y="720"/>
                </a:lnTo>
                <a:lnTo>
                  <a:pt x="137" y="637"/>
                </a:lnTo>
                <a:lnTo>
                  <a:pt x="184" y="557"/>
                </a:lnTo>
                <a:lnTo>
                  <a:pt x="237" y="483"/>
                </a:lnTo>
                <a:lnTo>
                  <a:pt x="297" y="411"/>
                </a:lnTo>
                <a:lnTo>
                  <a:pt x="360" y="346"/>
                </a:lnTo>
                <a:lnTo>
                  <a:pt x="430" y="284"/>
                </a:lnTo>
                <a:lnTo>
                  <a:pt x="504" y="227"/>
                </a:lnTo>
                <a:lnTo>
                  <a:pt x="582" y="177"/>
                </a:lnTo>
                <a:lnTo>
                  <a:pt x="665" y="132"/>
                </a:lnTo>
                <a:lnTo>
                  <a:pt x="751" y="93"/>
                </a:lnTo>
                <a:lnTo>
                  <a:pt x="841" y="60"/>
                </a:lnTo>
                <a:lnTo>
                  <a:pt x="934" y="35"/>
                </a:lnTo>
                <a:lnTo>
                  <a:pt x="1029" y="16"/>
                </a:lnTo>
                <a:lnTo>
                  <a:pt x="1128" y="3"/>
                </a:lnTo>
                <a:lnTo>
                  <a:pt x="122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7"/>
          <p:cNvSpPr>
            <a:spLocks/>
          </p:cNvSpPr>
          <p:nvPr/>
        </p:nvSpPr>
        <p:spPr bwMode="auto">
          <a:xfrm>
            <a:off x="1303185" y="3738147"/>
            <a:ext cx="16669" cy="41031"/>
          </a:xfrm>
          <a:custGeom>
            <a:avLst/>
            <a:gdLst>
              <a:gd name="T0" fmla="*/ 77 w 154"/>
              <a:gd name="T1" fmla="*/ 0 h 384"/>
              <a:gd name="T2" fmla="*/ 77 w 154"/>
              <a:gd name="T3" fmla="*/ 0 h 384"/>
              <a:gd name="T4" fmla="*/ 97 w 154"/>
              <a:gd name="T5" fmla="*/ 2 h 384"/>
              <a:gd name="T6" fmla="*/ 116 w 154"/>
              <a:gd name="T7" fmla="*/ 10 h 384"/>
              <a:gd name="T8" fmla="*/ 132 w 154"/>
              <a:gd name="T9" fmla="*/ 22 h 384"/>
              <a:gd name="T10" fmla="*/ 144 w 154"/>
              <a:gd name="T11" fmla="*/ 38 h 384"/>
              <a:gd name="T12" fmla="*/ 152 w 154"/>
              <a:gd name="T13" fmla="*/ 56 h 384"/>
              <a:gd name="T14" fmla="*/ 154 w 154"/>
              <a:gd name="T15" fmla="*/ 77 h 384"/>
              <a:gd name="T16" fmla="*/ 154 w 154"/>
              <a:gd name="T17" fmla="*/ 307 h 384"/>
              <a:gd name="T18" fmla="*/ 152 w 154"/>
              <a:gd name="T19" fmla="*/ 328 h 384"/>
              <a:gd name="T20" fmla="*/ 144 w 154"/>
              <a:gd name="T21" fmla="*/ 346 h 384"/>
              <a:gd name="T22" fmla="*/ 132 w 154"/>
              <a:gd name="T23" fmla="*/ 362 h 384"/>
              <a:gd name="T24" fmla="*/ 116 w 154"/>
              <a:gd name="T25" fmla="*/ 374 h 384"/>
              <a:gd name="T26" fmla="*/ 97 w 154"/>
              <a:gd name="T27" fmla="*/ 381 h 384"/>
              <a:gd name="T28" fmla="*/ 77 w 154"/>
              <a:gd name="T29" fmla="*/ 384 h 384"/>
              <a:gd name="T30" fmla="*/ 57 w 154"/>
              <a:gd name="T31" fmla="*/ 381 h 384"/>
              <a:gd name="T32" fmla="*/ 38 w 154"/>
              <a:gd name="T33" fmla="*/ 374 h 384"/>
              <a:gd name="T34" fmla="*/ 23 w 154"/>
              <a:gd name="T35" fmla="*/ 362 h 384"/>
              <a:gd name="T36" fmla="*/ 10 w 154"/>
              <a:gd name="T37" fmla="*/ 346 h 384"/>
              <a:gd name="T38" fmla="*/ 2 w 154"/>
              <a:gd name="T39" fmla="*/ 328 h 384"/>
              <a:gd name="T40" fmla="*/ 0 w 154"/>
              <a:gd name="T41" fmla="*/ 307 h 384"/>
              <a:gd name="T42" fmla="*/ 0 w 154"/>
              <a:gd name="T43" fmla="*/ 77 h 384"/>
              <a:gd name="T44" fmla="*/ 2 w 154"/>
              <a:gd name="T45" fmla="*/ 56 h 384"/>
              <a:gd name="T46" fmla="*/ 10 w 154"/>
              <a:gd name="T47" fmla="*/ 38 h 384"/>
              <a:gd name="T48" fmla="*/ 23 w 154"/>
              <a:gd name="T49" fmla="*/ 22 h 384"/>
              <a:gd name="T50" fmla="*/ 38 w 154"/>
              <a:gd name="T51" fmla="*/ 10 h 384"/>
              <a:gd name="T52" fmla="*/ 57 w 154"/>
              <a:gd name="T53" fmla="*/ 2 h 384"/>
              <a:gd name="T54" fmla="*/ 77 w 154"/>
              <a:gd name="T5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4" h="384">
                <a:moveTo>
                  <a:pt x="77" y="0"/>
                </a:moveTo>
                <a:lnTo>
                  <a:pt x="77" y="0"/>
                </a:lnTo>
                <a:lnTo>
                  <a:pt x="97" y="2"/>
                </a:lnTo>
                <a:lnTo>
                  <a:pt x="116" y="10"/>
                </a:lnTo>
                <a:lnTo>
                  <a:pt x="132" y="22"/>
                </a:lnTo>
                <a:lnTo>
                  <a:pt x="144" y="38"/>
                </a:lnTo>
                <a:lnTo>
                  <a:pt x="152" y="56"/>
                </a:lnTo>
                <a:lnTo>
                  <a:pt x="154" y="77"/>
                </a:lnTo>
                <a:lnTo>
                  <a:pt x="154" y="307"/>
                </a:lnTo>
                <a:lnTo>
                  <a:pt x="152" y="328"/>
                </a:lnTo>
                <a:lnTo>
                  <a:pt x="144" y="346"/>
                </a:lnTo>
                <a:lnTo>
                  <a:pt x="132" y="362"/>
                </a:lnTo>
                <a:lnTo>
                  <a:pt x="116" y="374"/>
                </a:lnTo>
                <a:lnTo>
                  <a:pt x="97" y="381"/>
                </a:lnTo>
                <a:lnTo>
                  <a:pt x="77" y="384"/>
                </a:lnTo>
                <a:lnTo>
                  <a:pt x="57" y="381"/>
                </a:lnTo>
                <a:lnTo>
                  <a:pt x="38" y="374"/>
                </a:lnTo>
                <a:lnTo>
                  <a:pt x="23" y="362"/>
                </a:lnTo>
                <a:lnTo>
                  <a:pt x="10" y="346"/>
                </a:lnTo>
                <a:lnTo>
                  <a:pt x="2" y="328"/>
                </a:lnTo>
                <a:lnTo>
                  <a:pt x="0" y="307"/>
                </a:lnTo>
                <a:lnTo>
                  <a:pt x="0" y="77"/>
                </a:lnTo>
                <a:lnTo>
                  <a:pt x="2" y="56"/>
                </a:lnTo>
                <a:lnTo>
                  <a:pt x="10" y="38"/>
                </a:lnTo>
                <a:lnTo>
                  <a:pt x="23" y="22"/>
                </a:lnTo>
                <a:lnTo>
                  <a:pt x="38" y="10"/>
                </a:lnTo>
                <a:lnTo>
                  <a:pt x="57" y="2"/>
                </a:lnTo>
                <a:lnTo>
                  <a:pt x="7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p:nvSpPr>
        <p:spPr bwMode="auto">
          <a:xfrm>
            <a:off x="1209904" y="3762830"/>
            <a:ext cx="28850" cy="38146"/>
          </a:xfrm>
          <a:custGeom>
            <a:avLst/>
            <a:gdLst>
              <a:gd name="T0" fmla="*/ 77 w 271"/>
              <a:gd name="T1" fmla="*/ 0 h 356"/>
              <a:gd name="T2" fmla="*/ 97 w 271"/>
              <a:gd name="T3" fmla="*/ 3 h 356"/>
              <a:gd name="T4" fmla="*/ 115 w 271"/>
              <a:gd name="T5" fmla="*/ 11 h 356"/>
              <a:gd name="T6" fmla="*/ 132 w 271"/>
              <a:gd name="T7" fmla="*/ 23 h 356"/>
              <a:gd name="T8" fmla="*/ 144 w 271"/>
              <a:gd name="T9" fmla="*/ 40 h 356"/>
              <a:gd name="T10" fmla="*/ 261 w 271"/>
              <a:gd name="T11" fmla="*/ 240 h 356"/>
              <a:gd name="T12" fmla="*/ 269 w 271"/>
              <a:gd name="T13" fmla="*/ 259 h 356"/>
              <a:gd name="T14" fmla="*/ 271 w 271"/>
              <a:gd name="T15" fmla="*/ 279 h 356"/>
              <a:gd name="T16" fmla="*/ 269 w 271"/>
              <a:gd name="T17" fmla="*/ 298 h 356"/>
              <a:gd name="T18" fmla="*/ 261 w 271"/>
              <a:gd name="T19" fmla="*/ 317 h 356"/>
              <a:gd name="T20" fmla="*/ 250 w 271"/>
              <a:gd name="T21" fmla="*/ 333 h 356"/>
              <a:gd name="T22" fmla="*/ 233 w 271"/>
              <a:gd name="T23" fmla="*/ 345 h 356"/>
              <a:gd name="T24" fmla="*/ 214 w 271"/>
              <a:gd name="T25" fmla="*/ 353 h 356"/>
              <a:gd name="T26" fmla="*/ 194 w 271"/>
              <a:gd name="T27" fmla="*/ 356 h 356"/>
              <a:gd name="T28" fmla="*/ 174 w 271"/>
              <a:gd name="T29" fmla="*/ 353 h 356"/>
              <a:gd name="T30" fmla="*/ 156 w 271"/>
              <a:gd name="T31" fmla="*/ 345 h 356"/>
              <a:gd name="T32" fmla="*/ 139 w 271"/>
              <a:gd name="T33" fmla="*/ 333 h 356"/>
              <a:gd name="T34" fmla="*/ 127 w 271"/>
              <a:gd name="T35" fmla="*/ 317 h 356"/>
              <a:gd name="T36" fmla="*/ 10 w 271"/>
              <a:gd name="T37" fmla="*/ 116 h 356"/>
              <a:gd name="T38" fmla="*/ 2 w 271"/>
              <a:gd name="T39" fmla="*/ 97 h 356"/>
              <a:gd name="T40" fmla="*/ 0 w 271"/>
              <a:gd name="T41" fmla="*/ 77 h 356"/>
              <a:gd name="T42" fmla="*/ 2 w 271"/>
              <a:gd name="T43" fmla="*/ 58 h 356"/>
              <a:gd name="T44" fmla="*/ 10 w 271"/>
              <a:gd name="T45" fmla="*/ 40 h 356"/>
              <a:gd name="T46" fmla="*/ 23 w 271"/>
              <a:gd name="T47" fmla="*/ 24 h 356"/>
              <a:gd name="T48" fmla="*/ 38 w 271"/>
              <a:gd name="T49" fmla="*/ 12 h 356"/>
              <a:gd name="T50" fmla="*/ 58 w 271"/>
              <a:gd name="T51" fmla="*/ 3 h 356"/>
              <a:gd name="T52" fmla="*/ 77 w 271"/>
              <a:gd name="T53"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1" h="356">
                <a:moveTo>
                  <a:pt x="77" y="0"/>
                </a:moveTo>
                <a:lnTo>
                  <a:pt x="97" y="3"/>
                </a:lnTo>
                <a:lnTo>
                  <a:pt x="115" y="11"/>
                </a:lnTo>
                <a:lnTo>
                  <a:pt x="132" y="23"/>
                </a:lnTo>
                <a:lnTo>
                  <a:pt x="144" y="40"/>
                </a:lnTo>
                <a:lnTo>
                  <a:pt x="261" y="240"/>
                </a:lnTo>
                <a:lnTo>
                  <a:pt x="269" y="259"/>
                </a:lnTo>
                <a:lnTo>
                  <a:pt x="271" y="279"/>
                </a:lnTo>
                <a:lnTo>
                  <a:pt x="269" y="298"/>
                </a:lnTo>
                <a:lnTo>
                  <a:pt x="261" y="317"/>
                </a:lnTo>
                <a:lnTo>
                  <a:pt x="250" y="333"/>
                </a:lnTo>
                <a:lnTo>
                  <a:pt x="233" y="345"/>
                </a:lnTo>
                <a:lnTo>
                  <a:pt x="214" y="353"/>
                </a:lnTo>
                <a:lnTo>
                  <a:pt x="194" y="356"/>
                </a:lnTo>
                <a:lnTo>
                  <a:pt x="174" y="353"/>
                </a:lnTo>
                <a:lnTo>
                  <a:pt x="156" y="345"/>
                </a:lnTo>
                <a:lnTo>
                  <a:pt x="139" y="333"/>
                </a:lnTo>
                <a:lnTo>
                  <a:pt x="127" y="317"/>
                </a:lnTo>
                <a:lnTo>
                  <a:pt x="10" y="116"/>
                </a:lnTo>
                <a:lnTo>
                  <a:pt x="2" y="97"/>
                </a:lnTo>
                <a:lnTo>
                  <a:pt x="0" y="77"/>
                </a:lnTo>
                <a:lnTo>
                  <a:pt x="2" y="58"/>
                </a:lnTo>
                <a:lnTo>
                  <a:pt x="10" y="40"/>
                </a:lnTo>
                <a:lnTo>
                  <a:pt x="23" y="24"/>
                </a:lnTo>
                <a:lnTo>
                  <a:pt x="38" y="12"/>
                </a:lnTo>
                <a:lnTo>
                  <a:pt x="58" y="3"/>
                </a:lnTo>
                <a:lnTo>
                  <a:pt x="7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p:nvSpPr>
        <p:spPr bwMode="auto">
          <a:xfrm>
            <a:off x="1141626" y="3830787"/>
            <a:ext cx="38146" cy="28850"/>
          </a:xfrm>
          <a:custGeom>
            <a:avLst/>
            <a:gdLst>
              <a:gd name="T0" fmla="*/ 78 w 357"/>
              <a:gd name="T1" fmla="*/ 0 h 270"/>
              <a:gd name="T2" fmla="*/ 97 w 357"/>
              <a:gd name="T3" fmla="*/ 3 h 270"/>
              <a:gd name="T4" fmla="*/ 117 w 357"/>
              <a:gd name="T5" fmla="*/ 10 h 270"/>
              <a:gd name="T6" fmla="*/ 319 w 357"/>
              <a:gd name="T7" fmla="*/ 125 h 270"/>
              <a:gd name="T8" fmla="*/ 335 w 357"/>
              <a:gd name="T9" fmla="*/ 139 h 270"/>
              <a:gd name="T10" fmla="*/ 347 w 357"/>
              <a:gd name="T11" fmla="*/ 154 h 270"/>
              <a:gd name="T12" fmla="*/ 354 w 357"/>
              <a:gd name="T13" fmla="*/ 173 h 270"/>
              <a:gd name="T14" fmla="*/ 357 w 357"/>
              <a:gd name="T15" fmla="*/ 192 h 270"/>
              <a:gd name="T16" fmla="*/ 354 w 357"/>
              <a:gd name="T17" fmla="*/ 212 h 270"/>
              <a:gd name="T18" fmla="*/ 347 w 357"/>
              <a:gd name="T19" fmla="*/ 231 h 270"/>
              <a:gd name="T20" fmla="*/ 334 w 357"/>
              <a:gd name="T21" fmla="*/ 247 h 270"/>
              <a:gd name="T22" fmla="*/ 318 w 357"/>
              <a:gd name="T23" fmla="*/ 260 h 270"/>
              <a:gd name="T24" fmla="*/ 298 w 357"/>
              <a:gd name="T25" fmla="*/ 267 h 270"/>
              <a:gd name="T26" fmla="*/ 279 w 357"/>
              <a:gd name="T27" fmla="*/ 270 h 270"/>
              <a:gd name="T28" fmla="*/ 259 w 357"/>
              <a:gd name="T29" fmla="*/ 267 h 270"/>
              <a:gd name="T30" fmla="*/ 240 w 357"/>
              <a:gd name="T31" fmla="*/ 258 h 270"/>
              <a:gd name="T32" fmla="*/ 38 w 357"/>
              <a:gd name="T33" fmla="*/ 144 h 270"/>
              <a:gd name="T34" fmla="*/ 22 w 357"/>
              <a:gd name="T35" fmla="*/ 131 h 270"/>
              <a:gd name="T36" fmla="*/ 11 w 357"/>
              <a:gd name="T37" fmla="*/ 115 h 270"/>
              <a:gd name="T38" fmla="*/ 3 w 357"/>
              <a:gd name="T39" fmla="*/ 97 h 270"/>
              <a:gd name="T40" fmla="*/ 0 w 357"/>
              <a:gd name="T41" fmla="*/ 77 h 270"/>
              <a:gd name="T42" fmla="*/ 3 w 357"/>
              <a:gd name="T43" fmla="*/ 57 h 270"/>
              <a:gd name="T44" fmla="*/ 11 w 357"/>
              <a:gd name="T45" fmla="*/ 38 h 270"/>
              <a:gd name="T46" fmla="*/ 23 w 357"/>
              <a:gd name="T47" fmla="*/ 22 h 270"/>
              <a:gd name="T48" fmla="*/ 40 w 357"/>
              <a:gd name="T49" fmla="*/ 10 h 270"/>
              <a:gd name="T50" fmla="*/ 57 w 357"/>
              <a:gd name="T51" fmla="*/ 3 h 270"/>
              <a:gd name="T52" fmla="*/ 78 w 357"/>
              <a:gd name="T5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7" h="270">
                <a:moveTo>
                  <a:pt x="78" y="0"/>
                </a:moveTo>
                <a:lnTo>
                  <a:pt x="97" y="3"/>
                </a:lnTo>
                <a:lnTo>
                  <a:pt x="117" y="10"/>
                </a:lnTo>
                <a:lnTo>
                  <a:pt x="319" y="125"/>
                </a:lnTo>
                <a:lnTo>
                  <a:pt x="335" y="139"/>
                </a:lnTo>
                <a:lnTo>
                  <a:pt x="347" y="154"/>
                </a:lnTo>
                <a:lnTo>
                  <a:pt x="354" y="173"/>
                </a:lnTo>
                <a:lnTo>
                  <a:pt x="357" y="192"/>
                </a:lnTo>
                <a:lnTo>
                  <a:pt x="354" y="212"/>
                </a:lnTo>
                <a:lnTo>
                  <a:pt x="347" y="231"/>
                </a:lnTo>
                <a:lnTo>
                  <a:pt x="334" y="247"/>
                </a:lnTo>
                <a:lnTo>
                  <a:pt x="318" y="260"/>
                </a:lnTo>
                <a:lnTo>
                  <a:pt x="298" y="267"/>
                </a:lnTo>
                <a:lnTo>
                  <a:pt x="279" y="270"/>
                </a:lnTo>
                <a:lnTo>
                  <a:pt x="259" y="267"/>
                </a:lnTo>
                <a:lnTo>
                  <a:pt x="240" y="258"/>
                </a:lnTo>
                <a:lnTo>
                  <a:pt x="38" y="144"/>
                </a:lnTo>
                <a:lnTo>
                  <a:pt x="22" y="131"/>
                </a:lnTo>
                <a:lnTo>
                  <a:pt x="11" y="115"/>
                </a:lnTo>
                <a:lnTo>
                  <a:pt x="3" y="97"/>
                </a:lnTo>
                <a:lnTo>
                  <a:pt x="0" y="77"/>
                </a:lnTo>
                <a:lnTo>
                  <a:pt x="3" y="57"/>
                </a:lnTo>
                <a:lnTo>
                  <a:pt x="11" y="38"/>
                </a:lnTo>
                <a:lnTo>
                  <a:pt x="23" y="22"/>
                </a:lnTo>
                <a:lnTo>
                  <a:pt x="40" y="10"/>
                </a:lnTo>
                <a:lnTo>
                  <a:pt x="57"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0"/>
          <p:cNvSpPr>
            <a:spLocks/>
          </p:cNvSpPr>
          <p:nvPr/>
        </p:nvSpPr>
        <p:spPr bwMode="auto">
          <a:xfrm>
            <a:off x="1116623" y="3923427"/>
            <a:ext cx="41351" cy="16669"/>
          </a:xfrm>
          <a:custGeom>
            <a:avLst/>
            <a:gdLst>
              <a:gd name="T0" fmla="*/ 77 w 388"/>
              <a:gd name="T1" fmla="*/ 0 h 154"/>
              <a:gd name="T2" fmla="*/ 311 w 388"/>
              <a:gd name="T3" fmla="*/ 0 h 154"/>
              <a:gd name="T4" fmla="*/ 331 w 388"/>
              <a:gd name="T5" fmla="*/ 3 h 154"/>
              <a:gd name="T6" fmla="*/ 350 w 388"/>
              <a:gd name="T7" fmla="*/ 11 h 154"/>
              <a:gd name="T8" fmla="*/ 365 w 388"/>
              <a:gd name="T9" fmla="*/ 22 h 154"/>
              <a:gd name="T10" fmla="*/ 378 w 388"/>
              <a:gd name="T11" fmla="*/ 39 h 154"/>
              <a:gd name="T12" fmla="*/ 385 w 388"/>
              <a:gd name="T13" fmla="*/ 56 h 154"/>
              <a:gd name="T14" fmla="*/ 388 w 388"/>
              <a:gd name="T15" fmla="*/ 78 h 154"/>
              <a:gd name="T16" fmla="*/ 385 w 388"/>
              <a:gd name="T17" fmla="*/ 98 h 154"/>
              <a:gd name="T18" fmla="*/ 378 w 388"/>
              <a:gd name="T19" fmla="*/ 115 h 154"/>
              <a:gd name="T20" fmla="*/ 365 w 388"/>
              <a:gd name="T21" fmla="*/ 132 h 154"/>
              <a:gd name="T22" fmla="*/ 350 w 388"/>
              <a:gd name="T23" fmla="*/ 143 h 154"/>
              <a:gd name="T24" fmla="*/ 331 w 388"/>
              <a:gd name="T25" fmla="*/ 152 h 154"/>
              <a:gd name="T26" fmla="*/ 311 w 388"/>
              <a:gd name="T27" fmla="*/ 154 h 154"/>
              <a:gd name="T28" fmla="*/ 77 w 388"/>
              <a:gd name="T29" fmla="*/ 154 h 154"/>
              <a:gd name="T30" fmla="*/ 57 w 388"/>
              <a:gd name="T31" fmla="*/ 152 h 154"/>
              <a:gd name="T32" fmla="*/ 39 w 388"/>
              <a:gd name="T33" fmla="*/ 143 h 154"/>
              <a:gd name="T34" fmla="*/ 23 w 388"/>
              <a:gd name="T35" fmla="*/ 132 h 154"/>
              <a:gd name="T36" fmla="*/ 11 w 388"/>
              <a:gd name="T37" fmla="*/ 115 h 154"/>
              <a:gd name="T38" fmla="*/ 2 w 388"/>
              <a:gd name="T39" fmla="*/ 98 h 154"/>
              <a:gd name="T40" fmla="*/ 0 w 388"/>
              <a:gd name="T41" fmla="*/ 78 h 154"/>
              <a:gd name="T42" fmla="*/ 2 w 388"/>
              <a:gd name="T43" fmla="*/ 56 h 154"/>
              <a:gd name="T44" fmla="*/ 11 w 388"/>
              <a:gd name="T45" fmla="*/ 39 h 154"/>
              <a:gd name="T46" fmla="*/ 23 w 388"/>
              <a:gd name="T47" fmla="*/ 22 h 154"/>
              <a:gd name="T48" fmla="*/ 39 w 388"/>
              <a:gd name="T49" fmla="*/ 11 h 154"/>
              <a:gd name="T50" fmla="*/ 57 w 388"/>
              <a:gd name="T51" fmla="*/ 3 h 154"/>
              <a:gd name="T52" fmla="*/ 77 w 388"/>
              <a:gd name="T5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8" h="154">
                <a:moveTo>
                  <a:pt x="77" y="0"/>
                </a:moveTo>
                <a:lnTo>
                  <a:pt x="311" y="0"/>
                </a:lnTo>
                <a:lnTo>
                  <a:pt x="331" y="3"/>
                </a:lnTo>
                <a:lnTo>
                  <a:pt x="350" y="11"/>
                </a:lnTo>
                <a:lnTo>
                  <a:pt x="365" y="22"/>
                </a:lnTo>
                <a:lnTo>
                  <a:pt x="378" y="39"/>
                </a:lnTo>
                <a:lnTo>
                  <a:pt x="385" y="56"/>
                </a:lnTo>
                <a:lnTo>
                  <a:pt x="388" y="78"/>
                </a:lnTo>
                <a:lnTo>
                  <a:pt x="385" y="98"/>
                </a:lnTo>
                <a:lnTo>
                  <a:pt x="378" y="115"/>
                </a:lnTo>
                <a:lnTo>
                  <a:pt x="365" y="132"/>
                </a:lnTo>
                <a:lnTo>
                  <a:pt x="350" y="143"/>
                </a:lnTo>
                <a:lnTo>
                  <a:pt x="331" y="152"/>
                </a:lnTo>
                <a:lnTo>
                  <a:pt x="311" y="154"/>
                </a:lnTo>
                <a:lnTo>
                  <a:pt x="77" y="154"/>
                </a:lnTo>
                <a:lnTo>
                  <a:pt x="57" y="152"/>
                </a:lnTo>
                <a:lnTo>
                  <a:pt x="39" y="143"/>
                </a:lnTo>
                <a:lnTo>
                  <a:pt x="23" y="132"/>
                </a:lnTo>
                <a:lnTo>
                  <a:pt x="11" y="115"/>
                </a:lnTo>
                <a:lnTo>
                  <a:pt x="2" y="98"/>
                </a:lnTo>
                <a:lnTo>
                  <a:pt x="0" y="78"/>
                </a:lnTo>
                <a:lnTo>
                  <a:pt x="2" y="56"/>
                </a:lnTo>
                <a:lnTo>
                  <a:pt x="11" y="39"/>
                </a:lnTo>
                <a:lnTo>
                  <a:pt x="23" y="22"/>
                </a:lnTo>
                <a:lnTo>
                  <a:pt x="39" y="11"/>
                </a:lnTo>
                <a:lnTo>
                  <a:pt x="57" y="3"/>
                </a:lnTo>
                <a:lnTo>
                  <a:pt x="7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1"/>
          <p:cNvSpPr>
            <a:spLocks/>
          </p:cNvSpPr>
          <p:nvPr/>
        </p:nvSpPr>
        <p:spPr bwMode="auto">
          <a:xfrm>
            <a:off x="1141626" y="4003886"/>
            <a:ext cx="38146" cy="28850"/>
          </a:xfrm>
          <a:custGeom>
            <a:avLst/>
            <a:gdLst>
              <a:gd name="T0" fmla="*/ 279 w 357"/>
              <a:gd name="T1" fmla="*/ 0 h 271"/>
              <a:gd name="T2" fmla="*/ 300 w 357"/>
              <a:gd name="T3" fmla="*/ 4 h 271"/>
              <a:gd name="T4" fmla="*/ 318 w 357"/>
              <a:gd name="T5" fmla="*/ 10 h 271"/>
              <a:gd name="T6" fmla="*/ 334 w 357"/>
              <a:gd name="T7" fmla="*/ 23 h 271"/>
              <a:gd name="T8" fmla="*/ 347 w 357"/>
              <a:gd name="T9" fmla="*/ 39 h 271"/>
              <a:gd name="T10" fmla="*/ 354 w 357"/>
              <a:gd name="T11" fmla="*/ 58 h 271"/>
              <a:gd name="T12" fmla="*/ 357 w 357"/>
              <a:gd name="T13" fmla="*/ 78 h 271"/>
              <a:gd name="T14" fmla="*/ 354 w 357"/>
              <a:gd name="T15" fmla="*/ 97 h 271"/>
              <a:gd name="T16" fmla="*/ 347 w 357"/>
              <a:gd name="T17" fmla="*/ 116 h 271"/>
              <a:gd name="T18" fmla="*/ 334 w 357"/>
              <a:gd name="T19" fmla="*/ 132 h 271"/>
              <a:gd name="T20" fmla="*/ 319 w 357"/>
              <a:gd name="T21" fmla="*/ 145 h 271"/>
              <a:gd name="T22" fmla="*/ 117 w 357"/>
              <a:gd name="T23" fmla="*/ 260 h 271"/>
              <a:gd name="T24" fmla="*/ 98 w 357"/>
              <a:gd name="T25" fmla="*/ 267 h 271"/>
              <a:gd name="T26" fmla="*/ 78 w 357"/>
              <a:gd name="T27" fmla="*/ 271 h 271"/>
              <a:gd name="T28" fmla="*/ 57 w 357"/>
              <a:gd name="T29" fmla="*/ 267 h 271"/>
              <a:gd name="T30" fmla="*/ 40 w 357"/>
              <a:gd name="T31" fmla="*/ 261 h 271"/>
              <a:gd name="T32" fmla="*/ 23 w 357"/>
              <a:gd name="T33" fmla="*/ 248 h 271"/>
              <a:gd name="T34" fmla="*/ 11 w 357"/>
              <a:gd name="T35" fmla="*/ 232 h 271"/>
              <a:gd name="T36" fmla="*/ 3 w 357"/>
              <a:gd name="T37" fmla="*/ 213 h 271"/>
              <a:gd name="T38" fmla="*/ 0 w 357"/>
              <a:gd name="T39" fmla="*/ 193 h 271"/>
              <a:gd name="T40" fmla="*/ 3 w 357"/>
              <a:gd name="T41" fmla="*/ 174 h 271"/>
              <a:gd name="T42" fmla="*/ 11 w 357"/>
              <a:gd name="T43" fmla="*/ 155 h 271"/>
              <a:gd name="T44" fmla="*/ 22 w 357"/>
              <a:gd name="T45" fmla="*/ 140 h 271"/>
              <a:gd name="T46" fmla="*/ 38 w 357"/>
              <a:gd name="T47" fmla="*/ 127 h 271"/>
              <a:gd name="T48" fmla="*/ 240 w 357"/>
              <a:gd name="T49" fmla="*/ 12 h 271"/>
              <a:gd name="T50" fmla="*/ 260 w 357"/>
              <a:gd name="T51" fmla="*/ 3 h 271"/>
              <a:gd name="T52" fmla="*/ 279 w 357"/>
              <a:gd name="T53"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7" h="271">
                <a:moveTo>
                  <a:pt x="279" y="0"/>
                </a:moveTo>
                <a:lnTo>
                  <a:pt x="300" y="4"/>
                </a:lnTo>
                <a:lnTo>
                  <a:pt x="318" y="10"/>
                </a:lnTo>
                <a:lnTo>
                  <a:pt x="334" y="23"/>
                </a:lnTo>
                <a:lnTo>
                  <a:pt x="347" y="39"/>
                </a:lnTo>
                <a:lnTo>
                  <a:pt x="354" y="58"/>
                </a:lnTo>
                <a:lnTo>
                  <a:pt x="357" y="78"/>
                </a:lnTo>
                <a:lnTo>
                  <a:pt x="354" y="97"/>
                </a:lnTo>
                <a:lnTo>
                  <a:pt x="347" y="116"/>
                </a:lnTo>
                <a:lnTo>
                  <a:pt x="334" y="132"/>
                </a:lnTo>
                <a:lnTo>
                  <a:pt x="319" y="145"/>
                </a:lnTo>
                <a:lnTo>
                  <a:pt x="117" y="260"/>
                </a:lnTo>
                <a:lnTo>
                  <a:pt x="98" y="267"/>
                </a:lnTo>
                <a:lnTo>
                  <a:pt x="78" y="271"/>
                </a:lnTo>
                <a:lnTo>
                  <a:pt x="57" y="267"/>
                </a:lnTo>
                <a:lnTo>
                  <a:pt x="40" y="261"/>
                </a:lnTo>
                <a:lnTo>
                  <a:pt x="23" y="248"/>
                </a:lnTo>
                <a:lnTo>
                  <a:pt x="11" y="232"/>
                </a:lnTo>
                <a:lnTo>
                  <a:pt x="3" y="213"/>
                </a:lnTo>
                <a:lnTo>
                  <a:pt x="0" y="193"/>
                </a:lnTo>
                <a:lnTo>
                  <a:pt x="3" y="174"/>
                </a:lnTo>
                <a:lnTo>
                  <a:pt x="11" y="155"/>
                </a:lnTo>
                <a:lnTo>
                  <a:pt x="22" y="140"/>
                </a:lnTo>
                <a:lnTo>
                  <a:pt x="38" y="127"/>
                </a:lnTo>
                <a:lnTo>
                  <a:pt x="240" y="12"/>
                </a:lnTo>
                <a:lnTo>
                  <a:pt x="260" y="3"/>
                </a:lnTo>
                <a:lnTo>
                  <a:pt x="2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2"/>
          <p:cNvSpPr>
            <a:spLocks/>
          </p:cNvSpPr>
          <p:nvPr/>
        </p:nvSpPr>
        <p:spPr bwMode="auto">
          <a:xfrm>
            <a:off x="1443267" y="4003886"/>
            <a:ext cx="38146" cy="28850"/>
          </a:xfrm>
          <a:custGeom>
            <a:avLst/>
            <a:gdLst>
              <a:gd name="T0" fmla="*/ 78 w 357"/>
              <a:gd name="T1" fmla="*/ 0 h 271"/>
              <a:gd name="T2" fmla="*/ 98 w 357"/>
              <a:gd name="T3" fmla="*/ 3 h 271"/>
              <a:gd name="T4" fmla="*/ 117 w 357"/>
              <a:gd name="T5" fmla="*/ 12 h 271"/>
              <a:gd name="T6" fmla="*/ 319 w 357"/>
              <a:gd name="T7" fmla="*/ 127 h 271"/>
              <a:gd name="T8" fmla="*/ 335 w 357"/>
              <a:gd name="T9" fmla="*/ 140 h 271"/>
              <a:gd name="T10" fmla="*/ 347 w 357"/>
              <a:gd name="T11" fmla="*/ 155 h 271"/>
              <a:gd name="T12" fmla="*/ 354 w 357"/>
              <a:gd name="T13" fmla="*/ 174 h 271"/>
              <a:gd name="T14" fmla="*/ 357 w 357"/>
              <a:gd name="T15" fmla="*/ 193 h 271"/>
              <a:gd name="T16" fmla="*/ 354 w 357"/>
              <a:gd name="T17" fmla="*/ 213 h 271"/>
              <a:gd name="T18" fmla="*/ 347 w 357"/>
              <a:gd name="T19" fmla="*/ 232 h 271"/>
              <a:gd name="T20" fmla="*/ 334 w 357"/>
              <a:gd name="T21" fmla="*/ 248 h 271"/>
              <a:gd name="T22" fmla="*/ 317 w 357"/>
              <a:gd name="T23" fmla="*/ 261 h 271"/>
              <a:gd name="T24" fmla="*/ 300 w 357"/>
              <a:gd name="T25" fmla="*/ 267 h 271"/>
              <a:gd name="T26" fmla="*/ 279 w 357"/>
              <a:gd name="T27" fmla="*/ 271 h 271"/>
              <a:gd name="T28" fmla="*/ 259 w 357"/>
              <a:gd name="T29" fmla="*/ 267 h 271"/>
              <a:gd name="T30" fmla="*/ 240 w 357"/>
              <a:gd name="T31" fmla="*/ 260 h 271"/>
              <a:gd name="T32" fmla="*/ 38 w 357"/>
              <a:gd name="T33" fmla="*/ 145 h 271"/>
              <a:gd name="T34" fmla="*/ 23 w 357"/>
              <a:gd name="T35" fmla="*/ 132 h 271"/>
              <a:gd name="T36" fmla="*/ 10 w 357"/>
              <a:gd name="T37" fmla="*/ 116 h 271"/>
              <a:gd name="T38" fmla="*/ 3 w 357"/>
              <a:gd name="T39" fmla="*/ 97 h 271"/>
              <a:gd name="T40" fmla="*/ 0 w 357"/>
              <a:gd name="T41" fmla="*/ 78 h 271"/>
              <a:gd name="T42" fmla="*/ 3 w 357"/>
              <a:gd name="T43" fmla="*/ 58 h 271"/>
              <a:gd name="T44" fmla="*/ 10 w 357"/>
              <a:gd name="T45" fmla="*/ 39 h 271"/>
              <a:gd name="T46" fmla="*/ 23 w 357"/>
              <a:gd name="T47" fmla="*/ 23 h 271"/>
              <a:gd name="T48" fmla="*/ 40 w 357"/>
              <a:gd name="T49" fmla="*/ 10 h 271"/>
              <a:gd name="T50" fmla="*/ 57 w 357"/>
              <a:gd name="T51" fmla="*/ 4 h 271"/>
              <a:gd name="T52" fmla="*/ 78 w 357"/>
              <a:gd name="T53"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7" h="271">
                <a:moveTo>
                  <a:pt x="78" y="0"/>
                </a:moveTo>
                <a:lnTo>
                  <a:pt x="98" y="3"/>
                </a:lnTo>
                <a:lnTo>
                  <a:pt x="117" y="12"/>
                </a:lnTo>
                <a:lnTo>
                  <a:pt x="319" y="127"/>
                </a:lnTo>
                <a:lnTo>
                  <a:pt x="335" y="140"/>
                </a:lnTo>
                <a:lnTo>
                  <a:pt x="347" y="155"/>
                </a:lnTo>
                <a:lnTo>
                  <a:pt x="354" y="174"/>
                </a:lnTo>
                <a:lnTo>
                  <a:pt x="357" y="193"/>
                </a:lnTo>
                <a:lnTo>
                  <a:pt x="354" y="213"/>
                </a:lnTo>
                <a:lnTo>
                  <a:pt x="347" y="232"/>
                </a:lnTo>
                <a:lnTo>
                  <a:pt x="334" y="248"/>
                </a:lnTo>
                <a:lnTo>
                  <a:pt x="317" y="261"/>
                </a:lnTo>
                <a:lnTo>
                  <a:pt x="300" y="267"/>
                </a:lnTo>
                <a:lnTo>
                  <a:pt x="279" y="271"/>
                </a:lnTo>
                <a:lnTo>
                  <a:pt x="259" y="267"/>
                </a:lnTo>
                <a:lnTo>
                  <a:pt x="240" y="260"/>
                </a:lnTo>
                <a:lnTo>
                  <a:pt x="38" y="145"/>
                </a:lnTo>
                <a:lnTo>
                  <a:pt x="23" y="132"/>
                </a:lnTo>
                <a:lnTo>
                  <a:pt x="10" y="116"/>
                </a:lnTo>
                <a:lnTo>
                  <a:pt x="3" y="97"/>
                </a:lnTo>
                <a:lnTo>
                  <a:pt x="0" y="78"/>
                </a:lnTo>
                <a:lnTo>
                  <a:pt x="3" y="58"/>
                </a:lnTo>
                <a:lnTo>
                  <a:pt x="10" y="39"/>
                </a:lnTo>
                <a:lnTo>
                  <a:pt x="23" y="23"/>
                </a:lnTo>
                <a:lnTo>
                  <a:pt x="40" y="10"/>
                </a:lnTo>
                <a:lnTo>
                  <a:pt x="57"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3"/>
          <p:cNvSpPr>
            <a:spLocks/>
          </p:cNvSpPr>
          <p:nvPr/>
        </p:nvSpPr>
        <p:spPr bwMode="auto">
          <a:xfrm>
            <a:off x="1465065" y="3923427"/>
            <a:ext cx="41351" cy="16669"/>
          </a:xfrm>
          <a:custGeom>
            <a:avLst/>
            <a:gdLst>
              <a:gd name="T0" fmla="*/ 78 w 388"/>
              <a:gd name="T1" fmla="*/ 0 h 154"/>
              <a:gd name="T2" fmla="*/ 311 w 388"/>
              <a:gd name="T3" fmla="*/ 0 h 154"/>
              <a:gd name="T4" fmla="*/ 331 w 388"/>
              <a:gd name="T5" fmla="*/ 3 h 154"/>
              <a:gd name="T6" fmla="*/ 350 w 388"/>
              <a:gd name="T7" fmla="*/ 11 h 154"/>
              <a:gd name="T8" fmla="*/ 366 w 388"/>
              <a:gd name="T9" fmla="*/ 22 h 154"/>
              <a:gd name="T10" fmla="*/ 377 w 388"/>
              <a:gd name="T11" fmla="*/ 39 h 154"/>
              <a:gd name="T12" fmla="*/ 386 w 388"/>
              <a:gd name="T13" fmla="*/ 56 h 154"/>
              <a:gd name="T14" fmla="*/ 388 w 388"/>
              <a:gd name="T15" fmla="*/ 78 h 154"/>
              <a:gd name="T16" fmla="*/ 386 w 388"/>
              <a:gd name="T17" fmla="*/ 98 h 154"/>
              <a:gd name="T18" fmla="*/ 377 w 388"/>
              <a:gd name="T19" fmla="*/ 115 h 154"/>
              <a:gd name="T20" fmla="*/ 366 w 388"/>
              <a:gd name="T21" fmla="*/ 132 h 154"/>
              <a:gd name="T22" fmla="*/ 350 w 388"/>
              <a:gd name="T23" fmla="*/ 143 h 154"/>
              <a:gd name="T24" fmla="*/ 331 w 388"/>
              <a:gd name="T25" fmla="*/ 152 h 154"/>
              <a:gd name="T26" fmla="*/ 311 w 388"/>
              <a:gd name="T27" fmla="*/ 154 h 154"/>
              <a:gd name="T28" fmla="*/ 78 w 388"/>
              <a:gd name="T29" fmla="*/ 154 h 154"/>
              <a:gd name="T30" fmla="*/ 57 w 388"/>
              <a:gd name="T31" fmla="*/ 152 h 154"/>
              <a:gd name="T32" fmla="*/ 38 w 388"/>
              <a:gd name="T33" fmla="*/ 143 h 154"/>
              <a:gd name="T34" fmla="*/ 23 w 388"/>
              <a:gd name="T35" fmla="*/ 132 h 154"/>
              <a:gd name="T36" fmla="*/ 10 w 388"/>
              <a:gd name="T37" fmla="*/ 115 h 154"/>
              <a:gd name="T38" fmla="*/ 3 w 388"/>
              <a:gd name="T39" fmla="*/ 98 h 154"/>
              <a:gd name="T40" fmla="*/ 0 w 388"/>
              <a:gd name="T41" fmla="*/ 78 h 154"/>
              <a:gd name="T42" fmla="*/ 3 w 388"/>
              <a:gd name="T43" fmla="*/ 56 h 154"/>
              <a:gd name="T44" fmla="*/ 10 w 388"/>
              <a:gd name="T45" fmla="*/ 39 h 154"/>
              <a:gd name="T46" fmla="*/ 23 w 388"/>
              <a:gd name="T47" fmla="*/ 22 h 154"/>
              <a:gd name="T48" fmla="*/ 38 w 388"/>
              <a:gd name="T49" fmla="*/ 11 h 154"/>
              <a:gd name="T50" fmla="*/ 57 w 388"/>
              <a:gd name="T51" fmla="*/ 3 h 154"/>
              <a:gd name="T52" fmla="*/ 78 w 388"/>
              <a:gd name="T5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8" h="154">
                <a:moveTo>
                  <a:pt x="78" y="0"/>
                </a:moveTo>
                <a:lnTo>
                  <a:pt x="311" y="0"/>
                </a:lnTo>
                <a:lnTo>
                  <a:pt x="331" y="3"/>
                </a:lnTo>
                <a:lnTo>
                  <a:pt x="350" y="11"/>
                </a:lnTo>
                <a:lnTo>
                  <a:pt x="366" y="22"/>
                </a:lnTo>
                <a:lnTo>
                  <a:pt x="377" y="39"/>
                </a:lnTo>
                <a:lnTo>
                  <a:pt x="386" y="56"/>
                </a:lnTo>
                <a:lnTo>
                  <a:pt x="388" y="78"/>
                </a:lnTo>
                <a:lnTo>
                  <a:pt x="386" y="98"/>
                </a:lnTo>
                <a:lnTo>
                  <a:pt x="377" y="115"/>
                </a:lnTo>
                <a:lnTo>
                  <a:pt x="366" y="132"/>
                </a:lnTo>
                <a:lnTo>
                  <a:pt x="350" y="143"/>
                </a:lnTo>
                <a:lnTo>
                  <a:pt x="331" y="152"/>
                </a:lnTo>
                <a:lnTo>
                  <a:pt x="311" y="154"/>
                </a:lnTo>
                <a:lnTo>
                  <a:pt x="78" y="154"/>
                </a:lnTo>
                <a:lnTo>
                  <a:pt x="57" y="152"/>
                </a:lnTo>
                <a:lnTo>
                  <a:pt x="38" y="143"/>
                </a:lnTo>
                <a:lnTo>
                  <a:pt x="23" y="132"/>
                </a:lnTo>
                <a:lnTo>
                  <a:pt x="10" y="115"/>
                </a:lnTo>
                <a:lnTo>
                  <a:pt x="3" y="98"/>
                </a:lnTo>
                <a:lnTo>
                  <a:pt x="0" y="78"/>
                </a:lnTo>
                <a:lnTo>
                  <a:pt x="3" y="56"/>
                </a:lnTo>
                <a:lnTo>
                  <a:pt x="10" y="39"/>
                </a:lnTo>
                <a:lnTo>
                  <a:pt x="23" y="22"/>
                </a:lnTo>
                <a:lnTo>
                  <a:pt x="38" y="11"/>
                </a:lnTo>
                <a:lnTo>
                  <a:pt x="57"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4"/>
          <p:cNvSpPr>
            <a:spLocks/>
          </p:cNvSpPr>
          <p:nvPr/>
        </p:nvSpPr>
        <p:spPr bwMode="auto">
          <a:xfrm>
            <a:off x="1443267" y="3830787"/>
            <a:ext cx="38146" cy="28850"/>
          </a:xfrm>
          <a:custGeom>
            <a:avLst/>
            <a:gdLst>
              <a:gd name="T0" fmla="*/ 279 w 357"/>
              <a:gd name="T1" fmla="*/ 0 h 270"/>
              <a:gd name="T2" fmla="*/ 300 w 357"/>
              <a:gd name="T3" fmla="*/ 3 h 270"/>
              <a:gd name="T4" fmla="*/ 317 w 357"/>
              <a:gd name="T5" fmla="*/ 10 h 270"/>
              <a:gd name="T6" fmla="*/ 334 w 357"/>
              <a:gd name="T7" fmla="*/ 22 h 270"/>
              <a:gd name="T8" fmla="*/ 347 w 357"/>
              <a:gd name="T9" fmla="*/ 38 h 270"/>
              <a:gd name="T10" fmla="*/ 354 w 357"/>
              <a:gd name="T11" fmla="*/ 57 h 270"/>
              <a:gd name="T12" fmla="*/ 357 w 357"/>
              <a:gd name="T13" fmla="*/ 77 h 270"/>
              <a:gd name="T14" fmla="*/ 354 w 357"/>
              <a:gd name="T15" fmla="*/ 97 h 270"/>
              <a:gd name="T16" fmla="*/ 347 w 357"/>
              <a:gd name="T17" fmla="*/ 115 h 270"/>
              <a:gd name="T18" fmla="*/ 335 w 357"/>
              <a:gd name="T19" fmla="*/ 131 h 270"/>
              <a:gd name="T20" fmla="*/ 319 w 357"/>
              <a:gd name="T21" fmla="*/ 144 h 270"/>
              <a:gd name="T22" fmla="*/ 117 w 357"/>
              <a:gd name="T23" fmla="*/ 258 h 270"/>
              <a:gd name="T24" fmla="*/ 98 w 357"/>
              <a:gd name="T25" fmla="*/ 267 h 270"/>
              <a:gd name="T26" fmla="*/ 78 w 357"/>
              <a:gd name="T27" fmla="*/ 270 h 270"/>
              <a:gd name="T28" fmla="*/ 59 w 357"/>
              <a:gd name="T29" fmla="*/ 267 h 270"/>
              <a:gd name="T30" fmla="*/ 40 w 357"/>
              <a:gd name="T31" fmla="*/ 260 h 270"/>
              <a:gd name="T32" fmla="*/ 23 w 357"/>
              <a:gd name="T33" fmla="*/ 247 h 270"/>
              <a:gd name="T34" fmla="*/ 10 w 357"/>
              <a:gd name="T35" fmla="*/ 231 h 270"/>
              <a:gd name="T36" fmla="*/ 3 w 357"/>
              <a:gd name="T37" fmla="*/ 212 h 270"/>
              <a:gd name="T38" fmla="*/ 0 w 357"/>
              <a:gd name="T39" fmla="*/ 192 h 270"/>
              <a:gd name="T40" fmla="*/ 3 w 357"/>
              <a:gd name="T41" fmla="*/ 173 h 270"/>
              <a:gd name="T42" fmla="*/ 10 w 357"/>
              <a:gd name="T43" fmla="*/ 154 h 270"/>
              <a:gd name="T44" fmla="*/ 23 w 357"/>
              <a:gd name="T45" fmla="*/ 139 h 270"/>
              <a:gd name="T46" fmla="*/ 38 w 357"/>
              <a:gd name="T47" fmla="*/ 125 h 270"/>
              <a:gd name="T48" fmla="*/ 240 w 357"/>
              <a:gd name="T49" fmla="*/ 10 h 270"/>
              <a:gd name="T50" fmla="*/ 260 w 357"/>
              <a:gd name="T51" fmla="*/ 3 h 270"/>
              <a:gd name="T52" fmla="*/ 279 w 357"/>
              <a:gd name="T5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7" h="270">
                <a:moveTo>
                  <a:pt x="279" y="0"/>
                </a:moveTo>
                <a:lnTo>
                  <a:pt x="300" y="3"/>
                </a:lnTo>
                <a:lnTo>
                  <a:pt x="317" y="10"/>
                </a:lnTo>
                <a:lnTo>
                  <a:pt x="334" y="22"/>
                </a:lnTo>
                <a:lnTo>
                  <a:pt x="347" y="38"/>
                </a:lnTo>
                <a:lnTo>
                  <a:pt x="354" y="57"/>
                </a:lnTo>
                <a:lnTo>
                  <a:pt x="357" y="77"/>
                </a:lnTo>
                <a:lnTo>
                  <a:pt x="354" y="97"/>
                </a:lnTo>
                <a:lnTo>
                  <a:pt x="347" y="115"/>
                </a:lnTo>
                <a:lnTo>
                  <a:pt x="335" y="131"/>
                </a:lnTo>
                <a:lnTo>
                  <a:pt x="319" y="144"/>
                </a:lnTo>
                <a:lnTo>
                  <a:pt x="117" y="258"/>
                </a:lnTo>
                <a:lnTo>
                  <a:pt x="98" y="267"/>
                </a:lnTo>
                <a:lnTo>
                  <a:pt x="78" y="270"/>
                </a:lnTo>
                <a:lnTo>
                  <a:pt x="59" y="267"/>
                </a:lnTo>
                <a:lnTo>
                  <a:pt x="40" y="260"/>
                </a:lnTo>
                <a:lnTo>
                  <a:pt x="23" y="247"/>
                </a:lnTo>
                <a:lnTo>
                  <a:pt x="10" y="231"/>
                </a:lnTo>
                <a:lnTo>
                  <a:pt x="3" y="212"/>
                </a:lnTo>
                <a:lnTo>
                  <a:pt x="0" y="192"/>
                </a:lnTo>
                <a:lnTo>
                  <a:pt x="3" y="173"/>
                </a:lnTo>
                <a:lnTo>
                  <a:pt x="10" y="154"/>
                </a:lnTo>
                <a:lnTo>
                  <a:pt x="23" y="139"/>
                </a:lnTo>
                <a:lnTo>
                  <a:pt x="38" y="125"/>
                </a:lnTo>
                <a:lnTo>
                  <a:pt x="240" y="10"/>
                </a:lnTo>
                <a:lnTo>
                  <a:pt x="260" y="3"/>
                </a:lnTo>
                <a:lnTo>
                  <a:pt x="2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5"/>
          <p:cNvSpPr>
            <a:spLocks/>
          </p:cNvSpPr>
          <p:nvPr/>
        </p:nvSpPr>
        <p:spPr bwMode="auto">
          <a:xfrm>
            <a:off x="1384285" y="3762830"/>
            <a:ext cx="28850" cy="37825"/>
          </a:xfrm>
          <a:custGeom>
            <a:avLst/>
            <a:gdLst>
              <a:gd name="T0" fmla="*/ 193 w 271"/>
              <a:gd name="T1" fmla="*/ 0 h 354"/>
              <a:gd name="T2" fmla="*/ 213 w 271"/>
              <a:gd name="T3" fmla="*/ 3 h 354"/>
              <a:gd name="T4" fmla="*/ 232 w 271"/>
              <a:gd name="T5" fmla="*/ 12 h 354"/>
              <a:gd name="T6" fmla="*/ 249 w 271"/>
              <a:gd name="T7" fmla="*/ 24 h 354"/>
              <a:gd name="T8" fmla="*/ 261 w 271"/>
              <a:gd name="T9" fmla="*/ 40 h 354"/>
              <a:gd name="T10" fmla="*/ 269 w 271"/>
              <a:gd name="T11" fmla="*/ 58 h 354"/>
              <a:gd name="T12" fmla="*/ 271 w 271"/>
              <a:gd name="T13" fmla="*/ 77 h 354"/>
              <a:gd name="T14" fmla="*/ 269 w 271"/>
              <a:gd name="T15" fmla="*/ 97 h 354"/>
              <a:gd name="T16" fmla="*/ 261 w 271"/>
              <a:gd name="T17" fmla="*/ 116 h 354"/>
              <a:gd name="T18" fmla="*/ 145 w 271"/>
              <a:gd name="T19" fmla="*/ 317 h 354"/>
              <a:gd name="T20" fmla="*/ 132 w 271"/>
              <a:gd name="T21" fmla="*/ 333 h 354"/>
              <a:gd name="T22" fmla="*/ 115 w 271"/>
              <a:gd name="T23" fmla="*/ 345 h 354"/>
              <a:gd name="T24" fmla="*/ 98 w 271"/>
              <a:gd name="T25" fmla="*/ 352 h 354"/>
              <a:gd name="T26" fmla="*/ 77 w 271"/>
              <a:gd name="T27" fmla="*/ 354 h 354"/>
              <a:gd name="T28" fmla="*/ 58 w 271"/>
              <a:gd name="T29" fmla="*/ 352 h 354"/>
              <a:gd name="T30" fmla="*/ 39 w 271"/>
              <a:gd name="T31" fmla="*/ 344 h 354"/>
              <a:gd name="T32" fmla="*/ 22 w 271"/>
              <a:gd name="T33" fmla="*/ 332 h 354"/>
              <a:gd name="T34" fmla="*/ 10 w 271"/>
              <a:gd name="T35" fmla="*/ 317 h 354"/>
              <a:gd name="T36" fmla="*/ 3 w 271"/>
              <a:gd name="T37" fmla="*/ 298 h 354"/>
              <a:gd name="T38" fmla="*/ 0 w 271"/>
              <a:gd name="T39" fmla="*/ 279 h 354"/>
              <a:gd name="T40" fmla="*/ 3 w 271"/>
              <a:gd name="T41" fmla="*/ 259 h 354"/>
              <a:gd name="T42" fmla="*/ 10 w 271"/>
              <a:gd name="T43" fmla="*/ 240 h 354"/>
              <a:gd name="T44" fmla="*/ 127 w 271"/>
              <a:gd name="T45" fmla="*/ 40 h 354"/>
              <a:gd name="T46" fmla="*/ 140 w 271"/>
              <a:gd name="T47" fmla="*/ 23 h 354"/>
              <a:gd name="T48" fmla="*/ 156 w 271"/>
              <a:gd name="T49" fmla="*/ 11 h 354"/>
              <a:gd name="T50" fmla="*/ 174 w 271"/>
              <a:gd name="T51" fmla="*/ 3 h 354"/>
              <a:gd name="T52" fmla="*/ 193 w 271"/>
              <a:gd name="T53"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1" h="354">
                <a:moveTo>
                  <a:pt x="193" y="0"/>
                </a:moveTo>
                <a:lnTo>
                  <a:pt x="213" y="3"/>
                </a:lnTo>
                <a:lnTo>
                  <a:pt x="232" y="12"/>
                </a:lnTo>
                <a:lnTo>
                  <a:pt x="249" y="24"/>
                </a:lnTo>
                <a:lnTo>
                  <a:pt x="261" y="40"/>
                </a:lnTo>
                <a:lnTo>
                  <a:pt x="269" y="58"/>
                </a:lnTo>
                <a:lnTo>
                  <a:pt x="271" y="77"/>
                </a:lnTo>
                <a:lnTo>
                  <a:pt x="269" y="97"/>
                </a:lnTo>
                <a:lnTo>
                  <a:pt x="261" y="116"/>
                </a:lnTo>
                <a:lnTo>
                  <a:pt x="145" y="317"/>
                </a:lnTo>
                <a:lnTo>
                  <a:pt x="132" y="333"/>
                </a:lnTo>
                <a:lnTo>
                  <a:pt x="115" y="345"/>
                </a:lnTo>
                <a:lnTo>
                  <a:pt x="98" y="352"/>
                </a:lnTo>
                <a:lnTo>
                  <a:pt x="77" y="354"/>
                </a:lnTo>
                <a:lnTo>
                  <a:pt x="58" y="352"/>
                </a:lnTo>
                <a:lnTo>
                  <a:pt x="39" y="344"/>
                </a:lnTo>
                <a:lnTo>
                  <a:pt x="22" y="332"/>
                </a:lnTo>
                <a:lnTo>
                  <a:pt x="10" y="317"/>
                </a:lnTo>
                <a:lnTo>
                  <a:pt x="3" y="298"/>
                </a:lnTo>
                <a:lnTo>
                  <a:pt x="0" y="279"/>
                </a:lnTo>
                <a:lnTo>
                  <a:pt x="3" y="259"/>
                </a:lnTo>
                <a:lnTo>
                  <a:pt x="10" y="240"/>
                </a:lnTo>
                <a:lnTo>
                  <a:pt x="127" y="40"/>
                </a:lnTo>
                <a:lnTo>
                  <a:pt x="140" y="23"/>
                </a:lnTo>
                <a:lnTo>
                  <a:pt x="156" y="11"/>
                </a:lnTo>
                <a:lnTo>
                  <a:pt x="174" y="3"/>
                </a:lnTo>
                <a:lnTo>
                  <a:pt x="19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6"/>
          <p:cNvSpPr>
            <a:spLocks/>
          </p:cNvSpPr>
          <p:nvPr/>
        </p:nvSpPr>
        <p:spPr bwMode="auto">
          <a:xfrm>
            <a:off x="1291645" y="3862522"/>
            <a:ext cx="39749" cy="128221"/>
          </a:xfrm>
          <a:custGeom>
            <a:avLst/>
            <a:gdLst>
              <a:gd name="T0" fmla="*/ 186 w 373"/>
              <a:gd name="T1" fmla="*/ 0 h 1200"/>
              <a:gd name="T2" fmla="*/ 224 w 373"/>
              <a:gd name="T3" fmla="*/ 3 h 1200"/>
              <a:gd name="T4" fmla="*/ 257 w 373"/>
              <a:gd name="T5" fmla="*/ 9 h 1200"/>
              <a:gd name="T6" fmla="*/ 288 w 373"/>
              <a:gd name="T7" fmla="*/ 20 h 1200"/>
              <a:gd name="T8" fmla="*/ 313 w 373"/>
              <a:gd name="T9" fmla="*/ 37 h 1200"/>
              <a:gd name="T10" fmla="*/ 335 w 373"/>
              <a:gd name="T11" fmla="*/ 57 h 1200"/>
              <a:gd name="T12" fmla="*/ 351 w 373"/>
              <a:gd name="T13" fmla="*/ 81 h 1200"/>
              <a:gd name="T14" fmla="*/ 364 w 373"/>
              <a:gd name="T15" fmla="*/ 110 h 1200"/>
              <a:gd name="T16" fmla="*/ 370 w 373"/>
              <a:gd name="T17" fmla="*/ 144 h 1200"/>
              <a:gd name="T18" fmla="*/ 373 w 373"/>
              <a:gd name="T19" fmla="*/ 182 h 1200"/>
              <a:gd name="T20" fmla="*/ 373 w 373"/>
              <a:gd name="T21" fmla="*/ 453 h 1200"/>
              <a:gd name="T22" fmla="*/ 371 w 373"/>
              <a:gd name="T23" fmla="*/ 490 h 1200"/>
              <a:gd name="T24" fmla="*/ 367 w 373"/>
              <a:gd name="T25" fmla="*/ 527 h 1200"/>
              <a:gd name="T26" fmla="*/ 364 w 373"/>
              <a:gd name="T27" fmla="*/ 564 h 1200"/>
              <a:gd name="T28" fmla="*/ 290 w 373"/>
              <a:gd name="T29" fmla="*/ 1113 h 1200"/>
              <a:gd name="T30" fmla="*/ 285 w 373"/>
              <a:gd name="T31" fmla="*/ 1140 h 1200"/>
              <a:gd name="T32" fmla="*/ 276 w 373"/>
              <a:gd name="T33" fmla="*/ 1161 h 1200"/>
              <a:gd name="T34" fmla="*/ 265 w 373"/>
              <a:gd name="T35" fmla="*/ 1176 h 1200"/>
              <a:gd name="T36" fmla="*/ 250 w 373"/>
              <a:gd name="T37" fmla="*/ 1188 h 1200"/>
              <a:gd name="T38" fmla="*/ 232 w 373"/>
              <a:gd name="T39" fmla="*/ 1195 h 1200"/>
              <a:gd name="T40" fmla="*/ 210 w 373"/>
              <a:gd name="T41" fmla="*/ 1199 h 1200"/>
              <a:gd name="T42" fmla="*/ 186 w 373"/>
              <a:gd name="T43" fmla="*/ 1200 h 1200"/>
              <a:gd name="T44" fmla="*/ 162 w 373"/>
              <a:gd name="T45" fmla="*/ 1199 h 1200"/>
              <a:gd name="T46" fmla="*/ 140 w 373"/>
              <a:gd name="T47" fmla="*/ 1195 h 1200"/>
              <a:gd name="T48" fmla="*/ 123 w 373"/>
              <a:gd name="T49" fmla="*/ 1188 h 1200"/>
              <a:gd name="T50" fmla="*/ 107 w 373"/>
              <a:gd name="T51" fmla="*/ 1176 h 1200"/>
              <a:gd name="T52" fmla="*/ 96 w 373"/>
              <a:gd name="T53" fmla="*/ 1161 h 1200"/>
              <a:gd name="T54" fmla="*/ 87 w 373"/>
              <a:gd name="T55" fmla="*/ 1140 h 1200"/>
              <a:gd name="T56" fmla="*/ 82 w 373"/>
              <a:gd name="T57" fmla="*/ 1113 h 1200"/>
              <a:gd name="T58" fmla="*/ 9 w 373"/>
              <a:gd name="T59" fmla="*/ 564 h 1200"/>
              <a:gd name="T60" fmla="*/ 5 w 373"/>
              <a:gd name="T61" fmla="*/ 527 h 1200"/>
              <a:gd name="T62" fmla="*/ 1 w 373"/>
              <a:gd name="T63" fmla="*/ 490 h 1200"/>
              <a:gd name="T64" fmla="*/ 0 w 373"/>
              <a:gd name="T65" fmla="*/ 453 h 1200"/>
              <a:gd name="T66" fmla="*/ 0 w 373"/>
              <a:gd name="T67" fmla="*/ 182 h 1200"/>
              <a:gd name="T68" fmla="*/ 2 w 373"/>
              <a:gd name="T69" fmla="*/ 144 h 1200"/>
              <a:gd name="T70" fmla="*/ 9 w 373"/>
              <a:gd name="T71" fmla="*/ 110 h 1200"/>
              <a:gd name="T72" fmla="*/ 21 w 373"/>
              <a:gd name="T73" fmla="*/ 81 h 1200"/>
              <a:gd name="T74" fmla="*/ 38 w 373"/>
              <a:gd name="T75" fmla="*/ 57 h 1200"/>
              <a:gd name="T76" fmla="*/ 59 w 373"/>
              <a:gd name="T77" fmla="*/ 37 h 1200"/>
              <a:gd name="T78" fmla="*/ 85 w 373"/>
              <a:gd name="T79" fmla="*/ 20 h 1200"/>
              <a:gd name="T80" fmla="*/ 115 w 373"/>
              <a:gd name="T81" fmla="*/ 9 h 1200"/>
              <a:gd name="T82" fmla="*/ 148 w 373"/>
              <a:gd name="T83" fmla="*/ 3 h 1200"/>
              <a:gd name="T84" fmla="*/ 186 w 373"/>
              <a:gd name="T85"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3" h="1200">
                <a:moveTo>
                  <a:pt x="186" y="0"/>
                </a:moveTo>
                <a:lnTo>
                  <a:pt x="224" y="3"/>
                </a:lnTo>
                <a:lnTo>
                  <a:pt x="257" y="9"/>
                </a:lnTo>
                <a:lnTo>
                  <a:pt x="288" y="20"/>
                </a:lnTo>
                <a:lnTo>
                  <a:pt x="313" y="37"/>
                </a:lnTo>
                <a:lnTo>
                  <a:pt x="335" y="57"/>
                </a:lnTo>
                <a:lnTo>
                  <a:pt x="351" y="81"/>
                </a:lnTo>
                <a:lnTo>
                  <a:pt x="364" y="110"/>
                </a:lnTo>
                <a:lnTo>
                  <a:pt x="370" y="144"/>
                </a:lnTo>
                <a:lnTo>
                  <a:pt x="373" y="182"/>
                </a:lnTo>
                <a:lnTo>
                  <a:pt x="373" y="453"/>
                </a:lnTo>
                <a:lnTo>
                  <a:pt x="371" y="490"/>
                </a:lnTo>
                <a:lnTo>
                  <a:pt x="367" y="527"/>
                </a:lnTo>
                <a:lnTo>
                  <a:pt x="364" y="564"/>
                </a:lnTo>
                <a:lnTo>
                  <a:pt x="290" y="1113"/>
                </a:lnTo>
                <a:lnTo>
                  <a:pt x="285" y="1140"/>
                </a:lnTo>
                <a:lnTo>
                  <a:pt x="276" y="1161"/>
                </a:lnTo>
                <a:lnTo>
                  <a:pt x="265" y="1176"/>
                </a:lnTo>
                <a:lnTo>
                  <a:pt x="250" y="1188"/>
                </a:lnTo>
                <a:lnTo>
                  <a:pt x="232" y="1195"/>
                </a:lnTo>
                <a:lnTo>
                  <a:pt x="210" y="1199"/>
                </a:lnTo>
                <a:lnTo>
                  <a:pt x="186" y="1200"/>
                </a:lnTo>
                <a:lnTo>
                  <a:pt x="162" y="1199"/>
                </a:lnTo>
                <a:lnTo>
                  <a:pt x="140" y="1195"/>
                </a:lnTo>
                <a:lnTo>
                  <a:pt x="123" y="1188"/>
                </a:lnTo>
                <a:lnTo>
                  <a:pt x="107" y="1176"/>
                </a:lnTo>
                <a:lnTo>
                  <a:pt x="96" y="1161"/>
                </a:lnTo>
                <a:lnTo>
                  <a:pt x="87" y="1140"/>
                </a:lnTo>
                <a:lnTo>
                  <a:pt x="82" y="1113"/>
                </a:lnTo>
                <a:lnTo>
                  <a:pt x="9" y="564"/>
                </a:lnTo>
                <a:lnTo>
                  <a:pt x="5" y="527"/>
                </a:lnTo>
                <a:lnTo>
                  <a:pt x="1" y="490"/>
                </a:lnTo>
                <a:lnTo>
                  <a:pt x="0" y="453"/>
                </a:lnTo>
                <a:lnTo>
                  <a:pt x="0" y="182"/>
                </a:lnTo>
                <a:lnTo>
                  <a:pt x="2" y="144"/>
                </a:lnTo>
                <a:lnTo>
                  <a:pt x="9" y="110"/>
                </a:lnTo>
                <a:lnTo>
                  <a:pt x="21" y="81"/>
                </a:lnTo>
                <a:lnTo>
                  <a:pt x="38" y="57"/>
                </a:lnTo>
                <a:lnTo>
                  <a:pt x="59" y="37"/>
                </a:lnTo>
                <a:lnTo>
                  <a:pt x="85" y="20"/>
                </a:lnTo>
                <a:lnTo>
                  <a:pt x="115" y="9"/>
                </a:lnTo>
                <a:lnTo>
                  <a:pt x="148" y="3"/>
                </a:lnTo>
                <a:lnTo>
                  <a:pt x="1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7"/>
          <p:cNvSpPr>
            <a:spLocks/>
          </p:cNvSpPr>
          <p:nvPr/>
        </p:nvSpPr>
        <p:spPr bwMode="auto">
          <a:xfrm>
            <a:off x="1290684" y="4007091"/>
            <a:ext cx="41672" cy="41031"/>
          </a:xfrm>
          <a:custGeom>
            <a:avLst/>
            <a:gdLst>
              <a:gd name="T0" fmla="*/ 194 w 388"/>
              <a:gd name="T1" fmla="*/ 0 h 386"/>
              <a:gd name="T2" fmla="*/ 233 w 388"/>
              <a:gd name="T3" fmla="*/ 6 h 386"/>
              <a:gd name="T4" fmla="*/ 269 w 388"/>
              <a:gd name="T5" fmla="*/ 17 h 386"/>
              <a:gd name="T6" fmla="*/ 302 w 388"/>
              <a:gd name="T7" fmla="*/ 34 h 386"/>
              <a:gd name="T8" fmla="*/ 331 w 388"/>
              <a:gd name="T9" fmla="*/ 57 h 386"/>
              <a:gd name="T10" fmla="*/ 355 w 388"/>
              <a:gd name="T11" fmla="*/ 86 h 386"/>
              <a:gd name="T12" fmla="*/ 373 w 388"/>
              <a:gd name="T13" fmla="*/ 119 h 386"/>
              <a:gd name="T14" fmla="*/ 384 w 388"/>
              <a:gd name="T15" fmla="*/ 155 h 386"/>
              <a:gd name="T16" fmla="*/ 388 w 388"/>
              <a:gd name="T17" fmla="*/ 193 h 386"/>
              <a:gd name="T18" fmla="*/ 384 w 388"/>
              <a:gd name="T19" fmla="*/ 232 h 386"/>
              <a:gd name="T20" fmla="*/ 373 w 388"/>
              <a:gd name="T21" fmla="*/ 269 h 386"/>
              <a:gd name="T22" fmla="*/ 355 w 388"/>
              <a:gd name="T23" fmla="*/ 301 h 386"/>
              <a:gd name="T24" fmla="*/ 331 w 388"/>
              <a:gd name="T25" fmla="*/ 329 h 386"/>
              <a:gd name="T26" fmla="*/ 302 w 388"/>
              <a:gd name="T27" fmla="*/ 353 h 386"/>
              <a:gd name="T28" fmla="*/ 269 w 388"/>
              <a:gd name="T29" fmla="*/ 371 h 386"/>
              <a:gd name="T30" fmla="*/ 233 w 388"/>
              <a:gd name="T31" fmla="*/ 382 h 386"/>
              <a:gd name="T32" fmla="*/ 194 w 388"/>
              <a:gd name="T33" fmla="*/ 386 h 386"/>
              <a:gd name="T34" fmla="*/ 155 w 388"/>
              <a:gd name="T35" fmla="*/ 382 h 386"/>
              <a:gd name="T36" fmla="*/ 119 w 388"/>
              <a:gd name="T37" fmla="*/ 371 h 386"/>
              <a:gd name="T38" fmla="*/ 86 w 388"/>
              <a:gd name="T39" fmla="*/ 353 h 386"/>
              <a:gd name="T40" fmla="*/ 57 w 388"/>
              <a:gd name="T41" fmla="*/ 329 h 386"/>
              <a:gd name="T42" fmla="*/ 33 w 388"/>
              <a:gd name="T43" fmla="*/ 301 h 386"/>
              <a:gd name="T44" fmla="*/ 15 w 388"/>
              <a:gd name="T45" fmla="*/ 269 h 386"/>
              <a:gd name="T46" fmla="*/ 4 w 388"/>
              <a:gd name="T47" fmla="*/ 232 h 386"/>
              <a:gd name="T48" fmla="*/ 0 w 388"/>
              <a:gd name="T49" fmla="*/ 193 h 386"/>
              <a:gd name="T50" fmla="*/ 4 w 388"/>
              <a:gd name="T51" fmla="*/ 155 h 386"/>
              <a:gd name="T52" fmla="*/ 15 w 388"/>
              <a:gd name="T53" fmla="*/ 119 h 386"/>
              <a:gd name="T54" fmla="*/ 33 w 388"/>
              <a:gd name="T55" fmla="*/ 86 h 386"/>
              <a:gd name="T56" fmla="*/ 57 w 388"/>
              <a:gd name="T57" fmla="*/ 57 h 386"/>
              <a:gd name="T58" fmla="*/ 86 w 388"/>
              <a:gd name="T59" fmla="*/ 34 h 386"/>
              <a:gd name="T60" fmla="*/ 119 w 388"/>
              <a:gd name="T61" fmla="*/ 17 h 386"/>
              <a:gd name="T62" fmla="*/ 155 w 388"/>
              <a:gd name="T63" fmla="*/ 6 h 386"/>
              <a:gd name="T64" fmla="*/ 194 w 388"/>
              <a:gd name="T6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8" h="386">
                <a:moveTo>
                  <a:pt x="194" y="0"/>
                </a:moveTo>
                <a:lnTo>
                  <a:pt x="233" y="6"/>
                </a:lnTo>
                <a:lnTo>
                  <a:pt x="269" y="17"/>
                </a:lnTo>
                <a:lnTo>
                  <a:pt x="302" y="34"/>
                </a:lnTo>
                <a:lnTo>
                  <a:pt x="331" y="57"/>
                </a:lnTo>
                <a:lnTo>
                  <a:pt x="355" y="86"/>
                </a:lnTo>
                <a:lnTo>
                  <a:pt x="373" y="119"/>
                </a:lnTo>
                <a:lnTo>
                  <a:pt x="384" y="155"/>
                </a:lnTo>
                <a:lnTo>
                  <a:pt x="388" y="193"/>
                </a:lnTo>
                <a:lnTo>
                  <a:pt x="384" y="232"/>
                </a:lnTo>
                <a:lnTo>
                  <a:pt x="373" y="269"/>
                </a:lnTo>
                <a:lnTo>
                  <a:pt x="355" y="301"/>
                </a:lnTo>
                <a:lnTo>
                  <a:pt x="331" y="329"/>
                </a:lnTo>
                <a:lnTo>
                  <a:pt x="302" y="353"/>
                </a:lnTo>
                <a:lnTo>
                  <a:pt x="269" y="371"/>
                </a:lnTo>
                <a:lnTo>
                  <a:pt x="233" y="382"/>
                </a:lnTo>
                <a:lnTo>
                  <a:pt x="194" y="386"/>
                </a:lnTo>
                <a:lnTo>
                  <a:pt x="155" y="382"/>
                </a:lnTo>
                <a:lnTo>
                  <a:pt x="119" y="371"/>
                </a:lnTo>
                <a:lnTo>
                  <a:pt x="86" y="353"/>
                </a:lnTo>
                <a:lnTo>
                  <a:pt x="57" y="329"/>
                </a:lnTo>
                <a:lnTo>
                  <a:pt x="33" y="301"/>
                </a:lnTo>
                <a:lnTo>
                  <a:pt x="15" y="269"/>
                </a:lnTo>
                <a:lnTo>
                  <a:pt x="4" y="232"/>
                </a:lnTo>
                <a:lnTo>
                  <a:pt x="0" y="193"/>
                </a:lnTo>
                <a:lnTo>
                  <a:pt x="4" y="155"/>
                </a:lnTo>
                <a:lnTo>
                  <a:pt x="15" y="119"/>
                </a:lnTo>
                <a:lnTo>
                  <a:pt x="33" y="86"/>
                </a:lnTo>
                <a:lnTo>
                  <a:pt x="57" y="57"/>
                </a:lnTo>
                <a:lnTo>
                  <a:pt x="86" y="34"/>
                </a:lnTo>
                <a:lnTo>
                  <a:pt x="119" y="17"/>
                </a:lnTo>
                <a:lnTo>
                  <a:pt x="155" y="6"/>
                </a:lnTo>
                <a:lnTo>
                  <a:pt x="19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Oval 4"/>
          <p:cNvSpPr/>
          <p:nvPr/>
        </p:nvSpPr>
        <p:spPr>
          <a:xfrm>
            <a:off x="3293453" y="3540636"/>
            <a:ext cx="820615" cy="822960"/>
          </a:xfrm>
          <a:prstGeom prst="ellipse">
            <a:avLst/>
          </a:prstGeom>
          <a:ln>
            <a:no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Oval 5"/>
          <p:cNvSpPr/>
          <p:nvPr/>
        </p:nvSpPr>
        <p:spPr>
          <a:xfrm>
            <a:off x="5685694" y="3540636"/>
            <a:ext cx="820615" cy="822960"/>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Oval 6"/>
          <p:cNvSpPr/>
          <p:nvPr/>
        </p:nvSpPr>
        <p:spPr>
          <a:xfrm>
            <a:off x="8077935" y="3540636"/>
            <a:ext cx="820615" cy="822960"/>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p:cNvSpPr/>
          <p:nvPr/>
        </p:nvSpPr>
        <p:spPr>
          <a:xfrm>
            <a:off x="10470174" y="3540636"/>
            <a:ext cx="820615" cy="822960"/>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3" name="Rectangle 62"/>
          <p:cNvSpPr/>
          <p:nvPr/>
        </p:nvSpPr>
        <p:spPr>
          <a:xfrm>
            <a:off x="2958245" y="4417255"/>
            <a:ext cx="2269016" cy="2308324"/>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Governing Board Adopts or Amends Grant Project Ordinance to Appropriate ARP/CSLFRF Funds to Each Project</a:t>
            </a:r>
          </a:p>
        </p:txBody>
      </p:sp>
      <p:sp>
        <p:nvSpPr>
          <p:cNvPr id="64" name="Rectangle 63"/>
          <p:cNvSpPr/>
          <p:nvPr/>
        </p:nvSpPr>
        <p:spPr>
          <a:xfrm>
            <a:off x="5227261" y="4421471"/>
            <a:ext cx="1838689" cy="2431435"/>
          </a:xfrm>
          <a:prstGeom prst="rect">
            <a:avLst/>
          </a:prstGeom>
        </p:spPr>
        <p:txBody>
          <a:bodyPr wrap="square">
            <a:spAutoFit/>
          </a:bodyPr>
          <a:lstStyle/>
          <a:p>
            <a:pPr lvl="0"/>
            <a:r>
              <a:rPr lang="en-US" kern="0" dirty="0">
                <a:solidFill>
                  <a:schemeClr val="tx1">
                    <a:lumMod val="65000"/>
                    <a:lumOff val="35000"/>
                  </a:schemeClr>
                </a:solidFill>
                <a:latin typeface="Arial" pitchFamily="34" charset="0"/>
                <a:cs typeface="Arial" pitchFamily="34" charset="0"/>
              </a:rPr>
              <a:t>Enter into legal commitments– execute contracts; issue POs to vendors; hire employees</a:t>
            </a:r>
          </a:p>
          <a:p>
            <a:pPr lvl="0"/>
            <a:endParaRPr lang="en-US" sz="800" kern="0" dirty="0">
              <a:solidFill>
                <a:schemeClr val="tx1">
                  <a:lumMod val="65000"/>
                  <a:lumOff val="35000"/>
                </a:schemeClr>
              </a:solidFill>
              <a:latin typeface="Arial" pitchFamily="34" charset="0"/>
              <a:cs typeface="Arial" pitchFamily="34" charset="0"/>
            </a:endParaRPr>
          </a:p>
          <a:p>
            <a:pPr lvl="0"/>
            <a:r>
              <a:rPr lang="en-US" kern="0" dirty="0">
                <a:solidFill>
                  <a:schemeClr val="tx1">
                    <a:lumMod val="65000"/>
                    <a:lumOff val="35000"/>
                  </a:schemeClr>
                </a:solidFill>
                <a:latin typeface="Arial" pitchFamily="34" charset="0"/>
                <a:cs typeface="Arial" pitchFamily="34" charset="0"/>
              </a:rPr>
              <a:t>PREAUDIT TRIGGERED</a:t>
            </a:r>
            <a:endParaRPr lang="en-US" dirty="0">
              <a:solidFill>
                <a:schemeClr val="tx1">
                  <a:lumMod val="65000"/>
                  <a:lumOff val="35000"/>
                </a:schemeClr>
              </a:solidFill>
              <a:latin typeface="Arial" pitchFamily="34" charset="0"/>
              <a:cs typeface="Arial" pitchFamily="34" charset="0"/>
            </a:endParaRPr>
          </a:p>
        </p:txBody>
      </p:sp>
      <p:sp>
        <p:nvSpPr>
          <p:cNvPr id="65" name="Rectangle 64"/>
          <p:cNvSpPr/>
          <p:nvPr/>
        </p:nvSpPr>
        <p:spPr>
          <a:xfrm>
            <a:off x="7547353" y="4450433"/>
            <a:ext cx="2225916" cy="1200329"/>
          </a:xfrm>
          <a:prstGeom prst="rect">
            <a:avLst/>
          </a:prstGeom>
        </p:spPr>
        <p:txBody>
          <a:bodyPr wrap="square">
            <a:spAutoFit/>
          </a:bodyPr>
          <a:lstStyle/>
          <a:p>
            <a:pPr lvl="0"/>
            <a:r>
              <a:rPr lang="en-US" kern="0" dirty="0">
                <a:solidFill>
                  <a:schemeClr val="tx1">
                    <a:lumMod val="65000"/>
                    <a:lumOff val="35000"/>
                  </a:schemeClr>
                </a:solidFill>
                <a:latin typeface="Arial" pitchFamily="34" charset="0"/>
                <a:cs typeface="Arial" pitchFamily="34" charset="0"/>
              </a:rPr>
              <a:t>Work is performed; goods are delivered; payment is due</a:t>
            </a:r>
            <a:endParaRPr lang="en-US" dirty="0">
              <a:solidFill>
                <a:schemeClr val="tx1">
                  <a:lumMod val="65000"/>
                  <a:lumOff val="35000"/>
                </a:schemeClr>
              </a:solidFill>
              <a:latin typeface="Arial" pitchFamily="34" charset="0"/>
              <a:cs typeface="Arial" pitchFamily="34" charset="0"/>
            </a:endParaRPr>
          </a:p>
        </p:txBody>
      </p:sp>
      <p:sp>
        <p:nvSpPr>
          <p:cNvPr id="66" name="Rectangle 65"/>
          <p:cNvSpPr/>
          <p:nvPr/>
        </p:nvSpPr>
        <p:spPr>
          <a:xfrm>
            <a:off x="9867445" y="4450433"/>
            <a:ext cx="2225916" cy="1877437"/>
          </a:xfrm>
          <a:prstGeom prst="rect">
            <a:avLst/>
          </a:prstGeom>
        </p:spPr>
        <p:txBody>
          <a:bodyPr wrap="square">
            <a:spAutoFit/>
          </a:bodyPr>
          <a:lstStyle/>
          <a:p>
            <a:pPr lvl="0"/>
            <a:r>
              <a:rPr lang="en-US" kern="0" dirty="0">
                <a:solidFill>
                  <a:schemeClr val="tx1">
                    <a:lumMod val="65000"/>
                    <a:lumOff val="35000"/>
                  </a:schemeClr>
                </a:solidFill>
                <a:latin typeface="Arial" pitchFamily="34" charset="0"/>
                <a:cs typeface="Arial" pitchFamily="34" charset="0"/>
              </a:rPr>
              <a:t>Payment is made to contractor / vendor / employee.</a:t>
            </a:r>
          </a:p>
          <a:p>
            <a:pPr lvl="0"/>
            <a:endParaRPr lang="en-US" sz="800" kern="0" dirty="0">
              <a:solidFill>
                <a:schemeClr val="tx1">
                  <a:lumMod val="65000"/>
                  <a:lumOff val="35000"/>
                </a:schemeClr>
              </a:solidFill>
              <a:latin typeface="Arial" pitchFamily="34" charset="0"/>
              <a:cs typeface="Arial" pitchFamily="34" charset="0"/>
            </a:endParaRPr>
          </a:p>
          <a:p>
            <a:pPr lvl="0"/>
            <a:r>
              <a:rPr lang="en-US" kern="0" dirty="0">
                <a:solidFill>
                  <a:schemeClr val="tx1">
                    <a:lumMod val="65000"/>
                    <a:lumOff val="35000"/>
                  </a:schemeClr>
                </a:solidFill>
                <a:latin typeface="Arial" pitchFamily="34" charset="0"/>
                <a:cs typeface="Arial" pitchFamily="34" charset="0"/>
              </a:rPr>
              <a:t>DISBURSEMENT PROCESS TRIGGERED </a:t>
            </a:r>
            <a:endParaRPr lang="en-US" dirty="0">
              <a:solidFill>
                <a:schemeClr val="tx1">
                  <a:lumMod val="65000"/>
                  <a:lumOff val="35000"/>
                </a:schemeClr>
              </a:solidFill>
              <a:latin typeface="Arial" pitchFamily="34" charset="0"/>
              <a:cs typeface="Arial" pitchFamily="34" charset="0"/>
            </a:endParaRPr>
          </a:p>
        </p:txBody>
      </p:sp>
      <p:sp>
        <p:nvSpPr>
          <p:cNvPr id="47" name="Rectangle 46"/>
          <p:cNvSpPr/>
          <p:nvPr/>
        </p:nvSpPr>
        <p:spPr>
          <a:xfrm>
            <a:off x="0" y="0"/>
            <a:ext cx="12192000" cy="15712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67" name="Rectangle 66"/>
          <p:cNvSpPr/>
          <p:nvPr/>
        </p:nvSpPr>
        <p:spPr>
          <a:xfrm>
            <a:off x="691677" y="389500"/>
            <a:ext cx="10808646" cy="792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cs typeface="Arial" panose="020B0604020202020204" pitchFamily="34" charset="0"/>
              </a:rPr>
              <a:t>PROJECT PROCESS</a:t>
            </a:r>
          </a:p>
        </p:txBody>
      </p:sp>
      <p:sp>
        <p:nvSpPr>
          <p:cNvPr id="2" name="Rectangle 1">
            <a:extLst>
              <a:ext uri="{FF2B5EF4-FFF2-40B4-BE49-F238E27FC236}">
                <a16:creationId xmlns:a16="http://schemas.microsoft.com/office/drawing/2014/main" id="{534BB798-DFAC-BDC1-94CE-71CE1D69C0E4}"/>
              </a:ext>
            </a:extLst>
          </p:cNvPr>
          <p:cNvSpPr/>
          <p:nvPr/>
        </p:nvSpPr>
        <p:spPr>
          <a:xfrm>
            <a:off x="98639" y="4449626"/>
            <a:ext cx="2707319" cy="2031325"/>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Identify Project* and Estimate Costs</a:t>
            </a:r>
          </a:p>
          <a:p>
            <a:endParaRPr lang="en-US" dirty="0">
              <a:solidFill>
                <a:schemeClr val="tx1">
                  <a:lumMod val="65000"/>
                  <a:lumOff val="35000"/>
                </a:schemeClr>
              </a:solidFill>
              <a:latin typeface="Arial" panose="020B0604020202020204" pitchFamily="34" charset="0"/>
              <a:cs typeface="Arial" panose="020B0604020202020204" pitchFamily="34" charset="0"/>
            </a:endParaRPr>
          </a:p>
          <a:p>
            <a:r>
              <a:rPr lang="en-US" sz="1200" dirty="0">
                <a:solidFill>
                  <a:schemeClr val="tx1">
                    <a:lumMod val="65000"/>
                    <a:lumOff val="35000"/>
                  </a:schemeClr>
                </a:solidFill>
                <a:latin typeface="Arial" panose="020B0604020202020204" pitchFamily="34" charset="0"/>
                <a:cs typeface="Arial" panose="020B0604020202020204" pitchFamily="34" charset="0"/>
              </a:rPr>
              <a:t>Project Samples: </a:t>
            </a:r>
          </a:p>
          <a:p>
            <a:r>
              <a:rPr lang="en-US" sz="1200" dirty="0">
                <a:solidFill>
                  <a:schemeClr val="tx1">
                    <a:lumMod val="65000"/>
                    <a:lumOff val="35000"/>
                  </a:schemeClr>
                </a:solidFill>
                <a:latin typeface="Arial" panose="020B0604020202020204" pitchFamily="34" charset="0"/>
                <a:cs typeface="Arial" panose="020B0604020202020204" pitchFamily="34" charset="0"/>
              </a:rPr>
              <a:t>Project 1: Salaries &amp; benefits for law enforcement department</a:t>
            </a:r>
          </a:p>
          <a:p>
            <a:r>
              <a:rPr lang="en-US" sz="1200" dirty="0">
                <a:solidFill>
                  <a:schemeClr val="tx1">
                    <a:lumMod val="65000"/>
                    <a:lumOff val="35000"/>
                  </a:schemeClr>
                </a:solidFill>
                <a:latin typeface="Arial" panose="020B0604020202020204" pitchFamily="34" charset="0"/>
                <a:cs typeface="Arial" panose="020B0604020202020204" pitchFamily="34" charset="0"/>
              </a:rPr>
              <a:t>Project 2: Water tower rehab project</a:t>
            </a:r>
          </a:p>
          <a:p>
            <a:r>
              <a:rPr lang="en-US" sz="1200" dirty="0">
                <a:solidFill>
                  <a:schemeClr val="tx1">
                    <a:lumMod val="65000"/>
                    <a:lumOff val="35000"/>
                  </a:schemeClr>
                </a:solidFill>
                <a:latin typeface="Arial" panose="020B0604020202020204" pitchFamily="34" charset="0"/>
                <a:cs typeface="Arial" panose="020B0604020202020204" pitchFamily="34" charset="0"/>
              </a:rPr>
              <a:t>Project 3: Utility bill subsidy program for low- income citizens</a:t>
            </a:r>
          </a:p>
        </p:txBody>
      </p:sp>
      <p:sp>
        <p:nvSpPr>
          <p:cNvPr id="3" name="Rectangle 2">
            <a:extLst>
              <a:ext uri="{FF2B5EF4-FFF2-40B4-BE49-F238E27FC236}">
                <a16:creationId xmlns:a16="http://schemas.microsoft.com/office/drawing/2014/main" id="{7BEBC22B-9114-86CD-F20E-B3F298C56850}"/>
              </a:ext>
            </a:extLst>
          </p:cNvPr>
          <p:cNvSpPr/>
          <p:nvPr/>
        </p:nvSpPr>
        <p:spPr>
          <a:xfrm>
            <a:off x="325677" y="2926937"/>
            <a:ext cx="1891430" cy="4898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PREWORK</a:t>
            </a:r>
          </a:p>
        </p:txBody>
      </p:sp>
      <p:sp>
        <p:nvSpPr>
          <p:cNvPr id="10" name="Rectangle 9">
            <a:extLst>
              <a:ext uri="{FF2B5EF4-FFF2-40B4-BE49-F238E27FC236}">
                <a16:creationId xmlns:a16="http://schemas.microsoft.com/office/drawing/2014/main" id="{1EB5BD14-8DD6-AEF7-239A-5201E03077DE}"/>
              </a:ext>
            </a:extLst>
          </p:cNvPr>
          <p:cNvSpPr/>
          <p:nvPr/>
        </p:nvSpPr>
        <p:spPr>
          <a:xfrm>
            <a:off x="2670132" y="2929642"/>
            <a:ext cx="1891430" cy="4898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BUDGET</a:t>
            </a:r>
          </a:p>
        </p:txBody>
      </p:sp>
      <p:sp>
        <p:nvSpPr>
          <p:cNvPr id="17" name="Rectangle 16">
            <a:extLst>
              <a:ext uri="{FF2B5EF4-FFF2-40B4-BE49-F238E27FC236}">
                <a16:creationId xmlns:a16="http://schemas.microsoft.com/office/drawing/2014/main" id="{E24ACB6A-7920-E13E-2C96-14E7585DB816}"/>
              </a:ext>
            </a:extLst>
          </p:cNvPr>
          <p:cNvSpPr/>
          <p:nvPr/>
        </p:nvSpPr>
        <p:spPr>
          <a:xfrm>
            <a:off x="5137816" y="2946115"/>
            <a:ext cx="1891430" cy="4898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OBLIGATION</a:t>
            </a:r>
          </a:p>
        </p:txBody>
      </p:sp>
      <p:sp>
        <p:nvSpPr>
          <p:cNvPr id="18" name="Rectangle 17">
            <a:extLst>
              <a:ext uri="{FF2B5EF4-FFF2-40B4-BE49-F238E27FC236}">
                <a16:creationId xmlns:a16="http://schemas.microsoft.com/office/drawing/2014/main" id="{00A68E79-18DD-659E-89B8-819816ADC902}"/>
              </a:ext>
            </a:extLst>
          </p:cNvPr>
          <p:cNvSpPr/>
          <p:nvPr/>
        </p:nvSpPr>
        <p:spPr>
          <a:xfrm>
            <a:off x="7423598" y="2936065"/>
            <a:ext cx="2086197" cy="4898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EXPENDITURE</a:t>
            </a:r>
          </a:p>
        </p:txBody>
      </p:sp>
      <p:sp>
        <p:nvSpPr>
          <p:cNvPr id="19" name="Rectangle 18">
            <a:extLst>
              <a:ext uri="{FF2B5EF4-FFF2-40B4-BE49-F238E27FC236}">
                <a16:creationId xmlns:a16="http://schemas.microsoft.com/office/drawing/2014/main" id="{745080CE-A8B8-E1D9-713B-637D0A22607B}"/>
              </a:ext>
            </a:extLst>
          </p:cNvPr>
          <p:cNvSpPr/>
          <p:nvPr/>
        </p:nvSpPr>
        <p:spPr>
          <a:xfrm>
            <a:off x="9781132" y="2956495"/>
            <a:ext cx="2242045" cy="4898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DISBURSEMENT</a:t>
            </a:r>
          </a:p>
        </p:txBody>
      </p:sp>
      <p:pic>
        <p:nvPicPr>
          <p:cNvPr id="33" name="Graphic 32" descr="Bank check with solid fill">
            <a:extLst>
              <a:ext uri="{FF2B5EF4-FFF2-40B4-BE49-F238E27FC236}">
                <a16:creationId xmlns:a16="http://schemas.microsoft.com/office/drawing/2014/main" id="{7579C492-EE82-20B1-770C-C836285DFE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68813" y="3620574"/>
            <a:ext cx="663084" cy="663084"/>
          </a:xfrm>
          <a:prstGeom prst="rect">
            <a:avLst/>
          </a:prstGeom>
        </p:spPr>
      </p:pic>
      <p:pic>
        <p:nvPicPr>
          <p:cNvPr id="35" name="Graphic 34" descr="Checklist with solid fill">
            <a:extLst>
              <a:ext uri="{FF2B5EF4-FFF2-40B4-BE49-F238E27FC236}">
                <a16:creationId xmlns:a16="http://schemas.microsoft.com/office/drawing/2014/main" id="{47BB2F04-E85D-DE15-75AE-3ECE0D0C5A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22275" y="3667698"/>
            <a:ext cx="568836" cy="568836"/>
          </a:xfrm>
          <a:prstGeom prst="rect">
            <a:avLst/>
          </a:prstGeom>
        </p:spPr>
      </p:pic>
      <p:pic>
        <p:nvPicPr>
          <p:cNvPr id="38" name="Graphic 37" descr="Contract with solid fill">
            <a:extLst>
              <a:ext uri="{FF2B5EF4-FFF2-40B4-BE49-F238E27FC236}">
                <a16:creationId xmlns:a16="http://schemas.microsoft.com/office/drawing/2014/main" id="{E8D7BC33-2C7C-7B58-36D9-F0187D640C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08755" y="3670478"/>
            <a:ext cx="574490" cy="574490"/>
          </a:xfrm>
          <a:prstGeom prst="rect">
            <a:avLst/>
          </a:prstGeom>
        </p:spPr>
      </p:pic>
      <p:pic>
        <p:nvPicPr>
          <p:cNvPr id="40" name="Graphic 39" descr="Pie chart with solid fill">
            <a:extLst>
              <a:ext uri="{FF2B5EF4-FFF2-40B4-BE49-F238E27FC236}">
                <a16:creationId xmlns:a16="http://schemas.microsoft.com/office/drawing/2014/main" id="{BA2256FC-3135-4703-4C6C-CCC143A843B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16515" y="3671003"/>
            <a:ext cx="574490" cy="574490"/>
          </a:xfrm>
          <a:prstGeom prst="rect">
            <a:avLst/>
          </a:prstGeom>
        </p:spPr>
      </p:pic>
      <p:sp>
        <p:nvSpPr>
          <p:cNvPr id="42" name="Rectangle 41">
            <a:hlinkClick r:id="rId10" action="ppaction://hlinksldjump"/>
            <a:extLst>
              <a:ext uri="{FF2B5EF4-FFF2-40B4-BE49-F238E27FC236}">
                <a16:creationId xmlns:a16="http://schemas.microsoft.com/office/drawing/2014/main" id="{A4C0D9D6-33D5-2FE3-DC8A-D18EA5FEBBBD}"/>
              </a:ext>
            </a:extLst>
          </p:cNvPr>
          <p:cNvSpPr/>
          <p:nvPr/>
        </p:nvSpPr>
        <p:spPr>
          <a:xfrm>
            <a:off x="10470174" y="6414707"/>
            <a:ext cx="1179031" cy="31087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BACK</a:t>
            </a:r>
          </a:p>
        </p:txBody>
      </p:sp>
      <p:sp>
        <p:nvSpPr>
          <p:cNvPr id="43" name="Rectangle 42">
            <a:extLst>
              <a:ext uri="{FF2B5EF4-FFF2-40B4-BE49-F238E27FC236}">
                <a16:creationId xmlns:a16="http://schemas.microsoft.com/office/drawing/2014/main" id="{1E1B6837-EDF6-3BC4-7913-B57FDCB5085B}"/>
              </a:ext>
            </a:extLst>
          </p:cNvPr>
          <p:cNvSpPr/>
          <p:nvPr/>
        </p:nvSpPr>
        <p:spPr>
          <a:xfrm>
            <a:off x="2313260" y="1117459"/>
            <a:ext cx="7540541" cy="5982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Note that when you do a reimbursement, steps 02-04 occur simultaneously with the adoption/amendment of the budget appropriation. </a:t>
            </a:r>
          </a:p>
        </p:txBody>
      </p:sp>
    </p:spTree>
    <p:extLst>
      <p:ext uri="{BB962C8B-B14F-4D97-AF65-F5344CB8AC3E}">
        <p14:creationId xmlns:p14="http://schemas.microsoft.com/office/powerpoint/2010/main" val="107719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ectangle: Rounded Corners 174">
            <a:extLst>
              <a:ext uri="{FF2B5EF4-FFF2-40B4-BE49-F238E27FC236}">
                <a16:creationId xmlns:a16="http://schemas.microsoft.com/office/drawing/2014/main" id="{69D46CE6-FBCA-40DD-A211-6CB812C338F5}"/>
              </a:ext>
            </a:extLst>
          </p:cNvPr>
          <p:cNvSpPr/>
          <p:nvPr/>
        </p:nvSpPr>
        <p:spPr>
          <a:xfrm>
            <a:off x="8850269" y="2135275"/>
            <a:ext cx="2390629" cy="3407958"/>
          </a:xfrm>
          <a:prstGeom prst="roundRect">
            <a:avLst>
              <a:gd name="adj" fmla="val 343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71" name="Rectangle: Rounded Corners 170">
            <a:extLst>
              <a:ext uri="{FF2B5EF4-FFF2-40B4-BE49-F238E27FC236}">
                <a16:creationId xmlns:a16="http://schemas.microsoft.com/office/drawing/2014/main" id="{CEDE1390-7D18-41C8-B606-A6F004C17512}"/>
              </a:ext>
            </a:extLst>
          </p:cNvPr>
          <p:cNvSpPr/>
          <p:nvPr/>
        </p:nvSpPr>
        <p:spPr>
          <a:xfrm>
            <a:off x="6149656" y="2135275"/>
            <a:ext cx="2390629" cy="3407958"/>
          </a:xfrm>
          <a:prstGeom prst="roundRect">
            <a:avLst>
              <a:gd name="adj" fmla="val 343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67" name="Rectangle: Rounded Corners 166">
            <a:extLst>
              <a:ext uri="{FF2B5EF4-FFF2-40B4-BE49-F238E27FC236}">
                <a16:creationId xmlns:a16="http://schemas.microsoft.com/office/drawing/2014/main" id="{333A9464-BBF4-4AF2-B0E0-F85498599203}"/>
              </a:ext>
            </a:extLst>
          </p:cNvPr>
          <p:cNvSpPr/>
          <p:nvPr/>
        </p:nvSpPr>
        <p:spPr>
          <a:xfrm>
            <a:off x="3471595" y="2135275"/>
            <a:ext cx="2390629" cy="3407958"/>
          </a:xfrm>
          <a:prstGeom prst="roundRect">
            <a:avLst>
              <a:gd name="adj" fmla="val 343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63" name="Rectangle: Rounded Corners 162">
            <a:extLst>
              <a:ext uri="{FF2B5EF4-FFF2-40B4-BE49-F238E27FC236}">
                <a16:creationId xmlns:a16="http://schemas.microsoft.com/office/drawing/2014/main" id="{9D8F22DB-B7DB-4EC4-BA16-240BF234933F}"/>
              </a:ext>
            </a:extLst>
          </p:cNvPr>
          <p:cNvSpPr/>
          <p:nvPr/>
        </p:nvSpPr>
        <p:spPr>
          <a:xfrm>
            <a:off x="780847" y="2135275"/>
            <a:ext cx="2390629" cy="3407958"/>
          </a:xfrm>
          <a:prstGeom prst="roundRect">
            <a:avLst>
              <a:gd name="adj" fmla="val 343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2" name="Title 1"/>
          <p:cNvSpPr>
            <a:spLocks noGrp="1"/>
          </p:cNvSpPr>
          <p:nvPr>
            <p:ph type="title"/>
          </p:nvPr>
        </p:nvSpPr>
        <p:spPr>
          <a:xfrm>
            <a:off x="611029" y="537853"/>
            <a:ext cx="10969943" cy="711081"/>
          </a:xfrm>
        </p:spPr>
        <p:txBody>
          <a:bodyPr/>
          <a:lstStyle/>
          <a:p>
            <a:pPr algn="ctr"/>
            <a:r>
              <a:rPr lang="en-US" dirty="0">
                <a:solidFill>
                  <a:schemeClr val="tx1">
                    <a:lumMod val="75000"/>
                    <a:lumOff val="25000"/>
                  </a:schemeClr>
                </a:solidFill>
              </a:rPr>
              <a:t>ARP/CSLFRF Obligation &amp; Expenditure Deadlines</a:t>
            </a:r>
            <a:endParaRPr lang="en-IN" dirty="0">
              <a:solidFill>
                <a:schemeClr val="tx1">
                  <a:lumMod val="75000"/>
                  <a:lumOff val="25000"/>
                </a:schemeClr>
              </a:solidFill>
            </a:endParaRPr>
          </a:p>
        </p:txBody>
      </p:sp>
      <p:sp>
        <p:nvSpPr>
          <p:cNvPr id="5" name="Freeform 62">
            <a:extLst>
              <a:ext uri="{FF2B5EF4-FFF2-40B4-BE49-F238E27FC236}">
                <a16:creationId xmlns:a16="http://schemas.microsoft.com/office/drawing/2014/main" id="{65C17250-F4C4-4F9E-99C9-0E718E25367A}"/>
              </a:ext>
            </a:extLst>
          </p:cNvPr>
          <p:cNvSpPr>
            <a:spLocks noChangeArrowheads="1"/>
          </p:cNvSpPr>
          <p:nvPr/>
        </p:nvSpPr>
        <p:spPr bwMode="auto">
          <a:xfrm>
            <a:off x="547053" y="4271824"/>
            <a:ext cx="2880730" cy="963513"/>
          </a:xfrm>
          <a:custGeom>
            <a:avLst/>
            <a:gdLst>
              <a:gd name="T0" fmla="*/ 674 w 5254"/>
              <a:gd name="T1" fmla="*/ 563 h 1225"/>
              <a:gd name="T2" fmla="*/ 42 w 5254"/>
              <a:gd name="T3" fmla="*/ 92 h 1225"/>
              <a:gd name="T4" fmla="*/ 42 w 5254"/>
              <a:gd name="T5" fmla="*/ 92 h 1225"/>
              <a:gd name="T6" fmla="*/ 72 w 5254"/>
              <a:gd name="T7" fmla="*/ 0 h 1225"/>
              <a:gd name="T8" fmla="*/ 4442 w 5254"/>
              <a:gd name="T9" fmla="*/ 0 h 1225"/>
              <a:gd name="T10" fmla="*/ 4442 w 5254"/>
              <a:gd name="T11" fmla="*/ 0 h 1225"/>
              <a:gd name="T12" fmla="*/ 4472 w 5254"/>
              <a:gd name="T13" fmla="*/ 10 h 1225"/>
              <a:gd name="T14" fmla="*/ 5226 w 5254"/>
              <a:gd name="T15" fmla="*/ 563 h 1225"/>
              <a:gd name="T16" fmla="*/ 5226 w 5254"/>
              <a:gd name="T17" fmla="*/ 563 h 1225"/>
              <a:gd name="T18" fmla="*/ 5226 w 5254"/>
              <a:gd name="T19" fmla="*/ 644 h 1225"/>
              <a:gd name="T20" fmla="*/ 4472 w 5254"/>
              <a:gd name="T21" fmla="*/ 1213 h 1225"/>
              <a:gd name="T22" fmla="*/ 4472 w 5254"/>
              <a:gd name="T23" fmla="*/ 1213 h 1225"/>
              <a:gd name="T24" fmla="*/ 4441 w 5254"/>
              <a:gd name="T25" fmla="*/ 1224 h 1225"/>
              <a:gd name="T26" fmla="*/ 69 w 5254"/>
              <a:gd name="T27" fmla="*/ 1224 h 1225"/>
              <a:gd name="T28" fmla="*/ 69 w 5254"/>
              <a:gd name="T29" fmla="*/ 1224 h 1225"/>
              <a:gd name="T30" fmla="*/ 38 w 5254"/>
              <a:gd name="T31" fmla="*/ 1132 h 1225"/>
              <a:gd name="T32" fmla="*/ 674 w 5254"/>
              <a:gd name="T33" fmla="*/ 644 h 1225"/>
              <a:gd name="T34" fmla="*/ 674 w 5254"/>
              <a:gd name="T35" fmla="*/ 644 h 1225"/>
              <a:gd name="T36" fmla="*/ 674 w 5254"/>
              <a:gd name="T37" fmla="*/ 563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54" h="1225">
                <a:moveTo>
                  <a:pt x="674" y="563"/>
                </a:moveTo>
                <a:lnTo>
                  <a:pt x="42" y="92"/>
                </a:lnTo>
                <a:lnTo>
                  <a:pt x="42" y="92"/>
                </a:lnTo>
                <a:cubicBezTo>
                  <a:pt x="3" y="63"/>
                  <a:pt x="24" y="0"/>
                  <a:pt x="72" y="0"/>
                </a:cubicBezTo>
                <a:lnTo>
                  <a:pt x="4442" y="0"/>
                </a:lnTo>
                <a:lnTo>
                  <a:pt x="4442" y="0"/>
                </a:lnTo>
                <a:cubicBezTo>
                  <a:pt x="4453" y="0"/>
                  <a:pt x="4463" y="3"/>
                  <a:pt x="4472" y="10"/>
                </a:cubicBezTo>
                <a:lnTo>
                  <a:pt x="5226" y="563"/>
                </a:lnTo>
                <a:lnTo>
                  <a:pt x="5226" y="563"/>
                </a:lnTo>
                <a:cubicBezTo>
                  <a:pt x="5253" y="583"/>
                  <a:pt x="5253" y="624"/>
                  <a:pt x="5226" y="644"/>
                </a:cubicBezTo>
                <a:lnTo>
                  <a:pt x="4472" y="1213"/>
                </a:lnTo>
                <a:lnTo>
                  <a:pt x="4472" y="1213"/>
                </a:lnTo>
                <a:cubicBezTo>
                  <a:pt x="4463" y="1220"/>
                  <a:pt x="4452" y="1224"/>
                  <a:pt x="4441" y="1224"/>
                </a:cubicBezTo>
                <a:lnTo>
                  <a:pt x="69" y="1224"/>
                </a:lnTo>
                <a:lnTo>
                  <a:pt x="69" y="1224"/>
                </a:lnTo>
                <a:cubicBezTo>
                  <a:pt x="20" y="1224"/>
                  <a:pt x="0" y="1162"/>
                  <a:pt x="38" y="1132"/>
                </a:cubicBezTo>
                <a:lnTo>
                  <a:pt x="674" y="644"/>
                </a:lnTo>
                <a:lnTo>
                  <a:pt x="674" y="644"/>
                </a:lnTo>
                <a:cubicBezTo>
                  <a:pt x="701" y="624"/>
                  <a:pt x="701" y="583"/>
                  <a:pt x="674" y="563"/>
                </a:cubicBezTo>
              </a:path>
            </a:pathLst>
          </a:custGeom>
          <a:solidFill>
            <a:schemeClr val="accent1"/>
          </a:solidFill>
          <a:ln>
            <a:noFill/>
          </a:ln>
          <a:effectLst/>
        </p:spPr>
        <p:txBody>
          <a:bodyPr wrap="none" anchor="ctr"/>
          <a:lstStyle/>
          <a:p>
            <a:endParaRPr lang="en-US" sz="3600" dirty="0">
              <a:latin typeface="Lato Light" panose="020F0502020204030203" pitchFamily="34" charset="0"/>
            </a:endParaRPr>
          </a:p>
        </p:txBody>
      </p:sp>
      <p:sp>
        <p:nvSpPr>
          <p:cNvPr id="6" name="Freeform 67">
            <a:extLst>
              <a:ext uri="{FF2B5EF4-FFF2-40B4-BE49-F238E27FC236}">
                <a16:creationId xmlns:a16="http://schemas.microsoft.com/office/drawing/2014/main" id="{3CAA1617-8CB4-4EED-9913-EA8F22AC0973}"/>
              </a:ext>
            </a:extLst>
          </p:cNvPr>
          <p:cNvSpPr>
            <a:spLocks noChangeArrowheads="1"/>
          </p:cNvSpPr>
          <p:nvPr/>
        </p:nvSpPr>
        <p:spPr bwMode="auto">
          <a:xfrm>
            <a:off x="1451724" y="1744333"/>
            <a:ext cx="873254" cy="814717"/>
          </a:xfrm>
          <a:custGeom>
            <a:avLst/>
            <a:gdLst>
              <a:gd name="T0" fmla="*/ 637 w 1274"/>
              <a:gd name="T1" fmla="*/ 0 h 1275"/>
              <a:gd name="T2" fmla="*/ 637 w 1274"/>
              <a:gd name="T3" fmla="*/ 0 h 1275"/>
              <a:gd name="T4" fmla="*/ 1273 w 1274"/>
              <a:gd name="T5" fmla="*/ 637 h 1275"/>
              <a:gd name="T6" fmla="*/ 1273 w 1274"/>
              <a:gd name="T7" fmla="*/ 637 h 1275"/>
              <a:gd name="T8" fmla="*/ 637 w 1274"/>
              <a:gd name="T9" fmla="*/ 1274 h 1275"/>
              <a:gd name="T10" fmla="*/ 637 w 1274"/>
              <a:gd name="T11" fmla="*/ 1274 h 1275"/>
              <a:gd name="T12" fmla="*/ 0 w 1274"/>
              <a:gd name="T13" fmla="*/ 637 h 1275"/>
              <a:gd name="T14" fmla="*/ 0 w 1274"/>
              <a:gd name="T15" fmla="*/ 637 h 1275"/>
              <a:gd name="T16" fmla="*/ 637 w 1274"/>
              <a:gd name="T1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4" h="1275">
                <a:moveTo>
                  <a:pt x="637" y="0"/>
                </a:moveTo>
                <a:lnTo>
                  <a:pt x="637" y="0"/>
                </a:lnTo>
                <a:cubicBezTo>
                  <a:pt x="988" y="0"/>
                  <a:pt x="1273" y="285"/>
                  <a:pt x="1273" y="637"/>
                </a:cubicBezTo>
                <a:lnTo>
                  <a:pt x="1273" y="637"/>
                </a:lnTo>
                <a:cubicBezTo>
                  <a:pt x="1273" y="988"/>
                  <a:pt x="988" y="1274"/>
                  <a:pt x="637" y="1274"/>
                </a:cubicBezTo>
                <a:lnTo>
                  <a:pt x="637" y="1274"/>
                </a:lnTo>
                <a:cubicBezTo>
                  <a:pt x="284" y="1274"/>
                  <a:pt x="0" y="988"/>
                  <a:pt x="0" y="637"/>
                </a:cubicBezTo>
                <a:lnTo>
                  <a:pt x="0" y="637"/>
                </a:lnTo>
                <a:cubicBezTo>
                  <a:pt x="0" y="285"/>
                  <a:pt x="284" y="0"/>
                  <a:pt x="637" y="0"/>
                </a:cubicBezTo>
              </a:path>
            </a:pathLst>
          </a:custGeom>
          <a:solidFill>
            <a:schemeClr val="bg1"/>
          </a:solidFill>
          <a:ln>
            <a:noFill/>
          </a:ln>
          <a:effectLst>
            <a:outerShdw blurRad="50800" dist="38100" dir="8100000" algn="tr" rotWithShape="0">
              <a:prstClr val="black">
                <a:alpha val="40000"/>
              </a:prstClr>
            </a:outerShdw>
          </a:effectLst>
        </p:spPr>
        <p:txBody>
          <a:bodyPr wrap="none" anchor="ctr"/>
          <a:lstStyle/>
          <a:p>
            <a:endParaRPr lang="en-US" sz="3600" dirty="0">
              <a:latin typeface="Lato Light" panose="020F0502020204030203" pitchFamily="34" charset="0"/>
            </a:endParaRPr>
          </a:p>
        </p:txBody>
      </p:sp>
      <p:sp>
        <p:nvSpPr>
          <p:cNvPr id="19" name="Freeform 68">
            <a:extLst>
              <a:ext uri="{FF2B5EF4-FFF2-40B4-BE49-F238E27FC236}">
                <a16:creationId xmlns:a16="http://schemas.microsoft.com/office/drawing/2014/main" id="{ECF3AFCE-6668-4615-807E-74CCC657D304}"/>
              </a:ext>
            </a:extLst>
          </p:cNvPr>
          <p:cNvSpPr>
            <a:spLocks noChangeArrowheads="1"/>
          </p:cNvSpPr>
          <p:nvPr/>
        </p:nvSpPr>
        <p:spPr bwMode="auto">
          <a:xfrm>
            <a:off x="1464077" y="1711001"/>
            <a:ext cx="848548" cy="848548"/>
          </a:xfrm>
          <a:custGeom>
            <a:avLst/>
            <a:gdLst>
              <a:gd name="T0" fmla="*/ 663 w 1326"/>
              <a:gd name="T1" fmla="*/ 51 h 1326"/>
              <a:gd name="T2" fmla="*/ 663 w 1326"/>
              <a:gd name="T3" fmla="*/ 51 h 1326"/>
              <a:gd name="T4" fmla="*/ 51 w 1326"/>
              <a:gd name="T5" fmla="*/ 663 h 1326"/>
              <a:gd name="T6" fmla="*/ 51 w 1326"/>
              <a:gd name="T7" fmla="*/ 663 h 1326"/>
              <a:gd name="T8" fmla="*/ 663 w 1326"/>
              <a:gd name="T9" fmla="*/ 1274 h 1326"/>
              <a:gd name="T10" fmla="*/ 663 w 1326"/>
              <a:gd name="T11" fmla="*/ 1274 h 1326"/>
              <a:gd name="T12" fmla="*/ 1274 w 1326"/>
              <a:gd name="T13" fmla="*/ 663 h 1326"/>
              <a:gd name="T14" fmla="*/ 1274 w 1326"/>
              <a:gd name="T15" fmla="*/ 663 h 1326"/>
              <a:gd name="T16" fmla="*/ 663 w 1326"/>
              <a:gd name="T17" fmla="*/ 51 h 1326"/>
              <a:gd name="T18" fmla="*/ 663 w 1326"/>
              <a:gd name="T19" fmla="*/ 1325 h 1326"/>
              <a:gd name="T20" fmla="*/ 663 w 1326"/>
              <a:gd name="T21" fmla="*/ 1325 h 1326"/>
              <a:gd name="T22" fmla="*/ 0 w 1326"/>
              <a:gd name="T23" fmla="*/ 663 h 1326"/>
              <a:gd name="T24" fmla="*/ 0 w 1326"/>
              <a:gd name="T25" fmla="*/ 663 h 1326"/>
              <a:gd name="T26" fmla="*/ 663 w 1326"/>
              <a:gd name="T27" fmla="*/ 0 h 1326"/>
              <a:gd name="T28" fmla="*/ 663 w 1326"/>
              <a:gd name="T29" fmla="*/ 0 h 1326"/>
              <a:gd name="T30" fmla="*/ 1325 w 1326"/>
              <a:gd name="T31" fmla="*/ 663 h 1326"/>
              <a:gd name="T32" fmla="*/ 1325 w 1326"/>
              <a:gd name="T33" fmla="*/ 663 h 1326"/>
              <a:gd name="T34" fmla="*/ 663 w 1326"/>
              <a:gd name="T35" fmla="*/ 1325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6" h="1326">
                <a:moveTo>
                  <a:pt x="663" y="51"/>
                </a:moveTo>
                <a:lnTo>
                  <a:pt x="663" y="51"/>
                </a:lnTo>
                <a:cubicBezTo>
                  <a:pt x="325" y="51"/>
                  <a:pt x="51" y="326"/>
                  <a:pt x="51" y="663"/>
                </a:cubicBezTo>
                <a:lnTo>
                  <a:pt x="51" y="663"/>
                </a:lnTo>
                <a:cubicBezTo>
                  <a:pt x="51" y="1000"/>
                  <a:pt x="325" y="1274"/>
                  <a:pt x="663" y="1274"/>
                </a:cubicBezTo>
                <a:lnTo>
                  <a:pt x="663" y="1274"/>
                </a:lnTo>
                <a:cubicBezTo>
                  <a:pt x="1000" y="1274"/>
                  <a:pt x="1274" y="1000"/>
                  <a:pt x="1274" y="663"/>
                </a:cubicBezTo>
                <a:lnTo>
                  <a:pt x="1274" y="663"/>
                </a:lnTo>
                <a:cubicBezTo>
                  <a:pt x="1274" y="326"/>
                  <a:pt x="1000" y="51"/>
                  <a:pt x="663" y="51"/>
                </a:cubicBezTo>
                <a:close/>
                <a:moveTo>
                  <a:pt x="663" y="1325"/>
                </a:moveTo>
                <a:lnTo>
                  <a:pt x="663" y="1325"/>
                </a:lnTo>
                <a:cubicBezTo>
                  <a:pt x="297" y="1325"/>
                  <a:pt x="0" y="1028"/>
                  <a:pt x="0" y="663"/>
                </a:cubicBezTo>
                <a:lnTo>
                  <a:pt x="0" y="663"/>
                </a:lnTo>
                <a:cubicBezTo>
                  <a:pt x="0" y="297"/>
                  <a:pt x="297" y="0"/>
                  <a:pt x="663" y="0"/>
                </a:cubicBezTo>
                <a:lnTo>
                  <a:pt x="663" y="0"/>
                </a:lnTo>
                <a:cubicBezTo>
                  <a:pt x="1028" y="0"/>
                  <a:pt x="1325" y="297"/>
                  <a:pt x="1325" y="663"/>
                </a:cubicBezTo>
                <a:lnTo>
                  <a:pt x="1325" y="663"/>
                </a:lnTo>
                <a:cubicBezTo>
                  <a:pt x="1325" y="1028"/>
                  <a:pt x="1028" y="1325"/>
                  <a:pt x="663" y="1325"/>
                </a:cubicBezTo>
                <a:close/>
              </a:path>
            </a:pathLst>
          </a:custGeom>
          <a:solidFill>
            <a:schemeClr val="bg1">
              <a:lumMod val="85000"/>
            </a:schemeClr>
          </a:solidFill>
          <a:ln>
            <a:noFill/>
          </a:ln>
          <a:effectLst>
            <a:outerShdw blurRad="50800" dist="38100" dir="8100000" algn="tr" rotWithShape="0">
              <a:prstClr val="black">
                <a:alpha val="40000"/>
              </a:prstClr>
            </a:outerShdw>
          </a:effectLst>
        </p:spPr>
        <p:txBody>
          <a:bodyPr wrap="none" anchor="ctr"/>
          <a:lstStyle/>
          <a:p>
            <a:endParaRPr lang="en-US" sz="3600" dirty="0">
              <a:latin typeface="Lato Light" panose="020F0502020204030203" pitchFamily="34" charset="0"/>
            </a:endParaRPr>
          </a:p>
        </p:txBody>
      </p:sp>
      <p:sp>
        <p:nvSpPr>
          <p:cNvPr id="21" name="Freeform 133">
            <a:extLst>
              <a:ext uri="{FF2B5EF4-FFF2-40B4-BE49-F238E27FC236}">
                <a16:creationId xmlns:a16="http://schemas.microsoft.com/office/drawing/2014/main" id="{F6311765-2EB5-4ECC-B9D9-19C9FC066A1F}"/>
              </a:ext>
            </a:extLst>
          </p:cNvPr>
          <p:cNvSpPr>
            <a:spLocks noChangeArrowheads="1"/>
          </p:cNvSpPr>
          <p:nvPr/>
        </p:nvSpPr>
        <p:spPr bwMode="auto">
          <a:xfrm>
            <a:off x="3236391" y="4271824"/>
            <a:ext cx="2880730" cy="963513"/>
          </a:xfrm>
          <a:custGeom>
            <a:avLst/>
            <a:gdLst>
              <a:gd name="T0" fmla="*/ 674 w 5254"/>
              <a:gd name="T1" fmla="*/ 563 h 1225"/>
              <a:gd name="T2" fmla="*/ 42 w 5254"/>
              <a:gd name="T3" fmla="*/ 92 h 1225"/>
              <a:gd name="T4" fmla="*/ 42 w 5254"/>
              <a:gd name="T5" fmla="*/ 92 h 1225"/>
              <a:gd name="T6" fmla="*/ 73 w 5254"/>
              <a:gd name="T7" fmla="*/ 0 h 1225"/>
              <a:gd name="T8" fmla="*/ 4441 w 5254"/>
              <a:gd name="T9" fmla="*/ 0 h 1225"/>
              <a:gd name="T10" fmla="*/ 4441 w 5254"/>
              <a:gd name="T11" fmla="*/ 0 h 1225"/>
              <a:gd name="T12" fmla="*/ 4471 w 5254"/>
              <a:gd name="T13" fmla="*/ 10 h 1225"/>
              <a:gd name="T14" fmla="*/ 5224 w 5254"/>
              <a:gd name="T15" fmla="*/ 563 h 1225"/>
              <a:gd name="T16" fmla="*/ 5224 w 5254"/>
              <a:gd name="T17" fmla="*/ 563 h 1225"/>
              <a:gd name="T18" fmla="*/ 5225 w 5254"/>
              <a:gd name="T19" fmla="*/ 644 h 1225"/>
              <a:gd name="T20" fmla="*/ 4472 w 5254"/>
              <a:gd name="T21" fmla="*/ 1213 h 1225"/>
              <a:gd name="T22" fmla="*/ 4472 w 5254"/>
              <a:gd name="T23" fmla="*/ 1213 h 1225"/>
              <a:gd name="T24" fmla="*/ 4441 w 5254"/>
              <a:gd name="T25" fmla="*/ 1224 h 1225"/>
              <a:gd name="T26" fmla="*/ 69 w 5254"/>
              <a:gd name="T27" fmla="*/ 1224 h 1225"/>
              <a:gd name="T28" fmla="*/ 69 w 5254"/>
              <a:gd name="T29" fmla="*/ 1224 h 1225"/>
              <a:gd name="T30" fmla="*/ 39 w 5254"/>
              <a:gd name="T31" fmla="*/ 1132 h 1225"/>
              <a:gd name="T32" fmla="*/ 675 w 5254"/>
              <a:gd name="T33" fmla="*/ 644 h 1225"/>
              <a:gd name="T34" fmla="*/ 675 w 5254"/>
              <a:gd name="T35" fmla="*/ 644 h 1225"/>
              <a:gd name="T36" fmla="*/ 674 w 5254"/>
              <a:gd name="T37" fmla="*/ 563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54" h="1225">
                <a:moveTo>
                  <a:pt x="674" y="563"/>
                </a:moveTo>
                <a:lnTo>
                  <a:pt x="42" y="92"/>
                </a:lnTo>
                <a:lnTo>
                  <a:pt x="42" y="92"/>
                </a:lnTo>
                <a:cubicBezTo>
                  <a:pt x="3" y="63"/>
                  <a:pt x="24" y="0"/>
                  <a:pt x="73" y="0"/>
                </a:cubicBezTo>
                <a:lnTo>
                  <a:pt x="4441" y="0"/>
                </a:lnTo>
                <a:lnTo>
                  <a:pt x="4441" y="0"/>
                </a:lnTo>
                <a:cubicBezTo>
                  <a:pt x="4452" y="0"/>
                  <a:pt x="4463" y="3"/>
                  <a:pt x="4471" y="10"/>
                </a:cubicBezTo>
                <a:lnTo>
                  <a:pt x="5224" y="563"/>
                </a:lnTo>
                <a:lnTo>
                  <a:pt x="5224" y="563"/>
                </a:lnTo>
                <a:cubicBezTo>
                  <a:pt x="5252" y="583"/>
                  <a:pt x="5253" y="624"/>
                  <a:pt x="5225" y="644"/>
                </a:cubicBezTo>
                <a:lnTo>
                  <a:pt x="4472" y="1213"/>
                </a:lnTo>
                <a:lnTo>
                  <a:pt x="4472" y="1213"/>
                </a:lnTo>
                <a:cubicBezTo>
                  <a:pt x="4463" y="1220"/>
                  <a:pt x="4452" y="1224"/>
                  <a:pt x="4441" y="1224"/>
                </a:cubicBezTo>
                <a:lnTo>
                  <a:pt x="69" y="1224"/>
                </a:lnTo>
                <a:lnTo>
                  <a:pt x="69" y="1224"/>
                </a:lnTo>
                <a:cubicBezTo>
                  <a:pt x="21" y="1224"/>
                  <a:pt x="0" y="1162"/>
                  <a:pt x="39" y="1132"/>
                </a:cubicBezTo>
                <a:lnTo>
                  <a:pt x="675" y="644"/>
                </a:lnTo>
                <a:lnTo>
                  <a:pt x="675" y="644"/>
                </a:lnTo>
                <a:cubicBezTo>
                  <a:pt x="702" y="624"/>
                  <a:pt x="701" y="583"/>
                  <a:pt x="674" y="563"/>
                </a:cubicBezTo>
              </a:path>
            </a:pathLst>
          </a:custGeom>
          <a:solidFill>
            <a:schemeClr val="accent2"/>
          </a:solidFill>
          <a:ln>
            <a:noFill/>
          </a:ln>
          <a:effectLst/>
        </p:spPr>
        <p:txBody>
          <a:bodyPr wrap="none" anchor="ctr"/>
          <a:lstStyle/>
          <a:p>
            <a:endParaRPr lang="en-US" sz="3600" dirty="0">
              <a:latin typeface="Lato Light" panose="020F0502020204030203" pitchFamily="34" charset="0"/>
            </a:endParaRPr>
          </a:p>
        </p:txBody>
      </p:sp>
      <p:sp>
        <p:nvSpPr>
          <p:cNvPr id="22" name="Freeform 138">
            <a:extLst>
              <a:ext uri="{FF2B5EF4-FFF2-40B4-BE49-F238E27FC236}">
                <a16:creationId xmlns:a16="http://schemas.microsoft.com/office/drawing/2014/main" id="{620AB0B0-5427-49A7-9E2F-8A799428412D}"/>
              </a:ext>
            </a:extLst>
          </p:cNvPr>
          <p:cNvSpPr>
            <a:spLocks noChangeArrowheads="1"/>
          </p:cNvSpPr>
          <p:nvPr/>
        </p:nvSpPr>
        <p:spPr bwMode="auto">
          <a:xfrm>
            <a:off x="4318612" y="1658797"/>
            <a:ext cx="814719" cy="814717"/>
          </a:xfrm>
          <a:custGeom>
            <a:avLst/>
            <a:gdLst>
              <a:gd name="T0" fmla="*/ 636 w 1275"/>
              <a:gd name="T1" fmla="*/ 0 h 1275"/>
              <a:gd name="T2" fmla="*/ 636 w 1275"/>
              <a:gd name="T3" fmla="*/ 0 h 1275"/>
              <a:gd name="T4" fmla="*/ 1274 w 1275"/>
              <a:gd name="T5" fmla="*/ 637 h 1275"/>
              <a:gd name="T6" fmla="*/ 1274 w 1275"/>
              <a:gd name="T7" fmla="*/ 637 h 1275"/>
              <a:gd name="T8" fmla="*/ 636 w 1275"/>
              <a:gd name="T9" fmla="*/ 1274 h 1275"/>
              <a:gd name="T10" fmla="*/ 636 w 1275"/>
              <a:gd name="T11" fmla="*/ 1274 h 1275"/>
              <a:gd name="T12" fmla="*/ 0 w 1275"/>
              <a:gd name="T13" fmla="*/ 637 h 1275"/>
              <a:gd name="T14" fmla="*/ 0 w 1275"/>
              <a:gd name="T15" fmla="*/ 637 h 1275"/>
              <a:gd name="T16" fmla="*/ 636 w 1275"/>
              <a:gd name="T1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5" h="1275">
                <a:moveTo>
                  <a:pt x="636" y="0"/>
                </a:moveTo>
                <a:lnTo>
                  <a:pt x="636" y="0"/>
                </a:lnTo>
                <a:cubicBezTo>
                  <a:pt x="989" y="0"/>
                  <a:pt x="1274" y="285"/>
                  <a:pt x="1274" y="637"/>
                </a:cubicBezTo>
                <a:lnTo>
                  <a:pt x="1274" y="637"/>
                </a:lnTo>
                <a:cubicBezTo>
                  <a:pt x="1274" y="988"/>
                  <a:pt x="989" y="1274"/>
                  <a:pt x="636" y="1274"/>
                </a:cubicBezTo>
                <a:lnTo>
                  <a:pt x="636" y="1274"/>
                </a:lnTo>
                <a:cubicBezTo>
                  <a:pt x="285" y="1274"/>
                  <a:pt x="0" y="988"/>
                  <a:pt x="0" y="637"/>
                </a:cubicBezTo>
                <a:lnTo>
                  <a:pt x="0" y="637"/>
                </a:lnTo>
                <a:cubicBezTo>
                  <a:pt x="0" y="285"/>
                  <a:pt x="285" y="0"/>
                  <a:pt x="636" y="0"/>
                </a:cubicBezTo>
              </a:path>
            </a:pathLst>
          </a:custGeom>
          <a:solidFill>
            <a:schemeClr val="bg1"/>
          </a:solidFill>
          <a:ln>
            <a:noFill/>
          </a:ln>
          <a:effectLst>
            <a:outerShdw blurRad="50800" dist="38100" dir="8100000" algn="tr" rotWithShape="0">
              <a:prstClr val="black">
                <a:alpha val="40000"/>
              </a:prstClr>
            </a:outerShdw>
          </a:effectLst>
        </p:spPr>
        <p:txBody>
          <a:bodyPr wrap="none" anchor="ctr"/>
          <a:lstStyle/>
          <a:p>
            <a:endParaRPr lang="en-US" sz="3600" dirty="0">
              <a:latin typeface="Lato Light" panose="020F0502020204030203" pitchFamily="34" charset="0"/>
            </a:endParaRPr>
          </a:p>
        </p:txBody>
      </p:sp>
      <p:sp>
        <p:nvSpPr>
          <p:cNvPr id="23" name="Freeform 139">
            <a:extLst>
              <a:ext uri="{FF2B5EF4-FFF2-40B4-BE49-F238E27FC236}">
                <a16:creationId xmlns:a16="http://schemas.microsoft.com/office/drawing/2014/main" id="{7F6F1155-27C5-46AA-A3F6-09EA7DBC0BC3}"/>
              </a:ext>
            </a:extLst>
          </p:cNvPr>
          <p:cNvSpPr>
            <a:spLocks noChangeArrowheads="1"/>
          </p:cNvSpPr>
          <p:nvPr/>
        </p:nvSpPr>
        <p:spPr bwMode="auto">
          <a:xfrm>
            <a:off x="4303107" y="1642348"/>
            <a:ext cx="845728" cy="848548"/>
          </a:xfrm>
          <a:custGeom>
            <a:avLst/>
            <a:gdLst>
              <a:gd name="T0" fmla="*/ 661 w 1325"/>
              <a:gd name="T1" fmla="*/ 51 h 1326"/>
              <a:gd name="T2" fmla="*/ 661 w 1325"/>
              <a:gd name="T3" fmla="*/ 51 h 1326"/>
              <a:gd name="T4" fmla="*/ 50 w 1325"/>
              <a:gd name="T5" fmla="*/ 663 h 1326"/>
              <a:gd name="T6" fmla="*/ 50 w 1325"/>
              <a:gd name="T7" fmla="*/ 663 h 1326"/>
              <a:gd name="T8" fmla="*/ 661 w 1325"/>
              <a:gd name="T9" fmla="*/ 1274 h 1326"/>
              <a:gd name="T10" fmla="*/ 661 w 1325"/>
              <a:gd name="T11" fmla="*/ 1274 h 1326"/>
              <a:gd name="T12" fmla="*/ 1273 w 1325"/>
              <a:gd name="T13" fmla="*/ 663 h 1326"/>
              <a:gd name="T14" fmla="*/ 1273 w 1325"/>
              <a:gd name="T15" fmla="*/ 663 h 1326"/>
              <a:gd name="T16" fmla="*/ 661 w 1325"/>
              <a:gd name="T17" fmla="*/ 51 h 1326"/>
              <a:gd name="T18" fmla="*/ 661 w 1325"/>
              <a:gd name="T19" fmla="*/ 1325 h 1326"/>
              <a:gd name="T20" fmla="*/ 661 w 1325"/>
              <a:gd name="T21" fmla="*/ 1325 h 1326"/>
              <a:gd name="T22" fmla="*/ 0 w 1325"/>
              <a:gd name="T23" fmla="*/ 663 h 1326"/>
              <a:gd name="T24" fmla="*/ 0 w 1325"/>
              <a:gd name="T25" fmla="*/ 663 h 1326"/>
              <a:gd name="T26" fmla="*/ 661 w 1325"/>
              <a:gd name="T27" fmla="*/ 0 h 1326"/>
              <a:gd name="T28" fmla="*/ 661 w 1325"/>
              <a:gd name="T29" fmla="*/ 0 h 1326"/>
              <a:gd name="T30" fmla="*/ 1324 w 1325"/>
              <a:gd name="T31" fmla="*/ 663 h 1326"/>
              <a:gd name="T32" fmla="*/ 1324 w 1325"/>
              <a:gd name="T33" fmla="*/ 663 h 1326"/>
              <a:gd name="T34" fmla="*/ 661 w 1325"/>
              <a:gd name="T35" fmla="*/ 1325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5" h="1326">
                <a:moveTo>
                  <a:pt x="661" y="51"/>
                </a:moveTo>
                <a:lnTo>
                  <a:pt x="661" y="51"/>
                </a:lnTo>
                <a:cubicBezTo>
                  <a:pt x="325" y="51"/>
                  <a:pt x="50" y="326"/>
                  <a:pt x="50" y="663"/>
                </a:cubicBezTo>
                <a:lnTo>
                  <a:pt x="50" y="663"/>
                </a:lnTo>
                <a:cubicBezTo>
                  <a:pt x="50" y="1000"/>
                  <a:pt x="325" y="1274"/>
                  <a:pt x="661" y="1274"/>
                </a:cubicBezTo>
                <a:lnTo>
                  <a:pt x="661" y="1274"/>
                </a:lnTo>
                <a:cubicBezTo>
                  <a:pt x="999" y="1274"/>
                  <a:pt x="1273" y="1000"/>
                  <a:pt x="1273" y="663"/>
                </a:cubicBezTo>
                <a:lnTo>
                  <a:pt x="1273" y="663"/>
                </a:lnTo>
                <a:cubicBezTo>
                  <a:pt x="1273" y="326"/>
                  <a:pt x="999" y="51"/>
                  <a:pt x="661" y="51"/>
                </a:cubicBezTo>
                <a:close/>
                <a:moveTo>
                  <a:pt x="661" y="1325"/>
                </a:moveTo>
                <a:lnTo>
                  <a:pt x="661" y="1325"/>
                </a:lnTo>
                <a:cubicBezTo>
                  <a:pt x="296" y="1325"/>
                  <a:pt x="0" y="1028"/>
                  <a:pt x="0" y="663"/>
                </a:cubicBezTo>
                <a:lnTo>
                  <a:pt x="0" y="663"/>
                </a:lnTo>
                <a:cubicBezTo>
                  <a:pt x="0" y="297"/>
                  <a:pt x="296" y="0"/>
                  <a:pt x="661" y="0"/>
                </a:cubicBezTo>
                <a:lnTo>
                  <a:pt x="661" y="0"/>
                </a:lnTo>
                <a:cubicBezTo>
                  <a:pt x="1027" y="0"/>
                  <a:pt x="1324" y="297"/>
                  <a:pt x="1324" y="663"/>
                </a:cubicBezTo>
                <a:lnTo>
                  <a:pt x="1324" y="663"/>
                </a:lnTo>
                <a:cubicBezTo>
                  <a:pt x="1324" y="1028"/>
                  <a:pt x="1027" y="1325"/>
                  <a:pt x="661" y="1325"/>
                </a:cubicBezTo>
                <a:close/>
              </a:path>
            </a:pathLst>
          </a:custGeom>
          <a:solidFill>
            <a:schemeClr val="bg1">
              <a:lumMod val="85000"/>
            </a:schemeClr>
          </a:solidFill>
          <a:ln>
            <a:noFill/>
          </a:ln>
          <a:effectLst>
            <a:outerShdw blurRad="50800" dist="38100" dir="8100000" algn="tr" rotWithShape="0">
              <a:prstClr val="black">
                <a:alpha val="40000"/>
              </a:prstClr>
            </a:outerShdw>
          </a:effectLst>
        </p:spPr>
        <p:txBody>
          <a:bodyPr wrap="none" anchor="ctr"/>
          <a:lstStyle/>
          <a:p>
            <a:endParaRPr lang="en-US" sz="3600" dirty="0">
              <a:latin typeface="Lato Light" panose="020F0502020204030203" pitchFamily="34" charset="0"/>
            </a:endParaRPr>
          </a:p>
        </p:txBody>
      </p:sp>
      <p:sp>
        <p:nvSpPr>
          <p:cNvPr id="25" name="Freeform 203">
            <a:extLst>
              <a:ext uri="{FF2B5EF4-FFF2-40B4-BE49-F238E27FC236}">
                <a16:creationId xmlns:a16="http://schemas.microsoft.com/office/drawing/2014/main" id="{0405635B-8596-4C10-A9EB-698BD4F7208D}"/>
              </a:ext>
            </a:extLst>
          </p:cNvPr>
          <p:cNvSpPr>
            <a:spLocks noChangeArrowheads="1"/>
          </p:cNvSpPr>
          <p:nvPr/>
        </p:nvSpPr>
        <p:spPr bwMode="auto">
          <a:xfrm>
            <a:off x="5925730" y="4271824"/>
            <a:ext cx="2880728" cy="963513"/>
          </a:xfrm>
          <a:custGeom>
            <a:avLst/>
            <a:gdLst>
              <a:gd name="T0" fmla="*/ 673 w 5254"/>
              <a:gd name="T1" fmla="*/ 563 h 1225"/>
              <a:gd name="T2" fmla="*/ 42 w 5254"/>
              <a:gd name="T3" fmla="*/ 92 h 1225"/>
              <a:gd name="T4" fmla="*/ 42 w 5254"/>
              <a:gd name="T5" fmla="*/ 92 h 1225"/>
              <a:gd name="T6" fmla="*/ 72 w 5254"/>
              <a:gd name="T7" fmla="*/ 0 h 1225"/>
              <a:gd name="T8" fmla="*/ 4442 w 5254"/>
              <a:gd name="T9" fmla="*/ 0 h 1225"/>
              <a:gd name="T10" fmla="*/ 4442 w 5254"/>
              <a:gd name="T11" fmla="*/ 0 h 1225"/>
              <a:gd name="T12" fmla="*/ 4472 w 5254"/>
              <a:gd name="T13" fmla="*/ 10 h 1225"/>
              <a:gd name="T14" fmla="*/ 5225 w 5254"/>
              <a:gd name="T15" fmla="*/ 563 h 1225"/>
              <a:gd name="T16" fmla="*/ 5225 w 5254"/>
              <a:gd name="T17" fmla="*/ 563 h 1225"/>
              <a:gd name="T18" fmla="*/ 5225 w 5254"/>
              <a:gd name="T19" fmla="*/ 644 h 1225"/>
              <a:gd name="T20" fmla="*/ 4472 w 5254"/>
              <a:gd name="T21" fmla="*/ 1213 h 1225"/>
              <a:gd name="T22" fmla="*/ 4472 w 5254"/>
              <a:gd name="T23" fmla="*/ 1213 h 1225"/>
              <a:gd name="T24" fmla="*/ 4441 w 5254"/>
              <a:gd name="T25" fmla="*/ 1224 h 1225"/>
              <a:gd name="T26" fmla="*/ 69 w 5254"/>
              <a:gd name="T27" fmla="*/ 1224 h 1225"/>
              <a:gd name="T28" fmla="*/ 69 w 5254"/>
              <a:gd name="T29" fmla="*/ 1224 h 1225"/>
              <a:gd name="T30" fmla="*/ 38 w 5254"/>
              <a:gd name="T31" fmla="*/ 1132 h 1225"/>
              <a:gd name="T32" fmla="*/ 674 w 5254"/>
              <a:gd name="T33" fmla="*/ 644 h 1225"/>
              <a:gd name="T34" fmla="*/ 674 w 5254"/>
              <a:gd name="T35" fmla="*/ 644 h 1225"/>
              <a:gd name="T36" fmla="*/ 673 w 5254"/>
              <a:gd name="T37" fmla="*/ 563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54" h="1225">
                <a:moveTo>
                  <a:pt x="673" y="563"/>
                </a:moveTo>
                <a:lnTo>
                  <a:pt x="42" y="92"/>
                </a:lnTo>
                <a:lnTo>
                  <a:pt x="42" y="92"/>
                </a:lnTo>
                <a:cubicBezTo>
                  <a:pt x="2" y="63"/>
                  <a:pt x="23" y="0"/>
                  <a:pt x="72" y="0"/>
                </a:cubicBezTo>
                <a:lnTo>
                  <a:pt x="4442" y="0"/>
                </a:lnTo>
                <a:lnTo>
                  <a:pt x="4442" y="0"/>
                </a:lnTo>
                <a:cubicBezTo>
                  <a:pt x="4452" y="0"/>
                  <a:pt x="4463" y="3"/>
                  <a:pt x="4472" y="10"/>
                </a:cubicBezTo>
                <a:lnTo>
                  <a:pt x="5225" y="563"/>
                </a:lnTo>
                <a:lnTo>
                  <a:pt x="5225" y="563"/>
                </a:lnTo>
                <a:cubicBezTo>
                  <a:pt x="5252" y="583"/>
                  <a:pt x="5253" y="624"/>
                  <a:pt x="5225" y="644"/>
                </a:cubicBezTo>
                <a:lnTo>
                  <a:pt x="4472" y="1213"/>
                </a:lnTo>
                <a:lnTo>
                  <a:pt x="4472" y="1213"/>
                </a:lnTo>
                <a:cubicBezTo>
                  <a:pt x="4463" y="1220"/>
                  <a:pt x="4452" y="1224"/>
                  <a:pt x="4441" y="1224"/>
                </a:cubicBezTo>
                <a:lnTo>
                  <a:pt x="69" y="1224"/>
                </a:lnTo>
                <a:lnTo>
                  <a:pt x="69" y="1224"/>
                </a:lnTo>
                <a:cubicBezTo>
                  <a:pt x="20" y="1224"/>
                  <a:pt x="0" y="1162"/>
                  <a:pt x="38" y="1132"/>
                </a:cubicBezTo>
                <a:lnTo>
                  <a:pt x="674" y="644"/>
                </a:lnTo>
                <a:lnTo>
                  <a:pt x="674" y="644"/>
                </a:lnTo>
                <a:cubicBezTo>
                  <a:pt x="701" y="624"/>
                  <a:pt x="700" y="583"/>
                  <a:pt x="673" y="563"/>
                </a:cubicBezTo>
              </a:path>
            </a:pathLst>
          </a:custGeom>
          <a:solidFill>
            <a:schemeClr val="accent3"/>
          </a:solidFill>
          <a:ln>
            <a:noFill/>
          </a:ln>
          <a:effectLst/>
        </p:spPr>
        <p:txBody>
          <a:bodyPr wrap="none" anchor="ctr"/>
          <a:lstStyle/>
          <a:p>
            <a:endParaRPr lang="en-US" sz="3600" dirty="0">
              <a:latin typeface="Lato Light" panose="020F0502020204030203" pitchFamily="34" charset="0"/>
            </a:endParaRPr>
          </a:p>
        </p:txBody>
      </p:sp>
      <p:sp>
        <p:nvSpPr>
          <p:cNvPr id="26" name="Freeform 208">
            <a:extLst>
              <a:ext uri="{FF2B5EF4-FFF2-40B4-BE49-F238E27FC236}">
                <a16:creationId xmlns:a16="http://schemas.microsoft.com/office/drawing/2014/main" id="{707044F2-6F56-47B5-9314-AB025081109A}"/>
              </a:ext>
            </a:extLst>
          </p:cNvPr>
          <p:cNvSpPr>
            <a:spLocks noChangeArrowheads="1"/>
          </p:cNvSpPr>
          <p:nvPr/>
        </p:nvSpPr>
        <p:spPr bwMode="auto">
          <a:xfrm>
            <a:off x="6947458" y="1700809"/>
            <a:ext cx="814719" cy="814717"/>
          </a:xfrm>
          <a:custGeom>
            <a:avLst/>
            <a:gdLst>
              <a:gd name="T0" fmla="*/ 637 w 1275"/>
              <a:gd name="T1" fmla="*/ 0 h 1275"/>
              <a:gd name="T2" fmla="*/ 637 w 1275"/>
              <a:gd name="T3" fmla="*/ 0 h 1275"/>
              <a:gd name="T4" fmla="*/ 1274 w 1275"/>
              <a:gd name="T5" fmla="*/ 637 h 1275"/>
              <a:gd name="T6" fmla="*/ 1274 w 1275"/>
              <a:gd name="T7" fmla="*/ 637 h 1275"/>
              <a:gd name="T8" fmla="*/ 637 w 1275"/>
              <a:gd name="T9" fmla="*/ 1274 h 1275"/>
              <a:gd name="T10" fmla="*/ 637 w 1275"/>
              <a:gd name="T11" fmla="*/ 1274 h 1275"/>
              <a:gd name="T12" fmla="*/ 0 w 1275"/>
              <a:gd name="T13" fmla="*/ 637 h 1275"/>
              <a:gd name="T14" fmla="*/ 0 w 1275"/>
              <a:gd name="T15" fmla="*/ 637 h 1275"/>
              <a:gd name="T16" fmla="*/ 637 w 1275"/>
              <a:gd name="T1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5" h="1275">
                <a:moveTo>
                  <a:pt x="637" y="0"/>
                </a:moveTo>
                <a:lnTo>
                  <a:pt x="637" y="0"/>
                </a:lnTo>
                <a:cubicBezTo>
                  <a:pt x="989" y="0"/>
                  <a:pt x="1274" y="285"/>
                  <a:pt x="1274" y="637"/>
                </a:cubicBezTo>
                <a:lnTo>
                  <a:pt x="1274" y="637"/>
                </a:lnTo>
                <a:cubicBezTo>
                  <a:pt x="1274" y="988"/>
                  <a:pt x="989" y="1274"/>
                  <a:pt x="637" y="1274"/>
                </a:cubicBezTo>
                <a:lnTo>
                  <a:pt x="637" y="1274"/>
                </a:lnTo>
                <a:cubicBezTo>
                  <a:pt x="285" y="1274"/>
                  <a:pt x="0" y="988"/>
                  <a:pt x="0" y="637"/>
                </a:cubicBezTo>
                <a:lnTo>
                  <a:pt x="0" y="637"/>
                </a:lnTo>
                <a:cubicBezTo>
                  <a:pt x="0" y="285"/>
                  <a:pt x="285" y="0"/>
                  <a:pt x="637" y="0"/>
                </a:cubicBezTo>
              </a:path>
            </a:pathLst>
          </a:custGeom>
          <a:solidFill>
            <a:schemeClr val="bg1"/>
          </a:solidFill>
          <a:ln>
            <a:noFill/>
          </a:ln>
          <a:effectLst>
            <a:outerShdw blurRad="50800" dist="38100" dir="8100000" algn="tr" rotWithShape="0">
              <a:prstClr val="black">
                <a:alpha val="40000"/>
              </a:prstClr>
            </a:outerShdw>
          </a:effectLst>
        </p:spPr>
        <p:txBody>
          <a:bodyPr wrap="none" anchor="ctr"/>
          <a:lstStyle/>
          <a:p>
            <a:endParaRPr lang="en-US" sz="3600" dirty="0">
              <a:latin typeface="Lato Light" panose="020F0502020204030203" pitchFamily="34" charset="0"/>
            </a:endParaRPr>
          </a:p>
        </p:txBody>
      </p:sp>
      <p:sp>
        <p:nvSpPr>
          <p:cNvPr id="27" name="Freeform 209">
            <a:extLst>
              <a:ext uri="{FF2B5EF4-FFF2-40B4-BE49-F238E27FC236}">
                <a16:creationId xmlns:a16="http://schemas.microsoft.com/office/drawing/2014/main" id="{38ABFE1A-183F-4B66-9B21-330BC9B3EE94}"/>
              </a:ext>
            </a:extLst>
          </p:cNvPr>
          <p:cNvSpPr>
            <a:spLocks noChangeArrowheads="1"/>
          </p:cNvSpPr>
          <p:nvPr/>
        </p:nvSpPr>
        <p:spPr bwMode="auto">
          <a:xfrm>
            <a:off x="6930543" y="1700808"/>
            <a:ext cx="848548" cy="848548"/>
          </a:xfrm>
          <a:custGeom>
            <a:avLst/>
            <a:gdLst>
              <a:gd name="T0" fmla="*/ 663 w 1327"/>
              <a:gd name="T1" fmla="*/ 51 h 1326"/>
              <a:gd name="T2" fmla="*/ 663 w 1327"/>
              <a:gd name="T3" fmla="*/ 51 h 1326"/>
              <a:gd name="T4" fmla="*/ 51 w 1327"/>
              <a:gd name="T5" fmla="*/ 663 h 1326"/>
              <a:gd name="T6" fmla="*/ 51 w 1327"/>
              <a:gd name="T7" fmla="*/ 663 h 1326"/>
              <a:gd name="T8" fmla="*/ 663 w 1327"/>
              <a:gd name="T9" fmla="*/ 1274 h 1326"/>
              <a:gd name="T10" fmla="*/ 663 w 1327"/>
              <a:gd name="T11" fmla="*/ 1274 h 1326"/>
              <a:gd name="T12" fmla="*/ 1274 w 1327"/>
              <a:gd name="T13" fmla="*/ 663 h 1326"/>
              <a:gd name="T14" fmla="*/ 1274 w 1327"/>
              <a:gd name="T15" fmla="*/ 663 h 1326"/>
              <a:gd name="T16" fmla="*/ 663 w 1327"/>
              <a:gd name="T17" fmla="*/ 51 h 1326"/>
              <a:gd name="T18" fmla="*/ 663 w 1327"/>
              <a:gd name="T19" fmla="*/ 1325 h 1326"/>
              <a:gd name="T20" fmla="*/ 663 w 1327"/>
              <a:gd name="T21" fmla="*/ 1325 h 1326"/>
              <a:gd name="T22" fmla="*/ 0 w 1327"/>
              <a:gd name="T23" fmla="*/ 663 h 1326"/>
              <a:gd name="T24" fmla="*/ 0 w 1327"/>
              <a:gd name="T25" fmla="*/ 663 h 1326"/>
              <a:gd name="T26" fmla="*/ 663 w 1327"/>
              <a:gd name="T27" fmla="*/ 0 h 1326"/>
              <a:gd name="T28" fmla="*/ 663 w 1327"/>
              <a:gd name="T29" fmla="*/ 0 h 1326"/>
              <a:gd name="T30" fmla="*/ 1326 w 1327"/>
              <a:gd name="T31" fmla="*/ 663 h 1326"/>
              <a:gd name="T32" fmla="*/ 1326 w 1327"/>
              <a:gd name="T33" fmla="*/ 663 h 1326"/>
              <a:gd name="T34" fmla="*/ 663 w 1327"/>
              <a:gd name="T35" fmla="*/ 1325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7" h="1326">
                <a:moveTo>
                  <a:pt x="663" y="51"/>
                </a:moveTo>
                <a:lnTo>
                  <a:pt x="663" y="51"/>
                </a:lnTo>
                <a:cubicBezTo>
                  <a:pt x="326" y="51"/>
                  <a:pt x="51" y="326"/>
                  <a:pt x="51" y="663"/>
                </a:cubicBezTo>
                <a:lnTo>
                  <a:pt x="51" y="663"/>
                </a:lnTo>
                <a:cubicBezTo>
                  <a:pt x="51" y="1000"/>
                  <a:pt x="326" y="1274"/>
                  <a:pt x="663" y="1274"/>
                </a:cubicBezTo>
                <a:lnTo>
                  <a:pt x="663" y="1274"/>
                </a:lnTo>
                <a:cubicBezTo>
                  <a:pt x="1000" y="1274"/>
                  <a:pt x="1274" y="1000"/>
                  <a:pt x="1274" y="663"/>
                </a:cubicBezTo>
                <a:lnTo>
                  <a:pt x="1274" y="663"/>
                </a:lnTo>
                <a:cubicBezTo>
                  <a:pt x="1274" y="326"/>
                  <a:pt x="1000" y="51"/>
                  <a:pt x="663" y="51"/>
                </a:cubicBezTo>
                <a:close/>
                <a:moveTo>
                  <a:pt x="663" y="1325"/>
                </a:moveTo>
                <a:lnTo>
                  <a:pt x="663" y="1325"/>
                </a:lnTo>
                <a:cubicBezTo>
                  <a:pt x="298" y="1325"/>
                  <a:pt x="0" y="1028"/>
                  <a:pt x="0" y="663"/>
                </a:cubicBezTo>
                <a:lnTo>
                  <a:pt x="0" y="663"/>
                </a:lnTo>
                <a:cubicBezTo>
                  <a:pt x="0" y="297"/>
                  <a:pt x="298" y="0"/>
                  <a:pt x="663" y="0"/>
                </a:cubicBezTo>
                <a:lnTo>
                  <a:pt x="663" y="0"/>
                </a:lnTo>
                <a:cubicBezTo>
                  <a:pt x="1029" y="0"/>
                  <a:pt x="1326" y="297"/>
                  <a:pt x="1326" y="663"/>
                </a:cubicBezTo>
                <a:lnTo>
                  <a:pt x="1326" y="663"/>
                </a:lnTo>
                <a:cubicBezTo>
                  <a:pt x="1326" y="1028"/>
                  <a:pt x="1029" y="1325"/>
                  <a:pt x="663" y="1325"/>
                </a:cubicBezTo>
                <a:close/>
              </a:path>
            </a:pathLst>
          </a:custGeom>
          <a:solidFill>
            <a:schemeClr val="bg1">
              <a:lumMod val="85000"/>
            </a:schemeClr>
          </a:solidFill>
          <a:ln>
            <a:noFill/>
          </a:ln>
          <a:effectLst>
            <a:outerShdw blurRad="50800" dist="38100" dir="8100000" algn="tr" rotWithShape="0">
              <a:prstClr val="black">
                <a:alpha val="40000"/>
              </a:prstClr>
            </a:outerShdw>
          </a:effectLst>
        </p:spPr>
        <p:txBody>
          <a:bodyPr wrap="none" anchor="ctr"/>
          <a:lstStyle/>
          <a:p>
            <a:endParaRPr lang="en-US" sz="3600" dirty="0">
              <a:latin typeface="Lato Light" panose="020F0502020204030203" pitchFamily="34" charset="0"/>
            </a:endParaRPr>
          </a:p>
        </p:txBody>
      </p:sp>
      <p:sp>
        <p:nvSpPr>
          <p:cNvPr id="31" name="Freeform 203">
            <a:extLst>
              <a:ext uri="{FF2B5EF4-FFF2-40B4-BE49-F238E27FC236}">
                <a16:creationId xmlns:a16="http://schemas.microsoft.com/office/drawing/2014/main" id="{BA119D4B-AA2F-4AE1-8A58-40CA7C5469DF}"/>
              </a:ext>
            </a:extLst>
          </p:cNvPr>
          <p:cNvSpPr>
            <a:spLocks noChangeArrowheads="1"/>
          </p:cNvSpPr>
          <p:nvPr/>
        </p:nvSpPr>
        <p:spPr bwMode="auto">
          <a:xfrm>
            <a:off x="8615066" y="4271824"/>
            <a:ext cx="2880728" cy="963513"/>
          </a:xfrm>
          <a:custGeom>
            <a:avLst/>
            <a:gdLst>
              <a:gd name="T0" fmla="*/ 673 w 5254"/>
              <a:gd name="T1" fmla="*/ 563 h 1225"/>
              <a:gd name="T2" fmla="*/ 42 w 5254"/>
              <a:gd name="T3" fmla="*/ 92 h 1225"/>
              <a:gd name="T4" fmla="*/ 42 w 5254"/>
              <a:gd name="T5" fmla="*/ 92 h 1225"/>
              <a:gd name="T6" fmla="*/ 72 w 5254"/>
              <a:gd name="T7" fmla="*/ 0 h 1225"/>
              <a:gd name="T8" fmla="*/ 4442 w 5254"/>
              <a:gd name="T9" fmla="*/ 0 h 1225"/>
              <a:gd name="T10" fmla="*/ 4442 w 5254"/>
              <a:gd name="T11" fmla="*/ 0 h 1225"/>
              <a:gd name="T12" fmla="*/ 4472 w 5254"/>
              <a:gd name="T13" fmla="*/ 10 h 1225"/>
              <a:gd name="T14" fmla="*/ 5225 w 5254"/>
              <a:gd name="T15" fmla="*/ 563 h 1225"/>
              <a:gd name="T16" fmla="*/ 5225 w 5254"/>
              <a:gd name="T17" fmla="*/ 563 h 1225"/>
              <a:gd name="T18" fmla="*/ 5225 w 5254"/>
              <a:gd name="T19" fmla="*/ 644 h 1225"/>
              <a:gd name="T20" fmla="*/ 4472 w 5254"/>
              <a:gd name="T21" fmla="*/ 1213 h 1225"/>
              <a:gd name="T22" fmla="*/ 4472 w 5254"/>
              <a:gd name="T23" fmla="*/ 1213 h 1225"/>
              <a:gd name="T24" fmla="*/ 4441 w 5254"/>
              <a:gd name="T25" fmla="*/ 1224 h 1225"/>
              <a:gd name="T26" fmla="*/ 69 w 5254"/>
              <a:gd name="T27" fmla="*/ 1224 h 1225"/>
              <a:gd name="T28" fmla="*/ 69 w 5254"/>
              <a:gd name="T29" fmla="*/ 1224 h 1225"/>
              <a:gd name="T30" fmla="*/ 38 w 5254"/>
              <a:gd name="T31" fmla="*/ 1132 h 1225"/>
              <a:gd name="T32" fmla="*/ 674 w 5254"/>
              <a:gd name="T33" fmla="*/ 644 h 1225"/>
              <a:gd name="T34" fmla="*/ 674 w 5254"/>
              <a:gd name="T35" fmla="*/ 644 h 1225"/>
              <a:gd name="T36" fmla="*/ 673 w 5254"/>
              <a:gd name="T37" fmla="*/ 563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54" h="1225">
                <a:moveTo>
                  <a:pt x="673" y="563"/>
                </a:moveTo>
                <a:lnTo>
                  <a:pt x="42" y="92"/>
                </a:lnTo>
                <a:lnTo>
                  <a:pt x="42" y="92"/>
                </a:lnTo>
                <a:cubicBezTo>
                  <a:pt x="2" y="63"/>
                  <a:pt x="23" y="0"/>
                  <a:pt x="72" y="0"/>
                </a:cubicBezTo>
                <a:lnTo>
                  <a:pt x="4442" y="0"/>
                </a:lnTo>
                <a:lnTo>
                  <a:pt x="4442" y="0"/>
                </a:lnTo>
                <a:cubicBezTo>
                  <a:pt x="4452" y="0"/>
                  <a:pt x="4463" y="3"/>
                  <a:pt x="4472" y="10"/>
                </a:cubicBezTo>
                <a:lnTo>
                  <a:pt x="5225" y="563"/>
                </a:lnTo>
                <a:lnTo>
                  <a:pt x="5225" y="563"/>
                </a:lnTo>
                <a:cubicBezTo>
                  <a:pt x="5252" y="583"/>
                  <a:pt x="5253" y="624"/>
                  <a:pt x="5225" y="644"/>
                </a:cubicBezTo>
                <a:lnTo>
                  <a:pt x="4472" y="1213"/>
                </a:lnTo>
                <a:lnTo>
                  <a:pt x="4472" y="1213"/>
                </a:lnTo>
                <a:cubicBezTo>
                  <a:pt x="4463" y="1220"/>
                  <a:pt x="4452" y="1224"/>
                  <a:pt x="4441" y="1224"/>
                </a:cubicBezTo>
                <a:lnTo>
                  <a:pt x="69" y="1224"/>
                </a:lnTo>
                <a:lnTo>
                  <a:pt x="69" y="1224"/>
                </a:lnTo>
                <a:cubicBezTo>
                  <a:pt x="20" y="1224"/>
                  <a:pt x="0" y="1162"/>
                  <a:pt x="38" y="1132"/>
                </a:cubicBezTo>
                <a:lnTo>
                  <a:pt x="674" y="644"/>
                </a:lnTo>
                <a:lnTo>
                  <a:pt x="674" y="644"/>
                </a:lnTo>
                <a:cubicBezTo>
                  <a:pt x="701" y="624"/>
                  <a:pt x="700" y="583"/>
                  <a:pt x="673" y="563"/>
                </a:cubicBezTo>
              </a:path>
            </a:pathLst>
          </a:custGeom>
          <a:solidFill>
            <a:schemeClr val="accent4"/>
          </a:solidFill>
          <a:ln>
            <a:noFill/>
          </a:ln>
          <a:effectLst/>
        </p:spPr>
        <p:txBody>
          <a:bodyPr wrap="none" anchor="ctr"/>
          <a:lstStyle/>
          <a:p>
            <a:endParaRPr lang="en-US" sz="3600" dirty="0">
              <a:latin typeface="Lato Light" panose="020F0502020204030203" pitchFamily="34" charset="0"/>
            </a:endParaRPr>
          </a:p>
        </p:txBody>
      </p:sp>
      <p:sp>
        <p:nvSpPr>
          <p:cNvPr id="36" name="Freeform 208">
            <a:extLst>
              <a:ext uri="{FF2B5EF4-FFF2-40B4-BE49-F238E27FC236}">
                <a16:creationId xmlns:a16="http://schemas.microsoft.com/office/drawing/2014/main" id="{EAF633FB-0107-42E7-92CF-1E5502F90EB4}"/>
              </a:ext>
            </a:extLst>
          </p:cNvPr>
          <p:cNvSpPr>
            <a:spLocks noChangeArrowheads="1"/>
          </p:cNvSpPr>
          <p:nvPr/>
        </p:nvSpPr>
        <p:spPr bwMode="auto">
          <a:xfrm>
            <a:off x="9505777" y="1781557"/>
            <a:ext cx="814719" cy="814717"/>
          </a:xfrm>
          <a:custGeom>
            <a:avLst/>
            <a:gdLst>
              <a:gd name="T0" fmla="*/ 637 w 1275"/>
              <a:gd name="T1" fmla="*/ 0 h 1275"/>
              <a:gd name="T2" fmla="*/ 637 w 1275"/>
              <a:gd name="T3" fmla="*/ 0 h 1275"/>
              <a:gd name="T4" fmla="*/ 1274 w 1275"/>
              <a:gd name="T5" fmla="*/ 637 h 1275"/>
              <a:gd name="T6" fmla="*/ 1274 w 1275"/>
              <a:gd name="T7" fmla="*/ 637 h 1275"/>
              <a:gd name="T8" fmla="*/ 637 w 1275"/>
              <a:gd name="T9" fmla="*/ 1274 h 1275"/>
              <a:gd name="T10" fmla="*/ 637 w 1275"/>
              <a:gd name="T11" fmla="*/ 1274 h 1275"/>
              <a:gd name="T12" fmla="*/ 0 w 1275"/>
              <a:gd name="T13" fmla="*/ 637 h 1275"/>
              <a:gd name="T14" fmla="*/ 0 w 1275"/>
              <a:gd name="T15" fmla="*/ 637 h 1275"/>
              <a:gd name="T16" fmla="*/ 637 w 1275"/>
              <a:gd name="T1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5" h="1275">
                <a:moveTo>
                  <a:pt x="637" y="0"/>
                </a:moveTo>
                <a:lnTo>
                  <a:pt x="637" y="0"/>
                </a:lnTo>
                <a:cubicBezTo>
                  <a:pt x="989" y="0"/>
                  <a:pt x="1274" y="285"/>
                  <a:pt x="1274" y="637"/>
                </a:cubicBezTo>
                <a:lnTo>
                  <a:pt x="1274" y="637"/>
                </a:lnTo>
                <a:cubicBezTo>
                  <a:pt x="1274" y="988"/>
                  <a:pt x="989" y="1274"/>
                  <a:pt x="637" y="1274"/>
                </a:cubicBezTo>
                <a:lnTo>
                  <a:pt x="637" y="1274"/>
                </a:lnTo>
                <a:cubicBezTo>
                  <a:pt x="285" y="1274"/>
                  <a:pt x="0" y="988"/>
                  <a:pt x="0" y="637"/>
                </a:cubicBezTo>
                <a:lnTo>
                  <a:pt x="0" y="637"/>
                </a:lnTo>
                <a:cubicBezTo>
                  <a:pt x="0" y="285"/>
                  <a:pt x="285" y="0"/>
                  <a:pt x="637" y="0"/>
                </a:cubicBezTo>
              </a:path>
            </a:pathLst>
          </a:custGeom>
          <a:solidFill>
            <a:schemeClr val="bg1"/>
          </a:solidFill>
          <a:ln>
            <a:noFill/>
          </a:ln>
          <a:effectLst>
            <a:outerShdw blurRad="50800" dist="38100" dir="8100000" algn="tr" rotWithShape="0">
              <a:prstClr val="black">
                <a:alpha val="40000"/>
              </a:prstClr>
            </a:outerShdw>
          </a:effectLst>
        </p:spPr>
        <p:txBody>
          <a:bodyPr wrap="none" anchor="ctr"/>
          <a:lstStyle/>
          <a:p>
            <a:endParaRPr lang="en-US" sz="3600" dirty="0">
              <a:latin typeface="Lato Light" panose="020F0502020204030203" pitchFamily="34" charset="0"/>
            </a:endParaRPr>
          </a:p>
        </p:txBody>
      </p:sp>
      <p:sp>
        <p:nvSpPr>
          <p:cNvPr id="37" name="Freeform 209">
            <a:extLst>
              <a:ext uri="{FF2B5EF4-FFF2-40B4-BE49-F238E27FC236}">
                <a16:creationId xmlns:a16="http://schemas.microsoft.com/office/drawing/2014/main" id="{C94804B0-5D35-44AF-AD49-EFAFBE2CFF77}"/>
              </a:ext>
            </a:extLst>
          </p:cNvPr>
          <p:cNvSpPr>
            <a:spLocks noChangeArrowheads="1"/>
          </p:cNvSpPr>
          <p:nvPr/>
        </p:nvSpPr>
        <p:spPr bwMode="auto">
          <a:xfrm>
            <a:off x="9501876" y="1758443"/>
            <a:ext cx="848548" cy="848548"/>
          </a:xfrm>
          <a:custGeom>
            <a:avLst/>
            <a:gdLst>
              <a:gd name="T0" fmla="*/ 663 w 1327"/>
              <a:gd name="T1" fmla="*/ 51 h 1326"/>
              <a:gd name="T2" fmla="*/ 663 w 1327"/>
              <a:gd name="T3" fmla="*/ 51 h 1326"/>
              <a:gd name="T4" fmla="*/ 51 w 1327"/>
              <a:gd name="T5" fmla="*/ 663 h 1326"/>
              <a:gd name="T6" fmla="*/ 51 w 1327"/>
              <a:gd name="T7" fmla="*/ 663 h 1326"/>
              <a:gd name="T8" fmla="*/ 663 w 1327"/>
              <a:gd name="T9" fmla="*/ 1274 h 1326"/>
              <a:gd name="T10" fmla="*/ 663 w 1327"/>
              <a:gd name="T11" fmla="*/ 1274 h 1326"/>
              <a:gd name="T12" fmla="*/ 1274 w 1327"/>
              <a:gd name="T13" fmla="*/ 663 h 1326"/>
              <a:gd name="T14" fmla="*/ 1274 w 1327"/>
              <a:gd name="T15" fmla="*/ 663 h 1326"/>
              <a:gd name="T16" fmla="*/ 663 w 1327"/>
              <a:gd name="T17" fmla="*/ 51 h 1326"/>
              <a:gd name="T18" fmla="*/ 663 w 1327"/>
              <a:gd name="T19" fmla="*/ 1325 h 1326"/>
              <a:gd name="T20" fmla="*/ 663 w 1327"/>
              <a:gd name="T21" fmla="*/ 1325 h 1326"/>
              <a:gd name="T22" fmla="*/ 0 w 1327"/>
              <a:gd name="T23" fmla="*/ 663 h 1326"/>
              <a:gd name="T24" fmla="*/ 0 w 1327"/>
              <a:gd name="T25" fmla="*/ 663 h 1326"/>
              <a:gd name="T26" fmla="*/ 663 w 1327"/>
              <a:gd name="T27" fmla="*/ 0 h 1326"/>
              <a:gd name="T28" fmla="*/ 663 w 1327"/>
              <a:gd name="T29" fmla="*/ 0 h 1326"/>
              <a:gd name="T30" fmla="*/ 1326 w 1327"/>
              <a:gd name="T31" fmla="*/ 663 h 1326"/>
              <a:gd name="T32" fmla="*/ 1326 w 1327"/>
              <a:gd name="T33" fmla="*/ 663 h 1326"/>
              <a:gd name="T34" fmla="*/ 663 w 1327"/>
              <a:gd name="T35" fmla="*/ 1325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7" h="1326">
                <a:moveTo>
                  <a:pt x="663" y="51"/>
                </a:moveTo>
                <a:lnTo>
                  <a:pt x="663" y="51"/>
                </a:lnTo>
                <a:cubicBezTo>
                  <a:pt x="326" y="51"/>
                  <a:pt x="51" y="326"/>
                  <a:pt x="51" y="663"/>
                </a:cubicBezTo>
                <a:lnTo>
                  <a:pt x="51" y="663"/>
                </a:lnTo>
                <a:cubicBezTo>
                  <a:pt x="51" y="1000"/>
                  <a:pt x="326" y="1274"/>
                  <a:pt x="663" y="1274"/>
                </a:cubicBezTo>
                <a:lnTo>
                  <a:pt x="663" y="1274"/>
                </a:lnTo>
                <a:cubicBezTo>
                  <a:pt x="1000" y="1274"/>
                  <a:pt x="1274" y="1000"/>
                  <a:pt x="1274" y="663"/>
                </a:cubicBezTo>
                <a:lnTo>
                  <a:pt x="1274" y="663"/>
                </a:lnTo>
                <a:cubicBezTo>
                  <a:pt x="1274" y="326"/>
                  <a:pt x="1000" y="51"/>
                  <a:pt x="663" y="51"/>
                </a:cubicBezTo>
                <a:close/>
                <a:moveTo>
                  <a:pt x="663" y="1325"/>
                </a:moveTo>
                <a:lnTo>
                  <a:pt x="663" y="1325"/>
                </a:lnTo>
                <a:cubicBezTo>
                  <a:pt x="298" y="1325"/>
                  <a:pt x="0" y="1028"/>
                  <a:pt x="0" y="663"/>
                </a:cubicBezTo>
                <a:lnTo>
                  <a:pt x="0" y="663"/>
                </a:lnTo>
                <a:cubicBezTo>
                  <a:pt x="0" y="297"/>
                  <a:pt x="298" y="0"/>
                  <a:pt x="663" y="0"/>
                </a:cubicBezTo>
                <a:lnTo>
                  <a:pt x="663" y="0"/>
                </a:lnTo>
                <a:cubicBezTo>
                  <a:pt x="1029" y="0"/>
                  <a:pt x="1326" y="297"/>
                  <a:pt x="1326" y="663"/>
                </a:cubicBezTo>
                <a:lnTo>
                  <a:pt x="1326" y="663"/>
                </a:lnTo>
                <a:cubicBezTo>
                  <a:pt x="1326" y="1028"/>
                  <a:pt x="1029" y="1325"/>
                  <a:pt x="663" y="1325"/>
                </a:cubicBezTo>
                <a:close/>
              </a:path>
            </a:pathLst>
          </a:custGeom>
          <a:solidFill>
            <a:schemeClr val="bg1">
              <a:lumMod val="85000"/>
            </a:schemeClr>
          </a:solidFill>
          <a:ln>
            <a:noFill/>
          </a:ln>
          <a:effectLst>
            <a:outerShdw blurRad="50800" dist="38100" dir="8100000" algn="tr" rotWithShape="0">
              <a:prstClr val="black">
                <a:alpha val="40000"/>
              </a:prstClr>
            </a:outerShdw>
          </a:effectLst>
        </p:spPr>
        <p:txBody>
          <a:bodyPr wrap="none" anchor="ctr"/>
          <a:lstStyle/>
          <a:p>
            <a:endParaRPr lang="en-US" sz="3600" dirty="0">
              <a:latin typeface="Lato Light" panose="020F0502020204030203" pitchFamily="34" charset="0"/>
            </a:endParaRPr>
          </a:p>
        </p:txBody>
      </p:sp>
      <p:sp>
        <p:nvSpPr>
          <p:cNvPr id="44" name="TextBox 43">
            <a:extLst>
              <a:ext uri="{FF2B5EF4-FFF2-40B4-BE49-F238E27FC236}">
                <a16:creationId xmlns:a16="http://schemas.microsoft.com/office/drawing/2014/main" id="{8EA5F18B-D890-4786-9FFC-F4EA0C65BCA0}"/>
              </a:ext>
            </a:extLst>
          </p:cNvPr>
          <p:cNvSpPr txBox="1"/>
          <p:nvPr/>
        </p:nvSpPr>
        <p:spPr>
          <a:xfrm>
            <a:off x="715930" y="4430413"/>
            <a:ext cx="2351608" cy="646331"/>
          </a:xfrm>
          <a:prstGeom prst="rect">
            <a:avLst/>
          </a:prstGeom>
          <a:noFill/>
        </p:spPr>
        <p:txBody>
          <a:bodyPr wrap="square" rtlCol="0" anchor="ctr">
            <a:spAutoFit/>
          </a:bodyPr>
          <a:lstStyle/>
          <a:p>
            <a:pPr algn="ctr"/>
            <a:r>
              <a:rPr lang="en-US" b="1" dirty="0">
                <a:solidFill>
                  <a:schemeClr val="bg1"/>
                </a:solidFill>
                <a:latin typeface="Arial Black" panose="020B0A04020102020204" pitchFamily="34" charset="0"/>
                <a:cs typeface="Poppins" pitchFamily="2" charset="77"/>
              </a:rPr>
              <a:t>December 31, 2024</a:t>
            </a:r>
          </a:p>
        </p:txBody>
      </p:sp>
      <p:sp>
        <p:nvSpPr>
          <p:cNvPr id="47" name="TextBox 46">
            <a:extLst>
              <a:ext uri="{FF2B5EF4-FFF2-40B4-BE49-F238E27FC236}">
                <a16:creationId xmlns:a16="http://schemas.microsoft.com/office/drawing/2014/main" id="{96ABA572-00BB-41DB-9F99-804C8E9CA443}"/>
              </a:ext>
            </a:extLst>
          </p:cNvPr>
          <p:cNvSpPr txBox="1"/>
          <p:nvPr/>
        </p:nvSpPr>
        <p:spPr>
          <a:xfrm>
            <a:off x="6274697" y="4430413"/>
            <a:ext cx="2265587" cy="646331"/>
          </a:xfrm>
          <a:prstGeom prst="rect">
            <a:avLst/>
          </a:prstGeom>
          <a:noFill/>
        </p:spPr>
        <p:txBody>
          <a:bodyPr wrap="square" rtlCol="0" anchor="ctr">
            <a:spAutoFit/>
          </a:bodyPr>
          <a:lstStyle/>
          <a:p>
            <a:pPr algn="ctr"/>
            <a:r>
              <a:rPr lang="en-US" b="1" dirty="0">
                <a:solidFill>
                  <a:schemeClr val="bg1"/>
                </a:solidFill>
                <a:latin typeface="Arial Black" panose="020B0A04020102020204" pitchFamily="34" charset="0"/>
                <a:cs typeface="Poppins" pitchFamily="2" charset="77"/>
              </a:rPr>
              <a:t>September 30, 2026</a:t>
            </a:r>
          </a:p>
        </p:txBody>
      </p:sp>
      <p:sp>
        <p:nvSpPr>
          <p:cNvPr id="50" name="TextBox 49">
            <a:extLst>
              <a:ext uri="{FF2B5EF4-FFF2-40B4-BE49-F238E27FC236}">
                <a16:creationId xmlns:a16="http://schemas.microsoft.com/office/drawing/2014/main" id="{11BD6CB5-4B1C-4BBA-BE81-970C7F52D187}"/>
              </a:ext>
            </a:extLst>
          </p:cNvPr>
          <p:cNvSpPr txBox="1"/>
          <p:nvPr/>
        </p:nvSpPr>
        <p:spPr>
          <a:xfrm>
            <a:off x="8975310" y="4430413"/>
            <a:ext cx="2246184" cy="646331"/>
          </a:xfrm>
          <a:prstGeom prst="rect">
            <a:avLst/>
          </a:prstGeom>
          <a:noFill/>
        </p:spPr>
        <p:txBody>
          <a:bodyPr wrap="square" rtlCol="0" anchor="ctr">
            <a:spAutoFit/>
          </a:bodyPr>
          <a:lstStyle/>
          <a:p>
            <a:pPr algn="ctr"/>
            <a:r>
              <a:rPr lang="en-US" b="1" dirty="0">
                <a:solidFill>
                  <a:schemeClr val="bg1"/>
                </a:solidFill>
                <a:latin typeface="Arial Black" panose="020B0A04020102020204" pitchFamily="34" charset="0"/>
                <a:cs typeface="Poppins" pitchFamily="2" charset="77"/>
              </a:rPr>
              <a:t>December 31, 2026</a:t>
            </a:r>
          </a:p>
        </p:txBody>
      </p:sp>
      <p:sp>
        <p:nvSpPr>
          <p:cNvPr id="53" name="TextBox 52">
            <a:extLst>
              <a:ext uri="{FF2B5EF4-FFF2-40B4-BE49-F238E27FC236}">
                <a16:creationId xmlns:a16="http://schemas.microsoft.com/office/drawing/2014/main" id="{2B7183F9-4D23-47D9-9C95-52DC2ED7C1F1}"/>
              </a:ext>
            </a:extLst>
          </p:cNvPr>
          <p:cNvSpPr txBox="1"/>
          <p:nvPr/>
        </p:nvSpPr>
        <p:spPr>
          <a:xfrm>
            <a:off x="1032772" y="2798794"/>
            <a:ext cx="1909305" cy="307777"/>
          </a:xfrm>
          <a:prstGeom prst="rect">
            <a:avLst/>
          </a:prstGeom>
          <a:noFill/>
        </p:spPr>
        <p:txBody>
          <a:bodyPr wrap="none" rtlCol="0" anchor="b" anchorCtr="0">
            <a:spAutoFit/>
          </a:bodyPr>
          <a:lstStyle/>
          <a:p>
            <a:pPr algn="ctr"/>
            <a:r>
              <a:rPr lang="en-US" sz="1400" b="1" dirty="0">
                <a:solidFill>
                  <a:schemeClr val="tx2"/>
                </a:solidFill>
                <a:ea typeface="League Spartan" charset="0"/>
                <a:cs typeface="Poppins" pitchFamily="2" charset="77"/>
              </a:rPr>
              <a:t>OBLIGATION DEADLINE</a:t>
            </a:r>
          </a:p>
        </p:txBody>
      </p:sp>
      <p:sp>
        <p:nvSpPr>
          <p:cNvPr id="91" name="TextBox 90">
            <a:extLst>
              <a:ext uri="{FF2B5EF4-FFF2-40B4-BE49-F238E27FC236}">
                <a16:creationId xmlns:a16="http://schemas.microsoft.com/office/drawing/2014/main" id="{E887374B-213F-4222-A4CF-9BFC4B220FD1}"/>
              </a:ext>
            </a:extLst>
          </p:cNvPr>
          <p:cNvSpPr txBox="1"/>
          <p:nvPr/>
        </p:nvSpPr>
        <p:spPr>
          <a:xfrm>
            <a:off x="4046011" y="2798794"/>
            <a:ext cx="1261499" cy="307777"/>
          </a:xfrm>
          <a:prstGeom prst="rect">
            <a:avLst/>
          </a:prstGeom>
          <a:noFill/>
        </p:spPr>
        <p:txBody>
          <a:bodyPr wrap="none" rtlCol="0" anchor="b" anchorCtr="0">
            <a:spAutoFit/>
          </a:bodyPr>
          <a:lstStyle/>
          <a:p>
            <a:pPr algn="ctr"/>
            <a:r>
              <a:rPr lang="en-US" sz="1400" b="1" dirty="0">
                <a:solidFill>
                  <a:schemeClr val="tx2"/>
                </a:solidFill>
                <a:ea typeface="League Spartan" charset="0"/>
                <a:cs typeface="Poppins" pitchFamily="2" charset="77"/>
              </a:rPr>
              <a:t>”EXCEPTIONS”</a:t>
            </a:r>
          </a:p>
        </p:txBody>
      </p:sp>
      <p:sp>
        <p:nvSpPr>
          <p:cNvPr id="97" name="TextBox 96">
            <a:extLst>
              <a:ext uri="{FF2B5EF4-FFF2-40B4-BE49-F238E27FC236}">
                <a16:creationId xmlns:a16="http://schemas.microsoft.com/office/drawing/2014/main" id="{E6E977B9-C83E-4E8D-B6A8-1DA781175FA4}"/>
              </a:ext>
            </a:extLst>
          </p:cNvPr>
          <p:cNvSpPr txBox="1"/>
          <p:nvPr/>
        </p:nvSpPr>
        <p:spPr>
          <a:xfrm>
            <a:off x="6298574" y="2798794"/>
            <a:ext cx="2112501" cy="307777"/>
          </a:xfrm>
          <a:prstGeom prst="rect">
            <a:avLst/>
          </a:prstGeom>
          <a:noFill/>
        </p:spPr>
        <p:txBody>
          <a:bodyPr wrap="none" rtlCol="0" anchor="b" anchorCtr="0">
            <a:spAutoFit/>
          </a:bodyPr>
          <a:lstStyle/>
          <a:p>
            <a:pPr algn="ctr"/>
            <a:r>
              <a:rPr lang="en-US" sz="1400" b="1" dirty="0">
                <a:solidFill>
                  <a:schemeClr val="tx2"/>
                </a:solidFill>
                <a:ea typeface="League Spartan" charset="0"/>
                <a:cs typeface="Poppins" pitchFamily="2" charset="77"/>
              </a:rPr>
              <a:t>EXPENDITURE DEADLINE I</a:t>
            </a:r>
          </a:p>
        </p:txBody>
      </p:sp>
      <p:sp>
        <p:nvSpPr>
          <p:cNvPr id="107" name="TextBox 106">
            <a:extLst>
              <a:ext uri="{FF2B5EF4-FFF2-40B4-BE49-F238E27FC236}">
                <a16:creationId xmlns:a16="http://schemas.microsoft.com/office/drawing/2014/main" id="{0D3C0458-F8AA-46C2-957F-2FFFDE41634F}"/>
              </a:ext>
            </a:extLst>
          </p:cNvPr>
          <p:cNvSpPr txBox="1"/>
          <p:nvPr/>
        </p:nvSpPr>
        <p:spPr>
          <a:xfrm>
            <a:off x="8975143" y="2798794"/>
            <a:ext cx="2160591" cy="307777"/>
          </a:xfrm>
          <a:prstGeom prst="rect">
            <a:avLst/>
          </a:prstGeom>
          <a:noFill/>
        </p:spPr>
        <p:txBody>
          <a:bodyPr wrap="none" rtlCol="0" anchor="b" anchorCtr="0">
            <a:spAutoFit/>
          </a:bodyPr>
          <a:lstStyle/>
          <a:p>
            <a:pPr algn="ctr"/>
            <a:r>
              <a:rPr lang="en-US" sz="1400" b="1" dirty="0">
                <a:solidFill>
                  <a:schemeClr val="tx2"/>
                </a:solidFill>
                <a:ea typeface="League Spartan" charset="0"/>
                <a:cs typeface="Poppins" pitchFamily="2" charset="77"/>
              </a:rPr>
              <a:t>EXPENDITURE DEADLINE II</a:t>
            </a:r>
          </a:p>
        </p:txBody>
      </p:sp>
      <p:sp>
        <p:nvSpPr>
          <p:cNvPr id="117" name="TextBox 116">
            <a:extLst>
              <a:ext uri="{FF2B5EF4-FFF2-40B4-BE49-F238E27FC236}">
                <a16:creationId xmlns:a16="http://schemas.microsoft.com/office/drawing/2014/main" id="{373F3F66-D2CB-43B7-8EF2-51D2A5D04D34}"/>
              </a:ext>
            </a:extLst>
          </p:cNvPr>
          <p:cNvSpPr txBox="1"/>
          <p:nvPr/>
        </p:nvSpPr>
        <p:spPr>
          <a:xfrm>
            <a:off x="907298" y="3192255"/>
            <a:ext cx="2160240" cy="738664"/>
          </a:xfrm>
          <a:prstGeom prst="rect">
            <a:avLst/>
          </a:prstGeom>
          <a:noFill/>
        </p:spPr>
        <p:txBody>
          <a:bodyPr wrap="square" rtlCol="0">
            <a:spAutoFit/>
          </a:bodyPr>
          <a:lstStyle/>
          <a:p>
            <a:pPr algn="ctr"/>
            <a:r>
              <a:rPr lang="en-US" sz="1400" dirty="0">
                <a:latin typeface="Segoe UI Light" panose="020B0502040204020203" pitchFamily="34" charset="0"/>
                <a:cs typeface="Segoe UI Light" panose="020B0502040204020203" pitchFamily="34" charset="0"/>
              </a:rPr>
              <a:t>Generally, ARP/CSLFRF funds must be obligated by this date</a:t>
            </a:r>
            <a:endParaRPr lang="es-UY" sz="1400" dirty="0">
              <a:latin typeface="Segoe UI Light" panose="020B0502040204020203" pitchFamily="34" charset="0"/>
              <a:cs typeface="Segoe UI Light" panose="020B0502040204020203" pitchFamily="34" charset="0"/>
            </a:endParaRPr>
          </a:p>
        </p:txBody>
      </p:sp>
      <p:sp>
        <p:nvSpPr>
          <p:cNvPr id="118" name="TextBox 117">
            <a:extLst>
              <a:ext uri="{FF2B5EF4-FFF2-40B4-BE49-F238E27FC236}">
                <a16:creationId xmlns:a16="http://schemas.microsoft.com/office/drawing/2014/main" id="{BF216898-8175-4B4C-B816-0E1F14685A72}"/>
              </a:ext>
            </a:extLst>
          </p:cNvPr>
          <p:cNvSpPr txBox="1"/>
          <p:nvPr/>
        </p:nvSpPr>
        <p:spPr>
          <a:xfrm>
            <a:off x="3596636" y="3192255"/>
            <a:ext cx="2160240" cy="738664"/>
          </a:xfrm>
          <a:prstGeom prst="rect">
            <a:avLst/>
          </a:prstGeom>
          <a:noFill/>
        </p:spPr>
        <p:txBody>
          <a:bodyPr wrap="square" rtlCol="0">
            <a:spAutoFit/>
          </a:bodyPr>
          <a:lstStyle/>
          <a:p>
            <a:pPr algn="ctr"/>
            <a:r>
              <a:rPr lang="en-US" sz="1400" dirty="0">
                <a:latin typeface="Segoe UI Light" panose="020B0502040204020203" pitchFamily="34" charset="0"/>
                <a:cs typeface="Segoe UI Light" panose="020B0502040204020203" pitchFamily="34" charset="0"/>
              </a:rPr>
              <a:t>For some costs, the legal obligation may occur after December 31, 2024</a:t>
            </a:r>
            <a:endParaRPr lang="es-UY" sz="1400" dirty="0">
              <a:latin typeface="Segoe UI Light" panose="020B0502040204020203" pitchFamily="34" charset="0"/>
              <a:cs typeface="Segoe UI Light" panose="020B0502040204020203" pitchFamily="34" charset="0"/>
            </a:endParaRPr>
          </a:p>
        </p:txBody>
      </p:sp>
      <p:sp>
        <p:nvSpPr>
          <p:cNvPr id="119" name="TextBox 118">
            <a:extLst>
              <a:ext uri="{FF2B5EF4-FFF2-40B4-BE49-F238E27FC236}">
                <a16:creationId xmlns:a16="http://schemas.microsoft.com/office/drawing/2014/main" id="{FF2C0DFB-B29B-4CD4-B2E7-0CC65CE081E6}"/>
              </a:ext>
            </a:extLst>
          </p:cNvPr>
          <p:cNvSpPr txBox="1"/>
          <p:nvPr/>
        </p:nvSpPr>
        <p:spPr>
          <a:xfrm>
            <a:off x="6274697" y="3190522"/>
            <a:ext cx="2160240" cy="954107"/>
          </a:xfrm>
          <a:prstGeom prst="rect">
            <a:avLst/>
          </a:prstGeom>
          <a:noFill/>
        </p:spPr>
        <p:txBody>
          <a:bodyPr wrap="square" rtlCol="0">
            <a:spAutoFit/>
          </a:bodyPr>
          <a:lstStyle/>
          <a:p>
            <a:pPr algn="ctr"/>
            <a:r>
              <a:rPr lang="en-US" sz="1400" dirty="0">
                <a:latin typeface="Segoe UI Light" panose="020B0502040204020203" pitchFamily="34" charset="0"/>
                <a:cs typeface="Segoe UI Light" panose="020B0502040204020203" pitchFamily="34" charset="0"/>
              </a:rPr>
              <a:t>ARP/CSLFRF funds must be fully expended for Title I and Surface Transportation projects.</a:t>
            </a:r>
            <a:endParaRPr lang="es-UY" sz="1400" dirty="0">
              <a:latin typeface="Segoe UI Light" panose="020B0502040204020203" pitchFamily="34" charset="0"/>
              <a:cs typeface="Segoe UI Light" panose="020B0502040204020203" pitchFamily="34" charset="0"/>
            </a:endParaRPr>
          </a:p>
        </p:txBody>
      </p:sp>
      <p:sp>
        <p:nvSpPr>
          <p:cNvPr id="120" name="TextBox 119">
            <a:extLst>
              <a:ext uri="{FF2B5EF4-FFF2-40B4-BE49-F238E27FC236}">
                <a16:creationId xmlns:a16="http://schemas.microsoft.com/office/drawing/2014/main" id="{68F24804-5254-495D-B117-DF7C51A0317E}"/>
              </a:ext>
            </a:extLst>
          </p:cNvPr>
          <p:cNvSpPr txBox="1"/>
          <p:nvPr/>
        </p:nvSpPr>
        <p:spPr>
          <a:xfrm>
            <a:off x="8975310" y="3192047"/>
            <a:ext cx="2160240" cy="738664"/>
          </a:xfrm>
          <a:prstGeom prst="rect">
            <a:avLst/>
          </a:prstGeom>
          <a:noFill/>
        </p:spPr>
        <p:txBody>
          <a:bodyPr wrap="square" rtlCol="0">
            <a:spAutoFit/>
          </a:bodyPr>
          <a:lstStyle/>
          <a:p>
            <a:pPr algn="ctr"/>
            <a:r>
              <a:rPr lang="en-US" sz="1400" dirty="0">
                <a:latin typeface="Segoe UI Light" panose="020B0502040204020203" pitchFamily="34" charset="0"/>
                <a:cs typeface="Segoe UI Light" panose="020B0502040204020203" pitchFamily="34" charset="0"/>
              </a:rPr>
              <a:t>All other ARP/CSLFRF funds must be fully expended </a:t>
            </a:r>
            <a:endParaRPr lang="es-UY" sz="1400" dirty="0">
              <a:latin typeface="Segoe UI Light" panose="020B0502040204020203" pitchFamily="34" charset="0"/>
              <a:cs typeface="Segoe UI Light" panose="020B0502040204020203" pitchFamily="34" charset="0"/>
            </a:endParaRPr>
          </a:p>
        </p:txBody>
      </p:sp>
      <p:grpSp>
        <p:nvGrpSpPr>
          <p:cNvPr id="140" name="Graphic 123" descr="Circles with arrows">
            <a:extLst>
              <a:ext uri="{FF2B5EF4-FFF2-40B4-BE49-F238E27FC236}">
                <a16:creationId xmlns:a16="http://schemas.microsoft.com/office/drawing/2014/main" id="{BB559F92-313D-4977-ADDD-C7599B47DE58}"/>
              </a:ext>
            </a:extLst>
          </p:cNvPr>
          <p:cNvGrpSpPr/>
          <p:nvPr/>
        </p:nvGrpSpPr>
        <p:grpSpPr>
          <a:xfrm>
            <a:off x="4491794" y="1879180"/>
            <a:ext cx="461579" cy="510980"/>
            <a:chOff x="7976030" y="742950"/>
            <a:chExt cx="614362" cy="680115"/>
          </a:xfrm>
          <a:solidFill>
            <a:srgbClr val="000000"/>
          </a:solidFill>
        </p:grpSpPr>
        <p:sp>
          <p:nvSpPr>
            <p:cNvPr id="141" name="Freeform: Shape 140">
              <a:extLst>
                <a:ext uri="{FF2B5EF4-FFF2-40B4-BE49-F238E27FC236}">
                  <a16:creationId xmlns:a16="http://schemas.microsoft.com/office/drawing/2014/main" id="{F59DE565-9CE1-4D01-A853-918D5952B461}"/>
                </a:ext>
              </a:extLst>
            </p:cNvPr>
            <p:cNvSpPr/>
            <p:nvPr/>
          </p:nvSpPr>
          <p:spPr>
            <a:xfrm>
              <a:off x="7976030" y="1171860"/>
              <a:ext cx="152400" cy="152400"/>
            </a:xfrm>
            <a:custGeom>
              <a:avLst/>
              <a:gdLst>
                <a:gd name="connsiteX0" fmla="*/ 76200 w 152400"/>
                <a:gd name="connsiteY0" fmla="*/ 19050 h 152400"/>
                <a:gd name="connsiteX1" fmla="*/ 133350 w 152400"/>
                <a:gd name="connsiteY1" fmla="*/ 76200 h 152400"/>
                <a:gd name="connsiteX2" fmla="*/ 76200 w 152400"/>
                <a:gd name="connsiteY2" fmla="*/ 133350 h 152400"/>
                <a:gd name="connsiteX3" fmla="*/ 19050 w 152400"/>
                <a:gd name="connsiteY3" fmla="*/ 76200 h 152400"/>
                <a:gd name="connsiteX4" fmla="*/ 76200 w 152400"/>
                <a:gd name="connsiteY4" fmla="*/ 19050 h 152400"/>
                <a:gd name="connsiteX5" fmla="*/ 76200 w 152400"/>
                <a:gd name="connsiteY5" fmla="*/ 0 h 152400"/>
                <a:gd name="connsiteX6" fmla="*/ 0 w 152400"/>
                <a:gd name="connsiteY6" fmla="*/ 76200 h 152400"/>
                <a:gd name="connsiteX7" fmla="*/ 76200 w 152400"/>
                <a:gd name="connsiteY7" fmla="*/ 152400 h 152400"/>
                <a:gd name="connsiteX8" fmla="*/ 152400 w 152400"/>
                <a:gd name="connsiteY8" fmla="*/ 76200 h 152400"/>
                <a:gd name="connsiteX9" fmla="*/ 76200 w 152400"/>
                <a:gd name="connsiteY9"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152400">
                  <a:moveTo>
                    <a:pt x="76200" y="19050"/>
                  </a:moveTo>
                  <a:cubicBezTo>
                    <a:pt x="107763" y="19050"/>
                    <a:pt x="133350" y="44637"/>
                    <a:pt x="133350" y="76200"/>
                  </a:cubicBezTo>
                  <a:cubicBezTo>
                    <a:pt x="133350" y="107763"/>
                    <a:pt x="107763" y="133350"/>
                    <a:pt x="76200" y="133350"/>
                  </a:cubicBezTo>
                  <a:cubicBezTo>
                    <a:pt x="44637" y="133350"/>
                    <a:pt x="19050" y="107763"/>
                    <a:pt x="19050" y="76200"/>
                  </a:cubicBezTo>
                  <a:cubicBezTo>
                    <a:pt x="19087" y="44652"/>
                    <a:pt x="44652" y="19087"/>
                    <a:pt x="76200" y="19050"/>
                  </a:cubicBezTo>
                  <a:moveTo>
                    <a:pt x="76200" y="0"/>
                  </a:moveTo>
                  <a:cubicBezTo>
                    <a:pt x="34116" y="0"/>
                    <a:pt x="0" y="34116"/>
                    <a:pt x="0" y="76200"/>
                  </a:cubicBezTo>
                  <a:cubicBezTo>
                    <a:pt x="0" y="118284"/>
                    <a:pt x="34116" y="152400"/>
                    <a:pt x="76200" y="152400"/>
                  </a:cubicBezTo>
                  <a:cubicBezTo>
                    <a:pt x="118284" y="152400"/>
                    <a:pt x="152400" y="118284"/>
                    <a:pt x="152400" y="76200"/>
                  </a:cubicBezTo>
                  <a:cubicBezTo>
                    <a:pt x="152400" y="34116"/>
                    <a:pt x="118284" y="0"/>
                    <a:pt x="76200" y="0"/>
                  </a:cubicBezTo>
                  <a:close/>
                </a:path>
              </a:pathLst>
            </a:custGeom>
            <a:solidFill>
              <a:schemeClr val="accent3"/>
            </a:solidFill>
            <a:ln>
              <a:noFill/>
            </a:ln>
            <a:effectLst/>
          </p:spPr>
          <p:txBody>
            <a:bodyPr wrap="none" anchor="ctr"/>
            <a:lstStyle/>
            <a:p>
              <a:endParaRPr lang="es-UY" sz="3600">
                <a:latin typeface="Lato Light" panose="020F0502020204030203" pitchFamily="34" charset="0"/>
              </a:endParaRPr>
            </a:p>
          </p:txBody>
        </p:sp>
        <p:sp>
          <p:nvSpPr>
            <p:cNvPr id="142" name="Freeform: Shape 141">
              <a:extLst>
                <a:ext uri="{FF2B5EF4-FFF2-40B4-BE49-F238E27FC236}">
                  <a16:creationId xmlns:a16="http://schemas.microsoft.com/office/drawing/2014/main" id="{03740B51-EAC2-4337-B376-9A69DA7E9993}"/>
                </a:ext>
              </a:extLst>
            </p:cNvPr>
            <p:cNvSpPr/>
            <p:nvPr/>
          </p:nvSpPr>
          <p:spPr>
            <a:xfrm>
              <a:off x="8437992" y="1106709"/>
              <a:ext cx="152400" cy="152400"/>
            </a:xfrm>
            <a:custGeom>
              <a:avLst/>
              <a:gdLst>
                <a:gd name="connsiteX0" fmla="*/ 76200 w 152400"/>
                <a:gd name="connsiteY0" fmla="*/ 19050 h 152400"/>
                <a:gd name="connsiteX1" fmla="*/ 133350 w 152400"/>
                <a:gd name="connsiteY1" fmla="*/ 76200 h 152400"/>
                <a:gd name="connsiteX2" fmla="*/ 76200 w 152400"/>
                <a:gd name="connsiteY2" fmla="*/ 133350 h 152400"/>
                <a:gd name="connsiteX3" fmla="*/ 19050 w 152400"/>
                <a:gd name="connsiteY3" fmla="*/ 76200 h 152400"/>
                <a:gd name="connsiteX4" fmla="*/ 76200 w 152400"/>
                <a:gd name="connsiteY4" fmla="*/ 19050 h 152400"/>
                <a:gd name="connsiteX5" fmla="*/ 76200 w 152400"/>
                <a:gd name="connsiteY5" fmla="*/ 0 h 152400"/>
                <a:gd name="connsiteX6" fmla="*/ 0 w 152400"/>
                <a:gd name="connsiteY6" fmla="*/ 76200 h 152400"/>
                <a:gd name="connsiteX7" fmla="*/ 76200 w 152400"/>
                <a:gd name="connsiteY7" fmla="*/ 152400 h 152400"/>
                <a:gd name="connsiteX8" fmla="*/ 152400 w 152400"/>
                <a:gd name="connsiteY8" fmla="*/ 76200 h 152400"/>
                <a:gd name="connsiteX9" fmla="*/ 76200 w 152400"/>
                <a:gd name="connsiteY9"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152400">
                  <a:moveTo>
                    <a:pt x="76200" y="19050"/>
                  </a:moveTo>
                  <a:cubicBezTo>
                    <a:pt x="107763" y="19050"/>
                    <a:pt x="133350" y="44637"/>
                    <a:pt x="133350" y="76200"/>
                  </a:cubicBezTo>
                  <a:cubicBezTo>
                    <a:pt x="133350" y="107763"/>
                    <a:pt x="107763" y="133350"/>
                    <a:pt x="76200" y="133350"/>
                  </a:cubicBezTo>
                  <a:cubicBezTo>
                    <a:pt x="44637" y="133350"/>
                    <a:pt x="19050" y="107763"/>
                    <a:pt x="19050" y="76200"/>
                  </a:cubicBezTo>
                  <a:cubicBezTo>
                    <a:pt x="19087" y="44652"/>
                    <a:pt x="44652" y="19087"/>
                    <a:pt x="76200" y="19050"/>
                  </a:cubicBezTo>
                  <a:moveTo>
                    <a:pt x="76200" y="0"/>
                  </a:moveTo>
                  <a:cubicBezTo>
                    <a:pt x="34116" y="0"/>
                    <a:pt x="0" y="34116"/>
                    <a:pt x="0" y="76200"/>
                  </a:cubicBezTo>
                  <a:cubicBezTo>
                    <a:pt x="0" y="118284"/>
                    <a:pt x="34116" y="152400"/>
                    <a:pt x="76200" y="152400"/>
                  </a:cubicBezTo>
                  <a:cubicBezTo>
                    <a:pt x="118284" y="152400"/>
                    <a:pt x="152400" y="118284"/>
                    <a:pt x="152400" y="76200"/>
                  </a:cubicBezTo>
                  <a:cubicBezTo>
                    <a:pt x="152400" y="34116"/>
                    <a:pt x="118284" y="0"/>
                    <a:pt x="76200" y="0"/>
                  </a:cubicBezTo>
                  <a:close/>
                </a:path>
              </a:pathLst>
            </a:custGeom>
            <a:solidFill>
              <a:schemeClr val="accent3"/>
            </a:solidFill>
            <a:ln>
              <a:noFill/>
            </a:ln>
            <a:effectLst/>
          </p:spPr>
          <p:txBody>
            <a:bodyPr wrap="none" anchor="ctr"/>
            <a:lstStyle/>
            <a:p>
              <a:endParaRPr lang="es-UY" sz="3600">
                <a:latin typeface="Lato Light" panose="020F0502020204030203" pitchFamily="34" charset="0"/>
              </a:endParaRPr>
            </a:p>
          </p:txBody>
        </p:sp>
        <p:sp>
          <p:nvSpPr>
            <p:cNvPr id="143" name="Freeform: Shape 142">
              <a:extLst>
                <a:ext uri="{FF2B5EF4-FFF2-40B4-BE49-F238E27FC236}">
                  <a16:creationId xmlns:a16="http://schemas.microsoft.com/office/drawing/2014/main" id="{6F27A446-6446-4B19-BFAE-67D22067DB20}"/>
                </a:ext>
              </a:extLst>
            </p:cNvPr>
            <p:cNvSpPr/>
            <p:nvPr/>
          </p:nvSpPr>
          <p:spPr>
            <a:xfrm>
              <a:off x="8154623" y="742950"/>
              <a:ext cx="152400" cy="152400"/>
            </a:xfrm>
            <a:custGeom>
              <a:avLst/>
              <a:gdLst>
                <a:gd name="connsiteX0" fmla="*/ 76200 w 152400"/>
                <a:gd name="connsiteY0" fmla="*/ 19050 h 152400"/>
                <a:gd name="connsiteX1" fmla="*/ 133350 w 152400"/>
                <a:gd name="connsiteY1" fmla="*/ 76200 h 152400"/>
                <a:gd name="connsiteX2" fmla="*/ 76200 w 152400"/>
                <a:gd name="connsiteY2" fmla="*/ 133350 h 152400"/>
                <a:gd name="connsiteX3" fmla="*/ 19050 w 152400"/>
                <a:gd name="connsiteY3" fmla="*/ 76200 h 152400"/>
                <a:gd name="connsiteX4" fmla="*/ 76200 w 152400"/>
                <a:gd name="connsiteY4" fmla="*/ 19050 h 152400"/>
                <a:gd name="connsiteX5" fmla="*/ 76200 w 152400"/>
                <a:gd name="connsiteY5" fmla="*/ 0 h 152400"/>
                <a:gd name="connsiteX6" fmla="*/ 0 w 152400"/>
                <a:gd name="connsiteY6" fmla="*/ 76200 h 152400"/>
                <a:gd name="connsiteX7" fmla="*/ 76200 w 152400"/>
                <a:gd name="connsiteY7" fmla="*/ 152400 h 152400"/>
                <a:gd name="connsiteX8" fmla="*/ 152400 w 152400"/>
                <a:gd name="connsiteY8" fmla="*/ 76200 h 152400"/>
                <a:gd name="connsiteX9" fmla="*/ 76200 w 152400"/>
                <a:gd name="connsiteY9"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152400">
                  <a:moveTo>
                    <a:pt x="76200" y="19050"/>
                  </a:moveTo>
                  <a:cubicBezTo>
                    <a:pt x="107763" y="19050"/>
                    <a:pt x="133350" y="44637"/>
                    <a:pt x="133350" y="76200"/>
                  </a:cubicBezTo>
                  <a:cubicBezTo>
                    <a:pt x="133350" y="107763"/>
                    <a:pt x="107763" y="133350"/>
                    <a:pt x="76200" y="133350"/>
                  </a:cubicBezTo>
                  <a:cubicBezTo>
                    <a:pt x="44637" y="133350"/>
                    <a:pt x="19050" y="107763"/>
                    <a:pt x="19050" y="76200"/>
                  </a:cubicBezTo>
                  <a:cubicBezTo>
                    <a:pt x="19087" y="44652"/>
                    <a:pt x="44652" y="19087"/>
                    <a:pt x="76200" y="19050"/>
                  </a:cubicBezTo>
                  <a:moveTo>
                    <a:pt x="76200" y="0"/>
                  </a:moveTo>
                  <a:cubicBezTo>
                    <a:pt x="34116" y="0"/>
                    <a:pt x="0" y="34116"/>
                    <a:pt x="0" y="76200"/>
                  </a:cubicBezTo>
                  <a:cubicBezTo>
                    <a:pt x="0" y="118284"/>
                    <a:pt x="34116" y="152400"/>
                    <a:pt x="76200" y="152400"/>
                  </a:cubicBezTo>
                  <a:cubicBezTo>
                    <a:pt x="118284" y="152400"/>
                    <a:pt x="152400" y="118284"/>
                    <a:pt x="152400" y="76200"/>
                  </a:cubicBezTo>
                  <a:cubicBezTo>
                    <a:pt x="152400" y="34116"/>
                    <a:pt x="118284" y="0"/>
                    <a:pt x="76200" y="0"/>
                  </a:cubicBezTo>
                  <a:close/>
                </a:path>
              </a:pathLst>
            </a:custGeom>
            <a:solidFill>
              <a:schemeClr val="accent3"/>
            </a:solidFill>
            <a:ln>
              <a:noFill/>
            </a:ln>
            <a:effectLst/>
          </p:spPr>
          <p:txBody>
            <a:bodyPr wrap="none" anchor="ctr"/>
            <a:lstStyle/>
            <a:p>
              <a:endParaRPr lang="es-UY" sz="3600">
                <a:latin typeface="Lato Light" panose="020F0502020204030203" pitchFamily="34" charset="0"/>
              </a:endParaRPr>
            </a:p>
          </p:txBody>
        </p:sp>
        <p:sp>
          <p:nvSpPr>
            <p:cNvPr id="144" name="Freeform: Shape 143">
              <a:extLst>
                <a:ext uri="{FF2B5EF4-FFF2-40B4-BE49-F238E27FC236}">
                  <a16:creationId xmlns:a16="http://schemas.microsoft.com/office/drawing/2014/main" id="{65AD03F8-8D39-4257-B10B-1A70A5C243B8}"/>
                </a:ext>
              </a:extLst>
            </p:cNvPr>
            <p:cNvSpPr/>
            <p:nvPr/>
          </p:nvSpPr>
          <p:spPr>
            <a:xfrm>
              <a:off x="8328101" y="815669"/>
              <a:ext cx="262033" cy="242843"/>
            </a:xfrm>
            <a:custGeom>
              <a:avLst/>
              <a:gdLst>
                <a:gd name="connsiteX0" fmla="*/ 257367 w 262033"/>
                <a:gd name="connsiteY0" fmla="*/ 140889 h 242843"/>
                <a:gd name="connsiteX1" fmla="*/ 244317 w 262033"/>
                <a:gd name="connsiteY1" fmla="*/ 144232 h 242843"/>
                <a:gd name="connsiteX2" fmla="*/ 244317 w 262033"/>
                <a:gd name="connsiteY2" fmla="*/ 144232 h 242843"/>
                <a:gd name="connsiteX3" fmla="*/ 207646 w 262033"/>
                <a:gd name="connsiteY3" fmla="*/ 206145 h 242843"/>
                <a:gd name="connsiteX4" fmla="*/ 207475 w 262033"/>
                <a:gd name="connsiteY4" fmla="*/ 206145 h 242843"/>
                <a:gd name="connsiteX5" fmla="*/ 20108 w 262033"/>
                <a:gd name="connsiteY5" fmla="*/ 2710 h 242843"/>
                <a:gd name="connsiteX6" fmla="*/ 12298 w 262033"/>
                <a:gd name="connsiteY6" fmla="*/ 414 h 242843"/>
                <a:gd name="connsiteX7" fmla="*/ 415 w 262033"/>
                <a:gd name="connsiteY7" fmla="*/ 6757 h 242843"/>
                <a:gd name="connsiteX8" fmla="*/ 6757 w 262033"/>
                <a:gd name="connsiteY8" fmla="*/ 18640 h 242843"/>
                <a:gd name="connsiteX9" fmla="*/ 7183 w 262033"/>
                <a:gd name="connsiteY9" fmla="*/ 18759 h 242843"/>
                <a:gd name="connsiteX10" fmla="*/ 14441 w 262033"/>
                <a:gd name="connsiteY10" fmla="*/ 20902 h 242843"/>
                <a:gd name="connsiteX11" fmla="*/ 189701 w 262033"/>
                <a:gd name="connsiteY11" fmla="*/ 214403 h 242843"/>
                <a:gd name="connsiteX12" fmla="*/ 189558 w 262033"/>
                <a:gd name="connsiteY12" fmla="*/ 214508 h 242843"/>
                <a:gd name="connsiteX13" fmla="*/ 123102 w 262033"/>
                <a:gd name="connsiteY13" fmla="*/ 175150 h 242843"/>
                <a:gd name="connsiteX14" fmla="*/ 110111 w 262033"/>
                <a:gd name="connsiteY14" fmla="*/ 178710 h 242843"/>
                <a:gd name="connsiteX15" fmla="*/ 113387 w 262033"/>
                <a:gd name="connsiteY15" fmla="*/ 191533 h 242843"/>
                <a:gd name="connsiteX16" fmla="*/ 197778 w 262033"/>
                <a:gd name="connsiteY16" fmla="*/ 241511 h 242843"/>
                <a:gd name="connsiteX17" fmla="*/ 204989 w 262033"/>
                <a:gd name="connsiteY17" fmla="*/ 242549 h 242843"/>
                <a:gd name="connsiteX18" fmla="*/ 210828 w 262033"/>
                <a:gd name="connsiteY18" fmla="*/ 238177 h 242843"/>
                <a:gd name="connsiteX19" fmla="*/ 260700 w 262033"/>
                <a:gd name="connsiteY19" fmla="*/ 153938 h 242843"/>
                <a:gd name="connsiteX20" fmla="*/ 257367 w 262033"/>
                <a:gd name="connsiteY20" fmla="*/ 140889 h 24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2033" h="242843">
                  <a:moveTo>
                    <a:pt x="257367" y="140889"/>
                  </a:moveTo>
                  <a:cubicBezTo>
                    <a:pt x="252840" y="138209"/>
                    <a:pt x="246998" y="139705"/>
                    <a:pt x="244317" y="144232"/>
                  </a:cubicBezTo>
                  <a:cubicBezTo>
                    <a:pt x="244317" y="144232"/>
                    <a:pt x="244317" y="144232"/>
                    <a:pt x="244317" y="144232"/>
                  </a:cubicBezTo>
                  <a:lnTo>
                    <a:pt x="207646" y="206145"/>
                  </a:lnTo>
                  <a:cubicBezTo>
                    <a:pt x="207579" y="206249"/>
                    <a:pt x="207503" y="206240"/>
                    <a:pt x="207475" y="206145"/>
                  </a:cubicBezTo>
                  <a:cubicBezTo>
                    <a:pt x="185572" y="109875"/>
                    <a:pt x="114255" y="32442"/>
                    <a:pt x="20108" y="2710"/>
                  </a:cubicBezTo>
                  <a:cubicBezTo>
                    <a:pt x="17527" y="1910"/>
                    <a:pt x="14917" y="1138"/>
                    <a:pt x="12298" y="414"/>
                  </a:cubicBezTo>
                  <a:cubicBezTo>
                    <a:pt x="7265" y="-1116"/>
                    <a:pt x="1944" y="1724"/>
                    <a:pt x="415" y="6757"/>
                  </a:cubicBezTo>
                  <a:cubicBezTo>
                    <a:pt x="-1116" y="11790"/>
                    <a:pt x="1724" y="17111"/>
                    <a:pt x="6757" y="18640"/>
                  </a:cubicBezTo>
                  <a:cubicBezTo>
                    <a:pt x="6898" y="18683"/>
                    <a:pt x="7040" y="18723"/>
                    <a:pt x="7183" y="18759"/>
                  </a:cubicBezTo>
                  <a:cubicBezTo>
                    <a:pt x="9621" y="19438"/>
                    <a:pt x="12041" y="20153"/>
                    <a:pt x="14441" y="20902"/>
                  </a:cubicBezTo>
                  <a:cubicBezTo>
                    <a:pt x="103508" y="49036"/>
                    <a:pt x="170496" y="122994"/>
                    <a:pt x="189701" y="214403"/>
                  </a:cubicBezTo>
                  <a:cubicBezTo>
                    <a:pt x="189701" y="214517"/>
                    <a:pt x="189701" y="214565"/>
                    <a:pt x="189558" y="214508"/>
                  </a:cubicBezTo>
                  <a:lnTo>
                    <a:pt x="123102" y="175150"/>
                  </a:lnTo>
                  <a:cubicBezTo>
                    <a:pt x="118532" y="172546"/>
                    <a:pt x="112715" y="174140"/>
                    <a:pt x="110111" y="178710"/>
                  </a:cubicBezTo>
                  <a:cubicBezTo>
                    <a:pt x="107570" y="183169"/>
                    <a:pt x="109019" y="188840"/>
                    <a:pt x="113387" y="191533"/>
                  </a:cubicBezTo>
                  <a:lnTo>
                    <a:pt x="197778" y="241511"/>
                  </a:lnTo>
                  <a:cubicBezTo>
                    <a:pt x="199949" y="242799"/>
                    <a:pt x="202543" y="243172"/>
                    <a:pt x="204989" y="242549"/>
                  </a:cubicBezTo>
                  <a:cubicBezTo>
                    <a:pt x="207438" y="241924"/>
                    <a:pt x="209539" y="240352"/>
                    <a:pt x="210828" y="238177"/>
                  </a:cubicBezTo>
                  <a:lnTo>
                    <a:pt x="260700" y="153938"/>
                  </a:lnTo>
                  <a:cubicBezTo>
                    <a:pt x="263383" y="149414"/>
                    <a:pt x="261890" y="143572"/>
                    <a:pt x="257367" y="140889"/>
                  </a:cubicBezTo>
                  <a:close/>
                </a:path>
              </a:pathLst>
            </a:custGeom>
            <a:solidFill>
              <a:schemeClr val="accent3"/>
            </a:solidFill>
            <a:ln>
              <a:noFill/>
            </a:ln>
            <a:effectLst/>
          </p:spPr>
          <p:txBody>
            <a:bodyPr wrap="none" anchor="ctr"/>
            <a:lstStyle/>
            <a:p>
              <a:endParaRPr lang="es-UY" sz="3600">
                <a:latin typeface="Lato Light" panose="020F0502020204030203" pitchFamily="34" charset="0"/>
              </a:endParaRPr>
            </a:p>
          </p:txBody>
        </p:sp>
        <p:sp>
          <p:nvSpPr>
            <p:cNvPr id="145" name="Freeform: Shape 144">
              <a:extLst>
                <a:ext uri="{FF2B5EF4-FFF2-40B4-BE49-F238E27FC236}">
                  <a16:creationId xmlns:a16="http://schemas.microsoft.com/office/drawing/2014/main" id="{18C89861-E22F-4420-9FEC-52C6756486D1}"/>
                </a:ext>
              </a:extLst>
            </p:cNvPr>
            <p:cNvSpPr/>
            <p:nvPr/>
          </p:nvSpPr>
          <p:spPr>
            <a:xfrm>
              <a:off x="8153295" y="1263521"/>
              <a:ext cx="309275" cy="159544"/>
            </a:xfrm>
            <a:custGeom>
              <a:avLst/>
              <a:gdLst>
                <a:gd name="connsiteX0" fmla="*/ 306529 w 309275"/>
                <a:gd name="connsiteY0" fmla="*/ 2866 h 159544"/>
                <a:gd name="connsiteX1" fmla="*/ 293059 w 309275"/>
                <a:gd name="connsiteY1" fmla="*/ 2715 h 159544"/>
                <a:gd name="connsiteX2" fmla="*/ 293051 w 309275"/>
                <a:gd name="connsiteY2" fmla="*/ 2723 h 159544"/>
                <a:gd name="connsiteX3" fmla="*/ 287565 w 309275"/>
                <a:gd name="connsiteY3" fmla="*/ 7943 h 159544"/>
                <a:gd name="connsiteX4" fmla="*/ 32361 w 309275"/>
                <a:gd name="connsiteY4" fmla="*/ 62959 h 159544"/>
                <a:gd name="connsiteX5" fmla="*/ 32361 w 309275"/>
                <a:gd name="connsiteY5" fmla="*/ 62788 h 159544"/>
                <a:gd name="connsiteX6" fmla="*/ 99684 w 309275"/>
                <a:gd name="connsiteY6" fmla="*/ 24907 h 159544"/>
                <a:gd name="connsiteX7" fmla="*/ 103313 w 309275"/>
                <a:gd name="connsiteY7" fmla="*/ 11934 h 159544"/>
                <a:gd name="connsiteX8" fmla="*/ 90340 w 309275"/>
                <a:gd name="connsiteY8" fmla="*/ 8305 h 159544"/>
                <a:gd name="connsiteX9" fmla="*/ 4862 w 309275"/>
                <a:gd name="connsiteY9" fmla="*/ 56406 h 159544"/>
                <a:gd name="connsiteX10" fmla="*/ 1222 w 309275"/>
                <a:gd name="connsiteY10" fmla="*/ 69375 h 159544"/>
                <a:gd name="connsiteX11" fmla="*/ 1224 w 309275"/>
                <a:gd name="connsiteY11" fmla="*/ 69379 h 159544"/>
                <a:gd name="connsiteX12" fmla="*/ 49230 w 309275"/>
                <a:gd name="connsiteY12" fmla="*/ 154685 h 159544"/>
                <a:gd name="connsiteX13" fmla="*/ 62208 w 309275"/>
                <a:gd name="connsiteY13" fmla="*/ 158319 h 159544"/>
                <a:gd name="connsiteX14" fmla="*/ 65842 w 309275"/>
                <a:gd name="connsiteY14" fmla="*/ 145341 h 159544"/>
                <a:gd name="connsiteX15" fmla="*/ 30599 w 309275"/>
                <a:gd name="connsiteY15" fmla="*/ 82647 h 159544"/>
                <a:gd name="connsiteX16" fmla="*/ 30704 w 309275"/>
                <a:gd name="connsiteY16" fmla="*/ 82514 h 159544"/>
                <a:gd name="connsiteX17" fmla="*/ 112438 w 309275"/>
                <a:gd name="connsiteY17" fmla="*/ 94982 h 159544"/>
                <a:gd name="connsiteX18" fmla="*/ 300557 w 309275"/>
                <a:gd name="connsiteY18" fmla="*/ 21935 h 159544"/>
                <a:gd name="connsiteX19" fmla="*/ 306443 w 309275"/>
                <a:gd name="connsiteY19" fmla="*/ 16334 h 159544"/>
                <a:gd name="connsiteX20" fmla="*/ 306529 w 309275"/>
                <a:gd name="connsiteY20" fmla="*/ 2866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9275" h="159544">
                  <a:moveTo>
                    <a:pt x="306529" y="2866"/>
                  </a:moveTo>
                  <a:cubicBezTo>
                    <a:pt x="302851" y="-895"/>
                    <a:pt x="296821" y="-963"/>
                    <a:pt x="293059" y="2715"/>
                  </a:cubicBezTo>
                  <a:cubicBezTo>
                    <a:pt x="293057" y="2717"/>
                    <a:pt x="293054" y="2720"/>
                    <a:pt x="293051" y="2723"/>
                  </a:cubicBezTo>
                  <a:cubicBezTo>
                    <a:pt x="291241" y="4485"/>
                    <a:pt x="289422" y="6228"/>
                    <a:pt x="287565" y="7943"/>
                  </a:cubicBezTo>
                  <a:cubicBezTo>
                    <a:pt x="218664" y="71002"/>
                    <a:pt x="121124" y="92030"/>
                    <a:pt x="32361" y="62959"/>
                  </a:cubicBezTo>
                  <a:cubicBezTo>
                    <a:pt x="32247" y="62959"/>
                    <a:pt x="32237" y="62845"/>
                    <a:pt x="32361" y="62788"/>
                  </a:cubicBezTo>
                  <a:lnTo>
                    <a:pt x="99684" y="24907"/>
                  </a:lnTo>
                  <a:cubicBezTo>
                    <a:pt x="104268" y="22326"/>
                    <a:pt x="105893" y="16518"/>
                    <a:pt x="103313" y="11934"/>
                  </a:cubicBezTo>
                  <a:cubicBezTo>
                    <a:pt x="100733" y="7349"/>
                    <a:pt x="94924" y="5724"/>
                    <a:pt x="90340" y="8305"/>
                  </a:cubicBezTo>
                  <a:lnTo>
                    <a:pt x="4862" y="56406"/>
                  </a:lnTo>
                  <a:cubicBezTo>
                    <a:pt x="276" y="58982"/>
                    <a:pt x="-1354" y="64788"/>
                    <a:pt x="1222" y="69375"/>
                  </a:cubicBezTo>
                  <a:cubicBezTo>
                    <a:pt x="1222" y="69376"/>
                    <a:pt x="1223" y="69378"/>
                    <a:pt x="1224" y="69379"/>
                  </a:cubicBezTo>
                  <a:lnTo>
                    <a:pt x="49230" y="154685"/>
                  </a:lnTo>
                  <a:cubicBezTo>
                    <a:pt x="51810" y="159272"/>
                    <a:pt x="57621" y="160899"/>
                    <a:pt x="62208" y="158319"/>
                  </a:cubicBezTo>
                  <a:cubicBezTo>
                    <a:pt x="66795" y="155738"/>
                    <a:pt x="68422" y="149928"/>
                    <a:pt x="65842" y="145341"/>
                  </a:cubicBezTo>
                  <a:lnTo>
                    <a:pt x="30599" y="82647"/>
                  </a:lnTo>
                  <a:cubicBezTo>
                    <a:pt x="30542" y="82533"/>
                    <a:pt x="30599" y="82476"/>
                    <a:pt x="30704" y="82514"/>
                  </a:cubicBezTo>
                  <a:cubicBezTo>
                    <a:pt x="57161" y="90778"/>
                    <a:pt x="84719" y="94981"/>
                    <a:pt x="112438" y="94982"/>
                  </a:cubicBezTo>
                  <a:cubicBezTo>
                    <a:pt x="182083" y="95068"/>
                    <a:pt x="249220" y="68998"/>
                    <a:pt x="300557" y="21935"/>
                  </a:cubicBezTo>
                  <a:cubicBezTo>
                    <a:pt x="302547" y="20106"/>
                    <a:pt x="304500" y="18230"/>
                    <a:pt x="306443" y="16334"/>
                  </a:cubicBezTo>
                  <a:cubicBezTo>
                    <a:pt x="310185" y="12639"/>
                    <a:pt x="310224" y="6609"/>
                    <a:pt x="306529" y="2866"/>
                  </a:cubicBezTo>
                  <a:close/>
                </a:path>
              </a:pathLst>
            </a:custGeom>
            <a:solidFill>
              <a:schemeClr val="accent3"/>
            </a:solidFill>
            <a:ln>
              <a:noFill/>
            </a:ln>
            <a:effectLst/>
          </p:spPr>
          <p:txBody>
            <a:bodyPr wrap="none" anchor="ctr"/>
            <a:lstStyle/>
            <a:p>
              <a:endParaRPr lang="es-UY" sz="3600">
                <a:latin typeface="Lato Light" panose="020F0502020204030203" pitchFamily="34" charset="0"/>
              </a:endParaRPr>
            </a:p>
          </p:txBody>
        </p:sp>
        <p:sp>
          <p:nvSpPr>
            <p:cNvPr id="146" name="Freeform: Shape 145">
              <a:extLst>
                <a:ext uri="{FF2B5EF4-FFF2-40B4-BE49-F238E27FC236}">
                  <a16:creationId xmlns:a16="http://schemas.microsoft.com/office/drawing/2014/main" id="{444E94CA-A491-4DB8-A226-DE37D8A41D5E}"/>
                </a:ext>
              </a:extLst>
            </p:cNvPr>
            <p:cNvSpPr/>
            <p:nvPr/>
          </p:nvSpPr>
          <p:spPr>
            <a:xfrm>
              <a:off x="7990329" y="858736"/>
              <a:ext cx="124536" cy="299047"/>
            </a:xfrm>
            <a:custGeom>
              <a:avLst/>
              <a:gdLst>
                <a:gd name="connsiteX0" fmla="*/ 121794 w 124536"/>
                <a:gd name="connsiteY0" fmla="*/ 3943 h 299047"/>
                <a:gd name="connsiteX1" fmla="*/ 115126 w 124536"/>
                <a:gd name="connsiteY1" fmla="*/ 1086 h 299047"/>
                <a:gd name="connsiteX2" fmla="*/ 17238 w 124536"/>
                <a:gd name="connsiteY2" fmla="*/ 0 h 299047"/>
                <a:gd name="connsiteX3" fmla="*/ 17133 w 124536"/>
                <a:gd name="connsiteY3" fmla="*/ 0 h 299047"/>
                <a:gd name="connsiteX4" fmla="*/ 7556 w 124536"/>
                <a:gd name="connsiteY4" fmla="*/ 9473 h 299047"/>
                <a:gd name="connsiteX5" fmla="*/ 17028 w 124536"/>
                <a:gd name="connsiteY5" fmla="*/ 19050 h 299047"/>
                <a:gd name="connsiteX6" fmla="*/ 88999 w 124536"/>
                <a:gd name="connsiteY6" fmla="*/ 19850 h 299047"/>
                <a:gd name="connsiteX7" fmla="*/ 89056 w 124536"/>
                <a:gd name="connsiteY7" fmla="*/ 20012 h 299047"/>
                <a:gd name="connsiteX8" fmla="*/ 6570 w 124536"/>
                <a:gd name="connsiteY8" fmla="*/ 283979 h 299047"/>
                <a:gd name="connsiteX9" fmla="*/ 8475 w 124536"/>
                <a:gd name="connsiteY9" fmla="*/ 291903 h 299047"/>
                <a:gd name="connsiteX10" fmla="*/ 17685 w 124536"/>
                <a:gd name="connsiteY10" fmla="*/ 299047 h 299047"/>
                <a:gd name="connsiteX11" fmla="*/ 20076 w 124536"/>
                <a:gd name="connsiteY11" fmla="*/ 298742 h 299047"/>
                <a:gd name="connsiteX12" fmla="*/ 26915 w 124536"/>
                <a:gd name="connsiteY12" fmla="*/ 287141 h 299047"/>
                <a:gd name="connsiteX13" fmla="*/ 25143 w 124536"/>
                <a:gd name="connsiteY13" fmla="*/ 279797 h 299047"/>
                <a:gd name="connsiteX14" fmla="*/ 105087 w 124536"/>
                <a:gd name="connsiteY14" fmla="*/ 31271 h 299047"/>
                <a:gd name="connsiteX15" fmla="*/ 105249 w 124536"/>
                <a:gd name="connsiteY15" fmla="*/ 31347 h 299047"/>
                <a:gd name="connsiteX16" fmla="*/ 104401 w 124536"/>
                <a:gd name="connsiteY16" fmla="*/ 108585 h 299047"/>
                <a:gd name="connsiteX17" fmla="*/ 113820 w 124536"/>
                <a:gd name="connsiteY17" fmla="*/ 118215 h 299047"/>
                <a:gd name="connsiteX18" fmla="*/ 113821 w 124536"/>
                <a:gd name="connsiteY18" fmla="*/ 118215 h 299047"/>
                <a:gd name="connsiteX19" fmla="*/ 113926 w 124536"/>
                <a:gd name="connsiteY19" fmla="*/ 118215 h 299047"/>
                <a:gd name="connsiteX20" fmla="*/ 123451 w 124536"/>
                <a:gd name="connsiteY20" fmla="*/ 108795 h 299047"/>
                <a:gd name="connsiteX21" fmla="*/ 124537 w 124536"/>
                <a:gd name="connsiteY21" fmla="*/ 10687 h 299047"/>
                <a:gd name="connsiteX22" fmla="*/ 121794 w 124536"/>
                <a:gd name="connsiteY22" fmla="*/ 3943 h 29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4536" h="299047">
                  <a:moveTo>
                    <a:pt x="121794" y="3943"/>
                  </a:moveTo>
                  <a:cubicBezTo>
                    <a:pt x="120035" y="2149"/>
                    <a:pt x="117639" y="1122"/>
                    <a:pt x="115126" y="1086"/>
                  </a:cubicBezTo>
                  <a:lnTo>
                    <a:pt x="17238" y="0"/>
                  </a:lnTo>
                  <a:lnTo>
                    <a:pt x="17133" y="0"/>
                  </a:lnTo>
                  <a:cubicBezTo>
                    <a:pt x="11872" y="-28"/>
                    <a:pt x="7584" y="4212"/>
                    <a:pt x="7556" y="9473"/>
                  </a:cubicBezTo>
                  <a:cubicBezTo>
                    <a:pt x="7527" y="14733"/>
                    <a:pt x="11768" y="19022"/>
                    <a:pt x="17028" y="19050"/>
                  </a:cubicBezTo>
                  <a:lnTo>
                    <a:pt x="88999" y="19850"/>
                  </a:lnTo>
                  <a:cubicBezTo>
                    <a:pt x="89123" y="19850"/>
                    <a:pt x="89151" y="19926"/>
                    <a:pt x="89056" y="20012"/>
                  </a:cubicBezTo>
                  <a:cubicBezTo>
                    <a:pt x="16640" y="87112"/>
                    <a:pt x="-14756" y="187585"/>
                    <a:pt x="6570" y="283979"/>
                  </a:cubicBezTo>
                  <a:cubicBezTo>
                    <a:pt x="7160" y="286626"/>
                    <a:pt x="7796" y="289268"/>
                    <a:pt x="8475" y="291903"/>
                  </a:cubicBezTo>
                  <a:cubicBezTo>
                    <a:pt x="9560" y="296105"/>
                    <a:pt x="13347" y="299041"/>
                    <a:pt x="17685" y="299047"/>
                  </a:cubicBezTo>
                  <a:cubicBezTo>
                    <a:pt x="18492" y="299048"/>
                    <a:pt x="19296" y="298946"/>
                    <a:pt x="20076" y="298742"/>
                  </a:cubicBezTo>
                  <a:cubicBezTo>
                    <a:pt x="25167" y="297426"/>
                    <a:pt x="28229" y="292233"/>
                    <a:pt x="26915" y="287141"/>
                  </a:cubicBezTo>
                  <a:cubicBezTo>
                    <a:pt x="26280" y="284702"/>
                    <a:pt x="25689" y="282254"/>
                    <a:pt x="25143" y="279797"/>
                  </a:cubicBezTo>
                  <a:cubicBezTo>
                    <a:pt x="4976" y="188598"/>
                    <a:pt x="35531" y="93609"/>
                    <a:pt x="105087" y="31271"/>
                  </a:cubicBezTo>
                  <a:cubicBezTo>
                    <a:pt x="105182" y="31195"/>
                    <a:pt x="105258" y="31271"/>
                    <a:pt x="105249" y="31347"/>
                  </a:cubicBezTo>
                  <a:lnTo>
                    <a:pt x="104401" y="108585"/>
                  </a:lnTo>
                  <a:cubicBezTo>
                    <a:pt x="104343" y="113846"/>
                    <a:pt x="108560" y="118157"/>
                    <a:pt x="113820" y="118215"/>
                  </a:cubicBezTo>
                  <a:cubicBezTo>
                    <a:pt x="113820" y="118215"/>
                    <a:pt x="113821" y="118215"/>
                    <a:pt x="113821" y="118215"/>
                  </a:cubicBezTo>
                  <a:lnTo>
                    <a:pt x="113926" y="118215"/>
                  </a:lnTo>
                  <a:cubicBezTo>
                    <a:pt x="119146" y="118215"/>
                    <a:pt x="123394" y="114014"/>
                    <a:pt x="123451" y="108795"/>
                  </a:cubicBezTo>
                  <a:lnTo>
                    <a:pt x="124537" y="10687"/>
                  </a:lnTo>
                  <a:cubicBezTo>
                    <a:pt x="124551" y="8165"/>
                    <a:pt x="123565" y="5740"/>
                    <a:pt x="121794" y="3943"/>
                  </a:cubicBezTo>
                  <a:close/>
                </a:path>
              </a:pathLst>
            </a:custGeom>
            <a:solidFill>
              <a:schemeClr val="accent3"/>
            </a:solidFill>
            <a:ln>
              <a:noFill/>
            </a:ln>
            <a:effectLst/>
          </p:spPr>
          <p:txBody>
            <a:bodyPr wrap="none" anchor="ctr"/>
            <a:lstStyle/>
            <a:p>
              <a:endParaRPr lang="es-UY" sz="3600">
                <a:latin typeface="Lato Light" panose="020F0502020204030203" pitchFamily="34" charset="0"/>
              </a:endParaRPr>
            </a:p>
          </p:txBody>
        </p:sp>
      </p:grpSp>
      <p:grpSp>
        <p:nvGrpSpPr>
          <p:cNvPr id="151" name="Graphic 127" descr="Bullseye">
            <a:extLst>
              <a:ext uri="{FF2B5EF4-FFF2-40B4-BE49-F238E27FC236}">
                <a16:creationId xmlns:a16="http://schemas.microsoft.com/office/drawing/2014/main" id="{C47A6CA8-356E-4BA4-B3C4-D549ABACEA16}"/>
              </a:ext>
            </a:extLst>
          </p:cNvPr>
          <p:cNvGrpSpPr/>
          <p:nvPr/>
        </p:nvGrpSpPr>
        <p:grpSpPr>
          <a:xfrm>
            <a:off x="1640037" y="1853552"/>
            <a:ext cx="508042" cy="508040"/>
            <a:chOff x="6611816" y="535057"/>
            <a:chExt cx="743824" cy="743821"/>
          </a:xfrm>
          <a:solidFill>
            <a:srgbClr val="000000"/>
          </a:solidFill>
        </p:grpSpPr>
        <p:sp>
          <p:nvSpPr>
            <p:cNvPr id="152" name="Freeform: Shape 151">
              <a:extLst>
                <a:ext uri="{FF2B5EF4-FFF2-40B4-BE49-F238E27FC236}">
                  <a16:creationId xmlns:a16="http://schemas.microsoft.com/office/drawing/2014/main" id="{814F6FF9-B8A5-430C-8720-D1C14CF87B09}"/>
                </a:ext>
              </a:extLst>
            </p:cNvPr>
            <p:cNvSpPr/>
            <p:nvPr/>
          </p:nvSpPr>
          <p:spPr>
            <a:xfrm>
              <a:off x="6611816" y="582624"/>
              <a:ext cx="696199" cy="696254"/>
            </a:xfrm>
            <a:custGeom>
              <a:avLst/>
              <a:gdLst>
                <a:gd name="connsiteX0" fmla="*/ 625714 w 696199"/>
                <a:gd name="connsiteY0" fmla="*/ 171506 h 696254"/>
                <a:gd name="connsiteX1" fmla="*/ 524749 w 696199"/>
                <a:gd name="connsiteY1" fmla="*/ 625824 h 696254"/>
                <a:gd name="connsiteX2" fmla="*/ 70431 w 696199"/>
                <a:gd name="connsiteY2" fmla="*/ 524859 h 696254"/>
                <a:gd name="connsiteX3" fmla="*/ 171396 w 696199"/>
                <a:gd name="connsiteY3" fmla="*/ 70541 h 696254"/>
                <a:gd name="connsiteX4" fmla="*/ 524749 w 696199"/>
                <a:gd name="connsiteY4" fmla="*/ 70541 h 696254"/>
                <a:gd name="connsiteX5" fmla="*/ 524749 w 696199"/>
                <a:gd name="connsiteY5" fmla="*/ 48195 h 696254"/>
                <a:gd name="connsiteX6" fmla="*/ 48196 w 696199"/>
                <a:gd name="connsiteY6" fmla="*/ 171506 h 696254"/>
                <a:gd name="connsiteX7" fmla="*/ 171506 w 696199"/>
                <a:gd name="connsiteY7" fmla="*/ 648059 h 696254"/>
                <a:gd name="connsiteX8" fmla="*/ 648059 w 696199"/>
                <a:gd name="connsiteY8" fmla="*/ 524748 h 696254"/>
                <a:gd name="connsiteX9" fmla="*/ 648059 w 696199"/>
                <a:gd name="connsiteY9" fmla="*/ 171506 h 69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199" h="696254">
                  <a:moveTo>
                    <a:pt x="625714" y="171506"/>
                  </a:moveTo>
                  <a:cubicBezTo>
                    <a:pt x="723290" y="324843"/>
                    <a:pt x="678086" y="528249"/>
                    <a:pt x="524749" y="625824"/>
                  </a:cubicBezTo>
                  <a:cubicBezTo>
                    <a:pt x="371411" y="723400"/>
                    <a:pt x="168006" y="678196"/>
                    <a:pt x="70431" y="524859"/>
                  </a:cubicBezTo>
                  <a:cubicBezTo>
                    <a:pt x="-27145" y="371522"/>
                    <a:pt x="18059" y="168117"/>
                    <a:pt x="171396" y="70541"/>
                  </a:cubicBezTo>
                  <a:cubicBezTo>
                    <a:pt x="279192" y="1945"/>
                    <a:pt x="416951" y="1945"/>
                    <a:pt x="524749" y="70541"/>
                  </a:cubicBezTo>
                  <a:lnTo>
                    <a:pt x="524749" y="48195"/>
                  </a:lnTo>
                  <a:cubicBezTo>
                    <a:pt x="359101" y="-49350"/>
                    <a:pt x="145740" y="5859"/>
                    <a:pt x="48196" y="171506"/>
                  </a:cubicBezTo>
                  <a:cubicBezTo>
                    <a:pt x="-49350" y="337153"/>
                    <a:pt x="5858" y="550514"/>
                    <a:pt x="171506" y="648059"/>
                  </a:cubicBezTo>
                  <a:cubicBezTo>
                    <a:pt x="337154" y="745604"/>
                    <a:pt x="550514" y="690397"/>
                    <a:pt x="648059" y="524748"/>
                  </a:cubicBezTo>
                  <a:cubicBezTo>
                    <a:pt x="712246" y="415748"/>
                    <a:pt x="712246" y="280506"/>
                    <a:pt x="648059" y="171506"/>
                  </a:cubicBezTo>
                  <a:close/>
                </a:path>
              </a:pathLst>
            </a:custGeom>
            <a:solidFill>
              <a:schemeClr val="accent1"/>
            </a:solidFill>
            <a:ln>
              <a:noFill/>
            </a:ln>
            <a:effectLst/>
          </p:spPr>
          <p:txBody>
            <a:bodyPr wrap="none" anchor="ctr"/>
            <a:lstStyle/>
            <a:p>
              <a:endParaRPr lang="es-UY" sz="3600">
                <a:latin typeface="Lato Light" panose="020F0502020204030203" pitchFamily="34" charset="0"/>
              </a:endParaRPr>
            </a:p>
          </p:txBody>
        </p:sp>
        <p:sp>
          <p:nvSpPr>
            <p:cNvPr id="153" name="Freeform: Shape 152">
              <a:extLst>
                <a:ext uri="{FF2B5EF4-FFF2-40B4-BE49-F238E27FC236}">
                  <a16:creationId xmlns:a16="http://schemas.microsoft.com/office/drawing/2014/main" id="{8F66208D-5525-4387-8750-03A1819722B5}"/>
                </a:ext>
              </a:extLst>
            </p:cNvPr>
            <p:cNvSpPr/>
            <p:nvPr/>
          </p:nvSpPr>
          <p:spPr>
            <a:xfrm>
              <a:off x="6735792" y="706487"/>
              <a:ext cx="448398" cy="448416"/>
            </a:xfrm>
            <a:custGeom>
              <a:avLst/>
              <a:gdLst>
                <a:gd name="connsiteX0" fmla="*/ 353481 w 448398"/>
                <a:gd name="connsiteY0" fmla="*/ 41043 h 448416"/>
                <a:gd name="connsiteX1" fmla="*/ 41043 w 448398"/>
                <a:gd name="connsiteY1" fmla="*/ 94935 h 448416"/>
                <a:gd name="connsiteX2" fmla="*/ 94936 w 448398"/>
                <a:gd name="connsiteY2" fmla="*/ 407373 h 448416"/>
                <a:gd name="connsiteX3" fmla="*/ 407374 w 448398"/>
                <a:gd name="connsiteY3" fmla="*/ 353481 h 448416"/>
                <a:gd name="connsiteX4" fmla="*/ 407374 w 448398"/>
                <a:gd name="connsiteY4" fmla="*/ 94935 h 448416"/>
                <a:gd name="connsiteX5" fmla="*/ 393696 w 448398"/>
                <a:gd name="connsiteY5" fmla="*/ 108604 h 448416"/>
                <a:gd name="connsiteX6" fmla="*/ 339813 w 448398"/>
                <a:gd name="connsiteY6" fmla="*/ 393599 h 448416"/>
                <a:gd name="connsiteX7" fmla="*/ 54817 w 448398"/>
                <a:gd name="connsiteY7" fmla="*/ 339716 h 448416"/>
                <a:gd name="connsiteX8" fmla="*/ 108700 w 448398"/>
                <a:gd name="connsiteY8" fmla="*/ 54721 h 448416"/>
                <a:gd name="connsiteX9" fmla="*/ 339813 w 448398"/>
                <a:gd name="connsiteY9" fmla="*/ 54721 h 4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398" h="448416">
                  <a:moveTo>
                    <a:pt x="353481" y="41043"/>
                  </a:moveTo>
                  <a:cubicBezTo>
                    <a:pt x="252322" y="-30353"/>
                    <a:pt x="112438" y="-6224"/>
                    <a:pt x="41043" y="94935"/>
                  </a:cubicBezTo>
                  <a:cubicBezTo>
                    <a:pt x="-30352" y="196095"/>
                    <a:pt x="-6225" y="335979"/>
                    <a:pt x="94936" y="407373"/>
                  </a:cubicBezTo>
                  <a:cubicBezTo>
                    <a:pt x="196095" y="478769"/>
                    <a:pt x="335978" y="454641"/>
                    <a:pt x="407374" y="353481"/>
                  </a:cubicBezTo>
                  <a:cubicBezTo>
                    <a:pt x="462073" y="275979"/>
                    <a:pt x="462073" y="172438"/>
                    <a:pt x="407374" y="94935"/>
                  </a:cubicBezTo>
                  <a:lnTo>
                    <a:pt x="393696" y="108604"/>
                  </a:lnTo>
                  <a:cubicBezTo>
                    <a:pt x="457516" y="202182"/>
                    <a:pt x="433391" y="329779"/>
                    <a:pt x="339813" y="393599"/>
                  </a:cubicBezTo>
                  <a:cubicBezTo>
                    <a:pt x="246235" y="457419"/>
                    <a:pt x="118638" y="433295"/>
                    <a:pt x="54817" y="339716"/>
                  </a:cubicBezTo>
                  <a:cubicBezTo>
                    <a:pt x="-9002" y="246137"/>
                    <a:pt x="15122" y="118541"/>
                    <a:pt x="108700" y="54721"/>
                  </a:cubicBezTo>
                  <a:cubicBezTo>
                    <a:pt x="178404" y="7183"/>
                    <a:pt x="270109" y="7183"/>
                    <a:pt x="339813" y="54721"/>
                  </a:cubicBezTo>
                  <a:close/>
                </a:path>
              </a:pathLst>
            </a:custGeom>
            <a:solidFill>
              <a:schemeClr val="accent1"/>
            </a:solidFill>
            <a:ln>
              <a:noFill/>
            </a:ln>
            <a:effectLst/>
          </p:spPr>
          <p:txBody>
            <a:bodyPr wrap="none" anchor="ctr"/>
            <a:lstStyle/>
            <a:p>
              <a:endParaRPr lang="es-UY" sz="3600">
                <a:latin typeface="Lato Light" panose="020F0502020204030203" pitchFamily="34" charset="0"/>
              </a:endParaRPr>
            </a:p>
          </p:txBody>
        </p:sp>
        <p:sp>
          <p:nvSpPr>
            <p:cNvPr id="154" name="Freeform: Shape 153">
              <a:extLst>
                <a:ext uri="{FF2B5EF4-FFF2-40B4-BE49-F238E27FC236}">
                  <a16:creationId xmlns:a16="http://schemas.microsoft.com/office/drawing/2014/main" id="{EF0863AB-96EF-4C48-BF82-600DCE2B8226}"/>
                </a:ext>
              </a:extLst>
            </p:cNvPr>
            <p:cNvSpPr/>
            <p:nvPr/>
          </p:nvSpPr>
          <p:spPr>
            <a:xfrm>
              <a:off x="6860124" y="830303"/>
              <a:ext cx="200241" cy="200267"/>
            </a:xfrm>
            <a:custGeom>
              <a:avLst/>
              <a:gdLst>
                <a:gd name="connsiteX0" fmla="*/ 100228 w 200241"/>
                <a:gd name="connsiteY0" fmla="*/ 19077 h 200267"/>
                <a:gd name="connsiteX1" fmla="*/ 123783 w 200241"/>
                <a:gd name="connsiteY1" fmla="*/ 22592 h 200267"/>
                <a:gd name="connsiteX2" fmla="*/ 138652 w 200241"/>
                <a:gd name="connsiteY2" fmla="*/ 7733 h 200267"/>
                <a:gd name="connsiteX3" fmla="*/ 7733 w 200241"/>
                <a:gd name="connsiteY3" fmla="*/ 61616 h 200267"/>
                <a:gd name="connsiteX4" fmla="*/ 61616 w 200241"/>
                <a:gd name="connsiteY4" fmla="*/ 192535 h 200267"/>
                <a:gd name="connsiteX5" fmla="*/ 192535 w 200241"/>
                <a:gd name="connsiteY5" fmla="*/ 138652 h 200267"/>
                <a:gd name="connsiteX6" fmla="*/ 192535 w 200241"/>
                <a:gd name="connsiteY6" fmla="*/ 61616 h 200267"/>
                <a:gd name="connsiteX7" fmla="*/ 177676 w 200241"/>
                <a:gd name="connsiteY7" fmla="*/ 76485 h 200267"/>
                <a:gd name="connsiteX8" fmla="*/ 123771 w 200241"/>
                <a:gd name="connsiteY8" fmla="*/ 177500 h 200267"/>
                <a:gd name="connsiteX9" fmla="*/ 22755 w 200241"/>
                <a:gd name="connsiteY9" fmla="*/ 123595 h 200267"/>
                <a:gd name="connsiteX10" fmla="*/ 76660 w 200241"/>
                <a:gd name="connsiteY10" fmla="*/ 22580 h 200267"/>
                <a:gd name="connsiteX11" fmla="*/ 100228 w 200241"/>
                <a:gd name="connsiteY11" fmla="*/ 19077 h 20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241" h="200267">
                  <a:moveTo>
                    <a:pt x="100228" y="19077"/>
                  </a:moveTo>
                  <a:cubicBezTo>
                    <a:pt x="108210" y="19080"/>
                    <a:pt x="116148" y="20264"/>
                    <a:pt x="123783" y="22592"/>
                  </a:cubicBezTo>
                  <a:lnTo>
                    <a:pt x="138652" y="7733"/>
                  </a:lnTo>
                  <a:cubicBezTo>
                    <a:pt x="87620" y="-13540"/>
                    <a:pt x="29006" y="10584"/>
                    <a:pt x="7733" y="61616"/>
                  </a:cubicBezTo>
                  <a:cubicBezTo>
                    <a:pt x="-13540" y="112648"/>
                    <a:pt x="10584" y="171262"/>
                    <a:pt x="61616" y="192535"/>
                  </a:cubicBezTo>
                  <a:cubicBezTo>
                    <a:pt x="112648" y="213807"/>
                    <a:pt x="171262" y="189683"/>
                    <a:pt x="192535" y="138652"/>
                  </a:cubicBezTo>
                  <a:cubicBezTo>
                    <a:pt x="202810" y="114002"/>
                    <a:pt x="202810" y="86267"/>
                    <a:pt x="192535" y="61616"/>
                  </a:cubicBezTo>
                  <a:lnTo>
                    <a:pt x="177676" y="76485"/>
                  </a:lnTo>
                  <a:cubicBezTo>
                    <a:pt x="190685" y="119264"/>
                    <a:pt x="166551" y="164491"/>
                    <a:pt x="123771" y="177500"/>
                  </a:cubicBezTo>
                  <a:cubicBezTo>
                    <a:pt x="80991" y="190509"/>
                    <a:pt x="35765" y="166375"/>
                    <a:pt x="22755" y="123595"/>
                  </a:cubicBezTo>
                  <a:cubicBezTo>
                    <a:pt x="9746" y="80816"/>
                    <a:pt x="33881" y="35589"/>
                    <a:pt x="76660" y="22580"/>
                  </a:cubicBezTo>
                  <a:cubicBezTo>
                    <a:pt x="84300" y="20257"/>
                    <a:pt x="92242" y="19076"/>
                    <a:pt x="100228" y="19077"/>
                  </a:cubicBezTo>
                  <a:close/>
                </a:path>
              </a:pathLst>
            </a:custGeom>
            <a:solidFill>
              <a:schemeClr val="accent1"/>
            </a:solidFill>
            <a:ln>
              <a:noFill/>
            </a:ln>
            <a:effectLst/>
          </p:spPr>
          <p:txBody>
            <a:bodyPr wrap="none" anchor="ctr"/>
            <a:lstStyle/>
            <a:p>
              <a:endParaRPr lang="es-UY" sz="3600">
                <a:latin typeface="Lato Light" panose="020F0502020204030203" pitchFamily="34" charset="0"/>
              </a:endParaRPr>
            </a:p>
          </p:txBody>
        </p:sp>
        <p:sp>
          <p:nvSpPr>
            <p:cNvPr id="155" name="Freeform: Shape 154">
              <a:extLst>
                <a:ext uri="{FF2B5EF4-FFF2-40B4-BE49-F238E27FC236}">
                  <a16:creationId xmlns:a16="http://schemas.microsoft.com/office/drawing/2014/main" id="{BB53CE87-CCD1-4F15-AA53-6D9CA80A07DB}"/>
                </a:ext>
              </a:extLst>
            </p:cNvPr>
            <p:cNvSpPr/>
            <p:nvPr/>
          </p:nvSpPr>
          <p:spPr>
            <a:xfrm>
              <a:off x="6950710" y="535057"/>
              <a:ext cx="404931" cy="404927"/>
            </a:xfrm>
            <a:custGeom>
              <a:avLst/>
              <a:gdLst>
                <a:gd name="connsiteX0" fmla="*/ 404206 w 404931"/>
                <a:gd name="connsiteY0" fmla="*/ 91600 h 404927"/>
                <a:gd name="connsiteX1" fmla="*/ 395405 w 404931"/>
                <a:gd name="connsiteY1" fmla="*/ 85723 h 404927"/>
                <a:gd name="connsiteX2" fmla="*/ 319205 w 404931"/>
                <a:gd name="connsiteY2" fmla="*/ 85723 h 404927"/>
                <a:gd name="connsiteX3" fmla="*/ 319205 w 404931"/>
                <a:gd name="connsiteY3" fmla="*/ 9523 h 404927"/>
                <a:gd name="connsiteX4" fmla="*/ 309678 w 404931"/>
                <a:gd name="connsiteY4" fmla="*/ 0 h 404927"/>
                <a:gd name="connsiteX5" fmla="*/ 302946 w 404931"/>
                <a:gd name="connsiteY5" fmla="*/ 2789 h 404927"/>
                <a:gd name="connsiteX6" fmla="*/ 217221 w 404931"/>
                <a:gd name="connsiteY6" fmla="*/ 88514 h 404927"/>
                <a:gd name="connsiteX7" fmla="*/ 214430 w 404931"/>
                <a:gd name="connsiteY7" fmla="*/ 95248 h 404927"/>
                <a:gd name="connsiteX8" fmla="*/ 214430 w 404931"/>
                <a:gd name="connsiteY8" fmla="*/ 177030 h 404927"/>
                <a:gd name="connsiteX9" fmla="*/ 2908 w 404931"/>
                <a:gd name="connsiteY9" fmla="*/ 388551 h 404927"/>
                <a:gd name="connsiteX10" fmla="*/ 2674 w 404931"/>
                <a:gd name="connsiteY10" fmla="*/ 402020 h 404927"/>
                <a:gd name="connsiteX11" fmla="*/ 16142 w 404931"/>
                <a:gd name="connsiteY11" fmla="*/ 402254 h 404927"/>
                <a:gd name="connsiteX12" fmla="*/ 16377 w 404931"/>
                <a:gd name="connsiteY12" fmla="*/ 402020 h 404927"/>
                <a:gd name="connsiteX13" fmla="*/ 227898 w 404931"/>
                <a:gd name="connsiteY13" fmla="*/ 190498 h 404927"/>
                <a:gd name="connsiteX14" fmla="*/ 309680 w 404931"/>
                <a:gd name="connsiteY14" fmla="*/ 190498 h 404927"/>
                <a:gd name="connsiteX15" fmla="*/ 316414 w 404931"/>
                <a:gd name="connsiteY15" fmla="*/ 187707 h 404927"/>
                <a:gd name="connsiteX16" fmla="*/ 402139 w 404931"/>
                <a:gd name="connsiteY16" fmla="*/ 101982 h 404927"/>
                <a:gd name="connsiteX17" fmla="*/ 404206 w 404931"/>
                <a:gd name="connsiteY17" fmla="*/ 91600 h 404927"/>
                <a:gd name="connsiteX18" fmla="*/ 233480 w 404931"/>
                <a:gd name="connsiteY18" fmla="*/ 99191 h 404927"/>
                <a:gd name="connsiteX19" fmla="*/ 299993 w 404931"/>
                <a:gd name="connsiteY19" fmla="*/ 32678 h 404927"/>
                <a:gd name="connsiteX20" fmla="*/ 300155 w 404931"/>
                <a:gd name="connsiteY20" fmla="*/ 32745 h 404927"/>
                <a:gd name="connsiteX21" fmla="*/ 300155 w 404931"/>
                <a:gd name="connsiteY21" fmla="*/ 91305 h 404927"/>
                <a:gd name="connsiteX22" fmla="*/ 233480 w 404931"/>
                <a:gd name="connsiteY22" fmla="*/ 157980 h 404927"/>
                <a:gd name="connsiteX23" fmla="*/ 305737 w 404931"/>
                <a:gd name="connsiteY23" fmla="*/ 171448 h 404927"/>
                <a:gd name="connsiteX24" fmla="*/ 246948 w 404931"/>
                <a:gd name="connsiteY24" fmla="*/ 171448 h 404927"/>
                <a:gd name="connsiteX25" fmla="*/ 313623 w 404931"/>
                <a:gd name="connsiteY25" fmla="*/ 104773 h 404927"/>
                <a:gd name="connsiteX26" fmla="*/ 372183 w 404931"/>
                <a:gd name="connsiteY26" fmla="*/ 104773 h 404927"/>
                <a:gd name="connsiteX27" fmla="*/ 372250 w 404931"/>
                <a:gd name="connsiteY27" fmla="*/ 104935 h 40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4931" h="404927">
                  <a:moveTo>
                    <a:pt x="404206" y="91600"/>
                  </a:moveTo>
                  <a:cubicBezTo>
                    <a:pt x="402731" y="88041"/>
                    <a:pt x="399257" y="85722"/>
                    <a:pt x="395405" y="85723"/>
                  </a:cubicBezTo>
                  <a:lnTo>
                    <a:pt x="319205" y="85723"/>
                  </a:lnTo>
                  <a:lnTo>
                    <a:pt x="319205" y="9523"/>
                  </a:lnTo>
                  <a:cubicBezTo>
                    <a:pt x="319204" y="4262"/>
                    <a:pt x="314939" y="-1"/>
                    <a:pt x="309678" y="0"/>
                  </a:cubicBezTo>
                  <a:cubicBezTo>
                    <a:pt x="307153" y="1"/>
                    <a:pt x="304732" y="1004"/>
                    <a:pt x="302946" y="2789"/>
                  </a:cubicBezTo>
                  <a:lnTo>
                    <a:pt x="217221" y="88514"/>
                  </a:lnTo>
                  <a:cubicBezTo>
                    <a:pt x="215435" y="90300"/>
                    <a:pt x="214431" y="92722"/>
                    <a:pt x="214430" y="95248"/>
                  </a:cubicBezTo>
                  <a:lnTo>
                    <a:pt x="214430" y="177030"/>
                  </a:lnTo>
                  <a:lnTo>
                    <a:pt x="2908" y="388551"/>
                  </a:lnTo>
                  <a:cubicBezTo>
                    <a:pt x="-876" y="392206"/>
                    <a:pt x="-981" y="398235"/>
                    <a:pt x="2674" y="402020"/>
                  </a:cubicBezTo>
                  <a:cubicBezTo>
                    <a:pt x="6329" y="405804"/>
                    <a:pt x="12359" y="405909"/>
                    <a:pt x="16142" y="402254"/>
                  </a:cubicBezTo>
                  <a:cubicBezTo>
                    <a:pt x="16222" y="402177"/>
                    <a:pt x="16300" y="402099"/>
                    <a:pt x="16377" y="402020"/>
                  </a:cubicBezTo>
                  <a:lnTo>
                    <a:pt x="227898" y="190498"/>
                  </a:lnTo>
                  <a:lnTo>
                    <a:pt x="309680" y="190498"/>
                  </a:lnTo>
                  <a:cubicBezTo>
                    <a:pt x="312206" y="190497"/>
                    <a:pt x="314628" y="189494"/>
                    <a:pt x="316414" y="187707"/>
                  </a:cubicBezTo>
                  <a:lnTo>
                    <a:pt x="402139" y="101982"/>
                  </a:lnTo>
                  <a:cubicBezTo>
                    <a:pt x="404865" y="99258"/>
                    <a:pt x="405680" y="95160"/>
                    <a:pt x="404206" y="91600"/>
                  </a:cubicBezTo>
                  <a:close/>
                  <a:moveTo>
                    <a:pt x="233480" y="99191"/>
                  </a:moveTo>
                  <a:lnTo>
                    <a:pt x="299993" y="32678"/>
                  </a:lnTo>
                  <a:cubicBezTo>
                    <a:pt x="300079" y="32593"/>
                    <a:pt x="300155" y="32621"/>
                    <a:pt x="300155" y="32745"/>
                  </a:cubicBezTo>
                  <a:lnTo>
                    <a:pt x="300155" y="91305"/>
                  </a:lnTo>
                  <a:lnTo>
                    <a:pt x="233480" y="157980"/>
                  </a:lnTo>
                  <a:close/>
                  <a:moveTo>
                    <a:pt x="305737" y="171448"/>
                  </a:moveTo>
                  <a:lnTo>
                    <a:pt x="246948" y="171448"/>
                  </a:lnTo>
                  <a:lnTo>
                    <a:pt x="313623" y="104773"/>
                  </a:lnTo>
                  <a:lnTo>
                    <a:pt x="372183" y="104773"/>
                  </a:lnTo>
                  <a:cubicBezTo>
                    <a:pt x="372307" y="104773"/>
                    <a:pt x="372335" y="104849"/>
                    <a:pt x="372250" y="104935"/>
                  </a:cubicBezTo>
                  <a:close/>
                </a:path>
              </a:pathLst>
            </a:custGeom>
            <a:solidFill>
              <a:schemeClr val="accent1"/>
            </a:solidFill>
            <a:ln>
              <a:noFill/>
            </a:ln>
            <a:effectLst/>
          </p:spPr>
          <p:txBody>
            <a:bodyPr wrap="none" anchor="ctr"/>
            <a:lstStyle/>
            <a:p>
              <a:endParaRPr lang="es-UY" sz="3600">
                <a:latin typeface="Lato Light" panose="020F0502020204030203" pitchFamily="34" charset="0"/>
              </a:endParaRPr>
            </a:p>
          </p:txBody>
        </p:sp>
      </p:grpSp>
      <p:grpSp>
        <p:nvGrpSpPr>
          <p:cNvPr id="3" name="Graphic 127" descr="Bullseye">
            <a:extLst>
              <a:ext uri="{FF2B5EF4-FFF2-40B4-BE49-F238E27FC236}">
                <a16:creationId xmlns:a16="http://schemas.microsoft.com/office/drawing/2014/main" id="{0FFDFE57-A70B-1CD7-43F1-2DFD2B2B68AC}"/>
              </a:ext>
            </a:extLst>
          </p:cNvPr>
          <p:cNvGrpSpPr/>
          <p:nvPr/>
        </p:nvGrpSpPr>
        <p:grpSpPr>
          <a:xfrm>
            <a:off x="9651639" y="1917394"/>
            <a:ext cx="508042" cy="508040"/>
            <a:chOff x="6611816" y="535057"/>
            <a:chExt cx="743824" cy="743821"/>
          </a:xfrm>
          <a:solidFill>
            <a:srgbClr val="000000"/>
          </a:solidFill>
        </p:grpSpPr>
        <p:sp>
          <p:nvSpPr>
            <p:cNvPr id="4" name="Freeform: Shape 151">
              <a:extLst>
                <a:ext uri="{FF2B5EF4-FFF2-40B4-BE49-F238E27FC236}">
                  <a16:creationId xmlns:a16="http://schemas.microsoft.com/office/drawing/2014/main" id="{D5857438-0203-AFAE-70A5-C93CB6E750D0}"/>
                </a:ext>
              </a:extLst>
            </p:cNvPr>
            <p:cNvSpPr/>
            <p:nvPr/>
          </p:nvSpPr>
          <p:spPr>
            <a:xfrm>
              <a:off x="6611816" y="582624"/>
              <a:ext cx="696199" cy="696254"/>
            </a:xfrm>
            <a:custGeom>
              <a:avLst/>
              <a:gdLst>
                <a:gd name="connsiteX0" fmla="*/ 625714 w 696199"/>
                <a:gd name="connsiteY0" fmla="*/ 171506 h 696254"/>
                <a:gd name="connsiteX1" fmla="*/ 524749 w 696199"/>
                <a:gd name="connsiteY1" fmla="*/ 625824 h 696254"/>
                <a:gd name="connsiteX2" fmla="*/ 70431 w 696199"/>
                <a:gd name="connsiteY2" fmla="*/ 524859 h 696254"/>
                <a:gd name="connsiteX3" fmla="*/ 171396 w 696199"/>
                <a:gd name="connsiteY3" fmla="*/ 70541 h 696254"/>
                <a:gd name="connsiteX4" fmla="*/ 524749 w 696199"/>
                <a:gd name="connsiteY4" fmla="*/ 70541 h 696254"/>
                <a:gd name="connsiteX5" fmla="*/ 524749 w 696199"/>
                <a:gd name="connsiteY5" fmla="*/ 48195 h 696254"/>
                <a:gd name="connsiteX6" fmla="*/ 48196 w 696199"/>
                <a:gd name="connsiteY6" fmla="*/ 171506 h 696254"/>
                <a:gd name="connsiteX7" fmla="*/ 171506 w 696199"/>
                <a:gd name="connsiteY7" fmla="*/ 648059 h 696254"/>
                <a:gd name="connsiteX8" fmla="*/ 648059 w 696199"/>
                <a:gd name="connsiteY8" fmla="*/ 524748 h 696254"/>
                <a:gd name="connsiteX9" fmla="*/ 648059 w 696199"/>
                <a:gd name="connsiteY9" fmla="*/ 171506 h 69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199" h="696254">
                  <a:moveTo>
                    <a:pt x="625714" y="171506"/>
                  </a:moveTo>
                  <a:cubicBezTo>
                    <a:pt x="723290" y="324843"/>
                    <a:pt x="678086" y="528249"/>
                    <a:pt x="524749" y="625824"/>
                  </a:cubicBezTo>
                  <a:cubicBezTo>
                    <a:pt x="371411" y="723400"/>
                    <a:pt x="168006" y="678196"/>
                    <a:pt x="70431" y="524859"/>
                  </a:cubicBezTo>
                  <a:cubicBezTo>
                    <a:pt x="-27145" y="371522"/>
                    <a:pt x="18059" y="168117"/>
                    <a:pt x="171396" y="70541"/>
                  </a:cubicBezTo>
                  <a:cubicBezTo>
                    <a:pt x="279192" y="1945"/>
                    <a:pt x="416951" y="1945"/>
                    <a:pt x="524749" y="70541"/>
                  </a:cubicBezTo>
                  <a:lnTo>
                    <a:pt x="524749" y="48195"/>
                  </a:lnTo>
                  <a:cubicBezTo>
                    <a:pt x="359101" y="-49350"/>
                    <a:pt x="145740" y="5859"/>
                    <a:pt x="48196" y="171506"/>
                  </a:cubicBezTo>
                  <a:cubicBezTo>
                    <a:pt x="-49350" y="337153"/>
                    <a:pt x="5858" y="550514"/>
                    <a:pt x="171506" y="648059"/>
                  </a:cubicBezTo>
                  <a:cubicBezTo>
                    <a:pt x="337154" y="745604"/>
                    <a:pt x="550514" y="690397"/>
                    <a:pt x="648059" y="524748"/>
                  </a:cubicBezTo>
                  <a:cubicBezTo>
                    <a:pt x="712246" y="415748"/>
                    <a:pt x="712246" y="280506"/>
                    <a:pt x="648059" y="171506"/>
                  </a:cubicBezTo>
                  <a:close/>
                </a:path>
              </a:pathLst>
            </a:custGeom>
            <a:solidFill>
              <a:schemeClr val="accent1"/>
            </a:solidFill>
            <a:ln>
              <a:noFill/>
            </a:ln>
            <a:effectLst/>
          </p:spPr>
          <p:txBody>
            <a:bodyPr wrap="none" anchor="ctr"/>
            <a:lstStyle/>
            <a:p>
              <a:endParaRPr lang="es-UY" sz="3600">
                <a:latin typeface="Lato Light" panose="020F0502020204030203" pitchFamily="34" charset="0"/>
              </a:endParaRPr>
            </a:p>
          </p:txBody>
        </p:sp>
        <p:sp>
          <p:nvSpPr>
            <p:cNvPr id="7" name="Freeform: Shape 152">
              <a:extLst>
                <a:ext uri="{FF2B5EF4-FFF2-40B4-BE49-F238E27FC236}">
                  <a16:creationId xmlns:a16="http://schemas.microsoft.com/office/drawing/2014/main" id="{7C3B0DF3-229A-C1A8-DB03-FB096295B3E6}"/>
                </a:ext>
              </a:extLst>
            </p:cNvPr>
            <p:cNvSpPr/>
            <p:nvPr/>
          </p:nvSpPr>
          <p:spPr>
            <a:xfrm>
              <a:off x="6735792" y="706487"/>
              <a:ext cx="448398" cy="448416"/>
            </a:xfrm>
            <a:custGeom>
              <a:avLst/>
              <a:gdLst>
                <a:gd name="connsiteX0" fmla="*/ 353481 w 448398"/>
                <a:gd name="connsiteY0" fmla="*/ 41043 h 448416"/>
                <a:gd name="connsiteX1" fmla="*/ 41043 w 448398"/>
                <a:gd name="connsiteY1" fmla="*/ 94935 h 448416"/>
                <a:gd name="connsiteX2" fmla="*/ 94936 w 448398"/>
                <a:gd name="connsiteY2" fmla="*/ 407373 h 448416"/>
                <a:gd name="connsiteX3" fmla="*/ 407374 w 448398"/>
                <a:gd name="connsiteY3" fmla="*/ 353481 h 448416"/>
                <a:gd name="connsiteX4" fmla="*/ 407374 w 448398"/>
                <a:gd name="connsiteY4" fmla="*/ 94935 h 448416"/>
                <a:gd name="connsiteX5" fmla="*/ 393696 w 448398"/>
                <a:gd name="connsiteY5" fmla="*/ 108604 h 448416"/>
                <a:gd name="connsiteX6" fmla="*/ 339813 w 448398"/>
                <a:gd name="connsiteY6" fmla="*/ 393599 h 448416"/>
                <a:gd name="connsiteX7" fmla="*/ 54817 w 448398"/>
                <a:gd name="connsiteY7" fmla="*/ 339716 h 448416"/>
                <a:gd name="connsiteX8" fmla="*/ 108700 w 448398"/>
                <a:gd name="connsiteY8" fmla="*/ 54721 h 448416"/>
                <a:gd name="connsiteX9" fmla="*/ 339813 w 448398"/>
                <a:gd name="connsiteY9" fmla="*/ 54721 h 4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398" h="448416">
                  <a:moveTo>
                    <a:pt x="353481" y="41043"/>
                  </a:moveTo>
                  <a:cubicBezTo>
                    <a:pt x="252322" y="-30353"/>
                    <a:pt x="112438" y="-6224"/>
                    <a:pt x="41043" y="94935"/>
                  </a:cubicBezTo>
                  <a:cubicBezTo>
                    <a:pt x="-30352" y="196095"/>
                    <a:pt x="-6225" y="335979"/>
                    <a:pt x="94936" y="407373"/>
                  </a:cubicBezTo>
                  <a:cubicBezTo>
                    <a:pt x="196095" y="478769"/>
                    <a:pt x="335978" y="454641"/>
                    <a:pt x="407374" y="353481"/>
                  </a:cubicBezTo>
                  <a:cubicBezTo>
                    <a:pt x="462073" y="275979"/>
                    <a:pt x="462073" y="172438"/>
                    <a:pt x="407374" y="94935"/>
                  </a:cubicBezTo>
                  <a:lnTo>
                    <a:pt x="393696" y="108604"/>
                  </a:lnTo>
                  <a:cubicBezTo>
                    <a:pt x="457516" y="202182"/>
                    <a:pt x="433391" y="329779"/>
                    <a:pt x="339813" y="393599"/>
                  </a:cubicBezTo>
                  <a:cubicBezTo>
                    <a:pt x="246235" y="457419"/>
                    <a:pt x="118638" y="433295"/>
                    <a:pt x="54817" y="339716"/>
                  </a:cubicBezTo>
                  <a:cubicBezTo>
                    <a:pt x="-9002" y="246137"/>
                    <a:pt x="15122" y="118541"/>
                    <a:pt x="108700" y="54721"/>
                  </a:cubicBezTo>
                  <a:cubicBezTo>
                    <a:pt x="178404" y="7183"/>
                    <a:pt x="270109" y="7183"/>
                    <a:pt x="339813" y="54721"/>
                  </a:cubicBezTo>
                  <a:close/>
                </a:path>
              </a:pathLst>
            </a:custGeom>
            <a:solidFill>
              <a:schemeClr val="accent1"/>
            </a:solidFill>
            <a:ln>
              <a:noFill/>
            </a:ln>
            <a:effectLst/>
          </p:spPr>
          <p:txBody>
            <a:bodyPr wrap="none" anchor="ctr"/>
            <a:lstStyle/>
            <a:p>
              <a:endParaRPr lang="es-UY" sz="3600">
                <a:latin typeface="Lato Light" panose="020F0502020204030203" pitchFamily="34" charset="0"/>
              </a:endParaRPr>
            </a:p>
          </p:txBody>
        </p:sp>
        <p:sp>
          <p:nvSpPr>
            <p:cNvPr id="8" name="Freeform: Shape 153">
              <a:extLst>
                <a:ext uri="{FF2B5EF4-FFF2-40B4-BE49-F238E27FC236}">
                  <a16:creationId xmlns:a16="http://schemas.microsoft.com/office/drawing/2014/main" id="{E61DC973-A80B-878A-6CD4-6A539D548D39}"/>
                </a:ext>
              </a:extLst>
            </p:cNvPr>
            <p:cNvSpPr/>
            <p:nvPr/>
          </p:nvSpPr>
          <p:spPr>
            <a:xfrm>
              <a:off x="6860124" y="830303"/>
              <a:ext cx="200241" cy="200267"/>
            </a:xfrm>
            <a:custGeom>
              <a:avLst/>
              <a:gdLst>
                <a:gd name="connsiteX0" fmla="*/ 100228 w 200241"/>
                <a:gd name="connsiteY0" fmla="*/ 19077 h 200267"/>
                <a:gd name="connsiteX1" fmla="*/ 123783 w 200241"/>
                <a:gd name="connsiteY1" fmla="*/ 22592 h 200267"/>
                <a:gd name="connsiteX2" fmla="*/ 138652 w 200241"/>
                <a:gd name="connsiteY2" fmla="*/ 7733 h 200267"/>
                <a:gd name="connsiteX3" fmla="*/ 7733 w 200241"/>
                <a:gd name="connsiteY3" fmla="*/ 61616 h 200267"/>
                <a:gd name="connsiteX4" fmla="*/ 61616 w 200241"/>
                <a:gd name="connsiteY4" fmla="*/ 192535 h 200267"/>
                <a:gd name="connsiteX5" fmla="*/ 192535 w 200241"/>
                <a:gd name="connsiteY5" fmla="*/ 138652 h 200267"/>
                <a:gd name="connsiteX6" fmla="*/ 192535 w 200241"/>
                <a:gd name="connsiteY6" fmla="*/ 61616 h 200267"/>
                <a:gd name="connsiteX7" fmla="*/ 177676 w 200241"/>
                <a:gd name="connsiteY7" fmla="*/ 76485 h 200267"/>
                <a:gd name="connsiteX8" fmla="*/ 123771 w 200241"/>
                <a:gd name="connsiteY8" fmla="*/ 177500 h 200267"/>
                <a:gd name="connsiteX9" fmla="*/ 22755 w 200241"/>
                <a:gd name="connsiteY9" fmla="*/ 123595 h 200267"/>
                <a:gd name="connsiteX10" fmla="*/ 76660 w 200241"/>
                <a:gd name="connsiteY10" fmla="*/ 22580 h 200267"/>
                <a:gd name="connsiteX11" fmla="*/ 100228 w 200241"/>
                <a:gd name="connsiteY11" fmla="*/ 19077 h 20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241" h="200267">
                  <a:moveTo>
                    <a:pt x="100228" y="19077"/>
                  </a:moveTo>
                  <a:cubicBezTo>
                    <a:pt x="108210" y="19080"/>
                    <a:pt x="116148" y="20264"/>
                    <a:pt x="123783" y="22592"/>
                  </a:cubicBezTo>
                  <a:lnTo>
                    <a:pt x="138652" y="7733"/>
                  </a:lnTo>
                  <a:cubicBezTo>
                    <a:pt x="87620" y="-13540"/>
                    <a:pt x="29006" y="10584"/>
                    <a:pt x="7733" y="61616"/>
                  </a:cubicBezTo>
                  <a:cubicBezTo>
                    <a:pt x="-13540" y="112648"/>
                    <a:pt x="10584" y="171262"/>
                    <a:pt x="61616" y="192535"/>
                  </a:cubicBezTo>
                  <a:cubicBezTo>
                    <a:pt x="112648" y="213807"/>
                    <a:pt x="171262" y="189683"/>
                    <a:pt x="192535" y="138652"/>
                  </a:cubicBezTo>
                  <a:cubicBezTo>
                    <a:pt x="202810" y="114002"/>
                    <a:pt x="202810" y="86267"/>
                    <a:pt x="192535" y="61616"/>
                  </a:cubicBezTo>
                  <a:lnTo>
                    <a:pt x="177676" y="76485"/>
                  </a:lnTo>
                  <a:cubicBezTo>
                    <a:pt x="190685" y="119264"/>
                    <a:pt x="166551" y="164491"/>
                    <a:pt x="123771" y="177500"/>
                  </a:cubicBezTo>
                  <a:cubicBezTo>
                    <a:pt x="80991" y="190509"/>
                    <a:pt x="35765" y="166375"/>
                    <a:pt x="22755" y="123595"/>
                  </a:cubicBezTo>
                  <a:cubicBezTo>
                    <a:pt x="9746" y="80816"/>
                    <a:pt x="33881" y="35589"/>
                    <a:pt x="76660" y="22580"/>
                  </a:cubicBezTo>
                  <a:cubicBezTo>
                    <a:pt x="84300" y="20257"/>
                    <a:pt x="92242" y="19076"/>
                    <a:pt x="100228" y="19077"/>
                  </a:cubicBezTo>
                  <a:close/>
                </a:path>
              </a:pathLst>
            </a:custGeom>
            <a:solidFill>
              <a:schemeClr val="accent1"/>
            </a:solidFill>
            <a:ln>
              <a:noFill/>
            </a:ln>
            <a:effectLst/>
          </p:spPr>
          <p:txBody>
            <a:bodyPr wrap="none" anchor="ctr"/>
            <a:lstStyle/>
            <a:p>
              <a:endParaRPr lang="es-UY" sz="3600">
                <a:latin typeface="Lato Light" panose="020F0502020204030203" pitchFamily="34" charset="0"/>
              </a:endParaRPr>
            </a:p>
          </p:txBody>
        </p:sp>
        <p:sp>
          <p:nvSpPr>
            <p:cNvPr id="9" name="Freeform: Shape 154">
              <a:extLst>
                <a:ext uri="{FF2B5EF4-FFF2-40B4-BE49-F238E27FC236}">
                  <a16:creationId xmlns:a16="http://schemas.microsoft.com/office/drawing/2014/main" id="{4D56B1E1-80EE-005D-3FF8-889D23F83369}"/>
                </a:ext>
              </a:extLst>
            </p:cNvPr>
            <p:cNvSpPr/>
            <p:nvPr/>
          </p:nvSpPr>
          <p:spPr>
            <a:xfrm>
              <a:off x="6950710" y="535057"/>
              <a:ext cx="404931" cy="404927"/>
            </a:xfrm>
            <a:custGeom>
              <a:avLst/>
              <a:gdLst>
                <a:gd name="connsiteX0" fmla="*/ 404206 w 404931"/>
                <a:gd name="connsiteY0" fmla="*/ 91600 h 404927"/>
                <a:gd name="connsiteX1" fmla="*/ 395405 w 404931"/>
                <a:gd name="connsiteY1" fmla="*/ 85723 h 404927"/>
                <a:gd name="connsiteX2" fmla="*/ 319205 w 404931"/>
                <a:gd name="connsiteY2" fmla="*/ 85723 h 404927"/>
                <a:gd name="connsiteX3" fmla="*/ 319205 w 404931"/>
                <a:gd name="connsiteY3" fmla="*/ 9523 h 404927"/>
                <a:gd name="connsiteX4" fmla="*/ 309678 w 404931"/>
                <a:gd name="connsiteY4" fmla="*/ 0 h 404927"/>
                <a:gd name="connsiteX5" fmla="*/ 302946 w 404931"/>
                <a:gd name="connsiteY5" fmla="*/ 2789 h 404927"/>
                <a:gd name="connsiteX6" fmla="*/ 217221 w 404931"/>
                <a:gd name="connsiteY6" fmla="*/ 88514 h 404927"/>
                <a:gd name="connsiteX7" fmla="*/ 214430 w 404931"/>
                <a:gd name="connsiteY7" fmla="*/ 95248 h 404927"/>
                <a:gd name="connsiteX8" fmla="*/ 214430 w 404931"/>
                <a:gd name="connsiteY8" fmla="*/ 177030 h 404927"/>
                <a:gd name="connsiteX9" fmla="*/ 2908 w 404931"/>
                <a:gd name="connsiteY9" fmla="*/ 388551 h 404927"/>
                <a:gd name="connsiteX10" fmla="*/ 2674 w 404931"/>
                <a:gd name="connsiteY10" fmla="*/ 402020 h 404927"/>
                <a:gd name="connsiteX11" fmla="*/ 16142 w 404931"/>
                <a:gd name="connsiteY11" fmla="*/ 402254 h 404927"/>
                <a:gd name="connsiteX12" fmla="*/ 16377 w 404931"/>
                <a:gd name="connsiteY12" fmla="*/ 402020 h 404927"/>
                <a:gd name="connsiteX13" fmla="*/ 227898 w 404931"/>
                <a:gd name="connsiteY13" fmla="*/ 190498 h 404927"/>
                <a:gd name="connsiteX14" fmla="*/ 309680 w 404931"/>
                <a:gd name="connsiteY14" fmla="*/ 190498 h 404927"/>
                <a:gd name="connsiteX15" fmla="*/ 316414 w 404931"/>
                <a:gd name="connsiteY15" fmla="*/ 187707 h 404927"/>
                <a:gd name="connsiteX16" fmla="*/ 402139 w 404931"/>
                <a:gd name="connsiteY16" fmla="*/ 101982 h 404927"/>
                <a:gd name="connsiteX17" fmla="*/ 404206 w 404931"/>
                <a:gd name="connsiteY17" fmla="*/ 91600 h 404927"/>
                <a:gd name="connsiteX18" fmla="*/ 233480 w 404931"/>
                <a:gd name="connsiteY18" fmla="*/ 99191 h 404927"/>
                <a:gd name="connsiteX19" fmla="*/ 299993 w 404931"/>
                <a:gd name="connsiteY19" fmla="*/ 32678 h 404927"/>
                <a:gd name="connsiteX20" fmla="*/ 300155 w 404931"/>
                <a:gd name="connsiteY20" fmla="*/ 32745 h 404927"/>
                <a:gd name="connsiteX21" fmla="*/ 300155 w 404931"/>
                <a:gd name="connsiteY21" fmla="*/ 91305 h 404927"/>
                <a:gd name="connsiteX22" fmla="*/ 233480 w 404931"/>
                <a:gd name="connsiteY22" fmla="*/ 157980 h 404927"/>
                <a:gd name="connsiteX23" fmla="*/ 305737 w 404931"/>
                <a:gd name="connsiteY23" fmla="*/ 171448 h 404927"/>
                <a:gd name="connsiteX24" fmla="*/ 246948 w 404931"/>
                <a:gd name="connsiteY24" fmla="*/ 171448 h 404927"/>
                <a:gd name="connsiteX25" fmla="*/ 313623 w 404931"/>
                <a:gd name="connsiteY25" fmla="*/ 104773 h 404927"/>
                <a:gd name="connsiteX26" fmla="*/ 372183 w 404931"/>
                <a:gd name="connsiteY26" fmla="*/ 104773 h 404927"/>
                <a:gd name="connsiteX27" fmla="*/ 372250 w 404931"/>
                <a:gd name="connsiteY27" fmla="*/ 104935 h 40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4931" h="404927">
                  <a:moveTo>
                    <a:pt x="404206" y="91600"/>
                  </a:moveTo>
                  <a:cubicBezTo>
                    <a:pt x="402731" y="88041"/>
                    <a:pt x="399257" y="85722"/>
                    <a:pt x="395405" y="85723"/>
                  </a:cubicBezTo>
                  <a:lnTo>
                    <a:pt x="319205" y="85723"/>
                  </a:lnTo>
                  <a:lnTo>
                    <a:pt x="319205" y="9523"/>
                  </a:lnTo>
                  <a:cubicBezTo>
                    <a:pt x="319204" y="4262"/>
                    <a:pt x="314939" y="-1"/>
                    <a:pt x="309678" y="0"/>
                  </a:cubicBezTo>
                  <a:cubicBezTo>
                    <a:pt x="307153" y="1"/>
                    <a:pt x="304732" y="1004"/>
                    <a:pt x="302946" y="2789"/>
                  </a:cubicBezTo>
                  <a:lnTo>
                    <a:pt x="217221" y="88514"/>
                  </a:lnTo>
                  <a:cubicBezTo>
                    <a:pt x="215435" y="90300"/>
                    <a:pt x="214431" y="92722"/>
                    <a:pt x="214430" y="95248"/>
                  </a:cubicBezTo>
                  <a:lnTo>
                    <a:pt x="214430" y="177030"/>
                  </a:lnTo>
                  <a:lnTo>
                    <a:pt x="2908" y="388551"/>
                  </a:lnTo>
                  <a:cubicBezTo>
                    <a:pt x="-876" y="392206"/>
                    <a:pt x="-981" y="398235"/>
                    <a:pt x="2674" y="402020"/>
                  </a:cubicBezTo>
                  <a:cubicBezTo>
                    <a:pt x="6329" y="405804"/>
                    <a:pt x="12359" y="405909"/>
                    <a:pt x="16142" y="402254"/>
                  </a:cubicBezTo>
                  <a:cubicBezTo>
                    <a:pt x="16222" y="402177"/>
                    <a:pt x="16300" y="402099"/>
                    <a:pt x="16377" y="402020"/>
                  </a:cubicBezTo>
                  <a:lnTo>
                    <a:pt x="227898" y="190498"/>
                  </a:lnTo>
                  <a:lnTo>
                    <a:pt x="309680" y="190498"/>
                  </a:lnTo>
                  <a:cubicBezTo>
                    <a:pt x="312206" y="190497"/>
                    <a:pt x="314628" y="189494"/>
                    <a:pt x="316414" y="187707"/>
                  </a:cubicBezTo>
                  <a:lnTo>
                    <a:pt x="402139" y="101982"/>
                  </a:lnTo>
                  <a:cubicBezTo>
                    <a:pt x="404865" y="99258"/>
                    <a:pt x="405680" y="95160"/>
                    <a:pt x="404206" y="91600"/>
                  </a:cubicBezTo>
                  <a:close/>
                  <a:moveTo>
                    <a:pt x="233480" y="99191"/>
                  </a:moveTo>
                  <a:lnTo>
                    <a:pt x="299993" y="32678"/>
                  </a:lnTo>
                  <a:cubicBezTo>
                    <a:pt x="300079" y="32593"/>
                    <a:pt x="300155" y="32621"/>
                    <a:pt x="300155" y="32745"/>
                  </a:cubicBezTo>
                  <a:lnTo>
                    <a:pt x="300155" y="91305"/>
                  </a:lnTo>
                  <a:lnTo>
                    <a:pt x="233480" y="157980"/>
                  </a:lnTo>
                  <a:close/>
                  <a:moveTo>
                    <a:pt x="305737" y="171448"/>
                  </a:moveTo>
                  <a:lnTo>
                    <a:pt x="246948" y="171448"/>
                  </a:lnTo>
                  <a:lnTo>
                    <a:pt x="313623" y="104773"/>
                  </a:lnTo>
                  <a:lnTo>
                    <a:pt x="372183" y="104773"/>
                  </a:lnTo>
                  <a:cubicBezTo>
                    <a:pt x="372307" y="104773"/>
                    <a:pt x="372335" y="104849"/>
                    <a:pt x="372250" y="104935"/>
                  </a:cubicBezTo>
                  <a:close/>
                </a:path>
              </a:pathLst>
            </a:custGeom>
            <a:solidFill>
              <a:schemeClr val="accent1"/>
            </a:solidFill>
            <a:ln>
              <a:noFill/>
            </a:ln>
            <a:effectLst/>
          </p:spPr>
          <p:txBody>
            <a:bodyPr wrap="none" anchor="ctr"/>
            <a:lstStyle/>
            <a:p>
              <a:endParaRPr lang="es-UY" sz="3600">
                <a:latin typeface="Lato Light" panose="020F0502020204030203" pitchFamily="34" charset="0"/>
              </a:endParaRPr>
            </a:p>
          </p:txBody>
        </p:sp>
      </p:grpSp>
      <p:grpSp>
        <p:nvGrpSpPr>
          <p:cNvPr id="10" name="Graphic 127" descr="Bullseye">
            <a:extLst>
              <a:ext uri="{FF2B5EF4-FFF2-40B4-BE49-F238E27FC236}">
                <a16:creationId xmlns:a16="http://schemas.microsoft.com/office/drawing/2014/main" id="{7B71B3A4-FED9-6C68-01CA-6E4FE14C1B84}"/>
              </a:ext>
            </a:extLst>
          </p:cNvPr>
          <p:cNvGrpSpPr/>
          <p:nvPr/>
        </p:nvGrpSpPr>
        <p:grpSpPr>
          <a:xfrm>
            <a:off x="7076966" y="1861949"/>
            <a:ext cx="508042" cy="508040"/>
            <a:chOff x="6611816" y="535057"/>
            <a:chExt cx="743824" cy="743821"/>
          </a:xfrm>
          <a:solidFill>
            <a:srgbClr val="000000"/>
          </a:solidFill>
        </p:grpSpPr>
        <p:sp>
          <p:nvSpPr>
            <p:cNvPr id="11" name="Freeform: Shape 151">
              <a:extLst>
                <a:ext uri="{FF2B5EF4-FFF2-40B4-BE49-F238E27FC236}">
                  <a16:creationId xmlns:a16="http://schemas.microsoft.com/office/drawing/2014/main" id="{986C036D-99F4-658E-1108-7463F06C2EAE}"/>
                </a:ext>
              </a:extLst>
            </p:cNvPr>
            <p:cNvSpPr/>
            <p:nvPr/>
          </p:nvSpPr>
          <p:spPr>
            <a:xfrm>
              <a:off x="6611816" y="582624"/>
              <a:ext cx="696199" cy="696254"/>
            </a:xfrm>
            <a:custGeom>
              <a:avLst/>
              <a:gdLst>
                <a:gd name="connsiteX0" fmla="*/ 625714 w 696199"/>
                <a:gd name="connsiteY0" fmla="*/ 171506 h 696254"/>
                <a:gd name="connsiteX1" fmla="*/ 524749 w 696199"/>
                <a:gd name="connsiteY1" fmla="*/ 625824 h 696254"/>
                <a:gd name="connsiteX2" fmla="*/ 70431 w 696199"/>
                <a:gd name="connsiteY2" fmla="*/ 524859 h 696254"/>
                <a:gd name="connsiteX3" fmla="*/ 171396 w 696199"/>
                <a:gd name="connsiteY3" fmla="*/ 70541 h 696254"/>
                <a:gd name="connsiteX4" fmla="*/ 524749 w 696199"/>
                <a:gd name="connsiteY4" fmla="*/ 70541 h 696254"/>
                <a:gd name="connsiteX5" fmla="*/ 524749 w 696199"/>
                <a:gd name="connsiteY5" fmla="*/ 48195 h 696254"/>
                <a:gd name="connsiteX6" fmla="*/ 48196 w 696199"/>
                <a:gd name="connsiteY6" fmla="*/ 171506 h 696254"/>
                <a:gd name="connsiteX7" fmla="*/ 171506 w 696199"/>
                <a:gd name="connsiteY7" fmla="*/ 648059 h 696254"/>
                <a:gd name="connsiteX8" fmla="*/ 648059 w 696199"/>
                <a:gd name="connsiteY8" fmla="*/ 524748 h 696254"/>
                <a:gd name="connsiteX9" fmla="*/ 648059 w 696199"/>
                <a:gd name="connsiteY9" fmla="*/ 171506 h 69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199" h="696254">
                  <a:moveTo>
                    <a:pt x="625714" y="171506"/>
                  </a:moveTo>
                  <a:cubicBezTo>
                    <a:pt x="723290" y="324843"/>
                    <a:pt x="678086" y="528249"/>
                    <a:pt x="524749" y="625824"/>
                  </a:cubicBezTo>
                  <a:cubicBezTo>
                    <a:pt x="371411" y="723400"/>
                    <a:pt x="168006" y="678196"/>
                    <a:pt x="70431" y="524859"/>
                  </a:cubicBezTo>
                  <a:cubicBezTo>
                    <a:pt x="-27145" y="371522"/>
                    <a:pt x="18059" y="168117"/>
                    <a:pt x="171396" y="70541"/>
                  </a:cubicBezTo>
                  <a:cubicBezTo>
                    <a:pt x="279192" y="1945"/>
                    <a:pt x="416951" y="1945"/>
                    <a:pt x="524749" y="70541"/>
                  </a:cubicBezTo>
                  <a:lnTo>
                    <a:pt x="524749" y="48195"/>
                  </a:lnTo>
                  <a:cubicBezTo>
                    <a:pt x="359101" y="-49350"/>
                    <a:pt x="145740" y="5859"/>
                    <a:pt x="48196" y="171506"/>
                  </a:cubicBezTo>
                  <a:cubicBezTo>
                    <a:pt x="-49350" y="337153"/>
                    <a:pt x="5858" y="550514"/>
                    <a:pt x="171506" y="648059"/>
                  </a:cubicBezTo>
                  <a:cubicBezTo>
                    <a:pt x="337154" y="745604"/>
                    <a:pt x="550514" y="690397"/>
                    <a:pt x="648059" y="524748"/>
                  </a:cubicBezTo>
                  <a:cubicBezTo>
                    <a:pt x="712246" y="415748"/>
                    <a:pt x="712246" y="280506"/>
                    <a:pt x="648059" y="171506"/>
                  </a:cubicBezTo>
                  <a:close/>
                </a:path>
              </a:pathLst>
            </a:custGeom>
            <a:solidFill>
              <a:schemeClr val="accent1"/>
            </a:solidFill>
            <a:ln>
              <a:noFill/>
            </a:ln>
            <a:effectLst/>
          </p:spPr>
          <p:txBody>
            <a:bodyPr wrap="none" anchor="ctr"/>
            <a:lstStyle/>
            <a:p>
              <a:endParaRPr lang="es-UY" sz="3600">
                <a:latin typeface="Lato Light" panose="020F0502020204030203" pitchFamily="34" charset="0"/>
              </a:endParaRPr>
            </a:p>
          </p:txBody>
        </p:sp>
        <p:sp>
          <p:nvSpPr>
            <p:cNvPr id="12" name="Freeform: Shape 152">
              <a:extLst>
                <a:ext uri="{FF2B5EF4-FFF2-40B4-BE49-F238E27FC236}">
                  <a16:creationId xmlns:a16="http://schemas.microsoft.com/office/drawing/2014/main" id="{8ACC8C1D-9561-1D43-5BEB-FE2F6C90225C}"/>
                </a:ext>
              </a:extLst>
            </p:cNvPr>
            <p:cNvSpPr/>
            <p:nvPr/>
          </p:nvSpPr>
          <p:spPr>
            <a:xfrm>
              <a:off x="6735792" y="706487"/>
              <a:ext cx="448398" cy="448416"/>
            </a:xfrm>
            <a:custGeom>
              <a:avLst/>
              <a:gdLst>
                <a:gd name="connsiteX0" fmla="*/ 353481 w 448398"/>
                <a:gd name="connsiteY0" fmla="*/ 41043 h 448416"/>
                <a:gd name="connsiteX1" fmla="*/ 41043 w 448398"/>
                <a:gd name="connsiteY1" fmla="*/ 94935 h 448416"/>
                <a:gd name="connsiteX2" fmla="*/ 94936 w 448398"/>
                <a:gd name="connsiteY2" fmla="*/ 407373 h 448416"/>
                <a:gd name="connsiteX3" fmla="*/ 407374 w 448398"/>
                <a:gd name="connsiteY3" fmla="*/ 353481 h 448416"/>
                <a:gd name="connsiteX4" fmla="*/ 407374 w 448398"/>
                <a:gd name="connsiteY4" fmla="*/ 94935 h 448416"/>
                <a:gd name="connsiteX5" fmla="*/ 393696 w 448398"/>
                <a:gd name="connsiteY5" fmla="*/ 108604 h 448416"/>
                <a:gd name="connsiteX6" fmla="*/ 339813 w 448398"/>
                <a:gd name="connsiteY6" fmla="*/ 393599 h 448416"/>
                <a:gd name="connsiteX7" fmla="*/ 54817 w 448398"/>
                <a:gd name="connsiteY7" fmla="*/ 339716 h 448416"/>
                <a:gd name="connsiteX8" fmla="*/ 108700 w 448398"/>
                <a:gd name="connsiteY8" fmla="*/ 54721 h 448416"/>
                <a:gd name="connsiteX9" fmla="*/ 339813 w 448398"/>
                <a:gd name="connsiteY9" fmla="*/ 54721 h 4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398" h="448416">
                  <a:moveTo>
                    <a:pt x="353481" y="41043"/>
                  </a:moveTo>
                  <a:cubicBezTo>
                    <a:pt x="252322" y="-30353"/>
                    <a:pt x="112438" y="-6224"/>
                    <a:pt x="41043" y="94935"/>
                  </a:cubicBezTo>
                  <a:cubicBezTo>
                    <a:pt x="-30352" y="196095"/>
                    <a:pt x="-6225" y="335979"/>
                    <a:pt x="94936" y="407373"/>
                  </a:cubicBezTo>
                  <a:cubicBezTo>
                    <a:pt x="196095" y="478769"/>
                    <a:pt x="335978" y="454641"/>
                    <a:pt x="407374" y="353481"/>
                  </a:cubicBezTo>
                  <a:cubicBezTo>
                    <a:pt x="462073" y="275979"/>
                    <a:pt x="462073" y="172438"/>
                    <a:pt x="407374" y="94935"/>
                  </a:cubicBezTo>
                  <a:lnTo>
                    <a:pt x="393696" y="108604"/>
                  </a:lnTo>
                  <a:cubicBezTo>
                    <a:pt x="457516" y="202182"/>
                    <a:pt x="433391" y="329779"/>
                    <a:pt x="339813" y="393599"/>
                  </a:cubicBezTo>
                  <a:cubicBezTo>
                    <a:pt x="246235" y="457419"/>
                    <a:pt x="118638" y="433295"/>
                    <a:pt x="54817" y="339716"/>
                  </a:cubicBezTo>
                  <a:cubicBezTo>
                    <a:pt x="-9002" y="246137"/>
                    <a:pt x="15122" y="118541"/>
                    <a:pt x="108700" y="54721"/>
                  </a:cubicBezTo>
                  <a:cubicBezTo>
                    <a:pt x="178404" y="7183"/>
                    <a:pt x="270109" y="7183"/>
                    <a:pt x="339813" y="54721"/>
                  </a:cubicBezTo>
                  <a:close/>
                </a:path>
              </a:pathLst>
            </a:custGeom>
            <a:solidFill>
              <a:schemeClr val="accent1"/>
            </a:solidFill>
            <a:ln>
              <a:noFill/>
            </a:ln>
            <a:effectLst/>
          </p:spPr>
          <p:txBody>
            <a:bodyPr wrap="none" anchor="ctr"/>
            <a:lstStyle/>
            <a:p>
              <a:endParaRPr lang="es-UY" sz="3600">
                <a:latin typeface="Lato Light" panose="020F0502020204030203" pitchFamily="34" charset="0"/>
              </a:endParaRPr>
            </a:p>
          </p:txBody>
        </p:sp>
        <p:sp>
          <p:nvSpPr>
            <p:cNvPr id="13" name="Freeform: Shape 153">
              <a:extLst>
                <a:ext uri="{FF2B5EF4-FFF2-40B4-BE49-F238E27FC236}">
                  <a16:creationId xmlns:a16="http://schemas.microsoft.com/office/drawing/2014/main" id="{EC1CD962-338F-3D2D-237D-02D2E6749046}"/>
                </a:ext>
              </a:extLst>
            </p:cNvPr>
            <p:cNvSpPr/>
            <p:nvPr/>
          </p:nvSpPr>
          <p:spPr>
            <a:xfrm>
              <a:off x="6860124" y="830303"/>
              <a:ext cx="200241" cy="200267"/>
            </a:xfrm>
            <a:custGeom>
              <a:avLst/>
              <a:gdLst>
                <a:gd name="connsiteX0" fmla="*/ 100228 w 200241"/>
                <a:gd name="connsiteY0" fmla="*/ 19077 h 200267"/>
                <a:gd name="connsiteX1" fmla="*/ 123783 w 200241"/>
                <a:gd name="connsiteY1" fmla="*/ 22592 h 200267"/>
                <a:gd name="connsiteX2" fmla="*/ 138652 w 200241"/>
                <a:gd name="connsiteY2" fmla="*/ 7733 h 200267"/>
                <a:gd name="connsiteX3" fmla="*/ 7733 w 200241"/>
                <a:gd name="connsiteY3" fmla="*/ 61616 h 200267"/>
                <a:gd name="connsiteX4" fmla="*/ 61616 w 200241"/>
                <a:gd name="connsiteY4" fmla="*/ 192535 h 200267"/>
                <a:gd name="connsiteX5" fmla="*/ 192535 w 200241"/>
                <a:gd name="connsiteY5" fmla="*/ 138652 h 200267"/>
                <a:gd name="connsiteX6" fmla="*/ 192535 w 200241"/>
                <a:gd name="connsiteY6" fmla="*/ 61616 h 200267"/>
                <a:gd name="connsiteX7" fmla="*/ 177676 w 200241"/>
                <a:gd name="connsiteY7" fmla="*/ 76485 h 200267"/>
                <a:gd name="connsiteX8" fmla="*/ 123771 w 200241"/>
                <a:gd name="connsiteY8" fmla="*/ 177500 h 200267"/>
                <a:gd name="connsiteX9" fmla="*/ 22755 w 200241"/>
                <a:gd name="connsiteY9" fmla="*/ 123595 h 200267"/>
                <a:gd name="connsiteX10" fmla="*/ 76660 w 200241"/>
                <a:gd name="connsiteY10" fmla="*/ 22580 h 200267"/>
                <a:gd name="connsiteX11" fmla="*/ 100228 w 200241"/>
                <a:gd name="connsiteY11" fmla="*/ 19077 h 20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241" h="200267">
                  <a:moveTo>
                    <a:pt x="100228" y="19077"/>
                  </a:moveTo>
                  <a:cubicBezTo>
                    <a:pt x="108210" y="19080"/>
                    <a:pt x="116148" y="20264"/>
                    <a:pt x="123783" y="22592"/>
                  </a:cubicBezTo>
                  <a:lnTo>
                    <a:pt x="138652" y="7733"/>
                  </a:lnTo>
                  <a:cubicBezTo>
                    <a:pt x="87620" y="-13540"/>
                    <a:pt x="29006" y="10584"/>
                    <a:pt x="7733" y="61616"/>
                  </a:cubicBezTo>
                  <a:cubicBezTo>
                    <a:pt x="-13540" y="112648"/>
                    <a:pt x="10584" y="171262"/>
                    <a:pt x="61616" y="192535"/>
                  </a:cubicBezTo>
                  <a:cubicBezTo>
                    <a:pt x="112648" y="213807"/>
                    <a:pt x="171262" y="189683"/>
                    <a:pt x="192535" y="138652"/>
                  </a:cubicBezTo>
                  <a:cubicBezTo>
                    <a:pt x="202810" y="114002"/>
                    <a:pt x="202810" y="86267"/>
                    <a:pt x="192535" y="61616"/>
                  </a:cubicBezTo>
                  <a:lnTo>
                    <a:pt x="177676" y="76485"/>
                  </a:lnTo>
                  <a:cubicBezTo>
                    <a:pt x="190685" y="119264"/>
                    <a:pt x="166551" y="164491"/>
                    <a:pt x="123771" y="177500"/>
                  </a:cubicBezTo>
                  <a:cubicBezTo>
                    <a:pt x="80991" y="190509"/>
                    <a:pt x="35765" y="166375"/>
                    <a:pt x="22755" y="123595"/>
                  </a:cubicBezTo>
                  <a:cubicBezTo>
                    <a:pt x="9746" y="80816"/>
                    <a:pt x="33881" y="35589"/>
                    <a:pt x="76660" y="22580"/>
                  </a:cubicBezTo>
                  <a:cubicBezTo>
                    <a:pt x="84300" y="20257"/>
                    <a:pt x="92242" y="19076"/>
                    <a:pt x="100228" y="19077"/>
                  </a:cubicBezTo>
                  <a:close/>
                </a:path>
              </a:pathLst>
            </a:custGeom>
            <a:solidFill>
              <a:schemeClr val="accent1"/>
            </a:solidFill>
            <a:ln>
              <a:noFill/>
            </a:ln>
            <a:effectLst/>
          </p:spPr>
          <p:txBody>
            <a:bodyPr wrap="none" anchor="ctr"/>
            <a:lstStyle/>
            <a:p>
              <a:endParaRPr lang="es-UY" sz="3600">
                <a:latin typeface="Lato Light" panose="020F0502020204030203" pitchFamily="34" charset="0"/>
              </a:endParaRPr>
            </a:p>
          </p:txBody>
        </p:sp>
        <p:sp>
          <p:nvSpPr>
            <p:cNvPr id="14" name="Freeform: Shape 154">
              <a:extLst>
                <a:ext uri="{FF2B5EF4-FFF2-40B4-BE49-F238E27FC236}">
                  <a16:creationId xmlns:a16="http://schemas.microsoft.com/office/drawing/2014/main" id="{7D92EAF0-21C2-ADD7-B487-9D7C536E66A7}"/>
                </a:ext>
              </a:extLst>
            </p:cNvPr>
            <p:cNvSpPr/>
            <p:nvPr/>
          </p:nvSpPr>
          <p:spPr>
            <a:xfrm>
              <a:off x="6950710" y="535057"/>
              <a:ext cx="404931" cy="404927"/>
            </a:xfrm>
            <a:custGeom>
              <a:avLst/>
              <a:gdLst>
                <a:gd name="connsiteX0" fmla="*/ 404206 w 404931"/>
                <a:gd name="connsiteY0" fmla="*/ 91600 h 404927"/>
                <a:gd name="connsiteX1" fmla="*/ 395405 w 404931"/>
                <a:gd name="connsiteY1" fmla="*/ 85723 h 404927"/>
                <a:gd name="connsiteX2" fmla="*/ 319205 w 404931"/>
                <a:gd name="connsiteY2" fmla="*/ 85723 h 404927"/>
                <a:gd name="connsiteX3" fmla="*/ 319205 w 404931"/>
                <a:gd name="connsiteY3" fmla="*/ 9523 h 404927"/>
                <a:gd name="connsiteX4" fmla="*/ 309678 w 404931"/>
                <a:gd name="connsiteY4" fmla="*/ 0 h 404927"/>
                <a:gd name="connsiteX5" fmla="*/ 302946 w 404931"/>
                <a:gd name="connsiteY5" fmla="*/ 2789 h 404927"/>
                <a:gd name="connsiteX6" fmla="*/ 217221 w 404931"/>
                <a:gd name="connsiteY6" fmla="*/ 88514 h 404927"/>
                <a:gd name="connsiteX7" fmla="*/ 214430 w 404931"/>
                <a:gd name="connsiteY7" fmla="*/ 95248 h 404927"/>
                <a:gd name="connsiteX8" fmla="*/ 214430 w 404931"/>
                <a:gd name="connsiteY8" fmla="*/ 177030 h 404927"/>
                <a:gd name="connsiteX9" fmla="*/ 2908 w 404931"/>
                <a:gd name="connsiteY9" fmla="*/ 388551 h 404927"/>
                <a:gd name="connsiteX10" fmla="*/ 2674 w 404931"/>
                <a:gd name="connsiteY10" fmla="*/ 402020 h 404927"/>
                <a:gd name="connsiteX11" fmla="*/ 16142 w 404931"/>
                <a:gd name="connsiteY11" fmla="*/ 402254 h 404927"/>
                <a:gd name="connsiteX12" fmla="*/ 16377 w 404931"/>
                <a:gd name="connsiteY12" fmla="*/ 402020 h 404927"/>
                <a:gd name="connsiteX13" fmla="*/ 227898 w 404931"/>
                <a:gd name="connsiteY13" fmla="*/ 190498 h 404927"/>
                <a:gd name="connsiteX14" fmla="*/ 309680 w 404931"/>
                <a:gd name="connsiteY14" fmla="*/ 190498 h 404927"/>
                <a:gd name="connsiteX15" fmla="*/ 316414 w 404931"/>
                <a:gd name="connsiteY15" fmla="*/ 187707 h 404927"/>
                <a:gd name="connsiteX16" fmla="*/ 402139 w 404931"/>
                <a:gd name="connsiteY16" fmla="*/ 101982 h 404927"/>
                <a:gd name="connsiteX17" fmla="*/ 404206 w 404931"/>
                <a:gd name="connsiteY17" fmla="*/ 91600 h 404927"/>
                <a:gd name="connsiteX18" fmla="*/ 233480 w 404931"/>
                <a:gd name="connsiteY18" fmla="*/ 99191 h 404927"/>
                <a:gd name="connsiteX19" fmla="*/ 299993 w 404931"/>
                <a:gd name="connsiteY19" fmla="*/ 32678 h 404927"/>
                <a:gd name="connsiteX20" fmla="*/ 300155 w 404931"/>
                <a:gd name="connsiteY20" fmla="*/ 32745 h 404927"/>
                <a:gd name="connsiteX21" fmla="*/ 300155 w 404931"/>
                <a:gd name="connsiteY21" fmla="*/ 91305 h 404927"/>
                <a:gd name="connsiteX22" fmla="*/ 233480 w 404931"/>
                <a:gd name="connsiteY22" fmla="*/ 157980 h 404927"/>
                <a:gd name="connsiteX23" fmla="*/ 305737 w 404931"/>
                <a:gd name="connsiteY23" fmla="*/ 171448 h 404927"/>
                <a:gd name="connsiteX24" fmla="*/ 246948 w 404931"/>
                <a:gd name="connsiteY24" fmla="*/ 171448 h 404927"/>
                <a:gd name="connsiteX25" fmla="*/ 313623 w 404931"/>
                <a:gd name="connsiteY25" fmla="*/ 104773 h 404927"/>
                <a:gd name="connsiteX26" fmla="*/ 372183 w 404931"/>
                <a:gd name="connsiteY26" fmla="*/ 104773 h 404927"/>
                <a:gd name="connsiteX27" fmla="*/ 372250 w 404931"/>
                <a:gd name="connsiteY27" fmla="*/ 104935 h 40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4931" h="404927">
                  <a:moveTo>
                    <a:pt x="404206" y="91600"/>
                  </a:moveTo>
                  <a:cubicBezTo>
                    <a:pt x="402731" y="88041"/>
                    <a:pt x="399257" y="85722"/>
                    <a:pt x="395405" y="85723"/>
                  </a:cubicBezTo>
                  <a:lnTo>
                    <a:pt x="319205" y="85723"/>
                  </a:lnTo>
                  <a:lnTo>
                    <a:pt x="319205" y="9523"/>
                  </a:lnTo>
                  <a:cubicBezTo>
                    <a:pt x="319204" y="4262"/>
                    <a:pt x="314939" y="-1"/>
                    <a:pt x="309678" y="0"/>
                  </a:cubicBezTo>
                  <a:cubicBezTo>
                    <a:pt x="307153" y="1"/>
                    <a:pt x="304732" y="1004"/>
                    <a:pt x="302946" y="2789"/>
                  </a:cubicBezTo>
                  <a:lnTo>
                    <a:pt x="217221" y="88514"/>
                  </a:lnTo>
                  <a:cubicBezTo>
                    <a:pt x="215435" y="90300"/>
                    <a:pt x="214431" y="92722"/>
                    <a:pt x="214430" y="95248"/>
                  </a:cubicBezTo>
                  <a:lnTo>
                    <a:pt x="214430" y="177030"/>
                  </a:lnTo>
                  <a:lnTo>
                    <a:pt x="2908" y="388551"/>
                  </a:lnTo>
                  <a:cubicBezTo>
                    <a:pt x="-876" y="392206"/>
                    <a:pt x="-981" y="398235"/>
                    <a:pt x="2674" y="402020"/>
                  </a:cubicBezTo>
                  <a:cubicBezTo>
                    <a:pt x="6329" y="405804"/>
                    <a:pt x="12359" y="405909"/>
                    <a:pt x="16142" y="402254"/>
                  </a:cubicBezTo>
                  <a:cubicBezTo>
                    <a:pt x="16222" y="402177"/>
                    <a:pt x="16300" y="402099"/>
                    <a:pt x="16377" y="402020"/>
                  </a:cubicBezTo>
                  <a:lnTo>
                    <a:pt x="227898" y="190498"/>
                  </a:lnTo>
                  <a:lnTo>
                    <a:pt x="309680" y="190498"/>
                  </a:lnTo>
                  <a:cubicBezTo>
                    <a:pt x="312206" y="190497"/>
                    <a:pt x="314628" y="189494"/>
                    <a:pt x="316414" y="187707"/>
                  </a:cubicBezTo>
                  <a:lnTo>
                    <a:pt x="402139" y="101982"/>
                  </a:lnTo>
                  <a:cubicBezTo>
                    <a:pt x="404865" y="99258"/>
                    <a:pt x="405680" y="95160"/>
                    <a:pt x="404206" y="91600"/>
                  </a:cubicBezTo>
                  <a:close/>
                  <a:moveTo>
                    <a:pt x="233480" y="99191"/>
                  </a:moveTo>
                  <a:lnTo>
                    <a:pt x="299993" y="32678"/>
                  </a:lnTo>
                  <a:cubicBezTo>
                    <a:pt x="300079" y="32593"/>
                    <a:pt x="300155" y="32621"/>
                    <a:pt x="300155" y="32745"/>
                  </a:cubicBezTo>
                  <a:lnTo>
                    <a:pt x="300155" y="91305"/>
                  </a:lnTo>
                  <a:lnTo>
                    <a:pt x="233480" y="157980"/>
                  </a:lnTo>
                  <a:close/>
                  <a:moveTo>
                    <a:pt x="305737" y="171448"/>
                  </a:moveTo>
                  <a:lnTo>
                    <a:pt x="246948" y="171448"/>
                  </a:lnTo>
                  <a:lnTo>
                    <a:pt x="313623" y="104773"/>
                  </a:lnTo>
                  <a:lnTo>
                    <a:pt x="372183" y="104773"/>
                  </a:lnTo>
                  <a:cubicBezTo>
                    <a:pt x="372307" y="104773"/>
                    <a:pt x="372335" y="104849"/>
                    <a:pt x="372250" y="104935"/>
                  </a:cubicBezTo>
                  <a:close/>
                </a:path>
              </a:pathLst>
            </a:custGeom>
            <a:solidFill>
              <a:schemeClr val="accent1"/>
            </a:solidFill>
            <a:ln>
              <a:noFill/>
            </a:ln>
            <a:effectLst/>
          </p:spPr>
          <p:txBody>
            <a:bodyPr wrap="none" anchor="ctr"/>
            <a:lstStyle/>
            <a:p>
              <a:endParaRPr lang="es-UY" sz="3600">
                <a:latin typeface="Lato Light" panose="020F0502020204030203" pitchFamily="34" charset="0"/>
              </a:endParaRPr>
            </a:p>
          </p:txBody>
        </p:sp>
      </p:grpSp>
    </p:spTree>
    <p:extLst>
      <p:ext uri="{BB962C8B-B14F-4D97-AF65-F5344CB8AC3E}">
        <p14:creationId xmlns:p14="http://schemas.microsoft.com/office/powerpoint/2010/main" val="2520661736"/>
      </p:ext>
    </p:extLst>
  </p:cSld>
  <p:clrMapOvr>
    <a:masterClrMapping/>
  </p:clrMapOvr>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1503</TotalTime>
  <Words>2222</Words>
  <Application>Microsoft Macintosh PowerPoint</Application>
  <PresentationFormat>Widescreen</PresentationFormat>
  <Paragraphs>262</Paragraphs>
  <Slides>16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Meiryo</vt:lpstr>
      <vt:lpstr>Arial</vt:lpstr>
      <vt:lpstr>Arial Black</vt:lpstr>
      <vt:lpstr>Calibri</vt:lpstr>
      <vt:lpstr>Calibri Light</vt:lpstr>
      <vt:lpstr>Lato Light</vt:lpstr>
      <vt:lpstr>League Spartan</vt:lpstr>
      <vt:lpstr>Open Sans</vt:lpstr>
      <vt:lpstr>Segoe UI Light</vt:lpstr>
      <vt:lpstr>Söhne</vt:lpstr>
      <vt:lpstr>Office Theme</vt:lpstr>
      <vt:lpstr>ARP/CSLFRF: Where Are We Now?</vt:lpstr>
      <vt:lpstr>PowerPoint Presentation</vt:lpstr>
      <vt:lpstr>2024 ARP/CSLFRF To Do List</vt:lpstr>
      <vt:lpstr>Preparing for the P&amp;E Report Portal</vt:lpstr>
      <vt:lpstr>PowerPoint Presentation</vt:lpstr>
      <vt:lpstr>Sample Email to SLFRF@TREASURY.GOV </vt:lpstr>
      <vt:lpstr>PowerPoint Presentation</vt:lpstr>
      <vt:lpstr>PowerPoint Presentation</vt:lpstr>
      <vt:lpstr>ARP/CSLFRF Obligation &amp; Expenditure Deadlines</vt:lpstr>
      <vt:lpstr>Preparing for the Obligation Deadline</vt:lpstr>
      <vt:lpstr>ARP/CSLFRF Spending Categories</vt:lpstr>
      <vt:lpstr>PowerPoint Presentation</vt:lpstr>
      <vt:lpstr>PowerPoint Presentation</vt:lpstr>
      <vt:lpstr>Reimbursements</vt:lpstr>
      <vt:lpstr>Outside Revenue Replacement</vt:lpstr>
      <vt:lpstr>Federal Compliance Requirements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ARP/CSLFRF: Where Are We Now?</dc:title>
  <dc:creator>Millonzi, Kara Anne</dc:creator>
  <cp:lastModifiedBy>Millonzi, Kara Anne</cp:lastModifiedBy>
  <cp:revision>5</cp:revision>
  <dcterms:created xsi:type="dcterms:W3CDTF">2024-02-21T15:12:29Z</dcterms:created>
  <dcterms:modified xsi:type="dcterms:W3CDTF">2024-02-22T16:19:43Z</dcterms:modified>
</cp:coreProperties>
</file>