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6"/>
  </p:notesMasterIdLst>
  <p:sldIdLst>
    <p:sldId id="659" r:id="rId2"/>
    <p:sldId id="290" r:id="rId3"/>
    <p:sldId id="3396" r:id="rId4"/>
    <p:sldId id="3397" r:id="rId5"/>
    <p:sldId id="3398" r:id="rId6"/>
    <p:sldId id="300" r:id="rId7"/>
    <p:sldId id="3399" r:id="rId8"/>
    <p:sldId id="302" r:id="rId9"/>
    <p:sldId id="3403" r:id="rId10"/>
    <p:sldId id="3401" r:id="rId11"/>
    <p:sldId id="3402" r:id="rId12"/>
    <p:sldId id="301" r:id="rId13"/>
    <p:sldId id="3404" r:id="rId14"/>
    <p:sldId id="295"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E9AB82-D575-004A-921A-1C048F1BE87F}" v="1239" dt="2024-04-04T15:06:41.6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84" autoAdjust="0"/>
    <p:restoredTop sz="94694"/>
  </p:normalViewPr>
  <p:slideViewPr>
    <p:cSldViewPr>
      <p:cViewPr varScale="1">
        <p:scale>
          <a:sx n="109" d="100"/>
          <a:sy n="109" d="100"/>
        </p:scale>
        <p:origin x="208" y="352"/>
      </p:cViewPr>
      <p:guideLst>
        <p:guide orient="horz" pos="2160"/>
        <p:guide pos="38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onzi, Kara Anne" userId="8263233e-4a9e-4fb1-99a6-35244b6ab890" providerId="ADAL" clId="{CAE9AB82-D575-004A-921A-1C048F1BE87F}"/>
    <pc:docChg chg="custSel addSld modSld sldOrd">
      <pc:chgData name="Millonzi, Kara Anne" userId="8263233e-4a9e-4fb1-99a6-35244b6ab890" providerId="ADAL" clId="{CAE9AB82-D575-004A-921A-1C048F1BE87F}" dt="2024-04-04T15:06:41.698" v="1311" actId="20577"/>
      <pc:docMkLst>
        <pc:docMk/>
      </pc:docMkLst>
      <pc:sldChg chg="ord">
        <pc:chgData name="Millonzi, Kara Anne" userId="8263233e-4a9e-4fb1-99a6-35244b6ab890" providerId="ADAL" clId="{CAE9AB82-D575-004A-921A-1C048F1BE87F}" dt="2024-04-04T14:56:11.225" v="575" actId="20578"/>
        <pc:sldMkLst>
          <pc:docMk/>
          <pc:sldMk cId="2320550833" sldId="301"/>
        </pc:sldMkLst>
      </pc:sldChg>
      <pc:sldChg chg="modSp mod modAnim">
        <pc:chgData name="Millonzi, Kara Anne" userId="8263233e-4a9e-4fb1-99a6-35244b6ab890" providerId="ADAL" clId="{CAE9AB82-D575-004A-921A-1C048F1BE87F}" dt="2024-04-04T14:30:48.011" v="10"/>
        <pc:sldMkLst>
          <pc:docMk/>
          <pc:sldMk cId="3685234802" sldId="3396"/>
        </pc:sldMkLst>
        <pc:spChg chg="mod">
          <ac:chgData name="Millonzi, Kara Anne" userId="8263233e-4a9e-4fb1-99a6-35244b6ab890" providerId="ADAL" clId="{CAE9AB82-D575-004A-921A-1C048F1BE87F}" dt="2024-04-04T14:29:24.704" v="7" actId="20577"/>
          <ac:spMkLst>
            <pc:docMk/>
            <pc:sldMk cId="3685234802" sldId="3396"/>
            <ac:spMk id="5" creationId="{3990B17E-E921-47E8-472B-CFEAD488503B}"/>
          </ac:spMkLst>
        </pc:spChg>
        <pc:spChg chg="mod">
          <ac:chgData name="Millonzi, Kara Anne" userId="8263233e-4a9e-4fb1-99a6-35244b6ab890" providerId="ADAL" clId="{CAE9AB82-D575-004A-921A-1C048F1BE87F}" dt="2024-04-04T14:28:51.287" v="0" actId="14100"/>
          <ac:spMkLst>
            <pc:docMk/>
            <pc:sldMk cId="3685234802" sldId="3396"/>
            <ac:spMk id="6" creationId="{308516F0-3C69-7DDA-9CA6-02159CF6B67E}"/>
          </ac:spMkLst>
        </pc:spChg>
        <pc:spChg chg="mod">
          <ac:chgData name="Millonzi, Kara Anne" userId="8263233e-4a9e-4fb1-99a6-35244b6ab890" providerId="ADAL" clId="{CAE9AB82-D575-004A-921A-1C048F1BE87F}" dt="2024-04-04T14:28:58.044" v="2" actId="14100"/>
          <ac:spMkLst>
            <pc:docMk/>
            <pc:sldMk cId="3685234802" sldId="3396"/>
            <ac:spMk id="7" creationId="{6D05E737-8882-7D23-0A5F-205D36FFE4A2}"/>
          </ac:spMkLst>
        </pc:spChg>
        <pc:spChg chg="mod">
          <ac:chgData name="Millonzi, Kara Anne" userId="8263233e-4a9e-4fb1-99a6-35244b6ab890" providerId="ADAL" clId="{CAE9AB82-D575-004A-921A-1C048F1BE87F}" dt="2024-04-04T14:29:14.001" v="4" actId="2711"/>
          <ac:spMkLst>
            <pc:docMk/>
            <pc:sldMk cId="3685234802" sldId="3396"/>
            <ac:spMk id="8" creationId="{20B70C86-B0A3-F5C6-7F55-E0F45553B6E5}"/>
          </ac:spMkLst>
        </pc:spChg>
      </pc:sldChg>
      <pc:sldChg chg="addSp delSp modSp new mod ord modAnim">
        <pc:chgData name="Millonzi, Kara Anne" userId="8263233e-4a9e-4fb1-99a6-35244b6ab890" providerId="ADAL" clId="{CAE9AB82-D575-004A-921A-1C048F1BE87F}" dt="2024-04-04T15:06:00.490" v="1307"/>
        <pc:sldMkLst>
          <pc:docMk/>
          <pc:sldMk cId="3434678317" sldId="3403"/>
        </pc:sldMkLst>
        <pc:spChg chg="mod">
          <ac:chgData name="Millonzi, Kara Anne" userId="8263233e-4a9e-4fb1-99a6-35244b6ab890" providerId="ADAL" clId="{CAE9AB82-D575-004A-921A-1C048F1BE87F}" dt="2024-04-04T14:32:04.457" v="26" actId="122"/>
          <ac:spMkLst>
            <pc:docMk/>
            <pc:sldMk cId="3434678317" sldId="3403"/>
            <ac:spMk id="2" creationId="{96E87EE8-2FBE-0E3B-942C-21D55EDD0759}"/>
          </ac:spMkLst>
        </pc:spChg>
        <pc:spChg chg="del">
          <ac:chgData name="Millonzi, Kara Anne" userId="8263233e-4a9e-4fb1-99a6-35244b6ab890" providerId="ADAL" clId="{CAE9AB82-D575-004A-921A-1C048F1BE87F}" dt="2024-04-04T15:00:21.823" v="892"/>
          <ac:spMkLst>
            <pc:docMk/>
            <pc:sldMk cId="3434678317" sldId="3403"/>
            <ac:spMk id="3" creationId="{92F80A67-5B6D-2A2B-774C-5B8F1D3C03C9}"/>
          </ac:spMkLst>
        </pc:spChg>
        <pc:spChg chg="add mod">
          <ac:chgData name="Millonzi, Kara Anne" userId="8263233e-4a9e-4fb1-99a6-35244b6ab890" providerId="ADAL" clId="{CAE9AB82-D575-004A-921A-1C048F1BE87F}" dt="2024-04-04T15:05:46.499" v="1304" actId="14861"/>
          <ac:spMkLst>
            <pc:docMk/>
            <pc:sldMk cId="3434678317" sldId="3403"/>
            <ac:spMk id="4" creationId="{B41753E7-EC86-3E4D-937C-2FF6987F561F}"/>
          </ac:spMkLst>
        </pc:spChg>
        <pc:spChg chg="add mod">
          <ac:chgData name="Millonzi, Kara Anne" userId="8263233e-4a9e-4fb1-99a6-35244b6ab890" providerId="ADAL" clId="{CAE9AB82-D575-004A-921A-1C048F1BE87F}" dt="2024-04-04T15:05:51.747" v="1305" actId="14861"/>
          <ac:spMkLst>
            <pc:docMk/>
            <pc:sldMk cId="3434678317" sldId="3403"/>
            <ac:spMk id="5" creationId="{BDA09F98-48BC-94E1-AA1E-05E010D5C6E1}"/>
          </ac:spMkLst>
        </pc:spChg>
      </pc:sldChg>
      <pc:sldChg chg="delSp modSp add mod delAnim">
        <pc:chgData name="Millonzi, Kara Anne" userId="8263233e-4a9e-4fb1-99a6-35244b6ab890" providerId="ADAL" clId="{CAE9AB82-D575-004A-921A-1C048F1BE87F}" dt="2024-04-04T15:06:41.698" v="1311" actId="20577"/>
        <pc:sldMkLst>
          <pc:docMk/>
          <pc:sldMk cId="2946126242" sldId="3404"/>
        </pc:sldMkLst>
        <pc:spChg chg="mod">
          <ac:chgData name="Millonzi, Kara Anne" userId="8263233e-4a9e-4fb1-99a6-35244b6ab890" providerId="ADAL" clId="{CAE9AB82-D575-004A-921A-1C048F1BE87F}" dt="2024-04-04T14:32:36.377" v="34" actId="20577"/>
          <ac:spMkLst>
            <pc:docMk/>
            <pc:sldMk cId="2946126242" sldId="3404"/>
            <ac:spMk id="2" creationId="{9D471C4C-E7A7-9046-83C1-1A706122CA6A}"/>
          </ac:spMkLst>
        </pc:spChg>
        <pc:spChg chg="mod">
          <ac:chgData name="Millonzi, Kara Anne" userId="8263233e-4a9e-4fb1-99a6-35244b6ab890" providerId="ADAL" clId="{CAE9AB82-D575-004A-921A-1C048F1BE87F}" dt="2024-04-04T15:06:14.212" v="1308" actId="113"/>
          <ac:spMkLst>
            <pc:docMk/>
            <pc:sldMk cId="2946126242" sldId="3404"/>
            <ac:spMk id="4" creationId="{444460ED-3DFB-D747-8BC5-17E92C69A7B0}"/>
          </ac:spMkLst>
        </pc:spChg>
        <pc:spChg chg="mod">
          <ac:chgData name="Millonzi, Kara Anne" userId="8263233e-4a9e-4fb1-99a6-35244b6ab890" providerId="ADAL" clId="{CAE9AB82-D575-004A-921A-1C048F1BE87F}" dt="2024-04-04T14:55:49.565" v="545" actId="20577"/>
          <ac:spMkLst>
            <pc:docMk/>
            <pc:sldMk cId="2946126242" sldId="3404"/>
            <ac:spMk id="5" creationId="{2A68B712-95FF-ADEF-C961-3846D79F5CE1}"/>
          </ac:spMkLst>
        </pc:spChg>
        <pc:spChg chg="mod">
          <ac:chgData name="Millonzi, Kara Anne" userId="8263233e-4a9e-4fb1-99a6-35244b6ab890" providerId="ADAL" clId="{CAE9AB82-D575-004A-921A-1C048F1BE87F}" dt="2024-04-04T15:06:32.162" v="1309" actId="113"/>
          <ac:spMkLst>
            <pc:docMk/>
            <pc:sldMk cId="2946126242" sldId="3404"/>
            <ac:spMk id="6" creationId="{DDFE2E65-08AF-26F1-EA80-959448327B6E}"/>
          </ac:spMkLst>
        </pc:spChg>
        <pc:spChg chg="mod">
          <ac:chgData name="Millonzi, Kara Anne" userId="8263233e-4a9e-4fb1-99a6-35244b6ab890" providerId="ADAL" clId="{CAE9AB82-D575-004A-921A-1C048F1BE87F}" dt="2024-04-04T15:06:41.698" v="1311" actId="20577"/>
          <ac:spMkLst>
            <pc:docMk/>
            <pc:sldMk cId="2946126242" sldId="3404"/>
            <ac:spMk id="7" creationId="{5F8FF046-040F-ED05-2A97-68AC54ADC413}"/>
          </ac:spMkLst>
        </pc:spChg>
        <pc:spChg chg="del mod">
          <ac:chgData name="Millonzi, Kara Anne" userId="8263233e-4a9e-4fb1-99a6-35244b6ab890" providerId="ADAL" clId="{CAE9AB82-D575-004A-921A-1C048F1BE87F}" dt="2024-04-04T14:39:56.571" v="69" actId="478"/>
          <ac:spMkLst>
            <pc:docMk/>
            <pc:sldMk cId="2946126242" sldId="3404"/>
            <ac:spMk id="8" creationId="{2986F556-BDEA-7E05-4C53-D21CFF9CEC81}"/>
          </ac:spMkLst>
        </pc:spChg>
        <pc:graphicFrameChg chg="mod">
          <ac:chgData name="Millonzi, Kara Anne" userId="8263233e-4a9e-4fb1-99a6-35244b6ab890" providerId="ADAL" clId="{CAE9AB82-D575-004A-921A-1C048F1BE87F}" dt="2024-04-04T14:39:52.240" v="67" actId="20577"/>
          <ac:graphicFrameMkLst>
            <pc:docMk/>
            <pc:sldMk cId="2946126242" sldId="3404"/>
            <ac:graphicFrameMk id="3" creationId="{DA46EA38-1763-920B-5420-D5117A0109E9}"/>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DB8961-ED89-B543-9575-9EBFAB471C24}" type="doc">
      <dgm:prSet loTypeId="urn:microsoft.com/office/officeart/2005/8/layout/hChevron3" loCatId="" qsTypeId="urn:microsoft.com/office/officeart/2005/8/quickstyle/simple1" qsCatId="simple" csTypeId="urn:microsoft.com/office/officeart/2005/8/colors/colorful1" csCatId="colorful" phldr="1"/>
      <dgm:spPr/>
    </dgm:pt>
    <dgm:pt modelId="{1F28215F-303C-3B4B-A839-9B452FC524AA}">
      <dgm:prSet phldrT="[Text]"/>
      <dgm:spPr>
        <a:effectLst>
          <a:outerShdw blurRad="50800" dist="38100" dir="8100000" algn="tr" rotWithShape="0">
            <a:prstClr val="black">
              <a:alpha val="40000"/>
            </a:prstClr>
          </a:outerShdw>
        </a:effectLst>
      </dgm:spPr>
      <dgm:t>
        <a:bodyPr/>
        <a:lstStyle/>
        <a:p>
          <a:r>
            <a:rPr lang="en-US"/>
            <a:t>July </a:t>
          </a:r>
          <a:r>
            <a:rPr lang="en-US" dirty="0"/>
            <a:t>2024</a:t>
          </a:r>
        </a:p>
      </dgm:t>
    </dgm:pt>
    <dgm:pt modelId="{90B1DD29-BB60-264A-9954-87C02CA68162}" type="parTrans" cxnId="{55235A59-A389-B941-BE4C-64C59499C24D}">
      <dgm:prSet/>
      <dgm:spPr/>
      <dgm:t>
        <a:bodyPr/>
        <a:lstStyle/>
        <a:p>
          <a:endParaRPr lang="en-US"/>
        </a:p>
      </dgm:t>
    </dgm:pt>
    <dgm:pt modelId="{4AF48BC5-40D9-AC41-B23B-3712F9A3EECE}" type="sibTrans" cxnId="{55235A59-A389-B941-BE4C-64C59499C24D}">
      <dgm:prSet/>
      <dgm:spPr/>
      <dgm:t>
        <a:bodyPr/>
        <a:lstStyle/>
        <a:p>
          <a:endParaRPr lang="en-US"/>
        </a:p>
      </dgm:t>
    </dgm:pt>
    <dgm:pt modelId="{EADBAA31-5926-8E4A-953A-1D12F5FE02B4}">
      <dgm:prSet phldrT="[Text]"/>
      <dgm:spPr>
        <a:effectLst>
          <a:outerShdw blurRad="50800" dist="38100" dir="8100000" algn="tr" rotWithShape="0">
            <a:prstClr val="black">
              <a:alpha val="40000"/>
            </a:prstClr>
          </a:outerShdw>
        </a:effectLst>
      </dgm:spPr>
      <dgm:t>
        <a:bodyPr/>
        <a:lstStyle/>
        <a:p>
          <a:r>
            <a:rPr lang="en-US" dirty="0"/>
            <a:t>Obligation Deadline December 31, 2024</a:t>
          </a:r>
        </a:p>
      </dgm:t>
    </dgm:pt>
    <dgm:pt modelId="{F4DEDCE6-D1EE-A142-A29A-AF856A098891}" type="parTrans" cxnId="{BBD064A1-E395-AB4B-818B-966749E1E22F}">
      <dgm:prSet/>
      <dgm:spPr/>
      <dgm:t>
        <a:bodyPr/>
        <a:lstStyle/>
        <a:p>
          <a:endParaRPr lang="en-US"/>
        </a:p>
      </dgm:t>
    </dgm:pt>
    <dgm:pt modelId="{EDC83624-1CEE-1947-B1C0-09B36049F49E}" type="sibTrans" cxnId="{BBD064A1-E395-AB4B-818B-966749E1E22F}">
      <dgm:prSet/>
      <dgm:spPr/>
      <dgm:t>
        <a:bodyPr/>
        <a:lstStyle/>
        <a:p>
          <a:endParaRPr lang="en-US"/>
        </a:p>
      </dgm:t>
    </dgm:pt>
    <dgm:pt modelId="{4E058931-1080-EF47-8259-D773BE5B4246}">
      <dgm:prSet phldrT="[Text]"/>
      <dgm:spPr>
        <a:effectLst>
          <a:outerShdw blurRad="50800" dist="38100" dir="8100000" algn="tr" rotWithShape="0">
            <a:prstClr val="black">
              <a:alpha val="40000"/>
            </a:prstClr>
          </a:outerShdw>
        </a:effectLst>
      </dgm:spPr>
      <dgm:t>
        <a:bodyPr/>
        <a:lstStyle/>
        <a:p>
          <a:r>
            <a:rPr lang="en-US" dirty="0"/>
            <a:t>Expenditure Deadlines September 30, 2026 December 31, 2026</a:t>
          </a:r>
        </a:p>
      </dgm:t>
    </dgm:pt>
    <dgm:pt modelId="{ED66C2A3-BA95-3B44-9138-7C6057ACB259}" type="parTrans" cxnId="{7E95CD1B-AC01-5F49-9C28-1D2AAB2119A0}">
      <dgm:prSet/>
      <dgm:spPr/>
      <dgm:t>
        <a:bodyPr/>
        <a:lstStyle/>
        <a:p>
          <a:endParaRPr lang="en-US"/>
        </a:p>
      </dgm:t>
    </dgm:pt>
    <dgm:pt modelId="{758066F7-2983-3C4F-9CD9-95FA6EA4F854}" type="sibTrans" cxnId="{7E95CD1B-AC01-5F49-9C28-1D2AAB2119A0}">
      <dgm:prSet/>
      <dgm:spPr/>
      <dgm:t>
        <a:bodyPr/>
        <a:lstStyle/>
        <a:p>
          <a:endParaRPr lang="en-US"/>
        </a:p>
      </dgm:t>
    </dgm:pt>
    <dgm:pt modelId="{77306C5A-EC17-BA40-9FD0-AE9939C51342}">
      <dgm:prSet phldrT="[Text]"/>
      <dgm:spPr>
        <a:effectLst>
          <a:outerShdw blurRad="50800" dist="38100" dir="8100000" algn="tr" rotWithShape="0">
            <a:prstClr val="black">
              <a:alpha val="40000"/>
            </a:prstClr>
          </a:outerShdw>
        </a:effectLst>
      </dgm:spPr>
      <dgm:t>
        <a:bodyPr/>
        <a:lstStyle/>
        <a:p>
          <a:r>
            <a:rPr lang="en-US" dirty="0"/>
            <a:t>“Adjustment” Period</a:t>
          </a:r>
        </a:p>
        <a:p>
          <a:r>
            <a:rPr lang="en-US" dirty="0"/>
            <a:t>January 1, 2025 – December 31, 2026</a:t>
          </a:r>
        </a:p>
      </dgm:t>
    </dgm:pt>
    <dgm:pt modelId="{5D782E02-CD03-B048-BB82-67DD8B59AD2C}" type="parTrans" cxnId="{38F6C5AC-4A30-5A4F-A712-FED848FCB22A}">
      <dgm:prSet/>
      <dgm:spPr/>
      <dgm:t>
        <a:bodyPr/>
        <a:lstStyle/>
        <a:p>
          <a:endParaRPr lang="en-US"/>
        </a:p>
      </dgm:t>
    </dgm:pt>
    <dgm:pt modelId="{FA1FA72E-6B5A-2C4B-9113-8B2CECB5E14E}" type="sibTrans" cxnId="{38F6C5AC-4A30-5A4F-A712-FED848FCB22A}">
      <dgm:prSet/>
      <dgm:spPr/>
      <dgm:t>
        <a:bodyPr/>
        <a:lstStyle/>
        <a:p>
          <a:endParaRPr lang="en-US"/>
        </a:p>
      </dgm:t>
    </dgm:pt>
    <dgm:pt modelId="{AE2F3B01-D0CE-7140-8934-3918D6439F3D}">
      <dgm:prSet phldrT="[Text]"/>
      <dgm:spPr>
        <a:effectLst>
          <a:outerShdw blurRad="50800" dist="38100" dir="8100000" algn="tr" rotWithShape="0">
            <a:prstClr val="black">
              <a:alpha val="40000"/>
            </a:prstClr>
          </a:outerShdw>
        </a:effectLst>
      </dgm:spPr>
      <dgm:t>
        <a:bodyPr/>
        <a:lstStyle/>
        <a:p>
          <a:r>
            <a:rPr lang="en-US" dirty="0"/>
            <a:t>January 2025</a:t>
          </a:r>
        </a:p>
      </dgm:t>
    </dgm:pt>
    <dgm:pt modelId="{6C56F79A-0BA8-2A4C-8F0B-8EB88A12E6B8}" type="parTrans" cxnId="{01504B2B-9F60-3E45-B0C8-4331E515C638}">
      <dgm:prSet/>
      <dgm:spPr/>
      <dgm:t>
        <a:bodyPr/>
        <a:lstStyle/>
        <a:p>
          <a:endParaRPr lang="en-US"/>
        </a:p>
      </dgm:t>
    </dgm:pt>
    <dgm:pt modelId="{BEA30150-BC04-7344-B8C1-97ACF0672194}" type="sibTrans" cxnId="{01504B2B-9F60-3E45-B0C8-4331E515C638}">
      <dgm:prSet/>
      <dgm:spPr/>
      <dgm:t>
        <a:bodyPr/>
        <a:lstStyle/>
        <a:p>
          <a:endParaRPr lang="en-US"/>
        </a:p>
      </dgm:t>
    </dgm:pt>
    <dgm:pt modelId="{4DB6A6A8-3365-6149-BAF2-5E9239BB9B06}" type="pres">
      <dgm:prSet presAssocID="{80DB8961-ED89-B543-9575-9EBFAB471C24}" presName="Name0" presStyleCnt="0">
        <dgm:presLayoutVars>
          <dgm:dir/>
          <dgm:resizeHandles val="exact"/>
        </dgm:presLayoutVars>
      </dgm:prSet>
      <dgm:spPr/>
    </dgm:pt>
    <dgm:pt modelId="{FEC3AAFE-D719-024A-907F-DFABDFBB5DBA}" type="pres">
      <dgm:prSet presAssocID="{1F28215F-303C-3B4B-A839-9B452FC524AA}" presName="parTxOnly" presStyleLbl="node1" presStyleIdx="0" presStyleCnt="5">
        <dgm:presLayoutVars>
          <dgm:bulletEnabled val="1"/>
        </dgm:presLayoutVars>
      </dgm:prSet>
      <dgm:spPr/>
    </dgm:pt>
    <dgm:pt modelId="{1A6ACE97-2D31-9944-BACA-2BB6E2C9DFC8}" type="pres">
      <dgm:prSet presAssocID="{4AF48BC5-40D9-AC41-B23B-3712F9A3EECE}" presName="parSpace" presStyleCnt="0"/>
      <dgm:spPr/>
    </dgm:pt>
    <dgm:pt modelId="{CECCDB14-92A6-124C-950F-90B7DEA3C653}" type="pres">
      <dgm:prSet presAssocID="{EADBAA31-5926-8E4A-953A-1D12F5FE02B4}" presName="parTxOnly" presStyleLbl="node1" presStyleIdx="1" presStyleCnt="5">
        <dgm:presLayoutVars>
          <dgm:bulletEnabled val="1"/>
        </dgm:presLayoutVars>
      </dgm:prSet>
      <dgm:spPr/>
    </dgm:pt>
    <dgm:pt modelId="{76122572-D6CA-7347-905D-FA67D070848A}" type="pres">
      <dgm:prSet presAssocID="{EDC83624-1CEE-1947-B1C0-09B36049F49E}" presName="parSpace" presStyleCnt="0"/>
      <dgm:spPr/>
    </dgm:pt>
    <dgm:pt modelId="{69D9F601-7B42-6E4B-BE6F-99AE4F285AD5}" type="pres">
      <dgm:prSet presAssocID="{AE2F3B01-D0CE-7140-8934-3918D6439F3D}" presName="parTxOnly" presStyleLbl="node1" presStyleIdx="2" presStyleCnt="5">
        <dgm:presLayoutVars>
          <dgm:bulletEnabled val="1"/>
        </dgm:presLayoutVars>
      </dgm:prSet>
      <dgm:spPr/>
    </dgm:pt>
    <dgm:pt modelId="{0B86BADF-34EA-B042-8A34-4FD7CDD17A9E}" type="pres">
      <dgm:prSet presAssocID="{BEA30150-BC04-7344-B8C1-97ACF0672194}" presName="parSpace" presStyleCnt="0"/>
      <dgm:spPr/>
    </dgm:pt>
    <dgm:pt modelId="{AA2D872E-A66C-7F47-9F05-2E04F5B41FDC}" type="pres">
      <dgm:prSet presAssocID="{77306C5A-EC17-BA40-9FD0-AE9939C51342}" presName="parTxOnly" presStyleLbl="node1" presStyleIdx="3" presStyleCnt="5">
        <dgm:presLayoutVars>
          <dgm:bulletEnabled val="1"/>
        </dgm:presLayoutVars>
      </dgm:prSet>
      <dgm:spPr/>
    </dgm:pt>
    <dgm:pt modelId="{915EA6EE-7413-2F4A-8512-C06FAAFE00F1}" type="pres">
      <dgm:prSet presAssocID="{FA1FA72E-6B5A-2C4B-9113-8B2CECB5E14E}" presName="parSpace" presStyleCnt="0"/>
      <dgm:spPr/>
    </dgm:pt>
    <dgm:pt modelId="{93CE8736-0B84-AE4E-BEB1-8C30A5502ADE}" type="pres">
      <dgm:prSet presAssocID="{4E058931-1080-EF47-8259-D773BE5B4246}" presName="parTxOnly" presStyleLbl="node1" presStyleIdx="4" presStyleCnt="5">
        <dgm:presLayoutVars>
          <dgm:bulletEnabled val="1"/>
        </dgm:presLayoutVars>
      </dgm:prSet>
      <dgm:spPr/>
    </dgm:pt>
  </dgm:ptLst>
  <dgm:cxnLst>
    <dgm:cxn modelId="{7E95CD1B-AC01-5F49-9C28-1D2AAB2119A0}" srcId="{80DB8961-ED89-B543-9575-9EBFAB471C24}" destId="{4E058931-1080-EF47-8259-D773BE5B4246}" srcOrd="4" destOrd="0" parTransId="{ED66C2A3-BA95-3B44-9138-7C6057ACB259}" sibTransId="{758066F7-2983-3C4F-9CD9-95FA6EA4F854}"/>
    <dgm:cxn modelId="{01504B2B-9F60-3E45-B0C8-4331E515C638}" srcId="{80DB8961-ED89-B543-9575-9EBFAB471C24}" destId="{AE2F3B01-D0CE-7140-8934-3918D6439F3D}" srcOrd="2" destOrd="0" parTransId="{6C56F79A-0BA8-2A4C-8F0B-8EB88A12E6B8}" sibTransId="{BEA30150-BC04-7344-B8C1-97ACF0672194}"/>
    <dgm:cxn modelId="{17CFA02D-44EB-7740-B20F-50DCF25F551A}" type="presOf" srcId="{80DB8961-ED89-B543-9575-9EBFAB471C24}" destId="{4DB6A6A8-3365-6149-BAF2-5E9239BB9B06}" srcOrd="0" destOrd="0" presId="urn:microsoft.com/office/officeart/2005/8/layout/hChevron3"/>
    <dgm:cxn modelId="{5D3B0148-76D8-F440-BBB6-F2A6F7340339}" type="presOf" srcId="{77306C5A-EC17-BA40-9FD0-AE9939C51342}" destId="{AA2D872E-A66C-7F47-9F05-2E04F5B41FDC}" srcOrd="0" destOrd="0" presId="urn:microsoft.com/office/officeart/2005/8/layout/hChevron3"/>
    <dgm:cxn modelId="{55235A59-A389-B941-BE4C-64C59499C24D}" srcId="{80DB8961-ED89-B543-9575-9EBFAB471C24}" destId="{1F28215F-303C-3B4B-A839-9B452FC524AA}" srcOrd="0" destOrd="0" parTransId="{90B1DD29-BB60-264A-9954-87C02CA68162}" sibTransId="{4AF48BC5-40D9-AC41-B23B-3712F9A3EECE}"/>
    <dgm:cxn modelId="{A1A32363-C148-B543-97F1-2DDC259C9CD2}" type="presOf" srcId="{1F28215F-303C-3B4B-A839-9B452FC524AA}" destId="{FEC3AAFE-D719-024A-907F-DFABDFBB5DBA}" srcOrd="0" destOrd="0" presId="urn:microsoft.com/office/officeart/2005/8/layout/hChevron3"/>
    <dgm:cxn modelId="{041AE879-67C6-DD4E-B307-B8B746CD9D90}" type="presOf" srcId="{4E058931-1080-EF47-8259-D773BE5B4246}" destId="{93CE8736-0B84-AE4E-BEB1-8C30A5502ADE}" srcOrd="0" destOrd="0" presId="urn:microsoft.com/office/officeart/2005/8/layout/hChevron3"/>
    <dgm:cxn modelId="{BBD064A1-E395-AB4B-818B-966749E1E22F}" srcId="{80DB8961-ED89-B543-9575-9EBFAB471C24}" destId="{EADBAA31-5926-8E4A-953A-1D12F5FE02B4}" srcOrd="1" destOrd="0" parTransId="{F4DEDCE6-D1EE-A142-A29A-AF856A098891}" sibTransId="{EDC83624-1CEE-1947-B1C0-09B36049F49E}"/>
    <dgm:cxn modelId="{38F6C5AC-4A30-5A4F-A712-FED848FCB22A}" srcId="{80DB8961-ED89-B543-9575-9EBFAB471C24}" destId="{77306C5A-EC17-BA40-9FD0-AE9939C51342}" srcOrd="3" destOrd="0" parTransId="{5D782E02-CD03-B048-BB82-67DD8B59AD2C}" sibTransId="{FA1FA72E-6B5A-2C4B-9113-8B2CECB5E14E}"/>
    <dgm:cxn modelId="{995EAED6-92F4-3C44-B2D1-92159D640C3D}" type="presOf" srcId="{EADBAA31-5926-8E4A-953A-1D12F5FE02B4}" destId="{CECCDB14-92A6-124C-950F-90B7DEA3C653}" srcOrd="0" destOrd="0" presId="urn:microsoft.com/office/officeart/2005/8/layout/hChevron3"/>
    <dgm:cxn modelId="{9F991FF9-20A7-354A-BB84-E8FA5D119EC6}" type="presOf" srcId="{AE2F3B01-D0CE-7140-8934-3918D6439F3D}" destId="{69D9F601-7B42-6E4B-BE6F-99AE4F285AD5}" srcOrd="0" destOrd="0" presId="urn:microsoft.com/office/officeart/2005/8/layout/hChevron3"/>
    <dgm:cxn modelId="{1F69609E-B2F1-FB4E-AB21-ABF22212DFF4}" type="presParOf" srcId="{4DB6A6A8-3365-6149-BAF2-5E9239BB9B06}" destId="{FEC3AAFE-D719-024A-907F-DFABDFBB5DBA}" srcOrd="0" destOrd="0" presId="urn:microsoft.com/office/officeart/2005/8/layout/hChevron3"/>
    <dgm:cxn modelId="{BD1FDE8F-12A7-904D-B29E-0AB0E47D078B}" type="presParOf" srcId="{4DB6A6A8-3365-6149-BAF2-5E9239BB9B06}" destId="{1A6ACE97-2D31-9944-BACA-2BB6E2C9DFC8}" srcOrd="1" destOrd="0" presId="urn:microsoft.com/office/officeart/2005/8/layout/hChevron3"/>
    <dgm:cxn modelId="{3FDCD9C4-5ADD-7D48-8A7A-53FF7E455DD4}" type="presParOf" srcId="{4DB6A6A8-3365-6149-BAF2-5E9239BB9B06}" destId="{CECCDB14-92A6-124C-950F-90B7DEA3C653}" srcOrd="2" destOrd="0" presId="urn:microsoft.com/office/officeart/2005/8/layout/hChevron3"/>
    <dgm:cxn modelId="{0E1ADD60-865B-9A4C-BCDE-D46258F3927B}" type="presParOf" srcId="{4DB6A6A8-3365-6149-BAF2-5E9239BB9B06}" destId="{76122572-D6CA-7347-905D-FA67D070848A}" srcOrd="3" destOrd="0" presId="urn:microsoft.com/office/officeart/2005/8/layout/hChevron3"/>
    <dgm:cxn modelId="{49094214-63D7-EB4D-A807-64EB0EDE4A77}" type="presParOf" srcId="{4DB6A6A8-3365-6149-BAF2-5E9239BB9B06}" destId="{69D9F601-7B42-6E4B-BE6F-99AE4F285AD5}" srcOrd="4" destOrd="0" presId="urn:microsoft.com/office/officeart/2005/8/layout/hChevron3"/>
    <dgm:cxn modelId="{D5BABC51-F1F6-E44A-8F1B-BAE66C02ED26}" type="presParOf" srcId="{4DB6A6A8-3365-6149-BAF2-5E9239BB9B06}" destId="{0B86BADF-34EA-B042-8A34-4FD7CDD17A9E}" srcOrd="5" destOrd="0" presId="urn:microsoft.com/office/officeart/2005/8/layout/hChevron3"/>
    <dgm:cxn modelId="{E10E3A49-0164-DD44-9F01-9B6CC2AAF768}" type="presParOf" srcId="{4DB6A6A8-3365-6149-BAF2-5E9239BB9B06}" destId="{AA2D872E-A66C-7F47-9F05-2E04F5B41FDC}" srcOrd="6" destOrd="0" presId="urn:microsoft.com/office/officeart/2005/8/layout/hChevron3"/>
    <dgm:cxn modelId="{CDD3C6C8-6136-0D49-BD0E-A8F5919CF9DB}" type="presParOf" srcId="{4DB6A6A8-3365-6149-BAF2-5E9239BB9B06}" destId="{915EA6EE-7413-2F4A-8512-C06FAAFE00F1}" srcOrd="7" destOrd="0" presId="urn:microsoft.com/office/officeart/2005/8/layout/hChevron3"/>
    <dgm:cxn modelId="{08A04BA6-639B-0A49-B3C4-793522AB7C9C}" type="presParOf" srcId="{4DB6A6A8-3365-6149-BAF2-5E9239BB9B06}" destId="{93CE8736-0B84-AE4E-BEB1-8C30A5502ADE}" srcOrd="8"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F7B3F3-3D8D-574B-9AF4-097E6084E088}" type="doc">
      <dgm:prSet loTypeId="urn:microsoft.com/office/officeart/2005/8/layout/default" loCatId="" qsTypeId="urn:microsoft.com/office/officeart/2005/8/quickstyle/simple1" qsCatId="simple" csTypeId="urn:microsoft.com/office/officeart/2005/8/colors/colorful1" csCatId="colorful" phldr="1"/>
      <dgm:spPr/>
      <dgm:t>
        <a:bodyPr/>
        <a:lstStyle/>
        <a:p>
          <a:endParaRPr lang="en-US"/>
        </a:p>
      </dgm:t>
    </dgm:pt>
    <dgm:pt modelId="{5B2C3C40-F651-7444-85C1-07C17DE3F2D2}">
      <dgm:prSet phldrT="[Text]" custT="1"/>
      <dgm:spPr>
        <a:solidFill>
          <a:schemeClr val="accent1"/>
        </a:solidFill>
        <a:effectLst>
          <a:outerShdw blurRad="50800" dist="38100" dir="8100000" algn="tr" rotWithShape="0">
            <a:prstClr val="black">
              <a:alpha val="40000"/>
            </a:prstClr>
          </a:outerShdw>
        </a:effectLst>
      </dgm:spPr>
      <dgm:t>
        <a:bodyPr/>
        <a:lstStyle/>
        <a:p>
          <a:r>
            <a:rPr lang="en-US" sz="1600" dirty="0"/>
            <a:t>Single audit costs attributable to ARP/CSLFRF grant</a:t>
          </a:r>
        </a:p>
      </dgm:t>
    </dgm:pt>
    <dgm:pt modelId="{C099B44C-A326-CC4A-8B93-DB63904FC27E}" type="parTrans" cxnId="{CC418ED3-5044-2742-A11D-6957CC4B9633}">
      <dgm:prSet/>
      <dgm:spPr/>
      <dgm:t>
        <a:bodyPr/>
        <a:lstStyle/>
        <a:p>
          <a:endParaRPr lang="en-US"/>
        </a:p>
      </dgm:t>
    </dgm:pt>
    <dgm:pt modelId="{674A9995-545D-5948-B72C-706599D74E7B}" type="sibTrans" cxnId="{CC418ED3-5044-2742-A11D-6957CC4B9633}">
      <dgm:prSet/>
      <dgm:spPr/>
      <dgm:t>
        <a:bodyPr/>
        <a:lstStyle/>
        <a:p>
          <a:endParaRPr lang="en-US"/>
        </a:p>
      </dgm:t>
    </dgm:pt>
    <dgm:pt modelId="{0F26404D-36D6-834C-ACD7-D796C12F84BB}">
      <dgm:prSet phldrT="[Text]" custT="1"/>
      <dgm:spPr>
        <a:solidFill>
          <a:schemeClr val="accent1">
            <a:lumMod val="50000"/>
          </a:schemeClr>
        </a:solidFill>
        <a:effectLst>
          <a:outerShdw blurRad="50800" dist="38100" dir="8100000" algn="tr" rotWithShape="0">
            <a:prstClr val="black">
              <a:alpha val="40000"/>
            </a:prstClr>
          </a:outerShdw>
        </a:effectLst>
      </dgm:spPr>
      <dgm:t>
        <a:bodyPr/>
        <a:lstStyle/>
        <a:p>
          <a:r>
            <a:rPr lang="en-US" sz="1600" dirty="0"/>
            <a:t>Costs to perform reporting, documentation, other internal controls, &amp; subrecipient monitoring</a:t>
          </a:r>
        </a:p>
        <a:p>
          <a:r>
            <a:rPr lang="en-US" sz="1600" dirty="0"/>
            <a:t>Mandated grant close-out costs</a:t>
          </a:r>
        </a:p>
      </dgm:t>
    </dgm:pt>
    <dgm:pt modelId="{6DB35C2C-732D-0B4B-B9E9-9E4BAB1A8CCA}" type="parTrans" cxnId="{7C1F209C-F6EC-4D45-8026-65A9D337C588}">
      <dgm:prSet/>
      <dgm:spPr/>
      <dgm:t>
        <a:bodyPr/>
        <a:lstStyle/>
        <a:p>
          <a:endParaRPr lang="en-US"/>
        </a:p>
      </dgm:t>
    </dgm:pt>
    <dgm:pt modelId="{E9381526-8C44-AA48-9A03-0F2299DB2FAD}" type="sibTrans" cxnId="{7C1F209C-F6EC-4D45-8026-65A9D337C588}">
      <dgm:prSet/>
      <dgm:spPr/>
      <dgm:t>
        <a:bodyPr/>
        <a:lstStyle/>
        <a:p>
          <a:endParaRPr lang="en-US"/>
        </a:p>
      </dgm:t>
    </dgm:pt>
    <dgm:pt modelId="{D0CB5A30-C705-224B-96D2-D566506CFA2B}">
      <dgm:prSet phldrT="[Text]" custT="1"/>
      <dgm:spPr>
        <a:effectLst>
          <a:outerShdw blurRad="50800" dist="38100" dir="8100000" algn="tr" rotWithShape="0">
            <a:prstClr val="black">
              <a:alpha val="40000"/>
            </a:prstClr>
          </a:outerShdw>
        </a:effectLst>
      </dgm:spPr>
      <dgm:t>
        <a:bodyPr/>
        <a:lstStyle/>
        <a:p>
          <a:r>
            <a:rPr lang="en-US" sz="1600" dirty="0"/>
            <a:t>Complying with environmental laws</a:t>
          </a:r>
        </a:p>
      </dgm:t>
    </dgm:pt>
    <dgm:pt modelId="{F59B2060-3DE7-4C46-96FE-3CE29A8DA9F3}" type="parTrans" cxnId="{E4C9C482-2DBA-6548-A424-79DE31E699C3}">
      <dgm:prSet/>
      <dgm:spPr/>
      <dgm:t>
        <a:bodyPr/>
        <a:lstStyle/>
        <a:p>
          <a:endParaRPr lang="en-US"/>
        </a:p>
      </dgm:t>
    </dgm:pt>
    <dgm:pt modelId="{44A799DE-242E-2141-8E75-56258B9BB7CB}" type="sibTrans" cxnId="{E4C9C482-2DBA-6548-A424-79DE31E699C3}">
      <dgm:prSet/>
      <dgm:spPr/>
      <dgm:t>
        <a:bodyPr/>
        <a:lstStyle/>
        <a:p>
          <a:endParaRPr lang="en-US"/>
        </a:p>
      </dgm:t>
    </dgm:pt>
    <dgm:pt modelId="{1B34973A-9745-6E46-9B11-19E0CF2FD239}">
      <dgm:prSet phldrT="[Text]" custT="1"/>
      <dgm:spPr>
        <a:effectLst>
          <a:outerShdw blurRad="50800" dist="38100" dir="8100000" algn="tr" rotWithShape="0">
            <a:prstClr val="black">
              <a:alpha val="40000"/>
            </a:prstClr>
          </a:outerShdw>
        </a:effectLst>
      </dgm:spPr>
      <dgm:t>
        <a:bodyPr/>
        <a:lstStyle/>
        <a:p>
          <a:r>
            <a:rPr lang="en-US" sz="1600" dirty="0"/>
            <a:t>Complying with civil rights laws</a:t>
          </a:r>
        </a:p>
      </dgm:t>
    </dgm:pt>
    <dgm:pt modelId="{FD92D3F3-B453-3745-9BB8-9B839914903D}" type="parTrans" cxnId="{37FDFD81-2FB1-F94D-A0C9-21435D501237}">
      <dgm:prSet/>
      <dgm:spPr/>
      <dgm:t>
        <a:bodyPr/>
        <a:lstStyle/>
        <a:p>
          <a:endParaRPr lang="en-US"/>
        </a:p>
      </dgm:t>
    </dgm:pt>
    <dgm:pt modelId="{DF21931F-20E3-E943-9D22-35986A442C99}" type="sibTrans" cxnId="{37FDFD81-2FB1-F94D-A0C9-21435D501237}">
      <dgm:prSet/>
      <dgm:spPr/>
      <dgm:t>
        <a:bodyPr/>
        <a:lstStyle/>
        <a:p>
          <a:endParaRPr lang="en-US"/>
        </a:p>
      </dgm:t>
    </dgm:pt>
    <dgm:pt modelId="{D7E6788E-9E5B-6F41-9B83-6AA91B6A4DBA}">
      <dgm:prSet phldrT="[Text]" custT="1"/>
      <dgm:spPr>
        <a:solidFill>
          <a:srgbClr val="7030A0"/>
        </a:solidFill>
        <a:effectLst>
          <a:outerShdw blurRad="50800" dist="38100" dir="8100000" algn="tr" rotWithShape="0">
            <a:prstClr val="black">
              <a:alpha val="40000"/>
            </a:prstClr>
          </a:outerShdw>
        </a:effectLst>
      </dgm:spPr>
      <dgm:t>
        <a:bodyPr/>
        <a:lstStyle/>
        <a:p>
          <a:r>
            <a:rPr lang="en-US" sz="1600" dirty="0"/>
            <a:t>Complying with property management requirements</a:t>
          </a:r>
        </a:p>
      </dgm:t>
    </dgm:pt>
    <dgm:pt modelId="{6E3DAC92-05D5-0E41-92C3-64CBC7A7A0CF}" type="parTrans" cxnId="{577EF9C2-6D19-7B49-A94B-6894FBAC0E3E}">
      <dgm:prSet/>
      <dgm:spPr/>
      <dgm:t>
        <a:bodyPr/>
        <a:lstStyle/>
        <a:p>
          <a:endParaRPr lang="en-US"/>
        </a:p>
      </dgm:t>
    </dgm:pt>
    <dgm:pt modelId="{622EE932-014A-E042-AE19-E3C5577AB45E}" type="sibTrans" cxnId="{577EF9C2-6D19-7B49-A94B-6894FBAC0E3E}">
      <dgm:prSet/>
      <dgm:spPr/>
      <dgm:t>
        <a:bodyPr/>
        <a:lstStyle/>
        <a:p>
          <a:endParaRPr lang="en-US"/>
        </a:p>
      </dgm:t>
    </dgm:pt>
    <dgm:pt modelId="{D3C1507D-6181-A542-88BF-930A67C1AAFE}">
      <dgm:prSet phldrT="[Text]" custT="1"/>
      <dgm:spPr>
        <a:solidFill>
          <a:schemeClr val="accent6">
            <a:lumMod val="75000"/>
          </a:schemeClr>
        </a:solidFill>
        <a:effectLst>
          <a:outerShdw blurRad="50800" dist="38100" dir="8100000" algn="tr" rotWithShape="0">
            <a:prstClr val="black">
              <a:alpha val="40000"/>
            </a:prstClr>
          </a:outerShdw>
        </a:effectLst>
      </dgm:spPr>
      <dgm:t>
        <a:bodyPr/>
        <a:lstStyle/>
        <a:p>
          <a:r>
            <a:rPr lang="en-US" sz="1600" dirty="0"/>
            <a:t>Other similar costs mandated as part of administration of ARP/CSLFRF grant</a:t>
          </a:r>
        </a:p>
      </dgm:t>
    </dgm:pt>
    <dgm:pt modelId="{5B1B270F-D4EB-774B-AE57-C4282AF543FD}" type="parTrans" cxnId="{5B13635A-0EA3-F640-A94B-4A797244E7EA}">
      <dgm:prSet/>
      <dgm:spPr/>
      <dgm:t>
        <a:bodyPr/>
        <a:lstStyle/>
        <a:p>
          <a:endParaRPr lang="en-US"/>
        </a:p>
      </dgm:t>
    </dgm:pt>
    <dgm:pt modelId="{ACF44EAC-1A9D-3248-B052-711DB7BF6272}" type="sibTrans" cxnId="{5B13635A-0EA3-F640-A94B-4A797244E7EA}">
      <dgm:prSet/>
      <dgm:spPr/>
      <dgm:t>
        <a:bodyPr/>
        <a:lstStyle/>
        <a:p>
          <a:endParaRPr lang="en-US"/>
        </a:p>
      </dgm:t>
    </dgm:pt>
    <dgm:pt modelId="{582DA523-D292-C648-BE91-CCA0F0231D16}" type="pres">
      <dgm:prSet presAssocID="{74F7B3F3-3D8D-574B-9AF4-097E6084E088}" presName="diagram" presStyleCnt="0">
        <dgm:presLayoutVars>
          <dgm:dir/>
          <dgm:resizeHandles val="exact"/>
        </dgm:presLayoutVars>
      </dgm:prSet>
      <dgm:spPr/>
    </dgm:pt>
    <dgm:pt modelId="{006508C2-E96F-904B-8B58-A1D8ADDF42FD}" type="pres">
      <dgm:prSet presAssocID="{5B2C3C40-F651-7444-85C1-07C17DE3F2D2}" presName="node" presStyleLbl="node1" presStyleIdx="0" presStyleCnt="6" custScaleY="140252" custLinFactNeighborX="795" custLinFactNeighborY="379">
        <dgm:presLayoutVars>
          <dgm:bulletEnabled val="1"/>
        </dgm:presLayoutVars>
      </dgm:prSet>
      <dgm:spPr/>
    </dgm:pt>
    <dgm:pt modelId="{7AE63EC0-617E-384E-928D-9C06B3A31C75}" type="pres">
      <dgm:prSet presAssocID="{674A9995-545D-5948-B72C-706599D74E7B}" presName="sibTrans" presStyleCnt="0"/>
      <dgm:spPr/>
    </dgm:pt>
    <dgm:pt modelId="{9E70DB07-3A16-2845-8C16-F76AC0935564}" type="pres">
      <dgm:prSet presAssocID="{0F26404D-36D6-834C-ACD7-D796C12F84BB}" presName="node" presStyleLbl="node1" presStyleIdx="1" presStyleCnt="6" custScaleY="139494">
        <dgm:presLayoutVars>
          <dgm:bulletEnabled val="1"/>
        </dgm:presLayoutVars>
      </dgm:prSet>
      <dgm:spPr/>
    </dgm:pt>
    <dgm:pt modelId="{0013EDB9-51E9-C94A-8545-CB985D3D2D5B}" type="pres">
      <dgm:prSet presAssocID="{E9381526-8C44-AA48-9A03-0F2299DB2FAD}" presName="sibTrans" presStyleCnt="0"/>
      <dgm:spPr/>
    </dgm:pt>
    <dgm:pt modelId="{3F0D39DC-F40E-1642-95FA-368EFCA7D15F}" type="pres">
      <dgm:prSet presAssocID="{D0CB5A30-C705-224B-96D2-D566506CFA2B}" presName="node" presStyleLbl="node1" presStyleIdx="2" presStyleCnt="6" custScaleY="139494">
        <dgm:presLayoutVars>
          <dgm:bulletEnabled val="1"/>
        </dgm:presLayoutVars>
      </dgm:prSet>
      <dgm:spPr/>
    </dgm:pt>
    <dgm:pt modelId="{0CE5B91E-0650-404F-8F97-5CE10F007B49}" type="pres">
      <dgm:prSet presAssocID="{44A799DE-242E-2141-8E75-56258B9BB7CB}" presName="sibTrans" presStyleCnt="0"/>
      <dgm:spPr/>
    </dgm:pt>
    <dgm:pt modelId="{264C4630-2ED6-E442-B2F0-58DD31BBEA14}" type="pres">
      <dgm:prSet presAssocID="{1B34973A-9745-6E46-9B11-19E0CF2FD239}" presName="node" presStyleLbl="node1" presStyleIdx="3" presStyleCnt="6" custScaleY="122712">
        <dgm:presLayoutVars>
          <dgm:bulletEnabled val="1"/>
        </dgm:presLayoutVars>
      </dgm:prSet>
      <dgm:spPr/>
    </dgm:pt>
    <dgm:pt modelId="{C0CF6839-9792-6C4B-BE8F-705F88B67854}" type="pres">
      <dgm:prSet presAssocID="{DF21931F-20E3-E943-9D22-35986A442C99}" presName="sibTrans" presStyleCnt="0"/>
      <dgm:spPr/>
    </dgm:pt>
    <dgm:pt modelId="{96D8FEC7-E0B0-1A45-B081-0D5A5EE2698E}" type="pres">
      <dgm:prSet presAssocID="{D7E6788E-9E5B-6F41-9B83-6AA91B6A4DBA}" presName="node" presStyleLbl="node1" presStyleIdx="4" presStyleCnt="6" custScaleY="116076">
        <dgm:presLayoutVars>
          <dgm:bulletEnabled val="1"/>
        </dgm:presLayoutVars>
      </dgm:prSet>
      <dgm:spPr/>
    </dgm:pt>
    <dgm:pt modelId="{00366CE1-3A8A-EC4F-B3EB-1B1BF6A75B14}" type="pres">
      <dgm:prSet presAssocID="{622EE932-014A-E042-AE19-E3C5577AB45E}" presName="sibTrans" presStyleCnt="0"/>
      <dgm:spPr/>
    </dgm:pt>
    <dgm:pt modelId="{4024BEC9-11E5-AD4F-B160-23BEF7388F4D}" type="pres">
      <dgm:prSet presAssocID="{D3C1507D-6181-A542-88BF-930A67C1AAFE}" presName="node" presStyleLbl="node1" presStyleIdx="5" presStyleCnt="6" custScaleY="122712">
        <dgm:presLayoutVars>
          <dgm:bulletEnabled val="1"/>
        </dgm:presLayoutVars>
      </dgm:prSet>
      <dgm:spPr/>
    </dgm:pt>
  </dgm:ptLst>
  <dgm:cxnLst>
    <dgm:cxn modelId="{88558501-AA9A-5E41-83DE-E7A3EBD0056F}" type="presOf" srcId="{D7E6788E-9E5B-6F41-9B83-6AA91B6A4DBA}" destId="{96D8FEC7-E0B0-1A45-B081-0D5A5EE2698E}" srcOrd="0" destOrd="0" presId="urn:microsoft.com/office/officeart/2005/8/layout/default"/>
    <dgm:cxn modelId="{BD0FD54B-6C7C-F746-BDEC-031A14F2E9BE}" type="presOf" srcId="{D0CB5A30-C705-224B-96D2-D566506CFA2B}" destId="{3F0D39DC-F40E-1642-95FA-368EFCA7D15F}" srcOrd="0" destOrd="0" presId="urn:microsoft.com/office/officeart/2005/8/layout/default"/>
    <dgm:cxn modelId="{5B13635A-0EA3-F640-A94B-4A797244E7EA}" srcId="{74F7B3F3-3D8D-574B-9AF4-097E6084E088}" destId="{D3C1507D-6181-A542-88BF-930A67C1AAFE}" srcOrd="5" destOrd="0" parTransId="{5B1B270F-D4EB-774B-AE57-C4282AF543FD}" sibTransId="{ACF44EAC-1A9D-3248-B052-711DB7BF6272}"/>
    <dgm:cxn modelId="{A24A0C64-CEEC-9749-8933-1F2F4A4F2D57}" type="presOf" srcId="{D3C1507D-6181-A542-88BF-930A67C1AAFE}" destId="{4024BEC9-11E5-AD4F-B160-23BEF7388F4D}" srcOrd="0" destOrd="0" presId="urn:microsoft.com/office/officeart/2005/8/layout/default"/>
    <dgm:cxn modelId="{37FDFD81-2FB1-F94D-A0C9-21435D501237}" srcId="{74F7B3F3-3D8D-574B-9AF4-097E6084E088}" destId="{1B34973A-9745-6E46-9B11-19E0CF2FD239}" srcOrd="3" destOrd="0" parTransId="{FD92D3F3-B453-3745-9BB8-9B839914903D}" sibTransId="{DF21931F-20E3-E943-9D22-35986A442C99}"/>
    <dgm:cxn modelId="{E4C9C482-2DBA-6548-A424-79DE31E699C3}" srcId="{74F7B3F3-3D8D-574B-9AF4-097E6084E088}" destId="{D0CB5A30-C705-224B-96D2-D566506CFA2B}" srcOrd="2" destOrd="0" parTransId="{F59B2060-3DE7-4C46-96FE-3CE29A8DA9F3}" sibTransId="{44A799DE-242E-2141-8E75-56258B9BB7CB}"/>
    <dgm:cxn modelId="{5542A98F-F8AC-D441-A5D3-8A52D7085512}" type="presOf" srcId="{74F7B3F3-3D8D-574B-9AF4-097E6084E088}" destId="{582DA523-D292-C648-BE91-CCA0F0231D16}" srcOrd="0" destOrd="0" presId="urn:microsoft.com/office/officeart/2005/8/layout/default"/>
    <dgm:cxn modelId="{7C1F209C-F6EC-4D45-8026-65A9D337C588}" srcId="{74F7B3F3-3D8D-574B-9AF4-097E6084E088}" destId="{0F26404D-36D6-834C-ACD7-D796C12F84BB}" srcOrd="1" destOrd="0" parTransId="{6DB35C2C-732D-0B4B-B9E9-9E4BAB1A8CCA}" sibTransId="{E9381526-8C44-AA48-9A03-0F2299DB2FAD}"/>
    <dgm:cxn modelId="{E45A0EAF-692A-EC43-AF63-14545E5F373D}" type="presOf" srcId="{1B34973A-9745-6E46-9B11-19E0CF2FD239}" destId="{264C4630-2ED6-E442-B2F0-58DD31BBEA14}" srcOrd="0" destOrd="0" presId="urn:microsoft.com/office/officeart/2005/8/layout/default"/>
    <dgm:cxn modelId="{577EF9C2-6D19-7B49-A94B-6894FBAC0E3E}" srcId="{74F7B3F3-3D8D-574B-9AF4-097E6084E088}" destId="{D7E6788E-9E5B-6F41-9B83-6AA91B6A4DBA}" srcOrd="4" destOrd="0" parTransId="{6E3DAC92-05D5-0E41-92C3-64CBC7A7A0CF}" sibTransId="{622EE932-014A-E042-AE19-E3C5577AB45E}"/>
    <dgm:cxn modelId="{CC418ED3-5044-2742-A11D-6957CC4B9633}" srcId="{74F7B3F3-3D8D-574B-9AF4-097E6084E088}" destId="{5B2C3C40-F651-7444-85C1-07C17DE3F2D2}" srcOrd="0" destOrd="0" parTransId="{C099B44C-A326-CC4A-8B93-DB63904FC27E}" sibTransId="{674A9995-545D-5948-B72C-706599D74E7B}"/>
    <dgm:cxn modelId="{A34622DA-FB7F-9F4B-AAF4-0D1C685D45A6}" type="presOf" srcId="{0F26404D-36D6-834C-ACD7-D796C12F84BB}" destId="{9E70DB07-3A16-2845-8C16-F76AC0935564}" srcOrd="0" destOrd="0" presId="urn:microsoft.com/office/officeart/2005/8/layout/default"/>
    <dgm:cxn modelId="{D375F4F0-CB27-1847-BBA6-DA336802ECBE}" type="presOf" srcId="{5B2C3C40-F651-7444-85C1-07C17DE3F2D2}" destId="{006508C2-E96F-904B-8B58-A1D8ADDF42FD}" srcOrd="0" destOrd="0" presId="urn:microsoft.com/office/officeart/2005/8/layout/default"/>
    <dgm:cxn modelId="{2A10BAD6-8C46-B045-AA87-2E9A68FD77C0}" type="presParOf" srcId="{582DA523-D292-C648-BE91-CCA0F0231D16}" destId="{006508C2-E96F-904B-8B58-A1D8ADDF42FD}" srcOrd="0" destOrd="0" presId="urn:microsoft.com/office/officeart/2005/8/layout/default"/>
    <dgm:cxn modelId="{496AA831-52B6-A64A-BD1F-08A678F92882}" type="presParOf" srcId="{582DA523-D292-C648-BE91-CCA0F0231D16}" destId="{7AE63EC0-617E-384E-928D-9C06B3A31C75}" srcOrd="1" destOrd="0" presId="urn:microsoft.com/office/officeart/2005/8/layout/default"/>
    <dgm:cxn modelId="{25BFF7EF-D5B3-364B-AA78-F9D4D6442F4D}" type="presParOf" srcId="{582DA523-D292-C648-BE91-CCA0F0231D16}" destId="{9E70DB07-3A16-2845-8C16-F76AC0935564}" srcOrd="2" destOrd="0" presId="urn:microsoft.com/office/officeart/2005/8/layout/default"/>
    <dgm:cxn modelId="{2BCE0DC6-D3D4-934E-8BE6-AF375FC012BF}" type="presParOf" srcId="{582DA523-D292-C648-BE91-CCA0F0231D16}" destId="{0013EDB9-51E9-C94A-8545-CB985D3D2D5B}" srcOrd="3" destOrd="0" presId="urn:microsoft.com/office/officeart/2005/8/layout/default"/>
    <dgm:cxn modelId="{3E2E22FE-61FE-584E-8927-9AB662BD1CB2}" type="presParOf" srcId="{582DA523-D292-C648-BE91-CCA0F0231D16}" destId="{3F0D39DC-F40E-1642-95FA-368EFCA7D15F}" srcOrd="4" destOrd="0" presId="urn:microsoft.com/office/officeart/2005/8/layout/default"/>
    <dgm:cxn modelId="{E086DB76-A766-5145-9726-FEDE55709DB8}" type="presParOf" srcId="{582DA523-D292-C648-BE91-CCA0F0231D16}" destId="{0CE5B91E-0650-404F-8F97-5CE10F007B49}" srcOrd="5" destOrd="0" presId="urn:microsoft.com/office/officeart/2005/8/layout/default"/>
    <dgm:cxn modelId="{3AD5BFF9-591A-ED4B-A473-07AB891E1517}" type="presParOf" srcId="{582DA523-D292-C648-BE91-CCA0F0231D16}" destId="{264C4630-2ED6-E442-B2F0-58DD31BBEA14}" srcOrd="6" destOrd="0" presId="urn:microsoft.com/office/officeart/2005/8/layout/default"/>
    <dgm:cxn modelId="{C197FAEE-6E8F-C24F-9AF1-42E10024211C}" type="presParOf" srcId="{582DA523-D292-C648-BE91-CCA0F0231D16}" destId="{C0CF6839-9792-6C4B-BE8F-705F88B67854}" srcOrd="7" destOrd="0" presId="urn:microsoft.com/office/officeart/2005/8/layout/default"/>
    <dgm:cxn modelId="{80F7020D-F40B-2644-AFCF-9BF5C571715B}" type="presParOf" srcId="{582DA523-D292-C648-BE91-CCA0F0231D16}" destId="{96D8FEC7-E0B0-1A45-B081-0D5A5EE2698E}" srcOrd="8" destOrd="0" presId="urn:microsoft.com/office/officeart/2005/8/layout/default"/>
    <dgm:cxn modelId="{7060F1FD-739E-B84A-B31C-DC8B53360534}" type="presParOf" srcId="{582DA523-D292-C648-BE91-CCA0F0231D16}" destId="{00366CE1-3A8A-EC4F-B3EB-1B1BF6A75B14}" srcOrd="9" destOrd="0" presId="urn:microsoft.com/office/officeart/2005/8/layout/default"/>
    <dgm:cxn modelId="{FFCBDD0A-A98C-9844-98A7-A73E354B11E9}" type="presParOf" srcId="{582DA523-D292-C648-BE91-CCA0F0231D16}" destId="{4024BEC9-11E5-AD4F-B160-23BEF7388F4D}"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DB8961-ED89-B543-9575-9EBFAB471C24}" type="doc">
      <dgm:prSet loTypeId="urn:microsoft.com/office/officeart/2005/8/layout/hChevron3" loCatId="" qsTypeId="urn:microsoft.com/office/officeart/2005/8/quickstyle/simple1" qsCatId="simple" csTypeId="urn:microsoft.com/office/officeart/2005/8/colors/colorful1" csCatId="colorful" phldr="1"/>
      <dgm:spPr/>
    </dgm:pt>
    <dgm:pt modelId="{1F28215F-303C-3B4B-A839-9B452FC524AA}">
      <dgm:prSet phldrT="[Text]"/>
      <dgm:spPr>
        <a:effectLst>
          <a:outerShdw blurRad="50800" dist="38100" dir="8100000" algn="tr" rotWithShape="0">
            <a:prstClr val="black">
              <a:alpha val="40000"/>
            </a:prstClr>
          </a:outerShdw>
        </a:effectLst>
      </dgm:spPr>
      <dgm:t>
        <a:bodyPr/>
        <a:lstStyle/>
        <a:p>
          <a:r>
            <a:rPr lang="en-US" dirty="0"/>
            <a:t>Obligation Deadline December 31, 2024</a:t>
          </a:r>
        </a:p>
      </dgm:t>
    </dgm:pt>
    <dgm:pt modelId="{90B1DD29-BB60-264A-9954-87C02CA68162}" type="parTrans" cxnId="{55235A59-A389-B941-BE4C-64C59499C24D}">
      <dgm:prSet/>
      <dgm:spPr/>
      <dgm:t>
        <a:bodyPr/>
        <a:lstStyle/>
        <a:p>
          <a:endParaRPr lang="en-US"/>
        </a:p>
      </dgm:t>
    </dgm:pt>
    <dgm:pt modelId="{4AF48BC5-40D9-AC41-B23B-3712F9A3EECE}" type="sibTrans" cxnId="{55235A59-A389-B941-BE4C-64C59499C24D}">
      <dgm:prSet/>
      <dgm:spPr/>
      <dgm:t>
        <a:bodyPr/>
        <a:lstStyle/>
        <a:p>
          <a:endParaRPr lang="en-US"/>
        </a:p>
      </dgm:t>
    </dgm:pt>
    <dgm:pt modelId="{EADBAA31-5926-8E4A-953A-1D12F5FE02B4}">
      <dgm:prSet phldrT="[Text]"/>
      <dgm:spPr>
        <a:effectLst>
          <a:outerShdw blurRad="50800" dist="38100" dir="8100000" algn="tr" rotWithShape="0">
            <a:prstClr val="black">
              <a:alpha val="40000"/>
            </a:prstClr>
          </a:outerShdw>
        </a:effectLst>
      </dgm:spPr>
      <dgm:t>
        <a:bodyPr/>
        <a:lstStyle/>
        <a:p>
          <a:r>
            <a:rPr lang="en-US" baseline="0" dirty="0"/>
            <a:t>April 2025</a:t>
          </a:r>
          <a:endParaRPr lang="en-US" dirty="0"/>
        </a:p>
      </dgm:t>
    </dgm:pt>
    <dgm:pt modelId="{F4DEDCE6-D1EE-A142-A29A-AF856A098891}" type="parTrans" cxnId="{BBD064A1-E395-AB4B-818B-966749E1E22F}">
      <dgm:prSet/>
      <dgm:spPr/>
      <dgm:t>
        <a:bodyPr/>
        <a:lstStyle/>
        <a:p>
          <a:endParaRPr lang="en-US"/>
        </a:p>
      </dgm:t>
    </dgm:pt>
    <dgm:pt modelId="{EDC83624-1CEE-1947-B1C0-09B36049F49E}" type="sibTrans" cxnId="{BBD064A1-E395-AB4B-818B-966749E1E22F}">
      <dgm:prSet/>
      <dgm:spPr/>
      <dgm:t>
        <a:bodyPr/>
        <a:lstStyle/>
        <a:p>
          <a:endParaRPr lang="en-US"/>
        </a:p>
      </dgm:t>
    </dgm:pt>
    <dgm:pt modelId="{4E058931-1080-EF47-8259-D773BE5B4246}">
      <dgm:prSet phldrT="[Text]"/>
      <dgm:spPr>
        <a:effectLst>
          <a:outerShdw blurRad="50800" dist="38100" dir="8100000" algn="tr" rotWithShape="0">
            <a:prstClr val="black">
              <a:alpha val="40000"/>
            </a:prstClr>
          </a:outerShdw>
        </a:effectLst>
      </dgm:spPr>
      <dgm:t>
        <a:bodyPr/>
        <a:lstStyle/>
        <a:p>
          <a:r>
            <a:rPr lang="en-US" dirty="0"/>
            <a:t>Expenditure Deadlines September 30, 2026 December 31, 2026</a:t>
          </a:r>
        </a:p>
      </dgm:t>
    </dgm:pt>
    <dgm:pt modelId="{ED66C2A3-BA95-3B44-9138-7C6057ACB259}" type="parTrans" cxnId="{7E95CD1B-AC01-5F49-9C28-1D2AAB2119A0}">
      <dgm:prSet/>
      <dgm:spPr/>
      <dgm:t>
        <a:bodyPr/>
        <a:lstStyle/>
        <a:p>
          <a:endParaRPr lang="en-US"/>
        </a:p>
      </dgm:t>
    </dgm:pt>
    <dgm:pt modelId="{758066F7-2983-3C4F-9CD9-95FA6EA4F854}" type="sibTrans" cxnId="{7E95CD1B-AC01-5F49-9C28-1D2AAB2119A0}">
      <dgm:prSet/>
      <dgm:spPr/>
      <dgm:t>
        <a:bodyPr/>
        <a:lstStyle/>
        <a:p>
          <a:endParaRPr lang="en-US"/>
        </a:p>
      </dgm:t>
    </dgm:pt>
    <dgm:pt modelId="{77306C5A-EC17-BA40-9FD0-AE9939C51342}">
      <dgm:prSet phldrT="[Text]"/>
      <dgm:spPr>
        <a:effectLst>
          <a:outerShdw blurRad="50800" dist="38100" dir="8100000" algn="tr" rotWithShape="0">
            <a:prstClr val="black">
              <a:alpha val="40000"/>
            </a:prstClr>
          </a:outerShdw>
        </a:effectLst>
      </dgm:spPr>
      <dgm:t>
        <a:bodyPr/>
        <a:lstStyle/>
        <a:p>
          <a:r>
            <a:rPr lang="en-US" dirty="0"/>
            <a:t>“Adjustment” Period</a:t>
          </a:r>
        </a:p>
        <a:p>
          <a:r>
            <a:rPr lang="en-US" dirty="0"/>
            <a:t>January 1, 2025 – December 31, 2026</a:t>
          </a:r>
        </a:p>
      </dgm:t>
    </dgm:pt>
    <dgm:pt modelId="{5D782E02-CD03-B048-BB82-67DD8B59AD2C}" type="parTrans" cxnId="{38F6C5AC-4A30-5A4F-A712-FED848FCB22A}">
      <dgm:prSet/>
      <dgm:spPr/>
      <dgm:t>
        <a:bodyPr/>
        <a:lstStyle/>
        <a:p>
          <a:endParaRPr lang="en-US"/>
        </a:p>
      </dgm:t>
    </dgm:pt>
    <dgm:pt modelId="{FA1FA72E-6B5A-2C4B-9113-8B2CECB5E14E}" type="sibTrans" cxnId="{38F6C5AC-4A30-5A4F-A712-FED848FCB22A}">
      <dgm:prSet/>
      <dgm:spPr/>
      <dgm:t>
        <a:bodyPr/>
        <a:lstStyle/>
        <a:p>
          <a:endParaRPr lang="en-US"/>
        </a:p>
      </dgm:t>
    </dgm:pt>
    <dgm:pt modelId="{4DB6A6A8-3365-6149-BAF2-5E9239BB9B06}" type="pres">
      <dgm:prSet presAssocID="{80DB8961-ED89-B543-9575-9EBFAB471C24}" presName="Name0" presStyleCnt="0">
        <dgm:presLayoutVars>
          <dgm:dir/>
          <dgm:resizeHandles val="exact"/>
        </dgm:presLayoutVars>
      </dgm:prSet>
      <dgm:spPr/>
    </dgm:pt>
    <dgm:pt modelId="{FEC3AAFE-D719-024A-907F-DFABDFBB5DBA}" type="pres">
      <dgm:prSet presAssocID="{1F28215F-303C-3B4B-A839-9B452FC524AA}" presName="parTxOnly" presStyleLbl="node1" presStyleIdx="0" presStyleCnt="4">
        <dgm:presLayoutVars>
          <dgm:bulletEnabled val="1"/>
        </dgm:presLayoutVars>
      </dgm:prSet>
      <dgm:spPr/>
    </dgm:pt>
    <dgm:pt modelId="{1A6ACE97-2D31-9944-BACA-2BB6E2C9DFC8}" type="pres">
      <dgm:prSet presAssocID="{4AF48BC5-40D9-AC41-B23B-3712F9A3EECE}" presName="parSpace" presStyleCnt="0"/>
      <dgm:spPr/>
    </dgm:pt>
    <dgm:pt modelId="{CECCDB14-92A6-124C-950F-90B7DEA3C653}" type="pres">
      <dgm:prSet presAssocID="{EADBAA31-5926-8E4A-953A-1D12F5FE02B4}" presName="parTxOnly" presStyleLbl="node1" presStyleIdx="1" presStyleCnt="4">
        <dgm:presLayoutVars>
          <dgm:bulletEnabled val="1"/>
        </dgm:presLayoutVars>
      </dgm:prSet>
      <dgm:spPr/>
    </dgm:pt>
    <dgm:pt modelId="{76122572-D6CA-7347-905D-FA67D070848A}" type="pres">
      <dgm:prSet presAssocID="{EDC83624-1CEE-1947-B1C0-09B36049F49E}" presName="parSpace" presStyleCnt="0"/>
      <dgm:spPr/>
    </dgm:pt>
    <dgm:pt modelId="{AA2D872E-A66C-7F47-9F05-2E04F5B41FDC}" type="pres">
      <dgm:prSet presAssocID="{77306C5A-EC17-BA40-9FD0-AE9939C51342}" presName="parTxOnly" presStyleLbl="node1" presStyleIdx="2" presStyleCnt="4">
        <dgm:presLayoutVars>
          <dgm:bulletEnabled val="1"/>
        </dgm:presLayoutVars>
      </dgm:prSet>
      <dgm:spPr/>
    </dgm:pt>
    <dgm:pt modelId="{915EA6EE-7413-2F4A-8512-C06FAAFE00F1}" type="pres">
      <dgm:prSet presAssocID="{FA1FA72E-6B5A-2C4B-9113-8B2CECB5E14E}" presName="parSpace" presStyleCnt="0"/>
      <dgm:spPr/>
    </dgm:pt>
    <dgm:pt modelId="{93CE8736-0B84-AE4E-BEB1-8C30A5502ADE}" type="pres">
      <dgm:prSet presAssocID="{4E058931-1080-EF47-8259-D773BE5B4246}" presName="parTxOnly" presStyleLbl="node1" presStyleIdx="3" presStyleCnt="4">
        <dgm:presLayoutVars>
          <dgm:bulletEnabled val="1"/>
        </dgm:presLayoutVars>
      </dgm:prSet>
      <dgm:spPr/>
    </dgm:pt>
  </dgm:ptLst>
  <dgm:cxnLst>
    <dgm:cxn modelId="{7E95CD1B-AC01-5F49-9C28-1D2AAB2119A0}" srcId="{80DB8961-ED89-B543-9575-9EBFAB471C24}" destId="{4E058931-1080-EF47-8259-D773BE5B4246}" srcOrd="3" destOrd="0" parTransId="{ED66C2A3-BA95-3B44-9138-7C6057ACB259}" sibTransId="{758066F7-2983-3C4F-9CD9-95FA6EA4F854}"/>
    <dgm:cxn modelId="{17CFA02D-44EB-7740-B20F-50DCF25F551A}" type="presOf" srcId="{80DB8961-ED89-B543-9575-9EBFAB471C24}" destId="{4DB6A6A8-3365-6149-BAF2-5E9239BB9B06}" srcOrd="0" destOrd="0" presId="urn:microsoft.com/office/officeart/2005/8/layout/hChevron3"/>
    <dgm:cxn modelId="{5D3B0148-76D8-F440-BBB6-F2A6F7340339}" type="presOf" srcId="{77306C5A-EC17-BA40-9FD0-AE9939C51342}" destId="{AA2D872E-A66C-7F47-9F05-2E04F5B41FDC}" srcOrd="0" destOrd="0" presId="urn:microsoft.com/office/officeart/2005/8/layout/hChevron3"/>
    <dgm:cxn modelId="{55235A59-A389-B941-BE4C-64C59499C24D}" srcId="{80DB8961-ED89-B543-9575-9EBFAB471C24}" destId="{1F28215F-303C-3B4B-A839-9B452FC524AA}" srcOrd="0" destOrd="0" parTransId="{90B1DD29-BB60-264A-9954-87C02CA68162}" sibTransId="{4AF48BC5-40D9-AC41-B23B-3712F9A3EECE}"/>
    <dgm:cxn modelId="{A1A32363-C148-B543-97F1-2DDC259C9CD2}" type="presOf" srcId="{1F28215F-303C-3B4B-A839-9B452FC524AA}" destId="{FEC3AAFE-D719-024A-907F-DFABDFBB5DBA}" srcOrd="0" destOrd="0" presId="urn:microsoft.com/office/officeart/2005/8/layout/hChevron3"/>
    <dgm:cxn modelId="{041AE879-67C6-DD4E-B307-B8B746CD9D90}" type="presOf" srcId="{4E058931-1080-EF47-8259-D773BE5B4246}" destId="{93CE8736-0B84-AE4E-BEB1-8C30A5502ADE}" srcOrd="0" destOrd="0" presId="urn:microsoft.com/office/officeart/2005/8/layout/hChevron3"/>
    <dgm:cxn modelId="{BBD064A1-E395-AB4B-818B-966749E1E22F}" srcId="{80DB8961-ED89-B543-9575-9EBFAB471C24}" destId="{EADBAA31-5926-8E4A-953A-1D12F5FE02B4}" srcOrd="1" destOrd="0" parTransId="{F4DEDCE6-D1EE-A142-A29A-AF856A098891}" sibTransId="{EDC83624-1CEE-1947-B1C0-09B36049F49E}"/>
    <dgm:cxn modelId="{38F6C5AC-4A30-5A4F-A712-FED848FCB22A}" srcId="{80DB8961-ED89-B543-9575-9EBFAB471C24}" destId="{77306C5A-EC17-BA40-9FD0-AE9939C51342}" srcOrd="2" destOrd="0" parTransId="{5D782E02-CD03-B048-BB82-67DD8B59AD2C}" sibTransId="{FA1FA72E-6B5A-2C4B-9113-8B2CECB5E14E}"/>
    <dgm:cxn modelId="{995EAED6-92F4-3C44-B2D1-92159D640C3D}" type="presOf" srcId="{EADBAA31-5926-8E4A-953A-1D12F5FE02B4}" destId="{CECCDB14-92A6-124C-950F-90B7DEA3C653}" srcOrd="0" destOrd="0" presId="urn:microsoft.com/office/officeart/2005/8/layout/hChevron3"/>
    <dgm:cxn modelId="{1F69609E-B2F1-FB4E-AB21-ABF22212DFF4}" type="presParOf" srcId="{4DB6A6A8-3365-6149-BAF2-5E9239BB9B06}" destId="{FEC3AAFE-D719-024A-907F-DFABDFBB5DBA}" srcOrd="0" destOrd="0" presId="urn:microsoft.com/office/officeart/2005/8/layout/hChevron3"/>
    <dgm:cxn modelId="{BD1FDE8F-12A7-904D-B29E-0AB0E47D078B}" type="presParOf" srcId="{4DB6A6A8-3365-6149-BAF2-5E9239BB9B06}" destId="{1A6ACE97-2D31-9944-BACA-2BB6E2C9DFC8}" srcOrd="1" destOrd="0" presId="urn:microsoft.com/office/officeart/2005/8/layout/hChevron3"/>
    <dgm:cxn modelId="{3FDCD9C4-5ADD-7D48-8A7A-53FF7E455DD4}" type="presParOf" srcId="{4DB6A6A8-3365-6149-BAF2-5E9239BB9B06}" destId="{CECCDB14-92A6-124C-950F-90B7DEA3C653}" srcOrd="2" destOrd="0" presId="urn:microsoft.com/office/officeart/2005/8/layout/hChevron3"/>
    <dgm:cxn modelId="{0E1ADD60-865B-9A4C-BCDE-D46258F3927B}" type="presParOf" srcId="{4DB6A6A8-3365-6149-BAF2-5E9239BB9B06}" destId="{76122572-D6CA-7347-905D-FA67D070848A}" srcOrd="3" destOrd="0" presId="urn:microsoft.com/office/officeart/2005/8/layout/hChevron3"/>
    <dgm:cxn modelId="{E10E3A49-0164-DD44-9F01-9B6CC2AAF768}" type="presParOf" srcId="{4DB6A6A8-3365-6149-BAF2-5E9239BB9B06}" destId="{AA2D872E-A66C-7F47-9F05-2E04F5B41FDC}" srcOrd="4" destOrd="0" presId="urn:microsoft.com/office/officeart/2005/8/layout/hChevron3"/>
    <dgm:cxn modelId="{CDD3C6C8-6136-0D49-BD0E-A8F5919CF9DB}" type="presParOf" srcId="{4DB6A6A8-3365-6149-BAF2-5E9239BB9B06}" destId="{915EA6EE-7413-2F4A-8512-C06FAAFE00F1}" srcOrd="5" destOrd="0" presId="urn:microsoft.com/office/officeart/2005/8/layout/hChevron3"/>
    <dgm:cxn modelId="{08A04BA6-639B-0A49-B3C4-793522AB7C9C}" type="presParOf" srcId="{4DB6A6A8-3365-6149-BAF2-5E9239BB9B06}" destId="{93CE8736-0B84-AE4E-BEB1-8C30A5502ADE}" srcOrd="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C3AAFE-D719-024A-907F-DFABDFBB5DBA}">
      <dsp:nvSpPr>
        <dsp:cNvPr id="0" name=""/>
        <dsp:cNvSpPr/>
      </dsp:nvSpPr>
      <dsp:spPr>
        <a:xfrm>
          <a:off x="1473" y="865487"/>
          <a:ext cx="2873364" cy="1149345"/>
        </a:xfrm>
        <a:prstGeom prst="homePlat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20003" bIns="40005" numCol="1" spcCol="1270" anchor="ctr" anchorCtr="0">
          <a:noAutofit/>
        </a:bodyPr>
        <a:lstStyle/>
        <a:p>
          <a:pPr marL="0" lvl="0" indent="0" algn="ctr" defTabSz="666750">
            <a:lnSpc>
              <a:spcPct val="90000"/>
            </a:lnSpc>
            <a:spcBef>
              <a:spcPct val="0"/>
            </a:spcBef>
            <a:spcAft>
              <a:spcPct val="35000"/>
            </a:spcAft>
            <a:buNone/>
          </a:pPr>
          <a:r>
            <a:rPr lang="en-US" sz="1500" kern="1200"/>
            <a:t>July </a:t>
          </a:r>
          <a:r>
            <a:rPr lang="en-US" sz="1500" kern="1200" dirty="0"/>
            <a:t>2024</a:t>
          </a:r>
        </a:p>
      </dsp:txBody>
      <dsp:txXfrm>
        <a:off x="1473" y="865487"/>
        <a:ext cx="2586028" cy="1149345"/>
      </dsp:txXfrm>
    </dsp:sp>
    <dsp:sp modelId="{CECCDB14-92A6-124C-950F-90B7DEA3C653}">
      <dsp:nvSpPr>
        <dsp:cNvPr id="0" name=""/>
        <dsp:cNvSpPr/>
      </dsp:nvSpPr>
      <dsp:spPr>
        <a:xfrm>
          <a:off x="2300164" y="865487"/>
          <a:ext cx="2873364" cy="1149345"/>
        </a:xfrm>
        <a:prstGeom prst="chevron">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007" tIns="40005" rIns="20003" bIns="40005" numCol="1" spcCol="1270" anchor="ctr" anchorCtr="0">
          <a:noAutofit/>
        </a:bodyPr>
        <a:lstStyle/>
        <a:p>
          <a:pPr marL="0" lvl="0" indent="0" algn="ctr" defTabSz="666750">
            <a:lnSpc>
              <a:spcPct val="90000"/>
            </a:lnSpc>
            <a:spcBef>
              <a:spcPct val="0"/>
            </a:spcBef>
            <a:spcAft>
              <a:spcPct val="35000"/>
            </a:spcAft>
            <a:buNone/>
          </a:pPr>
          <a:r>
            <a:rPr lang="en-US" sz="1500" kern="1200" dirty="0"/>
            <a:t>Obligation Deadline December 31, 2024</a:t>
          </a:r>
        </a:p>
      </dsp:txBody>
      <dsp:txXfrm>
        <a:off x="2874837" y="865487"/>
        <a:ext cx="1724019" cy="1149345"/>
      </dsp:txXfrm>
    </dsp:sp>
    <dsp:sp modelId="{69D9F601-7B42-6E4B-BE6F-99AE4F285AD5}">
      <dsp:nvSpPr>
        <dsp:cNvPr id="0" name=""/>
        <dsp:cNvSpPr/>
      </dsp:nvSpPr>
      <dsp:spPr>
        <a:xfrm>
          <a:off x="4598855" y="865487"/>
          <a:ext cx="2873364" cy="1149345"/>
        </a:xfrm>
        <a:prstGeom prst="chevron">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007" tIns="40005" rIns="20003" bIns="40005" numCol="1" spcCol="1270" anchor="ctr" anchorCtr="0">
          <a:noAutofit/>
        </a:bodyPr>
        <a:lstStyle/>
        <a:p>
          <a:pPr marL="0" lvl="0" indent="0" algn="ctr" defTabSz="666750">
            <a:lnSpc>
              <a:spcPct val="90000"/>
            </a:lnSpc>
            <a:spcBef>
              <a:spcPct val="0"/>
            </a:spcBef>
            <a:spcAft>
              <a:spcPct val="35000"/>
            </a:spcAft>
            <a:buNone/>
          </a:pPr>
          <a:r>
            <a:rPr lang="en-US" sz="1500" kern="1200" dirty="0"/>
            <a:t>January 2025</a:t>
          </a:r>
        </a:p>
      </dsp:txBody>
      <dsp:txXfrm>
        <a:off x="5173528" y="865487"/>
        <a:ext cx="1724019" cy="1149345"/>
      </dsp:txXfrm>
    </dsp:sp>
    <dsp:sp modelId="{AA2D872E-A66C-7F47-9F05-2E04F5B41FDC}">
      <dsp:nvSpPr>
        <dsp:cNvPr id="0" name=""/>
        <dsp:cNvSpPr/>
      </dsp:nvSpPr>
      <dsp:spPr>
        <a:xfrm>
          <a:off x="6897547" y="865487"/>
          <a:ext cx="2873364" cy="1149345"/>
        </a:xfrm>
        <a:prstGeom prst="chevron">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007" tIns="40005" rIns="20003" bIns="40005" numCol="1" spcCol="1270" anchor="ctr" anchorCtr="0">
          <a:noAutofit/>
        </a:bodyPr>
        <a:lstStyle/>
        <a:p>
          <a:pPr marL="0" lvl="0" indent="0" algn="ctr" defTabSz="666750">
            <a:lnSpc>
              <a:spcPct val="90000"/>
            </a:lnSpc>
            <a:spcBef>
              <a:spcPct val="0"/>
            </a:spcBef>
            <a:spcAft>
              <a:spcPct val="35000"/>
            </a:spcAft>
            <a:buNone/>
          </a:pPr>
          <a:r>
            <a:rPr lang="en-US" sz="1500" kern="1200" dirty="0"/>
            <a:t>“Adjustment” Period</a:t>
          </a:r>
        </a:p>
        <a:p>
          <a:pPr marL="0" lvl="0" indent="0" algn="ctr" defTabSz="666750">
            <a:lnSpc>
              <a:spcPct val="90000"/>
            </a:lnSpc>
            <a:spcBef>
              <a:spcPct val="0"/>
            </a:spcBef>
            <a:spcAft>
              <a:spcPct val="35000"/>
            </a:spcAft>
            <a:buNone/>
          </a:pPr>
          <a:r>
            <a:rPr lang="en-US" sz="1500" kern="1200" dirty="0"/>
            <a:t>January 1, 2025 – December 31, 2026</a:t>
          </a:r>
        </a:p>
      </dsp:txBody>
      <dsp:txXfrm>
        <a:off x="7472220" y="865487"/>
        <a:ext cx="1724019" cy="1149345"/>
      </dsp:txXfrm>
    </dsp:sp>
    <dsp:sp modelId="{93CE8736-0B84-AE4E-BEB1-8C30A5502ADE}">
      <dsp:nvSpPr>
        <dsp:cNvPr id="0" name=""/>
        <dsp:cNvSpPr/>
      </dsp:nvSpPr>
      <dsp:spPr>
        <a:xfrm>
          <a:off x="9196238" y="865487"/>
          <a:ext cx="2873364" cy="1149345"/>
        </a:xfrm>
        <a:prstGeom prst="chevron">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007" tIns="40005" rIns="20003" bIns="40005" numCol="1" spcCol="1270" anchor="ctr" anchorCtr="0">
          <a:noAutofit/>
        </a:bodyPr>
        <a:lstStyle/>
        <a:p>
          <a:pPr marL="0" lvl="0" indent="0" algn="ctr" defTabSz="666750">
            <a:lnSpc>
              <a:spcPct val="90000"/>
            </a:lnSpc>
            <a:spcBef>
              <a:spcPct val="0"/>
            </a:spcBef>
            <a:spcAft>
              <a:spcPct val="35000"/>
            </a:spcAft>
            <a:buNone/>
          </a:pPr>
          <a:r>
            <a:rPr lang="en-US" sz="1500" kern="1200" dirty="0"/>
            <a:t>Expenditure Deadlines September 30, 2026 December 31, 2026</a:t>
          </a:r>
        </a:p>
      </dsp:txBody>
      <dsp:txXfrm>
        <a:off x="9770911" y="865487"/>
        <a:ext cx="1724019" cy="11493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508C2-E96F-904B-8B58-A1D8ADDF42FD}">
      <dsp:nvSpPr>
        <dsp:cNvPr id="0" name=""/>
        <dsp:cNvSpPr/>
      </dsp:nvSpPr>
      <dsp:spPr>
        <a:xfrm>
          <a:off x="17761" y="255087"/>
          <a:ext cx="2234171" cy="1880082"/>
        </a:xfrm>
        <a:prstGeom prst="rect">
          <a:avLst/>
        </a:prstGeom>
        <a:solidFill>
          <a:schemeClr val="accent1"/>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Single audit costs attributable to ARP/CSLFRF grant</a:t>
          </a:r>
        </a:p>
      </dsp:txBody>
      <dsp:txXfrm>
        <a:off x="17761" y="255087"/>
        <a:ext cx="2234171" cy="1880082"/>
      </dsp:txXfrm>
    </dsp:sp>
    <dsp:sp modelId="{9E70DB07-3A16-2845-8C16-F76AC0935564}">
      <dsp:nvSpPr>
        <dsp:cNvPr id="0" name=""/>
        <dsp:cNvSpPr/>
      </dsp:nvSpPr>
      <dsp:spPr>
        <a:xfrm>
          <a:off x="2457589" y="255087"/>
          <a:ext cx="2234171" cy="1869921"/>
        </a:xfrm>
        <a:prstGeom prst="rect">
          <a:avLst/>
        </a:prstGeom>
        <a:solidFill>
          <a:schemeClr val="accent1">
            <a:lumMod val="5000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Costs to perform reporting, documentation, other internal controls, &amp; subrecipient monitoring</a:t>
          </a:r>
        </a:p>
        <a:p>
          <a:pPr marL="0" lvl="0" indent="0" algn="ctr" defTabSz="711200">
            <a:lnSpc>
              <a:spcPct val="90000"/>
            </a:lnSpc>
            <a:spcBef>
              <a:spcPct val="0"/>
            </a:spcBef>
            <a:spcAft>
              <a:spcPct val="35000"/>
            </a:spcAft>
            <a:buNone/>
          </a:pPr>
          <a:r>
            <a:rPr lang="en-US" sz="1600" kern="1200" dirty="0"/>
            <a:t>Mandated grant close-out costs</a:t>
          </a:r>
        </a:p>
      </dsp:txBody>
      <dsp:txXfrm>
        <a:off x="2457589" y="255087"/>
        <a:ext cx="2234171" cy="1869921"/>
      </dsp:txXfrm>
    </dsp:sp>
    <dsp:sp modelId="{3F0D39DC-F40E-1642-95FA-368EFCA7D15F}">
      <dsp:nvSpPr>
        <dsp:cNvPr id="0" name=""/>
        <dsp:cNvSpPr/>
      </dsp:nvSpPr>
      <dsp:spPr>
        <a:xfrm>
          <a:off x="4915178" y="255087"/>
          <a:ext cx="2234171" cy="1869921"/>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Complying with environmental laws</a:t>
          </a:r>
        </a:p>
      </dsp:txBody>
      <dsp:txXfrm>
        <a:off x="4915178" y="255087"/>
        <a:ext cx="2234171" cy="1869921"/>
      </dsp:txXfrm>
    </dsp:sp>
    <dsp:sp modelId="{264C4630-2ED6-E442-B2F0-58DD31BBEA14}">
      <dsp:nvSpPr>
        <dsp:cNvPr id="0" name=""/>
        <dsp:cNvSpPr/>
      </dsp:nvSpPr>
      <dsp:spPr>
        <a:xfrm>
          <a:off x="0" y="2353506"/>
          <a:ext cx="2234171" cy="164495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Complying with civil rights laws</a:t>
          </a:r>
        </a:p>
      </dsp:txBody>
      <dsp:txXfrm>
        <a:off x="0" y="2353506"/>
        <a:ext cx="2234171" cy="1644958"/>
      </dsp:txXfrm>
    </dsp:sp>
    <dsp:sp modelId="{96D8FEC7-E0B0-1A45-B081-0D5A5EE2698E}">
      <dsp:nvSpPr>
        <dsp:cNvPr id="0" name=""/>
        <dsp:cNvSpPr/>
      </dsp:nvSpPr>
      <dsp:spPr>
        <a:xfrm>
          <a:off x="2457589" y="2397984"/>
          <a:ext cx="2234171" cy="1556002"/>
        </a:xfrm>
        <a:prstGeom prst="rect">
          <a:avLst/>
        </a:prstGeom>
        <a:solidFill>
          <a:srgbClr val="7030A0"/>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Complying with property management requirements</a:t>
          </a:r>
        </a:p>
      </dsp:txBody>
      <dsp:txXfrm>
        <a:off x="2457589" y="2397984"/>
        <a:ext cx="2234171" cy="1556002"/>
      </dsp:txXfrm>
    </dsp:sp>
    <dsp:sp modelId="{4024BEC9-11E5-AD4F-B160-23BEF7388F4D}">
      <dsp:nvSpPr>
        <dsp:cNvPr id="0" name=""/>
        <dsp:cNvSpPr/>
      </dsp:nvSpPr>
      <dsp:spPr>
        <a:xfrm>
          <a:off x="4915178" y="2353506"/>
          <a:ext cx="2234171" cy="1644958"/>
        </a:xfrm>
        <a:prstGeom prst="rect">
          <a:avLst/>
        </a:prstGeom>
        <a:solidFill>
          <a:schemeClr val="accent6">
            <a:lumMod val="7500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Other similar costs mandated as part of administration of ARP/CSLFRF grant</a:t>
          </a:r>
        </a:p>
      </dsp:txBody>
      <dsp:txXfrm>
        <a:off x="4915178" y="2353506"/>
        <a:ext cx="2234171" cy="16449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C3AAFE-D719-024A-907F-DFABDFBB5DBA}">
      <dsp:nvSpPr>
        <dsp:cNvPr id="0" name=""/>
        <dsp:cNvSpPr/>
      </dsp:nvSpPr>
      <dsp:spPr>
        <a:xfrm>
          <a:off x="3536" y="730512"/>
          <a:ext cx="3548236" cy="1419294"/>
        </a:xfrm>
        <a:prstGeom prst="homePlat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kern="1200" dirty="0"/>
            <a:t>Obligation Deadline December 31, 2024</a:t>
          </a:r>
        </a:p>
      </dsp:txBody>
      <dsp:txXfrm>
        <a:off x="3536" y="730512"/>
        <a:ext cx="3193413" cy="1419294"/>
      </dsp:txXfrm>
    </dsp:sp>
    <dsp:sp modelId="{CECCDB14-92A6-124C-950F-90B7DEA3C653}">
      <dsp:nvSpPr>
        <dsp:cNvPr id="0" name=""/>
        <dsp:cNvSpPr/>
      </dsp:nvSpPr>
      <dsp:spPr>
        <a:xfrm>
          <a:off x="2842125" y="730512"/>
          <a:ext cx="3548236" cy="1419294"/>
        </a:xfrm>
        <a:prstGeom prst="chevron">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kern="1200" baseline="0" dirty="0"/>
            <a:t>April 2025</a:t>
          </a:r>
          <a:endParaRPr lang="en-US" sz="1800" kern="1200" dirty="0"/>
        </a:p>
      </dsp:txBody>
      <dsp:txXfrm>
        <a:off x="3551772" y="730512"/>
        <a:ext cx="2128942" cy="1419294"/>
      </dsp:txXfrm>
    </dsp:sp>
    <dsp:sp modelId="{AA2D872E-A66C-7F47-9F05-2E04F5B41FDC}">
      <dsp:nvSpPr>
        <dsp:cNvPr id="0" name=""/>
        <dsp:cNvSpPr/>
      </dsp:nvSpPr>
      <dsp:spPr>
        <a:xfrm>
          <a:off x="5680714" y="730512"/>
          <a:ext cx="3548236" cy="1419294"/>
        </a:xfrm>
        <a:prstGeom prst="chevron">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kern="1200" dirty="0"/>
            <a:t>“Adjustment” Period</a:t>
          </a:r>
        </a:p>
        <a:p>
          <a:pPr marL="0" lvl="0" indent="0" algn="ctr" defTabSz="800100">
            <a:lnSpc>
              <a:spcPct val="90000"/>
            </a:lnSpc>
            <a:spcBef>
              <a:spcPct val="0"/>
            </a:spcBef>
            <a:spcAft>
              <a:spcPct val="35000"/>
            </a:spcAft>
            <a:buNone/>
          </a:pPr>
          <a:r>
            <a:rPr lang="en-US" sz="1800" kern="1200" dirty="0"/>
            <a:t>January 1, 2025 – December 31, 2026</a:t>
          </a:r>
        </a:p>
      </dsp:txBody>
      <dsp:txXfrm>
        <a:off x="6390361" y="730512"/>
        <a:ext cx="2128942" cy="1419294"/>
      </dsp:txXfrm>
    </dsp:sp>
    <dsp:sp modelId="{93CE8736-0B84-AE4E-BEB1-8C30A5502ADE}">
      <dsp:nvSpPr>
        <dsp:cNvPr id="0" name=""/>
        <dsp:cNvSpPr/>
      </dsp:nvSpPr>
      <dsp:spPr>
        <a:xfrm>
          <a:off x="8519303" y="730512"/>
          <a:ext cx="3548236" cy="1419294"/>
        </a:xfrm>
        <a:prstGeom prst="chevron">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kern="1200" dirty="0"/>
            <a:t>Expenditure Deadlines September 30, 2026 December 31, 2026</a:t>
          </a:r>
        </a:p>
      </dsp:txBody>
      <dsp:txXfrm>
        <a:off x="9228950" y="730512"/>
        <a:ext cx="2128942" cy="1419294"/>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4/4/24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2D21D1-52E2-420B-B491-CFF6D7BB79FB}" type="slidenum">
              <a:rPr lang="en-US" smtClean="0"/>
              <a:pPr/>
              <a:t>3</a:t>
            </a:fld>
            <a:endParaRPr lang="en-US"/>
          </a:p>
        </p:txBody>
      </p:sp>
    </p:spTree>
    <p:extLst>
      <p:ext uri="{BB962C8B-B14F-4D97-AF65-F5344CB8AC3E}">
        <p14:creationId xmlns:p14="http://schemas.microsoft.com/office/powerpoint/2010/main" val="2504525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0DE65D-38A8-D0B6-1893-138823F931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B2C800-419C-8276-57BB-978A619CD3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441FBE-C8C7-DF16-5A94-A2313CF823A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710FCCF-FA3C-E3FE-1734-EC9494ECE723}"/>
              </a:ext>
            </a:extLst>
          </p:cNvPr>
          <p:cNvSpPr>
            <a:spLocks noGrp="1"/>
          </p:cNvSpPr>
          <p:nvPr>
            <p:ph type="sldNum" sz="quarter" idx="5"/>
          </p:nvPr>
        </p:nvSpPr>
        <p:spPr/>
        <p:txBody>
          <a:bodyPr/>
          <a:lstStyle/>
          <a:p>
            <a:fld id="{CA2D21D1-52E2-420B-B491-CFF6D7BB79FB}" type="slidenum">
              <a:rPr lang="en-US" smtClean="0"/>
              <a:pPr/>
              <a:t>13</a:t>
            </a:fld>
            <a:endParaRPr lang="en-US"/>
          </a:p>
        </p:txBody>
      </p:sp>
    </p:spTree>
    <p:extLst>
      <p:ext uri="{BB962C8B-B14F-4D97-AF65-F5344CB8AC3E}">
        <p14:creationId xmlns:p14="http://schemas.microsoft.com/office/powerpoint/2010/main" val="1460339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DFDBE-9412-7260-B62F-C70E050073BE}"/>
              </a:ext>
            </a:extLst>
          </p:cNvPr>
          <p:cNvSpPr>
            <a:spLocks noGrp="1"/>
          </p:cNvSpPr>
          <p:nvPr>
            <p:ph type="ctrTitle"/>
          </p:nvPr>
        </p:nvSpPr>
        <p:spPr>
          <a:xfrm>
            <a:off x="1523603" y="1122363"/>
            <a:ext cx="9141619" cy="2387600"/>
          </a:xfrm>
        </p:spPr>
        <p:txBody>
          <a:bodyPr anchor="b"/>
          <a:lstStyle>
            <a:lvl1pPr algn="ctr">
              <a:defRPr sz="5998"/>
            </a:lvl1pPr>
          </a:lstStyle>
          <a:p>
            <a:r>
              <a:rPr lang="en-US"/>
              <a:t>Click to edit Master title style</a:t>
            </a:r>
          </a:p>
        </p:txBody>
      </p:sp>
      <p:sp>
        <p:nvSpPr>
          <p:cNvPr id="3" name="Subtitle 2">
            <a:extLst>
              <a:ext uri="{FF2B5EF4-FFF2-40B4-BE49-F238E27FC236}">
                <a16:creationId xmlns:a16="http://schemas.microsoft.com/office/drawing/2014/main" id="{10384788-2239-55B2-BEA9-AEE64F91B9AF}"/>
              </a:ext>
            </a:extLst>
          </p:cNvPr>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8391D3-682C-9C23-CC2E-F5CD681CA5C5}"/>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5" name="Footer Placeholder 4">
            <a:extLst>
              <a:ext uri="{FF2B5EF4-FFF2-40B4-BE49-F238E27FC236}">
                <a16:creationId xmlns:a16="http://schemas.microsoft.com/office/drawing/2014/main" id="{B14AF024-BAB8-5758-883D-98BB8A3C5E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F9DA40-53C1-35FE-EA08-FD3A5A8071B3}"/>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669662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E8BDD-BA05-158F-1CAB-E21E3D5F0A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FE2072-64E3-ED31-379E-E2A11E403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E1FFB5-8B85-0061-2B1F-B3C24591CA6C}"/>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5" name="Footer Placeholder 4">
            <a:extLst>
              <a:ext uri="{FF2B5EF4-FFF2-40B4-BE49-F238E27FC236}">
                <a16:creationId xmlns:a16="http://schemas.microsoft.com/office/drawing/2014/main" id="{6BA1C612-1AF1-FB78-95DC-7CC893055D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1EC72B-79F3-CBB1-939A-EB3E7A0AAE33}"/>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214760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FB1183-193A-8FDD-360D-CE83F07FAB25}"/>
              </a:ext>
            </a:extLst>
          </p:cNvPr>
          <p:cNvSpPr>
            <a:spLocks noGrp="1"/>
          </p:cNvSpPr>
          <p:nvPr>
            <p:ph type="title" orient="vert"/>
          </p:nvPr>
        </p:nvSpPr>
        <p:spPr>
          <a:xfrm>
            <a:off x="8722628" y="365125"/>
            <a:ext cx="262821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006717-AF28-7218-D06A-13E5A4A8047C}"/>
              </a:ext>
            </a:extLst>
          </p:cNvPr>
          <p:cNvSpPr>
            <a:spLocks noGrp="1"/>
          </p:cNvSpPr>
          <p:nvPr>
            <p:ph type="body" orient="vert" idx="1"/>
          </p:nvPr>
        </p:nvSpPr>
        <p:spPr>
          <a:xfrm>
            <a:off x="837982" y="365125"/>
            <a:ext cx="7732286"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313F0-DEA0-F8FD-CF7D-4BBF25FCDF00}"/>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5" name="Footer Placeholder 4">
            <a:extLst>
              <a:ext uri="{FF2B5EF4-FFF2-40B4-BE49-F238E27FC236}">
                <a16:creationId xmlns:a16="http://schemas.microsoft.com/office/drawing/2014/main" id="{29A097F0-A1B7-BCF4-1013-5CBA2504AA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0D1817-FCBF-89C9-B834-B62DC487E933}"/>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4132375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AB4CE-F67C-D3A0-87BC-609BAE2B07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BE4128-0272-3BAA-17D7-F19CA570CB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221A70-FF67-566F-E02E-38DBC98F2512}"/>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5" name="Footer Placeholder 4">
            <a:extLst>
              <a:ext uri="{FF2B5EF4-FFF2-40B4-BE49-F238E27FC236}">
                <a16:creationId xmlns:a16="http://schemas.microsoft.com/office/drawing/2014/main" id="{736E2148-587E-FB97-FC18-7D427E3EC4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10058E-A3EA-F600-2645-8BA641878D4A}"/>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20314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10465-6740-5802-2460-D786F8027098}"/>
              </a:ext>
            </a:extLst>
          </p:cNvPr>
          <p:cNvSpPr>
            <a:spLocks noGrp="1"/>
          </p:cNvSpPr>
          <p:nvPr>
            <p:ph type="title"/>
          </p:nvPr>
        </p:nvSpPr>
        <p:spPr>
          <a:xfrm>
            <a:off x="831633" y="1709738"/>
            <a:ext cx="10512862" cy="2852737"/>
          </a:xfrm>
        </p:spPr>
        <p:txBody>
          <a:bodyPr anchor="b"/>
          <a:lstStyle>
            <a:lvl1pPr>
              <a:defRPr sz="5998"/>
            </a:lvl1pPr>
          </a:lstStyle>
          <a:p>
            <a:r>
              <a:rPr lang="en-US"/>
              <a:t>Click to edit Master title style</a:t>
            </a:r>
          </a:p>
        </p:txBody>
      </p:sp>
      <p:sp>
        <p:nvSpPr>
          <p:cNvPr id="3" name="Text Placeholder 2">
            <a:extLst>
              <a:ext uri="{FF2B5EF4-FFF2-40B4-BE49-F238E27FC236}">
                <a16:creationId xmlns:a16="http://schemas.microsoft.com/office/drawing/2014/main" id="{AEC2BE2A-16A3-85BD-90E9-8F47BD7A6641}"/>
              </a:ext>
            </a:extLst>
          </p:cNvPr>
          <p:cNvSpPr>
            <a:spLocks noGrp="1"/>
          </p:cNvSpPr>
          <p:nvPr>
            <p:ph type="body" idx="1"/>
          </p:nvPr>
        </p:nvSpPr>
        <p:spPr>
          <a:xfrm>
            <a:off x="831633" y="4589464"/>
            <a:ext cx="10512862" cy="1500187"/>
          </a:xfrm>
        </p:spPr>
        <p:txBody>
          <a:bodyPr/>
          <a:lstStyle>
            <a:lvl1pPr marL="0" indent="0">
              <a:buNone/>
              <a:defRPr sz="2399">
                <a:solidFill>
                  <a:schemeClr val="tx1">
                    <a:tint val="82000"/>
                  </a:schemeClr>
                </a:solidFill>
              </a:defRPr>
            </a:lvl1pPr>
            <a:lvl2pPr marL="457063" indent="0">
              <a:buNone/>
              <a:defRPr sz="1999">
                <a:solidFill>
                  <a:schemeClr val="tx1">
                    <a:tint val="82000"/>
                  </a:schemeClr>
                </a:solidFill>
              </a:defRPr>
            </a:lvl2pPr>
            <a:lvl3pPr marL="914126" indent="0">
              <a:buNone/>
              <a:defRPr sz="1799">
                <a:solidFill>
                  <a:schemeClr val="tx1">
                    <a:tint val="82000"/>
                  </a:schemeClr>
                </a:solidFill>
              </a:defRPr>
            </a:lvl3pPr>
            <a:lvl4pPr marL="1371189" indent="0">
              <a:buNone/>
              <a:defRPr sz="1600">
                <a:solidFill>
                  <a:schemeClr val="tx1">
                    <a:tint val="82000"/>
                  </a:schemeClr>
                </a:solidFill>
              </a:defRPr>
            </a:lvl4pPr>
            <a:lvl5pPr marL="1828251" indent="0">
              <a:buNone/>
              <a:defRPr sz="1600">
                <a:solidFill>
                  <a:schemeClr val="tx1">
                    <a:tint val="82000"/>
                  </a:schemeClr>
                </a:solidFill>
              </a:defRPr>
            </a:lvl5pPr>
            <a:lvl6pPr marL="2285314" indent="0">
              <a:buNone/>
              <a:defRPr sz="1600">
                <a:solidFill>
                  <a:schemeClr val="tx1">
                    <a:tint val="82000"/>
                  </a:schemeClr>
                </a:solidFill>
              </a:defRPr>
            </a:lvl6pPr>
            <a:lvl7pPr marL="2742377" indent="0">
              <a:buNone/>
              <a:defRPr sz="1600">
                <a:solidFill>
                  <a:schemeClr val="tx1">
                    <a:tint val="82000"/>
                  </a:schemeClr>
                </a:solidFill>
              </a:defRPr>
            </a:lvl7pPr>
            <a:lvl8pPr marL="3199440" indent="0">
              <a:buNone/>
              <a:defRPr sz="1600">
                <a:solidFill>
                  <a:schemeClr val="tx1">
                    <a:tint val="82000"/>
                  </a:schemeClr>
                </a:solidFill>
              </a:defRPr>
            </a:lvl8pPr>
            <a:lvl9pPr marL="3656503"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217118-9BE1-5E4E-FD83-C0CE28E10C5A}"/>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5" name="Footer Placeholder 4">
            <a:extLst>
              <a:ext uri="{FF2B5EF4-FFF2-40B4-BE49-F238E27FC236}">
                <a16:creationId xmlns:a16="http://schemas.microsoft.com/office/drawing/2014/main" id="{17CA8079-8B52-3F08-E865-1B3C0E67A8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4EAFE3-B994-1771-8BFF-272E819D2477}"/>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73937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7CB7-9C79-3C93-8987-CA0AD60959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3B6A14-DDF8-8837-34C4-19E24230DF3E}"/>
              </a:ext>
            </a:extLst>
          </p:cNvPr>
          <p:cNvSpPr>
            <a:spLocks noGrp="1"/>
          </p:cNvSpPr>
          <p:nvPr>
            <p:ph sz="half" idx="1"/>
          </p:nvPr>
        </p:nvSpPr>
        <p:spPr>
          <a:xfrm>
            <a:off x="837982" y="1825625"/>
            <a:ext cx="518025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6AD112-97A7-3D63-8F95-3729BD692C01}"/>
              </a:ext>
            </a:extLst>
          </p:cNvPr>
          <p:cNvSpPr>
            <a:spLocks noGrp="1"/>
          </p:cNvSpPr>
          <p:nvPr>
            <p:ph sz="half" idx="2"/>
          </p:nvPr>
        </p:nvSpPr>
        <p:spPr>
          <a:xfrm>
            <a:off x="6170592" y="1825625"/>
            <a:ext cx="518025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9A9078-E2A8-C8FD-D24C-4262FB4D22A6}"/>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6" name="Footer Placeholder 5">
            <a:extLst>
              <a:ext uri="{FF2B5EF4-FFF2-40B4-BE49-F238E27FC236}">
                <a16:creationId xmlns:a16="http://schemas.microsoft.com/office/drawing/2014/main" id="{CBCEE3C1-5782-89E9-A269-310FFCED02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41262-687B-5034-2CFA-03C34FC9593F}"/>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47565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611F-9AF7-0A6C-0426-ED63E7A4A0B5}"/>
              </a:ext>
            </a:extLst>
          </p:cNvPr>
          <p:cNvSpPr>
            <a:spLocks noGrp="1"/>
          </p:cNvSpPr>
          <p:nvPr>
            <p:ph type="title"/>
          </p:nvPr>
        </p:nvSpPr>
        <p:spPr>
          <a:xfrm>
            <a:off x="839569" y="365126"/>
            <a:ext cx="10512862"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187330-819D-2DDE-2733-A5FAE534063E}"/>
              </a:ext>
            </a:extLst>
          </p:cNvPr>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A28A03-8B32-7141-C734-0935752052CE}"/>
              </a:ext>
            </a:extLst>
          </p:cNvPr>
          <p:cNvSpPr>
            <a:spLocks noGrp="1"/>
          </p:cNvSpPr>
          <p:nvPr>
            <p:ph sz="half" idx="2"/>
          </p:nvPr>
        </p:nvSpPr>
        <p:spPr>
          <a:xfrm>
            <a:off x="839570" y="2505075"/>
            <a:ext cx="5156444"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431546-8AAC-A18D-368D-FFC9C896B8E4}"/>
              </a:ext>
            </a:extLst>
          </p:cNvPr>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19EBE6-731C-6C40-2D1C-4C77EDD4BD83}"/>
              </a:ext>
            </a:extLst>
          </p:cNvPr>
          <p:cNvSpPr>
            <a:spLocks noGrp="1"/>
          </p:cNvSpPr>
          <p:nvPr>
            <p:ph sz="quarter" idx="4"/>
          </p:nvPr>
        </p:nvSpPr>
        <p:spPr>
          <a:xfrm>
            <a:off x="6170593" y="2505075"/>
            <a:ext cx="518183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D4587A-12F2-9FE2-0C60-65C8A5AB3ED0}"/>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8" name="Footer Placeholder 7">
            <a:extLst>
              <a:ext uri="{FF2B5EF4-FFF2-40B4-BE49-F238E27FC236}">
                <a16:creationId xmlns:a16="http://schemas.microsoft.com/office/drawing/2014/main" id="{CF864624-3C37-9385-F03A-F031701CC9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E40079-93ED-79CE-5634-033D23B1AD40}"/>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7571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90BC6-8224-7A51-6629-AE3D51E9A5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DC13B4-D710-3A1E-0692-CC80A9D6B8C1}"/>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4" name="Footer Placeholder 3">
            <a:extLst>
              <a:ext uri="{FF2B5EF4-FFF2-40B4-BE49-F238E27FC236}">
                <a16:creationId xmlns:a16="http://schemas.microsoft.com/office/drawing/2014/main" id="{F0AA732D-2CAF-30EA-1FE5-D089371656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F9DB25-A9B3-36F6-224A-EA8552DBFCAD}"/>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834682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F3FBC4-6554-50E4-81CF-E6D3EB4DEE4D}"/>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3" name="Footer Placeholder 2">
            <a:extLst>
              <a:ext uri="{FF2B5EF4-FFF2-40B4-BE49-F238E27FC236}">
                <a16:creationId xmlns:a16="http://schemas.microsoft.com/office/drawing/2014/main" id="{D4D70E7F-F520-6396-5FB5-54B4EBFA9C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662C6E-9885-A838-F0FC-A4C0E4E20AB4}"/>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727256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70F98-8DD5-7742-DA58-D7EE437F14E9}"/>
              </a:ext>
            </a:extLst>
          </p:cNvPr>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Content Placeholder 2">
            <a:extLst>
              <a:ext uri="{FF2B5EF4-FFF2-40B4-BE49-F238E27FC236}">
                <a16:creationId xmlns:a16="http://schemas.microsoft.com/office/drawing/2014/main" id="{3BAB93A5-2E14-32A7-4E4E-F1E51891C86A}"/>
              </a:ext>
            </a:extLst>
          </p:cNvPr>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FD1AEC-3459-6BF5-C52A-59B45AB4998E}"/>
              </a:ext>
            </a:extLst>
          </p:cNvPr>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FEE5BF-8FDC-32E0-E0FE-FF9108D5C750}"/>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6" name="Footer Placeholder 5">
            <a:extLst>
              <a:ext uri="{FF2B5EF4-FFF2-40B4-BE49-F238E27FC236}">
                <a16:creationId xmlns:a16="http://schemas.microsoft.com/office/drawing/2014/main" id="{288E7B5C-5EC5-1E51-03E9-8B3E507D55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A843E1-D41B-F27A-632A-4D015FC86707}"/>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4046130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E1B94-686A-FB7C-1ADF-8226454BC2AD}"/>
              </a:ext>
            </a:extLst>
          </p:cNvPr>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Picture Placeholder 2">
            <a:extLst>
              <a:ext uri="{FF2B5EF4-FFF2-40B4-BE49-F238E27FC236}">
                <a16:creationId xmlns:a16="http://schemas.microsoft.com/office/drawing/2014/main" id="{5E6D3514-409B-16EB-4B58-8307AA4F946F}"/>
              </a:ext>
            </a:extLst>
          </p:cNvPr>
          <p:cNvSpPr>
            <a:spLocks noGrp="1"/>
          </p:cNvSpPr>
          <p:nvPr>
            <p:ph type="pic" idx="1"/>
          </p:nvPr>
        </p:nvSpPr>
        <p:spPr>
          <a:xfrm>
            <a:off x="5181838" y="987426"/>
            <a:ext cx="6170593" cy="4873625"/>
          </a:xfrm>
        </p:spPr>
        <p:txBody>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endParaRPr lang="en-US"/>
          </a:p>
        </p:txBody>
      </p:sp>
      <p:sp>
        <p:nvSpPr>
          <p:cNvPr id="4" name="Text Placeholder 3">
            <a:extLst>
              <a:ext uri="{FF2B5EF4-FFF2-40B4-BE49-F238E27FC236}">
                <a16:creationId xmlns:a16="http://schemas.microsoft.com/office/drawing/2014/main" id="{543ACF4F-9CB5-6364-AA14-97ACE3854C55}"/>
              </a:ext>
            </a:extLst>
          </p:cNvPr>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728E9F-3A6A-A7C6-BF3D-A6E6C915C2BF}"/>
              </a:ext>
            </a:extLst>
          </p:cNvPr>
          <p:cNvSpPr>
            <a:spLocks noGrp="1"/>
          </p:cNvSpPr>
          <p:nvPr>
            <p:ph type="dt" sz="half" idx="10"/>
          </p:nvPr>
        </p:nvSpPr>
        <p:spPr/>
        <p:txBody>
          <a:bodyPr/>
          <a:lstStyle/>
          <a:p>
            <a:fld id="{425404F2-BE9A-4460-8815-8F645183555F}" type="datetimeFigureOut">
              <a:rPr lang="en-US" smtClean="0"/>
              <a:pPr/>
              <a:t>4/4/24</a:t>
            </a:fld>
            <a:endParaRPr lang="en-US"/>
          </a:p>
        </p:txBody>
      </p:sp>
      <p:sp>
        <p:nvSpPr>
          <p:cNvPr id="6" name="Footer Placeholder 5">
            <a:extLst>
              <a:ext uri="{FF2B5EF4-FFF2-40B4-BE49-F238E27FC236}">
                <a16:creationId xmlns:a16="http://schemas.microsoft.com/office/drawing/2014/main" id="{A3B5F885-9D02-4B51-96D5-1F41507E3C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45FEA1-DF8C-C74C-8998-04CDEFAB63E6}"/>
              </a:ext>
            </a:extLst>
          </p:cNvPr>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478814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6E2DB1-2FF7-32AA-B6D2-EED234373817}"/>
              </a:ext>
            </a:extLst>
          </p:cNvPr>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E2A995-CBD6-FFAB-1FD9-972B95C347EE}"/>
              </a:ext>
            </a:extLst>
          </p:cNvPr>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E8A24-7629-EBBA-13DE-1A063EA2A04D}"/>
              </a:ext>
            </a:extLst>
          </p:cNvPr>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404F2-BE9A-4460-8815-8F645183555F}" type="datetimeFigureOut">
              <a:rPr lang="en-US" smtClean="0"/>
              <a:pPr/>
              <a:t>4/4/24</a:t>
            </a:fld>
            <a:endParaRPr lang="en-US"/>
          </a:p>
        </p:txBody>
      </p:sp>
      <p:sp>
        <p:nvSpPr>
          <p:cNvPr id="5" name="Footer Placeholder 4">
            <a:extLst>
              <a:ext uri="{FF2B5EF4-FFF2-40B4-BE49-F238E27FC236}">
                <a16:creationId xmlns:a16="http://schemas.microsoft.com/office/drawing/2014/main" id="{0B0526E1-9F93-A23E-5203-52FA8689ABBD}"/>
              </a:ext>
            </a:extLst>
          </p:cNvPr>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A2AF92E-5E27-4D35-F6BC-843E724645AE}"/>
              </a:ext>
            </a:extLst>
          </p:cNvPr>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345503214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https://www.ecfr.gov/current/title-2/subtitle-A/chapter-II/part-200/subpart-D/subject-group-ECFR682eb6fbfabcde2/section-200.344"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1" y="893"/>
            <a:ext cx="12188825" cy="15708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solidFill>
                <a:schemeClr val="accent4"/>
              </a:solidFill>
            </a:endParaRPr>
          </a:p>
        </p:txBody>
      </p:sp>
      <p:cxnSp>
        <p:nvCxnSpPr>
          <p:cNvPr id="21" name="Straight Connector 20"/>
          <p:cNvCxnSpPr/>
          <p:nvPr/>
        </p:nvCxnSpPr>
        <p:spPr>
          <a:xfrm>
            <a:off x="8975406" y="5106484"/>
            <a:ext cx="11873" cy="91416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238386" y="3694859"/>
            <a:ext cx="0" cy="146265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5" name="Straight Connector 14"/>
          <p:cNvCxnSpPr>
            <a:cxnSpLocks/>
          </p:cNvCxnSpPr>
          <p:nvPr/>
        </p:nvCxnSpPr>
        <p:spPr>
          <a:xfrm flipH="1">
            <a:off x="10142810" y="2340024"/>
            <a:ext cx="7643" cy="141299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746047" y="2340024"/>
            <a:ext cx="7404711" cy="206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4238386" y="3726654"/>
            <a:ext cx="5912372"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4238386" y="5132451"/>
            <a:ext cx="4748893"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5033825" y="5994885"/>
            <a:ext cx="394158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033824" y="5963088"/>
            <a:ext cx="11873" cy="91416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050604" y="1182305"/>
            <a:ext cx="2097759" cy="2051529"/>
          </a:xfrm>
          <a:prstGeom prst="ellipse">
            <a:avLst/>
          </a:prstGeom>
          <a:solidFill>
            <a:schemeClr val="bg1">
              <a:lumMod val="5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48" name="Oval 47"/>
          <p:cNvSpPr/>
          <p:nvPr/>
        </p:nvSpPr>
        <p:spPr>
          <a:xfrm>
            <a:off x="9184053" y="3558512"/>
            <a:ext cx="521072" cy="521072"/>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1">
              <a:latin typeface="Arial" panose="020B0604020202020204" pitchFamily="34" charset="0"/>
              <a:cs typeface="Arial" panose="020B0604020202020204" pitchFamily="34" charset="0"/>
            </a:endParaRPr>
          </a:p>
        </p:txBody>
      </p:sp>
      <p:sp>
        <p:nvSpPr>
          <p:cNvPr id="49" name="Oval 48"/>
          <p:cNvSpPr/>
          <p:nvPr/>
        </p:nvSpPr>
        <p:spPr>
          <a:xfrm>
            <a:off x="7499588" y="2064283"/>
            <a:ext cx="521072" cy="521072"/>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1">
              <a:latin typeface="Arial" panose="020B0604020202020204" pitchFamily="34" charset="0"/>
              <a:cs typeface="Arial" panose="020B0604020202020204" pitchFamily="34" charset="0"/>
            </a:endParaRPr>
          </a:p>
        </p:txBody>
      </p:sp>
      <p:sp>
        <p:nvSpPr>
          <p:cNvPr id="51" name="Oval 50"/>
          <p:cNvSpPr/>
          <p:nvPr/>
        </p:nvSpPr>
        <p:spPr>
          <a:xfrm>
            <a:off x="6945643" y="4710494"/>
            <a:ext cx="521072" cy="521072"/>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1">
              <a:latin typeface="Arial" panose="020B0604020202020204" pitchFamily="34" charset="0"/>
              <a:cs typeface="Arial" panose="020B0604020202020204" pitchFamily="34" charset="0"/>
            </a:endParaRPr>
          </a:p>
        </p:txBody>
      </p:sp>
      <p:sp>
        <p:nvSpPr>
          <p:cNvPr id="52" name="Oval 51"/>
          <p:cNvSpPr/>
          <p:nvPr/>
        </p:nvSpPr>
        <p:spPr>
          <a:xfrm>
            <a:off x="4795885" y="6330239"/>
            <a:ext cx="521072" cy="521072"/>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1">
              <a:latin typeface="Arial" panose="020B0604020202020204" pitchFamily="34" charset="0"/>
              <a:cs typeface="Arial" panose="020B0604020202020204" pitchFamily="34" charset="0"/>
            </a:endParaRPr>
          </a:p>
        </p:txBody>
      </p:sp>
      <p:sp>
        <p:nvSpPr>
          <p:cNvPr id="20" name="Rectangle 19"/>
          <p:cNvSpPr/>
          <p:nvPr/>
        </p:nvSpPr>
        <p:spPr>
          <a:xfrm>
            <a:off x="691497" y="390292"/>
            <a:ext cx="10805831" cy="7920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398">
                <a:solidFill>
                  <a:schemeClr val="bg1"/>
                </a:solidFill>
                <a:cs typeface="Arial" panose="020B0604020202020204" pitchFamily="34" charset="0"/>
              </a:rPr>
              <a:t>ARP/CSLFRF Timing</a:t>
            </a:r>
          </a:p>
        </p:txBody>
      </p:sp>
      <p:sp>
        <p:nvSpPr>
          <p:cNvPr id="2" name="Rectangle 1"/>
          <p:cNvSpPr/>
          <p:nvPr/>
        </p:nvSpPr>
        <p:spPr>
          <a:xfrm>
            <a:off x="1197868" y="1682929"/>
            <a:ext cx="1755439" cy="1077218"/>
          </a:xfrm>
          <a:prstGeom prst="rect">
            <a:avLst/>
          </a:prstGeom>
        </p:spPr>
        <p:txBody>
          <a:bodyPr wrap="square">
            <a:spAutoFit/>
          </a:bodyPr>
          <a:lstStyle/>
          <a:p>
            <a:pPr algn="ctr"/>
            <a:r>
              <a:rPr lang="en-US" sz="1600" b="1" cap="all" dirty="0">
                <a:solidFill>
                  <a:schemeClr val="bg1"/>
                </a:solidFill>
                <a:latin typeface="Arial" panose="020B0604020202020204" pitchFamily="34" charset="0"/>
                <a:cs typeface="Arial" panose="020B0604020202020204" pitchFamily="34" charset="0"/>
              </a:rPr>
              <a:t>January 27,</a:t>
            </a:r>
          </a:p>
          <a:p>
            <a:pPr algn="ctr"/>
            <a:r>
              <a:rPr lang="en-US" sz="1600" b="1" cap="all" dirty="0">
                <a:solidFill>
                  <a:schemeClr val="bg1"/>
                </a:solidFill>
                <a:latin typeface="Arial" panose="020B0604020202020204" pitchFamily="34" charset="0"/>
                <a:cs typeface="Arial" panose="020B0604020202020204" pitchFamily="34" charset="0"/>
              </a:rPr>
              <a:t>2020:</a:t>
            </a:r>
          </a:p>
          <a:p>
            <a:pPr algn="ctr"/>
            <a:r>
              <a:rPr lang="en-US" sz="1600" b="1" cap="all" dirty="0">
                <a:solidFill>
                  <a:schemeClr val="bg1"/>
                </a:solidFill>
                <a:latin typeface="Arial" panose="020B0604020202020204" pitchFamily="34" charset="0"/>
                <a:cs typeface="Arial" panose="020B0604020202020204" pitchFamily="34" charset="0"/>
              </a:rPr>
              <a:t>Pandemic Begins</a:t>
            </a:r>
          </a:p>
        </p:txBody>
      </p:sp>
      <p:sp>
        <p:nvSpPr>
          <p:cNvPr id="23" name="Rectangle 22"/>
          <p:cNvSpPr/>
          <p:nvPr/>
        </p:nvSpPr>
        <p:spPr>
          <a:xfrm>
            <a:off x="9657478" y="3715776"/>
            <a:ext cx="2531347" cy="584623"/>
          </a:xfrm>
          <a:prstGeom prst="rect">
            <a:avLst/>
          </a:prstGeom>
        </p:spPr>
        <p:txBody>
          <a:bodyPr wrap="square">
            <a:spAutoFit/>
          </a:bodyPr>
          <a:lstStyle/>
          <a:p>
            <a:r>
              <a:rPr lang="en-US" sz="1600" b="1" cap="all">
                <a:solidFill>
                  <a:schemeClr val="tx1">
                    <a:lumMod val="50000"/>
                    <a:lumOff val="50000"/>
                  </a:schemeClr>
                </a:solidFill>
                <a:latin typeface="Arial" panose="020B0604020202020204" pitchFamily="34" charset="0"/>
                <a:cs typeface="Arial" panose="020B0604020202020204" pitchFamily="34" charset="0"/>
              </a:rPr>
              <a:t>Summer 2021:</a:t>
            </a:r>
          </a:p>
          <a:p>
            <a:r>
              <a:rPr lang="en-US" sz="1600" b="1" cap="all">
                <a:solidFill>
                  <a:schemeClr val="tx1">
                    <a:lumMod val="50000"/>
                    <a:lumOff val="50000"/>
                  </a:schemeClr>
                </a:solidFill>
                <a:latin typeface="Arial" panose="020B0604020202020204" pitchFamily="34" charset="0"/>
                <a:cs typeface="Arial" panose="020B0604020202020204" pitchFamily="34" charset="0"/>
              </a:rPr>
              <a:t>First ½ Distribution</a:t>
            </a:r>
          </a:p>
        </p:txBody>
      </p:sp>
      <p:sp>
        <p:nvSpPr>
          <p:cNvPr id="24" name="Rectangle 23"/>
          <p:cNvSpPr/>
          <p:nvPr/>
        </p:nvSpPr>
        <p:spPr>
          <a:xfrm>
            <a:off x="5283636" y="6266689"/>
            <a:ext cx="3294724" cy="584623"/>
          </a:xfrm>
          <a:prstGeom prst="rect">
            <a:avLst/>
          </a:prstGeom>
        </p:spPr>
        <p:txBody>
          <a:bodyPr wrap="none">
            <a:spAutoFit/>
          </a:bodyPr>
          <a:lstStyle/>
          <a:p>
            <a:r>
              <a:rPr lang="en-US" sz="1600" b="1" cap="all" dirty="0">
                <a:solidFill>
                  <a:schemeClr val="tx1">
                    <a:lumMod val="50000"/>
                    <a:lumOff val="50000"/>
                  </a:schemeClr>
                </a:solidFill>
                <a:latin typeface="Arial" panose="020B0604020202020204" pitchFamily="34" charset="0"/>
                <a:cs typeface="Arial" panose="020B0604020202020204" pitchFamily="34" charset="0"/>
              </a:rPr>
              <a:t>December 31, 2026:</a:t>
            </a:r>
          </a:p>
          <a:p>
            <a:r>
              <a:rPr lang="en-US" sz="1600" b="1" cap="all" dirty="0">
                <a:solidFill>
                  <a:schemeClr val="tx1">
                    <a:lumMod val="50000"/>
                    <a:lumOff val="50000"/>
                  </a:schemeClr>
                </a:solidFill>
                <a:latin typeface="Arial" panose="020B0604020202020204" pitchFamily="34" charset="0"/>
                <a:cs typeface="Arial" panose="020B0604020202020204" pitchFamily="34" charset="0"/>
              </a:rPr>
              <a:t>All Other Funds Expended</a:t>
            </a:r>
          </a:p>
        </p:txBody>
      </p:sp>
      <p:sp>
        <p:nvSpPr>
          <p:cNvPr id="25" name="Rectangle 24"/>
          <p:cNvSpPr/>
          <p:nvPr/>
        </p:nvSpPr>
        <p:spPr>
          <a:xfrm>
            <a:off x="8017295" y="1361723"/>
            <a:ext cx="3280365" cy="953731"/>
          </a:xfrm>
          <a:prstGeom prst="rect">
            <a:avLst/>
          </a:prstGeom>
        </p:spPr>
        <p:txBody>
          <a:bodyPr wrap="none">
            <a:spAutoFit/>
          </a:bodyPr>
          <a:lstStyle/>
          <a:p>
            <a:pPr algn="ctr"/>
            <a:endParaRPr lang="en-US" sz="2399" b="1" cap="all">
              <a:solidFill>
                <a:schemeClr val="tx1">
                  <a:lumMod val="50000"/>
                  <a:lumOff val="50000"/>
                </a:schemeClr>
              </a:solidFill>
              <a:latin typeface="Arial" panose="020B0604020202020204" pitchFamily="34" charset="0"/>
              <a:cs typeface="Arial" panose="020B0604020202020204" pitchFamily="34" charset="0"/>
            </a:endParaRPr>
          </a:p>
          <a:p>
            <a:r>
              <a:rPr lang="en-US" sz="1600" b="1" cap="all">
                <a:solidFill>
                  <a:schemeClr val="tx1">
                    <a:lumMod val="50000"/>
                    <a:lumOff val="50000"/>
                  </a:schemeClr>
                </a:solidFill>
                <a:latin typeface="Arial" panose="020B0604020202020204" pitchFamily="34" charset="0"/>
                <a:cs typeface="Arial" panose="020B0604020202020204" pitchFamily="34" charset="0"/>
              </a:rPr>
              <a:t>March 3, 2021:</a:t>
            </a:r>
          </a:p>
          <a:p>
            <a:pPr algn="ctr"/>
            <a:r>
              <a:rPr lang="en-US" sz="1600" b="1" cap="all">
                <a:solidFill>
                  <a:schemeClr val="tx1">
                    <a:lumMod val="50000"/>
                    <a:lumOff val="50000"/>
                  </a:schemeClr>
                </a:solidFill>
                <a:latin typeface="Arial" panose="020B0604020202020204" pitchFamily="34" charset="0"/>
                <a:cs typeface="Arial" panose="020B0604020202020204" pitchFamily="34" charset="0"/>
              </a:rPr>
              <a:t>ARP/CLFRF Effective Date</a:t>
            </a:r>
          </a:p>
        </p:txBody>
      </p:sp>
      <p:sp>
        <p:nvSpPr>
          <p:cNvPr id="27" name="Rectangle 26"/>
          <p:cNvSpPr/>
          <p:nvPr/>
        </p:nvSpPr>
        <p:spPr>
          <a:xfrm>
            <a:off x="7499588" y="4547829"/>
            <a:ext cx="2803243" cy="584623"/>
          </a:xfrm>
          <a:prstGeom prst="rect">
            <a:avLst/>
          </a:prstGeom>
        </p:spPr>
        <p:txBody>
          <a:bodyPr wrap="none">
            <a:spAutoFit/>
          </a:bodyPr>
          <a:lstStyle/>
          <a:p>
            <a:r>
              <a:rPr lang="en-US" sz="1600" b="1" cap="all" dirty="0">
                <a:solidFill>
                  <a:schemeClr val="tx1">
                    <a:lumMod val="50000"/>
                    <a:lumOff val="50000"/>
                  </a:schemeClr>
                </a:solidFill>
                <a:latin typeface="Arial" panose="020B0604020202020204" pitchFamily="34" charset="0"/>
                <a:cs typeface="Arial" panose="020B0604020202020204" pitchFamily="34" charset="0"/>
              </a:rPr>
              <a:t>Summer 2022:</a:t>
            </a:r>
          </a:p>
          <a:p>
            <a:r>
              <a:rPr lang="en-US" sz="1600" b="1" cap="all" dirty="0">
                <a:solidFill>
                  <a:schemeClr val="tx1">
                    <a:lumMod val="50000"/>
                    <a:lumOff val="50000"/>
                  </a:schemeClr>
                </a:solidFill>
                <a:latin typeface="Arial" panose="020B0604020202020204" pitchFamily="34" charset="0"/>
                <a:cs typeface="Arial" panose="020B0604020202020204" pitchFamily="34" charset="0"/>
              </a:rPr>
              <a:t>Second ½ Distribution</a:t>
            </a:r>
          </a:p>
        </p:txBody>
      </p:sp>
      <p:sp>
        <p:nvSpPr>
          <p:cNvPr id="29" name="Oval 28">
            <a:extLst>
              <a:ext uri="{FF2B5EF4-FFF2-40B4-BE49-F238E27FC236}">
                <a16:creationId xmlns:a16="http://schemas.microsoft.com/office/drawing/2014/main" id="{4C7C9F25-07C2-B04C-81D0-4FA045859805}"/>
              </a:ext>
            </a:extLst>
          </p:cNvPr>
          <p:cNvSpPr/>
          <p:nvPr/>
        </p:nvSpPr>
        <p:spPr>
          <a:xfrm>
            <a:off x="8431968" y="5798029"/>
            <a:ext cx="521072" cy="521072"/>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1">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F3406829-D8BB-2549-A0EE-0A4A1B5F5AA7}"/>
              </a:ext>
            </a:extLst>
          </p:cNvPr>
          <p:cNvSpPr/>
          <p:nvPr/>
        </p:nvSpPr>
        <p:spPr>
          <a:xfrm>
            <a:off x="8940485" y="6031304"/>
            <a:ext cx="2941007" cy="584623"/>
          </a:xfrm>
          <a:prstGeom prst="rect">
            <a:avLst/>
          </a:prstGeom>
        </p:spPr>
        <p:txBody>
          <a:bodyPr wrap="square">
            <a:spAutoFit/>
          </a:bodyPr>
          <a:lstStyle/>
          <a:p>
            <a:r>
              <a:rPr lang="en-US" sz="1600" b="1" cap="all" dirty="0">
                <a:solidFill>
                  <a:schemeClr val="tx1">
                    <a:lumMod val="50000"/>
                    <a:lumOff val="50000"/>
                  </a:schemeClr>
                </a:solidFill>
                <a:latin typeface="Arial" panose="020B0604020202020204" pitchFamily="34" charset="0"/>
                <a:cs typeface="Arial" panose="020B0604020202020204" pitchFamily="34" charset="0"/>
              </a:rPr>
              <a:t>December 31, 2024:</a:t>
            </a:r>
          </a:p>
          <a:p>
            <a:r>
              <a:rPr lang="en-US" sz="1600" b="1" cap="all" dirty="0">
                <a:solidFill>
                  <a:schemeClr val="tx1">
                    <a:lumMod val="50000"/>
                    <a:lumOff val="50000"/>
                  </a:schemeClr>
                </a:solidFill>
                <a:latin typeface="Arial" panose="020B0604020202020204" pitchFamily="34" charset="0"/>
                <a:cs typeface="Arial" panose="020B0604020202020204" pitchFamily="34" charset="0"/>
              </a:rPr>
              <a:t>All Funds Obligated</a:t>
            </a:r>
          </a:p>
        </p:txBody>
      </p:sp>
      <p:sp>
        <p:nvSpPr>
          <p:cNvPr id="3" name="Rectangle 2">
            <a:extLst>
              <a:ext uri="{FF2B5EF4-FFF2-40B4-BE49-F238E27FC236}">
                <a16:creationId xmlns:a16="http://schemas.microsoft.com/office/drawing/2014/main" id="{7D55F5AA-1B94-7147-92FA-6BCB18819275}"/>
              </a:ext>
            </a:extLst>
          </p:cNvPr>
          <p:cNvSpPr/>
          <p:nvPr/>
        </p:nvSpPr>
        <p:spPr>
          <a:xfrm>
            <a:off x="99524" y="3359589"/>
            <a:ext cx="3788248" cy="3365432"/>
          </a:xfrm>
          <a:prstGeom prst="rect">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664" indent="-285664">
              <a:spcBef>
                <a:spcPts val="600"/>
              </a:spcBef>
              <a:buFont typeface="Arial" panose="020B0604020202020204" pitchFamily="34" charset="0"/>
              <a:buChar char="•"/>
            </a:pPr>
            <a:r>
              <a:rPr lang="en-US" sz="1600" b="1" dirty="0">
                <a:solidFill>
                  <a:schemeClr val="accent1"/>
                </a:solidFill>
                <a:latin typeface="+mj-lt"/>
              </a:rPr>
              <a:t>Premium Pay: </a:t>
            </a:r>
            <a:r>
              <a:rPr lang="en-US" sz="1600" dirty="0">
                <a:solidFill>
                  <a:schemeClr val="accent1"/>
                </a:solidFill>
                <a:latin typeface="+mj-lt"/>
              </a:rPr>
              <a:t>May be applied retroactively to beginning of pandemic but only through April 10, 2023</a:t>
            </a:r>
          </a:p>
          <a:p>
            <a:pPr marL="285664" indent="-285664">
              <a:spcBef>
                <a:spcPts val="600"/>
              </a:spcBef>
              <a:buFont typeface="Arial" panose="020B0604020202020204" pitchFamily="34" charset="0"/>
              <a:buChar char="•"/>
            </a:pPr>
            <a:r>
              <a:rPr lang="en-US" sz="1600" b="1" dirty="0">
                <a:solidFill>
                  <a:schemeClr val="accent1"/>
                </a:solidFill>
                <a:latin typeface="+mj-lt"/>
              </a:rPr>
              <a:t>Assistance Programs</a:t>
            </a:r>
            <a:r>
              <a:rPr lang="en-US" sz="1600" dirty="0">
                <a:solidFill>
                  <a:schemeClr val="accent1"/>
                </a:solidFill>
                <a:latin typeface="+mj-lt"/>
              </a:rPr>
              <a:t>: May address negative impacts from beginning of pandemic</a:t>
            </a:r>
          </a:p>
          <a:p>
            <a:pPr marL="285664" indent="-285664">
              <a:spcBef>
                <a:spcPts val="600"/>
              </a:spcBef>
              <a:buFont typeface="Arial" panose="020B0604020202020204" pitchFamily="34" charset="0"/>
              <a:buChar char="•"/>
            </a:pPr>
            <a:r>
              <a:rPr lang="en-US" sz="1600" b="1" dirty="0">
                <a:solidFill>
                  <a:schemeClr val="accent1"/>
                </a:solidFill>
                <a:latin typeface="+mj-lt"/>
              </a:rPr>
              <a:t>Revenue Loss: </a:t>
            </a:r>
            <a:r>
              <a:rPr lang="en-US" sz="1600" dirty="0">
                <a:solidFill>
                  <a:schemeClr val="accent1"/>
                </a:solidFill>
                <a:latin typeface="+mj-lt"/>
              </a:rPr>
              <a:t>Will be calculated from beginning of pandemic. May cover expenses from March 3, 2021 onward</a:t>
            </a:r>
          </a:p>
          <a:p>
            <a:pPr marL="285664" indent="-285664">
              <a:spcBef>
                <a:spcPts val="600"/>
              </a:spcBef>
              <a:buFont typeface="Arial" panose="020B0604020202020204" pitchFamily="34" charset="0"/>
              <a:buChar char="•"/>
            </a:pPr>
            <a:r>
              <a:rPr lang="en-US" sz="1600" b="1" dirty="0">
                <a:solidFill>
                  <a:schemeClr val="accent1"/>
                </a:solidFill>
                <a:latin typeface="+mj-lt"/>
              </a:rPr>
              <a:t>Water/Wastewater/Broadband: </a:t>
            </a:r>
            <a:r>
              <a:rPr lang="en-US" sz="1600" dirty="0">
                <a:solidFill>
                  <a:schemeClr val="accent1"/>
                </a:solidFill>
                <a:latin typeface="+mj-lt"/>
              </a:rPr>
              <a:t>May be used for projects that started before March 3, 2021, but only for expenses after that date</a:t>
            </a:r>
          </a:p>
        </p:txBody>
      </p:sp>
      <p:sp>
        <p:nvSpPr>
          <p:cNvPr id="31" name="Oval 30">
            <a:extLst>
              <a:ext uri="{FF2B5EF4-FFF2-40B4-BE49-F238E27FC236}">
                <a16:creationId xmlns:a16="http://schemas.microsoft.com/office/drawing/2014/main" id="{873228A0-0D2A-C748-9FFB-CEE7C54CB107}"/>
              </a:ext>
            </a:extLst>
          </p:cNvPr>
          <p:cNvSpPr/>
          <p:nvPr/>
        </p:nvSpPr>
        <p:spPr>
          <a:xfrm>
            <a:off x="9889916" y="2778271"/>
            <a:ext cx="521072" cy="521072"/>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1">
              <a:latin typeface="Arial" panose="020B0604020202020204" pitchFamily="34" charset="0"/>
              <a:cs typeface="Arial" panose="020B0604020202020204" pitchFamily="34" charset="0"/>
            </a:endParaRPr>
          </a:p>
        </p:txBody>
      </p:sp>
      <p:sp>
        <p:nvSpPr>
          <p:cNvPr id="32" name="Rectangle 31">
            <a:extLst>
              <a:ext uri="{FF2B5EF4-FFF2-40B4-BE49-F238E27FC236}">
                <a16:creationId xmlns:a16="http://schemas.microsoft.com/office/drawing/2014/main" id="{4841931B-2B97-1846-A6EC-182FA2C8F21B}"/>
              </a:ext>
            </a:extLst>
          </p:cNvPr>
          <p:cNvSpPr/>
          <p:nvPr/>
        </p:nvSpPr>
        <p:spPr>
          <a:xfrm>
            <a:off x="7389655" y="2742058"/>
            <a:ext cx="2364486" cy="584623"/>
          </a:xfrm>
          <a:prstGeom prst="rect">
            <a:avLst/>
          </a:prstGeom>
        </p:spPr>
        <p:txBody>
          <a:bodyPr wrap="square">
            <a:spAutoFit/>
          </a:bodyPr>
          <a:lstStyle/>
          <a:p>
            <a:pPr algn="r"/>
            <a:r>
              <a:rPr lang="en-US" sz="1600" b="1" cap="all">
                <a:solidFill>
                  <a:schemeClr val="tx1">
                    <a:lumMod val="50000"/>
                    <a:lumOff val="50000"/>
                  </a:schemeClr>
                </a:solidFill>
                <a:latin typeface="Arial" panose="020B0604020202020204" pitchFamily="34" charset="0"/>
                <a:cs typeface="Arial" panose="020B0604020202020204" pitchFamily="34" charset="0"/>
              </a:rPr>
              <a:t>May 2021:</a:t>
            </a:r>
          </a:p>
          <a:p>
            <a:pPr algn="r"/>
            <a:r>
              <a:rPr lang="en-US" sz="1600" b="1" cap="all">
                <a:solidFill>
                  <a:schemeClr val="tx1">
                    <a:lumMod val="50000"/>
                    <a:lumOff val="50000"/>
                  </a:schemeClr>
                </a:solidFill>
                <a:latin typeface="Arial" panose="020B0604020202020204" pitchFamily="34" charset="0"/>
                <a:cs typeface="Arial" panose="020B0604020202020204" pitchFamily="34" charset="0"/>
              </a:rPr>
              <a:t>Interim Final Rule</a:t>
            </a:r>
          </a:p>
        </p:txBody>
      </p:sp>
      <p:sp>
        <p:nvSpPr>
          <p:cNvPr id="33" name="Rectangle 32">
            <a:extLst>
              <a:ext uri="{FF2B5EF4-FFF2-40B4-BE49-F238E27FC236}">
                <a16:creationId xmlns:a16="http://schemas.microsoft.com/office/drawing/2014/main" id="{E6C8610E-7661-124F-803A-6419613A75D0}"/>
              </a:ext>
            </a:extLst>
          </p:cNvPr>
          <p:cNvSpPr/>
          <p:nvPr/>
        </p:nvSpPr>
        <p:spPr>
          <a:xfrm>
            <a:off x="4930420" y="3752623"/>
            <a:ext cx="3762084" cy="584623"/>
          </a:xfrm>
          <a:prstGeom prst="rect">
            <a:avLst/>
          </a:prstGeom>
        </p:spPr>
        <p:txBody>
          <a:bodyPr wrap="square">
            <a:spAutoFit/>
          </a:bodyPr>
          <a:lstStyle/>
          <a:p>
            <a:r>
              <a:rPr lang="en-US" sz="1600" b="1" cap="all">
                <a:solidFill>
                  <a:schemeClr val="tx1">
                    <a:lumMod val="50000"/>
                    <a:lumOff val="50000"/>
                  </a:schemeClr>
                </a:solidFill>
                <a:latin typeface="Arial" panose="020B0604020202020204" pitchFamily="34" charset="0"/>
                <a:cs typeface="Arial" panose="020B0604020202020204" pitchFamily="34" charset="0"/>
              </a:rPr>
              <a:t>Fall 2021:</a:t>
            </a:r>
          </a:p>
          <a:p>
            <a:r>
              <a:rPr lang="en-US" sz="1600" b="1" cap="all">
                <a:solidFill>
                  <a:schemeClr val="tx1">
                    <a:lumMod val="50000"/>
                    <a:lumOff val="50000"/>
                  </a:schemeClr>
                </a:solidFill>
                <a:latin typeface="Arial" panose="020B0604020202020204" pitchFamily="34" charset="0"/>
                <a:cs typeface="Arial" panose="020B0604020202020204" pitchFamily="34" charset="0"/>
              </a:rPr>
              <a:t>Various Compliance Guides</a:t>
            </a:r>
          </a:p>
        </p:txBody>
      </p:sp>
      <p:sp>
        <p:nvSpPr>
          <p:cNvPr id="34" name="Oval 33">
            <a:extLst>
              <a:ext uri="{FF2B5EF4-FFF2-40B4-BE49-F238E27FC236}">
                <a16:creationId xmlns:a16="http://schemas.microsoft.com/office/drawing/2014/main" id="{3BBA37C3-8A20-BB4B-BE6A-097B4E9B84C7}"/>
              </a:ext>
            </a:extLst>
          </p:cNvPr>
          <p:cNvSpPr/>
          <p:nvPr/>
        </p:nvSpPr>
        <p:spPr>
          <a:xfrm>
            <a:off x="6147602" y="3466118"/>
            <a:ext cx="521072" cy="521072"/>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1">
              <a:latin typeface="Arial" panose="020B0604020202020204" pitchFamily="34" charset="0"/>
              <a:cs typeface="Arial" panose="020B0604020202020204" pitchFamily="34" charset="0"/>
            </a:endParaRPr>
          </a:p>
        </p:txBody>
      </p:sp>
      <p:sp>
        <p:nvSpPr>
          <p:cNvPr id="36" name="Oval 35">
            <a:extLst>
              <a:ext uri="{FF2B5EF4-FFF2-40B4-BE49-F238E27FC236}">
                <a16:creationId xmlns:a16="http://schemas.microsoft.com/office/drawing/2014/main" id="{09A5B94C-FCA4-A441-943D-9C0B7EA303CF}"/>
              </a:ext>
            </a:extLst>
          </p:cNvPr>
          <p:cNvSpPr/>
          <p:nvPr/>
        </p:nvSpPr>
        <p:spPr>
          <a:xfrm>
            <a:off x="3988395" y="4513043"/>
            <a:ext cx="521072" cy="521072"/>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1">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D1D70A1F-A55A-0049-B4F1-B637C840135D}"/>
              </a:ext>
            </a:extLst>
          </p:cNvPr>
          <p:cNvSpPr/>
          <p:nvPr/>
        </p:nvSpPr>
        <p:spPr>
          <a:xfrm>
            <a:off x="4535910" y="4589600"/>
            <a:ext cx="2003321" cy="584623"/>
          </a:xfrm>
          <a:prstGeom prst="rect">
            <a:avLst/>
          </a:prstGeom>
        </p:spPr>
        <p:txBody>
          <a:bodyPr wrap="square">
            <a:spAutoFit/>
          </a:bodyPr>
          <a:lstStyle/>
          <a:p>
            <a:r>
              <a:rPr lang="en-US" sz="1600" b="1" cap="all" dirty="0">
                <a:solidFill>
                  <a:schemeClr val="tx1">
                    <a:lumMod val="50000"/>
                    <a:lumOff val="50000"/>
                  </a:schemeClr>
                </a:solidFill>
                <a:latin typeface="Arial" panose="020B0604020202020204" pitchFamily="34" charset="0"/>
                <a:cs typeface="Arial" panose="020B0604020202020204" pitchFamily="34" charset="0"/>
              </a:rPr>
              <a:t>January 2022: Final Rule</a:t>
            </a:r>
          </a:p>
        </p:txBody>
      </p:sp>
      <p:sp>
        <p:nvSpPr>
          <p:cNvPr id="6" name="Oval 5">
            <a:extLst>
              <a:ext uri="{FF2B5EF4-FFF2-40B4-BE49-F238E27FC236}">
                <a16:creationId xmlns:a16="http://schemas.microsoft.com/office/drawing/2014/main" id="{5591F3DD-3D73-9ADA-6A88-E3E06567BE45}"/>
              </a:ext>
            </a:extLst>
          </p:cNvPr>
          <p:cNvSpPr/>
          <p:nvPr/>
        </p:nvSpPr>
        <p:spPr>
          <a:xfrm>
            <a:off x="5338629" y="5734141"/>
            <a:ext cx="521072" cy="521072"/>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1">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E0B08324-AF9F-3118-D200-77CF542533D6}"/>
              </a:ext>
            </a:extLst>
          </p:cNvPr>
          <p:cNvSpPr/>
          <p:nvPr/>
        </p:nvSpPr>
        <p:spPr>
          <a:xfrm>
            <a:off x="5765473" y="5173133"/>
            <a:ext cx="2941007" cy="830781"/>
          </a:xfrm>
          <a:prstGeom prst="rect">
            <a:avLst/>
          </a:prstGeom>
        </p:spPr>
        <p:txBody>
          <a:bodyPr wrap="square">
            <a:spAutoFit/>
          </a:bodyPr>
          <a:lstStyle/>
          <a:p>
            <a:r>
              <a:rPr lang="en-US" sz="1600" b="1" cap="all" dirty="0">
                <a:solidFill>
                  <a:schemeClr val="tx1">
                    <a:lumMod val="50000"/>
                    <a:lumOff val="50000"/>
                  </a:schemeClr>
                </a:solidFill>
                <a:latin typeface="Arial" panose="020B0604020202020204" pitchFamily="34" charset="0"/>
                <a:cs typeface="Arial" panose="020B0604020202020204" pitchFamily="34" charset="0"/>
              </a:rPr>
              <a:t>September 30, 2026:</a:t>
            </a:r>
          </a:p>
          <a:p>
            <a:r>
              <a:rPr lang="en-US" sz="1600" b="1" cap="all" dirty="0">
                <a:solidFill>
                  <a:schemeClr val="tx1">
                    <a:lumMod val="50000"/>
                    <a:lumOff val="50000"/>
                  </a:schemeClr>
                </a:solidFill>
                <a:latin typeface="Arial" panose="020B0604020202020204" pitchFamily="34" charset="0"/>
                <a:cs typeface="Arial" panose="020B0604020202020204" pitchFamily="34" charset="0"/>
              </a:rPr>
              <a:t>Transportation &amp; Title I Projects EXPENDED</a:t>
            </a:r>
          </a:p>
        </p:txBody>
      </p:sp>
    </p:spTree>
    <p:extLst>
      <p:ext uri="{BB962C8B-B14F-4D97-AF65-F5344CB8AC3E}">
        <p14:creationId xmlns:p14="http://schemas.microsoft.com/office/powerpoint/2010/main" val="1423641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8EDA9-E0A1-2CAA-E119-CA463123C85F}"/>
              </a:ext>
            </a:extLst>
          </p:cNvPr>
          <p:cNvSpPr>
            <a:spLocks noGrp="1"/>
          </p:cNvSpPr>
          <p:nvPr>
            <p:ph type="title"/>
          </p:nvPr>
        </p:nvSpPr>
        <p:spPr>
          <a:xfrm>
            <a:off x="837981" y="-59060"/>
            <a:ext cx="10512862" cy="1325563"/>
          </a:xfrm>
        </p:spPr>
        <p:txBody>
          <a:bodyPr/>
          <a:lstStyle/>
          <a:p>
            <a:pPr algn="ctr"/>
            <a:r>
              <a:rPr lang="en-US" dirty="0"/>
              <a:t>What Funds for What Purpose?</a:t>
            </a:r>
          </a:p>
        </p:txBody>
      </p:sp>
      <p:graphicFrame>
        <p:nvGraphicFramePr>
          <p:cNvPr id="4" name="Content Placeholder 3">
            <a:extLst>
              <a:ext uri="{FF2B5EF4-FFF2-40B4-BE49-F238E27FC236}">
                <a16:creationId xmlns:a16="http://schemas.microsoft.com/office/drawing/2014/main" id="{92D82BFC-C8CE-8584-14EE-2538E0246842}"/>
              </a:ext>
            </a:extLst>
          </p:cNvPr>
          <p:cNvGraphicFramePr>
            <a:graphicFrameLocks noGrp="1"/>
          </p:cNvGraphicFramePr>
          <p:nvPr>
            <p:ph idx="1"/>
            <p:extLst>
              <p:ext uri="{D42A27DB-BD31-4B8C-83A1-F6EECF244321}">
                <p14:modId xmlns:p14="http://schemas.microsoft.com/office/powerpoint/2010/main" val="444769443"/>
              </p:ext>
            </p:extLst>
          </p:nvPr>
        </p:nvGraphicFramePr>
        <p:xfrm>
          <a:off x="45739" y="1052736"/>
          <a:ext cx="12143086" cy="5262467"/>
        </p:xfrm>
        <a:graphic>
          <a:graphicData uri="http://schemas.openxmlformats.org/drawingml/2006/table">
            <a:tbl>
              <a:tblPr firstRow="1" bandRow="1">
                <a:tableStyleId>{7DF18680-E054-41AD-8BC1-D1AEF772440D}</a:tableStyleId>
              </a:tblPr>
              <a:tblGrid>
                <a:gridCol w="4104457">
                  <a:extLst>
                    <a:ext uri="{9D8B030D-6E8A-4147-A177-3AD203B41FA5}">
                      <a16:colId xmlns:a16="http://schemas.microsoft.com/office/drawing/2014/main" val="3694675791"/>
                    </a:ext>
                  </a:extLst>
                </a:gridCol>
                <a:gridCol w="8038629">
                  <a:extLst>
                    <a:ext uri="{9D8B030D-6E8A-4147-A177-3AD203B41FA5}">
                      <a16:colId xmlns:a16="http://schemas.microsoft.com/office/drawing/2014/main" val="1385697877"/>
                    </a:ext>
                  </a:extLst>
                </a:gridCol>
              </a:tblGrid>
              <a:tr h="418179">
                <a:tc>
                  <a:txBody>
                    <a:bodyPr/>
                    <a:lstStyle/>
                    <a:p>
                      <a:pPr algn="ctr"/>
                      <a:r>
                        <a:rPr lang="en-US" dirty="0"/>
                        <a:t>Cost Type</a:t>
                      </a:r>
                    </a:p>
                  </a:txBody>
                  <a:tcPr/>
                </a:tc>
                <a:tc>
                  <a:txBody>
                    <a:bodyPr/>
                    <a:lstStyle/>
                    <a:p>
                      <a:pPr algn="ctr"/>
                      <a:r>
                        <a:rPr lang="en-US" dirty="0"/>
                        <a:t>Source(s) of ARP/CSLFRF Revenue</a:t>
                      </a:r>
                    </a:p>
                  </a:txBody>
                  <a:tcPr/>
                </a:tc>
                <a:extLst>
                  <a:ext uri="{0D108BD9-81ED-4DB2-BD59-A6C34878D82A}">
                    <a16:rowId xmlns:a16="http://schemas.microsoft.com/office/drawing/2014/main" val="4230376697"/>
                  </a:ext>
                </a:extLst>
              </a:tr>
              <a:tr h="418179">
                <a:tc>
                  <a:txBody>
                    <a:bodyPr/>
                    <a:lstStyle/>
                    <a:p>
                      <a:r>
                        <a:rPr lang="en-US" dirty="0"/>
                        <a:t>1. New Staff in Obligated Position</a:t>
                      </a:r>
                    </a:p>
                  </a:txBody>
                  <a:tcPr/>
                </a:tc>
                <a:tc>
                  <a:txBody>
                    <a:bodyPr/>
                    <a:lstStyle/>
                    <a:p>
                      <a:pPr marL="285750" indent="-285750">
                        <a:buFont typeface="Arial" panose="020B0604020202020204" pitchFamily="34" charset="0"/>
                        <a:buChar char="•"/>
                      </a:pPr>
                      <a:r>
                        <a:rPr lang="en-US" dirty="0"/>
                        <a:t>ARP/CSLFRF funds that LG no longer needs for other obligated projects</a:t>
                      </a:r>
                    </a:p>
                    <a:p>
                      <a:pPr marL="285750" indent="-285750">
                        <a:buFont typeface="Arial" panose="020B0604020202020204" pitchFamily="34" charset="0"/>
                        <a:buChar char="•"/>
                      </a:pPr>
                      <a:r>
                        <a:rPr lang="en-US" dirty="0"/>
                        <a:t>Estimated Mandated Future Compliance Costs not needed</a:t>
                      </a:r>
                    </a:p>
                    <a:p>
                      <a:pPr marL="285750" indent="-285750">
                        <a:buFont typeface="Arial" panose="020B0604020202020204" pitchFamily="34" charset="0"/>
                        <a:buChar char="•"/>
                      </a:pPr>
                      <a:r>
                        <a:rPr lang="en-US" dirty="0"/>
                        <a:t>Program Income</a:t>
                      </a:r>
                    </a:p>
                  </a:txBody>
                  <a:tcPr/>
                </a:tc>
                <a:extLst>
                  <a:ext uri="{0D108BD9-81ED-4DB2-BD59-A6C34878D82A}">
                    <a16:rowId xmlns:a16="http://schemas.microsoft.com/office/drawing/2014/main" val="3416054184"/>
                  </a:ext>
                </a:extLst>
              </a:tr>
              <a:tr h="418179">
                <a:tc>
                  <a:txBody>
                    <a:bodyPr/>
                    <a:lstStyle/>
                    <a:p>
                      <a:r>
                        <a:rPr lang="en-US" dirty="0"/>
                        <a:t>2. Mandated Future Compliance Costs</a:t>
                      </a:r>
                    </a:p>
                  </a:txBody>
                  <a:tcPr/>
                </a:tc>
                <a:tc>
                  <a:txBody>
                    <a:bodyPr/>
                    <a:lstStyle/>
                    <a:p>
                      <a:pPr marL="285750" indent="-285750">
                        <a:buFont typeface="Arial" panose="020B0604020202020204" pitchFamily="34" charset="0"/>
                        <a:buChar char="•"/>
                      </a:pPr>
                      <a:r>
                        <a:rPr lang="en-US" dirty="0"/>
                        <a:t>ARP/CSLFRF funds in the amount estimated in July 2024 (and revised in Jan. 2025)</a:t>
                      </a:r>
                    </a:p>
                    <a:p>
                      <a:pPr marL="285750" indent="-285750">
                        <a:buFont typeface="Arial" panose="020B0604020202020204" pitchFamily="34" charset="0"/>
                        <a:buChar char="•"/>
                      </a:pPr>
                      <a:r>
                        <a:rPr lang="en-US" dirty="0"/>
                        <a:t>ARP/CLSFRF funds that LG no longer needs for other obligated projects</a:t>
                      </a:r>
                    </a:p>
                    <a:p>
                      <a:pPr marL="285750" indent="-285750">
                        <a:buFont typeface="Arial" panose="020B0604020202020204" pitchFamily="34" charset="0"/>
                        <a:buChar char="•"/>
                      </a:pPr>
                      <a:r>
                        <a:rPr lang="en-US" dirty="0"/>
                        <a:t>Program Income</a:t>
                      </a:r>
                    </a:p>
                  </a:txBody>
                  <a:tcPr/>
                </a:tc>
                <a:extLst>
                  <a:ext uri="{0D108BD9-81ED-4DB2-BD59-A6C34878D82A}">
                    <a16:rowId xmlns:a16="http://schemas.microsoft.com/office/drawing/2014/main" val="2901558532"/>
                  </a:ext>
                </a:extLst>
              </a:tr>
              <a:tr h="418179">
                <a:tc>
                  <a:txBody>
                    <a:bodyPr/>
                    <a:lstStyle/>
                    <a:p>
                      <a:r>
                        <a:rPr lang="en-US" dirty="0"/>
                        <a:t>3. Change Orders and Contingencies</a:t>
                      </a:r>
                    </a:p>
                  </a:txBody>
                  <a:tcPr/>
                </a:tc>
                <a:tc>
                  <a:txBody>
                    <a:bodyPr/>
                    <a:lstStyle/>
                    <a:p>
                      <a:pPr marL="285750" indent="-285750">
                        <a:buFont typeface="Arial" panose="020B0604020202020204" pitchFamily="34" charset="0"/>
                        <a:buChar char="•"/>
                      </a:pPr>
                      <a:r>
                        <a:rPr lang="en-US" dirty="0"/>
                        <a:t>ARP/CSLFRF funds in the amount estimated in January 2025</a:t>
                      </a:r>
                    </a:p>
                    <a:p>
                      <a:pPr marL="285750" indent="-285750">
                        <a:buFont typeface="Arial" panose="020B0604020202020204" pitchFamily="34" charset="0"/>
                        <a:buChar char="•"/>
                      </a:pPr>
                      <a:r>
                        <a:rPr lang="en-US" dirty="0"/>
                        <a:t>ARP/CSLFRF funds that LG no longer needs for other obligated projects</a:t>
                      </a:r>
                    </a:p>
                    <a:p>
                      <a:pPr marL="285750" indent="-285750">
                        <a:buFont typeface="Arial" panose="020B0604020202020204" pitchFamily="34" charset="0"/>
                        <a:buChar char="•"/>
                      </a:pPr>
                      <a:r>
                        <a:rPr lang="en-US" dirty="0"/>
                        <a:t>Program Income</a:t>
                      </a:r>
                    </a:p>
                  </a:txBody>
                  <a:tcPr/>
                </a:tc>
                <a:extLst>
                  <a:ext uri="{0D108BD9-81ED-4DB2-BD59-A6C34878D82A}">
                    <a16:rowId xmlns:a16="http://schemas.microsoft.com/office/drawing/2014/main" val="1569544302"/>
                  </a:ext>
                </a:extLst>
              </a:tr>
              <a:tr h="418179">
                <a:tc>
                  <a:txBody>
                    <a:bodyPr/>
                    <a:lstStyle/>
                    <a:p>
                      <a:r>
                        <a:rPr lang="en-US" dirty="0"/>
                        <a:t>4. Contract Amendments</a:t>
                      </a:r>
                    </a:p>
                  </a:txBody>
                  <a:tcPr/>
                </a:tc>
                <a:tc>
                  <a:txBody>
                    <a:bodyPr/>
                    <a:lstStyle/>
                    <a:p>
                      <a:pPr marL="285750" indent="-285750">
                        <a:buFont typeface="Arial" panose="020B0604020202020204" pitchFamily="34" charset="0"/>
                        <a:buChar char="•"/>
                      </a:pPr>
                      <a:r>
                        <a:rPr lang="en-US" dirty="0"/>
                        <a:t>ARP/CSLFRF funds in the amount estimated in January 2025</a:t>
                      </a:r>
                    </a:p>
                    <a:p>
                      <a:pPr marL="285750" indent="-285750">
                        <a:buFont typeface="Arial" panose="020B0604020202020204" pitchFamily="34" charset="0"/>
                        <a:buChar char="•"/>
                      </a:pPr>
                      <a:r>
                        <a:rPr lang="en-US" dirty="0"/>
                        <a:t>ARP/CSLFRF funds that LG no longer needs for other obligated projects</a:t>
                      </a:r>
                    </a:p>
                    <a:p>
                      <a:pPr marL="285750" indent="-285750">
                        <a:buFont typeface="Arial" panose="020B0604020202020204" pitchFamily="34" charset="0"/>
                        <a:buChar char="•"/>
                      </a:pPr>
                      <a:r>
                        <a:rPr lang="en-US" dirty="0"/>
                        <a:t>Program Income</a:t>
                      </a:r>
                    </a:p>
                  </a:txBody>
                  <a:tcPr/>
                </a:tc>
                <a:extLst>
                  <a:ext uri="{0D108BD9-81ED-4DB2-BD59-A6C34878D82A}">
                    <a16:rowId xmlns:a16="http://schemas.microsoft.com/office/drawing/2014/main" val="3364968413"/>
                  </a:ext>
                </a:extLst>
              </a:tr>
              <a:tr h="418179">
                <a:tc>
                  <a:txBody>
                    <a:bodyPr/>
                    <a:lstStyle/>
                    <a:p>
                      <a:pPr marL="236538" indent="-236538">
                        <a:tabLst/>
                      </a:pPr>
                      <a:r>
                        <a:rPr lang="en-US" dirty="0"/>
                        <a:t>5. Replacement Contractors or Subrecipients</a:t>
                      </a:r>
                    </a:p>
                  </a:txBody>
                  <a:tcPr/>
                </a:tc>
                <a:tc>
                  <a:txBody>
                    <a:bodyPr/>
                    <a:lstStyle/>
                    <a:p>
                      <a:pPr marL="285750" indent="-285750">
                        <a:buFont typeface="Arial" panose="020B0604020202020204" pitchFamily="34" charset="0"/>
                        <a:buChar char="•"/>
                      </a:pPr>
                      <a:r>
                        <a:rPr lang="en-US" dirty="0"/>
                        <a:t>ARP/CSLFRF funds in the amount estimated in January 2025</a:t>
                      </a:r>
                    </a:p>
                    <a:p>
                      <a:pPr marL="285750" indent="-285750">
                        <a:buFont typeface="Arial" panose="020B0604020202020204" pitchFamily="34" charset="0"/>
                        <a:buChar char="•"/>
                      </a:pPr>
                      <a:r>
                        <a:rPr lang="en-US" dirty="0"/>
                        <a:t>ARP/CSLFRF funds that LG no longer needs for other obligated projects</a:t>
                      </a:r>
                    </a:p>
                    <a:p>
                      <a:pPr marL="285750" indent="-285750">
                        <a:buFont typeface="Arial" panose="020B0604020202020204" pitchFamily="34" charset="0"/>
                        <a:buChar char="•"/>
                      </a:pPr>
                      <a:r>
                        <a:rPr lang="en-US" dirty="0"/>
                        <a:t>Program Income</a:t>
                      </a:r>
                    </a:p>
                  </a:txBody>
                  <a:tcPr/>
                </a:tc>
                <a:extLst>
                  <a:ext uri="{0D108BD9-81ED-4DB2-BD59-A6C34878D82A}">
                    <a16:rowId xmlns:a16="http://schemas.microsoft.com/office/drawing/2014/main" val="1039007015"/>
                  </a:ext>
                </a:extLst>
              </a:tr>
            </a:tbl>
          </a:graphicData>
        </a:graphic>
      </p:graphicFrame>
    </p:spTree>
    <p:extLst>
      <p:ext uri="{BB962C8B-B14F-4D97-AF65-F5344CB8AC3E}">
        <p14:creationId xmlns:p14="http://schemas.microsoft.com/office/powerpoint/2010/main" val="3128908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A862E-5B2E-00DB-7A67-BEE30BD627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3D054C-76B3-EE09-C864-1FDFBB710D2F}"/>
              </a:ext>
            </a:extLst>
          </p:cNvPr>
          <p:cNvSpPr>
            <a:spLocks noGrp="1"/>
          </p:cNvSpPr>
          <p:nvPr>
            <p:ph type="title"/>
          </p:nvPr>
        </p:nvSpPr>
        <p:spPr>
          <a:xfrm>
            <a:off x="837981" y="-59060"/>
            <a:ext cx="10512862" cy="1325563"/>
          </a:xfrm>
        </p:spPr>
        <p:txBody>
          <a:bodyPr/>
          <a:lstStyle/>
          <a:p>
            <a:pPr algn="ctr"/>
            <a:r>
              <a:rPr lang="en-US" dirty="0"/>
              <a:t>What Funds for What Purpose?</a:t>
            </a:r>
          </a:p>
        </p:txBody>
      </p:sp>
      <p:graphicFrame>
        <p:nvGraphicFramePr>
          <p:cNvPr id="4" name="Content Placeholder 3">
            <a:extLst>
              <a:ext uri="{FF2B5EF4-FFF2-40B4-BE49-F238E27FC236}">
                <a16:creationId xmlns:a16="http://schemas.microsoft.com/office/drawing/2014/main" id="{7C33487C-7615-5628-5F5D-DC0E667E8481}"/>
              </a:ext>
            </a:extLst>
          </p:cNvPr>
          <p:cNvGraphicFramePr>
            <a:graphicFrameLocks noGrp="1"/>
          </p:cNvGraphicFramePr>
          <p:nvPr>
            <p:ph idx="1"/>
            <p:extLst>
              <p:ext uri="{D42A27DB-BD31-4B8C-83A1-F6EECF244321}">
                <p14:modId xmlns:p14="http://schemas.microsoft.com/office/powerpoint/2010/main" val="703093971"/>
              </p:ext>
            </p:extLst>
          </p:nvPr>
        </p:nvGraphicFramePr>
        <p:xfrm>
          <a:off x="45739" y="1052736"/>
          <a:ext cx="12143086" cy="1697831"/>
        </p:xfrm>
        <a:graphic>
          <a:graphicData uri="http://schemas.openxmlformats.org/drawingml/2006/table">
            <a:tbl>
              <a:tblPr firstRow="1" bandRow="1">
                <a:tableStyleId>{7DF18680-E054-41AD-8BC1-D1AEF772440D}</a:tableStyleId>
              </a:tblPr>
              <a:tblGrid>
                <a:gridCol w="4104457">
                  <a:extLst>
                    <a:ext uri="{9D8B030D-6E8A-4147-A177-3AD203B41FA5}">
                      <a16:colId xmlns:a16="http://schemas.microsoft.com/office/drawing/2014/main" val="3694675791"/>
                    </a:ext>
                  </a:extLst>
                </a:gridCol>
                <a:gridCol w="8038629">
                  <a:extLst>
                    <a:ext uri="{9D8B030D-6E8A-4147-A177-3AD203B41FA5}">
                      <a16:colId xmlns:a16="http://schemas.microsoft.com/office/drawing/2014/main" val="1385697877"/>
                    </a:ext>
                  </a:extLst>
                </a:gridCol>
              </a:tblGrid>
              <a:tr h="418179">
                <a:tc>
                  <a:txBody>
                    <a:bodyPr/>
                    <a:lstStyle/>
                    <a:p>
                      <a:pPr algn="ctr"/>
                      <a:r>
                        <a:rPr lang="en-US" dirty="0"/>
                        <a:t>Cost Type</a:t>
                      </a:r>
                    </a:p>
                  </a:txBody>
                  <a:tcPr/>
                </a:tc>
                <a:tc>
                  <a:txBody>
                    <a:bodyPr/>
                    <a:lstStyle/>
                    <a:p>
                      <a:pPr algn="ctr"/>
                      <a:r>
                        <a:rPr lang="en-US" dirty="0"/>
                        <a:t>Source(s) of ARP/CSLFRF Revenue</a:t>
                      </a:r>
                    </a:p>
                  </a:txBody>
                  <a:tcPr/>
                </a:tc>
                <a:extLst>
                  <a:ext uri="{0D108BD9-81ED-4DB2-BD59-A6C34878D82A}">
                    <a16:rowId xmlns:a16="http://schemas.microsoft.com/office/drawing/2014/main" val="4230376697"/>
                  </a:ext>
                </a:extLst>
              </a:tr>
              <a:tr h="418179">
                <a:tc>
                  <a:txBody>
                    <a:bodyPr/>
                    <a:lstStyle/>
                    <a:p>
                      <a:r>
                        <a:rPr lang="en-US" dirty="0"/>
                        <a:t>6. Substitute Project</a:t>
                      </a:r>
                    </a:p>
                  </a:txBody>
                  <a:tcPr/>
                </a:tc>
                <a:tc>
                  <a:txBody>
                    <a:bodyPr/>
                    <a:lstStyle/>
                    <a:p>
                      <a:pPr marL="285750" indent="-285750">
                        <a:buFont typeface="Arial" panose="020B0604020202020204" pitchFamily="34" charset="0"/>
                        <a:buChar char="•"/>
                      </a:pPr>
                      <a:r>
                        <a:rPr lang="en-US" dirty="0"/>
                        <a:t>ARP/CSLFRF funds that LG no longer needs for another obligated project</a:t>
                      </a:r>
                    </a:p>
                    <a:p>
                      <a:pPr marL="285750" indent="-285750">
                        <a:buFont typeface="Arial" panose="020B0604020202020204" pitchFamily="34" charset="0"/>
                        <a:buChar char="•"/>
                      </a:pPr>
                      <a:r>
                        <a:rPr lang="en-US" dirty="0"/>
                        <a:t>Program Income</a:t>
                      </a:r>
                    </a:p>
                  </a:txBody>
                  <a:tcPr/>
                </a:tc>
                <a:extLst>
                  <a:ext uri="{0D108BD9-81ED-4DB2-BD59-A6C34878D82A}">
                    <a16:rowId xmlns:a16="http://schemas.microsoft.com/office/drawing/2014/main" val="3416054184"/>
                  </a:ext>
                </a:extLst>
              </a:tr>
              <a:tr h="418179">
                <a:tc>
                  <a:txBody>
                    <a:bodyPr/>
                    <a:lstStyle/>
                    <a:p>
                      <a:r>
                        <a:rPr lang="en-US" dirty="0"/>
                        <a:t>7. Internal Obligation</a:t>
                      </a:r>
                    </a:p>
                  </a:txBody>
                  <a:tcPr/>
                </a:tc>
                <a:tc>
                  <a:txBody>
                    <a:bodyPr/>
                    <a:lstStyle/>
                    <a:p>
                      <a:pPr marL="285750" indent="-285750">
                        <a:buFont typeface="Arial" panose="020B0604020202020204" pitchFamily="34" charset="0"/>
                        <a:buChar char="•"/>
                      </a:pPr>
                      <a:r>
                        <a:rPr lang="en-US" dirty="0"/>
                        <a:t>Amount of ARP/CSLFRF funds obligated by budget appropriation and internal agreement executed before December 31, 2024</a:t>
                      </a:r>
                    </a:p>
                  </a:txBody>
                  <a:tcPr/>
                </a:tc>
                <a:extLst>
                  <a:ext uri="{0D108BD9-81ED-4DB2-BD59-A6C34878D82A}">
                    <a16:rowId xmlns:a16="http://schemas.microsoft.com/office/drawing/2014/main" val="2901558532"/>
                  </a:ext>
                </a:extLst>
              </a:tr>
            </a:tbl>
          </a:graphicData>
        </a:graphic>
      </p:graphicFrame>
    </p:spTree>
    <p:extLst>
      <p:ext uri="{BB962C8B-B14F-4D97-AF65-F5344CB8AC3E}">
        <p14:creationId xmlns:p14="http://schemas.microsoft.com/office/powerpoint/2010/main" val="160055631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D21F1-DECA-3641-0F4C-2FB48F57E939}"/>
              </a:ext>
            </a:extLst>
          </p:cNvPr>
          <p:cNvSpPr>
            <a:spLocks noGrp="1"/>
          </p:cNvSpPr>
          <p:nvPr>
            <p:ph type="title"/>
          </p:nvPr>
        </p:nvSpPr>
        <p:spPr>
          <a:xfrm>
            <a:off x="189755" y="365126"/>
            <a:ext cx="11783045" cy="1325563"/>
          </a:xfrm>
        </p:spPr>
        <p:txBody>
          <a:bodyPr>
            <a:normAutofit/>
          </a:bodyPr>
          <a:lstStyle/>
          <a:p>
            <a:pPr algn="ctr"/>
            <a:r>
              <a:rPr lang="en-US" sz="4000" dirty="0"/>
              <a:t>Obligation Deadline Does Not Apply to Subrecipients</a:t>
            </a:r>
          </a:p>
        </p:txBody>
      </p:sp>
      <p:sp>
        <p:nvSpPr>
          <p:cNvPr id="3" name="Content Placeholder 2">
            <a:extLst>
              <a:ext uri="{FF2B5EF4-FFF2-40B4-BE49-F238E27FC236}">
                <a16:creationId xmlns:a16="http://schemas.microsoft.com/office/drawing/2014/main" id="{CCDF8F30-42AD-0550-9294-4E093EEA116C}"/>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A7CAB338-5521-76E0-16C2-B20D3C62EB9D}"/>
              </a:ext>
            </a:extLst>
          </p:cNvPr>
          <p:cNvSpPr/>
          <p:nvPr/>
        </p:nvSpPr>
        <p:spPr>
          <a:xfrm>
            <a:off x="2782044" y="1825625"/>
            <a:ext cx="9190757" cy="5032375"/>
          </a:xfrm>
          <a:prstGeom prst="rect">
            <a:avLst/>
          </a:prstGeom>
          <a:solidFill>
            <a:schemeClr val="tx2">
              <a:lumMod val="90000"/>
              <a:lumOff val="10000"/>
            </a:schemeClr>
          </a:solidFill>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spcBef>
                <a:spcPts val="3000"/>
              </a:spcBef>
              <a:buFont typeface="Arial" panose="020B0604020202020204" pitchFamily="34" charset="0"/>
              <a:buChar char="•"/>
            </a:pPr>
            <a:r>
              <a:rPr lang="en-US" sz="3200" dirty="0"/>
              <a:t>A local government must execute its subaward by the December 31, 2024 deadline</a:t>
            </a:r>
          </a:p>
          <a:p>
            <a:pPr marL="342900" indent="-342900">
              <a:spcBef>
                <a:spcPts val="3000"/>
              </a:spcBef>
              <a:buFont typeface="Arial" panose="020B0604020202020204" pitchFamily="34" charset="0"/>
              <a:buChar char="•"/>
            </a:pPr>
            <a:r>
              <a:rPr lang="en-US" sz="3200" dirty="0"/>
              <a:t>But a subrecipient does not have to incur its obligations by this deadline.</a:t>
            </a:r>
          </a:p>
          <a:p>
            <a:pPr marL="342900" indent="-342900">
              <a:spcBef>
                <a:spcPts val="3000"/>
              </a:spcBef>
              <a:buFont typeface="Arial" panose="020B0604020202020204" pitchFamily="34" charset="0"/>
              <a:buChar char="•"/>
            </a:pPr>
            <a:r>
              <a:rPr lang="en-US" sz="3200" dirty="0"/>
              <a:t>A subrecipient must still expend all funds by December 31, 2026 (or September 30, 2026 for Title I and Surface Transportation projects)</a:t>
            </a:r>
          </a:p>
        </p:txBody>
      </p:sp>
      <p:sp>
        <p:nvSpPr>
          <p:cNvPr id="5" name="Pentagon 4">
            <a:extLst>
              <a:ext uri="{FF2B5EF4-FFF2-40B4-BE49-F238E27FC236}">
                <a16:creationId xmlns:a16="http://schemas.microsoft.com/office/drawing/2014/main" id="{F175DC0F-7D5D-24C7-2CDB-EA10C6D39CA6}"/>
              </a:ext>
            </a:extLst>
          </p:cNvPr>
          <p:cNvSpPr/>
          <p:nvPr/>
        </p:nvSpPr>
        <p:spPr>
          <a:xfrm>
            <a:off x="0" y="1825625"/>
            <a:ext cx="2998067" cy="5032375"/>
          </a:xfrm>
          <a:prstGeom prst="homePlate">
            <a:avLst>
              <a:gd name="adj" fmla="val 50000"/>
            </a:avLst>
          </a:prstGeom>
          <a:solidFill>
            <a:schemeClr val="accent4"/>
          </a:solidFill>
          <a:ln>
            <a:no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Applies to </a:t>
            </a:r>
          </a:p>
          <a:p>
            <a:r>
              <a:rPr lang="en-US" dirty="0"/>
              <a:t>local governments receiving subawards from State ARP/CSLFRF funds, but still must comply with state agency deadlines</a:t>
            </a:r>
          </a:p>
        </p:txBody>
      </p:sp>
    </p:spTree>
    <p:extLst>
      <p:ext uri="{BB962C8B-B14F-4D97-AF65-F5344CB8AC3E}">
        <p14:creationId xmlns:p14="http://schemas.microsoft.com/office/powerpoint/2010/main" val="2320550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E8889-5C0E-D8B4-521A-CAC1ADE5BF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471C4C-E7A7-9046-83C1-1A706122CA6A}"/>
              </a:ext>
            </a:extLst>
          </p:cNvPr>
          <p:cNvSpPr>
            <a:spLocks noGrp="1"/>
          </p:cNvSpPr>
          <p:nvPr>
            <p:ph type="title"/>
          </p:nvPr>
        </p:nvSpPr>
        <p:spPr>
          <a:xfrm>
            <a:off x="693812" y="-243408"/>
            <a:ext cx="10512862" cy="1325563"/>
          </a:xfrm>
        </p:spPr>
        <p:txBody>
          <a:bodyPr/>
          <a:lstStyle/>
          <a:p>
            <a:pPr algn="ctr"/>
            <a:r>
              <a:rPr lang="en-US" sz="3200" dirty="0"/>
              <a:t>Obligation &amp; Expenditure Deadlines for $0-$10 million Units</a:t>
            </a:r>
          </a:p>
        </p:txBody>
      </p:sp>
      <p:graphicFrame>
        <p:nvGraphicFramePr>
          <p:cNvPr id="3" name="Diagram 2">
            <a:extLst>
              <a:ext uri="{FF2B5EF4-FFF2-40B4-BE49-F238E27FC236}">
                <a16:creationId xmlns:a16="http://schemas.microsoft.com/office/drawing/2014/main" id="{DA46EA38-1763-920B-5420-D5117A0109E9}"/>
              </a:ext>
            </a:extLst>
          </p:cNvPr>
          <p:cNvGraphicFramePr/>
          <p:nvPr>
            <p:extLst>
              <p:ext uri="{D42A27DB-BD31-4B8C-83A1-F6EECF244321}">
                <p14:modId xmlns:p14="http://schemas.microsoft.com/office/powerpoint/2010/main" val="1295193088"/>
              </p:ext>
            </p:extLst>
          </p:nvPr>
        </p:nvGraphicFramePr>
        <p:xfrm>
          <a:off x="58874" y="-16329"/>
          <a:ext cx="12071076"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444460ED-3DFB-D747-8BC5-17E92C69A7B0}"/>
              </a:ext>
            </a:extLst>
          </p:cNvPr>
          <p:cNvSpPr/>
          <p:nvPr/>
        </p:nvSpPr>
        <p:spPr>
          <a:xfrm>
            <a:off x="58874" y="2132856"/>
            <a:ext cx="3109140" cy="4706188"/>
          </a:xfrm>
          <a:prstGeom prst="rect">
            <a:avLst/>
          </a:prstGeom>
          <a:solidFill>
            <a:schemeClr val="accent2"/>
          </a:solidFill>
          <a:ln>
            <a:solidFill>
              <a:schemeClr val="bg2"/>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2000"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Obligate ALL ARP/CSLFRF Funds</a:t>
            </a:r>
          </a:p>
          <a:p>
            <a:pPr algn="ctr"/>
            <a:endParaRPr lang="en-US" sz="800"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Obligation means:</a:t>
            </a:r>
          </a:p>
          <a:p>
            <a:pPr marL="285750" indent="-285750">
              <a:buFont typeface="Arial" panose="020B0604020202020204" pitchFamily="34" charset="0"/>
              <a:buChar char="•"/>
            </a:pPr>
            <a:r>
              <a:rPr lang="en-US" b="1" dirty="0">
                <a:latin typeface="Calibri" panose="020F0502020204030204" pitchFamily="34" charset="0"/>
                <a:cs typeface="Calibri" panose="020F0502020204030204" pitchFamily="34" charset="0"/>
              </a:rPr>
              <a:t>Execute legal contracts/ subawards (including hiring employees)</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Grant-eligible filled positions (obligated positions)</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Budget appropriation + internal contract</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Estimate of mandatory grant compliance &amp; administrative costs (including closeout costs)</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5" name="Rectangle 4">
            <a:extLst>
              <a:ext uri="{FF2B5EF4-FFF2-40B4-BE49-F238E27FC236}">
                <a16:creationId xmlns:a16="http://schemas.microsoft.com/office/drawing/2014/main" id="{2A68B712-95FF-ADEF-C961-3846D79F5CE1}"/>
              </a:ext>
            </a:extLst>
          </p:cNvPr>
          <p:cNvSpPr/>
          <p:nvPr/>
        </p:nvSpPr>
        <p:spPr>
          <a:xfrm>
            <a:off x="3168014" y="2132856"/>
            <a:ext cx="2485402" cy="4701603"/>
          </a:xfrm>
          <a:prstGeom prst="rect">
            <a:avLst/>
          </a:prstGeom>
          <a:solidFill>
            <a:schemeClr val="accent3"/>
          </a:solidFill>
          <a:ln>
            <a:solidFill>
              <a:schemeClr val="bg2"/>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latin typeface="Calibri" panose="020F0502020204030204" pitchFamily="34" charset="0"/>
                <a:cs typeface="Calibri" panose="020F0502020204030204" pitchFamily="34" charset="0"/>
              </a:rPr>
              <a:t>Report on estimates of personnel costs that may require substitute personnel in obligated positions </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This applies to using revenue replacement for salaries/benefits between January 1, 2025 and December 31, 2026</a:t>
            </a:r>
          </a:p>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DDFE2E65-08AF-26F1-EA80-959448327B6E}"/>
              </a:ext>
            </a:extLst>
          </p:cNvPr>
          <p:cNvSpPr/>
          <p:nvPr/>
        </p:nvSpPr>
        <p:spPr>
          <a:xfrm>
            <a:off x="5653416" y="2143282"/>
            <a:ext cx="2961276" cy="4691178"/>
          </a:xfrm>
          <a:prstGeom prst="rect">
            <a:avLst/>
          </a:prstGeom>
          <a:solidFill>
            <a:schemeClr val="accent4"/>
          </a:solidFill>
          <a:ln>
            <a:solidFill>
              <a:schemeClr val="bg2"/>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latin typeface="Calibri" panose="020F0502020204030204" pitchFamily="34" charset="0"/>
                <a:cs typeface="Calibri" panose="020F0502020204030204" pitchFamily="34" charset="0"/>
              </a:rPr>
              <a:t>May use ARP/CSLFRF to cover some NEW costs and move other ARP/CSLFRF funds around to other projects, under certain circumstances</a:t>
            </a:r>
          </a:p>
          <a:p>
            <a:endParaRPr lang="en-US"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May substitute personnel into obligated positions budgeted as revenue replacement</a:t>
            </a: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p:txBody>
      </p:sp>
      <p:sp>
        <p:nvSpPr>
          <p:cNvPr id="7" name="Rectangle 6">
            <a:extLst>
              <a:ext uri="{FF2B5EF4-FFF2-40B4-BE49-F238E27FC236}">
                <a16:creationId xmlns:a16="http://schemas.microsoft.com/office/drawing/2014/main" id="{5F8FF046-040F-ED05-2A97-68AC54ADC413}"/>
              </a:ext>
            </a:extLst>
          </p:cNvPr>
          <p:cNvSpPr/>
          <p:nvPr/>
        </p:nvSpPr>
        <p:spPr>
          <a:xfrm>
            <a:off x="8614693" y="2143281"/>
            <a:ext cx="2952328" cy="4691178"/>
          </a:xfrm>
          <a:prstGeom prst="rect">
            <a:avLst/>
          </a:prstGeom>
          <a:solidFill>
            <a:schemeClr val="accent5"/>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Expenditure deadline for revenue replacement is December 31, 2026</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Expenditure means:  </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payment is legally due to be paid to the other party.</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294612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Rounded Corners 162">
            <a:extLst>
              <a:ext uri="{FF2B5EF4-FFF2-40B4-BE49-F238E27FC236}">
                <a16:creationId xmlns:a16="http://schemas.microsoft.com/office/drawing/2014/main" id="{9D8F22DB-B7DB-4EC4-BA16-240BF234933F}"/>
              </a:ext>
            </a:extLst>
          </p:cNvPr>
          <p:cNvSpPr/>
          <p:nvPr/>
        </p:nvSpPr>
        <p:spPr>
          <a:xfrm>
            <a:off x="545466" y="2495315"/>
            <a:ext cx="10948740" cy="4174045"/>
          </a:xfrm>
          <a:prstGeom prst="roundRect">
            <a:avLst>
              <a:gd name="adj" fmla="val 3431"/>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Title 1"/>
          <p:cNvSpPr>
            <a:spLocks noGrp="1"/>
          </p:cNvSpPr>
          <p:nvPr>
            <p:ph type="title"/>
          </p:nvPr>
        </p:nvSpPr>
        <p:spPr>
          <a:xfrm>
            <a:off x="837980" y="-17567"/>
            <a:ext cx="10512862" cy="1325563"/>
          </a:xfrm>
        </p:spPr>
        <p:txBody>
          <a:bodyPr/>
          <a:lstStyle/>
          <a:p>
            <a:pPr algn="ctr"/>
            <a:r>
              <a:rPr lang="en-US" dirty="0">
                <a:solidFill>
                  <a:schemeClr val="tx1">
                    <a:lumMod val="75000"/>
                    <a:lumOff val="25000"/>
                  </a:schemeClr>
                </a:solidFill>
              </a:rPr>
              <a:t>Expenditure Deadlines</a:t>
            </a:r>
            <a:endParaRPr lang="en-IN" dirty="0">
              <a:solidFill>
                <a:schemeClr val="tx1">
                  <a:lumMod val="75000"/>
                  <a:lumOff val="25000"/>
                </a:schemeClr>
              </a:solidFill>
            </a:endParaRPr>
          </a:p>
        </p:txBody>
      </p:sp>
      <p:sp>
        <p:nvSpPr>
          <p:cNvPr id="5" name="Freeform 62">
            <a:extLst>
              <a:ext uri="{FF2B5EF4-FFF2-40B4-BE49-F238E27FC236}">
                <a16:creationId xmlns:a16="http://schemas.microsoft.com/office/drawing/2014/main" id="{65C17250-F4C4-4F9E-99C9-0E718E25367A}"/>
              </a:ext>
            </a:extLst>
          </p:cNvPr>
          <p:cNvSpPr>
            <a:spLocks noChangeArrowheads="1"/>
          </p:cNvSpPr>
          <p:nvPr/>
        </p:nvSpPr>
        <p:spPr bwMode="auto">
          <a:xfrm>
            <a:off x="545465" y="1268761"/>
            <a:ext cx="2880730" cy="963513"/>
          </a:xfrm>
          <a:custGeom>
            <a:avLst/>
            <a:gdLst>
              <a:gd name="T0" fmla="*/ 674 w 5254"/>
              <a:gd name="T1" fmla="*/ 563 h 1225"/>
              <a:gd name="T2" fmla="*/ 42 w 5254"/>
              <a:gd name="T3" fmla="*/ 92 h 1225"/>
              <a:gd name="T4" fmla="*/ 42 w 5254"/>
              <a:gd name="T5" fmla="*/ 92 h 1225"/>
              <a:gd name="T6" fmla="*/ 72 w 5254"/>
              <a:gd name="T7" fmla="*/ 0 h 1225"/>
              <a:gd name="T8" fmla="*/ 4442 w 5254"/>
              <a:gd name="T9" fmla="*/ 0 h 1225"/>
              <a:gd name="T10" fmla="*/ 4442 w 5254"/>
              <a:gd name="T11" fmla="*/ 0 h 1225"/>
              <a:gd name="T12" fmla="*/ 4472 w 5254"/>
              <a:gd name="T13" fmla="*/ 10 h 1225"/>
              <a:gd name="T14" fmla="*/ 5226 w 5254"/>
              <a:gd name="T15" fmla="*/ 563 h 1225"/>
              <a:gd name="T16" fmla="*/ 5226 w 5254"/>
              <a:gd name="T17" fmla="*/ 563 h 1225"/>
              <a:gd name="T18" fmla="*/ 5226 w 5254"/>
              <a:gd name="T19" fmla="*/ 644 h 1225"/>
              <a:gd name="T20" fmla="*/ 4472 w 5254"/>
              <a:gd name="T21" fmla="*/ 1213 h 1225"/>
              <a:gd name="T22" fmla="*/ 4472 w 5254"/>
              <a:gd name="T23" fmla="*/ 1213 h 1225"/>
              <a:gd name="T24" fmla="*/ 4441 w 5254"/>
              <a:gd name="T25" fmla="*/ 1224 h 1225"/>
              <a:gd name="T26" fmla="*/ 69 w 5254"/>
              <a:gd name="T27" fmla="*/ 1224 h 1225"/>
              <a:gd name="T28" fmla="*/ 69 w 5254"/>
              <a:gd name="T29" fmla="*/ 1224 h 1225"/>
              <a:gd name="T30" fmla="*/ 38 w 5254"/>
              <a:gd name="T31" fmla="*/ 1132 h 1225"/>
              <a:gd name="T32" fmla="*/ 674 w 5254"/>
              <a:gd name="T33" fmla="*/ 644 h 1225"/>
              <a:gd name="T34" fmla="*/ 674 w 5254"/>
              <a:gd name="T35" fmla="*/ 644 h 1225"/>
              <a:gd name="T36" fmla="*/ 674 w 5254"/>
              <a:gd name="T37" fmla="*/ 563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54" h="1225">
                <a:moveTo>
                  <a:pt x="674" y="563"/>
                </a:moveTo>
                <a:lnTo>
                  <a:pt x="42" y="92"/>
                </a:lnTo>
                <a:lnTo>
                  <a:pt x="42" y="92"/>
                </a:lnTo>
                <a:cubicBezTo>
                  <a:pt x="3" y="63"/>
                  <a:pt x="24" y="0"/>
                  <a:pt x="72" y="0"/>
                </a:cubicBezTo>
                <a:lnTo>
                  <a:pt x="4442" y="0"/>
                </a:lnTo>
                <a:lnTo>
                  <a:pt x="4442" y="0"/>
                </a:lnTo>
                <a:cubicBezTo>
                  <a:pt x="4453" y="0"/>
                  <a:pt x="4463" y="3"/>
                  <a:pt x="4472" y="10"/>
                </a:cubicBezTo>
                <a:lnTo>
                  <a:pt x="5226" y="563"/>
                </a:lnTo>
                <a:lnTo>
                  <a:pt x="5226" y="563"/>
                </a:lnTo>
                <a:cubicBezTo>
                  <a:pt x="5253" y="583"/>
                  <a:pt x="5253" y="624"/>
                  <a:pt x="5226" y="644"/>
                </a:cubicBezTo>
                <a:lnTo>
                  <a:pt x="4472" y="1213"/>
                </a:lnTo>
                <a:lnTo>
                  <a:pt x="4472" y="1213"/>
                </a:lnTo>
                <a:cubicBezTo>
                  <a:pt x="4463" y="1220"/>
                  <a:pt x="4452" y="1224"/>
                  <a:pt x="4441" y="1224"/>
                </a:cubicBezTo>
                <a:lnTo>
                  <a:pt x="69" y="1224"/>
                </a:lnTo>
                <a:lnTo>
                  <a:pt x="69" y="1224"/>
                </a:lnTo>
                <a:cubicBezTo>
                  <a:pt x="20" y="1224"/>
                  <a:pt x="0" y="1162"/>
                  <a:pt x="38" y="1132"/>
                </a:cubicBezTo>
                <a:lnTo>
                  <a:pt x="674" y="644"/>
                </a:lnTo>
                <a:lnTo>
                  <a:pt x="674" y="644"/>
                </a:lnTo>
                <a:cubicBezTo>
                  <a:pt x="701" y="624"/>
                  <a:pt x="701" y="583"/>
                  <a:pt x="674" y="563"/>
                </a:cubicBezTo>
              </a:path>
            </a:pathLst>
          </a:custGeom>
          <a:solidFill>
            <a:schemeClr val="bg1">
              <a:lumMod val="65000"/>
            </a:schemeClr>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21" name="Freeform 133">
            <a:extLst>
              <a:ext uri="{FF2B5EF4-FFF2-40B4-BE49-F238E27FC236}">
                <a16:creationId xmlns:a16="http://schemas.microsoft.com/office/drawing/2014/main" id="{F6311765-2EB5-4ECC-B9D9-19C9FC066A1F}"/>
              </a:ext>
            </a:extLst>
          </p:cNvPr>
          <p:cNvSpPr>
            <a:spLocks noChangeArrowheads="1"/>
          </p:cNvSpPr>
          <p:nvPr/>
        </p:nvSpPr>
        <p:spPr bwMode="auto">
          <a:xfrm>
            <a:off x="3234803" y="1268761"/>
            <a:ext cx="2880730" cy="963513"/>
          </a:xfrm>
          <a:custGeom>
            <a:avLst/>
            <a:gdLst>
              <a:gd name="T0" fmla="*/ 674 w 5254"/>
              <a:gd name="T1" fmla="*/ 563 h 1225"/>
              <a:gd name="T2" fmla="*/ 42 w 5254"/>
              <a:gd name="T3" fmla="*/ 92 h 1225"/>
              <a:gd name="T4" fmla="*/ 42 w 5254"/>
              <a:gd name="T5" fmla="*/ 92 h 1225"/>
              <a:gd name="T6" fmla="*/ 73 w 5254"/>
              <a:gd name="T7" fmla="*/ 0 h 1225"/>
              <a:gd name="T8" fmla="*/ 4441 w 5254"/>
              <a:gd name="T9" fmla="*/ 0 h 1225"/>
              <a:gd name="T10" fmla="*/ 4441 w 5254"/>
              <a:gd name="T11" fmla="*/ 0 h 1225"/>
              <a:gd name="T12" fmla="*/ 4471 w 5254"/>
              <a:gd name="T13" fmla="*/ 10 h 1225"/>
              <a:gd name="T14" fmla="*/ 5224 w 5254"/>
              <a:gd name="T15" fmla="*/ 563 h 1225"/>
              <a:gd name="T16" fmla="*/ 5224 w 5254"/>
              <a:gd name="T17" fmla="*/ 563 h 1225"/>
              <a:gd name="T18" fmla="*/ 5225 w 5254"/>
              <a:gd name="T19" fmla="*/ 644 h 1225"/>
              <a:gd name="T20" fmla="*/ 4472 w 5254"/>
              <a:gd name="T21" fmla="*/ 1213 h 1225"/>
              <a:gd name="T22" fmla="*/ 4472 w 5254"/>
              <a:gd name="T23" fmla="*/ 1213 h 1225"/>
              <a:gd name="T24" fmla="*/ 4441 w 5254"/>
              <a:gd name="T25" fmla="*/ 1224 h 1225"/>
              <a:gd name="T26" fmla="*/ 69 w 5254"/>
              <a:gd name="T27" fmla="*/ 1224 h 1225"/>
              <a:gd name="T28" fmla="*/ 69 w 5254"/>
              <a:gd name="T29" fmla="*/ 1224 h 1225"/>
              <a:gd name="T30" fmla="*/ 39 w 5254"/>
              <a:gd name="T31" fmla="*/ 1132 h 1225"/>
              <a:gd name="T32" fmla="*/ 675 w 5254"/>
              <a:gd name="T33" fmla="*/ 644 h 1225"/>
              <a:gd name="T34" fmla="*/ 675 w 5254"/>
              <a:gd name="T35" fmla="*/ 644 h 1225"/>
              <a:gd name="T36" fmla="*/ 674 w 5254"/>
              <a:gd name="T37" fmla="*/ 563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54" h="1225">
                <a:moveTo>
                  <a:pt x="674" y="563"/>
                </a:moveTo>
                <a:lnTo>
                  <a:pt x="42" y="92"/>
                </a:lnTo>
                <a:lnTo>
                  <a:pt x="42" y="92"/>
                </a:lnTo>
                <a:cubicBezTo>
                  <a:pt x="3" y="63"/>
                  <a:pt x="24" y="0"/>
                  <a:pt x="73" y="0"/>
                </a:cubicBezTo>
                <a:lnTo>
                  <a:pt x="4441" y="0"/>
                </a:lnTo>
                <a:lnTo>
                  <a:pt x="4441" y="0"/>
                </a:lnTo>
                <a:cubicBezTo>
                  <a:pt x="4452" y="0"/>
                  <a:pt x="4463" y="3"/>
                  <a:pt x="4471" y="10"/>
                </a:cubicBezTo>
                <a:lnTo>
                  <a:pt x="5224" y="563"/>
                </a:lnTo>
                <a:lnTo>
                  <a:pt x="5224" y="563"/>
                </a:lnTo>
                <a:cubicBezTo>
                  <a:pt x="5252" y="583"/>
                  <a:pt x="5253" y="624"/>
                  <a:pt x="5225" y="644"/>
                </a:cubicBezTo>
                <a:lnTo>
                  <a:pt x="4472" y="1213"/>
                </a:lnTo>
                <a:lnTo>
                  <a:pt x="4472" y="1213"/>
                </a:lnTo>
                <a:cubicBezTo>
                  <a:pt x="4463" y="1220"/>
                  <a:pt x="4452" y="1224"/>
                  <a:pt x="4441" y="1224"/>
                </a:cubicBezTo>
                <a:lnTo>
                  <a:pt x="69" y="1224"/>
                </a:lnTo>
                <a:lnTo>
                  <a:pt x="69" y="1224"/>
                </a:lnTo>
                <a:cubicBezTo>
                  <a:pt x="21" y="1224"/>
                  <a:pt x="0" y="1162"/>
                  <a:pt x="39" y="1132"/>
                </a:cubicBezTo>
                <a:lnTo>
                  <a:pt x="675" y="644"/>
                </a:lnTo>
                <a:lnTo>
                  <a:pt x="675" y="644"/>
                </a:lnTo>
                <a:cubicBezTo>
                  <a:pt x="702" y="624"/>
                  <a:pt x="701" y="583"/>
                  <a:pt x="674" y="563"/>
                </a:cubicBezTo>
              </a:path>
            </a:pathLst>
          </a:custGeom>
          <a:solidFill>
            <a:schemeClr val="bg1">
              <a:lumMod val="65000"/>
            </a:schemeClr>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25" name="Freeform 203">
            <a:extLst>
              <a:ext uri="{FF2B5EF4-FFF2-40B4-BE49-F238E27FC236}">
                <a16:creationId xmlns:a16="http://schemas.microsoft.com/office/drawing/2014/main" id="{0405635B-8596-4C10-A9EB-698BD4F7208D}"/>
              </a:ext>
            </a:extLst>
          </p:cNvPr>
          <p:cNvSpPr>
            <a:spLocks noChangeArrowheads="1"/>
          </p:cNvSpPr>
          <p:nvPr/>
        </p:nvSpPr>
        <p:spPr bwMode="auto">
          <a:xfrm>
            <a:off x="5924142" y="1268761"/>
            <a:ext cx="2880728" cy="963513"/>
          </a:xfrm>
          <a:custGeom>
            <a:avLst/>
            <a:gdLst>
              <a:gd name="T0" fmla="*/ 673 w 5254"/>
              <a:gd name="T1" fmla="*/ 563 h 1225"/>
              <a:gd name="T2" fmla="*/ 42 w 5254"/>
              <a:gd name="T3" fmla="*/ 92 h 1225"/>
              <a:gd name="T4" fmla="*/ 42 w 5254"/>
              <a:gd name="T5" fmla="*/ 92 h 1225"/>
              <a:gd name="T6" fmla="*/ 72 w 5254"/>
              <a:gd name="T7" fmla="*/ 0 h 1225"/>
              <a:gd name="T8" fmla="*/ 4442 w 5254"/>
              <a:gd name="T9" fmla="*/ 0 h 1225"/>
              <a:gd name="T10" fmla="*/ 4442 w 5254"/>
              <a:gd name="T11" fmla="*/ 0 h 1225"/>
              <a:gd name="T12" fmla="*/ 4472 w 5254"/>
              <a:gd name="T13" fmla="*/ 10 h 1225"/>
              <a:gd name="T14" fmla="*/ 5225 w 5254"/>
              <a:gd name="T15" fmla="*/ 563 h 1225"/>
              <a:gd name="T16" fmla="*/ 5225 w 5254"/>
              <a:gd name="T17" fmla="*/ 563 h 1225"/>
              <a:gd name="T18" fmla="*/ 5225 w 5254"/>
              <a:gd name="T19" fmla="*/ 644 h 1225"/>
              <a:gd name="T20" fmla="*/ 4472 w 5254"/>
              <a:gd name="T21" fmla="*/ 1213 h 1225"/>
              <a:gd name="T22" fmla="*/ 4472 w 5254"/>
              <a:gd name="T23" fmla="*/ 1213 h 1225"/>
              <a:gd name="T24" fmla="*/ 4441 w 5254"/>
              <a:gd name="T25" fmla="*/ 1224 h 1225"/>
              <a:gd name="T26" fmla="*/ 69 w 5254"/>
              <a:gd name="T27" fmla="*/ 1224 h 1225"/>
              <a:gd name="T28" fmla="*/ 69 w 5254"/>
              <a:gd name="T29" fmla="*/ 1224 h 1225"/>
              <a:gd name="T30" fmla="*/ 38 w 5254"/>
              <a:gd name="T31" fmla="*/ 1132 h 1225"/>
              <a:gd name="T32" fmla="*/ 674 w 5254"/>
              <a:gd name="T33" fmla="*/ 644 h 1225"/>
              <a:gd name="T34" fmla="*/ 674 w 5254"/>
              <a:gd name="T35" fmla="*/ 644 h 1225"/>
              <a:gd name="T36" fmla="*/ 673 w 5254"/>
              <a:gd name="T37" fmla="*/ 563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54" h="1225">
                <a:moveTo>
                  <a:pt x="673" y="563"/>
                </a:moveTo>
                <a:lnTo>
                  <a:pt x="42" y="92"/>
                </a:lnTo>
                <a:lnTo>
                  <a:pt x="42" y="92"/>
                </a:lnTo>
                <a:cubicBezTo>
                  <a:pt x="2" y="63"/>
                  <a:pt x="23" y="0"/>
                  <a:pt x="72" y="0"/>
                </a:cubicBezTo>
                <a:lnTo>
                  <a:pt x="4442" y="0"/>
                </a:lnTo>
                <a:lnTo>
                  <a:pt x="4442" y="0"/>
                </a:lnTo>
                <a:cubicBezTo>
                  <a:pt x="4452" y="0"/>
                  <a:pt x="4463" y="3"/>
                  <a:pt x="4472" y="10"/>
                </a:cubicBezTo>
                <a:lnTo>
                  <a:pt x="5225" y="563"/>
                </a:lnTo>
                <a:lnTo>
                  <a:pt x="5225" y="563"/>
                </a:lnTo>
                <a:cubicBezTo>
                  <a:pt x="5252" y="583"/>
                  <a:pt x="5253" y="624"/>
                  <a:pt x="5225" y="644"/>
                </a:cubicBezTo>
                <a:lnTo>
                  <a:pt x="4472" y="1213"/>
                </a:lnTo>
                <a:lnTo>
                  <a:pt x="4472" y="1213"/>
                </a:lnTo>
                <a:cubicBezTo>
                  <a:pt x="4463" y="1220"/>
                  <a:pt x="4452" y="1224"/>
                  <a:pt x="4441" y="1224"/>
                </a:cubicBezTo>
                <a:lnTo>
                  <a:pt x="69" y="1224"/>
                </a:lnTo>
                <a:lnTo>
                  <a:pt x="69" y="1224"/>
                </a:lnTo>
                <a:cubicBezTo>
                  <a:pt x="20" y="1224"/>
                  <a:pt x="0" y="1162"/>
                  <a:pt x="38" y="1132"/>
                </a:cubicBezTo>
                <a:lnTo>
                  <a:pt x="674" y="644"/>
                </a:lnTo>
                <a:lnTo>
                  <a:pt x="674" y="644"/>
                </a:lnTo>
                <a:cubicBezTo>
                  <a:pt x="701" y="624"/>
                  <a:pt x="700" y="583"/>
                  <a:pt x="673" y="563"/>
                </a:cubicBezTo>
              </a:path>
            </a:pathLst>
          </a:custGeom>
          <a:solidFill>
            <a:schemeClr val="accent3"/>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31" name="Freeform 203">
            <a:extLst>
              <a:ext uri="{FF2B5EF4-FFF2-40B4-BE49-F238E27FC236}">
                <a16:creationId xmlns:a16="http://schemas.microsoft.com/office/drawing/2014/main" id="{BA119D4B-AA2F-4AE1-8A58-40CA7C5469DF}"/>
              </a:ext>
            </a:extLst>
          </p:cNvPr>
          <p:cNvSpPr>
            <a:spLocks noChangeArrowheads="1"/>
          </p:cNvSpPr>
          <p:nvPr/>
        </p:nvSpPr>
        <p:spPr bwMode="auto">
          <a:xfrm>
            <a:off x="8613478" y="1268761"/>
            <a:ext cx="2880728" cy="963513"/>
          </a:xfrm>
          <a:custGeom>
            <a:avLst/>
            <a:gdLst>
              <a:gd name="T0" fmla="*/ 673 w 5254"/>
              <a:gd name="T1" fmla="*/ 563 h 1225"/>
              <a:gd name="T2" fmla="*/ 42 w 5254"/>
              <a:gd name="T3" fmla="*/ 92 h 1225"/>
              <a:gd name="T4" fmla="*/ 42 w 5254"/>
              <a:gd name="T5" fmla="*/ 92 h 1225"/>
              <a:gd name="T6" fmla="*/ 72 w 5254"/>
              <a:gd name="T7" fmla="*/ 0 h 1225"/>
              <a:gd name="T8" fmla="*/ 4442 w 5254"/>
              <a:gd name="T9" fmla="*/ 0 h 1225"/>
              <a:gd name="T10" fmla="*/ 4442 w 5254"/>
              <a:gd name="T11" fmla="*/ 0 h 1225"/>
              <a:gd name="T12" fmla="*/ 4472 w 5254"/>
              <a:gd name="T13" fmla="*/ 10 h 1225"/>
              <a:gd name="T14" fmla="*/ 5225 w 5254"/>
              <a:gd name="T15" fmla="*/ 563 h 1225"/>
              <a:gd name="T16" fmla="*/ 5225 w 5254"/>
              <a:gd name="T17" fmla="*/ 563 h 1225"/>
              <a:gd name="T18" fmla="*/ 5225 w 5254"/>
              <a:gd name="T19" fmla="*/ 644 h 1225"/>
              <a:gd name="T20" fmla="*/ 4472 w 5254"/>
              <a:gd name="T21" fmla="*/ 1213 h 1225"/>
              <a:gd name="T22" fmla="*/ 4472 w 5254"/>
              <a:gd name="T23" fmla="*/ 1213 h 1225"/>
              <a:gd name="T24" fmla="*/ 4441 w 5254"/>
              <a:gd name="T25" fmla="*/ 1224 h 1225"/>
              <a:gd name="T26" fmla="*/ 69 w 5254"/>
              <a:gd name="T27" fmla="*/ 1224 h 1225"/>
              <a:gd name="T28" fmla="*/ 69 w 5254"/>
              <a:gd name="T29" fmla="*/ 1224 h 1225"/>
              <a:gd name="T30" fmla="*/ 38 w 5254"/>
              <a:gd name="T31" fmla="*/ 1132 h 1225"/>
              <a:gd name="T32" fmla="*/ 674 w 5254"/>
              <a:gd name="T33" fmla="*/ 644 h 1225"/>
              <a:gd name="T34" fmla="*/ 674 w 5254"/>
              <a:gd name="T35" fmla="*/ 644 h 1225"/>
              <a:gd name="T36" fmla="*/ 673 w 5254"/>
              <a:gd name="T37" fmla="*/ 563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54" h="1225">
                <a:moveTo>
                  <a:pt x="673" y="563"/>
                </a:moveTo>
                <a:lnTo>
                  <a:pt x="42" y="92"/>
                </a:lnTo>
                <a:lnTo>
                  <a:pt x="42" y="92"/>
                </a:lnTo>
                <a:cubicBezTo>
                  <a:pt x="2" y="63"/>
                  <a:pt x="23" y="0"/>
                  <a:pt x="72" y="0"/>
                </a:cubicBezTo>
                <a:lnTo>
                  <a:pt x="4442" y="0"/>
                </a:lnTo>
                <a:lnTo>
                  <a:pt x="4442" y="0"/>
                </a:lnTo>
                <a:cubicBezTo>
                  <a:pt x="4452" y="0"/>
                  <a:pt x="4463" y="3"/>
                  <a:pt x="4472" y="10"/>
                </a:cubicBezTo>
                <a:lnTo>
                  <a:pt x="5225" y="563"/>
                </a:lnTo>
                <a:lnTo>
                  <a:pt x="5225" y="563"/>
                </a:lnTo>
                <a:cubicBezTo>
                  <a:pt x="5252" y="583"/>
                  <a:pt x="5253" y="624"/>
                  <a:pt x="5225" y="644"/>
                </a:cubicBezTo>
                <a:lnTo>
                  <a:pt x="4472" y="1213"/>
                </a:lnTo>
                <a:lnTo>
                  <a:pt x="4472" y="1213"/>
                </a:lnTo>
                <a:cubicBezTo>
                  <a:pt x="4463" y="1220"/>
                  <a:pt x="4452" y="1224"/>
                  <a:pt x="4441" y="1224"/>
                </a:cubicBezTo>
                <a:lnTo>
                  <a:pt x="69" y="1224"/>
                </a:lnTo>
                <a:lnTo>
                  <a:pt x="69" y="1224"/>
                </a:lnTo>
                <a:cubicBezTo>
                  <a:pt x="20" y="1224"/>
                  <a:pt x="0" y="1162"/>
                  <a:pt x="38" y="1132"/>
                </a:cubicBezTo>
                <a:lnTo>
                  <a:pt x="674" y="644"/>
                </a:lnTo>
                <a:lnTo>
                  <a:pt x="674" y="644"/>
                </a:lnTo>
                <a:cubicBezTo>
                  <a:pt x="701" y="624"/>
                  <a:pt x="700" y="583"/>
                  <a:pt x="673" y="563"/>
                </a:cubicBezTo>
              </a:path>
            </a:pathLst>
          </a:custGeom>
          <a:solidFill>
            <a:schemeClr val="accent4"/>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44" name="TextBox 43">
            <a:extLst>
              <a:ext uri="{FF2B5EF4-FFF2-40B4-BE49-F238E27FC236}">
                <a16:creationId xmlns:a16="http://schemas.microsoft.com/office/drawing/2014/main" id="{8EA5F18B-D890-4786-9FFC-F4EA0C65BCA0}"/>
              </a:ext>
            </a:extLst>
          </p:cNvPr>
          <p:cNvSpPr txBox="1"/>
          <p:nvPr/>
        </p:nvSpPr>
        <p:spPr>
          <a:xfrm>
            <a:off x="981844" y="1335017"/>
            <a:ext cx="2016224" cy="830997"/>
          </a:xfrm>
          <a:prstGeom prst="rect">
            <a:avLst/>
          </a:prstGeom>
          <a:noFill/>
        </p:spPr>
        <p:txBody>
          <a:bodyPr wrap="square" rtlCol="0" anchor="ctr">
            <a:spAutoFit/>
          </a:bodyPr>
          <a:lstStyle/>
          <a:p>
            <a:pPr algn="ctr"/>
            <a:r>
              <a:rPr lang="en-US" b="1" dirty="0">
                <a:solidFill>
                  <a:schemeClr val="bg1"/>
                </a:solidFill>
                <a:latin typeface="Arial Black" panose="020B0A04020102020204" pitchFamily="34" charset="0"/>
                <a:cs typeface="Poppins" pitchFamily="2" charset="77"/>
              </a:rPr>
              <a:t>December 31, 2024</a:t>
            </a:r>
          </a:p>
        </p:txBody>
      </p:sp>
      <p:sp>
        <p:nvSpPr>
          <p:cNvPr id="47" name="TextBox 46">
            <a:extLst>
              <a:ext uri="{FF2B5EF4-FFF2-40B4-BE49-F238E27FC236}">
                <a16:creationId xmlns:a16="http://schemas.microsoft.com/office/drawing/2014/main" id="{96ABA572-00BB-41DB-9F99-804C8E9CA443}"/>
              </a:ext>
            </a:extLst>
          </p:cNvPr>
          <p:cNvSpPr txBox="1"/>
          <p:nvPr/>
        </p:nvSpPr>
        <p:spPr>
          <a:xfrm>
            <a:off x="6115532" y="1335017"/>
            <a:ext cx="2342141" cy="830997"/>
          </a:xfrm>
          <a:prstGeom prst="rect">
            <a:avLst/>
          </a:prstGeom>
          <a:noFill/>
        </p:spPr>
        <p:txBody>
          <a:bodyPr wrap="square" rtlCol="0" anchor="ctr">
            <a:spAutoFit/>
          </a:bodyPr>
          <a:lstStyle/>
          <a:p>
            <a:pPr algn="ctr"/>
            <a:r>
              <a:rPr lang="en-US" b="1" dirty="0">
                <a:solidFill>
                  <a:schemeClr val="bg1"/>
                </a:solidFill>
                <a:latin typeface="Arial Black" panose="020B0A04020102020204" pitchFamily="34" charset="0"/>
                <a:cs typeface="Poppins" pitchFamily="2" charset="77"/>
              </a:rPr>
              <a:t>September 30, 2026</a:t>
            </a:r>
          </a:p>
        </p:txBody>
      </p:sp>
      <p:sp>
        <p:nvSpPr>
          <p:cNvPr id="50" name="TextBox 49">
            <a:extLst>
              <a:ext uri="{FF2B5EF4-FFF2-40B4-BE49-F238E27FC236}">
                <a16:creationId xmlns:a16="http://schemas.microsoft.com/office/drawing/2014/main" id="{11BD6CB5-4B1C-4BBA-BE81-970C7F52D187}"/>
              </a:ext>
            </a:extLst>
          </p:cNvPr>
          <p:cNvSpPr txBox="1"/>
          <p:nvPr/>
        </p:nvSpPr>
        <p:spPr>
          <a:xfrm>
            <a:off x="8960674" y="1335017"/>
            <a:ext cx="2246307" cy="830997"/>
          </a:xfrm>
          <a:prstGeom prst="rect">
            <a:avLst/>
          </a:prstGeom>
          <a:noFill/>
        </p:spPr>
        <p:txBody>
          <a:bodyPr wrap="square" rtlCol="0" anchor="ctr">
            <a:spAutoFit/>
          </a:bodyPr>
          <a:lstStyle/>
          <a:p>
            <a:pPr algn="ctr"/>
            <a:r>
              <a:rPr lang="en-US" b="1" dirty="0">
                <a:solidFill>
                  <a:schemeClr val="bg1"/>
                </a:solidFill>
                <a:latin typeface="Arial Black" panose="020B0A04020102020204" pitchFamily="34" charset="0"/>
                <a:cs typeface="Poppins" pitchFamily="2" charset="77"/>
              </a:rPr>
              <a:t>December 31, 2026</a:t>
            </a:r>
          </a:p>
        </p:txBody>
      </p:sp>
      <p:sp>
        <p:nvSpPr>
          <p:cNvPr id="57" name="Freeform 208">
            <a:extLst>
              <a:ext uri="{FF2B5EF4-FFF2-40B4-BE49-F238E27FC236}">
                <a16:creationId xmlns:a16="http://schemas.microsoft.com/office/drawing/2014/main" id="{7E24B71B-AF69-4044-B26B-72B233C15951}"/>
              </a:ext>
            </a:extLst>
          </p:cNvPr>
          <p:cNvSpPr>
            <a:spLocks noChangeArrowheads="1"/>
          </p:cNvSpPr>
          <p:nvPr/>
        </p:nvSpPr>
        <p:spPr bwMode="auto">
          <a:xfrm>
            <a:off x="3705595" y="3936271"/>
            <a:ext cx="1746423" cy="1746419"/>
          </a:xfrm>
          <a:custGeom>
            <a:avLst/>
            <a:gdLst>
              <a:gd name="T0" fmla="*/ 637 w 1275"/>
              <a:gd name="T1" fmla="*/ 0 h 1275"/>
              <a:gd name="T2" fmla="*/ 637 w 1275"/>
              <a:gd name="T3" fmla="*/ 0 h 1275"/>
              <a:gd name="T4" fmla="*/ 1274 w 1275"/>
              <a:gd name="T5" fmla="*/ 637 h 1275"/>
              <a:gd name="T6" fmla="*/ 1274 w 1275"/>
              <a:gd name="T7" fmla="*/ 637 h 1275"/>
              <a:gd name="T8" fmla="*/ 637 w 1275"/>
              <a:gd name="T9" fmla="*/ 1274 h 1275"/>
              <a:gd name="T10" fmla="*/ 637 w 1275"/>
              <a:gd name="T11" fmla="*/ 1274 h 1275"/>
              <a:gd name="T12" fmla="*/ 0 w 1275"/>
              <a:gd name="T13" fmla="*/ 637 h 1275"/>
              <a:gd name="T14" fmla="*/ 0 w 1275"/>
              <a:gd name="T15" fmla="*/ 637 h 1275"/>
              <a:gd name="T16" fmla="*/ 637 w 1275"/>
              <a:gd name="T17" fmla="*/ 0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5" h="1275">
                <a:moveTo>
                  <a:pt x="637" y="0"/>
                </a:moveTo>
                <a:lnTo>
                  <a:pt x="637" y="0"/>
                </a:lnTo>
                <a:cubicBezTo>
                  <a:pt x="989" y="0"/>
                  <a:pt x="1274" y="285"/>
                  <a:pt x="1274" y="637"/>
                </a:cubicBezTo>
                <a:lnTo>
                  <a:pt x="1274" y="637"/>
                </a:lnTo>
                <a:cubicBezTo>
                  <a:pt x="1274" y="988"/>
                  <a:pt x="989" y="1274"/>
                  <a:pt x="637" y="1274"/>
                </a:cubicBezTo>
                <a:lnTo>
                  <a:pt x="637" y="1274"/>
                </a:lnTo>
                <a:cubicBezTo>
                  <a:pt x="285" y="1274"/>
                  <a:pt x="0" y="988"/>
                  <a:pt x="0" y="637"/>
                </a:cubicBezTo>
                <a:lnTo>
                  <a:pt x="0" y="637"/>
                </a:lnTo>
                <a:cubicBezTo>
                  <a:pt x="0" y="285"/>
                  <a:pt x="285" y="0"/>
                  <a:pt x="637" y="0"/>
                </a:cubicBezTo>
              </a:path>
            </a:pathLst>
          </a:custGeom>
          <a:solidFill>
            <a:schemeClr val="bg1"/>
          </a:solidFill>
          <a:ln>
            <a:noFill/>
          </a:ln>
          <a:effectLst/>
        </p:spPr>
        <p:txBody>
          <a:bodyPr wrap="none" anchor="ctr"/>
          <a:lstStyle/>
          <a:p>
            <a:endParaRPr lang="en-US" sz="3600" dirty="0">
              <a:latin typeface="Lato Light" panose="020F0502020204030203" pitchFamily="34" charset="0"/>
            </a:endParaRPr>
          </a:p>
        </p:txBody>
      </p:sp>
      <p:sp>
        <p:nvSpPr>
          <p:cNvPr id="58" name="Freeform 209">
            <a:extLst>
              <a:ext uri="{FF2B5EF4-FFF2-40B4-BE49-F238E27FC236}">
                <a16:creationId xmlns:a16="http://schemas.microsoft.com/office/drawing/2014/main" id="{31CF1D75-B1C9-4255-B980-D33B4A2D8A91}"/>
              </a:ext>
            </a:extLst>
          </p:cNvPr>
          <p:cNvSpPr>
            <a:spLocks noChangeArrowheads="1"/>
          </p:cNvSpPr>
          <p:nvPr/>
        </p:nvSpPr>
        <p:spPr bwMode="auto">
          <a:xfrm>
            <a:off x="5184942" y="4841616"/>
            <a:ext cx="1818939" cy="1818939"/>
          </a:xfrm>
          <a:custGeom>
            <a:avLst/>
            <a:gdLst>
              <a:gd name="T0" fmla="*/ 663 w 1327"/>
              <a:gd name="T1" fmla="*/ 51 h 1326"/>
              <a:gd name="T2" fmla="*/ 663 w 1327"/>
              <a:gd name="T3" fmla="*/ 51 h 1326"/>
              <a:gd name="T4" fmla="*/ 51 w 1327"/>
              <a:gd name="T5" fmla="*/ 663 h 1326"/>
              <a:gd name="T6" fmla="*/ 51 w 1327"/>
              <a:gd name="T7" fmla="*/ 663 h 1326"/>
              <a:gd name="T8" fmla="*/ 663 w 1327"/>
              <a:gd name="T9" fmla="*/ 1274 h 1326"/>
              <a:gd name="T10" fmla="*/ 663 w 1327"/>
              <a:gd name="T11" fmla="*/ 1274 h 1326"/>
              <a:gd name="T12" fmla="*/ 1274 w 1327"/>
              <a:gd name="T13" fmla="*/ 663 h 1326"/>
              <a:gd name="T14" fmla="*/ 1274 w 1327"/>
              <a:gd name="T15" fmla="*/ 663 h 1326"/>
              <a:gd name="T16" fmla="*/ 663 w 1327"/>
              <a:gd name="T17" fmla="*/ 51 h 1326"/>
              <a:gd name="T18" fmla="*/ 663 w 1327"/>
              <a:gd name="T19" fmla="*/ 1325 h 1326"/>
              <a:gd name="T20" fmla="*/ 663 w 1327"/>
              <a:gd name="T21" fmla="*/ 1325 h 1326"/>
              <a:gd name="T22" fmla="*/ 0 w 1327"/>
              <a:gd name="T23" fmla="*/ 663 h 1326"/>
              <a:gd name="T24" fmla="*/ 0 w 1327"/>
              <a:gd name="T25" fmla="*/ 663 h 1326"/>
              <a:gd name="T26" fmla="*/ 663 w 1327"/>
              <a:gd name="T27" fmla="*/ 0 h 1326"/>
              <a:gd name="T28" fmla="*/ 663 w 1327"/>
              <a:gd name="T29" fmla="*/ 0 h 1326"/>
              <a:gd name="T30" fmla="*/ 1326 w 1327"/>
              <a:gd name="T31" fmla="*/ 663 h 1326"/>
              <a:gd name="T32" fmla="*/ 1326 w 1327"/>
              <a:gd name="T33" fmla="*/ 663 h 1326"/>
              <a:gd name="T34" fmla="*/ 663 w 1327"/>
              <a:gd name="T35" fmla="*/ 132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27" h="1326">
                <a:moveTo>
                  <a:pt x="663" y="51"/>
                </a:moveTo>
                <a:lnTo>
                  <a:pt x="663" y="51"/>
                </a:lnTo>
                <a:cubicBezTo>
                  <a:pt x="326" y="51"/>
                  <a:pt x="51" y="326"/>
                  <a:pt x="51" y="663"/>
                </a:cubicBezTo>
                <a:lnTo>
                  <a:pt x="51" y="663"/>
                </a:lnTo>
                <a:cubicBezTo>
                  <a:pt x="51" y="1000"/>
                  <a:pt x="326" y="1274"/>
                  <a:pt x="663" y="1274"/>
                </a:cubicBezTo>
                <a:lnTo>
                  <a:pt x="663" y="1274"/>
                </a:lnTo>
                <a:cubicBezTo>
                  <a:pt x="1000" y="1274"/>
                  <a:pt x="1274" y="1000"/>
                  <a:pt x="1274" y="663"/>
                </a:cubicBezTo>
                <a:lnTo>
                  <a:pt x="1274" y="663"/>
                </a:lnTo>
                <a:cubicBezTo>
                  <a:pt x="1274" y="326"/>
                  <a:pt x="1000" y="51"/>
                  <a:pt x="663" y="51"/>
                </a:cubicBezTo>
                <a:close/>
                <a:moveTo>
                  <a:pt x="663" y="1325"/>
                </a:moveTo>
                <a:lnTo>
                  <a:pt x="663" y="1325"/>
                </a:lnTo>
                <a:cubicBezTo>
                  <a:pt x="298" y="1325"/>
                  <a:pt x="0" y="1028"/>
                  <a:pt x="0" y="663"/>
                </a:cubicBezTo>
                <a:lnTo>
                  <a:pt x="0" y="663"/>
                </a:lnTo>
                <a:cubicBezTo>
                  <a:pt x="0" y="297"/>
                  <a:pt x="298" y="0"/>
                  <a:pt x="663" y="0"/>
                </a:cubicBezTo>
                <a:lnTo>
                  <a:pt x="663" y="0"/>
                </a:lnTo>
                <a:cubicBezTo>
                  <a:pt x="1029" y="0"/>
                  <a:pt x="1326" y="297"/>
                  <a:pt x="1326" y="663"/>
                </a:cubicBezTo>
                <a:lnTo>
                  <a:pt x="1326" y="663"/>
                </a:lnTo>
                <a:cubicBezTo>
                  <a:pt x="1326" y="1028"/>
                  <a:pt x="1029" y="1325"/>
                  <a:pt x="663" y="1325"/>
                </a:cubicBezTo>
                <a:close/>
              </a:path>
            </a:pathLst>
          </a:custGeom>
          <a:solidFill>
            <a:schemeClr val="bg1">
              <a:lumMod val="85000"/>
            </a:schemeClr>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3" name="Rectangle 2">
            <a:extLst>
              <a:ext uri="{FF2B5EF4-FFF2-40B4-BE49-F238E27FC236}">
                <a16:creationId xmlns:a16="http://schemas.microsoft.com/office/drawing/2014/main" id="{21B8ACB6-B425-D589-56E4-8F215431E794}"/>
              </a:ext>
            </a:extLst>
          </p:cNvPr>
          <p:cNvSpPr/>
          <p:nvPr/>
        </p:nvSpPr>
        <p:spPr>
          <a:xfrm>
            <a:off x="545465" y="2515316"/>
            <a:ext cx="4639477" cy="4154044"/>
          </a:xfrm>
          <a:prstGeom prst="rect">
            <a:avLst/>
          </a:prstGeom>
          <a:solidFill>
            <a:schemeClr val="tx1">
              <a:lumMod val="50000"/>
              <a:lumOff val="50000"/>
            </a:schemeClr>
          </a:solidFill>
          <a:ln>
            <a:no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4625"/>
            <a:r>
              <a:rPr lang="en-US" sz="2800" dirty="0"/>
              <a:t>The expenditure deadlines remain for all ARP/CLSFRF funds.</a:t>
            </a:r>
          </a:p>
          <a:p>
            <a:pPr marL="174625"/>
            <a:endParaRPr lang="en-US" sz="2800" dirty="0"/>
          </a:p>
          <a:p>
            <a:pPr marL="174625"/>
            <a:r>
              <a:rPr lang="en-US" sz="2800" dirty="0"/>
              <a:t>An expenditure occurs when the amounts are due and owing to the beneficiary, employee, contractor, or subrecipient</a:t>
            </a:r>
          </a:p>
        </p:txBody>
      </p:sp>
      <p:sp>
        <p:nvSpPr>
          <p:cNvPr id="4" name="Rectangle 3">
            <a:extLst>
              <a:ext uri="{FF2B5EF4-FFF2-40B4-BE49-F238E27FC236}">
                <a16:creationId xmlns:a16="http://schemas.microsoft.com/office/drawing/2014/main" id="{CEE7B6C8-BF96-07AD-6F22-303E7BAE5D0A}"/>
              </a:ext>
            </a:extLst>
          </p:cNvPr>
          <p:cNvSpPr/>
          <p:nvPr/>
        </p:nvSpPr>
        <p:spPr>
          <a:xfrm>
            <a:off x="5939580" y="2642524"/>
            <a:ext cx="2533531" cy="1746419"/>
          </a:xfrm>
          <a:prstGeom prst="rect">
            <a:avLst/>
          </a:prstGeom>
          <a:solidFill>
            <a:schemeClr val="accent3"/>
          </a:solidFill>
          <a:ln>
            <a:no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Deadline for Title I and Surface Transportation projects</a:t>
            </a:r>
          </a:p>
        </p:txBody>
      </p:sp>
      <p:sp>
        <p:nvSpPr>
          <p:cNvPr id="6" name="Rectangle 5">
            <a:extLst>
              <a:ext uri="{FF2B5EF4-FFF2-40B4-BE49-F238E27FC236}">
                <a16:creationId xmlns:a16="http://schemas.microsoft.com/office/drawing/2014/main" id="{AE8D9D03-FF75-1F17-D8F1-B69D7FC55EA0}"/>
              </a:ext>
            </a:extLst>
          </p:cNvPr>
          <p:cNvSpPr/>
          <p:nvPr/>
        </p:nvSpPr>
        <p:spPr>
          <a:xfrm>
            <a:off x="8805280" y="2599169"/>
            <a:ext cx="2533531" cy="1746419"/>
          </a:xfrm>
          <a:prstGeom prst="rect">
            <a:avLst/>
          </a:prstGeom>
          <a:solidFill>
            <a:schemeClr val="accent4"/>
          </a:solidFill>
          <a:ln>
            <a:no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Deadline for all other ARP/CSLFRF projects</a:t>
            </a:r>
          </a:p>
        </p:txBody>
      </p:sp>
      <p:grpSp>
        <p:nvGrpSpPr>
          <p:cNvPr id="7" name="Graphic 127" descr="Bullseye">
            <a:extLst>
              <a:ext uri="{FF2B5EF4-FFF2-40B4-BE49-F238E27FC236}">
                <a16:creationId xmlns:a16="http://schemas.microsoft.com/office/drawing/2014/main" id="{DEF3B755-26C7-4BB2-599F-9C488C1693AF}"/>
              </a:ext>
            </a:extLst>
          </p:cNvPr>
          <p:cNvGrpSpPr/>
          <p:nvPr/>
        </p:nvGrpSpPr>
        <p:grpSpPr>
          <a:xfrm>
            <a:off x="5537806" y="5206570"/>
            <a:ext cx="1089037" cy="1089029"/>
            <a:chOff x="6611816" y="535057"/>
            <a:chExt cx="743826" cy="743821"/>
          </a:xfrm>
          <a:solidFill>
            <a:srgbClr val="000000"/>
          </a:solidFill>
          <a:effectLst>
            <a:outerShdw blurRad="50800" dist="38100" dir="8100000" algn="tr" rotWithShape="0">
              <a:prstClr val="black">
                <a:alpha val="40000"/>
              </a:prstClr>
            </a:outerShdw>
          </a:effectLst>
        </p:grpSpPr>
        <p:sp>
          <p:nvSpPr>
            <p:cNvPr id="15" name="Freeform: Shape 69">
              <a:extLst>
                <a:ext uri="{FF2B5EF4-FFF2-40B4-BE49-F238E27FC236}">
                  <a16:creationId xmlns:a16="http://schemas.microsoft.com/office/drawing/2014/main" id="{4CCD6326-8EA0-A4EF-2268-6F3ACC5404B4}"/>
                </a:ext>
              </a:extLst>
            </p:cNvPr>
            <p:cNvSpPr/>
            <p:nvPr/>
          </p:nvSpPr>
          <p:spPr>
            <a:xfrm>
              <a:off x="6611816" y="582624"/>
              <a:ext cx="696199" cy="696254"/>
            </a:xfrm>
            <a:custGeom>
              <a:avLst/>
              <a:gdLst>
                <a:gd name="connsiteX0" fmla="*/ 625714 w 696199"/>
                <a:gd name="connsiteY0" fmla="*/ 171506 h 696254"/>
                <a:gd name="connsiteX1" fmla="*/ 524749 w 696199"/>
                <a:gd name="connsiteY1" fmla="*/ 625824 h 696254"/>
                <a:gd name="connsiteX2" fmla="*/ 70431 w 696199"/>
                <a:gd name="connsiteY2" fmla="*/ 524859 h 696254"/>
                <a:gd name="connsiteX3" fmla="*/ 171396 w 696199"/>
                <a:gd name="connsiteY3" fmla="*/ 70541 h 696254"/>
                <a:gd name="connsiteX4" fmla="*/ 524749 w 696199"/>
                <a:gd name="connsiteY4" fmla="*/ 70541 h 696254"/>
                <a:gd name="connsiteX5" fmla="*/ 524749 w 696199"/>
                <a:gd name="connsiteY5" fmla="*/ 48195 h 696254"/>
                <a:gd name="connsiteX6" fmla="*/ 48196 w 696199"/>
                <a:gd name="connsiteY6" fmla="*/ 171506 h 696254"/>
                <a:gd name="connsiteX7" fmla="*/ 171506 w 696199"/>
                <a:gd name="connsiteY7" fmla="*/ 648059 h 696254"/>
                <a:gd name="connsiteX8" fmla="*/ 648059 w 696199"/>
                <a:gd name="connsiteY8" fmla="*/ 524748 h 696254"/>
                <a:gd name="connsiteX9" fmla="*/ 648059 w 696199"/>
                <a:gd name="connsiteY9" fmla="*/ 171506 h 69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199" h="696254">
                  <a:moveTo>
                    <a:pt x="625714" y="171506"/>
                  </a:moveTo>
                  <a:cubicBezTo>
                    <a:pt x="723290" y="324843"/>
                    <a:pt x="678086" y="528249"/>
                    <a:pt x="524749" y="625824"/>
                  </a:cubicBezTo>
                  <a:cubicBezTo>
                    <a:pt x="371411" y="723400"/>
                    <a:pt x="168006" y="678196"/>
                    <a:pt x="70431" y="524859"/>
                  </a:cubicBezTo>
                  <a:cubicBezTo>
                    <a:pt x="-27145" y="371522"/>
                    <a:pt x="18059" y="168117"/>
                    <a:pt x="171396" y="70541"/>
                  </a:cubicBezTo>
                  <a:cubicBezTo>
                    <a:pt x="279192" y="1945"/>
                    <a:pt x="416951" y="1945"/>
                    <a:pt x="524749" y="70541"/>
                  </a:cubicBezTo>
                  <a:lnTo>
                    <a:pt x="524749" y="48195"/>
                  </a:lnTo>
                  <a:cubicBezTo>
                    <a:pt x="359101" y="-49350"/>
                    <a:pt x="145740" y="5859"/>
                    <a:pt x="48196" y="171506"/>
                  </a:cubicBezTo>
                  <a:cubicBezTo>
                    <a:pt x="-49350" y="337153"/>
                    <a:pt x="5858" y="550514"/>
                    <a:pt x="171506" y="648059"/>
                  </a:cubicBezTo>
                  <a:cubicBezTo>
                    <a:pt x="337154" y="745604"/>
                    <a:pt x="550514" y="690397"/>
                    <a:pt x="648059" y="524748"/>
                  </a:cubicBezTo>
                  <a:cubicBezTo>
                    <a:pt x="712246" y="415748"/>
                    <a:pt x="712246" y="280506"/>
                    <a:pt x="648059" y="171506"/>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16" name="Freeform: Shape 70">
              <a:extLst>
                <a:ext uri="{FF2B5EF4-FFF2-40B4-BE49-F238E27FC236}">
                  <a16:creationId xmlns:a16="http://schemas.microsoft.com/office/drawing/2014/main" id="{447AAB42-B320-32CA-171D-C970FB3048C4}"/>
                </a:ext>
              </a:extLst>
            </p:cNvPr>
            <p:cNvSpPr/>
            <p:nvPr/>
          </p:nvSpPr>
          <p:spPr>
            <a:xfrm>
              <a:off x="6735792" y="706487"/>
              <a:ext cx="448398" cy="448416"/>
            </a:xfrm>
            <a:custGeom>
              <a:avLst/>
              <a:gdLst>
                <a:gd name="connsiteX0" fmla="*/ 353481 w 448398"/>
                <a:gd name="connsiteY0" fmla="*/ 41043 h 448416"/>
                <a:gd name="connsiteX1" fmla="*/ 41043 w 448398"/>
                <a:gd name="connsiteY1" fmla="*/ 94935 h 448416"/>
                <a:gd name="connsiteX2" fmla="*/ 94936 w 448398"/>
                <a:gd name="connsiteY2" fmla="*/ 407373 h 448416"/>
                <a:gd name="connsiteX3" fmla="*/ 407374 w 448398"/>
                <a:gd name="connsiteY3" fmla="*/ 353481 h 448416"/>
                <a:gd name="connsiteX4" fmla="*/ 407374 w 448398"/>
                <a:gd name="connsiteY4" fmla="*/ 94935 h 448416"/>
                <a:gd name="connsiteX5" fmla="*/ 393696 w 448398"/>
                <a:gd name="connsiteY5" fmla="*/ 108604 h 448416"/>
                <a:gd name="connsiteX6" fmla="*/ 339813 w 448398"/>
                <a:gd name="connsiteY6" fmla="*/ 393599 h 448416"/>
                <a:gd name="connsiteX7" fmla="*/ 54817 w 448398"/>
                <a:gd name="connsiteY7" fmla="*/ 339716 h 448416"/>
                <a:gd name="connsiteX8" fmla="*/ 108700 w 448398"/>
                <a:gd name="connsiteY8" fmla="*/ 54721 h 448416"/>
                <a:gd name="connsiteX9" fmla="*/ 339813 w 448398"/>
                <a:gd name="connsiteY9" fmla="*/ 54721 h 448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398" h="448416">
                  <a:moveTo>
                    <a:pt x="353481" y="41043"/>
                  </a:moveTo>
                  <a:cubicBezTo>
                    <a:pt x="252322" y="-30353"/>
                    <a:pt x="112438" y="-6224"/>
                    <a:pt x="41043" y="94935"/>
                  </a:cubicBezTo>
                  <a:cubicBezTo>
                    <a:pt x="-30352" y="196095"/>
                    <a:pt x="-6225" y="335979"/>
                    <a:pt x="94936" y="407373"/>
                  </a:cubicBezTo>
                  <a:cubicBezTo>
                    <a:pt x="196095" y="478769"/>
                    <a:pt x="335978" y="454641"/>
                    <a:pt x="407374" y="353481"/>
                  </a:cubicBezTo>
                  <a:cubicBezTo>
                    <a:pt x="462073" y="275979"/>
                    <a:pt x="462073" y="172438"/>
                    <a:pt x="407374" y="94935"/>
                  </a:cubicBezTo>
                  <a:lnTo>
                    <a:pt x="393696" y="108604"/>
                  </a:lnTo>
                  <a:cubicBezTo>
                    <a:pt x="457516" y="202182"/>
                    <a:pt x="433391" y="329779"/>
                    <a:pt x="339813" y="393599"/>
                  </a:cubicBezTo>
                  <a:cubicBezTo>
                    <a:pt x="246235" y="457419"/>
                    <a:pt x="118638" y="433295"/>
                    <a:pt x="54817" y="339716"/>
                  </a:cubicBezTo>
                  <a:cubicBezTo>
                    <a:pt x="-9002" y="246137"/>
                    <a:pt x="15122" y="118541"/>
                    <a:pt x="108700" y="54721"/>
                  </a:cubicBezTo>
                  <a:cubicBezTo>
                    <a:pt x="178404" y="7183"/>
                    <a:pt x="270109" y="7183"/>
                    <a:pt x="339813" y="54721"/>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17" name="Freeform: Shape 71">
              <a:extLst>
                <a:ext uri="{FF2B5EF4-FFF2-40B4-BE49-F238E27FC236}">
                  <a16:creationId xmlns:a16="http://schemas.microsoft.com/office/drawing/2014/main" id="{479E22C3-61E1-D2A1-79E7-94B4C5917BED}"/>
                </a:ext>
              </a:extLst>
            </p:cNvPr>
            <p:cNvSpPr/>
            <p:nvPr/>
          </p:nvSpPr>
          <p:spPr>
            <a:xfrm>
              <a:off x="6860124" y="830303"/>
              <a:ext cx="200241" cy="200267"/>
            </a:xfrm>
            <a:custGeom>
              <a:avLst/>
              <a:gdLst>
                <a:gd name="connsiteX0" fmla="*/ 100228 w 200241"/>
                <a:gd name="connsiteY0" fmla="*/ 19077 h 200267"/>
                <a:gd name="connsiteX1" fmla="*/ 123783 w 200241"/>
                <a:gd name="connsiteY1" fmla="*/ 22592 h 200267"/>
                <a:gd name="connsiteX2" fmla="*/ 138652 w 200241"/>
                <a:gd name="connsiteY2" fmla="*/ 7733 h 200267"/>
                <a:gd name="connsiteX3" fmla="*/ 7733 w 200241"/>
                <a:gd name="connsiteY3" fmla="*/ 61616 h 200267"/>
                <a:gd name="connsiteX4" fmla="*/ 61616 w 200241"/>
                <a:gd name="connsiteY4" fmla="*/ 192535 h 200267"/>
                <a:gd name="connsiteX5" fmla="*/ 192535 w 200241"/>
                <a:gd name="connsiteY5" fmla="*/ 138652 h 200267"/>
                <a:gd name="connsiteX6" fmla="*/ 192535 w 200241"/>
                <a:gd name="connsiteY6" fmla="*/ 61616 h 200267"/>
                <a:gd name="connsiteX7" fmla="*/ 177676 w 200241"/>
                <a:gd name="connsiteY7" fmla="*/ 76485 h 200267"/>
                <a:gd name="connsiteX8" fmla="*/ 123771 w 200241"/>
                <a:gd name="connsiteY8" fmla="*/ 177500 h 200267"/>
                <a:gd name="connsiteX9" fmla="*/ 22755 w 200241"/>
                <a:gd name="connsiteY9" fmla="*/ 123595 h 200267"/>
                <a:gd name="connsiteX10" fmla="*/ 76660 w 200241"/>
                <a:gd name="connsiteY10" fmla="*/ 22580 h 200267"/>
                <a:gd name="connsiteX11" fmla="*/ 100228 w 200241"/>
                <a:gd name="connsiteY11" fmla="*/ 19077 h 200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241" h="200267">
                  <a:moveTo>
                    <a:pt x="100228" y="19077"/>
                  </a:moveTo>
                  <a:cubicBezTo>
                    <a:pt x="108210" y="19080"/>
                    <a:pt x="116148" y="20264"/>
                    <a:pt x="123783" y="22592"/>
                  </a:cubicBezTo>
                  <a:lnTo>
                    <a:pt x="138652" y="7733"/>
                  </a:lnTo>
                  <a:cubicBezTo>
                    <a:pt x="87620" y="-13540"/>
                    <a:pt x="29006" y="10584"/>
                    <a:pt x="7733" y="61616"/>
                  </a:cubicBezTo>
                  <a:cubicBezTo>
                    <a:pt x="-13540" y="112648"/>
                    <a:pt x="10584" y="171262"/>
                    <a:pt x="61616" y="192535"/>
                  </a:cubicBezTo>
                  <a:cubicBezTo>
                    <a:pt x="112648" y="213807"/>
                    <a:pt x="171262" y="189683"/>
                    <a:pt x="192535" y="138652"/>
                  </a:cubicBezTo>
                  <a:cubicBezTo>
                    <a:pt x="202810" y="114002"/>
                    <a:pt x="202810" y="86267"/>
                    <a:pt x="192535" y="61616"/>
                  </a:cubicBezTo>
                  <a:lnTo>
                    <a:pt x="177676" y="76485"/>
                  </a:lnTo>
                  <a:cubicBezTo>
                    <a:pt x="190685" y="119264"/>
                    <a:pt x="166551" y="164491"/>
                    <a:pt x="123771" y="177500"/>
                  </a:cubicBezTo>
                  <a:cubicBezTo>
                    <a:pt x="80991" y="190509"/>
                    <a:pt x="35765" y="166375"/>
                    <a:pt x="22755" y="123595"/>
                  </a:cubicBezTo>
                  <a:cubicBezTo>
                    <a:pt x="9746" y="80816"/>
                    <a:pt x="33881" y="35589"/>
                    <a:pt x="76660" y="22580"/>
                  </a:cubicBezTo>
                  <a:cubicBezTo>
                    <a:pt x="84300" y="20257"/>
                    <a:pt x="92242" y="19076"/>
                    <a:pt x="100228" y="19077"/>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18" name="Freeform: Shape 72">
              <a:extLst>
                <a:ext uri="{FF2B5EF4-FFF2-40B4-BE49-F238E27FC236}">
                  <a16:creationId xmlns:a16="http://schemas.microsoft.com/office/drawing/2014/main" id="{64CBAD44-9558-BCDB-80F4-96F4C27961AF}"/>
                </a:ext>
              </a:extLst>
            </p:cNvPr>
            <p:cNvSpPr/>
            <p:nvPr/>
          </p:nvSpPr>
          <p:spPr>
            <a:xfrm>
              <a:off x="6950710" y="535057"/>
              <a:ext cx="404931" cy="404927"/>
            </a:xfrm>
            <a:custGeom>
              <a:avLst/>
              <a:gdLst>
                <a:gd name="connsiteX0" fmla="*/ 404206 w 404931"/>
                <a:gd name="connsiteY0" fmla="*/ 91600 h 404927"/>
                <a:gd name="connsiteX1" fmla="*/ 395405 w 404931"/>
                <a:gd name="connsiteY1" fmla="*/ 85723 h 404927"/>
                <a:gd name="connsiteX2" fmla="*/ 319205 w 404931"/>
                <a:gd name="connsiteY2" fmla="*/ 85723 h 404927"/>
                <a:gd name="connsiteX3" fmla="*/ 319205 w 404931"/>
                <a:gd name="connsiteY3" fmla="*/ 9523 h 404927"/>
                <a:gd name="connsiteX4" fmla="*/ 309678 w 404931"/>
                <a:gd name="connsiteY4" fmla="*/ 0 h 404927"/>
                <a:gd name="connsiteX5" fmla="*/ 302946 w 404931"/>
                <a:gd name="connsiteY5" fmla="*/ 2789 h 404927"/>
                <a:gd name="connsiteX6" fmla="*/ 217221 w 404931"/>
                <a:gd name="connsiteY6" fmla="*/ 88514 h 404927"/>
                <a:gd name="connsiteX7" fmla="*/ 214430 w 404931"/>
                <a:gd name="connsiteY7" fmla="*/ 95248 h 404927"/>
                <a:gd name="connsiteX8" fmla="*/ 214430 w 404931"/>
                <a:gd name="connsiteY8" fmla="*/ 177030 h 404927"/>
                <a:gd name="connsiteX9" fmla="*/ 2908 w 404931"/>
                <a:gd name="connsiteY9" fmla="*/ 388551 h 404927"/>
                <a:gd name="connsiteX10" fmla="*/ 2674 w 404931"/>
                <a:gd name="connsiteY10" fmla="*/ 402020 h 404927"/>
                <a:gd name="connsiteX11" fmla="*/ 16142 w 404931"/>
                <a:gd name="connsiteY11" fmla="*/ 402254 h 404927"/>
                <a:gd name="connsiteX12" fmla="*/ 16377 w 404931"/>
                <a:gd name="connsiteY12" fmla="*/ 402020 h 404927"/>
                <a:gd name="connsiteX13" fmla="*/ 227898 w 404931"/>
                <a:gd name="connsiteY13" fmla="*/ 190498 h 404927"/>
                <a:gd name="connsiteX14" fmla="*/ 309680 w 404931"/>
                <a:gd name="connsiteY14" fmla="*/ 190498 h 404927"/>
                <a:gd name="connsiteX15" fmla="*/ 316414 w 404931"/>
                <a:gd name="connsiteY15" fmla="*/ 187707 h 404927"/>
                <a:gd name="connsiteX16" fmla="*/ 402139 w 404931"/>
                <a:gd name="connsiteY16" fmla="*/ 101982 h 404927"/>
                <a:gd name="connsiteX17" fmla="*/ 404206 w 404931"/>
                <a:gd name="connsiteY17" fmla="*/ 91600 h 404927"/>
                <a:gd name="connsiteX18" fmla="*/ 233480 w 404931"/>
                <a:gd name="connsiteY18" fmla="*/ 99191 h 404927"/>
                <a:gd name="connsiteX19" fmla="*/ 299993 w 404931"/>
                <a:gd name="connsiteY19" fmla="*/ 32678 h 404927"/>
                <a:gd name="connsiteX20" fmla="*/ 300155 w 404931"/>
                <a:gd name="connsiteY20" fmla="*/ 32745 h 404927"/>
                <a:gd name="connsiteX21" fmla="*/ 300155 w 404931"/>
                <a:gd name="connsiteY21" fmla="*/ 91305 h 404927"/>
                <a:gd name="connsiteX22" fmla="*/ 233480 w 404931"/>
                <a:gd name="connsiteY22" fmla="*/ 157980 h 404927"/>
                <a:gd name="connsiteX23" fmla="*/ 305737 w 404931"/>
                <a:gd name="connsiteY23" fmla="*/ 171448 h 404927"/>
                <a:gd name="connsiteX24" fmla="*/ 246948 w 404931"/>
                <a:gd name="connsiteY24" fmla="*/ 171448 h 404927"/>
                <a:gd name="connsiteX25" fmla="*/ 313623 w 404931"/>
                <a:gd name="connsiteY25" fmla="*/ 104773 h 404927"/>
                <a:gd name="connsiteX26" fmla="*/ 372183 w 404931"/>
                <a:gd name="connsiteY26" fmla="*/ 104773 h 404927"/>
                <a:gd name="connsiteX27" fmla="*/ 372250 w 404931"/>
                <a:gd name="connsiteY27" fmla="*/ 104935 h 404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04931" h="404927">
                  <a:moveTo>
                    <a:pt x="404206" y="91600"/>
                  </a:moveTo>
                  <a:cubicBezTo>
                    <a:pt x="402731" y="88041"/>
                    <a:pt x="399257" y="85722"/>
                    <a:pt x="395405" y="85723"/>
                  </a:cubicBezTo>
                  <a:lnTo>
                    <a:pt x="319205" y="85723"/>
                  </a:lnTo>
                  <a:lnTo>
                    <a:pt x="319205" y="9523"/>
                  </a:lnTo>
                  <a:cubicBezTo>
                    <a:pt x="319204" y="4262"/>
                    <a:pt x="314939" y="-1"/>
                    <a:pt x="309678" y="0"/>
                  </a:cubicBezTo>
                  <a:cubicBezTo>
                    <a:pt x="307153" y="1"/>
                    <a:pt x="304732" y="1004"/>
                    <a:pt x="302946" y="2789"/>
                  </a:cubicBezTo>
                  <a:lnTo>
                    <a:pt x="217221" y="88514"/>
                  </a:lnTo>
                  <a:cubicBezTo>
                    <a:pt x="215435" y="90300"/>
                    <a:pt x="214431" y="92722"/>
                    <a:pt x="214430" y="95248"/>
                  </a:cubicBezTo>
                  <a:lnTo>
                    <a:pt x="214430" y="177030"/>
                  </a:lnTo>
                  <a:lnTo>
                    <a:pt x="2908" y="388551"/>
                  </a:lnTo>
                  <a:cubicBezTo>
                    <a:pt x="-876" y="392206"/>
                    <a:pt x="-981" y="398235"/>
                    <a:pt x="2674" y="402020"/>
                  </a:cubicBezTo>
                  <a:cubicBezTo>
                    <a:pt x="6329" y="405804"/>
                    <a:pt x="12359" y="405909"/>
                    <a:pt x="16142" y="402254"/>
                  </a:cubicBezTo>
                  <a:cubicBezTo>
                    <a:pt x="16222" y="402177"/>
                    <a:pt x="16300" y="402099"/>
                    <a:pt x="16377" y="402020"/>
                  </a:cubicBezTo>
                  <a:lnTo>
                    <a:pt x="227898" y="190498"/>
                  </a:lnTo>
                  <a:lnTo>
                    <a:pt x="309680" y="190498"/>
                  </a:lnTo>
                  <a:cubicBezTo>
                    <a:pt x="312206" y="190497"/>
                    <a:pt x="314628" y="189494"/>
                    <a:pt x="316414" y="187707"/>
                  </a:cubicBezTo>
                  <a:lnTo>
                    <a:pt x="402139" y="101982"/>
                  </a:lnTo>
                  <a:cubicBezTo>
                    <a:pt x="404865" y="99258"/>
                    <a:pt x="405680" y="95160"/>
                    <a:pt x="404206" y="91600"/>
                  </a:cubicBezTo>
                  <a:close/>
                  <a:moveTo>
                    <a:pt x="233480" y="99191"/>
                  </a:moveTo>
                  <a:lnTo>
                    <a:pt x="299993" y="32678"/>
                  </a:lnTo>
                  <a:cubicBezTo>
                    <a:pt x="300079" y="32593"/>
                    <a:pt x="300155" y="32621"/>
                    <a:pt x="300155" y="32745"/>
                  </a:cubicBezTo>
                  <a:lnTo>
                    <a:pt x="300155" y="91305"/>
                  </a:lnTo>
                  <a:lnTo>
                    <a:pt x="233480" y="157980"/>
                  </a:lnTo>
                  <a:close/>
                  <a:moveTo>
                    <a:pt x="305737" y="171448"/>
                  </a:moveTo>
                  <a:lnTo>
                    <a:pt x="246948" y="171448"/>
                  </a:lnTo>
                  <a:lnTo>
                    <a:pt x="313623" y="104773"/>
                  </a:lnTo>
                  <a:lnTo>
                    <a:pt x="372183" y="104773"/>
                  </a:lnTo>
                  <a:cubicBezTo>
                    <a:pt x="372307" y="104773"/>
                    <a:pt x="372335" y="104849"/>
                    <a:pt x="372250" y="104935"/>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grpSp>
    </p:spTree>
    <p:extLst>
      <p:ext uri="{BB962C8B-B14F-4D97-AF65-F5344CB8AC3E}">
        <p14:creationId xmlns:p14="http://schemas.microsoft.com/office/powerpoint/2010/main" val="3162813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Rounded Corners 174">
            <a:extLst>
              <a:ext uri="{FF2B5EF4-FFF2-40B4-BE49-F238E27FC236}">
                <a16:creationId xmlns:a16="http://schemas.microsoft.com/office/drawing/2014/main" id="{69D46CE6-FBCA-40DD-A211-6CB812C338F5}"/>
              </a:ext>
            </a:extLst>
          </p:cNvPr>
          <p:cNvSpPr/>
          <p:nvPr/>
        </p:nvSpPr>
        <p:spPr>
          <a:xfrm>
            <a:off x="8848680" y="2135275"/>
            <a:ext cx="2390629" cy="3407958"/>
          </a:xfrm>
          <a:prstGeom prst="roundRect">
            <a:avLst>
              <a:gd name="adj" fmla="val 3431"/>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71" name="Rectangle: Rounded Corners 170">
            <a:extLst>
              <a:ext uri="{FF2B5EF4-FFF2-40B4-BE49-F238E27FC236}">
                <a16:creationId xmlns:a16="http://schemas.microsoft.com/office/drawing/2014/main" id="{CEDE1390-7D18-41C8-B606-A6F004C17512}"/>
              </a:ext>
            </a:extLst>
          </p:cNvPr>
          <p:cNvSpPr/>
          <p:nvPr/>
        </p:nvSpPr>
        <p:spPr>
          <a:xfrm>
            <a:off x="6148067" y="2135275"/>
            <a:ext cx="2390629" cy="3407958"/>
          </a:xfrm>
          <a:prstGeom prst="roundRect">
            <a:avLst>
              <a:gd name="adj" fmla="val 3431"/>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67" name="Rectangle: Rounded Corners 166">
            <a:extLst>
              <a:ext uri="{FF2B5EF4-FFF2-40B4-BE49-F238E27FC236}">
                <a16:creationId xmlns:a16="http://schemas.microsoft.com/office/drawing/2014/main" id="{333A9464-BBF4-4AF2-B0E0-F85498599203}"/>
              </a:ext>
            </a:extLst>
          </p:cNvPr>
          <p:cNvSpPr/>
          <p:nvPr/>
        </p:nvSpPr>
        <p:spPr>
          <a:xfrm>
            <a:off x="3470006" y="2135275"/>
            <a:ext cx="2390629" cy="3407958"/>
          </a:xfrm>
          <a:prstGeom prst="roundRect">
            <a:avLst>
              <a:gd name="adj" fmla="val 3431"/>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63" name="Rectangle: Rounded Corners 162">
            <a:extLst>
              <a:ext uri="{FF2B5EF4-FFF2-40B4-BE49-F238E27FC236}">
                <a16:creationId xmlns:a16="http://schemas.microsoft.com/office/drawing/2014/main" id="{9D8F22DB-B7DB-4EC4-BA16-240BF234933F}"/>
              </a:ext>
            </a:extLst>
          </p:cNvPr>
          <p:cNvSpPr/>
          <p:nvPr/>
        </p:nvSpPr>
        <p:spPr>
          <a:xfrm>
            <a:off x="779258" y="2135275"/>
            <a:ext cx="2390629" cy="3407958"/>
          </a:xfrm>
          <a:prstGeom prst="roundRect">
            <a:avLst>
              <a:gd name="adj" fmla="val 3431"/>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Title 1"/>
          <p:cNvSpPr>
            <a:spLocks noGrp="1"/>
          </p:cNvSpPr>
          <p:nvPr>
            <p:ph type="title"/>
          </p:nvPr>
        </p:nvSpPr>
        <p:spPr>
          <a:xfrm>
            <a:off x="609440" y="537852"/>
            <a:ext cx="10969943" cy="711081"/>
          </a:xfrm>
        </p:spPr>
        <p:txBody>
          <a:bodyPr>
            <a:normAutofit fontScale="90000"/>
          </a:bodyPr>
          <a:lstStyle/>
          <a:p>
            <a:pPr algn="ctr"/>
            <a:r>
              <a:rPr lang="en-US" dirty="0">
                <a:solidFill>
                  <a:schemeClr val="tx1">
                    <a:lumMod val="75000"/>
                    <a:lumOff val="25000"/>
                  </a:schemeClr>
                </a:solidFill>
              </a:rPr>
              <a:t>ARP/CSLFRF Obligation &amp; Expenditure Deadlines</a:t>
            </a:r>
            <a:endParaRPr lang="en-IN" dirty="0">
              <a:solidFill>
                <a:schemeClr val="tx1">
                  <a:lumMod val="75000"/>
                  <a:lumOff val="25000"/>
                </a:schemeClr>
              </a:solidFill>
            </a:endParaRPr>
          </a:p>
        </p:txBody>
      </p:sp>
      <p:sp>
        <p:nvSpPr>
          <p:cNvPr id="5" name="Freeform 62">
            <a:extLst>
              <a:ext uri="{FF2B5EF4-FFF2-40B4-BE49-F238E27FC236}">
                <a16:creationId xmlns:a16="http://schemas.microsoft.com/office/drawing/2014/main" id="{65C17250-F4C4-4F9E-99C9-0E718E25367A}"/>
              </a:ext>
            </a:extLst>
          </p:cNvPr>
          <p:cNvSpPr>
            <a:spLocks noChangeArrowheads="1"/>
          </p:cNvSpPr>
          <p:nvPr/>
        </p:nvSpPr>
        <p:spPr bwMode="auto">
          <a:xfrm>
            <a:off x="545465" y="4271823"/>
            <a:ext cx="2880730" cy="963513"/>
          </a:xfrm>
          <a:custGeom>
            <a:avLst/>
            <a:gdLst>
              <a:gd name="T0" fmla="*/ 674 w 5254"/>
              <a:gd name="T1" fmla="*/ 563 h 1225"/>
              <a:gd name="T2" fmla="*/ 42 w 5254"/>
              <a:gd name="T3" fmla="*/ 92 h 1225"/>
              <a:gd name="T4" fmla="*/ 42 w 5254"/>
              <a:gd name="T5" fmla="*/ 92 h 1225"/>
              <a:gd name="T6" fmla="*/ 72 w 5254"/>
              <a:gd name="T7" fmla="*/ 0 h 1225"/>
              <a:gd name="T8" fmla="*/ 4442 w 5254"/>
              <a:gd name="T9" fmla="*/ 0 h 1225"/>
              <a:gd name="T10" fmla="*/ 4442 w 5254"/>
              <a:gd name="T11" fmla="*/ 0 h 1225"/>
              <a:gd name="T12" fmla="*/ 4472 w 5254"/>
              <a:gd name="T13" fmla="*/ 10 h 1225"/>
              <a:gd name="T14" fmla="*/ 5226 w 5254"/>
              <a:gd name="T15" fmla="*/ 563 h 1225"/>
              <a:gd name="T16" fmla="*/ 5226 w 5254"/>
              <a:gd name="T17" fmla="*/ 563 h 1225"/>
              <a:gd name="T18" fmla="*/ 5226 w 5254"/>
              <a:gd name="T19" fmla="*/ 644 h 1225"/>
              <a:gd name="T20" fmla="*/ 4472 w 5254"/>
              <a:gd name="T21" fmla="*/ 1213 h 1225"/>
              <a:gd name="T22" fmla="*/ 4472 w 5254"/>
              <a:gd name="T23" fmla="*/ 1213 h 1225"/>
              <a:gd name="T24" fmla="*/ 4441 w 5254"/>
              <a:gd name="T25" fmla="*/ 1224 h 1225"/>
              <a:gd name="T26" fmla="*/ 69 w 5254"/>
              <a:gd name="T27" fmla="*/ 1224 h 1225"/>
              <a:gd name="T28" fmla="*/ 69 w 5254"/>
              <a:gd name="T29" fmla="*/ 1224 h 1225"/>
              <a:gd name="T30" fmla="*/ 38 w 5254"/>
              <a:gd name="T31" fmla="*/ 1132 h 1225"/>
              <a:gd name="T32" fmla="*/ 674 w 5254"/>
              <a:gd name="T33" fmla="*/ 644 h 1225"/>
              <a:gd name="T34" fmla="*/ 674 w 5254"/>
              <a:gd name="T35" fmla="*/ 644 h 1225"/>
              <a:gd name="T36" fmla="*/ 674 w 5254"/>
              <a:gd name="T37" fmla="*/ 563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54" h="1225">
                <a:moveTo>
                  <a:pt x="674" y="563"/>
                </a:moveTo>
                <a:lnTo>
                  <a:pt x="42" y="92"/>
                </a:lnTo>
                <a:lnTo>
                  <a:pt x="42" y="92"/>
                </a:lnTo>
                <a:cubicBezTo>
                  <a:pt x="3" y="63"/>
                  <a:pt x="24" y="0"/>
                  <a:pt x="72" y="0"/>
                </a:cubicBezTo>
                <a:lnTo>
                  <a:pt x="4442" y="0"/>
                </a:lnTo>
                <a:lnTo>
                  <a:pt x="4442" y="0"/>
                </a:lnTo>
                <a:cubicBezTo>
                  <a:pt x="4453" y="0"/>
                  <a:pt x="4463" y="3"/>
                  <a:pt x="4472" y="10"/>
                </a:cubicBezTo>
                <a:lnTo>
                  <a:pt x="5226" y="563"/>
                </a:lnTo>
                <a:lnTo>
                  <a:pt x="5226" y="563"/>
                </a:lnTo>
                <a:cubicBezTo>
                  <a:pt x="5253" y="583"/>
                  <a:pt x="5253" y="624"/>
                  <a:pt x="5226" y="644"/>
                </a:cubicBezTo>
                <a:lnTo>
                  <a:pt x="4472" y="1213"/>
                </a:lnTo>
                <a:lnTo>
                  <a:pt x="4472" y="1213"/>
                </a:lnTo>
                <a:cubicBezTo>
                  <a:pt x="4463" y="1220"/>
                  <a:pt x="4452" y="1224"/>
                  <a:pt x="4441" y="1224"/>
                </a:cubicBezTo>
                <a:lnTo>
                  <a:pt x="69" y="1224"/>
                </a:lnTo>
                <a:lnTo>
                  <a:pt x="69" y="1224"/>
                </a:lnTo>
                <a:cubicBezTo>
                  <a:pt x="20" y="1224"/>
                  <a:pt x="0" y="1162"/>
                  <a:pt x="38" y="1132"/>
                </a:cubicBezTo>
                <a:lnTo>
                  <a:pt x="674" y="644"/>
                </a:lnTo>
                <a:lnTo>
                  <a:pt x="674" y="644"/>
                </a:lnTo>
                <a:cubicBezTo>
                  <a:pt x="701" y="624"/>
                  <a:pt x="701" y="583"/>
                  <a:pt x="674" y="563"/>
                </a:cubicBezTo>
              </a:path>
            </a:pathLst>
          </a:custGeom>
          <a:solidFill>
            <a:schemeClr val="accent1"/>
          </a:solidFill>
          <a:ln>
            <a:noFill/>
          </a:ln>
          <a:effectLst/>
        </p:spPr>
        <p:txBody>
          <a:bodyPr wrap="none" anchor="ctr"/>
          <a:lstStyle/>
          <a:p>
            <a:endParaRPr lang="en-US" sz="3600" dirty="0">
              <a:latin typeface="Lato Light" panose="020F0502020204030203" pitchFamily="34" charset="0"/>
            </a:endParaRPr>
          </a:p>
        </p:txBody>
      </p:sp>
      <p:sp>
        <p:nvSpPr>
          <p:cNvPr id="6" name="Freeform 67">
            <a:extLst>
              <a:ext uri="{FF2B5EF4-FFF2-40B4-BE49-F238E27FC236}">
                <a16:creationId xmlns:a16="http://schemas.microsoft.com/office/drawing/2014/main" id="{3CAA1617-8CB4-4EED-9913-EA8F22AC0973}"/>
              </a:ext>
            </a:extLst>
          </p:cNvPr>
          <p:cNvSpPr>
            <a:spLocks noChangeArrowheads="1"/>
          </p:cNvSpPr>
          <p:nvPr/>
        </p:nvSpPr>
        <p:spPr bwMode="auto">
          <a:xfrm>
            <a:off x="1437783" y="1744419"/>
            <a:ext cx="873254" cy="814717"/>
          </a:xfrm>
          <a:custGeom>
            <a:avLst/>
            <a:gdLst>
              <a:gd name="T0" fmla="*/ 637 w 1274"/>
              <a:gd name="T1" fmla="*/ 0 h 1275"/>
              <a:gd name="T2" fmla="*/ 637 w 1274"/>
              <a:gd name="T3" fmla="*/ 0 h 1275"/>
              <a:gd name="T4" fmla="*/ 1273 w 1274"/>
              <a:gd name="T5" fmla="*/ 637 h 1275"/>
              <a:gd name="T6" fmla="*/ 1273 w 1274"/>
              <a:gd name="T7" fmla="*/ 637 h 1275"/>
              <a:gd name="T8" fmla="*/ 637 w 1274"/>
              <a:gd name="T9" fmla="*/ 1274 h 1275"/>
              <a:gd name="T10" fmla="*/ 637 w 1274"/>
              <a:gd name="T11" fmla="*/ 1274 h 1275"/>
              <a:gd name="T12" fmla="*/ 0 w 1274"/>
              <a:gd name="T13" fmla="*/ 637 h 1275"/>
              <a:gd name="T14" fmla="*/ 0 w 1274"/>
              <a:gd name="T15" fmla="*/ 637 h 1275"/>
              <a:gd name="T16" fmla="*/ 637 w 1274"/>
              <a:gd name="T17" fmla="*/ 0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4" h="1275">
                <a:moveTo>
                  <a:pt x="637" y="0"/>
                </a:moveTo>
                <a:lnTo>
                  <a:pt x="637" y="0"/>
                </a:lnTo>
                <a:cubicBezTo>
                  <a:pt x="988" y="0"/>
                  <a:pt x="1273" y="285"/>
                  <a:pt x="1273" y="637"/>
                </a:cubicBezTo>
                <a:lnTo>
                  <a:pt x="1273" y="637"/>
                </a:lnTo>
                <a:cubicBezTo>
                  <a:pt x="1273" y="988"/>
                  <a:pt x="988" y="1274"/>
                  <a:pt x="637" y="1274"/>
                </a:cubicBezTo>
                <a:lnTo>
                  <a:pt x="637" y="1274"/>
                </a:lnTo>
                <a:cubicBezTo>
                  <a:pt x="284" y="1274"/>
                  <a:pt x="0" y="988"/>
                  <a:pt x="0" y="637"/>
                </a:cubicBezTo>
                <a:lnTo>
                  <a:pt x="0" y="637"/>
                </a:lnTo>
                <a:cubicBezTo>
                  <a:pt x="0" y="285"/>
                  <a:pt x="284" y="0"/>
                  <a:pt x="637" y="0"/>
                </a:cubicBezTo>
              </a:path>
            </a:pathLst>
          </a:custGeom>
          <a:solidFill>
            <a:schemeClr val="bg1"/>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19" name="Freeform 68">
            <a:extLst>
              <a:ext uri="{FF2B5EF4-FFF2-40B4-BE49-F238E27FC236}">
                <a16:creationId xmlns:a16="http://schemas.microsoft.com/office/drawing/2014/main" id="{ECF3AFCE-6668-4615-807E-74CCC657D304}"/>
              </a:ext>
            </a:extLst>
          </p:cNvPr>
          <p:cNvSpPr>
            <a:spLocks noChangeArrowheads="1"/>
          </p:cNvSpPr>
          <p:nvPr/>
        </p:nvSpPr>
        <p:spPr bwMode="auto">
          <a:xfrm>
            <a:off x="1462489" y="1711001"/>
            <a:ext cx="848548" cy="848548"/>
          </a:xfrm>
          <a:custGeom>
            <a:avLst/>
            <a:gdLst>
              <a:gd name="T0" fmla="*/ 663 w 1326"/>
              <a:gd name="T1" fmla="*/ 51 h 1326"/>
              <a:gd name="T2" fmla="*/ 663 w 1326"/>
              <a:gd name="T3" fmla="*/ 51 h 1326"/>
              <a:gd name="T4" fmla="*/ 51 w 1326"/>
              <a:gd name="T5" fmla="*/ 663 h 1326"/>
              <a:gd name="T6" fmla="*/ 51 w 1326"/>
              <a:gd name="T7" fmla="*/ 663 h 1326"/>
              <a:gd name="T8" fmla="*/ 663 w 1326"/>
              <a:gd name="T9" fmla="*/ 1274 h 1326"/>
              <a:gd name="T10" fmla="*/ 663 w 1326"/>
              <a:gd name="T11" fmla="*/ 1274 h 1326"/>
              <a:gd name="T12" fmla="*/ 1274 w 1326"/>
              <a:gd name="T13" fmla="*/ 663 h 1326"/>
              <a:gd name="T14" fmla="*/ 1274 w 1326"/>
              <a:gd name="T15" fmla="*/ 663 h 1326"/>
              <a:gd name="T16" fmla="*/ 663 w 1326"/>
              <a:gd name="T17" fmla="*/ 51 h 1326"/>
              <a:gd name="T18" fmla="*/ 663 w 1326"/>
              <a:gd name="T19" fmla="*/ 1325 h 1326"/>
              <a:gd name="T20" fmla="*/ 663 w 1326"/>
              <a:gd name="T21" fmla="*/ 1325 h 1326"/>
              <a:gd name="T22" fmla="*/ 0 w 1326"/>
              <a:gd name="T23" fmla="*/ 663 h 1326"/>
              <a:gd name="T24" fmla="*/ 0 w 1326"/>
              <a:gd name="T25" fmla="*/ 663 h 1326"/>
              <a:gd name="T26" fmla="*/ 663 w 1326"/>
              <a:gd name="T27" fmla="*/ 0 h 1326"/>
              <a:gd name="T28" fmla="*/ 663 w 1326"/>
              <a:gd name="T29" fmla="*/ 0 h 1326"/>
              <a:gd name="T30" fmla="*/ 1325 w 1326"/>
              <a:gd name="T31" fmla="*/ 663 h 1326"/>
              <a:gd name="T32" fmla="*/ 1325 w 1326"/>
              <a:gd name="T33" fmla="*/ 663 h 1326"/>
              <a:gd name="T34" fmla="*/ 663 w 1326"/>
              <a:gd name="T35" fmla="*/ 132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26" h="1326">
                <a:moveTo>
                  <a:pt x="663" y="51"/>
                </a:moveTo>
                <a:lnTo>
                  <a:pt x="663" y="51"/>
                </a:lnTo>
                <a:cubicBezTo>
                  <a:pt x="325" y="51"/>
                  <a:pt x="51" y="326"/>
                  <a:pt x="51" y="663"/>
                </a:cubicBezTo>
                <a:lnTo>
                  <a:pt x="51" y="663"/>
                </a:lnTo>
                <a:cubicBezTo>
                  <a:pt x="51" y="1000"/>
                  <a:pt x="325" y="1274"/>
                  <a:pt x="663" y="1274"/>
                </a:cubicBezTo>
                <a:lnTo>
                  <a:pt x="663" y="1274"/>
                </a:lnTo>
                <a:cubicBezTo>
                  <a:pt x="1000" y="1274"/>
                  <a:pt x="1274" y="1000"/>
                  <a:pt x="1274" y="663"/>
                </a:cubicBezTo>
                <a:lnTo>
                  <a:pt x="1274" y="663"/>
                </a:lnTo>
                <a:cubicBezTo>
                  <a:pt x="1274" y="326"/>
                  <a:pt x="1000" y="51"/>
                  <a:pt x="663" y="51"/>
                </a:cubicBezTo>
                <a:close/>
                <a:moveTo>
                  <a:pt x="663" y="1325"/>
                </a:moveTo>
                <a:lnTo>
                  <a:pt x="663" y="1325"/>
                </a:lnTo>
                <a:cubicBezTo>
                  <a:pt x="297" y="1325"/>
                  <a:pt x="0" y="1028"/>
                  <a:pt x="0" y="663"/>
                </a:cubicBezTo>
                <a:lnTo>
                  <a:pt x="0" y="663"/>
                </a:lnTo>
                <a:cubicBezTo>
                  <a:pt x="0" y="297"/>
                  <a:pt x="297" y="0"/>
                  <a:pt x="663" y="0"/>
                </a:cubicBezTo>
                <a:lnTo>
                  <a:pt x="663" y="0"/>
                </a:lnTo>
                <a:cubicBezTo>
                  <a:pt x="1028" y="0"/>
                  <a:pt x="1325" y="297"/>
                  <a:pt x="1325" y="663"/>
                </a:cubicBezTo>
                <a:lnTo>
                  <a:pt x="1325" y="663"/>
                </a:lnTo>
                <a:cubicBezTo>
                  <a:pt x="1325" y="1028"/>
                  <a:pt x="1028" y="1325"/>
                  <a:pt x="663" y="1325"/>
                </a:cubicBezTo>
                <a:close/>
              </a:path>
            </a:pathLst>
          </a:custGeom>
          <a:solidFill>
            <a:schemeClr val="bg1">
              <a:lumMod val="85000"/>
            </a:schemeClr>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21" name="Freeform 133">
            <a:extLst>
              <a:ext uri="{FF2B5EF4-FFF2-40B4-BE49-F238E27FC236}">
                <a16:creationId xmlns:a16="http://schemas.microsoft.com/office/drawing/2014/main" id="{F6311765-2EB5-4ECC-B9D9-19C9FC066A1F}"/>
              </a:ext>
            </a:extLst>
          </p:cNvPr>
          <p:cNvSpPr>
            <a:spLocks noChangeArrowheads="1"/>
          </p:cNvSpPr>
          <p:nvPr/>
        </p:nvSpPr>
        <p:spPr bwMode="auto">
          <a:xfrm>
            <a:off x="3234803" y="4271823"/>
            <a:ext cx="2880730" cy="963513"/>
          </a:xfrm>
          <a:custGeom>
            <a:avLst/>
            <a:gdLst>
              <a:gd name="T0" fmla="*/ 674 w 5254"/>
              <a:gd name="T1" fmla="*/ 563 h 1225"/>
              <a:gd name="T2" fmla="*/ 42 w 5254"/>
              <a:gd name="T3" fmla="*/ 92 h 1225"/>
              <a:gd name="T4" fmla="*/ 42 w 5254"/>
              <a:gd name="T5" fmla="*/ 92 h 1225"/>
              <a:gd name="T6" fmla="*/ 73 w 5254"/>
              <a:gd name="T7" fmla="*/ 0 h 1225"/>
              <a:gd name="T8" fmla="*/ 4441 w 5254"/>
              <a:gd name="T9" fmla="*/ 0 h 1225"/>
              <a:gd name="T10" fmla="*/ 4441 w 5254"/>
              <a:gd name="T11" fmla="*/ 0 h 1225"/>
              <a:gd name="T12" fmla="*/ 4471 w 5254"/>
              <a:gd name="T13" fmla="*/ 10 h 1225"/>
              <a:gd name="T14" fmla="*/ 5224 w 5254"/>
              <a:gd name="T15" fmla="*/ 563 h 1225"/>
              <a:gd name="T16" fmla="*/ 5224 w 5254"/>
              <a:gd name="T17" fmla="*/ 563 h 1225"/>
              <a:gd name="T18" fmla="*/ 5225 w 5254"/>
              <a:gd name="T19" fmla="*/ 644 h 1225"/>
              <a:gd name="T20" fmla="*/ 4472 w 5254"/>
              <a:gd name="T21" fmla="*/ 1213 h 1225"/>
              <a:gd name="T22" fmla="*/ 4472 w 5254"/>
              <a:gd name="T23" fmla="*/ 1213 h 1225"/>
              <a:gd name="T24" fmla="*/ 4441 w 5254"/>
              <a:gd name="T25" fmla="*/ 1224 h 1225"/>
              <a:gd name="T26" fmla="*/ 69 w 5254"/>
              <a:gd name="T27" fmla="*/ 1224 h 1225"/>
              <a:gd name="T28" fmla="*/ 69 w 5254"/>
              <a:gd name="T29" fmla="*/ 1224 h 1225"/>
              <a:gd name="T30" fmla="*/ 39 w 5254"/>
              <a:gd name="T31" fmla="*/ 1132 h 1225"/>
              <a:gd name="T32" fmla="*/ 675 w 5254"/>
              <a:gd name="T33" fmla="*/ 644 h 1225"/>
              <a:gd name="T34" fmla="*/ 675 w 5254"/>
              <a:gd name="T35" fmla="*/ 644 h 1225"/>
              <a:gd name="T36" fmla="*/ 674 w 5254"/>
              <a:gd name="T37" fmla="*/ 563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54" h="1225">
                <a:moveTo>
                  <a:pt x="674" y="563"/>
                </a:moveTo>
                <a:lnTo>
                  <a:pt x="42" y="92"/>
                </a:lnTo>
                <a:lnTo>
                  <a:pt x="42" y="92"/>
                </a:lnTo>
                <a:cubicBezTo>
                  <a:pt x="3" y="63"/>
                  <a:pt x="24" y="0"/>
                  <a:pt x="73" y="0"/>
                </a:cubicBezTo>
                <a:lnTo>
                  <a:pt x="4441" y="0"/>
                </a:lnTo>
                <a:lnTo>
                  <a:pt x="4441" y="0"/>
                </a:lnTo>
                <a:cubicBezTo>
                  <a:pt x="4452" y="0"/>
                  <a:pt x="4463" y="3"/>
                  <a:pt x="4471" y="10"/>
                </a:cubicBezTo>
                <a:lnTo>
                  <a:pt x="5224" y="563"/>
                </a:lnTo>
                <a:lnTo>
                  <a:pt x="5224" y="563"/>
                </a:lnTo>
                <a:cubicBezTo>
                  <a:pt x="5252" y="583"/>
                  <a:pt x="5253" y="624"/>
                  <a:pt x="5225" y="644"/>
                </a:cubicBezTo>
                <a:lnTo>
                  <a:pt x="4472" y="1213"/>
                </a:lnTo>
                <a:lnTo>
                  <a:pt x="4472" y="1213"/>
                </a:lnTo>
                <a:cubicBezTo>
                  <a:pt x="4463" y="1220"/>
                  <a:pt x="4452" y="1224"/>
                  <a:pt x="4441" y="1224"/>
                </a:cubicBezTo>
                <a:lnTo>
                  <a:pt x="69" y="1224"/>
                </a:lnTo>
                <a:lnTo>
                  <a:pt x="69" y="1224"/>
                </a:lnTo>
                <a:cubicBezTo>
                  <a:pt x="21" y="1224"/>
                  <a:pt x="0" y="1162"/>
                  <a:pt x="39" y="1132"/>
                </a:cubicBezTo>
                <a:lnTo>
                  <a:pt x="675" y="644"/>
                </a:lnTo>
                <a:lnTo>
                  <a:pt x="675" y="644"/>
                </a:lnTo>
                <a:cubicBezTo>
                  <a:pt x="702" y="624"/>
                  <a:pt x="701" y="583"/>
                  <a:pt x="674" y="563"/>
                </a:cubicBezTo>
              </a:path>
            </a:pathLst>
          </a:custGeom>
          <a:solidFill>
            <a:schemeClr val="accent2"/>
          </a:solidFill>
          <a:ln>
            <a:noFill/>
          </a:ln>
          <a:effectLst/>
        </p:spPr>
        <p:txBody>
          <a:bodyPr wrap="none" anchor="ctr"/>
          <a:lstStyle/>
          <a:p>
            <a:endParaRPr lang="en-US" sz="3600" dirty="0">
              <a:latin typeface="Lato Light" panose="020F0502020204030203" pitchFamily="34" charset="0"/>
            </a:endParaRPr>
          </a:p>
        </p:txBody>
      </p:sp>
      <p:sp>
        <p:nvSpPr>
          <p:cNvPr id="22" name="Freeform 138">
            <a:extLst>
              <a:ext uri="{FF2B5EF4-FFF2-40B4-BE49-F238E27FC236}">
                <a16:creationId xmlns:a16="http://schemas.microsoft.com/office/drawing/2014/main" id="{620AB0B0-5427-49A7-9E2F-8A799428412D}"/>
              </a:ext>
            </a:extLst>
          </p:cNvPr>
          <p:cNvSpPr>
            <a:spLocks noChangeArrowheads="1"/>
          </p:cNvSpPr>
          <p:nvPr/>
        </p:nvSpPr>
        <p:spPr bwMode="auto">
          <a:xfrm>
            <a:off x="4286998" y="1622664"/>
            <a:ext cx="814719" cy="814717"/>
          </a:xfrm>
          <a:custGeom>
            <a:avLst/>
            <a:gdLst>
              <a:gd name="T0" fmla="*/ 636 w 1275"/>
              <a:gd name="T1" fmla="*/ 0 h 1275"/>
              <a:gd name="T2" fmla="*/ 636 w 1275"/>
              <a:gd name="T3" fmla="*/ 0 h 1275"/>
              <a:gd name="T4" fmla="*/ 1274 w 1275"/>
              <a:gd name="T5" fmla="*/ 637 h 1275"/>
              <a:gd name="T6" fmla="*/ 1274 w 1275"/>
              <a:gd name="T7" fmla="*/ 637 h 1275"/>
              <a:gd name="T8" fmla="*/ 636 w 1275"/>
              <a:gd name="T9" fmla="*/ 1274 h 1275"/>
              <a:gd name="T10" fmla="*/ 636 w 1275"/>
              <a:gd name="T11" fmla="*/ 1274 h 1275"/>
              <a:gd name="T12" fmla="*/ 0 w 1275"/>
              <a:gd name="T13" fmla="*/ 637 h 1275"/>
              <a:gd name="T14" fmla="*/ 0 w 1275"/>
              <a:gd name="T15" fmla="*/ 637 h 1275"/>
              <a:gd name="T16" fmla="*/ 636 w 1275"/>
              <a:gd name="T17" fmla="*/ 0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5" h="1275">
                <a:moveTo>
                  <a:pt x="636" y="0"/>
                </a:moveTo>
                <a:lnTo>
                  <a:pt x="636" y="0"/>
                </a:lnTo>
                <a:cubicBezTo>
                  <a:pt x="989" y="0"/>
                  <a:pt x="1274" y="285"/>
                  <a:pt x="1274" y="637"/>
                </a:cubicBezTo>
                <a:lnTo>
                  <a:pt x="1274" y="637"/>
                </a:lnTo>
                <a:cubicBezTo>
                  <a:pt x="1274" y="988"/>
                  <a:pt x="989" y="1274"/>
                  <a:pt x="636" y="1274"/>
                </a:cubicBezTo>
                <a:lnTo>
                  <a:pt x="636" y="1274"/>
                </a:lnTo>
                <a:cubicBezTo>
                  <a:pt x="285" y="1274"/>
                  <a:pt x="0" y="988"/>
                  <a:pt x="0" y="637"/>
                </a:cubicBezTo>
                <a:lnTo>
                  <a:pt x="0" y="637"/>
                </a:lnTo>
                <a:cubicBezTo>
                  <a:pt x="0" y="285"/>
                  <a:pt x="285" y="0"/>
                  <a:pt x="636" y="0"/>
                </a:cubicBezTo>
              </a:path>
            </a:pathLst>
          </a:custGeom>
          <a:solidFill>
            <a:schemeClr val="bg1"/>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23" name="Freeform 139">
            <a:extLst>
              <a:ext uri="{FF2B5EF4-FFF2-40B4-BE49-F238E27FC236}">
                <a16:creationId xmlns:a16="http://schemas.microsoft.com/office/drawing/2014/main" id="{7F6F1155-27C5-46AA-A3F6-09EA7DBC0BC3}"/>
              </a:ext>
            </a:extLst>
          </p:cNvPr>
          <p:cNvSpPr>
            <a:spLocks noChangeArrowheads="1"/>
          </p:cNvSpPr>
          <p:nvPr/>
        </p:nvSpPr>
        <p:spPr bwMode="auto">
          <a:xfrm>
            <a:off x="4301519" y="1642348"/>
            <a:ext cx="845728" cy="848548"/>
          </a:xfrm>
          <a:custGeom>
            <a:avLst/>
            <a:gdLst>
              <a:gd name="T0" fmla="*/ 661 w 1325"/>
              <a:gd name="T1" fmla="*/ 51 h 1326"/>
              <a:gd name="T2" fmla="*/ 661 w 1325"/>
              <a:gd name="T3" fmla="*/ 51 h 1326"/>
              <a:gd name="T4" fmla="*/ 50 w 1325"/>
              <a:gd name="T5" fmla="*/ 663 h 1326"/>
              <a:gd name="T6" fmla="*/ 50 w 1325"/>
              <a:gd name="T7" fmla="*/ 663 h 1326"/>
              <a:gd name="T8" fmla="*/ 661 w 1325"/>
              <a:gd name="T9" fmla="*/ 1274 h 1326"/>
              <a:gd name="T10" fmla="*/ 661 w 1325"/>
              <a:gd name="T11" fmla="*/ 1274 h 1326"/>
              <a:gd name="T12" fmla="*/ 1273 w 1325"/>
              <a:gd name="T13" fmla="*/ 663 h 1326"/>
              <a:gd name="T14" fmla="*/ 1273 w 1325"/>
              <a:gd name="T15" fmla="*/ 663 h 1326"/>
              <a:gd name="T16" fmla="*/ 661 w 1325"/>
              <a:gd name="T17" fmla="*/ 51 h 1326"/>
              <a:gd name="T18" fmla="*/ 661 w 1325"/>
              <a:gd name="T19" fmla="*/ 1325 h 1326"/>
              <a:gd name="T20" fmla="*/ 661 w 1325"/>
              <a:gd name="T21" fmla="*/ 1325 h 1326"/>
              <a:gd name="T22" fmla="*/ 0 w 1325"/>
              <a:gd name="T23" fmla="*/ 663 h 1326"/>
              <a:gd name="T24" fmla="*/ 0 w 1325"/>
              <a:gd name="T25" fmla="*/ 663 h 1326"/>
              <a:gd name="T26" fmla="*/ 661 w 1325"/>
              <a:gd name="T27" fmla="*/ 0 h 1326"/>
              <a:gd name="T28" fmla="*/ 661 w 1325"/>
              <a:gd name="T29" fmla="*/ 0 h 1326"/>
              <a:gd name="T30" fmla="*/ 1324 w 1325"/>
              <a:gd name="T31" fmla="*/ 663 h 1326"/>
              <a:gd name="T32" fmla="*/ 1324 w 1325"/>
              <a:gd name="T33" fmla="*/ 663 h 1326"/>
              <a:gd name="T34" fmla="*/ 661 w 1325"/>
              <a:gd name="T35" fmla="*/ 132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25" h="1326">
                <a:moveTo>
                  <a:pt x="661" y="51"/>
                </a:moveTo>
                <a:lnTo>
                  <a:pt x="661" y="51"/>
                </a:lnTo>
                <a:cubicBezTo>
                  <a:pt x="325" y="51"/>
                  <a:pt x="50" y="326"/>
                  <a:pt x="50" y="663"/>
                </a:cubicBezTo>
                <a:lnTo>
                  <a:pt x="50" y="663"/>
                </a:lnTo>
                <a:cubicBezTo>
                  <a:pt x="50" y="1000"/>
                  <a:pt x="325" y="1274"/>
                  <a:pt x="661" y="1274"/>
                </a:cubicBezTo>
                <a:lnTo>
                  <a:pt x="661" y="1274"/>
                </a:lnTo>
                <a:cubicBezTo>
                  <a:pt x="999" y="1274"/>
                  <a:pt x="1273" y="1000"/>
                  <a:pt x="1273" y="663"/>
                </a:cubicBezTo>
                <a:lnTo>
                  <a:pt x="1273" y="663"/>
                </a:lnTo>
                <a:cubicBezTo>
                  <a:pt x="1273" y="326"/>
                  <a:pt x="999" y="51"/>
                  <a:pt x="661" y="51"/>
                </a:cubicBezTo>
                <a:close/>
                <a:moveTo>
                  <a:pt x="661" y="1325"/>
                </a:moveTo>
                <a:lnTo>
                  <a:pt x="661" y="1325"/>
                </a:lnTo>
                <a:cubicBezTo>
                  <a:pt x="296" y="1325"/>
                  <a:pt x="0" y="1028"/>
                  <a:pt x="0" y="663"/>
                </a:cubicBezTo>
                <a:lnTo>
                  <a:pt x="0" y="663"/>
                </a:lnTo>
                <a:cubicBezTo>
                  <a:pt x="0" y="297"/>
                  <a:pt x="296" y="0"/>
                  <a:pt x="661" y="0"/>
                </a:cubicBezTo>
                <a:lnTo>
                  <a:pt x="661" y="0"/>
                </a:lnTo>
                <a:cubicBezTo>
                  <a:pt x="1027" y="0"/>
                  <a:pt x="1324" y="297"/>
                  <a:pt x="1324" y="663"/>
                </a:cubicBezTo>
                <a:lnTo>
                  <a:pt x="1324" y="663"/>
                </a:lnTo>
                <a:cubicBezTo>
                  <a:pt x="1324" y="1028"/>
                  <a:pt x="1027" y="1325"/>
                  <a:pt x="661" y="1325"/>
                </a:cubicBezTo>
                <a:close/>
              </a:path>
            </a:pathLst>
          </a:custGeom>
          <a:solidFill>
            <a:schemeClr val="bg1">
              <a:lumMod val="85000"/>
            </a:schemeClr>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25" name="Freeform 203">
            <a:extLst>
              <a:ext uri="{FF2B5EF4-FFF2-40B4-BE49-F238E27FC236}">
                <a16:creationId xmlns:a16="http://schemas.microsoft.com/office/drawing/2014/main" id="{0405635B-8596-4C10-A9EB-698BD4F7208D}"/>
              </a:ext>
            </a:extLst>
          </p:cNvPr>
          <p:cNvSpPr>
            <a:spLocks noChangeArrowheads="1"/>
          </p:cNvSpPr>
          <p:nvPr/>
        </p:nvSpPr>
        <p:spPr bwMode="auto">
          <a:xfrm>
            <a:off x="5924142" y="4271823"/>
            <a:ext cx="2880728" cy="963513"/>
          </a:xfrm>
          <a:custGeom>
            <a:avLst/>
            <a:gdLst>
              <a:gd name="T0" fmla="*/ 673 w 5254"/>
              <a:gd name="T1" fmla="*/ 563 h 1225"/>
              <a:gd name="T2" fmla="*/ 42 w 5254"/>
              <a:gd name="T3" fmla="*/ 92 h 1225"/>
              <a:gd name="T4" fmla="*/ 42 w 5254"/>
              <a:gd name="T5" fmla="*/ 92 h 1225"/>
              <a:gd name="T6" fmla="*/ 72 w 5254"/>
              <a:gd name="T7" fmla="*/ 0 h 1225"/>
              <a:gd name="T8" fmla="*/ 4442 w 5254"/>
              <a:gd name="T9" fmla="*/ 0 h 1225"/>
              <a:gd name="T10" fmla="*/ 4442 w 5254"/>
              <a:gd name="T11" fmla="*/ 0 h 1225"/>
              <a:gd name="T12" fmla="*/ 4472 w 5254"/>
              <a:gd name="T13" fmla="*/ 10 h 1225"/>
              <a:gd name="T14" fmla="*/ 5225 w 5254"/>
              <a:gd name="T15" fmla="*/ 563 h 1225"/>
              <a:gd name="T16" fmla="*/ 5225 w 5254"/>
              <a:gd name="T17" fmla="*/ 563 h 1225"/>
              <a:gd name="T18" fmla="*/ 5225 w 5254"/>
              <a:gd name="T19" fmla="*/ 644 h 1225"/>
              <a:gd name="T20" fmla="*/ 4472 w 5254"/>
              <a:gd name="T21" fmla="*/ 1213 h 1225"/>
              <a:gd name="T22" fmla="*/ 4472 w 5254"/>
              <a:gd name="T23" fmla="*/ 1213 h 1225"/>
              <a:gd name="T24" fmla="*/ 4441 w 5254"/>
              <a:gd name="T25" fmla="*/ 1224 h 1225"/>
              <a:gd name="T26" fmla="*/ 69 w 5254"/>
              <a:gd name="T27" fmla="*/ 1224 h 1225"/>
              <a:gd name="T28" fmla="*/ 69 w 5254"/>
              <a:gd name="T29" fmla="*/ 1224 h 1225"/>
              <a:gd name="T30" fmla="*/ 38 w 5254"/>
              <a:gd name="T31" fmla="*/ 1132 h 1225"/>
              <a:gd name="T32" fmla="*/ 674 w 5254"/>
              <a:gd name="T33" fmla="*/ 644 h 1225"/>
              <a:gd name="T34" fmla="*/ 674 w 5254"/>
              <a:gd name="T35" fmla="*/ 644 h 1225"/>
              <a:gd name="T36" fmla="*/ 673 w 5254"/>
              <a:gd name="T37" fmla="*/ 563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54" h="1225">
                <a:moveTo>
                  <a:pt x="673" y="563"/>
                </a:moveTo>
                <a:lnTo>
                  <a:pt x="42" y="92"/>
                </a:lnTo>
                <a:lnTo>
                  <a:pt x="42" y="92"/>
                </a:lnTo>
                <a:cubicBezTo>
                  <a:pt x="2" y="63"/>
                  <a:pt x="23" y="0"/>
                  <a:pt x="72" y="0"/>
                </a:cubicBezTo>
                <a:lnTo>
                  <a:pt x="4442" y="0"/>
                </a:lnTo>
                <a:lnTo>
                  <a:pt x="4442" y="0"/>
                </a:lnTo>
                <a:cubicBezTo>
                  <a:pt x="4452" y="0"/>
                  <a:pt x="4463" y="3"/>
                  <a:pt x="4472" y="10"/>
                </a:cubicBezTo>
                <a:lnTo>
                  <a:pt x="5225" y="563"/>
                </a:lnTo>
                <a:lnTo>
                  <a:pt x="5225" y="563"/>
                </a:lnTo>
                <a:cubicBezTo>
                  <a:pt x="5252" y="583"/>
                  <a:pt x="5253" y="624"/>
                  <a:pt x="5225" y="644"/>
                </a:cubicBezTo>
                <a:lnTo>
                  <a:pt x="4472" y="1213"/>
                </a:lnTo>
                <a:lnTo>
                  <a:pt x="4472" y="1213"/>
                </a:lnTo>
                <a:cubicBezTo>
                  <a:pt x="4463" y="1220"/>
                  <a:pt x="4452" y="1224"/>
                  <a:pt x="4441" y="1224"/>
                </a:cubicBezTo>
                <a:lnTo>
                  <a:pt x="69" y="1224"/>
                </a:lnTo>
                <a:lnTo>
                  <a:pt x="69" y="1224"/>
                </a:lnTo>
                <a:cubicBezTo>
                  <a:pt x="20" y="1224"/>
                  <a:pt x="0" y="1162"/>
                  <a:pt x="38" y="1132"/>
                </a:cubicBezTo>
                <a:lnTo>
                  <a:pt x="674" y="644"/>
                </a:lnTo>
                <a:lnTo>
                  <a:pt x="674" y="644"/>
                </a:lnTo>
                <a:cubicBezTo>
                  <a:pt x="701" y="624"/>
                  <a:pt x="700" y="583"/>
                  <a:pt x="673" y="563"/>
                </a:cubicBezTo>
              </a:path>
            </a:pathLst>
          </a:custGeom>
          <a:solidFill>
            <a:schemeClr val="accent5"/>
          </a:solidFill>
          <a:ln>
            <a:noFill/>
          </a:ln>
          <a:effectLst/>
        </p:spPr>
        <p:txBody>
          <a:bodyPr wrap="none" anchor="ctr"/>
          <a:lstStyle/>
          <a:p>
            <a:endParaRPr lang="en-US" sz="3600" dirty="0">
              <a:latin typeface="Lato Light" panose="020F0502020204030203" pitchFamily="34" charset="0"/>
            </a:endParaRPr>
          </a:p>
        </p:txBody>
      </p:sp>
      <p:sp>
        <p:nvSpPr>
          <p:cNvPr id="26" name="Freeform 208">
            <a:extLst>
              <a:ext uri="{FF2B5EF4-FFF2-40B4-BE49-F238E27FC236}">
                <a16:creationId xmlns:a16="http://schemas.microsoft.com/office/drawing/2014/main" id="{707044F2-6F56-47B5-9314-AB025081109A}"/>
              </a:ext>
            </a:extLst>
          </p:cNvPr>
          <p:cNvSpPr>
            <a:spLocks noChangeArrowheads="1"/>
          </p:cNvSpPr>
          <p:nvPr/>
        </p:nvSpPr>
        <p:spPr bwMode="auto">
          <a:xfrm>
            <a:off x="6945869" y="1700808"/>
            <a:ext cx="814719" cy="814717"/>
          </a:xfrm>
          <a:custGeom>
            <a:avLst/>
            <a:gdLst>
              <a:gd name="T0" fmla="*/ 637 w 1275"/>
              <a:gd name="T1" fmla="*/ 0 h 1275"/>
              <a:gd name="T2" fmla="*/ 637 w 1275"/>
              <a:gd name="T3" fmla="*/ 0 h 1275"/>
              <a:gd name="T4" fmla="*/ 1274 w 1275"/>
              <a:gd name="T5" fmla="*/ 637 h 1275"/>
              <a:gd name="T6" fmla="*/ 1274 w 1275"/>
              <a:gd name="T7" fmla="*/ 637 h 1275"/>
              <a:gd name="T8" fmla="*/ 637 w 1275"/>
              <a:gd name="T9" fmla="*/ 1274 h 1275"/>
              <a:gd name="T10" fmla="*/ 637 w 1275"/>
              <a:gd name="T11" fmla="*/ 1274 h 1275"/>
              <a:gd name="T12" fmla="*/ 0 w 1275"/>
              <a:gd name="T13" fmla="*/ 637 h 1275"/>
              <a:gd name="T14" fmla="*/ 0 w 1275"/>
              <a:gd name="T15" fmla="*/ 637 h 1275"/>
              <a:gd name="T16" fmla="*/ 637 w 1275"/>
              <a:gd name="T17" fmla="*/ 0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5" h="1275">
                <a:moveTo>
                  <a:pt x="637" y="0"/>
                </a:moveTo>
                <a:lnTo>
                  <a:pt x="637" y="0"/>
                </a:lnTo>
                <a:cubicBezTo>
                  <a:pt x="989" y="0"/>
                  <a:pt x="1274" y="285"/>
                  <a:pt x="1274" y="637"/>
                </a:cubicBezTo>
                <a:lnTo>
                  <a:pt x="1274" y="637"/>
                </a:lnTo>
                <a:cubicBezTo>
                  <a:pt x="1274" y="988"/>
                  <a:pt x="989" y="1274"/>
                  <a:pt x="637" y="1274"/>
                </a:cubicBezTo>
                <a:lnTo>
                  <a:pt x="637" y="1274"/>
                </a:lnTo>
                <a:cubicBezTo>
                  <a:pt x="285" y="1274"/>
                  <a:pt x="0" y="988"/>
                  <a:pt x="0" y="637"/>
                </a:cubicBezTo>
                <a:lnTo>
                  <a:pt x="0" y="637"/>
                </a:lnTo>
                <a:cubicBezTo>
                  <a:pt x="0" y="285"/>
                  <a:pt x="285" y="0"/>
                  <a:pt x="637" y="0"/>
                </a:cubicBezTo>
              </a:path>
            </a:pathLst>
          </a:custGeom>
          <a:solidFill>
            <a:schemeClr val="bg1"/>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27" name="Freeform 209">
            <a:extLst>
              <a:ext uri="{FF2B5EF4-FFF2-40B4-BE49-F238E27FC236}">
                <a16:creationId xmlns:a16="http://schemas.microsoft.com/office/drawing/2014/main" id="{38ABFE1A-183F-4B66-9B21-330BC9B3EE94}"/>
              </a:ext>
            </a:extLst>
          </p:cNvPr>
          <p:cNvSpPr>
            <a:spLocks noChangeArrowheads="1"/>
          </p:cNvSpPr>
          <p:nvPr/>
        </p:nvSpPr>
        <p:spPr bwMode="auto">
          <a:xfrm>
            <a:off x="6928955" y="1700808"/>
            <a:ext cx="848548" cy="848548"/>
          </a:xfrm>
          <a:custGeom>
            <a:avLst/>
            <a:gdLst>
              <a:gd name="T0" fmla="*/ 663 w 1327"/>
              <a:gd name="T1" fmla="*/ 51 h 1326"/>
              <a:gd name="T2" fmla="*/ 663 w 1327"/>
              <a:gd name="T3" fmla="*/ 51 h 1326"/>
              <a:gd name="T4" fmla="*/ 51 w 1327"/>
              <a:gd name="T5" fmla="*/ 663 h 1326"/>
              <a:gd name="T6" fmla="*/ 51 w 1327"/>
              <a:gd name="T7" fmla="*/ 663 h 1326"/>
              <a:gd name="T8" fmla="*/ 663 w 1327"/>
              <a:gd name="T9" fmla="*/ 1274 h 1326"/>
              <a:gd name="T10" fmla="*/ 663 w 1327"/>
              <a:gd name="T11" fmla="*/ 1274 h 1326"/>
              <a:gd name="T12" fmla="*/ 1274 w 1327"/>
              <a:gd name="T13" fmla="*/ 663 h 1326"/>
              <a:gd name="T14" fmla="*/ 1274 w 1327"/>
              <a:gd name="T15" fmla="*/ 663 h 1326"/>
              <a:gd name="T16" fmla="*/ 663 w 1327"/>
              <a:gd name="T17" fmla="*/ 51 h 1326"/>
              <a:gd name="T18" fmla="*/ 663 w 1327"/>
              <a:gd name="T19" fmla="*/ 1325 h 1326"/>
              <a:gd name="T20" fmla="*/ 663 w 1327"/>
              <a:gd name="T21" fmla="*/ 1325 h 1326"/>
              <a:gd name="T22" fmla="*/ 0 w 1327"/>
              <a:gd name="T23" fmla="*/ 663 h 1326"/>
              <a:gd name="T24" fmla="*/ 0 w 1327"/>
              <a:gd name="T25" fmla="*/ 663 h 1326"/>
              <a:gd name="T26" fmla="*/ 663 w 1327"/>
              <a:gd name="T27" fmla="*/ 0 h 1326"/>
              <a:gd name="T28" fmla="*/ 663 w 1327"/>
              <a:gd name="T29" fmla="*/ 0 h 1326"/>
              <a:gd name="T30" fmla="*/ 1326 w 1327"/>
              <a:gd name="T31" fmla="*/ 663 h 1326"/>
              <a:gd name="T32" fmla="*/ 1326 w 1327"/>
              <a:gd name="T33" fmla="*/ 663 h 1326"/>
              <a:gd name="T34" fmla="*/ 663 w 1327"/>
              <a:gd name="T35" fmla="*/ 132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27" h="1326">
                <a:moveTo>
                  <a:pt x="663" y="51"/>
                </a:moveTo>
                <a:lnTo>
                  <a:pt x="663" y="51"/>
                </a:lnTo>
                <a:cubicBezTo>
                  <a:pt x="326" y="51"/>
                  <a:pt x="51" y="326"/>
                  <a:pt x="51" y="663"/>
                </a:cubicBezTo>
                <a:lnTo>
                  <a:pt x="51" y="663"/>
                </a:lnTo>
                <a:cubicBezTo>
                  <a:pt x="51" y="1000"/>
                  <a:pt x="326" y="1274"/>
                  <a:pt x="663" y="1274"/>
                </a:cubicBezTo>
                <a:lnTo>
                  <a:pt x="663" y="1274"/>
                </a:lnTo>
                <a:cubicBezTo>
                  <a:pt x="1000" y="1274"/>
                  <a:pt x="1274" y="1000"/>
                  <a:pt x="1274" y="663"/>
                </a:cubicBezTo>
                <a:lnTo>
                  <a:pt x="1274" y="663"/>
                </a:lnTo>
                <a:cubicBezTo>
                  <a:pt x="1274" y="326"/>
                  <a:pt x="1000" y="51"/>
                  <a:pt x="663" y="51"/>
                </a:cubicBezTo>
                <a:close/>
                <a:moveTo>
                  <a:pt x="663" y="1325"/>
                </a:moveTo>
                <a:lnTo>
                  <a:pt x="663" y="1325"/>
                </a:lnTo>
                <a:cubicBezTo>
                  <a:pt x="298" y="1325"/>
                  <a:pt x="0" y="1028"/>
                  <a:pt x="0" y="663"/>
                </a:cubicBezTo>
                <a:lnTo>
                  <a:pt x="0" y="663"/>
                </a:lnTo>
                <a:cubicBezTo>
                  <a:pt x="0" y="297"/>
                  <a:pt x="298" y="0"/>
                  <a:pt x="663" y="0"/>
                </a:cubicBezTo>
                <a:lnTo>
                  <a:pt x="663" y="0"/>
                </a:lnTo>
                <a:cubicBezTo>
                  <a:pt x="1029" y="0"/>
                  <a:pt x="1326" y="297"/>
                  <a:pt x="1326" y="663"/>
                </a:cubicBezTo>
                <a:lnTo>
                  <a:pt x="1326" y="663"/>
                </a:lnTo>
                <a:cubicBezTo>
                  <a:pt x="1326" y="1028"/>
                  <a:pt x="1029" y="1325"/>
                  <a:pt x="663" y="1325"/>
                </a:cubicBezTo>
                <a:close/>
              </a:path>
            </a:pathLst>
          </a:custGeom>
          <a:solidFill>
            <a:schemeClr val="bg1">
              <a:lumMod val="85000"/>
            </a:schemeClr>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31" name="Freeform 203">
            <a:extLst>
              <a:ext uri="{FF2B5EF4-FFF2-40B4-BE49-F238E27FC236}">
                <a16:creationId xmlns:a16="http://schemas.microsoft.com/office/drawing/2014/main" id="{BA119D4B-AA2F-4AE1-8A58-40CA7C5469DF}"/>
              </a:ext>
            </a:extLst>
          </p:cNvPr>
          <p:cNvSpPr>
            <a:spLocks noChangeArrowheads="1"/>
          </p:cNvSpPr>
          <p:nvPr/>
        </p:nvSpPr>
        <p:spPr bwMode="auto">
          <a:xfrm>
            <a:off x="8613478" y="4271823"/>
            <a:ext cx="2880728" cy="963513"/>
          </a:xfrm>
          <a:custGeom>
            <a:avLst/>
            <a:gdLst>
              <a:gd name="T0" fmla="*/ 673 w 5254"/>
              <a:gd name="T1" fmla="*/ 563 h 1225"/>
              <a:gd name="T2" fmla="*/ 42 w 5254"/>
              <a:gd name="T3" fmla="*/ 92 h 1225"/>
              <a:gd name="T4" fmla="*/ 42 w 5254"/>
              <a:gd name="T5" fmla="*/ 92 h 1225"/>
              <a:gd name="T6" fmla="*/ 72 w 5254"/>
              <a:gd name="T7" fmla="*/ 0 h 1225"/>
              <a:gd name="T8" fmla="*/ 4442 w 5254"/>
              <a:gd name="T9" fmla="*/ 0 h 1225"/>
              <a:gd name="T10" fmla="*/ 4442 w 5254"/>
              <a:gd name="T11" fmla="*/ 0 h 1225"/>
              <a:gd name="T12" fmla="*/ 4472 w 5254"/>
              <a:gd name="T13" fmla="*/ 10 h 1225"/>
              <a:gd name="T14" fmla="*/ 5225 w 5254"/>
              <a:gd name="T15" fmla="*/ 563 h 1225"/>
              <a:gd name="T16" fmla="*/ 5225 w 5254"/>
              <a:gd name="T17" fmla="*/ 563 h 1225"/>
              <a:gd name="T18" fmla="*/ 5225 w 5254"/>
              <a:gd name="T19" fmla="*/ 644 h 1225"/>
              <a:gd name="T20" fmla="*/ 4472 w 5254"/>
              <a:gd name="T21" fmla="*/ 1213 h 1225"/>
              <a:gd name="T22" fmla="*/ 4472 w 5254"/>
              <a:gd name="T23" fmla="*/ 1213 h 1225"/>
              <a:gd name="T24" fmla="*/ 4441 w 5254"/>
              <a:gd name="T25" fmla="*/ 1224 h 1225"/>
              <a:gd name="T26" fmla="*/ 69 w 5254"/>
              <a:gd name="T27" fmla="*/ 1224 h 1225"/>
              <a:gd name="T28" fmla="*/ 69 w 5254"/>
              <a:gd name="T29" fmla="*/ 1224 h 1225"/>
              <a:gd name="T30" fmla="*/ 38 w 5254"/>
              <a:gd name="T31" fmla="*/ 1132 h 1225"/>
              <a:gd name="T32" fmla="*/ 674 w 5254"/>
              <a:gd name="T33" fmla="*/ 644 h 1225"/>
              <a:gd name="T34" fmla="*/ 674 w 5254"/>
              <a:gd name="T35" fmla="*/ 644 h 1225"/>
              <a:gd name="T36" fmla="*/ 673 w 5254"/>
              <a:gd name="T37" fmla="*/ 563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54" h="1225">
                <a:moveTo>
                  <a:pt x="673" y="563"/>
                </a:moveTo>
                <a:lnTo>
                  <a:pt x="42" y="92"/>
                </a:lnTo>
                <a:lnTo>
                  <a:pt x="42" y="92"/>
                </a:lnTo>
                <a:cubicBezTo>
                  <a:pt x="2" y="63"/>
                  <a:pt x="23" y="0"/>
                  <a:pt x="72" y="0"/>
                </a:cubicBezTo>
                <a:lnTo>
                  <a:pt x="4442" y="0"/>
                </a:lnTo>
                <a:lnTo>
                  <a:pt x="4442" y="0"/>
                </a:lnTo>
                <a:cubicBezTo>
                  <a:pt x="4452" y="0"/>
                  <a:pt x="4463" y="3"/>
                  <a:pt x="4472" y="10"/>
                </a:cubicBezTo>
                <a:lnTo>
                  <a:pt x="5225" y="563"/>
                </a:lnTo>
                <a:lnTo>
                  <a:pt x="5225" y="563"/>
                </a:lnTo>
                <a:cubicBezTo>
                  <a:pt x="5252" y="583"/>
                  <a:pt x="5253" y="624"/>
                  <a:pt x="5225" y="644"/>
                </a:cubicBezTo>
                <a:lnTo>
                  <a:pt x="4472" y="1213"/>
                </a:lnTo>
                <a:lnTo>
                  <a:pt x="4472" y="1213"/>
                </a:lnTo>
                <a:cubicBezTo>
                  <a:pt x="4463" y="1220"/>
                  <a:pt x="4452" y="1224"/>
                  <a:pt x="4441" y="1224"/>
                </a:cubicBezTo>
                <a:lnTo>
                  <a:pt x="69" y="1224"/>
                </a:lnTo>
                <a:lnTo>
                  <a:pt x="69" y="1224"/>
                </a:lnTo>
                <a:cubicBezTo>
                  <a:pt x="20" y="1224"/>
                  <a:pt x="0" y="1162"/>
                  <a:pt x="38" y="1132"/>
                </a:cubicBezTo>
                <a:lnTo>
                  <a:pt x="674" y="644"/>
                </a:lnTo>
                <a:lnTo>
                  <a:pt x="674" y="644"/>
                </a:lnTo>
                <a:cubicBezTo>
                  <a:pt x="701" y="624"/>
                  <a:pt x="700" y="583"/>
                  <a:pt x="673" y="563"/>
                </a:cubicBezTo>
              </a:path>
            </a:pathLst>
          </a:custGeom>
          <a:solidFill>
            <a:schemeClr val="accent4"/>
          </a:solidFill>
          <a:ln>
            <a:noFill/>
          </a:ln>
          <a:effectLst/>
        </p:spPr>
        <p:txBody>
          <a:bodyPr wrap="none" anchor="ctr"/>
          <a:lstStyle/>
          <a:p>
            <a:endParaRPr lang="en-US" sz="3600" dirty="0">
              <a:latin typeface="Lato Light" panose="020F0502020204030203" pitchFamily="34" charset="0"/>
            </a:endParaRPr>
          </a:p>
        </p:txBody>
      </p:sp>
      <p:sp>
        <p:nvSpPr>
          <p:cNvPr id="36" name="Freeform 208">
            <a:extLst>
              <a:ext uri="{FF2B5EF4-FFF2-40B4-BE49-F238E27FC236}">
                <a16:creationId xmlns:a16="http://schemas.microsoft.com/office/drawing/2014/main" id="{EAF633FB-0107-42E7-92CF-1E5502F90EB4}"/>
              </a:ext>
            </a:extLst>
          </p:cNvPr>
          <p:cNvSpPr>
            <a:spLocks noChangeArrowheads="1"/>
          </p:cNvSpPr>
          <p:nvPr/>
        </p:nvSpPr>
        <p:spPr bwMode="auto">
          <a:xfrm>
            <a:off x="9504188" y="1781556"/>
            <a:ext cx="814719" cy="814717"/>
          </a:xfrm>
          <a:custGeom>
            <a:avLst/>
            <a:gdLst>
              <a:gd name="T0" fmla="*/ 637 w 1275"/>
              <a:gd name="T1" fmla="*/ 0 h 1275"/>
              <a:gd name="T2" fmla="*/ 637 w 1275"/>
              <a:gd name="T3" fmla="*/ 0 h 1275"/>
              <a:gd name="T4" fmla="*/ 1274 w 1275"/>
              <a:gd name="T5" fmla="*/ 637 h 1275"/>
              <a:gd name="T6" fmla="*/ 1274 w 1275"/>
              <a:gd name="T7" fmla="*/ 637 h 1275"/>
              <a:gd name="T8" fmla="*/ 637 w 1275"/>
              <a:gd name="T9" fmla="*/ 1274 h 1275"/>
              <a:gd name="T10" fmla="*/ 637 w 1275"/>
              <a:gd name="T11" fmla="*/ 1274 h 1275"/>
              <a:gd name="T12" fmla="*/ 0 w 1275"/>
              <a:gd name="T13" fmla="*/ 637 h 1275"/>
              <a:gd name="T14" fmla="*/ 0 w 1275"/>
              <a:gd name="T15" fmla="*/ 637 h 1275"/>
              <a:gd name="T16" fmla="*/ 637 w 1275"/>
              <a:gd name="T17" fmla="*/ 0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5" h="1275">
                <a:moveTo>
                  <a:pt x="637" y="0"/>
                </a:moveTo>
                <a:lnTo>
                  <a:pt x="637" y="0"/>
                </a:lnTo>
                <a:cubicBezTo>
                  <a:pt x="989" y="0"/>
                  <a:pt x="1274" y="285"/>
                  <a:pt x="1274" y="637"/>
                </a:cubicBezTo>
                <a:lnTo>
                  <a:pt x="1274" y="637"/>
                </a:lnTo>
                <a:cubicBezTo>
                  <a:pt x="1274" y="988"/>
                  <a:pt x="989" y="1274"/>
                  <a:pt x="637" y="1274"/>
                </a:cubicBezTo>
                <a:lnTo>
                  <a:pt x="637" y="1274"/>
                </a:lnTo>
                <a:cubicBezTo>
                  <a:pt x="285" y="1274"/>
                  <a:pt x="0" y="988"/>
                  <a:pt x="0" y="637"/>
                </a:cubicBezTo>
                <a:lnTo>
                  <a:pt x="0" y="637"/>
                </a:lnTo>
                <a:cubicBezTo>
                  <a:pt x="0" y="285"/>
                  <a:pt x="285" y="0"/>
                  <a:pt x="637" y="0"/>
                </a:cubicBezTo>
              </a:path>
            </a:pathLst>
          </a:custGeom>
          <a:solidFill>
            <a:schemeClr val="bg1"/>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37" name="Freeform 209">
            <a:extLst>
              <a:ext uri="{FF2B5EF4-FFF2-40B4-BE49-F238E27FC236}">
                <a16:creationId xmlns:a16="http://schemas.microsoft.com/office/drawing/2014/main" id="{C94804B0-5D35-44AF-AD49-EFAFBE2CFF77}"/>
              </a:ext>
            </a:extLst>
          </p:cNvPr>
          <p:cNvSpPr>
            <a:spLocks noChangeArrowheads="1"/>
          </p:cNvSpPr>
          <p:nvPr/>
        </p:nvSpPr>
        <p:spPr bwMode="auto">
          <a:xfrm>
            <a:off x="9500288" y="1758443"/>
            <a:ext cx="848548" cy="848548"/>
          </a:xfrm>
          <a:custGeom>
            <a:avLst/>
            <a:gdLst>
              <a:gd name="T0" fmla="*/ 663 w 1327"/>
              <a:gd name="T1" fmla="*/ 51 h 1326"/>
              <a:gd name="T2" fmla="*/ 663 w 1327"/>
              <a:gd name="T3" fmla="*/ 51 h 1326"/>
              <a:gd name="T4" fmla="*/ 51 w 1327"/>
              <a:gd name="T5" fmla="*/ 663 h 1326"/>
              <a:gd name="T6" fmla="*/ 51 w 1327"/>
              <a:gd name="T7" fmla="*/ 663 h 1326"/>
              <a:gd name="T8" fmla="*/ 663 w 1327"/>
              <a:gd name="T9" fmla="*/ 1274 h 1326"/>
              <a:gd name="T10" fmla="*/ 663 w 1327"/>
              <a:gd name="T11" fmla="*/ 1274 h 1326"/>
              <a:gd name="T12" fmla="*/ 1274 w 1327"/>
              <a:gd name="T13" fmla="*/ 663 h 1326"/>
              <a:gd name="T14" fmla="*/ 1274 w 1327"/>
              <a:gd name="T15" fmla="*/ 663 h 1326"/>
              <a:gd name="T16" fmla="*/ 663 w 1327"/>
              <a:gd name="T17" fmla="*/ 51 h 1326"/>
              <a:gd name="T18" fmla="*/ 663 w 1327"/>
              <a:gd name="T19" fmla="*/ 1325 h 1326"/>
              <a:gd name="T20" fmla="*/ 663 w 1327"/>
              <a:gd name="T21" fmla="*/ 1325 h 1326"/>
              <a:gd name="T22" fmla="*/ 0 w 1327"/>
              <a:gd name="T23" fmla="*/ 663 h 1326"/>
              <a:gd name="T24" fmla="*/ 0 w 1327"/>
              <a:gd name="T25" fmla="*/ 663 h 1326"/>
              <a:gd name="T26" fmla="*/ 663 w 1327"/>
              <a:gd name="T27" fmla="*/ 0 h 1326"/>
              <a:gd name="T28" fmla="*/ 663 w 1327"/>
              <a:gd name="T29" fmla="*/ 0 h 1326"/>
              <a:gd name="T30" fmla="*/ 1326 w 1327"/>
              <a:gd name="T31" fmla="*/ 663 h 1326"/>
              <a:gd name="T32" fmla="*/ 1326 w 1327"/>
              <a:gd name="T33" fmla="*/ 663 h 1326"/>
              <a:gd name="T34" fmla="*/ 663 w 1327"/>
              <a:gd name="T35" fmla="*/ 132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27" h="1326">
                <a:moveTo>
                  <a:pt x="663" y="51"/>
                </a:moveTo>
                <a:lnTo>
                  <a:pt x="663" y="51"/>
                </a:lnTo>
                <a:cubicBezTo>
                  <a:pt x="326" y="51"/>
                  <a:pt x="51" y="326"/>
                  <a:pt x="51" y="663"/>
                </a:cubicBezTo>
                <a:lnTo>
                  <a:pt x="51" y="663"/>
                </a:lnTo>
                <a:cubicBezTo>
                  <a:pt x="51" y="1000"/>
                  <a:pt x="326" y="1274"/>
                  <a:pt x="663" y="1274"/>
                </a:cubicBezTo>
                <a:lnTo>
                  <a:pt x="663" y="1274"/>
                </a:lnTo>
                <a:cubicBezTo>
                  <a:pt x="1000" y="1274"/>
                  <a:pt x="1274" y="1000"/>
                  <a:pt x="1274" y="663"/>
                </a:cubicBezTo>
                <a:lnTo>
                  <a:pt x="1274" y="663"/>
                </a:lnTo>
                <a:cubicBezTo>
                  <a:pt x="1274" y="326"/>
                  <a:pt x="1000" y="51"/>
                  <a:pt x="663" y="51"/>
                </a:cubicBezTo>
                <a:close/>
                <a:moveTo>
                  <a:pt x="663" y="1325"/>
                </a:moveTo>
                <a:lnTo>
                  <a:pt x="663" y="1325"/>
                </a:lnTo>
                <a:cubicBezTo>
                  <a:pt x="298" y="1325"/>
                  <a:pt x="0" y="1028"/>
                  <a:pt x="0" y="663"/>
                </a:cubicBezTo>
                <a:lnTo>
                  <a:pt x="0" y="663"/>
                </a:lnTo>
                <a:cubicBezTo>
                  <a:pt x="0" y="297"/>
                  <a:pt x="298" y="0"/>
                  <a:pt x="663" y="0"/>
                </a:cubicBezTo>
                <a:lnTo>
                  <a:pt x="663" y="0"/>
                </a:lnTo>
                <a:cubicBezTo>
                  <a:pt x="1029" y="0"/>
                  <a:pt x="1326" y="297"/>
                  <a:pt x="1326" y="663"/>
                </a:cubicBezTo>
                <a:lnTo>
                  <a:pt x="1326" y="663"/>
                </a:lnTo>
                <a:cubicBezTo>
                  <a:pt x="1326" y="1028"/>
                  <a:pt x="1029" y="1325"/>
                  <a:pt x="663" y="1325"/>
                </a:cubicBezTo>
                <a:close/>
              </a:path>
            </a:pathLst>
          </a:custGeom>
          <a:solidFill>
            <a:schemeClr val="bg1">
              <a:lumMod val="85000"/>
            </a:schemeClr>
          </a:solidFill>
          <a:ln>
            <a:noFill/>
          </a:ln>
          <a:effectLst>
            <a:outerShdw blurRad="50800" dist="38100" dir="8100000" algn="tr" rotWithShape="0">
              <a:prstClr val="black">
                <a:alpha val="40000"/>
              </a:prstClr>
            </a:outerShdw>
          </a:effectLst>
        </p:spPr>
        <p:txBody>
          <a:bodyPr wrap="none" anchor="ctr"/>
          <a:lstStyle/>
          <a:p>
            <a:endParaRPr lang="en-US" sz="3600" dirty="0">
              <a:latin typeface="Lato Light" panose="020F0502020204030203" pitchFamily="34" charset="0"/>
            </a:endParaRPr>
          </a:p>
        </p:txBody>
      </p:sp>
      <p:sp>
        <p:nvSpPr>
          <p:cNvPr id="44" name="TextBox 43">
            <a:extLst>
              <a:ext uri="{FF2B5EF4-FFF2-40B4-BE49-F238E27FC236}">
                <a16:creationId xmlns:a16="http://schemas.microsoft.com/office/drawing/2014/main" id="{8EA5F18B-D890-4786-9FFC-F4EA0C65BCA0}"/>
              </a:ext>
            </a:extLst>
          </p:cNvPr>
          <p:cNvSpPr txBox="1"/>
          <p:nvPr/>
        </p:nvSpPr>
        <p:spPr>
          <a:xfrm>
            <a:off x="714342" y="4338079"/>
            <a:ext cx="2351608" cy="830997"/>
          </a:xfrm>
          <a:prstGeom prst="rect">
            <a:avLst/>
          </a:prstGeom>
          <a:noFill/>
        </p:spPr>
        <p:txBody>
          <a:bodyPr wrap="square" rtlCol="0" anchor="ctr">
            <a:spAutoFit/>
          </a:bodyPr>
          <a:lstStyle/>
          <a:p>
            <a:pPr algn="ctr"/>
            <a:r>
              <a:rPr lang="en-US" b="1" dirty="0">
                <a:solidFill>
                  <a:schemeClr val="bg1"/>
                </a:solidFill>
                <a:latin typeface="Arial Black" panose="020B0A04020102020204" pitchFamily="34" charset="0"/>
                <a:cs typeface="Poppins" pitchFamily="2" charset="77"/>
              </a:rPr>
              <a:t>December 31, 2024</a:t>
            </a:r>
          </a:p>
        </p:txBody>
      </p:sp>
      <p:sp>
        <p:nvSpPr>
          <p:cNvPr id="47" name="TextBox 46">
            <a:extLst>
              <a:ext uri="{FF2B5EF4-FFF2-40B4-BE49-F238E27FC236}">
                <a16:creationId xmlns:a16="http://schemas.microsoft.com/office/drawing/2014/main" id="{96ABA572-00BB-41DB-9F99-804C8E9CA443}"/>
              </a:ext>
            </a:extLst>
          </p:cNvPr>
          <p:cNvSpPr txBox="1"/>
          <p:nvPr/>
        </p:nvSpPr>
        <p:spPr>
          <a:xfrm>
            <a:off x="6273108" y="4338079"/>
            <a:ext cx="2265587" cy="830997"/>
          </a:xfrm>
          <a:prstGeom prst="rect">
            <a:avLst/>
          </a:prstGeom>
          <a:noFill/>
        </p:spPr>
        <p:txBody>
          <a:bodyPr wrap="square" rtlCol="0" anchor="ctr">
            <a:spAutoFit/>
          </a:bodyPr>
          <a:lstStyle/>
          <a:p>
            <a:pPr algn="ctr"/>
            <a:r>
              <a:rPr lang="en-US" b="1" dirty="0">
                <a:solidFill>
                  <a:schemeClr val="bg1"/>
                </a:solidFill>
                <a:latin typeface="Arial Black" panose="020B0A04020102020204" pitchFamily="34" charset="0"/>
                <a:cs typeface="Poppins" pitchFamily="2" charset="77"/>
              </a:rPr>
              <a:t>September 30, 2026</a:t>
            </a:r>
          </a:p>
        </p:txBody>
      </p:sp>
      <p:sp>
        <p:nvSpPr>
          <p:cNvPr id="50" name="TextBox 49">
            <a:extLst>
              <a:ext uri="{FF2B5EF4-FFF2-40B4-BE49-F238E27FC236}">
                <a16:creationId xmlns:a16="http://schemas.microsoft.com/office/drawing/2014/main" id="{11BD6CB5-4B1C-4BBA-BE81-970C7F52D187}"/>
              </a:ext>
            </a:extLst>
          </p:cNvPr>
          <p:cNvSpPr txBox="1"/>
          <p:nvPr/>
        </p:nvSpPr>
        <p:spPr>
          <a:xfrm>
            <a:off x="8973722" y="4338079"/>
            <a:ext cx="2246184" cy="830997"/>
          </a:xfrm>
          <a:prstGeom prst="rect">
            <a:avLst/>
          </a:prstGeom>
          <a:noFill/>
        </p:spPr>
        <p:txBody>
          <a:bodyPr wrap="square" rtlCol="0" anchor="ctr">
            <a:spAutoFit/>
          </a:bodyPr>
          <a:lstStyle/>
          <a:p>
            <a:pPr algn="ctr"/>
            <a:r>
              <a:rPr lang="en-US" b="1" dirty="0">
                <a:solidFill>
                  <a:schemeClr val="bg1"/>
                </a:solidFill>
                <a:latin typeface="Arial Black" panose="020B0A04020102020204" pitchFamily="34" charset="0"/>
                <a:cs typeface="Poppins" pitchFamily="2" charset="77"/>
              </a:rPr>
              <a:t>December 31, 2026</a:t>
            </a:r>
          </a:p>
        </p:txBody>
      </p:sp>
      <p:sp>
        <p:nvSpPr>
          <p:cNvPr id="53" name="TextBox 52">
            <a:extLst>
              <a:ext uri="{FF2B5EF4-FFF2-40B4-BE49-F238E27FC236}">
                <a16:creationId xmlns:a16="http://schemas.microsoft.com/office/drawing/2014/main" id="{2B7183F9-4D23-47D9-9C95-52DC2ED7C1F1}"/>
              </a:ext>
            </a:extLst>
          </p:cNvPr>
          <p:cNvSpPr txBox="1"/>
          <p:nvPr/>
        </p:nvSpPr>
        <p:spPr>
          <a:xfrm>
            <a:off x="890209" y="2606489"/>
            <a:ext cx="2191242" cy="307777"/>
          </a:xfrm>
          <a:prstGeom prst="rect">
            <a:avLst/>
          </a:prstGeom>
          <a:noFill/>
        </p:spPr>
        <p:txBody>
          <a:bodyPr wrap="none" rtlCol="0" anchor="b" anchorCtr="0">
            <a:spAutoFit/>
          </a:bodyPr>
          <a:lstStyle/>
          <a:p>
            <a:pPr algn="ctr"/>
            <a:r>
              <a:rPr lang="en-US" sz="1400" b="1" dirty="0">
                <a:solidFill>
                  <a:schemeClr val="tx2"/>
                </a:solidFill>
                <a:ea typeface="League Spartan" charset="0"/>
                <a:cs typeface="Poppins" pitchFamily="2" charset="77"/>
              </a:rPr>
              <a:t>OBLIGATION DEADLINE</a:t>
            </a:r>
          </a:p>
        </p:txBody>
      </p:sp>
      <p:sp>
        <p:nvSpPr>
          <p:cNvPr id="91" name="TextBox 90">
            <a:extLst>
              <a:ext uri="{FF2B5EF4-FFF2-40B4-BE49-F238E27FC236}">
                <a16:creationId xmlns:a16="http://schemas.microsoft.com/office/drawing/2014/main" id="{E887374B-213F-4222-A4CF-9BFC4B220FD1}"/>
              </a:ext>
            </a:extLst>
          </p:cNvPr>
          <p:cNvSpPr txBox="1"/>
          <p:nvPr/>
        </p:nvSpPr>
        <p:spPr>
          <a:xfrm>
            <a:off x="3897553" y="2592745"/>
            <a:ext cx="1555234" cy="307777"/>
          </a:xfrm>
          <a:prstGeom prst="rect">
            <a:avLst/>
          </a:prstGeom>
          <a:noFill/>
        </p:spPr>
        <p:txBody>
          <a:bodyPr wrap="none" rtlCol="0" anchor="b" anchorCtr="0">
            <a:spAutoFit/>
          </a:bodyPr>
          <a:lstStyle/>
          <a:p>
            <a:pPr algn="ctr"/>
            <a:r>
              <a:rPr lang="en-US" sz="1400" b="1" dirty="0">
                <a:solidFill>
                  <a:schemeClr val="tx2"/>
                </a:solidFill>
                <a:ea typeface="League Spartan" charset="0"/>
                <a:cs typeface="Poppins" pitchFamily="2" charset="77"/>
              </a:rPr>
              <a:t>”ADJUSTMENTS”</a:t>
            </a:r>
          </a:p>
        </p:txBody>
      </p:sp>
      <p:sp>
        <p:nvSpPr>
          <p:cNvPr id="97" name="TextBox 96">
            <a:extLst>
              <a:ext uri="{FF2B5EF4-FFF2-40B4-BE49-F238E27FC236}">
                <a16:creationId xmlns:a16="http://schemas.microsoft.com/office/drawing/2014/main" id="{E6E977B9-C83E-4E8D-B6A8-1DA781175FA4}"/>
              </a:ext>
            </a:extLst>
          </p:cNvPr>
          <p:cNvSpPr txBox="1"/>
          <p:nvPr/>
        </p:nvSpPr>
        <p:spPr>
          <a:xfrm>
            <a:off x="6143730" y="2592745"/>
            <a:ext cx="2418996" cy="307777"/>
          </a:xfrm>
          <a:prstGeom prst="rect">
            <a:avLst/>
          </a:prstGeom>
          <a:noFill/>
        </p:spPr>
        <p:txBody>
          <a:bodyPr wrap="none" rtlCol="0" anchor="b" anchorCtr="0">
            <a:spAutoFit/>
          </a:bodyPr>
          <a:lstStyle/>
          <a:p>
            <a:pPr algn="ctr"/>
            <a:r>
              <a:rPr lang="en-US" sz="1400" b="1" dirty="0">
                <a:solidFill>
                  <a:schemeClr val="tx2"/>
                </a:solidFill>
                <a:ea typeface="League Spartan" charset="0"/>
                <a:cs typeface="Poppins" pitchFamily="2" charset="77"/>
              </a:rPr>
              <a:t>EXPENDITURE DEADLINE I</a:t>
            </a:r>
          </a:p>
        </p:txBody>
      </p:sp>
      <p:sp>
        <p:nvSpPr>
          <p:cNvPr id="107" name="TextBox 106">
            <a:extLst>
              <a:ext uri="{FF2B5EF4-FFF2-40B4-BE49-F238E27FC236}">
                <a16:creationId xmlns:a16="http://schemas.microsoft.com/office/drawing/2014/main" id="{0D3C0458-F8AA-46C2-957F-2FFFDE41634F}"/>
              </a:ext>
            </a:extLst>
          </p:cNvPr>
          <p:cNvSpPr txBox="1"/>
          <p:nvPr/>
        </p:nvSpPr>
        <p:spPr>
          <a:xfrm>
            <a:off x="8816291" y="2604457"/>
            <a:ext cx="2475101" cy="307777"/>
          </a:xfrm>
          <a:prstGeom prst="rect">
            <a:avLst/>
          </a:prstGeom>
          <a:noFill/>
        </p:spPr>
        <p:txBody>
          <a:bodyPr wrap="none" rtlCol="0" anchor="b" anchorCtr="0">
            <a:spAutoFit/>
          </a:bodyPr>
          <a:lstStyle/>
          <a:p>
            <a:pPr algn="ctr"/>
            <a:r>
              <a:rPr lang="en-US" sz="1400" b="1" dirty="0">
                <a:solidFill>
                  <a:schemeClr val="tx2"/>
                </a:solidFill>
                <a:ea typeface="League Spartan" charset="0"/>
                <a:cs typeface="Poppins" pitchFamily="2" charset="77"/>
              </a:rPr>
              <a:t>EXPENDITURE DEADLINE II</a:t>
            </a:r>
          </a:p>
        </p:txBody>
      </p:sp>
      <p:sp>
        <p:nvSpPr>
          <p:cNvPr id="117" name="TextBox 116">
            <a:extLst>
              <a:ext uri="{FF2B5EF4-FFF2-40B4-BE49-F238E27FC236}">
                <a16:creationId xmlns:a16="http://schemas.microsoft.com/office/drawing/2014/main" id="{373F3F66-D2CB-43B7-8EF2-51D2A5D04D34}"/>
              </a:ext>
            </a:extLst>
          </p:cNvPr>
          <p:cNvSpPr txBox="1"/>
          <p:nvPr/>
        </p:nvSpPr>
        <p:spPr>
          <a:xfrm>
            <a:off x="864694" y="2928910"/>
            <a:ext cx="2160240" cy="738664"/>
          </a:xfrm>
          <a:prstGeom prst="rect">
            <a:avLst/>
          </a:prstGeom>
          <a:noFill/>
        </p:spPr>
        <p:txBody>
          <a:bodyPr wrap="square" rtlCol="0">
            <a:spAutoFit/>
          </a:bodyPr>
          <a:lstStyle/>
          <a:p>
            <a:pPr algn="ctr"/>
            <a:r>
              <a:rPr lang="en-US" sz="1400" dirty="0">
                <a:latin typeface="Segoe UI Light" panose="020B0502040204020203" pitchFamily="34" charset="0"/>
                <a:cs typeface="Segoe UI Light" panose="020B0502040204020203" pitchFamily="34" charset="0"/>
              </a:rPr>
              <a:t>Generally, ARP/CSLFRF funds must be obligated by this date</a:t>
            </a:r>
            <a:endParaRPr lang="es-UY" sz="1400" dirty="0">
              <a:latin typeface="Segoe UI Light" panose="020B0502040204020203" pitchFamily="34" charset="0"/>
              <a:cs typeface="Segoe UI Light" panose="020B0502040204020203" pitchFamily="34" charset="0"/>
            </a:endParaRPr>
          </a:p>
        </p:txBody>
      </p:sp>
      <p:sp>
        <p:nvSpPr>
          <p:cNvPr id="118" name="TextBox 117">
            <a:extLst>
              <a:ext uri="{FF2B5EF4-FFF2-40B4-BE49-F238E27FC236}">
                <a16:creationId xmlns:a16="http://schemas.microsoft.com/office/drawing/2014/main" id="{BF216898-8175-4B4C-B816-0E1F14685A72}"/>
              </a:ext>
            </a:extLst>
          </p:cNvPr>
          <p:cNvSpPr txBox="1"/>
          <p:nvPr/>
        </p:nvSpPr>
        <p:spPr>
          <a:xfrm>
            <a:off x="3585200" y="2870460"/>
            <a:ext cx="2160240" cy="1384995"/>
          </a:xfrm>
          <a:prstGeom prst="rect">
            <a:avLst/>
          </a:prstGeom>
          <a:noFill/>
        </p:spPr>
        <p:txBody>
          <a:bodyPr wrap="square" rtlCol="0">
            <a:spAutoFit/>
          </a:bodyPr>
          <a:lstStyle/>
          <a:p>
            <a:pPr algn="ctr"/>
            <a:r>
              <a:rPr lang="en-US" sz="1400" dirty="0">
                <a:latin typeface="Segoe UI Light" panose="020B0502040204020203" pitchFamily="34" charset="0"/>
                <a:cs typeface="Segoe UI Light" panose="020B0502040204020203" pitchFamily="34" charset="0"/>
              </a:rPr>
              <a:t>For some costs, the obligation will be considered to have happened by December 31, 2024, even if the legal obligation happens later</a:t>
            </a:r>
            <a:endParaRPr lang="es-UY" sz="1400" dirty="0">
              <a:latin typeface="Segoe UI Light" panose="020B0502040204020203" pitchFamily="34" charset="0"/>
              <a:cs typeface="Segoe UI Light" panose="020B0502040204020203" pitchFamily="34" charset="0"/>
            </a:endParaRPr>
          </a:p>
        </p:txBody>
      </p:sp>
      <p:sp>
        <p:nvSpPr>
          <p:cNvPr id="119" name="TextBox 118">
            <a:extLst>
              <a:ext uri="{FF2B5EF4-FFF2-40B4-BE49-F238E27FC236}">
                <a16:creationId xmlns:a16="http://schemas.microsoft.com/office/drawing/2014/main" id="{FF2C0DFB-B29B-4CD4-B2E7-0CC65CE081E6}"/>
              </a:ext>
            </a:extLst>
          </p:cNvPr>
          <p:cNvSpPr txBox="1"/>
          <p:nvPr/>
        </p:nvSpPr>
        <p:spPr>
          <a:xfrm>
            <a:off x="6263261" y="2928910"/>
            <a:ext cx="2160240" cy="954107"/>
          </a:xfrm>
          <a:prstGeom prst="rect">
            <a:avLst/>
          </a:prstGeom>
          <a:noFill/>
        </p:spPr>
        <p:txBody>
          <a:bodyPr wrap="square" rtlCol="0">
            <a:spAutoFit/>
          </a:bodyPr>
          <a:lstStyle/>
          <a:p>
            <a:pPr algn="ctr"/>
            <a:r>
              <a:rPr lang="en-US" sz="1400" dirty="0">
                <a:latin typeface="Segoe UI Light" panose="020B0502040204020203" pitchFamily="34" charset="0"/>
                <a:cs typeface="Segoe UI Light" panose="020B0502040204020203" pitchFamily="34" charset="0"/>
              </a:rPr>
              <a:t>ARP/CSLFRF funds must be fully expended for Title I and Surface Transportation projects.</a:t>
            </a:r>
            <a:endParaRPr lang="es-UY" sz="1400" dirty="0">
              <a:latin typeface="Segoe UI Light" panose="020B0502040204020203" pitchFamily="34" charset="0"/>
              <a:cs typeface="Segoe UI Light" panose="020B0502040204020203" pitchFamily="34" charset="0"/>
            </a:endParaRPr>
          </a:p>
        </p:txBody>
      </p:sp>
      <p:sp>
        <p:nvSpPr>
          <p:cNvPr id="120" name="TextBox 119">
            <a:extLst>
              <a:ext uri="{FF2B5EF4-FFF2-40B4-BE49-F238E27FC236}">
                <a16:creationId xmlns:a16="http://schemas.microsoft.com/office/drawing/2014/main" id="{68F24804-5254-495D-B117-DF7C51A0317E}"/>
              </a:ext>
            </a:extLst>
          </p:cNvPr>
          <p:cNvSpPr txBox="1"/>
          <p:nvPr/>
        </p:nvSpPr>
        <p:spPr>
          <a:xfrm>
            <a:off x="8960870" y="2928910"/>
            <a:ext cx="2160240" cy="738664"/>
          </a:xfrm>
          <a:prstGeom prst="rect">
            <a:avLst/>
          </a:prstGeom>
          <a:noFill/>
        </p:spPr>
        <p:txBody>
          <a:bodyPr wrap="square" rtlCol="0">
            <a:spAutoFit/>
          </a:bodyPr>
          <a:lstStyle/>
          <a:p>
            <a:pPr algn="ctr"/>
            <a:r>
              <a:rPr lang="en-US" sz="1400" dirty="0">
                <a:latin typeface="Segoe UI Light" panose="020B0502040204020203" pitchFamily="34" charset="0"/>
                <a:cs typeface="Segoe UI Light" panose="020B0502040204020203" pitchFamily="34" charset="0"/>
              </a:rPr>
              <a:t>All other ARP/CSLFRF funds must be fully expended </a:t>
            </a:r>
            <a:endParaRPr lang="es-UY" sz="1400" dirty="0">
              <a:latin typeface="Segoe UI Light" panose="020B0502040204020203" pitchFamily="34" charset="0"/>
              <a:cs typeface="Segoe UI Light" panose="020B0502040204020203" pitchFamily="34" charset="0"/>
            </a:endParaRPr>
          </a:p>
        </p:txBody>
      </p:sp>
      <p:grpSp>
        <p:nvGrpSpPr>
          <p:cNvPr id="140" name="Graphic 123" descr="Circles with arrows">
            <a:extLst>
              <a:ext uri="{FF2B5EF4-FFF2-40B4-BE49-F238E27FC236}">
                <a16:creationId xmlns:a16="http://schemas.microsoft.com/office/drawing/2014/main" id="{BB559F92-313D-4977-ADDD-C7599B47DE58}"/>
              </a:ext>
            </a:extLst>
          </p:cNvPr>
          <p:cNvGrpSpPr/>
          <p:nvPr/>
        </p:nvGrpSpPr>
        <p:grpSpPr>
          <a:xfrm>
            <a:off x="4490425" y="1808116"/>
            <a:ext cx="461579" cy="510980"/>
            <a:chOff x="7976030" y="742950"/>
            <a:chExt cx="614362" cy="680115"/>
          </a:xfrm>
          <a:solidFill>
            <a:srgbClr val="000000"/>
          </a:solidFill>
        </p:grpSpPr>
        <p:sp>
          <p:nvSpPr>
            <p:cNvPr id="141" name="Freeform: Shape 140">
              <a:extLst>
                <a:ext uri="{FF2B5EF4-FFF2-40B4-BE49-F238E27FC236}">
                  <a16:creationId xmlns:a16="http://schemas.microsoft.com/office/drawing/2014/main" id="{F59DE565-9CE1-4D01-A853-918D5952B461}"/>
                </a:ext>
              </a:extLst>
            </p:cNvPr>
            <p:cNvSpPr/>
            <p:nvPr/>
          </p:nvSpPr>
          <p:spPr>
            <a:xfrm>
              <a:off x="7976030" y="1171860"/>
              <a:ext cx="152400" cy="152400"/>
            </a:xfrm>
            <a:custGeom>
              <a:avLst/>
              <a:gdLst>
                <a:gd name="connsiteX0" fmla="*/ 76200 w 152400"/>
                <a:gd name="connsiteY0" fmla="*/ 19050 h 152400"/>
                <a:gd name="connsiteX1" fmla="*/ 133350 w 152400"/>
                <a:gd name="connsiteY1" fmla="*/ 76200 h 152400"/>
                <a:gd name="connsiteX2" fmla="*/ 76200 w 152400"/>
                <a:gd name="connsiteY2" fmla="*/ 133350 h 152400"/>
                <a:gd name="connsiteX3" fmla="*/ 19050 w 152400"/>
                <a:gd name="connsiteY3" fmla="*/ 76200 h 152400"/>
                <a:gd name="connsiteX4" fmla="*/ 76200 w 152400"/>
                <a:gd name="connsiteY4" fmla="*/ 19050 h 152400"/>
                <a:gd name="connsiteX5" fmla="*/ 76200 w 152400"/>
                <a:gd name="connsiteY5" fmla="*/ 0 h 152400"/>
                <a:gd name="connsiteX6" fmla="*/ 0 w 152400"/>
                <a:gd name="connsiteY6" fmla="*/ 76200 h 152400"/>
                <a:gd name="connsiteX7" fmla="*/ 76200 w 152400"/>
                <a:gd name="connsiteY7" fmla="*/ 152400 h 152400"/>
                <a:gd name="connsiteX8" fmla="*/ 152400 w 152400"/>
                <a:gd name="connsiteY8" fmla="*/ 76200 h 152400"/>
                <a:gd name="connsiteX9" fmla="*/ 76200 w 152400"/>
                <a:gd name="connsiteY9" fmla="*/ 0 h 15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400" h="152400">
                  <a:moveTo>
                    <a:pt x="76200" y="19050"/>
                  </a:moveTo>
                  <a:cubicBezTo>
                    <a:pt x="107763" y="19050"/>
                    <a:pt x="133350" y="44637"/>
                    <a:pt x="133350" y="76200"/>
                  </a:cubicBezTo>
                  <a:cubicBezTo>
                    <a:pt x="133350" y="107763"/>
                    <a:pt x="107763" y="133350"/>
                    <a:pt x="76200" y="133350"/>
                  </a:cubicBezTo>
                  <a:cubicBezTo>
                    <a:pt x="44637" y="133350"/>
                    <a:pt x="19050" y="107763"/>
                    <a:pt x="19050" y="76200"/>
                  </a:cubicBezTo>
                  <a:cubicBezTo>
                    <a:pt x="19087" y="44652"/>
                    <a:pt x="44652" y="19087"/>
                    <a:pt x="76200" y="19050"/>
                  </a:cubicBezTo>
                  <a:moveTo>
                    <a:pt x="76200" y="0"/>
                  </a:moveTo>
                  <a:cubicBezTo>
                    <a:pt x="34116" y="0"/>
                    <a:pt x="0" y="34116"/>
                    <a:pt x="0" y="76200"/>
                  </a:cubicBezTo>
                  <a:cubicBezTo>
                    <a:pt x="0" y="118284"/>
                    <a:pt x="34116" y="152400"/>
                    <a:pt x="76200" y="152400"/>
                  </a:cubicBezTo>
                  <a:cubicBezTo>
                    <a:pt x="118284" y="152400"/>
                    <a:pt x="152400" y="118284"/>
                    <a:pt x="152400" y="76200"/>
                  </a:cubicBezTo>
                  <a:cubicBezTo>
                    <a:pt x="152400" y="34116"/>
                    <a:pt x="118284" y="0"/>
                    <a:pt x="76200" y="0"/>
                  </a:cubicBezTo>
                  <a:close/>
                </a:path>
              </a:pathLst>
            </a:custGeom>
            <a:solidFill>
              <a:schemeClr val="accent3"/>
            </a:solidFill>
            <a:ln>
              <a:noFill/>
            </a:ln>
            <a:effectLst/>
          </p:spPr>
          <p:txBody>
            <a:bodyPr wrap="none" anchor="ctr"/>
            <a:lstStyle/>
            <a:p>
              <a:endParaRPr lang="es-UY" sz="3600">
                <a:latin typeface="Lato Light" panose="020F0502020204030203" pitchFamily="34" charset="0"/>
              </a:endParaRPr>
            </a:p>
          </p:txBody>
        </p:sp>
        <p:sp>
          <p:nvSpPr>
            <p:cNvPr id="142" name="Freeform: Shape 141">
              <a:extLst>
                <a:ext uri="{FF2B5EF4-FFF2-40B4-BE49-F238E27FC236}">
                  <a16:creationId xmlns:a16="http://schemas.microsoft.com/office/drawing/2014/main" id="{03740B51-EAC2-4337-B376-9A69DA7E9993}"/>
                </a:ext>
              </a:extLst>
            </p:cNvPr>
            <p:cNvSpPr/>
            <p:nvPr/>
          </p:nvSpPr>
          <p:spPr>
            <a:xfrm>
              <a:off x="8437992" y="1106709"/>
              <a:ext cx="152400" cy="152400"/>
            </a:xfrm>
            <a:custGeom>
              <a:avLst/>
              <a:gdLst>
                <a:gd name="connsiteX0" fmla="*/ 76200 w 152400"/>
                <a:gd name="connsiteY0" fmla="*/ 19050 h 152400"/>
                <a:gd name="connsiteX1" fmla="*/ 133350 w 152400"/>
                <a:gd name="connsiteY1" fmla="*/ 76200 h 152400"/>
                <a:gd name="connsiteX2" fmla="*/ 76200 w 152400"/>
                <a:gd name="connsiteY2" fmla="*/ 133350 h 152400"/>
                <a:gd name="connsiteX3" fmla="*/ 19050 w 152400"/>
                <a:gd name="connsiteY3" fmla="*/ 76200 h 152400"/>
                <a:gd name="connsiteX4" fmla="*/ 76200 w 152400"/>
                <a:gd name="connsiteY4" fmla="*/ 19050 h 152400"/>
                <a:gd name="connsiteX5" fmla="*/ 76200 w 152400"/>
                <a:gd name="connsiteY5" fmla="*/ 0 h 152400"/>
                <a:gd name="connsiteX6" fmla="*/ 0 w 152400"/>
                <a:gd name="connsiteY6" fmla="*/ 76200 h 152400"/>
                <a:gd name="connsiteX7" fmla="*/ 76200 w 152400"/>
                <a:gd name="connsiteY7" fmla="*/ 152400 h 152400"/>
                <a:gd name="connsiteX8" fmla="*/ 152400 w 152400"/>
                <a:gd name="connsiteY8" fmla="*/ 76200 h 152400"/>
                <a:gd name="connsiteX9" fmla="*/ 76200 w 152400"/>
                <a:gd name="connsiteY9" fmla="*/ 0 h 15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400" h="152400">
                  <a:moveTo>
                    <a:pt x="76200" y="19050"/>
                  </a:moveTo>
                  <a:cubicBezTo>
                    <a:pt x="107763" y="19050"/>
                    <a:pt x="133350" y="44637"/>
                    <a:pt x="133350" y="76200"/>
                  </a:cubicBezTo>
                  <a:cubicBezTo>
                    <a:pt x="133350" y="107763"/>
                    <a:pt x="107763" y="133350"/>
                    <a:pt x="76200" y="133350"/>
                  </a:cubicBezTo>
                  <a:cubicBezTo>
                    <a:pt x="44637" y="133350"/>
                    <a:pt x="19050" y="107763"/>
                    <a:pt x="19050" y="76200"/>
                  </a:cubicBezTo>
                  <a:cubicBezTo>
                    <a:pt x="19087" y="44652"/>
                    <a:pt x="44652" y="19087"/>
                    <a:pt x="76200" y="19050"/>
                  </a:cubicBezTo>
                  <a:moveTo>
                    <a:pt x="76200" y="0"/>
                  </a:moveTo>
                  <a:cubicBezTo>
                    <a:pt x="34116" y="0"/>
                    <a:pt x="0" y="34116"/>
                    <a:pt x="0" y="76200"/>
                  </a:cubicBezTo>
                  <a:cubicBezTo>
                    <a:pt x="0" y="118284"/>
                    <a:pt x="34116" y="152400"/>
                    <a:pt x="76200" y="152400"/>
                  </a:cubicBezTo>
                  <a:cubicBezTo>
                    <a:pt x="118284" y="152400"/>
                    <a:pt x="152400" y="118284"/>
                    <a:pt x="152400" y="76200"/>
                  </a:cubicBezTo>
                  <a:cubicBezTo>
                    <a:pt x="152400" y="34116"/>
                    <a:pt x="118284" y="0"/>
                    <a:pt x="76200" y="0"/>
                  </a:cubicBezTo>
                  <a:close/>
                </a:path>
              </a:pathLst>
            </a:custGeom>
            <a:solidFill>
              <a:schemeClr val="accent3"/>
            </a:solidFill>
            <a:ln>
              <a:noFill/>
            </a:ln>
            <a:effectLst/>
          </p:spPr>
          <p:txBody>
            <a:bodyPr wrap="none" anchor="ctr"/>
            <a:lstStyle/>
            <a:p>
              <a:endParaRPr lang="es-UY" sz="3600">
                <a:latin typeface="Lato Light" panose="020F0502020204030203" pitchFamily="34" charset="0"/>
              </a:endParaRPr>
            </a:p>
          </p:txBody>
        </p:sp>
        <p:sp>
          <p:nvSpPr>
            <p:cNvPr id="143" name="Freeform: Shape 142">
              <a:extLst>
                <a:ext uri="{FF2B5EF4-FFF2-40B4-BE49-F238E27FC236}">
                  <a16:creationId xmlns:a16="http://schemas.microsoft.com/office/drawing/2014/main" id="{6F27A446-6446-4B19-BFAE-67D22067DB20}"/>
                </a:ext>
              </a:extLst>
            </p:cNvPr>
            <p:cNvSpPr/>
            <p:nvPr/>
          </p:nvSpPr>
          <p:spPr>
            <a:xfrm>
              <a:off x="8154623" y="742950"/>
              <a:ext cx="152400" cy="152400"/>
            </a:xfrm>
            <a:custGeom>
              <a:avLst/>
              <a:gdLst>
                <a:gd name="connsiteX0" fmla="*/ 76200 w 152400"/>
                <a:gd name="connsiteY0" fmla="*/ 19050 h 152400"/>
                <a:gd name="connsiteX1" fmla="*/ 133350 w 152400"/>
                <a:gd name="connsiteY1" fmla="*/ 76200 h 152400"/>
                <a:gd name="connsiteX2" fmla="*/ 76200 w 152400"/>
                <a:gd name="connsiteY2" fmla="*/ 133350 h 152400"/>
                <a:gd name="connsiteX3" fmla="*/ 19050 w 152400"/>
                <a:gd name="connsiteY3" fmla="*/ 76200 h 152400"/>
                <a:gd name="connsiteX4" fmla="*/ 76200 w 152400"/>
                <a:gd name="connsiteY4" fmla="*/ 19050 h 152400"/>
                <a:gd name="connsiteX5" fmla="*/ 76200 w 152400"/>
                <a:gd name="connsiteY5" fmla="*/ 0 h 152400"/>
                <a:gd name="connsiteX6" fmla="*/ 0 w 152400"/>
                <a:gd name="connsiteY6" fmla="*/ 76200 h 152400"/>
                <a:gd name="connsiteX7" fmla="*/ 76200 w 152400"/>
                <a:gd name="connsiteY7" fmla="*/ 152400 h 152400"/>
                <a:gd name="connsiteX8" fmla="*/ 152400 w 152400"/>
                <a:gd name="connsiteY8" fmla="*/ 76200 h 152400"/>
                <a:gd name="connsiteX9" fmla="*/ 76200 w 152400"/>
                <a:gd name="connsiteY9" fmla="*/ 0 h 15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400" h="152400">
                  <a:moveTo>
                    <a:pt x="76200" y="19050"/>
                  </a:moveTo>
                  <a:cubicBezTo>
                    <a:pt x="107763" y="19050"/>
                    <a:pt x="133350" y="44637"/>
                    <a:pt x="133350" y="76200"/>
                  </a:cubicBezTo>
                  <a:cubicBezTo>
                    <a:pt x="133350" y="107763"/>
                    <a:pt x="107763" y="133350"/>
                    <a:pt x="76200" y="133350"/>
                  </a:cubicBezTo>
                  <a:cubicBezTo>
                    <a:pt x="44637" y="133350"/>
                    <a:pt x="19050" y="107763"/>
                    <a:pt x="19050" y="76200"/>
                  </a:cubicBezTo>
                  <a:cubicBezTo>
                    <a:pt x="19087" y="44652"/>
                    <a:pt x="44652" y="19087"/>
                    <a:pt x="76200" y="19050"/>
                  </a:cubicBezTo>
                  <a:moveTo>
                    <a:pt x="76200" y="0"/>
                  </a:moveTo>
                  <a:cubicBezTo>
                    <a:pt x="34116" y="0"/>
                    <a:pt x="0" y="34116"/>
                    <a:pt x="0" y="76200"/>
                  </a:cubicBezTo>
                  <a:cubicBezTo>
                    <a:pt x="0" y="118284"/>
                    <a:pt x="34116" y="152400"/>
                    <a:pt x="76200" y="152400"/>
                  </a:cubicBezTo>
                  <a:cubicBezTo>
                    <a:pt x="118284" y="152400"/>
                    <a:pt x="152400" y="118284"/>
                    <a:pt x="152400" y="76200"/>
                  </a:cubicBezTo>
                  <a:cubicBezTo>
                    <a:pt x="152400" y="34116"/>
                    <a:pt x="118284" y="0"/>
                    <a:pt x="76200" y="0"/>
                  </a:cubicBezTo>
                  <a:close/>
                </a:path>
              </a:pathLst>
            </a:custGeom>
            <a:solidFill>
              <a:schemeClr val="accent3"/>
            </a:solidFill>
            <a:ln>
              <a:noFill/>
            </a:ln>
            <a:effectLst/>
          </p:spPr>
          <p:txBody>
            <a:bodyPr wrap="none" anchor="ctr"/>
            <a:lstStyle/>
            <a:p>
              <a:endParaRPr lang="es-UY" sz="3600">
                <a:latin typeface="Lato Light" panose="020F0502020204030203" pitchFamily="34" charset="0"/>
              </a:endParaRPr>
            </a:p>
          </p:txBody>
        </p:sp>
        <p:sp>
          <p:nvSpPr>
            <p:cNvPr id="144" name="Freeform: Shape 143">
              <a:extLst>
                <a:ext uri="{FF2B5EF4-FFF2-40B4-BE49-F238E27FC236}">
                  <a16:creationId xmlns:a16="http://schemas.microsoft.com/office/drawing/2014/main" id="{65AD03F8-8D39-4257-B10B-1A70A5C243B8}"/>
                </a:ext>
              </a:extLst>
            </p:cNvPr>
            <p:cNvSpPr/>
            <p:nvPr/>
          </p:nvSpPr>
          <p:spPr>
            <a:xfrm>
              <a:off x="8328101" y="815669"/>
              <a:ext cx="262033" cy="242843"/>
            </a:xfrm>
            <a:custGeom>
              <a:avLst/>
              <a:gdLst>
                <a:gd name="connsiteX0" fmla="*/ 257367 w 262033"/>
                <a:gd name="connsiteY0" fmla="*/ 140889 h 242843"/>
                <a:gd name="connsiteX1" fmla="*/ 244317 w 262033"/>
                <a:gd name="connsiteY1" fmla="*/ 144232 h 242843"/>
                <a:gd name="connsiteX2" fmla="*/ 244317 w 262033"/>
                <a:gd name="connsiteY2" fmla="*/ 144232 h 242843"/>
                <a:gd name="connsiteX3" fmla="*/ 207646 w 262033"/>
                <a:gd name="connsiteY3" fmla="*/ 206145 h 242843"/>
                <a:gd name="connsiteX4" fmla="*/ 207475 w 262033"/>
                <a:gd name="connsiteY4" fmla="*/ 206145 h 242843"/>
                <a:gd name="connsiteX5" fmla="*/ 20108 w 262033"/>
                <a:gd name="connsiteY5" fmla="*/ 2710 h 242843"/>
                <a:gd name="connsiteX6" fmla="*/ 12298 w 262033"/>
                <a:gd name="connsiteY6" fmla="*/ 414 h 242843"/>
                <a:gd name="connsiteX7" fmla="*/ 415 w 262033"/>
                <a:gd name="connsiteY7" fmla="*/ 6757 h 242843"/>
                <a:gd name="connsiteX8" fmla="*/ 6757 w 262033"/>
                <a:gd name="connsiteY8" fmla="*/ 18640 h 242843"/>
                <a:gd name="connsiteX9" fmla="*/ 7183 w 262033"/>
                <a:gd name="connsiteY9" fmla="*/ 18759 h 242843"/>
                <a:gd name="connsiteX10" fmla="*/ 14441 w 262033"/>
                <a:gd name="connsiteY10" fmla="*/ 20902 h 242843"/>
                <a:gd name="connsiteX11" fmla="*/ 189701 w 262033"/>
                <a:gd name="connsiteY11" fmla="*/ 214403 h 242843"/>
                <a:gd name="connsiteX12" fmla="*/ 189558 w 262033"/>
                <a:gd name="connsiteY12" fmla="*/ 214508 h 242843"/>
                <a:gd name="connsiteX13" fmla="*/ 123102 w 262033"/>
                <a:gd name="connsiteY13" fmla="*/ 175150 h 242843"/>
                <a:gd name="connsiteX14" fmla="*/ 110111 w 262033"/>
                <a:gd name="connsiteY14" fmla="*/ 178710 h 242843"/>
                <a:gd name="connsiteX15" fmla="*/ 113387 w 262033"/>
                <a:gd name="connsiteY15" fmla="*/ 191533 h 242843"/>
                <a:gd name="connsiteX16" fmla="*/ 197778 w 262033"/>
                <a:gd name="connsiteY16" fmla="*/ 241511 h 242843"/>
                <a:gd name="connsiteX17" fmla="*/ 204989 w 262033"/>
                <a:gd name="connsiteY17" fmla="*/ 242549 h 242843"/>
                <a:gd name="connsiteX18" fmla="*/ 210828 w 262033"/>
                <a:gd name="connsiteY18" fmla="*/ 238177 h 242843"/>
                <a:gd name="connsiteX19" fmla="*/ 260700 w 262033"/>
                <a:gd name="connsiteY19" fmla="*/ 153938 h 242843"/>
                <a:gd name="connsiteX20" fmla="*/ 257367 w 262033"/>
                <a:gd name="connsiteY20" fmla="*/ 140889 h 242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2033" h="242843">
                  <a:moveTo>
                    <a:pt x="257367" y="140889"/>
                  </a:moveTo>
                  <a:cubicBezTo>
                    <a:pt x="252840" y="138209"/>
                    <a:pt x="246998" y="139705"/>
                    <a:pt x="244317" y="144232"/>
                  </a:cubicBezTo>
                  <a:cubicBezTo>
                    <a:pt x="244317" y="144232"/>
                    <a:pt x="244317" y="144232"/>
                    <a:pt x="244317" y="144232"/>
                  </a:cubicBezTo>
                  <a:lnTo>
                    <a:pt x="207646" y="206145"/>
                  </a:lnTo>
                  <a:cubicBezTo>
                    <a:pt x="207579" y="206249"/>
                    <a:pt x="207503" y="206240"/>
                    <a:pt x="207475" y="206145"/>
                  </a:cubicBezTo>
                  <a:cubicBezTo>
                    <a:pt x="185572" y="109875"/>
                    <a:pt x="114255" y="32442"/>
                    <a:pt x="20108" y="2710"/>
                  </a:cubicBezTo>
                  <a:cubicBezTo>
                    <a:pt x="17527" y="1910"/>
                    <a:pt x="14917" y="1138"/>
                    <a:pt x="12298" y="414"/>
                  </a:cubicBezTo>
                  <a:cubicBezTo>
                    <a:pt x="7265" y="-1116"/>
                    <a:pt x="1944" y="1724"/>
                    <a:pt x="415" y="6757"/>
                  </a:cubicBezTo>
                  <a:cubicBezTo>
                    <a:pt x="-1116" y="11790"/>
                    <a:pt x="1724" y="17111"/>
                    <a:pt x="6757" y="18640"/>
                  </a:cubicBezTo>
                  <a:cubicBezTo>
                    <a:pt x="6898" y="18683"/>
                    <a:pt x="7040" y="18723"/>
                    <a:pt x="7183" y="18759"/>
                  </a:cubicBezTo>
                  <a:cubicBezTo>
                    <a:pt x="9621" y="19438"/>
                    <a:pt x="12041" y="20153"/>
                    <a:pt x="14441" y="20902"/>
                  </a:cubicBezTo>
                  <a:cubicBezTo>
                    <a:pt x="103508" y="49036"/>
                    <a:pt x="170496" y="122994"/>
                    <a:pt x="189701" y="214403"/>
                  </a:cubicBezTo>
                  <a:cubicBezTo>
                    <a:pt x="189701" y="214517"/>
                    <a:pt x="189701" y="214565"/>
                    <a:pt x="189558" y="214508"/>
                  </a:cubicBezTo>
                  <a:lnTo>
                    <a:pt x="123102" y="175150"/>
                  </a:lnTo>
                  <a:cubicBezTo>
                    <a:pt x="118532" y="172546"/>
                    <a:pt x="112715" y="174140"/>
                    <a:pt x="110111" y="178710"/>
                  </a:cubicBezTo>
                  <a:cubicBezTo>
                    <a:pt x="107570" y="183169"/>
                    <a:pt x="109019" y="188840"/>
                    <a:pt x="113387" y="191533"/>
                  </a:cubicBezTo>
                  <a:lnTo>
                    <a:pt x="197778" y="241511"/>
                  </a:lnTo>
                  <a:cubicBezTo>
                    <a:pt x="199949" y="242799"/>
                    <a:pt x="202543" y="243172"/>
                    <a:pt x="204989" y="242549"/>
                  </a:cubicBezTo>
                  <a:cubicBezTo>
                    <a:pt x="207438" y="241924"/>
                    <a:pt x="209539" y="240352"/>
                    <a:pt x="210828" y="238177"/>
                  </a:cubicBezTo>
                  <a:lnTo>
                    <a:pt x="260700" y="153938"/>
                  </a:lnTo>
                  <a:cubicBezTo>
                    <a:pt x="263383" y="149414"/>
                    <a:pt x="261890" y="143572"/>
                    <a:pt x="257367" y="140889"/>
                  </a:cubicBezTo>
                  <a:close/>
                </a:path>
              </a:pathLst>
            </a:custGeom>
            <a:solidFill>
              <a:schemeClr val="accent3"/>
            </a:solidFill>
            <a:ln>
              <a:noFill/>
            </a:ln>
            <a:effectLst/>
          </p:spPr>
          <p:txBody>
            <a:bodyPr wrap="none" anchor="ctr"/>
            <a:lstStyle/>
            <a:p>
              <a:endParaRPr lang="es-UY" sz="3600">
                <a:latin typeface="Lato Light" panose="020F0502020204030203" pitchFamily="34" charset="0"/>
              </a:endParaRPr>
            </a:p>
          </p:txBody>
        </p:sp>
        <p:sp>
          <p:nvSpPr>
            <p:cNvPr id="145" name="Freeform: Shape 144">
              <a:extLst>
                <a:ext uri="{FF2B5EF4-FFF2-40B4-BE49-F238E27FC236}">
                  <a16:creationId xmlns:a16="http://schemas.microsoft.com/office/drawing/2014/main" id="{18C89861-E22F-4420-9FEC-52C6756486D1}"/>
                </a:ext>
              </a:extLst>
            </p:cNvPr>
            <p:cNvSpPr/>
            <p:nvPr/>
          </p:nvSpPr>
          <p:spPr>
            <a:xfrm>
              <a:off x="8153295" y="1263521"/>
              <a:ext cx="309275" cy="159544"/>
            </a:xfrm>
            <a:custGeom>
              <a:avLst/>
              <a:gdLst>
                <a:gd name="connsiteX0" fmla="*/ 306529 w 309275"/>
                <a:gd name="connsiteY0" fmla="*/ 2866 h 159544"/>
                <a:gd name="connsiteX1" fmla="*/ 293059 w 309275"/>
                <a:gd name="connsiteY1" fmla="*/ 2715 h 159544"/>
                <a:gd name="connsiteX2" fmla="*/ 293051 w 309275"/>
                <a:gd name="connsiteY2" fmla="*/ 2723 h 159544"/>
                <a:gd name="connsiteX3" fmla="*/ 287565 w 309275"/>
                <a:gd name="connsiteY3" fmla="*/ 7943 h 159544"/>
                <a:gd name="connsiteX4" fmla="*/ 32361 w 309275"/>
                <a:gd name="connsiteY4" fmla="*/ 62959 h 159544"/>
                <a:gd name="connsiteX5" fmla="*/ 32361 w 309275"/>
                <a:gd name="connsiteY5" fmla="*/ 62788 h 159544"/>
                <a:gd name="connsiteX6" fmla="*/ 99684 w 309275"/>
                <a:gd name="connsiteY6" fmla="*/ 24907 h 159544"/>
                <a:gd name="connsiteX7" fmla="*/ 103313 w 309275"/>
                <a:gd name="connsiteY7" fmla="*/ 11934 h 159544"/>
                <a:gd name="connsiteX8" fmla="*/ 90340 w 309275"/>
                <a:gd name="connsiteY8" fmla="*/ 8305 h 159544"/>
                <a:gd name="connsiteX9" fmla="*/ 4862 w 309275"/>
                <a:gd name="connsiteY9" fmla="*/ 56406 h 159544"/>
                <a:gd name="connsiteX10" fmla="*/ 1222 w 309275"/>
                <a:gd name="connsiteY10" fmla="*/ 69375 h 159544"/>
                <a:gd name="connsiteX11" fmla="*/ 1224 w 309275"/>
                <a:gd name="connsiteY11" fmla="*/ 69379 h 159544"/>
                <a:gd name="connsiteX12" fmla="*/ 49230 w 309275"/>
                <a:gd name="connsiteY12" fmla="*/ 154685 h 159544"/>
                <a:gd name="connsiteX13" fmla="*/ 62208 w 309275"/>
                <a:gd name="connsiteY13" fmla="*/ 158319 h 159544"/>
                <a:gd name="connsiteX14" fmla="*/ 65842 w 309275"/>
                <a:gd name="connsiteY14" fmla="*/ 145341 h 159544"/>
                <a:gd name="connsiteX15" fmla="*/ 30599 w 309275"/>
                <a:gd name="connsiteY15" fmla="*/ 82647 h 159544"/>
                <a:gd name="connsiteX16" fmla="*/ 30704 w 309275"/>
                <a:gd name="connsiteY16" fmla="*/ 82514 h 159544"/>
                <a:gd name="connsiteX17" fmla="*/ 112438 w 309275"/>
                <a:gd name="connsiteY17" fmla="*/ 94982 h 159544"/>
                <a:gd name="connsiteX18" fmla="*/ 300557 w 309275"/>
                <a:gd name="connsiteY18" fmla="*/ 21935 h 159544"/>
                <a:gd name="connsiteX19" fmla="*/ 306443 w 309275"/>
                <a:gd name="connsiteY19" fmla="*/ 16334 h 159544"/>
                <a:gd name="connsiteX20" fmla="*/ 306529 w 309275"/>
                <a:gd name="connsiteY20" fmla="*/ 2866 h 159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09275" h="159544">
                  <a:moveTo>
                    <a:pt x="306529" y="2866"/>
                  </a:moveTo>
                  <a:cubicBezTo>
                    <a:pt x="302851" y="-895"/>
                    <a:pt x="296821" y="-963"/>
                    <a:pt x="293059" y="2715"/>
                  </a:cubicBezTo>
                  <a:cubicBezTo>
                    <a:pt x="293057" y="2717"/>
                    <a:pt x="293054" y="2720"/>
                    <a:pt x="293051" y="2723"/>
                  </a:cubicBezTo>
                  <a:cubicBezTo>
                    <a:pt x="291241" y="4485"/>
                    <a:pt x="289422" y="6228"/>
                    <a:pt x="287565" y="7943"/>
                  </a:cubicBezTo>
                  <a:cubicBezTo>
                    <a:pt x="218664" y="71002"/>
                    <a:pt x="121124" y="92030"/>
                    <a:pt x="32361" y="62959"/>
                  </a:cubicBezTo>
                  <a:cubicBezTo>
                    <a:pt x="32247" y="62959"/>
                    <a:pt x="32237" y="62845"/>
                    <a:pt x="32361" y="62788"/>
                  </a:cubicBezTo>
                  <a:lnTo>
                    <a:pt x="99684" y="24907"/>
                  </a:lnTo>
                  <a:cubicBezTo>
                    <a:pt x="104268" y="22326"/>
                    <a:pt x="105893" y="16518"/>
                    <a:pt x="103313" y="11934"/>
                  </a:cubicBezTo>
                  <a:cubicBezTo>
                    <a:pt x="100733" y="7349"/>
                    <a:pt x="94924" y="5724"/>
                    <a:pt x="90340" y="8305"/>
                  </a:cubicBezTo>
                  <a:lnTo>
                    <a:pt x="4862" y="56406"/>
                  </a:lnTo>
                  <a:cubicBezTo>
                    <a:pt x="276" y="58982"/>
                    <a:pt x="-1354" y="64788"/>
                    <a:pt x="1222" y="69375"/>
                  </a:cubicBezTo>
                  <a:cubicBezTo>
                    <a:pt x="1222" y="69376"/>
                    <a:pt x="1223" y="69378"/>
                    <a:pt x="1224" y="69379"/>
                  </a:cubicBezTo>
                  <a:lnTo>
                    <a:pt x="49230" y="154685"/>
                  </a:lnTo>
                  <a:cubicBezTo>
                    <a:pt x="51810" y="159272"/>
                    <a:pt x="57621" y="160899"/>
                    <a:pt x="62208" y="158319"/>
                  </a:cubicBezTo>
                  <a:cubicBezTo>
                    <a:pt x="66795" y="155738"/>
                    <a:pt x="68422" y="149928"/>
                    <a:pt x="65842" y="145341"/>
                  </a:cubicBezTo>
                  <a:lnTo>
                    <a:pt x="30599" y="82647"/>
                  </a:lnTo>
                  <a:cubicBezTo>
                    <a:pt x="30542" y="82533"/>
                    <a:pt x="30599" y="82476"/>
                    <a:pt x="30704" y="82514"/>
                  </a:cubicBezTo>
                  <a:cubicBezTo>
                    <a:pt x="57161" y="90778"/>
                    <a:pt x="84719" y="94981"/>
                    <a:pt x="112438" y="94982"/>
                  </a:cubicBezTo>
                  <a:cubicBezTo>
                    <a:pt x="182083" y="95068"/>
                    <a:pt x="249220" y="68998"/>
                    <a:pt x="300557" y="21935"/>
                  </a:cubicBezTo>
                  <a:cubicBezTo>
                    <a:pt x="302547" y="20106"/>
                    <a:pt x="304500" y="18230"/>
                    <a:pt x="306443" y="16334"/>
                  </a:cubicBezTo>
                  <a:cubicBezTo>
                    <a:pt x="310185" y="12639"/>
                    <a:pt x="310224" y="6609"/>
                    <a:pt x="306529" y="2866"/>
                  </a:cubicBezTo>
                  <a:close/>
                </a:path>
              </a:pathLst>
            </a:custGeom>
            <a:solidFill>
              <a:schemeClr val="accent3"/>
            </a:solidFill>
            <a:ln>
              <a:noFill/>
            </a:ln>
            <a:effectLst/>
          </p:spPr>
          <p:txBody>
            <a:bodyPr wrap="none" anchor="ctr"/>
            <a:lstStyle/>
            <a:p>
              <a:endParaRPr lang="es-UY" sz="3600">
                <a:latin typeface="Lato Light" panose="020F0502020204030203" pitchFamily="34" charset="0"/>
              </a:endParaRPr>
            </a:p>
          </p:txBody>
        </p:sp>
        <p:sp>
          <p:nvSpPr>
            <p:cNvPr id="146" name="Freeform: Shape 145">
              <a:extLst>
                <a:ext uri="{FF2B5EF4-FFF2-40B4-BE49-F238E27FC236}">
                  <a16:creationId xmlns:a16="http://schemas.microsoft.com/office/drawing/2014/main" id="{444E94CA-A491-4DB8-A226-DE37D8A41D5E}"/>
                </a:ext>
              </a:extLst>
            </p:cNvPr>
            <p:cNvSpPr/>
            <p:nvPr/>
          </p:nvSpPr>
          <p:spPr>
            <a:xfrm>
              <a:off x="7990329" y="858736"/>
              <a:ext cx="124536" cy="299047"/>
            </a:xfrm>
            <a:custGeom>
              <a:avLst/>
              <a:gdLst>
                <a:gd name="connsiteX0" fmla="*/ 121794 w 124536"/>
                <a:gd name="connsiteY0" fmla="*/ 3943 h 299047"/>
                <a:gd name="connsiteX1" fmla="*/ 115126 w 124536"/>
                <a:gd name="connsiteY1" fmla="*/ 1086 h 299047"/>
                <a:gd name="connsiteX2" fmla="*/ 17238 w 124536"/>
                <a:gd name="connsiteY2" fmla="*/ 0 h 299047"/>
                <a:gd name="connsiteX3" fmla="*/ 17133 w 124536"/>
                <a:gd name="connsiteY3" fmla="*/ 0 h 299047"/>
                <a:gd name="connsiteX4" fmla="*/ 7556 w 124536"/>
                <a:gd name="connsiteY4" fmla="*/ 9473 h 299047"/>
                <a:gd name="connsiteX5" fmla="*/ 17028 w 124536"/>
                <a:gd name="connsiteY5" fmla="*/ 19050 h 299047"/>
                <a:gd name="connsiteX6" fmla="*/ 88999 w 124536"/>
                <a:gd name="connsiteY6" fmla="*/ 19850 h 299047"/>
                <a:gd name="connsiteX7" fmla="*/ 89056 w 124536"/>
                <a:gd name="connsiteY7" fmla="*/ 20012 h 299047"/>
                <a:gd name="connsiteX8" fmla="*/ 6570 w 124536"/>
                <a:gd name="connsiteY8" fmla="*/ 283979 h 299047"/>
                <a:gd name="connsiteX9" fmla="*/ 8475 w 124536"/>
                <a:gd name="connsiteY9" fmla="*/ 291903 h 299047"/>
                <a:gd name="connsiteX10" fmla="*/ 17685 w 124536"/>
                <a:gd name="connsiteY10" fmla="*/ 299047 h 299047"/>
                <a:gd name="connsiteX11" fmla="*/ 20076 w 124536"/>
                <a:gd name="connsiteY11" fmla="*/ 298742 h 299047"/>
                <a:gd name="connsiteX12" fmla="*/ 26915 w 124536"/>
                <a:gd name="connsiteY12" fmla="*/ 287141 h 299047"/>
                <a:gd name="connsiteX13" fmla="*/ 25143 w 124536"/>
                <a:gd name="connsiteY13" fmla="*/ 279797 h 299047"/>
                <a:gd name="connsiteX14" fmla="*/ 105087 w 124536"/>
                <a:gd name="connsiteY14" fmla="*/ 31271 h 299047"/>
                <a:gd name="connsiteX15" fmla="*/ 105249 w 124536"/>
                <a:gd name="connsiteY15" fmla="*/ 31347 h 299047"/>
                <a:gd name="connsiteX16" fmla="*/ 104401 w 124536"/>
                <a:gd name="connsiteY16" fmla="*/ 108585 h 299047"/>
                <a:gd name="connsiteX17" fmla="*/ 113820 w 124536"/>
                <a:gd name="connsiteY17" fmla="*/ 118215 h 299047"/>
                <a:gd name="connsiteX18" fmla="*/ 113821 w 124536"/>
                <a:gd name="connsiteY18" fmla="*/ 118215 h 299047"/>
                <a:gd name="connsiteX19" fmla="*/ 113926 w 124536"/>
                <a:gd name="connsiteY19" fmla="*/ 118215 h 299047"/>
                <a:gd name="connsiteX20" fmla="*/ 123451 w 124536"/>
                <a:gd name="connsiteY20" fmla="*/ 108795 h 299047"/>
                <a:gd name="connsiteX21" fmla="*/ 124537 w 124536"/>
                <a:gd name="connsiteY21" fmla="*/ 10687 h 299047"/>
                <a:gd name="connsiteX22" fmla="*/ 121794 w 124536"/>
                <a:gd name="connsiteY22" fmla="*/ 3943 h 299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4536" h="299047">
                  <a:moveTo>
                    <a:pt x="121794" y="3943"/>
                  </a:moveTo>
                  <a:cubicBezTo>
                    <a:pt x="120035" y="2149"/>
                    <a:pt x="117639" y="1122"/>
                    <a:pt x="115126" y="1086"/>
                  </a:cubicBezTo>
                  <a:lnTo>
                    <a:pt x="17238" y="0"/>
                  </a:lnTo>
                  <a:lnTo>
                    <a:pt x="17133" y="0"/>
                  </a:lnTo>
                  <a:cubicBezTo>
                    <a:pt x="11872" y="-28"/>
                    <a:pt x="7584" y="4212"/>
                    <a:pt x="7556" y="9473"/>
                  </a:cubicBezTo>
                  <a:cubicBezTo>
                    <a:pt x="7527" y="14733"/>
                    <a:pt x="11768" y="19022"/>
                    <a:pt x="17028" y="19050"/>
                  </a:cubicBezTo>
                  <a:lnTo>
                    <a:pt x="88999" y="19850"/>
                  </a:lnTo>
                  <a:cubicBezTo>
                    <a:pt x="89123" y="19850"/>
                    <a:pt x="89151" y="19926"/>
                    <a:pt x="89056" y="20012"/>
                  </a:cubicBezTo>
                  <a:cubicBezTo>
                    <a:pt x="16640" y="87112"/>
                    <a:pt x="-14756" y="187585"/>
                    <a:pt x="6570" y="283979"/>
                  </a:cubicBezTo>
                  <a:cubicBezTo>
                    <a:pt x="7160" y="286626"/>
                    <a:pt x="7796" y="289268"/>
                    <a:pt x="8475" y="291903"/>
                  </a:cubicBezTo>
                  <a:cubicBezTo>
                    <a:pt x="9560" y="296105"/>
                    <a:pt x="13347" y="299041"/>
                    <a:pt x="17685" y="299047"/>
                  </a:cubicBezTo>
                  <a:cubicBezTo>
                    <a:pt x="18492" y="299048"/>
                    <a:pt x="19296" y="298946"/>
                    <a:pt x="20076" y="298742"/>
                  </a:cubicBezTo>
                  <a:cubicBezTo>
                    <a:pt x="25167" y="297426"/>
                    <a:pt x="28229" y="292233"/>
                    <a:pt x="26915" y="287141"/>
                  </a:cubicBezTo>
                  <a:cubicBezTo>
                    <a:pt x="26280" y="284702"/>
                    <a:pt x="25689" y="282254"/>
                    <a:pt x="25143" y="279797"/>
                  </a:cubicBezTo>
                  <a:cubicBezTo>
                    <a:pt x="4976" y="188598"/>
                    <a:pt x="35531" y="93609"/>
                    <a:pt x="105087" y="31271"/>
                  </a:cubicBezTo>
                  <a:cubicBezTo>
                    <a:pt x="105182" y="31195"/>
                    <a:pt x="105258" y="31271"/>
                    <a:pt x="105249" y="31347"/>
                  </a:cubicBezTo>
                  <a:lnTo>
                    <a:pt x="104401" y="108585"/>
                  </a:lnTo>
                  <a:cubicBezTo>
                    <a:pt x="104343" y="113846"/>
                    <a:pt x="108560" y="118157"/>
                    <a:pt x="113820" y="118215"/>
                  </a:cubicBezTo>
                  <a:cubicBezTo>
                    <a:pt x="113820" y="118215"/>
                    <a:pt x="113821" y="118215"/>
                    <a:pt x="113821" y="118215"/>
                  </a:cubicBezTo>
                  <a:lnTo>
                    <a:pt x="113926" y="118215"/>
                  </a:lnTo>
                  <a:cubicBezTo>
                    <a:pt x="119146" y="118215"/>
                    <a:pt x="123394" y="114014"/>
                    <a:pt x="123451" y="108795"/>
                  </a:cubicBezTo>
                  <a:lnTo>
                    <a:pt x="124537" y="10687"/>
                  </a:lnTo>
                  <a:cubicBezTo>
                    <a:pt x="124551" y="8165"/>
                    <a:pt x="123565" y="5740"/>
                    <a:pt x="121794" y="3943"/>
                  </a:cubicBezTo>
                  <a:close/>
                </a:path>
              </a:pathLst>
            </a:custGeom>
            <a:solidFill>
              <a:schemeClr val="accent3"/>
            </a:solidFill>
            <a:ln>
              <a:noFill/>
            </a:ln>
            <a:effectLst/>
          </p:spPr>
          <p:txBody>
            <a:bodyPr wrap="none" anchor="ctr"/>
            <a:lstStyle/>
            <a:p>
              <a:endParaRPr lang="es-UY" sz="3600">
                <a:latin typeface="Lato Light" panose="020F0502020204030203" pitchFamily="34" charset="0"/>
              </a:endParaRPr>
            </a:p>
          </p:txBody>
        </p:sp>
      </p:grpSp>
      <p:grpSp>
        <p:nvGrpSpPr>
          <p:cNvPr id="151" name="Graphic 127" descr="Bullseye">
            <a:extLst>
              <a:ext uri="{FF2B5EF4-FFF2-40B4-BE49-F238E27FC236}">
                <a16:creationId xmlns:a16="http://schemas.microsoft.com/office/drawing/2014/main" id="{C47A6CA8-356E-4BA4-B3C4-D549ABACEA16}"/>
              </a:ext>
            </a:extLst>
          </p:cNvPr>
          <p:cNvGrpSpPr/>
          <p:nvPr/>
        </p:nvGrpSpPr>
        <p:grpSpPr>
          <a:xfrm>
            <a:off x="1615897" y="1891036"/>
            <a:ext cx="508042" cy="508040"/>
            <a:chOff x="6611816" y="535057"/>
            <a:chExt cx="743824" cy="743821"/>
          </a:xfrm>
          <a:solidFill>
            <a:srgbClr val="000000"/>
          </a:solidFill>
        </p:grpSpPr>
        <p:sp>
          <p:nvSpPr>
            <p:cNvPr id="152" name="Freeform: Shape 151">
              <a:extLst>
                <a:ext uri="{FF2B5EF4-FFF2-40B4-BE49-F238E27FC236}">
                  <a16:creationId xmlns:a16="http://schemas.microsoft.com/office/drawing/2014/main" id="{814F6FF9-B8A5-430C-8720-D1C14CF87B09}"/>
                </a:ext>
              </a:extLst>
            </p:cNvPr>
            <p:cNvSpPr/>
            <p:nvPr/>
          </p:nvSpPr>
          <p:spPr>
            <a:xfrm>
              <a:off x="6611816" y="582624"/>
              <a:ext cx="696199" cy="696254"/>
            </a:xfrm>
            <a:custGeom>
              <a:avLst/>
              <a:gdLst>
                <a:gd name="connsiteX0" fmla="*/ 625714 w 696199"/>
                <a:gd name="connsiteY0" fmla="*/ 171506 h 696254"/>
                <a:gd name="connsiteX1" fmla="*/ 524749 w 696199"/>
                <a:gd name="connsiteY1" fmla="*/ 625824 h 696254"/>
                <a:gd name="connsiteX2" fmla="*/ 70431 w 696199"/>
                <a:gd name="connsiteY2" fmla="*/ 524859 h 696254"/>
                <a:gd name="connsiteX3" fmla="*/ 171396 w 696199"/>
                <a:gd name="connsiteY3" fmla="*/ 70541 h 696254"/>
                <a:gd name="connsiteX4" fmla="*/ 524749 w 696199"/>
                <a:gd name="connsiteY4" fmla="*/ 70541 h 696254"/>
                <a:gd name="connsiteX5" fmla="*/ 524749 w 696199"/>
                <a:gd name="connsiteY5" fmla="*/ 48195 h 696254"/>
                <a:gd name="connsiteX6" fmla="*/ 48196 w 696199"/>
                <a:gd name="connsiteY6" fmla="*/ 171506 h 696254"/>
                <a:gd name="connsiteX7" fmla="*/ 171506 w 696199"/>
                <a:gd name="connsiteY7" fmla="*/ 648059 h 696254"/>
                <a:gd name="connsiteX8" fmla="*/ 648059 w 696199"/>
                <a:gd name="connsiteY8" fmla="*/ 524748 h 696254"/>
                <a:gd name="connsiteX9" fmla="*/ 648059 w 696199"/>
                <a:gd name="connsiteY9" fmla="*/ 171506 h 69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199" h="696254">
                  <a:moveTo>
                    <a:pt x="625714" y="171506"/>
                  </a:moveTo>
                  <a:cubicBezTo>
                    <a:pt x="723290" y="324843"/>
                    <a:pt x="678086" y="528249"/>
                    <a:pt x="524749" y="625824"/>
                  </a:cubicBezTo>
                  <a:cubicBezTo>
                    <a:pt x="371411" y="723400"/>
                    <a:pt x="168006" y="678196"/>
                    <a:pt x="70431" y="524859"/>
                  </a:cubicBezTo>
                  <a:cubicBezTo>
                    <a:pt x="-27145" y="371522"/>
                    <a:pt x="18059" y="168117"/>
                    <a:pt x="171396" y="70541"/>
                  </a:cubicBezTo>
                  <a:cubicBezTo>
                    <a:pt x="279192" y="1945"/>
                    <a:pt x="416951" y="1945"/>
                    <a:pt x="524749" y="70541"/>
                  </a:cubicBezTo>
                  <a:lnTo>
                    <a:pt x="524749" y="48195"/>
                  </a:lnTo>
                  <a:cubicBezTo>
                    <a:pt x="359101" y="-49350"/>
                    <a:pt x="145740" y="5859"/>
                    <a:pt x="48196" y="171506"/>
                  </a:cubicBezTo>
                  <a:cubicBezTo>
                    <a:pt x="-49350" y="337153"/>
                    <a:pt x="5858" y="550514"/>
                    <a:pt x="171506" y="648059"/>
                  </a:cubicBezTo>
                  <a:cubicBezTo>
                    <a:pt x="337154" y="745604"/>
                    <a:pt x="550514" y="690397"/>
                    <a:pt x="648059" y="524748"/>
                  </a:cubicBezTo>
                  <a:cubicBezTo>
                    <a:pt x="712246" y="415748"/>
                    <a:pt x="712246" y="280506"/>
                    <a:pt x="648059" y="171506"/>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153" name="Freeform: Shape 152">
              <a:extLst>
                <a:ext uri="{FF2B5EF4-FFF2-40B4-BE49-F238E27FC236}">
                  <a16:creationId xmlns:a16="http://schemas.microsoft.com/office/drawing/2014/main" id="{8F66208D-5525-4387-8750-03A1819722B5}"/>
                </a:ext>
              </a:extLst>
            </p:cNvPr>
            <p:cNvSpPr/>
            <p:nvPr/>
          </p:nvSpPr>
          <p:spPr>
            <a:xfrm>
              <a:off x="6735792" y="706487"/>
              <a:ext cx="448398" cy="448416"/>
            </a:xfrm>
            <a:custGeom>
              <a:avLst/>
              <a:gdLst>
                <a:gd name="connsiteX0" fmla="*/ 353481 w 448398"/>
                <a:gd name="connsiteY0" fmla="*/ 41043 h 448416"/>
                <a:gd name="connsiteX1" fmla="*/ 41043 w 448398"/>
                <a:gd name="connsiteY1" fmla="*/ 94935 h 448416"/>
                <a:gd name="connsiteX2" fmla="*/ 94936 w 448398"/>
                <a:gd name="connsiteY2" fmla="*/ 407373 h 448416"/>
                <a:gd name="connsiteX3" fmla="*/ 407374 w 448398"/>
                <a:gd name="connsiteY3" fmla="*/ 353481 h 448416"/>
                <a:gd name="connsiteX4" fmla="*/ 407374 w 448398"/>
                <a:gd name="connsiteY4" fmla="*/ 94935 h 448416"/>
                <a:gd name="connsiteX5" fmla="*/ 393696 w 448398"/>
                <a:gd name="connsiteY5" fmla="*/ 108604 h 448416"/>
                <a:gd name="connsiteX6" fmla="*/ 339813 w 448398"/>
                <a:gd name="connsiteY6" fmla="*/ 393599 h 448416"/>
                <a:gd name="connsiteX7" fmla="*/ 54817 w 448398"/>
                <a:gd name="connsiteY7" fmla="*/ 339716 h 448416"/>
                <a:gd name="connsiteX8" fmla="*/ 108700 w 448398"/>
                <a:gd name="connsiteY8" fmla="*/ 54721 h 448416"/>
                <a:gd name="connsiteX9" fmla="*/ 339813 w 448398"/>
                <a:gd name="connsiteY9" fmla="*/ 54721 h 448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398" h="448416">
                  <a:moveTo>
                    <a:pt x="353481" y="41043"/>
                  </a:moveTo>
                  <a:cubicBezTo>
                    <a:pt x="252322" y="-30353"/>
                    <a:pt x="112438" y="-6224"/>
                    <a:pt x="41043" y="94935"/>
                  </a:cubicBezTo>
                  <a:cubicBezTo>
                    <a:pt x="-30352" y="196095"/>
                    <a:pt x="-6225" y="335979"/>
                    <a:pt x="94936" y="407373"/>
                  </a:cubicBezTo>
                  <a:cubicBezTo>
                    <a:pt x="196095" y="478769"/>
                    <a:pt x="335978" y="454641"/>
                    <a:pt x="407374" y="353481"/>
                  </a:cubicBezTo>
                  <a:cubicBezTo>
                    <a:pt x="462073" y="275979"/>
                    <a:pt x="462073" y="172438"/>
                    <a:pt x="407374" y="94935"/>
                  </a:cubicBezTo>
                  <a:lnTo>
                    <a:pt x="393696" y="108604"/>
                  </a:lnTo>
                  <a:cubicBezTo>
                    <a:pt x="457516" y="202182"/>
                    <a:pt x="433391" y="329779"/>
                    <a:pt x="339813" y="393599"/>
                  </a:cubicBezTo>
                  <a:cubicBezTo>
                    <a:pt x="246235" y="457419"/>
                    <a:pt x="118638" y="433295"/>
                    <a:pt x="54817" y="339716"/>
                  </a:cubicBezTo>
                  <a:cubicBezTo>
                    <a:pt x="-9002" y="246137"/>
                    <a:pt x="15122" y="118541"/>
                    <a:pt x="108700" y="54721"/>
                  </a:cubicBezTo>
                  <a:cubicBezTo>
                    <a:pt x="178404" y="7183"/>
                    <a:pt x="270109" y="7183"/>
                    <a:pt x="339813" y="54721"/>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154" name="Freeform: Shape 153">
              <a:extLst>
                <a:ext uri="{FF2B5EF4-FFF2-40B4-BE49-F238E27FC236}">
                  <a16:creationId xmlns:a16="http://schemas.microsoft.com/office/drawing/2014/main" id="{EF0863AB-96EF-4C48-BF82-600DCE2B8226}"/>
                </a:ext>
              </a:extLst>
            </p:cNvPr>
            <p:cNvSpPr/>
            <p:nvPr/>
          </p:nvSpPr>
          <p:spPr>
            <a:xfrm>
              <a:off x="6860124" y="830303"/>
              <a:ext cx="200241" cy="200267"/>
            </a:xfrm>
            <a:custGeom>
              <a:avLst/>
              <a:gdLst>
                <a:gd name="connsiteX0" fmla="*/ 100228 w 200241"/>
                <a:gd name="connsiteY0" fmla="*/ 19077 h 200267"/>
                <a:gd name="connsiteX1" fmla="*/ 123783 w 200241"/>
                <a:gd name="connsiteY1" fmla="*/ 22592 h 200267"/>
                <a:gd name="connsiteX2" fmla="*/ 138652 w 200241"/>
                <a:gd name="connsiteY2" fmla="*/ 7733 h 200267"/>
                <a:gd name="connsiteX3" fmla="*/ 7733 w 200241"/>
                <a:gd name="connsiteY3" fmla="*/ 61616 h 200267"/>
                <a:gd name="connsiteX4" fmla="*/ 61616 w 200241"/>
                <a:gd name="connsiteY4" fmla="*/ 192535 h 200267"/>
                <a:gd name="connsiteX5" fmla="*/ 192535 w 200241"/>
                <a:gd name="connsiteY5" fmla="*/ 138652 h 200267"/>
                <a:gd name="connsiteX6" fmla="*/ 192535 w 200241"/>
                <a:gd name="connsiteY6" fmla="*/ 61616 h 200267"/>
                <a:gd name="connsiteX7" fmla="*/ 177676 w 200241"/>
                <a:gd name="connsiteY7" fmla="*/ 76485 h 200267"/>
                <a:gd name="connsiteX8" fmla="*/ 123771 w 200241"/>
                <a:gd name="connsiteY8" fmla="*/ 177500 h 200267"/>
                <a:gd name="connsiteX9" fmla="*/ 22755 w 200241"/>
                <a:gd name="connsiteY9" fmla="*/ 123595 h 200267"/>
                <a:gd name="connsiteX10" fmla="*/ 76660 w 200241"/>
                <a:gd name="connsiteY10" fmla="*/ 22580 h 200267"/>
                <a:gd name="connsiteX11" fmla="*/ 100228 w 200241"/>
                <a:gd name="connsiteY11" fmla="*/ 19077 h 200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241" h="200267">
                  <a:moveTo>
                    <a:pt x="100228" y="19077"/>
                  </a:moveTo>
                  <a:cubicBezTo>
                    <a:pt x="108210" y="19080"/>
                    <a:pt x="116148" y="20264"/>
                    <a:pt x="123783" y="22592"/>
                  </a:cubicBezTo>
                  <a:lnTo>
                    <a:pt x="138652" y="7733"/>
                  </a:lnTo>
                  <a:cubicBezTo>
                    <a:pt x="87620" y="-13540"/>
                    <a:pt x="29006" y="10584"/>
                    <a:pt x="7733" y="61616"/>
                  </a:cubicBezTo>
                  <a:cubicBezTo>
                    <a:pt x="-13540" y="112648"/>
                    <a:pt x="10584" y="171262"/>
                    <a:pt x="61616" y="192535"/>
                  </a:cubicBezTo>
                  <a:cubicBezTo>
                    <a:pt x="112648" y="213807"/>
                    <a:pt x="171262" y="189683"/>
                    <a:pt x="192535" y="138652"/>
                  </a:cubicBezTo>
                  <a:cubicBezTo>
                    <a:pt x="202810" y="114002"/>
                    <a:pt x="202810" y="86267"/>
                    <a:pt x="192535" y="61616"/>
                  </a:cubicBezTo>
                  <a:lnTo>
                    <a:pt x="177676" y="76485"/>
                  </a:lnTo>
                  <a:cubicBezTo>
                    <a:pt x="190685" y="119264"/>
                    <a:pt x="166551" y="164491"/>
                    <a:pt x="123771" y="177500"/>
                  </a:cubicBezTo>
                  <a:cubicBezTo>
                    <a:pt x="80991" y="190509"/>
                    <a:pt x="35765" y="166375"/>
                    <a:pt x="22755" y="123595"/>
                  </a:cubicBezTo>
                  <a:cubicBezTo>
                    <a:pt x="9746" y="80816"/>
                    <a:pt x="33881" y="35589"/>
                    <a:pt x="76660" y="22580"/>
                  </a:cubicBezTo>
                  <a:cubicBezTo>
                    <a:pt x="84300" y="20257"/>
                    <a:pt x="92242" y="19076"/>
                    <a:pt x="100228" y="19077"/>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155" name="Freeform: Shape 154">
              <a:extLst>
                <a:ext uri="{FF2B5EF4-FFF2-40B4-BE49-F238E27FC236}">
                  <a16:creationId xmlns:a16="http://schemas.microsoft.com/office/drawing/2014/main" id="{BB53CE87-CCD1-4F15-AA53-6D9CA80A07DB}"/>
                </a:ext>
              </a:extLst>
            </p:cNvPr>
            <p:cNvSpPr/>
            <p:nvPr/>
          </p:nvSpPr>
          <p:spPr>
            <a:xfrm>
              <a:off x="6950710" y="535057"/>
              <a:ext cx="404931" cy="404927"/>
            </a:xfrm>
            <a:custGeom>
              <a:avLst/>
              <a:gdLst>
                <a:gd name="connsiteX0" fmla="*/ 404206 w 404931"/>
                <a:gd name="connsiteY0" fmla="*/ 91600 h 404927"/>
                <a:gd name="connsiteX1" fmla="*/ 395405 w 404931"/>
                <a:gd name="connsiteY1" fmla="*/ 85723 h 404927"/>
                <a:gd name="connsiteX2" fmla="*/ 319205 w 404931"/>
                <a:gd name="connsiteY2" fmla="*/ 85723 h 404927"/>
                <a:gd name="connsiteX3" fmla="*/ 319205 w 404931"/>
                <a:gd name="connsiteY3" fmla="*/ 9523 h 404927"/>
                <a:gd name="connsiteX4" fmla="*/ 309678 w 404931"/>
                <a:gd name="connsiteY4" fmla="*/ 0 h 404927"/>
                <a:gd name="connsiteX5" fmla="*/ 302946 w 404931"/>
                <a:gd name="connsiteY5" fmla="*/ 2789 h 404927"/>
                <a:gd name="connsiteX6" fmla="*/ 217221 w 404931"/>
                <a:gd name="connsiteY6" fmla="*/ 88514 h 404927"/>
                <a:gd name="connsiteX7" fmla="*/ 214430 w 404931"/>
                <a:gd name="connsiteY7" fmla="*/ 95248 h 404927"/>
                <a:gd name="connsiteX8" fmla="*/ 214430 w 404931"/>
                <a:gd name="connsiteY8" fmla="*/ 177030 h 404927"/>
                <a:gd name="connsiteX9" fmla="*/ 2908 w 404931"/>
                <a:gd name="connsiteY9" fmla="*/ 388551 h 404927"/>
                <a:gd name="connsiteX10" fmla="*/ 2674 w 404931"/>
                <a:gd name="connsiteY10" fmla="*/ 402020 h 404927"/>
                <a:gd name="connsiteX11" fmla="*/ 16142 w 404931"/>
                <a:gd name="connsiteY11" fmla="*/ 402254 h 404927"/>
                <a:gd name="connsiteX12" fmla="*/ 16377 w 404931"/>
                <a:gd name="connsiteY12" fmla="*/ 402020 h 404927"/>
                <a:gd name="connsiteX13" fmla="*/ 227898 w 404931"/>
                <a:gd name="connsiteY13" fmla="*/ 190498 h 404927"/>
                <a:gd name="connsiteX14" fmla="*/ 309680 w 404931"/>
                <a:gd name="connsiteY14" fmla="*/ 190498 h 404927"/>
                <a:gd name="connsiteX15" fmla="*/ 316414 w 404931"/>
                <a:gd name="connsiteY15" fmla="*/ 187707 h 404927"/>
                <a:gd name="connsiteX16" fmla="*/ 402139 w 404931"/>
                <a:gd name="connsiteY16" fmla="*/ 101982 h 404927"/>
                <a:gd name="connsiteX17" fmla="*/ 404206 w 404931"/>
                <a:gd name="connsiteY17" fmla="*/ 91600 h 404927"/>
                <a:gd name="connsiteX18" fmla="*/ 233480 w 404931"/>
                <a:gd name="connsiteY18" fmla="*/ 99191 h 404927"/>
                <a:gd name="connsiteX19" fmla="*/ 299993 w 404931"/>
                <a:gd name="connsiteY19" fmla="*/ 32678 h 404927"/>
                <a:gd name="connsiteX20" fmla="*/ 300155 w 404931"/>
                <a:gd name="connsiteY20" fmla="*/ 32745 h 404927"/>
                <a:gd name="connsiteX21" fmla="*/ 300155 w 404931"/>
                <a:gd name="connsiteY21" fmla="*/ 91305 h 404927"/>
                <a:gd name="connsiteX22" fmla="*/ 233480 w 404931"/>
                <a:gd name="connsiteY22" fmla="*/ 157980 h 404927"/>
                <a:gd name="connsiteX23" fmla="*/ 305737 w 404931"/>
                <a:gd name="connsiteY23" fmla="*/ 171448 h 404927"/>
                <a:gd name="connsiteX24" fmla="*/ 246948 w 404931"/>
                <a:gd name="connsiteY24" fmla="*/ 171448 h 404927"/>
                <a:gd name="connsiteX25" fmla="*/ 313623 w 404931"/>
                <a:gd name="connsiteY25" fmla="*/ 104773 h 404927"/>
                <a:gd name="connsiteX26" fmla="*/ 372183 w 404931"/>
                <a:gd name="connsiteY26" fmla="*/ 104773 h 404927"/>
                <a:gd name="connsiteX27" fmla="*/ 372250 w 404931"/>
                <a:gd name="connsiteY27" fmla="*/ 104935 h 404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04931" h="404927">
                  <a:moveTo>
                    <a:pt x="404206" y="91600"/>
                  </a:moveTo>
                  <a:cubicBezTo>
                    <a:pt x="402731" y="88041"/>
                    <a:pt x="399257" y="85722"/>
                    <a:pt x="395405" y="85723"/>
                  </a:cubicBezTo>
                  <a:lnTo>
                    <a:pt x="319205" y="85723"/>
                  </a:lnTo>
                  <a:lnTo>
                    <a:pt x="319205" y="9523"/>
                  </a:lnTo>
                  <a:cubicBezTo>
                    <a:pt x="319204" y="4262"/>
                    <a:pt x="314939" y="-1"/>
                    <a:pt x="309678" y="0"/>
                  </a:cubicBezTo>
                  <a:cubicBezTo>
                    <a:pt x="307153" y="1"/>
                    <a:pt x="304732" y="1004"/>
                    <a:pt x="302946" y="2789"/>
                  </a:cubicBezTo>
                  <a:lnTo>
                    <a:pt x="217221" y="88514"/>
                  </a:lnTo>
                  <a:cubicBezTo>
                    <a:pt x="215435" y="90300"/>
                    <a:pt x="214431" y="92722"/>
                    <a:pt x="214430" y="95248"/>
                  </a:cubicBezTo>
                  <a:lnTo>
                    <a:pt x="214430" y="177030"/>
                  </a:lnTo>
                  <a:lnTo>
                    <a:pt x="2908" y="388551"/>
                  </a:lnTo>
                  <a:cubicBezTo>
                    <a:pt x="-876" y="392206"/>
                    <a:pt x="-981" y="398235"/>
                    <a:pt x="2674" y="402020"/>
                  </a:cubicBezTo>
                  <a:cubicBezTo>
                    <a:pt x="6329" y="405804"/>
                    <a:pt x="12359" y="405909"/>
                    <a:pt x="16142" y="402254"/>
                  </a:cubicBezTo>
                  <a:cubicBezTo>
                    <a:pt x="16222" y="402177"/>
                    <a:pt x="16300" y="402099"/>
                    <a:pt x="16377" y="402020"/>
                  </a:cubicBezTo>
                  <a:lnTo>
                    <a:pt x="227898" y="190498"/>
                  </a:lnTo>
                  <a:lnTo>
                    <a:pt x="309680" y="190498"/>
                  </a:lnTo>
                  <a:cubicBezTo>
                    <a:pt x="312206" y="190497"/>
                    <a:pt x="314628" y="189494"/>
                    <a:pt x="316414" y="187707"/>
                  </a:cubicBezTo>
                  <a:lnTo>
                    <a:pt x="402139" y="101982"/>
                  </a:lnTo>
                  <a:cubicBezTo>
                    <a:pt x="404865" y="99258"/>
                    <a:pt x="405680" y="95160"/>
                    <a:pt x="404206" y="91600"/>
                  </a:cubicBezTo>
                  <a:close/>
                  <a:moveTo>
                    <a:pt x="233480" y="99191"/>
                  </a:moveTo>
                  <a:lnTo>
                    <a:pt x="299993" y="32678"/>
                  </a:lnTo>
                  <a:cubicBezTo>
                    <a:pt x="300079" y="32593"/>
                    <a:pt x="300155" y="32621"/>
                    <a:pt x="300155" y="32745"/>
                  </a:cubicBezTo>
                  <a:lnTo>
                    <a:pt x="300155" y="91305"/>
                  </a:lnTo>
                  <a:lnTo>
                    <a:pt x="233480" y="157980"/>
                  </a:lnTo>
                  <a:close/>
                  <a:moveTo>
                    <a:pt x="305737" y="171448"/>
                  </a:moveTo>
                  <a:lnTo>
                    <a:pt x="246948" y="171448"/>
                  </a:lnTo>
                  <a:lnTo>
                    <a:pt x="313623" y="104773"/>
                  </a:lnTo>
                  <a:lnTo>
                    <a:pt x="372183" y="104773"/>
                  </a:lnTo>
                  <a:cubicBezTo>
                    <a:pt x="372307" y="104773"/>
                    <a:pt x="372335" y="104849"/>
                    <a:pt x="372250" y="104935"/>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grpSp>
      <p:grpSp>
        <p:nvGrpSpPr>
          <p:cNvPr id="3" name="Graphic 127" descr="Bullseye">
            <a:extLst>
              <a:ext uri="{FF2B5EF4-FFF2-40B4-BE49-F238E27FC236}">
                <a16:creationId xmlns:a16="http://schemas.microsoft.com/office/drawing/2014/main" id="{0FFDFE57-A70B-1CD7-43F1-2DFD2B2B68AC}"/>
              </a:ext>
            </a:extLst>
          </p:cNvPr>
          <p:cNvGrpSpPr/>
          <p:nvPr/>
        </p:nvGrpSpPr>
        <p:grpSpPr>
          <a:xfrm>
            <a:off x="9650051" y="1917394"/>
            <a:ext cx="508042" cy="508040"/>
            <a:chOff x="6611816" y="535057"/>
            <a:chExt cx="743824" cy="743821"/>
          </a:xfrm>
          <a:solidFill>
            <a:srgbClr val="000000"/>
          </a:solidFill>
        </p:grpSpPr>
        <p:sp>
          <p:nvSpPr>
            <p:cNvPr id="4" name="Freeform: Shape 151">
              <a:extLst>
                <a:ext uri="{FF2B5EF4-FFF2-40B4-BE49-F238E27FC236}">
                  <a16:creationId xmlns:a16="http://schemas.microsoft.com/office/drawing/2014/main" id="{D5857438-0203-AFAE-70A5-C93CB6E750D0}"/>
                </a:ext>
              </a:extLst>
            </p:cNvPr>
            <p:cNvSpPr/>
            <p:nvPr/>
          </p:nvSpPr>
          <p:spPr>
            <a:xfrm>
              <a:off x="6611816" y="582624"/>
              <a:ext cx="696199" cy="696254"/>
            </a:xfrm>
            <a:custGeom>
              <a:avLst/>
              <a:gdLst>
                <a:gd name="connsiteX0" fmla="*/ 625714 w 696199"/>
                <a:gd name="connsiteY0" fmla="*/ 171506 h 696254"/>
                <a:gd name="connsiteX1" fmla="*/ 524749 w 696199"/>
                <a:gd name="connsiteY1" fmla="*/ 625824 h 696254"/>
                <a:gd name="connsiteX2" fmla="*/ 70431 w 696199"/>
                <a:gd name="connsiteY2" fmla="*/ 524859 h 696254"/>
                <a:gd name="connsiteX3" fmla="*/ 171396 w 696199"/>
                <a:gd name="connsiteY3" fmla="*/ 70541 h 696254"/>
                <a:gd name="connsiteX4" fmla="*/ 524749 w 696199"/>
                <a:gd name="connsiteY4" fmla="*/ 70541 h 696254"/>
                <a:gd name="connsiteX5" fmla="*/ 524749 w 696199"/>
                <a:gd name="connsiteY5" fmla="*/ 48195 h 696254"/>
                <a:gd name="connsiteX6" fmla="*/ 48196 w 696199"/>
                <a:gd name="connsiteY6" fmla="*/ 171506 h 696254"/>
                <a:gd name="connsiteX7" fmla="*/ 171506 w 696199"/>
                <a:gd name="connsiteY7" fmla="*/ 648059 h 696254"/>
                <a:gd name="connsiteX8" fmla="*/ 648059 w 696199"/>
                <a:gd name="connsiteY8" fmla="*/ 524748 h 696254"/>
                <a:gd name="connsiteX9" fmla="*/ 648059 w 696199"/>
                <a:gd name="connsiteY9" fmla="*/ 171506 h 69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199" h="696254">
                  <a:moveTo>
                    <a:pt x="625714" y="171506"/>
                  </a:moveTo>
                  <a:cubicBezTo>
                    <a:pt x="723290" y="324843"/>
                    <a:pt x="678086" y="528249"/>
                    <a:pt x="524749" y="625824"/>
                  </a:cubicBezTo>
                  <a:cubicBezTo>
                    <a:pt x="371411" y="723400"/>
                    <a:pt x="168006" y="678196"/>
                    <a:pt x="70431" y="524859"/>
                  </a:cubicBezTo>
                  <a:cubicBezTo>
                    <a:pt x="-27145" y="371522"/>
                    <a:pt x="18059" y="168117"/>
                    <a:pt x="171396" y="70541"/>
                  </a:cubicBezTo>
                  <a:cubicBezTo>
                    <a:pt x="279192" y="1945"/>
                    <a:pt x="416951" y="1945"/>
                    <a:pt x="524749" y="70541"/>
                  </a:cubicBezTo>
                  <a:lnTo>
                    <a:pt x="524749" y="48195"/>
                  </a:lnTo>
                  <a:cubicBezTo>
                    <a:pt x="359101" y="-49350"/>
                    <a:pt x="145740" y="5859"/>
                    <a:pt x="48196" y="171506"/>
                  </a:cubicBezTo>
                  <a:cubicBezTo>
                    <a:pt x="-49350" y="337153"/>
                    <a:pt x="5858" y="550514"/>
                    <a:pt x="171506" y="648059"/>
                  </a:cubicBezTo>
                  <a:cubicBezTo>
                    <a:pt x="337154" y="745604"/>
                    <a:pt x="550514" y="690397"/>
                    <a:pt x="648059" y="524748"/>
                  </a:cubicBezTo>
                  <a:cubicBezTo>
                    <a:pt x="712246" y="415748"/>
                    <a:pt x="712246" y="280506"/>
                    <a:pt x="648059" y="171506"/>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7" name="Freeform: Shape 152">
              <a:extLst>
                <a:ext uri="{FF2B5EF4-FFF2-40B4-BE49-F238E27FC236}">
                  <a16:creationId xmlns:a16="http://schemas.microsoft.com/office/drawing/2014/main" id="{7C3B0DF3-229A-C1A8-DB03-FB096295B3E6}"/>
                </a:ext>
              </a:extLst>
            </p:cNvPr>
            <p:cNvSpPr/>
            <p:nvPr/>
          </p:nvSpPr>
          <p:spPr>
            <a:xfrm>
              <a:off x="6735792" y="706487"/>
              <a:ext cx="448398" cy="448416"/>
            </a:xfrm>
            <a:custGeom>
              <a:avLst/>
              <a:gdLst>
                <a:gd name="connsiteX0" fmla="*/ 353481 w 448398"/>
                <a:gd name="connsiteY0" fmla="*/ 41043 h 448416"/>
                <a:gd name="connsiteX1" fmla="*/ 41043 w 448398"/>
                <a:gd name="connsiteY1" fmla="*/ 94935 h 448416"/>
                <a:gd name="connsiteX2" fmla="*/ 94936 w 448398"/>
                <a:gd name="connsiteY2" fmla="*/ 407373 h 448416"/>
                <a:gd name="connsiteX3" fmla="*/ 407374 w 448398"/>
                <a:gd name="connsiteY3" fmla="*/ 353481 h 448416"/>
                <a:gd name="connsiteX4" fmla="*/ 407374 w 448398"/>
                <a:gd name="connsiteY4" fmla="*/ 94935 h 448416"/>
                <a:gd name="connsiteX5" fmla="*/ 393696 w 448398"/>
                <a:gd name="connsiteY5" fmla="*/ 108604 h 448416"/>
                <a:gd name="connsiteX6" fmla="*/ 339813 w 448398"/>
                <a:gd name="connsiteY6" fmla="*/ 393599 h 448416"/>
                <a:gd name="connsiteX7" fmla="*/ 54817 w 448398"/>
                <a:gd name="connsiteY7" fmla="*/ 339716 h 448416"/>
                <a:gd name="connsiteX8" fmla="*/ 108700 w 448398"/>
                <a:gd name="connsiteY8" fmla="*/ 54721 h 448416"/>
                <a:gd name="connsiteX9" fmla="*/ 339813 w 448398"/>
                <a:gd name="connsiteY9" fmla="*/ 54721 h 448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398" h="448416">
                  <a:moveTo>
                    <a:pt x="353481" y="41043"/>
                  </a:moveTo>
                  <a:cubicBezTo>
                    <a:pt x="252322" y="-30353"/>
                    <a:pt x="112438" y="-6224"/>
                    <a:pt x="41043" y="94935"/>
                  </a:cubicBezTo>
                  <a:cubicBezTo>
                    <a:pt x="-30352" y="196095"/>
                    <a:pt x="-6225" y="335979"/>
                    <a:pt x="94936" y="407373"/>
                  </a:cubicBezTo>
                  <a:cubicBezTo>
                    <a:pt x="196095" y="478769"/>
                    <a:pt x="335978" y="454641"/>
                    <a:pt x="407374" y="353481"/>
                  </a:cubicBezTo>
                  <a:cubicBezTo>
                    <a:pt x="462073" y="275979"/>
                    <a:pt x="462073" y="172438"/>
                    <a:pt x="407374" y="94935"/>
                  </a:cubicBezTo>
                  <a:lnTo>
                    <a:pt x="393696" y="108604"/>
                  </a:lnTo>
                  <a:cubicBezTo>
                    <a:pt x="457516" y="202182"/>
                    <a:pt x="433391" y="329779"/>
                    <a:pt x="339813" y="393599"/>
                  </a:cubicBezTo>
                  <a:cubicBezTo>
                    <a:pt x="246235" y="457419"/>
                    <a:pt x="118638" y="433295"/>
                    <a:pt x="54817" y="339716"/>
                  </a:cubicBezTo>
                  <a:cubicBezTo>
                    <a:pt x="-9002" y="246137"/>
                    <a:pt x="15122" y="118541"/>
                    <a:pt x="108700" y="54721"/>
                  </a:cubicBezTo>
                  <a:cubicBezTo>
                    <a:pt x="178404" y="7183"/>
                    <a:pt x="270109" y="7183"/>
                    <a:pt x="339813" y="54721"/>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8" name="Freeform: Shape 153">
              <a:extLst>
                <a:ext uri="{FF2B5EF4-FFF2-40B4-BE49-F238E27FC236}">
                  <a16:creationId xmlns:a16="http://schemas.microsoft.com/office/drawing/2014/main" id="{E61DC973-A80B-878A-6CD4-6A539D548D39}"/>
                </a:ext>
              </a:extLst>
            </p:cNvPr>
            <p:cNvSpPr/>
            <p:nvPr/>
          </p:nvSpPr>
          <p:spPr>
            <a:xfrm>
              <a:off x="6860124" y="830303"/>
              <a:ext cx="200241" cy="200267"/>
            </a:xfrm>
            <a:custGeom>
              <a:avLst/>
              <a:gdLst>
                <a:gd name="connsiteX0" fmla="*/ 100228 w 200241"/>
                <a:gd name="connsiteY0" fmla="*/ 19077 h 200267"/>
                <a:gd name="connsiteX1" fmla="*/ 123783 w 200241"/>
                <a:gd name="connsiteY1" fmla="*/ 22592 h 200267"/>
                <a:gd name="connsiteX2" fmla="*/ 138652 w 200241"/>
                <a:gd name="connsiteY2" fmla="*/ 7733 h 200267"/>
                <a:gd name="connsiteX3" fmla="*/ 7733 w 200241"/>
                <a:gd name="connsiteY3" fmla="*/ 61616 h 200267"/>
                <a:gd name="connsiteX4" fmla="*/ 61616 w 200241"/>
                <a:gd name="connsiteY4" fmla="*/ 192535 h 200267"/>
                <a:gd name="connsiteX5" fmla="*/ 192535 w 200241"/>
                <a:gd name="connsiteY5" fmla="*/ 138652 h 200267"/>
                <a:gd name="connsiteX6" fmla="*/ 192535 w 200241"/>
                <a:gd name="connsiteY6" fmla="*/ 61616 h 200267"/>
                <a:gd name="connsiteX7" fmla="*/ 177676 w 200241"/>
                <a:gd name="connsiteY7" fmla="*/ 76485 h 200267"/>
                <a:gd name="connsiteX8" fmla="*/ 123771 w 200241"/>
                <a:gd name="connsiteY8" fmla="*/ 177500 h 200267"/>
                <a:gd name="connsiteX9" fmla="*/ 22755 w 200241"/>
                <a:gd name="connsiteY9" fmla="*/ 123595 h 200267"/>
                <a:gd name="connsiteX10" fmla="*/ 76660 w 200241"/>
                <a:gd name="connsiteY10" fmla="*/ 22580 h 200267"/>
                <a:gd name="connsiteX11" fmla="*/ 100228 w 200241"/>
                <a:gd name="connsiteY11" fmla="*/ 19077 h 200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241" h="200267">
                  <a:moveTo>
                    <a:pt x="100228" y="19077"/>
                  </a:moveTo>
                  <a:cubicBezTo>
                    <a:pt x="108210" y="19080"/>
                    <a:pt x="116148" y="20264"/>
                    <a:pt x="123783" y="22592"/>
                  </a:cubicBezTo>
                  <a:lnTo>
                    <a:pt x="138652" y="7733"/>
                  </a:lnTo>
                  <a:cubicBezTo>
                    <a:pt x="87620" y="-13540"/>
                    <a:pt x="29006" y="10584"/>
                    <a:pt x="7733" y="61616"/>
                  </a:cubicBezTo>
                  <a:cubicBezTo>
                    <a:pt x="-13540" y="112648"/>
                    <a:pt x="10584" y="171262"/>
                    <a:pt x="61616" y="192535"/>
                  </a:cubicBezTo>
                  <a:cubicBezTo>
                    <a:pt x="112648" y="213807"/>
                    <a:pt x="171262" y="189683"/>
                    <a:pt x="192535" y="138652"/>
                  </a:cubicBezTo>
                  <a:cubicBezTo>
                    <a:pt x="202810" y="114002"/>
                    <a:pt x="202810" y="86267"/>
                    <a:pt x="192535" y="61616"/>
                  </a:cubicBezTo>
                  <a:lnTo>
                    <a:pt x="177676" y="76485"/>
                  </a:lnTo>
                  <a:cubicBezTo>
                    <a:pt x="190685" y="119264"/>
                    <a:pt x="166551" y="164491"/>
                    <a:pt x="123771" y="177500"/>
                  </a:cubicBezTo>
                  <a:cubicBezTo>
                    <a:pt x="80991" y="190509"/>
                    <a:pt x="35765" y="166375"/>
                    <a:pt x="22755" y="123595"/>
                  </a:cubicBezTo>
                  <a:cubicBezTo>
                    <a:pt x="9746" y="80816"/>
                    <a:pt x="33881" y="35589"/>
                    <a:pt x="76660" y="22580"/>
                  </a:cubicBezTo>
                  <a:cubicBezTo>
                    <a:pt x="84300" y="20257"/>
                    <a:pt x="92242" y="19076"/>
                    <a:pt x="100228" y="19077"/>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9" name="Freeform: Shape 154">
              <a:extLst>
                <a:ext uri="{FF2B5EF4-FFF2-40B4-BE49-F238E27FC236}">
                  <a16:creationId xmlns:a16="http://schemas.microsoft.com/office/drawing/2014/main" id="{4D56B1E1-80EE-005D-3FF8-889D23F83369}"/>
                </a:ext>
              </a:extLst>
            </p:cNvPr>
            <p:cNvSpPr/>
            <p:nvPr/>
          </p:nvSpPr>
          <p:spPr>
            <a:xfrm>
              <a:off x="6950710" y="535057"/>
              <a:ext cx="404931" cy="404927"/>
            </a:xfrm>
            <a:custGeom>
              <a:avLst/>
              <a:gdLst>
                <a:gd name="connsiteX0" fmla="*/ 404206 w 404931"/>
                <a:gd name="connsiteY0" fmla="*/ 91600 h 404927"/>
                <a:gd name="connsiteX1" fmla="*/ 395405 w 404931"/>
                <a:gd name="connsiteY1" fmla="*/ 85723 h 404927"/>
                <a:gd name="connsiteX2" fmla="*/ 319205 w 404931"/>
                <a:gd name="connsiteY2" fmla="*/ 85723 h 404927"/>
                <a:gd name="connsiteX3" fmla="*/ 319205 w 404931"/>
                <a:gd name="connsiteY3" fmla="*/ 9523 h 404927"/>
                <a:gd name="connsiteX4" fmla="*/ 309678 w 404931"/>
                <a:gd name="connsiteY4" fmla="*/ 0 h 404927"/>
                <a:gd name="connsiteX5" fmla="*/ 302946 w 404931"/>
                <a:gd name="connsiteY5" fmla="*/ 2789 h 404927"/>
                <a:gd name="connsiteX6" fmla="*/ 217221 w 404931"/>
                <a:gd name="connsiteY6" fmla="*/ 88514 h 404927"/>
                <a:gd name="connsiteX7" fmla="*/ 214430 w 404931"/>
                <a:gd name="connsiteY7" fmla="*/ 95248 h 404927"/>
                <a:gd name="connsiteX8" fmla="*/ 214430 w 404931"/>
                <a:gd name="connsiteY8" fmla="*/ 177030 h 404927"/>
                <a:gd name="connsiteX9" fmla="*/ 2908 w 404931"/>
                <a:gd name="connsiteY9" fmla="*/ 388551 h 404927"/>
                <a:gd name="connsiteX10" fmla="*/ 2674 w 404931"/>
                <a:gd name="connsiteY10" fmla="*/ 402020 h 404927"/>
                <a:gd name="connsiteX11" fmla="*/ 16142 w 404931"/>
                <a:gd name="connsiteY11" fmla="*/ 402254 h 404927"/>
                <a:gd name="connsiteX12" fmla="*/ 16377 w 404931"/>
                <a:gd name="connsiteY12" fmla="*/ 402020 h 404927"/>
                <a:gd name="connsiteX13" fmla="*/ 227898 w 404931"/>
                <a:gd name="connsiteY13" fmla="*/ 190498 h 404927"/>
                <a:gd name="connsiteX14" fmla="*/ 309680 w 404931"/>
                <a:gd name="connsiteY14" fmla="*/ 190498 h 404927"/>
                <a:gd name="connsiteX15" fmla="*/ 316414 w 404931"/>
                <a:gd name="connsiteY15" fmla="*/ 187707 h 404927"/>
                <a:gd name="connsiteX16" fmla="*/ 402139 w 404931"/>
                <a:gd name="connsiteY16" fmla="*/ 101982 h 404927"/>
                <a:gd name="connsiteX17" fmla="*/ 404206 w 404931"/>
                <a:gd name="connsiteY17" fmla="*/ 91600 h 404927"/>
                <a:gd name="connsiteX18" fmla="*/ 233480 w 404931"/>
                <a:gd name="connsiteY18" fmla="*/ 99191 h 404927"/>
                <a:gd name="connsiteX19" fmla="*/ 299993 w 404931"/>
                <a:gd name="connsiteY19" fmla="*/ 32678 h 404927"/>
                <a:gd name="connsiteX20" fmla="*/ 300155 w 404931"/>
                <a:gd name="connsiteY20" fmla="*/ 32745 h 404927"/>
                <a:gd name="connsiteX21" fmla="*/ 300155 w 404931"/>
                <a:gd name="connsiteY21" fmla="*/ 91305 h 404927"/>
                <a:gd name="connsiteX22" fmla="*/ 233480 w 404931"/>
                <a:gd name="connsiteY22" fmla="*/ 157980 h 404927"/>
                <a:gd name="connsiteX23" fmla="*/ 305737 w 404931"/>
                <a:gd name="connsiteY23" fmla="*/ 171448 h 404927"/>
                <a:gd name="connsiteX24" fmla="*/ 246948 w 404931"/>
                <a:gd name="connsiteY24" fmla="*/ 171448 h 404927"/>
                <a:gd name="connsiteX25" fmla="*/ 313623 w 404931"/>
                <a:gd name="connsiteY25" fmla="*/ 104773 h 404927"/>
                <a:gd name="connsiteX26" fmla="*/ 372183 w 404931"/>
                <a:gd name="connsiteY26" fmla="*/ 104773 h 404927"/>
                <a:gd name="connsiteX27" fmla="*/ 372250 w 404931"/>
                <a:gd name="connsiteY27" fmla="*/ 104935 h 404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04931" h="404927">
                  <a:moveTo>
                    <a:pt x="404206" y="91600"/>
                  </a:moveTo>
                  <a:cubicBezTo>
                    <a:pt x="402731" y="88041"/>
                    <a:pt x="399257" y="85722"/>
                    <a:pt x="395405" y="85723"/>
                  </a:cubicBezTo>
                  <a:lnTo>
                    <a:pt x="319205" y="85723"/>
                  </a:lnTo>
                  <a:lnTo>
                    <a:pt x="319205" y="9523"/>
                  </a:lnTo>
                  <a:cubicBezTo>
                    <a:pt x="319204" y="4262"/>
                    <a:pt x="314939" y="-1"/>
                    <a:pt x="309678" y="0"/>
                  </a:cubicBezTo>
                  <a:cubicBezTo>
                    <a:pt x="307153" y="1"/>
                    <a:pt x="304732" y="1004"/>
                    <a:pt x="302946" y="2789"/>
                  </a:cubicBezTo>
                  <a:lnTo>
                    <a:pt x="217221" y="88514"/>
                  </a:lnTo>
                  <a:cubicBezTo>
                    <a:pt x="215435" y="90300"/>
                    <a:pt x="214431" y="92722"/>
                    <a:pt x="214430" y="95248"/>
                  </a:cubicBezTo>
                  <a:lnTo>
                    <a:pt x="214430" y="177030"/>
                  </a:lnTo>
                  <a:lnTo>
                    <a:pt x="2908" y="388551"/>
                  </a:lnTo>
                  <a:cubicBezTo>
                    <a:pt x="-876" y="392206"/>
                    <a:pt x="-981" y="398235"/>
                    <a:pt x="2674" y="402020"/>
                  </a:cubicBezTo>
                  <a:cubicBezTo>
                    <a:pt x="6329" y="405804"/>
                    <a:pt x="12359" y="405909"/>
                    <a:pt x="16142" y="402254"/>
                  </a:cubicBezTo>
                  <a:cubicBezTo>
                    <a:pt x="16222" y="402177"/>
                    <a:pt x="16300" y="402099"/>
                    <a:pt x="16377" y="402020"/>
                  </a:cubicBezTo>
                  <a:lnTo>
                    <a:pt x="227898" y="190498"/>
                  </a:lnTo>
                  <a:lnTo>
                    <a:pt x="309680" y="190498"/>
                  </a:lnTo>
                  <a:cubicBezTo>
                    <a:pt x="312206" y="190497"/>
                    <a:pt x="314628" y="189494"/>
                    <a:pt x="316414" y="187707"/>
                  </a:cubicBezTo>
                  <a:lnTo>
                    <a:pt x="402139" y="101982"/>
                  </a:lnTo>
                  <a:cubicBezTo>
                    <a:pt x="404865" y="99258"/>
                    <a:pt x="405680" y="95160"/>
                    <a:pt x="404206" y="91600"/>
                  </a:cubicBezTo>
                  <a:close/>
                  <a:moveTo>
                    <a:pt x="233480" y="99191"/>
                  </a:moveTo>
                  <a:lnTo>
                    <a:pt x="299993" y="32678"/>
                  </a:lnTo>
                  <a:cubicBezTo>
                    <a:pt x="300079" y="32593"/>
                    <a:pt x="300155" y="32621"/>
                    <a:pt x="300155" y="32745"/>
                  </a:cubicBezTo>
                  <a:lnTo>
                    <a:pt x="300155" y="91305"/>
                  </a:lnTo>
                  <a:lnTo>
                    <a:pt x="233480" y="157980"/>
                  </a:lnTo>
                  <a:close/>
                  <a:moveTo>
                    <a:pt x="305737" y="171448"/>
                  </a:moveTo>
                  <a:lnTo>
                    <a:pt x="246948" y="171448"/>
                  </a:lnTo>
                  <a:lnTo>
                    <a:pt x="313623" y="104773"/>
                  </a:lnTo>
                  <a:lnTo>
                    <a:pt x="372183" y="104773"/>
                  </a:lnTo>
                  <a:cubicBezTo>
                    <a:pt x="372307" y="104773"/>
                    <a:pt x="372335" y="104849"/>
                    <a:pt x="372250" y="104935"/>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grpSp>
      <p:grpSp>
        <p:nvGrpSpPr>
          <p:cNvPr id="10" name="Graphic 127" descr="Bullseye">
            <a:extLst>
              <a:ext uri="{FF2B5EF4-FFF2-40B4-BE49-F238E27FC236}">
                <a16:creationId xmlns:a16="http://schemas.microsoft.com/office/drawing/2014/main" id="{7B71B3A4-FED9-6C68-01CA-6E4FE14C1B84}"/>
              </a:ext>
            </a:extLst>
          </p:cNvPr>
          <p:cNvGrpSpPr/>
          <p:nvPr/>
        </p:nvGrpSpPr>
        <p:grpSpPr>
          <a:xfrm>
            <a:off x="7075378" y="1861949"/>
            <a:ext cx="508042" cy="508040"/>
            <a:chOff x="6611816" y="535057"/>
            <a:chExt cx="743824" cy="743821"/>
          </a:xfrm>
          <a:solidFill>
            <a:srgbClr val="000000"/>
          </a:solidFill>
        </p:grpSpPr>
        <p:sp>
          <p:nvSpPr>
            <p:cNvPr id="11" name="Freeform: Shape 151">
              <a:extLst>
                <a:ext uri="{FF2B5EF4-FFF2-40B4-BE49-F238E27FC236}">
                  <a16:creationId xmlns:a16="http://schemas.microsoft.com/office/drawing/2014/main" id="{986C036D-99F4-658E-1108-7463F06C2EAE}"/>
                </a:ext>
              </a:extLst>
            </p:cNvPr>
            <p:cNvSpPr/>
            <p:nvPr/>
          </p:nvSpPr>
          <p:spPr>
            <a:xfrm>
              <a:off x="6611816" y="582624"/>
              <a:ext cx="696199" cy="696254"/>
            </a:xfrm>
            <a:custGeom>
              <a:avLst/>
              <a:gdLst>
                <a:gd name="connsiteX0" fmla="*/ 625714 w 696199"/>
                <a:gd name="connsiteY0" fmla="*/ 171506 h 696254"/>
                <a:gd name="connsiteX1" fmla="*/ 524749 w 696199"/>
                <a:gd name="connsiteY1" fmla="*/ 625824 h 696254"/>
                <a:gd name="connsiteX2" fmla="*/ 70431 w 696199"/>
                <a:gd name="connsiteY2" fmla="*/ 524859 h 696254"/>
                <a:gd name="connsiteX3" fmla="*/ 171396 w 696199"/>
                <a:gd name="connsiteY3" fmla="*/ 70541 h 696254"/>
                <a:gd name="connsiteX4" fmla="*/ 524749 w 696199"/>
                <a:gd name="connsiteY4" fmla="*/ 70541 h 696254"/>
                <a:gd name="connsiteX5" fmla="*/ 524749 w 696199"/>
                <a:gd name="connsiteY5" fmla="*/ 48195 h 696254"/>
                <a:gd name="connsiteX6" fmla="*/ 48196 w 696199"/>
                <a:gd name="connsiteY6" fmla="*/ 171506 h 696254"/>
                <a:gd name="connsiteX7" fmla="*/ 171506 w 696199"/>
                <a:gd name="connsiteY7" fmla="*/ 648059 h 696254"/>
                <a:gd name="connsiteX8" fmla="*/ 648059 w 696199"/>
                <a:gd name="connsiteY8" fmla="*/ 524748 h 696254"/>
                <a:gd name="connsiteX9" fmla="*/ 648059 w 696199"/>
                <a:gd name="connsiteY9" fmla="*/ 171506 h 69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199" h="696254">
                  <a:moveTo>
                    <a:pt x="625714" y="171506"/>
                  </a:moveTo>
                  <a:cubicBezTo>
                    <a:pt x="723290" y="324843"/>
                    <a:pt x="678086" y="528249"/>
                    <a:pt x="524749" y="625824"/>
                  </a:cubicBezTo>
                  <a:cubicBezTo>
                    <a:pt x="371411" y="723400"/>
                    <a:pt x="168006" y="678196"/>
                    <a:pt x="70431" y="524859"/>
                  </a:cubicBezTo>
                  <a:cubicBezTo>
                    <a:pt x="-27145" y="371522"/>
                    <a:pt x="18059" y="168117"/>
                    <a:pt x="171396" y="70541"/>
                  </a:cubicBezTo>
                  <a:cubicBezTo>
                    <a:pt x="279192" y="1945"/>
                    <a:pt x="416951" y="1945"/>
                    <a:pt x="524749" y="70541"/>
                  </a:cubicBezTo>
                  <a:lnTo>
                    <a:pt x="524749" y="48195"/>
                  </a:lnTo>
                  <a:cubicBezTo>
                    <a:pt x="359101" y="-49350"/>
                    <a:pt x="145740" y="5859"/>
                    <a:pt x="48196" y="171506"/>
                  </a:cubicBezTo>
                  <a:cubicBezTo>
                    <a:pt x="-49350" y="337153"/>
                    <a:pt x="5858" y="550514"/>
                    <a:pt x="171506" y="648059"/>
                  </a:cubicBezTo>
                  <a:cubicBezTo>
                    <a:pt x="337154" y="745604"/>
                    <a:pt x="550514" y="690397"/>
                    <a:pt x="648059" y="524748"/>
                  </a:cubicBezTo>
                  <a:cubicBezTo>
                    <a:pt x="712246" y="415748"/>
                    <a:pt x="712246" y="280506"/>
                    <a:pt x="648059" y="171506"/>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12" name="Freeform: Shape 152">
              <a:extLst>
                <a:ext uri="{FF2B5EF4-FFF2-40B4-BE49-F238E27FC236}">
                  <a16:creationId xmlns:a16="http://schemas.microsoft.com/office/drawing/2014/main" id="{8ACC8C1D-9561-1D43-5BEB-FE2F6C90225C}"/>
                </a:ext>
              </a:extLst>
            </p:cNvPr>
            <p:cNvSpPr/>
            <p:nvPr/>
          </p:nvSpPr>
          <p:spPr>
            <a:xfrm>
              <a:off x="6735792" y="706487"/>
              <a:ext cx="448398" cy="448416"/>
            </a:xfrm>
            <a:custGeom>
              <a:avLst/>
              <a:gdLst>
                <a:gd name="connsiteX0" fmla="*/ 353481 w 448398"/>
                <a:gd name="connsiteY0" fmla="*/ 41043 h 448416"/>
                <a:gd name="connsiteX1" fmla="*/ 41043 w 448398"/>
                <a:gd name="connsiteY1" fmla="*/ 94935 h 448416"/>
                <a:gd name="connsiteX2" fmla="*/ 94936 w 448398"/>
                <a:gd name="connsiteY2" fmla="*/ 407373 h 448416"/>
                <a:gd name="connsiteX3" fmla="*/ 407374 w 448398"/>
                <a:gd name="connsiteY3" fmla="*/ 353481 h 448416"/>
                <a:gd name="connsiteX4" fmla="*/ 407374 w 448398"/>
                <a:gd name="connsiteY4" fmla="*/ 94935 h 448416"/>
                <a:gd name="connsiteX5" fmla="*/ 393696 w 448398"/>
                <a:gd name="connsiteY5" fmla="*/ 108604 h 448416"/>
                <a:gd name="connsiteX6" fmla="*/ 339813 w 448398"/>
                <a:gd name="connsiteY6" fmla="*/ 393599 h 448416"/>
                <a:gd name="connsiteX7" fmla="*/ 54817 w 448398"/>
                <a:gd name="connsiteY7" fmla="*/ 339716 h 448416"/>
                <a:gd name="connsiteX8" fmla="*/ 108700 w 448398"/>
                <a:gd name="connsiteY8" fmla="*/ 54721 h 448416"/>
                <a:gd name="connsiteX9" fmla="*/ 339813 w 448398"/>
                <a:gd name="connsiteY9" fmla="*/ 54721 h 448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398" h="448416">
                  <a:moveTo>
                    <a:pt x="353481" y="41043"/>
                  </a:moveTo>
                  <a:cubicBezTo>
                    <a:pt x="252322" y="-30353"/>
                    <a:pt x="112438" y="-6224"/>
                    <a:pt x="41043" y="94935"/>
                  </a:cubicBezTo>
                  <a:cubicBezTo>
                    <a:pt x="-30352" y="196095"/>
                    <a:pt x="-6225" y="335979"/>
                    <a:pt x="94936" y="407373"/>
                  </a:cubicBezTo>
                  <a:cubicBezTo>
                    <a:pt x="196095" y="478769"/>
                    <a:pt x="335978" y="454641"/>
                    <a:pt x="407374" y="353481"/>
                  </a:cubicBezTo>
                  <a:cubicBezTo>
                    <a:pt x="462073" y="275979"/>
                    <a:pt x="462073" y="172438"/>
                    <a:pt x="407374" y="94935"/>
                  </a:cubicBezTo>
                  <a:lnTo>
                    <a:pt x="393696" y="108604"/>
                  </a:lnTo>
                  <a:cubicBezTo>
                    <a:pt x="457516" y="202182"/>
                    <a:pt x="433391" y="329779"/>
                    <a:pt x="339813" y="393599"/>
                  </a:cubicBezTo>
                  <a:cubicBezTo>
                    <a:pt x="246235" y="457419"/>
                    <a:pt x="118638" y="433295"/>
                    <a:pt x="54817" y="339716"/>
                  </a:cubicBezTo>
                  <a:cubicBezTo>
                    <a:pt x="-9002" y="246137"/>
                    <a:pt x="15122" y="118541"/>
                    <a:pt x="108700" y="54721"/>
                  </a:cubicBezTo>
                  <a:cubicBezTo>
                    <a:pt x="178404" y="7183"/>
                    <a:pt x="270109" y="7183"/>
                    <a:pt x="339813" y="54721"/>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13" name="Freeform: Shape 153">
              <a:extLst>
                <a:ext uri="{FF2B5EF4-FFF2-40B4-BE49-F238E27FC236}">
                  <a16:creationId xmlns:a16="http://schemas.microsoft.com/office/drawing/2014/main" id="{EC1CD962-338F-3D2D-237D-02D2E6749046}"/>
                </a:ext>
              </a:extLst>
            </p:cNvPr>
            <p:cNvSpPr/>
            <p:nvPr/>
          </p:nvSpPr>
          <p:spPr>
            <a:xfrm>
              <a:off x="6860124" y="830303"/>
              <a:ext cx="200241" cy="200267"/>
            </a:xfrm>
            <a:custGeom>
              <a:avLst/>
              <a:gdLst>
                <a:gd name="connsiteX0" fmla="*/ 100228 w 200241"/>
                <a:gd name="connsiteY0" fmla="*/ 19077 h 200267"/>
                <a:gd name="connsiteX1" fmla="*/ 123783 w 200241"/>
                <a:gd name="connsiteY1" fmla="*/ 22592 h 200267"/>
                <a:gd name="connsiteX2" fmla="*/ 138652 w 200241"/>
                <a:gd name="connsiteY2" fmla="*/ 7733 h 200267"/>
                <a:gd name="connsiteX3" fmla="*/ 7733 w 200241"/>
                <a:gd name="connsiteY3" fmla="*/ 61616 h 200267"/>
                <a:gd name="connsiteX4" fmla="*/ 61616 w 200241"/>
                <a:gd name="connsiteY4" fmla="*/ 192535 h 200267"/>
                <a:gd name="connsiteX5" fmla="*/ 192535 w 200241"/>
                <a:gd name="connsiteY5" fmla="*/ 138652 h 200267"/>
                <a:gd name="connsiteX6" fmla="*/ 192535 w 200241"/>
                <a:gd name="connsiteY6" fmla="*/ 61616 h 200267"/>
                <a:gd name="connsiteX7" fmla="*/ 177676 w 200241"/>
                <a:gd name="connsiteY7" fmla="*/ 76485 h 200267"/>
                <a:gd name="connsiteX8" fmla="*/ 123771 w 200241"/>
                <a:gd name="connsiteY8" fmla="*/ 177500 h 200267"/>
                <a:gd name="connsiteX9" fmla="*/ 22755 w 200241"/>
                <a:gd name="connsiteY9" fmla="*/ 123595 h 200267"/>
                <a:gd name="connsiteX10" fmla="*/ 76660 w 200241"/>
                <a:gd name="connsiteY10" fmla="*/ 22580 h 200267"/>
                <a:gd name="connsiteX11" fmla="*/ 100228 w 200241"/>
                <a:gd name="connsiteY11" fmla="*/ 19077 h 200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241" h="200267">
                  <a:moveTo>
                    <a:pt x="100228" y="19077"/>
                  </a:moveTo>
                  <a:cubicBezTo>
                    <a:pt x="108210" y="19080"/>
                    <a:pt x="116148" y="20264"/>
                    <a:pt x="123783" y="22592"/>
                  </a:cubicBezTo>
                  <a:lnTo>
                    <a:pt x="138652" y="7733"/>
                  </a:lnTo>
                  <a:cubicBezTo>
                    <a:pt x="87620" y="-13540"/>
                    <a:pt x="29006" y="10584"/>
                    <a:pt x="7733" y="61616"/>
                  </a:cubicBezTo>
                  <a:cubicBezTo>
                    <a:pt x="-13540" y="112648"/>
                    <a:pt x="10584" y="171262"/>
                    <a:pt x="61616" y="192535"/>
                  </a:cubicBezTo>
                  <a:cubicBezTo>
                    <a:pt x="112648" y="213807"/>
                    <a:pt x="171262" y="189683"/>
                    <a:pt x="192535" y="138652"/>
                  </a:cubicBezTo>
                  <a:cubicBezTo>
                    <a:pt x="202810" y="114002"/>
                    <a:pt x="202810" y="86267"/>
                    <a:pt x="192535" y="61616"/>
                  </a:cubicBezTo>
                  <a:lnTo>
                    <a:pt x="177676" y="76485"/>
                  </a:lnTo>
                  <a:cubicBezTo>
                    <a:pt x="190685" y="119264"/>
                    <a:pt x="166551" y="164491"/>
                    <a:pt x="123771" y="177500"/>
                  </a:cubicBezTo>
                  <a:cubicBezTo>
                    <a:pt x="80991" y="190509"/>
                    <a:pt x="35765" y="166375"/>
                    <a:pt x="22755" y="123595"/>
                  </a:cubicBezTo>
                  <a:cubicBezTo>
                    <a:pt x="9746" y="80816"/>
                    <a:pt x="33881" y="35589"/>
                    <a:pt x="76660" y="22580"/>
                  </a:cubicBezTo>
                  <a:cubicBezTo>
                    <a:pt x="84300" y="20257"/>
                    <a:pt x="92242" y="19076"/>
                    <a:pt x="100228" y="19077"/>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sp>
          <p:nvSpPr>
            <p:cNvPr id="14" name="Freeform: Shape 154">
              <a:extLst>
                <a:ext uri="{FF2B5EF4-FFF2-40B4-BE49-F238E27FC236}">
                  <a16:creationId xmlns:a16="http://schemas.microsoft.com/office/drawing/2014/main" id="{7D92EAF0-21C2-ADD7-B487-9D7C536E66A7}"/>
                </a:ext>
              </a:extLst>
            </p:cNvPr>
            <p:cNvSpPr/>
            <p:nvPr/>
          </p:nvSpPr>
          <p:spPr>
            <a:xfrm>
              <a:off x="6950710" y="535057"/>
              <a:ext cx="404931" cy="404927"/>
            </a:xfrm>
            <a:custGeom>
              <a:avLst/>
              <a:gdLst>
                <a:gd name="connsiteX0" fmla="*/ 404206 w 404931"/>
                <a:gd name="connsiteY0" fmla="*/ 91600 h 404927"/>
                <a:gd name="connsiteX1" fmla="*/ 395405 w 404931"/>
                <a:gd name="connsiteY1" fmla="*/ 85723 h 404927"/>
                <a:gd name="connsiteX2" fmla="*/ 319205 w 404931"/>
                <a:gd name="connsiteY2" fmla="*/ 85723 h 404927"/>
                <a:gd name="connsiteX3" fmla="*/ 319205 w 404931"/>
                <a:gd name="connsiteY3" fmla="*/ 9523 h 404927"/>
                <a:gd name="connsiteX4" fmla="*/ 309678 w 404931"/>
                <a:gd name="connsiteY4" fmla="*/ 0 h 404927"/>
                <a:gd name="connsiteX5" fmla="*/ 302946 w 404931"/>
                <a:gd name="connsiteY5" fmla="*/ 2789 h 404927"/>
                <a:gd name="connsiteX6" fmla="*/ 217221 w 404931"/>
                <a:gd name="connsiteY6" fmla="*/ 88514 h 404927"/>
                <a:gd name="connsiteX7" fmla="*/ 214430 w 404931"/>
                <a:gd name="connsiteY7" fmla="*/ 95248 h 404927"/>
                <a:gd name="connsiteX8" fmla="*/ 214430 w 404931"/>
                <a:gd name="connsiteY8" fmla="*/ 177030 h 404927"/>
                <a:gd name="connsiteX9" fmla="*/ 2908 w 404931"/>
                <a:gd name="connsiteY9" fmla="*/ 388551 h 404927"/>
                <a:gd name="connsiteX10" fmla="*/ 2674 w 404931"/>
                <a:gd name="connsiteY10" fmla="*/ 402020 h 404927"/>
                <a:gd name="connsiteX11" fmla="*/ 16142 w 404931"/>
                <a:gd name="connsiteY11" fmla="*/ 402254 h 404927"/>
                <a:gd name="connsiteX12" fmla="*/ 16377 w 404931"/>
                <a:gd name="connsiteY12" fmla="*/ 402020 h 404927"/>
                <a:gd name="connsiteX13" fmla="*/ 227898 w 404931"/>
                <a:gd name="connsiteY13" fmla="*/ 190498 h 404927"/>
                <a:gd name="connsiteX14" fmla="*/ 309680 w 404931"/>
                <a:gd name="connsiteY14" fmla="*/ 190498 h 404927"/>
                <a:gd name="connsiteX15" fmla="*/ 316414 w 404931"/>
                <a:gd name="connsiteY15" fmla="*/ 187707 h 404927"/>
                <a:gd name="connsiteX16" fmla="*/ 402139 w 404931"/>
                <a:gd name="connsiteY16" fmla="*/ 101982 h 404927"/>
                <a:gd name="connsiteX17" fmla="*/ 404206 w 404931"/>
                <a:gd name="connsiteY17" fmla="*/ 91600 h 404927"/>
                <a:gd name="connsiteX18" fmla="*/ 233480 w 404931"/>
                <a:gd name="connsiteY18" fmla="*/ 99191 h 404927"/>
                <a:gd name="connsiteX19" fmla="*/ 299993 w 404931"/>
                <a:gd name="connsiteY19" fmla="*/ 32678 h 404927"/>
                <a:gd name="connsiteX20" fmla="*/ 300155 w 404931"/>
                <a:gd name="connsiteY20" fmla="*/ 32745 h 404927"/>
                <a:gd name="connsiteX21" fmla="*/ 300155 w 404931"/>
                <a:gd name="connsiteY21" fmla="*/ 91305 h 404927"/>
                <a:gd name="connsiteX22" fmla="*/ 233480 w 404931"/>
                <a:gd name="connsiteY22" fmla="*/ 157980 h 404927"/>
                <a:gd name="connsiteX23" fmla="*/ 305737 w 404931"/>
                <a:gd name="connsiteY23" fmla="*/ 171448 h 404927"/>
                <a:gd name="connsiteX24" fmla="*/ 246948 w 404931"/>
                <a:gd name="connsiteY24" fmla="*/ 171448 h 404927"/>
                <a:gd name="connsiteX25" fmla="*/ 313623 w 404931"/>
                <a:gd name="connsiteY25" fmla="*/ 104773 h 404927"/>
                <a:gd name="connsiteX26" fmla="*/ 372183 w 404931"/>
                <a:gd name="connsiteY26" fmla="*/ 104773 h 404927"/>
                <a:gd name="connsiteX27" fmla="*/ 372250 w 404931"/>
                <a:gd name="connsiteY27" fmla="*/ 104935 h 404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04931" h="404927">
                  <a:moveTo>
                    <a:pt x="404206" y="91600"/>
                  </a:moveTo>
                  <a:cubicBezTo>
                    <a:pt x="402731" y="88041"/>
                    <a:pt x="399257" y="85722"/>
                    <a:pt x="395405" y="85723"/>
                  </a:cubicBezTo>
                  <a:lnTo>
                    <a:pt x="319205" y="85723"/>
                  </a:lnTo>
                  <a:lnTo>
                    <a:pt x="319205" y="9523"/>
                  </a:lnTo>
                  <a:cubicBezTo>
                    <a:pt x="319204" y="4262"/>
                    <a:pt x="314939" y="-1"/>
                    <a:pt x="309678" y="0"/>
                  </a:cubicBezTo>
                  <a:cubicBezTo>
                    <a:pt x="307153" y="1"/>
                    <a:pt x="304732" y="1004"/>
                    <a:pt x="302946" y="2789"/>
                  </a:cubicBezTo>
                  <a:lnTo>
                    <a:pt x="217221" y="88514"/>
                  </a:lnTo>
                  <a:cubicBezTo>
                    <a:pt x="215435" y="90300"/>
                    <a:pt x="214431" y="92722"/>
                    <a:pt x="214430" y="95248"/>
                  </a:cubicBezTo>
                  <a:lnTo>
                    <a:pt x="214430" y="177030"/>
                  </a:lnTo>
                  <a:lnTo>
                    <a:pt x="2908" y="388551"/>
                  </a:lnTo>
                  <a:cubicBezTo>
                    <a:pt x="-876" y="392206"/>
                    <a:pt x="-981" y="398235"/>
                    <a:pt x="2674" y="402020"/>
                  </a:cubicBezTo>
                  <a:cubicBezTo>
                    <a:pt x="6329" y="405804"/>
                    <a:pt x="12359" y="405909"/>
                    <a:pt x="16142" y="402254"/>
                  </a:cubicBezTo>
                  <a:cubicBezTo>
                    <a:pt x="16222" y="402177"/>
                    <a:pt x="16300" y="402099"/>
                    <a:pt x="16377" y="402020"/>
                  </a:cubicBezTo>
                  <a:lnTo>
                    <a:pt x="227898" y="190498"/>
                  </a:lnTo>
                  <a:lnTo>
                    <a:pt x="309680" y="190498"/>
                  </a:lnTo>
                  <a:cubicBezTo>
                    <a:pt x="312206" y="190497"/>
                    <a:pt x="314628" y="189494"/>
                    <a:pt x="316414" y="187707"/>
                  </a:cubicBezTo>
                  <a:lnTo>
                    <a:pt x="402139" y="101982"/>
                  </a:lnTo>
                  <a:cubicBezTo>
                    <a:pt x="404865" y="99258"/>
                    <a:pt x="405680" y="95160"/>
                    <a:pt x="404206" y="91600"/>
                  </a:cubicBezTo>
                  <a:close/>
                  <a:moveTo>
                    <a:pt x="233480" y="99191"/>
                  </a:moveTo>
                  <a:lnTo>
                    <a:pt x="299993" y="32678"/>
                  </a:lnTo>
                  <a:cubicBezTo>
                    <a:pt x="300079" y="32593"/>
                    <a:pt x="300155" y="32621"/>
                    <a:pt x="300155" y="32745"/>
                  </a:cubicBezTo>
                  <a:lnTo>
                    <a:pt x="300155" y="91305"/>
                  </a:lnTo>
                  <a:lnTo>
                    <a:pt x="233480" y="157980"/>
                  </a:lnTo>
                  <a:close/>
                  <a:moveTo>
                    <a:pt x="305737" y="171448"/>
                  </a:moveTo>
                  <a:lnTo>
                    <a:pt x="246948" y="171448"/>
                  </a:lnTo>
                  <a:lnTo>
                    <a:pt x="313623" y="104773"/>
                  </a:lnTo>
                  <a:lnTo>
                    <a:pt x="372183" y="104773"/>
                  </a:lnTo>
                  <a:cubicBezTo>
                    <a:pt x="372307" y="104773"/>
                    <a:pt x="372335" y="104849"/>
                    <a:pt x="372250" y="104935"/>
                  </a:cubicBezTo>
                  <a:close/>
                </a:path>
              </a:pathLst>
            </a:custGeom>
            <a:solidFill>
              <a:schemeClr val="accent1"/>
            </a:solidFill>
            <a:ln>
              <a:noFill/>
            </a:ln>
            <a:effectLst/>
          </p:spPr>
          <p:txBody>
            <a:bodyPr wrap="none" anchor="ctr"/>
            <a:lstStyle/>
            <a:p>
              <a:endParaRPr lang="es-UY" sz="3600">
                <a:latin typeface="Lato Light" panose="020F0502020204030203" pitchFamily="34" charset="0"/>
              </a:endParaRPr>
            </a:p>
          </p:txBody>
        </p:sp>
      </p:grpSp>
    </p:spTree>
    <p:extLst>
      <p:ext uri="{BB962C8B-B14F-4D97-AF65-F5344CB8AC3E}">
        <p14:creationId xmlns:p14="http://schemas.microsoft.com/office/powerpoint/2010/main" val="2520661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97E78-86F3-DC48-30DF-5916393A6D59}"/>
              </a:ext>
            </a:extLst>
          </p:cNvPr>
          <p:cNvSpPr>
            <a:spLocks noGrp="1"/>
          </p:cNvSpPr>
          <p:nvPr>
            <p:ph type="title"/>
          </p:nvPr>
        </p:nvSpPr>
        <p:spPr>
          <a:xfrm>
            <a:off x="693812" y="-243408"/>
            <a:ext cx="10512862" cy="1325563"/>
          </a:xfrm>
        </p:spPr>
        <p:txBody>
          <a:bodyPr/>
          <a:lstStyle/>
          <a:p>
            <a:pPr algn="ctr"/>
            <a:r>
              <a:rPr lang="en-US" sz="3200" dirty="0"/>
              <a:t>Obligation &amp; Expenditure Deadlines for Over $10 million Units</a:t>
            </a:r>
          </a:p>
        </p:txBody>
      </p:sp>
      <p:graphicFrame>
        <p:nvGraphicFramePr>
          <p:cNvPr id="3" name="Diagram 2">
            <a:extLst>
              <a:ext uri="{FF2B5EF4-FFF2-40B4-BE49-F238E27FC236}">
                <a16:creationId xmlns:a16="http://schemas.microsoft.com/office/drawing/2014/main" id="{0256927B-9D10-4F71-D42B-181A1A6D85B8}"/>
              </a:ext>
            </a:extLst>
          </p:cNvPr>
          <p:cNvGraphicFramePr/>
          <p:nvPr>
            <p:extLst>
              <p:ext uri="{D42A27DB-BD31-4B8C-83A1-F6EECF244321}">
                <p14:modId xmlns:p14="http://schemas.microsoft.com/office/powerpoint/2010/main" val="1013282835"/>
              </p:ext>
            </p:extLst>
          </p:nvPr>
        </p:nvGraphicFramePr>
        <p:xfrm>
          <a:off x="58874" y="18955"/>
          <a:ext cx="12071076"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67B683C6-F301-9EF4-ED2C-465D2A443230}"/>
              </a:ext>
            </a:extLst>
          </p:cNvPr>
          <p:cNvSpPr/>
          <p:nvPr/>
        </p:nvSpPr>
        <p:spPr>
          <a:xfrm>
            <a:off x="58874" y="2060848"/>
            <a:ext cx="2363130" cy="4778196"/>
          </a:xfrm>
          <a:prstGeom prst="rect">
            <a:avLst/>
          </a:prstGeom>
          <a:solidFill>
            <a:schemeClr val="accent2"/>
          </a:solidFill>
          <a:ln>
            <a:solidFill>
              <a:schemeClr val="bg2"/>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2000"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Report on estimated mandatory grant compliance &amp; administrative costs that LG expects to obligate after December 31, 2024 in July 2024 P&amp;E Report (may update in January 2025 P&amp;E report)</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5" name="Rectangle 4">
            <a:extLst>
              <a:ext uri="{FF2B5EF4-FFF2-40B4-BE49-F238E27FC236}">
                <a16:creationId xmlns:a16="http://schemas.microsoft.com/office/drawing/2014/main" id="{3990B17E-E921-47E8-472B-CFEAD488503B}"/>
              </a:ext>
            </a:extLst>
          </p:cNvPr>
          <p:cNvSpPr/>
          <p:nvPr/>
        </p:nvSpPr>
        <p:spPr>
          <a:xfrm>
            <a:off x="2422004" y="2056264"/>
            <a:ext cx="2485402" cy="4778196"/>
          </a:xfrm>
          <a:prstGeom prst="rect">
            <a:avLst/>
          </a:prstGeom>
          <a:solidFill>
            <a:schemeClr val="accent3"/>
          </a:solidFill>
          <a:ln>
            <a:solidFill>
              <a:schemeClr val="bg2"/>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Obligate ALL ARP/CSLFRF Funds</a:t>
            </a:r>
          </a:p>
          <a:p>
            <a:pPr algn="ctr"/>
            <a:endParaRPr lang="en-US" sz="800"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Obligation means:</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Execute legal contracts/ subawards </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Grant-eligible filled positions (obligated positions)</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Budget appropriation + internal contract</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Estimate of mandatory grant compliance &amp; administrative costs (including closeout costs)</a:t>
            </a:r>
          </a:p>
          <a:p>
            <a:pPr marL="285750" indent="-285750">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marL="285750" indent="-285750" algn="ctr">
              <a:buFont typeface="Arial" panose="020B0604020202020204" pitchFamily="34" charset="0"/>
              <a:buChar char="•"/>
            </a:pPr>
            <a:endParaRPr lang="en-US" dirty="0"/>
          </a:p>
        </p:txBody>
      </p:sp>
      <p:sp>
        <p:nvSpPr>
          <p:cNvPr id="6" name="Rectangle 5">
            <a:extLst>
              <a:ext uri="{FF2B5EF4-FFF2-40B4-BE49-F238E27FC236}">
                <a16:creationId xmlns:a16="http://schemas.microsoft.com/office/drawing/2014/main" id="{308516F0-3C69-7DDA-9CA6-02159CF6B67E}"/>
              </a:ext>
            </a:extLst>
          </p:cNvPr>
          <p:cNvSpPr/>
          <p:nvPr/>
        </p:nvSpPr>
        <p:spPr>
          <a:xfrm>
            <a:off x="6896117" y="2060848"/>
            <a:ext cx="2485402" cy="4773611"/>
          </a:xfrm>
          <a:prstGeom prst="rect">
            <a:avLst/>
          </a:prstGeom>
          <a:solidFill>
            <a:schemeClr val="accent5"/>
          </a:solidFill>
          <a:ln>
            <a:solidFill>
              <a:schemeClr val="bg2"/>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latin typeface="Calibri" panose="020F0502020204030204" pitchFamily="34" charset="0"/>
                <a:cs typeface="Calibri" panose="020F0502020204030204" pitchFamily="34" charset="0"/>
              </a:rPr>
              <a:t>May use ARP/CSLFRF to cover some NEW costs and move other ARP/CSLFRF funds around to other projects, under certain circumstances</a:t>
            </a: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p:txBody>
      </p:sp>
      <p:sp>
        <p:nvSpPr>
          <p:cNvPr id="7" name="Rectangle 6">
            <a:extLst>
              <a:ext uri="{FF2B5EF4-FFF2-40B4-BE49-F238E27FC236}">
                <a16:creationId xmlns:a16="http://schemas.microsoft.com/office/drawing/2014/main" id="{6D05E737-8882-7D23-0A5F-205D36FFE4A2}"/>
              </a:ext>
            </a:extLst>
          </p:cNvPr>
          <p:cNvSpPr/>
          <p:nvPr/>
        </p:nvSpPr>
        <p:spPr>
          <a:xfrm>
            <a:off x="9381519" y="2060848"/>
            <a:ext cx="2185501" cy="4773611"/>
          </a:xfrm>
          <a:prstGeom prst="rect">
            <a:avLst/>
          </a:prstGeom>
          <a:solidFill>
            <a:schemeClr val="accent6"/>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Expenditure deadline for Surface Transportation and CDBG projects is September 30, 2026. Expenditure deadline for all other project is December 31, 2026. </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Expenditure means:  </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payment is legally due to be paid to the other party.</a:t>
            </a:r>
          </a:p>
          <a:p>
            <a:pPr algn="ctr"/>
            <a:endParaRPr lang="en-US" dirty="0"/>
          </a:p>
          <a:p>
            <a:pPr algn="ctr"/>
            <a:endParaRPr lang="en-US" dirty="0"/>
          </a:p>
          <a:p>
            <a:pPr algn="ctr"/>
            <a:endParaRPr lang="en-US" dirty="0"/>
          </a:p>
          <a:p>
            <a:pPr algn="ctr"/>
            <a:endParaRPr lang="en-US" dirty="0"/>
          </a:p>
          <a:p>
            <a:pPr algn="ctr"/>
            <a:endParaRPr lang="en-US" dirty="0"/>
          </a:p>
        </p:txBody>
      </p:sp>
      <p:sp>
        <p:nvSpPr>
          <p:cNvPr id="8" name="Rectangle 7">
            <a:extLst>
              <a:ext uri="{FF2B5EF4-FFF2-40B4-BE49-F238E27FC236}">
                <a16:creationId xmlns:a16="http://schemas.microsoft.com/office/drawing/2014/main" id="{20B70C86-B0A3-F5C6-7F55-E0F45553B6E5}"/>
              </a:ext>
            </a:extLst>
          </p:cNvPr>
          <p:cNvSpPr/>
          <p:nvPr/>
        </p:nvSpPr>
        <p:spPr>
          <a:xfrm>
            <a:off x="4907406" y="2056264"/>
            <a:ext cx="1988711" cy="4778195"/>
          </a:xfrm>
          <a:prstGeom prst="rect">
            <a:avLst/>
          </a:prstGeom>
          <a:solidFill>
            <a:schemeClr val="accent4"/>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p>
          <a:p>
            <a:endParaRPr lang="en-US" dirty="0"/>
          </a:p>
          <a:p>
            <a:r>
              <a:rPr lang="en-US" dirty="0">
                <a:latin typeface="Calibri" panose="020F0502020204030204" pitchFamily="34" charset="0"/>
                <a:cs typeface="Calibri" panose="020F0502020204030204" pitchFamily="34" charset="0"/>
              </a:rPr>
              <a:t>Report on estimates of other potential cost adjustments</a:t>
            </a:r>
          </a:p>
          <a:p>
            <a:endParaRPr lang="en-US" dirty="0">
              <a:latin typeface="Calibri" panose="020F0502020204030204" pitchFamily="34" charset="0"/>
              <a:cs typeface="Calibri" panose="020F0502020204030204" pitchFamily="34" charset="0"/>
            </a:endParaRPr>
          </a:p>
          <a:p>
            <a:pPr algn="ctr"/>
            <a:endParaRPr lang="en-US" dirty="0">
              <a:latin typeface="Calibri" panose="020F0502020204030204" pitchFamily="34" charset="0"/>
              <a:cs typeface="Calibri" panose="020F0502020204030204" pitchFamily="34" charset="0"/>
            </a:endParaRPr>
          </a:p>
          <a:p>
            <a:pPr algn="ctr"/>
            <a:endParaRPr lang="en-US" dirty="0">
              <a:latin typeface="Calibri" panose="020F0502020204030204" pitchFamily="34" charset="0"/>
              <a:cs typeface="Calibri" panose="020F0502020204030204" pitchFamily="34" charset="0"/>
            </a:endParaRPr>
          </a:p>
          <a:p>
            <a:pPr algn="ctr"/>
            <a:endParaRPr lang="en-US" dirty="0">
              <a:latin typeface="Calibri" panose="020F0502020204030204" pitchFamily="34" charset="0"/>
              <a:cs typeface="Calibri" panose="020F0502020204030204" pitchFamily="34" charset="0"/>
            </a:endParaRP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368523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BF9399-0A9B-8038-E713-E422C2838174}"/>
              </a:ext>
            </a:extLst>
          </p:cNvPr>
          <p:cNvSpPr/>
          <p:nvPr/>
        </p:nvSpPr>
        <p:spPr>
          <a:xfrm>
            <a:off x="0" y="0"/>
            <a:ext cx="12188825" cy="1406832"/>
          </a:xfrm>
          <a:prstGeom prst="rect">
            <a:avLst/>
          </a:prstGeom>
          <a:solidFill>
            <a:schemeClr val="tx1">
              <a:lumMod val="65000"/>
              <a:lumOff val="3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8F7640-77B0-3D67-66AD-89D873755D95}"/>
              </a:ext>
            </a:extLst>
          </p:cNvPr>
          <p:cNvSpPr>
            <a:spLocks noGrp="1"/>
          </p:cNvSpPr>
          <p:nvPr>
            <p:ph type="title"/>
          </p:nvPr>
        </p:nvSpPr>
        <p:spPr>
          <a:xfrm>
            <a:off x="837981" y="124763"/>
            <a:ext cx="10512862" cy="1325563"/>
          </a:xfrm>
        </p:spPr>
        <p:txBody>
          <a:bodyPr/>
          <a:lstStyle/>
          <a:p>
            <a:pPr algn="ctr"/>
            <a:r>
              <a:rPr lang="en-US" dirty="0">
                <a:solidFill>
                  <a:schemeClr val="bg1"/>
                </a:solidFill>
              </a:rPr>
              <a:t>What does it mean to Obligate?</a:t>
            </a:r>
          </a:p>
        </p:txBody>
      </p:sp>
      <p:sp>
        <p:nvSpPr>
          <p:cNvPr id="3" name="Content Placeholder 2">
            <a:extLst>
              <a:ext uri="{FF2B5EF4-FFF2-40B4-BE49-F238E27FC236}">
                <a16:creationId xmlns:a16="http://schemas.microsoft.com/office/drawing/2014/main" id="{EBDED86C-041E-76FA-CBDC-4B1DAEAEA305}"/>
              </a:ext>
            </a:extLst>
          </p:cNvPr>
          <p:cNvSpPr>
            <a:spLocks noGrp="1"/>
          </p:cNvSpPr>
          <p:nvPr>
            <p:ph idx="1"/>
          </p:nvPr>
        </p:nvSpPr>
        <p:spPr>
          <a:xfrm>
            <a:off x="1989956" y="1556792"/>
            <a:ext cx="9864942" cy="5301207"/>
          </a:xfrm>
        </p:spPr>
        <p:txBody>
          <a:bodyPr>
            <a:normAutofit fontScale="92500" lnSpcReduction="10000"/>
          </a:bodyPr>
          <a:lstStyle/>
          <a:p>
            <a:pPr marL="463550" indent="0">
              <a:spcBef>
                <a:spcPts val="1200"/>
              </a:spcBef>
              <a:buNone/>
            </a:pPr>
            <a:r>
              <a:rPr lang="en-US" dirty="0"/>
              <a:t>An </a:t>
            </a:r>
            <a:r>
              <a:rPr lang="en-US" b="1" dirty="0"/>
              <a:t>obligation </a:t>
            </a:r>
            <a:r>
              <a:rPr lang="en-US" dirty="0"/>
              <a:t>is satisfied by December 31, 2024 if:</a:t>
            </a:r>
          </a:p>
          <a:p>
            <a:pPr marL="914263" lvl="1" indent="-457200">
              <a:spcBef>
                <a:spcPts val="1200"/>
              </a:spcBef>
              <a:buAutoNum type="arabicPeriod"/>
            </a:pPr>
            <a:r>
              <a:rPr lang="en-US" dirty="0"/>
              <a:t>LG executes legal contract or subaward committing the local government to pay money to another (including hiring at-will employee) by December 31, 2024</a:t>
            </a:r>
          </a:p>
          <a:p>
            <a:pPr marL="914263" lvl="1" indent="-457200">
              <a:spcBef>
                <a:spcPts val="1200"/>
              </a:spcBef>
              <a:buFont typeface="+mj-lt"/>
              <a:buAutoNum type="arabicPeriod"/>
            </a:pPr>
            <a:r>
              <a:rPr lang="en-US" dirty="0"/>
              <a:t>LG documents total # of eligible positions </a:t>
            </a:r>
            <a:r>
              <a:rPr lang="en-US" b="1" dirty="0"/>
              <a:t>funded with ARP/CSLFRF and filled </a:t>
            </a:r>
            <a:r>
              <a:rPr lang="en-US" dirty="0"/>
              <a:t>on December 31, 2024, for grant-eligible projects or activities that extend beyond this date</a:t>
            </a:r>
          </a:p>
          <a:p>
            <a:pPr marL="914263" lvl="1" indent="-457200">
              <a:spcBef>
                <a:spcPts val="1200"/>
              </a:spcBef>
              <a:buFont typeface="+mj-lt"/>
              <a:buAutoNum type="arabicPeriod"/>
            </a:pPr>
            <a:r>
              <a:rPr lang="en-US" dirty="0"/>
              <a:t>LG makes budget appropriation plus internal contract between board or manager and department head that serves as binding commitment to spend money for a particular ARP/CSLFRF-eligible purpose by December 31, 2024</a:t>
            </a:r>
          </a:p>
          <a:p>
            <a:pPr marL="914263" lvl="1" indent="-457200">
              <a:spcBef>
                <a:spcPts val="1200"/>
              </a:spcBef>
              <a:buFont typeface="+mj-lt"/>
              <a:buAutoNum type="arabicPeriod"/>
            </a:pPr>
            <a:r>
              <a:rPr lang="en-US" dirty="0"/>
              <a:t>LG documents reasonable and justifiable estimate of mandatory grant compliance costs (including close-out costs and subrecipient monitoring costs) that will be incurred between January 1, 2025 and December 31, 2026. Original estimates due July 2024 but may be adjusted January 2025.</a:t>
            </a:r>
          </a:p>
          <a:p>
            <a:pPr marL="914263" lvl="1" indent="-457200">
              <a:buFont typeface="+mj-lt"/>
              <a:buAutoNum type="arabicPeriod"/>
            </a:pPr>
            <a:endParaRPr lang="en-US" dirty="0"/>
          </a:p>
          <a:p>
            <a:pPr marL="914263" lvl="1" indent="-457200">
              <a:buFont typeface="+mj-lt"/>
              <a:buAutoNum type="arabicPeriod"/>
            </a:pPr>
            <a:endParaRPr lang="en-US" dirty="0"/>
          </a:p>
          <a:p>
            <a:pPr lvl="1"/>
            <a:endParaRPr lang="en-US" dirty="0"/>
          </a:p>
        </p:txBody>
      </p:sp>
      <p:sp>
        <p:nvSpPr>
          <p:cNvPr id="4" name="Pentagon 3">
            <a:extLst>
              <a:ext uri="{FF2B5EF4-FFF2-40B4-BE49-F238E27FC236}">
                <a16:creationId xmlns:a16="http://schemas.microsoft.com/office/drawing/2014/main" id="{3E190796-E13B-2412-1726-8F0306E0A50C}"/>
              </a:ext>
            </a:extLst>
          </p:cNvPr>
          <p:cNvSpPr/>
          <p:nvPr/>
        </p:nvSpPr>
        <p:spPr>
          <a:xfrm>
            <a:off x="261764" y="1986319"/>
            <a:ext cx="2232248" cy="765800"/>
          </a:xfrm>
          <a:prstGeom prst="homePlate">
            <a:avLst/>
          </a:prstGeom>
          <a:solidFill>
            <a:schemeClr val="accent3">
              <a:lumMod val="60000"/>
              <a:lumOff val="40000"/>
            </a:schemeClr>
          </a:solidFill>
          <a:ln>
            <a:solidFill>
              <a:schemeClr val="bg2"/>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Traditional Obligation</a:t>
            </a:r>
          </a:p>
        </p:txBody>
      </p:sp>
      <p:sp>
        <p:nvSpPr>
          <p:cNvPr id="7" name="Pentagon 6">
            <a:extLst>
              <a:ext uri="{FF2B5EF4-FFF2-40B4-BE49-F238E27FC236}">
                <a16:creationId xmlns:a16="http://schemas.microsoft.com/office/drawing/2014/main" id="{3B0D4418-DDB5-5EEC-9EB8-FCBBC7C0D472}"/>
              </a:ext>
            </a:extLst>
          </p:cNvPr>
          <p:cNvSpPr/>
          <p:nvPr/>
        </p:nvSpPr>
        <p:spPr>
          <a:xfrm>
            <a:off x="261764" y="2949994"/>
            <a:ext cx="2232248" cy="765799"/>
          </a:xfrm>
          <a:prstGeom prst="homePlate">
            <a:avLst/>
          </a:prstGeom>
          <a:solidFill>
            <a:schemeClr val="accent3">
              <a:lumMod val="60000"/>
              <a:lumOff val="40000"/>
            </a:schemeClr>
          </a:solidFill>
          <a:ln>
            <a:solidFill>
              <a:schemeClr val="bg2"/>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Position </a:t>
            </a:r>
          </a:p>
          <a:p>
            <a:pPr algn="ctr"/>
            <a:r>
              <a:rPr lang="en-US" dirty="0"/>
              <a:t>Obligation</a:t>
            </a:r>
          </a:p>
        </p:txBody>
      </p:sp>
      <p:sp>
        <p:nvSpPr>
          <p:cNvPr id="8" name="Pentagon 7">
            <a:extLst>
              <a:ext uri="{FF2B5EF4-FFF2-40B4-BE49-F238E27FC236}">
                <a16:creationId xmlns:a16="http://schemas.microsoft.com/office/drawing/2014/main" id="{3A34D64A-C459-3409-BC22-D6E1B2618E4B}"/>
              </a:ext>
            </a:extLst>
          </p:cNvPr>
          <p:cNvSpPr/>
          <p:nvPr/>
        </p:nvSpPr>
        <p:spPr>
          <a:xfrm>
            <a:off x="261764" y="3913668"/>
            <a:ext cx="2232248" cy="765799"/>
          </a:xfrm>
          <a:prstGeom prst="homePlate">
            <a:avLst/>
          </a:prstGeom>
          <a:solidFill>
            <a:schemeClr val="accent3">
              <a:lumMod val="60000"/>
              <a:lumOff val="40000"/>
            </a:schemeClr>
          </a:solidFill>
          <a:ln>
            <a:solidFill>
              <a:schemeClr val="bg2"/>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Internal</a:t>
            </a:r>
          </a:p>
          <a:p>
            <a:pPr algn="ctr"/>
            <a:r>
              <a:rPr lang="en-US" dirty="0"/>
              <a:t>Obligation</a:t>
            </a:r>
          </a:p>
        </p:txBody>
      </p:sp>
      <p:sp>
        <p:nvSpPr>
          <p:cNvPr id="9" name="Pentagon 8">
            <a:extLst>
              <a:ext uri="{FF2B5EF4-FFF2-40B4-BE49-F238E27FC236}">
                <a16:creationId xmlns:a16="http://schemas.microsoft.com/office/drawing/2014/main" id="{A181F856-AF6F-3F38-EB7D-673A871E1EA9}"/>
              </a:ext>
            </a:extLst>
          </p:cNvPr>
          <p:cNvSpPr/>
          <p:nvPr/>
        </p:nvSpPr>
        <p:spPr>
          <a:xfrm>
            <a:off x="261764" y="5157192"/>
            <a:ext cx="2232248" cy="765799"/>
          </a:xfrm>
          <a:prstGeom prst="homePlate">
            <a:avLst/>
          </a:prstGeom>
          <a:solidFill>
            <a:schemeClr val="accent3">
              <a:lumMod val="60000"/>
              <a:lumOff val="40000"/>
            </a:schemeClr>
          </a:solidFill>
          <a:ln>
            <a:solidFill>
              <a:schemeClr val="bg2"/>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Mandated Future Compliance Costs</a:t>
            </a:r>
          </a:p>
        </p:txBody>
      </p:sp>
    </p:spTree>
    <p:extLst>
      <p:ext uri="{BB962C8B-B14F-4D97-AF65-F5344CB8AC3E}">
        <p14:creationId xmlns:p14="http://schemas.microsoft.com/office/powerpoint/2010/main" val="516951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40EB-33CC-E80A-021B-BDA208861D23}"/>
              </a:ext>
            </a:extLst>
          </p:cNvPr>
          <p:cNvSpPr>
            <a:spLocks noGrp="1"/>
          </p:cNvSpPr>
          <p:nvPr>
            <p:ph type="title"/>
          </p:nvPr>
        </p:nvSpPr>
        <p:spPr>
          <a:xfrm>
            <a:off x="837981" y="-171400"/>
            <a:ext cx="10512862" cy="1325563"/>
          </a:xfrm>
        </p:spPr>
        <p:txBody>
          <a:bodyPr/>
          <a:lstStyle/>
          <a:p>
            <a:pPr algn="ctr"/>
            <a:r>
              <a:rPr lang="en-US" dirty="0"/>
              <a:t>Internal Obligation</a:t>
            </a:r>
          </a:p>
        </p:txBody>
      </p:sp>
      <p:sp>
        <p:nvSpPr>
          <p:cNvPr id="3" name="Content Placeholder 2">
            <a:extLst>
              <a:ext uri="{FF2B5EF4-FFF2-40B4-BE49-F238E27FC236}">
                <a16:creationId xmlns:a16="http://schemas.microsoft.com/office/drawing/2014/main" id="{C30DE54B-932C-A05F-321B-DF7307BE207E}"/>
              </a:ext>
            </a:extLst>
          </p:cNvPr>
          <p:cNvSpPr>
            <a:spLocks noGrp="1"/>
          </p:cNvSpPr>
          <p:nvPr>
            <p:ph idx="1"/>
          </p:nvPr>
        </p:nvSpPr>
        <p:spPr>
          <a:xfrm>
            <a:off x="477788" y="908720"/>
            <a:ext cx="11665295" cy="2611487"/>
          </a:xfrm>
        </p:spPr>
        <p:txBody>
          <a:bodyPr>
            <a:normAutofit fontScale="25000" lnSpcReduction="20000"/>
          </a:bodyPr>
          <a:lstStyle/>
          <a:p>
            <a:pPr marL="0" indent="0">
              <a:buNone/>
            </a:pPr>
            <a:r>
              <a:rPr lang="en-US" sz="8000" dirty="0">
                <a:latin typeface="Calibri" panose="020F0502020204030204" pitchFamily="34" charset="0"/>
                <a:cs typeface="Calibri" panose="020F0502020204030204" pitchFamily="34" charset="0"/>
              </a:rPr>
              <a:t>May treat a </a:t>
            </a:r>
            <a:r>
              <a:rPr lang="en-US" sz="8000" b="1" dirty="0">
                <a:latin typeface="Calibri" panose="020F0502020204030204" pitchFamily="34" charset="0"/>
                <a:cs typeface="Calibri" panose="020F0502020204030204" pitchFamily="34" charset="0"/>
              </a:rPr>
              <a:t>budget appropriation + internal contract </a:t>
            </a:r>
            <a:r>
              <a:rPr lang="en-US" sz="8000" dirty="0">
                <a:latin typeface="Calibri" panose="020F0502020204030204" pitchFamily="34" charset="0"/>
                <a:cs typeface="Calibri" panose="020F0502020204030204" pitchFamily="34" charset="0"/>
              </a:rPr>
              <a:t>as an obligation if the agreement:</a:t>
            </a:r>
          </a:p>
          <a:p>
            <a:pPr lvl="1"/>
            <a:r>
              <a:rPr lang="en-US" sz="8000" dirty="0">
                <a:latin typeface="Calibri" panose="020F0502020204030204" pitchFamily="34" charset="0"/>
                <a:cs typeface="Calibri" panose="020F0502020204030204" pitchFamily="34" charset="0"/>
              </a:rPr>
              <a:t>Imposes conditions on the use of funds by the department;</a:t>
            </a:r>
          </a:p>
          <a:p>
            <a:pPr lvl="1"/>
            <a:r>
              <a:rPr lang="en-US" sz="8000" dirty="0">
                <a:latin typeface="Calibri" panose="020F0502020204030204" pitchFamily="34" charset="0"/>
                <a:cs typeface="Calibri" panose="020F0502020204030204" pitchFamily="34" charset="0"/>
              </a:rPr>
              <a:t>Governs the provision of funds to carry out an eligible use of ARP/CSLFRF funds; or</a:t>
            </a:r>
          </a:p>
          <a:p>
            <a:pPr lvl="1"/>
            <a:r>
              <a:rPr lang="en-US" sz="8000" dirty="0">
                <a:latin typeface="Calibri" panose="020F0502020204030204" pitchFamily="34" charset="0"/>
                <a:cs typeface="Calibri" panose="020F0502020204030204" pitchFamily="34" charset="0"/>
              </a:rPr>
              <a:t>Governs procurement of goods or services by the department.</a:t>
            </a:r>
          </a:p>
          <a:p>
            <a:pPr marL="0" indent="0">
              <a:buNone/>
            </a:pPr>
            <a:r>
              <a:rPr lang="en-US" sz="8000" dirty="0">
                <a:latin typeface="Calibri" panose="020F0502020204030204" pitchFamily="34" charset="0"/>
                <a:cs typeface="Calibri" panose="020F0502020204030204" pitchFamily="34" charset="0"/>
              </a:rPr>
              <a:t>The agreement must:</a:t>
            </a:r>
          </a:p>
          <a:p>
            <a:pPr lvl="1"/>
            <a:r>
              <a:rPr lang="en-US" sz="8000" dirty="0">
                <a:latin typeface="Calibri" panose="020F0502020204030204" pitchFamily="34" charset="0"/>
                <a:cs typeface="Calibri" panose="020F0502020204030204" pitchFamily="34" charset="0"/>
              </a:rPr>
              <a:t>set forth specific requirements, such as scope of work and project deliverables;</a:t>
            </a:r>
          </a:p>
          <a:p>
            <a:pPr lvl="1"/>
            <a:r>
              <a:rPr lang="en-US" sz="8000" dirty="0">
                <a:latin typeface="Calibri" panose="020F0502020204030204" pitchFamily="34" charset="0"/>
                <a:cs typeface="Calibri" panose="020F0502020204030204" pitchFamily="34" charset="0"/>
              </a:rPr>
              <a:t>Be signed by both the governing board designee and the department head/staff member that will carry out agreement; and</a:t>
            </a:r>
          </a:p>
          <a:p>
            <a:pPr lvl="1"/>
            <a:r>
              <a:rPr lang="en-US" sz="8000" dirty="0">
                <a:latin typeface="Calibri" panose="020F0502020204030204" pitchFamily="34" charset="0"/>
                <a:cs typeface="Calibri" panose="020F0502020204030204" pitchFamily="34" charset="0"/>
              </a:rPr>
              <a:t>NOT include language that disclaims any binding effect or state that it does not create rights or obligations.</a:t>
            </a:r>
          </a:p>
          <a:p>
            <a:pPr lvl="1"/>
            <a:endParaRPr lang="en-US" dirty="0"/>
          </a:p>
          <a:p>
            <a:pPr lvl="1"/>
            <a:endParaRPr lang="en-US" dirty="0"/>
          </a:p>
        </p:txBody>
      </p:sp>
      <p:sp>
        <p:nvSpPr>
          <p:cNvPr id="4" name="Rectangle 3">
            <a:extLst>
              <a:ext uri="{FF2B5EF4-FFF2-40B4-BE49-F238E27FC236}">
                <a16:creationId xmlns:a16="http://schemas.microsoft.com/office/drawing/2014/main" id="{CE1814AE-83D8-E935-B5D7-14F4A47D33F5}"/>
              </a:ext>
            </a:extLst>
          </p:cNvPr>
          <p:cNvSpPr/>
          <p:nvPr/>
        </p:nvSpPr>
        <p:spPr>
          <a:xfrm>
            <a:off x="477788" y="3717032"/>
            <a:ext cx="5616624" cy="3024336"/>
          </a:xfrm>
          <a:prstGeom prst="rect">
            <a:avLst/>
          </a:prstGeom>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Example 1:</a:t>
            </a:r>
          </a:p>
          <a:p>
            <a:pPr algn="ctr"/>
            <a:endParaRPr lang="en-US" sz="1000" dirty="0">
              <a:latin typeface="Calibri" panose="020F0502020204030204" pitchFamily="34" charset="0"/>
              <a:cs typeface="Calibri" panose="020F0502020204030204" pitchFamily="34" charset="0"/>
            </a:endParaRPr>
          </a:p>
          <a:p>
            <a:pPr algn="ctr"/>
            <a:r>
              <a:rPr lang="en-US" dirty="0">
                <a:latin typeface="Calibri" panose="020F0502020204030204" pitchFamily="34" charset="0"/>
                <a:cs typeface="Calibri" panose="020F0502020204030204" pitchFamily="34" charset="0"/>
              </a:rPr>
              <a:t>City council appropriates ARP/CSLFRF funds for a public safety-related project to the law enforcement department. City council and police chief enter into a agreement, whereby police chief commits to spending funds for specific ARP/CLSFRF-eligible public safety project and to comply with all applicable regulations, documentation, record-keeping, and other requirements.</a:t>
            </a:r>
          </a:p>
          <a:p>
            <a:pPr algn="ctr"/>
            <a:endParaRPr lang="en-US" dirty="0">
              <a:latin typeface="Calibri" panose="020F0502020204030204" pitchFamily="34" charset="0"/>
              <a:cs typeface="Calibri" panose="020F0502020204030204" pitchFamily="34" charset="0"/>
            </a:endParaRPr>
          </a:p>
          <a:p>
            <a:pPr algn="ctr"/>
            <a:r>
              <a:rPr lang="en-US" dirty="0">
                <a:latin typeface="Calibri" panose="020F0502020204030204" pitchFamily="34" charset="0"/>
                <a:cs typeface="Calibri" panose="020F0502020204030204" pitchFamily="34" charset="0"/>
              </a:rPr>
              <a:t> </a:t>
            </a:r>
          </a:p>
        </p:txBody>
      </p:sp>
      <p:sp>
        <p:nvSpPr>
          <p:cNvPr id="5" name="Rectangle 4">
            <a:extLst>
              <a:ext uri="{FF2B5EF4-FFF2-40B4-BE49-F238E27FC236}">
                <a16:creationId xmlns:a16="http://schemas.microsoft.com/office/drawing/2014/main" id="{F927F384-FA14-F68A-0E69-B1F1CBBA5466}"/>
              </a:ext>
            </a:extLst>
          </p:cNvPr>
          <p:cNvSpPr/>
          <p:nvPr/>
        </p:nvSpPr>
        <p:spPr>
          <a:xfrm>
            <a:off x="6187907" y="3717032"/>
            <a:ext cx="5616624" cy="3024336"/>
          </a:xfrm>
          <a:prstGeom prst="rect">
            <a:avLst/>
          </a:prstGeom>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Example 2:</a:t>
            </a:r>
          </a:p>
          <a:p>
            <a:pPr algn="ctr"/>
            <a:endParaRPr lang="en-US" sz="1000" dirty="0">
              <a:latin typeface="Calibri" panose="020F0502020204030204" pitchFamily="34" charset="0"/>
              <a:cs typeface="Calibri" panose="020F0502020204030204" pitchFamily="34" charset="0"/>
            </a:endParaRPr>
          </a:p>
          <a:p>
            <a:pPr algn="ctr"/>
            <a:r>
              <a:rPr lang="en-US" dirty="0">
                <a:latin typeface="Calibri" panose="020F0502020204030204" pitchFamily="34" charset="0"/>
                <a:cs typeface="Calibri" panose="020F0502020204030204" pitchFamily="34" charset="0"/>
              </a:rPr>
              <a:t>County commissioners appropriates ARP/CSLFRF funds to the social services department to cover operational costs of a grant-eligible lease assistance program for low-income senior citizens. The county manager, as budget officer, enters into a contract with the social services director, whereby the director agrees to perform and complete in a satisfactory and proper manner the scope of work specified in accordance with all the ARP/CSLFRF award terms and conditions</a:t>
            </a:r>
            <a:r>
              <a:rPr lang="en-US" dirty="0"/>
              <a:t>.</a:t>
            </a:r>
          </a:p>
        </p:txBody>
      </p:sp>
    </p:spTree>
    <p:extLst>
      <p:ext uri="{BB962C8B-B14F-4D97-AF65-F5344CB8AC3E}">
        <p14:creationId xmlns:p14="http://schemas.microsoft.com/office/powerpoint/2010/main" val="4282469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1E90E-9B68-BA37-0D22-1780B28DBCBD}"/>
              </a:ext>
            </a:extLst>
          </p:cNvPr>
          <p:cNvSpPr>
            <a:spLocks noGrp="1"/>
          </p:cNvSpPr>
          <p:nvPr>
            <p:ph type="title"/>
          </p:nvPr>
        </p:nvSpPr>
        <p:spPr>
          <a:xfrm>
            <a:off x="-25181" y="-99392"/>
            <a:ext cx="12214006" cy="1325563"/>
          </a:xfrm>
        </p:spPr>
        <p:txBody>
          <a:bodyPr/>
          <a:lstStyle/>
          <a:p>
            <a:pPr algn="ctr"/>
            <a:r>
              <a:rPr lang="en-US" dirty="0"/>
              <a:t>Mandated Future Compliance Costs</a:t>
            </a:r>
          </a:p>
        </p:txBody>
      </p:sp>
      <p:graphicFrame>
        <p:nvGraphicFramePr>
          <p:cNvPr id="5" name="Content Placeholder 4">
            <a:extLst>
              <a:ext uri="{FF2B5EF4-FFF2-40B4-BE49-F238E27FC236}">
                <a16:creationId xmlns:a16="http://schemas.microsoft.com/office/drawing/2014/main" id="{2D9B8400-BF8A-7956-0279-099560749AC7}"/>
              </a:ext>
            </a:extLst>
          </p:cNvPr>
          <p:cNvGraphicFramePr>
            <a:graphicFrameLocks noGrp="1"/>
          </p:cNvGraphicFramePr>
          <p:nvPr>
            <p:ph idx="1"/>
            <p:extLst>
              <p:ext uri="{D42A27DB-BD31-4B8C-83A1-F6EECF244321}">
                <p14:modId xmlns:p14="http://schemas.microsoft.com/office/powerpoint/2010/main" val="1452356019"/>
              </p:ext>
            </p:extLst>
          </p:nvPr>
        </p:nvGraphicFramePr>
        <p:xfrm>
          <a:off x="1" y="2078418"/>
          <a:ext cx="7149350"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1928DB8C-AC9D-03CE-2B95-9FCDFF00951A}"/>
              </a:ext>
            </a:extLst>
          </p:cNvPr>
          <p:cNvSpPr/>
          <p:nvPr/>
        </p:nvSpPr>
        <p:spPr>
          <a:xfrm>
            <a:off x="-25181" y="980729"/>
            <a:ext cx="12188824" cy="1224136"/>
          </a:xfrm>
          <a:prstGeom prst="rect">
            <a:avLst/>
          </a:prstGeom>
          <a:solidFill>
            <a:schemeClr val="accent2"/>
          </a:solidFill>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effectLst/>
                <a:latin typeface="Calibri" panose="020F0502020204030204" pitchFamily="34" charset="0"/>
                <a:ea typeface="Calibri" panose="020F0502020204030204" pitchFamily="34" charset="0"/>
                <a:cs typeface="Times New Roman" panose="02020603050405020304" pitchFamily="18" charset="0"/>
              </a:rPr>
              <a:t>A local government may </a:t>
            </a:r>
            <a:r>
              <a:rPr lang="en-US" dirty="0">
                <a:latin typeface="Calibri" panose="020F0502020204030204" pitchFamily="34" charset="0"/>
                <a:ea typeface="Calibri" panose="020F0502020204030204" pitchFamily="34" charset="0"/>
                <a:cs typeface="Times New Roman" panose="02020603050405020304" pitchFamily="18" charset="0"/>
              </a:rPr>
              <a:t>enter into a new contract/agreement for costs related to </a:t>
            </a:r>
            <a:r>
              <a:rPr lang="en-US" dirty="0">
                <a:effectLst/>
                <a:latin typeface="Calibri" panose="020F0502020204030204" pitchFamily="34" charset="0"/>
                <a:ea typeface="Calibri" panose="020F0502020204030204" pitchFamily="34" charset="0"/>
                <a:cs typeface="Times New Roman" panose="02020603050405020304" pitchFamily="18" charset="0"/>
              </a:rPr>
              <a:t>“a requirement under federal law or regulation or a provision of the [ARP/CSLFRF] award terms of conditions to which the [local government] becomes subject as a result of receiving or expending the [ARP/CSLFRF] funds.” This includes close out costs, pursuant </a:t>
            </a:r>
            <a:r>
              <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 </a:t>
            </a:r>
            <a:r>
              <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2 CFR 200.344.</a:t>
            </a:r>
            <a:r>
              <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It also includes subrecipient monitoring costs.</a:t>
            </a:r>
            <a:endParaRPr lang="en-US" dirty="0">
              <a:solidFill>
                <a:schemeClr val="bg1"/>
              </a:solidFill>
            </a:endParaRPr>
          </a:p>
        </p:txBody>
      </p:sp>
      <p:sp>
        <p:nvSpPr>
          <p:cNvPr id="6" name="Rectangle 5">
            <a:extLst>
              <a:ext uri="{FF2B5EF4-FFF2-40B4-BE49-F238E27FC236}">
                <a16:creationId xmlns:a16="http://schemas.microsoft.com/office/drawing/2014/main" id="{4336FBEA-0404-7968-F1EA-EFBC6E1757B3}"/>
              </a:ext>
            </a:extLst>
          </p:cNvPr>
          <p:cNvSpPr/>
          <p:nvPr/>
        </p:nvSpPr>
        <p:spPr>
          <a:xfrm>
            <a:off x="0" y="6060449"/>
            <a:ext cx="12188825" cy="620688"/>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t>If using indirect cost recovery, may continue to charge indirect rate on MDTC through expenditure deadline</a:t>
            </a:r>
          </a:p>
        </p:txBody>
      </p:sp>
      <p:sp>
        <p:nvSpPr>
          <p:cNvPr id="7" name="Rectangle 6">
            <a:extLst>
              <a:ext uri="{FF2B5EF4-FFF2-40B4-BE49-F238E27FC236}">
                <a16:creationId xmlns:a16="http://schemas.microsoft.com/office/drawing/2014/main" id="{D0A833E5-B418-1D9F-A242-50EAC68A8C08}"/>
              </a:ext>
            </a:extLst>
          </p:cNvPr>
          <p:cNvSpPr/>
          <p:nvPr/>
        </p:nvSpPr>
        <p:spPr>
          <a:xfrm>
            <a:off x="7174532" y="2204865"/>
            <a:ext cx="5014293" cy="3787004"/>
          </a:xfrm>
          <a:prstGeom prst="rect">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spcBef>
                <a:spcPts val="0"/>
              </a:spcBef>
              <a:spcAft>
                <a:spcPts val="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A local government must:</a:t>
            </a:r>
          </a:p>
          <a:p>
            <a:pPr marL="285750" marR="0" indent="-285750">
              <a:spcBef>
                <a:spcPts val="0"/>
              </a:spcBef>
              <a:spcAft>
                <a:spcPts val="0"/>
              </a:spcAft>
              <a:buFont typeface="Arial" panose="020B0604020202020204" pitchFamily="34" charset="0"/>
              <a:buChar char="•"/>
            </a:pPr>
            <a:r>
              <a:rPr lang="en-US" sz="1700" dirty="0">
                <a:effectLst/>
                <a:latin typeface="Calibri" panose="020F0502020204030204" pitchFamily="34" charset="0"/>
                <a:ea typeface="Calibri" panose="020F0502020204030204" pitchFamily="34" charset="0"/>
                <a:cs typeface="Times New Roman" panose="02020603050405020304" pitchFamily="18" charset="0"/>
              </a:rPr>
              <a:t>estimate that amount of ARP/CSLFRF funds it will use to cover these expenditures;</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700" dirty="0">
                <a:effectLst/>
                <a:latin typeface="Calibri" panose="020F0502020204030204" pitchFamily="34" charset="0"/>
                <a:ea typeface="Calibri" panose="020F0502020204030204" pitchFamily="34" charset="0"/>
                <a:cs typeface="Times New Roman" panose="02020603050405020304" pitchFamily="18" charset="0"/>
              </a:rPr>
              <a:t>document a reasonable justification for the estimate and how it was made; and</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700" dirty="0">
                <a:effectLst/>
                <a:latin typeface="Calibri" panose="020F0502020204030204" pitchFamily="34" charset="0"/>
                <a:ea typeface="Calibri" panose="020F0502020204030204" pitchFamily="34" charset="0"/>
                <a:cs typeface="Times New Roman" panose="02020603050405020304" pitchFamily="18" charset="0"/>
              </a:rPr>
              <a:t>report the estimate to Treasury </a:t>
            </a:r>
            <a:r>
              <a:rPr lang="en-US" sz="1700" dirty="0">
                <a:latin typeface="Calibri" panose="020F0502020204030204" pitchFamily="34" charset="0"/>
                <a:ea typeface="Calibri" panose="020F0502020204030204" pitchFamily="34" charset="0"/>
                <a:cs typeface="Times New Roman" panose="02020603050405020304" pitchFamily="18" charset="0"/>
              </a:rPr>
              <a:t>in the</a:t>
            </a:r>
            <a:r>
              <a:rPr lang="en-US" sz="1700" dirty="0">
                <a:effectLst/>
                <a:latin typeface="Calibri" panose="020F0502020204030204" pitchFamily="34" charset="0"/>
                <a:ea typeface="Calibri" panose="020F0502020204030204" pitchFamily="34" charset="0"/>
                <a:cs typeface="Times New Roman" panose="02020603050405020304" pitchFamily="18" charset="0"/>
              </a:rPr>
              <a:t> July 2024 P&amp;E Report</a:t>
            </a:r>
            <a:r>
              <a:rPr lang="en-US" sz="1700" dirty="0">
                <a:latin typeface="Calibri" panose="020F0502020204030204" pitchFamily="34" charset="0"/>
                <a:ea typeface="Calibri" panose="020F0502020204030204" pitchFamily="34" charset="0"/>
                <a:cs typeface="Times New Roman" panose="02020603050405020304" pitchFamily="18" charset="0"/>
              </a:rPr>
              <a:t> (may update in Jan. 2025 P&amp;E report)</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r>
              <a:rPr lang="en-US" sz="1700" i="1" dirty="0">
                <a:effectLst/>
                <a:latin typeface="Calibri" panose="020F0502020204030204" pitchFamily="34" charset="0"/>
                <a:ea typeface="Calibri" panose="020F0502020204030204" pitchFamily="34" charset="0"/>
                <a:cs typeface="Times New Roman" panose="02020603050405020304" pitchFamily="18" charset="0"/>
              </a:rPr>
              <a:t>At award closeout the local government must report on the final amount expended for these costs. If a local government’s estimate exceeds what it ultimately expends, it may use left over funds on another ARP/CSLFRF-eligible obligated project / expense.</a:t>
            </a:r>
          </a:p>
        </p:txBody>
      </p:sp>
    </p:spTree>
    <p:extLst>
      <p:ext uri="{BB962C8B-B14F-4D97-AF65-F5344CB8AC3E}">
        <p14:creationId xmlns:p14="http://schemas.microsoft.com/office/powerpoint/2010/main" val="162889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52E1B32-32CE-7C48-9EF5-19B7721CCE8B}"/>
              </a:ext>
            </a:extLst>
          </p:cNvPr>
          <p:cNvSpPr/>
          <p:nvPr/>
        </p:nvSpPr>
        <p:spPr>
          <a:xfrm>
            <a:off x="0" y="0"/>
            <a:ext cx="12188825" cy="1427485"/>
          </a:xfrm>
          <a:prstGeom prst="rect">
            <a:avLst/>
          </a:prstGeom>
          <a:solidFill>
            <a:schemeClr val="tx1">
              <a:lumMod val="65000"/>
              <a:lumOff val="3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886FCD-58EE-E1AE-ADD3-907A57A066F8}"/>
              </a:ext>
            </a:extLst>
          </p:cNvPr>
          <p:cNvSpPr>
            <a:spLocks noGrp="1"/>
          </p:cNvSpPr>
          <p:nvPr>
            <p:ph type="title"/>
          </p:nvPr>
        </p:nvSpPr>
        <p:spPr>
          <a:xfrm>
            <a:off x="837982" y="101922"/>
            <a:ext cx="10512862" cy="1325563"/>
          </a:xfrm>
        </p:spPr>
        <p:txBody>
          <a:bodyPr/>
          <a:lstStyle/>
          <a:p>
            <a:pPr algn="ctr"/>
            <a:r>
              <a:rPr lang="en-US" dirty="0">
                <a:solidFill>
                  <a:schemeClr val="bg1"/>
                </a:solidFill>
              </a:rPr>
              <a:t>Adjustment Period</a:t>
            </a:r>
            <a:br>
              <a:rPr lang="en-US" dirty="0">
                <a:solidFill>
                  <a:schemeClr val="bg1"/>
                </a:solidFill>
              </a:rPr>
            </a:br>
            <a:r>
              <a:rPr lang="en-US" dirty="0">
                <a:solidFill>
                  <a:schemeClr val="bg1"/>
                </a:solidFill>
              </a:rPr>
              <a:t>January 1, 2025 – December 31, 2026</a:t>
            </a:r>
          </a:p>
        </p:txBody>
      </p:sp>
      <p:sp>
        <p:nvSpPr>
          <p:cNvPr id="3" name="Content Placeholder 2">
            <a:extLst>
              <a:ext uri="{FF2B5EF4-FFF2-40B4-BE49-F238E27FC236}">
                <a16:creationId xmlns:a16="http://schemas.microsoft.com/office/drawing/2014/main" id="{511D7E50-9C37-FDA1-1847-C799CA44CBC9}"/>
              </a:ext>
            </a:extLst>
          </p:cNvPr>
          <p:cNvSpPr>
            <a:spLocks noGrp="1"/>
          </p:cNvSpPr>
          <p:nvPr>
            <p:ph idx="1"/>
          </p:nvPr>
        </p:nvSpPr>
        <p:spPr>
          <a:xfrm>
            <a:off x="2926060" y="1550005"/>
            <a:ext cx="8856985" cy="5226671"/>
          </a:xfrm>
        </p:spPr>
        <p:txBody>
          <a:bodyPr>
            <a:normAutofit fontScale="70000" lnSpcReduction="20000"/>
          </a:bodyPr>
          <a:lstStyle/>
          <a:p>
            <a:pPr marL="514350" indent="-514350">
              <a:buFont typeface="+mj-lt"/>
              <a:buAutoNum type="arabicPeriod"/>
            </a:pPr>
            <a:r>
              <a:rPr lang="en-US" dirty="0">
                <a:latin typeface="Calibri" panose="020F0502020204030204" pitchFamily="34" charset="0"/>
                <a:cs typeface="Calibri" panose="020F0502020204030204" pitchFamily="34" charset="0"/>
              </a:rPr>
              <a:t>Substituting new hires or other staff into an Obligated Position, even if nature of position changes</a:t>
            </a:r>
          </a:p>
          <a:p>
            <a:pPr marL="514350" indent="-514350">
              <a:buFont typeface="+mj-lt"/>
              <a:buAutoNum type="arabicPeriod"/>
            </a:pPr>
            <a:r>
              <a:rPr lang="en-US" dirty="0">
                <a:latin typeface="Calibri" panose="020F0502020204030204" pitchFamily="34" charset="0"/>
                <a:cs typeface="Calibri" panose="020F0502020204030204" pitchFamily="34" charset="0"/>
              </a:rPr>
              <a:t>New contracts executed related to Mandated Future Compliance Costs (including for personnel)</a:t>
            </a:r>
          </a:p>
          <a:p>
            <a:pPr marL="514350" indent="-514350">
              <a:buFont typeface="+mj-lt"/>
              <a:buAutoNum type="arabicPeriod"/>
            </a:pPr>
            <a:r>
              <a:rPr lang="en-US" dirty="0">
                <a:latin typeface="Calibri" panose="020F0502020204030204" pitchFamily="34" charset="0"/>
                <a:cs typeface="Calibri" panose="020F0502020204030204" pitchFamily="34" charset="0"/>
              </a:rPr>
              <a:t>Change Orders or Contract Contingencies that were expressly allowed in original contract executed by December 31, 2024</a:t>
            </a:r>
          </a:p>
          <a:p>
            <a:pPr marL="457063" lvl="1" indent="0">
              <a:buNone/>
            </a:pPr>
            <a:r>
              <a:rPr lang="en-US" dirty="0">
                <a:latin typeface="Calibri" panose="020F0502020204030204" pitchFamily="34" charset="0"/>
                <a:cs typeface="Calibri" panose="020F0502020204030204" pitchFamily="34" charset="0"/>
              </a:rPr>
              <a:t>	May use ARP/CSLFRF to fund increase in costs</a:t>
            </a:r>
          </a:p>
          <a:p>
            <a:pPr marL="514350" indent="-514350">
              <a:buFont typeface="+mj-lt"/>
              <a:buAutoNum type="arabicPeriod"/>
            </a:pPr>
            <a:r>
              <a:rPr lang="en-US" sz="2800" dirty="0">
                <a:latin typeface="Calibri" panose="020F0502020204030204" pitchFamily="34" charset="0"/>
                <a:cs typeface="Calibri" panose="020F0502020204030204" pitchFamily="34" charset="0"/>
              </a:rPr>
              <a:t>Amendments to contracts executed by December 31, 2024, if amended contract is of substantially the same scope and for substantially the same purpose as original contract</a:t>
            </a:r>
          </a:p>
          <a:p>
            <a:pPr marL="457063" lvl="1" indent="0">
              <a:buNone/>
            </a:pPr>
            <a:r>
              <a:rPr lang="en-US" dirty="0">
                <a:latin typeface="Calibri" panose="020F0502020204030204" pitchFamily="34" charset="0"/>
                <a:cs typeface="Calibri" panose="020F0502020204030204" pitchFamily="34" charset="0"/>
              </a:rPr>
              <a:t>	May use ARP/CSLFRF to fund increase in costs</a:t>
            </a:r>
          </a:p>
          <a:p>
            <a:pPr marL="514350" indent="-514350">
              <a:buFont typeface="+mj-lt"/>
              <a:buAutoNum type="arabicPeriod"/>
            </a:pPr>
            <a:r>
              <a:rPr lang="en-US" dirty="0">
                <a:latin typeface="Calibri" panose="020F0502020204030204" pitchFamily="34" charset="0"/>
                <a:cs typeface="Calibri" panose="020F0502020204030204" pitchFamily="34" charset="0"/>
              </a:rPr>
              <a:t>*Substituting Contractors or Subawards for certain purposes, if new contract or subaward is of substantially the same scope and for substantially the same purpose as original executed by December 31, 2024</a:t>
            </a:r>
          </a:p>
          <a:p>
            <a:pPr marL="457063" lvl="1" indent="0">
              <a:buNone/>
            </a:pPr>
            <a:r>
              <a:rPr lang="en-US" dirty="0">
                <a:latin typeface="Calibri" panose="020F0502020204030204" pitchFamily="34" charset="0"/>
                <a:cs typeface="Calibri" panose="020F0502020204030204" pitchFamily="34" charset="0"/>
              </a:rPr>
              <a:t>	May use ARP/CSLFRF to fund new contract or subaward, even </a:t>
            </a:r>
            <a:r>
              <a:rPr lang="en-US">
                <a:latin typeface="Calibri" panose="020F0502020204030204" pitchFamily="34" charset="0"/>
                <a:cs typeface="Calibri" panose="020F0502020204030204" pitchFamily="34" charset="0"/>
              </a:rPr>
              <a:t>if it imposes higher costs</a:t>
            </a:r>
            <a:endParaRPr lang="en-US" dirty="0">
              <a:latin typeface="Calibri" panose="020F0502020204030204" pitchFamily="34" charset="0"/>
              <a:cs typeface="Calibri" panose="020F0502020204030204" pitchFamily="34" charset="0"/>
            </a:endParaRPr>
          </a:p>
          <a:p>
            <a:pPr marL="514350" indent="-514350">
              <a:buFont typeface="+mj-lt"/>
              <a:buAutoNum type="arabicPeriod"/>
            </a:pPr>
            <a:r>
              <a:rPr lang="en-US" dirty="0">
                <a:latin typeface="Calibri" panose="020F0502020204030204" pitchFamily="34" charset="0"/>
                <a:cs typeface="Calibri" panose="020F0502020204030204" pitchFamily="34" charset="0"/>
              </a:rPr>
              <a:t>Substitute ARP/CSLFRF funds for local funds on ARP/CSLFRF-eligible project that was obligated by December 31, 2024</a:t>
            </a:r>
          </a:p>
          <a:p>
            <a:pPr marL="514350" indent="-514350">
              <a:buFont typeface="+mj-lt"/>
              <a:buAutoNum type="arabicPeriod"/>
            </a:pPr>
            <a:r>
              <a:rPr lang="en-US" dirty="0">
                <a:latin typeface="Calibri" panose="020F0502020204030204" pitchFamily="34" charset="0"/>
                <a:cs typeface="Calibri" panose="020F0502020204030204" pitchFamily="34" charset="0"/>
              </a:rPr>
              <a:t>New contracts executed to carry out Internal Obligation (including for personnel)</a:t>
            </a:r>
          </a:p>
        </p:txBody>
      </p:sp>
      <p:sp>
        <p:nvSpPr>
          <p:cNvPr id="4" name="Right Arrow Callout 3">
            <a:extLst>
              <a:ext uri="{FF2B5EF4-FFF2-40B4-BE49-F238E27FC236}">
                <a16:creationId xmlns:a16="http://schemas.microsoft.com/office/drawing/2014/main" id="{FE383066-14CF-3FF8-C235-891BF9D89C9C}"/>
              </a:ext>
            </a:extLst>
          </p:cNvPr>
          <p:cNvSpPr/>
          <p:nvPr/>
        </p:nvSpPr>
        <p:spPr>
          <a:xfrm>
            <a:off x="189756" y="1529408"/>
            <a:ext cx="2880320" cy="4995936"/>
          </a:xfrm>
          <a:prstGeom prst="rightArrow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Certain new legal obligations allowed</a:t>
            </a:r>
          </a:p>
          <a:p>
            <a:pPr algn="ctr"/>
            <a:endParaRPr lang="en-US" sz="2400" dirty="0"/>
          </a:p>
          <a:p>
            <a:pPr algn="ctr"/>
            <a:r>
              <a:rPr lang="en-US" sz="2400" dirty="0"/>
              <a:t>But must provide estimate &amp; justification to Treasury in advance</a:t>
            </a:r>
          </a:p>
        </p:txBody>
      </p:sp>
    </p:spTree>
    <p:extLst>
      <p:ext uri="{BB962C8B-B14F-4D97-AF65-F5344CB8AC3E}">
        <p14:creationId xmlns:p14="http://schemas.microsoft.com/office/powerpoint/2010/main" val="2792430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849B0-8A8A-E1D4-956B-E250271E8771}"/>
              </a:ext>
            </a:extLst>
          </p:cNvPr>
          <p:cNvSpPr>
            <a:spLocks noGrp="1"/>
          </p:cNvSpPr>
          <p:nvPr>
            <p:ph type="title"/>
          </p:nvPr>
        </p:nvSpPr>
        <p:spPr>
          <a:xfrm>
            <a:off x="1269876" y="-99392"/>
            <a:ext cx="10512862" cy="1325563"/>
          </a:xfrm>
        </p:spPr>
        <p:txBody>
          <a:bodyPr/>
          <a:lstStyle/>
          <a:p>
            <a:r>
              <a:rPr lang="en-US" dirty="0"/>
              <a:t>*Substituting Contractors or Subrecipients</a:t>
            </a:r>
          </a:p>
        </p:txBody>
      </p:sp>
      <p:sp>
        <p:nvSpPr>
          <p:cNvPr id="3" name="Content Placeholder 2">
            <a:extLst>
              <a:ext uri="{FF2B5EF4-FFF2-40B4-BE49-F238E27FC236}">
                <a16:creationId xmlns:a16="http://schemas.microsoft.com/office/drawing/2014/main" id="{94BBA540-FD66-9CE9-76C1-066A0DEC51BB}"/>
              </a:ext>
            </a:extLst>
          </p:cNvPr>
          <p:cNvSpPr>
            <a:spLocks noGrp="1"/>
          </p:cNvSpPr>
          <p:nvPr>
            <p:ph idx="1"/>
          </p:nvPr>
        </p:nvSpPr>
        <p:spPr>
          <a:xfrm>
            <a:off x="261764" y="1772506"/>
            <a:ext cx="9013365" cy="4810855"/>
          </a:xfrm>
          <a:solidFill>
            <a:schemeClr val="accent6"/>
          </a:solidFill>
        </p:spPr>
        <p:txBody>
          <a:bodyPr>
            <a:normAutofit lnSpcReduction="10000"/>
          </a:bodyPr>
          <a:lstStyle/>
          <a:p>
            <a:pPr marL="0" indent="0">
              <a:buNone/>
            </a:pPr>
            <a:endParaRPr lang="en-US" sz="1200" dirty="0">
              <a:solidFill>
                <a:schemeClr val="bg1"/>
              </a:solidFill>
            </a:endParaRPr>
          </a:p>
          <a:p>
            <a:pPr marL="458788" indent="-230188">
              <a:spcBef>
                <a:spcPts val="0"/>
              </a:spcBef>
              <a:buFont typeface="+mj-lt"/>
              <a:buAutoNum type="arabicPeriod"/>
            </a:pP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 local government terminates a contract or subaward because of the contractor or subrecipient’s default, because the contractor or subrecipient goes out of business, or because the recipient otherwise determines that the contractor or subrecipient will not be able to perform under the contract or carry out the subaward; or</a:t>
            </a:r>
          </a:p>
          <a:p>
            <a:pPr marL="458788" marR="0" indent="-230188">
              <a:spcBef>
                <a:spcPts val="0"/>
              </a:spcBef>
              <a:spcAft>
                <a:spcPts val="0"/>
              </a:spcAft>
              <a:buNone/>
            </a:pP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pPr marL="458788" marR="0" indent="-230188">
              <a:spcBef>
                <a:spcPts val="0"/>
              </a:spcBef>
              <a:spcAft>
                <a:spcPts val="0"/>
              </a:spcAft>
              <a:buNone/>
            </a:pPr>
            <a:r>
              <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2.	T</a:t>
            </a: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 local government and contractor or subrecipient mutually agree to terminate the contract or subaward for convenience (As part of required federal contract terms, all contracts greater than $10,000 must include provisions for termination for cause and convenience by the contractor.); or</a:t>
            </a:r>
          </a:p>
          <a:p>
            <a:pPr marL="458788" marR="0" indent="-230188">
              <a:spcBef>
                <a:spcPts val="0"/>
              </a:spcBef>
              <a:spcAft>
                <a:spcPts val="0"/>
              </a:spcAft>
              <a:buNone/>
            </a:pP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pPr marL="458788" indent="-230188">
              <a:spcBef>
                <a:spcPts val="0"/>
              </a:spcBef>
              <a:buNone/>
            </a:pP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3. </a:t>
            </a:r>
            <a:r>
              <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T</a:t>
            </a: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 local government terminates the contract or subaward for convenience if the contract or subaward was not properly awarded (such as if the contractor was not eligible to receive the contract), there is clear evidence that the contract or subaward was improper, the local government documents its determination that the contract or subaward was not properly awarded, and the original contract or subaward was entered into by the recipient in good faith.</a:t>
            </a:r>
          </a:p>
          <a:p>
            <a:endParaRPr lang="en-US" dirty="0"/>
          </a:p>
        </p:txBody>
      </p:sp>
      <p:sp>
        <p:nvSpPr>
          <p:cNvPr id="4" name="Rectangle 3">
            <a:extLst>
              <a:ext uri="{FF2B5EF4-FFF2-40B4-BE49-F238E27FC236}">
                <a16:creationId xmlns:a16="http://schemas.microsoft.com/office/drawing/2014/main" id="{85143617-5F7D-8417-A968-90E37B88B8A7}"/>
              </a:ext>
            </a:extLst>
          </p:cNvPr>
          <p:cNvSpPr/>
          <p:nvPr/>
        </p:nvSpPr>
        <p:spPr>
          <a:xfrm>
            <a:off x="261764" y="985720"/>
            <a:ext cx="9001000" cy="78709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n-US" sz="2400" dirty="0">
                <a:solidFill>
                  <a:schemeClr val="bg1"/>
                </a:solidFill>
              </a:rPr>
              <a:t>A local government may “replace” a contract or subaward after December 31, 2024 if any of the following occur:</a:t>
            </a:r>
          </a:p>
        </p:txBody>
      </p:sp>
      <p:sp>
        <p:nvSpPr>
          <p:cNvPr id="6" name="Rectangle 5">
            <a:extLst>
              <a:ext uri="{FF2B5EF4-FFF2-40B4-BE49-F238E27FC236}">
                <a16:creationId xmlns:a16="http://schemas.microsoft.com/office/drawing/2014/main" id="{1B121A09-A2AC-739C-0912-0DF7755B0AAA}"/>
              </a:ext>
            </a:extLst>
          </p:cNvPr>
          <p:cNvSpPr/>
          <p:nvPr/>
        </p:nvSpPr>
        <p:spPr>
          <a:xfrm>
            <a:off x="9264768" y="4437112"/>
            <a:ext cx="2926061" cy="21462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Calibri" panose="020F0502020204030204" pitchFamily="34" charset="0"/>
                <a:cs typeface="Calibri" panose="020F0502020204030204" pitchFamily="34" charset="0"/>
              </a:rPr>
              <a:t>Must follow all UG and state law processes to select new contractor/subrecipient</a:t>
            </a:r>
          </a:p>
          <a:p>
            <a:pPr algn="ctr"/>
            <a:endParaRPr lang="en-US" sz="1400" i="1" dirty="0"/>
          </a:p>
        </p:txBody>
      </p:sp>
      <p:sp>
        <p:nvSpPr>
          <p:cNvPr id="7" name="Rectangle 6">
            <a:extLst>
              <a:ext uri="{FF2B5EF4-FFF2-40B4-BE49-F238E27FC236}">
                <a16:creationId xmlns:a16="http://schemas.microsoft.com/office/drawing/2014/main" id="{6576C129-2163-B0C6-41AB-7262E9115322}"/>
              </a:ext>
            </a:extLst>
          </p:cNvPr>
          <p:cNvSpPr/>
          <p:nvPr/>
        </p:nvSpPr>
        <p:spPr>
          <a:xfrm>
            <a:off x="9262764" y="985720"/>
            <a:ext cx="2926061" cy="3451392"/>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Calibri" panose="020F0502020204030204" pitchFamily="34" charset="0"/>
                <a:cs typeface="Calibri" panose="020F0502020204030204" pitchFamily="34" charset="0"/>
              </a:rPr>
              <a:t>Substitute contract or subaward must be for substantially the same purpose as original</a:t>
            </a:r>
          </a:p>
          <a:p>
            <a:pPr algn="ctr"/>
            <a:endParaRPr lang="en-US" sz="2000" dirty="0">
              <a:latin typeface="Calibri" panose="020F0502020204030204" pitchFamily="34" charset="0"/>
              <a:cs typeface="Calibri" panose="020F0502020204030204" pitchFamily="34" charset="0"/>
            </a:endParaRPr>
          </a:p>
          <a:p>
            <a:pPr algn="ctr"/>
            <a:r>
              <a:rPr lang="en-US" sz="2000" dirty="0">
                <a:latin typeface="Calibri" panose="020F0502020204030204" pitchFamily="34" charset="0"/>
                <a:cs typeface="Calibri" panose="020F0502020204030204" pitchFamily="34" charset="0"/>
              </a:rPr>
              <a:t>May use ARP/CSLFRF to fund any increase costs necessary to accomplish the substitution</a:t>
            </a:r>
          </a:p>
          <a:p>
            <a:pPr algn="ctr"/>
            <a:endParaRPr lang="en-US" dirty="0"/>
          </a:p>
        </p:txBody>
      </p:sp>
    </p:spTree>
    <p:extLst>
      <p:ext uri="{BB962C8B-B14F-4D97-AF65-F5344CB8AC3E}">
        <p14:creationId xmlns:p14="http://schemas.microsoft.com/office/powerpoint/2010/main" val="303770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87EE8-2FBE-0E3B-942C-21D55EDD0759}"/>
              </a:ext>
            </a:extLst>
          </p:cNvPr>
          <p:cNvSpPr>
            <a:spLocks noGrp="1"/>
          </p:cNvSpPr>
          <p:nvPr>
            <p:ph type="title"/>
          </p:nvPr>
        </p:nvSpPr>
        <p:spPr/>
        <p:txBody>
          <a:bodyPr/>
          <a:lstStyle/>
          <a:p>
            <a:pPr algn="ctr"/>
            <a:r>
              <a:rPr lang="en-US" dirty="0"/>
              <a:t>Cost Estimates</a:t>
            </a:r>
          </a:p>
        </p:txBody>
      </p:sp>
      <p:sp>
        <p:nvSpPr>
          <p:cNvPr id="4" name="Rectangle 3">
            <a:extLst>
              <a:ext uri="{FF2B5EF4-FFF2-40B4-BE49-F238E27FC236}">
                <a16:creationId xmlns:a16="http://schemas.microsoft.com/office/drawing/2014/main" id="{B41753E7-EC86-3E4D-937C-2FF6987F561F}"/>
              </a:ext>
            </a:extLst>
          </p:cNvPr>
          <p:cNvSpPr/>
          <p:nvPr/>
        </p:nvSpPr>
        <p:spPr>
          <a:xfrm>
            <a:off x="93151" y="1484785"/>
            <a:ext cx="5878388" cy="4915742"/>
          </a:xfrm>
          <a:prstGeom prst="rect">
            <a:avLst/>
          </a:prstGeom>
          <a:solidFill>
            <a:schemeClr val="accent2">
              <a:lumMod val="75000"/>
            </a:schemeClr>
          </a:solidFill>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latin typeface="Calibri" panose="020F0502020204030204" pitchFamily="34" charset="0"/>
                <a:cs typeface="Calibri" panose="020F0502020204030204" pitchFamily="34" charset="0"/>
              </a:rPr>
              <a:t>July 2024 P&amp;E Report</a:t>
            </a:r>
          </a:p>
          <a:p>
            <a:pPr algn="ctr"/>
            <a:endParaRPr lang="en-U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000" dirty="0">
                <a:latin typeface="Calibri" panose="020F0502020204030204" pitchFamily="34" charset="0"/>
                <a:cs typeface="Calibri" panose="020F0502020204030204" pitchFamily="34" charset="0"/>
              </a:rPr>
              <a:t>Estimate Mandated Grant Compliance obligations between January 1, 2025 and December 31, 2026 (does not include contracts that were already obligated by December 31, 2024)  </a:t>
            </a:r>
          </a:p>
          <a:p>
            <a:pPr marL="285750" indent="-285750">
              <a:buFont typeface="Arial" panose="020B0604020202020204" pitchFamily="34" charset="0"/>
              <a:buChar char="•"/>
            </a:pPr>
            <a:endParaRPr lang="en-US" sz="2000" dirty="0">
              <a:latin typeface="Calibri" panose="020F0502020204030204" pitchFamily="34" charset="0"/>
              <a:cs typeface="Calibri" panose="020F0502020204030204" pitchFamily="34" charset="0"/>
            </a:endParaRPr>
          </a:p>
          <a:p>
            <a:pPr algn="ctr"/>
            <a:r>
              <a:rPr lang="en-US" sz="2000" i="1" dirty="0">
                <a:latin typeface="Calibri" panose="020F0502020204030204" pitchFamily="34" charset="0"/>
                <a:cs typeface="Calibri" panose="020F0502020204030204" pitchFamily="34" charset="0"/>
              </a:rPr>
              <a:t>Must provide reasonable justifications/documentation for estimates</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5" name="Content Placeholder 4">
            <a:extLst>
              <a:ext uri="{FF2B5EF4-FFF2-40B4-BE49-F238E27FC236}">
                <a16:creationId xmlns:a16="http://schemas.microsoft.com/office/drawing/2014/main" id="{BDA09F98-48BC-94E1-AA1E-05E010D5C6E1}"/>
              </a:ext>
            </a:extLst>
          </p:cNvPr>
          <p:cNvSpPr>
            <a:spLocks noGrp="1"/>
          </p:cNvSpPr>
          <p:nvPr>
            <p:ph idx="1"/>
          </p:nvPr>
        </p:nvSpPr>
        <p:spPr>
          <a:xfrm>
            <a:off x="6102404" y="1484785"/>
            <a:ext cx="5971539" cy="4915743"/>
          </a:xfrm>
          <a:prstGeom prst="rect">
            <a:avLst/>
          </a:prstGeom>
          <a:solidFill>
            <a:schemeClr val="accent2">
              <a:lumMod val="75000"/>
            </a:schemeClr>
          </a:solidFill>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noAutofit/>
          </a:bodyPr>
          <a:lstStyle/>
          <a:p>
            <a:pPr marL="0" indent="0" algn="ctr">
              <a:buNone/>
            </a:pPr>
            <a:r>
              <a:rPr lang="en-US" sz="2400" dirty="0">
                <a:latin typeface="Calibri" panose="020F0502020204030204" pitchFamily="34" charset="0"/>
                <a:cs typeface="Calibri" panose="020F0502020204030204" pitchFamily="34" charset="0"/>
              </a:rPr>
              <a:t>January 2025 P&amp;E Report</a:t>
            </a:r>
          </a:p>
          <a:p>
            <a:pPr marL="285750" indent="-285750">
              <a:buFont typeface="Arial" panose="020B0604020202020204" pitchFamily="34" charset="0"/>
              <a:buChar char="•"/>
            </a:pPr>
            <a:r>
              <a:rPr lang="en-US" sz="2000" dirty="0">
                <a:latin typeface="Calibri" panose="020F0502020204030204" pitchFamily="34" charset="0"/>
                <a:cs typeface="Calibri" panose="020F0502020204030204" pitchFamily="34" charset="0"/>
              </a:rPr>
              <a:t>Modify estimate of Mandated Grant Compliance obligations</a:t>
            </a:r>
          </a:p>
          <a:p>
            <a:pPr marL="285750" indent="-285750">
              <a:buFont typeface="Arial" panose="020B0604020202020204" pitchFamily="34" charset="0"/>
              <a:buChar char="•"/>
            </a:pPr>
            <a:r>
              <a:rPr lang="en-US" sz="2000" dirty="0">
                <a:latin typeface="Calibri" panose="020F0502020204030204" pitchFamily="34" charset="0"/>
                <a:cs typeface="Calibri" panose="020F0502020204030204" pitchFamily="34" charset="0"/>
              </a:rPr>
              <a:t>Estimate of costs of hiring new personnel in Obligated Positions</a:t>
            </a:r>
          </a:p>
          <a:p>
            <a:pPr marL="285750" indent="-285750">
              <a:buFont typeface="Arial" panose="020B0604020202020204" pitchFamily="34" charset="0"/>
              <a:buChar char="•"/>
            </a:pPr>
            <a:r>
              <a:rPr lang="en-US" sz="2000" dirty="0">
                <a:latin typeface="Calibri" panose="020F0502020204030204" pitchFamily="34" charset="0"/>
                <a:cs typeface="Calibri" panose="020F0502020204030204" pitchFamily="34" charset="0"/>
              </a:rPr>
              <a:t>Estimate of amounts needed for contract modifications (change orders, amendments, contingencies, or substitutes)</a:t>
            </a:r>
          </a:p>
          <a:p>
            <a:pPr marL="285750" indent="-285750">
              <a:buFont typeface="Arial" panose="020B0604020202020204" pitchFamily="34" charset="0"/>
              <a:buChar char="•"/>
            </a:pPr>
            <a:r>
              <a:rPr lang="en-US" sz="2000" dirty="0">
                <a:latin typeface="Calibri" panose="020F0502020204030204" pitchFamily="34" charset="0"/>
                <a:cs typeface="Calibri" panose="020F0502020204030204" pitchFamily="34" charset="0"/>
              </a:rPr>
              <a:t>Estimate of amounts needed for new legal obligations for Internal Obligations</a:t>
            </a:r>
          </a:p>
          <a:p>
            <a:pPr marL="0" indent="0" algn="ctr">
              <a:buNone/>
            </a:pPr>
            <a:r>
              <a:rPr lang="en-US" sz="2000" i="1" dirty="0">
                <a:latin typeface="Calibri" panose="020F0502020204030204" pitchFamily="34" charset="0"/>
                <a:cs typeface="Calibri" panose="020F0502020204030204" pitchFamily="34" charset="0"/>
              </a:rPr>
              <a:t>Must provide reasonable justifications/documentation for estimates</a:t>
            </a:r>
          </a:p>
          <a:p>
            <a:pPr marL="0" indent="0" algn="ctr">
              <a:buNone/>
            </a:pPr>
            <a:endParaRPr lang="en-US" sz="2000" i="1" dirty="0">
              <a:latin typeface="Calibri" panose="020F0502020204030204" pitchFamily="34" charset="0"/>
              <a:cs typeface="Calibri" panose="020F0502020204030204" pitchFamily="34" charset="0"/>
            </a:endParaRPr>
          </a:p>
          <a:p>
            <a:pPr marL="0" indent="0" algn="ctr">
              <a:buNone/>
            </a:pPr>
            <a:endParaRPr lang="en-US" sz="2000"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34678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16485</TotalTime>
  <Words>2257</Words>
  <Application>Microsoft Macintosh PowerPoint</Application>
  <PresentationFormat>Custom</PresentationFormat>
  <Paragraphs>284</Paragraphs>
  <Slides>14</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Aptos</vt:lpstr>
      <vt:lpstr>Aptos Display</vt:lpstr>
      <vt:lpstr>Arial</vt:lpstr>
      <vt:lpstr>Arial Black</vt:lpstr>
      <vt:lpstr>Calibri</vt:lpstr>
      <vt:lpstr>Lato Light</vt:lpstr>
      <vt:lpstr>League Spartan</vt:lpstr>
      <vt:lpstr>Segoe UI Light</vt:lpstr>
      <vt:lpstr>Office Theme</vt:lpstr>
      <vt:lpstr>PowerPoint Presentation</vt:lpstr>
      <vt:lpstr>ARP/CSLFRF Obligation &amp; Expenditure Deadlines</vt:lpstr>
      <vt:lpstr>Obligation &amp; Expenditure Deadlines for Over $10 million Units</vt:lpstr>
      <vt:lpstr>What does it mean to Obligate?</vt:lpstr>
      <vt:lpstr>Internal Obligation</vt:lpstr>
      <vt:lpstr>Mandated Future Compliance Costs</vt:lpstr>
      <vt:lpstr>Adjustment Period January 1, 2025 – December 31, 2026</vt:lpstr>
      <vt:lpstr>*Substituting Contractors or Subrecipients</vt:lpstr>
      <vt:lpstr>Cost Estimates</vt:lpstr>
      <vt:lpstr>What Funds for What Purpose?</vt:lpstr>
      <vt:lpstr>What Funds for What Purpose?</vt:lpstr>
      <vt:lpstr>Obligation Deadline Does Not Apply to Subrecipients</vt:lpstr>
      <vt:lpstr>Obligation &amp; Expenditure Deadlines for $0-$10 million Units</vt:lpstr>
      <vt:lpstr>Expenditure Deadlines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4-Item Target Diagram for PowerPoint</dc:title>
  <dc:creator>Julian</dc:creator>
  <cp:lastModifiedBy>Millonzi, Kara Anne</cp:lastModifiedBy>
  <cp:revision>117</cp:revision>
  <dcterms:created xsi:type="dcterms:W3CDTF">2013-09-12T13:05:01Z</dcterms:created>
  <dcterms:modified xsi:type="dcterms:W3CDTF">2024-04-04T15:06:42Z</dcterms:modified>
</cp:coreProperties>
</file>