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3549" r:id="rId5"/>
    <p:sldId id="3550" r:id="rId6"/>
    <p:sldId id="3551" r:id="rId7"/>
    <p:sldId id="3552" r:id="rId8"/>
    <p:sldId id="3554" r:id="rId9"/>
    <p:sldId id="3555" r:id="rId10"/>
    <p:sldId id="3556" r:id="rId11"/>
    <p:sldId id="3557" r:id="rId12"/>
    <p:sldId id="3558" r:id="rId13"/>
    <p:sldId id="3559" r:id="rId14"/>
    <p:sldId id="3553" r:id="rId15"/>
    <p:sldId id="634" r:id="rId16"/>
    <p:sldId id="705" r:id="rId17"/>
    <p:sldId id="3427" r:id="rId18"/>
    <p:sldId id="276" r:id="rId19"/>
    <p:sldId id="290" r:id="rId20"/>
    <p:sldId id="3397" r:id="rId21"/>
    <p:sldId id="269" r:id="rId22"/>
    <p:sldId id="300" r:id="rId23"/>
    <p:sldId id="3398" r:id="rId24"/>
    <p:sldId id="272" r:id="rId25"/>
    <p:sldId id="3399" r:id="rId26"/>
    <p:sldId id="302" r:id="rId27"/>
    <p:sldId id="3401" r:id="rId28"/>
    <p:sldId id="3402" r:id="rId29"/>
    <p:sldId id="30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13"/>
    <p:restoredTop sz="91434"/>
  </p:normalViewPr>
  <p:slideViewPr>
    <p:cSldViewPr snapToGrid="0">
      <p:cViewPr varScale="1">
        <p:scale>
          <a:sx n="78" d="100"/>
          <a:sy n="78" d="100"/>
        </p:scale>
        <p:origin x="176" y="11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home.treasury.gov/system/files/136/Overview-of-the-2023-Interim-Final-Rule.pdf"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05/8/layout/list1"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rgbClr val="7030A0"/>
        </a:solidFill>
        <a:ln>
          <a:noFill/>
        </a:ln>
        <a:effectLst>
          <a:outerShdw blurRad="50800" dist="38100" dir="8100000" algn="tr" rotWithShape="0">
            <a:prstClr val="black">
              <a:alpha val="40000"/>
            </a:prstClr>
          </a:outerShdw>
        </a:effectLst>
      </dgm:spPr>
      <dgm:t>
        <a:bodyPr/>
        <a:lstStyle/>
        <a:p>
          <a:r>
            <a:rPr lang="en-US" sz="18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rgbClr val="ECCAFA">
            <a:alpha val="89804"/>
          </a:srgb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custT="1"/>
      <dgm:spPr>
        <a:solidFill>
          <a:schemeClr val="accent2"/>
        </a:solidFill>
        <a:ln>
          <a:noFill/>
        </a:ln>
        <a:effectLst>
          <a:outerShdw blurRad="50800" dist="38100" dir="8100000" algn="tr" rotWithShape="0">
            <a:prstClr val="black">
              <a:alpha val="40000"/>
            </a:prstClr>
          </a:outerShdw>
        </a:effectLst>
      </dgm:spPr>
      <dgm:t>
        <a:bodyPr/>
        <a:lstStyle/>
        <a:p>
          <a:r>
            <a:rPr lang="en-US" sz="1800"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a:t>
          </a:r>
          <a:r>
            <a:rPr lang="en-US" b="1" dirty="0"/>
            <a:t>provide government services </a:t>
          </a:r>
          <a:r>
            <a:rPr lang="en-US" dirty="0"/>
            <a:t>to the extent of the reduction in revenue experienced due to the pandemic;</a:t>
          </a:r>
        </a:p>
        <a:p>
          <a:endParaRPr lang="en-US" dirty="0"/>
        </a:p>
        <a:p>
          <a:r>
            <a:rPr lang="en-US" dirty="0"/>
            <a:t>$10 million standard allowance OR 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custT="1"/>
      <dgm:spPr>
        <a:solidFill>
          <a:schemeClr val="accent6"/>
        </a:solidFill>
        <a:ln>
          <a:noFill/>
        </a:ln>
        <a:effectLst>
          <a:outerShdw blurRad="50800" dist="38100" dir="8100000" algn="tr" rotWithShape="0">
            <a:prstClr val="black">
              <a:alpha val="40000"/>
            </a:prstClr>
          </a:outerShdw>
        </a:effectLst>
      </dgm:spPr>
      <dgm:t>
        <a:bodyPr/>
        <a:lstStyle/>
        <a:p>
          <a:r>
            <a:rPr lang="en-US" sz="1800" dirty="0"/>
            <a:t>PREMIUM PAY (only through April 10, 2023)</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6">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t>
          </a:r>
        </a:p>
        <a:p>
          <a:endParaRPr lang="en-US" dirty="0"/>
        </a:p>
        <a:p>
          <a:r>
            <a:rPr lang="en-US" dirty="0"/>
            <a:t>Target low-and moderate- income employees or employees who face(d) added risks during pandemic</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custT="1"/>
      <dgm:spPr>
        <a:solidFill>
          <a:schemeClr val="accent5"/>
        </a:solidFill>
        <a:ln>
          <a:noFill/>
        </a:ln>
        <a:effectLst>
          <a:outerShdw blurRad="50800" dist="38100" dir="8100000" algn="tr" rotWithShape="0">
            <a:prstClr val="black">
              <a:alpha val="40000"/>
            </a:prstClr>
          </a:outerShdw>
        </a:effectLst>
      </dgm:spPr>
      <dgm:t>
        <a:bodyPr/>
        <a:lstStyle/>
        <a:p>
          <a:r>
            <a:rPr lang="en-US" sz="1800"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solidFill>
          <a:schemeClr val="accent5">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9B13208B-BA47-4E41-BD54-B766E201934D}">
      <dgm:prSet custT="1"/>
      <dgm:spPr>
        <a:solidFill>
          <a:schemeClr val="accent4">
            <a:alpha val="90000"/>
          </a:schemeClr>
        </a:solidFill>
        <a:ln>
          <a:noFill/>
        </a:ln>
        <a:effectLst>
          <a:outerShdw blurRad="50800" dist="38100" dir="8100000" algn="tr" rotWithShape="0">
            <a:prstClr val="black">
              <a:alpha val="40000"/>
            </a:prstClr>
          </a:outerShdw>
        </a:effectLst>
      </dgm:spPr>
      <dgm:t>
        <a:bodyPr/>
        <a:lstStyle/>
        <a:p>
          <a:r>
            <a:rPr lang="en-US" sz="18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dirty="0">
            <a:solidFill>
              <a:schemeClr val="bg1"/>
            </a:solidFill>
          </a:endParaRPr>
        </a:p>
      </dgm:t>
    </dgm:pt>
    <dgm:pt modelId="{DA6B39A8-F05A-4F4E-BE75-61C09BF80616}" type="parTrans" cxnId="{71AA6006-E6C1-A345-ACDF-81C63281C120}">
      <dgm:prSet/>
      <dgm:spPr/>
      <dgm:t>
        <a:bodyPr/>
        <a:lstStyle/>
        <a:p>
          <a:endParaRPr lang="en-US"/>
        </a:p>
      </dgm:t>
    </dgm:pt>
    <dgm:pt modelId="{5FFE18DA-F69C-7147-A34D-125EBE79D6DA}" type="sibTrans" cxnId="{71AA6006-E6C1-A345-ACDF-81C63281C120}">
      <dgm:prSet/>
      <dgm:spPr/>
      <dgm:t>
        <a:bodyPr/>
        <a:lstStyle/>
        <a:p>
          <a:endParaRPr lang="en-US"/>
        </a:p>
      </dgm:t>
    </dgm:pt>
    <dgm:pt modelId="{6AE83986-22B4-D641-AF86-669BA8EFEBBD}">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Disaster response/mitigation</a:t>
          </a:r>
        </a:p>
      </dgm:t>
    </dgm:pt>
    <dgm:pt modelId="{34FE837B-1AEC-B544-9E32-401CBCD025EE}" type="parTrans" cxnId="{55C6E336-F44A-B54B-8876-887D695A10F0}">
      <dgm:prSet/>
      <dgm:spPr/>
      <dgm:t>
        <a:bodyPr/>
        <a:lstStyle/>
        <a:p>
          <a:endParaRPr lang="en-US"/>
        </a:p>
      </dgm:t>
    </dgm:pt>
    <dgm:pt modelId="{2CCC1D48-3450-8846-824D-2BA4694D814E}" type="sibTrans" cxnId="{55C6E336-F44A-B54B-8876-887D695A10F0}">
      <dgm:prSet/>
      <dgm:spPr/>
      <dgm:t>
        <a:bodyPr/>
        <a:lstStyle/>
        <a:p>
          <a:endParaRPr lang="en-US"/>
        </a:p>
      </dgm:t>
    </dgm:pt>
    <dgm:pt modelId="{E6A80EEF-1AFC-8141-8D1F-E54031F301D7}">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Certain CDBG (Title I) projects</a:t>
          </a:r>
        </a:p>
      </dgm:t>
    </dgm:pt>
    <dgm:pt modelId="{3D4904C5-DF7D-0344-B0A4-2BB700FF2532}" type="parTrans" cxnId="{499FD61C-88AF-D443-AC68-2BABC5298F7B}">
      <dgm:prSet/>
      <dgm:spPr/>
      <dgm:t>
        <a:bodyPr/>
        <a:lstStyle/>
        <a:p>
          <a:endParaRPr lang="en-US"/>
        </a:p>
      </dgm:t>
    </dgm:pt>
    <dgm:pt modelId="{E8E1FEA6-D011-EF4C-8AE5-21BC5F1A1E5A}" type="sibTrans" cxnId="{499FD61C-88AF-D443-AC68-2BABC5298F7B}">
      <dgm:prSet/>
      <dgm:spPr/>
      <dgm:t>
        <a:bodyPr/>
        <a:lstStyle/>
        <a:p>
          <a:endParaRPr lang="en-US"/>
        </a:p>
      </dgm:t>
    </dgm:pt>
    <dgm:pt modelId="{D984213A-9464-FF4C-A6F8-67F3804ABE97}">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Certain Surface Transportation Projects</a:t>
          </a:r>
        </a:p>
      </dgm:t>
    </dgm:pt>
    <dgm:pt modelId="{4D76D34A-9D13-F74F-871F-0F98324106E1}" type="parTrans" cxnId="{C8FDB99D-7A70-A849-9BC2-E76DCD001BA2}">
      <dgm:prSet/>
      <dgm:spPr/>
      <dgm:t>
        <a:bodyPr/>
        <a:lstStyle/>
        <a:p>
          <a:endParaRPr lang="en-US"/>
        </a:p>
      </dgm:t>
    </dgm:pt>
    <dgm:pt modelId="{56E0EECB-6501-2045-8BD4-726549C3506C}" type="sibTrans" cxnId="{C8FDB99D-7A70-A849-9BC2-E76DCD001BA2}">
      <dgm:prSet/>
      <dgm:spPr/>
      <dgm:t>
        <a:bodyPr/>
        <a:lstStyle/>
        <a:p>
          <a:endParaRPr lang="en-US"/>
        </a:p>
      </dgm:t>
    </dgm:pt>
    <dgm:pt modelId="{C8CE1D56-9571-074D-ABF0-E1CA8124ECA5}" type="pres">
      <dgm:prSet presAssocID="{B9F2B6A0-B3B3-48F7-82CE-14209EFE2073}" presName="linear" presStyleCnt="0">
        <dgm:presLayoutVars>
          <dgm:dir/>
          <dgm:animLvl val="lvl"/>
          <dgm:resizeHandles val="exact"/>
        </dgm:presLayoutVars>
      </dgm:prSet>
      <dgm:spPr/>
    </dgm:pt>
    <dgm:pt modelId="{884508F3-E1A5-084C-B926-7679B054D95E}" type="pres">
      <dgm:prSet presAssocID="{C306291E-71A2-4B4C-BBB4-F598471C92A6}" presName="parentLin" presStyleCnt="0"/>
      <dgm:spPr/>
    </dgm:pt>
    <dgm:pt modelId="{ADB30FCC-B60A-4D46-96F4-966737FC2CBC}" type="pres">
      <dgm:prSet presAssocID="{C306291E-71A2-4B4C-BBB4-F598471C92A6}" presName="parentLeftMargin" presStyleLbl="node1" presStyleIdx="0" presStyleCnt="5"/>
      <dgm:spPr/>
    </dgm:pt>
    <dgm:pt modelId="{C691E6FA-4D08-9E4E-BDBC-957F11482571}" type="pres">
      <dgm:prSet presAssocID="{C306291E-71A2-4B4C-BBB4-F598471C92A6}" presName="parentText" presStyleLbl="node1" presStyleIdx="0" presStyleCnt="5">
        <dgm:presLayoutVars>
          <dgm:chMax val="0"/>
          <dgm:bulletEnabled val="1"/>
        </dgm:presLayoutVars>
      </dgm:prSet>
      <dgm:spPr/>
    </dgm:pt>
    <dgm:pt modelId="{53136B5C-EA64-2D44-A297-37012668DF4B}" type="pres">
      <dgm:prSet presAssocID="{C306291E-71A2-4B4C-BBB4-F598471C92A6}" presName="negativeSpace" presStyleCnt="0"/>
      <dgm:spPr/>
    </dgm:pt>
    <dgm:pt modelId="{94AA1F4C-05C4-AB48-AD56-8C79EFA4DAF9}" type="pres">
      <dgm:prSet presAssocID="{C306291E-71A2-4B4C-BBB4-F598471C92A6}" presName="childText" presStyleLbl="conFgAcc1" presStyleIdx="0" presStyleCnt="5">
        <dgm:presLayoutVars>
          <dgm:bulletEnabled val="1"/>
        </dgm:presLayoutVars>
      </dgm:prSet>
      <dgm:spPr/>
    </dgm:pt>
    <dgm:pt modelId="{7ADED5EB-711A-4542-97CA-3E8989069723}" type="pres">
      <dgm:prSet presAssocID="{469B1202-E77C-49C4-8520-1042A0AB48EC}" presName="spaceBetweenRectangles" presStyleCnt="0"/>
      <dgm:spPr/>
    </dgm:pt>
    <dgm:pt modelId="{9F935781-D0B4-6642-83A5-4CA0C13F3D84}" type="pres">
      <dgm:prSet presAssocID="{5190CF68-C99A-47B0-8BD2-A62733FDC3A4}" presName="parentLin" presStyleCnt="0"/>
      <dgm:spPr/>
    </dgm:pt>
    <dgm:pt modelId="{95D64D77-1275-9E47-9D93-8BA738A974CA}" type="pres">
      <dgm:prSet presAssocID="{5190CF68-C99A-47B0-8BD2-A62733FDC3A4}" presName="parentLeftMargin" presStyleLbl="node1" presStyleIdx="0" presStyleCnt="5"/>
      <dgm:spPr/>
    </dgm:pt>
    <dgm:pt modelId="{446B6914-570B-2648-AA76-E908F8F52674}" type="pres">
      <dgm:prSet presAssocID="{5190CF68-C99A-47B0-8BD2-A62733FDC3A4}" presName="parentText" presStyleLbl="node1" presStyleIdx="1" presStyleCnt="5">
        <dgm:presLayoutVars>
          <dgm:chMax val="0"/>
          <dgm:bulletEnabled val="1"/>
        </dgm:presLayoutVars>
      </dgm:prSet>
      <dgm:spPr/>
    </dgm:pt>
    <dgm:pt modelId="{BB2BA701-BEA1-844E-A71E-FBC8EA39A13A}" type="pres">
      <dgm:prSet presAssocID="{5190CF68-C99A-47B0-8BD2-A62733FDC3A4}" presName="negativeSpace" presStyleCnt="0"/>
      <dgm:spPr/>
    </dgm:pt>
    <dgm:pt modelId="{FCFE8734-C6C3-DE4C-A9C4-A7EDDF0988D0}" type="pres">
      <dgm:prSet presAssocID="{5190CF68-C99A-47B0-8BD2-A62733FDC3A4}" presName="childText" presStyleLbl="conFgAcc1" presStyleIdx="1" presStyleCnt="5">
        <dgm:presLayoutVars>
          <dgm:bulletEnabled val="1"/>
        </dgm:presLayoutVars>
      </dgm:prSet>
      <dgm:spPr/>
    </dgm:pt>
    <dgm:pt modelId="{5DA333D8-2EFC-3A47-A150-983BAA133FCA}" type="pres">
      <dgm:prSet presAssocID="{502861A1-E4F2-4231-B73F-B598CDE934E8}" presName="spaceBetweenRectangles" presStyleCnt="0"/>
      <dgm:spPr/>
    </dgm:pt>
    <dgm:pt modelId="{20C2F04E-AAEF-914B-8857-06B07549F129}" type="pres">
      <dgm:prSet presAssocID="{80B743FD-DAC1-452E-963F-2A44621436EB}" presName="parentLin" presStyleCnt="0"/>
      <dgm:spPr/>
    </dgm:pt>
    <dgm:pt modelId="{1E1D686F-5D37-CC4C-985C-5C50D1F51C2A}" type="pres">
      <dgm:prSet presAssocID="{80B743FD-DAC1-452E-963F-2A44621436EB}" presName="parentLeftMargin" presStyleLbl="node1" presStyleIdx="1" presStyleCnt="5"/>
      <dgm:spPr/>
    </dgm:pt>
    <dgm:pt modelId="{F22C1007-0C0D-1F47-94BD-237CDBAB37D7}" type="pres">
      <dgm:prSet presAssocID="{80B743FD-DAC1-452E-963F-2A44621436EB}" presName="parentText" presStyleLbl="node1" presStyleIdx="2" presStyleCnt="5">
        <dgm:presLayoutVars>
          <dgm:chMax val="0"/>
          <dgm:bulletEnabled val="1"/>
        </dgm:presLayoutVars>
      </dgm:prSet>
      <dgm:spPr/>
    </dgm:pt>
    <dgm:pt modelId="{0C957E82-0C6E-DD41-96B6-F9F7CB4A63DE}" type="pres">
      <dgm:prSet presAssocID="{80B743FD-DAC1-452E-963F-2A44621436EB}" presName="negativeSpace" presStyleCnt="0"/>
      <dgm:spPr/>
    </dgm:pt>
    <dgm:pt modelId="{0791827A-05BB-7B44-AC76-4CD3FB179CC4}" type="pres">
      <dgm:prSet presAssocID="{80B743FD-DAC1-452E-963F-2A44621436EB}" presName="childText" presStyleLbl="conFgAcc1" presStyleIdx="2" presStyleCnt="5">
        <dgm:presLayoutVars>
          <dgm:bulletEnabled val="1"/>
        </dgm:presLayoutVars>
      </dgm:prSet>
      <dgm:spPr/>
    </dgm:pt>
    <dgm:pt modelId="{B1AE9230-EB4C-7645-8384-D341780B6247}" type="pres">
      <dgm:prSet presAssocID="{5368303A-7426-4F4B-B353-3C94FCACD0F0}" presName="spaceBetweenRectangles" presStyleCnt="0"/>
      <dgm:spPr/>
    </dgm:pt>
    <dgm:pt modelId="{34908ECA-983E-1644-94CC-60DCE21DCC0D}" type="pres">
      <dgm:prSet presAssocID="{75E48C5C-D110-498D-81F0-08810ACF36C2}" presName="parentLin" presStyleCnt="0"/>
      <dgm:spPr/>
    </dgm:pt>
    <dgm:pt modelId="{A088BC41-DAF1-014E-8F44-121FB1CFD03C}" type="pres">
      <dgm:prSet presAssocID="{75E48C5C-D110-498D-81F0-08810ACF36C2}" presName="parentLeftMargin" presStyleLbl="node1" presStyleIdx="2" presStyleCnt="5"/>
      <dgm:spPr/>
    </dgm:pt>
    <dgm:pt modelId="{723B57E3-C6C4-5A44-9B39-A3466BAA4F62}" type="pres">
      <dgm:prSet presAssocID="{75E48C5C-D110-498D-81F0-08810ACF36C2}" presName="parentText" presStyleLbl="node1" presStyleIdx="3" presStyleCnt="5">
        <dgm:presLayoutVars>
          <dgm:chMax val="0"/>
          <dgm:bulletEnabled val="1"/>
        </dgm:presLayoutVars>
      </dgm:prSet>
      <dgm:spPr/>
    </dgm:pt>
    <dgm:pt modelId="{6FBC9D9E-0351-8843-9D67-175ADF842791}" type="pres">
      <dgm:prSet presAssocID="{75E48C5C-D110-498D-81F0-08810ACF36C2}" presName="negativeSpace" presStyleCnt="0"/>
      <dgm:spPr/>
    </dgm:pt>
    <dgm:pt modelId="{53EA373B-ACF6-6F4C-91BF-4D0764F77D47}" type="pres">
      <dgm:prSet presAssocID="{75E48C5C-D110-498D-81F0-08810ACF36C2}" presName="childText" presStyleLbl="conFgAcc1" presStyleIdx="3" presStyleCnt="5">
        <dgm:presLayoutVars>
          <dgm:bulletEnabled val="1"/>
        </dgm:presLayoutVars>
      </dgm:prSet>
      <dgm:spPr/>
    </dgm:pt>
    <dgm:pt modelId="{126AA9F2-78B5-6B4A-BEC2-C4EE35FCEDD8}" type="pres">
      <dgm:prSet presAssocID="{F1F18BCF-E765-4CAC-9D9F-1C10B1D89AC2}" presName="spaceBetweenRectangles" presStyleCnt="0"/>
      <dgm:spPr/>
    </dgm:pt>
    <dgm:pt modelId="{90DB8C60-4D34-FB40-B61A-8F3B5AA5369A}" type="pres">
      <dgm:prSet presAssocID="{9B13208B-BA47-4E41-BD54-B766E201934D}" presName="parentLin" presStyleCnt="0"/>
      <dgm:spPr/>
    </dgm:pt>
    <dgm:pt modelId="{C917BB33-759B-C345-9C34-24DBD2A2ACFB}" type="pres">
      <dgm:prSet presAssocID="{9B13208B-BA47-4E41-BD54-B766E201934D}" presName="parentLeftMargin" presStyleLbl="node1" presStyleIdx="3" presStyleCnt="5"/>
      <dgm:spPr/>
    </dgm:pt>
    <dgm:pt modelId="{06252D1F-3F07-544B-8AB9-F90D05348819}" type="pres">
      <dgm:prSet presAssocID="{9B13208B-BA47-4E41-BD54-B766E201934D}" presName="parentText" presStyleLbl="node1" presStyleIdx="4" presStyleCnt="5">
        <dgm:presLayoutVars>
          <dgm:chMax val="0"/>
          <dgm:bulletEnabled val="1"/>
        </dgm:presLayoutVars>
      </dgm:prSet>
      <dgm:spPr/>
    </dgm:pt>
    <dgm:pt modelId="{0428B20D-9FA9-6048-9A6D-CEF2DDF458CF}" type="pres">
      <dgm:prSet presAssocID="{9B13208B-BA47-4E41-BD54-B766E201934D}" presName="negativeSpace" presStyleCnt="0"/>
      <dgm:spPr/>
    </dgm:pt>
    <dgm:pt modelId="{1413D2B5-626B-3D43-88FF-7E0209368D4C}" type="pres">
      <dgm:prSet presAssocID="{9B13208B-BA47-4E41-BD54-B766E201934D}" presName="childText" presStyleLbl="conFgAcc1" presStyleIdx="4" presStyleCnt="5">
        <dgm:presLayoutVars>
          <dgm:bulletEnabled val="1"/>
        </dgm:presLayoutVars>
      </dgm:prSet>
      <dgm:spPr/>
    </dgm:pt>
  </dgm:ptLst>
  <dgm:cxnLst>
    <dgm:cxn modelId="{71AA6006-E6C1-A345-ACDF-81C63281C120}" srcId="{B9F2B6A0-B3B3-48F7-82CE-14209EFE2073}" destId="{9B13208B-BA47-4E41-BD54-B766E201934D}" srcOrd="4" destOrd="0" parTransId="{DA6B39A8-F05A-4F4E-BE75-61C09BF80616}" sibTransId="{5FFE18DA-F69C-7147-A34D-125EBE79D6DA}"/>
    <dgm:cxn modelId="{85198D0F-7313-044D-B801-6F2E41466BC8}" type="presOf" srcId="{5190CF68-C99A-47B0-8BD2-A62733FDC3A4}" destId="{95D64D77-1275-9E47-9D93-8BA738A974CA}" srcOrd="0" destOrd="0" presId="urn:microsoft.com/office/officeart/2005/8/layout/list1"/>
    <dgm:cxn modelId="{06E6CE12-292A-4495-8E89-F6BA76EFBCF5}" srcId="{B9F2B6A0-B3B3-48F7-82CE-14209EFE2073}" destId="{80B743FD-DAC1-452E-963F-2A44621436EB}" srcOrd="2" destOrd="0" parTransId="{C95EA138-7D3D-4398-90E4-ED8EA99520D1}" sibTransId="{5368303A-7426-4F4B-B353-3C94FCACD0F0}"/>
    <dgm:cxn modelId="{D7E92917-783F-C048-885F-E0D6E9DA0BEA}" type="presOf" srcId="{C306291E-71A2-4B4C-BBB4-F598471C92A6}" destId="{ADB30FCC-B60A-4D46-96F4-966737FC2CBC}" srcOrd="0" destOrd="0" presId="urn:microsoft.com/office/officeart/2005/8/layout/list1"/>
    <dgm:cxn modelId="{499FD61C-88AF-D443-AC68-2BABC5298F7B}" srcId="{9B13208B-BA47-4E41-BD54-B766E201934D}" destId="{E6A80EEF-1AFC-8141-8D1F-E54031F301D7}" srcOrd="1" destOrd="0" parTransId="{3D4904C5-DF7D-0344-B0A4-2BB700FF2532}" sibTransId="{E8E1FEA6-D011-EF4C-8AE5-21BC5F1A1E5A}"/>
    <dgm:cxn modelId="{8494FC29-505A-4298-9B15-103674366B4B}" srcId="{C306291E-71A2-4B4C-BBB4-F598471C92A6}" destId="{DEBEED55-D659-4075-976E-278CB2D976CF}" srcOrd="0" destOrd="0" parTransId="{8A46C02A-C502-463D-9AB7-2783AA60F35B}" sibTransId="{9BBC1EAC-F4F8-4863-A103-1ABCADC15FA1}"/>
    <dgm:cxn modelId="{C37B3B32-AD25-A741-A017-476F036676D1}" type="presOf" srcId="{75E48C5C-D110-498D-81F0-08810ACF36C2}" destId="{A088BC41-DAF1-014E-8F44-121FB1CFD03C}" srcOrd="0" destOrd="0" presId="urn:microsoft.com/office/officeart/2005/8/layout/list1"/>
    <dgm:cxn modelId="{55C6E336-F44A-B54B-8876-887D695A10F0}" srcId="{9B13208B-BA47-4E41-BD54-B766E201934D}" destId="{6AE83986-22B4-D641-AF86-669BA8EFEBBD}" srcOrd="0" destOrd="0" parTransId="{34FE837B-1AEC-B544-9E32-401CBCD025EE}" sibTransId="{2CCC1D48-3450-8846-824D-2BA4694D814E}"/>
    <dgm:cxn modelId="{DD278A3C-DC49-834E-919A-35D6E69A49EE}" type="presOf" srcId="{80B743FD-DAC1-452E-963F-2A44621436EB}" destId="{F22C1007-0C0D-1F47-94BD-237CDBAB37D7}" srcOrd="1" destOrd="0" presId="urn:microsoft.com/office/officeart/2005/8/layout/list1"/>
    <dgm:cxn modelId="{DA491945-1F1C-794A-9CDE-66019EAB9F4F}" type="presOf" srcId="{A477AE83-EFB2-43F8-84F7-B49327322B3F}" destId="{53EA373B-ACF6-6F4C-91BF-4D0764F77D47}" srcOrd="0" destOrd="0" presId="urn:microsoft.com/office/officeart/2005/8/layout/list1"/>
    <dgm:cxn modelId="{A798F74C-68AE-9F46-8516-0CEF3F486113}" type="presOf" srcId="{9B13208B-BA47-4E41-BD54-B766E201934D}" destId="{C917BB33-759B-C345-9C34-24DBD2A2ACFB}" srcOrd="0" destOrd="0" presId="urn:microsoft.com/office/officeart/2005/8/layout/list1"/>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1075BD7C-BB89-ED49-928E-0F552D765B80}" type="presOf" srcId="{121BCF8A-FEA0-46FF-B3D4-EC9CC393A6BF}" destId="{0791827A-05BB-7B44-AC76-4CD3FB179CC4}" srcOrd="0" destOrd="0" presId="urn:microsoft.com/office/officeart/2005/8/layout/list1"/>
    <dgm:cxn modelId="{B73B0D86-6A94-2045-8BFC-27F6DF6F5056}" type="presOf" srcId="{D984213A-9464-FF4C-A6F8-67F3804ABE97}" destId="{1413D2B5-626B-3D43-88FF-7E0209368D4C}" srcOrd="0" destOrd="2" presId="urn:microsoft.com/office/officeart/2005/8/layout/list1"/>
    <dgm:cxn modelId="{7CF5E787-DC18-4EF0-AC33-7B925D6FDF86}" srcId="{80B743FD-DAC1-452E-963F-2A44621436EB}" destId="{121BCF8A-FEA0-46FF-B3D4-EC9CC393A6BF}" srcOrd="0" destOrd="0" parTransId="{4823108B-8FF0-40EF-B192-A9D98DE79E8E}" sibTransId="{E2FC2231-6878-49E2-A4CC-8354BA517553}"/>
    <dgm:cxn modelId="{78E1DE9A-8DE7-DA44-8B5E-3F98D7211B81}" type="presOf" srcId="{EF3C040F-F4FC-49A9-85A2-00C41D23987A}" destId="{FCFE8734-C6C3-DE4C-A9C4-A7EDDF0988D0}" srcOrd="0" destOrd="0" presId="urn:microsoft.com/office/officeart/2005/8/layout/list1"/>
    <dgm:cxn modelId="{C8FDB99D-7A70-A849-9BC2-E76DCD001BA2}" srcId="{9B13208B-BA47-4E41-BD54-B766E201934D}" destId="{D984213A-9464-FF4C-A6F8-67F3804ABE97}" srcOrd="2" destOrd="0" parTransId="{4D76D34A-9D13-F74F-871F-0F98324106E1}" sibTransId="{56E0EECB-6501-2045-8BD4-726549C3506C}"/>
    <dgm:cxn modelId="{1A1A68A3-9A13-4D6C-9407-D750B592BE08}" srcId="{B9F2B6A0-B3B3-48F7-82CE-14209EFE2073}" destId="{75E48C5C-D110-498D-81F0-08810ACF36C2}" srcOrd="3" destOrd="0" parTransId="{EF799CDC-34BA-4957-946F-E468A8127E69}" sibTransId="{F1F18BCF-E765-4CAC-9D9F-1C10B1D89AC2}"/>
    <dgm:cxn modelId="{93B517A6-C6CE-264D-85CD-2E5DD70F9912}" type="presOf" srcId="{C306291E-71A2-4B4C-BBB4-F598471C92A6}" destId="{C691E6FA-4D08-9E4E-BDBC-957F11482571}" srcOrd="1" destOrd="0" presId="urn:microsoft.com/office/officeart/2005/8/layout/list1"/>
    <dgm:cxn modelId="{0B5418A7-22BF-A743-9187-C0026A64A99C}" type="presOf" srcId="{6AE83986-22B4-D641-AF86-669BA8EFEBBD}" destId="{1413D2B5-626B-3D43-88FF-7E0209368D4C}" srcOrd="0" destOrd="0" presId="urn:microsoft.com/office/officeart/2005/8/layout/list1"/>
    <dgm:cxn modelId="{5DA163A7-4CDD-1D47-9EE3-765339916D65}" type="presOf" srcId="{DEBEED55-D659-4075-976E-278CB2D976CF}" destId="{94AA1F4C-05C4-AB48-AD56-8C79EFA4DAF9}" srcOrd="0" destOrd="0" presId="urn:microsoft.com/office/officeart/2005/8/layout/list1"/>
    <dgm:cxn modelId="{F03C01AC-9EE7-471F-9B20-51308B281981}" srcId="{B9F2B6A0-B3B3-48F7-82CE-14209EFE2073}" destId="{5190CF68-C99A-47B0-8BD2-A62733FDC3A4}" srcOrd="1" destOrd="0" parTransId="{87627752-9114-4E67-8C96-733AC165FA54}" sibTransId="{502861A1-E4F2-4231-B73F-B598CDE934E8}"/>
    <dgm:cxn modelId="{C55469AD-914A-374A-A7E5-748985F188F2}" type="presOf" srcId="{B9F2B6A0-B3B3-48F7-82CE-14209EFE2073}" destId="{C8CE1D56-9571-074D-ABF0-E1CA8124ECA5}" srcOrd="0" destOrd="0" presId="urn:microsoft.com/office/officeart/2005/8/layout/list1"/>
    <dgm:cxn modelId="{178DB4BC-C9D1-CC4B-9239-E068EA95839B}" type="presOf" srcId="{E6A80EEF-1AFC-8141-8D1F-E54031F301D7}" destId="{1413D2B5-626B-3D43-88FF-7E0209368D4C}" srcOrd="0" destOrd="1" presId="urn:microsoft.com/office/officeart/2005/8/layout/list1"/>
    <dgm:cxn modelId="{C65ED8BF-98D8-014C-99B5-2E904587D98D}" type="presOf" srcId="{5190CF68-C99A-47B0-8BD2-A62733FDC3A4}" destId="{446B6914-570B-2648-AA76-E908F8F52674}" srcOrd="1" destOrd="0" presId="urn:microsoft.com/office/officeart/2005/8/layout/list1"/>
    <dgm:cxn modelId="{DB9A3AD4-BB59-B14F-8A0B-A9AC45ECB4BF}" type="presOf" srcId="{75E48C5C-D110-498D-81F0-08810ACF36C2}" destId="{723B57E3-C6C4-5A44-9B39-A3466BAA4F62}" srcOrd="1" destOrd="0" presId="urn:microsoft.com/office/officeart/2005/8/layout/list1"/>
    <dgm:cxn modelId="{FD9119EF-EDFC-EC4D-9BAD-C2EEBA0E1D01}" type="presOf" srcId="{9B13208B-BA47-4E41-BD54-B766E201934D}" destId="{06252D1F-3F07-544B-8AB9-F90D05348819}" srcOrd="1" destOrd="0" presId="urn:microsoft.com/office/officeart/2005/8/layout/list1"/>
    <dgm:cxn modelId="{C259A4F7-75F5-4F42-A0A0-735A8555CE8E}" type="presOf" srcId="{80B743FD-DAC1-452E-963F-2A44621436EB}" destId="{1E1D686F-5D37-CC4C-985C-5C50D1F51C2A}" srcOrd="0" destOrd="0" presId="urn:microsoft.com/office/officeart/2005/8/layout/list1"/>
    <dgm:cxn modelId="{61E7F9FF-88D6-440C-AD36-D692798322A4}" srcId="{B9F2B6A0-B3B3-48F7-82CE-14209EFE2073}" destId="{C306291E-71A2-4B4C-BBB4-F598471C92A6}" srcOrd="0" destOrd="0" parTransId="{5CA835AD-3105-4645-BEF9-CA19C464D394}" sibTransId="{469B1202-E77C-49C4-8520-1042A0AB48EC}"/>
    <dgm:cxn modelId="{0B375E08-3698-2341-90A4-6BF4F07C4AA3}" type="presParOf" srcId="{C8CE1D56-9571-074D-ABF0-E1CA8124ECA5}" destId="{884508F3-E1A5-084C-B926-7679B054D95E}" srcOrd="0" destOrd="0" presId="urn:microsoft.com/office/officeart/2005/8/layout/list1"/>
    <dgm:cxn modelId="{3FCB1EDD-EB90-DA41-808F-BA0EDA0455E4}" type="presParOf" srcId="{884508F3-E1A5-084C-B926-7679B054D95E}" destId="{ADB30FCC-B60A-4D46-96F4-966737FC2CBC}" srcOrd="0" destOrd="0" presId="urn:microsoft.com/office/officeart/2005/8/layout/list1"/>
    <dgm:cxn modelId="{261D251A-A611-CB40-8471-EA43C776B133}" type="presParOf" srcId="{884508F3-E1A5-084C-B926-7679B054D95E}" destId="{C691E6FA-4D08-9E4E-BDBC-957F11482571}" srcOrd="1" destOrd="0" presId="urn:microsoft.com/office/officeart/2005/8/layout/list1"/>
    <dgm:cxn modelId="{A2460FEA-1925-394E-A3DD-087E8E683C23}" type="presParOf" srcId="{C8CE1D56-9571-074D-ABF0-E1CA8124ECA5}" destId="{53136B5C-EA64-2D44-A297-37012668DF4B}" srcOrd="1" destOrd="0" presId="urn:microsoft.com/office/officeart/2005/8/layout/list1"/>
    <dgm:cxn modelId="{FD775D3B-DCAE-D740-B4C8-801A2FE041CE}" type="presParOf" srcId="{C8CE1D56-9571-074D-ABF0-E1CA8124ECA5}" destId="{94AA1F4C-05C4-AB48-AD56-8C79EFA4DAF9}" srcOrd="2" destOrd="0" presId="urn:microsoft.com/office/officeart/2005/8/layout/list1"/>
    <dgm:cxn modelId="{5D11F538-9B66-4C45-96CD-9C7DE449B2A5}" type="presParOf" srcId="{C8CE1D56-9571-074D-ABF0-E1CA8124ECA5}" destId="{7ADED5EB-711A-4542-97CA-3E8989069723}" srcOrd="3" destOrd="0" presId="urn:microsoft.com/office/officeart/2005/8/layout/list1"/>
    <dgm:cxn modelId="{D53E2F17-ECAE-7049-BEF5-2C8BA2CB1312}" type="presParOf" srcId="{C8CE1D56-9571-074D-ABF0-E1CA8124ECA5}" destId="{9F935781-D0B4-6642-83A5-4CA0C13F3D84}" srcOrd="4" destOrd="0" presId="urn:microsoft.com/office/officeart/2005/8/layout/list1"/>
    <dgm:cxn modelId="{3E7FAEF0-75C6-8944-80F0-156A2E428B59}" type="presParOf" srcId="{9F935781-D0B4-6642-83A5-4CA0C13F3D84}" destId="{95D64D77-1275-9E47-9D93-8BA738A974CA}" srcOrd="0" destOrd="0" presId="urn:microsoft.com/office/officeart/2005/8/layout/list1"/>
    <dgm:cxn modelId="{BACDAE2C-B7DC-B349-B732-59A4EA6BFC94}" type="presParOf" srcId="{9F935781-D0B4-6642-83A5-4CA0C13F3D84}" destId="{446B6914-570B-2648-AA76-E908F8F52674}" srcOrd="1" destOrd="0" presId="urn:microsoft.com/office/officeart/2005/8/layout/list1"/>
    <dgm:cxn modelId="{C69C0413-B949-6447-811B-07E5D75CFBCB}" type="presParOf" srcId="{C8CE1D56-9571-074D-ABF0-E1CA8124ECA5}" destId="{BB2BA701-BEA1-844E-A71E-FBC8EA39A13A}" srcOrd="5" destOrd="0" presId="urn:microsoft.com/office/officeart/2005/8/layout/list1"/>
    <dgm:cxn modelId="{120E968D-E374-1C48-9EAF-24EF5EE75ABD}" type="presParOf" srcId="{C8CE1D56-9571-074D-ABF0-E1CA8124ECA5}" destId="{FCFE8734-C6C3-DE4C-A9C4-A7EDDF0988D0}" srcOrd="6" destOrd="0" presId="urn:microsoft.com/office/officeart/2005/8/layout/list1"/>
    <dgm:cxn modelId="{A0EFD380-C3CB-E34E-BBBE-CE17A03808EE}" type="presParOf" srcId="{C8CE1D56-9571-074D-ABF0-E1CA8124ECA5}" destId="{5DA333D8-2EFC-3A47-A150-983BAA133FCA}" srcOrd="7" destOrd="0" presId="urn:microsoft.com/office/officeart/2005/8/layout/list1"/>
    <dgm:cxn modelId="{FD91141F-BE31-5540-9541-56A095A62941}" type="presParOf" srcId="{C8CE1D56-9571-074D-ABF0-E1CA8124ECA5}" destId="{20C2F04E-AAEF-914B-8857-06B07549F129}" srcOrd="8" destOrd="0" presId="urn:microsoft.com/office/officeart/2005/8/layout/list1"/>
    <dgm:cxn modelId="{70D3AE88-3285-FB4A-80BC-B78E7701FE0A}" type="presParOf" srcId="{20C2F04E-AAEF-914B-8857-06B07549F129}" destId="{1E1D686F-5D37-CC4C-985C-5C50D1F51C2A}" srcOrd="0" destOrd="0" presId="urn:microsoft.com/office/officeart/2005/8/layout/list1"/>
    <dgm:cxn modelId="{23C9198E-80C5-974A-9C6A-5330E24BED60}" type="presParOf" srcId="{20C2F04E-AAEF-914B-8857-06B07549F129}" destId="{F22C1007-0C0D-1F47-94BD-237CDBAB37D7}" srcOrd="1" destOrd="0" presId="urn:microsoft.com/office/officeart/2005/8/layout/list1"/>
    <dgm:cxn modelId="{CBA4D668-D755-C247-8FE7-B68E8EC6855F}" type="presParOf" srcId="{C8CE1D56-9571-074D-ABF0-E1CA8124ECA5}" destId="{0C957E82-0C6E-DD41-96B6-F9F7CB4A63DE}" srcOrd="9" destOrd="0" presId="urn:microsoft.com/office/officeart/2005/8/layout/list1"/>
    <dgm:cxn modelId="{474CDA4C-E55C-784B-A253-AC29DCC3D135}" type="presParOf" srcId="{C8CE1D56-9571-074D-ABF0-E1CA8124ECA5}" destId="{0791827A-05BB-7B44-AC76-4CD3FB179CC4}" srcOrd="10" destOrd="0" presId="urn:microsoft.com/office/officeart/2005/8/layout/list1"/>
    <dgm:cxn modelId="{4F100DB7-0FA3-C449-AB54-C324D0728FB6}" type="presParOf" srcId="{C8CE1D56-9571-074D-ABF0-E1CA8124ECA5}" destId="{B1AE9230-EB4C-7645-8384-D341780B6247}" srcOrd="11" destOrd="0" presId="urn:microsoft.com/office/officeart/2005/8/layout/list1"/>
    <dgm:cxn modelId="{295B65D0-78B4-2A4B-A754-AF40C89FCB66}" type="presParOf" srcId="{C8CE1D56-9571-074D-ABF0-E1CA8124ECA5}" destId="{34908ECA-983E-1644-94CC-60DCE21DCC0D}" srcOrd="12" destOrd="0" presId="urn:microsoft.com/office/officeart/2005/8/layout/list1"/>
    <dgm:cxn modelId="{DF1C8410-7A79-424C-85BF-4EC452C80172}" type="presParOf" srcId="{34908ECA-983E-1644-94CC-60DCE21DCC0D}" destId="{A088BC41-DAF1-014E-8F44-121FB1CFD03C}" srcOrd="0" destOrd="0" presId="urn:microsoft.com/office/officeart/2005/8/layout/list1"/>
    <dgm:cxn modelId="{80D2372A-F2E0-2041-B894-E3F1B7B25C84}" type="presParOf" srcId="{34908ECA-983E-1644-94CC-60DCE21DCC0D}" destId="{723B57E3-C6C4-5A44-9B39-A3466BAA4F62}" srcOrd="1" destOrd="0" presId="urn:microsoft.com/office/officeart/2005/8/layout/list1"/>
    <dgm:cxn modelId="{BB88464D-8353-9048-99D3-4D1D2926E8A0}" type="presParOf" srcId="{C8CE1D56-9571-074D-ABF0-E1CA8124ECA5}" destId="{6FBC9D9E-0351-8843-9D67-175ADF842791}" srcOrd="13" destOrd="0" presId="urn:microsoft.com/office/officeart/2005/8/layout/list1"/>
    <dgm:cxn modelId="{90D6FA44-61E9-C146-8809-FC180F1D834B}" type="presParOf" srcId="{C8CE1D56-9571-074D-ABF0-E1CA8124ECA5}" destId="{53EA373B-ACF6-6F4C-91BF-4D0764F77D47}" srcOrd="14" destOrd="0" presId="urn:microsoft.com/office/officeart/2005/8/layout/list1"/>
    <dgm:cxn modelId="{7909725A-1EFB-4344-B2C1-0D5256CE9E72}" type="presParOf" srcId="{C8CE1D56-9571-074D-ABF0-E1CA8124ECA5}" destId="{126AA9F2-78B5-6B4A-BEC2-C4EE35FCEDD8}" srcOrd="15" destOrd="0" presId="urn:microsoft.com/office/officeart/2005/8/layout/list1"/>
    <dgm:cxn modelId="{4BD2D3A6-10A8-0947-9B5C-7E78A5588628}" type="presParOf" srcId="{C8CE1D56-9571-074D-ABF0-E1CA8124ECA5}" destId="{90DB8C60-4D34-FB40-B61A-8F3B5AA5369A}" srcOrd="16" destOrd="0" presId="urn:microsoft.com/office/officeart/2005/8/layout/list1"/>
    <dgm:cxn modelId="{3A3DF338-C059-694E-AE75-BA40D32E6606}" type="presParOf" srcId="{90DB8C60-4D34-FB40-B61A-8F3B5AA5369A}" destId="{C917BB33-759B-C345-9C34-24DBD2A2ACFB}" srcOrd="0" destOrd="0" presId="urn:microsoft.com/office/officeart/2005/8/layout/list1"/>
    <dgm:cxn modelId="{5EA57576-7069-6543-895E-ED9D924CFBBC}" type="presParOf" srcId="{90DB8C60-4D34-FB40-B61A-8F3B5AA5369A}" destId="{06252D1F-3F07-544B-8AB9-F90D05348819}" srcOrd="1" destOrd="0" presId="urn:microsoft.com/office/officeart/2005/8/layout/list1"/>
    <dgm:cxn modelId="{956C1489-A783-D840-9518-34A12ACFC17D}" type="presParOf" srcId="{C8CE1D56-9571-074D-ABF0-E1CA8124ECA5}" destId="{0428B20D-9FA9-6048-9A6D-CEF2DDF458CF}" srcOrd="17" destOrd="0" presId="urn:microsoft.com/office/officeart/2005/8/layout/list1"/>
    <dgm:cxn modelId="{6E3F5125-1AF7-734B-B291-9007B3106F99}" type="presParOf" srcId="{C8CE1D56-9571-074D-ABF0-E1CA8124ECA5}" destId="{1413D2B5-626B-3D43-88FF-7E0209368D4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F7B3F3-3D8D-574B-9AF4-097E6084E088}"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5B2C3C40-F651-7444-85C1-07C17DE3F2D2}">
      <dgm:prSet phldrT="[Text]" custT="1"/>
      <dgm:spPr>
        <a:solidFill>
          <a:schemeClr val="accent1"/>
        </a:solidFill>
        <a:effectLst>
          <a:outerShdw blurRad="50800" dist="38100" dir="8100000" algn="tr" rotWithShape="0">
            <a:prstClr val="black">
              <a:alpha val="40000"/>
            </a:prstClr>
          </a:outerShdw>
        </a:effectLst>
      </dgm:spPr>
      <dgm:t>
        <a:bodyPr/>
        <a:lstStyle/>
        <a:p>
          <a:r>
            <a:rPr lang="en-US" sz="1600" dirty="0"/>
            <a:t>Single audit costs attributable to ARP/CSLFRF grant</a:t>
          </a:r>
        </a:p>
      </dgm:t>
    </dgm:pt>
    <dgm:pt modelId="{C099B44C-A326-CC4A-8B93-DB63904FC27E}" type="parTrans" cxnId="{CC418ED3-5044-2742-A11D-6957CC4B9633}">
      <dgm:prSet/>
      <dgm:spPr/>
      <dgm:t>
        <a:bodyPr/>
        <a:lstStyle/>
        <a:p>
          <a:endParaRPr lang="en-US"/>
        </a:p>
      </dgm:t>
    </dgm:pt>
    <dgm:pt modelId="{674A9995-545D-5948-B72C-706599D74E7B}" type="sibTrans" cxnId="{CC418ED3-5044-2742-A11D-6957CC4B9633}">
      <dgm:prSet/>
      <dgm:spPr/>
      <dgm:t>
        <a:bodyPr/>
        <a:lstStyle/>
        <a:p>
          <a:endParaRPr lang="en-US"/>
        </a:p>
      </dgm:t>
    </dgm:pt>
    <dgm:pt modelId="{0F26404D-36D6-834C-ACD7-D796C12F84BB}">
      <dgm:prSet phldrT="[Text]" custT="1"/>
      <dgm:spPr>
        <a:solidFill>
          <a:schemeClr val="accent1">
            <a:lumMod val="50000"/>
          </a:schemeClr>
        </a:solidFill>
        <a:effectLst>
          <a:outerShdw blurRad="50800" dist="38100" dir="8100000" algn="tr" rotWithShape="0">
            <a:prstClr val="black">
              <a:alpha val="40000"/>
            </a:prstClr>
          </a:outerShdw>
        </a:effectLst>
      </dgm:spPr>
      <dgm:t>
        <a:bodyPr/>
        <a:lstStyle/>
        <a:p>
          <a:r>
            <a:rPr lang="en-US" sz="1600" dirty="0"/>
            <a:t>Costs to perform reporting, documentation, other internal controls, &amp; subrecipient monitoring</a:t>
          </a:r>
        </a:p>
        <a:p>
          <a:r>
            <a:rPr lang="en-US" sz="1600" dirty="0"/>
            <a:t>Mandated grant close-out costs</a:t>
          </a:r>
        </a:p>
      </dgm:t>
    </dgm:pt>
    <dgm:pt modelId="{6DB35C2C-732D-0B4B-B9E9-9E4BAB1A8CCA}" type="parTrans" cxnId="{7C1F209C-F6EC-4D45-8026-65A9D337C588}">
      <dgm:prSet/>
      <dgm:spPr/>
      <dgm:t>
        <a:bodyPr/>
        <a:lstStyle/>
        <a:p>
          <a:endParaRPr lang="en-US"/>
        </a:p>
      </dgm:t>
    </dgm:pt>
    <dgm:pt modelId="{E9381526-8C44-AA48-9A03-0F2299DB2FAD}" type="sibTrans" cxnId="{7C1F209C-F6EC-4D45-8026-65A9D337C588}">
      <dgm:prSet/>
      <dgm:spPr/>
      <dgm:t>
        <a:bodyPr/>
        <a:lstStyle/>
        <a:p>
          <a:endParaRPr lang="en-US"/>
        </a:p>
      </dgm:t>
    </dgm:pt>
    <dgm:pt modelId="{D0CB5A30-C705-224B-96D2-D566506CFA2B}">
      <dgm:prSet phldrT="[Text]" custT="1"/>
      <dgm:spPr>
        <a:effectLst>
          <a:outerShdw blurRad="50800" dist="38100" dir="8100000" algn="tr" rotWithShape="0">
            <a:prstClr val="black">
              <a:alpha val="40000"/>
            </a:prstClr>
          </a:outerShdw>
        </a:effectLst>
      </dgm:spPr>
      <dgm:t>
        <a:bodyPr/>
        <a:lstStyle/>
        <a:p>
          <a:r>
            <a:rPr lang="en-US" sz="1600" dirty="0"/>
            <a:t>Complying with environmental laws</a:t>
          </a:r>
        </a:p>
      </dgm:t>
    </dgm:pt>
    <dgm:pt modelId="{F59B2060-3DE7-4C46-96FE-3CE29A8DA9F3}" type="parTrans" cxnId="{E4C9C482-2DBA-6548-A424-79DE31E699C3}">
      <dgm:prSet/>
      <dgm:spPr/>
      <dgm:t>
        <a:bodyPr/>
        <a:lstStyle/>
        <a:p>
          <a:endParaRPr lang="en-US"/>
        </a:p>
      </dgm:t>
    </dgm:pt>
    <dgm:pt modelId="{44A799DE-242E-2141-8E75-56258B9BB7CB}" type="sibTrans" cxnId="{E4C9C482-2DBA-6548-A424-79DE31E699C3}">
      <dgm:prSet/>
      <dgm:spPr/>
      <dgm:t>
        <a:bodyPr/>
        <a:lstStyle/>
        <a:p>
          <a:endParaRPr lang="en-US"/>
        </a:p>
      </dgm:t>
    </dgm:pt>
    <dgm:pt modelId="{1B34973A-9745-6E46-9B11-19E0CF2FD239}">
      <dgm:prSet phldrT="[Text]" custT="1"/>
      <dgm:spPr>
        <a:effectLst>
          <a:outerShdw blurRad="50800" dist="38100" dir="8100000" algn="tr" rotWithShape="0">
            <a:prstClr val="black">
              <a:alpha val="40000"/>
            </a:prstClr>
          </a:outerShdw>
        </a:effectLst>
      </dgm:spPr>
      <dgm:t>
        <a:bodyPr/>
        <a:lstStyle/>
        <a:p>
          <a:r>
            <a:rPr lang="en-US" sz="1600" dirty="0"/>
            <a:t>Complying with civil rights laws</a:t>
          </a:r>
        </a:p>
      </dgm:t>
    </dgm:pt>
    <dgm:pt modelId="{FD92D3F3-B453-3745-9BB8-9B839914903D}" type="parTrans" cxnId="{37FDFD81-2FB1-F94D-A0C9-21435D501237}">
      <dgm:prSet/>
      <dgm:spPr/>
      <dgm:t>
        <a:bodyPr/>
        <a:lstStyle/>
        <a:p>
          <a:endParaRPr lang="en-US"/>
        </a:p>
      </dgm:t>
    </dgm:pt>
    <dgm:pt modelId="{DF21931F-20E3-E943-9D22-35986A442C99}" type="sibTrans" cxnId="{37FDFD81-2FB1-F94D-A0C9-21435D501237}">
      <dgm:prSet/>
      <dgm:spPr/>
      <dgm:t>
        <a:bodyPr/>
        <a:lstStyle/>
        <a:p>
          <a:endParaRPr lang="en-US"/>
        </a:p>
      </dgm:t>
    </dgm:pt>
    <dgm:pt modelId="{D7E6788E-9E5B-6F41-9B83-6AA91B6A4DBA}">
      <dgm:prSet phldrT="[Text]" custT="1"/>
      <dgm:spPr>
        <a:solidFill>
          <a:srgbClr val="7030A0"/>
        </a:solidFill>
        <a:effectLst>
          <a:outerShdw blurRad="50800" dist="38100" dir="8100000" algn="tr" rotWithShape="0">
            <a:prstClr val="black">
              <a:alpha val="40000"/>
            </a:prstClr>
          </a:outerShdw>
        </a:effectLst>
      </dgm:spPr>
      <dgm:t>
        <a:bodyPr/>
        <a:lstStyle/>
        <a:p>
          <a:r>
            <a:rPr lang="en-US" sz="1600" dirty="0"/>
            <a:t>Complying with property management requirements</a:t>
          </a:r>
        </a:p>
      </dgm:t>
    </dgm:pt>
    <dgm:pt modelId="{6E3DAC92-05D5-0E41-92C3-64CBC7A7A0CF}" type="parTrans" cxnId="{577EF9C2-6D19-7B49-A94B-6894FBAC0E3E}">
      <dgm:prSet/>
      <dgm:spPr/>
      <dgm:t>
        <a:bodyPr/>
        <a:lstStyle/>
        <a:p>
          <a:endParaRPr lang="en-US"/>
        </a:p>
      </dgm:t>
    </dgm:pt>
    <dgm:pt modelId="{622EE932-014A-E042-AE19-E3C5577AB45E}" type="sibTrans" cxnId="{577EF9C2-6D19-7B49-A94B-6894FBAC0E3E}">
      <dgm:prSet/>
      <dgm:spPr/>
      <dgm:t>
        <a:bodyPr/>
        <a:lstStyle/>
        <a:p>
          <a:endParaRPr lang="en-US"/>
        </a:p>
      </dgm:t>
    </dgm:pt>
    <dgm:pt modelId="{D3C1507D-6181-A542-88BF-930A67C1AAFE}">
      <dgm:prSet phldrT="[Text]" custT="1"/>
      <dgm:spPr>
        <a:solidFill>
          <a:schemeClr val="accent6">
            <a:lumMod val="75000"/>
          </a:schemeClr>
        </a:solidFill>
        <a:effectLst>
          <a:outerShdw blurRad="50800" dist="38100" dir="8100000" algn="tr" rotWithShape="0">
            <a:prstClr val="black">
              <a:alpha val="40000"/>
            </a:prstClr>
          </a:outerShdw>
        </a:effectLst>
      </dgm:spPr>
      <dgm:t>
        <a:bodyPr/>
        <a:lstStyle/>
        <a:p>
          <a:r>
            <a:rPr lang="en-US" sz="1600" dirty="0"/>
            <a:t>Other similar costs mandated as part of administration of ARP/CSLFRF grant</a:t>
          </a:r>
        </a:p>
      </dgm:t>
    </dgm:pt>
    <dgm:pt modelId="{5B1B270F-D4EB-774B-AE57-C4282AF543FD}" type="parTrans" cxnId="{5B13635A-0EA3-F640-A94B-4A797244E7EA}">
      <dgm:prSet/>
      <dgm:spPr/>
      <dgm:t>
        <a:bodyPr/>
        <a:lstStyle/>
        <a:p>
          <a:endParaRPr lang="en-US"/>
        </a:p>
      </dgm:t>
    </dgm:pt>
    <dgm:pt modelId="{ACF44EAC-1A9D-3248-B052-711DB7BF6272}" type="sibTrans" cxnId="{5B13635A-0EA3-F640-A94B-4A797244E7EA}">
      <dgm:prSet/>
      <dgm:spPr/>
      <dgm:t>
        <a:bodyPr/>
        <a:lstStyle/>
        <a:p>
          <a:endParaRPr lang="en-US"/>
        </a:p>
      </dgm:t>
    </dgm:pt>
    <dgm:pt modelId="{582DA523-D292-C648-BE91-CCA0F0231D16}" type="pres">
      <dgm:prSet presAssocID="{74F7B3F3-3D8D-574B-9AF4-097E6084E088}" presName="diagram" presStyleCnt="0">
        <dgm:presLayoutVars>
          <dgm:dir/>
          <dgm:resizeHandles val="exact"/>
        </dgm:presLayoutVars>
      </dgm:prSet>
      <dgm:spPr/>
    </dgm:pt>
    <dgm:pt modelId="{006508C2-E96F-904B-8B58-A1D8ADDF42FD}" type="pres">
      <dgm:prSet presAssocID="{5B2C3C40-F651-7444-85C1-07C17DE3F2D2}" presName="node" presStyleLbl="node1" presStyleIdx="0" presStyleCnt="6" custScaleY="140252" custLinFactNeighborX="795" custLinFactNeighborY="379">
        <dgm:presLayoutVars>
          <dgm:bulletEnabled val="1"/>
        </dgm:presLayoutVars>
      </dgm:prSet>
      <dgm:spPr/>
    </dgm:pt>
    <dgm:pt modelId="{7AE63EC0-617E-384E-928D-9C06B3A31C75}" type="pres">
      <dgm:prSet presAssocID="{674A9995-545D-5948-B72C-706599D74E7B}" presName="sibTrans" presStyleCnt="0"/>
      <dgm:spPr/>
    </dgm:pt>
    <dgm:pt modelId="{9E70DB07-3A16-2845-8C16-F76AC0935564}" type="pres">
      <dgm:prSet presAssocID="{0F26404D-36D6-834C-ACD7-D796C12F84BB}" presName="node" presStyleLbl="node1" presStyleIdx="1" presStyleCnt="6" custScaleY="139494">
        <dgm:presLayoutVars>
          <dgm:bulletEnabled val="1"/>
        </dgm:presLayoutVars>
      </dgm:prSet>
      <dgm:spPr/>
    </dgm:pt>
    <dgm:pt modelId="{0013EDB9-51E9-C94A-8545-CB985D3D2D5B}" type="pres">
      <dgm:prSet presAssocID="{E9381526-8C44-AA48-9A03-0F2299DB2FAD}" presName="sibTrans" presStyleCnt="0"/>
      <dgm:spPr/>
    </dgm:pt>
    <dgm:pt modelId="{3F0D39DC-F40E-1642-95FA-368EFCA7D15F}" type="pres">
      <dgm:prSet presAssocID="{D0CB5A30-C705-224B-96D2-D566506CFA2B}" presName="node" presStyleLbl="node1" presStyleIdx="2" presStyleCnt="6" custScaleY="139494">
        <dgm:presLayoutVars>
          <dgm:bulletEnabled val="1"/>
        </dgm:presLayoutVars>
      </dgm:prSet>
      <dgm:spPr/>
    </dgm:pt>
    <dgm:pt modelId="{0CE5B91E-0650-404F-8F97-5CE10F007B49}" type="pres">
      <dgm:prSet presAssocID="{44A799DE-242E-2141-8E75-56258B9BB7CB}" presName="sibTrans" presStyleCnt="0"/>
      <dgm:spPr/>
    </dgm:pt>
    <dgm:pt modelId="{264C4630-2ED6-E442-B2F0-58DD31BBEA14}" type="pres">
      <dgm:prSet presAssocID="{1B34973A-9745-6E46-9B11-19E0CF2FD239}" presName="node" presStyleLbl="node1" presStyleIdx="3" presStyleCnt="6" custScaleY="122712">
        <dgm:presLayoutVars>
          <dgm:bulletEnabled val="1"/>
        </dgm:presLayoutVars>
      </dgm:prSet>
      <dgm:spPr/>
    </dgm:pt>
    <dgm:pt modelId="{C0CF6839-9792-6C4B-BE8F-705F88B67854}" type="pres">
      <dgm:prSet presAssocID="{DF21931F-20E3-E943-9D22-35986A442C99}" presName="sibTrans" presStyleCnt="0"/>
      <dgm:spPr/>
    </dgm:pt>
    <dgm:pt modelId="{96D8FEC7-E0B0-1A45-B081-0D5A5EE2698E}" type="pres">
      <dgm:prSet presAssocID="{D7E6788E-9E5B-6F41-9B83-6AA91B6A4DBA}" presName="node" presStyleLbl="node1" presStyleIdx="4" presStyleCnt="6" custScaleY="116076">
        <dgm:presLayoutVars>
          <dgm:bulletEnabled val="1"/>
        </dgm:presLayoutVars>
      </dgm:prSet>
      <dgm:spPr/>
    </dgm:pt>
    <dgm:pt modelId="{00366CE1-3A8A-EC4F-B3EB-1B1BF6A75B14}" type="pres">
      <dgm:prSet presAssocID="{622EE932-014A-E042-AE19-E3C5577AB45E}" presName="sibTrans" presStyleCnt="0"/>
      <dgm:spPr/>
    </dgm:pt>
    <dgm:pt modelId="{4024BEC9-11E5-AD4F-B160-23BEF7388F4D}" type="pres">
      <dgm:prSet presAssocID="{D3C1507D-6181-A542-88BF-930A67C1AAFE}" presName="node" presStyleLbl="node1" presStyleIdx="5" presStyleCnt="6" custScaleY="122712">
        <dgm:presLayoutVars>
          <dgm:bulletEnabled val="1"/>
        </dgm:presLayoutVars>
      </dgm:prSet>
      <dgm:spPr/>
    </dgm:pt>
  </dgm:ptLst>
  <dgm:cxnLst>
    <dgm:cxn modelId="{88558501-AA9A-5E41-83DE-E7A3EBD0056F}" type="presOf" srcId="{D7E6788E-9E5B-6F41-9B83-6AA91B6A4DBA}" destId="{96D8FEC7-E0B0-1A45-B081-0D5A5EE2698E}" srcOrd="0" destOrd="0" presId="urn:microsoft.com/office/officeart/2005/8/layout/default"/>
    <dgm:cxn modelId="{BD0FD54B-6C7C-F746-BDEC-031A14F2E9BE}" type="presOf" srcId="{D0CB5A30-C705-224B-96D2-D566506CFA2B}" destId="{3F0D39DC-F40E-1642-95FA-368EFCA7D15F}" srcOrd="0" destOrd="0" presId="urn:microsoft.com/office/officeart/2005/8/layout/default"/>
    <dgm:cxn modelId="{5B13635A-0EA3-F640-A94B-4A797244E7EA}" srcId="{74F7B3F3-3D8D-574B-9AF4-097E6084E088}" destId="{D3C1507D-6181-A542-88BF-930A67C1AAFE}" srcOrd="5" destOrd="0" parTransId="{5B1B270F-D4EB-774B-AE57-C4282AF543FD}" sibTransId="{ACF44EAC-1A9D-3248-B052-711DB7BF6272}"/>
    <dgm:cxn modelId="{A24A0C64-CEEC-9749-8933-1F2F4A4F2D57}" type="presOf" srcId="{D3C1507D-6181-A542-88BF-930A67C1AAFE}" destId="{4024BEC9-11E5-AD4F-B160-23BEF7388F4D}" srcOrd="0" destOrd="0" presId="urn:microsoft.com/office/officeart/2005/8/layout/default"/>
    <dgm:cxn modelId="{37FDFD81-2FB1-F94D-A0C9-21435D501237}" srcId="{74F7B3F3-3D8D-574B-9AF4-097E6084E088}" destId="{1B34973A-9745-6E46-9B11-19E0CF2FD239}" srcOrd="3" destOrd="0" parTransId="{FD92D3F3-B453-3745-9BB8-9B839914903D}" sibTransId="{DF21931F-20E3-E943-9D22-35986A442C99}"/>
    <dgm:cxn modelId="{E4C9C482-2DBA-6548-A424-79DE31E699C3}" srcId="{74F7B3F3-3D8D-574B-9AF4-097E6084E088}" destId="{D0CB5A30-C705-224B-96D2-D566506CFA2B}" srcOrd="2" destOrd="0" parTransId="{F59B2060-3DE7-4C46-96FE-3CE29A8DA9F3}" sibTransId="{44A799DE-242E-2141-8E75-56258B9BB7CB}"/>
    <dgm:cxn modelId="{5542A98F-F8AC-D441-A5D3-8A52D7085512}" type="presOf" srcId="{74F7B3F3-3D8D-574B-9AF4-097E6084E088}" destId="{582DA523-D292-C648-BE91-CCA0F0231D16}" srcOrd="0" destOrd="0" presId="urn:microsoft.com/office/officeart/2005/8/layout/default"/>
    <dgm:cxn modelId="{7C1F209C-F6EC-4D45-8026-65A9D337C588}" srcId="{74F7B3F3-3D8D-574B-9AF4-097E6084E088}" destId="{0F26404D-36D6-834C-ACD7-D796C12F84BB}" srcOrd="1" destOrd="0" parTransId="{6DB35C2C-732D-0B4B-B9E9-9E4BAB1A8CCA}" sibTransId="{E9381526-8C44-AA48-9A03-0F2299DB2FAD}"/>
    <dgm:cxn modelId="{E45A0EAF-692A-EC43-AF63-14545E5F373D}" type="presOf" srcId="{1B34973A-9745-6E46-9B11-19E0CF2FD239}" destId="{264C4630-2ED6-E442-B2F0-58DD31BBEA14}" srcOrd="0" destOrd="0" presId="urn:microsoft.com/office/officeart/2005/8/layout/default"/>
    <dgm:cxn modelId="{577EF9C2-6D19-7B49-A94B-6894FBAC0E3E}" srcId="{74F7B3F3-3D8D-574B-9AF4-097E6084E088}" destId="{D7E6788E-9E5B-6F41-9B83-6AA91B6A4DBA}" srcOrd="4" destOrd="0" parTransId="{6E3DAC92-05D5-0E41-92C3-64CBC7A7A0CF}" sibTransId="{622EE932-014A-E042-AE19-E3C5577AB45E}"/>
    <dgm:cxn modelId="{CC418ED3-5044-2742-A11D-6957CC4B9633}" srcId="{74F7B3F3-3D8D-574B-9AF4-097E6084E088}" destId="{5B2C3C40-F651-7444-85C1-07C17DE3F2D2}" srcOrd="0" destOrd="0" parTransId="{C099B44C-A326-CC4A-8B93-DB63904FC27E}" sibTransId="{674A9995-545D-5948-B72C-706599D74E7B}"/>
    <dgm:cxn modelId="{A34622DA-FB7F-9F4B-AAF4-0D1C685D45A6}" type="presOf" srcId="{0F26404D-36D6-834C-ACD7-D796C12F84BB}" destId="{9E70DB07-3A16-2845-8C16-F76AC0935564}" srcOrd="0" destOrd="0" presId="urn:microsoft.com/office/officeart/2005/8/layout/default"/>
    <dgm:cxn modelId="{D375F4F0-CB27-1847-BBA6-DA336802ECBE}" type="presOf" srcId="{5B2C3C40-F651-7444-85C1-07C17DE3F2D2}" destId="{006508C2-E96F-904B-8B58-A1D8ADDF42FD}" srcOrd="0" destOrd="0" presId="urn:microsoft.com/office/officeart/2005/8/layout/default"/>
    <dgm:cxn modelId="{2A10BAD6-8C46-B045-AA87-2E9A68FD77C0}" type="presParOf" srcId="{582DA523-D292-C648-BE91-CCA0F0231D16}" destId="{006508C2-E96F-904B-8B58-A1D8ADDF42FD}" srcOrd="0" destOrd="0" presId="urn:microsoft.com/office/officeart/2005/8/layout/default"/>
    <dgm:cxn modelId="{496AA831-52B6-A64A-BD1F-08A678F92882}" type="presParOf" srcId="{582DA523-D292-C648-BE91-CCA0F0231D16}" destId="{7AE63EC0-617E-384E-928D-9C06B3A31C75}" srcOrd="1" destOrd="0" presId="urn:microsoft.com/office/officeart/2005/8/layout/default"/>
    <dgm:cxn modelId="{25BFF7EF-D5B3-364B-AA78-F9D4D6442F4D}" type="presParOf" srcId="{582DA523-D292-C648-BE91-CCA0F0231D16}" destId="{9E70DB07-3A16-2845-8C16-F76AC0935564}" srcOrd="2" destOrd="0" presId="urn:microsoft.com/office/officeart/2005/8/layout/default"/>
    <dgm:cxn modelId="{2BCE0DC6-D3D4-934E-8BE6-AF375FC012BF}" type="presParOf" srcId="{582DA523-D292-C648-BE91-CCA0F0231D16}" destId="{0013EDB9-51E9-C94A-8545-CB985D3D2D5B}" srcOrd="3" destOrd="0" presId="urn:microsoft.com/office/officeart/2005/8/layout/default"/>
    <dgm:cxn modelId="{3E2E22FE-61FE-584E-8927-9AB662BD1CB2}" type="presParOf" srcId="{582DA523-D292-C648-BE91-CCA0F0231D16}" destId="{3F0D39DC-F40E-1642-95FA-368EFCA7D15F}" srcOrd="4" destOrd="0" presId="urn:microsoft.com/office/officeart/2005/8/layout/default"/>
    <dgm:cxn modelId="{E086DB76-A766-5145-9726-FEDE55709DB8}" type="presParOf" srcId="{582DA523-D292-C648-BE91-CCA0F0231D16}" destId="{0CE5B91E-0650-404F-8F97-5CE10F007B49}" srcOrd="5" destOrd="0" presId="urn:microsoft.com/office/officeart/2005/8/layout/default"/>
    <dgm:cxn modelId="{3AD5BFF9-591A-ED4B-A473-07AB891E1517}" type="presParOf" srcId="{582DA523-D292-C648-BE91-CCA0F0231D16}" destId="{264C4630-2ED6-E442-B2F0-58DD31BBEA14}" srcOrd="6" destOrd="0" presId="urn:microsoft.com/office/officeart/2005/8/layout/default"/>
    <dgm:cxn modelId="{C197FAEE-6E8F-C24F-9AF1-42E10024211C}" type="presParOf" srcId="{582DA523-D292-C648-BE91-CCA0F0231D16}" destId="{C0CF6839-9792-6C4B-BE8F-705F88B67854}" srcOrd="7" destOrd="0" presId="urn:microsoft.com/office/officeart/2005/8/layout/default"/>
    <dgm:cxn modelId="{80F7020D-F40B-2644-AFCF-9BF5C571715B}" type="presParOf" srcId="{582DA523-D292-C648-BE91-CCA0F0231D16}" destId="{96D8FEC7-E0B0-1A45-B081-0D5A5EE2698E}" srcOrd="8" destOrd="0" presId="urn:microsoft.com/office/officeart/2005/8/layout/default"/>
    <dgm:cxn modelId="{7060F1FD-739E-B84A-B31C-DC8B53360534}" type="presParOf" srcId="{582DA523-D292-C648-BE91-CCA0F0231D16}" destId="{00366CE1-3A8A-EC4F-B3EB-1B1BF6A75B14}" srcOrd="9" destOrd="0" presId="urn:microsoft.com/office/officeart/2005/8/layout/default"/>
    <dgm:cxn modelId="{FFCBDD0A-A98C-9844-98A7-A73E354B11E9}" type="presParOf" srcId="{582DA523-D292-C648-BE91-CCA0F0231D16}" destId="{4024BEC9-11E5-AD4F-B160-23BEF7388F4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A1F4C-05C4-AB48-AD56-8C79EFA4DAF9}">
      <dsp:nvSpPr>
        <dsp:cNvPr id="0" name=""/>
        <dsp:cNvSpPr/>
      </dsp:nvSpPr>
      <dsp:spPr>
        <a:xfrm>
          <a:off x="0" y="415580"/>
          <a:ext cx="11277600" cy="987525"/>
        </a:xfrm>
        <a:prstGeom prst="rect">
          <a:avLst/>
        </a:prstGeom>
        <a:solidFill>
          <a:srgbClr val="ECCAFA">
            <a:alpha val="89804"/>
          </a:srgb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Support public health expenditures, by funding COVID-19 mitigation efforts, medical expenses, behavioral healthcare, and certain public health and safety staff;</a:t>
          </a:r>
        </a:p>
        <a:p>
          <a:pPr marL="57150" lvl="1" indent="-57150" algn="l" defTabSz="488950">
            <a:lnSpc>
              <a:spcPct val="90000"/>
            </a:lnSpc>
            <a:spcBef>
              <a:spcPct val="0"/>
            </a:spcBef>
            <a:spcAft>
              <a:spcPct val="15000"/>
            </a:spcAft>
            <a:buChar char="•"/>
          </a:pPr>
          <a:r>
            <a:rPr lang="en-US" sz="1100" kern="1200" dirty="0"/>
            <a:t>Address negative economic impacts caused by the public health emergency, including economic harms to workers, households, small businesses, impacted industries, and the public sector;</a:t>
          </a:r>
        </a:p>
        <a:p>
          <a:pPr marL="57150" lvl="1" indent="-57150" algn="l" defTabSz="488950">
            <a:lnSpc>
              <a:spcPct val="90000"/>
            </a:lnSpc>
            <a:spcBef>
              <a:spcPct val="0"/>
            </a:spcBef>
            <a:spcAft>
              <a:spcPct val="15000"/>
            </a:spcAft>
            <a:buChar char="•"/>
          </a:pPr>
          <a:r>
            <a:rPr lang="en-US" sz="1100" kern="1200" dirty="0"/>
            <a:t>Support disproportionately impacted communities</a:t>
          </a:r>
        </a:p>
      </dsp:txBody>
      <dsp:txXfrm>
        <a:off x="0" y="415580"/>
        <a:ext cx="11277600" cy="987525"/>
      </dsp:txXfrm>
    </dsp:sp>
    <dsp:sp modelId="{C691E6FA-4D08-9E4E-BDBC-957F11482571}">
      <dsp:nvSpPr>
        <dsp:cNvPr id="0" name=""/>
        <dsp:cNvSpPr/>
      </dsp:nvSpPr>
      <dsp:spPr>
        <a:xfrm>
          <a:off x="563880" y="253220"/>
          <a:ext cx="7894319" cy="324720"/>
        </a:xfrm>
        <a:prstGeom prst="roundRect">
          <a:avLst/>
        </a:prstGeom>
        <a:solidFill>
          <a:srgbClr val="7030A0"/>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ADDRESS COVID PUBLIC HEALTH &amp; NEGATIVE ECONOMIC IMPACT</a:t>
          </a:r>
        </a:p>
      </dsp:txBody>
      <dsp:txXfrm>
        <a:off x="579732" y="269072"/>
        <a:ext cx="7862615" cy="293016"/>
      </dsp:txXfrm>
    </dsp:sp>
    <dsp:sp modelId="{FCFE8734-C6C3-DE4C-A9C4-A7EDDF0988D0}">
      <dsp:nvSpPr>
        <dsp:cNvPr id="0" name=""/>
        <dsp:cNvSpPr/>
      </dsp:nvSpPr>
      <dsp:spPr>
        <a:xfrm>
          <a:off x="0" y="1624865"/>
          <a:ext cx="11277600" cy="831599"/>
        </a:xfrm>
        <a:prstGeom prst="rect">
          <a:avLst/>
        </a:prstGeom>
        <a:solidFill>
          <a:schemeClr val="accent2">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Replace lost public sector revenue, using this funding to </a:t>
          </a:r>
          <a:r>
            <a:rPr lang="en-US" sz="1100" b="1" kern="1200" dirty="0"/>
            <a:t>provide government services </a:t>
          </a:r>
          <a:r>
            <a:rPr lang="en-US" sz="1100" kern="1200" dirty="0"/>
            <a:t>to the extent of the reduction in revenue experienced due to the pandemic;</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$10 million standard allowance OR formula approach</a:t>
          </a:r>
        </a:p>
      </dsp:txBody>
      <dsp:txXfrm>
        <a:off x="0" y="1624865"/>
        <a:ext cx="11277600" cy="831599"/>
      </dsp:txXfrm>
    </dsp:sp>
    <dsp:sp modelId="{446B6914-570B-2648-AA76-E908F8F52674}">
      <dsp:nvSpPr>
        <dsp:cNvPr id="0" name=""/>
        <dsp:cNvSpPr/>
      </dsp:nvSpPr>
      <dsp:spPr>
        <a:xfrm>
          <a:off x="563880" y="1462505"/>
          <a:ext cx="7894319" cy="324720"/>
        </a:xfrm>
        <a:prstGeom prst="roundRect">
          <a:avLst/>
        </a:prstGeom>
        <a:solidFill>
          <a:schemeClr val="accent2"/>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REPLACE LOST REVENUE</a:t>
          </a:r>
        </a:p>
      </dsp:txBody>
      <dsp:txXfrm>
        <a:off x="579732" y="1478357"/>
        <a:ext cx="7862615" cy="293016"/>
      </dsp:txXfrm>
    </dsp:sp>
    <dsp:sp modelId="{0791827A-05BB-7B44-AC76-4CD3FB179CC4}">
      <dsp:nvSpPr>
        <dsp:cNvPr id="0" name=""/>
        <dsp:cNvSpPr/>
      </dsp:nvSpPr>
      <dsp:spPr>
        <a:xfrm>
          <a:off x="0" y="2678225"/>
          <a:ext cx="11277600" cy="987525"/>
        </a:xfrm>
        <a:prstGeom prst="rect">
          <a:avLst/>
        </a:prstGeom>
        <a:solidFill>
          <a:schemeClr val="accent6">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Provide premium pay for essential workers, offering additional support to those who have borne and will bear the greatest health risks because of their service in critical infrastructure sectors; </a:t>
          </a:r>
        </a:p>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a:t>Target low-and moderate- income employees or employees who face(d) added risks during pandemic</a:t>
          </a:r>
        </a:p>
      </dsp:txBody>
      <dsp:txXfrm>
        <a:off x="0" y="2678225"/>
        <a:ext cx="11277600" cy="987525"/>
      </dsp:txXfrm>
    </dsp:sp>
    <dsp:sp modelId="{F22C1007-0C0D-1F47-94BD-237CDBAB37D7}">
      <dsp:nvSpPr>
        <dsp:cNvPr id="0" name=""/>
        <dsp:cNvSpPr/>
      </dsp:nvSpPr>
      <dsp:spPr>
        <a:xfrm>
          <a:off x="563880" y="2515865"/>
          <a:ext cx="7894319" cy="324720"/>
        </a:xfrm>
        <a:prstGeom prst="roundRect">
          <a:avLst/>
        </a:prstGeom>
        <a:solidFill>
          <a:schemeClr val="accent6"/>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PREMIUM PAY (only through April 10, 2023)</a:t>
          </a:r>
        </a:p>
      </dsp:txBody>
      <dsp:txXfrm>
        <a:off x="579732" y="2531717"/>
        <a:ext cx="7862615" cy="293016"/>
      </dsp:txXfrm>
    </dsp:sp>
    <dsp:sp modelId="{53EA373B-ACF6-6F4C-91BF-4D0764F77D47}">
      <dsp:nvSpPr>
        <dsp:cNvPr id="0" name=""/>
        <dsp:cNvSpPr/>
      </dsp:nvSpPr>
      <dsp:spPr>
        <a:xfrm>
          <a:off x="0" y="3887510"/>
          <a:ext cx="11277600" cy="623700"/>
        </a:xfrm>
        <a:prstGeom prst="rect">
          <a:avLst/>
        </a:prstGeom>
        <a:solidFill>
          <a:schemeClr val="accent5">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Invest in water, sewer, and broadband infrastructure, making necessary investments to improve access to clean drinking water, support vital wastewater and stormwater infrastructure, and to expand access to broadband internet.</a:t>
          </a:r>
        </a:p>
      </dsp:txBody>
      <dsp:txXfrm>
        <a:off x="0" y="3887510"/>
        <a:ext cx="11277600" cy="623700"/>
      </dsp:txXfrm>
    </dsp:sp>
    <dsp:sp modelId="{723B57E3-C6C4-5A44-9B39-A3466BAA4F62}">
      <dsp:nvSpPr>
        <dsp:cNvPr id="0" name=""/>
        <dsp:cNvSpPr/>
      </dsp:nvSpPr>
      <dsp:spPr>
        <a:xfrm>
          <a:off x="563880" y="3725150"/>
          <a:ext cx="7894319" cy="324720"/>
        </a:xfrm>
        <a:prstGeom prst="roundRect">
          <a:avLst/>
        </a:prstGeom>
        <a:solidFill>
          <a:schemeClr val="accent5"/>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t>INFRASTRUCTURE INVESTMENTS</a:t>
          </a:r>
        </a:p>
      </dsp:txBody>
      <dsp:txXfrm>
        <a:off x="579732" y="3741002"/>
        <a:ext cx="7862615" cy="293016"/>
      </dsp:txXfrm>
    </dsp:sp>
    <dsp:sp modelId="{1413D2B5-626B-3D43-88FF-7E0209368D4C}">
      <dsp:nvSpPr>
        <dsp:cNvPr id="0" name=""/>
        <dsp:cNvSpPr/>
      </dsp:nvSpPr>
      <dsp:spPr>
        <a:xfrm>
          <a:off x="0" y="4732970"/>
          <a:ext cx="11277600" cy="831599"/>
        </a:xfrm>
        <a:prstGeom prst="rect">
          <a:avLst/>
        </a:prstGeom>
        <a:solidFill>
          <a:schemeClr val="accent4">
            <a:lumMod val="40000"/>
            <a:lumOff val="60000"/>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875267" tIns="229108" rIns="875267"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t>Disaster response/mitigation</a:t>
          </a:r>
        </a:p>
        <a:p>
          <a:pPr marL="57150" lvl="1" indent="-57150" algn="l" defTabSz="488950">
            <a:lnSpc>
              <a:spcPct val="90000"/>
            </a:lnSpc>
            <a:spcBef>
              <a:spcPct val="0"/>
            </a:spcBef>
            <a:spcAft>
              <a:spcPct val="15000"/>
            </a:spcAft>
            <a:buChar char="•"/>
          </a:pPr>
          <a:r>
            <a:rPr lang="en-US" sz="1100" kern="1200" dirty="0"/>
            <a:t>Certain CDBG (Title I) projects</a:t>
          </a:r>
        </a:p>
        <a:p>
          <a:pPr marL="57150" lvl="1" indent="-57150" algn="l" defTabSz="488950">
            <a:lnSpc>
              <a:spcPct val="90000"/>
            </a:lnSpc>
            <a:spcBef>
              <a:spcPct val="0"/>
            </a:spcBef>
            <a:spcAft>
              <a:spcPct val="15000"/>
            </a:spcAft>
            <a:buChar char="•"/>
          </a:pPr>
          <a:r>
            <a:rPr lang="en-US" sz="1100" kern="1200" dirty="0"/>
            <a:t>Certain Surface Transportation Projects</a:t>
          </a:r>
        </a:p>
      </dsp:txBody>
      <dsp:txXfrm>
        <a:off x="0" y="4732970"/>
        <a:ext cx="11277600" cy="831599"/>
      </dsp:txXfrm>
    </dsp:sp>
    <dsp:sp modelId="{06252D1F-3F07-544B-8AB9-F90D05348819}">
      <dsp:nvSpPr>
        <dsp:cNvPr id="0" name=""/>
        <dsp:cNvSpPr/>
      </dsp:nvSpPr>
      <dsp:spPr>
        <a:xfrm>
          <a:off x="563880" y="4570610"/>
          <a:ext cx="7894319" cy="324720"/>
        </a:xfrm>
        <a:prstGeom prst="roundRect">
          <a:avLst/>
        </a:prstGeom>
        <a:solidFill>
          <a:schemeClr val="accent4">
            <a:alpha val="90000"/>
          </a:schemeClr>
        </a:solidFill>
        <a:ln w="12700" cap="flat" cmpd="sng" algn="ctr">
          <a:no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98386" tIns="0" rIns="298386" bIns="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ARP/CSLFRF FLEX</a:t>
          </a:r>
          <a:endParaRPr lang="en-US" sz="1800" kern="1200" dirty="0">
            <a:solidFill>
              <a:schemeClr val="bg1"/>
            </a:solidFill>
          </a:endParaRPr>
        </a:p>
      </dsp:txBody>
      <dsp:txXfrm>
        <a:off x="579732" y="4586462"/>
        <a:ext cx="7862615"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508C2-E96F-904B-8B58-A1D8ADDF42FD}">
      <dsp:nvSpPr>
        <dsp:cNvPr id="0" name=""/>
        <dsp:cNvSpPr/>
      </dsp:nvSpPr>
      <dsp:spPr>
        <a:xfrm>
          <a:off x="17761" y="255087"/>
          <a:ext cx="2234171" cy="1880082"/>
        </a:xfrm>
        <a:prstGeom prst="rect">
          <a:avLst/>
        </a:prstGeom>
        <a:solidFill>
          <a:schemeClr val="accent1"/>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Single audit costs attributable to ARP/CSLFRF grant</a:t>
          </a:r>
        </a:p>
      </dsp:txBody>
      <dsp:txXfrm>
        <a:off x="17761" y="255087"/>
        <a:ext cx="2234171" cy="1880082"/>
      </dsp:txXfrm>
    </dsp:sp>
    <dsp:sp modelId="{9E70DB07-3A16-2845-8C16-F76AC0935564}">
      <dsp:nvSpPr>
        <dsp:cNvPr id="0" name=""/>
        <dsp:cNvSpPr/>
      </dsp:nvSpPr>
      <dsp:spPr>
        <a:xfrm>
          <a:off x="2457589" y="255087"/>
          <a:ext cx="2234171" cy="186992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Costs to perform reporting, documentation, other internal controls, &amp; subrecipient monitoring</a:t>
          </a:r>
        </a:p>
        <a:p>
          <a:pPr marL="0" lvl="0" indent="0" algn="ctr" defTabSz="711200">
            <a:lnSpc>
              <a:spcPct val="90000"/>
            </a:lnSpc>
            <a:spcBef>
              <a:spcPct val="0"/>
            </a:spcBef>
            <a:spcAft>
              <a:spcPct val="35000"/>
            </a:spcAft>
            <a:buNone/>
          </a:pPr>
          <a:r>
            <a:rPr lang="en-US" sz="1600" kern="1200" dirty="0"/>
            <a:t>Mandated grant close-out costs</a:t>
          </a:r>
        </a:p>
      </dsp:txBody>
      <dsp:txXfrm>
        <a:off x="2457589" y="255087"/>
        <a:ext cx="2234171" cy="1869921"/>
      </dsp:txXfrm>
    </dsp:sp>
    <dsp:sp modelId="{3F0D39DC-F40E-1642-95FA-368EFCA7D15F}">
      <dsp:nvSpPr>
        <dsp:cNvPr id="0" name=""/>
        <dsp:cNvSpPr/>
      </dsp:nvSpPr>
      <dsp:spPr>
        <a:xfrm>
          <a:off x="4915178" y="255087"/>
          <a:ext cx="2234171" cy="18699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Complying with environmental laws</a:t>
          </a:r>
        </a:p>
      </dsp:txBody>
      <dsp:txXfrm>
        <a:off x="4915178" y="255087"/>
        <a:ext cx="2234171" cy="1869921"/>
      </dsp:txXfrm>
    </dsp:sp>
    <dsp:sp modelId="{264C4630-2ED6-E442-B2F0-58DD31BBEA14}">
      <dsp:nvSpPr>
        <dsp:cNvPr id="0" name=""/>
        <dsp:cNvSpPr/>
      </dsp:nvSpPr>
      <dsp:spPr>
        <a:xfrm>
          <a:off x="0" y="2353506"/>
          <a:ext cx="2234171" cy="16449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Complying with civil rights laws</a:t>
          </a:r>
        </a:p>
      </dsp:txBody>
      <dsp:txXfrm>
        <a:off x="0" y="2353506"/>
        <a:ext cx="2234171" cy="1644958"/>
      </dsp:txXfrm>
    </dsp:sp>
    <dsp:sp modelId="{96D8FEC7-E0B0-1A45-B081-0D5A5EE2698E}">
      <dsp:nvSpPr>
        <dsp:cNvPr id="0" name=""/>
        <dsp:cNvSpPr/>
      </dsp:nvSpPr>
      <dsp:spPr>
        <a:xfrm>
          <a:off x="2457589" y="2397984"/>
          <a:ext cx="2234171" cy="1556002"/>
        </a:xfrm>
        <a:prstGeom prst="rect">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Complying with property management requirements</a:t>
          </a:r>
        </a:p>
      </dsp:txBody>
      <dsp:txXfrm>
        <a:off x="2457589" y="2397984"/>
        <a:ext cx="2234171" cy="1556002"/>
      </dsp:txXfrm>
    </dsp:sp>
    <dsp:sp modelId="{4024BEC9-11E5-AD4F-B160-23BEF7388F4D}">
      <dsp:nvSpPr>
        <dsp:cNvPr id="0" name=""/>
        <dsp:cNvSpPr/>
      </dsp:nvSpPr>
      <dsp:spPr>
        <a:xfrm>
          <a:off x="4915178" y="2353506"/>
          <a:ext cx="2234171" cy="1644958"/>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Other similar costs mandated as part of administration of ARP/CSLFRF grant</a:t>
          </a:r>
        </a:p>
      </dsp:txBody>
      <dsp:txXfrm>
        <a:off x="4915178" y="2353506"/>
        <a:ext cx="2234171" cy="16449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67905-6FA7-4E4A-943A-1B1506E9538C}" type="datetimeFigureOut">
              <a:rPr lang="en-US" smtClean="0"/>
              <a:t>3/18/25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DC6FD5-2567-BA4F-877F-D529C45CEB6C}" type="slidenum">
              <a:rPr lang="en-US" smtClean="0"/>
              <a:t>‹#›</a:t>
            </a:fld>
            <a:endParaRPr lang="en-US"/>
          </a:p>
        </p:txBody>
      </p:sp>
    </p:spTree>
    <p:extLst>
      <p:ext uri="{BB962C8B-B14F-4D97-AF65-F5344CB8AC3E}">
        <p14:creationId xmlns:p14="http://schemas.microsoft.com/office/powerpoint/2010/main" val="79185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B67-AC70-0C47-80B4-7051D5D1CB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7FFB3-1ADB-3E4C-8033-444C15418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223823-7DF9-8546-82C0-B0EE4B492F23}"/>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5" name="Footer Placeholder 4">
            <a:extLst>
              <a:ext uri="{FF2B5EF4-FFF2-40B4-BE49-F238E27FC236}">
                <a16:creationId xmlns:a16="http://schemas.microsoft.com/office/drawing/2014/main" id="{FCC3E355-9316-634B-83E1-9EFB87635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8CC966-7D70-A745-9DC6-BF7E54E8A3F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31787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DF6A-9738-C849-815C-2C423CF5A1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4F0249-E904-8C4A-B042-C22FCAE8AB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0B3197-00F9-6247-B479-3788A22A4FFE}"/>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5" name="Footer Placeholder 4">
            <a:extLst>
              <a:ext uri="{FF2B5EF4-FFF2-40B4-BE49-F238E27FC236}">
                <a16:creationId xmlns:a16="http://schemas.microsoft.com/office/drawing/2014/main" id="{C1463BCA-B758-2140-9777-15EAE4D55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340C6-7F22-FE42-A4CE-139FC7B3BEEA}"/>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92868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5BACC8-5F6D-1643-B4F3-11CC9070CD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1E7E31-347B-E849-907A-B90187172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483B7-1702-3F40-9C9A-73264B026E20}"/>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5" name="Footer Placeholder 4">
            <a:extLst>
              <a:ext uri="{FF2B5EF4-FFF2-40B4-BE49-F238E27FC236}">
                <a16:creationId xmlns:a16="http://schemas.microsoft.com/office/drawing/2014/main" id="{16216144-6576-CA40-8225-306081EB8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A92BE-CF84-1D48-952E-E978D377A771}"/>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1643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5E2C-68EB-EC40-AE24-43F6878B7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A3357-83D6-9E43-A658-B1C7BF998D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2B4D7B-244D-BD42-A841-BEC6E39905B9}"/>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5" name="Footer Placeholder 4">
            <a:extLst>
              <a:ext uri="{FF2B5EF4-FFF2-40B4-BE49-F238E27FC236}">
                <a16:creationId xmlns:a16="http://schemas.microsoft.com/office/drawing/2014/main" id="{52D41E17-D73D-3947-859B-9187AA859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5D25BA-37DB-6944-9A22-97AEFF2CEB49}"/>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653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E9F99-9A57-834E-A8F5-06B6D55364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18A3A-D8EB-CD47-9F8E-343A1319B7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8B45B-8B3A-0046-8387-67CA2CF390D7}"/>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5" name="Footer Placeholder 4">
            <a:extLst>
              <a:ext uri="{FF2B5EF4-FFF2-40B4-BE49-F238E27FC236}">
                <a16:creationId xmlns:a16="http://schemas.microsoft.com/office/drawing/2014/main" id="{F842EAF5-AF3B-4441-B18A-A393DCC85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F1881-9854-C344-B932-D1D223263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66410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41701-0931-B540-8F39-E98A4523B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FE8941-A601-0D43-97E6-C5319054B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4F6948-6ECB-C543-9235-6454BAE3F7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2DCFA5-1865-A74B-925B-4EFA8600319C}"/>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6" name="Footer Placeholder 5">
            <a:extLst>
              <a:ext uri="{FF2B5EF4-FFF2-40B4-BE49-F238E27FC236}">
                <a16:creationId xmlns:a16="http://schemas.microsoft.com/office/drawing/2014/main" id="{01E0FE06-475A-7C4D-8A9E-F6A928A496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0F71B-0CF5-414F-B77E-5CBC78E70A3D}"/>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11302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5E274-F160-DD44-927C-CB877DC215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1BDBE7-FF77-094D-8947-32DF6516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91FDB2-7F54-5746-9664-94A3A7D1C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4A72F4-E7CF-2C47-BE12-369AD08589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2CF6AE-486D-644A-809B-1F06353797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2974C8-4A99-3A45-A134-0E71FBFE57E3}"/>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8" name="Footer Placeholder 7">
            <a:extLst>
              <a:ext uri="{FF2B5EF4-FFF2-40B4-BE49-F238E27FC236}">
                <a16:creationId xmlns:a16="http://schemas.microsoft.com/office/drawing/2014/main" id="{4C68A295-D114-F942-8726-1820603343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4943DA-1147-6A4F-990F-B1AB25D9A4A3}"/>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031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2D7F-4B02-1E4F-8104-BC2C51D2A3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7619FB-58AF-5740-8052-A6590BF1475F}"/>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4" name="Footer Placeholder 3">
            <a:extLst>
              <a:ext uri="{FF2B5EF4-FFF2-40B4-BE49-F238E27FC236}">
                <a16:creationId xmlns:a16="http://schemas.microsoft.com/office/drawing/2014/main" id="{E118F377-E4A7-3541-B5C8-96AF91DE62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B2C07-261D-2F48-AB2A-BE93ED679C88}"/>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92040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C6B89-F243-F84D-B4B8-B7A4D737FA19}"/>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3" name="Footer Placeholder 2">
            <a:extLst>
              <a:ext uri="{FF2B5EF4-FFF2-40B4-BE49-F238E27FC236}">
                <a16:creationId xmlns:a16="http://schemas.microsoft.com/office/drawing/2014/main" id="{0801ABA1-1E3D-AB4A-BBC2-7618CF62F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1D8E14-CEBD-A145-972C-AE472171D61C}"/>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320789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BCA7-EF24-2747-85A6-7859DCA4E0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A70E2D-7556-8E47-B6A6-AAC5C018B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6003F-6705-C142-9D92-4A425B8E3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C73D2A-02FE-AC4F-8518-DEFCA9211DAD}"/>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6" name="Footer Placeholder 5">
            <a:extLst>
              <a:ext uri="{FF2B5EF4-FFF2-40B4-BE49-F238E27FC236}">
                <a16:creationId xmlns:a16="http://schemas.microsoft.com/office/drawing/2014/main" id="{EB2B03DB-AE31-BD44-A912-A10ED8100E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90C11-2828-6D40-AA7E-FA5FECFADEB5}"/>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29811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8CB7-72BB-BA47-8FA5-42D381E90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F9C9AD-DFDC-BA47-9206-C2F0D9D01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E47BB4-317F-864A-BCC6-8181C3304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F3854E-EE13-EF46-B184-7B27EB767ED5}"/>
              </a:ext>
            </a:extLst>
          </p:cNvPr>
          <p:cNvSpPr>
            <a:spLocks noGrp="1"/>
          </p:cNvSpPr>
          <p:nvPr>
            <p:ph type="dt" sz="half" idx="10"/>
          </p:nvPr>
        </p:nvSpPr>
        <p:spPr/>
        <p:txBody>
          <a:bodyPr/>
          <a:lstStyle/>
          <a:p>
            <a:fld id="{E1BC5434-7FB7-AA43-9C82-7B89F38A0693}" type="datetimeFigureOut">
              <a:rPr lang="en-US" smtClean="0"/>
              <a:t>3/18/25</a:t>
            </a:fld>
            <a:endParaRPr lang="en-US"/>
          </a:p>
        </p:txBody>
      </p:sp>
      <p:sp>
        <p:nvSpPr>
          <p:cNvPr id="6" name="Footer Placeholder 5">
            <a:extLst>
              <a:ext uri="{FF2B5EF4-FFF2-40B4-BE49-F238E27FC236}">
                <a16:creationId xmlns:a16="http://schemas.microsoft.com/office/drawing/2014/main" id="{296C9CB4-94F0-C242-B781-B3BC7879A8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4E963-BF4C-8744-A781-2A56671EF72B}"/>
              </a:ext>
            </a:extLst>
          </p:cNvPr>
          <p:cNvSpPr>
            <a:spLocks noGrp="1"/>
          </p:cNvSpPr>
          <p:nvPr>
            <p:ph type="sldNum" sz="quarter" idx="12"/>
          </p:nvPr>
        </p:nvSpPr>
        <p:spPr/>
        <p:txBody>
          <a:bodyPr/>
          <a:lstStyle/>
          <a:p>
            <a:fld id="{09E369DA-908C-E849-889C-EF4D55593ABA}" type="slidenum">
              <a:rPr lang="en-US" smtClean="0"/>
              <a:t>‹#›</a:t>
            </a:fld>
            <a:endParaRPr lang="en-US"/>
          </a:p>
        </p:txBody>
      </p:sp>
    </p:spTree>
    <p:extLst>
      <p:ext uri="{BB962C8B-B14F-4D97-AF65-F5344CB8AC3E}">
        <p14:creationId xmlns:p14="http://schemas.microsoft.com/office/powerpoint/2010/main" val="43464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042E91-7B26-D240-AEB8-C48E24F72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5E4A1-287D-E344-B8B4-E63E94586F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A8DBA6-CE5D-2A40-808B-0728DCEDF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C5434-7FB7-AA43-9C82-7B89F38A0693}" type="datetimeFigureOut">
              <a:rPr lang="en-US" smtClean="0"/>
              <a:t>3/18/25</a:t>
            </a:fld>
            <a:endParaRPr lang="en-US"/>
          </a:p>
        </p:txBody>
      </p:sp>
      <p:sp>
        <p:nvSpPr>
          <p:cNvPr id="5" name="Footer Placeholder 4">
            <a:extLst>
              <a:ext uri="{FF2B5EF4-FFF2-40B4-BE49-F238E27FC236}">
                <a16:creationId xmlns:a16="http://schemas.microsoft.com/office/drawing/2014/main" id="{DE069FE0-5229-4941-9565-825FB0F7E9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6256FC-C0A7-1340-91B7-226102AE4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369DA-908C-E849-889C-EF4D55593ABA}" type="slidenum">
              <a:rPr lang="en-US" smtClean="0"/>
              <a:t>‹#›</a:t>
            </a:fld>
            <a:endParaRPr lang="en-US"/>
          </a:p>
        </p:txBody>
      </p:sp>
    </p:spTree>
    <p:extLst>
      <p:ext uri="{BB962C8B-B14F-4D97-AF65-F5344CB8AC3E}">
        <p14:creationId xmlns:p14="http://schemas.microsoft.com/office/powerpoint/2010/main" val="83460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home.treasury.gov/system/files/136/2023-SLFRF-Compliance-Supplement-21-027.pdf" TargetMode="External"/><Relationship Id="rId3" Type="http://schemas.openxmlformats.org/officeDocument/2006/relationships/hyperlink" Target="https://home.treasury.gov/system/files/136/NEU_Award_Terms_and_Conditions.pdf" TargetMode="External"/><Relationship Id="rId7" Type="http://schemas.openxmlformats.org/officeDocument/2006/relationships/hyperlink" Target="https://home.treasury.gov/system/files/136/SLFRF-Final-Rule-FAQ.pdf" TargetMode="External"/><Relationship Id="rId2" Type="http://schemas.openxmlformats.org/officeDocument/2006/relationships/hyperlink" Target="https://home.treasury.gov/system/files/136/SLFRF-Compliance-and-Reporting-Guidance.pdf" TargetMode="External"/><Relationship Id="rId1" Type="http://schemas.openxmlformats.org/officeDocument/2006/relationships/slideLayout" Target="../slideLayouts/slideLayout6.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home.treasury.gov/system/files/136/SLFRF-Final-Rule-Overview.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ecfr.gov/current/title-2/subtitle-A/chapter-II/part-200/subpart-D/subject-group-ECFR682eb6fbfabcde2/section-200.344"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76861174-EAC4-4EB1-AD66-1993DBEF5E6B}"/>
              </a:ext>
            </a:extLst>
          </p:cNvPr>
          <p:cNvGrpSpPr/>
          <p:nvPr/>
        </p:nvGrpSpPr>
        <p:grpSpPr>
          <a:xfrm rot="997421">
            <a:off x="-565555" y="3276663"/>
            <a:ext cx="1430081" cy="3433836"/>
            <a:chOff x="929060" y="4874264"/>
            <a:chExt cx="1430081" cy="2878205"/>
          </a:xfrm>
          <a:effectLst>
            <a:outerShdw blurRad="50800" dist="38100" dir="8100000" algn="tr" rotWithShape="0">
              <a:prstClr val="black">
                <a:alpha val="40000"/>
              </a:prstClr>
            </a:outerShdw>
          </a:effectLst>
        </p:grpSpPr>
        <p:grpSp>
          <p:nvGrpSpPr>
            <p:cNvPr id="45" name="Group 44">
              <a:extLst>
                <a:ext uri="{FF2B5EF4-FFF2-40B4-BE49-F238E27FC236}">
                  <a16:creationId xmlns:a16="http://schemas.microsoft.com/office/drawing/2014/main" id="{0FAD1FD2-F932-41C4-9448-AAD64FB055E6}"/>
                </a:ext>
              </a:extLst>
            </p:cNvPr>
            <p:cNvGrpSpPr/>
            <p:nvPr/>
          </p:nvGrpSpPr>
          <p:grpSpPr>
            <a:xfrm rot="20278723">
              <a:off x="929060" y="4874264"/>
              <a:ext cx="1430081" cy="371113"/>
              <a:chOff x="2477317" y="1221079"/>
              <a:chExt cx="1430081" cy="371113"/>
            </a:xfrm>
            <a:effectLst>
              <a:outerShdw blurRad="76200" dist="38100" dir="2700000" algn="tl" rotWithShape="0">
                <a:prstClr val="black">
                  <a:alpha val="10000"/>
                </a:prstClr>
              </a:outerShdw>
            </a:effectLst>
          </p:grpSpPr>
          <p:sp>
            <p:nvSpPr>
              <p:cNvPr id="47" name="Arrow: Notched Right 46">
                <a:extLst>
                  <a:ext uri="{FF2B5EF4-FFF2-40B4-BE49-F238E27FC236}">
                    <a16:creationId xmlns:a16="http://schemas.microsoft.com/office/drawing/2014/main" id="{B521B555-1B90-48AA-AF28-2DAA9685E2E2}"/>
                  </a:ext>
                </a:extLst>
              </p:cNvPr>
              <p:cNvSpPr/>
              <p:nvPr/>
            </p:nvSpPr>
            <p:spPr>
              <a:xfrm>
                <a:off x="2477317" y="1221079"/>
                <a:ext cx="1430081" cy="371113"/>
              </a:xfrm>
              <a:prstGeom prst="notchedRightArrow">
                <a:avLst>
                  <a:gd name="adj1" fmla="val 100000"/>
                  <a:gd name="adj2"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TextBox 47">
                <a:extLst>
                  <a:ext uri="{FF2B5EF4-FFF2-40B4-BE49-F238E27FC236}">
                    <a16:creationId xmlns:a16="http://schemas.microsoft.com/office/drawing/2014/main" id="{D7F00210-1308-4236-84A7-C8DF6FCDC6B0}"/>
                  </a:ext>
                </a:extLst>
              </p:cNvPr>
              <p:cNvSpPr txBox="1"/>
              <p:nvPr/>
            </p:nvSpPr>
            <p:spPr>
              <a:xfrm>
                <a:off x="2792975" y="1239431"/>
                <a:ext cx="798745" cy="338554"/>
              </a:xfrm>
              <a:prstGeom prst="rect">
                <a:avLst/>
              </a:prstGeom>
              <a:noFill/>
            </p:spPr>
            <p:txBody>
              <a:bodyPr wrap="none" rtlCol="0">
                <a:spAutoFit/>
              </a:bodyP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START</a:t>
                </a:r>
              </a:p>
            </p:txBody>
          </p:sp>
        </p:grpSp>
        <p:cxnSp>
          <p:nvCxnSpPr>
            <p:cNvPr id="46" name="Straight Connector 45">
              <a:extLst>
                <a:ext uri="{FF2B5EF4-FFF2-40B4-BE49-F238E27FC236}">
                  <a16:creationId xmlns:a16="http://schemas.microsoft.com/office/drawing/2014/main" id="{551D4D17-63BB-4BF2-9792-7747EA26FCC0}"/>
                </a:ext>
              </a:extLst>
            </p:cNvPr>
            <p:cNvCxnSpPr>
              <a:cxnSpLocks/>
            </p:cNvCxnSpPr>
            <p:nvPr/>
          </p:nvCxnSpPr>
          <p:spPr>
            <a:xfrm rot="20602579">
              <a:off x="1846914" y="5220046"/>
              <a:ext cx="69402" cy="2532423"/>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dirty="0">
                <a:solidFill>
                  <a:schemeClr val="tx1">
                    <a:lumMod val="75000"/>
                    <a:lumOff val="25000"/>
                  </a:schemeClr>
                </a:solidFill>
              </a:rPr>
              <a:t>The ARPA Journey….</a:t>
            </a:r>
            <a:endParaRPr lang="en-IN" dirty="0">
              <a:solidFill>
                <a:schemeClr val="tx1">
                  <a:lumMod val="75000"/>
                  <a:lumOff val="25000"/>
                </a:schemeClr>
              </a:solidFill>
            </a:endParaRPr>
          </a:p>
        </p:txBody>
      </p:sp>
      <p:sp>
        <p:nvSpPr>
          <p:cNvPr id="8" name="Freeform 7">
            <a:extLst>
              <a:ext uri="{FF2B5EF4-FFF2-40B4-BE49-F238E27FC236}">
                <a16:creationId xmlns:a16="http://schemas.microsoft.com/office/drawing/2014/main" id="{B50C74B6-2C72-4FD1-9D9A-43265ACC8980}"/>
              </a:ext>
            </a:extLst>
          </p:cNvPr>
          <p:cNvSpPr>
            <a:spLocks/>
          </p:cNvSpPr>
          <p:nvPr/>
        </p:nvSpPr>
        <p:spPr bwMode="auto">
          <a:xfrm>
            <a:off x="-21833" y="1801368"/>
            <a:ext cx="10427029" cy="4487023"/>
          </a:xfrm>
          <a:custGeom>
            <a:avLst/>
            <a:gdLst>
              <a:gd name="T0" fmla="*/ 2626 w 2626"/>
              <a:gd name="T1" fmla="*/ 279 h 1160"/>
              <a:gd name="T2" fmla="*/ 2254 w 2626"/>
              <a:gd name="T3" fmla="*/ 0 h 1160"/>
              <a:gd name="T4" fmla="*/ 2146 w 2626"/>
              <a:gd name="T5" fmla="*/ 589 h 1160"/>
              <a:gd name="T6" fmla="*/ 1903 w 2626"/>
              <a:gd name="T7" fmla="*/ 383 h 1160"/>
              <a:gd name="T8" fmla="*/ 1744 w 2626"/>
              <a:gd name="T9" fmla="*/ 661 h 1160"/>
              <a:gd name="T10" fmla="*/ 1577 w 2626"/>
              <a:gd name="T11" fmla="*/ 145 h 1160"/>
              <a:gd name="T12" fmla="*/ 1335 w 2626"/>
              <a:gd name="T13" fmla="*/ 791 h 1160"/>
              <a:gd name="T14" fmla="*/ 1129 w 2626"/>
              <a:gd name="T15" fmla="*/ 683 h 1160"/>
              <a:gd name="T16" fmla="*/ 1006 w 2626"/>
              <a:gd name="T17" fmla="*/ 854 h 1160"/>
              <a:gd name="T18" fmla="*/ 855 w 2626"/>
              <a:gd name="T19" fmla="*/ 275 h 1160"/>
              <a:gd name="T20" fmla="*/ 655 w 2626"/>
              <a:gd name="T21" fmla="*/ 839 h 1160"/>
              <a:gd name="T22" fmla="*/ 421 w 2626"/>
              <a:gd name="T23" fmla="*/ 654 h 1160"/>
              <a:gd name="T24" fmla="*/ 290 w 2626"/>
              <a:gd name="T25" fmla="*/ 813 h 1160"/>
              <a:gd name="T26" fmla="*/ 41 w 2626"/>
              <a:gd name="T27" fmla="*/ 637 h 1160"/>
              <a:gd name="T28" fmla="*/ 0 w 2626"/>
              <a:gd name="T29" fmla="*/ 1160 h 1160"/>
              <a:gd name="connsiteX0" fmla="*/ 10000 w 10000"/>
              <a:gd name="connsiteY0" fmla="*/ 2405 h 10000"/>
              <a:gd name="connsiteX1" fmla="*/ 8583 w 10000"/>
              <a:gd name="connsiteY1" fmla="*/ 0 h 10000"/>
              <a:gd name="connsiteX2" fmla="*/ 8172 w 10000"/>
              <a:gd name="connsiteY2" fmla="*/ 5078 h 10000"/>
              <a:gd name="connsiteX3" fmla="*/ 7247 w 10000"/>
              <a:gd name="connsiteY3" fmla="*/ 3302 h 10000"/>
              <a:gd name="connsiteX4" fmla="*/ 6641 w 10000"/>
              <a:gd name="connsiteY4" fmla="*/ 5698 h 10000"/>
              <a:gd name="connsiteX5" fmla="*/ 6005 w 10000"/>
              <a:gd name="connsiteY5" fmla="*/ 1250 h 10000"/>
              <a:gd name="connsiteX6" fmla="*/ 5084 w 10000"/>
              <a:gd name="connsiteY6" fmla="*/ 6819 h 10000"/>
              <a:gd name="connsiteX7" fmla="*/ 4299 w 10000"/>
              <a:gd name="connsiteY7" fmla="*/ 5888 h 10000"/>
              <a:gd name="connsiteX8" fmla="*/ 3831 w 10000"/>
              <a:gd name="connsiteY8" fmla="*/ 7362 h 10000"/>
              <a:gd name="connsiteX9" fmla="*/ 3256 w 10000"/>
              <a:gd name="connsiteY9" fmla="*/ 2371 h 10000"/>
              <a:gd name="connsiteX10" fmla="*/ 2494 w 10000"/>
              <a:gd name="connsiteY10" fmla="*/ 7233 h 10000"/>
              <a:gd name="connsiteX11" fmla="*/ 1603 w 10000"/>
              <a:gd name="connsiteY11" fmla="*/ 5638 h 10000"/>
              <a:gd name="connsiteX12" fmla="*/ 1104 w 10000"/>
              <a:gd name="connsiteY12" fmla="*/ 7009 h 10000"/>
              <a:gd name="connsiteX13" fmla="*/ 386 w 10000"/>
              <a:gd name="connsiteY13" fmla="*/ 5422 h 10000"/>
              <a:gd name="connsiteX14" fmla="*/ 0 w 10000"/>
              <a:gd name="connsiteY14" fmla="*/ 10000 h 10000"/>
              <a:gd name="connsiteX0" fmla="*/ 10107 w 10107"/>
              <a:gd name="connsiteY0" fmla="*/ 2405 h 9237"/>
              <a:gd name="connsiteX1" fmla="*/ 8690 w 10107"/>
              <a:gd name="connsiteY1" fmla="*/ 0 h 9237"/>
              <a:gd name="connsiteX2" fmla="*/ 8279 w 10107"/>
              <a:gd name="connsiteY2" fmla="*/ 5078 h 9237"/>
              <a:gd name="connsiteX3" fmla="*/ 7354 w 10107"/>
              <a:gd name="connsiteY3" fmla="*/ 3302 h 9237"/>
              <a:gd name="connsiteX4" fmla="*/ 6748 w 10107"/>
              <a:gd name="connsiteY4" fmla="*/ 5698 h 9237"/>
              <a:gd name="connsiteX5" fmla="*/ 6112 w 10107"/>
              <a:gd name="connsiteY5" fmla="*/ 1250 h 9237"/>
              <a:gd name="connsiteX6" fmla="*/ 5191 w 10107"/>
              <a:gd name="connsiteY6" fmla="*/ 6819 h 9237"/>
              <a:gd name="connsiteX7" fmla="*/ 4406 w 10107"/>
              <a:gd name="connsiteY7" fmla="*/ 5888 h 9237"/>
              <a:gd name="connsiteX8" fmla="*/ 3938 w 10107"/>
              <a:gd name="connsiteY8" fmla="*/ 7362 h 9237"/>
              <a:gd name="connsiteX9" fmla="*/ 3363 w 10107"/>
              <a:gd name="connsiteY9" fmla="*/ 2371 h 9237"/>
              <a:gd name="connsiteX10" fmla="*/ 2601 w 10107"/>
              <a:gd name="connsiteY10" fmla="*/ 7233 h 9237"/>
              <a:gd name="connsiteX11" fmla="*/ 1710 w 10107"/>
              <a:gd name="connsiteY11" fmla="*/ 5638 h 9237"/>
              <a:gd name="connsiteX12" fmla="*/ 1211 w 10107"/>
              <a:gd name="connsiteY12" fmla="*/ 7009 h 9237"/>
              <a:gd name="connsiteX13" fmla="*/ 493 w 10107"/>
              <a:gd name="connsiteY13" fmla="*/ 5422 h 9237"/>
              <a:gd name="connsiteX14" fmla="*/ 0 w 10107"/>
              <a:gd name="connsiteY14" fmla="*/ 9237 h 9237"/>
              <a:gd name="connsiteX0" fmla="*/ 10000 w 10000"/>
              <a:gd name="connsiteY0" fmla="*/ 2604 h 10000"/>
              <a:gd name="connsiteX1" fmla="*/ 8598 w 10000"/>
              <a:gd name="connsiteY1" fmla="*/ 0 h 10000"/>
              <a:gd name="connsiteX2" fmla="*/ 8191 w 10000"/>
              <a:gd name="connsiteY2" fmla="*/ 5497 h 10000"/>
              <a:gd name="connsiteX3" fmla="*/ 7276 w 10000"/>
              <a:gd name="connsiteY3" fmla="*/ 3575 h 10000"/>
              <a:gd name="connsiteX4" fmla="*/ 6677 w 10000"/>
              <a:gd name="connsiteY4" fmla="*/ 6169 h 10000"/>
              <a:gd name="connsiteX5" fmla="*/ 6047 w 10000"/>
              <a:gd name="connsiteY5" fmla="*/ 1353 h 10000"/>
              <a:gd name="connsiteX6" fmla="*/ 5136 w 10000"/>
              <a:gd name="connsiteY6" fmla="*/ 7382 h 10000"/>
              <a:gd name="connsiteX7" fmla="*/ 4359 w 10000"/>
              <a:gd name="connsiteY7" fmla="*/ 6374 h 10000"/>
              <a:gd name="connsiteX8" fmla="*/ 3896 w 10000"/>
              <a:gd name="connsiteY8" fmla="*/ 7970 h 10000"/>
              <a:gd name="connsiteX9" fmla="*/ 3327 w 10000"/>
              <a:gd name="connsiteY9" fmla="*/ 2567 h 10000"/>
              <a:gd name="connsiteX10" fmla="*/ 2573 w 10000"/>
              <a:gd name="connsiteY10" fmla="*/ 7830 h 10000"/>
              <a:gd name="connsiteX11" fmla="*/ 1692 w 10000"/>
              <a:gd name="connsiteY11" fmla="*/ 6104 h 10000"/>
              <a:gd name="connsiteX12" fmla="*/ 1198 w 10000"/>
              <a:gd name="connsiteY12" fmla="*/ 7588 h 10000"/>
              <a:gd name="connsiteX13" fmla="*/ 488 w 10000"/>
              <a:gd name="connsiteY13" fmla="*/ 5870 h 10000"/>
              <a:gd name="connsiteX14" fmla="*/ 0 w 10000"/>
              <a:gd name="connsiteY14" fmla="*/ 10000 h 10000"/>
              <a:gd name="connsiteX0" fmla="*/ 10379 w 10379"/>
              <a:gd name="connsiteY0" fmla="*/ 2604 h 10000"/>
              <a:gd name="connsiteX1" fmla="*/ 8598 w 10379"/>
              <a:gd name="connsiteY1" fmla="*/ 0 h 10000"/>
              <a:gd name="connsiteX2" fmla="*/ 8191 w 10379"/>
              <a:gd name="connsiteY2" fmla="*/ 5497 h 10000"/>
              <a:gd name="connsiteX3" fmla="*/ 7276 w 10379"/>
              <a:gd name="connsiteY3" fmla="*/ 3575 h 10000"/>
              <a:gd name="connsiteX4" fmla="*/ 6677 w 10379"/>
              <a:gd name="connsiteY4" fmla="*/ 6169 h 10000"/>
              <a:gd name="connsiteX5" fmla="*/ 6047 w 10379"/>
              <a:gd name="connsiteY5" fmla="*/ 1353 h 10000"/>
              <a:gd name="connsiteX6" fmla="*/ 5136 w 10379"/>
              <a:gd name="connsiteY6" fmla="*/ 7382 h 10000"/>
              <a:gd name="connsiteX7" fmla="*/ 4359 w 10379"/>
              <a:gd name="connsiteY7" fmla="*/ 6374 h 10000"/>
              <a:gd name="connsiteX8" fmla="*/ 3896 w 10379"/>
              <a:gd name="connsiteY8" fmla="*/ 7970 h 10000"/>
              <a:gd name="connsiteX9" fmla="*/ 3327 w 10379"/>
              <a:gd name="connsiteY9" fmla="*/ 2567 h 10000"/>
              <a:gd name="connsiteX10" fmla="*/ 2573 w 10379"/>
              <a:gd name="connsiteY10" fmla="*/ 7830 h 10000"/>
              <a:gd name="connsiteX11" fmla="*/ 1692 w 10379"/>
              <a:gd name="connsiteY11" fmla="*/ 6104 h 10000"/>
              <a:gd name="connsiteX12" fmla="*/ 1198 w 10379"/>
              <a:gd name="connsiteY12" fmla="*/ 7588 h 10000"/>
              <a:gd name="connsiteX13" fmla="*/ 488 w 10379"/>
              <a:gd name="connsiteY13" fmla="*/ 5870 h 10000"/>
              <a:gd name="connsiteX14" fmla="*/ 0 w 10379"/>
              <a:gd name="connsiteY14" fmla="*/ 10000 h 10000"/>
              <a:gd name="connsiteX0" fmla="*/ 10379 w 10379"/>
              <a:gd name="connsiteY0" fmla="*/ 2229 h 9625"/>
              <a:gd name="connsiteX1" fmla="*/ 8856 w 10379"/>
              <a:gd name="connsiteY1" fmla="*/ 0 h 9625"/>
              <a:gd name="connsiteX2" fmla="*/ 8191 w 10379"/>
              <a:gd name="connsiteY2" fmla="*/ 5122 h 9625"/>
              <a:gd name="connsiteX3" fmla="*/ 7276 w 10379"/>
              <a:gd name="connsiteY3" fmla="*/ 3200 h 9625"/>
              <a:gd name="connsiteX4" fmla="*/ 6677 w 10379"/>
              <a:gd name="connsiteY4" fmla="*/ 5794 h 9625"/>
              <a:gd name="connsiteX5" fmla="*/ 6047 w 10379"/>
              <a:gd name="connsiteY5" fmla="*/ 978 h 9625"/>
              <a:gd name="connsiteX6" fmla="*/ 5136 w 10379"/>
              <a:gd name="connsiteY6" fmla="*/ 7007 h 9625"/>
              <a:gd name="connsiteX7" fmla="*/ 4359 w 10379"/>
              <a:gd name="connsiteY7" fmla="*/ 5999 h 9625"/>
              <a:gd name="connsiteX8" fmla="*/ 3896 w 10379"/>
              <a:gd name="connsiteY8" fmla="*/ 7595 h 9625"/>
              <a:gd name="connsiteX9" fmla="*/ 3327 w 10379"/>
              <a:gd name="connsiteY9" fmla="*/ 2192 h 9625"/>
              <a:gd name="connsiteX10" fmla="*/ 2573 w 10379"/>
              <a:gd name="connsiteY10" fmla="*/ 7455 h 9625"/>
              <a:gd name="connsiteX11" fmla="*/ 1692 w 10379"/>
              <a:gd name="connsiteY11" fmla="*/ 5729 h 9625"/>
              <a:gd name="connsiteX12" fmla="*/ 1198 w 10379"/>
              <a:gd name="connsiteY12" fmla="*/ 7213 h 9625"/>
              <a:gd name="connsiteX13" fmla="*/ 488 w 10379"/>
              <a:gd name="connsiteY13" fmla="*/ 5495 h 9625"/>
              <a:gd name="connsiteX14" fmla="*/ 0 w 10379"/>
              <a:gd name="connsiteY14" fmla="*/ 9625 h 9625"/>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79 w 10000"/>
              <a:gd name="connsiteY10" fmla="*/ 7745 h 10000"/>
              <a:gd name="connsiteX11" fmla="*/ 1630 w 10000"/>
              <a:gd name="connsiteY11" fmla="*/ 5952 h 10000"/>
              <a:gd name="connsiteX12" fmla="*/ 1154 w 10000"/>
              <a:gd name="connsiteY12" fmla="*/ 7494 h 10000"/>
              <a:gd name="connsiteX13" fmla="*/ 470 w 10000"/>
              <a:gd name="connsiteY13" fmla="*/ 5709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79 w 10000"/>
              <a:gd name="connsiteY10" fmla="*/ 7745 h 10000"/>
              <a:gd name="connsiteX11" fmla="*/ 1834 w 10000"/>
              <a:gd name="connsiteY11" fmla="*/ 4080 h 10000"/>
              <a:gd name="connsiteX12" fmla="*/ 1154 w 10000"/>
              <a:gd name="connsiteY12" fmla="*/ 7494 h 10000"/>
              <a:gd name="connsiteX13" fmla="*/ 470 w 10000"/>
              <a:gd name="connsiteY13" fmla="*/ 5709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79 w 10000"/>
              <a:gd name="connsiteY10" fmla="*/ 7745 h 10000"/>
              <a:gd name="connsiteX11" fmla="*/ 1834 w 10000"/>
              <a:gd name="connsiteY11" fmla="*/ 4080 h 10000"/>
              <a:gd name="connsiteX12" fmla="*/ 1154 w 10000"/>
              <a:gd name="connsiteY12" fmla="*/ 7494 h 10000"/>
              <a:gd name="connsiteX13" fmla="*/ 543 w 10000"/>
              <a:gd name="connsiteY13" fmla="*/ 7230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79 w 10000"/>
              <a:gd name="connsiteY10" fmla="*/ 7745 h 10000"/>
              <a:gd name="connsiteX11" fmla="*/ 1878 w 10000"/>
              <a:gd name="connsiteY11" fmla="*/ 5328 h 10000"/>
              <a:gd name="connsiteX12" fmla="*/ 1154 w 10000"/>
              <a:gd name="connsiteY12" fmla="*/ 7494 h 10000"/>
              <a:gd name="connsiteX13" fmla="*/ 543 w 10000"/>
              <a:gd name="connsiteY13" fmla="*/ 7230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79 w 10000"/>
              <a:gd name="connsiteY10" fmla="*/ 7745 h 10000"/>
              <a:gd name="connsiteX11" fmla="*/ 1878 w 10000"/>
              <a:gd name="connsiteY11" fmla="*/ 5328 h 10000"/>
              <a:gd name="connsiteX12" fmla="*/ 1154 w 10000"/>
              <a:gd name="connsiteY12" fmla="*/ 7494 h 10000"/>
              <a:gd name="connsiteX13" fmla="*/ 543 w 10000"/>
              <a:gd name="connsiteY13" fmla="*/ 7230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79 w 10000"/>
              <a:gd name="connsiteY10" fmla="*/ 7745 h 10000"/>
              <a:gd name="connsiteX11" fmla="*/ 1878 w 10000"/>
              <a:gd name="connsiteY11" fmla="*/ 5328 h 10000"/>
              <a:gd name="connsiteX12" fmla="*/ 1154 w 10000"/>
              <a:gd name="connsiteY12" fmla="*/ 8469 h 10000"/>
              <a:gd name="connsiteX13" fmla="*/ 543 w 10000"/>
              <a:gd name="connsiteY13" fmla="*/ 7230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460 w 10000"/>
              <a:gd name="connsiteY10" fmla="*/ 8000 h 10000"/>
              <a:gd name="connsiteX11" fmla="*/ 1878 w 10000"/>
              <a:gd name="connsiteY11" fmla="*/ 5328 h 10000"/>
              <a:gd name="connsiteX12" fmla="*/ 1154 w 10000"/>
              <a:gd name="connsiteY12" fmla="*/ 8469 h 10000"/>
              <a:gd name="connsiteX13" fmla="*/ 543 w 10000"/>
              <a:gd name="connsiteY13" fmla="*/ 7230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555 w 10000"/>
              <a:gd name="connsiteY10" fmla="*/ 7924 h 10000"/>
              <a:gd name="connsiteX11" fmla="*/ 1878 w 10000"/>
              <a:gd name="connsiteY11" fmla="*/ 5328 h 10000"/>
              <a:gd name="connsiteX12" fmla="*/ 1154 w 10000"/>
              <a:gd name="connsiteY12" fmla="*/ 8469 h 10000"/>
              <a:gd name="connsiteX13" fmla="*/ 543 w 10000"/>
              <a:gd name="connsiteY13" fmla="*/ 7230 h 10000"/>
              <a:gd name="connsiteX14" fmla="*/ 0 w 10000"/>
              <a:gd name="connsiteY14" fmla="*/ 10000 h 10000"/>
              <a:gd name="connsiteX0" fmla="*/ 10000 w 10000"/>
              <a:gd name="connsiteY0" fmla="*/ 2316 h 10000"/>
              <a:gd name="connsiteX1" fmla="*/ 8533 w 10000"/>
              <a:gd name="connsiteY1" fmla="*/ 0 h 10000"/>
              <a:gd name="connsiteX2" fmla="*/ 7892 w 10000"/>
              <a:gd name="connsiteY2" fmla="*/ 5322 h 10000"/>
              <a:gd name="connsiteX3" fmla="*/ 7010 w 10000"/>
              <a:gd name="connsiteY3" fmla="*/ 3325 h 10000"/>
              <a:gd name="connsiteX4" fmla="*/ 6433 w 10000"/>
              <a:gd name="connsiteY4" fmla="*/ 6020 h 10000"/>
              <a:gd name="connsiteX5" fmla="*/ 5826 w 10000"/>
              <a:gd name="connsiteY5" fmla="*/ 1016 h 10000"/>
              <a:gd name="connsiteX6" fmla="*/ 4948 w 10000"/>
              <a:gd name="connsiteY6" fmla="*/ 7280 h 10000"/>
              <a:gd name="connsiteX7" fmla="*/ 4200 w 10000"/>
              <a:gd name="connsiteY7" fmla="*/ 6233 h 10000"/>
              <a:gd name="connsiteX8" fmla="*/ 3754 w 10000"/>
              <a:gd name="connsiteY8" fmla="*/ 7891 h 10000"/>
              <a:gd name="connsiteX9" fmla="*/ 3206 w 10000"/>
              <a:gd name="connsiteY9" fmla="*/ 2277 h 10000"/>
              <a:gd name="connsiteX10" fmla="*/ 2555 w 10000"/>
              <a:gd name="connsiteY10" fmla="*/ 7924 h 10000"/>
              <a:gd name="connsiteX11" fmla="*/ 1878 w 10000"/>
              <a:gd name="connsiteY11" fmla="*/ 5328 h 10000"/>
              <a:gd name="connsiteX12" fmla="*/ 1154 w 10000"/>
              <a:gd name="connsiteY12" fmla="*/ 8469 h 10000"/>
              <a:gd name="connsiteX13" fmla="*/ 543 w 10000"/>
              <a:gd name="connsiteY13" fmla="*/ 7230 h 10000"/>
              <a:gd name="connsiteX14" fmla="*/ 43 w 10000"/>
              <a:gd name="connsiteY14" fmla="*/ 9759 h 10000"/>
              <a:gd name="connsiteX15" fmla="*/ 0 w 10000"/>
              <a:gd name="connsiteY15" fmla="*/ 10000 h 10000"/>
              <a:gd name="connsiteX0" fmla="*/ 9957 w 9957"/>
              <a:gd name="connsiteY0" fmla="*/ 2316 h 9759"/>
              <a:gd name="connsiteX1" fmla="*/ 8490 w 9957"/>
              <a:gd name="connsiteY1" fmla="*/ 0 h 9759"/>
              <a:gd name="connsiteX2" fmla="*/ 7849 w 9957"/>
              <a:gd name="connsiteY2" fmla="*/ 5322 h 9759"/>
              <a:gd name="connsiteX3" fmla="*/ 6967 w 9957"/>
              <a:gd name="connsiteY3" fmla="*/ 3325 h 9759"/>
              <a:gd name="connsiteX4" fmla="*/ 6390 w 9957"/>
              <a:gd name="connsiteY4" fmla="*/ 6020 h 9759"/>
              <a:gd name="connsiteX5" fmla="*/ 5783 w 9957"/>
              <a:gd name="connsiteY5" fmla="*/ 1016 h 9759"/>
              <a:gd name="connsiteX6" fmla="*/ 4905 w 9957"/>
              <a:gd name="connsiteY6" fmla="*/ 7280 h 9759"/>
              <a:gd name="connsiteX7" fmla="*/ 4157 w 9957"/>
              <a:gd name="connsiteY7" fmla="*/ 6233 h 9759"/>
              <a:gd name="connsiteX8" fmla="*/ 3711 w 9957"/>
              <a:gd name="connsiteY8" fmla="*/ 7891 h 9759"/>
              <a:gd name="connsiteX9" fmla="*/ 3163 w 9957"/>
              <a:gd name="connsiteY9" fmla="*/ 2277 h 9759"/>
              <a:gd name="connsiteX10" fmla="*/ 2512 w 9957"/>
              <a:gd name="connsiteY10" fmla="*/ 7924 h 9759"/>
              <a:gd name="connsiteX11" fmla="*/ 1835 w 9957"/>
              <a:gd name="connsiteY11" fmla="*/ 5328 h 9759"/>
              <a:gd name="connsiteX12" fmla="*/ 1111 w 9957"/>
              <a:gd name="connsiteY12" fmla="*/ 8469 h 9759"/>
              <a:gd name="connsiteX13" fmla="*/ 500 w 9957"/>
              <a:gd name="connsiteY13" fmla="*/ 7230 h 9759"/>
              <a:gd name="connsiteX14" fmla="*/ 0 w 9957"/>
              <a:gd name="connsiteY14" fmla="*/ 9759 h 9759"/>
              <a:gd name="connsiteX0" fmla="*/ 8527 w 8527"/>
              <a:gd name="connsiteY0" fmla="*/ 0 h 10000"/>
              <a:gd name="connsiteX1" fmla="*/ 7883 w 8527"/>
              <a:gd name="connsiteY1" fmla="*/ 5453 h 10000"/>
              <a:gd name="connsiteX2" fmla="*/ 6997 w 8527"/>
              <a:gd name="connsiteY2" fmla="*/ 3407 h 10000"/>
              <a:gd name="connsiteX3" fmla="*/ 6418 w 8527"/>
              <a:gd name="connsiteY3" fmla="*/ 6169 h 10000"/>
              <a:gd name="connsiteX4" fmla="*/ 5808 w 8527"/>
              <a:gd name="connsiteY4" fmla="*/ 1041 h 10000"/>
              <a:gd name="connsiteX5" fmla="*/ 4926 w 8527"/>
              <a:gd name="connsiteY5" fmla="*/ 7460 h 10000"/>
              <a:gd name="connsiteX6" fmla="*/ 4175 w 8527"/>
              <a:gd name="connsiteY6" fmla="*/ 6387 h 10000"/>
              <a:gd name="connsiteX7" fmla="*/ 3727 w 8527"/>
              <a:gd name="connsiteY7" fmla="*/ 8086 h 10000"/>
              <a:gd name="connsiteX8" fmla="*/ 3177 w 8527"/>
              <a:gd name="connsiteY8" fmla="*/ 2333 h 10000"/>
              <a:gd name="connsiteX9" fmla="*/ 2523 w 8527"/>
              <a:gd name="connsiteY9" fmla="*/ 8120 h 10000"/>
              <a:gd name="connsiteX10" fmla="*/ 1843 w 8527"/>
              <a:gd name="connsiteY10" fmla="*/ 5460 h 10000"/>
              <a:gd name="connsiteX11" fmla="*/ 1116 w 8527"/>
              <a:gd name="connsiteY11" fmla="*/ 8678 h 10000"/>
              <a:gd name="connsiteX12" fmla="*/ 502 w 8527"/>
              <a:gd name="connsiteY12" fmla="*/ 7409 h 10000"/>
              <a:gd name="connsiteX13" fmla="*/ 0 w 8527"/>
              <a:gd name="connsiteY1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7" h="10000">
                <a:moveTo>
                  <a:pt x="8527" y="0"/>
                </a:moveTo>
                <a:cubicBezTo>
                  <a:pt x="8312" y="1818"/>
                  <a:pt x="8098" y="3636"/>
                  <a:pt x="7883" y="5453"/>
                </a:cubicBezTo>
                <a:lnTo>
                  <a:pt x="6997" y="3407"/>
                </a:lnTo>
                <a:lnTo>
                  <a:pt x="6418" y="6169"/>
                </a:lnTo>
                <a:cubicBezTo>
                  <a:pt x="6215" y="4459"/>
                  <a:pt x="6011" y="2750"/>
                  <a:pt x="5808" y="1041"/>
                </a:cubicBezTo>
                <a:lnTo>
                  <a:pt x="4926" y="7460"/>
                </a:lnTo>
                <a:lnTo>
                  <a:pt x="4175" y="6387"/>
                </a:lnTo>
                <a:lnTo>
                  <a:pt x="3727" y="8086"/>
                </a:lnTo>
                <a:cubicBezTo>
                  <a:pt x="3543" y="6169"/>
                  <a:pt x="3360" y="4251"/>
                  <a:pt x="3177" y="2333"/>
                </a:cubicBezTo>
                <a:cubicBezTo>
                  <a:pt x="2934" y="4201"/>
                  <a:pt x="2766" y="6252"/>
                  <a:pt x="2523" y="8120"/>
                </a:cubicBezTo>
                <a:lnTo>
                  <a:pt x="1843" y="5460"/>
                </a:lnTo>
                <a:lnTo>
                  <a:pt x="1116" y="8678"/>
                </a:lnTo>
                <a:lnTo>
                  <a:pt x="502" y="7409"/>
                </a:lnTo>
                <a:cubicBezTo>
                  <a:pt x="334" y="8272"/>
                  <a:pt x="168" y="9136"/>
                  <a:pt x="0" y="10000"/>
                </a:cubicBezTo>
              </a:path>
            </a:pathLst>
          </a:custGeom>
          <a:noFill/>
          <a:ln w="38100" cap="rnd">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6" name="Oval 15">
            <a:extLst>
              <a:ext uri="{FF2B5EF4-FFF2-40B4-BE49-F238E27FC236}">
                <a16:creationId xmlns:a16="http://schemas.microsoft.com/office/drawing/2014/main" id="{37272636-EF19-4E5B-9A58-E8F0B746E11A}"/>
              </a:ext>
            </a:extLst>
          </p:cNvPr>
          <p:cNvSpPr/>
          <p:nvPr/>
        </p:nvSpPr>
        <p:spPr>
          <a:xfrm>
            <a:off x="528492" y="5074655"/>
            <a:ext cx="165074" cy="165074"/>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D36F8FD6-DF87-42F2-9748-2ABEEC882614}"/>
              </a:ext>
            </a:extLst>
          </p:cNvPr>
          <p:cNvSpPr/>
          <p:nvPr/>
        </p:nvSpPr>
        <p:spPr>
          <a:xfrm>
            <a:off x="2144855" y="4178727"/>
            <a:ext cx="165074" cy="165074"/>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930AB603-234E-4A97-A941-48F6FEB3D7E6}"/>
              </a:ext>
            </a:extLst>
          </p:cNvPr>
          <p:cNvSpPr/>
          <p:nvPr/>
        </p:nvSpPr>
        <p:spPr>
          <a:xfrm>
            <a:off x="3770455" y="2811745"/>
            <a:ext cx="165074" cy="165074"/>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1FB7AB49-7F8B-4CB9-81D2-26C3F0757D34}"/>
              </a:ext>
            </a:extLst>
          </p:cNvPr>
          <p:cNvSpPr/>
          <p:nvPr/>
        </p:nvSpPr>
        <p:spPr>
          <a:xfrm>
            <a:off x="5008127" y="4594363"/>
            <a:ext cx="165074" cy="165074"/>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C50838BF-3F7F-4A4D-A929-8A0DE75B673C}"/>
              </a:ext>
            </a:extLst>
          </p:cNvPr>
          <p:cNvSpPr/>
          <p:nvPr/>
        </p:nvSpPr>
        <p:spPr>
          <a:xfrm>
            <a:off x="6984709" y="2192908"/>
            <a:ext cx="165074" cy="165074"/>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463D1104-8A56-4181-BA15-E25496EE8B8F}"/>
              </a:ext>
            </a:extLst>
          </p:cNvPr>
          <p:cNvSpPr/>
          <p:nvPr/>
        </p:nvSpPr>
        <p:spPr>
          <a:xfrm>
            <a:off x="8453291" y="3255090"/>
            <a:ext cx="165074" cy="165074"/>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7235A520-A8A1-4FFB-873A-9D73956C36D5}"/>
              </a:ext>
            </a:extLst>
          </p:cNvPr>
          <p:cNvSpPr/>
          <p:nvPr/>
        </p:nvSpPr>
        <p:spPr>
          <a:xfrm>
            <a:off x="364512" y="3916363"/>
            <a:ext cx="1663717" cy="1077218"/>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January 27, 2020:</a:t>
            </a:r>
          </a:p>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Pandemic Begins</a:t>
            </a:r>
          </a:p>
        </p:txBody>
      </p:sp>
      <p:sp>
        <p:nvSpPr>
          <p:cNvPr id="25" name="Rectangle 24">
            <a:extLst>
              <a:ext uri="{FF2B5EF4-FFF2-40B4-BE49-F238E27FC236}">
                <a16:creationId xmlns:a16="http://schemas.microsoft.com/office/drawing/2014/main" id="{A99D5443-B50F-49F1-ACBF-E39C62FF0321}"/>
              </a:ext>
            </a:extLst>
          </p:cNvPr>
          <p:cNvSpPr/>
          <p:nvPr/>
        </p:nvSpPr>
        <p:spPr>
          <a:xfrm>
            <a:off x="1992886" y="3242122"/>
            <a:ext cx="1663717" cy="830997"/>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March 3, 2021: ARPA Effective Date</a:t>
            </a:r>
          </a:p>
        </p:txBody>
      </p:sp>
      <p:sp>
        <p:nvSpPr>
          <p:cNvPr id="26" name="Rectangle 25">
            <a:extLst>
              <a:ext uri="{FF2B5EF4-FFF2-40B4-BE49-F238E27FC236}">
                <a16:creationId xmlns:a16="http://schemas.microsoft.com/office/drawing/2014/main" id="{6464A951-883D-4379-92F3-E46B0FA80375}"/>
              </a:ext>
            </a:extLst>
          </p:cNvPr>
          <p:cNvSpPr/>
          <p:nvPr/>
        </p:nvSpPr>
        <p:spPr>
          <a:xfrm>
            <a:off x="3543575" y="1965569"/>
            <a:ext cx="1663717" cy="830997"/>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April 10, 2023: Premium Pay Authority Ends</a:t>
            </a:r>
          </a:p>
        </p:txBody>
      </p:sp>
      <p:sp>
        <p:nvSpPr>
          <p:cNvPr id="27" name="Rectangle 26">
            <a:extLst>
              <a:ext uri="{FF2B5EF4-FFF2-40B4-BE49-F238E27FC236}">
                <a16:creationId xmlns:a16="http://schemas.microsoft.com/office/drawing/2014/main" id="{ED500143-18A8-44E4-874B-946B07038679}"/>
              </a:ext>
            </a:extLst>
          </p:cNvPr>
          <p:cNvSpPr/>
          <p:nvPr/>
        </p:nvSpPr>
        <p:spPr>
          <a:xfrm>
            <a:off x="4375433" y="3778331"/>
            <a:ext cx="1900844" cy="830997"/>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December 31, 2024: All funds must be obligated</a:t>
            </a:r>
          </a:p>
        </p:txBody>
      </p:sp>
      <p:sp>
        <p:nvSpPr>
          <p:cNvPr id="28" name="Rectangle 27">
            <a:extLst>
              <a:ext uri="{FF2B5EF4-FFF2-40B4-BE49-F238E27FC236}">
                <a16:creationId xmlns:a16="http://schemas.microsoft.com/office/drawing/2014/main" id="{53463646-871F-417C-A7D9-F4EAF50D2803}"/>
              </a:ext>
            </a:extLst>
          </p:cNvPr>
          <p:cNvSpPr/>
          <p:nvPr/>
        </p:nvSpPr>
        <p:spPr>
          <a:xfrm>
            <a:off x="6096000" y="813822"/>
            <a:ext cx="2032044" cy="1569660"/>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September 30, 2026:</a:t>
            </a:r>
          </a:p>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Expenditure deadline for CDBG and Surface Transportation Projects</a:t>
            </a:r>
          </a:p>
        </p:txBody>
      </p:sp>
      <p:sp>
        <p:nvSpPr>
          <p:cNvPr id="29" name="Rectangle 28">
            <a:extLst>
              <a:ext uri="{FF2B5EF4-FFF2-40B4-BE49-F238E27FC236}">
                <a16:creationId xmlns:a16="http://schemas.microsoft.com/office/drawing/2014/main" id="{601123C3-104B-42D3-944A-E8314B5C123B}"/>
              </a:ext>
            </a:extLst>
          </p:cNvPr>
          <p:cNvSpPr/>
          <p:nvPr/>
        </p:nvSpPr>
        <p:spPr>
          <a:xfrm>
            <a:off x="7629488" y="2174129"/>
            <a:ext cx="2144947" cy="1077218"/>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December 31, 2026: Expenditure deadline for all other funds</a:t>
            </a:r>
          </a:p>
        </p:txBody>
      </p:sp>
      <p:sp>
        <p:nvSpPr>
          <p:cNvPr id="30" name="Rectangle 29">
            <a:extLst>
              <a:ext uri="{FF2B5EF4-FFF2-40B4-BE49-F238E27FC236}">
                <a16:creationId xmlns:a16="http://schemas.microsoft.com/office/drawing/2014/main" id="{627D412C-780C-4460-8284-AF2CAB2983BB}"/>
              </a:ext>
            </a:extLst>
          </p:cNvPr>
          <p:cNvSpPr/>
          <p:nvPr/>
        </p:nvSpPr>
        <p:spPr>
          <a:xfrm>
            <a:off x="9260376" y="1209310"/>
            <a:ext cx="1238197" cy="830997"/>
          </a:xfrm>
          <a:prstGeom prst="rect">
            <a:avLst/>
          </a:prstGeom>
        </p:spPr>
        <p:txBody>
          <a:bodyPr wrap="square" lIns="0" rIns="0" anchor="b">
            <a:spAutoFit/>
          </a:bodyPr>
          <a:lstStyle/>
          <a:p>
            <a:r>
              <a:rPr lang="en-IN"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April 2027: Final Closeout</a:t>
            </a:r>
          </a:p>
        </p:txBody>
      </p:sp>
      <p:grpSp>
        <p:nvGrpSpPr>
          <p:cNvPr id="34" name="Group 33">
            <a:extLst>
              <a:ext uri="{FF2B5EF4-FFF2-40B4-BE49-F238E27FC236}">
                <a16:creationId xmlns:a16="http://schemas.microsoft.com/office/drawing/2014/main" id="{042FAA90-C186-4473-9F03-557C92192EDF}"/>
              </a:ext>
            </a:extLst>
          </p:cNvPr>
          <p:cNvGrpSpPr/>
          <p:nvPr/>
        </p:nvGrpSpPr>
        <p:grpSpPr>
          <a:xfrm rot="699815">
            <a:off x="10442551" y="2169645"/>
            <a:ext cx="1430081" cy="1106383"/>
            <a:chOff x="10440962" y="2169644"/>
            <a:chExt cx="1430081" cy="1106383"/>
          </a:xfrm>
          <a:effectLst>
            <a:outerShdw blurRad="50800" dist="38100" dir="8100000" algn="tr" rotWithShape="0">
              <a:prstClr val="black">
                <a:alpha val="40000"/>
              </a:prstClr>
            </a:outerShdw>
          </a:effectLst>
        </p:grpSpPr>
        <p:grpSp>
          <p:nvGrpSpPr>
            <p:cNvPr id="35" name="Group 34">
              <a:extLst>
                <a:ext uri="{FF2B5EF4-FFF2-40B4-BE49-F238E27FC236}">
                  <a16:creationId xmlns:a16="http://schemas.microsoft.com/office/drawing/2014/main" id="{A92744B7-79E2-4174-9DAD-3027E9FF53CC}"/>
                </a:ext>
              </a:extLst>
            </p:cNvPr>
            <p:cNvGrpSpPr/>
            <p:nvPr/>
          </p:nvGrpSpPr>
          <p:grpSpPr>
            <a:xfrm>
              <a:off x="10440962" y="2169644"/>
              <a:ext cx="1430081" cy="371113"/>
              <a:chOff x="2338786" y="1207987"/>
              <a:chExt cx="1430081" cy="371113"/>
            </a:xfrm>
            <a:effectLst>
              <a:outerShdw blurRad="76200" dist="38100" dir="2700000" algn="tl" rotWithShape="0">
                <a:prstClr val="black">
                  <a:alpha val="10000"/>
                </a:prstClr>
              </a:outerShdw>
            </a:effectLst>
          </p:grpSpPr>
          <p:sp>
            <p:nvSpPr>
              <p:cNvPr id="37" name="Arrow: Notched Right 36">
                <a:extLst>
                  <a:ext uri="{FF2B5EF4-FFF2-40B4-BE49-F238E27FC236}">
                    <a16:creationId xmlns:a16="http://schemas.microsoft.com/office/drawing/2014/main" id="{CAA87FD3-1245-414D-B1D6-13BF25B9E294}"/>
                  </a:ext>
                </a:extLst>
              </p:cNvPr>
              <p:cNvSpPr/>
              <p:nvPr/>
            </p:nvSpPr>
            <p:spPr>
              <a:xfrm>
                <a:off x="2338786" y="1207987"/>
                <a:ext cx="1430081" cy="371113"/>
              </a:xfrm>
              <a:prstGeom prst="notchedRightArrow">
                <a:avLst>
                  <a:gd name="adj1" fmla="val 100000"/>
                  <a:gd name="adj2" fmla="val 5000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24C5078E-A63F-44BF-AA2C-9DE946C315D9}"/>
                  </a:ext>
                </a:extLst>
              </p:cNvPr>
              <p:cNvSpPr txBox="1"/>
              <p:nvPr/>
            </p:nvSpPr>
            <p:spPr>
              <a:xfrm>
                <a:off x="2744287" y="1226344"/>
                <a:ext cx="619080" cy="338554"/>
              </a:xfrm>
              <a:prstGeom prst="rect">
                <a:avLst/>
              </a:prstGeom>
              <a:noFill/>
            </p:spPr>
            <p:txBody>
              <a:bodyPr wrap="none" rtlCol="0">
                <a:spAutoFit/>
              </a:bodyPr>
              <a:lstStyle/>
              <a:p>
                <a:pPr algn="ctr"/>
                <a:r>
                  <a:rPr lang="en-IN"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END</a:t>
                </a:r>
              </a:p>
            </p:txBody>
          </p:sp>
        </p:grpSp>
        <p:cxnSp>
          <p:nvCxnSpPr>
            <p:cNvPr id="36" name="Straight Connector 35">
              <a:extLst>
                <a:ext uri="{FF2B5EF4-FFF2-40B4-BE49-F238E27FC236}">
                  <a16:creationId xmlns:a16="http://schemas.microsoft.com/office/drawing/2014/main" id="{FA4B278D-1BF0-45A8-9E2A-7B77633ED083}"/>
                </a:ext>
              </a:extLst>
            </p:cNvPr>
            <p:cNvCxnSpPr>
              <a:cxnSpLocks/>
              <a:stCxn id="38" idx="2"/>
            </p:cNvCxnSpPr>
            <p:nvPr/>
          </p:nvCxnSpPr>
          <p:spPr>
            <a:xfrm>
              <a:off x="11156003" y="2526555"/>
              <a:ext cx="9302" cy="74947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2" name="Freeform: Shape 41">
            <a:extLst>
              <a:ext uri="{FF2B5EF4-FFF2-40B4-BE49-F238E27FC236}">
                <a16:creationId xmlns:a16="http://schemas.microsoft.com/office/drawing/2014/main" id="{292AAF28-0727-45A8-BAE9-62242B88E844}"/>
              </a:ext>
            </a:extLst>
          </p:cNvPr>
          <p:cNvSpPr/>
          <p:nvPr/>
        </p:nvSpPr>
        <p:spPr>
          <a:xfrm flipV="1">
            <a:off x="1590" y="2823101"/>
            <a:ext cx="12188825" cy="4034900"/>
          </a:xfrm>
          <a:custGeom>
            <a:avLst/>
            <a:gdLst>
              <a:gd name="connsiteX0" fmla="*/ 10475547 w 12188825"/>
              <a:gd name="connsiteY0" fmla="*/ 4034900 h 4034900"/>
              <a:gd name="connsiteX1" fmla="*/ 12188825 w 12188825"/>
              <a:gd name="connsiteY1" fmla="*/ 3478875 h 4034900"/>
              <a:gd name="connsiteX2" fmla="*/ 12188825 w 12188825"/>
              <a:gd name="connsiteY2" fmla="*/ 0 h 4034900"/>
              <a:gd name="connsiteX3" fmla="*/ 0 w 12188825"/>
              <a:gd name="connsiteY3" fmla="*/ 0 h 4034900"/>
              <a:gd name="connsiteX4" fmla="*/ 0 w 12188825"/>
              <a:gd name="connsiteY4" fmla="*/ 310297 h 4034900"/>
              <a:gd name="connsiteX5" fmla="*/ 765253 w 12188825"/>
              <a:gd name="connsiteY5" fmla="*/ 1201082 h 4034900"/>
              <a:gd name="connsiteX6" fmla="*/ 1515965 w 12188825"/>
              <a:gd name="connsiteY6" fmla="*/ 707184 h 4034900"/>
              <a:gd name="connsiteX7" fmla="*/ 2307667 w 12188825"/>
              <a:gd name="connsiteY7" fmla="*/ 1591527 h 4034900"/>
              <a:gd name="connsiteX8" fmla="*/ 3123041 w 12188825"/>
              <a:gd name="connsiteY8" fmla="*/ 825938 h 4034900"/>
              <a:gd name="connsiteX9" fmla="*/ 3792231 w 12188825"/>
              <a:gd name="connsiteY9" fmla="*/ 2125560 h 4034900"/>
              <a:gd name="connsiteX10" fmla="*/ 4439580 w 12188825"/>
              <a:gd name="connsiteY10" fmla="*/ 972275 h 4034900"/>
              <a:gd name="connsiteX11" fmla="*/ 5313111 w 12188825"/>
              <a:gd name="connsiteY11" fmla="*/ 1634502 h 4034900"/>
              <a:gd name="connsiteX12" fmla="*/ 6116847 w 12188825"/>
              <a:gd name="connsiteY12" fmla="*/ 1234160 h 4034900"/>
              <a:gd name="connsiteX13" fmla="*/ 6945325 w 12188825"/>
              <a:gd name="connsiteY13" fmla="*/ 2884244 h 4034900"/>
              <a:gd name="connsiteX14" fmla="*/ 7870658 w 12188825"/>
              <a:gd name="connsiteY14" fmla="*/ 1641160 h 4034900"/>
              <a:gd name="connsiteX15" fmla="*/ 8649256 w 12188825"/>
              <a:gd name="connsiteY15" fmla="*/ 2909289 h 4034900"/>
              <a:gd name="connsiteX16" fmla="*/ 9738702 w 12188825"/>
              <a:gd name="connsiteY16" fmla="*/ 2186006 h 4034900"/>
              <a:gd name="connsiteX17" fmla="*/ 10475547 w 12188825"/>
              <a:gd name="connsiteY17" fmla="*/ 4034900 h 403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8825" h="4034900">
                <a:moveTo>
                  <a:pt x="10475547" y="4034900"/>
                </a:moveTo>
                <a:lnTo>
                  <a:pt x="12188825" y="3478875"/>
                </a:lnTo>
                <a:lnTo>
                  <a:pt x="12188825" y="0"/>
                </a:lnTo>
                <a:lnTo>
                  <a:pt x="0" y="0"/>
                </a:lnTo>
                <a:lnTo>
                  <a:pt x="0" y="310297"/>
                </a:lnTo>
                <a:lnTo>
                  <a:pt x="765253" y="1201082"/>
                </a:lnTo>
                <a:lnTo>
                  <a:pt x="1515965" y="707184"/>
                </a:lnTo>
                <a:lnTo>
                  <a:pt x="2307667" y="1591527"/>
                </a:lnTo>
                <a:lnTo>
                  <a:pt x="3123041" y="825938"/>
                </a:lnTo>
                <a:lnTo>
                  <a:pt x="3792231" y="2125560"/>
                </a:lnTo>
                <a:lnTo>
                  <a:pt x="4439580" y="972275"/>
                </a:lnTo>
                <a:lnTo>
                  <a:pt x="5313111" y="1634502"/>
                </a:lnTo>
                <a:lnTo>
                  <a:pt x="6116847" y="1234160"/>
                </a:lnTo>
                <a:lnTo>
                  <a:pt x="6945325" y="2884244"/>
                </a:lnTo>
                <a:lnTo>
                  <a:pt x="7870658" y="1641160"/>
                </a:lnTo>
                <a:lnTo>
                  <a:pt x="8649256" y="2909289"/>
                </a:lnTo>
                <a:lnTo>
                  <a:pt x="9738702" y="2186006"/>
                </a:lnTo>
                <a:lnTo>
                  <a:pt x="10475547" y="4034900"/>
                </a:lnTo>
                <a:close/>
              </a:path>
            </a:pathLst>
          </a:custGeom>
          <a:gradFill flip="none" rotWithShape="1">
            <a:gsLst>
              <a:gs pos="0">
                <a:schemeClr val="accent2"/>
              </a:gs>
              <a:gs pos="100000">
                <a:schemeClr val="accent1"/>
              </a:gs>
            </a:gsLst>
            <a:lin ang="27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TextBox 51">
            <a:extLst>
              <a:ext uri="{FF2B5EF4-FFF2-40B4-BE49-F238E27FC236}">
                <a16:creationId xmlns:a16="http://schemas.microsoft.com/office/drawing/2014/main" id="{757C7DBD-DA69-4210-B80D-2E6022FA4D5C}"/>
              </a:ext>
            </a:extLst>
          </p:cNvPr>
          <p:cNvSpPr txBox="1"/>
          <p:nvPr/>
        </p:nvSpPr>
        <p:spPr>
          <a:xfrm>
            <a:off x="561326" y="5952724"/>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53" name="TextBox 52">
            <a:extLst>
              <a:ext uri="{FF2B5EF4-FFF2-40B4-BE49-F238E27FC236}">
                <a16:creationId xmlns:a16="http://schemas.microsoft.com/office/drawing/2014/main" id="{95E0B8F4-602D-4956-B55A-4681235E5A3C}"/>
              </a:ext>
            </a:extLst>
          </p:cNvPr>
          <p:cNvSpPr txBox="1"/>
          <p:nvPr/>
        </p:nvSpPr>
        <p:spPr>
          <a:xfrm>
            <a:off x="1992886" y="5630436"/>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54" name="TextBox 53">
            <a:extLst>
              <a:ext uri="{FF2B5EF4-FFF2-40B4-BE49-F238E27FC236}">
                <a16:creationId xmlns:a16="http://schemas.microsoft.com/office/drawing/2014/main" id="{4099DA67-B3BE-40B2-BC89-8DA0074D77F9}"/>
              </a:ext>
            </a:extLst>
          </p:cNvPr>
          <p:cNvSpPr txBox="1"/>
          <p:nvPr/>
        </p:nvSpPr>
        <p:spPr>
          <a:xfrm>
            <a:off x="3499398" y="5323138"/>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55" name="TextBox 54">
            <a:extLst>
              <a:ext uri="{FF2B5EF4-FFF2-40B4-BE49-F238E27FC236}">
                <a16:creationId xmlns:a16="http://schemas.microsoft.com/office/drawing/2014/main" id="{E016BC4C-250F-49E5-81DC-9DBB7D77F545}"/>
              </a:ext>
            </a:extLst>
          </p:cNvPr>
          <p:cNvSpPr txBox="1"/>
          <p:nvPr/>
        </p:nvSpPr>
        <p:spPr>
          <a:xfrm>
            <a:off x="5020900" y="5510516"/>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56" name="TextBox 55">
            <a:extLst>
              <a:ext uri="{FF2B5EF4-FFF2-40B4-BE49-F238E27FC236}">
                <a16:creationId xmlns:a16="http://schemas.microsoft.com/office/drawing/2014/main" id="{0C4FA83E-3AC5-4224-B816-E6D35289A55F}"/>
              </a:ext>
            </a:extLst>
          </p:cNvPr>
          <p:cNvSpPr txBox="1"/>
          <p:nvPr/>
        </p:nvSpPr>
        <p:spPr>
          <a:xfrm>
            <a:off x="6669818" y="4543650"/>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05</a:t>
            </a:r>
          </a:p>
        </p:txBody>
      </p:sp>
      <p:sp>
        <p:nvSpPr>
          <p:cNvPr id="57" name="TextBox 56">
            <a:extLst>
              <a:ext uri="{FF2B5EF4-FFF2-40B4-BE49-F238E27FC236}">
                <a16:creationId xmlns:a16="http://schemas.microsoft.com/office/drawing/2014/main" id="{794A1BBC-59E4-4FD3-954F-DF23352C7138}"/>
              </a:ext>
            </a:extLst>
          </p:cNvPr>
          <p:cNvSpPr txBox="1"/>
          <p:nvPr/>
        </p:nvSpPr>
        <p:spPr>
          <a:xfrm>
            <a:off x="8431162" y="4341283"/>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06</a:t>
            </a:r>
          </a:p>
        </p:txBody>
      </p:sp>
      <p:sp>
        <p:nvSpPr>
          <p:cNvPr id="58" name="TextBox 57">
            <a:extLst>
              <a:ext uri="{FF2B5EF4-FFF2-40B4-BE49-F238E27FC236}">
                <a16:creationId xmlns:a16="http://schemas.microsoft.com/office/drawing/2014/main" id="{461E5B25-80E4-46B2-A856-E3BE92A88165}"/>
              </a:ext>
            </a:extLst>
          </p:cNvPr>
          <p:cNvSpPr txBox="1"/>
          <p:nvPr/>
        </p:nvSpPr>
        <p:spPr>
          <a:xfrm>
            <a:off x="10424853" y="3149565"/>
            <a:ext cx="595035" cy="523220"/>
          </a:xfrm>
          <a:prstGeom prst="rect">
            <a:avLst/>
          </a:prstGeom>
          <a:noFill/>
        </p:spPr>
        <p:txBody>
          <a:bodyPr wrap="none" rtlCol="0" anchor="ctr">
            <a:spAutoFit/>
          </a:bodyPr>
          <a:lstStyle/>
          <a:p>
            <a:pPr algn="ctr"/>
            <a:r>
              <a:rPr lang="en-IN"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07</a:t>
            </a:r>
          </a:p>
        </p:txBody>
      </p:sp>
      <p:sp>
        <p:nvSpPr>
          <p:cNvPr id="43" name="Oval 42">
            <a:extLst>
              <a:ext uri="{FF2B5EF4-FFF2-40B4-BE49-F238E27FC236}">
                <a16:creationId xmlns:a16="http://schemas.microsoft.com/office/drawing/2014/main" id="{EEBF1605-A457-46D8-A625-355B3E3DAAF7}"/>
              </a:ext>
            </a:extLst>
          </p:cNvPr>
          <p:cNvSpPr/>
          <p:nvPr/>
        </p:nvSpPr>
        <p:spPr>
          <a:xfrm>
            <a:off x="10238101" y="1597598"/>
            <a:ext cx="353849" cy="353849"/>
          </a:xfrm>
          <a:prstGeom prst="ellipse">
            <a:avLst/>
          </a:prstGeom>
          <a:solidFill>
            <a:schemeClr val="accent1"/>
          </a:solidFill>
          <a:ln w="57150">
            <a:solidFill>
              <a:schemeClr val="accent1">
                <a:lumMod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Up Arrow 3">
            <a:extLst>
              <a:ext uri="{FF2B5EF4-FFF2-40B4-BE49-F238E27FC236}">
                <a16:creationId xmlns:a16="http://schemas.microsoft.com/office/drawing/2014/main" id="{EBBD036C-1FE8-87D8-00CA-D29A3F7BFC22}"/>
              </a:ext>
            </a:extLst>
          </p:cNvPr>
          <p:cNvSpPr/>
          <p:nvPr/>
        </p:nvSpPr>
        <p:spPr>
          <a:xfrm>
            <a:off x="5503509" y="4938238"/>
            <a:ext cx="1304222" cy="1670797"/>
          </a:xfrm>
          <a:prstGeom prst="upArrow">
            <a:avLst/>
          </a:prstGeom>
          <a:solidFill>
            <a:srgbClr val="FFC0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are here</a:t>
            </a:r>
          </a:p>
        </p:txBody>
      </p:sp>
      <p:sp>
        <p:nvSpPr>
          <p:cNvPr id="5" name="Rectangle 4">
            <a:extLst>
              <a:ext uri="{FF2B5EF4-FFF2-40B4-BE49-F238E27FC236}">
                <a16:creationId xmlns:a16="http://schemas.microsoft.com/office/drawing/2014/main" id="{6F00787A-0F50-DAD2-B1F7-11AAA5BAF22A}"/>
              </a:ext>
            </a:extLst>
          </p:cNvPr>
          <p:cNvSpPr/>
          <p:nvPr/>
        </p:nvSpPr>
        <p:spPr>
          <a:xfrm>
            <a:off x="6573989" y="5510516"/>
            <a:ext cx="5029492" cy="10626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Make sure local government is on track to expend all ARPA funds by December 31, 2026, and continues to comply with all regulations</a:t>
            </a:r>
          </a:p>
        </p:txBody>
      </p:sp>
    </p:spTree>
    <p:extLst>
      <p:ext uri="{BB962C8B-B14F-4D97-AF65-F5344CB8AC3E}">
        <p14:creationId xmlns:p14="http://schemas.microsoft.com/office/powerpoint/2010/main" val="4165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45DF-037F-6117-EB3D-35997C3D12C3}"/>
              </a:ext>
            </a:extLst>
          </p:cNvPr>
          <p:cNvSpPr>
            <a:spLocks noGrp="1"/>
          </p:cNvSpPr>
          <p:nvPr>
            <p:ph type="title"/>
          </p:nvPr>
        </p:nvSpPr>
        <p:spPr/>
        <p:txBody>
          <a:bodyPr/>
          <a:lstStyle/>
          <a:p>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DB9CF8BC-CAF2-303F-8279-F8957AAEE7D2}"/>
              </a:ext>
            </a:extLst>
          </p:cNvPr>
          <p:cNvPicPr>
            <a:picLocks noGrp="1" noChangeAspect="1"/>
          </p:cNvPicPr>
          <p:nvPr>
            <p:ph idx="1"/>
          </p:nvPr>
        </p:nvPicPr>
        <p:blipFill>
          <a:blip r:embed="rId2"/>
          <a:stretch>
            <a:fillRect/>
          </a:stretch>
        </p:blipFill>
        <p:spPr>
          <a:xfrm>
            <a:off x="-807798" y="544179"/>
            <a:ext cx="12999798" cy="5769641"/>
          </a:xfrm>
        </p:spPr>
      </p:pic>
    </p:spTree>
    <p:extLst>
      <p:ext uri="{BB962C8B-B14F-4D97-AF65-F5344CB8AC3E}">
        <p14:creationId xmlns:p14="http://schemas.microsoft.com/office/powerpoint/2010/main" val="97549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867C-E3CB-7175-3914-3A9C1E619DBE}"/>
              </a:ext>
            </a:extLst>
          </p:cNvPr>
          <p:cNvSpPr>
            <a:spLocks noGrp="1"/>
          </p:cNvSpPr>
          <p:nvPr>
            <p:ph type="title"/>
          </p:nvPr>
        </p:nvSpPr>
        <p:spPr/>
        <p:txBody>
          <a:bodyPr/>
          <a:lstStyle/>
          <a:p>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57B080AC-04F6-292C-C915-A1630C4B5EF6}"/>
              </a:ext>
            </a:extLst>
          </p:cNvPr>
          <p:cNvPicPr>
            <a:picLocks noGrp="1" noChangeAspect="1"/>
          </p:cNvPicPr>
          <p:nvPr>
            <p:ph idx="1"/>
          </p:nvPr>
        </p:nvPicPr>
        <p:blipFill>
          <a:blip r:embed="rId2"/>
          <a:stretch>
            <a:fillRect/>
          </a:stretch>
        </p:blipFill>
        <p:spPr>
          <a:xfrm>
            <a:off x="1871967" y="585447"/>
            <a:ext cx="8448066" cy="5687106"/>
          </a:xfrm>
        </p:spPr>
      </p:pic>
    </p:spTree>
    <p:extLst>
      <p:ext uri="{BB962C8B-B14F-4D97-AF65-F5344CB8AC3E}">
        <p14:creationId xmlns:p14="http://schemas.microsoft.com/office/powerpoint/2010/main" val="120199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0" y="-89344"/>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1500493" y="-213756"/>
            <a:ext cx="10905066" cy="1135737"/>
          </a:xfrm>
        </p:spPr>
        <p:txBody>
          <a:bodyPr>
            <a:normAutofit/>
          </a:bodyPr>
          <a:lstStyle/>
          <a:p>
            <a:pPr algn="ctr"/>
            <a:r>
              <a:rPr lang="en-US" sz="4800" dirty="0">
                <a:solidFill>
                  <a:schemeClr val="bg1"/>
                </a:solidFill>
              </a:rPr>
              <a:t>ARP/CSLFRF Spending Categories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993364395"/>
              </p:ext>
            </p:extLst>
          </p:nvPr>
        </p:nvGraphicFramePr>
        <p:xfrm>
          <a:off x="914400" y="1040210"/>
          <a:ext cx="11277600" cy="5817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0232EFF-CF4C-C14A-910E-F6F50E4B4742}"/>
              </a:ext>
            </a:extLst>
          </p:cNvPr>
          <p:cNvSpPr/>
          <p:nvPr/>
        </p:nvSpPr>
        <p:spPr>
          <a:xfrm rot="16200000">
            <a:off x="-2974906" y="2885561"/>
            <a:ext cx="6947343" cy="997529"/>
          </a:xfrm>
          <a:prstGeom prst="rect">
            <a:avLst/>
          </a:prstGeom>
          <a:solidFill>
            <a:schemeClr val="tx1">
              <a:lumMod val="65000"/>
              <a:lumOff val="3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Know Your Category!</a:t>
            </a:r>
          </a:p>
        </p:txBody>
      </p:sp>
    </p:spTree>
    <p:extLst>
      <p:ext uri="{BB962C8B-B14F-4D97-AF65-F5344CB8AC3E}">
        <p14:creationId xmlns:p14="http://schemas.microsoft.com/office/powerpoint/2010/main" val="40822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ED86B2-C81F-0F46-A87A-360991C2AF02}"/>
              </a:ext>
            </a:extLst>
          </p:cNvPr>
          <p:cNvSpPr/>
          <p:nvPr/>
        </p:nvSpPr>
        <p:spPr>
          <a:xfrm>
            <a:off x="0" y="0"/>
            <a:ext cx="12192000" cy="15712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 name="Title 1">
            <a:extLst>
              <a:ext uri="{FF2B5EF4-FFF2-40B4-BE49-F238E27FC236}">
                <a16:creationId xmlns:a16="http://schemas.microsoft.com/office/drawing/2014/main" id="{2FF000E0-B44D-4943-8186-B77C58C1BA3D}"/>
              </a:ext>
            </a:extLst>
          </p:cNvPr>
          <p:cNvSpPr>
            <a:spLocks noGrp="1"/>
          </p:cNvSpPr>
          <p:nvPr>
            <p:ph type="title"/>
          </p:nvPr>
        </p:nvSpPr>
        <p:spPr>
          <a:xfrm>
            <a:off x="838200" y="-251460"/>
            <a:ext cx="10515600" cy="1325563"/>
          </a:xfrm>
        </p:spPr>
        <p:txBody>
          <a:bodyPr/>
          <a:lstStyle/>
          <a:p>
            <a:pPr algn="ctr"/>
            <a:r>
              <a:rPr lang="en-US" dirty="0">
                <a:solidFill>
                  <a:schemeClr val="bg1"/>
                </a:solidFill>
              </a:rPr>
              <a:t>Federal Compliance Requirements</a:t>
            </a:r>
          </a:p>
        </p:txBody>
      </p:sp>
      <p:graphicFrame>
        <p:nvGraphicFramePr>
          <p:cNvPr id="4" name="Table 4">
            <a:extLst>
              <a:ext uri="{FF2B5EF4-FFF2-40B4-BE49-F238E27FC236}">
                <a16:creationId xmlns:a16="http://schemas.microsoft.com/office/drawing/2014/main" id="{D5ACF939-9DAA-344A-92C4-459D57C0DABE}"/>
              </a:ext>
            </a:extLst>
          </p:cNvPr>
          <p:cNvGraphicFramePr>
            <a:graphicFrameLocks noGrp="1"/>
          </p:cNvGraphicFramePr>
          <p:nvPr>
            <p:ph idx="1"/>
            <p:extLst>
              <p:ext uri="{D42A27DB-BD31-4B8C-83A1-F6EECF244321}">
                <p14:modId xmlns:p14="http://schemas.microsoft.com/office/powerpoint/2010/main" val="2631250775"/>
              </p:ext>
            </p:extLst>
          </p:nvPr>
        </p:nvGraphicFramePr>
        <p:xfrm>
          <a:off x="0" y="773543"/>
          <a:ext cx="12192000" cy="4980803"/>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4064000">
                  <a:extLst>
                    <a:ext uri="{9D8B030D-6E8A-4147-A177-3AD203B41FA5}">
                      <a16:colId xmlns:a16="http://schemas.microsoft.com/office/drawing/2014/main" val="2461308859"/>
                    </a:ext>
                  </a:extLst>
                </a:gridCol>
                <a:gridCol w="4064000">
                  <a:extLst>
                    <a:ext uri="{9D8B030D-6E8A-4147-A177-3AD203B41FA5}">
                      <a16:colId xmlns:a16="http://schemas.microsoft.com/office/drawing/2014/main" val="435555440"/>
                    </a:ext>
                  </a:extLst>
                </a:gridCol>
                <a:gridCol w="4064000">
                  <a:extLst>
                    <a:ext uri="{9D8B030D-6E8A-4147-A177-3AD203B41FA5}">
                      <a16:colId xmlns:a16="http://schemas.microsoft.com/office/drawing/2014/main" val="2496405590"/>
                    </a:ext>
                  </a:extLst>
                </a:gridCol>
              </a:tblGrid>
              <a:tr h="378323">
                <a:tc>
                  <a:txBody>
                    <a:bodyPr/>
                    <a:lstStyle/>
                    <a:p>
                      <a:pPr algn="ctr"/>
                      <a:r>
                        <a:rPr lang="en-US" sz="1600" dirty="0"/>
                        <a:t>Award Terms</a:t>
                      </a:r>
                    </a:p>
                  </a:txBody>
                  <a:tcPr/>
                </a:tc>
                <a:tc>
                  <a:txBody>
                    <a:bodyPr/>
                    <a:lstStyle/>
                    <a:p>
                      <a:pPr algn="ctr"/>
                      <a:r>
                        <a:rPr lang="en-US" dirty="0"/>
                        <a:t>Prohibited Expenditures </a:t>
                      </a:r>
                    </a:p>
                  </a:txBody>
                  <a:tcPr/>
                </a:tc>
                <a:tc>
                  <a:txBody>
                    <a:bodyPr/>
                    <a:lstStyle/>
                    <a:p>
                      <a:pPr algn="ctr"/>
                      <a:r>
                        <a:rPr lang="en-US" dirty="0"/>
                        <a:t>Uniform Guidance (UG)</a:t>
                      </a:r>
                    </a:p>
                  </a:txBody>
                  <a:tcPr/>
                </a:tc>
                <a:extLst>
                  <a:ext uri="{0D108BD9-81ED-4DB2-BD59-A6C34878D82A}">
                    <a16:rowId xmlns:a16="http://schemas.microsoft.com/office/drawing/2014/main" val="3392893364"/>
                  </a:ext>
                </a:extLst>
              </a:tr>
              <a:tr h="4429537">
                <a:tc>
                  <a:txBody>
                    <a:bodyPr/>
                    <a:lstStyle/>
                    <a:p>
                      <a:pPr>
                        <a:spcBef>
                          <a:spcPts val="600"/>
                        </a:spcBef>
                      </a:pPr>
                      <a:r>
                        <a:rPr lang="en-US" sz="1600" dirty="0"/>
                        <a:t>All funds obligated by December 31, 2024 &amp; fully expended by December 31, 2026</a:t>
                      </a:r>
                    </a:p>
                    <a:p>
                      <a:pPr>
                        <a:spcBef>
                          <a:spcPts val="600"/>
                        </a:spcBef>
                      </a:pPr>
                      <a:r>
                        <a:rPr lang="en-US" sz="1600" dirty="0"/>
                        <a:t>Reporting requirements</a:t>
                      </a:r>
                    </a:p>
                    <a:p>
                      <a:pPr lvl="1">
                        <a:spcBef>
                          <a:spcPts val="600"/>
                        </a:spcBef>
                      </a:pPr>
                      <a:r>
                        <a:rPr lang="en-US" sz="1600" dirty="0"/>
                        <a:t>Project &amp; Expenditure reports (quarterly or yearly, depending on size) -- Document data elements for certain EC’s</a:t>
                      </a:r>
                    </a:p>
                    <a:p>
                      <a:pPr lvl="1">
                        <a:spcBef>
                          <a:spcPts val="600"/>
                        </a:spcBef>
                      </a:pPr>
                      <a:r>
                        <a:rPr lang="en-US" sz="1600" dirty="0"/>
                        <a:t>Performance Plan reports (for largest units only)</a:t>
                      </a:r>
                    </a:p>
                    <a:p>
                      <a:pPr>
                        <a:spcBef>
                          <a:spcPts val="600"/>
                        </a:spcBef>
                      </a:pPr>
                      <a:r>
                        <a:rPr lang="en-US" sz="1600" dirty="0"/>
                        <a:t>Civil rights compliance / nondiscrimination policy </a:t>
                      </a:r>
                    </a:p>
                    <a:p>
                      <a:pPr>
                        <a:spcBef>
                          <a:spcPts val="600"/>
                        </a:spcBef>
                      </a:pPr>
                      <a:r>
                        <a:rPr lang="en-US" sz="1600" dirty="0"/>
                        <a:t>Compliance with all applicable Uniform Guidance provisions</a:t>
                      </a:r>
                    </a:p>
                    <a:p>
                      <a:pPr>
                        <a:spcBef>
                          <a:spcPts val="600"/>
                        </a:spcBef>
                      </a:pPr>
                      <a:r>
                        <a:rPr lang="en-US" sz="1600" dirty="0"/>
                        <a:t>Records retention policy with retention for at least 5 years after award term ends</a:t>
                      </a:r>
                    </a:p>
                    <a:p>
                      <a:pPr>
                        <a:spcBef>
                          <a:spcPts val="600"/>
                        </a:spcBef>
                      </a:pPr>
                      <a:r>
                        <a:rPr lang="en-US" sz="1600" dirty="0"/>
                        <a:t>Special audit requirements</a:t>
                      </a:r>
                    </a:p>
                    <a:p>
                      <a:pPr>
                        <a:spcBef>
                          <a:spcPts val="600"/>
                        </a:spcBef>
                      </a:pPr>
                      <a:r>
                        <a:rPr lang="en-US" sz="1600" dirty="0"/>
                        <a:t>Other federal laws</a:t>
                      </a:r>
                    </a:p>
                  </a:txBody>
                  <a:tcPr/>
                </a:tc>
                <a:tc>
                  <a:txBody>
                    <a:bodyPr/>
                    <a:lstStyle/>
                    <a:p>
                      <a:pPr>
                        <a:spcBef>
                          <a:spcPts val="600"/>
                        </a:spcBef>
                      </a:pPr>
                      <a:r>
                        <a:rPr lang="en-US" sz="1800" dirty="0"/>
                        <a:t>NO: Pension fund contributions</a:t>
                      </a:r>
                    </a:p>
                    <a:p>
                      <a:pPr>
                        <a:spcBef>
                          <a:spcPts val="600"/>
                        </a:spcBef>
                      </a:pPr>
                      <a:r>
                        <a:rPr lang="en-US" sz="1800" dirty="0"/>
                        <a:t>NO: Borrowing money</a:t>
                      </a:r>
                    </a:p>
                    <a:p>
                      <a:pPr>
                        <a:spcBef>
                          <a:spcPts val="600"/>
                        </a:spcBef>
                      </a:pPr>
                      <a:r>
                        <a:rPr lang="en-US" sz="1800" dirty="0"/>
                        <a:t>NO: Financial reserves / rainy day fund</a:t>
                      </a:r>
                    </a:p>
                    <a:p>
                      <a:pPr>
                        <a:spcBef>
                          <a:spcPts val="600"/>
                        </a:spcBef>
                      </a:pPr>
                      <a:r>
                        <a:rPr lang="en-US" sz="1800" dirty="0"/>
                        <a:t>NO: Settlement/judgement/consent decree</a:t>
                      </a:r>
                    </a:p>
                    <a:p>
                      <a:pPr>
                        <a:spcBef>
                          <a:spcPts val="600"/>
                        </a:spcBef>
                      </a:pPr>
                      <a:r>
                        <a:rPr lang="en-US" sz="1800" dirty="0"/>
                        <a:t>NO: Undermines or discourages compliance with CDC guidelines</a:t>
                      </a:r>
                    </a:p>
                    <a:p>
                      <a:pPr>
                        <a:spcBef>
                          <a:spcPts val="600"/>
                        </a:spcBef>
                      </a:pPr>
                      <a:r>
                        <a:rPr lang="en-US" sz="1800" dirty="0"/>
                        <a:t>NO: Violates conflict of interest provisions</a:t>
                      </a:r>
                    </a:p>
                    <a:p>
                      <a:pPr>
                        <a:spcBef>
                          <a:spcPts val="600"/>
                        </a:spcBef>
                      </a:pPr>
                      <a:r>
                        <a:rPr lang="en-US" sz="1800" dirty="0"/>
                        <a:t>NO: Violates state law or other federal laws and regulations, including applicable Uniform Guidance</a:t>
                      </a:r>
                    </a:p>
                    <a:p>
                      <a:pPr>
                        <a:spcBef>
                          <a:spcPts val="600"/>
                        </a:spcBef>
                      </a:pPr>
                      <a:endParaRPr lang="en-US" dirty="0"/>
                    </a:p>
                  </a:txBody>
                  <a:tcPr/>
                </a:tc>
                <a:tc>
                  <a:txBody>
                    <a:bodyPr/>
                    <a:lstStyle/>
                    <a:p>
                      <a:pPr marL="66675" lvl="1" indent="0">
                        <a:spcBef>
                          <a:spcPts val="600"/>
                        </a:spcBef>
                        <a:buFont typeface="Arial" panose="020B0604020202020204" pitchFamily="34" charset="0"/>
                        <a:buNone/>
                        <a:tabLst/>
                      </a:pPr>
                      <a:r>
                        <a:rPr lang="en-US" sz="1800" b="0" dirty="0">
                          <a:solidFill>
                            <a:schemeClr val="tx1"/>
                          </a:solidFill>
                        </a:rPr>
                        <a:t>General Financial Management</a:t>
                      </a:r>
                    </a:p>
                    <a:p>
                      <a:pPr marL="66675" lvl="1" indent="0">
                        <a:spcBef>
                          <a:spcPts val="0"/>
                        </a:spcBef>
                        <a:buFont typeface="Arial" panose="020B0604020202020204" pitchFamily="34" charset="0"/>
                        <a:buNone/>
                        <a:tabLst/>
                      </a:pPr>
                      <a:r>
                        <a:rPr lang="en-US" sz="1800" b="0" dirty="0">
                          <a:solidFill>
                            <a:schemeClr val="tx1"/>
                          </a:solidFill>
                        </a:rPr>
                        <a:t>Internal Controls </a:t>
                      </a:r>
                    </a:p>
                    <a:p>
                      <a:pPr marL="66675" lvl="1" indent="0">
                        <a:spcBef>
                          <a:spcPts val="0"/>
                        </a:spcBef>
                        <a:buFont typeface="Arial" panose="020B0604020202020204" pitchFamily="34" charset="0"/>
                        <a:buNone/>
                        <a:tabLst/>
                      </a:pPr>
                      <a:r>
                        <a:rPr lang="en-US" sz="1800" b="0" dirty="0">
                          <a:solidFill>
                            <a:schemeClr val="tx1"/>
                          </a:solidFill>
                        </a:rPr>
                        <a:t>Eligible Projects Determination &amp; Documentation Policy</a:t>
                      </a:r>
                    </a:p>
                    <a:p>
                      <a:pPr marL="66675" lvl="1" indent="0">
                        <a:spcBef>
                          <a:spcPts val="0"/>
                        </a:spcBef>
                        <a:buFont typeface="Arial" panose="020B0604020202020204" pitchFamily="34" charset="0"/>
                        <a:buNone/>
                        <a:tabLst/>
                      </a:pPr>
                      <a:r>
                        <a:rPr lang="en-US" sz="1800" b="0" dirty="0">
                          <a:solidFill>
                            <a:schemeClr val="tx1"/>
                          </a:solidFill>
                        </a:rPr>
                        <a:t>Cost Principles/Allowable Costs Policy </a:t>
                      </a:r>
                    </a:p>
                    <a:p>
                      <a:pPr marL="66675" lvl="1" indent="0">
                        <a:lnSpc>
                          <a:spcPct val="120000"/>
                        </a:lnSpc>
                        <a:spcBef>
                          <a:spcPts val="0"/>
                        </a:spcBef>
                        <a:buFont typeface="Arial" panose="020B0604020202020204" pitchFamily="34" charset="0"/>
                        <a:buNone/>
                        <a:tabLst/>
                      </a:pPr>
                      <a:endParaRPr lang="en-US" sz="1800" b="0" dirty="0">
                        <a:solidFill>
                          <a:schemeClr val="tx1"/>
                        </a:solidFill>
                      </a:endParaRPr>
                    </a:p>
                    <a:p>
                      <a:pPr marL="66675" lvl="1" indent="0">
                        <a:lnSpc>
                          <a:spcPct val="100000"/>
                        </a:lnSpc>
                        <a:spcBef>
                          <a:spcPts val="0"/>
                        </a:spcBef>
                        <a:buFont typeface="Arial" panose="020B0604020202020204" pitchFamily="34" charset="0"/>
                        <a:buNone/>
                        <a:tabLst/>
                      </a:pPr>
                      <a:endParaRPr lang="en-US" sz="900" b="0" dirty="0">
                        <a:solidFill>
                          <a:schemeClr val="tx1"/>
                        </a:solidFill>
                      </a:endParaRPr>
                    </a:p>
                    <a:p>
                      <a:pPr marL="66675" lvl="1" indent="0">
                        <a:lnSpc>
                          <a:spcPct val="100000"/>
                        </a:lnSpc>
                        <a:spcBef>
                          <a:spcPts val="0"/>
                        </a:spcBef>
                        <a:buFont typeface="Arial" panose="020B0604020202020204" pitchFamily="34" charset="0"/>
                        <a:buNone/>
                        <a:tabLst/>
                      </a:pPr>
                      <a:endParaRPr lang="en-US" sz="1000" b="0" dirty="0">
                        <a:solidFill>
                          <a:schemeClr val="tx1"/>
                        </a:solidFill>
                      </a:endParaRPr>
                    </a:p>
                    <a:p>
                      <a:pPr marL="66675" lvl="1" indent="0">
                        <a:lnSpc>
                          <a:spcPct val="100000"/>
                        </a:lnSpc>
                        <a:spcBef>
                          <a:spcPts val="0"/>
                        </a:spcBef>
                        <a:buFont typeface="Arial" panose="020B0604020202020204" pitchFamily="34" charset="0"/>
                        <a:buNone/>
                        <a:tabLst/>
                      </a:pPr>
                      <a:r>
                        <a:rPr lang="en-US" sz="1800" b="0" dirty="0">
                          <a:solidFill>
                            <a:schemeClr val="tx1"/>
                          </a:solidFill>
                        </a:rPr>
                        <a:t>Procurement, Suspension, &amp; Debarment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Subaward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Program Income Policy </a:t>
                      </a:r>
                    </a:p>
                    <a:p>
                      <a:pPr marL="66675" lvl="1" indent="0">
                        <a:lnSpc>
                          <a:spcPct val="100000"/>
                        </a:lnSpc>
                        <a:spcBef>
                          <a:spcPts val="0"/>
                        </a:spcBef>
                        <a:buFont typeface="Arial" panose="020B0604020202020204" pitchFamily="34" charset="0"/>
                        <a:buNone/>
                        <a:tabLst/>
                      </a:pPr>
                      <a:r>
                        <a:rPr lang="en-US" sz="1800" b="0" dirty="0">
                          <a:solidFill>
                            <a:schemeClr val="tx1"/>
                          </a:solidFill>
                        </a:rPr>
                        <a:t>Property Management Policy </a:t>
                      </a:r>
                    </a:p>
                    <a:p>
                      <a:pPr marL="66675" lvl="1" indent="0">
                        <a:lnSpc>
                          <a:spcPct val="100000"/>
                        </a:lnSpc>
                        <a:spcBef>
                          <a:spcPts val="0"/>
                        </a:spcBef>
                        <a:buFont typeface="Arial" panose="020B0604020202020204" pitchFamily="34" charset="0"/>
                        <a:buNone/>
                        <a:tabLst/>
                      </a:pPr>
                      <a:endParaRPr lang="en-US" sz="1800" b="0" dirty="0"/>
                    </a:p>
                  </a:txBody>
                  <a:tcPr/>
                </a:tc>
                <a:extLst>
                  <a:ext uri="{0D108BD9-81ED-4DB2-BD59-A6C34878D82A}">
                    <a16:rowId xmlns:a16="http://schemas.microsoft.com/office/drawing/2014/main" val="4206498764"/>
                  </a:ext>
                </a:extLst>
              </a:tr>
            </a:tbl>
          </a:graphicData>
        </a:graphic>
      </p:graphicFrame>
      <p:sp>
        <p:nvSpPr>
          <p:cNvPr id="3" name="Up Arrow Callout 2">
            <a:extLst>
              <a:ext uri="{FF2B5EF4-FFF2-40B4-BE49-F238E27FC236}">
                <a16:creationId xmlns:a16="http://schemas.microsoft.com/office/drawing/2014/main" id="{11710E80-C0B8-4D4D-A3AF-AAFB07A6F3B0}"/>
              </a:ext>
            </a:extLst>
          </p:cNvPr>
          <p:cNvSpPr/>
          <p:nvPr/>
        </p:nvSpPr>
        <p:spPr>
          <a:xfrm>
            <a:off x="1238251" y="4989076"/>
            <a:ext cx="3201220" cy="1845672"/>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local government agreed to as condition of receiving funds. </a:t>
            </a:r>
            <a:r>
              <a:rPr lang="en-US" b="1" dirty="0"/>
              <a:t>Applies to ALL categories.</a:t>
            </a:r>
          </a:p>
        </p:txBody>
      </p:sp>
      <p:sp>
        <p:nvSpPr>
          <p:cNvPr id="5" name="Up Arrow Callout 4">
            <a:extLst>
              <a:ext uri="{FF2B5EF4-FFF2-40B4-BE49-F238E27FC236}">
                <a16:creationId xmlns:a16="http://schemas.microsoft.com/office/drawing/2014/main" id="{A2A6E63D-9BAF-FC46-A49C-7F91A57F233F}"/>
              </a:ext>
            </a:extLst>
          </p:cNvPr>
          <p:cNvSpPr/>
          <p:nvPr/>
        </p:nvSpPr>
        <p:spPr>
          <a:xfrm>
            <a:off x="5131398" y="4965824"/>
            <a:ext cx="302423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Final Rule prohibits certain expenditures no matter what. </a:t>
            </a:r>
            <a:r>
              <a:rPr lang="en-US" b="1" dirty="0"/>
              <a:t>Applies to ALL categories</a:t>
            </a:r>
          </a:p>
        </p:txBody>
      </p:sp>
      <p:sp>
        <p:nvSpPr>
          <p:cNvPr id="7" name="Rounded Rectangle 6">
            <a:extLst>
              <a:ext uri="{FF2B5EF4-FFF2-40B4-BE49-F238E27FC236}">
                <a16:creationId xmlns:a16="http://schemas.microsoft.com/office/drawing/2014/main" id="{3C2E6922-1864-374F-B7C2-3A54FFF374E8}"/>
              </a:ext>
            </a:extLst>
          </p:cNvPr>
          <p:cNvSpPr/>
          <p:nvPr/>
        </p:nvSpPr>
        <p:spPr>
          <a:xfrm>
            <a:off x="8231240" y="1074103"/>
            <a:ext cx="3856376" cy="2069930"/>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b="1" dirty="0"/>
              <a:t>Applies to ALL projects</a:t>
            </a:r>
          </a:p>
        </p:txBody>
      </p:sp>
      <p:sp>
        <p:nvSpPr>
          <p:cNvPr id="8" name="Rounded Rectangle 7">
            <a:extLst>
              <a:ext uri="{FF2B5EF4-FFF2-40B4-BE49-F238E27FC236}">
                <a16:creationId xmlns:a16="http://schemas.microsoft.com/office/drawing/2014/main" id="{2D5597F0-B3E2-C642-A3C0-0F65E8E7E5E7}"/>
              </a:ext>
            </a:extLst>
          </p:cNvPr>
          <p:cNvSpPr/>
          <p:nvPr/>
        </p:nvSpPr>
        <p:spPr>
          <a:xfrm>
            <a:off x="8231240" y="3209991"/>
            <a:ext cx="3856376" cy="1892176"/>
          </a:xfrm>
          <a:prstGeom prst="roundRect">
            <a:avLst/>
          </a:prstGeom>
          <a:solidFill>
            <a:schemeClr val="accent1">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r>
              <a:rPr lang="en-US" sz="1400" b="1" dirty="0"/>
              <a:t>Applies ONLY TO SOME projects and DOES NOT apply to Revenue Replacement</a:t>
            </a:r>
          </a:p>
        </p:txBody>
      </p:sp>
      <p:sp>
        <p:nvSpPr>
          <p:cNvPr id="6" name="Up Arrow Callout 5">
            <a:extLst>
              <a:ext uri="{FF2B5EF4-FFF2-40B4-BE49-F238E27FC236}">
                <a16:creationId xmlns:a16="http://schemas.microsoft.com/office/drawing/2014/main" id="{F8B1A6BA-8AAA-E441-8804-D7E9ABAEF277}"/>
              </a:ext>
            </a:extLst>
          </p:cNvPr>
          <p:cNvSpPr/>
          <p:nvPr/>
        </p:nvSpPr>
        <p:spPr>
          <a:xfrm>
            <a:off x="9171414" y="4965824"/>
            <a:ext cx="3072778" cy="1892176"/>
          </a:xfrm>
          <a:prstGeom prst="upArrowCallou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 of federal compliance regulations that apply to federal awards.</a:t>
            </a:r>
          </a:p>
        </p:txBody>
      </p:sp>
    </p:spTree>
    <p:extLst>
      <p:ext uri="{BB962C8B-B14F-4D97-AF65-F5344CB8AC3E}">
        <p14:creationId xmlns:p14="http://schemas.microsoft.com/office/powerpoint/2010/main" val="1548844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75E5-DAD0-11AB-FF0C-8F9E883AB790}"/>
              </a:ext>
            </a:extLst>
          </p:cNvPr>
          <p:cNvSpPr>
            <a:spLocks noGrp="1"/>
          </p:cNvSpPr>
          <p:nvPr>
            <p:ph type="title"/>
          </p:nvPr>
        </p:nvSpPr>
        <p:spPr>
          <a:xfrm>
            <a:off x="838200" y="0"/>
            <a:ext cx="10515600" cy="651844"/>
          </a:xfrm>
        </p:spPr>
        <p:txBody>
          <a:bodyPr>
            <a:normAutofit fontScale="90000"/>
          </a:bodyPr>
          <a:lstStyle/>
          <a:p>
            <a:pPr algn="ctr"/>
            <a:r>
              <a:rPr lang="en-US" dirty="0"/>
              <a:t>Local Governments Fall Into 1 of 3 Categories</a:t>
            </a:r>
          </a:p>
        </p:txBody>
      </p:sp>
      <p:graphicFrame>
        <p:nvGraphicFramePr>
          <p:cNvPr id="4" name="Table 4">
            <a:extLst>
              <a:ext uri="{FF2B5EF4-FFF2-40B4-BE49-F238E27FC236}">
                <a16:creationId xmlns:a16="http://schemas.microsoft.com/office/drawing/2014/main" id="{57FDB95D-949C-2E7C-4184-802598A68470}"/>
              </a:ext>
            </a:extLst>
          </p:cNvPr>
          <p:cNvGraphicFramePr>
            <a:graphicFrameLocks noGrp="1"/>
          </p:cNvGraphicFramePr>
          <p:nvPr>
            <p:ph idx="1"/>
          </p:nvPr>
        </p:nvGraphicFramePr>
        <p:xfrm>
          <a:off x="41563" y="756846"/>
          <a:ext cx="12108873" cy="5669280"/>
        </p:xfrm>
        <a:graphic>
          <a:graphicData uri="http://schemas.openxmlformats.org/drawingml/2006/table">
            <a:tbl>
              <a:tblPr firstRow="1" bandRow="1">
                <a:tableStyleId>{1FECB4D8-DB02-4DC6-A0A2-4F2EBAE1DC90}</a:tableStyleId>
              </a:tblPr>
              <a:tblGrid>
                <a:gridCol w="4036291">
                  <a:extLst>
                    <a:ext uri="{9D8B030D-6E8A-4147-A177-3AD203B41FA5}">
                      <a16:colId xmlns:a16="http://schemas.microsoft.com/office/drawing/2014/main" val="4192143500"/>
                    </a:ext>
                  </a:extLst>
                </a:gridCol>
                <a:gridCol w="4036291">
                  <a:extLst>
                    <a:ext uri="{9D8B030D-6E8A-4147-A177-3AD203B41FA5}">
                      <a16:colId xmlns:a16="http://schemas.microsoft.com/office/drawing/2014/main" val="4239018929"/>
                    </a:ext>
                  </a:extLst>
                </a:gridCol>
                <a:gridCol w="4036291">
                  <a:extLst>
                    <a:ext uri="{9D8B030D-6E8A-4147-A177-3AD203B41FA5}">
                      <a16:colId xmlns:a16="http://schemas.microsoft.com/office/drawing/2014/main" val="1757744765"/>
                    </a:ext>
                  </a:extLst>
                </a:gridCol>
              </a:tblGrid>
              <a:tr h="370840">
                <a:tc>
                  <a:txBody>
                    <a:bodyPr/>
                    <a:lstStyle/>
                    <a:p>
                      <a:r>
                        <a:rPr lang="en-US"/>
                        <a:t>$0-$10 Million ARP/CSLFRF Allocation</a:t>
                      </a:r>
                    </a:p>
                  </a:txBody>
                  <a:tcPr>
                    <a:solidFill>
                      <a:schemeClr val="accent2"/>
                    </a:solidFill>
                  </a:tcPr>
                </a:tc>
                <a:tc>
                  <a:txBody>
                    <a:bodyPr/>
                    <a:lstStyle/>
                    <a:p>
                      <a:r>
                        <a:rPr lang="en-US"/>
                        <a:t>$0-$10 Million ARP/CSLFRF Allocation + State ARP/CSLFRF Funds (competitive grant or direct State Budget appropriation)</a:t>
                      </a:r>
                    </a:p>
                  </a:txBody>
                  <a:tcPr/>
                </a:tc>
                <a:tc>
                  <a:txBody>
                    <a:bodyPr/>
                    <a:lstStyle/>
                    <a:p>
                      <a:r>
                        <a:rPr lang="en-US"/>
                        <a:t>Over $10 Million ARP/CSLFRF Allocation</a:t>
                      </a:r>
                    </a:p>
                  </a:txBody>
                  <a:tcPr>
                    <a:solidFill>
                      <a:schemeClr val="accent6"/>
                    </a:solidFill>
                  </a:tcPr>
                </a:tc>
                <a:extLst>
                  <a:ext uri="{0D108BD9-81ED-4DB2-BD59-A6C34878D82A}">
                    <a16:rowId xmlns:a16="http://schemas.microsoft.com/office/drawing/2014/main" val="3677021225"/>
                  </a:ext>
                </a:extLst>
              </a:tr>
              <a:tr h="370840">
                <a:tc>
                  <a:txBody>
                    <a:bodyPr/>
                    <a:lstStyle/>
                    <a:p>
                      <a:r>
                        <a:rPr lang="en-US"/>
                        <a:t>Spend all ARP/CSLFRF funds in Revenue Replacement Category</a:t>
                      </a:r>
                    </a:p>
                    <a:p>
                      <a:endParaRPr lang="en-US"/>
                    </a:p>
                    <a:p>
                      <a:r>
                        <a:rPr lang="en-US"/>
                        <a:t>More limited compliance and reporting requirements</a:t>
                      </a:r>
                    </a:p>
                    <a:p>
                      <a:endParaRPr lang="en-US"/>
                    </a:p>
                    <a:p>
                      <a:endParaRPr lang="en-US"/>
                    </a:p>
                  </a:txBody>
                  <a:tcPr>
                    <a:solidFill>
                      <a:schemeClr val="accent2">
                        <a:lumMod val="40000"/>
                        <a:lumOff val="60000"/>
                      </a:schemeClr>
                    </a:solidFill>
                  </a:tcPr>
                </a:tc>
                <a:tc>
                  <a:txBody>
                    <a:bodyPr/>
                    <a:lstStyle/>
                    <a:p>
                      <a:r>
                        <a:rPr lang="en-US" dirty="0"/>
                        <a:t>Spend all city’s own ARP/CSLFRF funds in Revenue Replacement Category with more limited compliance and reporting</a:t>
                      </a:r>
                    </a:p>
                    <a:p>
                      <a:endParaRPr lang="en-US" dirty="0"/>
                    </a:p>
                    <a:p>
                      <a:r>
                        <a:rPr lang="en-US" dirty="0"/>
                        <a:t>May have more substantial compliance requirements for State funds (even if part of same project as local funds) and concerns about obligation and expenditure deadlines. Work closely with State Agency administering funds.</a:t>
                      </a:r>
                    </a:p>
                    <a:p>
                      <a:endParaRPr lang="en-US" dirty="0"/>
                    </a:p>
                    <a:p>
                      <a:r>
                        <a:rPr lang="en-US" b="1" dirty="0"/>
                        <a:t>$800million of DEQ ARPA funds recently converted to state funds</a:t>
                      </a:r>
                    </a:p>
                  </a:txBody>
                  <a:tcPr>
                    <a:solidFill>
                      <a:schemeClr val="accent3">
                        <a:lumMod val="40000"/>
                        <a:lumOff val="60000"/>
                      </a:schemeClr>
                    </a:solidFill>
                  </a:tcPr>
                </a:tc>
                <a:tc>
                  <a:txBody>
                    <a:bodyPr/>
                    <a:lstStyle/>
                    <a:p>
                      <a:r>
                        <a:rPr lang="en-US" dirty="0"/>
                        <a:t>May spend at least $10 million in Revenue Replacement Category</a:t>
                      </a:r>
                    </a:p>
                    <a:p>
                      <a:endParaRPr lang="en-US" dirty="0"/>
                    </a:p>
                    <a:p>
                      <a:r>
                        <a:rPr lang="en-US" dirty="0"/>
                        <a:t>Likely must spend some funds in at least one of the other categories</a:t>
                      </a:r>
                    </a:p>
                    <a:p>
                      <a:endParaRPr lang="en-US" dirty="0"/>
                    </a:p>
                    <a:p>
                      <a:r>
                        <a:rPr lang="en-US" dirty="0"/>
                        <a:t>More substantial compliance and reporting requirements &amp; higher risk of audit findings</a:t>
                      </a:r>
                    </a:p>
                    <a:p>
                      <a:endParaRPr lang="en-US" dirty="0"/>
                    </a:p>
                    <a:p>
                      <a:r>
                        <a:rPr lang="en-US" dirty="0"/>
                        <a:t>Bigger concerns about obligation &amp; expenditure deadlines</a:t>
                      </a:r>
                    </a:p>
                    <a:p>
                      <a:endParaRPr lang="en-US" dirty="0"/>
                    </a:p>
                    <a:p>
                      <a:r>
                        <a:rPr lang="en-US" dirty="0"/>
                        <a:t>ARPA Flex coming “soon” (adding eligible expenditures on certain transportation, CDBG, and disaster recovery projects)</a:t>
                      </a:r>
                    </a:p>
                  </a:txBody>
                  <a:tcPr>
                    <a:solidFill>
                      <a:schemeClr val="accent6">
                        <a:lumMod val="40000"/>
                        <a:lumOff val="60000"/>
                      </a:schemeClr>
                    </a:solidFill>
                  </a:tcPr>
                </a:tc>
                <a:extLst>
                  <a:ext uri="{0D108BD9-81ED-4DB2-BD59-A6C34878D82A}">
                    <a16:rowId xmlns:a16="http://schemas.microsoft.com/office/drawing/2014/main" val="46086674"/>
                  </a:ext>
                </a:extLst>
              </a:tr>
            </a:tbl>
          </a:graphicData>
        </a:graphic>
      </p:graphicFrame>
    </p:spTree>
    <p:extLst>
      <p:ext uri="{BB962C8B-B14F-4D97-AF65-F5344CB8AC3E}">
        <p14:creationId xmlns:p14="http://schemas.microsoft.com/office/powerpoint/2010/main" val="2401029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Freeform: Shape 18">
            <a:extLst>
              <a:ext uri="{FF2B5EF4-FFF2-40B4-BE49-F238E27FC236}">
                <a16:creationId xmlns:a16="http://schemas.microsoft.com/office/drawing/2014/main" id="{AD0CC251-6B54-9F56-2D0B-4C27CFAFD212}"/>
              </a:ext>
            </a:extLst>
          </p:cNvPr>
          <p:cNvSpPr/>
          <p:nvPr/>
        </p:nvSpPr>
        <p:spPr>
          <a:xfrm rot="15884850">
            <a:off x="9253735" y="1003501"/>
            <a:ext cx="1467237" cy="1341901"/>
          </a:xfrm>
          <a:custGeom>
            <a:avLst/>
            <a:gdLst>
              <a:gd name="connsiteX0" fmla="*/ 619777 w 1415930"/>
              <a:gd name="connsiteY0" fmla="*/ 1294979 h 1294978"/>
              <a:gd name="connsiteX1" fmla="*/ 1415930 w 1415930"/>
              <a:gd name="connsiteY1" fmla="*/ 887605 h 1294978"/>
              <a:gd name="connsiteX2" fmla="*/ 846751 w 1415930"/>
              <a:gd name="connsiteY2" fmla="*/ 269437 h 1294978"/>
              <a:gd name="connsiteX3" fmla="*/ 64990 w 1415930"/>
              <a:gd name="connsiteY3" fmla="*/ 0 h 1294978"/>
              <a:gd name="connsiteX4" fmla="*/ 0 w 1415930"/>
              <a:gd name="connsiteY4" fmla="*/ 891896 h 1294978"/>
              <a:gd name="connsiteX5" fmla="*/ 619777 w 1415930"/>
              <a:gd name="connsiteY5" fmla="*/ 1294979 h 129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930" h="1294978">
                <a:moveTo>
                  <a:pt x="619777" y="1294979"/>
                </a:moveTo>
                <a:lnTo>
                  <a:pt x="1415930" y="887605"/>
                </a:lnTo>
                <a:cubicBezTo>
                  <a:pt x="1281033" y="637835"/>
                  <a:pt x="1085972" y="425521"/>
                  <a:pt x="846751" y="269437"/>
                </a:cubicBezTo>
                <a:cubicBezTo>
                  <a:pt x="611374" y="115946"/>
                  <a:pt x="343725" y="24047"/>
                  <a:pt x="64990" y="0"/>
                </a:cubicBezTo>
                <a:lnTo>
                  <a:pt x="0" y="891896"/>
                </a:lnTo>
                <a:cubicBezTo>
                  <a:pt x="258263" y="918625"/>
                  <a:pt x="490243" y="1069256"/>
                  <a:pt x="619777" y="1294979"/>
                </a:cubicBezTo>
                <a:close/>
              </a:path>
            </a:pathLst>
          </a:custGeom>
          <a:solidFill>
            <a:schemeClr val="accent5"/>
          </a:solidFill>
          <a:ln w="893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F1416F4-610F-4B13-BFA4-A4AE9D8825D9}"/>
              </a:ext>
            </a:extLst>
          </p:cNvPr>
          <p:cNvSpPr/>
          <p:nvPr/>
        </p:nvSpPr>
        <p:spPr>
          <a:xfrm>
            <a:off x="193087" y="3067743"/>
            <a:ext cx="1999286" cy="3296585"/>
          </a:xfrm>
          <a:custGeom>
            <a:avLst/>
            <a:gdLst>
              <a:gd name="connsiteX0" fmla="*/ 796817 w 1999286"/>
              <a:gd name="connsiteY0" fmla="*/ 110615 h 3296585"/>
              <a:gd name="connsiteX1" fmla="*/ 366009 w 1999286"/>
              <a:gd name="connsiteY1" fmla="*/ 766219 h 3296585"/>
              <a:gd name="connsiteX2" fmla="*/ 32527 w 1999286"/>
              <a:gd name="connsiteY2" fmla="*/ 1243087 h 3296585"/>
              <a:gd name="connsiteX3" fmla="*/ 91924 w 1999286"/>
              <a:gd name="connsiteY3" fmla="*/ 2113173 h 3296585"/>
              <a:gd name="connsiteX4" fmla="*/ 19646 w 1999286"/>
              <a:gd name="connsiteY4" fmla="*/ 2651526 h 3296585"/>
              <a:gd name="connsiteX5" fmla="*/ 169927 w 1999286"/>
              <a:gd name="connsiteY5" fmla="*/ 3155561 h 3296585"/>
              <a:gd name="connsiteX6" fmla="*/ 366009 w 1999286"/>
              <a:gd name="connsiteY6" fmla="*/ 3261373 h 3296585"/>
              <a:gd name="connsiteX7" fmla="*/ 763182 w 1999286"/>
              <a:gd name="connsiteY7" fmla="*/ 3251364 h 3296585"/>
              <a:gd name="connsiteX8" fmla="*/ 980733 w 1999286"/>
              <a:gd name="connsiteY8" fmla="*/ 3096221 h 3296585"/>
              <a:gd name="connsiteX9" fmla="*/ 1362162 w 1999286"/>
              <a:gd name="connsiteY9" fmla="*/ 3039740 h 3296585"/>
              <a:gd name="connsiteX10" fmla="*/ 1746454 w 1999286"/>
              <a:gd name="connsiteY10" fmla="*/ 2875303 h 3296585"/>
              <a:gd name="connsiteX11" fmla="*/ 1857376 w 1999286"/>
              <a:gd name="connsiteY11" fmla="*/ 2122468 h 3296585"/>
              <a:gd name="connsiteX12" fmla="*/ 1762913 w 1999286"/>
              <a:gd name="connsiteY12" fmla="*/ 1798598 h 3296585"/>
              <a:gd name="connsiteX13" fmla="*/ 1765060 w 1999286"/>
              <a:gd name="connsiteY13" fmla="*/ 1534069 h 3296585"/>
              <a:gd name="connsiteX14" fmla="*/ 1768639 w 1999286"/>
              <a:gd name="connsiteY14" fmla="*/ 1225928 h 3296585"/>
              <a:gd name="connsiteX15" fmla="*/ 1983327 w 1999286"/>
              <a:gd name="connsiteY15" fmla="*/ 808401 h 3296585"/>
              <a:gd name="connsiteX16" fmla="*/ 1696360 w 1999286"/>
              <a:gd name="connsiteY16" fmla="*/ 156372 h 3296585"/>
              <a:gd name="connsiteX17" fmla="*/ 796817 w 1999286"/>
              <a:gd name="connsiteY17" fmla="*/ 110615 h 3296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9286" h="3296585">
                <a:moveTo>
                  <a:pt x="796817" y="110615"/>
                </a:moveTo>
                <a:cubicBezTo>
                  <a:pt x="577119" y="264328"/>
                  <a:pt x="514144" y="547446"/>
                  <a:pt x="366009" y="766219"/>
                </a:cubicBezTo>
                <a:cubicBezTo>
                  <a:pt x="257234" y="927796"/>
                  <a:pt x="96933" y="1060776"/>
                  <a:pt x="32527" y="1243087"/>
                </a:cubicBezTo>
                <a:cubicBezTo>
                  <a:pt x="-65514" y="1521200"/>
                  <a:pt x="89061" y="1819331"/>
                  <a:pt x="91924" y="2113173"/>
                </a:cubicBezTo>
                <a:cubicBezTo>
                  <a:pt x="94071" y="2294054"/>
                  <a:pt x="37536" y="2470645"/>
                  <a:pt x="19646" y="2651526"/>
                </a:cubicBezTo>
                <a:cubicBezTo>
                  <a:pt x="1755" y="2831692"/>
                  <a:pt x="31096" y="3031876"/>
                  <a:pt x="169927" y="3155561"/>
                </a:cubicBezTo>
                <a:cubicBezTo>
                  <a:pt x="225031" y="3204892"/>
                  <a:pt x="294446" y="3237780"/>
                  <a:pt x="366009" y="3261373"/>
                </a:cubicBezTo>
                <a:cubicBezTo>
                  <a:pt x="494822" y="3304270"/>
                  <a:pt x="644388" y="3315709"/>
                  <a:pt x="763182" y="3251364"/>
                </a:cubicBezTo>
                <a:cubicBezTo>
                  <a:pt x="841901" y="3208467"/>
                  <a:pt x="900583" y="3136973"/>
                  <a:pt x="980733" y="3096221"/>
                </a:cubicBezTo>
                <a:cubicBezTo>
                  <a:pt x="1095233" y="3038310"/>
                  <a:pt x="1232634" y="3052609"/>
                  <a:pt x="1362162" y="3039740"/>
                </a:cubicBezTo>
                <a:cubicBezTo>
                  <a:pt x="1504572" y="3025442"/>
                  <a:pt x="1646266" y="2972536"/>
                  <a:pt x="1746454" y="2875303"/>
                </a:cubicBezTo>
                <a:cubicBezTo>
                  <a:pt x="1942536" y="2685843"/>
                  <a:pt x="1940389" y="2376987"/>
                  <a:pt x="1857376" y="2122468"/>
                </a:cubicBezTo>
                <a:cubicBezTo>
                  <a:pt x="1822311" y="2015226"/>
                  <a:pt x="1775079" y="1910129"/>
                  <a:pt x="1762913" y="1798598"/>
                </a:cubicBezTo>
                <a:cubicBezTo>
                  <a:pt x="1753610" y="1710660"/>
                  <a:pt x="1765776" y="1622722"/>
                  <a:pt x="1765060" y="1534069"/>
                </a:cubicBezTo>
                <a:cubicBezTo>
                  <a:pt x="1763629" y="1431117"/>
                  <a:pt x="1744307" y="1326020"/>
                  <a:pt x="1768639" y="1225928"/>
                </a:cubicBezTo>
                <a:cubicBezTo>
                  <a:pt x="1805135" y="1074360"/>
                  <a:pt x="1935380" y="957109"/>
                  <a:pt x="1983327" y="808401"/>
                </a:cubicBezTo>
                <a:cubicBezTo>
                  <a:pt x="2054174" y="587483"/>
                  <a:pt x="1876698" y="294356"/>
                  <a:pt x="1696360" y="156372"/>
                </a:cubicBezTo>
                <a:cubicBezTo>
                  <a:pt x="1463781" y="-23079"/>
                  <a:pt x="1042992" y="-60971"/>
                  <a:pt x="796817" y="110615"/>
                </a:cubicBezTo>
                <a:close/>
              </a:path>
            </a:pathLst>
          </a:custGeom>
          <a:solidFill>
            <a:srgbClr val="E9F1FF"/>
          </a:solidFill>
          <a:ln w="7144"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47923FF-2862-ECFD-1A7A-B9831DE6A671}"/>
              </a:ext>
            </a:extLst>
          </p:cNvPr>
          <p:cNvSpPr>
            <a:spLocks noGrp="1"/>
          </p:cNvSpPr>
          <p:nvPr>
            <p:ph type="title"/>
          </p:nvPr>
        </p:nvSpPr>
        <p:spPr>
          <a:xfrm>
            <a:off x="611030" y="274640"/>
            <a:ext cx="10969943" cy="711081"/>
          </a:xfrm>
        </p:spPr>
        <p:txBody>
          <a:bodyPr/>
          <a:lstStyle/>
          <a:p>
            <a:pPr algn="ctr"/>
            <a:r>
              <a:rPr lang="en-US" b="0" i="0" dirty="0">
                <a:solidFill>
                  <a:schemeClr val="tx1">
                    <a:lumMod val="85000"/>
                    <a:lumOff val="15000"/>
                  </a:schemeClr>
                </a:solidFill>
                <a:effectLst/>
              </a:rPr>
              <a:t>ARP/CSLFRF Process</a:t>
            </a:r>
            <a:endParaRPr lang="en-US" dirty="0">
              <a:solidFill>
                <a:schemeClr val="tx1">
                  <a:lumMod val="85000"/>
                  <a:lumOff val="15000"/>
                </a:schemeClr>
              </a:solidFill>
            </a:endParaRPr>
          </a:p>
        </p:txBody>
      </p:sp>
      <p:sp>
        <p:nvSpPr>
          <p:cNvPr id="120" name="TextBox 119">
            <a:extLst>
              <a:ext uri="{FF2B5EF4-FFF2-40B4-BE49-F238E27FC236}">
                <a16:creationId xmlns:a16="http://schemas.microsoft.com/office/drawing/2014/main" id="{F4338502-4957-5A6C-25CB-03E48790FF5C}"/>
              </a:ext>
            </a:extLst>
          </p:cNvPr>
          <p:cNvSpPr txBox="1"/>
          <p:nvPr/>
        </p:nvSpPr>
        <p:spPr>
          <a:xfrm rot="20646205">
            <a:off x="1339584" y="1904425"/>
            <a:ext cx="4526533" cy="4497922"/>
          </a:xfrm>
          <a:prstGeom prst="rect">
            <a:avLst/>
          </a:prstGeom>
          <a:noFill/>
          <a:effectLst/>
        </p:spPr>
        <p:txBody>
          <a:bodyPr wrap="none" rtlCol="0" anchor="ctr">
            <a:prstTxWarp prst="textArchDown">
              <a:avLst>
                <a:gd name="adj" fmla="val 3171462"/>
              </a:avLst>
            </a:prstTxWarp>
            <a:spAutoFit/>
          </a:bodyPr>
          <a:lstStyle/>
          <a:p>
            <a:pPr algn="ctr"/>
            <a:r>
              <a:rPr lang="en-US" sz="1600" b="1" dirty="0"/>
              <a:t>NAIL DOWN AUTHORITY</a:t>
            </a:r>
          </a:p>
        </p:txBody>
      </p:sp>
      <p:sp>
        <p:nvSpPr>
          <p:cNvPr id="122" name="TextBox 121">
            <a:extLst>
              <a:ext uri="{FF2B5EF4-FFF2-40B4-BE49-F238E27FC236}">
                <a16:creationId xmlns:a16="http://schemas.microsoft.com/office/drawing/2014/main" id="{5C11768C-9768-B470-0D56-97434414B3C9}"/>
              </a:ext>
            </a:extLst>
          </p:cNvPr>
          <p:cNvSpPr txBox="1"/>
          <p:nvPr/>
        </p:nvSpPr>
        <p:spPr>
          <a:xfrm rot="20646205">
            <a:off x="6359741" y="242418"/>
            <a:ext cx="4526533" cy="4677697"/>
          </a:xfrm>
          <a:prstGeom prst="rect">
            <a:avLst/>
          </a:prstGeom>
          <a:noFill/>
          <a:effectLst/>
        </p:spPr>
        <p:txBody>
          <a:bodyPr wrap="none" rtlCol="0" anchor="ctr">
            <a:prstTxWarp prst="textArchDown">
              <a:avLst>
                <a:gd name="adj" fmla="val 3171462"/>
              </a:avLst>
            </a:prstTxWarp>
            <a:spAutoFit/>
          </a:bodyPr>
          <a:lstStyle/>
          <a:p>
            <a:pPr algn="ctr"/>
            <a:r>
              <a:rPr lang="en-US" sz="1600" b="1" dirty="0"/>
              <a:t>DOCUMENT! DOCUMENT!</a:t>
            </a:r>
          </a:p>
        </p:txBody>
      </p:sp>
      <p:sp>
        <p:nvSpPr>
          <p:cNvPr id="121" name="TextBox 120">
            <a:extLst>
              <a:ext uri="{FF2B5EF4-FFF2-40B4-BE49-F238E27FC236}">
                <a16:creationId xmlns:a16="http://schemas.microsoft.com/office/drawing/2014/main" id="{CA1F73A7-46F4-A276-293A-6390BEC17FAA}"/>
              </a:ext>
            </a:extLst>
          </p:cNvPr>
          <p:cNvSpPr txBox="1"/>
          <p:nvPr/>
        </p:nvSpPr>
        <p:spPr>
          <a:xfrm rot="19292441">
            <a:off x="3852112" y="1263068"/>
            <a:ext cx="4526533" cy="4497922"/>
          </a:xfrm>
          <a:prstGeom prst="rect">
            <a:avLst/>
          </a:prstGeom>
          <a:noFill/>
          <a:effectLst/>
        </p:spPr>
        <p:txBody>
          <a:bodyPr wrap="none" rtlCol="0" anchor="ctr">
            <a:prstTxWarp prst="textArchUp">
              <a:avLst/>
            </a:prstTxWarp>
            <a:spAutoFit/>
          </a:bodyPr>
          <a:lstStyle/>
          <a:p>
            <a:pPr algn="ctr"/>
            <a:r>
              <a:rPr lang="en-US" sz="1600" b="1" dirty="0"/>
              <a:t>FIGURE OUT PROJECT SPECIFICS</a:t>
            </a:r>
          </a:p>
        </p:txBody>
      </p:sp>
      <p:grpSp>
        <p:nvGrpSpPr>
          <p:cNvPr id="3" name="Group 2">
            <a:extLst>
              <a:ext uri="{FF2B5EF4-FFF2-40B4-BE49-F238E27FC236}">
                <a16:creationId xmlns:a16="http://schemas.microsoft.com/office/drawing/2014/main" id="{AC11BAE3-D1A4-C919-053A-834BF6AA36FC}"/>
              </a:ext>
            </a:extLst>
          </p:cNvPr>
          <p:cNvGrpSpPr/>
          <p:nvPr/>
        </p:nvGrpSpPr>
        <p:grpSpPr>
          <a:xfrm>
            <a:off x="1653103" y="527809"/>
            <a:ext cx="9954326" cy="5988671"/>
            <a:chOff x="609443" y="896629"/>
            <a:chExt cx="9049392" cy="5988671"/>
          </a:xfrm>
          <a:effectLst/>
        </p:grpSpPr>
        <p:sp>
          <p:nvSpPr>
            <p:cNvPr id="54" name="Freeform: Shape 53">
              <a:extLst>
                <a:ext uri="{FF2B5EF4-FFF2-40B4-BE49-F238E27FC236}">
                  <a16:creationId xmlns:a16="http://schemas.microsoft.com/office/drawing/2014/main" id="{C75633C3-EBBC-2EFF-5F83-9D5A2CEE7198}"/>
                </a:ext>
              </a:extLst>
            </p:cNvPr>
            <p:cNvSpPr/>
            <p:nvPr/>
          </p:nvSpPr>
          <p:spPr>
            <a:xfrm>
              <a:off x="609443" y="4408082"/>
              <a:ext cx="3552794" cy="2085861"/>
            </a:xfrm>
            <a:custGeom>
              <a:avLst/>
              <a:gdLst>
                <a:gd name="connsiteX0" fmla="*/ 3546403 w 3552793"/>
                <a:gd name="connsiteY0" fmla="*/ 0 h 1896237"/>
                <a:gd name="connsiteX1" fmla="*/ 3552143 w 3552793"/>
                <a:gd name="connsiteY1" fmla="*/ 73643 h 1896237"/>
                <a:gd name="connsiteX2" fmla="*/ 2003267 w 3552793"/>
                <a:gd name="connsiteY2" fmla="*/ 1881454 h 1896237"/>
                <a:gd name="connsiteX3" fmla="*/ 14133 w 3552793"/>
                <a:gd name="connsiteY3" fmla="*/ 346713 h 1896237"/>
                <a:gd name="connsiteX4" fmla="*/ 0 w 3552793"/>
                <a:gd name="connsiteY4" fmla="*/ 165392 h 1896237"/>
                <a:gd name="connsiteX5" fmla="*/ 3378 w 3552793"/>
                <a:gd name="connsiteY5" fmla="*/ 19860 h 1896237"/>
                <a:gd name="connsiteX6" fmla="*/ 1775115 w 3552793"/>
                <a:gd name="connsiteY6" fmla="*/ 97910 h 1896237"/>
                <a:gd name="connsiteX7" fmla="*/ 3546403 w 3552793"/>
                <a:gd name="connsiteY7" fmla="*/ 0 h 1896237"/>
                <a:gd name="connsiteX0" fmla="*/ 1775115 w 3552793"/>
                <a:gd name="connsiteY0" fmla="*/ 97910 h 1896237"/>
                <a:gd name="connsiteX1" fmla="*/ 3546403 w 3552793"/>
                <a:gd name="connsiteY1" fmla="*/ 0 h 1896237"/>
                <a:gd name="connsiteX2" fmla="*/ 3552143 w 3552793"/>
                <a:gd name="connsiteY2" fmla="*/ 73643 h 1896237"/>
                <a:gd name="connsiteX3" fmla="*/ 2003267 w 3552793"/>
                <a:gd name="connsiteY3" fmla="*/ 1881454 h 1896237"/>
                <a:gd name="connsiteX4" fmla="*/ 14133 w 3552793"/>
                <a:gd name="connsiteY4" fmla="*/ 346713 h 1896237"/>
                <a:gd name="connsiteX5" fmla="*/ 0 w 3552793"/>
                <a:gd name="connsiteY5" fmla="*/ 165392 h 1896237"/>
                <a:gd name="connsiteX6" fmla="*/ 3378 w 3552793"/>
                <a:gd name="connsiteY6" fmla="*/ 19860 h 1896237"/>
                <a:gd name="connsiteX7" fmla="*/ 1866555 w 3552793"/>
                <a:gd name="connsiteY7" fmla="*/ 189350 h 1896237"/>
                <a:gd name="connsiteX0" fmla="*/ 1775115 w 3552793"/>
                <a:gd name="connsiteY0" fmla="*/ 97910 h 1896237"/>
                <a:gd name="connsiteX1" fmla="*/ 3546403 w 3552793"/>
                <a:gd name="connsiteY1" fmla="*/ 0 h 1896237"/>
                <a:gd name="connsiteX2" fmla="*/ 3552143 w 3552793"/>
                <a:gd name="connsiteY2" fmla="*/ 73643 h 1896237"/>
                <a:gd name="connsiteX3" fmla="*/ 2003267 w 3552793"/>
                <a:gd name="connsiteY3" fmla="*/ 1881454 h 1896237"/>
                <a:gd name="connsiteX4" fmla="*/ 14133 w 3552793"/>
                <a:gd name="connsiteY4" fmla="*/ 346713 h 1896237"/>
                <a:gd name="connsiteX5" fmla="*/ 0 w 3552793"/>
                <a:gd name="connsiteY5" fmla="*/ 165392 h 1896237"/>
                <a:gd name="connsiteX6" fmla="*/ 3378 w 3552793"/>
                <a:gd name="connsiteY6" fmla="*/ 19860 h 1896237"/>
                <a:gd name="connsiteX0" fmla="*/ 3546403 w 3552793"/>
                <a:gd name="connsiteY0" fmla="*/ 0 h 1896237"/>
                <a:gd name="connsiteX1" fmla="*/ 3552143 w 3552793"/>
                <a:gd name="connsiteY1" fmla="*/ 73643 h 1896237"/>
                <a:gd name="connsiteX2" fmla="*/ 2003267 w 3552793"/>
                <a:gd name="connsiteY2" fmla="*/ 1881454 h 1896237"/>
                <a:gd name="connsiteX3" fmla="*/ 14133 w 3552793"/>
                <a:gd name="connsiteY3" fmla="*/ 346713 h 1896237"/>
                <a:gd name="connsiteX4" fmla="*/ 0 w 3552793"/>
                <a:gd name="connsiteY4" fmla="*/ 165392 h 1896237"/>
                <a:gd name="connsiteX5" fmla="*/ 3378 w 3552793"/>
                <a:gd name="connsiteY5" fmla="*/ 19860 h 189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2793" h="1896237">
                  <a:moveTo>
                    <a:pt x="3546403" y="0"/>
                  </a:moveTo>
                  <a:lnTo>
                    <a:pt x="3552143" y="73643"/>
                  </a:lnTo>
                  <a:cubicBezTo>
                    <a:pt x="3576478" y="973745"/>
                    <a:pt x="2915541" y="1763820"/>
                    <a:pt x="2003267" y="1881454"/>
                  </a:cubicBezTo>
                  <a:cubicBezTo>
                    <a:pt x="1030174" y="2006930"/>
                    <a:pt x="139609" y="1319803"/>
                    <a:pt x="14133" y="346713"/>
                  </a:cubicBezTo>
                  <a:cubicBezTo>
                    <a:pt x="6291" y="285895"/>
                    <a:pt x="1623" y="225399"/>
                    <a:pt x="0" y="165392"/>
                  </a:cubicBezTo>
                  <a:lnTo>
                    <a:pt x="3378" y="19860"/>
                  </a:lnTo>
                </a:path>
              </a:pathLst>
            </a:custGeom>
            <a:noFill/>
            <a:ln w="12700">
              <a:solidFill>
                <a:schemeClr val="bg1">
                  <a:lumMod val="75000"/>
                </a:schemeClr>
              </a:solidFill>
              <a:headEnd type="triangle" w="lg" len="me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Graphic 108" descr="Single gear with solid fill">
              <a:extLst>
                <a:ext uri="{FF2B5EF4-FFF2-40B4-BE49-F238E27FC236}">
                  <a16:creationId xmlns:a16="http://schemas.microsoft.com/office/drawing/2014/main" id="{4265AEB7-0947-5ABB-5445-53838D230194}"/>
                </a:ext>
              </a:extLst>
            </p:cNvPr>
            <p:cNvSpPr/>
            <p:nvPr/>
          </p:nvSpPr>
          <p:spPr>
            <a:xfrm>
              <a:off x="4033892" y="3072915"/>
              <a:ext cx="1200071" cy="1318139"/>
            </a:xfrm>
            <a:custGeom>
              <a:avLst/>
              <a:gdLst>
                <a:gd name="connsiteX0" fmla="*/ 471949 w 945286"/>
                <a:gd name="connsiteY0" fmla="*/ 638519 h 943898"/>
                <a:gd name="connsiteX1" fmla="*/ 305379 w 945286"/>
                <a:gd name="connsiteY1" fmla="*/ 471949 h 943898"/>
                <a:gd name="connsiteX2" fmla="*/ 471949 w 945286"/>
                <a:gd name="connsiteY2" fmla="*/ 305379 h 943898"/>
                <a:gd name="connsiteX3" fmla="*/ 638519 w 945286"/>
                <a:gd name="connsiteY3" fmla="*/ 471949 h 943898"/>
                <a:gd name="connsiteX4" fmla="*/ 471949 w 945286"/>
                <a:gd name="connsiteY4" fmla="*/ 638519 h 943898"/>
                <a:gd name="connsiteX5" fmla="*/ 846732 w 945286"/>
                <a:gd name="connsiteY5" fmla="*/ 367843 h 943898"/>
                <a:gd name="connsiteX6" fmla="*/ 810642 w 945286"/>
                <a:gd name="connsiteY6" fmla="*/ 281781 h 943898"/>
                <a:gd name="connsiteX7" fmla="*/ 845344 w 945286"/>
                <a:gd name="connsiteY7" fmla="*/ 177675 h 943898"/>
                <a:gd name="connsiteX8" fmla="*/ 766223 w 945286"/>
                <a:gd name="connsiteY8" fmla="*/ 98554 h 943898"/>
                <a:gd name="connsiteX9" fmla="*/ 662117 w 945286"/>
                <a:gd name="connsiteY9" fmla="*/ 133256 h 943898"/>
                <a:gd name="connsiteX10" fmla="*/ 574667 w 945286"/>
                <a:gd name="connsiteY10" fmla="*/ 97166 h 943898"/>
                <a:gd name="connsiteX11" fmla="*/ 527472 w 945286"/>
                <a:gd name="connsiteY11" fmla="*/ 0 h 943898"/>
                <a:gd name="connsiteX12" fmla="*/ 416426 w 945286"/>
                <a:gd name="connsiteY12" fmla="*/ 0 h 943898"/>
                <a:gd name="connsiteX13" fmla="*/ 367843 w 945286"/>
                <a:gd name="connsiteY13" fmla="*/ 97166 h 943898"/>
                <a:gd name="connsiteX14" fmla="*/ 281781 w 945286"/>
                <a:gd name="connsiteY14" fmla="*/ 133256 h 943898"/>
                <a:gd name="connsiteX15" fmla="*/ 177675 w 945286"/>
                <a:gd name="connsiteY15" fmla="*/ 98554 h 943898"/>
                <a:gd name="connsiteX16" fmla="*/ 98554 w 945286"/>
                <a:gd name="connsiteY16" fmla="*/ 177675 h 943898"/>
                <a:gd name="connsiteX17" fmla="*/ 133256 w 945286"/>
                <a:gd name="connsiteY17" fmla="*/ 281781 h 943898"/>
                <a:gd name="connsiteX18" fmla="*/ 97166 w 945286"/>
                <a:gd name="connsiteY18" fmla="*/ 369231 h 943898"/>
                <a:gd name="connsiteX19" fmla="*/ 0 w 945286"/>
                <a:gd name="connsiteY19" fmla="*/ 416426 h 943898"/>
                <a:gd name="connsiteX20" fmla="*/ 0 w 945286"/>
                <a:gd name="connsiteY20" fmla="*/ 527472 h 943898"/>
                <a:gd name="connsiteX21" fmla="*/ 97166 w 945286"/>
                <a:gd name="connsiteY21" fmla="*/ 576055 h 943898"/>
                <a:gd name="connsiteX22" fmla="*/ 133256 w 945286"/>
                <a:gd name="connsiteY22" fmla="*/ 662117 h 943898"/>
                <a:gd name="connsiteX23" fmla="*/ 98554 w 945286"/>
                <a:gd name="connsiteY23" fmla="*/ 766223 h 943898"/>
                <a:gd name="connsiteX24" fmla="*/ 177675 w 945286"/>
                <a:gd name="connsiteY24" fmla="*/ 845344 h 943898"/>
                <a:gd name="connsiteX25" fmla="*/ 281781 w 945286"/>
                <a:gd name="connsiteY25" fmla="*/ 810642 h 943898"/>
                <a:gd name="connsiteX26" fmla="*/ 369231 w 945286"/>
                <a:gd name="connsiteY26" fmla="*/ 846732 h 943898"/>
                <a:gd name="connsiteX27" fmla="*/ 417814 w 945286"/>
                <a:gd name="connsiteY27" fmla="*/ 943898 h 943898"/>
                <a:gd name="connsiteX28" fmla="*/ 528861 w 945286"/>
                <a:gd name="connsiteY28" fmla="*/ 943898 h 943898"/>
                <a:gd name="connsiteX29" fmla="*/ 577444 w 945286"/>
                <a:gd name="connsiteY29" fmla="*/ 846732 h 943898"/>
                <a:gd name="connsiteX30" fmla="*/ 663505 w 945286"/>
                <a:gd name="connsiteY30" fmla="*/ 810642 h 943898"/>
                <a:gd name="connsiteX31" fmla="*/ 767611 w 945286"/>
                <a:gd name="connsiteY31" fmla="*/ 845344 h 943898"/>
                <a:gd name="connsiteX32" fmla="*/ 846732 w 945286"/>
                <a:gd name="connsiteY32" fmla="*/ 766223 h 943898"/>
                <a:gd name="connsiteX33" fmla="*/ 812030 w 945286"/>
                <a:gd name="connsiteY33" fmla="*/ 662117 h 943898"/>
                <a:gd name="connsiteX34" fmla="*/ 848120 w 945286"/>
                <a:gd name="connsiteY34" fmla="*/ 574667 h 943898"/>
                <a:gd name="connsiteX35" fmla="*/ 945286 w 945286"/>
                <a:gd name="connsiteY35" fmla="*/ 526084 h 943898"/>
                <a:gd name="connsiteX36" fmla="*/ 945286 w 945286"/>
                <a:gd name="connsiteY36" fmla="*/ 415038 h 943898"/>
                <a:gd name="connsiteX37" fmla="*/ 846732 w 945286"/>
                <a:gd name="connsiteY37" fmla="*/ 367843 h 9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5286" h="943898">
                  <a:moveTo>
                    <a:pt x="471949" y="638519"/>
                  </a:moveTo>
                  <a:cubicBezTo>
                    <a:pt x="380335" y="638519"/>
                    <a:pt x="305379" y="563563"/>
                    <a:pt x="305379" y="471949"/>
                  </a:cubicBezTo>
                  <a:cubicBezTo>
                    <a:pt x="305379" y="380335"/>
                    <a:pt x="380335" y="305379"/>
                    <a:pt x="471949" y="305379"/>
                  </a:cubicBezTo>
                  <a:cubicBezTo>
                    <a:pt x="563563" y="305379"/>
                    <a:pt x="638519" y="380335"/>
                    <a:pt x="638519" y="471949"/>
                  </a:cubicBezTo>
                  <a:cubicBezTo>
                    <a:pt x="638519" y="563563"/>
                    <a:pt x="563563" y="638519"/>
                    <a:pt x="471949" y="638519"/>
                  </a:cubicBezTo>
                  <a:close/>
                  <a:moveTo>
                    <a:pt x="846732" y="367843"/>
                  </a:moveTo>
                  <a:cubicBezTo>
                    <a:pt x="838404" y="337305"/>
                    <a:pt x="825911" y="308155"/>
                    <a:pt x="810642" y="281781"/>
                  </a:cubicBezTo>
                  <a:lnTo>
                    <a:pt x="845344" y="177675"/>
                  </a:lnTo>
                  <a:lnTo>
                    <a:pt x="766223" y="98554"/>
                  </a:lnTo>
                  <a:lnTo>
                    <a:pt x="662117" y="133256"/>
                  </a:lnTo>
                  <a:cubicBezTo>
                    <a:pt x="634355" y="117987"/>
                    <a:pt x="605205" y="105495"/>
                    <a:pt x="574667" y="97166"/>
                  </a:cubicBezTo>
                  <a:lnTo>
                    <a:pt x="527472" y="0"/>
                  </a:lnTo>
                  <a:lnTo>
                    <a:pt x="416426" y="0"/>
                  </a:lnTo>
                  <a:lnTo>
                    <a:pt x="367843" y="97166"/>
                  </a:lnTo>
                  <a:cubicBezTo>
                    <a:pt x="337305" y="105495"/>
                    <a:pt x="308155" y="117987"/>
                    <a:pt x="281781" y="133256"/>
                  </a:cubicBezTo>
                  <a:lnTo>
                    <a:pt x="177675" y="98554"/>
                  </a:lnTo>
                  <a:lnTo>
                    <a:pt x="98554" y="177675"/>
                  </a:lnTo>
                  <a:lnTo>
                    <a:pt x="133256" y="281781"/>
                  </a:lnTo>
                  <a:cubicBezTo>
                    <a:pt x="117987" y="309543"/>
                    <a:pt x="105495" y="338693"/>
                    <a:pt x="97166" y="369231"/>
                  </a:cubicBezTo>
                  <a:lnTo>
                    <a:pt x="0" y="416426"/>
                  </a:lnTo>
                  <a:lnTo>
                    <a:pt x="0" y="527472"/>
                  </a:lnTo>
                  <a:lnTo>
                    <a:pt x="97166" y="576055"/>
                  </a:lnTo>
                  <a:cubicBezTo>
                    <a:pt x="105495" y="606593"/>
                    <a:pt x="117987" y="635743"/>
                    <a:pt x="133256" y="662117"/>
                  </a:cubicBezTo>
                  <a:lnTo>
                    <a:pt x="98554" y="766223"/>
                  </a:lnTo>
                  <a:lnTo>
                    <a:pt x="177675" y="845344"/>
                  </a:lnTo>
                  <a:lnTo>
                    <a:pt x="281781" y="810642"/>
                  </a:lnTo>
                  <a:cubicBezTo>
                    <a:pt x="309543" y="825911"/>
                    <a:pt x="338693" y="838404"/>
                    <a:pt x="369231" y="846732"/>
                  </a:cubicBezTo>
                  <a:lnTo>
                    <a:pt x="417814" y="943898"/>
                  </a:lnTo>
                  <a:lnTo>
                    <a:pt x="528861" y="943898"/>
                  </a:lnTo>
                  <a:lnTo>
                    <a:pt x="577444" y="846732"/>
                  </a:lnTo>
                  <a:cubicBezTo>
                    <a:pt x="607981" y="838404"/>
                    <a:pt x="637131" y="825911"/>
                    <a:pt x="663505" y="810642"/>
                  </a:cubicBezTo>
                  <a:lnTo>
                    <a:pt x="767611" y="845344"/>
                  </a:lnTo>
                  <a:lnTo>
                    <a:pt x="846732" y="766223"/>
                  </a:lnTo>
                  <a:lnTo>
                    <a:pt x="812030" y="662117"/>
                  </a:lnTo>
                  <a:cubicBezTo>
                    <a:pt x="827299" y="634355"/>
                    <a:pt x="839792" y="605205"/>
                    <a:pt x="848120" y="574667"/>
                  </a:cubicBezTo>
                  <a:lnTo>
                    <a:pt x="945286" y="526084"/>
                  </a:lnTo>
                  <a:lnTo>
                    <a:pt x="945286" y="415038"/>
                  </a:lnTo>
                  <a:lnTo>
                    <a:pt x="846732" y="367843"/>
                  </a:lnTo>
                  <a:close/>
                </a:path>
              </a:pathLst>
            </a:custGeom>
            <a:solidFill>
              <a:schemeClr val="bg1">
                <a:lumMod val="85000"/>
              </a:schemeClr>
            </a:solidFill>
            <a:ln w="13791"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58" name="Freeform: Shape 57">
              <a:extLst>
                <a:ext uri="{FF2B5EF4-FFF2-40B4-BE49-F238E27FC236}">
                  <a16:creationId xmlns:a16="http://schemas.microsoft.com/office/drawing/2014/main" id="{B7F90C46-2A4E-2EA7-AC14-A8EF90112EDC}"/>
                </a:ext>
              </a:extLst>
            </p:cNvPr>
            <p:cNvSpPr/>
            <p:nvPr/>
          </p:nvSpPr>
          <p:spPr>
            <a:xfrm rot="21159148">
              <a:off x="2816207" y="1857377"/>
              <a:ext cx="2360773" cy="1291865"/>
            </a:xfrm>
            <a:custGeom>
              <a:avLst/>
              <a:gdLst>
                <a:gd name="connsiteX0" fmla="*/ 1851280 w 2360772"/>
                <a:gd name="connsiteY0" fmla="*/ 9172 h 1684825"/>
                <a:gd name="connsiteX1" fmla="*/ 2197924 w 2360772"/>
                <a:gd name="connsiteY1" fmla="*/ 79869 h 1684825"/>
                <a:gd name="connsiteX2" fmla="*/ 2360772 w 2360772"/>
                <a:gd name="connsiteY2" fmla="*/ 139472 h 1684825"/>
                <a:gd name="connsiteX3" fmla="*/ 1614303 w 2360772"/>
                <a:gd name="connsiteY3" fmla="*/ 1684825 h 1684825"/>
                <a:gd name="connsiteX4" fmla="*/ 0 w 2360772"/>
                <a:gd name="connsiteY4" fmla="*/ 1174423 h 1684825"/>
                <a:gd name="connsiteX5" fmla="*/ 32721 w 2360772"/>
                <a:gd name="connsiteY5" fmla="*/ 1085022 h 1684825"/>
                <a:gd name="connsiteX6" fmla="*/ 1669640 w 2360772"/>
                <a:gd name="connsiteY6" fmla="*/ 1 h 1684825"/>
                <a:gd name="connsiteX7" fmla="*/ 1851280 w 2360772"/>
                <a:gd name="connsiteY7" fmla="*/ 9172 h 1684825"/>
                <a:gd name="connsiteX0" fmla="*/ 1614303 w 2360772"/>
                <a:gd name="connsiteY0" fmla="*/ 1684825 h 1776265"/>
                <a:gd name="connsiteX1" fmla="*/ 0 w 2360772"/>
                <a:gd name="connsiteY1" fmla="*/ 1174423 h 1776265"/>
                <a:gd name="connsiteX2" fmla="*/ 32721 w 2360772"/>
                <a:gd name="connsiteY2" fmla="*/ 1085022 h 1776265"/>
                <a:gd name="connsiteX3" fmla="*/ 1669640 w 2360772"/>
                <a:gd name="connsiteY3" fmla="*/ 1 h 1776265"/>
                <a:gd name="connsiteX4" fmla="*/ 1851280 w 2360772"/>
                <a:gd name="connsiteY4" fmla="*/ 9172 h 1776265"/>
                <a:gd name="connsiteX5" fmla="*/ 2197924 w 2360772"/>
                <a:gd name="connsiteY5" fmla="*/ 79869 h 1776265"/>
                <a:gd name="connsiteX6" fmla="*/ 2360772 w 2360772"/>
                <a:gd name="connsiteY6" fmla="*/ 139472 h 1776265"/>
                <a:gd name="connsiteX7" fmla="*/ 1705743 w 2360772"/>
                <a:gd name="connsiteY7" fmla="*/ 1776265 h 1776265"/>
                <a:gd name="connsiteX0" fmla="*/ 1614303 w 2360772"/>
                <a:gd name="connsiteY0" fmla="*/ 1684825 h 1684825"/>
                <a:gd name="connsiteX1" fmla="*/ 0 w 2360772"/>
                <a:gd name="connsiteY1" fmla="*/ 1174423 h 1684825"/>
                <a:gd name="connsiteX2" fmla="*/ 32721 w 2360772"/>
                <a:gd name="connsiteY2" fmla="*/ 1085022 h 1684825"/>
                <a:gd name="connsiteX3" fmla="*/ 1669640 w 2360772"/>
                <a:gd name="connsiteY3" fmla="*/ 1 h 1684825"/>
                <a:gd name="connsiteX4" fmla="*/ 1851280 w 2360772"/>
                <a:gd name="connsiteY4" fmla="*/ 9172 h 1684825"/>
                <a:gd name="connsiteX5" fmla="*/ 2197924 w 2360772"/>
                <a:gd name="connsiteY5" fmla="*/ 79869 h 1684825"/>
                <a:gd name="connsiteX6" fmla="*/ 2360772 w 2360772"/>
                <a:gd name="connsiteY6" fmla="*/ 139472 h 1684825"/>
                <a:gd name="connsiteX0" fmla="*/ 0 w 2360772"/>
                <a:gd name="connsiteY0" fmla="*/ 1174423 h 1174423"/>
                <a:gd name="connsiteX1" fmla="*/ 32721 w 2360772"/>
                <a:gd name="connsiteY1" fmla="*/ 1085022 h 1174423"/>
                <a:gd name="connsiteX2" fmla="*/ 1669640 w 2360772"/>
                <a:gd name="connsiteY2" fmla="*/ 1 h 1174423"/>
                <a:gd name="connsiteX3" fmla="*/ 1851280 w 2360772"/>
                <a:gd name="connsiteY3" fmla="*/ 9172 h 1174423"/>
                <a:gd name="connsiteX4" fmla="*/ 2197924 w 2360772"/>
                <a:gd name="connsiteY4" fmla="*/ 79869 h 1174423"/>
                <a:gd name="connsiteX5" fmla="*/ 2360772 w 2360772"/>
                <a:gd name="connsiteY5" fmla="*/ 139472 h 1174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772" h="1174423">
                  <a:moveTo>
                    <a:pt x="0" y="1174423"/>
                  </a:moveTo>
                  <a:lnTo>
                    <a:pt x="32721" y="1085022"/>
                  </a:lnTo>
                  <a:cubicBezTo>
                    <a:pt x="302412" y="447400"/>
                    <a:pt x="933778" y="0"/>
                    <a:pt x="1669640" y="1"/>
                  </a:cubicBezTo>
                  <a:cubicBezTo>
                    <a:pt x="1730962" y="1"/>
                    <a:pt x="1791558" y="3107"/>
                    <a:pt x="1851280" y="9172"/>
                  </a:cubicBezTo>
                  <a:cubicBezTo>
                    <a:pt x="1970723" y="21303"/>
                    <a:pt x="2086668" y="45265"/>
                    <a:pt x="2197924" y="79869"/>
                  </a:cubicBezTo>
                  <a:lnTo>
                    <a:pt x="2360772" y="139472"/>
                  </a:lnTo>
                </a:path>
              </a:pathLst>
            </a:custGeom>
            <a:noFill/>
            <a:ln w="12700" cap="flat">
              <a:solidFill>
                <a:schemeClr val="bg1">
                  <a:lumMod val="75000"/>
                </a:schemeClr>
              </a:solidFill>
              <a:prstDash val="solid"/>
              <a:miter/>
              <a:headEnd type="none" w="lg" len="med"/>
              <a:tailEnd type="triangle" w="lg" len="med"/>
            </a:ln>
          </p:spPr>
          <p:txBody>
            <a:bodyPr rtlCol="0" anchor="ctr"/>
            <a:lstStyle/>
            <a:p>
              <a:endParaRPr lang="en-US"/>
            </a:p>
          </p:txBody>
        </p:sp>
        <p:sp>
          <p:nvSpPr>
            <p:cNvPr id="6" name="Freeform: Shape 5">
              <a:extLst>
                <a:ext uri="{FF2B5EF4-FFF2-40B4-BE49-F238E27FC236}">
                  <a16:creationId xmlns:a16="http://schemas.microsoft.com/office/drawing/2014/main" id="{8DC6BDD5-66AB-DB3E-3D61-5332DFFD18C5}"/>
                </a:ext>
              </a:extLst>
            </p:cNvPr>
            <p:cNvSpPr/>
            <p:nvPr/>
          </p:nvSpPr>
          <p:spPr>
            <a:xfrm rot="541777">
              <a:off x="3885337" y="3196448"/>
              <a:ext cx="102740" cy="760157"/>
            </a:xfrm>
            <a:custGeom>
              <a:avLst/>
              <a:gdLst>
                <a:gd name="connsiteX0" fmla="*/ 109062 w 109062"/>
                <a:gd name="connsiteY0" fmla="*/ 1877 h 733576"/>
                <a:gd name="connsiteX1" fmla="*/ 105308 w 109062"/>
                <a:gd name="connsiteY1" fmla="*/ 0 h 733576"/>
                <a:gd name="connsiteX2" fmla="*/ 0 w 109062"/>
                <a:gd name="connsiteY2" fmla="*/ 398792 h 733576"/>
                <a:gd name="connsiteX3" fmla="*/ 72231 w 109062"/>
                <a:gd name="connsiteY3" fmla="*/ 733577 h 733576"/>
                <a:gd name="connsiteX4" fmla="*/ 76254 w 109062"/>
                <a:gd name="connsiteY4" fmla="*/ 731521 h 733576"/>
                <a:gd name="connsiteX5" fmla="*/ 4470 w 109062"/>
                <a:gd name="connsiteY5" fmla="*/ 398881 h 733576"/>
                <a:gd name="connsiteX6" fmla="*/ 109062 w 109062"/>
                <a:gd name="connsiteY6" fmla="*/ 1877 h 733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062" h="733576">
                  <a:moveTo>
                    <a:pt x="109062" y="1877"/>
                  </a:moveTo>
                  <a:lnTo>
                    <a:pt x="105308" y="0"/>
                  </a:lnTo>
                  <a:cubicBezTo>
                    <a:pt x="38351" y="117733"/>
                    <a:pt x="0" y="253882"/>
                    <a:pt x="0" y="398792"/>
                  </a:cubicBezTo>
                  <a:cubicBezTo>
                    <a:pt x="0" y="516078"/>
                    <a:pt x="24315" y="628537"/>
                    <a:pt x="72231" y="733577"/>
                  </a:cubicBezTo>
                  <a:lnTo>
                    <a:pt x="76254" y="731521"/>
                  </a:lnTo>
                  <a:cubicBezTo>
                    <a:pt x="30126" y="630146"/>
                    <a:pt x="4470" y="517509"/>
                    <a:pt x="4470" y="398881"/>
                  </a:cubicBezTo>
                  <a:cubicBezTo>
                    <a:pt x="4470" y="254419"/>
                    <a:pt x="42552" y="118985"/>
                    <a:pt x="109062" y="1877"/>
                  </a:cubicBezTo>
                  <a:close/>
                </a:path>
              </a:pathLst>
            </a:custGeom>
            <a:noFill/>
            <a:ln w="893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FE6082ED-F359-ADA6-E3A2-38E6B0C98A89}"/>
                </a:ext>
              </a:extLst>
            </p:cNvPr>
            <p:cNvSpPr/>
            <p:nvPr/>
          </p:nvSpPr>
          <p:spPr>
            <a:xfrm rot="541777">
              <a:off x="1645700" y="4891757"/>
              <a:ext cx="542838" cy="402959"/>
            </a:xfrm>
            <a:custGeom>
              <a:avLst/>
              <a:gdLst>
                <a:gd name="connsiteX0" fmla="*/ 3755 w 576241"/>
                <a:gd name="connsiteY0" fmla="*/ 0 h 388868"/>
                <a:gd name="connsiteX1" fmla="*/ 0 w 576241"/>
                <a:gd name="connsiteY1" fmla="*/ 1877 h 388868"/>
                <a:gd name="connsiteX2" fmla="*/ 575705 w 576241"/>
                <a:gd name="connsiteY2" fmla="*/ 388869 h 388868"/>
                <a:gd name="connsiteX3" fmla="*/ 576241 w 576241"/>
                <a:gd name="connsiteY3" fmla="*/ 384489 h 388868"/>
                <a:gd name="connsiteX4" fmla="*/ 3755 w 576241"/>
                <a:gd name="connsiteY4" fmla="*/ 0 h 38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241" h="388868">
                  <a:moveTo>
                    <a:pt x="3755" y="0"/>
                  </a:moveTo>
                  <a:lnTo>
                    <a:pt x="0" y="1877"/>
                  </a:lnTo>
                  <a:cubicBezTo>
                    <a:pt x="121846" y="206145"/>
                    <a:pt x="331030" y="352485"/>
                    <a:pt x="575705" y="388869"/>
                  </a:cubicBezTo>
                  <a:lnTo>
                    <a:pt x="576241" y="384489"/>
                  </a:lnTo>
                  <a:cubicBezTo>
                    <a:pt x="332729" y="348283"/>
                    <a:pt x="124796" y="203016"/>
                    <a:pt x="3755" y="0"/>
                  </a:cubicBezTo>
                  <a:close/>
                </a:path>
              </a:pathLst>
            </a:custGeom>
            <a:noFill/>
            <a:ln w="893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EB629B7-D503-4313-DE55-28BAD1B5CCB3}"/>
                </a:ext>
              </a:extLst>
            </p:cNvPr>
            <p:cNvSpPr/>
            <p:nvPr/>
          </p:nvSpPr>
          <p:spPr>
            <a:xfrm rot="541777">
              <a:off x="2256033" y="5103745"/>
              <a:ext cx="621747" cy="314402"/>
            </a:xfrm>
            <a:custGeom>
              <a:avLst/>
              <a:gdLst>
                <a:gd name="connsiteX0" fmla="*/ 30573 w 660004"/>
                <a:gd name="connsiteY0" fmla="*/ 298937 h 303407"/>
                <a:gd name="connsiteX1" fmla="*/ 536 w 660004"/>
                <a:gd name="connsiteY1" fmla="*/ 298312 h 303407"/>
                <a:gd name="connsiteX2" fmla="*/ 0 w 660004"/>
                <a:gd name="connsiteY2" fmla="*/ 302781 h 303407"/>
                <a:gd name="connsiteX3" fmla="*/ 30573 w 660004"/>
                <a:gd name="connsiteY3" fmla="*/ 303407 h 303407"/>
                <a:gd name="connsiteX4" fmla="*/ 660005 w 660004"/>
                <a:gd name="connsiteY4" fmla="*/ 2056 h 303407"/>
                <a:gd name="connsiteX5" fmla="*/ 656429 w 660004"/>
                <a:gd name="connsiteY5" fmla="*/ 0 h 303407"/>
                <a:gd name="connsiteX6" fmla="*/ 30573 w 660004"/>
                <a:gd name="connsiteY6" fmla="*/ 298937 h 30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004" h="303407">
                  <a:moveTo>
                    <a:pt x="30573" y="298937"/>
                  </a:moveTo>
                  <a:cubicBezTo>
                    <a:pt x="20471" y="298937"/>
                    <a:pt x="10549" y="298669"/>
                    <a:pt x="536" y="298312"/>
                  </a:cubicBezTo>
                  <a:lnTo>
                    <a:pt x="0" y="302781"/>
                  </a:lnTo>
                  <a:cubicBezTo>
                    <a:pt x="10102" y="303139"/>
                    <a:pt x="20293" y="303407"/>
                    <a:pt x="30573" y="303407"/>
                  </a:cubicBezTo>
                  <a:cubicBezTo>
                    <a:pt x="284545" y="303407"/>
                    <a:pt x="511609" y="185674"/>
                    <a:pt x="660005" y="2056"/>
                  </a:cubicBezTo>
                  <a:lnTo>
                    <a:pt x="656429" y="0"/>
                  </a:lnTo>
                  <a:cubicBezTo>
                    <a:pt x="508927" y="182277"/>
                    <a:pt x="283383" y="298937"/>
                    <a:pt x="30573" y="298937"/>
                  </a:cubicBezTo>
                  <a:close/>
                </a:path>
              </a:pathLst>
            </a:custGeom>
            <a:noFill/>
            <a:ln w="893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A8D48BC-3AF9-D4EA-4A0E-6C3F09B9C1ED}"/>
                </a:ext>
              </a:extLst>
            </p:cNvPr>
            <p:cNvSpPr/>
            <p:nvPr/>
          </p:nvSpPr>
          <p:spPr>
            <a:xfrm rot="541777">
              <a:off x="7575022" y="2814146"/>
              <a:ext cx="85643" cy="711525"/>
            </a:xfrm>
            <a:custGeom>
              <a:avLst/>
              <a:gdLst>
                <a:gd name="connsiteX0" fmla="*/ 49882 w 90914"/>
                <a:gd name="connsiteY0" fmla="*/ 65706 h 686644"/>
                <a:gd name="connsiteX1" fmla="*/ 46217 w 90914"/>
                <a:gd name="connsiteY1" fmla="*/ 57302 h 686644"/>
                <a:gd name="connsiteX2" fmla="*/ 41747 w 90914"/>
                <a:gd name="connsiteY2" fmla="*/ 45323 h 686644"/>
                <a:gd name="connsiteX3" fmla="*/ 25656 w 90914"/>
                <a:gd name="connsiteY3" fmla="*/ 0 h 686644"/>
                <a:gd name="connsiteX4" fmla="*/ 20203 w 90914"/>
                <a:gd name="connsiteY4" fmla="*/ 983 h 686644"/>
                <a:gd name="connsiteX5" fmla="*/ 86534 w 90914"/>
                <a:gd name="connsiteY5" fmla="*/ 321197 h 686644"/>
                <a:gd name="connsiteX6" fmla="*/ 0 w 90914"/>
                <a:gd name="connsiteY6" fmla="*/ 684499 h 686644"/>
                <a:gd name="connsiteX7" fmla="*/ 3665 w 90914"/>
                <a:gd name="connsiteY7" fmla="*/ 686644 h 686644"/>
                <a:gd name="connsiteX8" fmla="*/ 90915 w 90914"/>
                <a:gd name="connsiteY8" fmla="*/ 321286 h 686644"/>
                <a:gd name="connsiteX9" fmla="*/ 49882 w 90914"/>
                <a:gd name="connsiteY9" fmla="*/ 65706 h 68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914" h="686644">
                  <a:moveTo>
                    <a:pt x="49882" y="65706"/>
                  </a:moveTo>
                  <a:lnTo>
                    <a:pt x="46217" y="57302"/>
                  </a:lnTo>
                  <a:lnTo>
                    <a:pt x="41747" y="45323"/>
                  </a:lnTo>
                  <a:cubicBezTo>
                    <a:pt x="36115" y="30305"/>
                    <a:pt x="30841" y="15197"/>
                    <a:pt x="25656" y="0"/>
                  </a:cubicBezTo>
                  <a:lnTo>
                    <a:pt x="20203" y="983"/>
                  </a:lnTo>
                  <a:cubicBezTo>
                    <a:pt x="62845" y="99139"/>
                    <a:pt x="86534" y="207397"/>
                    <a:pt x="86534" y="321197"/>
                  </a:cubicBezTo>
                  <a:cubicBezTo>
                    <a:pt x="86534" y="451893"/>
                    <a:pt x="55336" y="575347"/>
                    <a:pt x="0" y="684499"/>
                  </a:cubicBezTo>
                  <a:lnTo>
                    <a:pt x="3665" y="686644"/>
                  </a:lnTo>
                  <a:cubicBezTo>
                    <a:pt x="59358" y="576867"/>
                    <a:pt x="90915" y="452697"/>
                    <a:pt x="90915" y="321286"/>
                  </a:cubicBezTo>
                  <a:cubicBezTo>
                    <a:pt x="90915" y="233590"/>
                    <a:pt x="77148" y="147681"/>
                    <a:pt x="49882" y="65706"/>
                  </a:cubicBezTo>
                  <a:close/>
                </a:path>
              </a:pathLst>
            </a:custGeom>
            <a:noFill/>
            <a:ln w="893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9F3B9D25-F66A-9EA4-D9B6-BDEB2DA58BBC}"/>
                </a:ext>
              </a:extLst>
            </p:cNvPr>
            <p:cNvSpPr/>
            <p:nvPr/>
          </p:nvSpPr>
          <p:spPr>
            <a:xfrm rot="541777">
              <a:off x="6135760" y="3278044"/>
              <a:ext cx="546207" cy="485867"/>
            </a:xfrm>
            <a:custGeom>
              <a:avLst/>
              <a:gdLst>
                <a:gd name="connsiteX0" fmla="*/ 3844 w 579816"/>
                <a:gd name="connsiteY0" fmla="*/ 0 h 468877"/>
                <a:gd name="connsiteX1" fmla="*/ 0 w 579816"/>
                <a:gd name="connsiteY1" fmla="*/ 1967 h 468877"/>
                <a:gd name="connsiteX2" fmla="*/ 7330 w 579816"/>
                <a:gd name="connsiteY2" fmla="*/ 17075 h 468877"/>
                <a:gd name="connsiteX3" fmla="*/ 16538 w 579816"/>
                <a:gd name="connsiteY3" fmla="*/ 37904 h 468877"/>
                <a:gd name="connsiteX4" fmla="*/ 579370 w 579816"/>
                <a:gd name="connsiteY4" fmla="*/ 468878 h 468877"/>
                <a:gd name="connsiteX5" fmla="*/ 579817 w 579816"/>
                <a:gd name="connsiteY5" fmla="*/ 464855 h 468877"/>
                <a:gd name="connsiteX6" fmla="*/ 3844 w 579816"/>
                <a:gd name="connsiteY6" fmla="*/ 0 h 4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16" h="468877">
                  <a:moveTo>
                    <a:pt x="3844" y="0"/>
                  </a:moveTo>
                  <a:lnTo>
                    <a:pt x="0" y="1967"/>
                  </a:lnTo>
                  <a:cubicBezTo>
                    <a:pt x="2413" y="7062"/>
                    <a:pt x="4917" y="11979"/>
                    <a:pt x="7330" y="17075"/>
                  </a:cubicBezTo>
                  <a:lnTo>
                    <a:pt x="16538" y="37904"/>
                  </a:lnTo>
                  <a:cubicBezTo>
                    <a:pt x="128550" y="261481"/>
                    <a:pt x="338807" y="419442"/>
                    <a:pt x="579370" y="468878"/>
                  </a:cubicBezTo>
                  <a:lnTo>
                    <a:pt x="579817" y="464855"/>
                  </a:lnTo>
                  <a:cubicBezTo>
                    <a:pt x="321197" y="412380"/>
                    <a:pt x="107632" y="235825"/>
                    <a:pt x="3844" y="0"/>
                  </a:cubicBezTo>
                  <a:close/>
                </a:path>
              </a:pathLst>
            </a:custGeom>
            <a:noFill/>
            <a:ln w="893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96082B7-CC39-594B-3053-B756462859BE}"/>
                </a:ext>
              </a:extLst>
            </p:cNvPr>
            <p:cNvSpPr/>
            <p:nvPr/>
          </p:nvSpPr>
          <p:spPr>
            <a:xfrm rot="541777">
              <a:off x="6746262" y="3520774"/>
              <a:ext cx="706127" cy="381839"/>
            </a:xfrm>
            <a:custGeom>
              <a:avLst/>
              <a:gdLst>
                <a:gd name="connsiteX0" fmla="*/ 72768 w 749578"/>
                <a:gd name="connsiteY0" fmla="*/ 364017 h 368486"/>
                <a:gd name="connsiteX1" fmla="*/ 536 w 749578"/>
                <a:gd name="connsiteY1" fmla="*/ 360710 h 368486"/>
                <a:gd name="connsiteX2" fmla="*/ 0 w 749578"/>
                <a:gd name="connsiteY2" fmla="*/ 365000 h 368486"/>
                <a:gd name="connsiteX3" fmla="*/ 72768 w 749578"/>
                <a:gd name="connsiteY3" fmla="*/ 368487 h 368486"/>
                <a:gd name="connsiteX4" fmla="*/ 749579 w 749578"/>
                <a:gd name="connsiteY4" fmla="*/ 2146 h 368486"/>
                <a:gd name="connsiteX5" fmla="*/ 746003 w 749578"/>
                <a:gd name="connsiteY5" fmla="*/ 0 h 368486"/>
                <a:gd name="connsiteX6" fmla="*/ 72768 w 749578"/>
                <a:gd name="connsiteY6" fmla="*/ 364017 h 36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9578" h="368486">
                  <a:moveTo>
                    <a:pt x="72768" y="364017"/>
                  </a:moveTo>
                  <a:cubicBezTo>
                    <a:pt x="48363" y="364017"/>
                    <a:pt x="24316" y="362855"/>
                    <a:pt x="536" y="360710"/>
                  </a:cubicBezTo>
                  <a:lnTo>
                    <a:pt x="0" y="365000"/>
                  </a:lnTo>
                  <a:cubicBezTo>
                    <a:pt x="24047" y="367235"/>
                    <a:pt x="48363" y="368487"/>
                    <a:pt x="72768" y="368487"/>
                  </a:cubicBezTo>
                  <a:cubicBezTo>
                    <a:pt x="355525" y="368487"/>
                    <a:pt x="604848" y="222594"/>
                    <a:pt x="749579" y="2146"/>
                  </a:cubicBezTo>
                  <a:lnTo>
                    <a:pt x="746003" y="0"/>
                  </a:lnTo>
                  <a:cubicBezTo>
                    <a:pt x="602255" y="219197"/>
                    <a:pt x="354452" y="364017"/>
                    <a:pt x="72768" y="364017"/>
                  </a:cubicBezTo>
                  <a:close/>
                </a:path>
              </a:pathLst>
            </a:custGeom>
            <a:noFill/>
            <a:ln w="893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7F23A4A-8BEC-EB5B-66F9-67B214759FF8}"/>
                </a:ext>
              </a:extLst>
            </p:cNvPr>
            <p:cNvSpPr/>
            <p:nvPr/>
          </p:nvSpPr>
          <p:spPr>
            <a:xfrm rot="541777">
              <a:off x="4115569" y="2848170"/>
              <a:ext cx="610713" cy="348677"/>
            </a:xfrm>
            <a:custGeom>
              <a:avLst/>
              <a:gdLst>
                <a:gd name="connsiteX0" fmla="*/ 647936 w 648293"/>
                <a:gd name="connsiteY0" fmla="*/ 4470 h 336483"/>
                <a:gd name="connsiteX1" fmla="*/ 648294 w 648293"/>
                <a:gd name="connsiteY1" fmla="*/ 0 h 336483"/>
                <a:gd name="connsiteX2" fmla="*/ 0 w 648293"/>
                <a:gd name="connsiteY2" fmla="*/ 334606 h 336483"/>
                <a:gd name="connsiteX3" fmla="*/ 3755 w 648293"/>
                <a:gd name="connsiteY3" fmla="*/ 336483 h 336483"/>
                <a:gd name="connsiteX4" fmla="*/ 647936 w 648293"/>
                <a:gd name="connsiteY4" fmla="*/ 4470 h 336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293" h="336483">
                  <a:moveTo>
                    <a:pt x="647936" y="4470"/>
                  </a:moveTo>
                  <a:lnTo>
                    <a:pt x="648294" y="0"/>
                  </a:lnTo>
                  <a:cubicBezTo>
                    <a:pt x="381986" y="2146"/>
                    <a:pt x="145982" y="133646"/>
                    <a:pt x="0" y="334606"/>
                  </a:cubicBezTo>
                  <a:lnTo>
                    <a:pt x="3755" y="336483"/>
                  </a:lnTo>
                  <a:cubicBezTo>
                    <a:pt x="148664" y="137043"/>
                    <a:pt x="382969" y="6705"/>
                    <a:pt x="647936" y="4470"/>
                  </a:cubicBezTo>
                  <a:close/>
                </a:path>
              </a:pathLst>
            </a:custGeom>
            <a:noFill/>
            <a:ln w="893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89005C7-D794-F2B2-9D67-45981BB505F6}"/>
                </a:ext>
              </a:extLst>
            </p:cNvPr>
            <p:cNvSpPr/>
            <p:nvPr/>
          </p:nvSpPr>
          <p:spPr>
            <a:xfrm rot="541777">
              <a:off x="3007619" y="4325741"/>
              <a:ext cx="123036" cy="784520"/>
            </a:xfrm>
            <a:custGeom>
              <a:avLst/>
              <a:gdLst>
                <a:gd name="connsiteX0" fmla="*/ 126136 w 130606"/>
                <a:gd name="connsiteY0" fmla="*/ 322359 h 757087"/>
                <a:gd name="connsiteX1" fmla="*/ 0 w 130606"/>
                <a:gd name="connsiteY1" fmla="*/ 755032 h 757087"/>
                <a:gd name="connsiteX2" fmla="*/ 3576 w 130606"/>
                <a:gd name="connsiteY2" fmla="*/ 757088 h 757087"/>
                <a:gd name="connsiteX3" fmla="*/ 130606 w 130606"/>
                <a:gd name="connsiteY3" fmla="*/ 322359 h 757087"/>
                <a:gd name="connsiteX4" fmla="*/ 63917 w 130606"/>
                <a:gd name="connsiteY4" fmla="*/ 0 h 757087"/>
                <a:gd name="connsiteX5" fmla="*/ 59805 w 130606"/>
                <a:gd name="connsiteY5" fmla="*/ 2056 h 757087"/>
                <a:gd name="connsiteX6" fmla="*/ 126136 w 130606"/>
                <a:gd name="connsiteY6" fmla="*/ 322359 h 75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606" h="757087">
                  <a:moveTo>
                    <a:pt x="126136" y="322359"/>
                  </a:moveTo>
                  <a:cubicBezTo>
                    <a:pt x="126136" y="481661"/>
                    <a:pt x="79830" y="630057"/>
                    <a:pt x="0" y="755032"/>
                  </a:cubicBezTo>
                  <a:lnTo>
                    <a:pt x="3576" y="757088"/>
                  </a:lnTo>
                  <a:cubicBezTo>
                    <a:pt x="83942" y="631487"/>
                    <a:pt x="130606" y="482287"/>
                    <a:pt x="130606" y="322359"/>
                  </a:cubicBezTo>
                  <a:cubicBezTo>
                    <a:pt x="130606" y="209632"/>
                    <a:pt x="108168" y="101374"/>
                    <a:pt x="63917" y="0"/>
                  </a:cubicBezTo>
                  <a:lnTo>
                    <a:pt x="59805" y="2056"/>
                  </a:lnTo>
                  <a:cubicBezTo>
                    <a:pt x="102447" y="100212"/>
                    <a:pt x="126136" y="208559"/>
                    <a:pt x="126136" y="322359"/>
                  </a:cubicBezTo>
                  <a:close/>
                </a:path>
              </a:pathLst>
            </a:custGeom>
            <a:noFill/>
            <a:ln w="893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B8E06D2-305F-3532-E0D1-FC8616DEE6F0}"/>
                </a:ext>
              </a:extLst>
            </p:cNvPr>
            <p:cNvSpPr/>
            <p:nvPr/>
          </p:nvSpPr>
          <p:spPr>
            <a:xfrm rot="541777">
              <a:off x="4795859" y="2969625"/>
              <a:ext cx="584187" cy="419727"/>
            </a:xfrm>
            <a:custGeom>
              <a:avLst/>
              <a:gdLst>
                <a:gd name="connsiteX0" fmla="*/ 357 w 620134"/>
                <a:gd name="connsiteY0" fmla="*/ 0 h 405049"/>
                <a:gd name="connsiteX1" fmla="*/ 0 w 620134"/>
                <a:gd name="connsiteY1" fmla="*/ 4291 h 405049"/>
                <a:gd name="connsiteX2" fmla="*/ 616111 w 620134"/>
                <a:gd name="connsiteY2" fmla="*/ 405050 h 405049"/>
                <a:gd name="connsiteX3" fmla="*/ 620134 w 620134"/>
                <a:gd name="connsiteY3" fmla="*/ 402993 h 405049"/>
                <a:gd name="connsiteX4" fmla="*/ 357 w 620134"/>
                <a:gd name="connsiteY4" fmla="*/ 0 h 405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134" h="405049">
                  <a:moveTo>
                    <a:pt x="357" y="0"/>
                  </a:moveTo>
                  <a:lnTo>
                    <a:pt x="0" y="4291"/>
                  </a:lnTo>
                  <a:cubicBezTo>
                    <a:pt x="263984" y="31110"/>
                    <a:pt x="490332" y="185584"/>
                    <a:pt x="616111" y="405050"/>
                  </a:cubicBezTo>
                  <a:lnTo>
                    <a:pt x="620134" y="402993"/>
                  </a:lnTo>
                  <a:cubicBezTo>
                    <a:pt x="490690" y="177360"/>
                    <a:pt x="258710" y="26729"/>
                    <a:pt x="357" y="0"/>
                  </a:cubicBezTo>
                  <a:close/>
                </a:path>
              </a:pathLst>
            </a:custGeom>
            <a:noFill/>
            <a:ln w="893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D4E150D-B186-30BE-E96D-CF7EEB061782}"/>
                </a:ext>
              </a:extLst>
            </p:cNvPr>
            <p:cNvSpPr/>
            <p:nvPr/>
          </p:nvSpPr>
          <p:spPr>
            <a:xfrm rot="541777">
              <a:off x="6578015" y="3571528"/>
              <a:ext cx="1530152" cy="1305866"/>
            </a:xfrm>
            <a:custGeom>
              <a:avLst/>
              <a:gdLst>
                <a:gd name="connsiteX0" fmla="*/ 176913 w 1624309"/>
                <a:gd name="connsiteY0" fmla="*/ 366252 h 1260203"/>
                <a:gd name="connsiteX1" fmla="*/ 104145 w 1624309"/>
                <a:gd name="connsiteY1" fmla="*/ 362765 h 1260203"/>
                <a:gd name="connsiteX2" fmla="*/ 0 w 1624309"/>
                <a:gd name="connsiteY2" fmla="*/ 1250996 h 1260203"/>
                <a:gd name="connsiteX3" fmla="*/ 176913 w 1624309"/>
                <a:gd name="connsiteY3" fmla="*/ 1260204 h 1260203"/>
                <a:gd name="connsiteX4" fmla="*/ 1624310 w 1624309"/>
                <a:gd name="connsiteY4" fmla="*/ 453591 h 1260203"/>
                <a:gd name="connsiteX5" fmla="*/ 853724 w 1624309"/>
                <a:gd name="connsiteY5" fmla="*/ 0 h 1260203"/>
                <a:gd name="connsiteX6" fmla="*/ 176913 w 1624309"/>
                <a:gd name="connsiteY6" fmla="*/ 366252 h 126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09" h="1260203">
                  <a:moveTo>
                    <a:pt x="176913" y="366252"/>
                  </a:moveTo>
                  <a:cubicBezTo>
                    <a:pt x="152508" y="366252"/>
                    <a:pt x="128192" y="365000"/>
                    <a:pt x="104145" y="362765"/>
                  </a:cubicBezTo>
                  <a:lnTo>
                    <a:pt x="0" y="1250996"/>
                  </a:lnTo>
                  <a:cubicBezTo>
                    <a:pt x="58554" y="1257075"/>
                    <a:pt x="117554" y="1260204"/>
                    <a:pt x="176913" y="1260204"/>
                  </a:cubicBezTo>
                  <a:cubicBezTo>
                    <a:pt x="787303" y="1260204"/>
                    <a:pt x="1323585" y="937398"/>
                    <a:pt x="1624310" y="453591"/>
                  </a:cubicBezTo>
                  <a:lnTo>
                    <a:pt x="853724" y="0"/>
                  </a:lnTo>
                  <a:cubicBezTo>
                    <a:pt x="708993" y="220359"/>
                    <a:pt x="459670" y="366252"/>
                    <a:pt x="176913" y="366252"/>
                  </a:cubicBezTo>
                  <a:close/>
                </a:path>
              </a:pathLst>
            </a:custGeom>
            <a:solidFill>
              <a:schemeClr val="accent5"/>
            </a:solidFill>
            <a:ln w="893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ACC8E3B-D2DF-11A8-5A2F-E4DBDF7976B1}"/>
                </a:ext>
              </a:extLst>
            </p:cNvPr>
            <p:cNvSpPr/>
            <p:nvPr/>
          </p:nvSpPr>
          <p:spPr>
            <a:xfrm rot="541777">
              <a:off x="3048129" y="2705827"/>
              <a:ext cx="941334" cy="1599797"/>
            </a:xfrm>
            <a:custGeom>
              <a:avLst/>
              <a:gdLst>
                <a:gd name="connsiteX0" fmla="*/ 893952 w 999259"/>
                <a:gd name="connsiteY0" fmla="*/ 801785 h 1543854"/>
                <a:gd name="connsiteX1" fmla="*/ 999259 w 999259"/>
                <a:gd name="connsiteY1" fmla="*/ 402994 h 1543854"/>
                <a:gd name="connsiteX2" fmla="*/ 200960 w 999259"/>
                <a:gd name="connsiteY2" fmla="*/ 0 h 1543854"/>
                <a:gd name="connsiteX3" fmla="*/ 0 w 999259"/>
                <a:gd name="connsiteY3" fmla="*/ 801785 h 1543854"/>
                <a:gd name="connsiteX4" fmla="*/ 170030 w 999259"/>
                <a:gd name="connsiteY4" fmla="*/ 1543855 h 1543854"/>
                <a:gd name="connsiteX5" fmla="*/ 966183 w 999259"/>
                <a:gd name="connsiteY5" fmla="*/ 1136481 h 1543854"/>
                <a:gd name="connsiteX6" fmla="*/ 893952 w 999259"/>
                <a:gd name="connsiteY6" fmla="*/ 801785 h 154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59" h="1543854">
                  <a:moveTo>
                    <a:pt x="893952" y="801785"/>
                  </a:moveTo>
                  <a:cubicBezTo>
                    <a:pt x="893952" y="656876"/>
                    <a:pt x="932302" y="520727"/>
                    <a:pt x="999259" y="402994"/>
                  </a:cubicBezTo>
                  <a:lnTo>
                    <a:pt x="200960" y="0"/>
                  </a:lnTo>
                  <a:cubicBezTo>
                    <a:pt x="72768" y="239043"/>
                    <a:pt x="0" y="512056"/>
                    <a:pt x="0" y="801785"/>
                  </a:cubicBezTo>
                  <a:cubicBezTo>
                    <a:pt x="0" y="1061925"/>
                    <a:pt x="57302" y="1311427"/>
                    <a:pt x="170030" y="1543855"/>
                  </a:cubicBezTo>
                  <a:lnTo>
                    <a:pt x="966183" y="1136481"/>
                  </a:lnTo>
                  <a:cubicBezTo>
                    <a:pt x="918267" y="1031531"/>
                    <a:pt x="893952" y="919072"/>
                    <a:pt x="893952" y="801785"/>
                  </a:cubicBezTo>
                  <a:close/>
                </a:path>
              </a:pathLst>
            </a:custGeom>
            <a:solidFill>
              <a:schemeClr val="accent5"/>
            </a:solidFill>
            <a:ln w="893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99C5D69-7BBB-ADEC-D8AB-43512F6E812A}"/>
                </a:ext>
              </a:extLst>
            </p:cNvPr>
            <p:cNvSpPr/>
            <p:nvPr/>
          </p:nvSpPr>
          <p:spPr>
            <a:xfrm rot="541777">
              <a:off x="3429702" y="1867479"/>
              <a:ext cx="1428339" cy="1273167"/>
            </a:xfrm>
            <a:custGeom>
              <a:avLst/>
              <a:gdLst>
                <a:gd name="connsiteX0" fmla="*/ 1451152 w 1516231"/>
                <a:gd name="connsiteY0" fmla="*/ 894041 h 1228647"/>
                <a:gd name="connsiteX1" fmla="*/ 1516231 w 1516231"/>
                <a:gd name="connsiteY1" fmla="*/ 983 h 1228647"/>
                <a:gd name="connsiteX2" fmla="*/ 1457767 w 1516231"/>
                <a:gd name="connsiteY2" fmla="*/ 0 h 1228647"/>
                <a:gd name="connsiteX3" fmla="*/ 0 w 1516231"/>
                <a:gd name="connsiteY3" fmla="*/ 823419 h 1228647"/>
                <a:gd name="connsiteX4" fmla="*/ 802769 w 1516231"/>
                <a:gd name="connsiteY4" fmla="*/ 1228647 h 1228647"/>
                <a:gd name="connsiteX5" fmla="*/ 1451152 w 1516231"/>
                <a:gd name="connsiteY5" fmla="*/ 894041 h 122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231" h="1228647">
                  <a:moveTo>
                    <a:pt x="1451152" y="894041"/>
                  </a:moveTo>
                  <a:lnTo>
                    <a:pt x="1516231" y="983"/>
                  </a:lnTo>
                  <a:cubicBezTo>
                    <a:pt x="1496833" y="358"/>
                    <a:pt x="1477344" y="0"/>
                    <a:pt x="1457767" y="0"/>
                  </a:cubicBezTo>
                  <a:cubicBezTo>
                    <a:pt x="840404" y="0"/>
                    <a:pt x="298669" y="330226"/>
                    <a:pt x="0" y="823419"/>
                  </a:cubicBezTo>
                  <a:lnTo>
                    <a:pt x="802769" y="1228647"/>
                  </a:lnTo>
                  <a:cubicBezTo>
                    <a:pt x="948840" y="1027687"/>
                    <a:pt x="1184843" y="896187"/>
                    <a:pt x="1451152" y="894041"/>
                  </a:cubicBezTo>
                  <a:close/>
                </a:path>
              </a:pathLst>
            </a:custGeom>
            <a:solidFill>
              <a:schemeClr val="accent5"/>
            </a:solidFill>
            <a:ln w="893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BB1B427-0160-95C1-002E-DC6D1B68F898}"/>
                </a:ext>
              </a:extLst>
            </p:cNvPr>
            <p:cNvSpPr/>
            <p:nvPr/>
          </p:nvSpPr>
          <p:spPr>
            <a:xfrm rot="541777">
              <a:off x="5323986" y="3209536"/>
              <a:ext cx="1296292" cy="1405821"/>
            </a:xfrm>
            <a:custGeom>
              <a:avLst/>
              <a:gdLst>
                <a:gd name="connsiteX0" fmla="*/ 813228 w 1376059"/>
                <a:gd name="connsiteY0" fmla="*/ 35937 h 1356661"/>
                <a:gd name="connsiteX1" fmla="*/ 804020 w 1376059"/>
                <a:gd name="connsiteY1" fmla="*/ 15108 h 1356661"/>
                <a:gd name="connsiteX2" fmla="*/ 796690 w 1376059"/>
                <a:gd name="connsiteY2" fmla="*/ 0 h 1356661"/>
                <a:gd name="connsiteX3" fmla="*/ 0 w 1376059"/>
                <a:gd name="connsiteY3" fmla="*/ 407642 h 1356661"/>
                <a:gd name="connsiteX4" fmla="*/ 614502 w 1376059"/>
                <a:gd name="connsiteY4" fmla="*/ 1105908 h 1356661"/>
                <a:gd name="connsiteX5" fmla="*/ 1271735 w 1376059"/>
                <a:gd name="connsiteY5" fmla="*/ 1356661 h 1356661"/>
                <a:gd name="connsiteX6" fmla="*/ 1376060 w 1376059"/>
                <a:gd name="connsiteY6" fmla="*/ 466911 h 1356661"/>
                <a:gd name="connsiteX7" fmla="*/ 813228 w 1376059"/>
                <a:gd name="connsiteY7" fmla="*/ 35937 h 135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059" h="1356661">
                  <a:moveTo>
                    <a:pt x="813228" y="35937"/>
                  </a:moveTo>
                  <a:lnTo>
                    <a:pt x="804020" y="15108"/>
                  </a:lnTo>
                  <a:cubicBezTo>
                    <a:pt x="801696" y="10012"/>
                    <a:pt x="799103" y="5096"/>
                    <a:pt x="796690" y="0"/>
                  </a:cubicBezTo>
                  <a:lnTo>
                    <a:pt x="0" y="407642"/>
                  </a:lnTo>
                  <a:cubicBezTo>
                    <a:pt x="136149" y="692723"/>
                    <a:pt x="348462" y="934180"/>
                    <a:pt x="614502" y="1105908"/>
                  </a:cubicBezTo>
                  <a:cubicBezTo>
                    <a:pt x="814747" y="1235173"/>
                    <a:pt x="1038235" y="1320009"/>
                    <a:pt x="1271735" y="1356661"/>
                  </a:cubicBezTo>
                  <a:lnTo>
                    <a:pt x="1376060" y="466911"/>
                  </a:lnTo>
                  <a:cubicBezTo>
                    <a:pt x="1135497" y="417475"/>
                    <a:pt x="925240" y="259514"/>
                    <a:pt x="813228" y="35937"/>
                  </a:cubicBezTo>
                  <a:close/>
                </a:path>
              </a:pathLst>
            </a:custGeom>
            <a:solidFill>
              <a:schemeClr val="accent5"/>
            </a:solidFill>
            <a:ln w="893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1E7BD299-5DE2-7E96-275D-4718D2C7DBF2}"/>
                </a:ext>
              </a:extLst>
            </p:cNvPr>
            <p:cNvSpPr/>
            <p:nvPr/>
          </p:nvSpPr>
          <p:spPr>
            <a:xfrm rot="541777">
              <a:off x="4857708" y="2115935"/>
              <a:ext cx="1333852" cy="1341901"/>
            </a:xfrm>
            <a:custGeom>
              <a:avLst/>
              <a:gdLst>
                <a:gd name="connsiteX0" fmla="*/ 619777 w 1415930"/>
                <a:gd name="connsiteY0" fmla="*/ 1294979 h 1294978"/>
                <a:gd name="connsiteX1" fmla="*/ 1415930 w 1415930"/>
                <a:gd name="connsiteY1" fmla="*/ 887605 h 1294978"/>
                <a:gd name="connsiteX2" fmla="*/ 846751 w 1415930"/>
                <a:gd name="connsiteY2" fmla="*/ 269437 h 1294978"/>
                <a:gd name="connsiteX3" fmla="*/ 64990 w 1415930"/>
                <a:gd name="connsiteY3" fmla="*/ 0 h 1294978"/>
                <a:gd name="connsiteX4" fmla="*/ 0 w 1415930"/>
                <a:gd name="connsiteY4" fmla="*/ 891896 h 1294978"/>
                <a:gd name="connsiteX5" fmla="*/ 619777 w 1415930"/>
                <a:gd name="connsiteY5" fmla="*/ 1294979 h 1294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5930" h="1294978">
                  <a:moveTo>
                    <a:pt x="619777" y="1294979"/>
                  </a:moveTo>
                  <a:lnTo>
                    <a:pt x="1415930" y="887605"/>
                  </a:lnTo>
                  <a:cubicBezTo>
                    <a:pt x="1281033" y="637835"/>
                    <a:pt x="1085972" y="425521"/>
                    <a:pt x="846751" y="269437"/>
                  </a:cubicBezTo>
                  <a:cubicBezTo>
                    <a:pt x="611374" y="115946"/>
                    <a:pt x="343725" y="24047"/>
                    <a:pt x="64990" y="0"/>
                  </a:cubicBezTo>
                  <a:lnTo>
                    <a:pt x="0" y="891896"/>
                  </a:lnTo>
                  <a:cubicBezTo>
                    <a:pt x="258263" y="918625"/>
                    <a:pt x="490243" y="1069256"/>
                    <a:pt x="619777" y="1294979"/>
                  </a:cubicBezTo>
                  <a:close/>
                </a:path>
              </a:pathLst>
            </a:custGeom>
            <a:solidFill>
              <a:schemeClr val="accent5"/>
            </a:solidFill>
            <a:ln w="893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CDDE923F-3B16-4A6F-FD65-80F247CFB713}"/>
                </a:ext>
              </a:extLst>
            </p:cNvPr>
            <p:cNvSpPr/>
            <p:nvPr/>
          </p:nvSpPr>
          <p:spPr>
            <a:xfrm rot="541777">
              <a:off x="7551774" y="2713435"/>
              <a:ext cx="924492" cy="1353667"/>
            </a:xfrm>
            <a:custGeom>
              <a:avLst/>
              <a:gdLst>
                <a:gd name="connsiteX0" fmla="*/ 38172 w 981380"/>
                <a:gd name="connsiteY0" fmla="*/ 211151 h 1306331"/>
                <a:gd name="connsiteX1" fmla="*/ 42642 w 981380"/>
                <a:gd name="connsiteY1" fmla="*/ 223130 h 1306331"/>
                <a:gd name="connsiteX2" fmla="*/ 46307 w 981380"/>
                <a:gd name="connsiteY2" fmla="*/ 231534 h 1306331"/>
                <a:gd name="connsiteX3" fmla="*/ 87339 w 981380"/>
                <a:gd name="connsiteY3" fmla="*/ 487114 h 1306331"/>
                <a:gd name="connsiteX4" fmla="*/ 0 w 981380"/>
                <a:gd name="connsiteY4" fmla="*/ 852562 h 1306331"/>
                <a:gd name="connsiteX5" fmla="*/ 770944 w 981380"/>
                <a:gd name="connsiteY5" fmla="*/ 1306332 h 1306331"/>
                <a:gd name="connsiteX6" fmla="*/ 981380 w 981380"/>
                <a:gd name="connsiteY6" fmla="*/ 487114 h 1306331"/>
                <a:gd name="connsiteX7" fmla="*/ 910490 w 981380"/>
                <a:gd name="connsiteY7" fmla="*/ 0 h 1306331"/>
                <a:gd name="connsiteX8" fmla="*/ 22081 w 981380"/>
                <a:gd name="connsiteY8" fmla="*/ 165828 h 1306331"/>
                <a:gd name="connsiteX9" fmla="*/ 38172 w 981380"/>
                <a:gd name="connsiteY9" fmla="*/ 211151 h 13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1380" h="1306331">
                  <a:moveTo>
                    <a:pt x="38172" y="211151"/>
                  </a:moveTo>
                  <a:lnTo>
                    <a:pt x="42642" y="223130"/>
                  </a:lnTo>
                  <a:lnTo>
                    <a:pt x="46307" y="231534"/>
                  </a:lnTo>
                  <a:cubicBezTo>
                    <a:pt x="73573" y="313509"/>
                    <a:pt x="87339" y="399418"/>
                    <a:pt x="87339" y="487114"/>
                  </a:cubicBezTo>
                  <a:cubicBezTo>
                    <a:pt x="87339" y="618525"/>
                    <a:pt x="55783" y="742695"/>
                    <a:pt x="0" y="852562"/>
                  </a:cubicBezTo>
                  <a:lnTo>
                    <a:pt x="770944" y="1306332"/>
                  </a:lnTo>
                  <a:cubicBezTo>
                    <a:pt x="905037" y="1063087"/>
                    <a:pt x="981380" y="783906"/>
                    <a:pt x="981380" y="487114"/>
                  </a:cubicBezTo>
                  <a:cubicBezTo>
                    <a:pt x="981380" y="321018"/>
                    <a:pt x="957512" y="157604"/>
                    <a:pt x="910490" y="0"/>
                  </a:cubicBezTo>
                  <a:lnTo>
                    <a:pt x="22081" y="165828"/>
                  </a:lnTo>
                  <a:cubicBezTo>
                    <a:pt x="27266" y="181025"/>
                    <a:pt x="32540" y="196133"/>
                    <a:pt x="38172" y="211151"/>
                  </a:cubicBezTo>
                  <a:close/>
                </a:path>
              </a:pathLst>
            </a:custGeom>
            <a:solidFill>
              <a:schemeClr val="accent5"/>
            </a:solidFill>
            <a:ln w="893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8C08B2A-1435-AC4A-41E3-EED990AF413F}"/>
                </a:ext>
              </a:extLst>
            </p:cNvPr>
            <p:cNvSpPr/>
            <p:nvPr/>
          </p:nvSpPr>
          <p:spPr>
            <a:xfrm rot="541777">
              <a:off x="2087585" y="5154934"/>
              <a:ext cx="1454362" cy="1238708"/>
            </a:xfrm>
            <a:custGeom>
              <a:avLst/>
              <a:gdLst>
                <a:gd name="connsiteX0" fmla="*/ 134897 w 1543854"/>
                <a:gd name="connsiteY0" fmla="*/ 301441 h 1195392"/>
                <a:gd name="connsiteX1" fmla="*/ 104324 w 1543854"/>
                <a:gd name="connsiteY1" fmla="*/ 300815 h 1195392"/>
                <a:gd name="connsiteX2" fmla="*/ 0 w 1543854"/>
                <a:gd name="connsiteY2" fmla="*/ 1190029 h 1195392"/>
                <a:gd name="connsiteX3" fmla="*/ 134808 w 1543854"/>
                <a:gd name="connsiteY3" fmla="*/ 1195392 h 1195392"/>
                <a:gd name="connsiteX4" fmla="*/ 1543854 w 1543854"/>
                <a:gd name="connsiteY4" fmla="*/ 447780 h 1195392"/>
                <a:gd name="connsiteX5" fmla="*/ 764239 w 1543854"/>
                <a:gd name="connsiteY5" fmla="*/ 0 h 1195392"/>
                <a:gd name="connsiteX6" fmla="*/ 134897 w 1543854"/>
                <a:gd name="connsiteY6" fmla="*/ 301441 h 119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3854" h="1195392">
                  <a:moveTo>
                    <a:pt x="134897" y="301441"/>
                  </a:moveTo>
                  <a:cubicBezTo>
                    <a:pt x="124706" y="301441"/>
                    <a:pt x="114515" y="301172"/>
                    <a:pt x="104324" y="300815"/>
                  </a:cubicBezTo>
                  <a:lnTo>
                    <a:pt x="0" y="1190029"/>
                  </a:lnTo>
                  <a:cubicBezTo>
                    <a:pt x="44519" y="1193515"/>
                    <a:pt x="89485" y="1195392"/>
                    <a:pt x="134808" y="1195392"/>
                  </a:cubicBezTo>
                  <a:cubicBezTo>
                    <a:pt x="719989" y="1195392"/>
                    <a:pt x="1237140" y="898690"/>
                    <a:pt x="1543854" y="447780"/>
                  </a:cubicBezTo>
                  <a:lnTo>
                    <a:pt x="764239" y="0"/>
                  </a:lnTo>
                  <a:cubicBezTo>
                    <a:pt x="615933" y="183707"/>
                    <a:pt x="388869" y="301441"/>
                    <a:pt x="134897" y="301441"/>
                  </a:cubicBezTo>
                  <a:close/>
                </a:path>
              </a:pathLst>
            </a:custGeom>
            <a:solidFill>
              <a:schemeClr val="accent5"/>
            </a:solidFill>
            <a:ln w="893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090B8BD-9A35-ED9E-5255-CAA8F3BA5012}"/>
                </a:ext>
              </a:extLst>
            </p:cNvPr>
            <p:cNvSpPr/>
            <p:nvPr/>
          </p:nvSpPr>
          <p:spPr>
            <a:xfrm rot="541777">
              <a:off x="834309" y="4823184"/>
              <a:ext cx="1292587" cy="1321244"/>
            </a:xfrm>
            <a:custGeom>
              <a:avLst/>
              <a:gdLst>
                <a:gd name="connsiteX0" fmla="*/ 796422 w 1372126"/>
                <a:gd name="connsiteY0" fmla="*/ 0 h 1275043"/>
                <a:gd name="connsiteX1" fmla="*/ 0 w 1372126"/>
                <a:gd name="connsiteY1" fmla="*/ 407463 h 1275043"/>
                <a:gd name="connsiteX2" fmla="*/ 1267981 w 1372126"/>
                <a:gd name="connsiteY2" fmla="*/ 1275043 h 1275043"/>
                <a:gd name="connsiteX3" fmla="*/ 1372126 w 1372126"/>
                <a:gd name="connsiteY3" fmla="*/ 386992 h 1275043"/>
                <a:gd name="connsiteX4" fmla="*/ 796422 w 1372126"/>
                <a:gd name="connsiteY4" fmla="*/ 0 h 1275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126" h="1275043">
                  <a:moveTo>
                    <a:pt x="796422" y="0"/>
                  </a:moveTo>
                  <a:lnTo>
                    <a:pt x="0" y="407463"/>
                  </a:lnTo>
                  <a:cubicBezTo>
                    <a:pt x="255938" y="870888"/>
                    <a:pt x="721508" y="1202991"/>
                    <a:pt x="1267981" y="1275043"/>
                  </a:cubicBezTo>
                  <a:lnTo>
                    <a:pt x="1372126" y="386992"/>
                  </a:lnTo>
                  <a:cubicBezTo>
                    <a:pt x="1127541" y="350608"/>
                    <a:pt x="918267" y="204268"/>
                    <a:pt x="796422" y="0"/>
                  </a:cubicBezTo>
                  <a:close/>
                </a:path>
              </a:pathLst>
            </a:custGeom>
            <a:solidFill>
              <a:schemeClr val="accent5"/>
            </a:solidFill>
            <a:ln w="893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40DFA3D-FE5E-CB27-DA3F-BB3C489D1FCB}"/>
                </a:ext>
              </a:extLst>
            </p:cNvPr>
            <p:cNvSpPr/>
            <p:nvPr/>
          </p:nvSpPr>
          <p:spPr>
            <a:xfrm rot="541777">
              <a:off x="3002952" y="3976160"/>
              <a:ext cx="961799" cy="1668346"/>
            </a:xfrm>
            <a:custGeom>
              <a:avLst/>
              <a:gdLst>
                <a:gd name="connsiteX0" fmla="*/ 127030 w 1020982"/>
                <a:gd name="connsiteY0" fmla="*/ 729912 h 1610007"/>
                <a:gd name="connsiteX1" fmla="*/ 0 w 1020982"/>
                <a:gd name="connsiteY1" fmla="*/ 1164640 h 1610007"/>
                <a:gd name="connsiteX2" fmla="*/ 775414 w 1020982"/>
                <a:gd name="connsiteY2" fmla="*/ 1610007 h 1610007"/>
                <a:gd name="connsiteX3" fmla="*/ 1020982 w 1020982"/>
                <a:gd name="connsiteY3" fmla="*/ 729912 h 1610007"/>
                <a:gd name="connsiteX4" fmla="*/ 856763 w 1020982"/>
                <a:gd name="connsiteY4" fmla="*/ 0 h 1610007"/>
                <a:gd name="connsiteX5" fmla="*/ 60252 w 1020982"/>
                <a:gd name="connsiteY5" fmla="*/ 407553 h 1610007"/>
                <a:gd name="connsiteX6" fmla="*/ 127030 w 1020982"/>
                <a:gd name="connsiteY6" fmla="*/ 729912 h 161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982" h="1610007">
                  <a:moveTo>
                    <a:pt x="127030" y="729912"/>
                  </a:moveTo>
                  <a:cubicBezTo>
                    <a:pt x="127030" y="889840"/>
                    <a:pt x="80366" y="1039040"/>
                    <a:pt x="0" y="1164640"/>
                  </a:cubicBezTo>
                  <a:lnTo>
                    <a:pt x="775414" y="1610007"/>
                  </a:lnTo>
                  <a:cubicBezTo>
                    <a:pt x="931229" y="1352996"/>
                    <a:pt x="1020982" y="1051734"/>
                    <a:pt x="1020982" y="729912"/>
                  </a:cubicBezTo>
                  <a:cubicBezTo>
                    <a:pt x="1020982" y="477996"/>
                    <a:pt x="964216" y="226527"/>
                    <a:pt x="856763" y="0"/>
                  </a:cubicBezTo>
                  <a:lnTo>
                    <a:pt x="60252" y="407553"/>
                  </a:lnTo>
                  <a:cubicBezTo>
                    <a:pt x="104592" y="508927"/>
                    <a:pt x="127030" y="617184"/>
                    <a:pt x="127030" y="729912"/>
                  </a:cubicBezTo>
                  <a:close/>
                </a:path>
              </a:pathLst>
            </a:custGeom>
            <a:solidFill>
              <a:schemeClr val="accent5"/>
            </a:solidFill>
            <a:ln w="893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EE455B4-BE82-4C2F-4540-8561C35CDFBC}"/>
                </a:ext>
              </a:extLst>
            </p:cNvPr>
            <p:cNvSpPr/>
            <p:nvPr/>
          </p:nvSpPr>
          <p:spPr>
            <a:xfrm rot="541777">
              <a:off x="780343" y="3783992"/>
              <a:ext cx="920366" cy="1324950"/>
            </a:xfrm>
            <a:custGeom>
              <a:avLst/>
              <a:gdLst>
                <a:gd name="connsiteX0" fmla="*/ 478264 w 976999"/>
                <a:gd name="connsiteY0" fmla="*/ 251200 h 1278619"/>
                <a:gd name="connsiteX1" fmla="*/ 86356 w 976999"/>
                <a:gd name="connsiteY1" fmla="*/ 0 h 1278619"/>
                <a:gd name="connsiteX2" fmla="*/ 0 w 976999"/>
                <a:gd name="connsiteY2" fmla="*/ 537265 h 1278619"/>
                <a:gd name="connsiteX3" fmla="*/ 170030 w 976999"/>
                <a:gd name="connsiteY3" fmla="*/ 1278619 h 1278619"/>
                <a:gd name="connsiteX4" fmla="*/ 966183 w 976999"/>
                <a:gd name="connsiteY4" fmla="*/ 871245 h 1278619"/>
                <a:gd name="connsiteX5" fmla="*/ 893952 w 976999"/>
                <a:gd name="connsiteY5" fmla="*/ 537265 h 1278619"/>
                <a:gd name="connsiteX6" fmla="*/ 977000 w 976999"/>
                <a:gd name="connsiteY6" fmla="*/ 179953 h 1278619"/>
                <a:gd name="connsiteX7" fmla="*/ 478264 w 976999"/>
                <a:gd name="connsiteY7" fmla="*/ 251200 h 127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999" h="1278619">
                  <a:moveTo>
                    <a:pt x="478264" y="251200"/>
                  </a:moveTo>
                  <a:lnTo>
                    <a:pt x="86356" y="0"/>
                  </a:lnTo>
                  <a:cubicBezTo>
                    <a:pt x="29590" y="171192"/>
                    <a:pt x="0" y="352128"/>
                    <a:pt x="0" y="537265"/>
                  </a:cubicBezTo>
                  <a:cubicBezTo>
                    <a:pt x="0" y="802858"/>
                    <a:pt x="61146" y="1054416"/>
                    <a:pt x="170030" y="1278619"/>
                  </a:cubicBezTo>
                  <a:lnTo>
                    <a:pt x="966183" y="871245"/>
                  </a:lnTo>
                  <a:cubicBezTo>
                    <a:pt x="919787" y="769335"/>
                    <a:pt x="893952" y="656250"/>
                    <a:pt x="893952" y="537265"/>
                  </a:cubicBezTo>
                  <a:cubicBezTo>
                    <a:pt x="893952" y="411486"/>
                    <a:pt x="922826" y="289908"/>
                    <a:pt x="977000" y="179953"/>
                  </a:cubicBezTo>
                  <a:lnTo>
                    <a:pt x="478264" y="251200"/>
                  </a:lnTo>
                  <a:close/>
                </a:path>
              </a:pathLst>
            </a:custGeom>
            <a:solidFill>
              <a:schemeClr val="accent5">
                <a:lumMod val="75000"/>
              </a:schemeClr>
            </a:solidFill>
            <a:ln w="893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4C9F34DD-3DE1-9504-5FA9-6C8B63706E9C}"/>
                </a:ext>
              </a:extLst>
            </p:cNvPr>
            <p:cNvSpPr/>
            <p:nvPr/>
          </p:nvSpPr>
          <p:spPr>
            <a:xfrm rot="4035059">
              <a:off x="8582869" y="806664"/>
              <a:ext cx="986002" cy="1165931"/>
            </a:xfrm>
            <a:custGeom>
              <a:avLst/>
              <a:gdLst>
                <a:gd name="connsiteX0" fmla="*/ 947857 w 951522"/>
                <a:gd name="connsiteY0" fmla="*/ 1061478 h 1237676"/>
                <a:gd name="connsiteX1" fmla="*/ 940795 w 951522"/>
                <a:gd name="connsiteY1" fmla="*/ 1045477 h 1237676"/>
                <a:gd name="connsiteX2" fmla="*/ 893952 w 951522"/>
                <a:gd name="connsiteY2" fmla="*/ 773268 h 1237676"/>
                <a:gd name="connsiteX3" fmla="*/ 932034 w 951522"/>
                <a:gd name="connsiteY3" fmla="*/ 526895 h 1237676"/>
                <a:gd name="connsiteX4" fmla="*/ 634706 w 951522"/>
                <a:gd name="connsiteY4" fmla="*/ 0 h 1237676"/>
                <a:gd name="connsiteX5" fmla="*/ 80366 w 951522"/>
                <a:gd name="connsiteY5" fmla="*/ 255134 h 1237676"/>
                <a:gd name="connsiteX6" fmla="*/ 0 w 951522"/>
                <a:gd name="connsiteY6" fmla="*/ 773268 h 1237676"/>
                <a:gd name="connsiteX7" fmla="*/ 64275 w 951522"/>
                <a:gd name="connsiteY7" fmla="*/ 1237676 h 1237676"/>
                <a:gd name="connsiteX8" fmla="*/ 951522 w 951522"/>
                <a:gd name="connsiteY8" fmla="*/ 1072027 h 1237676"/>
                <a:gd name="connsiteX9" fmla="*/ 947857 w 951522"/>
                <a:gd name="connsiteY9" fmla="*/ 1061478 h 123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1522" h="1237676">
                  <a:moveTo>
                    <a:pt x="947857" y="1061478"/>
                  </a:moveTo>
                  <a:lnTo>
                    <a:pt x="940795" y="1045477"/>
                  </a:lnTo>
                  <a:cubicBezTo>
                    <a:pt x="909685" y="958495"/>
                    <a:pt x="893952" y="866954"/>
                    <a:pt x="893952" y="773268"/>
                  </a:cubicBezTo>
                  <a:cubicBezTo>
                    <a:pt x="893952" y="688969"/>
                    <a:pt x="906735" y="606099"/>
                    <a:pt x="932034" y="526895"/>
                  </a:cubicBezTo>
                  <a:lnTo>
                    <a:pt x="634706" y="0"/>
                  </a:lnTo>
                  <a:lnTo>
                    <a:pt x="80366" y="255134"/>
                  </a:lnTo>
                  <a:cubicBezTo>
                    <a:pt x="26998" y="422303"/>
                    <a:pt x="0" y="596623"/>
                    <a:pt x="0" y="773268"/>
                  </a:cubicBezTo>
                  <a:cubicBezTo>
                    <a:pt x="0" y="931498"/>
                    <a:pt x="21633" y="1087224"/>
                    <a:pt x="64275" y="1237676"/>
                  </a:cubicBezTo>
                  <a:lnTo>
                    <a:pt x="951522" y="1072027"/>
                  </a:lnTo>
                  <a:lnTo>
                    <a:pt x="947857" y="1061478"/>
                  </a:lnTo>
                  <a:close/>
                </a:path>
              </a:pathLst>
            </a:custGeom>
            <a:solidFill>
              <a:schemeClr val="accent5">
                <a:lumMod val="75000"/>
              </a:schemeClr>
            </a:solidFill>
            <a:ln w="8934" cap="flat">
              <a:noFill/>
              <a:prstDash val="solid"/>
              <a:miter/>
            </a:ln>
          </p:spPr>
          <p:txBody>
            <a:bodyPr rtlCol="0" anchor="ctr"/>
            <a:lstStyle/>
            <a:p>
              <a:endParaRPr lang="en-US"/>
            </a:p>
          </p:txBody>
        </p:sp>
        <p:sp>
          <p:nvSpPr>
            <p:cNvPr id="38" name="TextBox 37">
              <a:extLst>
                <a:ext uri="{FF2B5EF4-FFF2-40B4-BE49-F238E27FC236}">
                  <a16:creationId xmlns:a16="http://schemas.microsoft.com/office/drawing/2014/main" id="{16FC84F8-3A02-693E-3197-37BD55650CFB}"/>
                </a:ext>
              </a:extLst>
            </p:cNvPr>
            <p:cNvSpPr txBox="1"/>
            <p:nvPr/>
          </p:nvSpPr>
          <p:spPr>
            <a:xfrm rot="2586307">
              <a:off x="1228454" y="5153672"/>
              <a:ext cx="691392" cy="496543"/>
            </a:xfrm>
            <a:prstGeom prst="rect">
              <a:avLst/>
            </a:prstGeom>
            <a:noFill/>
          </p:spPr>
          <p:txBody>
            <a:bodyPr wrap="square" lIns="0" tIns="0" rIns="0" bIns="0" anchor="ctr">
              <a:noAutofit/>
            </a:bodyPr>
            <a:lstStyle/>
            <a:p>
              <a:pPr algn="ctr">
                <a:lnSpc>
                  <a:spcPct val="90000"/>
                </a:lnSpc>
              </a:pPr>
              <a:r>
                <a:rPr lang="en-US" sz="1400" b="1" dirty="0">
                  <a:solidFill>
                    <a:schemeClr val="bg1"/>
                  </a:solidFill>
                  <a:ea typeface="Open Sans" panose="020B0606030504020204" pitchFamily="34" charset="0"/>
                  <a:cs typeface="Open Sans" panose="020B0606030504020204" pitchFamily="34" charset="0"/>
                </a:rPr>
                <a:t>Identify Potential Project(s)</a:t>
              </a:r>
              <a:endParaRPr lang="en-IN" sz="1400" b="1" dirty="0">
                <a:solidFill>
                  <a:schemeClr val="bg1"/>
                </a:solidFill>
                <a:ea typeface="Open Sans" panose="020B0606030504020204" pitchFamily="34" charset="0"/>
                <a:cs typeface="Open Sans" panose="020B0606030504020204" pitchFamily="34" charset="0"/>
              </a:endParaRPr>
            </a:p>
          </p:txBody>
        </p:sp>
        <p:sp>
          <p:nvSpPr>
            <p:cNvPr id="43" name="TextBox 42">
              <a:extLst>
                <a:ext uri="{FF2B5EF4-FFF2-40B4-BE49-F238E27FC236}">
                  <a16:creationId xmlns:a16="http://schemas.microsoft.com/office/drawing/2014/main" id="{9E97C3AA-D24A-7B75-4536-166A7FBE32AB}"/>
                </a:ext>
              </a:extLst>
            </p:cNvPr>
            <p:cNvSpPr txBox="1"/>
            <p:nvPr/>
          </p:nvSpPr>
          <p:spPr>
            <a:xfrm rot="20561149">
              <a:off x="2348597" y="5598133"/>
              <a:ext cx="779261" cy="321317"/>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State Law Authority?</a:t>
              </a:r>
            </a:p>
          </p:txBody>
        </p:sp>
        <p:sp>
          <p:nvSpPr>
            <p:cNvPr id="44" name="TextBox 43">
              <a:extLst>
                <a:ext uri="{FF2B5EF4-FFF2-40B4-BE49-F238E27FC236}">
                  <a16:creationId xmlns:a16="http://schemas.microsoft.com/office/drawing/2014/main" id="{49715AFD-2829-D48A-8B67-C02DE7732972}"/>
                </a:ext>
              </a:extLst>
            </p:cNvPr>
            <p:cNvSpPr txBox="1"/>
            <p:nvPr/>
          </p:nvSpPr>
          <p:spPr>
            <a:xfrm rot="17104611">
              <a:off x="2913805" y="4605207"/>
              <a:ext cx="1213700" cy="396690"/>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ARP/CSLFRF Category &amp; EC? </a:t>
              </a:r>
            </a:p>
          </p:txBody>
        </p:sp>
        <p:sp>
          <p:nvSpPr>
            <p:cNvPr id="45" name="TextBox 44">
              <a:extLst>
                <a:ext uri="{FF2B5EF4-FFF2-40B4-BE49-F238E27FC236}">
                  <a16:creationId xmlns:a16="http://schemas.microsoft.com/office/drawing/2014/main" id="{1A24FB06-E136-5303-696D-D4A0002B45E1}"/>
                </a:ext>
              </a:extLst>
            </p:cNvPr>
            <p:cNvSpPr txBox="1"/>
            <p:nvPr/>
          </p:nvSpPr>
          <p:spPr>
            <a:xfrm rot="16941857">
              <a:off x="2987681" y="3340309"/>
              <a:ext cx="1102721" cy="267596"/>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Identify ALL Compliance </a:t>
              </a:r>
              <a:r>
                <a:rPr lang="en-IN" sz="1400" b="1" dirty="0" err="1">
                  <a:solidFill>
                    <a:schemeClr val="bg1"/>
                  </a:solidFill>
                  <a:ea typeface="Open Sans" panose="020B0606030504020204" pitchFamily="34" charset="0"/>
                  <a:cs typeface="Open Sans" panose="020B0606030504020204" pitchFamily="34" charset="0"/>
                </a:rPr>
                <a:t>Req’ts</a:t>
              </a:r>
              <a:endParaRPr lang="en-IN" sz="1400" b="1" dirty="0">
                <a:solidFill>
                  <a:schemeClr val="bg1"/>
                </a:solidFill>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2AFAA887-0EF1-3628-CFE5-4E4645D443FA}"/>
                </a:ext>
              </a:extLst>
            </p:cNvPr>
            <p:cNvSpPr txBox="1"/>
            <p:nvPr/>
          </p:nvSpPr>
          <p:spPr>
            <a:xfrm rot="20340272">
              <a:off x="3912405" y="2376069"/>
              <a:ext cx="691392" cy="294356"/>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Cost Estimates &amp; Timing</a:t>
              </a:r>
            </a:p>
          </p:txBody>
        </p:sp>
        <p:sp>
          <p:nvSpPr>
            <p:cNvPr id="47" name="TextBox 46">
              <a:extLst>
                <a:ext uri="{FF2B5EF4-FFF2-40B4-BE49-F238E27FC236}">
                  <a16:creationId xmlns:a16="http://schemas.microsoft.com/office/drawing/2014/main" id="{0FB720C2-ED3F-C6DC-2E91-4AACB838998A}"/>
                </a:ext>
              </a:extLst>
            </p:cNvPr>
            <p:cNvSpPr txBox="1"/>
            <p:nvPr/>
          </p:nvSpPr>
          <p:spPr>
            <a:xfrm rot="2565852">
              <a:off x="4978889" y="2623982"/>
              <a:ext cx="947227" cy="294356"/>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Eligible </a:t>
              </a:r>
              <a:r>
                <a:rPr lang="en-IN" sz="1200" b="1" dirty="0">
                  <a:solidFill>
                    <a:schemeClr val="bg1"/>
                  </a:solidFill>
                  <a:ea typeface="Open Sans" panose="020B0606030504020204" pitchFamily="34" charset="0"/>
                  <a:cs typeface="Open Sans" panose="020B0606030504020204" pitchFamily="34" charset="0"/>
                </a:rPr>
                <a:t>Use &amp; Allowable Cost Review &amp; Documentation</a:t>
              </a:r>
            </a:p>
          </p:txBody>
        </p:sp>
        <p:sp>
          <p:nvSpPr>
            <p:cNvPr id="49" name="TextBox 48">
              <a:extLst>
                <a:ext uri="{FF2B5EF4-FFF2-40B4-BE49-F238E27FC236}">
                  <a16:creationId xmlns:a16="http://schemas.microsoft.com/office/drawing/2014/main" id="{589408BB-7BDB-AB79-F673-5096793B0DF0}"/>
                </a:ext>
              </a:extLst>
            </p:cNvPr>
            <p:cNvSpPr txBox="1"/>
            <p:nvPr/>
          </p:nvSpPr>
          <p:spPr>
            <a:xfrm rot="2874637">
              <a:off x="5587052" y="3789244"/>
              <a:ext cx="937681" cy="267596"/>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Adopt Grant Project Ordinance</a:t>
              </a:r>
            </a:p>
          </p:txBody>
        </p:sp>
        <p:sp>
          <p:nvSpPr>
            <p:cNvPr id="50" name="TextBox 49">
              <a:extLst>
                <a:ext uri="{FF2B5EF4-FFF2-40B4-BE49-F238E27FC236}">
                  <a16:creationId xmlns:a16="http://schemas.microsoft.com/office/drawing/2014/main" id="{696FC481-604B-C8E6-22B6-A9234FD720E2}"/>
                </a:ext>
              </a:extLst>
            </p:cNvPr>
            <p:cNvSpPr txBox="1"/>
            <p:nvPr/>
          </p:nvSpPr>
          <p:spPr>
            <a:xfrm rot="20410404">
              <a:off x="6868559" y="4064599"/>
              <a:ext cx="691392" cy="294356"/>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Follow </a:t>
              </a:r>
              <a:r>
                <a:rPr lang="en-IN" sz="1400" b="1" dirty="0" err="1">
                  <a:solidFill>
                    <a:schemeClr val="bg1"/>
                  </a:solidFill>
                  <a:ea typeface="Open Sans" panose="020B0606030504020204" pitchFamily="34" charset="0"/>
                  <a:cs typeface="Open Sans" panose="020B0606030504020204" pitchFamily="34" charset="0"/>
                </a:rPr>
                <a:t>Req’d</a:t>
              </a:r>
              <a:r>
                <a:rPr lang="en-IN" sz="1400" b="1" dirty="0">
                  <a:solidFill>
                    <a:schemeClr val="bg1"/>
                  </a:solidFill>
                  <a:ea typeface="Open Sans" panose="020B0606030504020204" pitchFamily="34" charset="0"/>
                  <a:cs typeface="Open Sans" panose="020B0606030504020204" pitchFamily="34" charset="0"/>
                </a:rPr>
                <a:t> Processes</a:t>
              </a:r>
            </a:p>
          </p:txBody>
        </p:sp>
        <p:sp>
          <p:nvSpPr>
            <p:cNvPr id="51" name="TextBox 50">
              <a:extLst>
                <a:ext uri="{FF2B5EF4-FFF2-40B4-BE49-F238E27FC236}">
                  <a16:creationId xmlns:a16="http://schemas.microsoft.com/office/drawing/2014/main" id="{1579BD1F-3A3C-7C1E-5CD2-24AF99A0B010}"/>
                </a:ext>
              </a:extLst>
            </p:cNvPr>
            <p:cNvSpPr txBox="1"/>
            <p:nvPr/>
          </p:nvSpPr>
          <p:spPr>
            <a:xfrm rot="17125653">
              <a:off x="7683339" y="3158468"/>
              <a:ext cx="760531" cy="267596"/>
            </a:xfrm>
            <a:prstGeom prst="rect">
              <a:avLst/>
            </a:prstGeom>
            <a:noFill/>
          </p:spPr>
          <p:txBody>
            <a:bodyPr wrap="square" lIns="0" tIns="0" rIns="0" bIns="0" anchor="ctr">
              <a:noAutofit/>
            </a:bodyPr>
            <a:lstStyle/>
            <a:p>
              <a:pPr algn="ctr">
                <a:lnSpc>
                  <a:spcPct val="90000"/>
                </a:lnSpc>
              </a:pPr>
              <a:r>
                <a:rPr lang="en-IN" sz="1400" b="1" dirty="0">
                  <a:solidFill>
                    <a:schemeClr val="bg1"/>
                  </a:solidFill>
                  <a:ea typeface="Open Sans" panose="020B0606030504020204" pitchFamily="34" charset="0"/>
                  <a:cs typeface="Open Sans" panose="020B0606030504020204" pitchFamily="34" charset="0"/>
                </a:rPr>
                <a:t>OBLIGATE</a:t>
              </a:r>
            </a:p>
          </p:txBody>
        </p:sp>
        <p:sp>
          <p:nvSpPr>
            <p:cNvPr id="62" name="Freeform: Shape 61">
              <a:extLst>
                <a:ext uri="{FF2B5EF4-FFF2-40B4-BE49-F238E27FC236}">
                  <a16:creationId xmlns:a16="http://schemas.microsoft.com/office/drawing/2014/main" id="{AF79425E-9BD1-A712-0994-2BE09149D3F1}"/>
                </a:ext>
              </a:extLst>
            </p:cNvPr>
            <p:cNvSpPr/>
            <p:nvPr/>
          </p:nvSpPr>
          <p:spPr>
            <a:xfrm>
              <a:off x="5705698" y="2773264"/>
              <a:ext cx="2981733" cy="2204306"/>
            </a:xfrm>
            <a:custGeom>
              <a:avLst/>
              <a:gdLst>
                <a:gd name="connsiteX0" fmla="*/ 2952945 w 2981732"/>
                <a:gd name="connsiteY0" fmla="*/ 0 h 2081451"/>
                <a:gd name="connsiteX1" fmla="*/ 2966949 w 2981732"/>
                <a:gd name="connsiteY1" fmla="*/ 77536 h 2081451"/>
                <a:gd name="connsiteX2" fmla="*/ 1432207 w 2981732"/>
                <a:gd name="connsiteY2" fmla="*/ 2066668 h 2081451"/>
                <a:gd name="connsiteX3" fmla="*/ 119783 w 2981732"/>
                <a:gd name="connsiteY3" fmla="*/ 1711260 h 2081451"/>
                <a:gd name="connsiteX4" fmla="*/ 0 w 2981732"/>
                <a:gd name="connsiteY4" fmla="*/ 1609367 h 2081451"/>
                <a:gd name="connsiteX5" fmla="*/ 84968 w 2981732"/>
                <a:gd name="connsiteY5" fmla="*/ 1535669 h 2081451"/>
                <a:gd name="connsiteX6" fmla="*/ 1172201 w 2981732"/>
                <a:gd name="connsiteY6" fmla="*/ 235967 h 2081451"/>
                <a:gd name="connsiteX7" fmla="*/ 2892846 w 2981732"/>
                <a:gd name="connsiteY7" fmla="*/ 9825 h 2081451"/>
                <a:gd name="connsiteX8" fmla="*/ 2952945 w 2981732"/>
                <a:gd name="connsiteY8" fmla="*/ 0 h 2081451"/>
                <a:gd name="connsiteX0" fmla="*/ 1172201 w 2981732"/>
                <a:gd name="connsiteY0" fmla="*/ 235967 h 2081451"/>
                <a:gd name="connsiteX1" fmla="*/ 2892846 w 2981732"/>
                <a:gd name="connsiteY1" fmla="*/ 9825 h 2081451"/>
                <a:gd name="connsiteX2" fmla="*/ 2952945 w 2981732"/>
                <a:gd name="connsiteY2" fmla="*/ 0 h 2081451"/>
                <a:gd name="connsiteX3" fmla="*/ 2966949 w 2981732"/>
                <a:gd name="connsiteY3" fmla="*/ 77536 h 2081451"/>
                <a:gd name="connsiteX4" fmla="*/ 1432207 w 2981732"/>
                <a:gd name="connsiteY4" fmla="*/ 2066668 h 2081451"/>
                <a:gd name="connsiteX5" fmla="*/ 119783 w 2981732"/>
                <a:gd name="connsiteY5" fmla="*/ 1711260 h 2081451"/>
                <a:gd name="connsiteX6" fmla="*/ 0 w 2981732"/>
                <a:gd name="connsiteY6" fmla="*/ 1609367 h 2081451"/>
                <a:gd name="connsiteX7" fmla="*/ 84968 w 2981732"/>
                <a:gd name="connsiteY7" fmla="*/ 1535669 h 2081451"/>
                <a:gd name="connsiteX8" fmla="*/ 1263641 w 2981732"/>
                <a:gd name="connsiteY8" fmla="*/ 327407 h 2081451"/>
                <a:gd name="connsiteX0" fmla="*/ 1172201 w 2981732"/>
                <a:gd name="connsiteY0" fmla="*/ 235967 h 2081451"/>
                <a:gd name="connsiteX1" fmla="*/ 2892846 w 2981732"/>
                <a:gd name="connsiteY1" fmla="*/ 9825 h 2081451"/>
                <a:gd name="connsiteX2" fmla="*/ 2952945 w 2981732"/>
                <a:gd name="connsiteY2" fmla="*/ 0 h 2081451"/>
                <a:gd name="connsiteX3" fmla="*/ 2966949 w 2981732"/>
                <a:gd name="connsiteY3" fmla="*/ 77536 h 2081451"/>
                <a:gd name="connsiteX4" fmla="*/ 1432207 w 2981732"/>
                <a:gd name="connsiteY4" fmla="*/ 2066668 h 2081451"/>
                <a:gd name="connsiteX5" fmla="*/ 119783 w 2981732"/>
                <a:gd name="connsiteY5" fmla="*/ 1711260 h 2081451"/>
                <a:gd name="connsiteX6" fmla="*/ 0 w 2981732"/>
                <a:gd name="connsiteY6" fmla="*/ 1609367 h 2081451"/>
                <a:gd name="connsiteX7" fmla="*/ 84968 w 2981732"/>
                <a:gd name="connsiteY7" fmla="*/ 1535669 h 2081451"/>
                <a:gd name="connsiteX0" fmla="*/ 2892846 w 2981732"/>
                <a:gd name="connsiteY0" fmla="*/ 9825 h 2081451"/>
                <a:gd name="connsiteX1" fmla="*/ 2952945 w 2981732"/>
                <a:gd name="connsiteY1" fmla="*/ 0 h 2081451"/>
                <a:gd name="connsiteX2" fmla="*/ 2966949 w 2981732"/>
                <a:gd name="connsiteY2" fmla="*/ 77536 h 2081451"/>
                <a:gd name="connsiteX3" fmla="*/ 1432207 w 2981732"/>
                <a:gd name="connsiteY3" fmla="*/ 2066668 h 2081451"/>
                <a:gd name="connsiteX4" fmla="*/ 119783 w 2981732"/>
                <a:gd name="connsiteY4" fmla="*/ 1711260 h 2081451"/>
                <a:gd name="connsiteX5" fmla="*/ 0 w 2981732"/>
                <a:gd name="connsiteY5" fmla="*/ 1609367 h 2081451"/>
                <a:gd name="connsiteX6" fmla="*/ 84968 w 2981732"/>
                <a:gd name="connsiteY6" fmla="*/ 1535669 h 2081451"/>
                <a:gd name="connsiteX0" fmla="*/ 2892846 w 2981732"/>
                <a:gd name="connsiteY0" fmla="*/ 0 h 2071626"/>
                <a:gd name="connsiteX1" fmla="*/ 2966949 w 2981732"/>
                <a:gd name="connsiteY1" fmla="*/ 67711 h 2071626"/>
                <a:gd name="connsiteX2" fmla="*/ 1432207 w 2981732"/>
                <a:gd name="connsiteY2" fmla="*/ 2056843 h 2071626"/>
                <a:gd name="connsiteX3" fmla="*/ 119783 w 2981732"/>
                <a:gd name="connsiteY3" fmla="*/ 1701435 h 2071626"/>
                <a:gd name="connsiteX4" fmla="*/ 0 w 2981732"/>
                <a:gd name="connsiteY4" fmla="*/ 1599542 h 2071626"/>
                <a:gd name="connsiteX5" fmla="*/ 84968 w 2981732"/>
                <a:gd name="connsiteY5" fmla="*/ 1525844 h 2071626"/>
                <a:gd name="connsiteX0" fmla="*/ 2966949 w 2981732"/>
                <a:gd name="connsiteY0" fmla="*/ 0 h 2003915"/>
                <a:gd name="connsiteX1" fmla="*/ 1432207 w 2981732"/>
                <a:gd name="connsiteY1" fmla="*/ 1989132 h 2003915"/>
                <a:gd name="connsiteX2" fmla="*/ 119783 w 2981732"/>
                <a:gd name="connsiteY2" fmla="*/ 1633724 h 2003915"/>
                <a:gd name="connsiteX3" fmla="*/ 0 w 2981732"/>
                <a:gd name="connsiteY3" fmla="*/ 1531831 h 2003915"/>
                <a:gd name="connsiteX4" fmla="*/ 84968 w 2981732"/>
                <a:gd name="connsiteY4" fmla="*/ 1458133 h 2003915"/>
                <a:gd name="connsiteX0" fmla="*/ 2966949 w 2981732"/>
                <a:gd name="connsiteY0" fmla="*/ 0 h 2003915"/>
                <a:gd name="connsiteX1" fmla="*/ 1432207 w 2981732"/>
                <a:gd name="connsiteY1" fmla="*/ 1989132 h 2003915"/>
                <a:gd name="connsiteX2" fmla="*/ 119783 w 2981732"/>
                <a:gd name="connsiteY2" fmla="*/ 1633724 h 2003915"/>
                <a:gd name="connsiteX3" fmla="*/ 0 w 2981732"/>
                <a:gd name="connsiteY3" fmla="*/ 1531831 h 2003915"/>
              </a:gdLst>
              <a:ahLst/>
              <a:cxnLst>
                <a:cxn ang="0">
                  <a:pos x="connsiteX0" y="connsiteY0"/>
                </a:cxn>
                <a:cxn ang="0">
                  <a:pos x="connsiteX1" y="connsiteY1"/>
                </a:cxn>
                <a:cxn ang="0">
                  <a:pos x="connsiteX2" y="connsiteY2"/>
                </a:cxn>
                <a:cxn ang="0">
                  <a:pos x="connsiteX3" y="connsiteY3"/>
                </a:cxn>
              </a:cxnLst>
              <a:rect l="l" t="t" r="r" b="b"/>
              <a:pathLst>
                <a:path w="2981732" h="2003915">
                  <a:moveTo>
                    <a:pt x="2966949" y="0"/>
                  </a:moveTo>
                  <a:cubicBezTo>
                    <a:pt x="3092425" y="973090"/>
                    <a:pt x="2405298" y="1863655"/>
                    <a:pt x="1432207" y="1989132"/>
                  </a:cubicBezTo>
                  <a:cubicBezTo>
                    <a:pt x="945660" y="2051870"/>
                    <a:pt x="479745" y="1911457"/>
                    <a:pt x="119783" y="1633724"/>
                  </a:cubicBezTo>
                  <a:lnTo>
                    <a:pt x="0" y="1531831"/>
                  </a:lnTo>
                </a:path>
              </a:pathLst>
            </a:custGeom>
            <a:noFill/>
            <a:ln w="12700">
              <a:solidFill>
                <a:schemeClr val="bg1">
                  <a:lumMod val="75000"/>
                </a:schemeClr>
              </a:solidFill>
              <a:headEnd type="triangle" w="lg" len="med"/>
              <a:tailEnd w="lg" len="lg"/>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0D85BD77-4037-A4C1-AE77-B5456A9D5C36}"/>
                </a:ext>
              </a:extLst>
            </p:cNvPr>
            <p:cNvSpPr/>
            <p:nvPr/>
          </p:nvSpPr>
          <p:spPr>
            <a:xfrm>
              <a:off x="1779553" y="3870418"/>
              <a:ext cx="537109" cy="575881"/>
            </a:xfrm>
            <a:custGeom>
              <a:avLst/>
              <a:gdLst>
                <a:gd name="connsiteX0" fmla="*/ 817786 w 833249"/>
                <a:gd name="connsiteY0" fmla="*/ 0 h 865910"/>
                <a:gd name="connsiteX1" fmla="*/ 833249 w 833249"/>
                <a:gd name="connsiteY1" fmla="*/ 865910 h 865910"/>
                <a:gd name="connsiteX2" fmla="*/ 0 w 833249"/>
                <a:gd name="connsiteY2" fmla="*/ 797110 h 865910"/>
                <a:gd name="connsiteX3" fmla="*/ 8930 w 833249"/>
                <a:gd name="connsiteY3" fmla="*/ 738599 h 865910"/>
                <a:gd name="connsiteX4" fmla="*/ 734876 w 833249"/>
                <a:gd name="connsiteY4" fmla="*/ 12653 h 865910"/>
                <a:gd name="connsiteX5" fmla="*/ 817786 w 833249"/>
                <a:gd name="connsiteY5" fmla="*/ 0 h 865910"/>
                <a:gd name="connsiteX0" fmla="*/ 833249 w 924689"/>
                <a:gd name="connsiteY0" fmla="*/ 865910 h 957350"/>
                <a:gd name="connsiteX1" fmla="*/ 0 w 924689"/>
                <a:gd name="connsiteY1" fmla="*/ 797110 h 957350"/>
                <a:gd name="connsiteX2" fmla="*/ 8930 w 924689"/>
                <a:gd name="connsiteY2" fmla="*/ 738599 h 957350"/>
                <a:gd name="connsiteX3" fmla="*/ 734876 w 924689"/>
                <a:gd name="connsiteY3" fmla="*/ 12653 h 957350"/>
                <a:gd name="connsiteX4" fmla="*/ 817786 w 924689"/>
                <a:gd name="connsiteY4" fmla="*/ 0 h 957350"/>
                <a:gd name="connsiteX5" fmla="*/ 924689 w 924689"/>
                <a:gd name="connsiteY5" fmla="*/ 957350 h 957350"/>
                <a:gd name="connsiteX0" fmla="*/ 833249 w 833249"/>
                <a:gd name="connsiteY0" fmla="*/ 865910 h 865910"/>
                <a:gd name="connsiteX1" fmla="*/ 0 w 833249"/>
                <a:gd name="connsiteY1" fmla="*/ 797110 h 865910"/>
                <a:gd name="connsiteX2" fmla="*/ 8930 w 833249"/>
                <a:gd name="connsiteY2" fmla="*/ 738599 h 865910"/>
                <a:gd name="connsiteX3" fmla="*/ 734876 w 833249"/>
                <a:gd name="connsiteY3" fmla="*/ 12653 h 865910"/>
                <a:gd name="connsiteX4" fmla="*/ 817786 w 833249"/>
                <a:gd name="connsiteY4" fmla="*/ 0 h 865910"/>
                <a:gd name="connsiteX0" fmla="*/ 0 w 817786"/>
                <a:gd name="connsiteY0" fmla="*/ 797110 h 797110"/>
                <a:gd name="connsiteX1" fmla="*/ 8930 w 817786"/>
                <a:gd name="connsiteY1" fmla="*/ 738599 h 797110"/>
                <a:gd name="connsiteX2" fmla="*/ 734876 w 817786"/>
                <a:gd name="connsiteY2" fmla="*/ 12653 h 797110"/>
                <a:gd name="connsiteX3" fmla="*/ 817786 w 817786"/>
                <a:gd name="connsiteY3" fmla="*/ 0 h 797110"/>
              </a:gdLst>
              <a:ahLst/>
              <a:cxnLst>
                <a:cxn ang="0">
                  <a:pos x="connsiteX0" y="connsiteY0"/>
                </a:cxn>
                <a:cxn ang="0">
                  <a:pos x="connsiteX1" y="connsiteY1"/>
                </a:cxn>
                <a:cxn ang="0">
                  <a:pos x="connsiteX2" y="connsiteY2"/>
                </a:cxn>
                <a:cxn ang="0">
                  <a:pos x="connsiteX3" y="connsiteY3"/>
                </a:cxn>
              </a:cxnLst>
              <a:rect l="l" t="t" r="r" b="b"/>
              <a:pathLst>
                <a:path w="817786" h="797110">
                  <a:moveTo>
                    <a:pt x="0" y="797110"/>
                  </a:moveTo>
                  <a:lnTo>
                    <a:pt x="8930" y="738599"/>
                  </a:lnTo>
                  <a:cubicBezTo>
                    <a:pt x="83493" y="374216"/>
                    <a:pt x="370493" y="87216"/>
                    <a:pt x="734876" y="12653"/>
                  </a:cubicBezTo>
                  <a:lnTo>
                    <a:pt x="817786" y="0"/>
                  </a:lnTo>
                </a:path>
              </a:pathLst>
            </a:custGeom>
            <a:noFill/>
            <a:ln w="12700">
              <a:solidFill>
                <a:schemeClr val="bg1">
                  <a:lumMod val="85000"/>
                </a:schemeClr>
              </a:solidFill>
              <a:headEnd type="triangle" w="lg" len="me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3" name="Group 112">
              <a:extLst>
                <a:ext uri="{FF2B5EF4-FFF2-40B4-BE49-F238E27FC236}">
                  <a16:creationId xmlns:a16="http://schemas.microsoft.com/office/drawing/2014/main" id="{2D05DE64-2C6B-B938-B847-48B848680240}"/>
                </a:ext>
              </a:extLst>
            </p:cNvPr>
            <p:cNvGrpSpPr/>
            <p:nvPr/>
          </p:nvGrpSpPr>
          <p:grpSpPr>
            <a:xfrm>
              <a:off x="1869584" y="3972142"/>
              <a:ext cx="1032218" cy="1135438"/>
              <a:chOff x="1869583" y="3802478"/>
              <a:chExt cx="1032217" cy="1032216"/>
            </a:xfrm>
          </p:grpSpPr>
          <p:sp>
            <p:nvSpPr>
              <p:cNvPr id="80" name="Freeform: Shape 79">
                <a:extLst>
                  <a:ext uri="{FF2B5EF4-FFF2-40B4-BE49-F238E27FC236}">
                    <a16:creationId xmlns:a16="http://schemas.microsoft.com/office/drawing/2014/main" id="{FDFC997E-6DDD-A886-89AF-28371D445291}"/>
                  </a:ext>
                </a:extLst>
              </p:cNvPr>
              <p:cNvSpPr/>
              <p:nvPr/>
            </p:nvSpPr>
            <p:spPr>
              <a:xfrm>
                <a:off x="1939897" y="3802478"/>
                <a:ext cx="883583" cy="720049"/>
              </a:xfrm>
              <a:custGeom>
                <a:avLst/>
                <a:gdLst>
                  <a:gd name="connsiteX0" fmla="*/ 828961 w 1345317"/>
                  <a:gd name="connsiteY0" fmla="*/ 278987 h 1096327"/>
                  <a:gd name="connsiteX1" fmla="*/ 1207389 w 1345317"/>
                  <a:gd name="connsiteY1" fmla="*/ 785813 h 1096327"/>
                  <a:gd name="connsiteX2" fmla="*/ 1106424 w 1345317"/>
                  <a:gd name="connsiteY2" fmla="*/ 1096328 h 1096327"/>
                  <a:gd name="connsiteX3" fmla="*/ 1235488 w 1345317"/>
                  <a:gd name="connsiteY3" fmla="*/ 924401 h 1096327"/>
                  <a:gd name="connsiteX4" fmla="*/ 1329500 w 1345317"/>
                  <a:gd name="connsiteY4" fmla="*/ 345281 h 1096327"/>
                  <a:gd name="connsiteX5" fmla="*/ 678752 w 1345317"/>
                  <a:gd name="connsiteY5" fmla="*/ 0 h 1096327"/>
                  <a:gd name="connsiteX6" fmla="*/ 0 w 1345317"/>
                  <a:gd name="connsiteY6" fmla="*/ 389954 h 1096327"/>
                  <a:gd name="connsiteX7" fmla="*/ 506158 w 1345317"/>
                  <a:gd name="connsiteY7" fmla="*/ 218408 h 1096327"/>
                  <a:gd name="connsiteX8" fmla="*/ 828961 w 1345317"/>
                  <a:gd name="connsiteY8" fmla="*/ 278987 h 1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317" h="1096327">
                    <a:moveTo>
                      <a:pt x="828961" y="278987"/>
                    </a:moveTo>
                    <a:cubicBezTo>
                      <a:pt x="1047750" y="343662"/>
                      <a:pt x="1207389" y="546068"/>
                      <a:pt x="1207389" y="785813"/>
                    </a:cubicBezTo>
                    <a:cubicBezTo>
                      <a:pt x="1207389" y="901922"/>
                      <a:pt x="1169861" y="1009174"/>
                      <a:pt x="1106424" y="1096328"/>
                    </a:cubicBezTo>
                    <a:cubicBezTo>
                      <a:pt x="1156240" y="1045083"/>
                      <a:pt x="1199674" y="987457"/>
                      <a:pt x="1235488" y="924401"/>
                    </a:cubicBezTo>
                    <a:cubicBezTo>
                      <a:pt x="1335596" y="747998"/>
                      <a:pt x="1368171" y="542163"/>
                      <a:pt x="1329500" y="345281"/>
                    </a:cubicBezTo>
                    <a:cubicBezTo>
                      <a:pt x="1188244" y="136970"/>
                      <a:pt x="949452" y="0"/>
                      <a:pt x="678752" y="0"/>
                    </a:cubicBezTo>
                    <a:cubicBezTo>
                      <a:pt x="389192" y="0"/>
                      <a:pt x="136303" y="156781"/>
                      <a:pt x="0" y="389954"/>
                    </a:cubicBezTo>
                    <a:cubicBezTo>
                      <a:pt x="144875" y="280988"/>
                      <a:pt x="322136" y="219837"/>
                      <a:pt x="506158" y="218408"/>
                    </a:cubicBezTo>
                    <a:cubicBezTo>
                      <a:pt x="617411" y="217551"/>
                      <a:pt x="726948" y="238220"/>
                      <a:pt x="828961" y="278987"/>
                    </a:cubicBezTo>
                    <a:close/>
                  </a:path>
                </a:pathLst>
              </a:custGeom>
              <a:solidFill>
                <a:schemeClr val="accent5"/>
              </a:solidFill>
              <a:ln w="7389"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E2BE7F7-668C-F5AC-085D-DB9AABCB3F4C}"/>
                  </a:ext>
                </a:extLst>
              </p:cNvPr>
              <p:cNvSpPr/>
              <p:nvPr/>
            </p:nvSpPr>
            <p:spPr>
              <a:xfrm>
                <a:off x="1869583" y="3952163"/>
                <a:ext cx="563841" cy="882531"/>
              </a:xfrm>
              <a:custGeom>
                <a:avLst/>
                <a:gdLst>
                  <a:gd name="connsiteX0" fmla="*/ 378428 w 858488"/>
                  <a:gd name="connsiteY0" fmla="*/ 986626 h 1343718"/>
                  <a:gd name="connsiteX1" fmla="*/ 268796 w 858488"/>
                  <a:gd name="connsiteY1" fmla="*/ 668396 h 1343718"/>
                  <a:gd name="connsiteX2" fmla="*/ 257175 w 858488"/>
                  <a:gd name="connsiteY2" fmla="*/ 557906 h 1343718"/>
                  <a:gd name="connsiteX3" fmla="*/ 785813 w 858488"/>
                  <a:gd name="connsiteY3" fmla="*/ 29268 h 1343718"/>
                  <a:gd name="connsiteX4" fmla="*/ 858488 w 858488"/>
                  <a:gd name="connsiteY4" fmla="*/ 34412 h 1343718"/>
                  <a:gd name="connsiteX5" fmla="*/ 613220 w 858488"/>
                  <a:gd name="connsiteY5" fmla="*/ 27 h 1343718"/>
                  <a:gd name="connsiteX6" fmla="*/ 94583 w 858488"/>
                  <a:gd name="connsiteY6" fmla="*/ 183764 h 1343718"/>
                  <a:gd name="connsiteX7" fmla="*/ 0 w 858488"/>
                  <a:gd name="connsiteY7" fmla="*/ 557906 h 1343718"/>
                  <a:gd name="connsiteX8" fmla="*/ 785813 w 858488"/>
                  <a:gd name="connsiteY8" fmla="*/ 1343719 h 1343718"/>
                  <a:gd name="connsiteX9" fmla="*/ 789146 w 858488"/>
                  <a:gd name="connsiteY9" fmla="*/ 1343623 h 1343718"/>
                  <a:gd name="connsiteX10" fmla="*/ 378428 w 858488"/>
                  <a:gd name="connsiteY10" fmla="*/ 986626 h 13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488" h="1343718">
                    <a:moveTo>
                      <a:pt x="378428" y="986626"/>
                    </a:moveTo>
                    <a:cubicBezTo>
                      <a:pt x="320707" y="888138"/>
                      <a:pt x="283750" y="780029"/>
                      <a:pt x="268796" y="668396"/>
                    </a:cubicBezTo>
                    <a:cubicBezTo>
                      <a:pt x="261271" y="632677"/>
                      <a:pt x="257175" y="595816"/>
                      <a:pt x="257175" y="557906"/>
                    </a:cubicBezTo>
                    <a:cubicBezTo>
                      <a:pt x="257175" y="265965"/>
                      <a:pt x="493871" y="29268"/>
                      <a:pt x="785813" y="29268"/>
                    </a:cubicBezTo>
                    <a:cubicBezTo>
                      <a:pt x="810482" y="29268"/>
                      <a:pt x="834771" y="31078"/>
                      <a:pt x="858488" y="34412"/>
                    </a:cubicBezTo>
                    <a:cubicBezTo>
                      <a:pt x="779526" y="11171"/>
                      <a:pt x="697040" y="-640"/>
                      <a:pt x="613220" y="27"/>
                    </a:cubicBezTo>
                    <a:cubicBezTo>
                      <a:pt x="423482" y="1551"/>
                      <a:pt x="240983" y="67178"/>
                      <a:pt x="94583" y="183764"/>
                    </a:cubicBezTo>
                    <a:cubicBezTo>
                      <a:pt x="34290" y="295016"/>
                      <a:pt x="0" y="422460"/>
                      <a:pt x="0" y="557906"/>
                    </a:cubicBezTo>
                    <a:cubicBezTo>
                      <a:pt x="0" y="991865"/>
                      <a:pt x="351854" y="1343719"/>
                      <a:pt x="785813" y="1343719"/>
                    </a:cubicBezTo>
                    <a:cubicBezTo>
                      <a:pt x="786956" y="1343719"/>
                      <a:pt x="788099" y="1343623"/>
                      <a:pt x="789146" y="1343623"/>
                    </a:cubicBezTo>
                    <a:cubicBezTo>
                      <a:pt x="618363" y="1273138"/>
                      <a:pt x="473297" y="1148361"/>
                      <a:pt x="378428" y="986626"/>
                    </a:cubicBezTo>
                    <a:close/>
                  </a:path>
                </a:pathLst>
              </a:custGeom>
              <a:solidFill>
                <a:schemeClr val="accent5">
                  <a:lumMod val="75000"/>
                </a:schemeClr>
              </a:solidFill>
              <a:ln w="7389"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8E1289A-1854-45F8-D03B-FFEC92875440}"/>
                  </a:ext>
                </a:extLst>
              </p:cNvPr>
              <p:cNvSpPr/>
              <p:nvPr/>
            </p:nvSpPr>
            <p:spPr>
              <a:xfrm>
                <a:off x="2062700" y="4043016"/>
                <a:ext cx="839100" cy="791178"/>
              </a:xfrm>
              <a:custGeom>
                <a:avLst/>
                <a:gdLst>
                  <a:gd name="connsiteX0" fmla="*/ 1277588 w 1277588"/>
                  <a:gd name="connsiteY0" fmla="*/ 419576 h 1204626"/>
                  <a:gd name="connsiteX1" fmla="*/ 1156049 w 1277588"/>
                  <a:gd name="connsiteY1" fmla="*/ 0 h 1204626"/>
                  <a:gd name="connsiteX2" fmla="*/ 1056799 w 1277588"/>
                  <a:gd name="connsiteY2" fmla="*/ 562928 h 1204626"/>
                  <a:gd name="connsiteX3" fmla="*/ 864680 w 1277588"/>
                  <a:gd name="connsiteY3" fmla="*/ 794290 h 1204626"/>
                  <a:gd name="connsiteX4" fmla="*/ 491776 w 1277588"/>
                  <a:gd name="connsiteY4" fmla="*/ 948214 h 1204626"/>
                  <a:gd name="connsiteX5" fmla="*/ 0 w 1277588"/>
                  <a:gd name="connsiteY5" fmla="*/ 613505 h 1204626"/>
                  <a:gd name="connsiteX6" fmla="*/ 92583 w 1277588"/>
                  <a:gd name="connsiteY6" fmla="*/ 843439 h 1204626"/>
                  <a:gd name="connsiteX7" fmla="*/ 519398 w 1277588"/>
                  <a:gd name="connsiteY7" fmla="*/ 1204627 h 1204626"/>
                  <a:gd name="connsiteX8" fmla="*/ 1277588 w 1277588"/>
                  <a:gd name="connsiteY8" fmla="*/ 419576 h 120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588" h="1204626">
                    <a:moveTo>
                      <a:pt x="1277588" y="419576"/>
                    </a:moveTo>
                    <a:cubicBezTo>
                      <a:pt x="1277588" y="265271"/>
                      <a:pt x="1232916" y="121444"/>
                      <a:pt x="1156049" y="0"/>
                    </a:cubicBezTo>
                    <a:cubicBezTo>
                      <a:pt x="1188434" y="192119"/>
                      <a:pt x="1154240" y="391382"/>
                      <a:pt x="1056799" y="562928"/>
                    </a:cubicBezTo>
                    <a:cubicBezTo>
                      <a:pt x="1006507" y="651510"/>
                      <a:pt x="941451" y="729615"/>
                      <a:pt x="864680" y="794290"/>
                    </a:cubicBezTo>
                    <a:cubicBezTo>
                      <a:pt x="769144" y="889349"/>
                      <a:pt x="637318" y="948214"/>
                      <a:pt x="491776" y="948214"/>
                    </a:cubicBezTo>
                    <a:cubicBezTo>
                      <a:pt x="268319" y="948214"/>
                      <a:pt x="77343" y="809530"/>
                      <a:pt x="0" y="613505"/>
                    </a:cubicBezTo>
                    <a:cubicBezTo>
                      <a:pt x="19240" y="693706"/>
                      <a:pt x="50197" y="771239"/>
                      <a:pt x="92583" y="843439"/>
                    </a:cubicBezTo>
                    <a:cubicBezTo>
                      <a:pt x="190119" y="1009841"/>
                      <a:pt x="341471" y="1136713"/>
                      <a:pt x="519398" y="1204627"/>
                    </a:cubicBezTo>
                    <a:cubicBezTo>
                      <a:pt x="940594" y="1190149"/>
                      <a:pt x="1277588" y="844296"/>
                      <a:pt x="1277588" y="419576"/>
                    </a:cubicBezTo>
                    <a:close/>
                  </a:path>
                </a:pathLst>
              </a:custGeom>
              <a:solidFill>
                <a:schemeClr val="accent5"/>
              </a:solidFill>
              <a:ln w="7389" cap="flat">
                <a:noFill/>
                <a:prstDash val="solid"/>
                <a:miter/>
              </a:ln>
            </p:spPr>
            <p:txBody>
              <a:bodyPr rtlCol="0" anchor="ctr"/>
              <a:lstStyle/>
              <a:p>
                <a:endParaRPr lang="en-US"/>
              </a:p>
            </p:txBody>
          </p:sp>
        </p:grpSp>
        <p:sp>
          <p:nvSpPr>
            <p:cNvPr id="84" name="Freeform: Shape 83">
              <a:extLst>
                <a:ext uri="{FF2B5EF4-FFF2-40B4-BE49-F238E27FC236}">
                  <a16:creationId xmlns:a16="http://schemas.microsoft.com/office/drawing/2014/main" id="{E54A7C50-D365-43D1-2317-0FBB49BC4E4C}"/>
                </a:ext>
              </a:extLst>
            </p:cNvPr>
            <p:cNvSpPr/>
            <p:nvPr/>
          </p:nvSpPr>
          <p:spPr>
            <a:xfrm>
              <a:off x="6305745" y="2357548"/>
              <a:ext cx="537109" cy="575881"/>
            </a:xfrm>
            <a:custGeom>
              <a:avLst/>
              <a:gdLst>
                <a:gd name="connsiteX0" fmla="*/ 817786 w 833249"/>
                <a:gd name="connsiteY0" fmla="*/ 0 h 865910"/>
                <a:gd name="connsiteX1" fmla="*/ 833249 w 833249"/>
                <a:gd name="connsiteY1" fmla="*/ 865910 h 865910"/>
                <a:gd name="connsiteX2" fmla="*/ 0 w 833249"/>
                <a:gd name="connsiteY2" fmla="*/ 797110 h 865910"/>
                <a:gd name="connsiteX3" fmla="*/ 8930 w 833249"/>
                <a:gd name="connsiteY3" fmla="*/ 738599 h 865910"/>
                <a:gd name="connsiteX4" fmla="*/ 734876 w 833249"/>
                <a:gd name="connsiteY4" fmla="*/ 12653 h 865910"/>
                <a:gd name="connsiteX5" fmla="*/ 817786 w 833249"/>
                <a:gd name="connsiteY5" fmla="*/ 0 h 865910"/>
                <a:gd name="connsiteX0" fmla="*/ 833249 w 924689"/>
                <a:gd name="connsiteY0" fmla="*/ 865910 h 957350"/>
                <a:gd name="connsiteX1" fmla="*/ 0 w 924689"/>
                <a:gd name="connsiteY1" fmla="*/ 797110 h 957350"/>
                <a:gd name="connsiteX2" fmla="*/ 8930 w 924689"/>
                <a:gd name="connsiteY2" fmla="*/ 738599 h 957350"/>
                <a:gd name="connsiteX3" fmla="*/ 734876 w 924689"/>
                <a:gd name="connsiteY3" fmla="*/ 12653 h 957350"/>
                <a:gd name="connsiteX4" fmla="*/ 817786 w 924689"/>
                <a:gd name="connsiteY4" fmla="*/ 0 h 957350"/>
                <a:gd name="connsiteX5" fmla="*/ 924689 w 924689"/>
                <a:gd name="connsiteY5" fmla="*/ 957350 h 957350"/>
                <a:gd name="connsiteX0" fmla="*/ 833249 w 833249"/>
                <a:gd name="connsiteY0" fmla="*/ 865910 h 865910"/>
                <a:gd name="connsiteX1" fmla="*/ 0 w 833249"/>
                <a:gd name="connsiteY1" fmla="*/ 797110 h 865910"/>
                <a:gd name="connsiteX2" fmla="*/ 8930 w 833249"/>
                <a:gd name="connsiteY2" fmla="*/ 738599 h 865910"/>
                <a:gd name="connsiteX3" fmla="*/ 734876 w 833249"/>
                <a:gd name="connsiteY3" fmla="*/ 12653 h 865910"/>
                <a:gd name="connsiteX4" fmla="*/ 817786 w 833249"/>
                <a:gd name="connsiteY4" fmla="*/ 0 h 865910"/>
                <a:gd name="connsiteX0" fmla="*/ 0 w 817786"/>
                <a:gd name="connsiteY0" fmla="*/ 797110 h 797110"/>
                <a:gd name="connsiteX1" fmla="*/ 8930 w 817786"/>
                <a:gd name="connsiteY1" fmla="*/ 738599 h 797110"/>
                <a:gd name="connsiteX2" fmla="*/ 734876 w 817786"/>
                <a:gd name="connsiteY2" fmla="*/ 12653 h 797110"/>
                <a:gd name="connsiteX3" fmla="*/ 817786 w 817786"/>
                <a:gd name="connsiteY3" fmla="*/ 0 h 797110"/>
              </a:gdLst>
              <a:ahLst/>
              <a:cxnLst>
                <a:cxn ang="0">
                  <a:pos x="connsiteX0" y="connsiteY0"/>
                </a:cxn>
                <a:cxn ang="0">
                  <a:pos x="connsiteX1" y="connsiteY1"/>
                </a:cxn>
                <a:cxn ang="0">
                  <a:pos x="connsiteX2" y="connsiteY2"/>
                </a:cxn>
                <a:cxn ang="0">
                  <a:pos x="connsiteX3" y="connsiteY3"/>
                </a:cxn>
              </a:cxnLst>
              <a:rect l="l" t="t" r="r" b="b"/>
              <a:pathLst>
                <a:path w="817786" h="797110">
                  <a:moveTo>
                    <a:pt x="0" y="797110"/>
                  </a:moveTo>
                  <a:lnTo>
                    <a:pt x="8930" y="738599"/>
                  </a:lnTo>
                  <a:cubicBezTo>
                    <a:pt x="83493" y="374216"/>
                    <a:pt x="370493" y="87216"/>
                    <a:pt x="734876" y="12653"/>
                  </a:cubicBezTo>
                  <a:lnTo>
                    <a:pt x="817786" y="0"/>
                  </a:lnTo>
                </a:path>
              </a:pathLst>
            </a:custGeom>
            <a:noFill/>
            <a:ln w="12700">
              <a:solidFill>
                <a:schemeClr val="bg1">
                  <a:lumMod val="75000"/>
                </a:schemeClr>
              </a:solidFill>
              <a:headEnd w="lg" len="med"/>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5" name="Group 114">
              <a:extLst>
                <a:ext uri="{FF2B5EF4-FFF2-40B4-BE49-F238E27FC236}">
                  <a16:creationId xmlns:a16="http://schemas.microsoft.com/office/drawing/2014/main" id="{31898019-8DAB-43CF-5997-F433FA8E719F}"/>
                </a:ext>
              </a:extLst>
            </p:cNvPr>
            <p:cNvGrpSpPr/>
            <p:nvPr/>
          </p:nvGrpSpPr>
          <p:grpSpPr>
            <a:xfrm>
              <a:off x="6395776" y="2459272"/>
              <a:ext cx="1032218" cy="1135438"/>
              <a:chOff x="6395773" y="2427142"/>
              <a:chExt cx="1032217" cy="1032216"/>
            </a:xfrm>
          </p:grpSpPr>
          <p:sp>
            <p:nvSpPr>
              <p:cNvPr id="85" name="Freeform: Shape 84">
                <a:extLst>
                  <a:ext uri="{FF2B5EF4-FFF2-40B4-BE49-F238E27FC236}">
                    <a16:creationId xmlns:a16="http://schemas.microsoft.com/office/drawing/2014/main" id="{5D61A479-A6FB-0965-8A2A-64CCBB9A762E}"/>
                  </a:ext>
                </a:extLst>
              </p:cNvPr>
              <p:cNvSpPr/>
              <p:nvPr/>
            </p:nvSpPr>
            <p:spPr>
              <a:xfrm>
                <a:off x="6466087" y="2427142"/>
                <a:ext cx="883583" cy="720049"/>
              </a:xfrm>
              <a:custGeom>
                <a:avLst/>
                <a:gdLst>
                  <a:gd name="connsiteX0" fmla="*/ 828961 w 1345317"/>
                  <a:gd name="connsiteY0" fmla="*/ 278987 h 1096327"/>
                  <a:gd name="connsiteX1" fmla="*/ 1207389 w 1345317"/>
                  <a:gd name="connsiteY1" fmla="*/ 785813 h 1096327"/>
                  <a:gd name="connsiteX2" fmla="*/ 1106424 w 1345317"/>
                  <a:gd name="connsiteY2" fmla="*/ 1096328 h 1096327"/>
                  <a:gd name="connsiteX3" fmla="*/ 1235488 w 1345317"/>
                  <a:gd name="connsiteY3" fmla="*/ 924401 h 1096327"/>
                  <a:gd name="connsiteX4" fmla="*/ 1329500 w 1345317"/>
                  <a:gd name="connsiteY4" fmla="*/ 345281 h 1096327"/>
                  <a:gd name="connsiteX5" fmla="*/ 678752 w 1345317"/>
                  <a:gd name="connsiteY5" fmla="*/ 0 h 1096327"/>
                  <a:gd name="connsiteX6" fmla="*/ 0 w 1345317"/>
                  <a:gd name="connsiteY6" fmla="*/ 389954 h 1096327"/>
                  <a:gd name="connsiteX7" fmla="*/ 506158 w 1345317"/>
                  <a:gd name="connsiteY7" fmla="*/ 218408 h 1096327"/>
                  <a:gd name="connsiteX8" fmla="*/ 828961 w 1345317"/>
                  <a:gd name="connsiteY8" fmla="*/ 278987 h 1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5317" h="1096327">
                    <a:moveTo>
                      <a:pt x="828961" y="278987"/>
                    </a:moveTo>
                    <a:cubicBezTo>
                      <a:pt x="1047750" y="343662"/>
                      <a:pt x="1207389" y="546068"/>
                      <a:pt x="1207389" y="785813"/>
                    </a:cubicBezTo>
                    <a:cubicBezTo>
                      <a:pt x="1207389" y="901922"/>
                      <a:pt x="1169861" y="1009174"/>
                      <a:pt x="1106424" y="1096328"/>
                    </a:cubicBezTo>
                    <a:cubicBezTo>
                      <a:pt x="1156240" y="1045083"/>
                      <a:pt x="1199674" y="987457"/>
                      <a:pt x="1235488" y="924401"/>
                    </a:cubicBezTo>
                    <a:cubicBezTo>
                      <a:pt x="1335596" y="747998"/>
                      <a:pt x="1368171" y="542163"/>
                      <a:pt x="1329500" y="345281"/>
                    </a:cubicBezTo>
                    <a:cubicBezTo>
                      <a:pt x="1188244" y="136970"/>
                      <a:pt x="949452" y="0"/>
                      <a:pt x="678752" y="0"/>
                    </a:cubicBezTo>
                    <a:cubicBezTo>
                      <a:pt x="389192" y="0"/>
                      <a:pt x="136303" y="156781"/>
                      <a:pt x="0" y="389954"/>
                    </a:cubicBezTo>
                    <a:cubicBezTo>
                      <a:pt x="144875" y="280988"/>
                      <a:pt x="322136" y="219837"/>
                      <a:pt x="506158" y="218408"/>
                    </a:cubicBezTo>
                    <a:cubicBezTo>
                      <a:pt x="617411" y="217551"/>
                      <a:pt x="726948" y="238220"/>
                      <a:pt x="828961" y="278987"/>
                    </a:cubicBezTo>
                    <a:close/>
                  </a:path>
                </a:pathLst>
              </a:custGeom>
              <a:solidFill>
                <a:schemeClr val="accent5"/>
              </a:solidFill>
              <a:ln w="7389"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CAE5E15-CAE1-71DC-68C4-560CDABFD175}"/>
                  </a:ext>
                </a:extLst>
              </p:cNvPr>
              <p:cNvSpPr/>
              <p:nvPr/>
            </p:nvSpPr>
            <p:spPr>
              <a:xfrm>
                <a:off x="6395773" y="2576827"/>
                <a:ext cx="563841" cy="882531"/>
              </a:xfrm>
              <a:custGeom>
                <a:avLst/>
                <a:gdLst>
                  <a:gd name="connsiteX0" fmla="*/ 378428 w 858488"/>
                  <a:gd name="connsiteY0" fmla="*/ 986626 h 1343718"/>
                  <a:gd name="connsiteX1" fmla="*/ 268796 w 858488"/>
                  <a:gd name="connsiteY1" fmla="*/ 668396 h 1343718"/>
                  <a:gd name="connsiteX2" fmla="*/ 257175 w 858488"/>
                  <a:gd name="connsiteY2" fmla="*/ 557906 h 1343718"/>
                  <a:gd name="connsiteX3" fmla="*/ 785813 w 858488"/>
                  <a:gd name="connsiteY3" fmla="*/ 29268 h 1343718"/>
                  <a:gd name="connsiteX4" fmla="*/ 858488 w 858488"/>
                  <a:gd name="connsiteY4" fmla="*/ 34412 h 1343718"/>
                  <a:gd name="connsiteX5" fmla="*/ 613220 w 858488"/>
                  <a:gd name="connsiteY5" fmla="*/ 27 h 1343718"/>
                  <a:gd name="connsiteX6" fmla="*/ 94583 w 858488"/>
                  <a:gd name="connsiteY6" fmla="*/ 183764 h 1343718"/>
                  <a:gd name="connsiteX7" fmla="*/ 0 w 858488"/>
                  <a:gd name="connsiteY7" fmla="*/ 557906 h 1343718"/>
                  <a:gd name="connsiteX8" fmla="*/ 785813 w 858488"/>
                  <a:gd name="connsiteY8" fmla="*/ 1343719 h 1343718"/>
                  <a:gd name="connsiteX9" fmla="*/ 789146 w 858488"/>
                  <a:gd name="connsiteY9" fmla="*/ 1343623 h 1343718"/>
                  <a:gd name="connsiteX10" fmla="*/ 378428 w 858488"/>
                  <a:gd name="connsiteY10" fmla="*/ 986626 h 1343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8488" h="1343718">
                    <a:moveTo>
                      <a:pt x="378428" y="986626"/>
                    </a:moveTo>
                    <a:cubicBezTo>
                      <a:pt x="320707" y="888138"/>
                      <a:pt x="283750" y="780029"/>
                      <a:pt x="268796" y="668396"/>
                    </a:cubicBezTo>
                    <a:cubicBezTo>
                      <a:pt x="261271" y="632677"/>
                      <a:pt x="257175" y="595816"/>
                      <a:pt x="257175" y="557906"/>
                    </a:cubicBezTo>
                    <a:cubicBezTo>
                      <a:pt x="257175" y="265965"/>
                      <a:pt x="493871" y="29268"/>
                      <a:pt x="785813" y="29268"/>
                    </a:cubicBezTo>
                    <a:cubicBezTo>
                      <a:pt x="810482" y="29268"/>
                      <a:pt x="834771" y="31078"/>
                      <a:pt x="858488" y="34412"/>
                    </a:cubicBezTo>
                    <a:cubicBezTo>
                      <a:pt x="779526" y="11171"/>
                      <a:pt x="697040" y="-640"/>
                      <a:pt x="613220" y="27"/>
                    </a:cubicBezTo>
                    <a:cubicBezTo>
                      <a:pt x="423482" y="1551"/>
                      <a:pt x="240983" y="67178"/>
                      <a:pt x="94583" y="183764"/>
                    </a:cubicBezTo>
                    <a:cubicBezTo>
                      <a:pt x="34290" y="295016"/>
                      <a:pt x="0" y="422460"/>
                      <a:pt x="0" y="557906"/>
                    </a:cubicBezTo>
                    <a:cubicBezTo>
                      <a:pt x="0" y="991865"/>
                      <a:pt x="351854" y="1343719"/>
                      <a:pt x="785813" y="1343719"/>
                    </a:cubicBezTo>
                    <a:cubicBezTo>
                      <a:pt x="786956" y="1343719"/>
                      <a:pt x="788099" y="1343623"/>
                      <a:pt x="789146" y="1343623"/>
                    </a:cubicBezTo>
                    <a:cubicBezTo>
                      <a:pt x="618363" y="1273138"/>
                      <a:pt x="473297" y="1148361"/>
                      <a:pt x="378428" y="986626"/>
                    </a:cubicBezTo>
                    <a:close/>
                  </a:path>
                </a:pathLst>
              </a:custGeom>
              <a:solidFill>
                <a:schemeClr val="accent5">
                  <a:lumMod val="75000"/>
                </a:schemeClr>
              </a:solidFill>
              <a:ln w="738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49C714E-35DB-D6E9-C67F-25F428A9082C}"/>
                  </a:ext>
                </a:extLst>
              </p:cNvPr>
              <p:cNvSpPr/>
              <p:nvPr/>
            </p:nvSpPr>
            <p:spPr>
              <a:xfrm>
                <a:off x="6588890" y="2667680"/>
                <a:ext cx="839100" cy="791178"/>
              </a:xfrm>
              <a:custGeom>
                <a:avLst/>
                <a:gdLst>
                  <a:gd name="connsiteX0" fmla="*/ 1277588 w 1277588"/>
                  <a:gd name="connsiteY0" fmla="*/ 419576 h 1204626"/>
                  <a:gd name="connsiteX1" fmla="*/ 1156049 w 1277588"/>
                  <a:gd name="connsiteY1" fmla="*/ 0 h 1204626"/>
                  <a:gd name="connsiteX2" fmla="*/ 1056799 w 1277588"/>
                  <a:gd name="connsiteY2" fmla="*/ 562928 h 1204626"/>
                  <a:gd name="connsiteX3" fmla="*/ 864680 w 1277588"/>
                  <a:gd name="connsiteY3" fmla="*/ 794290 h 1204626"/>
                  <a:gd name="connsiteX4" fmla="*/ 491776 w 1277588"/>
                  <a:gd name="connsiteY4" fmla="*/ 948214 h 1204626"/>
                  <a:gd name="connsiteX5" fmla="*/ 0 w 1277588"/>
                  <a:gd name="connsiteY5" fmla="*/ 613505 h 1204626"/>
                  <a:gd name="connsiteX6" fmla="*/ 92583 w 1277588"/>
                  <a:gd name="connsiteY6" fmla="*/ 843439 h 1204626"/>
                  <a:gd name="connsiteX7" fmla="*/ 519398 w 1277588"/>
                  <a:gd name="connsiteY7" fmla="*/ 1204627 h 1204626"/>
                  <a:gd name="connsiteX8" fmla="*/ 1277588 w 1277588"/>
                  <a:gd name="connsiteY8" fmla="*/ 419576 h 120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588" h="1204626">
                    <a:moveTo>
                      <a:pt x="1277588" y="419576"/>
                    </a:moveTo>
                    <a:cubicBezTo>
                      <a:pt x="1277588" y="265271"/>
                      <a:pt x="1232916" y="121444"/>
                      <a:pt x="1156049" y="0"/>
                    </a:cubicBezTo>
                    <a:cubicBezTo>
                      <a:pt x="1188434" y="192119"/>
                      <a:pt x="1154240" y="391382"/>
                      <a:pt x="1056799" y="562928"/>
                    </a:cubicBezTo>
                    <a:cubicBezTo>
                      <a:pt x="1006507" y="651510"/>
                      <a:pt x="941451" y="729615"/>
                      <a:pt x="864680" y="794290"/>
                    </a:cubicBezTo>
                    <a:cubicBezTo>
                      <a:pt x="769144" y="889349"/>
                      <a:pt x="637318" y="948214"/>
                      <a:pt x="491776" y="948214"/>
                    </a:cubicBezTo>
                    <a:cubicBezTo>
                      <a:pt x="268319" y="948214"/>
                      <a:pt x="77343" y="809530"/>
                      <a:pt x="0" y="613505"/>
                    </a:cubicBezTo>
                    <a:cubicBezTo>
                      <a:pt x="19240" y="693706"/>
                      <a:pt x="50197" y="771239"/>
                      <a:pt x="92583" y="843439"/>
                    </a:cubicBezTo>
                    <a:cubicBezTo>
                      <a:pt x="190119" y="1009841"/>
                      <a:pt x="341471" y="1136713"/>
                      <a:pt x="519398" y="1204627"/>
                    </a:cubicBezTo>
                    <a:cubicBezTo>
                      <a:pt x="940594" y="1190149"/>
                      <a:pt x="1277588" y="844296"/>
                      <a:pt x="1277588" y="419576"/>
                    </a:cubicBezTo>
                    <a:close/>
                  </a:path>
                </a:pathLst>
              </a:custGeom>
              <a:solidFill>
                <a:schemeClr val="accent5"/>
              </a:solidFill>
              <a:ln w="7389"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4919CE3F-1C19-2269-4FDD-01A3CACF15AB}"/>
                </a:ext>
              </a:extLst>
            </p:cNvPr>
            <p:cNvSpPr/>
            <p:nvPr/>
          </p:nvSpPr>
          <p:spPr>
            <a:xfrm rot="5400000">
              <a:off x="4689462" y="3917567"/>
              <a:ext cx="609987" cy="840726"/>
            </a:xfrm>
            <a:custGeom>
              <a:avLst/>
              <a:gdLst>
                <a:gd name="connsiteX0" fmla="*/ 0 w 554534"/>
                <a:gd name="connsiteY0" fmla="*/ 840725 h 840725"/>
                <a:gd name="connsiteX1" fmla="*/ 0 w 554534"/>
                <a:gd name="connsiteY1" fmla="*/ 0 h 840725"/>
                <a:gd name="connsiteX2" fmla="*/ 48753 w 554534"/>
                <a:gd name="connsiteY2" fmla="*/ 17844 h 840725"/>
                <a:gd name="connsiteX3" fmla="*/ 554534 w 554534"/>
                <a:gd name="connsiteY3" fmla="*/ 780892 h 840725"/>
                <a:gd name="connsiteX4" fmla="*/ 551513 w 554534"/>
                <a:gd name="connsiteY4" fmla="*/ 840725 h 840725"/>
                <a:gd name="connsiteX5" fmla="*/ 147319 w 554534"/>
                <a:gd name="connsiteY5" fmla="*/ 840725 h 840725"/>
                <a:gd name="connsiteX6" fmla="*/ 0 w 554534"/>
                <a:gd name="connsiteY6" fmla="*/ 840725 h 840725"/>
                <a:gd name="connsiteX0" fmla="*/ 0 w 554534"/>
                <a:gd name="connsiteY0" fmla="*/ 840725 h 932165"/>
                <a:gd name="connsiteX1" fmla="*/ 0 w 554534"/>
                <a:gd name="connsiteY1" fmla="*/ 0 h 932165"/>
                <a:gd name="connsiteX2" fmla="*/ 48753 w 554534"/>
                <a:gd name="connsiteY2" fmla="*/ 17844 h 932165"/>
                <a:gd name="connsiteX3" fmla="*/ 554534 w 554534"/>
                <a:gd name="connsiteY3" fmla="*/ 780892 h 932165"/>
                <a:gd name="connsiteX4" fmla="*/ 551513 w 554534"/>
                <a:gd name="connsiteY4" fmla="*/ 840725 h 932165"/>
                <a:gd name="connsiteX5" fmla="*/ 147319 w 554534"/>
                <a:gd name="connsiteY5" fmla="*/ 840725 h 932165"/>
                <a:gd name="connsiteX6" fmla="*/ 91440 w 554534"/>
                <a:gd name="connsiteY6" fmla="*/ 932165 h 932165"/>
                <a:gd name="connsiteX0" fmla="*/ 0 w 554534"/>
                <a:gd name="connsiteY0" fmla="*/ 840725 h 932165"/>
                <a:gd name="connsiteX1" fmla="*/ 0 w 554534"/>
                <a:gd name="connsiteY1" fmla="*/ 0 h 932165"/>
                <a:gd name="connsiteX2" fmla="*/ 48753 w 554534"/>
                <a:gd name="connsiteY2" fmla="*/ 17844 h 932165"/>
                <a:gd name="connsiteX3" fmla="*/ 554534 w 554534"/>
                <a:gd name="connsiteY3" fmla="*/ 780892 h 932165"/>
                <a:gd name="connsiteX4" fmla="*/ 551513 w 554534"/>
                <a:gd name="connsiteY4" fmla="*/ 840725 h 932165"/>
                <a:gd name="connsiteX5" fmla="*/ 91440 w 554534"/>
                <a:gd name="connsiteY5" fmla="*/ 932165 h 932165"/>
                <a:gd name="connsiteX0" fmla="*/ 0 w 554534"/>
                <a:gd name="connsiteY0" fmla="*/ 840725 h 840725"/>
                <a:gd name="connsiteX1" fmla="*/ 0 w 554534"/>
                <a:gd name="connsiteY1" fmla="*/ 0 h 840725"/>
                <a:gd name="connsiteX2" fmla="*/ 48753 w 554534"/>
                <a:gd name="connsiteY2" fmla="*/ 17844 h 840725"/>
                <a:gd name="connsiteX3" fmla="*/ 554534 w 554534"/>
                <a:gd name="connsiteY3" fmla="*/ 780892 h 840725"/>
                <a:gd name="connsiteX4" fmla="*/ 551513 w 554534"/>
                <a:gd name="connsiteY4" fmla="*/ 840725 h 840725"/>
                <a:gd name="connsiteX0" fmla="*/ 0 w 554534"/>
                <a:gd name="connsiteY0" fmla="*/ 0 h 840725"/>
                <a:gd name="connsiteX1" fmla="*/ 48753 w 554534"/>
                <a:gd name="connsiteY1" fmla="*/ 17844 h 840725"/>
                <a:gd name="connsiteX2" fmla="*/ 554534 w 554534"/>
                <a:gd name="connsiteY2" fmla="*/ 780892 h 840725"/>
                <a:gd name="connsiteX3" fmla="*/ 551513 w 554534"/>
                <a:gd name="connsiteY3" fmla="*/ 840725 h 840725"/>
              </a:gdLst>
              <a:ahLst/>
              <a:cxnLst>
                <a:cxn ang="0">
                  <a:pos x="connsiteX0" y="connsiteY0"/>
                </a:cxn>
                <a:cxn ang="0">
                  <a:pos x="connsiteX1" y="connsiteY1"/>
                </a:cxn>
                <a:cxn ang="0">
                  <a:pos x="connsiteX2" y="connsiteY2"/>
                </a:cxn>
                <a:cxn ang="0">
                  <a:pos x="connsiteX3" y="connsiteY3"/>
                </a:cxn>
              </a:cxnLst>
              <a:rect l="l" t="t" r="r" b="b"/>
              <a:pathLst>
                <a:path w="554534" h="840725">
                  <a:moveTo>
                    <a:pt x="0" y="0"/>
                  </a:moveTo>
                  <a:lnTo>
                    <a:pt x="48753" y="17844"/>
                  </a:lnTo>
                  <a:cubicBezTo>
                    <a:pt x="345979" y="143561"/>
                    <a:pt x="554534" y="437871"/>
                    <a:pt x="554534" y="780892"/>
                  </a:cubicBezTo>
                  <a:lnTo>
                    <a:pt x="551513" y="840725"/>
                  </a:lnTo>
                </a:path>
              </a:pathLst>
            </a:custGeom>
            <a:noFill/>
            <a:ln w="12700">
              <a:solidFill>
                <a:schemeClr val="bg1">
                  <a:lumMod val="75000"/>
                </a:schemeClr>
              </a:solidFill>
              <a:headEnd type="none" w="lg" len="med"/>
              <a:tailEnd type="triangle" w="lg" len="me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CDFCACF2-2B02-E478-73B3-7F25E772BC1C}"/>
                </a:ext>
              </a:extLst>
            </p:cNvPr>
            <p:cNvSpPr/>
            <p:nvPr/>
          </p:nvSpPr>
          <p:spPr>
            <a:xfrm rot="16200000" flipH="1">
              <a:off x="3489880" y="5536702"/>
              <a:ext cx="1999320" cy="205122"/>
            </a:xfrm>
            <a:custGeom>
              <a:avLst/>
              <a:gdLst>
                <a:gd name="connsiteX0" fmla="*/ 0 w 1615930"/>
                <a:gd name="connsiteY0" fmla="*/ 288032 h 288032"/>
                <a:gd name="connsiteX1" fmla="*/ 13852 w 1615930"/>
                <a:gd name="connsiteY1" fmla="*/ 262512 h 288032"/>
                <a:gd name="connsiteX2" fmla="*/ 74654 w 1615930"/>
                <a:gd name="connsiteY2" fmla="*/ 24838 h 288032"/>
                <a:gd name="connsiteX3" fmla="*/ 75909 w 1615930"/>
                <a:gd name="connsiteY3" fmla="*/ 0 h 288032"/>
                <a:gd name="connsiteX4" fmla="*/ 327905 w 1615930"/>
                <a:gd name="connsiteY4" fmla="*/ 0 h 288032"/>
                <a:gd name="connsiteX5" fmla="*/ 1615930 w 1615930"/>
                <a:gd name="connsiteY5" fmla="*/ 0 h 288032"/>
                <a:gd name="connsiteX6" fmla="*/ 1615930 w 1615930"/>
                <a:gd name="connsiteY6" fmla="*/ 288032 h 288032"/>
                <a:gd name="connsiteX7" fmla="*/ 327905 w 1615930"/>
                <a:gd name="connsiteY7" fmla="*/ 288032 h 288032"/>
                <a:gd name="connsiteX8" fmla="*/ 0 w 1615930"/>
                <a:gd name="connsiteY8" fmla="*/ 288032 h 288032"/>
                <a:gd name="connsiteX0" fmla="*/ 314053 w 1602078"/>
                <a:gd name="connsiteY0" fmla="*/ 288032 h 288032"/>
                <a:gd name="connsiteX1" fmla="*/ 0 w 1602078"/>
                <a:gd name="connsiteY1" fmla="*/ 262512 h 288032"/>
                <a:gd name="connsiteX2" fmla="*/ 60802 w 1602078"/>
                <a:gd name="connsiteY2" fmla="*/ 24838 h 288032"/>
                <a:gd name="connsiteX3" fmla="*/ 62057 w 1602078"/>
                <a:gd name="connsiteY3" fmla="*/ 0 h 288032"/>
                <a:gd name="connsiteX4" fmla="*/ 314053 w 1602078"/>
                <a:gd name="connsiteY4" fmla="*/ 0 h 288032"/>
                <a:gd name="connsiteX5" fmla="*/ 1602078 w 1602078"/>
                <a:gd name="connsiteY5" fmla="*/ 0 h 288032"/>
                <a:gd name="connsiteX6" fmla="*/ 1602078 w 1602078"/>
                <a:gd name="connsiteY6" fmla="*/ 288032 h 288032"/>
                <a:gd name="connsiteX7" fmla="*/ 314053 w 1602078"/>
                <a:gd name="connsiteY7" fmla="*/ 288032 h 288032"/>
                <a:gd name="connsiteX0" fmla="*/ 0 w 1602078"/>
                <a:gd name="connsiteY0" fmla="*/ 262512 h 353952"/>
                <a:gd name="connsiteX1" fmla="*/ 60802 w 1602078"/>
                <a:gd name="connsiteY1" fmla="*/ 24838 h 353952"/>
                <a:gd name="connsiteX2" fmla="*/ 62057 w 1602078"/>
                <a:gd name="connsiteY2" fmla="*/ 0 h 353952"/>
                <a:gd name="connsiteX3" fmla="*/ 314053 w 1602078"/>
                <a:gd name="connsiteY3" fmla="*/ 0 h 353952"/>
                <a:gd name="connsiteX4" fmla="*/ 1602078 w 1602078"/>
                <a:gd name="connsiteY4" fmla="*/ 0 h 353952"/>
                <a:gd name="connsiteX5" fmla="*/ 1602078 w 1602078"/>
                <a:gd name="connsiteY5" fmla="*/ 288032 h 353952"/>
                <a:gd name="connsiteX6" fmla="*/ 314053 w 1602078"/>
                <a:gd name="connsiteY6" fmla="*/ 288032 h 353952"/>
                <a:gd name="connsiteX7" fmla="*/ 91440 w 1602078"/>
                <a:gd name="connsiteY7" fmla="*/ 353952 h 353952"/>
                <a:gd name="connsiteX0" fmla="*/ 0 w 1602078"/>
                <a:gd name="connsiteY0" fmla="*/ 262512 h 288032"/>
                <a:gd name="connsiteX1" fmla="*/ 60802 w 1602078"/>
                <a:gd name="connsiteY1" fmla="*/ 24838 h 288032"/>
                <a:gd name="connsiteX2" fmla="*/ 62057 w 1602078"/>
                <a:gd name="connsiteY2" fmla="*/ 0 h 288032"/>
                <a:gd name="connsiteX3" fmla="*/ 314053 w 1602078"/>
                <a:gd name="connsiteY3" fmla="*/ 0 h 288032"/>
                <a:gd name="connsiteX4" fmla="*/ 1602078 w 1602078"/>
                <a:gd name="connsiteY4" fmla="*/ 0 h 288032"/>
                <a:gd name="connsiteX5" fmla="*/ 1602078 w 1602078"/>
                <a:gd name="connsiteY5" fmla="*/ 288032 h 288032"/>
                <a:gd name="connsiteX6" fmla="*/ 314053 w 1602078"/>
                <a:gd name="connsiteY6" fmla="*/ 288032 h 288032"/>
                <a:gd name="connsiteX0" fmla="*/ 0 w 1602078"/>
                <a:gd name="connsiteY0" fmla="*/ 262512 h 288032"/>
                <a:gd name="connsiteX1" fmla="*/ 60802 w 1602078"/>
                <a:gd name="connsiteY1" fmla="*/ 24838 h 288032"/>
                <a:gd name="connsiteX2" fmla="*/ 62057 w 1602078"/>
                <a:gd name="connsiteY2" fmla="*/ 0 h 288032"/>
                <a:gd name="connsiteX3" fmla="*/ 314053 w 1602078"/>
                <a:gd name="connsiteY3" fmla="*/ 0 h 288032"/>
                <a:gd name="connsiteX4" fmla="*/ 1602078 w 1602078"/>
                <a:gd name="connsiteY4" fmla="*/ 0 h 288032"/>
                <a:gd name="connsiteX5" fmla="*/ 1602078 w 1602078"/>
                <a:gd name="connsiteY5" fmla="*/ 288032 h 288032"/>
                <a:gd name="connsiteX0" fmla="*/ 0 w 1541276"/>
                <a:gd name="connsiteY0" fmla="*/ 24838 h 288032"/>
                <a:gd name="connsiteX1" fmla="*/ 1255 w 1541276"/>
                <a:gd name="connsiteY1" fmla="*/ 0 h 288032"/>
                <a:gd name="connsiteX2" fmla="*/ 253251 w 1541276"/>
                <a:gd name="connsiteY2" fmla="*/ 0 h 288032"/>
                <a:gd name="connsiteX3" fmla="*/ 1541276 w 1541276"/>
                <a:gd name="connsiteY3" fmla="*/ 0 h 288032"/>
                <a:gd name="connsiteX4" fmla="*/ 1541276 w 1541276"/>
                <a:gd name="connsiteY4" fmla="*/ 288032 h 288032"/>
                <a:gd name="connsiteX0" fmla="*/ 0 w 1540021"/>
                <a:gd name="connsiteY0" fmla="*/ 0 h 288032"/>
                <a:gd name="connsiteX1" fmla="*/ 251996 w 1540021"/>
                <a:gd name="connsiteY1" fmla="*/ 0 h 288032"/>
                <a:gd name="connsiteX2" fmla="*/ 1540021 w 1540021"/>
                <a:gd name="connsiteY2" fmla="*/ 0 h 288032"/>
                <a:gd name="connsiteX3" fmla="*/ 1540021 w 1540021"/>
                <a:gd name="connsiteY3" fmla="*/ 288032 h 288032"/>
              </a:gdLst>
              <a:ahLst/>
              <a:cxnLst>
                <a:cxn ang="0">
                  <a:pos x="connsiteX0" y="connsiteY0"/>
                </a:cxn>
                <a:cxn ang="0">
                  <a:pos x="connsiteX1" y="connsiteY1"/>
                </a:cxn>
                <a:cxn ang="0">
                  <a:pos x="connsiteX2" y="connsiteY2"/>
                </a:cxn>
                <a:cxn ang="0">
                  <a:pos x="connsiteX3" y="connsiteY3"/>
                </a:cxn>
              </a:cxnLst>
              <a:rect l="l" t="t" r="r" b="b"/>
              <a:pathLst>
                <a:path w="1540021" h="288032">
                  <a:moveTo>
                    <a:pt x="0" y="0"/>
                  </a:moveTo>
                  <a:lnTo>
                    <a:pt x="251996" y="0"/>
                  </a:lnTo>
                  <a:lnTo>
                    <a:pt x="1540021" y="0"/>
                  </a:lnTo>
                  <a:lnTo>
                    <a:pt x="1540021" y="288032"/>
                  </a:lnTo>
                </a:path>
              </a:pathLst>
            </a:custGeom>
            <a:noFill/>
            <a:ln w="127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Graphic 108" descr="Single gear with solid fill">
              <a:extLst>
                <a:ext uri="{FF2B5EF4-FFF2-40B4-BE49-F238E27FC236}">
                  <a16:creationId xmlns:a16="http://schemas.microsoft.com/office/drawing/2014/main" id="{3CAEF69B-C7A2-71E0-C592-0A60309BCA36}"/>
                </a:ext>
              </a:extLst>
            </p:cNvPr>
            <p:cNvSpPr/>
            <p:nvPr/>
          </p:nvSpPr>
          <p:spPr>
            <a:xfrm>
              <a:off x="2136396" y="4266039"/>
              <a:ext cx="498592" cy="547644"/>
            </a:xfrm>
            <a:custGeom>
              <a:avLst/>
              <a:gdLst>
                <a:gd name="connsiteX0" fmla="*/ 471949 w 945286"/>
                <a:gd name="connsiteY0" fmla="*/ 638519 h 943898"/>
                <a:gd name="connsiteX1" fmla="*/ 305379 w 945286"/>
                <a:gd name="connsiteY1" fmla="*/ 471949 h 943898"/>
                <a:gd name="connsiteX2" fmla="*/ 471949 w 945286"/>
                <a:gd name="connsiteY2" fmla="*/ 305379 h 943898"/>
                <a:gd name="connsiteX3" fmla="*/ 638519 w 945286"/>
                <a:gd name="connsiteY3" fmla="*/ 471949 h 943898"/>
                <a:gd name="connsiteX4" fmla="*/ 471949 w 945286"/>
                <a:gd name="connsiteY4" fmla="*/ 638519 h 943898"/>
                <a:gd name="connsiteX5" fmla="*/ 846732 w 945286"/>
                <a:gd name="connsiteY5" fmla="*/ 367843 h 943898"/>
                <a:gd name="connsiteX6" fmla="*/ 810642 w 945286"/>
                <a:gd name="connsiteY6" fmla="*/ 281781 h 943898"/>
                <a:gd name="connsiteX7" fmla="*/ 845344 w 945286"/>
                <a:gd name="connsiteY7" fmla="*/ 177675 h 943898"/>
                <a:gd name="connsiteX8" fmla="*/ 766223 w 945286"/>
                <a:gd name="connsiteY8" fmla="*/ 98554 h 943898"/>
                <a:gd name="connsiteX9" fmla="*/ 662117 w 945286"/>
                <a:gd name="connsiteY9" fmla="*/ 133256 h 943898"/>
                <a:gd name="connsiteX10" fmla="*/ 574667 w 945286"/>
                <a:gd name="connsiteY10" fmla="*/ 97166 h 943898"/>
                <a:gd name="connsiteX11" fmla="*/ 527472 w 945286"/>
                <a:gd name="connsiteY11" fmla="*/ 0 h 943898"/>
                <a:gd name="connsiteX12" fmla="*/ 416426 w 945286"/>
                <a:gd name="connsiteY12" fmla="*/ 0 h 943898"/>
                <a:gd name="connsiteX13" fmla="*/ 367843 w 945286"/>
                <a:gd name="connsiteY13" fmla="*/ 97166 h 943898"/>
                <a:gd name="connsiteX14" fmla="*/ 281781 w 945286"/>
                <a:gd name="connsiteY14" fmla="*/ 133256 h 943898"/>
                <a:gd name="connsiteX15" fmla="*/ 177675 w 945286"/>
                <a:gd name="connsiteY15" fmla="*/ 98554 h 943898"/>
                <a:gd name="connsiteX16" fmla="*/ 98554 w 945286"/>
                <a:gd name="connsiteY16" fmla="*/ 177675 h 943898"/>
                <a:gd name="connsiteX17" fmla="*/ 133256 w 945286"/>
                <a:gd name="connsiteY17" fmla="*/ 281781 h 943898"/>
                <a:gd name="connsiteX18" fmla="*/ 97166 w 945286"/>
                <a:gd name="connsiteY18" fmla="*/ 369231 h 943898"/>
                <a:gd name="connsiteX19" fmla="*/ 0 w 945286"/>
                <a:gd name="connsiteY19" fmla="*/ 416426 h 943898"/>
                <a:gd name="connsiteX20" fmla="*/ 0 w 945286"/>
                <a:gd name="connsiteY20" fmla="*/ 527472 h 943898"/>
                <a:gd name="connsiteX21" fmla="*/ 97166 w 945286"/>
                <a:gd name="connsiteY21" fmla="*/ 576055 h 943898"/>
                <a:gd name="connsiteX22" fmla="*/ 133256 w 945286"/>
                <a:gd name="connsiteY22" fmla="*/ 662117 h 943898"/>
                <a:gd name="connsiteX23" fmla="*/ 98554 w 945286"/>
                <a:gd name="connsiteY23" fmla="*/ 766223 h 943898"/>
                <a:gd name="connsiteX24" fmla="*/ 177675 w 945286"/>
                <a:gd name="connsiteY24" fmla="*/ 845344 h 943898"/>
                <a:gd name="connsiteX25" fmla="*/ 281781 w 945286"/>
                <a:gd name="connsiteY25" fmla="*/ 810642 h 943898"/>
                <a:gd name="connsiteX26" fmla="*/ 369231 w 945286"/>
                <a:gd name="connsiteY26" fmla="*/ 846732 h 943898"/>
                <a:gd name="connsiteX27" fmla="*/ 417814 w 945286"/>
                <a:gd name="connsiteY27" fmla="*/ 943898 h 943898"/>
                <a:gd name="connsiteX28" fmla="*/ 528861 w 945286"/>
                <a:gd name="connsiteY28" fmla="*/ 943898 h 943898"/>
                <a:gd name="connsiteX29" fmla="*/ 577444 w 945286"/>
                <a:gd name="connsiteY29" fmla="*/ 846732 h 943898"/>
                <a:gd name="connsiteX30" fmla="*/ 663505 w 945286"/>
                <a:gd name="connsiteY30" fmla="*/ 810642 h 943898"/>
                <a:gd name="connsiteX31" fmla="*/ 767611 w 945286"/>
                <a:gd name="connsiteY31" fmla="*/ 845344 h 943898"/>
                <a:gd name="connsiteX32" fmla="*/ 846732 w 945286"/>
                <a:gd name="connsiteY32" fmla="*/ 766223 h 943898"/>
                <a:gd name="connsiteX33" fmla="*/ 812030 w 945286"/>
                <a:gd name="connsiteY33" fmla="*/ 662117 h 943898"/>
                <a:gd name="connsiteX34" fmla="*/ 848120 w 945286"/>
                <a:gd name="connsiteY34" fmla="*/ 574667 h 943898"/>
                <a:gd name="connsiteX35" fmla="*/ 945286 w 945286"/>
                <a:gd name="connsiteY35" fmla="*/ 526084 h 943898"/>
                <a:gd name="connsiteX36" fmla="*/ 945286 w 945286"/>
                <a:gd name="connsiteY36" fmla="*/ 415038 h 943898"/>
                <a:gd name="connsiteX37" fmla="*/ 846732 w 945286"/>
                <a:gd name="connsiteY37" fmla="*/ 367843 h 9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5286" h="943898">
                  <a:moveTo>
                    <a:pt x="471949" y="638519"/>
                  </a:moveTo>
                  <a:cubicBezTo>
                    <a:pt x="380335" y="638519"/>
                    <a:pt x="305379" y="563563"/>
                    <a:pt x="305379" y="471949"/>
                  </a:cubicBezTo>
                  <a:cubicBezTo>
                    <a:pt x="305379" y="380335"/>
                    <a:pt x="380335" y="305379"/>
                    <a:pt x="471949" y="305379"/>
                  </a:cubicBezTo>
                  <a:cubicBezTo>
                    <a:pt x="563563" y="305379"/>
                    <a:pt x="638519" y="380335"/>
                    <a:pt x="638519" y="471949"/>
                  </a:cubicBezTo>
                  <a:cubicBezTo>
                    <a:pt x="638519" y="563563"/>
                    <a:pt x="563563" y="638519"/>
                    <a:pt x="471949" y="638519"/>
                  </a:cubicBezTo>
                  <a:close/>
                  <a:moveTo>
                    <a:pt x="846732" y="367843"/>
                  </a:moveTo>
                  <a:cubicBezTo>
                    <a:pt x="838404" y="337305"/>
                    <a:pt x="825911" y="308155"/>
                    <a:pt x="810642" y="281781"/>
                  </a:cubicBezTo>
                  <a:lnTo>
                    <a:pt x="845344" y="177675"/>
                  </a:lnTo>
                  <a:lnTo>
                    <a:pt x="766223" y="98554"/>
                  </a:lnTo>
                  <a:lnTo>
                    <a:pt x="662117" y="133256"/>
                  </a:lnTo>
                  <a:cubicBezTo>
                    <a:pt x="634355" y="117987"/>
                    <a:pt x="605205" y="105495"/>
                    <a:pt x="574667" y="97166"/>
                  </a:cubicBezTo>
                  <a:lnTo>
                    <a:pt x="527472" y="0"/>
                  </a:lnTo>
                  <a:lnTo>
                    <a:pt x="416426" y="0"/>
                  </a:lnTo>
                  <a:lnTo>
                    <a:pt x="367843" y="97166"/>
                  </a:lnTo>
                  <a:cubicBezTo>
                    <a:pt x="337305" y="105495"/>
                    <a:pt x="308155" y="117987"/>
                    <a:pt x="281781" y="133256"/>
                  </a:cubicBezTo>
                  <a:lnTo>
                    <a:pt x="177675" y="98554"/>
                  </a:lnTo>
                  <a:lnTo>
                    <a:pt x="98554" y="177675"/>
                  </a:lnTo>
                  <a:lnTo>
                    <a:pt x="133256" y="281781"/>
                  </a:lnTo>
                  <a:cubicBezTo>
                    <a:pt x="117987" y="309543"/>
                    <a:pt x="105495" y="338693"/>
                    <a:pt x="97166" y="369231"/>
                  </a:cubicBezTo>
                  <a:lnTo>
                    <a:pt x="0" y="416426"/>
                  </a:lnTo>
                  <a:lnTo>
                    <a:pt x="0" y="527472"/>
                  </a:lnTo>
                  <a:lnTo>
                    <a:pt x="97166" y="576055"/>
                  </a:lnTo>
                  <a:cubicBezTo>
                    <a:pt x="105495" y="606593"/>
                    <a:pt x="117987" y="635743"/>
                    <a:pt x="133256" y="662117"/>
                  </a:cubicBezTo>
                  <a:lnTo>
                    <a:pt x="98554" y="766223"/>
                  </a:lnTo>
                  <a:lnTo>
                    <a:pt x="177675" y="845344"/>
                  </a:lnTo>
                  <a:lnTo>
                    <a:pt x="281781" y="810642"/>
                  </a:lnTo>
                  <a:cubicBezTo>
                    <a:pt x="309543" y="825911"/>
                    <a:pt x="338693" y="838404"/>
                    <a:pt x="369231" y="846732"/>
                  </a:cubicBezTo>
                  <a:lnTo>
                    <a:pt x="417814" y="943898"/>
                  </a:lnTo>
                  <a:lnTo>
                    <a:pt x="528861" y="943898"/>
                  </a:lnTo>
                  <a:lnTo>
                    <a:pt x="577444" y="846732"/>
                  </a:lnTo>
                  <a:cubicBezTo>
                    <a:pt x="607981" y="838404"/>
                    <a:pt x="637131" y="825911"/>
                    <a:pt x="663505" y="810642"/>
                  </a:cubicBezTo>
                  <a:lnTo>
                    <a:pt x="767611" y="845344"/>
                  </a:lnTo>
                  <a:lnTo>
                    <a:pt x="846732" y="766223"/>
                  </a:lnTo>
                  <a:lnTo>
                    <a:pt x="812030" y="662117"/>
                  </a:lnTo>
                  <a:cubicBezTo>
                    <a:pt x="827299" y="634355"/>
                    <a:pt x="839792" y="605205"/>
                    <a:pt x="848120" y="574667"/>
                  </a:cubicBezTo>
                  <a:lnTo>
                    <a:pt x="945286" y="526084"/>
                  </a:lnTo>
                  <a:lnTo>
                    <a:pt x="945286" y="415038"/>
                  </a:lnTo>
                  <a:lnTo>
                    <a:pt x="846732" y="367843"/>
                  </a:lnTo>
                  <a:close/>
                </a:path>
              </a:pathLst>
            </a:custGeom>
            <a:solidFill>
              <a:schemeClr val="bg1">
                <a:lumMod val="75000"/>
              </a:schemeClr>
            </a:solidFill>
            <a:ln w="13791" cap="flat">
              <a:noFill/>
              <a:prstDash val="solid"/>
              <a:miter/>
            </a:ln>
          </p:spPr>
          <p:txBody>
            <a:bodyPr rtlCol="0" anchor="ctr"/>
            <a:lstStyle/>
            <a:p>
              <a:endParaRPr lang="en-US"/>
            </a:p>
          </p:txBody>
        </p:sp>
        <p:sp>
          <p:nvSpPr>
            <p:cNvPr id="114" name="Graphic 108" descr="Single gear with solid fill">
              <a:extLst>
                <a:ext uri="{FF2B5EF4-FFF2-40B4-BE49-F238E27FC236}">
                  <a16:creationId xmlns:a16="http://schemas.microsoft.com/office/drawing/2014/main" id="{691BC0FE-3C63-A48A-4DEB-7879DE1F4851}"/>
                </a:ext>
              </a:extLst>
            </p:cNvPr>
            <p:cNvSpPr/>
            <p:nvPr/>
          </p:nvSpPr>
          <p:spPr>
            <a:xfrm>
              <a:off x="6662589" y="2753169"/>
              <a:ext cx="498592" cy="547644"/>
            </a:xfrm>
            <a:custGeom>
              <a:avLst/>
              <a:gdLst>
                <a:gd name="connsiteX0" fmla="*/ 471949 w 945286"/>
                <a:gd name="connsiteY0" fmla="*/ 638519 h 943898"/>
                <a:gd name="connsiteX1" fmla="*/ 305379 w 945286"/>
                <a:gd name="connsiteY1" fmla="*/ 471949 h 943898"/>
                <a:gd name="connsiteX2" fmla="*/ 471949 w 945286"/>
                <a:gd name="connsiteY2" fmla="*/ 305379 h 943898"/>
                <a:gd name="connsiteX3" fmla="*/ 638519 w 945286"/>
                <a:gd name="connsiteY3" fmla="*/ 471949 h 943898"/>
                <a:gd name="connsiteX4" fmla="*/ 471949 w 945286"/>
                <a:gd name="connsiteY4" fmla="*/ 638519 h 943898"/>
                <a:gd name="connsiteX5" fmla="*/ 846732 w 945286"/>
                <a:gd name="connsiteY5" fmla="*/ 367843 h 943898"/>
                <a:gd name="connsiteX6" fmla="*/ 810642 w 945286"/>
                <a:gd name="connsiteY6" fmla="*/ 281781 h 943898"/>
                <a:gd name="connsiteX7" fmla="*/ 845344 w 945286"/>
                <a:gd name="connsiteY7" fmla="*/ 177675 h 943898"/>
                <a:gd name="connsiteX8" fmla="*/ 766223 w 945286"/>
                <a:gd name="connsiteY8" fmla="*/ 98554 h 943898"/>
                <a:gd name="connsiteX9" fmla="*/ 662117 w 945286"/>
                <a:gd name="connsiteY9" fmla="*/ 133256 h 943898"/>
                <a:gd name="connsiteX10" fmla="*/ 574667 w 945286"/>
                <a:gd name="connsiteY10" fmla="*/ 97166 h 943898"/>
                <a:gd name="connsiteX11" fmla="*/ 527472 w 945286"/>
                <a:gd name="connsiteY11" fmla="*/ 0 h 943898"/>
                <a:gd name="connsiteX12" fmla="*/ 416426 w 945286"/>
                <a:gd name="connsiteY12" fmla="*/ 0 h 943898"/>
                <a:gd name="connsiteX13" fmla="*/ 367843 w 945286"/>
                <a:gd name="connsiteY13" fmla="*/ 97166 h 943898"/>
                <a:gd name="connsiteX14" fmla="*/ 281781 w 945286"/>
                <a:gd name="connsiteY14" fmla="*/ 133256 h 943898"/>
                <a:gd name="connsiteX15" fmla="*/ 177675 w 945286"/>
                <a:gd name="connsiteY15" fmla="*/ 98554 h 943898"/>
                <a:gd name="connsiteX16" fmla="*/ 98554 w 945286"/>
                <a:gd name="connsiteY16" fmla="*/ 177675 h 943898"/>
                <a:gd name="connsiteX17" fmla="*/ 133256 w 945286"/>
                <a:gd name="connsiteY17" fmla="*/ 281781 h 943898"/>
                <a:gd name="connsiteX18" fmla="*/ 97166 w 945286"/>
                <a:gd name="connsiteY18" fmla="*/ 369231 h 943898"/>
                <a:gd name="connsiteX19" fmla="*/ 0 w 945286"/>
                <a:gd name="connsiteY19" fmla="*/ 416426 h 943898"/>
                <a:gd name="connsiteX20" fmla="*/ 0 w 945286"/>
                <a:gd name="connsiteY20" fmla="*/ 527472 h 943898"/>
                <a:gd name="connsiteX21" fmla="*/ 97166 w 945286"/>
                <a:gd name="connsiteY21" fmla="*/ 576055 h 943898"/>
                <a:gd name="connsiteX22" fmla="*/ 133256 w 945286"/>
                <a:gd name="connsiteY22" fmla="*/ 662117 h 943898"/>
                <a:gd name="connsiteX23" fmla="*/ 98554 w 945286"/>
                <a:gd name="connsiteY23" fmla="*/ 766223 h 943898"/>
                <a:gd name="connsiteX24" fmla="*/ 177675 w 945286"/>
                <a:gd name="connsiteY24" fmla="*/ 845344 h 943898"/>
                <a:gd name="connsiteX25" fmla="*/ 281781 w 945286"/>
                <a:gd name="connsiteY25" fmla="*/ 810642 h 943898"/>
                <a:gd name="connsiteX26" fmla="*/ 369231 w 945286"/>
                <a:gd name="connsiteY26" fmla="*/ 846732 h 943898"/>
                <a:gd name="connsiteX27" fmla="*/ 417814 w 945286"/>
                <a:gd name="connsiteY27" fmla="*/ 943898 h 943898"/>
                <a:gd name="connsiteX28" fmla="*/ 528861 w 945286"/>
                <a:gd name="connsiteY28" fmla="*/ 943898 h 943898"/>
                <a:gd name="connsiteX29" fmla="*/ 577444 w 945286"/>
                <a:gd name="connsiteY29" fmla="*/ 846732 h 943898"/>
                <a:gd name="connsiteX30" fmla="*/ 663505 w 945286"/>
                <a:gd name="connsiteY30" fmla="*/ 810642 h 943898"/>
                <a:gd name="connsiteX31" fmla="*/ 767611 w 945286"/>
                <a:gd name="connsiteY31" fmla="*/ 845344 h 943898"/>
                <a:gd name="connsiteX32" fmla="*/ 846732 w 945286"/>
                <a:gd name="connsiteY32" fmla="*/ 766223 h 943898"/>
                <a:gd name="connsiteX33" fmla="*/ 812030 w 945286"/>
                <a:gd name="connsiteY33" fmla="*/ 662117 h 943898"/>
                <a:gd name="connsiteX34" fmla="*/ 848120 w 945286"/>
                <a:gd name="connsiteY34" fmla="*/ 574667 h 943898"/>
                <a:gd name="connsiteX35" fmla="*/ 945286 w 945286"/>
                <a:gd name="connsiteY35" fmla="*/ 526084 h 943898"/>
                <a:gd name="connsiteX36" fmla="*/ 945286 w 945286"/>
                <a:gd name="connsiteY36" fmla="*/ 415038 h 943898"/>
                <a:gd name="connsiteX37" fmla="*/ 846732 w 945286"/>
                <a:gd name="connsiteY37" fmla="*/ 367843 h 94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45286" h="943898">
                  <a:moveTo>
                    <a:pt x="471949" y="638519"/>
                  </a:moveTo>
                  <a:cubicBezTo>
                    <a:pt x="380335" y="638519"/>
                    <a:pt x="305379" y="563563"/>
                    <a:pt x="305379" y="471949"/>
                  </a:cubicBezTo>
                  <a:cubicBezTo>
                    <a:pt x="305379" y="380335"/>
                    <a:pt x="380335" y="305379"/>
                    <a:pt x="471949" y="305379"/>
                  </a:cubicBezTo>
                  <a:cubicBezTo>
                    <a:pt x="563563" y="305379"/>
                    <a:pt x="638519" y="380335"/>
                    <a:pt x="638519" y="471949"/>
                  </a:cubicBezTo>
                  <a:cubicBezTo>
                    <a:pt x="638519" y="563563"/>
                    <a:pt x="563563" y="638519"/>
                    <a:pt x="471949" y="638519"/>
                  </a:cubicBezTo>
                  <a:close/>
                  <a:moveTo>
                    <a:pt x="846732" y="367843"/>
                  </a:moveTo>
                  <a:cubicBezTo>
                    <a:pt x="838404" y="337305"/>
                    <a:pt x="825911" y="308155"/>
                    <a:pt x="810642" y="281781"/>
                  </a:cubicBezTo>
                  <a:lnTo>
                    <a:pt x="845344" y="177675"/>
                  </a:lnTo>
                  <a:lnTo>
                    <a:pt x="766223" y="98554"/>
                  </a:lnTo>
                  <a:lnTo>
                    <a:pt x="662117" y="133256"/>
                  </a:lnTo>
                  <a:cubicBezTo>
                    <a:pt x="634355" y="117987"/>
                    <a:pt x="605205" y="105495"/>
                    <a:pt x="574667" y="97166"/>
                  </a:cubicBezTo>
                  <a:lnTo>
                    <a:pt x="527472" y="0"/>
                  </a:lnTo>
                  <a:lnTo>
                    <a:pt x="416426" y="0"/>
                  </a:lnTo>
                  <a:lnTo>
                    <a:pt x="367843" y="97166"/>
                  </a:lnTo>
                  <a:cubicBezTo>
                    <a:pt x="337305" y="105495"/>
                    <a:pt x="308155" y="117987"/>
                    <a:pt x="281781" y="133256"/>
                  </a:cubicBezTo>
                  <a:lnTo>
                    <a:pt x="177675" y="98554"/>
                  </a:lnTo>
                  <a:lnTo>
                    <a:pt x="98554" y="177675"/>
                  </a:lnTo>
                  <a:lnTo>
                    <a:pt x="133256" y="281781"/>
                  </a:lnTo>
                  <a:cubicBezTo>
                    <a:pt x="117987" y="309543"/>
                    <a:pt x="105495" y="338693"/>
                    <a:pt x="97166" y="369231"/>
                  </a:cubicBezTo>
                  <a:lnTo>
                    <a:pt x="0" y="416426"/>
                  </a:lnTo>
                  <a:lnTo>
                    <a:pt x="0" y="527472"/>
                  </a:lnTo>
                  <a:lnTo>
                    <a:pt x="97166" y="576055"/>
                  </a:lnTo>
                  <a:cubicBezTo>
                    <a:pt x="105495" y="606593"/>
                    <a:pt x="117987" y="635743"/>
                    <a:pt x="133256" y="662117"/>
                  </a:cubicBezTo>
                  <a:lnTo>
                    <a:pt x="98554" y="766223"/>
                  </a:lnTo>
                  <a:lnTo>
                    <a:pt x="177675" y="845344"/>
                  </a:lnTo>
                  <a:lnTo>
                    <a:pt x="281781" y="810642"/>
                  </a:lnTo>
                  <a:cubicBezTo>
                    <a:pt x="309543" y="825911"/>
                    <a:pt x="338693" y="838404"/>
                    <a:pt x="369231" y="846732"/>
                  </a:cubicBezTo>
                  <a:lnTo>
                    <a:pt x="417814" y="943898"/>
                  </a:lnTo>
                  <a:lnTo>
                    <a:pt x="528861" y="943898"/>
                  </a:lnTo>
                  <a:lnTo>
                    <a:pt x="577444" y="846732"/>
                  </a:lnTo>
                  <a:cubicBezTo>
                    <a:pt x="607981" y="838404"/>
                    <a:pt x="637131" y="825911"/>
                    <a:pt x="663505" y="810642"/>
                  </a:cubicBezTo>
                  <a:lnTo>
                    <a:pt x="767611" y="845344"/>
                  </a:lnTo>
                  <a:lnTo>
                    <a:pt x="846732" y="766223"/>
                  </a:lnTo>
                  <a:lnTo>
                    <a:pt x="812030" y="662117"/>
                  </a:lnTo>
                  <a:cubicBezTo>
                    <a:pt x="827299" y="634355"/>
                    <a:pt x="839792" y="605205"/>
                    <a:pt x="848120" y="574667"/>
                  </a:cubicBezTo>
                  <a:lnTo>
                    <a:pt x="945286" y="526084"/>
                  </a:lnTo>
                  <a:lnTo>
                    <a:pt x="945286" y="415038"/>
                  </a:lnTo>
                  <a:lnTo>
                    <a:pt x="846732" y="367843"/>
                  </a:lnTo>
                  <a:close/>
                </a:path>
              </a:pathLst>
            </a:custGeom>
            <a:solidFill>
              <a:schemeClr val="bg1">
                <a:lumMod val="75000"/>
              </a:schemeClr>
            </a:solidFill>
            <a:ln w="13791" cap="flat">
              <a:noFill/>
              <a:prstDash val="solid"/>
              <a:miter/>
            </a:ln>
          </p:spPr>
          <p:txBody>
            <a:bodyPr rtlCol="0" anchor="ctr"/>
            <a:lstStyle/>
            <a:p>
              <a:endParaRPr lang="en-US"/>
            </a:p>
          </p:txBody>
        </p:sp>
        <p:sp>
          <p:nvSpPr>
            <p:cNvPr id="119" name="TextBox 118">
              <a:extLst>
                <a:ext uri="{FF2B5EF4-FFF2-40B4-BE49-F238E27FC236}">
                  <a16:creationId xmlns:a16="http://schemas.microsoft.com/office/drawing/2014/main" id="{7CDDD4F9-2FA4-16A0-8F33-C560F837DBA6}"/>
                </a:ext>
              </a:extLst>
            </p:cNvPr>
            <p:cNvSpPr txBox="1"/>
            <p:nvPr/>
          </p:nvSpPr>
          <p:spPr>
            <a:xfrm rot="17405516">
              <a:off x="7696172" y="1879756"/>
              <a:ext cx="960503" cy="627682"/>
            </a:xfrm>
            <a:prstGeom prst="rect">
              <a:avLst/>
            </a:prstGeom>
            <a:noFill/>
            <a:effectLst/>
          </p:spPr>
          <p:txBody>
            <a:bodyPr wrap="square" lIns="0" tIns="0" rIns="0" bIns="0" anchor="ctr">
              <a:noAutofit/>
            </a:bodyPr>
            <a:lstStyle/>
            <a:p>
              <a:pPr algn="ctr">
                <a:lnSpc>
                  <a:spcPct val="90000"/>
                </a:lnSpc>
              </a:pPr>
              <a:r>
                <a:rPr lang="en-US" sz="1400" b="1" dirty="0">
                  <a:solidFill>
                    <a:schemeClr val="bg1"/>
                  </a:solidFill>
                  <a:ea typeface="Open Sans" panose="020B0606030504020204" pitchFamily="34" charset="0"/>
                  <a:cs typeface="Open Sans" panose="020B0606030504020204" pitchFamily="34" charset="0"/>
                </a:rPr>
                <a:t>Track &amp; Document </a:t>
              </a:r>
              <a:r>
                <a:rPr lang="en-US" sz="1400" b="1" dirty="0" err="1">
                  <a:solidFill>
                    <a:schemeClr val="bg1"/>
                  </a:solidFill>
                  <a:ea typeface="Open Sans" panose="020B0606030504020204" pitchFamily="34" charset="0"/>
                  <a:cs typeface="Open Sans" panose="020B0606030504020204" pitchFamily="34" charset="0"/>
                </a:rPr>
                <a:t>Req’d</a:t>
              </a:r>
              <a:r>
                <a:rPr lang="en-US" sz="1400" b="1" dirty="0">
                  <a:solidFill>
                    <a:schemeClr val="bg1"/>
                  </a:solidFill>
                  <a:ea typeface="Open Sans" panose="020B0606030504020204" pitchFamily="34" charset="0"/>
                  <a:cs typeface="Open Sans" panose="020B0606030504020204" pitchFamily="34" charset="0"/>
                </a:rPr>
                <a:t> Data</a:t>
              </a:r>
              <a:endParaRPr lang="en-IN" sz="1400" b="1" dirty="0">
                <a:solidFill>
                  <a:schemeClr val="bg1"/>
                </a:solidFill>
                <a:ea typeface="Open Sans" panose="020B0606030504020204" pitchFamily="34" charset="0"/>
                <a:cs typeface="Open Sans" panose="020B0606030504020204" pitchFamily="34" charset="0"/>
              </a:endParaRPr>
            </a:p>
          </p:txBody>
        </p:sp>
        <p:sp>
          <p:nvSpPr>
            <p:cNvPr id="144" name="TextBox 143">
              <a:extLst>
                <a:ext uri="{FF2B5EF4-FFF2-40B4-BE49-F238E27FC236}">
                  <a16:creationId xmlns:a16="http://schemas.microsoft.com/office/drawing/2014/main" id="{39F51BB7-8585-C28C-8388-CB271D902C94}"/>
                </a:ext>
              </a:extLst>
            </p:cNvPr>
            <p:cNvSpPr txBox="1"/>
            <p:nvPr/>
          </p:nvSpPr>
          <p:spPr>
            <a:xfrm>
              <a:off x="5177724" y="5462234"/>
              <a:ext cx="1876042" cy="294356"/>
            </a:xfrm>
            <a:prstGeom prst="rect">
              <a:avLst/>
            </a:prstGeom>
            <a:noFill/>
            <a:effectLst/>
          </p:spPr>
          <p:txBody>
            <a:bodyPr wrap="square" lIns="0" tIns="0" rIns="0" bIns="0" anchor="ctr">
              <a:noAutofit/>
            </a:bodyPr>
            <a:lstStyle/>
            <a:p>
              <a:pPr>
                <a:lnSpc>
                  <a:spcPct val="90000"/>
                </a:lnSpc>
              </a:pPr>
              <a:r>
                <a:rPr lang="en-IN" sz="1400" dirty="0">
                  <a:solidFill>
                    <a:schemeClr val="tx1">
                      <a:lumMod val="85000"/>
                      <a:lumOff val="15000"/>
                    </a:schemeClr>
                  </a:solidFill>
                  <a:ea typeface="Open Sans" panose="020B0606030504020204" pitchFamily="34" charset="0"/>
                  <a:cs typeface="Open Sans" panose="020B0606030504020204" pitchFamily="34" charset="0"/>
                  <a:hlinkClick r:id="rId2"/>
                </a:rPr>
                <a:t>SLFRF COMPLIANCE GUIDE</a:t>
              </a:r>
              <a:endParaRPr lang="en-IN" sz="14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145" name="TextBox 144">
              <a:extLst>
                <a:ext uri="{FF2B5EF4-FFF2-40B4-BE49-F238E27FC236}">
                  <a16:creationId xmlns:a16="http://schemas.microsoft.com/office/drawing/2014/main" id="{8EAAA662-F18A-C7E3-5974-0F6FDA4794E8}"/>
                </a:ext>
              </a:extLst>
            </p:cNvPr>
            <p:cNvSpPr txBox="1"/>
            <p:nvPr/>
          </p:nvSpPr>
          <p:spPr>
            <a:xfrm>
              <a:off x="5177724" y="6062020"/>
              <a:ext cx="2171948" cy="294356"/>
            </a:xfrm>
            <a:prstGeom prst="rect">
              <a:avLst/>
            </a:prstGeom>
            <a:noFill/>
          </p:spPr>
          <p:txBody>
            <a:bodyPr wrap="square" lIns="0" tIns="0" rIns="0" bIns="0" anchor="ctr">
              <a:noAutofit/>
            </a:bodyPr>
            <a:lstStyle/>
            <a:p>
              <a:pPr>
                <a:lnSpc>
                  <a:spcPct val="90000"/>
                </a:lnSpc>
              </a:pPr>
              <a:r>
                <a:rPr lang="en-IN" sz="1400" dirty="0">
                  <a:solidFill>
                    <a:schemeClr val="tx1">
                      <a:lumMod val="85000"/>
                      <a:lumOff val="15000"/>
                    </a:schemeClr>
                  </a:solidFill>
                  <a:ea typeface="Open Sans" panose="020B0606030504020204" pitchFamily="34" charset="0"/>
                  <a:cs typeface="Open Sans" panose="020B0606030504020204" pitchFamily="34" charset="0"/>
                  <a:hlinkClick r:id="rId3"/>
                </a:rPr>
                <a:t>SLFRF TERMS &amp; CONDITIONS</a:t>
              </a:r>
              <a:endParaRPr lang="en-IN" sz="1400" dirty="0">
                <a:solidFill>
                  <a:schemeClr val="tx1">
                    <a:lumMod val="85000"/>
                    <a:lumOff val="15000"/>
                  </a:schemeClr>
                </a:solidFill>
                <a:ea typeface="Open Sans" panose="020B0606030504020204" pitchFamily="34" charset="0"/>
                <a:cs typeface="Open Sans" panose="020B0606030504020204" pitchFamily="34" charset="0"/>
              </a:endParaRPr>
            </a:p>
          </p:txBody>
        </p:sp>
        <p:sp>
          <p:nvSpPr>
            <p:cNvPr id="146" name="TextBox 145">
              <a:extLst>
                <a:ext uri="{FF2B5EF4-FFF2-40B4-BE49-F238E27FC236}">
                  <a16:creationId xmlns:a16="http://schemas.microsoft.com/office/drawing/2014/main" id="{4009B5BA-FF01-307D-AF40-1F0324DEA017}"/>
                </a:ext>
              </a:extLst>
            </p:cNvPr>
            <p:cNvSpPr txBox="1"/>
            <p:nvPr/>
          </p:nvSpPr>
          <p:spPr>
            <a:xfrm>
              <a:off x="5187855" y="6590944"/>
              <a:ext cx="1876042" cy="294356"/>
            </a:xfrm>
            <a:prstGeom prst="rect">
              <a:avLst/>
            </a:prstGeom>
            <a:noFill/>
          </p:spPr>
          <p:txBody>
            <a:bodyPr wrap="square" lIns="0" tIns="0" rIns="0" bIns="0" anchor="ctr">
              <a:noAutofit/>
            </a:bodyPr>
            <a:lstStyle/>
            <a:p>
              <a:pPr>
                <a:lnSpc>
                  <a:spcPct val="90000"/>
                </a:lnSpc>
              </a:pPr>
              <a:r>
                <a:rPr lang="en-IN" sz="1400" dirty="0">
                  <a:solidFill>
                    <a:schemeClr val="tx1">
                      <a:lumMod val="85000"/>
                      <a:lumOff val="15000"/>
                    </a:schemeClr>
                  </a:solidFill>
                  <a:ea typeface="Open Sans" panose="020B0606030504020204" pitchFamily="34" charset="0"/>
                  <a:cs typeface="Open Sans" panose="020B0606030504020204" pitchFamily="34" charset="0"/>
                  <a:hlinkClick r:id="rId4"/>
                </a:rPr>
                <a:t>SLFRF OVERVIEW</a:t>
              </a:r>
              <a:endParaRPr lang="en-IN" sz="1400" dirty="0">
                <a:solidFill>
                  <a:schemeClr val="tx1">
                    <a:lumMod val="85000"/>
                    <a:lumOff val="15000"/>
                  </a:schemeClr>
                </a:solidFill>
                <a:ea typeface="Open Sans" panose="020B0606030504020204" pitchFamily="34" charset="0"/>
                <a:cs typeface="Open Sans" panose="020B0606030504020204" pitchFamily="34" charset="0"/>
              </a:endParaRPr>
            </a:p>
          </p:txBody>
        </p:sp>
        <p:cxnSp>
          <p:nvCxnSpPr>
            <p:cNvPr id="153" name="Straight Connector 152">
              <a:extLst>
                <a:ext uri="{FF2B5EF4-FFF2-40B4-BE49-F238E27FC236}">
                  <a16:creationId xmlns:a16="http://schemas.microsoft.com/office/drawing/2014/main" id="{96EF0962-CF8B-C085-344A-51F6E986985F}"/>
                </a:ext>
              </a:extLst>
            </p:cNvPr>
            <p:cNvCxnSpPr>
              <a:cxnSpLocks/>
            </p:cNvCxnSpPr>
            <p:nvPr/>
          </p:nvCxnSpPr>
          <p:spPr>
            <a:xfrm flipH="1">
              <a:off x="4384513" y="5609411"/>
              <a:ext cx="1977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792E3BE-0C86-7423-FCE7-7155DD559443}"/>
                </a:ext>
              </a:extLst>
            </p:cNvPr>
            <p:cNvCxnSpPr>
              <a:cxnSpLocks/>
            </p:cNvCxnSpPr>
            <p:nvPr/>
          </p:nvCxnSpPr>
          <p:spPr>
            <a:xfrm flipH="1">
              <a:off x="4384515" y="6120107"/>
              <a:ext cx="19772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ADA500D0-91B6-DB5C-EB89-9BBED04A2866}"/>
              </a:ext>
            </a:extLst>
          </p:cNvPr>
          <p:cNvGrpSpPr/>
          <p:nvPr/>
        </p:nvGrpSpPr>
        <p:grpSpPr>
          <a:xfrm>
            <a:off x="495858" y="2650197"/>
            <a:ext cx="2010808" cy="4211550"/>
            <a:chOff x="494270" y="2650197"/>
            <a:chExt cx="2010808" cy="4211550"/>
          </a:xfrm>
          <a:effectLst>
            <a:outerShdw blurRad="50800" dist="38100" dir="5400000" algn="t" rotWithShape="0">
              <a:prstClr val="black">
                <a:alpha val="40000"/>
              </a:prstClr>
            </a:outerShdw>
          </a:effectLst>
        </p:grpSpPr>
        <p:sp>
          <p:nvSpPr>
            <p:cNvPr id="35" name="Freeform: Shape 34">
              <a:extLst>
                <a:ext uri="{FF2B5EF4-FFF2-40B4-BE49-F238E27FC236}">
                  <a16:creationId xmlns:a16="http://schemas.microsoft.com/office/drawing/2014/main" id="{09B6C502-D2AA-35CF-E647-D92CF4358D0A}"/>
                </a:ext>
              </a:extLst>
            </p:cNvPr>
            <p:cNvSpPr/>
            <p:nvPr/>
          </p:nvSpPr>
          <p:spPr>
            <a:xfrm>
              <a:off x="878063" y="2650197"/>
              <a:ext cx="768971" cy="1540526"/>
            </a:xfrm>
            <a:custGeom>
              <a:avLst/>
              <a:gdLst>
                <a:gd name="connsiteX0" fmla="*/ 345694 w 768971"/>
                <a:gd name="connsiteY0" fmla="*/ 7681 h 1540526"/>
                <a:gd name="connsiteX1" fmla="*/ 458047 w 768971"/>
                <a:gd name="connsiteY1" fmla="*/ 5536 h 1540526"/>
                <a:gd name="connsiteX2" fmla="*/ 549648 w 768971"/>
                <a:gd name="connsiteY2" fmla="*/ 72741 h 1540526"/>
                <a:gd name="connsiteX3" fmla="*/ 579704 w 768971"/>
                <a:gd name="connsiteY3" fmla="*/ 160679 h 1540526"/>
                <a:gd name="connsiteX4" fmla="*/ 699214 w 768971"/>
                <a:gd name="connsiteY4" fmla="*/ 350854 h 1540526"/>
                <a:gd name="connsiteX5" fmla="*/ 729270 w 768971"/>
                <a:gd name="connsiteY5" fmla="*/ 496703 h 1540526"/>
                <a:gd name="connsiteX6" fmla="*/ 706370 w 768971"/>
                <a:gd name="connsiteY6" fmla="*/ 683303 h 1540526"/>
                <a:gd name="connsiteX7" fmla="*/ 737142 w 768971"/>
                <a:gd name="connsiteY7" fmla="*/ 907080 h 1540526"/>
                <a:gd name="connsiteX8" fmla="*/ 723545 w 768971"/>
                <a:gd name="connsiteY8" fmla="*/ 964991 h 1540526"/>
                <a:gd name="connsiteX9" fmla="*/ 728555 w 768971"/>
                <a:gd name="connsiteY9" fmla="*/ 1030051 h 1540526"/>
                <a:gd name="connsiteX10" fmla="*/ 765767 w 768971"/>
                <a:gd name="connsiteY10" fmla="*/ 1248824 h 1540526"/>
                <a:gd name="connsiteX11" fmla="*/ 742151 w 768971"/>
                <a:gd name="connsiteY11" fmla="*/ 1467596 h 1540526"/>
                <a:gd name="connsiteX12" fmla="*/ 736426 w 768971"/>
                <a:gd name="connsiteY12" fmla="*/ 1536231 h 1540526"/>
                <a:gd name="connsiteX13" fmla="*/ 628367 w 768971"/>
                <a:gd name="connsiteY13" fmla="*/ 1496909 h 1540526"/>
                <a:gd name="connsiteX14" fmla="*/ 478085 w 768971"/>
                <a:gd name="connsiteY14" fmla="*/ 1432564 h 1540526"/>
                <a:gd name="connsiteX15" fmla="*/ 261966 w 768971"/>
                <a:gd name="connsiteY15" fmla="*/ 1486900 h 1540526"/>
                <a:gd name="connsiteX16" fmla="*/ 45846 w 768971"/>
                <a:gd name="connsiteY16" fmla="*/ 1486185 h 1540526"/>
                <a:gd name="connsiteX17" fmla="*/ 24377 w 768971"/>
                <a:gd name="connsiteY17" fmla="*/ 1464022 h 1540526"/>
                <a:gd name="connsiteX18" fmla="*/ 19368 w 768971"/>
                <a:gd name="connsiteY18" fmla="*/ 1433279 h 1540526"/>
                <a:gd name="connsiteX19" fmla="*/ 53718 w 768971"/>
                <a:gd name="connsiteY19" fmla="*/ 1203782 h 1540526"/>
                <a:gd name="connsiteX20" fmla="*/ 98087 w 768971"/>
                <a:gd name="connsiteY20" fmla="*/ 1033625 h 1540526"/>
                <a:gd name="connsiteX21" fmla="*/ 58012 w 768971"/>
                <a:gd name="connsiteY21" fmla="*/ 882772 h 1540526"/>
                <a:gd name="connsiteX22" fmla="*/ 3624 w 768971"/>
                <a:gd name="connsiteY22" fmla="*/ 736924 h 1540526"/>
                <a:gd name="connsiteX23" fmla="*/ 35827 w 768971"/>
                <a:gd name="connsiteY23" fmla="*/ 589645 h 1540526"/>
                <a:gd name="connsiteX24" fmla="*/ 86637 w 768971"/>
                <a:gd name="connsiteY24" fmla="*/ 536024 h 1540526"/>
                <a:gd name="connsiteX25" fmla="*/ 95224 w 768971"/>
                <a:gd name="connsiteY25" fmla="*/ 486693 h 1540526"/>
                <a:gd name="connsiteX26" fmla="*/ 88068 w 768971"/>
                <a:gd name="connsiteY26" fmla="*/ 366583 h 1540526"/>
                <a:gd name="connsiteX27" fmla="*/ 73756 w 768971"/>
                <a:gd name="connsiteY27" fmla="*/ 254337 h 1540526"/>
                <a:gd name="connsiteX28" fmla="*/ 105959 w 768971"/>
                <a:gd name="connsiteY28" fmla="*/ 149955 h 1540526"/>
                <a:gd name="connsiteX29" fmla="*/ 175375 w 768971"/>
                <a:gd name="connsiteY29" fmla="*/ 114923 h 1540526"/>
                <a:gd name="connsiteX30" fmla="*/ 214734 w 768971"/>
                <a:gd name="connsiteY30" fmla="*/ 112063 h 1540526"/>
                <a:gd name="connsiteX31" fmla="*/ 228331 w 768971"/>
                <a:gd name="connsiteY31" fmla="*/ 89185 h 1540526"/>
                <a:gd name="connsiteX32" fmla="*/ 345694 w 768971"/>
                <a:gd name="connsiteY32" fmla="*/ 7681 h 154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8971" h="1540526">
                  <a:moveTo>
                    <a:pt x="345694" y="7681"/>
                  </a:moveTo>
                  <a:cubicBezTo>
                    <a:pt x="382907" y="-183"/>
                    <a:pt x="421550" y="-3758"/>
                    <a:pt x="458047" y="5536"/>
                  </a:cubicBezTo>
                  <a:cubicBezTo>
                    <a:pt x="494544" y="14830"/>
                    <a:pt x="530326" y="36994"/>
                    <a:pt x="549648" y="72741"/>
                  </a:cubicBezTo>
                  <a:cubicBezTo>
                    <a:pt x="564676" y="99909"/>
                    <a:pt x="568970" y="131366"/>
                    <a:pt x="579704" y="160679"/>
                  </a:cubicBezTo>
                  <a:cubicBezTo>
                    <a:pt x="606182" y="232173"/>
                    <a:pt x="665579" y="282934"/>
                    <a:pt x="699214" y="350854"/>
                  </a:cubicBezTo>
                  <a:cubicBezTo>
                    <a:pt x="721398" y="395181"/>
                    <a:pt x="731417" y="445942"/>
                    <a:pt x="729270" y="496703"/>
                  </a:cubicBezTo>
                  <a:cubicBezTo>
                    <a:pt x="726408" y="559618"/>
                    <a:pt x="703508" y="620388"/>
                    <a:pt x="706370" y="683303"/>
                  </a:cubicBezTo>
                  <a:cubicBezTo>
                    <a:pt x="709948" y="759087"/>
                    <a:pt x="750739" y="832726"/>
                    <a:pt x="737142" y="907080"/>
                  </a:cubicBezTo>
                  <a:cubicBezTo>
                    <a:pt x="733564" y="926384"/>
                    <a:pt x="726408" y="944972"/>
                    <a:pt x="723545" y="964991"/>
                  </a:cubicBezTo>
                  <a:cubicBezTo>
                    <a:pt x="720683" y="986439"/>
                    <a:pt x="724261" y="1008602"/>
                    <a:pt x="728555" y="1030051"/>
                  </a:cubicBezTo>
                  <a:cubicBezTo>
                    <a:pt x="741436" y="1102975"/>
                    <a:pt x="758611" y="1175184"/>
                    <a:pt x="765767" y="1248824"/>
                  </a:cubicBezTo>
                  <a:cubicBezTo>
                    <a:pt x="772923" y="1322463"/>
                    <a:pt x="769345" y="1399677"/>
                    <a:pt x="742151" y="1467596"/>
                  </a:cubicBezTo>
                  <a:cubicBezTo>
                    <a:pt x="733564" y="1489760"/>
                    <a:pt x="722829" y="1516928"/>
                    <a:pt x="736426" y="1536231"/>
                  </a:cubicBezTo>
                  <a:cubicBezTo>
                    <a:pt x="699214" y="1551960"/>
                    <a:pt x="661286" y="1521217"/>
                    <a:pt x="628367" y="1496909"/>
                  </a:cubicBezTo>
                  <a:cubicBezTo>
                    <a:pt x="583282" y="1463307"/>
                    <a:pt x="531757" y="1436854"/>
                    <a:pt x="478085" y="1432564"/>
                  </a:cubicBezTo>
                  <a:cubicBezTo>
                    <a:pt x="403660" y="1426845"/>
                    <a:pt x="332813" y="1461877"/>
                    <a:pt x="261966" y="1486900"/>
                  </a:cubicBezTo>
                  <a:cubicBezTo>
                    <a:pt x="191118" y="1511923"/>
                    <a:pt x="110253" y="1527652"/>
                    <a:pt x="45846" y="1486185"/>
                  </a:cubicBezTo>
                  <a:cubicBezTo>
                    <a:pt x="37259" y="1480465"/>
                    <a:pt x="28671" y="1474031"/>
                    <a:pt x="24377" y="1464022"/>
                  </a:cubicBezTo>
                  <a:cubicBezTo>
                    <a:pt x="20084" y="1454727"/>
                    <a:pt x="19368" y="1444003"/>
                    <a:pt x="19368" y="1433279"/>
                  </a:cubicBezTo>
                  <a:cubicBezTo>
                    <a:pt x="18652" y="1355350"/>
                    <a:pt x="30102" y="1277421"/>
                    <a:pt x="53718" y="1203782"/>
                  </a:cubicBezTo>
                  <a:cubicBezTo>
                    <a:pt x="71609" y="1148016"/>
                    <a:pt x="97371" y="1092966"/>
                    <a:pt x="98087" y="1033625"/>
                  </a:cubicBezTo>
                  <a:cubicBezTo>
                    <a:pt x="98803" y="980720"/>
                    <a:pt x="79481" y="930674"/>
                    <a:pt x="58012" y="882772"/>
                  </a:cubicBezTo>
                  <a:cubicBezTo>
                    <a:pt x="36543" y="835586"/>
                    <a:pt x="12927" y="788400"/>
                    <a:pt x="3624" y="736924"/>
                  </a:cubicBezTo>
                  <a:cubicBezTo>
                    <a:pt x="-5679" y="685448"/>
                    <a:pt x="2193" y="626107"/>
                    <a:pt x="35827" y="589645"/>
                  </a:cubicBezTo>
                  <a:cubicBezTo>
                    <a:pt x="53002" y="571772"/>
                    <a:pt x="75903" y="558903"/>
                    <a:pt x="86637" y="536024"/>
                  </a:cubicBezTo>
                  <a:cubicBezTo>
                    <a:pt x="93793" y="521011"/>
                    <a:pt x="94509" y="503852"/>
                    <a:pt x="95224" y="486693"/>
                  </a:cubicBezTo>
                  <a:cubicBezTo>
                    <a:pt x="95940" y="446657"/>
                    <a:pt x="93793" y="405905"/>
                    <a:pt x="88068" y="366583"/>
                  </a:cubicBezTo>
                  <a:cubicBezTo>
                    <a:pt x="82343" y="329406"/>
                    <a:pt x="73756" y="292229"/>
                    <a:pt x="73756" y="254337"/>
                  </a:cubicBezTo>
                  <a:cubicBezTo>
                    <a:pt x="73040" y="216445"/>
                    <a:pt x="82343" y="176408"/>
                    <a:pt x="105959" y="149955"/>
                  </a:cubicBezTo>
                  <a:cubicBezTo>
                    <a:pt x="124565" y="129221"/>
                    <a:pt x="150328" y="119212"/>
                    <a:pt x="175375" y="114923"/>
                  </a:cubicBezTo>
                  <a:cubicBezTo>
                    <a:pt x="187540" y="112778"/>
                    <a:pt x="203284" y="116352"/>
                    <a:pt x="214734" y="112063"/>
                  </a:cubicBezTo>
                  <a:cubicBezTo>
                    <a:pt x="231909" y="106343"/>
                    <a:pt x="224037" y="102769"/>
                    <a:pt x="228331" y="89185"/>
                  </a:cubicBezTo>
                  <a:cubicBezTo>
                    <a:pt x="245506" y="37709"/>
                    <a:pt x="301325" y="16975"/>
                    <a:pt x="345694" y="7681"/>
                  </a:cubicBezTo>
                  <a:close/>
                </a:path>
              </a:pathLst>
            </a:custGeom>
            <a:solidFill>
              <a:srgbClr val="3487C8"/>
            </a:solidFill>
            <a:ln w="7144" cap="flat">
              <a:noFill/>
              <a:prstDash val="solid"/>
              <a:miter/>
            </a:ln>
          </p:spPr>
          <p:txBody>
            <a:bodyPr rtlCol="0" anchor="ctr"/>
            <a:lstStyle/>
            <a:p>
              <a:endParaRPr lang="en-US"/>
            </a:p>
          </p:txBody>
        </p:sp>
        <p:grpSp>
          <p:nvGrpSpPr>
            <p:cNvPr id="36" name="Gráfico 2">
              <a:extLst>
                <a:ext uri="{FF2B5EF4-FFF2-40B4-BE49-F238E27FC236}">
                  <a16:creationId xmlns:a16="http://schemas.microsoft.com/office/drawing/2014/main" id="{914BE2AB-C8C3-EF3C-4900-D624A10DCD94}"/>
                </a:ext>
              </a:extLst>
            </p:cNvPr>
            <p:cNvGrpSpPr/>
            <p:nvPr/>
          </p:nvGrpSpPr>
          <p:grpSpPr>
            <a:xfrm>
              <a:off x="494270" y="2849483"/>
              <a:ext cx="2010808" cy="4012264"/>
              <a:chOff x="494270" y="2849483"/>
              <a:chExt cx="2010808" cy="4012264"/>
            </a:xfrm>
          </p:grpSpPr>
          <p:sp>
            <p:nvSpPr>
              <p:cNvPr id="37" name="Freeform: Shape 36">
                <a:extLst>
                  <a:ext uri="{FF2B5EF4-FFF2-40B4-BE49-F238E27FC236}">
                    <a16:creationId xmlns:a16="http://schemas.microsoft.com/office/drawing/2014/main" id="{9B321937-5FA9-EDB6-5C41-C678E6EEB684}"/>
                  </a:ext>
                </a:extLst>
              </p:cNvPr>
              <p:cNvSpPr/>
              <p:nvPr/>
            </p:nvSpPr>
            <p:spPr>
              <a:xfrm>
                <a:off x="1306054" y="3460760"/>
                <a:ext cx="656230" cy="555481"/>
              </a:xfrm>
              <a:custGeom>
                <a:avLst/>
                <a:gdLst>
                  <a:gd name="connsiteX0" fmla="*/ 188926 w 656230"/>
                  <a:gd name="connsiteY0" fmla="*/ 0 h 555481"/>
                  <a:gd name="connsiteX1" fmla="*/ 591824 w 656230"/>
                  <a:gd name="connsiteY1" fmla="*/ 369626 h 555481"/>
                  <a:gd name="connsiteX2" fmla="*/ 656230 w 656230"/>
                  <a:gd name="connsiteY2" fmla="*/ 487592 h 555481"/>
                  <a:gd name="connsiteX3" fmla="*/ 440826 w 656230"/>
                  <a:gd name="connsiteY3" fmla="*/ 530488 h 555481"/>
                  <a:gd name="connsiteX4" fmla="*/ 0 w 656230"/>
                  <a:gd name="connsiteY4" fmla="*/ 175876 h 555481"/>
                  <a:gd name="connsiteX5" fmla="*/ 188926 w 656230"/>
                  <a:gd name="connsiteY5" fmla="*/ 0 h 55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230" h="555481">
                    <a:moveTo>
                      <a:pt x="188926" y="0"/>
                    </a:moveTo>
                    <a:lnTo>
                      <a:pt x="591824" y="369626"/>
                    </a:lnTo>
                    <a:lnTo>
                      <a:pt x="656230" y="487592"/>
                    </a:lnTo>
                    <a:cubicBezTo>
                      <a:pt x="656230" y="487592"/>
                      <a:pt x="548886" y="605557"/>
                      <a:pt x="440826" y="530488"/>
                    </a:cubicBezTo>
                    <a:cubicBezTo>
                      <a:pt x="333482" y="455419"/>
                      <a:pt x="0" y="175876"/>
                      <a:pt x="0" y="175876"/>
                    </a:cubicBezTo>
                    <a:lnTo>
                      <a:pt x="188926" y="0"/>
                    </a:lnTo>
                    <a:close/>
                  </a:path>
                </a:pathLst>
              </a:custGeom>
              <a:solidFill>
                <a:srgbClr val="284E9D"/>
              </a:solidFill>
              <a:ln w="7144" cap="flat">
                <a:noFill/>
                <a:prstDash val="solid"/>
                <a:miter/>
              </a:ln>
            </p:spPr>
            <p:txBody>
              <a:bodyPr rtlCol="0" anchor="ctr"/>
              <a:lstStyle/>
              <a:p>
                <a:endParaRPr lang="en-US"/>
              </a:p>
            </p:txBody>
          </p:sp>
          <p:grpSp>
            <p:nvGrpSpPr>
              <p:cNvPr id="39" name="Gráfico 2">
                <a:extLst>
                  <a:ext uri="{FF2B5EF4-FFF2-40B4-BE49-F238E27FC236}">
                    <a16:creationId xmlns:a16="http://schemas.microsoft.com/office/drawing/2014/main" id="{8A271C5E-4D10-38D8-BC38-BF1DA693BBCA}"/>
                  </a:ext>
                </a:extLst>
              </p:cNvPr>
              <p:cNvGrpSpPr/>
              <p:nvPr/>
            </p:nvGrpSpPr>
            <p:grpSpPr>
              <a:xfrm>
                <a:off x="1792058" y="3226259"/>
                <a:ext cx="713020" cy="755740"/>
                <a:chOff x="1792058" y="3226259"/>
                <a:chExt cx="713020" cy="755740"/>
              </a:xfrm>
              <a:solidFill>
                <a:srgbClr val="D39576"/>
              </a:solidFill>
            </p:grpSpPr>
            <p:sp>
              <p:nvSpPr>
                <p:cNvPr id="40" name="Freeform: Shape 39">
                  <a:extLst>
                    <a:ext uri="{FF2B5EF4-FFF2-40B4-BE49-F238E27FC236}">
                      <a16:creationId xmlns:a16="http://schemas.microsoft.com/office/drawing/2014/main" id="{85086F15-20F7-C43C-D5B4-8B4C2E06A709}"/>
                    </a:ext>
                  </a:extLst>
                </p:cNvPr>
                <p:cNvSpPr/>
                <p:nvPr/>
              </p:nvSpPr>
              <p:spPr>
                <a:xfrm>
                  <a:off x="1792058" y="3456427"/>
                  <a:ext cx="461604" cy="525571"/>
                </a:xfrm>
                <a:custGeom>
                  <a:avLst/>
                  <a:gdLst>
                    <a:gd name="connsiteX0" fmla="*/ 9211 w 461604"/>
                    <a:gd name="connsiteY0" fmla="*/ 407561 h 525571"/>
                    <a:gd name="connsiteX1" fmla="*/ 401375 w 461604"/>
                    <a:gd name="connsiteY1" fmla="*/ 43 h 525571"/>
                    <a:gd name="connsiteX2" fmla="*/ 454331 w 461604"/>
                    <a:gd name="connsiteY2" fmla="*/ 54379 h 525571"/>
                    <a:gd name="connsiteX3" fmla="*/ 169511 w 461604"/>
                    <a:gd name="connsiteY3" fmla="*/ 492640 h 525571"/>
                    <a:gd name="connsiteX4" fmla="*/ 9211 w 461604"/>
                    <a:gd name="connsiteY4" fmla="*/ 407561 h 525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604" h="525571">
                      <a:moveTo>
                        <a:pt x="9211" y="407561"/>
                      </a:moveTo>
                      <a:lnTo>
                        <a:pt x="401375" y="43"/>
                      </a:lnTo>
                      <a:cubicBezTo>
                        <a:pt x="401375" y="43"/>
                        <a:pt x="486534" y="-3532"/>
                        <a:pt x="454331" y="54379"/>
                      </a:cubicBezTo>
                      <a:cubicBezTo>
                        <a:pt x="422128" y="111574"/>
                        <a:pt x="169511" y="492640"/>
                        <a:pt x="169511" y="492640"/>
                      </a:cubicBezTo>
                      <a:cubicBezTo>
                        <a:pt x="169511" y="492640"/>
                        <a:pt x="-46608" y="607745"/>
                        <a:pt x="9211" y="407561"/>
                      </a:cubicBezTo>
                      <a:close/>
                    </a:path>
                  </a:pathLst>
                </a:custGeom>
                <a:solidFill>
                  <a:srgbClr val="D39576"/>
                </a:solidFill>
                <a:ln w="714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37186E-05F2-E13A-1DA4-C24BB6A7C906}"/>
                    </a:ext>
                  </a:extLst>
                </p:cNvPr>
                <p:cNvSpPr/>
                <p:nvPr/>
              </p:nvSpPr>
              <p:spPr>
                <a:xfrm>
                  <a:off x="2192613" y="3226259"/>
                  <a:ext cx="312465" cy="321009"/>
                </a:xfrm>
                <a:custGeom>
                  <a:avLst/>
                  <a:gdLst>
                    <a:gd name="connsiteX0" fmla="*/ 6544 w 312465"/>
                    <a:gd name="connsiteY0" fmla="*/ 321010 h 321009"/>
                    <a:gd name="connsiteX1" fmla="*/ 131779 w 312465"/>
                    <a:gd name="connsiteY1" fmla="*/ 253090 h 321009"/>
                    <a:gd name="connsiteX2" fmla="*/ 294942 w 312465"/>
                    <a:gd name="connsiteY2" fmla="*/ 130835 h 321009"/>
                    <a:gd name="connsiteX3" fmla="*/ 307823 w 312465"/>
                    <a:gd name="connsiteY3" fmla="*/ 107957 h 321009"/>
                    <a:gd name="connsiteX4" fmla="*/ 202626 w 312465"/>
                    <a:gd name="connsiteY4" fmla="*/ 170157 h 321009"/>
                    <a:gd name="connsiteX5" fmla="*/ 233398 w 312465"/>
                    <a:gd name="connsiteY5" fmla="*/ 125115 h 321009"/>
                    <a:gd name="connsiteX6" fmla="*/ 302814 w 312465"/>
                    <a:gd name="connsiteY6" fmla="*/ 80074 h 321009"/>
                    <a:gd name="connsiteX7" fmla="*/ 311402 w 312465"/>
                    <a:gd name="connsiteY7" fmla="*/ 58625 h 321009"/>
                    <a:gd name="connsiteX8" fmla="*/ 302098 w 312465"/>
                    <a:gd name="connsiteY8" fmla="*/ 32172 h 321009"/>
                    <a:gd name="connsiteX9" fmla="*/ 221948 w 312465"/>
                    <a:gd name="connsiteY9" fmla="*/ 70779 h 321009"/>
                    <a:gd name="connsiteX10" fmla="*/ 166129 w 312465"/>
                    <a:gd name="connsiteY10" fmla="*/ 112246 h 321009"/>
                    <a:gd name="connsiteX11" fmla="*/ 193323 w 312465"/>
                    <a:gd name="connsiteY11" fmla="*/ 60770 h 321009"/>
                    <a:gd name="connsiteX12" fmla="*/ 267033 w 312465"/>
                    <a:gd name="connsiteY12" fmla="*/ 23593 h 321009"/>
                    <a:gd name="connsiteX13" fmla="*/ 263454 w 312465"/>
                    <a:gd name="connsiteY13" fmla="*/ 0 h 321009"/>
                    <a:gd name="connsiteX14" fmla="*/ 167560 w 312465"/>
                    <a:gd name="connsiteY14" fmla="*/ 42897 h 321009"/>
                    <a:gd name="connsiteX15" fmla="*/ 91704 w 312465"/>
                    <a:gd name="connsiteY15" fmla="*/ 133694 h 321009"/>
                    <a:gd name="connsiteX16" fmla="*/ 97429 w 312465"/>
                    <a:gd name="connsiteY16" fmla="*/ 100807 h 321009"/>
                    <a:gd name="connsiteX17" fmla="*/ 114604 w 312465"/>
                    <a:gd name="connsiteY17" fmla="*/ 50046 h 321009"/>
                    <a:gd name="connsiteX18" fmla="*/ 59501 w 312465"/>
                    <a:gd name="connsiteY18" fmla="*/ 111531 h 321009"/>
                    <a:gd name="connsiteX19" fmla="*/ 819 w 312465"/>
                    <a:gd name="connsiteY19" fmla="*/ 213053 h 321009"/>
                    <a:gd name="connsiteX20" fmla="*/ 6544 w 312465"/>
                    <a:gd name="connsiteY20" fmla="*/ 321010 h 321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2465" h="321009">
                      <a:moveTo>
                        <a:pt x="6544" y="321010"/>
                      </a:moveTo>
                      <a:cubicBezTo>
                        <a:pt x="6544" y="321010"/>
                        <a:pt x="89557" y="274538"/>
                        <a:pt x="131779" y="253090"/>
                      </a:cubicBezTo>
                      <a:cubicBezTo>
                        <a:pt x="174001" y="232357"/>
                        <a:pt x="282061" y="154428"/>
                        <a:pt x="294942" y="130835"/>
                      </a:cubicBezTo>
                      <a:cubicBezTo>
                        <a:pt x="307823" y="107957"/>
                        <a:pt x="307823" y="107957"/>
                        <a:pt x="307823" y="107957"/>
                      </a:cubicBezTo>
                      <a:lnTo>
                        <a:pt x="202626" y="170157"/>
                      </a:lnTo>
                      <a:lnTo>
                        <a:pt x="233398" y="125115"/>
                      </a:lnTo>
                      <a:cubicBezTo>
                        <a:pt x="233398" y="125115"/>
                        <a:pt x="295658" y="88653"/>
                        <a:pt x="302814" y="80074"/>
                      </a:cubicBezTo>
                      <a:cubicBezTo>
                        <a:pt x="309970" y="70779"/>
                        <a:pt x="311402" y="58625"/>
                        <a:pt x="311402" y="58625"/>
                      </a:cubicBezTo>
                      <a:cubicBezTo>
                        <a:pt x="316411" y="32887"/>
                        <a:pt x="302098" y="32172"/>
                        <a:pt x="302098" y="32172"/>
                      </a:cubicBezTo>
                      <a:lnTo>
                        <a:pt x="221948" y="70779"/>
                      </a:lnTo>
                      <a:lnTo>
                        <a:pt x="166129" y="112246"/>
                      </a:lnTo>
                      <a:lnTo>
                        <a:pt x="193323" y="60770"/>
                      </a:lnTo>
                      <a:cubicBezTo>
                        <a:pt x="193323" y="60770"/>
                        <a:pt x="262023" y="32172"/>
                        <a:pt x="267033" y="23593"/>
                      </a:cubicBezTo>
                      <a:cubicBezTo>
                        <a:pt x="272042" y="15014"/>
                        <a:pt x="263454" y="0"/>
                        <a:pt x="263454" y="0"/>
                      </a:cubicBezTo>
                      <a:lnTo>
                        <a:pt x="167560" y="42897"/>
                      </a:lnTo>
                      <a:lnTo>
                        <a:pt x="91704" y="133694"/>
                      </a:lnTo>
                      <a:cubicBezTo>
                        <a:pt x="91704" y="133694"/>
                        <a:pt x="81685" y="121540"/>
                        <a:pt x="97429" y="100807"/>
                      </a:cubicBezTo>
                      <a:cubicBezTo>
                        <a:pt x="113173" y="79359"/>
                        <a:pt x="118182" y="61485"/>
                        <a:pt x="114604" y="50046"/>
                      </a:cubicBezTo>
                      <a:cubicBezTo>
                        <a:pt x="111741" y="38607"/>
                        <a:pt x="65226" y="97232"/>
                        <a:pt x="59501" y="111531"/>
                      </a:cubicBezTo>
                      <a:cubicBezTo>
                        <a:pt x="53776" y="125115"/>
                        <a:pt x="2966" y="158718"/>
                        <a:pt x="819" y="213053"/>
                      </a:cubicBezTo>
                      <a:cubicBezTo>
                        <a:pt x="-2759" y="267389"/>
                        <a:pt x="6544" y="321010"/>
                        <a:pt x="6544" y="321010"/>
                      </a:cubicBezTo>
                      <a:close/>
                    </a:path>
                  </a:pathLst>
                </a:custGeom>
                <a:solidFill>
                  <a:srgbClr val="D39576"/>
                </a:solidFill>
                <a:ln w="7144" cap="flat">
                  <a:noFill/>
                  <a:prstDash val="solid"/>
                  <a:miter/>
                </a:ln>
              </p:spPr>
              <p:txBody>
                <a:bodyPr rtlCol="0" anchor="ctr"/>
                <a:lstStyle/>
                <a:p>
                  <a:endParaRPr lang="en-US"/>
                </a:p>
              </p:txBody>
            </p:sp>
          </p:grpSp>
          <p:sp>
            <p:nvSpPr>
              <p:cNvPr id="42" name="Freeform: Shape 41">
                <a:extLst>
                  <a:ext uri="{FF2B5EF4-FFF2-40B4-BE49-F238E27FC236}">
                    <a16:creationId xmlns:a16="http://schemas.microsoft.com/office/drawing/2014/main" id="{6F769B70-FF3C-442D-F2B5-1DD0B24DA725}"/>
                  </a:ext>
                </a:extLst>
              </p:cNvPr>
              <p:cNvSpPr/>
              <p:nvPr/>
            </p:nvSpPr>
            <p:spPr>
              <a:xfrm>
                <a:off x="494270" y="6651908"/>
                <a:ext cx="307983" cy="209839"/>
              </a:xfrm>
              <a:custGeom>
                <a:avLst/>
                <a:gdLst>
                  <a:gd name="connsiteX0" fmla="*/ 267192 w 307983"/>
                  <a:gd name="connsiteY0" fmla="*/ 29674 h 209839"/>
                  <a:gd name="connsiteX1" fmla="*/ 260752 w 307983"/>
                  <a:gd name="connsiteY1" fmla="*/ 108318 h 209839"/>
                  <a:gd name="connsiteX2" fmla="*/ 305121 w 307983"/>
                  <a:gd name="connsiteY2" fmla="*/ 194111 h 209839"/>
                  <a:gd name="connsiteX3" fmla="*/ 307983 w 307983"/>
                  <a:gd name="connsiteY3" fmla="*/ 209840 h 209839"/>
                  <a:gd name="connsiteX4" fmla="*/ 263 w 307983"/>
                  <a:gd name="connsiteY4" fmla="*/ 209840 h 209839"/>
                  <a:gd name="connsiteX5" fmla="*/ 44632 w 307983"/>
                  <a:gd name="connsiteY5" fmla="*/ 139060 h 209839"/>
                  <a:gd name="connsiteX6" fmla="*/ 116911 w 307983"/>
                  <a:gd name="connsiteY6" fmla="*/ 20380 h 209839"/>
                  <a:gd name="connsiteX7" fmla="*/ 267192 w 307983"/>
                  <a:gd name="connsiteY7" fmla="*/ 29674 h 20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983" h="209839">
                    <a:moveTo>
                      <a:pt x="267192" y="29674"/>
                    </a:moveTo>
                    <a:cubicBezTo>
                      <a:pt x="267192" y="29674"/>
                      <a:pt x="260752" y="89729"/>
                      <a:pt x="260752" y="108318"/>
                    </a:cubicBezTo>
                    <a:cubicBezTo>
                      <a:pt x="260752" y="126906"/>
                      <a:pt x="301543" y="179097"/>
                      <a:pt x="305121" y="194111"/>
                    </a:cubicBezTo>
                    <a:cubicBezTo>
                      <a:pt x="307983" y="209840"/>
                      <a:pt x="307983" y="209840"/>
                      <a:pt x="307983" y="209840"/>
                    </a:cubicBezTo>
                    <a:lnTo>
                      <a:pt x="263" y="209840"/>
                    </a:lnTo>
                    <a:cubicBezTo>
                      <a:pt x="263" y="209840"/>
                      <a:pt x="-6177" y="179097"/>
                      <a:pt x="44632" y="139060"/>
                    </a:cubicBezTo>
                    <a:cubicBezTo>
                      <a:pt x="94726" y="99023"/>
                      <a:pt x="110470" y="71140"/>
                      <a:pt x="116911" y="20380"/>
                    </a:cubicBezTo>
                    <a:cubicBezTo>
                      <a:pt x="122636" y="-30381"/>
                      <a:pt x="267192" y="29674"/>
                      <a:pt x="267192" y="29674"/>
                    </a:cubicBezTo>
                    <a:close/>
                  </a:path>
                </a:pathLst>
              </a:custGeom>
              <a:solidFill>
                <a:srgbClr val="3487C8"/>
              </a:solidFill>
              <a:ln w="714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ACDDFB2-165E-5CD0-FF34-0D9FF4BBA68D}"/>
                  </a:ext>
                </a:extLst>
              </p:cNvPr>
              <p:cNvSpPr/>
              <p:nvPr/>
            </p:nvSpPr>
            <p:spPr>
              <a:xfrm>
                <a:off x="1255245" y="6657152"/>
                <a:ext cx="480925" cy="197446"/>
              </a:xfrm>
              <a:custGeom>
                <a:avLst/>
                <a:gdLst>
                  <a:gd name="connsiteX0" fmla="*/ 31488 w 480925"/>
                  <a:gd name="connsiteY0" fmla="*/ 31579 h 197446"/>
                  <a:gd name="connsiteX1" fmla="*/ 0 w 480925"/>
                  <a:gd name="connsiteY1" fmla="*/ 197446 h 197446"/>
                  <a:gd name="connsiteX2" fmla="*/ 480901 w 480925"/>
                  <a:gd name="connsiteY2" fmla="*/ 197446 h 197446"/>
                  <a:gd name="connsiteX3" fmla="*/ 427229 w 480925"/>
                  <a:gd name="connsiteY3" fmla="*/ 129527 h 197446"/>
                  <a:gd name="connsiteX4" fmla="*/ 176044 w 480925"/>
                  <a:gd name="connsiteY4" fmla="*/ 18710 h 197446"/>
                  <a:gd name="connsiteX5" fmla="*/ 31488 w 480925"/>
                  <a:gd name="connsiteY5" fmla="*/ 31579 h 19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25" h="197446">
                    <a:moveTo>
                      <a:pt x="31488" y="31579"/>
                    </a:moveTo>
                    <a:lnTo>
                      <a:pt x="0" y="197446"/>
                    </a:lnTo>
                    <a:lnTo>
                      <a:pt x="480901" y="197446"/>
                    </a:lnTo>
                    <a:cubicBezTo>
                      <a:pt x="480901" y="197446"/>
                      <a:pt x="483764" y="145256"/>
                      <a:pt x="427229" y="129527"/>
                    </a:cubicBezTo>
                    <a:cubicBezTo>
                      <a:pt x="370695" y="113798"/>
                      <a:pt x="216835" y="68042"/>
                      <a:pt x="176044" y="18710"/>
                    </a:cubicBezTo>
                    <a:cubicBezTo>
                      <a:pt x="135254" y="-29906"/>
                      <a:pt x="31488" y="31579"/>
                      <a:pt x="31488" y="31579"/>
                    </a:cubicBezTo>
                    <a:close/>
                  </a:path>
                </a:pathLst>
              </a:custGeom>
              <a:solidFill>
                <a:srgbClr val="3487C8"/>
              </a:solidFill>
              <a:ln w="714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7D51C07-4CD6-FF2C-D5AF-49A23B7DD4E8}"/>
                  </a:ext>
                </a:extLst>
              </p:cNvPr>
              <p:cNvSpPr/>
              <p:nvPr/>
            </p:nvSpPr>
            <p:spPr>
              <a:xfrm>
                <a:off x="1270304" y="3391137"/>
                <a:ext cx="259947" cy="229019"/>
              </a:xfrm>
              <a:custGeom>
                <a:avLst/>
                <a:gdLst>
                  <a:gd name="connsiteX0" fmla="*/ 224676 w 259947"/>
                  <a:gd name="connsiteY0" fmla="*/ 69623 h 229019"/>
                  <a:gd name="connsiteX1" fmla="*/ 29310 w 259947"/>
                  <a:gd name="connsiteY1" fmla="*/ 274 h 229019"/>
                  <a:gd name="connsiteX2" fmla="*/ 154545 w 259947"/>
                  <a:gd name="connsiteY2" fmla="*/ 196168 h 229019"/>
                  <a:gd name="connsiteX3" fmla="*/ 258311 w 259947"/>
                  <a:gd name="connsiteY3" fmla="*/ 226196 h 229019"/>
                  <a:gd name="connsiteX4" fmla="*/ 224676 w 259947"/>
                  <a:gd name="connsiteY4" fmla="*/ 69623 h 229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47" h="229019">
                    <a:moveTo>
                      <a:pt x="224676" y="69623"/>
                    </a:moveTo>
                    <a:cubicBezTo>
                      <a:pt x="188895" y="43170"/>
                      <a:pt x="120910" y="-4016"/>
                      <a:pt x="29310" y="274"/>
                    </a:cubicBezTo>
                    <a:cubicBezTo>
                      <a:pt x="-62290" y="4563"/>
                      <a:pt x="83698" y="150412"/>
                      <a:pt x="154545" y="196168"/>
                    </a:cubicBezTo>
                    <a:cubicBezTo>
                      <a:pt x="225392" y="242640"/>
                      <a:pt x="258311" y="226196"/>
                      <a:pt x="258311" y="226196"/>
                    </a:cubicBezTo>
                    <a:cubicBezTo>
                      <a:pt x="258311" y="226196"/>
                      <a:pt x="271192" y="103940"/>
                      <a:pt x="224676" y="69623"/>
                    </a:cubicBezTo>
                    <a:close/>
                  </a:path>
                </a:pathLst>
              </a:custGeom>
              <a:solidFill>
                <a:srgbClr val="284E9D"/>
              </a:solidFill>
              <a:ln w="714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2175B9E-56F3-AD6B-921D-29397E40CA1D}"/>
                  </a:ext>
                </a:extLst>
              </p:cNvPr>
              <p:cNvSpPr/>
              <p:nvPr/>
            </p:nvSpPr>
            <p:spPr>
              <a:xfrm>
                <a:off x="1209273" y="4264065"/>
                <a:ext cx="417307" cy="2441075"/>
              </a:xfrm>
              <a:custGeom>
                <a:avLst/>
                <a:gdLst>
                  <a:gd name="connsiteX0" fmla="*/ 362995 w 417307"/>
                  <a:gd name="connsiteY0" fmla="*/ 10301 h 2441075"/>
                  <a:gd name="connsiteX1" fmla="*/ 339379 w 417307"/>
                  <a:gd name="connsiteY1" fmla="*/ 1250014 h 2441075"/>
                  <a:gd name="connsiteX2" fmla="*/ 297157 w 417307"/>
                  <a:gd name="connsiteY2" fmla="*/ 1591757 h 2441075"/>
                  <a:gd name="connsiteX3" fmla="*/ 247779 w 417307"/>
                  <a:gd name="connsiteY3" fmla="*/ 2435391 h 2441075"/>
                  <a:gd name="connsiteX4" fmla="*/ 77460 w 417307"/>
                  <a:gd name="connsiteY4" fmla="*/ 2425382 h 2441075"/>
                  <a:gd name="connsiteX5" fmla="*/ 43110 w 417307"/>
                  <a:gd name="connsiteY5" fmla="*/ 1628934 h 2441075"/>
                  <a:gd name="connsiteX6" fmla="*/ 94635 w 417307"/>
                  <a:gd name="connsiteY6" fmla="*/ 1310784 h 2441075"/>
                  <a:gd name="connsiteX7" fmla="*/ 5181 w 417307"/>
                  <a:gd name="connsiteY7" fmla="*/ 721670 h 2441075"/>
                  <a:gd name="connsiteX8" fmla="*/ 362995 w 417307"/>
                  <a:gd name="connsiteY8" fmla="*/ 10301 h 24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307" h="2441075">
                    <a:moveTo>
                      <a:pt x="362995" y="10301"/>
                    </a:moveTo>
                    <a:cubicBezTo>
                      <a:pt x="362995" y="10301"/>
                      <a:pt x="499680" y="447132"/>
                      <a:pt x="339379" y="1250014"/>
                    </a:cubicBezTo>
                    <a:cubicBezTo>
                      <a:pt x="305029" y="1420885"/>
                      <a:pt x="316479" y="1445908"/>
                      <a:pt x="297157" y="1591757"/>
                    </a:cubicBezTo>
                    <a:cubicBezTo>
                      <a:pt x="237760" y="2042887"/>
                      <a:pt x="267101" y="2431816"/>
                      <a:pt x="247779" y="2435391"/>
                    </a:cubicBezTo>
                    <a:cubicBezTo>
                      <a:pt x="177648" y="2448260"/>
                      <a:pt x="111094" y="2436821"/>
                      <a:pt x="77460" y="2425382"/>
                    </a:cubicBezTo>
                    <a:cubicBezTo>
                      <a:pt x="63147" y="2421092"/>
                      <a:pt x="28797" y="1744040"/>
                      <a:pt x="43110" y="1628934"/>
                    </a:cubicBezTo>
                    <a:cubicBezTo>
                      <a:pt x="63863" y="1461637"/>
                      <a:pt x="93919" y="1427320"/>
                      <a:pt x="94635" y="1310784"/>
                    </a:cubicBezTo>
                    <a:cubicBezTo>
                      <a:pt x="96066" y="1143487"/>
                      <a:pt x="-26306" y="910415"/>
                      <a:pt x="5181" y="721670"/>
                    </a:cubicBezTo>
                    <a:cubicBezTo>
                      <a:pt x="38100" y="522201"/>
                      <a:pt x="325782" y="-86216"/>
                      <a:pt x="362995" y="10301"/>
                    </a:cubicBezTo>
                    <a:close/>
                  </a:path>
                </a:pathLst>
              </a:custGeom>
              <a:solidFill>
                <a:srgbClr val="E24B24"/>
              </a:solidFill>
              <a:ln w="714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8F7B9DE-0CB6-AE40-8D52-B5A4DA494226}"/>
                  </a:ext>
                </a:extLst>
              </p:cNvPr>
              <p:cNvSpPr/>
              <p:nvPr/>
            </p:nvSpPr>
            <p:spPr>
              <a:xfrm>
                <a:off x="610465" y="4282231"/>
                <a:ext cx="961802" cy="2399351"/>
              </a:xfrm>
              <a:custGeom>
                <a:avLst/>
                <a:gdLst>
                  <a:gd name="connsiteX0" fmla="*/ 377136 w 961802"/>
                  <a:gd name="connsiteY0" fmla="*/ 0 h 2399351"/>
                  <a:gd name="connsiteX1" fmla="*/ 231148 w 961802"/>
                  <a:gd name="connsiteY1" fmla="*/ 410378 h 2399351"/>
                  <a:gd name="connsiteX2" fmla="*/ 207532 w 961802"/>
                  <a:gd name="connsiteY2" fmla="*/ 1273315 h 2399351"/>
                  <a:gd name="connsiteX3" fmla="*/ 65838 w 961802"/>
                  <a:gd name="connsiteY3" fmla="*/ 1642226 h 2399351"/>
                  <a:gd name="connsiteX4" fmla="*/ 0 w 961802"/>
                  <a:gd name="connsiteY4" fmla="*/ 2390057 h 2399351"/>
                  <a:gd name="connsiteX5" fmla="*/ 150997 w 961802"/>
                  <a:gd name="connsiteY5" fmla="*/ 2399351 h 2399351"/>
                  <a:gd name="connsiteX6" fmla="*/ 631899 w 961802"/>
                  <a:gd name="connsiteY6" fmla="*/ 673477 h 2399351"/>
                  <a:gd name="connsiteX7" fmla="*/ 961803 w 961802"/>
                  <a:gd name="connsiteY7" fmla="*/ 20018 h 2399351"/>
                  <a:gd name="connsiteX8" fmla="*/ 377136 w 961802"/>
                  <a:gd name="connsiteY8" fmla="*/ 0 h 239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1802" h="2399351">
                    <a:moveTo>
                      <a:pt x="377136" y="0"/>
                    </a:moveTo>
                    <a:cubicBezTo>
                      <a:pt x="377136" y="0"/>
                      <a:pt x="244745" y="281688"/>
                      <a:pt x="231148" y="410378"/>
                    </a:cubicBezTo>
                    <a:cubicBezTo>
                      <a:pt x="217551" y="534063"/>
                      <a:pt x="207532" y="1273315"/>
                      <a:pt x="207532" y="1273315"/>
                    </a:cubicBezTo>
                    <a:cubicBezTo>
                      <a:pt x="207532" y="1273315"/>
                      <a:pt x="98757" y="1522830"/>
                      <a:pt x="65838" y="1642226"/>
                    </a:cubicBezTo>
                    <a:cubicBezTo>
                      <a:pt x="32919" y="1762337"/>
                      <a:pt x="0" y="2390057"/>
                      <a:pt x="0" y="2390057"/>
                    </a:cubicBezTo>
                    <a:lnTo>
                      <a:pt x="150997" y="2399351"/>
                    </a:lnTo>
                    <a:lnTo>
                      <a:pt x="631899" y="673477"/>
                    </a:lnTo>
                    <a:lnTo>
                      <a:pt x="961803" y="20018"/>
                    </a:lnTo>
                    <a:lnTo>
                      <a:pt x="377136" y="0"/>
                    </a:lnTo>
                    <a:close/>
                  </a:path>
                </a:pathLst>
              </a:custGeom>
              <a:solidFill>
                <a:srgbClr val="EB5B2B"/>
              </a:solidFill>
              <a:ln w="714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40E92D6-F9C5-8D2C-4431-3E3304AB9331}"/>
                  </a:ext>
                </a:extLst>
              </p:cNvPr>
              <p:cNvSpPr/>
              <p:nvPr/>
            </p:nvSpPr>
            <p:spPr>
              <a:xfrm>
                <a:off x="915478" y="3380406"/>
                <a:ext cx="692220" cy="1120033"/>
              </a:xfrm>
              <a:custGeom>
                <a:avLst/>
                <a:gdLst>
                  <a:gd name="connsiteX0" fmla="*/ 97885 w 692220"/>
                  <a:gd name="connsiteY0" fmla="*/ 18154 h 1120033"/>
                  <a:gd name="connsiteX1" fmla="*/ 1275 w 692220"/>
                  <a:gd name="connsiteY1" fmla="*/ 225488 h 1120033"/>
                  <a:gd name="connsiteX2" fmla="*/ 87866 w 692220"/>
                  <a:gd name="connsiteY2" fmla="*/ 500026 h 1120033"/>
                  <a:gd name="connsiteX3" fmla="*/ 74984 w 692220"/>
                  <a:gd name="connsiteY3" fmla="*/ 893960 h 1120033"/>
                  <a:gd name="connsiteX4" fmla="*/ 688993 w 692220"/>
                  <a:gd name="connsiteY4" fmla="*/ 1099864 h 1120033"/>
                  <a:gd name="connsiteX5" fmla="*/ 647486 w 692220"/>
                  <a:gd name="connsiteY5" fmla="*/ 439256 h 1120033"/>
                  <a:gd name="connsiteX6" fmla="*/ 588805 w 692220"/>
                  <a:gd name="connsiteY6" fmla="*/ 212619 h 1120033"/>
                  <a:gd name="connsiteX7" fmla="*/ 402742 w 692220"/>
                  <a:gd name="connsiteY7" fmla="*/ 9575 h 1120033"/>
                  <a:gd name="connsiteX8" fmla="*/ 97885 w 692220"/>
                  <a:gd name="connsiteY8" fmla="*/ 18154 h 112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220" h="1120033">
                    <a:moveTo>
                      <a:pt x="97885" y="18154"/>
                    </a:moveTo>
                    <a:cubicBezTo>
                      <a:pt x="97885" y="18154"/>
                      <a:pt x="-13038" y="123966"/>
                      <a:pt x="1275" y="225488"/>
                    </a:cubicBezTo>
                    <a:cubicBezTo>
                      <a:pt x="15587" y="327010"/>
                      <a:pt x="68544" y="370621"/>
                      <a:pt x="87866" y="500026"/>
                    </a:cubicBezTo>
                    <a:cubicBezTo>
                      <a:pt x="106472" y="629431"/>
                      <a:pt x="141538" y="843199"/>
                      <a:pt x="74984" y="893960"/>
                    </a:cubicBezTo>
                    <a:cubicBezTo>
                      <a:pt x="9147" y="944721"/>
                      <a:pt x="170879" y="1191377"/>
                      <a:pt x="688993" y="1099864"/>
                    </a:cubicBezTo>
                    <a:cubicBezTo>
                      <a:pt x="714040" y="1095574"/>
                      <a:pt x="583080" y="584390"/>
                      <a:pt x="647486" y="439256"/>
                    </a:cubicBezTo>
                    <a:cubicBezTo>
                      <a:pt x="671818" y="384205"/>
                      <a:pt x="663946" y="258375"/>
                      <a:pt x="588805" y="212619"/>
                    </a:cubicBezTo>
                    <a:cubicBezTo>
                      <a:pt x="513664" y="166147"/>
                      <a:pt x="402742" y="9575"/>
                      <a:pt x="402742" y="9575"/>
                    </a:cubicBezTo>
                    <a:cubicBezTo>
                      <a:pt x="402742" y="9575"/>
                      <a:pt x="166585" y="-16878"/>
                      <a:pt x="97885" y="18154"/>
                    </a:cubicBezTo>
                    <a:close/>
                  </a:path>
                </a:pathLst>
              </a:custGeom>
              <a:solidFill>
                <a:srgbClr val="A7BFD3"/>
              </a:solidFill>
              <a:ln w="714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A078443-9119-5FCE-DBBC-3BA1F0126A95}"/>
                  </a:ext>
                </a:extLst>
              </p:cNvPr>
              <p:cNvSpPr/>
              <p:nvPr/>
            </p:nvSpPr>
            <p:spPr>
              <a:xfrm>
                <a:off x="725681" y="3398560"/>
                <a:ext cx="298356" cy="790727"/>
              </a:xfrm>
              <a:custGeom>
                <a:avLst/>
                <a:gdLst>
                  <a:gd name="connsiteX0" fmla="*/ 287682 w 298356"/>
                  <a:gd name="connsiteY0" fmla="*/ 0 h 790727"/>
                  <a:gd name="connsiteX1" fmla="*/ 136685 w 298356"/>
                  <a:gd name="connsiteY1" fmla="*/ 94373 h 790727"/>
                  <a:gd name="connsiteX2" fmla="*/ 0 w 298356"/>
                  <a:gd name="connsiteY2" fmla="*/ 654889 h 790727"/>
                  <a:gd name="connsiteX3" fmla="*/ 11450 w 298356"/>
                  <a:gd name="connsiteY3" fmla="*/ 790728 h 790727"/>
                  <a:gd name="connsiteX4" fmla="*/ 264067 w 298356"/>
                  <a:gd name="connsiteY4" fmla="*/ 659178 h 790727"/>
                  <a:gd name="connsiteX5" fmla="*/ 287682 w 298356"/>
                  <a:gd name="connsiteY5" fmla="*/ 0 h 79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56" h="790727">
                    <a:moveTo>
                      <a:pt x="287682" y="0"/>
                    </a:moveTo>
                    <a:cubicBezTo>
                      <a:pt x="287682" y="0"/>
                      <a:pt x="176760" y="9294"/>
                      <a:pt x="136685" y="94373"/>
                    </a:cubicBezTo>
                    <a:cubicBezTo>
                      <a:pt x="96610" y="179451"/>
                      <a:pt x="0" y="560516"/>
                      <a:pt x="0" y="654889"/>
                    </a:cubicBezTo>
                    <a:cubicBezTo>
                      <a:pt x="0" y="749261"/>
                      <a:pt x="11450" y="790728"/>
                      <a:pt x="11450" y="790728"/>
                    </a:cubicBezTo>
                    <a:lnTo>
                      <a:pt x="264067" y="659178"/>
                    </a:lnTo>
                    <a:cubicBezTo>
                      <a:pt x="264782" y="659893"/>
                      <a:pt x="321317" y="8579"/>
                      <a:pt x="287682" y="0"/>
                    </a:cubicBezTo>
                    <a:close/>
                  </a:path>
                </a:pathLst>
              </a:custGeom>
              <a:solidFill>
                <a:srgbClr val="284E9D"/>
              </a:solidFill>
              <a:ln w="714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7CEE231-EDF4-816A-03E3-B22FAF282274}"/>
                  </a:ext>
                </a:extLst>
              </p:cNvPr>
              <p:cNvSpPr/>
              <p:nvPr/>
            </p:nvSpPr>
            <p:spPr>
              <a:xfrm>
                <a:off x="737846" y="3842225"/>
                <a:ext cx="779880" cy="436430"/>
              </a:xfrm>
              <a:custGeom>
                <a:avLst/>
                <a:gdLst>
                  <a:gd name="connsiteX0" fmla="*/ 0 w 779880"/>
                  <a:gd name="connsiteY0" fmla="*/ 347063 h 436430"/>
                  <a:gd name="connsiteX1" fmla="*/ 5009 w 779880"/>
                  <a:gd name="connsiteY1" fmla="*/ 411408 h 436430"/>
                  <a:gd name="connsiteX2" fmla="*/ 110922 w 779880"/>
                  <a:gd name="connsiteY2" fmla="*/ 436431 h 436430"/>
                  <a:gd name="connsiteX3" fmla="*/ 603989 w 779880"/>
                  <a:gd name="connsiteY3" fmla="*/ 194065 h 436430"/>
                  <a:gd name="connsiteX4" fmla="*/ 749977 w 779880"/>
                  <a:gd name="connsiteY4" fmla="*/ 152598 h 436430"/>
                  <a:gd name="connsiteX5" fmla="*/ 775740 w 779880"/>
                  <a:gd name="connsiteY5" fmla="*/ 55366 h 436430"/>
                  <a:gd name="connsiteX6" fmla="*/ 748546 w 779880"/>
                  <a:gd name="connsiteY6" fmla="*/ 2460 h 436430"/>
                  <a:gd name="connsiteX7" fmla="*/ 726362 w 779880"/>
                  <a:gd name="connsiteY7" fmla="*/ 4605 h 436430"/>
                  <a:gd name="connsiteX8" fmla="*/ 596833 w 779880"/>
                  <a:gd name="connsiteY8" fmla="*/ 108271 h 436430"/>
                  <a:gd name="connsiteX9" fmla="*/ 257626 w 779880"/>
                  <a:gd name="connsiteY9" fmla="*/ 193350 h 436430"/>
                  <a:gd name="connsiteX10" fmla="*/ 0 w 779880"/>
                  <a:gd name="connsiteY10" fmla="*/ 347063 h 43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80" h="436430">
                    <a:moveTo>
                      <a:pt x="0" y="347063"/>
                    </a:moveTo>
                    <a:cubicBezTo>
                      <a:pt x="0" y="347063"/>
                      <a:pt x="5009" y="399969"/>
                      <a:pt x="5009" y="411408"/>
                    </a:cubicBezTo>
                    <a:cubicBezTo>
                      <a:pt x="5009" y="422847"/>
                      <a:pt x="56535" y="436431"/>
                      <a:pt x="110922" y="436431"/>
                    </a:cubicBezTo>
                    <a:cubicBezTo>
                      <a:pt x="165310" y="436431"/>
                      <a:pt x="566061" y="210508"/>
                      <a:pt x="603989" y="194065"/>
                    </a:cubicBezTo>
                    <a:cubicBezTo>
                      <a:pt x="641918" y="177621"/>
                      <a:pt x="729224" y="154743"/>
                      <a:pt x="749977" y="152598"/>
                    </a:cubicBezTo>
                    <a:cubicBezTo>
                      <a:pt x="771446" y="150453"/>
                      <a:pt x="787906" y="92543"/>
                      <a:pt x="775740" y="55366"/>
                    </a:cubicBezTo>
                    <a:cubicBezTo>
                      <a:pt x="767868" y="31058"/>
                      <a:pt x="759996" y="9609"/>
                      <a:pt x="748546" y="2460"/>
                    </a:cubicBezTo>
                    <a:cubicBezTo>
                      <a:pt x="742105" y="-1115"/>
                      <a:pt x="735665" y="-1115"/>
                      <a:pt x="726362" y="4605"/>
                    </a:cubicBezTo>
                    <a:cubicBezTo>
                      <a:pt x="700599" y="21048"/>
                      <a:pt x="596833" y="108271"/>
                      <a:pt x="596833" y="108271"/>
                    </a:cubicBezTo>
                    <a:cubicBezTo>
                      <a:pt x="596833" y="108271"/>
                      <a:pt x="354235" y="151883"/>
                      <a:pt x="257626" y="193350"/>
                    </a:cubicBezTo>
                    <a:cubicBezTo>
                      <a:pt x="160301" y="236961"/>
                      <a:pt x="47231" y="287722"/>
                      <a:pt x="0" y="347063"/>
                    </a:cubicBezTo>
                    <a:close/>
                  </a:path>
                </a:pathLst>
              </a:custGeom>
              <a:solidFill>
                <a:srgbClr val="DDA383"/>
              </a:solidFill>
              <a:ln w="714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E037393-64C2-1C9F-1507-FC3403DED7E1}"/>
                  </a:ext>
                </a:extLst>
              </p:cNvPr>
              <p:cNvSpPr/>
              <p:nvPr/>
            </p:nvSpPr>
            <p:spPr>
              <a:xfrm>
                <a:off x="1485677" y="3846115"/>
                <a:ext cx="130967" cy="145133"/>
              </a:xfrm>
              <a:custGeom>
                <a:avLst/>
                <a:gdLst>
                  <a:gd name="connsiteX0" fmla="*/ 124519 w 130967"/>
                  <a:gd name="connsiteY0" fmla="*/ 15729 h 145133"/>
                  <a:gd name="connsiteX1" fmla="*/ 0 w 130967"/>
                  <a:gd name="connsiteY1" fmla="*/ 0 h 145133"/>
                  <a:gd name="connsiteX2" fmla="*/ 27194 w 130967"/>
                  <a:gd name="connsiteY2" fmla="*/ 52906 h 145133"/>
                  <a:gd name="connsiteX3" fmla="*/ 10734 w 130967"/>
                  <a:gd name="connsiteY3" fmla="*/ 133694 h 145133"/>
                  <a:gd name="connsiteX4" fmla="*/ 79435 w 130967"/>
                  <a:gd name="connsiteY4" fmla="*/ 145134 h 145133"/>
                  <a:gd name="connsiteX5" fmla="*/ 77288 w 130967"/>
                  <a:gd name="connsiteY5" fmla="*/ 128690 h 145133"/>
                  <a:gd name="connsiteX6" fmla="*/ 48663 w 130967"/>
                  <a:gd name="connsiteY6" fmla="*/ 117251 h 145133"/>
                  <a:gd name="connsiteX7" fmla="*/ 95894 w 130967"/>
                  <a:gd name="connsiteY7" fmla="*/ 110101 h 145133"/>
                  <a:gd name="connsiteX8" fmla="*/ 112354 w 130967"/>
                  <a:gd name="connsiteY8" fmla="*/ 96517 h 145133"/>
                  <a:gd name="connsiteX9" fmla="*/ 98041 w 130967"/>
                  <a:gd name="connsiteY9" fmla="*/ 85078 h 145133"/>
                  <a:gd name="connsiteX10" fmla="*/ 126666 w 130967"/>
                  <a:gd name="connsiteY10" fmla="*/ 68635 h 145133"/>
                  <a:gd name="connsiteX11" fmla="*/ 128813 w 130967"/>
                  <a:gd name="connsiteY11" fmla="*/ 45756 h 145133"/>
                  <a:gd name="connsiteX12" fmla="*/ 124519 w 130967"/>
                  <a:gd name="connsiteY12" fmla="*/ 15729 h 1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967" h="145133">
                    <a:moveTo>
                      <a:pt x="124519" y="15729"/>
                    </a:moveTo>
                    <a:lnTo>
                      <a:pt x="0" y="0"/>
                    </a:lnTo>
                    <a:lnTo>
                      <a:pt x="27194" y="52906"/>
                    </a:lnTo>
                    <a:lnTo>
                      <a:pt x="10734" y="133694"/>
                    </a:lnTo>
                    <a:lnTo>
                      <a:pt x="79435" y="145134"/>
                    </a:lnTo>
                    <a:cubicBezTo>
                      <a:pt x="79435" y="145134"/>
                      <a:pt x="88738" y="133694"/>
                      <a:pt x="77288" y="128690"/>
                    </a:cubicBezTo>
                    <a:cubicBezTo>
                      <a:pt x="65838" y="124400"/>
                      <a:pt x="48663" y="117251"/>
                      <a:pt x="48663" y="117251"/>
                    </a:cubicBezTo>
                    <a:cubicBezTo>
                      <a:pt x="48663" y="117251"/>
                      <a:pt x="81582" y="112961"/>
                      <a:pt x="95894" y="110101"/>
                    </a:cubicBezTo>
                    <a:cubicBezTo>
                      <a:pt x="110207" y="107957"/>
                      <a:pt x="112354" y="102952"/>
                      <a:pt x="112354" y="96517"/>
                    </a:cubicBezTo>
                    <a:cubicBezTo>
                      <a:pt x="112354" y="89368"/>
                      <a:pt x="98041" y="85078"/>
                      <a:pt x="98041" y="85078"/>
                    </a:cubicBezTo>
                    <a:cubicBezTo>
                      <a:pt x="98041" y="85078"/>
                      <a:pt x="123804" y="75784"/>
                      <a:pt x="126666" y="68635"/>
                    </a:cubicBezTo>
                    <a:cubicBezTo>
                      <a:pt x="128813" y="61485"/>
                      <a:pt x="133822" y="52191"/>
                      <a:pt x="128813" y="45756"/>
                    </a:cubicBezTo>
                    <a:cubicBezTo>
                      <a:pt x="124519" y="38607"/>
                      <a:pt x="131675" y="20733"/>
                      <a:pt x="124519" y="15729"/>
                    </a:cubicBezTo>
                    <a:close/>
                  </a:path>
                </a:pathLst>
              </a:custGeom>
              <a:solidFill>
                <a:srgbClr val="D39576"/>
              </a:solidFill>
              <a:ln w="7144" cap="flat">
                <a:noFill/>
                <a:prstDash val="solid"/>
                <a:miter/>
              </a:ln>
            </p:spPr>
            <p:txBody>
              <a:bodyPr rtlCol="0" anchor="ctr"/>
              <a:lstStyle/>
              <a:p>
                <a:endParaRPr lang="en-US"/>
              </a:p>
            </p:txBody>
          </p:sp>
          <p:grpSp>
            <p:nvGrpSpPr>
              <p:cNvPr id="63" name="Gráfico 2">
                <a:extLst>
                  <a:ext uri="{FF2B5EF4-FFF2-40B4-BE49-F238E27FC236}">
                    <a16:creationId xmlns:a16="http://schemas.microsoft.com/office/drawing/2014/main" id="{239D3F2C-F73F-8417-E07F-033950321D97}"/>
                  </a:ext>
                </a:extLst>
              </p:cNvPr>
              <p:cNvGrpSpPr/>
              <p:nvPr/>
            </p:nvGrpSpPr>
            <p:grpSpPr>
              <a:xfrm>
                <a:off x="1085149" y="2849483"/>
                <a:ext cx="341629" cy="609958"/>
                <a:chOff x="1085149" y="2849483"/>
                <a:chExt cx="341629" cy="609958"/>
              </a:xfrm>
            </p:grpSpPr>
            <p:sp>
              <p:nvSpPr>
                <p:cNvPr id="64" name="Freeform: Shape 63">
                  <a:extLst>
                    <a:ext uri="{FF2B5EF4-FFF2-40B4-BE49-F238E27FC236}">
                      <a16:creationId xmlns:a16="http://schemas.microsoft.com/office/drawing/2014/main" id="{C371E1FD-5B51-DFB5-80C5-72111FEC2994}"/>
                    </a:ext>
                  </a:extLst>
                </p:cNvPr>
                <p:cNvSpPr/>
                <p:nvPr/>
              </p:nvSpPr>
              <p:spPr>
                <a:xfrm>
                  <a:off x="1103285" y="3190996"/>
                  <a:ext cx="239266" cy="268446"/>
                </a:xfrm>
                <a:custGeom>
                  <a:avLst/>
                  <a:gdLst>
                    <a:gd name="connsiteX0" fmla="*/ 35313 w 239266"/>
                    <a:gd name="connsiteY0" fmla="*/ 21679 h 268446"/>
                    <a:gd name="connsiteX1" fmla="*/ 38175 w 239266"/>
                    <a:gd name="connsiteY1" fmla="*/ 140360 h 268446"/>
                    <a:gd name="connsiteX2" fmla="*/ 36028 w 239266"/>
                    <a:gd name="connsiteY2" fmla="*/ 241882 h 268446"/>
                    <a:gd name="connsiteX3" fmla="*/ 239267 w 239266"/>
                    <a:gd name="connsiteY3" fmla="*/ 227583 h 268446"/>
                    <a:gd name="connsiteX4" fmla="*/ 194898 w 239266"/>
                    <a:gd name="connsiteY4" fmla="*/ 111762 h 268446"/>
                    <a:gd name="connsiteX5" fmla="*/ 168420 w 239266"/>
                    <a:gd name="connsiteY5" fmla="*/ 7380 h 268446"/>
                    <a:gd name="connsiteX6" fmla="*/ 35313 w 239266"/>
                    <a:gd name="connsiteY6" fmla="*/ 21679 h 268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266" h="268446">
                      <a:moveTo>
                        <a:pt x="35313" y="21679"/>
                      </a:moveTo>
                      <a:cubicBezTo>
                        <a:pt x="35313" y="21679"/>
                        <a:pt x="43900" y="88884"/>
                        <a:pt x="38175" y="140360"/>
                      </a:cubicBezTo>
                      <a:cubicBezTo>
                        <a:pt x="32450" y="194695"/>
                        <a:pt x="-43406" y="188976"/>
                        <a:pt x="36028" y="241882"/>
                      </a:cubicBezTo>
                      <a:cubicBezTo>
                        <a:pt x="137648" y="309086"/>
                        <a:pt x="239267" y="227583"/>
                        <a:pt x="239267" y="227583"/>
                      </a:cubicBezTo>
                      <a:cubicBezTo>
                        <a:pt x="239267" y="227583"/>
                        <a:pt x="194898" y="176107"/>
                        <a:pt x="194898" y="111762"/>
                      </a:cubicBezTo>
                      <a:cubicBezTo>
                        <a:pt x="194898" y="44557"/>
                        <a:pt x="248570" y="-1914"/>
                        <a:pt x="168420" y="7380"/>
                      </a:cubicBezTo>
                      <a:cubicBezTo>
                        <a:pt x="88269" y="17389"/>
                        <a:pt x="31019" y="-23363"/>
                        <a:pt x="35313" y="21679"/>
                      </a:cubicBezTo>
                      <a:close/>
                    </a:path>
                  </a:pathLst>
                </a:custGeom>
                <a:solidFill>
                  <a:srgbClr val="DDA383"/>
                </a:solidFill>
                <a:ln w="714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407541A-3463-1CF3-5FC2-07BD395C2749}"/>
                    </a:ext>
                  </a:extLst>
                </p:cNvPr>
                <p:cNvSpPr/>
                <p:nvPr/>
              </p:nvSpPr>
              <p:spPr>
                <a:xfrm>
                  <a:off x="1139012" y="3191560"/>
                  <a:ext cx="178194" cy="159601"/>
                </a:xfrm>
                <a:custGeom>
                  <a:avLst/>
                  <a:gdLst>
                    <a:gd name="connsiteX0" fmla="*/ 59699 w 178194"/>
                    <a:gd name="connsiteY0" fmla="*/ 156954 h 159601"/>
                    <a:gd name="connsiteX1" fmla="*/ 301 w 178194"/>
                    <a:gd name="connsiteY1" fmla="*/ 21830 h 159601"/>
                    <a:gd name="connsiteX2" fmla="*/ 134124 w 178194"/>
                    <a:gd name="connsiteY2" fmla="*/ 8246 h 159601"/>
                    <a:gd name="connsiteX3" fmla="*/ 160602 w 178194"/>
                    <a:gd name="connsiteY3" fmla="*/ 112627 h 159601"/>
                    <a:gd name="connsiteX4" fmla="*/ 160602 w 178194"/>
                    <a:gd name="connsiteY4" fmla="*/ 114772 h 159601"/>
                    <a:gd name="connsiteX5" fmla="*/ 59699 w 178194"/>
                    <a:gd name="connsiteY5" fmla="*/ 156954 h 15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94" h="159601">
                      <a:moveTo>
                        <a:pt x="59699" y="156954"/>
                      </a:moveTo>
                      <a:cubicBezTo>
                        <a:pt x="47533" y="154809"/>
                        <a:pt x="301" y="21830"/>
                        <a:pt x="301" y="21830"/>
                      </a:cubicBezTo>
                      <a:cubicBezTo>
                        <a:pt x="-4708" y="-23212"/>
                        <a:pt x="53258" y="16825"/>
                        <a:pt x="134124" y="8246"/>
                      </a:cubicBezTo>
                      <a:cubicBezTo>
                        <a:pt x="214274" y="-1049"/>
                        <a:pt x="160602" y="45423"/>
                        <a:pt x="160602" y="112627"/>
                      </a:cubicBezTo>
                      <a:cubicBezTo>
                        <a:pt x="160602" y="113342"/>
                        <a:pt x="160602" y="114057"/>
                        <a:pt x="160602" y="114772"/>
                      </a:cubicBezTo>
                      <a:cubicBezTo>
                        <a:pt x="147721" y="147660"/>
                        <a:pt x="110508" y="166963"/>
                        <a:pt x="59699" y="156954"/>
                      </a:cubicBezTo>
                      <a:close/>
                    </a:path>
                  </a:pathLst>
                </a:custGeom>
                <a:solidFill>
                  <a:srgbClr val="D39576"/>
                </a:solidFill>
                <a:ln w="714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F29B9BA-DEE4-1753-F938-FB698B429FFA}"/>
                    </a:ext>
                  </a:extLst>
                </p:cNvPr>
                <p:cNvSpPr/>
                <p:nvPr/>
              </p:nvSpPr>
              <p:spPr>
                <a:xfrm>
                  <a:off x="1085149" y="2849483"/>
                  <a:ext cx="341629" cy="435775"/>
                </a:xfrm>
                <a:custGeom>
                  <a:avLst/>
                  <a:gdLst>
                    <a:gd name="connsiteX0" fmla="*/ 18383 w 341629"/>
                    <a:gd name="connsiteY0" fmla="*/ 0 h 435775"/>
                    <a:gd name="connsiteX1" fmla="*/ 21961 w 341629"/>
                    <a:gd name="connsiteY1" fmla="*/ 311716 h 435775"/>
                    <a:gd name="connsiteX2" fmla="*/ 201584 w 341629"/>
                    <a:gd name="connsiteY2" fmla="*/ 426106 h 435775"/>
                    <a:gd name="connsiteX3" fmla="*/ 340415 w 341629"/>
                    <a:gd name="connsiteY3" fmla="*/ 173016 h 435775"/>
                    <a:gd name="connsiteX4" fmla="*/ 213749 w 341629"/>
                    <a:gd name="connsiteY4" fmla="*/ 72924 h 435775"/>
                    <a:gd name="connsiteX5" fmla="*/ 95671 w 341629"/>
                    <a:gd name="connsiteY5" fmla="*/ 31457 h 435775"/>
                    <a:gd name="connsiteX6" fmla="*/ 172959 w 341629"/>
                    <a:gd name="connsiteY6" fmla="*/ 92943 h 435775"/>
                    <a:gd name="connsiteX7" fmla="*/ 18383 w 341629"/>
                    <a:gd name="connsiteY7" fmla="*/ 0 h 4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1629" h="435775">
                      <a:moveTo>
                        <a:pt x="18383" y="0"/>
                      </a:moveTo>
                      <a:cubicBezTo>
                        <a:pt x="18383" y="0"/>
                        <a:pt x="-25270" y="243796"/>
                        <a:pt x="21961" y="311716"/>
                      </a:cubicBezTo>
                      <a:cubicBezTo>
                        <a:pt x="114277" y="444695"/>
                        <a:pt x="131452" y="446840"/>
                        <a:pt x="201584" y="426106"/>
                      </a:cubicBezTo>
                      <a:cubicBezTo>
                        <a:pt x="271715" y="405373"/>
                        <a:pt x="331112" y="285263"/>
                        <a:pt x="340415" y="173016"/>
                      </a:cubicBezTo>
                      <a:cubicBezTo>
                        <a:pt x="349719" y="65775"/>
                        <a:pt x="305350" y="88653"/>
                        <a:pt x="213749" y="72924"/>
                      </a:cubicBezTo>
                      <a:cubicBezTo>
                        <a:pt x="114277" y="56481"/>
                        <a:pt x="95671" y="31457"/>
                        <a:pt x="95671" y="31457"/>
                      </a:cubicBezTo>
                      <a:cubicBezTo>
                        <a:pt x="95671" y="31457"/>
                        <a:pt x="107837" y="76499"/>
                        <a:pt x="172959" y="92943"/>
                      </a:cubicBezTo>
                      <a:cubicBezTo>
                        <a:pt x="177252" y="94373"/>
                        <a:pt x="69908" y="168727"/>
                        <a:pt x="18383" y="0"/>
                      </a:cubicBezTo>
                      <a:close/>
                    </a:path>
                  </a:pathLst>
                </a:custGeom>
                <a:solidFill>
                  <a:srgbClr val="DDA383"/>
                </a:solidFill>
                <a:ln w="7144" cap="flat">
                  <a:noFill/>
                  <a:prstDash val="solid"/>
                  <a:miter/>
                </a:ln>
              </p:spPr>
              <p:txBody>
                <a:bodyPr rtlCol="0" anchor="ctr"/>
                <a:lstStyle/>
                <a:p>
                  <a:endParaRPr lang="en-US"/>
                </a:p>
              </p:txBody>
            </p:sp>
          </p:grpSp>
        </p:grpSp>
      </p:grpSp>
      <p:sp>
        <p:nvSpPr>
          <p:cNvPr id="33" name="TextBox 32">
            <a:extLst>
              <a:ext uri="{FF2B5EF4-FFF2-40B4-BE49-F238E27FC236}">
                <a16:creationId xmlns:a16="http://schemas.microsoft.com/office/drawing/2014/main" id="{FC3C4E89-33BC-0DF9-2E83-AEF56DE2D3CC}"/>
              </a:ext>
            </a:extLst>
          </p:cNvPr>
          <p:cNvSpPr txBox="1"/>
          <p:nvPr/>
        </p:nvSpPr>
        <p:spPr>
          <a:xfrm rot="20846692">
            <a:off x="1912034" y="3914382"/>
            <a:ext cx="760531" cy="496543"/>
          </a:xfrm>
          <a:prstGeom prst="rect">
            <a:avLst/>
          </a:prstGeom>
          <a:noFill/>
        </p:spPr>
        <p:txBody>
          <a:bodyPr wrap="square" lIns="0" tIns="0" rIns="0" bIns="0" anchor="ctr">
            <a:noAutofit/>
          </a:bodyPr>
          <a:lstStyle/>
          <a:p>
            <a:pPr algn="ctr">
              <a:lnSpc>
                <a:spcPct val="90000"/>
              </a:lnSpc>
            </a:pPr>
            <a:r>
              <a:rPr lang="en-US" sz="1400" b="1" dirty="0">
                <a:solidFill>
                  <a:schemeClr val="bg1"/>
                </a:solidFill>
                <a:ea typeface="Open Sans" panose="020B0606030504020204" pitchFamily="34" charset="0"/>
                <a:cs typeface="Open Sans" panose="020B0606030504020204" pitchFamily="34" charset="0"/>
              </a:rPr>
              <a:t>Adopt ALL Policies</a:t>
            </a:r>
            <a:endParaRPr lang="en-IN" sz="1400" b="1" dirty="0">
              <a:solidFill>
                <a:schemeClr val="bg1"/>
              </a:solidFill>
              <a:ea typeface="Open Sans" panose="020B0606030504020204" pitchFamily="34" charset="0"/>
              <a:cs typeface="Open Sans" panose="020B0606030504020204" pitchFamily="34" charset="0"/>
            </a:endParaRPr>
          </a:p>
        </p:txBody>
      </p:sp>
      <p:sp>
        <p:nvSpPr>
          <p:cNvPr id="69" name="TextBox 68">
            <a:extLst>
              <a:ext uri="{FF2B5EF4-FFF2-40B4-BE49-F238E27FC236}">
                <a16:creationId xmlns:a16="http://schemas.microsoft.com/office/drawing/2014/main" id="{515158AE-9A64-D8D1-6EA3-39BD42ECF683}"/>
              </a:ext>
            </a:extLst>
          </p:cNvPr>
          <p:cNvSpPr txBox="1"/>
          <p:nvPr/>
        </p:nvSpPr>
        <p:spPr>
          <a:xfrm rot="19711361">
            <a:off x="10464888" y="669952"/>
            <a:ext cx="960503" cy="690450"/>
          </a:xfrm>
          <a:prstGeom prst="rect">
            <a:avLst/>
          </a:prstGeom>
          <a:noFill/>
          <a:effectLst/>
        </p:spPr>
        <p:txBody>
          <a:bodyPr wrap="square" lIns="0" tIns="0" rIns="0" bIns="0" anchor="ctr">
            <a:noAutofit/>
          </a:bodyPr>
          <a:lstStyle/>
          <a:p>
            <a:pPr algn="ctr">
              <a:lnSpc>
                <a:spcPct val="90000"/>
              </a:lnSpc>
            </a:pPr>
            <a:r>
              <a:rPr lang="en-US" sz="1400" b="1" dirty="0">
                <a:solidFill>
                  <a:schemeClr val="bg1"/>
                </a:solidFill>
                <a:ea typeface="Open Sans" panose="020B0606030504020204" pitchFamily="34" charset="0"/>
                <a:cs typeface="Open Sans" panose="020B0606030504020204" pitchFamily="34" charset="0"/>
              </a:rPr>
              <a:t>Expend &amp; Disburse</a:t>
            </a:r>
            <a:endParaRPr lang="en-IN" sz="1400" b="1" dirty="0">
              <a:solidFill>
                <a:schemeClr val="bg1"/>
              </a:solidFill>
              <a:ea typeface="Open Sans" panose="020B0606030504020204" pitchFamily="34" charset="0"/>
              <a:cs typeface="Open Sans" panose="020B0606030504020204" pitchFamily="34" charset="0"/>
            </a:endParaRPr>
          </a:p>
        </p:txBody>
      </p:sp>
      <p:pic>
        <p:nvPicPr>
          <p:cNvPr id="74" name="Graphic 73" descr="Checkmark with solid fill">
            <a:extLst>
              <a:ext uri="{FF2B5EF4-FFF2-40B4-BE49-F238E27FC236}">
                <a16:creationId xmlns:a16="http://schemas.microsoft.com/office/drawing/2014/main" id="{21640ADD-F8EE-E944-2751-7413CDA421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6141" y="4988770"/>
            <a:ext cx="474552" cy="474552"/>
          </a:xfrm>
          <a:prstGeom prst="rect">
            <a:avLst/>
          </a:prstGeom>
        </p:spPr>
      </p:pic>
      <p:pic>
        <p:nvPicPr>
          <p:cNvPr id="75" name="Graphic 74" descr="Checkmark with solid fill">
            <a:extLst>
              <a:ext uri="{FF2B5EF4-FFF2-40B4-BE49-F238E27FC236}">
                <a16:creationId xmlns:a16="http://schemas.microsoft.com/office/drawing/2014/main" id="{F5658C22-3A53-BED8-0FB4-C3D5943D6D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16513" y="5544177"/>
            <a:ext cx="474552" cy="474552"/>
          </a:xfrm>
          <a:prstGeom prst="rect">
            <a:avLst/>
          </a:prstGeom>
        </p:spPr>
      </p:pic>
      <p:pic>
        <p:nvPicPr>
          <p:cNvPr id="76" name="Graphic 75" descr="Checkmark with solid fill">
            <a:extLst>
              <a:ext uri="{FF2B5EF4-FFF2-40B4-BE49-F238E27FC236}">
                <a16:creationId xmlns:a16="http://schemas.microsoft.com/office/drawing/2014/main" id="{62AC35D5-C7CB-8F48-8B5B-5E1C088391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0817" y="6056400"/>
            <a:ext cx="474552" cy="474552"/>
          </a:xfrm>
          <a:prstGeom prst="rect">
            <a:avLst/>
          </a:prstGeom>
        </p:spPr>
      </p:pic>
      <p:pic>
        <p:nvPicPr>
          <p:cNvPr id="5" name="Graphic 4" descr="Checkmark with solid fill">
            <a:extLst>
              <a:ext uri="{FF2B5EF4-FFF2-40B4-BE49-F238E27FC236}">
                <a16:creationId xmlns:a16="http://schemas.microsoft.com/office/drawing/2014/main" id="{B977241C-2ED6-55FF-4CBC-BCAF00254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09352" y="4976033"/>
            <a:ext cx="474552" cy="474552"/>
          </a:xfrm>
          <a:prstGeom prst="rect">
            <a:avLst/>
          </a:prstGeom>
        </p:spPr>
      </p:pic>
      <p:sp>
        <p:nvSpPr>
          <p:cNvPr id="24" name="Rectangle 23">
            <a:extLst>
              <a:ext uri="{FF2B5EF4-FFF2-40B4-BE49-F238E27FC236}">
                <a16:creationId xmlns:a16="http://schemas.microsoft.com/office/drawing/2014/main" id="{7554F584-7A07-CB90-E392-2C8A81FE83E8}"/>
              </a:ext>
            </a:extLst>
          </p:cNvPr>
          <p:cNvSpPr/>
          <p:nvPr/>
        </p:nvSpPr>
        <p:spPr>
          <a:xfrm>
            <a:off x="9121434" y="5044629"/>
            <a:ext cx="1950053" cy="31032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7"/>
              </a:rPr>
              <a:t>SLFRF FAQS</a:t>
            </a:r>
            <a:endParaRPr lang="en-US" sz="1400" dirty="0">
              <a:solidFill>
                <a:schemeClr val="tx1"/>
              </a:solidFill>
            </a:endParaRPr>
          </a:p>
        </p:txBody>
      </p:sp>
      <p:sp>
        <p:nvSpPr>
          <p:cNvPr id="4" name="Rectangle 3">
            <a:extLst>
              <a:ext uri="{FF2B5EF4-FFF2-40B4-BE49-F238E27FC236}">
                <a16:creationId xmlns:a16="http://schemas.microsoft.com/office/drawing/2014/main" id="{4874A2C0-B8F6-6113-076A-6A9FFF7B6D56}"/>
              </a:ext>
            </a:extLst>
          </p:cNvPr>
          <p:cNvSpPr/>
          <p:nvPr/>
        </p:nvSpPr>
        <p:spPr>
          <a:xfrm>
            <a:off x="9464695" y="5641243"/>
            <a:ext cx="2877479" cy="3012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hlinkClick r:id="rId8"/>
              </a:rPr>
              <a:t>SLFRF COMPLIANCE SUPPLEMENT</a:t>
            </a:r>
            <a:endParaRPr lang="en-US" sz="1400" dirty="0">
              <a:solidFill>
                <a:schemeClr val="tx1"/>
              </a:solidFill>
            </a:endParaRPr>
          </a:p>
        </p:txBody>
      </p:sp>
      <p:pic>
        <p:nvPicPr>
          <p:cNvPr id="25" name="Graphic 24" descr="Checkmark with solid fill">
            <a:extLst>
              <a:ext uri="{FF2B5EF4-FFF2-40B4-BE49-F238E27FC236}">
                <a16:creationId xmlns:a16="http://schemas.microsoft.com/office/drawing/2014/main" id="{8716728F-298F-EE04-7A9C-BEE46737E4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49711" y="5544177"/>
            <a:ext cx="474552" cy="474552"/>
          </a:xfrm>
          <a:prstGeom prst="rect">
            <a:avLst/>
          </a:prstGeom>
        </p:spPr>
      </p:pic>
    </p:spTree>
    <p:extLst>
      <p:ext uri="{BB962C8B-B14F-4D97-AF65-F5344CB8AC3E}">
        <p14:creationId xmlns:p14="http://schemas.microsoft.com/office/powerpoint/2010/main" val="68641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Rounded Corners 174">
            <a:extLst>
              <a:ext uri="{FF2B5EF4-FFF2-40B4-BE49-F238E27FC236}">
                <a16:creationId xmlns:a16="http://schemas.microsoft.com/office/drawing/2014/main" id="{69D46CE6-FBCA-40DD-A211-6CB812C338F5}"/>
              </a:ext>
            </a:extLst>
          </p:cNvPr>
          <p:cNvSpPr/>
          <p:nvPr/>
        </p:nvSpPr>
        <p:spPr>
          <a:xfrm>
            <a:off x="8850269"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71" name="Rectangle: Rounded Corners 170">
            <a:extLst>
              <a:ext uri="{FF2B5EF4-FFF2-40B4-BE49-F238E27FC236}">
                <a16:creationId xmlns:a16="http://schemas.microsoft.com/office/drawing/2014/main" id="{CEDE1390-7D18-41C8-B606-A6F004C17512}"/>
              </a:ext>
            </a:extLst>
          </p:cNvPr>
          <p:cNvSpPr/>
          <p:nvPr/>
        </p:nvSpPr>
        <p:spPr>
          <a:xfrm>
            <a:off x="6149656"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67" name="Rectangle: Rounded Corners 166">
            <a:extLst>
              <a:ext uri="{FF2B5EF4-FFF2-40B4-BE49-F238E27FC236}">
                <a16:creationId xmlns:a16="http://schemas.microsoft.com/office/drawing/2014/main" id="{333A9464-BBF4-4AF2-B0E0-F85498599203}"/>
              </a:ext>
            </a:extLst>
          </p:cNvPr>
          <p:cNvSpPr/>
          <p:nvPr/>
        </p:nvSpPr>
        <p:spPr>
          <a:xfrm>
            <a:off x="3471595"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163" name="Rectangle: Rounded Corners 162">
            <a:extLst>
              <a:ext uri="{FF2B5EF4-FFF2-40B4-BE49-F238E27FC236}">
                <a16:creationId xmlns:a16="http://schemas.microsoft.com/office/drawing/2014/main" id="{9D8F22DB-B7DB-4EC4-BA16-240BF234933F}"/>
              </a:ext>
            </a:extLst>
          </p:cNvPr>
          <p:cNvSpPr/>
          <p:nvPr/>
        </p:nvSpPr>
        <p:spPr>
          <a:xfrm>
            <a:off x="780847" y="2135275"/>
            <a:ext cx="2390629" cy="3407958"/>
          </a:xfrm>
          <a:prstGeom prst="roundRect">
            <a:avLst>
              <a:gd name="adj" fmla="val 3431"/>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2" name="Title 1"/>
          <p:cNvSpPr>
            <a:spLocks noGrp="1"/>
          </p:cNvSpPr>
          <p:nvPr>
            <p:ph type="title"/>
          </p:nvPr>
        </p:nvSpPr>
        <p:spPr>
          <a:xfrm>
            <a:off x="611029" y="537853"/>
            <a:ext cx="10969943" cy="711081"/>
          </a:xfrm>
        </p:spPr>
        <p:txBody>
          <a:bodyPr>
            <a:normAutofit/>
          </a:bodyPr>
          <a:lstStyle/>
          <a:p>
            <a:pPr algn="ctr"/>
            <a:r>
              <a:rPr lang="en-US" dirty="0">
                <a:solidFill>
                  <a:schemeClr val="tx1">
                    <a:lumMod val="75000"/>
                    <a:lumOff val="25000"/>
                  </a:schemeClr>
                </a:solidFill>
              </a:rPr>
              <a:t>ARP/CSLFRF Obligation &amp; Expenditure Deadlines</a:t>
            </a:r>
            <a:endParaRPr lang="en-IN" dirty="0">
              <a:solidFill>
                <a:schemeClr val="tx1">
                  <a:lumMod val="75000"/>
                  <a:lumOff val="25000"/>
                </a:schemeClr>
              </a:solidFill>
            </a:endParaRPr>
          </a:p>
        </p:txBody>
      </p:sp>
      <p:sp>
        <p:nvSpPr>
          <p:cNvPr id="5" name="Freeform 62">
            <a:extLst>
              <a:ext uri="{FF2B5EF4-FFF2-40B4-BE49-F238E27FC236}">
                <a16:creationId xmlns:a16="http://schemas.microsoft.com/office/drawing/2014/main" id="{65C17250-F4C4-4F9E-99C9-0E718E25367A}"/>
              </a:ext>
            </a:extLst>
          </p:cNvPr>
          <p:cNvSpPr>
            <a:spLocks noChangeArrowheads="1"/>
          </p:cNvSpPr>
          <p:nvPr/>
        </p:nvSpPr>
        <p:spPr bwMode="auto">
          <a:xfrm>
            <a:off x="547053" y="4271824"/>
            <a:ext cx="2880730" cy="963513"/>
          </a:xfrm>
          <a:custGeom>
            <a:avLst/>
            <a:gdLst>
              <a:gd name="T0" fmla="*/ 674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6 w 5254"/>
              <a:gd name="T15" fmla="*/ 563 h 1225"/>
              <a:gd name="T16" fmla="*/ 5226 w 5254"/>
              <a:gd name="T17" fmla="*/ 563 h 1225"/>
              <a:gd name="T18" fmla="*/ 5226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2" y="0"/>
                </a:cubicBezTo>
                <a:lnTo>
                  <a:pt x="4442" y="0"/>
                </a:lnTo>
                <a:lnTo>
                  <a:pt x="4442" y="0"/>
                </a:lnTo>
                <a:cubicBezTo>
                  <a:pt x="4453" y="0"/>
                  <a:pt x="4463" y="3"/>
                  <a:pt x="4472" y="10"/>
                </a:cubicBezTo>
                <a:lnTo>
                  <a:pt x="5226" y="563"/>
                </a:lnTo>
                <a:lnTo>
                  <a:pt x="5226" y="563"/>
                </a:lnTo>
                <a:cubicBezTo>
                  <a:pt x="5253" y="583"/>
                  <a:pt x="5253" y="624"/>
                  <a:pt x="5226"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1" y="583"/>
                  <a:pt x="674" y="563"/>
                </a:cubicBezTo>
              </a:path>
            </a:pathLst>
          </a:custGeom>
          <a:solidFill>
            <a:schemeClr val="accent1"/>
          </a:solidFill>
          <a:ln>
            <a:noFill/>
          </a:ln>
          <a:effectLst/>
        </p:spPr>
        <p:txBody>
          <a:bodyPr wrap="none" anchor="ctr"/>
          <a:lstStyle/>
          <a:p>
            <a:endParaRPr lang="en-US" sz="3600" dirty="0">
              <a:latin typeface="Lato Light" panose="020F0502020204030203" pitchFamily="34" charset="0"/>
            </a:endParaRPr>
          </a:p>
        </p:txBody>
      </p:sp>
      <p:sp>
        <p:nvSpPr>
          <p:cNvPr id="6" name="Freeform 67">
            <a:extLst>
              <a:ext uri="{FF2B5EF4-FFF2-40B4-BE49-F238E27FC236}">
                <a16:creationId xmlns:a16="http://schemas.microsoft.com/office/drawing/2014/main" id="{3CAA1617-8CB4-4EED-9913-EA8F22AC0973}"/>
              </a:ext>
            </a:extLst>
          </p:cNvPr>
          <p:cNvSpPr>
            <a:spLocks noChangeArrowheads="1"/>
          </p:cNvSpPr>
          <p:nvPr/>
        </p:nvSpPr>
        <p:spPr bwMode="auto">
          <a:xfrm>
            <a:off x="1439371" y="1744420"/>
            <a:ext cx="873254" cy="814717"/>
          </a:xfrm>
          <a:custGeom>
            <a:avLst/>
            <a:gdLst>
              <a:gd name="T0" fmla="*/ 637 w 1274"/>
              <a:gd name="T1" fmla="*/ 0 h 1275"/>
              <a:gd name="T2" fmla="*/ 637 w 1274"/>
              <a:gd name="T3" fmla="*/ 0 h 1275"/>
              <a:gd name="T4" fmla="*/ 1273 w 1274"/>
              <a:gd name="T5" fmla="*/ 637 h 1275"/>
              <a:gd name="T6" fmla="*/ 1273 w 1274"/>
              <a:gd name="T7" fmla="*/ 637 h 1275"/>
              <a:gd name="T8" fmla="*/ 637 w 1274"/>
              <a:gd name="T9" fmla="*/ 1274 h 1275"/>
              <a:gd name="T10" fmla="*/ 637 w 1274"/>
              <a:gd name="T11" fmla="*/ 1274 h 1275"/>
              <a:gd name="T12" fmla="*/ 0 w 1274"/>
              <a:gd name="T13" fmla="*/ 637 h 1275"/>
              <a:gd name="T14" fmla="*/ 0 w 1274"/>
              <a:gd name="T15" fmla="*/ 637 h 1275"/>
              <a:gd name="T16" fmla="*/ 637 w 1274"/>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4" h="1275">
                <a:moveTo>
                  <a:pt x="637" y="0"/>
                </a:moveTo>
                <a:lnTo>
                  <a:pt x="637" y="0"/>
                </a:lnTo>
                <a:cubicBezTo>
                  <a:pt x="988" y="0"/>
                  <a:pt x="1273" y="285"/>
                  <a:pt x="1273" y="637"/>
                </a:cubicBezTo>
                <a:lnTo>
                  <a:pt x="1273" y="637"/>
                </a:lnTo>
                <a:cubicBezTo>
                  <a:pt x="1273" y="988"/>
                  <a:pt x="988" y="1274"/>
                  <a:pt x="637" y="1274"/>
                </a:cubicBezTo>
                <a:lnTo>
                  <a:pt x="637" y="1274"/>
                </a:lnTo>
                <a:cubicBezTo>
                  <a:pt x="284" y="1274"/>
                  <a:pt x="0" y="988"/>
                  <a:pt x="0" y="637"/>
                </a:cubicBezTo>
                <a:lnTo>
                  <a:pt x="0" y="637"/>
                </a:lnTo>
                <a:cubicBezTo>
                  <a:pt x="0" y="285"/>
                  <a:pt x="284" y="0"/>
                  <a:pt x="637"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19" name="Freeform 68">
            <a:extLst>
              <a:ext uri="{FF2B5EF4-FFF2-40B4-BE49-F238E27FC236}">
                <a16:creationId xmlns:a16="http://schemas.microsoft.com/office/drawing/2014/main" id="{ECF3AFCE-6668-4615-807E-74CCC657D304}"/>
              </a:ext>
            </a:extLst>
          </p:cNvPr>
          <p:cNvSpPr>
            <a:spLocks noChangeArrowheads="1"/>
          </p:cNvSpPr>
          <p:nvPr/>
        </p:nvSpPr>
        <p:spPr bwMode="auto">
          <a:xfrm>
            <a:off x="1464077" y="1711001"/>
            <a:ext cx="848548" cy="848548"/>
          </a:xfrm>
          <a:custGeom>
            <a:avLst/>
            <a:gdLst>
              <a:gd name="T0" fmla="*/ 663 w 1326"/>
              <a:gd name="T1" fmla="*/ 51 h 1326"/>
              <a:gd name="T2" fmla="*/ 663 w 1326"/>
              <a:gd name="T3" fmla="*/ 51 h 1326"/>
              <a:gd name="T4" fmla="*/ 51 w 1326"/>
              <a:gd name="T5" fmla="*/ 663 h 1326"/>
              <a:gd name="T6" fmla="*/ 51 w 1326"/>
              <a:gd name="T7" fmla="*/ 663 h 1326"/>
              <a:gd name="T8" fmla="*/ 663 w 1326"/>
              <a:gd name="T9" fmla="*/ 1274 h 1326"/>
              <a:gd name="T10" fmla="*/ 663 w 1326"/>
              <a:gd name="T11" fmla="*/ 1274 h 1326"/>
              <a:gd name="T12" fmla="*/ 1274 w 1326"/>
              <a:gd name="T13" fmla="*/ 663 h 1326"/>
              <a:gd name="T14" fmla="*/ 1274 w 1326"/>
              <a:gd name="T15" fmla="*/ 663 h 1326"/>
              <a:gd name="T16" fmla="*/ 663 w 1326"/>
              <a:gd name="T17" fmla="*/ 51 h 1326"/>
              <a:gd name="T18" fmla="*/ 663 w 1326"/>
              <a:gd name="T19" fmla="*/ 1325 h 1326"/>
              <a:gd name="T20" fmla="*/ 663 w 1326"/>
              <a:gd name="T21" fmla="*/ 1325 h 1326"/>
              <a:gd name="T22" fmla="*/ 0 w 1326"/>
              <a:gd name="T23" fmla="*/ 663 h 1326"/>
              <a:gd name="T24" fmla="*/ 0 w 1326"/>
              <a:gd name="T25" fmla="*/ 663 h 1326"/>
              <a:gd name="T26" fmla="*/ 663 w 1326"/>
              <a:gd name="T27" fmla="*/ 0 h 1326"/>
              <a:gd name="T28" fmla="*/ 663 w 1326"/>
              <a:gd name="T29" fmla="*/ 0 h 1326"/>
              <a:gd name="T30" fmla="*/ 1325 w 1326"/>
              <a:gd name="T31" fmla="*/ 663 h 1326"/>
              <a:gd name="T32" fmla="*/ 1325 w 1326"/>
              <a:gd name="T33" fmla="*/ 663 h 1326"/>
              <a:gd name="T34" fmla="*/ 663 w 1326"/>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6" h="1326">
                <a:moveTo>
                  <a:pt x="663" y="51"/>
                </a:moveTo>
                <a:lnTo>
                  <a:pt x="663" y="51"/>
                </a:lnTo>
                <a:cubicBezTo>
                  <a:pt x="325" y="51"/>
                  <a:pt x="51" y="326"/>
                  <a:pt x="51" y="663"/>
                </a:cubicBezTo>
                <a:lnTo>
                  <a:pt x="51" y="663"/>
                </a:lnTo>
                <a:cubicBezTo>
                  <a:pt x="51" y="1000"/>
                  <a:pt x="325"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7" y="1325"/>
                  <a:pt x="0" y="1028"/>
                  <a:pt x="0" y="663"/>
                </a:cubicBezTo>
                <a:lnTo>
                  <a:pt x="0" y="663"/>
                </a:lnTo>
                <a:cubicBezTo>
                  <a:pt x="0" y="297"/>
                  <a:pt x="297" y="0"/>
                  <a:pt x="663" y="0"/>
                </a:cubicBezTo>
                <a:lnTo>
                  <a:pt x="663" y="0"/>
                </a:lnTo>
                <a:cubicBezTo>
                  <a:pt x="1028" y="0"/>
                  <a:pt x="1325" y="297"/>
                  <a:pt x="1325" y="663"/>
                </a:cubicBezTo>
                <a:lnTo>
                  <a:pt x="1325" y="663"/>
                </a:lnTo>
                <a:cubicBezTo>
                  <a:pt x="1325" y="1028"/>
                  <a:pt x="1028" y="1325"/>
                  <a:pt x="663"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1" name="Freeform 133">
            <a:extLst>
              <a:ext uri="{FF2B5EF4-FFF2-40B4-BE49-F238E27FC236}">
                <a16:creationId xmlns:a16="http://schemas.microsoft.com/office/drawing/2014/main" id="{F6311765-2EB5-4ECC-B9D9-19C9FC066A1F}"/>
              </a:ext>
            </a:extLst>
          </p:cNvPr>
          <p:cNvSpPr>
            <a:spLocks noChangeArrowheads="1"/>
          </p:cNvSpPr>
          <p:nvPr/>
        </p:nvSpPr>
        <p:spPr bwMode="auto">
          <a:xfrm>
            <a:off x="3236391" y="4271824"/>
            <a:ext cx="2880730" cy="963513"/>
          </a:xfrm>
          <a:custGeom>
            <a:avLst/>
            <a:gdLst>
              <a:gd name="T0" fmla="*/ 674 w 5254"/>
              <a:gd name="T1" fmla="*/ 563 h 1225"/>
              <a:gd name="T2" fmla="*/ 42 w 5254"/>
              <a:gd name="T3" fmla="*/ 92 h 1225"/>
              <a:gd name="T4" fmla="*/ 42 w 5254"/>
              <a:gd name="T5" fmla="*/ 92 h 1225"/>
              <a:gd name="T6" fmla="*/ 73 w 5254"/>
              <a:gd name="T7" fmla="*/ 0 h 1225"/>
              <a:gd name="T8" fmla="*/ 4441 w 5254"/>
              <a:gd name="T9" fmla="*/ 0 h 1225"/>
              <a:gd name="T10" fmla="*/ 4441 w 5254"/>
              <a:gd name="T11" fmla="*/ 0 h 1225"/>
              <a:gd name="T12" fmla="*/ 4471 w 5254"/>
              <a:gd name="T13" fmla="*/ 10 h 1225"/>
              <a:gd name="T14" fmla="*/ 5224 w 5254"/>
              <a:gd name="T15" fmla="*/ 563 h 1225"/>
              <a:gd name="T16" fmla="*/ 5224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9 w 5254"/>
              <a:gd name="T31" fmla="*/ 1132 h 1225"/>
              <a:gd name="T32" fmla="*/ 675 w 5254"/>
              <a:gd name="T33" fmla="*/ 644 h 1225"/>
              <a:gd name="T34" fmla="*/ 675 w 5254"/>
              <a:gd name="T35" fmla="*/ 644 h 1225"/>
              <a:gd name="T36" fmla="*/ 674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4" y="563"/>
                </a:moveTo>
                <a:lnTo>
                  <a:pt x="42" y="92"/>
                </a:lnTo>
                <a:lnTo>
                  <a:pt x="42" y="92"/>
                </a:lnTo>
                <a:cubicBezTo>
                  <a:pt x="3" y="63"/>
                  <a:pt x="24" y="0"/>
                  <a:pt x="73" y="0"/>
                </a:cubicBezTo>
                <a:lnTo>
                  <a:pt x="4441" y="0"/>
                </a:lnTo>
                <a:lnTo>
                  <a:pt x="4441" y="0"/>
                </a:lnTo>
                <a:cubicBezTo>
                  <a:pt x="4452" y="0"/>
                  <a:pt x="4463" y="3"/>
                  <a:pt x="4471" y="10"/>
                </a:cubicBezTo>
                <a:lnTo>
                  <a:pt x="5224" y="563"/>
                </a:lnTo>
                <a:lnTo>
                  <a:pt x="5224" y="563"/>
                </a:lnTo>
                <a:cubicBezTo>
                  <a:pt x="5252" y="583"/>
                  <a:pt x="5253" y="624"/>
                  <a:pt x="5225" y="644"/>
                </a:cubicBezTo>
                <a:lnTo>
                  <a:pt x="4472" y="1213"/>
                </a:lnTo>
                <a:lnTo>
                  <a:pt x="4472" y="1213"/>
                </a:lnTo>
                <a:cubicBezTo>
                  <a:pt x="4463" y="1220"/>
                  <a:pt x="4452" y="1224"/>
                  <a:pt x="4441" y="1224"/>
                </a:cubicBezTo>
                <a:lnTo>
                  <a:pt x="69" y="1224"/>
                </a:lnTo>
                <a:lnTo>
                  <a:pt x="69" y="1224"/>
                </a:lnTo>
                <a:cubicBezTo>
                  <a:pt x="21" y="1224"/>
                  <a:pt x="0" y="1162"/>
                  <a:pt x="39" y="1132"/>
                </a:cubicBezTo>
                <a:lnTo>
                  <a:pt x="675" y="644"/>
                </a:lnTo>
                <a:lnTo>
                  <a:pt x="675" y="644"/>
                </a:lnTo>
                <a:cubicBezTo>
                  <a:pt x="702" y="624"/>
                  <a:pt x="701" y="583"/>
                  <a:pt x="674" y="563"/>
                </a:cubicBezTo>
              </a:path>
            </a:pathLst>
          </a:custGeom>
          <a:solidFill>
            <a:schemeClr val="accent2"/>
          </a:solidFill>
          <a:ln>
            <a:noFill/>
          </a:ln>
          <a:effectLst/>
        </p:spPr>
        <p:txBody>
          <a:bodyPr wrap="none" anchor="ctr"/>
          <a:lstStyle/>
          <a:p>
            <a:endParaRPr lang="en-US" sz="3600" dirty="0">
              <a:latin typeface="Lato Light" panose="020F0502020204030203" pitchFamily="34" charset="0"/>
            </a:endParaRPr>
          </a:p>
        </p:txBody>
      </p:sp>
      <p:sp>
        <p:nvSpPr>
          <p:cNvPr id="22" name="Freeform 138">
            <a:extLst>
              <a:ext uri="{FF2B5EF4-FFF2-40B4-BE49-F238E27FC236}">
                <a16:creationId xmlns:a16="http://schemas.microsoft.com/office/drawing/2014/main" id="{620AB0B0-5427-49A7-9E2F-8A799428412D}"/>
              </a:ext>
            </a:extLst>
          </p:cNvPr>
          <p:cNvSpPr>
            <a:spLocks noChangeArrowheads="1"/>
          </p:cNvSpPr>
          <p:nvPr/>
        </p:nvSpPr>
        <p:spPr bwMode="auto">
          <a:xfrm>
            <a:off x="4288587" y="1622665"/>
            <a:ext cx="814719" cy="814717"/>
          </a:xfrm>
          <a:custGeom>
            <a:avLst/>
            <a:gdLst>
              <a:gd name="T0" fmla="*/ 636 w 1275"/>
              <a:gd name="T1" fmla="*/ 0 h 1275"/>
              <a:gd name="T2" fmla="*/ 636 w 1275"/>
              <a:gd name="T3" fmla="*/ 0 h 1275"/>
              <a:gd name="T4" fmla="*/ 1274 w 1275"/>
              <a:gd name="T5" fmla="*/ 637 h 1275"/>
              <a:gd name="T6" fmla="*/ 1274 w 1275"/>
              <a:gd name="T7" fmla="*/ 637 h 1275"/>
              <a:gd name="T8" fmla="*/ 636 w 1275"/>
              <a:gd name="T9" fmla="*/ 1274 h 1275"/>
              <a:gd name="T10" fmla="*/ 636 w 1275"/>
              <a:gd name="T11" fmla="*/ 1274 h 1275"/>
              <a:gd name="T12" fmla="*/ 0 w 1275"/>
              <a:gd name="T13" fmla="*/ 637 h 1275"/>
              <a:gd name="T14" fmla="*/ 0 w 1275"/>
              <a:gd name="T15" fmla="*/ 637 h 1275"/>
              <a:gd name="T16" fmla="*/ 636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6" y="0"/>
                </a:moveTo>
                <a:lnTo>
                  <a:pt x="636" y="0"/>
                </a:lnTo>
                <a:cubicBezTo>
                  <a:pt x="989" y="0"/>
                  <a:pt x="1274" y="285"/>
                  <a:pt x="1274" y="637"/>
                </a:cubicBezTo>
                <a:lnTo>
                  <a:pt x="1274" y="637"/>
                </a:lnTo>
                <a:cubicBezTo>
                  <a:pt x="1274" y="988"/>
                  <a:pt x="989" y="1274"/>
                  <a:pt x="636" y="1274"/>
                </a:cubicBezTo>
                <a:lnTo>
                  <a:pt x="636" y="1274"/>
                </a:lnTo>
                <a:cubicBezTo>
                  <a:pt x="285" y="1274"/>
                  <a:pt x="0" y="988"/>
                  <a:pt x="0" y="637"/>
                </a:cubicBezTo>
                <a:lnTo>
                  <a:pt x="0" y="637"/>
                </a:lnTo>
                <a:cubicBezTo>
                  <a:pt x="0" y="285"/>
                  <a:pt x="285" y="0"/>
                  <a:pt x="636"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3" name="Freeform 139">
            <a:extLst>
              <a:ext uri="{FF2B5EF4-FFF2-40B4-BE49-F238E27FC236}">
                <a16:creationId xmlns:a16="http://schemas.microsoft.com/office/drawing/2014/main" id="{7F6F1155-27C5-46AA-A3F6-09EA7DBC0BC3}"/>
              </a:ext>
            </a:extLst>
          </p:cNvPr>
          <p:cNvSpPr>
            <a:spLocks noChangeArrowheads="1"/>
          </p:cNvSpPr>
          <p:nvPr/>
        </p:nvSpPr>
        <p:spPr bwMode="auto">
          <a:xfrm>
            <a:off x="4303107" y="1642348"/>
            <a:ext cx="845728" cy="848548"/>
          </a:xfrm>
          <a:custGeom>
            <a:avLst/>
            <a:gdLst>
              <a:gd name="T0" fmla="*/ 661 w 1325"/>
              <a:gd name="T1" fmla="*/ 51 h 1326"/>
              <a:gd name="T2" fmla="*/ 661 w 1325"/>
              <a:gd name="T3" fmla="*/ 51 h 1326"/>
              <a:gd name="T4" fmla="*/ 50 w 1325"/>
              <a:gd name="T5" fmla="*/ 663 h 1326"/>
              <a:gd name="T6" fmla="*/ 50 w 1325"/>
              <a:gd name="T7" fmla="*/ 663 h 1326"/>
              <a:gd name="T8" fmla="*/ 661 w 1325"/>
              <a:gd name="T9" fmla="*/ 1274 h 1326"/>
              <a:gd name="T10" fmla="*/ 661 w 1325"/>
              <a:gd name="T11" fmla="*/ 1274 h 1326"/>
              <a:gd name="T12" fmla="*/ 1273 w 1325"/>
              <a:gd name="T13" fmla="*/ 663 h 1326"/>
              <a:gd name="T14" fmla="*/ 1273 w 1325"/>
              <a:gd name="T15" fmla="*/ 663 h 1326"/>
              <a:gd name="T16" fmla="*/ 661 w 1325"/>
              <a:gd name="T17" fmla="*/ 51 h 1326"/>
              <a:gd name="T18" fmla="*/ 661 w 1325"/>
              <a:gd name="T19" fmla="*/ 1325 h 1326"/>
              <a:gd name="T20" fmla="*/ 661 w 1325"/>
              <a:gd name="T21" fmla="*/ 1325 h 1326"/>
              <a:gd name="T22" fmla="*/ 0 w 1325"/>
              <a:gd name="T23" fmla="*/ 663 h 1326"/>
              <a:gd name="T24" fmla="*/ 0 w 1325"/>
              <a:gd name="T25" fmla="*/ 663 h 1326"/>
              <a:gd name="T26" fmla="*/ 661 w 1325"/>
              <a:gd name="T27" fmla="*/ 0 h 1326"/>
              <a:gd name="T28" fmla="*/ 661 w 1325"/>
              <a:gd name="T29" fmla="*/ 0 h 1326"/>
              <a:gd name="T30" fmla="*/ 1324 w 1325"/>
              <a:gd name="T31" fmla="*/ 663 h 1326"/>
              <a:gd name="T32" fmla="*/ 1324 w 1325"/>
              <a:gd name="T33" fmla="*/ 663 h 1326"/>
              <a:gd name="T34" fmla="*/ 661 w 1325"/>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5" h="1326">
                <a:moveTo>
                  <a:pt x="661" y="51"/>
                </a:moveTo>
                <a:lnTo>
                  <a:pt x="661" y="51"/>
                </a:lnTo>
                <a:cubicBezTo>
                  <a:pt x="325" y="51"/>
                  <a:pt x="50" y="326"/>
                  <a:pt x="50" y="663"/>
                </a:cubicBezTo>
                <a:lnTo>
                  <a:pt x="50" y="663"/>
                </a:lnTo>
                <a:cubicBezTo>
                  <a:pt x="50" y="1000"/>
                  <a:pt x="325" y="1274"/>
                  <a:pt x="661" y="1274"/>
                </a:cubicBezTo>
                <a:lnTo>
                  <a:pt x="661" y="1274"/>
                </a:lnTo>
                <a:cubicBezTo>
                  <a:pt x="999" y="1274"/>
                  <a:pt x="1273" y="1000"/>
                  <a:pt x="1273" y="663"/>
                </a:cubicBezTo>
                <a:lnTo>
                  <a:pt x="1273" y="663"/>
                </a:lnTo>
                <a:cubicBezTo>
                  <a:pt x="1273" y="326"/>
                  <a:pt x="999" y="51"/>
                  <a:pt x="661" y="51"/>
                </a:cubicBezTo>
                <a:close/>
                <a:moveTo>
                  <a:pt x="661" y="1325"/>
                </a:moveTo>
                <a:lnTo>
                  <a:pt x="661" y="1325"/>
                </a:lnTo>
                <a:cubicBezTo>
                  <a:pt x="296" y="1325"/>
                  <a:pt x="0" y="1028"/>
                  <a:pt x="0" y="663"/>
                </a:cubicBezTo>
                <a:lnTo>
                  <a:pt x="0" y="663"/>
                </a:lnTo>
                <a:cubicBezTo>
                  <a:pt x="0" y="297"/>
                  <a:pt x="296" y="0"/>
                  <a:pt x="661" y="0"/>
                </a:cubicBezTo>
                <a:lnTo>
                  <a:pt x="661" y="0"/>
                </a:lnTo>
                <a:cubicBezTo>
                  <a:pt x="1027" y="0"/>
                  <a:pt x="1324" y="297"/>
                  <a:pt x="1324" y="663"/>
                </a:cubicBezTo>
                <a:lnTo>
                  <a:pt x="1324" y="663"/>
                </a:lnTo>
                <a:cubicBezTo>
                  <a:pt x="1324" y="1028"/>
                  <a:pt x="1027" y="1325"/>
                  <a:pt x="661"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5" name="Freeform 203">
            <a:extLst>
              <a:ext uri="{FF2B5EF4-FFF2-40B4-BE49-F238E27FC236}">
                <a16:creationId xmlns:a16="http://schemas.microsoft.com/office/drawing/2014/main" id="{0405635B-8596-4C10-A9EB-698BD4F7208D}"/>
              </a:ext>
            </a:extLst>
          </p:cNvPr>
          <p:cNvSpPr>
            <a:spLocks noChangeArrowheads="1"/>
          </p:cNvSpPr>
          <p:nvPr/>
        </p:nvSpPr>
        <p:spPr bwMode="auto">
          <a:xfrm>
            <a:off x="5925730" y="4271824"/>
            <a:ext cx="2880728" cy="963513"/>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5"/>
          </a:solidFill>
          <a:ln>
            <a:noFill/>
          </a:ln>
          <a:effectLst/>
        </p:spPr>
        <p:txBody>
          <a:bodyPr wrap="none" anchor="ctr"/>
          <a:lstStyle/>
          <a:p>
            <a:endParaRPr lang="en-US" sz="3600" dirty="0">
              <a:latin typeface="Lato Light" panose="020F0502020204030203" pitchFamily="34" charset="0"/>
            </a:endParaRPr>
          </a:p>
        </p:txBody>
      </p:sp>
      <p:sp>
        <p:nvSpPr>
          <p:cNvPr id="26" name="Freeform 208">
            <a:extLst>
              <a:ext uri="{FF2B5EF4-FFF2-40B4-BE49-F238E27FC236}">
                <a16:creationId xmlns:a16="http://schemas.microsoft.com/office/drawing/2014/main" id="{707044F2-6F56-47B5-9314-AB025081109A}"/>
              </a:ext>
            </a:extLst>
          </p:cNvPr>
          <p:cNvSpPr>
            <a:spLocks noChangeArrowheads="1"/>
          </p:cNvSpPr>
          <p:nvPr/>
        </p:nvSpPr>
        <p:spPr bwMode="auto">
          <a:xfrm>
            <a:off x="6947458" y="1700809"/>
            <a:ext cx="814719" cy="81471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27" name="Freeform 209">
            <a:extLst>
              <a:ext uri="{FF2B5EF4-FFF2-40B4-BE49-F238E27FC236}">
                <a16:creationId xmlns:a16="http://schemas.microsoft.com/office/drawing/2014/main" id="{38ABFE1A-183F-4B66-9B21-330BC9B3EE94}"/>
              </a:ext>
            </a:extLst>
          </p:cNvPr>
          <p:cNvSpPr>
            <a:spLocks noChangeArrowheads="1"/>
          </p:cNvSpPr>
          <p:nvPr/>
        </p:nvSpPr>
        <p:spPr bwMode="auto">
          <a:xfrm>
            <a:off x="6930543" y="1700808"/>
            <a:ext cx="848548" cy="848548"/>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31" name="Freeform 203">
            <a:extLst>
              <a:ext uri="{FF2B5EF4-FFF2-40B4-BE49-F238E27FC236}">
                <a16:creationId xmlns:a16="http://schemas.microsoft.com/office/drawing/2014/main" id="{BA119D4B-AA2F-4AE1-8A58-40CA7C5469DF}"/>
              </a:ext>
            </a:extLst>
          </p:cNvPr>
          <p:cNvSpPr>
            <a:spLocks noChangeArrowheads="1"/>
          </p:cNvSpPr>
          <p:nvPr/>
        </p:nvSpPr>
        <p:spPr bwMode="auto">
          <a:xfrm>
            <a:off x="8615066" y="4271824"/>
            <a:ext cx="2880728" cy="963513"/>
          </a:xfrm>
          <a:custGeom>
            <a:avLst/>
            <a:gdLst>
              <a:gd name="T0" fmla="*/ 673 w 5254"/>
              <a:gd name="T1" fmla="*/ 563 h 1225"/>
              <a:gd name="T2" fmla="*/ 42 w 5254"/>
              <a:gd name="T3" fmla="*/ 92 h 1225"/>
              <a:gd name="T4" fmla="*/ 42 w 5254"/>
              <a:gd name="T5" fmla="*/ 92 h 1225"/>
              <a:gd name="T6" fmla="*/ 72 w 5254"/>
              <a:gd name="T7" fmla="*/ 0 h 1225"/>
              <a:gd name="T8" fmla="*/ 4442 w 5254"/>
              <a:gd name="T9" fmla="*/ 0 h 1225"/>
              <a:gd name="T10" fmla="*/ 4442 w 5254"/>
              <a:gd name="T11" fmla="*/ 0 h 1225"/>
              <a:gd name="T12" fmla="*/ 4472 w 5254"/>
              <a:gd name="T13" fmla="*/ 10 h 1225"/>
              <a:gd name="T14" fmla="*/ 5225 w 5254"/>
              <a:gd name="T15" fmla="*/ 563 h 1225"/>
              <a:gd name="T16" fmla="*/ 5225 w 5254"/>
              <a:gd name="T17" fmla="*/ 563 h 1225"/>
              <a:gd name="T18" fmla="*/ 5225 w 5254"/>
              <a:gd name="T19" fmla="*/ 644 h 1225"/>
              <a:gd name="T20" fmla="*/ 4472 w 5254"/>
              <a:gd name="T21" fmla="*/ 1213 h 1225"/>
              <a:gd name="T22" fmla="*/ 4472 w 5254"/>
              <a:gd name="T23" fmla="*/ 1213 h 1225"/>
              <a:gd name="T24" fmla="*/ 4441 w 5254"/>
              <a:gd name="T25" fmla="*/ 1224 h 1225"/>
              <a:gd name="T26" fmla="*/ 69 w 5254"/>
              <a:gd name="T27" fmla="*/ 1224 h 1225"/>
              <a:gd name="T28" fmla="*/ 69 w 5254"/>
              <a:gd name="T29" fmla="*/ 1224 h 1225"/>
              <a:gd name="T30" fmla="*/ 38 w 5254"/>
              <a:gd name="T31" fmla="*/ 1132 h 1225"/>
              <a:gd name="T32" fmla="*/ 674 w 5254"/>
              <a:gd name="T33" fmla="*/ 644 h 1225"/>
              <a:gd name="T34" fmla="*/ 674 w 5254"/>
              <a:gd name="T35" fmla="*/ 644 h 1225"/>
              <a:gd name="T36" fmla="*/ 673 w 5254"/>
              <a:gd name="T37" fmla="*/ 563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54" h="1225">
                <a:moveTo>
                  <a:pt x="673" y="563"/>
                </a:moveTo>
                <a:lnTo>
                  <a:pt x="42" y="92"/>
                </a:lnTo>
                <a:lnTo>
                  <a:pt x="42" y="92"/>
                </a:lnTo>
                <a:cubicBezTo>
                  <a:pt x="2" y="63"/>
                  <a:pt x="23" y="0"/>
                  <a:pt x="72" y="0"/>
                </a:cubicBezTo>
                <a:lnTo>
                  <a:pt x="4442" y="0"/>
                </a:lnTo>
                <a:lnTo>
                  <a:pt x="4442" y="0"/>
                </a:lnTo>
                <a:cubicBezTo>
                  <a:pt x="4452" y="0"/>
                  <a:pt x="4463" y="3"/>
                  <a:pt x="4472" y="10"/>
                </a:cubicBezTo>
                <a:lnTo>
                  <a:pt x="5225" y="563"/>
                </a:lnTo>
                <a:lnTo>
                  <a:pt x="5225" y="563"/>
                </a:lnTo>
                <a:cubicBezTo>
                  <a:pt x="5252" y="583"/>
                  <a:pt x="5253" y="624"/>
                  <a:pt x="5225" y="644"/>
                </a:cubicBezTo>
                <a:lnTo>
                  <a:pt x="4472" y="1213"/>
                </a:lnTo>
                <a:lnTo>
                  <a:pt x="4472" y="1213"/>
                </a:lnTo>
                <a:cubicBezTo>
                  <a:pt x="4463" y="1220"/>
                  <a:pt x="4452" y="1224"/>
                  <a:pt x="4441" y="1224"/>
                </a:cubicBezTo>
                <a:lnTo>
                  <a:pt x="69" y="1224"/>
                </a:lnTo>
                <a:lnTo>
                  <a:pt x="69" y="1224"/>
                </a:lnTo>
                <a:cubicBezTo>
                  <a:pt x="20" y="1224"/>
                  <a:pt x="0" y="1162"/>
                  <a:pt x="38" y="1132"/>
                </a:cubicBezTo>
                <a:lnTo>
                  <a:pt x="674" y="644"/>
                </a:lnTo>
                <a:lnTo>
                  <a:pt x="674" y="644"/>
                </a:lnTo>
                <a:cubicBezTo>
                  <a:pt x="701" y="624"/>
                  <a:pt x="700" y="583"/>
                  <a:pt x="673" y="563"/>
                </a:cubicBezTo>
              </a:path>
            </a:pathLst>
          </a:custGeom>
          <a:solidFill>
            <a:schemeClr val="accent4"/>
          </a:solidFill>
          <a:ln>
            <a:noFill/>
          </a:ln>
          <a:effectLst/>
        </p:spPr>
        <p:txBody>
          <a:bodyPr wrap="none" anchor="ctr"/>
          <a:lstStyle/>
          <a:p>
            <a:endParaRPr lang="en-US" sz="3600" dirty="0">
              <a:latin typeface="Lato Light" panose="020F0502020204030203" pitchFamily="34" charset="0"/>
            </a:endParaRPr>
          </a:p>
        </p:txBody>
      </p:sp>
      <p:sp>
        <p:nvSpPr>
          <p:cNvPr id="36" name="Freeform 208">
            <a:extLst>
              <a:ext uri="{FF2B5EF4-FFF2-40B4-BE49-F238E27FC236}">
                <a16:creationId xmlns:a16="http://schemas.microsoft.com/office/drawing/2014/main" id="{EAF633FB-0107-42E7-92CF-1E5502F90EB4}"/>
              </a:ext>
            </a:extLst>
          </p:cNvPr>
          <p:cNvSpPr>
            <a:spLocks noChangeArrowheads="1"/>
          </p:cNvSpPr>
          <p:nvPr/>
        </p:nvSpPr>
        <p:spPr bwMode="auto">
          <a:xfrm>
            <a:off x="9505777" y="1781557"/>
            <a:ext cx="814719" cy="814717"/>
          </a:xfrm>
          <a:custGeom>
            <a:avLst/>
            <a:gdLst>
              <a:gd name="T0" fmla="*/ 637 w 1275"/>
              <a:gd name="T1" fmla="*/ 0 h 1275"/>
              <a:gd name="T2" fmla="*/ 637 w 1275"/>
              <a:gd name="T3" fmla="*/ 0 h 1275"/>
              <a:gd name="T4" fmla="*/ 1274 w 1275"/>
              <a:gd name="T5" fmla="*/ 637 h 1275"/>
              <a:gd name="T6" fmla="*/ 1274 w 1275"/>
              <a:gd name="T7" fmla="*/ 637 h 1275"/>
              <a:gd name="T8" fmla="*/ 637 w 1275"/>
              <a:gd name="T9" fmla="*/ 1274 h 1275"/>
              <a:gd name="T10" fmla="*/ 637 w 1275"/>
              <a:gd name="T11" fmla="*/ 1274 h 1275"/>
              <a:gd name="T12" fmla="*/ 0 w 1275"/>
              <a:gd name="T13" fmla="*/ 637 h 1275"/>
              <a:gd name="T14" fmla="*/ 0 w 1275"/>
              <a:gd name="T15" fmla="*/ 637 h 1275"/>
              <a:gd name="T16" fmla="*/ 637 w 1275"/>
              <a:gd name="T1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5" h="1275">
                <a:moveTo>
                  <a:pt x="637" y="0"/>
                </a:moveTo>
                <a:lnTo>
                  <a:pt x="637" y="0"/>
                </a:lnTo>
                <a:cubicBezTo>
                  <a:pt x="989" y="0"/>
                  <a:pt x="1274" y="285"/>
                  <a:pt x="1274" y="637"/>
                </a:cubicBezTo>
                <a:lnTo>
                  <a:pt x="1274" y="637"/>
                </a:lnTo>
                <a:cubicBezTo>
                  <a:pt x="1274" y="988"/>
                  <a:pt x="989" y="1274"/>
                  <a:pt x="637" y="1274"/>
                </a:cubicBezTo>
                <a:lnTo>
                  <a:pt x="637" y="1274"/>
                </a:lnTo>
                <a:cubicBezTo>
                  <a:pt x="285" y="1274"/>
                  <a:pt x="0" y="988"/>
                  <a:pt x="0" y="637"/>
                </a:cubicBezTo>
                <a:lnTo>
                  <a:pt x="0" y="637"/>
                </a:lnTo>
                <a:cubicBezTo>
                  <a:pt x="0" y="285"/>
                  <a:pt x="285" y="0"/>
                  <a:pt x="637" y="0"/>
                </a:cubicBezTo>
              </a:path>
            </a:pathLst>
          </a:custGeom>
          <a:solidFill>
            <a:schemeClr val="bg1"/>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37" name="Freeform 209">
            <a:extLst>
              <a:ext uri="{FF2B5EF4-FFF2-40B4-BE49-F238E27FC236}">
                <a16:creationId xmlns:a16="http://schemas.microsoft.com/office/drawing/2014/main" id="{C94804B0-5D35-44AF-AD49-EFAFBE2CFF77}"/>
              </a:ext>
            </a:extLst>
          </p:cNvPr>
          <p:cNvSpPr>
            <a:spLocks noChangeArrowheads="1"/>
          </p:cNvSpPr>
          <p:nvPr/>
        </p:nvSpPr>
        <p:spPr bwMode="auto">
          <a:xfrm>
            <a:off x="9501876" y="1758443"/>
            <a:ext cx="848548" cy="848548"/>
          </a:xfrm>
          <a:custGeom>
            <a:avLst/>
            <a:gdLst>
              <a:gd name="T0" fmla="*/ 663 w 1327"/>
              <a:gd name="T1" fmla="*/ 51 h 1326"/>
              <a:gd name="T2" fmla="*/ 663 w 1327"/>
              <a:gd name="T3" fmla="*/ 51 h 1326"/>
              <a:gd name="T4" fmla="*/ 51 w 1327"/>
              <a:gd name="T5" fmla="*/ 663 h 1326"/>
              <a:gd name="T6" fmla="*/ 51 w 1327"/>
              <a:gd name="T7" fmla="*/ 663 h 1326"/>
              <a:gd name="T8" fmla="*/ 663 w 1327"/>
              <a:gd name="T9" fmla="*/ 1274 h 1326"/>
              <a:gd name="T10" fmla="*/ 663 w 1327"/>
              <a:gd name="T11" fmla="*/ 1274 h 1326"/>
              <a:gd name="T12" fmla="*/ 1274 w 1327"/>
              <a:gd name="T13" fmla="*/ 663 h 1326"/>
              <a:gd name="T14" fmla="*/ 1274 w 1327"/>
              <a:gd name="T15" fmla="*/ 663 h 1326"/>
              <a:gd name="T16" fmla="*/ 663 w 1327"/>
              <a:gd name="T17" fmla="*/ 51 h 1326"/>
              <a:gd name="T18" fmla="*/ 663 w 1327"/>
              <a:gd name="T19" fmla="*/ 1325 h 1326"/>
              <a:gd name="T20" fmla="*/ 663 w 1327"/>
              <a:gd name="T21" fmla="*/ 1325 h 1326"/>
              <a:gd name="T22" fmla="*/ 0 w 1327"/>
              <a:gd name="T23" fmla="*/ 663 h 1326"/>
              <a:gd name="T24" fmla="*/ 0 w 1327"/>
              <a:gd name="T25" fmla="*/ 663 h 1326"/>
              <a:gd name="T26" fmla="*/ 663 w 1327"/>
              <a:gd name="T27" fmla="*/ 0 h 1326"/>
              <a:gd name="T28" fmla="*/ 663 w 1327"/>
              <a:gd name="T29" fmla="*/ 0 h 1326"/>
              <a:gd name="T30" fmla="*/ 1326 w 1327"/>
              <a:gd name="T31" fmla="*/ 663 h 1326"/>
              <a:gd name="T32" fmla="*/ 1326 w 1327"/>
              <a:gd name="T33" fmla="*/ 663 h 1326"/>
              <a:gd name="T34" fmla="*/ 663 w 1327"/>
              <a:gd name="T35" fmla="*/ 132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27" h="1326">
                <a:moveTo>
                  <a:pt x="663" y="51"/>
                </a:moveTo>
                <a:lnTo>
                  <a:pt x="663" y="51"/>
                </a:lnTo>
                <a:cubicBezTo>
                  <a:pt x="326" y="51"/>
                  <a:pt x="51" y="326"/>
                  <a:pt x="51" y="663"/>
                </a:cubicBezTo>
                <a:lnTo>
                  <a:pt x="51" y="663"/>
                </a:lnTo>
                <a:cubicBezTo>
                  <a:pt x="51" y="1000"/>
                  <a:pt x="326" y="1274"/>
                  <a:pt x="663" y="1274"/>
                </a:cubicBezTo>
                <a:lnTo>
                  <a:pt x="663" y="1274"/>
                </a:lnTo>
                <a:cubicBezTo>
                  <a:pt x="1000" y="1274"/>
                  <a:pt x="1274" y="1000"/>
                  <a:pt x="1274" y="663"/>
                </a:cubicBezTo>
                <a:lnTo>
                  <a:pt x="1274" y="663"/>
                </a:lnTo>
                <a:cubicBezTo>
                  <a:pt x="1274" y="326"/>
                  <a:pt x="1000" y="51"/>
                  <a:pt x="663" y="51"/>
                </a:cubicBezTo>
                <a:close/>
                <a:moveTo>
                  <a:pt x="663" y="1325"/>
                </a:moveTo>
                <a:lnTo>
                  <a:pt x="663" y="1325"/>
                </a:lnTo>
                <a:cubicBezTo>
                  <a:pt x="298" y="1325"/>
                  <a:pt x="0" y="1028"/>
                  <a:pt x="0" y="663"/>
                </a:cubicBezTo>
                <a:lnTo>
                  <a:pt x="0" y="663"/>
                </a:lnTo>
                <a:cubicBezTo>
                  <a:pt x="0" y="297"/>
                  <a:pt x="298" y="0"/>
                  <a:pt x="663" y="0"/>
                </a:cubicBezTo>
                <a:lnTo>
                  <a:pt x="663" y="0"/>
                </a:lnTo>
                <a:cubicBezTo>
                  <a:pt x="1029" y="0"/>
                  <a:pt x="1326" y="297"/>
                  <a:pt x="1326" y="663"/>
                </a:cubicBezTo>
                <a:lnTo>
                  <a:pt x="1326" y="663"/>
                </a:lnTo>
                <a:cubicBezTo>
                  <a:pt x="1326" y="1028"/>
                  <a:pt x="1029" y="1325"/>
                  <a:pt x="663" y="1325"/>
                </a:cubicBezTo>
                <a:close/>
              </a:path>
            </a:pathLst>
          </a:custGeom>
          <a:solidFill>
            <a:schemeClr val="bg1">
              <a:lumMod val="85000"/>
            </a:schemeClr>
          </a:solidFill>
          <a:ln>
            <a:noFill/>
          </a:ln>
          <a:effectLst>
            <a:outerShdw blurRad="50800" dist="38100" dir="8100000" algn="tr" rotWithShape="0">
              <a:prstClr val="black">
                <a:alpha val="40000"/>
              </a:prstClr>
            </a:outerShdw>
          </a:effectLst>
        </p:spPr>
        <p:txBody>
          <a:bodyPr wrap="none" anchor="ctr"/>
          <a:lstStyle/>
          <a:p>
            <a:endParaRPr lang="en-US" sz="3600" dirty="0">
              <a:latin typeface="Lato Light" panose="020F0502020204030203" pitchFamily="34" charset="0"/>
            </a:endParaRPr>
          </a:p>
        </p:txBody>
      </p:sp>
      <p:sp>
        <p:nvSpPr>
          <p:cNvPr id="44" name="TextBox 43">
            <a:extLst>
              <a:ext uri="{FF2B5EF4-FFF2-40B4-BE49-F238E27FC236}">
                <a16:creationId xmlns:a16="http://schemas.microsoft.com/office/drawing/2014/main" id="{8EA5F18B-D890-4786-9FFC-F4EA0C65BCA0}"/>
              </a:ext>
            </a:extLst>
          </p:cNvPr>
          <p:cNvSpPr txBox="1"/>
          <p:nvPr/>
        </p:nvSpPr>
        <p:spPr>
          <a:xfrm>
            <a:off x="715930" y="4430413"/>
            <a:ext cx="2351608"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cs typeface="Poppins" pitchFamily="2" charset="77"/>
              </a:rPr>
              <a:t>December 31, 2024</a:t>
            </a:r>
          </a:p>
        </p:txBody>
      </p:sp>
      <p:sp>
        <p:nvSpPr>
          <p:cNvPr id="47" name="TextBox 46">
            <a:extLst>
              <a:ext uri="{FF2B5EF4-FFF2-40B4-BE49-F238E27FC236}">
                <a16:creationId xmlns:a16="http://schemas.microsoft.com/office/drawing/2014/main" id="{96ABA572-00BB-41DB-9F99-804C8E9CA443}"/>
              </a:ext>
            </a:extLst>
          </p:cNvPr>
          <p:cNvSpPr txBox="1"/>
          <p:nvPr/>
        </p:nvSpPr>
        <p:spPr>
          <a:xfrm>
            <a:off x="6274697" y="4430413"/>
            <a:ext cx="2265587"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cs typeface="Poppins" pitchFamily="2" charset="77"/>
              </a:rPr>
              <a:t>September 30, 2026</a:t>
            </a:r>
          </a:p>
        </p:txBody>
      </p:sp>
      <p:sp>
        <p:nvSpPr>
          <p:cNvPr id="50" name="TextBox 49">
            <a:extLst>
              <a:ext uri="{FF2B5EF4-FFF2-40B4-BE49-F238E27FC236}">
                <a16:creationId xmlns:a16="http://schemas.microsoft.com/office/drawing/2014/main" id="{11BD6CB5-4B1C-4BBA-BE81-970C7F52D187}"/>
              </a:ext>
            </a:extLst>
          </p:cNvPr>
          <p:cNvSpPr txBox="1"/>
          <p:nvPr/>
        </p:nvSpPr>
        <p:spPr>
          <a:xfrm>
            <a:off x="8975310" y="4430413"/>
            <a:ext cx="2246184" cy="646331"/>
          </a:xfrm>
          <a:prstGeom prst="rect">
            <a:avLst/>
          </a:prstGeom>
          <a:noFill/>
        </p:spPr>
        <p:txBody>
          <a:bodyPr wrap="square" rtlCol="0" anchor="ctr">
            <a:spAutoFit/>
          </a:bodyPr>
          <a:lstStyle/>
          <a:p>
            <a:pPr algn="ctr"/>
            <a:r>
              <a:rPr lang="en-US" b="1" dirty="0">
                <a:solidFill>
                  <a:schemeClr val="bg1"/>
                </a:solidFill>
                <a:latin typeface="Arial Black" panose="020B0A04020102020204" pitchFamily="34" charset="0"/>
                <a:cs typeface="Poppins" pitchFamily="2" charset="77"/>
              </a:rPr>
              <a:t>December 31, 2026</a:t>
            </a:r>
          </a:p>
        </p:txBody>
      </p:sp>
      <p:sp>
        <p:nvSpPr>
          <p:cNvPr id="53" name="TextBox 52">
            <a:extLst>
              <a:ext uri="{FF2B5EF4-FFF2-40B4-BE49-F238E27FC236}">
                <a16:creationId xmlns:a16="http://schemas.microsoft.com/office/drawing/2014/main" id="{2B7183F9-4D23-47D9-9C95-52DC2ED7C1F1}"/>
              </a:ext>
            </a:extLst>
          </p:cNvPr>
          <p:cNvSpPr txBox="1"/>
          <p:nvPr/>
        </p:nvSpPr>
        <p:spPr>
          <a:xfrm>
            <a:off x="1032766" y="2606490"/>
            <a:ext cx="1909305"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OBLIGATION DEADLINE</a:t>
            </a:r>
          </a:p>
        </p:txBody>
      </p:sp>
      <p:sp>
        <p:nvSpPr>
          <p:cNvPr id="91" name="TextBox 90">
            <a:extLst>
              <a:ext uri="{FF2B5EF4-FFF2-40B4-BE49-F238E27FC236}">
                <a16:creationId xmlns:a16="http://schemas.microsoft.com/office/drawing/2014/main" id="{E887374B-213F-4222-A4CF-9BFC4B220FD1}"/>
              </a:ext>
            </a:extLst>
          </p:cNvPr>
          <p:cNvSpPr txBox="1"/>
          <p:nvPr/>
        </p:nvSpPr>
        <p:spPr>
          <a:xfrm>
            <a:off x="3965121" y="2592746"/>
            <a:ext cx="1423274"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”ADJUSTMENTS”</a:t>
            </a:r>
          </a:p>
        </p:txBody>
      </p:sp>
      <p:sp>
        <p:nvSpPr>
          <p:cNvPr id="97" name="TextBox 96">
            <a:extLst>
              <a:ext uri="{FF2B5EF4-FFF2-40B4-BE49-F238E27FC236}">
                <a16:creationId xmlns:a16="http://schemas.microsoft.com/office/drawing/2014/main" id="{E6E977B9-C83E-4E8D-B6A8-1DA781175FA4}"/>
              </a:ext>
            </a:extLst>
          </p:cNvPr>
          <p:cNvSpPr txBox="1"/>
          <p:nvPr/>
        </p:nvSpPr>
        <p:spPr>
          <a:xfrm>
            <a:off x="6298566" y="2592746"/>
            <a:ext cx="2112501"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EXPENDITURE DEADLINE I</a:t>
            </a:r>
          </a:p>
        </p:txBody>
      </p:sp>
      <p:sp>
        <p:nvSpPr>
          <p:cNvPr id="107" name="TextBox 106">
            <a:extLst>
              <a:ext uri="{FF2B5EF4-FFF2-40B4-BE49-F238E27FC236}">
                <a16:creationId xmlns:a16="http://schemas.microsoft.com/office/drawing/2014/main" id="{0D3C0458-F8AA-46C2-957F-2FFFDE41634F}"/>
              </a:ext>
            </a:extLst>
          </p:cNvPr>
          <p:cNvSpPr txBox="1"/>
          <p:nvPr/>
        </p:nvSpPr>
        <p:spPr>
          <a:xfrm>
            <a:off x="8975135" y="2604458"/>
            <a:ext cx="2160591" cy="307777"/>
          </a:xfrm>
          <a:prstGeom prst="rect">
            <a:avLst/>
          </a:prstGeom>
          <a:noFill/>
        </p:spPr>
        <p:txBody>
          <a:bodyPr wrap="none" rtlCol="0" anchor="b" anchorCtr="0">
            <a:spAutoFit/>
          </a:bodyPr>
          <a:lstStyle/>
          <a:p>
            <a:pPr algn="ctr"/>
            <a:r>
              <a:rPr lang="en-US" sz="1400" b="1" dirty="0">
                <a:solidFill>
                  <a:schemeClr val="tx2"/>
                </a:solidFill>
                <a:ea typeface="League Spartan" charset="0"/>
                <a:cs typeface="Poppins" pitchFamily="2" charset="77"/>
              </a:rPr>
              <a:t>EXPENDITURE DEADLINE II</a:t>
            </a:r>
          </a:p>
        </p:txBody>
      </p:sp>
      <p:sp>
        <p:nvSpPr>
          <p:cNvPr id="117" name="TextBox 116">
            <a:extLst>
              <a:ext uri="{FF2B5EF4-FFF2-40B4-BE49-F238E27FC236}">
                <a16:creationId xmlns:a16="http://schemas.microsoft.com/office/drawing/2014/main" id="{373F3F66-D2CB-43B7-8EF2-51D2A5D04D34}"/>
              </a:ext>
            </a:extLst>
          </p:cNvPr>
          <p:cNvSpPr txBox="1"/>
          <p:nvPr/>
        </p:nvSpPr>
        <p:spPr>
          <a:xfrm>
            <a:off x="866282" y="2928910"/>
            <a:ext cx="2160240" cy="738664"/>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Generally, ARP/CSLFRF funds must be obligated by this date</a:t>
            </a:r>
            <a:endParaRPr lang="es-UY" sz="1400" dirty="0">
              <a:latin typeface="Segoe UI Light" panose="020B0502040204020203" pitchFamily="34" charset="0"/>
              <a:cs typeface="Segoe UI Light" panose="020B0502040204020203" pitchFamily="34" charset="0"/>
            </a:endParaRPr>
          </a:p>
        </p:txBody>
      </p:sp>
      <p:sp>
        <p:nvSpPr>
          <p:cNvPr id="118" name="TextBox 117">
            <a:extLst>
              <a:ext uri="{FF2B5EF4-FFF2-40B4-BE49-F238E27FC236}">
                <a16:creationId xmlns:a16="http://schemas.microsoft.com/office/drawing/2014/main" id="{BF216898-8175-4B4C-B816-0E1F14685A72}"/>
              </a:ext>
            </a:extLst>
          </p:cNvPr>
          <p:cNvSpPr txBox="1"/>
          <p:nvPr/>
        </p:nvSpPr>
        <p:spPr>
          <a:xfrm>
            <a:off x="3586788" y="2870461"/>
            <a:ext cx="2160240" cy="1384995"/>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For some costs, the obligation will be considered to have happened by December 31, 2024, even if the legal obligation happens later</a:t>
            </a:r>
            <a:endParaRPr lang="es-UY" sz="1400" dirty="0">
              <a:latin typeface="Segoe UI Light" panose="020B0502040204020203" pitchFamily="34" charset="0"/>
              <a:cs typeface="Segoe UI Light" panose="020B0502040204020203" pitchFamily="34" charset="0"/>
            </a:endParaRPr>
          </a:p>
        </p:txBody>
      </p:sp>
      <p:sp>
        <p:nvSpPr>
          <p:cNvPr id="119" name="TextBox 118">
            <a:extLst>
              <a:ext uri="{FF2B5EF4-FFF2-40B4-BE49-F238E27FC236}">
                <a16:creationId xmlns:a16="http://schemas.microsoft.com/office/drawing/2014/main" id="{FF2C0DFB-B29B-4CD4-B2E7-0CC65CE081E6}"/>
              </a:ext>
            </a:extLst>
          </p:cNvPr>
          <p:cNvSpPr txBox="1"/>
          <p:nvPr/>
        </p:nvSpPr>
        <p:spPr>
          <a:xfrm>
            <a:off x="6264849" y="2928911"/>
            <a:ext cx="2160240" cy="954107"/>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ARP/CSLFRF funds must be fully expended for Title I and Surface Transportation projects.</a:t>
            </a:r>
            <a:endParaRPr lang="es-UY" sz="1400" dirty="0">
              <a:latin typeface="Segoe UI Light" panose="020B0502040204020203" pitchFamily="34" charset="0"/>
              <a:cs typeface="Segoe UI Light" panose="020B0502040204020203" pitchFamily="34" charset="0"/>
            </a:endParaRPr>
          </a:p>
        </p:txBody>
      </p:sp>
      <p:sp>
        <p:nvSpPr>
          <p:cNvPr id="120" name="TextBox 119">
            <a:extLst>
              <a:ext uri="{FF2B5EF4-FFF2-40B4-BE49-F238E27FC236}">
                <a16:creationId xmlns:a16="http://schemas.microsoft.com/office/drawing/2014/main" id="{68F24804-5254-495D-B117-DF7C51A0317E}"/>
              </a:ext>
            </a:extLst>
          </p:cNvPr>
          <p:cNvSpPr txBox="1"/>
          <p:nvPr/>
        </p:nvSpPr>
        <p:spPr>
          <a:xfrm>
            <a:off x="8962458" y="2928910"/>
            <a:ext cx="2160240" cy="738664"/>
          </a:xfrm>
          <a:prstGeom prst="rect">
            <a:avLst/>
          </a:prstGeom>
          <a:noFill/>
        </p:spPr>
        <p:txBody>
          <a:bodyPr wrap="square" rtlCol="0">
            <a:spAutoFit/>
          </a:bodyPr>
          <a:lstStyle/>
          <a:p>
            <a:pPr algn="ctr"/>
            <a:r>
              <a:rPr lang="en-US" sz="1400" dirty="0">
                <a:latin typeface="Segoe UI Light" panose="020B0502040204020203" pitchFamily="34" charset="0"/>
                <a:cs typeface="Segoe UI Light" panose="020B0502040204020203" pitchFamily="34" charset="0"/>
              </a:rPr>
              <a:t>All other ARP/CSLFRF funds must be fully expended </a:t>
            </a:r>
            <a:endParaRPr lang="es-UY" sz="1400" dirty="0">
              <a:latin typeface="Segoe UI Light" panose="020B0502040204020203" pitchFamily="34" charset="0"/>
              <a:cs typeface="Segoe UI Light" panose="020B0502040204020203" pitchFamily="34" charset="0"/>
            </a:endParaRPr>
          </a:p>
        </p:txBody>
      </p:sp>
      <p:grpSp>
        <p:nvGrpSpPr>
          <p:cNvPr id="140" name="Graphic 123" descr="Circles with arrows">
            <a:extLst>
              <a:ext uri="{FF2B5EF4-FFF2-40B4-BE49-F238E27FC236}">
                <a16:creationId xmlns:a16="http://schemas.microsoft.com/office/drawing/2014/main" id="{BB559F92-313D-4977-ADDD-C7599B47DE58}"/>
              </a:ext>
            </a:extLst>
          </p:cNvPr>
          <p:cNvGrpSpPr/>
          <p:nvPr/>
        </p:nvGrpSpPr>
        <p:grpSpPr>
          <a:xfrm>
            <a:off x="4492014" y="1808116"/>
            <a:ext cx="461579" cy="510980"/>
            <a:chOff x="7976030" y="742950"/>
            <a:chExt cx="614362" cy="680115"/>
          </a:xfrm>
          <a:solidFill>
            <a:srgbClr val="000000"/>
          </a:solidFill>
        </p:grpSpPr>
        <p:sp>
          <p:nvSpPr>
            <p:cNvPr id="141" name="Freeform: Shape 140">
              <a:extLst>
                <a:ext uri="{FF2B5EF4-FFF2-40B4-BE49-F238E27FC236}">
                  <a16:creationId xmlns:a16="http://schemas.microsoft.com/office/drawing/2014/main" id="{F59DE565-9CE1-4D01-A853-918D5952B461}"/>
                </a:ext>
              </a:extLst>
            </p:cNvPr>
            <p:cNvSpPr/>
            <p:nvPr/>
          </p:nvSpPr>
          <p:spPr>
            <a:xfrm>
              <a:off x="7976030" y="1171860"/>
              <a:ext cx="152400" cy="152400"/>
            </a:xfrm>
            <a:custGeom>
              <a:avLst/>
              <a:gdLst>
                <a:gd name="connsiteX0" fmla="*/ 76200 w 152400"/>
                <a:gd name="connsiteY0" fmla="*/ 19050 h 152400"/>
                <a:gd name="connsiteX1" fmla="*/ 133350 w 152400"/>
                <a:gd name="connsiteY1" fmla="*/ 76200 h 152400"/>
                <a:gd name="connsiteX2" fmla="*/ 76200 w 152400"/>
                <a:gd name="connsiteY2" fmla="*/ 133350 h 152400"/>
                <a:gd name="connsiteX3" fmla="*/ 19050 w 152400"/>
                <a:gd name="connsiteY3" fmla="*/ 76200 h 152400"/>
                <a:gd name="connsiteX4" fmla="*/ 76200 w 152400"/>
                <a:gd name="connsiteY4" fmla="*/ 19050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7" y="44652"/>
                    <a:pt x="44652" y="19087"/>
                    <a:pt x="76200" y="19050"/>
                  </a:cubicBezTo>
                  <a:moveTo>
                    <a:pt x="76200" y="0"/>
                  </a:moveTo>
                  <a:cubicBezTo>
                    <a:pt x="34116" y="0"/>
                    <a:pt x="0" y="34116"/>
                    <a:pt x="0" y="76200"/>
                  </a:cubicBezTo>
                  <a:cubicBezTo>
                    <a:pt x="0" y="118284"/>
                    <a:pt x="34116" y="152400"/>
                    <a:pt x="76200" y="152400"/>
                  </a:cubicBezTo>
                  <a:cubicBezTo>
                    <a:pt x="118284" y="152400"/>
                    <a:pt x="152400" y="118284"/>
                    <a:pt x="152400" y="76200"/>
                  </a:cubicBezTo>
                  <a:cubicBezTo>
                    <a:pt x="152400" y="34116"/>
                    <a:pt x="118284" y="0"/>
                    <a:pt x="76200" y="0"/>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2" name="Freeform: Shape 141">
              <a:extLst>
                <a:ext uri="{FF2B5EF4-FFF2-40B4-BE49-F238E27FC236}">
                  <a16:creationId xmlns:a16="http://schemas.microsoft.com/office/drawing/2014/main" id="{03740B51-EAC2-4337-B376-9A69DA7E9993}"/>
                </a:ext>
              </a:extLst>
            </p:cNvPr>
            <p:cNvSpPr/>
            <p:nvPr/>
          </p:nvSpPr>
          <p:spPr>
            <a:xfrm>
              <a:off x="8437992" y="1106709"/>
              <a:ext cx="152400" cy="152400"/>
            </a:xfrm>
            <a:custGeom>
              <a:avLst/>
              <a:gdLst>
                <a:gd name="connsiteX0" fmla="*/ 76200 w 152400"/>
                <a:gd name="connsiteY0" fmla="*/ 19050 h 152400"/>
                <a:gd name="connsiteX1" fmla="*/ 133350 w 152400"/>
                <a:gd name="connsiteY1" fmla="*/ 76200 h 152400"/>
                <a:gd name="connsiteX2" fmla="*/ 76200 w 152400"/>
                <a:gd name="connsiteY2" fmla="*/ 133350 h 152400"/>
                <a:gd name="connsiteX3" fmla="*/ 19050 w 152400"/>
                <a:gd name="connsiteY3" fmla="*/ 76200 h 152400"/>
                <a:gd name="connsiteX4" fmla="*/ 76200 w 152400"/>
                <a:gd name="connsiteY4" fmla="*/ 19050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7" y="44652"/>
                    <a:pt x="44652" y="19087"/>
                    <a:pt x="76200" y="19050"/>
                  </a:cubicBezTo>
                  <a:moveTo>
                    <a:pt x="76200" y="0"/>
                  </a:moveTo>
                  <a:cubicBezTo>
                    <a:pt x="34116" y="0"/>
                    <a:pt x="0" y="34116"/>
                    <a:pt x="0" y="76200"/>
                  </a:cubicBezTo>
                  <a:cubicBezTo>
                    <a:pt x="0" y="118284"/>
                    <a:pt x="34116" y="152400"/>
                    <a:pt x="76200" y="152400"/>
                  </a:cubicBezTo>
                  <a:cubicBezTo>
                    <a:pt x="118284" y="152400"/>
                    <a:pt x="152400" y="118284"/>
                    <a:pt x="152400" y="76200"/>
                  </a:cubicBezTo>
                  <a:cubicBezTo>
                    <a:pt x="152400" y="34116"/>
                    <a:pt x="118284" y="0"/>
                    <a:pt x="76200" y="0"/>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3" name="Freeform: Shape 142">
              <a:extLst>
                <a:ext uri="{FF2B5EF4-FFF2-40B4-BE49-F238E27FC236}">
                  <a16:creationId xmlns:a16="http://schemas.microsoft.com/office/drawing/2014/main" id="{6F27A446-6446-4B19-BFAE-67D22067DB20}"/>
                </a:ext>
              </a:extLst>
            </p:cNvPr>
            <p:cNvSpPr/>
            <p:nvPr/>
          </p:nvSpPr>
          <p:spPr>
            <a:xfrm>
              <a:off x="8154623" y="742950"/>
              <a:ext cx="152400" cy="152400"/>
            </a:xfrm>
            <a:custGeom>
              <a:avLst/>
              <a:gdLst>
                <a:gd name="connsiteX0" fmla="*/ 76200 w 152400"/>
                <a:gd name="connsiteY0" fmla="*/ 19050 h 152400"/>
                <a:gd name="connsiteX1" fmla="*/ 133350 w 152400"/>
                <a:gd name="connsiteY1" fmla="*/ 76200 h 152400"/>
                <a:gd name="connsiteX2" fmla="*/ 76200 w 152400"/>
                <a:gd name="connsiteY2" fmla="*/ 133350 h 152400"/>
                <a:gd name="connsiteX3" fmla="*/ 19050 w 152400"/>
                <a:gd name="connsiteY3" fmla="*/ 76200 h 152400"/>
                <a:gd name="connsiteX4" fmla="*/ 76200 w 152400"/>
                <a:gd name="connsiteY4" fmla="*/ 19050 h 152400"/>
                <a:gd name="connsiteX5" fmla="*/ 76200 w 152400"/>
                <a:gd name="connsiteY5" fmla="*/ 0 h 152400"/>
                <a:gd name="connsiteX6" fmla="*/ 0 w 152400"/>
                <a:gd name="connsiteY6" fmla="*/ 76200 h 152400"/>
                <a:gd name="connsiteX7" fmla="*/ 76200 w 152400"/>
                <a:gd name="connsiteY7" fmla="*/ 152400 h 152400"/>
                <a:gd name="connsiteX8" fmla="*/ 152400 w 152400"/>
                <a:gd name="connsiteY8" fmla="*/ 76200 h 152400"/>
                <a:gd name="connsiteX9" fmla="*/ 76200 w 152400"/>
                <a:gd name="connsiteY9" fmla="*/ 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152400">
                  <a:moveTo>
                    <a:pt x="76200" y="19050"/>
                  </a:moveTo>
                  <a:cubicBezTo>
                    <a:pt x="107763" y="19050"/>
                    <a:pt x="133350" y="44637"/>
                    <a:pt x="133350" y="76200"/>
                  </a:cubicBezTo>
                  <a:cubicBezTo>
                    <a:pt x="133350" y="107763"/>
                    <a:pt x="107763" y="133350"/>
                    <a:pt x="76200" y="133350"/>
                  </a:cubicBezTo>
                  <a:cubicBezTo>
                    <a:pt x="44637" y="133350"/>
                    <a:pt x="19050" y="107763"/>
                    <a:pt x="19050" y="76200"/>
                  </a:cubicBezTo>
                  <a:cubicBezTo>
                    <a:pt x="19087" y="44652"/>
                    <a:pt x="44652" y="19087"/>
                    <a:pt x="76200" y="19050"/>
                  </a:cubicBezTo>
                  <a:moveTo>
                    <a:pt x="76200" y="0"/>
                  </a:moveTo>
                  <a:cubicBezTo>
                    <a:pt x="34116" y="0"/>
                    <a:pt x="0" y="34116"/>
                    <a:pt x="0" y="76200"/>
                  </a:cubicBezTo>
                  <a:cubicBezTo>
                    <a:pt x="0" y="118284"/>
                    <a:pt x="34116" y="152400"/>
                    <a:pt x="76200" y="152400"/>
                  </a:cubicBezTo>
                  <a:cubicBezTo>
                    <a:pt x="118284" y="152400"/>
                    <a:pt x="152400" y="118284"/>
                    <a:pt x="152400" y="76200"/>
                  </a:cubicBezTo>
                  <a:cubicBezTo>
                    <a:pt x="152400" y="34116"/>
                    <a:pt x="118284" y="0"/>
                    <a:pt x="76200" y="0"/>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4" name="Freeform: Shape 143">
              <a:extLst>
                <a:ext uri="{FF2B5EF4-FFF2-40B4-BE49-F238E27FC236}">
                  <a16:creationId xmlns:a16="http://schemas.microsoft.com/office/drawing/2014/main" id="{65AD03F8-8D39-4257-B10B-1A70A5C243B8}"/>
                </a:ext>
              </a:extLst>
            </p:cNvPr>
            <p:cNvSpPr/>
            <p:nvPr/>
          </p:nvSpPr>
          <p:spPr>
            <a:xfrm>
              <a:off x="8328101" y="815669"/>
              <a:ext cx="262033" cy="242843"/>
            </a:xfrm>
            <a:custGeom>
              <a:avLst/>
              <a:gdLst>
                <a:gd name="connsiteX0" fmla="*/ 257367 w 262033"/>
                <a:gd name="connsiteY0" fmla="*/ 140889 h 242843"/>
                <a:gd name="connsiteX1" fmla="*/ 244317 w 262033"/>
                <a:gd name="connsiteY1" fmla="*/ 144232 h 242843"/>
                <a:gd name="connsiteX2" fmla="*/ 244317 w 262033"/>
                <a:gd name="connsiteY2" fmla="*/ 144232 h 242843"/>
                <a:gd name="connsiteX3" fmla="*/ 207646 w 262033"/>
                <a:gd name="connsiteY3" fmla="*/ 206145 h 242843"/>
                <a:gd name="connsiteX4" fmla="*/ 207475 w 262033"/>
                <a:gd name="connsiteY4" fmla="*/ 206145 h 242843"/>
                <a:gd name="connsiteX5" fmla="*/ 20108 w 262033"/>
                <a:gd name="connsiteY5" fmla="*/ 2710 h 242843"/>
                <a:gd name="connsiteX6" fmla="*/ 12298 w 262033"/>
                <a:gd name="connsiteY6" fmla="*/ 414 h 242843"/>
                <a:gd name="connsiteX7" fmla="*/ 415 w 262033"/>
                <a:gd name="connsiteY7" fmla="*/ 6757 h 242843"/>
                <a:gd name="connsiteX8" fmla="*/ 6757 w 262033"/>
                <a:gd name="connsiteY8" fmla="*/ 18640 h 242843"/>
                <a:gd name="connsiteX9" fmla="*/ 7183 w 262033"/>
                <a:gd name="connsiteY9" fmla="*/ 18759 h 242843"/>
                <a:gd name="connsiteX10" fmla="*/ 14441 w 262033"/>
                <a:gd name="connsiteY10" fmla="*/ 20902 h 242843"/>
                <a:gd name="connsiteX11" fmla="*/ 189701 w 262033"/>
                <a:gd name="connsiteY11" fmla="*/ 214403 h 242843"/>
                <a:gd name="connsiteX12" fmla="*/ 189558 w 262033"/>
                <a:gd name="connsiteY12" fmla="*/ 214508 h 242843"/>
                <a:gd name="connsiteX13" fmla="*/ 123102 w 262033"/>
                <a:gd name="connsiteY13" fmla="*/ 175150 h 242843"/>
                <a:gd name="connsiteX14" fmla="*/ 110111 w 262033"/>
                <a:gd name="connsiteY14" fmla="*/ 178710 h 242843"/>
                <a:gd name="connsiteX15" fmla="*/ 113387 w 262033"/>
                <a:gd name="connsiteY15" fmla="*/ 191533 h 242843"/>
                <a:gd name="connsiteX16" fmla="*/ 197778 w 262033"/>
                <a:gd name="connsiteY16" fmla="*/ 241511 h 242843"/>
                <a:gd name="connsiteX17" fmla="*/ 204989 w 262033"/>
                <a:gd name="connsiteY17" fmla="*/ 242549 h 242843"/>
                <a:gd name="connsiteX18" fmla="*/ 210828 w 262033"/>
                <a:gd name="connsiteY18" fmla="*/ 238177 h 242843"/>
                <a:gd name="connsiteX19" fmla="*/ 260700 w 262033"/>
                <a:gd name="connsiteY19" fmla="*/ 153938 h 242843"/>
                <a:gd name="connsiteX20" fmla="*/ 257367 w 262033"/>
                <a:gd name="connsiteY20" fmla="*/ 140889 h 242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033" h="242843">
                  <a:moveTo>
                    <a:pt x="257367" y="140889"/>
                  </a:moveTo>
                  <a:cubicBezTo>
                    <a:pt x="252840" y="138209"/>
                    <a:pt x="246998" y="139705"/>
                    <a:pt x="244317" y="144232"/>
                  </a:cubicBezTo>
                  <a:cubicBezTo>
                    <a:pt x="244317" y="144232"/>
                    <a:pt x="244317" y="144232"/>
                    <a:pt x="244317" y="144232"/>
                  </a:cubicBezTo>
                  <a:lnTo>
                    <a:pt x="207646" y="206145"/>
                  </a:lnTo>
                  <a:cubicBezTo>
                    <a:pt x="207579" y="206249"/>
                    <a:pt x="207503" y="206240"/>
                    <a:pt x="207475" y="206145"/>
                  </a:cubicBezTo>
                  <a:cubicBezTo>
                    <a:pt x="185572" y="109875"/>
                    <a:pt x="114255" y="32442"/>
                    <a:pt x="20108" y="2710"/>
                  </a:cubicBezTo>
                  <a:cubicBezTo>
                    <a:pt x="17527" y="1910"/>
                    <a:pt x="14917" y="1138"/>
                    <a:pt x="12298" y="414"/>
                  </a:cubicBezTo>
                  <a:cubicBezTo>
                    <a:pt x="7265" y="-1116"/>
                    <a:pt x="1944" y="1724"/>
                    <a:pt x="415" y="6757"/>
                  </a:cubicBezTo>
                  <a:cubicBezTo>
                    <a:pt x="-1116" y="11790"/>
                    <a:pt x="1724" y="17111"/>
                    <a:pt x="6757" y="18640"/>
                  </a:cubicBezTo>
                  <a:cubicBezTo>
                    <a:pt x="6898" y="18683"/>
                    <a:pt x="7040" y="18723"/>
                    <a:pt x="7183" y="18759"/>
                  </a:cubicBezTo>
                  <a:cubicBezTo>
                    <a:pt x="9621" y="19438"/>
                    <a:pt x="12041" y="20153"/>
                    <a:pt x="14441" y="20902"/>
                  </a:cubicBezTo>
                  <a:cubicBezTo>
                    <a:pt x="103508" y="49036"/>
                    <a:pt x="170496" y="122994"/>
                    <a:pt x="189701" y="214403"/>
                  </a:cubicBezTo>
                  <a:cubicBezTo>
                    <a:pt x="189701" y="214517"/>
                    <a:pt x="189701" y="214565"/>
                    <a:pt x="189558" y="214508"/>
                  </a:cubicBezTo>
                  <a:lnTo>
                    <a:pt x="123102" y="175150"/>
                  </a:lnTo>
                  <a:cubicBezTo>
                    <a:pt x="118532" y="172546"/>
                    <a:pt x="112715" y="174140"/>
                    <a:pt x="110111" y="178710"/>
                  </a:cubicBezTo>
                  <a:cubicBezTo>
                    <a:pt x="107570" y="183169"/>
                    <a:pt x="109019" y="188840"/>
                    <a:pt x="113387" y="191533"/>
                  </a:cubicBezTo>
                  <a:lnTo>
                    <a:pt x="197778" y="241511"/>
                  </a:lnTo>
                  <a:cubicBezTo>
                    <a:pt x="199949" y="242799"/>
                    <a:pt x="202543" y="243172"/>
                    <a:pt x="204989" y="242549"/>
                  </a:cubicBezTo>
                  <a:cubicBezTo>
                    <a:pt x="207438" y="241924"/>
                    <a:pt x="209539" y="240352"/>
                    <a:pt x="210828" y="238177"/>
                  </a:cubicBezTo>
                  <a:lnTo>
                    <a:pt x="260700" y="153938"/>
                  </a:lnTo>
                  <a:cubicBezTo>
                    <a:pt x="263383" y="149414"/>
                    <a:pt x="261890" y="143572"/>
                    <a:pt x="257367" y="140889"/>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5" name="Freeform: Shape 144">
              <a:extLst>
                <a:ext uri="{FF2B5EF4-FFF2-40B4-BE49-F238E27FC236}">
                  <a16:creationId xmlns:a16="http://schemas.microsoft.com/office/drawing/2014/main" id="{18C89861-E22F-4420-9FEC-52C6756486D1}"/>
                </a:ext>
              </a:extLst>
            </p:cNvPr>
            <p:cNvSpPr/>
            <p:nvPr/>
          </p:nvSpPr>
          <p:spPr>
            <a:xfrm>
              <a:off x="8153295" y="1263521"/>
              <a:ext cx="309275" cy="159544"/>
            </a:xfrm>
            <a:custGeom>
              <a:avLst/>
              <a:gdLst>
                <a:gd name="connsiteX0" fmla="*/ 306529 w 309275"/>
                <a:gd name="connsiteY0" fmla="*/ 2866 h 159544"/>
                <a:gd name="connsiteX1" fmla="*/ 293059 w 309275"/>
                <a:gd name="connsiteY1" fmla="*/ 2715 h 159544"/>
                <a:gd name="connsiteX2" fmla="*/ 293051 w 309275"/>
                <a:gd name="connsiteY2" fmla="*/ 2723 h 159544"/>
                <a:gd name="connsiteX3" fmla="*/ 287565 w 309275"/>
                <a:gd name="connsiteY3" fmla="*/ 7943 h 159544"/>
                <a:gd name="connsiteX4" fmla="*/ 32361 w 309275"/>
                <a:gd name="connsiteY4" fmla="*/ 62959 h 159544"/>
                <a:gd name="connsiteX5" fmla="*/ 32361 w 309275"/>
                <a:gd name="connsiteY5" fmla="*/ 62788 h 159544"/>
                <a:gd name="connsiteX6" fmla="*/ 99684 w 309275"/>
                <a:gd name="connsiteY6" fmla="*/ 24907 h 159544"/>
                <a:gd name="connsiteX7" fmla="*/ 103313 w 309275"/>
                <a:gd name="connsiteY7" fmla="*/ 11934 h 159544"/>
                <a:gd name="connsiteX8" fmla="*/ 90340 w 309275"/>
                <a:gd name="connsiteY8" fmla="*/ 8305 h 159544"/>
                <a:gd name="connsiteX9" fmla="*/ 4862 w 309275"/>
                <a:gd name="connsiteY9" fmla="*/ 56406 h 159544"/>
                <a:gd name="connsiteX10" fmla="*/ 1222 w 309275"/>
                <a:gd name="connsiteY10" fmla="*/ 69375 h 159544"/>
                <a:gd name="connsiteX11" fmla="*/ 1224 w 309275"/>
                <a:gd name="connsiteY11" fmla="*/ 69379 h 159544"/>
                <a:gd name="connsiteX12" fmla="*/ 49230 w 309275"/>
                <a:gd name="connsiteY12" fmla="*/ 154685 h 159544"/>
                <a:gd name="connsiteX13" fmla="*/ 62208 w 309275"/>
                <a:gd name="connsiteY13" fmla="*/ 158319 h 159544"/>
                <a:gd name="connsiteX14" fmla="*/ 65842 w 309275"/>
                <a:gd name="connsiteY14" fmla="*/ 145341 h 159544"/>
                <a:gd name="connsiteX15" fmla="*/ 30599 w 309275"/>
                <a:gd name="connsiteY15" fmla="*/ 82647 h 159544"/>
                <a:gd name="connsiteX16" fmla="*/ 30704 w 309275"/>
                <a:gd name="connsiteY16" fmla="*/ 82514 h 159544"/>
                <a:gd name="connsiteX17" fmla="*/ 112438 w 309275"/>
                <a:gd name="connsiteY17" fmla="*/ 94982 h 159544"/>
                <a:gd name="connsiteX18" fmla="*/ 300557 w 309275"/>
                <a:gd name="connsiteY18" fmla="*/ 21935 h 159544"/>
                <a:gd name="connsiteX19" fmla="*/ 306443 w 309275"/>
                <a:gd name="connsiteY19" fmla="*/ 16334 h 159544"/>
                <a:gd name="connsiteX20" fmla="*/ 306529 w 309275"/>
                <a:gd name="connsiteY20" fmla="*/ 2866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275" h="159544">
                  <a:moveTo>
                    <a:pt x="306529" y="2866"/>
                  </a:moveTo>
                  <a:cubicBezTo>
                    <a:pt x="302851" y="-895"/>
                    <a:pt x="296821" y="-963"/>
                    <a:pt x="293059" y="2715"/>
                  </a:cubicBezTo>
                  <a:cubicBezTo>
                    <a:pt x="293057" y="2717"/>
                    <a:pt x="293054" y="2720"/>
                    <a:pt x="293051" y="2723"/>
                  </a:cubicBezTo>
                  <a:cubicBezTo>
                    <a:pt x="291241" y="4485"/>
                    <a:pt x="289422" y="6228"/>
                    <a:pt x="287565" y="7943"/>
                  </a:cubicBezTo>
                  <a:cubicBezTo>
                    <a:pt x="218664" y="71002"/>
                    <a:pt x="121124" y="92030"/>
                    <a:pt x="32361" y="62959"/>
                  </a:cubicBezTo>
                  <a:cubicBezTo>
                    <a:pt x="32247" y="62959"/>
                    <a:pt x="32237" y="62845"/>
                    <a:pt x="32361" y="62788"/>
                  </a:cubicBezTo>
                  <a:lnTo>
                    <a:pt x="99684" y="24907"/>
                  </a:lnTo>
                  <a:cubicBezTo>
                    <a:pt x="104268" y="22326"/>
                    <a:pt x="105893" y="16518"/>
                    <a:pt x="103313" y="11934"/>
                  </a:cubicBezTo>
                  <a:cubicBezTo>
                    <a:pt x="100733" y="7349"/>
                    <a:pt x="94924" y="5724"/>
                    <a:pt x="90340" y="8305"/>
                  </a:cubicBezTo>
                  <a:lnTo>
                    <a:pt x="4862" y="56406"/>
                  </a:lnTo>
                  <a:cubicBezTo>
                    <a:pt x="276" y="58982"/>
                    <a:pt x="-1354" y="64788"/>
                    <a:pt x="1222" y="69375"/>
                  </a:cubicBezTo>
                  <a:cubicBezTo>
                    <a:pt x="1222" y="69376"/>
                    <a:pt x="1223" y="69378"/>
                    <a:pt x="1224" y="69379"/>
                  </a:cubicBezTo>
                  <a:lnTo>
                    <a:pt x="49230" y="154685"/>
                  </a:lnTo>
                  <a:cubicBezTo>
                    <a:pt x="51810" y="159272"/>
                    <a:pt x="57621" y="160899"/>
                    <a:pt x="62208" y="158319"/>
                  </a:cubicBezTo>
                  <a:cubicBezTo>
                    <a:pt x="66795" y="155738"/>
                    <a:pt x="68422" y="149928"/>
                    <a:pt x="65842" y="145341"/>
                  </a:cubicBezTo>
                  <a:lnTo>
                    <a:pt x="30599" y="82647"/>
                  </a:lnTo>
                  <a:cubicBezTo>
                    <a:pt x="30542" y="82533"/>
                    <a:pt x="30599" y="82476"/>
                    <a:pt x="30704" y="82514"/>
                  </a:cubicBezTo>
                  <a:cubicBezTo>
                    <a:pt x="57161" y="90778"/>
                    <a:pt x="84719" y="94981"/>
                    <a:pt x="112438" y="94982"/>
                  </a:cubicBezTo>
                  <a:cubicBezTo>
                    <a:pt x="182083" y="95068"/>
                    <a:pt x="249220" y="68998"/>
                    <a:pt x="300557" y="21935"/>
                  </a:cubicBezTo>
                  <a:cubicBezTo>
                    <a:pt x="302547" y="20106"/>
                    <a:pt x="304500" y="18230"/>
                    <a:pt x="306443" y="16334"/>
                  </a:cubicBezTo>
                  <a:cubicBezTo>
                    <a:pt x="310185" y="12639"/>
                    <a:pt x="310224" y="6609"/>
                    <a:pt x="306529" y="2866"/>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sp>
          <p:nvSpPr>
            <p:cNvPr id="146" name="Freeform: Shape 145">
              <a:extLst>
                <a:ext uri="{FF2B5EF4-FFF2-40B4-BE49-F238E27FC236}">
                  <a16:creationId xmlns:a16="http://schemas.microsoft.com/office/drawing/2014/main" id="{444E94CA-A491-4DB8-A226-DE37D8A41D5E}"/>
                </a:ext>
              </a:extLst>
            </p:cNvPr>
            <p:cNvSpPr/>
            <p:nvPr/>
          </p:nvSpPr>
          <p:spPr>
            <a:xfrm>
              <a:off x="7990329" y="858736"/>
              <a:ext cx="124536" cy="299047"/>
            </a:xfrm>
            <a:custGeom>
              <a:avLst/>
              <a:gdLst>
                <a:gd name="connsiteX0" fmla="*/ 121794 w 124536"/>
                <a:gd name="connsiteY0" fmla="*/ 3943 h 299047"/>
                <a:gd name="connsiteX1" fmla="*/ 115126 w 124536"/>
                <a:gd name="connsiteY1" fmla="*/ 1086 h 299047"/>
                <a:gd name="connsiteX2" fmla="*/ 17238 w 124536"/>
                <a:gd name="connsiteY2" fmla="*/ 0 h 299047"/>
                <a:gd name="connsiteX3" fmla="*/ 17133 w 124536"/>
                <a:gd name="connsiteY3" fmla="*/ 0 h 299047"/>
                <a:gd name="connsiteX4" fmla="*/ 7556 w 124536"/>
                <a:gd name="connsiteY4" fmla="*/ 9473 h 299047"/>
                <a:gd name="connsiteX5" fmla="*/ 17028 w 124536"/>
                <a:gd name="connsiteY5" fmla="*/ 19050 h 299047"/>
                <a:gd name="connsiteX6" fmla="*/ 88999 w 124536"/>
                <a:gd name="connsiteY6" fmla="*/ 19850 h 299047"/>
                <a:gd name="connsiteX7" fmla="*/ 89056 w 124536"/>
                <a:gd name="connsiteY7" fmla="*/ 20012 h 299047"/>
                <a:gd name="connsiteX8" fmla="*/ 6570 w 124536"/>
                <a:gd name="connsiteY8" fmla="*/ 283979 h 299047"/>
                <a:gd name="connsiteX9" fmla="*/ 8475 w 124536"/>
                <a:gd name="connsiteY9" fmla="*/ 291903 h 299047"/>
                <a:gd name="connsiteX10" fmla="*/ 17685 w 124536"/>
                <a:gd name="connsiteY10" fmla="*/ 299047 h 299047"/>
                <a:gd name="connsiteX11" fmla="*/ 20076 w 124536"/>
                <a:gd name="connsiteY11" fmla="*/ 298742 h 299047"/>
                <a:gd name="connsiteX12" fmla="*/ 26915 w 124536"/>
                <a:gd name="connsiteY12" fmla="*/ 287141 h 299047"/>
                <a:gd name="connsiteX13" fmla="*/ 25143 w 124536"/>
                <a:gd name="connsiteY13" fmla="*/ 279797 h 299047"/>
                <a:gd name="connsiteX14" fmla="*/ 105087 w 124536"/>
                <a:gd name="connsiteY14" fmla="*/ 31271 h 299047"/>
                <a:gd name="connsiteX15" fmla="*/ 105249 w 124536"/>
                <a:gd name="connsiteY15" fmla="*/ 31347 h 299047"/>
                <a:gd name="connsiteX16" fmla="*/ 104401 w 124536"/>
                <a:gd name="connsiteY16" fmla="*/ 108585 h 299047"/>
                <a:gd name="connsiteX17" fmla="*/ 113820 w 124536"/>
                <a:gd name="connsiteY17" fmla="*/ 118215 h 299047"/>
                <a:gd name="connsiteX18" fmla="*/ 113821 w 124536"/>
                <a:gd name="connsiteY18" fmla="*/ 118215 h 299047"/>
                <a:gd name="connsiteX19" fmla="*/ 113926 w 124536"/>
                <a:gd name="connsiteY19" fmla="*/ 118215 h 299047"/>
                <a:gd name="connsiteX20" fmla="*/ 123451 w 124536"/>
                <a:gd name="connsiteY20" fmla="*/ 108795 h 299047"/>
                <a:gd name="connsiteX21" fmla="*/ 124537 w 124536"/>
                <a:gd name="connsiteY21" fmla="*/ 10687 h 299047"/>
                <a:gd name="connsiteX22" fmla="*/ 121794 w 124536"/>
                <a:gd name="connsiteY22" fmla="*/ 3943 h 29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4536" h="299047">
                  <a:moveTo>
                    <a:pt x="121794" y="3943"/>
                  </a:moveTo>
                  <a:cubicBezTo>
                    <a:pt x="120035" y="2149"/>
                    <a:pt x="117639" y="1122"/>
                    <a:pt x="115126" y="1086"/>
                  </a:cubicBezTo>
                  <a:lnTo>
                    <a:pt x="17238" y="0"/>
                  </a:lnTo>
                  <a:lnTo>
                    <a:pt x="17133" y="0"/>
                  </a:lnTo>
                  <a:cubicBezTo>
                    <a:pt x="11872" y="-28"/>
                    <a:pt x="7584" y="4212"/>
                    <a:pt x="7556" y="9473"/>
                  </a:cubicBezTo>
                  <a:cubicBezTo>
                    <a:pt x="7527" y="14733"/>
                    <a:pt x="11768" y="19022"/>
                    <a:pt x="17028" y="19050"/>
                  </a:cubicBezTo>
                  <a:lnTo>
                    <a:pt x="88999" y="19850"/>
                  </a:lnTo>
                  <a:cubicBezTo>
                    <a:pt x="89123" y="19850"/>
                    <a:pt x="89151" y="19926"/>
                    <a:pt x="89056" y="20012"/>
                  </a:cubicBezTo>
                  <a:cubicBezTo>
                    <a:pt x="16640" y="87112"/>
                    <a:pt x="-14756" y="187585"/>
                    <a:pt x="6570" y="283979"/>
                  </a:cubicBezTo>
                  <a:cubicBezTo>
                    <a:pt x="7160" y="286626"/>
                    <a:pt x="7796" y="289268"/>
                    <a:pt x="8475" y="291903"/>
                  </a:cubicBezTo>
                  <a:cubicBezTo>
                    <a:pt x="9560" y="296105"/>
                    <a:pt x="13347" y="299041"/>
                    <a:pt x="17685" y="299047"/>
                  </a:cubicBezTo>
                  <a:cubicBezTo>
                    <a:pt x="18492" y="299048"/>
                    <a:pt x="19296" y="298946"/>
                    <a:pt x="20076" y="298742"/>
                  </a:cubicBezTo>
                  <a:cubicBezTo>
                    <a:pt x="25167" y="297426"/>
                    <a:pt x="28229" y="292233"/>
                    <a:pt x="26915" y="287141"/>
                  </a:cubicBezTo>
                  <a:cubicBezTo>
                    <a:pt x="26280" y="284702"/>
                    <a:pt x="25689" y="282254"/>
                    <a:pt x="25143" y="279797"/>
                  </a:cubicBezTo>
                  <a:cubicBezTo>
                    <a:pt x="4976" y="188598"/>
                    <a:pt x="35531" y="93609"/>
                    <a:pt x="105087" y="31271"/>
                  </a:cubicBezTo>
                  <a:cubicBezTo>
                    <a:pt x="105182" y="31195"/>
                    <a:pt x="105258" y="31271"/>
                    <a:pt x="105249" y="31347"/>
                  </a:cubicBezTo>
                  <a:lnTo>
                    <a:pt x="104401" y="108585"/>
                  </a:lnTo>
                  <a:cubicBezTo>
                    <a:pt x="104343" y="113846"/>
                    <a:pt x="108560" y="118157"/>
                    <a:pt x="113820" y="118215"/>
                  </a:cubicBezTo>
                  <a:cubicBezTo>
                    <a:pt x="113820" y="118215"/>
                    <a:pt x="113821" y="118215"/>
                    <a:pt x="113821" y="118215"/>
                  </a:cubicBezTo>
                  <a:lnTo>
                    <a:pt x="113926" y="118215"/>
                  </a:lnTo>
                  <a:cubicBezTo>
                    <a:pt x="119146" y="118215"/>
                    <a:pt x="123394" y="114014"/>
                    <a:pt x="123451" y="108795"/>
                  </a:cubicBezTo>
                  <a:lnTo>
                    <a:pt x="124537" y="10687"/>
                  </a:lnTo>
                  <a:cubicBezTo>
                    <a:pt x="124551" y="8165"/>
                    <a:pt x="123565" y="5740"/>
                    <a:pt x="121794" y="3943"/>
                  </a:cubicBezTo>
                  <a:close/>
                </a:path>
              </a:pathLst>
            </a:custGeom>
            <a:solidFill>
              <a:schemeClr val="accent3"/>
            </a:solidFill>
            <a:ln>
              <a:noFill/>
            </a:ln>
            <a:effectLst/>
          </p:spPr>
          <p:txBody>
            <a:bodyPr wrap="none" anchor="ctr"/>
            <a:lstStyle/>
            <a:p>
              <a:endParaRPr lang="es-UY" sz="3600">
                <a:latin typeface="Lato Light" panose="020F0502020204030203" pitchFamily="34" charset="0"/>
              </a:endParaRPr>
            </a:p>
          </p:txBody>
        </p:sp>
      </p:grpSp>
      <p:grpSp>
        <p:nvGrpSpPr>
          <p:cNvPr id="151" name="Graphic 127" descr="Bullseye">
            <a:extLst>
              <a:ext uri="{FF2B5EF4-FFF2-40B4-BE49-F238E27FC236}">
                <a16:creationId xmlns:a16="http://schemas.microsoft.com/office/drawing/2014/main" id="{C47A6CA8-356E-4BA4-B3C4-D549ABACEA16}"/>
              </a:ext>
            </a:extLst>
          </p:cNvPr>
          <p:cNvGrpSpPr/>
          <p:nvPr/>
        </p:nvGrpSpPr>
        <p:grpSpPr>
          <a:xfrm>
            <a:off x="1617485" y="1891036"/>
            <a:ext cx="508042" cy="508040"/>
            <a:chOff x="6611816" y="535057"/>
            <a:chExt cx="743824" cy="743821"/>
          </a:xfrm>
          <a:solidFill>
            <a:srgbClr val="000000"/>
          </a:solidFill>
        </p:grpSpPr>
        <p:sp>
          <p:nvSpPr>
            <p:cNvPr id="152" name="Freeform: Shape 151">
              <a:extLst>
                <a:ext uri="{FF2B5EF4-FFF2-40B4-BE49-F238E27FC236}">
                  <a16:creationId xmlns:a16="http://schemas.microsoft.com/office/drawing/2014/main" id="{814F6FF9-B8A5-430C-8720-D1C14CF87B09}"/>
                </a:ext>
              </a:extLst>
            </p:cNvPr>
            <p:cNvSpPr/>
            <p:nvPr/>
          </p:nvSpPr>
          <p:spPr>
            <a:xfrm>
              <a:off x="6611816" y="582624"/>
              <a:ext cx="696199" cy="696254"/>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53" name="Freeform: Shape 152">
              <a:extLst>
                <a:ext uri="{FF2B5EF4-FFF2-40B4-BE49-F238E27FC236}">
                  <a16:creationId xmlns:a16="http://schemas.microsoft.com/office/drawing/2014/main" id="{8F66208D-5525-4387-8750-03A1819722B5}"/>
                </a:ext>
              </a:extLst>
            </p:cNvPr>
            <p:cNvSpPr/>
            <p:nvPr/>
          </p:nvSpPr>
          <p:spPr>
            <a:xfrm>
              <a:off x="6735792" y="706487"/>
              <a:ext cx="448398" cy="448416"/>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54" name="Freeform: Shape 153">
              <a:extLst>
                <a:ext uri="{FF2B5EF4-FFF2-40B4-BE49-F238E27FC236}">
                  <a16:creationId xmlns:a16="http://schemas.microsoft.com/office/drawing/2014/main" id="{EF0863AB-96EF-4C48-BF82-600DCE2B8226}"/>
                </a:ext>
              </a:extLst>
            </p:cNvPr>
            <p:cNvSpPr/>
            <p:nvPr/>
          </p:nvSpPr>
          <p:spPr>
            <a:xfrm>
              <a:off x="6860124" y="830303"/>
              <a:ext cx="200241" cy="200267"/>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55" name="Freeform: Shape 154">
              <a:extLst>
                <a:ext uri="{FF2B5EF4-FFF2-40B4-BE49-F238E27FC236}">
                  <a16:creationId xmlns:a16="http://schemas.microsoft.com/office/drawing/2014/main" id="{BB53CE87-CCD1-4F15-AA53-6D9CA80A07DB}"/>
                </a:ext>
              </a:extLst>
            </p:cNvPr>
            <p:cNvSpPr/>
            <p:nvPr/>
          </p:nvSpPr>
          <p:spPr>
            <a:xfrm>
              <a:off x="6950710" y="535057"/>
              <a:ext cx="404931" cy="4049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grpSp>
      <p:grpSp>
        <p:nvGrpSpPr>
          <p:cNvPr id="3" name="Graphic 127" descr="Bullseye">
            <a:extLst>
              <a:ext uri="{FF2B5EF4-FFF2-40B4-BE49-F238E27FC236}">
                <a16:creationId xmlns:a16="http://schemas.microsoft.com/office/drawing/2014/main" id="{0FFDFE57-A70B-1CD7-43F1-2DFD2B2B68AC}"/>
              </a:ext>
            </a:extLst>
          </p:cNvPr>
          <p:cNvGrpSpPr/>
          <p:nvPr/>
        </p:nvGrpSpPr>
        <p:grpSpPr>
          <a:xfrm>
            <a:off x="9651639" y="1917394"/>
            <a:ext cx="508042" cy="508040"/>
            <a:chOff x="6611816" y="535057"/>
            <a:chExt cx="743824" cy="743821"/>
          </a:xfrm>
          <a:solidFill>
            <a:srgbClr val="000000"/>
          </a:solidFill>
        </p:grpSpPr>
        <p:sp>
          <p:nvSpPr>
            <p:cNvPr id="4" name="Freeform: Shape 151">
              <a:extLst>
                <a:ext uri="{FF2B5EF4-FFF2-40B4-BE49-F238E27FC236}">
                  <a16:creationId xmlns:a16="http://schemas.microsoft.com/office/drawing/2014/main" id="{D5857438-0203-AFAE-70A5-C93CB6E750D0}"/>
                </a:ext>
              </a:extLst>
            </p:cNvPr>
            <p:cNvSpPr/>
            <p:nvPr/>
          </p:nvSpPr>
          <p:spPr>
            <a:xfrm>
              <a:off x="6611816" y="582624"/>
              <a:ext cx="696199" cy="696254"/>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7" name="Freeform: Shape 152">
              <a:extLst>
                <a:ext uri="{FF2B5EF4-FFF2-40B4-BE49-F238E27FC236}">
                  <a16:creationId xmlns:a16="http://schemas.microsoft.com/office/drawing/2014/main" id="{7C3B0DF3-229A-C1A8-DB03-FB096295B3E6}"/>
                </a:ext>
              </a:extLst>
            </p:cNvPr>
            <p:cNvSpPr/>
            <p:nvPr/>
          </p:nvSpPr>
          <p:spPr>
            <a:xfrm>
              <a:off x="6735792" y="706487"/>
              <a:ext cx="448398" cy="448416"/>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8" name="Freeform: Shape 153">
              <a:extLst>
                <a:ext uri="{FF2B5EF4-FFF2-40B4-BE49-F238E27FC236}">
                  <a16:creationId xmlns:a16="http://schemas.microsoft.com/office/drawing/2014/main" id="{E61DC973-A80B-878A-6CD4-6A539D548D39}"/>
                </a:ext>
              </a:extLst>
            </p:cNvPr>
            <p:cNvSpPr/>
            <p:nvPr/>
          </p:nvSpPr>
          <p:spPr>
            <a:xfrm>
              <a:off x="6860124" y="830303"/>
              <a:ext cx="200241" cy="200267"/>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9" name="Freeform: Shape 154">
              <a:extLst>
                <a:ext uri="{FF2B5EF4-FFF2-40B4-BE49-F238E27FC236}">
                  <a16:creationId xmlns:a16="http://schemas.microsoft.com/office/drawing/2014/main" id="{4D56B1E1-80EE-005D-3FF8-889D23F83369}"/>
                </a:ext>
              </a:extLst>
            </p:cNvPr>
            <p:cNvSpPr/>
            <p:nvPr/>
          </p:nvSpPr>
          <p:spPr>
            <a:xfrm>
              <a:off x="6950710" y="535057"/>
              <a:ext cx="404931" cy="4049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grpSp>
      <p:grpSp>
        <p:nvGrpSpPr>
          <p:cNvPr id="10" name="Graphic 127" descr="Bullseye">
            <a:extLst>
              <a:ext uri="{FF2B5EF4-FFF2-40B4-BE49-F238E27FC236}">
                <a16:creationId xmlns:a16="http://schemas.microsoft.com/office/drawing/2014/main" id="{7B71B3A4-FED9-6C68-01CA-6E4FE14C1B84}"/>
              </a:ext>
            </a:extLst>
          </p:cNvPr>
          <p:cNvGrpSpPr/>
          <p:nvPr/>
        </p:nvGrpSpPr>
        <p:grpSpPr>
          <a:xfrm>
            <a:off x="7076966" y="1861949"/>
            <a:ext cx="508042" cy="508040"/>
            <a:chOff x="6611816" y="535057"/>
            <a:chExt cx="743824" cy="743821"/>
          </a:xfrm>
          <a:solidFill>
            <a:srgbClr val="000000"/>
          </a:solidFill>
        </p:grpSpPr>
        <p:sp>
          <p:nvSpPr>
            <p:cNvPr id="11" name="Freeform: Shape 151">
              <a:extLst>
                <a:ext uri="{FF2B5EF4-FFF2-40B4-BE49-F238E27FC236}">
                  <a16:creationId xmlns:a16="http://schemas.microsoft.com/office/drawing/2014/main" id="{986C036D-99F4-658E-1108-7463F06C2EAE}"/>
                </a:ext>
              </a:extLst>
            </p:cNvPr>
            <p:cNvSpPr/>
            <p:nvPr/>
          </p:nvSpPr>
          <p:spPr>
            <a:xfrm>
              <a:off x="6611816" y="582624"/>
              <a:ext cx="696199" cy="696254"/>
            </a:xfrm>
            <a:custGeom>
              <a:avLst/>
              <a:gdLst>
                <a:gd name="connsiteX0" fmla="*/ 625714 w 696199"/>
                <a:gd name="connsiteY0" fmla="*/ 171506 h 696254"/>
                <a:gd name="connsiteX1" fmla="*/ 524749 w 696199"/>
                <a:gd name="connsiteY1" fmla="*/ 625824 h 696254"/>
                <a:gd name="connsiteX2" fmla="*/ 70431 w 696199"/>
                <a:gd name="connsiteY2" fmla="*/ 524859 h 696254"/>
                <a:gd name="connsiteX3" fmla="*/ 171396 w 696199"/>
                <a:gd name="connsiteY3" fmla="*/ 70541 h 696254"/>
                <a:gd name="connsiteX4" fmla="*/ 524749 w 696199"/>
                <a:gd name="connsiteY4" fmla="*/ 70541 h 696254"/>
                <a:gd name="connsiteX5" fmla="*/ 524749 w 696199"/>
                <a:gd name="connsiteY5" fmla="*/ 48195 h 696254"/>
                <a:gd name="connsiteX6" fmla="*/ 48196 w 696199"/>
                <a:gd name="connsiteY6" fmla="*/ 171506 h 696254"/>
                <a:gd name="connsiteX7" fmla="*/ 171506 w 696199"/>
                <a:gd name="connsiteY7" fmla="*/ 648059 h 696254"/>
                <a:gd name="connsiteX8" fmla="*/ 648059 w 696199"/>
                <a:gd name="connsiteY8" fmla="*/ 524748 h 696254"/>
                <a:gd name="connsiteX9" fmla="*/ 648059 w 696199"/>
                <a:gd name="connsiteY9" fmla="*/ 171506 h 69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199" h="696254">
                  <a:moveTo>
                    <a:pt x="625714" y="171506"/>
                  </a:moveTo>
                  <a:cubicBezTo>
                    <a:pt x="723290" y="324843"/>
                    <a:pt x="678086" y="528249"/>
                    <a:pt x="524749" y="625824"/>
                  </a:cubicBezTo>
                  <a:cubicBezTo>
                    <a:pt x="371411" y="723400"/>
                    <a:pt x="168006" y="678196"/>
                    <a:pt x="70431" y="524859"/>
                  </a:cubicBezTo>
                  <a:cubicBezTo>
                    <a:pt x="-27145" y="371522"/>
                    <a:pt x="18059" y="168117"/>
                    <a:pt x="171396" y="70541"/>
                  </a:cubicBezTo>
                  <a:cubicBezTo>
                    <a:pt x="279192" y="1945"/>
                    <a:pt x="416951" y="1945"/>
                    <a:pt x="524749" y="70541"/>
                  </a:cubicBezTo>
                  <a:lnTo>
                    <a:pt x="524749" y="48195"/>
                  </a:lnTo>
                  <a:cubicBezTo>
                    <a:pt x="359101" y="-49350"/>
                    <a:pt x="145740" y="5859"/>
                    <a:pt x="48196" y="171506"/>
                  </a:cubicBezTo>
                  <a:cubicBezTo>
                    <a:pt x="-49350" y="337153"/>
                    <a:pt x="5858" y="550514"/>
                    <a:pt x="171506" y="648059"/>
                  </a:cubicBezTo>
                  <a:cubicBezTo>
                    <a:pt x="337154" y="745604"/>
                    <a:pt x="550514" y="690397"/>
                    <a:pt x="648059" y="524748"/>
                  </a:cubicBezTo>
                  <a:cubicBezTo>
                    <a:pt x="712246" y="415748"/>
                    <a:pt x="712246" y="280506"/>
                    <a:pt x="648059" y="171506"/>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2" name="Freeform: Shape 152">
              <a:extLst>
                <a:ext uri="{FF2B5EF4-FFF2-40B4-BE49-F238E27FC236}">
                  <a16:creationId xmlns:a16="http://schemas.microsoft.com/office/drawing/2014/main" id="{8ACC8C1D-9561-1D43-5BEB-FE2F6C90225C}"/>
                </a:ext>
              </a:extLst>
            </p:cNvPr>
            <p:cNvSpPr/>
            <p:nvPr/>
          </p:nvSpPr>
          <p:spPr>
            <a:xfrm>
              <a:off x="6735792" y="706487"/>
              <a:ext cx="448398" cy="448416"/>
            </a:xfrm>
            <a:custGeom>
              <a:avLst/>
              <a:gdLst>
                <a:gd name="connsiteX0" fmla="*/ 353481 w 448398"/>
                <a:gd name="connsiteY0" fmla="*/ 41043 h 448416"/>
                <a:gd name="connsiteX1" fmla="*/ 41043 w 448398"/>
                <a:gd name="connsiteY1" fmla="*/ 94935 h 448416"/>
                <a:gd name="connsiteX2" fmla="*/ 94936 w 448398"/>
                <a:gd name="connsiteY2" fmla="*/ 407373 h 448416"/>
                <a:gd name="connsiteX3" fmla="*/ 407374 w 448398"/>
                <a:gd name="connsiteY3" fmla="*/ 353481 h 448416"/>
                <a:gd name="connsiteX4" fmla="*/ 407374 w 448398"/>
                <a:gd name="connsiteY4" fmla="*/ 94935 h 448416"/>
                <a:gd name="connsiteX5" fmla="*/ 393696 w 448398"/>
                <a:gd name="connsiteY5" fmla="*/ 108604 h 448416"/>
                <a:gd name="connsiteX6" fmla="*/ 339813 w 448398"/>
                <a:gd name="connsiteY6" fmla="*/ 393599 h 448416"/>
                <a:gd name="connsiteX7" fmla="*/ 54817 w 448398"/>
                <a:gd name="connsiteY7" fmla="*/ 339716 h 448416"/>
                <a:gd name="connsiteX8" fmla="*/ 108700 w 448398"/>
                <a:gd name="connsiteY8" fmla="*/ 54721 h 448416"/>
                <a:gd name="connsiteX9" fmla="*/ 339813 w 448398"/>
                <a:gd name="connsiteY9" fmla="*/ 54721 h 44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398" h="448416">
                  <a:moveTo>
                    <a:pt x="353481" y="41043"/>
                  </a:moveTo>
                  <a:cubicBezTo>
                    <a:pt x="252322" y="-30353"/>
                    <a:pt x="112438" y="-6224"/>
                    <a:pt x="41043" y="94935"/>
                  </a:cubicBezTo>
                  <a:cubicBezTo>
                    <a:pt x="-30352" y="196095"/>
                    <a:pt x="-6225" y="335979"/>
                    <a:pt x="94936" y="407373"/>
                  </a:cubicBezTo>
                  <a:cubicBezTo>
                    <a:pt x="196095" y="478769"/>
                    <a:pt x="335978" y="454641"/>
                    <a:pt x="407374" y="353481"/>
                  </a:cubicBezTo>
                  <a:cubicBezTo>
                    <a:pt x="462073" y="275979"/>
                    <a:pt x="462073" y="172438"/>
                    <a:pt x="407374" y="94935"/>
                  </a:cubicBezTo>
                  <a:lnTo>
                    <a:pt x="393696" y="108604"/>
                  </a:lnTo>
                  <a:cubicBezTo>
                    <a:pt x="457516" y="202182"/>
                    <a:pt x="433391" y="329779"/>
                    <a:pt x="339813" y="393599"/>
                  </a:cubicBezTo>
                  <a:cubicBezTo>
                    <a:pt x="246235" y="457419"/>
                    <a:pt x="118638" y="433295"/>
                    <a:pt x="54817" y="339716"/>
                  </a:cubicBezTo>
                  <a:cubicBezTo>
                    <a:pt x="-9002" y="246137"/>
                    <a:pt x="15122" y="118541"/>
                    <a:pt x="108700" y="54721"/>
                  </a:cubicBezTo>
                  <a:cubicBezTo>
                    <a:pt x="178404" y="7183"/>
                    <a:pt x="270109" y="7183"/>
                    <a:pt x="339813" y="54721"/>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3" name="Freeform: Shape 153">
              <a:extLst>
                <a:ext uri="{FF2B5EF4-FFF2-40B4-BE49-F238E27FC236}">
                  <a16:creationId xmlns:a16="http://schemas.microsoft.com/office/drawing/2014/main" id="{EC1CD962-338F-3D2D-237D-02D2E6749046}"/>
                </a:ext>
              </a:extLst>
            </p:cNvPr>
            <p:cNvSpPr/>
            <p:nvPr/>
          </p:nvSpPr>
          <p:spPr>
            <a:xfrm>
              <a:off x="6860124" y="830303"/>
              <a:ext cx="200241" cy="200267"/>
            </a:xfrm>
            <a:custGeom>
              <a:avLst/>
              <a:gdLst>
                <a:gd name="connsiteX0" fmla="*/ 100228 w 200241"/>
                <a:gd name="connsiteY0" fmla="*/ 19077 h 200267"/>
                <a:gd name="connsiteX1" fmla="*/ 123783 w 200241"/>
                <a:gd name="connsiteY1" fmla="*/ 22592 h 200267"/>
                <a:gd name="connsiteX2" fmla="*/ 138652 w 200241"/>
                <a:gd name="connsiteY2" fmla="*/ 7733 h 200267"/>
                <a:gd name="connsiteX3" fmla="*/ 7733 w 200241"/>
                <a:gd name="connsiteY3" fmla="*/ 61616 h 200267"/>
                <a:gd name="connsiteX4" fmla="*/ 61616 w 200241"/>
                <a:gd name="connsiteY4" fmla="*/ 192535 h 200267"/>
                <a:gd name="connsiteX5" fmla="*/ 192535 w 200241"/>
                <a:gd name="connsiteY5" fmla="*/ 138652 h 200267"/>
                <a:gd name="connsiteX6" fmla="*/ 192535 w 200241"/>
                <a:gd name="connsiteY6" fmla="*/ 61616 h 200267"/>
                <a:gd name="connsiteX7" fmla="*/ 177676 w 200241"/>
                <a:gd name="connsiteY7" fmla="*/ 76485 h 200267"/>
                <a:gd name="connsiteX8" fmla="*/ 123771 w 200241"/>
                <a:gd name="connsiteY8" fmla="*/ 177500 h 200267"/>
                <a:gd name="connsiteX9" fmla="*/ 22755 w 200241"/>
                <a:gd name="connsiteY9" fmla="*/ 123595 h 200267"/>
                <a:gd name="connsiteX10" fmla="*/ 76660 w 200241"/>
                <a:gd name="connsiteY10" fmla="*/ 22580 h 200267"/>
                <a:gd name="connsiteX11" fmla="*/ 100228 w 200241"/>
                <a:gd name="connsiteY11" fmla="*/ 19077 h 20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41" h="200267">
                  <a:moveTo>
                    <a:pt x="100228" y="19077"/>
                  </a:moveTo>
                  <a:cubicBezTo>
                    <a:pt x="108210" y="19080"/>
                    <a:pt x="116148" y="20264"/>
                    <a:pt x="123783" y="22592"/>
                  </a:cubicBezTo>
                  <a:lnTo>
                    <a:pt x="138652" y="7733"/>
                  </a:lnTo>
                  <a:cubicBezTo>
                    <a:pt x="87620" y="-13540"/>
                    <a:pt x="29006" y="10584"/>
                    <a:pt x="7733" y="61616"/>
                  </a:cubicBezTo>
                  <a:cubicBezTo>
                    <a:pt x="-13540" y="112648"/>
                    <a:pt x="10584" y="171262"/>
                    <a:pt x="61616" y="192535"/>
                  </a:cubicBezTo>
                  <a:cubicBezTo>
                    <a:pt x="112648" y="213807"/>
                    <a:pt x="171262" y="189683"/>
                    <a:pt x="192535" y="138652"/>
                  </a:cubicBezTo>
                  <a:cubicBezTo>
                    <a:pt x="202810" y="114002"/>
                    <a:pt x="202810" y="86267"/>
                    <a:pt x="192535" y="61616"/>
                  </a:cubicBezTo>
                  <a:lnTo>
                    <a:pt x="177676" y="76485"/>
                  </a:lnTo>
                  <a:cubicBezTo>
                    <a:pt x="190685" y="119264"/>
                    <a:pt x="166551" y="164491"/>
                    <a:pt x="123771" y="177500"/>
                  </a:cubicBezTo>
                  <a:cubicBezTo>
                    <a:pt x="80991" y="190509"/>
                    <a:pt x="35765" y="166375"/>
                    <a:pt x="22755" y="123595"/>
                  </a:cubicBezTo>
                  <a:cubicBezTo>
                    <a:pt x="9746" y="80816"/>
                    <a:pt x="33881" y="35589"/>
                    <a:pt x="76660" y="22580"/>
                  </a:cubicBezTo>
                  <a:cubicBezTo>
                    <a:pt x="84300" y="20257"/>
                    <a:pt x="92242" y="19076"/>
                    <a:pt x="100228" y="19077"/>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sp>
          <p:nvSpPr>
            <p:cNvPr id="14" name="Freeform: Shape 154">
              <a:extLst>
                <a:ext uri="{FF2B5EF4-FFF2-40B4-BE49-F238E27FC236}">
                  <a16:creationId xmlns:a16="http://schemas.microsoft.com/office/drawing/2014/main" id="{7D92EAF0-21C2-ADD7-B487-9D7C536E66A7}"/>
                </a:ext>
              </a:extLst>
            </p:cNvPr>
            <p:cNvSpPr/>
            <p:nvPr/>
          </p:nvSpPr>
          <p:spPr>
            <a:xfrm>
              <a:off x="6950710" y="535057"/>
              <a:ext cx="404931" cy="404927"/>
            </a:xfrm>
            <a:custGeom>
              <a:avLst/>
              <a:gdLst>
                <a:gd name="connsiteX0" fmla="*/ 404206 w 404931"/>
                <a:gd name="connsiteY0" fmla="*/ 91600 h 404927"/>
                <a:gd name="connsiteX1" fmla="*/ 395405 w 404931"/>
                <a:gd name="connsiteY1" fmla="*/ 85723 h 404927"/>
                <a:gd name="connsiteX2" fmla="*/ 319205 w 404931"/>
                <a:gd name="connsiteY2" fmla="*/ 85723 h 404927"/>
                <a:gd name="connsiteX3" fmla="*/ 319205 w 404931"/>
                <a:gd name="connsiteY3" fmla="*/ 9523 h 404927"/>
                <a:gd name="connsiteX4" fmla="*/ 309678 w 404931"/>
                <a:gd name="connsiteY4" fmla="*/ 0 h 404927"/>
                <a:gd name="connsiteX5" fmla="*/ 302946 w 404931"/>
                <a:gd name="connsiteY5" fmla="*/ 2789 h 404927"/>
                <a:gd name="connsiteX6" fmla="*/ 217221 w 404931"/>
                <a:gd name="connsiteY6" fmla="*/ 88514 h 404927"/>
                <a:gd name="connsiteX7" fmla="*/ 214430 w 404931"/>
                <a:gd name="connsiteY7" fmla="*/ 95248 h 404927"/>
                <a:gd name="connsiteX8" fmla="*/ 214430 w 404931"/>
                <a:gd name="connsiteY8" fmla="*/ 177030 h 404927"/>
                <a:gd name="connsiteX9" fmla="*/ 2908 w 404931"/>
                <a:gd name="connsiteY9" fmla="*/ 388551 h 404927"/>
                <a:gd name="connsiteX10" fmla="*/ 2674 w 404931"/>
                <a:gd name="connsiteY10" fmla="*/ 402020 h 404927"/>
                <a:gd name="connsiteX11" fmla="*/ 16142 w 404931"/>
                <a:gd name="connsiteY11" fmla="*/ 402254 h 404927"/>
                <a:gd name="connsiteX12" fmla="*/ 16377 w 404931"/>
                <a:gd name="connsiteY12" fmla="*/ 402020 h 404927"/>
                <a:gd name="connsiteX13" fmla="*/ 227898 w 404931"/>
                <a:gd name="connsiteY13" fmla="*/ 190498 h 404927"/>
                <a:gd name="connsiteX14" fmla="*/ 309680 w 404931"/>
                <a:gd name="connsiteY14" fmla="*/ 190498 h 404927"/>
                <a:gd name="connsiteX15" fmla="*/ 316414 w 404931"/>
                <a:gd name="connsiteY15" fmla="*/ 187707 h 404927"/>
                <a:gd name="connsiteX16" fmla="*/ 402139 w 404931"/>
                <a:gd name="connsiteY16" fmla="*/ 101982 h 404927"/>
                <a:gd name="connsiteX17" fmla="*/ 404206 w 404931"/>
                <a:gd name="connsiteY17" fmla="*/ 91600 h 404927"/>
                <a:gd name="connsiteX18" fmla="*/ 233480 w 404931"/>
                <a:gd name="connsiteY18" fmla="*/ 99191 h 404927"/>
                <a:gd name="connsiteX19" fmla="*/ 299993 w 404931"/>
                <a:gd name="connsiteY19" fmla="*/ 32678 h 404927"/>
                <a:gd name="connsiteX20" fmla="*/ 300155 w 404931"/>
                <a:gd name="connsiteY20" fmla="*/ 32745 h 404927"/>
                <a:gd name="connsiteX21" fmla="*/ 300155 w 404931"/>
                <a:gd name="connsiteY21" fmla="*/ 91305 h 404927"/>
                <a:gd name="connsiteX22" fmla="*/ 233480 w 404931"/>
                <a:gd name="connsiteY22" fmla="*/ 157980 h 404927"/>
                <a:gd name="connsiteX23" fmla="*/ 305737 w 404931"/>
                <a:gd name="connsiteY23" fmla="*/ 171448 h 404927"/>
                <a:gd name="connsiteX24" fmla="*/ 246948 w 404931"/>
                <a:gd name="connsiteY24" fmla="*/ 171448 h 404927"/>
                <a:gd name="connsiteX25" fmla="*/ 313623 w 404931"/>
                <a:gd name="connsiteY25" fmla="*/ 104773 h 404927"/>
                <a:gd name="connsiteX26" fmla="*/ 372183 w 404931"/>
                <a:gd name="connsiteY26" fmla="*/ 104773 h 404927"/>
                <a:gd name="connsiteX27" fmla="*/ 372250 w 404931"/>
                <a:gd name="connsiteY27" fmla="*/ 104935 h 40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04931" h="404927">
                  <a:moveTo>
                    <a:pt x="404206" y="91600"/>
                  </a:moveTo>
                  <a:cubicBezTo>
                    <a:pt x="402731" y="88041"/>
                    <a:pt x="399257" y="85722"/>
                    <a:pt x="395405" y="85723"/>
                  </a:cubicBezTo>
                  <a:lnTo>
                    <a:pt x="319205" y="85723"/>
                  </a:lnTo>
                  <a:lnTo>
                    <a:pt x="319205" y="9523"/>
                  </a:lnTo>
                  <a:cubicBezTo>
                    <a:pt x="319204" y="4262"/>
                    <a:pt x="314939" y="-1"/>
                    <a:pt x="309678" y="0"/>
                  </a:cubicBezTo>
                  <a:cubicBezTo>
                    <a:pt x="307153" y="1"/>
                    <a:pt x="304732" y="1004"/>
                    <a:pt x="302946" y="2789"/>
                  </a:cubicBezTo>
                  <a:lnTo>
                    <a:pt x="217221" y="88514"/>
                  </a:lnTo>
                  <a:cubicBezTo>
                    <a:pt x="215435" y="90300"/>
                    <a:pt x="214431" y="92722"/>
                    <a:pt x="214430" y="95248"/>
                  </a:cubicBezTo>
                  <a:lnTo>
                    <a:pt x="214430" y="177030"/>
                  </a:lnTo>
                  <a:lnTo>
                    <a:pt x="2908" y="388551"/>
                  </a:lnTo>
                  <a:cubicBezTo>
                    <a:pt x="-876" y="392206"/>
                    <a:pt x="-981" y="398235"/>
                    <a:pt x="2674" y="402020"/>
                  </a:cubicBezTo>
                  <a:cubicBezTo>
                    <a:pt x="6329" y="405804"/>
                    <a:pt x="12359" y="405909"/>
                    <a:pt x="16142" y="402254"/>
                  </a:cubicBezTo>
                  <a:cubicBezTo>
                    <a:pt x="16222" y="402177"/>
                    <a:pt x="16300" y="402099"/>
                    <a:pt x="16377" y="402020"/>
                  </a:cubicBezTo>
                  <a:lnTo>
                    <a:pt x="227898" y="190498"/>
                  </a:lnTo>
                  <a:lnTo>
                    <a:pt x="309680" y="190498"/>
                  </a:lnTo>
                  <a:cubicBezTo>
                    <a:pt x="312206" y="190497"/>
                    <a:pt x="314628" y="189494"/>
                    <a:pt x="316414" y="187707"/>
                  </a:cubicBezTo>
                  <a:lnTo>
                    <a:pt x="402139" y="101982"/>
                  </a:lnTo>
                  <a:cubicBezTo>
                    <a:pt x="404865" y="99258"/>
                    <a:pt x="405680" y="95160"/>
                    <a:pt x="404206" y="91600"/>
                  </a:cubicBezTo>
                  <a:close/>
                  <a:moveTo>
                    <a:pt x="233480" y="99191"/>
                  </a:moveTo>
                  <a:lnTo>
                    <a:pt x="299993" y="32678"/>
                  </a:lnTo>
                  <a:cubicBezTo>
                    <a:pt x="300079" y="32593"/>
                    <a:pt x="300155" y="32621"/>
                    <a:pt x="300155" y="32745"/>
                  </a:cubicBezTo>
                  <a:lnTo>
                    <a:pt x="300155" y="91305"/>
                  </a:lnTo>
                  <a:lnTo>
                    <a:pt x="233480" y="157980"/>
                  </a:lnTo>
                  <a:close/>
                  <a:moveTo>
                    <a:pt x="305737" y="171448"/>
                  </a:moveTo>
                  <a:lnTo>
                    <a:pt x="246948" y="171448"/>
                  </a:lnTo>
                  <a:lnTo>
                    <a:pt x="313623" y="104773"/>
                  </a:lnTo>
                  <a:lnTo>
                    <a:pt x="372183" y="104773"/>
                  </a:lnTo>
                  <a:cubicBezTo>
                    <a:pt x="372307" y="104773"/>
                    <a:pt x="372335" y="104849"/>
                    <a:pt x="372250" y="104935"/>
                  </a:cubicBezTo>
                  <a:close/>
                </a:path>
              </a:pathLst>
            </a:custGeom>
            <a:solidFill>
              <a:schemeClr val="accent1"/>
            </a:solidFill>
            <a:ln>
              <a:noFill/>
            </a:ln>
            <a:effectLst/>
          </p:spPr>
          <p:txBody>
            <a:bodyPr wrap="none" anchor="ctr"/>
            <a:lstStyle/>
            <a:p>
              <a:endParaRPr lang="es-UY" sz="3600">
                <a:latin typeface="Lato Light" panose="020F0502020204030203" pitchFamily="34" charset="0"/>
              </a:endParaRPr>
            </a:p>
          </p:txBody>
        </p:sp>
      </p:grpSp>
      <p:sp>
        <p:nvSpPr>
          <p:cNvPr id="15" name="Rectangle 14">
            <a:extLst>
              <a:ext uri="{FF2B5EF4-FFF2-40B4-BE49-F238E27FC236}">
                <a16:creationId xmlns:a16="http://schemas.microsoft.com/office/drawing/2014/main" id="{AC74948C-3D74-A6E7-5912-E046374DD84E}"/>
              </a:ext>
            </a:extLst>
          </p:cNvPr>
          <p:cNvSpPr/>
          <p:nvPr/>
        </p:nvSpPr>
        <p:spPr>
          <a:xfrm>
            <a:off x="891798" y="5805264"/>
            <a:ext cx="10401183" cy="792088"/>
          </a:xfrm>
          <a:prstGeom prst="rect">
            <a:avLst/>
          </a:prstGeom>
          <a:solidFill>
            <a:schemeClr val="tx1">
              <a:lumMod val="65000"/>
              <a:lumOff val="35000"/>
            </a:schemeClr>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Treasury has enacted an obligation IFR and subsequent FAQs that expands what qualifies as an obligation and allows for some (limited) flexibility to move monies around after obligation deadline.</a:t>
            </a:r>
          </a:p>
        </p:txBody>
      </p:sp>
    </p:spTree>
    <p:extLst>
      <p:ext uri="{BB962C8B-B14F-4D97-AF65-F5344CB8AC3E}">
        <p14:creationId xmlns:p14="http://schemas.microsoft.com/office/powerpoint/2010/main" val="252066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BF9399-0A9B-8038-E713-E422C2838174}"/>
              </a:ext>
            </a:extLst>
          </p:cNvPr>
          <p:cNvSpPr/>
          <p:nvPr/>
        </p:nvSpPr>
        <p:spPr>
          <a:xfrm>
            <a:off x="1589" y="0"/>
            <a:ext cx="12188825" cy="1406832"/>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F7640-77B0-3D67-66AD-89D873755D95}"/>
              </a:ext>
            </a:extLst>
          </p:cNvPr>
          <p:cNvSpPr>
            <a:spLocks noGrp="1"/>
          </p:cNvSpPr>
          <p:nvPr>
            <p:ph type="title"/>
          </p:nvPr>
        </p:nvSpPr>
        <p:spPr>
          <a:xfrm>
            <a:off x="839569" y="124764"/>
            <a:ext cx="10512862" cy="1325563"/>
          </a:xfrm>
        </p:spPr>
        <p:txBody>
          <a:bodyPr/>
          <a:lstStyle/>
          <a:p>
            <a:pPr algn="ctr"/>
            <a:r>
              <a:rPr lang="en-US" dirty="0">
                <a:solidFill>
                  <a:schemeClr val="bg1"/>
                </a:solidFill>
              </a:rPr>
              <a:t>What did it mean to Obligate?</a:t>
            </a:r>
          </a:p>
        </p:txBody>
      </p:sp>
      <p:sp>
        <p:nvSpPr>
          <p:cNvPr id="3" name="Content Placeholder 2">
            <a:extLst>
              <a:ext uri="{FF2B5EF4-FFF2-40B4-BE49-F238E27FC236}">
                <a16:creationId xmlns:a16="http://schemas.microsoft.com/office/drawing/2014/main" id="{EBDED86C-041E-76FA-CBDC-4B1DAEAEA305}"/>
              </a:ext>
            </a:extLst>
          </p:cNvPr>
          <p:cNvSpPr>
            <a:spLocks noGrp="1"/>
          </p:cNvSpPr>
          <p:nvPr>
            <p:ph idx="1"/>
          </p:nvPr>
        </p:nvSpPr>
        <p:spPr>
          <a:xfrm>
            <a:off x="1991544" y="1556793"/>
            <a:ext cx="9864942" cy="5301207"/>
          </a:xfrm>
        </p:spPr>
        <p:txBody>
          <a:bodyPr>
            <a:normAutofit fontScale="92500" lnSpcReduction="10000"/>
          </a:bodyPr>
          <a:lstStyle/>
          <a:p>
            <a:pPr marL="463550" indent="0">
              <a:spcBef>
                <a:spcPts val="1200"/>
              </a:spcBef>
              <a:buNone/>
            </a:pPr>
            <a:r>
              <a:rPr lang="en-US" dirty="0"/>
              <a:t>An </a:t>
            </a:r>
            <a:r>
              <a:rPr lang="en-US" b="1" dirty="0"/>
              <a:t>obligation </a:t>
            </a:r>
            <a:r>
              <a:rPr lang="en-US" dirty="0"/>
              <a:t>was satisfied by December 31, 2024 if:</a:t>
            </a:r>
          </a:p>
          <a:p>
            <a:pPr marL="914263" lvl="1" indent="-457200">
              <a:spcBef>
                <a:spcPts val="1200"/>
              </a:spcBef>
              <a:buAutoNum type="arabicPeriod"/>
            </a:pPr>
            <a:r>
              <a:rPr lang="en-US" sz="2200" dirty="0"/>
              <a:t>LG executes legal contract or subaward committing the local government to pay money to another (including hiring at-will employee) by December 31, 2024</a:t>
            </a:r>
          </a:p>
          <a:p>
            <a:pPr marL="914263" lvl="1" indent="-457200">
              <a:spcBef>
                <a:spcPts val="1200"/>
              </a:spcBef>
              <a:buFont typeface="+mj-lt"/>
              <a:buAutoNum type="arabicPeriod"/>
            </a:pPr>
            <a:r>
              <a:rPr lang="en-US" sz="2200" dirty="0"/>
              <a:t>LG documents total # of eligible positions </a:t>
            </a:r>
            <a:r>
              <a:rPr lang="en-US" sz="2200" b="1" dirty="0"/>
              <a:t>funded with ARP/CSLFRF and filled </a:t>
            </a:r>
            <a:r>
              <a:rPr lang="en-US" sz="2200" dirty="0"/>
              <a:t>on December 31, 2024, for grant-eligible projects or activities that extend beyond this date</a:t>
            </a:r>
          </a:p>
          <a:p>
            <a:pPr marL="914263" lvl="1" indent="-457200">
              <a:spcBef>
                <a:spcPts val="1200"/>
              </a:spcBef>
              <a:buFont typeface="+mj-lt"/>
              <a:buAutoNum type="arabicPeriod"/>
            </a:pPr>
            <a:r>
              <a:rPr lang="en-US" sz="2200" dirty="0"/>
              <a:t>LG documents reasonable and justifiable estimate of mandatory grant compliance costs (including close-out costs and subrecipient monitoring costs) that will be incurred between January 1, 2025 and December 31, 2026. Original estimates due July 2024 but may be adjusted January 2025.</a:t>
            </a:r>
          </a:p>
          <a:p>
            <a:pPr marL="914263" lvl="1" indent="-457200">
              <a:spcBef>
                <a:spcPts val="1200"/>
              </a:spcBef>
              <a:buFont typeface="+mj-lt"/>
              <a:buAutoNum type="arabicPeriod"/>
            </a:pPr>
            <a:r>
              <a:rPr lang="en-US" sz="2200" dirty="0"/>
              <a:t>LG makes budget appropriation plus internal contract between board or manager and department head that serves as binding commitment to spend money for a particular ARP/CSLFRF-eligible purpose by December 31, 2024</a:t>
            </a:r>
          </a:p>
          <a:p>
            <a:pPr marL="914263" lvl="1" indent="-457200">
              <a:spcBef>
                <a:spcPts val="1200"/>
              </a:spcBef>
              <a:buFont typeface="+mj-lt"/>
              <a:buAutoNum type="arabicPeriod"/>
            </a:pPr>
            <a:r>
              <a:rPr lang="en-US" sz="2200" dirty="0"/>
              <a:t>LG executes legal contract committing LG to pay money to another entity by December 31, 2024. Expenditure would have been ARP/CSLFRF-eligible, but LG planned to use local monies to fund.</a:t>
            </a:r>
            <a:endParaRPr lang="en-US" dirty="0"/>
          </a:p>
          <a:p>
            <a:pPr marL="914263" lvl="1" indent="-457200">
              <a:buFont typeface="+mj-lt"/>
              <a:buAutoNum type="arabicPeriod"/>
            </a:pPr>
            <a:endParaRPr lang="en-US" dirty="0"/>
          </a:p>
          <a:p>
            <a:pPr lvl="1"/>
            <a:endParaRPr lang="en-US" dirty="0"/>
          </a:p>
        </p:txBody>
      </p:sp>
      <p:sp>
        <p:nvSpPr>
          <p:cNvPr id="4" name="Pentagon 3">
            <a:extLst>
              <a:ext uri="{FF2B5EF4-FFF2-40B4-BE49-F238E27FC236}">
                <a16:creationId xmlns:a16="http://schemas.microsoft.com/office/drawing/2014/main" id="{3E190796-E13B-2412-1726-8F0306E0A50C}"/>
              </a:ext>
            </a:extLst>
          </p:cNvPr>
          <p:cNvSpPr/>
          <p:nvPr/>
        </p:nvSpPr>
        <p:spPr>
          <a:xfrm>
            <a:off x="335514" y="1817261"/>
            <a:ext cx="2160085" cy="765800"/>
          </a:xfrm>
          <a:prstGeom prst="homePlate">
            <a:avLst/>
          </a:prstGeom>
          <a:solidFill>
            <a:schemeClr val="accent3">
              <a:lumMod val="60000"/>
              <a:lumOff val="40000"/>
            </a:schemeClr>
          </a:solidFill>
          <a:ln>
            <a:solidFill>
              <a:schemeClr val="bg2"/>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Traditional Obligation</a:t>
            </a:r>
          </a:p>
        </p:txBody>
      </p:sp>
      <p:sp>
        <p:nvSpPr>
          <p:cNvPr id="7" name="Pentagon 6">
            <a:extLst>
              <a:ext uri="{FF2B5EF4-FFF2-40B4-BE49-F238E27FC236}">
                <a16:creationId xmlns:a16="http://schemas.microsoft.com/office/drawing/2014/main" id="{3B0D4418-DDB5-5EEC-9EB8-FCBBC7C0D472}"/>
              </a:ext>
            </a:extLst>
          </p:cNvPr>
          <p:cNvSpPr/>
          <p:nvPr/>
        </p:nvSpPr>
        <p:spPr>
          <a:xfrm>
            <a:off x="335514" y="2526108"/>
            <a:ext cx="2215497" cy="765799"/>
          </a:xfrm>
          <a:prstGeom prst="homePlate">
            <a:avLst/>
          </a:prstGeom>
          <a:solidFill>
            <a:schemeClr val="accent6"/>
          </a:solidFill>
          <a:ln>
            <a:solidFill>
              <a:schemeClr val="bg2"/>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Position </a:t>
            </a:r>
          </a:p>
          <a:p>
            <a:pPr algn="ctr"/>
            <a:r>
              <a:rPr lang="en-US" dirty="0"/>
              <a:t>Obligation</a:t>
            </a:r>
          </a:p>
        </p:txBody>
      </p:sp>
      <p:sp>
        <p:nvSpPr>
          <p:cNvPr id="8" name="Pentagon 7">
            <a:extLst>
              <a:ext uri="{FF2B5EF4-FFF2-40B4-BE49-F238E27FC236}">
                <a16:creationId xmlns:a16="http://schemas.microsoft.com/office/drawing/2014/main" id="{3A34D64A-C459-3409-BC22-D6E1B2618E4B}"/>
              </a:ext>
            </a:extLst>
          </p:cNvPr>
          <p:cNvSpPr/>
          <p:nvPr/>
        </p:nvSpPr>
        <p:spPr>
          <a:xfrm>
            <a:off x="335514" y="4535408"/>
            <a:ext cx="2232248" cy="765799"/>
          </a:xfrm>
          <a:prstGeom prst="homePlate">
            <a:avLst/>
          </a:prstGeom>
          <a:solidFill>
            <a:schemeClr val="accent1"/>
          </a:solidFill>
          <a:ln>
            <a:solidFill>
              <a:schemeClr val="bg2"/>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Internal</a:t>
            </a:r>
          </a:p>
          <a:p>
            <a:pPr algn="ctr"/>
            <a:r>
              <a:rPr lang="en-US" dirty="0"/>
              <a:t>Obligation</a:t>
            </a:r>
          </a:p>
        </p:txBody>
      </p:sp>
      <p:sp>
        <p:nvSpPr>
          <p:cNvPr id="9" name="Pentagon 8">
            <a:extLst>
              <a:ext uri="{FF2B5EF4-FFF2-40B4-BE49-F238E27FC236}">
                <a16:creationId xmlns:a16="http://schemas.microsoft.com/office/drawing/2014/main" id="{A181F856-AF6F-3F38-EB7D-673A871E1EA9}"/>
              </a:ext>
            </a:extLst>
          </p:cNvPr>
          <p:cNvSpPr/>
          <p:nvPr/>
        </p:nvSpPr>
        <p:spPr>
          <a:xfrm>
            <a:off x="335515" y="3307208"/>
            <a:ext cx="2215496" cy="832222"/>
          </a:xfrm>
          <a:prstGeom prst="homePlate">
            <a:avLst/>
          </a:prstGeom>
          <a:solidFill>
            <a:schemeClr val="accent2"/>
          </a:solidFill>
          <a:ln>
            <a:solidFill>
              <a:schemeClr val="bg2"/>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Mandated Future Compliance Costs</a:t>
            </a:r>
          </a:p>
        </p:txBody>
      </p:sp>
      <p:sp>
        <p:nvSpPr>
          <p:cNvPr id="5" name="Pentagon 4">
            <a:extLst>
              <a:ext uri="{FF2B5EF4-FFF2-40B4-BE49-F238E27FC236}">
                <a16:creationId xmlns:a16="http://schemas.microsoft.com/office/drawing/2014/main" id="{34A541FC-2458-1A79-3566-703F821A6D6E}"/>
              </a:ext>
            </a:extLst>
          </p:cNvPr>
          <p:cNvSpPr/>
          <p:nvPr/>
        </p:nvSpPr>
        <p:spPr>
          <a:xfrm>
            <a:off x="335514" y="5363581"/>
            <a:ext cx="2232248" cy="765799"/>
          </a:xfrm>
          <a:prstGeom prst="homePlate">
            <a:avLst/>
          </a:prstGeom>
          <a:solidFill>
            <a:srgbClr val="7030A0"/>
          </a:solidFill>
          <a:ln>
            <a:solidFill>
              <a:schemeClr val="bg2"/>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Other ARP/CSLFRF Eligible Obligation</a:t>
            </a:r>
          </a:p>
        </p:txBody>
      </p:sp>
    </p:spTree>
    <p:extLst>
      <p:ext uri="{BB962C8B-B14F-4D97-AF65-F5344CB8AC3E}">
        <p14:creationId xmlns:p14="http://schemas.microsoft.com/office/powerpoint/2010/main" val="5169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1445F2-0216-37FC-D28C-D894AB0184FD}"/>
              </a:ext>
            </a:extLst>
          </p:cNvPr>
          <p:cNvSpPr/>
          <p:nvPr/>
        </p:nvSpPr>
        <p:spPr>
          <a:xfrm>
            <a:off x="0" y="1"/>
            <a:ext cx="12192000" cy="104503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flipV="1">
            <a:off x="2652711" y="3124201"/>
            <a:ext cx="2438400" cy="2105027"/>
            <a:chOff x="608012" y="1781173"/>
            <a:chExt cx="2438400" cy="2105027"/>
          </a:xfrm>
        </p:grpSpPr>
        <p:sp>
          <p:nvSpPr>
            <p:cNvPr id="19" name="Arc 18"/>
            <p:cNvSpPr/>
            <p:nvPr/>
          </p:nvSpPr>
          <p:spPr>
            <a:xfrm>
              <a:off x="1674812" y="2514600"/>
              <a:ext cx="1371600" cy="1371600"/>
            </a:xfrm>
            <a:prstGeom prst="arc">
              <a:avLst>
                <a:gd name="adj1" fmla="val 10812873"/>
                <a:gd name="adj2" fmla="val 16131434"/>
              </a:avLst>
            </a:prstGeom>
            <a:ln w="76200" cap="rnd">
              <a:solidFill>
                <a:srgbClr val="3BA0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3BA0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3BA0BB"/>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 name="Group 16"/>
          <p:cNvGrpSpPr/>
          <p:nvPr/>
        </p:nvGrpSpPr>
        <p:grpSpPr>
          <a:xfrm>
            <a:off x="457200" y="2401889"/>
            <a:ext cx="2438400" cy="2105027"/>
            <a:chOff x="608012" y="1781173"/>
            <a:chExt cx="2438400" cy="2105027"/>
          </a:xfrm>
        </p:grpSpPr>
        <p:sp>
          <p:nvSpPr>
            <p:cNvPr id="9" name="Arc 8"/>
            <p:cNvSpPr/>
            <p:nvPr/>
          </p:nvSpPr>
          <p:spPr>
            <a:xfrm>
              <a:off x="1674812" y="2514600"/>
              <a:ext cx="1371600" cy="1371600"/>
            </a:xfrm>
            <a:prstGeom prst="arc">
              <a:avLst>
                <a:gd name="adj1" fmla="val 10812873"/>
                <a:gd name="adj2" fmla="val 16131434"/>
              </a:avLst>
            </a:prstGeom>
            <a:ln w="762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chemeClr val="accent6">
                  <a:lumMod val="75000"/>
                </a:schemeClr>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 name="Group 27"/>
          <p:cNvGrpSpPr/>
          <p:nvPr/>
        </p:nvGrpSpPr>
        <p:grpSpPr>
          <a:xfrm>
            <a:off x="4876800" y="2401889"/>
            <a:ext cx="2438400" cy="2105027"/>
            <a:chOff x="608012" y="1781173"/>
            <a:chExt cx="2438400" cy="2105027"/>
          </a:xfrm>
        </p:grpSpPr>
        <p:sp>
          <p:nvSpPr>
            <p:cNvPr id="29" name="Arc 28"/>
            <p:cNvSpPr/>
            <p:nvPr/>
          </p:nvSpPr>
          <p:spPr>
            <a:xfrm>
              <a:off x="1674812" y="2514600"/>
              <a:ext cx="1371600" cy="1371600"/>
            </a:xfrm>
            <a:prstGeom prst="arc">
              <a:avLst>
                <a:gd name="adj1" fmla="val 10812873"/>
                <a:gd name="adj2" fmla="val 16131434"/>
              </a:avLst>
            </a:prstGeom>
            <a:ln w="76200" cap="rnd">
              <a:solidFill>
                <a:srgbClr val="896F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Freeform 29"/>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896FA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896FA8"/>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 name="Group 31"/>
          <p:cNvGrpSpPr/>
          <p:nvPr/>
        </p:nvGrpSpPr>
        <p:grpSpPr>
          <a:xfrm flipV="1">
            <a:off x="7072311" y="3124201"/>
            <a:ext cx="2438400" cy="2105027"/>
            <a:chOff x="608012" y="1781173"/>
            <a:chExt cx="2438400" cy="2105027"/>
          </a:xfrm>
        </p:grpSpPr>
        <p:sp>
          <p:nvSpPr>
            <p:cNvPr id="33" name="Arc 32"/>
            <p:cNvSpPr/>
            <p:nvPr/>
          </p:nvSpPr>
          <p:spPr>
            <a:xfrm>
              <a:off x="1674812" y="2514600"/>
              <a:ext cx="1371600" cy="1371600"/>
            </a:xfrm>
            <a:prstGeom prst="arc">
              <a:avLst>
                <a:gd name="adj1" fmla="val 10812873"/>
                <a:gd name="adj2" fmla="val 16131434"/>
              </a:avLst>
            </a:prstGeom>
            <a:ln w="76200" cap="rnd">
              <a:solidFill>
                <a:srgbClr val="5598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608012" y="3198812"/>
              <a:ext cx="1063626" cy="77788"/>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55983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rot="5400000">
              <a:off x="1964850" y="2124073"/>
              <a:ext cx="731520" cy="45719"/>
            </a:xfrm>
            <a:custGeom>
              <a:avLst/>
              <a:gdLst>
                <a:gd name="connsiteX0" fmla="*/ 1403350 w 1403350"/>
                <a:gd name="connsiteY0" fmla="*/ 0 h 0"/>
                <a:gd name="connsiteX1" fmla="*/ 0 w 1403350"/>
                <a:gd name="connsiteY1" fmla="*/ 0 h 0"/>
              </a:gdLst>
              <a:ahLst/>
              <a:cxnLst>
                <a:cxn ang="0">
                  <a:pos x="connsiteX0" y="connsiteY0"/>
                </a:cxn>
                <a:cxn ang="0">
                  <a:pos x="connsiteX1" y="connsiteY1"/>
                </a:cxn>
              </a:cxnLst>
              <a:rect l="l" t="t" r="r" b="b"/>
              <a:pathLst>
                <a:path w="1403350">
                  <a:moveTo>
                    <a:pt x="1403350" y="0"/>
                  </a:moveTo>
                  <a:lnTo>
                    <a:pt x="0" y="0"/>
                  </a:lnTo>
                </a:path>
              </a:pathLst>
            </a:custGeom>
            <a:ln w="76200" cap="rnd">
              <a:solidFill>
                <a:srgbClr val="55983A"/>
              </a:solidFill>
              <a:headEnd type="none"/>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1662111" y="3263900"/>
            <a:ext cx="1066800" cy="1066800"/>
            <a:chOff x="9726611" y="2667000"/>
            <a:chExt cx="1066800" cy="1066800"/>
          </a:xfrm>
          <a:effectLst>
            <a:outerShdw blurRad="50800" dist="38100" dir="5400000" algn="t" rotWithShape="0">
              <a:prstClr val="black">
                <a:alpha val="40000"/>
              </a:prstClr>
            </a:outerShdw>
          </a:effectLst>
        </p:grpSpPr>
        <p:sp>
          <p:nvSpPr>
            <p:cNvPr id="6" name="Oval 5"/>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871911" y="3263900"/>
            <a:ext cx="1066800" cy="1066800"/>
            <a:chOff x="9726611" y="2667000"/>
            <a:chExt cx="1066800" cy="1066800"/>
          </a:xfrm>
          <a:effectLst>
            <a:outerShdw blurRad="50800" dist="38100" dir="5400000" algn="t" rotWithShape="0">
              <a:prstClr val="black">
                <a:alpha val="40000"/>
              </a:prstClr>
            </a:outerShdw>
          </a:effectLst>
        </p:grpSpPr>
        <p:sp>
          <p:nvSpPr>
            <p:cNvPr id="23" name="Oval 22"/>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6081711" y="3263900"/>
            <a:ext cx="1066800" cy="1066800"/>
            <a:chOff x="9726611" y="2667000"/>
            <a:chExt cx="1066800" cy="1066800"/>
          </a:xfrm>
          <a:effectLst>
            <a:outerShdw blurRad="50800" dist="38100" dir="5400000" algn="t" rotWithShape="0">
              <a:prstClr val="black">
                <a:alpha val="40000"/>
              </a:prstClr>
            </a:outerShdw>
          </a:effectLst>
        </p:grpSpPr>
        <p:sp>
          <p:nvSpPr>
            <p:cNvPr id="26" name="Oval 25"/>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8291511" y="3263900"/>
            <a:ext cx="1066800" cy="1066800"/>
            <a:chOff x="9726611" y="2667000"/>
            <a:chExt cx="1066800" cy="1066800"/>
          </a:xfrm>
          <a:effectLst>
            <a:outerShdw blurRad="50800" dist="38100" dir="5400000" algn="t" rotWithShape="0">
              <a:prstClr val="black">
                <a:alpha val="40000"/>
              </a:prstClr>
            </a:outerShdw>
          </a:effectLst>
        </p:grpSpPr>
        <p:sp>
          <p:nvSpPr>
            <p:cNvPr id="37" name="Oval 36"/>
            <p:cNvSpPr/>
            <p:nvPr/>
          </p:nvSpPr>
          <p:spPr>
            <a:xfrm>
              <a:off x="9726611" y="2667000"/>
              <a:ext cx="1066800" cy="1066800"/>
            </a:xfrm>
            <a:prstGeom prst="ellipse">
              <a:avLst/>
            </a:prstGeom>
            <a:solidFill>
              <a:schemeClr val="bg1"/>
            </a:soli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828212" y="2768601"/>
              <a:ext cx="863598" cy="863598"/>
            </a:xfrm>
            <a:prstGeom prst="ellipse">
              <a:avLst/>
            </a:prstGeom>
            <a:gradFill flip="none" rotWithShape="1">
              <a:gsLst>
                <a:gs pos="60000">
                  <a:schemeClr val="bg1"/>
                </a:gs>
                <a:gs pos="0">
                  <a:schemeClr val="bg1">
                    <a:lumMod val="92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p:cNvSpPr txBox="1"/>
          <p:nvPr/>
        </p:nvSpPr>
        <p:spPr>
          <a:xfrm>
            <a:off x="943042" y="4559300"/>
            <a:ext cx="2476062" cy="400110"/>
          </a:xfrm>
          <a:prstGeom prst="rect">
            <a:avLst/>
          </a:prstGeom>
          <a:noFill/>
        </p:spPr>
        <p:txBody>
          <a:bodyPr wrap="none" rtlCol="0" anchor="ctr">
            <a:spAutoFit/>
          </a:bodyPr>
          <a:lstStyle/>
          <a:p>
            <a:pPr algn="ctr"/>
            <a:r>
              <a:rPr lang="en-US" sz="2000" b="1" i="1" dirty="0">
                <a:solidFill>
                  <a:schemeClr val="tx1">
                    <a:lumMod val="75000"/>
                    <a:lumOff val="25000"/>
                  </a:schemeClr>
                </a:solidFill>
                <a:latin typeface="Segoe UI" panose="020B0502040204020203" pitchFamily="34" charset="0"/>
                <a:cs typeface="Segoe UI" panose="020B0502040204020203" pitchFamily="34" charset="0"/>
              </a:rPr>
              <a:t>December 31, 2024</a:t>
            </a:r>
          </a:p>
        </p:txBody>
      </p:sp>
      <p:sp>
        <p:nvSpPr>
          <p:cNvPr id="49" name="TextBox 48"/>
          <p:cNvSpPr txBox="1"/>
          <p:nvPr/>
        </p:nvSpPr>
        <p:spPr>
          <a:xfrm>
            <a:off x="7622600" y="2743129"/>
            <a:ext cx="2476062" cy="400110"/>
          </a:xfrm>
          <a:prstGeom prst="rect">
            <a:avLst/>
          </a:prstGeom>
          <a:noFill/>
        </p:spPr>
        <p:txBody>
          <a:bodyPr wrap="none" rtlCol="0" anchor="ctr">
            <a:spAutoFit/>
          </a:bodyPr>
          <a:lstStyle/>
          <a:p>
            <a:pPr algn="ctr"/>
            <a:r>
              <a:rPr lang="en-US" sz="2000" b="1" i="1" dirty="0">
                <a:solidFill>
                  <a:schemeClr val="tx1">
                    <a:lumMod val="75000"/>
                    <a:lumOff val="25000"/>
                  </a:schemeClr>
                </a:solidFill>
                <a:latin typeface="Segoe UI" panose="020B0502040204020203" pitchFamily="34" charset="0"/>
                <a:cs typeface="Segoe UI" panose="020B0502040204020203" pitchFamily="34" charset="0"/>
              </a:rPr>
              <a:t>December 31, 2026</a:t>
            </a:r>
          </a:p>
        </p:txBody>
      </p:sp>
      <p:sp>
        <p:nvSpPr>
          <p:cNvPr id="51" name="TextBox 50"/>
          <p:cNvSpPr txBox="1"/>
          <p:nvPr/>
        </p:nvSpPr>
        <p:spPr>
          <a:xfrm>
            <a:off x="1140459" y="1359647"/>
            <a:ext cx="2138681" cy="907964"/>
          </a:xfrm>
          <a:prstGeom prst="rect">
            <a:avLst/>
          </a:prstGeom>
          <a:noFill/>
        </p:spPr>
        <p:txBody>
          <a:bodyPr wrap="square" rtlCol="0" anchor="ctr">
            <a:noAutofit/>
          </a:bodyPr>
          <a:lstStyle/>
          <a:p>
            <a:pPr algn="ctr"/>
            <a:r>
              <a:rPr lang="en-US" sz="1600" b="1" dirty="0">
                <a:solidFill>
                  <a:srgbClr val="E46C0A"/>
                </a:solidFill>
                <a:latin typeface="Segoe UI" panose="020B0502040204020203" pitchFamily="34" charset="0"/>
                <a:cs typeface="Segoe UI" panose="020B0502040204020203" pitchFamily="34" charset="0"/>
              </a:rPr>
              <a:t>LOCK IN OBLIGATED POSITIONS</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Count positions that are currently filled and paid for with ARP/CSLFRF funds</a:t>
            </a:r>
          </a:p>
        </p:txBody>
      </p:sp>
      <p:sp>
        <p:nvSpPr>
          <p:cNvPr id="53" name="TextBox 52"/>
          <p:cNvSpPr txBox="1"/>
          <p:nvPr/>
        </p:nvSpPr>
        <p:spPr>
          <a:xfrm>
            <a:off x="2886168" y="5408732"/>
            <a:ext cx="3186431" cy="1315201"/>
          </a:xfrm>
          <a:prstGeom prst="rect">
            <a:avLst/>
          </a:prstGeom>
          <a:noFill/>
        </p:spPr>
        <p:txBody>
          <a:bodyPr wrap="square" rtlCol="0" anchor="ctr">
            <a:noAutofit/>
          </a:bodyPr>
          <a:lstStyle/>
          <a:p>
            <a:pPr algn="ctr"/>
            <a:r>
              <a:rPr lang="en-US" sz="1600" b="1" dirty="0">
                <a:solidFill>
                  <a:srgbClr val="3BA0BB"/>
                </a:solidFill>
                <a:latin typeface="Segoe UI" panose="020B0502040204020203" pitchFamily="34" charset="0"/>
                <a:cs typeface="Segoe UI" panose="020B0502040204020203" pitchFamily="34" charset="0"/>
              </a:rPr>
              <a:t>EMPLOYEE OBLIGATED POSITION QUITS/IS FIRED</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Local government may replace employee and use ARP/CSLFRF funds to pay for new person in position, even if at higher compensation cost (as long as still meets allowable cost item regulations)</a:t>
            </a:r>
          </a:p>
        </p:txBody>
      </p:sp>
      <p:sp>
        <p:nvSpPr>
          <p:cNvPr id="54" name="TextBox 53"/>
          <p:cNvSpPr txBox="1"/>
          <p:nvPr/>
        </p:nvSpPr>
        <p:spPr>
          <a:xfrm>
            <a:off x="4844565" y="1216110"/>
            <a:ext cx="3509665" cy="907964"/>
          </a:xfrm>
          <a:prstGeom prst="rect">
            <a:avLst/>
          </a:prstGeom>
          <a:noFill/>
        </p:spPr>
        <p:txBody>
          <a:bodyPr wrap="square" rtlCol="0" anchor="ctr">
            <a:noAutofit/>
          </a:bodyPr>
          <a:lstStyle/>
          <a:p>
            <a:pPr algn="ctr"/>
            <a:r>
              <a:rPr lang="en-US" sz="1600" b="1" dirty="0">
                <a:solidFill>
                  <a:srgbClr val="896FA8"/>
                </a:solidFill>
                <a:latin typeface="Segoe UI" panose="020B0502040204020203" pitchFamily="34" charset="0"/>
                <a:cs typeface="Segoe UI" panose="020B0502040204020203" pitchFamily="34" charset="0"/>
              </a:rPr>
              <a:t>EMPLOYEE IN OBLIGATED POSITION GETS PROMOTION</a:t>
            </a:r>
          </a:p>
          <a:p>
            <a:pPr algn="ctr"/>
            <a:r>
              <a:rPr lang="en-US" sz="1200" dirty="0">
                <a:solidFill>
                  <a:schemeClr val="tx1">
                    <a:lumMod val="75000"/>
                    <a:lumOff val="25000"/>
                  </a:schemeClr>
                </a:solidFill>
                <a:latin typeface="Segoe UI" panose="020B0502040204020203" pitchFamily="34" charset="0"/>
                <a:cs typeface="Segoe UI" panose="020B0502040204020203" pitchFamily="34" charset="0"/>
              </a:rPr>
              <a:t>Local government may continue to count obligated position even if position is reclassified and even if higher compensation cost</a:t>
            </a:r>
          </a:p>
        </p:txBody>
      </p:sp>
      <p:sp>
        <p:nvSpPr>
          <p:cNvPr id="55" name="TextBox 54"/>
          <p:cNvSpPr txBox="1"/>
          <p:nvPr/>
        </p:nvSpPr>
        <p:spPr>
          <a:xfrm>
            <a:off x="7445060" y="5421316"/>
            <a:ext cx="2831142" cy="907964"/>
          </a:xfrm>
          <a:prstGeom prst="rect">
            <a:avLst/>
          </a:prstGeom>
          <a:noFill/>
        </p:spPr>
        <p:txBody>
          <a:bodyPr wrap="square" rtlCol="0" anchor="ctr">
            <a:noAutofit/>
          </a:bodyPr>
          <a:lstStyle/>
          <a:p>
            <a:pPr algn="ctr"/>
            <a:r>
              <a:rPr lang="en-US" sz="1600" b="1" dirty="0">
                <a:solidFill>
                  <a:srgbClr val="55983A"/>
                </a:solidFill>
                <a:latin typeface="Segoe UI" panose="020B0502040204020203" pitchFamily="34" charset="0"/>
                <a:cs typeface="Segoe UI" panose="020B0502040204020203" pitchFamily="34" charset="0"/>
              </a:rPr>
              <a:t>LAST DAY FOR PAYROLL EXPENDITURE FOR OBLIGATED POSITIONS</a:t>
            </a:r>
          </a:p>
        </p:txBody>
      </p:sp>
      <p:sp>
        <p:nvSpPr>
          <p:cNvPr id="61" name="Freeform 5"/>
          <p:cNvSpPr>
            <a:spLocks noEditPoints="1"/>
          </p:cNvSpPr>
          <p:nvPr/>
        </p:nvSpPr>
        <p:spPr bwMode="auto">
          <a:xfrm flipH="1">
            <a:off x="4194795" y="3628506"/>
            <a:ext cx="479010" cy="401031"/>
          </a:xfrm>
          <a:custGeom>
            <a:avLst/>
            <a:gdLst>
              <a:gd name="T0" fmla="*/ 97 w 106"/>
              <a:gd name="T1" fmla="*/ 74 h 89"/>
              <a:gd name="T2" fmla="*/ 106 w 106"/>
              <a:gd name="T3" fmla="*/ 65 h 89"/>
              <a:gd name="T4" fmla="*/ 106 w 106"/>
              <a:gd name="T5" fmla="*/ 9 h 89"/>
              <a:gd name="T6" fmla="*/ 97 w 106"/>
              <a:gd name="T7" fmla="*/ 0 h 89"/>
              <a:gd name="T8" fmla="*/ 48 w 106"/>
              <a:gd name="T9" fmla="*/ 0 h 89"/>
              <a:gd name="T10" fmla="*/ 39 w 106"/>
              <a:gd name="T11" fmla="*/ 9 h 89"/>
              <a:gd name="T12" fmla="*/ 39 w 106"/>
              <a:gd name="T13" fmla="*/ 18 h 89"/>
              <a:gd name="T14" fmla="*/ 26 w 106"/>
              <a:gd name="T15" fmla="*/ 18 h 89"/>
              <a:gd name="T16" fmla="*/ 18 w 106"/>
              <a:gd name="T17" fmla="*/ 21 h 89"/>
              <a:gd name="T18" fmla="*/ 7 w 106"/>
              <a:gd name="T19" fmla="*/ 33 h 89"/>
              <a:gd name="T20" fmla="*/ 4 w 106"/>
              <a:gd name="T21" fmla="*/ 40 h 89"/>
              <a:gd name="T22" fmla="*/ 4 w 106"/>
              <a:gd name="T23" fmla="*/ 63 h 89"/>
              <a:gd name="T24" fmla="*/ 0 w 106"/>
              <a:gd name="T25" fmla="*/ 68 h 89"/>
              <a:gd name="T26" fmla="*/ 5 w 106"/>
              <a:gd name="T27" fmla="*/ 74 h 89"/>
              <a:gd name="T28" fmla="*/ 13 w 106"/>
              <a:gd name="T29" fmla="*/ 74 h 89"/>
              <a:gd name="T30" fmla="*/ 29 w 106"/>
              <a:gd name="T31" fmla="*/ 89 h 89"/>
              <a:gd name="T32" fmla="*/ 46 w 106"/>
              <a:gd name="T33" fmla="*/ 74 h 89"/>
              <a:gd name="T34" fmla="*/ 62 w 106"/>
              <a:gd name="T35" fmla="*/ 74 h 89"/>
              <a:gd name="T36" fmla="*/ 78 w 106"/>
              <a:gd name="T37" fmla="*/ 89 h 89"/>
              <a:gd name="T38" fmla="*/ 95 w 106"/>
              <a:gd name="T39" fmla="*/ 74 h 89"/>
              <a:gd name="T40" fmla="*/ 97 w 106"/>
              <a:gd name="T41" fmla="*/ 74 h 89"/>
              <a:gd name="T42" fmla="*/ 35 w 106"/>
              <a:gd name="T43" fmla="*/ 73 h 89"/>
              <a:gd name="T44" fmla="*/ 29 w 106"/>
              <a:gd name="T45" fmla="*/ 78 h 89"/>
              <a:gd name="T46" fmla="*/ 24 w 106"/>
              <a:gd name="T47" fmla="*/ 73 h 89"/>
              <a:gd name="T48" fmla="*/ 29 w 106"/>
              <a:gd name="T49" fmla="*/ 67 h 89"/>
              <a:gd name="T50" fmla="*/ 35 w 106"/>
              <a:gd name="T51" fmla="*/ 73 h 89"/>
              <a:gd name="T52" fmla="*/ 84 w 106"/>
              <a:gd name="T53" fmla="*/ 73 h 89"/>
              <a:gd name="T54" fmla="*/ 78 w 106"/>
              <a:gd name="T55" fmla="*/ 78 h 89"/>
              <a:gd name="T56" fmla="*/ 73 w 106"/>
              <a:gd name="T57" fmla="*/ 73 h 89"/>
              <a:gd name="T58" fmla="*/ 78 w 106"/>
              <a:gd name="T59" fmla="*/ 67 h 89"/>
              <a:gd name="T60" fmla="*/ 84 w 106"/>
              <a:gd name="T61" fmla="*/ 73 h 89"/>
              <a:gd name="T62" fmla="*/ 15 w 106"/>
              <a:gd name="T63" fmla="*/ 47 h 89"/>
              <a:gd name="T64" fmla="*/ 15 w 106"/>
              <a:gd name="T65" fmla="*/ 41 h 89"/>
              <a:gd name="T66" fmla="*/ 18 w 106"/>
              <a:gd name="T67" fmla="*/ 37 h 89"/>
              <a:gd name="T68" fmla="*/ 22 w 106"/>
              <a:gd name="T69" fmla="*/ 32 h 89"/>
              <a:gd name="T70" fmla="*/ 27 w 106"/>
              <a:gd name="T71" fmla="*/ 29 h 89"/>
              <a:gd name="T72" fmla="*/ 39 w 106"/>
              <a:gd name="T73" fmla="*/ 29 h 89"/>
              <a:gd name="T74" fmla="*/ 39 w 106"/>
              <a:gd name="T75" fmla="*/ 47 h 89"/>
              <a:gd name="T76" fmla="*/ 15 w 106"/>
              <a:gd name="T77" fmla="*/ 4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89">
                <a:moveTo>
                  <a:pt x="97" y="74"/>
                </a:moveTo>
                <a:cubicBezTo>
                  <a:pt x="102" y="74"/>
                  <a:pt x="106" y="70"/>
                  <a:pt x="106" y="65"/>
                </a:cubicBezTo>
                <a:cubicBezTo>
                  <a:pt x="106" y="9"/>
                  <a:pt x="106" y="9"/>
                  <a:pt x="106" y="9"/>
                </a:cubicBezTo>
                <a:cubicBezTo>
                  <a:pt x="106" y="4"/>
                  <a:pt x="102" y="0"/>
                  <a:pt x="97" y="0"/>
                </a:cubicBezTo>
                <a:cubicBezTo>
                  <a:pt x="48" y="0"/>
                  <a:pt x="48" y="0"/>
                  <a:pt x="48" y="0"/>
                </a:cubicBezTo>
                <a:cubicBezTo>
                  <a:pt x="43" y="0"/>
                  <a:pt x="39" y="4"/>
                  <a:pt x="39" y="9"/>
                </a:cubicBezTo>
                <a:cubicBezTo>
                  <a:pt x="39" y="18"/>
                  <a:pt x="39" y="18"/>
                  <a:pt x="39" y="18"/>
                </a:cubicBezTo>
                <a:cubicBezTo>
                  <a:pt x="26" y="18"/>
                  <a:pt x="26" y="18"/>
                  <a:pt x="26" y="18"/>
                </a:cubicBezTo>
                <a:cubicBezTo>
                  <a:pt x="23" y="18"/>
                  <a:pt x="20" y="19"/>
                  <a:pt x="18" y="21"/>
                </a:cubicBezTo>
                <a:cubicBezTo>
                  <a:pt x="7" y="33"/>
                  <a:pt x="7" y="33"/>
                  <a:pt x="7" y="33"/>
                </a:cubicBezTo>
                <a:cubicBezTo>
                  <a:pt x="5" y="35"/>
                  <a:pt x="4" y="37"/>
                  <a:pt x="4" y="40"/>
                </a:cubicBezTo>
                <a:cubicBezTo>
                  <a:pt x="4" y="63"/>
                  <a:pt x="4" y="63"/>
                  <a:pt x="4" y="63"/>
                </a:cubicBezTo>
                <a:cubicBezTo>
                  <a:pt x="1" y="63"/>
                  <a:pt x="0" y="65"/>
                  <a:pt x="0" y="68"/>
                </a:cubicBezTo>
                <a:cubicBezTo>
                  <a:pt x="0" y="71"/>
                  <a:pt x="2" y="74"/>
                  <a:pt x="5" y="74"/>
                </a:cubicBezTo>
                <a:cubicBezTo>
                  <a:pt x="13" y="74"/>
                  <a:pt x="13" y="74"/>
                  <a:pt x="13" y="74"/>
                </a:cubicBezTo>
                <a:cubicBezTo>
                  <a:pt x="13" y="82"/>
                  <a:pt x="21" y="89"/>
                  <a:pt x="29" y="89"/>
                </a:cubicBezTo>
                <a:cubicBezTo>
                  <a:pt x="38" y="89"/>
                  <a:pt x="46" y="82"/>
                  <a:pt x="46" y="74"/>
                </a:cubicBezTo>
                <a:cubicBezTo>
                  <a:pt x="62" y="74"/>
                  <a:pt x="62" y="74"/>
                  <a:pt x="62" y="74"/>
                </a:cubicBezTo>
                <a:cubicBezTo>
                  <a:pt x="62" y="82"/>
                  <a:pt x="69" y="89"/>
                  <a:pt x="78" y="89"/>
                </a:cubicBezTo>
                <a:cubicBezTo>
                  <a:pt x="87" y="89"/>
                  <a:pt x="94" y="82"/>
                  <a:pt x="95" y="74"/>
                </a:cubicBezTo>
                <a:lnTo>
                  <a:pt x="97" y="74"/>
                </a:lnTo>
                <a:close/>
                <a:moveTo>
                  <a:pt x="35" y="73"/>
                </a:moveTo>
                <a:cubicBezTo>
                  <a:pt x="35" y="76"/>
                  <a:pt x="33" y="78"/>
                  <a:pt x="29" y="78"/>
                </a:cubicBezTo>
                <a:cubicBezTo>
                  <a:pt x="26" y="78"/>
                  <a:pt x="24" y="76"/>
                  <a:pt x="24" y="73"/>
                </a:cubicBezTo>
                <a:cubicBezTo>
                  <a:pt x="24" y="69"/>
                  <a:pt x="26" y="67"/>
                  <a:pt x="29" y="67"/>
                </a:cubicBezTo>
                <a:cubicBezTo>
                  <a:pt x="33" y="67"/>
                  <a:pt x="35" y="69"/>
                  <a:pt x="35" y="73"/>
                </a:cubicBezTo>
                <a:close/>
                <a:moveTo>
                  <a:pt x="84" y="73"/>
                </a:moveTo>
                <a:cubicBezTo>
                  <a:pt x="84" y="76"/>
                  <a:pt x="81" y="78"/>
                  <a:pt x="78" y="78"/>
                </a:cubicBezTo>
                <a:cubicBezTo>
                  <a:pt x="75" y="78"/>
                  <a:pt x="73" y="76"/>
                  <a:pt x="73" y="73"/>
                </a:cubicBezTo>
                <a:cubicBezTo>
                  <a:pt x="73" y="69"/>
                  <a:pt x="75" y="67"/>
                  <a:pt x="78" y="67"/>
                </a:cubicBezTo>
                <a:cubicBezTo>
                  <a:pt x="81" y="67"/>
                  <a:pt x="84" y="69"/>
                  <a:pt x="84" y="73"/>
                </a:cubicBezTo>
                <a:close/>
                <a:moveTo>
                  <a:pt x="15" y="47"/>
                </a:moveTo>
                <a:cubicBezTo>
                  <a:pt x="15" y="41"/>
                  <a:pt x="15" y="41"/>
                  <a:pt x="15" y="41"/>
                </a:cubicBezTo>
                <a:cubicBezTo>
                  <a:pt x="15" y="39"/>
                  <a:pt x="16" y="38"/>
                  <a:pt x="18" y="37"/>
                </a:cubicBezTo>
                <a:cubicBezTo>
                  <a:pt x="22" y="32"/>
                  <a:pt x="22" y="32"/>
                  <a:pt x="22" y="32"/>
                </a:cubicBezTo>
                <a:cubicBezTo>
                  <a:pt x="24" y="30"/>
                  <a:pt x="25" y="29"/>
                  <a:pt x="27" y="29"/>
                </a:cubicBezTo>
                <a:cubicBezTo>
                  <a:pt x="39" y="29"/>
                  <a:pt x="39" y="29"/>
                  <a:pt x="39" y="29"/>
                </a:cubicBezTo>
                <a:cubicBezTo>
                  <a:pt x="39" y="47"/>
                  <a:pt x="39" y="47"/>
                  <a:pt x="39" y="47"/>
                </a:cubicBezTo>
                <a:lnTo>
                  <a:pt x="15" y="47"/>
                </a:lnTo>
                <a:close/>
              </a:path>
            </a:pathLst>
          </a:custGeom>
          <a:solidFill>
            <a:srgbClr val="00B0F0"/>
          </a:solidFill>
          <a:ln>
            <a:noFill/>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89822" y="-136452"/>
            <a:ext cx="11902178" cy="1325563"/>
          </a:xfrm>
        </p:spPr>
        <p:txBody>
          <a:bodyPr/>
          <a:lstStyle/>
          <a:p>
            <a:pPr algn="ctr"/>
            <a:r>
              <a:rPr lang="en-US" dirty="0">
                <a:solidFill>
                  <a:schemeClr val="bg1"/>
                </a:solidFill>
              </a:rPr>
              <a:t>Position Obligation</a:t>
            </a:r>
          </a:p>
        </p:txBody>
      </p:sp>
      <p:pic>
        <p:nvPicPr>
          <p:cNvPr id="5" name="Graphic 4" descr="Group of people with solid fill">
            <a:extLst>
              <a:ext uri="{FF2B5EF4-FFF2-40B4-BE49-F238E27FC236}">
                <a16:creationId xmlns:a16="http://schemas.microsoft.com/office/drawing/2014/main" id="{89C20242-A981-F642-1C3B-61BD4CC5950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12606" y="3365501"/>
            <a:ext cx="771049" cy="771049"/>
          </a:xfrm>
          <a:prstGeom prst="rect">
            <a:avLst/>
          </a:prstGeom>
          <a:effectLst>
            <a:outerShdw blurRad="50800" dist="38100" dir="5400000" algn="t" rotWithShape="0">
              <a:prstClr val="black">
                <a:alpha val="40000"/>
              </a:prstClr>
            </a:outerShdw>
          </a:effectLst>
        </p:spPr>
      </p:pic>
      <p:pic>
        <p:nvPicPr>
          <p:cNvPr id="11" name="Graphic 10" descr="Upstairs with solid fill">
            <a:extLst>
              <a:ext uri="{FF2B5EF4-FFF2-40B4-BE49-F238E27FC236}">
                <a16:creationId xmlns:a16="http://schemas.microsoft.com/office/drawing/2014/main" id="{232957F4-A85D-6139-1C69-4F85633EA5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65058" y="3371821"/>
            <a:ext cx="914400" cy="914400"/>
          </a:xfrm>
          <a:prstGeom prst="rect">
            <a:avLst/>
          </a:prstGeom>
          <a:effectLst>
            <a:outerShdw blurRad="50800" dist="38100" dir="5400000" algn="t" rotWithShape="0">
              <a:prstClr val="black">
                <a:alpha val="40000"/>
              </a:prstClr>
            </a:outerShdw>
          </a:effectLst>
        </p:spPr>
      </p:pic>
      <p:pic>
        <p:nvPicPr>
          <p:cNvPr id="13" name="Graphic 12" descr="Stopwatch 75% with solid fill">
            <a:extLst>
              <a:ext uri="{FF2B5EF4-FFF2-40B4-BE49-F238E27FC236}">
                <a16:creationId xmlns:a16="http://schemas.microsoft.com/office/drawing/2014/main" id="{FEB88174-58FB-2522-CEF1-62275818A4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67711" y="3373765"/>
            <a:ext cx="914400" cy="914400"/>
          </a:xfrm>
          <a:prstGeom prst="rect">
            <a:avLst/>
          </a:prstGeom>
        </p:spPr>
      </p:pic>
    </p:spTree>
    <p:extLst>
      <p:ext uri="{BB962C8B-B14F-4D97-AF65-F5344CB8AC3E}">
        <p14:creationId xmlns:p14="http://schemas.microsoft.com/office/powerpoint/2010/main" val="34318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E90E-9B68-BA37-0D22-1780B28DBCBD}"/>
              </a:ext>
            </a:extLst>
          </p:cNvPr>
          <p:cNvSpPr>
            <a:spLocks noGrp="1"/>
          </p:cNvSpPr>
          <p:nvPr>
            <p:ph type="title"/>
          </p:nvPr>
        </p:nvSpPr>
        <p:spPr>
          <a:xfrm>
            <a:off x="-23593" y="-99392"/>
            <a:ext cx="12214006" cy="1325563"/>
          </a:xfrm>
        </p:spPr>
        <p:txBody>
          <a:bodyPr/>
          <a:lstStyle/>
          <a:p>
            <a:pPr algn="ctr"/>
            <a:r>
              <a:rPr lang="en-US" dirty="0"/>
              <a:t>Mandated Future Compliance Costs</a:t>
            </a:r>
          </a:p>
        </p:txBody>
      </p:sp>
      <p:graphicFrame>
        <p:nvGraphicFramePr>
          <p:cNvPr id="5" name="Content Placeholder 4">
            <a:extLst>
              <a:ext uri="{FF2B5EF4-FFF2-40B4-BE49-F238E27FC236}">
                <a16:creationId xmlns:a16="http://schemas.microsoft.com/office/drawing/2014/main" id="{2D9B8400-BF8A-7956-0279-099560749AC7}"/>
              </a:ext>
            </a:extLst>
          </p:cNvPr>
          <p:cNvGraphicFramePr>
            <a:graphicFrameLocks noGrp="1"/>
          </p:cNvGraphicFramePr>
          <p:nvPr>
            <p:ph idx="1"/>
          </p:nvPr>
        </p:nvGraphicFramePr>
        <p:xfrm>
          <a:off x="1589" y="2078418"/>
          <a:ext cx="714935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928DB8C-AC9D-03CE-2B95-9FCDFF00951A}"/>
              </a:ext>
            </a:extLst>
          </p:cNvPr>
          <p:cNvSpPr/>
          <p:nvPr/>
        </p:nvSpPr>
        <p:spPr>
          <a:xfrm>
            <a:off x="-23593" y="980729"/>
            <a:ext cx="12188824" cy="1224136"/>
          </a:xfrm>
          <a:prstGeom prst="rect">
            <a:avLst/>
          </a:prstGeom>
          <a:solidFill>
            <a:schemeClr val="accent2"/>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latin typeface="Calibri" panose="020F0502020204030204" pitchFamily="34" charset="0"/>
                <a:ea typeface="Calibri" panose="020F0502020204030204" pitchFamily="34" charset="0"/>
                <a:cs typeface="Times New Roman" panose="02020603050405020304" pitchFamily="18" charset="0"/>
              </a:rPr>
              <a:t>A local government may enter into a new contract/agreement for costs related to “a requirement under federal law or regulation or a provision of the [ARP/CSLFRF] award terms of conditions to which the [local government] becomes subject as a result of receiving or expending the [ARP/CSLFRF] funds.” This includes close out costs, pursuant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to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2 CFR 200.344.</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It also includes subrecipient monitoring costs.</a:t>
            </a:r>
            <a:endParaRPr lang="en-US" dirty="0">
              <a:solidFill>
                <a:schemeClr val="bg1"/>
              </a:solidFill>
            </a:endParaRPr>
          </a:p>
        </p:txBody>
      </p:sp>
      <p:sp>
        <p:nvSpPr>
          <p:cNvPr id="6" name="Rectangle 5">
            <a:extLst>
              <a:ext uri="{FF2B5EF4-FFF2-40B4-BE49-F238E27FC236}">
                <a16:creationId xmlns:a16="http://schemas.microsoft.com/office/drawing/2014/main" id="{4336FBEA-0404-7968-F1EA-EFBC6E1757B3}"/>
              </a:ext>
            </a:extLst>
          </p:cNvPr>
          <p:cNvSpPr/>
          <p:nvPr/>
        </p:nvSpPr>
        <p:spPr>
          <a:xfrm>
            <a:off x="1589" y="6060449"/>
            <a:ext cx="12188825" cy="62068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If using indirect cost recovery, may continue to charge indirect rate on MDTC through expenditure deadline</a:t>
            </a:r>
          </a:p>
        </p:txBody>
      </p:sp>
      <p:sp>
        <p:nvSpPr>
          <p:cNvPr id="7" name="Rectangle 6">
            <a:extLst>
              <a:ext uri="{FF2B5EF4-FFF2-40B4-BE49-F238E27FC236}">
                <a16:creationId xmlns:a16="http://schemas.microsoft.com/office/drawing/2014/main" id="{D0A833E5-B418-1D9F-A242-50EAC68A8C08}"/>
              </a:ext>
            </a:extLst>
          </p:cNvPr>
          <p:cNvSpPr/>
          <p:nvPr/>
        </p:nvSpPr>
        <p:spPr>
          <a:xfrm>
            <a:off x="7176121" y="2204865"/>
            <a:ext cx="5014293" cy="3787004"/>
          </a:xfrm>
          <a:prstGeom prst="rect">
            <a:avLst/>
          </a:prstGeom>
          <a:solidFill>
            <a:schemeClr val="bg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700" dirty="0">
                <a:latin typeface="Calibri" panose="020F0502020204030204" pitchFamily="34" charset="0"/>
                <a:ea typeface="Calibri" panose="020F0502020204030204" pitchFamily="34" charset="0"/>
                <a:cs typeface="Times New Roman" panose="02020603050405020304" pitchFamily="18" charset="0"/>
              </a:rPr>
              <a:t>A local government must:</a:t>
            </a:r>
          </a:p>
          <a:p>
            <a:pPr marL="285750" indent="-285750">
              <a:buFont typeface="Arial" panose="020B0604020202020204" pitchFamily="34" charset="0"/>
              <a:buChar char="•"/>
            </a:pPr>
            <a:r>
              <a:rPr lang="en-US" sz="1700" dirty="0">
                <a:latin typeface="Calibri" panose="020F0502020204030204" pitchFamily="34" charset="0"/>
                <a:ea typeface="Calibri" panose="020F0502020204030204" pitchFamily="34" charset="0"/>
                <a:cs typeface="Times New Roman" panose="02020603050405020304" pitchFamily="18" charset="0"/>
              </a:rPr>
              <a:t>estimate that amount of ARP/CSLFRF funds it will use to cover these expenditures;</a:t>
            </a:r>
          </a:p>
          <a:p>
            <a:pPr marL="285750" indent="-285750">
              <a:buFont typeface="Arial" panose="020B0604020202020204" pitchFamily="34" charset="0"/>
              <a:buChar char="•"/>
            </a:pPr>
            <a:r>
              <a:rPr lang="en-US" sz="1700" dirty="0">
                <a:latin typeface="Calibri" panose="020F0502020204030204" pitchFamily="34" charset="0"/>
                <a:ea typeface="Calibri" panose="020F0502020204030204" pitchFamily="34" charset="0"/>
                <a:cs typeface="Times New Roman" panose="02020603050405020304" pitchFamily="18" charset="0"/>
              </a:rPr>
              <a:t>document a reasonable justification for the estimate and how it was made; and</a:t>
            </a:r>
          </a:p>
          <a:p>
            <a:pPr marL="285750" indent="-285750">
              <a:buFont typeface="Arial" panose="020B0604020202020204" pitchFamily="34" charset="0"/>
              <a:buChar char="•"/>
            </a:pPr>
            <a:r>
              <a:rPr lang="en-US" sz="1700" dirty="0">
                <a:latin typeface="Calibri" panose="020F0502020204030204" pitchFamily="34" charset="0"/>
                <a:ea typeface="Calibri" panose="020F0502020204030204" pitchFamily="34" charset="0"/>
                <a:cs typeface="Times New Roman" panose="02020603050405020304" pitchFamily="18" charset="0"/>
              </a:rPr>
              <a:t>report the estimate to Treasury in the July 2024 P&amp;E Report (may update in Jan. 2025 P&amp;E report)</a:t>
            </a:r>
          </a:p>
          <a:p>
            <a:r>
              <a:rPr lang="en-US" sz="1700" i="1" dirty="0">
                <a:latin typeface="Calibri" panose="020F0502020204030204" pitchFamily="34" charset="0"/>
                <a:ea typeface="Calibri" panose="020F0502020204030204" pitchFamily="34" charset="0"/>
                <a:cs typeface="Times New Roman" panose="02020603050405020304" pitchFamily="18" charset="0"/>
              </a:rPr>
              <a:t>At award closeout the local government must report on the final amount expended for these costs. If a local government’s estimate exceeds what it ultimately expends, it may use left over funds on another ARP/CSLFRF-eligible obligated project / expense.</a:t>
            </a:r>
          </a:p>
        </p:txBody>
      </p:sp>
    </p:spTree>
    <p:extLst>
      <p:ext uri="{BB962C8B-B14F-4D97-AF65-F5344CB8AC3E}">
        <p14:creationId xmlns:p14="http://schemas.microsoft.com/office/powerpoint/2010/main" val="16288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BED97-5F49-4110-ADA0-8EF05155FA9A}"/>
              </a:ext>
            </a:extLst>
          </p:cNvPr>
          <p:cNvSpPr>
            <a:spLocks noGrp="1"/>
          </p:cNvSpPr>
          <p:nvPr>
            <p:ph type="title"/>
          </p:nvPr>
        </p:nvSpPr>
        <p:spPr/>
        <p:txBody>
          <a:bodyPr/>
          <a:lstStyle/>
          <a:p>
            <a:r>
              <a:rPr lang="en-US" dirty="0"/>
              <a:t>P&amp;E Report</a:t>
            </a:r>
          </a:p>
        </p:txBody>
      </p:sp>
      <p:sp>
        <p:nvSpPr>
          <p:cNvPr id="3" name="Content Placeholder 2">
            <a:extLst>
              <a:ext uri="{FF2B5EF4-FFF2-40B4-BE49-F238E27FC236}">
                <a16:creationId xmlns:a16="http://schemas.microsoft.com/office/drawing/2014/main" id="{65403C10-39E6-2B33-FF62-A7B850D1EC7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F62B31-77CC-2E96-7DB1-2B7D83494C6B}"/>
              </a:ext>
            </a:extLst>
          </p:cNvPr>
          <p:cNvPicPr>
            <a:picLocks noChangeAspect="1"/>
          </p:cNvPicPr>
          <p:nvPr/>
        </p:nvPicPr>
        <p:blipFill>
          <a:blip r:embed="rId2"/>
          <a:stretch>
            <a:fillRect/>
          </a:stretch>
        </p:blipFill>
        <p:spPr>
          <a:xfrm>
            <a:off x="4284518" y="0"/>
            <a:ext cx="7907482" cy="10233211"/>
          </a:xfrm>
          <a:prstGeom prst="rect">
            <a:avLst/>
          </a:prstGeom>
        </p:spPr>
      </p:pic>
    </p:spTree>
    <p:extLst>
      <p:ext uri="{BB962C8B-B14F-4D97-AF65-F5344CB8AC3E}">
        <p14:creationId xmlns:p14="http://schemas.microsoft.com/office/powerpoint/2010/main" val="225377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40EB-33CC-E80A-021B-BDA208861D23}"/>
              </a:ext>
            </a:extLst>
          </p:cNvPr>
          <p:cNvSpPr>
            <a:spLocks noGrp="1"/>
          </p:cNvSpPr>
          <p:nvPr>
            <p:ph type="title"/>
          </p:nvPr>
        </p:nvSpPr>
        <p:spPr>
          <a:xfrm>
            <a:off x="839569" y="-171400"/>
            <a:ext cx="10512862" cy="1325563"/>
          </a:xfrm>
        </p:spPr>
        <p:txBody>
          <a:bodyPr/>
          <a:lstStyle/>
          <a:p>
            <a:pPr algn="ctr"/>
            <a:r>
              <a:rPr lang="en-US" dirty="0"/>
              <a:t>Internal Obligation</a:t>
            </a:r>
          </a:p>
        </p:txBody>
      </p:sp>
      <p:sp>
        <p:nvSpPr>
          <p:cNvPr id="3" name="Content Placeholder 2">
            <a:extLst>
              <a:ext uri="{FF2B5EF4-FFF2-40B4-BE49-F238E27FC236}">
                <a16:creationId xmlns:a16="http://schemas.microsoft.com/office/drawing/2014/main" id="{C30DE54B-932C-A05F-321B-DF7307BE207E}"/>
              </a:ext>
            </a:extLst>
          </p:cNvPr>
          <p:cNvSpPr>
            <a:spLocks noGrp="1"/>
          </p:cNvSpPr>
          <p:nvPr>
            <p:ph idx="1"/>
          </p:nvPr>
        </p:nvSpPr>
        <p:spPr>
          <a:xfrm>
            <a:off x="479377" y="908721"/>
            <a:ext cx="11665295" cy="2611487"/>
          </a:xfrm>
        </p:spPr>
        <p:txBody>
          <a:bodyPr>
            <a:normAutofit fontScale="25000" lnSpcReduction="20000"/>
          </a:bodyPr>
          <a:lstStyle/>
          <a:p>
            <a:pPr marL="0" indent="0">
              <a:buNone/>
            </a:pPr>
            <a:r>
              <a:rPr lang="en-US" sz="8000" dirty="0">
                <a:latin typeface="Calibri" panose="020F0502020204030204" pitchFamily="34" charset="0"/>
                <a:cs typeface="Calibri" panose="020F0502020204030204" pitchFamily="34" charset="0"/>
              </a:rPr>
              <a:t>May treat a </a:t>
            </a:r>
            <a:r>
              <a:rPr lang="en-US" sz="8000" b="1" dirty="0">
                <a:latin typeface="Calibri" panose="020F0502020204030204" pitchFamily="34" charset="0"/>
                <a:cs typeface="Calibri" panose="020F0502020204030204" pitchFamily="34" charset="0"/>
              </a:rPr>
              <a:t>budget appropriation + internal contract </a:t>
            </a:r>
            <a:r>
              <a:rPr lang="en-US" sz="8000" dirty="0">
                <a:latin typeface="Calibri" panose="020F0502020204030204" pitchFamily="34" charset="0"/>
                <a:cs typeface="Calibri" panose="020F0502020204030204" pitchFamily="34" charset="0"/>
              </a:rPr>
              <a:t>as an obligation if the agreement:</a:t>
            </a:r>
          </a:p>
          <a:p>
            <a:pPr lvl="1"/>
            <a:r>
              <a:rPr lang="en-US" sz="8000" dirty="0">
                <a:latin typeface="Calibri" panose="020F0502020204030204" pitchFamily="34" charset="0"/>
                <a:cs typeface="Calibri" panose="020F0502020204030204" pitchFamily="34" charset="0"/>
              </a:rPr>
              <a:t>Imposes conditions on the use of funds by the department;</a:t>
            </a:r>
          </a:p>
          <a:p>
            <a:pPr lvl="1"/>
            <a:r>
              <a:rPr lang="en-US" sz="8000" dirty="0">
                <a:latin typeface="Calibri" panose="020F0502020204030204" pitchFamily="34" charset="0"/>
                <a:cs typeface="Calibri" panose="020F0502020204030204" pitchFamily="34" charset="0"/>
              </a:rPr>
              <a:t>Governs the provision of funds to carry out an eligible use of ARP/CSLFRF funds; or</a:t>
            </a:r>
          </a:p>
          <a:p>
            <a:pPr lvl="1"/>
            <a:r>
              <a:rPr lang="en-US" sz="8000" dirty="0">
                <a:latin typeface="Calibri" panose="020F0502020204030204" pitchFamily="34" charset="0"/>
                <a:cs typeface="Calibri" panose="020F0502020204030204" pitchFamily="34" charset="0"/>
              </a:rPr>
              <a:t>Governs procurement of goods or services by the department.</a:t>
            </a:r>
          </a:p>
          <a:p>
            <a:pPr marL="0" indent="0">
              <a:buNone/>
            </a:pPr>
            <a:r>
              <a:rPr lang="en-US" sz="8000" dirty="0">
                <a:latin typeface="Calibri" panose="020F0502020204030204" pitchFamily="34" charset="0"/>
                <a:cs typeface="Calibri" panose="020F0502020204030204" pitchFamily="34" charset="0"/>
              </a:rPr>
              <a:t>The agreement must:</a:t>
            </a:r>
          </a:p>
          <a:p>
            <a:pPr lvl="1"/>
            <a:r>
              <a:rPr lang="en-US" sz="8000" dirty="0">
                <a:latin typeface="Calibri" panose="020F0502020204030204" pitchFamily="34" charset="0"/>
                <a:cs typeface="Calibri" panose="020F0502020204030204" pitchFamily="34" charset="0"/>
              </a:rPr>
              <a:t>set forth specific requirements, such as scope of work and project deliverables;</a:t>
            </a:r>
          </a:p>
          <a:p>
            <a:pPr lvl="1"/>
            <a:r>
              <a:rPr lang="en-US" sz="8000" dirty="0">
                <a:latin typeface="Calibri" panose="020F0502020204030204" pitchFamily="34" charset="0"/>
                <a:cs typeface="Calibri" panose="020F0502020204030204" pitchFamily="34" charset="0"/>
              </a:rPr>
              <a:t>Be signed by both the governing board designee and the department head/staff member that will carry out agreement; and</a:t>
            </a:r>
          </a:p>
          <a:p>
            <a:pPr lvl="1"/>
            <a:r>
              <a:rPr lang="en-US" sz="8000" dirty="0">
                <a:latin typeface="Calibri" panose="020F0502020204030204" pitchFamily="34" charset="0"/>
                <a:cs typeface="Calibri" panose="020F0502020204030204" pitchFamily="34" charset="0"/>
              </a:rPr>
              <a:t>NOT include language that disclaims any binding effect or state that it does not create rights or obligations.</a:t>
            </a:r>
          </a:p>
          <a:p>
            <a:pPr lvl="1"/>
            <a:endParaRPr lang="en-US" dirty="0"/>
          </a:p>
          <a:p>
            <a:pPr lvl="1"/>
            <a:endParaRPr lang="en-US" dirty="0"/>
          </a:p>
        </p:txBody>
      </p:sp>
      <p:sp>
        <p:nvSpPr>
          <p:cNvPr id="4" name="Rectangle 3">
            <a:extLst>
              <a:ext uri="{FF2B5EF4-FFF2-40B4-BE49-F238E27FC236}">
                <a16:creationId xmlns:a16="http://schemas.microsoft.com/office/drawing/2014/main" id="{CE1814AE-83D8-E935-B5D7-14F4A47D33F5}"/>
              </a:ext>
            </a:extLst>
          </p:cNvPr>
          <p:cNvSpPr/>
          <p:nvPr/>
        </p:nvSpPr>
        <p:spPr>
          <a:xfrm>
            <a:off x="479376" y="3717032"/>
            <a:ext cx="5616624" cy="3024336"/>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Example 1:</a:t>
            </a:r>
          </a:p>
          <a:p>
            <a:pPr algn="ctr"/>
            <a:endParaRPr lang="en-US" sz="1000"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City council appropriates ARP/CSLFRF funds for a public safety-related project to the law enforcement department. City council and police chief enter into a agreement, whereby police chief commits to spending funds for specific ARP/CLSFRF-eligible public safety project and to comply with all applicable regulations, documentation, record-keeping, and other requirements.</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 </a:t>
            </a:r>
          </a:p>
        </p:txBody>
      </p:sp>
      <p:sp>
        <p:nvSpPr>
          <p:cNvPr id="5" name="Rectangle 4">
            <a:extLst>
              <a:ext uri="{FF2B5EF4-FFF2-40B4-BE49-F238E27FC236}">
                <a16:creationId xmlns:a16="http://schemas.microsoft.com/office/drawing/2014/main" id="{F927F384-FA14-F68A-0E69-B1F1CBBA5466}"/>
              </a:ext>
            </a:extLst>
          </p:cNvPr>
          <p:cNvSpPr/>
          <p:nvPr/>
        </p:nvSpPr>
        <p:spPr>
          <a:xfrm>
            <a:off x="6189495" y="3717032"/>
            <a:ext cx="5616624" cy="3024336"/>
          </a:xfrm>
          <a:prstGeom prst="rect">
            <a:avLst/>
          </a:prstGeom>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Calibri" panose="020F0502020204030204" pitchFamily="34" charset="0"/>
                <a:cs typeface="Calibri" panose="020F0502020204030204" pitchFamily="34" charset="0"/>
              </a:rPr>
              <a:t>Example 2:</a:t>
            </a:r>
          </a:p>
          <a:p>
            <a:pPr algn="ctr"/>
            <a:endParaRPr lang="en-US" sz="1000"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County commissioners appropriates ARP/CSLFRF funds to the social services department to cover operational costs of a grant-eligible lease assistance program for low-income senior citizens. The county manager, as budget officer, enters into a contract with the social services director, whereby the director agrees to perform and complete in a satisfactory and proper manner the scope of work specified in accordance with all the ARP/CSLFRF award terms and conditions</a:t>
            </a:r>
            <a:r>
              <a:rPr lang="en-US" dirty="0"/>
              <a:t>.</a:t>
            </a:r>
          </a:p>
        </p:txBody>
      </p:sp>
    </p:spTree>
    <p:extLst>
      <p:ext uri="{BB962C8B-B14F-4D97-AF65-F5344CB8AC3E}">
        <p14:creationId xmlns:p14="http://schemas.microsoft.com/office/powerpoint/2010/main" val="4282469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a:extLst>
              <a:ext uri="{FF2B5EF4-FFF2-40B4-BE49-F238E27FC236}">
                <a16:creationId xmlns:a16="http://schemas.microsoft.com/office/drawing/2014/main" id="{A7E4A630-1909-D143-BA47-FE97AD201C9D}"/>
              </a:ext>
            </a:extLst>
          </p:cNvPr>
          <p:cNvSpPr/>
          <p:nvPr/>
        </p:nvSpPr>
        <p:spPr>
          <a:xfrm>
            <a:off x="2125248" y="4525053"/>
            <a:ext cx="2938189" cy="1845666"/>
          </a:xfrm>
          <a:prstGeom prst="roundRect">
            <a:avLst>
              <a:gd name="adj" fmla="val 4465"/>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sp>
        <p:nvSpPr>
          <p:cNvPr id="2" name="Title 1"/>
          <p:cNvSpPr>
            <a:spLocks noGrp="1"/>
          </p:cNvSpPr>
          <p:nvPr>
            <p:ph type="title"/>
          </p:nvPr>
        </p:nvSpPr>
        <p:spPr>
          <a:xfrm>
            <a:off x="611189" y="274638"/>
            <a:ext cx="10969625" cy="712800"/>
          </a:xfrm>
        </p:spPr>
        <p:txBody>
          <a:bodyPr vert="horz" lIns="0" tIns="0" rIns="0" bIns="0" rtlCol="0" anchor="ctr">
            <a:normAutofit/>
          </a:bodyPr>
          <a:lstStyle/>
          <a:p>
            <a:pPr algn="ctr"/>
            <a:r>
              <a:rPr lang="en-US" dirty="0"/>
              <a:t>Other ARP/CSLFRF-Eligible Project Obligation</a:t>
            </a:r>
          </a:p>
        </p:txBody>
      </p:sp>
      <p:sp>
        <p:nvSpPr>
          <p:cNvPr id="35" name="Rounded Rectangle 34">
            <a:extLst>
              <a:ext uri="{FF2B5EF4-FFF2-40B4-BE49-F238E27FC236}">
                <a16:creationId xmlns:a16="http://schemas.microsoft.com/office/drawing/2014/main" id="{D83E19E7-D433-A440-9C41-277A9F52AB44}"/>
              </a:ext>
            </a:extLst>
          </p:cNvPr>
          <p:cNvSpPr/>
          <p:nvPr/>
        </p:nvSpPr>
        <p:spPr>
          <a:xfrm>
            <a:off x="450937" y="2596886"/>
            <a:ext cx="11290129" cy="1607375"/>
          </a:xfrm>
          <a:prstGeom prst="roundRect">
            <a:avLst>
              <a:gd name="adj" fmla="val 7040"/>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a:t>
            </a:r>
          </a:p>
        </p:txBody>
      </p:sp>
      <p:cxnSp>
        <p:nvCxnSpPr>
          <p:cNvPr id="4" name="Elbow Connector 3"/>
          <p:cNvCxnSpPr>
            <a:cxnSpLocks/>
            <a:endCxn id="54" idx="0"/>
          </p:cNvCxnSpPr>
          <p:nvPr/>
        </p:nvCxnSpPr>
        <p:spPr>
          <a:xfrm>
            <a:off x="5409747" y="1830558"/>
            <a:ext cx="5530716" cy="751501"/>
          </a:xfrm>
          <a:prstGeom prst="bentConnector2">
            <a:avLst/>
          </a:prstGeom>
          <a:ln w="34925">
            <a:solidFill>
              <a:schemeClr val="bg2">
                <a:lumMod val="75000"/>
              </a:schemeClr>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a:endCxn id="33" idx="1"/>
          </p:cNvCxnSpPr>
          <p:nvPr/>
        </p:nvCxnSpPr>
        <p:spPr>
          <a:xfrm>
            <a:off x="7859304" y="3400082"/>
            <a:ext cx="517447" cy="53"/>
          </a:xfrm>
          <a:prstGeom prst="straightConnector1">
            <a:avLst/>
          </a:prstGeom>
          <a:ln w="3492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flipV="1">
            <a:off x="5887799" y="3413937"/>
            <a:ext cx="591303" cy="8202"/>
          </a:xfrm>
          <a:prstGeom prst="straightConnector1">
            <a:avLst/>
          </a:prstGeom>
          <a:ln w="3492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8" name="Oval 11"/>
          <p:cNvSpPr/>
          <p:nvPr/>
        </p:nvSpPr>
        <p:spPr>
          <a:xfrm>
            <a:off x="6190628" y="3457918"/>
            <a:ext cx="2133600" cy="2098632"/>
          </a:xfrm>
          <a:custGeom>
            <a:avLst/>
            <a:gdLst>
              <a:gd name="connsiteX0" fmla="*/ 419100 w 2133600"/>
              <a:gd name="connsiteY0" fmla="*/ 564800 h 2098632"/>
              <a:gd name="connsiteX1" fmla="*/ 1333500 w 2133600"/>
              <a:gd name="connsiteY1" fmla="*/ 564800 h 2098632"/>
              <a:gd name="connsiteX2" fmla="*/ 1333500 w 2133600"/>
              <a:gd name="connsiteY2" fmla="*/ 0 h 2098632"/>
              <a:gd name="connsiteX3" fmla="*/ 2133600 w 2133600"/>
              <a:gd name="connsiteY3" fmla="*/ 1031832 h 2098632"/>
              <a:gd name="connsiteX4" fmla="*/ 1066800 w 2133600"/>
              <a:gd name="connsiteY4" fmla="*/ 2098632 h 2098632"/>
              <a:gd name="connsiteX5" fmla="*/ 0 w 2133600"/>
              <a:gd name="connsiteY5" fmla="*/ 1031832 h 2098632"/>
              <a:gd name="connsiteX6" fmla="*/ 419100 w 2133600"/>
              <a:gd name="connsiteY6" fmla="*/ 185543 h 2098632"/>
              <a:gd name="connsiteX7" fmla="*/ 510540 w 2133600"/>
              <a:gd name="connsiteY7" fmla="*/ 656240 h 2098632"/>
              <a:gd name="connsiteX0" fmla="*/ 419100 w 2133600"/>
              <a:gd name="connsiteY0" fmla="*/ 564800 h 2098632"/>
              <a:gd name="connsiteX1" fmla="*/ 1333500 w 2133600"/>
              <a:gd name="connsiteY1" fmla="*/ 564800 h 2098632"/>
              <a:gd name="connsiteX2" fmla="*/ 1333500 w 2133600"/>
              <a:gd name="connsiteY2" fmla="*/ 0 h 2098632"/>
              <a:gd name="connsiteX3" fmla="*/ 2133600 w 2133600"/>
              <a:gd name="connsiteY3" fmla="*/ 1031832 h 2098632"/>
              <a:gd name="connsiteX4" fmla="*/ 1066800 w 2133600"/>
              <a:gd name="connsiteY4" fmla="*/ 2098632 h 2098632"/>
              <a:gd name="connsiteX5" fmla="*/ 0 w 2133600"/>
              <a:gd name="connsiteY5" fmla="*/ 1031832 h 2098632"/>
              <a:gd name="connsiteX6" fmla="*/ 419100 w 2133600"/>
              <a:gd name="connsiteY6" fmla="*/ 185543 h 2098632"/>
              <a:gd name="connsiteX0" fmla="*/ 1333500 w 2133600"/>
              <a:gd name="connsiteY0" fmla="*/ 564800 h 2098632"/>
              <a:gd name="connsiteX1" fmla="*/ 1333500 w 2133600"/>
              <a:gd name="connsiteY1" fmla="*/ 0 h 2098632"/>
              <a:gd name="connsiteX2" fmla="*/ 2133600 w 2133600"/>
              <a:gd name="connsiteY2" fmla="*/ 1031832 h 2098632"/>
              <a:gd name="connsiteX3" fmla="*/ 1066800 w 2133600"/>
              <a:gd name="connsiteY3" fmla="*/ 2098632 h 2098632"/>
              <a:gd name="connsiteX4" fmla="*/ 0 w 2133600"/>
              <a:gd name="connsiteY4" fmla="*/ 1031832 h 2098632"/>
              <a:gd name="connsiteX5" fmla="*/ 419100 w 2133600"/>
              <a:gd name="connsiteY5" fmla="*/ 185543 h 2098632"/>
              <a:gd name="connsiteX0" fmla="*/ 1333500 w 2133600"/>
              <a:gd name="connsiteY0" fmla="*/ 0 h 2098632"/>
              <a:gd name="connsiteX1" fmla="*/ 2133600 w 2133600"/>
              <a:gd name="connsiteY1" fmla="*/ 1031832 h 2098632"/>
              <a:gd name="connsiteX2" fmla="*/ 1066800 w 2133600"/>
              <a:gd name="connsiteY2" fmla="*/ 2098632 h 2098632"/>
              <a:gd name="connsiteX3" fmla="*/ 0 w 2133600"/>
              <a:gd name="connsiteY3" fmla="*/ 1031832 h 2098632"/>
              <a:gd name="connsiteX4" fmla="*/ 419100 w 2133600"/>
              <a:gd name="connsiteY4" fmla="*/ 185543 h 209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2098632">
                <a:moveTo>
                  <a:pt x="1333500" y="0"/>
                </a:moveTo>
                <a:cubicBezTo>
                  <a:pt x="1793780" y="117266"/>
                  <a:pt x="2133600" y="534865"/>
                  <a:pt x="2133600" y="1031832"/>
                </a:cubicBezTo>
                <a:cubicBezTo>
                  <a:pt x="2133600" y="1621009"/>
                  <a:pt x="1655977" y="2098632"/>
                  <a:pt x="1066800" y="2098632"/>
                </a:cubicBezTo>
                <a:cubicBezTo>
                  <a:pt x="477623" y="2098632"/>
                  <a:pt x="0" y="1621009"/>
                  <a:pt x="0" y="1031832"/>
                </a:cubicBezTo>
                <a:cubicBezTo>
                  <a:pt x="0" y="686565"/>
                  <a:pt x="164023" y="379607"/>
                  <a:pt x="419100" y="185543"/>
                </a:cubicBezTo>
              </a:path>
            </a:pathLst>
          </a:custGeom>
          <a:ln w="34925" cap="rnd">
            <a:solidFill>
              <a:schemeClr val="accent4"/>
            </a:solidFill>
            <a:prstDash val="dash"/>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2244045" y="4749568"/>
            <a:ext cx="2845654" cy="1396635"/>
          </a:xfrm>
          <a:prstGeom prst="rect">
            <a:avLst/>
          </a:prstGeom>
          <a:noFill/>
          <a:ln w="12700" cap="flat" cmpd="sng" algn="ctr">
            <a:noFill/>
            <a:prstDash val="solid"/>
          </a:ln>
          <a:effectLst/>
        </p:spPr>
        <p:txBody>
          <a:bodyPr lIns="91440" tIns="0" rIns="91440" bIns="0" rtlCol="0" anchor="ctr"/>
          <a:lstStyle/>
          <a:p>
            <a:pPr>
              <a:defRPr/>
            </a:pPr>
            <a:r>
              <a:rPr lang="en-US" sz="1600" kern="0" dirty="0">
                <a:solidFill>
                  <a:schemeClr val="bg2">
                    <a:lumMod val="50000"/>
                  </a:schemeClr>
                </a:solidFill>
                <a:latin typeface="Segoe UI" panose="020B0502040204020203" pitchFamily="34" charset="0"/>
                <a:cs typeface="Segoe UI" panose="020B0502040204020203" pitchFamily="34" charset="0"/>
              </a:rPr>
              <a:t>*To be ARP/CSLFRF eligible likely requires compliance with all applicable federal regulations, including federal procurement, allowable cost, and property management</a:t>
            </a:r>
          </a:p>
        </p:txBody>
      </p:sp>
      <p:sp>
        <p:nvSpPr>
          <p:cNvPr id="23" name="Rounded Rectangle 22">
            <a:extLst>
              <a:ext uri="{FF2B5EF4-FFF2-40B4-BE49-F238E27FC236}">
                <a16:creationId xmlns:a16="http://schemas.microsoft.com/office/drawing/2014/main" id="{4716EED9-90E2-664E-870C-2B972CE8F56E}"/>
              </a:ext>
            </a:extLst>
          </p:cNvPr>
          <p:cNvSpPr/>
          <p:nvPr/>
        </p:nvSpPr>
        <p:spPr>
          <a:xfrm>
            <a:off x="2676465" y="2584455"/>
            <a:ext cx="1335867" cy="1632236"/>
          </a:xfrm>
          <a:prstGeom prst="roundRect">
            <a:avLst>
              <a:gd name="adj" fmla="val 9865"/>
            </a:avLst>
          </a:prstGeom>
          <a:solidFill>
            <a:schemeClr val="accent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CC40B19-4713-D44B-B292-DC92A6B626C6}"/>
              </a:ext>
            </a:extLst>
          </p:cNvPr>
          <p:cNvSpPr txBox="1"/>
          <p:nvPr/>
        </p:nvSpPr>
        <p:spPr>
          <a:xfrm>
            <a:off x="2837171" y="2839827"/>
            <a:ext cx="999994" cy="984885"/>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ARP/</a:t>
            </a:r>
          </a:p>
          <a:p>
            <a:pPr algn="ctr"/>
            <a:r>
              <a:rPr lang="en-US" sz="1600" b="1" dirty="0">
                <a:solidFill>
                  <a:schemeClr val="bg1"/>
                </a:solidFill>
                <a:latin typeface="Segoe UI" panose="020B0502040204020203" pitchFamily="34" charset="0"/>
                <a:cs typeface="Segoe UI" panose="020B0502040204020203" pitchFamily="34" charset="0"/>
              </a:rPr>
              <a:t>CSLFRF </a:t>
            </a:r>
          </a:p>
          <a:p>
            <a:pPr algn="ctr"/>
            <a:r>
              <a:rPr lang="en-US" sz="1600" b="1" dirty="0">
                <a:solidFill>
                  <a:schemeClr val="bg1"/>
                </a:solidFill>
                <a:latin typeface="Segoe UI" panose="020B0502040204020203" pitchFamily="34" charset="0"/>
                <a:cs typeface="Segoe UI" panose="020B0502040204020203" pitchFamily="34" charset="0"/>
              </a:rPr>
              <a:t>Eligible* Project</a:t>
            </a:r>
          </a:p>
        </p:txBody>
      </p:sp>
      <p:cxnSp>
        <p:nvCxnSpPr>
          <p:cNvPr id="25" name="Straight Arrow Connector 24">
            <a:extLst>
              <a:ext uri="{FF2B5EF4-FFF2-40B4-BE49-F238E27FC236}">
                <a16:creationId xmlns:a16="http://schemas.microsoft.com/office/drawing/2014/main" id="{2EE277DC-8E79-EF4A-A8E3-AD0435F1FDE2}"/>
              </a:ext>
            </a:extLst>
          </p:cNvPr>
          <p:cNvCxnSpPr>
            <a:cxnSpLocks/>
            <a:endCxn id="26" idx="1"/>
          </p:cNvCxnSpPr>
          <p:nvPr/>
        </p:nvCxnSpPr>
        <p:spPr>
          <a:xfrm>
            <a:off x="4013949" y="3429000"/>
            <a:ext cx="579940" cy="1862"/>
          </a:xfrm>
          <a:prstGeom prst="straightConnector1">
            <a:avLst/>
          </a:prstGeom>
          <a:ln w="3492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2F062401-F6FF-1848-B93F-4001BFA1339B}"/>
              </a:ext>
            </a:extLst>
          </p:cNvPr>
          <p:cNvSpPr/>
          <p:nvPr/>
        </p:nvSpPr>
        <p:spPr>
          <a:xfrm>
            <a:off x="4593889" y="2614744"/>
            <a:ext cx="1335867" cy="1632236"/>
          </a:xfrm>
          <a:prstGeom prst="roundRect">
            <a:avLst>
              <a:gd name="adj" fmla="val 9865"/>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7C41B7A-5592-3942-BB45-BC84A65B58D5}"/>
              </a:ext>
            </a:extLst>
          </p:cNvPr>
          <p:cNvSpPr txBox="1"/>
          <p:nvPr/>
        </p:nvSpPr>
        <p:spPr>
          <a:xfrm>
            <a:off x="4780592" y="2907271"/>
            <a:ext cx="989744" cy="984885"/>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Budget Non-ARP/ CSLFRF Revenues</a:t>
            </a:r>
          </a:p>
        </p:txBody>
      </p:sp>
      <p:sp>
        <p:nvSpPr>
          <p:cNvPr id="31" name="Rounded Rectangle 30">
            <a:extLst>
              <a:ext uri="{FF2B5EF4-FFF2-40B4-BE49-F238E27FC236}">
                <a16:creationId xmlns:a16="http://schemas.microsoft.com/office/drawing/2014/main" id="{EBEE8F0E-727D-2842-A221-3290243FDD03}"/>
              </a:ext>
            </a:extLst>
          </p:cNvPr>
          <p:cNvSpPr/>
          <p:nvPr/>
        </p:nvSpPr>
        <p:spPr>
          <a:xfrm>
            <a:off x="6480973" y="2614743"/>
            <a:ext cx="1335867" cy="1632235"/>
          </a:xfrm>
          <a:prstGeom prst="roundRect">
            <a:avLst>
              <a:gd name="adj" fmla="val 9865"/>
            </a:avLst>
          </a:prstGeom>
          <a:solidFill>
            <a:schemeClr val="accent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2CB7C45B-B1E0-9E4C-A6CB-D5A2C7F106E0}"/>
              </a:ext>
            </a:extLst>
          </p:cNvPr>
          <p:cNvSpPr txBox="1"/>
          <p:nvPr/>
        </p:nvSpPr>
        <p:spPr>
          <a:xfrm>
            <a:off x="6526808" y="2684480"/>
            <a:ext cx="1248170" cy="1477328"/>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Obligate Non-ARP/ CSLFRF Revenues by December 31, 2024</a:t>
            </a:r>
          </a:p>
        </p:txBody>
      </p:sp>
      <p:sp>
        <p:nvSpPr>
          <p:cNvPr id="33" name="Rounded Rectangle 32">
            <a:extLst>
              <a:ext uri="{FF2B5EF4-FFF2-40B4-BE49-F238E27FC236}">
                <a16:creationId xmlns:a16="http://schemas.microsoft.com/office/drawing/2014/main" id="{C392716F-150B-2A4A-9E76-EE7838F92565}"/>
              </a:ext>
            </a:extLst>
          </p:cNvPr>
          <p:cNvSpPr/>
          <p:nvPr/>
        </p:nvSpPr>
        <p:spPr>
          <a:xfrm>
            <a:off x="8376751" y="2596885"/>
            <a:ext cx="1335867" cy="1606499"/>
          </a:xfrm>
          <a:prstGeom prst="roundRect">
            <a:avLst>
              <a:gd name="adj" fmla="val 9865"/>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EAFE0CB-2A55-D640-952B-B378893F9287}"/>
              </a:ext>
            </a:extLst>
          </p:cNvPr>
          <p:cNvSpPr txBox="1"/>
          <p:nvPr/>
        </p:nvSpPr>
        <p:spPr>
          <a:xfrm>
            <a:off x="8535458" y="2680238"/>
            <a:ext cx="989744" cy="1400383"/>
          </a:xfrm>
          <a:prstGeom prst="rect">
            <a:avLst/>
          </a:prstGeom>
          <a:noFill/>
        </p:spPr>
        <p:txBody>
          <a:bodyPr wrap="square" lIns="0" tIns="0" rIns="0" bIns="0" rtlCol="0">
            <a:spAutoFit/>
          </a:bodyPr>
          <a:lstStyle/>
          <a:p>
            <a:pPr algn="ctr"/>
            <a:r>
              <a:rPr lang="en-US" sz="1300" b="1" dirty="0">
                <a:solidFill>
                  <a:schemeClr val="bg1"/>
                </a:solidFill>
                <a:latin typeface="Segoe UI" panose="020B0502040204020203" pitchFamily="34" charset="0"/>
                <a:cs typeface="Segoe UI" panose="020B0502040204020203" pitchFamily="34" charset="0"/>
              </a:rPr>
              <a:t>ARP/</a:t>
            </a:r>
          </a:p>
          <a:p>
            <a:pPr algn="ctr"/>
            <a:r>
              <a:rPr lang="en-US" sz="1300" b="1" dirty="0">
                <a:solidFill>
                  <a:schemeClr val="bg1"/>
                </a:solidFill>
                <a:latin typeface="Segoe UI" panose="020B0502040204020203" pitchFamily="34" charset="0"/>
                <a:cs typeface="Segoe UI" panose="020B0502040204020203" pitchFamily="34" charset="0"/>
              </a:rPr>
              <a:t>CSLFRF project falls through or comes in under budget</a:t>
            </a:r>
          </a:p>
        </p:txBody>
      </p:sp>
      <p:sp>
        <p:nvSpPr>
          <p:cNvPr id="67" name="Oval 66">
            <a:extLst>
              <a:ext uri="{FF2B5EF4-FFF2-40B4-BE49-F238E27FC236}">
                <a16:creationId xmlns:a16="http://schemas.microsoft.com/office/drawing/2014/main" id="{1A4A430A-7A63-0842-B1B7-439E2F49EA04}"/>
              </a:ext>
            </a:extLst>
          </p:cNvPr>
          <p:cNvSpPr/>
          <p:nvPr/>
        </p:nvSpPr>
        <p:spPr>
          <a:xfrm>
            <a:off x="6082106" y="4793588"/>
            <a:ext cx="2133600" cy="1371600"/>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69" name="TextBox 68">
            <a:extLst>
              <a:ext uri="{FF2B5EF4-FFF2-40B4-BE49-F238E27FC236}">
                <a16:creationId xmlns:a16="http://schemas.microsoft.com/office/drawing/2014/main" id="{A6DDB30C-F30A-E64E-81D4-DE9B4C0E514A}"/>
              </a:ext>
            </a:extLst>
          </p:cNvPr>
          <p:cNvSpPr txBox="1"/>
          <p:nvPr/>
        </p:nvSpPr>
        <p:spPr>
          <a:xfrm>
            <a:off x="6050175" y="5239005"/>
            <a:ext cx="2153725" cy="492443"/>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Obligation: Execute Legal Contracts</a:t>
            </a:r>
          </a:p>
        </p:txBody>
      </p:sp>
      <p:sp>
        <p:nvSpPr>
          <p:cNvPr id="70" name="TextBox 69">
            <a:extLst>
              <a:ext uri="{FF2B5EF4-FFF2-40B4-BE49-F238E27FC236}">
                <a16:creationId xmlns:a16="http://schemas.microsoft.com/office/drawing/2014/main" id="{0F6B18DC-5D0F-914F-A9F8-3DA0C0147F14}"/>
              </a:ext>
            </a:extLst>
          </p:cNvPr>
          <p:cNvSpPr txBox="1"/>
          <p:nvPr/>
        </p:nvSpPr>
        <p:spPr>
          <a:xfrm>
            <a:off x="10451720" y="3068160"/>
            <a:ext cx="785481" cy="492443"/>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SUBSTITUTE</a:t>
            </a:r>
          </a:p>
        </p:txBody>
      </p:sp>
      <p:cxnSp>
        <p:nvCxnSpPr>
          <p:cNvPr id="71" name="Straight Arrow Connector 70">
            <a:extLst>
              <a:ext uri="{FF2B5EF4-FFF2-40B4-BE49-F238E27FC236}">
                <a16:creationId xmlns:a16="http://schemas.microsoft.com/office/drawing/2014/main" id="{CB20A15C-09BA-734B-B466-190956973E31}"/>
              </a:ext>
            </a:extLst>
          </p:cNvPr>
          <p:cNvCxnSpPr>
            <a:cxnSpLocks/>
            <a:stCxn id="33" idx="3"/>
            <a:endCxn id="54" idx="1"/>
          </p:cNvCxnSpPr>
          <p:nvPr/>
        </p:nvCxnSpPr>
        <p:spPr>
          <a:xfrm flipV="1">
            <a:off x="9712618" y="3385309"/>
            <a:ext cx="559911" cy="14826"/>
          </a:xfrm>
          <a:prstGeom prst="straightConnector1">
            <a:avLst/>
          </a:prstGeom>
          <a:ln w="3492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1A78E388-0518-075B-16A3-CAE6A4A1BDA8}"/>
              </a:ext>
            </a:extLst>
          </p:cNvPr>
          <p:cNvSpPr/>
          <p:nvPr/>
        </p:nvSpPr>
        <p:spPr>
          <a:xfrm>
            <a:off x="10272529" y="2582059"/>
            <a:ext cx="1335867" cy="1606499"/>
          </a:xfrm>
          <a:prstGeom prst="roundRect">
            <a:avLst>
              <a:gd name="adj" fmla="val 9865"/>
            </a:avLst>
          </a:prstGeom>
          <a:solidFill>
            <a:schemeClr val="accent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9529D5E-38A5-02CD-0BE7-F4941A0B5586}"/>
              </a:ext>
            </a:extLst>
          </p:cNvPr>
          <p:cNvGrpSpPr/>
          <p:nvPr/>
        </p:nvGrpSpPr>
        <p:grpSpPr>
          <a:xfrm>
            <a:off x="472102" y="2119810"/>
            <a:ext cx="2264389" cy="4742664"/>
            <a:chOff x="620244" y="2008855"/>
            <a:chExt cx="2058535" cy="4311513"/>
          </a:xfrm>
          <a:effectLst>
            <a:outerShdw blurRad="50800" dist="38100" dir="8100000" algn="tr" rotWithShape="0">
              <a:prstClr val="black">
                <a:alpha val="40000"/>
              </a:prstClr>
            </a:outerShdw>
          </a:effectLst>
        </p:grpSpPr>
        <p:sp>
          <p:nvSpPr>
            <p:cNvPr id="11" name="Freeform: Shape 10">
              <a:extLst>
                <a:ext uri="{FF2B5EF4-FFF2-40B4-BE49-F238E27FC236}">
                  <a16:creationId xmlns:a16="http://schemas.microsoft.com/office/drawing/2014/main" id="{57AEFF23-1DD1-D97A-CAE8-767BF97E0926}"/>
                </a:ext>
              </a:extLst>
            </p:cNvPr>
            <p:cNvSpPr/>
            <p:nvPr/>
          </p:nvSpPr>
          <p:spPr>
            <a:xfrm>
              <a:off x="1013147" y="2008855"/>
              <a:ext cx="787223" cy="1577091"/>
            </a:xfrm>
            <a:custGeom>
              <a:avLst/>
              <a:gdLst>
                <a:gd name="connsiteX0" fmla="*/ 353899 w 787223"/>
                <a:gd name="connsiteY0" fmla="*/ 7863 h 1577091"/>
                <a:gd name="connsiteX1" fmla="*/ 468919 w 787223"/>
                <a:gd name="connsiteY1" fmla="*/ 5668 h 1577091"/>
                <a:gd name="connsiteX2" fmla="*/ 562694 w 787223"/>
                <a:gd name="connsiteY2" fmla="*/ 74467 h 1577091"/>
                <a:gd name="connsiteX3" fmla="*/ 593464 w 787223"/>
                <a:gd name="connsiteY3" fmla="*/ 164493 h 1577091"/>
                <a:gd name="connsiteX4" fmla="*/ 715810 w 787223"/>
                <a:gd name="connsiteY4" fmla="*/ 359182 h 1577091"/>
                <a:gd name="connsiteX5" fmla="*/ 746580 w 787223"/>
                <a:gd name="connsiteY5" fmla="*/ 508492 h 1577091"/>
                <a:gd name="connsiteX6" fmla="*/ 723136 w 787223"/>
                <a:gd name="connsiteY6" fmla="*/ 699521 h 1577091"/>
                <a:gd name="connsiteX7" fmla="*/ 754638 w 787223"/>
                <a:gd name="connsiteY7" fmla="*/ 928610 h 1577091"/>
                <a:gd name="connsiteX8" fmla="*/ 740719 w 787223"/>
                <a:gd name="connsiteY8" fmla="*/ 987895 h 1577091"/>
                <a:gd name="connsiteX9" fmla="*/ 745847 w 787223"/>
                <a:gd name="connsiteY9" fmla="*/ 1054499 h 1577091"/>
                <a:gd name="connsiteX10" fmla="*/ 783943 w 787223"/>
                <a:gd name="connsiteY10" fmla="*/ 1278465 h 1577091"/>
                <a:gd name="connsiteX11" fmla="*/ 759767 w 787223"/>
                <a:gd name="connsiteY11" fmla="*/ 1502430 h 1577091"/>
                <a:gd name="connsiteX12" fmla="*/ 753906 w 787223"/>
                <a:gd name="connsiteY12" fmla="*/ 1572694 h 1577091"/>
                <a:gd name="connsiteX13" fmla="*/ 643281 w 787223"/>
                <a:gd name="connsiteY13" fmla="*/ 1532439 h 1577091"/>
                <a:gd name="connsiteX14" fmla="*/ 489433 w 787223"/>
                <a:gd name="connsiteY14" fmla="*/ 1466567 h 1577091"/>
                <a:gd name="connsiteX15" fmla="*/ 268183 w 787223"/>
                <a:gd name="connsiteY15" fmla="*/ 1522192 h 1577091"/>
                <a:gd name="connsiteX16" fmla="*/ 46934 w 787223"/>
                <a:gd name="connsiteY16" fmla="*/ 1521460 h 1577091"/>
                <a:gd name="connsiteX17" fmla="*/ 24956 w 787223"/>
                <a:gd name="connsiteY17" fmla="*/ 1498771 h 1577091"/>
                <a:gd name="connsiteX18" fmla="*/ 19828 w 787223"/>
                <a:gd name="connsiteY18" fmla="*/ 1467298 h 1577091"/>
                <a:gd name="connsiteX19" fmla="*/ 54993 w 787223"/>
                <a:gd name="connsiteY19" fmla="*/ 1232354 h 1577091"/>
                <a:gd name="connsiteX20" fmla="*/ 100415 w 787223"/>
                <a:gd name="connsiteY20" fmla="*/ 1058159 h 1577091"/>
                <a:gd name="connsiteX21" fmla="*/ 59389 w 787223"/>
                <a:gd name="connsiteY21" fmla="*/ 903725 h 1577091"/>
                <a:gd name="connsiteX22" fmla="*/ 3710 w 787223"/>
                <a:gd name="connsiteY22" fmla="*/ 754415 h 1577091"/>
                <a:gd name="connsiteX23" fmla="*/ 36678 w 787223"/>
                <a:gd name="connsiteY23" fmla="*/ 603641 h 1577091"/>
                <a:gd name="connsiteX24" fmla="*/ 88693 w 787223"/>
                <a:gd name="connsiteY24" fmla="*/ 548747 h 1577091"/>
                <a:gd name="connsiteX25" fmla="*/ 97485 w 787223"/>
                <a:gd name="connsiteY25" fmla="*/ 498245 h 1577091"/>
                <a:gd name="connsiteX26" fmla="*/ 90158 w 787223"/>
                <a:gd name="connsiteY26" fmla="*/ 375284 h 1577091"/>
                <a:gd name="connsiteX27" fmla="*/ 75506 w 787223"/>
                <a:gd name="connsiteY27" fmla="*/ 260373 h 1577091"/>
                <a:gd name="connsiteX28" fmla="*/ 108474 w 787223"/>
                <a:gd name="connsiteY28" fmla="*/ 153514 h 1577091"/>
                <a:gd name="connsiteX29" fmla="*/ 179537 w 787223"/>
                <a:gd name="connsiteY29" fmla="*/ 117650 h 1577091"/>
                <a:gd name="connsiteX30" fmla="*/ 219831 w 787223"/>
                <a:gd name="connsiteY30" fmla="*/ 114723 h 1577091"/>
                <a:gd name="connsiteX31" fmla="*/ 233751 w 787223"/>
                <a:gd name="connsiteY31" fmla="*/ 91301 h 1577091"/>
                <a:gd name="connsiteX32" fmla="*/ 353899 w 787223"/>
                <a:gd name="connsiteY32" fmla="*/ 7863 h 1577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7223" h="1577091">
                  <a:moveTo>
                    <a:pt x="353899" y="7863"/>
                  </a:moveTo>
                  <a:cubicBezTo>
                    <a:pt x="391995" y="-188"/>
                    <a:pt x="431556" y="-3847"/>
                    <a:pt x="468919" y="5668"/>
                  </a:cubicBezTo>
                  <a:cubicBezTo>
                    <a:pt x="506283" y="15182"/>
                    <a:pt x="542913" y="37872"/>
                    <a:pt x="562694" y="74467"/>
                  </a:cubicBezTo>
                  <a:cubicBezTo>
                    <a:pt x="578079" y="102280"/>
                    <a:pt x="582474" y="134484"/>
                    <a:pt x="593464" y="164493"/>
                  </a:cubicBezTo>
                  <a:cubicBezTo>
                    <a:pt x="620570" y="237684"/>
                    <a:pt x="681377" y="289650"/>
                    <a:pt x="715810" y="359182"/>
                  </a:cubicBezTo>
                  <a:cubicBezTo>
                    <a:pt x="738521" y="404560"/>
                    <a:pt x="748778" y="456526"/>
                    <a:pt x="746580" y="508492"/>
                  </a:cubicBezTo>
                  <a:cubicBezTo>
                    <a:pt x="743649" y="572900"/>
                    <a:pt x="720206" y="635113"/>
                    <a:pt x="723136" y="699521"/>
                  </a:cubicBezTo>
                  <a:cubicBezTo>
                    <a:pt x="726799" y="777104"/>
                    <a:pt x="768558" y="852491"/>
                    <a:pt x="754638" y="928610"/>
                  </a:cubicBezTo>
                  <a:cubicBezTo>
                    <a:pt x="750975" y="948372"/>
                    <a:pt x="743649" y="967402"/>
                    <a:pt x="740719" y="987895"/>
                  </a:cubicBezTo>
                  <a:cubicBezTo>
                    <a:pt x="737788" y="1009853"/>
                    <a:pt x="741451" y="1032542"/>
                    <a:pt x="745847" y="1054499"/>
                  </a:cubicBezTo>
                  <a:cubicBezTo>
                    <a:pt x="759034" y="1129155"/>
                    <a:pt x="776617" y="1203078"/>
                    <a:pt x="783943" y="1278465"/>
                  </a:cubicBezTo>
                  <a:cubicBezTo>
                    <a:pt x="791269" y="1353852"/>
                    <a:pt x="787606" y="1432899"/>
                    <a:pt x="759767" y="1502430"/>
                  </a:cubicBezTo>
                  <a:cubicBezTo>
                    <a:pt x="750975" y="1525120"/>
                    <a:pt x="739986" y="1552932"/>
                    <a:pt x="753906" y="1572694"/>
                  </a:cubicBezTo>
                  <a:cubicBezTo>
                    <a:pt x="715810" y="1588796"/>
                    <a:pt x="676981" y="1557324"/>
                    <a:pt x="643281" y="1532439"/>
                  </a:cubicBezTo>
                  <a:cubicBezTo>
                    <a:pt x="597127" y="1498039"/>
                    <a:pt x="544379" y="1470958"/>
                    <a:pt x="489433" y="1466567"/>
                  </a:cubicBezTo>
                  <a:cubicBezTo>
                    <a:pt x="413241" y="1460711"/>
                    <a:pt x="340712" y="1496575"/>
                    <a:pt x="268183" y="1522192"/>
                  </a:cubicBezTo>
                  <a:cubicBezTo>
                    <a:pt x="195655" y="1547809"/>
                    <a:pt x="112869" y="1563911"/>
                    <a:pt x="46934" y="1521460"/>
                  </a:cubicBezTo>
                  <a:cubicBezTo>
                    <a:pt x="38143" y="1515605"/>
                    <a:pt x="29352" y="1509018"/>
                    <a:pt x="24956" y="1498771"/>
                  </a:cubicBezTo>
                  <a:cubicBezTo>
                    <a:pt x="20560" y="1489256"/>
                    <a:pt x="19828" y="1478277"/>
                    <a:pt x="19828" y="1467298"/>
                  </a:cubicBezTo>
                  <a:cubicBezTo>
                    <a:pt x="19095" y="1387520"/>
                    <a:pt x="30817" y="1307741"/>
                    <a:pt x="54993" y="1232354"/>
                  </a:cubicBezTo>
                  <a:cubicBezTo>
                    <a:pt x="73308" y="1175265"/>
                    <a:pt x="99682" y="1118908"/>
                    <a:pt x="100415" y="1058159"/>
                  </a:cubicBezTo>
                  <a:cubicBezTo>
                    <a:pt x="101148" y="1003997"/>
                    <a:pt x="81367" y="952763"/>
                    <a:pt x="59389" y="903725"/>
                  </a:cubicBezTo>
                  <a:cubicBezTo>
                    <a:pt x="37410" y="855419"/>
                    <a:pt x="13234" y="807113"/>
                    <a:pt x="3710" y="754415"/>
                  </a:cubicBezTo>
                  <a:cubicBezTo>
                    <a:pt x="-5814" y="701717"/>
                    <a:pt x="2245" y="640968"/>
                    <a:pt x="36678" y="603641"/>
                  </a:cubicBezTo>
                  <a:cubicBezTo>
                    <a:pt x="54260" y="585343"/>
                    <a:pt x="77704" y="572169"/>
                    <a:pt x="88693" y="548747"/>
                  </a:cubicBezTo>
                  <a:cubicBezTo>
                    <a:pt x="96019" y="533377"/>
                    <a:pt x="96752" y="515811"/>
                    <a:pt x="97485" y="498245"/>
                  </a:cubicBezTo>
                  <a:cubicBezTo>
                    <a:pt x="98217" y="457258"/>
                    <a:pt x="96019" y="415539"/>
                    <a:pt x="90158" y="375284"/>
                  </a:cubicBezTo>
                  <a:cubicBezTo>
                    <a:pt x="84298" y="337224"/>
                    <a:pt x="75506" y="299165"/>
                    <a:pt x="75506" y="260373"/>
                  </a:cubicBezTo>
                  <a:cubicBezTo>
                    <a:pt x="74774" y="221582"/>
                    <a:pt x="84298" y="180595"/>
                    <a:pt x="108474" y="153514"/>
                  </a:cubicBezTo>
                  <a:cubicBezTo>
                    <a:pt x="127522" y="132289"/>
                    <a:pt x="153896" y="122042"/>
                    <a:pt x="179537" y="117650"/>
                  </a:cubicBezTo>
                  <a:cubicBezTo>
                    <a:pt x="191992" y="115455"/>
                    <a:pt x="208109" y="119114"/>
                    <a:pt x="219831" y="114723"/>
                  </a:cubicBezTo>
                  <a:cubicBezTo>
                    <a:pt x="237414" y="108867"/>
                    <a:pt x="229355" y="105208"/>
                    <a:pt x="233751" y="91301"/>
                  </a:cubicBezTo>
                  <a:cubicBezTo>
                    <a:pt x="251333" y="38604"/>
                    <a:pt x="308477" y="17378"/>
                    <a:pt x="353899" y="7863"/>
                  </a:cubicBezTo>
                  <a:close/>
                </a:path>
              </a:pathLst>
            </a:custGeom>
            <a:solidFill>
              <a:srgbClr val="3487C8"/>
            </a:solidFill>
            <a:ln w="7307" cap="flat">
              <a:noFill/>
              <a:prstDash val="solid"/>
              <a:miter/>
            </a:ln>
          </p:spPr>
          <p:txBody>
            <a:bodyPr rtlCol="0" anchor="ctr"/>
            <a:lstStyle/>
            <a:p>
              <a:endParaRPr lang="en-US"/>
            </a:p>
          </p:txBody>
        </p:sp>
        <p:grpSp>
          <p:nvGrpSpPr>
            <p:cNvPr id="12" name="Gráfico 2">
              <a:extLst>
                <a:ext uri="{FF2B5EF4-FFF2-40B4-BE49-F238E27FC236}">
                  <a16:creationId xmlns:a16="http://schemas.microsoft.com/office/drawing/2014/main" id="{C1B1BE19-A6F2-4551-0198-07E22F47CE8C}"/>
                </a:ext>
              </a:extLst>
            </p:cNvPr>
            <p:cNvGrpSpPr/>
            <p:nvPr/>
          </p:nvGrpSpPr>
          <p:grpSpPr>
            <a:xfrm>
              <a:off x="620244" y="2212871"/>
              <a:ext cx="2058535" cy="4107497"/>
              <a:chOff x="620244" y="2212871"/>
              <a:chExt cx="2058535" cy="4107497"/>
            </a:xfrm>
          </p:grpSpPr>
          <p:sp>
            <p:nvSpPr>
              <p:cNvPr id="13" name="Freeform: Shape 12">
                <a:extLst>
                  <a:ext uri="{FF2B5EF4-FFF2-40B4-BE49-F238E27FC236}">
                    <a16:creationId xmlns:a16="http://schemas.microsoft.com/office/drawing/2014/main" id="{335047FE-FF50-8BF2-2358-AD0884304DFB}"/>
                  </a:ext>
                </a:extLst>
              </p:cNvPr>
              <p:cNvSpPr/>
              <p:nvPr/>
            </p:nvSpPr>
            <p:spPr>
              <a:xfrm>
                <a:off x="1451297" y="2838657"/>
                <a:ext cx="671806" cy="568666"/>
              </a:xfrm>
              <a:custGeom>
                <a:avLst/>
                <a:gdLst>
                  <a:gd name="connsiteX0" fmla="*/ 193410 w 671806"/>
                  <a:gd name="connsiteY0" fmla="*/ 0 h 568666"/>
                  <a:gd name="connsiteX1" fmla="*/ 605871 w 671806"/>
                  <a:gd name="connsiteY1" fmla="*/ 378399 h 568666"/>
                  <a:gd name="connsiteX2" fmla="*/ 671806 w 671806"/>
                  <a:gd name="connsiteY2" fmla="*/ 499165 h 568666"/>
                  <a:gd name="connsiteX3" fmla="*/ 451290 w 671806"/>
                  <a:gd name="connsiteY3" fmla="*/ 543080 h 568666"/>
                  <a:gd name="connsiteX4" fmla="*/ 0 w 671806"/>
                  <a:gd name="connsiteY4" fmla="*/ 180051 h 568666"/>
                  <a:gd name="connsiteX5" fmla="*/ 193410 w 671806"/>
                  <a:gd name="connsiteY5" fmla="*/ 0 h 56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806" h="568666">
                    <a:moveTo>
                      <a:pt x="193410" y="0"/>
                    </a:moveTo>
                    <a:lnTo>
                      <a:pt x="605871" y="378399"/>
                    </a:lnTo>
                    <a:lnTo>
                      <a:pt x="671806" y="499165"/>
                    </a:lnTo>
                    <a:cubicBezTo>
                      <a:pt x="671806" y="499165"/>
                      <a:pt x="561914" y="619931"/>
                      <a:pt x="451290" y="543080"/>
                    </a:cubicBezTo>
                    <a:cubicBezTo>
                      <a:pt x="341398" y="466229"/>
                      <a:pt x="0" y="180051"/>
                      <a:pt x="0" y="180051"/>
                    </a:cubicBezTo>
                    <a:lnTo>
                      <a:pt x="193410" y="0"/>
                    </a:lnTo>
                    <a:close/>
                  </a:path>
                </a:pathLst>
              </a:custGeom>
              <a:solidFill>
                <a:srgbClr val="284E9D"/>
              </a:solidFill>
              <a:ln w="7307" cap="flat">
                <a:noFill/>
                <a:prstDash val="solid"/>
                <a:miter/>
              </a:ln>
            </p:spPr>
            <p:txBody>
              <a:bodyPr rtlCol="0" anchor="ctr"/>
              <a:lstStyle/>
              <a:p>
                <a:endParaRPr lang="en-US"/>
              </a:p>
            </p:txBody>
          </p:sp>
          <p:grpSp>
            <p:nvGrpSpPr>
              <p:cNvPr id="14" name="Gráfico 2">
                <a:extLst>
                  <a:ext uri="{FF2B5EF4-FFF2-40B4-BE49-F238E27FC236}">
                    <a16:creationId xmlns:a16="http://schemas.microsoft.com/office/drawing/2014/main" id="{53959710-9361-7BDA-3348-EDA939ADD5F1}"/>
                  </a:ext>
                </a:extLst>
              </p:cNvPr>
              <p:cNvGrpSpPr/>
              <p:nvPr/>
            </p:nvGrpSpPr>
            <p:grpSpPr>
              <a:xfrm>
                <a:off x="1948836" y="2598590"/>
                <a:ext cx="729944" cy="773677"/>
                <a:chOff x="1948836" y="2598590"/>
                <a:chExt cx="729944" cy="773677"/>
              </a:xfrm>
              <a:solidFill>
                <a:srgbClr val="D39576"/>
              </a:solidFill>
            </p:grpSpPr>
            <p:sp>
              <p:nvSpPr>
                <p:cNvPr id="45" name="Freeform: Shape 44">
                  <a:extLst>
                    <a:ext uri="{FF2B5EF4-FFF2-40B4-BE49-F238E27FC236}">
                      <a16:creationId xmlns:a16="http://schemas.microsoft.com/office/drawing/2014/main" id="{C3E73592-ECC2-E2AD-B718-49BBF85AF06C}"/>
                    </a:ext>
                  </a:extLst>
                </p:cNvPr>
                <p:cNvSpPr/>
                <p:nvPr/>
              </p:nvSpPr>
              <p:spPr>
                <a:xfrm>
                  <a:off x="1948836" y="2834221"/>
                  <a:ext cx="472561" cy="538046"/>
                </a:xfrm>
                <a:custGeom>
                  <a:avLst/>
                  <a:gdLst>
                    <a:gd name="connsiteX0" fmla="*/ 9430 w 472561"/>
                    <a:gd name="connsiteY0" fmla="*/ 417235 h 538046"/>
                    <a:gd name="connsiteX1" fmla="*/ 410901 w 472561"/>
                    <a:gd name="connsiteY1" fmla="*/ 44 h 538046"/>
                    <a:gd name="connsiteX2" fmla="*/ 465115 w 472561"/>
                    <a:gd name="connsiteY2" fmla="*/ 55670 h 538046"/>
                    <a:gd name="connsiteX3" fmla="*/ 173535 w 472561"/>
                    <a:gd name="connsiteY3" fmla="*/ 504333 h 538046"/>
                    <a:gd name="connsiteX4" fmla="*/ 9430 w 472561"/>
                    <a:gd name="connsiteY4" fmla="*/ 417235 h 5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561" h="538046">
                      <a:moveTo>
                        <a:pt x="9430" y="417235"/>
                      </a:moveTo>
                      <a:lnTo>
                        <a:pt x="410901" y="44"/>
                      </a:lnTo>
                      <a:cubicBezTo>
                        <a:pt x="410901" y="44"/>
                        <a:pt x="498082" y="-3615"/>
                        <a:pt x="465115" y="55670"/>
                      </a:cubicBezTo>
                      <a:cubicBezTo>
                        <a:pt x="432147" y="114223"/>
                        <a:pt x="173535" y="504333"/>
                        <a:pt x="173535" y="504333"/>
                      </a:cubicBezTo>
                      <a:cubicBezTo>
                        <a:pt x="173535" y="504333"/>
                        <a:pt x="-47714" y="622171"/>
                        <a:pt x="9430" y="417235"/>
                      </a:cubicBezTo>
                      <a:close/>
                    </a:path>
                  </a:pathLst>
                </a:custGeom>
                <a:solidFill>
                  <a:srgbClr val="D39576"/>
                </a:solidFill>
                <a:ln w="7307"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2747EA7-5242-7A5D-9F50-CE13916BF6BB}"/>
                    </a:ext>
                  </a:extLst>
                </p:cNvPr>
                <p:cNvSpPr/>
                <p:nvPr/>
              </p:nvSpPr>
              <p:spPr>
                <a:xfrm>
                  <a:off x="2358899" y="2598590"/>
                  <a:ext cx="319881" cy="328629"/>
                </a:xfrm>
                <a:custGeom>
                  <a:avLst/>
                  <a:gdLst>
                    <a:gd name="connsiteX0" fmla="*/ 6700 w 319881"/>
                    <a:gd name="connsiteY0" fmla="*/ 328629 h 328629"/>
                    <a:gd name="connsiteX1" fmla="*/ 134907 w 319881"/>
                    <a:gd name="connsiteY1" fmla="*/ 259097 h 328629"/>
                    <a:gd name="connsiteX2" fmla="*/ 301943 w 319881"/>
                    <a:gd name="connsiteY2" fmla="*/ 133940 h 328629"/>
                    <a:gd name="connsiteX3" fmla="*/ 315130 w 319881"/>
                    <a:gd name="connsiteY3" fmla="*/ 110519 h 328629"/>
                    <a:gd name="connsiteX4" fmla="*/ 207436 w 319881"/>
                    <a:gd name="connsiteY4" fmla="*/ 174195 h 328629"/>
                    <a:gd name="connsiteX5" fmla="*/ 238938 w 319881"/>
                    <a:gd name="connsiteY5" fmla="*/ 128085 h 328629"/>
                    <a:gd name="connsiteX6" fmla="*/ 310001 w 319881"/>
                    <a:gd name="connsiteY6" fmla="*/ 81974 h 328629"/>
                    <a:gd name="connsiteX7" fmla="*/ 318793 w 319881"/>
                    <a:gd name="connsiteY7" fmla="*/ 60017 h 328629"/>
                    <a:gd name="connsiteX8" fmla="*/ 309269 w 319881"/>
                    <a:gd name="connsiteY8" fmla="*/ 32936 h 328629"/>
                    <a:gd name="connsiteX9" fmla="*/ 227216 w 319881"/>
                    <a:gd name="connsiteY9" fmla="*/ 72459 h 328629"/>
                    <a:gd name="connsiteX10" fmla="*/ 170072 w 319881"/>
                    <a:gd name="connsiteY10" fmla="*/ 114910 h 328629"/>
                    <a:gd name="connsiteX11" fmla="*/ 197912 w 319881"/>
                    <a:gd name="connsiteY11" fmla="*/ 62213 h 328629"/>
                    <a:gd name="connsiteX12" fmla="*/ 273371 w 319881"/>
                    <a:gd name="connsiteY12" fmla="*/ 24153 h 328629"/>
                    <a:gd name="connsiteX13" fmla="*/ 269708 w 319881"/>
                    <a:gd name="connsiteY13" fmla="*/ 0 h 328629"/>
                    <a:gd name="connsiteX14" fmla="*/ 171538 w 319881"/>
                    <a:gd name="connsiteY14" fmla="*/ 43915 h 328629"/>
                    <a:gd name="connsiteX15" fmla="*/ 93881 w 319881"/>
                    <a:gd name="connsiteY15" fmla="*/ 136868 h 328629"/>
                    <a:gd name="connsiteX16" fmla="*/ 99741 w 319881"/>
                    <a:gd name="connsiteY16" fmla="*/ 103200 h 328629"/>
                    <a:gd name="connsiteX17" fmla="*/ 117324 w 319881"/>
                    <a:gd name="connsiteY17" fmla="*/ 51234 h 328629"/>
                    <a:gd name="connsiteX18" fmla="*/ 60913 w 319881"/>
                    <a:gd name="connsiteY18" fmla="*/ 114179 h 328629"/>
                    <a:gd name="connsiteX19" fmla="*/ 839 w 319881"/>
                    <a:gd name="connsiteY19" fmla="*/ 218110 h 328629"/>
                    <a:gd name="connsiteX20" fmla="*/ 6700 w 319881"/>
                    <a:gd name="connsiteY20" fmla="*/ 328629 h 3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881" h="328629">
                      <a:moveTo>
                        <a:pt x="6700" y="328629"/>
                      </a:moveTo>
                      <a:cubicBezTo>
                        <a:pt x="6700" y="328629"/>
                        <a:pt x="91683" y="281055"/>
                        <a:pt x="134907" y="259097"/>
                      </a:cubicBezTo>
                      <a:cubicBezTo>
                        <a:pt x="178131" y="237872"/>
                        <a:pt x="288756" y="158093"/>
                        <a:pt x="301943" y="133940"/>
                      </a:cubicBezTo>
                      <a:cubicBezTo>
                        <a:pt x="315130" y="110519"/>
                        <a:pt x="315130" y="110519"/>
                        <a:pt x="315130" y="110519"/>
                      </a:cubicBezTo>
                      <a:lnTo>
                        <a:pt x="207436" y="174195"/>
                      </a:lnTo>
                      <a:lnTo>
                        <a:pt x="238938" y="128085"/>
                      </a:lnTo>
                      <a:cubicBezTo>
                        <a:pt x="238938" y="128085"/>
                        <a:pt x="302675" y="90757"/>
                        <a:pt x="310001" y="81974"/>
                      </a:cubicBezTo>
                      <a:cubicBezTo>
                        <a:pt x="317327" y="72459"/>
                        <a:pt x="318793" y="60017"/>
                        <a:pt x="318793" y="60017"/>
                      </a:cubicBezTo>
                      <a:cubicBezTo>
                        <a:pt x="323921" y="33668"/>
                        <a:pt x="309269" y="32936"/>
                        <a:pt x="309269" y="32936"/>
                      </a:cubicBezTo>
                      <a:lnTo>
                        <a:pt x="227216" y="72459"/>
                      </a:lnTo>
                      <a:lnTo>
                        <a:pt x="170072" y="114910"/>
                      </a:lnTo>
                      <a:lnTo>
                        <a:pt x="197912" y="62213"/>
                      </a:lnTo>
                      <a:cubicBezTo>
                        <a:pt x="197912" y="62213"/>
                        <a:pt x="268242" y="32936"/>
                        <a:pt x="273371" y="24153"/>
                      </a:cubicBezTo>
                      <a:cubicBezTo>
                        <a:pt x="278499" y="15370"/>
                        <a:pt x="269708" y="0"/>
                        <a:pt x="269708" y="0"/>
                      </a:cubicBezTo>
                      <a:lnTo>
                        <a:pt x="171538" y="43915"/>
                      </a:lnTo>
                      <a:lnTo>
                        <a:pt x="93881" y="136868"/>
                      </a:lnTo>
                      <a:cubicBezTo>
                        <a:pt x="93881" y="136868"/>
                        <a:pt x="83624" y="124425"/>
                        <a:pt x="99741" y="103200"/>
                      </a:cubicBezTo>
                      <a:cubicBezTo>
                        <a:pt x="115859" y="81242"/>
                        <a:pt x="120987" y="62945"/>
                        <a:pt x="117324" y="51234"/>
                      </a:cubicBezTo>
                      <a:cubicBezTo>
                        <a:pt x="114394" y="39523"/>
                        <a:pt x="66774" y="99540"/>
                        <a:pt x="60913" y="114179"/>
                      </a:cubicBezTo>
                      <a:cubicBezTo>
                        <a:pt x="55052" y="128085"/>
                        <a:pt x="3037" y="162485"/>
                        <a:pt x="839" y="218110"/>
                      </a:cubicBezTo>
                      <a:cubicBezTo>
                        <a:pt x="-2824" y="273736"/>
                        <a:pt x="6700" y="328629"/>
                        <a:pt x="6700" y="328629"/>
                      </a:cubicBezTo>
                      <a:close/>
                    </a:path>
                  </a:pathLst>
                </a:custGeom>
                <a:solidFill>
                  <a:srgbClr val="D39576"/>
                </a:solidFill>
                <a:ln w="7307" cap="flat">
                  <a:noFill/>
                  <a:prstDash val="solid"/>
                  <a:miter/>
                </a:ln>
              </p:spPr>
              <p:txBody>
                <a:bodyPr rtlCol="0" anchor="ctr"/>
                <a:lstStyle/>
                <a:p>
                  <a:endParaRPr lang="en-US"/>
                </a:p>
              </p:txBody>
            </p:sp>
          </p:grpSp>
          <p:sp>
            <p:nvSpPr>
              <p:cNvPr id="15" name="Freeform: Shape 14">
                <a:extLst>
                  <a:ext uri="{FF2B5EF4-FFF2-40B4-BE49-F238E27FC236}">
                    <a16:creationId xmlns:a16="http://schemas.microsoft.com/office/drawing/2014/main" id="{BB8E1352-3E77-EE34-9D2E-56832A1FFC67}"/>
                  </a:ext>
                </a:extLst>
              </p:cNvPr>
              <p:cNvSpPr/>
              <p:nvPr/>
            </p:nvSpPr>
            <p:spPr>
              <a:xfrm>
                <a:off x="620244" y="6105548"/>
                <a:ext cx="315293" cy="214820"/>
              </a:xfrm>
              <a:custGeom>
                <a:avLst/>
                <a:gdLst>
                  <a:gd name="connsiteX0" fmla="*/ 273534 w 315293"/>
                  <a:gd name="connsiteY0" fmla="*/ 30378 h 214820"/>
                  <a:gd name="connsiteX1" fmla="*/ 266941 w 315293"/>
                  <a:gd name="connsiteY1" fmla="*/ 110888 h 214820"/>
                  <a:gd name="connsiteX2" fmla="*/ 312363 w 315293"/>
                  <a:gd name="connsiteY2" fmla="*/ 198718 h 214820"/>
                  <a:gd name="connsiteX3" fmla="*/ 315293 w 315293"/>
                  <a:gd name="connsiteY3" fmla="*/ 214820 h 214820"/>
                  <a:gd name="connsiteX4" fmla="*/ 270 w 315293"/>
                  <a:gd name="connsiteY4" fmla="*/ 214820 h 214820"/>
                  <a:gd name="connsiteX5" fmla="*/ 45692 w 315293"/>
                  <a:gd name="connsiteY5" fmla="*/ 142361 h 214820"/>
                  <a:gd name="connsiteX6" fmla="*/ 119686 w 315293"/>
                  <a:gd name="connsiteY6" fmla="*/ 20863 h 214820"/>
                  <a:gd name="connsiteX7" fmla="*/ 273534 w 315293"/>
                  <a:gd name="connsiteY7" fmla="*/ 30378 h 21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293" h="214820">
                    <a:moveTo>
                      <a:pt x="273534" y="30378"/>
                    </a:moveTo>
                    <a:cubicBezTo>
                      <a:pt x="273534" y="30378"/>
                      <a:pt x="266941" y="91859"/>
                      <a:pt x="266941" y="110888"/>
                    </a:cubicBezTo>
                    <a:cubicBezTo>
                      <a:pt x="266941" y="129919"/>
                      <a:pt x="308700" y="183348"/>
                      <a:pt x="312363" y="198718"/>
                    </a:cubicBezTo>
                    <a:cubicBezTo>
                      <a:pt x="315293" y="214820"/>
                      <a:pt x="315293" y="214820"/>
                      <a:pt x="315293" y="214820"/>
                    </a:cubicBezTo>
                    <a:lnTo>
                      <a:pt x="270" y="214820"/>
                    </a:lnTo>
                    <a:cubicBezTo>
                      <a:pt x="270" y="214820"/>
                      <a:pt x="-6324" y="183348"/>
                      <a:pt x="45692" y="142361"/>
                    </a:cubicBezTo>
                    <a:cubicBezTo>
                      <a:pt x="96975" y="101374"/>
                      <a:pt x="113092" y="72829"/>
                      <a:pt x="119686" y="20863"/>
                    </a:cubicBezTo>
                    <a:cubicBezTo>
                      <a:pt x="125547" y="-31102"/>
                      <a:pt x="273534" y="30378"/>
                      <a:pt x="273534" y="30378"/>
                    </a:cubicBezTo>
                    <a:close/>
                  </a:path>
                </a:pathLst>
              </a:custGeom>
              <a:solidFill>
                <a:srgbClr val="3487C8"/>
              </a:solidFill>
              <a:ln w="7307"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52DDC3-A7F6-8209-529B-52E5BBF2D434}"/>
                  </a:ext>
                </a:extLst>
              </p:cNvPr>
              <p:cNvSpPr/>
              <p:nvPr/>
            </p:nvSpPr>
            <p:spPr>
              <a:xfrm>
                <a:off x="1399282" y="6110917"/>
                <a:ext cx="492340" cy="202132"/>
              </a:xfrm>
              <a:custGeom>
                <a:avLst/>
                <a:gdLst>
                  <a:gd name="connsiteX0" fmla="*/ 32235 w 492340"/>
                  <a:gd name="connsiteY0" fmla="*/ 32329 h 202132"/>
                  <a:gd name="connsiteX1" fmla="*/ 0 w 492340"/>
                  <a:gd name="connsiteY1" fmla="*/ 202133 h 202132"/>
                  <a:gd name="connsiteX2" fmla="*/ 492316 w 492340"/>
                  <a:gd name="connsiteY2" fmla="*/ 202133 h 202132"/>
                  <a:gd name="connsiteX3" fmla="*/ 437370 w 492340"/>
                  <a:gd name="connsiteY3" fmla="*/ 132601 h 202132"/>
                  <a:gd name="connsiteX4" fmla="*/ 180223 w 492340"/>
                  <a:gd name="connsiteY4" fmla="*/ 19155 h 202132"/>
                  <a:gd name="connsiteX5" fmla="*/ 32235 w 492340"/>
                  <a:gd name="connsiteY5" fmla="*/ 32329 h 20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340" h="202132">
                    <a:moveTo>
                      <a:pt x="32235" y="32329"/>
                    </a:moveTo>
                    <a:lnTo>
                      <a:pt x="0" y="202133"/>
                    </a:lnTo>
                    <a:lnTo>
                      <a:pt x="492316" y="202133"/>
                    </a:lnTo>
                    <a:cubicBezTo>
                      <a:pt x="492316" y="202133"/>
                      <a:pt x="495246" y="148703"/>
                      <a:pt x="437370" y="132601"/>
                    </a:cubicBezTo>
                    <a:cubicBezTo>
                      <a:pt x="379494" y="116499"/>
                      <a:pt x="221982" y="69657"/>
                      <a:pt x="180223" y="19155"/>
                    </a:cubicBezTo>
                    <a:cubicBezTo>
                      <a:pt x="138464" y="-30615"/>
                      <a:pt x="32235" y="32329"/>
                      <a:pt x="32235" y="32329"/>
                    </a:cubicBezTo>
                    <a:close/>
                  </a:path>
                </a:pathLst>
              </a:custGeom>
              <a:solidFill>
                <a:srgbClr val="3487C8"/>
              </a:solidFill>
              <a:ln w="7307"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F96FA382-0F73-83FD-AC1C-02E86D5BF3FC}"/>
                  </a:ext>
                </a:extLst>
              </p:cNvPr>
              <p:cNvSpPr/>
              <p:nvPr/>
            </p:nvSpPr>
            <p:spPr>
              <a:xfrm>
                <a:off x="1414698" y="2767381"/>
                <a:ext cx="266117" cy="234455"/>
              </a:xfrm>
              <a:custGeom>
                <a:avLst/>
                <a:gdLst>
                  <a:gd name="connsiteX0" fmla="*/ 230009 w 266117"/>
                  <a:gd name="connsiteY0" fmla="*/ 71276 h 234455"/>
                  <a:gd name="connsiteX1" fmla="*/ 30006 w 266117"/>
                  <a:gd name="connsiteY1" fmla="*/ 280 h 234455"/>
                  <a:gd name="connsiteX2" fmla="*/ 158213 w 266117"/>
                  <a:gd name="connsiteY2" fmla="*/ 200824 h 234455"/>
                  <a:gd name="connsiteX3" fmla="*/ 264442 w 266117"/>
                  <a:gd name="connsiteY3" fmla="*/ 231565 h 234455"/>
                  <a:gd name="connsiteX4" fmla="*/ 230009 w 266117"/>
                  <a:gd name="connsiteY4" fmla="*/ 71276 h 234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17" h="234455">
                    <a:moveTo>
                      <a:pt x="230009" y="71276"/>
                    </a:moveTo>
                    <a:cubicBezTo>
                      <a:pt x="193378" y="44195"/>
                      <a:pt x="123780" y="-4111"/>
                      <a:pt x="30006" y="280"/>
                    </a:cubicBezTo>
                    <a:cubicBezTo>
                      <a:pt x="-63769" y="4671"/>
                      <a:pt x="85684" y="153982"/>
                      <a:pt x="158213" y="200824"/>
                    </a:cubicBezTo>
                    <a:cubicBezTo>
                      <a:pt x="230742" y="248399"/>
                      <a:pt x="264442" y="231565"/>
                      <a:pt x="264442" y="231565"/>
                    </a:cubicBezTo>
                    <a:cubicBezTo>
                      <a:pt x="264442" y="231565"/>
                      <a:pt x="277629" y="106408"/>
                      <a:pt x="230009" y="71276"/>
                    </a:cubicBezTo>
                    <a:close/>
                  </a:path>
                </a:pathLst>
              </a:custGeom>
              <a:solidFill>
                <a:srgbClr val="284E9D"/>
              </a:solidFill>
              <a:ln w="7307"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9BFD388-42FE-1075-B2EE-6DC6554696E7}"/>
                  </a:ext>
                </a:extLst>
              </p:cNvPr>
              <p:cNvSpPr/>
              <p:nvPr/>
            </p:nvSpPr>
            <p:spPr>
              <a:xfrm>
                <a:off x="1352218" y="3661029"/>
                <a:ext cx="427212" cy="2499015"/>
              </a:xfrm>
              <a:custGeom>
                <a:avLst/>
                <a:gdLst>
                  <a:gd name="connsiteX0" fmla="*/ 371611 w 427212"/>
                  <a:gd name="connsiteY0" fmla="*/ 10546 h 2499015"/>
                  <a:gd name="connsiteX1" fmla="*/ 347435 w 427212"/>
                  <a:gd name="connsiteY1" fmla="*/ 1279683 h 2499015"/>
                  <a:gd name="connsiteX2" fmla="*/ 304211 w 427212"/>
                  <a:gd name="connsiteY2" fmla="*/ 1629538 h 2499015"/>
                  <a:gd name="connsiteX3" fmla="*/ 253660 w 427212"/>
                  <a:gd name="connsiteY3" fmla="*/ 2493196 h 2499015"/>
                  <a:gd name="connsiteX4" fmla="*/ 79298 w 427212"/>
                  <a:gd name="connsiteY4" fmla="*/ 2482949 h 2499015"/>
                  <a:gd name="connsiteX5" fmla="*/ 44133 w 427212"/>
                  <a:gd name="connsiteY5" fmla="*/ 1667597 h 2499015"/>
                  <a:gd name="connsiteX6" fmla="*/ 96881 w 427212"/>
                  <a:gd name="connsiteY6" fmla="*/ 1341896 h 2499015"/>
                  <a:gd name="connsiteX7" fmla="*/ 5304 w 427212"/>
                  <a:gd name="connsiteY7" fmla="*/ 738799 h 2499015"/>
                  <a:gd name="connsiteX8" fmla="*/ 371611 w 427212"/>
                  <a:gd name="connsiteY8" fmla="*/ 10546 h 24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212" h="2499015">
                    <a:moveTo>
                      <a:pt x="371611" y="10546"/>
                    </a:moveTo>
                    <a:cubicBezTo>
                      <a:pt x="371611" y="10546"/>
                      <a:pt x="511540" y="457745"/>
                      <a:pt x="347435" y="1279683"/>
                    </a:cubicBezTo>
                    <a:cubicBezTo>
                      <a:pt x="312269" y="1454611"/>
                      <a:pt x="323991" y="1480228"/>
                      <a:pt x="304211" y="1629538"/>
                    </a:cubicBezTo>
                    <a:cubicBezTo>
                      <a:pt x="243404" y="2091375"/>
                      <a:pt x="273441" y="2489536"/>
                      <a:pt x="253660" y="2493196"/>
                    </a:cubicBezTo>
                    <a:cubicBezTo>
                      <a:pt x="181864" y="2506370"/>
                      <a:pt x="113731" y="2494660"/>
                      <a:pt x="79298" y="2482949"/>
                    </a:cubicBezTo>
                    <a:cubicBezTo>
                      <a:pt x="64646" y="2478557"/>
                      <a:pt x="29481" y="1785435"/>
                      <a:pt x="44133" y="1667597"/>
                    </a:cubicBezTo>
                    <a:cubicBezTo>
                      <a:pt x="65379" y="1496330"/>
                      <a:pt x="96148" y="1461198"/>
                      <a:pt x="96881" y="1341896"/>
                    </a:cubicBezTo>
                    <a:cubicBezTo>
                      <a:pt x="98346" y="1170628"/>
                      <a:pt x="-26931" y="932024"/>
                      <a:pt x="5304" y="738799"/>
                    </a:cubicBezTo>
                    <a:cubicBezTo>
                      <a:pt x="39005" y="534596"/>
                      <a:pt x="333515" y="-88263"/>
                      <a:pt x="371611" y="10546"/>
                    </a:cubicBezTo>
                    <a:close/>
                  </a:path>
                </a:pathLst>
              </a:custGeom>
              <a:solidFill>
                <a:srgbClr val="E24B24"/>
              </a:solidFill>
              <a:ln w="7307"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D100964-0BE1-334F-05A8-2F4D651B9969}"/>
                  </a:ext>
                </a:extLst>
              </p:cNvPr>
              <p:cNvSpPr/>
              <p:nvPr/>
            </p:nvSpPr>
            <p:spPr>
              <a:xfrm>
                <a:off x="739197" y="3679626"/>
                <a:ext cx="984631" cy="2456300"/>
              </a:xfrm>
              <a:custGeom>
                <a:avLst/>
                <a:gdLst>
                  <a:gd name="connsiteX0" fmla="*/ 386087 w 984631"/>
                  <a:gd name="connsiteY0" fmla="*/ 0 h 2456300"/>
                  <a:gd name="connsiteX1" fmla="*/ 236634 w 984631"/>
                  <a:gd name="connsiteY1" fmla="*/ 420118 h 2456300"/>
                  <a:gd name="connsiteX2" fmla="*/ 212458 w 984631"/>
                  <a:gd name="connsiteY2" fmla="*/ 1303538 h 2456300"/>
                  <a:gd name="connsiteX3" fmla="*/ 67400 w 984631"/>
                  <a:gd name="connsiteY3" fmla="*/ 1681205 h 2456300"/>
                  <a:gd name="connsiteX4" fmla="*/ 0 w 984631"/>
                  <a:gd name="connsiteY4" fmla="*/ 2446786 h 2456300"/>
                  <a:gd name="connsiteX5" fmla="*/ 154581 w 984631"/>
                  <a:gd name="connsiteY5" fmla="*/ 2456301 h 2456300"/>
                  <a:gd name="connsiteX6" fmla="*/ 646897 w 984631"/>
                  <a:gd name="connsiteY6" fmla="*/ 689462 h 2456300"/>
                  <a:gd name="connsiteX7" fmla="*/ 984632 w 984631"/>
                  <a:gd name="connsiteY7" fmla="*/ 20493 h 2456300"/>
                  <a:gd name="connsiteX8" fmla="*/ 386087 w 984631"/>
                  <a:gd name="connsiteY8" fmla="*/ 0 h 24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631" h="2456300">
                    <a:moveTo>
                      <a:pt x="386087" y="0"/>
                    </a:moveTo>
                    <a:cubicBezTo>
                      <a:pt x="386087" y="0"/>
                      <a:pt x="250554" y="288374"/>
                      <a:pt x="236634" y="420118"/>
                    </a:cubicBezTo>
                    <a:cubicBezTo>
                      <a:pt x="222714" y="546739"/>
                      <a:pt x="212458" y="1303538"/>
                      <a:pt x="212458" y="1303538"/>
                    </a:cubicBezTo>
                    <a:cubicBezTo>
                      <a:pt x="212458" y="1303538"/>
                      <a:pt x="101101" y="1558975"/>
                      <a:pt x="67400" y="1681205"/>
                    </a:cubicBezTo>
                    <a:cubicBezTo>
                      <a:pt x="33700" y="1804166"/>
                      <a:pt x="0" y="2446786"/>
                      <a:pt x="0" y="2446786"/>
                    </a:cubicBezTo>
                    <a:lnTo>
                      <a:pt x="154581" y="2456301"/>
                    </a:lnTo>
                    <a:lnTo>
                      <a:pt x="646897" y="689462"/>
                    </a:lnTo>
                    <a:lnTo>
                      <a:pt x="984632" y="20493"/>
                    </a:lnTo>
                    <a:lnTo>
                      <a:pt x="386087" y="0"/>
                    </a:lnTo>
                    <a:close/>
                  </a:path>
                </a:pathLst>
              </a:custGeom>
              <a:solidFill>
                <a:srgbClr val="EB5B2B"/>
              </a:solidFill>
              <a:ln w="7307"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BE2F866-C1EF-3C31-F553-A0409D12BD41}"/>
                  </a:ext>
                </a:extLst>
              </p:cNvPr>
              <p:cNvSpPr/>
              <p:nvPr/>
            </p:nvSpPr>
            <p:spPr>
              <a:xfrm>
                <a:off x="1051450" y="2756396"/>
                <a:ext cx="708650" cy="1146618"/>
              </a:xfrm>
              <a:custGeom>
                <a:avLst/>
                <a:gdLst>
                  <a:gd name="connsiteX0" fmla="*/ 100208 w 708650"/>
                  <a:gd name="connsiteY0" fmla="*/ 18585 h 1146618"/>
                  <a:gd name="connsiteX1" fmla="*/ 1305 w 708650"/>
                  <a:gd name="connsiteY1" fmla="*/ 230840 h 1146618"/>
                  <a:gd name="connsiteX2" fmla="*/ 89951 w 708650"/>
                  <a:gd name="connsiteY2" fmla="*/ 511895 h 1146618"/>
                  <a:gd name="connsiteX3" fmla="*/ 76764 w 708650"/>
                  <a:gd name="connsiteY3" fmla="*/ 915179 h 1146618"/>
                  <a:gd name="connsiteX4" fmla="*/ 705346 w 708650"/>
                  <a:gd name="connsiteY4" fmla="*/ 1125970 h 1146618"/>
                  <a:gd name="connsiteX5" fmla="*/ 662855 w 708650"/>
                  <a:gd name="connsiteY5" fmla="*/ 449682 h 1146618"/>
                  <a:gd name="connsiteX6" fmla="*/ 602780 w 708650"/>
                  <a:gd name="connsiteY6" fmla="*/ 217665 h 1146618"/>
                  <a:gd name="connsiteX7" fmla="*/ 412301 w 708650"/>
                  <a:gd name="connsiteY7" fmla="*/ 9802 h 1146618"/>
                  <a:gd name="connsiteX8" fmla="*/ 100208 w 708650"/>
                  <a:gd name="connsiteY8" fmla="*/ 18585 h 1146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8650" h="1146618">
                    <a:moveTo>
                      <a:pt x="100208" y="18585"/>
                    </a:moveTo>
                    <a:cubicBezTo>
                      <a:pt x="100208" y="18585"/>
                      <a:pt x="-13347" y="126908"/>
                      <a:pt x="1305" y="230840"/>
                    </a:cubicBezTo>
                    <a:cubicBezTo>
                      <a:pt x="15957" y="334772"/>
                      <a:pt x="70171" y="379418"/>
                      <a:pt x="89951" y="511895"/>
                    </a:cubicBezTo>
                    <a:cubicBezTo>
                      <a:pt x="108999" y="644371"/>
                      <a:pt x="144897" y="863213"/>
                      <a:pt x="76764" y="915179"/>
                    </a:cubicBezTo>
                    <a:cubicBezTo>
                      <a:pt x="9364" y="967145"/>
                      <a:pt x="174934" y="1219655"/>
                      <a:pt x="705346" y="1125970"/>
                    </a:cubicBezTo>
                    <a:cubicBezTo>
                      <a:pt x="730988" y="1121578"/>
                      <a:pt x="596920" y="598260"/>
                      <a:pt x="662855" y="449682"/>
                    </a:cubicBezTo>
                    <a:cubicBezTo>
                      <a:pt x="687764" y="393325"/>
                      <a:pt x="679705" y="264508"/>
                      <a:pt x="602780" y="217665"/>
                    </a:cubicBezTo>
                    <a:cubicBezTo>
                      <a:pt x="525856" y="170091"/>
                      <a:pt x="412301" y="9802"/>
                      <a:pt x="412301" y="9802"/>
                    </a:cubicBezTo>
                    <a:cubicBezTo>
                      <a:pt x="412301" y="9802"/>
                      <a:pt x="170539" y="-17279"/>
                      <a:pt x="100208" y="18585"/>
                    </a:cubicBezTo>
                    <a:close/>
                  </a:path>
                </a:pathLst>
              </a:custGeom>
              <a:solidFill>
                <a:srgbClr val="A7BFD3"/>
              </a:solidFill>
              <a:ln w="7307"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A552DB6C-44B8-9B5D-1C4C-23F887E2A112}"/>
                  </a:ext>
                </a:extLst>
              </p:cNvPr>
              <p:cNvSpPr/>
              <p:nvPr/>
            </p:nvSpPr>
            <p:spPr>
              <a:xfrm>
                <a:off x="857148" y="2774981"/>
                <a:ext cx="305438" cy="809496"/>
              </a:xfrm>
              <a:custGeom>
                <a:avLst/>
                <a:gdLst>
                  <a:gd name="connsiteX0" fmla="*/ 294510 w 305438"/>
                  <a:gd name="connsiteY0" fmla="*/ 0 h 809496"/>
                  <a:gd name="connsiteX1" fmla="*/ 139929 w 305438"/>
                  <a:gd name="connsiteY1" fmla="*/ 96613 h 809496"/>
                  <a:gd name="connsiteX2" fmla="*/ 0 w 305438"/>
                  <a:gd name="connsiteY2" fmla="*/ 670433 h 809496"/>
                  <a:gd name="connsiteX3" fmla="*/ 11722 w 305438"/>
                  <a:gd name="connsiteY3" fmla="*/ 809496 h 809496"/>
                  <a:gd name="connsiteX4" fmla="*/ 270334 w 305438"/>
                  <a:gd name="connsiteY4" fmla="*/ 674824 h 809496"/>
                  <a:gd name="connsiteX5" fmla="*/ 294510 w 305438"/>
                  <a:gd name="connsiteY5" fmla="*/ 0 h 80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38" h="809496">
                    <a:moveTo>
                      <a:pt x="294510" y="0"/>
                    </a:moveTo>
                    <a:cubicBezTo>
                      <a:pt x="294510" y="0"/>
                      <a:pt x="180955" y="9515"/>
                      <a:pt x="139929" y="96613"/>
                    </a:cubicBezTo>
                    <a:cubicBezTo>
                      <a:pt x="98903" y="183710"/>
                      <a:pt x="0" y="573820"/>
                      <a:pt x="0" y="670433"/>
                    </a:cubicBezTo>
                    <a:cubicBezTo>
                      <a:pt x="0" y="767045"/>
                      <a:pt x="11722" y="809496"/>
                      <a:pt x="11722" y="809496"/>
                    </a:cubicBezTo>
                    <a:lnTo>
                      <a:pt x="270334" y="674824"/>
                    </a:lnTo>
                    <a:cubicBezTo>
                      <a:pt x="271067" y="675556"/>
                      <a:pt x="328943" y="8783"/>
                      <a:pt x="294510" y="0"/>
                    </a:cubicBezTo>
                    <a:close/>
                  </a:path>
                </a:pathLst>
              </a:custGeom>
              <a:solidFill>
                <a:srgbClr val="284E9D"/>
              </a:solidFill>
              <a:ln w="7307"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02389E8-C108-1872-6AC7-7FF277EA61B8}"/>
                  </a:ext>
                </a:extLst>
              </p:cNvPr>
              <p:cNvSpPr/>
              <p:nvPr/>
            </p:nvSpPr>
            <p:spPr>
              <a:xfrm>
                <a:off x="869602" y="3229176"/>
                <a:ext cx="798391" cy="446789"/>
              </a:xfrm>
              <a:custGeom>
                <a:avLst/>
                <a:gdLst>
                  <a:gd name="connsiteX0" fmla="*/ 0 w 798391"/>
                  <a:gd name="connsiteY0" fmla="*/ 355300 h 446789"/>
                  <a:gd name="connsiteX1" fmla="*/ 5128 w 798391"/>
                  <a:gd name="connsiteY1" fmla="*/ 421173 h 446789"/>
                  <a:gd name="connsiteX2" fmla="*/ 113555 w 798391"/>
                  <a:gd name="connsiteY2" fmla="*/ 446790 h 446789"/>
                  <a:gd name="connsiteX3" fmla="*/ 618325 w 798391"/>
                  <a:gd name="connsiteY3" fmla="*/ 198671 h 446789"/>
                  <a:gd name="connsiteX4" fmla="*/ 767778 w 798391"/>
                  <a:gd name="connsiteY4" fmla="*/ 156220 h 446789"/>
                  <a:gd name="connsiteX5" fmla="*/ 794153 w 798391"/>
                  <a:gd name="connsiteY5" fmla="*/ 56680 h 446789"/>
                  <a:gd name="connsiteX6" fmla="*/ 766313 w 798391"/>
                  <a:gd name="connsiteY6" fmla="*/ 2518 h 446789"/>
                  <a:gd name="connsiteX7" fmla="*/ 743602 w 798391"/>
                  <a:gd name="connsiteY7" fmla="*/ 4714 h 446789"/>
                  <a:gd name="connsiteX8" fmla="*/ 610999 w 798391"/>
                  <a:gd name="connsiteY8" fmla="*/ 110841 h 446789"/>
                  <a:gd name="connsiteX9" fmla="*/ 263741 w 798391"/>
                  <a:gd name="connsiteY9" fmla="*/ 197939 h 446789"/>
                  <a:gd name="connsiteX10" fmla="*/ 0 w 798391"/>
                  <a:gd name="connsiteY10" fmla="*/ 355300 h 44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391" h="446789">
                    <a:moveTo>
                      <a:pt x="0" y="355300"/>
                    </a:moveTo>
                    <a:cubicBezTo>
                      <a:pt x="0" y="355300"/>
                      <a:pt x="5128" y="409462"/>
                      <a:pt x="5128" y="421173"/>
                    </a:cubicBezTo>
                    <a:cubicBezTo>
                      <a:pt x="5128" y="432883"/>
                      <a:pt x="57876" y="446790"/>
                      <a:pt x="113555" y="446790"/>
                    </a:cubicBezTo>
                    <a:cubicBezTo>
                      <a:pt x="169234" y="446790"/>
                      <a:pt x="579497" y="215505"/>
                      <a:pt x="618325" y="198671"/>
                    </a:cubicBezTo>
                    <a:cubicBezTo>
                      <a:pt x="657154" y="181837"/>
                      <a:pt x="746533" y="158416"/>
                      <a:pt x="767778" y="156220"/>
                    </a:cubicBezTo>
                    <a:cubicBezTo>
                      <a:pt x="789757" y="154024"/>
                      <a:pt x="806607" y="94739"/>
                      <a:pt x="794153" y="56680"/>
                    </a:cubicBezTo>
                    <a:cubicBezTo>
                      <a:pt x="786094" y="31795"/>
                      <a:pt x="778035" y="9837"/>
                      <a:pt x="766313" y="2518"/>
                    </a:cubicBezTo>
                    <a:cubicBezTo>
                      <a:pt x="759720" y="-1141"/>
                      <a:pt x="753126" y="-1141"/>
                      <a:pt x="743602" y="4714"/>
                    </a:cubicBezTo>
                    <a:cubicBezTo>
                      <a:pt x="717228" y="21548"/>
                      <a:pt x="610999" y="110841"/>
                      <a:pt x="610999" y="110841"/>
                    </a:cubicBezTo>
                    <a:cubicBezTo>
                      <a:pt x="610999" y="110841"/>
                      <a:pt x="362643" y="155488"/>
                      <a:pt x="263741" y="197939"/>
                    </a:cubicBezTo>
                    <a:cubicBezTo>
                      <a:pt x="164105" y="242586"/>
                      <a:pt x="48352" y="294552"/>
                      <a:pt x="0" y="355300"/>
                    </a:cubicBezTo>
                    <a:close/>
                  </a:path>
                </a:pathLst>
              </a:custGeom>
              <a:solidFill>
                <a:srgbClr val="DDA383"/>
              </a:solidFill>
              <a:ln w="7307"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9567DC01-9474-66C6-5D53-D59805CE839F}"/>
                  </a:ext>
                </a:extLst>
              </p:cNvPr>
              <p:cNvSpPr/>
              <p:nvPr/>
            </p:nvSpPr>
            <p:spPr>
              <a:xfrm>
                <a:off x="1635183" y="3233158"/>
                <a:ext cx="134075" cy="148578"/>
              </a:xfrm>
              <a:custGeom>
                <a:avLst/>
                <a:gdLst>
                  <a:gd name="connsiteX0" fmla="*/ 127475 w 134075"/>
                  <a:gd name="connsiteY0" fmla="*/ 16102 h 148578"/>
                  <a:gd name="connsiteX1" fmla="*/ 0 w 134075"/>
                  <a:gd name="connsiteY1" fmla="*/ 0 h 148578"/>
                  <a:gd name="connsiteX2" fmla="*/ 27839 w 134075"/>
                  <a:gd name="connsiteY2" fmla="*/ 54162 h 148578"/>
                  <a:gd name="connsiteX3" fmla="*/ 10989 w 134075"/>
                  <a:gd name="connsiteY3" fmla="*/ 136868 h 148578"/>
                  <a:gd name="connsiteX4" fmla="*/ 81320 w 134075"/>
                  <a:gd name="connsiteY4" fmla="*/ 148578 h 148578"/>
                  <a:gd name="connsiteX5" fmla="*/ 79122 w 134075"/>
                  <a:gd name="connsiteY5" fmla="*/ 131744 h 148578"/>
                  <a:gd name="connsiteX6" fmla="*/ 49818 w 134075"/>
                  <a:gd name="connsiteY6" fmla="*/ 120034 h 148578"/>
                  <a:gd name="connsiteX7" fmla="*/ 98170 w 134075"/>
                  <a:gd name="connsiteY7" fmla="*/ 112715 h 148578"/>
                  <a:gd name="connsiteX8" fmla="*/ 115020 w 134075"/>
                  <a:gd name="connsiteY8" fmla="*/ 98808 h 148578"/>
                  <a:gd name="connsiteX9" fmla="*/ 100368 w 134075"/>
                  <a:gd name="connsiteY9" fmla="*/ 87098 h 148578"/>
                  <a:gd name="connsiteX10" fmla="*/ 129673 w 134075"/>
                  <a:gd name="connsiteY10" fmla="*/ 70264 h 148578"/>
                  <a:gd name="connsiteX11" fmla="*/ 131870 w 134075"/>
                  <a:gd name="connsiteY11" fmla="*/ 46843 h 148578"/>
                  <a:gd name="connsiteX12" fmla="*/ 127475 w 134075"/>
                  <a:gd name="connsiteY12" fmla="*/ 16102 h 14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075" h="148578">
                    <a:moveTo>
                      <a:pt x="127475" y="16102"/>
                    </a:moveTo>
                    <a:lnTo>
                      <a:pt x="0" y="0"/>
                    </a:lnTo>
                    <a:lnTo>
                      <a:pt x="27839" y="54162"/>
                    </a:lnTo>
                    <a:lnTo>
                      <a:pt x="10989" y="136868"/>
                    </a:lnTo>
                    <a:lnTo>
                      <a:pt x="81320" y="148578"/>
                    </a:lnTo>
                    <a:cubicBezTo>
                      <a:pt x="81320" y="148578"/>
                      <a:pt x="90844" y="136868"/>
                      <a:pt x="79122" y="131744"/>
                    </a:cubicBezTo>
                    <a:cubicBezTo>
                      <a:pt x="67400" y="127353"/>
                      <a:pt x="49818" y="120034"/>
                      <a:pt x="49818" y="120034"/>
                    </a:cubicBezTo>
                    <a:cubicBezTo>
                      <a:pt x="49818" y="120034"/>
                      <a:pt x="83518" y="115642"/>
                      <a:pt x="98170" y="112715"/>
                    </a:cubicBezTo>
                    <a:cubicBezTo>
                      <a:pt x="112822" y="110519"/>
                      <a:pt x="115020" y="105396"/>
                      <a:pt x="115020" y="98808"/>
                    </a:cubicBezTo>
                    <a:cubicBezTo>
                      <a:pt x="115020" y="91489"/>
                      <a:pt x="100368" y="87098"/>
                      <a:pt x="100368" y="87098"/>
                    </a:cubicBezTo>
                    <a:cubicBezTo>
                      <a:pt x="100368" y="87098"/>
                      <a:pt x="126742" y="77583"/>
                      <a:pt x="129673" y="70264"/>
                    </a:cubicBezTo>
                    <a:cubicBezTo>
                      <a:pt x="131870" y="62945"/>
                      <a:pt x="136999" y="53430"/>
                      <a:pt x="131870" y="46843"/>
                    </a:cubicBezTo>
                    <a:cubicBezTo>
                      <a:pt x="127475" y="39523"/>
                      <a:pt x="134801" y="21226"/>
                      <a:pt x="127475" y="16102"/>
                    </a:cubicBezTo>
                    <a:close/>
                  </a:path>
                </a:pathLst>
              </a:custGeom>
              <a:solidFill>
                <a:srgbClr val="D39576"/>
              </a:solidFill>
              <a:ln w="7307" cap="flat">
                <a:noFill/>
                <a:prstDash val="solid"/>
                <a:miter/>
              </a:ln>
            </p:spPr>
            <p:txBody>
              <a:bodyPr rtlCol="0" anchor="ctr"/>
              <a:lstStyle/>
              <a:p>
                <a:endParaRPr lang="en-US"/>
              </a:p>
            </p:txBody>
          </p:sp>
          <p:grpSp>
            <p:nvGrpSpPr>
              <p:cNvPr id="41" name="Gráfico 2">
                <a:extLst>
                  <a:ext uri="{FF2B5EF4-FFF2-40B4-BE49-F238E27FC236}">
                    <a16:creationId xmlns:a16="http://schemas.microsoft.com/office/drawing/2014/main" id="{A569D581-223B-8027-5BAD-5387B2B70366}"/>
                  </a:ext>
                </a:extLst>
              </p:cNvPr>
              <p:cNvGrpSpPr/>
              <p:nvPr/>
            </p:nvGrpSpPr>
            <p:grpSpPr>
              <a:xfrm>
                <a:off x="1225148" y="2212871"/>
                <a:ext cx="349737" cy="624436"/>
                <a:chOff x="1225148" y="2212871"/>
                <a:chExt cx="349737" cy="624436"/>
              </a:xfrm>
            </p:grpSpPr>
            <p:sp>
              <p:nvSpPr>
                <p:cNvPr id="42" name="Freeform: Shape 41">
                  <a:extLst>
                    <a:ext uri="{FF2B5EF4-FFF2-40B4-BE49-F238E27FC236}">
                      <a16:creationId xmlns:a16="http://schemas.microsoft.com/office/drawing/2014/main" id="{6C5D3523-C8C0-625A-01E7-B5F07A3435CB}"/>
                    </a:ext>
                  </a:extLst>
                </p:cNvPr>
                <p:cNvSpPr/>
                <p:nvPr/>
              </p:nvSpPr>
              <p:spPr>
                <a:xfrm>
                  <a:off x="1243715" y="2562490"/>
                  <a:ext cx="244945" cy="274817"/>
                </a:xfrm>
                <a:custGeom>
                  <a:avLst/>
                  <a:gdLst>
                    <a:gd name="connsiteX0" fmla="*/ 36151 w 244945"/>
                    <a:gd name="connsiteY0" fmla="*/ 22194 h 274817"/>
                    <a:gd name="connsiteX1" fmla="*/ 39082 w 244945"/>
                    <a:gd name="connsiteY1" fmla="*/ 143691 h 274817"/>
                    <a:gd name="connsiteX2" fmla="*/ 36884 w 244945"/>
                    <a:gd name="connsiteY2" fmla="*/ 247623 h 274817"/>
                    <a:gd name="connsiteX3" fmla="*/ 244946 w 244945"/>
                    <a:gd name="connsiteY3" fmla="*/ 232984 h 274817"/>
                    <a:gd name="connsiteX4" fmla="*/ 199524 w 244945"/>
                    <a:gd name="connsiteY4" fmla="*/ 114415 h 274817"/>
                    <a:gd name="connsiteX5" fmla="*/ 172417 w 244945"/>
                    <a:gd name="connsiteY5" fmla="*/ 7555 h 274817"/>
                    <a:gd name="connsiteX6" fmla="*/ 36151 w 244945"/>
                    <a:gd name="connsiteY6" fmla="*/ 22194 h 27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945" h="274817">
                      <a:moveTo>
                        <a:pt x="36151" y="22194"/>
                      </a:moveTo>
                      <a:cubicBezTo>
                        <a:pt x="36151" y="22194"/>
                        <a:pt x="44942" y="90993"/>
                        <a:pt x="39082" y="143691"/>
                      </a:cubicBezTo>
                      <a:cubicBezTo>
                        <a:pt x="33221" y="199317"/>
                        <a:pt x="-44436" y="193461"/>
                        <a:pt x="36884" y="247623"/>
                      </a:cubicBezTo>
                      <a:cubicBezTo>
                        <a:pt x="140915" y="316423"/>
                        <a:pt x="244946" y="232984"/>
                        <a:pt x="244946" y="232984"/>
                      </a:cubicBezTo>
                      <a:cubicBezTo>
                        <a:pt x="244946" y="232984"/>
                        <a:pt x="199524" y="180287"/>
                        <a:pt x="199524" y="114415"/>
                      </a:cubicBezTo>
                      <a:cubicBezTo>
                        <a:pt x="199524" y="45615"/>
                        <a:pt x="254470" y="-1960"/>
                        <a:pt x="172417" y="7555"/>
                      </a:cubicBezTo>
                      <a:cubicBezTo>
                        <a:pt x="90364" y="17802"/>
                        <a:pt x="31755" y="-23917"/>
                        <a:pt x="36151" y="22194"/>
                      </a:cubicBezTo>
                      <a:close/>
                    </a:path>
                  </a:pathLst>
                </a:custGeom>
                <a:solidFill>
                  <a:srgbClr val="DDA383"/>
                </a:solidFill>
                <a:ln w="7307"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4D62E846-B270-A221-6A48-217E78A90C65}"/>
                    </a:ext>
                  </a:extLst>
                </p:cNvPr>
                <p:cNvSpPr/>
                <p:nvPr/>
              </p:nvSpPr>
              <p:spPr>
                <a:xfrm>
                  <a:off x="1280290" y="2563067"/>
                  <a:ext cx="182423" cy="163389"/>
                </a:xfrm>
                <a:custGeom>
                  <a:avLst/>
                  <a:gdLst>
                    <a:gd name="connsiteX0" fmla="*/ 61115 w 182423"/>
                    <a:gd name="connsiteY0" fmla="*/ 160679 h 163389"/>
                    <a:gd name="connsiteX1" fmla="*/ 309 w 182423"/>
                    <a:gd name="connsiteY1" fmla="*/ 22348 h 163389"/>
                    <a:gd name="connsiteX2" fmla="*/ 137307 w 182423"/>
                    <a:gd name="connsiteY2" fmla="*/ 8441 h 163389"/>
                    <a:gd name="connsiteX3" fmla="*/ 164414 w 182423"/>
                    <a:gd name="connsiteY3" fmla="*/ 115301 h 163389"/>
                    <a:gd name="connsiteX4" fmla="*/ 164414 w 182423"/>
                    <a:gd name="connsiteY4" fmla="*/ 117496 h 163389"/>
                    <a:gd name="connsiteX5" fmla="*/ 61115 w 182423"/>
                    <a:gd name="connsiteY5" fmla="*/ 160679 h 1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23" h="163389">
                      <a:moveTo>
                        <a:pt x="61115" y="160679"/>
                      </a:moveTo>
                      <a:cubicBezTo>
                        <a:pt x="48661" y="158484"/>
                        <a:pt x="309" y="22348"/>
                        <a:pt x="309" y="22348"/>
                      </a:cubicBezTo>
                      <a:cubicBezTo>
                        <a:pt x="-4820" y="-23763"/>
                        <a:pt x="54522" y="17224"/>
                        <a:pt x="137307" y="8441"/>
                      </a:cubicBezTo>
                      <a:cubicBezTo>
                        <a:pt x="219360" y="-1074"/>
                        <a:pt x="164414" y="46501"/>
                        <a:pt x="164414" y="115301"/>
                      </a:cubicBezTo>
                      <a:cubicBezTo>
                        <a:pt x="164414" y="116033"/>
                        <a:pt x="164414" y="116765"/>
                        <a:pt x="164414" y="117496"/>
                      </a:cubicBezTo>
                      <a:cubicBezTo>
                        <a:pt x="151227" y="151164"/>
                        <a:pt x="113131" y="170926"/>
                        <a:pt x="61115" y="160679"/>
                      </a:cubicBezTo>
                      <a:close/>
                    </a:path>
                  </a:pathLst>
                </a:custGeom>
                <a:solidFill>
                  <a:srgbClr val="D39576"/>
                </a:solidFill>
                <a:ln w="7307"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902965BE-E13C-32F5-932F-40DCA23BFB7E}"/>
                    </a:ext>
                  </a:extLst>
                </p:cNvPr>
                <p:cNvSpPr/>
                <p:nvPr/>
              </p:nvSpPr>
              <p:spPr>
                <a:xfrm>
                  <a:off x="1225148" y="2212871"/>
                  <a:ext cx="349737" cy="446119"/>
                </a:xfrm>
                <a:custGeom>
                  <a:avLst/>
                  <a:gdLst>
                    <a:gd name="connsiteX0" fmla="*/ 18820 w 349737"/>
                    <a:gd name="connsiteY0" fmla="*/ 0 h 446119"/>
                    <a:gd name="connsiteX1" fmla="*/ 22483 w 349737"/>
                    <a:gd name="connsiteY1" fmla="*/ 319114 h 446119"/>
                    <a:gd name="connsiteX2" fmla="*/ 206369 w 349737"/>
                    <a:gd name="connsiteY2" fmla="*/ 436220 h 446119"/>
                    <a:gd name="connsiteX3" fmla="*/ 348495 w 349737"/>
                    <a:gd name="connsiteY3" fmla="*/ 177123 h 446119"/>
                    <a:gd name="connsiteX4" fmla="*/ 218823 w 349737"/>
                    <a:gd name="connsiteY4" fmla="*/ 74655 h 446119"/>
                    <a:gd name="connsiteX5" fmla="*/ 97942 w 349737"/>
                    <a:gd name="connsiteY5" fmla="*/ 32204 h 446119"/>
                    <a:gd name="connsiteX6" fmla="*/ 177064 w 349737"/>
                    <a:gd name="connsiteY6" fmla="*/ 95149 h 446119"/>
                    <a:gd name="connsiteX7" fmla="*/ 18820 w 349737"/>
                    <a:gd name="connsiteY7" fmla="*/ 0 h 44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737" h="446119">
                      <a:moveTo>
                        <a:pt x="18820" y="0"/>
                      </a:moveTo>
                      <a:cubicBezTo>
                        <a:pt x="18820" y="0"/>
                        <a:pt x="-25870" y="249582"/>
                        <a:pt x="22483" y="319114"/>
                      </a:cubicBezTo>
                      <a:cubicBezTo>
                        <a:pt x="116990" y="455250"/>
                        <a:pt x="134572" y="457446"/>
                        <a:pt x="206369" y="436220"/>
                      </a:cubicBezTo>
                      <a:cubicBezTo>
                        <a:pt x="278165" y="414995"/>
                        <a:pt x="338971" y="292033"/>
                        <a:pt x="348495" y="177123"/>
                      </a:cubicBezTo>
                      <a:cubicBezTo>
                        <a:pt x="358019" y="67336"/>
                        <a:pt x="312597" y="90757"/>
                        <a:pt x="218823" y="74655"/>
                      </a:cubicBezTo>
                      <a:cubicBezTo>
                        <a:pt x="116990" y="57821"/>
                        <a:pt x="97942" y="32204"/>
                        <a:pt x="97942" y="32204"/>
                      </a:cubicBezTo>
                      <a:cubicBezTo>
                        <a:pt x="97942" y="32204"/>
                        <a:pt x="110396" y="78315"/>
                        <a:pt x="177064" y="95149"/>
                      </a:cubicBezTo>
                      <a:cubicBezTo>
                        <a:pt x="181460" y="96613"/>
                        <a:pt x="71568" y="172732"/>
                        <a:pt x="18820" y="0"/>
                      </a:cubicBezTo>
                      <a:close/>
                    </a:path>
                  </a:pathLst>
                </a:custGeom>
                <a:solidFill>
                  <a:srgbClr val="DDA383"/>
                </a:solidFill>
                <a:ln w="7307" cap="flat">
                  <a:noFill/>
                  <a:prstDash val="solid"/>
                  <a:miter/>
                </a:ln>
              </p:spPr>
              <p:txBody>
                <a:bodyPr rtlCol="0" anchor="ctr"/>
                <a:lstStyle/>
                <a:p>
                  <a:endParaRPr lang="en-US"/>
                </a:p>
              </p:txBody>
            </p:sp>
          </p:grpSp>
        </p:grpSp>
      </p:grpSp>
      <p:sp>
        <p:nvSpPr>
          <p:cNvPr id="55" name="TextBox 54">
            <a:extLst>
              <a:ext uri="{FF2B5EF4-FFF2-40B4-BE49-F238E27FC236}">
                <a16:creationId xmlns:a16="http://schemas.microsoft.com/office/drawing/2014/main" id="{79268CD3-E022-6D19-2FFE-F14E43767243}"/>
              </a:ext>
            </a:extLst>
          </p:cNvPr>
          <p:cNvSpPr txBox="1"/>
          <p:nvPr/>
        </p:nvSpPr>
        <p:spPr>
          <a:xfrm>
            <a:off x="10445590" y="2732908"/>
            <a:ext cx="989744" cy="1231106"/>
          </a:xfrm>
          <a:prstGeom prst="rect">
            <a:avLst/>
          </a:prstGeom>
          <a:noFill/>
        </p:spPr>
        <p:txBody>
          <a:bodyPr wrap="square" lIns="0" tIns="0" rIns="0" bIns="0" rtlCol="0">
            <a:spAutoFit/>
          </a:bodyPr>
          <a:lstStyle/>
          <a:p>
            <a:pPr algn="ctr"/>
            <a:r>
              <a:rPr lang="en-US" sz="1600" b="1" dirty="0">
                <a:solidFill>
                  <a:schemeClr val="bg1"/>
                </a:solidFill>
                <a:latin typeface="Segoe UI" panose="020B0502040204020203" pitchFamily="34" charset="0"/>
                <a:cs typeface="Segoe UI" panose="020B0502040204020203" pitchFamily="34" charset="0"/>
              </a:rPr>
              <a:t>Substitute ARP/ CSLFRF funds for project</a:t>
            </a:r>
          </a:p>
        </p:txBody>
      </p:sp>
      <p:cxnSp>
        <p:nvCxnSpPr>
          <p:cNvPr id="64" name="Straight Arrow Connector 63">
            <a:extLst>
              <a:ext uri="{FF2B5EF4-FFF2-40B4-BE49-F238E27FC236}">
                <a16:creationId xmlns:a16="http://schemas.microsoft.com/office/drawing/2014/main" id="{F0268998-A9B4-24A3-0705-48C82F4B4F89}"/>
              </a:ext>
            </a:extLst>
          </p:cNvPr>
          <p:cNvCxnSpPr>
            <a:cxnSpLocks/>
          </p:cNvCxnSpPr>
          <p:nvPr/>
        </p:nvCxnSpPr>
        <p:spPr>
          <a:xfrm>
            <a:off x="5399466" y="1833219"/>
            <a:ext cx="0" cy="748840"/>
          </a:xfrm>
          <a:prstGeom prst="straightConnector1">
            <a:avLst/>
          </a:prstGeom>
          <a:ln w="34925">
            <a:solidFill>
              <a:schemeClr val="bg2">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28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2E1B32-32CE-7C48-9EF5-19B7721CCE8B}"/>
              </a:ext>
            </a:extLst>
          </p:cNvPr>
          <p:cNvSpPr/>
          <p:nvPr/>
        </p:nvSpPr>
        <p:spPr>
          <a:xfrm>
            <a:off x="1589" y="1"/>
            <a:ext cx="12188825" cy="1427485"/>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886FCD-58EE-E1AE-ADD3-907A57A066F8}"/>
              </a:ext>
            </a:extLst>
          </p:cNvPr>
          <p:cNvSpPr>
            <a:spLocks noGrp="1"/>
          </p:cNvSpPr>
          <p:nvPr>
            <p:ph type="title"/>
          </p:nvPr>
        </p:nvSpPr>
        <p:spPr>
          <a:xfrm>
            <a:off x="839570" y="101923"/>
            <a:ext cx="10512862" cy="1325563"/>
          </a:xfrm>
        </p:spPr>
        <p:txBody>
          <a:bodyPr/>
          <a:lstStyle/>
          <a:p>
            <a:pPr algn="ctr"/>
            <a:r>
              <a:rPr lang="en-US" dirty="0">
                <a:solidFill>
                  <a:schemeClr val="bg1"/>
                </a:solidFill>
              </a:rPr>
              <a:t>Adjustment Period</a:t>
            </a:r>
            <a:br>
              <a:rPr lang="en-US" dirty="0">
                <a:solidFill>
                  <a:schemeClr val="bg1"/>
                </a:solidFill>
              </a:rPr>
            </a:br>
            <a:r>
              <a:rPr lang="en-US" dirty="0">
                <a:solidFill>
                  <a:schemeClr val="bg1"/>
                </a:solidFill>
              </a:rPr>
              <a:t>January 1, 2025 – December 31, 2026</a:t>
            </a:r>
          </a:p>
        </p:txBody>
      </p:sp>
      <p:sp>
        <p:nvSpPr>
          <p:cNvPr id="3" name="Content Placeholder 2">
            <a:extLst>
              <a:ext uri="{FF2B5EF4-FFF2-40B4-BE49-F238E27FC236}">
                <a16:creationId xmlns:a16="http://schemas.microsoft.com/office/drawing/2014/main" id="{511D7E50-9C37-FDA1-1847-C799CA44CBC9}"/>
              </a:ext>
            </a:extLst>
          </p:cNvPr>
          <p:cNvSpPr>
            <a:spLocks noGrp="1"/>
          </p:cNvSpPr>
          <p:nvPr>
            <p:ph idx="1"/>
          </p:nvPr>
        </p:nvSpPr>
        <p:spPr>
          <a:xfrm>
            <a:off x="2927649" y="1550006"/>
            <a:ext cx="8856985" cy="5226671"/>
          </a:xfrm>
        </p:spPr>
        <p:txBody>
          <a:bodyPr>
            <a:normAutofit fontScale="70000" lnSpcReduction="20000"/>
          </a:bodyPr>
          <a:lstStyle/>
          <a:p>
            <a:pPr marL="514350" indent="-514350">
              <a:buFont typeface="+mj-lt"/>
              <a:buAutoNum type="arabicPeriod"/>
            </a:pPr>
            <a:r>
              <a:rPr lang="en-US" dirty="0">
                <a:latin typeface="Calibri" panose="020F0502020204030204" pitchFamily="34" charset="0"/>
                <a:cs typeface="Calibri" panose="020F0502020204030204" pitchFamily="34" charset="0"/>
              </a:rPr>
              <a:t>Substituting new hires or other staff into an Obligated Position, even if nature of position changes</a:t>
            </a:r>
          </a:p>
          <a:p>
            <a:pPr marL="514350" indent="-514350">
              <a:buFont typeface="+mj-lt"/>
              <a:buAutoNum type="arabicPeriod"/>
            </a:pPr>
            <a:r>
              <a:rPr lang="en-US" dirty="0">
                <a:latin typeface="Calibri" panose="020F0502020204030204" pitchFamily="34" charset="0"/>
                <a:cs typeface="Calibri" panose="020F0502020204030204" pitchFamily="34" charset="0"/>
              </a:rPr>
              <a:t>New contracts executed related to Mandated Future Compliance Costs (including for personnel)</a:t>
            </a:r>
          </a:p>
          <a:p>
            <a:pPr marL="514350" indent="-514350">
              <a:buFont typeface="+mj-lt"/>
              <a:buAutoNum type="arabicPeriod"/>
            </a:pPr>
            <a:r>
              <a:rPr lang="en-US" dirty="0">
                <a:latin typeface="Calibri" panose="020F0502020204030204" pitchFamily="34" charset="0"/>
                <a:cs typeface="Calibri" panose="020F0502020204030204" pitchFamily="34" charset="0"/>
              </a:rPr>
              <a:t>New contracts executed to carry out Internal Obligation (including for personnel)</a:t>
            </a:r>
          </a:p>
          <a:p>
            <a:pPr marL="514350" indent="-514350">
              <a:buFont typeface="+mj-lt"/>
              <a:buAutoNum type="arabicPeriod"/>
            </a:pPr>
            <a:r>
              <a:rPr lang="en-US" dirty="0">
                <a:latin typeface="Calibri" panose="020F0502020204030204" pitchFamily="34" charset="0"/>
                <a:cs typeface="Calibri" panose="020F0502020204030204" pitchFamily="34" charset="0"/>
              </a:rPr>
              <a:t>Substitute ARP/CSLFRF funds for local funds on ARP/CSLFRF-eligible project that was obligated by December 31, 2024</a:t>
            </a:r>
          </a:p>
          <a:p>
            <a:pPr marL="514350" indent="-514350">
              <a:buFont typeface="+mj-lt"/>
              <a:buAutoNum type="arabicPeriod"/>
            </a:pPr>
            <a:r>
              <a:rPr lang="en-US" dirty="0">
                <a:solidFill>
                  <a:schemeClr val="accent1"/>
                </a:solidFill>
                <a:latin typeface="Calibri" panose="020F0502020204030204" pitchFamily="34" charset="0"/>
                <a:cs typeface="Calibri" panose="020F0502020204030204" pitchFamily="34" charset="0"/>
              </a:rPr>
              <a:t>Change Orders or Contract Contingencies that were expressly allowed in original contract executed by December 31, 2024</a:t>
            </a:r>
          </a:p>
          <a:p>
            <a:pPr marL="457063" lvl="1" indent="0">
              <a:buNone/>
            </a:pPr>
            <a:r>
              <a:rPr lang="en-US" dirty="0">
                <a:solidFill>
                  <a:schemeClr val="accent1"/>
                </a:solidFill>
                <a:latin typeface="Calibri" panose="020F0502020204030204" pitchFamily="34" charset="0"/>
                <a:cs typeface="Calibri" panose="020F0502020204030204" pitchFamily="34" charset="0"/>
              </a:rPr>
              <a:t>	May use ARP/CSLFRF to fund increase in costs</a:t>
            </a:r>
          </a:p>
          <a:p>
            <a:pPr marL="514350" indent="-514350">
              <a:buFont typeface="+mj-lt"/>
              <a:buAutoNum type="arabicPeriod"/>
            </a:pPr>
            <a:r>
              <a:rPr lang="en-US" dirty="0">
                <a:solidFill>
                  <a:schemeClr val="accent1"/>
                </a:solidFill>
                <a:latin typeface="Calibri" panose="020F0502020204030204" pitchFamily="34" charset="0"/>
                <a:cs typeface="Calibri" panose="020F0502020204030204" pitchFamily="34" charset="0"/>
              </a:rPr>
              <a:t>Amendments to contracts executed by December 31, 2024, if amended contract is of substantially the same scope and for substantially the same purpose as original contract</a:t>
            </a:r>
          </a:p>
          <a:p>
            <a:pPr marL="457063" lvl="1" indent="0">
              <a:buNone/>
            </a:pPr>
            <a:r>
              <a:rPr lang="en-US" dirty="0">
                <a:solidFill>
                  <a:schemeClr val="accent1"/>
                </a:solidFill>
                <a:latin typeface="Calibri" panose="020F0502020204030204" pitchFamily="34" charset="0"/>
                <a:cs typeface="Calibri" panose="020F0502020204030204" pitchFamily="34" charset="0"/>
              </a:rPr>
              <a:t>	May use ARP/CSLFRF to fund increase in costs</a:t>
            </a:r>
          </a:p>
          <a:p>
            <a:pPr marL="514350" indent="-514350">
              <a:buFont typeface="+mj-lt"/>
              <a:buAutoNum type="arabicPeriod"/>
            </a:pPr>
            <a:r>
              <a:rPr lang="en-US" dirty="0">
                <a:solidFill>
                  <a:schemeClr val="accent1"/>
                </a:solidFill>
                <a:latin typeface="Calibri" panose="020F0502020204030204" pitchFamily="34" charset="0"/>
                <a:cs typeface="Calibri" panose="020F0502020204030204" pitchFamily="34" charset="0"/>
              </a:rPr>
              <a:t>*Substituting Contractors or Subawards for certain purposes, if new contract or subaward is of substantially the same scope and for substantially the same purpose as original executed by December 31, 2024</a:t>
            </a:r>
          </a:p>
          <a:p>
            <a:pPr marL="457063" lvl="1" indent="0">
              <a:buNone/>
            </a:pPr>
            <a:r>
              <a:rPr lang="en-US" dirty="0">
                <a:solidFill>
                  <a:schemeClr val="accent1"/>
                </a:solidFill>
                <a:latin typeface="Calibri" panose="020F0502020204030204" pitchFamily="34" charset="0"/>
                <a:cs typeface="Calibri" panose="020F0502020204030204" pitchFamily="34" charset="0"/>
              </a:rPr>
              <a:t>	May use ARP/CSLFRF to fund new contract or subaward, even if it imposes higher costs</a:t>
            </a:r>
          </a:p>
        </p:txBody>
      </p:sp>
      <p:sp>
        <p:nvSpPr>
          <p:cNvPr id="4" name="Right Arrow Callout 3">
            <a:extLst>
              <a:ext uri="{FF2B5EF4-FFF2-40B4-BE49-F238E27FC236}">
                <a16:creationId xmlns:a16="http://schemas.microsoft.com/office/drawing/2014/main" id="{FE383066-14CF-3FF8-C235-891BF9D89C9C}"/>
              </a:ext>
            </a:extLst>
          </p:cNvPr>
          <p:cNvSpPr/>
          <p:nvPr/>
        </p:nvSpPr>
        <p:spPr>
          <a:xfrm>
            <a:off x="191344" y="1529408"/>
            <a:ext cx="2880320" cy="4995936"/>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Certain new legal obligations allowed</a:t>
            </a:r>
          </a:p>
          <a:p>
            <a:pPr algn="ctr"/>
            <a:endParaRPr lang="en-US" sz="2400" dirty="0"/>
          </a:p>
          <a:p>
            <a:pPr algn="ctr"/>
            <a:r>
              <a:rPr lang="en-US" sz="2400" dirty="0"/>
              <a:t>But must provide estimate &amp; justification to Treasury in advance</a:t>
            </a:r>
          </a:p>
        </p:txBody>
      </p:sp>
    </p:spTree>
    <p:extLst>
      <p:ext uri="{BB962C8B-B14F-4D97-AF65-F5344CB8AC3E}">
        <p14:creationId xmlns:p14="http://schemas.microsoft.com/office/powerpoint/2010/main" val="2792430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49B0-8A8A-E1D4-956B-E250271E8771}"/>
              </a:ext>
            </a:extLst>
          </p:cNvPr>
          <p:cNvSpPr>
            <a:spLocks noGrp="1"/>
          </p:cNvSpPr>
          <p:nvPr>
            <p:ph type="title"/>
          </p:nvPr>
        </p:nvSpPr>
        <p:spPr>
          <a:xfrm>
            <a:off x="1271464" y="-99392"/>
            <a:ext cx="10512862" cy="1325563"/>
          </a:xfrm>
        </p:spPr>
        <p:txBody>
          <a:bodyPr/>
          <a:lstStyle/>
          <a:p>
            <a:r>
              <a:rPr lang="en-US" dirty="0"/>
              <a:t>*Substituting Contractors or Subrecipients</a:t>
            </a:r>
          </a:p>
        </p:txBody>
      </p:sp>
      <p:sp>
        <p:nvSpPr>
          <p:cNvPr id="3" name="Content Placeholder 2">
            <a:extLst>
              <a:ext uri="{FF2B5EF4-FFF2-40B4-BE49-F238E27FC236}">
                <a16:creationId xmlns:a16="http://schemas.microsoft.com/office/drawing/2014/main" id="{94BBA540-FD66-9CE9-76C1-066A0DEC51BB}"/>
              </a:ext>
            </a:extLst>
          </p:cNvPr>
          <p:cNvSpPr>
            <a:spLocks noGrp="1"/>
          </p:cNvSpPr>
          <p:nvPr>
            <p:ph idx="1"/>
          </p:nvPr>
        </p:nvSpPr>
        <p:spPr>
          <a:xfrm>
            <a:off x="263353" y="1772507"/>
            <a:ext cx="9013365" cy="4810855"/>
          </a:xfrm>
          <a:solidFill>
            <a:schemeClr val="accent6"/>
          </a:solidFill>
        </p:spPr>
        <p:txBody>
          <a:bodyPr>
            <a:normAutofit lnSpcReduction="10000"/>
          </a:bodyPr>
          <a:lstStyle/>
          <a:p>
            <a:pPr marL="0" indent="0">
              <a:buNone/>
            </a:pPr>
            <a:endParaRPr lang="en-US" sz="1200" dirty="0">
              <a:solidFill>
                <a:schemeClr val="bg1"/>
              </a:solidFill>
            </a:endParaRPr>
          </a:p>
          <a:p>
            <a:pPr marL="458788" indent="-230188">
              <a:spcBef>
                <a:spcPts val="0"/>
              </a:spcBef>
              <a:buFont typeface="+mj-lt"/>
              <a:buAutoNum type="arabicPeriod"/>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local government terminates a contract or subaward because of the contractor or subrecipient’s default, because the contractor or subrecipient goes out of business, or because the recipient otherwise determines that the contractor or subrecipient will not be able to perform under the contract or carry out the subaward; or</a:t>
            </a:r>
          </a:p>
          <a:p>
            <a:pPr marL="458788" indent="-230188">
              <a:spcBef>
                <a:spcPts val="0"/>
              </a:spcBef>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458788" indent="-230188">
              <a:spcBef>
                <a:spcPts val="0"/>
              </a:spcBef>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2.	The local government and contractor or subrecipient mutually agree to terminate the contract or subaward for convenience (As part of required federal contract terms, all contracts greater than $10,000 must include provisions for termination for cause and convenience by the contractor.); or</a:t>
            </a:r>
          </a:p>
          <a:p>
            <a:pPr marL="458788" indent="-230188">
              <a:spcBef>
                <a:spcPts val="0"/>
              </a:spcBef>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pPr marL="458788" indent="-230188">
              <a:spcBef>
                <a:spcPts val="0"/>
              </a:spcBef>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3. The local government terminates the contract or subaward for convenience if the contract or subaward was not properly awarded (such as if the contractor was not eligible to receive the contract), there is clear evidence that the contract or subaward was improper, the local government documents its determination that the contract or subaward was not properly awarded, and the original contract or subaward was entered into by the recipient in good faith.</a:t>
            </a:r>
          </a:p>
          <a:p>
            <a:endParaRPr lang="en-US" dirty="0"/>
          </a:p>
        </p:txBody>
      </p:sp>
      <p:sp>
        <p:nvSpPr>
          <p:cNvPr id="4" name="Rectangle 3">
            <a:extLst>
              <a:ext uri="{FF2B5EF4-FFF2-40B4-BE49-F238E27FC236}">
                <a16:creationId xmlns:a16="http://schemas.microsoft.com/office/drawing/2014/main" id="{85143617-5F7D-8417-A968-90E37B88B8A7}"/>
              </a:ext>
            </a:extLst>
          </p:cNvPr>
          <p:cNvSpPr/>
          <p:nvPr/>
        </p:nvSpPr>
        <p:spPr>
          <a:xfrm>
            <a:off x="263352" y="985720"/>
            <a:ext cx="9001000" cy="7870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A local government may “replace” a contract or subaward after December 31, 2024 if any of the following occur:</a:t>
            </a:r>
          </a:p>
        </p:txBody>
      </p:sp>
      <p:sp>
        <p:nvSpPr>
          <p:cNvPr id="6" name="Rectangle 5">
            <a:extLst>
              <a:ext uri="{FF2B5EF4-FFF2-40B4-BE49-F238E27FC236}">
                <a16:creationId xmlns:a16="http://schemas.microsoft.com/office/drawing/2014/main" id="{1B121A09-A2AC-739C-0912-0DF7755B0AAA}"/>
              </a:ext>
            </a:extLst>
          </p:cNvPr>
          <p:cNvSpPr/>
          <p:nvPr/>
        </p:nvSpPr>
        <p:spPr>
          <a:xfrm>
            <a:off x="9266357" y="4437112"/>
            <a:ext cx="2926061" cy="21462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Must follow all UG and state law processes to select new contractor/subrecipient</a:t>
            </a:r>
          </a:p>
          <a:p>
            <a:pPr algn="ctr"/>
            <a:endParaRPr lang="en-US" sz="1400" i="1" dirty="0"/>
          </a:p>
        </p:txBody>
      </p:sp>
      <p:sp>
        <p:nvSpPr>
          <p:cNvPr id="7" name="Rectangle 6">
            <a:extLst>
              <a:ext uri="{FF2B5EF4-FFF2-40B4-BE49-F238E27FC236}">
                <a16:creationId xmlns:a16="http://schemas.microsoft.com/office/drawing/2014/main" id="{6576C129-2163-B0C6-41AB-7262E9115322}"/>
              </a:ext>
            </a:extLst>
          </p:cNvPr>
          <p:cNvSpPr/>
          <p:nvPr/>
        </p:nvSpPr>
        <p:spPr>
          <a:xfrm>
            <a:off x="9264353" y="985720"/>
            <a:ext cx="2926061" cy="3451392"/>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libri" panose="020F0502020204030204" pitchFamily="34" charset="0"/>
                <a:cs typeface="Calibri" panose="020F0502020204030204" pitchFamily="34" charset="0"/>
              </a:rPr>
              <a:t>Substitute contract or subaward must be for substantially the same purpose as original</a:t>
            </a:r>
          </a:p>
          <a:p>
            <a:pPr algn="ctr"/>
            <a:endParaRPr lang="en-US" sz="2000" dirty="0">
              <a:latin typeface="Calibri" panose="020F0502020204030204" pitchFamily="34" charset="0"/>
              <a:cs typeface="Calibri" panose="020F0502020204030204" pitchFamily="34" charset="0"/>
            </a:endParaRPr>
          </a:p>
          <a:p>
            <a:pPr algn="ctr"/>
            <a:r>
              <a:rPr lang="en-US" sz="2000" dirty="0">
                <a:latin typeface="Calibri" panose="020F0502020204030204" pitchFamily="34" charset="0"/>
                <a:cs typeface="Calibri" panose="020F0502020204030204" pitchFamily="34" charset="0"/>
              </a:rPr>
              <a:t>May use ARP/CSLFRF to fund any increase costs necessary to accomplish the substitution</a:t>
            </a:r>
          </a:p>
          <a:p>
            <a:pPr algn="ctr"/>
            <a:endParaRPr lang="en-US" dirty="0"/>
          </a:p>
        </p:txBody>
      </p:sp>
    </p:spTree>
    <p:extLst>
      <p:ext uri="{BB962C8B-B14F-4D97-AF65-F5344CB8AC3E}">
        <p14:creationId xmlns:p14="http://schemas.microsoft.com/office/powerpoint/2010/main" val="30377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EDA9-E0A1-2CAA-E119-CA463123C85F}"/>
              </a:ext>
            </a:extLst>
          </p:cNvPr>
          <p:cNvSpPr>
            <a:spLocks noGrp="1"/>
          </p:cNvSpPr>
          <p:nvPr>
            <p:ph type="title"/>
          </p:nvPr>
        </p:nvSpPr>
        <p:spPr>
          <a:xfrm>
            <a:off x="839569" y="-59060"/>
            <a:ext cx="10512862" cy="1325563"/>
          </a:xfrm>
        </p:spPr>
        <p:txBody>
          <a:bodyPr/>
          <a:lstStyle/>
          <a:p>
            <a:pPr algn="ctr"/>
            <a:r>
              <a:rPr lang="en-US" dirty="0"/>
              <a:t>What Funds for What Purpose?</a:t>
            </a:r>
          </a:p>
        </p:txBody>
      </p:sp>
      <p:graphicFrame>
        <p:nvGraphicFramePr>
          <p:cNvPr id="4" name="Content Placeholder 3">
            <a:extLst>
              <a:ext uri="{FF2B5EF4-FFF2-40B4-BE49-F238E27FC236}">
                <a16:creationId xmlns:a16="http://schemas.microsoft.com/office/drawing/2014/main" id="{92D82BFC-C8CE-8584-14EE-2538E0246842}"/>
              </a:ext>
            </a:extLst>
          </p:cNvPr>
          <p:cNvGraphicFramePr>
            <a:graphicFrameLocks noGrp="1"/>
          </p:cNvGraphicFramePr>
          <p:nvPr>
            <p:ph idx="1"/>
          </p:nvPr>
        </p:nvGraphicFramePr>
        <p:xfrm>
          <a:off x="47327" y="1052737"/>
          <a:ext cx="12143086" cy="5264499"/>
        </p:xfrm>
        <a:graphic>
          <a:graphicData uri="http://schemas.openxmlformats.org/drawingml/2006/table">
            <a:tbl>
              <a:tblPr firstRow="1" bandRow="1">
                <a:tableStyleId>{7DF18680-E054-41AD-8BC1-D1AEF772440D}</a:tableStyleId>
              </a:tblPr>
              <a:tblGrid>
                <a:gridCol w="4104457">
                  <a:extLst>
                    <a:ext uri="{9D8B030D-6E8A-4147-A177-3AD203B41FA5}">
                      <a16:colId xmlns:a16="http://schemas.microsoft.com/office/drawing/2014/main" val="3694675791"/>
                    </a:ext>
                  </a:extLst>
                </a:gridCol>
                <a:gridCol w="8038629">
                  <a:extLst>
                    <a:ext uri="{9D8B030D-6E8A-4147-A177-3AD203B41FA5}">
                      <a16:colId xmlns:a16="http://schemas.microsoft.com/office/drawing/2014/main" val="1385697877"/>
                    </a:ext>
                  </a:extLst>
                </a:gridCol>
              </a:tblGrid>
              <a:tr h="418179">
                <a:tc>
                  <a:txBody>
                    <a:bodyPr/>
                    <a:lstStyle/>
                    <a:p>
                      <a:pPr algn="ctr"/>
                      <a:r>
                        <a:rPr lang="en-US" dirty="0"/>
                        <a:t>Cost Type After Obligation Deadline</a:t>
                      </a:r>
                    </a:p>
                  </a:txBody>
                  <a:tcPr/>
                </a:tc>
                <a:tc>
                  <a:txBody>
                    <a:bodyPr/>
                    <a:lstStyle/>
                    <a:p>
                      <a:pPr algn="ctr"/>
                      <a:r>
                        <a:rPr lang="en-US" dirty="0"/>
                        <a:t>Source(s) of ARP/CSLFRF Revenue That Can Be Used to Cover Costs</a:t>
                      </a:r>
                    </a:p>
                  </a:txBody>
                  <a:tcPr/>
                </a:tc>
                <a:extLst>
                  <a:ext uri="{0D108BD9-81ED-4DB2-BD59-A6C34878D82A}">
                    <a16:rowId xmlns:a16="http://schemas.microsoft.com/office/drawing/2014/main" val="4230376697"/>
                  </a:ext>
                </a:extLst>
              </a:tr>
              <a:tr h="418179">
                <a:tc>
                  <a:txBody>
                    <a:bodyPr/>
                    <a:lstStyle/>
                    <a:p>
                      <a:r>
                        <a:rPr lang="en-US" dirty="0"/>
                        <a:t>1. New Staff in Obligated Position</a:t>
                      </a:r>
                    </a:p>
                  </a:txBody>
                  <a:tcPr/>
                </a:tc>
                <a:tc>
                  <a:txBody>
                    <a:bodyPr/>
                    <a:lstStyle/>
                    <a:p>
                      <a:pPr marL="285750" indent="-285750">
                        <a:buFont typeface="Arial" panose="020B0604020202020204" pitchFamily="34" charset="0"/>
                        <a:buChar char="•"/>
                      </a:pPr>
                      <a:r>
                        <a:rPr lang="en-US" dirty="0"/>
                        <a:t>ARP/CSLFRF funds that LG no longer needs for other obligated projects</a:t>
                      </a:r>
                    </a:p>
                    <a:p>
                      <a:pPr marL="285750" indent="-285750">
                        <a:buFont typeface="Arial" panose="020B0604020202020204" pitchFamily="34" charset="0"/>
                        <a:buChar char="•"/>
                      </a:pPr>
                      <a:r>
                        <a:rPr lang="en-US" dirty="0"/>
                        <a:t>Estimated Mandated Future Compliance Costs not needed</a:t>
                      </a:r>
                    </a:p>
                    <a:p>
                      <a:pPr marL="285750" indent="-285750">
                        <a:buFont typeface="Arial" panose="020B0604020202020204" pitchFamily="34" charset="0"/>
                        <a:buChar char="•"/>
                      </a:pPr>
                      <a:r>
                        <a:rPr lang="en-US" dirty="0"/>
                        <a:t>Program Income</a:t>
                      </a:r>
                    </a:p>
                  </a:txBody>
                  <a:tcPr/>
                </a:tc>
                <a:extLst>
                  <a:ext uri="{0D108BD9-81ED-4DB2-BD59-A6C34878D82A}">
                    <a16:rowId xmlns:a16="http://schemas.microsoft.com/office/drawing/2014/main" val="3416054184"/>
                  </a:ext>
                </a:extLst>
              </a:tr>
              <a:tr h="418179">
                <a:tc>
                  <a:txBody>
                    <a:bodyPr/>
                    <a:lstStyle/>
                    <a:p>
                      <a:r>
                        <a:rPr lang="en-US" dirty="0"/>
                        <a:t>2. Mandated Future Compliance Costs</a:t>
                      </a:r>
                    </a:p>
                  </a:txBody>
                  <a:tcPr/>
                </a:tc>
                <a:tc>
                  <a:txBody>
                    <a:bodyPr/>
                    <a:lstStyle/>
                    <a:p>
                      <a:pPr marL="285750" indent="-285750">
                        <a:buFont typeface="Arial" panose="020B0604020202020204" pitchFamily="34" charset="0"/>
                        <a:buChar char="•"/>
                      </a:pPr>
                      <a:r>
                        <a:rPr lang="en-US" dirty="0"/>
                        <a:t>ARP/CSLFRF funds in the amount estimated in July 2024 (and revised in Jan. 2025)</a:t>
                      </a:r>
                    </a:p>
                    <a:p>
                      <a:pPr marL="285750" indent="-285750">
                        <a:buFont typeface="Arial" panose="020B0604020202020204" pitchFamily="34" charset="0"/>
                        <a:buChar char="•"/>
                      </a:pPr>
                      <a:r>
                        <a:rPr lang="en-US" dirty="0"/>
                        <a:t>ARP/CLSFRF funds that LG no longer needs for other obligated projects</a:t>
                      </a:r>
                    </a:p>
                    <a:p>
                      <a:pPr marL="285750" indent="-285750">
                        <a:buFont typeface="Arial" panose="020B0604020202020204" pitchFamily="34" charset="0"/>
                        <a:buChar char="•"/>
                      </a:pPr>
                      <a:r>
                        <a:rPr lang="en-US" dirty="0"/>
                        <a:t>Program Income</a:t>
                      </a:r>
                    </a:p>
                  </a:txBody>
                  <a:tcPr/>
                </a:tc>
                <a:extLst>
                  <a:ext uri="{0D108BD9-81ED-4DB2-BD59-A6C34878D82A}">
                    <a16:rowId xmlns:a16="http://schemas.microsoft.com/office/drawing/2014/main" val="2901558532"/>
                  </a:ext>
                </a:extLst>
              </a:tr>
              <a:tr h="418179">
                <a:tc>
                  <a:txBody>
                    <a:bodyPr/>
                    <a:lstStyle/>
                    <a:p>
                      <a:r>
                        <a:rPr lang="en-US" dirty="0"/>
                        <a:t>3. Change Orders and Contingencies</a:t>
                      </a:r>
                    </a:p>
                  </a:txBody>
                  <a:tcPr/>
                </a:tc>
                <a:tc>
                  <a:txBody>
                    <a:bodyPr/>
                    <a:lstStyle/>
                    <a:p>
                      <a:pPr marL="285750" indent="-285750">
                        <a:buFont typeface="Arial" panose="020B0604020202020204" pitchFamily="34" charset="0"/>
                        <a:buChar char="•"/>
                      </a:pPr>
                      <a:r>
                        <a:rPr lang="en-US" dirty="0"/>
                        <a:t>ARP/CSLFRF funds in the amount estimated in January 2025</a:t>
                      </a:r>
                    </a:p>
                    <a:p>
                      <a:pPr marL="285750" indent="-285750">
                        <a:buFont typeface="Arial" panose="020B0604020202020204" pitchFamily="34" charset="0"/>
                        <a:buChar char="•"/>
                      </a:pPr>
                      <a:r>
                        <a:rPr lang="en-US" dirty="0"/>
                        <a:t>ARP/CSLFRF funds that LG no longer needs for other obligated projects</a:t>
                      </a:r>
                    </a:p>
                    <a:p>
                      <a:pPr marL="285750" indent="-285750">
                        <a:buFont typeface="Arial" panose="020B0604020202020204" pitchFamily="34" charset="0"/>
                        <a:buChar char="•"/>
                      </a:pPr>
                      <a:r>
                        <a:rPr lang="en-US" dirty="0"/>
                        <a:t>Program Income</a:t>
                      </a:r>
                    </a:p>
                  </a:txBody>
                  <a:tcPr/>
                </a:tc>
                <a:extLst>
                  <a:ext uri="{0D108BD9-81ED-4DB2-BD59-A6C34878D82A}">
                    <a16:rowId xmlns:a16="http://schemas.microsoft.com/office/drawing/2014/main" val="1569544302"/>
                  </a:ext>
                </a:extLst>
              </a:tr>
              <a:tr h="418179">
                <a:tc>
                  <a:txBody>
                    <a:bodyPr/>
                    <a:lstStyle/>
                    <a:p>
                      <a:r>
                        <a:rPr lang="en-US" dirty="0"/>
                        <a:t>4. Contract Amendments</a:t>
                      </a:r>
                    </a:p>
                  </a:txBody>
                  <a:tcPr/>
                </a:tc>
                <a:tc>
                  <a:txBody>
                    <a:bodyPr/>
                    <a:lstStyle/>
                    <a:p>
                      <a:pPr marL="285750" indent="-285750">
                        <a:buFont typeface="Arial" panose="020B0604020202020204" pitchFamily="34" charset="0"/>
                        <a:buChar char="•"/>
                      </a:pPr>
                      <a:r>
                        <a:rPr lang="en-US" dirty="0"/>
                        <a:t>ARP/CSLFRF funds in the amount estimated in January 2025</a:t>
                      </a:r>
                    </a:p>
                    <a:p>
                      <a:pPr marL="285750" indent="-285750">
                        <a:buFont typeface="Arial" panose="020B0604020202020204" pitchFamily="34" charset="0"/>
                        <a:buChar char="•"/>
                      </a:pPr>
                      <a:r>
                        <a:rPr lang="en-US" dirty="0"/>
                        <a:t>ARP/CSLFRF funds that LG no longer needs for other obligated projects</a:t>
                      </a:r>
                    </a:p>
                    <a:p>
                      <a:pPr marL="285750" indent="-285750">
                        <a:buFont typeface="Arial" panose="020B0604020202020204" pitchFamily="34" charset="0"/>
                        <a:buChar char="•"/>
                      </a:pPr>
                      <a:r>
                        <a:rPr lang="en-US" dirty="0"/>
                        <a:t>Program Income</a:t>
                      </a:r>
                    </a:p>
                  </a:txBody>
                  <a:tcPr/>
                </a:tc>
                <a:extLst>
                  <a:ext uri="{0D108BD9-81ED-4DB2-BD59-A6C34878D82A}">
                    <a16:rowId xmlns:a16="http://schemas.microsoft.com/office/drawing/2014/main" val="3364968413"/>
                  </a:ext>
                </a:extLst>
              </a:tr>
              <a:tr h="418179">
                <a:tc>
                  <a:txBody>
                    <a:bodyPr/>
                    <a:lstStyle/>
                    <a:p>
                      <a:pPr marL="236538" indent="-236538">
                        <a:tabLst/>
                      </a:pPr>
                      <a:r>
                        <a:rPr lang="en-US" dirty="0"/>
                        <a:t>5. Replacement Contractors or Subrecipients</a:t>
                      </a:r>
                    </a:p>
                  </a:txBody>
                  <a:tcPr/>
                </a:tc>
                <a:tc>
                  <a:txBody>
                    <a:bodyPr/>
                    <a:lstStyle/>
                    <a:p>
                      <a:pPr marL="285750" indent="-285750">
                        <a:buFont typeface="Arial" panose="020B0604020202020204" pitchFamily="34" charset="0"/>
                        <a:buChar char="•"/>
                      </a:pPr>
                      <a:r>
                        <a:rPr lang="en-US" dirty="0"/>
                        <a:t>ARP/CSLFRF funds in the amount estimated in January 2025</a:t>
                      </a:r>
                    </a:p>
                    <a:p>
                      <a:pPr marL="285750" indent="-285750">
                        <a:buFont typeface="Arial" panose="020B0604020202020204" pitchFamily="34" charset="0"/>
                        <a:buChar char="•"/>
                      </a:pPr>
                      <a:r>
                        <a:rPr lang="en-US" dirty="0"/>
                        <a:t>ARP/CSLFRF funds that LG no longer needs for other obligated projects</a:t>
                      </a:r>
                    </a:p>
                    <a:p>
                      <a:pPr marL="285750" indent="-285750">
                        <a:buFont typeface="Arial" panose="020B0604020202020204" pitchFamily="34" charset="0"/>
                        <a:buChar char="•"/>
                      </a:pPr>
                      <a:r>
                        <a:rPr lang="en-US" dirty="0"/>
                        <a:t>Program Income</a:t>
                      </a:r>
                    </a:p>
                  </a:txBody>
                  <a:tcPr/>
                </a:tc>
                <a:extLst>
                  <a:ext uri="{0D108BD9-81ED-4DB2-BD59-A6C34878D82A}">
                    <a16:rowId xmlns:a16="http://schemas.microsoft.com/office/drawing/2014/main" val="1039007015"/>
                  </a:ext>
                </a:extLst>
              </a:tr>
            </a:tbl>
          </a:graphicData>
        </a:graphic>
      </p:graphicFrame>
    </p:spTree>
    <p:extLst>
      <p:ext uri="{BB962C8B-B14F-4D97-AF65-F5344CB8AC3E}">
        <p14:creationId xmlns:p14="http://schemas.microsoft.com/office/powerpoint/2010/main" val="312890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862E-5B2E-00DB-7A67-BEE30BD62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D054C-76B3-EE09-C864-1FDFBB710D2F}"/>
              </a:ext>
            </a:extLst>
          </p:cNvPr>
          <p:cNvSpPr>
            <a:spLocks noGrp="1"/>
          </p:cNvSpPr>
          <p:nvPr>
            <p:ph type="title"/>
          </p:nvPr>
        </p:nvSpPr>
        <p:spPr>
          <a:xfrm>
            <a:off x="839569" y="-59060"/>
            <a:ext cx="10512862" cy="1325563"/>
          </a:xfrm>
        </p:spPr>
        <p:txBody>
          <a:bodyPr/>
          <a:lstStyle/>
          <a:p>
            <a:pPr algn="ctr"/>
            <a:r>
              <a:rPr lang="en-US" dirty="0"/>
              <a:t>What Funds for What Purpose?</a:t>
            </a:r>
          </a:p>
        </p:txBody>
      </p:sp>
      <p:graphicFrame>
        <p:nvGraphicFramePr>
          <p:cNvPr id="4" name="Content Placeholder 3">
            <a:extLst>
              <a:ext uri="{FF2B5EF4-FFF2-40B4-BE49-F238E27FC236}">
                <a16:creationId xmlns:a16="http://schemas.microsoft.com/office/drawing/2014/main" id="{7C33487C-7615-5628-5F5D-DC0E667E8481}"/>
              </a:ext>
            </a:extLst>
          </p:cNvPr>
          <p:cNvGraphicFramePr>
            <a:graphicFrameLocks noGrp="1"/>
          </p:cNvGraphicFramePr>
          <p:nvPr>
            <p:ph idx="1"/>
          </p:nvPr>
        </p:nvGraphicFramePr>
        <p:xfrm>
          <a:off x="47327" y="1052737"/>
          <a:ext cx="12143086" cy="1698339"/>
        </p:xfrm>
        <a:graphic>
          <a:graphicData uri="http://schemas.openxmlformats.org/drawingml/2006/table">
            <a:tbl>
              <a:tblPr firstRow="1" bandRow="1">
                <a:tableStyleId>{7DF18680-E054-41AD-8BC1-D1AEF772440D}</a:tableStyleId>
              </a:tblPr>
              <a:tblGrid>
                <a:gridCol w="4104457">
                  <a:extLst>
                    <a:ext uri="{9D8B030D-6E8A-4147-A177-3AD203B41FA5}">
                      <a16:colId xmlns:a16="http://schemas.microsoft.com/office/drawing/2014/main" val="3694675791"/>
                    </a:ext>
                  </a:extLst>
                </a:gridCol>
                <a:gridCol w="8038629">
                  <a:extLst>
                    <a:ext uri="{9D8B030D-6E8A-4147-A177-3AD203B41FA5}">
                      <a16:colId xmlns:a16="http://schemas.microsoft.com/office/drawing/2014/main" val="1385697877"/>
                    </a:ext>
                  </a:extLst>
                </a:gridCol>
              </a:tblGrid>
              <a:tr h="418179">
                <a:tc>
                  <a:txBody>
                    <a:bodyPr/>
                    <a:lstStyle/>
                    <a:p>
                      <a:pPr algn="ctr"/>
                      <a:r>
                        <a:rPr lang="en-US" dirty="0"/>
                        <a:t>Cost Type After Obligation Deadline</a:t>
                      </a:r>
                    </a:p>
                  </a:txBody>
                  <a:tcPr/>
                </a:tc>
                <a:tc>
                  <a:txBody>
                    <a:bodyPr/>
                    <a:lstStyle/>
                    <a:p>
                      <a:pPr algn="ctr"/>
                      <a:r>
                        <a:rPr lang="en-US" dirty="0"/>
                        <a:t>Source(s) of ARP/CSLFRF Revenue That Can Be Used to Cover Costs</a:t>
                      </a:r>
                    </a:p>
                  </a:txBody>
                  <a:tcPr/>
                </a:tc>
                <a:extLst>
                  <a:ext uri="{0D108BD9-81ED-4DB2-BD59-A6C34878D82A}">
                    <a16:rowId xmlns:a16="http://schemas.microsoft.com/office/drawing/2014/main" val="4230376697"/>
                  </a:ext>
                </a:extLst>
              </a:tr>
              <a:tr h="418179">
                <a:tc>
                  <a:txBody>
                    <a:bodyPr/>
                    <a:lstStyle/>
                    <a:p>
                      <a:r>
                        <a:rPr lang="en-US" dirty="0"/>
                        <a:t>6. Substitute Project</a:t>
                      </a:r>
                    </a:p>
                  </a:txBody>
                  <a:tcPr/>
                </a:tc>
                <a:tc>
                  <a:txBody>
                    <a:bodyPr/>
                    <a:lstStyle/>
                    <a:p>
                      <a:pPr marL="285750" indent="-285750">
                        <a:buFont typeface="Arial" panose="020B0604020202020204" pitchFamily="34" charset="0"/>
                        <a:buChar char="•"/>
                      </a:pPr>
                      <a:r>
                        <a:rPr lang="en-US" dirty="0"/>
                        <a:t>ARP/CSLFRF funds that LG no longer needs for another obligated project</a:t>
                      </a:r>
                    </a:p>
                    <a:p>
                      <a:pPr marL="285750" indent="-285750">
                        <a:buFont typeface="Arial" panose="020B0604020202020204" pitchFamily="34" charset="0"/>
                        <a:buChar char="•"/>
                      </a:pPr>
                      <a:r>
                        <a:rPr lang="en-US" dirty="0"/>
                        <a:t>Program Income</a:t>
                      </a:r>
                    </a:p>
                  </a:txBody>
                  <a:tcPr/>
                </a:tc>
                <a:extLst>
                  <a:ext uri="{0D108BD9-81ED-4DB2-BD59-A6C34878D82A}">
                    <a16:rowId xmlns:a16="http://schemas.microsoft.com/office/drawing/2014/main" val="3416054184"/>
                  </a:ext>
                </a:extLst>
              </a:tr>
              <a:tr h="418179">
                <a:tc>
                  <a:txBody>
                    <a:bodyPr/>
                    <a:lstStyle/>
                    <a:p>
                      <a:r>
                        <a:rPr lang="en-US" dirty="0"/>
                        <a:t>7. Internal Obligation</a:t>
                      </a:r>
                    </a:p>
                  </a:txBody>
                  <a:tcPr/>
                </a:tc>
                <a:tc>
                  <a:txBody>
                    <a:bodyPr/>
                    <a:lstStyle/>
                    <a:p>
                      <a:pPr marL="285750" indent="-285750">
                        <a:buFont typeface="Arial" panose="020B0604020202020204" pitchFamily="34" charset="0"/>
                        <a:buChar char="•"/>
                      </a:pPr>
                      <a:r>
                        <a:rPr lang="en-US" dirty="0"/>
                        <a:t>Amount of ARP/CSLFRF funds obligated by budget appropriation and internal agreement executed before December 31, 2024</a:t>
                      </a:r>
                    </a:p>
                  </a:txBody>
                  <a:tcPr/>
                </a:tc>
                <a:extLst>
                  <a:ext uri="{0D108BD9-81ED-4DB2-BD59-A6C34878D82A}">
                    <a16:rowId xmlns:a16="http://schemas.microsoft.com/office/drawing/2014/main" val="2901558532"/>
                  </a:ext>
                </a:extLst>
              </a:tr>
            </a:tbl>
          </a:graphicData>
        </a:graphic>
      </p:graphicFrame>
    </p:spTree>
    <p:extLst>
      <p:ext uri="{BB962C8B-B14F-4D97-AF65-F5344CB8AC3E}">
        <p14:creationId xmlns:p14="http://schemas.microsoft.com/office/powerpoint/2010/main" val="160055631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D21F1-DECA-3641-0F4C-2FB48F57E939}"/>
              </a:ext>
            </a:extLst>
          </p:cNvPr>
          <p:cNvSpPr>
            <a:spLocks noGrp="1"/>
          </p:cNvSpPr>
          <p:nvPr>
            <p:ph type="title"/>
          </p:nvPr>
        </p:nvSpPr>
        <p:spPr>
          <a:xfrm>
            <a:off x="191344" y="365127"/>
            <a:ext cx="11783045" cy="1325563"/>
          </a:xfrm>
        </p:spPr>
        <p:txBody>
          <a:bodyPr>
            <a:normAutofit/>
          </a:bodyPr>
          <a:lstStyle/>
          <a:p>
            <a:pPr algn="ctr"/>
            <a:r>
              <a:rPr lang="en-US" sz="4000" dirty="0"/>
              <a:t>Obligation Deadline Does Not Apply to Subrecipients</a:t>
            </a:r>
          </a:p>
        </p:txBody>
      </p:sp>
      <p:sp>
        <p:nvSpPr>
          <p:cNvPr id="3" name="Content Placeholder 2">
            <a:extLst>
              <a:ext uri="{FF2B5EF4-FFF2-40B4-BE49-F238E27FC236}">
                <a16:creationId xmlns:a16="http://schemas.microsoft.com/office/drawing/2014/main" id="{CCDF8F30-42AD-0550-9294-4E093EEA116C}"/>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A7CAB338-5521-76E0-16C2-B20D3C62EB9D}"/>
              </a:ext>
            </a:extLst>
          </p:cNvPr>
          <p:cNvSpPr/>
          <p:nvPr/>
        </p:nvSpPr>
        <p:spPr>
          <a:xfrm>
            <a:off x="2783633" y="1825626"/>
            <a:ext cx="9190757" cy="5032375"/>
          </a:xfrm>
          <a:prstGeom prst="rect">
            <a:avLst/>
          </a:prstGeom>
          <a:solidFill>
            <a:schemeClr val="tx2">
              <a:lumMod val="90000"/>
              <a:lumOff val="10000"/>
            </a:schemeClr>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spcBef>
                <a:spcPts val="3000"/>
              </a:spcBef>
              <a:buFont typeface="Arial" panose="020B0604020202020204" pitchFamily="34" charset="0"/>
              <a:buChar char="•"/>
            </a:pPr>
            <a:r>
              <a:rPr lang="en-US" sz="3200" dirty="0"/>
              <a:t>A local government must execute its subaward by the December 31, 2024 deadline</a:t>
            </a:r>
          </a:p>
          <a:p>
            <a:pPr marL="342900" indent="-342900">
              <a:spcBef>
                <a:spcPts val="3000"/>
              </a:spcBef>
              <a:buFont typeface="Arial" panose="020B0604020202020204" pitchFamily="34" charset="0"/>
              <a:buChar char="•"/>
            </a:pPr>
            <a:r>
              <a:rPr lang="en-US" sz="3200" dirty="0"/>
              <a:t>But a subrecipient does not have to incur its obligations by this deadline.</a:t>
            </a:r>
          </a:p>
          <a:p>
            <a:pPr marL="342900" indent="-342900">
              <a:spcBef>
                <a:spcPts val="3000"/>
              </a:spcBef>
              <a:buFont typeface="Arial" panose="020B0604020202020204" pitchFamily="34" charset="0"/>
              <a:buChar char="•"/>
            </a:pPr>
            <a:r>
              <a:rPr lang="en-US" sz="3200" dirty="0"/>
              <a:t>A subrecipient must still expend all funds by December 31, 2026 (or September 30, 2026 for Title I and Surface Transportation projects)</a:t>
            </a:r>
          </a:p>
        </p:txBody>
      </p:sp>
      <p:sp>
        <p:nvSpPr>
          <p:cNvPr id="5" name="Pentagon 4">
            <a:extLst>
              <a:ext uri="{FF2B5EF4-FFF2-40B4-BE49-F238E27FC236}">
                <a16:creationId xmlns:a16="http://schemas.microsoft.com/office/drawing/2014/main" id="{F175DC0F-7D5D-24C7-2CDB-EA10C6D39CA6}"/>
              </a:ext>
            </a:extLst>
          </p:cNvPr>
          <p:cNvSpPr/>
          <p:nvPr/>
        </p:nvSpPr>
        <p:spPr>
          <a:xfrm>
            <a:off x="1589" y="1825626"/>
            <a:ext cx="2998067" cy="5032375"/>
          </a:xfrm>
          <a:prstGeom prst="homePlate">
            <a:avLst>
              <a:gd name="adj" fmla="val 50000"/>
            </a:avLst>
          </a:prstGeom>
          <a:solidFill>
            <a:schemeClr val="accent4"/>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Applies to </a:t>
            </a:r>
          </a:p>
          <a:p>
            <a:r>
              <a:rPr lang="en-US" dirty="0"/>
              <a:t>local governments receiving subawards from State ARP/CSLFRF funds, but still must comply with state agency deadlines</a:t>
            </a:r>
          </a:p>
        </p:txBody>
      </p:sp>
    </p:spTree>
    <p:extLst>
      <p:ext uri="{BB962C8B-B14F-4D97-AF65-F5344CB8AC3E}">
        <p14:creationId xmlns:p14="http://schemas.microsoft.com/office/powerpoint/2010/main" val="232055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D16D-9810-3428-3602-5D76BF0772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C8F099-7464-123E-2999-D7C55ED76A4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B61FFF3-DDCF-6D2C-2593-12DE736748F6}"/>
              </a:ext>
            </a:extLst>
          </p:cNvPr>
          <p:cNvPicPr>
            <a:picLocks noChangeAspect="1"/>
          </p:cNvPicPr>
          <p:nvPr/>
        </p:nvPicPr>
        <p:blipFill>
          <a:blip r:embed="rId2"/>
          <a:stretch>
            <a:fillRect/>
          </a:stretch>
        </p:blipFill>
        <p:spPr>
          <a:xfrm>
            <a:off x="4245429" y="-6688818"/>
            <a:ext cx="7953746" cy="10293083"/>
          </a:xfrm>
          <a:prstGeom prst="rect">
            <a:avLst/>
          </a:prstGeom>
        </p:spPr>
      </p:pic>
      <p:pic>
        <p:nvPicPr>
          <p:cNvPr id="5" name="Picture 4">
            <a:extLst>
              <a:ext uri="{FF2B5EF4-FFF2-40B4-BE49-F238E27FC236}">
                <a16:creationId xmlns:a16="http://schemas.microsoft.com/office/drawing/2014/main" id="{50F0E2F1-69C7-E9D9-1A2B-21AF535CD385}"/>
              </a:ext>
            </a:extLst>
          </p:cNvPr>
          <p:cNvPicPr>
            <a:picLocks noChangeAspect="1"/>
          </p:cNvPicPr>
          <p:nvPr/>
        </p:nvPicPr>
        <p:blipFill>
          <a:blip r:embed="rId3"/>
          <a:stretch>
            <a:fillRect/>
          </a:stretch>
        </p:blipFill>
        <p:spPr>
          <a:xfrm>
            <a:off x="4245429" y="3602732"/>
            <a:ext cx="7946571" cy="10283797"/>
          </a:xfrm>
          <a:prstGeom prst="rect">
            <a:avLst/>
          </a:prstGeom>
        </p:spPr>
      </p:pic>
    </p:spTree>
    <p:extLst>
      <p:ext uri="{BB962C8B-B14F-4D97-AF65-F5344CB8AC3E}">
        <p14:creationId xmlns:p14="http://schemas.microsoft.com/office/powerpoint/2010/main" val="9403056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F300-9804-96D7-9AC9-AF07729464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76C06A-E03C-DC21-611D-AE9B59600C5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9D0984D-7625-7F9A-43C2-6B0C98DC4F6D}"/>
              </a:ext>
            </a:extLst>
          </p:cNvPr>
          <p:cNvPicPr>
            <a:picLocks noChangeAspect="1"/>
          </p:cNvPicPr>
          <p:nvPr/>
        </p:nvPicPr>
        <p:blipFill>
          <a:blip r:embed="rId2"/>
          <a:stretch>
            <a:fillRect/>
          </a:stretch>
        </p:blipFill>
        <p:spPr>
          <a:xfrm>
            <a:off x="4245749" y="-3066155"/>
            <a:ext cx="7946251" cy="10283384"/>
          </a:xfrm>
          <a:prstGeom prst="rect">
            <a:avLst/>
          </a:prstGeom>
        </p:spPr>
      </p:pic>
    </p:spTree>
    <p:extLst>
      <p:ext uri="{BB962C8B-B14F-4D97-AF65-F5344CB8AC3E}">
        <p14:creationId xmlns:p14="http://schemas.microsoft.com/office/powerpoint/2010/main" val="39742647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CB1D3-8784-A1D1-F811-ACBC595B2F55}"/>
              </a:ext>
            </a:extLst>
          </p:cNvPr>
          <p:cNvSpPr>
            <a:spLocks noGrp="1"/>
          </p:cNvSpPr>
          <p:nvPr>
            <p:ph type="title"/>
          </p:nvPr>
        </p:nvSpPr>
        <p:spPr/>
        <p:txBody>
          <a:bodyPr/>
          <a:lstStyle/>
          <a:p>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72EF457B-DD62-F766-6799-9343A9092A7D}"/>
              </a:ext>
            </a:extLst>
          </p:cNvPr>
          <p:cNvPicPr>
            <a:picLocks noGrp="1" noChangeAspect="1"/>
          </p:cNvPicPr>
          <p:nvPr>
            <p:ph idx="1"/>
          </p:nvPr>
        </p:nvPicPr>
        <p:blipFill>
          <a:blip r:embed="rId2"/>
          <a:stretch>
            <a:fillRect/>
          </a:stretch>
        </p:blipFill>
        <p:spPr>
          <a:xfrm>
            <a:off x="838200" y="618104"/>
            <a:ext cx="10049766" cy="5621792"/>
          </a:xfrm>
        </p:spPr>
      </p:pic>
    </p:spTree>
    <p:extLst>
      <p:ext uri="{BB962C8B-B14F-4D97-AF65-F5344CB8AC3E}">
        <p14:creationId xmlns:p14="http://schemas.microsoft.com/office/powerpoint/2010/main" val="4071695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D69F-CA34-A403-E5C5-F24700B8C5E0}"/>
              </a:ext>
            </a:extLst>
          </p:cNvPr>
          <p:cNvSpPr>
            <a:spLocks noGrp="1"/>
          </p:cNvSpPr>
          <p:nvPr>
            <p:ph type="title"/>
          </p:nvPr>
        </p:nvSpPr>
        <p:spPr/>
        <p:txBody>
          <a:bodyPr/>
          <a:lstStyle/>
          <a:p>
            <a:endParaRPr lang="en-US"/>
          </a:p>
        </p:txBody>
      </p:sp>
      <p:pic>
        <p:nvPicPr>
          <p:cNvPr id="6" name="Content Placeholder 5" descr="A screenshot of a project overview&#10;&#10;Description automatically generated">
            <a:extLst>
              <a:ext uri="{FF2B5EF4-FFF2-40B4-BE49-F238E27FC236}">
                <a16:creationId xmlns:a16="http://schemas.microsoft.com/office/drawing/2014/main" id="{B4C6C186-C279-DA95-A907-CDA0BAD65B1D}"/>
              </a:ext>
            </a:extLst>
          </p:cNvPr>
          <p:cNvPicPr>
            <a:picLocks noGrp="1" noChangeAspect="1"/>
          </p:cNvPicPr>
          <p:nvPr>
            <p:ph idx="1"/>
          </p:nvPr>
        </p:nvPicPr>
        <p:blipFill>
          <a:blip r:embed="rId2"/>
          <a:stretch>
            <a:fillRect/>
          </a:stretch>
        </p:blipFill>
        <p:spPr>
          <a:xfrm>
            <a:off x="2122079" y="523081"/>
            <a:ext cx="9088846" cy="5811838"/>
          </a:xfrm>
        </p:spPr>
      </p:pic>
    </p:spTree>
    <p:extLst>
      <p:ext uri="{BB962C8B-B14F-4D97-AF65-F5344CB8AC3E}">
        <p14:creationId xmlns:p14="http://schemas.microsoft.com/office/powerpoint/2010/main" val="2259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76B4-8905-6A85-0221-0506459E251C}"/>
              </a:ext>
            </a:extLst>
          </p:cNvPr>
          <p:cNvSpPr>
            <a:spLocks noGrp="1"/>
          </p:cNvSpPr>
          <p:nvPr>
            <p:ph type="title"/>
          </p:nvPr>
        </p:nvSpPr>
        <p:spPr/>
        <p:txBody>
          <a:bodyPr/>
          <a:lstStyle/>
          <a:p>
            <a:endParaRPr lang="en-US"/>
          </a:p>
        </p:txBody>
      </p:sp>
      <p:pic>
        <p:nvPicPr>
          <p:cNvPr id="5" name="Content Placeholder 4" descr="A close-up of a document&#10;&#10;Description automatically generated">
            <a:extLst>
              <a:ext uri="{FF2B5EF4-FFF2-40B4-BE49-F238E27FC236}">
                <a16:creationId xmlns:a16="http://schemas.microsoft.com/office/drawing/2014/main" id="{8CD2394F-F74A-6898-F1D4-62F79A7FF0F8}"/>
              </a:ext>
            </a:extLst>
          </p:cNvPr>
          <p:cNvPicPr>
            <a:picLocks noGrp="1" noChangeAspect="1"/>
          </p:cNvPicPr>
          <p:nvPr>
            <p:ph idx="1"/>
          </p:nvPr>
        </p:nvPicPr>
        <p:blipFill>
          <a:blip r:embed="rId2"/>
          <a:stretch>
            <a:fillRect/>
          </a:stretch>
        </p:blipFill>
        <p:spPr>
          <a:xfrm>
            <a:off x="638490" y="683418"/>
            <a:ext cx="11553510" cy="5491163"/>
          </a:xfrm>
        </p:spPr>
      </p:pic>
    </p:spTree>
    <p:extLst>
      <p:ext uri="{BB962C8B-B14F-4D97-AF65-F5344CB8AC3E}">
        <p14:creationId xmlns:p14="http://schemas.microsoft.com/office/powerpoint/2010/main" val="99824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1AC33-05A8-CF0E-5008-35C3CE4F2281}"/>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FECAA1B5-3AD3-01D4-1F66-E8F9FE9F24B1}"/>
              </a:ext>
            </a:extLst>
          </p:cNvPr>
          <p:cNvPicPr>
            <a:picLocks noGrp="1" noChangeAspect="1"/>
          </p:cNvPicPr>
          <p:nvPr>
            <p:ph idx="1"/>
          </p:nvPr>
        </p:nvPicPr>
        <p:blipFill>
          <a:blip r:embed="rId2"/>
          <a:stretch>
            <a:fillRect/>
          </a:stretch>
        </p:blipFill>
        <p:spPr>
          <a:xfrm>
            <a:off x="66361" y="781390"/>
            <a:ext cx="12059277" cy="5295220"/>
          </a:xfrm>
        </p:spPr>
      </p:pic>
    </p:spTree>
    <p:extLst>
      <p:ext uri="{BB962C8B-B14F-4D97-AF65-F5344CB8AC3E}">
        <p14:creationId xmlns:p14="http://schemas.microsoft.com/office/powerpoint/2010/main" val="10376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4FB4-8F6D-EC89-F194-754C208BB522}"/>
              </a:ext>
            </a:extLst>
          </p:cNvPr>
          <p:cNvSpPr>
            <a:spLocks noGrp="1"/>
          </p:cNvSpPr>
          <p:nvPr>
            <p:ph type="title"/>
          </p:nvPr>
        </p:nvSpPr>
        <p:spPr/>
        <p:txBody>
          <a:bodyPr/>
          <a:lstStyle/>
          <a:p>
            <a:endParaRPr lang="en-US"/>
          </a:p>
        </p:txBody>
      </p:sp>
      <p:pic>
        <p:nvPicPr>
          <p:cNvPr id="5" name="Content Placeholder 4" descr="A screenshot of a computer&#10;&#10;Description automatically generated">
            <a:extLst>
              <a:ext uri="{FF2B5EF4-FFF2-40B4-BE49-F238E27FC236}">
                <a16:creationId xmlns:a16="http://schemas.microsoft.com/office/drawing/2014/main" id="{902E1EDA-5319-EFF3-9FC6-7A789B705201}"/>
              </a:ext>
            </a:extLst>
          </p:cNvPr>
          <p:cNvPicPr>
            <a:picLocks noGrp="1" noChangeAspect="1"/>
          </p:cNvPicPr>
          <p:nvPr>
            <p:ph idx="1"/>
          </p:nvPr>
        </p:nvPicPr>
        <p:blipFill>
          <a:blip r:embed="rId2"/>
          <a:stretch>
            <a:fillRect/>
          </a:stretch>
        </p:blipFill>
        <p:spPr>
          <a:xfrm>
            <a:off x="118444" y="732404"/>
            <a:ext cx="11955111" cy="5393192"/>
          </a:xfrm>
        </p:spPr>
      </p:pic>
    </p:spTree>
    <p:extLst>
      <p:ext uri="{BB962C8B-B14F-4D97-AF65-F5344CB8AC3E}">
        <p14:creationId xmlns:p14="http://schemas.microsoft.com/office/powerpoint/2010/main" val="61051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4DC3185249B34E83F56C5A6C34FEC8" ma:contentTypeVersion="2" ma:contentTypeDescription="Create a new document." ma:contentTypeScope="" ma:versionID="8fa650ff86c9dfef4679504fe6cadbc9">
  <xsd:schema xmlns:xsd="http://www.w3.org/2001/XMLSchema" xmlns:xs="http://www.w3.org/2001/XMLSchema" xmlns:p="http://schemas.microsoft.com/office/2006/metadata/properties" xmlns:ns2="6f0ebe96-826f-4f8f-83b3-13419338eeb1" targetNamespace="http://schemas.microsoft.com/office/2006/metadata/properties" ma:root="true" ma:fieldsID="a02c187f3fe22f21a7ee3b989e5a1306" ns2:_="">
    <xsd:import namespace="6f0ebe96-826f-4f8f-83b3-13419338ee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ebe96-826f-4f8f-83b3-13419338e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15FF26-4745-4B86-A31D-6E225DE98DDB}">
  <ds:schemaRefs>
    <ds:schemaRef ds:uri="http://schemas.microsoft.com/sharepoint/v3/contenttype/forms"/>
  </ds:schemaRefs>
</ds:datastoreItem>
</file>

<file path=customXml/itemProps2.xml><?xml version="1.0" encoding="utf-8"?>
<ds:datastoreItem xmlns:ds="http://schemas.openxmlformats.org/officeDocument/2006/customXml" ds:itemID="{A4C58B17-65AC-4C64-AC80-61FA0719FBB9}">
  <ds:schemaRefs>
    <ds:schemaRef ds:uri="6f0ebe96-826f-4f8f-83b3-13419338eeb1"/>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BD99485-09B9-4F94-9C42-B0E9D161CF3C}">
  <ds:schemaRefs>
    <ds:schemaRef ds:uri="6f0ebe96-826f-4f8f-83b3-13419338ee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57274</TotalTime>
  <Words>2688</Words>
  <Application>Microsoft Macintosh PowerPoint</Application>
  <PresentationFormat>Widescreen</PresentationFormat>
  <Paragraphs>276</Paragraphs>
  <Slides>26</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Black</vt:lpstr>
      <vt:lpstr>Calibri</vt:lpstr>
      <vt:lpstr>Calibri Light</vt:lpstr>
      <vt:lpstr>Lato Light</vt:lpstr>
      <vt:lpstr>League Spartan</vt:lpstr>
      <vt:lpstr>Open Sans</vt:lpstr>
      <vt:lpstr>Segoe UI</vt:lpstr>
      <vt:lpstr>Segoe UI Light</vt:lpstr>
      <vt:lpstr>Office Theme</vt:lpstr>
      <vt:lpstr>The ARPA Journey….</vt:lpstr>
      <vt:lpstr>P&amp;E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ARP/CSLFRF Spending Categories</vt:lpstr>
      <vt:lpstr>Federal Compliance Requirements</vt:lpstr>
      <vt:lpstr>Local Governments Fall Into 1 of 3 Categories</vt:lpstr>
      <vt:lpstr>ARP/CSLFRF Process</vt:lpstr>
      <vt:lpstr>ARP/CSLFRF Obligation &amp; Expenditure Deadlines</vt:lpstr>
      <vt:lpstr>What did it mean to Obligate?</vt:lpstr>
      <vt:lpstr>Position Obligation</vt:lpstr>
      <vt:lpstr>Mandated Future Compliance Costs</vt:lpstr>
      <vt:lpstr>Internal Obligation</vt:lpstr>
      <vt:lpstr>Other ARP/CSLFRF-Eligible Project Obligation</vt:lpstr>
      <vt:lpstr>Adjustment Period January 1, 2025 – December 31, 2026</vt:lpstr>
      <vt:lpstr>*Substituting Contractors or Subrecipients</vt:lpstr>
      <vt:lpstr>What Funds for What Purpose?</vt:lpstr>
      <vt:lpstr>What Funds for What Purpose?</vt:lpstr>
      <vt:lpstr>Obligation Deadline Does Not Apply to Subrecipients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Millonzi, Kara Anne</dc:creator>
  <cp:lastModifiedBy>Millonzi, Kara Anne</cp:lastModifiedBy>
  <cp:revision>39</cp:revision>
  <dcterms:created xsi:type="dcterms:W3CDTF">2022-02-19T19:43:00Z</dcterms:created>
  <dcterms:modified xsi:type="dcterms:W3CDTF">2025-03-19T12:06:08Z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0x010100CF4DC3185249B34E83F56C5A6C34FEC8</vt:lpwstr>
  </property>
</Properties>
</file>