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67" r:id="rId3"/>
    <p:sldId id="3396" r:id="rId4"/>
    <p:sldId id="3398" r:id="rId5"/>
    <p:sldId id="3403" r:id="rId6"/>
    <p:sldId id="283" r:id="rId7"/>
    <p:sldId id="3391" r:id="rId8"/>
    <p:sldId id="3402" r:id="rId9"/>
    <p:sldId id="3399" r:id="rId10"/>
    <p:sldId id="3379" r:id="rId11"/>
    <p:sldId id="3381" r:id="rId12"/>
    <p:sldId id="3380" r:id="rId13"/>
    <p:sldId id="344" r:id="rId14"/>
    <p:sldId id="3394" r:id="rId15"/>
    <p:sldId id="3400" r:id="rId16"/>
    <p:sldId id="315" r:id="rId17"/>
    <p:sldId id="3478" r:id="rId18"/>
    <p:sldId id="3481" r:id="rId19"/>
    <p:sldId id="368" r:id="rId20"/>
    <p:sldId id="3479" r:id="rId21"/>
    <p:sldId id="3405" r:id="rId22"/>
    <p:sldId id="3406" r:id="rId23"/>
    <p:sldId id="3480" r:id="rId24"/>
    <p:sldId id="370" r:id="rId25"/>
    <p:sldId id="3477" r:id="rId26"/>
    <p:sldId id="371" r:id="rId27"/>
    <p:sldId id="277" r:id="rId28"/>
    <p:sldId id="3476" r:id="rId29"/>
    <p:sldId id="310" r:id="rId30"/>
    <p:sldId id="566" r:id="rId31"/>
    <p:sldId id="3401" r:id="rId32"/>
    <p:sldId id="3387" r:id="rId33"/>
    <p:sldId id="3404" r:id="rId34"/>
    <p:sldId id="3389"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p:restoredTop sz="94082"/>
  </p:normalViewPr>
  <p:slideViewPr>
    <p:cSldViewPr snapToGrid="0">
      <p:cViewPr varScale="1">
        <p:scale>
          <a:sx n="116" d="100"/>
          <a:sy n="116" d="100"/>
        </p:scale>
        <p:origin x="9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81828-49C7-A048-ABD7-EC5DFA463224}" type="doc">
      <dgm:prSet loTypeId="urn:microsoft.com/office/officeart/2005/8/layout/radial1" loCatId="" qsTypeId="urn:microsoft.com/office/officeart/2005/8/quickstyle/simple4" qsCatId="simple" csTypeId="urn:microsoft.com/office/officeart/2005/8/colors/colorful2" csCatId="colorful" phldr="1"/>
      <dgm:spPr/>
      <dgm:t>
        <a:bodyPr/>
        <a:lstStyle/>
        <a:p>
          <a:endParaRPr lang="en-US"/>
        </a:p>
      </dgm:t>
    </dgm:pt>
    <dgm:pt modelId="{BB68F20E-1705-E54D-B83B-87BF6BC07E55}">
      <dgm:prSet phldrT="[Text]" custT="1"/>
      <dgm:spPr>
        <a:solidFill>
          <a:schemeClr val="accent3"/>
        </a:solidFill>
        <a:effectLst>
          <a:outerShdw blurRad="50800" dist="76200" dir="8100000" algn="tr" rotWithShape="0">
            <a:prstClr val="black">
              <a:alpha val="40000"/>
            </a:prstClr>
          </a:outerShdw>
        </a:effectLst>
      </dgm:spPr>
      <dgm:t>
        <a:bodyPr/>
        <a:lstStyle/>
        <a:p>
          <a:r>
            <a:rPr lang="en-US" sz="1200" dirty="0">
              <a:solidFill>
                <a:schemeClr val="lt1"/>
              </a:solidFill>
              <a:effectLst>
                <a:outerShdw blurRad="50800" dist="76200" dir="2700000" algn="tl" rotWithShape="0">
                  <a:prstClr val="black">
                    <a:alpha val="40000"/>
                  </a:prstClr>
                </a:outerShdw>
              </a:effectLst>
            </a:rPr>
            <a:t>Local Government Unit</a:t>
          </a:r>
        </a:p>
      </dgm:t>
    </dgm:pt>
    <dgm:pt modelId="{1FE6F1E3-DB86-284F-BC58-59D40CA2B1F9}" type="parTrans" cxnId="{08761548-BCB1-3345-B0E1-4E0812997C5B}">
      <dgm:prSet/>
      <dgm:spPr/>
      <dgm:t>
        <a:bodyPr/>
        <a:lstStyle/>
        <a:p>
          <a:endParaRPr lang="en-US"/>
        </a:p>
      </dgm:t>
    </dgm:pt>
    <dgm:pt modelId="{2674CDA0-B076-7E4B-9730-29984D7B835D}" type="sibTrans" cxnId="{08761548-BCB1-3345-B0E1-4E0812997C5B}">
      <dgm:prSet/>
      <dgm:spPr/>
      <dgm:t>
        <a:bodyPr/>
        <a:lstStyle/>
        <a:p>
          <a:endParaRPr lang="en-US"/>
        </a:p>
      </dgm:t>
    </dgm:pt>
    <dgm:pt modelId="{B39D229D-7FF9-C94D-A648-CB567FB29ADD}">
      <dgm:prSet phldrT="[Text]" custT="1"/>
      <dgm:spPr>
        <a:solidFill>
          <a:srgbClr val="00B0F0"/>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Counties</a:t>
          </a:r>
          <a:endParaRPr lang="en-US" sz="1200" dirty="0">
            <a:solidFill>
              <a:schemeClr val="lt1"/>
            </a:solidFill>
            <a:effectLst>
              <a:outerShdw blurRad="50800" dist="76200" dir="2700000" algn="tl" rotWithShape="0">
                <a:prstClr val="black">
                  <a:alpha val="40000"/>
                </a:prstClr>
              </a:outerShdw>
            </a:effectLst>
          </a:endParaRPr>
        </a:p>
      </dgm:t>
    </dgm:pt>
    <dgm:pt modelId="{444F2944-F9E5-F843-8CF3-D20DDD184AA6}" type="parTrans" cxnId="{A504616F-50FE-BE46-B192-DA4C85AE4B65}">
      <dgm:prSet/>
      <dgm:spPr/>
      <dgm:t>
        <a:bodyPr/>
        <a:lstStyle/>
        <a:p>
          <a:endParaRPr lang="en-US"/>
        </a:p>
      </dgm:t>
    </dgm:pt>
    <dgm:pt modelId="{357032A6-63DC-AF45-8CB2-8FE2B6D3F4C2}" type="sibTrans" cxnId="{A504616F-50FE-BE46-B192-DA4C85AE4B65}">
      <dgm:prSet/>
      <dgm:spPr/>
      <dgm:t>
        <a:bodyPr/>
        <a:lstStyle/>
        <a:p>
          <a:endParaRPr lang="en-US"/>
        </a:p>
      </dgm:t>
    </dgm:pt>
    <dgm:pt modelId="{C5C778D6-FA40-9B47-A6E3-2D828B257293}">
      <dgm:prSet phldrT="[Text]" custT="1"/>
      <dgm:spPr>
        <a:solidFill>
          <a:schemeClr val="accent6"/>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Sanitary Districts</a:t>
          </a:r>
          <a:endParaRPr lang="en-US" sz="1200" dirty="0">
            <a:solidFill>
              <a:schemeClr val="lt1"/>
            </a:solidFill>
            <a:effectLst>
              <a:outerShdw blurRad="50800" dist="76200" dir="2700000" algn="tl" rotWithShape="0">
                <a:prstClr val="black">
                  <a:alpha val="40000"/>
                </a:prstClr>
              </a:outerShdw>
            </a:effectLst>
          </a:endParaRPr>
        </a:p>
      </dgm:t>
    </dgm:pt>
    <dgm:pt modelId="{046BFACB-A78C-4140-8AC4-BFA969547B27}" type="parTrans" cxnId="{7D439AAA-8AAA-D74D-A425-64538E5CC026}">
      <dgm:prSet/>
      <dgm:spPr/>
      <dgm:t>
        <a:bodyPr/>
        <a:lstStyle/>
        <a:p>
          <a:endParaRPr lang="en-US"/>
        </a:p>
      </dgm:t>
    </dgm:pt>
    <dgm:pt modelId="{B1F048D6-B950-DD42-A91A-DA41240C887F}" type="sibTrans" cxnId="{7D439AAA-8AAA-D74D-A425-64538E5CC026}">
      <dgm:prSet/>
      <dgm:spPr/>
      <dgm:t>
        <a:bodyPr/>
        <a:lstStyle/>
        <a:p>
          <a:endParaRPr lang="en-US"/>
        </a:p>
      </dgm:t>
    </dgm:pt>
    <dgm:pt modelId="{FFCD899C-1A8D-4E40-A630-6BC3146F205B}">
      <dgm:prSet phldrT="[Text]" custT="1"/>
      <dgm:spPr>
        <a:solidFill>
          <a:srgbClr val="7030A0"/>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County Water and Sewer Districts</a:t>
          </a:r>
          <a:endParaRPr lang="en-US" sz="1200" dirty="0">
            <a:solidFill>
              <a:schemeClr val="lt1"/>
            </a:solidFill>
            <a:effectLst>
              <a:outerShdw blurRad="50800" dist="76200" dir="2700000" algn="tl" rotWithShape="0">
                <a:prstClr val="black">
                  <a:alpha val="40000"/>
                </a:prstClr>
              </a:outerShdw>
            </a:effectLst>
          </a:endParaRPr>
        </a:p>
      </dgm:t>
    </dgm:pt>
    <dgm:pt modelId="{950B129E-8317-124B-898A-ED21A8F8B136}" type="parTrans" cxnId="{E8CF7112-AA02-F04B-9FAA-F2BFA50437D1}">
      <dgm:prSet/>
      <dgm:spPr/>
      <dgm:t>
        <a:bodyPr/>
        <a:lstStyle/>
        <a:p>
          <a:endParaRPr lang="en-US"/>
        </a:p>
      </dgm:t>
    </dgm:pt>
    <dgm:pt modelId="{F648797A-DFBF-984C-9FC4-5EAB619A7C62}" type="sibTrans" cxnId="{E8CF7112-AA02-F04B-9FAA-F2BFA50437D1}">
      <dgm:prSet/>
      <dgm:spPr/>
      <dgm:t>
        <a:bodyPr/>
        <a:lstStyle/>
        <a:p>
          <a:endParaRPr lang="en-US"/>
        </a:p>
      </dgm:t>
    </dgm:pt>
    <dgm:pt modelId="{62BCE044-7934-E340-AFB6-C3DE0B160CAD}">
      <dgm:prSet phldrT="[Text]" custT="1"/>
      <dgm:spPr>
        <a:solidFill>
          <a:schemeClr val="accent2"/>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Metropolitan Water Districts</a:t>
          </a:r>
          <a:endParaRPr lang="en-US" sz="1200" dirty="0">
            <a:solidFill>
              <a:schemeClr val="lt1"/>
            </a:solidFill>
            <a:effectLst>
              <a:outerShdw blurRad="50800" dist="76200" dir="2700000" algn="tl" rotWithShape="0">
                <a:prstClr val="black">
                  <a:alpha val="40000"/>
                </a:prstClr>
              </a:outerShdw>
            </a:effectLst>
          </a:endParaRPr>
        </a:p>
      </dgm:t>
    </dgm:pt>
    <dgm:pt modelId="{875685DF-35CA-144F-B94E-ED2663D20A6A}" type="parTrans" cxnId="{21882B50-12A0-F641-8DBC-E5A610D9C7A7}">
      <dgm:prSet/>
      <dgm:spPr/>
      <dgm:t>
        <a:bodyPr/>
        <a:lstStyle/>
        <a:p>
          <a:endParaRPr lang="en-US"/>
        </a:p>
      </dgm:t>
    </dgm:pt>
    <dgm:pt modelId="{D7FCF1C0-1DFE-5444-B442-8D78F71ECEA2}" type="sibTrans" cxnId="{21882B50-12A0-F641-8DBC-E5A610D9C7A7}">
      <dgm:prSet/>
      <dgm:spPr/>
      <dgm:t>
        <a:bodyPr/>
        <a:lstStyle/>
        <a:p>
          <a:endParaRPr lang="en-US"/>
        </a:p>
      </dgm:t>
    </dgm:pt>
    <dgm:pt modelId="{1090B701-2AD1-2343-A648-19AB7FDFB1F6}">
      <dgm:prSet phldrT="[Text]" custT="1"/>
      <dgm:spPr>
        <a:solidFill>
          <a:schemeClr val="accent2"/>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Metropolitan Sewerage Districts</a:t>
          </a:r>
          <a:endParaRPr lang="en-US" sz="1200" dirty="0">
            <a:solidFill>
              <a:schemeClr val="lt1"/>
            </a:solidFill>
            <a:effectLst>
              <a:outerShdw blurRad="50800" dist="76200" dir="2700000" algn="tl" rotWithShape="0">
                <a:prstClr val="black">
                  <a:alpha val="40000"/>
                </a:prstClr>
              </a:outerShdw>
            </a:effectLst>
          </a:endParaRPr>
        </a:p>
      </dgm:t>
    </dgm:pt>
    <dgm:pt modelId="{79C60940-6910-2446-A1E8-16C143F0ADAD}" type="parTrans" cxnId="{75B27B9B-40A1-2B4B-A01A-DD0742FF151B}">
      <dgm:prSet/>
      <dgm:spPr/>
      <dgm:t>
        <a:bodyPr/>
        <a:lstStyle/>
        <a:p>
          <a:endParaRPr lang="en-US"/>
        </a:p>
      </dgm:t>
    </dgm:pt>
    <dgm:pt modelId="{1E30AE82-B98B-2D4D-9E6F-DAC9A61A1276}" type="sibTrans" cxnId="{75B27B9B-40A1-2B4B-A01A-DD0742FF151B}">
      <dgm:prSet/>
      <dgm:spPr/>
      <dgm:t>
        <a:bodyPr/>
        <a:lstStyle/>
        <a:p>
          <a:endParaRPr lang="en-US"/>
        </a:p>
      </dgm:t>
    </dgm:pt>
    <dgm:pt modelId="{B51784B0-82A5-5545-AA2A-3712F84EFE08}">
      <dgm:prSet phldrT="[Text]" custT="1"/>
      <dgm:spPr>
        <a:solidFill>
          <a:schemeClr val="accent2"/>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Metropolitan Water and Sewerage Districts</a:t>
          </a:r>
          <a:endParaRPr lang="en-US" sz="1200" dirty="0">
            <a:solidFill>
              <a:schemeClr val="lt1"/>
            </a:solidFill>
            <a:effectLst>
              <a:outerShdw blurRad="50800" dist="76200" dir="2700000" algn="tl" rotWithShape="0">
                <a:prstClr val="black">
                  <a:alpha val="40000"/>
                </a:prstClr>
              </a:outerShdw>
            </a:effectLst>
          </a:endParaRPr>
        </a:p>
      </dgm:t>
    </dgm:pt>
    <dgm:pt modelId="{AF18C21A-D20F-914A-88D8-94EEF229BF4A}" type="parTrans" cxnId="{FE28A9CD-5FB2-B146-8F79-7161FA53D16D}">
      <dgm:prSet/>
      <dgm:spPr/>
      <dgm:t>
        <a:bodyPr/>
        <a:lstStyle/>
        <a:p>
          <a:endParaRPr lang="en-US"/>
        </a:p>
      </dgm:t>
    </dgm:pt>
    <dgm:pt modelId="{C51E9610-9215-C54E-8218-B945EE73FBAB}" type="sibTrans" cxnId="{FE28A9CD-5FB2-B146-8F79-7161FA53D16D}">
      <dgm:prSet/>
      <dgm:spPr/>
      <dgm:t>
        <a:bodyPr/>
        <a:lstStyle/>
        <a:p>
          <a:endParaRPr lang="en-US"/>
        </a:p>
      </dgm:t>
    </dgm:pt>
    <dgm:pt modelId="{BFDC734A-853B-214F-99A5-6A82F529E798}">
      <dgm:prSet phldrT="[Text]" custT="1"/>
      <dgm:spPr>
        <a:solidFill>
          <a:schemeClr val="accent1"/>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Joint Agencies (City/County Utility Commission)</a:t>
          </a:r>
          <a:endParaRPr lang="en-US" sz="1200" dirty="0">
            <a:solidFill>
              <a:schemeClr val="lt1"/>
            </a:solidFill>
            <a:effectLst>
              <a:outerShdw blurRad="50800" dist="76200" dir="2700000" algn="tl" rotWithShape="0">
                <a:prstClr val="black">
                  <a:alpha val="40000"/>
                </a:prstClr>
              </a:outerShdw>
            </a:effectLst>
          </a:endParaRPr>
        </a:p>
      </dgm:t>
    </dgm:pt>
    <dgm:pt modelId="{EA7C28EF-3441-B841-8120-BD1D9B761E20}" type="parTrans" cxnId="{27963826-6103-734D-B90C-D4B5077CEB88}">
      <dgm:prSet/>
      <dgm:spPr/>
      <dgm:t>
        <a:bodyPr/>
        <a:lstStyle/>
        <a:p>
          <a:endParaRPr lang="en-US"/>
        </a:p>
      </dgm:t>
    </dgm:pt>
    <dgm:pt modelId="{8CB37E4C-5625-3C4F-AE07-FE907599B40C}" type="sibTrans" cxnId="{27963826-6103-734D-B90C-D4B5077CEB88}">
      <dgm:prSet/>
      <dgm:spPr/>
      <dgm:t>
        <a:bodyPr/>
        <a:lstStyle/>
        <a:p>
          <a:endParaRPr lang="en-US"/>
        </a:p>
      </dgm:t>
    </dgm:pt>
    <dgm:pt modelId="{6DB73235-2BAD-5248-9349-ED9F0B2E0D87}">
      <dgm:prSet phldrT="[Text]" custT="1"/>
      <dgm:spPr>
        <a:solidFill>
          <a:srgbClr val="FF40FF"/>
        </a:solidFill>
        <a:effectLst>
          <a:outerShdw blurRad="50800" dist="76200" dir="8100000" algn="tr" rotWithShape="0">
            <a:prstClr val="black">
              <a:alpha val="40000"/>
            </a:prstClr>
          </a:outerShdw>
        </a:effectLst>
      </dgm:spPr>
      <dgm:t>
        <a:bodyPr/>
        <a:lstStyle/>
        <a:p>
          <a:r>
            <a:rPr lang="en-US" sz="1200" dirty="0">
              <a:solidFill>
                <a:schemeClr val="lt1"/>
              </a:solidFill>
              <a:effectLst>
                <a:outerShdw blurRad="50800" dist="76200" dir="2700000" algn="tl" rotWithShape="0">
                  <a:prstClr val="black">
                    <a:alpha val="40000"/>
                  </a:prstClr>
                </a:outerShdw>
              </a:effectLst>
            </a:rPr>
            <a:t>Fayetteville PWC / Greenville Utilities Commission</a:t>
          </a:r>
        </a:p>
      </dgm:t>
    </dgm:pt>
    <dgm:pt modelId="{7C81E19B-00BB-EE40-8A0F-DAFF77876646}" type="parTrans" cxnId="{8B646095-9F78-B24E-8EAB-E2009640C5DC}">
      <dgm:prSet/>
      <dgm:spPr/>
      <dgm:t>
        <a:bodyPr/>
        <a:lstStyle/>
        <a:p>
          <a:endParaRPr lang="en-US"/>
        </a:p>
      </dgm:t>
    </dgm:pt>
    <dgm:pt modelId="{F1891405-F955-1846-A259-7C269ABB4CCE}" type="sibTrans" cxnId="{8B646095-9F78-B24E-8EAB-E2009640C5DC}">
      <dgm:prSet/>
      <dgm:spPr/>
      <dgm:t>
        <a:bodyPr/>
        <a:lstStyle/>
        <a:p>
          <a:endParaRPr lang="en-US"/>
        </a:p>
      </dgm:t>
    </dgm:pt>
    <dgm:pt modelId="{8E36572A-6DA9-134E-BDF9-998A43B8D24D}">
      <dgm:prSet phldrT="[Text]" custT="1"/>
      <dgm:spPr>
        <a:solidFill>
          <a:schemeClr val="accent6">
            <a:lumMod val="75000"/>
          </a:schemeClr>
        </a:solidFill>
        <a:effectLst>
          <a:outerShdw blurRad="50800" dist="76200" dir="8100000" algn="tr" rotWithShape="0">
            <a:prstClr val="black">
              <a:alpha val="40000"/>
            </a:prstClr>
          </a:outerShdw>
        </a:effectLst>
      </dgm:spPr>
      <dgm:t>
        <a:bodyPr/>
        <a:lstStyle/>
        <a:p>
          <a:r>
            <a:rPr lang="en-US" sz="1200">
              <a:solidFill>
                <a:schemeClr val="lt1"/>
              </a:solidFill>
              <a:effectLst>
                <a:outerShdw blurRad="50800" dist="76200" dir="2700000" algn="tl" rotWithShape="0">
                  <a:prstClr val="black">
                    <a:alpha val="40000"/>
                  </a:prstClr>
                </a:outerShdw>
              </a:effectLst>
            </a:rPr>
            <a:t>Water and Sewer Authorities</a:t>
          </a:r>
          <a:endParaRPr lang="en-US" sz="1200" dirty="0">
            <a:solidFill>
              <a:schemeClr val="lt1"/>
            </a:solidFill>
            <a:effectLst>
              <a:outerShdw blurRad="50800" dist="76200" dir="2700000" algn="tl" rotWithShape="0">
                <a:prstClr val="black">
                  <a:alpha val="40000"/>
                </a:prstClr>
              </a:outerShdw>
            </a:effectLst>
          </a:endParaRPr>
        </a:p>
      </dgm:t>
    </dgm:pt>
    <dgm:pt modelId="{3BAD5F0D-2165-994D-9C67-10D7C82CA29B}" type="parTrans" cxnId="{684D5431-42CF-4E4C-AEA0-FB608C438708}">
      <dgm:prSet/>
      <dgm:spPr/>
      <dgm:t>
        <a:bodyPr/>
        <a:lstStyle/>
        <a:p>
          <a:endParaRPr lang="en-US"/>
        </a:p>
      </dgm:t>
    </dgm:pt>
    <dgm:pt modelId="{CA31468A-CE77-A146-91B6-425B3CA88E10}" type="sibTrans" cxnId="{684D5431-42CF-4E4C-AEA0-FB608C438708}">
      <dgm:prSet/>
      <dgm:spPr/>
      <dgm:t>
        <a:bodyPr/>
        <a:lstStyle/>
        <a:p>
          <a:endParaRPr lang="en-US"/>
        </a:p>
      </dgm:t>
    </dgm:pt>
    <dgm:pt modelId="{76F87E0B-6FE6-B348-9E83-B6AE743CC815}">
      <dgm:prSet phldrT="[Text]" custT="1"/>
      <dgm:spPr>
        <a:solidFill>
          <a:srgbClr val="00B0F0"/>
        </a:solidFill>
        <a:effectLst>
          <a:outerShdw blurRad="50800" dist="76200" dir="8100000" algn="tr" rotWithShape="0">
            <a:prstClr val="black">
              <a:alpha val="40000"/>
            </a:prstClr>
          </a:outerShdw>
        </a:effectLst>
      </dgm:spPr>
      <dgm:t>
        <a:bodyPr/>
        <a:lstStyle/>
        <a:p>
          <a:r>
            <a:rPr lang="en-US" sz="1200" dirty="0">
              <a:solidFill>
                <a:schemeClr val="lt1"/>
              </a:solidFill>
              <a:effectLst>
                <a:outerShdw blurRad="50800" dist="76200" dir="2700000" algn="tl" rotWithShape="0">
                  <a:prstClr val="black">
                    <a:alpha val="40000"/>
                  </a:prstClr>
                </a:outerShdw>
              </a:effectLst>
            </a:rPr>
            <a:t>Municipalities</a:t>
          </a:r>
        </a:p>
      </dgm:t>
    </dgm:pt>
    <dgm:pt modelId="{465E8C06-C83C-784A-B3F9-C2940885A7CF}" type="sibTrans" cxnId="{07A3DF79-AE00-C243-9B48-7B8F2A63EDB9}">
      <dgm:prSet/>
      <dgm:spPr/>
      <dgm:t>
        <a:bodyPr/>
        <a:lstStyle/>
        <a:p>
          <a:endParaRPr lang="en-US"/>
        </a:p>
      </dgm:t>
    </dgm:pt>
    <dgm:pt modelId="{0EBAE489-2E58-2D4F-9184-0A5E1AACC7F9}" type="parTrans" cxnId="{07A3DF79-AE00-C243-9B48-7B8F2A63EDB9}">
      <dgm:prSet/>
      <dgm:spPr/>
      <dgm:t>
        <a:bodyPr/>
        <a:lstStyle/>
        <a:p>
          <a:endParaRPr lang="en-US"/>
        </a:p>
      </dgm:t>
    </dgm:pt>
    <dgm:pt modelId="{567B5B05-D8C1-2D46-8711-57860547B245}" type="pres">
      <dgm:prSet presAssocID="{E4981828-49C7-A048-ABD7-EC5DFA463224}" presName="cycle" presStyleCnt="0">
        <dgm:presLayoutVars>
          <dgm:chMax val="1"/>
          <dgm:dir/>
          <dgm:animLvl val="ctr"/>
          <dgm:resizeHandles val="exact"/>
        </dgm:presLayoutVars>
      </dgm:prSet>
      <dgm:spPr/>
    </dgm:pt>
    <dgm:pt modelId="{E2DF560B-3B51-F443-81A0-C7393D048311}" type="pres">
      <dgm:prSet presAssocID="{BB68F20E-1705-E54D-B83B-87BF6BC07E55}" presName="centerShape" presStyleLbl="node0" presStyleIdx="0" presStyleCnt="1" custScaleX="188888" custScaleY="129150"/>
      <dgm:spPr/>
    </dgm:pt>
    <dgm:pt modelId="{A73F128E-61D2-6B44-90A7-5B822920F819}" type="pres">
      <dgm:prSet presAssocID="{0EBAE489-2E58-2D4F-9184-0A5E1AACC7F9}" presName="Name9" presStyleLbl="parChTrans1D2" presStyleIdx="0" presStyleCnt="10"/>
      <dgm:spPr/>
    </dgm:pt>
    <dgm:pt modelId="{62AEA08C-2D25-AC4D-9D51-61121F040A24}" type="pres">
      <dgm:prSet presAssocID="{0EBAE489-2E58-2D4F-9184-0A5E1AACC7F9}" presName="connTx" presStyleLbl="parChTrans1D2" presStyleIdx="0" presStyleCnt="10"/>
      <dgm:spPr/>
    </dgm:pt>
    <dgm:pt modelId="{578C664A-F1D5-A84E-954C-E91BD8ABFFDC}" type="pres">
      <dgm:prSet presAssocID="{76F87E0B-6FE6-B348-9E83-B6AE743CC815}" presName="node" presStyleLbl="node1" presStyleIdx="0" presStyleCnt="10" custScaleX="188486" custScaleY="129150" custRadScaleRad="94079" custRadScaleInc="3441">
        <dgm:presLayoutVars>
          <dgm:bulletEnabled val="1"/>
        </dgm:presLayoutVars>
      </dgm:prSet>
      <dgm:spPr/>
    </dgm:pt>
    <dgm:pt modelId="{F6FE066B-61E1-784E-8060-74099D11CBF0}" type="pres">
      <dgm:prSet presAssocID="{444F2944-F9E5-F843-8CF3-D20DDD184AA6}" presName="Name9" presStyleLbl="parChTrans1D2" presStyleIdx="1" presStyleCnt="10"/>
      <dgm:spPr/>
    </dgm:pt>
    <dgm:pt modelId="{1A4B34BC-F169-E340-A468-D22269D49DD4}" type="pres">
      <dgm:prSet presAssocID="{444F2944-F9E5-F843-8CF3-D20DDD184AA6}" presName="connTx" presStyleLbl="parChTrans1D2" presStyleIdx="1" presStyleCnt="10"/>
      <dgm:spPr/>
    </dgm:pt>
    <dgm:pt modelId="{A786372B-A714-814D-B7F0-44F44EDD7BB9}" type="pres">
      <dgm:prSet presAssocID="{B39D229D-7FF9-C94D-A648-CB567FB29ADD}" presName="node" presStyleLbl="node1" presStyleIdx="1" presStyleCnt="10" custScaleX="160683" custScaleY="129150" custRadScaleRad="96655" custRadScaleInc="20939">
        <dgm:presLayoutVars>
          <dgm:bulletEnabled val="1"/>
        </dgm:presLayoutVars>
      </dgm:prSet>
      <dgm:spPr/>
    </dgm:pt>
    <dgm:pt modelId="{D7783FF0-14E2-6344-A3D9-BA5AD6B8E87C}" type="pres">
      <dgm:prSet presAssocID="{EA7C28EF-3441-B841-8120-BD1D9B761E20}" presName="Name9" presStyleLbl="parChTrans1D2" presStyleIdx="2" presStyleCnt="10"/>
      <dgm:spPr/>
    </dgm:pt>
    <dgm:pt modelId="{B3BFA618-C630-8D4C-AF0C-1CCCDA13AB29}" type="pres">
      <dgm:prSet presAssocID="{EA7C28EF-3441-B841-8120-BD1D9B761E20}" presName="connTx" presStyleLbl="parChTrans1D2" presStyleIdx="2" presStyleCnt="10"/>
      <dgm:spPr/>
    </dgm:pt>
    <dgm:pt modelId="{7969061B-A8A3-2749-8E6C-92AA5494C02B}" type="pres">
      <dgm:prSet presAssocID="{BFDC734A-853B-214F-99A5-6A82F529E798}" presName="node" presStyleLbl="node1" presStyleIdx="2" presStyleCnt="10" custScaleX="160683" custScaleY="129150">
        <dgm:presLayoutVars>
          <dgm:bulletEnabled val="1"/>
        </dgm:presLayoutVars>
      </dgm:prSet>
      <dgm:spPr/>
    </dgm:pt>
    <dgm:pt modelId="{0791BB6F-64D9-3549-BA30-37CF93B79B2A}" type="pres">
      <dgm:prSet presAssocID="{950B129E-8317-124B-898A-ED21A8F8B136}" presName="Name9" presStyleLbl="parChTrans1D2" presStyleIdx="3" presStyleCnt="10"/>
      <dgm:spPr/>
    </dgm:pt>
    <dgm:pt modelId="{DEF80E28-5EA1-A84B-8D46-4866749844CA}" type="pres">
      <dgm:prSet presAssocID="{950B129E-8317-124B-898A-ED21A8F8B136}" presName="connTx" presStyleLbl="parChTrans1D2" presStyleIdx="3" presStyleCnt="10"/>
      <dgm:spPr/>
    </dgm:pt>
    <dgm:pt modelId="{FC1C1121-3D44-5148-B246-D354F6BC1E47}" type="pres">
      <dgm:prSet presAssocID="{FFCD899C-1A8D-4E40-A630-6BC3146F205B}" presName="node" presStyleLbl="node1" presStyleIdx="3" presStyleCnt="10" custScaleX="160683" custScaleY="129150" custRadScaleRad="104065" custRadScaleInc="-7284">
        <dgm:presLayoutVars>
          <dgm:bulletEnabled val="1"/>
        </dgm:presLayoutVars>
      </dgm:prSet>
      <dgm:spPr/>
    </dgm:pt>
    <dgm:pt modelId="{319BEC25-A202-A94D-B25A-116695CDBCE6}" type="pres">
      <dgm:prSet presAssocID="{3BAD5F0D-2165-994D-9C67-10D7C82CA29B}" presName="Name9" presStyleLbl="parChTrans1D2" presStyleIdx="4" presStyleCnt="10"/>
      <dgm:spPr/>
    </dgm:pt>
    <dgm:pt modelId="{C6166AF0-4CD9-D949-93BD-E7B277239043}" type="pres">
      <dgm:prSet presAssocID="{3BAD5F0D-2165-994D-9C67-10D7C82CA29B}" presName="connTx" presStyleLbl="parChTrans1D2" presStyleIdx="4" presStyleCnt="10"/>
      <dgm:spPr/>
    </dgm:pt>
    <dgm:pt modelId="{EAAEB49B-1D5E-8F4E-A286-5FCCEC9DD2AB}" type="pres">
      <dgm:prSet presAssocID="{8E36572A-6DA9-134E-BDF9-998A43B8D24D}" presName="node" presStyleLbl="node1" presStyleIdx="4" presStyleCnt="10" custScaleX="160683" custScaleY="129150" custRadScaleRad="103470" custRadScaleInc="-11738">
        <dgm:presLayoutVars>
          <dgm:bulletEnabled val="1"/>
        </dgm:presLayoutVars>
      </dgm:prSet>
      <dgm:spPr/>
    </dgm:pt>
    <dgm:pt modelId="{22F83324-4808-144A-920B-7BA9EDA864B6}" type="pres">
      <dgm:prSet presAssocID="{046BFACB-A78C-4140-8AC4-BFA969547B27}" presName="Name9" presStyleLbl="parChTrans1D2" presStyleIdx="5" presStyleCnt="10"/>
      <dgm:spPr/>
    </dgm:pt>
    <dgm:pt modelId="{A4E9BF43-6352-D341-8196-58ACD1B061AF}" type="pres">
      <dgm:prSet presAssocID="{046BFACB-A78C-4140-8AC4-BFA969547B27}" presName="connTx" presStyleLbl="parChTrans1D2" presStyleIdx="5" presStyleCnt="10"/>
      <dgm:spPr/>
    </dgm:pt>
    <dgm:pt modelId="{BE5B0A52-1910-1241-A5F1-7F34233EA3FB}" type="pres">
      <dgm:prSet presAssocID="{C5C778D6-FA40-9B47-A6E3-2D828B257293}" presName="node" presStyleLbl="node1" presStyleIdx="5" presStyleCnt="10" custScaleX="160683" custScaleY="129150" custRadScaleRad="103280" custRadScaleInc="10972">
        <dgm:presLayoutVars>
          <dgm:bulletEnabled val="1"/>
        </dgm:presLayoutVars>
      </dgm:prSet>
      <dgm:spPr/>
    </dgm:pt>
    <dgm:pt modelId="{62AFC62A-604E-0441-AD4D-0A9C2FDAE8AD}" type="pres">
      <dgm:prSet presAssocID="{875685DF-35CA-144F-B94E-ED2663D20A6A}" presName="Name9" presStyleLbl="parChTrans1D2" presStyleIdx="6" presStyleCnt="10"/>
      <dgm:spPr/>
    </dgm:pt>
    <dgm:pt modelId="{5CA06667-8814-5E4B-B154-276609C282A6}" type="pres">
      <dgm:prSet presAssocID="{875685DF-35CA-144F-B94E-ED2663D20A6A}" presName="connTx" presStyleLbl="parChTrans1D2" presStyleIdx="6" presStyleCnt="10"/>
      <dgm:spPr/>
    </dgm:pt>
    <dgm:pt modelId="{A9ADA9C1-E9BF-D843-A9B1-171B597B44AC}" type="pres">
      <dgm:prSet presAssocID="{62BCE044-7934-E340-AFB6-C3DE0B160CAD}" presName="node" presStyleLbl="node1" presStyleIdx="6" presStyleCnt="10" custScaleX="160683" custScaleY="129150" custRadScaleRad="101643" custRadScaleInc="12181">
        <dgm:presLayoutVars>
          <dgm:bulletEnabled val="1"/>
        </dgm:presLayoutVars>
      </dgm:prSet>
      <dgm:spPr/>
    </dgm:pt>
    <dgm:pt modelId="{F99AEF88-A3EF-8B43-8B51-3ADE1C26C9CD}" type="pres">
      <dgm:prSet presAssocID="{79C60940-6910-2446-A1E8-16C143F0ADAD}" presName="Name9" presStyleLbl="parChTrans1D2" presStyleIdx="7" presStyleCnt="10"/>
      <dgm:spPr/>
    </dgm:pt>
    <dgm:pt modelId="{DD1CA466-1055-2A4C-9050-0711383D215D}" type="pres">
      <dgm:prSet presAssocID="{79C60940-6910-2446-A1E8-16C143F0ADAD}" presName="connTx" presStyleLbl="parChTrans1D2" presStyleIdx="7" presStyleCnt="10"/>
      <dgm:spPr/>
    </dgm:pt>
    <dgm:pt modelId="{B36DB62C-ACE0-AE4F-9528-32DFFA11299B}" type="pres">
      <dgm:prSet presAssocID="{1090B701-2AD1-2343-A648-19AB7FDFB1F6}" presName="node" presStyleLbl="node1" presStyleIdx="7" presStyleCnt="10" custScaleX="160683" custScaleY="129150" custRadScaleRad="98958" custRadScaleInc="10891">
        <dgm:presLayoutVars>
          <dgm:bulletEnabled val="1"/>
        </dgm:presLayoutVars>
      </dgm:prSet>
      <dgm:spPr/>
    </dgm:pt>
    <dgm:pt modelId="{09A931A8-9912-924C-A2B9-054A3907E8EB}" type="pres">
      <dgm:prSet presAssocID="{AF18C21A-D20F-914A-88D8-94EEF229BF4A}" presName="Name9" presStyleLbl="parChTrans1D2" presStyleIdx="8" presStyleCnt="10"/>
      <dgm:spPr/>
    </dgm:pt>
    <dgm:pt modelId="{444786C2-F8C9-7C4F-849E-F668CDF16C22}" type="pres">
      <dgm:prSet presAssocID="{AF18C21A-D20F-914A-88D8-94EEF229BF4A}" presName="connTx" presStyleLbl="parChTrans1D2" presStyleIdx="8" presStyleCnt="10"/>
      <dgm:spPr/>
    </dgm:pt>
    <dgm:pt modelId="{CA43F462-C35A-D94D-9B01-0F6F01FDF2E1}" type="pres">
      <dgm:prSet presAssocID="{B51784B0-82A5-5545-AA2A-3712F84EFE08}" presName="node" presStyleLbl="node1" presStyleIdx="8" presStyleCnt="10" custScaleX="160683" custScaleY="129150" custRadScaleRad="103578" custRadScaleInc="-6836">
        <dgm:presLayoutVars>
          <dgm:bulletEnabled val="1"/>
        </dgm:presLayoutVars>
      </dgm:prSet>
      <dgm:spPr/>
    </dgm:pt>
    <dgm:pt modelId="{CB39D7E7-7A43-F640-9189-D0473D459494}" type="pres">
      <dgm:prSet presAssocID="{7C81E19B-00BB-EE40-8A0F-DAFF77876646}" presName="Name9" presStyleLbl="parChTrans1D2" presStyleIdx="9" presStyleCnt="10"/>
      <dgm:spPr/>
    </dgm:pt>
    <dgm:pt modelId="{D88CC457-C2FF-B24C-AAF8-F536DCC4282B}" type="pres">
      <dgm:prSet presAssocID="{7C81E19B-00BB-EE40-8A0F-DAFF77876646}" presName="connTx" presStyleLbl="parChTrans1D2" presStyleIdx="9" presStyleCnt="10"/>
      <dgm:spPr/>
    </dgm:pt>
    <dgm:pt modelId="{42776800-6B26-B747-9912-D1D7AFDB1052}" type="pres">
      <dgm:prSet presAssocID="{6DB73235-2BAD-5248-9349-ED9F0B2E0D87}" presName="node" presStyleLbl="node1" presStyleIdx="9" presStyleCnt="10" custScaleX="160683" custScaleY="129150" custRadScaleRad="105580" custRadScaleInc="-24489">
        <dgm:presLayoutVars>
          <dgm:bulletEnabled val="1"/>
        </dgm:presLayoutVars>
      </dgm:prSet>
      <dgm:spPr/>
    </dgm:pt>
  </dgm:ptLst>
  <dgm:cxnLst>
    <dgm:cxn modelId="{53FB1702-7FC4-414D-AB79-30F0AF3332C0}" type="presOf" srcId="{EA7C28EF-3441-B841-8120-BD1D9B761E20}" destId="{B3BFA618-C630-8D4C-AF0C-1CCCDA13AB29}" srcOrd="1" destOrd="0" presId="urn:microsoft.com/office/officeart/2005/8/layout/radial1"/>
    <dgm:cxn modelId="{410CDE05-95B1-A746-BEEE-FBAC1EE75C98}" type="presOf" srcId="{BFDC734A-853B-214F-99A5-6A82F529E798}" destId="{7969061B-A8A3-2749-8E6C-92AA5494C02B}" srcOrd="0" destOrd="0" presId="urn:microsoft.com/office/officeart/2005/8/layout/radial1"/>
    <dgm:cxn modelId="{E8CF7112-AA02-F04B-9FAA-F2BFA50437D1}" srcId="{BB68F20E-1705-E54D-B83B-87BF6BC07E55}" destId="{FFCD899C-1A8D-4E40-A630-6BC3146F205B}" srcOrd="3" destOrd="0" parTransId="{950B129E-8317-124B-898A-ED21A8F8B136}" sibTransId="{F648797A-DFBF-984C-9FC4-5EAB619A7C62}"/>
    <dgm:cxn modelId="{D13B0F16-EA3E-984A-AFE3-AA9CF0A82223}" type="presOf" srcId="{950B129E-8317-124B-898A-ED21A8F8B136}" destId="{DEF80E28-5EA1-A84B-8D46-4866749844CA}" srcOrd="1" destOrd="0" presId="urn:microsoft.com/office/officeart/2005/8/layout/radial1"/>
    <dgm:cxn modelId="{D79E7618-29DE-224C-853A-B44EC1B46C39}" type="presOf" srcId="{0EBAE489-2E58-2D4F-9184-0A5E1AACC7F9}" destId="{A73F128E-61D2-6B44-90A7-5B822920F819}" srcOrd="0" destOrd="0" presId="urn:microsoft.com/office/officeart/2005/8/layout/radial1"/>
    <dgm:cxn modelId="{0048E61D-3411-424D-94C0-3C317BB63734}" type="presOf" srcId="{76F87E0B-6FE6-B348-9E83-B6AE743CC815}" destId="{578C664A-F1D5-A84E-954C-E91BD8ABFFDC}" srcOrd="0" destOrd="0" presId="urn:microsoft.com/office/officeart/2005/8/layout/radial1"/>
    <dgm:cxn modelId="{27963826-6103-734D-B90C-D4B5077CEB88}" srcId="{BB68F20E-1705-E54D-B83B-87BF6BC07E55}" destId="{BFDC734A-853B-214F-99A5-6A82F529E798}" srcOrd="2" destOrd="0" parTransId="{EA7C28EF-3441-B841-8120-BD1D9B761E20}" sibTransId="{8CB37E4C-5625-3C4F-AE07-FE907599B40C}"/>
    <dgm:cxn modelId="{D925542E-BE82-7B40-84AE-60991E4953C3}" type="presOf" srcId="{BB68F20E-1705-E54D-B83B-87BF6BC07E55}" destId="{E2DF560B-3B51-F443-81A0-C7393D048311}" srcOrd="0" destOrd="0" presId="urn:microsoft.com/office/officeart/2005/8/layout/radial1"/>
    <dgm:cxn modelId="{684D5431-42CF-4E4C-AEA0-FB608C438708}" srcId="{BB68F20E-1705-E54D-B83B-87BF6BC07E55}" destId="{8E36572A-6DA9-134E-BDF9-998A43B8D24D}" srcOrd="4" destOrd="0" parTransId="{3BAD5F0D-2165-994D-9C67-10D7C82CA29B}" sibTransId="{CA31468A-CE77-A146-91B6-425B3CA88E10}"/>
    <dgm:cxn modelId="{387D7543-B1B5-234A-9D0B-79F461C1FFD4}" type="presOf" srcId="{875685DF-35CA-144F-B94E-ED2663D20A6A}" destId="{5CA06667-8814-5E4B-B154-276609C282A6}" srcOrd="1" destOrd="0" presId="urn:microsoft.com/office/officeart/2005/8/layout/radial1"/>
    <dgm:cxn modelId="{08761548-BCB1-3345-B0E1-4E0812997C5B}" srcId="{E4981828-49C7-A048-ABD7-EC5DFA463224}" destId="{BB68F20E-1705-E54D-B83B-87BF6BC07E55}" srcOrd="0" destOrd="0" parTransId="{1FE6F1E3-DB86-284F-BC58-59D40CA2B1F9}" sibTransId="{2674CDA0-B076-7E4B-9730-29984D7B835D}"/>
    <dgm:cxn modelId="{211D8B49-E529-3F45-91E4-8C04169BCAC4}" type="presOf" srcId="{7C81E19B-00BB-EE40-8A0F-DAFF77876646}" destId="{D88CC457-C2FF-B24C-AAF8-F536DCC4282B}" srcOrd="1" destOrd="0" presId="urn:microsoft.com/office/officeart/2005/8/layout/radial1"/>
    <dgm:cxn modelId="{21882B50-12A0-F641-8DBC-E5A610D9C7A7}" srcId="{BB68F20E-1705-E54D-B83B-87BF6BC07E55}" destId="{62BCE044-7934-E340-AFB6-C3DE0B160CAD}" srcOrd="6" destOrd="0" parTransId="{875685DF-35CA-144F-B94E-ED2663D20A6A}" sibTransId="{D7FCF1C0-1DFE-5444-B442-8D78F71ECEA2}"/>
    <dgm:cxn modelId="{F57F105B-651E-4042-9CE3-FB56E9229F60}" type="presOf" srcId="{046BFACB-A78C-4140-8AC4-BFA969547B27}" destId="{A4E9BF43-6352-D341-8196-58ACD1B061AF}" srcOrd="1" destOrd="0" presId="urn:microsoft.com/office/officeart/2005/8/layout/radial1"/>
    <dgm:cxn modelId="{A7C8AF5D-C122-5344-90C6-D4B02A3E61AE}" type="presOf" srcId="{62BCE044-7934-E340-AFB6-C3DE0B160CAD}" destId="{A9ADA9C1-E9BF-D843-A9B1-171B597B44AC}" srcOrd="0" destOrd="0" presId="urn:microsoft.com/office/officeart/2005/8/layout/radial1"/>
    <dgm:cxn modelId="{471D606D-F769-9142-ACED-D9F483250791}" type="presOf" srcId="{FFCD899C-1A8D-4E40-A630-6BC3146F205B}" destId="{FC1C1121-3D44-5148-B246-D354F6BC1E47}" srcOrd="0" destOrd="0" presId="urn:microsoft.com/office/officeart/2005/8/layout/radial1"/>
    <dgm:cxn modelId="{A504616F-50FE-BE46-B192-DA4C85AE4B65}" srcId="{BB68F20E-1705-E54D-B83B-87BF6BC07E55}" destId="{B39D229D-7FF9-C94D-A648-CB567FB29ADD}" srcOrd="1" destOrd="0" parTransId="{444F2944-F9E5-F843-8CF3-D20DDD184AA6}" sibTransId="{357032A6-63DC-AF45-8CB2-8FE2B6D3F4C2}"/>
    <dgm:cxn modelId="{926A656F-2BE1-BE4F-8613-D257F92E2C00}" type="presOf" srcId="{6DB73235-2BAD-5248-9349-ED9F0B2E0D87}" destId="{42776800-6B26-B747-9912-D1D7AFDB1052}" srcOrd="0" destOrd="0" presId="urn:microsoft.com/office/officeart/2005/8/layout/radial1"/>
    <dgm:cxn modelId="{07A3DF79-AE00-C243-9B48-7B8F2A63EDB9}" srcId="{BB68F20E-1705-E54D-B83B-87BF6BC07E55}" destId="{76F87E0B-6FE6-B348-9E83-B6AE743CC815}" srcOrd="0" destOrd="0" parTransId="{0EBAE489-2E58-2D4F-9184-0A5E1AACC7F9}" sibTransId="{465E8C06-C83C-784A-B3F9-C2940885A7CF}"/>
    <dgm:cxn modelId="{5E7E297B-1859-2941-BEEF-CD4544063F42}" type="presOf" srcId="{79C60940-6910-2446-A1E8-16C143F0ADAD}" destId="{F99AEF88-A3EF-8B43-8B51-3ADE1C26C9CD}" srcOrd="0" destOrd="0" presId="urn:microsoft.com/office/officeart/2005/8/layout/radial1"/>
    <dgm:cxn modelId="{4205EC7E-2833-D24A-9E70-B8E953E76616}" type="presOf" srcId="{444F2944-F9E5-F843-8CF3-D20DDD184AA6}" destId="{1A4B34BC-F169-E340-A468-D22269D49DD4}" srcOrd="1" destOrd="0" presId="urn:microsoft.com/office/officeart/2005/8/layout/radial1"/>
    <dgm:cxn modelId="{EF752395-4EE9-2041-8577-A85B6AA2C2DF}" type="presOf" srcId="{AF18C21A-D20F-914A-88D8-94EEF229BF4A}" destId="{444786C2-F8C9-7C4F-849E-F668CDF16C22}" srcOrd="1" destOrd="0" presId="urn:microsoft.com/office/officeart/2005/8/layout/radial1"/>
    <dgm:cxn modelId="{8B646095-9F78-B24E-8EAB-E2009640C5DC}" srcId="{BB68F20E-1705-E54D-B83B-87BF6BC07E55}" destId="{6DB73235-2BAD-5248-9349-ED9F0B2E0D87}" srcOrd="9" destOrd="0" parTransId="{7C81E19B-00BB-EE40-8A0F-DAFF77876646}" sibTransId="{F1891405-F955-1846-A259-7C269ABB4CCE}"/>
    <dgm:cxn modelId="{B6C2F196-7966-8245-BC2A-B751172921C1}" type="presOf" srcId="{79C60940-6910-2446-A1E8-16C143F0ADAD}" destId="{DD1CA466-1055-2A4C-9050-0711383D215D}" srcOrd="1" destOrd="0" presId="urn:microsoft.com/office/officeart/2005/8/layout/radial1"/>
    <dgm:cxn modelId="{75B27B9B-40A1-2B4B-A01A-DD0742FF151B}" srcId="{BB68F20E-1705-E54D-B83B-87BF6BC07E55}" destId="{1090B701-2AD1-2343-A648-19AB7FDFB1F6}" srcOrd="7" destOrd="0" parTransId="{79C60940-6910-2446-A1E8-16C143F0ADAD}" sibTransId="{1E30AE82-B98B-2D4D-9E6F-DAC9A61A1276}"/>
    <dgm:cxn modelId="{EED2A69D-88B0-D547-A828-63AB5AE4B84B}" type="presOf" srcId="{B51784B0-82A5-5545-AA2A-3712F84EFE08}" destId="{CA43F462-C35A-D94D-9B01-0F6F01FDF2E1}" srcOrd="0" destOrd="0" presId="urn:microsoft.com/office/officeart/2005/8/layout/radial1"/>
    <dgm:cxn modelId="{F9648A9E-3BB7-AE4C-962A-2E2F25A8C220}" type="presOf" srcId="{B39D229D-7FF9-C94D-A648-CB567FB29ADD}" destId="{A786372B-A714-814D-B7F0-44F44EDD7BB9}" srcOrd="0" destOrd="0" presId="urn:microsoft.com/office/officeart/2005/8/layout/radial1"/>
    <dgm:cxn modelId="{FD2711A0-D2C7-5447-97AE-47AC00677EC1}" type="presOf" srcId="{0EBAE489-2E58-2D4F-9184-0A5E1AACC7F9}" destId="{62AEA08C-2D25-AC4D-9D51-61121F040A24}" srcOrd="1" destOrd="0" presId="urn:microsoft.com/office/officeart/2005/8/layout/radial1"/>
    <dgm:cxn modelId="{DBECC1A1-357C-F149-B5B7-05085F5FE499}" type="presOf" srcId="{C5C778D6-FA40-9B47-A6E3-2D828B257293}" destId="{BE5B0A52-1910-1241-A5F1-7F34233EA3FB}" srcOrd="0" destOrd="0" presId="urn:microsoft.com/office/officeart/2005/8/layout/radial1"/>
    <dgm:cxn modelId="{C4DFBFA4-DA17-8B41-A3C0-38C1AE34212E}" type="presOf" srcId="{7C81E19B-00BB-EE40-8A0F-DAFF77876646}" destId="{CB39D7E7-7A43-F640-9189-D0473D459494}" srcOrd="0" destOrd="0" presId="urn:microsoft.com/office/officeart/2005/8/layout/radial1"/>
    <dgm:cxn modelId="{7D439AAA-8AAA-D74D-A425-64538E5CC026}" srcId="{BB68F20E-1705-E54D-B83B-87BF6BC07E55}" destId="{C5C778D6-FA40-9B47-A6E3-2D828B257293}" srcOrd="5" destOrd="0" parTransId="{046BFACB-A78C-4140-8AC4-BFA969547B27}" sibTransId="{B1F048D6-B950-DD42-A91A-DA41240C887F}"/>
    <dgm:cxn modelId="{FE28A9CD-5FB2-B146-8F79-7161FA53D16D}" srcId="{BB68F20E-1705-E54D-B83B-87BF6BC07E55}" destId="{B51784B0-82A5-5545-AA2A-3712F84EFE08}" srcOrd="8" destOrd="0" parTransId="{AF18C21A-D20F-914A-88D8-94EEF229BF4A}" sibTransId="{C51E9610-9215-C54E-8218-B945EE73FBAB}"/>
    <dgm:cxn modelId="{93F2BACF-0CF3-3A42-B075-BF3C0CC782D7}" type="presOf" srcId="{AF18C21A-D20F-914A-88D8-94EEF229BF4A}" destId="{09A931A8-9912-924C-A2B9-054A3907E8EB}" srcOrd="0" destOrd="0" presId="urn:microsoft.com/office/officeart/2005/8/layout/radial1"/>
    <dgm:cxn modelId="{53E26CD8-C183-3443-AF62-684645F3EF83}" type="presOf" srcId="{3BAD5F0D-2165-994D-9C67-10D7C82CA29B}" destId="{319BEC25-A202-A94D-B25A-116695CDBCE6}" srcOrd="0" destOrd="0" presId="urn:microsoft.com/office/officeart/2005/8/layout/radial1"/>
    <dgm:cxn modelId="{E8E19ED9-CEF5-754D-91D4-76F09EA13E91}" type="presOf" srcId="{950B129E-8317-124B-898A-ED21A8F8B136}" destId="{0791BB6F-64D9-3549-BA30-37CF93B79B2A}" srcOrd="0" destOrd="0" presId="urn:microsoft.com/office/officeart/2005/8/layout/radial1"/>
    <dgm:cxn modelId="{CD754FE0-D512-0B4F-A7A9-67A2A470D55F}" type="presOf" srcId="{1090B701-2AD1-2343-A648-19AB7FDFB1F6}" destId="{B36DB62C-ACE0-AE4F-9528-32DFFA11299B}" srcOrd="0" destOrd="0" presId="urn:microsoft.com/office/officeart/2005/8/layout/radial1"/>
    <dgm:cxn modelId="{B83EA2E0-A1D9-804F-9B9A-030B93194CB6}" type="presOf" srcId="{046BFACB-A78C-4140-8AC4-BFA969547B27}" destId="{22F83324-4808-144A-920B-7BA9EDA864B6}" srcOrd="0" destOrd="0" presId="urn:microsoft.com/office/officeart/2005/8/layout/radial1"/>
    <dgm:cxn modelId="{FDB7E0E2-3B3A-2B4C-AEBF-F0EE180FE535}" type="presOf" srcId="{8E36572A-6DA9-134E-BDF9-998A43B8D24D}" destId="{EAAEB49B-1D5E-8F4E-A286-5FCCEC9DD2AB}" srcOrd="0" destOrd="0" presId="urn:microsoft.com/office/officeart/2005/8/layout/radial1"/>
    <dgm:cxn modelId="{A6FDAAE3-55B9-164E-BA8D-EC91CF5B2BB6}" type="presOf" srcId="{875685DF-35CA-144F-B94E-ED2663D20A6A}" destId="{62AFC62A-604E-0441-AD4D-0A9C2FDAE8AD}" srcOrd="0" destOrd="0" presId="urn:microsoft.com/office/officeart/2005/8/layout/radial1"/>
    <dgm:cxn modelId="{DF7C5FEC-BACA-B643-9653-509A0536E936}" type="presOf" srcId="{E4981828-49C7-A048-ABD7-EC5DFA463224}" destId="{567B5B05-D8C1-2D46-8711-57860547B245}" srcOrd="0" destOrd="0" presId="urn:microsoft.com/office/officeart/2005/8/layout/radial1"/>
    <dgm:cxn modelId="{30A1A2F6-47D9-1048-BC08-0403F27E0AD5}" type="presOf" srcId="{444F2944-F9E5-F843-8CF3-D20DDD184AA6}" destId="{F6FE066B-61E1-784E-8060-74099D11CBF0}" srcOrd="0" destOrd="0" presId="urn:microsoft.com/office/officeart/2005/8/layout/radial1"/>
    <dgm:cxn modelId="{2B64B3F6-1906-654F-9AC6-3723E3076D86}" type="presOf" srcId="{3BAD5F0D-2165-994D-9C67-10D7C82CA29B}" destId="{C6166AF0-4CD9-D949-93BD-E7B277239043}" srcOrd="1" destOrd="0" presId="urn:microsoft.com/office/officeart/2005/8/layout/radial1"/>
    <dgm:cxn modelId="{786698FB-B451-7241-9385-F6235B4606BA}" type="presOf" srcId="{EA7C28EF-3441-B841-8120-BD1D9B761E20}" destId="{D7783FF0-14E2-6344-A3D9-BA5AD6B8E87C}" srcOrd="0" destOrd="0" presId="urn:microsoft.com/office/officeart/2005/8/layout/radial1"/>
    <dgm:cxn modelId="{D18BE208-0474-6B4F-95C6-2CBB61E77EE8}" type="presParOf" srcId="{567B5B05-D8C1-2D46-8711-57860547B245}" destId="{E2DF560B-3B51-F443-81A0-C7393D048311}" srcOrd="0" destOrd="0" presId="urn:microsoft.com/office/officeart/2005/8/layout/radial1"/>
    <dgm:cxn modelId="{2AC951F0-446F-A94B-9C3C-8C3CCC886644}" type="presParOf" srcId="{567B5B05-D8C1-2D46-8711-57860547B245}" destId="{A73F128E-61D2-6B44-90A7-5B822920F819}" srcOrd="1" destOrd="0" presId="urn:microsoft.com/office/officeart/2005/8/layout/radial1"/>
    <dgm:cxn modelId="{0A63D0F8-C6D9-504C-AF70-E38580F6A5FB}" type="presParOf" srcId="{A73F128E-61D2-6B44-90A7-5B822920F819}" destId="{62AEA08C-2D25-AC4D-9D51-61121F040A24}" srcOrd="0" destOrd="0" presId="urn:microsoft.com/office/officeart/2005/8/layout/radial1"/>
    <dgm:cxn modelId="{894F5EAC-E6BA-5D4B-8E4E-8436CADCF878}" type="presParOf" srcId="{567B5B05-D8C1-2D46-8711-57860547B245}" destId="{578C664A-F1D5-A84E-954C-E91BD8ABFFDC}" srcOrd="2" destOrd="0" presId="urn:microsoft.com/office/officeart/2005/8/layout/radial1"/>
    <dgm:cxn modelId="{4639F9CB-C87C-314F-9E67-B8AC1559D764}" type="presParOf" srcId="{567B5B05-D8C1-2D46-8711-57860547B245}" destId="{F6FE066B-61E1-784E-8060-74099D11CBF0}" srcOrd="3" destOrd="0" presId="urn:microsoft.com/office/officeart/2005/8/layout/radial1"/>
    <dgm:cxn modelId="{E32BE86C-154C-2E4C-A07B-6CEEFA36FE4A}" type="presParOf" srcId="{F6FE066B-61E1-784E-8060-74099D11CBF0}" destId="{1A4B34BC-F169-E340-A468-D22269D49DD4}" srcOrd="0" destOrd="0" presId="urn:microsoft.com/office/officeart/2005/8/layout/radial1"/>
    <dgm:cxn modelId="{2B2DD0B9-857C-2649-AE85-B364234D6DCB}" type="presParOf" srcId="{567B5B05-D8C1-2D46-8711-57860547B245}" destId="{A786372B-A714-814D-B7F0-44F44EDD7BB9}" srcOrd="4" destOrd="0" presId="urn:microsoft.com/office/officeart/2005/8/layout/radial1"/>
    <dgm:cxn modelId="{272E607E-5404-A14F-A3EC-1671BA7B0DD6}" type="presParOf" srcId="{567B5B05-D8C1-2D46-8711-57860547B245}" destId="{D7783FF0-14E2-6344-A3D9-BA5AD6B8E87C}" srcOrd="5" destOrd="0" presId="urn:microsoft.com/office/officeart/2005/8/layout/radial1"/>
    <dgm:cxn modelId="{B485CFA1-9BCA-6148-A695-A381610C56C8}" type="presParOf" srcId="{D7783FF0-14E2-6344-A3D9-BA5AD6B8E87C}" destId="{B3BFA618-C630-8D4C-AF0C-1CCCDA13AB29}" srcOrd="0" destOrd="0" presId="urn:microsoft.com/office/officeart/2005/8/layout/radial1"/>
    <dgm:cxn modelId="{14C392C7-1FAC-9642-9FCB-BBB86FE44ED9}" type="presParOf" srcId="{567B5B05-D8C1-2D46-8711-57860547B245}" destId="{7969061B-A8A3-2749-8E6C-92AA5494C02B}" srcOrd="6" destOrd="0" presId="urn:microsoft.com/office/officeart/2005/8/layout/radial1"/>
    <dgm:cxn modelId="{8DEB0785-8FC4-4242-B161-442C8A52A89C}" type="presParOf" srcId="{567B5B05-D8C1-2D46-8711-57860547B245}" destId="{0791BB6F-64D9-3549-BA30-37CF93B79B2A}" srcOrd="7" destOrd="0" presId="urn:microsoft.com/office/officeart/2005/8/layout/radial1"/>
    <dgm:cxn modelId="{2509D054-A850-C24F-8F4E-D1DA7806A645}" type="presParOf" srcId="{0791BB6F-64D9-3549-BA30-37CF93B79B2A}" destId="{DEF80E28-5EA1-A84B-8D46-4866749844CA}" srcOrd="0" destOrd="0" presId="urn:microsoft.com/office/officeart/2005/8/layout/radial1"/>
    <dgm:cxn modelId="{3B4043B6-D41F-6B46-BF44-3AC92F3629ED}" type="presParOf" srcId="{567B5B05-D8C1-2D46-8711-57860547B245}" destId="{FC1C1121-3D44-5148-B246-D354F6BC1E47}" srcOrd="8" destOrd="0" presId="urn:microsoft.com/office/officeart/2005/8/layout/radial1"/>
    <dgm:cxn modelId="{06FA34D0-2D15-124A-9289-942173B60F27}" type="presParOf" srcId="{567B5B05-D8C1-2D46-8711-57860547B245}" destId="{319BEC25-A202-A94D-B25A-116695CDBCE6}" srcOrd="9" destOrd="0" presId="urn:microsoft.com/office/officeart/2005/8/layout/radial1"/>
    <dgm:cxn modelId="{DC676311-594F-5249-9787-2FA074A740DF}" type="presParOf" srcId="{319BEC25-A202-A94D-B25A-116695CDBCE6}" destId="{C6166AF0-4CD9-D949-93BD-E7B277239043}" srcOrd="0" destOrd="0" presId="urn:microsoft.com/office/officeart/2005/8/layout/radial1"/>
    <dgm:cxn modelId="{387FCBBA-8580-FB45-8B5A-C95C854FCEBA}" type="presParOf" srcId="{567B5B05-D8C1-2D46-8711-57860547B245}" destId="{EAAEB49B-1D5E-8F4E-A286-5FCCEC9DD2AB}" srcOrd="10" destOrd="0" presId="urn:microsoft.com/office/officeart/2005/8/layout/radial1"/>
    <dgm:cxn modelId="{98674931-EAD4-544D-BF8A-E65595D178B0}" type="presParOf" srcId="{567B5B05-D8C1-2D46-8711-57860547B245}" destId="{22F83324-4808-144A-920B-7BA9EDA864B6}" srcOrd="11" destOrd="0" presId="urn:microsoft.com/office/officeart/2005/8/layout/radial1"/>
    <dgm:cxn modelId="{C3514FBB-44B8-8A4A-8DBB-087C8E995A0B}" type="presParOf" srcId="{22F83324-4808-144A-920B-7BA9EDA864B6}" destId="{A4E9BF43-6352-D341-8196-58ACD1B061AF}" srcOrd="0" destOrd="0" presId="urn:microsoft.com/office/officeart/2005/8/layout/radial1"/>
    <dgm:cxn modelId="{30C5F73E-8455-624E-B377-D25675252801}" type="presParOf" srcId="{567B5B05-D8C1-2D46-8711-57860547B245}" destId="{BE5B0A52-1910-1241-A5F1-7F34233EA3FB}" srcOrd="12" destOrd="0" presId="urn:microsoft.com/office/officeart/2005/8/layout/radial1"/>
    <dgm:cxn modelId="{5A7B3722-271F-E540-B94C-D11DDD1F1B31}" type="presParOf" srcId="{567B5B05-D8C1-2D46-8711-57860547B245}" destId="{62AFC62A-604E-0441-AD4D-0A9C2FDAE8AD}" srcOrd="13" destOrd="0" presId="urn:microsoft.com/office/officeart/2005/8/layout/radial1"/>
    <dgm:cxn modelId="{70630191-EE0F-224B-80FB-F70C4D4DCC18}" type="presParOf" srcId="{62AFC62A-604E-0441-AD4D-0A9C2FDAE8AD}" destId="{5CA06667-8814-5E4B-B154-276609C282A6}" srcOrd="0" destOrd="0" presId="urn:microsoft.com/office/officeart/2005/8/layout/radial1"/>
    <dgm:cxn modelId="{AB82E1BD-1759-3F43-9E17-F094EE6C4AFE}" type="presParOf" srcId="{567B5B05-D8C1-2D46-8711-57860547B245}" destId="{A9ADA9C1-E9BF-D843-A9B1-171B597B44AC}" srcOrd="14" destOrd="0" presId="urn:microsoft.com/office/officeart/2005/8/layout/radial1"/>
    <dgm:cxn modelId="{9BC7D17D-ABD2-454B-B09C-DF5A507C8143}" type="presParOf" srcId="{567B5B05-D8C1-2D46-8711-57860547B245}" destId="{F99AEF88-A3EF-8B43-8B51-3ADE1C26C9CD}" srcOrd="15" destOrd="0" presId="urn:microsoft.com/office/officeart/2005/8/layout/radial1"/>
    <dgm:cxn modelId="{B86AC304-34FD-4340-AFED-25949A053D78}" type="presParOf" srcId="{F99AEF88-A3EF-8B43-8B51-3ADE1C26C9CD}" destId="{DD1CA466-1055-2A4C-9050-0711383D215D}" srcOrd="0" destOrd="0" presId="urn:microsoft.com/office/officeart/2005/8/layout/radial1"/>
    <dgm:cxn modelId="{3F56E2C8-3174-FA47-971C-DA57B8396EBA}" type="presParOf" srcId="{567B5B05-D8C1-2D46-8711-57860547B245}" destId="{B36DB62C-ACE0-AE4F-9528-32DFFA11299B}" srcOrd="16" destOrd="0" presId="urn:microsoft.com/office/officeart/2005/8/layout/radial1"/>
    <dgm:cxn modelId="{17377152-2677-7541-97A0-F5CA333EACEA}" type="presParOf" srcId="{567B5B05-D8C1-2D46-8711-57860547B245}" destId="{09A931A8-9912-924C-A2B9-054A3907E8EB}" srcOrd="17" destOrd="0" presId="urn:microsoft.com/office/officeart/2005/8/layout/radial1"/>
    <dgm:cxn modelId="{A9B57FFF-2DF1-674F-BB16-F8055CC52BA4}" type="presParOf" srcId="{09A931A8-9912-924C-A2B9-054A3907E8EB}" destId="{444786C2-F8C9-7C4F-849E-F668CDF16C22}" srcOrd="0" destOrd="0" presId="urn:microsoft.com/office/officeart/2005/8/layout/radial1"/>
    <dgm:cxn modelId="{2B0F648E-B04A-AD4E-BB92-09CC7D482F69}" type="presParOf" srcId="{567B5B05-D8C1-2D46-8711-57860547B245}" destId="{CA43F462-C35A-D94D-9B01-0F6F01FDF2E1}" srcOrd="18" destOrd="0" presId="urn:microsoft.com/office/officeart/2005/8/layout/radial1"/>
    <dgm:cxn modelId="{E526869F-A13E-2F43-B222-51CF0F8B85BE}" type="presParOf" srcId="{567B5B05-D8C1-2D46-8711-57860547B245}" destId="{CB39D7E7-7A43-F640-9189-D0473D459494}" srcOrd="19" destOrd="0" presId="urn:microsoft.com/office/officeart/2005/8/layout/radial1"/>
    <dgm:cxn modelId="{3992EB04-75D1-B243-8FB8-EE233EB04331}" type="presParOf" srcId="{CB39D7E7-7A43-F640-9189-D0473D459494}" destId="{D88CC457-C2FF-B24C-AAF8-F536DCC4282B}" srcOrd="0" destOrd="0" presId="urn:microsoft.com/office/officeart/2005/8/layout/radial1"/>
    <dgm:cxn modelId="{0F0BDE53-2E1F-DD49-AFD9-0DCB0A6B589A}" type="presParOf" srcId="{567B5B05-D8C1-2D46-8711-57860547B245}" destId="{42776800-6B26-B747-9912-D1D7AFDB1052}"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9A80C90-8D10-8A48-BC74-05C47307DA1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CEE8B2C6-93F6-4D4B-83CA-959251A683A2}">
      <dgm:prSet phldrT="[Text]"/>
      <dgm:spPr>
        <a:effectLst>
          <a:outerShdw blurRad="50800" dist="38100" dir="8100000" algn="tr" rotWithShape="0">
            <a:prstClr val="black">
              <a:alpha val="40000"/>
            </a:prstClr>
          </a:outerShdw>
        </a:effectLst>
      </dgm:spPr>
      <dgm:t>
        <a:bodyPr/>
        <a:lstStyle/>
        <a:p>
          <a:r>
            <a:rPr lang="en-US"/>
            <a:t>1</a:t>
          </a:r>
        </a:p>
      </dgm:t>
    </dgm:pt>
    <dgm:pt modelId="{51F1440B-2B24-D240-8564-41118C5B42F2}" type="parTrans" cxnId="{1DC11214-462D-FD41-9170-806832C0E3E9}">
      <dgm:prSet/>
      <dgm:spPr/>
      <dgm:t>
        <a:bodyPr/>
        <a:lstStyle/>
        <a:p>
          <a:endParaRPr lang="en-US"/>
        </a:p>
      </dgm:t>
    </dgm:pt>
    <dgm:pt modelId="{89A6B64F-1163-E843-B66A-3EC3A88D8F1A}" type="sibTrans" cxnId="{1DC11214-462D-FD41-9170-806832C0E3E9}">
      <dgm:prSet/>
      <dgm:spPr/>
      <dgm:t>
        <a:bodyPr/>
        <a:lstStyle/>
        <a:p>
          <a:endParaRPr lang="en-US"/>
        </a:p>
      </dgm:t>
    </dgm:pt>
    <dgm:pt modelId="{2AB8B96E-EFC9-CD48-A265-9BC9FD8D16D9}">
      <dgm:prSet phldrT="[Text]"/>
      <dgm:spPr/>
      <dgm:t>
        <a:bodyPr/>
        <a:lstStyle/>
        <a:p>
          <a:r>
            <a:rPr lang="en-US"/>
            <a:t>Professional Analysis</a:t>
          </a:r>
        </a:p>
      </dgm:t>
    </dgm:pt>
    <dgm:pt modelId="{CCC54C28-131C-9748-B15C-AA2C5579B4D7}" type="parTrans" cxnId="{9691E0DA-A091-1A49-BC91-752F8D23B530}">
      <dgm:prSet/>
      <dgm:spPr/>
      <dgm:t>
        <a:bodyPr/>
        <a:lstStyle/>
        <a:p>
          <a:endParaRPr lang="en-US"/>
        </a:p>
      </dgm:t>
    </dgm:pt>
    <dgm:pt modelId="{BB5DB1DF-E11B-F54D-AE89-C11D667770A1}" type="sibTrans" cxnId="{9691E0DA-A091-1A49-BC91-752F8D23B530}">
      <dgm:prSet/>
      <dgm:spPr/>
      <dgm:t>
        <a:bodyPr/>
        <a:lstStyle/>
        <a:p>
          <a:endParaRPr lang="en-US"/>
        </a:p>
      </dgm:t>
    </dgm:pt>
    <dgm:pt modelId="{9CA166BD-2299-6E42-BCB2-C28C2A18AA9B}">
      <dgm:prSet phldrT="[Text]"/>
      <dgm:spPr>
        <a:effectLst>
          <a:outerShdw blurRad="50800" dist="38100" dir="8100000" algn="tr" rotWithShape="0">
            <a:prstClr val="black">
              <a:alpha val="40000"/>
            </a:prstClr>
          </a:outerShdw>
        </a:effectLst>
      </dgm:spPr>
      <dgm:t>
        <a:bodyPr/>
        <a:lstStyle/>
        <a:p>
          <a:r>
            <a:rPr lang="en-US"/>
            <a:t>2</a:t>
          </a:r>
        </a:p>
      </dgm:t>
    </dgm:pt>
    <dgm:pt modelId="{EAFE1E1A-D846-5141-A735-C659AFFD516E}" type="parTrans" cxnId="{2A8E5C07-7F02-AA4F-A3D0-9B36CD937EC6}">
      <dgm:prSet/>
      <dgm:spPr/>
      <dgm:t>
        <a:bodyPr/>
        <a:lstStyle/>
        <a:p>
          <a:endParaRPr lang="en-US"/>
        </a:p>
      </dgm:t>
    </dgm:pt>
    <dgm:pt modelId="{2D902579-9441-784B-A25C-4B6EABB1CB4B}" type="sibTrans" cxnId="{2A8E5C07-7F02-AA4F-A3D0-9B36CD937EC6}">
      <dgm:prSet/>
      <dgm:spPr/>
      <dgm:t>
        <a:bodyPr/>
        <a:lstStyle/>
        <a:p>
          <a:endParaRPr lang="en-US"/>
        </a:p>
      </dgm:t>
    </dgm:pt>
    <dgm:pt modelId="{5A1C417D-05B5-8848-8C42-F0C3C2EFD093}">
      <dgm:prSet phldrT="[Text]"/>
      <dgm:spPr/>
      <dgm:t>
        <a:bodyPr/>
        <a:lstStyle/>
        <a:p>
          <a:r>
            <a:rPr lang="en-US"/>
            <a:t>Public Input</a:t>
          </a:r>
        </a:p>
      </dgm:t>
    </dgm:pt>
    <dgm:pt modelId="{C36A80FA-F7BB-314F-BE14-0C78798ECF19}" type="parTrans" cxnId="{1927A333-78A4-A44F-B2F8-169F52877C6C}">
      <dgm:prSet/>
      <dgm:spPr/>
      <dgm:t>
        <a:bodyPr/>
        <a:lstStyle/>
        <a:p>
          <a:endParaRPr lang="en-US"/>
        </a:p>
      </dgm:t>
    </dgm:pt>
    <dgm:pt modelId="{76CE8845-3828-5843-A971-0F732729266C}" type="sibTrans" cxnId="{1927A333-78A4-A44F-B2F8-169F52877C6C}">
      <dgm:prSet/>
      <dgm:spPr/>
      <dgm:t>
        <a:bodyPr/>
        <a:lstStyle/>
        <a:p>
          <a:endParaRPr lang="en-US"/>
        </a:p>
      </dgm:t>
    </dgm:pt>
    <dgm:pt modelId="{96D93D6D-F197-B74E-8179-8C6C0E66BDD7}">
      <dgm:prSet phldrT="[Text]"/>
      <dgm:spPr>
        <a:effectLst>
          <a:outerShdw blurRad="50800" dist="38100" dir="8100000" algn="tr" rotWithShape="0">
            <a:prstClr val="black">
              <a:alpha val="40000"/>
            </a:prstClr>
          </a:outerShdw>
        </a:effectLst>
      </dgm:spPr>
      <dgm:t>
        <a:bodyPr/>
        <a:lstStyle/>
        <a:p>
          <a:r>
            <a:rPr lang="en-US"/>
            <a:t>3</a:t>
          </a:r>
        </a:p>
      </dgm:t>
    </dgm:pt>
    <dgm:pt modelId="{2A4F9022-4D83-9B42-B0CC-B937528DB255}" type="parTrans" cxnId="{D39FC7DC-FF65-654B-9CE9-A94783A17D48}">
      <dgm:prSet/>
      <dgm:spPr/>
      <dgm:t>
        <a:bodyPr/>
        <a:lstStyle/>
        <a:p>
          <a:endParaRPr lang="en-US"/>
        </a:p>
      </dgm:t>
    </dgm:pt>
    <dgm:pt modelId="{849CFC24-268E-2C49-99A0-C2E618241856}" type="sibTrans" cxnId="{D39FC7DC-FF65-654B-9CE9-A94783A17D48}">
      <dgm:prSet/>
      <dgm:spPr/>
      <dgm:t>
        <a:bodyPr/>
        <a:lstStyle/>
        <a:p>
          <a:endParaRPr lang="en-US"/>
        </a:p>
      </dgm:t>
    </dgm:pt>
    <dgm:pt modelId="{94496B9A-98F4-8F4F-871F-F7F64BC67468}">
      <dgm:prSet phldrT="[Text]"/>
      <dgm:spPr/>
      <dgm:t>
        <a:bodyPr/>
        <a:lstStyle/>
        <a:p>
          <a:r>
            <a:rPr lang="en-US"/>
            <a:t>Professional Analysis Reconsidered</a:t>
          </a:r>
        </a:p>
      </dgm:t>
    </dgm:pt>
    <dgm:pt modelId="{90DB34A2-B502-464A-907E-54870C90CC28}" type="parTrans" cxnId="{C62BD7AA-D96F-7042-B86F-2C86138DC69B}">
      <dgm:prSet/>
      <dgm:spPr/>
      <dgm:t>
        <a:bodyPr/>
        <a:lstStyle/>
        <a:p>
          <a:endParaRPr lang="en-US"/>
        </a:p>
      </dgm:t>
    </dgm:pt>
    <dgm:pt modelId="{6AB95E50-5FFC-984D-BFF9-1C5ACB622941}" type="sibTrans" cxnId="{C62BD7AA-D96F-7042-B86F-2C86138DC69B}">
      <dgm:prSet/>
      <dgm:spPr/>
      <dgm:t>
        <a:bodyPr/>
        <a:lstStyle/>
        <a:p>
          <a:endParaRPr lang="en-US"/>
        </a:p>
      </dgm:t>
    </dgm:pt>
    <dgm:pt modelId="{711AD14E-CC12-7543-8B36-623966BFBC13}">
      <dgm:prSet phldrT="[Text]"/>
      <dgm:spPr>
        <a:effectLst>
          <a:outerShdw blurRad="50800" dist="38100" dir="8100000" algn="tr" rotWithShape="0">
            <a:prstClr val="black">
              <a:alpha val="40000"/>
            </a:prstClr>
          </a:outerShdw>
        </a:effectLst>
      </dgm:spPr>
      <dgm:t>
        <a:bodyPr/>
        <a:lstStyle/>
        <a:p>
          <a:r>
            <a:rPr lang="en-US"/>
            <a:t>4</a:t>
          </a:r>
        </a:p>
      </dgm:t>
    </dgm:pt>
    <dgm:pt modelId="{6F11E124-949E-C649-9774-7194839174E4}" type="parTrans" cxnId="{495C7BDF-7BBF-DB41-AB5F-479D74C1BE0D}">
      <dgm:prSet/>
      <dgm:spPr/>
      <dgm:t>
        <a:bodyPr/>
        <a:lstStyle/>
        <a:p>
          <a:endParaRPr lang="en-US"/>
        </a:p>
      </dgm:t>
    </dgm:pt>
    <dgm:pt modelId="{099EF203-103F-7941-999C-81BE63B9940B}" type="sibTrans" cxnId="{495C7BDF-7BBF-DB41-AB5F-479D74C1BE0D}">
      <dgm:prSet/>
      <dgm:spPr/>
      <dgm:t>
        <a:bodyPr/>
        <a:lstStyle/>
        <a:p>
          <a:endParaRPr lang="en-US"/>
        </a:p>
      </dgm:t>
    </dgm:pt>
    <dgm:pt modelId="{F2AA465F-95EF-F640-B24C-8639DF6253CE}">
      <dgm:prSet phldrT="[Text]"/>
      <dgm:spPr/>
      <dgm:t>
        <a:bodyPr/>
        <a:lstStyle/>
        <a:p>
          <a:r>
            <a:rPr lang="en-US"/>
            <a:t>Public Hearing</a:t>
          </a:r>
        </a:p>
      </dgm:t>
    </dgm:pt>
    <dgm:pt modelId="{33771724-C047-9E43-9681-E48812A1B3CD}" type="parTrans" cxnId="{8431CF9C-F91A-CC4A-894A-C74BB4AB2A28}">
      <dgm:prSet/>
      <dgm:spPr/>
      <dgm:t>
        <a:bodyPr/>
        <a:lstStyle/>
        <a:p>
          <a:endParaRPr lang="en-US"/>
        </a:p>
      </dgm:t>
    </dgm:pt>
    <dgm:pt modelId="{F7878BCA-793A-3F4F-955A-F78358F39B4D}" type="sibTrans" cxnId="{8431CF9C-F91A-CC4A-894A-C74BB4AB2A28}">
      <dgm:prSet/>
      <dgm:spPr/>
      <dgm:t>
        <a:bodyPr/>
        <a:lstStyle/>
        <a:p>
          <a:endParaRPr lang="en-US"/>
        </a:p>
      </dgm:t>
    </dgm:pt>
    <dgm:pt modelId="{DE470A29-ECD2-B243-BAC0-33D663720ED0}">
      <dgm:prSet phldrT="[Text]"/>
      <dgm:spPr>
        <a:effectLst>
          <a:outerShdw blurRad="50800" dist="38100" dir="8100000" algn="tr" rotWithShape="0">
            <a:prstClr val="black">
              <a:alpha val="40000"/>
            </a:prstClr>
          </a:outerShdw>
        </a:effectLst>
      </dgm:spPr>
      <dgm:t>
        <a:bodyPr/>
        <a:lstStyle/>
        <a:p>
          <a:r>
            <a:rPr lang="en-US"/>
            <a:t>5</a:t>
          </a:r>
        </a:p>
      </dgm:t>
    </dgm:pt>
    <dgm:pt modelId="{0B9DFE67-3463-F04B-919D-DEC95476B3C2}" type="parTrans" cxnId="{45E468C6-C462-BB45-8D4C-82420E0E60BA}">
      <dgm:prSet/>
      <dgm:spPr/>
      <dgm:t>
        <a:bodyPr/>
        <a:lstStyle/>
        <a:p>
          <a:endParaRPr lang="en-US"/>
        </a:p>
      </dgm:t>
    </dgm:pt>
    <dgm:pt modelId="{4949B2AA-6EF4-3844-A0F4-0DBBC36B3940}" type="sibTrans" cxnId="{45E468C6-C462-BB45-8D4C-82420E0E60BA}">
      <dgm:prSet/>
      <dgm:spPr/>
      <dgm:t>
        <a:bodyPr/>
        <a:lstStyle/>
        <a:p>
          <a:endParaRPr lang="en-US"/>
        </a:p>
      </dgm:t>
    </dgm:pt>
    <dgm:pt modelId="{0ED77358-56CD-2048-AB02-9F6FB46ED75A}">
      <dgm:prSet phldrT="[Text]"/>
      <dgm:spPr/>
      <dgm:t>
        <a:bodyPr/>
        <a:lstStyle/>
        <a:p>
          <a:r>
            <a:rPr lang="en-US"/>
            <a:t>Adopt Resolution or Ordinance</a:t>
          </a:r>
        </a:p>
      </dgm:t>
    </dgm:pt>
    <dgm:pt modelId="{EFED6505-B589-1948-BAF9-F3BF136177EC}" type="parTrans" cxnId="{2F0B0B9B-3A8D-9C46-B84C-15BBC59A9BE9}">
      <dgm:prSet/>
      <dgm:spPr/>
      <dgm:t>
        <a:bodyPr/>
        <a:lstStyle/>
        <a:p>
          <a:endParaRPr lang="en-US"/>
        </a:p>
      </dgm:t>
    </dgm:pt>
    <dgm:pt modelId="{8AABC0C2-2D04-0041-B895-FA32B4CBF2C4}" type="sibTrans" cxnId="{2F0B0B9B-3A8D-9C46-B84C-15BBC59A9BE9}">
      <dgm:prSet/>
      <dgm:spPr/>
      <dgm:t>
        <a:bodyPr/>
        <a:lstStyle/>
        <a:p>
          <a:endParaRPr lang="en-US"/>
        </a:p>
      </dgm:t>
    </dgm:pt>
    <dgm:pt modelId="{4B854D97-877F-0D44-AA6F-20FCD9BCDB5D}">
      <dgm:prSet phldrT="[Text]"/>
      <dgm:spPr/>
      <dgm:t>
        <a:bodyPr/>
        <a:lstStyle/>
        <a:p>
          <a:r>
            <a:rPr lang="en-US" dirty="0"/>
            <a:t>Notice of System Development Fee Schedule</a:t>
          </a:r>
        </a:p>
      </dgm:t>
    </dgm:pt>
    <dgm:pt modelId="{C1DA06AD-A56C-3A4A-BCCC-533F1EFD755A}" type="parTrans" cxnId="{0B7EA9CB-3168-894B-A781-596D0B040BBD}">
      <dgm:prSet/>
      <dgm:spPr/>
      <dgm:t>
        <a:bodyPr/>
        <a:lstStyle/>
        <a:p>
          <a:endParaRPr lang="en-US"/>
        </a:p>
      </dgm:t>
    </dgm:pt>
    <dgm:pt modelId="{F88BC3FD-324C-3C4F-BDB3-A7456EC5D50F}" type="sibTrans" cxnId="{0B7EA9CB-3168-894B-A781-596D0B040BBD}">
      <dgm:prSet/>
      <dgm:spPr/>
      <dgm:t>
        <a:bodyPr/>
        <a:lstStyle/>
        <a:p>
          <a:endParaRPr lang="en-US"/>
        </a:p>
      </dgm:t>
    </dgm:pt>
    <dgm:pt modelId="{24BFEC48-6171-9B4A-A85A-6C716FF0938D}">
      <dgm:prSet phldrT="[Text]"/>
      <dgm:spPr>
        <a:effectLst>
          <a:outerShdw blurRad="50800" dist="38100" dir="8100000" algn="tr" rotWithShape="0">
            <a:prstClr val="black">
              <a:alpha val="40000"/>
            </a:prstClr>
          </a:outerShdw>
        </a:effectLst>
      </dgm:spPr>
      <dgm:t>
        <a:bodyPr/>
        <a:lstStyle/>
        <a:p>
          <a:r>
            <a:rPr lang="en-US"/>
            <a:t>6</a:t>
          </a:r>
        </a:p>
      </dgm:t>
    </dgm:pt>
    <dgm:pt modelId="{44B175BA-5D20-D040-8A61-91C9EBA4D245}" type="parTrans" cxnId="{AD5D6FDA-91EC-F94D-9846-121D2C7D6307}">
      <dgm:prSet/>
      <dgm:spPr/>
      <dgm:t>
        <a:bodyPr/>
        <a:lstStyle/>
        <a:p>
          <a:endParaRPr lang="en-US"/>
        </a:p>
      </dgm:t>
    </dgm:pt>
    <dgm:pt modelId="{A4E33808-5B9F-F74F-BEF9-79C2AA49C506}" type="sibTrans" cxnId="{AD5D6FDA-91EC-F94D-9846-121D2C7D6307}">
      <dgm:prSet/>
      <dgm:spPr/>
      <dgm:t>
        <a:bodyPr/>
        <a:lstStyle/>
        <a:p>
          <a:endParaRPr lang="en-US"/>
        </a:p>
      </dgm:t>
    </dgm:pt>
    <dgm:pt modelId="{A3672551-B9C2-0D4E-8CA3-E92A45263A66}">
      <dgm:prSet phldrT="[Text]"/>
      <dgm:spPr>
        <a:effectLst>
          <a:outerShdw blurRad="50800" dist="38100" dir="8100000" algn="tr" rotWithShape="0">
            <a:prstClr val="black">
              <a:alpha val="40000"/>
            </a:prstClr>
          </a:outerShdw>
        </a:effectLst>
      </dgm:spPr>
      <dgm:t>
        <a:bodyPr/>
        <a:lstStyle/>
        <a:p>
          <a:r>
            <a:rPr lang="en-US"/>
            <a:t>7</a:t>
          </a:r>
        </a:p>
      </dgm:t>
    </dgm:pt>
    <dgm:pt modelId="{4AF6F43A-AC63-534D-8B31-79327411F249}" type="parTrans" cxnId="{2823592B-9404-844A-AB54-6E7829A5115D}">
      <dgm:prSet/>
      <dgm:spPr/>
      <dgm:t>
        <a:bodyPr/>
        <a:lstStyle/>
        <a:p>
          <a:endParaRPr lang="en-US"/>
        </a:p>
      </dgm:t>
    </dgm:pt>
    <dgm:pt modelId="{A686757E-DEF4-1A47-BE53-E982B297C71F}" type="sibTrans" cxnId="{2823592B-9404-844A-AB54-6E7829A5115D}">
      <dgm:prSet/>
      <dgm:spPr/>
      <dgm:t>
        <a:bodyPr/>
        <a:lstStyle/>
        <a:p>
          <a:endParaRPr lang="en-US"/>
        </a:p>
      </dgm:t>
    </dgm:pt>
    <dgm:pt modelId="{0A8C647F-F098-8143-B3CD-B1787B56B3DD}">
      <dgm:prSet phldrT="[Text]"/>
      <dgm:spPr/>
      <dgm:t>
        <a:bodyPr/>
        <a:lstStyle/>
        <a:p>
          <a:r>
            <a:rPr lang="en-US" dirty="0"/>
            <a:t>Periodic Updates ( at least every 5 years)</a:t>
          </a:r>
        </a:p>
      </dgm:t>
    </dgm:pt>
    <dgm:pt modelId="{BD5F00AA-CC20-4F48-9DD2-ADDC0738B707}" type="parTrans" cxnId="{2753D54C-6AC9-FB4D-9403-4F892DAE1C0A}">
      <dgm:prSet/>
      <dgm:spPr/>
      <dgm:t>
        <a:bodyPr/>
        <a:lstStyle/>
        <a:p>
          <a:endParaRPr lang="en-US"/>
        </a:p>
      </dgm:t>
    </dgm:pt>
    <dgm:pt modelId="{84AFA564-267C-3745-8A10-6861CB701D58}" type="sibTrans" cxnId="{2753D54C-6AC9-FB4D-9403-4F892DAE1C0A}">
      <dgm:prSet/>
      <dgm:spPr/>
      <dgm:t>
        <a:bodyPr/>
        <a:lstStyle/>
        <a:p>
          <a:endParaRPr lang="en-US"/>
        </a:p>
      </dgm:t>
    </dgm:pt>
    <dgm:pt modelId="{C7CBA9B7-8C98-F942-8501-E7CDF28E5648}" type="pres">
      <dgm:prSet presAssocID="{89A80C90-8D10-8A48-BC74-05C47307DA1A}" presName="linearFlow" presStyleCnt="0">
        <dgm:presLayoutVars>
          <dgm:dir/>
          <dgm:animLvl val="lvl"/>
          <dgm:resizeHandles val="exact"/>
        </dgm:presLayoutVars>
      </dgm:prSet>
      <dgm:spPr/>
    </dgm:pt>
    <dgm:pt modelId="{72269DE8-D622-C644-A81A-071D46918F35}" type="pres">
      <dgm:prSet presAssocID="{CEE8B2C6-93F6-4D4B-83CA-959251A683A2}" presName="composite" presStyleCnt="0"/>
      <dgm:spPr/>
    </dgm:pt>
    <dgm:pt modelId="{DC9D7334-96DA-4648-8CB0-D4B23C3AB32E}" type="pres">
      <dgm:prSet presAssocID="{CEE8B2C6-93F6-4D4B-83CA-959251A683A2}" presName="parentText" presStyleLbl="alignNode1" presStyleIdx="0" presStyleCnt="7">
        <dgm:presLayoutVars>
          <dgm:chMax val="1"/>
          <dgm:bulletEnabled val="1"/>
        </dgm:presLayoutVars>
      </dgm:prSet>
      <dgm:spPr/>
    </dgm:pt>
    <dgm:pt modelId="{72B80F66-591F-7F4B-B05E-7378020A4DBA}" type="pres">
      <dgm:prSet presAssocID="{CEE8B2C6-93F6-4D4B-83CA-959251A683A2}" presName="descendantText" presStyleLbl="alignAcc1" presStyleIdx="0" presStyleCnt="7">
        <dgm:presLayoutVars>
          <dgm:bulletEnabled val="1"/>
        </dgm:presLayoutVars>
      </dgm:prSet>
      <dgm:spPr/>
    </dgm:pt>
    <dgm:pt modelId="{818580F7-E874-8C44-A60A-7B8B08876990}" type="pres">
      <dgm:prSet presAssocID="{89A6B64F-1163-E843-B66A-3EC3A88D8F1A}" presName="sp" presStyleCnt="0"/>
      <dgm:spPr/>
    </dgm:pt>
    <dgm:pt modelId="{CA4F8F9E-89E4-604E-89EF-692D1D5C5EE1}" type="pres">
      <dgm:prSet presAssocID="{9CA166BD-2299-6E42-BCB2-C28C2A18AA9B}" presName="composite" presStyleCnt="0"/>
      <dgm:spPr/>
    </dgm:pt>
    <dgm:pt modelId="{95C5C3C5-D121-FE48-9CD0-830B89377D8A}" type="pres">
      <dgm:prSet presAssocID="{9CA166BD-2299-6E42-BCB2-C28C2A18AA9B}" presName="parentText" presStyleLbl="alignNode1" presStyleIdx="1" presStyleCnt="7">
        <dgm:presLayoutVars>
          <dgm:chMax val="1"/>
          <dgm:bulletEnabled val="1"/>
        </dgm:presLayoutVars>
      </dgm:prSet>
      <dgm:spPr/>
    </dgm:pt>
    <dgm:pt modelId="{A784A8B9-210E-5646-8DF3-3EB462BD7417}" type="pres">
      <dgm:prSet presAssocID="{9CA166BD-2299-6E42-BCB2-C28C2A18AA9B}" presName="descendantText" presStyleLbl="alignAcc1" presStyleIdx="1" presStyleCnt="7">
        <dgm:presLayoutVars>
          <dgm:bulletEnabled val="1"/>
        </dgm:presLayoutVars>
      </dgm:prSet>
      <dgm:spPr/>
    </dgm:pt>
    <dgm:pt modelId="{161CEDCC-80EF-6948-AD0E-F104CBCD822A}" type="pres">
      <dgm:prSet presAssocID="{2D902579-9441-784B-A25C-4B6EABB1CB4B}" presName="sp" presStyleCnt="0"/>
      <dgm:spPr/>
    </dgm:pt>
    <dgm:pt modelId="{B28A258D-0DB6-114C-986F-F236C33C73A9}" type="pres">
      <dgm:prSet presAssocID="{96D93D6D-F197-B74E-8179-8C6C0E66BDD7}" presName="composite" presStyleCnt="0"/>
      <dgm:spPr/>
    </dgm:pt>
    <dgm:pt modelId="{4468A7B2-1381-9540-B67F-EFE407C65E45}" type="pres">
      <dgm:prSet presAssocID="{96D93D6D-F197-B74E-8179-8C6C0E66BDD7}" presName="parentText" presStyleLbl="alignNode1" presStyleIdx="2" presStyleCnt="7">
        <dgm:presLayoutVars>
          <dgm:chMax val="1"/>
          <dgm:bulletEnabled val="1"/>
        </dgm:presLayoutVars>
      </dgm:prSet>
      <dgm:spPr/>
    </dgm:pt>
    <dgm:pt modelId="{99182EBC-B8B4-584F-A2D1-5F6029DEB53A}" type="pres">
      <dgm:prSet presAssocID="{96D93D6D-F197-B74E-8179-8C6C0E66BDD7}" presName="descendantText" presStyleLbl="alignAcc1" presStyleIdx="2" presStyleCnt="7">
        <dgm:presLayoutVars>
          <dgm:bulletEnabled val="1"/>
        </dgm:presLayoutVars>
      </dgm:prSet>
      <dgm:spPr/>
    </dgm:pt>
    <dgm:pt modelId="{3DD81472-3234-8248-80AA-D5F37E8CE4EA}" type="pres">
      <dgm:prSet presAssocID="{849CFC24-268E-2C49-99A0-C2E618241856}" presName="sp" presStyleCnt="0"/>
      <dgm:spPr/>
    </dgm:pt>
    <dgm:pt modelId="{D9AFA8FB-98DF-CD46-8D94-706C6EBC7A13}" type="pres">
      <dgm:prSet presAssocID="{711AD14E-CC12-7543-8B36-623966BFBC13}" presName="composite" presStyleCnt="0"/>
      <dgm:spPr/>
    </dgm:pt>
    <dgm:pt modelId="{2D00859A-C1D4-FE49-81C2-B0D6ACA0C570}" type="pres">
      <dgm:prSet presAssocID="{711AD14E-CC12-7543-8B36-623966BFBC13}" presName="parentText" presStyleLbl="alignNode1" presStyleIdx="3" presStyleCnt="7">
        <dgm:presLayoutVars>
          <dgm:chMax val="1"/>
          <dgm:bulletEnabled val="1"/>
        </dgm:presLayoutVars>
      </dgm:prSet>
      <dgm:spPr/>
    </dgm:pt>
    <dgm:pt modelId="{79E87B03-D9D2-7641-AECE-002B21105A33}" type="pres">
      <dgm:prSet presAssocID="{711AD14E-CC12-7543-8B36-623966BFBC13}" presName="descendantText" presStyleLbl="alignAcc1" presStyleIdx="3" presStyleCnt="7">
        <dgm:presLayoutVars>
          <dgm:bulletEnabled val="1"/>
        </dgm:presLayoutVars>
      </dgm:prSet>
      <dgm:spPr/>
    </dgm:pt>
    <dgm:pt modelId="{205D2646-C69E-DE41-A33C-683519A101B3}" type="pres">
      <dgm:prSet presAssocID="{099EF203-103F-7941-999C-81BE63B9940B}" presName="sp" presStyleCnt="0"/>
      <dgm:spPr/>
    </dgm:pt>
    <dgm:pt modelId="{3320FFF6-4019-AB42-9F8C-7724DBCE6EF6}" type="pres">
      <dgm:prSet presAssocID="{DE470A29-ECD2-B243-BAC0-33D663720ED0}" presName="composite" presStyleCnt="0"/>
      <dgm:spPr/>
    </dgm:pt>
    <dgm:pt modelId="{823CF34C-44F0-4247-A06F-97E21A48AE39}" type="pres">
      <dgm:prSet presAssocID="{DE470A29-ECD2-B243-BAC0-33D663720ED0}" presName="parentText" presStyleLbl="alignNode1" presStyleIdx="4" presStyleCnt="7">
        <dgm:presLayoutVars>
          <dgm:chMax val="1"/>
          <dgm:bulletEnabled val="1"/>
        </dgm:presLayoutVars>
      </dgm:prSet>
      <dgm:spPr/>
    </dgm:pt>
    <dgm:pt modelId="{9F1E00FB-52FD-9541-8591-7EE8060E5354}" type="pres">
      <dgm:prSet presAssocID="{DE470A29-ECD2-B243-BAC0-33D663720ED0}" presName="descendantText" presStyleLbl="alignAcc1" presStyleIdx="4" presStyleCnt="7">
        <dgm:presLayoutVars>
          <dgm:bulletEnabled val="1"/>
        </dgm:presLayoutVars>
      </dgm:prSet>
      <dgm:spPr/>
    </dgm:pt>
    <dgm:pt modelId="{8EE3D2AA-BDAC-F143-8802-ECA0A00387FA}" type="pres">
      <dgm:prSet presAssocID="{4949B2AA-6EF4-3844-A0F4-0DBBC36B3940}" presName="sp" presStyleCnt="0"/>
      <dgm:spPr/>
    </dgm:pt>
    <dgm:pt modelId="{D8C4FAC0-1E3B-0A4B-AE7F-E24B85E25DAA}" type="pres">
      <dgm:prSet presAssocID="{24BFEC48-6171-9B4A-A85A-6C716FF0938D}" presName="composite" presStyleCnt="0"/>
      <dgm:spPr/>
    </dgm:pt>
    <dgm:pt modelId="{24EDE6B6-B33E-2B4D-A7A3-EA46EB9CB6CC}" type="pres">
      <dgm:prSet presAssocID="{24BFEC48-6171-9B4A-A85A-6C716FF0938D}" presName="parentText" presStyleLbl="alignNode1" presStyleIdx="5" presStyleCnt="7">
        <dgm:presLayoutVars>
          <dgm:chMax val="1"/>
          <dgm:bulletEnabled val="1"/>
        </dgm:presLayoutVars>
      </dgm:prSet>
      <dgm:spPr/>
    </dgm:pt>
    <dgm:pt modelId="{3B686996-5ADA-854B-89DE-F69AA9B0487F}" type="pres">
      <dgm:prSet presAssocID="{24BFEC48-6171-9B4A-A85A-6C716FF0938D}" presName="descendantText" presStyleLbl="alignAcc1" presStyleIdx="5" presStyleCnt="7">
        <dgm:presLayoutVars>
          <dgm:bulletEnabled val="1"/>
        </dgm:presLayoutVars>
      </dgm:prSet>
      <dgm:spPr/>
    </dgm:pt>
    <dgm:pt modelId="{8CD90921-32F9-204A-9D08-985E3F15F28F}" type="pres">
      <dgm:prSet presAssocID="{A4E33808-5B9F-F74F-BEF9-79C2AA49C506}" presName="sp" presStyleCnt="0"/>
      <dgm:spPr/>
    </dgm:pt>
    <dgm:pt modelId="{5F75CF1B-868E-8145-8F69-F21A4A3C17AF}" type="pres">
      <dgm:prSet presAssocID="{A3672551-B9C2-0D4E-8CA3-E92A45263A66}" presName="composite" presStyleCnt="0"/>
      <dgm:spPr/>
    </dgm:pt>
    <dgm:pt modelId="{B2CF9CB1-149A-344D-A1E2-0CAE6215AA0D}" type="pres">
      <dgm:prSet presAssocID="{A3672551-B9C2-0D4E-8CA3-E92A45263A66}" presName="parentText" presStyleLbl="alignNode1" presStyleIdx="6" presStyleCnt="7">
        <dgm:presLayoutVars>
          <dgm:chMax val="1"/>
          <dgm:bulletEnabled val="1"/>
        </dgm:presLayoutVars>
      </dgm:prSet>
      <dgm:spPr/>
    </dgm:pt>
    <dgm:pt modelId="{8C5FA526-52F2-1B4E-A207-554F87D05C08}" type="pres">
      <dgm:prSet presAssocID="{A3672551-B9C2-0D4E-8CA3-E92A45263A66}" presName="descendantText" presStyleLbl="alignAcc1" presStyleIdx="6" presStyleCnt="7">
        <dgm:presLayoutVars>
          <dgm:bulletEnabled val="1"/>
        </dgm:presLayoutVars>
      </dgm:prSet>
      <dgm:spPr/>
    </dgm:pt>
  </dgm:ptLst>
  <dgm:cxnLst>
    <dgm:cxn modelId="{2A8E5C07-7F02-AA4F-A3D0-9B36CD937EC6}" srcId="{89A80C90-8D10-8A48-BC74-05C47307DA1A}" destId="{9CA166BD-2299-6E42-BCB2-C28C2A18AA9B}" srcOrd="1" destOrd="0" parTransId="{EAFE1E1A-D846-5141-A735-C659AFFD516E}" sibTransId="{2D902579-9441-784B-A25C-4B6EABB1CB4B}"/>
    <dgm:cxn modelId="{1DC11214-462D-FD41-9170-806832C0E3E9}" srcId="{89A80C90-8D10-8A48-BC74-05C47307DA1A}" destId="{CEE8B2C6-93F6-4D4B-83CA-959251A683A2}" srcOrd="0" destOrd="0" parTransId="{51F1440B-2B24-D240-8564-41118C5B42F2}" sibTransId="{89A6B64F-1163-E843-B66A-3EC3A88D8F1A}"/>
    <dgm:cxn modelId="{2823592B-9404-844A-AB54-6E7829A5115D}" srcId="{89A80C90-8D10-8A48-BC74-05C47307DA1A}" destId="{A3672551-B9C2-0D4E-8CA3-E92A45263A66}" srcOrd="6" destOrd="0" parTransId="{4AF6F43A-AC63-534D-8B31-79327411F249}" sibTransId="{A686757E-DEF4-1A47-BE53-E982B297C71F}"/>
    <dgm:cxn modelId="{B38B842C-2442-0048-8404-39DD338F3826}" type="presOf" srcId="{711AD14E-CC12-7543-8B36-623966BFBC13}" destId="{2D00859A-C1D4-FE49-81C2-B0D6ACA0C570}" srcOrd="0" destOrd="0" presId="urn:microsoft.com/office/officeart/2005/8/layout/chevron2"/>
    <dgm:cxn modelId="{1927A333-78A4-A44F-B2F8-169F52877C6C}" srcId="{9CA166BD-2299-6E42-BCB2-C28C2A18AA9B}" destId="{5A1C417D-05B5-8848-8C42-F0C3C2EFD093}" srcOrd="0" destOrd="0" parTransId="{C36A80FA-F7BB-314F-BE14-0C78798ECF19}" sibTransId="{76CE8845-3828-5843-A971-0F732729266C}"/>
    <dgm:cxn modelId="{93C94447-EE18-874A-BFA0-B6F60E78DF18}" type="presOf" srcId="{0A8C647F-F098-8143-B3CD-B1787B56B3DD}" destId="{8C5FA526-52F2-1B4E-A207-554F87D05C08}" srcOrd="0" destOrd="0" presId="urn:microsoft.com/office/officeart/2005/8/layout/chevron2"/>
    <dgm:cxn modelId="{2753D54C-6AC9-FB4D-9403-4F892DAE1C0A}" srcId="{A3672551-B9C2-0D4E-8CA3-E92A45263A66}" destId="{0A8C647F-F098-8143-B3CD-B1787B56B3DD}" srcOrd="0" destOrd="0" parTransId="{BD5F00AA-CC20-4F48-9DD2-ADDC0738B707}" sibTransId="{84AFA564-267C-3745-8A10-6861CB701D58}"/>
    <dgm:cxn modelId="{450F1654-F53F-104C-BAF6-78C736E047FC}" type="presOf" srcId="{89A80C90-8D10-8A48-BC74-05C47307DA1A}" destId="{C7CBA9B7-8C98-F942-8501-E7CDF28E5648}" srcOrd="0" destOrd="0" presId="urn:microsoft.com/office/officeart/2005/8/layout/chevron2"/>
    <dgm:cxn modelId="{50525E67-9CD4-F64D-AD63-E2153649C897}" type="presOf" srcId="{DE470A29-ECD2-B243-BAC0-33D663720ED0}" destId="{823CF34C-44F0-4247-A06F-97E21A48AE39}" srcOrd="0" destOrd="0" presId="urn:microsoft.com/office/officeart/2005/8/layout/chevron2"/>
    <dgm:cxn modelId="{DB4AD67A-7D64-B74C-81FC-D132646792B8}" type="presOf" srcId="{F2AA465F-95EF-F640-B24C-8639DF6253CE}" destId="{79E87B03-D9D2-7641-AECE-002B21105A33}" srcOrd="0" destOrd="0" presId="urn:microsoft.com/office/officeart/2005/8/layout/chevron2"/>
    <dgm:cxn modelId="{3613B18D-E3A0-3F49-8A0F-71FE2A338B8F}" type="presOf" srcId="{2AB8B96E-EFC9-CD48-A265-9BC9FD8D16D9}" destId="{72B80F66-591F-7F4B-B05E-7378020A4DBA}" srcOrd="0" destOrd="0" presId="urn:microsoft.com/office/officeart/2005/8/layout/chevron2"/>
    <dgm:cxn modelId="{D794818F-FE38-0B4D-BA88-B3A8015F406F}" type="presOf" srcId="{CEE8B2C6-93F6-4D4B-83CA-959251A683A2}" destId="{DC9D7334-96DA-4648-8CB0-D4B23C3AB32E}" srcOrd="0" destOrd="0" presId="urn:microsoft.com/office/officeart/2005/8/layout/chevron2"/>
    <dgm:cxn modelId="{2F0B0B9B-3A8D-9C46-B84C-15BBC59A9BE9}" srcId="{DE470A29-ECD2-B243-BAC0-33D663720ED0}" destId="{0ED77358-56CD-2048-AB02-9F6FB46ED75A}" srcOrd="0" destOrd="0" parTransId="{EFED6505-B589-1948-BAF9-F3BF136177EC}" sibTransId="{8AABC0C2-2D04-0041-B895-FA32B4CBF2C4}"/>
    <dgm:cxn modelId="{FAB7A69C-FFE5-4B43-8558-752399AB6393}" type="presOf" srcId="{24BFEC48-6171-9B4A-A85A-6C716FF0938D}" destId="{24EDE6B6-B33E-2B4D-A7A3-EA46EB9CB6CC}" srcOrd="0" destOrd="0" presId="urn:microsoft.com/office/officeart/2005/8/layout/chevron2"/>
    <dgm:cxn modelId="{8431CF9C-F91A-CC4A-894A-C74BB4AB2A28}" srcId="{711AD14E-CC12-7543-8B36-623966BFBC13}" destId="{F2AA465F-95EF-F640-B24C-8639DF6253CE}" srcOrd="0" destOrd="0" parTransId="{33771724-C047-9E43-9681-E48812A1B3CD}" sibTransId="{F7878BCA-793A-3F4F-955A-F78358F39B4D}"/>
    <dgm:cxn modelId="{C62BD7AA-D96F-7042-B86F-2C86138DC69B}" srcId="{96D93D6D-F197-B74E-8179-8C6C0E66BDD7}" destId="{94496B9A-98F4-8F4F-871F-F7F64BC67468}" srcOrd="0" destOrd="0" parTransId="{90DB34A2-B502-464A-907E-54870C90CC28}" sibTransId="{6AB95E50-5FFC-984D-BFF9-1C5ACB622941}"/>
    <dgm:cxn modelId="{B36ACAB6-F88D-A443-8A8A-6DF27F4AAF21}" type="presOf" srcId="{4B854D97-877F-0D44-AA6F-20FCD9BCDB5D}" destId="{3B686996-5ADA-854B-89DE-F69AA9B0487F}" srcOrd="0" destOrd="0" presId="urn:microsoft.com/office/officeart/2005/8/layout/chevron2"/>
    <dgm:cxn modelId="{294636BE-556F-EE48-A6AF-95F4B500A6C1}" type="presOf" srcId="{94496B9A-98F4-8F4F-871F-F7F64BC67468}" destId="{99182EBC-B8B4-584F-A2D1-5F6029DEB53A}" srcOrd="0" destOrd="0" presId="urn:microsoft.com/office/officeart/2005/8/layout/chevron2"/>
    <dgm:cxn modelId="{45E468C6-C462-BB45-8D4C-82420E0E60BA}" srcId="{89A80C90-8D10-8A48-BC74-05C47307DA1A}" destId="{DE470A29-ECD2-B243-BAC0-33D663720ED0}" srcOrd="4" destOrd="0" parTransId="{0B9DFE67-3463-F04B-919D-DEC95476B3C2}" sibTransId="{4949B2AA-6EF4-3844-A0F4-0DBBC36B3940}"/>
    <dgm:cxn modelId="{9A8EC2C7-9DA5-AD4B-8E0F-88D8EFEB1795}" type="presOf" srcId="{A3672551-B9C2-0D4E-8CA3-E92A45263A66}" destId="{B2CF9CB1-149A-344D-A1E2-0CAE6215AA0D}" srcOrd="0" destOrd="0" presId="urn:microsoft.com/office/officeart/2005/8/layout/chevron2"/>
    <dgm:cxn modelId="{0B7EA9CB-3168-894B-A781-596D0B040BBD}" srcId="{24BFEC48-6171-9B4A-A85A-6C716FF0938D}" destId="{4B854D97-877F-0D44-AA6F-20FCD9BCDB5D}" srcOrd="0" destOrd="0" parTransId="{C1DA06AD-A56C-3A4A-BCCC-533F1EFD755A}" sibTransId="{F88BC3FD-324C-3C4F-BDB3-A7456EC5D50F}"/>
    <dgm:cxn modelId="{4E4E2CD3-C130-FE41-83F3-E5F8FBB52EC3}" type="presOf" srcId="{96D93D6D-F197-B74E-8179-8C6C0E66BDD7}" destId="{4468A7B2-1381-9540-B67F-EFE407C65E45}" srcOrd="0" destOrd="0" presId="urn:microsoft.com/office/officeart/2005/8/layout/chevron2"/>
    <dgm:cxn modelId="{AD5D6FDA-91EC-F94D-9846-121D2C7D6307}" srcId="{89A80C90-8D10-8A48-BC74-05C47307DA1A}" destId="{24BFEC48-6171-9B4A-A85A-6C716FF0938D}" srcOrd="5" destOrd="0" parTransId="{44B175BA-5D20-D040-8A61-91C9EBA4D245}" sibTransId="{A4E33808-5B9F-F74F-BEF9-79C2AA49C506}"/>
    <dgm:cxn modelId="{9691E0DA-A091-1A49-BC91-752F8D23B530}" srcId="{CEE8B2C6-93F6-4D4B-83CA-959251A683A2}" destId="{2AB8B96E-EFC9-CD48-A265-9BC9FD8D16D9}" srcOrd="0" destOrd="0" parTransId="{CCC54C28-131C-9748-B15C-AA2C5579B4D7}" sibTransId="{BB5DB1DF-E11B-F54D-AE89-C11D667770A1}"/>
    <dgm:cxn modelId="{D39FC7DC-FF65-654B-9CE9-A94783A17D48}" srcId="{89A80C90-8D10-8A48-BC74-05C47307DA1A}" destId="{96D93D6D-F197-B74E-8179-8C6C0E66BDD7}" srcOrd="2" destOrd="0" parTransId="{2A4F9022-4D83-9B42-B0CC-B937528DB255}" sibTransId="{849CFC24-268E-2C49-99A0-C2E618241856}"/>
    <dgm:cxn modelId="{495C7BDF-7BBF-DB41-AB5F-479D74C1BE0D}" srcId="{89A80C90-8D10-8A48-BC74-05C47307DA1A}" destId="{711AD14E-CC12-7543-8B36-623966BFBC13}" srcOrd="3" destOrd="0" parTransId="{6F11E124-949E-C649-9774-7194839174E4}" sibTransId="{099EF203-103F-7941-999C-81BE63B9940B}"/>
    <dgm:cxn modelId="{E5B4B3E1-704C-D240-9E69-710A65DF15AE}" type="presOf" srcId="{5A1C417D-05B5-8848-8C42-F0C3C2EFD093}" destId="{A784A8B9-210E-5646-8DF3-3EB462BD7417}" srcOrd="0" destOrd="0" presId="urn:microsoft.com/office/officeart/2005/8/layout/chevron2"/>
    <dgm:cxn modelId="{AAC64CE8-95DC-1444-9F58-E2C42C2F87B4}" type="presOf" srcId="{9CA166BD-2299-6E42-BCB2-C28C2A18AA9B}" destId="{95C5C3C5-D121-FE48-9CD0-830B89377D8A}" srcOrd="0" destOrd="0" presId="urn:microsoft.com/office/officeart/2005/8/layout/chevron2"/>
    <dgm:cxn modelId="{BF2E1CFD-A2BF-1645-B016-D800FD8E6A54}" type="presOf" srcId="{0ED77358-56CD-2048-AB02-9F6FB46ED75A}" destId="{9F1E00FB-52FD-9541-8591-7EE8060E5354}" srcOrd="0" destOrd="0" presId="urn:microsoft.com/office/officeart/2005/8/layout/chevron2"/>
    <dgm:cxn modelId="{7BC63C79-EF02-4545-9D0C-26B4E9791707}" type="presParOf" srcId="{C7CBA9B7-8C98-F942-8501-E7CDF28E5648}" destId="{72269DE8-D622-C644-A81A-071D46918F35}" srcOrd="0" destOrd="0" presId="urn:microsoft.com/office/officeart/2005/8/layout/chevron2"/>
    <dgm:cxn modelId="{1C8DF829-B37E-B145-B879-5848155EF9FF}" type="presParOf" srcId="{72269DE8-D622-C644-A81A-071D46918F35}" destId="{DC9D7334-96DA-4648-8CB0-D4B23C3AB32E}" srcOrd="0" destOrd="0" presId="urn:microsoft.com/office/officeart/2005/8/layout/chevron2"/>
    <dgm:cxn modelId="{94067B55-CC6F-9545-A2F1-A6CC03BA7338}" type="presParOf" srcId="{72269DE8-D622-C644-A81A-071D46918F35}" destId="{72B80F66-591F-7F4B-B05E-7378020A4DBA}" srcOrd="1" destOrd="0" presId="urn:microsoft.com/office/officeart/2005/8/layout/chevron2"/>
    <dgm:cxn modelId="{80ACE008-FBBF-CB46-804D-6941AF54BAFC}" type="presParOf" srcId="{C7CBA9B7-8C98-F942-8501-E7CDF28E5648}" destId="{818580F7-E874-8C44-A60A-7B8B08876990}" srcOrd="1" destOrd="0" presId="urn:microsoft.com/office/officeart/2005/8/layout/chevron2"/>
    <dgm:cxn modelId="{EDB0DA21-8779-0D44-B468-3E5348D03AC6}" type="presParOf" srcId="{C7CBA9B7-8C98-F942-8501-E7CDF28E5648}" destId="{CA4F8F9E-89E4-604E-89EF-692D1D5C5EE1}" srcOrd="2" destOrd="0" presId="urn:microsoft.com/office/officeart/2005/8/layout/chevron2"/>
    <dgm:cxn modelId="{3673B4D2-FCCB-434D-A7A2-6C9107D3B03E}" type="presParOf" srcId="{CA4F8F9E-89E4-604E-89EF-692D1D5C5EE1}" destId="{95C5C3C5-D121-FE48-9CD0-830B89377D8A}" srcOrd="0" destOrd="0" presId="urn:microsoft.com/office/officeart/2005/8/layout/chevron2"/>
    <dgm:cxn modelId="{11397DE8-2303-7E4A-B330-BC4BAFE21170}" type="presParOf" srcId="{CA4F8F9E-89E4-604E-89EF-692D1D5C5EE1}" destId="{A784A8B9-210E-5646-8DF3-3EB462BD7417}" srcOrd="1" destOrd="0" presId="urn:microsoft.com/office/officeart/2005/8/layout/chevron2"/>
    <dgm:cxn modelId="{A361EDEA-51B8-804E-9814-A4898ECF9984}" type="presParOf" srcId="{C7CBA9B7-8C98-F942-8501-E7CDF28E5648}" destId="{161CEDCC-80EF-6948-AD0E-F104CBCD822A}" srcOrd="3" destOrd="0" presId="urn:microsoft.com/office/officeart/2005/8/layout/chevron2"/>
    <dgm:cxn modelId="{FB344FBC-8D57-8142-93A9-FD881663DC84}" type="presParOf" srcId="{C7CBA9B7-8C98-F942-8501-E7CDF28E5648}" destId="{B28A258D-0DB6-114C-986F-F236C33C73A9}" srcOrd="4" destOrd="0" presId="urn:microsoft.com/office/officeart/2005/8/layout/chevron2"/>
    <dgm:cxn modelId="{B554EAB9-F806-184F-8DD9-5BDBEE0FD686}" type="presParOf" srcId="{B28A258D-0DB6-114C-986F-F236C33C73A9}" destId="{4468A7B2-1381-9540-B67F-EFE407C65E45}" srcOrd="0" destOrd="0" presId="urn:microsoft.com/office/officeart/2005/8/layout/chevron2"/>
    <dgm:cxn modelId="{E0D699BD-A751-D94C-921E-00E8646DFFF0}" type="presParOf" srcId="{B28A258D-0DB6-114C-986F-F236C33C73A9}" destId="{99182EBC-B8B4-584F-A2D1-5F6029DEB53A}" srcOrd="1" destOrd="0" presId="urn:microsoft.com/office/officeart/2005/8/layout/chevron2"/>
    <dgm:cxn modelId="{A7179747-90AC-AD46-A72D-D29B15109504}" type="presParOf" srcId="{C7CBA9B7-8C98-F942-8501-E7CDF28E5648}" destId="{3DD81472-3234-8248-80AA-D5F37E8CE4EA}" srcOrd="5" destOrd="0" presId="urn:microsoft.com/office/officeart/2005/8/layout/chevron2"/>
    <dgm:cxn modelId="{3F5C0046-557B-9D49-A942-52B1BC83A8B3}" type="presParOf" srcId="{C7CBA9B7-8C98-F942-8501-E7CDF28E5648}" destId="{D9AFA8FB-98DF-CD46-8D94-706C6EBC7A13}" srcOrd="6" destOrd="0" presId="urn:microsoft.com/office/officeart/2005/8/layout/chevron2"/>
    <dgm:cxn modelId="{20534F0D-7094-3344-9DD8-909C968996BD}" type="presParOf" srcId="{D9AFA8FB-98DF-CD46-8D94-706C6EBC7A13}" destId="{2D00859A-C1D4-FE49-81C2-B0D6ACA0C570}" srcOrd="0" destOrd="0" presId="urn:microsoft.com/office/officeart/2005/8/layout/chevron2"/>
    <dgm:cxn modelId="{9B83D7CA-BF86-084D-899C-775A8FD215BD}" type="presParOf" srcId="{D9AFA8FB-98DF-CD46-8D94-706C6EBC7A13}" destId="{79E87B03-D9D2-7641-AECE-002B21105A33}" srcOrd="1" destOrd="0" presId="urn:microsoft.com/office/officeart/2005/8/layout/chevron2"/>
    <dgm:cxn modelId="{D880F5D9-41E3-F048-9A90-F46A23E4B567}" type="presParOf" srcId="{C7CBA9B7-8C98-F942-8501-E7CDF28E5648}" destId="{205D2646-C69E-DE41-A33C-683519A101B3}" srcOrd="7" destOrd="0" presId="urn:microsoft.com/office/officeart/2005/8/layout/chevron2"/>
    <dgm:cxn modelId="{C7DA7F5E-FD7A-7A4A-9BAD-7504344521B7}" type="presParOf" srcId="{C7CBA9B7-8C98-F942-8501-E7CDF28E5648}" destId="{3320FFF6-4019-AB42-9F8C-7724DBCE6EF6}" srcOrd="8" destOrd="0" presId="urn:microsoft.com/office/officeart/2005/8/layout/chevron2"/>
    <dgm:cxn modelId="{3CDF10FE-F561-724A-824B-612A070C4F1D}" type="presParOf" srcId="{3320FFF6-4019-AB42-9F8C-7724DBCE6EF6}" destId="{823CF34C-44F0-4247-A06F-97E21A48AE39}" srcOrd="0" destOrd="0" presId="urn:microsoft.com/office/officeart/2005/8/layout/chevron2"/>
    <dgm:cxn modelId="{8F77A684-1995-2D4D-BD3F-643D196AD144}" type="presParOf" srcId="{3320FFF6-4019-AB42-9F8C-7724DBCE6EF6}" destId="{9F1E00FB-52FD-9541-8591-7EE8060E5354}" srcOrd="1" destOrd="0" presId="urn:microsoft.com/office/officeart/2005/8/layout/chevron2"/>
    <dgm:cxn modelId="{0367137F-6F83-124B-AE54-201890F87EC4}" type="presParOf" srcId="{C7CBA9B7-8C98-F942-8501-E7CDF28E5648}" destId="{8EE3D2AA-BDAC-F143-8802-ECA0A00387FA}" srcOrd="9" destOrd="0" presId="urn:microsoft.com/office/officeart/2005/8/layout/chevron2"/>
    <dgm:cxn modelId="{BA0A908D-7B04-CE40-8974-BCB825033ABE}" type="presParOf" srcId="{C7CBA9B7-8C98-F942-8501-E7CDF28E5648}" destId="{D8C4FAC0-1E3B-0A4B-AE7F-E24B85E25DAA}" srcOrd="10" destOrd="0" presId="urn:microsoft.com/office/officeart/2005/8/layout/chevron2"/>
    <dgm:cxn modelId="{B81637A3-E095-1C42-98AB-F50ABBAE9A1F}" type="presParOf" srcId="{D8C4FAC0-1E3B-0A4B-AE7F-E24B85E25DAA}" destId="{24EDE6B6-B33E-2B4D-A7A3-EA46EB9CB6CC}" srcOrd="0" destOrd="0" presId="urn:microsoft.com/office/officeart/2005/8/layout/chevron2"/>
    <dgm:cxn modelId="{B8DBA0FB-017B-2C4F-B773-4CC9DECEBA47}" type="presParOf" srcId="{D8C4FAC0-1E3B-0A4B-AE7F-E24B85E25DAA}" destId="{3B686996-5ADA-854B-89DE-F69AA9B0487F}" srcOrd="1" destOrd="0" presId="urn:microsoft.com/office/officeart/2005/8/layout/chevron2"/>
    <dgm:cxn modelId="{5015FC0A-754F-2543-A411-0FF125D5CF4B}" type="presParOf" srcId="{C7CBA9B7-8C98-F942-8501-E7CDF28E5648}" destId="{8CD90921-32F9-204A-9D08-985E3F15F28F}" srcOrd="11" destOrd="0" presId="urn:microsoft.com/office/officeart/2005/8/layout/chevron2"/>
    <dgm:cxn modelId="{42C78664-03BB-C94A-8AA1-CCFBA8F0AB69}" type="presParOf" srcId="{C7CBA9B7-8C98-F942-8501-E7CDF28E5648}" destId="{5F75CF1B-868E-8145-8F69-F21A4A3C17AF}" srcOrd="12" destOrd="0" presId="urn:microsoft.com/office/officeart/2005/8/layout/chevron2"/>
    <dgm:cxn modelId="{D19E5CB5-45C1-CD43-81C9-31396D19C18A}" type="presParOf" srcId="{5F75CF1B-868E-8145-8F69-F21A4A3C17AF}" destId="{B2CF9CB1-149A-344D-A1E2-0CAE6215AA0D}" srcOrd="0" destOrd="0" presId="urn:microsoft.com/office/officeart/2005/8/layout/chevron2"/>
    <dgm:cxn modelId="{3F4A35B7-22D8-8249-B1A5-D82AE3EC851F}" type="presParOf" srcId="{5F75CF1B-868E-8145-8F69-F21A4A3C17AF}" destId="{8C5FA526-52F2-1B4E-A207-554F87D05C08}" srcOrd="1" destOrd="0" presId="urn:microsoft.com/office/officeart/2005/8/layout/chevron2"/>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194A30-F5FE-9B4D-B953-E31FC7B2FD56}" type="doc">
      <dgm:prSet loTypeId="urn:microsoft.com/office/officeart/2005/8/layout/hProcess9" loCatId="" qsTypeId="urn:microsoft.com/office/officeart/2005/8/quickstyle/simple4" qsCatId="simple" csTypeId="urn:microsoft.com/office/officeart/2005/8/colors/colorful1" csCatId="colorful" phldr="1"/>
      <dgm:spPr/>
    </dgm:pt>
    <dgm:pt modelId="{E3D8BF6B-783C-E34C-B217-225A697D73DE}">
      <dgm:prSet phldrT="[Text]" custT="1"/>
      <dgm:spPr>
        <a:effectLst>
          <a:outerShdw blurRad="50800" dist="38100" dir="8100000" algn="tr" rotWithShape="0">
            <a:prstClr val="black">
              <a:alpha val="40000"/>
            </a:prstClr>
          </a:outerShdw>
        </a:effectLst>
      </dgm:spPr>
      <dgm:t>
        <a:bodyPr/>
        <a:lstStyle/>
        <a:p>
          <a:r>
            <a:rPr lang="en-US" sz="2000" dirty="0"/>
            <a:t>System Develop-</a:t>
          </a:r>
          <a:r>
            <a:rPr lang="en-US" sz="2000" dirty="0" err="1"/>
            <a:t>ment</a:t>
          </a:r>
          <a:r>
            <a:rPr lang="en-US" sz="2000" dirty="0"/>
            <a:t> Fees</a:t>
          </a:r>
        </a:p>
      </dgm:t>
    </dgm:pt>
    <dgm:pt modelId="{D9416DD2-B807-724D-87EB-C183CF21E8D0}" type="parTrans" cxnId="{A2599BE2-F872-D345-92C5-3CBBFB43E030}">
      <dgm:prSet/>
      <dgm:spPr/>
      <dgm:t>
        <a:bodyPr/>
        <a:lstStyle/>
        <a:p>
          <a:endParaRPr lang="en-US"/>
        </a:p>
      </dgm:t>
    </dgm:pt>
    <dgm:pt modelId="{7E0BA753-8AD6-1543-87D7-2018D8ADFF90}" type="sibTrans" cxnId="{A2599BE2-F872-D345-92C5-3CBBFB43E030}">
      <dgm:prSet/>
      <dgm:spPr/>
      <dgm:t>
        <a:bodyPr/>
        <a:lstStyle/>
        <a:p>
          <a:endParaRPr lang="en-US"/>
        </a:p>
      </dgm:t>
    </dgm:pt>
    <dgm:pt modelId="{F2C06D6A-8DB9-9845-8612-66BE829E30CE}">
      <dgm:prSet phldrT="[Text]"/>
      <dgm:spPr>
        <a:effectLst>
          <a:outerShdw blurRad="50800" dist="38100" dir="8100000" algn="tr" rotWithShape="0">
            <a:prstClr val="black">
              <a:alpha val="40000"/>
            </a:prstClr>
          </a:outerShdw>
        </a:effectLst>
      </dgm:spPr>
      <dgm:t>
        <a:bodyPr/>
        <a:lstStyle/>
        <a:p>
          <a:r>
            <a:rPr lang="en-US" dirty="0"/>
            <a:t>Contractual Charges</a:t>
          </a:r>
        </a:p>
      </dgm:t>
    </dgm:pt>
    <dgm:pt modelId="{5023E961-9D19-0E4A-B48F-DEA726EC9FF6}" type="parTrans" cxnId="{7C1F816D-729A-1B4D-A5EB-278F04B4B873}">
      <dgm:prSet/>
      <dgm:spPr/>
      <dgm:t>
        <a:bodyPr/>
        <a:lstStyle/>
        <a:p>
          <a:endParaRPr lang="en-US"/>
        </a:p>
      </dgm:t>
    </dgm:pt>
    <dgm:pt modelId="{CD54D2E5-DC95-704C-AE9F-E11C0F695AAB}" type="sibTrans" cxnId="{7C1F816D-729A-1B4D-A5EB-278F04B4B873}">
      <dgm:prSet/>
      <dgm:spPr/>
      <dgm:t>
        <a:bodyPr/>
        <a:lstStyle/>
        <a:p>
          <a:endParaRPr lang="en-US"/>
        </a:p>
      </dgm:t>
    </dgm:pt>
    <dgm:pt modelId="{3B213D31-C61B-504E-B269-DC98148949C5}">
      <dgm:prSet phldrT="[Text]"/>
      <dgm:spPr>
        <a:effectLst>
          <a:outerShdw blurRad="50800" dist="38100" dir="8100000" algn="tr" rotWithShape="0">
            <a:prstClr val="black">
              <a:alpha val="40000"/>
            </a:prstClr>
          </a:outerShdw>
        </a:effectLst>
      </dgm:spPr>
      <dgm:t>
        <a:bodyPr/>
        <a:lstStyle/>
        <a:p>
          <a:r>
            <a:rPr lang="en-US" dirty="0"/>
            <a:t>Connection / Tap Fees</a:t>
          </a:r>
        </a:p>
      </dgm:t>
    </dgm:pt>
    <dgm:pt modelId="{C8635E08-D262-484D-B34C-F188700770BD}" type="parTrans" cxnId="{2BE1DA9D-DB8F-AD43-A378-180738882F8F}">
      <dgm:prSet/>
      <dgm:spPr/>
      <dgm:t>
        <a:bodyPr/>
        <a:lstStyle/>
        <a:p>
          <a:endParaRPr lang="en-US"/>
        </a:p>
      </dgm:t>
    </dgm:pt>
    <dgm:pt modelId="{D682A34C-EA88-E14C-8B30-C77B0796B872}" type="sibTrans" cxnId="{2BE1DA9D-DB8F-AD43-A378-180738882F8F}">
      <dgm:prSet/>
      <dgm:spPr/>
      <dgm:t>
        <a:bodyPr/>
        <a:lstStyle/>
        <a:p>
          <a:endParaRPr lang="en-US"/>
        </a:p>
      </dgm:t>
    </dgm:pt>
    <dgm:pt modelId="{7CD58EF1-9DDD-6F42-8311-CCDDB3B94CE7}">
      <dgm:prSet phldrT="[Text]"/>
      <dgm:spPr>
        <a:solidFill>
          <a:schemeClr val="accent1"/>
        </a:solidFill>
        <a:ln>
          <a:solidFill>
            <a:schemeClr val="accent1"/>
          </a:solidFill>
        </a:ln>
        <a:effectLst>
          <a:outerShdw blurRad="50800" dist="38100" dir="8100000" algn="tr" rotWithShape="0">
            <a:prstClr val="black">
              <a:alpha val="40000"/>
            </a:prstClr>
          </a:outerShdw>
        </a:effectLst>
      </dgm:spPr>
      <dgm:t>
        <a:bodyPr/>
        <a:lstStyle/>
        <a:p>
          <a:r>
            <a:rPr lang="en-US" dirty="0"/>
            <a:t>User Fees</a:t>
          </a:r>
        </a:p>
      </dgm:t>
    </dgm:pt>
    <dgm:pt modelId="{C8F9A0FD-BAA2-CC4B-B77C-FEB88CB0129C}" type="parTrans" cxnId="{17F969F1-03D6-8349-899A-CBD6B69A369F}">
      <dgm:prSet/>
      <dgm:spPr/>
      <dgm:t>
        <a:bodyPr/>
        <a:lstStyle/>
        <a:p>
          <a:endParaRPr lang="en-US"/>
        </a:p>
      </dgm:t>
    </dgm:pt>
    <dgm:pt modelId="{BBCE569F-A21C-954A-B22D-59088BB30144}" type="sibTrans" cxnId="{17F969F1-03D6-8349-899A-CBD6B69A369F}">
      <dgm:prSet/>
      <dgm:spPr/>
      <dgm:t>
        <a:bodyPr/>
        <a:lstStyle/>
        <a:p>
          <a:endParaRPr lang="en-US"/>
        </a:p>
      </dgm:t>
    </dgm:pt>
    <dgm:pt modelId="{A513D188-7CAA-0846-9F73-E04445C57F29}">
      <dgm:prSet phldrT="[Text]"/>
      <dgm:spPr>
        <a:effectLst>
          <a:outerShdw blurRad="50800" dist="38100" dir="8100000" algn="tr" rotWithShape="0">
            <a:prstClr val="black">
              <a:alpha val="40000"/>
            </a:prstClr>
          </a:outerShdw>
        </a:effectLst>
      </dgm:spPr>
      <dgm:t>
        <a:bodyPr/>
        <a:lstStyle/>
        <a:p>
          <a:r>
            <a:rPr lang="en-US" dirty="0"/>
            <a:t>Availability Fees</a:t>
          </a:r>
        </a:p>
      </dgm:t>
    </dgm:pt>
    <dgm:pt modelId="{2736B52C-4CC6-8D41-A179-14E616A4C8DD}" type="parTrans" cxnId="{42473017-755D-3041-8619-BB6FDC918639}">
      <dgm:prSet/>
      <dgm:spPr/>
      <dgm:t>
        <a:bodyPr/>
        <a:lstStyle/>
        <a:p>
          <a:endParaRPr lang="en-US"/>
        </a:p>
      </dgm:t>
    </dgm:pt>
    <dgm:pt modelId="{E130EDEF-167D-5940-B6E4-802DEA3204FA}" type="sibTrans" cxnId="{42473017-755D-3041-8619-BB6FDC918639}">
      <dgm:prSet/>
      <dgm:spPr/>
      <dgm:t>
        <a:bodyPr/>
        <a:lstStyle/>
        <a:p>
          <a:endParaRPr lang="en-US"/>
        </a:p>
      </dgm:t>
    </dgm:pt>
    <dgm:pt modelId="{C0983F51-680E-1443-806A-BCAD9E73507D}">
      <dgm:prSet phldrT="[Text]"/>
      <dgm:spPr>
        <a:effectLst>
          <a:outerShdw blurRad="50800" dist="38100" dir="8100000" algn="tr" rotWithShape="0">
            <a:prstClr val="black">
              <a:alpha val="40000"/>
            </a:prstClr>
          </a:outerShdw>
        </a:effectLst>
      </dgm:spPr>
      <dgm:t>
        <a:bodyPr/>
        <a:lstStyle/>
        <a:p>
          <a:r>
            <a:rPr lang="en-US" dirty="0"/>
            <a:t>Regulatory Fees</a:t>
          </a:r>
        </a:p>
      </dgm:t>
    </dgm:pt>
    <dgm:pt modelId="{458FBEC2-056C-7A48-9FB3-EDE3E8EC0A56}" type="parTrans" cxnId="{C0763121-3140-FB45-9100-D063F1BBC091}">
      <dgm:prSet/>
      <dgm:spPr/>
      <dgm:t>
        <a:bodyPr/>
        <a:lstStyle/>
        <a:p>
          <a:endParaRPr lang="en-US"/>
        </a:p>
      </dgm:t>
    </dgm:pt>
    <dgm:pt modelId="{4891AC2B-E8CD-D14B-9B69-397D2D39EBE8}" type="sibTrans" cxnId="{C0763121-3140-FB45-9100-D063F1BBC091}">
      <dgm:prSet/>
      <dgm:spPr/>
      <dgm:t>
        <a:bodyPr/>
        <a:lstStyle/>
        <a:p>
          <a:endParaRPr lang="en-US"/>
        </a:p>
      </dgm:t>
    </dgm:pt>
    <dgm:pt modelId="{7D46E09B-14AF-1A48-9C1C-CA881E05F11C}">
      <dgm:prSet phldrT="[Text]" custT="1"/>
      <dgm:spPr>
        <a:effectLst>
          <a:outerShdw blurRad="50800" dist="38100" dir="8100000" algn="tr" rotWithShape="0">
            <a:prstClr val="black">
              <a:alpha val="40000"/>
            </a:prstClr>
          </a:outerShdw>
        </a:effectLst>
      </dgm:spPr>
      <dgm:t>
        <a:bodyPr/>
        <a:lstStyle/>
        <a:p>
          <a:r>
            <a:rPr lang="en-US" sz="2000" dirty="0"/>
            <a:t>Special Assess-</a:t>
          </a:r>
          <a:r>
            <a:rPr lang="en-US" sz="2000" dirty="0" err="1"/>
            <a:t>ments</a:t>
          </a:r>
          <a:endParaRPr lang="en-US" sz="2000" dirty="0"/>
        </a:p>
      </dgm:t>
    </dgm:pt>
    <dgm:pt modelId="{A2FBF251-3C35-4F41-A828-55FBFFA67ABD}" type="parTrans" cxnId="{C853FDAA-27D0-F44B-93B5-FA1A4D53AC8B}">
      <dgm:prSet/>
      <dgm:spPr/>
      <dgm:t>
        <a:bodyPr/>
        <a:lstStyle/>
        <a:p>
          <a:endParaRPr lang="en-US"/>
        </a:p>
      </dgm:t>
    </dgm:pt>
    <dgm:pt modelId="{14449E5C-0374-8A4D-966D-D28A89204386}" type="sibTrans" cxnId="{C853FDAA-27D0-F44B-93B5-FA1A4D53AC8B}">
      <dgm:prSet/>
      <dgm:spPr/>
      <dgm:t>
        <a:bodyPr/>
        <a:lstStyle/>
        <a:p>
          <a:endParaRPr lang="en-US"/>
        </a:p>
      </dgm:t>
    </dgm:pt>
    <dgm:pt modelId="{0D77B28F-8FDC-B14A-A360-91DA81273C7F}" type="pres">
      <dgm:prSet presAssocID="{B1194A30-F5FE-9B4D-B953-E31FC7B2FD56}" presName="CompostProcess" presStyleCnt="0">
        <dgm:presLayoutVars>
          <dgm:dir/>
          <dgm:resizeHandles val="exact"/>
        </dgm:presLayoutVars>
      </dgm:prSet>
      <dgm:spPr/>
    </dgm:pt>
    <dgm:pt modelId="{4FAA32F9-0FD3-694E-9C8C-A2E7CADABDB7}" type="pres">
      <dgm:prSet presAssocID="{B1194A30-F5FE-9B4D-B953-E31FC7B2FD56}" presName="arrow" presStyleLbl="bgShp" presStyleIdx="0" presStyleCnt="1" custLinFactNeighborX="-82" custLinFactNeighborY="808"/>
      <dgm:spPr/>
    </dgm:pt>
    <dgm:pt modelId="{F6C23B3C-8C6D-4546-97E3-D17D7BF01B33}" type="pres">
      <dgm:prSet presAssocID="{B1194A30-F5FE-9B4D-B953-E31FC7B2FD56}" presName="linearProcess" presStyleCnt="0"/>
      <dgm:spPr/>
    </dgm:pt>
    <dgm:pt modelId="{B2AACDAB-3C7B-8B40-8E7E-E70DE4987489}" type="pres">
      <dgm:prSet presAssocID="{E3D8BF6B-783C-E34C-B217-225A697D73DE}" presName="textNode" presStyleLbl="node1" presStyleIdx="0" presStyleCnt="7" custScaleX="103822">
        <dgm:presLayoutVars>
          <dgm:bulletEnabled val="1"/>
        </dgm:presLayoutVars>
      </dgm:prSet>
      <dgm:spPr/>
    </dgm:pt>
    <dgm:pt modelId="{4252169A-F258-EB41-8743-407EFB0E71D6}" type="pres">
      <dgm:prSet presAssocID="{7E0BA753-8AD6-1543-87D7-2018D8ADFF90}" presName="sibTrans" presStyleCnt="0"/>
      <dgm:spPr/>
    </dgm:pt>
    <dgm:pt modelId="{FF2DDD8B-F0AB-E04A-AC46-833E7A60D43F}" type="pres">
      <dgm:prSet presAssocID="{7D46E09B-14AF-1A48-9C1C-CA881E05F11C}" presName="textNode" presStyleLbl="node1" presStyleIdx="1" presStyleCnt="7">
        <dgm:presLayoutVars>
          <dgm:bulletEnabled val="1"/>
        </dgm:presLayoutVars>
      </dgm:prSet>
      <dgm:spPr/>
    </dgm:pt>
    <dgm:pt modelId="{3B40F7B7-7B26-994C-A24E-80CB7867678C}" type="pres">
      <dgm:prSet presAssocID="{14449E5C-0374-8A4D-966D-D28A89204386}" presName="sibTrans" presStyleCnt="0"/>
      <dgm:spPr/>
    </dgm:pt>
    <dgm:pt modelId="{800C8F88-D751-F14B-85E5-9BF8EA9B3E24}" type="pres">
      <dgm:prSet presAssocID="{F2C06D6A-8DB9-9845-8612-66BE829E30CE}" presName="textNode" presStyleLbl="node1" presStyleIdx="2" presStyleCnt="7">
        <dgm:presLayoutVars>
          <dgm:bulletEnabled val="1"/>
        </dgm:presLayoutVars>
      </dgm:prSet>
      <dgm:spPr/>
    </dgm:pt>
    <dgm:pt modelId="{5D4A4FBB-CC15-2745-81F1-FDBFBD956F22}" type="pres">
      <dgm:prSet presAssocID="{CD54D2E5-DC95-704C-AE9F-E11C0F695AAB}" presName="sibTrans" presStyleCnt="0"/>
      <dgm:spPr/>
    </dgm:pt>
    <dgm:pt modelId="{E6370B48-42B5-7044-8EBF-83621CD96116}" type="pres">
      <dgm:prSet presAssocID="{C0983F51-680E-1443-806A-BCAD9E73507D}" presName="textNode" presStyleLbl="node1" presStyleIdx="3" presStyleCnt="7">
        <dgm:presLayoutVars>
          <dgm:bulletEnabled val="1"/>
        </dgm:presLayoutVars>
      </dgm:prSet>
      <dgm:spPr/>
    </dgm:pt>
    <dgm:pt modelId="{57527BD3-B292-334E-906C-1EBF35D962ED}" type="pres">
      <dgm:prSet presAssocID="{4891AC2B-E8CD-D14B-9B69-397D2D39EBE8}" presName="sibTrans" presStyleCnt="0"/>
      <dgm:spPr/>
    </dgm:pt>
    <dgm:pt modelId="{FBBA878C-FA3C-E940-826B-EBE99DABAE8B}" type="pres">
      <dgm:prSet presAssocID="{A513D188-7CAA-0846-9F73-E04445C57F29}" presName="textNode" presStyleLbl="node1" presStyleIdx="4" presStyleCnt="7">
        <dgm:presLayoutVars>
          <dgm:bulletEnabled val="1"/>
        </dgm:presLayoutVars>
      </dgm:prSet>
      <dgm:spPr/>
    </dgm:pt>
    <dgm:pt modelId="{051F48E8-6A37-E14A-89BB-E9C19C97E586}" type="pres">
      <dgm:prSet presAssocID="{E130EDEF-167D-5940-B6E4-802DEA3204FA}" presName="sibTrans" presStyleCnt="0"/>
      <dgm:spPr/>
    </dgm:pt>
    <dgm:pt modelId="{B6C64DD2-06B7-A74C-B9CD-481AD54B18AF}" type="pres">
      <dgm:prSet presAssocID="{3B213D31-C61B-504E-B269-DC98148949C5}" presName="textNode" presStyleLbl="node1" presStyleIdx="5" presStyleCnt="7">
        <dgm:presLayoutVars>
          <dgm:bulletEnabled val="1"/>
        </dgm:presLayoutVars>
      </dgm:prSet>
      <dgm:spPr/>
    </dgm:pt>
    <dgm:pt modelId="{216ED14F-20CE-5743-96DC-70C0F9954E87}" type="pres">
      <dgm:prSet presAssocID="{D682A34C-EA88-E14C-8B30-C77B0796B872}" presName="sibTrans" presStyleCnt="0"/>
      <dgm:spPr/>
    </dgm:pt>
    <dgm:pt modelId="{B92AD895-612A-7C42-B8D9-774353E3C076}" type="pres">
      <dgm:prSet presAssocID="{7CD58EF1-9DDD-6F42-8311-CCDDB3B94CE7}" presName="textNode" presStyleLbl="node1" presStyleIdx="6" presStyleCnt="7">
        <dgm:presLayoutVars>
          <dgm:bulletEnabled val="1"/>
        </dgm:presLayoutVars>
      </dgm:prSet>
      <dgm:spPr/>
    </dgm:pt>
  </dgm:ptLst>
  <dgm:cxnLst>
    <dgm:cxn modelId="{42473017-755D-3041-8619-BB6FDC918639}" srcId="{B1194A30-F5FE-9B4D-B953-E31FC7B2FD56}" destId="{A513D188-7CAA-0846-9F73-E04445C57F29}" srcOrd="4" destOrd="0" parTransId="{2736B52C-4CC6-8D41-A179-14E616A4C8DD}" sibTransId="{E130EDEF-167D-5940-B6E4-802DEA3204FA}"/>
    <dgm:cxn modelId="{D8427519-63BF-7D47-ADEF-1A6370D0D139}" type="presOf" srcId="{7CD58EF1-9DDD-6F42-8311-CCDDB3B94CE7}" destId="{B92AD895-612A-7C42-B8D9-774353E3C076}" srcOrd="0" destOrd="0" presId="urn:microsoft.com/office/officeart/2005/8/layout/hProcess9"/>
    <dgm:cxn modelId="{C0763121-3140-FB45-9100-D063F1BBC091}" srcId="{B1194A30-F5FE-9B4D-B953-E31FC7B2FD56}" destId="{C0983F51-680E-1443-806A-BCAD9E73507D}" srcOrd="3" destOrd="0" parTransId="{458FBEC2-056C-7A48-9FB3-EDE3E8EC0A56}" sibTransId="{4891AC2B-E8CD-D14B-9B69-397D2D39EBE8}"/>
    <dgm:cxn modelId="{13F4662C-CB29-0C47-A470-7F3D683DA6B8}" type="presOf" srcId="{A513D188-7CAA-0846-9F73-E04445C57F29}" destId="{FBBA878C-FA3C-E940-826B-EBE99DABAE8B}" srcOrd="0" destOrd="0" presId="urn:microsoft.com/office/officeart/2005/8/layout/hProcess9"/>
    <dgm:cxn modelId="{9D98EE31-B7FA-6842-BF69-4F19F180EF3E}" type="presOf" srcId="{C0983F51-680E-1443-806A-BCAD9E73507D}" destId="{E6370B48-42B5-7044-8EBF-83621CD96116}" srcOrd="0" destOrd="0" presId="urn:microsoft.com/office/officeart/2005/8/layout/hProcess9"/>
    <dgm:cxn modelId="{E92E915C-22D1-FA4E-9766-362B5CD32B31}" type="presOf" srcId="{3B213D31-C61B-504E-B269-DC98148949C5}" destId="{B6C64DD2-06B7-A74C-B9CD-481AD54B18AF}" srcOrd="0" destOrd="0" presId="urn:microsoft.com/office/officeart/2005/8/layout/hProcess9"/>
    <dgm:cxn modelId="{672B1162-593A-874A-B985-987821782A89}" type="presOf" srcId="{E3D8BF6B-783C-E34C-B217-225A697D73DE}" destId="{B2AACDAB-3C7B-8B40-8E7E-E70DE4987489}" srcOrd="0" destOrd="0" presId="urn:microsoft.com/office/officeart/2005/8/layout/hProcess9"/>
    <dgm:cxn modelId="{7C1F816D-729A-1B4D-A5EB-278F04B4B873}" srcId="{B1194A30-F5FE-9B4D-B953-E31FC7B2FD56}" destId="{F2C06D6A-8DB9-9845-8612-66BE829E30CE}" srcOrd="2" destOrd="0" parTransId="{5023E961-9D19-0E4A-B48F-DEA726EC9FF6}" sibTransId="{CD54D2E5-DC95-704C-AE9F-E11C0F695AAB}"/>
    <dgm:cxn modelId="{BE54F287-A9CB-F743-BE99-5A97140FADB7}" type="presOf" srcId="{7D46E09B-14AF-1A48-9C1C-CA881E05F11C}" destId="{FF2DDD8B-F0AB-E04A-AC46-833E7A60D43F}" srcOrd="0" destOrd="0" presId="urn:microsoft.com/office/officeart/2005/8/layout/hProcess9"/>
    <dgm:cxn modelId="{8BA4D68C-6664-4C49-BD9D-6BA5345C9FC1}" type="presOf" srcId="{F2C06D6A-8DB9-9845-8612-66BE829E30CE}" destId="{800C8F88-D751-F14B-85E5-9BF8EA9B3E24}" srcOrd="0" destOrd="0" presId="urn:microsoft.com/office/officeart/2005/8/layout/hProcess9"/>
    <dgm:cxn modelId="{2BE1DA9D-DB8F-AD43-A378-180738882F8F}" srcId="{B1194A30-F5FE-9B4D-B953-E31FC7B2FD56}" destId="{3B213D31-C61B-504E-B269-DC98148949C5}" srcOrd="5" destOrd="0" parTransId="{C8635E08-D262-484D-B34C-F188700770BD}" sibTransId="{D682A34C-EA88-E14C-8B30-C77B0796B872}"/>
    <dgm:cxn modelId="{C853FDAA-27D0-F44B-93B5-FA1A4D53AC8B}" srcId="{B1194A30-F5FE-9B4D-B953-E31FC7B2FD56}" destId="{7D46E09B-14AF-1A48-9C1C-CA881E05F11C}" srcOrd="1" destOrd="0" parTransId="{A2FBF251-3C35-4F41-A828-55FBFFA67ABD}" sibTransId="{14449E5C-0374-8A4D-966D-D28A89204386}"/>
    <dgm:cxn modelId="{44E3E3E0-4D61-FF4E-B02A-1082A37AF8D4}" type="presOf" srcId="{B1194A30-F5FE-9B4D-B953-E31FC7B2FD56}" destId="{0D77B28F-8FDC-B14A-A360-91DA81273C7F}" srcOrd="0" destOrd="0" presId="urn:microsoft.com/office/officeart/2005/8/layout/hProcess9"/>
    <dgm:cxn modelId="{A2599BE2-F872-D345-92C5-3CBBFB43E030}" srcId="{B1194A30-F5FE-9B4D-B953-E31FC7B2FD56}" destId="{E3D8BF6B-783C-E34C-B217-225A697D73DE}" srcOrd="0" destOrd="0" parTransId="{D9416DD2-B807-724D-87EB-C183CF21E8D0}" sibTransId="{7E0BA753-8AD6-1543-87D7-2018D8ADFF90}"/>
    <dgm:cxn modelId="{17F969F1-03D6-8349-899A-CBD6B69A369F}" srcId="{B1194A30-F5FE-9B4D-B953-E31FC7B2FD56}" destId="{7CD58EF1-9DDD-6F42-8311-CCDDB3B94CE7}" srcOrd="6" destOrd="0" parTransId="{C8F9A0FD-BAA2-CC4B-B77C-FEB88CB0129C}" sibTransId="{BBCE569F-A21C-954A-B22D-59088BB30144}"/>
    <dgm:cxn modelId="{9753D9E6-E038-9141-B8F5-402C4807D133}" type="presParOf" srcId="{0D77B28F-8FDC-B14A-A360-91DA81273C7F}" destId="{4FAA32F9-0FD3-694E-9C8C-A2E7CADABDB7}" srcOrd="0" destOrd="0" presId="urn:microsoft.com/office/officeart/2005/8/layout/hProcess9"/>
    <dgm:cxn modelId="{853DF41D-20DB-4B40-BE27-68E84EBB2F12}" type="presParOf" srcId="{0D77B28F-8FDC-B14A-A360-91DA81273C7F}" destId="{F6C23B3C-8C6D-4546-97E3-D17D7BF01B33}" srcOrd="1" destOrd="0" presId="urn:microsoft.com/office/officeart/2005/8/layout/hProcess9"/>
    <dgm:cxn modelId="{AEC90D5A-A4C4-D04C-9884-4C7D0AC1B017}" type="presParOf" srcId="{F6C23B3C-8C6D-4546-97E3-D17D7BF01B33}" destId="{B2AACDAB-3C7B-8B40-8E7E-E70DE4987489}" srcOrd="0" destOrd="0" presId="urn:microsoft.com/office/officeart/2005/8/layout/hProcess9"/>
    <dgm:cxn modelId="{AE6F4685-D8CE-D34A-B065-C388E9476DBE}" type="presParOf" srcId="{F6C23B3C-8C6D-4546-97E3-D17D7BF01B33}" destId="{4252169A-F258-EB41-8743-407EFB0E71D6}" srcOrd="1" destOrd="0" presId="urn:microsoft.com/office/officeart/2005/8/layout/hProcess9"/>
    <dgm:cxn modelId="{79A3288F-1BDC-5549-8061-9D09A3C579BE}" type="presParOf" srcId="{F6C23B3C-8C6D-4546-97E3-D17D7BF01B33}" destId="{FF2DDD8B-F0AB-E04A-AC46-833E7A60D43F}" srcOrd="2" destOrd="0" presId="urn:microsoft.com/office/officeart/2005/8/layout/hProcess9"/>
    <dgm:cxn modelId="{23928ACA-4D63-3944-8F89-A851A759E547}" type="presParOf" srcId="{F6C23B3C-8C6D-4546-97E3-D17D7BF01B33}" destId="{3B40F7B7-7B26-994C-A24E-80CB7867678C}" srcOrd="3" destOrd="0" presId="urn:microsoft.com/office/officeart/2005/8/layout/hProcess9"/>
    <dgm:cxn modelId="{EAC2D208-79D3-D849-8E3B-9CF3BFF00497}" type="presParOf" srcId="{F6C23B3C-8C6D-4546-97E3-D17D7BF01B33}" destId="{800C8F88-D751-F14B-85E5-9BF8EA9B3E24}" srcOrd="4" destOrd="0" presId="urn:microsoft.com/office/officeart/2005/8/layout/hProcess9"/>
    <dgm:cxn modelId="{769E312A-E8D0-E342-B724-7AA2D175A49E}" type="presParOf" srcId="{F6C23B3C-8C6D-4546-97E3-D17D7BF01B33}" destId="{5D4A4FBB-CC15-2745-81F1-FDBFBD956F22}" srcOrd="5" destOrd="0" presId="urn:microsoft.com/office/officeart/2005/8/layout/hProcess9"/>
    <dgm:cxn modelId="{3F276671-5194-D84A-94B2-0A9831E3BF4B}" type="presParOf" srcId="{F6C23B3C-8C6D-4546-97E3-D17D7BF01B33}" destId="{E6370B48-42B5-7044-8EBF-83621CD96116}" srcOrd="6" destOrd="0" presId="urn:microsoft.com/office/officeart/2005/8/layout/hProcess9"/>
    <dgm:cxn modelId="{00435BBF-C0F3-8B44-A33E-17FA996EC5C5}" type="presParOf" srcId="{F6C23B3C-8C6D-4546-97E3-D17D7BF01B33}" destId="{57527BD3-B292-334E-906C-1EBF35D962ED}" srcOrd="7" destOrd="0" presId="urn:microsoft.com/office/officeart/2005/8/layout/hProcess9"/>
    <dgm:cxn modelId="{34D747EB-BC57-AE4A-99A9-CEA83FA80C76}" type="presParOf" srcId="{F6C23B3C-8C6D-4546-97E3-D17D7BF01B33}" destId="{FBBA878C-FA3C-E940-826B-EBE99DABAE8B}" srcOrd="8" destOrd="0" presId="urn:microsoft.com/office/officeart/2005/8/layout/hProcess9"/>
    <dgm:cxn modelId="{1239DEF3-E100-0946-BB13-374034F2A0C9}" type="presParOf" srcId="{F6C23B3C-8C6D-4546-97E3-D17D7BF01B33}" destId="{051F48E8-6A37-E14A-89BB-E9C19C97E586}" srcOrd="9" destOrd="0" presId="urn:microsoft.com/office/officeart/2005/8/layout/hProcess9"/>
    <dgm:cxn modelId="{2FFF4586-707E-0145-8A7B-5018BC9EC7EA}" type="presParOf" srcId="{F6C23B3C-8C6D-4546-97E3-D17D7BF01B33}" destId="{B6C64DD2-06B7-A74C-B9CD-481AD54B18AF}" srcOrd="10" destOrd="0" presId="urn:microsoft.com/office/officeart/2005/8/layout/hProcess9"/>
    <dgm:cxn modelId="{F7FE4519-A8C2-6147-BF88-501BBD515BAF}" type="presParOf" srcId="{F6C23B3C-8C6D-4546-97E3-D17D7BF01B33}" destId="{216ED14F-20CE-5743-96DC-70C0F9954E87}" srcOrd="11" destOrd="0" presId="urn:microsoft.com/office/officeart/2005/8/layout/hProcess9"/>
    <dgm:cxn modelId="{D13C162A-590C-F446-B0CF-6979A3C6896B}" type="presParOf" srcId="{F6C23B3C-8C6D-4546-97E3-D17D7BF01B33}" destId="{B92AD895-612A-7C42-B8D9-774353E3C076}"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1194A30-F5FE-9B4D-B953-E31FC7B2FD56}" type="doc">
      <dgm:prSet loTypeId="urn:microsoft.com/office/officeart/2005/8/layout/hProcess9" loCatId="" qsTypeId="urn:microsoft.com/office/officeart/2005/8/quickstyle/simple4" qsCatId="simple" csTypeId="urn:microsoft.com/office/officeart/2005/8/colors/colorful1" csCatId="colorful" phldr="1"/>
      <dgm:spPr/>
    </dgm:pt>
    <dgm:pt modelId="{E3D8BF6B-783C-E34C-B217-225A697D73DE}">
      <dgm:prSet phldrT="[Text]" custT="1"/>
      <dgm:spPr>
        <a:effectLst>
          <a:outerShdw blurRad="50800" dist="38100" dir="8100000" algn="tr" rotWithShape="0">
            <a:prstClr val="black">
              <a:alpha val="40000"/>
            </a:prstClr>
          </a:outerShdw>
        </a:effectLst>
      </dgm:spPr>
      <dgm:t>
        <a:bodyPr/>
        <a:lstStyle/>
        <a:p>
          <a:r>
            <a:rPr lang="en-US" sz="2000" dirty="0"/>
            <a:t>System Develop-</a:t>
          </a:r>
          <a:r>
            <a:rPr lang="en-US" sz="2000" dirty="0" err="1"/>
            <a:t>ment</a:t>
          </a:r>
          <a:r>
            <a:rPr lang="en-US" sz="2000" dirty="0"/>
            <a:t> Fees</a:t>
          </a:r>
        </a:p>
      </dgm:t>
    </dgm:pt>
    <dgm:pt modelId="{D9416DD2-B807-724D-87EB-C183CF21E8D0}" type="parTrans" cxnId="{A2599BE2-F872-D345-92C5-3CBBFB43E030}">
      <dgm:prSet/>
      <dgm:spPr/>
      <dgm:t>
        <a:bodyPr/>
        <a:lstStyle/>
        <a:p>
          <a:endParaRPr lang="en-US"/>
        </a:p>
      </dgm:t>
    </dgm:pt>
    <dgm:pt modelId="{7E0BA753-8AD6-1543-87D7-2018D8ADFF90}" type="sibTrans" cxnId="{A2599BE2-F872-D345-92C5-3CBBFB43E030}">
      <dgm:prSet/>
      <dgm:spPr/>
      <dgm:t>
        <a:bodyPr/>
        <a:lstStyle/>
        <a:p>
          <a:endParaRPr lang="en-US"/>
        </a:p>
      </dgm:t>
    </dgm:pt>
    <dgm:pt modelId="{F2C06D6A-8DB9-9845-8612-66BE829E30CE}">
      <dgm:prSet phldrT="[Text]"/>
      <dgm:spPr>
        <a:effectLst>
          <a:outerShdw blurRad="50800" dist="38100" dir="8100000" algn="tr" rotWithShape="0">
            <a:prstClr val="black">
              <a:alpha val="40000"/>
            </a:prstClr>
          </a:outerShdw>
        </a:effectLst>
      </dgm:spPr>
      <dgm:t>
        <a:bodyPr/>
        <a:lstStyle/>
        <a:p>
          <a:r>
            <a:rPr lang="en-US" dirty="0"/>
            <a:t>Contractual Charges</a:t>
          </a:r>
        </a:p>
      </dgm:t>
    </dgm:pt>
    <dgm:pt modelId="{5023E961-9D19-0E4A-B48F-DEA726EC9FF6}" type="parTrans" cxnId="{7C1F816D-729A-1B4D-A5EB-278F04B4B873}">
      <dgm:prSet/>
      <dgm:spPr/>
      <dgm:t>
        <a:bodyPr/>
        <a:lstStyle/>
        <a:p>
          <a:endParaRPr lang="en-US"/>
        </a:p>
      </dgm:t>
    </dgm:pt>
    <dgm:pt modelId="{CD54D2E5-DC95-704C-AE9F-E11C0F695AAB}" type="sibTrans" cxnId="{7C1F816D-729A-1B4D-A5EB-278F04B4B873}">
      <dgm:prSet/>
      <dgm:spPr/>
      <dgm:t>
        <a:bodyPr/>
        <a:lstStyle/>
        <a:p>
          <a:endParaRPr lang="en-US"/>
        </a:p>
      </dgm:t>
    </dgm:pt>
    <dgm:pt modelId="{3B213D31-C61B-504E-B269-DC98148949C5}">
      <dgm:prSet phldrT="[Text]"/>
      <dgm:spPr>
        <a:effectLst>
          <a:outerShdw blurRad="50800" dist="38100" dir="8100000" algn="tr" rotWithShape="0">
            <a:prstClr val="black">
              <a:alpha val="40000"/>
            </a:prstClr>
          </a:outerShdw>
        </a:effectLst>
      </dgm:spPr>
      <dgm:t>
        <a:bodyPr/>
        <a:lstStyle/>
        <a:p>
          <a:r>
            <a:rPr lang="en-US" dirty="0"/>
            <a:t>Connection / Tap Fees</a:t>
          </a:r>
        </a:p>
      </dgm:t>
    </dgm:pt>
    <dgm:pt modelId="{C8635E08-D262-484D-B34C-F188700770BD}" type="parTrans" cxnId="{2BE1DA9D-DB8F-AD43-A378-180738882F8F}">
      <dgm:prSet/>
      <dgm:spPr/>
      <dgm:t>
        <a:bodyPr/>
        <a:lstStyle/>
        <a:p>
          <a:endParaRPr lang="en-US"/>
        </a:p>
      </dgm:t>
    </dgm:pt>
    <dgm:pt modelId="{D682A34C-EA88-E14C-8B30-C77B0796B872}" type="sibTrans" cxnId="{2BE1DA9D-DB8F-AD43-A378-180738882F8F}">
      <dgm:prSet/>
      <dgm:spPr/>
      <dgm:t>
        <a:bodyPr/>
        <a:lstStyle/>
        <a:p>
          <a:endParaRPr lang="en-US"/>
        </a:p>
      </dgm:t>
    </dgm:pt>
    <dgm:pt modelId="{7CD58EF1-9DDD-6F42-8311-CCDDB3B94CE7}">
      <dgm:prSet phldrT="[Text]"/>
      <dgm:spPr>
        <a:solidFill>
          <a:schemeClr val="accent1"/>
        </a:solidFill>
        <a:ln>
          <a:solidFill>
            <a:schemeClr val="accent1"/>
          </a:solidFill>
        </a:ln>
        <a:effectLst>
          <a:outerShdw blurRad="50800" dist="38100" dir="8100000" algn="tr" rotWithShape="0">
            <a:prstClr val="black">
              <a:alpha val="40000"/>
            </a:prstClr>
          </a:outerShdw>
        </a:effectLst>
      </dgm:spPr>
      <dgm:t>
        <a:bodyPr/>
        <a:lstStyle/>
        <a:p>
          <a:r>
            <a:rPr lang="en-US" dirty="0"/>
            <a:t>User Fees</a:t>
          </a:r>
        </a:p>
      </dgm:t>
    </dgm:pt>
    <dgm:pt modelId="{C8F9A0FD-BAA2-CC4B-B77C-FEB88CB0129C}" type="parTrans" cxnId="{17F969F1-03D6-8349-899A-CBD6B69A369F}">
      <dgm:prSet/>
      <dgm:spPr/>
      <dgm:t>
        <a:bodyPr/>
        <a:lstStyle/>
        <a:p>
          <a:endParaRPr lang="en-US"/>
        </a:p>
      </dgm:t>
    </dgm:pt>
    <dgm:pt modelId="{BBCE569F-A21C-954A-B22D-59088BB30144}" type="sibTrans" cxnId="{17F969F1-03D6-8349-899A-CBD6B69A369F}">
      <dgm:prSet/>
      <dgm:spPr/>
      <dgm:t>
        <a:bodyPr/>
        <a:lstStyle/>
        <a:p>
          <a:endParaRPr lang="en-US"/>
        </a:p>
      </dgm:t>
    </dgm:pt>
    <dgm:pt modelId="{A513D188-7CAA-0846-9F73-E04445C57F29}">
      <dgm:prSet phldrT="[Text]"/>
      <dgm:spPr>
        <a:effectLst>
          <a:outerShdw blurRad="50800" dist="38100" dir="8100000" algn="tr" rotWithShape="0">
            <a:prstClr val="black">
              <a:alpha val="40000"/>
            </a:prstClr>
          </a:outerShdw>
        </a:effectLst>
      </dgm:spPr>
      <dgm:t>
        <a:bodyPr/>
        <a:lstStyle/>
        <a:p>
          <a:r>
            <a:rPr lang="en-US" dirty="0"/>
            <a:t>Availability Fees</a:t>
          </a:r>
        </a:p>
      </dgm:t>
    </dgm:pt>
    <dgm:pt modelId="{2736B52C-4CC6-8D41-A179-14E616A4C8DD}" type="parTrans" cxnId="{42473017-755D-3041-8619-BB6FDC918639}">
      <dgm:prSet/>
      <dgm:spPr/>
      <dgm:t>
        <a:bodyPr/>
        <a:lstStyle/>
        <a:p>
          <a:endParaRPr lang="en-US"/>
        </a:p>
      </dgm:t>
    </dgm:pt>
    <dgm:pt modelId="{E130EDEF-167D-5940-B6E4-802DEA3204FA}" type="sibTrans" cxnId="{42473017-755D-3041-8619-BB6FDC918639}">
      <dgm:prSet/>
      <dgm:spPr/>
      <dgm:t>
        <a:bodyPr/>
        <a:lstStyle/>
        <a:p>
          <a:endParaRPr lang="en-US"/>
        </a:p>
      </dgm:t>
    </dgm:pt>
    <dgm:pt modelId="{C0983F51-680E-1443-806A-BCAD9E73507D}">
      <dgm:prSet phldrT="[Text]"/>
      <dgm:spPr>
        <a:effectLst>
          <a:outerShdw blurRad="50800" dist="38100" dir="8100000" algn="tr" rotWithShape="0">
            <a:prstClr val="black">
              <a:alpha val="40000"/>
            </a:prstClr>
          </a:outerShdw>
        </a:effectLst>
      </dgm:spPr>
      <dgm:t>
        <a:bodyPr/>
        <a:lstStyle/>
        <a:p>
          <a:r>
            <a:rPr lang="en-US" dirty="0"/>
            <a:t>Regulatory Fees</a:t>
          </a:r>
        </a:p>
      </dgm:t>
    </dgm:pt>
    <dgm:pt modelId="{458FBEC2-056C-7A48-9FB3-EDE3E8EC0A56}" type="parTrans" cxnId="{C0763121-3140-FB45-9100-D063F1BBC091}">
      <dgm:prSet/>
      <dgm:spPr/>
      <dgm:t>
        <a:bodyPr/>
        <a:lstStyle/>
        <a:p>
          <a:endParaRPr lang="en-US"/>
        </a:p>
      </dgm:t>
    </dgm:pt>
    <dgm:pt modelId="{4891AC2B-E8CD-D14B-9B69-397D2D39EBE8}" type="sibTrans" cxnId="{C0763121-3140-FB45-9100-D063F1BBC091}">
      <dgm:prSet/>
      <dgm:spPr/>
      <dgm:t>
        <a:bodyPr/>
        <a:lstStyle/>
        <a:p>
          <a:endParaRPr lang="en-US"/>
        </a:p>
      </dgm:t>
    </dgm:pt>
    <dgm:pt modelId="{7D46E09B-14AF-1A48-9C1C-CA881E05F11C}">
      <dgm:prSet phldrT="[Text]" custT="1"/>
      <dgm:spPr>
        <a:effectLst>
          <a:outerShdw blurRad="50800" dist="38100" dir="8100000" algn="tr" rotWithShape="0">
            <a:prstClr val="black">
              <a:alpha val="40000"/>
            </a:prstClr>
          </a:outerShdw>
        </a:effectLst>
      </dgm:spPr>
      <dgm:t>
        <a:bodyPr/>
        <a:lstStyle/>
        <a:p>
          <a:r>
            <a:rPr lang="en-US" sz="2000" dirty="0"/>
            <a:t>Special Assess-</a:t>
          </a:r>
          <a:r>
            <a:rPr lang="en-US" sz="2000" dirty="0" err="1"/>
            <a:t>ments</a:t>
          </a:r>
          <a:endParaRPr lang="en-US" sz="2000" dirty="0"/>
        </a:p>
      </dgm:t>
    </dgm:pt>
    <dgm:pt modelId="{A2FBF251-3C35-4F41-A828-55FBFFA67ABD}" type="parTrans" cxnId="{C853FDAA-27D0-F44B-93B5-FA1A4D53AC8B}">
      <dgm:prSet/>
      <dgm:spPr/>
      <dgm:t>
        <a:bodyPr/>
        <a:lstStyle/>
        <a:p>
          <a:endParaRPr lang="en-US"/>
        </a:p>
      </dgm:t>
    </dgm:pt>
    <dgm:pt modelId="{14449E5C-0374-8A4D-966D-D28A89204386}" type="sibTrans" cxnId="{C853FDAA-27D0-F44B-93B5-FA1A4D53AC8B}">
      <dgm:prSet/>
      <dgm:spPr/>
      <dgm:t>
        <a:bodyPr/>
        <a:lstStyle/>
        <a:p>
          <a:endParaRPr lang="en-US"/>
        </a:p>
      </dgm:t>
    </dgm:pt>
    <dgm:pt modelId="{0D77B28F-8FDC-B14A-A360-91DA81273C7F}" type="pres">
      <dgm:prSet presAssocID="{B1194A30-F5FE-9B4D-B953-E31FC7B2FD56}" presName="CompostProcess" presStyleCnt="0">
        <dgm:presLayoutVars>
          <dgm:dir/>
          <dgm:resizeHandles val="exact"/>
        </dgm:presLayoutVars>
      </dgm:prSet>
      <dgm:spPr/>
    </dgm:pt>
    <dgm:pt modelId="{4FAA32F9-0FD3-694E-9C8C-A2E7CADABDB7}" type="pres">
      <dgm:prSet presAssocID="{B1194A30-F5FE-9B4D-B953-E31FC7B2FD56}" presName="arrow" presStyleLbl="bgShp" presStyleIdx="0" presStyleCnt="1" custLinFactNeighborX="-82" custLinFactNeighborY="808"/>
      <dgm:spPr/>
    </dgm:pt>
    <dgm:pt modelId="{F6C23B3C-8C6D-4546-97E3-D17D7BF01B33}" type="pres">
      <dgm:prSet presAssocID="{B1194A30-F5FE-9B4D-B953-E31FC7B2FD56}" presName="linearProcess" presStyleCnt="0"/>
      <dgm:spPr/>
    </dgm:pt>
    <dgm:pt modelId="{B2AACDAB-3C7B-8B40-8E7E-E70DE4987489}" type="pres">
      <dgm:prSet presAssocID="{E3D8BF6B-783C-E34C-B217-225A697D73DE}" presName="textNode" presStyleLbl="node1" presStyleIdx="0" presStyleCnt="7" custScaleX="103822">
        <dgm:presLayoutVars>
          <dgm:bulletEnabled val="1"/>
        </dgm:presLayoutVars>
      </dgm:prSet>
      <dgm:spPr/>
    </dgm:pt>
    <dgm:pt modelId="{4252169A-F258-EB41-8743-407EFB0E71D6}" type="pres">
      <dgm:prSet presAssocID="{7E0BA753-8AD6-1543-87D7-2018D8ADFF90}" presName="sibTrans" presStyleCnt="0"/>
      <dgm:spPr/>
    </dgm:pt>
    <dgm:pt modelId="{FF2DDD8B-F0AB-E04A-AC46-833E7A60D43F}" type="pres">
      <dgm:prSet presAssocID="{7D46E09B-14AF-1A48-9C1C-CA881E05F11C}" presName="textNode" presStyleLbl="node1" presStyleIdx="1" presStyleCnt="7">
        <dgm:presLayoutVars>
          <dgm:bulletEnabled val="1"/>
        </dgm:presLayoutVars>
      </dgm:prSet>
      <dgm:spPr/>
    </dgm:pt>
    <dgm:pt modelId="{3B40F7B7-7B26-994C-A24E-80CB7867678C}" type="pres">
      <dgm:prSet presAssocID="{14449E5C-0374-8A4D-966D-D28A89204386}" presName="sibTrans" presStyleCnt="0"/>
      <dgm:spPr/>
    </dgm:pt>
    <dgm:pt modelId="{800C8F88-D751-F14B-85E5-9BF8EA9B3E24}" type="pres">
      <dgm:prSet presAssocID="{F2C06D6A-8DB9-9845-8612-66BE829E30CE}" presName="textNode" presStyleLbl="node1" presStyleIdx="2" presStyleCnt="7">
        <dgm:presLayoutVars>
          <dgm:bulletEnabled val="1"/>
        </dgm:presLayoutVars>
      </dgm:prSet>
      <dgm:spPr/>
    </dgm:pt>
    <dgm:pt modelId="{5D4A4FBB-CC15-2745-81F1-FDBFBD956F22}" type="pres">
      <dgm:prSet presAssocID="{CD54D2E5-DC95-704C-AE9F-E11C0F695AAB}" presName="sibTrans" presStyleCnt="0"/>
      <dgm:spPr/>
    </dgm:pt>
    <dgm:pt modelId="{E6370B48-42B5-7044-8EBF-83621CD96116}" type="pres">
      <dgm:prSet presAssocID="{C0983F51-680E-1443-806A-BCAD9E73507D}" presName="textNode" presStyleLbl="node1" presStyleIdx="3" presStyleCnt="7">
        <dgm:presLayoutVars>
          <dgm:bulletEnabled val="1"/>
        </dgm:presLayoutVars>
      </dgm:prSet>
      <dgm:spPr/>
    </dgm:pt>
    <dgm:pt modelId="{57527BD3-B292-334E-906C-1EBF35D962ED}" type="pres">
      <dgm:prSet presAssocID="{4891AC2B-E8CD-D14B-9B69-397D2D39EBE8}" presName="sibTrans" presStyleCnt="0"/>
      <dgm:spPr/>
    </dgm:pt>
    <dgm:pt modelId="{FBBA878C-FA3C-E940-826B-EBE99DABAE8B}" type="pres">
      <dgm:prSet presAssocID="{A513D188-7CAA-0846-9F73-E04445C57F29}" presName="textNode" presStyleLbl="node1" presStyleIdx="4" presStyleCnt="7">
        <dgm:presLayoutVars>
          <dgm:bulletEnabled val="1"/>
        </dgm:presLayoutVars>
      </dgm:prSet>
      <dgm:spPr/>
    </dgm:pt>
    <dgm:pt modelId="{051F48E8-6A37-E14A-89BB-E9C19C97E586}" type="pres">
      <dgm:prSet presAssocID="{E130EDEF-167D-5940-B6E4-802DEA3204FA}" presName="sibTrans" presStyleCnt="0"/>
      <dgm:spPr/>
    </dgm:pt>
    <dgm:pt modelId="{B6C64DD2-06B7-A74C-B9CD-481AD54B18AF}" type="pres">
      <dgm:prSet presAssocID="{3B213D31-C61B-504E-B269-DC98148949C5}" presName="textNode" presStyleLbl="node1" presStyleIdx="5" presStyleCnt="7">
        <dgm:presLayoutVars>
          <dgm:bulletEnabled val="1"/>
        </dgm:presLayoutVars>
      </dgm:prSet>
      <dgm:spPr/>
    </dgm:pt>
    <dgm:pt modelId="{216ED14F-20CE-5743-96DC-70C0F9954E87}" type="pres">
      <dgm:prSet presAssocID="{D682A34C-EA88-E14C-8B30-C77B0796B872}" presName="sibTrans" presStyleCnt="0"/>
      <dgm:spPr/>
    </dgm:pt>
    <dgm:pt modelId="{B92AD895-612A-7C42-B8D9-774353E3C076}" type="pres">
      <dgm:prSet presAssocID="{7CD58EF1-9DDD-6F42-8311-CCDDB3B94CE7}" presName="textNode" presStyleLbl="node1" presStyleIdx="6" presStyleCnt="7">
        <dgm:presLayoutVars>
          <dgm:bulletEnabled val="1"/>
        </dgm:presLayoutVars>
      </dgm:prSet>
      <dgm:spPr/>
    </dgm:pt>
  </dgm:ptLst>
  <dgm:cxnLst>
    <dgm:cxn modelId="{42473017-755D-3041-8619-BB6FDC918639}" srcId="{B1194A30-F5FE-9B4D-B953-E31FC7B2FD56}" destId="{A513D188-7CAA-0846-9F73-E04445C57F29}" srcOrd="4" destOrd="0" parTransId="{2736B52C-4CC6-8D41-A179-14E616A4C8DD}" sibTransId="{E130EDEF-167D-5940-B6E4-802DEA3204FA}"/>
    <dgm:cxn modelId="{D8427519-63BF-7D47-ADEF-1A6370D0D139}" type="presOf" srcId="{7CD58EF1-9DDD-6F42-8311-CCDDB3B94CE7}" destId="{B92AD895-612A-7C42-B8D9-774353E3C076}" srcOrd="0" destOrd="0" presId="urn:microsoft.com/office/officeart/2005/8/layout/hProcess9"/>
    <dgm:cxn modelId="{C0763121-3140-FB45-9100-D063F1BBC091}" srcId="{B1194A30-F5FE-9B4D-B953-E31FC7B2FD56}" destId="{C0983F51-680E-1443-806A-BCAD9E73507D}" srcOrd="3" destOrd="0" parTransId="{458FBEC2-056C-7A48-9FB3-EDE3E8EC0A56}" sibTransId="{4891AC2B-E8CD-D14B-9B69-397D2D39EBE8}"/>
    <dgm:cxn modelId="{13F4662C-CB29-0C47-A470-7F3D683DA6B8}" type="presOf" srcId="{A513D188-7CAA-0846-9F73-E04445C57F29}" destId="{FBBA878C-FA3C-E940-826B-EBE99DABAE8B}" srcOrd="0" destOrd="0" presId="urn:microsoft.com/office/officeart/2005/8/layout/hProcess9"/>
    <dgm:cxn modelId="{9D98EE31-B7FA-6842-BF69-4F19F180EF3E}" type="presOf" srcId="{C0983F51-680E-1443-806A-BCAD9E73507D}" destId="{E6370B48-42B5-7044-8EBF-83621CD96116}" srcOrd="0" destOrd="0" presId="urn:microsoft.com/office/officeart/2005/8/layout/hProcess9"/>
    <dgm:cxn modelId="{E92E915C-22D1-FA4E-9766-362B5CD32B31}" type="presOf" srcId="{3B213D31-C61B-504E-B269-DC98148949C5}" destId="{B6C64DD2-06B7-A74C-B9CD-481AD54B18AF}" srcOrd="0" destOrd="0" presId="urn:microsoft.com/office/officeart/2005/8/layout/hProcess9"/>
    <dgm:cxn modelId="{672B1162-593A-874A-B985-987821782A89}" type="presOf" srcId="{E3D8BF6B-783C-E34C-B217-225A697D73DE}" destId="{B2AACDAB-3C7B-8B40-8E7E-E70DE4987489}" srcOrd="0" destOrd="0" presId="urn:microsoft.com/office/officeart/2005/8/layout/hProcess9"/>
    <dgm:cxn modelId="{7C1F816D-729A-1B4D-A5EB-278F04B4B873}" srcId="{B1194A30-F5FE-9B4D-B953-E31FC7B2FD56}" destId="{F2C06D6A-8DB9-9845-8612-66BE829E30CE}" srcOrd="2" destOrd="0" parTransId="{5023E961-9D19-0E4A-B48F-DEA726EC9FF6}" sibTransId="{CD54D2E5-DC95-704C-AE9F-E11C0F695AAB}"/>
    <dgm:cxn modelId="{BE54F287-A9CB-F743-BE99-5A97140FADB7}" type="presOf" srcId="{7D46E09B-14AF-1A48-9C1C-CA881E05F11C}" destId="{FF2DDD8B-F0AB-E04A-AC46-833E7A60D43F}" srcOrd="0" destOrd="0" presId="urn:microsoft.com/office/officeart/2005/8/layout/hProcess9"/>
    <dgm:cxn modelId="{8BA4D68C-6664-4C49-BD9D-6BA5345C9FC1}" type="presOf" srcId="{F2C06D6A-8DB9-9845-8612-66BE829E30CE}" destId="{800C8F88-D751-F14B-85E5-9BF8EA9B3E24}" srcOrd="0" destOrd="0" presId="urn:microsoft.com/office/officeart/2005/8/layout/hProcess9"/>
    <dgm:cxn modelId="{2BE1DA9D-DB8F-AD43-A378-180738882F8F}" srcId="{B1194A30-F5FE-9B4D-B953-E31FC7B2FD56}" destId="{3B213D31-C61B-504E-B269-DC98148949C5}" srcOrd="5" destOrd="0" parTransId="{C8635E08-D262-484D-B34C-F188700770BD}" sibTransId="{D682A34C-EA88-E14C-8B30-C77B0796B872}"/>
    <dgm:cxn modelId="{C853FDAA-27D0-F44B-93B5-FA1A4D53AC8B}" srcId="{B1194A30-F5FE-9B4D-B953-E31FC7B2FD56}" destId="{7D46E09B-14AF-1A48-9C1C-CA881E05F11C}" srcOrd="1" destOrd="0" parTransId="{A2FBF251-3C35-4F41-A828-55FBFFA67ABD}" sibTransId="{14449E5C-0374-8A4D-966D-D28A89204386}"/>
    <dgm:cxn modelId="{44E3E3E0-4D61-FF4E-B02A-1082A37AF8D4}" type="presOf" srcId="{B1194A30-F5FE-9B4D-B953-E31FC7B2FD56}" destId="{0D77B28F-8FDC-B14A-A360-91DA81273C7F}" srcOrd="0" destOrd="0" presId="urn:microsoft.com/office/officeart/2005/8/layout/hProcess9"/>
    <dgm:cxn modelId="{A2599BE2-F872-D345-92C5-3CBBFB43E030}" srcId="{B1194A30-F5FE-9B4D-B953-E31FC7B2FD56}" destId="{E3D8BF6B-783C-E34C-B217-225A697D73DE}" srcOrd="0" destOrd="0" parTransId="{D9416DD2-B807-724D-87EB-C183CF21E8D0}" sibTransId="{7E0BA753-8AD6-1543-87D7-2018D8ADFF90}"/>
    <dgm:cxn modelId="{17F969F1-03D6-8349-899A-CBD6B69A369F}" srcId="{B1194A30-F5FE-9B4D-B953-E31FC7B2FD56}" destId="{7CD58EF1-9DDD-6F42-8311-CCDDB3B94CE7}" srcOrd="6" destOrd="0" parTransId="{C8F9A0FD-BAA2-CC4B-B77C-FEB88CB0129C}" sibTransId="{BBCE569F-A21C-954A-B22D-59088BB30144}"/>
    <dgm:cxn modelId="{9753D9E6-E038-9141-B8F5-402C4807D133}" type="presParOf" srcId="{0D77B28F-8FDC-B14A-A360-91DA81273C7F}" destId="{4FAA32F9-0FD3-694E-9C8C-A2E7CADABDB7}" srcOrd="0" destOrd="0" presId="urn:microsoft.com/office/officeart/2005/8/layout/hProcess9"/>
    <dgm:cxn modelId="{853DF41D-20DB-4B40-BE27-68E84EBB2F12}" type="presParOf" srcId="{0D77B28F-8FDC-B14A-A360-91DA81273C7F}" destId="{F6C23B3C-8C6D-4546-97E3-D17D7BF01B33}" srcOrd="1" destOrd="0" presId="urn:microsoft.com/office/officeart/2005/8/layout/hProcess9"/>
    <dgm:cxn modelId="{AEC90D5A-A4C4-D04C-9884-4C7D0AC1B017}" type="presParOf" srcId="{F6C23B3C-8C6D-4546-97E3-D17D7BF01B33}" destId="{B2AACDAB-3C7B-8B40-8E7E-E70DE4987489}" srcOrd="0" destOrd="0" presId="urn:microsoft.com/office/officeart/2005/8/layout/hProcess9"/>
    <dgm:cxn modelId="{AE6F4685-D8CE-D34A-B065-C388E9476DBE}" type="presParOf" srcId="{F6C23B3C-8C6D-4546-97E3-D17D7BF01B33}" destId="{4252169A-F258-EB41-8743-407EFB0E71D6}" srcOrd="1" destOrd="0" presId="urn:microsoft.com/office/officeart/2005/8/layout/hProcess9"/>
    <dgm:cxn modelId="{79A3288F-1BDC-5549-8061-9D09A3C579BE}" type="presParOf" srcId="{F6C23B3C-8C6D-4546-97E3-D17D7BF01B33}" destId="{FF2DDD8B-F0AB-E04A-AC46-833E7A60D43F}" srcOrd="2" destOrd="0" presId="urn:microsoft.com/office/officeart/2005/8/layout/hProcess9"/>
    <dgm:cxn modelId="{23928ACA-4D63-3944-8F89-A851A759E547}" type="presParOf" srcId="{F6C23B3C-8C6D-4546-97E3-D17D7BF01B33}" destId="{3B40F7B7-7B26-994C-A24E-80CB7867678C}" srcOrd="3" destOrd="0" presId="urn:microsoft.com/office/officeart/2005/8/layout/hProcess9"/>
    <dgm:cxn modelId="{EAC2D208-79D3-D849-8E3B-9CF3BFF00497}" type="presParOf" srcId="{F6C23B3C-8C6D-4546-97E3-D17D7BF01B33}" destId="{800C8F88-D751-F14B-85E5-9BF8EA9B3E24}" srcOrd="4" destOrd="0" presId="urn:microsoft.com/office/officeart/2005/8/layout/hProcess9"/>
    <dgm:cxn modelId="{769E312A-E8D0-E342-B724-7AA2D175A49E}" type="presParOf" srcId="{F6C23B3C-8C6D-4546-97E3-D17D7BF01B33}" destId="{5D4A4FBB-CC15-2745-81F1-FDBFBD956F22}" srcOrd="5" destOrd="0" presId="urn:microsoft.com/office/officeart/2005/8/layout/hProcess9"/>
    <dgm:cxn modelId="{3F276671-5194-D84A-94B2-0A9831E3BF4B}" type="presParOf" srcId="{F6C23B3C-8C6D-4546-97E3-D17D7BF01B33}" destId="{E6370B48-42B5-7044-8EBF-83621CD96116}" srcOrd="6" destOrd="0" presId="urn:microsoft.com/office/officeart/2005/8/layout/hProcess9"/>
    <dgm:cxn modelId="{00435BBF-C0F3-8B44-A33E-17FA996EC5C5}" type="presParOf" srcId="{F6C23B3C-8C6D-4546-97E3-D17D7BF01B33}" destId="{57527BD3-B292-334E-906C-1EBF35D962ED}" srcOrd="7" destOrd="0" presId="urn:microsoft.com/office/officeart/2005/8/layout/hProcess9"/>
    <dgm:cxn modelId="{34D747EB-BC57-AE4A-99A9-CEA83FA80C76}" type="presParOf" srcId="{F6C23B3C-8C6D-4546-97E3-D17D7BF01B33}" destId="{FBBA878C-FA3C-E940-826B-EBE99DABAE8B}" srcOrd="8" destOrd="0" presId="urn:microsoft.com/office/officeart/2005/8/layout/hProcess9"/>
    <dgm:cxn modelId="{1239DEF3-E100-0946-BB13-374034F2A0C9}" type="presParOf" srcId="{F6C23B3C-8C6D-4546-97E3-D17D7BF01B33}" destId="{051F48E8-6A37-E14A-89BB-E9C19C97E586}" srcOrd="9" destOrd="0" presId="urn:microsoft.com/office/officeart/2005/8/layout/hProcess9"/>
    <dgm:cxn modelId="{2FFF4586-707E-0145-8A7B-5018BC9EC7EA}" type="presParOf" srcId="{F6C23B3C-8C6D-4546-97E3-D17D7BF01B33}" destId="{B6C64DD2-06B7-A74C-B9CD-481AD54B18AF}" srcOrd="10" destOrd="0" presId="urn:microsoft.com/office/officeart/2005/8/layout/hProcess9"/>
    <dgm:cxn modelId="{F7FE4519-A8C2-6147-BF88-501BBD515BAF}" type="presParOf" srcId="{F6C23B3C-8C6D-4546-97E3-D17D7BF01B33}" destId="{216ED14F-20CE-5743-96DC-70C0F9954E87}" srcOrd="11" destOrd="0" presId="urn:microsoft.com/office/officeart/2005/8/layout/hProcess9"/>
    <dgm:cxn modelId="{D13C162A-590C-F446-B0CF-6979A3C6896B}" type="presParOf" srcId="{F6C23B3C-8C6D-4546-97E3-D17D7BF01B33}" destId="{B92AD895-612A-7C42-B8D9-774353E3C076}"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4174A0F-C453-9246-9500-D211AFFA0C06}" type="doc">
      <dgm:prSet loTypeId="urn:microsoft.com/office/officeart/2005/8/layout/vList2" loCatId="list" qsTypeId="urn:microsoft.com/office/officeart/2005/8/quickstyle/simple1" qsCatId="simple" csTypeId="urn:microsoft.com/office/officeart/2005/8/colors/colorful5" csCatId="colorful" phldr="1"/>
      <dgm:spPr/>
    </dgm:pt>
    <dgm:pt modelId="{FD914DCA-6B7F-804A-BD59-5EAB92263F21}">
      <dgm:prSet phldrT="[Text]"/>
      <dgm:spPr/>
      <dgm:t>
        <a:bodyPr/>
        <a:lstStyle/>
        <a:p>
          <a:r>
            <a:rPr lang="en-US" dirty="0"/>
            <a:t>Developer Constructs/ Finances Public Infrastructure</a:t>
          </a:r>
        </a:p>
      </dgm:t>
    </dgm:pt>
    <dgm:pt modelId="{6D25C3A9-6A20-4041-9FD6-6C2B1A2B7858}" type="parTrans" cxnId="{587AC9E1-39DE-C948-B7A9-1F09FC35108E}">
      <dgm:prSet/>
      <dgm:spPr/>
      <dgm:t>
        <a:bodyPr/>
        <a:lstStyle/>
        <a:p>
          <a:endParaRPr lang="en-US"/>
        </a:p>
      </dgm:t>
    </dgm:pt>
    <dgm:pt modelId="{FB558615-B84C-7741-812D-34ED16C59E98}" type="sibTrans" cxnId="{587AC9E1-39DE-C948-B7A9-1F09FC35108E}">
      <dgm:prSet/>
      <dgm:spPr/>
      <dgm:t>
        <a:bodyPr/>
        <a:lstStyle/>
        <a:p>
          <a:endParaRPr lang="en-US"/>
        </a:p>
      </dgm:t>
    </dgm:pt>
    <dgm:pt modelId="{A608F3C3-C422-AE45-9E3D-2983772FC593}">
      <dgm:prSet phldrT="[Text]"/>
      <dgm:spPr/>
      <dgm:t>
        <a:bodyPr/>
        <a:lstStyle/>
        <a:p>
          <a:r>
            <a:rPr lang="en-US" dirty="0"/>
            <a:t>Developer Deeds Infrastructure to Government</a:t>
          </a:r>
        </a:p>
      </dgm:t>
    </dgm:pt>
    <dgm:pt modelId="{8FA49ED3-CE5F-4844-8121-8D537D9D0364}" type="parTrans" cxnId="{4E47E0E0-B1E6-9248-B8C7-57FF69D0E221}">
      <dgm:prSet/>
      <dgm:spPr/>
      <dgm:t>
        <a:bodyPr/>
        <a:lstStyle/>
        <a:p>
          <a:endParaRPr lang="en-US"/>
        </a:p>
      </dgm:t>
    </dgm:pt>
    <dgm:pt modelId="{5C2526EB-CBAB-7E4B-95B0-933B2C5B3E0D}" type="sibTrans" cxnId="{4E47E0E0-B1E6-9248-B8C7-57FF69D0E221}">
      <dgm:prSet/>
      <dgm:spPr/>
      <dgm:t>
        <a:bodyPr/>
        <a:lstStyle/>
        <a:p>
          <a:endParaRPr lang="en-US"/>
        </a:p>
      </dgm:t>
    </dgm:pt>
    <dgm:pt modelId="{7D5AB8A9-E43A-D74B-9F12-516D9CBFE279}">
      <dgm:prSet phldrT="[Text]"/>
      <dgm:spPr/>
      <dgm:t>
        <a:bodyPr/>
        <a:lstStyle/>
        <a:p>
          <a:r>
            <a:rPr lang="en-US" dirty="0"/>
            <a:t>Government Reimburses Developer for Some or All of Costs of Public Infrastructure</a:t>
          </a:r>
        </a:p>
      </dgm:t>
    </dgm:pt>
    <dgm:pt modelId="{15CC2FBC-5EEA-484E-9095-8BD509E2820A}" type="parTrans" cxnId="{26D155C3-AE07-2A47-B0D1-C2C3E4CF849A}">
      <dgm:prSet/>
      <dgm:spPr/>
      <dgm:t>
        <a:bodyPr/>
        <a:lstStyle/>
        <a:p>
          <a:endParaRPr lang="en-US"/>
        </a:p>
      </dgm:t>
    </dgm:pt>
    <dgm:pt modelId="{53FE73B7-3037-AD44-9529-30FC914B41B2}" type="sibTrans" cxnId="{26D155C3-AE07-2A47-B0D1-C2C3E4CF849A}">
      <dgm:prSet/>
      <dgm:spPr/>
      <dgm:t>
        <a:bodyPr/>
        <a:lstStyle/>
        <a:p>
          <a:endParaRPr lang="en-US"/>
        </a:p>
      </dgm:t>
    </dgm:pt>
    <dgm:pt modelId="{EB20A189-D0CC-BE47-A928-7ABE9DB3E6E2}" type="pres">
      <dgm:prSet presAssocID="{C4174A0F-C453-9246-9500-D211AFFA0C06}" presName="linear" presStyleCnt="0">
        <dgm:presLayoutVars>
          <dgm:animLvl val="lvl"/>
          <dgm:resizeHandles val="exact"/>
        </dgm:presLayoutVars>
      </dgm:prSet>
      <dgm:spPr/>
    </dgm:pt>
    <dgm:pt modelId="{D024244E-15FC-4D4C-BFC2-4032F7956C7D}" type="pres">
      <dgm:prSet presAssocID="{FD914DCA-6B7F-804A-BD59-5EAB92263F21}" presName="parentText" presStyleLbl="node1" presStyleIdx="0" presStyleCnt="3">
        <dgm:presLayoutVars>
          <dgm:chMax val="0"/>
          <dgm:bulletEnabled val="1"/>
        </dgm:presLayoutVars>
      </dgm:prSet>
      <dgm:spPr/>
    </dgm:pt>
    <dgm:pt modelId="{D90699A7-9617-564E-87D3-3000AF4F8431}" type="pres">
      <dgm:prSet presAssocID="{FB558615-B84C-7741-812D-34ED16C59E98}" presName="spacer" presStyleCnt="0"/>
      <dgm:spPr/>
    </dgm:pt>
    <dgm:pt modelId="{58B781DB-0D48-3D44-B008-E8DFA8F5855E}" type="pres">
      <dgm:prSet presAssocID="{A608F3C3-C422-AE45-9E3D-2983772FC593}" presName="parentText" presStyleLbl="node1" presStyleIdx="1" presStyleCnt="3">
        <dgm:presLayoutVars>
          <dgm:chMax val="0"/>
          <dgm:bulletEnabled val="1"/>
        </dgm:presLayoutVars>
      </dgm:prSet>
      <dgm:spPr/>
    </dgm:pt>
    <dgm:pt modelId="{C0A20103-96EA-DA44-BF02-5D775E20CED1}" type="pres">
      <dgm:prSet presAssocID="{5C2526EB-CBAB-7E4B-95B0-933B2C5B3E0D}" presName="spacer" presStyleCnt="0"/>
      <dgm:spPr/>
    </dgm:pt>
    <dgm:pt modelId="{7E1AB6F3-EC49-8F40-BBD3-4795AAEB1566}" type="pres">
      <dgm:prSet presAssocID="{7D5AB8A9-E43A-D74B-9F12-516D9CBFE279}" presName="parentText" presStyleLbl="node1" presStyleIdx="2" presStyleCnt="3">
        <dgm:presLayoutVars>
          <dgm:chMax val="0"/>
          <dgm:bulletEnabled val="1"/>
        </dgm:presLayoutVars>
      </dgm:prSet>
      <dgm:spPr/>
    </dgm:pt>
  </dgm:ptLst>
  <dgm:cxnLst>
    <dgm:cxn modelId="{A7712A30-E391-5B48-9CB5-929723BD01C1}" type="presOf" srcId="{C4174A0F-C453-9246-9500-D211AFFA0C06}" destId="{EB20A189-D0CC-BE47-A928-7ABE9DB3E6E2}" srcOrd="0" destOrd="0" presId="urn:microsoft.com/office/officeart/2005/8/layout/vList2"/>
    <dgm:cxn modelId="{2C48B536-4E02-4E4A-B803-71080F9EC4DE}" type="presOf" srcId="{7D5AB8A9-E43A-D74B-9F12-516D9CBFE279}" destId="{7E1AB6F3-EC49-8F40-BBD3-4795AAEB1566}" srcOrd="0" destOrd="0" presId="urn:microsoft.com/office/officeart/2005/8/layout/vList2"/>
    <dgm:cxn modelId="{22598939-16EC-614B-B05E-C58A19E335FF}" type="presOf" srcId="{A608F3C3-C422-AE45-9E3D-2983772FC593}" destId="{58B781DB-0D48-3D44-B008-E8DFA8F5855E}" srcOrd="0" destOrd="0" presId="urn:microsoft.com/office/officeart/2005/8/layout/vList2"/>
    <dgm:cxn modelId="{17C3D29E-16AD-DD48-915E-89736F813BBB}" type="presOf" srcId="{FD914DCA-6B7F-804A-BD59-5EAB92263F21}" destId="{D024244E-15FC-4D4C-BFC2-4032F7956C7D}" srcOrd="0" destOrd="0" presId="urn:microsoft.com/office/officeart/2005/8/layout/vList2"/>
    <dgm:cxn modelId="{26D155C3-AE07-2A47-B0D1-C2C3E4CF849A}" srcId="{C4174A0F-C453-9246-9500-D211AFFA0C06}" destId="{7D5AB8A9-E43A-D74B-9F12-516D9CBFE279}" srcOrd="2" destOrd="0" parTransId="{15CC2FBC-5EEA-484E-9095-8BD509E2820A}" sibTransId="{53FE73B7-3037-AD44-9529-30FC914B41B2}"/>
    <dgm:cxn modelId="{4E47E0E0-B1E6-9248-B8C7-57FF69D0E221}" srcId="{C4174A0F-C453-9246-9500-D211AFFA0C06}" destId="{A608F3C3-C422-AE45-9E3D-2983772FC593}" srcOrd="1" destOrd="0" parTransId="{8FA49ED3-CE5F-4844-8121-8D537D9D0364}" sibTransId="{5C2526EB-CBAB-7E4B-95B0-933B2C5B3E0D}"/>
    <dgm:cxn modelId="{587AC9E1-39DE-C948-B7A9-1F09FC35108E}" srcId="{C4174A0F-C453-9246-9500-D211AFFA0C06}" destId="{FD914DCA-6B7F-804A-BD59-5EAB92263F21}" srcOrd="0" destOrd="0" parTransId="{6D25C3A9-6A20-4041-9FD6-6C2B1A2B7858}" sibTransId="{FB558615-B84C-7741-812D-34ED16C59E98}"/>
    <dgm:cxn modelId="{CE6CF60A-AC7D-9C4C-9255-60E95CA3EA11}" type="presParOf" srcId="{EB20A189-D0CC-BE47-A928-7ABE9DB3E6E2}" destId="{D024244E-15FC-4D4C-BFC2-4032F7956C7D}" srcOrd="0" destOrd="0" presId="urn:microsoft.com/office/officeart/2005/8/layout/vList2"/>
    <dgm:cxn modelId="{0BB9A7C5-391D-3840-AB70-9B15CF3596D0}" type="presParOf" srcId="{EB20A189-D0CC-BE47-A928-7ABE9DB3E6E2}" destId="{D90699A7-9617-564E-87D3-3000AF4F8431}" srcOrd="1" destOrd="0" presId="urn:microsoft.com/office/officeart/2005/8/layout/vList2"/>
    <dgm:cxn modelId="{64740F7F-47B0-B449-8BFE-906344E60C65}" type="presParOf" srcId="{EB20A189-D0CC-BE47-A928-7ABE9DB3E6E2}" destId="{58B781DB-0D48-3D44-B008-E8DFA8F5855E}" srcOrd="2" destOrd="0" presId="urn:microsoft.com/office/officeart/2005/8/layout/vList2"/>
    <dgm:cxn modelId="{17EDB3B1-B804-4442-9DA7-B5F9A019A487}" type="presParOf" srcId="{EB20A189-D0CC-BE47-A928-7ABE9DB3E6E2}" destId="{C0A20103-96EA-DA44-BF02-5D775E20CED1}" srcOrd="3" destOrd="0" presId="urn:microsoft.com/office/officeart/2005/8/layout/vList2"/>
    <dgm:cxn modelId="{7D05CBF3-7A0D-3D45-AB0F-DBC855016DD9}" type="presParOf" srcId="{EB20A189-D0CC-BE47-A928-7ABE9DB3E6E2}" destId="{7E1AB6F3-EC49-8F40-BBD3-4795AAEB156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F560B-3B51-F443-81A0-C7393D048311}">
      <dsp:nvSpPr>
        <dsp:cNvPr id="0" name=""/>
        <dsp:cNvSpPr/>
      </dsp:nvSpPr>
      <dsp:spPr>
        <a:xfrm>
          <a:off x="2134108" y="1633312"/>
          <a:ext cx="1556386" cy="1064161"/>
        </a:xfrm>
        <a:prstGeom prst="ellipse">
          <a:avLst/>
        </a:prstGeom>
        <a:solidFill>
          <a:schemeClr val="accent3"/>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lt1"/>
              </a:solidFill>
              <a:effectLst>
                <a:outerShdw blurRad="50800" dist="76200" dir="2700000" algn="tl" rotWithShape="0">
                  <a:prstClr val="black">
                    <a:alpha val="40000"/>
                  </a:prstClr>
                </a:outerShdw>
              </a:effectLst>
            </a:rPr>
            <a:t>Local Government Unit</a:t>
          </a:r>
        </a:p>
      </dsp:txBody>
      <dsp:txXfrm>
        <a:off x="2362035" y="1789155"/>
        <a:ext cx="1100532" cy="752475"/>
      </dsp:txXfrm>
    </dsp:sp>
    <dsp:sp modelId="{A73F128E-61D2-6B44-90A7-5B822920F819}">
      <dsp:nvSpPr>
        <dsp:cNvPr id="0" name=""/>
        <dsp:cNvSpPr/>
      </dsp:nvSpPr>
      <dsp:spPr>
        <a:xfrm rot="16237163">
          <a:off x="2637014" y="1336502"/>
          <a:ext cx="568219" cy="25463"/>
        </a:xfrm>
        <a:custGeom>
          <a:avLst/>
          <a:gdLst/>
          <a:ahLst/>
          <a:cxnLst/>
          <a:rect l="0" t="0" r="0" b="0"/>
          <a:pathLst>
            <a:path>
              <a:moveTo>
                <a:pt x="0" y="12731"/>
              </a:moveTo>
              <a:lnTo>
                <a:pt x="568219"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6919" y="1335028"/>
        <a:ext cx="28410" cy="28410"/>
      </dsp:txXfrm>
    </dsp:sp>
    <dsp:sp modelId="{578C664A-F1D5-A84E-954C-E91BD8ABFFDC}">
      <dsp:nvSpPr>
        <dsp:cNvPr id="0" name=""/>
        <dsp:cNvSpPr/>
      </dsp:nvSpPr>
      <dsp:spPr>
        <a:xfrm>
          <a:off x="2153411" y="994"/>
          <a:ext cx="1553073" cy="1064161"/>
        </a:xfrm>
        <a:prstGeom prst="ellipse">
          <a:avLst/>
        </a:prstGeom>
        <a:solidFill>
          <a:srgbClr val="00B0F0"/>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lt1"/>
              </a:solidFill>
              <a:effectLst>
                <a:outerShdw blurRad="50800" dist="76200" dir="2700000" algn="tl" rotWithShape="0">
                  <a:prstClr val="black">
                    <a:alpha val="40000"/>
                  </a:prstClr>
                </a:outerShdw>
              </a:effectLst>
            </a:rPr>
            <a:t>Municipalities</a:t>
          </a:r>
        </a:p>
      </dsp:txBody>
      <dsp:txXfrm>
        <a:off x="2380853" y="156837"/>
        <a:ext cx="1098189" cy="752475"/>
      </dsp:txXfrm>
    </dsp:sp>
    <dsp:sp modelId="{F6FE066B-61E1-784E-8060-74099D11CBF0}">
      <dsp:nvSpPr>
        <dsp:cNvPr id="0" name=""/>
        <dsp:cNvSpPr/>
      </dsp:nvSpPr>
      <dsp:spPr>
        <a:xfrm rot="18586141">
          <a:off x="3207086" y="1498025"/>
          <a:ext cx="500074" cy="25463"/>
        </a:xfrm>
        <a:custGeom>
          <a:avLst/>
          <a:gdLst/>
          <a:ahLst/>
          <a:cxnLst/>
          <a:rect l="0" t="0" r="0" b="0"/>
          <a:pathLst>
            <a:path>
              <a:moveTo>
                <a:pt x="0" y="12731"/>
              </a:moveTo>
              <a:lnTo>
                <a:pt x="500074"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4622" y="1498255"/>
        <a:ext cx="25003" cy="25003"/>
      </dsp:txXfrm>
    </dsp:sp>
    <dsp:sp modelId="{A786372B-A714-814D-B7F0-44F44EDD7BB9}">
      <dsp:nvSpPr>
        <dsp:cNvPr id="0" name=""/>
        <dsp:cNvSpPr/>
      </dsp:nvSpPr>
      <dsp:spPr>
        <a:xfrm>
          <a:off x="3323147" y="344235"/>
          <a:ext cx="1323984" cy="1064161"/>
        </a:xfrm>
        <a:prstGeom prst="ellipse">
          <a:avLst/>
        </a:prstGeom>
        <a:solidFill>
          <a:srgbClr val="00B0F0"/>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Counties</a:t>
          </a:r>
          <a:endParaRPr lang="en-US" sz="1200" kern="1200" dirty="0">
            <a:solidFill>
              <a:schemeClr val="lt1"/>
            </a:solidFill>
            <a:effectLst>
              <a:outerShdw blurRad="50800" dist="76200" dir="2700000" algn="tl" rotWithShape="0">
                <a:prstClr val="black">
                  <a:alpha val="40000"/>
                </a:prstClr>
              </a:outerShdw>
            </a:effectLst>
          </a:endParaRPr>
        </a:p>
      </dsp:txBody>
      <dsp:txXfrm>
        <a:off x="3517040" y="500078"/>
        <a:ext cx="936198" cy="752475"/>
      </dsp:txXfrm>
    </dsp:sp>
    <dsp:sp modelId="{D7783FF0-14E2-6344-A3D9-BA5AD6B8E87C}">
      <dsp:nvSpPr>
        <dsp:cNvPr id="0" name=""/>
        <dsp:cNvSpPr/>
      </dsp:nvSpPr>
      <dsp:spPr>
        <a:xfrm rot="20520000">
          <a:off x="3606584" y="1870086"/>
          <a:ext cx="350789" cy="25463"/>
        </a:xfrm>
        <a:custGeom>
          <a:avLst/>
          <a:gdLst/>
          <a:ahLst/>
          <a:cxnLst/>
          <a:rect l="0" t="0" r="0" b="0"/>
          <a:pathLst>
            <a:path>
              <a:moveTo>
                <a:pt x="0" y="12731"/>
              </a:moveTo>
              <a:lnTo>
                <a:pt x="350789"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3208" y="1874048"/>
        <a:ext cx="17539" cy="17539"/>
      </dsp:txXfrm>
    </dsp:sp>
    <dsp:sp modelId="{7969061B-A8A3-2749-8E6C-92AA5494C02B}">
      <dsp:nvSpPr>
        <dsp:cNvPr id="0" name=""/>
        <dsp:cNvSpPr/>
      </dsp:nvSpPr>
      <dsp:spPr>
        <a:xfrm>
          <a:off x="3900537" y="1097121"/>
          <a:ext cx="1323984" cy="1064161"/>
        </a:xfrm>
        <a:prstGeom prst="ellipse">
          <a:avLst/>
        </a:prstGeom>
        <a:solidFill>
          <a:schemeClr val="accent1"/>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Joint Agencies (City/County Utility Commission)</a:t>
          </a:r>
          <a:endParaRPr lang="en-US" sz="1200" kern="1200" dirty="0">
            <a:solidFill>
              <a:schemeClr val="lt1"/>
            </a:solidFill>
            <a:effectLst>
              <a:outerShdw blurRad="50800" dist="76200" dir="2700000" algn="tl" rotWithShape="0">
                <a:prstClr val="black">
                  <a:alpha val="40000"/>
                </a:prstClr>
              </a:outerShdw>
            </a:effectLst>
          </a:endParaRPr>
        </a:p>
      </dsp:txBody>
      <dsp:txXfrm>
        <a:off x="4094430" y="1252964"/>
        <a:ext cx="936198" cy="752475"/>
      </dsp:txXfrm>
    </dsp:sp>
    <dsp:sp modelId="{0791BB6F-64D9-3549-BA30-37CF93B79B2A}">
      <dsp:nvSpPr>
        <dsp:cNvPr id="0" name=""/>
        <dsp:cNvSpPr/>
      </dsp:nvSpPr>
      <dsp:spPr>
        <a:xfrm rot="1001333">
          <a:off x="3616271" y="2425792"/>
          <a:ext cx="414130" cy="25463"/>
        </a:xfrm>
        <a:custGeom>
          <a:avLst/>
          <a:gdLst/>
          <a:ahLst/>
          <a:cxnLst/>
          <a:rect l="0" t="0" r="0" b="0"/>
          <a:pathLst>
            <a:path>
              <a:moveTo>
                <a:pt x="0" y="12731"/>
              </a:moveTo>
              <a:lnTo>
                <a:pt x="414130"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2983" y="2428171"/>
        <a:ext cx="20706" cy="20706"/>
      </dsp:txXfrm>
    </dsp:sp>
    <dsp:sp modelId="{FC1C1121-3D44-5148-B246-D354F6BC1E47}">
      <dsp:nvSpPr>
        <dsp:cNvPr id="0" name=""/>
        <dsp:cNvSpPr/>
      </dsp:nvSpPr>
      <dsp:spPr>
        <a:xfrm>
          <a:off x="3979936" y="2151860"/>
          <a:ext cx="1323984" cy="1064161"/>
        </a:xfrm>
        <a:prstGeom prst="ellipse">
          <a:avLst/>
        </a:prstGeom>
        <a:solidFill>
          <a:srgbClr val="7030A0"/>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County Water and Sewer Districts</a:t>
          </a:r>
          <a:endParaRPr lang="en-US" sz="1200" kern="1200" dirty="0">
            <a:solidFill>
              <a:schemeClr val="lt1"/>
            </a:solidFill>
            <a:effectLst>
              <a:outerShdw blurRad="50800" dist="76200" dir="2700000" algn="tl" rotWithShape="0">
                <a:prstClr val="black">
                  <a:alpha val="40000"/>
                </a:prstClr>
              </a:outerShdw>
            </a:effectLst>
          </a:endParaRPr>
        </a:p>
      </dsp:txBody>
      <dsp:txXfrm>
        <a:off x="4173829" y="2307703"/>
        <a:ext cx="936198" cy="752475"/>
      </dsp:txXfrm>
    </dsp:sp>
    <dsp:sp modelId="{319BEC25-A202-A94D-B25A-116695CDBCE6}">
      <dsp:nvSpPr>
        <dsp:cNvPr id="0" name=""/>
        <dsp:cNvSpPr/>
      </dsp:nvSpPr>
      <dsp:spPr>
        <a:xfrm rot="3113230">
          <a:off x="3160054" y="2868357"/>
          <a:ext cx="627366" cy="25463"/>
        </a:xfrm>
        <a:custGeom>
          <a:avLst/>
          <a:gdLst/>
          <a:ahLst/>
          <a:cxnLst/>
          <a:rect l="0" t="0" r="0" b="0"/>
          <a:pathLst>
            <a:path>
              <a:moveTo>
                <a:pt x="0" y="12731"/>
              </a:moveTo>
              <a:lnTo>
                <a:pt x="627366"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8053" y="2865405"/>
        <a:ext cx="31368" cy="31368"/>
      </dsp:txXfrm>
    </dsp:sp>
    <dsp:sp modelId="{EAAEB49B-1D5E-8F4E-A286-5FCCEC9DD2AB}">
      <dsp:nvSpPr>
        <dsp:cNvPr id="0" name=""/>
        <dsp:cNvSpPr/>
      </dsp:nvSpPr>
      <dsp:spPr>
        <a:xfrm>
          <a:off x="3358428" y="3045897"/>
          <a:ext cx="1323984" cy="1064161"/>
        </a:xfrm>
        <a:prstGeom prst="ellipse">
          <a:avLst/>
        </a:prstGeom>
        <a:solidFill>
          <a:schemeClr val="accent6">
            <a:lumMod val="75000"/>
          </a:schemeClr>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Water and Sewer Authorities</a:t>
          </a:r>
          <a:endParaRPr lang="en-US" sz="1200" kern="1200" dirty="0">
            <a:solidFill>
              <a:schemeClr val="lt1"/>
            </a:solidFill>
            <a:effectLst>
              <a:outerShdw blurRad="50800" dist="76200" dir="2700000" algn="tl" rotWithShape="0">
                <a:prstClr val="black">
                  <a:alpha val="40000"/>
                </a:prstClr>
              </a:outerShdw>
            </a:effectLst>
          </a:endParaRPr>
        </a:p>
      </dsp:txBody>
      <dsp:txXfrm>
        <a:off x="3552321" y="3201740"/>
        <a:ext cx="936198" cy="752475"/>
      </dsp:txXfrm>
    </dsp:sp>
    <dsp:sp modelId="{22F83324-4808-144A-920B-7BA9EDA864B6}">
      <dsp:nvSpPr>
        <dsp:cNvPr id="0" name=""/>
        <dsp:cNvSpPr/>
      </dsp:nvSpPr>
      <dsp:spPr>
        <a:xfrm rot="5522308">
          <a:off x="2545525" y="3020267"/>
          <a:ext cx="671791" cy="25463"/>
        </a:xfrm>
        <a:custGeom>
          <a:avLst/>
          <a:gdLst/>
          <a:ahLst/>
          <a:cxnLst/>
          <a:rect l="0" t="0" r="0" b="0"/>
          <a:pathLst>
            <a:path>
              <a:moveTo>
                <a:pt x="0" y="12731"/>
              </a:moveTo>
              <a:lnTo>
                <a:pt x="671791"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64625" y="3016204"/>
        <a:ext cx="33589" cy="33589"/>
      </dsp:txXfrm>
    </dsp:sp>
    <dsp:sp modelId="{BE5B0A52-1910-1241-A5F1-7F34233EA3FB}">
      <dsp:nvSpPr>
        <dsp:cNvPr id="0" name=""/>
        <dsp:cNvSpPr/>
      </dsp:nvSpPr>
      <dsp:spPr>
        <a:xfrm>
          <a:off x="2188549" y="3368465"/>
          <a:ext cx="1323984" cy="1064161"/>
        </a:xfrm>
        <a:prstGeom prst="ellipse">
          <a:avLst/>
        </a:prstGeom>
        <a:solidFill>
          <a:schemeClr val="accent6"/>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Sanitary Districts</a:t>
          </a:r>
          <a:endParaRPr lang="en-US" sz="1200" kern="1200" dirty="0">
            <a:solidFill>
              <a:schemeClr val="lt1"/>
            </a:solidFill>
            <a:effectLst>
              <a:outerShdw blurRad="50800" dist="76200" dir="2700000" algn="tl" rotWithShape="0">
                <a:prstClr val="black">
                  <a:alpha val="40000"/>
                </a:prstClr>
              </a:outerShdw>
            </a:effectLst>
          </a:endParaRPr>
        </a:p>
      </dsp:txBody>
      <dsp:txXfrm>
        <a:off x="2382442" y="3524308"/>
        <a:ext cx="936198" cy="752475"/>
      </dsp:txXfrm>
    </dsp:sp>
    <dsp:sp modelId="{62AFC62A-604E-0441-AD4D-0A9C2FDAE8AD}">
      <dsp:nvSpPr>
        <dsp:cNvPr id="0" name=""/>
        <dsp:cNvSpPr/>
      </dsp:nvSpPr>
      <dsp:spPr>
        <a:xfrm rot="7691555">
          <a:off x="2062016" y="2855161"/>
          <a:ext cx="595237" cy="25463"/>
        </a:xfrm>
        <a:custGeom>
          <a:avLst/>
          <a:gdLst/>
          <a:ahLst/>
          <a:cxnLst/>
          <a:rect l="0" t="0" r="0" b="0"/>
          <a:pathLst>
            <a:path>
              <a:moveTo>
                <a:pt x="0" y="12731"/>
              </a:moveTo>
              <a:lnTo>
                <a:pt x="595237"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44754" y="2853012"/>
        <a:ext cx="29761" cy="29761"/>
      </dsp:txXfrm>
    </dsp:sp>
    <dsp:sp modelId="{A9ADA9C1-E9BF-D843-A9B1-171B597B44AC}">
      <dsp:nvSpPr>
        <dsp:cNvPr id="0" name=""/>
        <dsp:cNvSpPr/>
      </dsp:nvSpPr>
      <dsp:spPr>
        <a:xfrm>
          <a:off x="1159826" y="3019439"/>
          <a:ext cx="1323984" cy="1064161"/>
        </a:xfrm>
        <a:prstGeom prst="ellipse">
          <a:avLst/>
        </a:prstGeom>
        <a:solidFill>
          <a:schemeClr val="accent2"/>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Metropolitan Water Districts</a:t>
          </a:r>
          <a:endParaRPr lang="en-US" sz="1200" kern="1200" dirty="0">
            <a:solidFill>
              <a:schemeClr val="lt1"/>
            </a:solidFill>
            <a:effectLst>
              <a:outerShdw blurRad="50800" dist="76200" dir="2700000" algn="tl" rotWithShape="0">
                <a:prstClr val="black">
                  <a:alpha val="40000"/>
                </a:prstClr>
              </a:outerShdw>
            </a:effectLst>
          </a:endParaRPr>
        </a:p>
      </dsp:txBody>
      <dsp:txXfrm>
        <a:off x="1353719" y="3175282"/>
        <a:ext cx="936198" cy="752475"/>
      </dsp:txXfrm>
    </dsp:sp>
    <dsp:sp modelId="{F99AEF88-A3EF-8B43-8B51-3ADE1C26C9CD}">
      <dsp:nvSpPr>
        <dsp:cNvPr id="0" name=""/>
        <dsp:cNvSpPr/>
      </dsp:nvSpPr>
      <dsp:spPr>
        <a:xfrm rot="9837623">
          <a:off x="1879122" y="2403394"/>
          <a:ext cx="322089" cy="25463"/>
        </a:xfrm>
        <a:custGeom>
          <a:avLst/>
          <a:gdLst/>
          <a:ahLst/>
          <a:cxnLst/>
          <a:rect l="0" t="0" r="0" b="0"/>
          <a:pathLst>
            <a:path>
              <a:moveTo>
                <a:pt x="0" y="12731"/>
              </a:moveTo>
              <a:lnTo>
                <a:pt x="322089"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032115" y="2408074"/>
        <a:ext cx="16104" cy="16104"/>
      </dsp:txXfrm>
    </dsp:sp>
    <dsp:sp modelId="{B36DB62C-ACE0-AE4F-9528-32DFFA11299B}">
      <dsp:nvSpPr>
        <dsp:cNvPr id="0" name=""/>
        <dsp:cNvSpPr/>
      </dsp:nvSpPr>
      <dsp:spPr>
        <a:xfrm>
          <a:off x="600081" y="2107743"/>
          <a:ext cx="1323984" cy="1064161"/>
        </a:xfrm>
        <a:prstGeom prst="ellipse">
          <a:avLst/>
        </a:prstGeom>
        <a:solidFill>
          <a:schemeClr val="accent2"/>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Metropolitan Sewerage Districts</a:t>
          </a:r>
          <a:endParaRPr lang="en-US" sz="1200" kern="1200" dirty="0">
            <a:solidFill>
              <a:schemeClr val="lt1"/>
            </a:solidFill>
            <a:effectLst>
              <a:outerShdw blurRad="50800" dist="76200" dir="2700000" algn="tl" rotWithShape="0">
                <a:prstClr val="black">
                  <a:alpha val="40000"/>
                </a:prstClr>
              </a:outerShdw>
            </a:effectLst>
          </a:endParaRPr>
        </a:p>
      </dsp:txBody>
      <dsp:txXfrm>
        <a:off x="793974" y="2263586"/>
        <a:ext cx="936198" cy="752475"/>
      </dsp:txXfrm>
    </dsp:sp>
    <dsp:sp modelId="{09A931A8-9912-924C-A2B9-054A3907E8EB}">
      <dsp:nvSpPr>
        <dsp:cNvPr id="0" name=""/>
        <dsp:cNvSpPr/>
      </dsp:nvSpPr>
      <dsp:spPr>
        <a:xfrm rot="11806171">
          <a:off x="1802721" y="1879492"/>
          <a:ext cx="406112" cy="25463"/>
        </a:xfrm>
        <a:custGeom>
          <a:avLst/>
          <a:gdLst/>
          <a:ahLst/>
          <a:cxnLst/>
          <a:rect l="0" t="0" r="0" b="0"/>
          <a:pathLst>
            <a:path>
              <a:moveTo>
                <a:pt x="0" y="12731"/>
              </a:moveTo>
              <a:lnTo>
                <a:pt x="406112"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95625" y="1882071"/>
        <a:ext cx="20305" cy="20305"/>
      </dsp:txXfrm>
    </dsp:sp>
    <dsp:sp modelId="{CA43F462-C35A-D94D-9B01-0F6F01FDF2E1}">
      <dsp:nvSpPr>
        <dsp:cNvPr id="0" name=""/>
        <dsp:cNvSpPr/>
      </dsp:nvSpPr>
      <dsp:spPr>
        <a:xfrm>
          <a:off x="529504" y="1114769"/>
          <a:ext cx="1323984" cy="1064161"/>
        </a:xfrm>
        <a:prstGeom prst="ellipse">
          <a:avLst/>
        </a:prstGeom>
        <a:solidFill>
          <a:schemeClr val="accent2"/>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lt1"/>
              </a:solidFill>
              <a:effectLst>
                <a:outerShdw blurRad="50800" dist="76200" dir="2700000" algn="tl" rotWithShape="0">
                  <a:prstClr val="black">
                    <a:alpha val="40000"/>
                  </a:prstClr>
                </a:outerShdw>
              </a:effectLst>
            </a:rPr>
            <a:t>Metropolitan Water and Sewerage Districts</a:t>
          </a:r>
          <a:endParaRPr lang="en-US" sz="1200" kern="1200" dirty="0">
            <a:solidFill>
              <a:schemeClr val="lt1"/>
            </a:solidFill>
            <a:effectLst>
              <a:outerShdw blurRad="50800" dist="76200" dir="2700000" algn="tl" rotWithShape="0">
                <a:prstClr val="black">
                  <a:alpha val="40000"/>
                </a:prstClr>
              </a:outerShdw>
            </a:effectLst>
          </a:endParaRPr>
        </a:p>
      </dsp:txBody>
      <dsp:txXfrm>
        <a:off x="723397" y="1270612"/>
        <a:ext cx="936198" cy="752475"/>
      </dsp:txXfrm>
    </dsp:sp>
    <dsp:sp modelId="{CB39D7E7-7A43-F640-9189-D0473D459494}">
      <dsp:nvSpPr>
        <dsp:cNvPr id="0" name=""/>
        <dsp:cNvSpPr/>
      </dsp:nvSpPr>
      <dsp:spPr>
        <a:xfrm rot="13775519">
          <a:off x="1984030" y="1444821"/>
          <a:ext cx="651360" cy="25463"/>
        </a:xfrm>
        <a:custGeom>
          <a:avLst/>
          <a:gdLst/>
          <a:ahLst/>
          <a:cxnLst/>
          <a:rect l="0" t="0" r="0" b="0"/>
          <a:pathLst>
            <a:path>
              <a:moveTo>
                <a:pt x="0" y="12731"/>
              </a:moveTo>
              <a:lnTo>
                <a:pt x="651360" y="12731"/>
              </a:lnTo>
            </a:path>
          </a:pathLst>
        </a:custGeom>
        <a:noFill/>
        <a:ln w="1270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93427" y="1441268"/>
        <a:ext cx="32568" cy="32568"/>
      </dsp:txXfrm>
    </dsp:sp>
    <dsp:sp modelId="{42776800-6B26-B747-9912-D1D7AFDB1052}">
      <dsp:nvSpPr>
        <dsp:cNvPr id="0" name=""/>
        <dsp:cNvSpPr/>
      </dsp:nvSpPr>
      <dsp:spPr>
        <a:xfrm>
          <a:off x="1062775" y="238360"/>
          <a:ext cx="1323984" cy="1064161"/>
        </a:xfrm>
        <a:prstGeom prst="ellipse">
          <a:avLst/>
        </a:prstGeom>
        <a:solidFill>
          <a:srgbClr val="FF40FF"/>
        </a:solidFill>
        <a:ln>
          <a:noFill/>
        </a:ln>
        <a:effectLst>
          <a:outerShdw blurRad="50800" dist="762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lt1"/>
              </a:solidFill>
              <a:effectLst>
                <a:outerShdw blurRad="50800" dist="76200" dir="2700000" algn="tl" rotWithShape="0">
                  <a:prstClr val="black">
                    <a:alpha val="40000"/>
                  </a:prstClr>
                </a:outerShdw>
              </a:effectLst>
            </a:rPr>
            <a:t>Fayetteville PWC / Greenville Utilities Commission</a:t>
          </a:r>
        </a:p>
      </dsp:txBody>
      <dsp:txXfrm>
        <a:off x="1256668" y="394203"/>
        <a:ext cx="936198" cy="75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7334-96DA-4648-8CB0-D4B23C3AB32E}">
      <dsp:nvSpPr>
        <dsp:cNvPr id="0" name=""/>
        <dsp:cNvSpPr/>
      </dsp:nvSpPr>
      <dsp:spPr>
        <a:xfrm rot="5400000">
          <a:off x="-158835" y="161810"/>
          <a:ext cx="1058902" cy="741231"/>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rot="-5400000">
        <a:off x="1" y="373591"/>
        <a:ext cx="741231" cy="317671"/>
      </dsp:txXfrm>
    </dsp:sp>
    <dsp:sp modelId="{72B80F66-591F-7F4B-B05E-7378020A4DBA}">
      <dsp:nvSpPr>
        <dsp:cNvPr id="0" name=""/>
        <dsp:cNvSpPr/>
      </dsp:nvSpPr>
      <dsp:spPr>
        <a:xfrm rot="5400000">
          <a:off x="2557556" y="-1813349"/>
          <a:ext cx="688286" cy="4320935"/>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Professional Analysis</a:t>
          </a:r>
        </a:p>
      </dsp:txBody>
      <dsp:txXfrm rot="-5400000">
        <a:off x="741232" y="36574"/>
        <a:ext cx="4287336" cy="621088"/>
      </dsp:txXfrm>
    </dsp:sp>
    <dsp:sp modelId="{95C5C3C5-D121-FE48-9CD0-830B89377D8A}">
      <dsp:nvSpPr>
        <dsp:cNvPr id="0" name=""/>
        <dsp:cNvSpPr/>
      </dsp:nvSpPr>
      <dsp:spPr>
        <a:xfrm rot="5400000">
          <a:off x="-158835" y="1127334"/>
          <a:ext cx="1058902" cy="741231"/>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rot="-5400000">
        <a:off x="1" y="1339115"/>
        <a:ext cx="741231" cy="317671"/>
      </dsp:txXfrm>
    </dsp:sp>
    <dsp:sp modelId="{A784A8B9-210E-5646-8DF3-3EB462BD7417}">
      <dsp:nvSpPr>
        <dsp:cNvPr id="0" name=""/>
        <dsp:cNvSpPr/>
      </dsp:nvSpPr>
      <dsp:spPr>
        <a:xfrm rot="5400000">
          <a:off x="2557556" y="-847824"/>
          <a:ext cx="688286" cy="4320935"/>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Public Input</a:t>
          </a:r>
        </a:p>
      </dsp:txBody>
      <dsp:txXfrm rot="-5400000">
        <a:off x="741232" y="1002099"/>
        <a:ext cx="4287336" cy="621088"/>
      </dsp:txXfrm>
    </dsp:sp>
    <dsp:sp modelId="{4468A7B2-1381-9540-B67F-EFE407C65E45}">
      <dsp:nvSpPr>
        <dsp:cNvPr id="0" name=""/>
        <dsp:cNvSpPr/>
      </dsp:nvSpPr>
      <dsp:spPr>
        <a:xfrm rot="5400000">
          <a:off x="-158835" y="2092859"/>
          <a:ext cx="1058902" cy="741231"/>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3</a:t>
          </a:r>
        </a:p>
      </dsp:txBody>
      <dsp:txXfrm rot="-5400000">
        <a:off x="1" y="2304640"/>
        <a:ext cx="741231" cy="317671"/>
      </dsp:txXfrm>
    </dsp:sp>
    <dsp:sp modelId="{99182EBC-B8B4-584F-A2D1-5F6029DEB53A}">
      <dsp:nvSpPr>
        <dsp:cNvPr id="0" name=""/>
        <dsp:cNvSpPr/>
      </dsp:nvSpPr>
      <dsp:spPr>
        <a:xfrm rot="5400000">
          <a:off x="2557556" y="117699"/>
          <a:ext cx="688286" cy="4320935"/>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Professional Analysis Reconsidered</a:t>
          </a:r>
        </a:p>
      </dsp:txBody>
      <dsp:txXfrm rot="-5400000">
        <a:off x="741232" y="1967623"/>
        <a:ext cx="4287336" cy="621088"/>
      </dsp:txXfrm>
    </dsp:sp>
    <dsp:sp modelId="{2D00859A-C1D4-FE49-81C2-B0D6ACA0C570}">
      <dsp:nvSpPr>
        <dsp:cNvPr id="0" name=""/>
        <dsp:cNvSpPr/>
      </dsp:nvSpPr>
      <dsp:spPr>
        <a:xfrm rot="5400000">
          <a:off x="-158835" y="3058384"/>
          <a:ext cx="1058902" cy="741231"/>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4</a:t>
          </a:r>
        </a:p>
      </dsp:txBody>
      <dsp:txXfrm rot="-5400000">
        <a:off x="1" y="3270165"/>
        <a:ext cx="741231" cy="317671"/>
      </dsp:txXfrm>
    </dsp:sp>
    <dsp:sp modelId="{79E87B03-D9D2-7641-AECE-002B21105A33}">
      <dsp:nvSpPr>
        <dsp:cNvPr id="0" name=""/>
        <dsp:cNvSpPr/>
      </dsp:nvSpPr>
      <dsp:spPr>
        <a:xfrm rot="5400000">
          <a:off x="2557556" y="1083224"/>
          <a:ext cx="688286" cy="4320935"/>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Public Hearing</a:t>
          </a:r>
        </a:p>
      </dsp:txBody>
      <dsp:txXfrm rot="-5400000">
        <a:off x="741232" y="2933148"/>
        <a:ext cx="4287336" cy="621088"/>
      </dsp:txXfrm>
    </dsp:sp>
    <dsp:sp modelId="{823CF34C-44F0-4247-A06F-97E21A48AE39}">
      <dsp:nvSpPr>
        <dsp:cNvPr id="0" name=""/>
        <dsp:cNvSpPr/>
      </dsp:nvSpPr>
      <dsp:spPr>
        <a:xfrm rot="5400000">
          <a:off x="-158835" y="4023908"/>
          <a:ext cx="1058902" cy="741231"/>
        </a:xfrm>
        <a:prstGeom prst="chevron">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5</a:t>
          </a:r>
        </a:p>
      </dsp:txBody>
      <dsp:txXfrm rot="-5400000">
        <a:off x="1" y="4235689"/>
        <a:ext cx="741231" cy="317671"/>
      </dsp:txXfrm>
    </dsp:sp>
    <dsp:sp modelId="{9F1E00FB-52FD-9541-8591-7EE8060E5354}">
      <dsp:nvSpPr>
        <dsp:cNvPr id="0" name=""/>
        <dsp:cNvSpPr/>
      </dsp:nvSpPr>
      <dsp:spPr>
        <a:xfrm rot="5400000">
          <a:off x="2557556" y="2048749"/>
          <a:ext cx="688286" cy="4320935"/>
        </a:xfrm>
        <a:prstGeom prst="round2Same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Adopt Resolution or Ordinance</a:t>
          </a:r>
        </a:p>
      </dsp:txBody>
      <dsp:txXfrm rot="-5400000">
        <a:off x="741232" y="3898673"/>
        <a:ext cx="4287336" cy="621088"/>
      </dsp:txXfrm>
    </dsp:sp>
    <dsp:sp modelId="{24EDE6B6-B33E-2B4D-A7A3-EA46EB9CB6CC}">
      <dsp:nvSpPr>
        <dsp:cNvPr id="0" name=""/>
        <dsp:cNvSpPr/>
      </dsp:nvSpPr>
      <dsp:spPr>
        <a:xfrm rot="5400000">
          <a:off x="-158835" y="4989433"/>
          <a:ext cx="1058902" cy="741231"/>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6</a:t>
          </a:r>
        </a:p>
      </dsp:txBody>
      <dsp:txXfrm rot="-5400000">
        <a:off x="1" y="5201214"/>
        <a:ext cx="741231" cy="317671"/>
      </dsp:txXfrm>
    </dsp:sp>
    <dsp:sp modelId="{3B686996-5ADA-854B-89DE-F69AA9B0487F}">
      <dsp:nvSpPr>
        <dsp:cNvPr id="0" name=""/>
        <dsp:cNvSpPr/>
      </dsp:nvSpPr>
      <dsp:spPr>
        <a:xfrm rot="5400000">
          <a:off x="2557556" y="3014273"/>
          <a:ext cx="688286" cy="4320935"/>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Notice of System Development Fee Schedule</a:t>
          </a:r>
        </a:p>
      </dsp:txBody>
      <dsp:txXfrm rot="-5400000">
        <a:off x="741232" y="4864197"/>
        <a:ext cx="4287336" cy="621088"/>
      </dsp:txXfrm>
    </dsp:sp>
    <dsp:sp modelId="{B2CF9CB1-149A-344D-A1E2-0CAE6215AA0D}">
      <dsp:nvSpPr>
        <dsp:cNvPr id="0" name=""/>
        <dsp:cNvSpPr/>
      </dsp:nvSpPr>
      <dsp:spPr>
        <a:xfrm rot="5400000">
          <a:off x="-158835" y="5954958"/>
          <a:ext cx="1058902" cy="741231"/>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7</a:t>
          </a:r>
        </a:p>
      </dsp:txBody>
      <dsp:txXfrm rot="-5400000">
        <a:off x="1" y="6166739"/>
        <a:ext cx="741231" cy="317671"/>
      </dsp:txXfrm>
    </dsp:sp>
    <dsp:sp modelId="{8C5FA526-52F2-1B4E-A207-554F87D05C08}">
      <dsp:nvSpPr>
        <dsp:cNvPr id="0" name=""/>
        <dsp:cNvSpPr/>
      </dsp:nvSpPr>
      <dsp:spPr>
        <a:xfrm rot="5400000">
          <a:off x="2557556" y="3979798"/>
          <a:ext cx="688286" cy="4320935"/>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Periodic Updates ( at least every 5 years)</a:t>
          </a:r>
        </a:p>
      </dsp:txBody>
      <dsp:txXfrm rot="-5400000">
        <a:off x="741232" y="5829722"/>
        <a:ext cx="4287336" cy="621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A32F9-0FD3-694E-9C8C-A2E7CADABDB7}">
      <dsp:nvSpPr>
        <dsp:cNvPr id="0" name=""/>
        <dsp:cNvSpPr/>
      </dsp:nvSpPr>
      <dsp:spPr>
        <a:xfrm>
          <a:off x="905902" y="0"/>
          <a:ext cx="10363199" cy="423517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2AACDAB-3C7B-8B40-8E7E-E70DE4987489}">
      <dsp:nvSpPr>
        <dsp:cNvPr id="0" name=""/>
        <dsp:cNvSpPr/>
      </dsp:nvSpPr>
      <dsp:spPr>
        <a:xfrm>
          <a:off x="6930" y="1270552"/>
          <a:ext cx="1693673" cy="16940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System Develop-</a:t>
          </a:r>
          <a:r>
            <a:rPr lang="en-US" sz="2000" kern="1200" dirty="0" err="1"/>
            <a:t>ment</a:t>
          </a:r>
          <a:r>
            <a:rPr lang="en-US" sz="2000" kern="1200" dirty="0"/>
            <a:t> Fees</a:t>
          </a:r>
        </a:p>
      </dsp:txBody>
      <dsp:txXfrm>
        <a:off x="89608" y="1353230"/>
        <a:ext cx="1528317" cy="1528713"/>
      </dsp:txXfrm>
    </dsp:sp>
    <dsp:sp modelId="{FF2DDD8B-F0AB-E04A-AC46-833E7A60D43F}">
      <dsp:nvSpPr>
        <dsp:cNvPr id="0" name=""/>
        <dsp:cNvSpPr/>
      </dsp:nvSpPr>
      <dsp:spPr>
        <a:xfrm>
          <a:off x="1816690" y="1270552"/>
          <a:ext cx="1631324" cy="169406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Special Assess-</a:t>
          </a:r>
          <a:r>
            <a:rPr lang="en-US" sz="2000" kern="1200" dirty="0" err="1"/>
            <a:t>ments</a:t>
          </a:r>
          <a:endParaRPr lang="en-US" sz="2000" kern="1200" dirty="0"/>
        </a:p>
      </dsp:txBody>
      <dsp:txXfrm>
        <a:off x="1896325" y="1350187"/>
        <a:ext cx="1472054" cy="1534799"/>
      </dsp:txXfrm>
    </dsp:sp>
    <dsp:sp modelId="{800C8F88-D751-F14B-85E5-9BF8EA9B3E24}">
      <dsp:nvSpPr>
        <dsp:cNvPr id="0" name=""/>
        <dsp:cNvSpPr/>
      </dsp:nvSpPr>
      <dsp:spPr>
        <a:xfrm>
          <a:off x="3564101" y="1270552"/>
          <a:ext cx="1631324" cy="169406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Contractual Charges</a:t>
          </a:r>
        </a:p>
      </dsp:txBody>
      <dsp:txXfrm>
        <a:off x="3643736" y="1350187"/>
        <a:ext cx="1472054" cy="1534799"/>
      </dsp:txXfrm>
    </dsp:sp>
    <dsp:sp modelId="{E6370B48-42B5-7044-8EBF-83621CD96116}">
      <dsp:nvSpPr>
        <dsp:cNvPr id="0" name=""/>
        <dsp:cNvSpPr/>
      </dsp:nvSpPr>
      <dsp:spPr>
        <a:xfrm>
          <a:off x="5311511" y="1270552"/>
          <a:ext cx="1631324" cy="169406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Regulatory Fees</a:t>
          </a:r>
        </a:p>
      </dsp:txBody>
      <dsp:txXfrm>
        <a:off x="5391146" y="1350187"/>
        <a:ext cx="1472054" cy="1534799"/>
      </dsp:txXfrm>
    </dsp:sp>
    <dsp:sp modelId="{FBBA878C-FA3C-E940-826B-EBE99DABAE8B}">
      <dsp:nvSpPr>
        <dsp:cNvPr id="0" name=""/>
        <dsp:cNvSpPr/>
      </dsp:nvSpPr>
      <dsp:spPr>
        <a:xfrm>
          <a:off x="7058922" y="1270552"/>
          <a:ext cx="1631324" cy="169406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Availability Fees</a:t>
          </a:r>
        </a:p>
      </dsp:txBody>
      <dsp:txXfrm>
        <a:off x="7138557" y="1350187"/>
        <a:ext cx="1472054" cy="1534799"/>
      </dsp:txXfrm>
    </dsp:sp>
    <dsp:sp modelId="{B6C64DD2-06B7-A74C-B9CD-481AD54B18AF}">
      <dsp:nvSpPr>
        <dsp:cNvPr id="0" name=""/>
        <dsp:cNvSpPr/>
      </dsp:nvSpPr>
      <dsp:spPr>
        <a:xfrm>
          <a:off x="8806333" y="1270552"/>
          <a:ext cx="1631324" cy="16940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Connection / Tap Fees</a:t>
          </a:r>
        </a:p>
      </dsp:txBody>
      <dsp:txXfrm>
        <a:off x="8885968" y="1350187"/>
        <a:ext cx="1472054" cy="1534799"/>
      </dsp:txXfrm>
    </dsp:sp>
    <dsp:sp modelId="{B92AD895-612A-7C42-B8D9-774353E3C076}">
      <dsp:nvSpPr>
        <dsp:cNvPr id="0" name=""/>
        <dsp:cNvSpPr/>
      </dsp:nvSpPr>
      <dsp:spPr>
        <a:xfrm>
          <a:off x="10553743" y="1270552"/>
          <a:ext cx="1631324" cy="1694069"/>
        </a:xfrm>
        <a:prstGeom prst="roundRect">
          <a:avLst/>
        </a:prstGeom>
        <a:solidFill>
          <a:schemeClr val="accent1"/>
        </a:solidFill>
        <a:ln>
          <a:solidFill>
            <a:schemeClr val="accent1"/>
          </a:solid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User Fees</a:t>
          </a:r>
        </a:p>
      </dsp:txBody>
      <dsp:txXfrm>
        <a:off x="10633378" y="1350187"/>
        <a:ext cx="1472054" cy="1534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A32F9-0FD3-694E-9C8C-A2E7CADABDB7}">
      <dsp:nvSpPr>
        <dsp:cNvPr id="0" name=""/>
        <dsp:cNvSpPr/>
      </dsp:nvSpPr>
      <dsp:spPr>
        <a:xfrm>
          <a:off x="905902" y="0"/>
          <a:ext cx="10363199" cy="423517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2AACDAB-3C7B-8B40-8E7E-E70DE4987489}">
      <dsp:nvSpPr>
        <dsp:cNvPr id="0" name=""/>
        <dsp:cNvSpPr/>
      </dsp:nvSpPr>
      <dsp:spPr>
        <a:xfrm>
          <a:off x="6930" y="1270552"/>
          <a:ext cx="1693673" cy="16940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System Develop-</a:t>
          </a:r>
          <a:r>
            <a:rPr lang="en-US" sz="2000" kern="1200" dirty="0" err="1"/>
            <a:t>ment</a:t>
          </a:r>
          <a:r>
            <a:rPr lang="en-US" sz="2000" kern="1200" dirty="0"/>
            <a:t> Fees</a:t>
          </a:r>
        </a:p>
      </dsp:txBody>
      <dsp:txXfrm>
        <a:off x="89608" y="1353230"/>
        <a:ext cx="1528317" cy="1528713"/>
      </dsp:txXfrm>
    </dsp:sp>
    <dsp:sp modelId="{FF2DDD8B-F0AB-E04A-AC46-833E7A60D43F}">
      <dsp:nvSpPr>
        <dsp:cNvPr id="0" name=""/>
        <dsp:cNvSpPr/>
      </dsp:nvSpPr>
      <dsp:spPr>
        <a:xfrm>
          <a:off x="1816690" y="1270552"/>
          <a:ext cx="1631324" cy="169406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Special Assess-</a:t>
          </a:r>
          <a:r>
            <a:rPr lang="en-US" sz="2000" kern="1200" dirty="0" err="1"/>
            <a:t>ments</a:t>
          </a:r>
          <a:endParaRPr lang="en-US" sz="2000" kern="1200" dirty="0"/>
        </a:p>
      </dsp:txBody>
      <dsp:txXfrm>
        <a:off x="1896325" y="1350187"/>
        <a:ext cx="1472054" cy="1534799"/>
      </dsp:txXfrm>
    </dsp:sp>
    <dsp:sp modelId="{800C8F88-D751-F14B-85E5-9BF8EA9B3E24}">
      <dsp:nvSpPr>
        <dsp:cNvPr id="0" name=""/>
        <dsp:cNvSpPr/>
      </dsp:nvSpPr>
      <dsp:spPr>
        <a:xfrm>
          <a:off x="3564101" y="1270552"/>
          <a:ext cx="1631324" cy="169406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Contractual Charges</a:t>
          </a:r>
        </a:p>
      </dsp:txBody>
      <dsp:txXfrm>
        <a:off x="3643736" y="1350187"/>
        <a:ext cx="1472054" cy="1534799"/>
      </dsp:txXfrm>
    </dsp:sp>
    <dsp:sp modelId="{E6370B48-42B5-7044-8EBF-83621CD96116}">
      <dsp:nvSpPr>
        <dsp:cNvPr id="0" name=""/>
        <dsp:cNvSpPr/>
      </dsp:nvSpPr>
      <dsp:spPr>
        <a:xfrm>
          <a:off x="5311511" y="1270552"/>
          <a:ext cx="1631324" cy="169406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Regulatory Fees</a:t>
          </a:r>
        </a:p>
      </dsp:txBody>
      <dsp:txXfrm>
        <a:off x="5391146" y="1350187"/>
        <a:ext cx="1472054" cy="1534799"/>
      </dsp:txXfrm>
    </dsp:sp>
    <dsp:sp modelId="{FBBA878C-FA3C-E940-826B-EBE99DABAE8B}">
      <dsp:nvSpPr>
        <dsp:cNvPr id="0" name=""/>
        <dsp:cNvSpPr/>
      </dsp:nvSpPr>
      <dsp:spPr>
        <a:xfrm>
          <a:off x="7058922" y="1270552"/>
          <a:ext cx="1631324" cy="169406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Availability Fees</a:t>
          </a:r>
        </a:p>
      </dsp:txBody>
      <dsp:txXfrm>
        <a:off x="7138557" y="1350187"/>
        <a:ext cx="1472054" cy="1534799"/>
      </dsp:txXfrm>
    </dsp:sp>
    <dsp:sp modelId="{B6C64DD2-06B7-A74C-B9CD-481AD54B18AF}">
      <dsp:nvSpPr>
        <dsp:cNvPr id="0" name=""/>
        <dsp:cNvSpPr/>
      </dsp:nvSpPr>
      <dsp:spPr>
        <a:xfrm>
          <a:off x="8806333" y="1270552"/>
          <a:ext cx="1631324" cy="16940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Connection / Tap Fees</a:t>
          </a:r>
        </a:p>
      </dsp:txBody>
      <dsp:txXfrm>
        <a:off x="8885968" y="1350187"/>
        <a:ext cx="1472054" cy="1534799"/>
      </dsp:txXfrm>
    </dsp:sp>
    <dsp:sp modelId="{B92AD895-612A-7C42-B8D9-774353E3C076}">
      <dsp:nvSpPr>
        <dsp:cNvPr id="0" name=""/>
        <dsp:cNvSpPr/>
      </dsp:nvSpPr>
      <dsp:spPr>
        <a:xfrm>
          <a:off x="10553743" y="1270552"/>
          <a:ext cx="1631324" cy="1694069"/>
        </a:xfrm>
        <a:prstGeom prst="roundRect">
          <a:avLst/>
        </a:prstGeom>
        <a:solidFill>
          <a:schemeClr val="accent1"/>
        </a:solidFill>
        <a:ln>
          <a:solidFill>
            <a:schemeClr val="accent1"/>
          </a:solidFill>
        </a:ln>
        <a:effectLst>
          <a:outerShdw blurRad="50800" dist="38100" dir="8100000" algn="tr"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User Fees</a:t>
          </a:r>
        </a:p>
      </dsp:txBody>
      <dsp:txXfrm>
        <a:off x="10633378" y="1350187"/>
        <a:ext cx="1472054" cy="1534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4244E-15FC-4D4C-BFC2-4032F7956C7D}">
      <dsp:nvSpPr>
        <dsp:cNvPr id="0" name=""/>
        <dsp:cNvSpPr/>
      </dsp:nvSpPr>
      <dsp:spPr>
        <a:xfrm>
          <a:off x="0" y="245093"/>
          <a:ext cx="7166913" cy="11138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Developer Constructs/ Finances Public Infrastructure</a:t>
          </a:r>
        </a:p>
      </dsp:txBody>
      <dsp:txXfrm>
        <a:off x="54373" y="299466"/>
        <a:ext cx="7058167" cy="1005094"/>
      </dsp:txXfrm>
    </dsp:sp>
    <dsp:sp modelId="{58B781DB-0D48-3D44-B008-E8DFA8F5855E}">
      <dsp:nvSpPr>
        <dsp:cNvPr id="0" name=""/>
        <dsp:cNvSpPr/>
      </dsp:nvSpPr>
      <dsp:spPr>
        <a:xfrm>
          <a:off x="0" y="1439573"/>
          <a:ext cx="7166913" cy="111384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Developer Deeds Infrastructure to Government</a:t>
          </a:r>
        </a:p>
      </dsp:txBody>
      <dsp:txXfrm>
        <a:off x="54373" y="1493946"/>
        <a:ext cx="7058167" cy="1005094"/>
      </dsp:txXfrm>
    </dsp:sp>
    <dsp:sp modelId="{7E1AB6F3-EC49-8F40-BBD3-4795AAEB1566}">
      <dsp:nvSpPr>
        <dsp:cNvPr id="0" name=""/>
        <dsp:cNvSpPr/>
      </dsp:nvSpPr>
      <dsp:spPr>
        <a:xfrm>
          <a:off x="0" y="2634053"/>
          <a:ext cx="7166913" cy="111384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Government Reimburses Developer for Some or All of Costs of Public Infrastructure</a:t>
          </a:r>
        </a:p>
      </dsp:txBody>
      <dsp:txXfrm>
        <a:off x="54373" y="2688426"/>
        <a:ext cx="7058167"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0616-EBFD-A246-8B28-6E755CD54791}"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107F4-83DC-CD4B-8727-95D3E8CA27CE}" type="slidenum">
              <a:rPr lang="en-US" smtClean="0"/>
              <a:t>‹#›</a:t>
            </a:fld>
            <a:endParaRPr lang="en-US"/>
          </a:p>
        </p:txBody>
      </p:sp>
    </p:spTree>
    <p:extLst>
      <p:ext uri="{BB962C8B-B14F-4D97-AF65-F5344CB8AC3E}">
        <p14:creationId xmlns:p14="http://schemas.microsoft.com/office/powerpoint/2010/main" val="30240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Source File:</a:t>
            </a:r>
          </a:p>
          <a:p>
            <a:r>
              <a:rPr lang="en-IN" dirty="0"/>
              <a:t>https://unsplash.com/photos/_uuRwSS1hxQ</a:t>
            </a:r>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175043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a:t>Source File:</a:t>
            </a:r>
          </a:p>
          <a:p>
            <a:r>
              <a:rPr lang="en-IN"/>
              <a:t>https</a:t>
            </a:r>
            <a:r>
              <a:rPr lang="en-IN" dirty="0"/>
              <a:t>://unsplash.com/photos/_uuRwSS1hxQ</a:t>
            </a:r>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175043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a:t>Source File:</a:t>
            </a:r>
          </a:p>
          <a:p>
            <a:r>
              <a:rPr lang="en-IN"/>
              <a:t>https</a:t>
            </a:r>
            <a:r>
              <a:rPr lang="en-IN" dirty="0"/>
              <a:t>://unsplash.com/photos/_uuRwSS1hxQ</a:t>
            </a:r>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163531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673052-1C4D-4D99-A058-91D579108362}" type="slidenum">
              <a:rPr lang="en-US" smtClean="0"/>
              <a:pPr/>
              <a:t>13</a:t>
            </a:fld>
            <a:endParaRPr lang="en-US"/>
          </a:p>
        </p:txBody>
      </p:sp>
    </p:spTree>
    <p:extLst>
      <p:ext uri="{BB962C8B-B14F-4D97-AF65-F5344CB8AC3E}">
        <p14:creationId xmlns:p14="http://schemas.microsoft.com/office/powerpoint/2010/main" val="30232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107F4-83DC-CD4B-8727-95D3E8CA27CE}" type="slidenum">
              <a:rPr lang="en-US" smtClean="0"/>
              <a:t>14</a:t>
            </a:fld>
            <a:endParaRPr lang="en-US"/>
          </a:p>
        </p:txBody>
      </p:sp>
    </p:spTree>
    <p:extLst>
      <p:ext uri="{BB962C8B-B14F-4D97-AF65-F5344CB8AC3E}">
        <p14:creationId xmlns:p14="http://schemas.microsoft.com/office/powerpoint/2010/main" val="187116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0107F4-83DC-CD4B-8727-95D3E8CA27CE}" type="slidenum">
              <a:rPr lang="en-US" smtClean="0"/>
              <a:t>20</a:t>
            </a:fld>
            <a:endParaRPr lang="en-US"/>
          </a:p>
        </p:txBody>
      </p:sp>
    </p:spTree>
    <p:extLst>
      <p:ext uri="{BB962C8B-B14F-4D97-AF65-F5344CB8AC3E}">
        <p14:creationId xmlns:p14="http://schemas.microsoft.com/office/powerpoint/2010/main" val="8189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42BA8-2ADA-B0E9-BF83-E709AC80C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679D8-F89D-535B-9ED9-70965356E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3B638-0A54-F8DE-DEBC-F5C704184FF0}"/>
              </a:ext>
            </a:extLst>
          </p:cNvP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64329E3-34D2-4D46-620A-429F08255538}"/>
              </a:ext>
            </a:extLst>
          </p:cNvPr>
          <p:cNvSpPr>
            <a:spLocks noGrp="1"/>
          </p:cNvSpPr>
          <p:nvPr>
            <p:ph type="sldNum" sz="quarter" idx="10"/>
          </p:nvPr>
        </p:nvSpPr>
        <p:spPr/>
        <p:txBody>
          <a:bodyPr/>
          <a:lstStyle/>
          <a:p>
            <a:fld id="{62673052-1C4D-4D99-A058-91D579108362}" type="slidenum">
              <a:rPr lang="en-US" smtClean="0"/>
              <a:pPr/>
              <a:t>25</a:t>
            </a:fld>
            <a:endParaRPr lang="en-US"/>
          </a:p>
        </p:txBody>
      </p:sp>
    </p:spTree>
    <p:extLst>
      <p:ext uri="{BB962C8B-B14F-4D97-AF65-F5344CB8AC3E}">
        <p14:creationId xmlns:p14="http://schemas.microsoft.com/office/powerpoint/2010/main" val="76576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48276F-7CC7-4BE8-BFD2-FA951E0FF6FE}" type="slidenum">
              <a:rPr lang="en-US" smtClean="0"/>
              <a:t>32</a:t>
            </a:fld>
            <a:endParaRPr lang="en-US"/>
          </a:p>
        </p:txBody>
      </p:sp>
    </p:spTree>
    <p:extLst>
      <p:ext uri="{BB962C8B-B14F-4D97-AF65-F5344CB8AC3E}">
        <p14:creationId xmlns:p14="http://schemas.microsoft.com/office/powerpoint/2010/main" val="264599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48276F-7CC7-4BE8-BFD2-FA951E0FF6FE}" type="slidenum">
              <a:rPr lang="en-US" smtClean="0"/>
              <a:t>33</a:t>
            </a:fld>
            <a:endParaRPr lang="en-US"/>
          </a:p>
        </p:txBody>
      </p:sp>
    </p:spTree>
    <p:extLst>
      <p:ext uri="{BB962C8B-B14F-4D97-AF65-F5344CB8AC3E}">
        <p14:creationId xmlns:p14="http://schemas.microsoft.com/office/powerpoint/2010/main" val="378404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BDD2-CE37-20A4-D44E-A47C223009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303426-53F3-F1AE-2E80-60044CBD5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82A084-0C21-9E5D-A80F-59DA1EC73844}"/>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5" name="Footer Placeholder 4">
            <a:extLst>
              <a:ext uri="{FF2B5EF4-FFF2-40B4-BE49-F238E27FC236}">
                <a16:creationId xmlns:a16="http://schemas.microsoft.com/office/drawing/2014/main" id="{262F8F84-A501-AA5E-E87D-EE067EEC7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EEA8C-ACEA-16DC-B7DF-8B03050BD034}"/>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389725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0666-B731-DB44-2841-90A41929A5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F404FE-96A2-3254-A74D-B8137952D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311FA-3EF1-7B4B-5944-5814E2C2EFA9}"/>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5" name="Footer Placeholder 4">
            <a:extLst>
              <a:ext uri="{FF2B5EF4-FFF2-40B4-BE49-F238E27FC236}">
                <a16:creationId xmlns:a16="http://schemas.microsoft.com/office/drawing/2014/main" id="{673FEBC5-F83B-F67E-398E-CECD8E159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84BA4-60F1-414A-3D20-2216EFC8ECDD}"/>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280554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B0BF7-259B-6637-F889-76EF9411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2FB23-9245-72AA-3051-6D27FFF91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79ADC-DEB2-F131-D9F4-32EF7E3751FD}"/>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5" name="Footer Placeholder 4">
            <a:extLst>
              <a:ext uri="{FF2B5EF4-FFF2-40B4-BE49-F238E27FC236}">
                <a16:creationId xmlns:a16="http://schemas.microsoft.com/office/drawing/2014/main" id="{16641FC8-6B71-8B47-5883-5D5F199D6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DB4C0-1FF2-8914-E288-A8ED65085D73}"/>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352978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5/21/25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0"/>
            <a:ext cx="10972800" cy="715961"/>
          </a:xfrm>
        </p:spPr>
        <p:txBody>
          <a:bodyPr>
            <a:normAutofit/>
          </a:bodyPr>
          <a:lstStyle>
            <a:lvl1pPr algn="l">
              <a:defRPr sz="3733">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0" cy="508000"/>
          </a:xfrm>
        </p:spPr>
        <p:txBody>
          <a:bodyPr>
            <a:noAutofit/>
          </a:bodyPr>
          <a:lstStyle>
            <a:lvl1pPr marL="0" indent="0">
              <a:buNone/>
              <a:defRPr sz="1867">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18697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6F94-E3EF-3045-8718-99BECBFDC994}"/>
              </a:ext>
            </a:extLst>
          </p:cNvPr>
          <p:cNvSpPr>
            <a:spLocks noGrp="1"/>
          </p:cNvSpPr>
          <p:nvPr>
            <p:ph type="title" hasCustomPrompt="1"/>
          </p:nvPr>
        </p:nvSpPr>
        <p:spPr>
          <a:xfrm>
            <a:off x="1679510" y="1268444"/>
            <a:ext cx="7972489" cy="657909"/>
          </a:xfrm>
        </p:spPr>
        <p:txBody>
          <a:bodyPr lIns="0" tIns="0" rIns="0" bIns="0">
            <a:noAutofit/>
          </a:bodyPr>
          <a:lstStyle>
            <a:lvl1pPr>
              <a:defRPr sz="5333" b="1" i="0">
                <a:solidFill>
                  <a:schemeClr val="bg1"/>
                </a:solidFill>
                <a:latin typeface="Segoe UI" panose="020B0502040204020203" pitchFamily="34" charset="0"/>
                <a:cs typeface="Segoe UI" panose="020B0502040204020203" pitchFamily="34" charset="0"/>
              </a:defRPr>
            </a:lvl1pPr>
          </a:lstStyle>
          <a:p>
            <a:r>
              <a:rPr lang="en-US" dirty="0"/>
              <a:t>click to edit master title</a:t>
            </a:r>
            <a:endParaRPr lang="en-BR" dirty="0"/>
          </a:p>
        </p:txBody>
      </p:sp>
      <p:sp>
        <p:nvSpPr>
          <p:cNvPr id="3" name="Oval 2">
            <a:extLst>
              <a:ext uri="{FF2B5EF4-FFF2-40B4-BE49-F238E27FC236}">
                <a16:creationId xmlns:a16="http://schemas.microsoft.com/office/drawing/2014/main" id="{86FEA2EF-F064-F64C-ABE9-CCB60AD717F3}"/>
              </a:ext>
            </a:extLst>
          </p:cNvPr>
          <p:cNvSpPr/>
          <p:nvPr userDrawn="1"/>
        </p:nvSpPr>
        <p:spPr>
          <a:xfrm>
            <a:off x="11506200" y="6085791"/>
            <a:ext cx="508000" cy="5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
        <p:nvSpPr>
          <p:cNvPr id="9" name="Oval 8">
            <a:extLst>
              <a:ext uri="{FF2B5EF4-FFF2-40B4-BE49-F238E27FC236}">
                <a16:creationId xmlns:a16="http://schemas.microsoft.com/office/drawing/2014/main" id="{A50E6414-9D9E-664A-A2B4-1A3427230285}"/>
              </a:ext>
            </a:extLst>
          </p:cNvPr>
          <p:cNvSpPr/>
          <p:nvPr userDrawn="1"/>
        </p:nvSpPr>
        <p:spPr>
          <a:xfrm>
            <a:off x="237067" y="266700"/>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cxnSp>
        <p:nvCxnSpPr>
          <p:cNvPr id="11" name="Straight Connector 10">
            <a:extLst>
              <a:ext uri="{FF2B5EF4-FFF2-40B4-BE49-F238E27FC236}">
                <a16:creationId xmlns:a16="http://schemas.microsoft.com/office/drawing/2014/main" id="{C59370A2-5157-A94D-9790-2749F141D489}"/>
              </a:ext>
            </a:extLst>
          </p:cNvPr>
          <p:cNvCxnSpPr/>
          <p:nvPr userDrawn="1"/>
        </p:nvCxnSpPr>
        <p:spPr>
          <a:xfrm flipH="1">
            <a:off x="0" y="482600"/>
            <a:ext cx="50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0B92F67-B975-8641-AABB-C2BE17A48F32}"/>
              </a:ext>
            </a:extLst>
          </p:cNvPr>
          <p:cNvSpPr>
            <a:spLocks noGrp="1"/>
          </p:cNvSpPr>
          <p:nvPr>
            <p:ph sz="quarter" idx="14" hasCustomPrompt="1"/>
          </p:nvPr>
        </p:nvSpPr>
        <p:spPr>
          <a:xfrm>
            <a:off x="914400" y="367523"/>
            <a:ext cx="5791200" cy="237844"/>
          </a:xfrm>
        </p:spPr>
        <p:txBody>
          <a:bodyPr lIns="0" tIns="0" rIns="0" bIns="0">
            <a:noAutofit/>
          </a:bodyPr>
          <a:lstStyle>
            <a:lvl1pPr marL="0" indent="0">
              <a:buNone/>
              <a:defRPr sz="1467" b="1" spc="400">
                <a:solidFill>
                  <a:schemeClr val="bg1"/>
                </a:solidFill>
                <a:latin typeface="Segoe UI" panose="020B0502040204020203" pitchFamily="34" charset="0"/>
                <a:cs typeface="Segoe UI" panose="020B0502040204020203" pitchFamily="34" charset="0"/>
              </a:defRPr>
            </a:lvl1pPr>
            <a:lvl2pPr>
              <a:defRPr sz="1467" b="1" spc="400">
                <a:solidFill>
                  <a:schemeClr val="accent3"/>
                </a:solidFill>
                <a:latin typeface="Segoe UI" panose="020B0502040204020203" pitchFamily="34" charset="0"/>
                <a:cs typeface="Segoe UI" panose="020B0502040204020203" pitchFamily="34" charset="0"/>
              </a:defRPr>
            </a:lvl2pPr>
            <a:lvl3pPr>
              <a:defRPr sz="1467" b="1" spc="400">
                <a:solidFill>
                  <a:schemeClr val="accent3"/>
                </a:solidFill>
                <a:latin typeface="Segoe UI" panose="020B0502040204020203" pitchFamily="34" charset="0"/>
                <a:cs typeface="Segoe UI" panose="020B0502040204020203" pitchFamily="34" charset="0"/>
              </a:defRPr>
            </a:lvl3pPr>
            <a:lvl4pPr>
              <a:defRPr sz="1467" b="1" spc="400">
                <a:solidFill>
                  <a:schemeClr val="accent3"/>
                </a:solidFill>
                <a:latin typeface="Segoe UI" panose="020B0502040204020203" pitchFamily="34" charset="0"/>
                <a:cs typeface="Segoe UI" panose="020B0502040204020203" pitchFamily="34" charset="0"/>
              </a:defRPr>
            </a:lvl4pPr>
            <a:lvl5pPr>
              <a:defRPr sz="1467" b="1" spc="400">
                <a:solidFill>
                  <a:schemeClr val="accent3"/>
                </a:solidFill>
                <a:latin typeface="Segoe UI" panose="020B0502040204020203" pitchFamily="34" charset="0"/>
                <a:cs typeface="Segoe UI" panose="020B0502040204020203" pitchFamily="34" charset="0"/>
              </a:defRPr>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5C5EA9B4-F2B4-F443-B881-94DDB6805141}"/>
              </a:ext>
            </a:extLst>
          </p:cNvPr>
          <p:cNvCxnSpPr>
            <a:cxnSpLocks/>
          </p:cNvCxnSpPr>
          <p:nvPr userDrawn="1"/>
        </p:nvCxnSpPr>
        <p:spPr>
          <a:xfrm flipH="1">
            <a:off x="6705600" y="482600"/>
            <a:ext cx="5486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10">
            <a:extLst>
              <a:ext uri="{FF2B5EF4-FFF2-40B4-BE49-F238E27FC236}">
                <a16:creationId xmlns:a16="http://schemas.microsoft.com/office/drawing/2014/main" id="{3B7713D7-F9A3-DA4E-AC31-CDB8C2204BAB}"/>
              </a:ext>
            </a:extLst>
          </p:cNvPr>
          <p:cNvSpPr>
            <a:spLocks noGrp="1"/>
          </p:cNvSpPr>
          <p:nvPr>
            <p:ph sz="quarter" idx="15" hasCustomPrompt="1"/>
          </p:nvPr>
        </p:nvSpPr>
        <p:spPr>
          <a:xfrm>
            <a:off x="11506201" y="6192009"/>
            <a:ext cx="508000" cy="304800"/>
          </a:xfrm>
        </p:spPr>
        <p:txBody>
          <a:bodyPr vert="horz" lIns="0" tIns="0" rIns="0" bIns="0" rtlCol="0">
            <a:noAutofit/>
          </a:bodyPr>
          <a:lstStyle>
            <a:lvl1pPr marL="0" indent="0" algn="ctr">
              <a:buNone/>
              <a:defRPr lang="en-US" sz="1867" b="1" i="0" spc="0" dirty="0" smtClean="0">
                <a:solidFill>
                  <a:schemeClr val="bg1"/>
                </a:solidFill>
                <a:latin typeface="Segoe UI" panose="020B0502040204020203" pitchFamily="34" charset="0"/>
                <a:cs typeface="Segoe UI" panose="020B0502040204020203" pitchFamily="34" charset="0"/>
              </a:defRPr>
            </a:lvl1pPr>
            <a:lvl2pPr>
              <a:defRPr lang="en-US" sz="1467" b="1" spc="400" dirty="0" smtClean="0">
                <a:solidFill>
                  <a:schemeClr val="accent3"/>
                </a:solidFill>
                <a:latin typeface="Segoe UI" panose="020B0502040204020203" pitchFamily="34" charset="0"/>
                <a:cs typeface="Segoe UI" panose="020B0502040204020203" pitchFamily="34" charset="0"/>
              </a:defRPr>
            </a:lvl2pPr>
            <a:lvl3pPr>
              <a:defRPr lang="en-US" sz="1467" b="1" spc="400" dirty="0" smtClean="0">
                <a:solidFill>
                  <a:schemeClr val="accent3"/>
                </a:solidFill>
                <a:latin typeface="Segoe UI" panose="020B0502040204020203" pitchFamily="34" charset="0"/>
                <a:cs typeface="Segoe UI" panose="020B0502040204020203" pitchFamily="34" charset="0"/>
              </a:defRPr>
            </a:lvl3pPr>
            <a:lvl4pPr>
              <a:defRPr lang="en-US" sz="1467" b="1" spc="400" dirty="0" smtClean="0">
                <a:solidFill>
                  <a:schemeClr val="accent3"/>
                </a:solidFill>
                <a:latin typeface="Segoe UI" panose="020B0502040204020203" pitchFamily="34" charset="0"/>
                <a:cs typeface="Segoe UI" panose="020B0502040204020203" pitchFamily="34" charset="0"/>
              </a:defRPr>
            </a:lvl4pPr>
            <a:lvl5pPr>
              <a:defRPr lang="en-BR" sz="1467" b="1" spc="400" dirty="0">
                <a:solidFill>
                  <a:schemeClr val="accent3"/>
                </a:solidFill>
                <a:latin typeface="Segoe UI" panose="020B0502040204020203" pitchFamily="34" charset="0"/>
                <a:cs typeface="Segoe UI" panose="020B0502040204020203" pitchFamily="34" charset="0"/>
              </a:defRPr>
            </a:lvl5pPr>
          </a:lstStyle>
          <a:p>
            <a:pPr marL="457170" marR="0" lvl="0" indent="-457170" algn="ctr" defTabSz="1219119" rtl="0" eaLnBrk="1" fontAlgn="auto" latinLnBrk="0" hangingPunct="1">
              <a:lnSpc>
                <a:spcPct val="100000"/>
              </a:lnSpc>
              <a:spcBef>
                <a:spcPct val="20000"/>
              </a:spcBef>
              <a:spcAft>
                <a:spcPts val="0"/>
              </a:spcAft>
              <a:buClrTx/>
              <a:buSzTx/>
              <a:buFont typeface="Arial" pitchFamily="34" charset="0"/>
              <a:buNone/>
              <a:tabLst/>
              <a:defRPr/>
            </a:pPr>
            <a:r>
              <a:rPr lang="en-US" dirty="0"/>
              <a:t>&lt;#&gt;</a:t>
            </a:r>
            <a:endParaRPr lang="en-BR" dirty="0"/>
          </a:p>
        </p:txBody>
      </p:sp>
    </p:spTree>
    <p:extLst>
      <p:ext uri="{BB962C8B-B14F-4D97-AF65-F5344CB8AC3E}">
        <p14:creationId xmlns:p14="http://schemas.microsoft.com/office/powerpoint/2010/main" val="91984195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mployee Spotlight 02">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F2A084-63EE-4508-BC06-9A79EF0617FB}"/>
              </a:ext>
            </a:extLst>
          </p:cNvPr>
          <p:cNvSpPr/>
          <p:nvPr userDrawn="1"/>
        </p:nvSpPr>
        <p:spPr>
          <a:xfrm flipH="1">
            <a:off x="1" y="862853"/>
            <a:ext cx="2927739" cy="4664268"/>
          </a:xfrm>
          <a:custGeom>
            <a:avLst/>
            <a:gdLst>
              <a:gd name="connsiteX0" fmla="*/ 2332134 w 2926977"/>
              <a:gd name="connsiteY0" fmla="*/ 0 h 4664268"/>
              <a:gd name="connsiteX1" fmla="*/ 2802140 w 2926977"/>
              <a:gd name="connsiteY1" fmla="*/ 47381 h 4664268"/>
              <a:gd name="connsiteX2" fmla="*/ 2926977 w 2926977"/>
              <a:gd name="connsiteY2" fmla="*/ 79480 h 4664268"/>
              <a:gd name="connsiteX3" fmla="*/ 2926977 w 2926977"/>
              <a:gd name="connsiteY3" fmla="*/ 4584789 h 4664268"/>
              <a:gd name="connsiteX4" fmla="*/ 2802140 w 2926977"/>
              <a:gd name="connsiteY4" fmla="*/ 4616887 h 4664268"/>
              <a:gd name="connsiteX5" fmla="*/ 2332134 w 2926977"/>
              <a:gd name="connsiteY5" fmla="*/ 4664268 h 4664268"/>
              <a:gd name="connsiteX6" fmla="*/ 0 w 2926977"/>
              <a:gd name="connsiteY6" fmla="*/ 2332134 h 4664268"/>
              <a:gd name="connsiteX7" fmla="*/ 2332134 w 2926977"/>
              <a:gd name="connsiteY7" fmla="*/ 0 h 466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977" h="4664268">
                <a:moveTo>
                  <a:pt x="2332134" y="0"/>
                </a:moveTo>
                <a:cubicBezTo>
                  <a:pt x="2493134" y="0"/>
                  <a:pt x="2650324" y="16315"/>
                  <a:pt x="2802140" y="47381"/>
                </a:cubicBezTo>
                <a:lnTo>
                  <a:pt x="2926977" y="79480"/>
                </a:lnTo>
                <a:lnTo>
                  <a:pt x="2926977" y="4584789"/>
                </a:lnTo>
                <a:lnTo>
                  <a:pt x="2802140" y="4616887"/>
                </a:lnTo>
                <a:cubicBezTo>
                  <a:pt x="2650324" y="4647954"/>
                  <a:pt x="2493134" y="4664268"/>
                  <a:pt x="2332134" y="4664268"/>
                </a:cubicBezTo>
                <a:cubicBezTo>
                  <a:pt x="1044132" y="4664268"/>
                  <a:pt x="0" y="3620136"/>
                  <a:pt x="0" y="2332134"/>
                </a:cubicBezTo>
                <a:cubicBezTo>
                  <a:pt x="0" y="1044132"/>
                  <a:pt x="1044132" y="0"/>
                  <a:pt x="2332134" y="0"/>
                </a:cubicBezTo>
                <a:close/>
              </a:path>
            </a:pathLst>
          </a:custGeom>
          <a:gradFill>
            <a:gsLst>
              <a:gs pos="0">
                <a:schemeClr val="accent1"/>
              </a:gs>
              <a:gs pos="96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5" name="Slide Number Placeholder 4">
            <a:extLst>
              <a:ext uri="{FF2B5EF4-FFF2-40B4-BE49-F238E27FC236}">
                <a16:creationId xmlns:a16="http://schemas.microsoft.com/office/drawing/2014/main" id="{C0AB4E95-65EB-40CA-9476-42B71B5C8D57}"/>
              </a:ext>
            </a:extLst>
          </p:cNvPr>
          <p:cNvSpPr>
            <a:spLocks noGrp="1"/>
          </p:cNvSpPr>
          <p:nvPr>
            <p:ph type="sldNum" sz="quarter" idx="12"/>
          </p:nvPr>
        </p:nvSpPr>
        <p:spPr>
          <a:xfrm>
            <a:off x="9625311" y="5775736"/>
            <a:ext cx="1959480" cy="1420269"/>
          </a:xfrm>
        </p:spPr>
        <p:txBody>
          <a:bodyPr tIns="0" bIns="0" anchor="b"/>
          <a:lstStyle>
            <a:lvl1pPr>
              <a:defRPr sz="9600" b="1">
                <a:solidFill>
                  <a:schemeClr val="bg1">
                    <a:lumMod val="85000"/>
                  </a:schemeClr>
                </a:solidFill>
                <a:latin typeface="+mn-lt"/>
              </a:defRPr>
            </a:lvl1pPr>
          </a:lstStyle>
          <a:p>
            <a:fld id="{96E69268-9C8B-4EBF-A9EE-DC5DC2D48DC3}" type="slidenum">
              <a:rPr lang="en-US" smtClean="0"/>
              <a:pPr/>
              <a:t>‹#›</a:t>
            </a:fld>
            <a:endParaRPr lang="en-US" dirty="0"/>
          </a:p>
        </p:txBody>
      </p:sp>
      <p:sp>
        <p:nvSpPr>
          <p:cNvPr id="6" name="Footer Placeholder 3">
            <a:extLst>
              <a:ext uri="{FF2B5EF4-FFF2-40B4-BE49-F238E27FC236}">
                <a16:creationId xmlns:a16="http://schemas.microsoft.com/office/drawing/2014/main" id="{CEC4DEBC-E12B-4823-81E7-9291B8592F25}"/>
              </a:ext>
            </a:extLst>
          </p:cNvPr>
          <p:cNvSpPr>
            <a:spLocks noGrp="1"/>
          </p:cNvSpPr>
          <p:nvPr>
            <p:ph type="ftr" sz="quarter" idx="11"/>
          </p:nvPr>
        </p:nvSpPr>
        <p:spPr>
          <a:xfrm>
            <a:off x="609600" y="6356352"/>
            <a:ext cx="3860800" cy="365125"/>
          </a:xfrm>
        </p:spPr>
        <p:txBody>
          <a:bodyPr/>
          <a:lstStyle>
            <a:lvl1pPr algn="l">
              <a:defRPr/>
            </a:lvl1pPr>
          </a:lstStyle>
          <a:p>
            <a:endParaRPr lang="en-US" dirty="0"/>
          </a:p>
        </p:txBody>
      </p:sp>
      <p:sp>
        <p:nvSpPr>
          <p:cNvPr id="11" name="Freeform: Shape 10">
            <a:extLst>
              <a:ext uri="{FF2B5EF4-FFF2-40B4-BE49-F238E27FC236}">
                <a16:creationId xmlns:a16="http://schemas.microsoft.com/office/drawing/2014/main" id="{0FFE5FE3-D060-4996-BCB6-1DA51EBEC44E}"/>
              </a:ext>
            </a:extLst>
          </p:cNvPr>
          <p:cNvSpPr/>
          <p:nvPr userDrawn="1"/>
        </p:nvSpPr>
        <p:spPr>
          <a:xfrm flipH="1">
            <a:off x="10467221" y="698546"/>
            <a:ext cx="1724779" cy="5017301"/>
          </a:xfrm>
          <a:custGeom>
            <a:avLst/>
            <a:gdLst>
              <a:gd name="connsiteX0" fmla="*/ 0 w 1724330"/>
              <a:gd name="connsiteY0" fmla="*/ 0 h 5017301"/>
              <a:gd name="connsiteX1" fmla="*/ 81180 w 1724330"/>
              <a:gd name="connsiteY1" fmla="*/ 29712 h 5017301"/>
              <a:gd name="connsiteX2" fmla="*/ 1724330 w 1724330"/>
              <a:gd name="connsiteY2" fmla="*/ 2508650 h 5017301"/>
              <a:gd name="connsiteX3" fmla="*/ 81180 w 1724330"/>
              <a:gd name="connsiteY3" fmla="*/ 4987588 h 5017301"/>
              <a:gd name="connsiteX4" fmla="*/ 0 w 1724330"/>
              <a:gd name="connsiteY4" fmla="*/ 5017301 h 5017301"/>
              <a:gd name="connsiteX5" fmla="*/ 0 w 1724330"/>
              <a:gd name="connsiteY5" fmla="*/ 0 h 50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4330" h="5017301">
                <a:moveTo>
                  <a:pt x="0" y="0"/>
                </a:moveTo>
                <a:lnTo>
                  <a:pt x="81180" y="29712"/>
                </a:lnTo>
                <a:cubicBezTo>
                  <a:pt x="1046790" y="438131"/>
                  <a:pt x="1724330" y="1394266"/>
                  <a:pt x="1724330" y="2508650"/>
                </a:cubicBezTo>
                <a:cubicBezTo>
                  <a:pt x="1724330" y="3623034"/>
                  <a:pt x="1046790" y="4579170"/>
                  <a:pt x="81180" y="4987588"/>
                </a:cubicBezTo>
                <a:lnTo>
                  <a:pt x="0" y="5017301"/>
                </a:lnTo>
                <a:lnTo>
                  <a:pt x="0" y="0"/>
                </a:lnTo>
                <a:close/>
              </a:path>
            </a:pathLst>
          </a:custGeom>
          <a:gradFill>
            <a:gsLst>
              <a:gs pos="0">
                <a:schemeClr val="accent1"/>
              </a:gs>
              <a:gs pos="96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sp>
        <p:nvSpPr>
          <p:cNvPr id="16" name="Picture Placeholder 15">
            <a:extLst>
              <a:ext uri="{FF2B5EF4-FFF2-40B4-BE49-F238E27FC236}">
                <a16:creationId xmlns:a16="http://schemas.microsoft.com/office/drawing/2014/main" id="{64AAC845-E801-4370-ADEA-2051873C616D}"/>
              </a:ext>
            </a:extLst>
          </p:cNvPr>
          <p:cNvSpPr>
            <a:spLocks noGrp="1"/>
          </p:cNvSpPr>
          <p:nvPr>
            <p:ph type="pic" sz="quarter" idx="13"/>
          </p:nvPr>
        </p:nvSpPr>
        <p:spPr>
          <a:xfrm>
            <a:off x="982100" y="887270"/>
            <a:ext cx="4641059" cy="4639850"/>
          </a:xfrm>
          <a:custGeom>
            <a:avLst/>
            <a:gdLst>
              <a:gd name="connsiteX0" fmla="*/ 2319925 w 4639850"/>
              <a:gd name="connsiteY0" fmla="*/ 0 h 4639850"/>
              <a:gd name="connsiteX1" fmla="*/ 4639850 w 4639850"/>
              <a:gd name="connsiteY1" fmla="*/ 2319925 h 4639850"/>
              <a:gd name="connsiteX2" fmla="*/ 2319925 w 4639850"/>
              <a:gd name="connsiteY2" fmla="*/ 4639850 h 4639850"/>
              <a:gd name="connsiteX3" fmla="*/ 0 w 4639850"/>
              <a:gd name="connsiteY3" fmla="*/ 2319925 h 4639850"/>
              <a:gd name="connsiteX4" fmla="*/ 2319925 w 4639850"/>
              <a:gd name="connsiteY4" fmla="*/ 0 h 463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50" h="4639850">
                <a:moveTo>
                  <a:pt x="2319925" y="0"/>
                </a:moveTo>
                <a:cubicBezTo>
                  <a:pt x="3601184" y="0"/>
                  <a:pt x="4639850" y="1038666"/>
                  <a:pt x="4639850" y="2319925"/>
                </a:cubicBezTo>
                <a:cubicBezTo>
                  <a:pt x="4639850" y="3601184"/>
                  <a:pt x="3601184" y="4639850"/>
                  <a:pt x="2319925" y="4639850"/>
                </a:cubicBezTo>
                <a:cubicBezTo>
                  <a:pt x="1038666" y="4639850"/>
                  <a:pt x="0" y="3601184"/>
                  <a:pt x="0" y="2319925"/>
                </a:cubicBezTo>
                <a:cubicBezTo>
                  <a:pt x="0" y="1038666"/>
                  <a:pt x="1038666" y="0"/>
                  <a:pt x="2319925" y="0"/>
                </a:cubicBezTo>
                <a:close/>
              </a:path>
            </a:pathLst>
          </a:custGeom>
          <a:solidFill>
            <a:schemeClr val="bg1">
              <a:lumMod val="85000"/>
            </a:schemeClr>
          </a:solidFill>
          <a:effectLst/>
        </p:spPr>
        <p:txBody>
          <a:bodyPr wrap="square" anchor="ctr">
            <a:noAutofit/>
          </a:bodyPr>
          <a:lstStyle>
            <a:lvl1pPr marL="0" indent="0" algn="ctr">
              <a:buFontTx/>
              <a:buNone/>
              <a:defRPr/>
            </a:lvl1pPr>
          </a:lstStyle>
          <a:p>
            <a:endParaRPr lang="en-IN"/>
          </a:p>
        </p:txBody>
      </p:sp>
    </p:spTree>
    <p:extLst>
      <p:ext uri="{BB962C8B-B14F-4D97-AF65-F5344CB8AC3E}">
        <p14:creationId xmlns:p14="http://schemas.microsoft.com/office/powerpoint/2010/main" val="143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6F94-E3EF-3045-8718-99BECBFDC994}"/>
              </a:ext>
            </a:extLst>
          </p:cNvPr>
          <p:cNvSpPr>
            <a:spLocks noGrp="1"/>
          </p:cNvSpPr>
          <p:nvPr>
            <p:ph type="title" hasCustomPrompt="1"/>
          </p:nvPr>
        </p:nvSpPr>
        <p:spPr>
          <a:xfrm>
            <a:off x="1219200" y="3429000"/>
            <a:ext cx="5892800" cy="2689909"/>
          </a:xfrm>
        </p:spPr>
        <p:txBody>
          <a:bodyPr lIns="0" tIns="0" rIns="0" bIns="0">
            <a:noAutofit/>
          </a:bodyPr>
          <a:lstStyle>
            <a:lvl1pPr>
              <a:defRPr sz="8000" b="1" i="0">
                <a:solidFill>
                  <a:schemeClr val="bg1"/>
                </a:solidFill>
                <a:latin typeface="Segoe UI" panose="020B0502040204020203" pitchFamily="34" charset="0"/>
                <a:cs typeface="Segoe UI" panose="020B0502040204020203" pitchFamily="34" charset="0"/>
              </a:defRPr>
            </a:lvl1pPr>
          </a:lstStyle>
          <a:p>
            <a:r>
              <a:rPr lang="en-US" dirty="0"/>
              <a:t>click to edit master title</a:t>
            </a:r>
            <a:endParaRPr lang="en-BR" dirty="0"/>
          </a:p>
        </p:txBody>
      </p:sp>
      <p:sp>
        <p:nvSpPr>
          <p:cNvPr id="11" name="Content Placeholder 10">
            <a:extLst>
              <a:ext uri="{FF2B5EF4-FFF2-40B4-BE49-F238E27FC236}">
                <a16:creationId xmlns:a16="http://schemas.microsoft.com/office/drawing/2014/main" id="{7A90EBCD-758C-7041-8563-C4358857AB94}"/>
              </a:ext>
            </a:extLst>
          </p:cNvPr>
          <p:cNvSpPr>
            <a:spLocks noGrp="1"/>
          </p:cNvSpPr>
          <p:nvPr>
            <p:ph sz="quarter" idx="10" hasCustomPrompt="1"/>
          </p:nvPr>
        </p:nvSpPr>
        <p:spPr>
          <a:xfrm>
            <a:off x="9550400" y="6477000"/>
            <a:ext cx="2486709" cy="304800"/>
          </a:xfrm>
        </p:spPr>
        <p:txBody>
          <a:bodyPr>
            <a:normAutofit/>
          </a:bodyPr>
          <a:lstStyle>
            <a:lvl1pPr marL="0" indent="0">
              <a:buNone/>
              <a:defRPr sz="1467" b="1" i="0" spc="400">
                <a:solidFill>
                  <a:schemeClr val="bg1"/>
                </a:solidFill>
                <a:latin typeface="Segoe UI" panose="020B0502040204020203" pitchFamily="34" charset="0"/>
                <a:cs typeface="Segoe UI" panose="020B0502040204020203" pitchFamily="34" charset="0"/>
              </a:defRPr>
            </a:lvl1pPr>
          </a:lstStyle>
          <a:p>
            <a:pPr lvl="0"/>
            <a:r>
              <a:rPr lang="en-US" dirty="0"/>
              <a:t>SLIDE TEMPLATE</a:t>
            </a:r>
            <a:endParaRPr lang="en-BR" dirty="0"/>
          </a:p>
        </p:txBody>
      </p:sp>
      <p:sp>
        <p:nvSpPr>
          <p:cNvPr id="12" name="Rectangle 11">
            <a:extLst>
              <a:ext uri="{FF2B5EF4-FFF2-40B4-BE49-F238E27FC236}">
                <a16:creationId xmlns:a16="http://schemas.microsoft.com/office/drawing/2014/main" id="{79BA5E1E-14A8-734F-ADE2-4FA507751911}"/>
              </a:ext>
            </a:extLst>
          </p:cNvPr>
          <p:cNvSpPr/>
          <p:nvPr userDrawn="1"/>
        </p:nvSpPr>
        <p:spPr>
          <a:xfrm>
            <a:off x="0" y="0"/>
            <a:ext cx="30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p>
        </p:txBody>
      </p:sp>
    </p:spTree>
    <p:extLst>
      <p:ext uri="{BB962C8B-B14F-4D97-AF65-F5344CB8AC3E}">
        <p14:creationId xmlns:p14="http://schemas.microsoft.com/office/powerpoint/2010/main" val="72515914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6251-7027-6B1D-DE45-9FD8802EA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80D05-3ACC-4700-2ECA-1C7862EDC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D81FF-6883-EC5D-086A-045A1DFDB703}"/>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5" name="Footer Placeholder 4">
            <a:extLst>
              <a:ext uri="{FF2B5EF4-FFF2-40B4-BE49-F238E27FC236}">
                <a16:creationId xmlns:a16="http://schemas.microsoft.com/office/drawing/2014/main" id="{72AA9732-F7EC-F16C-ED73-09B295DE5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A381C-49B1-6AE1-6D7C-EE835A4CAD0A}"/>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25185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CB94-7766-1C4A-EAB4-C34EA559F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C819E3-C33D-8A6C-816E-2DDDFA5651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4441D-39AC-1C77-7211-282762519527}"/>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5" name="Footer Placeholder 4">
            <a:extLst>
              <a:ext uri="{FF2B5EF4-FFF2-40B4-BE49-F238E27FC236}">
                <a16:creationId xmlns:a16="http://schemas.microsoft.com/office/drawing/2014/main" id="{A7C57622-FCC7-D6CB-9768-F48798842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7BD96-6147-275B-3BDD-A38B602C8CF9}"/>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158997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736C2-0850-162E-3338-D1B4B5FAF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068D2-810F-1EFE-81CC-C78CDD6AB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F0243-FBD3-86A9-C977-D38AEDD6AA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B4D835-A592-853B-3052-9B4CC26B9B85}"/>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6" name="Footer Placeholder 5">
            <a:extLst>
              <a:ext uri="{FF2B5EF4-FFF2-40B4-BE49-F238E27FC236}">
                <a16:creationId xmlns:a16="http://schemas.microsoft.com/office/drawing/2014/main" id="{AC005607-E5C2-917F-BB26-F431F8FC3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BAD1E-E883-11E3-F887-82181C8036F4}"/>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389549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F78F-89C4-A6D7-61F9-17CC145EC2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0092DE-8DC7-0F2D-33FB-1B106ED6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BB5EE-485B-2D19-6DE6-7B1A3D55AE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7405AF-6B03-33C4-92CA-D5809140D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631CF9-05F4-4755-802C-149EE4A772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A190E1-97B8-FC59-3AA7-E6136911C107}"/>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8" name="Footer Placeholder 7">
            <a:extLst>
              <a:ext uri="{FF2B5EF4-FFF2-40B4-BE49-F238E27FC236}">
                <a16:creationId xmlns:a16="http://schemas.microsoft.com/office/drawing/2014/main" id="{50DD198E-EA6C-D657-2735-FB7719A27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AEDBA-29A0-F138-A453-955A9D5A1F9C}"/>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22596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DA41-9F92-F6FD-745C-C6EE69C17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58ACBA-A014-DF60-0AAD-FE0078E81CA6}"/>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4" name="Footer Placeholder 3">
            <a:extLst>
              <a:ext uri="{FF2B5EF4-FFF2-40B4-BE49-F238E27FC236}">
                <a16:creationId xmlns:a16="http://schemas.microsoft.com/office/drawing/2014/main" id="{ADA953EA-4CA8-4B41-7A13-8CAEDE9FE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0CE05-771D-C233-0FAB-40FED2F563E2}"/>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11063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210955-0FDE-AC22-6DEC-866BB7976BAE}"/>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3" name="Footer Placeholder 2">
            <a:extLst>
              <a:ext uri="{FF2B5EF4-FFF2-40B4-BE49-F238E27FC236}">
                <a16:creationId xmlns:a16="http://schemas.microsoft.com/office/drawing/2014/main" id="{EE218452-9A3B-2FEF-F0BE-B9A0F7D56A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2A570E-11B5-3B82-AFB5-4774713D5C2E}"/>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23591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F91F-2E7C-C118-23DD-1405DA240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10B23-2E2A-01A4-3283-FF1EF6618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BDC27-8F04-9499-B9A4-192A75302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EBE532-D46C-46BA-A2E8-E5610362CE61}"/>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6" name="Footer Placeholder 5">
            <a:extLst>
              <a:ext uri="{FF2B5EF4-FFF2-40B4-BE49-F238E27FC236}">
                <a16:creationId xmlns:a16="http://schemas.microsoft.com/office/drawing/2014/main" id="{5D19873A-8848-13E1-5DE0-95250B47A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A8FA9-3DDE-12DD-A834-58089CC51998}"/>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170664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BAA7-AA76-CF09-1C7D-E33DE96F8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F782A3-9DD8-AFB2-C9A8-4AB429299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BC66D5-5D71-F892-F19B-805DD2101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5E25B-3703-6C13-3410-43D7F52D6A77}"/>
              </a:ext>
            </a:extLst>
          </p:cNvPr>
          <p:cNvSpPr>
            <a:spLocks noGrp="1"/>
          </p:cNvSpPr>
          <p:nvPr>
            <p:ph type="dt" sz="half" idx="10"/>
          </p:nvPr>
        </p:nvSpPr>
        <p:spPr/>
        <p:txBody>
          <a:bodyPr/>
          <a:lstStyle/>
          <a:p>
            <a:fld id="{A51FB6A6-495F-8F45-B49A-FA444078FD77}" type="datetimeFigureOut">
              <a:rPr lang="en-US" smtClean="0"/>
              <a:t>5/21/25</a:t>
            </a:fld>
            <a:endParaRPr lang="en-US"/>
          </a:p>
        </p:txBody>
      </p:sp>
      <p:sp>
        <p:nvSpPr>
          <p:cNvPr id="6" name="Footer Placeholder 5">
            <a:extLst>
              <a:ext uri="{FF2B5EF4-FFF2-40B4-BE49-F238E27FC236}">
                <a16:creationId xmlns:a16="http://schemas.microsoft.com/office/drawing/2014/main" id="{B02E6A35-2535-18C8-C188-01DE916B6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EF9FB-E303-7BB8-E322-9688EF12406B}"/>
              </a:ext>
            </a:extLst>
          </p:cNvPr>
          <p:cNvSpPr>
            <a:spLocks noGrp="1"/>
          </p:cNvSpPr>
          <p:nvPr>
            <p:ph type="sldNum" sz="quarter" idx="12"/>
          </p:nvPr>
        </p:nvSpPr>
        <p:spPr/>
        <p:txBody>
          <a:bodyPr/>
          <a:lstStyle/>
          <a:p>
            <a:fld id="{492019DB-128B-6245-84D9-B05D5DE31679}" type="slidenum">
              <a:rPr lang="en-US" smtClean="0"/>
              <a:t>‹#›</a:t>
            </a:fld>
            <a:endParaRPr lang="en-US"/>
          </a:p>
        </p:txBody>
      </p:sp>
    </p:spTree>
    <p:extLst>
      <p:ext uri="{BB962C8B-B14F-4D97-AF65-F5344CB8AC3E}">
        <p14:creationId xmlns:p14="http://schemas.microsoft.com/office/powerpoint/2010/main" val="267101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858C2-FFE1-439C-14FB-46C43553A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B7B0D3-4055-F307-F839-6A76C0F36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13CDE-A011-D4C7-5E23-FABDC4A98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1FB6A6-495F-8F45-B49A-FA444078FD77}" type="datetimeFigureOut">
              <a:rPr lang="en-US" smtClean="0"/>
              <a:t>5/21/25</a:t>
            </a:fld>
            <a:endParaRPr lang="en-US"/>
          </a:p>
        </p:txBody>
      </p:sp>
      <p:sp>
        <p:nvSpPr>
          <p:cNvPr id="5" name="Footer Placeholder 4">
            <a:extLst>
              <a:ext uri="{FF2B5EF4-FFF2-40B4-BE49-F238E27FC236}">
                <a16:creationId xmlns:a16="http://schemas.microsoft.com/office/drawing/2014/main" id="{805C7871-2504-DE45-A8EC-1D923E0B0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453798-44B1-AF15-2915-077C88AE9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2019DB-128B-6245-84D9-B05D5DE31679}" type="slidenum">
              <a:rPr lang="en-US" smtClean="0"/>
              <a:t>‹#›</a:t>
            </a:fld>
            <a:endParaRPr lang="en-US"/>
          </a:p>
        </p:txBody>
      </p:sp>
    </p:spTree>
    <p:extLst>
      <p:ext uri="{BB962C8B-B14F-4D97-AF65-F5344CB8AC3E}">
        <p14:creationId xmlns:p14="http://schemas.microsoft.com/office/powerpoint/2010/main" val="364479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1.next.westlaw.com/Link/Document/FullText?findType=Y&amp;serNum=2050994341&amp;pubNum=0000711&amp;originatingDoc=I7e449b60c51311ee8842bd8545005dfa&amp;refType=RP&amp;fi=co_pp_sp_711_799&amp;originationContext=document&amp;transitionType=DocumentItem&amp;ppcid=fa368a5f94e34c109fdf4da190ce8730&amp;contextData=(sc.History*oc.Search)#co_pp_sp_711_79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cleg.gov/Sessions/2023/Bills/House/PDF/H600v8.pdf" TargetMode="Externa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BA175A65-42BE-4FDF-8AD0-5AC1CB9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a:extLst>
              <a:ext uri="{FF2B5EF4-FFF2-40B4-BE49-F238E27FC236}">
                <a16:creationId xmlns:a16="http://schemas.microsoft.com/office/drawing/2014/main" id="{B4D4C293-0ED1-AB0F-7406-F3EECFA9C5D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5358" b="-1"/>
          <a:stretch/>
        </p:blipFill>
        <p:spPr bwMode="auto">
          <a:xfrm>
            <a:off x="-3048" y="-10197"/>
            <a:ext cx="121887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A46DDA4-7D27-0D5C-DE01-1F394386AC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03" r="15424" b="3"/>
          <a:stretch/>
        </p:blipFill>
        <p:spPr bwMode="auto">
          <a:xfrm>
            <a:off x="4406845" y="6"/>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721A510-F3E9-9E6C-5710-564B67B94A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79" r="22710" b="-1"/>
          <a:stretch/>
        </p:blipFill>
        <p:spPr bwMode="auto">
          <a:xfrm>
            <a:off x="20" y="277469"/>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96306C5-80C8-5ED4-5DB7-FFEDAE4FC5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76" r="22923" b="-2"/>
          <a:stretch/>
        </p:blipFill>
        <p:spPr bwMode="auto">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C3E8A7-F2D2-346E-7471-01F1014A54DD}"/>
              </a:ext>
            </a:extLst>
          </p:cNvPr>
          <p:cNvSpPr>
            <a:spLocks noGrp="1"/>
          </p:cNvSpPr>
          <p:nvPr>
            <p:ph type="ctrTitle"/>
          </p:nvPr>
        </p:nvSpPr>
        <p:spPr>
          <a:xfrm>
            <a:off x="4406845" y="3655217"/>
            <a:ext cx="6801056" cy="1459355"/>
          </a:xfrm>
        </p:spPr>
        <p:txBody>
          <a:bodyPr anchor="b">
            <a:normAutofit/>
          </a:bodyPr>
          <a:lstStyle/>
          <a:p>
            <a:pPr algn="l"/>
            <a:r>
              <a:rPr lang="en-US" sz="4400" dirty="0"/>
              <a:t>SDFs and Growth Management</a:t>
            </a:r>
          </a:p>
        </p:txBody>
      </p:sp>
      <p:sp>
        <p:nvSpPr>
          <p:cNvPr id="3" name="Subtitle 2">
            <a:extLst>
              <a:ext uri="{FF2B5EF4-FFF2-40B4-BE49-F238E27FC236}">
                <a16:creationId xmlns:a16="http://schemas.microsoft.com/office/drawing/2014/main" id="{8E1C7F1B-D288-D5EF-83CA-E6C69E336B6D}"/>
              </a:ext>
            </a:extLst>
          </p:cNvPr>
          <p:cNvSpPr>
            <a:spLocks noGrp="1"/>
          </p:cNvSpPr>
          <p:nvPr>
            <p:ph type="subTitle" idx="1"/>
          </p:nvPr>
        </p:nvSpPr>
        <p:spPr>
          <a:xfrm>
            <a:off x="4552738" y="5258608"/>
            <a:ext cx="6801056" cy="646785"/>
          </a:xfrm>
        </p:spPr>
        <p:txBody>
          <a:bodyPr>
            <a:noAutofit/>
          </a:bodyPr>
          <a:lstStyle/>
          <a:p>
            <a:pPr algn="l"/>
            <a:r>
              <a:rPr lang="en-US" dirty="0"/>
              <a:t>Kara A </a:t>
            </a:r>
            <a:r>
              <a:rPr lang="en-US" dirty="0" err="1"/>
              <a:t>Millonzi</a:t>
            </a:r>
            <a:endParaRPr lang="en-US" dirty="0"/>
          </a:p>
          <a:p>
            <a:pPr algn="l"/>
            <a:r>
              <a:rPr lang="en-US" dirty="0"/>
              <a:t>UNC Chapel Hill School of Government</a:t>
            </a:r>
          </a:p>
          <a:p>
            <a:pPr algn="l"/>
            <a:r>
              <a:rPr lang="en-US" dirty="0"/>
              <a:t>2025</a:t>
            </a:r>
          </a:p>
        </p:txBody>
      </p:sp>
    </p:spTree>
    <p:extLst>
      <p:ext uri="{BB962C8B-B14F-4D97-AF65-F5344CB8AC3E}">
        <p14:creationId xmlns:p14="http://schemas.microsoft.com/office/powerpoint/2010/main" val="2115346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E2631C6-3357-1C42-C181-7F86B599BFBE}"/>
              </a:ext>
            </a:extLst>
          </p:cNvPr>
          <p:cNvSpPr/>
          <p:nvPr/>
        </p:nvSpPr>
        <p:spPr>
          <a:xfrm>
            <a:off x="0" y="0"/>
            <a:ext cx="12191999" cy="1209962"/>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10">
            <a:extLst>
              <a:ext uri="{FF2B5EF4-FFF2-40B4-BE49-F238E27FC236}">
                <a16:creationId xmlns:a16="http://schemas.microsoft.com/office/drawing/2014/main" id="{900FE591-C285-1FD2-63F4-94A2B92FDCCB}"/>
              </a:ext>
            </a:extLst>
          </p:cNvPr>
          <p:cNvSpPr>
            <a:spLocks noGrp="1"/>
          </p:cNvSpPr>
          <p:nvPr>
            <p:ph type="title"/>
          </p:nvPr>
        </p:nvSpPr>
        <p:spPr>
          <a:xfrm>
            <a:off x="838199" y="-43543"/>
            <a:ext cx="10515600" cy="1325563"/>
          </a:xfrm>
        </p:spPr>
        <p:txBody>
          <a:bodyPr/>
          <a:lstStyle/>
          <a:p>
            <a:r>
              <a:rPr lang="en-US" b="0" i="0" dirty="0">
                <a:solidFill>
                  <a:schemeClr val="bg1"/>
                </a:solidFill>
                <a:effectLst/>
              </a:rPr>
              <a:t>What is “New Development?"</a:t>
            </a:r>
            <a:endParaRPr lang="en-IN" dirty="0">
              <a:solidFill>
                <a:schemeClr val="bg1"/>
              </a:solidFill>
            </a:endParaRPr>
          </a:p>
        </p:txBody>
      </p:sp>
      <p:sp>
        <p:nvSpPr>
          <p:cNvPr id="23" name="Oval 22">
            <a:extLst>
              <a:ext uri="{FF2B5EF4-FFF2-40B4-BE49-F238E27FC236}">
                <a16:creationId xmlns:a16="http://schemas.microsoft.com/office/drawing/2014/main" id="{64D9146C-5DAD-2D04-BA3B-45055A106DE1}"/>
              </a:ext>
            </a:extLst>
          </p:cNvPr>
          <p:cNvSpPr/>
          <p:nvPr/>
        </p:nvSpPr>
        <p:spPr>
          <a:xfrm>
            <a:off x="617044" y="1612836"/>
            <a:ext cx="1044842" cy="1044842"/>
          </a:xfrm>
          <a:prstGeom prst="ellipse">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16">
            <a:extLst>
              <a:ext uri="{FF2B5EF4-FFF2-40B4-BE49-F238E27FC236}">
                <a16:creationId xmlns:a16="http://schemas.microsoft.com/office/drawing/2014/main" id="{BAEE24D2-B59C-B219-1FDB-2A620B3D6C08}"/>
              </a:ext>
            </a:extLst>
          </p:cNvPr>
          <p:cNvSpPr/>
          <p:nvPr/>
        </p:nvSpPr>
        <p:spPr>
          <a:xfrm>
            <a:off x="1362485" y="1484784"/>
            <a:ext cx="8765963" cy="1300946"/>
          </a:xfrm>
          <a:prstGeom prst="homePlate">
            <a:avLst>
              <a:gd name="adj" fmla="val 19691"/>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Rounded Corners 36">
            <a:extLst>
              <a:ext uri="{FF2B5EF4-FFF2-40B4-BE49-F238E27FC236}">
                <a16:creationId xmlns:a16="http://schemas.microsoft.com/office/drawing/2014/main" id="{314D6C53-560C-99C1-4CFD-11BF0BA9921D}"/>
              </a:ext>
            </a:extLst>
          </p:cNvPr>
          <p:cNvSpPr/>
          <p:nvPr/>
        </p:nvSpPr>
        <p:spPr>
          <a:xfrm>
            <a:off x="1637766" y="1708513"/>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76537FF8-1BE3-C294-6C9B-06E0F737EFB4}"/>
              </a:ext>
            </a:extLst>
          </p:cNvPr>
          <p:cNvSpPr/>
          <p:nvPr/>
        </p:nvSpPr>
        <p:spPr>
          <a:xfrm>
            <a:off x="1539596" y="1964700"/>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2" name="Group 21">
            <a:extLst>
              <a:ext uri="{FF2B5EF4-FFF2-40B4-BE49-F238E27FC236}">
                <a16:creationId xmlns:a16="http://schemas.microsoft.com/office/drawing/2014/main" id="{27FFDA87-754D-B654-78AA-54A23FACCE20}"/>
              </a:ext>
            </a:extLst>
          </p:cNvPr>
          <p:cNvGrpSpPr/>
          <p:nvPr/>
        </p:nvGrpSpPr>
        <p:grpSpPr>
          <a:xfrm rot="18272240">
            <a:off x="1780231" y="1897138"/>
            <a:ext cx="568558" cy="317690"/>
            <a:chOff x="6166420" y="1118304"/>
            <a:chExt cx="2159016" cy="1206378"/>
          </a:xfrm>
          <a:solidFill>
            <a:schemeClr val="bg1"/>
          </a:solidFill>
        </p:grpSpPr>
        <p:sp>
          <p:nvSpPr>
            <p:cNvPr id="20" name="Rectangle 19">
              <a:extLst>
                <a:ext uri="{FF2B5EF4-FFF2-40B4-BE49-F238E27FC236}">
                  <a16:creationId xmlns:a16="http://schemas.microsoft.com/office/drawing/2014/main" id="{F9A35F01-9454-8650-2EE5-52DE7940A637}"/>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3206105A-C0C6-89A8-58DB-7443B375D724}"/>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6" name="Oval 25">
            <a:extLst>
              <a:ext uri="{FF2B5EF4-FFF2-40B4-BE49-F238E27FC236}">
                <a16:creationId xmlns:a16="http://schemas.microsoft.com/office/drawing/2014/main" id="{E42D60B0-C420-F15A-1FF5-752429C7A35B}"/>
              </a:ext>
            </a:extLst>
          </p:cNvPr>
          <p:cNvSpPr/>
          <p:nvPr/>
        </p:nvSpPr>
        <p:spPr>
          <a:xfrm>
            <a:off x="617044" y="3223346"/>
            <a:ext cx="1044842" cy="1044842"/>
          </a:xfrm>
          <a:prstGeom prst="ellipse">
            <a:avLst/>
          </a:pr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Pentagon 26">
            <a:extLst>
              <a:ext uri="{FF2B5EF4-FFF2-40B4-BE49-F238E27FC236}">
                <a16:creationId xmlns:a16="http://schemas.microsoft.com/office/drawing/2014/main" id="{B701641A-2020-AB16-3F17-1C942E7A6EA9}"/>
              </a:ext>
            </a:extLst>
          </p:cNvPr>
          <p:cNvSpPr/>
          <p:nvPr/>
        </p:nvSpPr>
        <p:spPr>
          <a:xfrm>
            <a:off x="1362485" y="2943030"/>
            <a:ext cx="8765963" cy="1599980"/>
          </a:xfrm>
          <a:prstGeom prst="homePlate">
            <a:avLst>
              <a:gd name="adj" fmla="val 19691"/>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Rounded Corners 40">
            <a:extLst>
              <a:ext uri="{FF2B5EF4-FFF2-40B4-BE49-F238E27FC236}">
                <a16:creationId xmlns:a16="http://schemas.microsoft.com/office/drawing/2014/main" id="{26F384B3-A1D8-69F0-89A9-3774C5029858}"/>
              </a:ext>
            </a:extLst>
          </p:cNvPr>
          <p:cNvSpPr/>
          <p:nvPr/>
        </p:nvSpPr>
        <p:spPr>
          <a:xfrm>
            <a:off x="1637766" y="3319023"/>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B96F3ED8-7321-5A0C-17BA-3831BB00760F}"/>
              </a:ext>
            </a:extLst>
          </p:cNvPr>
          <p:cNvSpPr/>
          <p:nvPr/>
        </p:nvSpPr>
        <p:spPr>
          <a:xfrm>
            <a:off x="1539596" y="3600880"/>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42">
            <a:extLst>
              <a:ext uri="{FF2B5EF4-FFF2-40B4-BE49-F238E27FC236}">
                <a16:creationId xmlns:a16="http://schemas.microsoft.com/office/drawing/2014/main" id="{057BBE1F-2F1C-CD7C-D5E7-913C6CB4B4BF}"/>
              </a:ext>
            </a:extLst>
          </p:cNvPr>
          <p:cNvGrpSpPr/>
          <p:nvPr/>
        </p:nvGrpSpPr>
        <p:grpSpPr>
          <a:xfrm rot="18272240">
            <a:off x="1780231" y="3533318"/>
            <a:ext cx="568558" cy="317690"/>
            <a:chOff x="6166420" y="1118304"/>
            <a:chExt cx="2159016" cy="1206378"/>
          </a:xfrm>
          <a:solidFill>
            <a:schemeClr val="bg1"/>
          </a:solidFill>
        </p:grpSpPr>
        <p:sp>
          <p:nvSpPr>
            <p:cNvPr id="44" name="Rectangle 43">
              <a:extLst>
                <a:ext uri="{FF2B5EF4-FFF2-40B4-BE49-F238E27FC236}">
                  <a16:creationId xmlns:a16="http://schemas.microsoft.com/office/drawing/2014/main" id="{94092254-CCA0-3521-8D05-F87D7B5B44E7}"/>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8A59DD37-9170-04FC-03D7-39D6632F25DE}"/>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2" name="Oval 31">
            <a:extLst>
              <a:ext uri="{FF2B5EF4-FFF2-40B4-BE49-F238E27FC236}">
                <a16:creationId xmlns:a16="http://schemas.microsoft.com/office/drawing/2014/main" id="{8C6B4251-D786-9795-D038-252916E38E11}"/>
              </a:ext>
            </a:extLst>
          </p:cNvPr>
          <p:cNvSpPr/>
          <p:nvPr/>
        </p:nvSpPr>
        <p:spPr>
          <a:xfrm>
            <a:off x="617044" y="4833855"/>
            <a:ext cx="1044842" cy="1044842"/>
          </a:xfrm>
          <a:prstGeom prst="ellipse">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Arrow: Pentagon 32">
            <a:extLst>
              <a:ext uri="{FF2B5EF4-FFF2-40B4-BE49-F238E27FC236}">
                <a16:creationId xmlns:a16="http://schemas.microsoft.com/office/drawing/2014/main" id="{6563838E-4BFA-3662-609C-F84A7583DEEB}"/>
              </a:ext>
            </a:extLst>
          </p:cNvPr>
          <p:cNvSpPr/>
          <p:nvPr/>
        </p:nvSpPr>
        <p:spPr>
          <a:xfrm>
            <a:off x="1362485" y="4705803"/>
            <a:ext cx="8765963" cy="1300946"/>
          </a:xfrm>
          <a:prstGeom prst="homePlate">
            <a:avLst>
              <a:gd name="adj" fmla="val 19691"/>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Rounded Corners 46">
            <a:extLst>
              <a:ext uri="{FF2B5EF4-FFF2-40B4-BE49-F238E27FC236}">
                <a16:creationId xmlns:a16="http://schemas.microsoft.com/office/drawing/2014/main" id="{C098978A-610E-8786-DCE5-4624AD7E4E27}"/>
              </a:ext>
            </a:extLst>
          </p:cNvPr>
          <p:cNvSpPr/>
          <p:nvPr/>
        </p:nvSpPr>
        <p:spPr>
          <a:xfrm>
            <a:off x="1637766" y="4929532"/>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8A579E1B-8D6B-34A3-B613-EF3F22BF4198}"/>
              </a:ext>
            </a:extLst>
          </p:cNvPr>
          <p:cNvSpPr/>
          <p:nvPr/>
        </p:nvSpPr>
        <p:spPr>
          <a:xfrm>
            <a:off x="1539596" y="5187403"/>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0DB5D226-9EB1-8CBA-CE93-1768B3CD0446}"/>
              </a:ext>
            </a:extLst>
          </p:cNvPr>
          <p:cNvGrpSpPr/>
          <p:nvPr/>
        </p:nvGrpSpPr>
        <p:grpSpPr>
          <a:xfrm rot="18272240">
            <a:off x="1780231" y="5119841"/>
            <a:ext cx="568558" cy="317690"/>
            <a:chOff x="6166420" y="1118304"/>
            <a:chExt cx="2159016" cy="1206378"/>
          </a:xfrm>
          <a:solidFill>
            <a:schemeClr val="bg1"/>
          </a:solidFill>
        </p:grpSpPr>
        <p:sp>
          <p:nvSpPr>
            <p:cNvPr id="50" name="Rectangle 49">
              <a:extLst>
                <a:ext uri="{FF2B5EF4-FFF2-40B4-BE49-F238E27FC236}">
                  <a16:creationId xmlns:a16="http://schemas.microsoft.com/office/drawing/2014/main" id="{BCBCA10A-1BB6-17DC-03F6-62093F43AAEB}"/>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331C66D1-455E-FD8E-BB8A-187668536566}"/>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3" name="TextBox 82">
            <a:extLst>
              <a:ext uri="{FF2B5EF4-FFF2-40B4-BE49-F238E27FC236}">
                <a16:creationId xmlns:a16="http://schemas.microsoft.com/office/drawing/2014/main" id="{924AF5B2-C649-F0F6-139F-FF372F02A610}"/>
              </a:ext>
            </a:extLst>
          </p:cNvPr>
          <p:cNvSpPr txBox="1"/>
          <p:nvPr/>
        </p:nvSpPr>
        <p:spPr>
          <a:xfrm>
            <a:off x="755593" y="1775629"/>
            <a:ext cx="628746" cy="719256"/>
          </a:xfrm>
          <a:prstGeom prst="rect">
            <a:avLst/>
          </a:prstGeom>
          <a:noFill/>
        </p:spPr>
        <p:txBody>
          <a:bodyPr wrap="square" lIns="0" tIns="0" rIns="0" bIns="0" rtlCol="0" anchor="ctr">
            <a:noAutofit/>
          </a:bodyPr>
          <a:lstStyle/>
          <a:p>
            <a:pPr algn="ctr"/>
            <a:r>
              <a:rPr lang="en-US" sz="4000" b="1" dirty="0">
                <a:solidFill>
                  <a:schemeClr val="bg1"/>
                </a:solidFill>
              </a:rPr>
              <a:t>1</a:t>
            </a:r>
            <a:endParaRPr lang="en-IN" sz="4000" b="1" dirty="0">
              <a:solidFill>
                <a:schemeClr val="bg1"/>
              </a:solidFill>
            </a:endParaRPr>
          </a:p>
        </p:txBody>
      </p:sp>
      <p:sp>
        <p:nvSpPr>
          <p:cNvPr id="84" name="TextBox 83">
            <a:extLst>
              <a:ext uri="{FF2B5EF4-FFF2-40B4-BE49-F238E27FC236}">
                <a16:creationId xmlns:a16="http://schemas.microsoft.com/office/drawing/2014/main" id="{C37EBD78-9A64-B041-853C-3D6F92F8BC26}"/>
              </a:ext>
            </a:extLst>
          </p:cNvPr>
          <p:cNvSpPr txBox="1"/>
          <p:nvPr/>
        </p:nvSpPr>
        <p:spPr>
          <a:xfrm>
            <a:off x="755593" y="3386139"/>
            <a:ext cx="628746" cy="719256"/>
          </a:xfrm>
          <a:prstGeom prst="rect">
            <a:avLst/>
          </a:prstGeom>
          <a:noFill/>
        </p:spPr>
        <p:txBody>
          <a:bodyPr wrap="square" lIns="0" tIns="0" rIns="0" bIns="0" rtlCol="0" anchor="ctr">
            <a:noAutofit/>
          </a:bodyPr>
          <a:lstStyle/>
          <a:p>
            <a:pPr algn="ctr"/>
            <a:r>
              <a:rPr lang="en-US" sz="4000" b="1" dirty="0">
                <a:solidFill>
                  <a:schemeClr val="bg1"/>
                </a:solidFill>
              </a:rPr>
              <a:t>2</a:t>
            </a:r>
            <a:endParaRPr lang="en-IN" sz="4000" b="1" dirty="0">
              <a:solidFill>
                <a:schemeClr val="bg1"/>
              </a:solidFill>
            </a:endParaRPr>
          </a:p>
        </p:txBody>
      </p:sp>
      <p:sp>
        <p:nvSpPr>
          <p:cNvPr id="85" name="TextBox 84">
            <a:extLst>
              <a:ext uri="{FF2B5EF4-FFF2-40B4-BE49-F238E27FC236}">
                <a16:creationId xmlns:a16="http://schemas.microsoft.com/office/drawing/2014/main" id="{F1CE9E3B-5B11-FC66-22A0-C138331D39D1}"/>
              </a:ext>
            </a:extLst>
          </p:cNvPr>
          <p:cNvSpPr txBox="1"/>
          <p:nvPr/>
        </p:nvSpPr>
        <p:spPr>
          <a:xfrm>
            <a:off x="755593" y="4996648"/>
            <a:ext cx="628746" cy="719256"/>
          </a:xfrm>
          <a:prstGeom prst="rect">
            <a:avLst/>
          </a:prstGeom>
          <a:noFill/>
        </p:spPr>
        <p:txBody>
          <a:bodyPr wrap="square" lIns="0" tIns="0" rIns="0" bIns="0" rtlCol="0" anchor="ctr">
            <a:noAutofit/>
          </a:bodyPr>
          <a:lstStyle/>
          <a:p>
            <a:pPr algn="ctr"/>
            <a:r>
              <a:rPr lang="en-US" sz="4000" b="1" dirty="0">
                <a:solidFill>
                  <a:schemeClr val="bg1"/>
                </a:solidFill>
              </a:rPr>
              <a:t>3</a:t>
            </a:r>
            <a:endParaRPr lang="en-IN" sz="4000" b="1" dirty="0">
              <a:solidFill>
                <a:schemeClr val="bg1"/>
              </a:solidFill>
            </a:endParaRPr>
          </a:p>
        </p:txBody>
      </p:sp>
      <p:sp>
        <p:nvSpPr>
          <p:cNvPr id="89" name="Rectangle 88">
            <a:extLst>
              <a:ext uri="{FF2B5EF4-FFF2-40B4-BE49-F238E27FC236}">
                <a16:creationId xmlns:a16="http://schemas.microsoft.com/office/drawing/2014/main" id="{197B9EA5-893E-EDEF-CB34-C067EB01ACAB}"/>
              </a:ext>
            </a:extLst>
          </p:cNvPr>
          <p:cNvSpPr/>
          <p:nvPr/>
        </p:nvSpPr>
        <p:spPr>
          <a:xfrm>
            <a:off x="2726245" y="1697823"/>
            <a:ext cx="4565565" cy="902844"/>
          </a:xfrm>
          <a:prstGeom prst="rect">
            <a:avLst/>
          </a:prstGeom>
        </p:spPr>
        <p:txBody>
          <a:bodyPr wrap="square" lIns="0" tIns="0" rIns="0" bIns="0" anchor="ctr">
            <a:noAutofit/>
          </a:bodyPr>
          <a:lstStyle/>
          <a:p>
            <a:pPr lvl="0"/>
            <a:r>
              <a:rPr lang="en-US" sz="2400" dirty="0">
                <a:solidFill>
                  <a:schemeClr val="bg1"/>
                </a:solidFill>
              </a:rPr>
              <a:t>Subdivision</a:t>
            </a:r>
            <a:r>
              <a:rPr lang="en-US" sz="2400" baseline="0" dirty="0">
                <a:solidFill>
                  <a:schemeClr val="bg1"/>
                </a:solidFill>
              </a:rPr>
              <a:t> of Land</a:t>
            </a:r>
            <a:endParaRPr lang="en-US" sz="2400" dirty="0">
              <a:solidFill>
                <a:schemeClr val="bg1"/>
              </a:solidFill>
            </a:endParaRPr>
          </a:p>
        </p:txBody>
      </p:sp>
      <p:sp>
        <p:nvSpPr>
          <p:cNvPr id="90" name="Rectangle 89">
            <a:extLst>
              <a:ext uri="{FF2B5EF4-FFF2-40B4-BE49-F238E27FC236}">
                <a16:creationId xmlns:a16="http://schemas.microsoft.com/office/drawing/2014/main" id="{C84577EF-3FA8-7966-1451-DB84A0017F77}"/>
              </a:ext>
            </a:extLst>
          </p:cNvPr>
          <p:cNvSpPr/>
          <p:nvPr/>
        </p:nvSpPr>
        <p:spPr>
          <a:xfrm>
            <a:off x="2714828" y="3290632"/>
            <a:ext cx="7151651" cy="902844"/>
          </a:xfrm>
          <a:prstGeom prst="rect">
            <a:avLst/>
          </a:prstGeom>
        </p:spPr>
        <p:txBody>
          <a:bodyPr wrap="square" lIns="0" tIns="0" rIns="0" bIns="0" anchor="ctr">
            <a:noAutofit/>
          </a:bodyPr>
          <a:lstStyle/>
          <a:p>
            <a:pPr lvl="0"/>
            <a:r>
              <a:rPr lang="en-US" sz="2400" b="0" i="0" u="none" dirty="0">
                <a:solidFill>
                  <a:schemeClr val="bg1"/>
                </a:solidFill>
              </a:rPr>
              <a:t>Construction, reconstruction, redevelopment, conversion, structural alteration, relocation, or enlargement of any structure which increases the number of service units</a:t>
            </a:r>
            <a:endParaRPr lang="en-US" sz="2400" dirty="0">
              <a:solidFill>
                <a:schemeClr val="bg1"/>
              </a:solidFill>
            </a:endParaRPr>
          </a:p>
        </p:txBody>
      </p:sp>
      <p:sp>
        <p:nvSpPr>
          <p:cNvPr id="91" name="Rectangle 90">
            <a:extLst>
              <a:ext uri="{FF2B5EF4-FFF2-40B4-BE49-F238E27FC236}">
                <a16:creationId xmlns:a16="http://schemas.microsoft.com/office/drawing/2014/main" id="{ACC535F1-77E0-0F86-5FB8-6103B656CB31}"/>
              </a:ext>
            </a:extLst>
          </p:cNvPr>
          <p:cNvSpPr/>
          <p:nvPr/>
        </p:nvSpPr>
        <p:spPr>
          <a:xfrm>
            <a:off x="2789391" y="4873083"/>
            <a:ext cx="6717525" cy="902844"/>
          </a:xfrm>
          <a:prstGeom prst="rect">
            <a:avLst/>
          </a:prstGeom>
        </p:spPr>
        <p:txBody>
          <a:bodyPr wrap="square" lIns="0" tIns="0" rIns="0" bIns="0" anchor="ctr">
            <a:noAutofit/>
          </a:bodyPr>
          <a:lstStyle/>
          <a:p>
            <a:pPr lvl="0"/>
            <a:r>
              <a:rPr lang="en-US" sz="2400" b="0" i="0" u="none" dirty="0">
                <a:solidFill>
                  <a:schemeClr val="bg1"/>
                </a:solidFill>
              </a:rPr>
              <a:t>Any use or extension of the use of land which increases the number of service units</a:t>
            </a:r>
            <a:endParaRPr lang="en-US" sz="2400" dirty="0">
              <a:solidFill>
                <a:schemeClr val="bg1"/>
              </a:solidFill>
            </a:endParaRPr>
          </a:p>
        </p:txBody>
      </p:sp>
      <p:sp>
        <p:nvSpPr>
          <p:cNvPr id="2" name="Rectangle 1">
            <a:extLst>
              <a:ext uri="{FF2B5EF4-FFF2-40B4-BE49-F238E27FC236}">
                <a16:creationId xmlns:a16="http://schemas.microsoft.com/office/drawing/2014/main" id="{ECF19F9D-A698-4811-7458-21F72EF91742}"/>
              </a:ext>
            </a:extLst>
          </p:cNvPr>
          <p:cNvSpPr/>
          <p:nvPr/>
        </p:nvSpPr>
        <p:spPr>
          <a:xfrm>
            <a:off x="10200640" y="1484784"/>
            <a:ext cx="1859280" cy="46721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65000"/>
                    <a:lumOff val="35000"/>
                  </a:schemeClr>
                </a:solidFill>
                <a:effectLst/>
                <a:latin typeface="TimesNewRoman"/>
              </a:rPr>
              <a:t>Any of the following occurring after the date a local government begins the written analysis process required by G.S. 162A‐205, no more than one year prior to the adoption of a system development fee, which increases the capacity necessary to serve that development</a:t>
            </a:r>
            <a:r>
              <a:rPr lang="en-US" sz="1800" dirty="0">
                <a:effectLst/>
                <a:latin typeface="TimesNewRoman"/>
              </a:rPr>
              <a:t>: </a:t>
            </a:r>
            <a:endParaRPr lang="en-US" dirty="0"/>
          </a:p>
        </p:txBody>
      </p:sp>
      <p:cxnSp>
        <p:nvCxnSpPr>
          <p:cNvPr id="4" name="Straight Connector 3">
            <a:extLst>
              <a:ext uri="{FF2B5EF4-FFF2-40B4-BE49-F238E27FC236}">
                <a16:creationId xmlns:a16="http://schemas.microsoft.com/office/drawing/2014/main" id="{24A4D67F-888C-E62A-15FE-C0E791D7C3B0}"/>
              </a:ext>
            </a:extLst>
          </p:cNvPr>
          <p:cNvCxnSpPr/>
          <p:nvPr/>
        </p:nvCxnSpPr>
        <p:spPr>
          <a:xfrm>
            <a:off x="1661886" y="6356126"/>
            <a:ext cx="769239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DEA8AC92-E675-05A3-1778-CD8D42311386}"/>
              </a:ext>
            </a:extLst>
          </p:cNvPr>
          <p:cNvSpPr/>
          <p:nvPr/>
        </p:nvSpPr>
        <p:spPr>
          <a:xfrm>
            <a:off x="1661886" y="6352317"/>
            <a:ext cx="1485900" cy="5486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LG Begins SDF Analysis</a:t>
            </a:r>
          </a:p>
        </p:txBody>
      </p:sp>
      <p:sp>
        <p:nvSpPr>
          <p:cNvPr id="6" name="Rectangle 5">
            <a:extLst>
              <a:ext uri="{FF2B5EF4-FFF2-40B4-BE49-F238E27FC236}">
                <a16:creationId xmlns:a16="http://schemas.microsoft.com/office/drawing/2014/main" id="{02151DBF-57E7-9309-6725-224A20AB00D4}"/>
              </a:ext>
            </a:extLst>
          </p:cNvPr>
          <p:cNvSpPr/>
          <p:nvPr/>
        </p:nvSpPr>
        <p:spPr>
          <a:xfrm>
            <a:off x="7868376" y="6352317"/>
            <a:ext cx="1485900" cy="5486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LG Adopts SDFs</a:t>
            </a:r>
          </a:p>
        </p:txBody>
      </p:sp>
      <p:sp>
        <p:nvSpPr>
          <p:cNvPr id="7" name="Rectangle 6">
            <a:extLst>
              <a:ext uri="{FF2B5EF4-FFF2-40B4-BE49-F238E27FC236}">
                <a16:creationId xmlns:a16="http://schemas.microsoft.com/office/drawing/2014/main" id="{C4C10DD9-82C9-3702-2F45-05B11CCFC115}"/>
              </a:ext>
            </a:extLst>
          </p:cNvPr>
          <p:cNvSpPr/>
          <p:nvPr/>
        </p:nvSpPr>
        <p:spPr>
          <a:xfrm>
            <a:off x="3490686" y="6527739"/>
            <a:ext cx="3749040" cy="261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Retroactive period (&lt;=1 year)</a:t>
            </a:r>
          </a:p>
        </p:txBody>
      </p:sp>
      <p:cxnSp>
        <p:nvCxnSpPr>
          <p:cNvPr id="9" name="Straight Arrow Connector 8">
            <a:extLst>
              <a:ext uri="{FF2B5EF4-FFF2-40B4-BE49-F238E27FC236}">
                <a16:creationId xmlns:a16="http://schemas.microsoft.com/office/drawing/2014/main" id="{20B4CB0A-F047-0B3F-9AC5-0FACC88F5ED9}"/>
              </a:ext>
            </a:extLst>
          </p:cNvPr>
          <p:cNvCxnSpPr>
            <a:cxnSpLocks/>
          </p:cNvCxnSpPr>
          <p:nvPr/>
        </p:nvCxnSpPr>
        <p:spPr>
          <a:xfrm>
            <a:off x="1661886" y="6203726"/>
            <a:ext cx="10088154"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2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E2631C6-3357-1C42-C181-7F86B599BFBE}"/>
              </a:ext>
            </a:extLst>
          </p:cNvPr>
          <p:cNvSpPr/>
          <p:nvPr/>
        </p:nvSpPr>
        <p:spPr>
          <a:xfrm>
            <a:off x="0" y="0"/>
            <a:ext cx="12191999" cy="1209962"/>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10">
            <a:extLst>
              <a:ext uri="{FF2B5EF4-FFF2-40B4-BE49-F238E27FC236}">
                <a16:creationId xmlns:a16="http://schemas.microsoft.com/office/drawing/2014/main" id="{900FE591-C285-1FD2-63F4-94A2B92FDCCB}"/>
              </a:ext>
            </a:extLst>
          </p:cNvPr>
          <p:cNvSpPr>
            <a:spLocks noGrp="1"/>
          </p:cNvSpPr>
          <p:nvPr>
            <p:ph type="title"/>
          </p:nvPr>
        </p:nvSpPr>
        <p:spPr>
          <a:xfrm>
            <a:off x="838199" y="-43543"/>
            <a:ext cx="10515600" cy="1325563"/>
          </a:xfrm>
        </p:spPr>
        <p:txBody>
          <a:bodyPr/>
          <a:lstStyle/>
          <a:p>
            <a:r>
              <a:rPr lang="en-US" b="0" i="0" dirty="0">
                <a:solidFill>
                  <a:schemeClr val="bg1"/>
                </a:solidFill>
                <a:effectLst/>
              </a:rPr>
              <a:t>What is “New Development?"</a:t>
            </a:r>
            <a:endParaRPr lang="en-IN" dirty="0">
              <a:solidFill>
                <a:schemeClr val="bg1"/>
              </a:solidFill>
            </a:endParaRPr>
          </a:p>
        </p:txBody>
      </p:sp>
      <p:sp>
        <p:nvSpPr>
          <p:cNvPr id="23" name="Oval 22">
            <a:extLst>
              <a:ext uri="{FF2B5EF4-FFF2-40B4-BE49-F238E27FC236}">
                <a16:creationId xmlns:a16="http://schemas.microsoft.com/office/drawing/2014/main" id="{64D9146C-5DAD-2D04-BA3B-45055A106DE1}"/>
              </a:ext>
            </a:extLst>
          </p:cNvPr>
          <p:cNvSpPr/>
          <p:nvPr/>
        </p:nvSpPr>
        <p:spPr>
          <a:xfrm>
            <a:off x="617044" y="1612836"/>
            <a:ext cx="1044842" cy="1044842"/>
          </a:xfrm>
          <a:prstGeom prst="ellipse">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16">
            <a:extLst>
              <a:ext uri="{FF2B5EF4-FFF2-40B4-BE49-F238E27FC236}">
                <a16:creationId xmlns:a16="http://schemas.microsoft.com/office/drawing/2014/main" id="{BAEE24D2-B59C-B219-1FDB-2A620B3D6C08}"/>
              </a:ext>
            </a:extLst>
          </p:cNvPr>
          <p:cNvSpPr/>
          <p:nvPr/>
        </p:nvSpPr>
        <p:spPr>
          <a:xfrm>
            <a:off x="1362485" y="1484784"/>
            <a:ext cx="8765963" cy="1300946"/>
          </a:xfrm>
          <a:prstGeom prst="homePlate">
            <a:avLst>
              <a:gd name="adj" fmla="val 19691"/>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Rounded Corners 36">
            <a:extLst>
              <a:ext uri="{FF2B5EF4-FFF2-40B4-BE49-F238E27FC236}">
                <a16:creationId xmlns:a16="http://schemas.microsoft.com/office/drawing/2014/main" id="{314D6C53-560C-99C1-4CFD-11BF0BA9921D}"/>
              </a:ext>
            </a:extLst>
          </p:cNvPr>
          <p:cNvSpPr/>
          <p:nvPr/>
        </p:nvSpPr>
        <p:spPr>
          <a:xfrm>
            <a:off x="1637766" y="1708513"/>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76537FF8-1BE3-C294-6C9B-06E0F737EFB4}"/>
              </a:ext>
            </a:extLst>
          </p:cNvPr>
          <p:cNvSpPr/>
          <p:nvPr/>
        </p:nvSpPr>
        <p:spPr>
          <a:xfrm>
            <a:off x="1539596" y="1964700"/>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2" name="Group 21">
            <a:extLst>
              <a:ext uri="{FF2B5EF4-FFF2-40B4-BE49-F238E27FC236}">
                <a16:creationId xmlns:a16="http://schemas.microsoft.com/office/drawing/2014/main" id="{27FFDA87-754D-B654-78AA-54A23FACCE20}"/>
              </a:ext>
            </a:extLst>
          </p:cNvPr>
          <p:cNvGrpSpPr/>
          <p:nvPr/>
        </p:nvGrpSpPr>
        <p:grpSpPr>
          <a:xfrm rot="18272240">
            <a:off x="1780231" y="1897138"/>
            <a:ext cx="568558" cy="317690"/>
            <a:chOff x="6166420" y="1118304"/>
            <a:chExt cx="2159016" cy="1206378"/>
          </a:xfrm>
          <a:solidFill>
            <a:schemeClr val="bg1"/>
          </a:solidFill>
        </p:grpSpPr>
        <p:sp>
          <p:nvSpPr>
            <p:cNvPr id="20" name="Rectangle 19">
              <a:extLst>
                <a:ext uri="{FF2B5EF4-FFF2-40B4-BE49-F238E27FC236}">
                  <a16:creationId xmlns:a16="http://schemas.microsoft.com/office/drawing/2014/main" id="{F9A35F01-9454-8650-2EE5-52DE7940A637}"/>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3206105A-C0C6-89A8-58DB-7443B375D724}"/>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6" name="Oval 25">
            <a:extLst>
              <a:ext uri="{FF2B5EF4-FFF2-40B4-BE49-F238E27FC236}">
                <a16:creationId xmlns:a16="http://schemas.microsoft.com/office/drawing/2014/main" id="{E42D60B0-C420-F15A-1FF5-752429C7A35B}"/>
              </a:ext>
            </a:extLst>
          </p:cNvPr>
          <p:cNvSpPr/>
          <p:nvPr/>
        </p:nvSpPr>
        <p:spPr>
          <a:xfrm>
            <a:off x="617044" y="3223346"/>
            <a:ext cx="1044842" cy="1044842"/>
          </a:xfrm>
          <a:prstGeom prst="ellipse">
            <a:avLst/>
          </a:pr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Pentagon 26">
            <a:extLst>
              <a:ext uri="{FF2B5EF4-FFF2-40B4-BE49-F238E27FC236}">
                <a16:creationId xmlns:a16="http://schemas.microsoft.com/office/drawing/2014/main" id="{B701641A-2020-AB16-3F17-1C942E7A6EA9}"/>
              </a:ext>
            </a:extLst>
          </p:cNvPr>
          <p:cNvSpPr/>
          <p:nvPr/>
        </p:nvSpPr>
        <p:spPr>
          <a:xfrm>
            <a:off x="1362485" y="2943030"/>
            <a:ext cx="8765963" cy="1599980"/>
          </a:xfrm>
          <a:prstGeom prst="homePlate">
            <a:avLst>
              <a:gd name="adj" fmla="val 19691"/>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Rounded Corners 40">
            <a:extLst>
              <a:ext uri="{FF2B5EF4-FFF2-40B4-BE49-F238E27FC236}">
                <a16:creationId xmlns:a16="http://schemas.microsoft.com/office/drawing/2014/main" id="{26F384B3-A1D8-69F0-89A9-3774C5029858}"/>
              </a:ext>
            </a:extLst>
          </p:cNvPr>
          <p:cNvSpPr/>
          <p:nvPr/>
        </p:nvSpPr>
        <p:spPr>
          <a:xfrm>
            <a:off x="1637766" y="3319023"/>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B96F3ED8-7321-5A0C-17BA-3831BB00760F}"/>
              </a:ext>
            </a:extLst>
          </p:cNvPr>
          <p:cNvSpPr/>
          <p:nvPr/>
        </p:nvSpPr>
        <p:spPr>
          <a:xfrm>
            <a:off x="1539596" y="3600880"/>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42">
            <a:extLst>
              <a:ext uri="{FF2B5EF4-FFF2-40B4-BE49-F238E27FC236}">
                <a16:creationId xmlns:a16="http://schemas.microsoft.com/office/drawing/2014/main" id="{057BBE1F-2F1C-CD7C-D5E7-913C6CB4B4BF}"/>
              </a:ext>
            </a:extLst>
          </p:cNvPr>
          <p:cNvGrpSpPr/>
          <p:nvPr/>
        </p:nvGrpSpPr>
        <p:grpSpPr>
          <a:xfrm rot="18272240">
            <a:off x="1780231" y="3533318"/>
            <a:ext cx="568558" cy="317690"/>
            <a:chOff x="6166420" y="1118304"/>
            <a:chExt cx="2159016" cy="1206378"/>
          </a:xfrm>
          <a:solidFill>
            <a:schemeClr val="bg1"/>
          </a:solidFill>
        </p:grpSpPr>
        <p:sp>
          <p:nvSpPr>
            <p:cNvPr id="44" name="Rectangle 43">
              <a:extLst>
                <a:ext uri="{FF2B5EF4-FFF2-40B4-BE49-F238E27FC236}">
                  <a16:creationId xmlns:a16="http://schemas.microsoft.com/office/drawing/2014/main" id="{94092254-CCA0-3521-8D05-F87D7B5B44E7}"/>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8A59DD37-9170-04FC-03D7-39D6632F25DE}"/>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2" name="Oval 31">
            <a:extLst>
              <a:ext uri="{FF2B5EF4-FFF2-40B4-BE49-F238E27FC236}">
                <a16:creationId xmlns:a16="http://schemas.microsoft.com/office/drawing/2014/main" id="{8C6B4251-D786-9795-D038-252916E38E11}"/>
              </a:ext>
            </a:extLst>
          </p:cNvPr>
          <p:cNvSpPr/>
          <p:nvPr/>
        </p:nvSpPr>
        <p:spPr>
          <a:xfrm>
            <a:off x="617044" y="4833855"/>
            <a:ext cx="1044842" cy="1044842"/>
          </a:xfrm>
          <a:prstGeom prst="ellipse">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Arrow: Pentagon 32">
            <a:extLst>
              <a:ext uri="{FF2B5EF4-FFF2-40B4-BE49-F238E27FC236}">
                <a16:creationId xmlns:a16="http://schemas.microsoft.com/office/drawing/2014/main" id="{6563838E-4BFA-3662-609C-F84A7583DEEB}"/>
              </a:ext>
            </a:extLst>
          </p:cNvPr>
          <p:cNvSpPr/>
          <p:nvPr/>
        </p:nvSpPr>
        <p:spPr>
          <a:xfrm>
            <a:off x="1362485" y="4705803"/>
            <a:ext cx="8765963" cy="1300946"/>
          </a:xfrm>
          <a:prstGeom prst="homePlate">
            <a:avLst>
              <a:gd name="adj" fmla="val 19691"/>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Rounded Corners 46">
            <a:extLst>
              <a:ext uri="{FF2B5EF4-FFF2-40B4-BE49-F238E27FC236}">
                <a16:creationId xmlns:a16="http://schemas.microsoft.com/office/drawing/2014/main" id="{C098978A-610E-8786-DCE5-4624AD7E4E27}"/>
              </a:ext>
            </a:extLst>
          </p:cNvPr>
          <p:cNvSpPr/>
          <p:nvPr/>
        </p:nvSpPr>
        <p:spPr>
          <a:xfrm>
            <a:off x="1637766" y="4929532"/>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8A579E1B-8D6B-34A3-B613-EF3F22BF4198}"/>
              </a:ext>
            </a:extLst>
          </p:cNvPr>
          <p:cNvSpPr/>
          <p:nvPr/>
        </p:nvSpPr>
        <p:spPr>
          <a:xfrm>
            <a:off x="1539596" y="5187403"/>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0DB5D226-9EB1-8CBA-CE93-1768B3CD0446}"/>
              </a:ext>
            </a:extLst>
          </p:cNvPr>
          <p:cNvGrpSpPr/>
          <p:nvPr/>
        </p:nvGrpSpPr>
        <p:grpSpPr>
          <a:xfrm rot="18272240">
            <a:off x="1780231" y="5119841"/>
            <a:ext cx="568558" cy="317690"/>
            <a:chOff x="6166420" y="1118304"/>
            <a:chExt cx="2159016" cy="1206378"/>
          </a:xfrm>
          <a:solidFill>
            <a:schemeClr val="bg1"/>
          </a:solidFill>
        </p:grpSpPr>
        <p:sp>
          <p:nvSpPr>
            <p:cNvPr id="50" name="Rectangle 49">
              <a:extLst>
                <a:ext uri="{FF2B5EF4-FFF2-40B4-BE49-F238E27FC236}">
                  <a16:creationId xmlns:a16="http://schemas.microsoft.com/office/drawing/2014/main" id="{BCBCA10A-1BB6-17DC-03F6-62093F43AAEB}"/>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331C66D1-455E-FD8E-BB8A-187668536566}"/>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3" name="TextBox 82">
            <a:extLst>
              <a:ext uri="{FF2B5EF4-FFF2-40B4-BE49-F238E27FC236}">
                <a16:creationId xmlns:a16="http://schemas.microsoft.com/office/drawing/2014/main" id="{924AF5B2-C649-F0F6-139F-FF372F02A610}"/>
              </a:ext>
            </a:extLst>
          </p:cNvPr>
          <p:cNvSpPr txBox="1"/>
          <p:nvPr/>
        </p:nvSpPr>
        <p:spPr>
          <a:xfrm>
            <a:off x="755593" y="1775629"/>
            <a:ext cx="628746" cy="719256"/>
          </a:xfrm>
          <a:prstGeom prst="rect">
            <a:avLst/>
          </a:prstGeom>
          <a:noFill/>
        </p:spPr>
        <p:txBody>
          <a:bodyPr wrap="square" lIns="0" tIns="0" rIns="0" bIns="0" rtlCol="0" anchor="ctr">
            <a:noAutofit/>
          </a:bodyPr>
          <a:lstStyle/>
          <a:p>
            <a:pPr algn="ctr"/>
            <a:r>
              <a:rPr lang="en-US" sz="4000" b="1" dirty="0">
                <a:solidFill>
                  <a:schemeClr val="bg1"/>
                </a:solidFill>
              </a:rPr>
              <a:t>1</a:t>
            </a:r>
            <a:endParaRPr lang="en-IN" sz="4000" b="1" dirty="0">
              <a:solidFill>
                <a:schemeClr val="bg1"/>
              </a:solidFill>
            </a:endParaRPr>
          </a:p>
        </p:txBody>
      </p:sp>
      <p:sp>
        <p:nvSpPr>
          <p:cNvPr id="84" name="TextBox 83">
            <a:extLst>
              <a:ext uri="{FF2B5EF4-FFF2-40B4-BE49-F238E27FC236}">
                <a16:creationId xmlns:a16="http://schemas.microsoft.com/office/drawing/2014/main" id="{C37EBD78-9A64-B041-853C-3D6F92F8BC26}"/>
              </a:ext>
            </a:extLst>
          </p:cNvPr>
          <p:cNvSpPr txBox="1"/>
          <p:nvPr/>
        </p:nvSpPr>
        <p:spPr>
          <a:xfrm>
            <a:off x="755593" y="3386139"/>
            <a:ext cx="628746" cy="719256"/>
          </a:xfrm>
          <a:prstGeom prst="rect">
            <a:avLst/>
          </a:prstGeom>
          <a:noFill/>
        </p:spPr>
        <p:txBody>
          <a:bodyPr wrap="square" lIns="0" tIns="0" rIns="0" bIns="0" rtlCol="0" anchor="ctr">
            <a:noAutofit/>
          </a:bodyPr>
          <a:lstStyle/>
          <a:p>
            <a:pPr algn="ctr"/>
            <a:r>
              <a:rPr lang="en-US" sz="4000" b="1" dirty="0">
                <a:solidFill>
                  <a:schemeClr val="bg1"/>
                </a:solidFill>
              </a:rPr>
              <a:t>2</a:t>
            </a:r>
            <a:endParaRPr lang="en-IN" sz="4000" b="1" dirty="0">
              <a:solidFill>
                <a:schemeClr val="bg1"/>
              </a:solidFill>
            </a:endParaRPr>
          </a:p>
        </p:txBody>
      </p:sp>
      <p:sp>
        <p:nvSpPr>
          <p:cNvPr id="85" name="TextBox 84">
            <a:extLst>
              <a:ext uri="{FF2B5EF4-FFF2-40B4-BE49-F238E27FC236}">
                <a16:creationId xmlns:a16="http://schemas.microsoft.com/office/drawing/2014/main" id="{F1CE9E3B-5B11-FC66-22A0-C138331D39D1}"/>
              </a:ext>
            </a:extLst>
          </p:cNvPr>
          <p:cNvSpPr txBox="1"/>
          <p:nvPr/>
        </p:nvSpPr>
        <p:spPr>
          <a:xfrm>
            <a:off x="755593" y="4996648"/>
            <a:ext cx="628746" cy="719256"/>
          </a:xfrm>
          <a:prstGeom prst="rect">
            <a:avLst/>
          </a:prstGeom>
          <a:noFill/>
        </p:spPr>
        <p:txBody>
          <a:bodyPr wrap="square" lIns="0" tIns="0" rIns="0" bIns="0" rtlCol="0" anchor="ctr">
            <a:noAutofit/>
          </a:bodyPr>
          <a:lstStyle/>
          <a:p>
            <a:pPr algn="ctr"/>
            <a:r>
              <a:rPr lang="en-US" sz="4000" b="1" dirty="0">
                <a:solidFill>
                  <a:schemeClr val="bg1"/>
                </a:solidFill>
              </a:rPr>
              <a:t>3</a:t>
            </a:r>
            <a:endParaRPr lang="en-IN" sz="4000" b="1" dirty="0">
              <a:solidFill>
                <a:schemeClr val="bg1"/>
              </a:solidFill>
            </a:endParaRPr>
          </a:p>
        </p:txBody>
      </p:sp>
      <p:sp>
        <p:nvSpPr>
          <p:cNvPr id="89" name="Rectangle 88">
            <a:extLst>
              <a:ext uri="{FF2B5EF4-FFF2-40B4-BE49-F238E27FC236}">
                <a16:creationId xmlns:a16="http://schemas.microsoft.com/office/drawing/2014/main" id="{197B9EA5-893E-EDEF-CB34-C067EB01ACAB}"/>
              </a:ext>
            </a:extLst>
          </p:cNvPr>
          <p:cNvSpPr/>
          <p:nvPr/>
        </p:nvSpPr>
        <p:spPr>
          <a:xfrm>
            <a:off x="2726245" y="1697823"/>
            <a:ext cx="4565565" cy="902844"/>
          </a:xfrm>
          <a:prstGeom prst="rect">
            <a:avLst/>
          </a:prstGeom>
        </p:spPr>
        <p:txBody>
          <a:bodyPr wrap="square" lIns="0" tIns="0" rIns="0" bIns="0" anchor="ctr">
            <a:noAutofit/>
          </a:bodyPr>
          <a:lstStyle/>
          <a:p>
            <a:pPr lvl="0"/>
            <a:r>
              <a:rPr lang="en-US" sz="2400" dirty="0">
                <a:solidFill>
                  <a:schemeClr val="bg1"/>
                </a:solidFill>
              </a:rPr>
              <a:t>Subdivision</a:t>
            </a:r>
            <a:r>
              <a:rPr lang="en-US" sz="2400" baseline="0" dirty="0">
                <a:solidFill>
                  <a:schemeClr val="bg1"/>
                </a:solidFill>
              </a:rPr>
              <a:t> of Land</a:t>
            </a:r>
            <a:endParaRPr lang="en-US" sz="2400" dirty="0">
              <a:solidFill>
                <a:schemeClr val="bg1"/>
              </a:solidFill>
            </a:endParaRPr>
          </a:p>
        </p:txBody>
      </p:sp>
      <p:sp>
        <p:nvSpPr>
          <p:cNvPr id="90" name="Rectangle 89">
            <a:extLst>
              <a:ext uri="{FF2B5EF4-FFF2-40B4-BE49-F238E27FC236}">
                <a16:creationId xmlns:a16="http://schemas.microsoft.com/office/drawing/2014/main" id="{C84577EF-3FA8-7966-1451-DB84A0017F77}"/>
              </a:ext>
            </a:extLst>
          </p:cNvPr>
          <p:cNvSpPr/>
          <p:nvPr/>
        </p:nvSpPr>
        <p:spPr>
          <a:xfrm>
            <a:off x="2714828" y="3290632"/>
            <a:ext cx="7151651" cy="902844"/>
          </a:xfrm>
          <a:prstGeom prst="rect">
            <a:avLst/>
          </a:prstGeom>
        </p:spPr>
        <p:txBody>
          <a:bodyPr wrap="square" lIns="0" tIns="0" rIns="0" bIns="0" anchor="ctr">
            <a:noAutofit/>
          </a:bodyPr>
          <a:lstStyle/>
          <a:p>
            <a:pPr lvl="0"/>
            <a:r>
              <a:rPr lang="en-US" sz="2400" b="0" i="0" u="none" dirty="0">
                <a:solidFill>
                  <a:schemeClr val="bg1"/>
                </a:solidFill>
              </a:rPr>
              <a:t>Construction, reconstruction, redevelopment, conversion, structural alteration, relocation, or enlargement of any structure which </a:t>
            </a:r>
            <a:r>
              <a:rPr lang="en-US" sz="2800" b="1" i="0" u="none" dirty="0">
                <a:solidFill>
                  <a:schemeClr val="bg1"/>
                </a:solidFill>
              </a:rPr>
              <a:t>increases the number of service units</a:t>
            </a:r>
            <a:endParaRPr lang="en-US" sz="2800" b="1" dirty="0">
              <a:solidFill>
                <a:schemeClr val="bg1"/>
              </a:solidFill>
            </a:endParaRPr>
          </a:p>
        </p:txBody>
      </p:sp>
      <p:sp>
        <p:nvSpPr>
          <p:cNvPr id="91" name="Rectangle 90">
            <a:extLst>
              <a:ext uri="{FF2B5EF4-FFF2-40B4-BE49-F238E27FC236}">
                <a16:creationId xmlns:a16="http://schemas.microsoft.com/office/drawing/2014/main" id="{ACC535F1-77E0-0F86-5FB8-6103B656CB31}"/>
              </a:ext>
            </a:extLst>
          </p:cNvPr>
          <p:cNvSpPr/>
          <p:nvPr/>
        </p:nvSpPr>
        <p:spPr>
          <a:xfrm>
            <a:off x="2789391" y="4873083"/>
            <a:ext cx="6717525" cy="902844"/>
          </a:xfrm>
          <a:prstGeom prst="rect">
            <a:avLst/>
          </a:prstGeom>
        </p:spPr>
        <p:txBody>
          <a:bodyPr wrap="square" lIns="0" tIns="0" rIns="0" bIns="0" anchor="ctr">
            <a:noAutofit/>
          </a:bodyPr>
          <a:lstStyle/>
          <a:p>
            <a:pPr lvl="0"/>
            <a:r>
              <a:rPr lang="en-US" sz="2400" b="0" i="0" u="none" dirty="0">
                <a:solidFill>
                  <a:schemeClr val="bg1"/>
                </a:solidFill>
              </a:rPr>
              <a:t>Any use or extension of the use of land which </a:t>
            </a:r>
            <a:r>
              <a:rPr lang="en-US" sz="2800" b="1" i="0" u="none" dirty="0">
                <a:solidFill>
                  <a:schemeClr val="bg1"/>
                </a:solidFill>
              </a:rPr>
              <a:t>increases the number of service units</a:t>
            </a:r>
            <a:endParaRPr lang="en-US" sz="2800" b="1" dirty="0">
              <a:solidFill>
                <a:schemeClr val="bg1"/>
              </a:solidFill>
            </a:endParaRPr>
          </a:p>
        </p:txBody>
      </p:sp>
      <p:sp>
        <p:nvSpPr>
          <p:cNvPr id="3" name="Rectangle 2">
            <a:extLst>
              <a:ext uri="{FF2B5EF4-FFF2-40B4-BE49-F238E27FC236}">
                <a16:creationId xmlns:a16="http://schemas.microsoft.com/office/drawing/2014/main" id="{D583EE29-8F5B-47E9-22B0-A0AF85573676}"/>
              </a:ext>
            </a:extLst>
          </p:cNvPr>
          <p:cNvSpPr/>
          <p:nvPr/>
        </p:nvSpPr>
        <p:spPr>
          <a:xfrm>
            <a:off x="10069510" y="1209962"/>
            <a:ext cx="2200117" cy="5648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“Uses the gallons per day per service unit that the local governmental unit applies to its water or sewer system engineering or planning purposes for water or sewer, as appropriate, in calculating the system development fee."</a:t>
            </a:r>
          </a:p>
        </p:txBody>
      </p:sp>
    </p:spTree>
    <p:extLst>
      <p:ext uri="{BB962C8B-B14F-4D97-AF65-F5344CB8AC3E}">
        <p14:creationId xmlns:p14="http://schemas.microsoft.com/office/powerpoint/2010/main" val="2489609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E2631C6-3357-1C42-C181-7F86B599BFBE}"/>
              </a:ext>
            </a:extLst>
          </p:cNvPr>
          <p:cNvSpPr/>
          <p:nvPr/>
        </p:nvSpPr>
        <p:spPr>
          <a:xfrm>
            <a:off x="0" y="0"/>
            <a:ext cx="12191999" cy="1209962"/>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10">
            <a:extLst>
              <a:ext uri="{FF2B5EF4-FFF2-40B4-BE49-F238E27FC236}">
                <a16:creationId xmlns:a16="http://schemas.microsoft.com/office/drawing/2014/main" id="{900FE591-C285-1FD2-63F4-94A2B92FDCCB}"/>
              </a:ext>
            </a:extLst>
          </p:cNvPr>
          <p:cNvSpPr>
            <a:spLocks noGrp="1"/>
          </p:cNvSpPr>
          <p:nvPr>
            <p:ph type="title"/>
          </p:nvPr>
        </p:nvSpPr>
        <p:spPr>
          <a:xfrm>
            <a:off x="838199" y="-43543"/>
            <a:ext cx="10515600" cy="1325563"/>
          </a:xfrm>
        </p:spPr>
        <p:txBody>
          <a:bodyPr/>
          <a:lstStyle/>
          <a:p>
            <a:r>
              <a:rPr lang="en-US" b="0" i="0" dirty="0">
                <a:solidFill>
                  <a:schemeClr val="bg1"/>
                </a:solidFill>
                <a:effectLst/>
              </a:rPr>
              <a:t>What is “New Development?"</a:t>
            </a:r>
            <a:endParaRPr lang="en-IN" dirty="0">
              <a:solidFill>
                <a:schemeClr val="bg1"/>
              </a:solidFill>
            </a:endParaRPr>
          </a:p>
        </p:txBody>
      </p:sp>
      <p:sp>
        <p:nvSpPr>
          <p:cNvPr id="23" name="Oval 22">
            <a:extLst>
              <a:ext uri="{FF2B5EF4-FFF2-40B4-BE49-F238E27FC236}">
                <a16:creationId xmlns:a16="http://schemas.microsoft.com/office/drawing/2014/main" id="{64D9146C-5DAD-2D04-BA3B-45055A106DE1}"/>
              </a:ext>
            </a:extLst>
          </p:cNvPr>
          <p:cNvSpPr/>
          <p:nvPr/>
        </p:nvSpPr>
        <p:spPr>
          <a:xfrm>
            <a:off x="617044" y="1612836"/>
            <a:ext cx="1044842" cy="1044842"/>
          </a:xfrm>
          <a:prstGeom prst="ellipse">
            <a:avLst/>
          </a:prstGeom>
          <a:solidFill>
            <a:schemeClr val="accent1">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16">
            <a:extLst>
              <a:ext uri="{FF2B5EF4-FFF2-40B4-BE49-F238E27FC236}">
                <a16:creationId xmlns:a16="http://schemas.microsoft.com/office/drawing/2014/main" id="{BAEE24D2-B59C-B219-1FDB-2A620B3D6C08}"/>
              </a:ext>
            </a:extLst>
          </p:cNvPr>
          <p:cNvSpPr/>
          <p:nvPr/>
        </p:nvSpPr>
        <p:spPr>
          <a:xfrm>
            <a:off x="1362485" y="1484784"/>
            <a:ext cx="8765963" cy="1300946"/>
          </a:xfrm>
          <a:prstGeom prst="homePlate">
            <a:avLst>
              <a:gd name="adj" fmla="val 19691"/>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Rounded Corners 36">
            <a:extLst>
              <a:ext uri="{FF2B5EF4-FFF2-40B4-BE49-F238E27FC236}">
                <a16:creationId xmlns:a16="http://schemas.microsoft.com/office/drawing/2014/main" id="{314D6C53-560C-99C1-4CFD-11BF0BA9921D}"/>
              </a:ext>
            </a:extLst>
          </p:cNvPr>
          <p:cNvSpPr/>
          <p:nvPr/>
        </p:nvSpPr>
        <p:spPr>
          <a:xfrm>
            <a:off x="1637766" y="1708513"/>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76537FF8-1BE3-C294-6C9B-06E0F737EFB4}"/>
              </a:ext>
            </a:extLst>
          </p:cNvPr>
          <p:cNvSpPr/>
          <p:nvPr/>
        </p:nvSpPr>
        <p:spPr>
          <a:xfrm>
            <a:off x="1539596" y="1964700"/>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2" name="Group 21">
            <a:extLst>
              <a:ext uri="{FF2B5EF4-FFF2-40B4-BE49-F238E27FC236}">
                <a16:creationId xmlns:a16="http://schemas.microsoft.com/office/drawing/2014/main" id="{27FFDA87-754D-B654-78AA-54A23FACCE20}"/>
              </a:ext>
            </a:extLst>
          </p:cNvPr>
          <p:cNvGrpSpPr/>
          <p:nvPr/>
        </p:nvGrpSpPr>
        <p:grpSpPr>
          <a:xfrm rot="18272240">
            <a:off x="1780231" y="1897138"/>
            <a:ext cx="568558" cy="317690"/>
            <a:chOff x="6166420" y="1118304"/>
            <a:chExt cx="2159016" cy="1206378"/>
          </a:xfrm>
          <a:solidFill>
            <a:schemeClr val="bg1"/>
          </a:solidFill>
        </p:grpSpPr>
        <p:sp>
          <p:nvSpPr>
            <p:cNvPr id="20" name="Rectangle 19">
              <a:extLst>
                <a:ext uri="{FF2B5EF4-FFF2-40B4-BE49-F238E27FC236}">
                  <a16:creationId xmlns:a16="http://schemas.microsoft.com/office/drawing/2014/main" id="{F9A35F01-9454-8650-2EE5-52DE7940A637}"/>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3206105A-C0C6-89A8-58DB-7443B375D724}"/>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6" name="Oval 25">
            <a:extLst>
              <a:ext uri="{FF2B5EF4-FFF2-40B4-BE49-F238E27FC236}">
                <a16:creationId xmlns:a16="http://schemas.microsoft.com/office/drawing/2014/main" id="{E42D60B0-C420-F15A-1FF5-752429C7A35B}"/>
              </a:ext>
            </a:extLst>
          </p:cNvPr>
          <p:cNvSpPr/>
          <p:nvPr/>
        </p:nvSpPr>
        <p:spPr>
          <a:xfrm>
            <a:off x="617044" y="3223346"/>
            <a:ext cx="1044842" cy="1044842"/>
          </a:xfrm>
          <a:prstGeom prst="ellipse">
            <a:avLst/>
          </a:pr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Pentagon 26">
            <a:extLst>
              <a:ext uri="{FF2B5EF4-FFF2-40B4-BE49-F238E27FC236}">
                <a16:creationId xmlns:a16="http://schemas.microsoft.com/office/drawing/2014/main" id="{B701641A-2020-AB16-3F17-1C942E7A6EA9}"/>
              </a:ext>
            </a:extLst>
          </p:cNvPr>
          <p:cNvSpPr/>
          <p:nvPr/>
        </p:nvSpPr>
        <p:spPr>
          <a:xfrm>
            <a:off x="1362485" y="2943030"/>
            <a:ext cx="8765963" cy="1599980"/>
          </a:xfrm>
          <a:prstGeom prst="homePlate">
            <a:avLst>
              <a:gd name="adj" fmla="val 19691"/>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Rounded Corners 40">
            <a:extLst>
              <a:ext uri="{FF2B5EF4-FFF2-40B4-BE49-F238E27FC236}">
                <a16:creationId xmlns:a16="http://schemas.microsoft.com/office/drawing/2014/main" id="{26F384B3-A1D8-69F0-89A9-3774C5029858}"/>
              </a:ext>
            </a:extLst>
          </p:cNvPr>
          <p:cNvSpPr/>
          <p:nvPr/>
        </p:nvSpPr>
        <p:spPr>
          <a:xfrm>
            <a:off x="1637766" y="3319023"/>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B96F3ED8-7321-5A0C-17BA-3831BB00760F}"/>
              </a:ext>
            </a:extLst>
          </p:cNvPr>
          <p:cNvSpPr/>
          <p:nvPr/>
        </p:nvSpPr>
        <p:spPr>
          <a:xfrm>
            <a:off x="1539596" y="3600880"/>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42">
            <a:extLst>
              <a:ext uri="{FF2B5EF4-FFF2-40B4-BE49-F238E27FC236}">
                <a16:creationId xmlns:a16="http://schemas.microsoft.com/office/drawing/2014/main" id="{057BBE1F-2F1C-CD7C-D5E7-913C6CB4B4BF}"/>
              </a:ext>
            </a:extLst>
          </p:cNvPr>
          <p:cNvGrpSpPr/>
          <p:nvPr/>
        </p:nvGrpSpPr>
        <p:grpSpPr>
          <a:xfrm rot="18272240">
            <a:off x="1780231" y="3533318"/>
            <a:ext cx="568558" cy="317690"/>
            <a:chOff x="6166420" y="1118304"/>
            <a:chExt cx="2159016" cy="1206378"/>
          </a:xfrm>
          <a:solidFill>
            <a:schemeClr val="bg1"/>
          </a:solidFill>
        </p:grpSpPr>
        <p:sp>
          <p:nvSpPr>
            <p:cNvPr id="44" name="Rectangle 43">
              <a:extLst>
                <a:ext uri="{FF2B5EF4-FFF2-40B4-BE49-F238E27FC236}">
                  <a16:creationId xmlns:a16="http://schemas.microsoft.com/office/drawing/2014/main" id="{94092254-CCA0-3521-8D05-F87D7B5B44E7}"/>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8A59DD37-9170-04FC-03D7-39D6632F25DE}"/>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2" name="Oval 31">
            <a:extLst>
              <a:ext uri="{FF2B5EF4-FFF2-40B4-BE49-F238E27FC236}">
                <a16:creationId xmlns:a16="http://schemas.microsoft.com/office/drawing/2014/main" id="{8C6B4251-D786-9795-D038-252916E38E11}"/>
              </a:ext>
            </a:extLst>
          </p:cNvPr>
          <p:cNvSpPr/>
          <p:nvPr/>
        </p:nvSpPr>
        <p:spPr>
          <a:xfrm>
            <a:off x="617044" y="4833855"/>
            <a:ext cx="1044842" cy="1044842"/>
          </a:xfrm>
          <a:prstGeom prst="ellipse">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Arrow: Pentagon 32">
            <a:extLst>
              <a:ext uri="{FF2B5EF4-FFF2-40B4-BE49-F238E27FC236}">
                <a16:creationId xmlns:a16="http://schemas.microsoft.com/office/drawing/2014/main" id="{6563838E-4BFA-3662-609C-F84A7583DEEB}"/>
              </a:ext>
            </a:extLst>
          </p:cNvPr>
          <p:cNvSpPr/>
          <p:nvPr/>
        </p:nvSpPr>
        <p:spPr>
          <a:xfrm>
            <a:off x="1362485" y="4705803"/>
            <a:ext cx="8765963" cy="1300946"/>
          </a:xfrm>
          <a:prstGeom prst="homePlate">
            <a:avLst>
              <a:gd name="adj" fmla="val 19691"/>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Rounded Corners 46">
            <a:extLst>
              <a:ext uri="{FF2B5EF4-FFF2-40B4-BE49-F238E27FC236}">
                <a16:creationId xmlns:a16="http://schemas.microsoft.com/office/drawing/2014/main" id="{C098978A-610E-8786-DCE5-4624AD7E4E27}"/>
              </a:ext>
            </a:extLst>
          </p:cNvPr>
          <p:cNvSpPr/>
          <p:nvPr/>
        </p:nvSpPr>
        <p:spPr>
          <a:xfrm>
            <a:off x="1637766" y="4929532"/>
            <a:ext cx="853488" cy="85348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8A579E1B-8D6B-34A3-B613-EF3F22BF4198}"/>
              </a:ext>
            </a:extLst>
          </p:cNvPr>
          <p:cNvSpPr/>
          <p:nvPr/>
        </p:nvSpPr>
        <p:spPr>
          <a:xfrm>
            <a:off x="1539596" y="5187403"/>
            <a:ext cx="1049828" cy="729362"/>
          </a:xfrm>
          <a:prstGeom prst="ellipse">
            <a:avLst/>
          </a:prstGeom>
          <a:solidFill>
            <a:schemeClr val="tx1">
              <a:alpha val="4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0DB5D226-9EB1-8CBA-CE93-1768B3CD0446}"/>
              </a:ext>
            </a:extLst>
          </p:cNvPr>
          <p:cNvGrpSpPr/>
          <p:nvPr/>
        </p:nvGrpSpPr>
        <p:grpSpPr>
          <a:xfrm rot="18272240">
            <a:off x="1780231" y="5119841"/>
            <a:ext cx="568558" cy="317690"/>
            <a:chOff x="6166420" y="1118304"/>
            <a:chExt cx="2159016" cy="1206378"/>
          </a:xfrm>
          <a:solidFill>
            <a:schemeClr val="bg1"/>
          </a:solidFill>
        </p:grpSpPr>
        <p:sp>
          <p:nvSpPr>
            <p:cNvPr id="50" name="Rectangle 49">
              <a:extLst>
                <a:ext uri="{FF2B5EF4-FFF2-40B4-BE49-F238E27FC236}">
                  <a16:creationId xmlns:a16="http://schemas.microsoft.com/office/drawing/2014/main" id="{BCBCA10A-1BB6-17DC-03F6-62093F43AAEB}"/>
                </a:ext>
              </a:extLst>
            </p:cNvPr>
            <p:cNvSpPr/>
            <p:nvPr/>
          </p:nvSpPr>
          <p:spPr>
            <a:xfrm>
              <a:off x="6166420" y="1964639"/>
              <a:ext cx="2159016" cy="360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331C66D1-455E-FD8E-BB8A-187668536566}"/>
                </a:ext>
              </a:extLst>
            </p:cNvPr>
            <p:cNvSpPr/>
            <p:nvPr/>
          </p:nvSpPr>
          <p:spPr>
            <a:xfrm rot="16200000">
              <a:off x="5743251" y="1541473"/>
              <a:ext cx="1206378"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3" name="TextBox 82">
            <a:extLst>
              <a:ext uri="{FF2B5EF4-FFF2-40B4-BE49-F238E27FC236}">
                <a16:creationId xmlns:a16="http://schemas.microsoft.com/office/drawing/2014/main" id="{924AF5B2-C649-F0F6-139F-FF372F02A610}"/>
              </a:ext>
            </a:extLst>
          </p:cNvPr>
          <p:cNvSpPr txBox="1"/>
          <p:nvPr/>
        </p:nvSpPr>
        <p:spPr>
          <a:xfrm>
            <a:off x="755593" y="1775629"/>
            <a:ext cx="628746" cy="719256"/>
          </a:xfrm>
          <a:prstGeom prst="rect">
            <a:avLst/>
          </a:prstGeom>
          <a:noFill/>
        </p:spPr>
        <p:txBody>
          <a:bodyPr wrap="square" lIns="0" tIns="0" rIns="0" bIns="0" rtlCol="0" anchor="ctr">
            <a:noAutofit/>
          </a:bodyPr>
          <a:lstStyle/>
          <a:p>
            <a:pPr algn="ctr"/>
            <a:r>
              <a:rPr lang="en-US" sz="4000" b="1" dirty="0">
                <a:solidFill>
                  <a:schemeClr val="bg1"/>
                </a:solidFill>
              </a:rPr>
              <a:t>1</a:t>
            </a:r>
            <a:endParaRPr lang="en-IN" sz="4000" b="1" dirty="0">
              <a:solidFill>
                <a:schemeClr val="bg1"/>
              </a:solidFill>
            </a:endParaRPr>
          </a:p>
        </p:txBody>
      </p:sp>
      <p:sp>
        <p:nvSpPr>
          <p:cNvPr id="84" name="TextBox 83">
            <a:extLst>
              <a:ext uri="{FF2B5EF4-FFF2-40B4-BE49-F238E27FC236}">
                <a16:creationId xmlns:a16="http://schemas.microsoft.com/office/drawing/2014/main" id="{C37EBD78-9A64-B041-853C-3D6F92F8BC26}"/>
              </a:ext>
            </a:extLst>
          </p:cNvPr>
          <p:cNvSpPr txBox="1"/>
          <p:nvPr/>
        </p:nvSpPr>
        <p:spPr>
          <a:xfrm>
            <a:off x="755593" y="3386139"/>
            <a:ext cx="628746" cy="719256"/>
          </a:xfrm>
          <a:prstGeom prst="rect">
            <a:avLst/>
          </a:prstGeom>
          <a:noFill/>
        </p:spPr>
        <p:txBody>
          <a:bodyPr wrap="square" lIns="0" tIns="0" rIns="0" bIns="0" rtlCol="0" anchor="ctr">
            <a:noAutofit/>
          </a:bodyPr>
          <a:lstStyle/>
          <a:p>
            <a:pPr algn="ctr"/>
            <a:r>
              <a:rPr lang="en-US" sz="4000" b="1" dirty="0">
                <a:solidFill>
                  <a:schemeClr val="bg1"/>
                </a:solidFill>
              </a:rPr>
              <a:t>2</a:t>
            </a:r>
            <a:endParaRPr lang="en-IN" sz="4000" b="1" dirty="0">
              <a:solidFill>
                <a:schemeClr val="bg1"/>
              </a:solidFill>
            </a:endParaRPr>
          </a:p>
        </p:txBody>
      </p:sp>
      <p:sp>
        <p:nvSpPr>
          <p:cNvPr id="85" name="TextBox 84">
            <a:extLst>
              <a:ext uri="{FF2B5EF4-FFF2-40B4-BE49-F238E27FC236}">
                <a16:creationId xmlns:a16="http://schemas.microsoft.com/office/drawing/2014/main" id="{F1CE9E3B-5B11-FC66-22A0-C138331D39D1}"/>
              </a:ext>
            </a:extLst>
          </p:cNvPr>
          <p:cNvSpPr txBox="1"/>
          <p:nvPr/>
        </p:nvSpPr>
        <p:spPr>
          <a:xfrm>
            <a:off x="755593" y="4996648"/>
            <a:ext cx="628746" cy="719256"/>
          </a:xfrm>
          <a:prstGeom prst="rect">
            <a:avLst/>
          </a:prstGeom>
          <a:noFill/>
        </p:spPr>
        <p:txBody>
          <a:bodyPr wrap="square" lIns="0" tIns="0" rIns="0" bIns="0" rtlCol="0" anchor="ctr">
            <a:noAutofit/>
          </a:bodyPr>
          <a:lstStyle/>
          <a:p>
            <a:pPr algn="ctr"/>
            <a:r>
              <a:rPr lang="en-US" sz="4000" b="1" dirty="0">
                <a:solidFill>
                  <a:schemeClr val="bg1"/>
                </a:solidFill>
              </a:rPr>
              <a:t>3</a:t>
            </a:r>
            <a:endParaRPr lang="en-IN" sz="4000" b="1" dirty="0">
              <a:solidFill>
                <a:schemeClr val="bg1"/>
              </a:solidFill>
            </a:endParaRPr>
          </a:p>
        </p:txBody>
      </p:sp>
      <p:sp>
        <p:nvSpPr>
          <p:cNvPr id="89" name="Rectangle 88">
            <a:extLst>
              <a:ext uri="{FF2B5EF4-FFF2-40B4-BE49-F238E27FC236}">
                <a16:creationId xmlns:a16="http://schemas.microsoft.com/office/drawing/2014/main" id="{197B9EA5-893E-EDEF-CB34-C067EB01ACAB}"/>
              </a:ext>
            </a:extLst>
          </p:cNvPr>
          <p:cNvSpPr/>
          <p:nvPr/>
        </p:nvSpPr>
        <p:spPr>
          <a:xfrm>
            <a:off x="2726245" y="1697823"/>
            <a:ext cx="4565565" cy="902844"/>
          </a:xfrm>
          <a:prstGeom prst="rect">
            <a:avLst/>
          </a:prstGeom>
        </p:spPr>
        <p:txBody>
          <a:bodyPr wrap="square" lIns="0" tIns="0" rIns="0" bIns="0" anchor="ctr">
            <a:noAutofit/>
          </a:bodyPr>
          <a:lstStyle/>
          <a:p>
            <a:pPr lvl="0"/>
            <a:r>
              <a:rPr lang="en-US" sz="2400" dirty="0">
                <a:solidFill>
                  <a:schemeClr val="bg1"/>
                </a:solidFill>
              </a:rPr>
              <a:t>Subdivision</a:t>
            </a:r>
            <a:r>
              <a:rPr lang="en-US" sz="2400" baseline="0" dirty="0">
                <a:solidFill>
                  <a:schemeClr val="bg1"/>
                </a:solidFill>
              </a:rPr>
              <a:t> of Land</a:t>
            </a:r>
            <a:endParaRPr lang="en-US" sz="2400" dirty="0">
              <a:solidFill>
                <a:schemeClr val="bg1"/>
              </a:solidFill>
            </a:endParaRPr>
          </a:p>
        </p:txBody>
      </p:sp>
      <p:sp>
        <p:nvSpPr>
          <p:cNvPr id="90" name="Rectangle 89">
            <a:extLst>
              <a:ext uri="{FF2B5EF4-FFF2-40B4-BE49-F238E27FC236}">
                <a16:creationId xmlns:a16="http://schemas.microsoft.com/office/drawing/2014/main" id="{C84577EF-3FA8-7966-1451-DB84A0017F77}"/>
              </a:ext>
            </a:extLst>
          </p:cNvPr>
          <p:cNvSpPr/>
          <p:nvPr/>
        </p:nvSpPr>
        <p:spPr>
          <a:xfrm>
            <a:off x="2714828" y="3290632"/>
            <a:ext cx="7151651" cy="902844"/>
          </a:xfrm>
          <a:prstGeom prst="rect">
            <a:avLst/>
          </a:prstGeom>
        </p:spPr>
        <p:txBody>
          <a:bodyPr wrap="square" lIns="0" tIns="0" rIns="0" bIns="0" anchor="ctr">
            <a:noAutofit/>
          </a:bodyPr>
          <a:lstStyle/>
          <a:p>
            <a:pPr lvl="0"/>
            <a:r>
              <a:rPr lang="en-US" sz="2400" b="0" i="0" u="none" dirty="0">
                <a:solidFill>
                  <a:schemeClr val="bg1"/>
                </a:solidFill>
              </a:rPr>
              <a:t>Construction, reconstruction, redevelopment, conversion, structural alteration, relocation, or enlargement of any structure which </a:t>
            </a:r>
            <a:r>
              <a:rPr lang="en-US" sz="2800" b="1" i="0" u="none" dirty="0">
                <a:solidFill>
                  <a:schemeClr val="bg1"/>
                </a:solidFill>
              </a:rPr>
              <a:t>increases the number of service units</a:t>
            </a:r>
            <a:endParaRPr lang="en-US" sz="2800" b="1" dirty="0">
              <a:solidFill>
                <a:schemeClr val="bg1"/>
              </a:solidFill>
            </a:endParaRPr>
          </a:p>
        </p:txBody>
      </p:sp>
      <p:sp>
        <p:nvSpPr>
          <p:cNvPr id="91" name="Rectangle 90">
            <a:extLst>
              <a:ext uri="{FF2B5EF4-FFF2-40B4-BE49-F238E27FC236}">
                <a16:creationId xmlns:a16="http://schemas.microsoft.com/office/drawing/2014/main" id="{ACC535F1-77E0-0F86-5FB8-6103B656CB31}"/>
              </a:ext>
            </a:extLst>
          </p:cNvPr>
          <p:cNvSpPr/>
          <p:nvPr/>
        </p:nvSpPr>
        <p:spPr>
          <a:xfrm>
            <a:off x="2789391" y="4873083"/>
            <a:ext cx="6717525" cy="902844"/>
          </a:xfrm>
          <a:prstGeom prst="rect">
            <a:avLst/>
          </a:prstGeom>
        </p:spPr>
        <p:txBody>
          <a:bodyPr wrap="square" lIns="0" tIns="0" rIns="0" bIns="0" anchor="ctr">
            <a:noAutofit/>
          </a:bodyPr>
          <a:lstStyle/>
          <a:p>
            <a:pPr lvl="0"/>
            <a:r>
              <a:rPr lang="en-US" sz="2400" b="0" i="0" u="none" dirty="0">
                <a:solidFill>
                  <a:schemeClr val="bg1"/>
                </a:solidFill>
              </a:rPr>
              <a:t>Any use or extension of the use of land which </a:t>
            </a:r>
            <a:r>
              <a:rPr lang="en-US" sz="2800" b="1" i="0" u="none" dirty="0">
                <a:solidFill>
                  <a:schemeClr val="bg1"/>
                </a:solidFill>
              </a:rPr>
              <a:t>increases the number of service units</a:t>
            </a:r>
            <a:endParaRPr lang="en-US" sz="2800" b="1" dirty="0">
              <a:solidFill>
                <a:schemeClr val="bg1"/>
              </a:solidFill>
            </a:endParaRPr>
          </a:p>
        </p:txBody>
      </p:sp>
      <p:sp>
        <p:nvSpPr>
          <p:cNvPr id="2" name="Rectangle 1">
            <a:extLst>
              <a:ext uri="{FF2B5EF4-FFF2-40B4-BE49-F238E27FC236}">
                <a16:creationId xmlns:a16="http://schemas.microsoft.com/office/drawing/2014/main" id="{20882910-DD39-DBA4-4945-D460CECD6E73}"/>
              </a:ext>
            </a:extLst>
          </p:cNvPr>
          <p:cNvSpPr/>
          <p:nvPr/>
        </p:nvSpPr>
        <p:spPr>
          <a:xfrm>
            <a:off x="10139808" y="1393605"/>
            <a:ext cx="2142965" cy="54235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Does it require larger meter to trigger or can there be some other measure of increase in service units? </a:t>
            </a:r>
          </a:p>
          <a:p>
            <a:pPr algn="ctr"/>
            <a:endParaRPr lang="en-US" sz="2000" dirty="0">
              <a:solidFill>
                <a:schemeClr val="tx1">
                  <a:lumMod val="65000"/>
                  <a:lumOff val="35000"/>
                </a:schemeClr>
              </a:solidFill>
            </a:endParaRPr>
          </a:p>
          <a:p>
            <a:r>
              <a:rPr lang="en-US" sz="2000" dirty="0">
                <a:solidFill>
                  <a:schemeClr val="tx1">
                    <a:lumMod val="65000"/>
                    <a:lumOff val="35000"/>
                  </a:schemeClr>
                </a:solidFill>
              </a:rPr>
              <a:t>What if SDFs did not exist at subdivision stage – can you rely on triggers 2 or 3 to assess? </a:t>
            </a:r>
            <a:endParaRPr lang="en-US" dirty="0"/>
          </a:p>
        </p:txBody>
      </p:sp>
      <p:pic>
        <p:nvPicPr>
          <p:cNvPr id="4" name="Graphic 3" descr="Badge Question Mark with solid fill">
            <a:extLst>
              <a:ext uri="{FF2B5EF4-FFF2-40B4-BE49-F238E27FC236}">
                <a16:creationId xmlns:a16="http://schemas.microsoft.com/office/drawing/2014/main" id="{E5EC72C9-CF4F-C09E-0F9B-1279207CA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8484" y="1027584"/>
            <a:ext cx="914400" cy="914400"/>
          </a:xfrm>
          <a:prstGeom prst="rect">
            <a:avLst/>
          </a:prstGeom>
        </p:spPr>
      </p:pic>
    </p:spTree>
    <p:extLst>
      <p:ext uri="{BB962C8B-B14F-4D97-AF65-F5344CB8AC3E}">
        <p14:creationId xmlns:p14="http://schemas.microsoft.com/office/powerpoint/2010/main" val="3934551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A4A4F5C5-5F63-6D96-3970-C80C92EF26D8}"/>
              </a:ext>
            </a:extLst>
          </p:cNvPr>
          <p:cNvSpPr/>
          <p:nvPr/>
        </p:nvSpPr>
        <p:spPr>
          <a:xfrm>
            <a:off x="0" y="0"/>
            <a:ext cx="12192000" cy="815387"/>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E802C64-B9D0-A96B-9130-F29989C5A8C2}"/>
              </a:ext>
            </a:extLst>
          </p:cNvPr>
          <p:cNvSpPr/>
          <p:nvPr/>
        </p:nvSpPr>
        <p:spPr>
          <a:xfrm>
            <a:off x="0" y="832664"/>
            <a:ext cx="12192000" cy="1476709"/>
          </a:xfrm>
          <a:prstGeom prst="rect">
            <a:avLst/>
          </a:prstGeom>
          <a:gradFill>
            <a:gsLst>
              <a:gs pos="0">
                <a:schemeClr val="accent4"/>
              </a:gs>
              <a:gs pos="100000">
                <a:schemeClr val="accent2">
                  <a:lumMod val="95000"/>
                  <a:lumOff val="5000"/>
                </a:schemeClr>
              </a:gs>
              <a:gs pos="100000">
                <a:schemeClr val="accent4"/>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75C25E68-ACD0-0A84-E958-760C0B01000B}"/>
              </a:ext>
            </a:extLst>
          </p:cNvPr>
          <p:cNvSpPr/>
          <p:nvPr/>
        </p:nvSpPr>
        <p:spPr>
          <a:xfrm>
            <a:off x="1749286" y="2876048"/>
            <a:ext cx="10442713" cy="3981952"/>
          </a:xfrm>
          <a:custGeom>
            <a:avLst/>
            <a:gdLst>
              <a:gd name="connsiteX0" fmla="*/ 0 w 7329003"/>
              <a:gd name="connsiteY0" fmla="*/ 2915807 h 2915806"/>
              <a:gd name="connsiteX1" fmla="*/ 2704015 w 7329003"/>
              <a:gd name="connsiteY1" fmla="*/ 1681864 h 2915806"/>
              <a:gd name="connsiteX2" fmla="*/ 3402019 w 7329003"/>
              <a:gd name="connsiteY2" fmla="*/ 1363062 h 2915806"/>
              <a:gd name="connsiteX3" fmla="*/ 2748016 w 7329003"/>
              <a:gd name="connsiteY3" fmla="*/ 753411 h 2915806"/>
              <a:gd name="connsiteX4" fmla="*/ 5274697 w 7329003"/>
              <a:gd name="connsiteY4" fmla="*/ 97837 h 2915806"/>
              <a:gd name="connsiteX5" fmla="*/ 7312708 w 7329003"/>
              <a:gd name="connsiteY5" fmla="*/ 0 h 2915806"/>
              <a:gd name="connsiteX6" fmla="*/ 7312708 w 7329003"/>
              <a:gd name="connsiteY6" fmla="*/ 192346 h 2915806"/>
              <a:gd name="connsiteX7" fmla="*/ 4059356 w 7329003"/>
              <a:gd name="connsiteY7" fmla="*/ 690183 h 2915806"/>
              <a:gd name="connsiteX8" fmla="*/ 4796027 w 7329003"/>
              <a:gd name="connsiteY8" fmla="*/ 1397005 h 2915806"/>
              <a:gd name="connsiteX9" fmla="*/ 3118684 w 7329003"/>
              <a:gd name="connsiteY9" fmla="*/ 2914476 h 29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9003" h="2915806">
                <a:moveTo>
                  <a:pt x="0" y="2915807"/>
                </a:moveTo>
                <a:cubicBezTo>
                  <a:pt x="572670" y="2514476"/>
                  <a:pt x="1483342" y="2050582"/>
                  <a:pt x="2704015" y="1681864"/>
                </a:cubicBezTo>
                <a:cubicBezTo>
                  <a:pt x="3189351" y="1535441"/>
                  <a:pt x="3407352" y="1480865"/>
                  <a:pt x="3402019" y="1363062"/>
                </a:cubicBezTo>
                <a:cubicBezTo>
                  <a:pt x="3395352" y="1219301"/>
                  <a:pt x="2748016" y="1116805"/>
                  <a:pt x="2748016" y="753411"/>
                </a:cubicBezTo>
                <a:cubicBezTo>
                  <a:pt x="2748016" y="390017"/>
                  <a:pt x="4004689" y="185025"/>
                  <a:pt x="5274697" y="97837"/>
                </a:cubicBezTo>
                <a:cubicBezTo>
                  <a:pt x="6383369" y="21963"/>
                  <a:pt x="7312708" y="0"/>
                  <a:pt x="7312708" y="0"/>
                </a:cubicBezTo>
                <a:cubicBezTo>
                  <a:pt x="7312708" y="0"/>
                  <a:pt x="7349375" y="192346"/>
                  <a:pt x="7312708" y="192346"/>
                </a:cubicBezTo>
                <a:cubicBezTo>
                  <a:pt x="5940033" y="192346"/>
                  <a:pt x="4107356" y="395341"/>
                  <a:pt x="4059356" y="690183"/>
                </a:cubicBezTo>
                <a:cubicBezTo>
                  <a:pt x="4011356" y="985025"/>
                  <a:pt x="4796027" y="815973"/>
                  <a:pt x="4796027" y="1397005"/>
                </a:cubicBezTo>
                <a:cubicBezTo>
                  <a:pt x="4796027" y="1834276"/>
                  <a:pt x="3802021" y="2336107"/>
                  <a:pt x="3118684" y="2914476"/>
                </a:cubicBezTo>
              </a:path>
            </a:pathLst>
          </a:custGeom>
          <a:solidFill>
            <a:schemeClr val="tx1">
              <a:lumMod val="75000"/>
              <a:lumOff val="25000"/>
            </a:schemeClr>
          </a:solidFill>
          <a:ln w="6662" cap="flat">
            <a:noFill/>
            <a:prstDash val="solid"/>
            <a:miter/>
          </a:ln>
          <a:effectLst>
            <a:outerShdw blurRad="50800" dist="38100" dir="8100000" algn="tr" rotWithShape="0">
              <a:prstClr val="black">
                <a:alpha val="40000"/>
              </a:prstClr>
            </a:outerShdw>
          </a:effectLst>
        </p:spPr>
        <p:txBody>
          <a:bodyPr rtlCol="0" anchor="ctr"/>
          <a:lstStyle/>
          <a:p>
            <a:endParaRPr lang="pt-BR" sz="2400"/>
          </a:p>
        </p:txBody>
      </p:sp>
      <p:sp>
        <p:nvSpPr>
          <p:cNvPr id="4" name="Freeform: Shape 3">
            <a:extLst>
              <a:ext uri="{FF2B5EF4-FFF2-40B4-BE49-F238E27FC236}">
                <a16:creationId xmlns:a16="http://schemas.microsoft.com/office/drawing/2014/main" id="{6D5D31E2-9F96-A0DE-4F50-DEBAFD84CF2A}"/>
              </a:ext>
            </a:extLst>
          </p:cNvPr>
          <p:cNvSpPr/>
          <p:nvPr/>
        </p:nvSpPr>
        <p:spPr>
          <a:xfrm>
            <a:off x="3843130" y="2981739"/>
            <a:ext cx="8348869" cy="3876261"/>
          </a:xfrm>
          <a:custGeom>
            <a:avLst/>
            <a:gdLst>
              <a:gd name="connsiteX0" fmla="*/ 5710699 w 5710698"/>
              <a:gd name="connsiteY0" fmla="*/ 0 h 2816638"/>
              <a:gd name="connsiteX1" fmla="*/ 1782010 w 5710698"/>
              <a:gd name="connsiteY1" fmla="*/ 657571 h 2816638"/>
              <a:gd name="connsiteX2" fmla="*/ 2506014 w 5710698"/>
              <a:gd name="connsiteY2" fmla="*/ 1309151 h 2816638"/>
              <a:gd name="connsiteX3" fmla="*/ 0 w 5710698"/>
              <a:gd name="connsiteY3" fmla="*/ 2816639 h 2816638"/>
            </a:gdLst>
            <a:ahLst/>
            <a:cxnLst>
              <a:cxn ang="0">
                <a:pos x="connsiteX0" y="connsiteY0"/>
              </a:cxn>
              <a:cxn ang="0">
                <a:pos x="connsiteX1" y="connsiteY1"/>
              </a:cxn>
              <a:cxn ang="0">
                <a:pos x="connsiteX2" y="connsiteY2"/>
              </a:cxn>
              <a:cxn ang="0">
                <a:pos x="connsiteX3" y="connsiteY3"/>
              </a:cxn>
            </a:cxnLst>
            <a:rect l="l" t="t" r="r" b="b"/>
            <a:pathLst>
              <a:path w="5710698" h="2816638">
                <a:moveTo>
                  <a:pt x="5710699" y="0"/>
                </a:moveTo>
                <a:cubicBezTo>
                  <a:pt x="4661360" y="0"/>
                  <a:pt x="1782010" y="149085"/>
                  <a:pt x="1782010" y="657571"/>
                </a:cubicBezTo>
                <a:cubicBezTo>
                  <a:pt x="1782010" y="931115"/>
                  <a:pt x="2506014" y="1009651"/>
                  <a:pt x="2506014" y="1309151"/>
                </a:cubicBezTo>
                <a:cubicBezTo>
                  <a:pt x="2506014" y="1749751"/>
                  <a:pt x="1013339" y="2153744"/>
                  <a:pt x="0" y="2816639"/>
                </a:cubicBezTo>
              </a:path>
            </a:pathLst>
          </a:custGeom>
          <a:noFill/>
          <a:ln w="19987" cap="flat">
            <a:solidFill>
              <a:schemeClr val="bg1"/>
            </a:solidFill>
            <a:prstDash val="solid"/>
            <a:miter/>
          </a:ln>
        </p:spPr>
        <p:txBody>
          <a:bodyPr rtlCol="0" anchor="ctr"/>
          <a:lstStyle/>
          <a:p>
            <a:endParaRPr lang="pt-BR" sz="2400"/>
          </a:p>
        </p:txBody>
      </p:sp>
      <p:sp>
        <p:nvSpPr>
          <p:cNvPr id="14" name="Text Placeholder 13"/>
          <p:cNvSpPr>
            <a:spLocks noGrp="1"/>
          </p:cNvSpPr>
          <p:nvPr>
            <p:ph type="body" sz="quarter" idx="13"/>
          </p:nvPr>
        </p:nvSpPr>
        <p:spPr>
          <a:xfrm>
            <a:off x="874643" y="975247"/>
            <a:ext cx="10297519" cy="508000"/>
          </a:xfrm>
        </p:spPr>
        <p:txBody>
          <a:bodyPr/>
          <a:lstStyle/>
          <a:p>
            <a:r>
              <a:rPr lang="en-US" sz="2800" dirty="0">
                <a:solidFill>
                  <a:schemeClr val="bg1"/>
                </a:solidFill>
                <a:latin typeface="Segoe UI" panose="020B0502040204020203" pitchFamily="34" charset="0"/>
                <a:cs typeface="Segoe UI" panose="020B0502040204020203" pitchFamily="34" charset="0"/>
              </a:rPr>
              <a:t>Local government utility must specify in water / sewer ordinance at what point in the process service is legally committed and capacity is reserved. </a:t>
            </a:r>
          </a:p>
        </p:txBody>
      </p:sp>
      <p:sp>
        <p:nvSpPr>
          <p:cNvPr id="12" name="Title 11"/>
          <p:cNvSpPr>
            <a:spLocks noGrp="1"/>
          </p:cNvSpPr>
          <p:nvPr>
            <p:ph type="title"/>
          </p:nvPr>
        </p:nvSpPr>
        <p:spPr>
          <a:xfrm>
            <a:off x="814188" y="99426"/>
            <a:ext cx="10563623" cy="715961"/>
          </a:xfrm>
        </p:spPr>
        <p:txBody>
          <a:bodyPr>
            <a:normAutofit/>
          </a:bodyPr>
          <a:lstStyle/>
          <a:p>
            <a:pPr algn="ctr"/>
            <a:r>
              <a:rPr lang="en-US" sz="4400" dirty="0">
                <a:solidFill>
                  <a:schemeClr val="bg1"/>
                </a:solidFill>
              </a:rPr>
              <a:t>When is Service Committed &amp; For How Long?</a:t>
            </a:r>
          </a:p>
        </p:txBody>
      </p:sp>
      <p:sp>
        <p:nvSpPr>
          <p:cNvPr id="16" name="TextBox 15">
            <a:extLst>
              <a:ext uri="{FF2B5EF4-FFF2-40B4-BE49-F238E27FC236}">
                <a16:creationId xmlns:a16="http://schemas.microsoft.com/office/drawing/2014/main" id="{75DE8B77-AB29-DE4D-954E-7799F2028E63}"/>
              </a:ext>
            </a:extLst>
          </p:cNvPr>
          <p:cNvSpPr txBox="1"/>
          <p:nvPr/>
        </p:nvSpPr>
        <p:spPr>
          <a:xfrm>
            <a:off x="4230540" y="4696809"/>
            <a:ext cx="812800" cy="246221"/>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STEP 2</a:t>
            </a:r>
          </a:p>
        </p:txBody>
      </p:sp>
      <p:sp>
        <p:nvSpPr>
          <p:cNvPr id="23" name="TextBox 22">
            <a:extLst>
              <a:ext uri="{FF2B5EF4-FFF2-40B4-BE49-F238E27FC236}">
                <a16:creationId xmlns:a16="http://schemas.microsoft.com/office/drawing/2014/main" id="{E99492B6-124B-094D-85C6-794F50D1BF89}"/>
              </a:ext>
            </a:extLst>
          </p:cNvPr>
          <p:cNvSpPr txBox="1"/>
          <p:nvPr/>
        </p:nvSpPr>
        <p:spPr>
          <a:xfrm>
            <a:off x="571393" y="2729556"/>
            <a:ext cx="5644029"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Negotiations about new development?</a:t>
            </a:r>
          </a:p>
        </p:txBody>
      </p:sp>
      <p:sp>
        <p:nvSpPr>
          <p:cNvPr id="24" name="TextBox 23">
            <a:extLst>
              <a:ext uri="{FF2B5EF4-FFF2-40B4-BE49-F238E27FC236}">
                <a16:creationId xmlns:a16="http://schemas.microsoft.com/office/drawing/2014/main" id="{32E30649-6B80-0F4A-B90C-CB773941B73F}"/>
              </a:ext>
            </a:extLst>
          </p:cNvPr>
          <p:cNvSpPr txBox="1"/>
          <p:nvPr/>
        </p:nvSpPr>
        <p:spPr>
          <a:xfrm>
            <a:off x="332701" y="3455727"/>
            <a:ext cx="2880872"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Plat recorded?</a:t>
            </a:r>
          </a:p>
        </p:txBody>
      </p:sp>
      <p:sp>
        <p:nvSpPr>
          <p:cNvPr id="25" name="TextBox 24">
            <a:extLst>
              <a:ext uri="{FF2B5EF4-FFF2-40B4-BE49-F238E27FC236}">
                <a16:creationId xmlns:a16="http://schemas.microsoft.com/office/drawing/2014/main" id="{FEFBAFC3-1391-F141-9EDB-5B1C6A36180A}"/>
              </a:ext>
            </a:extLst>
          </p:cNvPr>
          <p:cNvSpPr txBox="1"/>
          <p:nvPr/>
        </p:nvSpPr>
        <p:spPr>
          <a:xfrm>
            <a:off x="571393" y="4224344"/>
            <a:ext cx="3602464"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Building permit pulled?</a:t>
            </a:r>
          </a:p>
        </p:txBody>
      </p:sp>
      <p:sp>
        <p:nvSpPr>
          <p:cNvPr id="26" name="TextBox 25">
            <a:extLst>
              <a:ext uri="{FF2B5EF4-FFF2-40B4-BE49-F238E27FC236}">
                <a16:creationId xmlns:a16="http://schemas.microsoft.com/office/drawing/2014/main" id="{10A21089-9502-184F-831B-0E5EE5C47675}"/>
              </a:ext>
            </a:extLst>
          </p:cNvPr>
          <p:cNvSpPr txBox="1"/>
          <p:nvPr/>
        </p:nvSpPr>
        <p:spPr>
          <a:xfrm>
            <a:off x="757209" y="4943030"/>
            <a:ext cx="3230832" cy="738664"/>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Individual development unit connected?</a:t>
            </a:r>
          </a:p>
        </p:txBody>
      </p:sp>
      <p:sp>
        <p:nvSpPr>
          <p:cNvPr id="27" name="TextBox 26">
            <a:extLst>
              <a:ext uri="{FF2B5EF4-FFF2-40B4-BE49-F238E27FC236}">
                <a16:creationId xmlns:a16="http://schemas.microsoft.com/office/drawing/2014/main" id="{D0ACB820-BB03-5F4E-96C3-939EDA9F1362}"/>
              </a:ext>
            </a:extLst>
          </p:cNvPr>
          <p:cNvSpPr txBox="1"/>
          <p:nvPr/>
        </p:nvSpPr>
        <p:spPr>
          <a:xfrm>
            <a:off x="545608" y="6000666"/>
            <a:ext cx="1478616"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Other?</a:t>
            </a:r>
          </a:p>
        </p:txBody>
      </p:sp>
      <p:sp>
        <p:nvSpPr>
          <p:cNvPr id="45" name="Rectangle 44">
            <a:extLst>
              <a:ext uri="{FF2B5EF4-FFF2-40B4-BE49-F238E27FC236}">
                <a16:creationId xmlns:a16="http://schemas.microsoft.com/office/drawing/2014/main" id="{DB171F01-DB9C-6241-7ADE-05F4C2182EF8}"/>
              </a:ext>
            </a:extLst>
          </p:cNvPr>
          <p:cNvSpPr/>
          <p:nvPr/>
        </p:nvSpPr>
        <p:spPr>
          <a:xfrm>
            <a:off x="8640417" y="3455728"/>
            <a:ext cx="3432313" cy="3143856"/>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ordinance also should address when service is no longer committed such that reserved capacity is freed up for another parcel</a:t>
            </a:r>
          </a:p>
        </p:txBody>
      </p:sp>
      <p:sp>
        <p:nvSpPr>
          <p:cNvPr id="47" name="8-Point Star 46">
            <a:extLst>
              <a:ext uri="{FF2B5EF4-FFF2-40B4-BE49-F238E27FC236}">
                <a16:creationId xmlns:a16="http://schemas.microsoft.com/office/drawing/2014/main" id="{F220F7E1-91A5-F4D7-D527-39118051994D}"/>
              </a:ext>
            </a:extLst>
          </p:cNvPr>
          <p:cNvSpPr/>
          <p:nvPr/>
        </p:nvSpPr>
        <p:spPr>
          <a:xfrm>
            <a:off x="62821" y="2611843"/>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48" name="8-Point Star 47">
            <a:extLst>
              <a:ext uri="{FF2B5EF4-FFF2-40B4-BE49-F238E27FC236}">
                <a16:creationId xmlns:a16="http://schemas.microsoft.com/office/drawing/2014/main" id="{8022CD09-EDF7-7897-EF63-9AE61EE9F77C}"/>
              </a:ext>
            </a:extLst>
          </p:cNvPr>
          <p:cNvSpPr/>
          <p:nvPr/>
        </p:nvSpPr>
        <p:spPr>
          <a:xfrm>
            <a:off x="62821" y="3348195"/>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49" name="8-Point Star 48">
            <a:extLst>
              <a:ext uri="{FF2B5EF4-FFF2-40B4-BE49-F238E27FC236}">
                <a16:creationId xmlns:a16="http://schemas.microsoft.com/office/drawing/2014/main" id="{EA5ACC1B-4D38-56B1-FC62-ED23F7804373}"/>
              </a:ext>
            </a:extLst>
          </p:cNvPr>
          <p:cNvSpPr/>
          <p:nvPr/>
        </p:nvSpPr>
        <p:spPr>
          <a:xfrm>
            <a:off x="62821" y="4120409"/>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50" name="8-Point Star 49">
            <a:extLst>
              <a:ext uri="{FF2B5EF4-FFF2-40B4-BE49-F238E27FC236}">
                <a16:creationId xmlns:a16="http://schemas.microsoft.com/office/drawing/2014/main" id="{700446E7-5D0E-715C-8773-8CE329D57CE0}"/>
              </a:ext>
            </a:extLst>
          </p:cNvPr>
          <p:cNvSpPr/>
          <p:nvPr/>
        </p:nvSpPr>
        <p:spPr>
          <a:xfrm>
            <a:off x="62821" y="4845401"/>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sp>
        <p:nvSpPr>
          <p:cNvPr id="51" name="8-Point Star 50">
            <a:extLst>
              <a:ext uri="{FF2B5EF4-FFF2-40B4-BE49-F238E27FC236}">
                <a16:creationId xmlns:a16="http://schemas.microsoft.com/office/drawing/2014/main" id="{E2D0E1F0-CD3B-9D37-0249-781F422D0FFC}"/>
              </a:ext>
            </a:extLst>
          </p:cNvPr>
          <p:cNvSpPr/>
          <p:nvPr/>
        </p:nvSpPr>
        <p:spPr>
          <a:xfrm>
            <a:off x="62821" y="5893134"/>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spTree>
    <p:extLst>
      <p:ext uri="{BB962C8B-B14F-4D97-AF65-F5344CB8AC3E}">
        <p14:creationId xmlns:p14="http://schemas.microsoft.com/office/powerpoint/2010/main" val="27039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949F-60B4-9A08-C372-6D5A2BFEF923}"/>
              </a:ext>
            </a:extLst>
          </p:cNvPr>
          <p:cNvSpPr>
            <a:spLocks noGrp="1"/>
          </p:cNvSpPr>
          <p:nvPr>
            <p:ph type="title"/>
          </p:nvPr>
        </p:nvSpPr>
        <p:spPr>
          <a:xfrm>
            <a:off x="386080" y="-224155"/>
            <a:ext cx="12466320" cy="1325563"/>
          </a:xfrm>
        </p:spPr>
        <p:txBody>
          <a:bodyPr>
            <a:normAutofit/>
          </a:bodyPr>
          <a:lstStyle/>
          <a:p>
            <a:r>
              <a:rPr lang="en-US" dirty="0"/>
              <a:t>No Capacity-Type Fees for Existing Development?</a:t>
            </a:r>
          </a:p>
        </p:txBody>
      </p:sp>
      <p:sp>
        <p:nvSpPr>
          <p:cNvPr id="3" name="Content Placeholder 2">
            <a:extLst>
              <a:ext uri="{FF2B5EF4-FFF2-40B4-BE49-F238E27FC236}">
                <a16:creationId xmlns:a16="http://schemas.microsoft.com/office/drawing/2014/main" id="{83FD2FFC-E96A-3FF8-EF84-1A2563122E68}"/>
              </a:ext>
            </a:extLst>
          </p:cNvPr>
          <p:cNvSpPr>
            <a:spLocks noGrp="1"/>
          </p:cNvSpPr>
          <p:nvPr>
            <p:ph idx="1"/>
          </p:nvPr>
        </p:nvSpPr>
        <p:spPr>
          <a:xfrm>
            <a:off x="4927600" y="792480"/>
            <a:ext cx="7071360" cy="5405120"/>
          </a:xfrm>
        </p:spPr>
        <p:txBody>
          <a:bodyPr>
            <a:normAutofit fontScale="47500" lnSpcReduction="20000"/>
          </a:bodyPr>
          <a:lstStyle/>
          <a:p>
            <a:pPr marL="0" indent="0" algn="l" fontAlgn="base">
              <a:buNone/>
            </a:pPr>
            <a:r>
              <a:rPr lang="en-US" sz="4000" i="0" u="none" strike="noStrike" dirty="0">
                <a:effectLst/>
              </a:rPr>
              <a:t>Greensboro also “occasionally” charged capacity use fees for “existing development” after 1 July 2018, which totaled $14,865.70.</a:t>
            </a:r>
          </a:p>
          <a:p>
            <a:pPr marL="0" indent="0" algn="l" fontAlgn="base">
              <a:buNone/>
            </a:pPr>
            <a:r>
              <a:rPr lang="en-US" sz="4000" i="0" u="none" strike="noStrike" dirty="0">
                <a:effectLst/>
              </a:rPr>
              <a:t>***</a:t>
            </a:r>
          </a:p>
          <a:p>
            <a:pPr marL="0" indent="0" algn="l" fontAlgn="base">
              <a:buNone/>
            </a:pPr>
            <a:r>
              <a:rPr lang="en-US" sz="4000" i="0" u="none" strike="noStrike" dirty="0">
                <a:effectLst/>
              </a:rPr>
              <a:t>Greensboro argues charging fees for existing development is outside the scope of the Act because it requires only that fees for new development conform to the Act's requirements. </a:t>
            </a:r>
          </a:p>
          <a:p>
            <a:pPr marL="0" indent="0" algn="l" fontAlgn="base">
              <a:buNone/>
            </a:pPr>
            <a:r>
              <a:rPr lang="en-US" sz="4000" i="0" u="none" strike="noStrike" dirty="0">
                <a:effectLst/>
              </a:rPr>
              <a:t>Developers argue the existing development fees were not allowed because Greensboro was simultaneously charging both the original capacity use fees (for existing development( and fees  adopted under the System Development Fee Act (for new development) in violation of </a:t>
            </a:r>
            <a:r>
              <a:rPr lang="en-US" sz="4000" i="1" u="none" strike="noStrike" dirty="0">
                <a:solidFill>
                  <a:srgbClr val="467886"/>
                </a:solidFill>
                <a:effectLst/>
                <a:hlinkClick r:id="rId3">
                  <a:extLst>
                    <a:ext uri="{A12FA001-AC4F-418D-AE19-62706E023703}">
                      <ahyp:hlinkClr xmlns:ahyp="http://schemas.microsoft.com/office/drawing/2018/hyperlinkcolor" val="tx"/>
                    </a:ext>
                  </a:extLst>
                </a:hlinkClick>
              </a:rPr>
              <a:t>Kidd</a:t>
            </a:r>
            <a:r>
              <a:rPr lang="en-US" sz="4000" i="0" u="none" strike="noStrike" dirty="0">
                <a:effectLst/>
                <a:hlinkClick r:id="rId3">
                  <a:extLst>
                    <a:ext uri="{A12FA001-AC4F-418D-AE19-62706E023703}">
                      <ahyp:hlinkClr xmlns:ahyp="http://schemas.microsoft.com/office/drawing/2018/hyperlinkcolor" val="tx"/>
                    </a:ext>
                  </a:extLst>
                </a:hlinkClick>
              </a:rPr>
              <a:t>, 271 N.C. App. at 395, 845 S.E.2d at 799</a:t>
            </a:r>
            <a:r>
              <a:rPr lang="en-US" sz="4000" i="0" u="none" strike="noStrike" dirty="0">
                <a:effectLst/>
              </a:rPr>
              <a:t> (“The [Act] grants local government utilities specific authority to assess </a:t>
            </a:r>
            <a:r>
              <a:rPr lang="en-US" sz="4000" i="1" u="none" strike="noStrike" dirty="0">
                <a:effectLst/>
              </a:rPr>
              <a:t>one type of upfront charge</a:t>
            </a:r>
            <a:r>
              <a:rPr lang="en-US" sz="4000" i="0" u="none" strike="noStrike" dirty="0">
                <a:effectLst/>
              </a:rPr>
              <a:t>—a system development fee—as long as that fee is calculated in accordance with the [Act's] ‘written analysis’ process.”). </a:t>
            </a:r>
            <a:r>
              <a:rPr lang="en-US" sz="4000" b="1" i="0" u="none" strike="noStrike" dirty="0">
                <a:effectLst/>
              </a:rPr>
              <a:t>Because Greensboro was charging multiple types of upfront charges, we conclude the fees collected for existing development starting 1 July 2018 were </a:t>
            </a:r>
            <a:r>
              <a:rPr lang="en-US" sz="4000" b="1" i="1" u="none" strike="noStrike" dirty="0">
                <a:effectLst/>
              </a:rPr>
              <a:t>ultra vires,</a:t>
            </a:r>
            <a:r>
              <a:rPr lang="en-US" sz="4000" b="1" i="0" u="none" strike="noStrike" dirty="0">
                <a:effectLst/>
              </a:rPr>
              <a:t> illegal, and must be refunded.</a:t>
            </a:r>
          </a:p>
          <a:p>
            <a:pPr marL="0" indent="0" algn="r" fontAlgn="base">
              <a:buNone/>
            </a:pPr>
            <a:r>
              <a:rPr lang="en-US" sz="4000" dirty="0"/>
              <a:t>True Homes, LLC v City of Greensboro, 898 SE2d 52 (2024)</a:t>
            </a:r>
            <a:endParaRPr lang="en-US" sz="4000" i="0" u="none" strike="noStrike" dirty="0">
              <a:effectLst/>
            </a:endParaRPr>
          </a:p>
          <a:p>
            <a:endParaRPr lang="en-US" dirty="0"/>
          </a:p>
        </p:txBody>
      </p:sp>
      <p:sp>
        <p:nvSpPr>
          <p:cNvPr id="4" name="Rectangle 3">
            <a:extLst>
              <a:ext uri="{FF2B5EF4-FFF2-40B4-BE49-F238E27FC236}">
                <a16:creationId xmlns:a16="http://schemas.microsoft.com/office/drawing/2014/main" id="{A96B6EFB-9042-15ED-D0D4-8A5540DEF81F}"/>
              </a:ext>
            </a:extLst>
          </p:cNvPr>
          <p:cNvSpPr/>
          <p:nvPr/>
        </p:nvSpPr>
        <p:spPr>
          <a:xfrm>
            <a:off x="193040" y="792480"/>
            <a:ext cx="4622800" cy="496824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latin typeface="+mn-lt"/>
            </a:endParaRPr>
          </a:p>
          <a:p>
            <a:r>
              <a:rPr lang="en-US" sz="1600" b="1" dirty="0"/>
              <a:t>General User Fee: </a:t>
            </a:r>
            <a:r>
              <a:rPr lang="en-US" sz="1600" dirty="0"/>
              <a:t>County “may establish, revise and collect rates, fees or other charges and penalties </a:t>
            </a:r>
            <a:r>
              <a:rPr lang="en-US" sz="1600" b="1" dirty="0"/>
              <a:t>for the use of</a:t>
            </a:r>
            <a:r>
              <a:rPr lang="en-US" sz="1600" dirty="0"/>
              <a:t> or the </a:t>
            </a:r>
            <a:r>
              <a:rPr lang="en-US" sz="1600" b="1" dirty="0"/>
              <a:t>services furnished </a:t>
            </a:r>
            <a:r>
              <a:rPr lang="en-US" sz="1600" dirty="0"/>
              <a:t>or </a:t>
            </a:r>
            <a:r>
              <a:rPr lang="en-US" sz="1600" b="1" dirty="0"/>
              <a:t>to be furnished by</a:t>
            </a:r>
            <a:r>
              <a:rPr lang="en-US" sz="1600" dirty="0"/>
              <a:t>…. [the water and/or sewer utility system]” </a:t>
            </a:r>
          </a:p>
          <a:p>
            <a:endParaRPr lang="en-US" sz="800" dirty="0"/>
          </a:p>
          <a:p>
            <a:r>
              <a:rPr lang="en-US" sz="1600" b="1" dirty="0"/>
              <a:t>System Development Fee: </a:t>
            </a:r>
            <a:r>
              <a:rPr lang="en-US" sz="1600" dirty="0"/>
              <a:t>“</a:t>
            </a:r>
            <a:r>
              <a:rPr lang="en-US" sz="1600" b="0" dirty="0"/>
              <a:t>A charge or assessment for service [imposed on] </a:t>
            </a:r>
            <a:r>
              <a:rPr lang="en-US" sz="1600" b="0" dirty="0">
                <a:solidFill>
                  <a:schemeClr val="bg1"/>
                </a:solidFill>
              </a:rPr>
              <a:t>new development to fund costs of [water and sewer] capital improvements necessitated by and attributable to such new development, to recoup costs of existing [water and sewer] facilities which serve such new development, or a combination of those costs….” </a:t>
            </a:r>
          </a:p>
          <a:p>
            <a:endParaRPr lang="en-US" sz="800" dirty="0">
              <a:solidFill>
                <a:schemeClr val="bg1"/>
              </a:solidFill>
            </a:endParaRPr>
          </a:p>
          <a:p>
            <a:r>
              <a:rPr lang="en-US" sz="1600" b="1" dirty="0"/>
              <a:t>Existing development. </a:t>
            </a:r>
            <a:r>
              <a:rPr lang="en-US" sz="1600" dirty="0"/>
              <a:t>– Land subdivisions, structures, and land uses in existence at the start of the written analysis process required by G.S. 162A‐205, no more than one year prior to the adoption of a system development fee. </a:t>
            </a:r>
            <a:endParaRPr lang="en-US" sz="1800" dirty="0">
              <a:latin typeface="+mn-lt"/>
            </a:endParaRPr>
          </a:p>
          <a:p>
            <a:pPr algn="ctr"/>
            <a:endParaRPr lang="en-US" dirty="0"/>
          </a:p>
        </p:txBody>
      </p:sp>
      <p:sp>
        <p:nvSpPr>
          <p:cNvPr id="7" name="Rectangle 6">
            <a:extLst>
              <a:ext uri="{FF2B5EF4-FFF2-40B4-BE49-F238E27FC236}">
                <a16:creationId xmlns:a16="http://schemas.microsoft.com/office/drawing/2014/main" id="{EA310451-08AA-48E0-4511-C19B85F84D06}"/>
              </a:ext>
            </a:extLst>
          </p:cNvPr>
          <p:cNvSpPr/>
          <p:nvPr/>
        </p:nvSpPr>
        <p:spPr>
          <a:xfrm>
            <a:off x="0" y="5923280"/>
            <a:ext cx="12192000" cy="934720"/>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Unclear if holding prohibits local government from proceeding under trigger 2. or 3. if extending new service to existing development.</a:t>
            </a:r>
          </a:p>
        </p:txBody>
      </p:sp>
    </p:spTree>
    <p:extLst>
      <p:ext uri="{BB962C8B-B14F-4D97-AF65-F5344CB8AC3E}">
        <p14:creationId xmlns:p14="http://schemas.microsoft.com/office/powerpoint/2010/main" val="27530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ECD2-4DC6-EF96-7184-2870AED3D3E6}"/>
              </a:ext>
            </a:extLst>
          </p:cNvPr>
          <p:cNvSpPr>
            <a:spLocks noGrp="1"/>
          </p:cNvSpPr>
          <p:nvPr>
            <p:ph type="title"/>
          </p:nvPr>
        </p:nvSpPr>
        <p:spPr>
          <a:xfrm>
            <a:off x="1219200" y="3429000"/>
            <a:ext cx="9824720" cy="2689909"/>
          </a:xfrm>
        </p:spPr>
        <p:txBody>
          <a:bodyPr/>
          <a:lstStyle/>
          <a:p>
            <a:r>
              <a:rPr lang="en-US" dirty="0"/>
              <a:t>Adopting,  Collecting, &amp; Expending Proceeds</a:t>
            </a:r>
          </a:p>
        </p:txBody>
      </p:sp>
    </p:spTree>
    <p:extLst>
      <p:ext uri="{BB962C8B-B14F-4D97-AF65-F5344CB8AC3E}">
        <p14:creationId xmlns:p14="http://schemas.microsoft.com/office/powerpoint/2010/main" val="4288765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506216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ine Callout 1 (Border and Accent Bar) 7">
            <a:extLst>
              <a:ext uri="{FF2B5EF4-FFF2-40B4-BE49-F238E27FC236}">
                <a16:creationId xmlns:a16="http://schemas.microsoft.com/office/drawing/2014/main" id="{A762B1DA-6AE2-304D-8BB0-EA2747EE96B9}"/>
              </a:ext>
            </a:extLst>
          </p:cNvPr>
          <p:cNvSpPr/>
          <p:nvPr/>
        </p:nvSpPr>
        <p:spPr>
          <a:xfrm>
            <a:off x="5846490" y="1327759"/>
            <a:ext cx="6140918" cy="5368952"/>
          </a:xfrm>
          <a:prstGeom prst="accentBorderCallout1">
            <a:avLst>
              <a:gd name="adj1" fmla="val 46"/>
              <a:gd name="adj2" fmla="val -6151"/>
              <a:gd name="adj3" fmla="val -16400"/>
              <a:gd name="adj4" fmla="val -11630"/>
            </a:avLst>
          </a:prstGeom>
          <a:ln>
            <a:solidFill>
              <a:schemeClr val="accent2"/>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ts val="1200"/>
              </a:spcBef>
            </a:pPr>
            <a:r>
              <a:rPr lang="en-US" sz="2800" dirty="0">
                <a:solidFill>
                  <a:schemeClr val="bg1"/>
                </a:solidFill>
              </a:rPr>
              <a:t>Done by engineering or finance professional with sufficient training/experience</a:t>
            </a:r>
          </a:p>
          <a:p>
            <a:pPr>
              <a:spcBef>
                <a:spcPts val="1200"/>
              </a:spcBef>
            </a:pPr>
            <a:r>
              <a:rPr lang="en-US" sz="2800" dirty="0">
                <a:solidFill>
                  <a:schemeClr val="bg1"/>
                </a:solidFill>
              </a:rPr>
              <a:t>Detailed Analysis </a:t>
            </a:r>
          </a:p>
          <a:p>
            <a:pPr>
              <a:spcBef>
                <a:spcPts val="1200"/>
              </a:spcBef>
            </a:pPr>
            <a:r>
              <a:rPr lang="en-US" sz="2800" dirty="0">
                <a:solidFill>
                  <a:schemeClr val="bg1"/>
                </a:solidFill>
              </a:rPr>
              <a:t>Select 1 of 3 Methodologies</a:t>
            </a:r>
          </a:p>
          <a:p>
            <a:pPr>
              <a:spcBef>
                <a:spcPts val="1200"/>
              </a:spcBef>
            </a:pPr>
            <a:r>
              <a:rPr lang="en-US" sz="2800" b="1" dirty="0">
                <a:solidFill>
                  <a:schemeClr val="bg1"/>
                </a:solidFill>
              </a:rPr>
              <a:t>Service Unit Rate</a:t>
            </a:r>
          </a:p>
          <a:p>
            <a:pPr>
              <a:spcBef>
                <a:spcPts val="1200"/>
              </a:spcBef>
            </a:pPr>
            <a:r>
              <a:rPr lang="en-US" sz="2800" dirty="0">
                <a:solidFill>
                  <a:schemeClr val="bg1"/>
                </a:solidFill>
              </a:rPr>
              <a:t>Revenue  Credits</a:t>
            </a:r>
          </a:p>
          <a:p>
            <a:pPr>
              <a:spcBef>
                <a:spcPts val="1200"/>
              </a:spcBef>
            </a:pPr>
            <a:r>
              <a:rPr lang="en-US" sz="2800" dirty="0">
                <a:solidFill>
                  <a:schemeClr val="bg1"/>
                </a:solidFill>
              </a:rPr>
              <a:t>Construction/Contribution Credits</a:t>
            </a:r>
          </a:p>
          <a:p>
            <a:pPr>
              <a:spcBef>
                <a:spcPts val="1200"/>
              </a:spcBef>
            </a:pPr>
            <a:r>
              <a:rPr lang="en-US" sz="2800" dirty="0">
                <a:solidFill>
                  <a:schemeClr val="bg1"/>
                </a:solidFill>
              </a:rPr>
              <a:t>Equivalency or Conversion Table                                </a:t>
            </a:r>
          </a:p>
          <a:p>
            <a:pPr>
              <a:spcBef>
                <a:spcPts val="1200"/>
              </a:spcBef>
            </a:pPr>
            <a:r>
              <a:rPr lang="en-US" sz="2800" dirty="0">
                <a:solidFill>
                  <a:schemeClr val="bg1"/>
                </a:solidFill>
              </a:rPr>
              <a:t>Planning Horizon of 5-20 years</a:t>
            </a:r>
          </a:p>
        </p:txBody>
      </p:sp>
      <p:sp>
        <p:nvSpPr>
          <p:cNvPr id="2" name="Rectangle 1">
            <a:extLst>
              <a:ext uri="{FF2B5EF4-FFF2-40B4-BE49-F238E27FC236}">
                <a16:creationId xmlns:a16="http://schemas.microsoft.com/office/drawing/2014/main" id="{4A64678D-3683-0354-A599-AEE860DC15E5}"/>
              </a:ext>
            </a:extLst>
          </p:cNvPr>
          <p:cNvSpPr/>
          <p:nvPr/>
        </p:nvSpPr>
        <p:spPr>
          <a:xfrm>
            <a:off x="5774499" y="0"/>
            <a:ext cx="6212909" cy="1327759"/>
          </a:xfrm>
          <a:prstGeom prst="rect">
            <a:avLst/>
          </a:prstGeom>
          <a:solidFill>
            <a:schemeClr val="tx1">
              <a:lumMod val="75000"/>
              <a:lumOff val="2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SDF Analysis</a:t>
            </a:r>
          </a:p>
        </p:txBody>
      </p:sp>
      <p:sp>
        <p:nvSpPr>
          <p:cNvPr id="3" name="Oval 2">
            <a:extLst>
              <a:ext uri="{FF2B5EF4-FFF2-40B4-BE49-F238E27FC236}">
                <a16:creationId xmlns:a16="http://schemas.microsoft.com/office/drawing/2014/main" id="{0388941E-75B9-627F-6E6B-D1C783DD696B}"/>
              </a:ext>
            </a:extLst>
          </p:cNvPr>
          <p:cNvSpPr/>
          <p:nvPr/>
        </p:nvSpPr>
        <p:spPr>
          <a:xfrm>
            <a:off x="10172700" y="2057400"/>
            <a:ext cx="1814708" cy="2103120"/>
          </a:xfrm>
          <a:prstGeom prst="ellipse">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SDF fees may not exceed maximum calculated in analysis </a:t>
            </a:r>
          </a:p>
        </p:txBody>
      </p:sp>
    </p:spTree>
    <p:extLst>
      <p:ext uri="{BB962C8B-B14F-4D97-AF65-F5344CB8AC3E}">
        <p14:creationId xmlns:p14="http://schemas.microsoft.com/office/powerpoint/2010/main" val="76513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66DB-321C-2C5C-8774-E97DF4037E21}"/>
              </a:ext>
            </a:extLst>
          </p:cNvPr>
          <p:cNvSpPr>
            <a:spLocks noGrp="1"/>
          </p:cNvSpPr>
          <p:nvPr>
            <p:ph type="title"/>
          </p:nvPr>
        </p:nvSpPr>
        <p:spPr>
          <a:xfrm>
            <a:off x="838200" y="251143"/>
            <a:ext cx="10515600" cy="1325563"/>
          </a:xfrm>
        </p:spPr>
        <p:txBody>
          <a:bodyPr/>
          <a:lstStyle/>
          <a:p>
            <a:r>
              <a:rPr lang="en-US" dirty="0"/>
              <a:t>Professional Analysis: Accounting Methods</a:t>
            </a:r>
          </a:p>
        </p:txBody>
      </p:sp>
      <p:sp>
        <p:nvSpPr>
          <p:cNvPr id="3" name="Content Placeholder 2">
            <a:extLst>
              <a:ext uri="{FF2B5EF4-FFF2-40B4-BE49-F238E27FC236}">
                <a16:creationId xmlns:a16="http://schemas.microsoft.com/office/drawing/2014/main" id="{6436FC64-27C6-580E-ECD7-9933DA851701}"/>
              </a:ext>
            </a:extLst>
          </p:cNvPr>
          <p:cNvSpPr>
            <a:spLocks noGrp="1"/>
          </p:cNvSpPr>
          <p:nvPr>
            <p:ph idx="1"/>
          </p:nvPr>
        </p:nvSpPr>
        <p:spPr>
          <a:xfrm>
            <a:off x="175260" y="1576706"/>
            <a:ext cx="11841480" cy="5280977"/>
          </a:xfrm>
        </p:spPr>
        <p:txBody>
          <a:bodyPr>
            <a:normAutofit fontScale="92500" lnSpcReduction="10000"/>
          </a:bodyPr>
          <a:lstStyle/>
          <a:p>
            <a:pPr marL="0" indent="0" algn="l">
              <a:buNone/>
            </a:pPr>
            <a:r>
              <a:rPr lang="en-US" b="1" i="0" u="none" strike="noStrike" dirty="0">
                <a:solidFill>
                  <a:schemeClr val="accent2"/>
                </a:solidFill>
                <a:effectLst/>
              </a:rPr>
              <a:t>Cost-Based Approaches</a:t>
            </a:r>
          </a:p>
          <a:p>
            <a:pPr algn="l">
              <a:buFont typeface="Arial" panose="020B0604020202020204" pitchFamily="34" charset="0"/>
              <a:buChar char="•"/>
            </a:pPr>
            <a:r>
              <a:rPr lang="en-US" b="1" i="0" u="none" strike="noStrike" dirty="0">
                <a:solidFill>
                  <a:srgbClr val="000000"/>
                </a:solidFill>
                <a:effectLst/>
              </a:rPr>
              <a:t>Cash Flow Method</a:t>
            </a:r>
            <a:r>
              <a:rPr lang="en-US" b="0" i="0" u="none" strike="noStrike" dirty="0">
                <a:solidFill>
                  <a:srgbClr val="000000"/>
                </a:solidFill>
                <a:effectLst/>
              </a:rPr>
              <a:t>: Projects future system costs and adjusts for inflation, interest rates, and revenue sources.</a:t>
            </a:r>
          </a:p>
          <a:p>
            <a:pPr algn="l">
              <a:buFont typeface="Arial" panose="020B0604020202020204" pitchFamily="34" charset="0"/>
              <a:buChar char="•"/>
            </a:pPr>
            <a:r>
              <a:rPr lang="en-US" b="1" i="0" u="none" strike="noStrike" dirty="0">
                <a:solidFill>
                  <a:srgbClr val="000000"/>
                </a:solidFill>
                <a:effectLst/>
              </a:rPr>
              <a:t>Asset Valuation Method</a:t>
            </a:r>
            <a:r>
              <a:rPr lang="en-US" b="0" i="0" u="none" strike="noStrike" dirty="0">
                <a:solidFill>
                  <a:srgbClr val="000000"/>
                </a:solidFill>
                <a:effectLst/>
              </a:rPr>
              <a:t>: Uses current system asset values, adjusted for depreciation, replacement cost, or historical cost.</a:t>
            </a:r>
          </a:p>
          <a:p>
            <a:pPr algn="l">
              <a:buFont typeface="Arial" panose="020B0604020202020204" pitchFamily="34" charset="0"/>
              <a:buChar char="•"/>
            </a:pPr>
            <a:r>
              <a:rPr lang="en-US" b="1" i="0" u="none" strike="noStrike" dirty="0">
                <a:solidFill>
                  <a:srgbClr val="000000"/>
                </a:solidFill>
                <a:effectLst/>
              </a:rPr>
              <a:t>Net Present Value (NPV) Analysis</a:t>
            </a:r>
            <a:r>
              <a:rPr lang="en-US" b="0" i="0" u="none" strike="noStrike" dirty="0">
                <a:solidFill>
                  <a:srgbClr val="000000"/>
                </a:solidFill>
                <a:effectLst/>
              </a:rPr>
              <a:t>: Evaluates long-term system costs and discounts future expenses to present-day dollars.</a:t>
            </a:r>
          </a:p>
          <a:p>
            <a:pPr algn="l">
              <a:buFont typeface="Arial" panose="020B0604020202020204" pitchFamily="34" charset="0"/>
              <a:buChar char="•"/>
            </a:pPr>
            <a:endParaRPr lang="en-US" sz="1500" b="0" i="0" u="none" strike="noStrike" dirty="0">
              <a:solidFill>
                <a:srgbClr val="000000"/>
              </a:solidFill>
              <a:effectLst/>
            </a:endParaRPr>
          </a:p>
          <a:p>
            <a:pPr marL="0" indent="0" algn="l">
              <a:buNone/>
            </a:pPr>
            <a:r>
              <a:rPr lang="en-US" b="1" i="0" u="none" strike="noStrike" dirty="0">
                <a:solidFill>
                  <a:schemeClr val="accent2"/>
                </a:solidFill>
                <a:effectLst/>
              </a:rPr>
              <a:t>Key Accounting Principles Applied</a:t>
            </a:r>
          </a:p>
          <a:p>
            <a:pPr algn="l">
              <a:buFont typeface="Arial" panose="020B0604020202020204" pitchFamily="34" charset="0"/>
              <a:buChar char="•"/>
            </a:pPr>
            <a:r>
              <a:rPr lang="en-US" b="1" i="0" u="none" strike="noStrike" dirty="0">
                <a:solidFill>
                  <a:srgbClr val="000000"/>
                </a:solidFill>
                <a:effectLst/>
              </a:rPr>
              <a:t>Proportionality</a:t>
            </a:r>
            <a:r>
              <a:rPr lang="en-US" b="0" i="0" u="none" strike="noStrike" dirty="0">
                <a:solidFill>
                  <a:srgbClr val="000000"/>
                </a:solidFill>
                <a:effectLst/>
              </a:rPr>
              <a:t>: Fees must reflect the actual cost of service.</a:t>
            </a:r>
          </a:p>
          <a:p>
            <a:pPr algn="l">
              <a:buFont typeface="Arial" panose="020B0604020202020204" pitchFamily="34" charset="0"/>
              <a:buChar char="•"/>
            </a:pPr>
            <a:r>
              <a:rPr lang="en-US" b="1" i="0" u="none" strike="noStrike" dirty="0">
                <a:solidFill>
                  <a:srgbClr val="000000"/>
                </a:solidFill>
                <a:effectLst/>
              </a:rPr>
              <a:t>Revenue Neutrality</a:t>
            </a:r>
            <a:r>
              <a:rPr lang="en-US" b="0" i="0" u="none" strike="noStrike" dirty="0">
                <a:solidFill>
                  <a:srgbClr val="000000"/>
                </a:solidFill>
                <a:effectLst/>
              </a:rPr>
              <a:t>: Fees must fund only capital costs, not ongoing operations.</a:t>
            </a:r>
          </a:p>
          <a:p>
            <a:pPr algn="l">
              <a:buFont typeface="Arial" panose="020B0604020202020204" pitchFamily="34" charset="0"/>
              <a:buChar char="•"/>
            </a:pPr>
            <a:r>
              <a:rPr lang="en-US" b="1" i="0" u="none" strike="noStrike" dirty="0">
                <a:solidFill>
                  <a:srgbClr val="000000"/>
                </a:solidFill>
                <a:effectLst/>
              </a:rPr>
              <a:t>Cost Recovery</a:t>
            </a:r>
            <a:r>
              <a:rPr lang="en-US" b="0" i="0" u="none" strike="noStrike" dirty="0">
                <a:solidFill>
                  <a:srgbClr val="000000"/>
                </a:solidFill>
                <a:effectLst/>
              </a:rPr>
              <a:t>: Ensures new users contribute a fair share toward system expansion.</a:t>
            </a:r>
          </a:p>
          <a:p>
            <a:endParaRPr lang="en-US" dirty="0"/>
          </a:p>
        </p:txBody>
      </p:sp>
    </p:spTree>
    <p:extLst>
      <p:ext uri="{BB962C8B-B14F-4D97-AF65-F5344CB8AC3E}">
        <p14:creationId xmlns:p14="http://schemas.microsoft.com/office/powerpoint/2010/main" val="168172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9DE2-7B4A-1D14-4B06-FCB8CCE80F28}"/>
              </a:ext>
            </a:extLst>
          </p:cNvPr>
          <p:cNvSpPr>
            <a:spLocks noGrp="1"/>
          </p:cNvSpPr>
          <p:nvPr>
            <p:ph type="title"/>
          </p:nvPr>
        </p:nvSpPr>
        <p:spPr/>
        <p:txBody>
          <a:bodyPr/>
          <a:lstStyle/>
          <a:p>
            <a:r>
              <a:rPr lang="en-US" dirty="0"/>
              <a:t>Professional Analysis: Engineering Methods</a:t>
            </a:r>
          </a:p>
        </p:txBody>
      </p:sp>
      <p:sp>
        <p:nvSpPr>
          <p:cNvPr id="3" name="Content Placeholder 2">
            <a:extLst>
              <a:ext uri="{FF2B5EF4-FFF2-40B4-BE49-F238E27FC236}">
                <a16:creationId xmlns:a16="http://schemas.microsoft.com/office/drawing/2014/main" id="{A06F715A-A796-2FF5-4D56-E59C3AF72F2F}"/>
              </a:ext>
            </a:extLst>
          </p:cNvPr>
          <p:cNvSpPr>
            <a:spLocks noGrp="1"/>
          </p:cNvSpPr>
          <p:nvPr>
            <p:ph idx="1"/>
          </p:nvPr>
        </p:nvSpPr>
        <p:spPr>
          <a:xfrm>
            <a:off x="171450" y="1608455"/>
            <a:ext cx="11670030" cy="4351338"/>
          </a:xfrm>
        </p:spPr>
        <p:txBody>
          <a:bodyPr>
            <a:normAutofit/>
          </a:bodyPr>
          <a:lstStyle/>
          <a:p>
            <a:pPr marL="0" indent="0" algn="l">
              <a:buNone/>
            </a:pPr>
            <a:r>
              <a:rPr lang="en-US" b="1" i="0" u="none" strike="noStrike" dirty="0">
                <a:solidFill>
                  <a:schemeClr val="accent2"/>
                </a:solidFill>
                <a:effectLst/>
              </a:rPr>
              <a:t>Capacity &amp; Demand Analysis</a:t>
            </a:r>
          </a:p>
          <a:p>
            <a:pPr algn="l">
              <a:buFont typeface="Arial" panose="020B0604020202020204" pitchFamily="34" charset="0"/>
              <a:buChar char="•"/>
            </a:pPr>
            <a:r>
              <a:rPr lang="en-US" b="1" i="0" u="none" strike="noStrike" dirty="0">
                <a:solidFill>
                  <a:srgbClr val="000000"/>
                </a:solidFill>
                <a:effectLst/>
              </a:rPr>
              <a:t>Equivalent Residential Unit (ERU)</a:t>
            </a:r>
            <a:r>
              <a:rPr lang="en-US" b="0" i="0" u="none" strike="noStrike" dirty="0">
                <a:solidFill>
                  <a:srgbClr val="000000"/>
                </a:solidFill>
                <a:effectLst/>
              </a:rPr>
              <a:t>: Defines water and sewer demand based on a typical single-family home (e.g., required Gallons Per Day (GPD) by statute).</a:t>
            </a:r>
          </a:p>
          <a:p>
            <a:pPr algn="l">
              <a:buFont typeface="Arial" panose="020B0604020202020204" pitchFamily="34" charset="0"/>
              <a:buChar char="•"/>
            </a:pPr>
            <a:r>
              <a:rPr lang="en-US" b="1" i="0" u="none" strike="noStrike" dirty="0">
                <a:solidFill>
                  <a:srgbClr val="000000"/>
                </a:solidFill>
                <a:effectLst/>
              </a:rPr>
              <a:t>Peak Flow vs. Average Flow</a:t>
            </a:r>
            <a:r>
              <a:rPr lang="en-US" b="0" i="0" u="none" strike="noStrike" dirty="0">
                <a:solidFill>
                  <a:srgbClr val="000000"/>
                </a:solidFill>
                <a:effectLst/>
              </a:rPr>
              <a:t>: Determines if the system needs upgrades based on maximum daily demand.</a:t>
            </a:r>
          </a:p>
          <a:p>
            <a:pPr algn="l">
              <a:buFont typeface="Arial" panose="020B0604020202020204" pitchFamily="34" charset="0"/>
              <a:buChar char="•"/>
            </a:pPr>
            <a:r>
              <a:rPr lang="en-US" b="1" i="0" u="none" strike="noStrike" dirty="0">
                <a:solidFill>
                  <a:srgbClr val="000000"/>
                </a:solidFill>
                <a:effectLst/>
              </a:rPr>
              <a:t>Hydraulic Modeling</a:t>
            </a:r>
            <a:r>
              <a:rPr lang="en-US" b="0" i="0" u="none" strike="noStrike" dirty="0">
                <a:solidFill>
                  <a:srgbClr val="000000"/>
                </a:solidFill>
                <a:effectLst/>
              </a:rPr>
              <a:t>: Uses software to analyze system capacity and identify necessary expansions.</a:t>
            </a:r>
          </a:p>
          <a:p>
            <a:pPr marL="0" indent="0">
              <a:buNone/>
            </a:pPr>
            <a:endParaRPr lang="en-US" dirty="0"/>
          </a:p>
        </p:txBody>
      </p:sp>
    </p:spTree>
    <p:extLst>
      <p:ext uri="{BB962C8B-B14F-4D97-AF65-F5344CB8AC3E}">
        <p14:creationId xmlns:p14="http://schemas.microsoft.com/office/powerpoint/2010/main" val="259485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475A57-3D77-C34F-AE98-042C38F318D1}"/>
              </a:ext>
            </a:extLst>
          </p:cNvPr>
          <p:cNvSpPr>
            <a:spLocks noGrp="1"/>
          </p:cNvSpPr>
          <p:nvPr>
            <p:ph type="title"/>
          </p:nvPr>
        </p:nvSpPr>
        <p:spPr>
          <a:xfrm>
            <a:off x="1679510" y="826138"/>
            <a:ext cx="7972489" cy="657909"/>
          </a:xfrm>
        </p:spPr>
        <p:txBody>
          <a:bodyPr/>
          <a:lstStyle/>
          <a:p>
            <a:r>
              <a:rPr lang="en-US" noProof="1"/>
              <a:t>Methodologies</a:t>
            </a:r>
          </a:p>
        </p:txBody>
      </p:sp>
      <p:sp>
        <p:nvSpPr>
          <p:cNvPr id="13" name="Title 11">
            <a:extLst>
              <a:ext uri="{FF2B5EF4-FFF2-40B4-BE49-F238E27FC236}">
                <a16:creationId xmlns:a16="http://schemas.microsoft.com/office/drawing/2014/main" id="{9C16462F-28BB-E247-9B4D-8408A6770F0E}"/>
              </a:ext>
            </a:extLst>
          </p:cNvPr>
          <p:cNvSpPr txBox="1">
            <a:spLocks/>
          </p:cNvSpPr>
          <p:nvPr/>
        </p:nvSpPr>
        <p:spPr>
          <a:xfrm>
            <a:off x="2091965" y="1971172"/>
            <a:ext cx="2548467" cy="406400"/>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pt-BR" sz="2667" dirty="0" err="1"/>
              <a:t>Buy</a:t>
            </a:r>
            <a:r>
              <a:rPr lang="pt-BR" sz="2667" dirty="0"/>
              <a:t> In</a:t>
            </a:r>
            <a:endParaRPr lang="en-BR" sz="2667" dirty="0"/>
          </a:p>
        </p:txBody>
      </p:sp>
      <p:sp>
        <p:nvSpPr>
          <p:cNvPr id="15" name="Content Placeholder 4">
            <a:extLst>
              <a:ext uri="{FF2B5EF4-FFF2-40B4-BE49-F238E27FC236}">
                <a16:creationId xmlns:a16="http://schemas.microsoft.com/office/drawing/2014/main" id="{9378D952-07A9-754C-810B-8F3E0F76FA53}"/>
              </a:ext>
            </a:extLst>
          </p:cNvPr>
          <p:cNvSpPr txBox="1">
            <a:spLocks/>
          </p:cNvSpPr>
          <p:nvPr/>
        </p:nvSpPr>
        <p:spPr>
          <a:xfrm>
            <a:off x="2091965" y="2471841"/>
            <a:ext cx="3098104" cy="921731"/>
          </a:xfrm>
          <a:prstGeom prst="rect">
            <a:avLst/>
          </a:prstGeom>
        </p:spPr>
        <p:txBody>
          <a:bodyPr lIns="0" tIns="0" rIns="0" bIns="0">
            <a:noAutofit/>
          </a:bodyPr>
          <a:lst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150"/>
              </a:spcBef>
              <a:buNone/>
            </a:pPr>
            <a:r>
              <a:rPr lang="en-US" sz="2000" dirty="0">
                <a:solidFill>
                  <a:schemeClr val="bg1"/>
                </a:solidFill>
                <a:effectLst/>
                <a:latin typeface="Calibri" panose="020F0502020204030204" pitchFamily="34" charset="0"/>
                <a:cs typeface="Calibri" panose="020F0502020204030204" pitchFamily="34" charset="0"/>
              </a:rPr>
              <a:t>Based on generally accepted method of valuing the actual or replacement costs of the capital improvement for which the buy-in fee is being collected less depreciation, debt credits, grants, and other generally accepted valuation adjustments. </a:t>
            </a:r>
            <a:endParaRPr lang="en-US" sz="2000" dirty="0">
              <a:solidFill>
                <a:schemeClr val="bg1"/>
              </a:solidFill>
              <a:latin typeface="Calibri" panose="020F0502020204030204" pitchFamily="34" charset="0"/>
              <a:cs typeface="Calibri" panose="020F0502020204030204" pitchFamily="34" charset="0"/>
            </a:endParaRPr>
          </a:p>
        </p:txBody>
      </p:sp>
      <p:sp>
        <p:nvSpPr>
          <p:cNvPr id="16" name="Title 11">
            <a:extLst>
              <a:ext uri="{FF2B5EF4-FFF2-40B4-BE49-F238E27FC236}">
                <a16:creationId xmlns:a16="http://schemas.microsoft.com/office/drawing/2014/main" id="{A4130AD7-7ED1-6840-A305-63D1AA8FE4AE}"/>
              </a:ext>
            </a:extLst>
          </p:cNvPr>
          <p:cNvSpPr txBox="1">
            <a:spLocks/>
          </p:cNvSpPr>
          <p:nvPr/>
        </p:nvSpPr>
        <p:spPr>
          <a:xfrm>
            <a:off x="7001932" y="4583745"/>
            <a:ext cx="2548467" cy="406400"/>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pt-BR" sz="2667" dirty="0"/>
              <a:t>Combo</a:t>
            </a:r>
            <a:endParaRPr lang="en-BR" sz="2667" dirty="0"/>
          </a:p>
        </p:txBody>
      </p:sp>
      <p:sp>
        <p:nvSpPr>
          <p:cNvPr id="17" name="Content Placeholder 4">
            <a:extLst>
              <a:ext uri="{FF2B5EF4-FFF2-40B4-BE49-F238E27FC236}">
                <a16:creationId xmlns:a16="http://schemas.microsoft.com/office/drawing/2014/main" id="{1427FC95-22E7-B643-83BA-E0C218D74D14}"/>
              </a:ext>
            </a:extLst>
          </p:cNvPr>
          <p:cNvSpPr txBox="1">
            <a:spLocks/>
          </p:cNvSpPr>
          <p:nvPr/>
        </p:nvSpPr>
        <p:spPr>
          <a:xfrm>
            <a:off x="7001932" y="5084414"/>
            <a:ext cx="2650067" cy="921731"/>
          </a:xfrm>
          <a:prstGeom prst="rect">
            <a:avLst/>
          </a:prstGeom>
        </p:spPr>
        <p:txBody>
          <a:bodyPr lIns="0" tIns="0" rIns="0" bIns="0">
            <a:noAutofit/>
          </a:bodyPr>
          <a:lst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67" dirty="0">
                <a:solidFill>
                  <a:schemeClr val="bg1"/>
                </a:solidFill>
              </a:rPr>
              <a:t>Based on a combo of buy-in and incremental cost</a:t>
            </a:r>
            <a:endParaRPr lang="en-BR" sz="1867" dirty="0">
              <a:solidFill>
                <a:schemeClr val="bg1"/>
              </a:solidFill>
            </a:endParaRPr>
          </a:p>
        </p:txBody>
      </p:sp>
      <p:sp>
        <p:nvSpPr>
          <p:cNvPr id="18" name="Title 11">
            <a:extLst>
              <a:ext uri="{FF2B5EF4-FFF2-40B4-BE49-F238E27FC236}">
                <a16:creationId xmlns:a16="http://schemas.microsoft.com/office/drawing/2014/main" id="{B2A736F2-A222-B041-BD67-0279608FDF82}"/>
              </a:ext>
            </a:extLst>
          </p:cNvPr>
          <p:cNvSpPr txBox="1">
            <a:spLocks/>
          </p:cNvSpPr>
          <p:nvPr/>
        </p:nvSpPr>
        <p:spPr>
          <a:xfrm>
            <a:off x="7001933" y="1971171"/>
            <a:ext cx="4697377" cy="406400"/>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pt-BR" sz="2667" dirty="0"/>
              <a:t>Incremental </a:t>
            </a:r>
            <a:r>
              <a:rPr lang="pt-BR" sz="2667" dirty="0" err="1"/>
              <a:t>Cost</a:t>
            </a:r>
            <a:endParaRPr lang="en-BR" sz="2667" dirty="0"/>
          </a:p>
        </p:txBody>
      </p:sp>
      <p:sp>
        <p:nvSpPr>
          <p:cNvPr id="19" name="Content Placeholder 4">
            <a:extLst>
              <a:ext uri="{FF2B5EF4-FFF2-40B4-BE49-F238E27FC236}">
                <a16:creationId xmlns:a16="http://schemas.microsoft.com/office/drawing/2014/main" id="{F49035E6-35FF-3044-ACDA-98E754E1933E}"/>
              </a:ext>
            </a:extLst>
          </p:cNvPr>
          <p:cNvSpPr txBox="1">
            <a:spLocks/>
          </p:cNvSpPr>
          <p:nvPr/>
        </p:nvSpPr>
        <p:spPr>
          <a:xfrm>
            <a:off x="7001932" y="2471840"/>
            <a:ext cx="3098103" cy="921731"/>
          </a:xfrm>
          <a:prstGeom prst="rect">
            <a:avLst/>
          </a:prstGeom>
        </p:spPr>
        <p:txBody>
          <a:bodyPr lIns="0" tIns="0" rIns="0" bIns="0">
            <a:noAutofit/>
          </a:bodyPr>
          <a:lstStyle>
            <a:lvl1pPr marL="342886" indent="-342886" algn="l" defTabSz="91436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919" indent="-285738" algn="l" defTabSz="91436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952" indent="-228591" algn="l" defTabSz="91436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13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314" indent="-228591" algn="l" defTabSz="91436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150"/>
              </a:spcBef>
              <a:buNone/>
            </a:pPr>
            <a:r>
              <a:rPr lang="en-US" sz="2000" dirty="0">
                <a:solidFill>
                  <a:schemeClr val="bg1"/>
                </a:solidFill>
                <a:latin typeface="Calibri" panose="020F0502020204030204" pitchFamily="34" charset="0"/>
                <a:cs typeface="Calibri" panose="020F0502020204030204" pitchFamily="34" charset="0"/>
              </a:rPr>
              <a:t>Based on the value or cost to expand the existing system’s capacity to continue to serve the “new development” that paid the SDF</a:t>
            </a:r>
          </a:p>
        </p:txBody>
      </p:sp>
      <p:sp>
        <p:nvSpPr>
          <p:cNvPr id="9" name="Oval 8">
            <a:extLst>
              <a:ext uri="{FF2B5EF4-FFF2-40B4-BE49-F238E27FC236}">
                <a16:creationId xmlns:a16="http://schemas.microsoft.com/office/drawing/2014/main" id="{6D1E802C-EDAC-5B45-8675-64595E4DD076}"/>
              </a:ext>
            </a:extLst>
          </p:cNvPr>
          <p:cNvSpPr/>
          <p:nvPr/>
        </p:nvSpPr>
        <p:spPr>
          <a:xfrm rot="16200000">
            <a:off x="683044" y="1971172"/>
            <a:ext cx="1227667" cy="1227667"/>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32" name="Title 11">
            <a:extLst>
              <a:ext uri="{FF2B5EF4-FFF2-40B4-BE49-F238E27FC236}">
                <a16:creationId xmlns:a16="http://schemas.microsoft.com/office/drawing/2014/main" id="{00C0B1E6-8B75-6F7E-6362-412BBC2A0E7D}"/>
              </a:ext>
            </a:extLst>
          </p:cNvPr>
          <p:cNvSpPr txBox="1">
            <a:spLocks/>
          </p:cNvSpPr>
          <p:nvPr/>
        </p:nvSpPr>
        <p:spPr>
          <a:xfrm>
            <a:off x="844819" y="2220643"/>
            <a:ext cx="902124" cy="719963"/>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4267" dirty="0"/>
              <a:t>1</a:t>
            </a:r>
            <a:endParaRPr lang="en-BR" sz="4267" dirty="0"/>
          </a:p>
        </p:txBody>
      </p:sp>
      <p:sp>
        <p:nvSpPr>
          <p:cNvPr id="11" name="Oval 10">
            <a:extLst>
              <a:ext uri="{FF2B5EF4-FFF2-40B4-BE49-F238E27FC236}">
                <a16:creationId xmlns:a16="http://schemas.microsoft.com/office/drawing/2014/main" id="{4D89CFEE-D88A-3D4E-B9AE-055A045C39C6}"/>
              </a:ext>
            </a:extLst>
          </p:cNvPr>
          <p:cNvSpPr/>
          <p:nvPr/>
        </p:nvSpPr>
        <p:spPr>
          <a:xfrm rot="16200000">
            <a:off x="5528329" y="4583746"/>
            <a:ext cx="1227667" cy="1227667"/>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37" name="Title 11">
            <a:extLst>
              <a:ext uri="{FF2B5EF4-FFF2-40B4-BE49-F238E27FC236}">
                <a16:creationId xmlns:a16="http://schemas.microsoft.com/office/drawing/2014/main" id="{44DDAFB1-C3D7-7321-C734-1D2816FD6D56}"/>
              </a:ext>
            </a:extLst>
          </p:cNvPr>
          <p:cNvSpPr txBox="1">
            <a:spLocks/>
          </p:cNvSpPr>
          <p:nvPr/>
        </p:nvSpPr>
        <p:spPr>
          <a:xfrm>
            <a:off x="5691100" y="4825538"/>
            <a:ext cx="902124" cy="719963"/>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4267" dirty="0"/>
              <a:t>3</a:t>
            </a:r>
            <a:endParaRPr lang="en-BR" sz="4267" dirty="0"/>
          </a:p>
        </p:txBody>
      </p:sp>
      <p:sp>
        <p:nvSpPr>
          <p:cNvPr id="7" name="Oval 6">
            <a:extLst>
              <a:ext uri="{FF2B5EF4-FFF2-40B4-BE49-F238E27FC236}">
                <a16:creationId xmlns:a16="http://schemas.microsoft.com/office/drawing/2014/main" id="{E8B97CAC-5706-E03C-F838-136DFCC92A0F}"/>
              </a:ext>
            </a:extLst>
          </p:cNvPr>
          <p:cNvSpPr/>
          <p:nvPr/>
        </p:nvSpPr>
        <p:spPr>
          <a:xfrm rot="16200000">
            <a:off x="5528329" y="1997510"/>
            <a:ext cx="1227667" cy="1227667"/>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22" name="Title 11">
            <a:extLst>
              <a:ext uri="{FF2B5EF4-FFF2-40B4-BE49-F238E27FC236}">
                <a16:creationId xmlns:a16="http://schemas.microsoft.com/office/drawing/2014/main" id="{CF553095-B2DF-818C-76C8-64937A6E066F}"/>
              </a:ext>
            </a:extLst>
          </p:cNvPr>
          <p:cNvSpPr txBox="1">
            <a:spLocks/>
          </p:cNvSpPr>
          <p:nvPr/>
        </p:nvSpPr>
        <p:spPr>
          <a:xfrm>
            <a:off x="5691100" y="2251361"/>
            <a:ext cx="902124" cy="719963"/>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4267" dirty="0"/>
              <a:t>2</a:t>
            </a:r>
            <a:endParaRPr lang="en-BR" sz="4267" dirty="0"/>
          </a:p>
        </p:txBody>
      </p:sp>
    </p:spTree>
    <p:extLst>
      <p:ext uri="{BB962C8B-B14F-4D97-AF65-F5344CB8AC3E}">
        <p14:creationId xmlns:p14="http://schemas.microsoft.com/office/powerpoint/2010/main" val="199735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450F74D-B600-0640-98DA-401C0EE5581B}"/>
              </a:ext>
            </a:extLst>
          </p:cNvPr>
          <p:cNvCxnSpPr>
            <a:cxnSpLocks/>
          </p:cNvCxnSpPr>
          <p:nvPr/>
        </p:nvCxnSpPr>
        <p:spPr>
          <a:xfrm>
            <a:off x="1421578" y="2090540"/>
            <a:ext cx="0" cy="443048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7B565E3-D3FB-3649-A58F-3482F66A01B1}"/>
              </a:ext>
            </a:extLst>
          </p:cNvPr>
          <p:cNvSpPr/>
          <p:nvPr/>
        </p:nvSpPr>
        <p:spPr>
          <a:xfrm rot="16200000">
            <a:off x="972920" y="3707880"/>
            <a:ext cx="922365" cy="922365"/>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8" name="Oval 7">
            <a:extLst>
              <a:ext uri="{FF2B5EF4-FFF2-40B4-BE49-F238E27FC236}">
                <a16:creationId xmlns:a16="http://schemas.microsoft.com/office/drawing/2014/main" id="{AD939C0F-3839-5546-9BDC-66139DD699BA}"/>
              </a:ext>
            </a:extLst>
          </p:cNvPr>
          <p:cNvSpPr/>
          <p:nvPr/>
        </p:nvSpPr>
        <p:spPr>
          <a:xfrm rot="16200000">
            <a:off x="972921" y="4748567"/>
            <a:ext cx="922364" cy="922364"/>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12" name="Title 11">
            <a:extLst>
              <a:ext uri="{FF2B5EF4-FFF2-40B4-BE49-F238E27FC236}">
                <a16:creationId xmlns:a16="http://schemas.microsoft.com/office/drawing/2014/main" id="{CD475A57-3D77-C34F-AE98-042C38F318D1}"/>
              </a:ext>
            </a:extLst>
          </p:cNvPr>
          <p:cNvSpPr>
            <a:spLocks noGrp="1"/>
          </p:cNvSpPr>
          <p:nvPr>
            <p:ph type="title"/>
          </p:nvPr>
        </p:nvSpPr>
        <p:spPr>
          <a:xfrm>
            <a:off x="1081029" y="810744"/>
            <a:ext cx="8727233" cy="657909"/>
          </a:xfrm>
        </p:spPr>
        <p:txBody>
          <a:bodyPr/>
          <a:lstStyle/>
          <a:p>
            <a:r>
              <a:rPr lang="en-US" sz="5400" noProof="1">
                <a:latin typeface="+mn-lt"/>
              </a:rPr>
              <a:t>System Development Fees</a:t>
            </a:r>
          </a:p>
        </p:txBody>
      </p:sp>
      <p:sp>
        <p:nvSpPr>
          <p:cNvPr id="13" name="Title 11">
            <a:extLst>
              <a:ext uri="{FF2B5EF4-FFF2-40B4-BE49-F238E27FC236}">
                <a16:creationId xmlns:a16="http://schemas.microsoft.com/office/drawing/2014/main" id="{9C16462F-28BB-E247-9B4D-8408A6770F0E}"/>
              </a:ext>
            </a:extLst>
          </p:cNvPr>
          <p:cNvSpPr txBox="1">
            <a:spLocks/>
          </p:cNvSpPr>
          <p:nvPr/>
        </p:nvSpPr>
        <p:spPr>
          <a:xfrm>
            <a:off x="5588000" y="1614826"/>
            <a:ext cx="6365444" cy="406400"/>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en-US" sz="2100" b="0" dirty="0">
                <a:latin typeface="+mn-lt"/>
              </a:rPr>
              <a:t>G.S. 162A-201(9): “</a:t>
            </a:r>
            <a:r>
              <a:rPr lang="en-US" sz="2100" b="0" dirty="0">
                <a:effectLst/>
                <a:latin typeface="+mn-lt"/>
              </a:rPr>
              <a:t>A charge or assessment </a:t>
            </a:r>
            <a:r>
              <a:rPr lang="en-US" sz="2100" dirty="0">
                <a:effectLst/>
                <a:latin typeface="+mn-lt"/>
              </a:rPr>
              <a:t>for service</a:t>
            </a:r>
            <a:r>
              <a:rPr lang="en-US" sz="2100" b="0" dirty="0">
                <a:effectLst/>
                <a:latin typeface="+mn-lt"/>
              </a:rPr>
              <a:t>, including service provided pursuant to a wholesale arrangement between a water and sewer authority organized under Article 1 of Chapter 162A of the General Statutes and a local governmental unit, imposed with respect to </a:t>
            </a:r>
            <a:r>
              <a:rPr lang="en-US" sz="2100" dirty="0">
                <a:effectLst/>
                <a:latin typeface="+mn-lt"/>
              </a:rPr>
              <a:t>new development </a:t>
            </a:r>
            <a:r>
              <a:rPr lang="en-US" sz="2100" b="0" dirty="0">
                <a:effectLst/>
                <a:latin typeface="+mn-lt"/>
              </a:rPr>
              <a:t>to fund costs of </a:t>
            </a:r>
            <a:r>
              <a:rPr lang="en-US" sz="2100" dirty="0">
                <a:effectLst/>
                <a:latin typeface="+mn-lt"/>
              </a:rPr>
              <a:t>capital improvements necessitated by and attributable to such new development</a:t>
            </a:r>
            <a:r>
              <a:rPr lang="en-US" sz="2100" b="0" dirty="0">
                <a:effectLst/>
                <a:latin typeface="+mn-lt"/>
              </a:rPr>
              <a:t>, to </a:t>
            </a:r>
            <a:r>
              <a:rPr lang="en-US" sz="2100" dirty="0">
                <a:effectLst/>
                <a:latin typeface="+mn-lt"/>
              </a:rPr>
              <a:t>recoup costs of existing facilities which serve such new development, </a:t>
            </a:r>
            <a:r>
              <a:rPr lang="en-US" sz="2100" b="0" dirty="0">
                <a:effectLst/>
                <a:latin typeface="+mn-lt"/>
              </a:rPr>
              <a:t>to recoup costs incurred by a local government unit to </a:t>
            </a:r>
            <a:r>
              <a:rPr lang="en-US" sz="2100" dirty="0">
                <a:effectLst/>
                <a:latin typeface="+mn-lt"/>
              </a:rPr>
              <a:t>purchase capacity in, or reserve capacity supplied by, capital improvements or facilities owned by another local government unit, </a:t>
            </a:r>
            <a:r>
              <a:rPr lang="en-US" sz="2100" b="0" dirty="0">
                <a:effectLst/>
                <a:latin typeface="+mn-lt"/>
              </a:rPr>
              <a:t>or a combination of those costs, as provided in this Article.”</a:t>
            </a:r>
          </a:p>
          <a:p>
            <a:endParaRPr lang="en-US" sz="2800" b="0" dirty="0">
              <a:solidFill>
                <a:schemeClr val="bg1"/>
              </a:solidFill>
              <a:latin typeface="+mn-lt"/>
            </a:endParaRPr>
          </a:p>
        </p:txBody>
      </p:sp>
      <p:sp>
        <p:nvSpPr>
          <p:cNvPr id="5" name="Oval 4">
            <a:extLst>
              <a:ext uri="{FF2B5EF4-FFF2-40B4-BE49-F238E27FC236}">
                <a16:creationId xmlns:a16="http://schemas.microsoft.com/office/drawing/2014/main" id="{F4C1CDDF-6913-C4CB-7975-4AC2B29E04E0}"/>
              </a:ext>
            </a:extLst>
          </p:cNvPr>
          <p:cNvSpPr/>
          <p:nvPr/>
        </p:nvSpPr>
        <p:spPr>
          <a:xfrm rot="16200000">
            <a:off x="972921" y="5800935"/>
            <a:ext cx="922364" cy="922364"/>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18" name="Rectangle 17">
            <a:extLst>
              <a:ext uri="{FF2B5EF4-FFF2-40B4-BE49-F238E27FC236}">
                <a16:creationId xmlns:a16="http://schemas.microsoft.com/office/drawing/2014/main" id="{42731F92-1802-09E6-A35A-D01DCA076621}"/>
              </a:ext>
            </a:extLst>
          </p:cNvPr>
          <p:cNvSpPr/>
          <p:nvPr/>
        </p:nvSpPr>
        <p:spPr>
          <a:xfrm>
            <a:off x="1948541" y="3817924"/>
            <a:ext cx="3048000" cy="719166"/>
          </a:xfrm>
          <a:prstGeom prst="rect">
            <a:avLst/>
          </a:prstGeom>
          <a:no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Capital improvements necessitated by and attributable to</a:t>
            </a:r>
          </a:p>
        </p:txBody>
      </p:sp>
      <p:sp>
        <p:nvSpPr>
          <p:cNvPr id="19" name="Rectangle 18">
            <a:extLst>
              <a:ext uri="{FF2B5EF4-FFF2-40B4-BE49-F238E27FC236}">
                <a16:creationId xmlns:a16="http://schemas.microsoft.com/office/drawing/2014/main" id="{31E3F3F3-17A9-3B25-4025-1A9DEAE3650D}"/>
              </a:ext>
            </a:extLst>
          </p:cNvPr>
          <p:cNvSpPr/>
          <p:nvPr/>
        </p:nvSpPr>
        <p:spPr>
          <a:xfrm>
            <a:off x="1948541" y="4951765"/>
            <a:ext cx="3048000" cy="719166"/>
          </a:xfrm>
          <a:prstGeom prst="rect">
            <a:avLst/>
          </a:prstGeom>
          <a:no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Recoup costs of existing facilities which serve new development</a:t>
            </a:r>
          </a:p>
        </p:txBody>
      </p:sp>
      <p:sp>
        <p:nvSpPr>
          <p:cNvPr id="20" name="Rectangle 19">
            <a:extLst>
              <a:ext uri="{FF2B5EF4-FFF2-40B4-BE49-F238E27FC236}">
                <a16:creationId xmlns:a16="http://schemas.microsoft.com/office/drawing/2014/main" id="{5DEA8A64-5644-F869-AECE-6DD436D22720}"/>
              </a:ext>
            </a:extLst>
          </p:cNvPr>
          <p:cNvSpPr/>
          <p:nvPr/>
        </p:nvSpPr>
        <p:spPr>
          <a:xfrm>
            <a:off x="1948541" y="2709834"/>
            <a:ext cx="3048000" cy="719166"/>
          </a:xfrm>
          <a:prstGeom prst="rect">
            <a:avLst/>
          </a:prstGeom>
          <a:no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New development</a:t>
            </a:r>
          </a:p>
        </p:txBody>
      </p:sp>
      <p:sp>
        <p:nvSpPr>
          <p:cNvPr id="25" name="Rectangle 24">
            <a:extLst>
              <a:ext uri="{FF2B5EF4-FFF2-40B4-BE49-F238E27FC236}">
                <a16:creationId xmlns:a16="http://schemas.microsoft.com/office/drawing/2014/main" id="{EEF2824E-5F87-57D4-DD5A-AE7AFB1FAF7E}"/>
              </a:ext>
            </a:extLst>
          </p:cNvPr>
          <p:cNvSpPr/>
          <p:nvPr/>
        </p:nvSpPr>
        <p:spPr>
          <a:xfrm>
            <a:off x="1948541" y="1772525"/>
            <a:ext cx="3048000" cy="719166"/>
          </a:xfrm>
          <a:prstGeom prst="rect">
            <a:avLst/>
          </a:prstGeom>
          <a:no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For Service</a:t>
            </a:r>
          </a:p>
        </p:txBody>
      </p:sp>
      <p:sp>
        <p:nvSpPr>
          <p:cNvPr id="26" name="Oval 25">
            <a:extLst>
              <a:ext uri="{FF2B5EF4-FFF2-40B4-BE49-F238E27FC236}">
                <a16:creationId xmlns:a16="http://schemas.microsoft.com/office/drawing/2014/main" id="{49635383-05C2-29EE-5433-3F745FFB30C5}"/>
              </a:ext>
            </a:extLst>
          </p:cNvPr>
          <p:cNvSpPr/>
          <p:nvPr/>
        </p:nvSpPr>
        <p:spPr>
          <a:xfrm rot="16200000">
            <a:off x="960395" y="1614826"/>
            <a:ext cx="922365" cy="922365"/>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2" name="Oval 1">
            <a:extLst>
              <a:ext uri="{FF2B5EF4-FFF2-40B4-BE49-F238E27FC236}">
                <a16:creationId xmlns:a16="http://schemas.microsoft.com/office/drawing/2014/main" id="{84F9A687-3454-1B3F-CBE5-69C51C62F9A6}"/>
              </a:ext>
            </a:extLst>
          </p:cNvPr>
          <p:cNvSpPr/>
          <p:nvPr/>
        </p:nvSpPr>
        <p:spPr>
          <a:xfrm rot="16200000">
            <a:off x="972920" y="2639342"/>
            <a:ext cx="922365" cy="922365"/>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7" name="Rectangle 6">
            <a:extLst>
              <a:ext uri="{FF2B5EF4-FFF2-40B4-BE49-F238E27FC236}">
                <a16:creationId xmlns:a16="http://schemas.microsoft.com/office/drawing/2014/main" id="{B019F817-30BC-5C94-54D6-66FFF8CCF322}"/>
              </a:ext>
            </a:extLst>
          </p:cNvPr>
          <p:cNvSpPr/>
          <p:nvPr/>
        </p:nvSpPr>
        <p:spPr>
          <a:xfrm>
            <a:off x="1948541" y="5902534"/>
            <a:ext cx="3048000" cy="719166"/>
          </a:xfrm>
          <a:prstGeom prst="rect">
            <a:avLst/>
          </a:prstGeom>
          <a:no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Reserve capacity</a:t>
            </a:r>
          </a:p>
        </p:txBody>
      </p:sp>
    </p:spTree>
    <p:extLst>
      <p:ext uri="{BB962C8B-B14F-4D97-AF65-F5344CB8AC3E}">
        <p14:creationId xmlns:p14="http://schemas.microsoft.com/office/powerpoint/2010/main" val="370223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A4B83-5F4E-09BD-5595-C012701BE98E}"/>
              </a:ext>
            </a:extLst>
          </p:cNvPr>
          <p:cNvSpPr>
            <a:spLocks noGrp="1"/>
          </p:cNvSpPr>
          <p:nvPr>
            <p:ph idx="1"/>
          </p:nvPr>
        </p:nvSpPr>
        <p:spPr>
          <a:xfrm>
            <a:off x="217170" y="1081086"/>
            <a:ext cx="6115050" cy="5154929"/>
          </a:xfrm>
        </p:spPr>
        <p:txBody>
          <a:bodyPr>
            <a:noAutofit/>
          </a:bodyPr>
          <a:lstStyle/>
          <a:p>
            <a:pPr marL="0" indent="0" algn="l">
              <a:buNone/>
            </a:pPr>
            <a:r>
              <a:rPr lang="en-US" sz="1600" b="0" i="0" u="none" strike="noStrike" dirty="0">
                <a:solidFill>
                  <a:srgbClr val="000000"/>
                </a:solidFill>
                <a:effectLst/>
              </a:rPr>
              <a:t>A </a:t>
            </a:r>
            <a:r>
              <a:rPr lang="en-US" sz="1600" b="1" i="0" u="none" strike="noStrike" dirty="0">
                <a:solidFill>
                  <a:srgbClr val="000000"/>
                </a:solidFill>
                <a:effectLst/>
              </a:rPr>
              <a:t>Revenue Credit</a:t>
            </a:r>
            <a:r>
              <a:rPr lang="en-US" sz="1600" b="0" i="0" u="none" strike="noStrike" dirty="0">
                <a:solidFill>
                  <a:srgbClr val="000000"/>
                </a:solidFill>
                <a:effectLst/>
              </a:rPr>
              <a:t> prevents double-charging new customers for system improvements already funded by existing revenue sources. It does this by reducing the projected cost of capital improvements in one of two ways:</a:t>
            </a:r>
          </a:p>
          <a:p>
            <a:pPr marL="0" indent="0" algn="l">
              <a:buNone/>
            </a:pPr>
            <a:r>
              <a:rPr lang="en-US" sz="1600" b="1" i="0" u="none" strike="noStrike" dirty="0">
                <a:solidFill>
                  <a:srgbClr val="000000"/>
                </a:solidFill>
                <a:effectLst/>
              </a:rPr>
              <a:t>Option 1: Outstanding Debt Deduction</a:t>
            </a:r>
            <a:endParaRPr lang="en-US" sz="1600" b="0" i="0" u="none" strike="noStrike" dirty="0">
              <a:solidFill>
                <a:srgbClr val="000000"/>
              </a:solidFill>
              <a:effectLst/>
            </a:endParaRPr>
          </a:p>
          <a:p>
            <a:pPr marL="457200" lvl="1" indent="0" algn="l">
              <a:buNone/>
            </a:pPr>
            <a:r>
              <a:rPr lang="en-US" sz="1600" b="0" i="0" u="none" strike="noStrike" dirty="0">
                <a:solidFill>
                  <a:srgbClr val="000000"/>
                </a:solidFill>
                <a:effectLst/>
              </a:rPr>
              <a:t>If the local government has issued bonds or taken loans for system improvements, the</a:t>
            </a:r>
            <a:r>
              <a:rPr lang="en-US" sz="1600" i="0" u="none" strike="noStrike" dirty="0">
                <a:solidFill>
                  <a:srgbClr val="000000"/>
                </a:solidFill>
                <a:effectLst/>
              </a:rPr>
              <a:t> remaining debt principal </a:t>
            </a:r>
            <a:r>
              <a:rPr lang="en-US" sz="1600" b="0" i="0" u="none" strike="noStrike" dirty="0">
                <a:solidFill>
                  <a:srgbClr val="000000"/>
                </a:solidFill>
                <a:effectLst/>
              </a:rPr>
              <a:t>is deducted from the total capital improvement cost.</a:t>
            </a:r>
          </a:p>
          <a:p>
            <a:pPr marL="457200" lvl="1" indent="0" algn="l">
              <a:buNone/>
            </a:pPr>
            <a:r>
              <a:rPr lang="en-US" sz="1600" b="0" i="0" u="none" strike="noStrike" dirty="0">
                <a:solidFill>
                  <a:srgbClr val="000000"/>
                </a:solidFill>
                <a:effectLst/>
              </a:rPr>
              <a:t>This prevents new development from paying for infrastructure that existing ratepayers are still funding through debt payments.</a:t>
            </a:r>
          </a:p>
          <a:p>
            <a:pPr marL="0" indent="0" algn="l">
              <a:buNone/>
            </a:pPr>
            <a:r>
              <a:rPr lang="en-US" sz="1600" b="1" i="0" u="none" strike="noStrike" dirty="0">
                <a:solidFill>
                  <a:srgbClr val="000000"/>
                </a:solidFill>
                <a:effectLst/>
              </a:rPr>
              <a:t>Option 2: Present Value of Future Revenue Deduction</a:t>
            </a:r>
            <a:endParaRPr lang="en-US" sz="1600" b="0" i="0" u="none" strike="noStrike" dirty="0">
              <a:solidFill>
                <a:srgbClr val="000000"/>
              </a:solidFill>
              <a:effectLst/>
            </a:endParaRPr>
          </a:p>
          <a:p>
            <a:pPr marL="457200" lvl="1" indent="0" algn="l">
              <a:buNone/>
            </a:pPr>
            <a:r>
              <a:rPr lang="en-US" sz="1600" b="0" i="0" u="none" strike="noStrike" dirty="0">
                <a:solidFill>
                  <a:srgbClr val="000000"/>
                </a:solidFill>
                <a:effectLst/>
              </a:rPr>
              <a:t>If the system is expected to generate future revenue from</a:t>
            </a:r>
            <a:r>
              <a:rPr lang="en-US" sz="1600" i="0" u="none" strike="noStrike" dirty="0">
                <a:solidFill>
                  <a:srgbClr val="000000"/>
                </a:solidFill>
                <a:effectLst/>
              </a:rPr>
              <a:t> user rates, fees, or other income, the present value of that </a:t>
            </a:r>
            <a:r>
              <a:rPr lang="en-US" sz="1600" b="0" i="0" u="none" strike="noStrike" dirty="0">
                <a:solidFill>
                  <a:srgbClr val="000000"/>
                </a:solidFill>
                <a:effectLst/>
              </a:rPr>
              <a:t>revenue is deducted from capital costs.</a:t>
            </a:r>
          </a:p>
          <a:p>
            <a:pPr marL="457200" lvl="1" indent="0" algn="l">
              <a:buNone/>
            </a:pPr>
            <a:r>
              <a:rPr lang="en-US" sz="1600" b="0" i="0" u="none" strike="noStrike" dirty="0">
                <a:solidFill>
                  <a:srgbClr val="000000"/>
                </a:solidFill>
                <a:effectLst/>
              </a:rPr>
              <a:t>This ensures that new development does not overpay for infrastructure that will also generate revenue over time.</a:t>
            </a:r>
          </a:p>
          <a:p>
            <a:pPr marL="0" indent="0" algn="l">
              <a:buNone/>
            </a:pPr>
            <a:r>
              <a:rPr lang="en-US" sz="1600" b="1" i="0" u="none" strike="noStrike" dirty="0">
                <a:solidFill>
                  <a:srgbClr val="000000"/>
                </a:solidFill>
                <a:effectLst/>
              </a:rPr>
              <a:t>Minimum Credit Requirement</a:t>
            </a:r>
          </a:p>
          <a:p>
            <a:pPr marL="0" indent="0" algn="l">
              <a:buNone/>
            </a:pPr>
            <a:r>
              <a:rPr lang="en-US" sz="1600" b="0" i="0" u="none" strike="noStrike" dirty="0">
                <a:solidFill>
                  <a:srgbClr val="000000"/>
                </a:solidFill>
                <a:effectLst/>
              </a:rPr>
              <a:t>The law mandates that the </a:t>
            </a:r>
            <a:r>
              <a:rPr lang="en-US" sz="1600" b="1" i="0" u="none" strike="noStrike" dirty="0">
                <a:solidFill>
                  <a:srgbClr val="000000"/>
                </a:solidFill>
                <a:effectLst/>
              </a:rPr>
              <a:t>credit must be at least 25%</a:t>
            </a:r>
            <a:r>
              <a:rPr lang="en-US" sz="1600" b="0" i="0" u="none" strike="noStrike" dirty="0">
                <a:solidFill>
                  <a:srgbClr val="000000"/>
                </a:solidFill>
                <a:effectLst/>
              </a:rPr>
              <a:t> of the total projected capital improvement cost.</a:t>
            </a:r>
          </a:p>
        </p:txBody>
      </p:sp>
      <p:sp>
        <p:nvSpPr>
          <p:cNvPr id="4" name="Rectangle 3">
            <a:extLst>
              <a:ext uri="{FF2B5EF4-FFF2-40B4-BE49-F238E27FC236}">
                <a16:creationId xmlns:a16="http://schemas.microsoft.com/office/drawing/2014/main" id="{C22D4A1D-6922-BC47-D628-48EA2DBDEF64}"/>
              </a:ext>
            </a:extLst>
          </p:cNvPr>
          <p:cNvSpPr/>
          <p:nvPr/>
        </p:nvSpPr>
        <p:spPr>
          <a:xfrm>
            <a:off x="6473194" y="715325"/>
            <a:ext cx="5711190" cy="58864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90000"/>
              </a:lnSpc>
            </a:pPr>
            <a:r>
              <a:rPr lang="en-US" sz="1600" b="0" i="0" u="none" strike="noStrike" dirty="0">
                <a:solidFill>
                  <a:srgbClr val="000000"/>
                </a:solidFill>
                <a:effectLst/>
              </a:rPr>
              <a:t>A </a:t>
            </a:r>
            <a:r>
              <a:rPr lang="en-US" sz="1600" b="1" i="0" u="none" strike="noStrike" dirty="0">
                <a:solidFill>
                  <a:srgbClr val="000000"/>
                </a:solidFill>
                <a:effectLst/>
              </a:rPr>
              <a:t>Construction or Contributions Credit</a:t>
            </a:r>
            <a:r>
              <a:rPr lang="en-US" sz="1600" b="0" i="0" u="none" strike="noStrike" dirty="0">
                <a:solidFill>
                  <a:srgbClr val="000000"/>
                </a:solidFill>
                <a:effectLst/>
              </a:rPr>
              <a:t> applies when a developer </a:t>
            </a:r>
            <a:r>
              <a:rPr lang="en-US" sz="1600" i="0" u="none" strike="noStrike" dirty="0">
                <a:solidFill>
                  <a:srgbClr val="000000"/>
                </a:solidFill>
                <a:effectLst/>
              </a:rPr>
              <a:t>builds oversized infrastructure that benefits areas beyond their own development.</a:t>
            </a:r>
          </a:p>
          <a:p>
            <a:pPr algn="l">
              <a:lnSpc>
                <a:spcPct val="90000"/>
              </a:lnSpc>
            </a:pPr>
            <a:br>
              <a:rPr lang="en-US" sz="1600" b="1" i="0" u="none" strike="noStrike" dirty="0">
                <a:solidFill>
                  <a:srgbClr val="000000"/>
                </a:solidFill>
                <a:effectLst/>
              </a:rPr>
            </a:br>
            <a:endParaRPr lang="en-US" sz="400" b="1" i="0" u="none" strike="noStrike" dirty="0">
              <a:solidFill>
                <a:srgbClr val="000000"/>
              </a:solidFill>
              <a:effectLst/>
            </a:endParaRPr>
          </a:p>
          <a:p>
            <a:pPr algn="l">
              <a:lnSpc>
                <a:spcPct val="90000"/>
              </a:lnSpc>
            </a:pPr>
            <a:r>
              <a:rPr lang="en-US" sz="1600" i="0" u="none" strike="noStrike" dirty="0">
                <a:solidFill>
                  <a:srgbClr val="000000"/>
                </a:solidFill>
                <a:effectLst/>
              </a:rPr>
              <a:t>If a developer constructs or pays for larger water or sewer facilities (e.g., an oversized pump station, large transmission mains) that serve other future developments, they receive a credit.</a:t>
            </a:r>
          </a:p>
          <a:p>
            <a:pPr marL="236538" indent="-236538" algn="l">
              <a:lnSpc>
                <a:spcPct val="90000"/>
              </a:lnSpc>
              <a:buFont typeface="Arial" panose="020B0604020202020204" pitchFamily="34" charset="0"/>
              <a:buChar char="•"/>
            </a:pPr>
            <a:endParaRPr lang="en-US" sz="400" i="0" u="none" strike="noStrike" dirty="0">
              <a:solidFill>
                <a:srgbClr val="000000"/>
              </a:solidFill>
              <a:effectLst/>
            </a:endParaRPr>
          </a:p>
          <a:p>
            <a:pPr algn="l">
              <a:lnSpc>
                <a:spcPct val="90000"/>
              </a:lnSpc>
            </a:pPr>
            <a:endParaRPr lang="en-US" sz="1600" b="0" i="0" u="none" strike="noStrike" dirty="0">
              <a:solidFill>
                <a:srgbClr val="000000"/>
              </a:solidFill>
              <a:effectLst/>
            </a:endParaRPr>
          </a:p>
          <a:p>
            <a:pPr algn="l">
              <a:lnSpc>
                <a:spcPct val="90000"/>
              </a:lnSpc>
            </a:pPr>
            <a:r>
              <a:rPr lang="en-US" sz="1600" b="1" i="0" u="none" strike="noStrike" dirty="0">
                <a:solidFill>
                  <a:srgbClr val="000000"/>
                </a:solidFill>
                <a:effectLst/>
              </a:rPr>
              <a:t>Limits on the Construction Credit</a:t>
            </a:r>
          </a:p>
          <a:p>
            <a:pPr algn="l">
              <a:lnSpc>
                <a:spcPct val="90000"/>
              </a:lnSpc>
            </a:pPr>
            <a:endParaRPr lang="en-US" sz="1600" b="1" i="0" u="none" strike="noStrike" dirty="0">
              <a:solidFill>
                <a:srgbClr val="000000"/>
              </a:solidFill>
              <a:effectLst/>
            </a:endParaRPr>
          </a:p>
          <a:p>
            <a:pPr marL="293688" indent="-282575" algn="l">
              <a:lnSpc>
                <a:spcPct val="90000"/>
              </a:lnSpc>
              <a:buFont typeface="Arial" panose="020B0604020202020204" pitchFamily="34" charset="0"/>
              <a:buChar char="•"/>
            </a:pPr>
            <a:r>
              <a:rPr lang="en-US" sz="1600" i="0" u="none" strike="noStrike" dirty="0">
                <a:solidFill>
                  <a:srgbClr val="000000"/>
                </a:solidFill>
                <a:effectLst/>
              </a:rPr>
              <a:t>No credit is given for standard on-site improvements (e.g., pipes within the development).</a:t>
            </a:r>
          </a:p>
          <a:p>
            <a:pPr marL="293688" indent="-282575" algn="l">
              <a:lnSpc>
                <a:spcPct val="90000"/>
              </a:lnSpc>
              <a:buFont typeface="Arial" panose="020B0604020202020204" pitchFamily="34" charset="0"/>
              <a:buChar char="•"/>
            </a:pPr>
            <a:endParaRPr lang="en-US" sz="1600" i="0" u="none" strike="noStrike" dirty="0">
              <a:solidFill>
                <a:srgbClr val="000000"/>
              </a:solidFill>
              <a:effectLst/>
            </a:endParaRPr>
          </a:p>
          <a:p>
            <a:pPr marL="293688" indent="-282575" algn="l">
              <a:lnSpc>
                <a:spcPct val="90000"/>
              </a:lnSpc>
              <a:buFont typeface="Arial" panose="020B0604020202020204" pitchFamily="34" charset="0"/>
              <a:buChar char="•"/>
            </a:pPr>
            <a:r>
              <a:rPr lang="en-US" sz="1600" i="0" u="none" strike="noStrike" dirty="0">
                <a:solidFill>
                  <a:srgbClr val="000000"/>
                </a:solidFill>
                <a:effectLst/>
              </a:rPr>
              <a:t>No credit is given for connections to existing facilities, only for oversized infrastructure that serves external areas.</a:t>
            </a:r>
          </a:p>
          <a:p>
            <a:pPr marL="293688" indent="-282575" algn="l">
              <a:lnSpc>
                <a:spcPct val="70000"/>
              </a:lnSpc>
              <a:buFont typeface="Arial" panose="020B0604020202020204" pitchFamily="34" charset="0"/>
              <a:buChar char="•"/>
            </a:pPr>
            <a:endParaRPr lang="en-US" sz="1600" dirty="0">
              <a:solidFill>
                <a:srgbClr val="000000"/>
              </a:solidFill>
            </a:endParaRPr>
          </a:p>
          <a:p>
            <a:pPr marL="293688" indent="-282575" algn="l">
              <a:lnSpc>
                <a:spcPct val="70000"/>
              </a:lnSpc>
              <a:buFont typeface="Arial" panose="020B0604020202020204" pitchFamily="34" charset="0"/>
              <a:buChar char="•"/>
            </a:pPr>
            <a:endParaRPr lang="en-US" sz="1600" i="0" u="none" strike="noStrike" dirty="0">
              <a:solidFill>
                <a:srgbClr val="000000"/>
              </a:solidFill>
              <a:effectLst/>
            </a:endParaRPr>
          </a:p>
          <a:p>
            <a:pPr marL="293688" indent="-282575" algn="l">
              <a:lnSpc>
                <a:spcPct val="70000"/>
              </a:lnSpc>
              <a:buFont typeface="Arial" panose="020B0604020202020204" pitchFamily="34" charset="0"/>
              <a:buChar char="•"/>
            </a:pPr>
            <a:endParaRPr lang="en-US" sz="1600" dirty="0">
              <a:solidFill>
                <a:srgbClr val="000000"/>
              </a:solidFill>
            </a:endParaRPr>
          </a:p>
          <a:p>
            <a:pPr marL="293688" indent="-282575" algn="l">
              <a:lnSpc>
                <a:spcPct val="70000"/>
              </a:lnSpc>
              <a:buFont typeface="Arial" panose="020B0604020202020204" pitchFamily="34" charset="0"/>
              <a:buChar char="•"/>
            </a:pPr>
            <a:endParaRPr lang="en-US" sz="1500" i="0" u="none" strike="noStrike" dirty="0">
              <a:solidFill>
                <a:srgbClr val="000000"/>
              </a:solidFill>
              <a:effectLst/>
            </a:endParaRPr>
          </a:p>
          <a:p>
            <a:pPr marL="11113" algn="l">
              <a:lnSpc>
                <a:spcPct val="70000"/>
              </a:lnSpc>
            </a:pPr>
            <a:endParaRPr lang="en-US" sz="1500" dirty="0">
              <a:solidFill>
                <a:srgbClr val="000000"/>
              </a:solidFill>
            </a:endParaRPr>
          </a:p>
          <a:p>
            <a:pPr marL="11113" algn="l">
              <a:lnSpc>
                <a:spcPct val="70000"/>
              </a:lnSpc>
            </a:pPr>
            <a:endParaRPr lang="en-US" sz="1500" dirty="0">
              <a:solidFill>
                <a:srgbClr val="000000"/>
              </a:solidFill>
            </a:endParaRPr>
          </a:p>
          <a:p>
            <a:pPr marL="293688" indent="-282575" algn="l">
              <a:lnSpc>
                <a:spcPct val="70000"/>
              </a:lnSpc>
              <a:buFont typeface="Arial" panose="020B0604020202020204" pitchFamily="34" charset="0"/>
              <a:buChar char="•"/>
            </a:pPr>
            <a:endParaRPr lang="en-US" sz="1500" i="0" u="none" strike="noStrike" dirty="0">
              <a:solidFill>
                <a:srgbClr val="000000"/>
              </a:solidFill>
              <a:effectLst/>
            </a:endParaRPr>
          </a:p>
          <a:p>
            <a:pPr algn="l">
              <a:lnSpc>
                <a:spcPct val="70000"/>
              </a:lnSpc>
              <a:buFont typeface="Arial" panose="020B0604020202020204" pitchFamily="34" charset="0"/>
              <a:buChar char="•"/>
            </a:pPr>
            <a:endParaRPr lang="en-US" sz="1500" dirty="0">
              <a:solidFill>
                <a:srgbClr val="000000"/>
              </a:solidFill>
            </a:endParaRPr>
          </a:p>
          <a:p>
            <a:pPr algn="l">
              <a:lnSpc>
                <a:spcPct val="70000"/>
              </a:lnSpc>
              <a:buFont typeface="Arial" panose="020B0604020202020204" pitchFamily="34" charset="0"/>
              <a:buChar char="•"/>
            </a:pPr>
            <a:endParaRPr lang="en-US" b="0" i="0" u="none" strike="noStrike" dirty="0">
              <a:solidFill>
                <a:srgbClr val="000000"/>
              </a:solidFill>
              <a:effectLst/>
            </a:endParaRPr>
          </a:p>
        </p:txBody>
      </p:sp>
      <p:sp>
        <p:nvSpPr>
          <p:cNvPr id="5" name="Rectangle 4">
            <a:extLst>
              <a:ext uri="{FF2B5EF4-FFF2-40B4-BE49-F238E27FC236}">
                <a16:creationId xmlns:a16="http://schemas.microsoft.com/office/drawing/2014/main" id="{FC5505D0-3304-1B77-1696-C3AEDD64038D}"/>
              </a:ext>
            </a:extLst>
          </p:cNvPr>
          <p:cNvSpPr/>
          <p:nvPr/>
        </p:nvSpPr>
        <p:spPr>
          <a:xfrm>
            <a:off x="217170" y="309561"/>
            <a:ext cx="5711190" cy="5143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Revenue Credits</a:t>
            </a:r>
          </a:p>
        </p:txBody>
      </p:sp>
      <p:sp>
        <p:nvSpPr>
          <p:cNvPr id="6" name="Rectangle 5">
            <a:extLst>
              <a:ext uri="{FF2B5EF4-FFF2-40B4-BE49-F238E27FC236}">
                <a16:creationId xmlns:a16="http://schemas.microsoft.com/office/drawing/2014/main" id="{CEFF140C-7228-D44A-BF44-CC7A835E24CB}"/>
              </a:ext>
            </a:extLst>
          </p:cNvPr>
          <p:cNvSpPr/>
          <p:nvPr/>
        </p:nvSpPr>
        <p:spPr>
          <a:xfrm>
            <a:off x="6473194" y="309561"/>
            <a:ext cx="5562597" cy="5143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Construction Credits</a:t>
            </a:r>
          </a:p>
        </p:txBody>
      </p:sp>
      <p:cxnSp>
        <p:nvCxnSpPr>
          <p:cNvPr id="8" name="Straight Connector 7">
            <a:extLst>
              <a:ext uri="{FF2B5EF4-FFF2-40B4-BE49-F238E27FC236}">
                <a16:creationId xmlns:a16="http://schemas.microsoft.com/office/drawing/2014/main" id="{74783415-03B2-F64D-AEA8-A9FF82FFCD59}"/>
              </a:ext>
            </a:extLst>
          </p:cNvPr>
          <p:cNvCxnSpPr/>
          <p:nvPr/>
        </p:nvCxnSpPr>
        <p:spPr>
          <a:xfrm>
            <a:off x="6244590" y="1081086"/>
            <a:ext cx="0" cy="56740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329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6D49-9346-32C0-F98F-F81E301E0E64}"/>
              </a:ext>
            </a:extLst>
          </p:cNvPr>
          <p:cNvSpPr>
            <a:spLocks noGrp="1"/>
          </p:cNvSpPr>
          <p:nvPr>
            <p:ph type="title"/>
          </p:nvPr>
        </p:nvSpPr>
        <p:spPr/>
        <p:txBody>
          <a:bodyPr/>
          <a:lstStyle/>
          <a:p>
            <a:r>
              <a:rPr lang="en-US" dirty="0"/>
              <a:t>Service Unit</a:t>
            </a:r>
          </a:p>
        </p:txBody>
      </p:sp>
      <p:sp>
        <p:nvSpPr>
          <p:cNvPr id="3" name="Rectangle 2">
            <a:extLst>
              <a:ext uri="{FF2B5EF4-FFF2-40B4-BE49-F238E27FC236}">
                <a16:creationId xmlns:a16="http://schemas.microsoft.com/office/drawing/2014/main" id="{62DD3D20-2AC8-2E52-CE8E-98CF34AA2B85}"/>
              </a:ext>
            </a:extLst>
          </p:cNvPr>
          <p:cNvSpPr/>
          <p:nvPr/>
        </p:nvSpPr>
        <p:spPr>
          <a:xfrm>
            <a:off x="1668780" y="2286000"/>
            <a:ext cx="9281160" cy="35318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effectLst/>
              </a:rPr>
              <a:t>Service unit. – A unit of measure, typically an equivalent residential unit, calculated in accordance with generally accepted engineering or planning standards </a:t>
            </a:r>
          </a:p>
          <a:p>
            <a:endParaRPr lang="en-US" sz="2400" dirty="0"/>
          </a:p>
          <a:p>
            <a:r>
              <a:rPr lang="en-US" sz="2400" dirty="0">
                <a:effectLst/>
              </a:rPr>
              <a:t>SDF Rate Analysis Must: “Use[] the gallons per day per service unit that the local governmental unit applies to its water or sewer system engineering or planning purposes for water or sewer, as appropriate, in calculating the system development fee.” </a:t>
            </a:r>
          </a:p>
          <a:p>
            <a:endParaRPr lang="en-US" dirty="0">
              <a:latin typeface="TimesNewRoman"/>
            </a:endParaRPr>
          </a:p>
          <a:p>
            <a:endParaRPr lang="en-US" dirty="0">
              <a:latin typeface="TimesNewRoman"/>
            </a:endParaRPr>
          </a:p>
          <a:p>
            <a:endParaRPr lang="en-US" dirty="0"/>
          </a:p>
        </p:txBody>
      </p:sp>
      <p:sp>
        <p:nvSpPr>
          <p:cNvPr id="6" name="Explosion 2 5">
            <a:extLst>
              <a:ext uri="{FF2B5EF4-FFF2-40B4-BE49-F238E27FC236}">
                <a16:creationId xmlns:a16="http://schemas.microsoft.com/office/drawing/2014/main" id="{44030B54-C108-A7E9-0688-652A8768F176}"/>
              </a:ext>
            </a:extLst>
          </p:cNvPr>
          <p:cNvSpPr/>
          <p:nvPr/>
        </p:nvSpPr>
        <p:spPr>
          <a:xfrm>
            <a:off x="7109460" y="4732020"/>
            <a:ext cx="4857750" cy="2125980"/>
          </a:xfrm>
          <a:prstGeom prst="irregularSeal2">
            <a:avLst/>
          </a:prstGeom>
          <a:solidFill>
            <a:srgbClr val="FFC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Check Your Existing SDF Schedule!!!!</a:t>
            </a:r>
          </a:p>
        </p:txBody>
      </p:sp>
    </p:spTree>
    <p:extLst>
      <p:ext uri="{BB962C8B-B14F-4D97-AF65-F5344CB8AC3E}">
        <p14:creationId xmlns:p14="http://schemas.microsoft.com/office/powerpoint/2010/main" val="1803122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B9426-81AC-ECB0-84DE-D91E5EDBE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09ADF-E9D3-2663-1ABE-4DE069C7EC6B}"/>
              </a:ext>
            </a:extLst>
          </p:cNvPr>
          <p:cNvSpPr>
            <a:spLocks noGrp="1"/>
          </p:cNvSpPr>
          <p:nvPr>
            <p:ph type="title"/>
          </p:nvPr>
        </p:nvSpPr>
        <p:spPr/>
        <p:txBody>
          <a:bodyPr/>
          <a:lstStyle/>
          <a:p>
            <a:r>
              <a:rPr lang="en-US" dirty="0"/>
              <a:t>Service Unit</a:t>
            </a:r>
          </a:p>
        </p:txBody>
      </p:sp>
      <p:sp>
        <p:nvSpPr>
          <p:cNvPr id="5" name="TextBox 4">
            <a:extLst>
              <a:ext uri="{FF2B5EF4-FFF2-40B4-BE49-F238E27FC236}">
                <a16:creationId xmlns:a16="http://schemas.microsoft.com/office/drawing/2014/main" id="{51AF05C5-6703-B953-A3EE-26951E4772D0}"/>
              </a:ext>
            </a:extLst>
          </p:cNvPr>
          <p:cNvSpPr txBox="1"/>
          <p:nvPr/>
        </p:nvSpPr>
        <p:spPr>
          <a:xfrm>
            <a:off x="1851310" y="2446132"/>
            <a:ext cx="9486200" cy="1815882"/>
          </a:xfrm>
          <a:prstGeom prst="rect">
            <a:avLst/>
          </a:prstGeom>
          <a:noFill/>
        </p:spPr>
        <p:txBody>
          <a:bodyPr wrap="square">
            <a:spAutoFit/>
          </a:bodyPr>
          <a:lstStyle/>
          <a:p>
            <a:r>
              <a:rPr lang="en-US" sz="2800" i="0" u="none" strike="noStrike" dirty="0">
                <a:solidFill>
                  <a:schemeClr val="bg1"/>
                </a:solidFill>
                <a:effectLst/>
              </a:rPr>
              <a:t>Effective October 10, 2023, the Section 18 </a:t>
            </a:r>
            <a:r>
              <a:rPr lang="en-US" sz="2800" i="0" u="sng" dirty="0">
                <a:solidFill>
                  <a:schemeClr val="bg1"/>
                </a:solidFill>
                <a:effectLst/>
                <a:hlinkClick r:id="rId2">
                  <a:extLst>
                    <a:ext uri="{A12FA001-AC4F-418D-AE19-62706E023703}">
                      <ahyp:hlinkClr xmlns:ahyp="http://schemas.microsoft.com/office/drawing/2018/hyperlinkcolor" val="tx"/>
                    </a:ext>
                  </a:extLst>
                </a:hlinkClick>
              </a:rPr>
              <a:t>Session Law 2023-137</a:t>
            </a:r>
            <a:r>
              <a:rPr lang="en-US" sz="2800" i="0" u="none" strike="noStrike" dirty="0">
                <a:solidFill>
                  <a:schemeClr val="bg1"/>
                </a:solidFill>
                <a:effectLst/>
              </a:rPr>
              <a:t> established a </a:t>
            </a:r>
            <a:r>
              <a:rPr lang="en-US" sz="2800" b="1" i="0" u="none" strike="noStrike" dirty="0">
                <a:solidFill>
                  <a:schemeClr val="bg1"/>
                </a:solidFill>
                <a:effectLst/>
              </a:rPr>
              <a:t>wastewater design flow rate of 75 gallons per day per bedroom (GPD/BR) for wastewater systems serving two or more dwelling units.  </a:t>
            </a:r>
            <a:endParaRPr lang="en-US" sz="2800" dirty="0">
              <a:solidFill>
                <a:schemeClr val="bg1"/>
              </a:solidFill>
            </a:endParaRPr>
          </a:p>
        </p:txBody>
      </p:sp>
      <p:sp>
        <p:nvSpPr>
          <p:cNvPr id="7" name="Rectangle 6">
            <a:extLst>
              <a:ext uri="{FF2B5EF4-FFF2-40B4-BE49-F238E27FC236}">
                <a16:creationId xmlns:a16="http://schemas.microsoft.com/office/drawing/2014/main" id="{5A15E18A-C4CF-D510-DDFC-D4AE3869D07B}"/>
              </a:ext>
            </a:extLst>
          </p:cNvPr>
          <p:cNvSpPr/>
          <p:nvPr/>
        </p:nvSpPr>
        <p:spPr>
          <a:xfrm>
            <a:off x="1851310" y="4508849"/>
            <a:ext cx="9155780" cy="1520190"/>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Does a LG need to change its SDFs now to reflect this change or can it wait until its next 5-year analysis?</a:t>
            </a:r>
          </a:p>
        </p:txBody>
      </p:sp>
      <p:pic>
        <p:nvPicPr>
          <p:cNvPr id="9" name="Graphic 8" descr="Badge Question Mark with solid fill">
            <a:extLst>
              <a:ext uri="{FF2B5EF4-FFF2-40B4-BE49-F238E27FC236}">
                <a16:creationId xmlns:a16="http://schemas.microsoft.com/office/drawing/2014/main" id="{8765CFDE-30D6-40B3-B84C-041F21C3B6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560" y="4675156"/>
            <a:ext cx="914400" cy="914400"/>
          </a:xfrm>
          <a:prstGeom prst="rect">
            <a:avLst/>
          </a:prstGeom>
        </p:spPr>
      </p:pic>
    </p:spTree>
    <p:extLst>
      <p:ext uri="{BB962C8B-B14F-4D97-AF65-F5344CB8AC3E}">
        <p14:creationId xmlns:p14="http://schemas.microsoft.com/office/powerpoint/2010/main" val="2583840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EB6D-ECC3-38A2-51D9-559A2320B29E}"/>
              </a:ext>
            </a:extLst>
          </p:cNvPr>
          <p:cNvSpPr>
            <a:spLocks noGrp="1"/>
          </p:cNvSpPr>
          <p:nvPr>
            <p:ph type="title"/>
          </p:nvPr>
        </p:nvSpPr>
        <p:spPr>
          <a:xfrm>
            <a:off x="925830" y="0"/>
            <a:ext cx="10515600" cy="1325563"/>
          </a:xfrm>
        </p:spPr>
        <p:txBody>
          <a:bodyPr/>
          <a:lstStyle/>
          <a:p>
            <a:pPr algn="ctr"/>
            <a:r>
              <a:rPr lang="en-US" dirty="0"/>
              <a:t>Example SDF Fee Schedule</a:t>
            </a:r>
          </a:p>
        </p:txBody>
      </p:sp>
      <p:sp>
        <p:nvSpPr>
          <p:cNvPr id="14" name="Rectangle 13">
            <a:extLst>
              <a:ext uri="{FF2B5EF4-FFF2-40B4-BE49-F238E27FC236}">
                <a16:creationId xmlns:a16="http://schemas.microsoft.com/office/drawing/2014/main" id="{C056CA13-35BD-E3EE-DA1C-C046E1F1C726}"/>
              </a:ext>
            </a:extLst>
          </p:cNvPr>
          <p:cNvSpPr/>
          <p:nvPr/>
        </p:nvSpPr>
        <p:spPr>
          <a:xfrm>
            <a:off x="342900" y="1325563"/>
            <a:ext cx="5840730" cy="49720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000" b="1" i="0" u="none" strike="noStrike" dirty="0">
                <a:solidFill>
                  <a:schemeClr val="tx1">
                    <a:lumMod val="65000"/>
                    <a:lumOff val="35000"/>
                  </a:schemeClr>
                </a:solidFill>
                <a:effectLst/>
              </a:rPr>
              <a:t>System Development Fees (SDF)</a:t>
            </a:r>
            <a:r>
              <a:rPr lang="en-US" sz="2000" b="1" dirty="0">
                <a:solidFill>
                  <a:schemeClr val="tx1">
                    <a:lumMod val="65000"/>
                    <a:lumOff val="35000"/>
                  </a:schemeClr>
                </a:solidFill>
              </a:rPr>
              <a:t> </a:t>
            </a:r>
            <a:r>
              <a:rPr lang="en-US" sz="2000" b="1" i="0" u="none" strike="noStrike" dirty="0">
                <a:solidFill>
                  <a:schemeClr val="tx1">
                    <a:lumMod val="65000"/>
                    <a:lumOff val="35000"/>
                  </a:schemeClr>
                </a:solidFill>
                <a:effectLst/>
              </a:rPr>
              <a:t>Calculation Basis:</a:t>
            </a:r>
            <a:endParaRPr lang="en-US" sz="2000" b="0" i="0" u="none" strike="noStrike" dirty="0">
              <a:solidFill>
                <a:schemeClr val="tx1">
                  <a:lumMod val="65000"/>
                  <a:lumOff val="35000"/>
                </a:schemeClr>
              </a:solidFill>
              <a:effectLst/>
            </a:endParaRPr>
          </a:p>
          <a:p>
            <a:pPr algn="l"/>
            <a:endParaRPr lang="en-US" sz="2000" b="1" i="0" u="none" strike="noStrike" dirty="0">
              <a:solidFill>
                <a:schemeClr val="tx1">
                  <a:lumMod val="65000"/>
                  <a:lumOff val="35000"/>
                </a:schemeClr>
              </a:solidFill>
              <a:effectLst/>
            </a:endParaRPr>
          </a:p>
          <a:p>
            <a:pPr algn="l"/>
            <a:r>
              <a:rPr lang="en-US" sz="2000" b="1" i="0" u="none" strike="noStrike" dirty="0">
                <a:solidFill>
                  <a:schemeClr val="tx1">
                    <a:lumMod val="65000"/>
                    <a:lumOff val="35000"/>
                  </a:schemeClr>
                </a:solidFill>
                <a:effectLst/>
              </a:rPr>
              <a:t>Method Used:</a:t>
            </a:r>
            <a:r>
              <a:rPr lang="en-US" sz="2000" b="0" i="0" u="none" strike="noStrike" dirty="0">
                <a:solidFill>
                  <a:schemeClr val="tx1">
                    <a:lumMod val="65000"/>
                    <a:lumOff val="35000"/>
                  </a:schemeClr>
                </a:solidFill>
                <a:effectLst/>
              </a:rPr>
              <a:t> Combined Cost Method (Buy-In + Incremental Cost)</a:t>
            </a:r>
          </a:p>
          <a:p>
            <a:pPr algn="l"/>
            <a:r>
              <a:rPr lang="en-US" sz="2000" b="1" i="0" u="none" strike="noStrike" dirty="0">
                <a:solidFill>
                  <a:schemeClr val="tx1">
                    <a:lumMod val="65000"/>
                    <a:lumOff val="35000"/>
                  </a:schemeClr>
                </a:solidFill>
                <a:effectLst/>
              </a:rPr>
              <a:t>Planning Horizon:</a:t>
            </a:r>
            <a:r>
              <a:rPr lang="en-US" sz="2000" b="0" i="0" u="none" strike="noStrike" dirty="0">
                <a:solidFill>
                  <a:schemeClr val="tx1">
                    <a:lumMod val="65000"/>
                    <a:lumOff val="35000"/>
                  </a:schemeClr>
                </a:solidFill>
                <a:effectLst/>
              </a:rPr>
              <a:t> 10 years</a:t>
            </a:r>
          </a:p>
          <a:p>
            <a:pPr algn="l"/>
            <a:r>
              <a:rPr lang="en-US" sz="2000" b="1" i="0" u="none" strike="noStrike" dirty="0">
                <a:solidFill>
                  <a:schemeClr val="tx1">
                    <a:lumMod val="65000"/>
                    <a:lumOff val="35000"/>
                  </a:schemeClr>
                </a:solidFill>
                <a:effectLst/>
              </a:rPr>
              <a:t>Capital Improvement Cost:</a:t>
            </a:r>
            <a:r>
              <a:rPr lang="en-US" sz="2000" b="0" i="0" u="none" strike="noStrike" dirty="0">
                <a:solidFill>
                  <a:schemeClr val="tx1">
                    <a:lumMod val="65000"/>
                    <a:lumOff val="35000"/>
                  </a:schemeClr>
                </a:solidFill>
                <a:effectLst/>
              </a:rPr>
              <a:t> $20 million</a:t>
            </a:r>
          </a:p>
          <a:p>
            <a:pPr algn="l"/>
            <a:r>
              <a:rPr lang="en-US" sz="2000" b="1" i="0" u="none" strike="noStrike" dirty="0">
                <a:solidFill>
                  <a:schemeClr val="tx1">
                    <a:lumMod val="65000"/>
                    <a:lumOff val="35000"/>
                  </a:schemeClr>
                </a:solidFill>
                <a:effectLst/>
              </a:rPr>
              <a:t>Existing Debt Deduction:</a:t>
            </a:r>
            <a:r>
              <a:rPr lang="en-US" sz="2000" b="0" i="0" u="none" strike="noStrike" dirty="0">
                <a:solidFill>
                  <a:schemeClr val="tx1">
                    <a:lumMod val="65000"/>
                    <a:lumOff val="35000"/>
                  </a:schemeClr>
                </a:solidFill>
                <a:effectLst/>
              </a:rPr>
              <a:t> $5 million</a:t>
            </a:r>
          </a:p>
          <a:p>
            <a:pPr algn="l"/>
            <a:r>
              <a:rPr lang="en-US" sz="2000" b="1" i="0" u="none" strike="noStrike" dirty="0">
                <a:solidFill>
                  <a:schemeClr val="tx1">
                    <a:lumMod val="65000"/>
                    <a:lumOff val="35000"/>
                  </a:schemeClr>
                </a:solidFill>
                <a:effectLst/>
              </a:rPr>
              <a:t>Future Revenue Credit:</a:t>
            </a:r>
            <a:r>
              <a:rPr lang="en-US" sz="2000" b="0" i="0" u="none" strike="noStrike" dirty="0">
                <a:solidFill>
                  <a:schemeClr val="tx1">
                    <a:lumMod val="65000"/>
                    <a:lumOff val="35000"/>
                  </a:schemeClr>
                </a:solidFill>
                <a:effectLst/>
              </a:rPr>
              <a:t> $2 million (present value </a:t>
            </a:r>
          </a:p>
          <a:p>
            <a:pPr algn="l"/>
            <a:r>
              <a:rPr lang="en-US" sz="2000" b="0" i="0" u="none" strike="noStrike" dirty="0">
                <a:solidFill>
                  <a:schemeClr val="tx1">
                    <a:lumMod val="65000"/>
                    <a:lumOff val="35000"/>
                  </a:schemeClr>
                </a:solidFill>
                <a:effectLst/>
              </a:rPr>
              <a:t>of future user revenue)</a:t>
            </a:r>
          </a:p>
          <a:p>
            <a:pPr algn="l"/>
            <a:r>
              <a:rPr lang="en-US" sz="2000" b="1" i="0" u="none" strike="noStrike" dirty="0">
                <a:solidFill>
                  <a:schemeClr val="tx1">
                    <a:lumMod val="65000"/>
                    <a:lumOff val="35000"/>
                  </a:schemeClr>
                </a:solidFill>
                <a:effectLst/>
              </a:rPr>
              <a:t>Total Adjusted Cost:</a:t>
            </a:r>
            <a:r>
              <a:rPr lang="en-US" sz="2000" b="0" i="0" u="none" strike="noStrike" dirty="0">
                <a:solidFill>
                  <a:schemeClr val="tx1">
                    <a:lumMod val="65000"/>
                    <a:lumOff val="35000"/>
                  </a:schemeClr>
                </a:solidFill>
                <a:effectLst/>
              </a:rPr>
              <a:t> $13 million</a:t>
            </a:r>
          </a:p>
          <a:p>
            <a:pPr algn="l"/>
            <a:r>
              <a:rPr lang="en-US" sz="2000" b="1" i="0" u="none" strike="noStrike" dirty="0">
                <a:solidFill>
                  <a:schemeClr val="tx1">
                    <a:lumMod val="65000"/>
                    <a:lumOff val="35000"/>
                  </a:schemeClr>
                </a:solidFill>
                <a:effectLst/>
              </a:rPr>
              <a:t>Projected Growth Demand:</a:t>
            </a:r>
            <a:r>
              <a:rPr lang="en-US" sz="2000" b="0" i="0" u="none" strike="noStrike" dirty="0">
                <a:solidFill>
                  <a:schemeClr val="tx1">
                    <a:lumMod val="65000"/>
                    <a:lumOff val="35000"/>
                  </a:schemeClr>
                </a:solidFill>
                <a:effectLst/>
              </a:rPr>
              <a:t> 2.5 million GPD</a:t>
            </a:r>
          </a:p>
          <a:p>
            <a:pPr algn="l"/>
            <a:r>
              <a:rPr lang="en-US" sz="2000" b="1" i="0" u="none" strike="noStrike" dirty="0">
                <a:solidFill>
                  <a:schemeClr val="tx1">
                    <a:lumMod val="65000"/>
                    <a:lumOff val="35000"/>
                  </a:schemeClr>
                </a:solidFill>
                <a:effectLst/>
              </a:rPr>
              <a:t>Base Fee per GPD:</a:t>
            </a:r>
            <a:r>
              <a:rPr lang="en-US" sz="2000" b="0" i="0" u="none" strike="noStrike" dirty="0">
                <a:solidFill>
                  <a:schemeClr val="tx1">
                    <a:lumMod val="65000"/>
                    <a:lumOff val="35000"/>
                  </a:schemeClr>
                </a:solidFill>
                <a:effectLst/>
              </a:rPr>
              <a:t> </a:t>
            </a:r>
            <a:r>
              <a:rPr lang="en-US" sz="2000" b="1" i="0" u="none" strike="noStrike" dirty="0">
                <a:solidFill>
                  <a:schemeClr val="tx1">
                    <a:lumMod val="65000"/>
                    <a:lumOff val="35000"/>
                  </a:schemeClr>
                </a:solidFill>
                <a:effectLst/>
              </a:rPr>
              <a:t>$5.20 per GPD</a:t>
            </a:r>
            <a:endParaRPr lang="en-US" sz="2000" b="0" i="0" u="none" strike="noStrike" dirty="0">
              <a:solidFill>
                <a:schemeClr val="tx1">
                  <a:lumMod val="65000"/>
                  <a:lumOff val="35000"/>
                </a:schemeClr>
              </a:solidFill>
              <a:effectLst/>
            </a:endParaRPr>
          </a:p>
        </p:txBody>
      </p:sp>
      <p:graphicFrame>
        <p:nvGraphicFramePr>
          <p:cNvPr id="16" name="Table 15">
            <a:extLst>
              <a:ext uri="{FF2B5EF4-FFF2-40B4-BE49-F238E27FC236}">
                <a16:creationId xmlns:a16="http://schemas.microsoft.com/office/drawing/2014/main" id="{A4D8D93D-36EA-E33F-A124-C91C58856791}"/>
              </a:ext>
            </a:extLst>
          </p:cNvPr>
          <p:cNvGraphicFramePr>
            <a:graphicFrameLocks noGrp="1"/>
          </p:cNvGraphicFramePr>
          <p:nvPr>
            <p:extLst>
              <p:ext uri="{D42A27DB-BD31-4B8C-83A1-F6EECF244321}">
                <p14:modId xmlns:p14="http://schemas.microsoft.com/office/powerpoint/2010/main" val="941498266"/>
              </p:ext>
            </p:extLst>
          </p:nvPr>
        </p:nvGraphicFramePr>
        <p:xfrm>
          <a:off x="6400800" y="1531620"/>
          <a:ext cx="5791200" cy="4846320"/>
        </p:xfrm>
        <a:graphic>
          <a:graphicData uri="http://schemas.openxmlformats.org/drawingml/2006/table">
            <a:tbl>
              <a:tblPr/>
              <a:tblGrid>
                <a:gridCol w="1930400">
                  <a:extLst>
                    <a:ext uri="{9D8B030D-6E8A-4147-A177-3AD203B41FA5}">
                      <a16:colId xmlns:a16="http://schemas.microsoft.com/office/drawing/2014/main" val="3229352888"/>
                    </a:ext>
                  </a:extLst>
                </a:gridCol>
                <a:gridCol w="1930400">
                  <a:extLst>
                    <a:ext uri="{9D8B030D-6E8A-4147-A177-3AD203B41FA5}">
                      <a16:colId xmlns:a16="http://schemas.microsoft.com/office/drawing/2014/main" val="2587269887"/>
                    </a:ext>
                  </a:extLst>
                </a:gridCol>
                <a:gridCol w="1930400">
                  <a:extLst>
                    <a:ext uri="{9D8B030D-6E8A-4147-A177-3AD203B41FA5}">
                      <a16:colId xmlns:a16="http://schemas.microsoft.com/office/drawing/2014/main" val="1723780820"/>
                    </a:ext>
                  </a:extLst>
                </a:gridCol>
              </a:tblGrid>
              <a:tr h="0">
                <a:tc>
                  <a:txBody>
                    <a:bodyPr/>
                    <a:lstStyle/>
                    <a:p>
                      <a:r>
                        <a:rPr lang="en-US" dirty="0"/>
                        <a:t>Customer Type</a:t>
                      </a:r>
                    </a:p>
                  </a:txBody>
                  <a:tcPr anchor="ctr">
                    <a:lnL>
                      <a:noFill/>
                    </a:lnL>
                    <a:lnR>
                      <a:noFill/>
                    </a:lnR>
                    <a:lnT>
                      <a:noFill/>
                    </a:lnT>
                    <a:lnB>
                      <a:noFill/>
                    </a:lnB>
                    <a:solidFill>
                      <a:schemeClr val="accent2">
                        <a:lumMod val="40000"/>
                        <a:lumOff val="60000"/>
                      </a:schemeClr>
                    </a:solidFill>
                  </a:tcPr>
                </a:tc>
                <a:tc>
                  <a:txBody>
                    <a:bodyPr/>
                    <a:lstStyle/>
                    <a:p>
                      <a:r>
                        <a:rPr lang="en-US" dirty="0"/>
                        <a:t>GPD Assumption</a:t>
                      </a:r>
                    </a:p>
                  </a:txBody>
                  <a:tcPr anchor="ctr">
                    <a:lnL>
                      <a:noFill/>
                    </a:lnL>
                    <a:lnR>
                      <a:noFill/>
                    </a:lnR>
                    <a:lnT>
                      <a:noFill/>
                    </a:lnT>
                    <a:lnB>
                      <a:noFill/>
                    </a:lnB>
                    <a:solidFill>
                      <a:schemeClr val="accent2">
                        <a:lumMod val="40000"/>
                        <a:lumOff val="60000"/>
                      </a:schemeClr>
                    </a:solidFill>
                  </a:tcPr>
                </a:tc>
                <a:tc>
                  <a:txBody>
                    <a:bodyPr/>
                    <a:lstStyle/>
                    <a:p>
                      <a:r>
                        <a:rPr lang="en-US" dirty="0"/>
                        <a:t>Fee per Unit</a:t>
                      </a:r>
                    </a:p>
                  </a:txBody>
                  <a:tcPr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3922354123"/>
                  </a:ext>
                </a:extLst>
              </a:tr>
              <a:tr h="0">
                <a:tc>
                  <a:txBody>
                    <a:bodyPr/>
                    <a:lstStyle/>
                    <a:p>
                      <a:r>
                        <a:rPr lang="en-US" b="1" dirty="0"/>
                        <a:t>Single-Family Home (Detached)</a:t>
                      </a:r>
                      <a:endParaRPr lang="en-US" dirty="0"/>
                    </a:p>
                  </a:txBody>
                  <a:tcPr anchor="ctr">
                    <a:lnL>
                      <a:noFill/>
                    </a:lnL>
                    <a:lnR>
                      <a:noFill/>
                    </a:lnR>
                    <a:lnT>
                      <a:noFill/>
                    </a:lnT>
                    <a:lnB>
                      <a:noFill/>
                    </a:lnB>
                    <a:solidFill>
                      <a:schemeClr val="bg1"/>
                    </a:solidFill>
                  </a:tcPr>
                </a:tc>
                <a:tc>
                  <a:txBody>
                    <a:bodyPr/>
                    <a:lstStyle/>
                    <a:p>
                      <a:r>
                        <a:rPr lang="en-US" dirty="0"/>
                        <a:t>250 GPD</a:t>
                      </a:r>
                    </a:p>
                  </a:txBody>
                  <a:tcPr anchor="ctr">
                    <a:lnL>
                      <a:noFill/>
                    </a:lnL>
                    <a:lnR>
                      <a:noFill/>
                    </a:lnR>
                    <a:lnT>
                      <a:noFill/>
                    </a:lnT>
                    <a:lnB>
                      <a:noFill/>
                    </a:lnB>
                    <a:solidFill>
                      <a:schemeClr val="bg1"/>
                    </a:solidFill>
                  </a:tcPr>
                </a:tc>
                <a:tc>
                  <a:txBody>
                    <a:bodyPr/>
                    <a:lstStyle/>
                    <a:p>
                      <a:r>
                        <a:rPr lang="en-US" dirty="0"/>
                        <a:t>$1,300</a:t>
                      </a:r>
                    </a:p>
                  </a:txBody>
                  <a:tcPr anchor="ctr">
                    <a:lnL>
                      <a:noFill/>
                    </a:lnL>
                    <a:lnR>
                      <a:noFill/>
                    </a:lnR>
                    <a:lnT>
                      <a:noFill/>
                    </a:lnT>
                    <a:lnB>
                      <a:noFill/>
                    </a:lnB>
                    <a:solidFill>
                      <a:schemeClr val="bg1"/>
                    </a:solidFill>
                  </a:tcPr>
                </a:tc>
                <a:extLst>
                  <a:ext uri="{0D108BD9-81ED-4DB2-BD59-A6C34878D82A}">
                    <a16:rowId xmlns:a16="http://schemas.microsoft.com/office/drawing/2014/main" val="1636733896"/>
                  </a:ext>
                </a:extLst>
              </a:tr>
              <a:tr h="0">
                <a:tc>
                  <a:txBody>
                    <a:bodyPr/>
                    <a:lstStyle/>
                    <a:p>
                      <a:r>
                        <a:rPr lang="en-US" b="1" dirty="0"/>
                        <a:t>Apartment (per unit)</a:t>
                      </a:r>
                      <a:endParaRPr lang="en-US" dirty="0"/>
                    </a:p>
                  </a:txBody>
                  <a:tcPr anchor="ctr">
                    <a:lnL>
                      <a:noFill/>
                    </a:lnL>
                    <a:lnR>
                      <a:noFill/>
                    </a:lnR>
                    <a:lnT>
                      <a:noFill/>
                    </a:lnT>
                    <a:lnB>
                      <a:noFill/>
                    </a:lnB>
                    <a:solidFill>
                      <a:schemeClr val="accent2">
                        <a:lumMod val="40000"/>
                        <a:lumOff val="60000"/>
                      </a:schemeClr>
                    </a:solidFill>
                  </a:tcPr>
                </a:tc>
                <a:tc>
                  <a:txBody>
                    <a:bodyPr/>
                    <a:lstStyle/>
                    <a:p>
                      <a:r>
                        <a:rPr lang="en-US" dirty="0"/>
                        <a:t>150 GPD</a:t>
                      </a:r>
                    </a:p>
                  </a:txBody>
                  <a:tcPr anchor="ctr">
                    <a:lnL>
                      <a:noFill/>
                    </a:lnL>
                    <a:lnR>
                      <a:noFill/>
                    </a:lnR>
                    <a:lnT>
                      <a:noFill/>
                    </a:lnT>
                    <a:lnB>
                      <a:noFill/>
                    </a:lnB>
                    <a:solidFill>
                      <a:schemeClr val="accent2">
                        <a:lumMod val="40000"/>
                        <a:lumOff val="60000"/>
                      </a:schemeClr>
                    </a:solidFill>
                  </a:tcPr>
                </a:tc>
                <a:tc>
                  <a:txBody>
                    <a:bodyPr/>
                    <a:lstStyle/>
                    <a:p>
                      <a:r>
                        <a:rPr lang="en-US" dirty="0"/>
                        <a:t>$780</a:t>
                      </a:r>
                    </a:p>
                  </a:txBody>
                  <a:tcPr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196686213"/>
                  </a:ext>
                </a:extLst>
              </a:tr>
              <a:tr h="0">
                <a:tc>
                  <a:txBody>
                    <a:bodyPr/>
                    <a:lstStyle/>
                    <a:p>
                      <a:r>
                        <a:rPr lang="en-US" b="1" dirty="0"/>
                        <a:t>Small Retail (per 1,000 sq. ft.)</a:t>
                      </a:r>
                      <a:endParaRPr lang="en-US" dirty="0"/>
                    </a:p>
                  </a:txBody>
                  <a:tcPr anchor="ctr">
                    <a:lnL>
                      <a:noFill/>
                    </a:lnL>
                    <a:lnR>
                      <a:noFill/>
                    </a:lnR>
                    <a:lnT>
                      <a:noFill/>
                    </a:lnT>
                    <a:lnB>
                      <a:noFill/>
                    </a:lnB>
                    <a:noFill/>
                  </a:tcPr>
                </a:tc>
                <a:tc>
                  <a:txBody>
                    <a:bodyPr/>
                    <a:lstStyle/>
                    <a:p>
                      <a:r>
                        <a:rPr lang="en-US" dirty="0"/>
                        <a:t>100 GPD</a:t>
                      </a:r>
                    </a:p>
                  </a:txBody>
                  <a:tcPr anchor="ctr">
                    <a:lnL>
                      <a:noFill/>
                    </a:lnL>
                    <a:lnR>
                      <a:noFill/>
                    </a:lnR>
                    <a:lnT>
                      <a:noFill/>
                    </a:lnT>
                    <a:lnB>
                      <a:noFill/>
                    </a:lnB>
                    <a:noFill/>
                  </a:tcPr>
                </a:tc>
                <a:tc>
                  <a:txBody>
                    <a:bodyPr/>
                    <a:lstStyle/>
                    <a:p>
                      <a:r>
                        <a:rPr lang="en-US"/>
                        <a:t>$520</a:t>
                      </a:r>
                    </a:p>
                  </a:txBody>
                  <a:tcPr anchor="ctr">
                    <a:lnL>
                      <a:noFill/>
                    </a:lnL>
                    <a:lnR>
                      <a:noFill/>
                    </a:lnR>
                    <a:lnT>
                      <a:noFill/>
                    </a:lnT>
                    <a:lnB>
                      <a:noFill/>
                    </a:lnB>
                    <a:noFill/>
                  </a:tcPr>
                </a:tc>
                <a:extLst>
                  <a:ext uri="{0D108BD9-81ED-4DB2-BD59-A6C34878D82A}">
                    <a16:rowId xmlns:a16="http://schemas.microsoft.com/office/drawing/2014/main" val="4227651986"/>
                  </a:ext>
                </a:extLst>
              </a:tr>
              <a:tr h="0">
                <a:tc>
                  <a:txBody>
                    <a:bodyPr/>
                    <a:lstStyle/>
                    <a:p>
                      <a:r>
                        <a:rPr lang="en-US" b="1" dirty="0"/>
                        <a:t>Restaurant (per seat)</a:t>
                      </a:r>
                      <a:endParaRPr lang="en-US" dirty="0"/>
                    </a:p>
                  </a:txBody>
                  <a:tcPr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20 GPD</a:t>
                      </a:r>
                    </a:p>
                  </a:txBody>
                  <a:tcPr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en-US" dirty="0"/>
                        <a:t>$104</a:t>
                      </a:r>
                    </a:p>
                  </a:txBody>
                  <a:tcPr anchor="ctr">
                    <a:lnL>
                      <a:noFill/>
                    </a:lnL>
                    <a:lnR>
                      <a:noFill/>
                    </a:lnR>
                    <a:lnT>
                      <a:noFill/>
                    </a:lnT>
                    <a:lnB>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73489770"/>
                  </a:ext>
                </a:extLst>
              </a:tr>
              <a:tr h="0">
                <a:tc>
                  <a:txBody>
                    <a:bodyPr/>
                    <a:lstStyle/>
                    <a:p>
                      <a:r>
                        <a:rPr lang="en-US" b="1"/>
                        <a:t>Office (per 1,000 sq. ft.)</a:t>
                      </a:r>
                      <a:endParaRPr lang="en-US"/>
                    </a:p>
                  </a:txBody>
                  <a:tcPr anchor="ctr">
                    <a:lnL>
                      <a:noFill/>
                    </a:lnL>
                    <a:lnR>
                      <a:noFill/>
                    </a:lnR>
                    <a:lnT>
                      <a:noFill/>
                    </a:lnT>
                    <a:lnB>
                      <a:noFill/>
                    </a:lnB>
                    <a:noFill/>
                  </a:tcPr>
                </a:tc>
                <a:tc>
                  <a:txBody>
                    <a:bodyPr/>
                    <a:lstStyle/>
                    <a:p>
                      <a:r>
                        <a:rPr lang="en-US" dirty="0"/>
                        <a:t>75 GPD</a:t>
                      </a:r>
                    </a:p>
                  </a:txBody>
                  <a:tcPr anchor="ctr">
                    <a:lnL>
                      <a:noFill/>
                    </a:lnL>
                    <a:lnR>
                      <a:noFill/>
                    </a:lnR>
                    <a:lnT>
                      <a:noFill/>
                    </a:lnT>
                    <a:lnB>
                      <a:noFill/>
                    </a:lnB>
                    <a:noFill/>
                  </a:tcPr>
                </a:tc>
                <a:tc>
                  <a:txBody>
                    <a:bodyPr/>
                    <a:lstStyle/>
                    <a:p>
                      <a:r>
                        <a:rPr lang="en-US"/>
                        <a:t>$390</a:t>
                      </a:r>
                    </a:p>
                  </a:txBody>
                  <a:tcPr anchor="ctr">
                    <a:lnL>
                      <a:noFill/>
                    </a:lnL>
                    <a:lnR>
                      <a:noFill/>
                    </a:lnR>
                    <a:lnT>
                      <a:noFill/>
                    </a:lnT>
                    <a:lnB>
                      <a:noFill/>
                    </a:lnB>
                    <a:noFill/>
                  </a:tcPr>
                </a:tc>
                <a:extLst>
                  <a:ext uri="{0D108BD9-81ED-4DB2-BD59-A6C34878D82A}">
                    <a16:rowId xmlns:a16="http://schemas.microsoft.com/office/drawing/2014/main" val="1668127388"/>
                  </a:ext>
                </a:extLst>
              </a:tr>
              <a:tr h="0">
                <a:tc>
                  <a:txBody>
                    <a:bodyPr/>
                    <a:lstStyle/>
                    <a:p>
                      <a:r>
                        <a:rPr lang="en-US" b="1" dirty="0"/>
                        <a:t>Hotel (per room)</a:t>
                      </a:r>
                      <a:endParaRPr lang="en-US" dirty="0"/>
                    </a:p>
                  </a:txBody>
                  <a:tcPr anchor="ctr">
                    <a:lnL>
                      <a:noFill/>
                    </a:lnL>
                    <a:lnR>
                      <a:noFill/>
                    </a:lnR>
                    <a:lnT>
                      <a:noFill/>
                    </a:lnT>
                    <a:lnB>
                      <a:noFill/>
                    </a:lnB>
                    <a:solidFill>
                      <a:schemeClr val="accent2">
                        <a:lumMod val="40000"/>
                        <a:lumOff val="60000"/>
                      </a:schemeClr>
                    </a:solidFill>
                  </a:tcPr>
                </a:tc>
                <a:tc>
                  <a:txBody>
                    <a:bodyPr/>
                    <a:lstStyle/>
                    <a:p>
                      <a:r>
                        <a:rPr lang="en-US" dirty="0"/>
                        <a:t>120 GPD</a:t>
                      </a:r>
                    </a:p>
                  </a:txBody>
                  <a:tcPr anchor="ctr">
                    <a:lnL>
                      <a:noFill/>
                    </a:lnL>
                    <a:lnR>
                      <a:noFill/>
                    </a:lnR>
                    <a:lnT>
                      <a:noFill/>
                    </a:lnT>
                    <a:lnB>
                      <a:noFill/>
                    </a:lnB>
                    <a:solidFill>
                      <a:schemeClr val="accent2">
                        <a:lumMod val="40000"/>
                        <a:lumOff val="60000"/>
                      </a:schemeClr>
                    </a:solidFill>
                  </a:tcPr>
                </a:tc>
                <a:tc>
                  <a:txBody>
                    <a:bodyPr/>
                    <a:lstStyle/>
                    <a:p>
                      <a:r>
                        <a:rPr lang="en-US" dirty="0"/>
                        <a:t>$624</a:t>
                      </a:r>
                    </a:p>
                  </a:txBody>
                  <a:tcPr anchor="ctr">
                    <a:lnL>
                      <a:noFill/>
                    </a:lnL>
                    <a:lnR>
                      <a:noFill/>
                    </a:lnR>
                    <a:lnT>
                      <a:noFill/>
                    </a:lnT>
                    <a:lnB>
                      <a:noFill/>
                    </a:lnB>
                    <a:solidFill>
                      <a:schemeClr val="accent2">
                        <a:lumMod val="40000"/>
                        <a:lumOff val="60000"/>
                      </a:schemeClr>
                    </a:solidFill>
                  </a:tcPr>
                </a:tc>
                <a:extLst>
                  <a:ext uri="{0D108BD9-81ED-4DB2-BD59-A6C34878D82A}">
                    <a16:rowId xmlns:a16="http://schemas.microsoft.com/office/drawing/2014/main" val="2728572544"/>
                  </a:ext>
                </a:extLst>
              </a:tr>
              <a:tr h="0">
                <a:tc>
                  <a:txBody>
                    <a:bodyPr/>
                    <a:lstStyle/>
                    <a:p>
                      <a:r>
                        <a:rPr lang="en-US" b="1" dirty="0"/>
                        <a:t>Industrial (per 1,000 sq. ft.)</a:t>
                      </a:r>
                      <a:endParaRPr lang="en-US" dirty="0"/>
                    </a:p>
                  </a:txBody>
                  <a:tcPr anchor="ctr">
                    <a:lnL>
                      <a:noFill/>
                    </a:lnL>
                    <a:lnR>
                      <a:noFill/>
                    </a:lnR>
                    <a:lnT>
                      <a:noFill/>
                    </a:lnT>
                    <a:lnB>
                      <a:noFill/>
                    </a:lnB>
                    <a:noFill/>
                  </a:tcPr>
                </a:tc>
                <a:tc>
                  <a:txBody>
                    <a:bodyPr/>
                    <a:lstStyle/>
                    <a:p>
                      <a:r>
                        <a:rPr lang="en-US" dirty="0"/>
                        <a:t>50 GPD</a:t>
                      </a:r>
                    </a:p>
                  </a:txBody>
                  <a:tcPr anchor="ctr">
                    <a:lnL>
                      <a:noFill/>
                    </a:lnL>
                    <a:lnR>
                      <a:noFill/>
                    </a:lnR>
                    <a:lnT>
                      <a:noFill/>
                    </a:lnT>
                    <a:lnB>
                      <a:noFill/>
                    </a:lnB>
                    <a:noFill/>
                  </a:tcPr>
                </a:tc>
                <a:tc>
                  <a:txBody>
                    <a:bodyPr/>
                    <a:lstStyle/>
                    <a:p>
                      <a:r>
                        <a:rPr lang="en-US" dirty="0"/>
                        <a:t>$260</a:t>
                      </a:r>
                    </a:p>
                  </a:txBody>
                  <a:tcPr anchor="ctr">
                    <a:lnL>
                      <a:noFill/>
                    </a:lnL>
                    <a:lnR>
                      <a:noFill/>
                    </a:lnR>
                    <a:lnT>
                      <a:noFill/>
                    </a:lnT>
                    <a:lnB>
                      <a:noFill/>
                    </a:lnB>
                    <a:noFill/>
                  </a:tcPr>
                </a:tc>
                <a:extLst>
                  <a:ext uri="{0D108BD9-81ED-4DB2-BD59-A6C34878D82A}">
                    <a16:rowId xmlns:a16="http://schemas.microsoft.com/office/drawing/2014/main" val="3434530469"/>
                  </a:ext>
                </a:extLst>
              </a:tr>
            </a:tbl>
          </a:graphicData>
        </a:graphic>
      </p:graphicFrame>
    </p:spTree>
    <p:extLst>
      <p:ext uri="{BB962C8B-B14F-4D97-AF65-F5344CB8AC3E}">
        <p14:creationId xmlns:p14="http://schemas.microsoft.com/office/powerpoint/2010/main" val="395475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007E00D-7AE0-1A41-B907-89CAC6B2ECC4}"/>
              </a:ext>
            </a:extLst>
          </p:cNvPr>
          <p:cNvGraphicFramePr>
            <a:graphicFrameLocks noGrp="1"/>
          </p:cNvGraphicFramePr>
          <p:nvPr>
            <p:ph idx="1"/>
            <p:extLst>
              <p:ext uri="{D42A27DB-BD31-4B8C-83A1-F6EECF244321}">
                <p14:modId xmlns:p14="http://schemas.microsoft.com/office/powerpoint/2010/main" val="2866824441"/>
              </p:ext>
            </p:extLst>
          </p:nvPr>
        </p:nvGraphicFramePr>
        <p:xfrm>
          <a:off x="0" y="638349"/>
          <a:ext cx="12192000" cy="6514624"/>
        </p:xfrm>
        <a:graphic>
          <a:graphicData uri="http://schemas.openxmlformats.org/drawingml/2006/table">
            <a:tbl>
              <a:tblPr firstRow="1" bandRow="1">
                <a:tableStyleId>{9DCAF9ED-07DC-4A11-8D7F-57B35C25682E}</a:tableStyleId>
              </a:tblPr>
              <a:tblGrid>
                <a:gridCol w="6110030">
                  <a:extLst>
                    <a:ext uri="{9D8B030D-6E8A-4147-A177-3AD203B41FA5}">
                      <a16:colId xmlns:a16="http://schemas.microsoft.com/office/drawing/2014/main" val="402974336"/>
                    </a:ext>
                  </a:extLst>
                </a:gridCol>
                <a:gridCol w="6081970">
                  <a:extLst>
                    <a:ext uri="{9D8B030D-6E8A-4147-A177-3AD203B41FA5}">
                      <a16:colId xmlns:a16="http://schemas.microsoft.com/office/drawing/2014/main" val="1911194680"/>
                    </a:ext>
                  </a:extLst>
                </a:gridCol>
              </a:tblGrid>
              <a:tr h="368420">
                <a:tc>
                  <a:txBody>
                    <a:bodyPr/>
                    <a:lstStyle/>
                    <a:p>
                      <a:pPr algn="ctr"/>
                      <a:r>
                        <a:rPr lang="en-US" sz="2800" b="1" dirty="0">
                          <a:solidFill>
                            <a:schemeClr val="bg1"/>
                          </a:solidFill>
                        </a:rPr>
                        <a:t>Trigger / Fee Assessed</a:t>
                      </a:r>
                    </a:p>
                  </a:txBody>
                  <a:tcPr marL="150375" marR="75188" marT="75188" marB="75188"/>
                </a:tc>
                <a:tc>
                  <a:txBody>
                    <a:bodyPr/>
                    <a:lstStyle/>
                    <a:p>
                      <a:pPr algn="ctr"/>
                      <a:r>
                        <a:rPr lang="en-US" sz="2800" b="1" dirty="0">
                          <a:solidFill>
                            <a:schemeClr val="bg1"/>
                          </a:solidFill>
                        </a:rPr>
                        <a:t>Fee Collected</a:t>
                      </a:r>
                    </a:p>
                  </a:txBody>
                  <a:tcPr marL="150375" marR="75188" marT="75188" marB="75188"/>
                </a:tc>
                <a:extLst>
                  <a:ext uri="{0D108BD9-81ED-4DB2-BD59-A6C34878D82A}">
                    <a16:rowId xmlns:a16="http://schemas.microsoft.com/office/drawing/2014/main" val="2620151300"/>
                  </a:ext>
                </a:extLst>
              </a:tr>
              <a:tr h="1684203">
                <a:tc>
                  <a:txBody>
                    <a:bodyPr/>
                    <a:lstStyle/>
                    <a:p>
                      <a:pPr algn="r"/>
                      <a:r>
                        <a:rPr lang="en-US" sz="2000" dirty="0">
                          <a:solidFill>
                            <a:schemeClr val="tx1">
                              <a:lumMod val="75000"/>
                              <a:lumOff val="25000"/>
                            </a:schemeClr>
                          </a:solidFill>
                        </a:rPr>
                        <a:t>Subdivision of land</a:t>
                      </a:r>
                    </a:p>
                  </a:txBody>
                  <a:tcPr marL="150375" marR="75188" marT="75188" marB="75188"/>
                </a:tc>
                <a:tc>
                  <a:txBody>
                    <a:bodyPr/>
                    <a:lstStyle/>
                    <a:p>
                      <a:r>
                        <a:rPr lang="en-US" sz="2000" b="1" u="none" strike="noStrike" kern="1200" dirty="0">
                          <a:solidFill>
                            <a:schemeClr val="tx1">
                              <a:lumMod val="75000"/>
                              <a:lumOff val="25000"/>
                            </a:schemeClr>
                          </a:solidFill>
                          <a:effectLst/>
                        </a:rPr>
                        <a:t>Must</a:t>
                      </a:r>
                      <a:r>
                        <a:rPr lang="en-US" sz="2000" b="0" u="none" strike="noStrike" kern="1200" dirty="0">
                          <a:solidFill>
                            <a:schemeClr val="tx1">
                              <a:lumMod val="75000"/>
                              <a:lumOff val="25000"/>
                            </a:schemeClr>
                          </a:solidFill>
                          <a:effectLst/>
                        </a:rPr>
                        <a:t> collect the SDFs either </a:t>
                      </a:r>
                    </a:p>
                    <a:p>
                      <a:pPr marL="342900" indent="-342900">
                        <a:buAutoNum type="arabicParenBoth"/>
                      </a:pPr>
                      <a:r>
                        <a:rPr lang="en-US" sz="2000" b="0" u="none" strike="noStrike" kern="1200" dirty="0">
                          <a:solidFill>
                            <a:schemeClr val="tx1">
                              <a:lumMod val="75000"/>
                              <a:lumOff val="25000"/>
                            </a:schemeClr>
                          </a:solidFill>
                          <a:effectLst/>
                        </a:rPr>
                        <a:t>at the time of the application for a building permit or </a:t>
                      </a:r>
                    </a:p>
                    <a:p>
                      <a:pPr marL="342900" indent="-342900">
                        <a:buAutoNum type="arabicParenBoth"/>
                      </a:pPr>
                      <a:r>
                        <a:rPr lang="en-US" sz="2000" b="0" u="none" strike="noStrike" kern="1200" dirty="0">
                          <a:solidFill>
                            <a:schemeClr val="tx1">
                              <a:lumMod val="75000"/>
                              <a:lumOff val="25000"/>
                            </a:schemeClr>
                          </a:solidFill>
                          <a:effectLst/>
                        </a:rPr>
                        <a:t>when water or wastewater service is committed by the local government utility,</a:t>
                      </a:r>
                    </a:p>
                    <a:p>
                      <a:pPr marL="0" indent="0" algn="ctr">
                        <a:buNone/>
                      </a:pPr>
                      <a:r>
                        <a:rPr lang="en-US" sz="2000" b="0" u="none" strike="noStrike" kern="1200" dirty="0">
                          <a:solidFill>
                            <a:schemeClr val="tx1">
                              <a:lumMod val="75000"/>
                              <a:lumOff val="25000"/>
                            </a:schemeClr>
                          </a:solidFill>
                          <a:effectLst/>
                        </a:rPr>
                        <a:t>whichever occurs later. </a:t>
                      </a:r>
                      <a:endParaRPr lang="en-US" sz="2000" i="0" dirty="0">
                        <a:solidFill>
                          <a:schemeClr val="tx1">
                            <a:lumMod val="75000"/>
                            <a:lumOff val="25000"/>
                          </a:schemeClr>
                        </a:solidFill>
                      </a:endParaRPr>
                    </a:p>
                  </a:txBody>
                  <a:tcPr marL="150375" marR="75188" marT="75188" marB="75188"/>
                </a:tc>
                <a:extLst>
                  <a:ext uri="{0D108BD9-81ED-4DB2-BD59-A6C34878D82A}">
                    <a16:rowId xmlns:a16="http://schemas.microsoft.com/office/drawing/2014/main" val="2969410330"/>
                  </a:ext>
                </a:extLst>
              </a:tr>
              <a:tr h="1684203">
                <a:tc>
                  <a:txBody>
                    <a:bodyPr/>
                    <a:lstStyle/>
                    <a:p>
                      <a:pPr algn="r"/>
                      <a:r>
                        <a:rPr lang="en-US" sz="2000" dirty="0">
                          <a:solidFill>
                            <a:schemeClr val="tx1">
                              <a:lumMod val="75000"/>
                              <a:lumOff val="25000"/>
                            </a:schemeClr>
                          </a:solidFill>
                        </a:rPr>
                        <a:t>Construction, r</a:t>
                      </a:r>
                      <a:r>
                        <a:rPr lang="en-US" sz="2000" b="0" u="none" strike="noStrike" kern="1200" dirty="0">
                          <a:solidFill>
                            <a:schemeClr val="tx1">
                              <a:lumMod val="75000"/>
                              <a:lumOff val="25000"/>
                            </a:schemeClr>
                          </a:solidFill>
                          <a:effectLst/>
                        </a:rPr>
                        <a:t>econstruction, redevelopment, conversion, structural alteration, relocation, or enlargement of any structure which increases the number of service units. </a:t>
                      </a:r>
                      <a:endParaRPr lang="en-US" sz="2000" dirty="0">
                        <a:solidFill>
                          <a:schemeClr val="tx1">
                            <a:lumMod val="75000"/>
                            <a:lumOff val="25000"/>
                          </a:schemeClr>
                        </a:solidFill>
                      </a:endParaRPr>
                    </a:p>
                  </a:txBody>
                  <a:tcPr marL="150375" marR="75188" marT="75188" marB="75188"/>
                </a:tc>
                <a:tc>
                  <a:txBody>
                    <a:bodyPr/>
                    <a:lstStyle/>
                    <a:p>
                      <a:pPr lvl="0" algn="l"/>
                      <a:r>
                        <a:rPr lang="en-US" sz="2000" b="1" dirty="0">
                          <a:solidFill>
                            <a:schemeClr val="tx1">
                              <a:lumMod val="75000"/>
                              <a:lumOff val="25000"/>
                            </a:schemeClr>
                          </a:solidFill>
                        </a:rPr>
                        <a:t>Must</a:t>
                      </a:r>
                      <a:r>
                        <a:rPr lang="en-US" sz="2000" dirty="0">
                          <a:solidFill>
                            <a:schemeClr val="tx1">
                              <a:lumMod val="75000"/>
                              <a:lumOff val="25000"/>
                            </a:schemeClr>
                          </a:solidFill>
                        </a:rPr>
                        <a:t> collect SDFs either </a:t>
                      </a:r>
                    </a:p>
                    <a:p>
                      <a:pPr marL="347663" lvl="0" indent="-347663" algn="l">
                        <a:buAutoNum type="arabicParenBoth"/>
                        <a:tabLst/>
                      </a:pPr>
                      <a:r>
                        <a:rPr lang="en-US" sz="2000" dirty="0">
                          <a:solidFill>
                            <a:schemeClr val="tx1">
                              <a:lumMod val="75000"/>
                              <a:lumOff val="25000"/>
                            </a:schemeClr>
                          </a:solidFill>
                        </a:rPr>
                        <a:t>When property owner applies for connection of individual unit of development; or</a:t>
                      </a:r>
                    </a:p>
                    <a:p>
                      <a:pPr marL="347663" lvl="0" indent="-347663" algn="l">
                        <a:buAutoNum type="arabicParenBoth"/>
                        <a:tabLst/>
                      </a:pPr>
                      <a:r>
                        <a:rPr lang="en-US" sz="2000" dirty="0">
                          <a:solidFill>
                            <a:schemeClr val="tx1">
                              <a:lumMod val="75000"/>
                              <a:lumOff val="25000"/>
                            </a:schemeClr>
                          </a:solidFill>
                        </a:rPr>
                        <a:t>When local unit commits to provide water/wastewater service </a:t>
                      </a:r>
                    </a:p>
                    <a:p>
                      <a:pPr lvl="0" algn="ctr">
                        <a:buNone/>
                      </a:pPr>
                      <a:r>
                        <a:rPr lang="en-US" sz="2000" b="0" dirty="0">
                          <a:solidFill>
                            <a:schemeClr val="tx1">
                              <a:lumMod val="75000"/>
                              <a:lumOff val="25000"/>
                            </a:schemeClr>
                          </a:solidFill>
                        </a:rPr>
                        <a:t>whichever occurs sooner</a:t>
                      </a:r>
                    </a:p>
                  </a:txBody>
                  <a:tcPr marL="150375" marR="75188" marT="75188" marB="75188"/>
                </a:tc>
                <a:extLst>
                  <a:ext uri="{0D108BD9-81ED-4DB2-BD59-A6C34878D82A}">
                    <a16:rowId xmlns:a16="http://schemas.microsoft.com/office/drawing/2014/main" val="628805316"/>
                  </a:ext>
                </a:extLst>
              </a:tr>
              <a:tr h="1684203">
                <a:tc>
                  <a:txBody>
                    <a:bodyPr/>
                    <a:lstStyle/>
                    <a:p>
                      <a:pPr algn="r"/>
                      <a:r>
                        <a:rPr lang="en-US" sz="2000" b="0" u="none" strike="noStrike" kern="1200" dirty="0">
                          <a:solidFill>
                            <a:schemeClr val="tx1">
                              <a:lumMod val="75000"/>
                              <a:lumOff val="25000"/>
                            </a:schemeClr>
                          </a:solidFill>
                          <a:effectLst/>
                        </a:rPr>
                        <a:t>Any use or extension of the use of land which increases the number of service units</a:t>
                      </a:r>
                      <a:endParaRPr lang="en-US" sz="2000" dirty="0">
                        <a:solidFill>
                          <a:schemeClr val="tx1">
                            <a:lumMod val="75000"/>
                            <a:lumOff val="25000"/>
                          </a:schemeClr>
                        </a:solidFill>
                      </a:endParaRPr>
                    </a:p>
                  </a:txBody>
                  <a:tcPr marL="150375" marR="75188" marT="75188" marB="75188"/>
                </a:tc>
                <a:tc>
                  <a:txBody>
                    <a:bodyPr/>
                    <a:lstStyle/>
                    <a:p>
                      <a:pPr lvl="0" algn="l"/>
                      <a:r>
                        <a:rPr lang="en-US" sz="2000" b="1" dirty="0">
                          <a:solidFill>
                            <a:schemeClr val="tx1">
                              <a:lumMod val="75000"/>
                              <a:lumOff val="25000"/>
                            </a:schemeClr>
                          </a:solidFill>
                        </a:rPr>
                        <a:t>Must</a:t>
                      </a:r>
                      <a:r>
                        <a:rPr lang="en-US" sz="2000" dirty="0">
                          <a:solidFill>
                            <a:schemeClr val="tx1">
                              <a:lumMod val="75000"/>
                              <a:lumOff val="25000"/>
                            </a:schemeClr>
                          </a:solidFill>
                        </a:rPr>
                        <a:t> collect SDFs either </a:t>
                      </a:r>
                    </a:p>
                    <a:p>
                      <a:pPr marL="347663" lvl="0" indent="-347663" algn="l">
                        <a:buAutoNum type="arabicParenBoth"/>
                        <a:tabLst/>
                      </a:pPr>
                      <a:r>
                        <a:rPr lang="en-US" sz="2000" dirty="0">
                          <a:solidFill>
                            <a:schemeClr val="tx1">
                              <a:lumMod val="75000"/>
                              <a:lumOff val="25000"/>
                            </a:schemeClr>
                          </a:solidFill>
                        </a:rPr>
                        <a:t>When property owner applies for connection of individual unit of development; or</a:t>
                      </a:r>
                    </a:p>
                    <a:p>
                      <a:pPr marL="347663" lvl="0" indent="-347663" algn="l">
                        <a:buAutoNum type="arabicParenBoth"/>
                        <a:tabLst/>
                      </a:pPr>
                      <a:r>
                        <a:rPr lang="en-US" sz="2000" dirty="0">
                          <a:solidFill>
                            <a:schemeClr val="tx1">
                              <a:lumMod val="75000"/>
                              <a:lumOff val="25000"/>
                            </a:schemeClr>
                          </a:solidFill>
                        </a:rPr>
                        <a:t>When local unit commits to provide water/wastewater service </a:t>
                      </a:r>
                    </a:p>
                    <a:p>
                      <a:pPr lvl="0" algn="ctr">
                        <a:buNone/>
                      </a:pPr>
                      <a:r>
                        <a:rPr lang="en-US" sz="2000" b="0" dirty="0">
                          <a:solidFill>
                            <a:schemeClr val="tx1">
                              <a:lumMod val="75000"/>
                              <a:lumOff val="25000"/>
                            </a:schemeClr>
                          </a:solidFill>
                        </a:rPr>
                        <a:t>whichever occurs sooner</a:t>
                      </a:r>
                    </a:p>
                  </a:txBody>
                  <a:tcPr marL="150375" marR="75188" marT="75188" marB="75188"/>
                </a:tc>
                <a:extLst>
                  <a:ext uri="{0D108BD9-81ED-4DB2-BD59-A6C34878D82A}">
                    <a16:rowId xmlns:a16="http://schemas.microsoft.com/office/drawing/2014/main" val="2439215303"/>
                  </a:ext>
                </a:extLst>
              </a:tr>
            </a:tbl>
          </a:graphicData>
        </a:graphic>
      </p:graphicFrame>
      <p:sp>
        <p:nvSpPr>
          <p:cNvPr id="3" name="Rectangle 2">
            <a:extLst>
              <a:ext uri="{FF2B5EF4-FFF2-40B4-BE49-F238E27FC236}">
                <a16:creationId xmlns:a16="http://schemas.microsoft.com/office/drawing/2014/main" id="{9378EB36-4263-A946-BB0D-221FBD23D952}"/>
              </a:ext>
            </a:extLst>
          </p:cNvPr>
          <p:cNvSpPr/>
          <p:nvPr/>
        </p:nvSpPr>
        <p:spPr>
          <a:xfrm>
            <a:off x="0" y="0"/>
            <a:ext cx="12192000" cy="654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Timing of Assessment &amp; Collection</a:t>
            </a:r>
          </a:p>
        </p:txBody>
      </p:sp>
    </p:spTree>
    <p:extLst>
      <p:ext uri="{BB962C8B-B14F-4D97-AF65-F5344CB8AC3E}">
        <p14:creationId xmlns:p14="http://schemas.microsoft.com/office/powerpoint/2010/main" val="480097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33BA4-3A2F-BD3D-F610-FA639B6CA063}"/>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AEF663DD-FB55-6BF6-5906-1BDE271F9FCE}"/>
              </a:ext>
            </a:extLst>
          </p:cNvPr>
          <p:cNvSpPr/>
          <p:nvPr/>
        </p:nvSpPr>
        <p:spPr>
          <a:xfrm>
            <a:off x="0" y="0"/>
            <a:ext cx="12192000" cy="815387"/>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D120FA3-6673-827A-3CE0-F80C7D6CE4A3}"/>
              </a:ext>
            </a:extLst>
          </p:cNvPr>
          <p:cNvSpPr/>
          <p:nvPr/>
        </p:nvSpPr>
        <p:spPr>
          <a:xfrm>
            <a:off x="0" y="832664"/>
            <a:ext cx="12192000" cy="1476709"/>
          </a:xfrm>
          <a:prstGeom prst="rect">
            <a:avLst/>
          </a:prstGeom>
          <a:gradFill>
            <a:gsLst>
              <a:gs pos="0">
                <a:schemeClr val="accent4"/>
              </a:gs>
              <a:gs pos="100000">
                <a:schemeClr val="accent2">
                  <a:lumMod val="95000"/>
                  <a:lumOff val="5000"/>
                </a:schemeClr>
              </a:gs>
              <a:gs pos="100000">
                <a:schemeClr val="accent4"/>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6BD6F050-15EA-46F8-E6FD-36A2A6D8816D}"/>
              </a:ext>
            </a:extLst>
          </p:cNvPr>
          <p:cNvSpPr/>
          <p:nvPr/>
        </p:nvSpPr>
        <p:spPr>
          <a:xfrm>
            <a:off x="1749286" y="2876048"/>
            <a:ext cx="10442713" cy="3981952"/>
          </a:xfrm>
          <a:custGeom>
            <a:avLst/>
            <a:gdLst>
              <a:gd name="connsiteX0" fmla="*/ 0 w 7329003"/>
              <a:gd name="connsiteY0" fmla="*/ 2915807 h 2915806"/>
              <a:gd name="connsiteX1" fmla="*/ 2704015 w 7329003"/>
              <a:gd name="connsiteY1" fmla="*/ 1681864 h 2915806"/>
              <a:gd name="connsiteX2" fmla="*/ 3402019 w 7329003"/>
              <a:gd name="connsiteY2" fmla="*/ 1363062 h 2915806"/>
              <a:gd name="connsiteX3" fmla="*/ 2748016 w 7329003"/>
              <a:gd name="connsiteY3" fmla="*/ 753411 h 2915806"/>
              <a:gd name="connsiteX4" fmla="*/ 5274697 w 7329003"/>
              <a:gd name="connsiteY4" fmla="*/ 97837 h 2915806"/>
              <a:gd name="connsiteX5" fmla="*/ 7312708 w 7329003"/>
              <a:gd name="connsiteY5" fmla="*/ 0 h 2915806"/>
              <a:gd name="connsiteX6" fmla="*/ 7312708 w 7329003"/>
              <a:gd name="connsiteY6" fmla="*/ 192346 h 2915806"/>
              <a:gd name="connsiteX7" fmla="*/ 4059356 w 7329003"/>
              <a:gd name="connsiteY7" fmla="*/ 690183 h 2915806"/>
              <a:gd name="connsiteX8" fmla="*/ 4796027 w 7329003"/>
              <a:gd name="connsiteY8" fmla="*/ 1397005 h 2915806"/>
              <a:gd name="connsiteX9" fmla="*/ 3118684 w 7329003"/>
              <a:gd name="connsiteY9" fmla="*/ 2914476 h 291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9003" h="2915806">
                <a:moveTo>
                  <a:pt x="0" y="2915807"/>
                </a:moveTo>
                <a:cubicBezTo>
                  <a:pt x="572670" y="2514476"/>
                  <a:pt x="1483342" y="2050582"/>
                  <a:pt x="2704015" y="1681864"/>
                </a:cubicBezTo>
                <a:cubicBezTo>
                  <a:pt x="3189351" y="1535441"/>
                  <a:pt x="3407352" y="1480865"/>
                  <a:pt x="3402019" y="1363062"/>
                </a:cubicBezTo>
                <a:cubicBezTo>
                  <a:pt x="3395352" y="1219301"/>
                  <a:pt x="2748016" y="1116805"/>
                  <a:pt x="2748016" y="753411"/>
                </a:cubicBezTo>
                <a:cubicBezTo>
                  <a:pt x="2748016" y="390017"/>
                  <a:pt x="4004689" y="185025"/>
                  <a:pt x="5274697" y="97837"/>
                </a:cubicBezTo>
                <a:cubicBezTo>
                  <a:pt x="6383369" y="21963"/>
                  <a:pt x="7312708" y="0"/>
                  <a:pt x="7312708" y="0"/>
                </a:cubicBezTo>
                <a:cubicBezTo>
                  <a:pt x="7312708" y="0"/>
                  <a:pt x="7349375" y="192346"/>
                  <a:pt x="7312708" y="192346"/>
                </a:cubicBezTo>
                <a:cubicBezTo>
                  <a:pt x="5940033" y="192346"/>
                  <a:pt x="4107356" y="395341"/>
                  <a:pt x="4059356" y="690183"/>
                </a:cubicBezTo>
                <a:cubicBezTo>
                  <a:pt x="4011356" y="985025"/>
                  <a:pt x="4796027" y="815973"/>
                  <a:pt x="4796027" y="1397005"/>
                </a:cubicBezTo>
                <a:cubicBezTo>
                  <a:pt x="4796027" y="1834276"/>
                  <a:pt x="3802021" y="2336107"/>
                  <a:pt x="3118684" y="2914476"/>
                </a:cubicBezTo>
              </a:path>
            </a:pathLst>
          </a:custGeom>
          <a:solidFill>
            <a:schemeClr val="tx1">
              <a:lumMod val="75000"/>
              <a:lumOff val="25000"/>
            </a:schemeClr>
          </a:solidFill>
          <a:ln w="6662" cap="flat">
            <a:noFill/>
            <a:prstDash val="solid"/>
            <a:miter/>
          </a:ln>
          <a:effectLst>
            <a:outerShdw blurRad="50800" dist="38100" dir="8100000" algn="tr" rotWithShape="0">
              <a:prstClr val="black">
                <a:alpha val="40000"/>
              </a:prstClr>
            </a:outerShdw>
          </a:effectLst>
        </p:spPr>
        <p:txBody>
          <a:bodyPr rtlCol="0" anchor="ctr"/>
          <a:lstStyle/>
          <a:p>
            <a:endParaRPr lang="pt-BR" sz="2400"/>
          </a:p>
        </p:txBody>
      </p:sp>
      <p:sp>
        <p:nvSpPr>
          <p:cNvPr id="4" name="Freeform: Shape 3">
            <a:extLst>
              <a:ext uri="{FF2B5EF4-FFF2-40B4-BE49-F238E27FC236}">
                <a16:creationId xmlns:a16="http://schemas.microsoft.com/office/drawing/2014/main" id="{7BEE370C-77B3-60F5-E1FE-D74EF2F7B2EB}"/>
              </a:ext>
            </a:extLst>
          </p:cNvPr>
          <p:cNvSpPr/>
          <p:nvPr/>
        </p:nvSpPr>
        <p:spPr>
          <a:xfrm>
            <a:off x="3843130" y="2981739"/>
            <a:ext cx="8348869" cy="3876261"/>
          </a:xfrm>
          <a:custGeom>
            <a:avLst/>
            <a:gdLst>
              <a:gd name="connsiteX0" fmla="*/ 5710699 w 5710698"/>
              <a:gd name="connsiteY0" fmla="*/ 0 h 2816638"/>
              <a:gd name="connsiteX1" fmla="*/ 1782010 w 5710698"/>
              <a:gd name="connsiteY1" fmla="*/ 657571 h 2816638"/>
              <a:gd name="connsiteX2" fmla="*/ 2506014 w 5710698"/>
              <a:gd name="connsiteY2" fmla="*/ 1309151 h 2816638"/>
              <a:gd name="connsiteX3" fmla="*/ 0 w 5710698"/>
              <a:gd name="connsiteY3" fmla="*/ 2816639 h 2816638"/>
            </a:gdLst>
            <a:ahLst/>
            <a:cxnLst>
              <a:cxn ang="0">
                <a:pos x="connsiteX0" y="connsiteY0"/>
              </a:cxn>
              <a:cxn ang="0">
                <a:pos x="connsiteX1" y="connsiteY1"/>
              </a:cxn>
              <a:cxn ang="0">
                <a:pos x="connsiteX2" y="connsiteY2"/>
              </a:cxn>
              <a:cxn ang="0">
                <a:pos x="connsiteX3" y="connsiteY3"/>
              </a:cxn>
            </a:cxnLst>
            <a:rect l="l" t="t" r="r" b="b"/>
            <a:pathLst>
              <a:path w="5710698" h="2816638">
                <a:moveTo>
                  <a:pt x="5710699" y="0"/>
                </a:moveTo>
                <a:cubicBezTo>
                  <a:pt x="4661360" y="0"/>
                  <a:pt x="1782010" y="149085"/>
                  <a:pt x="1782010" y="657571"/>
                </a:cubicBezTo>
                <a:cubicBezTo>
                  <a:pt x="1782010" y="931115"/>
                  <a:pt x="2506014" y="1009651"/>
                  <a:pt x="2506014" y="1309151"/>
                </a:cubicBezTo>
                <a:cubicBezTo>
                  <a:pt x="2506014" y="1749751"/>
                  <a:pt x="1013339" y="2153744"/>
                  <a:pt x="0" y="2816639"/>
                </a:cubicBezTo>
              </a:path>
            </a:pathLst>
          </a:custGeom>
          <a:noFill/>
          <a:ln w="19987" cap="flat">
            <a:solidFill>
              <a:schemeClr val="bg1"/>
            </a:solidFill>
            <a:prstDash val="solid"/>
            <a:miter/>
          </a:ln>
        </p:spPr>
        <p:txBody>
          <a:bodyPr rtlCol="0" anchor="ctr"/>
          <a:lstStyle/>
          <a:p>
            <a:endParaRPr lang="pt-BR" sz="2400"/>
          </a:p>
        </p:txBody>
      </p:sp>
      <p:sp>
        <p:nvSpPr>
          <p:cNvPr id="14" name="Text Placeholder 13">
            <a:extLst>
              <a:ext uri="{FF2B5EF4-FFF2-40B4-BE49-F238E27FC236}">
                <a16:creationId xmlns:a16="http://schemas.microsoft.com/office/drawing/2014/main" id="{2A5BCD96-1BDA-EA75-E3EF-B4ECA5497014}"/>
              </a:ext>
            </a:extLst>
          </p:cNvPr>
          <p:cNvSpPr>
            <a:spLocks noGrp="1"/>
          </p:cNvSpPr>
          <p:nvPr>
            <p:ph type="body" sz="quarter" idx="13"/>
          </p:nvPr>
        </p:nvSpPr>
        <p:spPr>
          <a:xfrm>
            <a:off x="874643" y="975247"/>
            <a:ext cx="10297519" cy="508000"/>
          </a:xfrm>
        </p:spPr>
        <p:txBody>
          <a:bodyPr/>
          <a:lstStyle/>
          <a:p>
            <a:r>
              <a:rPr lang="en-US" sz="2800" dirty="0">
                <a:solidFill>
                  <a:schemeClr val="bg1"/>
                </a:solidFill>
                <a:latin typeface="Segoe UI" panose="020B0502040204020203" pitchFamily="34" charset="0"/>
                <a:cs typeface="Segoe UI" panose="020B0502040204020203" pitchFamily="34" charset="0"/>
              </a:rPr>
              <a:t>Local government utility must specify in water / sewer ordinance at what point in the process service is legally committed and capacity is reserved. </a:t>
            </a:r>
          </a:p>
        </p:txBody>
      </p:sp>
      <p:sp>
        <p:nvSpPr>
          <p:cNvPr id="12" name="Title 11">
            <a:extLst>
              <a:ext uri="{FF2B5EF4-FFF2-40B4-BE49-F238E27FC236}">
                <a16:creationId xmlns:a16="http://schemas.microsoft.com/office/drawing/2014/main" id="{676A04FA-EE26-4E21-2499-69298184412F}"/>
              </a:ext>
            </a:extLst>
          </p:cNvPr>
          <p:cNvSpPr>
            <a:spLocks noGrp="1"/>
          </p:cNvSpPr>
          <p:nvPr>
            <p:ph type="title"/>
          </p:nvPr>
        </p:nvSpPr>
        <p:spPr>
          <a:xfrm>
            <a:off x="814188" y="99426"/>
            <a:ext cx="10563623" cy="715961"/>
          </a:xfrm>
        </p:spPr>
        <p:txBody>
          <a:bodyPr>
            <a:normAutofit/>
          </a:bodyPr>
          <a:lstStyle/>
          <a:p>
            <a:pPr algn="ctr"/>
            <a:r>
              <a:rPr lang="en-US" sz="4400" dirty="0">
                <a:solidFill>
                  <a:schemeClr val="bg1"/>
                </a:solidFill>
              </a:rPr>
              <a:t>When is Service Committed &amp; For How Long?</a:t>
            </a:r>
          </a:p>
        </p:txBody>
      </p:sp>
      <p:sp>
        <p:nvSpPr>
          <p:cNvPr id="16" name="TextBox 15">
            <a:extLst>
              <a:ext uri="{FF2B5EF4-FFF2-40B4-BE49-F238E27FC236}">
                <a16:creationId xmlns:a16="http://schemas.microsoft.com/office/drawing/2014/main" id="{49812206-1DFC-580D-2B7C-B1F6906BC9A2}"/>
              </a:ext>
            </a:extLst>
          </p:cNvPr>
          <p:cNvSpPr txBox="1"/>
          <p:nvPr/>
        </p:nvSpPr>
        <p:spPr>
          <a:xfrm>
            <a:off x="4230540" y="4696809"/>
            <a:ext cx="812800" cy="246221"/>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STEP 2</a:t>
            </a:r>
          </a:p>
        </p:txBody>
      </p:sp>
      <p:sp>
        <p:nvSpPr>
          <p:cNvPr id="23" name="TextBox 22">
            <a:extLst>
              <a:ext uri="{FF2B5EF4-FFF2-40B4-BE49-F238E27FC236}">
                <a16:creationId xmlns:a16="http://schemas.microsoft.com/office/drawing/2014/main" id="{BE33DF6A-1807-7EBF-A0D3-C7EFBC22CD4F}"/>
              </a:ext>
            </a:extLst>
          </p:cNvPr>
          <p:cNvSpPr txBox="1"/>
          <p:nvPr/>
        </p:nvSpPr>
        <p:spPr>
          <a:xfrm>
            <a:off x="571393" y="2729556"/>
            <a:ext cx="5644029"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Negotiations about new development?</a:t>
            </a:r>
          </a:p>
        </p:txBody>
      </p:sp>
      <p:sp>
        <p:nvSpPr>
          <p:cNvPr id="24" name="TextBox 23">
            <a:extLst>
              <a:ext uri="{FF2B5EF4-FFF2-40B4-BE49-F238E27FC236}">
                <a16:creationId xmlns:a16="http://schemas.microsoft.com/office/drawing/2014/main" id="{BCFE8A10-1773-2896-4198-A1364E7D957A}"/>
              </a:ext>
            </a:extLst>
          </p:cNvPr>
          <p:cNvSpPr txBox="1"/>
          <p:nvPr/>
        </p:nvSpPr>
        <p:spPr>
          <a:xfrm>
            <a:off x="332701" y="3455727"/>
            <a:ext cx="2880872"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Plat recorded?</a:t>
            </a:r>
          </a:p>
        </p:txBody>
      </p:sp>
      <p:sp>
        <p:nvSpPr>
          <p:cNvPr id="25" name="TextBox 24">
            <a:extLst>
              <a:ext uri="{FF2B5EF4-FFF2-40B4-BE49-F238E27FC236}">
                <a16:creationId xmlns:a16="http://schemas.microsoft.com/office/drawing/2014/main" id="{01F90380-CE33-1C49-1885-94B30C7E7DE8}"/>
              </a:ext>
            </a:extLst>
          </p:cNvPr>
          <p:cNvSpPr txBox="1"/>
          <p:nvPr/>
        </p:nvSpPr>
        <p:spPr>
          <a:xfrm>
            <a:off x="571393" y="4224344"/>
            <a:ext cx="3602464"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Building permit pulled?</a:t>
            </a:r>
          </a:p>
        </p:txBody>
      </p:sp>
      <p:sp>
        <p:nvSpPr>
          <p:cNvPr id="26" name="TextBox 25">
            <a:extLst>
              <a:ext uri="{FF2B5EF4-FFF2-40B4-BE49-F238E27FC236}">
                <a16:creationId xmlns:a16="http://schemas.microsoft.com/office/drawing/2014/main" id="{3F972974-AF3A-7558-999D-C5044E66A93E}"/>
              </a:ext>
            </a:extLst>
          </p:cNvPr>
          <p:cNvSpPr txBox="1"/>
          <p:nvPr/>
        </p:nvSpPr>
        <p:spPr>
          <a:xfrm>
            <a:off x="757209" y="4943030"/>
            <a:ext cx="3230832" cy="738664"/>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Individual development unit connected?</a:t>
            </a:r>
          </a:p>
        </p:txBody>
      </p:sp>
      <p:sp>
        <p:nvSpPr>
          <p:cNvPr id="27" name="TextBox 26">
            <a:extLst>
              <a:ext uri="{FF2B5EF4-FFF2-40B4-BE49-F238E27FC236}">
                <a16:creationId xmlns:a16="http://schemas.microsoft.com/office/drawing/2014/main" id="{C0975D62-627A-880B-7E34-89256CF20F84}"/>
              </a:ext>
            </a:extLst>
          </p:cNvPr>
          <p:cNvSpPr txBox="1"/>
          <p:nvPr/>
        </p:nvSpPr>
        <p:spPr>
          <a:xfrm>
            <a:off x="545608" y="6000666"/>
            <a:ext cx="1478616" cy="369332"/>
          </a:xfrm>
          <a:prstGeom prst="rect">
            <a:avLst/>
          </a:prstGeom>
          <a:noFill/>
        </p:spPr>
        <p:txBody>
          <a:bodyPr wrap="square" lIns="0" tIns="0" rIns="0" bIns="0" rtlCol="0">
            <a:spAutoFit/>
          </a:bodyPr>
          <a:lstStyle/>
          <a:p>
            <a:pPr algn="ctr"/>
            <a:r>
              <a:rPr lang="en-US" sz="2400" dirty="0">
                <a:solidFill>
                  <a:schemeClr val="bg1">
                    <a:lumMod val="50000"/>
                  </a:schemeClr>
                </a:solidFill>
                <a:latin typeface="Segoe UI" panose="020B0502040204020203" pitchFamily="34" charset="0"/>
                <a:cs typeface="Segoe UI" panose="020B0502040204020203" pitchFamily="34" charset="0"/>
              </a:rPr>
              <a:t>Other?</a:t>
            </a:r>
          </a:p>
        </p:txBody>
      </p:sp>
      <p:sp>
        <p:nvSpPr>
          <p:cNvPr id="45" name="Rectangle 44">
            <a:extLst>
              <a:ext uri="{FF2B5EF4-FFF2-40B4-BE49-F238E27FC236}">
                <a16:creationId xmlns:a16="http://schemas.microsoft.com/office/drawing/2014/main" id="{FFFC2545-1F33-1C01-C516-953330FE3729}"/>
              </a:ext>
            </a:extLst>
          </p:cNvPr>
          <p:cNvSpPr/>
          <p:nvPr/>
        </p:nvSpPr>
        <p:spPr>
          <a:xfrm>
            <a:off x="8640417" y="3455728"/>
            <a:ext cx="3432313" cy="3143856"/>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ordinance also should address when service is no longer committed such that reserved capacity is freed up for another parcel</a:t>
            </a:r>
          </a:p>
        </p:txBody>
      </p:sp>
      <p:sp>
        <p:nvSpPr>
          <p:cNvPr id="47" name="8-Point Star 46">
            <a:extLst>
              <a:ext uri="{FF2B5EF4-FFF2-40B4-BE49-F238E27FC236}">
                <a16:creationId xmlns:a16="http://schemas.microsoft.com/office/drawing/2014/main" id="{F4B4D768-0700-EC73-2697-934C847CEF5E}"/>
              </a:ext>
            </a:extLst>
          </p:cNvPr>
          <p:cNvSpPr/>
          <p:nvPr/>
        </p:nvSpPr>
        <p:spPr>
          <a:xfrm>
            <a:off x="62821" y="2611843"/>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48" name="8-Point Star 47">
            <a:extLst>
              <a:ext uri="{FF2B5EF4-FFF2-40B4-BE49-F238E27FC236}">
                <a16:creationId xmlns:a16="http://schemas.microsoft.com/office/drawing/2014/main" id="{DB91F614-75E2-A616-D29A-3444F79A1723}"/>
              </a:ext>
            </a:extLst>
          </p:cNvPr>
          <p:cNvSpPr/>
          <p:nvPr/>
        </p:nvSpPr>
        <p:spPr>
          <a:xfrm>
            <a:off x="62821" y="3348195"/>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49" name="8-Point Star 48">
            <a:extLst>
              <a:ext uri="{FF2B5EF4-FFF2-40B4-BE49-F238E27FC236}">
                <a16:creationId xmlns:a16="http://schemas.microsoft.com/office/drawing/2014/main" id="{B1108170-E4C6-A175-AD86-0C0F8A452E8D}"/>
              </a:ext>
            </a:extLst>
          </p:cNvPr>
          <p:cNvSpPr/>
          <p:nvPr/>
        </p:nvSpPr>
        <p:spPr>
          <a:xfrm>
            <a:off x="62821" y="4120409"/>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50" name="8-Point Star 49">
            <a:extLst>
              <a:ext uri="{FF2B5EF4-FFF2-40B4-BE49-F238E27FC236}">
                <a16:creationId xmlns:a16="http://schemas.microsoft.com/office/drawing/2014/main" id="{2F09E8C6-32BD-9CB0-20D3-3A440338A06A}"/>
              </a:ext>
            </a:extLst>
          </p:cNvPr>
          <p:cNvSpPr/>
          <p:nvPr/>
        </p:nvSpPr>
        <p:spPr>
          <a:xfrm>
            <a:off x="62821" y="4845401"/>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4</a:t>
            </a:r>
          </a:p>
        </p:txBody>
      </p:sp>
      <p:sp>
        <p:nvSpPr>
          <p:cNvPr id="51" name="8-Point Star 50">
            <a:extLst>
              <a:ext uri="{FF2B5EF4-FFF2-40B4-BE49-F238E27FC236}">
                <a16:creationId xmlns:a16="http://schemas.microsoft.com/office/drawing/2014/main" id="{42572803-4A52-CE13-6D65-BBCCA5D4E4E4}"/>
              </a:ext>
            </a:extLst>
          </p:cNvPr>
          <p:cNvSpPr/>
          <p:nvPr/>
        </p:nvSpPr>
        <p:spPr>
          <a:xfrm>
            <a:off x="62821" y="5893134"/>
            <a:ext cx="651192" cy="584396"/>
          </a:xfrm>
          <a:prstGeom prst="star8">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5</a:t>
            </a:r>
          </a:p>
        </p:txBody>
      </p:sp>
    </p:spTree>
    <p:extLst>
      <p:ext uri="{BB962C8B-B14F-4D97-AF65-F5344CB8AC3E}">
        <p14:creationId xmlns:p14="http://schemas.microsoft.com/office/powerpoint/2010/main" val="1560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38CA-BBFF-AC42-AD89-D2CEED3440B1}"/>
              </a:ext>
            </a:extLst>
          </p:cNvPr>
          <p:cNvSpPr>
            <a:spLocks noGrp="1"/>
          </p:cNvSpPr>
          <p:nvPr>
            <p:ph type="title"/>
          </p:nvPr>
        </p:nvSpPr>
        <p:spPr>
          <a:xfrm>
            <a:off x="1918555" y="489440"/>
            <a:ext cx="8354891" cy="930447"/>
          </a:xfrm>
        </p:spPr>
        <p:txBody>
          <a:bodyPr vert="horz" lIns="91440" tIns="45720" rIns="91440" bIns="45720" rtlCol="0" anchor="b">
            <a:normAutofit/>
          </a:bodyPr>
          <a:lstStyle/>
          <a:p>
            <a:pPr algn="ctr"/>
            <a:r>
              <a:rPr lang="en-US" sz="4700">
                <a:solidFill>
                  <a:schemeClr val="bg1"/>
                </a:solidFill>
              </a:rPr>
              <a:t>SL 2021-76</a:t>
            </a:r>
          </a:p>
        </p:txBody>
      </p:sp>
      <p:sp>
        <p:nvSpPr>
          <p:cNvPr id="4" name="Content Placeholder 3">
            <a:extLst>
              <a:ext uri="{FF2B5EF4-FFF2-40B4-BE49-F238E27FC236}">
                <a16:creationId xmlns:a16="http://schemas.microsoft.com/office/drawing/2014/main" id="{CE25FD6F-8C23-BD4A-9375-64204C9604AE}"/>
              </a:ext>
            </a:extLst>
          </p:cNvPr>
          <p:cNvSpPr>
            <a:spLocks noGrp="1"/>
          </p:cNvSpPr>
          <p:nvPr>
            <p:ph idx="1"/>
          </p:nvPr>
        </p:nvSpPr>
        <p:spPr>
          <a:xfrm>
            <a:off x="8097521" y="381266"/>
            <a:ext cx="4094479" cy="6588493"/>
          </a:xfrm>
        </p:spPr>
        <p:txBody>
          <a:bodyPr>
            <a:normAutofit lnSpcReduction="10000"/>
          </a:bodyPr>
          <a:lstStyle/>
          <a:p>
            <a:pPr marL="0" indent="0">
              <a:buNone/>
            </a:pPr>
            <a:r>
              <a:rPr lang="en-US" sz="2400" b="1" dirty="0">
                <a:effectLst/>
              </a:rPr>
              <a:t>Capital improvement</a:t>
            </a:r>
            <a:r>
              <a:rPr lang="en-US" sz="2400" dirty="0">
                <a:effectLst/>
              </a:rPr>
              <a:t>. – A planned facility or expansion of capacity of an existing facility other than a capital rehabilitation project necessitated by and attributable to new development. </a:t>
            </a:r>
          </a:p>
          <a:p>
            <a:pPr marL="0" indent="0">
              <a:buNone/>
            </a:pPr>
            <a:endParaRPr lang="en-US" sz="1200" dirty="0">
              <a:effectLst/>
            </a:endParaRPr>
          </a:p>
          <a:p>
            <a:pPr marL="0" indent="0">
              <a:buNone/>
            </a:pPr>
            <a:r>
              <a:rPr lang="en-US" sz="2400" b="1" dirty="0">
                <a:effectLst/>
              </a:rPr>
              <a:t>Capital rehabilitation project</a:t>
            </a:r>
            <a:r>
              <a:rPr lang="en-US" sz="2400" dirty="0">
                <a:effectLst/>
              </a:rPr>
              <a:t>. – Any repair, maintenance, modernization, upgrade, update, replacement, or correction of deficiencies of a facility, including any expansion or other undertaking to increase the preexisting level of service for existing development. </a:t>
            </a:r>
          </a:p>
          <a:p>
            <a:pPr marL="0" indent="0">
              <a:buNone/>
            </a:pPr>
            <a:endParaRPr lang="en-US" dirty="0">
              <a:effectLst/>
            </a:endParaRPr>
          </a:p>
          <a:p>
            <a:pPr marL="0" indent="0">
              <a:buNone/>
            </a:pPr>
            <a:endParaRPr lang="en-US" dirty="0"/>
          </a:p>
        </p:txBody>
      </p:sp>
      <p:sp>
        <p:nvSpPr>
          <p:cNvPr id="6" name="Rectangle 5">
            <a:extLst>
              <a:ext uri="{FF2B5EF4-FFF2-40B4-BE49-F238E27FC236}">
                <a16:creationId xmlns:a16="http://schemas.microsoft.com/office/drawing/2014/main" id="{5FF8B79E-2646-224A-95A1-F29EA60F679D}"/>
              </a:ext>
            </a:extLst>
          </p:cNvPr>
          <p:cNvSpPr/>
          <p:nvPr/>
        </p:nvSpPr>
        <p:spPr>
          <a:xfrm>
            <a:off x="-1" y="0"/>
            <a:ext cx="2752825" cy="6858000"/>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400" dirty="0"/>
          </a:p>
          <a:p>
            <a:pPr algn="ctr"/>
            <a:endParaRPr lang="en-US" sz="4400" dirty="0"/>
          </a:p>
          <a:p>
            <a:pPr algn="ctr"/>
            <a:endParaRPr lang="en-US" sz="4400" dirty="0"/>
          </a:p>
          <a:p>
            <a:pPr algn="ctr"/>
            <a:endParaRPr lang="en-US" sz="4400" dirty="0"/>
          </a:p>
          <a:p>
            <a:pPr algn="ctr"/>
            <a:r>
              <a:rPr lang="en-US" sz="4400" dirty="0"/>
              <a:t>Expending Proceeds</a:t>
            </a:r>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p:txBody>
      </p:sp>
      <p:sp>
        <p:nvSpPr>
          <p:cNvPr id="3" name="Rectangle 2">
            <a:extLst>
              <a:ext uri="{FF2B5EF4-FFF2-40B4-BE49-F238E27FC236}">
                <a16:creationId xmlns:a16="http://schemas.microsoft.com/office/drawing/2014/main" id="{8E01E5D8-2A82-FF06-1F5C-B01336664B27}"/>
              </a:ext>
            </a:extLst>
          </p:cNvPr>
          <p:cNvSpPr/>
          <p:nvPr/>
        </p:nvSpPr>
        <p:spPr>
          <a:xfrm>
            <a:off x="2752824" y="354174"/>
            <a:ext cx="5188909" cy="2275940"/>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Incremental Cost Method</a:t>
            </a:r>
          </a:p>
          <a:p>
            <a:pPr algn="ctr"/>
            <a:endParaRPr lang="en-US" sz="1000" dirty="0"/>
          </a:p>
          <a:p>
            <a:pPr marL="285750" indent="-285750">
              <a:buFont typeface="Arial" panose="020B0604020202020204" pitchFamily="34" charset="0"/>
              <a:buChar char="•"/>
            </a:pPr>
            <a:r>
              <a:rPr lang="en-US" dirty="0"/>
              <a:t>Costs of constructing capital improvements,</a:t>
            </a:r>
          </a:p>
          <a:p>
            <a:pPr marL="285750" indent="-285750">
              <a:buFont typeface="Arial" panose="020B0604020202020204" pitchFamily="34" charset="0"/>
              <a:buChar char="•"/>
            </a:pPr>
            <a:r>
              <a:rPr lang="en-US" dirty="0"/>
              <a:t>Professional fees to prepare SDF analysis</a:t>
            </a:r>
          </a:p>
          <a:p>
            <a:pPr marL="285750" indent="-285750">
              <a:buFont typeface="Arial" panose="020B0604020202020204" pitchFamily="34" charset="0"/>
              <a:buChar char="•"/>
            </a:pPr>
            <a:r>
              <a:rPr lang="en-US" dirty="0"/>
              <a:t>If no capital improvements planned for 5 years, or costs already provided for, may be used on debt for existing capacity</a:t>
            </a:r>
          </a:p>
          <a:p>
            <a:pPr marL="285750" indent="-285750">
              <a:buFont typeface="Arial" panose="020B0604020202020204" pitchFamily="34" charset="0"/>
              <a:buChar char="•"/>
            </a:pPr>
            <a:r>
              <a:rPr lang="en-US" dirty="0"/>
              <a:t>Reserved capacity charges</a:t>
            </a:r>
          </a:p>
        </p:txBody>
      </p:sp>
      <p:sp>
        <p:nvSpPr>
          <p:cNvPr id="5" name="Rectangle 4">
            <a:extLst>
              <a:ext uri="{FF2B5EF4-FFF2-40B4-BE49-F238E27FC236}">
                <a16:creationId xmlns:a16="http://schemas.microsoft.com/office/drawing/2014/main" id="{A94B32AB-1C0D-D472-89FF-53A9BB74D771}"/>
              </a:ext>
            </a:extLst>
          </p:cNvPr>
          <p:cNvSpPr/>
          <p:nvPr/>
        </p:nvSpPr>
        <p:spPr>
          <a:xfrm>
            <a:off x="2752824" y="4969766"/>
            <a:ext cx="5205842" cy="1388534"/>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Buy-in Method</a:t>
            </a:r>
          </a:p>
          <a:p>
            <a:pPr algn="ctr"/>
            <a:endParaRPr lang="en-US" sz="1000" dirty="0"/>
          </a:p>
          <a:p>
            <a:pPr marL="285750" indent="-285750">
              <a:buFont typeface="Arial" panose="020B0604020202020204" pitchFamily="34" charset="0"/>
              <a:buChar char="•"/>
            </a:pPr>
            <a:r>
              <a:rPr lang="en-US" dirty="0"/>
              <a:t>P</a:t>
            </a:r>
            <a:r>
              <a:rPr lang="en-US" sz="1800" dirty="0">
                <a:effectLst/>
              </a:rPr>
              <a:t>reviously completed capital improvements for which capacity exists (debt service)</a:t>
            </a:r>
          </a:p>
          <a:p>
            <a:pPr marL="285750" indent="-285750">
              <a:buFont typeface="Arial" panose="020B0604020202020204" pitchFamily="34" charset="0"/>
              <a:buChar char="•"/>
            </a:pPr>
            <a:r>
              <a:rPr lang="en-US" dirty="0"/>
              <a:t>C</a:t>
            </a:r>
            <a:r>
              <a:rPr lang="en-US" sz="1800" dirty="0">
                <a:effectLst/>
              </a:rPr>
              <a:t>apital rehabilitation projects </a:t>
            </a:r>
            <a:endParaRPr lang="en-US" dirty="0"/>
          </a:p>
        </p:txBody>
      </p:sp>
      <p:sp>
        <p:nvSpPr>
          <p:cNvPr id="7" name="Rectangle 6">
            <a:extLst>
              <a:ext uri="{FF2B5EF4-FFF2-40B4-BE49-F238E27FC236}">
                <a16:creationId xmlns:a16="http://schemas.microsoft.com/office/drawing/2014/main" id="{A14883D9-F50D-AF3F-20D2-E0E3CB10ACB6}"/>
              </a:ext>
            </a:extLst>
          </p:cNvPr>
          <p:cNvSpPr/>
          <p:nvPr/>
        </p:nvSpPr>
        <p:spPr>
          <a:xfrm>
            <a:off x="2769757" y="3042920"/>
            <a:ext cx="5188909" cy="1514039"/>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Combined Cost Method</a:t>
            </a:r>
          </a:p>
          <a:p>
            <a:pPr algn="ctr"/>
            <a:endParaRPr lang="en-US" sz="800" dirty="0"/>
          </a:p>
          <a:p>
            <a:pPr marL="285750" indent="-285750">
              <a:buFont typeface="Arial" panose="020B0604020202020204" pitchFamily="34" charset="0"/>
              <a:buChar char="•"/>
            </a:pPr>
            <a:r>
              <a:rPr lang="en-US" dirty="0"/>
              <a:t>P</a:t>
            </a:r>
            <a:r>
              <a:rPr lang="en-US" sz="1800" dirty="0">
                <a:effectLst/>
              </a:rPr>
              <a:t>reviously completed capital improvements for which capacity exists (debt service)</a:t>
            </a:r>
          </a:p>
          <a:p>
            <a:pPr marL="285750" indent="-285750">
              <a:buFont typeface="Arial" panose="020B0604020202020204" pitchFamily="34" charset="0"/>
              <a:buChar char="•"/>
            </a:pPr>
            <a:r>
              <a:rPr lang="en-US" dirty="0"/>
              <a:t>C</a:t>
            </a:r>
            <a:r>
              <a:rPr lang="en-US" sz="1800" dirty="0">
                <a:effectLst/>
              </a:rPr>
              <a:t>apital rehabilitation projects </a:t>
            </a:r>
            <a:endParaRPr lang="en-US" dirty="0"/>
          </a:p>
          <a:p>
            <a:pPr algn="ctr"/>
            <a:endParaRPr lang="en-US" dirty="0"/>
          </a:p>
        </p:txBody>
      </p:sp>
      <p:sp>
        <p:nvSpPr>
          <p:cNvPr id="8" name="Rectangle 7">
            <a:extLst>
              <a:ext uri="{FF2B5EF4-FFF2-40B4-BE49-F238E27FC236}">
                <a16:creationId xmlns:a16="http://schemas.microsoft.com/office/drawing/2014/main" id="{9FBB8DE7-9A2E-8F26-34D1-F27CF4BED1CE}"/>
              </a:ext>
            </a:extLst>
          </p:cNvPr>
          <p:cNvSpPr/>
          <p:nvPr/>
        </p:nvSpPr>
        <p:spPr>
          <a:xfrm>
            <a:off x="101600" y="3827705"/>
            <a:ext cx="2529302" cy="2390115"/>
          </a:xfrm>
          <a:prstGeom prst="rect">
            <a:avLst/>
          </a:prstGeom>
          <a:solidFill>
            <a:schemeClr val="accent5"/>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 SDF proceeds must be assigned to a specific capital project in the county’s Capital Reserve Fund </a:t>
            </a:r>
          </a:p>
          <a:p>
            <a:pPr algn="ctr"/>
            <a:r>
              <a:rPr lang="en-US" dirty="0"/>
              <a:t>(G.S. 159-18)</a:t>
            </a:r>
          </a:p>
        </p:txBody>
      </p:sp>
    </p:spTree>
    <p:extLst>
      <p:ext uri="{BB962C8B-B14F-4D97-AF65-F5344CB8AC3E}">
        <p14:creationId xmlns:p14="http://schemas.microsoft.com/office/powerpoint/2010/main" val="2550256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828BF7-192A-0141-6A71-D6BDB9DAF6E9}"/>
              </a:ext>
            </a:extLst>
          </p:cNvPr>
          <p:cNvSpPr/>
          <p:nvPr/>
        </p:nvSpPr>
        <p:spPr>
          <a:xfrm>
            <a:off x="0" y="0"/>
            <a:ext cx="12192000" cy="12709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88139" y="2174425"/>
            <a:ext cx="3992692" cy="468357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068" y="1274575"/>
            <a:ext cx="3946623" cy="876727"/>
          </a:xfrm>
          <a:prstGeom prst="rect">
            <a:avLst/>
          </a:prstGeom>
          <a:solidFill>
            <a:schemeClr val="accent3">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Buy-in Method</a:t>
            </a:r>
          </a:p>
        </p:txBody>
      </p:sp>
      <p:sp>
        <p:nvSpPr>
          <p:cNvPr id="5" name="Rectangle 4"/>
          <p:cNvSpPr/>
          <p:nvPr/>
        </p:nvSpPr>
        <p:spPr>
          <a:xfrm>
            <a:off x="46067" y="2151302"/>
            <a:ext cx="3969658" cy="4706698"/>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99307" y="1261251"/>
            <a:ext cx="3992693" cy="876727"/>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Incremental / Marginal Cost Method</a:t>
            </a:r>
          </a:p>
        </p:txBody>
      </p:sp>
      <p:sp>
        <p:nvSpPr>
          <p:cNvPr id="9" name="Rectangle 8"/>
          <p:cNvSpPr/>
          <p:nvPr/>
        </p:nvSpPr>
        <p:spPr>
          <a:xfrm>
            <a:off x="8199308" y="2137978"/>
            <a:ext cx="3992692" cy="4706698"/>
          </a:xfrm>
          <a:prstGeom prst="rect">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13166" y="2307375"/>
            <a:ext cx="4078833" cy="4955203"/>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bg1"/>
                </a:solidFill>
                <a:effectLst/>
              </a:rPr>
              <a:t>Costs of constructing capital improvements limited to any of the following: Construction contract prices.; Surveying and engineering fees; Land acquisition cost; Principal and interest on bonds, notes, or other obligations issued by or on behalf of the local governmental unit to finance any of these costs.</a:t>
            </a:r>
          </a:p>
          <a:p>
            <a:pPr marL="285750" indent="-285750">
              <a:buFont typeface="Arial" panose="020B0604020202020204" pitchFamily="34" charset="0"/>
              <a:buChar char="•"/>
            </a:pPr>
            <a:endParaRPr lang="en-US" sz="400" dirty="0">
              <a:solidFill>
                <a:schemeClr val="bg1"/>
              </a:solidFill>
              <a:effectLst/>
            </a:endParaRPr>
          </a:p>
          <a:p>
            <a:pPr marL="285750" indent="-285750">
              <a:buFont typeface="Arial" panose="020B0604020202020204" pitchFamily="34" charset="0"/>
              <a:buChar char="•"/>
            </a:pPr>
            <a:r>
              <a:rPr lang="en-US" sz="1400" dirty="0">
                <a:solidFill>
                  <a:schemeClr val="bg1"/>
                </a:solidFill>
                <a:effectLst/>
              </a:rPr>
              <a:t>Professional fees incurred by the local governmental unit for preparation of the </a:t>
            </a:r>
          </a:p>
          <a:p>
            <a:pPr marL="287338" indent="-287338"/>
            <a:r>
              <a:rPr lang="en-US" sz="1400" dirty="0">
                <a:solidFill>
                  <a:schemeClr val="bg1"/>
                </a:solidFill>
                <a:effectLst/>
              </a:rPr>
              <a:t>	SDF fee analysis</a:t>
            </a:r>
          </a:p>
          <a:p>
            <a:pPr marL="287338" indent="-287338"/>
            <a:endParaRPr lang="en-US" sz="400" dirty="0">
              <a:solidFill>
                <a:schemeClr val="bg1"/>
              </a:solidFill>
              <a:effectLst/>
            </a:endParaRPr>
          </a:p>
          <a:p>
            <a:pPr marL="285750" indent="-285750">
              <a:buFont typeface="Arial" panose="020B0604020202020204" pitchFamily="34" charset="0"/>
              <a:buChar char="•"/>
            </a:pPr>
            <a:r>
              <a:rPr lang="en-US" sz="1400" dirty="0">
                <a:solidFill>
                  <a:schemeClr val="bg1"/>
                </a:solidFill>
                <a:effectLst/>
              </a:rPr>
              <a:t>If no capital improvements are planned for construction within </a:t>
            </a:r>
            <a:r>
              <a:rPr lang="en-US" sz="1400" dirty="0">
                <a:solidFill>
                  <a:schemeClr val="bg1"/>
                </a:solidFill>
              </a:rPr>
              <a:t>5 </a:t>
            </a:r>
            <a:r>
              <a:rPr lang="en-US" sz="1400" dirty="0">
                <a:solidFill>
                  <a:schemeClr val="bg1"/>
                </a:solidFill>
                <a:effectLst/>
              </a:rPr>
              <a:t>years or the </a:t>
            </a:r>
          </a:p>
          <a:p>
            <a:pPr marL="287338"/>
            <a:r>
              <a:rPr lang="en-US" sz="1400" dirty="0">
                <a:solidFill>
                  <a:schemeClr val="bg1"/>
                </a:solidFill>
                <a:effectLst/>
              </a:rPr>
              <a:t>foregoing costs are otherwise paid or provided for, then principal and interest on bonds, notes, or other obligations issued by or on behalf of a local governmental unit to finance the construction or acquisition of existing capital improvements. </a:t>
            </a:r>
          </a:p>
          <a:p>
            <a:pPr marL="287338"/>
            <a:endParaRPr lang="en-US" sz="400" dirty="0">
              <a:solidFill>
                <a:schemeClr val="bg1"/>
              </a:solidFill>
              <a:effectLst/>
            </a:endParaRPr>
          </a:p>
          <a:p>
            <a:pPr marL="287338" indent="-274638">
              <a:buFont typeface="Arial" panose="020B0604020202020204" pitchFamily="34" charset="0"/>
              <a:buChar char="•"/>
            </a:pPr>
            <a:r>
              <a:rPr lang="en-US" sz="1400" dirty="0">
                <a:solidFill>
                  <a:schemeClr val="bg1"/>
                </a:solidFill>
              </a:rPr>
              <a:t>Contract fees for reserved capacity</a:t>
            </a:r>
            <a:endParaRPr lang="en-US" sz="1400" dirty="0">
              <a:solidFill>
                <a:schemeClr val="bg1"/>
              </a:solidFill>
              <a:effectLst/>
            </a:endParaRPr>
          </a:p>
          <a:p>
            <a:pPr marL="287338"/>
            <a:endParaRPr lang="en-US" sz="1400" dirty="0">
              <a:solidFill>
                <a:schemeClr val="bg1"/>
              </a:solidFill>
              <a:effectLst/>
            </a:endParaRPr>
          </a:p>
          <a:p>
            <a:pPr marL="287338"/>
            <a:endParaRPr lang="en-US" sz="1400" dirty="0">
              <a:solidFill>
                <a:schemeClr val="bg1"/>
              </a:solidFill>
              <a:effectLst/>
            </a:endParaRPr>
          </a:p>
        </p:txBody>
      </p:sp>
      <p:sp>
        <p:nvSpPr>
          <p:cNvPr id="2" name="Rectangle 1"/>
          <p:cNvSpPr/>
          <p:nvPr/>
        </p:nvSpPr>
        <p:spPr>
          <a:xfrm>
            <a:off x="4098392" y="1272977"/>
            <a:ext cx="3992692" cy="876727"/>
          </a:xfrm>
          <a:prstGeom prst="rect">
            <a:avLst/>
          </a:prstGeom>
          <a:solidFill>
            <a:schemeClr val="accent2">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Combined / Hybrid Method</a:t>
            </a:r>
          </a:p>
        </p:txBody>
      </p:sp>
      <p:sp>
        <p:nvSpPr>
          <p:cNvPr id="34" name="Rectangle 33"/>
          <p:cNvSpPr/>
          <p:nvPr/>
        </p:nvSpPr>
        <p:spPr>
          <a:xfrm>
            <a:off x="1494972" y="215127"/>
            <a:ext cx="9398314" cy="830997"/>
          </a:xfrm>
          <a:prstGeom prst="rect">
            <a:avLst/>
          </a:prstGeom>
        </p:spPr>
        <p:txBody>
          <a:bodyPr wrap="square">
            <a:spAutoFit/>
          </a:bodyPr>
          <a:lstStyle/>
          <a:p>
            <a:pPr algn="ctr"/>
            <a:r>
              <a:rPr lang="en-US" sz="4800" dirty="0">
                <a:solidFill>
                  <a:schemeClr val="tx1">
                    <a:lumMod val="65000"/>
                    <a:lumOff val="35000"/>
                  </a:schemeClr>
                </a:solidFill>
                <a:latin typeface="Arial" panose="020B0604020202020204" pitchFamily="34" charset="0"/>
                <a:cs typeface="Arial" panose="020B0604020202020204" pitchFamily="34" charset="0"/>
              </a:rPr>
              <a:t>Expending SDF Proceeds</a:t>
            </a:r>
          </a:p>
        </p:txBody>
      </p:sp>
      <p:sp>
        <p:nvSpPr>
          <p:cNvPr id="7" name="Rectangle 6">
            <a:extLst>
              <a:ext uri="{FF2B5EF4-FFF2-40B4-BE49-F238E27FC236}">
                <a16:creationId xmlns:a16="http://schemas.microsoft.com/office/drawing/2014/main" id="{D65DBAFA-F208-F418-5CA6-3735AAC875D6}"/>
              </a:ext>
            </a:extLst>
          </p:cNvPr>
          <p:cNvSpPr/>
          <p:nvPr/>
        </p:nvSpPr>
        <p:spPr>
          <a:xfrm>
            <a:off x="201463" y="2307374"/>
            <a:ext cx="3749591" cy="1200329"/>
          </a:xfrm>
          <a:prstGeom prst="rect">
            <a:avLst/>
          </a:prstGeom>
        </p:spPr>
        <p:txBody>
          <a:bodyPr wrap="square">
            <a:spAutoFit/>
          </a:bodyPr>
          <a:lstStyle/>
          <a:p>
            <a:r>
              <a:rPr lang="en-US" sz="1800" dirty="0">
                <a:solidFill>
                  <a:schemeClr val="bg1"/>
                </a:solidFill>
                <a:effectLst/>
              </a:rPr>
              <a:t>Reimburse share of costs previously completed capital improvements for which capacity exists and for capital rehabilitation projects </a:t>
            </a:r>
            <a:endParaRPr lang="en-US" dirty="0">
              <a:solidFill>
                <a:schemeClr val="bg1"/>
              </a:solidFill>
            </a:endParaRPr>
          </a:p>
        </p:txBody>
      </p:sp>
      <p:sp>
        <p:nvSpPr>
          <p:cNvPr id="10" name="Pentagon 9">
            <a:extLst>
              <a:ext uri="{FF2B5EF4-FFF2-40B4-BE49-F238E27FC236}">
                <a16:creationId xmlns:a16="http://schemas.microsoft.com/office/drawing/2014/main" id="{924A2FFA-3228-C61D-769C-39B5B38A0928}"/>
              </a:ext>
            </a:extLst>
          </p:cNvPr>
          <p:cNvSpPr/>
          <p:nvPr/>
        </p:nvSpPr>
        <p:spPr>
          <a:xfrm>
            <a:off x="4289292" y="2339889"/>
            <a:ext cx="3759203" cy="658806"/>
          </a:xfrm>
          <a:prstGeom prst="homePlate">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Everything here</a:t>
            </a:r>
          </a:p>
        </p:txBody>
      </p:sp>
      <p:sp>
        <p:nvSpPr>
          <p:cNvPr id="11" name="Plus 10">
            <a:extLst>
              <a:ext uri="{FF2B5EF4-FFF2-40B4-BE49-F238E27FC236}">
                <a16:creationId xmlns:a16="http://schemas.microsoft.com/office/drawing/2014/main" id="{F6B3B009-E063-2AE4-1FC5-4C14D4F8A061}"/>
              </a:ext>
            </a:extLst>
          </p:cNvPr>
          <p:cNvSpPr/>
          <p:nvPr/>
        </p:nvSpPr>
        <p:spPr>
          <a:xfrm>
            <a:off x="5438755" y="3104706"/>
            <a:ext cx="1311965" cy="1173976"/>
          </a:xfrm>
          <a:prstGeom prst="mathPlus">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a:extLst>
              <a:ext uri="{FF2B5EF4-FFF2-40B4-BE49-F238E27FC236}">
                <a16:creationId xmlns:a16="http://schemas.microsoft.com/office/drawing/2014/main" id="{531DC82C-4898-9E16-924A-638DD7262D77}"/>
              </a:ext>
            </a:extLst>
          </p:cNvPr>
          <p:cNvSpPr/>
          <p:nvPr/>
        </p:nvSpPr>
        <p:spPr>
          <a:xfrm flipH="1">
            <a:off x="4149988" y="4504651"/>
            <a:ext cx="3742773" cy="658805"/>
          </a:xfrm>
          <a:prstGeom prst="homePlate">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Everything here</a:t>
            </a:r>
          </a:p>
        </p:txBody>
      </p:sp>
    </p:spTree>
    <p:extLst>
      <p:ext uri="{BB962C8B-B14F-4D97-AF65-F5344CB8AC3E}">
        <p14:creationId xmlns:p14="http://schemas.microsoft.com/office/powerpoint/2010/main" val="229677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e result for lock box"/>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 r="96250"/>
                    </a14:imgEffect>
                  </a14:imgLayer>
                </a14:imgProps>
              </a:ext>
              <a:ext uri="{28A0092B-C50C-407E-A947-70E740481C1C}">
                <a14:useLocalDpi xmlns:a14="http://schemas.microsoft.com/office/drawing/2010/main" val="0"/>
              </a:ext>
            </a:extLst>
          </a:blip>
          <a:srcRect l="11812" r="14489" b="3"/>
          <a:stretch/>
        </p:blipFill>
        <p:spPr bwMode="auto">
          <a:xfrm>
            <a:off x="1145407" y="46793"/>
            <a:ext cx="3169483" cy="43004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35185" y="398460"/>
            <a:ext cx="6590002" cy="4586701"/>
          </a:xfrm>
        </p:spPr>
        <p:txBody>
          <a:bodyPr>
            <a:normAutofit/>
          </a:bodyPr>
          <a:lstStyle/>
          <a:p>
            <a:pPr marL="0" indent="0">
              <a:spcBef>
                <a:spcPts val="1350"/>
              </a:spcBef>
              <a:buNone/>
            </a:pPr>
            <a:r>
              <a:rPr lang="en-US" sz="3200" b="1" dirty="0"/>
              <a:t>Capital Reserve Fund (CRF)</a:t>
            </a:r>
          </a:p>
          <a:p>
            <a:pPr marL="460375" lvl="1" indent="-225425">
              <a:spcBef>
                <a:spcPts val="1350"/>
              </a:spcBef>
            </a:pPr>
            <a:endParaRPr lang="en-US" sz="800" dirty="0"/>
          </a:p>
          <a:p>
            <a:pPr marL="460375" lvl="1" indent="-225425">
              <a:spcBef>
                <a:spcPts val="1350"/>
              </a:spcBef>
            </a:pPr>
            <a:r>
              <a:rPr lang="en-US" dirty="0"/>
              <a:t>Adopt Ordinance or Resolution</a:t>
            </a:r>
          </a:p>
          <a:p>
            <a:pPr marL="460375" lvl="1" indent="-225425">
              <a:spcBef>
                <a:spcPts val="1350"/>
              </a:spcBef>
            </a:pPr>
            <a:r>
              <a:rPr lang="en-US" dirty="0"/>
              <a:t>Specify projects to be funded with proceeds</a:t>
            </a:r>
          </a:p>
          <a:p>
            <a:pPr marL="460375" lvl="1" indent="-225425">
              <a:spcBef>
                <a:spcPts val="1350"/>
              </a:spcBef>
            </a:pPr>
            <a:r>
              <a:rPr lang="en-US" dirty="0"/>
              <a:t>Amend CRF each year to appropriate new proceeds</a:t>
            </a:r>
          </a:p>
          <a:p>
            <a:pPr marL="460375" lvl="1" indent="-225425">
              <a:spcBef>
                <a:spcPts val="1350"/>
              </a:spcBef>
            </a:pPr>
            <a:r>
              <a:rPr lang="en-US" dirty="0"/>
              <a:t>Must move $ to budget or project ordinance before spending</a:t>
            </a:r>
          </a:p>
        </p:txBody>
      </p:sp>
      <p:sp>
        <p:nvSpPr>
          <p:cNvPr id="2" name="TextBox 1">
            <a:extLst>
              <a:ext uri="{FF2B5EF4-FFF2-40B4-BE49-F238E27FC236}">
                <a16:creationId xmlns:a16="http://schemas.microsoft.com/office/drawing/2014/main" id="{40C4C5C8-4F74-C146-9D38-9B6766531361}"/>
              </a:ext>
            </a:extLst>
          </p:cNvPr>
          <p:cNvSpPr txBox="1"/>
          <p:nvPr/>
        </p:nvSpPr>
        <p:spPr>
          <a:xfrm>
            <a:off x="766813" y="4449227"/>
            <a:ext cx="10311864" cy="1477328"/>
          </a:xfrm>
          <a:prstGeom prst="rect">
            <a:avLst/>
          </a:prstGeom>
          <a:noFill/>
        </p:spPr>
        <p:txBody>
          <a:bodyPr wrap="square" rtlCol="0">
            <a:spAutoFit/>
          </a:bodyPr>
          <a:lstStyle/>
          <a:p>
            <a:r>
              <a:rPr lang="en-US" dirty="0"/>
              <a:t>EXCEPTION: If and to the extent that revenues derived from system development fees are pledged to secure revenue bonds or notes issued by a local government unit under the provisions of Article 5 of Chapter 159 of the General Statutes, such revenues may be deposited in such funds, accounts or subaccounts, and applied in such manner, as set forth in the bond order, resolution, trust agreement or similar instrument authorizing and securing such bonds or notes until all such revenue bonds or notes are no longer outstanding.</a:t>
            </a:r>
          </a:p>
        </p:txBody>
      </p:sp>
    </p:spTree>
    <p:extLst>
      <p:ext uri="{BB962C8B-B14F-4D97-AF65-F5344CB8AC3E}">
        <p14:creationId xmlns:p14="http://schemas.microsoft.com/office/powerpoint/2010/main" val="31093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dirty="0"/>
              <a:t>Establishing an CRF</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838200" y="1786001"/>
            <a:ext cx="10515600" cy="4722876"/>
          </a:xfrm>
        </p:spPr>
        <p:txBody>
          <a:bodyPr>
            <a:normAutofit lnSpcReduction="10000"/>
          </a:bodyPr>
          <a:lstStyle/>
          <a:p>
            <a:pPr marL="0" indent="0">
              <a:spcBef>
                <a:spcPts val="600"/>
              </a:spcBef>
              <a:buNone/>
            </a:pPr>
            <a:r>
              <a:rPr lang="en-US" b="1" dirty="0"/>
              <a:t>Board adopts Resolution or Ordinance that states:</a:t>
            </a:r>
          </a:p>
          <a:p>
            <a:pPr marL="0" indent="0">
              <a:spcBef>
                <a:spcPts val="600"/>
              </a:spcBef>
              <a:buNone/>
            </a:pPr>
            <a:endParaRPr lang="en-US" sz="800" b="1" dirty="0"/>
          </a:p>
          <a:p>
            <a:pPr marL="514350" indent="-514350">
              <a:spcBef>
                <a:spcPts val="600"/>
              </a:spcBef>
              <a:buFont typeface="+mj-lt"/>
              <a:buAutoNum type="arabicPeriod"/>
            </a:pPr>
            <a:r>
              <a:rPr lang="en-US" sz="1800" i="1" dirty="0"/>
              <a:t>The purposes for which the fund is being created</a:t>
            </a:r>
            <a:r>
              <a:rPr lang="en-US" sz="1800" dirty="0"/>
              <a:t>. </a:t>
            </a:r>
          </a:p>
          <a:p>
            <a:pPr marL="800100" lvl="2" indent="0">
              <a:spcBef>
                <a:spcPts val="600"/>
              </a:spcBef>
              <a:buNone/>
            </a:pPr>
            <a:r>
              <a:rPr lang="en-US" sz="1800" dirty="0"/>
              <a:t>A board may accumulate moneys for multiple capital projects within a single capital reserve fund, but it must list each project separately.</a:t>
            </a:r>
          </a:p>
          <a:p>
            <a:pPr marL="514350" indent="-514350">
              <a:spcBef>
                <a:spcPts val="600"/>
              </a:spcBef>
              <a:buFont typeface="+mj-lt"/>
              <a:buAutoNum type="arabicPeriod"/>
            </a:pPr>
            <a:r>
              <a:rPr lang="en-US" sz="1800" i="1" dirty="0"/>
              <a:t>The approximate periods of time during which the moneys will be accumulated for each purpose.</a:t>
            </a:r>
            <a:r>
              <a:rPr lang="en-US" sz="1800" dirty="0"/>
              <a:t> </a:t>
            </a:r>
          </a:p>
          <a:p>
            <a:pPr marL="800100" lvl="2" indent="0">
              <a:spcBef>
                <a:spcPts val="600"/>
              </a:spcBef>
              <a:buNone/>
            </a:pPr>
            <a:r>
              <a:rPr lang="en-US" sz="1800" dirty="0"/>
              <a:t>A board must provide a rough estimate of when moneys will be expended from the capital reserve fund for each capital project.</a:t>
            </a:r>
          </a:p>
          <a:p>
            <a:pPr marL="514350" indent="-514350">
              <a:spcBef>
                <a:spcPts val="600"/>
              </a:spcBef>
              <a:buFont typeface="+mj-lt"/>
              <a:buAutoNum type="arabicPeriod"/>
            </a:pPr>
            <a:r>
              <a:rPr lang="en-US" sz="1800" i="1" dirty="0"/>
              <a:t>The approximate amounts to be accumulated for each purpose.</a:t>
            </a:r>
            <a:r>
              <a:rPr lang="en-US" sz="1800" dirty="0"/>
              <a:t> </a:t>
            </a:r>
          </a:p>
          <a:p>
            <a:pPr marL="800100" lvl="2" indent="0">
              <a:spcBef>
                <a:spcPts val="600"/>
              </a:spcBef>
              <a:buNone/>
            </a:pPr>
            <a:r>
              <a:rPr lang="en-US" sz="1800" dirty="0"/>
              <a:t>A board must provide a rough estimate of the total amounts it intends to save for each capital project.</a:t>
            </a:r>
          </a:p>
          <a:p>
            <a:pPr marL="800100" lvl="2" indent="0">
              <a:spcBef>
                <a:spcPts val="600"/>
              </a:spcBef>
              <a:buNone/>
            </a:pPr>
            <a:r>
              <a:rPr lang="en-US" sz="1800" dirty="0"/>
              <a:t>After initial appropriation, to add new money to capital reserve fund, board must make the appropriation specifically to the CRF.</a:t>
            </a:r>
          </a:p>
          <a:p>
            <a:pPr marL="514350" indent="-514350">
              <a:spcBef>
                <a:spcPts val="600"/>
              </a:spcBef>
              <a:buFont typeface="+mj-lt"/>
              <a:buAutoNum type="arabicPeriod"/>
            </a:pPr>
            <a:r>
              <a:rPr lang="en-US" sz="1800" i="1" dirty="0"/>
              <a:t>The sources from which moneys for each purpose will be derived.</a:t>
            </a:r>
            <a:r>
              <a:rPr lang="en-US" sz="1800" dirty="0"/>
              <a:t> </a:t>
            </a:r>
          </a:p>
          <a:p>
            <a:pPr marL="800100" lvl="2" indent="0">
              <a:spcBef>
                <a:spcPts val="600"/>
              </a:spcBef>
              <a:buNone/>
            </a:pPr>
            <a:r>
              <a:rPr lang="en-US" sz="1800" dirty="0"/>
              <a:t>A board must indicate the revenue sources it intends to allocate to the capital reserve fund to finance each project (</a:t>
            </a:r>
            <a:r>
              <a:rPr lang="en-US" sz="1800" i="1" dirty="0"/>
              <a:t>e.g</a:t>
            </a:r>
            <a:r>
              <a:rPr lang="en-US" sz="1800" dirty="0"/>
              <a:t>. property tax proceeds, utility fees, local sales and use tax proceeds, grant proceeds, etc.).</a:t>
            </a:r>
          </a:p>
          <a:p>
            <a:endParaRPr lang="en-US" sz="1500" dirty="0"/>
          </a:p>
        </p:txBody>
      </p:sp>
    </p:spTree>
    <p:extLst>
      <p:ext uri="{BB962C8B-B14F-4D97-AF65-F5344CB8AC3E}">
        <p14:creationId xmlns:p14="http://schemas.microsoft.com/office/powerpoint/2010/main" val="144133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B301-ABEB-694C-7272-CFFD6F8CC73E}"/>
              </a:ext>
            </a:extLst>
          </p:cNvPr>
          <p:cNvSpPr>
            <a:spLocks noGrp="1"/>
          </p:cNvSpPr>
          <p:nvPr>
            <p:ph type="title"/>
          </p:nvPr>
        </p:nvSpPr>
        <p:spPr>
          <a:xfrm>
            <a:off x="503190" y="1593564"/>
            <a:ext cx="7218410" cy="657909"/>
          </a:xfrm>
        </p:spPr>
        <p:txBody>
          <a:bodyPr/>
          <a:lstStyle/>
          <a:p>
            <a:r>
              <a:rPr lang="en-US" dirty="0"/>
              <a:t>Narrow Construction</a:t>
            </a:r>
          </a:p>
        </p:txBody>
      </p:sp>
      <p:sp>
        <p:nvSpPr>
          <p:cNvPr id="5" name="Rectangle 4">
            <a:extLst>
              <a:ext uri="{FF2B5EF4-FFF2-40B4-BE49-F238E27FC236}">
                <a16:creationId xmlns:a16="http://schemas.microsoft.com/office/drawing/2014/main" id="{85D0A742-B121-F5EB-0512-081027C28E47}"/>
              </a:ext>
            </a:extLst>
          </p:cNvPr>
          <p:cNvSpPr/>
          <p:nvPr/>
        </p:nvSpPr>
        <p:spPr>
          <a:xfrm>
            <a:off x="481522" y="2714858"/>
            <a:ext cx="6464108" cy="29870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effectLst/>
              </a:rPr>
              <a:t>162A‐215. Narrow construction. </a:t>
            </a:r>
            <a:endParaRPr lang="en-US" sz="2800" dirty="0"/>
          </a:p>
          <a:p>
            <a:r>
              <a:rPr lang="en-US" sz="2800" dirty="0">
                <a:effectLst/>
              </a:rPr>
              <a:t>Notwithstanding G.S. 153A‐4 and G.S. 160A‐4, in any judicial action interpreting this Article, </a:t>
            </a:r>
            <a:r>
              <a:rPr lang="en-US" sz="2800" b="1" dirty="0">
                <a:effectLst/>
              </a:rPr>
              <a:t>all powers conferred by this Article shall be narrowly construed </a:t>
            </a:r>
            <a:r>
              <a:rPr lang="en-US" sz="2800" dirty="0">
                <a:effectLst/>
              </a:rPr>
              <a:t>to ensure that system development fees do not unduly burden new development. </a:t>
            </a:r>
            <a:endParaRPr lang="en-US" sz="2800" dirty="0"/>
          </a:p>
        </p:txBody>
      </p:sp>
      <p:pic>
        <p:nvPicPr>
          <p:cNvPr id="1028" name="Picture 4">
            <a:extLst>
              <a:ext uri="{FF2B5EF4-FFF2-40B4-BE49-F238E27FC236}">
                <a16:creationId xmlns:a16="http://schemas.microsoft.com/office/drawing/2014/main" id="{4A7659C3-60E7-B5E0-CAFA-0B4C276A9CB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0470" y1="41754" x2="50470" y2="41754"/>
                        <a14:foregroundMark x1="69436" y1="45511" x2="69436" y2="45511"/>
                        <a14:foregroundMark x1="83072" y1="39875" x2="83072" y2="39875"/>
                        <a14:backgroundMark x1="18339" y1="87056" x2="44671" y2="87265"/>
                        <a14:backgroundMark x1="44671" y1="87265" x2="46082" y2="86430"/>
                        <a14:backgroundMark x1="65987" y1="87683" x2="77116" y2="87265"/>
                        <a14:backgroundMark x1="77116" y1="87265" x2="82602" y2="87474"/>
                      </a14:backgroundRemoval>
                    </a14:imgEffect>
                  </a14:imgLayer>
                </a14:imgProps>
              </a:ext>
              <a:ext uri="{28A0092B-C50C-407E-A947-70E740481C1C}">
                <a14:useLocalDpi xmlns:a14="http://schemas.microsoft.com/office/drawing/2010/main" val="0"/>
              </a:ext>
            </a:extLst>
          </a:blip>
          <a:srcRect/>
          <a:stretch>
            <a:fillRect/>
          </a:stretch>
        </p:blipFill>
        <p:spPr bwMode="auto">
          <a:xfrm>
            <a:off x="6677660" y="1482721"/>
            <a:ext cx="5619697" cy="421917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BFA941A-F3E0-578A-6B3C-ECC4EFC867B4}"/>
              </a:ext>
            </a:extLst>
          </p:cNvPr>
          <p:cNvSpPr/>
          <p:nvPr/>
        </p:nvSpPr>
        <p:spPr>
          <a:xfrm>
            <a:off x="7213600" y="4279498"/>
            <a:ext cx="2001520" cy="4673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92D050"/>
                </a:solidFill>
                <a:latin typeface="Chalkduster" panose="03050602040202020205" pitchFamily="66" charset="77"/>
              </a:rPr>
              <a:t>Narrow</a:t>
            </a:r>
          </a:p>
        </p:txBody>
      </p:sp>
      <p:sp>
        <p:nvSpPr>
          <p:cNvPr id="7" name="Rectangle 6">
            <a:extLst>
              <a:ext uri="{FF2B5EF4-FFF2-40B4-BE49-F238E27FC236}">
                <a16:creationId xmlns:a16="http://schemas.microsoft.com/office/drawing/2014/main" id="{F5FF8619-4D7C-A23F-C21E-D1A21D560697}"/>
              </a:ext>
            </a:extLst>
          </p:cNvPr>
          <p:cNvSpPr/>
          <p:nvPr/>
        </p:nvSpPr>
        <p:spPr>
          <a:xfrm>
            <a:off x="9672320" y="4279498"/>
            <a:ext cx="2001520" cy="4673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92D050"/>
                </a:solidFill>
                <a:latin typeface="Chalkduster" panose="03050602040202020205" pitchFamily="66" charset="77"/>
              </a:rPr>
              <a:t>Wide</a:t>
            </a:r>
          </a:p>
        </p:txBody>
      </p:sp>
    </p:spTree>
    <p:extLst>
      <p:ext uri="{BB962C8B-B14F-4D97-AF65-F5344CB8AC3E}">
        <p14:creationId xmlns:p14="http://schemas.microsoft.com/office/powerpoint/2010/main" val="122746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F6F81-B84A-AB45-913E-BBE1BBC25032}"/>
              </a:ext>
            </a:extLst>
          </p:cNvPr>
          <p:cNvSpPr>
            <a:spLocks noGrp="1"/>
          </p:cNvSpPr>
          <p:nvPr>
            <p:ph idx="4294967295"/>
          </p:nvPr>
        </p:nvSpPr>
        <p:spPr>
          <a:xfrm>
            <a:off x="620643" y="0"/>
            <a:ext cx="11205681" cy="6626828"/>
          </a:xfrm>
          <a:noFill/>
        </p:spPr>
        <p:txBody>
          <a:bodyPr>
            <a:normAutofit fontScale="25000" lnSpcReduction="20000"/>
          </a:bodyPr>
          <a:lstStyle/>
          <a:p>
            <a:pPr marL="0" indent="0" algn="ctr">
              <a:buNone/>
            </a:pPr>
            <a:br>
              <a:rPr lang="en-US" sz="7200" b="1" dirty="0"/>
            </a:br>
            <a:r>
              <a:rPr lang="en-US" sz="7200" b="1" dirty="0"/>
              <a:t>CAPITAL RESERVE FUND RESOLUTION</a:t>
            </a:r>
            <a:endParaRPr lang="en-US" sz="7200" dirty="0"/>
          </a:p>
          <a:p>
            <a:pPr marL="0" indent="0">
              <a:buNone/>
            </a:pPr>
            <a:r>
              <a:rPr lang="en-US" sz="5600" b="1" dirty="0"/>
              <a:t>WHEREAS, there is a need in the Town of </a:t>
            </a:r>
            <a:r>
              <a:rPr lang="en-US" sz="5600" b="1" dirty="0" err="1"/>
              <a:t>Bluesky</a:t>
            </a:r>
            <a:r>
              <a:rPr lang="en-US" sz="5600" b="1" dirty="0"/>
              <a:t> to provide funds for future capital projects related to its combined water and wastewater system, and to make debt service payments on existing debt related to past capital projects for its water and wastewater system, and WHEREAS, NCGS 159-18 authorizes the creation of a capital reserve fund, and WHEREAS, NCGS 162A, Art. 8 requires that all system development fee proceeds be accounted for in a capital reserve fund, </a:t>
            </a:r>
            <a:endParaRPr lang="en-US" sz="5600" dirty="0"/>
          </a:p>
          <a:p>
            <a:pPr marL="0" indent="0">
              <a:buNone/>
            </a:pPr>
            <a:r>
              <a:rPr lang="en-US" sz="5600" b="1" dirty="0"/>
              <a:t>NOW, THEREFORE, BE IT RESOLVED BY THE GOVERNING BOARD THAT</a:t>
            </a:r>
            <a:endParaRPr lang="en-US" sz="5600" dirty="0"/>
          </a:p>
          <a:p>
            <a:pPr marL="0" indent="0">
              <a:buNone/>
            </a:pPr>
            <a:r>
              <a:rPr lang="en-US" sz="5600" b="1" dirty="0"/>
              <a:t>Section 1. The Governing Board hereby creates a Capital Reserve Fund for the purpose of funding the following capital projects related to the town’s water and wastewater system:</a:t>
            </a:r>
            <a:endParaRPr lang="en-US" sz="5600" dirty="0"/>
          </a:p>
          <a:p>
            <a:pPr marL="0" indent="0">
              <a:buNone/>
            </a:pPr>
            <a:r>
              <a:rPr lang="en-US" sz="5600" b="1" dirty="0"/>
              <a:t>Water Treatment Plant Upgrade</a:t>
            </a:r>
            <a:r>
              <a:rPr lang="en-US" sz="5600" dirty="0"/>
              <a:t>. The existing plant on Fuller Avenue is designed to serve a population equivalent (PE) of 10,000, but is currently operating above its capacity at 11,200 PE, calling for an upgrade to meet current and projected future requirements. The estimated cost of the project is $1.2 million The town expects to complete the project in FY 2024, and intends to appropriate approximately $300,000 of system development fee revenues to the CRF for this purpose. The town anticipates receiving a zero-interest loan from the state to fund the remainder of the cost. It will use future system development fee collections to make debt service payments on the loan.</a:t>
            </a:r>
          </a:p>
          <a:p>
            <a:pPr marL="0" indent="0">
              <a:buNone/>
            </a:pPr>
            <a:r>
              <a:rPr lang="en-US" sz="5600" i="1" dirty="0"/>
              <a:t>The 2022-2023 appropriation from the budget ordinance to the CRF of SDF proceeds for this purpose is $100,000.</a:t>
            </a:r>
            <a:endParaRPr lang="en-US" sz="5600" dirty="0"/>
          </a:p>
          <a:p>
            <a:pPr marL="0" indent="0">
              <a:buNone/>
            </a:pPr>
            <a:r>
              <a:rPr lang="en-US" sz="5600" b="1" dirty="0"/>
              <a:t>Construction of new elevated water storage tanks</a:t>
            </a:r>
            <a:r>
              <a:rPr lang="en-US" sz="5600" dirty="0"/>
              <a:t>. Estimated to be 0.650 million gallons, this new tank is planned for the distribution system near North Ponds Park, at a cost of $2.2 million. Construction of the tank is expected in FY 2026. The town anticipates funding approximately 40 percent of the cost of the tank with system development fee proceeds. The remaining cost will be funded through existing fund balance in the water fund.</a:t>
            </a:r>
          </a:p>
          <a:p>
            <a:pPr marL="0" indent="0">
              <a:buNone/>
            </a:pPr>
            <a:r>
              <a:rPr lang="en-US" sz="5600" i="1" dirty="0"/>
              <a:t>The 2022-2023 appropriation from the budget ordinance to the CRF is $550,000, comprised of $150,000 in SDF proceeds from the water and sewer enterprise fund, and $400,000 in water and sewer enterprise fund balance.</a:t>
            </a:r>
            <a:endParaRPr lang="en-US" sz="5600" dirty="0"/>
          </a:p>
          <a:p>
            <a:pPr marL="0" indent="0">
              <a:buNone/>
            </a:pPr>
            <a:r>
              <a:rPr lang="en-US" sz="5600" b="1" dirty="0"/>
              <a:t>Regional Pump Station and Force Main</a:t>
            </a:r>
            <a:r>
              <a:rPr lang="en-US" sz="5600" dirty="0"/>
              <a:t>: One regional pump station project and one force main replacement project are already under design, to be complete by FY 2023.The estimated cost is $900,000. The town anticipates funding 100 percent of the cost with SDF proceeds.</a:t>
            </a:r>
          </a:p>
          <a:p>
            <a:pPr marL="0" indent="0">
              <a:buNone/>
            </a:pPr>
            <a:r>
              <a:rPr lang="en-US" sz="5600" i="1" dirty="0"/>
              <a:t>The 2022-2023 appropriation from the budget ordinance to the CRF is $156,000 in SDF proceeds.</a:t>
            </a:r>
            <a:endParaRPr lang="en-US" sz="5600" dirty="0"/>
          </a:p>
          <a:p>
            <a:pPr marL="0" indent="0">
              <a:buNone/>
            </a:pPr>
            <a:r>
              <a:rPr lang="en-US" sz="5600" b="1" dirty="0"/>
              <a:t>Expansion of the Town of </a:t>
            </a:r>
            <a:r>
              <a:rPr lang="en-US" sz="5600" b="1" dirty="0" err="1"/>
              <a:t>Bluesky</a:t>
            </a:r>
            <a:r>
              <a:rPr lang="en-US" sz="5600" b="1" dirty="0"/>
              <a:t> Wastewater Treatment Plant</a:t>
            </a:r>
            <a:r>
              <a:rPr lang="en-US" sz="5600" dirty="0"/>
              <a:t>: Capacity expansion by 1.4 MGD is estimated to cost $30 million. The project will occur in phases, with an expected completion date of 2030. Within the town’s 10-year CIP planning period (FY 2018-19 through FY 2028-29), approximately $20 million or 67% of the total cost, is anticipated to be expended. The town expects to issue revenue bonds to fund this project, to be repaid from both SDF proceeds and general wastewater user fees.</a:t>
            </a:r>
          </a:p>
          <a:p>
            <a:pPr marL="0" indent="0">
              <a:buNone/>
            </a:pPr>
            <a:r>
              <a:rPr lang="en-US" sz="5600" i="1" dirty="0"/>
              <a:t>The 2022-2023 appropriation from the budget ordinance to the CRF is $75,000 in SDF proceeds.</a:t>
            </a:r>
            <a:endParaRPr lang="en-US" sz="5600" dirty="0"/>
          </a:p>
          <a:p>
            <a:pPr marL="0" indent="0">
              <a:buNone/>
            </a:pPr>
            <a:r>
              <a:rPr lang="en-US" sz="5600" b="1" dirty="0"/>
              <a:t>Section 2. This CRF shall remain effective until all the above-listed projects, and any projects added in the future, are completed. The CRF may be amended by the governing board as needed to add additional appropriations, modify or eliminate existing capital projects, and/or add new capital projects.  </a:t>
            </a:r>
            <a:endParaRPr lang="en-US" sz="5600" dirty="0"/>
          </a:p>
          <a:p>
            <a:pPr marL="0" indent="0">
              <a:buNone/>
            </a:pPr>
            <a:r>
              <a:rPr lang="en-US" sz="5600" b="1" dirty="0"/>
              <a:t>Section 3. This Resolution shall become effective and binding upon its adoption.</a:t>
            </a:r>
            <a:endParaRPr lang="en-US" sz="5600" dirty="0"/>
          </a:p>
          <a:p>
            <a:pPr marL="0" indent="0">
              <a:buNone/>
            </a:pPr>
            <a:r>
              <a:rPr lang="en-US" sz="5600" dirty="0"/>
              <a:t> </a:t>
            </a:r>
          </a:p>
          <a:p>
            <a:pPr marL="0" indent="0">
              <a:buNone/>
            </a:pPr>
            <a:r>
              <a:rPr lang="en-US" b="1" dirty="0"/>
              <a:t> </a:t>
            </a:r>
            <a:endParaRPr lang="en-US" dirty="0"/>
          </a:p>
          <a:p>
            <a:pPr marL="0" indent="0">
              <a:buNone/>
            </a:pPr>
            <a:r>
              <a:rPr lang="en-US" b="1" dirty="0"/>
              <a:t> </a:t>
            </a:r>
            <a:endParaRPr lang="en-US" dirty="0"/>
          </a:p>
          <a:p>
            <a:pPr marL="0" indent="0">
              <a:buNone/>
            </a:pPr>
            <a:br>
              <a:rPr lang="en-US" dirty="0"/>
            </a:br>
            <a:endParaRPr lang="en-US" dirty="0"/>
          </a:p>
        </p:txBody>
      </p:sp>
    </p:spTree>
    <p:extLst>
      <p:ext uri="{BB962C8B-B14F-4D97-AF65-F5344CB8AC3E}">
        <p14:creationId xmlns:p14="http://schemas.microsoft.com/office/powerpoint/2010/main" val="8347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ECD2-4DC6-EF96-7184-2870AED3D3E6}"/>
              </a:ext>
            </a:extLst>
          </p:cNvPr>
          <p:cNvSpPr>
            <a:spLocks noGrp="1"/>
          </p:cNvSpPr>
          <p:nvPr>
            <p:ph type="title"/>
          </p:nvPr>
        </p:nvSpPr>
        <p:spPr>
          <a:xfrm>
            <a:off x="1219200" y="3429000"/>
            <a:ext cx="9824720" cy="2689909"/>
          </a:xfrm>
        </p:spPr>
        <p:txBody>
          <a:bodyPr/>
          <a:lstStyle/>
          <a:p>
            <a:r>
              <a:rPr lang="en-US" dirty="0"/>
              <a:t>Other Options</a:t>
            </a:r>
          </a:p>
        </p:txBody>
      </p:sp>
    </p:spTree>
    <p:extLst>
      <p:ext uri="{BB962C8B-B14F-4D97-AF65-F5344CB8AC3E}">
        <p14:creationId xmlns:p14="http://schemas.microsoft.com/office/powerpoint/2010/main" val="3145530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82345618"/>
              </p:ext>
            </p:extLst>
          </p:nvPr>
        </p:nvGraphicFramePr>
        <p:xfrm>
          <a:off x="0" y="-591096"/>
          <a:ext cx="12191999" cy="4235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40" y="2999846"/>
            <a:ext cx="1672261" cy="2862322"/>
          </a:xfrm>
          <a:prstGeom prst="rect">
            <a:avLst/>
          </a:prstGeom>
          <a:solidFill>
            <a:schemeClr val="bg1"/>
          </a:solidFill>
          <a:ln w="38100">
            <a:solidFill>
              <a:schemeClr val="accent2"/>
            </a:solidFill>
          </a:ln>
          <a:effectLst>
            <a:outerShdw blurRad="50800" dist="38100" algn="l" rotWithShape="0">
              <a:prstClr val="black">
                <a:alpha val="40000"/>
              </a:prstClr>
            </a:outerShdw>
          </a:effectLst>
        </p:spPr>
        <p:txBody>
          <a:bodyPr wrap="square" rtlCol="0">
            <a:spAutoFit/>
          </a:bodyPr>
          <a:lstStyle/>
          <a:p>
            <a:pPr algn="ctr"/>
            <a:r>
              <a:rPr lang="en-US" dirty="0"/>
              <a:t>Assessed on “new development” to cover past or future capital costs necessary to serve/continue to serve “new development”</a:t>
            </a:r>
          </a:p>
        </p:txBody>
      </p:sp>
      <p:sp>
        <p:nvSpPr>
          <p:cNvPr id="4" name="TextBox 3"/>
          <p:cNvSpPr txBox="1"/>
          <p:nvPr/>
        </p:nvSpPr>
        <p:spPr>
          <a:xfrm>
            <a:off x="3746917" y="4434179"/>
            <a:ext cx="2643047" cy="2031325"/>
          </a:xfrm>
          <a:prstGeom prst="rect">
            <a:avLst/>
          </a:prstGeom>
          <a:solidFill>
            <a:schemeClr val="bg1"/>
          </a:solidFill>
          <a:ln w="38100">
            <a:solidFill>
              <a:schemeClr val="accent4"/>
            </a:solidFill>
          </a:ln>
          <a:effectLst>
            <a:outerShdw blurRad="50800" dist="38100" algn="l" rotWithShape="0">
              <a:prstClr val="black">
                <a:alpha val="40000"/>
              </a:prstClr>
            </a:outerShdw>
          </a:effectLst>
        </p:spPr>
        <p:txBody>
          <a:bodyPr wrap="square" rtlCol="0">
            <a:spAutoFit/>
          </a:bodyPr>
          <a:lstStyle/>
          <a:p>
            <a:pPr algn="ctr"/>
            <a:r>
              <a:rPr lang="en-US" dirty="0"/>
              <a:t>Assessed pursuant to a contract with developer or property owner to extend water/sewer lines to property or do system changes / expansions to serve property</a:t>
            </a:r>
          </a:p>
        </p:txBody>
      </p:sp>
      <p:sp>
        <p:nvSpPr>
          <p:cNvPr id="6" name="TextBox 5"/>
          <p:cNvSpPr txBox="1"/>
          <p:nvPr/>
        </p:nvSpPr>
        <p:spPr>
          <a:xfrm>
            <a:off x="8252768" y="2724945"/>
            <a:ext cx="2099044" cy="1477328"/>
          </a:xfrm>
          <a:prstGeom prst="rect">
            <a:avLst/>
          </a:prstGeom>
          <a:solidFill>
            <a:schemeClr val="bg1"/>
          </a:solidFill>
          <a:ln w="38100">
            <a:solidFill>
              <a:schemeClr val="accent2"/>
            </a:solidFill>
          </a:ln>
          <a:effectLst>
            <a:outerShdw blurRad="50800" dist="38100" algn="l" rotWithShape="0">
              <a:prstClr val="black">
                <a:alpha val="40000"/>
              </a:prstClr>
            </a:outerShdw>
          </a:effectLst>
        </p:spPr>
        <p:txBody>
          <a:bodyPr wrap="square" rtlCol="0">
            <a:spAutoFit/>
          </a:bodyPr>
          <a:lstStyle/>
          <a:p>
            <a:pPr algn="ctr"/>
            <a:r>
              <a:rPr lang="en-US" dirty="0"/>
              <a:t>Assessed on property owner at time of connection to cover costs of connection</a:t>
            </a:r>
          </a:p>
        </p:txBody>
      </p:sp>
      <p:sp>
        <p:nvSpPr>
          <p:cNvPr id="7" name="TextBox 6"/>
          <p:cNvSpPr txBox="1"/>
          <p:nvPr/>
        </p:nvSpPr>
        <p:spPr>
          <a:xfrm>
            <a:off x="5043881" y="2695657"/>
            <a:ext cx="1994453" cy="1200329"/>
          </a:xfrm>
          <a:prstGeom prst="rect">
            <a:avLst/>
          </a:prstGeom>
          <a:solidFill>
            <a:schemeClr val="bg1"/>
          </a:solidFill>
          <a:ln w="38100">
            <a:solidFill>
              <a:schemeClr val="accent5"/>
            </a:solidFill>
          </a:ln>
          <a:effectLst>
            <a:outerShdw blurRad="50800" dist="38100" algn="l" rotWithShape="0">
              <a:prstClr val="black">
                <a:alpha val="40000"/>
              </a:prstClr>
            </a:outerShdw>
          </a:effectLst>
        </p:spPr>
        <p:txBody>
          <a:bodyPr wrap="square" rtlCol="0">
            <a:spAutoFit/>
          </a:bodyPr>
          <a:lstStyle/>
          <a:p>
            <a:pPr algn="ctr"/>
            <a:r>
              <a:rPr lang="en-US" dirty="0"/>
              <a:t>Assessed to cover costs of inspections, plan reviews, etc.</a:t>
            </a:r>
          </a:p>
        </p:txBody>
      </p:sp>
      <p:sp>
        <p:nvSpPr>
          <p:cNvPr id="8" name="TextBox 7"/>
          <p:cNvSpPr txBox="1"/>
          <p:nvPr/>
        </p:nvSpPr>
        <p:spPr>
          <a:xfrm>
            <a:off x="10098997" y="4458824"/>
            <a:ext cx="1994458" cy="1754326"/>
          </a:xfrm>
          <a:prstGeom prst="rect">
            <a:avLst/>
          </a:prstGeom>
          <a:solidFill>
            <a:schemeClr val="bg1"/>
          </a:solidFill>
          <a:ln w="38100">
            <a:solidFill>
              <a:schemeClr val="accent1"/>
            </a:solidFill>
          </a:ln>
          <a:effectLst>
            <a:outerShdw blurRad="50800" dist="38100" algn="l" rotWithShape="0">
              <a:prstClr val="black">
                <a:alpha val="40000"/>
              </a:prstClr>
            </a:outerShdw>
          </a:effectLst>
        </p:spPr>
        <p:txBody>
          <a:bodyPr wrap="square" rtlCol="0">
            <a:spAutoFit/>
          </a:bodyPr>
          <a:lstStyle/>
          <a:p>
            <a:pPr algn="ctr"/>
            <a:r>
              <a:rPr lang="en-US" dirty="0"/>
              <a:t>Assessed on water/sewer utility customers—typically has fixed and variable component</a:t>
            </a:r>
          </a:p>
        </p:txBody>
      </p:sp>
      <p:cxnSp>
        <p:nvCxnSpPr>
          <p:cNvPr id="10" name="Straight Connector 9"/>
          <p:cNvCxnSpPr/>
          <p:nvPr/>
        </p:nvCxnSpPr>
        <p:spPr>
          <a:xfrm flipH="1">
            <a:off x="395894" y="2335662"/>
            <a:ext cx="1" cy="63570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76335" y="2363478"/>
            <a:ext cx="11386" cy="205964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04809" y="2377346"/>
            <a:ext cx="7553" cy="2903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9337542" y="2330122"/>
            <a:ext cx="0" cy="40489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94527" y="2401173"/>
            <a:ext cx="25514" cy="20871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07336" y="4640789"/>
            <a:ext cx="1994453" cy="2031325"/>
          </a:xfrm>
          <a:prstGeom prst="rect">
            <a:avLst/>
          </a:prstGeom>
          <a:solidFill>
            <a:schemeClr val="bg1"/>
          </a:solidFill>
          <a:ln w="38100">
            <a:solidFill>
              <a:schemeClr val="accent6"/>
            </a:solidFill>
          </a:ln>
          <a:effectLst>
            <a:outerShdw blurRad="50800" dist="38100" algn="l" rotWithShape="0">
              <a:prstClr val="black">
                <a:alpha val="40000"/>
              </a:prstClr>
            </a:outerShdw>
          </a:effectLst>
        </p:spPr>
        <p:txBody>
          <a:bodyPr wrap="square" rtlCol="0">
            <a:spAutoFit/>
          </a:bodyPr>
          <a:lstStyle/>
          <a:p>
            <a:pPr algn="ctr"/>
            <a:r>
              <a:rPr lang="en-US" dirty="0"/>
              <a:t>Assessed on certain properties when water/sewer available but property owners choose not to connect</a:t>
            </a:r>
          </a:p>
        </p:txBody>
      </p:sp>
      <p:cxnSp>
        <p:nvCxnSpPr>
          <p:cNvPr id="30" name="Straight Connector 29"/>
          <p:cNvCxnSpPr>
            <a:cxnSpLocks/>
          </p:cNvCxnSpPr>
          <p:nvPr/>
        </p:nvCxnSpPr>
        <p:spPr>
          <a:xfrm>
            <a:off x="7778442" y="2363478"/>
            <a:ext cx="1979" cy="228711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1B8613-E40F-624D-9B04-9453F857C1D6}"/>
              </a:ext>
            </a:extLst>
          </p:cNvPr>
          <p:cNvSpPr txBox="1"/>
          <p:nvPr/>
        </p:nvSpPr>
        <p:spPr>
          <a:xfrm>
            <a:off x="1861359" y="2998797"/>
            <a:ext cx="1672261" cy="2031325"/>
          </a:xfrm>
          <a:prstGeom prst="rect">
            <a:avLst/>
          </a:prstGeom>
          <a:solidFill>
            <a:schemeClr val="bg1"/>
          </a:solidFill>
          <a:ln w="38100">
            <a:solidFill>
              <a:schemeClr val="accent3"/>
            </a:solidFill>
          </a:ln>
          <a:effectLst>
            <a:outerShdw blurRad="50800" dist="38100" algn="l" rotWithShape="0">
              <a:prstClr val="black">
                <a:alpha val="40000"/>
              </a:prstClr>
            </a:outerShdw>
          </a:effectLst>
        </p:spPr>
        <p:txBody>
          <a:bodyPr wrap="square" rtlCol="0">
            <a:spAutoFit/>
          </a:bodyPr>
          <a:lstStyle/>
          <a:p>
            <a:pPr algn="ctr"/>
            <a:r>
              <a:rPr lang="en-US" dirty="0"/>
              <a:t>Reimbursement charges for capital projects that benefit assessed</a:t>
            </a:r>
          </a:p>
          <a:p>
            <a:pPr algn="ctr"/>
            <a:r>
              <a:rPr lang="en-US" dirty="0"/>
              <a:t> properties</a:t>
            </a:r>
          </a:p>
        </p:txBody>
      </p:sp>
      <p:cxnSp>
        <p:nvCxnSpPr>
          <p:cNvPr id="18" name="Straight Connector 17">
            <a:extLst>
              <a:ext uri="{FF2B5EF4-FFF2-40B4-BE49-F238E27FC236}">
                <a16:creationId xmlns:a16="http://schemas.microsoft.com/office/drawing/2014/main" id="{95AAD4C7-B541-584A-AD97-5C65B19CD6B1}"/>
              </a:ext>
            </a:extLst>
          </p:cNvPr>
          <p:cNvCxnSpPr/>
          <p:nvPr/>
        </p:nvCxnSpPr>
        <p:spPr>
          <a:xfrm flipH="1">
            <a:off x="2569565" y="2330122"/>
            <a:ext cx="1" cy="63570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F94224F-7E18-6F64-99D1-78966378C4B8}"/>
              </a:ext>
            </a:extLst>
          </p:cNvPr>
          <p:cNvSpPr/>
          <p:nvPr/>
        </p:nvSpPr>
        <p:spPr>
          <a:xfrm>
            <a:off x="456098" y="5658427"/>
            <a:ext cx="10863943" cy="12845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solidFill>
                  <a:schemeClr val="tx1">
                    <a:lumMod val="65000"/>
                    <a:lumOff val="35000"/>
                  </a:schemeClr>
                </a:solidFill>
              </a:rPr>
              <a:t>Rate Setting</a:t>
            </a:r>
          </a:p>
        </p:txBody>
      </p:sp>
      <p:sp>
        <p:nvSpPr>
          <p:cNvPr id="11" name="5-Point Star 10">
            <a:extLst>
              <a:ext uri="{FF2B5EF4-FFF2-40B4-BE49-F238E27FC236}">
                <a16:creationId xmlns:a16="http://schemas.microsoft.com/office/drawing/2014/main" id="{63A125EA-1306-CECB-1C32-E35617723B7B}"/>
              </a:ext>
            </a:extLst>
          </p:cNvPr>
          <p:cNvSpPr/>
          <p:nvPr/>
        </p:nvSpPr>
        <p:spPr>
          <a:xfrm>
            <a:off x="3969048" y="392496"/>
            <a:ext cx="755351" cy="723689"/>
          </a:xfrm>
          <a:prstGeom prst="star5">
            <a:avLst/>
          </a:prstGeom>
          <a:solidFill>
            <a:srgbClr val="FFC000"/>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6A7C92-F139-6C17-12D6-5BD734304063}"/>
              </a:ext>
            </a:extLst>
          </p:cNvPr>
          <p:cNvSpPr/>
          <p:nvPr/>
        </p:nvSpPr>
        <p:spPr>
          <a:xfrm>
            <a:off x="6554010" y="2413387"/>
            <a:ext cx="5496559" cy="4286284"/>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effectLst/>
              </a:rPr>
              <a:t>EXEMPTION FROM SDF:</a:t>
            </a:r>
          </a:p>
          <a:p>
            <a:endParaRPr lang="en-US" sz="900" dirty="0"/>
          </a:p>
          <a:p>
            <a:r>
              <a:rPr lang="en-US" sz="2000" dirty="0">
                <a:effectLst/>
              </a:rPr>
              <a:t>“Reimbursement to the local governmental unit for its expenses in constructing or providing for water or sewer utility capital improvements adjacent or ancillary to the development if the owner or developer has agreed to be financially responsible for such expenses; however, [must provide a credit to developer for value of costs in excess of the development's proportionate share of connecting facilities required to be oversized for use of others outside of the development.]”</a:t>
            </a:r>
            <a:endParaRPr lang="en-US" sz="2000" dirty="0"/>
          </a:p>
        </p:txBody>
      </p:sp>
    </p:spTree>
    <p:extLst>
      <p:ext uri="{BB962C8B-B14F-4D97-AF65-F5344CB8AC3E}">
        <p14:creationId xmlns:p14="http://schemas.microsoft.com/office/powerpoint/2010/main" val="17355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591096"/>
          <a:ext cx="12191999" cy="4235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40" y="2999846"/>
            <a:ext cx="1672261" cy="2862322"/>
          </a:xfrm>
          <a:prstGeom prst="rect">
            <a:avLst/>
          </a:prstGeom>
          <a:solidFill>
            <a:schemeClr val="bg1"/>
          </a:solidFill>
          <a:ln w="38100">
            <a:solidFill>
              <a:schemeClr val="accent2"/>
            </a:solidFill>
          </a:ln>
          <a:effectLst>
            <a:outerShdw blurRad="50800" dist="38100" algn="l" rotWithShape="0">
              <a:prstClr val="black">
                <a:alpha val="40000"/>
              </a:prstClr>
            </a:outerShdw>
          </a:effectLst>
        </p:spPr>
        <p:txBody>
          <a:bodyPr wrap="square" rtlCol="0">
            <a:spAutoFit/>
          </a:bodyPr>
          <a:lstStyle/>
          <a:p>
            <a:pPr algn="ctr"/>
            <a:r>
              <a:rPr lang="en-US" dirty="0"/>
              <a:t>Assessed on “new development” to cover past or future capital costs necessary to serve/continue to serve “new development”</a:t>
            </a:r>
          </a:p>
        </p:txBody>
      </p:sp>
      <p:sp>
        <p:nvSpPr>
          <p:cNvPr id="4" name="TextBox 3"/>
          <p:cNvSpPr txBox="1"/>
          <p:nvPr/>
        </p:nvSpPr>
        <p:spPr>
          <a:xfrm>
            <a:off x="3746917" y="4434179"/>
            <a:ext cx="2643047" cy="2031325"/>
          </a:xfrm>
          <a:prstGeom prst="rect">
            <a:avLst/>
          </a:prstGeom>
          <a:solidFill>
            <a:schemeClr val="bg1"/>
          </a:solidFill>
          <a:ln w="38100">
            <a:solidFill>
              <a:schemeClr val="accent4"/>
            </a:solidFill>
          </a:ln>
          <a:effectLst>
            <a:outerShdw blurRad="50800" dist="38100" algn="l" rotWithShape="0">
              <a:prstClr val="black">
                <a:alpha val="40000"/>
              </a:prstClr>
            </a:outerShdw>
          </a:effectLst>
        </p:spPr>
        <p:txBody>
          <a:bodyPr wrap="square" rtlCol="0">
            <a:spAutoFit/>
          </a:bodyPr>
          <a:lstStyle/>
          <a:p>
            <a:pPr algn="ctr"/>
            <a:r>
              <a:rPr lang="en-US" dirty="0"/>
              <a:t>Assessed pursuant to a contract with developer or property owner to extend water/sewer lines to property or do system changes / expansions to serve property</a:t>
            </a:r>
          </a:p>
        </p:txBody>
      </p:sp>
      <p:sp>
        <p:nvSpPr>
          <p:cNvPr id="6" name="TextBox 5"/>
          <p:cNvSpPr txBox="1"/>
          <p:nvPr/>
        </p:nvSpPr>
        <p:spPr>
          <a:xfrm>
            <a:off x="8252768" y="2724945"/>
            <a:ext cx="2099044" cy="1477328"/>
          </a:xfrm>
          <a:prstGeom prst="rect">
            <a:avLst/>
          </a:prstGeom>
          <a:solidFill>
            <a:schemeClr val="bg1"/>
          </a:solidFill>
          <a:ln w="38100">
            <a:solidFill>
              <a:schemeClr val="accent2"/>
            </a:solidFill>
          </a:ln>
          <a:effectLst>
            <a:outerShdw blurRad="50800" dist="38100" algn="l" rotWithShape="0">
              <a:prstClr val="black">
                <a:alpha val="40000"/>
              </a:prstClr>
            </a:outerShdw>
          </a:effectLst>
        </p:spPr>
        <p:txBody>
          <a:bodyPr wrap="square" rtlCol="0">
            <a:spAutoFit/>
          </a:bodyPr>
          <a:lstStyle/>
          <a:p>
            <a:pPr algn="ctr"/>
            <a:r>
              <a:rPr lang="en-US" dirty="0"/>
              <a:t>Assessed on property owner at time of connection to cover costs of connection</a:t>
            </a:r>
          </a:p>
        </p:txBody>
      </p:sp>
      <p:sp>
        <p:nvSpPr>
          <p:cNvPr id="7" name="TextBox 6"/>
          <p:cNvSpPr txBox="1"/>
          <p:nvPr/>
        </p:nvSpPr>
        <p:spPr>
          <a:xfrm>
            <a:off x="5043881" y="2695657"/>
            <a:ext cx="1994453" cy="1200329"/>
          </a:xfrm>
          <a:prstGeom prst="rect">
            <a:avLst/>
          </a:prstGeom>
          <a:solidFill>
            <a:schemeClr val="bg1"/>
          </a:solidFill>
          <a:ln w="38100">
            <a:solidFill>
              <a:schemeClr val="accent5"/>
            </a:solidFill>
          </a:ln>
          <a:effectLst>
            <a:outerShdw blurRad="50800" dist="38100" algn="l" rotWithShape="0">
              <a:prstClr val="black">
                <a:alpha val="40000"/>
              </a:prstClr>
            </a:outerShdw>
          </a:effectLst>
        </p:spPr>
        <p:txBody>
          <a:bodyPr wrap="square" rtlCol="0">
            <a:spAutoFit/>
          </a:bodyPr>
          <a:lstStyle/>
          <a:p>
            <a:pPr algn="ctr"/>
            <a:r>
              <a:rPr lang="en-US" dirty="0"/>
              <a:t>Assessed to cover costs of inspections, plan reviews, etc.</a:t>
            </a:r>
          </a:p>
        </p:txBody>
      </p:sp>
      <p:sp>
        <p:nvSpPr>
          <p:cNvPr id="8" name="TextBox 7"/>
          <p:cNvSpPr txBox="1"/>
          <p:nvPr/>
        </p:nvSpPr>
        <p:spPr>
          <a:xfrm>
            <a:off x="10098997" y="4458824"/>
            <a:ext cx="1994458" cy="1754326"/>
          </a:xfrm>
          <a:prstGeom prst="rect">
            <a:avLst/>
          </a:prstGeom>
          <a:solidFill>
            <a:schemeClr val="bg1"/>
          </a:solidFill>
          <a:ln w="38100">
            <a:solidFill>
              <a:schemeClr val="accent1"/>
            </a:solidFill>
          </a:ln>
          <a:effectLst>
            <a:outerShdw blurRad="50800" dist="38100" algn="l" rotWithShape="0">
              <a:prstClr val="black">
                <a:alpha val="40000"/>
              </a:prstClr>
            </a:outerShdw>
          </a:effectLst>
        </p:spPr>
        <p:txBody>
          <a:bodyPr wrap="square" rtlCol="0">
            <a:spAutoFit/>
          </a:bodyPr>
          <a:lstStyle/>
          <a:p>
            <a:pPr algn="ctr"/>
            <a:r>
              <a:rPr lang="en-US" dirty="0"/>
              <a:t>Assessed on water/sewer utility customers—typically has fixed and variable component</a:t>
            </a:r>
          </a:p>
        </p:txBody>
      </p:sp>
      <p:cxnSp>
        <p:nvCxnSpPr>
          <p:cNvPr id="10" name="Straight Connector 9"/>
          <p:cNvCxnSpPr/>
          <p:nvPr/>
        </p:nvCxnSpPr>
        <p:spPr>
          <a:xfrm flipH="1">
            <a:off x="395894" y="2335662"/>
            <a:ext cx="1" cy="63570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76335" y="2363478"/>
            <a:ext cx="11386" cy="205964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04809" y="2377346"/>
            <a:ext cx="7553" cy="2903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9337542" y="2330122"/>
            <a:ext cx="0" cy="40489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94527" y="2401173"/>
            <a:ext cx="25514" cy="20871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07336" y="4640789"/>
            <a:ext cx="1994453" cy="2031325"/>
          </a:xfrm>
          <a:prstGeom prst="rect">
            <a:avLst/>
          </a:prstGeom>
          <a:solidFill>
            <a:schemeClr val="bg1"/>
          </a:solidFill>
          <a:ln w="38100">
            <a:solidFill>
              <a:schemeClr val="accent6"/>
            </a:solidFill>
          </a:ln>
          <a:effectLst>
            <a:outerShdw blurRad="50800" dist="38100" algn="l" rotWithShape="0">
              <a:prstClr val="black">
                <a:alpha val="40000"/>
              </a:prstClr>
            </a:outerShdw>
          </a:effectLst>
        </p:spPr>
        <p:txBody>
          <a:bodyPr wrap="square" rtlCol="0">
            <a:spAutoFit/>
          </a:bodyPr>
          <a:lstStyle/>
          <a:p>
            <a:pPr algn="ctr"/>
            <a:r>
              <a:rPr lang="en-US" dirty="0"/>
              <a:t>Assessed on certain properties when water/sewer available but property owners choose not to connect</a:t>
            </a:r>
          </a:p>
        </p:txBody>
      </p:sp>
      <p:cxnSp>
        <p:nvCxnSpPr>
          <p:cNvPr id="30" name="Straight Connector 29"/>
          <p:cNvCxnSpPr>
            <a:cxnSpLocks/>
          </p:cNvCxnSpPr>
          <p:nvPr/>
        </p:nvCxnSpPr>
        <p:spPr>
          <a:xfrm>
            <a:off x="7778442" y="2363478"/>
            <a:ext cx="1979" cy="228711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1B8613-E40F-624D-9B04-9453F857C1D6}"/>
              </a:ext>
            </a:extLst>
          </p:cNvPr>
          <p:cNvSpPr txBox="1"/>
          <p:nvPr/>
        </p:nvSpPr>
        <p:spPr>
          <a:xfrm>
            <a:off x="1861359" y="2998797"/>
            <a:ext cx="1672261" cy="2031325"/>
          </a:xfrm>
          <a:prstGeom prst="rect">
            <a:avLst/>
          </a:prstGeom>
          <a:solidFill>
            <a:schemeClr val="bg1"/>
          </a:solidFill>
          <a:ln w="38100">
            <a:solidFill>
              <a:schemeClr val="accent3"/>
            </a:solidFill>
          </a:ln>
          <a:effectLst>
            <a:outerShdw blurRad="50800" dist="38100" algn="l" rotWithShape="0">
              <a:prstClr val="black">
                <a:alpha val="40000"/>
              </a:prstClr>
            </a:outerShdw>
          </a:effectLst>
        </p:spPr>
        <p:txBody>
          <a:bodyPr wrap="square" rtlCol="0">
            <a:spAutoFit/>
          </a:bodyPr>
          <a:lstStyle/>
          <a:p>
            <a:pPr algn="ctr"/>
            <a:r>
              <a:rPr lang="en-US" dirty="0"/>
              <a:t>Reimbursement charges for capital projects that benefit assessed</a:t>
            </a:r>
          </a:p>
          <a:p>
            <a:pPr algn="ctr"/>
            <a:r>
              <a:rPr lang="en-US" dirty="0"/>
              <a:t> properties</a:t>
            </a:r>
          </a:p>
        </p:txBody>
      </p:sp>
      <p:cxnSp>
        <p:nvCxnSpPr>
          <p:cNvPr id="18" name="Straight Connector 17">
            <a:extLst>
              <a:ext uri="{FF2B5EF4-FFF2-40B4-BE49-F238E27FC236}">
                <a16:creationId xmlns:a16="http://schemas.microsoft.com/office/drawing/2014/main" id="{95AAD4C7-B541-584A-AD97-5C65B19CD6B1}"/>
              </a:ext>
            </a:extLst>
          </p:cNvPr>
          <p:cNvCxnSpPr/>
          <p:nvPr/>
        </p:nvCxnSpPr>
        <p:spPr>
          <a:xfrm flipH="1">
            <a:off x="2569565" y="2330122"/>
            <a:ext cx="1" cy="63570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F94224F-7E18-6F64-99D1-78966378C4B8}"/>
              </a:ext>
            </a:extLst>
          </p:cNvPr>
          <p:cNvSpPr/>
          <p:nvPr/>
        </p:nvSpPr>
        <p:spPr>
          <a:xfrm>
            <a:off x="456098" y="5658427"/>
            <a:ext cx="10863943" cy="12845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dirty="0">
                <a:solidFill>
                  <a:schemeClr val="tx1">
                    <a:lumMod val="65000"/>
                    <a:lumOff val="35000"/>
                  </a:schemeClr>
                </a:solidFill>
              </a:rPr>
              <a:t>Rate Setting</a:t>
            </a:r>
          </a:p>
        </p:txBody>
      </p:sp>
      <p:sp>
        <p:nvSpPr>
          <p:cNvPr id="11" name="5-Point Star 10">
            <a:extLst>
              <a:ext uri="{FF2B5EF4-FFF2-40B4-BE49-F238E27FC236}">
                <a16:creationId xmlns:a16="http://schemas.microsoft.com/office/drawing/2014/main" id="{63A125EA-1306-CECB-1C32-E35617723B7B}"/>
              </a:ext>
            </a:extLst>
          </p:cNvPr>
          <p:cNvSpPr/>
          <p:nvPr/>
        </p:nvSpPr>
        <p:spPr>
          <a:xfrm>
            <a:off x="10942365" y="434419"/>
            <a:ext cx="755351" cy="723689"/>
          </a:xfrm>
          <a:prstGeom prst="star5">
            <a:avLst/>
          </a:prstGeom>
          <a:solidFill>
            <a:srgbClr val="FFC000"/>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6A7C92-F139-6C17-12D6-5BD734304063}"/>
              </a:ext>
            </a:extLst>
          </p:cNvPr>
          <p:cNvSpPr/>
          <p:nvPr/>
        </p:nvSpPr>
        <p:spPr>
          <a:xfrm>
            <a:off x="314963" y="2522496"/>
            <a:ext cx="9680498" cy="4286284"/>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i="1" u="none" strike="noStrike" dirty="0">
                <a:solidFill>
                  <a:schemeClr val="bg1"/>
                </a:solidFill>
                <a:effectLst/>
              </a:rPr>
              <a:t>Town of Spring Hope v</a:t>
            </a:r>
            <a:r>
              <a:rPr lang="en-US" b="1" i="0" u="none" strike="noStrike" dirty="0">
                <a:solidFill>
                  <a:schemeClr val="bg1"/>
                </a:solidFill>
                <a:effectLst/>
              </a:rPr>
              <a:t>. </a:t>
            </a:r>
            <a:r>
              <a:rPr lang="en-US" b="1" i="1" u="none" strike="noStrike" dirty="0" err="1">
                <a:solidFill>
                  <a:schemeClr val="bg1"/>
                </a:solidFill>
                <a:effectLst/>
              </a:rPr>
              <a:t>Bissette</a:t>
            </a:r>
            <a:r>
              <a:rPr lang="en-US" b="1" i="0" u="none" strike="noStrike" dirty="0">
                <a:solidFill>
                  <a:schemeClr val="bg1"/>
                </a:solidFill>
                <a:effectLst/>
              </a:rPr>
              <a:t>, 305 N.C. 248 (1982)</a:t>
            </a:r>
          </a:p>
          <a:p>
            <a:endParaRPr lang="en-US" sz="800" b="0" i="0" u="none" strike="noStrike" dirty="0">
              <a:solidFill>
                <a:schemeClr val="bg1"/>
              </a:solidFill>
              <a:effectLst/>
            </a:endParaRPr>
          </a:p>
          <a:p>
            <a:r>
              <a:rPr lang="en-US" b="0" i="0" u="none" strike="noStrike" dirty="0">
                <a:solidFill>
                  <a:schemeClr val="bg1"/>
                </a:solidFill>
                <a:effectLst/>
              </a:rPr>
              <a:t>General user fee statute (prior to 2017 amendments) was broad enough to authorize the town to increase its periodic water and sewer rates to finance the construction, operation, and maintenance of an upgraded water treatment plant. The new plant was required to maintain the town’s permit to discharge treated water. The fee at issue was assessed on all current customers of the water and sewer system. The court held that the fee was assessed for a service that the customer currently received. In so holding, the court noted the generally recognized authority for a local government utility to charge fees to cover both operating and capital costs. And it cited favorably to the court of appeals’ determination that:</a:t>
            </a:r>
          </a:p>
          <a:p>
            <a:pPr algn="l"/>
            <a:endParaRPr lang="en-US" sz="800" dirty="0">
              <a:solidFill>
                <a:schemeClr val="bg1"/>
              </a:solidFill>
            </a:endParaRPr>
          </a:p>
          <a:p>
            <a:pPr lvl="1"/>
            <a:r>
              <a:rPr lang="en-US" b="0" i="1" u="none" strike="noStrike" dirty="0">
                <a:solidFill>
                  <a:schemeClr val="bg1"/>
                </a:solidFill>
                <a:effectLst/>
              </a:rPr>
              <a:t>The great weight of authority is to the effect that in the setting of such rates and charges, a municipal body may include not only operating expenses and depreciation, but also capital cost associated with actual or anticipated growth or improvement of the facilities required for the furnishing of such services.</a:t>
            </a:r>
          </a:p>
        </p:txBody>
      </p:sp>
    </p:spTree>
    <p:extLst>
      <p:ext uri="{BB962C8B-B14F-4D97-AF65-F5344CB8AC3E}">
        <p14:creationId xmlns:p14="http://schemas.microsoft.com/office/powerpoint/2010/main" val="3690646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988" y="320041"/>
            <a:ext cx="6707084" cy="1616468"/>
          </a:xfrm>
        </p:spPr>
        <p:txBody>
          <a:bodyPr vert="horz" lIns="91440" tIns="45720" rIns="91440" bIns="45720" rtlCol="0" anchor="b">
            <a:normAutofit/>
          </a:bodyPr>
          <a:lstStyle/>
          <a:p>
            <a:r>
              <a:rPr lang="en-US" sz="6600" kern="1200" dirty="0">
                <a:solidFill>
                  <a:schemeClr val="tx1"/>
                </a:solidFill>
                <a:latin typeface="+mj-lt"/>
                <a:ea typeface="+mj-ea"/>
                <a:cs typeface="+mj-cs"/>
              </a:rPr>
              <a:t>Reimbursements</a:t>
            </a:r>
          </a:p>
        </p:txBody>
      </p:sp>
      <p:pic>
        <p:nvPicPr>
          <p:cNvPr id="1026" name="Picture 2" descr="mage result for pay me back"/>
          <p:cNvPicPr>
            <a:picLocks noChangeAspect="1" noChangeArrowheads="1"/>
          </p:cNvPicPr>
          <p:nvPr/>
        </p:nvPicPr>
        <p:blipFill rotWithShape="1">
          <a:blip r:embed="rId2">
            <a:extLst>
              <a:ext uri="{28A0092B-C50C-407E-A947-70E740481C1C}">
                <a14:useLocalDpi xmlns:a14="http://schemas.microsoft.com/office/drawing/2010/main" val="0"/>
              </a:ext>
            </a:extLst>
          </a:blip>
          <a:srcRect b="1900"/>
          <a:stretch/>
        </p:blipFill>
        <p:spPr bwMode="auto">
          <a:xfrm>
            <a:off x="510640" y="320040"/>
            <a:ext cx="3349080" cy="6603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3">
            <a:extLst>
              <a:ext uri="{FF2B5EF4-FFF2-40B4-BE49-F238E27FC236}">
                <a16:creationId xmlns:a16="http://schemas.microsoft.com/office/drawing/2014/main" id="{9C53C217-D635-3B48-A56C-EFCE758C062F}"/>
              </a:ext>
            </a:extLst>
          </p:cNvPr>
          <p:cNvGraphicFramePr>
            <a:graphicFrameLocks/>
          </p:cNvGraphicFramePr>
          <p:nvPr/>
        </p:nvGraphicFramePr>
        <p:xfrm>
          <a:off x="4393870" y="2226839"/>
          <a:ext cx="7166913" cy="399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823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2699903"/>
              </p:ext>
            </p:extLst>
          </p:nvPr>
        </p:nvGraphicFramePr>
        <p:xfrm>
          <a:off x="0" y="71919"/>
          <a:ext cx="12192000" cy="6898217"/>
        </p:xfrm>
        <a:graphic>
          <a:graphicData uri="http://schemas.openxmlformats.org/drawingml/2006/table">
            <a:tbl>
              <a:tblPr firstRow="1" bandRow="1">
                <a:tableStyleId>{5C22544A-7EE6-4342-B048-85BDC9FD1C3A}</a:tableStyleId>
              </a:tblPr>
              <a:tblGrid>
                <a:gridCol w="1625747">
                  <a:extLst>
                    <a:ext uri="{9D8B030D-6E8A-4147-A177-3AD203B41FA5}">
                      <a16:colId xmlns:a16="http://schemas.microsoft.com/office/drawing/2014/main" val="20000"/>
                    </a:ext>
                  </a:extLst>
                </a:gridCol>
                <a:gridCol w="5016409">
                  <a:extLst>
                    <a:ext uri="{9D8B030D-6E8A-4147-A177-3AD203B41FA5}">
                      <a16:colId xmlns:a16="http://schemas.microsoft.com/office/drawing/2014/main" val="20001"/>
                    </a:ext>
                  </a:extLst>
                </a:gridCol>
                <a:gridCol w="5549844">
                  <a:extLst>
                    <a:ext uri="{9D8B030D-6E8A-4147-A177-3AD203B41FA5}">
                      <a16:colId xmlns:a16="http://schemas.microsoft.com/office/drawing/2014/main" val="20003"/>
                    </a:ext>
                  </a:extLst>
                </a:gridCol>
              </a:tblGrid>
              <a:tr h="884427">
                <a:tc>
                  <a:txBody>
                    <a:bodyPr/>
                    <a:lstStyle/>
                    <a:p>
                      <a:endParaRPr lang="en-US" sz="2000" b="0" cap="none" spc="0" dirty="0">
                        <a:solidFill>
                          <a:schemeClr val="bg1"/>
                        </a:solidFill>
                      </a:endParaRPr>
                    </a:p>
                  </a:txBody>
                  <a:tcPr marL="138612" marR="155376" marT="106624" marB="106624" anchor="ctr"/>
                </a:tc>
                <a:tc>
                  <a:txBody>
                    <a:bodyPr/>
                    <a:lstStyle/>
                    <a:p>
                      <a:pPr algn="ctr"/>
                      <a:r>
                        <a:rPr lang="en-US" sz="2000" b="0" cap="none" spc="0" dirty="0">
                          <a:solidFill>
                            <a:schemeClr val="bg1"/>
                          </a:solidFill>
                        </a:rPr>
                        <a:t>Public Enterprise Contract</a:t>
                      </a:r>
                    </a:p>
                  </a:txBody>
                  <a:tcPr marL="138612" marR="155376" marT="106624" marB="106624" anchor="ctr"/>
                </a:tc>
                <a:tc>
                  <a:txBody>
                    <a:bodyPr/>
                    <a:lstStyle/>
                    <a:p>
                      <a:pPr algn="ctr"/>
                      <a:r>
                        <a:rPr lang="en-US" sz="2000" b="0" cap="none" spc="0">
                          <a:solidFill>
                            <a:schemeClr val="bg1"/>
                          </a:solidFill>
                        </a:rPr>
                        <a:t>Reimbursement</a:t>
                      </a:r>
                      <a:r>
                        <a:rPr lang="en-US" sz="2000" b="0" cap="none" spc="0" baseline="0">
                          <a:solidFill>
                            <a:schemeClr val="bg1"/>
                          </a:solidFill>
                        </a:rPr>
                        <a:t> Agreements</a:t>
                      </a:r>
                      <a:endParaRPr lang="en-US" sz="2000" b="0" cap="none" spc="0">
                        <a:solidFill>
                          <a:schemeClr val="bg1"/>
                        </a:solidFill>
                      </a:endParaRPr>
                    </a:p>
                  </a:txBody>
                  <a:tcPr marL="138612" marR="155376" marT="106624" marB="106624" anchor="ctr"/>
                </a:tc>
                <a:extLst>
                  <a:ext uri="{0D108BD9-81ED-4DB2-BD59-A6C34878D82A}">
                    <a16:rowId xmlns:a16="http://schemas.microsoft.com/office/drawing/2014/main" val="10000"/>
                  </a:ext>
                </a:extLst>
              </a:tr>
              <a:tr h="382597">
                <a:tc>
                  <a:txBody>
                    <a:bodyPr/>
                    <a:lstStyle/>
                    <a:p>
                      <a:pPr algn="r"/>
                      <a:r>
                        <a:rPr lang="en-US" sz="1400" cap="none" spc="0" dirty="0">
                          <a:solidFill>
                            <a:schemeClr val="tx1"/>
                          </a:solidFill>
                        </a:rPr>
                        <a:t>Statute</a:t>
                      </a:r>
                    </a:p>
                  </a:txBody>
                  <a:tcPr marL="138612" marR="155376" marT="106624" marB="106624"/>
                </a:tc>
                <a:tc>
                  <a:txBody>
                    <a:bodyPr/>
                    <a:lstStyle/>
                    <a:p>
                      <a:pPr marL="0" indent="0" algn="ctr">
                        <a:buFont typeface="Arial" charset="0"/>
                        <a:buNone/>
                      </a:pPr>
                      <a:r>
                        <a:rPr lang="en-US" sz="1400" cap="none" spc="0" dirty="0">
                          <a:solidFill>
                            <a:schemeClr val="tx1"/>
                          </a:solidFill>
                        </a:rPr>
                        <a:t>153A-280</a:t>
                      </a:r>
                    </a:p>
                  </a:txBody>
                  <a:tcPr marL="138612" marR="155376" marT="106624" marB="106624"/>
                </a:tc>
                <a:tc>
                  <a:txBody>
                    <a:bodyPr/>
                    <a:lstStyle/>
                    <a:p>
                      <a:pPr marL="0" indent="0" algn="ctr">
                        <a:buFont typeface="Arial" charset="0"/>
                        <a:buNone/>
                      </a:pPr>
                      <a:r>
                        <a:rPr lang="en-US" sz="1400" cap="none" spc="0" dirty="0">
                          <a:solidFill>
                            <a:schemeClr val="tx1"/>
                          </a:solidFill>
                        </a:rPr>
                        <a:t>153A-451</a:t>
                      </a:r>
                    </a:p>
                  </a:txBody>
                  <a:tcPr marL="138612" marR="155376" marT="106624" marB="106624"/>
                </a:tc>
                <a:extLst>
                  <a:ext uri="{0D108BD9-81ED-4DB2-BD59-A6C34878D82A}">
                    <a16:rowId xmlns:a16="http://schemas.microsoft.com/office/drawing/2014/main" val="10001"/>
                  </a:ext>
                </a:extLst>
              </a:tr>
              <a:tr h="680126">
                <a:tc>
                  <a:txBody>
                    <a:bodyPr/>
                    <a:lstStyle/>
                    <a:p>
                      <a:pPr algn="r"/>
                      <a:r>
                        <a:rPr lang="en-US" sz="1400" cap="none" spc="0">
                          <a:solidFill>
                            <a:schemeClr val="tx1"/>
                          </a:solidFill>
                        </a:rPr>
                        <a:t>Projects</a:t>
                      </a:r>
                    </a:p>
                  </a:txBody>
                  <a:tcPr marL="138612" marR="155376" marT="106624" marB="106624"/>
                </a:tc>
                <a:tc>
                  <a:txBody>
                    <a:bodyPr/>
                    <a:lstStyle/>
                    <a:p>
                      <a:pPr marL="285750" indent="-285750" algn="l">
                        <a:buFont typeface="Arial" charset="0"/>
                        <a:buChar char="•"/>
                      </a:pPr>
                      <a:r>
                        <a:rPr lang="en-US" sz="1400" cap="none" spc="0" dirty="0">
                          <a:solidFill>
                            <a:schemeClr val="tx1"/>
                          </a:solidFill>
                        </a:rPr>
                        <a:t>Public enterprises</a:t>
                      </a:r>
                    </a:p>
                  </a:txBody>
                  <a:tcPr marL="138612" marR="155376" marT="106624" marB="106624"/>
                </a:tc>
                <a:tc>
                  <a:txBody>
                    <a:bodyPr/>
                    <a:lstStyle/>
                    <a:p>
                      <a:pPr marL="285750" indent="-285750" algn="l">
                        <a:buFont typeface="Arial" charset="0"/>
                        <a:buChar char="•"/>
                      </a:pPr>
                      <a:r>
                        <a:rPr lang="en-US" sz="1400" cap="none" spc="0">
                          <a:solidFill>
                            <a:schemeClr val="tx1"/>
                          </a:solidFill>
                        </a:rPr>
                        <a:t>”municipal infrastructure” (e.g. water, sewer, </a:t>
                      </a:r>
                      <a:r>
                        <a:rPr lang="en-US" sz="1400" cap="none" spc="0" err="1">
                          <a:solidFill>
                            <a:schemeClr val="tx1"/>
                          </a:solidFill>
                        </a:rPr>
                        <a:t>stormwater</a:t>
                      </a:r>
                      <a:r>
                        <a:rPr lang="en-US" sz="1400" cap="none" spc="0">
                          <a:solidFill>
                            <a:schemeClr val="tx1"/>
                          </a:solidFill>
                        </a:rPr>
                        <a:t>, streets,</a:t>
                      </a:r>
                      <a:r>
                        <a:rPr lang="en-US" sz="1400" cap="none" spc="0" baseline="0">
                          <a:solidFill>
                            <a:schemeClr val="tx1"/>
                          </a:solidFill>
                        </a:rPr>
                        <a:t> curbs, sidewalks, traffic control)</a:t>
                      </a:r>
                      <a:endParaRPr lang="en-US" sz="1400" cap="none" spc="0">
                        <a:solidFill>
                          <a:schemeClr val="tx1"/>
                        </a:solidFill>
                      </a:endParaRPr>
                    </a:p>
                  </a:txBody>
                  <a:tcPr marL="138612" marR="155376" marT="106624" marB="106624"/>
                </a:tc>
                <a:extLst>
                  <a:ext uri="{0D108BD9-81ED-4DB2-BD59-A6C34878D82A}">
                    <a16:rowId xmlns:a16="http://schemas.microsoft.com/office/drawing/2014/main" val="10002"/>
                  </a:ext>
                </a:extLst>
              </a:tr>
              <a:tr h="1442420">
                <a:tc>
                  <a:txBody>
                    <a:bodyPr/>
                    <a:lstStyle/>
                    <a:p>
                      <a:pPr algn="r"/>
                      <a:r>
                        <a:rPr lang="en-US" sz="1400" cap="none" spc="0" dirty="0">
                          <a:solidFill>
                            <a:schemeClr val="tx1"/>
                          </a:solidFill>
                        </a:rPr>
                        <a:t>Scope</a:t>
                      </a:r>
                    </a:p>
                  </a:txBody>
                  <a:tcPr marL="138612" marR="155376" marT="106624" marB="106624"/>
                </a:tc>
                <a:tc>
                  <a:txBody>
                    <a:bodyPr/>
                    <a:lstStyle/>
                    <a:p>
                      <a:pPr marL="285750" indent="-285750" algn="l">
                        <a:buFont typeface="Arial" charset="0"/>
                        <a:buChar char="•"/>
                      </a:pPr>
                      <a:r>
                        <a:rPr lang="en-US" sz="1400" cap="none" spc="0" dirty="0">
                          <a:solidFill>
                            <a:schemeClr val="tx1"/>
                          </a:solidFill>
                        </a:rPr>
                        <a:t>Cost of design and construction improvements; must be adjacent or ancillary to private land development; CANNOT pay for improvement required</a:t>
                      </a:r>
                      <a:r>
                        <a:rPr lang="en-US" sz="1400" cap="none" spc="0" baseline="0" dirty="0">
                          <a:solidFill>
                            <a:schemeClr val="tx1"/>
                          </a:solidFill>
                        </a:rPr>
                        <a:t> by development ordinances</a:t>
                      </a:r>
                    </a:p>
                    <a:p>
                      <a:pPr marL="285750" indent="-285750" algn="l">
                        <a:buFont typeface="Arial" charset="0"/>
                        <a:buChar char="•"/>
                      </a:pPr>
                      <a:endParaRPr lang="en-US" sz="1400" cap="none" spc="0" baseline="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kern="1200" dirty="0">
                          <a:solidFill>
                            <a:schemeClr val="dk1"/>
                          </a:solidFill>
                          <a:effectLst/>
                          <a:latin typeface="+mn-lt"/>
                          <a:ea typeface="+mn-ea"/>
                          <a:cs typeface="+mn-cs"/>
                        </a:rPr>
                        <a:t>The improvements may be constructed on property owned or acquired by the private party or on property owned or acquired by the county. </a:t>
                      </a:r>
                      <a:endParaRPr lang="en-US" sz="1400" dirty="0"/>
                    </a:p>
                  </a:txBody>
                  <a:tcPr marL="138612" marR="155376" marT="106624" marB="106624"/>
                </a:tc>
                <a:tc>
                  <a:txBody>
                    <a:bodyPr/>
                    <a:lstStyle/>
                    <a:p>
                      <a:pPr marL="285750" indent="-285750" algn="l">
                        <a:buFont typeface="Arial" charset="0"/>
                        <a:buChar char="•"/>
                      </a:pPr>
                      <a:r>
                        <a:rPr lang="en-US" sz="1400" cap="none" spc="0" dirty="0">
                          <a:solidFill>
                            <a:schemeClr val="tx1"/>
                          </a:solidFill>
                        </a:rPr>
                        <a:t>Improvement must be included in the local government’s capital</a:t>
                      </a:r>
                      <a:r>
                        <a:rPr lang="en-US" sz="1400" cap="none" spc="0" baseline="0" dirty="0">
                          <a:solidFill>
                            <a:schemeClr val="tx1"/>
                          </a:solidFill>
                        </a:rPr>
                        <a:t> improvement plan and must serve the developer or property owner</a:t>
                      </a:r>
                      <a:endParaRPr lang="en-US" sz="1400" cap="none" spc="0" dirty="0">
                        <a:solidFill>
                          <a:schemeClr val="tx1"/>
                        </a:solidFill>
                      </a:endParaRPr>
                    </a:p>
                  </a:txBody>
                  <a:tcPr marL="138612" marR="155376" marT="106624" marB="106624"/>
                </a:tc>
                <a:extLst>
                  <a:ext uri="{0D108BD9-81ED-4DB2-BD59-A6C34878D82A}">
                    <a16:rowId xmlns:a16="http://schemas.microsoft.com/office/drawing/2014/main" val="10003"/>
                  </a:ext>
                </a:extLst>
              </a:tr>
              <a:tr h="2364543">
                <a:tc>
                  <a:txBody>
                    <a:bodyPr/>
                    <a:lstStyle/>
                    <a:p>
                      <a:pPr algn="r"/>
                      <a:r>
                        <a:rPr lang="en-US" sz="1400" cap="none" spc="0" dirty="0">
                          <a:solidFill>
                            <a:schemeClr val="tx1"/>
                          </a:solidFill>
                        </a:rPr>
                        <a:t>Bidding</a:t>
                      </a:r>
                    </a:p>
                  </a:txBody>
                  <a:tcPr marL="138612" marR="155376" marT="106624" marB="10662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kern="1200" dirty="0">
                          <a:solidFill>
                            <a:schemeClr val="dk1"/>
                          </a:solidFill>
                          <a:effectLst/>
                          <a:latin typeface="+mn-lt"/>
                          <a:ea typeface="+mn-ea"/>
                          <a:cs typeface="+mn-cs"/>
                        </a:rPr>
                        <a:t>not subject to Article 8 of Chapter 143 of the General Statutes if the public cost will not exceed two hundred fifty thousand dollars ($250,000) and the county determines that: (</a:t>
                      </a:r>
                      <a:r>
                        <a:rPr lang="en-US" sz="1400" kern="1200" dirty="0" err="1">
                          <a:solidFill>
                            <a:schemeClr val="dk1"/>
                          </a:solidFill>
                          <a:effectLst/>
                          <a:latin typeface="+mn-lt"/>
                          <a:ea typeface="+mn-ea"/>
                          <a:cs typeface="+mn-cs"/>
                        </a:rPr>
                        <a:t>i</a:t>
                      </a:r>
                      <a:r>
                        <a:rPr lang="en-US" sz="1400" kern="1200" dirty="0">
                          <a:solidFill>
                            <a:schemeClr val="dk1"/>
                          </a:solidFill>
                          <a:effectLst/>
                          <a:latin typeface="+mn-lt"/>
                          <a:ea typeface="+mn-ea"/>
                          <a:cs typeface="+mn-cs"/>
                        </a:rPr>
                        <a:t>) the public cost will not exceed the estimated cost of providing for those improvements through either eligible force account qualified labor or through a public contract let pursuant to Article 8 of Chapter 143 of the General Statutes; or (ii) the coordination of separately constructed improvements would be impracticable. A county may enact ordinances and policies setting forth the procedures, requirements, and terms for agreements authorized by this section. </a:t>
                      </a:r>
                      <a:endParaRPr lang="en-US" sz="1400" dirty="0"/>
                    </a:p>
                    <a:p>
                      <a:pPr marL="285750" indent="-285750" algn="l">
                        <a:buFont typeface="Arial" charset="0"/>
                        <a:buChar char="•"/>
                      </a:pPr>
                      <a:endParaRPr lang="en-US" sz="1400" cap="none" spc="0" dirty="0">
                        <a:solidFill>
                          <a:schemeClr val="tx1"/>
                        </a:solidFill>
                      </a:endParaRPr>
                    </a:p>
                  </a:txBody>
                  <a:tcPr marL="138612" marR="155376" marT="106624" marB="106624"/>
                </a:tc>
                <a:tc>
                  <a:txBody>
                    <a:bodyPr/>
                    <a:lstStyle/>
                    <a:p>
                      <a:pPr marL="285750" indent="-285750" algn="l">
                        <a:buFont typeface="Arial" charset="0"/>
                        <a:buChar char="•"/>
                      </a:pPr>
                      <a:r>
                        <a:rPr lang="en-US" sz="1400" b="0" i="0" u="none" strike="noStrike" kern="1200" dirty="0">
                          <a:solidFill>
                            <a:schemeClr val="dk1"/>
                          </a:solidFill>
                          <a:effectLst/>
                          <a:latin typeface="+mn-lt"/>
                          <a:ea typeface="+mn-ea"/>
                          <a:cs typeface="+mn-cs"/>
                        </a:rPr>
                        <a:t>shall not be subject to Article 8 of Chapter 143 of the General Statutes, except as provided by this subsection. A developer or property owner who is party to a reimbursement agreement authorized under this section shall solicit bids in accordance with Article 8 of Chapter 143 of the General Statutes when awarding contracts for work that would have required competitive bidding if the contract had been awarded by the county.</a:t>
                      </a:r>
                      <a:endParaRPr lang="en-US" sz="1400" cap="none" spc="0" dirty="0">
                        <a:solidFill>
                          <a:schemeClr val="tx1"/>
                        </a:solidFill>
                      </a:endParaRPr>
                    </a:p>
                  </a:txBody>
                  <a:tcPr marL="138612" marR="155376" marT="106624" marB="106624"/>
                </a:tc>
                <a:extLst>
                  <a:ext uri="{0D108BD9-81ED-4DB2-BD59-A6C34878D82A}">
                    <a16:rowId xmlns:a16="http://schemas.microsoft.com/office/drawing/2014/main" val="3324284315"/>
                  </a:ext>
                </a:extLst>
              </a:tr>
            </a:tbl>
          </a:graphicData>
        </a:graphic>
      </p:graphicFrame>
    </p:spTree>
    <p:extLst>
      <p:ext uri="{BB962C8B-B14F-4D97-AF65-F5344CB8AC3E}">
        <p14:creationId xmlns:p14="http://schemas.microsoft.com/office/powerpoint/2010/main" val="367189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ECD2-4DC6-EF96-7184-2870AED3D3E6}"/>
              </a:ext>
            </a:extLst>
          </p:cNvPr>
          <p:cNvSpPr>
            <a:spLocks noGrp="1"/>
          </p:cNvSpPr>
          <p:nvPr>
            <p:ph type="title"/>
          </p:nvPr>
        </p:nvSpPr>
        <p:spPr/>
        <p:txBody>
          <a:bodyPr/>
          <a:lstStyle/>
          <a:p>
            <a:r>
              <a:rPr lang="en-US" dirty="0"/>
              <a:t>Who Can Assess &amp; For What?</a:t>
            </a:r>
          </a:p>
        </p:txBody>
      </p:sp>
      <p:graphicFrame>
        <p:nvGraphicFramePr>
          <p:cNvPr id="4" name="Content Placeholder 3">
            <a:extLst>
              <a:ext uri="{FF2B5EF4-FFF2-40B4-BE49-F238E27FC236}">
                <a16:creationId xmlns:a16="http://schemas.microsoft.com/office/drawing/2014/main" id="{8F702EB5-E7CE-29BF-0263-8D8907BCF2E6}"/>
              </a:ext>
            </a:extLst>
          </p:cNvPr>
          <p:cNvGraphicFramePr>
            <a:graphicFrameLocks/>
          </p:cNvGraphicFramePr>
          <p:nvPr>
            <p:extLst>
              <p:ext uri="{D42A27DB-BD31-4B8C-83A1-F6EECF244321}">
                <p14:modId xmlns:p14="http://schemas.microsoft.com/office/powerpoint/2010/main" val="101600197"/>
              </p:ext>
            </p:extLst>
          </p:nvPr>
        </p:nvGraphicFramePr>
        <p:xfrm>
          <a:off x="6015695" y="1373548"/>
          <a:ext cx="5824603" cy="433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230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450F74D-B600-0640-98DA-401C0EE5581B}"/>
              </a:ext>
            </a:extLst>
          </p:cNvPr>
          <p:cNvCxnSpPr>
            <a:cxnSpLocks/>
          </p:cNvCxnSpPr>
          <p:nvPr/>
        </p:nvCxnSpPr>
        <p:spPr>
          <a:xfrm>
            <a:off x="2348504" y="2581222"/>
            <a:ext cx="0" cy="427677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7B565E3-D3FB-3649-A58F-3482F66A01B1}"/>
              </a:ext>
            </a:extLst>
          </p:cNvPr>
          <p:cNvSpPr/>
          <p:nvPr/>
        </p:nvSpPr>
        <p:spPr>
          <a:xfrm rot="16200000">
            <a:off x="1887320" y="1621213"/>
            <a:ext cx="922365" cy="92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8" name="Oval 7">
            <a:extLst>
              <a:ext uri="{FF2B5EF4-FFF2-40B4-BE49-F238E27FC236}">
                <a16:creationId xmlns:a16="http://schemas.microsoft.com/office/drawing/2014/main" id="{AD939C0F-3839-5546-9BDC-66139DD699BA}"/>
              </a:ext>
            </a:extLst>
          </p:cNvPr>
          <p:cNvSpPr/>
          <p:nvPr/>
        </p:nvSpPr>
        <p:spPr>
          <a:xfrm rot="16200000">
            <a:off x="1887322" y="4359933"/>
            <a:ext cx="922364" cy="9223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2400">
              <a:solidFill>
                <a:schemeClr val="accent1"/>
              </a:solidFill>
            </a:endParaRPr>
          </a:p>
        </p:txBody>
      </p:sp>
      <p:sp>
        <p:nvSpPr>
          <p:cNvPr id="12" name="Title 11">
            <a:extLst>
              <a:ext uri="{FF2B5EF4-FFF2-40B4-BE49-F238E27FC236}">
                <a16:creationId xmlns:a16="http://schemas.microsoft.com/office/drawing/2014/main" id="{CD475A57-3D77-C34F-AE98-042C38F318D1}"/>
              </a:ext>
            </a:extLst>
          </p:cNvPr>
          <p:cNvSpPr>
            <a:spLocks noGrp="1"/>
          </p:cNvSpPr>
          <p:nvPr>
            <p:ph type="title"/>
          </p:nvPr>
        </p:nvSpPr>
        <p:spPr>
          <a:xfrm>
            <a:off x="1659190" y="658585"/>
            <a:ext cx="8470330" cy="657909"/>
          </a:xfrm>
        </p:spPr>
        <p:txBody>
          <a:bodyPr/>
          <a:lstStyle/>
          <a:p>
            <a:r>
              <a:rPr lang="en-US" noProof="1"/>
              <a:t>Water &amp;/or Sewer Service</a:t>
            </a:r>
          </a:p>
        </p:txBody>
      </p:sp>
      <p:sp>
        <p:nvSpPr>
          <p:cNvPr id="13" name="Title 11">
            <a:extLst>
              <a:ext uri="{FF2B5EF4-FFF2-40B4-BE49-F238E27FC236}">
                <a16:creationId xmlns:a16="http://schemas.microsoft.com/office/drawing/2014/main" id="{9C16462F-28BB-E247-9B4D-8408A6770F0E}"/>
              </a:ext>
            </a:extLst>
          </p:cNvPr>
          <p:cNvSpPr txBox="1">
            <a:spLocks/>
          </p:cNvSpPr>
          <p:nvPr/>
        </p:nvSpPr>
        <p:spPr>
          <a:xfrm>
            <a:off x="3410887" y="2534804"/>
            <a:ext cx="7898553" cy="406400"/>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endParaRPr lang="en-US" sz="2400" dirty="0">
              <a:latin typeface="+mn-lt"/>
            </a:endParaRPr>
          </a:p>
        </p:txBody>
      </p:sp>
      <p:sp>
        <p:nvSpPr>
          <p:cNvPr id="7" name="Title 11">
            <a:extLst>
              <a:ext uri="{FF2B5EF4-FFF2-40B4-BE49-F238E27FC236}">
                <a16:creationId xmlns:a16="http://schemas.microsoft.com/office/drawing/2014/main" id="{131E18DE-38DF-B8F3-E6ED-5C034669DBD7}"/>
              </a:ext>
            </a:extLst>
          </p:cNvPr>
          <p:cNvSpPr txBox="1">
            <a:spLocks/>
          </p:cNvSpPr>
          <p:nvPr/>
        </p:nvSpPr>
        <p:spPr>
          <a:xfrm>
            <a:off x="3317073" y="4414715"/>
            <a:ext cx="7898543" cy="406400"/>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en-US" sz="2200" b="0" dirty="0">
                <a:effectLst/>
                <a:latin typeface="+mn-lt"/>
              </a:rPr>
              <a:t>G.S. 162A-201(7): Service. – Water or sewer service, or water and sewer service, provided by a local governmental unit, including water or sewer service provided pursuant to a wholesale arrangement between a water and sewer authority organized under Article 1 of Chapter 162A of the General Statutes and a local governmental unit.</a:t>
            </a:r>
            <a:br>
              <a:rPr lang="en-US" sz="2400" dirty="0">
                <a:effectLst/>
                <a:latin typeface="+mn-lt"/>
              </a:rPr>
            </a:br>
            <a:endParaRPr lang="en-BR" sz="2400" dirty="0"/>
          </a:p>
        </p:txBody>
      </p:sp>
      <p:sp>
        <p:nvSpPr>
          <p:cNvPr id="11" name="Rectangle 10">
            <a:extLst>
              <a:ext uri="{FF2B5EF4-FFF2-40B4-BE49-F238E27FC236}">
                <a16:creationId xmlns:a16="http://schemas.microsoft.com/office/drawing/2014/main" id="{C8B97E22-4308-FF8E-DDD8-DA96E4863911}"/>
              </a:ext>
            </a:extLst>
          </p:cNvPr>
          <p:cNvSpPr/>
          <p:nvPr/>
        </p:nvSpPr>
        <p:spPr>
          <a:xfrm>
            <a:off x="3223260" y="2000250"/>
            <a:ext cx="8086170" cy="1611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0" dirty="0">
                <a:effectLst/>
                <a:latin typeface="+mn-lt"/>
              </a:rPr>
              <a:t>G.S. 162A-201(9): “A charge or assessment </a:t>
            </a:r>
            <a:r>
              <a:rPr lang="en-US" sz="2200" dirty="0">
                <a:effectLst/>
                <a:latin typeface="+mn-lt"/>
              </a:rPr>
              <a:t>for service</a:t>
            </a:r>
            <a:r>
              <a:rPr lang="en-US" sz="2200" b="0" dirty="0">
                <a:effectLst/>
                <a:latin typeface="+mn-lt"/>
              </a:rPr>
              <a:t>, including service provided pursuant to a wholesale arrangement between a water and sewer authority organized under Article 1 of Chapter 162A of the General Statutes and a local governmental unit,…….[or] to recoup costs incurred by a local government unit to </a:t>
            </a:r>
            <a:r>
              <a:rPr lang="en-US" sz="2200" dirty="0">
                <a:effectLst/>
                <a:latin typeface="+mn-lt"/>
              </a:rPr>
              <a:t>purchase capacity in, or reserve capacity supplied by, capital improvements or facilities owned by another local government unit.”</a:t>
            </a:r>
            <a:endParaRPr lang="en-US" sz="2200" dirty="0"/>
          </a:p>
        </p:txBody>
      </p:sp>
    </p:spTree>
    <p:extLst>
      <p:ext uri="{BB962C8B-B14F-4D97-AF65-F5344CB8AC3E}">
        <p14:creationId xmlns:p14="http://schemas.microsoft.com/office/powerpoint/2010/main" val="1663782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67FCD759-03F1-4E3F-9CB0-3258F45CB4F9}"/>
              </a:ext>
            </a:extLst>
          </p:cNvPr>
          <p:cNvSpPr/>
          <p:nvPr/>
        </p:nvSpPr>
        <p:spPr>
          <a:xfrm>
            <a:off x="427757" y="1090519"/>
            <a:ext cx="5328621" cy="5328621"/>
          </a:xfrm>
          <a:prstGeom prst="ellipse">
            <a:avLst/>
          </a:prstGeom>
          <a:solidFill>
            <a:schemeClr val="tx1">
              <a:alpha val="35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4EFEF5D9-F144-4054-A899-75F0E4E51EC0}"/>
              </a:ext>
            </a:extLst>
          </p:cNvPr>
          <p:cNvSpPr txBox="1"/>
          <p:nvPr/>
        </p:nvSpPr>
        <p:spPr>
          <a:xfrm>
            <a:off x="6032990" y="3644650"/>
            <a:ext cx="4635010" cy="3016210"/>
          </a:xfrm>
          <a:prstGeom prst="rect">
            <a:avLst/>
          </a:prstGeom>
          <a:noFill/>
        </p:spPr>
        <p:txBody>
          <a:bodyPr wrap="square" lIns="0" tIns="0" rIns="0" bIns="0" rtlCol="0" anchor="ctr">
            <a:spAutoFit/>
          </a:bodyPr>
          <a:lstStyle/>
          <a:p>
            <a:r>
              <a:rPr lang="en-US" sz="2800" kern="0" dirty="0">
                <a:solidFill>
                  <a:schemeClr val="tx1">
                    <a:lumMod val="50000"/>
                    <a:lumOff val="50000"/>
                  </a:schemeClr>
                </a:solidFill>
                <a:ea typeface="Calibri Light" charset="0"/>
                <a:cs typeface="Segoe UI" panose="020B0502040204020203" pitchFamily="34" charset="0"/>
              </a:rPr>
              <a:t>If agreement between Water &amp; Sewer Authority (G.S. 162A, Art. 1) and any other local government utility, “purchaser” may assess SDF based on cost of purchase agreement</a:t>
            </a:r>
            <a:endParaRPr lang="en-US" sz="2800" dirty="0">
              <a:solidFill>
                <a:schemeClr val="tx1">
                  <a:lumMod val="50000"/>
                  <a:lumOff val="50000"/>
                </a:schemeClr>
              </a:solidFill>
              <a:ea typeface="Calibri Light" charset="0"/>
              <a:cs typeface="Segoe UI" panose="020B0502040204020203" pitchFamily="34" charset="0"/>
            </a:endParaRPr>
          </a:p>
        </p:txBody>
      </p:sp>
      <p:sp>
        <p:nvSpPr>
          <p:cNvPr id="24" name="TextBox 23">
            <a:extLst>
              <a:ext uri="{FF2B5EF4-FFF2-40B4-BE49-F238E27FC236}">
                <a16:creationId xmlns:a16="http://schemas.microsoft.com/office/drawing/2014/main" id="{AC206CF5-6C8B-4FCA-B6AF-804260DAAD34}"/>
              </a:ext>
            </a:extLst>
          </p:cNvPr>
          <p:cNvSpPr txBox="1"/>
          <p:nvPr/>
        </p:nvSpPr>
        <p:spPr>
          <a:xfrm>
            <a:off x="6032990" y="383936"/>
            <a:ext cx="4914758" cy="984885"/>
          </a:xfrm>
          <a:prstGeom prst="rect">
            <a:avLst/>
          </a:prstGeom>
          <a:noFill/>
        </p:spPr>
        <p:txBody>
          <a:bodyPr wrap="square" lIns="0" tIns="0" rIns="0" bIns="0" rtlCol="0" anchor="ctr">
            <a:spAutoFit/>
          </a:bodyPr>
          <a:lstStyle/>
          <a:p>
            <a:r>
              <a:rPr lang="en-US" sz="3200" b="1" kern="0" dirty="0">
                <a:solidFill>
                  <a:schemeClr val="tx2">
                    <a:lumMod val="50000"/>
                  </a:schemeClr>
                </a:solidFill>
                <a:ea typeface="Segoe UI Black" panose="020B0A02040204020203" pitchFamily="34" charset="0"/>
                <a:cs typeface="Segoe UI" panose="020B0502040204020203" pitchFamily="34" charset="0"/>
              </a:rPr>
              <a:t>Bulk Purchase / </a:t>
            </a:r>
          </a:p>
          <a:p>
            <a:r>
              <a:rPr lang="en-US" sz="3200" b="1" kern="0" dirty="0">
                <a:solidFill>
                  <a:schemeClr val="tx2">
                    <a:lumMod val="50000"/>
                  </a:schemeClr>
                </a:solidFill>
                <a:ea typeface="Segoe UI Black" panose="020B0A02040204020203" pitchFamily="34" charset="0"/>
                <a:cs typeface="Segoe UI" panose="020B0502040204020203" pitchFamily="34" charset="0"/>
              </a:rPr>
              <a:t>Treatment Agreements</a:t>
            </a:r>
            <a:endParaRPr lang="en-US" sz="3200" b="1" dirty="0">
              <a:solidFill>
                <a:schemeClr val="tx2">
                  <a:lumMod val="50000"/>
                </a:schemeClr>
              </a:solidFill>
              <a:ea typeface="Segoe UI Black" panose="020B0A02040204020203" pitchFamily="34" charset="0"/>
              <a:cs typeface="Segoe UI" panose="020B0502040204020203" pitchFamily="34" charset="0"/>
            </a:endParaRPr>
          </a:p>
        </p:txBody>
      </p:sp>
      <p:sp>
        <p:nvSpPr>
          <p:cNvPr id="6" name="Picture Placeholder 5">
            <a:extLst>
              <a:ext uri="{FF2B5EF4-FFF2-40B4-BE49-F238E27FC236}">
                <a16:creationId xmlns:a16="http://schemas.microsoft.com/office/drawing/2014/main" id="{7F115A0D-FB48-E4C4-7752-BC3B613B7F81}"/>
              </a:ext>
            </a:extLst>
          </p:cNvPr>
          <p:cNvSpPr>
            <a:spLocks noGrp="1"/>
          </p:cNvSpPr>
          <p:nvPr>
            <p:ph type="pic" sz="quarter" idx="13"/>
          </p:nvPr>
        </p:nvSpPr>
        <p:spPr>
          <a:blipFill>
            <a:blip r:embed="rId3"/>
            <a:stretch>
              <a:fillRect/>
            </a:stretch>
          </a:blipFill>
          <a:effectLst>
            <a:outerShdw blurRad="50800" dist="38100" dir="8100000" algn="tr" rotWithShape="0">
              <a:prstClr val="black">
                <a:alpha val="40000"/>
              </a:prstClr>
            </a:outerShdw>
          </a:effectLst>
        </p:spPr>
        <p:txBody>
          <a:bodyPr/>
          <a:lstStyle/>
          <a:p>
            <a:endParaRPr lang="en-US" dirty="0"/>
          </a:p>
        </p:txBody>
      </p:sp>
      <p:sp>
        <p:nvSpPr>
          <p:cNvPr id="7" name="TextBox 6">
            <a:extLst>
              <a:ext uri="{FF2B5EF4-FFF2-40B4-BE49-F238E27FC236}">
                <a16:creationId xmlns:a16="http://schemas.microsoft.com/office/drawing/2014/main" id="{EC2C26CD-4027-B911-CB30-546373C826A3}"/>
              </a:ext>
            </a:extLst>
          </p:cNvPr>
          <p:cNvSpPr txBox="1"/>
          <p:nvPr/>
        </p:nvSpPr>
        <p:spPr>
          <a:xfrm>
            <a:off x="6032990" y="1584264"/>
            <a:ext cx="4767090" cy="1292662"/>
          </a:xfrm>
          <a:prstGeom prst="rect">
            <a:avLst/>
          </a:prstGeom>
          <a:noFill/>
        </p:spPr>
        <p:txBody>
          <a:bodyPr wrap="square" lIns="0" tIns="0" rIns="0" bIns="0" rtlCol="0" anchor="ctr">
            <a:spAutoFit/>
          </a:bodyPr>
          <a:lstStyle/>
          <a:p>
            <a:r>
              <a:rPr lang="en-US" sz="2800" kern="0" dirty="0">
                <a:solidFill>
                  <a:schemeClr val="tx1">
                    <a:lumMod val="50000"/>
                    <a:lumOff val="50000"/>
                  </a:schemeClr>
                </a:solidFill>
                <a:ea typeface="Calibri Light" charset="0"/>
                <a:cs typeface="Segoe UI" panose="020B0502040204020203" pitchFamily="34" charset="0"/>
              </a:rPr>
              <a:t>Wholesale ”purchaser” likely may not assess SDFs to recoup costs of agreement. </a:t>
            </a:r>
            <a:endParaRPr lang="en-US" sz="2800" dirty="0">
              <a:solidFill>
                <a:schemeClr val="tx1">
                  <a:lumMod val="50000"/>
                  <a:lumOff val="50000"/>
                </a:schemeClr>
              </a:solidFill>
              <a:ea typeface="Calibri Light" charset="0"/>
              <a:cs typeface="Segoe UI" panose="020B0502040204020203" pitchFamily="34" charset="0"/>
            </a:endParaRPr>
          </a:p>
        </p:txBody>
      </p:sp>
      <p:sp>
        <p:nvSpPr>
          <p:cNvPr id="10" name="TextBox 9">
            <a:extLst>
              <a:ext uri="{FF2B5EF4-FFF2-40B4-BE49-F238E27FC236}">
                <a16:creationId xmlns:a16="http://schemas.microsoft.com/office/drawing/2014/main" id="{7EEBF729-BC1C-ED92-A9DA-2903F2EF1C86}"/>
              </a:ext>
            </a:extLst>
          </p:cNvPr>
          <p:cNvSpPr txBox="1"/>
          <p:nvPr/>
        </p:nvSpPr>
        <p:spPr>
          <a:xfrm>
            <a:off x="6032990" y="3154112"/>
            <a:ext cx="3906662" cy="430887"/>
          </a:xfrm>
          <a:prstGeom prst="rect">
            <a:avLst/>
          </a:prstGeom>
          <a:noFill/>
        </p:spPr>
        <p:txBody>
          <a:bodyPr wrap="square" lIns="0" tIns="0" rIns="0" bIns="0" rtlCol="0" anchor="ctr">
            <a:spAutoFit/>
          </a:bodyPr>
          <a:lstStyle/>
          <a:p>
            <a:r>
              <a:rPr lang="en-US" sz="2800" b="1" kern="0" dirty="0">
                <a:solidFill>
                  <a:schemeClr val="tx2"/>
                </a:solidFill>
                <a:ea typeface="Calibri Light" charset="0"/>
                <a:cs typeface="Segoe UI" panose="020B0502040204020203" pitchFamily="34" charset="0"/>
              </a:rPr>
              <a:t>Unless…..</a:t>
            </a:r>
            <a:endParaRPr lang="en-US" sz="2800" b="1" dirty="0">
              <a:solidFill>
                <a:schemeClr val="tx2"/>
              </a:solidFill>
              <a:ea typeface="Calibri Light" charset="0"/>
              <a:cs typeface="Segoe UI" panose="020B0502040204020203" pitchFamily="34" charset="0"/>
            </a:endParaRPr>
          </a:p>
        </p:txBody>
      </p:sp>
      <p:sp>
        <p:nvSpPr>
          <p:cNvPr id="11" name="TextBox 10">
            <a:extLst>
              <a:ext uri="{FF2B5EF4-FFF2-40B4-BE49-F238E27FC236}">
                <a16:creationId xmlns:a16="http://schemas.microsoft.com/office/drawing/2014/main" id="{8517D31A-2370-B9B3-66EC-795EDEC42E1E}"/>
              </a:ext>
            </a:extLst>
          </p:cNvPr>
          <p:cNvSpPr txBox="1"/>
          <p:nvPr/>
        </p:nvSpPr>
        <p:spPr>
          <a:xfrm rot="16200000">
            <a:off x="-1437840" y="2803342"/>
            <a:ext cx="3757266" cy="830997"/>
          </a:xfrm>
          <a:prstGeom prst="rect">
            <a:avLst/>
          </a:prstGeom>
          <a:noFill/>
        </p:spPr>
        <p:txBody>
          <a:bodyPr wrap="square" lIns="0" tIns="0" rIns="0" bIns="0" rtlCol="0" anchor="ctr">
            <a:spAutoFit/>
          </a:bodyPr>
          <a:lstStyle/>
          <a:p>
            <a:pPr algn="ctr"/>
            <a:r>
              <a:rPr lang="en-IN" sz="54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Wholesale</a:t>
            </a:r>
          </a:p>
        </p:txBody>
      </p:sp>
    </p:spTree>
    <p:extLst>
      <p:ext uri="{BB962C8B-B14F-4D97-AF65-F5344CB8AC3E}">
        <p14:creationId xmlns:p14="http://schemas.microsoft.com/office/powerpoint/2010/main" val="16418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67FCD759-03F1-4E3F-9CB0-3258F45CB4F9}"/>
              </a:ext>
            </a:extLst>
          </p:cNvPr>
          <p:cNvSpPr/>
          <p:nvPr/>
        </p:nvSpPr>
        <p:spPr>
          <a:xfrm>
            <a:off x="427757" y="1090519"/>
            <a:ext cx="5328621" cy="5328621"/>
          </a:xfrm>
          <a:prstGeom prst="ellipse">
            <a:avLst/>
          </a:prstGeom>
          <a:solidFill>
            <a:schemeClr val="tx1">
              <a:alpha val="35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4EFEF5D9-F144-4054-A899-75F0E4E51EC0}"/>
              </a:ext>
            </a:extLst>
          </p:cNvPr>
          <p:cNvSpPr txBox="1"/>
          <p:nvPr/>
        </p:nvSpPr>
        <p:spPr>
          <a:xfrm>
            <a:off x="6096000" y="1600396"/>
            <a:ext cx="4363614" cy="4308872"/>
          </a:xfrm>
          <a:prstGeom prst="rect">
            <a:avLst/>
          </a:prstGeom>
          <a:noFill/>
        </p:spPr>
        <p:txBody>
          <a:bodyPr wrap="square" lIns="0" tIns="0" rIns="0" bIns="0" rtlCol="0" anchor="ctr">
            <a:spAutoFit/>
          </a:bodyPr>
          <a:lstStyle/>
          <a:p>
            <a:r>
              <a:rPr lang="en-US" sz="2800" kern="0" dirty="0">
                <a:solidFill>
                  <a:schemeClr val="tx1">
                    <a:lumMod val="50000"/>
                    <a:lumOff val="50000"/>
                  </a:schemeClr>
                </a:solidFill>
                <a:ea typeface="Calibri Light" charset="0"/>
                <a:cs typeface="Segoe UI" panose="020B0502040204020203" pitchFamily="34" charset="0"/>
              </a:rPr>
              <a:t>Agreement should specify in writing who is “providing” the water &amp; sewer service</a:t>
            </a:r>
          </a:p>
          <a:p>
            <a:endParaRPr lang="en-US" sz="2800" kern="0" dirty="0">
              <a:solidFill>
                <a:schemeClr val="tx1">
                  <a:lumMod val="50000"/>
                  <a:lumOff val="50000"/>
                </a:schemeClr>
              </a:solidFill>
              <a:ea typeface="Calibri Light" charset="0"/>
              <a:cs typeface="Segoe UI" panose="020B0502040204020203" pitchFamily="34" charset="0"/>
            </a:endParaRPr>
          </a:p>
          <a:p>
            <a:r>
              <a:rPr lang="en-US" sz="2800" kern="0" dirty="0">
                <a:solidFill>
                  <a:schemeClr val="tx1">
                    <a:lumMod val="50000"/>
                    <a:lumOff val="50000"/>
                  </a:schemeClr>
                </a:solidFill>
                <a:ea typeface="Calibri Light" charset="0"/>
                <a:cs typeface="Segoe UI" panose="020B0502040204020203" pitchFamily="34" charset="0"/>
              </a:rPr>
              <a:t>There may be flexibility for either owner or operator to assess (if operator also is a local government unit), as long as no double charging for same costs</a:t>
            </a:r>
            <a:endParaRPr lang="en-US" sz="2800" dirty="0">
              <a:solidFill>
                <a:schemeClr val="tx1">
                  <a:lumMod val="50000"/>
                  <a:lumOff val="50000"/>
                </a:schemeClr>
              </a:solidFill>
              <a:ea typeface="Calibri Light" charset="0"/>
              <a:cs typeface="Segoe UI" panose="020B0502040204020203" pitchFamily="34" charset="0"/>
            </a:endParaRPr>
          </a:p>
        </p:txBody>
      </p:sp>
      <p:sp>
        <p:nvSpPr>
          <p:cNvPr id="24" name="TextBox 23">
            <a:extLst>
              <a:ext uri="{FF2B5EF4-FFF2-40B4-BE49-F238E27FC236}">
                <a16:creationId xmlns:a16="http://schemas.microsoft.com/office/drawing/2014/main" id="{AC206CF5-6C8B-4FCA-B6AF-804260DAAD34}"/>
              </a:ext>
            </a:extLst>
          </p:cNvPr>
          <p:cNvSpPr txBox="1"/>
          <p:nvPr/>
        </p:nvSpPr>
        <p:spPr>
          <a:xfrm>
            <a:off x="6032990" y="605066"/>
            <a:ext cx="5175578" cy="984885"/>
          </a:xfrm>
          <a:prstGeom prst="rect">
            <a:avLst/>
          </a:prstGeom>
          <a:noFill/>
        </p:spPr>
        <p:txBody>
          <a:bodyPr wrap="square" lIns="0" tIns="0" rIns="0" bIns="0" rtlCol="0" anchor="ctr">
            <a:spAutoFit/>
          </a:bodyPr>
          <a:lstStyle/>
          <a:p>
            <a:r>
              <a:rPr lang="en-US" sz="3200" b="1" kern="0" dirty="0">
                <a:solidFill>
                  <a:schemeClr val="tx2">
                    <a:lumMod val="50000"/>
                  </a:schemeClr>
                </a:solidFill>
                <a:ea typeface="Segoe UI Black" panose="020B0A02040204020203" pitchFamily="34" charset="0"/>
                <a:cs typeface="Segoe UI" panose="020B0502040204020203" pitchFamily="34" charset="0"/>
              </a:rPr>
              <a:t>Operations &amp; Maintenance Agreements</a:t>
            </a:r>
            <a:endParaRPr lang="en-US" sz="3200" b="1" dirty="0">
              <a:solidFill>
                <a:schemeClr val="tx2">
                  <a:lumMod val="50000"/>
                </a:schemeClr>
              </a:solidFill>
              <a:ea typeface="Segoe UI Black" panose="020B0A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9A12CB01-F104-4156-A4C6-31917F625595}"/>
              </a:ext>
            </a:extLst>
          </p:cNvPr>
          <p:cNvSpPr txBox="1"/>
          <p:nvPr/>
        </p:nvSpPr>
        <p:spPr>
          <a:xfrm rot="16200000">
            <a:off x="-1436252" y="2803343"/>
            <a:ext cx="3757266" cy="830997"/>
          </a:xfrm>
          <a:prstGeom prst="rect">
            <a:avLst/>
          </a:prstGeom>
          <a:noFill/>
        </p:spPr>
        <p:txBody>
          <a:bodyPr wrap="square" lIns="0" tIns="0" rIns="0" bIns="0" rtlCol="0" anchor="ctr">
            <a:spAutoFit/>
          </a:bodyPr>
          <a:lstStyle/>
          <a:p>
            <a:pPr algn="ctr"/>
            <a:r>
              <a:rPr lang="en-IN" sz="54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O&amp;M</a:t>
            </a:r>
          </a:p>
        </p:txBody>
      </p:sp>
      <p:sp>
        <p:nvSpPr>
          <p:cNvPr id="4" name="Picture Placeholder 3">
            <a:extLst>
              <a:ext uri="{FF2B5EF4-FFF2-40B4-BE49-F238E27FC236}">
                <a16:creationId xmlns:a16="http://schemas.microsoft.com/office/drawing/2014/main" id="{CC93F6BF-87D3-1606-F5BF-4E7EB1B79F12}"/>
              </a:ext>
            </a:extLst>
          </p:cNvPr>
          <p:cNvSpPr>
            <a:spLocks noGrp="1"/>
          </p:cNvSpPr>
          <p:nvPr>
            <p:ph type="pic" sz="quarter" idx="13"/>
          </p:nvPr>
        </p:nvSpPr>
        <p:spPr>
          <a:xfrm>
            <a:off x="1115319" y="898916"/>
            <a:ext cx="4641059" cy="4639850"/>
          </a:xfrm>
          <a:blipFill>
            <a:blip r:embed="rId3"/>
            <a:stretch>
              <a:fillRect/>
            </a:stretch>
          </a:blipFill>
          <a:effectLst>
            <a:outerShdw blurRad="50800" dist="38100" dir="8100000" algn="tr" rotWithShape="0">
              <a:prstClr val="black">
                <a:alpha val="40000"/>
              </a:prstClr>
            </a:outerShdw>
          </a:effectLst>
        </p:spPr>
        <p:txBody>
          <a:bodyPr/>
          <a:lstStyle/>
          <a:p>
            <a:endParaRPr lang="en-US" dirty="0"/>
          </a:p>
        </p:txBody>
      </p:sp>
    </p:spTree>
    <p:extLst>
      <p:ext uri="{BB962C8B-B14F-4D97-AF65-F5344CB8AC3E}">
        <p14:creationId xmlns:p14="http://schemas.microsoft.com/office/powerpoint/2010/main" val="363561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67FCD759-03F1-4E3F-9CB0-3258F45CB4F9}"/>
              </a:ext>
            </a:extLst>
          </p:cNvPr>
          <p:cNvSpPr/>
          <p:nvPr/>
        </p:nvSpPr>
        <p:spPr>
          <a:xfrm>
            <a:off x="427757" y="1090519"/>
            <a:ext cx="5328621" cy="5328621"/>
          </a:xfrm>
          <a:prstGeom prst="ellipse">
            <a:avLst/>
          </a:prstGeom>
          <a:solidFill>
            <a:schemeClr val="tx1">
              <a:alpha val="35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AC206CF5-6C8B-4FCA-B6AF-804260DAAD34}"/>
              </a:ext>
            </a:extLst>
          </p:cNvPr>
          <p:cNvSpPr txBox="1"/>
          <p:nvPr/>
        </p:nvSpPr>
        <p:spPr>
          <a:xfrm>
            <a:off x="5880598" y="598076"/>
            <a:ext cx="5175578" cy="984885"/>
          </a:xfrm>
          <a:prstGeom prst="rect">
            <a:avLst/>
          </a:prstGeom>
          <a:noFill/>
        </p:spPr>
        <p:txBody>
          <a:bodyPr wrap="square" lIns="0" tIns="0" rIns="0" bIns="0" rtlCol="0" anchor="ctr">
            <a:spAutoFit/>
          </a:bodyPr>
          <a:lstStyle/>
          <a:p>
            <a:r>
              <a:rPr lang="en-US" sz="3200" b="1" kern="0" dirty="0">
                <a:solidFill>
                  <a:schemeClr val="tx2">
                    <a:lumMod val="50000"/>
                  </a:schemeClr>
                </a:solidFill>
                <a:ea typeface="Segoe UI Black" panose="020B0A02040204020203" pitchFamily="34" charset="0"/>
                <a:cs typeface="Segoe UI" panose="020B0502040204020203" pitchFamily="34" charset="0"/>
              </a:rPr>
              <a:t>Reserved Capacity Agreements</a:t>
            </a:r>
            <a:endParaRPr lang="en-US" sz="3200" b="1" dirty="0">
              <a:solidFill>
                <a:schemeClr val="tx2">
                  <a:lumMod val="50000"/>
                </a:schemeClr>
              </a:solidFill>
              <a:ea typeface="Segoe UI Black" panose="020B0A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9A12CB01-F104-4156-A4C6-31917F625595}"/>
              </a:ext>
            </a:extLst>
          </p:cNvPr>
          <p:cNvSpPr txBox="1"/>
          <p:nvPr/>
        </p:nvSpPr>
        <p:spPr>
          <a:xfrm rot="16200000">
            <a:off x="-1436252" y="2803343"/>
            <a:ext cx="3757266" cy="830997"/>
          </a:xfrm>
          <a:prstGeom prst="rect">
            <a:avLst/>
          </a:prstGeom>
          <a:noFill/>
        </p:spPr>
        <p:txBody>
          <a:bodyPr wrap="square" lIns="0" tIns="0" rIns="0" bIns="0" rtlCol="0" anchor="ctr">
            <a:spAutoFit/>
          </a:bodyPr>
          <a:lstStyle/>
          <a:p>
            <a:pPr algn="ctr"/>
            <a:r>
              <a:rPr lang="en-IN" sz="54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Capacity</a:t>
            </a:r>
          </a:p>
        </p:txBody>
      </p:sp>
      <p:sp>
        <p:nvSpPr>
          <p:cNvPr id="4" name="Picture Placeholder 3">
            <a:extLst>
              <a:ext uri="{FF2B5EF4-FFF2-40B4-BE49-F238E27FC236}">
                <a16:creationId xmlns:a16="http://schemas.microsoft.com/office/drawing/2014/main" id="{CC93F6BF-87D3-1606-F5BF-4E7EB1B79F12}"/>
              </a:ext>
            </a:extLst>
          </p:cNvPr>
          <p:cNvSpPr>
            <a:spLocks noGrp="1"/>
          </p:cNvSpPr>
          <p:nvPr>
            <p:ph type="pic" sz="quarter" idx="13"/>
          </p:nvPr>
        </p:nvSpPr>
        <p:spPr>
          <a:blipFill>
            <a:blip r:embed="rId3"/>
            <a:stretch>
              <a:fillRect/>
            </a:stretch>
          </a:blipFill>
          <a:effectLst>
            <a:outerShdw blurRad="50800" dist="38100" dir="8100000" algn="tr" rotWithShape="0">
              <a:prstClr val="black">
                <a:alpha val="40000"/>
              </a:prstClr>
            </a:outerShdw>
          </a:effectLst>
        </p:spPr>
        <p:txBody>
          <a:bodyPr/>
          <a:lstStyle/>
          <a:p>
            <a:endParaRPr lang="en-US" dirty="0"/>
          </a:p>
        </p:txBody>
      </p:sp>
      <p:sp>
        <p:nvSpPr>
          <p:cNvPr id="2" name="Rectangle 1">
            <a:extLst>
              <a:ext uri="{FF2B5EF4-FFF2-40B4-BE49-F238E27FC236}">
                <a16:creationId xmlns:a16="http://schemas.microsoft.com/office/drawing/2014/main" id="{A0B2DED8-178C-D545-DDB0-02634B41AED8}"/>
              </a:ext>
            </a:extLst>
          </p:cNvPr>
          <p:cNvSpPr/>
          <p:nvPr/>
        </p:nvSpPr>
        <p:spPr>
          <a:xfrm>
            <a:off x="5880598" y="2142085"/>
            <a:ext cx="4482602" cy="37625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65000"/>
                  <a:lumOff val="35000"/>
                </a:schemeClr>
              </a:solidFill>
            </a:endParaRPr>
          </a:p>
          <a:p>
            <a:r>
              <a:rPr lang="en-US" sz="2800" dirty="0">
                <a:solidFill>
                  <a:schemeClr val="tx1">
                    <a:lumMod val="65000"/>
                    <a:lumOff val="35000"/>
                  </a:schemeClr>
                </a:solidFill>
                <a:effectLst/>
                <a:latin typeface="+mn-lt"/>
              </a:rPr>
              <a:t>G.S. 162A-205(10): Local government that pays for reserved capacity may assess its own SDFs to recoup the costs from new development (must use combined cost methodology to make this work)</a:t>
            </a:r>
          </a:p>
          <a:p>
            <a:endParaRPr lang="en-US" sz="2000" dirty="0">
              <a:solidFill>
                <a:schemeClr val="tx1">
                  <a:lumMod val="65000"/>
                  <a:lumOff val="35000"/>
                </a:schemeClr>
              </a:solidFill>
            </a:endParaRPr>
          </a:p>
          <a:p>
            <a:endParaRPr lang="en-US" sz="2000" dirty="0">
              <a:solidFill>
                <a:schemeClr val="tx1">
                  <a:lumMod val="65000"/>
                  <a:lumOff val="35000"/>
                </a:schemeClr>
              </a:solidFill>
            </a:endParaRPr>
          </a:p>
        </p:txBody>
      </p:sp>
    </p:spTree>
    <p:extLst>
      <p:ext uri="{BB962C8B-B14F-4D97-AF65-F5344CB8AC3E}">
        <p14:creationId xmlns:p14="http://schemas.microsoft.com/office/powerpoint/2010/main" val="1153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ECD2-4DC6-EF96-7184-2870AED3D3E6}"/>
              </a:ext>
            </a:extLst>
          </p:cNvPr>
          <p:cNvSpPr>
            <a:spLocks noGrp="1"/>
          </p:cNvSpPr>
          <p:nvPr>
            <p:ph type="title"/>
          </p:nvPr>
        </p:nvSpPr>
        <p:spPr/>
        <p:txBody>
          <a:bodyPr/>
          <a:lstStyle/>
          <a:p>
            <a:r>
              <a:rPr lang="en-US" dirty="0"/>
              <a:t>Who Can Be Assessed?</a:t>
            </a:r>
          </a:p>
        </p:txBody>
      </p:sp>
      <p:sp>
        <p:nvSpPr>
          <p:cNvPr id="3" name="Rectangle 2">
            <a:extLst>
              <a:ext uri="{FF2B5EF4-FFF2-40B4-BE49-F238E27FC236}">
                <a16:creationId xmlns:a16="http://schemas.microsoft.com/office/drawing/2014/main" id="{51099299-B2B4-A663-C6AE-D973C89A0A47}"/>
              </a:ext>
            </a:extLst>
          </p:cNvPr>
          <p:cNvSpPr/>
          <p:nvPr/>
        </p:nvSpPr>
        <p:spPr>
          <a:xfrm>
            <a:off x="7538720" y="2590800"/>
            <a:ext cx="4257040" cy="4053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0" dirty="0">
                <a:solidFill>
                  <a:schemeClr val="bg1"/>
                </a:solidFill>
                <a:latin typeface="+mn-lt"/>
              </a:rPr>
              <a:t>G.S. 162A-201(9): “</a:t>
            </a:r>
            <a:r>
              <a:rPr lang="en-US" sz="3200" b="0" dirty="0">
                <a:solidFill>
                  <a:schemeClr val="bg1"/>
                </a:solidFill>
                <a:effectLst/>
                <a:latin typeface="+mn-lt"/>
              </a:rPr>
              <a:t>A charge or assessment </a:t>
            </a:r>
            <a:r>
              <a:rPr lang="en-US" sz="3200" dirty="0">
                <a:solidFill>
                  <a:schemeClr val="bg1"/>
                </a:solidFill>
                <a:effectLst/>
                <a:latin typeface="+mn-lt"/>
              </a:rPr>
              <a:t>for service</a:t>
            </a:r>
            <a:r>
              <a:rPr lang="en-US" sz="3200" b="0" dirty="0">
                <a:solidFill>
                  <a:schemeClr val="bg1"/>
                </a:solidFill>
                <a:effectLst/>
                <a:latin typeface="+mn-lt"/>
              </a:rPr>
              <a:t>, …. imposed with respect to </a:t>
            </a:r>
            <a:r>
              <a:rPr lang="en-US" sz="3200" b="1" dirty="0">
                <a:solidFill>
                  <a:schemeClr val="bg1"/>
                </a:solidFill>
                <a:effectLst/>
                <a:latin typeface="+mn-lt"/>
              </a:rPr>
              <a:t>new development</a:t>
            </a:r>
            <a:r>
              <a:rPr lang="en-US" sz="3200" b="0" dirty="0">
                <a:solidFill>
                  <a:schemeClr val="bg1"/>
                </a:solidFill>
                <a:effectLst/>
                <a:latin typeface="+mn-lt"/>
              </a:rPr>
              <a:t>….”</a:t>
            </a:r>
            <a:endParaRPr lang="en-US" sz="3200" dirty="0">
              <a:solidFill>
                <a:schemeClr val="bg1"/>
              </a:solidFill>
            </a:endParaRPr>
          </a:p>
        </p:txBody>
      </p:sp>
    </p:spTree>
    <p:extLst>
      <p:ext uri="{BB962C8B-B14F-4D97-AF65-F5344CB8AC3E}">
        <p14:creationId xmlns:p14="http://schemas.microsoft.com/office/powerpoint/2010/main" val="2199086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23443</TotalTime>
  <Words>4758</Words>
  <Application>Microsoft Macintosh PowerPoint</Application>
  <PresentationFormat>Widescreen</PresentationFormat>
  <Paragraphs>417</Paragraphs>
  <Slides>35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Aptos Display</vt:lpstr>
      <vt:lpstr>Arial</vt:lpstr>
      <vt:lpstr>Calibri</vt:lpstr>
      <vt:lpstr>Calibri Light</vt:lpstr>
      <vt:lpstr>Chalkduster</vt:lpstr>
      <vt:lpstr>Segoe UI</vt:lpstr>
      <vt:lpstr>Segoe UI Black</vt:lpstr>
      <vt:lpstr>Segoe UI Light</vt:lpstr>
      <vt:lpstr>TimesNewRoman</vt:lpstr>
      <vt:lpstr>Office Theme</vt:lpstr>
      <vt:lpstr>SDFs and Growth Management</vt:lpstr>
      <vt:lpstr>System Development Fees</vt:lpstr>
      <vt:lpstr>Narrow Construction</vt:lpstr>
      <vt:lpstr>Who Can Assess &amp; For What?</vt:lpstr>
      <vt:lpstr>Water &amp;/or Sewer Service</vt:lpstr>
      <vt:lpstr>PowerPoint Presentation</vt:lpstr>
      <vt:lpstr>PowerPoint Presentation</vt:lpstr>
      <vt:lpstr>PowerPoint Presentation</vt:lpstr>
      <vt:lpstr>Who Can Be Assessed?</vt:lpstr>
      <vt:lpstr>What is “New Development?"</vt:lpstr>
      <vt:lpstr>What is “New Development?"</vt:lpstr>
      <vt:lpstr>What is “New Development?"</vt:lpstr>
      <vt:lpstr>When is Service Committed &amp; For How Long?</vt:lpstr>
      <vt:lpstr>No Capacity-Type Fees for Existing Development?</vt:lpstr>
      <vt:lpstr>Adopting,  Collecting, &amp; Expending Proceeds</vt:lpstr>
      <vt:lpstr>PowerPoint Presentation</vt:lpstr>
      <vt:lpstr>Professional Analysis: Accounting Methods</vt:lpstr>
      <vt:lpstr>Professional Analysis: Engineering Methods</vt:lpstr>
      <vt:lpstr>Methodologies</vt:lpstr>
      <vt:lpstr>PowerPoint Presentation</vt:lpstr>
      <vt:lpstr>Service Unit</vt:lpstr>
      <vt:lpstr>Service Unit</vt:lpstr>
      <vt:lpstr>Example SDF Fee Schedule</vt:lpstr>
      <vt:lpstr>PowerPoint Presentation</vt:lpstr>
      <vt:lpstr>When is Service Committed &amp; For How Long?</vt:lpstr>
      <vt:lpstr>SL 2021-76</vt:lpstr>
      <vt:lpstr>PowerPoint Presentation</vt:lpstr>
      <vt:lpstr>PowerPoint Presentation</vt:lpstr>
      <vt:lpstr>Establishing an CRF</vt:lpstr>
      <vt:lpstr>PowerPoint Presentation</vt:lpstr>
      <vt:lpstr>Other Options</vt:lpstr>
      <vt:lpstr>PowerPoint Presentation</vt:lpstr>
      <vt:lpstr>PowerPoint Presentation</vt:lpstr>
      <vt:lpstr>Reimbursements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Millonzi, Kara Anne</dc:creator>
  <cp:lastModifiedBy>Millonzi, Kara Anne</cp:lastModifiedBy>
  <cp:revision>44</cp:revision>
  <dcterms:created xsi:type="dcterms:W3CDTF">2024-07-09T16:57:20Z</dcterms:created>
  <dcterms:modified xsi:type="dcterms:W3CDTF">2025-05-22T00:37:59Z</dcterms:modified>
</cp:coreProperties>
</file>