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056" r:id="rId1"/>
  </p:sldMasterIdLst>
  <p:notesMasterIdLst>
    <p:notesMasterId r:id="rId75"/>
  </p:notesMasterIdLst>
  <p:sldIdLst>
    <p:sldId id="281" r:id="rId2"/>
    <p:sldId id="361" r:id="rId3"/>
    <p:sldId id="363" r:id="rId4"/>
    <p:sldId id="3394" r:id="rId5"/>
    <p:sldId id="3443" r:id="rId6"/>
    <p:sldId id="3445" r:id="rId7"/>
    <p:sldId id="3446" r:id="rId8"/>
    <p:sldId id="3444" r:id="rId9"/>
    <p:sldId id="3455" r:id="rId10"/>
    <p:sldId id="3414" r:id="rId11"/>
    <p:sldId id="3374" r:id="rId12"/>
    <p:sldId id="3388" r:id="rId13"/>
    <p:sldId id="3375" r:id="rId14"/>
    <p:sldId id="341" r:id="rId15"/>
    <p:sldId id="3381" r:id="rId16"/>
    <p:sldId id="3376" r:id="rId17"/>
    <p:sldId id="3377" r:id="rId18"/>
    <p:sldId id="348" r:id="rId19"/>
    <p:sldId id="3378" r:id="rId20"/>
    <p:sldId id="264" r:id="rId21"/>
    <p:sldId id="3450" r:id="rId22"/>
    <p:sldId id="376" r:id="rId23"/>
    <p:sldId id="3410" r:id="rId24"/>
    <p:sldId id="3424" r:id="rId25"/>
    <p:sldId id="3419" r:id="rId26"/>
    <p:sldId id="279" r:id="rId27"/>
    <p:sldId id="558" r:id="rId28"/>
    <p:sldId id="3420" r:id="rId29"/>
    <p:sldId id="3384" r:id="rId30"/>
    <p:sldId id="309" r:id="rId31"/>
    <p:sldId id="608" r:id="rId32"/>
    <p:sldId id="316" r:id="rId33"/>
    <p:sldId id="3426" r:id="rId34"/>
    <p:sldId id="3385" r:id="rId35"/>
    <p:sldId id="301" r:id="rId36"/>
    <p:sldId id="3427" r:id="rId37"/>
    <p:sldId id="3386" r:id="rId38"/>
    <p:sldId id="3387" r:id="rId39"/>
    <p:sldId id="289" r:id="rId40"/>
    <p:sldId id="290" r:id="rId41"/>
    <p:sldId id="3354" r:id="rId42"/>
    <p:sldId id="3364" r:id="rId43"/>
    <p:sldId id="3363" r:id="rId44"/>
    <p:sldId id="327" r:id="rId45"/>
    <p:sldId id="3397" r:id="rId46"/>
    <p:sldId id="3448" r:id="rId47"/>
    <p:sldId id="382" r:id="rId48"/>
    <p:sldId id="3380" r:id="rId49"/>
    <p:sldId id="3454" r:id="rId50"/>
    <p:sldId id="3382" r:id="rId51"/>
    <p:sldId id="3383" r:id="rId52"/>
    <p:sldId id="3449" r:id="rId53"/>
    <p:sldId id="3369" r:id="rId54"/>
    <p:sldId id="3428" r:id="rId55"/>
    <p:sldId id="3456" r:id="rId56"/>
    <p:sldId id="3452" r:id="rId57"/>
    <p:sldId id="3453" r:id="rId58"/>
    <p:sldId id="3447" r:id="rId59"/>
    <p:sldId id="3430" r:id="rId60"/>
    <p:sldId id="3431" r:id="rId61"/>
    <p:sldId id="3432" r:id="rId62"/>
    <p:sldId id="3433" r:id="rId63"/>
    <p:sldId id="3434" r:id="rId64"/>
    <p:sldId id="3435" r:id="rId65"/>
    <p:sldId id="276" r:id="rId66"/>
    <p:sldId id="375" r:id="rId67"/>
    <p:sldId id="3399" r:id="rId68"/>
    <p:sldId id="3401" r:id="rId69"/>
    <p:sldId id="3402" r:id="rId70"/>
    <p:sldId id="3403" r:id="rId71"/>
    <p:sldId id="3411" r:id="rId72"/>
    <p:sldId id="3406" r:id="rId73"/>
    <p:sldId id="3408" r:id="rId7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ACFF"/>
    <a:srgbClr val="FFC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50"/>
    <p:restoredTop sz="94694"/>
  </p:normalViewPr>
  <p:slideViewPr>
    <p:cSldViewPr snapToGrid="0" snapToObjects="1">
      <p:cViewPr varScale="1">
        <p:scale>
          <a:sx n="101" d="100"/>
          <a:sy n="101" d="100"/>
        </p:scale>
        <p:origin x="216" y="6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_rels/data1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svg"/><Relationship Id="rId1" Type="http://schemas.openxmlformats.org/officeDocument/2006/relationships/image" Target="../media/image34.png"/><Relationship Id="rId6" Type="http://schemas.openxmlformats.org/officeDocument/2006/relationships/image" Target="../media/image111.svg"/><Relationship Id="rId5" Type="http://schemas.openxmlformats.org/officeDocument/2006/relationships/image" Target="../media/image110.png"/><Relationship Id="rId4" Type="http://schemas.openxmlformats.org/officeDocument/2006/relationships/image" Target="../media/image109.svg"/></Relationships>
</file>

<file path=ppt/diagrams/_rels/data1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02.svg"/><Relationship Id="rId1" Type="http://schemas.openxmlformats.org/officeDocument/2006/relationships/image" Target="../media/image101.png"/><Relationship Id="rId6" Type="http://schemas.openxmlformats.org/officeDocument/2006/relationships/image" Target="../media/image113.svg"/><Relationship Id="rId5" Type="http://schemas.openxmlformats.org/officeDocument/2006/relationships/image" Target="../media/image112.png"/><Relationship Id="rId4" Type="http://schemas.openxmlformats.org/officeDocument/2006/relationships/image" Target="../media/image100.svg"/></Relationships>
</file>

<file path=ppt/diagrams/_rels/data1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02.svg"/><Relationship Id="rId1" Type="http://schemas.openxmlformats.org/officeDocument/2006/relationships/image" Target="../media/image101.png"/><Relationship Id="rId6" Type="http://schemas.openxmlformats.org/officeDocument/2006/relationships/image" Target="../media/image116.svg"/><Relationship Id="rId5" Type="http://schemas.openxmlformats.org/officeDocument/2006/relationships/image" Target="../media/image105.png"/><Relationship Id="rId4" Type="http://schemas.openxmlformats.org/officeDocument/2006/relationships/image" Target="../media/image100.svg"/></Relationships>
</file>

<file path=ppt/diagrams/_rels/data1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svg"/><Relationship Id="rId1" Type="http://schemas.openxmlformats.org/officeDocument/2006/relationships/image" Target="../media/image119.png"/><Relationship Id="rId6" Type="http://schemas.openxmlformats.org/officeDocument/2006/relationships/image" Target="../media/image124.svg"/><Relationship Id="rId5" Type="http://schemas.openxmlformats.org/officeDocument/2006/relationships/image" Target="../media/image123.png"/><Relationship Id="rId4" Type="http://schemas.openxmlformats.org/officeDocument/2006/relationships/image" Target="../media/image122.svg"/></Relationships>
</file>

<file path=ppt/diagrams/_rels/data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svg"/><Relationship Id="rId1" Type="http://schemas.openxmlformats.org/officeDocument/2006/relationships/image" Target="../media/image91.png"/><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94.svg"/></Relationships>
</file>

<file path=ppt/diagrams/_rels/data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svg"/><Relationship Id="rId1" Type="http://schemas.openxmlformats.org/officeDocument/2006/relationships/image" Target="../media/image99.png"/><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102.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svg"/><Relationship Id="rId1" Type="http://schemas.openxmlformats.org/officeDocument/2006/relationships/image" Target="../media/image34.png"/><Relationship Id="rId6" Type="http://schemas.openxmlformats.org/officeDocument/2006/relationships/image" Target="../media/image111.svg"/><Relationship Id="rId5" Type="http://schemas.openxmlformats.org/officeDocument/2006/relationships/image" Target="../media/image110.png"/><Relationship Id="rId4" Type="http://schemas.openxmlformats.org/officeDocument/2006/relationships/image" Target="../media/image109.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02.svg"/><Relationship Id="rId1" Type="http://schemas.openxmlformats.org/officeDocument/2006/relationships/image" Target="../media/image101.png"/><Relationship Id="rId6" Type="http://schemas.openxmlformats.org/officeDocument/2006/relationships/image" Target="../media/image113.svg"/><Relationship Id="rId5" Type="http://schemas.openxmlformats.org/officeDocument/2006/relationships/image" Target="../media/image112.png"/><Relationship Id="rId4" Type="http://schemas.openxmlformats.org/officeDocument/2006/relationships/image" Target="../media/image100.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02.svg"/><Relationship Id="rId1" Type="http://schemas.openxmlformats.org/officeDocument/2006/relationships/image" Target="../media/image101.png"/><Relationship Id="rId6" Type="http://schemas.openxmlformats.org/officeDocument/2006/relationships/image" Target="../media/image116.svg"/><Relationship Id="rId5" Type="http://schemas.openxmlformats.org/officeDocument/2006/relationships/image" Target="../media/image105.png"/><Relationship Id="rId4" Type="http://schemas.openxmlformats.org/officeDocument/2006/relationships/image" Target="../media/image100.svg"/></Relationships>
</file>

<file path=ppt/diagrams/_rels/drawing1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svg"/><Relationship Id="rId1" Type="http://schemas.openxmlformats.org/officeDocument/2006/relationships/image" Target="../media/image119.png"/><Relationship Id="rId6" Type="http://schemas.openxmlformats.org/officeDocument/2006/relationships/image" Target="../media/image124.svg"/><Relationship Id="rId5" Type="http://schemas.openxmlformats.org/officeDocument/2006/relationships/image" Target="../media/image123.png"/><Relationship Id="rId4" Type="http://schemas.openxmlformats.org/officeDocument/2006/relationships/image" Target="../media/image122.svg"/></Relationships>
</file>

<file path=ppt/diagrams/_rels/drawing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svg"/><Relationship Id="rId1" Type="http://schemas.openxmlformats.org/officeDocument/2006/relationships/image" Target="../media/image91.png"/><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94.svg"/></Relationships>
</file>

<file path=ppt/diagrams/_rels/drawing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svg"/><Relationship Id="rId1" Type="http://schemas.openxmlformats.org/officeDocument/2006/relationships/image" Target="../media/image99.png"/><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102.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30C25D20-8134-4B86-97BB-47FDEDCDAE00}"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7F035414-BDBF-4F73-A191-788879FC68EB}">
      <dgm:prSet/>
      <dgm:spPr/>
      <dgm:t>
        <a:bodyPr/>
        <a:lstStyle/>
        <a:p>
          <a:r>
            <a:rPr lang="en-US" dirty="0"/>
            <a:t>Public Utilities Commission</a:t>
          </a:r>
        </a:p>
      </dgm:t>
    </dgm:pt>
    <dgm:pt modelId="{51552494-5ABC-4824-86D8-E3108CD8DDA9}" type="parTrans" cxnId="{24BCE336-A176-4120-9E95-309D83034AD5}">
      <dgm:prSet/>
      <dgm:spPr/>
      <dgm:t>
        <a:bodyPr/>
        <a:lstStyle/>
        <a:p>
          <a:endParaRPr lang="en-US"/>
        </a:p>
      </dgm:t>
    </dgm:pt>
    <dgm:pt modelId="{96A4D4DD-CC70-4492-B101-AADFF8AB8708}" type="sibTrans" cxnId="{24BCE336-A176-4120-9E95-309D83034AD5}">
      <dgm:prSet/>
      <dgm:spPr/>
      <dgm:t>
        <a:bodyPr/>
        <a:lstStyle/>
        <a:p>
          <a:endParaRPr lang="en-US"/>
        </a:p>
      </dgm:t>
    </dgm:pt>
    <dgm:pt modelId="{D48B9448-ACF6-428E-BD7B-1FEA0733F3CA}">
      <dgm:prSet/>
      <dgm:spPr/>
      <dgm:t>
        <a:bodyPr/>
        <a:lstStyle/>
        <a:p>
          <a:r>
            <a:rPr lang="en-US" dirty="0"/>
            <a:t>Governing Board Authority</a:t>
          </a:r>
        </a:p>
      </dgm:t>
    </dgm:pt>
    <dgm:pt modelId="{A5950131-2843-46CB-9A9B-D4904369AC98}" type="parTrans" cxnId="{ADF09F6C-6135-4D9F-9F38-C67D090E48BD}">
      <dgm:prSet/>
      <dgm:spPr/>
      <dgm:t>
        <a:bodyPr/>
        <a:lstStyle/>
        <a:p>
          <a:endParaRPr lang="en-US"/>
        </a:p>
      </dgm:t>
    </dgm:pt>
    <dgm:pt modelId="{BA77A4D9-84BB-4E21-B7A1-8DDEE2680633}" type="sibTrans" cxnId="{ADF09F6C-6135-4D9F-9F38-C67D090E48BD}">
      <dgm:prSet/>
      <dgm:spPr/>
      <dgm:t>
        <a:bodyPr/>
        <a:lstStyle/>
        <a:p>
          <a:endParaRPr lang="en-US"/>
        </a:p>
      </dgm:t>
    </dgm:pt>
    <dgm:pt modelId="{2133CB5D-2737-4BD2-8C35-37124082345C}">
      <dgm:prSet/>
      <dgm:spPr/>
      <dgm:t>
        <a:bodyPr/>
        <a:lstStyle/>
        <a:p>
          <a:r>
            <a:rPr lang="en-US" dirty="0"/>
            <a:t>Local Government Commission Oversight</a:t>
          </a:r>
        </a:p>
      </dgm:t>
    </dgm:pt>
    <dgm:pt modelId="{314FE827-A0CC-4150-97BF-9C535310E4DF}" type="parTrans" cxnId="{1BC03B23-40ED-4055-B7B6-D7E23C088087}">
      <dgm:prSet/>
      <dgm:spPr/>
      <dgm:t>
        <a:bodyPr/>
        <a:lstStyle/>
        <a:p>
          <a:endParaRPr lang="en-US"/>
        </a:p>
      </dgm:t>
    </dgm:pt>
    <dgm:pt modelId="{87F059AF-B500-4DFC-8AFB-869143F5662B}" type="sibTrans" cxnId="{1BC03B23-40ED-4055-B7B6-D7E23C088087}">
      <dgm:prSet/>
      <dgm:spPr/>
      <dgm:t>
        <a:bodyPr/>
        <a:lstStyle/>
        <a:p>
          <a:endParaRPr lang="en-US"/>
        </a:p>
      </dgm:t>
    </dgm:pt>
    <dgm:pt modelId="{251B7922-78A2-B649-8FD3-D985173D60BA}" type="pres">
      <dgm:prSet presAssocID="{30C25D20-8134-4B86-97BB-47FDEDCDAE00}" presName="linear" presStyleCnt="0">
        <dgm:presLayoutVars>
          <dgm:animLvl val="lvl"/>
          <dgm:resizeHandles val="exact"/>
        </dgm:presLayoutVars>
      </dgm:prSet>
      <dgm:spPr/>
    </dgm:pt>
    <dgm:pt modelId="{4800D87B-8D8B-FF42-9173-07D12CCCA2D8}" type="pres">
      <dgm:prSet presAssocID="{7F035414-BDBF-4F73-A191-788879FC68EB}" presName="parentText" presStyleLbl="node1" presStyleIdx="0" presStyleCnt="3">
        <dgm:presLayoutVars>
          <dgm:chMax val="0"/>
          <dgm:bulletEnabled val="1"/>
        </dgm:presLayoutVars>
      </dgm:prSet>
      <dgm:spPr/>
    </dgm:pt>
    <dgm:pt modelId="{BEA09852-0499-B54C-971A-62FD66AE19CC}" type="pres">
      <dgm:prSet presAssocID="{96A4D4DD-CC70-4492-B101-AADFF8AB8708}" presName="spacer" presStyleCnt="0"/>
      <dgm:spPr/>
    </dgm:pt>
    <dgm:pt modelId="{A7A6962C-C902-9044-969B-0959362D0CA8}" type="pres">
      <dgm:prSet presAssocID="{D48B9448-ACF6-428E-BD7B-1FEA0733F3CA}" presName="parentText" presStyleLbl="node1" presStyleIdx="1" presStyleCnt="3">
        <dgm:presLayoutVars>
          <dgm:chMax val="0"/>
          <dgm:bulletEnabled val="1"/>
        </dgm:presLayoutVars>
      </dgm:prSet>
      <dgm:spPr/>
    </dgm:pt>
    <dgm:pt modelId="{EDDDAAA8-D027-9B40-A7F8-11461CBBFD09}" type="pres">
      <dgm:prSet presAssocID="{BA77A4D9-84BB-4E21-B7A1-8DDEE2680633}" presName="spacer" presStyleCnt="0"/>
      <dgm:spPr/>
    </dgm:pt>
    <dgm:pt modelId="{9D2B8BA0-B622-E34E-9B60-128C1D520469}" type="pres">
      <dgm:prSet presAssocID="{2133CB5D-2737-4BD2-8C35-37124082345C}" presName="parentText" presStyleLbl="node1" presStyleIdx="2" presStyleCnt="3">
        <dgm:presLayoutVars>
          <dgm:chMax val="0"/>
          <dgm:bulletEnabled val="1"/>
        </dgm:presLayoutVars>
      </dgm:prSet>
      <dgm:spPr/>
    </dgm:pt>
  </dgm:ptLst>
  <dgm:cxnLst>
    <dgm:cxn modelId="{1BC03B23-40ED-4055-B7B6-D7E23C088087}" srcId="{30C25D20-8134-4B86-97BB-47FDEDCDAE00}" destId="{2133CB5D-2737-4BD2-8C35-37124082345C}" srcOrd="2" destOrd="0" parTransId="{314FE827-A0CC-4150-97BF-9C535310E4DF}" sibTransId="{87F059AF-B500-4DFC-8AFB-869143F5662B}"/>
    <dgm:cxn modelId="{24BCE336-A176-4120-9E95-309D83034AD5}" srcId="{30C25D20-8134-4B86-97BB-47FDEDCDAE00}" destId="{7F035414-BDBF-4F73-A191-788879FC68EB}" srcOrd="0" destOrd="0" parTransId="{51552494-5ABC-4824-86D8-E3108CD8DDA9}" sibTransId="{96A4D4DD-CC70-4492-B101-AADFF8AB8708}"/>
    <dgm:cxn modelId="{D00EA341-F423-D84E-A735-269F4F4CC759}" type="presOf" srcId="{2133CB5D-2737-4BD2-8C35-37124082345C}" destId="{9D2B8BA0-B622-E34E-9B60-128C1D520469}" srcOrd="0" destOrd="0" presId="urn:microsoft.com/office/officeart/2005/8/layout/vList2"/>
    <dgm:cxn modelId="{ADF09F6C-6135-4D9F-9F38-C67D090E48BD}" srcId="{30C25D20-8134-4B86-97BB-47FDEDCDAE00}" destId="{D48B9448-ACF6-428E-BD7B-1FEA0733F3CA}" srcOrd="1" destOrd="0" parTransId="{A5950131-2843-46CB-9A9B-D4904369AC98}" sibTransId="{BA77A4D9-84BB-4E21-B7A1-8DDEE2680633}"/>
    <dgm:cxn modelId="{7F06D19A-36C2-E14A-9597-FDBDCD985EFD}" type="presOf" srcId="{D48B9448-ACF6-428E-BD7B-1FEA0733F3CA}" destId="{A7A6962C-C902-9044-969B-0959362D0CA8}" srcOrd="0" destOrd="0" presId="urn:microsoft.com/office/officeart/2005/8/layout/vList2"/>
    <dgm:cxn modelId="{ABEAF9E5-3061-2A46-9C45-BA94443C69B7}" type="presOf" srcId="{7F035414-BDBF-4F73-A191-788879FC68EB}" destId="{4800D87B-8D8B-FF42-9173-07D12CCCA2D8}" srcOrd="0" destOrd="0" presId="urn:microsoft.com/office/officeart/2005/8/layout/vList2"/>
    <dgm:cxn modelId="{8068B0FD-CA2B-884E-B64B-10774AFBFD6E}" type="presOf" srcId="{30C25D20-8134-4B86-97BB-47FDEDCDAE00}" destId="{251B7922-78A2-B649-8FD3-D985173D60BA}" srcOrd="0" destOrd="0" presId="urn:microsoft.com/office/officeart/2005/8/layout/vList2"/>
    <dgm:cxn modelId="{60C5A7D9-75A3-1F42-9CE7-D6D2354E96C1}" type="presParOf" srcId="{251B7922-78A2-B649-8FD3-D985173D60BA}" destId="{4800D87B-8D8B-FF42-9173-07D12CCCA2D8}" srcOrd="0" destOrd="0" presId="urn:microsoft.com/office/officeart/2005/8/layout/vList2"/>
    <dgm:cxn modelId="{A6450C9A-4D1A-934D-A6A5-FE860CA5D684}" type="presParOf" srcId="{251B7922-78A2-B649-8FD3-D985173D60BA}" destId="{BEA09852-0499-B54C-971A-62FD66AE19CC}" srcOrd="1" destOrd="0" presId="urn:microsoft.com/office/officeart/2005/8/layout/vList2"/>
    <dgm:cxn modelId="{DC567535-06F0-874E-993B-2AF55722E4B9}" type="presParOf" srcId="{251B7922-78A2-B649-8FD3-D985173D60BA}" destId="{A7A6962C-C902-9044-969B-0959362D0CA8}" srcOrd="2" destOrd="0" presId="urn:microsoft.com/office/officeart/2005/8/layout/vList2"/>
    <dgm:cxn modelId="{233967B3-1CE9-524B-A6B2-B6B15E2C4E85}" type="presParOf" srcId="{251B7922-78A2-B649-8FD3-D985173D60BA}" destId="{EDDDAAA8-D027-9B40-A7F8-11461CBBFD09}" srcOrd="3" destOrd="0" presId="urn:microsoft.com/office/officeart/2005/8/layout/vList2"/>
    <dgm:cxn modelId="{A95C5EE9-157D-F941-A313-4C082950D237}" type="presParOf" srcId="{251B7922-78A2-B649-8FD3-D985173D60BA}" destId="{9D2B8BA0-B622-E34E-9B60-128C1D520469}"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17CE6D8-79A2-4CBD-AD37-031246B221E1}"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9BE1E637-4496-4E72-A679-C2304B46F64A}">
      <dgm:prSet custT="1"/>
      <dgm:spPr/>
      <dgm:t>
        <a:bodyPr/>
        <a:lstStyle/>
        <a:p>
          <a:r>
            <a:rPr lang="en-US" sz="2000" b="1" i="0" dirty="0"/>
            <a:t>Federal and State Requirements</a:t>
          </a:r>
          <a:r>
            <a:rPr lang="en-US" sz="2000" b="0" i="0" dirty="0"/>
            <a:t>: Water and wastewater systems must comply with federal and state regulations (e.g., Clean Water Act, Safe Drinking Water Act). These regulations may impose costs on utilities, such as upgrades to meet water quality standards.</a:t>
          </a:r>
          <a:endParaRPr lang="en-US" sz="2000" dirty="0"/>
        </a:p>
      </dgm:t>
    </dgm:pt>
    <dgm:pt modelId="{E9B5C61F-E29F-42A7-AB05-C3AACA2C7E7F}" type="parTrans" cxnId="{B693357D-265F-477D-B405-7AB5994ACD5D}">
      <dgm:prSet/>
      <dgm:spPr/>
      <dgm:t>
        <a:bodyPr/>
        <a:lstStyle/>
        <a:p>
          <a:endParaRPr lang="en-US"/>
        </a:p>
      </dgm:t>
    </dgm:pt>
    <dgm:pt modelId="{A4073E09-BECC-4387-B70A-6C65041D09CA}" type="sibTrans" cxnId="{B693357D-265F-477D-B405-7AB5994ACD5D}">
      <dgm:prSet/>
      <dgm:spPr/>
      <dgm:t>
        <a:bodyPr/>
        <a:lstStyle/>
        <a:p>
          <a:endParaRPr lang="en-US"/>
        </a:p>
      </dgm:t>
    </dgm:pt>
    <dgm:pt modelId="{CF4DB835-3A3B-4996-AF97-F140591A5F32}">
      <dgm:prSet custT="1"/>
      <dgm:spPr/>
      <dgm:t>
        <a:bodyPr/>
        <a:lstStyle/>
        <a:p>
          <a:r>
            <a:rPr lang="en-US" sz="2000" b="1" i="0" dirty="0"/>
            <a:t>State Ratemaking Requirements: </a:t>
          </a:r>
          <a:r>
            <a:rPr lang="en-US" sz="2000" b="0" i="0" dirty="0"/>
            <a:t>Vary by type of local government utility.</a:t>
          </a:r>
          <a:endParaRPr lang="en-US" sz="2000" dirty="0"/>
        </a:p>
      </dgm:t>
    </dgm:pt>
    <dgm:pt modelId="{4E46197D-92A7-4E9C-9550-28CE7378B6F7}" type="parTrans" cxnId="{84ABBE37-5417-477B-B77F-25E147763FA0}">
      <dgm:prSet/>
      <dgm:spPr/>
      <dgm:t>
        <a:bodyPr/>
        <a:lstStyle/>
        <a:p>
          <a:endParaRPr lang="en-US"/>
        </a:p>
      </dgm:t>
    </dgm:pt>
    <dgm:pt modelId="{8A0FA64C-AC98-4C17-845B-737B3C6824C9}" type="sibTrans" cxnId="{84ABBE37-5417-477B-B77F-25E147763FA0}">
      <dgm:prSet/>
      <dgm:spPr/>
      <dgm:t>
        <a:bodyPr/>
        <a:lstStyle/>
        <a:p>
          <a:endParaRPr lang="en-US"/>
        </a:p>
      </dgm:t>
    </dgm:pt>
    <dgm:pt modelId="{CC4D9C18-035F-4998-A90D-063A5F3B2CF9}">
      <dgm:prSet custT="1"/>
      <dgm:spPr/>
      <dgm:t>
        <a:bodyPr/>
        <a:lstStyle/>
        <a:p>
          <a:r>
            <a:rPr lang="en-US" sz="2000" b="1" i="0" dirty="0"/>
            <a:t>Public Participation and Transparency</a:t>
          </a:r>
          <a:r>
            <a:rPr lang="en-US" sz="2000" b="0" i="0" dirty="0"/>
            <a:t>: Certain rate changes require a public hearing, which </a:t>
          </a:r>
          <a:r>
            <a:rPr lang="en-US" sz="2000" dirty="0"/>
            <a:t>help </a:t>
          </a:r>
          <a:r>
            <a:rPr lang="en-US" sz="2000" b="0" i="0" dirty="0"/>
            <a:t>ensure that the rate structure is transparent and the public is adequately informed. (In NC a board must hold a public hearing on any water or sewer rate change that will be assessed on development. And SDFs have additional process requirements.)</a:t>
          </a:r>
          <a:endParaRPr lang="en-US" sz="2000" dirty="0"/>
        </a:p>
      </dgm:t>
    </dgm:pt>
    <dgm:pt modelId="{8D27EEE7-76F6-4121-8C4C-2DB82B5C7460}" type="parTrans" cxnId="{D190D119-B33D-4C18-9400-027346F28C42}">
      <dgm:prSet/>
      <dgm:spPr/>
      <dgm:t>
        <a:bodyPr/>
        <a:lstStyle/>
        <a:p>
          <a:endParaRPr lang="en-US"/>
        </a:p>
      </dgm:t>
    </dgm:pt>
    <dgm:pt modelId="{982FE80B-9582-4819-A953-FE20C51B804F}" type="sibTrans" cxnId="{D190D119-B33D-4C18-9400-027346F28C42}">
      <dgm:prSet/>
      <dgm:spPr/>
      <dgm:t>
        <a:bodyPr/>
        <a:lstStyle/>
        <a:p>
          <a:endParaRPr lang="en-US"/>
        </a:p>
      </dgm:t>
    </dgm:pt>
    <dgm:pt modelId="{82228CBB-5C81-463A-A408-EA5303D163E6}" type="pres">
      <dgm:prSet presAssocID="{217CE6D8-79A2-4CBD-AD37-031246B221E1}" presName="root" presStyleCnt="0">
        <dgm:presLayoutVars>
          <dgm:dir/>
          <dgm:resizeHandles val="exact"/>
        </dgm:presLayoutVars>
      </dgm:prSet>
      <dgm:spPr/>
    </dgm:pt>
    <dgm:pt modelId="{CCA19F90-5C65-472F-B83C-E897268CEF47}" type="pres">
      <dgm:prSet presAssocID="{9BE1E637-4496-4E72-A679-C2304B46F64A}" presName="compNode" presStyleCnt="0"/>
      <dgm:spPr/>
    </dgm:pt>
    <dgm:pt modelId="{657B2C1A-AA52-4490-852B-CCFD2390E2DF}" type="pres">
      <dgm:prSet presAssocID="{9BE1E637-4496-4E72-A679-C2304B46F64A}" presName="bgRect" presStyleLbl="bgShp" presStyleIdx="0" presStyleCnt="3"/>
      <dgm:spPr/>
    </dgm:pt>
    <dgm:pt modelId="{A168ABC8-EFD6-4501-8075-7DB7BCC268AC}" type="pres">
      <dgm:prSet presAssocID="{9BE1E637-4496-4E72-A679-C2304B46F64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avel"/>
        </a:ext>
      </dgm:extLst>
    </dgm:pt>
    <dgm:pt modelId="{E5182402-AE8A-452C-BF9E-4F74E482FBEA}" type="pres">
      <dgm:prSet presAssocID="{9BE1E637-4496-4E72-A679-C2304B46F64A}" presName="spaceRect" presStyleCnt="0"/>
      <dgm:spPr/>
    </dgm:pt>
    <dgm:pt modelId="{E148E208-8ED4-4D6D-B8CD-B7F857F63AE0}" type="pres">
      <dgm:prSet presAssocID="{9BE1E637-4496-4E72-A679-C2304B46F64A}" presName="parTx" presStyleLbl="revTx" presStyleIdx="0" presStyleCnt="3">
        <dgm:presLayoutVars>
          <dgm:chMax val="0"/>
          <dgm:chPref val="0"/>
        </dgm:presLayoutVars>
      </dgm:prSet>
      <dgm:spPr/>
    </dgm:pt>
    <dgm:pt modelId="{9D3A46F4-91A3-45EE-B473-A90CA6FEB6FA}" type="pres">
      <dgm:prSet presAssocID="{A4073E09-BECC-4387-B70A-6C65041D09CA}" presName="sibTrans" presStyleCnt="0"/>
      <dgm:spPr/>
    </dgm:pt>
    <dgm:pt modelId="{4A2F1571-D321-4D07-B2C4-5BD231D0CDA8}" type="pres">
      <dgm:prSet presAssocID="{CF4DB835-3A3B-4996-AF97-F140591A5F32}" presName="compNode" presStyleCnt="0"/>
      <dgm:spPr/>
    </dgm:pt>
    <dgm:pt modelId="{02115A35-4F61-4DE1-92D5-38B7A65D16FA}" type="pres">
      <dgm:prSet presAssocID="{CF4DB835-3A3B-4996-AF97-F140591A5F32}" presName="bgRect" presStyleLbl="bgShp" presStyleIdx="1" presStyleCnt="3"/>
      <dgm:spPr/>
    </dgm:pt>
    <dgm:pt modelId="{58C1416F-678D-4B94-A77A-C8C7B68D2D41}" type="pres">
      <dgm:prSet presAssocID="{CF4DB835-3A3B-4996-AF97-F140591A5F3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ploma Roll"/>
        </a:ext>
      </dgm:extLst>
    </dgm:pt>
    <dgm:pt modelId="{17A2BA28-8822-4A64-BED4-A211738802E9}" type="pres">
      <dgm:prSet presAssocID="{CF4DB835-3A3B-4996-AF97-F140591A5F32}" presName="spaceRect" presStyleCnt="0"/>
      <dgm:spPr/>
    </dgm:pt>
    <dgm:pt modelId="{95753DCE-6C35-4018-B9EF-2C34292B4A15}" type="pres">
      <dgm:prSet presAssocID="{CF4DB835-3A3B-4996-AF97-F140591A5F32}" presName="parTx" presStyleLbl="revTx" presStyleIdx="1" presStyleCnt="3">
        <dgm:presLayoutVars>
          <dgm:chMax val="0"/>
          <dgm:chPref val="0"/>
        </dgm:presLayoutVars>
      </dgm:prSet>
      <dgm:spPr/>
    </dgm:pt>
    <dgm:pt modelId="{039FA74F-3E2F-470D-8226-1B03C8140FCF}" type="pres">
      <dgm:prSet presAssocID="{8A0FA64C-AC98-4C17-845B-737B3C6824C9}" presName="sibTrans" presStyleCnt="0"/>
      <dgm:spPr/>
    </dgm:pt>
    <dgm:pt modelId="{E477C42B-0E57-4C4D-8573-664E09A7FFEE}" type="pres">
      <dgm:prSet presAssocID="{CC4D9C18-035F-4998-A90D-063A5F3B2CF9}" presName="compNode" presStyleCnt="0"/>
      <dgm:spPr/>
    </dgm:pt>
    <dgm:pt modelId="{A531C113-14FA-4024-A10E-E1EA9DEE1DBA}" type="pres">
      <dgm:prSet presAssocID="{CC4D9C18-035F-4998-A90D-063A5F3B2CF9}" presName="bgRect" presStyleLbl="bgShp" presStyleIdx="2" presStyleCnt="3" custScaleY="107826"/>
      <dgm:spPr/>
    </dgm:pt>
    <dgm:pt modelId="{D09D09F7-DBBF-40AC-B85D-BFE790D18747}" type="pres">
      <dgm:prSet presAssocID="{CC4D9C18-035F-4998-A90D-063A5F3B2CF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nk"/>
        </a:ext>
      </dgm:extLst>
    </dgm:pt>
    <dgm:pt modelId="{A581B04D-3959-42E1-8362-22DF5712A19F}" type="pres">
      <dgm:prSet presAssocID="{CC4D9C18-035F-4998-A90D-063A5F3B2CF9}" presName="spaceRect" presStyleCnt="0"/>
      <dgm:spPr/>
    </dgm:pt>
    <dgm:pt modelId="{E6FD9EFE-689C-41F2-9E46-53EEF5F40440}" type="pres">
      <dgm:prSet presAssocID="{CC4D9C18-035F-4998-A90D-063A5F3B2CF9}" presName="parTx" presStyleLbl="revTx" presStyleIdx="2" presStyleCnt="3">
        <dgm:presLayoutVars>
          <dgm:chMax val="0"/>
          <dgm:chPref val="0"/>
        </dgm:presLayoutVars>
      </dgm:prSet>
      <dgm:spPr/>
    </dgm:pt>
  </dgm:ptLst>
  <dgm:cxnLst>
    <dgm:cxn modelId="{D190D119-B33D-4C18-9400-027346F28C42}" srcId="{217CE6D8-79A2-4CBD-AD37-031246B221E1}" destId="{CC4D9C18-035F-4998-A90D-063A5F3B2CF9}" srcOrd="2" destOrd="0" parTransId="{8D27EEE7-76F6-4121-8C4C-2DB82B5C7460}" sibTransId="{982FE80B-9582-4819-A953-FE20C51B804F}"/>
    <dgm:cxn modelId="{E0D94824-7E1B-40DD-90E2-89F31D5B8B07}" type="presOf" srcId="{217CE6D8-79A2-4CBD-AD37-031246B221E1}" destId="{82228CBB-5C81-463A-A408-EA5303D163E6}" srcOrd="0" destOrd="0" presId="urn:microsoft.com/office/officeart/2018/2/layout/IconVerticalSolidList"/>
    <dgm:cxn modelId="{84ABBE37-5417-477B-B77F-25E147763FA0}" srcId="{217CE6D8-79A2-4CBD-AD37-031246B221E1}" destId="{CF4DB835-3A3B-4996-AF97-F140591A5F32}" srcOrd="1" destOrd="0" parTransId="{4E46197D-92A7-4E9C-9550-28CE7378B6F7}" sibTransId="{8A0FA64C-AC98-4C17-845B-737B3C6824C9}"/>
    <dgm:cxn modelId="{8A91FA5C-21CE-45DE-8576-F5B943AED11F}" type="presOf" srcId="{CC4D9C18-035F-4998-A90D-063A5F3B2CF9}" destId="{E6FD9EFE-689C-41F2-9E46-53EEF5F40440}" srcOrd="0" destOrd="0" presId="urn:microsoft.com/office/officeart/2018/2/layout/IconVerticalSolidList"/>
    <dgm:cxn modelId="{B693357D-265F-477D-B405-7AB5994ACD5D}" srcId="{217CE6D8-79A2-4CBD-AD37-031246B221E1}" destId="{9BE1E637-4496-4E72-A679-C2304B46F64A}" srcOrd="0" destOrd="0" parTransId="{E9B5C61F-E29F-42A7-AB05-C3AACA2C7E7F}" sibTransId="{A4073E09-BECC-4387-B70A-6C65041D09CA}"/>
    <dgm:cxn modelId="{02D2D8A3-C4B6-4098-9C44-3E4FF5A0A124}" type="presOf" srcId="{9BE1E637-4496-4E72-A679-C2304B46F64A}" destId="{E148E208-8ED4-4D6D-B8CD-B7F857F63AE0}" srcOrd="0" destOrd="0" presId="urn:microsoft.com/office/officeart/2018/2/layout/IconVerticalSolidList"/>
    <dgm:cxn modelId="{15132ED0-21E8-47B4-BD02-96D32A0FE212}" type="presOf" srcId="{CF4DB835-3A3B-4996-AF97-F140591A5F32}" destId="{95753DCE-6C35-4018-B9EF-2C34292B4A15}" srcOrd="0" destOrd="0" presId="urn:microsoft.com/office/officeart/2018/2/layout/IconVerticalSolidList"/>
    <dgm:cxn modelId="{63541F17-0A89-431E-88FA-785AAEF33B39}" type="presParOf" srcId="{82228CBB-5C81-463A-A408-EA5303D163E6}" destId="{CCA19F90-5C65-472F-B83C-E897268CEF47}" srcOrd="0" destOrd="0" presId="urn:microsoft.com/office/officeart/2018/2/layout/IconVerticalSolidList"/>
    <dgm:cxn modelId="{40843841-E6E9-4613-AA04-A9E5A65FF27C}" type="presParOf" srcId="{CCA19F90-5C65-472F-B83C-E897268CEF47}" destId="{657B2C1A-AA52-4490-852B-CCFD2390E2DF}" srcOrd="0" destOrd="0" presId="urn:microsoft.com/office/officeart/2018/2/layout/IconVerticalSolidList"/>
    <dgm:cxn modelId="{3C708BF9-D2ED-4D1B-84A7-DFA46176941F}" type="presParOf" srcId="{CCA19F90-5C65-472F-B83C-E897268CEF47}" destId="{A168ABC8-EFD6-4501-8075-7DB7BCC268AC}" srcOrd="1" destOrd="0" presId="urn:microsoft.com/office/officeart/2018/2/layout/IconVerticalSolidList"/>
    <dgm:cxn modelId="{9961A2E4-A272-4738-AF57-E87CDA9BD26E}" type="presParOf" srcId="{CCA19F90-5C65-472F-B83C-E897268CEF47}" destId="{E5182402-AE8A-452C-BF9E-4F74E482FBEA}" srcOrd="2" destOrd="0" presId="urn:microsoft.com/office/officeart/2018/2/layout/IconVerticalSolidList"/>
    <dgm:cxn modelId="{B62DCE16-0208-4E37-98AB-D7AEDDD9DD5A}" type="presParOf" srcId="{CCA19F90-5C65-472F-B83C-E897268CEF47}" destId="{E148E208-8ED4-4D6D-B8CD-B7F857F63AE0}" srcOrd="3" destOrd="0" presId="urn:microsoft.com/office/officeart/2018/2/layout/IconVerticalSolidList"/>
    <dgm:cxn modelId="{32F7815D-284E-4E0B-9CD9-A514FFD7B903}" type="presParOf" srcId="{82228CBB-5C81-463A-A408-EA5303D163E6}" destId="{9D3A46F4-91A3-45EE-B473-A90CA6FEB6FA}" srcOrd="1" destOrd="0" presId="urn:microsoft.com/office/officeart/2018/2/layout/IconVerticalSolidList"/>
    <dgm:cxn modelId="{630BF051-9650-443C-AF48-3C0222FC5199}" type="presParOf" srcId="{82228CBB-5C81-463A-A408-EA5303D163E6}" destId="{4A2F1571-D321-4D07-B2C4-5BD231D0CDA8}" srcOrd="2" destOrd="0" presId="urn:microsoft.com/office/officeart/2018/2/layout/IconVerticalSolidList"/>
    <dgm:cxn modelId="{44F9E472-CEF5-402E-A295-5519E2A6B702}" type="presParOf" srcId="{4A2F1571-D321-4D07-B2C4-5BD231D0CDA8}" destId="{02115A35-4F61-4DE1-92D5-38B7A65D16FA}" srcOrd="0" destOrd="0" presId="urn:microsoft.com/office/officeart/2018/2/layout/IconVerticalSolidList"/>
    <dgm:cxn modelId="{6876724B-0738-4095-B48C-239E6A3D52EF}" type="presParOf" srcId="{4A2F1571-D321-4D07-B2C4-5BD231D0CDA8}" destId="{58C1416F-678D-4B94-A77A-C8C7B68D2D41}" srcOrd="1" destOrd="0" presId="urn:microsoft.com/office/officeart/2018/2/layout/IconVerticalSolidList"/>
    <dgm:cxn modelId="{C939CEEF-197D-466A-A11E-98C14EF852E8}" type="presParOf" srcId="{4A2F1571-D321-4D07-B2C4-5BD231D0CDA8}" destId="{17A2BA28-8822-4A64-BED4-A211738802E9}" srcOrd="2" destOrd="0" presId="urn:microsoft.com/office/officeart/2018/2/layout/IconVerticalSolidList"/>
    <dgm:cxn modelId="{3107D9BC-DAD2-4312-A564-A4AAF31E0958}" type="presParOf" srcId="{4A2F1571-D321-4D07-B2C4-5BD231D0CDA8}" destId="{95753DCE-6C35-4018-B9EF-2C34292B4A15}" srcOrd="3" destOrd="0" presId="urn:microsoft.com/office/officeart/2018/2/layout/IconVerticalSolidList"/>
    <dgm:cxn modelId="{3421C6D4-2442-4163-B534-06B4FD6C84D0}" type="presParOf" srcId="{82228CBB-5C81-463A-A408-EA5303D163E6}" destId="{039FA74F-3E2F-470D-8226-1B03C8140FCF}" srcOrd="3" destOrd="0" presId="urn:microsoft.com/office/officeart/2018/2/layout/IconVerticalSolidList"/>
    <dgm:cxn modelId="{67E42A5B-717E-4FAB-AF25-004C24D0A03A}" type="presParOf" srcId="{82228CBB-5C81-463A-A408-EA5303D163E6}" destId="{E477C42B-0E57-4C4D-8573-664E09A7FFEE}" srcOrd="4" destOrd="0" presId="urn:microsoft.com/office/officeart/2018/2/layout/IconVerticalSolidList"/>
    <dgm:cxn modelId="{7B07ADFA-A92A-48B1-9500-1B0D868042AA}" type="presParOf" srcId="{E477C42B-0E57-4C4D-8573-664E09A7FFEE}" destId="{A531C113-14FA-4024-A10E-E1EA9DEE1DBA}" srcOrd="0" destOrd="0" presId="urn:microsoft.com/office/officeart/2018/2/layout/IconVerticalSolidList"/>
    <dgm:cxn modelId="{05608367-2C22-4B68-8B77-1D7291C3FE26}" type="presParOf" srcId="{E477C42B-0E57-4C4D-8573-664E09A7FFEE}" destId="{D09D09F7-DBBF-40AC-B85D-BFE790D18747}" srcOrd="1" destOrd="0" presId="urn:microsoft.com/office/officeart/2018/2/layout/IconVerticalSolidList"/>
    <dgm:cxn modelId="{464C5E59-5343-4496-B1FA-4A7904E52EB2}" type="presParOf" srcId="{E477C42B-0E57-4C4D-8573-664E09A7FFEE}" destId="{A581B04D-3959-42E1-8362-22DF5712A19F}" srcOrd="2" destOrd="0" presId="urn:microsoft.com/office/officeart/2018/2/layout/IconVerticalSolidList"/>
    <dgm:cxn modelId="{3701CB4A-B908-42EA-9BE6-F4C58BEA8A50}" type="presParOf" srcId="{E477C42B-0E57-4C4D-8573-664E09A7FFEE}" destId="{E6FD9EFE-689C-41F2-9E46-53EEF5F4044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191D2F7-62F0-4826-8D41-1571C8AFCE5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24A0D990-5784-4ED0-8253-DB2137F9EC4A}">
      <dgm:prSet/>
      <dgm:spPr/>
      <dgm:t>
        <a:bodyPr/>
        <a:lstStyle/>
        <a:p>
          <a:r>
            <a:rPr lang="en-US" b="1" i="0" dirty="0"/>
            <a:t>Revenue Sufficiency</a:t>
          </a:r>
          <a:r>
            <a:rPr lang="en-US" b="0" i="0" dirty="0"/>
            <a:t>: The rates must generate enough revenue to cover both operating expenses and capital investment needs without relying on external subsidies or emergency funding.</a:t>
          </a:r>
          <a:endParaRPr lang="en-US" dirty="0"/>
        </a:p>
      </dgm:t>
    </dgm:pt>
    <dgm:pt modelId="{9215EC38-ED7E-4017-A77F-D207D90A7EDB}" type="parTrans" cxnId="{AC59B605-E7F9-42DA-B221-CDAACD86C33A}">
      <dgm:prSet/>
      <dgm:spPr/>
      <dgm:t>
        <a:bodyPr/>
        <a:lstStyle/>
        <a:p>
          <a:endParaRPr lang="en-US"/>
        </a:p>
      </dgm:t>
    </dgm:pt>
    <dgm:pt modelId="{C5D99B60-E549-45D6-A9B3-37A31BA214F5}" type="sibTrans" cxnId="{AC59B605-E7F9-42DA-B221-CDAACD86C33A}">
      <dgm:prSet/>
      <dgm:spPr/>
      <dgm:t>
        <a:bodyPr/>
        <a:lstStyle/>
        <a:p>
          <a:endParaRPr lang="en-US"/>
        </a:p>
      </dgm:t>
    </dgm:pt>
    <dgm:pt modelId="{F1A94E20-90DD-4439-9DE9-036341013859}">
      <dgm:prSet/>
      <dgm:spPr/>
      <dgm:t>
        <a:bodyPr/>
        <a:lstStyle/>
        <a:p>
          <a:r>
            <a:rPr lang="en-US" b="1" i="0"/>
            <a:t>Debt Service Coverage</a:t>
          </a:r>
          <a:r>
            <a:rPr lang="en-US" b="0" i="0"/>
            <a:t>: If the utility has outstanding bonds or loans, ensuring that rates provide sufficient revenue to cover debt service is critical for maintaining creditworthiness.</a:t>
          </a:r>
          <a:endParaRPr lang="en-US"/>
        </a:p>
      </dgm:t>
    </dgm:pt>
    <dgm:pt modelId="{977A0263-F91E-4C9F-8BDA-87B689EAFEED}" type="parTrans" cxnId="{4C67573E-690D-4FDE-8C4B-97F654794198}">
      <dgm:prSet/>
      <dgm:spPr/>
      <dgm:t>
        <a:bodyPr/>
        <a:lstStyle/>
        <a:p>
          <a:endParaRPr lang="en-US"/>
        </a:p>
      </dgm:t>
    </dgm:pt>
    <dgm:pt modelId="{39370E1B-21ED-4EF9-AD6F-F5E7B33EB245}" type="sibTrans" cxnId="{4C67573E-690D-4FDE-8C4B-97F654794198}">
      <dgm:prSet/>
      <dgm:spPr/>
      <dgm:t>
        <a:bodyPr/>
        <a:lstStyle/>
        <a:p>
          <a:endParaRPr lang="en-US"/>
        </a:p>
      </dgm:t>
    </dgm:pt>
    <dgm:pt modelId="{C3B8A24D-EAD4-445A-B7EF-A144548DF07B}">
      <dgm:prSet/>
      <dgm:spPr/>
      <dgm:t>
        <a:bodyPr/>
        <a:lstStyle/>
        <a:p>
          <a:r>
            <a:rPr lang="en-US" b="1" i="0"/>
            <a:t>Reserve Funds</a:t>
          </a:r>
          <a:r>
            <a:rPr lang="en-US" b="0" i="0"/>
            <a:t>: Consider the utility’s financial reserves (e.g., working capital or emergency funds) to ensure the system remains financially stable in the event of unexpected costs or a downturn in revenue.</a:t>
          </a:r>
          <a:endParaRPr lang="en-US"/>
        </a:p>
      </dgm:t>
    </dgm:pt>
    <dgm:pt modelId="{A4827100-B8C1-42C4-B29B-EE3A09E0A468}" type="parTrans" cxnId="{22AAECB4-BB62-46CC-B1EB-BCBF5FAE1751}">
      <dgm:prSet/>
      <dgm:spPr/>
      <dgm:t>
        <a:bodyPr/>
        <a:lstStyle/>
        <a:p>
          <a:endParaRPr lang="en-US"/>
        </a:p>
      </dgm:t>
    </dgm:pt>
    <dgm:pt modelId="{05FE52F2-E529-48CB-9C9F-8DE284564AA5}" type="sibTrans" cxnId="{22AAECB4-BB62-46CC-B1EB-BCBF5FAE1751}">
      <dgm:prSet/>
      <dgm:spPr/>
      <dgm:t>
        <a:bodyPr/>
        <a:lstStyle/>
        <a:p>
          <a:endParaRPr lang="en-US"/>
        </a:p>
      </dgm:t>
    </dgm:pt>
    <dgm:pt modelId="{7CECE514-98C3-4B80-988B-690321FB5DFB}" type="pres">
      <dgm:prSet presAssocID="{E191D2F7-62F0-4826-8D41-1571C8AFCE52}" presName="root" presStyleCnt="0">
        <dgm:presLayoutVars>
          <dgm:dir/>
          <dgm:resizeHandles val="exact"/>
        </dgm:presLayoutVars>
      </dgm:prSet>
      <dgm:spPr/>
    </dgm:pt>
    <dgm:pt modelId="{FEE61902-ABF0-4CF0-BA64-C0960B51CFB9}" type="pres">
      <dgm:prSet presAssocID="{24A0D990-5784-4ED0-8253-DB2137F9EC4A}" presName="compNode" presStyleCnt="0"/>
      <dgm:spPr/>
    </dgm:pt>
    <dgm:pt modelId="{7CAF57A4-34AA-4EBA-AE24-DC207758E1A1}" type="pres">
      <dgm:prSet presAssocID="{24A0D990-5784-4ED0-8253-DB2137F9EC4A}" presName="bgRect" presStyleLbl="bgShp" presStyleIdx="0" presStyleCnt="3"/>
      <dgm:spPr/>
    </dgm:pt>
    <dgm:pt modelId="{D92DE94B-A049-4252-8298-150999F5EC26}" type="pres">
      <dgm:prSet presAssocID="{24A0D990-5784-4ED0-8253-DB2137F9EC4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29139FED-85D6-4A2F-9C82-9F6A9CAD80A6}" type="pres">
      <dgm:prSet presAssocID="{24A0D990-5784-4ED0-8253-DB2137F9EC4A}" presName="spaceRect" presStyleCnt="0"/>
      <dgm:spPr/>
    </dgm:pt>
    <dgm:pt modelId="{B77D4649-453C-46C2-8805-E8488D222DB1}" type="pres">
      <dgm:prSet presAssocID="{24A0D990-5784-4ED0-8253-DB2137F9EC4A}" presName="parTx" presStyleLbl="revTx" presStyleIdx="0" presStyleCnt="3">
        <dgm:presLayoutVars>
          <dgm:chMax val="0"/>
          <dgm:chPref val="0"/>
        </dgm:presLayoutVars>
      </dgm:prSet>
      <dgm:spPr/>
    </dgm:pt>
    <dgm:pt modelId="{AE4804E7-A7C1-45AC-908B-4B653CF5B3F2}" type="pres">
      <dgm:prSet presAssocID="{C5D99B60-E549-45D6-A9B3-37A31BA214F5}" presName="sibTrans" presStyleCnt="0"/>
      <dgm:spPr/>
    </dgm:pt>
    <dgm:pt modelId="{1A461699-642D-437C-AC2E-881AE0D699AC}" type="pres">
      <dgm:prSet presAssocID="{F1A94E20-90DD-4439-9DE9-036341013859}" presName="compNode" presStyleCnt="0"/>
      <dgm:spPr/>
    </dgm:pt>
    <dgm:pt modelId="{F6175174-A57D-4A63-8862-207FE24CB93E}" type="pres">
      <dgm:prSet presAssocID="{F1A94E20-90DD-4439-9DE9-036341013859}" presName="bgRect" presStyleLbl="bgShp" presStyleIdx="1" presStyleCnt="3"/>
      <dgm:spPr/>
    </dgm:pt>
    <dgm:pt modelId="{C54213FE-B7B0-4AD8-B3C3-A7E38A281E52}" type="pres">
      <dgm:prSet presAssocID="{F1A94E20-90DD-4439-9DE9-03634101385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llar"/>
        </a:ext>
      </dgm:extLst>
    </dgm:pt>
    <dgm:pt modelId="{6C010EC0-37AE-4FCC-AA21-52EACFA1706A}" type="pres">
      <dgm:prSet presAssocID="{F1A94E20-90DD-4439-9DE9-036341013859}" presName="spaceRect" presStyleCnt="0"/>
      <dgm:spPr/>
    </dgm:pt>
    <dgm:pt modelId="{064DB47E-A059-40A0-88A6-1FD5B90ED416}" type="pres">
      <dgm:prSet presAssocID="{F1A94E20-90DD-4439-9DE9-036341013859}" presName="parTx" presStyleLbl="revTx" presStyleIdx="1" presStyleCnt="3">
        <dgm:presLayoutVars>
          <dgm:chMax val="0"/>
          <dgm:chPref val="0"/>
        </dgm:presLayoutVars>
      </dgm:prSet>
      <dgm:spPr/>
    </dgm:pt>
    <dgm:pt modelId="{0C168326-EA1B-4FBE-B0AF-E597E3E70063}" type="pres">
      <dgm:prSet presAssocID="{39370E1B-21ED-4EF9-AD6F-F5E7B33EB245}" presName="sibTrans" presStyleCnt="0"/>
      <dgm:spPr/>
    </dgm:pt>
    <dgm:pt modelId="{6663BE9C-14A9-4695-A306-B49BC8AAA435}" type="pres">
      <dgm:prSet presAssocID="{C3B8A24D-EAD4-445A-B7EF-A144548DF07B}" presName="compNode" presStyleCnt="0"/>
      <dgm:spPr/>
    </dgm:pt>
    <dgm:pt modelId="{D17D32F6-0E10-416E-80CC-19FA8328B875}" type="pres">
      <dgm:prSet presAssocID="{C3B8A24D-EAD4-445A-B7EF-A144548DF07B}" presName="bgRect" presStyleLbl="bgShp" presStyleIdx="2" presStyleCnt="3"/>
      <dgm:spPr/>
    </dgm:pt>
    <dgm:pt modelId="{4BEC0392-0F46-4A1A-B184-A632DDB7D9B8}" type="pres">
      <dgm:prSet presAssocID="{C3B8A24D-EAD4-445A-B7EF-A144548DF07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iggy Bank"/>
        </a:ext>
      </dgm:extLst>
    </dgm:pt>
    <dgm:pt modelId="{B7758FEB-D83B-4BBA-BC99-E6717FE518C0}" type="pres">
      <dgm:prSet presAssocID="{C3B8A24D-EAD4-445A-B7EF-A144548DF07B}" presName="spaceRect" presStyleCnt="0"/>
      <dgm:spPr/>
    </dgm:pt>
    <dgm:pt modelId="{A8B7398A-D5D5-48F9-9827-B6402E76C515}" type="pres">
      <dgm:prSet presAssocID="{C3B8A24D-EAD4-445A-B7EF-A144548DF07B}" presName="parTx" presStyleLbl="revTx" presStyleIdx="2" presStyleCnt="3">
        <dgm:presLayoutVars>
          <dgm:chMax val="0"/>
          <dgm:chPref val="0"/>
        </dgm:presLayoutVars>
      </dgm:prSet>
      <dgm:spPr/>
    </dgm:pt>
  </dgm:ptLst>
  <dgm:cxnLst>
    <dgm:cxn modelId="{AC59B605-E7F9-42DA-B221-CDAACD86C33A}" srcId="{E191D2F7-62F0-4826-8D41-1571C8AFCE52}" destId="{24A0D990-5784-4ED0-8253-DB2137F9EC4A}" srcOrd="0" destOrd="0" parTransId="{9215EC38-ED7E-4017-A77F-D207D90A7EDB}" sibTransId="{C5D99B60-E549-45D6-A9B3-37A31BA214F5}"/>
    <dgm:cxn modelId="{A42BFE08-94B5-495D-9B05-583738EFA448}" type="presOf" srcId="{E191D2F7-62F0-4826-8D41-1571C8AFCE52}" destId="{7CECE514-98C3-4B80-988B-690321FB5DFB}" srcOrd="0" destOrd="0" presId="urn:microsoft.com/office/officeart/2018/2/layout/IconVerticalSolidList"/>
    <dgm:cxn modelId="{17A63724-745F-4D56-A6B2-83505E92C8D7}" type="presOf" srcId="{24A0D990-5784-4ED0-8253-DB2137F9EC4A}" destId="{B77D4649-453C-46C2-8805-E8488D222DB1}" srcOrd="0" destOrd="0" presId="urn:microsoft.com/office/officeart/2018/2/layout/IconVerticalSolidList"/>
    <dgm:cxn modelId="{4C67573E-690D-4FDE-8C4B-97F654794198}" srcId="{E191D2F7-62F0-4826-8D41-1571C8AFCE52}" destId="{F1A94E20-90DD-4439-9DE9-036341013859}" srcOrd="1" destOrd="0" parTransId="{977A0263-F91E-4C9F-8BDA-87B689EAFEED}" sibTransId="{39370E1B-21ED-4EF9-AD6F-F5E7B33EB245}"/>
    <dgm:cxn modelId="{EA4A4264-C375-4F88-BEF8-A764DF2B6546}" type="presOf" srcId="{C3B8A24D-EAD4-445A-B7EF-A144548DF07B}" destId="{A8B7398A-D5D5-48F9-9827-B6402E76C515}" srcOrd="0" destOrd="0" presId="urn:microsoft.com/office/officeart/2018/2/layout/IconVerticalSolidList"/>
    <dgm:cxn modelId="{22AAECB4-BB62-46CC-B1EB-BCBF5FAE1751}" srcId="{E191D2F7-62F0-4826-8D41-1571C8AFCE52}" destId="{C3B8A24D-EAD4-445A-B7EF-A144548DF07B}" srcOrd="2" destOrd="0" parTransId="{A4827100-B8C1-42C4-B29B-EE3A09E0A468}" sibTransId="{05FE52F2-E529-48CB-9C9F-8DE284564AA5}"/>
    <dgm:cxn modelId="{9A1222E5-C828-4E48-9A0F-3E1964CC1CE7}" type="presOf" srcId="{F1A94E20-90DD-4439-9DE9-036341013859}" destId="{064DB47E-A059-40A0-88A6-1FD5B90ED416}" srcOrd="0" destOrd="0" presId="urn:microsoft.com/office/officeart/2018/2/layout/IconVerticalSolidList"/>
    <dgm:cxn modelId="{742BBB0B-182E-487F-B6A0-4B68F372E905}" type="presParOf" srcId="{7CECE514-98C3-4B80-988B-690321FB5DFB}" destId="{FEE61902-ABF0-4CF0-BA64-C0960B51CFB9}" srcOrd="0" destOrd="0" presId="urn:microsoft.com/office/officeart/2018/2/layout/IconVerticalSolidList"/>
    <dgm:cxn modelId="{031D6EB6-B41B-4DE3-AF27-07B12A6DBD85}" type="presParOf" srcId="{FEE61902-ABF0-4CF0-BA64-C0960B51CFB9}" destId="{7CAF57A4-34AA-4EBA-AE24-DC207758E1A1}" srcOrd="0" destOrd="0" presId="urn:microsoft.com/office/officeart/2018/2/layout/IconVerticalSolidList"/>
    <dgm:cxn modelId="{EE967D3C-E19D-4AB4-95E1-35814C922CBA}" type="presParOf" srcId="{FEE61902-ABF0-4CF0-BA64-C0960B51CFB9}" destId="{D92DE94B-A049-4252-8298-150999F5EC26}" srcOrd="1" destOrd="0" presId="urn:microsoft.com/office/officeart/2018/2/layout/IconVerticalSolidList"/>
    <dgm:cxn modelId="{A0DF3522-2866-4021-8267-37C11E3B6CDB}" type="presParOf" srcId="{FEE61902-ABF0-4CF0-BA64-C0960B51CFB9}" destId="{29139FED-85D6-4A2F-9C82-9F6A9CAD80A6}" srcOrd="2" destOrd="0" presId="urn:microsoft.com/office/officeart/2018/2/layout/IconVerticalSolidList"/>
    <dgm:cxn modelId="{83B6F40D-59A1-43A6-95F0-86AF34F19FF7}" type="presParOf" srcId="{FEE61902-ABF0-4CF0-BA64-C0960B51CFB9}" destId="{B77D4649-453C-46C2-8805-E8488D222DB1}" srcOrd="3" destOrd="0" presId="urn:microsoft.com/office/officeart/2018/2/layout/IconVerticalSolidList"/>
    <dgm:cxn modelId="{A85FD6EC-52AB-4C4E-A3C7-DC96C3569CDC}" type="presParOf" srcId="{7CECE514-98C3-4B80-988B-690321FB5DFB}" destId="{AE4804E7-A7C1-45AC-908B-4B653CF5B3F2}" srcOrd="1" destOrd="0" presId="urn:microsoft.com/office/officeart/2018/2/layout/IconVerticalSolidList"/>
    <dgm:cxn modelId="{9783E799-CD18-4761-8A59-8C121F313197}" type="presParOf" srcId="{7CECE514-98C3-4B80-988B-690321FB5DFB}" destId="{1A461699-642D-437C-AC2E-881AE0D699AC}" srcOrd="2" destOrd="0" presId="urn:microsoft.com/office/officeart/2018/2/layout/IconVerticalSolidList"/>
    <dgm:cxn modelId="{C520B203-D8B4-4F0C-A30D-B9CA3E402C86}" type="presParOf" srcId="{1A461699-642D-437C-AC2E-881AE0D699AC}" destId="{F6175174-A57D-4A63-8862-207FE24CB93E}" srcOrd="0" destOrd="0" presId="urn:microsoft.com/office/officeart/2018/2/layout/IconVerticalSolidList"/>
    <dgm:cxn modelId="{BC3E0273-26CE-4862-8951-821264604015}" type="presParOf" srcId="{1A461699-642D-437C-AC2E-881AE0D699AC}" destId="{C54213FE-B7B0-4AD8-B3C3-A7E38A281E52}" srcOrd="1" destOrd="0" presId="urn:microsoft.com/office/officeart/2018/2/layout/IconVerticalSolidList"/>
    <dgm:cxn modelId="{95786C12-4264-4A8E-A9FE-57249B8BAF4B}" type="presParOf" srcId="{1A461699-642D-437C-AC2E-881AE0D699AC}" destId="{6C010EC0-37AE-4FCC-AA21-52EACFA1706A}" srcOrd="2" destOrd="0" presId="urn:microsoft.com/office/officeart/2018/2/layout/IconVerticalSolidList"/>
    <dgm:cxn modelId="{F40AA61E-3105-4769-B33E-6016BE809A17}" type="presParOf" srcId="{1A461699-642D-437C-AC2E-881AE0D699AC}" destId="{064DB47E-A059-40A0-88A6-1FD5B90ED416}" srcOrd="3" destOrd="0" presId="urn:microsoft.com/office/officeart/2018/2/layout/IconVerticalSolidList"/>
    <dgm:cxn modelId="{F6D45CC7-4D1B-4A65-8FE4-290626973EFE}" type="presParOf" srcId="{7CECE514-98C3-4B80-988B-690321FB5DFB}" destId="{0C168326-EA1B-4FBE-B0AF-E597E3E70063}" srcOrd="3" destOrd="0" presId="urn:microsoft.com/office/officeart/2018/2/layout/IconVerticalSolidList"/>
    <dgm:cxn modelId="{1FC17764-241E-4F71-A220-C75FBCC94D78}" type="presParOf" srcId="{7CECE514-98C3-4B80-988B-690321FB5DFB}" destId="{6663BE9C-14A9-4695-A306-B49BC8AAA435}" srcOrd="4" destOrd="0" presId="urn:microsoft.com/office/officeart/2018/2/layout/IconVerticalSolidList"/>
    <dgm:cxn modelId="{7A8A13E6-0FB1-42DA-9694-ABD8B0DC9317}" type="presParOf" srcId="{6663BE9C-14A9-4695-A306-B49BC8AAA435}" destId="{D17D32F6-0E10-416E-80CC-19FA8328B875}" srcOrd="0" destOrd="0" presId="urn:microsoft.com/office/officeart/2018/2/layout/IconVerticalSolidList"/>
    <dgm:cxn modelId="{296500B4-154A-49DD-AC0A-6D62B1C3A9B6}" type="presParOf" srcId="{6663BE9C-14A9-4695-A306-B49BC8AAA435}" destId="{4BEC0392-0F46-4A1A-B184-A632DDB7D9B8}" srcOrd="1" destOrd="0" presId="urn:microsoft.com/office/officeart/2018/2/layout/IconVerticalSolidList"/>
    <dgm:cxn modelId="{BCC20D30-FA43-4AD4-A15B-1EC322C4224F}" type="presParOf" srcId="{6663BE9C-14A9-4695-A306-B49BC8AAA435}" destId="{B7758FEB-D83B-4BBA-BC99-E6717FE518C0}" srcOrd="2" destOrd="0" presId="urn:microsoft.com/office/officeart/2018/2/layout/IconVerticalSolidList"/>
    <dgm:cxn modelId="{FBBA08C9-C4D5-435E-AE39-617427E248BF}" type="presParOf" srcId="{6663BE9C-14A9-4695-A306-B49BC8AAA435}" destId="{A8B7398A-D5D5-48F9-9827-B6402E76C51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376F487-D490-4860-A7BE-E4509B24F029}"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0733BE9-9906-4662-9C98-C79A1B42163B}">
      <dgm:prSet/>
      <dgm:spPr/>
      <dgm:t>
        <a:bodyPr/>
        <a:lstStyle/>
        <a:p>
          <a:r>
            <a:rPr lang="en-US" b="1" i="0" dirty="0"/>
            <a:t>Socioeconomic Considerations</a:t>
          </a:r>
          <a:r>
            <a:rPr lang="en-US" b="0" i="0" dirty="0"/>
            <a:t>: Assess the economic condition of the community.</a:t>
          </a:r>
          <a:endParaRPr lang="en-US" dirty="0"/>
        </a:p>
      </dgm:t>
    </dgm:pt>
    <dgm:pt modelId="{CA4FF64E-5EFA-4DA1-B8CB-0A8A0EA57447}" type="parTrans" cxnId="{B1FBF8F3-F026-46A2-A971-571B78090677}">
      <dgm:prSet/>
      <dgm:spPr/>
      <dgm:t>
        <a:bodyPr/>
        <a:lstStyle/>
        <a:p>
          <a:endParaRPr lang="en-US"/>
        </a:p>
      </dgm:t>
    </dgm:pt>
    <dgm:pt modelId="{887BE7D4-BC8C-4489-AEDD-181BF962DBF6}" type="sibTrans" cxnId="{B1FBF8F3-F026-46A2-A971-571B78090677}">
      <dgm:prSet/>
      <dgm:spPr/>
      <dgm:t>
        <a:bodyPr/>
        <a:lstStyle/>
        <a:p>
          <a:endParaRPr lang="en-US"/>
        </a:p>
      </dgm:t>
    </dgm:pt>
    <dgm:pt modelId="{B039C993-ABB5-4F84-8201-7071CE44DDAC}">
      <dgm:prSet/>
      <dgm:spPr/>
      <dgm:t>
        <a:bodyPr/>
        <a:lstStyle/>
        <a:p>
          <a:r>
            <a:rPr lang="en-US" b="1" i="0"/>
            <a:t>Comparison with Regional or Statewide Rates</a:t>
          </a:r>
          <a:r>
            <a:rPr lang="en-US" b="0" i="0"/>
            <a:t>: Compare local utility rates with those of neighboring jurisdictions to ensure the rates are competitive and not unnecessarily high or low.</a:t>
          </a:r>
          <a:endParaRPr lang="en-US"/>
        </a:p>
      </dgm:t>
    </dgm:pt>
    <dgm:pt modelId="{B2A7A020-6B95-4BCD-84AC-0816F0DCD41F}" type="parTrans" cxnId="{5483862A-755C-49E4-B70C-A4061AA3E6DC}">
      <dgm:prSet/>
      <dgm:spPr/>
      <dgm:t>
        <a:bodyPr/>
        <a:lstStyle/>
        <a:p>
          <a:endParaRPr lang="en-US"/>
        </a:p>
      </dgm:t>
    </dgm:pt>
    <dgm:pt modelId="{A5678941-0DEA-4025-AB64-FAAEFE128D2E}" type="sibTrans" cxnId="{5483862A-755C-49E4-B70C-A4061AA3E6DC}">
      <dgm:prSet/>
      <dgm:spPr/>
      <dgm:t>
        <a:bodyPr/>
        <a:lstStyle/>
        <a:p>
          <a:endParaRPr lang="en-US"/>
        </a:p>
      </dgm:t>
    </dgm:pt>
    <dgm:pt modelId="{A5B72B7F-AFE3-40E3-93AA-8A16F13B6E32}">
      <dgm:prSet/>
      <dgm:spPr/>
      <dgm:t>
        <a:bodyPr/>
        <a:lstStyle/>
        <a:p>
          <a:r>
            <a:rPr lang="en-US" b="1" i="0"/>
            <a:t>External Market Trends</a:t>
          </a:r>
          <a:r>
            <a:rPr lang="en-US" b="0" i="0"/>
            <a:t>: Factor in trends such as rising energy prices (which can drive up operational costs), changes in water availability, or emerging technologies that may lower future costs.</a:t>
          </a:r>
          <a:endParaRPr lang="en-US"/>
        </a:p>
      </dgm:t>
    </dgm:pt>
    <dgm:pt modelId="{7A1D0C24-4994-4B96-BA5B-164B8E39580D}" type="parTrans" cxnId="{DCD194EA-8920-4F00-AA93-BCD623F12381}">
      <dgm:prSet/>
      <dgm:spPr/>
      <dgm:t>
        <a:bodyPr/>
        <a:lstStyle/>
        <a:p>
          <a:endParaRPr lang="en-US"/>
        </a:p>
      </dgm:t>
    </dgm:pt>
    <dgm:pt modelId="{EFD263EF-B0B7-43AE-976F-EA445D8870B2}" type="sibTrans" cxnId="{DCD194EA-8920-4F00-AA93-BCD623F12381}">
      <dgm:prSet/>
      <dgm:spPr/>
      <dgm:t>
        <a:bodyPr/>
        <a:lstStyle/>
        <a:p>
          <a:endParaRPr lang="en-US"/>
        </a:p>
      </dgm:t>
    </dgm:pt>
    <dgm:pt modelId="{3CE47362-6244-4070-B10A-471CBBE9F296}" type="pres">
      <dgm:prSet presAssocID="{9376F487-D490-4860-A7BE-E4509B24F029}" presName="root" presStyleCnt="0">
        <dgm:presLayoutVars>
          <dgm:dir/>
          <dgm:resizeHandles val="exact"/>
        </dgm:presLayoutVars>
      </dgm:prSet>
      <dgm:spPr/>
    </dgm:pt>
    <dgm:pt modelId="{1E440A0E-2A7B-4BE1-B4B7-B96920D4C52C}" type="pres">
      <dgm:prSet presAssocID="{80733BE9-9906-4662-9C98-C79A1B42163B}" presName="compNode" presStyleCnt="0"/>
      <dgm:spPr/>
    </dgm:pt>
    <dgm:pt modelId="{9816ACA7-7CA0-497D-AE64-995C7FA8EE48}" type="pres">
      <dgm:prSet presAssocID="{80733BE9-9906-4662-9C98-C79A1B42163B}" presName="bgRect" presStyleLbl="bgShp" presStyleIdx="0" presStyleCnt="3"/>
      <dgm:spPr/>
    </dgm:pt>
    <dgm:pt modelId="{C2D3205D-09D1-4CA0-A729-B741B26C6A05}" type="pres">
      <dgm:prSet presAssocID="{80733BE9-9906-4662-9C98-C79A1B42163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3DE8E0DF-92C0-43EE-A0DA-30CC7D43EFE3}" type="pres">
      <dgm:prSet presAssocID="{80733BE9-9906-4662-9C98-C79A1B42163B}" presName="spaceRect" presStyleCnt="0"/>
      <dgm:spPr/>
    </dgm:pt>
    <dgm:pt modelId="{377F434D-90BA-4966-A6B6-4CB7A05D5C33}" type="pres">
      <dgm:prSet presAssocID="{80733BE9-9906-4662-9C98-C79A1B42163B}" presName="parTx" presStyleLbl="revTx" presStyleIdx="0" presStyleCnt="3">
        <dgm:presLayoutVars>
          <dgm:chMax val="0"/>
          <dgm:chPref val="0"/>
        </dgm:presLayoutVars>
      </dgm:prSet>
      <dgm:spPr/>
    </dgm:pt>
    <dgm:pt modelId="{05D3324F-18E5-40E1-9AEF-38E23A628E07}" type="pres">
      <dgm:prSet presAssocID="{887BE7D4-BC8C-4489-AEDD-181BF962DBF6}" presName="sibTrans" presStyleCnt="0"/>
      <dgm:spPr/>
    </dgm:pt>
    <dgm:pt modelId="{D7FF56C8-3A18-4CF4-A180-9808D402EFD4}" type="pres">
      <dgm:prSet presAssocID="{B039C993-ABB5-4F84-8201-7071CE44DDAC}" presName="compNode" presStyleCnt="0"/>
      <dgm:spPr/>
    </dgm:pt>
    <dgm:pt modelId="{F8F58761-0BFD-4E2E-87F9-AB07AD6C0E07}" type="pres">
      <dgm:prSet presAssocID="{B039C993-ABB5-4F84-8201-7071CE44DDAC}" presName="bgRect" presStyleLbl="bgShp" presStyleIdx="1" presStyleCnt="3"/>
      <dgm:spPr/>
    </dgm:pt>
    <dgm:pt modelId="{DF33AF8A-149C-4A50-8114-564D7C707AAB}" type="pres">
      <dgm:prSet presAssocID="{B039C993-ABB5-4F84-8201-7071CE44DDA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llar"/>
        </a:ext>
      </dgm:extLst>
    </dgm:pt>
    <dgm:pt modelId="{CB876EC1-69DE-456E-9D45-B9C0C4E6561A}" type="pres">
      <dgm:prSet presAssocID="{B039C993-ABB5-4F84-8201-7071CE44DDAC}" presName="spaceRect" presStyleCnt="0"/>
      <dgm:spPr/>
    </dgm:pt>
    <dgm:pt modelId="{11A40745-5A88-4BF2-8BEC-BB4E86715953}" type="pres">
      <dgm:prSet presAssocID="{B039C993-ABB5-4F84-8201-7071CE44DDAC}" presName="parTx" presStyleLbl="revTx" presStyleIdx="1" presStyleCnt="3">
        <dgm:presLayoutVars>
          <dgm:chMax val="0"/>
          <dgm:chPref val="0"/>
        </dgm:presLayoutVars>
      </dgm:prSet>
      <dgm:spPr/>
    </dgm:pt>
    <dgm:pt modelId="{FDE78031-C89A-4874-BCAA-6AF192DE157A}" type="pres">
      <dgm:prSet presAssocID="{A5678941-0DEA-4025-AB64-FAAEFE128D2E}" presName="sibTrans" presStyleCnt="0"/>
      <dgm:spPr/>
    </dgm:pt>
    <dgm:pt modelId="{6DC70AD4-73FC-49B9-88A8-E509DA57CC0C}" type="pres">
      <dgm:prSet presAssocID="{A5B72B7F-AFE3-40E3-93AA-8A16F13B6E32}" presName="compNode" presStyleCnt="0"/>
      <dgm:spPr/>
    </dgm:pt>
    <dgm:pt modelId="{6EADAEAA-1B85-4242-9ADB-B54DB5C3B613}" type="pres">
      <dgm:prSet presAssocID="{A5B72B7F-AFE3-40E3-93AA-8A16F13B6E32}" presName="bgRect" presStyleLbl="bgShp" presStyleIdx="2" presStyleCnt="3"/>
      <dgm:spPr/>
    </dgm:pt>
    <dgm:pt modelId="{8B1A60D9-BCAB-4077-ADE7-7E8DF0E7AA22}" type="pres">
      <dgm:prSet presAssocID="{A5B72B7F-AFE3-40E3-93AA-8A16F13B6E3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r Graph with Upward Trend"/>
        </a:ext>
      </dgm:extLst>
    </dgm:pt>
    <dgm:pt modelId="{41BF8EBF-8FF0-4AF9-BEF1-587EF2732BFB}" type="pres">
      <dgm:prSet presAssocID="{A5B72B7F-AFE3-40E3-93AA-8A16F13B6E32}" presName="spaceRect" presStyleCnt="0"/>
      <dgm:spPr/>
    </dgm:pt>
    <dgm:pt modelId="{40592AAF-37F7-48F3-8378-B91E15EB4525}" type="pres">
      <dgm:prSet presAssocID="{A5B72B7F-AFE3-40E3-93AA-8A16F13B6E32}" presName="parTx" presStyleLbl="revTx" presStyleIdx="2" presStyleCnt="3">
        <dgm:presLayoutVars>
          <dgm:chMax val="0"/>
          <dgm:chPref val="0"/>
        </dgm:presLayoutVars>
      </dgm:prSet>
      <dgm:spPr/>
    </dgm:pt>
  </dgm:ptLst>
  <dgm:cxnLst>
    <dgm:cxn modelId="{5483862A-755C-49E4-B70C-A4061AA3E6DC}" srcId="{9376F487-D490-4860-A7BE-E4509B24F029}" destId="{B039C993-ABB5-4F84-8201-7071CE44DDAC}" srcOrd="1" destOrd="0" parTransId="{B2A7A020-6B95-4BCD-84AC-0816F0DCD41F}" sibTransId="{A5678941-0DEA-4025-AB64-FAAEFE128D2E}"/>
    <dgm:cxn modelId="{9D5E405E-9834-47AE-87C1-52276F000CAD}" type="presOf" srcId="{80733BE9-9906-4662-9C98-C79A1B42163B}" destId="{377F434D-90BA-4966-A6B6-4CB7A05D5C33}" srcOrd="0" destOrd="0" presId="urn:microsoft.com/office/officeart/2018/2/layout/IconVerticalSolidList"/>
    <dgm:cxn modelId="{1E49E896-6979-452E-92DB-4A85A233F1E2}" type="presOf" srcId="{9376F487-D490-4860-A7BE-E4509B24F029}" destId="{3CE47362-6244-4070-B10A-471CBBE9F296}" srcOrd="0" destOrd="0" presId="urn:microsoft.com/office/officeart/2018/2/layout/IconVerticalSolidList"/>
    <dgm:cxn modelId="{210536B2-E0DE-49F2-AE69-06F2D2101C24}" type="presOf" srcId="{A5B72B7F-AFE3-40E3-93AA-8A16F13B6E32}" destId="{40592AAF-37F7-48F3-8378-B91E15EB4525}" srcOrd="0" destOrd="0" presId="urn:microsoft.com/office/officeart/2018/2/layout/IconVerticalSolidList"/>
    <dgm:cxn modelId="{332E2CC8-944E-4F85-94B7-6D111C45ECD4}" type="presOf" srcId="{B039C993-ABB5-4F84-8201-7071CE44DDAC}" destId="{11A40745-5A88-4BF2-8BEC-BB4E86715953}" srcOrd="0" destOrd="0" presId="urn:microsoft.com/office/officeart/2018/2/layout/IconVerticalSolidList"/>
    <dgm:cxn modelId="{DCD194EA-8920-4F00-AA93-BCD623F12381}" srcId="{9376F487-D490-4860-A7BE-E4509B24F029}" destId="{A5B72B7F-AFE3-40E3-93AA-8A16F13B6E32}" srcOrd="2" destOrd="0" parTransId="{7A1D0C24-4994-4B96-BA5B-164B8E39580D}" sibTransId="{EFD263EF-B0B7-43AE-976F-EA445D8870B2}"/>
    <dgm:cxn modelId="{B1FBF8F3-F026-46A2-A971-571B78090677}" srcId="{9376F487-D490-4860-A7BE-E4509B24F029}" destId="{80733BE9-9906-4662-9C98-C79A1B42163B}" srcOrd="0" destOrd="0" parTransId="{CA4FF64E-5EFA-4DA1-B8CB-0A8A0EA57447}" sibTransId="{887BE7D4-BC8C-4489-AEDD-181BF962DBF6}"/>
    <dgm:cxn modelId="{00018938-99E5-4D59-B601-A456F3941C8C}" type="presParOf" srcId="{3CE47362-6244-4070-B10A-471CBBE9F296}" destId="{1E440A0E-2A7B-4BE1-B4B7-B96920D4C52C}" srcOrd="0" destOrd="0" presId="urn:microsoft.com/office/officeart/2018/2/layout/IconVerticalSolidList"/>
    <dgm:cxn modelId="{DBA71C90-5E3E-4B2C-92E2-83921D81F265}" type="presParOf" srcId="{1E440A0E-2A7B-4BE1-B4B7-B96920D4C52C}" destId="{9816ACA7-7CA0-497D-AE64-995C7FA8EE48}" srcOrd="0" destOrd="0" presId="urn:microsoft.com/office/officeart/2018/2/layout/IconVerticalSolidList"/>
    <dgm:cxn modelId="{17EDFDD6-379E-4793-A0BA-1A386A9A2463}" type="presParOf" srcId="{1E440A0E-2A7B-4BE1-B4B7-B96920D4C52C}" destId="{C2D3205D-09D1-4CA0-A729-B741B26C6A05}" srcOrd="1" destOrd="0" presId="urn:microsoft.com/office/officeart/2018/2/layout/IconVerticalSolidList"/>
    <dgm:cxn modelId="{282F57F3-0B51-468B-970F-AE47A88650C1}" type="presParOf" srcId="{1E440A0E-2A7B-4BE1-B4B7-B96920D4C52C}" destId="{3DE8E0DF-92C0-43EE-A0DA-30CC7D43EFE3}" srcOrd="2" destOrd="0" presId="urn:microsoft.com/office/officeart/2018/2/layout/IconVerticalSolidList"/>
    <dgm:cxn modelId="{020D9623-2F35-40BF-86AA-6D1D9F5E0F8B}" type="presParOf" srcId="{1E440A0E-2A7B-4BE1-B4B7-B96920D4C52C}" destId="{377F434D-90BA-4966-A6B6-4CB7A05D5C33}" srcOrd="3" destOrd="0" presId="urn:microsoft.com/office/officeart/2018/2/layout/IconVerticalSolidList"/>
    <dgm:cxn modelId="{E4DFC5F7-0EE3-49C0-B13C-F9A92A0CC54B}" type="presParOf" srcId="{3CE47362-6244-4070-B10A-471CBBE9F296}" destId="{05D3324F-18E5-40E1-9AEF-38E23A628E07}" srcOrd="1" destOrd="0" presId="urn:microsoft.com/office/officeart/2018/2/layout/IconVerticalSolidList"/>
    <dgm:cxn modelId="{F9EF991C-7938-4B52-8875-170BC0A41ED4}" type="presParOf" srcId="{3CE47362-6244-4070-B10A-471CBBE9F296}" destId="{D7FF56C8-3A18-4CF4-A180-9808D402EFD4}" srcOrd="2" destOrd="0" presId="urn:microsoft.com/office/officeart/2018/2/layout/IconVerticalSolidList"/>
    <dgm:cxn modelId="{9C1D2924-A0DF-4C49-8E41-BCD5DC7B01C1}" type="presParOf" srcId="{D7FF56C8-3A18-4CF4-A180-9808D402EFD4}" destId="{F8F58761-0BFD-4E2E-87F9-AB07AD6C0E07}" srcOrd="0" destOrd="0" presId="urn:microsoft.com/office/officeart/2018/2/layout/IconVerticalSolidList"/>
    <dgm:cxn modelId="{7CEEE737-8AB2-46B6-98FB-82FD655F10A2}" type="presParOf" srcId="{D7FF56C8-3A18-4CF4-A180-9808D402EFD4}" destId="{DF33AF8A-149C-4A50-8114-564D7C707AAB}" srcOrd="1" destOrd="0" presId="urn:microsoft.com/office/officeart/2018/2/layout/IconVerticalSolidList"/>
    <dgm:cxn modelId="{5AEBF753-7134-451A-845A-9C205BA7F4E9}" type="presParOf" srcId="{D7FF56C8-3A18-4CF4-A180-9808D402EFD4}" destId="{CB876EC1-69DE-456E-9D45-B9C0C4E6561A}" srcOrd="2" destOrd="0" presId="urn:microsoft.com/office/officeart/2018/2/layout/IconVerticalSolidList"/>
    <dgm:cxn modelId="{7DC93023-F88E-461C-BE1A-700C48688C06}" type="presParOf" srcId="{D7FF56C8-3A18-4CF4-A180-9808D402EFD4}" destId="{11A40745-5A88-4BF2-8BEC-BB4E86715953}" srcOrd="3" destOrd="0" presId="urn:microsoft.com/office/officeart/2018/2/layout/IconVerticalSolidList"/>
    <dgm:cxn modelId="{A447922A-3862-42AC-947A-DADFC6C61EFF}" type="presParOf" srcId="{3CE47362-6244-4070-B10A-471CBBE9F296}" destId="{FDE78031-C89A-4874-BCAA-6AF192DE157A}" srcOrd="3" destOrd="0" presId="urn:microsoft.com/office/officeart/2018/2/layout/IconVerticalSolidList"/>
    <dgm:cxn modelId="{16DAFA10-4971-42CC-8392-04B9BF0A5F27}" type="presParOf" srcId="{3CE47362-6244-4070-B10A-471CBBE9F296}" destId="{6DC70AD4-73FC-49B9-88A8-E509DA57CC0C}" srcOrd="4" destOrd="0" presId="urn:microsoft.com/office/officeart/2018/2/layout/IconVerticalSolidList"/>
    <dgm:cxn modelId="{36E91869-38FD-4338-8CC6-7EFC622ECBD3}" type="presParOf" srcId="{6DC70AD4-73FC-49B9-88A8-E509DA57CC0C}" destId="{6EADAEAA-1B85-4242-9ADB-B54DB5C3B613}" srcOrd="0" destOrd="0" presId="urn:microsoft.com/office/officeart/2018/2/layout/IconVerticalSolidList"/>
    <dgm:cxn modelId="{78FEA96C-40BC-4E01-803C-DD341704869B}" type="presParOf" srcId="{6DC70AD4-73FC-49B9-88A8-E509DA57CC0C}" destId="{8B1A60D9-BCAB-4077-ADE7-7E8DF0E7AA22}" srcOrd="1" destOrd="0" presId="urn:microsoft.com/office/officeart/2018/2/layout/IconVerticalSolidList"/>
    <dgm:cxn modelId="{7D6D4BF6-4D46-49DD-AE55-F2A68DC7C1D0}" type="presParOf" srcId="{6DC70AD4-73FC-49B9-88A8-E509DA57CC0C}" destId="{41BF8EBF-8FF0-4AF9-BEF1-587EF2732BFB}" srcOrd="2" destOrd="0" presId="urn:microsoft.com/office/officeart/2018/2/layout/IconVerticalSolidList"/>
    <dgm:cxn modelId="{08DE07B1-2B69-4624-A5E3-E06D2F033724}" type="presParOf" srcId="{6DC70AD4-73FC-49B9-88A8-E509DA57CC0C}" destId="{40592AAF-37F7-48F3-8378-B91E15EB452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A0CC38A-D9EC-4128-95B5-1776591871E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E8EF5F9-7BD4-410A-80D0-08559568E049}">
      <dgm:prSet/>
      <dgm:spPr/>
      <dgm:t>
        <a:bodyPr/>
        <a:lstStyle/>
        <a:p>
          <a:pPr>
            <a:lnSpc>
              <a:spcPct val="100000"/>
            </a:lnSpc>
          </a:pPr>
          <a:r>
            <a:rPr lang="en-US" b="1" i="0" dirty="0">
              <a:solidFill>
                <a:schemeClr val="bg1"/>
              </a:solidFill>
            </a:rPr>
            <a:t>Affordability Studies</a:t>
          </a:r>
          <a:r>
            <a:rPr lang="en-US" b="0" i="0" dirty="0">
              <a:solidFill>
                <a:schemeClr val="bg1"/>
              </a:solidFill>
            </a:rPr>
            <a:t>: Understanding the economic burden of utility rates on households is crucial. </a:t>
          </a:r>
          <a:endParaRPr lang="en-US" dirty="0">
            <a:solidFill>
              <a:schemeClr val="bg1"/>
            </a:solidFill>
          </a:endParaRPr>
        </a:p>
      </dgm:t>
    </dgm:pt>
    <dgm:pt modelId="{1729119C-EE0B-492E-B081-9368445A5B5D}" type="parTrans" cxnId="{D439E0BA-C1F4-43E5-9030-E01D7FB973A3}">
      <dgm:prSet/>
      <dgm:spPr/>
      <dgm:t>
        <a:bodyPr/>
        <a:lstStyle/>
        <a:p>
          <a:endParaRPr lang="en-US"/>
        </a:p>
      </dgm:t>
    </dgm:pt>
    <dgm:pt modelId="{1FE710AD-CC47-4C30-8AB8-63CB0FAD03E2}" type="sibTrans" cxnId="{D439E0BA-C1F4-43E5-9030-E01D7FB973A3}">
      <dgm:prSet/>
      <dgm:spPr/>
      <dgm:t>
        <a:bodyPr/>
        <a:lstStyle/>
        <a:p>
          <a:endParaRPr lang="en-US"/>
        </a:p>
      </dgm:t>
    </dgm:pt>
    <dgm:pt modelId="{9340CDBE-2FBD-4306-BDC8-4ACF2DE88E41}">
      <dgm:prSet/>
      <dgm:spPr/>
      <dgm:t>
        <a:bodyPr/>
        <a:lstStyle/>
        <a:p>
          <a:pPr>
            <a:lnSpc>
              <a:spcPct val="100000"/>
            </a:lnSpc>
          </a:pPr>
          <a:r>
            <a:rPr lang="en-US" b="1" i="0" dirty="0">
              <a:solidFill>
                <a:schemeClr val="bg1"/>
              </a:solidFill>
            </a:rPr>
            <a:t>Assistance Programs</a:t>
          </a:r>
          <a:r>
            <a:rPr lang="en-US" b="0" i="0" dirty="0">
              <a:solidFill>
                <a:schemeClr val="bg1"/>
              </a:solidFill>
            </a:rPr>
            <a:t>: Offer assistance programs for low-income customers, as authorized by state law and as local government resources allow</a:t>
          </a:r>
          <a:endParaRPr lang="en-US" dirty="0">
            <a:solidFill>
              <a:schemeClr val="bg1"/>
            </a:solidFill>
          </a:endParaRPr>
        </a:p>
      </dgm:t>
    </dgm:pt>
    <dgm:pt modelId="{137F8716-E4F8-40CF-9EB3-55383426AF6F}" type="parTrans" cxnId="{78A29E68-D49B-4433-95AC-6CB563201686}">
      <dgm:prSet/>
      <dgm:spPr/>
      <dgm:t>
        <a:bodyPr/>
        <a:lstStyle/>
        <a:p>
          <a:endParaRPr lang="en-US"/>
        </a:p>
      </dgm:t>
    </dgm:pt>
    <dgm:pt modelId="{EDDFA98C-6124-4B79-A7F6-B67DE9D55763}" type="sibTrans" cxnId="{78A29E68-D49B-4433-95AC-6CB563201686}">
      <dgm:prSet/>
      <dgm:spPr/>
      <dgm:t>
        <a:bodyPr/>
        <a:lstStyle/>
        <a:p>
          <a:endParaRPr lang="en-US"/>
        </a:p>
      </dgm:t>
    </dgm:pt>
    <dgm:pt modelId="{E99BDBBE-5A9D-504E-8B57-A894B7671A65}">
      <dgm:prSet/>
      <dgm:spPr/>
      <dgm:t>
        <a:bodyPr/>
        <a:lstStyle/>
        <a:p>
          <a:pPr>
            <a:lnSpc>
              <a:spcPct val="100000"/>
            </a:lnSpc>
          </a:pPr>
          <a:r>
            <a:rPr lang="en-US" b="1" dirty="0">
              <a:solidFill>
                <a:schemeClr val="bg1"/>
              </a:solidFill>
            </a:rPr>
            <a:t>Collections: </a:t>
          </a:r>
          <a:r>
            <a:rPr lang="en-US" dirty="0">
              <a:solidFill>
                <a:schemeClr val="bg1"/>
              </a:solidFill>
            </a:rPr>
            <a:t>Study collection percentages and make targeted efforts to increase collections. Update ordinances to address common delinquency and other issues.</a:t>
          </a:r>
        </a:p>
      </dgm:t>
    </dgm:pt>
    <dgm:pt modelId="{86128A89-A916-344D-8CD9-79EA18D8B439}" type="parTrans" cxnId="{7BF8274F-A2E5-9D42-A085-66550DB81A7E}">
      <dgm:prSet/>
      <dgm:spPr/>
      <dgm:t>
        <a:bodyPr/>
        <a:lstStyle/>
        <a:p>
          <a:endParaRPr lang="en-US"/>
        </a:p>
      </dgm:t>
    </dgm:pt>
    <dgm:pt modelId="{9B121CA7-C825-524C-BAEE-EBB6B0BD3602}" type="sibTrans" cxnId="{7BF8274F-A2E5-9D42-A085-66550DB81A7E}">
      <dgm:prSet/>
      <dgm:spPr/>
      <dgm:t>
        <a:bodyPr/>
        <a:lstStyle/>
        <a:p>
          <a:endParaRPr lang="en-US"/>
        </a:p>
      </dgm:t>
    </dgm:pt>
    <dgm:pt modelId="{2C31B940-6E9B-440D-9834-13A0FDB3DE31}" type="pres">
      <dgm:prSet presAssocID="{0A0CC38A-D9EC-4128-95B5-1776591871EA}" presName="root" presStyleCnt="0">
        <dgm:presLayoutVars>
          <dgm:dir/>
          <dgm:resizeHandles val="exact"/>
        </dgm:presLayoutVars>
      </dgm:prSet>
      <dgm:spPr/>
    </dgm:pt>
    <dgm:pt modelId="{D2C768BF-1413-4B22-BB5A-150A8A75A35B}" type="pres">
      <dgm:prSet presAssocID="{1E8EF5F9-7BD4-410A-80D0-08559568E049}" presName="compNode" presStyleCnt="0"/>
      <dgm:spPr/>
    </dgm:pt>
    <dgm:pt modelId="{525FAD08-085C-41CE-B9ED-8BC838FA6727}" type="pres">
      <dgm:prSet presAssocID="{1E8EF5F9-7BD4-410A-80D0-08559568E049}" presName="bgRect" presStyleLbl="bgShp" presStyleIdx="0" presStyleCnt="3"/>
      <dgm:spPr>
        <a:solidFill>
          <a:schemeClr val="accent2"/>
        </a:solidFill>
      </dgm:spPr>
    </dgm:pt>
    <dgm:pt modelId="{1B16F4E2-53CA-4B71-9551-69CF6C6F469C}" type="pres">
      <dgm:prSet presAssocID="{1E8EF5F9-7BD4-410A-80D0-08559568E04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llar"/>
        </a:ext>
      </dgm:extLst>
    </dgm:pt>
    <dgm:pt modelId="{087F96BF-4EEC-4549-AFF6-A70D3235A6A4}" type="pres">
      <dgm:prSet presAssocID="{1E8EF5F9-7BD4-410A-80D0-08559568E049}" presName="spaceRect" presStyleCnt="0"/>
      <dgm:spPr/>
    </dgm:pt>
    <dgm:pt modelId="{9AD43548-266A-44F0-ACDC-935C64ED97DF}" type="pres">
      <dgm:prSet presAssocID="{1E8EF5F9-7BD4-410A-80D0-08559568E049}" presName="parTx" presStyleLbl="revTx" presStyleIdx="0" presStyleCnt="3">
        <dgm:presLayoutVars>
          <dgm:chMax val="0"/>
          <dgm:chPref val="0"/>
        </dgm:presLayoutVars>
      </dgm:prSet>
      <dgm:spPr/>
    </dgm:pt>
    <dgm:pt modelId="{4976AF93-BA93-4AC5-8BC2-988C9FAD0CFD}" type="pres">
      <dgm:prSet presAssocID="{1FE710AD-CC47-4C30-8AB8-63CB0FAD03E2}" presName="sibTrans" presStyleCnt="0"/>
      <dgm:spPr/>
    </dgm:pt>
    <dgm:pt modelId="{11B78E47-1E11-4418-8926-9116AD9015E6}" type="pres">
      <dgm:prSet presAssocID="{E99BDBBE-5A9D-504E-8B57-A894B7671A65}" presName="compNode" presStyleCnt="0"/>
      <dgm:spPr/>
    </dgm:pt>
    <dgm:pt modelId="{64C5AC11-9517-46C1-AA12-547EEDA73D7A}" type="pres">
      <dgm:prSet presAssocID="{E99BDBBE-5A9D-504E-8B57-A894B7671A65}" presName="bgRect" presStyleLbl="bgShp" presStyleIdx="1" presStyleCnt="3"/>
      <dgm:spPr>
        <a:solidFill>
          <a:schemeClr val="accent3"/>
        </a:solidFill>
      </dgm:spPr>
    </dgm:pt>
    <dgm:pt modelId="{54C92AE5-DFDA-4159-B861-00E64AF80740}" type="pres">
      <dgm:prSet presAssocID="{E99BDBBE-5A9D-504E-8B57-A894B7671A6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ank"/>
        </a:ext>
      </dgm:extLst>
    </dgm:pt>
    <dgm:pt modelId="{8D7591AA-BF71-40B4-8428-51DF5FD912EB}" type="pres">
      <dgm:prSet presAssocID="{E99BDBBE-5A9D-504E-8B57-A894B7671A65}" presName="spaceRect" presStyleCnt="0"/>
      <dgm:spPr/>
    </dgm:pt>
    <dgm:pt modelId="{3062AEAE-C4B5-44BF-AC62-9D2F8CDA4369}" type="pres">
      <dgm:prSet presAssocID="{E99BDBBE-5A9D-504E-8B57-A894B7671A65}" presName="parTx" presStyleLbl="revTx" presStyleIdx="1" presStyleCnt="3">
        <dgm:presLayoutVars>
          <dgm:chMax val="0"/>
          <dgm:chPref val="0"/>
        </dgm:presLayoutVars>
      </dgm:prSet>
      <dgm:spPr/>
    </dgm:pt>
    <dgm:pt modelId="{2B459CD4-D9F8-4742-B5DD-0A4301F6CF36}" type="pres">
      <dgm:prSet presAssocID="{9B121CA7-C825-524C-BAEE-EBB6B0BD3602}" presName="sibTrans" presStyleCnt="0"/>
      <dgm:spPr/>
    </dgm:pt>
    <dgm:pt modelId="{4EE5C25B-5E5C-45D7-8EC0-754A7DFDB103}" type="pres">
      <dgm:prSet presAssocID="{9340CDBE-2FBD-4306-BDC8-4ACF2DE88E41}" presName="compNode" presStyleCnt="0"/>
      <dgm:spPr/>
    </dgm:pt>
    <dgm:pt modelId="{4C827588-799A-4001-9A5A-F03FC50D2B37}" type="pres">
      <dgm:prSet presAssocID="{9340CDBE-2FBD-4306-BDC8-4ACF2DE88E41}" presName="bgRect" presStyleLbl="bgShp" presStyleIdx="2" presStyleCnt="3"/>
      <dgm:spPr>
        <a:solidFill>
          <a:schemeClr val="accent4"/>
        </a:solidFill>
      </dgm:spPr>
    </dgm:pt>
    <dgm:pt modelId="{4E963119-E251-4419-82EC-4079AA6DABEF}" type="pres">
      <dgm:prSet presAssocID="{9340CDBE-2FBD-4306-BDC8-4ACF2DE88E4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ullseye"/>
        </a:ext>
      </dgm:extLst>
    </dgm:pt>
    <dgm:pt modelId="{2D263CD7-EF29-4F83-83E5-6EECD23E6F64}" type="pres">
      <dgm:prSet presAssocID="{9340CDBE-2FBD-4306-BDC8-4ACF2DE88E41}" presName="spaceRect" presStyleCnt="0"/>
      <dgm:spPr/>
    </dgm:pt>
    <dgm:pt modelId="{59803E79-FE2B-40A7-BE39-3C8FA6D4E698}" type="pres">
      <dgm:prSet presAssocID="{9340CDBE-2FBD-4306-BDC8-4ACF2DE88E41}" presName="parTx" presStyleLbl="revTx" presStyleIdx="2" presStyleCnt="3">
        <dgm:presLayoutVars>
          <dgm:chMax val="0"/>
          <dgm:chPref val="0"/>
        </dgm:presLayoutVars>
      </dgm:prSet>
      <dgm:spPr/>
    </dgm:pt>
  </dgm:ptLst>
  <dgm:cxnLst>
    <dgm:cxn modelId="{CA49F410-D78B-A242-8F1C-1D5BDA0B52F9}" type="presOf" srcId="{0A0CC38A-D9EC-4128-95B5-1776591871EA}" destId="{2C31B940-6E9B-440D-9834-13A0FDB3DE31}" srcOrd="0" destOrd="0" presId="urn:microsoft.com/office/officeart/2018/2/layout/IconVerticalSolidList"/>
    <dgm:cxn modelId="{7BF8274F-A2E5-9D42-A085-66550DB81A7E}" srcId="{0A0CC38A-D9EC-4128-95B5-1776591871EA}" destId="{E99BDBBE-5A9D-504E-8B57-A894B7671A65}" srcOrd="1" destOrd="0" parTransId="{86128A89-A916-344D-8CD9-79EA18D8B439}" sibTransId="{9B121CA7-C825-524C-BAEE-EBB6B0BD3602}"/>
    <dgm:cxn modelId="{78A29E68-D49B-4433-95AC-6CB563201686}" srcId="{0A0CC38A-D9EC-4128-95B5-1776591871EA}" destId="{9340CDBE-2FBD-4306-BDC8-4ACF2DE88E41}" srcOrd="2" destOrd="0" parTransId="{137F8716-E4F8-40CF-9EB3-55383426AF6F}" sibTransId="{EDDFA98C-6124-4B79-A7F6-B67DE9D55763}"/>
    <dgm:cxn modelId="{C7864776-45DE-8A4B-8C78-146C2362FCF5}" type="presOf" srcId="{9340CDBE-2FBD-4306-BDC8-4ACF2DE88E41}" destId="{59803E79-FE2B-40A7-BE39-3C8FA6D4E698}" srcOrd="0" destOrd="0" presId="urn:microsoft.com/office/officeart/2018/2/layout/IconVerticalSolidList"/>
    <dgm:cxn modelId="{D439E0BA-C1F4-43E5-9030-E01D7FB973A3}" srcId="{0A0CC38A-D9EC-4128-95B5-1776591871EA}" destId="{1E8EF5F9-7BD4-410A-80D0-08559568E049}" srcOrd="0" destOrd="0" parTransId="{1729119C-EE0B-492E-B081-9368445A5B5D}" sibTransId="{1FE710AD-CC47-4C30-8AB8-63CB0FAD03E2}"/>
    <dgm:cxn modelId="{1499A6C6-5477-074E-A5CD-BCC9F2F1A609}" type="presOf" srcId="{1E8EF5F9-7BD4-410A-80D0-08559568E049}" destId="{9AD43548-266A-44F0-ACDC-935C64ED97DF}" srcOrd="0" destOrd="0" presId="urn:microsoft.com/office/officeart/2018/2/layout/IconVerticalSolidList"/>
    <dgm:cxn modelId="{BEAFA2CB-9D3A-9240-B5D8-0E38ABDE1B7B}" type="presOf" srcId="{E99BDBBE-5A9D-504E-8B57-A894B7671A65}" destId="{3062AEAE-C4B5-44BF-AC62-9D2F8CDA4369}" srcOrd="0" destOrd="0" presId="urn:microsoft.com/office/officeart/2018/2/layout/IconVerticalSolidList"/>
    <dgm:cxn modelId="{E9AE704B-ADB6-CF47-A2C9-FA5D3C4E6C97}" type="presParOf" srcId="{2C31B940-6E9B-440D-9834-13A0FDB3DE31}" destId="{D2C768BF-1413-4B22-BB5A-150A8A75A35B}" srcOrd="0" destOrd="0" presId="urn:microsoft.com/office/officeart/2018/2/layout/IconVerticalSolidList"/>
    <dgm:cxn modelId="{F5182052-72AB-9744-B0FC-C5FAF7E3FF23}" type="presParOf" srcId="{D2C768BF-1413-4B22-BB5A-150A8A75A35B}" destId="{525FAD08-085C-41CE-B9ED-8BC838FA6727}" srcOrd="0" destOrd="0" presId="urn:microsoft.com/office/officeart/2018/2/layout/IconVerticalSolidList"/>
    <dgm:cxn modelId="{9E5B7969-9097-9241-98FD-451BAE05304A}" type="presParOf" srcId="{D2C768BF-1413-4B22-BB5A-150A8A75A35B}" destId="{1B16F4E2-53CA-4B71-9551-69CF6C6F469C}" srcOrd="1" destOrd="0" presId="urn:microsoft.com/office/officeart/2018/2/layout/IconVerticalSolidList"/>
    <dgm:cxn modelId="{606D44CA-8790-0047-AB34-A6517ACE812E}" type="presParOf" srcId="{D2C768BF-1413-4B22-BB5A-150A8A75A35B}" destId="{087F96BF-4EEC-4549-AFF6-A70D3235A6A4}" srcOrd="2" destOrd="0" presId="urn:microsoft.com/office/officeart/2018/2/layout/IconVerticalSolidList"/>
    <dgm:cxn modelId="{4E91B1EA-55CD-EE4F-B323-D5E4A0BCBDB5}" type="presParOf" srcId="{D2C768BF-1413-4B22-BB5A-150A8A75A35B}" destId="{9AD43548-266A-44F0-ACDC-935C64ED97DF}" srcOrd="3" destOrd="0" presId="urn:microsoft.com/office/officeart/2018/2/layout/IconVerticalSolidList"/>
    <dgm:cxn modelId="{2A6D2892-025E-B14C-9AF8-51376B65F8DD}" type="presParOf" srcId="{2C31B940-6E9B-440D-9834-13A0FDB3DE31}" destId="{4976AF93-BA93-4AC5-8BC2-988C9FAD0CFD}" srcOrd="1" destOrd="0" presId="urn:microsoft.com/office/officeart/2018/2/layout/IconVerticalSolidList"/>
    <dgm:cxn modelId="{C4CB1E43-AAD9-AD4C-A168-685109683F5D}" type="presParOf" srcId="{2C31B940-6E9B-440D-9834-13A0FDB3DE31}" destId="{11B78E47-1E11-4418-8926-9116AD9015E6}" srcOrd="2" destOrd="0" presId="urn:microsoft.com/office/officeart/2018/2/layout/IconVerticalSolidList"/>
    <dgm:cxn modelId="{522B6E86-6C73-B140-AA59-19CD71959BC5}" type="presParOf" srcId="{11B78E47-1E11-4418-8926-9116AD9015E6}" destId="{64C5AC11-9517-46C1-AA12-547EEDA73D7A}" srcOrd="0" destOrd="0" presId="urn:microsoft.com/office/officeart/2018/2/layout/IconVerticalSolidList"/>
    <dgm:cxn modelId="{F5D7BAFD-7BF6-5D4D-81E0-D9B5DF6136E7}" type="presParOf" srcId="{11B78E47-1E11-4418-8926-9116AD9015E6}" destId="{54C92AE5-DFDA-4159-B861-00E64AF80740}" srcOrd="1" destOrd="0" presId="urn:microsoft.com/office/officeart/2018/2/layout/IconVerticalSolidList"/>
    <dgm:cxn modelId="{ED45D706-DC56-B145-96E8-66E0A05F5A01}" type="presParOf" srcId="{11B78E47-1E11-4418-8926-9116AD9015E6}" destId="{8D7591AA-BF71-40B4-8428-51DF5FD912EB}" srcOrd="2" destOrd="0" presId="urn:microsoft.com/office/officeart/2018/2/layout/IconVerticalSolidList"/>
    <dgm:cxn modelId="{A556923F-8619-A14A-9035-ECD826E71932}" type="presParOf" srcId="{11B78E47-1E11-4418-8926-9116AD9015E6}" destId="{3062AEAE-C4B5-44BF-AC62-9D2F8CDA4369}" srcOrd="3" destOrd="0" presId="urn:microsoft.com/office/officeart/2018/2/layout/IconVerticalSolidList"/>
    <dgm:cxn modelId="{CFEB6132-F47E-DD45-8CBA-58A5A9EF127F}" type="presParOf" srcId="{2C31B940-6E9B-440D-9834-13A0FDB3DE31}" destId="{2B459CD4-D9F8-4742-B5DD-0A4301F6CF36}" srcOrd="3" destOrd="0" presId="urn:microsoft.com/office/officeart/2018/2/layout/IconVerticalSolidList"/>
    <dgm:cxn modelId="{F6C4D153-A114-6D4B-AB03-BC83AA8E22A7}" type="presParOf" srcId="{2C31B940-6E9B-440D-9834-13A0FDB3DE31}" destId="{4EE5C25B-5E5C-45D7-8EC0-754A7DFDB103}" srcOrd="4" destOrd="0" presId="urn:microsoft.com/office/officeart/2018/2/layout/IconVerticalSolidList"/>
    <dgm:cxn modelId="{A69E7E2B-6505-A549-862D-A1F416A3DE95}" type="presParOf" srcId="{4EE5C25B-5E5C-45D7-8EC0-754A7DFDB103}" destId="{4C827588-799A-4001-9A5A-F03FC50D2B37}" srcOrd="0" destOrd="0" presId="urn:microsoft.com/office/officeart/2018/2/layout/IconVerticalSolidList"/>
    <dgm:cxn modelId="{0980F3C5-80AB-F24C-B559-DD8911A9D7FB}" type="presParOf" srcId="{4EE5C25B-5E5C-45D7-8EC0-754A7DFDB103}" destId="{4E963119-E251-4419-82EC-4079AA6DABEF}" srcOrd="1" destOrd="0" presId="urn:microsoft.com/office/officeart/2018/2/layout/IconVerticalSolidList"/>
    <dgm:cxn modelId="{0C5EFE17-B2E5-364F-A0C3-D85433CF9FFC}" type="presParOf" srcId="{4EE5C25B-5E5C-45D7-8EC0-754A7DFDB103}" destId="{2D263CD7-EF29-4F83-83E5-6EECD23E6F64}" srcOrd="2" destOrd="0" presId="urn:microsoft.com/office/officeart/2018/2/layout/IconVerticalSolidList"/>
    <dgm:cxn modelId="{4F7935C5-95EB-4D4A-8910-010553514AE3}" type="presParOf" srcId="{4EE5C25B-5E5C-45D7-8EC0-754A7DFDB103}" destId="{59803E79-FE2B-40A7-BE39-3C8FA6D4E69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B15BFE-E791-784D-BC1C-29692DB7C1CA}" type="doc">
      <dgm:prSet loTypeId="urn:microsoft.com/office/officeart/2005/8/layout/equation1" loCatId="" qsTypeId="urn:microsoft.com/office/officeart/2005/8/quickstyle/simple1" qsCatId="simple" csTypeId="urn:microsoft.com/office/officeart/2005/8/colors/colorful5" csCatId="colorful" phldr="1"/>
      <dgm:spPr/>
    </dgm:pt>
    <dgm:pt modelId="{53BD562F-FF4A-2541-A3FC-1FC88A8220AA}">
      <dgm:prSet phldrT="[Text]"/>
      <dgm:spPr>
        <a:effectLst>
          <a:outerShdw blurRad="50800" dist="38100" dir="8100000" algn="tr" rotWithShape="0">
            <a:prstClr val="black">
              <a:alpha val="40000"/>
            </a:prstClr>
          </a:outerShdw>
        </a:effectLst>
      </dgm:spPr>
      <dgm:t>
        <a:bodyPr/>
        <a:lstStyle/>
        <a:p>
          <a:pPr>
            <a:lnSpc>
              <a:spcPct val="100000"/>
            </a:lnSpc>
          </a:pPr>
          <a:r>
            <a:rPr lang="en-US" dirty="0"/>
            <a:t>Fixed Cost</a:t>
          </a:r>
        </a:p>
      </dgm:t>
    </dgm:pt>
    <dgm:pt modelId="{022837E4-CABC-614A-8116-8E465E502897}" type="parTrans" cxnId="{87F0CDBA-874E-7945-8A96-D93D34FEFF4F}">
      <dgm:prSet/>
      <dgm:spPr/>
      <dgm:t>
        <a:bodyPr/>
        <a:lstStyle/>
        <a:p>
          <a:endParaRPr lang="en-US"/>
        </a:p>
      </dgm:t>
    </dgm:pt>
    <dgm:pt modelId="{23A0D299-59C1-764E-B343-84EE8582A6DA}" type="sibTrans" cxnId="{87F0CDBA-874E-7945-8A96-D93D34FEFF4F}">
      <dgm:prSet/>
      <dgm:spPr>
        <a:effectLst>
          <a:outerShdw blurRad="50800" dist="38100" dir="8100000" algn="tr" rotWithShape="0">
            <a:prstClr val="black">
              <a:alpha val="40000"/>
            </a:prstClr>
          </a:outerShdw>
        </a:effectLst>
      </dgm:spPr>
      <dgm:t>
        <a:bodyPr/>
        <a:lstStyle/>
        <a:p>
          <a:endParaRPr lang="en-US"/>
        </a:p>
      </dgm:t>
    </dgm:pt>
    <dgm:pt modelId="{D3223CD0-A3A8-734A-89E8-2BAF5B598ED8}">
      <dgm:prSet phldrT="[Text]"/>
      <dgm:spPr>
        <a:effectLst>
          <a:outerShdw blurRad="50800" dist="38100" dir="8100000" algn="tr" rotWithShape="0">
            <a:prstClr val="black">
              <a:alpha val="40000"/>
            </a:prstClr>
          </a:outerShdw>
        </a:effectLst>
      </dgm:spPr>
      <dgm:t>
        <a:bodyPr/>
        <a:lstStyle/>
        <a:p>
          <a:pPr>
            <a:lnSpc>
              <a:spcPct val="100000"/>
            </a:lnSpc>
          </a:pPr>
          <a:r>
            <a:rPr lang="en-US"/>
            <a:t>Variable Cost</a:t>
          </a:r>
          <a:endParaRPr lang="en-US" dirty="0"/>
        </a:p>
      </dgm:t>
    </dgm:pt>
    <dgm:pt modelId="{12F3B2A6-B50A-9343-A74C-3FF541AAEA87}" type="parTrans" cxnId="{B6CC8B9B-B9CC-5E4E-B663-1DCB58305F4C}">
      <dgm:prSet/>
      <dgm:spPr/>
      <dgm:t>
        <a:bodyPr/>
        <a:lstStyle/>
        <a:p>
          <a:endParaRPr lang="en-US"/>
        </a:p>
      </dgm:t>
    </dgm:pt>
    <dgm:pt modelId="{CA1B0F43-CA91-8A48-BB52-EC9DCA0711C3}" type="sibTrans" cxnId="{B6CC8B9B-B9CC-5E4E-B663-1DCB58305F4C}">
      <dgm:prSet/>
      <dgm:spPr>
        <a:effectLst>
          <a:outerShdw blurRad="50800" dist="38100" dir="8100000" algn="tr" rotWithShape="0">
            <a:prstClr val="black">
              <a:alpha val="40000"/>
            </a:prstClr>
          </a:outerShdw>
        </a:effectLst>
      </dgm:spPr>
      <dgm:t>
        <a:bodyPr/>
        <a:lstStyle/>
        <a:p>
          <a:endParaRPr lang="en-US"/>
        </a:p>
      </dgm:t>
    </dgm:pt>
    <dgm:pt modelId="{5890E7E0-6C1A-AC43-ADBC-E1C50B35AD5D}">
      <dgm:prSet phldrT="[Text]"/>
      <dgm:spPr>
        <a:effectLst>
          <a:outerShdw blurRad="50800" dist="38100" dir="8100000" algn="tr" rotWithShape="0">
            <a:prstClr val="black">
              <a:alpha val="40000"/>
            </a:prstClr>
          </a:outerShdw>
        </a:effectLst>
      </dgm:spPr>
      <dgm:t>
        <a:bodyPr/>
        <a:lstStyle/>
        <a:p>
          <a:pPr>
            <a:lnSpc>
              <a:spcPct val="100000"/>
            </a:lnSpc>
          </a:pPr>
          <a:r>
            <a:rPr lang="en-US"/>
            <a:t>Monthly Bill</a:t>
          </a:r>
          <a:endParaRPr lang="en-US" dirty="0"/>
        </a:p>
      </dgm:t>
    </dgm:pt>
    <dgm:pt modelId="{A2039791-FB17-DA43-83F7-FB3A8192ACAA}" type="parTrans" cxnId="{D45A3A57-42E9-0549-AF5D-264194458E71}">
      <dgm:prSet/>
      <dgm:spPr/>
      <dgm:t>
        <a:bodyPr/>
        <a:lstStyle/>
        <a:p>
          <a:endParaRPr lang="en-US"/>
        </a:p>
      </dgm:t>
    </dgm:pt>
    <dgm:pt modelId="{17F80DB9-9050-7A4C-AB85-F471317DC21F}" type="sibTrans" cxnId="{D45A3A57-42E9-0549-AF5D-264194458E71}">
      <dgm:prSet/>
      <dgm:spPr/>
      <dgm:t>
        <a:bodyPr/>
        <a:lstStyle/>
        <a:p>
          <a:endParaRPr lang="en-US"/>
        </a:p>
      </dgm:t>
    </dgm:pt>
    <dgm:pt modelId="{329F6D92-FE38-B94A-A8AE-D7FF7C6C7CE0}" type="pres">
      <dgm:prSet presAssocID="{AEB15BFE-E791-784D-BC1C-29692DB7C1CA}" presName="linearFlow" presStyleCnt="0">
        <dgm:presLayoutVars>
          <dgm:dir/>
          <dgm:resizeHandles val="exact"/>
        </dgm:presLayoutVars>
      </dgm:prSet>
      <dgm:spPr/>
    </dgm:pt>
    <dgm:pt modelId="{F1297940-7A5B-B240-B9F8-318EBFB505B0}" type="pres">
      <dgm:prSet presAssocID="{53BD562F-FF4A-2541-A3FC-1FC88A8220AA}" presName="node" presStyleLbl="node1" presStyleIdx="0" presStyleCnt="3">
        <dgm:presLayoutVars>
          <dgm:bulletEnabled val="1"/>
        </dgm:presLayoutVars>
      </dgm:prSet>
      <dgm:spPr/>
    </dgm:pt>
    <dgm:pt modelId="{49C7A765-7482-6242-82D9-8F7C31907488}" type="pres">
      <dgm:prSet presAssocID="{23A0D299-59C1-764E-B343-84EE8582A6DA}" presName="spacerL" presStyleCnt="0"/>
      <dgm:spPr/>
    </dgm:pt>
    <dgm:pt modelId="{14CF2B02-E60D-E149-A1DD-CC53E3BBC5C6}" type="pres">
      <dgm:prSet presAssocID="{23A0D299-59C1-764E-B343-84EE8582A6DA}" presName="sibTrans" presStyleLbl="sibTrans2D1" presStyleIdx="0" presStyleCnt="2"/>
      <dgm:spPr/>
    </dgm:pt>
    <dgm:pt modelId="{8D49CC5D-7C0A-C64F-84F6-EF345E374CE0}" type="pres">
      <dgm:prSet presAssocID="{23A0D299-59C1-764E-B343-84EE8582A6DA}" presName="spacerR" presStyleCnt="0"/>
      <dgm:spPr/>
    </dgm:pt>
    <dgm:pt modelId="{AFFE02DC-8C7B-F04B-A878-3F0BDF31817D}" type="pres">
      <dgm:prSet presAssocID="{D3223CD0-A3A8-734A-89E8-2BAF5B598ED8}" presName="node" presStyleLbl="node1" presStyleIdx="1" presStyleCnt="3">
        <dgm:presLayoutVars>
          <dgm:bulletEnabled val="1"/>
        </dgm:presLayoutVars>
      </dgm:prSet>
      <dgm:spPr/>
    </dgm:pt>
    <dgm:pt modelId="{C59AA27B-5BC5-A348-8AFB-A8FAB0ADA140}" type="pres">
      <dgm:prSet presAssocID="{CA1B0F43-CA91-8A48-BB52-EC9DCA0711C3}" presName="spacerL" presStyleCnt="0"/>
      <dgm:spPr/>
    </dgm:pt>
    <dgm:pt modelId="{74D91CE4-42B3-174C-A5B1-DEB0F0A8C6D7}" type="pres">
      <dgm:prSet presAssocID="{CA1B0F43-CA91-8A48-BB52-EC9DCA0711C3}" presName="sibTrans" presStyleLbl="sibTrans2D1" presStyleIdx="1" presStyleCnt="2"/>
      <dgm:spPr/>
    </dgm:pt>
    <dgm:pt modelId="{54B93E1C-D34C-814A-9021-104FE354FAD7}" type="pres">
      <dgm:prSet presAssocID="{CA1B0F43-CA91-8A48-BB52-EC9DCA0711C3}" presName="spacerR" presStyleCnt="0"/>
      <dgm:spPr/>
    </dgm:pt>
    <dgm:pt modelId="{973B9FF1-0DD1-7747-B7BA-E5DF96EFAC20}" type="pres">
      <dgm:prSet presAssocID="{5890E7E0-6C1A-AC43-ADBC-E1C50B35AD5D}" presName="node" presStyleLbl="node1" presStyleIdx="2" presStyleCnt="3">
        <dgm:presLayoutVars>
          <dgm:bulletEnabled val="1"/>
        </dgm:presLayoutVars>
      </dgm:prSet>
      <dgm:spPr/>
    </dgm:pt>
  </dgm:ptLst>
  <dgm:cxnLst>
    <dgm:cxn modelId="{2A2E731A-140B-764E-82C1-2A4C38E0BB32}" type="presOf" srcId="{CA1B0F43-CA91-8A48-BB52-EC9DCA0711C3}" destId="{74D91CE4-42B3-174C-A5B1-DEB0F0A8C6D7}" srcOrd="0" destOrd="0" presId="urn:microsoft.com/office/officeart/2005/8/layout/equation1"/>
    <dgm:cxn modelId="{4AE9A64B-9BB2-8A4B-AAAF-8605E7141E2C}" type="presOf" srcId="{53BD562F-FF4A-2541-A3FC-1FC88A8220AA}" destId="{F1297940-7A5B-B240-B9F8-318EBFB505B0}" srcOrd="0" destOrd="0" presId="urn:microsoft.com/office/officeart/2005/8/layout/equation1"/>
    <dgm:cxn modelId="{D45A3A57-42E9-0549-AF5D-264194458E71}" srcId="{AEB15BFE-E791-784D-BC1C-29692DB7C1CA}" destId="{5890E7E0-6C1A-AC43-ADBC-E1C50B35AD5D}" srcOrd="2" destOrd="0" parTransId="{A2039791-FB17-DA43-83F7-FB3A8192ACAA}" sibTransId="{17F80DB9-9050-7A4C-AB85-F471317DC21F}"/>
    <dgm:cxn modelId="{FF2F7C67-29A4-6945-A74B-E11B62D60A52}" type="presOf" srcId="{AEB15BFE-E791-784D-BC1C-29692DB7C1CA}" destId="{329F6D92-FE38-B94A-A8AE-D7FF7C6C7CE0}" srcOrd="0" destOrd="0" presId="urn:microsoft.com/office/officeart/2005/8/layout/equation1"/>
    <dgm:cxn modelId="{0F694284-AFA6-394D-A047-3D37CE12C5E9}" type="presOf" srcId="{D3223CD0-A3A8-734A-89E8-2BAF5B598ED8}" destId="{AFFE02DC-8C7B-F04B-A878-3F0BDF31817D}" srcOrd="0" destOrd="0" presId="urn:microsoft.com/office/officeart/2005/8/layout/equation1"/>
    <dgm:cxn modelId="{B6CC8B9B-B9CC-5E4E-B663-1DCB58305F4C}" srcId="{AEB15BFE-E791-784D-BC1C-29692DB7C1CA}" destId="{D3223CD0-A3A8-734A-89E8-2BAF5B598ED8}" srcOrd="1" destOrd="0" parTransId="{12F3B2A6-B50A-9343-A74C-3FF541AAEA87}" sibTransId="{CA1B0F43-CA91-8A48-BB52-EC9DCA0711C3}"/>
    <dgm:cxn modelId="{87F0CDBA-874E-7945-8A96-D93D34FEFF4F}" srcId="{AEB15BFE-E791-784D-BC1C-29692DB7C1CA}" destId="{53BD562F-FF4A-2541-A3FC-1FC88A8220AA}" srcOrd="0" destOrd="0" parTransId="{022837E4-CABC-614A-8116-8E465E502897}" sibTransId="{23A0D299-59C1-764E-B343-84EE8582A6DA}"/>
    <dgm:cxn modelId="{74358AD7-CAD7-C04A-826B-AF9CAB9F9E49}" type="presOf" srcId="{23A0D299-59C1-764E-B343-84EE8582A6DA}" destId="{14CF2B02-E60D-E149-A1DD-CC53E3BBC5C6}" srcOrd="0" destOrd="0" presId="urn:microsoft.com/office/officeart/2005/8/layout/equation1"/>
    <dgm:cxn modelId="{B3B521D9-0435-144C-B033-7ABBE2C006B5}" type="presOf" srcId="{5890E7E0-6C1A-AC43-ADBC-E1C50B35AD5D}" destId="{973B9FF1-0DD1-7747-B7BA-E5DF96EFAC20}" srcOrd="0" destOrd="0" presId="urn:microsoft.com/office/officeart/2005/8/layout/equation1"/>
    <dgm:cxn modelId="{0CA47E3B-C1DD-5349-B2F7-D2BC27DC2C57}" type="presParOf" srcId="{329F6D92-FE38-B94A-A8AE-D7FF7C6C7CE0}" destId="{F1297940-7A5B-B240-B9F8-318EBFB505B0}" srcOrd="0" destOrd="0" presId="urn:microsoft.com/office/officeart/2005/8/layout/equation1"/>
    <dgm:cxn modelId="{5A16C2CE-537A-9A4B-BB0C-80A6F99E7C2A}" type="presParOf" srcId="{329F6D92-FE38-B94A-A8AE-D7FF7C6C7CE0}" destId="{49C7A765-7482-6242-82D9-8F7C31907488}" srcOrd="1" destOrd="0" presId="urn:microsoft.com/office/officeart/2005/8/layout/equation1"/>
    <dgm:cxn modelId="{0AD79883-AA02-4746-9418-A997BCB544C0}" type="presParOf" srcId="{329F6D92-FE38-B94A-A8AE-D7FF7C6C7CE0}" destId="{14CF2B02-E60D-E149-A1DD-CC53E3BBC5C6}" srcOrd="2" destOrd="0" presId="urn:microsoft.com/office/officeart/2005/8/layout/equation1"/>
    <dgm:cxn modelId="{B8982A70-755D-0E4F-B7AB-EF316134CD91}" type="presParOf" srcId="{329F6D92-FE38-B94A-A8AE-D7FF7C6C7CE0}" destId="{8D49CC5D-7C0A-C64F-84F6-EF345E374CE0}" srcOrd="3" destOrd="0" presId="urn:microsoft.com/office/officeart/2005/8/layout/equation1"/>
    <dgm:cxn modelId="{F545A841-6DA3-294E-AC56-F41AF1B51746}" type="presParOf" srcId="{329F6D92-FE38-B94A-A8AE-D7FF7C6C7CE0}" destId="{AFFE02DC-8C7B-F04B-A878-3F0BDF31817D}" srcOrd="4" destOrd="0" presId="urn:microsoft.com/office/officeart/2005/8/layout/equation1"/>
    <dgm:cxn modelId="{99898A08-283B-9641-9801-407E5CE38216}" type="presParOf" srcId="{329F6D92-FE38-B94A-A8AE-D7FF7C6C7CE0}" destId="{C59AA27B-5BC5-A348-8AFB-A8FAB0ADA140}" srcOrd="5" destOrd="0" presId="urn:microsoft.com/office/officeart/2005/8/layout/equation1"/>
    <dgm:cxn modelId="{8A9B43EF-F04D-DE4A-9F50-21F03CC29FEA}" type="presParOf" srcId="{329F6D92-FE38-B94A-A8AE-D7FF7C6C7CE0}" destId="{74D91CE4-42B3-174C-A5B1-DEB0F0A8C6D7}" srcOrd="6" destOrd="0" presId="urn:microsoft.com/office/officeart/2005/8/layout/equation1"/>
    <dgm:cxn modelId="{B3EF0AA1-21AB-7E45-91A2-5AED45F82DA6}" type="presParOf" srcId="{329F6D92-FE38-B94A-A8AE-D7FF7C6C7CE0}" destId="{54B93E1C-D34C-814A-9021-104FE354FAD7}" srcOrd="7" destOrd="0" presId="urn:microsoft.com/office/officeart/2005/8/layout/equation1"/>
    <dgm:cxn modelId="{1FFF9153-6FFE-4B4A-9717-1523259745B1}" type="presParOf" srcId="{329F6D92-FE38-B94A-A8AE-D7FF7C6C7CE0}" destId="{973B9FF1-0DD1-7747-B7BA-E5DF96EFAC20}" srcOrd="8"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3455A4-AC50-CA4D-BD6F-B74A542BDFBE}" type="doc">
      <dgm:prSet loTypeId="urn:microsoft.com/office/officeart/2005/8/layout/list1" loCatId="" qsTypeId="urn:microsoft.com/office/officeart/2005/8/quickstyle/3d2" qsCatId="3D" csTypeId="urn:microsoft.com/office/officeart/2005/8/colors/accent5_2" csCatId="accent5" phldr="1"/>
      <dgm:spPr/>
    </dgm:pt>
    <dgm:pt modelId="{EBADEAEA-DDA4-DF43-AFD8-F7D4CA9CDC96}">
      <dgm:prSet phldrT="[Text]" custT="1"/>
      <dgm:spPr/>
      <dgm:t>
        <a:bodyPr/>
        <a:lstStyle/>
        <a:p>
          <a:r>
            <a:rPr lang="en-US" sz="2200" dirty="0"/>
            <a:t>Rates may vary based on “class of service”</a:t>
          </a:r>
        </a:p>
      </dgm:t>
    </dgm:pt>
    <dgm:pt modelId="{58DC7CAE-76CC-8846-AE35-1D91B195D0F1}" type="parTrans" cxnId="{8374D988-309D-984A-BB5F-7C40FED6BA56}">
      <dgm:prSet/>
      <dgm:spPr/>
      <dgm:t>
        <a:bodyPr/>
        <a:lstStyle/>
        <a:p>
          <a:endParaRPr lang="en-US"/>
        </a:p>
      </dgm:t>
    </dgm:pt>
    <dgm:pt modelId="{68225B3A-FAD4-B540-967E-146EF52784E6}" type="sibTrans" cxnId="{8374D988-309D-984A-BB5F-7C40FED6BA56}">
      <dgm:prSet/>
      <dgm:spPr/>
      <dgm:t>
        <a:bodyPr/>
        <a:lstStyle/>
        <a:p>
          <a:endParaRPr lang="en-US"/>
        </a:p>
      </dgm:t>
    </dgm:pt>
    <dgm:pt modelId="{C7ED68DA-EB07-554B-9566-599720D7E4FE}">
      <dgm:prSet custT="1"/>
      <dgm:spPr/>
      <dgm:t>
        <a:bodyPr/>
        <a:lstStyle/>
        <a:p>
          <a:r>
            <a:rPr lang="en-US" sz="2200" dirty="0"/>
            <a:t>Must charge all customers in same class</a:t>
          </a:r>
        </a:p>
      </dgm:t>
    </dgm:pt>
    <dgm:pt modelId="{CDA509DA-6404-6049-90F4-479804435FF6}" type="parTrans" cxnId="{4B3D302E-3F95-6D4E-A9BE-EB0A39FFD385}">
      <dgm:prSet/>
      <dgm:spPr/>
      <dgm:t>
        <a:bodyPr/>
        <a:lstStyle/>
        <a:p>
          <a:endParaRPr lang="en-US"/>
        </a:p>
      </dgm:t>
    </dgm:pt>
    <dgm:pt modelId="{654A3463-64E5-0C48-B59B-A6A4D0F407D0}" type="sibTrans" cxnId="{4B3D302E-3F95-6D4E-A9BE-EB0A39FFD385}">
      <dgm:prSet/>
      <dgm:spPr/>
      <dgm:t>
        <a:bodyPr/>
        <a:lstStyle/>
        <a:p>
          <a:endParaRPr lang="en-US"/>
        </a:p>
      </dgm:t>
    </dgm:pt>
    <dgm:pt modelId="{29E17DF7-A2F3-9445-9CC8-E8A6223A5E5A}">
      <dgm:prSet custT="1"/>
      <dgm:spPr/>
      <dgm:t>
        <a:bodyPr/>
        <a:lstStyle/>
        <a:p>
          <a:r>
            <a:rPr lang="en-US" sz="2000"/>
            <a:t>No free service for nonprofits, government departments, firefighters, elected officials</a:t>
          </a:r>
          <a:endParaRPr lang="en-US" sz="2000" dirty="0"/>
        </a:p>
      </dgm:t>
    </dgm:pt>
    <dgm:pt modelId="{F96104AF-6F6A-574E-95AC-9446392F073E}" type="parTrans" cxnId="{14FA1667-ECBD-004C-B20E-20B4D4277698}">
      <dgm:prSet/>
      <dgm:spPr/>
      <dgm:t>
        <a:bodyPr/>
        <a:lstStyle/>
        <a:p>
          <a:endParaRPr lang="en-US"/>
        </a:p>
      </dgm:t>
    </dgm:pt>
    <dgm:pt modelId="{48FA2F2A-C50A-964D-B09B-35D66A818D6A}" type="sibTrans" cxnId="{14FA1667-ECBD-004C-B20E-20B4D4277698}">
      <dgm:prSet/>
      <dgm:spPr/>
      <dgm:t>
        <a:bodyPr/>
        <a:lstStyle/>
        <a:p>
          <a:endParaRPr lang="en-US"/>
        </a:p>
      </dgm:t>
    </dgm:pt>
    <dgm:pt modelId="{D2B57EEC-D6FB-AA47-883F-C299D6DA9D9F}">
      <dgm:prSet custT="1"/>
      <dgm:spPr/>
      <dgm:t>
        <a:bodyPr/>
        <a:lstStyle/>
        <a:p>
          <a:r>
            <a:rPr lang="en-US" sz="2200" dirty="0"/>
            <a:t>Rate schedules outside territorial boundary may be different than inside territorial boundary</a:t>
          </a:r>
        </a:p>
      </dgm:t>
    </dgm:pt>
    <dgm:pt modelId="{B62ABA86-8896-3648-98D6-23DFF65A7A35}" type="parTrans" cxnId="{07B9A3DD-44B8-2146-BF48-F8B394A301EC}">
      <dgm:prSet/>
      <dgm:spPr/>
      <dgm:t>
        <a:bodyPr/>
        <a:lstStyle/>
        <a:p>
          <a:endParaRPr lang="en-US"/>
        </a:p>
      </dgm:t>
    </dgm:pt>
    <dgm:pt modelId="{302922D4-8FFC-AE44-B338-26A3E1145BA1}" type="sibTrans" cxnId="{07B9A3DD-44B8-2146-BF48-F8B394A301EC}">
      <dgm:prSet/>
      <dgm:spPr/>
      <dgm:t>
        <a:bodyPr/>
        <a:lstStyle/>
        <a:p>
          <a:endParaRPr lang="en-US"/>
        </a:p>
      </dgm:t>
    </dgm:pt>
    <dgm:pt modelId="{086113A6-6EB6-D74B-8D57-9145D1562639}">
      <dgm:prSet custT="1"/>
      <dgm:spPr/>
      <dgm:t>
        <a:bodyPr/>
        <a:lstStyle/>
        <a:p>
          <a:r>
            <a:rPr lang="en-US" sz="2200" dirty="0"/>
            <a:t>County rates may vary based on location within county</a:t>
          </a:r>
        </a:p>
      </dgm:t>
    </dgm:pt>
    <dgm:pt modelId="{43595330-F758-4A46-84E5-E2CCEC274850}" type="parTrans" cxnId="{9AF5D479-3DC6-504E-B1A1-FE660053C958}">
      <dgm:prSet/>
      <dgm:spPr/>
      <dgm:t>
        <a:bodyPr/>
        <a:lstStyle/>
        <a:p>
          <a:endParaRPr lang="en-US"/>
        </a:p>
      </dgm:t>
    </dgm:pt>
    <dgm:pt modelId="{742C8628-13C6-6A49-9760-86643CAEAA6C}" type="sibTrans" cxnId="{9AF5D479-3DC6-504E-B1A1-FE660053C958}">
      <dgm:prSet/>
      <dgm:spPr/>
      <dgm:t>
        <a:bodyPr/>
        <a:lstStyle/>
        <a:p>
          <a:endParaRPr lang="en-US"/>
        </a:p>
      </dgm:t>
    </dgm:pt>
    <dgm:pt modelId="{CFFB758A-E412-E146-A099-545B5E2B4A8E}" type="pres">
      <dgm:prSet presAssocID="{753455A4-AC50-CA4D-BD6F-B74A542BDFBE}" presName="linear" presStyleCnt="0">
        <dgm:presLayoutVars>
          <dgm:dir/>
          <dgm:animLvl val="lvl"/>
          <dgm:resizeHandles val="exact"/>
        </dgm:presLayoutVars>
      </dgm:prSet>
      <dgm:spPr/>
    </dgm:pt>
    <dgm:pt modelId="{7E3E747C-B5D6-0244-9118-F230B667F173}" type="pres">
      <dgm:prSet presAssocID="{EBADEAEA-DDA4-DF43-AFD8-F7D4CA9CDC96}" presName="parentLin" presStyleCnt="0"/>
      <dgm:spPr/>
    </dgm:pt>
    <dgm:pt modelId="{2CFC8037-F502-2149-AA7B-7929E9BCBDB2}" type="pres">
      <dgm:prSet presAssocID="{EBADEAEA-DDA4-DF43-AFD8-F7D4CA9CDC96}" presName="parentLeftMargin" presStyleLbl="node1" presStyleIdx="0" presStyleCnt="4"/>
      <dgm:spPr/>
    </dgm:pt>
    <dgm:pt modelId="{A41C67C5-F0D2-FF41-95E6-C22AD8C16EBB}" type="pres">
      <dgm:prSet presAssocID="{EBADEAEA-DDA4-DF43-AFD8-F7D4CA9CDC96}" presName="parentText" presStyleLbl="node1" presStyleIdx="0" presStyleCnt="4">
        <dgm:presLayoutVars>
          <dgm:chMax val="0"/>
          <dgm:bulletEnabled val="1"/>
        </dgm:presLayoutVars>
      </dgm:prSet>
      <dgm:spPr/>
    </dgm:pt>
    <dgm:pt modelId="{2F9D1FF3-8486-F642-A878-56422791B7BF}" type="pres">
      <dgm:prSet presAssocID="{EBADEAEA-DDA4-DF43-AFD8-F7D4CA9CDC96}" presName="negativeSpace" presStyleCnt="0"/>
      <dgm:spPr/>
    </dgm:pt>
    <dgm:pt modelId="{C4672DD4-47DB-FF45-916C-F33400843F2E}" type="pres">
      <dgm:prSet presAssocID="{EBADEAEA-DDA4-DF43-AFD8-F7D4CA9CDC96}" presName="childText" presStyleLbl="conFgAcc1" presStyleIdx="0" presStyleCnt="4">
        <dgm:presLayoutVars>
          <dgm:bulletEnabled val="1"/>
        </dgm:presLayoutVars>
      </dgm:prSet>
      <dgm:spPr/>
    </dgm:pt>
    <dgm:pt modelId="{8528BACC-78B4-1F40-94BB-4F0F6F10AADD}" type="pres">
      <dgm:prSet presAssocID="{68225B3A-FAD4-B540-967E-146EF52784E6}" presName="spaceBetweenRectangles" presStyleCnt="0"/>
      <dgm:spPr/>
    </dgm:pt>
    <dgm:pt modelId="{7E6B230E-681D-8E4F-AA8F-3FF2D446AF57}" type="pres">
      <dgm:prSet presAssocID="{C7ED68DA-EB07-554B-9566-599720D7E4FE}" presName="parentLin" presStyleCnt="0"/>
      <dgm:spPr/>
    </dgm:pt>
    <dgm:pt modelId="{E75EADB9-EA28-6645-BF6B-CEEAF8143C54}" type="pres">
      <dgm:prSet presAssocID="{C7ED68DA-EB07-554B-9566-599720D7E4FE}" presName="parentLeftMargin" presStyleLbl="node1" presStyleIdx="0" presStyleCnt="4"/>
      <dgm:spPr/>
    </dgm:pt>
    <dgm:pt modelId="{DBCFBA7E-5B4C-5942-A47C-2DCD6981BC39}" type="pres">
      <dgm:prSet presAssocID="{C7ED68DA-EB07-554B-9566-599720D7E4FE}" presName="parentText" presStyleLbl="node1" presStyleIdx="1" presStyleCnt="4">
        <dgm:presLayoutVars>
          <dgm:chMax val="0"/>
          <dgm:bulletEnabled val="1"/>
        </dgm:presLayoutVars>
      </dgm:prSet>
      <dgm:spPr/>
    </dgm:pt>
    <dgm:pt modelId="{B1526B50-6F20-AE40-8666-5E83628CE162}" type="pres">
      <dgm:prSet presAssocID="{C7ED68DA-EB07-554B-9566-599720D7E4FE}" presName="negativeSpace" presStyleCnt="0"/>
      <dgm:spPr/>
    </dgm:pt>
    <dgm:pt modelId="{241124AB-233E-4C46-AFDC-FDAF68C7EEB4}" type="pres">
      <dgm:prSet presAssocID="{C7ED68DA-EB07-554B-9566-599720D7E4FE}" presName="childText" presStyleLbl="conFgAcc1" presStyleIdx="1" presStyleCnt="4">
        <dgm:presLayoutVars>
          <dgm:bulletEnabled val="1"/>
        </dgm:presLayoutVars>
      </dgm:prSet>
      <dgm:spPr/>
    </dgm:pt>
    <dgm:pt modelId="{A78A88FB-9F2C-7040-B5C5-67869AF3E886}" type="pres">
      <dgm:prSet presAssocID="{654A3463-64E5-0C48-B59B-A6A4D0F407D0}" presName="spaceBetweenRectangles" presStyleCnt="0"/>
      <dgm:spPr/>
    </dgm:pt>
    <dgm:pt modelId="{66A9D2DC-A0EA-1147-AE86-944327B62CAE}" type="pres">
      <dgm:prSet presAssocID="{D2B57EEC-D6FB-AA47-883F-C299D6DA9D9F}" presName="parentLin" presStyleCnt="0"/>
      <dgm:spPr/>
    </dgm:pt>
    <dgm:pt modelId="{D34FD775-6863-E347-81AE-E1CC4FE6FDEF}" type="pres">
      <dgm:prSet presAssocID="{D2B57EEC-D6FB-AA47-883F-C299D6DA9D9F}" presName="parentLeftMargin" presStyleLbl="node1" presStyleIdx="1" presStyleCnt="4"/>
      <dgm:spPr/>
    </dgm:pt>
    <dgm:pt modelId="{E7D4EA21-98AA-124E-BD0D-FF17C15324DF}" type="pres">
      <dgm:prSet presAssocID="{D2B57EEC-D6FB-AA47-883F-C299D6DA9D9F}" presName="parentText" presStyleLbl="node1" presStyleIdx="2" presStyleCnt="4">
        <dgm:presLayoutVars>
          <dgm:chMax val="0"/>
          <dgm:bulletEnabled val="1"/>
        </dgm:presLayoutVars>
      </dgm:prSet>
      <dgm:spPr/>
    </dgm:pt>
    <dgm:pt modelId="{10D3BD1A-E219-044F-8EAD-14E2C1D38F18}" type="pres">
      <dgm:prSet presAssocID="{D2B57EEC-D6FB-AA47-883F-C299D6DA9D9F}" presName="negativeSpace" presStyleCnt="0"/>
      <dgm:spPr/>
    </dgm:pt>
    <dgm:pt modelId="{1B9085EA-EB23-5744-A1D5-854F8AEDCA5A}" type="pres">
      <dgm:prSet presAssocID="{D2B57EEC-D6FB-AA47-883F-C299D6DA9D9F}" presName="childText" presStyleLbl="conFgAcc1" presStyleIdx="2" presStyleCnt="4">
        <dgm:presLayoutVars>
          <dgm:bulletEnabled val="1"/>
        </dgm:presLayoutVars>
      </dgm:prSet>
      <dgm:spPr/>
    </dgm:pt>
    <dgm:pt modelId="{DC4D5369-BC3C-5E4C-9BE1-A6C8C82BEEB6}" type="pres">
      <dgm:prSet presAssocID="{302922D4-8FFC-AE44-B338-26A3E1145BA1}" presName="spaceBetweenRectangles" presStyleCnt="0"/>
      <dgm:spPr/>
    </dgm:pt>
    <dgm:pt modelId="{97523E7C-BA5F-4547-92CC-777D65E2E7BA}" type="pres">
      <dgm:prSet presAssocID="{086113A6-6EB6-D74B-8D57-9145D1562639}" presName="parentLin" presStyleCnt="0"/>
      <dgm:spPr/>
    </dgm:pt>
    <dgm:pt modelId="{D62E8291-FC1F-4F46-B1D2-7401273678BA}" type="pres">
      <dgm:prSet presAssocID="{086113A6-6EB6-D74B-8D57-9145D1562639}" presName="parentLeftMargin" presStyleLbl="node1" presStyleIdx="2" presStyleCnt="4"/>
      <dgm:spPr/>
    </dgm:pt>
    <dgm:pt modelId="{A1DBF9A6-A223-3E4F-9958-A3AF6CEEC2FD}" type="pres">
      <dgm:prSet presAssocID="{086113A6-6EB6-D74B-8D57-9145D1562639}" presName="parentText" presStyleLbl="node1" presStyleIdx="3" presStyleCnt="4">
        <dgm:presLayoutVars>
          <dgm:chMax val="0"/>
          <dgm:bulletEnabled val="1"/>
        </dgm:presLayoutVars>
      </dgm:prSet>
      <dgm:spPr/>
    </dgm:pt>
    <dgm:pt modelId="{28921C34-426E-BD4E-BE71-445B476BB984}" type="pres">
      <dgm:prSet presAssocID="{086113A6-6EB6-D74B-8D57-9145D1562639}" presName="negativeSpace" presStyleCnt="0"/>
      <dgm:spPr/>
    </dgm:pt>
    <dgm:pt modelId="{C78034CA-A52D-BC45-9492-9251C472F9AE}" type="pres">
      <dgm:prSet presAssocID="{086113A6-6EB6-D74B-8D57-9145D1562639}" presName="childText" presStyleLbl="conFgAcc1" presStyleIdx="3" presStyleCnt="4">
        <dgm:presLayoutVars>
          <dgm:bulletEnabled val="1"/>
        </dgm:presLayoutVars>
      </dgm:prSet>
      <dgm:spPr/>
    </dgm:pt>
  </dgm:ptLst>
  <dgm:cxnLst>
    <dgm:cxn modelId="{5323F918-3852-5347-9220-ECD113BCDD07}" type="presOf" srcId="{086113A6-6EB6-D74B-8D57-9145D1562639}" destId="{D62E8291-FC1F-4F46-B1D2-7401273678BA}" srcOrd="0" destOrd="0" presId="urn:microsoft.com/office/officeart/2005/8/layout/list1"/>
    <dgm:cxn modelId="{B9AEFB22-42D3-244F-BEB0-7FDF82FFC0DE}" type="presOf" srcId="{086113A6-6EB6-D74B-8D57-9145D1562639}" destId="{A1DBF9A6-A223-3E4F-9958-A3AF6CEEC2FD}" srcOrd="1" destOrd="0" presId="urn:microsoft.com/office/officeart/2005/8/layout/list1"/>
    <dgm:cxn modelId="{7C531926-102B-9247-B2C3-307817114697}" type="presOf" srcId="{EBADEAEA-DDA4-DF43-AFD8-F7D4CA9CDC96}" destId="{A41C67C5-F0D2-FF41-95E6-C22AD8C16EBB}" srcOrd="1" destOrd="0" presId="urn:microsoft.com/office/officeart/2005/8/layout/list1"/>
    <dgm:cxn modelId="{4B3D302E-3F95-6D4E-A9BE-EB0A39FFD385}" srcId="{753455A4-AC50-CA4D-BD6F-B74A542BDFBE}" destId="{C7ED68DA-EB07-554B-9566-599720D7E4FE}" srcOrd="1" destOrd="0" parTransId="{CDA509DA-6404-6049-90F4-479804435FF6}" sibTransId="{654A3463-64E5-0C48-B59B-A6A4D0F407D0}"/>
    <dgm:cxn modelId="{5BB4CE4F-590F-B74F-B478-C56426DF4FF0}" type="presOf" srcId="{C7ED68DA-EB07-554B-9566-599720D7E4FE}" destId="{E75EADB9-EA28-6645-BF6B-CEEAF8143C54}" srcOrd="0" destOrd="0" presId="urn:microsoft.com/office/officeart/2005/8/layout/list1"/>
    <dgm:cxn modelId="{4011EB55-9A0D-484E-811C-461EABC4991B}" type="presOf" srcId="{EBADEAEA-DDA4-DF43-AFD8-F7D4CA9CDC96}" destId="{2CFC8037-F502-2149-AA7B-7929E9BCBDB2}" srcOrd="0" destOrd="0" presId="urn:microsoft.com/office/officeart/2005/8/layout/list1"/>
    <dgm:cxn modelId="{14FA1667-ECBD-004C-B20E-20B4D4277698}" srcId="{C7ED68DA-EB07-554B-9566-599720D7E4FE}" destId="{29E17DF7-A2F3-9445-9CC8-E8A6223A5E5A}" srcOrd="0" destOrd="0" parTransId="{F96104AF-6F6A-574E-95AC-9446392F073E}" sibTransId="{48FA2F2A-C50A-964D-B09B-35D66A818D6A}"/>
    <dgm:cxn modelId="{9AF5D479-3DC6-504E-B1A1-FE660053C958}" srcId="{753455A4-AC50-CA4D-BD6F-B74A542BDFBE}" destId="{086113A6-6EB6-D74B-8D57-9145D1562639}" srcOrd="3" destOrd="0" parTransId="{43595330-F758-4A46-84E5-E2CCEC274850}" sibTransId="{742C8628-13C6-6A49-9760-86643CAEAA6C}"/>
    <dgm:cxn modelId="{8374D988-309D-984A-BB5F-7C40FED6BA56}" srcId="{753455A4-AC50-CA4D-BD6F-B74A542BDFBE}" destId="{EBADEAEA-DDA4-DF43-AFD8-F7D4CA9CDC96}" srcOrd="0" destOrd="0" parTransId="{58DC7CAE-76CC-8846-AE35-1D91B195D0F1}" sibTransId="{68225B3A-FAD4-B540-967E-146EF52784E6}"/>
    <dgm:cxn modelId="{A6CCC096-1011-F047-9684-9CF9A5E83AE6}" type="presOf" srcId="{D2B57EEC-D6FB-AA47-883F-C299D6DA9D9F}" destId="{E7D4EA21-98AA-124E-BD0D-FF17C15324DF}" srcOrd="1" destOrd="0" presId="urn:microsoft.com/office/officeart/2005/8/layout/list1"/>
    <dgm:cxn modelId="{536149A5-A584-2443-A9B6-263119F0BACC}" type="presOf" srcId="{753455A4-AC50-CA4D-BD6F-B74A542BDFBE}" destId="{CFFB758A-E412-E146-A099-545B5E2B4A8E}" srcOrd="0" destOrd="0" presId="urn:microsoft.com/office/officeart/2005/8/layout/list1"/>
    <dgm:cxn modelId="{F76303B0-3D70-0948-B978-CC63EBA1FEEA}" type="presOf" srcId="{D2B57EEC-D6FB-AA47-883F-C299D6DA9D9F}" destId="{D34FD775-6863-E347-81AE-E1CC4FE6FDEF}" srcOrd="0" destOrd="0" presId="urn:microsoft.com/office/officeart/2005/8/layout/list1"/>
    <dgm:cxn modelId="{A9A240D8-8440-D74B-9CB5-504520BB9FB5}" type="presOf" srcId="{29E17DF7-A2F3-9445-9CC8-E8A6223A5E5A}" destId="{241124AB-233E-4C46-AFDC-FDAF68C7EEB4}" srcOrd="0" destOrd="0" presId="urn:microsoft.com/office/officeart/2005/8/layout/list1"/>
    <dgm:cxn modelId="{113D32D9-6D75-BB4E-B136-49ED3BAE312C}" type="presOf" srcId="{C7ED68DA-EB07-554B-9566-599720D7E4FE}" destId="{DBCFBA7E-5B4C-5942-A47C-2DCD6981BC39}" srcOrd="1" destOrd="0" presId="urn:microsoft.com/office/officeart/2005/8/layout/list1"/>
    <dgm:cxn modelId="{07B9A3DD-44B8-2146-BF48-F8B394A301EC}" srcId="{753455A4-AC50-CA4D-BD6F-B74A542BDFBE}" destId="{D2B57EEC-D6FB-AA47-883F-C299D6DA9D9F}" srcOrd="2" destOrd="0" parTransId="{B62ABA86-8896-3648-98D6-23DFF65A7A35}" sibTransId="{302922D4-8FFC-AE44-B338-26A3E1145BA1}"/>
    <dgm:cxn modelId="{9CD50A9C-2618-814F-87B9-7D2077C377CC}" type="presParOf" srcId="{CFFB758A-E412-E146-A099-545B5E2B4A8E}" destId="{7E3E747C-B5D6-0244-9118-F230B667F173}" srcOrd="0" destOrd="0" presId="urn:microsoft.com/office/officeart/2005/8/layout/list1"/>
    <dgm:cxn modelId="{86643E99-487E-A94D-9241-47A481023184}" type="presParOf" srcId="{7E3E747C-B5D6-0244-9118-F230B667F173}" destId="{2CFC8037-F502-2149-AA7B-7929E9BCBDB2}" srcOrd="0" destOrd="0" presId="urn:microsoft.com/office/officeart/2005/8/layout/list1"/>
    <dgm:cxn modelId="{9AB1B045-009A-654B-A3A3-BCC73F9A064F}" type="presParOf" srcId="{7E3E747C-B5D6-0244-9118-F230B667F173}" destId="{A41C67C5-F0D2-FF41-95E6-C22AD8C16EBB}" srcOrd="1" destOrd="0" presId="urn:microsoft.com/office/officeart/2005/8/layout/list1"/>
    <dgm:cxn modelId="{86B1E155-4669-D646-82E3-2563665101F4}" type="presParOf" srcId="{CFFB758A-E412-E146-A099-545B5E2B4A8E}" destId="{2F9D1FF3-8486-F642-A878-56422791B7BF}" srcOrd="1" destOrd="0" presId="urn:microsoft.com/office/officeart/2005/8/layout/list1"/>
    <dgm:cxn modelId="{971DBE7F-A5FE-B442-8129-8A73312B3C2C}" type="presParOf" srcId="{CFFB758A-E412-E146-A099-545B5E2B4A8E}" destId="{C4672DD4-47DB-FF45-916C-F33400843F2E}" srcOrd="2" destOrd="0" presId="urn:microsoft.com/office/officeart/2005/8/layout/list1"/>
    <dgm:cxn modelId="{AF3BA607-5611-414C-87FD-AC9D6CA6FA73}" type="presParOf" srcId="{CFFB758A-E412-E146-A099-545B5E2B4A8E}" destId="{8528BACC-78B4-1F40-94BB-4F0F6F10AADD}" srcOrd="3" destOrd="0" presId="urn:microsoft.com/office/officeart/2005/8/layout/list1"/>
    <dgm:cxn modelId="{EC2088B2-CDA6-234E-B2EC-C617E236C6E9}" type="presParOf" srcId="{CFFB758A-E412-E146-A099-545B5E2B4A8E}" destId="{7E6B230E-681D-8E4F-AA8F-3FF2D446AF57}" srcOrd="4" destOrd="0" presId="urn:microsoft.com/office/officeart/2005/8/layout/list1"/>
    <dgm:cxn modelId="{BB063FE2-DB3E-7249-B657-4EDEBFD98493}" type="presParOf" srcId="{7E6B230E-681D-8E4F-AA8F-3FF2D446AF57}" destId="{E75EADB9-EA28-6645-BF6B-CEEAF8143C54}" srcOrd="0" destOrd="0" presId="urn:microsoft.com/office/officeart/2005/8/layout/list1"/>
    <dgm:cxn modelId="{9AD334B0-503A-4144-958D-EE58D7FE7A57}" type="presParOf" srcId="{7E6B230E-681D-8E4F-AA8F-3FF2D446AF57}" destId="{DBCFBA7E-5B4C-5942-A47C-2DCD6981BC39}" srcOrd="1" destOrd="0" presId="urn:microsoft.com/office/officeart/2005/8/layout/list1"/>
    <dgm:cxn modelId="{24B8A111-A130-D945-B17E-ADA11922BAE0}" type="presParOf" srcId="{CFFB758A-E412-E146-A099-545B5E2B4A8E}" destId="{B1526B50-6F20-AE40-8666-5E83628CE162}" srcOrd="5" destOrd="0" presId="urn:microsoft.com/office/officeart/2005/8/layout/list1"/>
    <dgm:cxn modelId="{2DC3024D-719C-A84F-8900-3630832A42C7}" type="presParOf" srcId="{CFFB758A-E412-E146-A099-545B5E2B4A8E}" destId="{241124AB-233E-4C46-AFDC-FDAF68C7EEB4}" srcOrd="6" destOrd="0" presId="urn:microsoft.com/office/officeart/2005/8/layout/list1"/>
    <dgm:cxn modelId="{CBE45ABF-E0E9-C440-89A4-CEC7C4A5A632}" type="presParOf" srcId="{CFFB758A-E412-E146-A099-545B5E2B4A8E}" destId="{A78A88FB-9F2C-7040-B5C5-67869AF3E886}" srcOrd="7" destOrd="0" presId="urn:microsoft.com/office/officeart/2005/8/layout/list1"/>
    <dgm:cxn modelId="{BBCA3F77-5244-6A40-89A8-223AA3CF1D8A}" type="presParOf" srcId="{CFFB758A-E412-E146-A099-545B5E2B4A8E}" destId="{66A9D2DC-A0EA-1147-AE86-944327B62CAE}" srcOrd="8" destOrd="0" presId="urn:microsoft.com/office/officeart/2005/8/layout/list1"/>
    <dgm:cxn modelId="{3388E64C-23D5-9542-BDDE-3DD4DD614F8F}" type="presParOf" srcId="{66A9D2DC-A0EA-1147-AE86-944327B62CAE}" destId="{D34FD775-6863-E347-81AE-E1CC4FE6FDEF}" srcOrd="0" destOrd="0" presId="urn:microsoft.com/office/officeart/2005/8/layout/list1"/>
    <dgm:cxn modelId="{6C494086-591F-9747-9507-3C1A4EBF76BF}" type="presParOf" srcId="{66A9D2DC-A0EA-1147-AE86-944327B62CAE}" destId="{E7D4EA21-98AA-124E-BD0D-FF17C15324DF}" srcOrd="1" destOrd="0" presId="urn:microsoft.com/office/officeart/2005/8/layout/list1"/>
    <dgm:cxn modelId="{1B9D9AA0-DD61-B141-97B4-B8AF20B6963C}" type="presParOf" srcId="{CFFB758A-E412-E146-A099-545B5E2B4A8E}" destId="{10D3BD1A-E219-044F-8EAD-14E2C1D38F18}" srcOrd="9" destOrd="0" presId="urn:microsoft.com/office/officeart/2005/8/layout/list1"/>
    <dgm:cxn modelId="{BE3A9F83-5EDC-4D43-B723-6911B6905560}" type="presParOf" srcId="{CFFB758A-E412-E146-A099-545B5E2B4A8E}" destId="{1B9085EA-EB23-5744-A1D5-854F8AEDCA5A}" srcOrd="10" destOrd="0" presId="urn:microsoft.com/office/officeart/2005/8/layout/list1"/>
    <dgm:cxn modelId="{5761B046-3B1C-6E48-BB82-08E803090CB1}" type="presParOf" srcId="{CFFB758A-E412-E146-A099-545B5E2B4A8E}" destId="{DC4D5369-BC3C-5E4C-9BE1-A6C8C82BEEB6}" srcOrd="11" destOrd="0" presId="urn:microsoft.com/office/officeart/2005/8/layout/list1"/>
    <dgm:cxn modelId="{EA1771BD-A8D3-B147-A0D0-ECAE94B3EDCE}" type="presParOf" srcId="{CFFB758A-E412-E146-A099-545B5E2B4A8E}" destId="{97523E7C-BA5F-4547-92CC-777D65E2E7BA}" srcOrd="12" destOrd="0" presId="urn:microsoft.com/office/officeart/2005/8/layout/list1"/>
    <dgm:cxn modelId="{C39F108B-45BE-DD44-9173-CADAEC9B996D}" type="presParOf" srcId="{97523E7C-BA5F-4547-92CC-777D65E2E7BA}" destId="{D62E8291-FC1F-4F46-B1D2-7401273678BA}" srcOrd="0" destOrd="0" presId="urn:microsoft.com/office/officeart/2005/8/layout/list1"/>
    <dgm:cxn modelId="{E0D59BBD-C99E-A646-898C-BD0DBEF6F6BA}" type="presParOf" srcId="{97523E7C-BA5F-4547-92CC-777D65E2E7BA}" destId="{A1DBF9A6-A223-3E4F-9958-A3AF6CEEC2FD}" srcOrd="1" destOrd="0" presId="urn:microsoft.com/office/officeart/2005/8/layout/list1"/>
    <dgm:cxn modelId="{9FB4A82D-883D-B14F-9BB7-518C24B045BA}" type="presParOf" srcId="{CFFB758A-E412-E146-A099-545B5E2B4A8E}" destId="{28921C34-426E-BD4E-BE71-445B476BB984}" srcOrd="13" destOrd="0" presId="urn:microsoft.com/office/officeart/2005/8/layout/list1"/>
    <dgm:cxn modelId="{D10E7033-B122-F94A-B647-592164C571B4}" type="presParOf" srcId="{CFFB758A-E412-E146-A099-545B5E2B4A8E}" destId="{C78034CA-A52D-BC45-9492-9251C472F9AE}"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1226DBA-86EB-4F8F-8997-6CE666621D5A}"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E56B4190-769D-4571-9BE9-F5BC4CAC08FB}">
      <dgm:prSet custT="1"/>
      <dgm:spPr/>
      <dgm:t>
        <a:bodyPr/>
        <a:lstStyle/>
        <a:p>
          <a:r>
            <a:rPr lang="en-US" sz="3600" dirty="0"/>
            <a:t>Account Set Up Fee</a:t>
          </a:r>
        </a:p>
      </dgm:t>
    </dgm:pt>
    <dgm:pt modelId="{BB4DE0D6-69C8-4C73-95C2-5EF6CCFBD2F1}" type="parTrans" cxnId="{8F641376-9A0B-44DA-BAD8-85B9991F24AD}">
      <dgm:prSet/>
      <dgm:spPr/>
      <dgm:t>
        <a:bodyPr/>
        <a:lstStyle/>
        <a:p>
          <a:endParaRPr lang="en-US"/>
        </a:p>
      </dgm:t>
    </dgm:pt>
    <dgm:pt modelId="{53BB048F-017E-4D48-A0A3-CBBD3159A5DD}" type="sibTrans" cxnId="{8F641376-9A0B-44DA-BAD8-85B9991F24AD}">
      <dgm:prSet/>
      <dgm:spPr/>
      <dgm:t>
        <a:bodyPr/>
        <a:lstStyle/>
        <a:p>
          <a:endParaRPr lang="en-US"/>
        </a:p>
      </dgm:t>
    </dgm:pt>
    <dgm:pt modelId="{37F5D9CD-B755-4BD0-881A-45D625DD0E16}">
      <dgm:prSet custT="1"/>
      <dgm:spPr/>
      <dgm:t>
        <a:bodyPr/>
        <a:lstStyle/>
        <a:p>
          <a:r>
            <a:rPr lang="en-US" sz="3600" dirty="0"/>
            <a:t>Deposit</a:t>
          </a:r>
        </a:p>
      </dgm:t>
    </dgm:pt>
    <dgm:pt modelId="{068971D8-1744-4A0B-8152-B10CE02C1BC0}" type="parTrans" cxnId="{63E48DA5-E346-47DE-9E09-A2C4FDA42B56}">
      <dgm:prSet/>
      <dgm:spPr/>
      <dgm:t>
        <a:bodyPr/>
        <a:lstStyle/>
        <a:p>
          <a:endParaRPr lang="en-US"/>
        </a:p>
      </dgm:t>
    </dgm:pt>
    <dgm:pt modelId="{A68E619F-3778-481E-A20E-99A6878C3613}" type="sibTrans" cxnId="{63E48DA5-E346-47DE-9E09-A2C4FDA42B56}">
      <dgm:prSet/>
      <dgm:spPr/>
      <dgm:t>
        <a:bodyPr/>
        <a:lstStyle/>
        <a:p>
          <a:endParaRPr lang="en-US"/>
        </a:p>
      </dgm:t>
    </dgm:pt>
    <dgm:pt modelId="{61AB8C34-DE7A-4999-A45B-5A8211DA471B}">
      <dgm:prSet custT="1"/>
      <dgm:spPr/>
      <dgm:t>
        <a:bodyPr/>
        <a:lstStyle/>
        <a:p>
          <a:r>
            <a:rPr lang="en-US" sz="3600"/>
            <a:t>Monthly/Bi-Monthly Fee</a:t>
          </a:r>
        </a:p>
      </dgm:t>
    </dgm:pt>
    <dgm:pt modelId="{C3AE3BB3-B0FD-40BA-9D4B-941AB96A7D14}" type="parTrans" cxnId="{FD8B4538-398E-4F80-8DFC-CEAC95C40497}">
      <dgm:prSet/>
      <dgm:spPr/>
      <dgm:t>
        <a:bodyPr/>
        <a:lstStyle/>
        <a:p>
          <a:endParaRPr lang="en-US"/>
        </a:p>
      </dgm:t>
    </dgm:pt>
    <dgm:pt modelId="{A07D16F6-4327-420B-B7FB-1261B86CE5DA}" type="sibTrans" cxnId="{FD8B4538-398E-4F80-8DFC-CEAC95C40497}">
      <dgm:prSet/>
      <dgm:spPr/>
      <dgm:t>
        <a:bodyPr/>
        <a:lstStyle/>
        <a:p>
          <a:endParaRPr lang="en-US"/>
        </a:p>
      </dgm:t>
    </dgm:pt>
    <dgm:pt modelId="{15E1541D-FEDA-425D-ABF8-4595E7F9A536}">
      <dgm:prSet custT="1"/>
      <dgm:spPr/>
      <dgm:t>
        <a:bodyPr/>
        <a:lstStyle/>
        <a:p>
          <a:r>
            <a:rPr lang="en-US" sz="3600"/>
            <a:t>Late Fees</a:t>
          </a:r>
        </a:p>
      </dgm:t>
    </dgm:pt>
    <dgm:pt modelId="{059E8348-F018-40F9-90AD-4EFDA7F1AFA9}" type="parTrans" cxnId="{F357B49F-BA28-465A-B064-00572041CBA5}">
      <dgm:prSet/>
      <dgm:spPr/>
      <dgm:t>
        <a:bodyPr/>
        <a:lstStyle/>
        <a:p>
          <a:endParaRPr lang="en-US"/>
        </a:p>
      </dgm:t>
    </dgm:pt>
    <dgm:pt modelId="{5D4CBEF3-B79F-45DB-83A5-F8602F4218ED}" type="sibTrans" cxnId="{F357B49F-BA28-465A-B064-00572041CBA5}">
      <dgm:prSet/>
      <dgm:spPr/>
      <dgm:t>
        <a:bodyPr/>
        <a:lstStyle/>
        <a:p>
          <a:endParaRPr lang="en-US"/>
        </a:p>
      </dgm:t>
    </dgm:pt>
    <dgm:pt modelId="{D5BE0023-A1F5-47F7-A82A-D2759FA09B10}">
      <dgm:prSet custT="1"/>
      <dgm:spPr/>
      <dgm:t>
        <a:bodyPr/>
        <a:lstStyle/>
        <a:p>
          <a:r>
            <a:rPr lang="en-US" sz="3600" dirty="0"/>
            <a:t>Disconnect Fee</a:t>
          </a:r>
        </a:p>
      </dgm:t>
    </dgm:pt>
    <dgm:pt modelId="{D727CAF6-8024-4314-B4A6-13F6D68C4402}" type="parTrans" cxnId="{6ACA4538-0D07-452D-B7A2-97F9AE719025}">
      <dgm:prSet/>
      <dgm:spPr/>
      <dgm:t>
        <a:bodyPr/>
        <a:lstStyle/>
        <a:p>
          <a:endParaRPr lang="en-US"/>
        </a:p>
      </dgm:t>
    </dgm:pt>
    <dgm:pt modelId="{FD165C70-FA9D-4E82-BDA7-C9A7642DFC39}" type="sibTrans" cxnId="{6ACA4538-0D07-452D-B7A2-97F9AE719025}">
      <dgm:prSet/>
      <dgm:spPr/>
      <dgm:t>
        <a:bodyPr/>
        <a:lstStyle/>
        <a:p>
          <a:endParaRPr lang="en-US"/>
        </a:p>
      </dgm:t>
    </dgm:pt>
    <dgm:pt modelId="{5DA5C193-F614-41B8-9282-55DF095BC650}">
      <dgm:prSet custT="1"/>
      <dgm:spPr/>
      <dgm:t>
        <a:bodyPr/>
        <a:lstStyle/>
        <a:p>
          <a:r>
            <a:rPr lang="en-US" sz="3600"/>
            <a:t>Reconnect Fee</a:t>
          </a:r>
        </a:p>
      </dgm:t>
    </dgm:pt>
    <dgm:pt modelId="{F9232AEC-D069-4C70-96EF-9E2C33B21699}" type="parTrans" cxnId="{8EABC77C-E02C-4995-A552-87C146A577C1}">
      <dgm:prSet/>
      <dgm:spPr/>
      <dgm:t>
        <a:bodyPr/>
        <a:lstStyle/>
        <a:p>
          <a:endParaRPr lang="en-US"/>
        </a:p>
      </dgm:t>
    </dgm:pt>
    <dgm:pt modelId="{FF741ED2-3905-4B54-97E8-B6CF01C87615}" type="sibTrans" cxnId="{8EABC77C-E02C-4995-A552-87C146A577C1}">
      <dgm:prSet/>
      <dgm:spPr/>
      <dgm:t>
        <a:bodyPr/>
        <a:lstStyle/>
        <a:p>
          <a:endParaRPr lang="en-US"/>
        </a:p>
      </dgm:t>
    </dgm:pt>
    <dgm:pt modelId="{5CBCAAE3-4C4D-4490-95CA-89D55F9A4C78}">
      <dgm:prSet custT="1"/>
      <dgm:spPr/>
      <dgm:t>
        <a:bodyPr/>
        <a:lstStyle/>
        <a:p>
          <a:r>
            <a:rPr lang="en-US" sz="3600"/>
            <a:t>Inspection Fee</a:t>
          </a:r>
        </a:p>
      </dgm:t>
    </dgm:pt>
    <dgm:pt modelId="{4E1B0D5C-9A6E-4C3D-8AC6-ECB808B97E1F}" type="parTrans" cxnId="{F2EC2DEB-7059-4C72-8D94-3AED1D9FD730}">
      <dgm:prSet/>
      <dgm:spPr/>
      <dgm:t>
        <a:bodyPr/>
        <a:lstStyle/>
        <a:p>
          <a:endParaRPr lang="en-US"/>
        </a:p>
      </dgm:t>
    </dgm:pt>
    <dgm:pt modelId="{9F81A185-D3A0-497C-ADAC-666CB56AD73D}" type="sibTrans" cxnId="{F2EC2DEB-7059-4C72-8D94-3AED1D9FD730}">
      <dgm:prSet/>
      <dgm:spPr/>
      <dgm:t>
        <a:bodyPr/>
        <a:lstStyle/>
        <a:p>
          <a:endParaRPr lang="en-US"/>
        </a:p>
      </dgm:t>
    </dgm:pt>
    <dgm:pt modelId="{126195A0-E215-40A3-AC7F-744926CC61E9}">
      <dgm:prSet custT="1"/>
      <dgm:spPr/>
      <dgm:t>
        <a:bodyPr/>
        <a:lstStyle/>
        <a:p>
          <a:r>
            <a:rPr lang="en-US" sz="3600" dirty="0"/>
            <a:t>Other?</a:t>
          </a:r>
        </a:p>
      </dgm:t>
    </dgm:pt>
    <dgm:pt modelId="{02541A61-7366-48CE-BCC0-1A6CD97C8D9C}" type="parTrans" cxnId="{077E53C7-9091-41D9-8BD0-4EB4B48D2DBA}">
      <dgm:prSet/>
      <dgm:spPr/>
      <dgm:t>
        <a:bodyPr/>
        <a:lstStyle/>
        <a:p>
          <a:endParaRPr lang="en-US"/>
        </a:p>
      </dgm:t>
    </dgm:pt>
    <dgm:pt modelId="{C7CAB836-9E8B-4556-BCF8-E35AA101A9B7}" type="sibTrans" cxnId="{077E53C7-9091-41D9-8BD0-4EB4B48D2DBA}">
      <dgm:prSet/>
      <dgm:spPr/>
      <dgm:t>
        <a:bodyPr/>
        <a:lstStyle/>
        <a:p>
          <a:endParaRPr lang="en-US"/>
        </a:p>
      </dgm:t>
    </dgm:pt>
    <dgm:pt modelId="{D0D02A09-547A-44E2-B9B8-FDC31DC2D496}">
      <dgm:prSet custT="1"/>
      <dgm:spPr/>
      <dgm:t>
        <a:bodyPr/>
        <a:lstStyle/>
        <a:p>
          <a:r>
            <a:rPr lang="en-US" sz="3600" dirty="0"/>
            <a:t>Meter Tampering Fee</a:t>
          </a:r>
        </a:p>
      </dgm:t>
    </dgm:pt>
    <dgm:pt modelId="{641587C0-B393-41CA-BB5C-3B581EF0DCDE}" type="parTrans" cxnId="{D1E70E8A-CB9A-4E57-9920-E3AFFE1F1B13}">
      <dgm:prSet/>
      <dgm:spPr/>
      <dgm:t>
        <a:bodyPr/>
        <a:lstStyle/>
        <a:p>
          <a:endParaRPr lang="en-US"/>
        </a:p>
      </dgm:t>
    </dgm:pt>
    <dgm:pt modelId="{027E3978-968E-4281-88A9-5967403B0B6F}" type="sibTrans" cxnId="{D1E70E8A-CB9A-4E57-9920-E3AFFE1F1B13}">
      <dgm:prSet/>
      <dgm:spPr/>
      <dgm:t>
        <a:bodyPr/>
        <a:lstStyle/>
        <a:p>
          <a:endParaRPr lang="en-US"/>
        </a:p>
      </dgm:t>
    </dgm:pt>
    <dgm:pt modelId="{54427145-684F-B14F-ACD0-8E230D30326F}" type="pres">
      <dgm:prSet presAssocID="{01226DBA-86EB-4F8F-8997-6CE666621D5A}" presName="vert0" presStyleCnt="0">
        <dgm:presLayoutVars>
          <dgm:dir/>
          <dgm:animOne val="branch"/>
          <dgm:animLvl val="lvl"/>
        </dgm:presLayoutVars>
      </dgm:prSet>
      <dgm:spPr/>
    </dgm:pt>
    <dgm:pt modelId="{CA901934-98B4-0C40-8A4E-400806DFEFE6}" type="pres">
      <dgm:prSet presAssocID="{E56B4190-769D-4571-9BE9-F5BC4CAC08FB}" presName="thickLine" presStyleLbl="alignNode1" presStyleIdx="0" presStyleCnt="9"/>
      <dgm:spPr/>
    </dgm:pt>
    <dgm:pt modelId="{110392F7-0BC3-8B4C-BA79-6B4245F33E5A}" type="pres">
      <dgm:prSet presAssocID="{E56B4190-769D-4571-9BE9-F5BC4CAC08FB}" presName="horz1" presStyleCnt="0"/>
      <dgm:spPr/>
    </dgm:pt>
    <dgm:pt modelId="{24E8C927-923E-044F-BB50-754DF8425F0C}" type="pres">
      <dgm:prSet presAssocID="{E56B4190-769D-4571-9BE9-F5BC4CAC08FB}" presName="tx1" presStyleLbl="revTx" presStyleIdx="0" presStyleCnt="9" custScaleY="304827"/>
      <dgm:spPr/>
    </dgm:pt>
    <dgm:pt modelId="{E237E43B-0C69-4A4B-BD85-4BB2BBFBD43D}" type="pres">
      <dgm:prSet presAssocID="{E56B4190-769D-4571-9BE9-F5BC4CAC08FB}" presName="vert1" presStyleCnt="0"/>
      <dgm:spPr/>
    </dgm:pt>
    <dgm:pt modelId="{245884F1-2F96-364E-8CBB-4827EC3BF2E3}" type="pres">
      <dgm:prSet presAssocID="{37F5D9CD-B755-4BD0-881A-45D625DD0E16}" presName="thickLine" presStyleLbl="alignNode1" presStyleIdx="1" presStyleCnt="9"/>
      <dgm:spPr/>
    </dgm:pt>
    <dgm:pt modelId="{FD929218-C07A-D540-A5B2-E1E4FD420486}" type="pres">
      <dgm:prSet presAssocID="{37F5D9CD-B755-4BD0-881A-45D625DD0E16}" presName="horz1" presStyleCnt="0"/>
      <dgm:spPr/>
    </dgm:pt>
    <dgm:pt modelId="{077916DC-0462-A147-8B18-6A1C65F04A3B}" type="pres">
      <dgm:prSet presAssocID="{37F5D9CD-B755-4BD0-881A-45D625DD0E16}" presName="tx1" presStyleLbl="revTx" presStyleIdx="1" presStyleCnt="9" custScaleY="304827"/>
      <dgm:spPr/>
    </dgm:pt>
    <dgm:pt modelId="{BBAA56DF-31F0-5F45-ACC1-A18E1CF59813}" type="pres">
      <dgm:prSet presAssocID="{37F5D9CD-B755-4BD0-881A-45D625DD0E16}" presName="vert1" presStyleCnt="0"/>
      <dgm:spPr/>
    </dgm:pt>
    <dgm:pt modelId="{10E521B8-0681-A14E-A245-FF426AB548A4}" type="pres">
      <dgm:prSet presAssocID="{61AB8C34-DE7A-4999-A45B-5A8211DA471B}" presName="thickLine" presStyleLbl="alignNode1" presStyleIdx="2" presStyleCnt="9"/>
      <dgm:spPr/>
    </dgm:pt>
    <dgm:pt modelId="{C9D3DDFD-CD38-CD40-BE78-95E4279F3F3C}" type="pres">
      <dgm:prSet presAssocID="{61AB8C34-DE7A-4999-A45B-5A8211DA471B}" presName="horz1" presStyleCnt="0"/>
      <dgm:spPr/>
    </dgm:pt>
    <dgm:pt modelId="{A93EFC1F-12FB-D94C-A50D-F731777A685E}" type="pres">
      <dgm:prSet presAssocID="{61AB8C34-DE7A-4999-A45B-5A8211DA471B}" presName="tx1" presStyleLbl="revTx" presStyleIdx="2" presStyleCnt="9" custScaleY="304827"/>
      <dgm:spPr/>
    </dgm:pt>
    <dgm:pt modelId="{D98B21D7-9782-0640-BCA0-659769DF0F51}" type="pres">
      <dgm:prSet presAssocID="{61AB8C34-DE7A-4999-A45B-5A8211DA471B}" presName="vert1" presStyleCnt="0"/>
      <dgm:spPr/>
    </dgm:pt>
    <dgm:pt modelId="{A8DC33BE-FF1D-404B-9F48-B8AF6C84C8CF}" type="pres">
      <dgm:prSet presAssocID="{15E1541D-FEDA-425D-ABF8-4595E7F9A536}" presName="thickLine" presStyleLbl="alignNode1" presStyleIdx="3" presStyleCnt="9"/>
      <dgm:spPr/>
    </dgm:pt>
    <dgm:pt modelId="{7E1A10B7-92C6-7147-B108-2BC59A613A7D}" type="pres">
      <dgm:prSet presAssocID="{15E1541D-FEDA-425D-ABF8-4595E7F9A536}" presName="horz1" presStyleCnt="0"/>
      <dgm:spPr/>
    </dgm:pt>
    <dgm:pt modelId="{EE7934C2-2A2D-004C-8EC4-E28E125421F6}" type="pres">
      <dgm:prSet presAssocID="{15E1541D-FEDA-425D-ABF8-4595E7F9A536}" presName="tx1" presStyleLbl="revTx" presStyleIdx="3" presStyleCnt="9" custScaleY="304827"/>
      <dgm:spPr/>
    </dgm:pt>
    <dgm:pt modelId="{3C852150-9280-054A-BE35-0CF04BD99095}" type="pres">
      <dgm:prSet presAssocID="{15E1541D-FEDA-425D-ABF8-4595E7F9A536}" presName="vert1" presStyleCnt="0"/>
      <dgm:spPr/>
    </dgm:pt>
    <dgm:pt modelId="{9C3784D6-CE82-7943-AB26-5DCBAD9D4748}" type="pres">
      <dgm:prSet presAssocID="{D5BE0023-A1F5-47F7-A82A-D2759FA09B10}" presName="thickLine" presStyleLbl="alignNode1" presStyleIdx="4" presStyleCnt="9"/>
      <dgm:spPr/>
    </dgm:pt>
    <dgm:pt modelId="{44403ECD-7E4E-C046-AC77-E74B23FAD087}" type="pres">
      <dgm:prSet presAssocID="{D5BE0023-A1F5-47F7-A82A-D2759FA09B10}" presName="horz1" presStyleCnt="0"/>
      <dgm:spPr/>
    </dgm:pt>
    <dgm:pt modelId="{D88C09EE-3DA6-224A-BA6E-A703725B7000}" type="pres">
      <dgm:prSet presAssocID="{D5BE0023-A1F5-47F7-A82A-D2759FA09B10}" presName="tx1" presStyleLbl="revTx" presStyleIdx="4" presStyleCnt="9" custScaleY="304827"/>
      <dgm:spPr/>
    </dgm:pt>
    <dgm:pt modelId="{D108C23B-2573-0F4F-9599-1207E8F60A4A}" type="pres">
      <dgm:prSet presAssocID="{D5BE0023-A1F5-47F7-A82A-D2759FA09B10}" presName="vert1" presStyleCnt="0"/>
      <dgm:spPr/>
    </dgm:pt>
    <dgm:pt modelId="{4D5D1BC0-0248-004C-B1A1-3CC93885FE2F}" type="pres">
      <dgm:prSet presAssocID="{5DA5C193-F614-41B8-9282-55DF095BC650}" presName="thickLine" presStyleLbl="alignNode1" presStyleIdx="5" presStyleCnt="9"/>
      <dgm:spPr/>
    </dgm:pt>
    <dgm:pt modelId="{C58EBA46-A63D-E14A-846A-622B5797BBBE}" type="pres">
      <dgm:prSet presAssocID="{5DA5C193-F614-41B8-9282-55DF095BC650}" presName="horz1" presStyleCnt="0"/>
      <dgm:spPr/>
    </dgm:pt>
    <dgm:pt modelId="{0DF07C3E-55EC-6840-9E2F-FC5CB7DBEA8E}" type="pres">
      <dgm:prSet presAssocID="{5DA5C193-F614-41B8-9282-55DF095BC650}" presName="tx1" presStyleLbl="revTx" presStyleIdx="5" presStyleCnt="9" custScaleY="304827"/>
      <dgm:spPr/>
    </dgm:pt>
    <dgm:pt modelId="{0D1BCEB2-FDEB-594F-937A-39D3EAE81990}" type="pres">
      <dgm:prSet presAssocID="{5DA5C193-F614-41B8-9282-55DF095BC650}" presName="vert1" presStyleCnt="0"/>
      <dgm:spPr/>
    </dgm:pt>
    <dgm:pt modelId="{45083358-F79D-504F-BD39-59B08C590639}" type="pres">
      <dgm:prSet presAssocID="{5CBCAAE3-4C4D-4490-95CA-89D55F9A4C78}" presName="thickLine" presStyleLbl="alignNode1" presStyleIdx="6" presStyleCnt="9"/>
      <dgm:spPr/>
    </dgm:pt>
    <dgm:pt modelId="{F23A3419-F510-F94E-A6B2-82FB7562EB4E}" type="pres">
      <dgm:prSet presAssocID="{5CBCAAE3-4C4D-4490-95CA-89D55F9A4C78}" presName="horz1" presStyleCnt="0"/>
      <dgm:spPr/>
    </dgm:pt>
    <dgm:pt modelId="{E1F2109D-7BA8-4846-B162-9BBCC6E7E82B}" type="pres">
      <dgm:prSet presAssocID="{5CBCAAE3-4C4D-4490-95CA-89D55F9A4C78}" presName="tx1" presStyleLbl="revTx" presStyleIdx="6" presStyleCnt="9" custScaleY="304827"/>
      <dgm:spPr/>
    </dgm:pt>
    <dgm:pt modelId="{C826A5D3-4F81-1A41-A526-EADF461A58FD}" type="pres">
      <dgm:prSet presAssocID="{5CBCAAE3-4C4D-4490-95CA-89D55F9A4C78}" presName="vert1" presStyleCnt="0"/>
      <dgm:spPr/>
    </dgm:pt>
    <dgm:pt modelId="{13ABB7DA-A583-9149-B6A7-7CB2F21A378B}" type="pres">
      <dgm:prSet presAssocID="{D0D02A09-547A-44E2-B9B8-FDC31DC2D496}" presName="thickLine" presStyleLbl="alignNode1" presStyleIdx="7" presStyleCnt="9"/>
      <dgm:spPr/>
    </dgm:pt>
    <dgm:pt modelId="{DC2F8F89-4F51-2046-BB0C-8EFDD3C1A532}" type="pres">
      <dgm:prSet presAssocID="{D0D02A09-547A-44E2-B9B8-FDC31DC2D496}" presName="horz1" presStyleCnt="0"/>
      <dgm:spPr/>
    </dgm:pt>
    <dgm:pt modelId="{9A0E1BAA-0344-3E41-9491-C67040AB8FC4}" type="pres">
      <dgm:prSet presAssocID="{D0D02A09-547A-44E2-B9B8-FDC31DC2D496}" presName="tx1" presStyleLbl="revTx" presStyleIdx="7" presStyleCnt="9" custScaleY="304827"/>
      <dgm:spPr/>
    </dgm:pt>
    <dgm:pt modelId="{E0579C56-9DDD-6449-B976-D0BB2383ACD9}" type="pres">
      <dgm:prSet presAssocID="{D0D02A09-547A-44E2-B9B8-FDC31DC2D496}" presName="vert1" presStyleCnt="0"/>
      <dgm:spPr/>
    </dgm:pt>
    <dgm:pt modelId="{2108C97D-AE5C-A34D-930D-3BEA3CEADD0D}" type="pres">
      <dgm:prSet presAssocID="{126195A0-E215-40A3-AC7F-744926CC61E9}" presName="thickLine" presStyleLbl="alignNode1" presStyleIdx="8" presStyleCnt="9"/>
      <dgm:spPr/>
    </dgm:pt>
    <dgm:pt modelId="{42069612-FC56-D54A-93F5-1526CA829917}" type="pres">
      <dgm:prSet presAssocID="{126195A0-E215-40A3-AC7F-744926CC61E9}" presName="horz1" presStyleCnt="0"/>
      <dgm:spPr/>
    </dgm:pt>
    <dgm:pt modelId="{8C041D1B-D229-2B48-8BFC-68E4320017E2}" type="pres">
      <dgm:prSet presAssocID="{126195A0-E215-40A3-AC7F-744926CC61E9}" presName="tx1" presStyleLbl="revTx" presStyleIdx="8" presStyleCnt="9" custScaleY="304827"/>
      <dgm:spPr/>
    </dgm:pt>
    <dgm:pt modelId="{8D755C9F-5EB2-B145-A26E-83DD4DFAE066}" type="pres">
      <dgm:prSet presAssocID="{126195A0-E215-40A3-AC7F-744926CC61E9}" presName="vert1" presStyleCnt="0"/>
      <dgm:spPr/>
    </dgm:pt>
  </dgm:ptLst>
  <dgm:cxnLst>
    <dgm:cxn modelId="{B3F12B03-FE0D-DD45-80AA-9221FD18928C}" type="presOf" srcId="{15E1541D-FEDA-425D-ABF8-4595E7F9A536}" destId="{EE7934C2-2A2D-004C-8EC4-E28E125421F6}" srcOrd="0" destOrd="0" presId="urn:microsoft.com/office/officeart/2008/layout/LinedList"/>
    <dgm:cxn modelId="{DD6C1C0B-AB8A-4146-8EA0-27A6DA3A8DB9}" type="presOf" srcId="{E56B4190-769D-4571-9BE9-F5BC4CAC08FB}" destId="{24E8C927-923E-044F-BB50-754DF8425F0C}" srcOrd="0" destOrd="0" presId="urn:microsoft.com/office/officeart/2008/layout/LinedList"/>
    <dgm:cxn modelId="{2DA78323-55E7-C14C-991E-F46E79DEFBBE}" type="presOf" srcId="{01226DBA-86EB-4F8F-8997-6CE666621D5A}" destId="{54427145-684F-B14F-ACD0-8E230D30326F}" srcOrd="0" destOrd="0" presId="urn:microsoft.com/office/officeart/2008/layout/LinedList"/>
    <dgm:cxn modelId="{FD8B4538-398E-4F80-8DFC-CEAC95C40497}" srcId="{01226DBA-86EB-4F8F-8997-6CE666621D5A}" destId="{61AB8C34-DE7A-4999-A45B-5A8211DA471B}" srcOrd="2" destOrd="0" parTransId="{C3AE3BB3-B0FD-40BA-9D4B-941AB96A7D14}" sibTransId="{A07D16F6-4327-420B-B7FB-1261B86CE5DA}"/>
    <dgm:cxn modelId="{6ACA4538-0D07-452D-B7A2-97F9AE719025}" srcId="{01226DBA-86EB-4F8F-8997-6CE666621D5A}" destId="{D5BE0023-A1F5-47F7-A82A-D2759FA09B10}" srcOrd="4" destOrd="0" parTransId="{D727CAF6-8024-4314-B4A6-13F6D68C4402}" sibTransId="{FD165C70-FA9D-4E82-BDA7-C9A7642DFC39}"/>
    <dgm:cxn modelId="{3D647D6E-BFFF-0743-9BBC-121E51A51905}" type="presOf" srcId="{5DA5C193-F614-41B8-9282-55DF095BC650}" destId="{0DF07C3E-55EC-6840-9E2F-FC5CB7DBEA8E}" srcOrd="0" destOrd="0" presId="urn:microsoft.com/office/officeart/2008/layout/LinedList"/>
    <dgm:cxn modelId="{937EE76E-74E5-7E4A-9797-59BEFD489581}" type="presOf" srcId="{5CBCAAE3-4C4D-4490-95CA-89D55F9A4C78}" destId="{E1F2109D-7BA8-4846-B162-9BBCC6E7E82B}" srcOrd="0" destOrd="0" presId="urn:microsoft.com/office/officeart/2008/layout/LinedList"/>
    <dgm:cxn modelId="{8F641376-9A0B-44DA-BAD8-85B9991F24AD}" srcId="{01226DBA-86EB-4F8F-8997-6CE666621D5A}" destId="{E56B4190-769D-4571-9BE9-F5BC4CAC08FB}" srcOrd="0" destOrd="0" parTransId="{BB4DE0D6-69C8-4C73-95C2-5EF6CCFBD2F1}" sibTransId="{53BB048F-017E-4D48-A0A3-CBBD3159A5DD}"/>
    <dgm:cxn modelId="{BFC1A577-D6C6-ED47-94CB-DB99A699350C}" type="presOf" srcId="{126195A0-E215-40A3-AC7F-744926CC61E9}" destId="{8C041D1B-D229-2B48-8BFC-68E4320017E2}" srcOrd="0" destOrd="0" presId="urn:microsoft.com/office/officeart/2008/layout/LinedList"/>
    <dgm:cxn modelId="{E4E7567C-FC33-5C41-A61A-29D9B3A5B1BD}" type="presOf" srcId="{37F5D9CD-B755-4BD0-881A-45D625DD0E16}" destId="{077916DC-0462-A147-8B18-6A1C65F04A3B}" srcOrd="0" destOrd="0" presId="urn:microsoft.com/office/officeart/2008/layout/LinedList"/>
    <dgm:cxn modelId="{8EABC77C-E02C-4995-A552-87C146A577C1}" srcId="{01226DBA-86EB-4F8F-8997-6CE666621D5A}" destId="{5DA5C193-F614-41B8-9282-55DF095BC650}" srcOrd="5" destOrd="0" parTransId="{F9232AEC-D069-4C70-96EF-9E2C33B21699}" sibTransId="{FF741ED2-3905-4B54-97E8-B6CF01C87615}"/>
    <dgm:cxn modelId="{69E5AC83-DB8C-064B-A732-A7CDAB11F437}" type="presOf" srcId="{D0D02A09-547A-44E2-B9B8-FDC31DC2D496}" destId="{9A0E1BAA-0344-3E41-9491-C67040AB8FC4}" srcOrd="0" destOrd="0" presId="urn:microsoft.com/office/officeart/2008/layout/LinedList"/>
    <dgm:cxn modelId="{D1E70E8A-CB9A-4E57-9920-E3AFFE1F1B13}" srcId="{01226DBA-86EB-4F8F-8997-6CE666621D5A}" destId="{D0D02A09-547A-44E2-B9B8-FDC31DC2D496}" srcOrd="7" destOrd="0" parTransId="{641587C0-B393-41CA-BB5C-3B581EF0DCDE}" sibTransId="{027E3978-968E-4281-88A9-5967403B0B6F}"/>
    <dgm:cxn modelId="{F357B49F-BA28-465A-B064-00572041CBA5}" srcId="{01226DBA-86EB-4F8F-8997-6CE666621D5A}" destId="{15E1541D-FEDA-425D-ABF8-4595E7F9A536}" srcOrd="3" destOrd="0" parTransId="{059E8348-F018-40F9-90AD-4EFDA7F1AFA9}" sibTransId="{5D4CBEF3-B79F-45DB-83A5-F8602F4218ED}"/>
    <dgm:cxn modelId="{CC3464A0-7F78-C549-9DF1-79D8754A73B4}" type="presOf" srcId="{61AB8C34-DE7A-4999-A45B-5A8211DA471B}" destId="{A93EFC1F-12FB-D94C-A50D-F731777A685E}" srcOrd="0" destOrd="0" presId="urn:microsoft.com/office/officeart/2008/layout/LinedList"/>
    <dgm:cxn modelId="{63E48DA5-E346-47DE-9E09-A2C4FDA42B56}" srcId="{01226DBA-86EB-4F8F-8997-6CE666621D5A}" destId="{37F5D9CD-B755-4BD0-881A-45D625DD0E16}" srcOrd="1" destOrd="0" parTransId="{068971D8-1744-4A0B-8152-B10CE02C1BC0}" sibTransId="{A68E619F-3778-481E-A20E-99A6878C3613}"/>
    <dgm:cxn modelId="{077E53C7-9091-41D9-8BD0-4EB4B48D2DBA}" srcId="{01226DBA-86EB-4F8F-8997-6CE666621D5A}" destId="{126195A0-E215-40A3-AC7F-744926CC61E9}" srcOrd="8" destOrd="0" parTransId="{02541A61-7366-48CE-BCC0-1A6CD97C8D9C}" sibTransId="{C7CAB836-9E8B-4556-BCF8-E35AA101A9B7}"/>
    <dgm:cxn modelId="{B461C5CE-40B2-824E-BA06-A266FCA4C367}" type="presOf" srcId="{D5BE0023-A1F5-47F7-A82A-D2759FA09B10}" destId="{D88C09EE-3DA6-224A-BA6E-A703725B7000}" srcOrd="0" destOrd="0" presId="urn:microsoft.com/office/officeart/2008/layout/LinedList"/>
    <dgm:cxn modelId="{F2EC2DEB-7059-4C72-8D94-3AED1D9FD730}" srcId="{01226DBA-86EB-4F8F-8997-6CE666621D5A}" destId="{5CBCAAE3-4C4D-4490-95CA-89D55F9A4C78}" srcOrd="6" destOrd="0" parTransId="{4E1B0D5C-9A6E-4C3D-8AC6-ECB808B97E1F}" sibTransId="{9F81A185-D3A0-497C-ADAC-666CB56AD73D}"/>
    <dgm:cxn modelId="{C91E6803-F24E-4F4D-AB25-158FDE729D2E}" type="presParOf" srcId="{54427145-684F-B14F-ACD0-8E230D30326F}" destId="{CA901934-98B4-0C40-8A4E-400806DFEFE6}" srcOrd="0" destOrd="0" presId="urn:microsoft.com/office/officeart/2008/layout/LinedList"/>
    <dgm:cxn modelId="{86538637-F16E-474F-871F-39CCAE7E8A8D}" type="presParOf" srcId="{54427145-684F-B14F-ACD0-8E230D30326F}" destId="{110392F7-0BC3-8B4C-BA79-6B4245F33E5A}" srcOrd="1" destOrd="0" presId="urn:microsoft.com/office/officeart/2008/layout/LinedList"/>
    <dgm:cxn modelId="{1CB34BF6-3524-9C4D-A79F-0B5FA46A0937}" type="presParOf" srcId="{110392F7-0BC3-8B4C-BA79-6B4245F33E5A}" destId="{24E8C927-923E-044F-BB50-754DF8425F0C}" srcOrd="0" destOrd="0" presId="urn:microsoft.com/office/officeart/2008/layout/LinedList"/>
    <dgm:cxn modelId="{6AB36E54-2C6F-634E-A294-F96270559302}" type="presParOf" srcId="{110392F7-0BC3-8B4C-BA79-6B4245F33E5A}" destId="{E237E43B-0C69-4A4B-BD85-4BB2BBFBD43D}" srcOrd="1" destOrd="0" presId="urn:microsoft.com/office/officeart/2008/layout/LinedList"/>
    <dgm:cxn modelId="{4D69F8FC-9BB5-4C4E-AD1B-F4166D94A0F3}" type="presParOf" srcId="{54427145-684F-B14F-ACD0-8E230D30326F}" destId="{245884F1-2F96-364E-8CBB-4827EC3BF2E3}" srcOrd="2" destOrd="0" presId="urn:microsoft.com/office/officeart/2008/layout/LinedList"/>
    <dgm:cxn modelId="{82DAE171-7D3E-AC47-B5F6-66CDDB34FA6E}" type="presParOf" srcId="{54427145-684F-B14F-ACD0-8E230D30326F}" destId="{FD929218-C07A-D540-A5B2-E1E4FD420486}" srcOrd="3" destOrd="0" presId="urn:microsoft.com/office/officeart/2008/layout/LinedList"/>
    <dgm:cxn modelId="{6E3641F5-A7DE-4143-84D4-97EE0563C0F2}" type="presParOf" srcId="{FD929218-C07A-D540-A5B2-E1E4FD420486}" destId="{077916DC-0462-A147-8B18-6A1C65F04A3B}" srcOrd="0" destOrd="0" presId="urn:microsoft.com/office/officeart/2008/layout/LinedList"/>
    <dgm:cxn modelId="{C18F8EEC-3D0E-BD4B-B7D9-FC3C795A720B}" type="presParOf" srcId="{FD929218-C07A-D540-A5B2-E1E4FD420486}" destId="{BBAA56DF-31F0-5F45-ACC1-A18E1CF59813}" srcOrd="1" destOrd="0" presId="urn:microsoft.com/office/officeart/2008/layout/LinedList"/>
    <dgm:cxn modelId="{5DCC5E71-F296-464A-BAF4-6127AAC637D0}" type="presParOf" srcId="{54427145-684F-B14F-ACD0-8E230D30326F}" destId="{10E521B8-0681-A14E-A245-FF426AB548A4}" srcOrd="4" destOrd="0" presId="urn:microsoft.com/office/officeart/2008/layout/LinedList"/>
    <dgm:cxn modelId="{DA9915E4-4D2F-8B4C-BFDB-E26E03AB8067}" type="presParOf" srcId="{54427145-684F-B14F-ACD0-8E230D30326F}" destId="{C9D3DDFD-CD38-CD40-BE78-95E4279F3F3C}" srcOrd="5" destOrd="0" presId="urn:microsoft.com/office/officeart/2008/layout/LinedList"/>
    <dgm:cxn modelId="{5CD1EE0A-D80D-BF4E-BA52-0606382DF825}" type="presParOf" srcId="{C9D3DDFD-CD38-CD40-BE78-95E4279F3F3C}" destId="{A93EFC1F-12FB-D94C-A50D-F731777A685E}" srcOrd="0" destOrd="0" presId="urn:microsoft.com/office/officeart/2008/layout/LinedList"/>
    <dgm:cxn modelId="{8CDF1B1F-A84F-2646-A4D5-104503A990CD}" type="presParOf" srcId="{C9D3DDFD-CD38-CD40-BE78-95E4279F3F3C}" destId="{D98B21D7-9782-0640-BCA0-659769DF0F51}" srcOrd="1" destOrd="0" presId="urn:microsoft.com/office/officeart/2008/layout/LinedList"/>
    <dgm:cxn modelId="{0BD9918C-C56E-F644-AF26-55D1F68026F5}" type="presParOf" srcId="{54427145-684F-B14F-ACD0-8E230D30326F}" destId="{A8DC33BE-FF1D-404B-9F48-B8AF6C84C8CF}" srcOrd="6" destOrd="0" presId="urn:microsoft.com/office/officeart/2008/layout/LinedList"/>
    <dgm:cxn modelId="{BC2B159F-AE21-E24D-A091-3BAB598537FF}" type="presParOf" srcId="{54427145-684F-B14F-ACD0-8E230D30326F}" destId="{7E1A10B7-92C6-7147-B108-2BC59A613A7D}" srcOrd="7" destOrd="0" presId="urn:microsoft.com/office/officeart/2008/layout/LinedList"/>
    <dgm:cxn modelId="{6C839BDB-B9BD-9748-AA71-5D377BEA4ABE}" type="presParOf" srcId="{7E1A10B7-92C6-7147-B108-2BC59A613A7D}" destId="{EE7934C2-2A2D-004C-8EC4-E28E125421F6}" srcOrd="0" destOrd="0" presId="urn:microsoft.com/office/officeart/2008/layout/LinedList"/>
    <dgm:cxn modelId="{540AE4D5-2AB7-A14D-9611-D1F67C27A6E3}" type="presParOf" srcId="{7E1A10B7-92C6-7147-B108-2BC59A613A7D}" destId="{3C852150-9280-054A-BE35-0CF04BD99095}" srcOrd="1" destOrd="0" presId="urn:microsoft.com/office/officeart/2008/layout/LinedList"/>
    <dgm:cxn modelId="{EB4BF383-EB60-7F44-8A26-7B3B426ADDA5}" type="presParOf" srcId="{54427145-684F-B14F-ACD0-8E230D30326F}" destId="{9C3784D6-CE82-7943-AB26-5DCBAD9D4748}" srcOrd="8" destOrd="0" presId="urn:microsoft.com/office/officeart/2008/layout/LinedList"/>
    <dgm:cxn modelId="{55BFF300-3440-764A-83FC-2C7771FBFA1C}" type="presParOf" srcId="{54427145-684F-B14F-ACD0-8E230D30326F}" destId="{44403ECD-7E4E-C046-AC77-E74B23FAD087}" srcOrd="9" destOrd="0" presId="urn:microsoft.com/office/officeart/2008/layout/LinedList"/>
    <dgm:cxn modelId="{D79EA878-1B2C-3F49-9C40-5FD644D02726}" type="presParOf" srcId="{44403ECD-7E4E-C046-AC77-E74B23FAD087}" destId="{D88C09EE-3DA6-224A-BA6E-A703725B7000}" srcOrd="0" destOrd="0" presId="urn:microsoft.com/office/officeart/2008/layout/LinedList"/>
    <dgm:cxn modelId="{33B375D4-6202-954A-934F-9B4DD23AD604}" type="presParOf" srcId="{44403ECD-7E4E-C046-AC77-E74B23FAD087}" destId="{D108C23B-2573-0F4F-9599-1207E8F60A4A}" srcOrd="1" destOrd="0" presId="urn:microsoft.com/office/officeart/2008/layout/LinedList"/>
    <dgm:cxn modelId="{BCFBF331-673E-0247-A88C-784A2E8F0341}" type="presParOf" srcId="{54427145-684F-B14F-ACD0-8E230D30326F}" destId="{4D5D1BC0-0248-004C-B1A1-3CC93885FE2F}" srcOrd="10" destOrd="0" presId="urn:microsoft.com/office/officeart/2008/layout/LinedList"/>
    <dgm:cxn modelId="{6929CD3E-BDF7-204E-A254-BFC2DFEDBBB8}" type="presParOf" srcId="{54427145-684F-B14F-ACD0-8E230D30326F}" destId="{C58EBA46-A63D-E14A-846A-622B5797BBBE}" srcOrd="11" destOrd="0" presId="urn:microsoft.com/office/officeart/2008/layout/LinedList"/>
    <dgm:cxn modelId="{15A6EC12-8352-EA45-9FEB-F94E47DBBF98}" type="presParOf" srcId="{C58EBA46-A63D-E14A-846A-622B5797BBBE}" destId="{0DF07C3E-55EC-6840-9E2F-FC5CB7DBEA8E}" srcOrd="0" destOrd="0" presId="urn:microsoft.com/office/officeart/2008/layout/LinedList"/>
    <dgm:cxn modelId="{E4401AC5-A541-DB4F-84CF-742D25B5C355}" type="presParOf" srcId="{C58EBA46-A63D-E14A-846A-622B5797BBBE}" destId="{0D1BCEB2-FDEB-594F-937A-39D3EAE81990}" srcOrd="1" destOrd="0" presId="urn:microsoft.com/office/officeart/2008/layout/LinedList"/>
    <dgm:cxn modelId="{8EE49AD7-4D09-8D4C-92CD-52FB020BA0F1}" type="presParOf" srcId="{54427145-684F-B14F-ACD0-8E230D30326F}" destId="{45083358-F79D-504F-BD39-59B08C590639}" srcOrd="12" destOrd="0" presId="urn:microsoft.com/office/officeart/2008/layout/LinedList"/>
    <dgm:cxn modelId="{89C0372D-CE82-7D42-9377-D5A1DAE8E7D8}" type="presParOf" srcId="{54427145-684F-B14F-ACD0-8E230D30326F}" destId="{F23A3419-F510-F94E-A6B2-82FB7562EB4E}" srcOrd="13" destOrd="0" presId="urn:microsoft.com/office/officeart/2008/layout/LinedList"/>
    <dgm:cxn modelId="{77B479A8-C4E8-A546-AC60-4B37AF85A36F}" type="presParOf" srcId="{F23A3419-F510-F94E-A6B2-82FB7562EB4E}" destId="{E1F2109D-7BA8-4846-B162-9BBCC6E7E82B}" srcOrd="0" destOrd="0" presId="urn:microsoft.com/office/officeart/2008/layout/LinedList"/>
    <dgm:cxn modelId="{4CCE3A5B-0F96-754C-9EDA-D1463B2CCBA9}" type="presParOf" srcId="{F23A3419-F510-F94E-A6B2-82FB7562EB4E}" destId="{C826A5D3-4F81-1A41-A526-EADF461A58FD}" srcOrd="1" destOrd="0" presId="urn:microsoft.com/office/officeart/2008/layout/LinedList"/>
    <dgm:cxn modelId="{E91313F8-658E-7442-BFA6-C7482CDA62C6}" type="presParOf" srcId="{54427145-684F-B14F-ACD0-8E230D30326F}" destId="{13ABB7DA-A583-9149-B6A7-7CB2F21A378B}" srcOrd="14" destOrd="0" presId="urn:microsoft.com/office/officeart/2008/layout/LinedList"/>
    <dgm:cxn modelId="{3963D00E-D5F4-234D-93BD-CD63FCD99B27}" type="presParOf" srcId="{54427145-684F-B14F-ACD0-8E230D30326F}" destId="{DC2F8F89-4F51-2046-BB0C-8EFDD3C1A532}" srcOrd="15" destOrd="0" presId="urn:microsoft.com/office/officeart/2008/layout/LinedList"/>
    <dgm:cxn modelId="{F4569CF4-DDB7-1545-96C6-6F5C3C3202A6}" type="presParOf" srcId="{DC2F8F89-4F51-2046-BB0C-8EFDD3C1A532}" destId="{9A0E1BAA-0344-3E41-9491-C67040AB8FC4}" srcOrd="0" destOrd="0" presId="urn:microsoft.com/office/officeart/2008/layout/LinedList"/>
    <dgm:cxn modelId="{C7E94ECD-2537-644B-BC02-BC379A0424F3}" type="presParOf" srcId="{DC2F8F89-4F51-2046-BB0C-8EFDD3C1A532}" destId="{E0579C56-9DDD-6449-B976-D0BB2383ACD9}" srcOrd="1" destOrd="0" presId="urn:microsoft.com/office/officeart/2008/layout/LinedList"/>
    <dgm:cxn modelId="{11F9ECBB-E01D-5048-8550-D04C45F885A8}" type="presParOf" srcId="{54427145-684F-B14F-ACD0-8E230D30326F}" destId="{2108C97D-AE5C-A34D-930D-3BEA3CEADD0D}" srcOrd="16" destOrd="0" presId="urn:microsoft.com/office/officeart/2008/layout/LinedList"/>
    <dgm:cxn modelId="{8D555942-0F48-0246-8629-018C3312F59D}" type="presParOf" srcId="{54427145-684F-B14F-ACD0-8E230D30326F}" destId="{42069612-FC56-D54A-93F5-1526CA829917}" srcOrd="17" destOrd="0" presId="urn:microsoft.com/office/officeart/2008/layout/LinedList"/>
    <dgm:cxn modelId="{64BFEDD3-0C89-AA42-BEF4-41A27461EB64}" type="presParOf" srcId="{42069612-FC56-D54A-93F5-1526CA829917}" destId="{8C041D1B-D229-2B48-8BFC-68E4320017E2}" srcOrd="0" destOrd="0" presId="urn:microsoft.com/office/officeart/2008/layout/LinedList"/>
    <dgm:cxn modelId="{E289FA8C-DED0-534B-A9D2-4F9531ED0058}" type="presParOf" srcId="{42069612-FC56-D54A-93F5-1526CA829917}" destId="{8D755C9F-5EB2-B145-A26E-83DD4DFAE06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985B28B-F2BA-4C8B-B2D2-540DB63C497E}" type="doc">
      <dgm:prSet loTypeId="urn:microsoft.com/office/officeart/2005/8/layout/chevron2" loCatId="process" qsTypeId="urn:microsoft.com/office/officeart/2005/8/quickstyle/simple1" qsCatId="simple" csTypeId="urn:microsoft.com/office/officeart/2005/8/colors/colorful4" csCatId="colorful" phldr="1"/>
      <dgm:spPr/>
      <dgm:t>
        <a:bodyPr/>
        <a:lstStyle/>
        <a:p>
          <a:endParaRPr lang="en-US"/>
        </a:p>
      </dgm:t>
    </dgm:pt>
    <dgm:pt modelId="{99EC82B1-4C27-44AD-82E5-CB0340392856}">
      <dgm:prSet custT="1"/>
      <dgm:spPr>
        <a:effectLst>
          <a:outerShdw blurRad="50800" dist="38100" dir="8100000" algn="tr" rotWithShape="0">
            <a:prstClr val="black">
              <a:alpha val="40000"/>
            </a:prstClr>
          </a:outerShdw>
        </a:effectLst>
      </dgm:spPr>
      <dgm:t>
        <a:bodyPr/>
        <a:lstStyle/>
        <a:p>
          <a:r>
            <a:rPr lang="en-US" sz="1800" dirty="0"/>
            <a:t>Know the Laws</a:t>
          </a:r>
        </a:p>
      </dgm:t>
    </dgm:pt>
    <dgm:pt modelId="{2B6D6F4E-2DEA-4A93-AC45-B991B8BAD4B4}" type="parTrans" cxnId="{D99FB3C4-1824-46E1-BEC0-310BCD3C6DC9}">
      <dgm:prSet/>
      <dgm:spPr/>
      <dgm:t>
        <a:bodyPr/>
        <a:lstStyle/>
        <a:p>
          <a:endParaRPr lang="en-US"/>
        </a:p>
      </dgm:t>
    </dgm:pt>
    <dgm:pt modelId="{B1FC8C5E-23EB-4E05-AF32-C8CDC0D6CD68}" type="sibTrans" cxnId="{D99FB3C4-1824-46E1-BEC0-310BCD3C6DC9}">
      <dgm:prSet/>
      <dgm:spPr/>
      <dgm:t>
        <a:bodyPr/>
        <a:lstStyle/>
        <a:p>
          <a:endParaRPr lang="en-US"/>
        </a:p>
      </dgm:t>
    </dgm:pt>
    <dgm:pt modelId="{AED35839-BF6C-4AC9-9F70-31BDBE1A3344}">
      <dgm:prSet custT="1"/>
      <dgm:spPr/>
      <dgm:t>
        <a:bodyPr/>
        <a:lstStyle/>
        <a:p>
          <a:r>
            <a:rPr lang="en-US" sz="2400" dirty="0"/>
            <a:t>Know statutory authority / limitations</a:t>
          </a:r>
        </a:p>
      </dgm:t>
    </dgm:pt>
    <dgm:pt modelId="{39D0B44B-2152-41A9-A697-D6F81866DB8D}" type="parTrans" cxnId="{04FAA049-FB4B-4F9F-8E52-CC3077679CF7}">
      <dgm:prSet/>
      <dgm:spPr/>
      <dgm:t>
        <a:bodyPr/>
        <a:lstStyle/>
        <a:p>
          <a:endParaRPr lang="en-US"/>
        </a:p>
      </dgm:t>
    </dgm:pt>
    <dgm:pt modelId="{01C679E5-65E1-49C5-9456-20518729BF45}" type="sibTrans" cxnId="{04FAA049-FB4B-4F9F-8E52-CC3077679CF7}">
      <dgm:prSet/>
      <dgm:spPr/>
      <dgm:t>
        <a:bodyPr/>
        <a:lstStyle/>
        <a:p>
          <a:endParaRPr lang="en-US"/>
        </a:p>
      </dgm:t>
    </dgm:pt>
    <dgm:pt modelId="{A4431E94-060A-4BE3-B5E2-24A2E8F04D7A}">
      <dgm:prSet custT="1"/>
      <dgm:spPr>
        <a:effectLst>
          <a:outerShdw blurRad="50800" dist="38100" dir="8100000" algn="tr" rotWithShape="0">
            <a:prstClr val="black">
              <a:alpha val="40000"/>
            </a:prstClr>
          </a:outerShdw>
        </a:effectLst>
      </dgm:spPr>
      <dgm:t>
        <a:bodyPr/>
        <a:lstStyle/>
        <a:p>
          <a:r>
            <a:rPr lang="en-US" sz="1800" dirty="0"/>
            <a:t>Adopt Rules</a:t>
          </a:r>
        </a:p>
      </dgm:t>
    </dgm:pt>
    <dgm:pt modelId="{A7F086A4-DE4C-4ED5-BB98-0500EE7EF995}" type="parTrans" cxnId="{D1CF843E-5184-4E9F-92AB-8712E342B643}">
      <dgm:prSet/>
      <dgm:spPr/>
      <dgm:t>
        <a:bodyPr/>
        <a:lstStyle/>
        <a:p>
          <a:endParaRPr lang="en-US"/>
        </a:p>
      </dgm:t>
    </dgm:pt>
    <dgm:pt modelId="{E46B9717-4199-4153-BFC2-3E737A829470}" type="sibTrans" cxnId="{D1CF843E-5184-4E9F-92AB-8712E342B643}">
      <dgm:prSet/>
      <dgm:spPr/>
      <dgm:t>
        <a:bodyPr/>
        <a:lstStyle/>
        <a:p>
          <a:endParaRPr lang="en-US"/>
        </a:p>
      </dgm:t>
    </dgm:pt>
    <dgm:pt modelId="{1DA69B8D-A692-46F4-B5EF-6612DEB8E742}">
      <dgm:prSet custT="1"/>
      <dgm:spPr/>
      <dgm:t>
        <a:bodyPr/>
        <a:lstStyle/>
        <a:p>
          <a:r>
            <a:rPr lang="en-US" sz="2400" dirty="0"/>
            <a:t>Adopt utility ordinances that address all administrative issues</a:t>
          </a:r>
        </a:p>
      </dgm:t>
    </dgm:pt>
    <dgm:pt modelId="{241FF88A-6826-4257-91DB-BDD9197098E8}" type="parTrans" cxnId="{549BD6F7-92D3-4F02-8D2E-1188CD23C291}">
      <dgm:prSet/>
      <dgm:spPr/>
      <dgm:t>
        <a:bodyPr/>
        <a:lstStyle/>
        <a:p>
          <a:endParaRPr lang="en-US"/>
        </a:p>
      </dgm:t>
    </dgm:pt>
    <dgm:pt modelId="{D04EACFA-4FA0-49B1-8D37-A33DB0E614DB}" type="sibTrans" cxnId="{549BD6F7-92D3-4F02-8D2E-1188CD23C291}">
      <dgm:prSet/>
      <dgm:spPr/>
      <dgm:t>
        <a:bodyPr/>
        <a:lstStyle/>
        <a:p>
          <a:endParaRPr lang="en-US"/>
        </a:p>
      </dgm:t>
    </dgm:pt>
    <dgm:pt modelId="{35E0A7D1-F19F-4DEB-A223-E84FDF395683}">
      <dgm:prSet custT="1"/>
      <dgm:spPr>
        <a:effectLst>
          <a:outerShdw blurRad="50800" dist="38100" dir="8100000" algn="tr" rotWithShape="0">
            <a:prstClr val="black">
              <a:alpha val="40000"/>
            </a:prstClr>
          </a:outerShdw>
        </a:effectLst>
      </dgm:spPr>
      <dgm:t>
        <a:bodyPr/>
        <a:lstStyle/>
        <a:p>
          <a:r>
            <a:rPr lang="en-US" sz="1800" dirty="0"/>
            <a:t>Inform Customers</a:t>
          </a:r>
        </a:p>
      </dgm:t>
    </dgm:pt>
    <dgm:pt modelId="{36E3AE59-A25F-4E5A-85C1-03B64E70FE73}" type="parTrans" cxnId="{115820F4-A0C4-404A-B725-353562567218}">
      <dgm:prSet/>
      <dgm:spPr/>
      <dgm:t>
        <a:bodyPr/>
        <a:lstStyle/>
        <a:p>
          <a:endParaRPr lang="en-US"/>
        </a:p>
      </dgm:t>
    </dgm:pt>
    <dgm:pt modelId="{A35DB5EB-4CCC-423E-9258-21E823B61371}" type="sibTrans" cxnId="{115820F4-A0C4-404A-B725-353562567218}">
      <dgm:prSet/>
      <dgm:spPr/>
      <dgm:t>
        <a:bodyPr/>
        <a:lstStyle/>
        <a:p>
          <a:endParaRPr lang="en-US"/>
        </a:p>
      </dgm:t>
    </dgm:pt>
    <dgm:pt modelId="{C1E5DBBA-C0F2-4993-8D38-36800E149EEF}">
      <dgm:prSet custT="1"/>
      <dgm:spPr/>
      <dgm:t>
        <a:bodyPr/>
        <a:lstStyle/>
        <a:p>
          <a:r>
            <a:rPr lang="en-US" sz="2400" dirty="0"/>
            <a:t>Incorporate rules in customer contract</a:t>
          </a:r>
        </a:p>
        <a:p>
          <a:r>
            <a:rPr lang="en-US" sz="2400" dirty="0"/>
            <a:t>Inform customers of periodic changes to rules</a:t>
          </a:r>
        </a:p>
      </dgm:t>
    </dgm:pt>
    <dgm:pt modelId="{6E39273C-4D22-4117-9FBC-30A6F1319A3E}" type="parTrans" cxnId="{DF8B8530-678B-4F36-876C-94D02BCFE16E}">
      <dgm:prSet/>
      <dgm:spPr/>
      <dgm:t>
        <a:bodyPr/>
        <a:lstStyle/>
        <a:p>
          <a:endParaRPr lang="en-US"/>
        </a:p>
      </dgm:t>
    </dgm:pt>
    <dgm:pt modelId="{8C247F30-D3E8-4E94-AB63-00ABDAB6F24D}" type="sibTrans" cxnId="{DF8B8530-678B-4F36-876C-94D02BCFE16E}">
      <dgm:prSet/>
      <dgm:spPr/>
      <dgm:t>
        <a:bodyPr/>
        <a:lstStyle/>
        <a:p>
          <a:endParaRPr lang="en-US"/>
        </a:p>
      </dgm:t>
    </dgm:pt>
    <dgm:pt modelId="{5ADB3536-3955-BC4D-9E95-68496CDCC07E}">
      <dgm:prSet custT="1"/>
      <dgm:spPr>
        <a:effectLst>
          <a:outerShdw blurRad="50800" dist="38100" dir="8100000" algn="tr" rotWithShape="0">
            <a:prstClr val="black">
              <a:alpha val="40000"/>
            </a:prstClr>
          </a:outerShdw>
        </a:effectLst>
      </dgm:spPr>
      <dgm:t>
        <a:bodyPr/>
        <a:lstStyle/>
        <a:p>
          <a:r>
            <a:rPr lang="en-US" sz="1800" dirty="0"/>
            <a:t>Be Consistent</a:t>
          </a:r>
        </a:p>
      </dgm:t>
    </dgm:pt>
    <dgm:pt modelId="{AC471F71-C776-3F46-A62E-925D801CF73A}" type="parTrans" cxnId="{CC33C993-ED89-BA4B-BFE2-E7C79858394E}">
      <dgm:prSet/>
      <dgm:spPr/>
      <dgm:t>
        <a:bodyPr/>
        <a:lstStyle/>
        <a:p>
          <a:endParaRPr lang="en-US"/>
        </a:p>
      </dgm:t>
    </dgm:pt>
    <dgm:pt modelId="{51D8A70D-660A-BF49-B258-7330EAE8DE74}" type="sibTrans" cxnId="{CC33C993-ED89-BA4B-BFE2-E7C79858394E}">
      <dgm:prSet/>
      <dgm:spPr/>
      <dgm:t>
        <a:bodyPr/>
        <a:lstStyle/>
        <a:p>
          <a:endParaRPr lang="en-US"/>
        </a:p>
      </dgm:t>
    </dgm:pt>
    <dgm:pt modelId="{9FABD0BC-D2DA-2D4B-8B01-37552C2C94A8}">
      <dgm:prSet custT="1"/>
      <dgm:spPr/>
      <dgm:t>
        <a:bodyPr/>
        <a:lstStyle/>
        <a:p>
          <a:r>
            <a:rPr lang="en-US" sz="2400" dirty="0"/>
            <a:t>Consistently apply laws/rules</a:t>
          </a:r>
        </a:p>
      </dgm:t>
    </dgm:pt>
    <dgm:pt modelId="{5961F5E3-F25A-D24E-83B3-5B45BF6A176B}" type="parTrans" cxnId="{DF5BA59E-E702-8541-840D-257EAE8A6DB0}">
      <dgm:prSet/>
      <dgm:spPr/>
      <dgm:t>
        <a:bodyPr/>
        <a:lstStyle/>
        <a:p>
          <a:endParaRPr lang="en-US"/>
        </a:p>
      </dgm:t>
    </dgm:pt>
    <dgm:pt modelId="{F3A27251-37C7-D14C-8F39-8F9D366762F0}" type="sibTrans" cxnId="{DF5BA59E-E702-8541-840D-257EAE8A6DB0}">
      <dgm:prSet/>
      <dgm:spPr/>
      <dgm:t>
        <a:bodyPr/>
        <a:lstStyle/>
        <a:p>
          <a:endParaRPr lang="en-US"/>
        </a:p>
      </dgm:t>
    </dgm:pt>
    <dgm:pt modelId="{598C7322-E2F2-AD45-BA69-808972D32938}">
      <dgm:prSet custT="1"/>
      <dgm:spPr/>
      <dgm:t>
        <a:bodyPr/>
        <a:lstStyle/>
        <a:p>
          <a:r>
            <a:rPr lang="en-US" sz="2400" dirty="0"/>
            <a:t>Train all staff regularly and monitor for compliance</a:t>
          </a:r>
        </a:p>
      </dgm:t>
    </dgm:pt>
    <dgm:pt modelId="{00DFD056-20F8-944E-9B03-948E2CA4C895}" type="parTrans" cxnId="{D25A7D70-8538-884F-8A3E-0687AA3BC44E}">
      <dgm:prSet/>
      <dgm:spPr/>
    </dgm:pt>
    <dgm:pt modelId="{8E4A2492-897B-6B42-9D67-1AA57F757884}" type="sibTrans" cxnId="{D25A7D70-8538-884F-8A3E-0687AA3BC44E}">
      <dgm:prSet/>
      <dgm:spPr/>
    </dgm:pt>
    <dgm:pt modelId="{160ABFB6-74FC-C341-957E-ACA5EB892A30}">
      <dgm:prSet custT="1"/>
      <dgm:spPr/>
      <dgm:t>
        <a:bodyPr/>
        <a:lstStyle/>
        <a:p>
          <a:r>
            <a:rPr lang="en-US" sz="2400" dirty="0"/>
            <a:t>Focus on customer service</a:t>
          </a:r>
        </a:p>
      </dgm:t>
    </dgm:pt>
    <dgm:pt modelId="{6A5C75EB-0DFD-0741-A2B0-A16E60205B06}" type="parTrans" cxnId="{0E2599E4-6A53-644A-B855-36B296E5309E}">
      <dgm:prSet/>
      <dgm:spPr/>
    </dgm:pt>
    <dgm:pt modelId="{BDEEFEFE-AB60-3D4E-93D5-E3D6D9979BFA}" type="sibTrans" cxnId="{0E2599E4-6A53-644A-B855-36B296E5309E}">
      <dgm:prSet/>
      <dgm:spPr/>
    </dgm:pt>
    <dgm:pt modelId="{56446C3F-7560-F149-A682-0E4ABDC0665C}" type="pres">
      <dgm:prSet presAssocID="{2985B28B-F2BA-4C8B-B2D2-540DB63C497E}" presName="linearFlow" presStyleCnt="0">
        <dgm:presLayoutVars>
          <dgm:dir/>
          <dgm:animLvl val="lvl"/>
          <dgm:resizeHandles val="exact"/>
        </dgm:presLayoutVars>
      </dgm:prSet>
      <dgm:spPr/>
    </dgm:pt>
    <dgm:pt modelId="{610AFC65-A2F9-4048-904E-B0C6B3081EEB}" type="pres">
      <dgm:prSet presAssocID="{99EC82B1-4C27-44AD-82E5-CB0340392856}" presName="composite" presStyleCnt="0"/>
      <dgm:spPr/>
    </dgm:pt>
    <dgm:pt modelId="{DABDFED8-E146-0B46-9B6C-80160899170D}" type="pres">
      <dgm:prSet presAssocID="{99EC82B1-4C27-44AD-82E5-CB0340392856}" presName="parentText" presStyleLbl="alignNode1" presStyleIdx="0" presStyleCnt="4">
        <dgm:presLayoutVars>
          <dgm:chMax val="1"/>
          <dgm:bulletEnabled val="1"/>
        </dgm:presLayoutVars>
      </dgm:prSet>
      <dgm:spPr/>
    </dgm:pt>
    <dgm:pt modelId="{1CB5C881-29CA-3B4B-91DF-415458DE6BA0}" type="pres">
      <dgm:prSet presAssocID="{99EC82B1-4C27-44AD-82E5-CB0340392856}" presName="descendantText" presStyleLbl="alignAcc1" presStyleIdx="0" presStyleCnt="4">
        <dgm:presLayoutVars>
          <dgm:bulletEnabled val="1"/>
        </dgm:presLayoutVars>
      </dgm:prSet>
      <dgm:spPr/>
    </dgm:pt>
    <dgm:pt modelId="{E8013414-1C53-1A4F-846E-54C469DC4893}" type="pres">
      <dgm:prSet presAssocID="{B1FC8C5E-23EB-4E05-AF32-C8CDC0D6CD68}" presName="sp" presStyleCnt="0"/>
      <dgm:spPr/>
    </dgm:pt>
    <dgm:pt modelId="{AB9A712D-E403-964D-B1BA-30B169A38F90}" type="pres">
      <dgm:prSet presAssocID="{A4431E94-060A-4BE3-B5E2-24A2E8F04D7A}" presName="composite" presStyleCnt="0"/>
      <dgm:spPr/>
    </dgm:pt>
    <dgm:pt modelId="{B8243C48-7F9C-3D42-8D31-AE4E9B8AA414}" type="pres">
      <dgm:prSet presAssocID="{A4431E94-060A-4BE3-B5E2-24A2E8F04D7A}" presName="parentText" presStyleLbl="alignNode1" presStyleIdx="1" presStyleCnt="4">
        <dgm:presLayoutVars>
          <dgm:chMax val="1"/>
          <dgm:bulletEnabled val="1"/>
        </dgm:presLayoutVars>
      </dgm:prSet>
      <dgm:spPr/>
    </dgm:pt>
    <dgm:pt modelId="{B4122355-04E5-F244-9F27-F5E98581C561}" type="pres">
      <dgm:prSet presAssocID="{A4431E94-060A-4BE3-B5E2-24A2E8F04D7A}" presName="descendantText" presStyleLbl="alignAcc1" presStyleIdx="1" presStyleCnt="4">
        <dgm:presLayoutVars>
          <dgm:bulletEnabled val="1"/>
        </dgm:presLayoutVars>
      </dgm:prSet>
      <dgm:spPr/>
    </dgm:pt>
    <dgm:pt modelId="{DA1C0734-C3B4-2E45-82A3-D5187AB5B147}" type="pres">
      <dgm:prSet presAssocID="{E46B9717-4199-4153-BFC2-3E737A829470}" presName="sp" presStyleCnt="0"/>
      <dgm:spPr/>
    </dgm:pt>
    <dgm:pt modelId="{4E976D09-5541-454E-AA88-0AFD849FBE68}" type="pres">
      <dgm:prSet presAssocID="{35E0A7D1-F19F-4DEB-A223-E84FDF395683}" presName="composite" presStyleCnt="0"/>
      <dgm:spPr/>
    </dgm:pt>
    <dgm:pt modelId="{5FDD5F9A-39A9-7B4B-8796-42509D82E674}" type="pres">
      <dgm:prSet presAssocID="{35E0A7D1-F19F-4DEB-A223-E84FDF395683}" presName="parentText" presStyleLbl="alignNode1" presStyleIdx="2" presStyleCnt="4">
        <dgm:presLayoutVars>
          <dgm:chMax val="1"/>
          <dgm:bulletEnabled val="1"/>
        </dgm:presLayoutVars>
      </dgm:prSet>
      <dgm:spPr/>
    </dgm:pt>
    <dgm:pt modelId="{7ACBB55B-2965-874D-822D-8F5A5A404419}" type="pres">
      <dgm:prSet presAssocID="{35E0A7D1-F19F-4DEB-A223-E84FDF395683}" presName="descendantText" presStyleLbl="alignAcc1" presStyleIdx="2" presStyleCnt="4">
        <dgm:presLayoutVars>
          <dgm:bulletEnabled val="1"/>
        </dgm:presLayoutVars>
      </dgm:prSet>
      <dgm:spPr/>
    </dgm:pt>
    <dgm:pt modelId="{03A67BCD-94A2-8F4A-8692-4EDC112553BB}" type="pres">
      <dgm:prSet presAssocID="{A35DB5EB-4CCC-423E-9258-21E823B61371}" presName="sp" presStyleCnt="0"/>
      <dgm:spPr/>
    </dgm:pt>
    <dgm:pt modelId="{C9DB5431-411E-5945-B856-EA3992B5BA35}" type="pres">
      <dgm:prSet presAssocID="{5ADB3536-3955-BC4D-9E95-68496CDCC07E}" presName="composite" presStyleCnt="0"/>
      <dgm:spPr/>
    </dgm:pt>
    <dgm:pt modelId="{7A52275E-A346-3A42-BB41-B69E81BEACDB}" type="pres">
      <dgm:prSet presAssocID="{5ADB3536-3955-BC4D-9E95-68496CDCC07E}" presName="parentText" presStyleLbl="alignNode1" presStyleIdx="3" presStyleCnt="4">
        <dgm:presLayoutVars>
          <dgm:chMax val="1"/>
          <dgm:bulletEnabled val="1"/>
        </dgm:presLayoutVars>
      </dgm:prSet>
      <dgm:spPr/>
    </dgm:pt>
    <dgm:pt modelId="{4AF2D7D1-2076-DF42-B92A-1709633BC21E}" type="pres">
      <dgm:prSet presAssocID="{5ADB3536-3955-BC4D-9E95-68496CDCC07E}" presName="descendantText" presStyleLbl="alignAcc1" presStyleIdx="3" presStyleCnt="4" custScaleY="132633">
        <dgm:presLayoutVars>
          <dgm:bulletEnabled val="1"/>
        </dgm:presLayoutVars>
      </dgm:prSet>
      <dgm:spPr/>
    </dgm:pt>
  </dgm:ptLst>
  <dgm:cxnLst>
    <dgm:cxn modelId="{FC7C5125-6403-F34B-B964-EB6C704D26E2}" type="presOf" srcId="{99EC82B1-4C27-44AD-82E5-CB0340392856}" destId="{DABDFED8-E146-0B46-9B6C-80160899170D}" srcOrd="0" destOrd="0" presId="urn:microsoft.com/office/officeart/2005/8/layout/chevron2"/>
    <dgm:cxn modelId="{74B4EC27-AA39-DE49-8BDE-5511642F78EF}" type="presOf" srcId="{9FABD0BC-D2DA-2D4B-8B01-37552C2C94A8}" destId="{4AF2D7D1-2076-DF42-B92A-1709633BC21E}" srcOrd="0" destOrd="0" presId="urn:microsoft.com/office/officeart/2005/8/layout/chevron2"/>
    <dgm:cxn modelId="{DF8B8530-678B-4F36-876C-94D02BCFE16E}" srcId="{35E0A7D1-F19F-4DEB-A223-E84FDF395683}" destId="{C1E5DBBA-C0F2-4993-8D38-36800E149EEF}" srcOrd="0" destOrd="0" parTransId="{6E39273C-4D22-4117-9FBC-30A6F1319A3E}" sibTransId="{8C247F30-D3E8-4E94-AB63-00ABDAB6F24D}"/>
    <dgm:cxn modelId="{5154F531-B3C8-B049-9DFF-D5FE3038A239}" type="presOf" srcId="{2985B28B-F2BA-4C8B-B2D2-540DB63C497E}" destId="{56446C3F-7560-F149-A682-0E4ABDC0665C}" srcOrd="0" destOrd="0" presId="urn:microsoft.com/office/officeart/2005/8/layout/chevron2"/>
    <dgm:cxn modelId="{D1CF843E-5184-4E9F-92AB-8712E342B643}" srcId="{2985B28B-F2BA-4C8B-B2D2-540DB63C497E}" destId="{A4431E94-060A-4BE3-B5E2-24A2E8F04D7A}" srcOrd="1" destOrd="0" parTransId="{A7F086A4-DE4C-4ED5-BB98-0500EE7EF995}" sibTransId="{E46B9717-4199-4153-BFC2-3E737A829470}"/>
    <dgm:cxn modelId="{04FAA049-FB4B-4F9F-8E52-CC3077679CF7}" srcId="{99EC82B1-4C27-44AD-82E5-CB0340392856}" destId="{AED35839-BF6C-4AC9-9F70-31BDBE1A3344}" srcOrd="0" destOrd="0" parTransId="{39D0B44B-2152-41A9-A697-D6F81866DB8D}" sibTransId="{01C679E5-65E1-49C5-9456-20518729BF45}"/>
    <dgm:cxn modelId="{CF9E305A-6A93-4948-B80D-3D706A1A274F}" type="presOf" srcId="{35E0A7D1-F19F-4DEB-A223-E84FDF395683}" destId="{5FDD5F9A-39A9-7B4B-8796-42509D82E674}" srcOrd="0" destOrd="0" presId="urn:microsoft.com/office/officeart/2005/8/layout/chevron2"/>
    <dgm:cxn modelId="{D25A7D70-8538-884F-8A3E-0687AA3BC44E}" srcId="{5ADB3536-3955-BC4D-9E95-68496CDCC07E}" destId="{598C7322-E2F2-AD45-BA69-808972D32938}" srcOrd="1" destOrd="0" parTransId="{00DFD056-20F8-944E-9B03-948E2CA4C895}" sibTransId="{8E4A2492-897B-6B42-9D67-1AA57F757884}"/>
    <dgm:cxn modelId="{CC33C993-ED89-BA4B-BFE2-E7C79858394E}" srcId="{2985B28B-F2BA-4C8B-B2D2-540DB63C497E}" destId="{5ADB3536-3955-BC4D-9E95-68496CDCC07E}" srcOrd="3" destOrd="0" parTransId="{AC471F71-C776-3F46-A62E-925D801CF73A}" sibTransId="{51D8A70D-660A-BF49-B258-7330EAE8DE74}"/>
    <dgm:cxn modelId="{828E2B95-5DC8-4E48-B8F8-6F1A54438EE8}" type="presOf" srcId="{160ABFB6-74FC-C341-957E-ACA5EB892A30}" destId="{4AF2D7D1-2076-DF42-B92A-1709633BC21E}" srcOrd="0" destOrd="2" presId="urn:microsoft.com/office/officeart/2005/8/layout/chevron2"/>
    <dgm:cxn modelId="{65E0CB9B-6354-C841-A5EE-426C7497EE71}" type="presOf" srcId="{AED35839-BF6C-4AC9-9F70-31BDBE1A3344}" destId="{1CB5C881-29CA-3B4B-91DF-415458DE6BA0}" srcOrd="0" destOrd="0" presId="urn:microsoft.com/office/officeart/2005/8/layout/chevron2"/>
    <dgm:cxn modelId="{DF5BA59E-E702-8541-840D-257EAE8A6DB0}" srcId="{5ADB3536-3955-BC4D-9E95-68496CDCC07E}" destId="{9FABD0BC-D2DA-2D4B-8B01-37552C2C94A8}" srcOrd="0" destOrd="0" parTransId="{5961F5E3-F25A-D24E-83B3-5B45BF6A176B}" sibTransId="{F3A27251-37C7-D14C-8F39-8F9D366762F0}"/>
    <dgm:cxn modelId="{8F6ABFB6-125C-5E4E-8A10-AB55F3338625}" type="presOf" srcId="{C1E5DBBA-C0F2-4993-8D38-36800E149EEF}" destId="{7ACBB55B-2965-874D-822D-8F5A5A404419}" srcOrd="0" destOrd="0" presId="urn:microsoft.com/office/officeart/2005/8/layout/chevron2"/>
    <dgm:cxn modelId="{6B5E2FBB-2143-ED44-B573-2FBA0661BE37}" type="presOf" srcId="{5ADB3536-3955-BC4D-9E95-68496CDCC07E}" destId="{7A52275E-A346-3A42-BB41-B69E81BEACDB}" srcOrd="0" destOrd="0" presId="urn:microsoft.com/office/officeart/2005/8/layout/chevron2"/>
    <dgm:cxn modelId="{D99FB3C4-1824-46E1-BEC0-310BCD3C6DC9}" srcId="{2985B28B-F2BA-4C8B-B2D2-540DB63C497E}" destId="{99EC82B1-4C27-44AD-82E5-CB0340392856}" srcOrd="0" destOrd="0" parTransId="{2B6D6F4E-2DEA-4A93-AC45-B991B8BAD4B4}" sibTransId="{B1FC8C5E-23EB-4E05-AF32-C8CDC0D6CD68}"/>
    <dgm:cxn modelId="{A9F406C6-3880-624C-92C2-F81BDFF29250}" type="presOf" srcId="{A4431E94-060A-4BE3-B5E2-24A2E8F04D7A}" destId="{B8243C48-7F9C-3D42-8D31-AE4E9B8AA414}" srcOrd="0" destOrd="0" presId="urn:microsoft.com/office/officeart/2005/8/layout/chevron2"/>
    <dgm:cxn modelId="{0E2599E4-6A53-644A-B855-36B296E5309E}" srcId="{5ADB3536-3955-BC4D-9E95-68496CDCC07E}" destId="{160ABFB6-74FC-C341-957E-ACA5EB892A30}" srcOrd="2" destOrd="0" parTransId="{6A5C75EB-0DFD-0741-A2B0-A16E60205B06}" sibTransId="{BDEEFEFE-AB60-3D4E-93D5-E3D6D9979BFA}"/>
    <dgm:cxn modelId="{447278EE-5C7D-2845-899B-23130E5514FA}" type="presOf" srcId="{598C7322-E2F2-AD45-BA69-808972D32938}" destId="{4AF2D7D1-2076-DF42-B92A-1709633BC21E}" srcOrd="0" destOrd="1" presId="urn:microsoft.com/office/officeart/2005/8/layout/chevron2"/>
    <dgm:cxn modelId="{115820F4-A0C4-404A-B725-353562567218}" srcId="{2985B28B-F2BA-4C8B-B2D2-540DB63C497E}" destId="{35E0A7D1-F19F-4DEB-A223-E84FDF395683}" srcOrd="2" destOrd="0" parTransId="{36E3AE59-A25F-4E5A-85C1-03B64E70FE73}" sibTransId="{A35DB5EB-4CCC-423E-9258-21E823B61371}"/>
    <dgm:cxn modelId="{549BD6F7-92D3-4F02-8D2E-1188CD23C291}" srcId="{A4431E94-060A-4BE3-B5E2-24A2E8F04D7A}" destId="{1DA69B8D-A692-46F4-B5EF-6612DEB8E742}" srcOrd="0" destOrd="0" parTransId="{241FF88A-6826-4257-91DB-BDD9197098E8}" sibTransId="{D04EACFA-4FA0-49B1-8D37-A33DB0E614DB}"/>
    <dgm:cxn modelId="{847DE7FA-8DC5-E04C-BA50-146DD38C59F0}" type="presOf" srcId="{1DA69B8D-A692-46F4-B5EF-6612DEB8E742}" destId="{B4122355-04E5-F244-9F27-F5E98581C561}" srcOrd="0" destOrd="0" presId="urn:microsoft.com/office/officeart/2005/8/layout/chevron2"/>
    <dgm:cxn modelId="{8385A8E4-B706-2540-9014-3CB824C3147D}" type="presParOf" srcId="{56446C3F-7560-F149-A682-0E4ABDC0665C}" destId="{610AFC65-A2F9-4048-904E-B0C6B3081EEB}" srcOrd="0" destOrd="0" presId="urn:microsoft.com/office/officeart/2005/8/layout/chevron2"/>
    <dgm:cxn modelId="{52FD32E3-C92E-0248-A0DB-6E87154E170C}" type="presParOf" srcId="{610AFC65-A2F9-4048-904E-B0C6B3081EEB}" destId="{DABDFED8-E146-0B46-9B6C-80160899170D}" srcOrd="0" destOrd="0" presId="urn:microsoft.com/office/officeart/2005/8/layout/chevron2"/>
    <dgm:cxn modelId="{B2FC11F4-3D63-E241-8C79-C98C185D4A42}" type="presParOf" srcId="{610AFC65-A2F9-4048-904E-B0C6B3081EEB}" destId="{1CB5C881-29CA-3B4B-91DF-415458DE6BA0}" srcOrd="1" destOrd="0" presId="urn:microsoft.com/office/officeart/2005/8/layout/chevron2"/>
    <dgm:cxn modelId="{5A1DC9D4-572E-1141-B1C5-C6BD403BC85A}" type="presParOf" srcId="{56446C3F-7560-F149-A682-0E4ABDC0665C}" destId="{E8013414-1C53-1A4F-846E-54C469DC4893}" srcOrd="1" destOrd="0" presId="urn:microsoft.com/office/officeart/2005/8/layout/chevron2"/>
    <dgm:cxn modelId="{3C8F4E4E-CEA5-0843-9B1D-EDBD19DCCAB1}" type="presParOf" srcId="{56446C3F-7560-F149-A682-0E4ABDC0665C}" destId="{AB9A712D-E403-964D-B1BA-30B169A38F90}" srcOrd="2" destOrd="0" presId="urn:microsoft.com/office/officeart/2005/8/layout/chevron2"/>
    <dgm:cxn modelId="{483398D4-F11F-ED4D-A114-96BB943D3BCA}" type="presParOf" srcId="{AB9A712D-E403-964D-B1BA-30B169A38F90}" destId="{B8243C48-7F9C-3D42-8D31-AE4E9B8AA414}" srcOrd="0" destOrd="0" presId="urn:microsoft.com/office/officeart/2005/8/layout/chevron2"/>
    <dgm:cxn modelId="{B1AFAD95-7CD2-E54F-9974-362717C2291C}" type="presParOf" srcId="{AB9A712D-E403-964D-B1BA-30B169A38F90}" destId="{B4122355-04E5-F244-9F27-F5E98581C561}" srcOrd="1" destOrd="0" presId="urn:microsoft.com/office/officeart/2005/8/layout/chevron2"/>
    <dgm:cxn modelId="{7D198688-FF1F-F148-A7C7-E0E284E186A8}" type="presParOf" srcId="{56446C3F-7560-F149-A682-0E4ABDC0665C}" destId="{DA1C0734-C3B4-2E45-82A3-D5187AB5B147}" srcOrd="3" destOrd="0" presId="urn:microsoft.com/office/officeart/2005/8/layout/chevron2"/>
    <dgm:cxn modelId="{C474851B-71C4-5A43-8443-3F37BBBFB50D}" type="presParOf" srcId="{56446C3F-7560-F149-A682-0E4ABDC0665C}" destId="{4E976D09-5541-454E-AA88-0AFD849FBE68}" srcOrd="4" destOrd="0" presId="urn:microsoft.com/office/officeart/2005/8/layout/chevron2"/>
    <dgm:cxn modelId="{7FFC37F4-4985-C74A-A132-7F91F3506466}" type="presParOf" srcId="{4E976D09-5541-454E-AA88-0AFD849FBE68}" destId="{5FDD5F9A-39A9-7B4B-8796-42509D82E674}" srcOrd="0" destOrd="0" presId="urn:microsoft.com/office/officeart/2005/8/layout/chevron2"/>
    <dgm:cxn modelId="{18843D1E-7DAE-0546-844D-5A0E23A60D22}" type="presParOf" srcId="{4E976D09-5541-454E-AA88-0AFD849FBE68}" destId="{7ACBB55B-2965-874D-822D-8F5A5A404419}" srcOrd="1" destOrd="0" presId="urn:microsoft.com/office/officeart/2005/8/layout/chevron2"/>
    <dgm:cxn modelId="{1A119990-BB83-C74E-91CC-1E0B96435AE9}" type="presParOf" srcId="{56446C3F-7560-F149-A682-0E4ABDC0665C}" destId="{03A67BCD-94A2-8F4A-8692-4EDC112553BB}" srcOrd="5" destOrd="0" presId="urn:microsoft.com/office/officeart/2005/8/layout/chevron2"/>
    <dgm:cxn modelId="{F6508CE0-F161-CB49-AF57-FE53EA9D1DCD}" type="presParOf" srcId="{56446C3F-7560-F149-A682-0E4ABDC0665C}" destId="{C9DB5431-411E-5945-B856-EA3992B5BA35}" srcOrd="6" destOrd="0" presId="urn:microsoft.com/office/officeart/2005/8/layout/chevron2"/>
    <dgm:cxn modelId="{2A6A6CA9-1BAD-2245-BD9C-8CF50204FF0C}" type="presParOf" srcId="{C9DB5431-411E-5945-B856-EA3992B5BA35}" destId="{7A52275E-A346-3A42-BB41-B69E81BEACDB}" srcOrd="0" destOrd="0" presId="urn:microsoft.com/office/officeart/2005/8/layout/chevron2"/>
    <dgm:cxn modelId="{26A0FFE3-3DA2-F448-A11A-2FA384F0A803}" type="presParOf" srcId="{C9DB5431-411E-5945-B856-EA3992B5BA35}" destId="{4AF2D7D1-2076-DF42-B92A-1709633BC21E}"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DD6C02B-EA16-794C-AD13-C25F91CCBE0B}"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115C17AD-AD15-A14C-950E-60EF2789EF75}">
      <dgm:prSet/>
      <dgm:spPr/>
      <dgm:t>
        <a:bodyPr/>
        <a:lstStyle/>
        <a:p>
          <a:r>
            <a:rPr lang="en-US" i="1" dirty="0"/>
            <a:t>1</a:t>
          </a:r>
          <a:endParaRPr lang="en-US" dirty="0"/>
        </a:p>
      </dgm:t>
    </dgm:pt>
    <dgm:pt modelId="{0982C90C-3E11-5A46-BFDB-9891B65F7287}" type="parTrans" cxnId="{B7AF3F43-5BEA-6B4A-939C-9D81709EFDAB}">
      <dgm:prSet/>
      <dgm:spPr/>
      <dgm:t>
        <a:bodyPr/>
        <a:lstStyle/>
        <a:p>
          <a:endParaRPr lang="en-US"/>
        </a:p>
      </dgm:t>
    </dgm:pt>
    <dgm:pt modelId="{D7A7DD1F-5055-1D4F-9771-92698AD48142}" type="sibTrans" cxnId="{B7AF3F43-5BEA-6B4A-939C-9D81709EFDAB}">
      <dgm:prSet/>
      <dgm:spPr/>
      <dgm:t>
        <a:bodyPr/>
        <a:lstStyle/>
        <a:p>
          <a:endParaRPr lang="en-US"/>
        </a:p>
      </dgm:t>
    </dgm:pt>
    <dgm:pt modelId="{66F3906C-5528-9F4D-9A39-FE08F8C5CBD6}">
      <dgm:prSet/>
      <dgm:spPr/>
      <dgm:t>
        <a:bodyPr/>
        <a:lstStyle/>
        <a:p>
          <a:r>
            <a:rPr lang="en-US" dirty="0"/>
            <a:t>2</a:t>
          </a:r>
        </a:p>
      </dgm:t>
    </dgm:pt>
    <dgm:pt modelId="{540474DF-816A-C041-879D-86054851430B}" type="parTrans" cxnId="{D8B9D0B7-35B0-254C-8295-514E33E47349}">
      <dgm:prSet/>
      <dgm:spPr/>
      <dgm:t>
        <a:bodyPr/>
        <a:lstStyle/>
        <a:p>
          <a:endParaRPr lang="en-US"/>
        </a:p>
      </dgm:t>
    </dgm:pt>
    <dgm:pt modelId="{CA160D93-3620-A44E-AB78-66073870CF72}" type="sibTrans" cxnId="{D8B9D0B7-35B0-254C-8295-514E33E47349}">
      <dgm:prSet/>
      <dgm:spPr/>
      <dgm:t>
        <a:bodyPr/>
        <a:lstStyle/>
        <a:p>
          <a:endParaRPr lang="en-US"/>
        </a:p>
      </dgm:t>
    </dgm:pt>
    <dgm:pt modelId="{6F1FD052-E313-C442-8E6D-5E54734B4B2C}">
      <dgm:prSet/>
      <dgm:spPr/>
      <dgm:t>
        <a:bodyPr/>
        <a:lstStyle/>
        <a:p>
          <a:r>
            <a:rPr lang="en-US" dirty="0"/>
            <a:t>3</a:t>
          </a:r>
        </a:p>
      </dgm:t>
    </dgm:pt>
    <dgm:pt modelId="{DF3446CA-0123-6243-9D3D-5855B45E9014}" type="parTrans" cxnId="{6847FE3F-687B-674D-AA6C-E850334A161A}">
      <dgm:prSet/>
      <dgm:spPr/>
      <dgm:t>
        <a:bodyPr/>
        <a:lstStyle/>
        <a:p>
          <a:endParaRPr lang="en-US"/>
        </a:p>
      </dgm:t>
    </dgm:pt>
    <dgm:pt modelId="{50A859BC-93E1-D74D-B698-9FD97E2C61CD}" type="sibTrans" cxnId="{6847FE3F-687B-674D-AA6C-E850334A161A}">
      <dgm:prSet/>
      <dgm:spPr/>
      <dgm:t>
        <a:bodyPr/>
        <a:lstStyle/>
        <a:p>
          <a:endParaRPr lang="en-US"/>
        </a:p>
      </dgm:t>
    </dgm:pt>
    <dgm:pt modelId="{5A10DBFE-155C-D746-893A-2A14593414BD}">
      <dgm:prSet/>
      <dgm:spPr/>
      <dgm:t>
        <a:bodyPr/>
        <a:lstStyle/>
        <a:p>
          <a:r>
            <a:rPr lang="en-US" dirty="0"/>
            <a:t>4</a:t>
          </a:r>
        </a:p>
      </dgm:t>
    </dgm:pt>
    <dgm:pt modelId="{0303AFDF-AE4F-C542-8ED2-BA3846B45BE8}" type="parTrans" cxnId="{3F66B1AA-7649-5C4F-8301-CD4D64652659}">
      <dgm:prSet/>
      <dgm:spPr/>
      <dgm:t>
        <a:bodyPr/>
        <a:lstStyle/>
        <a:p>
          <a:endParaRPr lang="en-US"/>
        </a:p>
      </dgm:t>
    </dgm:pt>
    <dgm:pt modelId="{D2D7DEC9-6D14-E645-8B12-E763BE5AFB01}" type="sibTrans" cxnId="{3F66B1AA-7649-5C4F-8301-CD4D64652659}">
      <dgm:prSet/>
      <dgm:spPr/>
      <dgm:t>
        <a:bodyPr/>
        <a:lstStyle/>
        <a:p>
          <a:endParaRPr lang="en-US"/>
        </a:p>
      </dgm:t>
    </dgm:pt>
    <dgm:pt modelId="{9C5B7ED5-106A-2441-A71D-E3248CD8B10D}">
      <dgm:prSet/>
      <dgm:spPr/>
      <dgm:t>
        <a:bodyPr/>
        <a:lstStyle/>
        <a:p>
          <a:r>
            <a:rPr lang="en-US" dirty="0"/>
            <a:t>5</a:t>
          </a:r>
        </a:p>
      </dgm:t>
    </dgm:pt>
    <dgm:pt modelId="{162E6DB2-8364-3B47-9B34-D0FBADE73A51}" type="parTrans" cxnId="{69325166-5A5D-444A-9D8B-ADAA958AE61F}">
      <dgm:prSet/>
      <dgm:spPr/>
      <dgm:t>
        <a:bodyPr/>
        <a:lstStyle/>
        <a:p>
          <a:endParaRPr lang="en-US"/>
        </a:p>
      </dgm:t>
    </dgm:pt>
    <dgm:pt modelId="{DF613F2A-1B42-FD4D-A231-580FDA63FCC5}" type="sibTrans" cxnId="{69325166-5A5D-444A-9D8B-ADAA958AE61F}">
      <dgm:prSet/>
      <dgm:spPr/>
      <dgm:t>
        <a:bodyPr/>
        <a:lstStyle/>
        <a:p>
          <a:endParaRPr lang="en-US"/>
        </a:p>
      </dgm:t>
    </dgm:pt>
    <dgm:pt modelId="{7C7FED54-DE0B-BD42-B7D7-5D75E4619927}">
      <dgm:prSet/>
      <dgm:spPr/>
      <dgm:t>
        <a:bodyPr/>
        <a:lstStyle/>
        <a:p>
          <a:r>
            <a:rPr lang="en-US" dirty="0"/>
            <a:t>6</a:t>
          </a:r>
        </a:p>
      </dgm:t>
    </dgm:pt>
    <dgm:pt modelId="{3A8FEB3C-89B4-C94A-9394-BE619D94B875}" type="parTrans" cxnId="{AB1AAEDF-C480-EA43-BE9F-7E9D7F23EC92}">
      <dgm:prSet/>
      <dgm:spPr/>
      <dgm:t>
        <a:bodyPr/>
        <a:lstStyle/>
        <a:p>
          <a:endParaRPr lang="en-US"/>
        </a:p>
      </dgm:t>
    </dgm:pt>
    <dgm:pt modelId="{5F9A8353-924A-DF48-8B53-D6E48229B5F7}" type="sibTrans" cxnId="{AB1AAEDF-C480-EA43-BE9F-7E9D7F23EC92}">
      <dgm:prSet/>
      <dgm:spPr/>
      <dgm:t>
        <a:bodyPr/>
        <a:lstStyle/>
        <a:p>
          <a:endParaRPr lang="en-US"/>
        </a:p>
      </dgm:t>
    </dgm:pt>
    <dgm:pt modelId="{10613657-48E0-5F48-9AE8-DE941BABF863}">
      <dgm:prSet/>
      <dgm:spPr/>
      <dgm:t>
        <a:bodyPr/>
        <a:lstStyle/>
        <a:p>
          <a:r>
            <a:rPr lang="en-US" b="1" dirty="0"/>
            <a:t>7</a:t>
          </a:r>
          <a:endParaRPr lang="en-US" dirty="0"/>
        </a:p>
      </dgm:t>
    </dgm:pt>
    <dgm:pt modelId="{39984AE9-9AC5-F44B-84C7-D42475318582}" type="parTrans" cxnId="{F3D8F1FB-CB2F-FD4C-9D12-FE12BAC9297C}">
      <dgm:prSet/>
      <dgm:spPr/>
      <dgm:t>
        <a:bodyPr/>
        <a:lstStyle/>
        <a:p>
          <a:endParaRPr lang="en-US"/>
        </a:p>
      </dgm:t>
    </dgm:pt>
    <dgm:pt modelId="{E42D3E53-D84C-4C43-89E1-8E3BC8CF7A98}" type="sibTrans" cxnId="{F3D8F1FB-CB2F-FD4C-9D12-FE12BAC9297C}">
      <dgm:prSet/>
      <dgm:spPr/>
      <dgm:t>
        <a:bodyPr/>
        <a:lstStyle/>
        <a:p>
          <a:endParaRPr lang="en-US"/>
        </a:p>
      </dgm:t>
    </dgm:pt>
    <dgm:pt modelId="{FBEAE509-F05D-3F4B-BEF2-E9D96CDB0695}">
      <dgm:prSet/>
      <dgm:spPr/>
      <dgm:t>
        <a:bodyPr/>
        <a:lstStyle/>
        <a:p>
          <a:r>
            <a:rPr lang="en-US" dirty="0"/>
            <a:t>8</a:t>
          </a:r>
        </a:p>
      </dgm:t>
    </dgm:pt>
    <dgm:pt modelId="{19E897F6-6EBE-774C-8E38-7402A70C0D74}" type="parTrans" cxnId="{13672DDB-F2E4-1B4E-8BAD-C14F91CD0920}">
      <dgm:prSet/>
      <dgm:spPr/>
      <dgm:t>
        <a:bodyPr/>
        <a:lstStyle/>
        <a:p>
          <a:endParaRPr lang="en-US"/>
        </a:p>
      </dgm:t>
    </dgm:pt>
    <dgm:pt modelId="{D35A7B62-92F1-F84C-83CF-E83A622FA016}" type="sibTrans" cxnId="{13672DDB-F2E4-1B4E-8BAD-C14F91CD0920}">
      <dgm:prSet/>
      <dgm:spPr/>
      <dgm:t>
        <a:bodyPr/>
        <a:lstStyle/>
        <a:p>
          <a:endParaRPr lang="en-US"/>
        </a:p>
      </dgm:t>
    </dgm:pt>
    <dgm:pt modelId="{0C30B7C1-8174-2F4B-A586-24E5D6849F46}">
      <dgm:prSet/>
      <dgm:spPr/>
      <dgm:t>
        <a:bodyPr/>
        <a:lstStyle/>
        <a:p>
          <a:r>
            <a:rPr lang="en-US" dirty="0"/>
            <a:t>9</a:t>
          </a:r>
        </a:p>
      </dgm:t>
    </dgm:pt>
    <dgm:pt modelId="{1E1E44BF-4B5D-6A4D-8AF8-034ED18F6383}" type="parTrans" cxnId="{C06A28A6-2B2F-FF4D-8860-675160BB8379}">
      <dgm:prSet/>
      <dgm:spPr/>
      <dgm:t>
        <a:bodyPr/>
        <a:lstStyle/>
        <a:p>
          <a:endParaRPr lang="en-US"/>
        </a:p>
      </dgm:t>
    </dgm:pt>
    <dgm:pt modelId="{B35F2E88-36D8-224E-AFB7-54574C3E4722}" type="sibTrans" cxnId="{C06A28A6-2B2F-FF4D-8860-675160BB8379}">
      <dgm:prSet/>
      <dgm:spPr/>
      <dgm:t>
        <a:bodyPr/>
        <a:lstStyle/>
        <a:p>
          <a:endParaRPr lang="en-US"/>
        </a:p>
      </dgm:t>
    </dgm:pt>
    <dgm:pt modelId="{679E3F32-7E54-1042-B437-DA92FE81AF4D}">
      <dgm:prSet/>
      <dgm:spPr/>
      <dgm:t>
        <a:bodyPr/>
        <a:lstStyle/>
        <a:p>
          <a:r>
            <a:rPr lang="en-US" dirty="0"/>
            <a:t>10</a:t>
          </a:r>
        </a:p>
      </dgm:t>
    </dgm:pt>
    <dgm:pt modelId="{3CE85EAB-1B1B-7A47-A052-01DC3766DEF1}" type="parTrans" cxnId="{72FA5288-4FB1-8E40-9A1F-6D4B8E759EC2}">
      <dgm:prSet/>
      <dgm:spPr/>
      <dgm:t>
        <a:bodyPr/>
        <a:lstStyle/>
        <a:p>
          <a:endParaRPr lang="en-US"/>
        </a:p>
      </dgm:t>
    </dgm:pt>
    <dgm:pt modelId="{9EEE10E5-25A1-2443-83AC-A49532B996D3}" type="sibTrans" cxnId="{72FA5288-4FB1-8E40-9A1F-6D4B8E759EC2}">
      <dgm:prSet/>
      <dgm:spPr/>
      <dgm:t>
        <a:bodyPr/>
        <a:lstStyle/>
        <a:p>
          <a:endParaRPr lang="en-US"/>
        </a:p>
      </dgm:t>
    </dgm:pt>
    <dgm:pt modelId="{6FF80B9E-AF70-A849-A2D0-B501058913C9}">
      <dgm:prSet/>
      <dgm:spPr/>
      <dgm:t>
        <a:bodyPr/>
        <a:lstStyle/>
        <a:p>
          <a:r>
            <a:rPr lang="en-US" dirty="0"/>
            <a:t>11</a:t>
          </a:r>
        </a:p>
      </dgm:t>
    </dgm:pt>
    <dgm:pt modelId="{BA304C70-44AD-8C46-B465-7E55318FACEB}" type="parTrans" cxnId="{859BE585-A7C0-DA4A-A05D-B2B45D758E67}">
      <dgm:prSet/>
      <dgm:spPr/>
      <dgm:t>
        <a:bodyPr/>
        <a:lstStyle/>
        <a:p>
          <a:endParaRPr lang="en-US"/>
        </a:p>
      </dgm:t>
    </dgm:pt>
    <dgm:pt modelId="{397A38D5-14C0-F24A-B731-594F66F98EA7}" type="sibTrans" cxnId="{859BE585-A7C0-DA4A-A05D-B2B45D758E67}">
      <dgm:prSet/>
      <dgm:spPr/>
      <dgm:t>
        <a:bodyPr/>
        <a:lstStyle/>
        <a:p>
          <a:endParaRPr lang="en-US"/>
        </a:p>
      </dgm:t>
    </dgm:pt>
    <dgm:pt modelId="{6342CE33-C798-734D-8605-9F5BE40ECFB4}">
      <dgm:prSet/>
      <dgm:spPr/>
      <dgm:t>
        <a:bodyPr/>
        <a:lstStyle/>
        <a:p>
          <a:r>
            <a:rPr lang="en-US" dirty="0"/>
            <a:t>12</a:t>
          </a:r>
        </a:p>
      </dgm:t>
    </dgm:pt>
    <dgm:pt modelId="{E768D7B0-36DB-274D-B618-D566138C1B08}" type="parTrans" cxnId="{B669A8E8-D9B6-924F-B599-B910372705DE}">
      <dgm:prSet/>
      <dgm:spPr/>
      <dgm:t>
        <a:bodyPr/>
        <a:lstStyle/>
        <a:p>
          <a:endParaRPr lang="en-US"/>
        </a:p>
      </dgm:t>
    </dgm:pt>
    <dgm:pt modelId="{27BA8150-6D91-1B4F-B658-0AA6CC223853}" type="sibTrans" cxnId="{B669A8E8-D9B6-924F-B599-B910372705DE}">
      <dgm:prSet/>
      <dgm:spPr/>
      <dgm:t>
        <a:bodyPr/>
        <a:lstStyle/>
        <a:p>
          <a:endParaRPr lang="en-US"/>
        </a:p>
      </dgm:t>
    </dgm:pt>
    <dgm:pt modelId="{C4D994E1-9808-4245-A630-0A7ABA61172D}">
      <dgm:prSet custT="1"/>
      <dgm:spPr/>
      <dgm:t>
        <a:bodyPr/>
        <a:lstStyle/>
        <a:p>
          <a:r>
            <a:rPr lang="en-US" sz="1400" i="1" dirty="0"/>
            <a:t>(Government receives petition)</a:t>
          </a:r>
          <a:endParaRPr lang="en-US" sz="1400" dirty="0"/>
        </a:p>
      </dgm:t>
    </dgm:pt>
    <dgm:pt modelId="{7C9AEDD9-35E5-6F4B-8443-A06692B47E2B}" type="parTrans" cxnId="{24746A8A-30B8-9845-B4A1-F53466342B7F}">
      <dgm:prSet/>
      <dgm:spPr/>
      <dgm:t>
        <a:bodyPr/>
        <a:lstStyle/>
        <a:p>
          <a:endParaRPr lang="en-US"/>
        </a:p>
      </dgm:t>
    </dgm:pt>
    <dgm:pt modelId="{F4043181-F946-A541-BFBE-E180BE665923}" type="sibTrans" cxnId="{24746A8A-30B8-9845-B4A1-F53466342B7F}">
      <dgm:prSet/>
      <dgm:spPr/>
      <dgm:t>
        <a:bodyPr/>
        <a:lstStyle/>
        <a:p>
          <a:endParaRPr lang="en-US"/>
        </a:p>
      </dgm:t>
    </dgm:pt>
    <dgm:pt modelId="{02C95E3F-023E-9245-8C64-F909636881CE}">
      <dgm:prSet custT="1"/>
      <dgm:spPr/>
      <dgm:t>
        <a:bodyPr/>
        <a:lstStyle/>
        <a:p>
          <a:r>
            <a:rPr lang="en-US" sz="1400" dirty="0"/>
            <a:t>Unit determines scope and cost of project</a:t>
          </a:r>
        </a:p>
      </dgm:t>
    </dgm:pt>
    <dgm:pt modelId="{1527999F-6F74-5748-A9A8-F5D6A2008BC3}" type="parTrans" cxnId="{3372D618-97BA-1A43-8115-810D08FC47FF}">
      <dgm:prSet/>
      <dgm:spPr/>
      <dgm:t>
        <a:bodyPr/>
        <a:lstStyle/>
        <a:p>
          <a:endParaRPr lang="en-US"/>
        </a:p>
      </dgm:t>
    </dgm:pt>
    <dgm:pt modelId="{5D741275-788C-714A-8B92-158CAC4D9204}" type="sibTrans" cxnId="{3372D618-97BA-1A43-8115-810D08FC47FF}">
      <dgm:prSet/>
      <dgm:spPr/>
      <dgm:t>
        <a:bodyPr/>
        <a:lstStyle/>
        <a:p>
          <a:endParaRPr lang="en-US"/>
        </a:p>
      </dgm:t>
    </dgm:pt>
    <dgm:pt modelId="{A42C44D3-2F89-5943-B7B0-65FD6C07AAC1}">
      <dgm:prSet custT="1"/>
      <dgm:spPr/>
      <dgm:t>
        <a:bodyPr/>
        <a:lstStyle/>
        <a:p>
          <a:r>
            <a:rPr lang="en-US" sz="1400" dirty="0"/>
            <a:t>Board adopts preliminary assessment resolution</a:t>
          </a:r>
        </a:p>
      </dgm:t>
    </dgm:pt>
    <dgm:pt modelId="{C66726DA-0B64-2844-9AEE-921C636F5B6F}" type="parTrans" cxnId="{7EFAD52C-DE7F-4C4F-9FBB-45AA72305990}">
      <dgm:prSet/>
      <dgm:spPr/>
      <dgm:t>
        <a:bodyPr/>
        <a:lstStyle/>
        <a:p>
          <a:endParaRPr lang="en-US"/>
        </a:p>
      </dgm:t>
    </dgm:pt>
    <dgm:pt modelId="{C5D93954-D146-3442-B7B6-5700A8CA5D6E}" type="sibTrans" cxnId="{7EFAD52C-DE7F-4C4F-9FBB-45AA72305990}">
      <dgm:prSet/>
      <dgm:spPr/>
      <dgm:t>
        <a:bodyPr/>
        <a:lstStyle/>
        <a:p>
          <a:endParaRPr lang="en-US"/>
        </a:p>
      </dgm:t>
    </dgm:pt>
    <dgm:pt modelId="{AFF9276F-BA87-8D4F-8580-B7E102FCB1F5}">
      <dgm:prSet custT="1"/>
      <dgm:spPr/>
      <dgm:t>
        <a:bodyPr/>
        <a:lstStyle/>
        <a:p>
          <a:r>
            <a:rPr lang="en-US" sz="1400" dirty="0"/>
            <a:t>Unit publishes notice</a:t>
          </a:r>
        </a:p>
      </dgm:t>
    </dgm:pt>
    <dgm:pt modelId="{A1B5C343-0F32-1140-A54C-23367FC545C7}" type="parTrans" cxnId="{6AFC6D30-2A07-334C-A7CD-F454A03C4CAC}">
      <dgm:prSet/>
      <dgm:spPr/>
      <dgm:t>
        <a:bodyPr/>
        <a:lstStyle/>
        <a:p>
          <a:endParaRPr lang="en-US"/>
        </a:p>
      </dgm:t>
    </dgm:pt>
    <dgm:pt modelId="{827247A9-A112-6C4C-BD3C-C0AF4E86EF8C}" type="sibTrans" cxnId="{6AFC6D30-2A07-334C-A7CD-F454A03C4CAC}">
      <dgm:prSet/>
      <dgm:spPr/>
      <dgm:t>
        <a:bodyPr/>
        <a:lstStyle/>
        <a:p>
          <a:endParaRPr lang="en-US"/>
        </a:p>
      </dgm:t>
    </dgm:pt>
    <dgm:pt modelId="{37E80CBE-FF5B-FB4D-B9BC-1EC80896854D}">
      <dgm:prSet custT="1"/>
      <dgm:spPr/>
      <dgm:t>
        <a:bodyPr/>
        <a:lstStyle/>
        <a:p>
          <a:r>
            <a:rPr lang="en-US" sz="1400" dirty="0"/>
            <a:t>Board holds public hearing</a:t>
          </a:r>
        </a:p>
      </dgm:t>
    </dgm:pt>
    <dgm:pt modelId="{B28D3A1D-116D-7A4B-A3AC-8A24EC067A26}" type="parTrans" cxnId="{B75C9B86-E72D-244B-AD0C-B66C1AAA1E12}">
      <dgm:prSet/>
      <dgm:spPr/>
      <dgm:t>
        <a:bodyPr/>
        <a:lstStyle/>
        <a:p>
          <a:endParaRPr lang="en-US"/>
        </a:p>
      </dgm:t>
    </dgm:pt>
    <dgm:pt modelId="{114A0C87-D566-0649-ABB6-CE4D0E09BDA4}" type="sibTrans" cxnId="{B75C9B86-E72D-244B-AD0C-B66C1AAA1E12}">
      <dgm:prSet/>
      <dgm:spPr/>
      <dgm:t>
        <a:bodyPr/>
        <a:lstStyle/>
        <a:p>
          <a:endParaRPr lang="en-US"/>
        </a:p>
      </dgm:t>
    </dgm:pt>
    <dgm:pt modelId="{7D11B628-AB07-A243-A91F-C5791BDA9B1F}">
      <dgm:prSet custT="1"/>
      <dgm:spPr/>
      <dgm:t>
        <a:bodyPr/>
        <a:lstStyle/>
        <a:p>
          <a:r>
            <a:rPr lang="en-US" sz="1400" dirty="0"/>
            <a:t>Board adopts final assessment resolution</a:t>
          </a:r>
        </a:p>
      </dgm:t>
    </dgm:pt>
    <dgm:pt modelId="{E85D3BF7-BCAF-344F-B055-49EB6D63B0B4}" type="parTrans" cxnId="{D40CA127-8B3C-B249-A657-9450521C1E8F}">
      <dgm:prSet/>
      <dgm:spPr/>
      <dgm:t>
        <a:bodyPr/>
        <a:lstStyle/>
        <a:p>
          <a:endParaRPr lang="en-US"/>
        </a:p>
      </dgm:t>
    </dgm:pt>
    <dgm:pt modelId="{C2CD6572-82DF-B74D-83A4-95A02F65D023}" type="sibTrans" cxnId="{D40CA127-8B3C-B249-A657-9450521C1E8F}">
      <dgm:prSet/>
      <dgm:spPr/>
      <dgm:t>
        <a:bodyPr/>
        <a:lstStyle/>
        <a:p>
          <a:endParaRPr lang="en-US"/>
        </a:p>
      </dgm:t>
    </dgm:pt>
    <dgm:pt modelId="{7BC28DED-8A6B-9541-938C-AE0B42391405}">
      <dgm:prSet custT="1"/>
      <dgm:spPr/>
      <dgm:t>
        <a:bodyPr/>
        <a:lstStyle/>
        <a:p>
          <a:r>
            <a:rPr lang="en-US" sz="1400" b="1" dirty="0"/>
            <a:t>Unit completes project </a:t>
          </a:r>
          <a:endParaRPr lang="en-US" sz="1400" dirty="0"/>
        </a:p>
      </dgm:t>
    </dgm:pt>
    <dgm:pt modelId="{E13FF457-EC4F-CB42-A54F-795A707357FA}" type="parTrans" cxnId="{EF6E0CBE-658D-6741-853C-494CD213F7BA}">
      <dgm:prSet/>
      <dgm:spPr/>
      <dgm:t>
        <a:bodyPr/>
        <a:lstStyle/>
        <a:p>
          <a:endParaRPr lang="en-US"/>
        </a:p>
      </dgm:t>
    </dgm:pt>
    <dgm:pt modelId="{63415B7A-7496-2648-B226-5E7124B445EF}" type="sibTrans" cxnId="{EF6E0CBE-658D-6741-853C-494CD213F7BA}">
      <dgm:prSet/>
      <dgm:spPr/>
      <dgm:t>
        <a:bodyPr/>
        <a:lstStyle/>
        <a:p>
          <a:endParaRPr lang="en-US"/>
        </a:p>
      </dgm:t>
    </dgm:pt>
    <dgm:pt modelId="{5275A8F2-3D1F-0C45-A620-1A7E5E73D7DF}">
      <dgm:prSet custT="1"/>
      <dgm:spPr/>
      <dgm:t>
        <a:bodyPr/>
        <a:lstStyle/>
        <a:p>
          <a:r>
            <a:rPr lang="en-US" sz="1400" dirty="0"/>
            <a:t>Unit prepares preliminary assessment roll</a:t>
          </a:r>
        </a:p>
      </dgm:t>
    </dgm:pt>
    <dgm:pt modelId="{BCB8F575-E492-8944-A0DB-96241605A99F}" type="parTrans" cxnId="{62C6CD88-5450-BB44-9998-06E678E8EBEB}">
      <dgm:prSet/>
      <dgm:spPr/>
      <dgm:t>
        <a:bodyPr/>
        <a:lstStyle/>
        <a:p>
          <a:endParaRPr lang="en-US"/>
        </a:p>
      </dgm:t>
    </dgm:pt>
    <dgm:pt modelId="{8FD5BF86-7679-214B-9C7F-605630D6950C}" type="sibTrans" cxnId="{62C6CD88-5450-BB44-9998-06E678E8EBEB}">
      <dgm:prSet/>
      <dgm:spPr/>
      <dgm:t>
        <a:bodyPr/>
        <a:lstStyle/>
        <a:p>
          <a:endParaRPr lang="en-US"/>
        </a:p>
      </dgm:t>
    </dgm:pt>
    <dgm:pt modelId="{814DE463-0D43-2948-A388-3BCCA568EDBE}">
      <dgm:prSet custT="1"/>
      <dgm:spPr/>
      <dgm:t>
        <a:bodyPr/>
        <a:lstStyle/>
        <a:p>
          <a:r>
            <a:rPr lang="en-US" sz="1400" dirty="0"/>
            <a:t>Unit publishes notice of assessment roll</a:t>
          </a:r>
        </a:p>
      </dgm:t>
    </dgm:pt>
    <dgm:pt modelId="{4503A3FA-5EC4-9F46-A47C-BC61D24564FD}" type="parTrans" cxnId="{F1D42F5C-07AA-2E41-B19C-39A2296EE37D}">
      <dgm:prSet/>
      <dgm:spPr/>
      <dgm:t>
        <a:bodyPr/>
        <a:lstStyle/>
        <a:p>
          <a:endParaRPr lang="en-US"/>
        </a:p>
      </dgm:t>
    </dgm:pt>
    <dgm:pt modelId="{53735331-F960-FA44-9D1F-D18CCBFCD8EA}" type="sibTrans" cxnId="{F1D42F5C-07AA-2E41-B19C-39A2296EE37D}">
      <dgm:prSet/>
      <dgm:spPr/>
      <dgm:t>
        <a:bodyPr/>
        <a:lstStyle/>
        <a:p>
          <a:endParaRPr lang="en-US"/>
        </a:p>
      </dgm:t>
    </dgm:pt>
    <dgm:pt modelId="{0226D877-1C17-0640-9667-36ACD63725E5}">
      <dgm:prSet custT="1"/>
      <dgm:spPr/>
      <dgm:t>
        <a:bodyPr/>
        <a:lstStyle/>
        <a:p>
          <a:r>
            <a:rPr lang="en-US" sz="1400" dirty="0"/>
            <a:t>Board holds public hearing</a:t>
          </a:r>
        </a:p>
      </dgm:t>
    </dgm:pt>
    <dgm:pt modelId="{073C7B9F-4797-F94A-B104-2CA34B4C439C}" type="parTrans" cxnId="{16AA0856-2575-FE41-8D83-5B21C03516D7}">
      <dgm:prSet/>
      <dgm:spPr/>
      <dgm:t>
        <a:bodyPr/>
        <a:lstStyle/>
        <a:p>
          <a:endParaRPr lang="en-US"/>
        </a:p>
      </dgm:t>
    </dgm:pt>
    <dgm:pt modelId="{0FDA0F06-C4BB-744A-B332-FB467C3A60A7}" type="sibTrans" cxnId="{16AA0856-2575-FE41-8D83-5B21C03516D7}">
      <dgm:prSet/>
      <dgm:spPr/>
      <dgm:t>
        <a:bodyPr/>
        <a:lstStyle/>
        <a:p>
          <a:endParaRPr lang="en-US"/>
        </a:p>
      </dgm:t>
    </dgm:pt>
    <dgm:pt modelId="{2997D5AD-CB1C-FA4D-8A7C-67A894FA8F29}">
      <dgm:prSet custT="1"/>
      <dgm:spPr/>
      <dgm:t>
        <a:bodyPr/>
        <a:lstStyle/>
        <a:p>
          <a:r>
            <a:rPr lang="en-US" sz="1400" dirty="0"/>
            <a:t>Board confirms assessment roll – assessments become lien on property assessed</a:t>
          </a:r>
        </a:p>
      </dgm:t>
    </dgm:pt>
    <dgm:pt modelId="{3161FEC0-6334-024F-9669-06258D627F2F}" type="parTrans" cxnId="{491106C5-DED5-0F42-A0A0-712A894972DC}">
      <dgm:prSet/>
      <dgm:spPr/>
      <dgm:t>
        <a:bodyPr/>
        <a:lstStyle/>
        <a:p>
          <a:endParaRPr lang="en-US"/>
        </a:p>
      </dgm:t>
    </dgm:pt>
    <dgm:pt modelId="{08BA1288-2553-394A-B45B-B98A0F14F636}" type="sibTrans" cxnId="{491106C5-DED5-0F42-A0A0-712A894972DC}">
      <dgm:prSet/>
      <dgm:spPr/>
      <dgm:t>
        <a:bodyPr/>
        <a:lstStyle/>
        <a:p>
          <a:endParaRPr lang="en-US"/>
        </a:p>
      </dgm:t>
    </dgm:pt>
    <dgm:pt modelId="{444AF5D2-A102-2E4E-AD6C-2F0B87F92CA4}">
      <dgm:prSet custT="1"/>
      <dgm:spPr/>
      <dgm:t>
        <a:bodyPr/>
        <a:lstStyle/>
        <a:p>
          <a:r>
            <a:rPr lang="en-US" sz="1400" dirty="0"/>
            <a:t>Property owners make assessment payments</a:t>
          </a:r>
        </a:p>
      </dgm:t>
    </dgm:pt>
    <dgm:pt modelId="{726B2AD0-455D-C246-A344-AEE9C91E45E4}" type="parTrans" cxnId="{498D8DAB-6102-474A-AC30-95AC092651D3}">
      <dgm:prSet/>
      <dgm:spPr/>
      <dgm:t>
        <a:bodyPr/>
        <a:lstStyle/>
        <a:p>
          <a:endParaRPr lang="en-US"/>
        </a:p>
      </dgm:t>
    </dgm:pt>
    <dgm:pt modelId="{20A12BC8-D396-7947-A590-F8757ADF3E49}" type="sibTrans" cxnId="{498D8DAB-6102-474A-AC30-95AC092651D3}">
      <dgm:prSet/>
      <dgm:spPr/>
      <dgm:t>
        <a:bodyPr/>
        <a:lstStyle/>
        <a:p>
          <a:endParaRPr lang="en-US"/>
        </a:p>
      </dgm:t>
    </dgm:pt>
    <dgm:pt modelId="{BB4A1183-DDB6-4040-B395-D89D8CC617A1}" type="pres">
      <dgm:prSet presAssocID="{ADD6C02B-EA16-794C-AD13-C25F91CCBE0B}" presName="linearFlow" presStyleCnt="0">
        <dgm:presLayoutVars>
          <dgm:dir/>
          <dgm:animLvl val="lvl"/>
          <dgm:resizeHandles val="exact"/>
        </dgm:presLayoutVars>
      </dgm:prSet>
      <dgm:spPr/>
    </dgm:pt>
    <dgm:pt modelId="{87BCCD40-ABB6-D844-8D2A-E8B7DE4AA071}" type="pres">
      <dgm:prSet presAssocID="{115C17AD-AD15-A14C-950E-60EF2789EF75}" presName="composite" presStyleCnt="0"/>
      <dgm:spPr/>
    </dgm:pt>
    <dgm:pt modelId="{B42B3F46-4999-9F40-9664-8B8AC8AB7DE4}" type="pres">
      <dgm:prSet presAssocID="{115C17AD-AD15-A14C-950E-60EF2789EF75}" presName="parentText" presStyleLbl="alignNode1" presStyleIdx="0" presStyleCnt="12">
        <dgm:presLayoutVars>
          <dgm:chMax val="1"/>
          <dgm:bulletEnabled val="1"/>
        </dgm:presLayoutVars>
      </dgm:prSet>
      <dgm:spPr/>
    </dgm:pt>
    <dgm:pt modelId="{F1AB4CA5-EF5A-2245-AF03-D628605EFC8E}" type="pres">
      <dgm:prSet presAssocID="{115C17AD-AD15-A14C-950E-60EF2789EF75}" presName="descendantText" presStyleLbl="alignAcc1" presStyleIdx="0" presStyleCnt="12">
        <dgm:presLayoutVars>
          <dgm:bulletEnabled val="1"/>
        </dgm:presLayoutVars>
      </dgm:prSet>
      <dgm:spPr/>
    </dgm:pt>
    <dgm:pt modelId="{4E088E72-14D6-244E-84B1-4E45994A6422}" type="pres">
      <dgm:prSet presAssocID="{D7A7DD1F-5055-1D4F-9771-92698AD48142}" presName="sp" presStyleCnt="0"/>
      <dgm:spPr/>
    </dgm:pt>
    <dgm:pt modelId="{32C52614-E5EF-2B4F-8F39-4C88A59D13C0}" type="pres">
      <dgm:prSet presAssocID="{66F3906C-5528-9F4D-9A39-FE08F8C5CBD6}" presName="composite" presStyleCnt="0"/>
      <dgm:spPr/>
    </dgm:pt>
    <dgm:pt modelId="{2340934F-75E1-F145-8F54-7854FE5795EB}" type="pres">
      <dgm:prSet presAssocID="{66F3906C-5528-9F4D-9A39-FE08F8C5CBD6}" presName="parentText" presStyleLbl="alignNode1" presStyleIdx="1" presStyleCnt="12">
        <dgm:presLayoutVars>
          <dgm:chMax val="1"/>
          <dgm:bulletEnabled val="1"/>
        </dgm:presLayoutVars>
      </dgm:prSet>
      <dgm:spPr/>
    </dgm:pt>
    <dgm:pt modelId="{811EB239-E92A-8B43-97C3-03F85879446B}" type="pres">
      <dgm:prSet presAssocID="{66F3906C-5528-9F4D-9A39-FE08F8C5CBD6}" presName="descendantText" presStyleLbl="alignAcc1" presStyleIdx="1" presStyleCnt="12">
        <dgm:presLayoutVars>
          <dgm:bulletEnabled val="1"/>
        </dgm:presLayoutVars>
      </dgm:prSet>
      <dgm:spPr/>
    </dgm:pt>
    <dgm:pt modelId="{1A6C05D9-205A-0149-B1B8-2319E631A69A}" type="pres">
      <dgm:prSet presAssocID="{CA160D93-3620-A44E-AB78-66073870CF72}" presName="sp" presStyleCnt="0"/>
      <dgm:spPr/>
    </dgm:pt>
    <dgm:pt modelId="{E4C32ED5-D9AE-F143-840B-AA1F0FAFFCC8}" type="pres">
      <dgm:prSet presAssocID="{6F1FD052-E313-C442-8E6D-5E54734B4B2C}" presName="composite" presStyleCnt="0"/>
      <dgm:spPr/>
    </dgm:pt>
    <dgm:pt modelId="{CEF6024A-25BD-8243-99DC-1B5C8476D274}" type="pres">
      <dgm:prSet presAssocID="{6F1FD052-E313-C442-8E6D-5E54734B4B2C}" presName="parentText" presStyleLbl="alignNode1" presStyleIdx="2" presStyleCnt="12">
        <dgm:presLayoutVars>
          <dgm:chMax val="1"/>
          <dgm:bulletEnabled val="1"/>
        </dgm:presLayoutVars>
      </dgm:prSet>
      <dgm:spPr/>
    </dgm:pt>
    <dgm:pt modelId="{E34EACF8-8592-BC48-8C16-6A12363B2566}" type="pres">
      <dgm:prSet presAssocID="{6F1FD052-E313-C442-8E6D-5E54734B4B2C}" presName="descendantText" presStyleLbl="alignAcc1" presStyleIdx="2" presStyleCnt="12">
        <dgm:presLayoutVars>
          <dgm:bulletEnabled val="1"/>
        </dgm:presLayoutVars>
      </dgm:prSet>
      <dgm:spPr/>
    </dgm:pt>
    <dgm:pt modelId="{B7494F03-3DBD-2F41-A91C-949E61D48667}" type="pres">
      <dgm:prSet presAssocID="{50A859BC-93E1-D74D-B698-9FD97E2C61CD}" presName="sp" presStyleCnt="0"/>
      <dgm:spPr/>
    </dgm:pt>
    <dgm:pt modelId="{E8405D1C-4AB4-BA48-ADAB-0EED181D52C0}" type="pres">
      <dgm:prSet presAssocID="{5A10DBFE-155C-D746-893A-2A14593414BD}" presName="composite" presStyleCnt="0"/>
      <dgm:spPr/>
    </dgm:pt>
    <dgm:pt modelId="{25EE4D36-4C53-564F-B69E-164A90FC8E30}" type="pres">
      <dgm:prSet presAssocID="{5A10DBFE-155C-D746-893A-2A14593414BD}" presName="parentText" presStyleLbl="alignNode1" presStyleIdx="3" presStyleCnt="12">
        <dgm:presLayoutVars>
          <dgm:chMax val="1"/>
          <dgm:bulletEnabled val="1"/>
        </dgm:presLayoutVars>
      </dgm:prSet>
      <dgm:spPr/>
    </dgm:pt>
    <dgm:pt modelId="{BDE88A64-1502-2A45-BDB0-AF71B10946D2}" type="pres">
      <dgm:prSet presAssocID="{5A10DBFE-155C-D746-893A-2A14593414BD}" presName="descendantText" presStyleLbl="alignAcc1" presStyleIdx="3" presStyleCnt="12">
        <dgm:presLayoutVars>
          <dgm:bulletEnabled val="1"/>
        </dgm:presLayoutVars>
      </dgm:prSet>
      <dgm:spPr/>
    </dgm:pt>
    <dgm:pt modelId="{FFC4ADA6-10AC-9543-A195-E15CDF294274}" type="pres">
      <dgm:prSet presAssocID="{D2D7DEC9-6D14-E645-8B12-E763BE5AFB01}" presName="sp" presStyleCnt="0"/>
      <dgm:spPr/>
    </dgm:pt>
    <dgm:pt modelId="{0572263B-F554-F04C-B6F0-572E27E8A5EE}" type="pres">
      <dgm:prSet presAssocID="{9C5B7ED5-106A-2441-A71D-E3248CD8B10D}" presName="composite" presStyleCnt="0"/>
      <dgm:spPr/>
    </dgm:pt>
    <dgm:pt modelId="{A9760D19-1A50-F144-A066-A7BD4402A3C5}" type="pres">
      <dgm:prSet presAssocID="{9C5B7ED5-106A-2441-A71D-E3248CD8B10D}" presName="parentText" presStyleLbl="alignNode1" presStyleIdx="4" presStyleCnt="12">
        <dgm:presLayoutVars>
          <dgm:chMax val="1"/>
          <dgm:bulletEnabled val="1"/>
        </dgm:presLayoutVars>
      </dgm:prSet>
      <dgm:spPr/>
    </dgm:pt>
    <dgm:pt modelId="{864DA0FE-BF93-414E-9AAF-8E63D4217349}" type="pres">
      <dgm:prSet presAssocID="{9C5B7ED5-106A-2441-A71D-E3248CD8B10D}" presName="descendantText" presStyleLbl="alignAcc1" presStyleIdx="4" presStyleCnt="12">
        <dgm:presLayoutVars>
          <dgm:bulletEnabled val="1"/>
        </dgm:presLayoutVars>
      </dgm:prSet>
      <dgm:spPr/>
    </dgm:pt>
    <dgm:pt modelId="{8946319F-927A-0F42-9B02-1B231B118043}" type="pres">
      <dgm:prSet presAssocID="{DF613F2A-1B42-FD4D-A231-580FDA63FCC5}" presName="sp" presStyleCnt="0"/>
      <dgm:spPr/>
    </dgm:pt>
    <dgm:pt modelId="{6EE501D2-B610-9A4D-962A-5B437B29191B}" type="pres">
      <dgm:prSet presAssocID="{7C7FED54-DE0B-BD42-B7D7-5D75E4619927}" presName="composite" presStyleCnt="0"/>
      <dgm:spPr/>
    </dgm:pt>
    <dgm:pt modelId="{B40D6ED0-AD52-8345-8325-C297623C3656}" type="pres">
      <dgm:prSet presAssocID="{7C7FED54-DE0B-BD42-B7D7-5D75E4619927}" presName="parentText" presStyleLbl="alignNode1" presStyleIdx="5" presStyleCnt="12">
        <dgm:presLayoutVars>
          <dgm:chMax val="1"/>
          <dgm:bulletEnabled val="1"/>
        </dgm:presLayoutVars>
      </dgm:prSet>
      <dgm:spPr/>
    </dgm:pt>
    <dgm:pt modelId="{AEEC1E3F-5C91-C045-BDD4-8111EE70EE52}" type="pres">
      <dgm:prSet presAssocID="{7C7FED54-DE0B-BD42-B7D7-5D75E4619927}" presName="descendantText" presStyleLbl="alignAcc1" presStyleIdx="5" presStyleCnt="12">
        <dgm:presLayoutVars>
          <dgm:bulletEnabled val="1"/>
        </dgm:presLayoutVars>
      </dgm:prSet>
      <dgm:spPr/>
    </dgm:pt>
    <dgm:pt modelId="{CC3079F4-2B2C-3B48-9B58-F5696B8C1B56}" type="pres">
      <dgm:prSet presAssocID="{5F9A8353-924A-DF48-8B53-D6E48229B5F7}" presName="sp" presStyleCnt="0"/>
      <dgm:spPr/>
    </dgm:pt>
    <dgm:pt modelId="{4F73F3AA-7B51-C641-A96D-CD1CD421B27F}" type="pres">
      <dgm:prSet presAssocID="{10613657-48E0-5F48-9AE8-DE941BABF863}" presName="composite" presStyleCnt="0"/>
      <dgm:spPr/>
    </dgm:pt>
    <dgm:pt modelId="{484AC9C4-20A7-7249-8498-5EA8FFF72184}" type="pres">
      <dgm:prSet presAssocID="{10613657-48E0-5F48-9AE8-DE941BABF863}" presName="parentText" presStyleLbl="alignNode1" presStyleIdx="6" presStyleCnt="12">
        <dgm:presLayoutVars>
          <dgm:chMax val="1"/>
          <dgm:bulletEnabled val="1"/>
        </dgm:presLayoutVars>
      </dgm:prSet>
      <dgm:spPr/>
    </dgm:pt>
    <dgm:pt modelId="{31F6E778-8820-1B42-9320-F8ECC2016A5E}" type="pres">
      <dgm:prSet presAssocID="{10613657-48E0-5F48-9AE8-DE941BABF863}" presName="descendantText" presStyleLbl="alignAcc1" presStyleIdx="6" presStyleCnt="12">
        <dgm:presLayoutVars>
          <dgm:bulletEnabled val="1"/>
        </dgm:presLayoutVars>
      </dgm:prSet>
      <dgm:spPr/>
    </dgm:pt>
    <dgm:pt modelId="{46E267C2-6117-054C-B368-A57D87CBCD0F}" type="pres">
      <dgm:prSet presAssocID="{E42D3E53-D84C-4C43-89E1-8E3BC8CF7A98}" presName="sp" presStyleCnt="0"/>
      <dgm:spPr/>
    </dgm:pt>
    <dgm:pt modelId="{04D67CEA-BF40-4846-B0D6-7C976BE44192}" type="pres">
      <dgm:prSet presAssocID="{FBEAE509-F05D-3F4B-BEF2-E9D96CDB0695}" presName="composite" presStyleCnt="0"/>
      <dgm:spPr/>
    </dgm:pt>
    <dgm:pt modelId="{E01A062C-28D6-B542-8864-3C7A79781506}" type="pres">
      <dgm:prSet presAssocID="{FBEAE509-F05D-3F4B-BEF2-E9D96CDB0695}" presName="parentText" presStyleLbl="alignNode1" presStyleIdx="7" presStyleCnt="12">
        <dgm:presLayoutVars>
          <dgm:chMax val="1"/>
          <dgm:bulletEnabled val="1"/>
        </dgm:presLayoutVars>
      </dgm:prSet>
      <dgm:spPr/>
    </dgm:pt>
    <dgm:pt modelId="{C5A28148-EDB5-5945-BE75-E13E8BD53063}" type="pres">
      <dgm:prSet presAssocID="{FBEAE509-F05D-3F4B-BEF2-E9D96CDB0695}" presName="descendantText" presStyleLbl="alignAcc1" presStyleIdx="7" presStyleCnt="12">
        <dgm:presLayoutVars>
          <dgm:bulletEnabled val="1"/>
        </dgm:presLayoutVars>
      </dgm:prSet>
      <dgm:spPr/>
    </dgm:pt>
    <dgm:pt modelId="{EAB8F5AB-B12A-0A41-B2CF-F667971BF66B}" type="pres">
      <dgm:prSet presAssocID="{D35A7B62-92F1-F84C-83CF-E83A622FA016}" presName="sp" presStyleCnt="0"/>
      <dgm:spPr/>
    </dgm:pt>
    <dgm:pt modelId="{036BC3B3-A436-B94D-AE4E-A35F935EC727}" type="pres">
      <dgm:prSet presAssocID="{0C30B7C1-8174-2F4B-A586-24E5D6849F46}" presName="composite" presStyleCnt="0"/>
      <dgm:spPr/>
    </dgm:pt>
    <dgm:pt modelId="{3BA4C56B-8D16-7047-8C84-23036B02F6B0}" type="pres">
      <dgm:prSet presAssocID="{0C30B7C1-8174-2F4B-A586-24E5D6849F46}" presName="parentText" presStyleLbl="alignNode1" presStyleIdx="8" presStyleCnt="12">
        <dgm:presLayoutVars>
          <dgm:chMax val="1"/>
          <dgm:bulletEnabled val="1"/>
        </dgm:presLayoutVars>
      </dgm:prSet>
      <dgm:spPr/>
    </dgm:pt>
    <dgm:pt modelId="{CE9BB9D7-85F7-0A46-BD84-13807CF749B1}" type="pres">
      <dgm:prSet presAssocID="{0C30B7C1-8174-2F4B-A586-24E5D6849F46}" presName="descendantText" presStyleLbl="alignAcc1" presStyleIdx="8" presStyleCnt="12">
        <dgm:presLayoutVars>
          <dgm:bulletEnabled val="1"/>
        </dgm:presLayoutVars>
      </dgm:prSet>
      <dgm:spPr/>
    </dgm:pt>
    <dgm:pt modelId="{EBB4D36A-810C-174B-AB27-2496EA9C2AC3}" type="pres">
      <dgm:prSet presAssocID="{B35F2E88-36D8-224E-AFB7-54574C3E4722}" presName="sp" presStyleCnt="0"/>
      <dgm:spPr/>
    </dgm:pt>
    <dgm:pt modelId="{417B2F8C-A314-D44E-8FFF-B79A14588CC3}" type="pres">
      <dgm:prSet presAssocID="{679E3F32-7E54-1042-B437-DA92FE81AF4D}" presName="composite" presStyleCnt="0"/>
      <dgm:spPr/>
    </dgm:pt>
    <dgm:pt modelId="{0E436B52-9EFC-7146-A419-72F1664698E5}" type="pres">
      <dgm:prSet presAssocID="{679E3F32-7E54-1042-B437-DA92FE81AF4D}" presName="parentText" presStyleLbl="alignNode1" presStyleIdx="9" presStyleCnt="12">
        <dgm:presLayoutVars>
          <dgm:chMax val="1"/>
          <dgm:bulletEnabled val="1"/>
        </dgm:presLayoutVars>
      </dgm:prSet>
      <dgm:spPr/>
    </dgm:pt>
    <dgm:pt modelId="{5A7624A2-0876-AB45-A4FA-162351BC8B91}" type="pres">
      <dgm:prSet presAssocID="{679E3F32-7E54-1042-B437-DA92FE81AF4D}" presName="descendantText" presStyleLbl="alignAcc1" presStyleIdx="9" presStyleCnt="12">
        <dgm:presLayoutVars>
          <dgm:bulletEnabled val="1"/>
        </dgm:presLayoutVars>
      </dgm:prSet>
      <dgm:spPr/>
    </dgm:pt>
    <dgm:pt modelId="{36656149-D42A-1847-A9A0-2687CA762BB7}" type="pres">
      <dgm:prSet presAssocID="{9EEE10E5-25A1-2443-83AC-A49532B996D3}" presName="sp" presStyleCnt="0"/>
      <dgm:spPr/>
    </dgm:pt>
    <dgm:pt modelId="{D85BFB3F-CBA8-ED47-BB32-9F9A8D1F181B}" type="pres">
      <dgm:prSet presAssocID="{6FF80B9E-AF70-A849-A2D0-B501058913C9}" presName="composite" presStyleCnt="0"/>
      <dgm:spPr/>
    </dgm:pt>
    <dgm:pt modelId="{5ACE9681-1C47-874F-9767-64B97F0228FD}" type="pres">
      <dgm:prSet presAssocID="{6FF80B9E-AF70-A849-A2D0-B501058913C9}" presName="parentText" presStyleLbl="alignNode1" presStyleIdx="10" presStyleCnt="12">
        <dgm:presLayoutVars>
          <dgm:chMax val="1"/>
          <dgm:bulletEnabled val="1"/>
        </dgm:presLayoutVars>
      </dgm:prSet>
      <dgm:spPr/>
    </dgm:pt>
    <dgm:pt modelId="{CEF504AB-B11B-904A-9AF7-CBAEAE96D243}" type="pres">
      <dgm:prSet presAssocID="{6FF80B9E-AF70-A849-A2D0-B501058913C9}" presName="descendantText" presStyleLbl="alignAcc1" presStyleIdx="10" presStyleCnt="12">
        <dgm:presLayoutVars>
          <dgm:bulletEnabled val="1"/>
        </dgm:presLayoutVars>
      </dgm:prSet>
      <dgm:spPr/>
    </dgm:pt>
    <dgm:pt modelId="{425039DF-EB8F-A646-AB37-B3395882E848}" type="pres">
      <dgm:prSet presAssocID="{397A38D5-14C0-F24A-B731-594F66F98EA7}" presName="sp" presStyleCnt="0"/>
      <dgm:spPr/>
    </dgm:pt>
    <dgm:pt modelId="{76430D3F-A41E-7E48-AFB4-18F3560D8621}" type="pres">
      <dgm:prSet presAssocID="{6342CE33-C798-734D-8605-9F5BE40ECFB4}" presName="composite" presStyleCnt="0"/>
      <dgm:spPr/>
    </dgm:pt>
    <dgm:pt modelId="{B1EA55DB-F167-9A47-B5CA-EA2515D91A77}" type="pres">
      <dgm:prSet presAssocID="{6342CE33-C798-734D-8605-9F5BE40ECFB4}" presName="parentText" presStyleLbl="alignNode1" presStyleIdx="11" presStyleCnt="12">
        <dgm:presLayoutVars>
          <dgm:chMax val="1"/>
          <dgm:bulletEnabled val="1"/>
        </dgm:presLayoutVars>
      </dgm:prSet>
      <dgm:spPr/>
    </dgm:pt>
    <dgm:pt modelId="{58E6301B-BCD7-A044-BECE-586B8B5303EB}" type="pres">
      <dgm:prSet presAssocID="{6342CE33-C798-734D-8605-9F5BE40ECFB4}" presName="descendantText" presStyleLbl="alignAcc1" presStyleIdx="11" presStyleCnt="12">
        <dgm:presLayoutVars>
          <dgm:bulletEnabled val="1"/>
        </dgm:presLayoutVars>
      </dgm:prSet>
      <dgm:spPr/>
    </dgm:pt>
  </dgm:ptLst>
  <dgm:cxnLst>
    <dgm:cxn modelId="{E85A2903-9A56-FF4A-94EF-983F3F7291E9}" type="presOf" srcId="{115C17AD-AD15-A14C-950E-60EF2789EF75}" destId="{B42B3F46-4999-9F40-9664-8B8AC8AB7DE4}" srcOrd="0" destOrd="0" presId="urn:microsoft.com/office/officeart/2005/8/layout/chevron2"/>
    <dgm:cxn modelId="{310BEE07-ED85-E148-AC30-EE5866619052}" type="presOf" srcId="{6F1FD052-E313-C442-8E6D-5E54734B4B2C}" destId="{CEF6024A-25BD-8243-99DC-1B5C8476D274}" srcOrd="0" destOrd="0" presId="urn:microsoft.com/office/officeart/2005/8/layout/chevron2"/>
    <dgm:cxn modelId="{DEDE3808-E5AD-C84D-ABE4-C6C8B30850E9}" type="presOf" srcId="{7D11B628-AB07-A243-A91F-C5791BDA9B1F}" destId="{AEEC1E3F-5C91-C045-BDD4-8111EE70EE52}" srcOrd="0" destOrd="0" presId="urn:microsoft.com/office/officeart/2005/8/layout/chevron2"/>
    <dgm:cxn modelId="{7F0CAE15-5650-4848-8D1F-BA1F362CB218}" type="presOf" srcId="{0C30B7C1-8174-2F4B-A586-24E5D6849F46}" destId="{3BA4C56B-8D16-7047-8C84-23036B02F6B0}" srcOrd="0" destOrd="0" presId="urn:microsoft.com/office/officeart/2005/8/layout/chevron2"/>
    <dgm:cxn modelId="{3372D618-97BA-1A43-8115-810D08FC47FF}" srcId="{66F3906C-5528-9F4D-9A39-FE08F8C5CBD6}" destId="{02C95E3F-023E-9245-8C64-F909636881CE}" srcOrd="0" destOrd="0" parTransId="{1527999F-6F74-5748-A9A8-F5D6A2008BC3}" sibTransId="{5D741275-788C-714A-8B92-158CAC4D9204}"/>
    <dgm:cxn modelId="{D1193919-316E-4F47-9AD1-A586E45186C4}" type="presOf" srcId="{6342CE33-C798-734D-8605-9F5BE40ECFB4}" destId="{B1EA55DB-F167-9A47-B5CA-EA2515D91A77}" srcOrd="0" destOrd="0" presId="urn:microsoft.com/office/officeart/2005/8/layout/chevron2"/>
    <dgm:cxn modelId="{D40CA127-8B3C-B249-A657-9450521C1E8F}" srcId="{7C7FED54-DE0B-BD42-B7D7-5D75E4619927}" destId="{7D11B628-AB07-A243-A91F-C5791BDA9B1F}" srcOrd="0" destOrd="0" parTransId="{E85D3BF7-BCAF-344F-B055-49EB6D63B0B4}" sibTransId="{C2CD6572-82DF-B74D-83A4-95A02F65D023}"/>
    <dgm:cxn modelId="{FE31A92B-A67A-FC4B-B86B-50BC20C84C2E}" type="presOf" srcId="{7BC28DED-8A6B-9541-938C-AE0B42391405}" destId="{31F6E778-8820-1B42-9320-F8ECC2016A5E}" srcOrd="0" destOrd="0" presId="urn:microsoft.com/office/officeart/2005/8/layout/chevron2"/>
    <dgm:cxn modelId="{7EFAD52C-DE7F-4C4F-9FBB-45AA72305990}" srcId="{6F1FD052-E313-C442-8E6D-5E54734B4B2C}" destId="{A42C44D3-2F89-5943-B7B0-65FD6C07AAC1}" srcOrd="0" destOrd="0" parTransId="{C66726DA-0B64-2844-9AEE-921C636F5B6F}" sibTransId="{C5D93954-D146-3442-B7B6-5700A8CA5D6E}"/>
    <dgm:cxn modelId="{6AFC6D30-2A07-334C-A7CD-F454A03C4CAC}" srcId="{5A10DBFE-155C-D746-893A-2A14593414BD}" destId="{AFF9276F-BA87-8D4F-8580-B7E102FCB1F5}" srcOrd="0" destOrd="0" parTransId="{A1B5C343-0F32-1140-A54C-23367FC545C7}" sibTransId="{827247A9-A112-6C4C-BD3C-C0AF4E86EF8C}"/>
    <dgm:cxn modelId="{BD20C137-D736-A143-BBC5-AE34B12BE879}" type="presOf" srcId="{5275A8F2-3D1F-0C45-A620-1A7E5E73D7DF}" destId="{C5A28148-EDB5-5945-BE75-E13E8BD53063}" srcOrd="0" destOrd="0" presId="urn:microsoft.com/office/officeart/2005/8/layout/chevron2"/>
    <dgm:cxn modelId="{608B113F-8E09-BE42-9B0B-1A26BBC94A9F}" type="presOf" srcId="{37E80CBE-FF5B-FB4D-B9BC-1EC80896854D}" destId="{864DA0FE-BF93-414E-9AAF-8E63D4217349}" srcOrd="0" destOrd="0" presId="urn:microsoft.com/office/officeart/2005/8/layout/chevron2"/>
    <dgm:cxn modelId="{6847FE3F-687B-674D-AA6C-E850334A161A}" srcId="{ADD6C02B-EA16-794C-AD13-C25F91CCBE0B}" destId="{6F1FD052-E313-C442-8E6D-5E54734B4B2C}" srcOrd="2" destOrd="0" parTransId="{DF3446CA-0123-6243-9D3D-5855B45E9014}" sibTransId="{50A859BC-93E1-D74D-B698-9FD97E2C61CD}"/>
    <dgm:cxn modelId="{B7AF3F43-5BEA-6B4A-939C-9D81709EFDAB}" srcId="{ADD6C02B-EA16-794C-AD13-C25F91CCBE0B}" destId="{115C17AD-AD15-A14C-950E-60EF2789EF75}" srcOrd="0" destOrd="0" parTransId="{0982C90C-3E11-5A46-BFDB-9891B65F7287}" sibTransId="{D7A7DD1F-5055-1D4F-9771-92698AD48142}"/>
    <dgm:cxn modelId="{101FA345-0C59-A646-859B-5593B7755F2B}" type="presOf" srcId="{5A10DBFE-155C-D746-893A-2A14593414BD}" destId="{25EE4D36-4C53-564F-B69E-164A90FC8E30}" srcOrd="0" destOrd="0" presId="urn:microsoft.com/office/officeart/2005/8/layout/chevron2"/>
    <dgm:cxn modelId="{FD77034B-F024-164C-984F-907197B8901B}" type="presOf" srcId="{ADD6C02B-EA16-794C-AD13-C25F91CCBE0B}" destId="{BB4A1183-DDB6-4040-B395-D89D8CC617A1}" srcOrd="0" destOrd="0" presId="urn:microsoft.com/office/officeart/2005/8/layout/chevron2"/>
    <dgm:cxn modelId="{2981CE50-F540-C347-9E92-F2B580AA83AB}" type="presOf" srcId="{2997D5AD-CB1C-FA4D-8A7C-67A894FA8F29}" destId="{CEF504AB-B11B-904A-9AF7-CBAEAE96D243}" srcOrd="0" destOrd="0" presId="urn:microsoft.com/office/officeart/2005/8/layout/chevron2"/>
    <dgm:cxn modelId="{16AA0856-2575-FE41-8D83-5B21C03516D7}" srcId="{679E3F32-7E54-1042-B437-DA92FE81AF4D}" destId="{0226D877-1C17-0640-9667-36ACD63725E5}" srcOrd="0" destOrd="0" parTransId="{073C7B9F-4797-F94A-B104-2CA34B4C439C}" sibTransId="{0FDA0F06-C4BB-744A-B332-FB467C3A60A7}"/>
    <dgm:cxn modelId="{F1D42F5C-07AA-2E41-B19C-39A2296EE37D}" srcId="{0C30B7C1-8174-2F4B-A586-24E5D6849F46}" destId="{814DE463-0D43-2948-A388-3BCCA568EDBE}" srcOrd="0" destOrd="0" parTransId="{4503A3FA-5EC4-9F46-A47C-BC61D24564FD}" sibTransId="{53735331-F960-FA44-9D1F-D18CCBFCD8EA}"/>
    <dgm:cxn modelId="{476E3A61-CA81-6341-A6AF-C4071526681A}" type="presOf" srcId="{814DE463-0D43-2948-A388-3BCCA568EDBE}" destId="{CE9BB9D7-85F7-0A46-BD84-13807CF749B1}" srcOrd="0" destOrd="0" presId="urn:microsoft.com/office/officeart/2005/8/layout/chevron2"/>
    <dgm:cxn modelId="{69325166-5A5D-444A-9D8B-ADAA958AE61F}" srcId="{ADD6C02B-EA16-794C-AD13-C25F91CCBE0B}" destId="{9C5B7ED5-106A-2441-A71D-E3248CD8B10D}" srcOrd="4" destOrd="0" parTransId="{162E6DB2-8364-3B47-9B34-D0FBADE73A51}" sibTransId="{DF613F2A-1B42-FD4D-A231-580FDA63FCC5}"/>
    <dgm:cxn modelId="{8823FA7C-A59C-C147-89B9-FEDF440D039B}" type="presOf" srcId="{02C95E3F-023E-9245-8C64-F909636881CE}" destId="{811EB239-E92A-8B43-97C3-03F85879446B}" srcOrd="0" destOrd="0" presId="urn:microsoft.com/office/officeart/2005/8/layout/chevron2"/>
    <dgm:cxn modelId="{26E5DE83-71D9-4342-B4B7-A2BF1AF1CADE}" type="presOf" srcId="{FBEAE509-F05D-3F4B-BEF2-E9D96CDB0695}" destId="{E01A062C-28D6-B542-8864-3C7A79781506}" srcOrd="0" destOrd="0" presId="urn:microsoft.com/office/officeart/2005/8/layout/chevron2"/>
    <dgm:cxn modelId="{859BE585-A7C0-DA4A-A05D-B2B45D758E67}" srcId="{ADD6C02B-EA16-794C-AD13-C25F91CCBE0B}" destId="{6FF80B9E-AF70-A849-A2D0-B501058913C9}" srcOrd="10" destOrd="0" parTransId="{BA304C70-44AD-8C46-B465-7E55318FACEB}" sibTransId="{397A38D5-14C0-F24A-B731-594F66F98EA7}"/>
    <dgm:cxn modelId="{B75C9B86-E72D-244B-AD0C-B66C1AAA1E12}" srcId="{9C5B7ED5-106A-2441-A71D-E3248CD8B10D}" destId="{37E80CBE-FF5B-FB4D-B9BC-1EC80896854D}" srcOrd="0" destOrd="0" parTransId="{B28D3A1D-116D-7A4B-A3AC-8A24EC067A26}" sibTransId="{114A0C87-D566-0649-ABB6-CE4D0E09BDA4}"/>
    <dgm:cxn modelId="{72FA5288-4FB1-8E40-9A1F-6D4B8E759EC2}" srcId="{ADD6C02B-EA16-794C-AD13-C25F91CCBE0B}" destId="{679E3F32-7E54-1042-B437-DA92FE81AF4D}" srcOrd="9" destOrd="0" parTransId="{3CE85EAB-1B1B-7A47-A052-01DC3766DEF1}" sibTransId="{9EEE10E5-25A1-2443-83AC-A49532B996D3}"/>
    <dgm:cxn modelId="{62C6CD88-5450-BB44-9998-06E678E8EBEB}" srcId="{FBEAE509-F05D-3F4B-BEF2-E9D96CDB0695}" destId="{5275A8F2-3D1F-0C45-A620-1A7E5E73D7DF}" srcOrd="0" destOrd="0" parTransId="{BCB8F575-E492-8944-A0DB-96241605A99F}" sibTransId="{8FD5BF86-7679-214B-9C7F-605630D6950C}"/>
    <dgm:cxn modelId="{29C7B289-59CC-0A44-B876-C6913E8EB6F4}" type="presOf" srcId="{7C7FED54-DE0B-BD42-B7D7-5D75E4619927}" destId="{B40D6ED0-AD52-8345-8325-C297623C3656}" srcOrd="0" destOrd="0" presId="urn:microsoft.com/office/officeart/2005/8/layout/chevron2"/>
    <dgm:cxn modelId="{24746A8A-30B8-9845-B4A1-F53466342B7F}" srcId="{115C17AD-AD15-A14C-950E-60EF2789EF75}" destId="{C4D994E1-9808-4245-A630-0A7ABA61172D}" srcOrd="0" destOrd="0" parTransId="{7C9AEDD9-35E5-6F4B-8443-A06692B47E2B}" sibTransId="{F4043181-F946-A541-BFBE-E180BE665923}"/>
    <dgm:cxn modelId="{3C32D58B-A502-5643-8281-AE3BB752E13D}" type="presOf" srcId="{0226D877-1C17-0640-9667-36ACD63725E5}" destId="{5A7624A2-0876-AB45-A4FA-162351BC8B91}" srcOrd="0" destOrd="0" presId="urn:microsoft.com/office/officeart/2005/8/layout/chevron2"/>
    <dgm:cxn modelId="{81039690-5625-CB45-9C34-0DD44B9C2B38}" type="presOf" srcId="{10613657-48E0-5F48-9AE8-DE941BABF863}" destId="{484AC9C4-20A7-7249-8498-5EA8FFF72184}" srcOrd="0" destOrd="0" presId="urn:microsoft.com/office/officeart/2005/8/layout/chevron2"/>
    <dgm:cxn modelId="{9B744BA1-C228-BF4A-A3D2-698218B94CE1}" type="presOf" srcId="{679E3F32-7E54-1042-B437-DA92FE81AF4D}" destId="{0E436B52-9EFC-7146-A419-72F1664698E5}" srcOrd="0" destOrd="0" presId="urn:microsoft.com/office/officeart/2005/8/layout/chevron2"/>
    <dgm:cxn modelId="{8AC83CA3-3752-4840-A804-F3D099D0EBD9}" type="presOf" srcId="{C4D994E1-9808-4245-A630-0A7ABA61172D}" destId="{F1AB4CA5-EF5A-2245-AF03-D628605EFC8E}" srcOrd="0" destOrd="0" presId="urn:microsoft.com/office/officeart/2005/8/layout/chevron2"/>
    <dgm:cxn modelId="{C06A28A6-2B2F-FF4D-8860-675160BB8379}" srcId="{ADD6C02B-EA16-794C-AD13-C25F91CCBE0B}" destId="{0C30B7C1-8174-2F4B-A586-24E5D6849F46}" srcOrd="8" destOrd="0" parTransId="{1E1E44BF-4B5D-6A4D-8AF8-034ED18F6383}" sibTransId="{B35F2E88-36D8-224E-AFB7-54574C3E4722}"/>
    <dgm:cxn modelId="{3F66B1AA-7649-5C4F-8301-CD4D64652659}" srcId="{ADD6C02B-EA16-794C-AD13-C25F91CCBE0B}" destId="{5A10DBFE-155C-D746-893A-2A14593414BD}" srcOrd="3" destOrd="0" parTransId="{0303AFDF-AE4F-C542-8ED2-BA3846B45BE8}" sibTransId="{D2D7DEC9-6D14-E645-8B12-E763BE5AFB01}"/>
    <dgm:cxn modelId="{498D8DAB-6102-474A-AC30-95AC092651D3}" srcId="{6342CE33-C798-734D-8605-9F5BE40ECFB4}" destId="{444AF5D2-A102-2E4E-AD6C-2F0B87F92CA4}" srcOrd="0" destOrd="0" parTransId="{726B2AD0-455D-C246-A344-AEE9C91E45E4}" sibTransId="{20A12BC8-D396-7947-A590-F8757ADF3E49}"/>
    <dgm:cxn modelId="{D8B9D0B7-35B0-254C-8295-514E33E47349}" srcId="{ADD6C02B-EA16-794C-AD13-C25F91CCBE0B}" destId="{66F3906C-5528-9F4D-9A39-FE08F8C5CBD6}" srcOrd="1" destOrd="0" parTransId="{540474DF-816A-C041-879D-86054851430B}" sibTransId="{CA160D93-3620-A44E-AB78-66073870CF72}"/>
    <dgm:cxn modelId="{C453A8BC-F2A7-044E-A1EC-A6B0900A0195}" type="presOf" srcId="{66F3906C-5528-9F4D-9A39-FE08F8C5CBD6}" destId="{2340934F-75E1-F145-8F54-7854FE5795EB}" srcOrd="0" destOrd="0" presId="urn:microsoft.com/office/officeart/2005/8/layout/chevron2"/>
    <dgm:cxn modelId="{EF6E0CBE-658D-6741-853C-494CD213F7BA}" srcId="{10613657-48E0-5F48-9AE8-DE941BABF863}" destId="{7BC28DED-8A6B-9541-938C-AE0B42391405}" srcOrd="0" destOrd="0" parTransId="{E13FF457-EC4F-CB42-A54F-795A707357FA}" sibTransId="{63415B7A-7496-2648-B226-5E7124B445EF}"/>
    <dgm:cxn modelId="{491106C5-DED5-0F42-A0A0-712A894972DC}" srcId="{6FF80B9E-AF70-A849-A2D0-B501058913C9}" destId="{2997D5AD-CB1C-FA4D-8A7C-67A894FA8F29}" srcOrd="0" destOrd="0" parTransId="{3161FEC0-6334-024F-9669-06258D627F2F}" sibTransId="{08BA1288-2553-394A-B45B-B98A0F14F636}"/>
    <dgm:cxn modelId="{4A292ADA-5A59-174D-AC2C-77378C036E5A}" type="presOf" srcId="{9C5B7ED5-106A-2441-A71D-E3248CD8B10D}" destId="{A9760D19-1A50-F144-A066-A7BD4402A3C5}" srcOrd="0" destOrd="0" presId="urn:microsoft.com/office/officeart/2005/8/layout/chevron2"/>
    <dgm:cxn modelId="{13672DDB-F2E4-1B4E-8BAD-C14F91CD0920}" srcId="{ADD6C02B-EA16-794C-AD13-C25F91CCBE0B}" destId="{FBEAE509-F05D-3F4B-BEF2-E9D96CDB0695}" srcOrd="7" destOrd="0" parTransId="{19E897F6-6EBE-774C-8E38-7402A70C0D74}" sibTransId="{D35A7B62-92F1-F84C-83CF-E83A622FA016}"/>
    <dgm:cxn modelId="{A69939DF-8033-6E49-AF80-82900165B899}" type="presOf" srcId="{444AF5D2-A102-2E4E-AD6C-2F0B87F92CA4}" destId="{58E6301B-BCD7-A044-BECE-586B8B5303EB}" srcOrd="0" destOrd="0" presId="urn:microsoft.com/office/officeart/2005/8/layout/chevron2"/>
    <dgm:cxn modelId="{AB1AAEDF-C480-EA43-BE9F-7E9D7F23EC92}" srcId="{ADD6C02B-EA16-794C-AD13-C25F91CCBE0B}" destId="{7C7FED54-DE0B-BD42-B7D7-5D75E4619927}" srcOrd="5" destOrd="0" parTransId="{3A8FEB3C-89B4-C94A-9394-BE619D94B875}" sibTransId="{5F9A8353-924A-DF48-8B53-D6E48229B5F7}"/>
    <dgm:cxn modelId="{E949DCE6-D9EB-614D-8F82-F1A781B50485}" type="presOf" srcId="{6FF80B9E-AF70-A849-A2D0-B501058913C9}" destId="{5ACE9681-1C47-874F-9767-64B97F0228FD}" srcOrd="0" destOrd="0" presId="urn:microsoft.com/office/officeart/2005/8/layout/chevron2"/>
    <dgm:cxn modelId="{B669A8E8-D9B6-924F-B599-B910372705DE}" srcId="{ADD6C02B-EA16-794C-AD13-C25F91CCBE0B}" destId="{6342CE33-C798-734D-8605-9F5BE40ECFB4}" srcOrd="11" destOrd="0" parTransId="{E768D7B0-36DB-274D-B618-D566138C1B08}" sibTransId="{27BA8150-6D91-1B4F-B658-0AA6CC223853}"/>
    <dgm:cxn modelId="{765D67F4-7966-5B40-B002-6E8ED752E9A3}" type="presOf" srcId="{A42C44D3-2F89-5943-B7B0-65FD6C07AAC1}" destId="{E34EACF8-8592-BC48-8C16-6A12363B2566}" srcOrd="0" destOrd="0" presId="urn:microsoft.com/office/officeart/2005/8/layout/chevron2"/>
    <dgm:cxn modelId="{F3D8F1FB-CB2F-FD4C-9D12-FE12BAC9297C}" srcId="{ADD6C02B-EA16-794C-AD13-C25F91CCBE0B}" destId="{10613657-48E0-5F48-9AE8-DE941BABF863}" srcOrd="6" destOrd="0" parTransId="{39984AE9-9AC5-F44B-84C7-D42475318582}" sibTransId="{E42D3E53-D84C-4C43-89E1-8E3BC8CF7A98}"/>
    <dgm:cxn modelId="{9ADDE7FF-4861-3348-B2A1-72C5AB84678D}" type="presOf" srcId="{AFF9276F-BA87-8D4F-8580-B7E102FCB1F5}" destId="{BDE88A64-1502-2A45-BDB0-AF71B10946D2}" srcOrd="0" destOrd="0" presId="urn:microsoft.com/office/officeart/2005/8/layout/chevron2"/>
    <dgm:cxn modelId="{95DE3783-211D-AD4C-AFD2-7180ABB137FC}" type="presParOf" srcId="{BB4A1183-DDB6-4040-B395-D89D8CC617A1}" destId="{87BCCD40-ABB6-D844-8D2A-E8B7DE4AA071}" srcOrd="0" destOrd="0" presId="urn:microsoft.com/office/officeart/2005/8/layout/chevron2"/>
    <dgm:cxn modelId="{88CAEC2C-FCB6-3548-B797-A75756BC7CCA}" type="presParOf" srcId="{87BCCD40-ABB6-D844-8D2A-E8B7DE4AA071}" destId="{B42B3F46-4999-9F40-9664-8B8AC8AB7DE4}" srcOrd="0" destOrd="0" presId="urn:microsoft.com/office/officeart/2005/8/layout/chevron2"/>
    <dgm:cxn modelId="{33F624C9-F9AA-8B49-85A2-44FC4FBCF8AC}" type="presParOf" srcId="{87BCCD40-ABB6-D844-8D2A-E8B7DE4AA071}" destId="{F1AB4CA5-EF5A-2245-AF03-D628605EFC8E}" srcOrd="1" destOrd="0" presId="urn:microsoft.com/office/officeart/2005/8/layout/chevron2"/>
    <dgm:cxn modelId="{6A0A887A-3CDF-904C-AA41-1B01B9F1A140}" type="presParOf" srcId="{BB4A1183-DDB6-4040-B395-D89D8CC617A1}" destId="{4E088E72-14D6-244E-84B1-4E45994A6422}" srcOrd="1" destOrd="0" presId="urn:microsoft.com/office/officeart/2005/8/layout/chevron2"/>
    <dgm:cxn modelId="{868A518B-B407-BC4C-9EE7-F6BACA65D84B}" type="presParOf" srcId="{BB4A1183-DDB6-4040-B395-D89D8CC617A1}" destId="{32C52614-E5EF-2B4F-8F39-4C88A59D13C0}" srcOrd="2" destOrd="0" presId="urn:microsoft.com/office/officeart/2005/8/layout/chevron2"/>
    <dgm:cxn modelId="{A082D0E9-4D19-6D47-AB97-93BA79C0E595}" type="presParOf" srcId="{32C52614-E5EF-2B4F-8F39-4C88A59D13C0}" destId="{2340934F-75E1-F145-8F54-7854FE5795EB}" srcOrd="0" destOrd="0" presId="urn:microsoft.com/office/officeart/2005/8/layout/chevron2"/>
    <dgm:cxn modelId="{583A5AF3-794B-E14C-8BE8-2D0EB7A425C4}" type="presParOf" srcId="{32C52614-E5EF-2B4F-8F39-4C88A59D13C0}" destId="{811EB239-E92A-8B43-97C3-03F85879446B}" srcOrd="1" destOrd="0" presId="urn:microsoft.com/office/officeart/2005/8/layout/chevron2"/>
    <dgm:cxn modelId="{1D359041-31FF-7341-8708-D2E82BCAEB59}" type="presParOf" srcId="{BB4A1183-DDB6-4040-B395-D89D8CC617A1}" destId="{1A6C05D9-205A-0149-B1B8-2319E631A69A}" srcOrd="3" destOrd="0" presId="urn:microsoft.com/office/officeart/2005/8/layout/chevron2"/>
    <dgm:cxn modelId="{79574E99-2C6D-894B-8481-C65B803292DF}" type="presParOf" srcId="{BB4A1183-DDB6-4040-B395-D89D8CC617A1}" destId="{E4C32ED5-D9AE-F143-840B-AA1F0FAFFCC8}" srcOrd="4" destOrd="0" presId="urn:microsoft.com/office/officeart/2005/8/layout/chevron2"/>
    <dgm:cxn modelId="{32B05264-8EBA-E642-B047-9014E3CA5BA3}" type="presParOf" srcId="{E4C32ED5-D9AE-F143-840B-AA1F0FAFFCC8}" destId="{CEF6024A-25BD-8243-99DC-1B5C8476D274}" srcOrd="0" destOrd="0" presId="urn:microsoft.com/office/officeart/2005/8/layout/chevron2"/>
    <dgm:cxn modelId="{88BAC6F5-EE3B-D746-B760-AA1FD3DEB22E}" type="presParOf" srcId="{E4C32ED5-D9AE-F143-840B-AA1F0FAFFCC8}" destId="{E34EACF8-8592-BC48-8C16-6A12363B2566}" srcOrd="1" destOrd="0" presId="urn:microsoft.com/office/officeart/2005/8/layout/chevron2"/>
    <dgm:cxn modelId="{0BE0D0B1-9932-EB41-9205-08A4B8B2085B}" type="presParOf" srcId="{BB4A1183-DDB6-4040-B395-D89D8CC617A1}" destId="{B7494F03-3DBD-2F41-A91C-949E61D48667}" srcOrd="5" destOrd="0" presId="urn:microsoft.com/office/officeart/2005/8/layout/chevron2"/>
    <dgm:cxn modelId="{166F5F8F-223B-A146-A5C5-D27D63C54CDB}" type="presParOf" srcId="{BB4A1183-DDB6-4040-B395-D89D8CC617A1}" destId="{E8405D1C-4AB4-BA48-ADAB-0EED181D52C0}" srcOrd="6" destOrd="0" presId="urn:microsoft.com/office/officeart/2005/8/layout/chevron2"/>
    <dgm:cxn modelId="{4ED916B6-1B85-A34E-93A9-DBB825D7702F}" type="presParOf" srcId="{E8405D1C-4AB4-BA48-ADAB-0EED181D52C0}" destId="{25EE4D36-4C53-564F-B69E-164A90FC8E30}" srcOrd="0" destOrd="0" presId="urn:microsoft.com/office/officeart/2005/8/layout/chevron2"/>
    <dgm:cxn modelId="{42CE637B-CACA-4843-9BEB-63AA3B3E014C}" type="presParOf" srcId="{E8405D1C-4AB4-BA48-ADAB-0EED181D52C0}" destId="{BDE88A64-1502-2A45-BDB0-AF71B10946D2}" srcOrd="1" destOrd="0" presId="urn:microsoft.com/office/officeart/2005/8/layout/chevron2"/>
    <dgm:cxn modelId="{9BB07C61-4BAA-B445-A686-AE76A13CD719}" type="presParOf" srcId="{BB4A1183-DDB6-4040-B395-D89D8CC617A1}" destId="{FFC4ADA6-10AC-9543-A195-E15CDF294274}" srcOrd="7" destOrd="0" presId="urn:microsoft.com/office/officeart/2005/8/layout/chevron2"/>
    <dgm:cxn modelId="{C1B90BCC-463B-4A4B-951E-3B151D149F7F}" type="presParOf" srcId="{BB4A1183-DDB6-4040-B395-D89D8CC617A1}" destId="{0572263B-F554-F04C-B6F0-572E27E8A5EE}" srcOrd="8" destOrd="0" presId="urn:microsoft.com/office/officeart/2005/8/layout/chevron2"/>
    <dgm:cxn modelId="{3417D2F8-48E1-4F4D-BEAB-885AA2C6436C}" type="presParOf" srcId="{0572263B-F554-F04C-B6F0-572E27E8A5EE}" destId="{A9760D19-1A50-F144-A066-A7BD4402A3C5}" srcOrd="0" destOrd="0" presId="urn:microsoft.com/office/officeart/2005/8/layout/chevron2"/>
    <dgm:cxn modelId="{5DABFB11-0D36-5644-B74C-7DA87B22D5F0}" type="presParOf" srcId="{0572263B-F554-F04C-B6F0-572E27E8A5EE}" destId="{864DA0FE-BF93-414E-9AAF-8E63D4217349}" srcOrd="1" destOrd="0" presId="urn:microsoft.com/office/officeart/2005/8/layout/chevron2"/>
    <dgm:cxn modelId="{DB34B6A4-0886-E247-9E9D-DACF58EEF3FD}" type="presParOf" srcId="{BB4A1183-DDB6-4040-B395-D89D8CC617A1}" destId="{8946319F-927A-0F42-9B02-1B231B118043}" srcOrd="9" destOrd="0" presId="urn:microsoft.com/office/officeart/2005/8/layout/chevron2"/>
    <dgm:cxn modelId="{B3170658-0EA1-7740-ACC9-D34614F28AC3}" type="presParOf" srcId="{BB4A1183-DDB6-4040-B395-D89D8CC617A1}" destId="{6EE501D2-B610-9A4D-962A-5B437B29191B}" srcOrd="10" destOrd="0" presId="urn:microsoft.com/office/officeart/2005/8/layout/chevron2"/>
    <dgm:cxn modelId="{F91E8757-D5DA-9844-8338-9F3194354365}" type="presParOf" srcId="{6EE501D2-B610-9A4D-962A-5B437B29191B}" destId="{B40D6ED0-AD52-8345-8325-C297623C3656}" srcOrd="0" destOrd="0" presId="urn:microsoft.com/office/officeart/2005/8/layout/chevron2"/>
    <dgm:cxn modelId="{E18D0D87-EFA0-5344-9617-72AA31546F22}" type="presParOf" srcId="{6EE501D2-B610-9A4D-962A-5B437B29191B}" destId="{AEEC1E3F-5C91-C045-BDD4-8111EE70EE52}" srcOrd="1" destOrd="0" presId="urn:microsoft.com/office/officeart/2005/8/layout/chevron2"/>
    <dgm:cxn modelId="{0F94E72F-7E42-9F46-A5A7-0C31BB5903A6}" type="presParOf" srcId="{BB4A1183-DDB6-4040-B395-D89D8CC617A1}" destId="{CC3079F4-2B2C-3B48-9B58-F5696B8C1B56}" srcOrd="11" destOrd="0" presId="urn:microsoft.com/office/officeart/2005/8/layout/chevron2"/>
    <dgm:cxn modelId="{55C23B22-3058-3046-B202-10F70158A054}" type="presParOf" srcId="{BB4A1183-DDB6-4040-B395-D89D8CC617A1}" destId="{4F73F3AA-7B51-C641-A96D-CD1CD421B27F}" srcOrd="12" destOrd="0" presId="urn:microsoft.com/office/officeart/2005/8/layout/chevron2"/>
    <dgm:cxn modelId="{1C082EBA-9104-8442-B032-C4D3327CE5F5}" type="presParOf" srcId="{4F73F3AA-7B51-C641-A96D-CD1CD421B27F}" destId="{484AC9C4-20A7-7249-8498-5EA8FFF72184}" srcOrd="0" destOrd="0" presId="urn:microsoft.com/office/officeart/2005/8/layout/chevron2"/>
    <dgm:cxn modelId="{DDA0F3AF-C38E-CF45-846E-512C98EC6A6A}" type="presParOf" srcId="{4F73F3AA-7B51-C641-A96D-CD1CD421B27F}" destId="{31F6E778-8820-1B42-9320-F8ECC2016A5E}" srcOrd="1" destOrd="0" presId="urn:microsoft.com/office/officeart/2005/8/layout/chevron2"/>
    <dgm:cxn modelId="{E543A728-F8A7-6F41-B1F7-38DC37C5F2BE}" type="presParOf" srcId="{BB4A1183-DDB6-4040-B395-D89D8CC617A1}" destId="{46E267C2-6117-054C-B368-A57D87CBCD0F}" srcOrd="13" destOrd="0" presId="urn:microsoft.com/office/officeart/2005/8/layout/chevron2"/>
    <dgm:cxn modelId="{2602C2BA-7C03-9640-B9FA-4164D284E85A}" type="presParOf" srcId="{BB4A1183-DDB6-4040-B395-D89D8CC617A1}" destId="{04D67CEA-BF40-4846-B0D6-7C976BE44192}" srcOrd="14" destOrd="0" presId="urn:microsoft.com/office/officeart/2005/8/layout/chevron2"/>
    <dgm:cxn modelId="{15A12DBF-57F1-4E4C-8B3A-A4ADCE203FE5}" type="presParOf" srcId="{04D67CEA-BF40-4846-B0D6-7C976BE44192}" destId="{E01A062C-28D6-B542-8864-3C7A79781506}" srcOrd="0" destOrd="0" presId="urn:microsoft.com/office/officeart/2005/8/layout/chevron2"/>
    <dgm:cxn modelId="{FF37EA45-1E21-BE41-993A-716A7CA2DD83}" type="presParOf" srcId="{04D67CEA-BF40-4846-B0D6-7C976BE44192}" destId="{C5A28148-EDB5-5945-BE75-E13E8BD53063}" srcOrd="1" destOrd="0" presId="urn:microsoft.com/office/officeart/2005/8/layout/chevron2"/>
    <dgm:cxn modelId="{4DEC04F9-7952-D547-A719-F2D0AB655251}" type="presParOf" srcId="{BB4A1183-DDB6-4040-B395-D89D8CC617A1}" destId="{EAB8F5AB-B12A-0A41-B2CF-F667971BF66B}" srcOrd="15" destOrd="0" presId="urn:microsoft.com/office/officeart/2005/8/layout/chevron2"/>
    <dgm:cxn modelId="{D08267D8-A69D-0646-82EB-E9947E22F0C5}" type="presParOf" srcId="{BB4A1183-DDB6-4040-B395-D89D8CC617A1}" destId="{036BC3B3-A436-B94D-AE4E-A35F935EC727}" srcOrd="16" destOrd="0" presId="urn:microsoft.com/office/officeart/2005/8/layout/chevron2"/>
    <dgm:cxn modelId="{2287058B-AA8B-214C-9120-A69A4D296263}" type="presParOf" srcId="{036BC3B3-A436-B94D-AE4E-A35F935EC727}" destId="{3BA4C56B-8D16-7047-8C84-23036B02F6B0}" srcOrd="0" destOrd="0" presId="urn:microsoft.com/office/officeart/2005/8/layout/chevron2"/>
    <dgm:cxn modelId="{195BEF29-DA6B-E24E-8736-37C30920B125}" type="presParOf" srcId="{036BC3B3-A436-B94D-AE4E-A35F935EC727}" destId="{CE9BB9D7-85F7-0A46-BD84-13807CF749B1}" srcOrd="1" destOrd="0" presId="urn:microsoft.com/office/officeart/2005/8/layout/chevron2"/>
    <dgm:cxn modelId="{3BB84BAE-C1FF-8649-8106-BE170382292E}" type="presParOf" srcId="{BB4A1183-DDB6-4040-B395-D89D8CC617A1}" destId="{EBB4D36A-810C-174B-AB27-2496EA9C2AC3}" srcOrd="17" destOrd="0" presId="urn:microsoft.com/office/officeart/2005/8/layout/chevron2"/>
    <dgm:cxn modelId="{90D2CB0D-E3E0-FB48-BE9E-B22695A1F66F}" type="presParOf" srcId="{BB4A1183-DDB6-4040-B395-D89D8CC617A1}" destId="{417B2F8C-A314-D44E-8FFF-B79A14588CC3}" srcOrd="18" destOrd="0" presId="urn:microsoft.com/office/officeart/2005/8/layout/chevron2"/>
    <dgm:cxn modelId="{8076E174-F8E4-5C41-A85E-9B96D6088E21}" type="presParOf" srcId="{417B2F8C-A314-D44E-8FFF-B79A14588CC3}" destId="{0E436B52-9EFC-7146-A419-72F1664698E5}" srcOrd="0" destOrd="0" presId="urn:microsoft.com/office/officeart/2005/8/layout/chevron2"/>
    <dgm:cxn modelId="{E0B083C5-7BBC-5E40-BBC2-C21C8C04B373}" type="presParOf" srcId="{417B2F8C-A314-D44E-8FFF-B79A14588CC3}" destId="{5A7624A2-0876-AB45-A4FA-162351BC8B91}" srcOrd="1" destOrd="0" presId="urn:microsoft.com/office/officeart/2005/8/layout/chevron2"/>
    <dgm:cxn modelId="{BBA8BD2E-E6C6-AF4A-A52D-DFB472678495}" type="presParOf" srcId="{BB4A1183-DDB6-4040-B395-D89D8CC617A1}" destId="{36656149-D42A-1847-A9A0-2687CA762BB7}" srcOrd="19" destOrd="0" presId="urn:microsoft.com/office/officeart/2005/8/layout/chevron2"/>
    <dgm:cxn modelId="{EA288B9E-F6B2-0242-BFAA-7A079391B6D3}" type="presParOf" srcId="{BB4A1183-DDB6-4040-B395-D89D8CC617A1}" destId="{D85BFB3F-CBA8-ED47-BB32-9F9A8D1F181B}" srcOrd="20" destOrd="0" presId="urn:microsoft.com/office/officeart/2005/8/layout/chevron2"/>
    <dgm:cxn modelId="{DCC9183B-1317-BF44-9BBE-55A8EB61D17A}" type="presParOf" srcId="{D85BFB3F-CBA8-ED47-BB32-9F9A8D1F181B}" destId="{5ACE9681-1C47-874F-9767-64B97F0228FD}" srcOrd="0" destOrd="0" presId="urn:microsoft.com/office/officeart/2005/8/layout/chevron2"/>
    <dgm:cxn modelId="{E1DFA62B-0DF6-3A46-8CCD-0F511B888828}" type="presParOf" srcId="{D85BFB3F-CBA8-ED47-BB32-9F9A8D1F181B}" destId="{CEF504AB-B11B-904A-9AF7-CBAEAE96D243}" srcOrd="1" destOrd="0" presId="urn:microsoft.com/office/officeart/2005/8/layout/chevron2"/>
    <dgm:cxn modelId="{1B9F5E0F-703F-794A-8503-29141C71E91F}" type="presParOf" srcId="{BB4A1183-DDB6-4040-B395-D89D8CC617A1}" destId="{425039DF-EB8F-A646-AB37-B3395882E848}" srcOrd="21" destOrd="0" presId="urn:microsoft.com/office/officeart/2005/8/layout/chevron2"/>
    <dgm:cxn modelId="{2AD56DE8-ABE5-D84D-8C91-6CF473FC0CBC}" type="presParOf" srcId="{BB4A1183-DDB6-4040-B395-D89D8CC617A1}" destId="{76430D3F-A41E-7E48-AFB4-18F3560D8621}" srcOrd="22" destOrd="0" presId="urn:microsoft.com/office/officeart/2005/8/layout/chevron2"/>
    <dgm:cxn modelId="{6615378D-0DC9-F24E-A68E-73EF869FCC17}" type="presParOf" srcId="{76430D3F-A41E-7E48-AFB4-18F3560D8621}" destId="{B1EA55DB-F167-9A47-B5CA-EA2515D91A77}" srcOrd="0" destOrd="0" presId="urn:microsoft.com/office/officeart/2005/8/layout/chevron2"/>
    <dgm:cxn modelId="{0C4CF700-CA43-FC48-83E4-646C2A568B69}" type="presParOf" srcId="{76430D3F-A41E-7E48-AFB4-18F3560D8621}" destId="{58E6301B-BCD7-A044-BECE-586B8B5303EB}"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2FFE626-370E-ED4C-B1EF-9387EE685F09}" type="doc">
      <dgm:prSet loTypeId="urn:microsoft.com/office/officeart/2005/8/layout/arrow5" loCatId="" qsTypeId="urn:microsoft.com/office/officeart/2005/8/quickstyle/simple1" qsCatId="simple" csTypeId="urn:microsoft.com/office/officeart/2005/8/colors/colorful5" csCatId="colorful" phldr="1"/>
      <dgm:spPr/>
      <dgm:t>
        <a:bodyPr/>
        <a:lstStyle/>
        <a:p>
          <a:endParaRPr lang="en-US"/>
        </a:p>
      </dgm:t>
    </dgm:pt>
    <dgm:pt modelId="{21530D8F-1191-D34E-BDEA-7F50B4F923F8}">
      <dgm:prSet phldrT="[Text]"/>
      <dgm:spPr>
        <a:effectLst>
          <a:outerShdw blurRad="50800" dist="38100" dir="8100000" algn="tr" rotWithShape="0">
            <a:prstClr val="black">
              <a:alpha val="40000"/>
            </a:prstClr>
          </a:outerShdw>
        </a:effectLst>
      </dgm:spPr>
      <dgm:t>
        <a:bodyPr/>
        <a:lstStyle/>
        <a:p>
          <a:r>
            <a:rPr lang="en-US" dirty="0"/>
            <a:t>General Fund</a:t>
          </a:r>
        </a:p>
      </dgm:t>
    </dgm:pt>
    <dgm:pt modelId="{DA6E4B4B-093B-A842-A820-56C8337DF9CE}" type="parTrans" cxnId="{6039C54E-ED6F-8241-85F2-B1B4E23B710D}">
      <dgm:prSet/>
      <dgm:spPr/>
      <dgm:t>
        <a:bodyPr/>
        <a:lstStyle/>
        <a:p>
          <a:endParaRPr lang="en-US"/>
        </a:p>
      </dgm:t>
    </dgm:pt>
    <dgm:pt modelId="{E7F9061B-9E02-1E43-952A-0C1F1D1AEC5C}" type="sibTrans" cxnId="{6039C54E-ED6F-8241-85F2-B1B4E23B710D}">
      <dgm:prSet/>
      <dgm:spPr/>
      <dgm:t>
        <a:bodyPr/>
        <a:lstStyle/>
        <a:p>
          <a:endParaRPr lang="en-US"/>
        </a:p>
      </dgm:t>
    </dgm:pt>
    <dgm:pt modelId="{113410D1-49DB-DC43-A2BA-AFC883F3F23F}">
      <dgm:prSet phldrT="[Text]"/>
      <dgm:spPr>
        <a:effectLst>
          <a:outerShdw blurRad="50800" dist="38100" dir="8100000" algn="tr" rotWithShape="0">
            <a:prstClr val="black">
              <a:alpha val="40000"/>
            </a:prstClr>
          </a:outerShdw>
        </a:effectLst>
      </dgm:spPr>
      <dgm:t>
        <a:bodyPr/>
        <a:lstStyle/>
        <a:p>
          <a:r>
            <a:rPr lang="en-US" dirty="0"/>
            <a:t>Enterprise Fund</a:t>
          </a:r>
        </a:p>
      </dgm:t>
    </dgm:pt>
    <dgm:pt modelId="{BC700BAC-A457-9145-AD0C-459C8F482F8F}" type="parTrans" cxnId="{F156EC83-487D-4448-ADB5-A4E183BC4AD0}">
      <dgm:prSet/>
      <dgm:spPr/>
      <dgm:t>
        <a:bodyPr/>
        <a:lstStyle/>
        <a:p>
          <a:endParaRPr lang="en-US"/>
        </a:p>
      </dgm:t>
    </dgm:pt>
    <dgm:pt modelId="{7B04CB96-AE1B-854B-9601-21C4F61D9245}" type="sibTrans" cxnId="{F156EC83-487D-4448-ADB5-A4E183BC4AD0}">
      <dgm:prSet/>
      <dgm:spPr/>
      <dgm:t>
        <a:bodyPr/>
        <a:lstStyle/>
        <a:p>
          <a:endParaRPr lang="en-US"/>
        </a:p>
      </dgm:t>
    </dgm:pt>
    <dgm:pt modelId="{324C16B8-9391-E143-B171-AA4894668B09}" type="pres">
      <dgm:prSet presAssocID="{62FFE626-370E-ED4C-B1EF-9387EE685F09}" presName="diagram" presStyleCnt="0">
        <dgm:presLayoutVars>
          <dgm:dir/>
          <dgm:resizeHandles val="exact"/>
        </dgm:presLayoutVars>
      </dgm:prSet>
      <dgm:spPr/>
    </dgm:pt>
    <dgm:pt modelId="{DE6747BF-EEAE-5643-AF2A-39F1ED804B59}" type="pres">
      <dgm:prSet presAssocID="{21530D8F-1191-D34E-BDEA-7F50B4F923F8}" presName="arrow" presStyleLbl="node1" presStyleIdx="0" presStyleCnt="2" custRadScaleRad="162828" custRadScaleInc="690">
        <dgm:presLayoutVars>
          <dgm:bulletEnabled val="1"/>
        </dgm:presLayoutVars>
      </dgm:prSet>
      <dgm:spPr/>
    </dgm:pt>
    <dgm:pt modelId="{7D24C89F-D09F-7440-A1AB-E7D63307B23B}" type="pres">
      <dgm:prSet presAssocID="{113410D1-49DB-DC43-A2BA-AFC883F3F23F}" presName="arrow" presStyleLbl="node1" presStyleIdx="1" presStyleCnt="2">
        <dgm:presLayoutVars>
          <dgm:bulletEnabled val="1"/>
        </dgm:presLayoutVars>
      </dgm:prSet>
      <dgm:spPr/>
    </dgm:pt>
  </dgm:ptLst>
  <dgm:cxnLst>
    <dgm:cxn modelId="{2701582C-18A4-534A-BF73-C8D88FD1C030}" type="presOf" srcId="{113410D1-49DB-DC43-A2BA-AFC883F3F23F}" destId="{7D24C89F-D09F-7440-A1AB-E7D63307B23B}" srcOrd="0" destOrd="0" presId="urn:microsoft.com/office/officeart/2005/8/layout/arrow5"/>
    <dgm:cxn modelId="{6039C54E-ED6F-8241-85F2-B1B4E23B710D}" srcId="{62FFE626-370E-ED4C-B1EF-9387EE685F09}" destId="{21530D8F-1191-D34E-BDEA-7F50B4F923F8}" srcOrd="0" destOrd="0" parTransId="{DA6E4B4B-093B-A842-A820-56C8337DF9CE}" sibTransId="{E7F9061B-9E02-1E43-952A-0C1F1D1AEC5C}"/>
    <dgm:cxn modelId="{F156EC83-487D-4448-ADB5-A4E183BC4AD0}" srcId="{62FFE626-370E-ED4C-B1EF-9387EE685F09}" destId="{113410D1-49DB-DC43-A2BA-AFC883F3F23F}" srcOrd="1" destOrd="0" parTransId="{BC700BAC-A457-9145-AD0C-459C8F482F8F}" sibTransId="{7B04CB96-AE1B-854B-9601-21C4F61D9245}"/>
    <dgm:cxn modelId="{C13D838D-0252-F443-B9FA-9BA6A764ED47}" type="presOf" srcId="{21530D8F-1191-D34E-BDEA-7F50B4F923F8}" destId="{DE6747BF-EEAE-5643-AF2A-39F1ED804B59}" srcOrd="0" destOrd="0" presId="urn:microsoft.com/office/officeart/2005/8/layout/arrow5"/>
    <dgm:cxn modelId="{69DCDEF1-98E9-1447-AB8F-488914A82652}" type="presOf" srcId="{62FFE626-370E-ED4C-B1EF-9387EE685F09}" destId="{324C16B8-9391-E143-B171-AA4894668B09}" srcOrd="0" destOrd="0" presId="urn:microsoft.com/office/officeart/2005/8/layout/arrow5"/>
    <dgm:cxn modelId="{F94B4EA3-9D20-3949-A70C-DDD4ECD0662E}" type="presParOf" srcId="{324C16B8-9391-E143-B171-AA4894668B09}" destId="{DE6747BF-EEAE-5643-AF2A-39F1ED804B59}" srcOrd="0" destOrd="0" presId="urn:microsoft.com/office/officeart/2005/8/layout/arrow5"/>
    <dgm:cxn modelId="{31A0A27F-6B92-834D-8928-7B08F21583CB}" type="presParOf" srcId="{324C16B8-9391-E143-B171-AA4894668B09}" destId="{7D24C89F-D09F-7440-A1AB-E7D63307B23B}"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A516F71-3B2A-4057-83D9-B8620400B409}"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219EDD19-A0B2-4764-950B-2A8DCB109BBE}">
      <dgm:prSet/>
      <dgm:spPr/>
      <dgm:t>
        <a:bodyPr/>
        <a:lstStyle/>
        <a:p>
          <a:r>
            <a:rPr lang="en-US" b="1" i="0"/>
            <a:t>Volume of Water Used</a:t>
          </a:r>
          <a:r>
            <a:rPr lang="en-US" b="0" i="0"/>
            <a:t>: Understand the historical water consumption patterns, including peak usage periods, and how they relate to system costs.</a:t>
          </a:r>
          <a:endParaRPr lang="en-US"/>
        </a:p>
      </dgm:t>
    </dgm:pt>
    <dgm:pt modelId="{1177957F-6254-4111-BB2F-7E2B19F95F22}" type="parTrans" cxnId="{7762BA90-77DE-4D13-B234-1DBF021CB844}">
      <dgm:prSet/>
      <dgm:spPr/>
      <dgm:t>
        <a:bodyPr/>
        <a:lstStyle/>
        <a:p>
          <a:endParaRPr lang="en-US"/>
        </a:p>
      </dgm:t>
    </dgm:pt>
    <dgm:pt modelId="{0A7012FC-364A-4753-AC16-BF4ED8FAEB46}" type="sibTrans" cxnId="{7762BA90-77DE-4D13-B234-1DBF021CB844}">
      <dgm:prSet/>
      <dgm:spPr/>
      <dgm:t>
        <a:bodyPr/>
        <a:lstStyle/>
        <a:p>
          <a:endParaRPr lang="en-US"/>
        </a:p>
      </dgm:t>
    </dgm:pt>
    <dgm:pt modelId="{B59B4E28-F588-421C-BEBF-3AC5EAEB9F84}">
      <dgm:prSet/>
      <dgm:spPr/>
      <dgm:t>
        <a:bodyPr/>
        <a:lstStyle/>
        <a:p>
          <a:r>
            <a:rPr lang="en-US" b="1" i="0"/>
            <a:t>Wastewater Flow and Load</a:t>
          </a:r>
          <a:r>
            <a:rPr lang="en-US" b="0" i="0"/>
            <a:t>: Wastewater treatment costs depend on the volume of wastewater as well as the strength of the wastewater (e.g., pollutants and solids), which may require different treatment levels.</a:t>
          </a:r>
          <a:endParaRPr lang="en-US"/>
        </a:p>
      </dgm:t>
    </dgm:pt>
    <dgm:pt modelId="{84D6A386-307F-4F4E-8F68-4586ED1B5FBE}" type="parTrans" cxnId="{594D56C3-7972-46A8-8EC3-EF4181ADFB74}">
      <dgm:prSet/>
      <dgm:spPr/>
      <dgm:t>
        <a:bodyPr/>
        <a:lstStyle/>
        <a:p>
          <a:endParaRPr lang="en-US"/>
        </a:p>
      </dgm:t>
    </dgm:pt>
    <dgm:pt modelId="{06C3CFC0-5670-488C-99AE-91962FB9BD52}" type="sibTrans" cxnId="{594D56C3-7972-46A8-8EC3-EF4181ADFB74}">
      <dgm:prSet/>
      <dgm:spPr/>
      <dgm:t>
        <a:bodyPr/>
        <a:lstStyle/>
        <a:p>
          <a:endParaRPr lang="en-US"/>
        </a:p>
      </dgm:t>
    </dgm:pt>
    <dgm:pt modelId="{1C6319E5-2EFE-4A6E-B4BC-114860B87AFE}">
      <dgm:prSet/>
      <dgm:spPr/>
      <dgm:t>
        <a:bodyPr/>
        <a:lstStyle/>
        <a:p>
          <a:r>
            <a:rPr lang="en-US" b="1" i="0"/>
            <a:t>Seasonal and Geographic Variations</a:t>
          </a:r>
          <a:r>
            <a:rPr lang="en-US" b="0" i="0"/>
            <a:t>: Some regions may have seasonal demand spikes, such as during summer months, or disparities in usage based on geography or socioeconomic factors.</a:t>
          </a:r>
          <a:endParaRPr lang="en-US"/>
        </a:p>
      </dgm:t>
    </dgm:pt>
    <dgm:pt modelId="{FEB29CF7-2040-42A3-8523-240581CA7BFC}" type="parTrans" cxnId="{E80CA25C-232C-4C2E-AC56-DDE0056CE137}">
      <dgm:prSet/>
      <dgm:spPr/>
      <dgm:t>
        <a:bodyPr/>
        <a:lstStyle/>
        <a:p>
          <a:endParaRPr lang="en-US"/>
        </a:p>
      </dgm:t>
    </dgm:pt>
    <dgm:pt modelId="{3EEB235A-B209-4C74-ABD8-BC680A3F17CA}" type="sibTrans" cxnId="{E80CA25C-232C-4C2E-AC56-DDE0056CE137}">
      <dgm:prSet/>
      <dgm:spPr/>
      <dgm:t>
        <a:bodyPr/>
        <a:lstStyle/>
        <a:p>
          <a:endParaRPr lang="en-US"/>
        </a:p>
      </dgm:t>
    </dgm:pt>
    <dgm:pt modelId="{284A1ED4-4442-401A-AB81-B3B9ADB612FA}" type="pres">
      <dgm:prSet presAssocID="{EA516F71-3B2A-4057-83D9-B8620400B409}" presName="root" presStyleCnt="0">
        <dgm:presLayoutVars>
          <dgm:dir/>
          <dgm:resizeHandles val="exact"/>
        </dgm:presLayoutVars>
      </dgm:prSet>
      <dgm:spPr/>
    </dgm:pt>
    <dgm:pt modelId="{AD4339CE-6B38-4690-A141-0F808D3F1B37}" type="pres">
      <dgm:prSet presAssocID="{219EDD19-A0B2-4764-950B-2A8DCB109BBE}" presName="compNode" presStyleCnt="0"/>
      <dgm:spPr/>
    </dgm:pt>
    <dgm:pt modelId="{629BF636-3D6C-495E-BAA7-0E6D210D527F}" type="pres">
      <dgm:prSet presAssocID="{219EDD19-A0B2-4764-950B-2A8DCB109BBE}" presName="bgRect" presStyleLbl="bgShp" presStyleIdx="0" presStyleCnt="3"/>
      <dgm:spPr/>
    </dgm:pt>
    <dgm:pt modelId="{7ECC37FD-0333-4596-979C-6EF840618AA9}" type="pres">
      <dgm:prSet presAssocID="{219EDD19-A0B2-4764-950B-2A8DCB109BB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idge scene"/>
        </a:ext>
      </dgm:extLst>
    </dgm:pt>
    <dgm:pt modelId="{65C1BC9B-AC7C-4097-AD80-CF6E9C749F25}" type="pres">
      <dgm:prSet presAssocID="{219EDD19-A0B2-4764-950B-2A8DCB109BBE}" presName="spaceRect" presStyleCnt="0"/>
      <dgm:spPr/>
    </dgm:pt>
    <dgm:pt modelId="{551245C9-6019-4754-80A9-A91A57167955}" type="pres">
      <dgm:prSet presAssocID="{219EDD19-A0B2-4764-950B-2A8DCB109BBE}" presName="parTx" presStyleLbl="revTx" presStyleIdx="0" presStyleCnt="3">
        <dgm:presLayoutVars>
          <dgm:chMax val="0"/>
          <dgm:chPref val="0"/>
        </dgm:presLayoutVars>
      </dgm:prSet>
      <dgm:spPr/>
    </dgm:pt>
    <dgm:pt modelId="{9C4DF5F9-BB68-42A7-A01A-6F222742E33E}" type="pres">
      <dgm:prSet presAssocID="{0A7012FC-364A-4753-AC16-BF4ED8FAEB46}" presName="sibTrans" presStyleCnt="0"/>
      <dgm:spPr/>
    </dgm:pt>
    <dgm:pt modelId="{45154A99-BFAA-4D00-BB99-748F7DF6118A}" type="pres">
      <dgm:prSet presAssocID="{B59B4E28-F588-421C-BEBF-3AC5EAEB9F84}" presName="compNode" presStyleCnt="0"/>
      <dgm:spPr/>
    </dgm:pt>
    <dgm:pt modelId="{2FA0771A-A4FE-4D4E-AC1E-C9F948C6A5ED}" type="pres">
      <dgm:prSet presAssocID="{B59B4E28-F588-421C-BEBF-3AC5EAEB9F84}" presName="bgRect" presStyleLbl="bgShp" presStyleIdx="1" presStyleCnt="3"/>
      <dgm:spPr/>
    </dgm:pt>
    <dgm:pt modelId="{6E4609B4-204F-4B94-A8B2-98C8367B0D9B}" type="pres">
      <dgm:prSet presAssocID="{B59B4E28-F588-421C-BEBF-3AC5EAEB9F8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plash"/>
        </a:ext>
      </dgm:extLst>
    </dgm:pt>
    <dgm:pt modelId="{A63CB7E9-8525-4B98-A2D8-E00475674ADC}" type="pres">
      <dgm:prSet presAssocID="{B59B4E28-F588-421C-BEBF-3AC5EAEB9F84}" presName="spaceRect" presStyleCnt="0"/>
      <dgm:spPr/>
    </dgm:pt>
    <dgm:pt modelId="{AFDD6321-FA49-4199-ACE3-0BB011C1A868}" type="pres">
      <dgm:prSet presAssocID="{B59B4E28-F588-421C-BEBF-3AC5EAEB9F84}" presName="parTx" presStyleLbl="revTx" presStyleIdx="1" presStyleCnt="3">
        <dgm:presLayoutVars>
          <dgm:chMax val="0"/>
          <dgm:chPref val="0"/>
        </dgm:presLayoutVars>
      </dgm:prSet>
      <dgm:spPr/>
    </dgm:pt>
    <dgm:pt modelId="{29350569-2F71-4E55-98BA-77B4D4036F2C}" type="pres">
      <dgm:prSet presAssocID="{06C3CFC0-5670-488C-99AE-91962FB9BD52}" presName="sibTrans" presStyleCnt="0"/>
      <dgm:spPr/>
    </dgm:pt>
    <dgm:pt modelId="{2ABF2A45-A788-43C3-BCD1-0A982D3E80E1}" type="pres">
      <dgm:prSet presAssocID="{1C6319E5-2EFE-4A6E-B4BC-114860B87AFE}" presName="compNode" presStyleCnt="0"/>
      <dgm:spPr/>
    </dgm:pt>
    <dgm:pt modelId="{2AB6C410-E010-4941-B1E3-D1BAA3280D88}" type="pres">
      <dgm:prSet presAssocID="{1C6319E5-2EFE-4A6E-B4BC-114860B87AFE}" presName="bgRect" presStyleLbl="bgShp" presStyleIdx="2" presStyleCnt="3"/>
      <dgm:spPr/>
    </dgm:pt>
    <dgm:pt modelId="{A826A2E3-A2E2-4052-AE96-BF8EBAE338F5}" type="pres">
      <dgm:prSet presAssocID="{1C6319E5-2EFE-4A6E-B4BC-114860B87AF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unset scene"/>
        </a:ext>
      </dgm:extLst>
    </dgm:pt>
    <dgm:pt modelId="{94844D53-6DC3-4EF2-B900-4D789D6B160B}" type="pres">
      <dgm:prSet presAssocID="{1C6319E5-2EFE-4A6E-B4BC-114860B87AFE}" presName="spaceRect" presStyleCnt="0"/>
      <dgm:spPr/>
    </dgm:pt>
    <dgm:pt modelId="{E244A2E5-4F2B-4C80-9501-996CD1AAD484}" type="pres">
      <dgm:prSet presAssocID="{1C6319E5-2EFE-4A6E-B4BC-114860B87AFE}" presName="parTx" presStyleLbl="revTx" presStyleIdx="2" presStyleCnt="3">
        <dgm:presLayoutVars>
          <dgm:chMax val="0"/>
          <dgm:chPref val="0"/>
        </dgm:presLayoutVars>
      </dgm:prSet>
      <dgm:spPr/>
    </dgm:pt>
  </dgm:ptLst>
  <dgm:cxnLst>
    <dgm:cxn modelId="{23356933-7C07-4C68-8140-4D6DD8DDDBA2}" type="presOf" srcId="{B59B4E28-F588-421C-BEBF-3AC5EAEB9F84}" destId="{AFDD6321-FA49-4199-ACE3-0BB011C1A868}" srcOrd="0" destOrd="0" presId="urn:microsoft.com/office/officeart/2018/2/layout/IconVerticalSolidList"/>
    <dgm:cxn modelId="{E80CA25C-232C-4C2E-AC56-DDE0056CE137}" srcId="{EA516F71-3B2A-4057-83D9-B8620400B409}" destId="{1C6319E5-2EFE-4A6E-B4BC-114860B87AFE}" srcOrd="2" destOrd="0" parTransId="{FEB29CF7-2040-42A3-8523-240581CA7BFC}" sibTransId="{3EEB235A-B209-4C74-ABD8-BC680A3F17CA}"/>
    <dgm:cxn modelId="{9425AA78-6566-47C5-966C-A7A65C5EEC24}" type="presOf" srcId="{219EDD19-A0B2-4764-950B-2A8DCB109BBE}" destId="{551245C9-6019-4754-80A9-A91A57167955}" srcOrd="0" destOrd="0" presId="urn:microsoft.com/office/officeart/2018/2/layout/IconVerticalSolidList"/>
    <dgm:cxn modelId="{7762BA90-77DE-4D13-B234-1DBF021CB844}" srcId="{EA516F71-3B2A-4057-83D9-B8620400B409}" destId="{219EDD19-A0B2-4764-950B-2A8DCB109BBE}" srcOrd="0" destOrd="0" parTransId="{1177957F-6254-4111-BB2F-7E2B19F95F22}" sibTransId="{0A7012FC-364A-4753-AC16-BF4ED8FAEB46}"/>
    <dgm:cxn modelId="{3B2978BB-439C-4C92-ABBF-1A8042768CBF}" type="presOf" srcId="{1C6319E5-2EFE-4A6E-B4BC-114860B87AFE}" destId="{E244A2E5-4F2B-4C80-9501-996CD1AAD484}" srcOrd="0" destOrd="0" presId="urn:microsoft.com/office/officeart/2018/2/layout/IconVerticalSolidList"/>
    <dgm:cxn modelId="{594D56C3-7972-46A8-8EC3-EF4181ADFB74}" srcId="{EA516F71-3B2A-4057-83D9-B8620400B409}" destId="{B59B4E28-F588-421C-BEBF-3AC5EAEB9F84}" srcOrd="1" destOrd="0" parTransId="{84D6A386-307F-4F4E-8F68-4586ED1B5FBE}" sibTransId="{06C3CFC0-5670-488C-99AE-91962FB9BD52}"/>
    <dgm:cxn modelId="{690624DF-AED9-4ED6-8138-E01308DEC6E4}" type="presOf" srcId="{EA516F71-3B2A-4057-83D9-B8620400B409}" destId="{284A1ED4-4442-401A-AB81-B3B9ADB612FA}" srcOrd="0" destOrd="0" presId="urn:microsoft.com/office/officeart/2018/2/layout/IconVerticalSolidList"/>
    <dgm:cxn modelId="{BF6DC2D2-637C-4464-B389-FB52FC3A0CA0}" type="presParOf" srcId="{284A1ED4-4442-401A-AB81-B3B9ADB612FA}" destId="{AD4339CE-6B38-4690-A141-0F808D3F1B37}" srcOrd="0" destOrd="0" presId="urn:microsoft.com/office/officeart/2018/2/layout/IconVerticalSolidList"/>
    <dgm:cxn modelId="{5EC8475F-9965-42F4-A15E-C939A43F9A69}" type="presParOf" srcId="{AD4339CE-6B38-4690-A141-0F808D3F1B37}" destId="{629BF636-3D6C-495E-BAA7-0E6D210D527F}" srcOrd="0" destOrd="0" presId="urn:microsoft.com/office/officeart/2018/2/layout/IconVerticalSolidList"/>
    <dgm:cxn modelId="{DE47A97B-36FC-4D37-814F-11CB5A9E32A2}" type="presParOf" srcId="{AD4339CE-6B38-4690-A141-0F808D3F1B37}" destId="{7ECC37FD-0333-4596-979C-6EF840618AA9}" srcOrd="1" destOrd="0" presId="urn:microsoft.com/office/officeart/2018/2/layout/IconVerticalSolidList"/>
    <dgm:cxn modelId="{3214AD7D-3588-4876-BA9D-D09F185E5697}" type="presParOf" srcId="{AD4339CE-6B38-4690-A141-0F808D3F1B37}" destId="{65C1BC9B-AC7C-4097-AD80-CF6E9C749F25}" srcOrd="2" destOrd="0" presId="urn:microsoft.com/office/officeart/2018/2/layout/IconVerticalSolidList"/>
    <dgm:cxn modelId="{F2A86C5F-AC86-4A80-BC4B-D9E3C7B11954}" type="presParOf" srcId="{AD4339CE-6B38-4690-A141-0F808D3F1B37}" destId="{551245C9-6019-4754-80A9-A91A57167955}" srcOrd="3" destOrd="0" presId="urn:microsoft.com/office/officeart/2018/2/layout/IconVerticalSolidList"/>
    <dgm:cxn modelId="{E9E26C97-9CBC-4FDA-A029-15016B462087}" type="presParOf" srcId="{284A1ED4-4442-401A-AB81-B3B9ADB612FA}" destId="{9C4DF5F9-BB68-42A7-A01A-6F222742E33E}" srcOrd="1" destOrd="0" presId="urn:microsoft.com/office/officeart/2018/2/layout/IconVerticalSolidList"/>
    <dgm:cxn modelId="{91E74DEC-11B3-40E2-B78D-5ADE98DBC9F2}" type="presParOf" srcId="{284A1ED4-4442-401A-AB81-B3B9ADB612FA}" destId="{45154A99-BFAA-4D00-BB99-748F7DF6118A}" srcOrd="2" destOrd="0" presId="urn:microsoft.com/office/officeart/2018/2/layout/IconVerticalSolidList"/>
    <dgm:cxn modelId="{9332BDE5-5501-4F31-BC14-22E07003D9CA}" type="presParOf" srcId="{45154A99-BFAA-4D00-BB99-748F7DF6118A}" destId="{2FA0771A-A4FE-4D4E-AC1E-C9F948C6A5ED}" srcOrd="0" destOrd="0" presId="urn:microsoft.com/office/officeart/2018/2/layout/IconVerticalSolidList"/>
    <dgm:cxn modelId="{D3363B24-F2B1-4E43-A2F0-4C84F55E63A9}" type="presParOf" srcId="{45154A99-BFAA-4D00-BB99-748F7DF6118A}" destId="{6E4609B4-204F-4B94-A8B2-98C8367B0D9B}" srcOrd="1" destOrd="0" presId="urn:microsoft.com/office/officeart/2018/2/layout/IconVerticalSolidList"/>
    <dgm:cxn modelId="{A1BE690B-A239-4DD6-B996-5329733B90F4}" type="presParOf" srcId="{45154A99-BFAA-4D00-BB99-748F7DF6118A}" destId="{A63CB7E9-8525-4B98-A2D8-E00475674ADC}" srcOrd="2" destOrd="0" presId="urn:microsoft.com/office/officeart/2018/2/layout/IconVerticalSolidList"/>
    <dgm:cxn modelId="{DF85AC5E-62FC-4B7B-BF1E-4C440F30D5BE}" type="presParOf" srcId="{45154A99-BFAA-4D00-BB99-748F7DF6118A}" destId="{AFDD6321-FA49-4199-ACE3-0BB011C1A868}" srcOrd="3" destOrd="0" presId="urn:microsoft.com/office/officeart/2018/2/layout/IconVerticalSolidList"/>
    <dgm:cxn modelId="{5B93DFF2-B2B9-4A01-BD85-1B9BF9EBCF9A}" type="presParOf" srcId="{284A1ED4-4442-401A-AB81-B3B9ADB612FA}" destId="{29350569-2F71-4E55-98BA-77B4D4036F2C}" srcOrd="3" destOrd="0" presId="urn:microsoft.com/office/officeart/2018/2/layout/IconVerticalSolidList"/>
    <dgm:cxn modelId="{AB9587E9-3887-409D-8AF8-9359D6A3AFFA}" type="presParOf" srcId="{284A1ED4-4442-401A-AB81-B3B9ADB612FA}" destId="{2ABF2A45-A788-43C3-BCD1-0A982D3E80E1}" srcOrd="4" destOrd="0" presId="urn:microsoft.com/office/officeart/2018/2/layout/IconVerticalSolidList"/>
    <dgm:cxn modelId="{3B8B9CB1-37D1-4044-A57D-FACE975049F5}" type="presParOf" srcId="{2ABF2A45-A788-43C3-BCD1-0A982D3E80E1}" destId="{2AB6C410-E010-4941-B1E3-D1BAA3280D88}" srcOrd="0" destOrd="0" presId="urn:microsoft.com/office/officeart/2018/2/layout/IconVerticalSolidList"/>
    <dgm:cxn modelId="{4B12478B-DBB5-42B7-AF9F-A8A14698372D}" type="presParOf" srcId="{2ABF2A45-A788-43C3-BCD1-0A982D3E80E1}" destId="{A826A2E3-A2E2-4052-AE96-BF8EBAE338F5}" srcOrd="1" destOrd="0" presId="urn:microsoft.com/office/officeart/2018/2/layout/IconVerticalSolidList"/>
    <dgm:cxn modelId="{D2D07CED-6343-4208-B9DE-3CC2BBBD57D6}" type="presParOf" srcId="{2ABF2A45-A788-43C3-BCD1-0A982D3E80E1}" destId="{94844D53-6DC3-4EF2-B900-4D789D6B160B}" srcOrd="2" destOrd="0" presId="urn:microsoft.com/office/officeart/2018/2/layout/IconVerticalSolidList"/>
    <dgm:cxn modelId="{1E3C7E76-6E62-49D0-9288-B10284A53537}" type="presParOf" srcId="{2ABF2A45-A788-43C3-BCD1-0A982D3E80E1}" destId="{E244A2E5-4F2B-4C80-9501-996CD1AAD48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F30CB12-47F4-4368-9AFC-0C8EFD7C208E}"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9D735192-923C-4213-B144-414D3F571CFC}">
      <dgm:prSet custT="1"/>
      <dgm:spPr/>
      <dgm:t>
        <a:bodyPr/>
        <a:lstStyle/>
        <a:p>
          <a:r>
            <a:rPr lang="en-US" sz="1800" b="1" i="0" dirty="0"/>
            <a:t>Customer Classes: </a:t>
          </a:r>
          <a:r>
            <a:rPr lang="en-US" sz="1800" i="0" dirty="0"/>
            <a:t>Consider whether there are utility-based reasons to differentiate among different customers</a:t>
          </a:r>
          <a:endParaRPr lang="en-US" sz="1800" dirty="0"/>
        </a:p>
      </dgm:t>
    </dgm:pt>
    <dgm:pt modelId="{5575690E-C3D9-42C4-B434-213C253DB340}" type="parTrans" cxnId="{62583556-F678-41A6-A55C-90DB97B8077D}">
      <dgm:prSet/>
      <dgm:spPr/>
      <dgm:t>
        <a:bodyPr/>
        <a:lstStyle/>
        <a:p>
          <a:endParaRPr lang="en-US"/>
        </a:p>
      </dgm:t>
    </dgm:pt>
    <dgm:pt modelId="{08F426B7-8CF0-424E-A250-0E3E3D7EF2B8}" type="sibTrans" cxnId="{62583556-F678-41A6-A55C-90DB97B8077D}">
      <dgm:prSet/>
      <dgm:spPr/>
      <dgm:t>
        <a:bodyPr/>
        <a:lstStyle/>
        <a:p>
          <a:endParaRPr lang="en-US"/>
        </a:p>
      </dgm:t>
    </dgm:pt>
    <dgm:pt modelId="{D07DFF69-5246-4BAD-956C-0F6FD8FC7991}">
      <dgm:prSet custT="1"/>
      <dgm:spPr/>
      <dgm:t>
        <a:bodyPr/>
        <a:lstStyle/>
        <a:p>
          <a:r>
            <a:rPr lang="en-US" sz="1600" b="1" i="0" dirty="0"/>
            <a:t>Flat vs. Volumetric Charges</a:t>
          </a:r>
          <a:r>
            <a:rPr lang="en-US" sz="1600" b="0" i="0" dirty="0"/>
            <a:t>: Consider whether to charge a fixed fee (base charge) or a volumetric rate (per unit of water used). Volumetric rates can incentivize conservation, while base charges ensure a stable revenue stream.</a:t>
          </a:r>
          <a:endParaRPr lang="en-US" sz="1600" dirty="0"/>
        </a:p>
      </dgm:t>
    </dgm:pt>
    <dgm:pt modelId="{FE7E3F4A-AE67-42EB-A69A-9C1E395C75DD}" type="parTrans" cxnId="{E229C5E4-4039-40AD-B0D3-6EFA665BC11B}">
      <dgm:prSet/>
      <dgm:spPr/>
      <dgm:t>
        <a:bodyPr/>
        <a:lstStyle/>
        <a:p>
          <a:endParaRPr lang="en-US"/>
        </a:p>
      </dgm:t>
    </dgm:pt>
    <dgm:pt modelId="{89E5BDF3-C002-475E-9F17-FFDF99DD3AEE}" type="sibTrans" cxnId="{E229C5E4-4039-40AD-B0D3-6EFA665BC11B}">
      <dgm:prSet/>
      <dgm:spPr/>
      <dgm:t>
        <a:bodyPr/>
        <a:lstStyle/>
        <a:p>
          <a:endParaRPr lang="en-US"/>
        </a:p>
      </dgm:t>
    </dgm:pt>
    <dgm:pt modelId="{DE6C5558-E55D-41FD-99E4-C97F1F52C353}">
      <dgm:prSet/>
      <dgm:spPr/>
      <dgm:t>
        <a:bodyPr/>
        <a:lstStyle/>
        <a:p>
          <a:r>
            <a:rPr lang="en-US" b="1" i="0" dirty="0"/>
            <a:t>Impact of Rate Increases</a:t>
          </a:r>
          <a:r>
            <a:rPr lang="en-US" b="0" i="0" dirty="0"/>
            <a:t>: Consider how proposed rate increases will impact different customer classes, including low-income households or small businesses.</a:t>
          </a:r>
          <a:endParaRPr lang="en-US" dirty="0"/>
        </a:p>
      </dgm:t>
    </dgm:pt>
    <dgm:pt modelId="{452E5160-F374-4735-A57C-228D96C44F9E}" type="parTrans" cxnId="{AF491728-038E-44BB-9BDD-5D1C30F54313}">
      <dgm:prSet/>
      <dgm:spPr/>
      <dgm:t>
        <a:bodyPr/>
        <a:lstStyle/>
        <a:p>
          <a:endParaRPr lang="en-US"/>
        </a:p>
      </dgm:t>
    </dgm:pt>
    <dgm:pt modelId="{43D0CADC-B153-434F-A642-C62A9DC6E685}" type="sibTrans" cxnId="{AF491728-038E-44BB-9BDD-5D1C30F54313}">
      <dgm:prSet/>
      <dgm:spPr/>
      <dgm:t>
        <a:bodyPr/>
        <a:lstStyle/>
        <a:p>
          <a:endParaRPr lang="en-US"/>
        </a:p>
      </dgm:t>
    </dgm:pt>
    <dgm:pt modelId="{EDB67CB1-16E2-4B9C-AE2E-318E3C50C5B4}">
      <dgm:prSet/>
      <dgm:spPr/>
      <dgm:t>
        <a:bodyPr/>
        <a:lstStyle/>
        <a:p>
          <a:r>
            <a:rPr lang="en-US" b="1" i="0"/>
            <a:t>Inclining or Declining Block Rates</a:t>
          </a:r>
          <a:r>
            <a:rPr lang="en-US" b="0" i="0"/>
            <a:t>: Determine if block rates should be progressive (higher rates for higher consumption) or regressive (lower rates for higher consumption).</a:t>
          </a:r>
          <a:endParaRPr lang="en-US"/>
        </a:p>
      </dgm:t>
    </dgm:pt>
    <dgm:pt modelId="{4B77BE76-8A91-4F02-B775-6E07151D7FE0}" type="parTrans" cxnId="{829F4C11-FBD3-4E4D-90BD-8B58B45BB39E}">
      <dgm:prSet/>
      <dgm:spPr/>
      <dgm:t>
        <a:bodyPr/>
        <a:lstStyle/>
        <a:p>
          <a:endParaRPr lang="en-US"/>
        </a:p>
      </dgm:t>
    </dgm:pt>
    <dgm:pt modelId="{2006F697-D265-4D7C-9538-18D289FA2E24}" type="sibTrans" cxnId="{829F4C11-FBD3-4E4D-90BD-8B58B45BB39E}">
      <dgm:prSet/>
      <dgm:spPr/>
      <dgm:t>
        <a:bodyPr/>
        <a:lstStyle/>
        <a:p>
          <a:endParaRPr lang="en-US"/>
        </a:p>
      </dgm:t>
    </dgm:pt>
    <dgm:pt modelId="{21A7B127-D5A5-489F-8090-06B0F8771BA6}" type="pres">
      <dgm:prSet presAssocID="{CF30CB12-47F4-4368-9AFC-0C8EFD7C208E}" presName="root" presStyleCnt="0">
        <dgm:presLayoutVars>
          <dgm:dir/>
          <dgm:resizeHandles val="exact"/>
        </dgm:presLayoutVars>
      </dgm:prSet>
      <dgm:spPr/>
    </dgm:pt>
    <dgm:pt modelId="{3A8A7B46-FD47-4F92-A1A7-5F70241D2185}" type="pres">
      <dgm:prSet presAssocID="{9D735192-923C-4213-B144-414D3F571CFC}" presName="compNode" presStyleCnt="0"/>
      <dgm:spPr/>
    </dgm:pt>
    <dgm:pt modelId="{81C1556B-512A-4AD2-A30D-4C3794F41B13}" type="pres">
      <dgm:prSet presAssocID="{9D735192-923C-4213-B144-414D3F571CFC}" presName="bgRect" presStyleLbl="bgShp" presStyleIdx="0" presStyleCnt="4"/>
      <dgm:spPr/>
    </dgm:pt>
    <dgm:pt modelId="{817045E8-B6EC-472D-8BE0-EE5091138670}" type="pres">
      <dgm:prSet presAssocID="{9D735192-923C-4213-B144-414D3F571CF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llar"/>
        </a:ext>
      </dgm:extLst>
    </dgm:pt>
    <dgm:pt modelId="{A5C09B02-9F85-4A86-A489-0E7644C3549E}" type="pres">
      <dgm:prSet presAssocID="{9D735192-923C-4213-B144-414D3F571CFC}" presName="spaceRect" presStyleCnt="0"/>
      <dgm:spPr/>
    </dgm:pt>
    <dgm:pt modelId="{CC79FC2B-6AE8-41ED-BD61-651E036BB14D}" type="pres">
      <dgm:prSet presAssocID="{9D735192-923C-4213-B144-414D3F571CFC}" presName="parTx" presStyleLbl="revTx" presStyleIdx="0" presStyleCnt="4">
        <dgm:presLayoutVars>
          <dgm:chMax val="0"/>
          <dgm:chPref val="0"/>
        </dgm:presLayoutVars>
      </dgm:prSet>
      <dgm:spPr/>
    </dgm:pt>
    <dgm:pt modelId="{79859AA7-975D-4820-8F2F-3CDA8C385838}" type="pres">
      <dgm:prSet presAssocID="{08F426B7-8CF0-424E-A250-0E3E3D7EF2B8}" presName="sibTrans" presStyleCnt="0"/>
      <dgm:spPr/>
    </dgm:pt>
    <dgm:pt modelId="{20B7C13D-2915-439D-BA1B-5D4A8460EB05}" type="pres">
      <dgm:prSet presAssocID="{D07DFF69-5246-4BAD-956C-0F6FD8FC7991}" presName="compNode" presStyleCnt="0"/>
      <dgm:spPr/>
    </dgm:pt>
    <dgm:pt modelId="{785006E4-695B-48FD-B6A2-B4DADC8F1D9C}" type="pres">
      <dgm:prSet presAssocID="{D07DFF69-5246-4BAD-956C-0F6FD8FC7991}" presName="bgRect" presStyleLbl="bgShp" presStyleIdx="1" presStyleCnt="4"/>
      <dgm:spPr/>
    </dgm:pt>
    <dgm:pt modelId="{4C7A8D3D-0C2A-4ECB-AE73-0FED9557CD24}" type="pres">
      <dgm:prSet presAssocID="{D07DFF69-5246-4BAD-956C-0F6FD8FC799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8AB1CC29-DFCC-4FA8-9FF4-CFCE6EA2337C}" type="pres">
      <dgm:prSet presAssocID="{D07DFF69-5246-4BAD-956C-0F6FD8FC7991}" presName="spaceRect" presStyleCnt="0"/>
      <dgm:spPr/>
    </dgm:pt>
    <dgm:pt modelId="{438B178A-7497-4788-8A77-EA9C47947FC6}" type="pres">
      <dgm:prSet presAssocID="{D07DFF69-5246-4BAD-956C-0F6FD8FC7991}" presName="parTx" presStyleLbl="revTx" presStyleIdx="1" presStyleCnt="4">
        <dgm:presLayoutVars>
          <dgm:chMax val="0"/>
          <dgm:chPref val="0"/>
        </dgm:presLayoutVars>
      </dgm:prSet>
      <dgm:spPr/>
    </dgm:pt>
    <dgm:pt modelId="{24BB411A-E86A-4785-BDBB-9C9AE1A786BC}" type="pres">
      <dgm:prSet presAssocID="{89E5BDF3-C002-475E-9F17-FFDF99DD3AEE}" presName="sibTrans" presStyleCnt="0"/>
      <dgm:spPr/>
    </dgm:pt>
    <dgm:pt modelId="{15F29813-3B81-4F39-8CB0-653D3FE8BDCA}" type="pres">
      <dgm:prSet presAssocID="{DE6C5558-E55D-41FD-99E4-C97F1F52C353}" presName="compNode" presStyleCnt="0"/>
      <dgm:spPr/>
    </dgm:pt>
    <dgm:pt modelId="{F5ECD40C-E679-412C-9057-E802E29F7B83}" type="pres">
      <dgm:prSet presAssocID="{DE6C5558-E55D-41FD-99E4-C97F1F52C353}" presName="bgRect" presStyleLbl="bgShp" presStyleIdx="2" presStyleCnt="4"/>
      <dgm:spPr/>
    </dgm:pt>
    <dgm:pt modelId="{C8F99BB3-7FB6-4526-BF2A-8DC3296E66A5}" type="pres">
      <dgm:prSet presAssocID="{DE6C5558-E55D-41FD-99E4-C97F1F52C35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ity"/>
        </a:ext>
      </dgm:extLst>
    </dgm:pt>
    <dgm:pt modelId="{089DE083-D2A6-4B0B-8667-E63FD9CE5CBD}" type="pres">
      <dgm:prSet presAssocID="{DE6C5558-E55D-41FD-99E4-C97F1F52C353}" presName="spaceRect" presStyleCnt="0"/>
      <dgm:spPr/>
    </dgm:pt>
    <dgm:pt modelId="{5BADBBC5-0EC9-4A60-80CB-2C619E8A977C}" type="pres">
      <dgm:prSet presAssocID="{DE6C5558-E55D-41FD-99E4-C97F1F52C353}" presName="parTx" presStyleLbl="revTx" presStyleIdx="2" presStyleCnt="4">
        <dgm:presLayoutVars>
          <dgm:chMax val="0"/>
          <dgm:chPref val="0"/>
        </dgm:presLayoutVars>
      </dgm:prSet>
      <dgm:spPr/>
    </dgm:pt>
    <dgm:pt modelId="{2CC2A1AB-CC38-4876-AA8D-A7A45723B36D}" type="pres">
      <dgm:prSet presAssocID="{43D0CADC-B153-434F-A642-C62A9DC6E685}" presName="sibTrans" presStyleCnt="0"/>
      <dgm:spPr/>
    </dgm:pt>
    <dgm:pt modelId="{249D3B76-8E81-4984-A062-7139B5C2D2A1}" type="pres">
      <dgm:prSet presAssocID="{EDB67CB1-16E2-4B9C-AE2E-318E3C50C5B4}" presName="compNode" presStyleCnt="0"/>
      <dgm:spPr/>
    </dgm:pt>
    <dgm:pt modelId="{15D58369-4A8C-4207-97D2-843B2AF47E96}" type="pres">
      <dgm:prSet presAssocID="{EDB67CB1-16E2-4B9C-AE2E-318E3C50C5B4}" presName="bgRect" presStyleLbl="bgShp" presStyleIdx="3" presStyleCnt="4"/>
      <dgm:spPr/>
    </dgm:pt>
    <dgm:pt modelId="{87443C03-9473-4698-AC2B-CF6E11A00E95}" type="pres">
      <dgm:prSet presAssocID="{EDB67CB1-16E2-4B9C-AE2E-318E3C50C5B4}" presName="iconRect" presStyleLbl="node1" presStyleIdx="3" presStyleCnt="4"/>
      <dgm:spPr>
        <a:ln>
          <a:noFill/>
        </a:ln>
      </dgm:spPr>
    </dgm:pt>
    <dgm:pt modelId="{157F2827-F006-4996-8E87-9A0B31373BBC}" type="pres">
      <dgm:prSet presAssocID="{EDB67CB1-16E2-4B9C-AE2E-318E3C50C5B4}" presName="spaceRect" presStyleCnt="0"/>
      <dgm:spPr/>
    </dgm:pt>
    <dgm:pt modelId="{7B8DC4B6-79BC-4697-9D66-85F4C63407AD}" type="pres">
      <dgm:prSet presAssocID="{EDB67CB1-16E2-4B9C-AE2E-318E3C50C5B4}" presName="parTx" presStyleLbl="revTx" presStyleIdx="3" presStyleCnt="4">
        <dgm:presLayoutVars>
          <dgm:chMax val="0"/>
          <dgm:chPref val="0"/>
        </dgm:presLayoutVars>
      </dgm:prSet>
      <dgm:spPr/>
    </dgm:pt>
  </dgm:ptLst>
  <dgm:cxnLst>
    <dgm:cxn modelId="{829F4C11-FBD3-4E4D-90BD-8B58B45BB39E}" srcId="{CF30CB12-47F4-4368-9AFC-0C8EFD7C208E}" destId="{EDB67CB1-16E2-4B9C-AE2E-318E3C50C5B4}" srcOrd="3" destOrd="0" parTransId="{4B77BE76-8A91-4F02-B775-6E07151D7FE0}" sibTransId="{2006F697-D265-4D7C-9538-18D289FA2E24}"/>
    <dgm:cxn modelId="{AF491728-038E-44BB-9BDD-5D1C30F54313}" srcId="{CF30CB12-47F4-4368-9AFC-0C8EFD7C208E}" destId="{DE6C5558-E55D-41FD-99E4-C97F1F52C353}" srcOrd="2" destOrd="0" parTransId="{452E5160-F374-4735-A57C-228D96C44F9E}" sibTransId="{43D0CADC-B153-434F-A642-C62A9DC6E685}"/>
    <dgm:cxn modelId="{62583556-F678-41A6-A55C-90DB97B8077D}" srcId="{CF30CB12-47F4-4368-9AFC-0C8EFD7C208E}" destId="{9D735192-923C-4213-B144-414D3F571CFC}" srcOrd="0" destOrd="0" parTransId="{5575690E-C3D9-42C4-B434-213C253DB340}" sibTransId="{08F426B7-8CF0-424E-A250-0E3E3D7EF2B8}"/>
    <dgm:cxn modelId="{A9283160-F12D-47DA-8F23-1EC03A3C3240}" type="presOf" srcId="{CF30CB12-47F4-4368-9AFC-0C8EFD7C208E}" destId="{21A7B127-D5A5-489F-8090-06B0F8771BA6}" srcOrd="0" destOrd="0" presId="urn:microsoft.com/office/officeart/2018/2/layout/IconVerticalSolidList"/>
    <dgm:cxn modelId="{B588E070-0F65-4A83-BBF3-8ADBAC0A8361}" type="presOf" srcId="{DE6C5558-E55D-41FD-99E4-C97F1F52C353}" destId="{5BADBBC5-0EC9-4A60-80CB-2C619E8A977C}" srcOrd="0" destOrd="0" presId="urn:microsoft.com/office/officeart/2018/2/layout/IconVerticalSolidList"/>
    <dgm:cxn modelId="{62CA6778-B66D-4492-9D9C-3F08AFF0113A}" type="presOf" srcId="{D07DFF69-5246-4BAD-956C-0F6FD8FC7991}" destId="{438B178A-7497-4788-8A77-EA9C47947FC6}" srcOrd="0" destOrd="0" presId="urn:microsoft.com/office/officeart/2018/2/layout/IconVerticalSolidList"/>
    <dgm:cxn modelId="{3F488599-6E19-422C-A010-C3FA181F014A}" type="presOf" srcId="{EDB67CB1-16E2-4B9C-AE2E-318E3C50C5B4}" destId="{7B8DC4B6-79BC-4697-9D66-85F4C63407AD}" srcOrd="0" destOrd="0" presId="urn:microsoft.com/office/officeart/2018/2/layout/IconVerticalSolidList"/>
    <dgm:cxn modelId="{11378AE1-46A8-41BA-A074-1E6C07D0F353}" type="presOf" srcId="{9D735192-923C-4213-B144-414D3F571CFC}" destId="{CC79FC2B-6AE8-41ED-BD61-651E036BB14D}" srcOrd="0" destOrd="0" presId="urn:microsoft.com/office/officeart/2018/2/layout/IconVerticalSolidList"/>
    <dgm:cxn modelId="{E229C5E4-4039-40AD-B0D3-6EFA665BC11B}" srcId="{CF30CB12-47F4-4368-9AFC-0C8EFD7C208E}" destId="{D07DFF69-5246-4BAD-956C-0F6FD8FC7991}" srcOrd="1" destOrd="0" parTransId="{FE7E3F4A-AE67-42EB-A69A-9C1E395C75DD}" sibTransId="{89E5BDF3-C002-475E-9F17-FFDF99DD3AEE}"/>
    <dgm:cxn modelId="{9094E74C-7736-48C8-A0B2-E7D5BE8E38AD}" type="presParOf" srcId="{21A7B127-D5A5-489F-8090-06B0F8771BA6}" destId="{3A8A7B46-FD47-4F92-A1A7-5F70241D2185}" srcOrd="0" destOrd="0" presId="urn:microsoft.com/office/officeart/2018/2/layout/IconVerticalSolidList"/>
    <dgm:cxn modelId="{1537109D-5297-4BA0-9B53-2CF960BB066E}" type="presParOf" srcId="{3A8A7B46-FD47-4F92-A1A7-5F70241D2185}" destId="{81C1556B-512A-4AD2-A30D-4C3794F41B13}" srcOrd="0" destOrd="0" presId="urn:microsoft.com/office/officeart/2018/2/layout/IconVerticalSolidList"/>
    <dgm:cxn modelId="{BC5928CD-5A24-4F68-8624-50A1F3605066}" type="presParOf" srcId="{3A8A7B46-FD47-4F92-A1A7-5F70241D2185}" destId="{817045E8-B6EC-472D-8BE0-EE5091138670}" srcOrd="1" destOrd="0" presId="urn:microsoft.com/office/officeart/2018/2/layout/IconVerticalSolidList"/>
    <dgm:cxn modelId="{63F2A625-A180-4A64-8C4A-95751BFAFB26}" type="presParOf" srcId="{3A8A7B46-FD47-4F92-A1A7-5F70241D2185}" destId="{A5C09B02-9F85-4A86-A489-0E7644C3549E}" srcOrd="2" destOrd="0" presId="urn:microsoft.com/office/officeart/2018/2/layout/IconVerticalSolidList"/>
    <dgm:cxn modelId="{6AFBFA87-A6F2-4EF2-A534-330AE016BF72}" type="presParOf" srcId="{3A8A7B46-FD47-4F92-A1A7-5F70241D2185}" destId="{CC79FC2B-6AE8-41ED-BD61-651E036BB14D}" srcOrd="3" destOrd="0" presId="urn:microsoft.com/office/officeart/2018/2/layout/IconVerticalSolidList"/>
    <dgm:cxn modelId="{213CDB5E-EF88-459E-B432-48B220254237}" type="presParOf" srcId="{21A7B127-D5A5-489F-8090-06B0F8771BA6}" destId="{79859AA7-975D-4820-8F2F-3CDA8C385838}" srcOrd="1" destOrd="0" presId="urn:microsoft.com/office/officeart/2018/2/layout/IconVerticalSolidList"/>
    <dgm:cxn modelId="{EDD079BA-B894-41D4-AA70-6F006C055D67}" type="presParOf" srcId="{21A7B127-D5A5-489F-8090-06B0F8771BA6}" destId="{20B7C13D-2915-439D-BA1B-5D4A8460EB05}" srcOrd="2" destOrd="0" presId="urn:microsoft.com/office/officeart/2018/2/layout/IconVerticalSolidList"/>
    <dgm:cxn modelId="{3E98C6A9-0CEF-4CAD-81B3-29449DADFC5E}" type="presParOf" srcId="{20B7C13D-2915-439D-BA1B-5D4A8460EB05}" destId="{785006E4-695B-48FD-B6A2-B4DADC8F1D9C}" srcOrd="0" destOrd="0" presId="urn:microsoft.com/office/officeart/2018/2/layout/IconVerticalSolidList"/>
    <dgm:cxn modelId="{168CDBB2-C497-4BF8-B995-471DAC1ADA67}" type="presParOf" srcId="{20B7C13D-2915-439D-BA1B-5D4A8460EB05}" destId="{4C7A8D3D-0C2A-4ECB-AE73-0FED9557CD24}" srcOrd="1" destOrd="0" presId="urn:microsoft.com/office/officeart/2018/2/layout/IconVerticalSolidList"/>
    <dgm:cxn modelId="{24E27FE8-FFB2-486A-BC45-5E335B201647}" type="presParOf" srcId="{20B7C13D-2915-439D-BA1B-5D4A8460EB05}" destId="{8AB1CC29-DFCC-4FA8-9FF4-CFCE6EA2337C}" srcOrd="2" destOrd="0" presId="urn:microsoft.com/office/officeart/2018/2/layout/IconVerticalSolidList"/>
    <dgm:cxn modelId="{FF5954C8-EDD3-483B-AAE8-66F6C0745F3A}" type="presParOf" srcId="{20B7C13D-2915-439D-BA1B-5D4A8460EB05}" destId="{438B178A-7497-4788-8A77-EA9C47947FC6}" srcOrd="3" destOrd="0" presId="urn:microsoft.com/office/officeart/2018/2/layout/IconVerticalSolidList"/>
    <dgm:cxn modelId="{0B513457-BE9E-49C1-AB34-6A997A343903}" type="presParOf" srcId="{21A7B127-D5A5-489F-8090-06B0F8771BA6}" destId="{24BB411A-E86A-4785-BDBB-9C9AE1A786BC}" srcOrd="3" destOrd="0" presId="urn:microsoft.com/office/officeart/2018/2/layout/IconVerticalSolidList"/>
    <dgm:cxn modelId="{F3869E50-F68C-457D-BD52-E4AD890CB0BD}" type="presParOf" srcId="{21A7B127-D5A5-489F-8090-06B0F8771BA6}" destId="{15F29813-3B81-4F39-8CB0-653D3FE8BDCA}" srcOrd="4" destOrd="0" presId="urn:microsoft.com/office/officeart/2018/2/layout/IconVerticalSolidList"/>
    <dgm:cxn modelId="{F441155C-F97A-4F24-8579-86CD9652C89A}" type="presParOf" srcId="{15F29813-3B81-4F39-8CB0-653D3FE8BDCA}" destId="{F5ECD40C-E679-412C-9057-E802E29F7B83}" srcOrd="0" destOrd="0" presId="urn:microsoft.com/office/officeart/2018/2/layout/IconVerticalSolidList"/>
    <dgm:cxn modelId="{B923ECAA-218A-4793-8933-175E52B0246E}" type="presParOf" srcId="{15F29813-3B81-4F39-8CB0-653D3FE8BDCA}" destId="{C8F99BB3-7FB6-4526-BF2A-8DC3296E66A5}" srcOrd="1" destOrd="0" presId="urn:microsoft.com/office/officeart/2018/2/layout/IconVerticalSolidList"/>
    <dgm:cxn modelId="{0E9B0336-9B1F-41F5-926C-2124412E2FE3}" type="presParOf" srcId="{15F29813-3B81-4F39-8CB0-653D3FE8BDCA}" destId="{089DE083-D2A6-4B0B-8667-E63FD9CE5CBD}" srcOrd="2" destOrd="0" presId="urn:microsoft.com/office/officeart/2018/2/layout/IconVerticalSolidList"/>
    <dgm:cxn modelId="{9A3C0A9A-9C4C-4322-AD6A-C14C79C1C892}" type="presParOf" srcId="{15F29813-3B81-4F39-8CB0-653D3FE8BDCA}" destId="{5BADBBC5-0EC9-4A60-80CB-2C619E8A977C}" srcOrd="3" destOrd="0" presId="urn:microsoft.com/office/officeart/2018/2/layout/IconVerticalSolidList"/>
    <dgm:cxn modelId="{894FEF2C-CF11-45CF-A937-857D6291DFB7}" type="presParOf" srcId="{21A7B127-D5A5-489F-8090-06B0F8771BA6}" destId="{2CC2A1AB-CC38-4876-AA8D-A7A45723B36D}" srcOrd="5" destOrd="0" presId="urn:microsoft.com/office/officeart/2018/2/layout/IconVerticalSolidList"/>
    <dgm:cxn modelId="{155C6E46-67C0-4EFE-A11F-72C0AB5A1D9A}" type="presParOf" srcId="{21A7B127-D5A5-489F-8090-06B0F8771BA6}" destId="{249D3B76-8E81-4984-A062-7139B5C2D2A1}" srcOrd="6" destOrd="0" presId="urn:microsoft.com/office/officeart/2018/2/layout/IconVerticalSolidList"/>
    <dgm:cxn modelId="{EEAFD438-9479-4172-8D2B-C7C4BC471BF6}" type="presParOf" srcId="{249D3B76-8E81-4984-A062-7139B5C2D2A1}" destId="{15D58369-4A8C-4207-97D2-843B2AF47E96}" srcOrd="0" destOrd="0" presId="urn:microsoft.com/office/officeart/2018/2/layout/IconVerticalSolidList"/>
    <dgm:cxn modelId="{606EC898-1D01-4617-8852-667007BFFFF8}" type="presParOf" srcId="{249D3B76-8E81-4984-A062-7139B5C2D2A1}" destId="{87443C03-9473-4698-AC2B-CF6E11A00E95}" srcOrd="1" destOrd="0" presId="urn:microsoft.com/office/officeart/2018/2/layout/IconVerticalSolidList"/>
    <dgm:cxn modelId="{EC6851EE-E800-4CC9-8D9E-E24CCE9303F7}" type="presParOf" srcId="{249D3B76-8E81-4984-A062-7139B5C2D2A1}" destId="{157F2827-F006-4996-8E87-9A0B31373BBC}" srcOrd="2" destOrd="0" presId="urn:microsoft.com/office/officeart/2018/2/layout/IconVerticalSolidList"/>
    <dgm:cxn modelId="{D6418725-97BD-4BD4-B7DA-CCF6394C78CE}" type="presParOf" srcId="{249D3B76-8E81-4984-A062-7139B5C2D2A1}" destId="{7B8DC4B6-79BC-4697-9D66-85F4C63407A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00D87B-8D8B-FF42-9173-07D12CCCA2D8}">
      <dsp:nvSpPr>
        <dsp:cNvPr id="0" name=""/>
        <dsp:cNvSpPr/>
      </dsp:nvSpPr>
      <dsp:spPr>
        <a:xfrm>
          <a:off x="0" y="6729"/>
          <a:ext cx="7101257" cy="186708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dirty="0"/>
            <a:t>Public Utilities Commission</a:t>
          </a:r>
        </a:p>
      </dsp:txBody>
      <dsp:txXfrm>
        <a:off x="91143" y="97872"/>
        <a:ext cx="6918971" cy="1684796"/>
      </dsp:txXfrm>
    </dsp:sp>
    <dsp:sp modelId="{A7A6962C-C902-9044-969B-0959362D0CA8}">
      <dsp:nvSpPr>
        <dsp:cNvPr id="0" name=""/>
        <dsp:cNvSpPr/>
      </dsp:nvSpPr>
      <dsp:spPr>
        <a:xfrm>
          <a:off x="0" y="2009171"/>
          <a:ext cx="7101257" cy="1867082"/>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dirty="0"/>
            <a:t>Governing Board Authority</a:t>
          </a:r>
        </a:p>
      </dsp:txBody>
      <dsp:txXfrm>
        <a:off x="91143" y="2100314"/>
        <a:ext cx="6918971" cy="1684796"/>
      </dsp:txXfrm>
    </dsp:sp>
    <dsp:sp modelId="{9D2B8BA0-B622-E34E-9B60-128C1D520469}">
      <dsp:nvSpPr>
        <dsp:cNvPr id="0" name=""/>
        <dsp:cNvSpPr/>
      </dsp:nvSpPr>
      <dsp:spPr>
        <a:xfrm>
          <a:off x="0" y="4011614"/>
          <a:ext cx="7101257" cy="1867082"/>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dirty="0"/>
            <a:t>Local Government Commission Oversight</a:t>
          </a:r>
        </a:p>
      </dsp:txBody>
      <dsp:txXfrm>
        <a:off x="91143" y="4102757"/>
        <a:ext cx="6918971" cy="168479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7B2C1A-AA52-4490-852B-CCFD2390E2DF}">
      <dsp:nvSpPr>
        <dsp:cNvPr id="0" name=""/>
        <dsp:cNvSpPr/>
      </dsp:nvSpPr>
      <dsp:spPr>
        <a:xfrm>
          <a:off x="0" y="2294"/>
          <a:ext cx="10515600" cy="122549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68ABC8-EFD6-4501-8075-7DB7BCC268AC}">
      <dsp:nvSpPr>
        <dsp:cNvPr id="0" name=""/>
        <dsp:cNvSpPr/>
      </dsp:nvSpPr>
      <dsp:spPr>
        <a:xfrm>
          <a:off x="399332" y="252010"/>
          <a:ext cx="726768" cy="7260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148E208-8ED4-4D6D-B8CD-B7F857F63AE0}">
      <dsp:nvSpPr>
        <dsp:cNvPr id="0" name=""/>
        <dsp:cNvSpPr/>
      </dsp:nvSpPr>
      <dsp:spPr>
        <a:xfrm>
          <a:off x="1525433" y="2294"/>
          <a:ext cx="8922884" cy="1321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848" tIns="139848" rIns="139848" bIns="139848" numCol="1" spcCol="1270" anchor="ctr" anchorCtr="0">
          <a:noAutofit/>
        </a:bodyPr>
        <a:lstStyle/>
        <a:p>
          <a:pPr marL="0" lvl="0" indent="0" algn="l" defTabSz="889000">
            <a:lnSpc>
              <a:spcPct val="90000"/>
            </a:lnSpc>
            <a:spcBef>
              <a:spcPct val="0"/>
            </a:spcBef>
            <a:spcAft>
              <a:spcPct val="35000"/>
            </a:spcAft>
            <a:buNone/>
          </a:pPr>
          <a:r>
            <a:rPr lang="en-US" sz="2000" b="1" i="0" kern="1200" dirty="0"/>
            <a:t>Federal and State Requirements</a:t>
          </a:r>
          <a:r>
            <a:rPr lang="en-US" sz="2000" b="0" i="0" kern="1200" dirty="0"/>
            <a:t>: Water and wastewater systems must comply with federal and state regulations (e.g., Clean Water Act, Safe Drinking Water Act). These regulations may impose costs on utilities, such as upgrades to meet water quality standards.</a:t>
          </a:r>
          <a:endParaRPr lang="en-US" sz="2000" kern="1200" dirty="0"/>
        </a:p>
      </dsp:txBody>
      <dsp:txXfrm>
        <a:off x="1525433" y="2294"/>
        <a:ext cx="8922884" cy="1321397"/>
      </dsp:txXfrm>
    </dsp:sp>
    <dsp:sp modelId="{02115A35-4F61-4DE1-92D5-38B7A65D16FA}">
      <dsp:nvSpPr>
        <dsp:cNvPr id="0" name=""/>
        <dsp:cNvSpPr/>
      </dsp:nvSpPr>
      <dsp:spPr>
        <a:xfrm>
          <a:off x="0" y="1644031"/>
          <a:ext cx="10515600" cy="122549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C1416F-678D-4B94-A77A-C8C7B68D2D41}">
      <dsp:nvSpPr>
        <dsp:cNvPr id="0" name=""/>
        <dsp:cNvSpPr/>
      </dsp:nvSpPr>
      <dsp:spPr>
        <a:xfrm>
          <a:off x="399332" y="1893747"/>
          <a:ext cx="726768" cy="72605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753DCE-6C35-4018-B9EF-2C34292B4A15}">
      <dsp:nvSpPr>
        <dsp:cNvPr id="0" name=""/>
        <dsp:cNvSpPr/>
      </dsp:nvSpPr>
      <dsp:spPr>
        <a:xfrm>
          <a:off x="1525433" y="1644031"/>
          <a:ext cx="8922884" cy="1321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848" tIns="139848" rIns="139848" bIns="139848" numCol="1" spcCol="1270" anchor="ctr" anchorCtr="0">
          <a:noAutofit/>
        </a:bodyPr>
        <a:lstStyle/>
        <a:p>
          <a:pPr marL="0" lvl="0" indent="0" algn="l" defTabSz="889000">
            <a:lnSpc>
              <a:spcPct val="90000"/>
            </a:lnSpc>
            <a:spcBef>
              <a:spcPct val="0"/>
            </a:spcBef>
            <a:spcAft>
              <a:spcPct val="35000"/>
            </a:spcAft>
            <a:buNone/>
          </a:pPr>
          <a:r>
            <a:rPr lang="en-US" sz="2000" b="1" i="0" kern="1200" dirty="0"/>
            <a:t>State Ratemaking Requirements: </a:t>
          </a:r>
          <a:r>
            <a:rPr lang="en-US" sz="2000" b="0" i="0" kern="1200" dirty="0"/>
            <a:t>Vary by type of local government utility.</a:t>
          </a:r>
          <a:endParaRPr lang="en-US" sz="2000" kern="1200" dirty="0"/>
        </a:p>
      </dsp:txBody>
      <dsp:txXfrm>
        <a:off x="1525433" y="1644031"/>
        <a:ext cx="8922884" cy="1321397"/>
      </dsp:txXfrm>
    </dsp:sp>
    <dsp:sp modelId="{A531C113-14FA-4024-A10E-E1EA9DEE1DBA}">
      <dsp:nvSpPr>
        <dsp:cNvPr id="0" name=""/>
        <dsp:cNvSpPr/>
      </dsp:nvSpPr>
      <dsp:spPr>
        <a:xfrm>
          <a:off x="0" y="3285768"/>
          <a:ext cx="10515600" cy="132139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9D09F7-DBBF-40AC-B85D-BFE790D18747}">
      <dsp:nvSpPr>
        <dsp:cNvPr id="0" name=""/>
        <dsp:cNvSpPr/>
      </dsp:nvSpPr>
      <dsp:spPr>
        <a:xfrm>
          <a:off x="399332" y="3583437"/>
          <a:ext cx="726768" cy="72605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FD9EFE-689C-41F2-9E46-53EEF5F40440}">
      <dsp:nvSpPr>
        <dsp:cNvPr id="0" name=""/>
        <dsp:cNvSpPr/>
      </dsp:nvSpPr>
      <dsp:spPr>
        <a:xfrm>
          <a:off x="1525433" y="3333721"/>
          <a:ext cx="8922884" cy="1321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848" tIns="139848" rIns="139848" bIns="139848" numCol="1" spcCol="1270" anchor="ctr" anchorCtr="0">
          <a:noAutofit/>
        </a:bodyPr>
        <a:lstStyle/>
        <a:p>
          <a:pPr marL="0" lvl="0" indent="0" algn="l" defTabSz="889000">
            <a:lnSpc>
              <a:spcPct val="90000"/>
            </a:lnSpc>
            <a:spcBef>
              <a:spcPct val="0"/>
            </a:spcBef>
            <a:spcAft>
              <a:spcPct val="35000"/>
            </a:spcAft>
            <a:buNone/>
          </a:pPr>
          <a:r>
            <a:rPr lang="en-US" sz="2000" b="1" i="0" kern="1200" dirty="0"/>
            <a:t>Public Participation and Transparency</a:t>
          </a:r>
          <a:r>
            <a:rPr lang="en-US" sz="2000" b="0" i="0" kern="1200" dirty="0"/>
            <a:t>: Certain rate changes require a public hearing, which </a:t>
          </a:r>
          <a:r>
            <a:rPr lang="en-US" sz="2000" kern="1200" dirty="0"/>
            <a:t>help </a:t>
          </a:r>
          <a:r>
            <a:rPr lang="en-US" sz="2000" b="0" i="0" kern="1200" dirty="0"/>
            <a:t>ensure that the rate structure is transparent and the public is adequately informed. (In NC a board must hold a public hearing on any water or sewer rate change that will be assessed on development. And SDFs have additional process requirements.)</a:t>
          </a:r>
          <a:endParaRPr lang="en-US" sz="2000" kern="1200" dirty="0"/>
        </a:p>
      </dsp:txBody>
      <dsp:txXfrm>
        <a:off x="1525433" y="3333721"/>
        <a:ext cx="8922884" cy="132139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AF57A4-34AA-4EBA-AE24-DC207758E1A1}">
      <dsp:nvSpPr>
        <dsp:cNvPr id="0" name=""/>
        <dsp:cNvSpPr/>
      </dsp:nvSpPr>
      <dsp:spPr>
        <a:xfrm>
          <a:off x="0" y="531"/>
          <a:ext cx="10515600" cy="12447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2DE94B-A049-4252-8298-150999F5EC26}">
      <dsp:nvSpPr>
        <dsp:cNvPr id="0" name=""/>
        <dsp:cNvSpPr/>
      </dsp:nvSpPr>
      <dsp:spPr>
        <a:xfrm>
          <a:off x="376522" y="280590"/>
          <a:ext cx="684586" cy="684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7D4649-453C-46C2-8805-E8488D222DB1}">
      <dsp:nvSpPr>
        <dsp:cNvPr id="0" name=""/>
        <dsp:cNvSpPr/>
      </dsp:nvSpPr>
      <dsp:spPr>
        <a:xfrm>
          <a:off x="1437631" y="531"/>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US" sz="2300" b="1" i="0" kern="1200" dirty="0"/>
            <a:t>Revenue Sufficiency</a:t>
          </a:r>
          <a:r>
            <a:rPr lang="en-US" sz="2300" b="0" i="0" kern="1200" dirty="0"/>
            <a:t>: The rates must generate enough revenue to cover both operating expenses and capital investment needs without relying on external subsidies or emergency funding.</a:t>
          </a:r>
          <a:endParaRPr lang="en-US" sz="2300" kern="1200" dirty="0"/>
        </a:p>
      </dsp:txBody>
      <dsp:txXfrm>
        <a:off x="1437631" y="531"/>
        <a:ext cx="9077968" cy="1244702"/>
      </dsp:txXfrm>
    </dsp:sp>
    <dsp:sp modelId="{F6175174-A57D-4A63-8862-207FE24CB93E}">
      <dsp:nvSpPr>
        <dsp:cNvPr id="0" name=""/>
        <dsp:cNvSpPr/>
      </dsp:nvSpPr>
      <dsp:spPr>
        <a:xfrm>
          <a:off x="0" y="1556410"/>
          <a:ext cx="10515600" cy="12447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4213FE-B7B0-4AD8-B3C3-A7E38A281E52}">
      <dsp:nvSpPr>
        <dsp:cNvPr id="0" name=""/>
        <dsp:cNvSpPr/>
      </dsp:nvSpPr>
      <dsp:spPr>
        <a:xfrm>
          <a:off x="376522" y="1836468"/>
          <a:ext cx="684586" cy="684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64DB47E-A059-40A0-88A6-1FD5B90ED416}">
      <dsp:nvSpPr>
        <dsp:cNvPr id="0" name=""/>
        <dsp:cNvSpPr/>
      </dsp:nvSpPr>
      <dsp:spPr>
        <a:xfrm>
          <a:off x="1437631" y="1556410"/>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US" sz="2300" b="1" i="0" kern="1200"/>
            <a:t>Debt Service Coverage</a:t>
          </a:r>
          <a:r>
            <a:rPr lang="en-US" sz="2300" b="0" i="0" kern="1200"/>
            <a:t>: If the utility has outstanding bonds or loans, ensuring that rates provide sufficient revenue to cover debt service is critical for maintaining creditworthiness.</a:t>
          </a:r>
          <a:endParaRPr lang="en-US" sz="2300" kern="1200"/>
        </a:p>
      </dsp:txBody>
      <dsp:txXfrm>
        <a:off x="1437631" y="1556410"/>
        <a:ext cx="9077968" cy="1244702"/>
      </dsp:txXfrm>
    </dsp:sp>
    <dsp:sp modelId="{D17D32F6-0E10-416E-80CC-19FA8328B875}">
      <dsp:nvSpPr>
        <dsp:cNvPr id="0" name=""/>
        <dsp:cNvSpPr/>
      </dsp:nvSpPr>
      <dsp:spPr>
        <a:xfrm>
          <a:off x="0" y="3112289"/>
          <a:ext cx="10515600" cy="12447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EC0392-0F46-4A1A-B184-A632DDB7D9B8}">
      <dsp:nvSpPr>
        <dsp:cNvPr id="0" name=""/>
        <dsp:cNvSpPr/>
      </dsp:nvSpPr>
      <dsp:spPr>
        <a:xfrm>
          <a:off x="376522" y="3392347"/>
          <a:ext cx="684586" cy="6845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8B7398A-D5D5-48F9-9827-B6402E76C515}">
      <dsp:nvSpPr>
        <dsp:cNvPr id="0" name=""/>
        <dsp:cNvSpPr/>
      </dsp:nvSpPr>
      <dsp:spPr>
        <a:xfrm>
          <a:off x="1437631" y="3112289"/>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US" sz="2300" b="1" i="0" kern="1200"/>
            <a:t>Reserve Funds</a:t>
          </a:r>
          <a:r>
            <a:rPr lang="en-US" sz="2300" b="0" i="0" kern="1200"/>
            <a:t>: Consider the utility’s financial reserves (e.g., working capital or emergency funds) to ensure the system remains financially stable in the event of unexpected costs or a downturn in revenue.</a:t>
          </a:r>
          <a:endParaRPr lang="en-US" sz="2300" kern="1200"/>
        </a:p>
      </dsp:txBody>
      <dsp:txXfrm>
        <a:off x="1437631" y="3112289"/>
        <a:ext cx="9077968" cy="124470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16ACA7-7CA0-497D-AE64-995C7FA8EE48}">
      <dsp:nvSpPr>
        <dsp:cNvPr id="0" name=""/>
        <dsp:cNvSpPr/>
      </dsp:nvSpPr>
      <dsp:spPr>
        <a:xfrm>
          <a:off x="0" y="531"/>
          <a:ext cx="10515600" cy="12447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D3205D-09D1-4CA0-A729-B741B26C6A05}">
      <dsp:nvSpPr>
        <dsp:cNvPr id="0" name=""/>
        <dsp:cNvSpPr/>
      </dsp:nvSpPr>
      <dsp:spPr>
        <a:xfrm>
          <a:off x="376522" y="280590"/>
          <a:ext cx="684586" cy="684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77F434D-90BA-4966-A6B6-4CB7A05D5C33}">
      <dsp:nvSpPr>
        <dsp:cNvPr id="0" name=""/>
        <dsp:cNvSpPr/>
      </dsp:nvSpPr>
      <dsp:spPr>
        <a:xfrm>
          <a:off x="1437631" y="531"/>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US" sz="2300" b="1" i="0" kern="1200" dirty="0"/>
            <a:t>Socioeconomic Considerations</a:t>
          </a:r>
          <a:r>
            <a:rPr lang="en-US" sz="2300" b="0" i="0" kern="1200" dirty="0"/>
            <a:t>: Assess the economic condition of the community.</a:t>
          </a:r>
          <a:endParaRPr lang="en-US" sz="2300" kern="1200" dirty="0"/>
        </a:p>
      </dsp:txBody>
      <dsp:txXfrm>
        <a:off x="1437631" y="531"/>
        <a:ext cx="9077968" cy="1244702"/>
      </dsp:txXfrm>
    </dsp:sp>
    <dsp:sp modelId="{F8F58761-0BFD-4E2E-87F9-AB07AD6C0E07}">
      <dsp:nvSpPr>
        <dsp:cNvPr id="0" name=""/>
        <dsp:cNvSpPr/>
      </dsp:nvSpPr>
      <dsp:spPr>
        <a:xfrm>
          <a:off x="0" y="1556410"/>
          <a:ext cx="10515600" cy="12447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33AF8A-149C-4A50-8114-564D7C707AAB}">
      <dsp:nvSpPr>
        <dsp:cNvPr id="0" name=""/>
        <dsp:cNvSpPr/>
      </dsp:nvSpPr>
      <dsp:spPr>
        <a:xfrm>
          <a:off x="376522" y="1836468"/>
          <a:ext cx="684586" cy="684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1A40745-5A88-4BF2-8BEC-BB4E86715953}">
      <dsp:nvSpPr>
        <dsp:cNvPr id="0" name=""/>
        <dsp:cNvSpPr/>
      </dsp:nvSpPr>
      <dsp:spPr>
        <a:xfrm>
          <a:off x="1437631" y="1556410"/>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US" sz="2300" b="1" i="0" kern="1200"/>
            <a:t>Comparison with Regional or Statewide Rates</a:t>
          </a:r>
          <a:r>
            <a:rPr lang="en-US" sz="2300" b="0" i="0" kern="1200"/>
            <a:t>: Compare local utility rates with those of neighboring jurisdictions to ensure the rates are competitive and not unnecessarily high or low.</a:t>
          </a:r>
          <a:endParaRPr lang="en-US" sz="2300" kern="1200"/>
        </a:p>
      </dsp:txBody>
      <dsp:txXfrm>
        <a:off x="1437631" y="1556410"/>
        <a:ext cx="9077968" cy="1244702"/>
      </dsp:txXfrm>
    </dsp:sp>
    <dsp:sp modelId="{6EADAEAA-1B85-4242-9ADB-B54DB5C3B613}">
      <dsp:nvSpPr>
        <dsp:cNvPr id="0" name=""/>
        <dsp:cNvSpPr/>
      </dsp:nvSpPr>
      <dsp:spPr>
        <a:xfrm>
          <a:off x="0" y="3112289"/>
          <a:ext cx="10515600" cy="12447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1A60D9-BCAB-4077-ADE7-7E8DF0E7AA22}">
      <dsp:nvSpPr>
        <dsp:cNvPr id="0" name=""/>
        <dsp:cNvSpPr/>
      </dsp:nvSpPr>
      <dsp:spPr>
        <a:xfrm>
          <a:off x="376522" y="3392347"/>
          <a:ext cx="684586" cy="6845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0592AAF-37F7-48F3-8378-B91E15EB4525}">
      <dsp:nvSpPr>
        <dsp:cNvPr id="0" name=""/>
        <dsp:cNvSpPr/>
      </dsp:nvSpPr>
      <dsp:spPr>
        <a:xfrm>
          <a:off x="1437631" y="3112289"/>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US" sz="2300" b="1" i="0" kern="1200"/>
            <a:t>External Market Trends</a:t>
          </a:r>
          <a:r>
            <a:rPr lang="en-US" sz="2300" b="0" i="0" kern="1200"/>
            <a:t>: Factor in trends such as rising energy prices (which can drive up operational costs), changes in water availability, or emerging technologies that may lower future costs.</a:t>
          </a:r>
          <a:endParaRPr lang="en-US" sz="2300" kern="1200"/>
        </a:p>
      </dsp:txBody>
      <dsp:txXfrm>
        <a:off x="1437631" y="3112289"/>
        <a:ext cx="9077968" cy="124470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5FAD08-085C-41CE-B9ED-8BC838FA6727}">
      <dsp:nvSpPr>
        <dsp:cNvPr id="0" name=""/>
        <dsp:cNvSpPr/>
      </dsp:nvSpPr>
      <dsp:spPr>
        <a:xfrm>
          <a:off x="0" y="553"/>
          <a:ext cx="10506456" cy="1295519"/>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sp>
    <dsp:sp modelId="{1B16F4E2-53CA-4B71-9551-69CF6C6F469C}">
      <dsp:nvSpPr>
        <dsp:cNvPr id="0" name=""/>
        <dsp:cNvSpPr/>
      </dsp:nvSpPr>
      <dsp:spPr>
        <a:xfrm>
          <a:off x="391894" y="292045"/>
          <a:ext cx="712535" cy="7125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D43548-266A-44F0-ACDC-935C64ED97DF}">
      <dsp:nvSpPr>
        <dsp:cNvPr id="0" name=""/>
        <dsp:cNvSpPr/>
      </dsp:nvSpPr>
      <dsp:spPr>
        <a:xfrm>
          <a:off x="1496324" y="553"/>
          <a:ext cx="9010131" cy="1295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09" tIns="137109" rIns="137109" bIns="137109" numCol="1" spcCol="1270" anchor="ctr" anchorCtr="0">
          <a:noAutofit/>
        </a:bodyPr>
        <a:lstStyle/>
        <a:p>
          <a:pPr marL="0" lvl="0" indent="0" algn="l" defTabSz="933450">
            <a:lnSpc>
              <a:spcPct val="100000"/>
            </a:lnSpc>
            <a:spcBef>
              <a:spcPct val="0"/>
            </a:spcBef>
            <a:spcAft>
              <a:spcPct val="35000"/>
            </a:spcAft>
            <a:buNone/>
          </a:pPr>
          <a:r>
            <a:rPr lang="en-US" sz="2100" b="1" i="0" kern="1200" dirty="0">
              <a:solidFill>
                <a:schemeClr val="bg1"/>
              </a:solidFill>
            </a:rPr>
            <a:t>Affordability Studies</a:t>
          </a:r>
          <a:r>
            <a:rPr lang="en-US" sz="2100" b="0" i="0" kern="1200" dirty="0">
              <a:solidFill>
                <a:schemeClr val="bg1"/>
              </a:solidFill>
            </a:rPr>
            <a:t>: Understanding the economic burden of utility rates on households is crucial. </a:t>
          </a:r>
          <a:endParaRPr lang="en-US" sz="2100" kern="1200" dirty="0">
            <a:solidFill>
              <a:schemeClr val="bg1"/>
            </a:solidFill>
          </a:endParaRPr>
        </a:p>
      </dsp:txBody>
      <dsp:txXfrm>
        <a:off x="1496324" y="553"/>
        <a:ext cx="9010131" cy="1295519"/>
      </dsp:txXfrm>
    </dsp:sp>
    <dsp:sp modelId="{64C5AC11-9517-46C1-AA12-547EEDA73D7A}">
      <dsp:nvSpPr>
        <dsp:cNvPr id="0" name=""/>
        <dsp:cNvSpPr/>
      </dsp:nvSpPr>
      <dsp:spPr>
        <a:xfrm>
          <a:off x="0" y="1619952"/>
          <a:ext cx="10506456" cy="1295519"/>
        </a:xfrm>
        <a:prstGeom prst="roundRect">
          <a:avLst>
            <a:gd name="adj" fmla="val 10000"/>
          </a:avLst>
        </a:prstGeom>
        <a:solidFill>
          <a:schemeClr val="accent3"/>
        </a:solidFill>
        <a:ln>
          <a:noFill/>
        </a:ln>
        <a:effectLst/>
      </dsp:spPr>
      <dsp:style>
        <a:lnRef idx="0">
          <a:scrgbClr r="0" g="0" b="0"/>
        </a:lnRef>
        <a:fillRef idx="1">
          <a:scrgbClr r="0" g="0" b="0"/>
        </a:fillRef>
        <a:effectRef idx="0">
          <a:scrgbClr r="0" g="0" b="0"/>
        </a:effectRef>
        <a:fontRef idx="minor"/>
      </dsp:style>
    </dsp:sp>
    <dsp:sp modelId="{54C92AE5-DFDA-4159-B861-00E64AF80740}">
      <dsp:nvSpPr>
        <dsp:cNvPr id="0" name=""/>
        <dsp:cNvSpPr/>
      </dsp:nvSpPr>
      <dsp:spPr>
        <a:xfrm>
          <a:off x="391894" y="1911444"/>
          <a:ext cx="712535" cy="71253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62AEAE-C4B5-44BF-AC62-9D2F8CDA4369}">
      <dsp:nvSpPr>
        <dsp:cNvPr id="0" name=""/>
        <dsp:cNvSpPr/>
      </dsp:nvSpPr>
      <dsp:spPr>
        <a:xfrm>
          <a:off x="1496324" y="1619952"/>
          <a:ext cx="9010131" cy="1295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09" tIns="137109" rIns="137109" bIns="137109" numCol="1" spcCol="1270" anchor="ctr" anchorCtr="0">
          <a:noAutofit/>
        </a:bodyPr>
        <a:lstStyle/>
        <a:p>
          <a:pPr marL="0" lvl="0" indent="0" algn="l" defTabSz="933450">
            <a:lnSpc>
              <a:spcPct val="100000"/>
            </a:lnSpc>
            <a:spcBef>
              <a:spcPct val="0"/>
            </a:spcBef>
            <a:spcAft>
              <a:spcPct val="35000"/>
            </a:spcAft>
            <a:buNone/>
          </a:pPr>
          <a:r>
            <a:rPr lang="en-US" sz="2100" b="1" kern="1200" dirty="0">
              <a:solidFill>
                <a:schemeClr val="bg1"/>
              </a:solidFill>
            </a:rPr>
            <a:t>Collections: </a:t>
          </a:r>
          <a:r>
            <a:rPr lang="en-US" sz="2100" kern="1200" dirty="0">
              <a:solidFill>
                <a:schemeClr val="bg1"/>
              </a:solidFill>
            </a:rPr>
            <a:t>Study collection percentages and make targeted efforts to increase collections. Update ordinances to address common delinquency and other issues.</a:t>
          </a:r>
        </a:p>
      </dsp:txBody>
      <dsp:txXfrm>
        <a:off x="1496324" y="1619952"/>
        <a:ext cx="9010131" cy="1295519"/>
      </dsp:txXfrm>
    </dsp:sp>
    <dsp:sp modelId="{4C827588-799A-4001-9A5A-F03FC50D2B37}">
      <dsp:nvSpPr>
        <dsp:cNvPr id="0" name=""/>
        <dsp:cNvSpPr/>
      </dsp:nvSpPr>
      <dsp:spPr>
        <a:xfrm>
          <a:off x="0" y="3239351"/>
          <a:ext cx="10506456" cy="1295519"/>
        </a:xfrm>
        <a:prstGeom prst="roundRect">
          <a:avLst>
            <a:gd name="adj" fmla="val 10000"/>
          </a:avLst>
        </a:prstGeom>
        <a:solidFill>
          <a:schemeClr val="accent4"/>
        </a:solidFill>
        <a:ln>
          <a:noFill/>
        </a:ln>
        <a:effectLst/>
      </dsp:spPr>
      <dsp:style>
        <a:lnRef idx="0">
          <a:scrgbClr r="0" g="0" b="0"/>
        </a:lnRef>
        <a:fillRef idx="1">
          <a:scrgbClr r="0" g="0" b="0"/>
        </a:fillRef>
        <a:effectRef idx="0">
          <a:scrgbClr r="0" g="0" b="0"/>
        </a:effectRef>
        <a:fontRef idx="minor"/>
      </dsp:style>
    </dsp:sp>
    <dsp:sp modelId="{4E963119-E251-4419-82EC-4079AA6DABEF}">
      <dsp:nvSpPr>
        <dsp:cNvPr id="0" name=""/>
        <dsp:cNvSpPr/>
      </dsp:nvSpPr>
      <dsp:spPr>
        <a:xfrm>
          <a:off x="391894" y="3530843"/>
          <a:ext cx="712535" cy="71253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803E79-FE2B-40A7-BE39-3C8FA6D4E698}">
      <dsp:nvSpPr>
        <dsp:cNvPr id="0" name=""/>
        <dsp:cNvSpPr/>
      </dsp:nvSpPr>
      <dsp:spPr>
        <a:xfrm>
          <a:off x="1496324" y="3239351"/>
          <a:ext cx="9010131" cy="1295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09" tIns="137109" rIns="137109" bIns="137109" numCol="1" spcCol="1270" anchor="ctr" anchorCtr="0">
          <a:noAutofit/>
        </a:bodyPr>
        <a:lstStyle/>
        <a:p>
          <a:pPr marL="0" lvl="0" indent="0" algn="l" defTabSz="933450">
            <a:lnSpc>
              <a:spcPct val="100000"/>
            </a:lnSpc>
            <a:spcBef>
              <a:spcPct val="0"/>
            </a:spcBef>
            <a:spcAft>
              <a:spcPct val="35000"/>
            </a:spcAft>
            <a:buNone/>
          </a:pPr>
          <a:r>
            <a:rPr lang="en-US" sz="2100" b="1" i="0" kern="1200" dirty="0">
              <a:solidFill>
                <a:schemeClr val="bg1"/>
              </a:solidFill>
            </a:rPr>
            <a:t>Assistance Programs</a:t>
          </a:r>
          <a:r>
            <a:rPr lang="en-US" sz="2100" b="0" i="0" kern="1200" dirty="0">
              <a:solidFill>
                <a:schemeClr val="bg1"/>
              </a:solidFill>
            </a:rPr>
            <a:t>: Offer assistance programs for low-income customers, as authorized by state law and as local government resources allow</a:t>
          </a:r>
          <a:endParaRPr lang="en-US" sz="2100" kern="1200" dirty="0">
            <a:solidFill>
              <a:schemeClr val="bg1"/>
            </a:solidFill>
          </a:endParaRPr>
        </a:p>
      </dsp:txBody>
      <dsp:txXfrm>
        <a:off x="1496324" y="3239351"/>
        <a:ext cx="9010131" cy="12955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297940-7A5B-B240-B9F8-318EBFB505B0}">
      <dsp:nvSpPr>
        <dsp:cNvPr id="0" name=""/>
        <dsp:cNvSpPr/>
      </dsp:nvSpPr>
      <dsp:spPr>
        <a:xfrm>
          <a:off x="1016596" y="558"/>
          <a:ext cx="2265164" cy="2265164"/>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100000"/>
            </a:lnSpc>
            <a:spcBef>
              <a:spcPct val="0"/>
            </a:spcBef>
            <a:spcAft>
              <a:spcPct val="35000"/>
            </a:spcAft>
            <a:buNone/>
          </a:pPr>
          <a:r>
            <a:rPr lang="en-US" sz="3400" kern="1200" dirty="0"/>
            <a:t>Fixed Cost</a:t>
          </a:r>
        </a:p>
      </dsp:txBody>
      <dsp:txXfrm>
        <a:off x="1348322" y="332284"/>
        <a:ext cx="1601712" cy="1601712"/>
      </dsp:txXfrm>
    </dsp:sp>
    <dsp:sp modelId="{14CF2B02-E60D-E149-A1DD-CC53E3BBC5C6}">
      <dsp:nvSpPr>
        <dsp:cNvPr id="0" name=""/>
        <dsp:cNvSpPr/>
      </dsp:nvSpPr>
      <dsp:spPr>
        <a:xfrm>
          <a:off x="3465691" y="476243"/>
          <a:ext cx="1313795" cy="1313795"/>
        </a:xfrm>
        <a:prstGeom prst="mathPlus">
          <a:avLst/>
        </a:prstGeom>
        <a:solidFill>
          <a:schemeClr val="accent5">
            <a:hueOff val="0"/>
            <a:satOff val="0"/>
            <a:lumOff val="0"/>
            <a:alphaOff val="0"/>
          </a:schemeClr>
        </a:solidFill>
        <a:ln>
          <a:noFill/>
        </a:ln>
        <a:effectLst>
          <a:outerShdw blurRad="50800" dist="38100" dir="8100000" algn="tr"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3639835" y="978638"/>
        <a:ext cx="965507" cy="309005"/>
      </dsp:txXfrm>
    </dsp:sp>
    <dsp:sp modelId="{AFFE02DC-8C7B-F04B-A878-3F0BDF31817D}">
      <dsp:nvSpPr>
        <dsp:cNvPr id="0" name=""/>
        <dsp:cNvSpPr/>
      </dsp:nvSpPr>
      <dsp:spPr>
        <a:xfrm>
          <a:off x="4963417" y="558"/>
          <a:ext cx="2265164" cy="2265164"/>
        </a:xfrm>
        <a:prstGeom prst="ellipse">
          <a:avLst/>
        </a:prstGeom>
        <a:solidFill>
          <a:schemeClr val="accent5">
            <a:hueOff val="553124"/>
            <a:satOff val="6280"/>
            <a:lumOff val="5686"/>
            <a:alphaOff val="0"/>
          </a:schemeClr>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100000"/>
            </a:lnSpc>
            <a:spcBef>
              <a:spcPct val="0"/>
            </a:spcBef>
            <a:spcAft>
              <a:spcPct val="35000"/>
            </a:spcAft>
            <a:buNone/>
          </a:pPr>
          <a:r>
            <a:rPr lang="en-US" sz="3400" kern="1200"/>
            <a:t>Variable Cost</a:t>
          </a:r>
          <a:endParaRPr lang="en-US" sz="3400" kern="1200" dirty="0"/>
        </a:p>
      </dsp:txBody>
      <dsp:txXfrm>
        <a:off x="5295143" y="332284"/>
        <a:ext cx="1601712" cy="1601712"/>
      </dsp:txXfrm>
    </dsp:sp>
    <dsp:sp modelId="{74D91CE4-42B3-174C-A5B1-DEB0F0A8C6D7}">
      <dsp:nvSpPr>
        <dsp:cNvPr id="0" name=""/>
        <dsp:cNvSpPr/>
      </dsp:nvSpPr>
      <dsp:spPr>
        <a:xfrm>
          <a:off x="7412513" y="476243"/>
          <a:ext cx="1313795" cy="1313795"/>
        </a:xfrm>
        <a:prstGeom prst="mathEqual">
          <a:avLst/>
        </a:prstGeom>
        <a:solidFill>
          <a:schemeClr val="accent5">
            <a:hueOff val="1106248"/>
            <a:satOff val="12561"/>
            <a:lumOff val="11372"/>
            <a:alphaOff val="0"/>
          </a:schemeClr>
        </a:solidFill>
        <a:ln>
          <a:noFill/>
        </a:ln>
        <a:effectLst>
          <a:outerShdw blurRad="50800" dist="38100" dir="8100000" algn="tr"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endParaRPr lang="en-US" sz="3800" kern="1200"/>
        </a:p>
      </dsp:txBody>
      <dsp:txXfrm>
        <a:off x="7586657" y="746885"/>
        <a:ext cx="965507" cy="772511"/>
      </dsp:txXfrm>
    </dsp:sp>
    <dsp:sp modelId="{973B9FF1-0DD1-7747-B7BA-E5DF96EFAC20}">
      <dsp:nvSpPr>
        <dsp:cNvPr id="0" name=""/>
        <dsp:cNvSpPr/>
      </dsp:nvSpPr>
      <dsp:spPr>
        <a:xfrm>
          <a:off x="8910239" y="558"/>
          <a:ext cx="2265164" cy="2265164"/>
        </a:xfrm>
        <a:prstGeom prst="ellipse">
          <a:avLst/>
        </a:prstGeom>
        <a:solidFill>
          <a:schemeClr val="accent5">
            <a:hueOff val="1106248"/>
            <a:satOff val="12561"/>
            <a:lumOff val="11372"/>
            <a:alphaOff val="0"/>
          </a:schemeClr>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100000"/>
            </a:lnSpc>
            <a:spcBef>
              <a:spcPct val="0"/>
            </a:spcBef>
            <a:spcAft>
              <a:spcPct val="35000"/>
            </a:spcAft>
            <a:buNone/>
          </a:pPr>
          <a:r>
            <a:rPr lang="en-US" sz="3400" kern="1200"/>
            <a:t>Monthly Bill</a:t>
          </a:r>
          <a:endParaRPr lang="en-US" sz="3400" kern="1200" dirty="0"/>
        </a:p>
      </dsp:txBody>
      <dsp:txXfrm>
        <a:off x="9241965" y="332284"/>
        <a:ext cx="1601712" cy="16017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672DD4-47DB-FF45-916C-F33400843F2E}">
      <dsp:nvSpPr>
        <dsp:cNvPr id="0" name=""/>
        <dsp:cNvSpPr/>
      </dsp:nvSpPr>
      <dsp:spPr>
        <a:xfrm>
          <a:off x="0" y="509008"/>
          <a:ext cx="7291139" cy="730799"/>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A41C67C5-F0D2-FF41-95E6-C22AD8C16EBB}">
      <dsp:nvSpPr>
        <dsp:cNvPr id="0" name=""/>
        <dsp:cNvSpPr/>
      </dsp:nvSpPr>
      <dsp:spPr>
        <a:xfrm>
          <a:off x="364556" y="80968"/>
          <a:ext cx="5103797" cy="85608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2911" tIns="0" rIns="192911" bIns="0" numCol="1" spcCol="1270" anchor="ctr" anchorCtr="0">
          <a:noAutofit/>
        </a:bodyPr>
        <a:lstStyle/>
        <a:p>
          <a:pPr marL="0" lvl="0" indent="0" algn="l" defTabSz="977900">
            <a:lnSpc>
              <a:spcPct val="90000"/>
            </a:lnSpc>
            <a:spcBef>
              <a:spcPct val="0"/>
            </a:spcBef>
            <a:spcAft>
              <a:spcPct val="35000"/>
            </a:spcAft>
            <a:buNone/>
          </a:pPr>
          <a:r>
            <a:rPr lang="en-US" sz="2200" kern="1200" dirty="0"/>
            <a:t>Rates may vary based on “class of service”</a:t>
          </a:r>
        </a:p>
      </dsp:txBody>
      <dsp:txXfrm>
        <a:off x="406346" y="122758"/>
        <a:ext cx="5020217" cy="772500"/>
      </dsp:txXfrm>
    </dsp:sp>
    <dsp:sp modelId="{241124AB-233E-4C46-AFDC-FDAF68C7EEB4}">
      <dsp:nvSpPr>
        <dsp:cNvPr id="0" name=""/>
        <dsp:cNvSpPr/>
      </dsp:nvSpPr>
      <dsp:spPr>
        <a:xfrm>
          <a:off x="0" y="1824448"/>
          <a:ext cx="7291139" cy="1324574"/>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65873" tIns="604012" rIns="565873"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No free service for nonprofits, government departments, firefighters, elected officials</a:t>
          </a:r>
          <a:endParaRPr lang="en-US" sz="2000" kern="1200" dirty="0"/>
        </a:p>
      </dsp:txBody>
      <dsp:txXfrm>
        <a:off x="0" y="1824448"/>
        <a:ext cx="7291139" cy="1324574"/>
      </dsp:txXfrm>
    </dsp:sp>
    <dsp:sp modelId="{DBCFBA7E-5B4C-5942-A47C-2DCD6981BC39}">
      <dsp:nvSpPr>
        <dsp:cNvPr id="0" name=""/>
        <dsp:cNvSpPr/>
      </dsp:nvSpPr>
      <dsp:spPr>
        <a:xfrm>
          <a:off x="364556" y="1396408"/>
          <a:ext cx="5103797" cy="85608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2911" tIns="0" rIns="192911" bIns="0" numCol="1" spcCol="1270" anchor="ctr" anchorCtr="0">
          <a:noAutofit/>
        </a:bodyPr>
        <a:lstStyle/>
        <a:p>
          <a:pPr marL="0" lvl="0" indent="0" algn="l" defTabSz="977900">
            <a:lnSpc>
              <a:spcPct val="90000"/>
            </a:lnSpc>
            <a:spcBef>
              <a:spcPct val="0"/>
            </a:spcBef>
            <a:spcAft>
              <a:spcPct val="35000"/>
            </a:spcAft>
            <a:buNone/>
          </a:pPr>
          <a:r>
            <a:rPr lang="en-US" sz="2200" kern="1200" dirty="0"/>
            <a:t>Must charge all customers in same class</a:t>
          </a:r>
        </a:p>
      </dsp:txBody>
      <dsp:txXfrm>
        <a:off x="406346" y="1438198"/>
        <a:ext cx="5020217" cy="772500"/>
      </dsp:txXfrm>
    </dsp:sp>
    <dsp:sp modelId="{1B9085EA-EB23-5744-A1D5-854F8AEDCA5A}">
      <dsp:nvSpPr>
        <dsp:cNvPr id="0" name=""/>
        <dsp:cNvSpPr/>
      </dsp:nvSpPr>
      <dsp:spPr>
        <a:xfrm>
          <a:off x="0" y="3733663"/>
          <a:ext cx="7291139" cy="730799"/>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7D4EA21-98AA-124E-BD0D-FF17C15324DF}">
      <dsp:nvSpPr>
        <dsp:cNvPr id="0" name=""/>
        <dsp:cNvSpPr/>
      </dsp:nvSpPr>
      <dsp:spPr>
        <a:xfrm>
          <a:off x="364556" y="3305623"/>
          <a:ext cx="5103797" cy="85608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2911" tIns="0" rIns="192911" bIns="0" numCol="1" spcCol="1270" anchor="ctr" anchorCtr="0">
          <a:noAutofit/>
        </a:bodyPr>
        <a:lstStyle/>
        <a:p>
          <a:pPr marL="0" lvl="0" indent="0" algn="l" defTabSz="977900">
            <a:lnSpc>
              <a:spcPct val="90000"/>
            </a:lnSpc>
            <a:spcBef>
              <a:spcPct val="0"/>
            </a:spcBef>
            <a:spcAft>
              <a:spcPct val="35000"/>
            </a:spcAft>
            <a:buNone/>
          </a:pPr>
          <a:r>
            <a:rPr lang="en-US" sz="2200" kern="1200" dirty="0"/>
            <a:t>Rate schedules outside territorial boundary may be different than inside territorial boundary</a:t>
          </a:r>
        </a:p>
      </dsp:txBody>
      <dsp:txXfrm>
        <a:off x="406346" y="3347413"/>
        <a:ext cx="5020217" cy="772500"/>
      </dsp:txXfrm>
    </dsp:sp>
    <dsp:sp modelId="{C78034CA-A52D-BC45-9492-9251C472F9AE}">
      <dsp:nvSpPr>
        <dsp:cNvPr id="0" name=""/>
        <dsp:cNvSpPr/>
      </dsp:nvSpPr>
      <dsp:spPr>
        <a:xfrm>
          <a:off x="0" y="5049103"/>
          <a:ext cx="7291139" cy="730799"/>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A1DBF9A6-A223-3E4F-9958-A3AF6CEEC2FD}">
      <dsp:nvSpPr>
        <dsp:cNvPr id="0" name=""/>
        <dsp:cNvSpPr/>
      </dsp:nvSpPr>
      <dsp:spPr>
        <a:xfrm>
          <a:off x="364556" y="4621063"/>
          <a:ext cx="5103797" cy="85608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2911" tIns="0" rIns="192911" bIns="0" numCol="1" spcCol="1270" anchor="ctr" anchorCtr="0">
          <a:noAutofit/>
        </a:bodyPr>
        <a:lstStyle/>
        <a:p>
          <a:pPr marL="0" lvl="0" indent="0" algn="l" defTabSz="977900">
            <a:lnSpc>
              <a:spcPct val="90000"/>
            </a:lnSpc>
            <a:spcBef>
              <a:spcPct val="0"/>
            </a:spcBef>
            <a:spcAft>
              <a:spcPct val="35000"/>
            </a:spcAft>
            <a:buNone/>
          </a:pPr>
          <a:r>
            <a:rPr lang="en-US" sz="2200" kern="1200" dirty="0"/>
            <a:t>County rates may vary based on location within county</a:t>
          </a:r>
        </a:p>
      </dsp:txBody>
      <dsp:txXfrm>
        <a:off x="406346" y="4662853"/>
        <a:ext cx="5020217" cy="7725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901934-98B4-0C40-8A4E-400806DFEFE6}">
      <dsp:nvSpPr>
        <dsp:cNvPr id="0" name=""/>
        <dsp:cNvSpPr/>
      </dsp:nvSpPr>
      <dsp:spPr>
        <a:xfrm>
          <a:off x="0" y="870"/>
          <a:ext cx="923833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E8C927-923E-044F-BB50-754DF8425F0C}">
      <dsp:nvSpPr>
        <dsp:cNvPr id="0" name=""/>
        <dsp:cNvSpPr/>
      </dsp:nvSpPr>
      <dsp:spPr>
        <a:xfrm>
          <a:off x="0" y="870"/>
          <a:ext cx="9229308" cy="561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Account Set Up Fee</a:t>
          </a:r>
        </a:p>
      </dsp:txBody>
      <dsp:txXfrm>
        <a:off x="0" y="870"/>
        <a:ext cx="9229308" cy="561246"/>
      </dsp:txXfrm>
    </dsp:sp>
    <dsp:sp modelId="{245884F1-2F96-364E-8CBB-4827EC3BF2E3}">
      <dsp:nvSpPr>
        <dsp:cNvPr id="0" name=""/>
        <dsp:cNvSpPr/>
      </dsp:nvSpPr>
      <dsp:spPr>
        <a:xfrm>
          <a:off x="0" y="562116"/>
          <a:ext cx="923833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7916DC-0462-A147-8B18-6A1C65F04A3B}">
      <dsp:nvSpPr>
        <dsp:cNvPr id="0" name=""/>
        <dsp:cNvSpPr/>
      </dsp:nvSpPr>
      <dsp:spPr>
        <a:xfrm>
          <a:off x="0" y="562116"/>
          <a:ext cx="9229308" cy="561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Deposit</a:t>
          </a:r>
        </a:p>
      </dsp:txBody>
      <dsp:txXfrm>
        <a:off x="0" y="562116"/>
        <a:ext cx="9229308" cy="561246"/>
      </dsp:txXfrm>
    </dsp:sp>
    <dsp:sp modelId="{10E521B8-0681-A14E-A245-FF426AB548A4}">
      <dsp:nvSpPr>
        <dsp:cNvPr id="0" name=""/>
        <dsp:cNvSpPr/>
      </dsp:nvSpPr>
      <dsp:spPr>
        <a:xfrm>
          <a:off x="0" y="1123362"/>
          <a:ext cx="923833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3EFC1F-12FB-D94C-A50D-F731777A685E}">
      <dsp:nvSpPr>
        <dsp:cNvPr id="0" name=""/>
        <dsp:cNvSpPr/>
      </dsp:nvSpPr>
      <dsp:spPr>
        <a:xfrm>
          <a:off x="0" y="1123362"/>
          <a:ext cx="9229308" cy="561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Monthly/Bi-Monthly Fee</a:t>
          </a:r>
        </a:p>
      </dsp:txBody>
      <dsp:txXfrm>
        <a:off x="0" y="1123362"/>
        <a:ext cx="9229308" cy="561246"/>
      </dsp:txXfrm>
    </dsp:sp>
    <dsp:sp modelId="{A8DC33BE-FF1D-404B-9F48-B8AF6C84C8CF}">
      <dsp:nvSpPr>
        <dsp:cNvPr id="0" name=""/>
        <dsp:cNvSpPr/>
      </dsp:nvSpPr>
      <dsp:spPr>
        <a:xfrm>
          <a:off x="0" y="1684608"/>
          <a:ext cx="923833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7934C2-2A2D-004C-8EC4-E28E125421F6}">
      <dsp:nvSpPr>
        <dsp:cNvPr id="0" name=""/>
        <dsp:cNvSpPr/>
      </dsp:nvSpPr>
      <dsp:spPr>
        <a:xfrm>
          <a:off x="0" y="1684608"/>
          <a:ext cx="9229308" cy="561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Late Fees</a:t>
          </a:r>
        </a:p>
      </dsp:txBody>
      <dsp:txXfrm>
        <a:off x="0" y="1684608"/>
        <a:ext cx="9229308" cy="561246"/>
      </dsp:txXfrm>
    </dsp:sp>
    <dsp:sp modelId="{9C3784D6-CE82-7943-AB26-5DCBAD9D4748}">
      <dsp:nvSpPr>
        <dsp:cNvPr id="0" name=""/>
        <dsp:cNvSpPr/>
      </dsp:nvSpPr>
      <dsp:spPr>
        <a:xfrm>
          <a:off x="0" y="2245854"/>
          <a:ext cx="923833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8C09EE-3DA6-224A-BA6E-A703725B7000}">
      <dsp:nvSpPr>
        <dsp:cNvPr id="0" name=""/>
        <dsp:cNvSpPr/>
      </dsp:nvSpPr>
      <dsp:spPr>
        <a:xfrm>
          <a:off x="0" y="2245854"/>
          <a:ext cx="9229308" cy="561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Disconnect Fee</a:t>
          </a:r>
        </a:p>
      </dsp:txBody>
      <dsp:txXfrm>
        <a:off x="0" y="2245854"/>
        <a:ext cx="9229308" cy="561246"/>
      </dsp:txXfrm>
    </dsp:sp>
    <dsp:sp modelId="{4D5D1BC0-0248-004C-B1A1-3CC93885FE2F}">
      <dsp:nvSpPr>
        <dsp:cNvPr id="0" name=""/>
        <dsp:cNvSpPr/>
      </dsp:nvSpPr>
      <dsp:spPr>
        <a:xfrm>
          <a:off x="0" y="2807101"/>
          <a:ext cx="923833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F07C3E-55EC-6840-9E2F-FC5CB7DBEA8E}">
      <dsp:nvSpPr>
        <dsp:cNvPr id="0" name=""/>
        <dsp:cNvSpPr/>
      </dsp:nvSpPr>
      <dsp:spPr>
        <a:xfrm>
          <a:off x="0" y="2807101"/>
          <a:ext cx="9229308" cy="561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Reconnect Fee</a:t>
          </a:r>
        </a:p>
      </dsp:txBody>
      <dsp:txXfrm>
        <a:off x="0" y="2807101"/>
        <a:ext cx="9229308" cy="561246"/>
      </dsp:txXfrm>
    </dsp:sp>
    <dsp:sp modelId="{45083358-F79D-504F-BD39-59B08C590639}">
      <dsp:nvSpPr>
        <dsp:cNvPr id="0" name=""/>
        <dsp:cNvSpPr/>
      </dsp:nvSpPr>
      <dsp:spPr>
        <a:xfrm>
          <a:off x="0" y="3368347"/>
          <a:ext cx="923833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F2109D-7BA8-4846-B162-9BBCC6E7E82B}">
      <dsp:nvSpPr>
        <dsp:cNvPr id="0" name=""/>
        <dsp:cNvSpPr/>
      </dsp:nvSpPr>
      <dsp:spPr>
        <a:xfrm>
          <a:off x="0" y="3368347"/>
          <a:ext cx="9229308" cy="561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Inspection Fee</a:t>
          </a:r>
        </a:p>
      </dsp:txBody>
      <dsp:txXfrm>
        <a:off x="0" y="3368347"/>
        <a:ext cx="9229308" cy="561246"/>
      </dsp:txXfrm>
    </dsp:sp>
    <dsp:sp modelId="{13ABB7DA-A583-9149-B6A7-7CB2F21A378B}">
      <dsp:nvSpPr>
        <dsp:cNvPr id="0" name=""/>
        <dsp:cNvSpPr/>
      </dsp:nvSpPr>
      <dsp:spPr>
        <a:xfrm>
          <a:off x="0" y="3929593"/>
          <a:ext cx="923833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0E1BAA-0344-3E41-9491-C67040AB8FC4}">
      <dsp:nvSpPr>
        <dsp:cNvPr id="0" name=""/>
        <dsp:cNvSpPr/>
      </dsp:nvSpPr>
      <dsp:spPr>
        <a:xfrm>
          <a:off x="0" y="3929593"/>
          <a:ext cx="9229308" cy="561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Meter Tampering Fee</a:t>
          </a:r>
        </a:p>
      </dsp:txBody>
      <dsp:txXfrm>
        <a:off x="0" y="3929593"/>
        <a:ext cx="9229308" cy="561246"/>
      </dsp:txXfrm>
    </dsp:sp>
    <dsp:sp modelId="{2108C97D-AE5C-A34D-930D-3BEA3CEADD0D}">
      <dsp:nvSpPr>
        <dsp:cNvPr id="0" name=""/>
        <dsp:cNvSpPr/>
      </dsp:nvSpPr>
      <dsp:spPr>
        <a:xfrm>
          <a:off x="0" y="4490839"/>
          <a:ext cx="923833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041D1B-D229-2B48-8BFC-68E4320017E2}">
      <dsp:nvSpPr>
        <dsp:cNvPr id="0" name=""/>
        <dsp:cNvSpPr/>
      </dsp:nvSpPr>
      <dsp:spPr>
        <a:xfrm>
          <a:off x="0" y="4490839"/>
          <a:ext cx="9229308" cy="561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Other?</a:t>
          </a:r>
        </a:p>
      </dsp:txBody>
      <dsp:txXfrm>
        <a:off x="0" y="4490839"/>
        <a:ext cx="9229308" cy="5612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BDFED8-E146-0B46-9B6C-80160899170D}">
      <dsp:nvSpPr>
        <dsp:cNvPr id="0" name=""/>
        <dsp:cNvSpPr/>
      </dsp:nvSpPr>
      <dsp:spPr>
        <a:xfrm rot="5400000">
          <a:off x="-251076" y="276772"/>
          <a:ext cx="1673842" cy="1171689"/>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Know the Laws</a:t>
          </a:r>
        </a:p>
      </dsp:txBody>
      <dsp:txXfrm rot="-5400000">
        <a:off x="1" y="611541"/>
        <a:ext cx="1171689" cy="502153"/>
      </dsp:txXfrm>
    </dsp:sp>
    <dsp:sp modelId="{1CB5C881-29CA-3B4B-91DF-415458DE6BA0}">
      <dsp:nvSpPr>
        <dsp:cNvPr id="0" name=""/>
        <dsp:cNvSpPr/>
      </dsp:nvSpPr>
      <dsp:spPr>
        <a:xfrm rot="5400000">
          <a:off x="3485800" y="-2288414"/>
          <a:ext cx="1088569" cy="5716790"/>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Know statutory authority / limitations</a:t>
          </a:r>
        </a:p>
      </dsp:txBody>
      <dsp:txXfrm rot="-5400000">
        <a:off x="1171690" y="78836"/>
        <a:ext cx="5663650" cy="982289"/>
      </dsp:txXfrm>
    </dsp:sp>
    <dsp:sp modelId="{B8243C48-7F9C-3D42-8D31-AE4E9B8AA414}">
      <dsp:nvSpPr>
        <dsp:cNvPr id="0" name=""/>
        <dsp:cNvSpPr/>
      </dsp:nvSpPr>
      <dsp:spPr>
        <a:xfrm rot="5400000">
          <a:off x="-251076" y="1812906"/>
          <a:ext cx="1673842" cy="1171689"/>
        </a:xfrm>
        <a:prstGeom prst="chevron">
          <a:avLst/>
        </a:prstGeom>
        <a:solidFill>
          <a:schemeClr val="accent4">
            <a:hueOff val="-3732583"/>
            <a:satOff val="1753"/>
            <a:lumOff val="653"/>
            <a:alphaOff val="0"/>
          </a:schemeClr>
        </a:solidFill>
        <a:ln w="12700" cap="flat" cmpd="sng" algn="ctr">
          <a:solidFill>
            <a:schemeClr val="accent4">
              <a:hueOff val="-3732583"/>
              <a:satOff val="1753"/>
              <a:lumOff val="653"/>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Adopt Rules</a:t>
          </a:r>
        </a:p>
      </dsp:txBody>
      <dsp:txXfrm rot="-5400000">
        <a:off x="1" y="2147675"/>
        <a:ext cx="1171689" cy="502153"/>
      </dsp:txXfrm>
    </dsp:sp>
    <dsp:sp modelId="{B4122355-04E5-F244-9F27-F5E98581C561}">
      <dsp:nvSpPr>
        <dsp:cNvPr id="0" name=""/>
        <dsp:cNvSpPr/>
      </dsp:nvSpPr>
      <dsp:spPr>
        <a:xfrm rot="5400000">
          <a:off x="3486086" y="-752566"/>
          <a:ext cx="1087997" cy="5716790"/>
        </a:xfrm>
        <a:prstGeom prst="round2SameRect">
          <a:avLst/>
        </a:prstGeom>
        <a:solidFill>
          <a:schemeClr val="lt1">
            <a:alpha val="90000"/>
            <a:hueOff val="0"/>
            <a:satOff val="0"/>
            <a:lumOff val="0"/>
            <a:alphaOff val="0"/>
          </a:schemeClr>
        </a:solidFill>
        <a:ln w="12700" cap="flat" cmpd="sng" algn="ctr">
          <a:solidFill>
            <a:schemeClr val="accent4">
              <a:hueOff val="-3732583"/>
              <a:satOff val="1753"/>
              <a:lumOff val="6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Adopt utility ordinances that address all administrative issues</a:t>
          </a:r>
        </a:p>
      </dsp:txBody>
      <dsp:txXfrm rot="-5400000">
        <a:off x="1171690" y="1614942"/>
        <a:ext cx="5663678" cy="981773"/>
      </dsp:txXfrm>
    </dsp:sp>
    <dsp:sp modelId="{5FDD5F9A-39A9-7B4B-8796-42509D82E674}">
      <dsp:nvSpPr>
        <dsp:cNvPr id="0" name=""/>
        <dsp:cNvSpPr/>
      </dsp:nvSpPr>
      <dsp:spPr>
        <a:xfrm rot="5400000">
          <a:off x="-251076" y="3349039"/>
          <a:ext cx="1673842" cy="1171689"/>
        </a:xfrm>
        <a:prstGeom prst="chevron">
          <a:avLst/>
        </a:prstGeom>
        <a:solidFill>
          <a:schemeClr val="accent4">
            <a:hueOff val="-7465166"/>
            <a:satOff val="3507"/>
            <a:lumOff val="1306"/>
            <a:alphaOff val="0"/>
          </a:schemeClr>
        </a:solidFill>
        <a:ln w="12700" cap="flat" cmpd="sng" algn="ctr">
          <a:solidFill>
            <a:schemeClr val="accent4">
              <a:hueOff val="-7465166"/>
              <a:satOff val="3507"/>
              <a:lumOff val="1306"/>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Inform Customers</a:t>
          </a:r>
        </a:p>
      </dsp:txBody>
      <dsp:txXfrm rot="-5400000">
        <a:off x="1" y="3683808"/>
        <a:ext cx="1171689" cy="502153"/>
      </dsp:txXfrm>
    </dsp:sp>
    <dsp:sp modelId="{7ACBB55B-2965-874D-822D-8F5A5A404419}">
      <dsp:nvSpPr>
        <dsp:cNvPr id="0" name=""/>
        <dsp:cNvSpPr/>
      </dsp:nvSpPr>
      <dsp:spPr>
        <a:xfrm rot="5400000">
          <a:off x="3486086" y="783567"/>
          <a:ext cx="1087997" cy="5716790"/>
        </a:xfrm>
        <a:prstGeom prst="round2SameRect">
          <a:avLst/>
        </a:prstGeom>
        <a:solidFill>
          <a:schemeClr val="lt1">
            <a:alpha val="90000"/>
            <a:hueOff val="0"/>
            <a:satOff val="0"/>
            <a:lumOff val="0"/>
            <a:alphaOff val="0"/>
          </a:schemeClr>
        </a:solidFill>
        <a:ln w="12700" cap="flat" cmpd="sng" algn="ctr">
          <a:solidFill>
            <a:schemeClr val="accent4">
              <a:hueOff val="-7465166"/>
              <a:satOff val="3507"/>
              <a:lumOff val="13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Incorporate rules in customer contract</a:t>
          </a:r>
        </a:p>
        <a:p>
          <a:pPr marL="228600" lvl="1" indent="-228600" algn="l" defTabSz="1066800">
            <a:lnSpc>
              <a:spcPct val="90000"/>
            </a:lnSpc>
            <a:spcBef>
              <a:spcPct val="0"/>
            </a:spcBef>
            <a:spcAft>
              <a:spcPct val="15000"/>
            </a:spcAft>
            <a:buChar char="•"/>
          </a:pPr>
          <a:r>
            <a:rPr lang="en-US" sz="2400" kern="1200" dirty="0"/>
            <a:t>Inform customers of periodic changes to rules</a:t>
          </a:r>
        </a:p>
      </dsp:txBody>
      <dsp:txXfrm rot="-5400000">
        <a:off x="1171690" y="3151075"/>
        <a:ext cx="5663678" cy="981773"/>
      </dsp:txXfrm>
    </dsp:sp>
    <dsp:sp modelId="{7A52275E-A346-3A42-BB41-B69E81BEACDB}">
      <dsp:nvSpPr>
        <dsp:cNvPr id="0" name=""/>
        <dsp:cNvSpPr/>
      </dsp:nvSpPr>
      <dsp:spPr>
        <a:xfrm rot="5400000">
          <a:off x="-251076" y="5062696"/>
          <a:ext cx="1673842" cy="1171689"/>
        </a:xfrm>
        <a:prstGeom prst="chevron">
          <a:avLst/>
        </a:prstGeom>
        <a:solidFill>
          <a:schemeClr val="accent4">
            <a:hueOff val="-11197749"/>
            <a:satOff val="5260"/>
            <a:lumOff val="1959"/>
            <a:alphaOff val="0"/>
          </a:schemeClr>
        </a:solidFill>
        <a:ln w="12700" cap="flat" cmpd="sng" algn="ctr">
          <a:solidFill>
            <a:schemeClr val="accent4">
              <a:hueOff val="-11197749"/>
              <a:satOff val="5260"/>
              <a:lumOff val="1959"/>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Be Consistent</a:t>
          </a:r>
        </a:p>
      </dsp:txBody>
      <dsp:txXfrm rot="-5400000">
        <a:off x="1" y="5397465"/>
        <a:ext cx="1171689" cy="502153"/>
      </dsp:txXfrm>
    </dsp:sp>
    <dsp:sp modelId="{4AF2D7D1-2076-DF42-B92A-1709633BC21E}">
      <dsp:nvSpPr>
        <dsp:cNvPr id="0" name=""/>
        <dsp:cNvSpPr/>
      </dsp:nvSpPr>
      <dsp:spPr>
        <a:xfrm rot="5400000">
          <a:off x="3308562" y="2497224"/>
          <a:ext cx="1443044" cy="5716790"/>
        </a:xfrm>
        <a:prstGeom prst="round2SameRect">
          <a:avLst/>
        </a:prstGeom>
        <a:solidFill>
          <a:schemeClr val="lt1">
            <a:alpha val="90000"/>
            <a:hueOff val="0"/>
            <a:satOff val="0"/>
            <a:lumOff val="0"/>
            <a:alphaOff val="0"/>
          </a:schemeClr>
        </a:solidFill>
        <a:ln w="12700" cap="flat" cmpd="sng" algn="ctr">
          <a:solidFill>
            <a:schemeClr val="accent4">
              <a:hueOff val="-11197749"/>
              <a:satOff val="5260"/>
              <a:lumOff val="195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Consistently apply laws/rules</a:t>
          </a:r>
        </a:p>
        <a:p>
          <a:pPr marL="228600" lvl="1" indent="-228600" algn="l" defTabSz="1066800">
            <a:lnSpc>
              <a:spcPct val="90000"/>
            </a:lnSpc>
            <a:spcBef>
              <a:spcPct val="0"/>
            </a:spcBef>
            <a:spcAft>
              <a:spcPct val="15000"/>
            </a:spcAft>
            <a:buChar char="•"/>
          </a:pPr>
          <a:r>
            <a:rPr lang="en-US" sz="2400" kern="1200" dirty="0"/>
            <a:t>Train all staff regularly and monitor for compliance</a:t>
          </a:r>
        </a:p>
        <a:p>
          <a:pPr marL="228600" lvl="1" indent="-228600" algn="l" defTabSz="1066800">
            <a:lnSpc>
              <a:spcPct val="90000"/>
            </a:lnSpc>
            <a:spcBef>
              <a:spcPct val="0"/>
            </a:spcBef>
            <a:spcAft>
              <a:spcPct val="15000"/>
            </a:spcAft>
            <a:buChar char="•"/>
          </a:pPr>
          <a:r>
            <a:rPr lang="en-US" sz="2400" kern="1200" dirty="0"/>
            <a:t>Focus on customer service</a:t>
          </a:r>
        </a:p>
      </dsp:txBody>
      <dsp:txXfrm rot="-5400000">
        <a:off x="1171689" y="4704541"/>
        <a:ext cx="5646346" cy="130215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B3F46-4999-9F40-9664-8B8AC8AB7DE4}">
      <dsp:nvSpPr>
        <dsp:cNvPr id="0" name=""/>
        <dsp:cNvSpPr/>
      </dsp:nvSpPr>
      <dsp:spPr>
        <a:xfrm rot="5400000">
          <a:off x="-79962" y="86473"/>
          <a:ext cx="533081" cy="37315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i="1" kern="1200" dirty="0"/>
            <a:t>1</a:t>
          </a:r>
          <a:endParaRPr lang="en-US" sz="1000" kern="1200" dirty="0"/>
        </a:p>
      </dsp:txBody>
      <dsp:txXfrm rot="-5400000">
        <a:off x="1" y="193088"/>
        <a:ext cx="373156" cy="159925"/>
      </dsp:txXfrm>
    </dsp:sp>
    <dsp:sp modelId="{F1AB4CA5-EF5A-2245-AF03-D628605EFC8E}">
      <dsp:nvSpPr>
        <dsp:cNvPr id="0" name=""/>
        <dsp:cNvSpPr/>
      </dsp:nvSpPr>
      <dsp:spPr>
        <a:xfrm rot="5400000">
          <a:off x="3008276" y="-2628607"/>
          <a:ext cx="346502" cy="561674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i="1" kern="1200" dirty="0"/>
            <a:t>(Government receives petition)</a:t>
          </a:r>
          <a:endParaRPr lang="en-US" sz="1400" kern="1200" dirty="0"/>
        </a:p>
      </dsp:txBody>
      <dsp:txXfrm rot="-5400000">
        <a:off x="373157" y="23427"/>
        <a:ext cx="5599826" cy="312672"/>
      </dsp:txXfrm>
    </dsp:sp>
    <dsp:sp modelId="{2340934F-75E1-F145-8F54-7854FE5795EB}">
      <dsp:nvSpPr>
        <dsp:cNvPr id="0" name=""/>
        <dsp:cNvSpPr/>
      </dsp:nvSpPr>
      <dsp:spPr>
        <a:xfrm rot="5400000">
          <a:off x="-79962" y="570951"/>
          <a:ext cx="533081" cy="37315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2</a:t>
          </a:r>
        </a:p>
      </dsp:txBody>
      <dsp:txXfrm rot="-5400000">
        <a:off x="1" y="677566"/>
        <a:ext cx="373156" cy="159925"/>
      </dsp:txXfrm>
    </dsp:sp>
    <dsp:sp modelId="{811EB239-E92A-8B43-97C3-03F85879446B}">
      <dsp:nvSpPr>
        <dsp:cNvPr id="0" name=""/>
        <dsp:cNvSpPr/>
      </dsp:nvSpPr>
      <dsp:spPr>
        <a:xfrm rot="5400000">
          <a:off x="3008276" y="-2144129"/>
          <a:ext cx="346502" cy="561674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Unit determines scope and cost of project</a:t>
          </a:r>
        </a:p>
      </dsp:txBody>
      <dsp:txXfrm rot="-5400000">
        <a:off x="373157" y="507905"/>
        <a:ext cx="5599826" cy="312672"/>
      </dsp:txXfrm>
    </dsp:sp>
    <dsp:sp modelId="{CEF6024A-25BD-8243-99DC-1B5C8476D274}">
      <dsp:nvSpPr>
        <dsp:cNvPr id="0" name=""/>
        <dsp:cNvSpPr/>
      </dsp:nvSpPr>
      <dsp:spPr>
        <a:xfrm rot="5400000">
          <a:off x="-79962" y="1055429"/>
          <a:ext cx="533081" cy="37315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3</a:t>
          </a:r>
        </a:p>
      </dsp:txBody>
      <dsp:txXfrm rot="-5400000">
        <a:off x="1" y="1162044"/>
        <a:ext cx="373156" cy="159925"/>
      </dsp:txXfrm>
    </dsp:sp>
    <dsp:sp modelId="{E34EACF8-8592-BC48-8C16-6A12363B2566}">
      <dsp:nvSpPr>
        <dsp:cNvPr id="0" name=""/>
        <dsp:cNvSpPr/>
      </dsp:nvSpPr>
      <dsp:spPr>
        <a:xfrm rot="5400000">
          <a:off x="3008276" y="-1659652"/>
          <a:ext cx="346502" cy="561674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Board adopts preliminary assessment resolution</a:t>
          </a:r>
        </a:p>
      </dsp:txBody>
      <dsp:txXfrm rot="-5400000">
        <a:off x="373157" y="992382"/>
        <a:ext cx="5599826" cy="312672"/>
      </dsp:txXfrm>
    </dsp:sp>
    <dsp:sp modelId="{25EE4D36-4C53-564F-B69E-164A90FC8E30}">
      <dsp:nvSpPr>
        <dsp:cNvPr id="0" name=""/>
        <dsp:cNvSpPr/>
      </dsp:nvSpPr>
      <dsp:spPr>
        <a:xfrm rot="5400000">
          <a:off x="-79962" y="1539907"/>
          <a:ext cx="533081" cy="37315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4</a:t>
          </a:r>
        </a:p>
      </dsp:txBody>
      <dsp:txXfrm rot="-5400000">
        <a:off x="1" y="1646522"/>
        <a:ext cx="373156" cy="159925"/>
      </dsp:txXfrm>
    </dsp:sp>
    <dsp:sp modelId="{BDE88A64-1502-2A45-BDB0-AF71B10946D2}">
      <dsp:nvSpPr>
        <dsp:cNvPr id="0" name=""/>
        <dsp:cNvSpPr/>
      </dsp:nvSpPr>
      <dsp:spPr>
        <a:xfrm rot="5400000">
          <a:off x="3008276" y="-1175174"/>
          <a:ext cx="346502" cy="561674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Unit publishes notice</a:t>
          </a:r>
        </a:p>
      </dsp:txBody>
      <dsp:txXfrm rot="-5400000">
        <a:off x="373157" y="1476860"/>
        <a:ext cx="5599826" cy="312672"/>
      </dsp:txXfrm>
    </dsp:sp>
    <dsp:sp modelId="{A9760D19-1A50-F144-A066-A7BD4402A3C5}">
      <dsp:nvSpPr>
        <dsp:cNvPr id="0" name=""/>
        <dsp:cNvSpPr/>
      </dsp:nvSpPr>
      <dsp:spPr>
        <a:xfrm rot="5400000">
          <a:off x="-79962" y="2024385"/>
          <a:ext cx="533081" cy="37315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5</a:t>
          </a:r>
        </a:p>
      </dsp:txBody>
      <dsp:txXfrm rot="-5400000">
        <a:off x="1" y="2131000"/>
        <a:ext cx="373156" cy="159925"/>
      </dsp:txXfrm>
    </dsp:sp>
    <dsp:sp modelId="{864DA0FE-BF93-414E-9AAF-8E63D4217349}">
      <dsp:nvSpPr>
        <dsp:cNvPr id="0" name=""/>
        <dsp:cNvSpPr/>
      </dsp:nvSpPr>
      <dsp:spPr>
        <a:xfrm rot="5400000">
          <a:off x="3008276" y="-690696"/>
          <a:ext cx="346502" cy="561674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Board holds public hearing</a:t>
          </a:r>
        </a:p>
      </dsp:txBody>
      <dsp:txXfrm rot="-5400000">
        <a:off x="373157" y="1961338"/>
        <a:ext cx="5599826" cy="312672"/>
      </dsp:txXfrm>
    </dsp:sp>
    <dsp:sp modelId="{B40D6ED0-AD52-8345-8325-C297623C3656}">
      <dsp:nvSpPr>
        <dsp:cNvPr id="0" name=""/>
        <dsp:cNvSpPr/>
      </dsp:nvSpPr>
      <dsp:spPr>
        <a:xfrm rot="5400000">
          <a:off x="-79962" y="2508863"/>
          <a:ext cx="533081" cy="37315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6</a:t>
          </a:r>
        </a:p>
      </dsp:txBody>
      <dsp:txXfrm rot="-5400000">
        <a:off x="1" y="2615478"/>
        <a:ext cx="373156" cy="159925"/>
      </dsp:txXfrm>
    </dsp:sp>
    <dsp:sp modelId="{AEEC1E3F-5C91-C045-BDD4-8111EE70EE52}">
      <dsp:nvSpPr>
        <dsp:cNvPr id="0" name=""/>
        <dsp:cNvSpPr/>
      </dsp:nvSpPr>
      <dsp:spPr>
        <a:xfrm rot="5400000">
          <a:off x="3008276" y="-206218"/>
          <a:ext cx="346502" cy="561674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Board adopts final assessment resolution</a:t>
          </a:r>
        </a:p>
      </dsp:txBody>
      <dsp:txXfrm rot="-5400000">
        <a:off x="373157" y="2445816"/>
        <a:ext cx="5599826" cy="312672"/>
      </dsp:txXfrm>
    </dsp:sp>
    <dsp:sp modelId="{484AC9C4-20A7-7249-8498-5EA8FFF72184}">
      <dsp:nvSpPr>
        <dsp:cNvPr id="0" name=""/>
        <dsp:cNvSpPr/>
      </dsp:nvSpPr>
      <dsp:spPr>
        <a:xfrm rot="5400000">
          <a:off x="-79962" y="2993341"/>
          <a:ext cx="533081" cy="37315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t>7</a:t>
          </a:r>
          <a:endParaRPr lang="en-US" sz="1000" kern="1200" dirty="0"/>
        </a:p>
      </dsp:txBody>
      <dsp:txXfrm rot="-5400000">
        <a:off x="1" y="3099956"/>
        <a:ext cx="373156" cy="159925"/>
      </dsp:txXfrm>
    </dsp:sp>
    <dsp:sp modelId="{31F6E778-8820-1B42-9320-F8ECC2016A5E}">
      <dsp:nvSpPr>
        <dsp:cNvPr id="0" name=""/>
        <dsp:cNvSpPr/>
      </dsp:nvSpPr>
      <dsp:spPr>
        <a:xfrm rot="5400000">
          <a:off x="3008276" y="278259"/>
          <a:ext cx="346502" cy="561674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b="1" kern="1200" dirty="0"/>
            <a:t>Unit completes project </a:t>
          </a:r>
          <a:endParaRPr lang="en-US" sz="1400" kern="1200" dirty="0"/>
        </a:p>
      </dsp:txBody>
      <dsp:txXfrm rot="-5400000">
        <a:off x="373157" y="2930294"/>
        <a:ext cx="5599826" cy="312672"/>
      </dsp:txXfrm>
    </dsp:sp>
    <dsp:sp modelId="{E01A062C-28D6-B542-8864-3C7A79781506}">
      <dsp:nvSpPr>
        <dsp:cNvPr id="0" name=""/>
        <dsp:cNvSpPr/>
      </dsp:nvSpPr>
      <dsp:spPr>
        <a:xfrm rot="5400000">
          <a:off x="-79962" y="3477819"/>
          <a:ext cx="533081" cy="37315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8</a:t>
          </a:r>
        </a:p>
      </dsp:txBody>
      <dsp:txXfrm rot="-5400000">
        <a:off x="1" y="3584434"/>
        <a:ext cx="373156" cy="159925"/>
      </dsp:txXfrm>
    </dsp:sp>
    <dsp:sp modelId="{C5A28148-EDB5-5945-BE75-E13E8BD53063}">
      <dsp:nvSpPr>
        <dsp:cNvPr id="0" name=""/>
        <dsp:cNvSpPr/>
      </dsp:nvSpPr>
      <dsp:spPr>
        <a:xfrm rot="5400000">
          <a:off x="3008276" y="762737"/>
          <a:ext cx="346502" cy="561674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Unit prepares preliminary assessment roll</a:t>
          </a:r>
        </a:p>
      </dsp:txBody>
      <dsp:txXfrm rot="-5400000">
        <a:off x="373157" y="3414772"/>
        <a:ext cx="5599826" cy="312672"/>
      </dsp:txXfrm>
    </dsp:sp>
    <dsp:sp modelId="{3BA4C56B-8D16-7047-8C84-23036B02F6B0}">
      <dsp:nvSpPr>
        <dsp:cNvPr id="0" name=""/>
        <dsp:cNvSpPr/>
      </dsp:nvSpPr>
      <dsp:spPr>
        <a:xfrm rot="5400000">
          <a:off x="-79962" y="3962296"/>
          <a:ext cx="533081" cy="37315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9</a:t>
          </a:r>
        </a:p>
      </dsp:txBody>
      <dsp:txXfrm rot="-5400000">
        <a:off x="1" y="4068911"/>
        <a:ext cx="373156" cy="159925"/>
      </dsp:txXfrm>
    </dsp:sp>
    <dsp:sp modelId="{CE9BB9D7-85F7-0A46-BD84-13807CF749B1}">
      <dsp:nvSpPr>
        <dsp:cNvPr id="0" name=""/>
        <dsp:cNvSpPr/>
      </dsp:nvSpPr>
      <dsp:spPr>
        <a:xfrm rot="5400000">
          <a:off x="3008276" y="1247215"/>
          <a:ext cx="346502" cy="561674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Unit publishes notice of assessment roll</a:t>
          </a:r>
        </a:p>
      </dsp:txBody>
      <dsp:txXfrm rot="-5400000">
        <a:off x="373157" y="3899250"/>
        <a:ext cx="5599826" cy="312672"/>
      </dsp:txXfrm>
    </dsp:sp>
    <dsp:sp modelId="{0E436B52-9EFC-7146-A419-72F1664698E5}">
      <dsp:nvSpPr>
        <dsp:cNvPr id="0" name=""/>
        <dsp:cNvSpPr/>
      </dsp:nvSpPr>
      <dsp:spPr>
        <a:xfrm rot="5400000">
          <a:off x="-79962" y="4446774"/>
          <a:ext cx="533081" cy="37315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10</a:t>
          </a:r>
        </a:p>
      </dsp:txBody>
      <dsp:txXfrm rot="-5400000">
        <a:off x="1" y="4553389"/>
        <a:ext cx="373156" cy="159925"/>
      </dsp:txXfrm>
    </dsp:sp>
    <dsp:sp modelId="{5A7624A2-0876-AB45-A4FA-162351BC8B91}">
      <dsp:nvSpPr>
        <dsp:cNvPr id="0" name=""/>
        <dsp:cNvSpPr/>
      </dsp:nvSpPr>
      <dsp:spPr>
        <a:xfrm rot="5400000">
          <a:off x="3008276" y="1731693"/>
          <a:ext cx="346502" cy="561674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Board holds public hearing</a:t>
          </a:r>
        </a:p>
      </dsp:txBody>
      <dsp:txXfrm rot="-5400000">
        <a:off x="373157" y="4383728"/>
        <a:ext cx="5599826" cy="312672"/>
      </dsp:txXfrm>
    </dsp:sp>
    <dsp:sp modelId="{5ACE9681-1C47-874F-9767-64B97F0228FD}">
      <dsp:nvSpPr>
        <dsp:cNvPr id="0" name=""/>
        <dsp:cNvSpPr/>
      </dsp:nvSpPr>
      <dsp:spPr>
        <a:xfrm rot="5400000">
          <a:off x="-79962" y="4931252"/>
          <a:ext cx="533081" cy="37315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11</a:t>
          </a:r>
        </a:p>
      </dsp:txBody>
      <dsp:txXfrm rot="-5400000">
        <a:off x="1" y="5037867"/>
        <a:ext cx="373156" cy="159925"/>
      </dsp:txXfrm>
    </dsp:sp>
    <dsp:sp modelId="{CEF504AB-B11B-904A-9AF7-CBAEAE96D243}">
      <dsp:nvSpPr>
        <dsp:cNvPr id="0" name=""/>
        <dsp:cNvSpPr/>
      </dsp:nvSpPr>
      <dsp:spPr>
        <a:xfrm rot="5400000">
          <a:off x="3008276" y="2216171"/>
          <a:ext cx="346502" cy="561674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Board confirms assessment roll – assessments become lien on property assessed</a:t>
          </a:r>
        </a:p>
      </dsp:txBody>
      <dsp:txXfrm rot="-5400000">
        <a:off x="373157" y="4868206"/>
        <a:ext cx="5599826" cy="312672"/>
      </dsp:txXfrm>
    </dsp:sp>
    <dsp:sp modelId="{B1EA55DB-F167-9A47-B5CA-EA2515D91A77}">
      <dsp:nvSpPr>
        <dsp:cNvPr id="0" name=""/>
        <dsp:cNvSpPr/>
      </dsp:nvSpPr>
      <dsp:spPr>
        <a:xfrm rot="5400000">
          <a:off x="-79962" y="5415730"/>
          <a:ext cx="533081" cy="37315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12</a:t>
          </a:r>
        </a:p>
      </dsp:txBody>
      <dsp:txXfrm rot="-5400000">
        <a:off x="1" y="5522345"/>
        <a:ext cx="373156" cy="159925"/>
      </dsp:txXfrm>
    </dsp:sp>
    <dsp:sp modelId="{58E6301B-BCD7-A044-BECE-586B8B5303EB}">
      <dsp:nvSpPr>
        <dsp:cNvPr id="0" name=""/>
        <dsp:cNvSpPr/>
      </dsp:nvSpPr>
      <dsp:spPr>
        <a:xfrm rot="5400000">
          <a:off x="3008276" y="2700649"/>
          <a:ext cx="346502" cy="561674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Property owners make assessment payments</a:t>
          </a:r>
        </a:p>
      </dsp:txBody>
      <dsp:txXfrm rot="-5400000">
        <a:off x="373157" y="5352684"/>
        <a:ext cx="5599826" cy="31267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6747BF-EEAE-5643-AF2A-39F1ED804B59}">
      <dsp:nvSpPr>
        <dsp:cNvPr id="0" name=""/>
        <dsp:cNvSpPr/>
      </dsp:nvSpPr>
      <dsp:spPr>
        <a:xfrm rot="16200000">
          <a:off x="0" y="0"/>
          <a:ext cx="2087820" cy="2087820"/>
        </a:xfrm>
        <a:prstGeom prst="downArrow">
          <a:avLst>
            <a:gd name="adj1" fmla="val 50000"/>
            <a:gd name="adj2" fmla="val 3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General Fund</a:t>
          </a:r>
        </a:p>
      </dsp:txBody>
      <dsp:txXfrm rot="5400000">
        <a:off x="0" y="521955"/>
        <a:ext cx="1722452" cy="1043910"/>
      </dsp:txXfrm>
    </dsp:sp>
    <dsp:sp modelId="{7D24C89F-D09F-7440-A1AB-E7D63307B23B}">
      <dsp:nvSpPr>
        <dsp:cNvPr id="0" name=""/>
        <dsp:cNvSpPr/>
      </dsp:nvSpPr>
      <dsp:spPr>
        <a:xfrm rot="5400000">
          <a:off x="4795079" y="1298"/>
          <a:ext cx="2087820" cy="2087820"/>
        </a:xfrm>
        <a:prstGeom prst="downArrow">
          <a:avLst>
            <a:gd name="adj1" fmla="val 50000"/>
            <a:gd name="adj2" fmla="val 35000"/>
          </a:avLst>
        </a:prstGeom>
        <a:solidFill>
          <a:schemeClr val="accent5">
            <a:hueOff val="1106248"/>
            <a:satOff val="12561"/>
            <a:lumOff val="11372"/>
            <a:alphaOff val="0"/>
          </a:schemeClr>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Enterprise Fund</a:t>
          </a:r>
        </a:p>
      </dsp:txBody>
      <dsp:txXfrm rot="-5400000">
        <a:off x="5160447" y="523253"/>
        <a:ext cx="1722452" cy="104391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9BF636-3D6C-495E-BAA7-0E6D210D527F}">
      <dsp:nvSpPr>
        <dsp:cNvPr id="0" name=""/>
        <dsp:cNvSpPr/>
      </dsp:nvSpPr>
      <dsp:spPr>
        <a:xfrm>
          <a:off x="0" y="531"/>
          <a:ext cx="10515600" cy="12447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CC37FD-0333-4596-979C-6EF840618AA9}">
      <dsp:nvSpPr>
        <dsp:cNvPr id="0" name=""/>
        <dsp:cNvSpPr/>
      </dsp:nvSpPr>
      <dsp:spPr>
        <a:xfrm>
          <a:off x="376522" y="280590"/>
          <a:ext cx="684586" cy="684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1245C9-6019-4754-80A9-A91A57167955}">
      <dsp:nvSpPr>
        <dsp:cNvPr id="0" name=""/>
        <dsp:cNvSpPr/>
      </dsp:nvSpPr>
      <dsp:spPr>
        <a:xfrm>
          <a:off x="1437631" y="531"/>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US" sz="2300" b="1" i="0" kern="1200"/>
            <a:t>Volume of Water Used</a:t>
          </a:r>
          <a:r>
            <a:rPr lang="en-US" sz="2300" b="0" i="0" kern="1200"/>
            <a:t>: Understand the historical water consumption patterns, including peak usage periods, and how they relate to system costs.</a:t>
          </a:r>
          <a:endParaRPr lang="en-US" sz="2300" kern="1200"/>
        </a:p>
      </dsp:txBody>
      <dsp:txXfrm>
        <a:off x="1437631" y="531"/>
        <a:ext cx="9077968" cy="1244702"/>
      </dsp:txXfrm>
    </dsp:sp>
    <dsp:sp modelId="{2FA0771A-A4FE-4D4E-AC1E-C9F948C6A5ED}">
      <dsp:nvSpPr>
        <dsp:cNvPr id="0" name=""/>
        <dsp:cNvSpPr/>
      </dsp:nvSpPr>
      <dsp:spPr>
        <a:xfrm>
          <a:off x="0" y="1556410"/>
          <a:ext cx="10515600" cy="12447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4609B4-204F-4B94-A8B2-98C8367B0D9B}">
      <dsp:nvSpPr>
        <dsp:cNvPr id="0" name=""/>
        <dsp:cNvSpPr/>
      </dsp:nvSpPr>
      <dsp:spPr>
        <a:xfrm>
          <a:off x="376522" y="1836468"/>
          <a:ext cx="684586" cy="684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DD6321-FA49-4199-ACE3-0BB011C1A868}">
      <dsp:nvSpPr>
        <dsp:cNvPr id="0" name=""/>
        <dsp:cNvSpPr/>
      </dsp:nvSpPr>
      <dsp:spPr>
        <a:xfrm>
          <a:off x="1437631" y="1556410"/>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US" sz="2300" b="1" i="0" kern="1200"/>
            <a:t>Wastewater Flow and Load</a:t>
          </a:r>
          <a:r>
            <a:rPr lang="en-US" sz="2300" b="0" i="0" kern="1200"/>
            <a:t>: Wastewater treatment costs depend on the volume of wastewater as well as the strength of the wastewater (e.g., pollutants and solids), which may require different treatment levels.</a:t>
          </a:r>
          <a:endParaRPr lang="en-US" sz="2300" kern="1200"/>
        </a:p>
      </dsp:txBody>
      <dsp:txXfrm>
        <a:off x="1437631" y="1556410"/>
        <a:ext cx="9077968" cy="1244702"/>
      </dsp:txXfrm>
    </dsp:sp>
    <dsp:sp modelId="{2AB6C410-E010-4941-B1E3-D1BAA3280D88}">
      <dsp:nvSpPr>
        <dsp:cNvPr id="0" name=""/>
        <dsp:cNvSpPr/>
      </dsp:nvSpPr>
      <dsp:spPr>
        <a:xfrm>
          <a:off x="0" y="3112289"/>
          <a:ext cx="10515600" cy="12447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26A2E3-A2E2-4052-AE96-BF8EBAE338F5}">
      <dsp:nvSpPr>
        <dsp:cNvPr id="0" name=""/>
        <dsp:cNvSpPr/>
      </dsp:nvSpPr>
      <dsp:spPr>
        <a:xfrm>
          <a:off x="376522" y="3392347"/>
          <a:ext cx="684586" cy="6845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244A2E5-4F2B-4C80-9501-996CD1AAD484}">
      <dsp:nvSpPr>
        <dsp:cNvPr id="0" name=""/>
        <dsp:cNvSpPr/>
      </dsp:nvSpPr>
      <dsp:spPr>
        <a:xfrm>
          <a:off x="1437631" y="3112289"/>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US" sz="2300" b="1" i="0" kern="1200"/>
            <a:t>Seasonal and Geographic Variations</a:t>
          </a:r>
          <a:r>
            <a:rPr lang="en-US" sz="2300" b="0" i="0" kern="1200"/>
            <a:t>: Some regions may have seasonal demand spikes, such as during summer months, or disparities in usage based on geography or socioeconomic factors.</a:t>
          </a:r>
          <a:endParaRPr lang="en-US" sz="2300" kern="1200"/>
        </a:p>
      </dsp:txBody>
      <dsp:txXfrm>
        <a:off x="1437631" y="3112289"/>
        <a:ext cx="9077968" cy="12447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C1556B-512A-4AD2-A30D-4C3794F41B13}">
      <dsp:nvSpPr>
        <dsp:cNvPr id="0" name=""/>
        <dsp:cNvSpPr/>
      </dsp:nvSpPr>
      <dsp:spPr>
        <a:xfrm>
          <a:off x="0" y="4582"/>
          <a:ext cx="7458307" cy="100374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7045E8-B6EC-472D-8BE0-EE5091138670}">
      <dsp:nvSpPr>
        <dsp:cNvPr id="0" name=""/>
        <dsp:cNvSpPr/>
      </dsp:nvSpPr>
      <dsp:spPr>
        <a:xfrm>
          <a:off x="303633" y="230425"/>
          <a:ext cx="552600" cy="5520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79FC2B-6AE8-41ED-BD61-651E036BB14D}">
      <dsp:nvSpPr>
        <dsp:cNvPr id="0" name=""/>
        <dsp:cNvSpPr/>
      </dsp:nvSpPr>
      <dsp:spPr>
        <a:xfrm>
          <a:off x="1159866" y="4582"/>
          <a:ext cx="6263309" cy="1066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869" tIns="112869" rIns="112869" bIns="112869" numCol="1" spcCol="1270" anchor="ctr" anchorCtr="0">
          <a:noAutofit/>
        </a:bodyPr>
        <a:lstStyle/>
        <a:p>
          <a:pPr marL="0" lvl="0" indent="0" algn="l" defTabSz="800100">
            <a:lnSpc>
              <a:spcPct val="90000"/>
            </a:lnSpc>
            <a:spcBef>
              <a:spcPct val="0"/>
            </a:spcBef>
            <a:spcAft>
              <a:spcPct val="35000"/>
            </a:spcAft>
            <a:buNone/>
          </a:pPr>
          <a:r>
            <a:rPr lang="en-US" sz="1800" b="1" i="0" kern="1200" dirty="0"/>
            <a:t>Customer Classes: </a:t>
          </a:r>
          <a:r>
            <a:rPr lang="en-US" sz="1800" i="0" kern="1200" dirty="0"/>
            <a:t>Consider whether there are utility-based reasons to differentiate among different customers</a:t>
          </a:r>
          <a:endParaRPr lang="en-US" sz="1800" kern="1200" dirty="0"/>
        </a:p>
      </dsp:txBody>
      <dsp:txXfrm>
        <a:off x="1159866" y="4582"/>
        <a:ext cx="6263309" cy="1066480"/>
      </dsp:txXfrm>
    </dsp:sp>
    <dsp:sp modelId="{785006E4-695B-48FD-B6A2-B4DADC8F1D9C}">
      <dsp:nvSpPr>
        <dsp:cNvPr id="0" name=""/>
        <dsp:cNvSpPr/>
      </dsp:nvSpPr>
      <dsp:spPr>
        <a:xfrm>
          <a:off x="0" y="1337682"/>
          <a:ext cx="7458307" cy="100374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7A8D3D-0C2A-4ECB-AE73-0FED9557CD24}">
      <dsp:nvSpPr>
        <dsp:cNvPr id="0" name=""/>
        <dsp:cNvSpPr/>
      </dsp:nvSpPr>
      <dsp:spPr>
        <a:xfrm>
          <a:off x="303633" y="1563525"/>
          <a:ext cx="552600" cy="5520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38B178A-7497-4788-8A77-EA9C47947FC6}">
      <dsp:nvSpPr>
        <dsp:cNvPr id="0" name=""/>
        <dsp:cNvSpPr/>
      </dsp:nvSpPr>
      <dsp:spPr>
        <a:xfrm>
          <a:off x="1159866" y="1337682"/>
          <a:ext cx="6263309" cy="1066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869" tIns="112869" rIns="112869" bIns="112869" numCol="1" spcCol="1270" anchor="ctr" anchorCtr="0">
          <a:noAutofit/>
        </a:bodyPr>
        <a:lstStyle/>
        <a:p>
          <a:pPr marL="0" lvl="0" indent="0" algn="l" defTabSz="711200">
            <a:lnSpc>
              <a:spcPct val="90000"/>
            </a:lnSpc>
            <a:spcBef>
              <a:spcPct val="0"/>
            </a:spcBef>
            <a:spcAft>
              <a:spcPct val="35000"/>
            </a:spcAft>
            <a:buNone/>
          </a:pPr>
          <a:r>
            <a:rPr lang="en-US" sz="1600" b="1" i="0" kern="1200" dirty="0"/>
            <a:t>Flat vs. Volumetric Charges</a:t>
          </a:r>
          <a:r>
            <a:rPr lang="en-US" sz="1600" b="0" i="0" kern="1200" dirty="0"/>
            <a:t>: Consider whether to charge a fixed fee (base charge) or a volumetric rate (per unit of water used). Volumetric rates can incentivize conservation, while base charges ensure a stable revenue stream.</a:t>
          </a:r>
          <a:endParaRPr lang="en-US" sz="1600" kern="1200" dirty="0"/>
        </a:p>
      </dsp:txBody>
      <dsp:txXfrm>
        <a:off x="1159866" y="1337682"/>
        <a:ext cx="6263309" cy="1066480"/>
      </dsp:txXfrm>
    </dsp:sp>
    <dsp:sp modelId="{F5ECD40C-E679-412C-9057-E802E29F7B83}">
      <dsp:nvSpPr>
        <dsp:cNvPr id="0" name=""/>
        <dsp:cNvSpPr/>
      </dsp:nvSpPr>
      <dsp:spPr>
        <a:xfrm>
          <a:off x="0" y="2670783"/>
          <a:ext cx="7458307" cy="1003746"/>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F99BB3-7FB6-4526-BF2A-8DC3296E66A5}">
      <dsp:nvSpPr>
        <dsp:cNvPr id="0" name=""/>
        <dsp:cNvSpPr/>
      </dsp:nvSpPr>
      <dsp:spPr>
        <a:xfrm>
          <a:off x="303633" y="2896625"/>
          <a:ext cx="552600" cy="5520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BADBBC5-0EC9-4A60-80CB-2C619E8A977C}">
      <dsp:nvSpPr>
        <dsp:cNvPr id="0" name=""/>
        <dsp:cNvSpPr/>
      </dsp:nvSpPr>
      <dsp:spPr>
        <a:xfrm>
          <a:off x="1159866" y="2670783"/>
          <a:ext cx="6263309" cy="1066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869" tIns="112869" rIns="112869" bIns="112869" numCol="1" spcCol="1270" anchor="ctr" anchorCtr="0">
          <a:noAutofit/>
        </a:bodyPr>
        <a:lstStyle/>
        <a:p>
          <a:pPr marL="0" lvl="0" indent="0" algn="l" defTabSz="844550">
            <a:lnSpc>
              <a:spcPct val="90000"/>
            </a:lnSpc>
            <a:spcBef>
              <a:spcPct val="0"/>
            </a:spcBef>
            <a:spcAft>
              <a:spcPct val="35000"/>
            </a:spcAft>
            <a:buNone/>
          </a:pPr>
          <a:r>
            <a:rPr lang="en-US" sz="1900" b="1" i="0" kern="1200" dirty="0"/>
            <a:t>Impact of Rate Increases</a:t>
          </a:r>
          <a:r>
            <a:rPr lang="en-US" sz="1900" b="0" i="0" kern="1200" dirty="0"/>
            <a:t>: Consider how proposed rate increases will impact different customer classes, including low-income households or small businesses.</a:t>
          </a:r>
          <a:endParaRPr lang="en-US" sz="1900" kern="1200" dirty="0"/>
        </a:p>
      </dsp:txBody>
      <dsp:txXfrm>
        <a:off x="1159866" y="2670783"/>
        <a:ext cx="6263309" cy="1066480"/>
      </dsp:txXfrm>
    </dsp:sp>
    <dsp:sp modelId="{15D58369-4A8C-4207-97D2-843B2AF47E96}">
      <dsp:nvSpPr>
        <dsp:cNvPr id="0" name=""/>
        <dsp:cNvSpPr/>
      </dsp:nvSpPr>
      <dsp:spPr>
        <a:xfrm>
          <a:off x="0" y="4003883"/>
          <a:ext cx="7458307" cy="1003746"/>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443C03-9473-4698-AC2B-CF6E11A00E95}">
      <dsp:nvSpPr>
        <dsp:cNvPr id="0" name=""/>
        <dsp:cNvSpPr/>
      </dsp:nvSpPr>
      <dsp:spPr>
        <a:xfrm>
          <a:off x="303633" y="4229726"/>
          <a:ext cx="552600" cy="552060"/>
        </a:xfrm>
        <a:prstGeom prst="rect">
          <a:avLst/>
        </a:prstGeom>
        <a:solidFill>
          <a:schemeClr val="bg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8DC4B6-79BC-4697-9D66-85F4C63407AD}">
      <dsp:nvSpPr>
        <dsp:cNvPr id="0" name=""/>
        <dsp:cNvSpPr/>
      </dsp:nvSpPr>
      <dsp:spPr>
        <a:xfrm>
          <a:off x="1159866" y="4003883"/>
          <a:ext cx="6263309" cy="1066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869" tIns="112869" rIns="112869" bIns="112869" numCol="1" spcCol="1270" anchor="ctr" anchorCtr="0">
          <a:noAutofit/>
        </a:bodyPr>
        <a:lstStyle/>
        <a:p>
          <a:pPr marL="0" lvl="0" indent="0" algn="l" defTabSz="844550">
            <a:lnSpc>
              <a:spcPct val="90000"/>
            </a:lnSpc>
            <a:spcBef>
              <a:spcPct val="0"/>
            </a:spcBef>
            <a:spcAft>
              <a:spcPct val="35000"/>
            </a:spcAft>
            <a:buNone/>
          </a:pPr>
          <a:r>
            <a:rPr lang="en-US" sz="1900" b="1" i="0" kern="1200"/>
            <a:t>Inclining or Declining Block Rates</a:t>
          </a:r>
          <a:r>
            <a:rPr lang="en-US" sz="1900" b="0" i="0" kern="1200"/>
            <a:t>: Determine if block rates should be progressive (higher rates for higher consumption) or regressive (lower rates for higher consumption).</a:t>
          </a:r>
          <a:endParaRPr lang="en-US" sz="1900" kern="1200"/>
        </a:p>
      </dsp:txBody>
      <dsp:txXfrm>
        <a:off x="1159866" y="4003883"/>
        <a:ext cx="6263309" cy="10664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F3DA2A-5916-2C48-AA05-6EDBC94BA07F}" type="datetimeFigureOut">
              <a:rPr lang="en-US" smtClean="0"/>
              <a:t>5/21/25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D3E3B7-DD2A-1844-84E1-CBDD475202CC}" type="slidenum">
              <a:rPr lang="en-US" smtClean="0"/>
              <a:t>‹#›</a:t>
            </a:fld>
            <a:endParaRPr lang="en-US"/>
          </a:p>
        </p:txBody>
      </p:sp>
    </p:spTree>
    <p:extLst>
      <p:ext uri="{BB962C8B-B14F-4D97-AF65-F5344CB8AC3E}">
        <p14:creationId xmlns:p14="http://schemas.microsoft.com/office/powerpoint/2010/main" val="65920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48276F-7CC7-4BE8-BFD2-FA951E0FF6FE}" type="slidenum">
              <a:rPr lang="en-US" smtClean="0"/>
              <a:t>1</a:t>
            </a:fld>
            <a:endParaRPr lang="en-US"/>
          </a:p>
        </p:txBody>
      </p:sp>
    </p:spTree>
    <p:extLst>
      <p:ext uri="{BB962C8B-B14F-4D97-AF65-F5344CB8AC3E}">
        <p14:creationId xmlns:p14="http://schemas.microsoft.com/office/powerpoint/2010/main" val="2088533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57CBD-9FB2-1697-C5A0-630D338584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39607F-ABF0-CDEF-4CC9-2C9D5AE3C1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4DF7CD-07D2-4A18-3A17-67CD406AE984}"/>
              </a:ext>
            </a:extLst>
          </p:cNvPr>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p:txBody>
      </p:sp>
      <p:sp>
        <p:nvSpPr>
          <p:cNvPr id="4" name="Slide Number Placeholder 3">
            <a:extLst>
              <a:ext uri="{FF2B5EF4-FFF2-40B4-BE49-F238E27FC236}">
                <a16:creationId xmlns:a16="http://schemas.microsoft.com/office/drawing/2014/main" id="{C7BFA475-4E99-71BB-918B-9A9511F0E21A}"/>
              </a:ext>
            </a:extLst>
          </p:cNvPr>
          <p:cNvSpPr>
            <a:spLocks noGrp="1"/>
          </p:cNvSpPr>
          <p:nvPr>
            <p:ph type="sldNum" sz="quarter" idx="10"/>
          </p:nvPr>
        </p:nvSpPr>
        <p:spPr/>
        <p:txBody>
          <a:bodyPr/>
          <a:lstStyle/>
          <a:p>
            <a:fld id="{62673052-1C4D-4D99-A058-91D579108362}" type="slidenum">
              <a:rPr lang="en-US" smtClean="0"/>
              <a:pPr/>
              <a:t>34</a:t>
            </a:fld>
            <a:endParaRPr lang="en-US"/>
          </a:p>
        </p:txBody>
      </p:sp>
    </p:spTree>
    <p:extLst>
      <p:ext uri="{BB962C8B-B14F-4D97-AF65-F5344CB8AC3E}">
        <p14:creationId xmlns:p14="http://schemas.microsoft.com/office/powerpoint/2010/main" val="1983309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B544C-AD9D-0F99-D26C-3B7C1EFDEF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D090AB-88A2-8585-7361-D15C0125E5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AB81D5-47F1-3F7E-62D1-E56B057037C2}"/>
              </a:ext>
            </a:extLst>
          </p:cNvPr>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p:txBody>
      </p:sp>
      <p:sp>
        <p:nvSpPr>
          <p:cNvPr id="4" name="Slide Number Placeholder 3">
            <a:extLst>
              <a:ext uri="{FF2B5EF4-FFF2-40B4-BE49-F238E27FC236}">
                <a16:creationId xmlns:a16="http://schemas.microsoft.com/office/drawing/2014/main" id="{705A9385-6700-658B-4558-17B43E730283}"/>
              </a:ext>
            </a:extLst>
          </p:cNvPr>
          <p:cNvSpPr>
            <a:spLocks noGrp="1"/>
          </p:cNvSpPr>
          <p:nvPr>
            <p:ph type="sldNum" sz="quarter" idx="10"/>
          </p:nvPr>
        </p:nvSpPr>
        <p:spPr/>
        <p:txBody>
          <a:bodyPr/>
          <a:lstStyle/>
          <a:p>
            <a:fld id="{62673052-1C4D-4D99-A058-91D579108362}" type="slidenum">
              <a:rPr lang="en-US" smtClean="0"/>
              <a:pPr/>
              <a:t>36</a:t>
            </a:fld>
            <a:endParaRPr lang="en-US"/>
          </a:p>
        </p:txBody>
      </p:sp>
    </p:spTree>
    <p:extLst>
      <p:ext uri="{BB962C8B-B14F-4D97-AF65-F5344CB8AC3E}">
        <p14:creationId xmlns:p14="http://schemas.microsoft.com/office/powerpoint/2010/main" val="3493702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FDA87-5CA4-C4F2-3CCA-69A72056C7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1D6870-8F5A-7C05-F768-B30D3E2FE9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F31BBE-777B-DD42-D805-C1B793BECE70}"/>
              </a:ext>
            </a:extLst>
          </p:cNvPr>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p:txBody>
      </p:sp>
      <p:sp>
        <p:nvSpPr>
          <p:cNvPr id="4" name="Slide Number Placeholder 3">
            <a:extLst>
              <a:ext uri="{FF2B5EF4-FFF2-40B4-BE49-F238E27FC236}">
                <a16:creationId xmlns:a16="http://schemas.microsoft.com/office/drawing/2014/main" id="{1B7DDAF8-2EAE-4475-C084-E7625C47837B}"/>
              </a:ext>
            </a:extLst>
          </p:cNvPr>
          <p:cNvSpPr>
            <a:spLocks noGrp="1"/>
          </p:cNvSpPr>
          <p:nvPr>
            <p:ph type="sldNum" sz="quarter" idx="10"/>
          </p:nvPr>
        </p:nvSpPr>
        <p:spPr/>
        <p:txBody>
          <a:bodyPr/>
          <a:lstStyle/>
          <a:p>
            <a:fld id="{62673052-1C4D-4D99-A058-91D579108362}" type="slidenum">
              <a:rPr lang="en-US" smtClean="0"/>
              <a:pPr/>
              <a:t>37</a:t>
            </a:fld>
            <a:endParaRPr lang="en-US"/>
          </a:p>
        </p:txBody>
      </p:sp>
    </p:spTree>
    <p:extLst>
      <p:ext uri="{BB962C8B-B14F-4D97-AF65-F5344CB8AC3E}">
        <p14:creationId xmlns:p14="http://schemas.microsoft.com/office/powerpoint/2010/main" val="4088866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A17E6-BC90-9304-B40F-00620E1A86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A99AE9-8BB1-C46C-6F93-E430583AF4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5916FB-7F70-6075-A336-D6FDDFB931F1}"/>
              </a:ext>
            </a:extLst>
          </p:cNvPr>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p:txBody>
      </p:sp>
      <p:sp>
        <p:nvSpPr>
          <p:cNvPr id="4" name="Slide Number Placeholder 3">
            <a:extLst>
              <a:ext uri="{FF2B5EF4-FFF2-40B4-BE49-F238E27FC236}">
                <a16:creationId xmlns:a16="http://schemas.microsoft.com/office/drawing/2014/main" id="{CC9EDD49-74C4-27EC-FE99-CD0A869B8A05}"/>
              </a:ext>
            </a:extLst>
          </p:cNvPr>
          <p:cNvSpPr>
            <a:spLocks noGrp="1"/>
          </p:cNvSpPr>
          <p:nvPr>
            <p:ph type="sldNum" sz="quarter" idx="10"/>
          </p:nvPr>
        </p:nvSpPr>
        <p:spPr/>
        <p:txBody>
          <a:bodyPr/>
          <a:lstStyle/>
          <a:p>
            <a:fld id="{62673052-1C4D-4D99-A058-91D579108362}" type="slidenum">
              <a:rPr lang="en-US" smtClean="0"/>
              <a:pPr/>
              <a:t>38</a:t>
            </a:fld>
            <a:endParaRPr lang="en-US"/>
          </a:p>
        </p:txBody>
      </p:sp>
    </p:spTree>
    <p:extLst>
      <p:ext uri="{BB962C8B-B14F-4D97-AF65-F5344CB8AC3E}">
        <p14:creationId xmlns:p14="http://schemas.microsoft.com/office/powerpoint/2010/main" val="3852853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CA2D21D1-52E2-420B-B491-CFF6D7BB79FB}" type="slidenum">
              <a:rPr lang="en-US" smtClean="0"/>
              <a:pPr/>
              <a:t>39</a:t>
            </a:fld>
            <a:endParaRPr lang="en-US"/>
          </a:p>
        </p:txBody>
      </p:sp>
    </p:spTree>
    <p:extLst>
      <p:ext uri="{BB962C8B-B14F-4D97-AF65-F5344CB8AC3E}">
        <p14:creationId xmlns:p14="http://schemas.microsoft.com/office/powerpoint/2010/main" val="11247902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9926D-324D-8504-C9C6-BA720D5DA4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2B0EAF-FC9F-3952-1DCF-4DCE085A28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91E437-79C4-BED0-DDFA-D3FC779D22CD}"/>
              </a:ext>
            </a:extLst>
          </p:cNvPr>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p:txBody>
      </p:sp>
      <p:sp>
        <p:nvSpPr>
          <p:cNvPr id="4" name="Slide Number Placeholder 3">
            <a:extLst>
              <a:ext uri="{FF2B5EF4-FFF2-40B4-BE49-F238E27FC236}">
                <a16:creationId xmlns:a16="http://schemas.microsoft.com/office/drawing/2014/main" id="{034E4AA7-3D5B-A6BE-4F9C-A9DAFA88211E}"/>
              </a:ext>
            </a:extLst>
          </p:cNvPr>
          <p:cNvSpPr>
            <a:spLocks noGrp="1"/>
          </p:cNvSpPr>
          <p:nvPr>
            <p:ph type="sldNum" sz="quarter" idx="10"/>
          </p:nvPr>
        </p:nvSpPr>
        <p:spPr/>
        <p:txBody>
          <a:bodyPr/>
          <a:lstStyle/>
          <a:p>
            <a:fld id="{62673052-1C4D-4D99-A058-91D579108362}" type="slidenum">
              <a:rPr lang="en-US" smtClean="0"/>
              <a:pPr/>
              <a:t>46</a:t>
            </a:fld>
            <a:endParaRPr lang="en-US"/>
          </a:p>
        </p:txBody>
      </p:sp>
    </p:spTree>
    <p:extLst>
      <p:ext uri="{BB962C8B-B14F-4D97-AF65-F5344CB8AC3E}">
        <p14:creationId xmlns:p14="http://schemas.microsoft.com/office/powerpoint/2010/main" val="24511969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41986"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4198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34852" indent="-282635" eaLnBrk="0" hangingPunct="0">
              <a:defRPr sz="2400">
                <a:solidFill>
                  <a:schemeClr val="tx1"/>
                </a:solidFill>
                <a:latin typeface="Tahoma" charset="0"/>
                <a:ea typeface="ＭＳ Ｐゴシック" charset="0"/>
              </a:defRPr>
            </a:lvl2pPr>
            <a:lvl3pPr marL="1130541" indent="-226108" eaLnBrk="0" hangingPunct="0">
              <a:defRPr sz="2400">
                <a:solidFill>
                  <a:schemeClr val="tx1"/>
                </a:solidFill>
                <a:latin typeface="Tahoma" charset="0"/>
                <a:ea typeface="ＭＳ Ｐゴシック" charset="0"/>
              </a:defRPr>
            </a:lvl3pPr>
            <a:lvl4pPr marL="1582758" indent="-226108" eaLnBrk="0" hangingPunct="0">
              <a:defRPr sz="2400">
                <a:solidFill>
                  <a:schemeClr val="tx1"/>
                </a:solidFill>
                <a:latin typeface="Tahoma" charset="0"/>
                <a:ea typeface="ＭＳ Ｐゴシック" charset="0"/>
              </a:defRPr>
            </a:lvl4pPr>
            <a:lvl5pPr marL="2034974" indent="-226108" eaLnBrk="0" hangingPunct="0">
              <a:defRPr sz="2400">
                <a:solidFill>
                  <a:schemeClr val="tx1"/>
                </a:solidFill>
                <a:latin typeface="Tahoma" charset="0"/>
                <a:ea typeface="ＭＳ Ｐゴシック" charset="0"/>
              </a:defRPr>
            </a:lvl5pPr>
            <a:lvl6pPr marL="2487191" indent="-226108" eaLnBrk="0" fontAlgn="base" hangingPunct="0">
              <a:spcBef>
                <a:spcPct val="0"/>
              </a:spcBef>
              <a:spcAft>
                <a:spcPct val="0"/>
              </a:spcAft>
              <a:defRPr sz="2400">
                <a:solidFill>
                  <a:schemeClr val="tx1"/>
                </a:solidFill>
                <a:latin typeface="Tahoma" charset="0"/>
                <a:ea typeface="ＭＳ Ｐゴシック" charset="0"/>
              </a:defRPr>
            </a:lvl6pPr>
            <a:lvl7pPr marL="2939407" indent="-226108" eaLnBrk="0" fontAlgn="base" hangingPunct="0">
              <a:spcBef>
                <a:spcPct val="0"/>
              </a:spcBef>
              <a:spcAft>
                <a:spcPct val="0"/>
              </a:spcAft>
              <a:defRPr sz="2400">
                <a:solidFill>
                  <a:schemeClr val="tx1"/>
                </a:solidFill>
                <a:latin typeface="Tahoma" charset="0"/>
                <a:ea typeface="ＭＳ Ｐゴシック" charset="0"/>
              </a:defRPr>
            </a:lvl7pPr>
            <a:lvl8pPr marL="3391624" indent="-226108" eaLnBrk="0" fontAlgn="base" hangingPunct="0">
              <a:spcBef>
                <a:spcPct val="0"/>
              </a:spcBef>
              <a:spcAft>
                <a:spcPct val="0"/>
              </a:spcAft>
              <a:defRPr sz="2400">
                <a:solidFill>
                  <a:schemeClr val="tx1"/>
                </a:solidFill>
                <a:latin typeface="Tahoma" charset="0"/>
                <a:ea typeface="ＭＳ Ｐゴシック" charset="0"/>
              </a:defRPr>
            </a:lvl8pPr>
            <a:lvl9pPr marL="3843840" indent="-22610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C7DEF5C8-221E-B942-8128-C8A60ACC00DF}" type="slidenum">
              <a:rPr lang="en-US" sz="1200"/>
              <a:pPr eaLnBrk="1" hangingPunct="1"/>
              <a:t>48</a:t>
            </a:fld>
            <a:endParaRPr lang="en-US" sz="1200"/>
          </a:p>
        </p:txBody>
      </p:sp>
    </p:spTree>
    <p:extLst>
      <p:ext uri="{BB962C8B-B14F-4D97-AF65-F5344CB8AC3E}">
        <p14:creationId xmlns:p14="http://schemas.microsoft.com/office/powerpoint/2010/main" val="9279609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a:extLst>
              <a:ext uri="{FF2B5EF4-FFF2-40B4-BE49-F238E27FC236}">
                <a16:creationId xmlns:a16="http://schemas.microsoft.com/office/drawing/2014/main" id="{14C68E6C-C72B-DA4F-9234-684E887EDF74}"/>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4" name="Notes Placeholder 2">
            <a:extLst>
              <a:ext uri="{FF2B5EF4-FFF2-40B4-BE49-F238E27FC236}">
                <a16:creationId xmlns:a16="http://schemas.microsoft.com/office/drawing/2014/main" id="{584CA2F3-8771-A440-ADC5-B743AB3793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
        <p:nvSpPr>
          <p:cNvPr id="69635" name="Slide Number Placeholder 3">
            <a:extLst>
              <a:ext uri="{FF2B5EF4-FFF2-40B4-BE49-F238E27FC236}">
                <a16:creationId xmlns:a16="http://schemas.microsoft.com/office/drawing/2014/main" id="{65158F13-5585-1D46-A460-E7DEC30EDC7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E397B91-929D-2D47-846E-6906FCD822BF}" type="slidenum">
              <a:rPr lang="en-US" altLang="en-US" smtClean="0">
                <a:latin typeface="Tahoma" panose="020B0604030504040204" pitchFamily="34" charset="0"/>
              </a:rPr>
              <a:pPr>
                <a:spcBef>
                  <a:spcPct val="0"/>
                </a:spcBef>
              </a:pPr>
              <a:t>49</a:t>
            </a:fld>
            <a:endParaRPr lang="en-US" altLang="en-US">
              <a:latin typeface="Tahoma" panose="020B0604030504040204" pitchFamily="34" charset="0"/>
            </a:endParaRPr>
          </a:p>
        </p:txBody>
      </p:sp>
    </p:spTree>
    <p:extLst>
      <p:ext uri="{BB962C8B-B14F-4D97-AF65-F5344CB8AC3E}">
        <p14:creationId xmlns:p14="http://schemas.microsoft.com/office/powerpoint/2010/main" val="32339094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697F8F-BF89-6346-9C69-B0546B4BBDFD}" type="slidenum">
              <a:rPr lang="en-US" smtClean="0"/>
              <a:t>50</a:t>
            </a:fld>
            <a:endParaRPr lang="en-US"/>
          </a:p>
        </p:txBody>
      </p:sp>
    </p:spTree>
    <p:extLst>
      <p:ext uri="{BB962C8B-B14F-4D97-AF65-F5344CB8AC3E}">
        <p14:creationId xmlns:p14="http://schemas.microsoft.com/office/powerpoint/2010/main" val="3029188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R" dirty="0"/>
          </a:p>
        </p:txBody>
      </p:sp>
      <p:sp>
        <p:nvSpPr>
          <p:cNvPr id="4" name="Slide Number Placeholder 3"/>
          <p:cNvSpPr>
            <a:spLocks noGrp="1"/>
          </p:cNvSpPr>
          <p:nvPr>
            <p:ph type="sldNum" sz="quarter" idx="5"/>
          </p:nvPr>
        </p:nvSpPr>
        <p:spPr/>
        <p:txBody>
          <a:bodyPr/>
          <a:lstStyle/>
          <a:p>
            <a:fld id="{62673052-1C4D-4D99-A058-91D579108362}" type="slidenum">
              <a:rPr lang="en-US" smtClean="0"/>
              <a:pPr/>
              <a:t>4</a:t>
            </a:fld>
            <a:endParaRPr lang="en-US"/>
          </a:p>
        </p:txBody>
      </p:sp>
    </p:spTree>
    <p:extLst>
      <p:ext uri="{BB962C8B-B14F-4D97-AF65-F5344CB8AC3E}">
        <p14:creationId xmlns:p14="http://schemas.microsoft.com/office/powerpoint/2010/main" val="4024492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81FBE-0F89-A21C-81DF-B9BC89057F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59A185-C630-2BB1-1478-815494429B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B8A88C-29AD-C48D-368A-23A287D302E1}"/>
              </a:ext>
            </a:extLst>
          </p:cNvPr>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p:txBody>
      </p:sp>
      <p:sp>
        <p:nvSpPr>
          <p:cNvPr id="4" name="Slide Number Placeholder 3">
            <a:extLst>
              <a:ext uri="{FF2B5EF4-FFF2-40B4-BE49-F238E27FC236}">
                <a16:creationId xmlns:a16="http://schemas.microsoft.com/office/drawing/2014/main" id="{54F423C6-D48A-B326-8F43-FCEBA57A6891}"/>
              </a:ext>
            </a:extLst>
          </p:cNvPr>
          <p:cNvSpPr>
            <a:spLocks noGrp="1"/>
          </p:cNvSpPr>
          <p:nvPr>
            <p:ph type="sldNum" sz="quarter" idx="10"/>
          </p:nvPr>
        </p:nvSpPr>
        <p:spPr/>
        <p:txBody>
          <a:bodyPr/>
          <a:lstStyle/>
          <a:p>
            <a:fld id="{62673052-1C4D-4D99-A058-91D579108362}" type="slidenum">
              <a:rPr lang="en-US" smtClean="0"/>
              <a:pPr/>
              <a:t>12</a:t>
            </a:fld>
            <a:endParaRPr lang="en-US"/>
          </a:p>
        </p:txBody>
      </p:sp>
    </p:spTree>
    <p:extLst>
      <p:ext uri="{BB962C8B-B14F-4D97-AF65-F5344CB8AC3E}">
        <p14:creationId xmlns:p14="http://schemas.microsoft.com/office/powerpoint/2010/main" val="769388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7CA17-587F-529B-C0E5-2ACB0DA83E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3C227D-767A-B3E4-1406-B1C1C0A505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A6BFDE-2251-0FA5-B865-9B4F916746A0}"/>
              </a:ext>
            </a:extLst>
          </p:cNvPr>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p:txBody>
      </p:sp>
      <p:sp>
        <p:nvSpPr>
          <p:cNvPr id="4" name="Slide Number Placeholder 3">
            <a:extLst>
              <a:ext uri="{FF2B5EF4-FFF2-40B4-BE49-F238E27FC236}">
                <a16:creationId xmlns:a16="http://schemas.microsoft.com/office/drawing/2014/main" id="{FADA5511-0758-0463-12D2-7F22A8F02C8C}"/>
              </a:ext>
            </a:extLst>
          </p:cNvPr>
          <p:cNvSpPr>
            <a:spLocks noGrp="1"/>
          </p:cNvSpPr>
          <p:nvPr>
            <p:ph type="sldNum" sz="quarter" idx="10"/>
          </p:nvPr>
        </p:nvSpPr>
        <p:spPr/>
        <p:txBody>
          <a:bodyPr/>
          <a:lstStyle/>
          <a:p>
            <a:fld id="{62673052-1C4D-4D99-A058-91D579108362}" type="slidenum">
              <a:rPr lang="en-US" smtClean="0"/>
              <a:pPr/>
              <a:t>25</a:t>
            </a:fld>
            <a:endParaRPr lang="en-US"/>
          </a:p>
        </p:txBody>
      </p:sp>
    </p:spTree>
    <p:extLst>
      <p:ext uri="{BB962C8B-B14F-4D97-AF65-F5344CB8AC3E}">
        <p14:creationId xmlns:p14="http://schemas.microsoft.com/office/powerpoint/2010/main" val="737080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2673052-1C4D-4D99-A058-91D579108362}" type="slidenum">
              <a:rPr lang="en-US" smtClean="0"/>
              <a:pPr/>
              <a:t>26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5BDD4-0787-F7D6-D565-4C62C3D22D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B03FB5-32A7-77A7-D8A7-647DBF819C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C0E0D2-EEF0-71E4-8B6E-B7B27B6A1883}"/>
              </a:ext>
            </a:extLst>
          </p:cNvPr>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p:txBody>
      </p:sp>
      <p:sp>
        <p:nvSpPr>
          <p:cNvPr id="4" name="Slide Number Placeholder 3">
            <a:extLst>
              <a:ext uri="{FF2B5EF4-FFF2-40B4-BE49-F238E27FC236}">
                <a16:creationId xmlns:a16="http://schemas.microsoft.com/office/drawing/2014/main" id="{2E4540E0-A646-181F-2281-0FBE5EBF8D79}"/>
              </a:ext>
            </a:extLst>
          </p:cNvPr>
          <p:cNvSpPr>
            <a:spLocks noGrp="1"/>
          </p:cNvSpPr>
          <p:nvPr>
            <p:ph type="sldNum" sz="quarter" idx="10"/>
          </p:nvPr>
        </p:nvSpPr>
        <p:spPr/>
        <p:txBody>
          <a:bodyPr/>
          <a:lstStyle/>
          <a:p>
            <a:fld id="{62673052-1C4D-4D99-A058-91D579108362}" type="slidenum">
              <a:rPr lang="en-US" smtClean="0"/>
              <a:pPr/>
              <a:t>28</a:t>
            </a:fld>
            <a:endParaRPr lang="en-US"/>
          </a:p>
        </p:txBody>
      </p:sp>
    </p:spTree>
    <p:extLst>
      <p:ext uri="{BB962C8B-B14F-4D97-AF65-F5344CB8AC3E}">
        <p14:creationId xmlns:p14="http://schemas.microsoft.com/office/powerpoint/2010/main" val="2790434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B8BDE-A753-5504-D678-5E35C47609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B2940E-A128-75E1-0854-8F7CAA1DA2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697129-BF90-ED12-6AC5-0D0C770F5AFE}"/>
              </a:ext>
            </a:extLst>
          </p:cNvPr>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p:txBody>
      </p:sp>
      <p:sp>
        <p:nvSpPr>
          <p:cNvPr id="4" name="Slide Number Placeholder 3">
            <a:extLst>
              <a:ext uri="{FF2B5EF4-FFF2-40B4-BE49-F238E27FC236}">
                <a16:creationId xmlns:a16="http://schemas.microsoft.com/office/drawing/2014/main" id="{D2D7D7E0-DAB6-69C1-3E3A-349BA20397C8}"/>
              </a:ext>
            </a:extLst>
          </p:cNvPr>
          <p:cNvSpPr>
            <a:spLocks noGrp="1"/>
          </p:cNvSpPr>
          <p:nvPr>
            <p:ph type="sldNum" sz="quarter" idx="10"/>
          </p:nvPr>
        </p:nvSpPr>
        <p:spPr/>
        <p:txBody>
          <a:bodyPr/>
          <a:lstStyle/>
          <a:p>
            <a:fld id="{62673052-1C4D-4D99-A058-91D579108362}" type="slidenum">
              <a:rPr lang="en-US" smtClean="0"/>
              <a:pPr/>
              <a:t>29</a:t>
            </a:fld>
            <a:endParaRPr lang="en-US"/>
          </a:p>
        </p:txBody>
      </p:sp>
    </p:spTree>
    <p:extLst>
      <p:ext uri="{BB962C8B-B14F-4D97-AF65-F5344CB8AC3E}">
        <p14:creationId xmlns:p14="http://schemas.microsoft.com/office/powerpoint/2010/main" val="2219335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Scope</a:t>
            </a:r>
            <a:r>
              <a:rPr lang="en-US" baseline="0" dirty="0"/>
              <a:t> of project and </a:t>
            </a:r>
            <a:r>
              <a:rPr lang="en-US" dirty="0"/>
              <a:t>% of cost to be assessed may not differ from</a:t>
            </a:r>
            <a:r>
              <a:rPr lang="en-US" baseline="0" dirty="0"/>
              <a:t> that stated in preliminary assessment resolution</a:t>
            </a:r>
          </a:p>
          <a:p>
            <a:endParaRPr lang="en-US" baseline="0" dirty="0"/>
          </a:p>
          <a:p>
            <a:r>
              <a:rPr lang="en-US" baseline="0" dirty="0"/>
              <a:t>Can’t alter terms of payment from those stated in final assessment resolution</a:t>
            </a:r>
          </a:p>
          <a:p>
            <a:endParaRPr lang="en-US" dirty="0"/>
          </a:p>
        </p:txBody>
      </p:sp>
      <p:sp>
        <p:nvSpPr>
          <p:cNvPr id="4" name="Slide Number Placeholder 3"/>
          <p:cNvSpPr>
            <a:spLocks noGrp="1"/>
          </p:cNvSpPr>
          <p:nvPr>
            <p:ph type="sldNum" sz="quarter" idx="10"/>
          </p:nvPr>
        </p:nvSpPr>
        <p:spPr/>
        <p:txBody>
          <a:bodyPr/>
          <a:lstStyle/>
          <a:p>
            <a:fld id="{033A6609-1270-40DB-A3DE-8F3BB5A7123A}" type="slidenum">
              <a:rPr lang="en-US" smtClean="0"/>
              <a:t>32</a:t>
            </a:fld>
            <a:endParaRPr lang="en-US"/>
          </a:p>
        </p:txBody>
      </p:sp>
    </p:spTree>
    <p:extLst>
      <p:ext uri="{BB962C8B-B14F-4D97-AF65-F5344CB8AC3E}">
        <p14:creationId xmlns:p14="http://schemas.microsoft.com/office/powerpoint/2010/main" val="1498179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8FE7B-C8BD-7270-DA97-AC8ABFFDC7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8D534D-38BD-1F06-BF24-2DEF08E07C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8243F4-BD1D-5792-CE8C-665555113475}"/>
              </a:ext>
            </a:extLst>
          </p:cNvPr>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p:txBody>
      </p:sp>
      <p:sp>
        <p:nvSpPr>
          <p:cNvPr id="4" name="Slide Number Placeholder 3">
            <a:extLst>
              <a:ext uri="{FF2B5EF4-FFF2-40B4-BE49-F238E27FC236}">
                <a16:creationId xmlns:a16="http://schemas.microsoft.com/office/drawing/2014/main" id="{534D1306-4A80-D1B6-B6DD-CC8BA2A5AD8A}"/>
              </a:ext>
            </a:extLst>
          </p:cNvPr>
          <p:cNvSpPr>
            <a:spLocks noGrp="1"/>
          </p:cNvSpPr>
          <p:nvPr>
            <p:ph type="sldNum" sz="quarter" idx="10"/>
          </p:nvPr>
        </p:nvSpPr>
        <p:spPr/>
        <p:txBody>
          <a:bodyPr/>
          <a:lstStyle/>
          <a:p>
            <a:fld id="{62673052-1C4D-4D99-A058-91D579108362}" type="slidenum">
              <a:rPr lang="en-US" smtClean="0"/>
              <a:pPr/>
              <a:t>33</a:t>
            </a:fld>
            <a:endParaRPr lang="en-US"/>
          </a:p>
        </p:txBody>
      </p:sp>
    </p:spTree>
    <p:extLst>
      <p:ext uri="{BB962C8B-B14F-4D97-AF65-F5344CB8AC3E}">
        <p14:creationId xmlns:p14="http://schemas.microsoft.com/office/powerpoint/2010/main" val="3672201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5/21/25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65763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5/21/25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10720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5/21/25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53654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asic Tex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9" name="Text Placeholder 8"/>
          <p:cNvSpPr>
            <a:spLocks noGrp="1"/>
          </p:cNvSpPr>
          <p:nvPr>
            <p:ph type="body" idx="13" hasCustomPrompt="1"/>
          </p:nvPr>
        </p:nvSpPr>
        <p:spPr>
          <a:xfrm>
            <a:off x="366183" y="1729016"/>
            <a:ext cx="11462959" cy="4602416"/>
          </a:xfrm>
        </p:spPr>
        <p:txBody>
          <a:bodyPr/>
          <a:lstStyle>
            <a:lvl1pPr marL="0" indent="0">
              <a:buNone/>
              <a:defRPr/>
            </a:lvl1pPr>
          </a:lstStyle>
          <a:p>
            <a:pPr lvl="0"/>
            <a:r>
              <a:rPr lang="en-US" dirty="0"/>
              <a:t>Click to add text</a:t>
            </a:r>
          </a:p>
        </p:txBody>
      </p:sp>
    </p:spTree>
    <p:extLst>
      <p:ext uri="{BB962C8B-B14F-4D97-AF65-F5344CB8AC3E}">
        <p14:creationId xmlns:p14="http://schemas.microsoft.com/office/powerpoint/2010/main" val="311251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1176A7-B091-469C-82C8-89C693043C40}" type="datetimeFigureOut">
              <a:rPr lang="en-US" smtClean="0"/>
              <a:pPr/>
              <a:t>5/21/25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39B1FA-81F2-4940-9AF3-5EAFB5D6669B}" type="slidenum">
              <a:rPr lang="en-US" smtClean="0"/>
              <a:pPr/>
              <a:t>‹#›</a:t>
            </a:fld>
            <a:endParaRPr lang="en-US"/>
          </a:p>
        </p:txBody>
      </p:sp>
      <p:sp>
        <p:nvSpPr>
          <p:cNvPr id="6" name="Title 1"/>
          <p:cNvSpPr>
            <a:spLocks noGrp="1"/>
          </p:cNvSpPr>
          <p:nvPr>
            <p:ph type="title"/>
          </p:nvPr>
        </p:nvSpPr>
        <p:spPr>
          <a:xfrm>
            <a:off x="609600" y="274640"/>
            <a:ext cx="10972800" cy="715961"/>
          </a:xfrm>
        </p:spPr>
        <p:txBody>
          <a:bodyPr>
            <a:normAutofit/>
          </a:bodyPr>
          <a:lstStyle>
            <a:lvl1pPr algn="l">
              <a:defRPr sz="3733">
                <a:solidFill>
                  <a:schemeClr val="bg1">
                    <a:lumMod val="50000"/>
                  </a:schemeClr>
                </a:solidFill>
              </a:defRPr>
            </a:lvl1pPr>
          </a:lstStyle>
          <a:p>
            <a:r>
              <a:rPr lang="en-US"/>
              <a:t>Click to edit Master title style</a:t>
            </a:r>
          </a:p>
        </p:txBody>
      </p:sp>
      <p:sp>
        <p:nvSpPr>
          <p:cNvPr id="7" name="Text Placeholder 9"/>
          <p:cNvSpPr>
            <a:spLocks noGrp="1"/>
          </p:cNvSpPr>
          <p:nvPr>
            <p:ph type="body" sz="quarter" idx="13" hasCustomPrompt="1"/>
          </p:nvPr>
        </p:nvSpPr>
        <p:spPr>
          <a:xfrm>
            <a:off x="609600" y="990600"/>
            <a:ext cx="10972800" cy="508000"/>
          </a:xfrm>
        </p:spPr>
        <p:txBody>
          <a:bodyPr>
            <a:noAutofit/>
          </a:bodyPr>
          <a:lstStyle>
            <a:lvl1pPr marL="0" indent="0">
              <a:buNone/>
              <a:defRPr sz="1867">
                <a:solidFill>
                  <a:schemeClr val="bg1">
                    <a:lumMod val="50000"/>
                  </a:schemeClr>
                </a:solidFill>
              </a:defRPr>
            </a:lvl1pPr>
          </a:lstStyle>
          <a:p>
            <a:pPr lvl="0"/>
            <a:r>
              <a:rPr lang="en-US"/>
              <a:t>Subtitle</a:t>
            </a:r>
          </a:p>
        </p:txBody>
      </p:sp>
    </p:spTree>
    <p:extLst>
      <p:ext uri="{BB962C8B-B14F-4D97-AF65-F5344CB8AC3E}">
        <p14:creationId xmlns:p14="http://schemas.microsoft.com/office/powerpoint/2010/main" val="1260733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5/21/25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79553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5/21/25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55555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586B75A-687E-405C-8A0B-8D00578BA2C3}" type="datetimeFigureOut">
              <a:rPr lang="en-US" smtClean="0"/>
              <a:pPr/>
              <a:t>5/21/25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5237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5/21/25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8138990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586B75A-687E-405C-8A0B-8D00578BA2C3}" type="datetimeFigureOut">
              <a:rPr lang="en-US" smtClean="0"/>
              <a:pPr/>
              <a:t>5/21/25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44264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86B75A-687E-405C-8A0B-8D00578BA2C3}" type="datetimeFigureOut">
              <a:rPr lang="en-US" smtClean="0"/>
              <a:pPr/>
              <a:t>5/21/25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850292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5/21/25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963822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5/21/25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79892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86B75A-687E-405C-8A0B-8D00578BA2C3}" type="datetimeFigureOut">
              <a:rPr lang="en-US" smtClean="0"/>
              <a:pPr/>
              <a:t>5/21/25</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50433786"/>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 id="2147484068" r:id="rId12"/>
    <p:sldLayoutId id="2147484069"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hyperlink" Target="https://www.anylaw.com/case/mcneill-v-harnett-county/court-of-appeals-of-north-carolina/01-15-1990/lbf0TWYBTlTomsSBhYam"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6.sv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0.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1.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s://ncleg.net/EnactedLegislation/Statutes/HTML/BySection/Chapter_14/GS_14-151.html" TargetMode="Externa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25.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 Id="rId9" Type="http://schemas.openxmlformats.org/officeDocument/2006/relationships/image" Target="../media/image39.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6.sv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6.svg"/></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6.sv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6.sv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6.sv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6.sv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6.sv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6.sv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6.sv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6.svg"/></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44.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svg"/><Relationship Id="rId3" Type="http://schemas.openxmlformats.org/officeDocument/2006/relationships/image" Target="../media/image51.svg"/><Relationship Id="rId7" Type="http://schemas.openxmlformats.org/officeDocument/2006/relationships/image" Target="../media/image55.svg"/><Relationship Id="rId12" Type="http://schemas.openxmlformats.org/officeDocument/2006/relationships/image" Target="../media/image60.png"/><Relationship Id="rId2" Type="http://schemas.openxmlformats.org/officeDocument/2006/relationships/image" Target="../media/image50.png"/><Relationship Id="rId1" Type="http://schemas.openxmlformats.org/officeDocument/2006/relationships/slideLayout" Target="../slideLayouts/slideLayout6.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svg"/><Relationship Id="rId7" Type="http://schemas.openxmlformats.org/officeDocument/2006/relationships/image" Target="../media/image67.svg"/><Relationship Id="rId2" Type="http://schemas.openxmlformats.org/officeDocument/2006/relationships/image" Target="../media/image62.png"/><Relationship Id="rId1" Type="http://schemas.openxmlformats.org/officeDocument/2006/relationships/slideLayout" Target="../slideLayouts/slideLayout6.xml"/><Relationship Id="rId6" Type="http://schemas.openxmlformats.org/officeDocument/2006/relationships/image" Target="../media/image66.png"/><Relationship Id="rId11" Type="http://schemas.openxmlformats.org/officeDocument/2006/relationships/image" Target="../media/image71.svg"/><Relationship Id="rId5" Type="http://schemas.openxmlformats.org/officeDocument/2006/relationships/image" Target="../media/image65.sv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svg"/></Relationships>
</file>

<file path=ppt/slides/_rels/slide5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svg"/><Relationship Id="rId7" Type="http://schemas.openxmlformats.org/officeDocument/2006/relationships/image" Target="../media/image77.svg"/><Relationship Id="rId2" Type="http://schemas.openxmlformats.org/officeDocument/2006/relationships/image" Target="../media/image72.png"/><Relationship Id="rId1" Type="http://schemas.openxmlformats.org/officeDocument/2006/relationships/slideLayout" Target="../slideLayouts/slideLayout6.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75.sv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svg"/></Relationships>
</file>

<file path=ppt/slides/_rels/slide5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diagramLayout" Target="../diagrams/layout8.xml"/><Relationship Id="rId7" Type="http://schemas.openxmlformats.org/officeDocument/2006/relationships/image" Target="../media/image97.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8.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diagramLayout" Target="../diagrams/layout9.xml"/><Relationship Id="rId7" Type="http://schemas.openxmlformats.org/officeDocument/2006/relationships/image" Target="../media/image105.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8" Type="http://schemas.openxmlformats.org/officeDocument/2006/relationships/image" Target="../media/image115.svg"/><Relationship Id="rId3" Type="http://schemas.openxmlformats.org/officeDocument/2006/relationships/diagramLayout" Target="../diagrams/layout11.xml"/><Relationship Id="rId7" Type="http://schemas.openxmlformats.org/officeDocument/2006/relationships/image" Target="../media/image114.pn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diagramLayout" Target="../diagrams/layout12.xml"/><Relationship Id="rId7" Type="http://schemas.openxmlformats.org/officeDocument/2006/relationships/image" Target="../media/image117.pn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73.xml.rels><?xml version="1.0" encoding="UTF-8" standalone="yes"?>
<Relationships xmlns="http://schemas.openxmlformats.org/package/2006/relationships"><Relationship Id="rId8" Type="http://schemas.openxmlformats.org/officeDocument/2006/relationships/image" Target="../media/image126.svg"/><Relationship Id="rId3" Type="http://schemas.openxmlformats.org/officeDocument/2006/relationships/diagramLayout" Target="../diagrams/layout13.xml"/><Relationship Id="rId7" Type="http://schemas.openxmlformats.org/officeDocument/2006/relationships/image" Target="../media/image125.pn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A7F0B76-1E2C-F572-D1F0-5E524975F3F4}"/>
              </a:ext>
            </a:extLst>
          </p:cNvPr>
          <p:cNvSpPr/>
          <p:nvPr/>
        </p:nvSpPr>
        <p:spPr>
          <a:xfrm>
            <a:off x="0" y="0"/>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a:extLst>
              <a:ext uri="{FF2B5EF4-FFF2-40B4-BE49-F238E27FC236}">
                <a16:creationId xmlns:a16="http://schemas.microsoft.com/office/drawing/2014/main" id="{04679E94-9177-1CC8-2F80-A16326D85D5D}"/>
              </a:ext>
            </a:extLst>
          </p:cNvPr>
          <p:cNvSpPr/>
          <p:nvPr/>
        </p:nvSpPr>
        <p:spPr>
          <a:xfrm>
            <a:off x="0" y="21389"/>
            <a:ext cx="4670889" cy="3685353"/>
          </a:xfrm>
          <a:prstGeom prst="hexagon">
            <a:avLst/>
          </a:prstGeom>
          <a:blipFill dpi="0" rotWithShape="1">
            <a:blip r:embed="rId3">
              <a:alphaModFix amt="25000"/>
            </a:blip>
            <a:srcRect/>
            <a:stretch>
              <a:fillRect/>
            </a:stretch>
          </a:blip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xagon 8">
            <a:extLst>
              <a:ext uri="{FF2B5EF4-FFF2-40B4-BE49-F238E27FC236}">
                <a16:creationId xmlns:a16="http://schemas.microsoft.com/office/drawing/2014/main" id="{7D475F5F-CED2-D6A7-0871-62B9DC11F506}"/>
              </a:ext>
            </a:extLst>
          </p:cNvPr>
          <p:cNvSpPr/>
          <p:nvPr/>
        </p:nvSpPr>
        <p:spPr>
          <a:xfrm>
            <a:off x="3760554" y="1863704"/>
            <a:ext cx="4670889" cy="3685353"/>
          </a:xfrm>
          <a:prstGeom prst="hexagon">
            <a:avLst/>
          </a:prstGeom>
          <a:blipFill dpi="0" rotWithShape="1">
            <a:blip r:embed="rId4">
              <a:alphaModFix amt="25000"/>
            </a:blip>
            <a:srcRect/>
            <a:stretch>
              <a:fillRect/>
            </a:stretch>
          </a:blip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a:extLst>
              <a:ext uri="{FF2B5EF4-FFF2-40B4-BE49-F238E27FC236}">
                <a16:creationId xmlns:a16="http://schemas.microsoft.com/office/drawing/2014/main" id="{2CF1E531-3589-50D4-7ECB-50E8004D9CE5}"/>
              </a:ext>
            </a:extLst>
          </p:cNvPr>
          <p:cNvSpPr/>
          <p:nvPr/>
        </p:nvSpPr>
        <p:spPr>
          <a:xfrm>
            <a:off x="7521113" y="3706380"/>
            <a:ext cx="4670889" cy="3685353"/>
          </a:xfrm>
          <a:prstGeom prst="hexagon">
            <a:avLst/>
          </a:prstGeom>
          <a:blipFill dpi="0" rotWithShape="1">
            <a:blip r:embed="rId5">
              <a:alphaModFix amt="25000"/>
            </a:blip>
            <a:srcRect/>
            <a:stretch>
              <a:fillRect/>
            </a:stretch>
          </a:blip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24773" y="1490648"/>
            <a:ext cx="10142457" cy="1470025"/>
          </a:xfrm>
        </p:spPr>
        <p:txBody>
          <a:bodyPr rtlCol="0">
            <a:noAutofit/>
          </a:bodyPr>
          <a:lstStyle/>
          <a:p>
            <a:br>
              <a:rPr lang="en-US" sz="4400" b="1" cap="all" dirty="0">
                <a:solidFill>
                  <a:schemeClr val="bg1"/>
                </a:solidFill>
              </a:rPr>
            </a:br>
            <a:br>
              <a:rPr lang="en-US" sz="4800" b="1" cap="all" dirty="0">
                <a:solidFill>
                  <a:schemeClr val="bg1"/>
                </a:solidFill>
              </a:rPr>
            </a:br>
            <a:r>
              <a:rPr lang="en-US" sz="4800" b="1" cap="all" dirty="0">
                <a:solidFill>
                  <a:schemeClr val="bg1"/>
                </a:solidFill>
              </a:rPr>
              <a:t>NC Local Government Water &amp; wastewater Governance, Function, &amp; Finance</a:t>
            </a:r>
            <a:endParaRPr lang="en-US" sz="4800" dirty="0"/>
          </a:p>
        </p:txBody>
      </p:sp>
      <p:sp>
        <p:nvSpPr>
          <p:cNvPr id="3" name="Subtitle 2"/>
          <p:cNvSpPr>
            <a:spLocks noGrp="1"/>
          </p:cNvSpPr>
          <p:nvPr>
            <p:ph type="subTitle" idx="1"/>
          </p:nvPr>
        </p:nvSpPr>
        <p:spPr>
          <a:xfrm>
            <a:off x="1777127" y="4631856"/>
            <a:ext cx="9143999" cy="1470992"/>
          </a:xfrm>
        </p:spPr>
        <p:txBody>
          <a:bodyPr>
            <a:noAutofit/>
          </a:bodyPr>
          <a:lstStyle/>
          <a:p>
            <a:r>
              <a:rPr lang="en-US" dirty="0">
                <a:solidFill>
                  <a:schemeClr val="bg1"/>
                </a:solidFill>
              </a:rPr>
              <a:t>Kara Millonzi, Robert W. Bradshaw Jr. Distinguished Professor of Public Law and Government</a:t>
            </a:r>
          </a:p>
          <a:p>
            <a:r>
              <a:rPr lang="en-US" dirty="0">
                <a:solidFill>
                  <a:schemeClr val="bg1"/>
                </a:solidFill>
              </a:rPr>
              <a:t>UNC Chapel Hill School of Government</a:t>
            </a:r>
          </a:p>
          <a:p>
            <a:r>
              <a:rPr lang="en-US" dirty="0">
                <a:solidFill>
                  <a:schemeClr val="bg1"/>
                </a:solidFill>
              </a:rPr>
              <a:t>2025</a:t>
            </a:r>
          </a:p>
          <a:p>
            <a:r>
              <a:rPr lang="en-US" dirty="0" err="1">
                <a:solidFill>
                  <a:schemeClr val="bg1"/>
                </a:solidFill>
              </a:rPr>
              <a:t>millonzi@sog.unc.edu</a:t>
            </a:r>
            <a:endParaRPr lang="en-US" dirty="0">
              <a:solidFill>
                <a:schemeClr val="bg1"/>
              </a:solidFill>
            </a:endParaRPr>
          </a:p>
        </p:txBody>
      </p:sp>
    </p:spTree>
    <p:extLst>
      <p:ext uri="{BB962C8B-B14F-4D97-AF65-F5344CB8AC3E}">
        <p14:creationId xmlns:p14="http://schemas.microsoft.com/office/powerpoint/2010/main" val="28994931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01F6E-6228-0F14-1DEC-48AE89884AB3}"/>
              </a:ext>
            </a:extLst>
          </p:cNvPr>
          <p:cNvSpPr>
            <a:spLocks noGrp="1"/>
          </p:cNvSpPr>
          <p:nvPr>
            <p:ph type="title"/>
          </p:nvPr>
        </p:nvSpPr>
        <p:spPr>
          <a:xfrm>
            <a:off x="838200" y="22076"/>
            <a:ext cx="10515600" cy="785578"/>
          </a:xfrm>
        </p:spPr>
        <p:txBody>
          <a:bodyPr/>
          <a:lstStyle/>
          <a:p>
            <a:pPr algn="ctr"/>
            <a:r>
              <a:rPr lang="en-US" dirty="0"/>
              <a:t>Common Governance Structures at a Glance</a:t>
            </a:r>
          </a:p>
        </p:txBody>
      </p:sp>
      <p:graphicFrame>
        <p:nvGraphicFramePr>
          <p:cNvPr id="4" name="Content Placeholder 3">
            <a:extLst>
              <a:ext uri="{FF2B5EF4-FFF2-40B4-BE49-F238E27FC236}">
                <a16:creationId xmlns:a16="http://schemas.microsoft.com/office/drawing/2014/main" id="{1DC825EF-C936-B8DD-3F3E-D9A21892A4DD}"/>
              </a:ext>
            </a:extLst>
          </p:cNvPr>
          <p:cNvGraphicFramePr>
            <a:graphicFrameLocks noGrp="1"/>
          </p:cNvGraphicFramePr>
          <p:nvPr>
            <p:ph idx="1"/>
            <p:extLst>
              <p:ext uri="{D42A27DB-BD31-4B8C-83A1-F6EECF244321}">
                <p14:modId xmlns:p14="http://schemas.microsoft.com/office/powerpoint/2010/main" val="2548893944"/>
              </p:ext>
            </p:extLst>
          </p:nvPr>
        </p:nvGraphicFramePr>
        <p:xfrm>
          <a:off x="0" y="638433"/>
          <a:ext cx="12192000" cy="6221079"/>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3048000">
                  <a:extLst>
                    <a:ext uri="{9D8B030D-6E8A-4147-A177-3AD203B41FA5}">
                      <a16:colId xmlns:a16="http://schemas.microsoft.com/office/drawing/2014/main" val="2275150413"/>
                    </a:ext>
                  </a:extLst>
                </a:gridCol>
                <a:gridCol w="3048000">
                  <a:extLst>
                    <a:ext uri="{9D8B030D-6E8A-4147-A177-3AD203B41FA5}">
                      <a16:colId xmlns:a16="http://schemas.microsoft.com/office/drawing/2014/main" val="4269166574"/>
                    </a:ext>
                  </a:extLst>
                </a:gridCol>
                <a:gridCol w="3048000">
                  <a:extLst>
                    <a:ext uri="{9D8B030D-6E8A-4147-A177-3AD203B41FA5}">
                      <a16:colId xmlns:a16="http://schemas.microsoft.com/office/drawing/2014/main" val="4050513027"/>
                    </a:ext>
                  </a:extLst>
                </a:gridCol>
                <a:gridCol w="3048000">
                  <a:extLst>
                    <a:ext uri="{9D8B030D-6E8A-4147-A177-3AD203B41FA5}">
                      <a16:colId xmlns:a16="http://schemas.microsoft.com/office/drawing/2014/main" val="1498797337"/>
                    </a:ext>
                  </a:extLst>
                </a:gridCol>
              </a:tblGrid>
              <a:tr h="673538">
                <a:tc>
                  <a:txBody>
                    <a:bodyPr/>
                    <a:lstStyle/>
                    <a:p>
                      <a:endParaRPr lang="en-US" sz="1600" dirty="0"/>
                    </a:p>
                  </a:txBody>
                  <a:tcPr>
                    <a:solidFill>
                      <a:schemeClr val="tx1">
                        <a:lumMod val="50000"/>
                        <a:lumOff val="50000"/>
                      </a:schemeClr>
                    </a:solidFill>
                  </a:tcPr>
                </a:tc>
                <a:tc>
                  <a:txBody>
                    <a:bodyPr/>
                    <a:lstStyle/>
                    <a:p>
                      <a:pPr algn="ctr"/>
                      <a:r>
                        <a:rPr lang="en-US" sz="1600" dirty="0"/>
                        <a:t>County or Municipal   Government</a:t>
                      </a:r>
                    </a:p>
                  </a:txBody>
                  <a:tcPr>
                    <a:solidFill>
                      <a:schemeClr val="accent4"/>
                    </a:solidFill>
                  </a:tcPr>
                </a:tc>
                <a:tc>
                  <a:txBody>
                    <a:bodyPr/>
                    <a:lstStyle/>
                    <a:p>
                      <a:pPr algn="ctr"/>
                      <a:r>
                        <a:rPr lang="en-US" sz="1600" dirty="0"/>
                        <a:t>County Water &amp; Sewer District</a:t>
                      </a:r>
                    </a:p>
                  </a:txBody>
                  <a:tcPr>
                    <a:solidFill>
                      <a:schemeClr val="accent2"/>
                    </a:solidFill>
                  </a:tcPr>
                </a:tc>
                <a:tc>
                  <a:txBody>
                    <a:bodyPr/>
                    <a:lstStyle/>
                    <a:p>
                      <a:pPr algn="ctr"/>
                      <a:r>
                        <a:rPr lang="en-US" sz="1600" dirty="0"/>
                        <a:t>Water &amp; Sewer Authority</a:t>
                      </a:r>
                    </a:p>
                  </a:txBody>
                  <a:tcPr>
                    <a:solidFill>
                      <a:schemeClr val="accent6"/>
                    </a:solidFill>
                  </a:tcPr>
                </a:tc>
                <a:extLst>
                  <a:ext uri="{0D108BD9-81ED-4DB2-BD59-A6C34878D82A}">
                    <a16:rowId xmlns:a16="http://schemas.microsoft.com/office/drawing/2014/main" val="57623138"/>
                  </a:ext>
                </a:extLst>
              </a:tr>
              <a:tr h="390224">
                <a:tc>
                  <a:txBody>
                    <a:bodyPr/>
                    <a:lstStyle/>
                    <a:p>
                      <a:pPr algn="r"/>
                      <a:r>
                        <a:rPr lang="en-US" sz="1600" dirty="0">
                          <a:solidFill>
                            <a:schemeClr val="bg1"/>
                          </a:solidFill>
                        </a:rPr>
                        <a:t>Legal Authority</a:t>
                      </a:r>
                    </a:p>
                  </a:txBody>
                  <a:tcPr>
                    <a:solidFill>
                      <a:schemeClr val="tx1">
                        <a:lumMod val="50000"/>
                        <a:lumOff val="50000"/>
                      </a:schemeClr>
                    </a:solidFill>
                  </a:tcPr>
                </a:tc>
                <a:tc>
                  <a:txBody>
                    <a:bodyPr/>
                    <a:lstStyle/>
                    <a:p>
                      <a:r>
                        <a:rPr lang="en-US" sz="1600" dirty="0"/>
                        <a:t>G.S. 153A, Art. 15; G.S. 160A, Art. 16</a:t>
                      </a:r>
                    </a:p>
                  </a:txBody>
                  <a:tcPr>
                    <a:solidFill>
                      <a:schemeClr val="accent4">
                        <a:lumMod val="20000"/>
                        <a:lumOff val="80000"/>
                        <a:alpha val="43137"/>
                      </a:schemeClr>
                    </a:solidFill>
                  </a:tcPr>
                </a:tc>
                <a:tc>
                  <a:txBody>
                    <a:bodyPr/>
                    <a:lstStyle/>
                    <a:p>
                      <a:r>
                        <a:rPr lang="en-US" sz="1600" dirty="0"/>
                        <a:t>G.S. 162A, Art. 6</a:t>
                      </a:r>
                    </a:p>
                  </a:txBody>
                  <a:tcPr>
                    <a:solidFill>
                      <a:schemeClr val="accent2">
                        <a:lumMod val="40000"/>
                        <a:lumOff val="60000"/>
                        <a:alpha val="27059"/>
                      </a:schemeClr>
                    </a:solidFill>
                  </a:tcPr>
                </a:tc>
                <a:tc>
                  <a:txBody>
                    <a:bodyPr/>
                    <a:lstStyle/>
                    <a:p>
                      <a:r>
                        <a:rPr lang="en-US" sz="1600" dirty="0"/>
                        <a:t>G.S. 162A, Art. 1</a:t>
                      </a:r>
                    </a:p>
                  </a:txBody>
                  <a:tcPr>
                    <a:solidFill>
                      <a:schemeClr val="accent6">
                        <a:lumMod val="40000"/>
                        <a:lumOff val="60000"/>
                        <a:alpha val="18039"/>
                      </a:schemeClr>
                    </a:solidFill>
                  </a:tcPr>
                </a:tc>
                <a:extLst>
                  <a:ext uri="{0D108BD9-81ED-4DB2-BD59-A6C34878D82A}">
                    <a16:rowId xmlns:a16="http://schemas.microsoft.com/office/drawing/2014/main" val="2979693073"/>
                  </a:ext>
                </a:extLst>
              </a:tr>
              <a:tr h="390224">
                <a:tc>
                  <a:txBody>
                    <a:bodyPr/>
                    <a:lstStyle/>
                    <a:p>
                      <a:pPr algn="r"/>
                      <a:r>
                        <a:rPr lang="en-US" sz="1600" dirty="0">
                          <a:solidFill>
                            <a:schemeClr val="bg1"/>
                          </a:solidFill>
                        </a:rPr>
                        <a:t>Governing Body</a:t>
                      </a:r>
                    </a:p>
                  </a:txBody>
                  <a:tcPr>
                    <a:solidFill>
                      <a:schemeClr val="tx1">
                        <a:lumMod val="50000"/>
                        <a:lumOff val="50000"/>
                      </a:schemeClr>
                    </a:solidFill>
                  </a:tcPr>
                </a:tc>
                <a:tc>
                  <a:txBody>
                    <a:bodyPr/>
                    <a:lstStyle/>
                    <a:p>
                      <a:r>
                        <a:rPr lang="en-US" sz="1600" dirty="0"/>
                        <a:t>Board of County Commissioners;</a:t>
                      </a:r>
                    </a:p>
                    <a:p>
                      <a:r>
                        <a:rPr lang="en-US" sz="1600" dirty="0"/>
                        <a:t>City Council</a:t>
                      </a:r>
                    </a:p>
                  </a:txBody>
                  <a:tcPr>
                    <a:solidFill>
                      <a:schemeClr val="accent4">
                        <a:lumMod val="20000"/>
                        <a:lumOff val="80000"/>
                        <a:alpha val="43137"/>
                      </a:schemeClr>
                    </a:solidFill>
                  </a:tcPr>
                </a:tc>
                <a:tc>
                  <a:txBody>
                    <a:bodyPr/>
                    <a:lstStyle/>
                    <a:p>
                      <a:r>
                        <a:rPr lang="en-US" sz="1600" dirty="0"/>
                        <a:t>By Statute, same members as Board of County Commissioners</a:t>
                      </a:r>
                    </a:p>
                  </a:txBody>
                  <a:tcPr>
                    <a:solidFill>
                      <a:schemeClr val="accent2">
                        <a:lumMod val="40000"/>
                        <a:lumOff val="60000"/>
                        <a:alpha val="27059"/>
                      </a:schemeClr>
                    </a:solidFill>
                  </a:tcPr>
                </a:tc>
                <a:tc>
                  <a:txBody>
                    <a:bodyPr/>
                    <a:lstStyle/>
                    <a:p>
                      <a:r>
                        <a:rPr lang="en-US" sz="1600" dirty="0"/>
                        <a:t>Appointed Board (members appointed by forming local govts)</a:t>
                      </a:r>
                    </a:p>
                  </a:txBody>
                  <a:tcPr>
                    <a:solidFill>
                      <a:schemeClr val="accent6">
                        <a:lumMod val="40000"/>
                        <a:lumOff val="60000"/>
                        <a:alpha val="18039"/>
                      </a:schemeClr>
                    </a:solidFill>
                  </a:tcPr>
                </a:tc>
                <a:extLst>
                  <a:ext uri="{0D108BD9-81ED-4DB2-BD59-A6C34878D82A}">
                    <a16:rowId xmlns:a16="http://schemas.microsoft.com/office/drawing/2014/main" val="1961732081"/>
                  </a:ext>
                </a:extLst>
              </a:tr>
              <a:tr h="390224">
                <a:tc>
                  <a:txBody>
                    <a:bodyPr/>
                    <a:lstStyle/>
                    <a:p>
                      <a:pPr algn="r"/>
                      <a:r>
                        <a:rPr lang="en-US" sz="1600" dirty="0">
                          <a:solidFill>
                            <a:schemeClr val="bg1"/>
                          </a:solidFill>
                        </a:rPr>
                        <a:t>Ownership of Assets</a:t>
                      </a:r>
                    </a:p>
                  </a:txBody>
                  <a:tcPr>
                    <a:solidFill>
                      <a:schemeClr val="tx1">
                        <a:lumMod val="50000"/>
                        <a:lumOff val="50000"/>
                      </a:schemeClr>
                    </a:solidFill>
                  </a:tcPr>
                </a:tc>
                <a:tc>
                  <a:txBody>
                    <a:bodyPr/>
                    <a:lstStyle/>
                    <a:p>
                      <a:r>
                        <a:rPr lang="en-US" sz="1600" dirty="0"/>
                        <a:t>County; City</a:t>
                      </a:r>
                    </a:p>
                  </a:txBody>
                  <a:tcPr>
                    <a:solidFill>
                      <a:schemeClr val="accent4">
                        <a:lumMod val="20000"/>
                        <a:lumOff val="80000"/>
                        <a:alpha val="43137"/>
                      </a:schemeClr>
                    </a:solidFill>
                  </a:tcPr>
                </a:tc>
                <a:tc>
                  <a:txBody>
                    <a:bodyPr/>
                    <a:lstStyle/>
                    <a:p>
                      <a:r>
                        <a:rPr lang="en-US" sz="1600" dirty="0"/>
                        <a:t>District or County</a:t>
                      </a:r>
                    </a:p>
                  </a:txBody>
                  <a:tcPr>
                    <a:solidFill>
                      <a:schemeClr val="accent2">
                        <a:lumMod val="40000"/>
                        <a:lumOff val="60000"/>
                        <a:alpha val="27059"/>
                      </a:schemeClr>
                    </a:solidFill>
                  </a:tcPr>
                </a:tc>
                <a:tc>
                  <a:txBody>
                    <a:bodyPr/>
                    <a:lstStyle/>
                    <a:p>
                      <a:r>
                        <a:rPr lang="en-US" sz="1600" dirty="0"/>
                        <a:t>Authority</a:t>
                      </a:r>
                    </a:p>
                  </a:txBody>
                  <a:tcPr>
                    <a:solidFill>
                      <a:schemeClr val="accent6">
                        <a:lumMod val="40000"/>
                        <a:lumOff val="60000"/>
                        <a:alpha val="18039"/>
                      </a:schemeClr>
                    </a:solidFill>
                  </a:tcPr>
                </a:tc>
                <a:extLst>
                  <a:ext uri="{0D108BD9-81ED-4DB2-BD59-A6C34878D82A}">
                    <a16:rowId xmlns:a16="http://schemas.microsoft.com/office/drawing/2014/main" val="479965752"/>
                  </a:ext>
                </a:extLst>
              </a:tr>
              <a:tr h="390224">
                <a:tc>
                  <a:txBody>
                    <a:bodyPr/>
                    <a:lstStyle/>
                    <a:p>
                      <a:pPr algn="r"/>
                      <a:r>
                        <a:rPr lang="en-US" sz="1600" dirty="0">
                          <a:solidFill>
                            <a:schemeClr val="bg1"/>
                          </a:solidFill>
                        </a:rPr>
                        <a:t>Rate-setting Authority</a:t>
                      </a:r>
                    </a:p>
                  </a:txBody>
                  <a:tcPr>
                    <a:solidFill>
                      <a:schemeClr val="tx1">
                        <a:lumMod val="50000"/>
                        <a:lumOff val="50000"/>
                      </a:schemeClr>
                    </a:solidFill>
                  </a:tcPr>
                </a:tc>
                <a:tc>
                  <a:txBody>
                    <a:bodyPr/>
                    <a:lstStyle/>
                    <a:p>
                      <a:r>
                        <a:rPr lang="en-US" sz="1600" dirty="0"/>
                        <a:t>G.S. 153A-277; G.S. 160A-314</a:t>
                      </a:r>
                    </a:p>
                  </a:txBody>
                  <a:tcPr>
                    <a:solidFill>
                      <a:schemeClr val="accent4">
                        <a:lumMod val="20000"/>
                        <a:lumOff val="80000"/>
                        <a:alpha val="43137"/>
                      </a:schemeClr>
                    </a:solidFill>
                  </a:tcPr>
                </a:tc>
                <a:tc>
                  <a:txBody>
                    <a:bodyPr/>
                    <a:lstStyle/>
                    <a:p>
                      <a:r>
                        <a:rPr lang="en-US" sz="1600" dirty="0"/>
                        <a:t>G.S. 162A-88</a:t>
                      </a:r>
                    </a:p>
                  </a:txBody>
                  <a:tcPr>
                    <a:solidFill>
                      <a:schemeClr val="accent2">
                        <a:lumMod val="40000"/>
                        <a:lumOff val="60000"/>
                        <a:alpha val="27059"/>
                      </a:schemeClr>
                    </a:solidFill>
                  </a:tcPr>
                </a:tc>
                <a:tc>
                  <a:txBody>
                    <a:bodyPr/>
                    <a:lstStyle/>
                    <a:p>
                      <a:r>
                        <a:rPr lang="en-US" sz="1600" dirty="0"/>
                        <a:t>G.S. 162A-6</a:t>
                      </a:r>
                    </a:p>
                  </a:txBody>
                  <a:tcPr>
                    <a:solidFill>
                      <a:schemeClr val="accent6">
                        <a:lumMod val="40000"/>
                        <a:lumOff val="60000"/>
                        <a:alpha val="18039"/>
                      </a:schemeClr>
                    </a:solidFill>
                  </a:tcPr>
                </a:tc>
                <a:extLst>
                  <a:ext uri="{0D108BD9-81ED-4DB2-BD59-A6C34878D82A}">
                    <a16:rowId xmlns:a16="http://schemas.microsoft.com/office/drawing/2014/main" val="2585506377"/>
                  </a:ext>
                </a:extLst>
              </a:tr>
              <a:tr h="390224">
                <a:tc>
                  <a:txBody>
                    <a:bodyPr/>
                    <a:lstStyle/>
                    <a:p>
                      <a:pPr algn="r"/>
                      <a:r>
                        <a:rPr lang="en-US" sz="1600" dirty="0">
                          <a:solidFill>
                            <a:schemeClr val="bg1"/>
                          </a:solidFill>
                        </a:rPr>
                        <a:t>Tax Authority</a:t>
                      </a:r>
                    </a:p>
                  </a:txBody>
                  <a:tcPr>
                    <a:solidFill>
                      <a:schemeClr val="tx1">
                        <a:lumMod val="50000"/>
                        <a:lumOff val="50000"/>
                      </a:schemeClr>
                    </a:solidFill>
                  </a:tcPr>
                </a:tc>
                <a:tc>
                  <a:txBody>
                    <a:bodyPr/>
                    <a:lstStyle/>
                    <a:p>
                      <a:r>
                        <a:rPr lang="en-US" sz="1600" dirty="0"/>
                        <a:t>Yes</a:t>
                      </a:r>
                    </a:p>
                  </a:txBody>
                  <a:tcPr>
                    <a:solidFill>
                      <a:schemeClr val="accent4">
                        <a:lumMod val="20000"/>
                        <a:lumOff val="80000"/>
                        <a:alpha val="43137"/>
                      </a:schemeClr>
                    </a:solidFill>
                  </a:tcPr>
                </a:tc>
                <a:tc>
                  <a:txBody>
                    <a:bodyPr/>
                    <a:lstStyle/>
                    <a:p>
                      <a:r>
                        <a:rPr lang="en-US" sz="1600" dirty="0"/>
                        <a:t>Yes</a:t>
                      </a:r>
                    </a:p>
                  </a:txBody>
                  <a:tcPr>
                    <a:solidFill>
                      <a:schemeClr val="accent2">
                        <a:lumMod val="40000"/>
                        <a:lumOff val="60000"/>
                        <a:alpha val="27059"/>
                      </a:schemeClr>
                    </a:solidFill>
                  </a:tcPr>
                </a:tc>
                <a:tc>
                  <a:txBody>
                    <a:bodyPr/>
                    <a:lstStyle/>
                    <a:p>
                      <a:r>
                        <a:rPr lang="en-US" sz="1600" dirty="0"/>
                        <a:t>No</a:t>
                      </a:r>
                    </a:p>
                  </a:txBody>
                  <a:tcPr>
                    <a:solidFill>
                      <a:schemeClr val="accent6">
                        <a:lumMod val="40000"/>
                        <a:lumOff val="60000"/>
                        <a:alpha val="18039"/>
                      </a:schemeClr>
                    </a:solidFill>
                  </a:tcPr>
                </a:tc>
                <a:extLst>
                  <a:ext uri="{0D108BD9-81ED-4DB2-BD59-A6C34878D82A}">
                    <a16:rowId xmlns:a16="http://schemas.microsoft.com/office/drawing/2014/main" val="91692714"/>
                  </a:ext>
                </a:extLst>
              </a:tr>
              <a:tr h="390224">
                <a:tc>
                  <a:txBody>
                    <a:bodyPr/>
                    <a:lstStyle/>
                    <a:p>
                      <a:pPr algn="r"/>
                      <a:r>
                        <a:rPr lang="en-US" sz="1600" dirty="0">
                          <a:solidFill>
                            <a:schemeClr val="bg1"/>
                          </a:solidFill>
                        </a:rPr>
                        <a:t>Mandate Connections?</a:t>
                      </a:r>
                    </a:p>
                  </a:txBody>
                  <a:tcPr>
                    <a:solidFill>
                      <a:schemeClr val="tx1">
                        <a:lumMod val="50000"/>
                        <a:lumOff val="50000"/>
                      </a:schemeClr>
                    </a:solidFill>
                  </a:tcPr>
                </a:tc>
                <a:tc>
                  <a:txBody>
                    <a:bodyPr/>
                    <a:lstStyle/>
                    <a:p>
                      <a:r>
                        <a:rPr lang="en-US" sz="1600" dirty="0"/>
                        <a:t>Yes</a:t>
                      </a:r>
                    </a:p>
                  </a:txBody>
                  <a:tcPr>
                    <a:solidFill>
                      <a:schemeClr val="accent4">
                        <a:lumMod val="20000"/>
                        <a:lumOff val="80000"/>
                        <a:alpha val="43137"/>
                      </a:schemeClr>
                    </a:solidFill>
                  </a:tcPr>
                </a:tc>
                <a:tc>
                  <a:txBody>
                    <a:bodyPr/>
                    <a:lstStyle/>
                    <a:p>
                      <a:r>
                        <a:rPr lang="en-US" sz="1600" dirty="0"/>
                        <a:t>No, unless operated by county</a:t>
                      </a:r>
                    </a:p>
                  </a:txBody>
                  <a:tcPr>
                    <a:solidFill>
                      <a:schemeClr val="accent2">
                        <a:lumMod val="40000"/>
                        <a:lumOff val="60000"/>
                        <a:alpha val="27059"/>
                      </a:schemeClr>
                    </a:solidFill>
                  </a:tcPr>
                </a:tc>
                <a:tc>
                  <a:txBody>
                    <a:bodyPr/>
                    <a:lstStyle/>
                    <a:p>
                      <a:r>
                        <a:rPr lang="en-US" sz="1600" dirty="0"/>
                        <a:t>Only if includes county with at least 40K population</a:t>
                      </a:r>
                    </a:p>
                  </a:txBody>
                  <a:tcPr>
                    <a:solidFill>
                      <a:schemeClr val="accent6">
                        <a:lumMod val="40000"/>
                        <a:lumOff val="60000"/>
                        <a:alpha val="18039"/>
                      </a:schemeClr>
                    </a:solidFill>
                  </a:tcPr>
                </a:tc>
                <a:extLst>
                  <a:ext uri="{0D108BD9-81ED-4DB2-BD59-A6C34878D82A}">
                    <a16:rowId xmlns:a16="http://schemas.microsoft.com/office/drawing/2014/main" val="3405615259"/>
                  </a:ext>
                </a:extLst>
              </a:tr>
              <a:tr h="390224">
                <a:tc>
                  <a:txBody>
                    <a:bodyPr/>
                    <a:lstStyle/>
                    <a:p>
                      <a:pPr algn="r"/>
                      <a:r>
                        <a:rPr lang="en-US" sz="1600" dirty="0">
                          <a:solidFill>
                            <a:schemeClr val="bg1"/>
                          </a:solidFill>
                        </a:rPr>
                        <a:t>Availability Fee?</a:t>
                      </a:r>
                    </a:p>
                  </a:txBody>
                  <a:tcPr>
                    <a:solidFill>
                      <a:schemeClr val="tx1">
                        <a:lumMod val="50000"/>
                        <a:lumOff val="50000"/>
                      </a:schemeClr>
                    </a:solidFill>
                  </a:tcPr>
                </a:tc>
                <a:tc>
                  <a:txBody>
                    <a:bodyPr/>
                    <a:lstStyle/>
                    <a:p>
                      <a:r>
                        <a:rPr lang="en-US" sz="1600" dirty="0"/>
                        <a:t>Yes, G.S. 153A-284; G.S. 160A-317</a:t>
                      </a:r>
                    </a:p>
                  </a:txBody>
                  <a:tcPr>
                    <a:solidFill>
                      <a:schemeClr val="accent4">
                        <a:lumMod val="20000"/>
                        <a:lumOff val="80000"/>
                        <a:alpha val="43137"/>
                      </a:schemeClr>
                    </a:solidFill>
                  </a:tcPr>
                </a:tc>
                <a:tc>
                  <a:txBody>
                    <a:bodyPr/>
                    <a:lstStyle/>
                    <a:p>
                      <a:r>
                        <a:rPr lang="en-US" sz="1600" dirty="0"/>
                        <a:t>No, unless operated by county</a:t>
                      </a:r>
                    </a:p>
                  </a:txBody>
                  <a:tcPr>
                    <a:solidFill>
                      <a:schemeClr val="accent2">
                        <a:lumMod val="40000"/>
                        <a:lumOff val="60000"/>
                        <a:alpha val="27059"/>
                      </a:schemeClr>
                    </a:solidFill>
                  </a:tcPr>
                </a:tc>
                <a:tc>
                  <a:txBody>
                    <a:bodyPr/>
                    <a:lstStyle/>
                    <a:p>
                      <a:r>
                        <a:rPr lang="en-US" sz="1600" dirty="0"/>
                        <a:t>Only is includes county with at least 40K population</a:t>
                      </a:r>
                    </a:p>
                  </a:txBody>
                  <a:tcPr>
                    <a:solidFill>
                      <a:schemeClr val="accent6">
                        <a:lumMod val="40000"/>
                        <a:lumOff val="60000"/>
                        <a:alpha val="18039"/>
                      </a:schemeClr>
                    </a:solidFill>
                  </a:tcPr>
                </a:tc>
                <a:extLst>
                  <a:ext uri="{0D108BD9-81ED-4DB2-BD59-A6C34878D82A}">
                    <a16:rowId xmlns:a16="http://schemas.microsoft.com/office/drawing/2014/main" val="2924250792"/>
                  </a:ext>
                </a:extLst>
              </a:tr>
              <a:tr h="426961">
                <a:tc>
                  <a:txBody>
                    <a:bodyPr/>
                    <a:lstStyle/>
                    <a:p>
                      <a:pPr algn="r"/>
                      <a:r>
                        <a:rPr lang="en-US" sz="1600" dirty="0">
                          <a:solidFill>
                            <a:schemeClr val="bg1"/>
                          </a:solidFill>
                        </a:rPr>
                        <a:t>System Development Fees?</a:t>
                      </a:r>
                    </a:p>
                  </a:txBody>
                  <a:tcPr>
                    <a:solidFill>
                      <a:schemeClr val="tx1">
                        <a:lumMod val="50000"/>
                        <a:lumOff val="50000"/>
                      </a:schemeClr>
                    </a:solidFill>
                  </a:tcPr>
                </a:tc>
                <a:tc>
                  <a:txBody>
                    <a:bodyPr/>
                    <a:lstStyle/>
                    <a:p>
                      <a:r>
                        <a:rPr lang="en-US" sz="1600" dirty="0"/>
                        <a:t>Yes, G.S. 162A, Art. 8</a:t>
                      </a:r>
                    </a:p>
                  </a:txBody>
                  <a:tcPr>
                    <a:solidFill>
                      <a:schemeClr val="accent4">
                        <a:lumMod val="20000"/>
                        <a:lumOff val="80000"/>
                        <a:alpha val="43137"/>
                      </a:schemeClr>
                    </a:solidFill>
                  </a:tcPr>
                </a:tc>
                <a:tc>
                  <a:txBody>
                    <a:bodyPr/>
                    <a:lstStyle/>
                    <a:p>
                      <a:r>
                        <a:rPr lang="en-US" sz="1600" dirty="0"/>
                        <a:t>Yes, G.S. 162A, Art. 8</a:t>
                      </a:r>
                    </a:p>
                  </a:txBody>
                  <a:tcPr>
                    <a:solidFill>
                      <a:schemeClr val="accent2">
                        <a:lumMod val="40000"/>
                        <a:lumOff val="60000"/>
                        <a:alpha val="27059"/>
                      </a:schemeClr>
                    </a:solidFill>
                  </a:tcPr>
                </a:tc>
                <a:tc>
                  <a:txBody>
                    <a:bodyPr/>
                    <a:lstStyle/>
                    <a:p>
                      <a:pPr marL="0" indent="0">
                        <a:tabLst>
                          <a:tab pos="1597025" algn="l"/>
                        </a:tabLst>
                      </a:pPr>
                      <a:r>
                        <a:rPr lang="en-US" sz="1600" dirty="0"/>
                        <a:t>Yes, G.S. 162A, Art. 8</a:t>
                      </a:r>
                    </a:p>
                  </a:txBody>
                  <a:tcPr>
                    <a:solidFill>
                      <a:schemeClr val="accent6">
                        <a:lumMod val="40000"/>
                        <a:lumOff val="60000"/>
                        <a:alpha val="18039"/>
                      </a:schemeClr>
                    </a:solidFill>
                  </a:tcPr>
                </a:tc>
                <a:extLst>
                  <a:ext uri="{0D108BD9-81ED-4DB2-BD59-A6C34878D82A}">
                    <a16:rowId xmlns:a16="http://schemas.microsoft.com/office/drawing/2014/main" val="506180907"/>
                  </a:ext>
                </a:extLst>
              </a:tr>
              <a:tr h="380770">
                <a:tc>
                  <a:txBody>
                    <a:bodyPr/>
                    <a:lstStyle/>
                    <a:p>
                      <a:pPr algn="r"/>
                      <a:r>
                        <a:rPr lang="en-US" sz="1600" dirty="0">
                          <a:solidFill>
                            <a:schemeClr val="bg1"/>
                          </a:solidFill>
                        </a:rPr>
                        <a:t>Special Assessments?</a:t>
                      </a:r>
                    </a:p>
                  </a:txBody>
                  <a:tcPr>
                    <a:solidFill>
                      <a:schemeClr val="tx1">
                        <a:lumMod val="50000"/>
                        <a:lumOff val="50000"/>
                      </a:schemeClr>
                    </a:solidFill>
                  </a:tcPr>
                </a:tc>
                <a:tc>
                  <a:txBody>
                    <a:bodyPr/>
                    <a:lstStyle/>
                    <a:p>
                      <a:r>
                        <a:rPr lang="en-US" sz="1600" dirty="0"/>
                        <a:t>Yes, G.S. 153A, Art. 9</a:t>
                      </a:r>
                    </a:p>
                  </a:txBody>
                  <a:tcPr>
                    <a:solidFill>
                      <a:schemeClr val="accent4">
                        <a:lumMod val="20000"/>
                        <a:lumOff val="80000"/>
                        <a:alpha val="43137"/>
                      </a:schemeClr>
                    </a:solidFill>
                  </a:tcPr>
                </a:tc>
                <a:tc>
                  <a:txBody>
                    <a:bodyPr/>
                    <a:lstStyle/>
                    <a:p>
                      <a:r>
                        <a:rPr lang="en-US" sz="1600" dirty="0"/>
                        <a:t>Yes, G.S. 162A-92</a:t>
                      </a:r>
                    </a:p>
                  </a:txBody>
                  <a:tcPr>
                    <a:solidFill>
                      <a:schemeClr val="accent2">
                        <a:lumMod val="40000"/>
                        <a:lumOff val="60000"/>
                        <a:alpha val="27059"/>
                      </a:schemeClr>
                    </a:solidFill>
                  </a:tcPr>
                </a:tc>
                <a:tc>
                  <a:txBody>
                    <a:bodyPr/>
                    <a:lstStyle/>
                    <a:p>
                      <a:r>
                        <a:rPr lang="en-US" sz="1600" dirty="0"/>
                        <a:t>G.S. 162A-6</a:t>
                      </a:r>
                    </a:p>
                  </a:txBody>
                  <a:tcPr>
                    <a:solidFill>
                      <a:schemeClr val="accent6">
                        <a:lumMod val="40000"/>
                        <a:lumOff val="60000"/>
                        <a:alpha val="18039"/>
                      </a:schemeClr>
                    </a:solidFill>
                  </a:tcPr>
                </a:tc>
                <a:extLst>
                  <a:ext uri="{0D108BD9-81ED-4DB2-BD59-A6C34878D82A}">
                    <a16:rowId xmlns:a16="http://schemas.microsoft.com/office/drawing/2014/main" val="2038894705"/>
                  </a:ext>
                </a:extLst>
              </a:tr>
              <a:tr h="418011">
                <a:tc>
                  <a:txBody>
                    <a:bodyPr/>
                    <a:lstStyle/>
                    <a:p>
                      <a:pPr algn="r"/>
                      <a:r>
                        <a:rPr lang="en-US" sz="1600" dirty="0">
                          <a:solidFill>
                            <a:schemeClr val="bg1"/>
                          </a:solidFill>
                        </a:rPr>
                        <a:t>Borrow Money?</a:t>
                      </a:r>
                    </a:p>
                  </a:txBody>
                  <a:tcPr>
                    <a:solidFill>
                      <a:schemeClr val="tx1">
                        <a:lumMod val="50000"/>
                        <a:lumOff val="50000"/>
                      </a:schemeClr>
                    </a:solidFill>
                  </a:tcPr>
                </a:tc>
                <a:tc>
                  <a:txBody>
                    <a:bodyPr/>
                    <a:lstStyle/>
                    <a:p>
                      <a:r>
                        <a:rPr lang="en-US" sz="1600" dirty="0"/>
                        <a:t>GO, Revenue Bonds, Installment Financing</a:t>
                      </a:r>
                    </a:p>
                  </a:txBody>
                  <a:tcPr>
                    <a:solidFill>
                      <a:schemeClr val="accent4">
                        <a:lumMod val="20000"/>
                        <a:lumOff val="80000"/>
                        <a:alpha val="43137"/>
                      </a:schemeClr>
                    </a:solidFill>
                  </a:tcPr>
                </a:tc>
                <a:tc>
                  <a:txBody>
                    <a:bodyPr/>
                    <a:lstStyle/>
                    <a:p>
                      <a:r>
                        <a:rPr lang="en-US" sz="1600" dirty="0"/>
                        <a:t>GO, Revenue Bonds, Installment Financing</a:t>
                      </a:r>
                    </a:p>
                  </a:txBody>
                  <a:tcPr>
                    <a:solidFill>
                      <a:schemeClr val="accent2">
                        <a:lumMod val="40000"/>
                        <a:lumOff val="60000"/>
                        <a:alpha val="27059"/>
                      </a:schemeClr>
                    </a:solidFill>
                  </a:tcPr>
                </a:tc>
                <a:tc>
                  <a:txBody>
                    <a:bodyPr/>
                    <a:lstStyle/>
                    <a:p>
                      <a:r>
                        <a:rPr lang="en-US" sz="1600" dirty="0"/>
                        <a:t>Revenue Bonds, Installment Financing</a:t>
                      </a:r>
                    </a:p>
                  </a:txBody>
                  <a:tcPr>
                    <a:solidFill>
                      <a:schemeClr val="accent6">
                        <a:lumMod val="40000"/>
                        <a:lumOff val="60000"/>
                        <a:alpha val="18039"/>
                      </a:schemeClr>
                    </a:solidFill>
                  </a:tcPr>
                </a:tc>
                <a:extLst>
                  <a:ext uri="{0D108BD9-81ED-4DB2-BD59-A6C34878D82A}">
                    <a16:rowId xmlns:a16="http://schemas.microsoft.com/office/drawing/2014/main" val="3878989602"/>
                  </a:ext>
                </a:extLst>
              </a:tr>
              <a:tr h="673538">
                <a:tc>
                  <a:txBody>
                    <a:bodyPr/>
                    <a:lstStyle/>
                    <a:p>
                      <a:pPr algn="r"/>
                      <a:endParaRPr lang="en-US" dirty="0">
                        <a:solidFill>
                          <a:schemeClr val="bg1"/>
                        </a:solidFill>
                      </a:endParaRPr>
                    </a:p>
                  </a:txBody>
                  <a:tcPr>
                    <a:solidFill>
                      <a:schemeClr val="tx1">
                        <a:lumMod val="50000"/>
                        <a:lumOff val="50000"/>
                      </a:schemeClr>
                    </a:solidFill>
                  </a:tcPr>
                </a:tc>
                <a:tc>
                  <a:txBody>
                    <a:bodyPr/>
                    <a:lstStyle/>
                    <a:p>
                      <a:endParaRPr lang="en-US" dirty="0"/>
                    </a:p>
                  </a:txBody>
                  <a:tcPr>
                    <a:solidFill>
                      <a:srgbClr val="00B0F0">
                        <a:alpha val="43137"/>
                      </a:srgbClr>
                    </a:solidFill>
                  </a:tcPr>
                </a:tc>
                <a:tc>
                  <a:txBody>
                    <a:bodyPr/>
                    <a:lstStyle/>
                    <a:p>
                      <a:endParaRPr lang="en-US" dirty="0"/>
                    </a:p>
                  </a:txBody>
                  <a:tcPr>
                    <a:solidFill>
                      <a:srgbClr val="7030A0">
                        <a:alpha val="27059"/>
                      </a:srgbClr>
                    </a:solidFill>
                  </a:tcPr>
                </a:tc>
                <a:tc>
                  <a:txBody>
                    <a:bodyPr/>
                    <a:lstStyle/>
                    <a:p>
                      <a:endParaRPr lang="en-US" dirty="0"/>
                    </a:p>
                  </a:txBody>
                  <a:tcPr>
                    <a:solidFill>
                      <a:srgbClr val="FF40FF">
                        <a:alpha val="18039"/>
                      </a:srgbClr>
                    </a:solidFill>
                  </a:tcPr>
                </a:tc>
                <a:extLst>
                  <a:ext uri="{0D108BD9-81ED-4DB2-BD59-A6C34878D82A}">
                    <a16:rowId xmlns:a16="http://schemas.microsoft.com/office/drawing/2014/main" val="37158664"/>
                  </a:ext>
                </a:extLst>
              </a:tr>
            </a:tbl>
          </a:graphicData>
        </a:graphic>
      </p:graphicFrame>
      <p:sp>
        <p:nvSpPr>
          <p:cNvPr id="5" name="Rectangle 4">
            <a:extLst>
              <a:ext uri="{FF2B5EF4-FFF2-40B4-BE49-F238E27FC236}">
                <a16:creationId xmlns:a16="http://schemas.microsoft.com/office/drawing/2014/main" id="{BB25E269-613C-1B01-EAD7-6CE2956CCF01}"/>
              </a:ext>
            </a:extLst>
          </p:cNvPr>
          <p:cNvSpPr/>
          <p:nvPr/>
        </p:nvSpPr>
        <p:spPr>
          <a:xfrm>
            <a:off x="1" y="6199601"/>
            <a:ext cx="12191999" cy="7866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lumMod val="50000"/>
                    <a:lumOff val="50000"/>
                  </a:schemeClr>
                </a:solidFill>
              </a:rPr>
              <a:t>See</a:t>
            </a:r>
            <a:r>
              <a:rPr lang="en-US" dirty="0">
                <a:solidFill>
                  <a:schemeClr val="tx1">
                    <a:lumMod val="50000"/>
                    <a:lumOff val="50000"/>
                  </a:schemeClr>
                </a:solidFill>
              </a:rPr>
              <a:t> </a:t>
            </a:r>
            <a:r>
              <a:rPr lang="en-US" dirty="0">
                <a:solidFill>
                  <a:srgbClr val="0563C1"/>
                </a:solidFill>
                <a:hlinkClick r:id="rId2">
                  <a:extLst>
                    <a:ext uri="{A12FA001-AC4F-418D-AE19-62706E023703}">
                      <ahyp:hlinkClr xmlns:ahyp="http://schemas.microsoft.com/office/drawing/2018/hyperlinkcolor" val="tx"/>
                    </a:ext>
                  </a:extLst>
                </a:hlinkClick>
              </a:rPr>
              <a:t>McNeil v. Harnett County, 97 NC App 41 (1990</a:t>
            </a:r>
            <a:r>
              <a:rPr lang="en-US" dirty="0">
                <a:solidFill>
                  <a:schemeClr val="tx1">
                    <a:lumMod val="50000"/>
                    <a:lumOff val="50000"/>
                  </a:schemeClr>
                </a:solidFill>
                <a:hlinkClick r:id="rId2">
                  <a:extLst>
                    <a:ext uri="{A12FA001-AC4F-418D-AE19-62706E023703}">
                      <ahyp:hlinkClr xmlns:ahyp="http://schemas.microsoft.com/office/drawing/2018/hyperlinkcolor" val="tx"/>
                    </a:ext>
                  </a:extLst>
                </a:hlinkClick>
              </a:rPr>
              <a:t>)</a:t>
            </a:r>
            <a:r>
              <a:rPr lang="en-US" dirty="0">
                <a:solidFill>
                  <a:schemeClr val="tx1">
                    <a:lumMod val="50000"/>
                    <a:lumOff val="50000"/>
                  </a:schemeClr>
                </a:solidFill>
              </a:rPr>
              <a:t> (allowing county to operate pursuant to its authority and the water and sewer district authority when county operates water and sewer district by interlocal agreement)</a:t>
            </a:r>
          </a:p>
        </p:txBody>
      </p:sp>
    </p:spTree>
    <p:extLst>
      <p:ext uri="{BB962C8B-B14F-4D97-AF65-F5344CB8AC3E}">
        <p14:creationId xmlns:p14="http://schemas.microsoft.com/office/powerpoint/2010/main" val="3146617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26765-CED8-5B7D-D71C-9419AF63F7B6}"/>
              </a:ext>
            </a:extLst>
          </p:cNvPr>
          <p:cNvSpPr>
            <a:spLocks noGrp="1"/>
          </p:cNvSpPr>
          <p:nvPr>
            <p:ph type="title"/>
          </p:nvPr>
        </p:nvSpPr>
        <p:spPr/>
        <p:txBody>
          <a:bodyPr/>
          <a:lstStyle/>
          <a:p>
            <a:r>
              <a:rPr lang="en-US" dirty="0"/>
              <a:t>Funding Options</a:t>
            </a:r>
          </a:p>
        </p:txBody>
      </p:sp>
      <p:sp>
        <p:nvSpPr>
          <p:cNvPr id="3" name="Hexagon 2">
            <a:extLst>
              <a:ext uri="{FF2B5EF4-FFF2-40B4-BE49-F238E27FC236}">
                <a16:creationId xmlns:a16="http://schemas.microsoft.com/office/drawing/2014/main" id="{73E4BFA5-0BEB-561A-3A0F-8C4BBBF70386}"/>
              </a:ext>
            </a:extLst>
          </p:cNvPr>
          <p:cNvSpPr/>
          <p:nvPr/>
        </p:nvSpPr>
        <p:spPr>
          <a:xfrm>
            <a:off x="-945570" y="3981405"/>
            <a:ext cx="2918564" cy="2511468"/>
          </a:xfrm>
          <a:prstGeom prst="hexagon">
            <a:avLst/>
          </a:prstGeom>
          <a:solidFill>
            <a:schemeClr val="accent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a:extLst>
              <a:ext uri="{FF2B5EF4-FFF2-40B4-BE49-F238E27FC236}">
                <a16:creationId xmlns:a16="http://schemas.microsoft.com/office/drawing/2014/main" id="{3998D0AC-D8C7-0A24-6117-F9BE85659A28}"/>
              </a:ext>
            </a:extLst>
          </p:cNvPr>
          <p:cNvSpPr/>
          <p:nvPr/>
        </p:nvSpPr>
        <p:spPr>
          <a:xfrm>
            <a:off x="8796404" y="1357692"/>
            <a:ext cx="2918564" cy="2511468"/>
          </a:xfrm>
          <a:prstGeom prst="hexagon">
            <a:avLst/>
          </a:prstGeom>
          <a:solidFill>
            <a:schemeClr val="tx2"/>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a:extLst>
              <a:ext uri="{FF2B5EF4-FFF2-40B4-BE49-F238E27FC236}">
                <a16:creationId xmlns:a16="http://schemas.microsoft.com/office/drawing/2014/main" id="{CD554320-C648-09B9-6BAC-9688C74AC312}"/>
              </a:ext>
            </a:extLst>
          </p:cNvPr>
          <p:cNvSpPr/>
          <p:nvPr/>
        </p:nvSpPr>
        <p:spPr>
          <a:xfrm>
            <a:off x="6384601" y="91468"/>
            <a:ext cx="2918564" cy="2511468"/>
          </a:xfrm>
          <a:prstGeom prst="hexagon">
            <a:avLst/>
          </a:prstGeom>
          <a:solidFill>
            <a:schemeClr val="accent4"/>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492FEE8C-1B36-308C-B278-569801572A31}"/>
              </a:ext>
            </a:extLst>
          </p:cNvPr>
          <p:cNvSpPr/>
          <p:nvPr/>
        </p:nvSpPr>
        <p:spPr>
          <a:xfrm>
            <a:off x="3972798" y="1393737"/>
            <a:ext cx="2918564" cy="2511468"/>
          </a:xfrm>
          <a:prstGeom prst="hexagon">
            <a:avLst/>
          </a:prstGeom>
          <a:solidFill>
            <a:schemeClr val="accent5"/>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3B664185-D974-BC41-E479-AEDF9A8DE569}"/>
              </a:ext>
            </a:extLst>
          </p:cNvPr>
          <p:cNvSpPr/>
          <p:nvPr/>
        </p:nvSpPr>
        <p:spPr>
          <a:xfrm>
            <a:off x="1524001" y="2649471"/>
            <a:ext cx="2918564" cy="2511468"/>
          </a:xfrm>
          <a:prstGeom prst="hexagon">
            <a:avLst/>
          </a:prstGeom>
          <a:solidFill>
            <a:schemeClr val="accent6"/>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CF1B375-EEB2-CCA9-9E7C-3D96493102E3}"/>
              </a:ext>
            </a:extLst>
          </p:cNvPr>
          <p:cNvSpPr/>
          <p:nvPr/>
        </p:nvSpPr>
        <p:spPr>
          <a:xfrm>
            <a:off x="5128366" y="3429000"/>
            <a:ext cx="6758834" cy="36074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1200"/>
              </a:spcBef>
            </a:pPr>
            <a:r>
              <a:rPr lang="en-US" sz="3200" dirty="0">
                <a:solidFill>
                  <a:schemeClr val="tx1"/>
                </a:solidFill>
              </a:rPr>
              <a:t>WHO can you charge? </a:t>
            </a:r>
          </a:p>
          <a:p>
            <a:pPr>
              <a:spcBef>
                <a:spcPts val="1200"/>
              </a:spcBef>
            </a:pPr>
            <a:r>
              <a:rPr lang="en-US" sz="3200" dirty="0">
                <a:solidFill>
                  <a:schemeClr val="tx1"/>
                </a:solidFill>
              </a:rPr>
              <a:t>For WHAT purposes?</a:t>
            </a:r>
          </a:p>
          <a:p>
            <a:pPr>
              <a:spcBef>
                <a:spcPts val="1200"/>
              </a:spcBef>
            </a:pPr>
            <a:r>
              <a:rPr lang="en-US" sz="3200" dirty="0">
                <a:solidFill>
                  <a:schemeClr val="tx1"/>
                </a:solidFill>
              </a:rPr>
              <a:t>WHEN can fees be assessed?</a:t>
            </a:r>
          </a:p>
          <a:p>
            <a:pPr>
              <a:spcBef>
                <a:spcPts val="1200"/>
              </a:spcBef>
            </a:pPr>
            <a:r>
              <a:rPr lang="en-US" sz="3200" dirty="0">
                <a:solidFill>
                  <a:schemeClr val="tx1"/>
                </a:solidFill>
              </a:rPr>
              <a:t>HOW to evaluate revenue options?</a:t>
            </a:r>
          </a:p>
        </p:txBody>
      </p:sp>
      <p:pic>
        <p:nvPicPr>
          <p:cNvPr id="11" name="Graphic 10" descr="Abacus with solid fill">
            <a:extLst>
              <a:ext uri="{FF2B5EF4-FFF2-40B4-BE49-F238E27FC236}">
                <a16:creationId xmlns:a16="http://schemas.microsoft.com/office/drawing/2014/main" id="{FBD0C878-A3CA-032B-E312-D7B4E0117A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9205" y="4386970"/>
            <a:ext cx="1691554" cy="1691554"/>
          </a:xfrm>
          <a:prstGeom prst="rect">
            <a:avLst/>
          </a:prstGeom>
          <a:effectLst>
            <a:outerShdw blurRad="50800" dist="38100" dir="8100000" algn="tr" rotWithShape="0">
              <a:prstClr val="black">
                <a:alpha val="40000"/>
              </a:prstClr>
            </a:outerShdw>
          </a:effectLst>
        </p:spPr>
      </p:pic>
      <p:pic>
        <p:nvPicPr>
          <p:cNvPr id="13" name="Graphic 12" descr="Bank check with solid fill">
            <a:extLst>
              <a:ext uri="{FF2B5EF4-FFF2-40B4-BE49-F238E27FC236}">
                <a16:creationId xmlns:a16="http://schemas.microsoft.com/office/drawing/2014/main" id="{55190749-625F-CB1C-D597-3134A69969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25510" y="3121800"/>
            <a:ext cx="1494720" cy="1494720"/>
          </a:xfrm>
          <a:prstGeom prst="rect">
            <a:avLst/>
          </a:prstGeom>
          <a:effectLst>
            <a:outerShdw blurRad="50800" dist="38100" dir="8100000" algn="tr" rotWithShape="0">
              <a:prstClr val="black">
                <a:alpha val="40000"/>
              </a:prstClr>
            </a:outerShdw>
          </a:effectLst>
        </p:spPr>
      </p:pic>
      <p:pic>
        <p:nvPicPr>
          <p:cNvPr id="15" name="Graphic 14" descr="Bar graph with upward trend with solid fill">
            <a:extLst>
              <a:ext uri="{FF2B5EF4-FFF2-40B4-BE49-F238E27FC236}">
                <a16:creationId xmlns:a16="http://schemas.microsoft.com/office/drawing/2014/main" id="{9F76F371-3B6C-D8D0-0566-2F3EE021FE4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60655" y="1917395"/>
            <a:ext cx="1294378" cy="1294378"/>
          </a:xfrm>
          <a:prstGeom prst="rect">
            <a:avLst/>
          </a:prstGeom>
          <a:effectLst>
            <a:outerShdw blurRad="50800" dist="38100" dir="8100000" algn="tr" rotWithShape="0">
              <a:prstClr val="black">
                <a:alpha val="40000"/>
              </a:prstClr>
            </a:outerShdw>
          </a:effectLst>
        </p:spPr>
      </p:pic>
      <p:pic>
        <p:nvPicPr>
          <p:cNvPr id="17" name="Graphic 16" descr="Broken Fire Hydrant with solid fill">
            <a:extLst>
              <a:ext uri="{FF2B5EF4-FFF2-40B4-BE49-F238E27FC236}">
                <a16:creationId xmlns:a16="http://schemas.microsoft.com/office/drawing/2014/main" id="{60CC03AB-3D50-45F9-686F-510D49F3D5F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790560" y="1889678"/>
            <a:ext cx="1309513" cy="1309513"/>
          </a:xfrm>
          <a:prstGeom prst="rect">
            <a:avLst/>
          </a:prstGeom>
          <a:effectLst>
            <a:outerShdw blurRad="50800" dist="38100" dir="8100000" algn="tr" rotWithShape="0">
              <a:prstClr val="black">
                <a:alpha val="40000"/>
              </a:prstClr>
            </a:outerShdw>
          </a:effectLst>
        </p:spPr>
      </p:pic>
      <p:pic>
        <p:nvPicPr>
          <p:cNvPr id="19" name="Graphic 18" descr="Clipboard All Crosses with solid fill">
            <a:extLst>
              <a:ext uri="{FF2B5EF4-FFF2-40B4-BE49-F238E27FC236}">
                <a16:creationId xmlns:a16="http://schemas.microsoft.com/office/drawing/2014/main" id="{7198C365-2E9C-5B6D-D958-0D9C117CA0A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14552" y="549345"/>
            <a:ext cx="1340333" cy="1340333"/>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056324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7BAFC-E2A1-E0D8-0A75-FC88D260BE70}"/>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9CE27187-67E8-CD81-DCD8-00205268CD06}"/>
              </a:ext>
            </a:extLst>
          </p:cNvPr>
          <p:cNvSpPr>
            <a:spLocks noGrp="1"/>
          </p:cNvSpPr>
          <p:nvPr>
            <p:ph type="title"/>
          </p:nvPr>
        </p:nvSpPr>
        <p:spPr>
          <a:xfrm>
            <a:off x="632222" y="47157"/>
            <a:ext cx="10972800" cy="715961"/>
          </a:xfrm>
        </p:spPr>
        <p:txBody>
          <a:bodyPr>
            <a:normAutofit/>
          </a:bodyPr>
          <a:lstStyle/>
          <a:p>
            <a:pPr algn="ctr"/>
            <a:r>
              <a:rPr lang="en-US" sz="4400" dirty="0">
                <a:solidFill>
                  <a:schemeClr val="tx1"/>
                </a:solidFill>
              </a:rPr>
              <a:t>Funding Options</a:t>
            </a:r>
          </a:p>
        </p:txBody>
      </p:sp>
      <p:sp>
        <p:nvSpPr>
          <p:cNvPr id="6" name="Text Placeholder 5">
            <a:extLst>
              <a:ext uri="{FF2B5EF4-FFF2-40B4-BE49-F238E27FC236}">
                <a16:creationId xmlns:a16="http://schemas.microsoft.com/office/drawing/2014/main" id="{D1440798-2C4B-1957-CD16-9F8B4CBE6A72}"/>
              </a:ext>
            </a:extLst>
          </p:cNvPr>
          <p:cNvSpPr>
            <a:spLocks noGrp="1"/>
          </p:cNvSpPr>
          <p:nvPr>
            <p:ph type="body" sz="quarter" idx="13"/>
          </p:nvPr>
        </p:nvSpPr>
        <p:spPr>
          <a:xfrm>
            <a:off x="593812" y="648342"/>
            <a:ext cx="10972800" cy="508000"/>
          </a:xfrm>
        </p:spPr>
        <p:txBody>
          <a:bodyPr/>
          <a:lstStyle/>
          <a:p>
            <a:pPr algn="ctr"/>
            <a:r>
              <a:rPr lang="en-US" sz="2400" dirty="0"/>
              <a:t>There are several revenue sources available to choose from to fund a local government’s water and wastewater utilities.</a:t>
            </a:r>
          </a:p>
        </p:txBody>
      </p:sp>
      <p:grpSp>
        <p:nvGrpSpPr>
          <p:cNvPr id="2" name="Group 83">
            <a:extLst>
              <a:ext uri="{FF2B5EF4-FFF2-40B4-BE49-F238E27FC236}">
                <a16:creationId xmlns:a16="http://schemas.microsoft.com/office/drawing/2014/main" id="{EF3458F8-822C-7A25-5879-DF8CC2285DF8}"/>
              </a:ext>
            </a:extLst>
          </p:cNvPr>
          <p:cNvGrpSpPr/>
          <p:nvPr/>
        </p:nvGrpSpPr>
        <p:grpSpPr>
          <a:xfrm>
            <a:off x="4294624" y="2071460"/>
            <a:ext cx="3604869" cy="3791539"/>
            <a:chOff x="3220968" y="1553595"/>
            <a:chExt cx="2703652" cy="2843654"/>
          </a:xfrm>
        </p:grpSpPr>
        <p:cxnSp>
          <p:nvCxnSpPr>
            <p:cNvPr id="33" name="Straight Connector 32">
              <a:extLst>
                <a:ext uri="{FF2B5EF4-FFF2-40B4-BE49-F238E27FC236}">
                  <a16:creationId xmlns:a16="http://schemas.microsoft.com/office/drawing/2014/main" id="{436A46C3-399F-2221-CFEB-5A7805EAC4A8}"/>
                </a:ext>
              </a:extLst>
            </p:cNvPr>
            <p:cNvCxnSpPr>
              <a:cxnSpLocks/>
            </p:cNvCxnSpPr>
            <p:nvPr/>
          </p:nvCxnSpPr>
          <p:spPr>
            <a:xfrm>
              <a:off x="3220968" y="2724150"/>
              <a:ext cx="0" cy="468842"/>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534D30D-7FC3-6BC8-C83C-6835EFC53BA1}"/>
                </a:ext>
              </a:extLst>
            </p:cNvPr>
            <p:cNvCxnSpPr>
              <a:cxnSpLocks/>
            </p:cNvCxnSpPr>
            <p:nvPr/>
          </p:nvCxnSpPr>
          <p:spPr>
            <a:xfrm>
              <a:off x="4571207" y="2075353"/>
              <a:ext cx="0" cy="2020397"/>
            </a:xfrm>
            <a:prstGeom prst="line">
              <a:avLst/>
            </a:prstGeom>
            <a:ln w="9525">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3114915-448C-82E2-84C4-C30202BFBCC9}"/>
                </a:ext>
              </a:extLst>
            </p:cNvPr>
            <p:cNvCxnSpPr>
              <a:cxnSpLocks/>
            </p:cNvCxnSpPr>
            <p:nvPr/>
          </p:nvCxnSpPr>
          <p:spPr>
            <a:xfrm>
              <a:off x="5924620" y="2724150"/>
              <a:ext cx="0" cy="468842"/>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DBCDB08-71A3-D4F9-5526-10C002003BE8}"/>
                </a:ext>
              </a:extLst>
            </p:cNvPr>
            <p:cNvCxnSpPr>
              <a:cxnSpLocks/>
              <a:stCxn id="4" idx="1"/>
            </p:cNvCxnSpPr>
            <p:nvPr/>
          </p:nvCxnSpPr>
          <p:spPr>
            <a:xfrm>
              <a:off x="3594621" y="2805757"/>
              <a:ext cx="712872" cy="1220646"/>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568E2A3-4546-3B00-C352-E55F021B99AD}"/>
                </a:ext>
              </a:extLst>
            </p:cNvPr>
            <p:cNvCxnSpPr>
              <a:cxnSpLocks/>
              <a:stCxn id="4" idx="0"/>
              <a:endCxn id="39" idx="3"/>
            </p:cNvCxnSpPr>
            <p:nvPr/>
          </p:nvCxnSpPr>
          <p:spPr>
            <a:xfrm flipV="1">
              <a:off x="3850379" y="2260580"/>
              <a:ext cx="1484457" cy="33664"/>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87553642-4522-71AD-DFE2-7EFFE634C9FD}"/>
                </a:ext>
              </a:extLst>
            </p:cNvPr>
            <p:cNvCxnSpPr>
              <a:cxnSpLocks/>
              <a:stCxn id="40" idx="5"/>
              <a:endCxn id="38" idx="2"/>
            </p:cNvCxnSpPr>
            <p:nvPr/>
          </p:nvCxnSpPr>
          <p:spPr>
            <a:xfrm flipV="1">
              <a:off x="3550285" y="2065108"/>
              <a:ext cx="684118" cy="1127884"/>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006B2AE3-3886-C30B-5103-AAE3D13199EB}"/>
                </a:ext>
              </a:extLst>
            </p:cNvPr>
            <p:cNvCxnSpPr>
              <a:cxnSpLocks/>
              <a:stCxn id="38" idx="1"/>
              <a:endCxn id="43" idx="4"/>
            </p:cNvCxnSpPr>
            <p:nvPr/>
          </p:nvCxnSpPr>
          <p:spPr>
            <a:xfrm>
              <a:off x="4909599" y="2065108"/>
              <a:ext cx="680993" cy="1093336"/>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BE0FDAD1-5C5F-0883-9086-E43E2DB0C787}"/>
                </a:ext>
              </a:extLst>
            </p:cNvPr>
            <p:cNvCxnSpPr>
              <a:cxnSpLocks/>
              <a:stCxn id="40" idx="0"/>
              <a:endCxn id="43" idx="3"/>
            </p:cNvCxnSpPr>
            <p:nvPr/>
          </p:nvCxnSpPr>
          <p:spPr>
            <a:xfrm flipV="1">
              <a:off x="3806042" y="3669958"/>
              <a:ext cx="1528794" cy="34548"/>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E41ECD1-9220-E9C6-C3FE-EADC01EF3941}"/>
                </a:ext>
              </a:extLst>
            </p:cNvPr>
            <p:cNvCxnSpPr>
              <a:cxnSpLocks/>
              <a:stCxn id="44" idx="5"/>
              <a:endCxn id="39" idx="2"/>
            </p:cNvCxnSpPr>
            <p:nvPr/>
          </p:nvCxnSpPr>
          <p:spPr>
            <a:xfrm flipV="1">
              <a:off x="4909599" y="2772093"/>
              <a:ext cx="680993" cy="1113642"/>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79303CF1-E316-08C9-42BE-09D81C35867B}"/>
                </a:ext>
              </a:extLst>
            </p:cNvPr>
            <p:cNvCxnSpPr>
              <a:cxnSpLocks/>
              <a:stCxn id="40" idx="1"/>
              <a:endCxn id="44" idx="3"/>
            </p:cNvCxnSpPr>
            <p:nvPr/>
          </p:nvCxnSpPr>
          <p:spPr>
            <a:xfrm>
              <a:off x="3550285" y="4216019"/>
              <a:ext cx="428361" cy="181230"/>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E69A1F3-9EEF-A8EC-AF0C-7030FF5739CB}"/>
                </a:ext>
              </a:extLst>
            </p:cNvPr>
            <p:cNvCxnSpPr>
              <a:cxnSpLocks/>
              <a:stCxn id="44" idx="0"/>
              <a:endCxn id="43" idx="2"/>
            </p:cNvCxnSpPr>
            <p:nvPr/>
          </p:nvCxnSpPr>
          <p:spPr>
            <a:xfrm flipV="1">
              <a:off x="5165356" y="4181471"/>
              <a:ext cx="425236" cy="215778"/>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72ACD0FA-A355-EA44-6EF8-0E76F21FB9B4}"/>
                </a:ext>
              </a:extLst>
            </p:cNvPr>
            <p:cNvCxnSpPr>
              <a:cxnSpLocks/>
              <a:stCxn id="39" idx="4"/>
              <a:endCxn id="38" idx="0"/>
            </p:cNvCxnSpPr>
            <p:nvPr/>
          </p:nvCxnSpPr>
          <p:spPr>
            <a:xfrm flipH="1" flipV="1">
              <a:off x="5165356" y="1553595"/>
              <a:ext cx="425236" cy="195471"/>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C2913BE-BDBE-72EE-F5CA-CF388898A73F}"/>
                </a:ext>
              </a:extLst>
            </p:cNvPr>
            <p:cNvCxnSpPr>
              <a:cxnSpLocks/>
              <a:stCxn id="38" idx="3"/>
              <a:endCxn id="4" idx="5"/>
            </p:cNvCxnSpPr>
            <p:nvPr/>
          </p:nvCxnSpPr>
          <p:spPr>
            <a:xfrm flipH="1">
              <a:off x="3594622" y="1553595"/>
              <a:ext cx="384024" cy="229135"/>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67A4CFD5-A2DC-7C44-2054-70D8B044FEC5}"/>
                </a:ext>
              </a:extLst>
            </p:cNvPr>
            <p:cNvCxnSpPr>
              <a:cxnSpLocks/>
              <a:stCxn id="4" idx="0"/>
              <a:endCxn id="48" idx="4"/>
            </p:cNvCxnSpPr>
            <p:nvPr/>
          </p:nvCxnSpPr>
          <p:spPr>
            <a:xfrm>
              <a:off x="3850379" y="2294244"/>
              <a:ext cx="384024" cy="169663"/>
            </a:xfrm>
            <a:prstGeom prst="line">
              <a:avLst/>
            </a:prstGeom>
            <a:ln w="9525">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2F84E35-EF95-AC53-671E-9B32A77B1D9D}"/>
                </a:ext>
              </a:extLst>
            </p:cNvPr>
            <p:cNvCxnSpPr>
              <a:cxnSpLocks/>
              <a:stCxn id="40" idx="0"/>
              <a:endCxn id="48" idx="2"/>
            </p:cNvCxnSpPr>
            <p:nvPr/>
          </p:nvCxnSpPr>
          <p:spPr>
            <a:xfrm flipV="1">
              <a:off x="3806042" y="3486934"/>
              <a:ext cx="428361" cy="217571"/>
            </a:xfrm>
            <a:prstGeom prst="line">
              <a:avLst/>
            </a:prstGeom>
            <a:ln w="9525">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F3216FF-49E4-6452-CB4E-FD4BEB87C910}"/>
                </a:ext>
              </a:extLst>
            </p:cNvPr>
            <p:cNvCxnSpPr>
              <a:cxnSpLocks/>
              <a:stCxn id="48" idx="1"/>
              <a:endCxn id="43" idx="3"/>
            </p:cNvCxnSpPr>
            <p:nvPr/>
          </p:nvCxnSpPr>
          <p:spPr>
            <a:xfrm>
              <a:off x="4909599" y="3486934"/>
              <a:ext cx="425236" cy="183024"/>
            </a:xfrm>
            <a:prstGeom prst="line">
              <a:avLst/>
            </a:prstGeom>
            <a:ln w="9525">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FB1C6C5-520B-C6B4-B209-7E990CDC0D3A}"/>
                </a:ext>
              </a:extLst>
            </p:cNvPr>
            <p:cNvCxnSpPr>
              <a:cxnSpLocks/>
              <a:stCxn id="48" idx="5"/>
              <a:endCxn id="39" idx="3"/>
            </p:cNvCxnSpPr>
            <p:nvPr/>
          </p:nvCxnSpPr>
          <p:spPr>
            <a:xfrm flipV="1">
              <a:off x="4909599" y="2260580"/>
              <a:ext cx="425236" cy="203327"/>
            </a:xfrm>
            <a:prstGeom prst="line">
              <a:avLst/>
            </a:prstGeom>
            <a:ln w="9525">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4" name="Hexagon 3">
            <a:extLst>
              <a:ext uri="{FF2B5EF4-FFF2-40B4-BE49-F238E27FC236}">
                <a16:creationId xmlns:a16="http://schemas.microsoft.com/office/drawing/2014/main" id="{A6A29401-F3AA-50FE-7486-BC6D025411E9}"/>
              </a:ext>
            </a:extLst>
          </p:cNvPr>
          <p:cNvSpPr/>
          <p:nvPr/>
        </p:nvSpPr>
        <p:spPr>
          <a:xfrm>
            <a:off x="3551557" y="2376974"/>
            <a:ext cx="1582281" cy="1364036"/>
          </a:xfrm>
          <a:prstGeom prst="hexagon">
            <a:avLst/>
          </a:prstGeom>
          <a:solidFill>
            <a:schemeClr val="accent1"/>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38" name="Hexagon 37">
            <a:extLst>
              <a:ext uri="{FF2B5EF4-FFF2-40B4-BE49-F238E27FC236}">
                <a16:creationId xmlns:a16="http://schemas.microsoft.com/office/drawing/2014/main" id="{9079E77B-6ED3-E2C2-F715-A7C921623B2D}"/>
              </a:ext>
            </a:extLst>
          </p:cNvPr>
          <p:cNvSpPr/>
          <p:nvPr/>
        </p:nvSpPr>
        <p:spPr>
          <a:xfrm>
            <a:off x="5304861" y="1389442"/>
            <a:ext cx="1582281" cy="1364036"/>
          </a:xfrm>
          <a:prstGeom prst="hexagon">
            <a:avLst/>
          </a:prstGeom>
          <a:solidFill>
            <a:schemeClr val="accent1"/>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39" name="Hexagon 38">
            <a:extLst>
              <a:ext uri="{FF2B5EF4-FFF2-40B4-BE49-F238E27FC236}">
                <a16:creationId xmlns:a16="http://schemas.microsoft.com/office/drawing/2014/main" id="{08307B98-99EB-64DB-0232-84430E5533A0}"/>
              </a:ext>
            </a:extLst>
          </p:cNvPr>
          <p:cNvSpPr/>
          <p:nvPr/>
        </p:nvSpPr>
        <p:spPr>
          <a:xfrm>
            <a:off x="7113114" y="2332089"/>
            <a:ext cx="1582281" cy="1364036"/>
          </a:xfrm>
          <a:prstGeom prst="hexagon">
            <a:avLst/>
          </a:prstGeom>
          <a:solidFill>
            <a:schemeClr val="accent1"/>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40" name="Hexagon 39">
            <a:extLst>
              <a:ext uri="{FF2B5EF4-FFF2-40B4-BE49-F238E27FC236}">
                <a16:creationId xmlns:a16="http://schemas.microsoft.com/office/drawing/2014/main" id="{9C16D27D-694E-4A5F-5A8C-D0AFE9BD4488}"/>
              </a:ext>
            </a:extLst>
          </p:cNvPr>
          <p:cNvSpPr/>
          <p:nvPr/>
        </p:nvSpPr>
        <p:spPr>
          <a:xfrm>
            <a:off x="3492441" y="4257323"/>
            <a:ext cx="1582281" cy="1364036"/>
          </a:xfrm>
          <a:prstGeom prst="hexagon">
            <a:avLst/>
          </a:prstGeom>
          <a:solidFill>
            <a:schemeClr val="accent1"/>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43" name="Hexagon 42">
            <a:extLst>
              <a:ext uri="{FF2B5EF4-FFF2-40B4-BE49-F238E27FC236}">
                <a16:creationId xmlns:a16="http://schemas.microsoft.com/office/drawing/2014/main" id="{B2E816E7-FBD7-04E9-EC46-A67CDB73835F}"/>
              </a:ext>
            </a:extLst>
          </p:cNvPr>
          <p:cNvSpPr/>
          <p:nvPr/>
        </p:nvSpPr>
        <p:spPr>
          <a:xfrm>
            <a:off x="7113114" y="4211259"/>
            <a:ext cx="1582281" cy="1364036"/>
          </a:xfrm>
          <a:prstGeom prst="hexagon">
            <a:avLst/>
          </a:prstGeom>
          <a:solidFill>
            <a:schemeClr val="accent1"/>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44" name="Hexagon 43">
            <a:extLst>
              <a:ext uri="{FF2B5EF4-FFF2-40B4-BE49-F238E27FC236}">
                <a16:creationId xmlns:a16="http://schemas.microsoft.com/office/drawing/2014/main" id="{7147BBB5-25CB-BA67-28D9-42866B5901B7}"/>
              </a:ext>
            </a:extLst>
          </p:cNvPr>
          <p:cNvSpPr/>
          <p:nvPr/>
        </p:nvSpPr>
        <p:spPr>
          <a:xfrm>
            <a:off x="5304861" y="5180981"/>
            <a:ext cx="1582281" cy="1364036"/>
          </a:xfrm>
          <a:prstGeom prst="hexagon">
            <a:avLst/>
          </a:prstGeom>
          <a:solidFill>
            <a:schemeClr val="accent3"/>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48" name="Hexagon 47">
            <a:extLst>
              <a:ext uri="{FF2B5EF4-FFF2-40B4-BE49-F238E27FC236}">
                <a16:creationId xmlns:a16="http://schemas.microsoft.com/office/drawing/2014/main" id="{94F8DFE8-4C37-D7C4-9E86-46B160C4A591}"/>
              </a:ext>
            </a:extLst>
          </p:cNvPr>
          <p:cNvSpPr/>
          <p:nvPr/>
        </p:nvSpPr>
        <p:spPr>
          <a:xfrm>
            <a:off x="5304861" y="3285210"/>
            <a:ext cx="1582281" cy="1364036"/>
          </a:xfrm>
          <a:prstGeom prst="hexagon">
            <a:avLst/>
          </a:prstGeom>
          <a:solidFill>
            <a:schemeClr val="accent5"/>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105" name="TextBox 104">
            <a:extLst>
              <a:ext uri="{FF2B5EF4-FFF2-40B4-BE49-F238E27FC236}">
                <a16:creationId xmlns:a16="http://schemas.microsoft.com/office/drawing/2014/main" id="{0994D3E9-3FE9-0669-E336-94A0323209E0}"/>
              </a:ext>
            </a:extLst>
          </p:cNvPr>
          <p:cNvSpPr txBox="1"/>
          <p:nvPr/>
        </p:nvSpPr>
        <p:spPr>
          <a:xfrm>
            <a:off x="3541204" y="2631734"/>
            <a:ext cx="1578381" cy="666977"/>
          </a:xfrm>
          <a:prstGeom prst="rect">
            <a:avLst/>
          </a:prstGeom>
          <a:noFill/>
        </p:spPr>
        <p:txBody>
          <a:bodyPr wrap="none" rtlCol="0">
            <a:spAutoFit/>
          </a:bodyPr>
          <a:lstStyle/>
          <a:p>
            <a:pPr algn="ctr"/>
            <a:r>
              <a:rPr lang="en-US" sz="1867" dirty="0">
                <a:solidFill>
                  <a:schemeClr val="bg1"/>
                </a:solidFill>
              </a:rPr>
              <a:t>Special </a:t>
            </a:r>
          </a:p>
          <a:p>
            <a:pPr algn="ctr"/>
            <a:r>
              <a:rPr lang="en-US" sz="1867" dirty="0">
                <a:solidFill>
                  <a:schemeClr val="bg1"/>
                </a:solidFill>
              </a:rPr>
              <a:t>Assessments</a:t>
            </a:r>
          </a:p>
        </p:txBody>
      </p:sp>
      <p:sp>
        <p:nvSpPr>
          <p:cNvPr id="106" name="TextBox 105">
            <a:extLst>
              <a:ext uri="{FF2B5EF4-FFF2-40B4-BE49-F238E27FC236}">
                <a16:creationId xmlns:a16="http://schemas.microsoft.com/office/drawing/2014/main" id="{8B923A83-23FB-4959-2549-F75CE536BDB4}"/>
              </a:ext>
            </a:extLst>
          </p:cNvPr>
          <p:cNvSpPr txBox="1"/>
          <p:nvPr/>
        </p:nvSpPr>
        <p:spPr>
          <a:xfrm>
            <a:off x="7204365" y="2725504"/>
            <a:ext cx="1445839" cy="666977"/>
          </a:xfrm>
          <a:prstGeom prst="rect">
            <a:avLst/>
          </a:prstGeom>
          <a:noFill/>
        </p:spPr>
        <p:txBody>
          <a:bodyPr wrap="square" rtlCol="0">
            <a:spAutoFit/>
          </a:bodyPr>
          <a:lstStyle/>
          <a:p>
            <a:pPr algn="ctr"/>
            <a:r>
              <a:rPr lang="en-US" sz="1867" dirty="0">
                <a:solidFill>
                  <a:schemeClr val="bg1"/>
                </a:solidFill>
              </a:rPr>
              <a:t>Regulatory Fees</a:t>
            </a:r>
          </a:p>
        </p:txBody>
      </p:sp>
      <p:sp>
        <p:nvSpPr>
          <p:cNvPr id="107" name="TextBox 106">
            <a:extLst>
              <a:ext uri="{FF2B5EF4-FFF2-40B4-BE49-F238E27FC236}">
                <a16:creationId xmlns:a16="http://schemas.microsoft.com/office/drawing/2014/main" id="{58A7E78E-86F7-F82F-BBA6-B400C8772F09}"/>
              </a:ext>
            </a:extLst>
          </p:cNvPr>
          <p:cNvSpPr txBox="1"/>
          <p:nvPr/>
        </p:nvSpPr>
        <p:spPr>
          <a:xfrm>
            <a:off x="5501981" y="5506185"/>
            <a:ext cx="1188039" cy="923330"/>
          </a:xfrm>
          <a:prstGeom prst="rect">
            <a:avLst/>
          </a:prstGeom>
          <a:noFill/>
        </p:spPr>
        <p:txBody>
          <a:bodyPr wrap="square" rtlCol="0">
            <a:spAutoFit/>
          </a:bodyPr>
          <a:lstStyle/>
          <a:p>
            <a:pPr algn="ctr"/>
            <a:r>
              <a:rPr lang="en-US" dirty="0">
                <a:solidFill>
                  <a:schemeClr val="bg1"/>
                </a:solidFill>
              </a:rPr>
              <a:t>Tap Fees &amp;</a:t>
            </a:r>
          </a:p>
          <a:p>
            <a:pPr algn="ctr"/>
            <a:r>
              <a:rPr lang="en-US" dirty="0">
                <a:solidFill>
                  <a:schemeClr val="bg1"/>
                </a:solidFill>
              </a:rPr>
              <a:t>User Fees</a:t>
            </a:r>
          </a:p>
        </p:txBody>
      </p:sp>
      <p:sp>
        <p:nvSpPr>
          <p:cNvPr id="108" name="TextBox 107">
            <a:extLst>
              <a:ext uri="{FF2B5EF4-FFF2-40B4-BE49-F238E27FC236}">
                <a16:creationId xmlns:a16="http://schemas.microsoft.com/office/drawing/2014/main" id="{7C4F50F6-2804-1037-4626-1B40ADF23E7D}"/>
              </a:ext>
            </a:extLst>
          </p:cNvPr>
          <p:cNvSpPr txBox="1"/>
          <p:nvPr/>
        </p:nvSpPr>
        <p:spPr>
          <a:xfrm>
            <a:off x="7136143" y="4295499"/>
            <a:ext cx="1582281" cy="1241622"/>
          </a:xfrm>
          <a:prstGeom prst="rect">
            <a:avLst/>
          </a:prstGeom>
          <a:noFill/>
        </p:spPr>
        <p:txBody>
          <a:bodyPr wrap="square" rtlCol="0">
            <a:spAutoFit/>
          </a:bodyPr>
          <a:lstStyle/>
          <a:p>
            <a:pPr algn="ctr"/>
            <a:r>
              <a:rPr lang="en-US" sz="1867" dirty="0">
                <a:solidFill>
                  <a:schemeClr val="bg1"/>
                </a:solidFill>
              </a:rPr>
              <a:t>Availability Fees &amp; Reserved Capacity</a:t>
            </a:r>
          </a:p>
        </p:txBody>
      </p:sp>
      <p:sp>
        <p:nvSpPr>
          <p:cNvPr id="109" name="TextBox 108">
            <a:extLst>
              <a:ext uri="{FF2B5EF4-FFF2-40B4-BE49-F238E27FC236}">
                <a16:creationId xmlns:a16="http://schemas.microsoft.com/office/drawing/2014/main" id="{6F53C890-EE33-73D1-2A85-628BA4991F55}"/>
              </a:ext>
            </a:extLst>
          </p:cNvPr>
          <p:cNvSpPr txBox="1"/>
          <p:nvPr/>
        </p:nvSpPr>
        <p:spPr>
          <a:xfrm>
            <a:off x="3520333" y="4505503"/>
            <a:ext cx="1623200" cy="954300"/>
          </a:xfrm>
          <a:prstGeom prst="rect">
            <a:avLst/>
          </a:prstGeom>
          <a:noFill/>
        </p:spPr>
        <p:txBody>
          <a:bodyPr wrap="none" rtlCol="0">
            <a:spAutoFit/>
          </a:bodyPr>
          <a:lstStyle/>
          <a:p>
            <a:pPr algn="ctr"/>
            <a:r>
              <a:rPr lang="en-US" sz="1867" dirty="0">
                <a:solidFill>
                  <a:schemeClr val="bg1"/>
                </a:solidFill>
              </a:rPr>
              <a:t>System </a:t>
            </a:r>
          </a:p>
          <a:p>
            <a:pPr algn="ctr"/>
            <a:r>
              <a:rPr lang="en-US" sz="1867" dirty="0">
                <a:solidFill>
                  <a:schemeClr val="bg1"/>
                </a:solidFill>
              </a:rPr>
              <a:t>Development </a:t>
            </a:r>
          </a:p>
          <a:p>
            <a:pPr algn="ctr"/>
            <a:r>
              <a:rPr lang="en-US" sz="1867" dirty="0">
                <a:solidFill>
                  <a:schemeClr val="bg1"/>
                </a:solidFill>
              </a:rPr>
              <a:t>Fees</a:t>
            </a:r>
          </a:p>
        </p:txBody>
      </p:sp>
      <p:sp>
        <p:nvSpPr>
          <p:cNvPr id="110" name="TextBox 109">
            <a:extLst>
              <a:ext uri="{FF2B5EF4-FFF2-40B4-BE49-F238E27FC236}">
                <a16:creationId xmlns:a16="http://schemas.microsoft.com/office/drawing/2014/main" id="{6641900A-7107-2388-3E41-6B3E1A9AFB55}"/>
              </a:ext>
            </a:extLst>
          </p:cNvPr>
          <p:cNvSpPr txBox="1"/>
          <p:nvPr/>
        </p:nvSpPr>
        <p:spPr>
          <a:xfrm>
            <a:off x="5370707" y="1673859"/>
            <a:ext cx="1512666" cy="666977"/>
          </a:xfrm>
          <a:prstGeom prst="rect">
            <a:avLst/>
          </a:prstGeom>
          <a:noFill/>
        </p:spPr>
        <p:txBody>
          <a:bodyPr wrap="square" rtlCol="0">
            <a:spAutoFit/>
          </a:bodyPr>
          <a:lstStyle/>
          <a:p>
            <a:pPr algn="ctr"/>
            <a:r>
              <a:rPr lang="en-US" sz="1867" dirty="0">
                <a:solidFill>
                  <a:schemeClr val="bg1"/>
                </a:solidFill>
              </a:rPr>
              <a:t>Contractual Charges</a:t>
            </a:r>
          </a:p>
        </p:txBody>
      </p:sp>
      <p:grpSp>
        <p:nvGrpSpPr>
          <p:cNvPr id="3" name="Group 2">
            <a:extLst>
              <a:ext uri="{FF2B5EF4-FFF2-40B4-BE49-F238E27FC236}">
                <a16:creationId xmlns:a16="http://schemas.microsoft.com/office/drawing/2014/main" id="{36BDC3E2-8396-052E-1878-2DCE779ACB0B}"/>
              </a:ext>
            </a:extLst>
          </p:cNvPr>
          <p:cNvGrpSpPr/>
          <p:nvPr/>
        </p:nvGrpSpPr>
        <p:grpSpPr>
          <a:xfrm>
            <a:off x="292823" y="3879819"/>
            <a:ext cx="2500352" cy="1319292"/>
            <a:chOff x="445359" y="2771140"/>
            <a:chExt cx="1875264" cy="1043153"/>
          </a:xfrm>
        </p:grpSpPr>
        <p:sp>
          <p:nvSpPr>
            <p:cNvPr id="45" name="TextBox 44">
              <a:extLst>
                <a:ext uri="{FF2B5EF4-FFF2-40B4-BE49-F238E27FC236}">
                  <a16:creationId xmlns:a16="http://schemas.microsoft.com/office/drawing/2014/main" id="{92A99AA3-FF58-FDDB-9BBD-4644FCF50C98}"/>
                </a:ext>
              </a:extLst>
            </p:cNvPr>
            <p:cNvSpPr txBox="1"/>
            <p:nvPr/>
          </p:nvSpPr>
          <p:spPr>
            <a:xfrm>
              <a:off x="458708" y="2771140"/>
              <a:ext cx="1861915" cy="657062"/>
            </a:xfrm>
            <a:prstGeom prst="rect">
              <a:avLst/>
            </a:prstGeom>
            <a:noFill/>
          </p:spPr>
          <p:txBody>
            <a:bodyPr wrap="square" rtlCol="0">
              <a:spAutoFit/>
            </a:bodyPr>
            <a:lstStyle/>
            <a:p>
              <a:r>
                <a:rPr lang="en-US" sz="2400" b="1" dirty="0">
                  <a:solidFill>
                    <a:schemeClr val="tx1">
                      <a:lumMod val="85000"/>
                      <a:lumOff val="15000"/>
                    </a:schemeClr>
                  </a:solidFill>
                </a:rPr>
                <a:t>User Fees</a:t>
              </a:r>
            </a:p>
            <a:p>
              <a:endParaRPr lang="en-US" sz="2400" b="1" dirty="0">
                <a:solidFill>
                  <a:schemeClr val="tx1">
                    <a:lumMod val="85000"/>
                    <a:lumOff val="15000"/>
                  </a:schemeClr>
                </a:solidFill>
              </a:endParaRPr>
            </a:p>
          </p:txBody>
        </p:sp>
        <p:sp>
          <p:nvSpPr>
            <p:cNvPr id="46" name="TextBox 45">
              <a:extLst>
                <a:ext uri="{FF2B5EF4-FFF2-40B4-BE49-F238E27FC236}">
                  <a16:creationId xmlns:a16="http://schemas.microsoft.com/office/drawing/2014/main" id="{17EB6242-4772-80A9-4B1A-31C8B3855A46}"/>
                </a:ext>
              </a:extLst>
            </p:cNvPr>
            <p:cNvSpPr txBox="1"/>
            <p:nvPr/>
          </p:nvSpPr>
          <p:spPr>
            <a:xfrm>
              <a:off x="445359" y="3375712"/>
              <a:ext cx="1861915" cy="438581"/>
            </a:xfrm>
            <a:prstGeom prst="rect">
              <a:avLst/>
            </a:prstGeom>
            <a:noFill/>
          </p:spPr>
          <p:txBody>
            <a:bodyPr wrap="square" rtlCol="0">
              <a:spAutoFit/>
            </a:bodyPr>
            <a:lstStyle/>
            <a:p>
              <a:endParaRPr lang="en-US" sz="1600" dirty="0">
                <a:solidFill>
                  <a:schemeClr val="tx1">
                    <a:lumMod val="85000"/>
                    <a:lumOff val="15000"/>
                  </a:schemeClr>
                </a:solidFill>
              </a:endParaRPr>
            </a:p>
            <a:p>
              <a:endParaRPr lang="en-US" sz="1600" dirty="0">
                <a:solidFill>
                  <a:schemeClr val="tx1">
                    <a:lumMod val="85000"/>
                    <a:lumOff val="15000"/>
                  </a:schemeClr>
                </a:solidFill>
              </a:endParaRPr>
            </a:p>
          </p:txBody>
        </p:sp>
      </p:grpSp>
      <p:sp>
        <p:nvSpPr>
          <p:cNvPr id="5" name="Rectangle 4">
            <a:extLst>
              <a:ext uri="{FF2B5EF4-FFF2-40B4-BE49-F238E27FC236}">
                <a16:creationId xmlns:a16="http://schemas.microsoft.com/office/drawing/2014/main" id="{E3806D4A-BD83-B887-897D-F4B72AEA20AB}"/>
              </a:ext>
            </a:extLst>
          </p:cNvPr>
          <p:cNvSpPr/>
          <p:nvPr/>
        </p:nvSpPr>
        <p:spPr>
          <a:xfrm>
            <a:off x="184593" y="1673859"/>
            <a:ext cx="3105150" cy="46034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74613" lvl="1"/>
            <a:endParaRPr lang="en-US" sz="1400" dirty="0">
              <a:solidFill>
                <a:schemeClr val="tx1">
                  <a:lumMod val="75000"/>
                  <a:lumOff val="25000"/>
                </a:schemeClr>
              </a:solidFill>
            </a:endParaRPr>
          </a:p>
        </p:txBody>
      </p:sp>
      <p:sp>
        <p:nvSpPr>
          <p:cNvPr id="9" name="TextBox 8">
            <a:extLst>
              <a:ext uri="{FF2B5EF4-FFF2-40B4-BE49-F238E27FC236}">
                <a16:creationId xmlns:a16="http://schemas.microsoft.com/office/drawing/2014/main" id="{355945AA-4984-C16E-CBB0-C255EAEDC0F2}"/>
              </a:ext>
            </a:extLst>
          </p:cNvPr>
          <p:cNvSpPr txBox="1"/>
          <p:nvPr/>
        </p:nvSpPr>
        <p:spPr>
          <a:xfrm>
            <a:off x="326915" y="4295317"/>
            <a:ext cx="2264925" cy="1754326"/>
          </a:xfrm>
          <a:prstGeom prst="rect">
            <a:avLst/>
          </a:prstGeom>
          <a:noFill/>
        </p:spPr>
        <p:txBody>
          <a:bodyPr wrap="square">
            <a:spAutoFit/>
          </a:bodyPr>
          <a:lstStyle/>
          <a:p>
            <a:r>
              <a:rPr lang="en-US" dirty="0"/>
              <a:t>Assessed on water/sewer utility customers—typically has fixed and variable component</a:t>
            </a:r>
          </a:p>
        </p:txBody>
      </p:sp>
      <p:pic>
        <p:nvPicPr>
          <p:cNvPr id="20" name="Graphic 19" descr="Dollar with solid fill">
            <a:extLst>
              <a:ext uri="{FF2B5EF4-FFF2-40B4-BE49-F238E27FC236}">
                <a16:creationId xmlns:a16="http://schemas.microsoft.com/office/drawing/2014/main" id="{9D8592E5-CC63-9B67-367F-8F4CF272AD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8802" y="3451070"/>
            <a:ext cx="914400" cy="914400"/>
          </a:xfrm>
          <a:prstGeom prst="rect">
            <a:avLst/>
          </a:prstGeom>
          <a:effectLst>
            <a:outerShdw blurRad="50800" dist="38100" dir="8100000" algn="tr" rotWithShape="0">
              <a:prstClr val="black">
                <a:alpha val="40000"/>
              </a:prstClr>
            </a:outerShdw>
          </a:effectLst>
        </p:spPr>
      </p:pic>
      <p:grpSp>
        <p:nvGrpSpPr>
          <p:cNvPr id="8" name="Group 7">
            <a:extLst>
              <a:ext uri="{FF2B5EF4-FFF2-40B4-BE49-F238E27FC236}">
                <a16:creationId xmlns:a16="http://schemas.microsoft.com/office/drawing/2014/main" id="{3EF758A0-F26F-31D4-A218-C61D6414EBC4}"/>
              </a:ext>
            </a:extLst>
          </p:cNvPr>
          <p:cNvGrpSpPr/>
          <p:nvPr/>
        </p:nvGrpSpPr>
        <p:grpSpPr>
          <a:xfrm>
            <a:off x="269825" y="1621920"/>
            <a:ext cx="2500352" cy="1319292"/>
            <a:chOff x="445359" y="2771140"/>
            <a:chExt cx="1875264" cy="1043153"/>
          </a:xfrm>
        </p:grpSpPr>
        <p:sp>
          <p:nvSpPr>
            <p:cNvPr id="10" name="TextBox 9">
              <a:extLst>
                <a:ext uri="{FF2B5EF4-FFF2-40B4-BE49-F238E27FC236}">
                  <a16:creationId xmlns:a16="http://schemas.microsoft.com/office/drawing/2014/main" id="{280CBB01-10C8-DB8B-70F8-79C63BB788C9}"/>
                </a:ext>
              </a:extLst>
            </p:cNvPr>
            <p:cNvSpPr txBox="1"/>
            <p:nvPr/>
          </p:nvSpPr>
          <p:spPr>
            <a:xfrm>
              <a:off x="458708" y="2771140"/>
              <a:ext cx="1861915" cy="657062"/>
            </a:xfrm>
            <a:prstGeom prst="rect">
              <a:avLst/>
            </a:prstGeom>
            <a:noFill/>
          </p:spPr>
          <p:txBody>
            <a:bodyPr wrap="square" rtlCol="0">
              <a:spAutoFit/>
            </a:bodyPr>
            <a:lstStyle/>
            <a:p>
              <a:r>
                <a:rPr lang="en-US" sz="2400" b="1" dirty="0">
                  <a:solidFill>
                    <a:schemeClr val="tx1">
                      <a:lumMod val="85000"/>
                      <a:lumOff val="15000"/>
                    </a:schemeClr>
                  </a:solidFill>
                </a:rPr>
                <a:t>Tap Fees</a:t>
              </a:r>
            </a:p>
            <a:p>
              <a:endParaRPr lang="en-US" sz="2400" b="1" dirty="0">
                <a:solidFill>
                  <a:schemeClr val="tx1">
                    <a:lumMod val="85000"/>
                    <a:lumOff val="15000"/>
                  </a:schemeClr>
                </a:solidFill>
              </a:endParaRPr>
            </a:p>
          </p:txBody>
        </p:sp>
        <p:sp>
          <p:nvSpPr>
            <p:cNvPr id="11" name="TextBox 10">
              <a:extLst>
                <a:ext uri="{FF2B5EF4-FFF2-40B4-BE49-F238E27FC236}">
                  <a16:creationId xmlns:a16="http://schemas.microsoft.com/office/drawing/2014/main" id="{88CD421F-4EEF-F770-75A0-B23092C1E7D9}"/>
                </a:ext>
              </a:extLst>
            </p:cNvPr>
            <p:cNvSpPr txBox="1"/>
            <p:nvPr/>
          </p:nvSpPr>
          <p:spPr>
            <a:xfrm>
              <a:off x="445359" y="3375712"/>
              <a:ext cx="1861915" cy="438581"/>
            </a:xfrm>
            <a:prstGeom prst="rect">
              <a:avLst/>
            </a:prstGeom>
            <a:noFill/>
          </p:spPr>
          <p:txBody>
            <a:bodyPr wrap="square" rtlCol="0">
              <a:spAutoFit/>
            </a:bodyPr>
            <a:lstStyle/>
            <a:p>
              <a:endParaRPr lang="en-US" sz="1600" dirty="0">
                <a:solidFill>
                  <a:schemeClr val="tx1">
                    <a:lumMod val="85000"/>
                    <a:lumOff val="15000"/>
                  </a:schemeClr>
                </a:solidFill>
              </a:endParaRPr>
            </a:p>
            <a:p>
              <a:endParaRPr lang="en-US" sz="1600" dirty="0">
                <a:solidFill>
                  <a:schemeClr val="tx1">
                    <a:lumMod val="85000"/>
                    <a:lumOff val="15000"/>
                  </a:schemeClr>
                </a:solidFill>
              </a:endParaRPr>
            </a:p>
          </p:txBody>
        </p:sp>
      </p:grpSp>
      <p:sp>
        <p:nvSpPr>
          <p:cNvPr id="13" name="TextBox 12">
            <a:extLst>
              <a:ext uri="{FF2B5EF4-FFF2-40B4-BE49-F238E27FC236}">
                <a16:creationId xmlns:a16="http://schemas.microsoft.com/office/drawing/2014/main" id="{68CF8BA2-EC34-D056-6FFF-BAEC685C3873}"/>
              </a:ext>
            </a:extLst>
          </p:cNvPr>
          <p:cNvSpPr txBox="1"/>
          <p:nvPr/>
        </p:nvSpPr>
        <p:spPr>
          <a:xfrm>
            <a:off x="287624" y="2071460"/>
            <a:ext cx="2264925" cy="1477328"/>
          </a:xfrm>
          <a:prstGeom prst="rect">
            <a:avLst/>
          </a:prstGeom>
          <a:noFill/>
        </p:spPr>
        <p:txBody>
          <a:bodyPr wrap="square">
            <a:spAutoFit/>
          </a:bodyPr>
          <a:lstStyle/>
          <a:p>
            <a:r>
              <a:rPr lang="en-US" dirty="0"/>
              <a:t>Assessed on property owner at time of connection to cover costs of connection</a:t>
            </a:r>
          </a:p>
        </p:txBody>
      </p:sp>
    </p:spTree>
    <p:extLst>
      <p:ext uri="{BB962C8B-B14F-4D97-AF65-F5344CB8AC3E}">
        <p14:creationId xmlns:p14="http://schemas.microsoft.com/office/powerpoint/2010/main" val="40057410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EABFF-1CFD-0E19-E4AA-1A60767A5A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C2A219-C6DB-AD03-FFBF-1BE37185AB85}"/>
              </a:ext>
            </a:extLst>
          </p:cNvPr>
          <p:cNvSpPr>
            <a:spLocks noGrp="1"/>
          </p:cNvSpPr>
          <p:nvPr>
            <p:ph type="title"/>
          </p:nvPr>
        </p:nvSpPr>
        <p:spPr>
          <a:xfrm>
            <a:off x="4654296" y="3429000"/>
            <a:ext cx="7217085" cy="941926"/>
          </a:xfrm>
          <a:solidFill>
            <a:schemeClr val="tx2"/>
          </a:solidFill>
          <a:effectLst>
            <a:outerShdw blurRad="50800" dist="38100" dir="8100000" algn="tr" rotWithShape="0">
              <a:prstClr val="black">
                <a:alpha val="40000"/>
              </a:prstClr>
            </a:outerShdw>
          </a:effectLst>
        </p:spPr>
        <p:txBody>
          <a:bodyPr vert="horz" lIns="91440" tIns="45720" rIns="91440" bIns="45720" rtlCol="0" anchor="b">
            <a:normAutofit/>
          </a:bodyPr>
          <a:lstStyle/>
          <a:p>
            <a:pPr algn="ctr"/>
            <a:r>
              <a:rPr lang="en-US" sz="4800" kern="1200" dirty="0">
                <a:ln w="15875">
                  <a:solidFill>
                    <a:srgbClr val="FFFFFF"/>
                  </a:solidFill>
                </a:ln>
                <a:solidFill>
                  <a:srgbClr val="FFFFFF"/>
                </a:solidFill>
                <a:latin typeface="+mj-lt"/>
                <a:ea typeface="+mj-ea"/>
                <a:cs typeface="+mj-cs"/>
              </a:rPr>
              <a:t>User Fees</a:t>
            </a:r>
          </a:p>
        </p:txBody>
      </p:sp>
      <p:pic>
        <p:nvPicPr>
          <p:cNvPr id="5" name="Picture 8" descr="Image result for water customer">
            <a:extLst>
              <a:ext uri="{FF2B5EF4-FFF2-40B4-BE49-F238E27FC236}">
                <a16:creationId xmlns:a16="http://schemas.microsoft.com/office/drawing/2014/main" id="{6EE8BC81-BED8-BE3E-3BDB-9C91D2B909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24" r="2931" b="1"/>
          <a:stretch/>
        </p:blipFill>
        <p:spPr bwMode="auto">
          <a:xfrm>
            <a:off x="317635" y="299363"/>
            <a:ext cx="4160452" cy="3049204"/>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10" descr="Image result for water customer">
            <a:extLst>
              <a:ext uri="{FF2B5EF4-FFF2-40B4-BE49-F238E27FC236}">
                <a16:creationId xmlns:a16="http://schemas.microsoft.com/office/drawing/2014/main" id="{F8EE191D-5FD9-0578-1E59-4F5A435D2D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819" r="2" b="21082"/>
          <a:stretch/>
        </p:blipFill>
        <p:spPr bwMode="auto">
          <a:xfrm>
            <a:off x="4654296" y="299363"/>
            <a:ext cx="7217085" cy="3008188"/>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6" descr="Image result for water customer">
            <a:extLst>
              <a:ext uri="{FF2B5EF4-FFF2-40B4-BE49-F238E27FC236}">
                <a16:creationId xmlns:a16="http://schemas.microsoft.com/office/drawing/2014/main" id="{11938C72-E456-B490-B5D1-9DA7FACCBF7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096" r="30176" b="-1"/>
          <a:stretch/>
        </p:blipFill>
        <p:spPr bwMode="auto">
          <a:xfrm>
            <a:off x="317635" y="3509433"/>
            <a:ext cx="4160452" cy="3199375"/>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9552B68-38CC-E640-D9B0-15ABE3D723C1}"/>
              </a:ext>
            </a:extLst>
          </p:cNvPr>
          <p:cNvSpPr/>
          <p:nvPr/>
        </p:nvSpPr>
        <p:spPr>
          <a:xfrm>
            <a:off x="4654296" y="4466122"/>
            <a:ext cx="7217085" cy="2242686"/>
          </a:xfrm>
          <a:prstGeom prst="rect">
            <a:avLst/>
          </a:prstGeom>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endParaRPr lang="en-US" sz="1100" dirty="0"/>
          </a:p>
          <a:p>
            <a:pPr marL="0" indent="0">
              <a:buNone/>
            </a:pPr>
            <a:r>
              <a:rPr lang="en-US" sz="2600" dirty="0"/>
              <a:t>Local government utility “may establish, revise and collect rates, fees or other charges and penalties </a:t>
            </a:r>
            <a:r>
              <a:rPr lang="en-US" sz="2600" b="1" dirty="0"/>
              <a:t>for the use of</a:t>
            </a:r>
            <a:r>
              <a:rPr lang="en-US" sz="2600" dirty="0"/>
              <a:t> or the </a:t>
            </a:r>
            <a:r>
              <a:rPr lang="en-US" sz="2600" b="1" dirty="0"/>
              <a:t>services furnished </a:t>
            </a:r>
            <a:r>
              <a:rPr lang="en-US" sz="2600" dirty="0"/>
              <a:t>or </a:t>
            </a:r>
            <a:r>
              <a:rPr lang="en-US" sz="2600" b="1" dirty="0"/>
              <a:t>to be furnished by</a:t>
            </a:r>
            <a:r>
              <a:rPr lang="en-US" sz="2600" dirty="0"/>
              <a:t>…. [the water and/or sewer utility system]”</a:t>
            </a:r>
          </a:p>
          <a:p>
            <a:pPr marL="0" indent="0">
              <a:buNone/>
            </a:pPr>
            <a:endParaRPr lang="en-US" sz="800" dirty="0"/>
          </a:p>
        </p:txBody>
      </p:sp>
    </p:spTree>
    <p:extLst>
      <p:ext uri="{BB962C8B-B14F-4D97-AF65-F5344CB8AC3E}">
        <p14:creationId xmlns:p14="http://schemas.microsoft.com/office/powerpoint/2010/main" val="414962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231E261-9AAC-4F49-A95B-136186B7E80D}"/>
              </a:ext>
            </a:extLst>
          </p:cNvPr>
          <p:cNvGraphicFramePr>
            <a:graphicFrameLocks noGrp="1"/>
          </p:cNvGraphicFramePr>
          <p:nvPr>
            <p:ph idx="1"/>
          </p:nvPr>
        </p:nvGraphicFramePr>
        <p:xfrm>
          <a:off x="0" y="188694"/>
          <a:ext cx="12192000" cy="22662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2" name="Picture 2" descr="Image result for water utility bill&quot;">
            <a:extLst>
              <a:ext uri="{FF2B5EF4-FFF2-40B4-BE49-F238E27FC236}">
                <a16:creationId xmlns:a16="http://schemas.microsoft.com/office/drawing/2014/main" id="{93D39754-A6F5-6344-98D5-C92CABD71C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2895" y="2626723"/>
            <a:ext cx="6026210" cy="4042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995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D99C0A-1C34-EEEC-30B7-965FBD8BB00D}"/>
              </a:ext>
            </a:extLst>
          </p:cNvPr>
          <p:cNvSpPr/>
          <p:nvPr/>
        </p:nvSpPr>
        <p:spPr>
          <a:xfrm>
            <a:off x="81814" y="803289"/>
            <a:ext cx="8099660" cy="5860872"/>
          </a:xfrm>
          <a:prstGeom prst="rect">
            <a:avLst/>
          </a:prstGeom>
          <a:solidFill>
            <a:schemeClr val="tx2"/>
          </a:solidFill>
          <a:ln>
            <a:noFill/>
          </a:ln>
          <a:effectLst>
            <a:outerShdw blurRad="50800" dist="38100" dir="8100000" algn="tr" rotWithShape="0">
              <a:prstClr val="black">
                <a:alpha val="40000"/>
              </a:prstClr>
            </a:outerShdw>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32604D-ADD8-47EA-3A74-7728BD90A3C3}"/>
              </a:ext>
            </a:extLst>
          </p:cNvPr>
          <p:cNvSpPr>
            <a:spLocks noGrp="1"/>
          </p:cNvSpPr>
          <p:nvPr>
            <p:ph type="title"/>
          </p:nvPr>
        </p:nvSpPr>
        <p:spPr>
          <a:xfrm>
            <a:off x="838200" y="-218309"/>
            <a:ext cx="10515600" cy="1325563"/>
          </a:xfrm>
        </p:spPr>
        <p:txBody>
          <a:bodyPr/>
          <a:lstStyle/>
          <a:p>
            <a:pPr algn="ctr"/>
            <a:r>
              <a:rPr lang="en-US" dirty="0"/>
              <a:t>Rate Setting Legal Criteria</a:t>
            </a:r>
          </a:p>
        </p:txBody>
      </p:sp>
      <p:graphicFrame>
        <p:nvGraphicFramePr>
          <p:cNvPr id="8" name="Content Placeholder 7">
            <a:extLst>
              <a:ext uri="{FF2B5EF4-FFF2-40B4-BE49-F238E27FC236}">
                <a16:creationId xmlns:a16="http://schemas.microsoft.com/office/drawing/2014/main" id="{B96CED19-88DB-7CD8-55E3-9B5C80DF755B}"/>
              </a:ext>
            </a:extLst>
          </p:cNvPr>
          <p:cNvGraphicFramePr>
            <a:graphicFrameLocks noGrp="1"/>
          </p:cNvGraphicFramePr>
          <p:nvPr>
            <p:ph idx="1"/>
          </p:nvPr>
        </p:nvGraphicFramePr>
        <p:xfrm>
          <a:off x="399447" y="803289"/>
          <a:ext cx="7291139" cy="58608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0DFC42A4-7676-C825-7A04-122B483A863E}"/>
              </a:ext>
            </a:extLst>
          </p:cNvPr>
          <p:cNvSpPr/>
          <p:nvPr/>
        </p:nvSpPr>
        <p:spPr>
          <a:xfrm>
            <a:off x="8277726" y="803289"/>
            <a:ext cx="3858477" cy="3060834"/>
          </a:xfrm>
          <a:prstGeom prst="rect">
            <a:avLst/>
          </a:prstGeom>
          <a:solidFill>
            <a:schemeClr val="accent6"/>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dirty="0">
                <a:effectLst/>
                <a:latin typeface="TimesNewRoman"/>
              </a:rPr>
              <a:t>Differences in “</a:t>
            </a:r>
            <a:r>
              <a:rPr lang="en-US" dirty="0">
                <a:latin typeface="TimesNewRoman"/>
              </a:rPr>
              <a:t>classes of service” may be </a:t>
            </a:r>
            <a:r>
              <a:rPr lang="en-US" sz="1800" dirty="0">
                <a:effectLst/>
                <a:latin typeface="TimesNewRoman"/>
              </a:rPr>
              <a:t>based upon such factors as cost or “the purpose for which the service or the product is received, the quantity or the amount received, the different character of the service furnished, the time of its use or any other matter which presents a substantial ground of distinction.”</a:t>
            </a:r>
            <a:endParaRPr lang="en-US" dirty="0">
              <a:latin typeface="TimesNewRoman"/>
            </a:endParaRPr>
          </a:p>
        </p:txBody>
      </p:sp>
      <p:sp>
        <p:nvSpPr>
          <p:cNvPr id="6" name="Right Arrow 5">
            <a:extLst>
              <a:ext uri="{FF2B5EF4-FFF2-40B4-BE49-F238E27FC236}">
                <a16:creationId xmlns:a16="http://schemas.microsoft.com/office/drawing/2014/main" id="{8071C344-6A44-C17A-E8A3-389E2D44A507}"/>
              </a:ext>
            </a:extLst>
          </p:cNvPr>
          <p:cNvSpPr/>
          <p:nvPr/>
        </p:nvSpPr>
        <p:spPr>
          <a:xfrm>
            <a:off x="6872236" y="1411219"/>
            <a:ext cx="1357364" cy="376033"/>
          </a:xfrm>
          <a:prstGeom prst="rightArrow">
            <a:avLst/>
          </a:prstGeom>
          <a:solidFill>
            <a:schemeClr val="accent6"/>
          </a:solidFill>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FD1AAA1-79E9-7904-F9C3-EF8485176877}"/>
              </a:ext>
            </a:extLst>
          </p:cNvPr>
          <p:cNvSpPr/>
          <p:nvPr/>
        </p:nvSpPr>
        <p:spPr>
          <a:xfrm>
            <a:off x="15236789" y="5675548"/>
            <a:ext cx="1387484" cy="810856"/>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8A10315F-2496-E9C6-A33E-D7628C8907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7725" y="3647762"/>
            <a:ext cx="3858477" cy="3016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485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A637D-7C78-172C-FFA7-EAD0CCDC215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FE49196-A155-2864-D67E-43DF5F343E83}"/>
              </a:ext>
            </a:extLst>
          </p:cNvPr>
          <p:cNvSpPr/>
          <p:nvPr/>
        </p:nvSpPr>
        <p:spPr>
          <a:xfrm>
            <a:off x="0" y="0"/>
            <a:ext cx="12192000" cy="1261241"/>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D38E0A-C783-139A-1155-F98D6748BC5C}"/>
              </a:ext>
            </a:extLst>
          </p:cNvPr>
          <p:cNvSpPr>
            <a:spLocks noGrp="1"/>
          </p:cNvSpPr>
          <p:nvPr>
            <p:ph type="title" idx="4294967295"/>
          </p:nvPr>
        </p:nvSpPr>
        <p:spPr>
          <a:xfrm>
            <a:off x="2307284" y="63882"/>
            <a:ext cx="7886700" cy="1133475"/>
          </a:xfrm>
        </p:spPr>
        <p:txBody>
          <a:bodyPr vert="horz" lIns="91440" tIns="45720" rIns="91440" bIns="45720" rtlCol="0" anchor="ctr">
            <a:normAutofit/>
          </a:bodyPr>
          <a:lstStyle/>
          <a:p>
            <a:pPr algn="ctr"/>
            <a:r>
              <a:rPr lang="en-US" sz="4500" dirty="0">
                <a:solidFill>
                  <a:schemeClr val="bg1"/>
                </a:solidFill>
              </a:rPr>
              <a:t>User Fees</a:t>
            </a:r>
          </a:p>
        </p:txBody>
      </p:sp>
      <p:graphicFrame>
        <p:nvGraphicFramePr>
          <p:cNvPr id="31" name="Content Placeholder 2">
            <a:extLst>
              <a:ext uri="{FF2B5EF4-FFF2-40B4-BE49-F238E27FC236}">
                <a16:creationId xmlns:a16="http://schemas.microsoft.com/office/drawing/2014/main" id="{5B5D981E-FC0F-5EBB-9024-DE0FB1344ECF}"/>
              </a:ext>
            </a:extLst>
          </p:cNvPr>
          <p:cNvGraphicFramePr>
            <a:graphicFrameLocks noGrp="1"/>
          </p:cNvGraphicFramePr>
          <p:nvPr>
            <p:ph idx="4294967295"/>
          </p:nvPr>
        </p:nvGraphicFramePr>
        <p:xfrm>
          <a:off x="646386" y="1410906"/>
          <a:ext cx="9238330" cy="50529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34" name="Straight Connector 33">
            <a:extLst>
              <a:ext uri="{FF2B5EF4-FFF2-40B4-BE49-F238E27FC236}">
                <a16:creationId xmlns:a16="http://schemas.microsoft.com/office/drawing/2014/main" id="{9E456D06-3C80-2F11-AF13-55521412358D}"/>
              </a:ext>
            </a:extLst>
          </p:cNvPr>
          <p:cNvCxnSpPr>
            <a:cxnSpLocks/>
          </p:cNvCxnSpPr>
          <p:nvPr/>
        </p:nvCxnSpPr>
        <p:spPr>
          <a:xfrm>
            <a:off x="671218" y="5751294"/>
            <a:ext cx="4216092"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E4A6C52-7D48-421A-0EEF-EC22F68C4D54}"/>
              </a:ext>
            </a:extLst>
          </p:cNvPr>
          <p:cNvSpPr/>
          <p:nvPr/>
        </p:nvSpPr>
        <p:spPr>
          <a:xfrm>
            <a:off x="7886700" y="1529096"/>
            <a:ext cx="3782728" cy="4398746"/>
          </a:xfrm>
          <a:prstGeom prst="rect">
            <a:avLst/>
          </a:prstGeom>
          <a:solidFill>
            <a:schemeClr val="accent5"/>
          </a:solidFill>
          <a:effectLst>
            <a:outerShdw blurRad="50800" dist="38100" dir="8100000" algn="tr"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600" dirty="0"/>
              <a:t>Fees assessed on water and sewer customers</a:t>
            </a:r>
          </a:p>
        </p:txBody>
      </p:sp>
    </p:spTree>
    <p:extLst>
      <p:ext uri="{BB962C8B-B14F-4D97-AF65-F5344CB8AC3E}">
        <p14:creationId xmlns:p14="http://schemas.microsoft.com/office/powerpoint/2010/main" val="260252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28C6A-D6B0-77CA-99A7-70770E3245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50372C-F0AE-A681-1990-E2B1FF0D9626}"/>
              </a:ext>
            </a:extLst>
          </p:cNvPr>
          <p:cNvSpPr>
            <a:spLocks noGrp="1"/>
          </p:cNvSpPr>
          <p:nvPr>
            <p:ph type="title"/>
          </p:nvPr>
        </p:nvSpPr>
        <p:spPr>
          <a:xfrm>
            <a:off x="4992624" y="-554084"/>
            <a:ext cx="6894575" cy="2623885"/>
          </a:xfrm>
        </p:spPr>
        <p:txBody>
          <a:bodyPr vert="horz" lIns="91440" tIns="45720" rIns="91440" bIns="45720" rtlCol="0" anchor="ctr">
            <a:normAutofit/>
          </a:bodyPr>
          <a:lstStyle/>
          <a:p>
            <a:pPr algn="ctr"/>
            <a:r>
              <a:rPr lang="en-US" sz="5400" dirty="0"/>
              <a:t>Meter Tampering</a:t>
            </a:r>
          </a:p>
        </p:txBody>
      </p:sp>
      <p:sp>
        <p:nvSpPr>
          <p:cNvPr id="3" name="Text Placeholder 2">
            <a:extLst>
              <a:ext uri="{FF2B5EF4-FFF2-40B4-BE49-F238E27FC236}">
                <a16:creationId xmlns:a16="http://schemas.microsoft.com/office/drawing/2014/main" id="{4C38D62F-8747-E46E-C8E2-E56FA6303173}"/>
              </a:ext>
            </a:extLst>
          </p:cNvPr>
          <p:cNvSpPr>
            <a:spLocks noGrp="1"/>
          </p:cNvSpPr>
          <p:nvPr>
            <p:ph type="body" idx="1"/>
          </p:nvPr>
        </p:nvSpPr>
        <p:spPr>
          <a:xfrm>
            <a:off x="5083632" y="1283486"/>
            <a:ext cx="6803567" cy="2248986"/>
          </a:xfrm>
        </p:spPr>
        <p:txBody>
          <a:bodyPr vert="horz" lIns="91440" tIns="45720" rIns="91440" bIns="45720" rtlCol="0" anchor="ctr">
            <a:normAutofit fontScale="92500"/>
          </a:bodyPr>
          <a:lstStyle/>
          <a:p>
            <a:pPr marL="457200" indent="-457200">
              <a:lnSpc>
                <a:spcPct val="110000"/>
              </a:lnSpc>
              <a:spcBef>
                <a:spcPts val="0"/>
              </a:spcBef>
              <a:buFont typeface="Arial" panose="020B0604020202020204" pitchFamily="34" charset="0"/>
              <a:buChar char="•"/>
            </a:pPr>
            <a:r>
              <a:rPr lang="en-US" sz="2800" dirty="0">
                <a:solidFill>
                  <a:srgbClr val="1B1B1B"/>
                </a:solidFill>
                <a:hlinkClick r:id="rId2"/>
              </a:rPr>
              <a:t>GS 14-151</a:t>
            </a:r>
            <a:r>
              <a:rPr lang="en-US" sz="2800" dirty="0">
                <a:solidFill>
                  <a:srgbClr val="1B1B1B"/>
                </a:solidFill>
              </a:rPr>
              <a:t>: Criminal prosecution or civil lawsuit</a:t>
            </a:r>
          </a:p>
          <a:p>
            <a:pPr marL="171450" indent="-171450">
              <a:lnSpc>
                <a:spcPct val="110000"/>
              </a:lnSpc>
              <a:spcBef>
                <a:spcPts val="0"/>
              </a:spcBef>
              <a:buFont typeface="Arial" panose="020B0604020202020204" pitchFamily="34" charset="0"/>
              <a:buChar char="•"/>
            </a:pPr>
            <a:endParaRPr lang="en-US" sz="900" dirty="0">
              <a:solidFill>
                <a:srgbClr val="1B1B1B"/>
              </a:solidFill>
            </a:endParaRPr>
          </a:p>
          <a:p>
            <a:pPr marL="457200" indent="-457200">
              <a:lnSpc>
                <a:spcPct val="110000"/>
              </a:lnSpc>
              <a:spcBef>
                <a:spcPts val="0"/>
              </a:spcBef>
              <a:buFont typeface="Arial" panose="020B0604020202020204" pitchFamily="34" charset="0"/>
              <a:buChar char="•"/>
            </a:pPr>
            <a:r>
              <a:rPr lang="en-US" sz="2800" dirty="0">
                <a:solidFill>
                  <a:srgbClr val="1B1B1B"/>
                </a:solidFill>
              </a:rPr>
              <a:t>Local government pre-empted from charging penalties for anything covered by 14-151 </a:t>
            </a:r>
          </a:p>
          <a:p>
            <a:endParaRPr lang="en-US" sz="1200" dirty="0">
              <a:solidFill>
                <a:srgbClr val="1B1B1B"/>
              </a:solidFill>
            </a:endParaRPr>
          </a:p>
        </p:txBody>
      </p:sp>
      <p:pic>
        <p:nvPicPr>
          <p:cNvPr id="4098" name="Picture 2" descr="Image result for water meter tampering">
            <a:extLst>
              <a:ext uri="{FF2B5EF4-FFF2-40B4-BE49-F238E27FC236}">
                <a16:creationId xmlns:a16="http://schemas.microsoft.com/office/drawing/2014/main" id="{8F5999C1-6489-8F6B-02CC-2FF30EC7CE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664" b="1"/>
          <a:stretch/>
        </p:blipFill>
        <p:spPr bwMode="auto">
          <a:xfrm>
            <a:off x="466344" y="450221"/>
            <a:ext cx="4393840" cy="595755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0DC3C9C-00E6-A7E9-72D5-76AA049B459D}"/>
              </a:ext>
            </a:extLst>
          </p:cNvPr>
          <p:cNvSpPr/>
          <p:nvPr/>
        </p:nvSpPr>
        <p:spPr>
          <a:xfrm>
            <a:off x="5111015" y="3532472"/>
            <a:ext cx="6776184" cy="2875306"/>
          </a:xfrm>
          <a:prstGeom prst="rect">
            <a:avLst/>
          </a:prstGeom>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US" sz="2600" dirty="0"/>
              <a:t>But may charge account-holder (or potentially property owner) for costs of fixing/replacing damaged meters and other infrastructure.</a:t>
            </a:r>
          </a:p>
          <a:p>
            <a:pPr marL="171450" indent="-171450">
              <a:buFont typeface="Arial" panose="020B0604020202020204" pitchFamily="34" charset="0"/>
              <a:buChar char="•"/>
            </a:pPr>
            <a:endParaRPr lang="en-US" sz="1200" dirty="0"/>
          </a:p>
          <a:p>
            <a:pPr marL="457200" indent="-457200">
              <a:buFont typeface="Arial" panose="020B0604020202020204" pitchFamily="34" charset="0"/>
              <a:buChar char="•"/>
            </a:pPr>
            <a:r>
              <a:rPr lang="en-US" sz="2600" dirty="0"/>
              <a:t>Utility must address these costs in their utility ordinance and rate schedule.</a:t>
            </a:r>
          </a:p>
        </p:txBody>
      </p:sp>
    </p:spTree>
    <p:extLst>
      <p:ext uri="{BB962C8B-B14F-4D97-AF65-F5344CB8AC3E}">
        <p14:creationId xmlns:p14="http://schemas.microsoft.com/office/powerpoint/2010/main" val="114497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2447917-91FE-104D-8A3B-9C2B345C2E6E}"/>
              </a:ext>
            </a:extLst>
          </p:cNvPr>
          <p:cNvSpPr/>
          <p:nvPr/>
        </p:nvSpPr>
        <p:spPr>
          <a:xfrm>
            <a:off x="0" y="0"/>
            <a:ext cx="5297214"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flipH="1">
            <a:off x="646386" y="1577734"/>
            <a:ext cx="4461642" cy="3702532"/>
          </a:xfrm>
        </p:spPr>
        <p:txBody>
          <a:bodyPr vert="horz" lIns="91440" tIns="45720" rIns="91440" bIns="45720" rtlCol="0" anchor="ctr">
            <a:normAutofit/>
          </a:bodyPr>
          <a:lstStyle/>
          <a:p>
            <a:r>
              <a:rPr lang="en-US" sz="5400" dirty="0">
                <a:solidFill>
                  <a:schemeClr val="bg1"/>
                </a:solidFill>
              </a:rPr>
              <a:t>Who is liable for the fees? </a:t>
            </a:r>
          </a:p>
        </p:txBody>
      </p:sp>
      <p:pic>
        <p:nvPicPr>
          <p:cNvPr id="3074" name="Picture 2" descr="http://cdn.business2community.com/wp-content/uploads/2014/07/Customer-Services.jpg"/>
          <p:cNvPicPr>
            <a:picLocks noChangeAspect="1" noChangeArrowheads="1"/>
          </p:cNvPicPr>
          <p:nvPr/>
        </p:nvPicPr>
        <p:blipFill rotWithShape="1">
          <a:blip r:embed="rId2">
            <a:extLst>
              <a:ext uri="{28A0092B-C50C-407E-A947-70E740481C1C}">
                <a14:useLocalDpi xmlns:a14="http://schemas.microsoft.com/office/drawing/2010/main" val="0"/>
              </a:ext>
            </a:extLst>
          </a:blip>
          <a:srcRect l="14199" r="12719" b="-1"/>
          <a:stretch/>
        </p:blipFill>
        <p:spPr bwMode="auto">
          <a:xfrm>
            <a:off x="5839386" y="823047"/>
            <a:ext cx="5706228" cy="5211906"/>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277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A group of people around a table&#10;&#10;Description automatically generated with medium confidence">
            <a:extLst>
              <a:ext uri="{FF2B5EF4-FFF2-40B4-BE49-F238E27FC236}">
                <a16:creationId xmlns:a16="http://schemas.microsoft.com/office/drawing/2014/main" id="{E018E10D-E6FA-5640-B491-91CDF05419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27" r="4729" b="1"/>
          <a:stretch/>
        </p:blipFill>
        <p:spPr bwMode="auto">
          <a:xfrm>
            <a:off x="0" y="224844"/>
            <a:ext cx="8115280" cy="6408311"/>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9B08AB5-5A98-1F48-B8C0-A0BF22ABFFC5}"/>
              </a:ext>
            </a:extLst>
          </p:cNvPr>
          <p:cNvSpPr>
            <a:spLocks noGrp="1"/>
          </p:cNvSpPr>
          <p:nvPr>
            <p:ph idx="1"/>
          </p:nvPr>
        </p:nvSpPr>
        <p:spPr>
          <a:xfrm>
            <a:off x="8271840" y="555681"/>
            <a:ext cx="3763617" cy="5746638"/>
          </a:xfrm>
        </p:spPr>
        <p:txBody>
          <a:bodyPr>
            <a:normAutofit/>
          </a:bodyPr>
          <a:lstStyle/>
          <a:p>
            <a:pPr marL="0" indent="0">
              <a:buNone/>
            </a:pPr>
            <a:r>
              <a:rPr lang="en-US" sz="2400" b="0" i="0" u="none" strike="noStrike" dirty="0">
                <a:effectLst/>
                <a:latin typeface="Calibri" panose="020F0502020204030204" pitchFamily="34" charset="0"/>
              </a:rPr>
              <a:t>“We have heirs to a piece of property, 3 with 25% ownership and 3 with 8.3% ownership. There seems to be an argument between these heirs because one is living in the house and another has had the water disconnected. Is there any stipulation regarding ownership percentage and the ability to establish service?  Also, how does the Utility avoid getting caught in the middle of an on/off feud?”</a:t>
            </a:r>
            <a:endParaRPr lang="en-US" sz="2400" dirty="0"/>
          </a:p>
        </p:txBody>
      </p:sp>
    </p:spTree>
    <p:extLst>
      <p:ext uri="{BB962C8B-B14F-4D97-AF65-F5344CB8AC3E}">
        <p14:creationId xmlns:p14="http://schemas.microsoft.com/office/powerpoint/2010/main" val="1542868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D3C538-1B6E-9643-A55C-1FBE77D4689F}"/>
              </a:ext>
            </a:extLst>
          </p:cNvPr>
          <p:cNvSpPr/>
          <p:nvPr/>
        </p:nvSpPr>
        <p:spPr>
          <a:xfrm>
            <a:off x="0" y="0"/>
            <a:ext cx="12192000" cy="6858000"/>
          </a:xfrm>
          <a:prstGeom prst="rect">
            <a:avLst/>
          </a:prstGeom>
          <a:solidFill>
            <a:schemeClr val="tx1">
              <a:lumMod val="65000"/>
              <a:lumOff val="3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59276-BCC3-AE42-B46B-E428E9C24649}"/>
              </a:ext>
            </a:extLst>
          </p:cNvPr>
          <p:cNvSpPr>
            <a:spLocks noGrp="1"/>
          </p:cNvSpPr>
          <p:nvPr>
            <p:ph type="title"/>
          </p:nvPr>
        </p:nvSpPr>
        <p:spPr>
          <a:xfrm>
            <a:off x="1918554" y="211574"/>
            <a:ext cx="8354891" cy="930447"/>
          </a:xfrm>
        </p:spPr>
        <p:txBody>
          <a:bodyPr vert="horz" lIns="91440" tIns="45720" rIns="91440" bIns="45720" rtlCol="0" anchor="b">
            <a:normAutofit/>
          </a:bodyPr>
          <a:lstStyle/>
          <a:p>
            <a:pPr algn="ctr"/>
            <a:r>
              <a:rPr lang="en-US" sz="4700" dirty="0">
                <a:solidFill>
                  <a:schemeClr val="bg1"/>
                </a:solidFill>
              </a:rPr>
              <a:t>Public Enterprise</a:t>
            </a:r>
          </a:p>
        </p:txBody>
      </p:sp>
      <p:sp>
        <p:nvSpPr>
          <p:cNvPr id="3" name="Content Placeholder 2">
            <a:extLst>
              <a:ext uri="{FF2B5EF4-FFF2-40B4-BE49-F238E27FC236}">
                <a16:creationId xmlns:a16="http://schemas.microsoft.com/office/drawing/2014/main" id="{60DE63E1-BC3D-8945-9F92-E477591F0A9C}"/>
              </a:ext>
            </a:extLst>
          </p:cNvPr>
          <p:cNvSpPr>
            <a:spLocks noGrp="1"/>
          </p:cNvSpPr>
          <p:nvPr>
            <p:ph idx="1"/>
          </p:nvPr>
        </p:nvSpPr>
        <p:spPr>
          <a:xfrm>
            <a:off x="819808" y="1239474"/>
            <a:ext cx="10988564" cy="420001"/>
          </a:xfrm>
        </p:spPr>
        <p:txBody>
          <a:bodyPr vert="horz" lIns="91440" tIns="45720" rIns="91440" bIns="45720" rtlCol="0">
            <a:noAutofit/>
          </a:bodyPr>
          <a:lstStyle/>
          <a:p>
            <a:pPr marL="0" indent="0" algn="ctr">
              <a:buNone/>
            </a:pPr>
            <a:r>
              <a:rPr lang="en-US" sz="3200" dirty="0">
                <a:solidFill>
                  <a:schemeClr val="bg1"/>
                </a:solidFill>
              </a:rPr>
              <a:t>Service company owned or managed by the local government</a:t>
            </a:r>
          </a:p>
        </p:txBody>
      </p:sp>
      <p:graphicFrame>
        <p:nvGraphicFramePr>
          <p:cNvPr id="5" name="Table 4">
            <a:extLst>
              <a:ext uri="{FF2B5EF4-FFF2-40B4-BE49-F238E27FC236}">
                <a16:creationId xmlns:a16="http://schemas.microsoft.com/office/drawing/2014/main" id="{AB08B2C1-1D68-B945-B83A-028977EA37E0}"/>
              </a:ext>
            </a:extLst>
          </p:cNvPr>
          <p:cNvGraphicFramePr>
            <a:graphicFrameLocks noGrp="1"/>
          </p:cNvGraphicFramePr>
          <p:nvPr>
            <p:extLst>
              <p:ext uri="{D42A27DB-BD31-4B8C-83A1-F6EECF244321}">
                <p14:modId xmlns:p14="http://schemas.microsoft.com/office/powerpoint/2010/main" val="1151695903"/>
              </p:ext>
            </p:extLst>
          </p:nvPr>
        </p:nvGraphicFramePr>
        <p:xfrm>
          <a:off x="0" y="1968501"/>
          <a:ext cx="12192000" cy="4940620"/>
        </p:xfrm>
        <a:graphic>
          <a:graphicData uri="http://schemas.openxmlformats.org/drawingml/2006/table">
            <a:tbl>
              <a:tblPr firstRow="1" bandRow="1">
                <a:effectLst>
                  <a:outerShdw blurRad="50800" dist="38100" dir="8100000" algn="tr" rotWithShape="0">
                    <a:prstClr val="black">
                      <a:alpha val="40000"/>
                    </a:prstClr>
                  </a:outerShdw>
                </a:effectLst>
                <a:tableStyleId>{00A15C55-8517-42AA-B614-E9B94910E393}</a:tableStyleId>
              </a:tblPr>
              <a:tblGrid>
                <a:gridCol w="3909921">
                  <a:extLst>
                    <a:ext uri="{9D8B030D-6E8A-4147-A177-3AD203B41FA5}">
                      <a16:colId xmlns:a16="http://schemas.microsoft.com/office/drawing/2014/main" val="1138191271"/>
                    </a:ext>
                  </a:extLst>
                </a:gridCol>
                <a:gridCol w="4106580">
                  <a:extLst>
                    <a:ext uri="{9D8B030D-6E8A-4147-A177-3AD203B41FA5}">
                      <a16:colId xmlns:a16="http://schemas.microsoft.com/office/drawing/2014/main" val="4266510460"/>
                    </a:ext>
                  </a:extLst>
                </a:gridCol>
                <a:gridCol w="4175499">
                  <a:extLst>
                    <a:ext uri="{9D8B030D-6E8A-4147-A177-3AD203B41FA5}">
                      <a16:colId xmlns:a16="http://schemas.microsoft.com/office/drawing/2014/main" val="1199080766"/>
                    </a:ext>
                  </a:extLst>
                </a:gridCol>
              </a:tblGrid>
              <a:tr h="820331">
                <a:tc>
                  <a:txBody>
                    <a:bodyPr/>
                    <a:lstStyle/>
                    <a:p>
                      <a:pPr algn="ctr"/>
                      <a:r>
                        <a:rPr lang="en-US" sz="2400" dirty="0"/>
                        <a:t>Counties</a:t>
                      </a:r>
                    </a:p>
                  </a:txBody>
                  <a:tcPr marL="92870" marR="92870" marT="46435" marB="46435"/>
                </a:tc>
                <a:tc>
                  <a:txBody>
                    <a:bodyPr/>
                    <a:lstStyle/>
                    <a:p>
                      <a:pPr algn="ctr"/>
                      <a:r>
                        <a:rPr lang="en-US" sz="2400" dirty="0"/>
                        <a:t>Municipalities</a:t>
                      </a:r>
                    </a:p>
                  </a:txBody>
                  <a:tcPr marL="92870" marR="92870" marT="46435" marB="46435"/>
                </a:tc>
                <a:tc>
                  <a:txBody>
                    <a:bodyPr/>
                    <a:lstStyle/>
                    <a:p>
                      <a:pPr algn="ctr"/>
                      <a:r>
                        <a:rPr lang="en-US" sz="2400" dirty="0"/>
                        <a:t>Special Purpose Local Governments</a:t>
                      </a:r>
                    </a:p>
                  </a:txBody>
                  <a:tcPr marL="92870" marR="92870" marT="46435" marB="46435"/>
                </a:tc>
                <a:extLst>
                  <a:ext uri="{0D108BD9-81ED-4DB2-BD59-A6C34878D82A}">
                    <a16:rowId xmlns:a16="http://schemas.microsoft.com/office/drawing/2014/main" val="107601486"/>
                  </a:ext>
                </a:extLst>
              </a:tr>
              <a:tr h="4069168">
                <a:tc>
                  <a:txBody>
                    <a:bodyPr/>
                    <a:lstStyle/>
                    <a:p>
                      <a:pPr marL="285750" indent="-285750" algn="l">
                        <a:buFont typeface="Arial" panose="020B0604020202020204" pitchFamily="34" charset="0"/>
                        <a:buChar char="•"/>
                      </a:pPr>
                      <a:r>
                        <a:rPr lang="en-US" sz="2400" dirty="0"/>
                        <a:t>Water</a:t>
                      </a:r>
                    </a:p>
                    <a:p>
                      <a:pPr marL="285750" indent="-285750" algn="l">
                        <a:buFont typeface="Arial" panose="020B0604020202020204" pitchFamily="34" charset="0"/>
                        <a:buChar char="•"/>
                      </a:pPr>
                      <a:r>
                        <a:rPr lang="en-US" sz="2400" dirty="0"/>
                        <a:t>Sewer</a:t>
                      </a:r>
                    </a:p>
                    <a:p>
                      <a:pPr marL="285750" indent="-285750" algn="l">
                        <a:buFont typeface="Arial" panose="020B0604020202020204" pitchFamily="34" charset="0"/>
                        <a:buChar char="•"/>
                      </a:pPr>
                      <a:r>
                        <a:rPr lang="en-US" sz="2400" dirty="0"/>
                        <a:t>Solid waste</a:t>
                      </a:r>
                    </a:p>
                    <a:p>
                      <a:pPr marL="285750" indent="-285750" algn="l">
                        <a:buFont typeface="Arial" panose="020B0604020202020204" pitchFamily="34" charset="0"/>
                        <a:buChar char="•"/>
                      </a:pPr>
                      <a:r>
                        <a:rPr lang="en-US" sz="2400" dirty="0"/>
                        <a:t>Airports</a:t>
                      </a:r>
                    </a:p>
                    <a:p>
                      <a:pPr marL="285750" indent="-285750" algn="l">
                        <a:buFont typeface="Arial" panose="020B0604020202020204" pitchFamily="34" charset="0"/>
                        <a:buChar char="•"/>
                      </a:pPr>
                      <a:r>
                        <a:rPr lang="en-US" sz="2400" dirty="0"/>
                        <a:t>Public transportation</a:t>
                      </a:r>
                    </a:p>
                    <a:p>
                      <a:pPr marL="285750" indent="-285750" algn="l">
                        <a:buFont typeface="Arial" panose="020B0604020202020204" pitchFamily="34" charset="0"/>
                        <a:buChar char="•"/>
                      </a:pPr>
                      <a:r>
                        <a:rPr lang="en-US" sz="2400" dirty="0"/>
                        <a:t>Off-street parking</a:t>
                      </a:r>
                    </a:p>
                    <a:p>
                      <a:pPr marL="285750" indent="-285750" algn="l">
                        <a:buFont typeface="Arial" panose="020B0604020202020204" pitchFamily="34" charset="0"/>
                        <a:buChar char="•"/>
                      </a:pPr>
                      <a:r>
                        <a:rPr lang="en-US" sz="2400" dirty="0"/>
                        <a:t>Stormwater management</a:t>
                      </a:r>
                    </a:p>
                  </a:txBody>
                  <a:tcPr marL="92870" marR="92870" marT="46435" marB="46435"/>
                </a:tc>
                <a:tc>
                  <a:txBody>
                    <a:bodyPr/>
                    <a:lstStyle/>
                    <a:p>
                      <a:pPr marL="285750" indent="-285750" algn="l">
                        <a:buFont typeface="Arial" panose="020B0604020202020204" pitchFamily="34" charset="0"/>
                        <a:buChar char="•"/>
                      </a:pPr>
                      <a:r>
                        <a:rPr lang="en-US" sz="2400" dirty="0"/>
                        <a:t>Water</a:t>
                      </a:r>
                    </a:p>
                    <a:p>
                      <a:pPr marL="285750" indent="-285750" algn="l">
                        <a:buFont typeface="Arial" panose="020B0604020202020204" pitchFamily="34" charset="0"/>
                        <a:buChar char="•"/>
                      </a:pPr>
                      <a:r>
                        <a:rPr lang="en-US" sz="2400" dirty="0"/>
                        <a:t>Sewer</a:t>
                      </a:r>
                    </a:p>
                    <a:p>
                      <a:pPr marL="285750" indent="-285750" algn="l">
                        <a:buFont typeface="Arial" panose="020B0604020202020204" pitchFamily="34" charset="0"/>
                        <a:buChar char="•"/>
                      </a:pPr>
                      <a:r>
                        <a:rPr lang="en-US" sz="2400" dirty="0"/>
                        <a:t>Solid waste</a:t>
                      </a:r>
                    </a:p>
                    <a:p>
                      <a:pPr marL="285750" indent="-285750" algn="l">
                        <a:buFont typeface="Arial" panose="020B0604020202020204" pitchFamily="34" charset="0"/>
                        <a:buChar char="•"/>
                      </a:pPr>
                      <a:r>
                        <a:rPr lang="en-US" sz="2400" dirty="0"/>
                        <a:t>Airports</a:t>
                      </a:r>
                    </a:p>
                    <a:p>
                      <a:pPr marL="285750" indent="-285750" algn="l">
                        <a:buFont typeface="Arial" panose="020B0604020202020204" pitchFamily="34" charset="0"/>
                        <a:buChar char="•"/>
                      </a:pPr>
                      <a:r>
                        <a:rPr lang="en-US" sz="2400" dirty="0"/>
                        <a:t>Public transportation</a:t>
                      </a:r>
                    </a:p>
                    <a:p>
                      <a:pPr marL="285750" indent="-285750" algn="l">
                        <a:buFont typeface="Arial" panose="020B0604020202020204" pitchFamily="34" charset="0"/>
                        <a:buChar char="•"/>
                      </a:pPr>
                      <a:r>
                        <a:rPr lang="en-US" sz="2400" dirty="0"/>
                        <a:t>Off-street parking</a:t>
                      </a:r>
                    </a:p>
                    <a:p>
                      <a:pPr marL="285750" indent="-285750" algn="l">
                        <a:buFont typeface="Arial" panose="020B0604020202020204" pitchFamily="34" charset="0"/>
                        <a:buChar char="•"/>
                      </a:pPr>
                      <a:r>
                        <a:rPr lang="en-US" sz="2400" dirty="0"/>
                        <a:t>Stormwater management</a:t>
                      </a:r>
                    </a:p>
                    <a:p>
                      <a:pPr marL="285750" indent="-285750" algn="l">
                        <a:buFont typeface="Arial" panose="020B0604020202020204" pitchFamily="34" charset="0"/>
                        <a:buChar char="•"/>
                      </a:pPr>
                      <a:r>
                        <a:rPr lang="en-US" sz="2400" dirty="0"/>
                        <a:t>Cable television/broadband</a:t>
                      </a:r>
                    </a:p>
                    <a:p>
                      <a:pPr marL="285750" indent="-285750" algn="l">
                        <a:buFont typeface="Arial" panose="020B0604020202020204" pitchFamily="34" charset="0"/>
                        <a:buChar char="•"/>
                      </a:pPr>
                      <a:r>
                        <a:rPr lang="en-US" sz="2400" dirty="0"/>
                        <a:t>Electric</a:t>
                      </a:r>
                    </a:p>
                    <a:p>
                      <a:pPr marL="285750" indent="-285750" algn="l">
                        <a:buFont typeface="Arial" panose="020B0604020202020204" pitchFamily="34" charset="0"/>
                        <a:buChar char="•"/>
                      </a:pPr>
                      <a:r>
                        <a:rPr lang="en-US" sz="2400" dirty="0"/>
                        <a:t>Natural gas</a:t>
                      </a:r>
                    </a:p>
                    <a:p>
                      <a:pPr marL="285750" indent="-285750" algn="l">
                        <a:buFont typeface="Arial" panose="020B0604020202020204" pitchFamily="34" charset="0"/>
                        <a:buChar char="•"/>
                      </a:pPr>
                      <a:endParaRPr lang="en-US" sz="2400" dirty="0"/>
                    </a:p>
                  </a:txBody>
                  <a:tcPr marL="92870" marR="92870" marT="46435" marB="46435"/>
                </a:tc>
                <a:tc>
                  <a:txBody>
                    <a:bodyPr/>
                    <a:lstStyle/>
                    <a:p>
                      <a:pPr marL="285750" indent="-285750" algn="l">
                        <a:buFont typeface="Arial" panose="020B0604020202020204" pitchFamily="34" charset="0"/>
                        <a:buChar char="•"/>
                      </a:pPr>
                      <a:r>
                        <a:rPr lang="en-US" sz="2400" dirty="0"/>
                        <a:t>Water &amp; Sewer Authority</a:t>
                      </a:r>
                    </a:p>
                    <a:p>
                      <a:pPr marL="285750" indent="-285750" algn="l">
                        <a:buFont typeface="Arial" panose="020B0604020202020204" pitchFamily="34" charset="0"/>
                        <a:buChar char="•"/>
                      </a:pPr>
                      <a:r>
                        <a:rPr lang="en-US" sz="2400" dirty="0"/>
                        <a:t>County Water &amp; Sewer District</a:t>
                      </a:r>
                    </a:p>
                    <a:p>
                      <a:pPr marL="285750" indent="-285750" algn="l">
                        <a:buFont typeface="Arial" panose="020B0604020202020204" pitchFamily="34" charset="0"/>
                        <a:buChar char="•"/>
                      </a:pPr>
                      <a:r>
                        <a:rPr lang="en-US" sz="2400" dirty="0"/>
                        <a:t>Metropolitan Water District</a:t>
                      </a:r>
                    </a:p>
                    <a:p>
                      <a:pPr marL="285750" indent="-285750" algn="l">
                        <a:buFont typeface="Arial" panose="020B0604020202020204" pitchFamily="34" charset="0"/>
                        <a:buChar char="•"/>
                      </a:pPr>
                      <a:r>
                        <a:rPr lang="en-US" sz="2400" dirty="0"/>
                        <a:t>Metropolitan Sewerage District</a:t>
                      </a:r>
                    </a:p>
                    <a:p>
                      <a:pPr marL="285750" indent="-285750" algn="l">
                        <a:buFont typeface="Arial" panose="020B0604020202020204" pitchFamily="34" charset="0"/>
                        <a:buChar char="•"/>
                      </a:pPr>
                      <a:r>
                        <a:rPr lang="en-US" sz="2400" dirty="0"/>
                        <a:t>Metropolitan Water &amp; Sewerage District</a:t>
                      </a:r>
                    </a:p>
                    <a:p>
                      <a:pPr marL="285750" indent="-285750" algn="l">
                        <a:buFont typeface="Arial" panose="020B0604020202020204" pitchFamily="34" charset="0"/>
                        <a:buChar char="•"/>
                      </a:pPr>
                      <a:r>
                        <a:rPr lang="en-US" sz="2400" dirty="0"/>
                        <a:t>Sanitary District</a:t>
                      </a:r>
                    </a:p>
                  </a:txBody>
                  <a:tcPr marL="92870" marR="92870" marT="46435" marB="46435"/>
                </a:tc>
                <a:extLst>
                  <a:ext uri="{0D108BD9-81ED-4DB2-BD59-A6C34878D82A}">
                    <a16:rowId xmlns:a16="http://schemas.microsoft.com/office/drawing/2014/main" val="310769910"/>
                  </a:ext>
                </a:extLst>
              </a:tr>
            </a:tbl>
          </a:graphicData>
        </a:graphic>
      </p:graphicFrame>
    </p:spTree>
    <p:extLst>
      <p:ext uri="{BB962C8B-B14F-4D97-AF65-F5344CB8AC3E}">
        <p14:creationId xmlns:p14="http://schemas.microsoft.com/office/powerpoint/2010/main" val="17215529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7B63634-AA2C-1541-BA0A-E88B4AF053D2}"/>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endParaRPr lang="en-US" sz="3600" dirty="0">
              <a:solidFill>
                <a:schemeClr val="tx1">
                  <a:lumMod val="85000"/>
                  <a:lumOff val="15000"/>
                </a:schemeClr>
              </a:solidFill>
            </a:endParaRPr>
          </a:p>
        </p:txBody>
      </p:sp>
      <p:graphicFrame>
        <p:nvGraphicFramePr>
          <p:cNvPr id="8" name="TextBox 3">
            <a:extLst>
              <a:ext uri="{FF2B5EF4-FFF2-40B4-BE49-F238E27FC236}">
                <a16:creationId xmlns:a16="http://schemas.microsoft.com/office/drawing/2014/main" id="{43D7B9BC-A146-F047-A296-56BA69756E7A}"/>
              </a:ext>
            </a:extLst>
          </p:cNvPr>
          <p:cNvGraphicFramePr/>
          <p:nvPr/>
        </p:nvGraphicFramePr>
        <p:xfrm>
          <a:off x="5303520" y="173420"/>
          <a:ext cx="6888480" cy="65111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2">
            <a:extLst>
              <a:ext uri="{FF2B5EF4-FFF2-40B4-BE49-F238E27FC236}">
                <a16:creationId xmlns:a16="http://schemas.microsoft.com/office/drawing/2014/main" id="{352FEC03-742A-B148-BE02-CA4BD207FC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5186855" cy="298323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EF2E668-2663-334E-9777-41BEED37BBDF}"/>
              </a:ext>
            </a:extLst>
          </p:cNvPr>
          <p:cNvSpPr/>
          <p:nvPr/>
        </p:nvSpPr>
        <p:spPr>
          <a:xfrm>
            <a:off x="0" y="2983230"/>
            <a:ext cx="5186855" cy="3874770"/>
          </a:xfrm>
          <a:prstGeom prst="rect">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The key to successful utilities administration is anticipating as many issues as possible, adopting rules and processes to address them, consistently following the rules and processes, and clearly communicating the rules and processes to customers and potential customers.</a:t>
            </a:r>
          </a:p>
        </p:txBody>
      </p:sp>
    </p:spTree>
    <p:extLst>
      <p:ext uri="{BB962C8B-B14F-4D97-AF65-F5344CB8AC3E}">
        <p14:creationId xmlns:p14="http://schemas.microsoft.com/office/powerpoint/2010/main" val="432386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7E6AF8-645F-78F5-8FF6-D62396E97256}"/>
              </a:ext>
            </a:extLst>
          </p:cNvPr>
          <p:cNvSpPr/>
          <p:nvPr/>
        </p:nvSpPr>
        <p:spPr>
          <a:xfrm>
            <a:off x="0" y="0"/>
            <a:ext cx="12192000" cy="6858000"/>
          </a:xfrm>
          <a:prstGeom prst="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list of information on a computer&#10;&#10;Description automatically generated">
            <a:extLst>
              <a:ext uri="{FF2B5EF4-FFF2-40B4-BE49-F238E27FC236}">
                <a16:creationId xmlns:a16="http://schemas.microsoft.com/office/drawing/2014/main" id="{2DE3E17F-0541-D828-9C5A-5C316C0D1739}"/>
              </a:ext>
            </a:extLst>
          </p:cNvPr>
          <p:cNvPicPr>
            <a:picLocks noGrp="1" noChangeAspect="1"/>
          </p:cNvPicPr>
          <p:nvPr>
            <p:ph idx="1"/>
          </p:nvPr>
        </p:nvPicPr>
        <p:blipFill>
          <a:blip r:embed="rId2"/>
          <a:stretch>
            <a:fillRect/>
          </a:stretch>
        </p:blipFill>
        <p:spPr>
          <a:xfrm>
            <a:off x="265291" y="324811"/>
            <a:ext cx="4317220" cy="627675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descr="A customer service contract checklist&#10;&#10;Description automatically generated">
            <a:extLst>
              <a:ext uri="{FF2B5EF4-FFF2-40B4-BE49-F238E27FC236}">
                <a16:creationId xmlns:a16="http://schemas.microsoft.com/office/drawing/2014/main" id="{97929141-155B-3D14-06BE-BDB5CC713415}"/>
              </a:ext>
            </a:extLst>
          </p:cNvPr>
          <p:cNvPicPr>
            <a:picLocks noChangeAspect="1"/>
          </p:cNvPicPr>
          <p:nvPr/>
        </p:nvPicPr>
        <p:blipFill>
          <a:blip r:embed="rId3"/>
          <a:stretch>
            <a:fillRect/>
          </a:stretch>
        </p:blipFill>
        <p:spPr>
          <a:xfrm>
            <a:off x="5861234" y="881119"/>
            <a:ext cx="6065475" cy="516413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Right Arrow 7">
            <a:extLst>
              <a:ext uri="{FF2B5EF4-FFF2-40B4-BE49-F238E27FC236}">
                <a16:creationId xmlns:a16="http://schemas.microsoft.com/office/drawing/2014/main" id="{87843A4C-840C-BCA5-1E14-EDC1EEA2DDF0}"/>
              </a:ext>
            </a:extLst>
          </p:cNvPr>
          <p:cNvSpPr/>
          <p:nvPr/>
        </p:nvSpPr>
        <p:spPr>
          <a:xfrm>
            <a:off x="3941380" y="2857500"/>
            <a:ext cx="2154620" cy="1600200"/>
          </a:xfrm>
          <a:prstGeom prst="rightArrow">
            <a:avLst/>
          </a:prstGeom>
          <a:solidFill>
            <a:schemeClr val="accent4">
              <a:lumMod val="60000"/>
              <a:lumOff val="4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Incorporate by Reference</a:t>
            </a:r>
          </a:p>
        </p:txBody>
      </p:sp>
    </p:spTree>
    <p:extLst>
      <p:ext uri="{BB962C8B-B14F-4D97-AF65-F5344CB8AC3E}">
        <p14:creationId xmlns:p14="http://schemas.microsoft.com/office/powerpoint/2010/main" val="10520896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rot="16200000">
            <a:off x="610407" y="1779021"/>
            <a:ext cx="1645920" cy="1643744"/>
            <a:chOff x="2144486" y="1491343"/>
            <a:chExt cx="2569028" cy="3483428"/>
          </a:xfrm>
          <a:solidFill>
            <a:schemeClr val="bg2">
              <a:lumMod val="75000"/>
            </a:schemeClr>
          </a:solidFill>
          <a:effectLst>
            <a:outerShdw blurRad="50800" dist="38100" dir="8100000" algn="tr" rotWithShape="0">
              <a:prstClr val="black">
                <a:alpha val="40000"/>
              </a:prstClr>
            </a:outerShdw>
          </a:effectLst>
        </p:grpSpPr>
        <p:sp>
          <p:nvSpPr>
            <p:cNvPr id="2" name="Flowchart: Delay 1"/>
            <p:cNvSpPr/>
            <p:nvPr/>
          </p:nvSpPr>
          <p:spPr>
            <a:xfrm>
              <a:off x="3429000" y="1491343"/>
              <a:ext cx="1284514" cy="3483428"/>
            </a:xfrm>
            <a:custGeom>
              <a:avLst/>
              <a:gdLst>
                <a:gd name="connsiteX0" fmla="*/ 0 w 2569028"/>
                <a:gd name="connsiteY0" fmla="*/ 0 h 3483428"/>
                <a:gd name="connsiteX1" fmla="*/ 1284514 w 2569028"/>
                <a:gd name="connsiteY1" fmla="*/ 0 h 3483428"/>
                <a:gd name="connsiteX2" fmla="*/ 2569028 w 2569028"/>
                <a:gd name="connsiteY2" fmla="*/ 1741714 h 3483428"/>
                <a:gd name="connsiteX3" fmla="*/ 1284514 w 2569028"/>
                <a:gd name="connsiteY3" fmla="*/ 3483428 h 3483428"/>
                <a:gd name="connsiteX4" fmla="*/ 0 w 2569028"/>
                <a:gd name="connsiteY4" fmla="*/ 3483428 h 3483428"/>
                <a:gd name="connsiteX5" fmla="*/ 0 w 2569028"/>
                <a:gd name="connsiteY5" fmla="*/ 0 h 3483428"/>
                <a:gd name="connsiteX0" fmla="*/ 0 w 2569028"/>
                <a:gd name="connsiteY0" fmla="*/ 3483428 h 3483428"/>
                <a:gd name="connsiteX1" fmla="*/ 1284514 w 2569028"/>
                <a:gd name="connsiteY1" fmla="*/ 0 h 3483428"/>
                <a:gd name="connsiteX2" fmla="*/ 2569028 w 2569028"/>
                <a:gd name="connsiteY2" fmla="*/ 1741714 h 3483428"/>
                <a:gd name="connsiteX3" fmla="*/ 1284514 w 2569028"/>
                <a:gd name="connsiteY3" fmla="*/ 3483428 h 3483428"/>
                <a:gd name="connsiteX4" fmla="*/ 0 w 2569028"/>
                <a:gd name="connsiteY4" fmla="*/ 3483428 h 3483428"/>
                <a:gd name="connsiteX0" fmla="*/ 0 w 1284514"/>
                <a:gd name="connsiteY0" fmla="*/ 3483428 h 3483428"/>
                <a:gd name="connsiteX1" fmla="*/ 0 w 1284514"/>
                <a:gd name="connsiteY1" fmla="*/ 0 h 3483428"/>
                <a:gd name="connsiteX2" fmla="*/ 1284514 w 1284514"/>
                <a:gd name="connsiteY2" fmla="*/ 1741714 h 3483428"/>
                <a:gd name="connsiteX3" fmla="*/ 0 w 1284514"/>
                <a:gd name="connsiteY3" fmla="*/ 3483428 h 3483428"/>
              </a:gdLst>
              <a:ahLst/>
              <a:cxnLst>
                <a:cxn ang="0">
                  <a:pos x="connsiteX0" y="connsiteY0"/>
                </a:cxn>
                <a:cxn ang="0">
                  <a:pos x="connsiteX1" y="connsiteY1"/>
                </a:cxn>
                <a:cxn ang="0">
                  <a:pos x="connsiteX2" y="connsiteY2"/>
                </a:cxn>
                <a:cxn ang="0">
                  <a:pos x="connsiteX3" y="connsiteY3"/>
                </a:cxn>
              </a:cxnLst>
              <a:rect l="l" t="t" r="r" b="b"/>
              <a:pathLst>
                <a:path w="1284514" h="3483428">
                  <a:moveTo>
                    <a:pt x="0" y="3483428"/>
                  </a:moveTo>
                  <a:lnTo>
                    <a:pt x="0" y="0"/>
                  </a:lnTo>
                  <a:cubicBezTo>
                    <a:pt x="709417" y="0"/>
                    <a:pt x="1284514" y="779792"/>
                    <a:pt x="1284514" y="1741714"/>
                  </a:cubicBezTo>
                  <a:cubicBezTo>
                    <a:pt x="1284514" y="2703636"/>
                    <a:pt x="709417" y="3483428"/>
                    <a:pt x="0" y="3483428"/>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lowchart: Delay 1"/>
            <p:cNvSpPr/>
            <p:nvPr/>
          </p:nvSpPr>
          <p:spPr>
            <a:xfrm flipH="1">
              <a:off x="2144486" y="1491343"/>
              <a:ext cx="1284514" cy="3483428"/>
            </a:xfrm>
            <a:custGeom>
              <a:avLst/>
              <a:gdLst>
                <a:gd name="connsiteX0" fmla="*/ 0 w 2569028"/>
                <a:gd name="connsiteY0" fmla="*/ 0 h 3483428"/>
                <a:gd name="connsiteX1" fmla="*/ 1284514 w 2569028"/>
                <a:gd name="connsiteY1" fmla="*/ 0 h 3483428"/>
                <a:gd name="connsiteX2" fmla="*/ 2569028 w 2569028"/>
                <a:gd name="connsiteY2" fmla="*/ 1741714 h 3483428"/>
                <a:gd name="connsiteX3" fmla="*/ 1284514 w 2569028"/>
                <a:gd name="connsiteY3" fmla="*/ 3483428 h 3483428"/>
                <a:gd name="connsiteX4" fmla="*/ 0 w 2569028"/>
                <a:gd name="connsiteY4" fmla="*/ 3483428 h 3483428"/>
                <a:gd name="connsiteX5" fmla="*/ 0 w 2569028"/>
                <a:gd name="connsiteY5" fmla="*/ 0 h 3483428"/>
                <a:gd name="connsiteX0" fmla="*/ 0 w 2569028"/>
                <a:gd name="connsiteY0" fmla="*/ 3483428 h 3483428"/>
                <a:gd name="connsiteX1" fmla="*/ 1284514 w 2569028"/>
                <a:gd name="connsiteY1" fmla="*/ 0 h 3483428"/>
                <a:gd name="connsiteX2" fmla="*/ 2569028 w 2569028"/>
                <a:gd name="connsiteY2" fmla="*/ 1741714 h 3483428"/>
                <a:gd name="connsiteX3" fmla="*/ 1284514 w 2569028"/>
                <a:gd name="connsiteY3" fmla="*/ 3483428 h 3483428"/>
                <a:gd name="connsiteX4" fmla="*/ 0 w 2569028"/>
                <a:gd name="connsiteY4" fmla="*/ 3483428 h 3483428"/>
                <a:gd name="connsiteX0" fmla="*/ 0 w 1284514"/>
                <a:gd name="connsiteY0" fmla="*/ 3483428 h 3483428"/>
                <a:gd name="connsiteX1" fmla="*/ 0 w 1284514"/>
                <a:gd name="connsiteY1" fmla="*/ 0 h 3483428"/>
                <a:gd name="connsiteX2" fmla="*/ 1284514 w 1284514"/>
                <a:gd name="connsiteY2" fmla="*/ 1741714 h 3483428"/>
                <a:gd name="connsiteX3" fmla="*/ 0 w 1284514"/>
                <a:gd name="connsiteY3" fmla="*/ 3483428 h 3483428"/>
              </a:gdLst>
              <a:ahLst/>
              <a:cxnLst>
                <a:cxn ang="0">
                  <a:pos x="connsiteX0" y="connsiteY0"/>
                </a:cxn>
                <a:cxn ang="0">
                  <a:pos x="connsiteX1" y="connsiteY1"/>
                </a:cxn>
                <a:cxn ang="0">
                  <a:pos x="connsiteX2" y="connsiteY2"/>
                </a:cxn>
                <a:cxn ang="0">
                  <a:pos x="connsiteX3" y="connsiteY3"/>
                </a:cxn>
              </a:cxnLst>
              <a:rect l="l" t="t" r="r" b="b"/>
              <a:pathLst>
                <a:path w="1284514" h="3483428">
                  <a:moveTo>
                    <a:pt x="0" y="3483428"/>
                  </a:moveTo>
                  <a:lnTo>
                    <a:pt x="0" y="0"/>
                  </a:lnTo>
                  <a:cubicBezTo>
                    <a:pt x="709417" y="0"/>
                    <a:pt x="1284514" y="779792"/>
                    <a:pt x="1284514" y="1741714"/>
                  </a:cubicBezTo>
                  <a:cubicBezTo>
                    <a:pt x="1284514" y="2703636"/>
                    <a:pt x="709417" y="3483428"/>
                    <a:pt x="0" y="3483428"/>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Rectangle 46"/>
          <p:cNvSpPr/>
          <p:nvPr/>
        </p:nvSpPr>
        <p:spPr>
          <a:xfrm>
            <a:off x="141738" y="3559379"/>
            <a:ext cx="2135885" cy="369332"/>
          </a:xfrm>
          <a:prstGeom prst="rect">
            <a:avLst/>
          </a:prstGeom>
        </p:spPr>
        <p:txBody>
          <a:bodyPr wrap="square">
            <a:spAutoFit/>
          </a:bodyPr>
          <a:lstStyle/>
          <a:p>
            <a:pPr algn="ctr"/>
            <a:r>
              <a:rPr lang="en-US" b="1" cap="all" dirty="0">
                <a:solidFill>
                  <a:schemeClr val="tx1">
                    <a:lumMod val="75000"/>
                    <a:lumOff val="25000"/>
                  </a:schemeClr>
                </a:solidFill>
                <a:latin typeface="Arial" panose="020B0604020202020204" pitchFamily="34" charset="0"/>
                <a:cs typeface="Arial" panose="020B0604020202020204" pitchFamily="34" charset="0"/>
              </a:rPr>
              <a:t>Disconnection</a:t>
            </a:r>
          </a:p>
        </p:txBody>
      </p:sp>
      <p:grpSp>
        <p:nvGrpSpPr>
          <p:cNvPr id="8" name="Group 7"/>
          <p:cNvGrpSpPr/>
          <p:nvPr/>
        </p:nvGrpSpPr>
        <p:grpSpPr>
          <a:xfrm rot="16200000">
            <a:off x="2910517" y="1779021"/>
            <a:ext cx="1645920" cy="1643744"/>
            <a:chOff x="2144486" y="1491343"/>
            <a:chExt cx="2569028" cy="3483428"/>
          </a:xfrm>
          <a:solidFill>
            <a:schemeClr val="bg2">
              <a:lumMod val="75000"/>
            </a:schemeClr>
          </a:solidFill>
          <a:effectLst>
            <a:outerShdw blurRad="50800" dist="38100" dir="8100000" algn="tr" rotWithShape="0">
              <a:prstClr val="black">
                <a:alpha val="40000"/>
              </a:prstClr>
            </a:outerShdw>
          </a:effectLst>
        </p:grpSpPr>
        <p:sp>
          <p:nvSpPr>
            <p:cNvPr id="9" name="Flowchart: Delay 1"/>
            <p:cNvSpPr/>
            <p:nvPr/>
          </p:nvSpPr>
          <p:spPr>
            <a:xfrm>
              <a:off x="3429000" y="1491343"/>
              <a:ext cx="1284514" cy="3483428"/>
            </a:xfrm>
            <a:custGeom>
              <a:avLst/>
              <a:gdLst>
                <a:gd name="connsiteX0" fmla="*/ 0 w 2569028"/>
                <a:gd name="connsiteY0" fmla="*/ 0 h 3483428"/>
                <a:gd name="connsiteX1" fmla="*/ 1284514 w 2569028"/>
                <a:gd name="connsiteY1" fmla="*/ 0 h 3483428"/>
                <a:gd name="connsiteX2" fmla="*/ 2569028 w 2569028"/>
                <a:gd name="connsiteY2" fmla="*/ 1741714 h 3483428"/>
                <a:gd name="connsiteX3" fmla="*/ 1284514 w 2569028"/>
                <a:gd name="connsiteY3" fmla="*/ 3483428 h 3483428"/>
                <a:gd name="connsiteX4" fmla="*/ 0 w 2569028"/>
                <a:gd name="connsiteY4" fmla="*/ 3483428 h 3483428"/>
                <a:gd name="connsiteX5" fmla="*/ 0 w 2569028"/>
                <a:gd name="connsiteY5" fmla="*/ 0 h 3483428"/>
                <a:gd name="connsiteX0" fmla="*/ 0 w 2569028"/>
                <a:gd name="connsiteY0" fmla="*/ 3483428 h 3483428"/>
                <a:gd name="connsiteX1" fmla="*/ 1284514 w 2569028"/>
                <a:gd name="connsiteY1" fmla="*/ 0 h 3483428"/>
                <a:gd name="connsiteX2" fmla="*/ 2569028 w 2569028"/>
                <a:gd name="connsiteY2" fmla="*/ 1741714 h 3483428"/>
                <a:gd name="connsiteX3" fmla="*/ 1284514 w 2569028"/>
                <a:gd name="connsiteY3" fmla="*/ 3483428 h 3483428"/>
                <a:gd name="connsiteX4" fmla="*/ 0 w 2569028"/>
                <a:gd name="connsiteY4" fmla="*/ 3483428 h 3483428"/>
                <a:gd name="connsiteX0" fmla="*/ 0 w 1284514"/>
                <a:gd name="connsiteY0" fmla="*/ 3483428 h 3483428"/>
                <a:gd name="connsiteX1" fmla="*/ 0 w 1284514"/>
                <a:gd name="connsiteY1" fmla="*/ 0 h 3483428"/>
                <a:gd name="connsiteX2" fmla="*/ 1284514 w 1284514"/>
                <a:gd name="connsiteY2" fmla="*/ 1741714 h 3483428"/>
                <a:gd name="connsiteX3" fmla="*/ 0 w 1284514"/>
                <a:gd name="connsiteY3" fmla="*/ 3483428 h 3483428"/>
              </a:gdLst>
              <a:ahLst/>
              <a:cxnLst>
                <a:cxn ang="0">
                  <a:pos x="connsiteX0" y="connsiteY0"/>
                </a:cxn>
                <a:cxn ang="0">
                  <a:pos x="connsiteX1" y="connsiteY1"/>
                </a:cxn>
                <a:cxn ang="0">
                  <a:pos x="connsiteX2" y="connsiteY2"/>
                </a:cxn>
                <a:cxn ang="0">
                  <a:pos x="connsiteX3" y="connsiteY3"/>
                </a:cxn>
              </a:cxnLst>
              <a:rect l="l" t="t" r="r" b="b"/>
              <a:pathLst>
                <a:path w="1284514" h="3483428">
                  <a:moveTo>
                    <a:pt x="0" y="3483428"/>
                  </a:moveTo>
                  <a:lnTo>
                    <a:pt x="0" y="0"/>
                  </a:lnTo>
                  <a:cubicBezTo>
                    <a:pt x="709417" y="0"/>
                    <a:pt x="1284514" y="779792"/>
                    <a:pt x="1284514" y="1741714"/>
                  </a:cubicBezTo>
                  <a:cubicBezTo>
                    <a:pt x="1284514" y="2703636"/>
                    <a:pt x="709417" y="3483428"/>
                    <a:pt x="0" y="3483428"/>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Delay 1"/>
            <p:cNvSpPr/>
            <p:nvPr/>
          </p:nvSpPr>
          <p:spPr>
            <a:xfrm flipH="1">
              <a:off x="2144486" y="1491343"/>
              <a:ext cx="1284514" cy="3483428"/>
            </a:xfrm>
            <a:custGeom>
              <a:avLst/>
              <a:gdLst>
                <a:gd name="connsiteX0" fmla="*/ 0 w 2569028"/>
                <a:gd name="connsiteY0" fmla="*/ 0 h 3483428"/>
                <a:gd name="connsiteX1" fmla="*/ 1284514 w 2569028"/>
                <a:gd name="connsiteY1" fmla="*/ 0 h 3483428"/>
                <a:gd name="connsiteX2" fmla="*/ 2569028 w 2569028"/>
                <a:gd name="connsiteY2" fmla="*/ 1741714 h 3483428"/>
                <a:gd name="connsiteX3" fmla="*/ 1284514 w 2569028"/>
                <a:gd name="connsiteY3" fmla="*/ 3483428 h 3483428"/>
                <a:gd name="connsiteX4" fmla="*/ 0 w 2569028"/>
                <a:gd name="connsiteY4" fmla="*/ 3483428 h 3483428"/>
                <a:gd name="connsiteX5" fmla="*/ 0 w 2569028"/>
                <a:gd name="connsiteY5" fmla="*/ 0 h 3483428"/>
                <a:gd name="connsiteX0" fmla="*/ 0 w 2569028"/>
                <a:gd name="connsiteY0" fmla="*/ 3483428 h 3483428"/>
                <a:gd name="connsiteX1" fmla="*/ 1284514 w 2569028"/>
                <a:gd name="connsiteY1" fmla="*/ 0 h 3483428"/>
                <a:gd name="connsiteX2" fmla="*/ 2569028 w 2569028"/>
                <a:gd name="connsiteY2" fmla="*/ 1741714 h 3483428"/>
                <a:gd name="connsiteX3" fmla="*/ 1284514 w 2569028"/>
                <a:gd name="connsiteY3" fmla="*/ 3483428 h 3483428"/>
                <a:gd name="connsiteX4" fmla="*/ 0 w 2569028"/>
                <a:gd name="connsiteY4" fmla="*/ 3483428 h 3483428"/>
                <a:gd name="connsiteX0" fmla="*/ 0 w 1284514"/>
                <a:gd name="connsiteY0" fmla="*/ 3483428 h 3483428"/>
                <a:gd name="connsiteX1" fmla="*/ 0 w 1284514"/>
                <a:gd name="connsiteY1" fmla="*/ 0 h 3483428"/>
                <a:gd name="connsiteX2" fmla="*/ 1284514 w 1284514"/>
                <a:gd name="connsiteY2" fmla="*/ 1741714 h 3483428"/>
                <a:gd name="connsiteX3" fmla="*/ 0 w 1284514"/>
                <a:gd name="connsiteY3" fmla="*/ 3483428 h 3483428"/>
              </a:gdLst>
              <a:ahLst/>
              <a:cxnLst>
                <a:cxn ang="0">
                  <a:pos x="connsiteX0" y="connsiteY0"/>
                </a:cxn>
                <a:cxn ang="0">
                  <a:pos x="connsiteX1" y="connsiteY1"/>
                </a:cxn>
                <a:cxn ang="0">
                  <a:pos x="connsiteX2" y="connsiteY2"/>
                </a:cxn>
                <a:cxn ang="0">
                  <a:pos x="connsiteX3" y="connsiteY3"/>
                </a:cxn>
              </a:cxnLst>
              <a:rect l="l" t="t" r="r" b="b"/>
              <a:pathLst>
                <a:path w="1284514" h="3483428">
                  <a:moveTo>
                    <a:pt x="0" y="3483428"/>
                  </a:moveTo>
                  <a:lnTo>
                    <a:pt x="0" y="0"/>
                  </a:lnTo>
                  <a:cubicBezTo>
                    <a:pt x="709417" y="0"/>
                    <a:pt x="1284514" y="779792"/>
                    <a:pt x="1284514" y="1741714"/>
                  </a:cubicBezTo>
                  <a:cubicBezTo>
                    <a:pt x="1284514" y="2703636"/>
                    <a:pt x="709417" y="3483428"/>
                    <a:pt x="0" y="348342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9" name="Rectangle 48"/>
          <p:cNvSpPr/>
          <p:nvPr/>
        </p:nvSpPr>
        <p:spPr>
          <a:xfrm>
            <a:off x="2508886" y="3530115"/>
            <a:ext cx="2283987" cy="369332"/>
          </a:xfrm>
          <a:prstGeom prst="rect">
            <a:avLst/>
          </a:prstGeom>
        </p:spPr>
        <p:txBody>
          <a:bodyPr wrap="square">
            <a:spAutoFit/>
          </a:bodyPr>
          <a:lstStyle/>
          <a:p>
            <a:pPr algn="ctr"/>
            <a:r>
              <a:rPr lang="en-US" b="1" cap="all" dirty="0">
                <a:solidFill>
                  <a:schemeClr val="tx1">
                    <a:lumMod val="75000"/>
                    <a:lumOff val="25000"/>
                  </a:schemeClr>
                </a:solidFill>
                <a:latin typeface="Arial" panose="020B0604020202020204" pitchFamily="34" charset="0"/>
                <a:cs typeface="Arial" panose="020B0604020202020204" pitchFamily="34" charset="0"/>
              </a:rPr>
              <a:t>Late penalties</a:t>
            </a:r>
          </a:p>
        </p:txBody>
      </p:sp>
      <p:grpSp>
        <p:nvGrpSpPr>
          <p:cNvPr id="5" name="Group 4"/>
          <p:cNvGrpSpPr/>
          <p:nvPr/>
        </p:nvGrpSpPr>
        <p:grpSpPr>
          <a:xfrm rot="16200000">
            <a:off x="9751525" y="1779021"/>
            <a:ext cx="1645920" cy="1643744"/>
            <a:chOff x="2144486" y="1491343"/>
            <a:chExt cx="2569028" cy="3483428"/>
          </a:xfrm>
          <a:solidFill>
            <a:schemeClr val="bg2">
              <a:lumMod val="75000"/>
            </a:schemeClr>
          </a:solidFill>
          <a:effectLst>
            <a:outerShdw blurRad="50800" dist="38100" dir="8100000" algn="tr" rotWithShape="0">
              <a:prstClr val="black">
                <a:alpha val="40000"/>
              </a:prstClr>
            </a:outerShdw>
          </a:effectLst>
        </p:grpSpPr>
        <p:sp>
          <p:nvSpPr>
            <p:cNvPr id="6" name="Flowchart: Delay 1"/>
            <p:cNvSpPr/>
            <p:nvPr/>
          </p:nvSpPr>
          <p:spPr>
            <a:xfrm>
              <a:off x="3429000" y="1491343"/>
              <a:ext cx="1284514" cy="3483428"/>
            </a:xfrm>
            <a:custGeom>
              <a:avLst/>
              <a:gdLst>
                <a:gd name="connsiteX0" fmla="*/ 0 w 2569028"/>
                <a:gd name="connsiteY0" fmla="*/ 0 h 3483428"/>
                <a:gd name="connsiteX1" fmla="*/ 1284514 w 2569028"/>
                <a:gd name="connsiteY1" fmla="*/ 0 h 3483428"/>
                <a:gd name="connsiteX2" fmla="*/ 2569028 w 2569028"/>
                <a:gd name="connsiteY2" fmla="*/ 1741714 h 3483428"/>
                <a:gd name="connsiteX3" fmla="*/ 1284514 w 2569028"/>
                <a:gd name="connsiteY3" fmla="*/ 3483428 h 3483428"/>
                <a:gd name="connsiteX4" fmla="*/ 0 w 2569028"/>
                <a:gd name="connsiteY4" fmla="*/ 3483428 h 3483428"/>
                <a:gd name="connsiteX5" fmla="*/ 0 w 2569028"/>
                <a:gd name="connsiteY5" fmla="*/ 0 h 3483428"/>
                <a:gd name="connsiteX0" fmla="*/ 0 w 2569028"/>
                <a:gd name="connsiteY0" fmla="*/ 3483428 h 3483428"/>
                <a:gd name="connsiteX1" fmla="*/ 1284514 w 2569028"/>
                <a:gd name="connsiteY1" fmla="*/ 0 h 3483428"/>
                <a:gd name="connsiteX2" fmla="*/ 2569028 w 2569028"/>
                <a:gd name="connsiteY2" fmla="*/ 1741714 h 3483428"/>
                <a:gd name="connsiteX3" fmla="*/ 1284514 w 2569028"/>
                <a:gd name="connsiteY3" fmla="*/ 3483428 h 3483428"/>
                <a:gd name="connsiteX4" fmla="*/ 0 w 2569028"/>
                <a:gd name="connsiteY4" fmla="*/ 3483428 h 3483428"/>
                <a:gd name="connsiteX0" fmla="*/ 0 w 1284514"/>
                <a:gd name="connsiteY0" fmla="*/ 3483428 h 3483428"/>
                <a:gd name="connsiteX1" fmla="*/ 0 w 1284514"/>
                <a:gd name="connsiteY1" fmla="*/ 0 h 3483428"/>
                <a:gd name="connsiteX2" fmla="*/ 1284514 w 1284514"/>
                <a:gd name="connsiteY2" fmla="*/ 1741714 h 3483428"/>
                <a:gd name="connsiteX3" fmla="*/ 0 w 1284514"/>
                <a:gd name="connsiteY3" fmla="*/ 3483428 h 3483428"/>
              </a:gdLst>
              <a:ahLst/>
              <a:cxnLst>
                <a:cxn ang="0">
                  <a:pos x="connsiteX0" y="connsiteY0"/>
                </a:cxn>
                <a:cxn ang="0">
                  <a:pos x="connsiteX1" y="connsiteY1"/>
                </a:cxn>
                <a:cxn ang="0">
                  <a:pos x="connsiteX2" y="connsiteY2"/>
                </a:cxn>
                <a:cxn ang="0">
                  <a:pos x="connsiteX3" y="connsiteY3"/>
                </a:cxn>
              </a:cxnLst>
              <a:rect l="l" t="t" r="r" b="b"/>
              <a:pathLst>
                <a:path w="1284514" h="3483428">
                  <a:moveTo>
                    <a:pt x="0" y="3483428"/>
                  </a:moveTo>
                  <a:lnTo>
                    <a:pt x="0" y="0"/>
                  </a:lnTo>
                  <a:cubicBezTo>
                    <a:pt x="709417" y="0"/>
                    <a:pt x="1284514" y="779792"/>
                    <a:pt x="1284514" y="1741714"/>
                  </a:cubicBezTo>
                  <a:cubicBezTo>
                    <a:pt x="1284514" y="2703636"/>
                    <a:pt x="709417" y="3483428"/>
                    <a:pt x="0" y="3483428"/>
                  </a:cubicBezTo>
                  <a:close/>
                </a:path>
              </a:pathLst>
            </a:cu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Delay 1"/>
            <p:cNvSpPr/>
            <p:nvPr/>
          </p:nvSpPr>
          <p:spPr>
            <a:xfrm flipH="1">
              <a:off x="2144486" y="1491343"/>
              <a:ext cx="1284514" cy="3483428"/>
            </a:xfrm>
            <a:custGeom>
              <a:avLst/>
              <a:gdLst>
                <a:gd name="connsiteX0" fmla="*/ 0 w 2569028"/>
                <a:gd name="connsiteY0" fmla="*/ 0 h 3483428"/>
                <a:gd name="connsiteX1" fmla="*/ 1284514 w 2569028"/>
                <a:gd name="connsiteY1" fmla="*/ 0 h 3483428"/>
                <a:gd name="connsiteX2" fmla="*/ 2569028 w 2569028"/>
                <a:gd name="connsiteY2" fmla="*/ 1741714 h 3483428"/>
                <a:gd name="connsiteX3" fmla="*/ 1284514 w 2569028"/>
                <a:gd name="connsiteY3" fmla="*/ 3483428 h 3483428"/>
                <a:gd name="connsiteX4" fmla="*/ 0 w 2569028"/>
                <a:gd name="connsiteY4" fmla="*/ 3483428 h 3483428"/>
                <a:gd name="connsiteX5" fmla="*/ 0 w 2569028"/>
                <a:gd name="connsiteY5" fmla="*/ 0 h 3483428"/>
                <a:gd name="connsiteX0" fmla="*/ 0 w 2569028"/>
                <a:gd name="connsiteY0" fmla="*/ 3483428 h 3483428"/>
                <a:gd name="connsiteX1" fmla="*/ 1284514 w 2569028"/>
                <a:gd name="connsiteY1" fmla="*/ 0 h 3483428"/>
                <a:gd name="connsiteX2" fmla="*/ 2569028 w 2569028"/>
                <a:gd name="connsiteY2" fmla="*/ 1741714 h 3483428"/>
                <a:gd name="connsiteX3" fmla="*/ 1284514 w 2569028"/>
                <a:gd name="connsiteY3" fmla="*/ 3483428 h 3483428"/>
                <a:gd name="connsiteX4" fmla="*/ 0 w 2569028"/>
                <a:gd name="connsiteY4" fmla="*/ 3483428 h 3483428"/>
                <a:gd name="connsiteX0" fmla="*/ 0 w 1284514"/>
                <a:gd name="connsiteY0" fmla="*/ 3483428 h 3483428"/>
                <a:gd name="connsiteX1" fmla="*/ 0 w 1284514"/>
                <a:gd name="connsiteY1" fmla="*/ 0 h 3483428"/>
                <a:gd name="connsiteX2" fmla="*/ 1284514 w 1284514"/>
                <a:gd name="connsiteY2" fmla="*/ 1741714 h 3483428"/>
                <a:gd name="connsiteX3" fmla="*/ 0 w 1284514"/>
                <a:gd name="connsiteY3" fmla="*/ 3483428 h 3483428"/>
              </a:gdLst>
              <a:ahLst/>
              <a:cxnLst>
                <a:cxn ang="0">
                  <a:pos x="connsiteX0" y="connsiteY0"/>
                </a:cxn>
                <a:cxn ang="0">
                  <a:pos x="connsiteX1" y="connsiteY1"/>
                </a:cxn>
                <a:cxn ang="0">
                  <a:pos x="connsiteX2" y="connsiteY2"/>
                </a:cxn>
                <a:cxn ang="0">
                  <a:pos x="connsiteX3" y="connsiteY3"/>
                </a:cxn>
              </a:cxnLst>
              <a:rect l="l" t="t" r="r" b="b"/>
              <a:pathLst>
                <a:path w="1284514" h="3483428">
                  <a:moveTo>
                    <a:pt x="0" y="3483428"/>
                  </a:moveTo>
                  <a:lnTo>
                    <a:pt x="0" y="0"/>
                  </a:lnTo>
                  <a:cubicBezTo>
                    <a:pt x="709417" y="0"/>
                    <a:pt x="1284514" y="779792"/>
                    <a:pt x="1284514" y="1741714"/>
                  </a:cubicBezTo>
                  <a:cubicBezTo>
                    <a:pt x="1284514" y="2703636"/>
                    <a:pt x="709417" y="3483428"/>
                    <a:pt x="0" y="3483428"/>
                  </a:cubicBezTo>
                  <a:close/>
                </a:path>
              </a:pathLst>
            </a:cu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0" name="Rectangle 49"/>
          <p:cNvSpPr/>
          <p:nvPr/>
        </p:nvSpPr>
        <p:spPr>
          <a:xfrm>
            <a:off x="4901484" y="3559379"/>
            <a:ext cx="2145566" cy="369332"/>
          </a:xfrm>
          <a:prstGeom prst="rect">
            <a:avLst/>
          </a:prstGeom>
        </p:spPr>
        <p:txBody>
          <a:bodyPr wrap="square">
            <a:spAutoFit/>
          </a:bodyPr>
          <a:lstStyle/>
          <a:p>
            <a:pPr algn="ctr"/>
            <a:r>
              <a:rPr lang="en-US" b="1" cap="all" dirty="0">
                <a:solidFill>
                  <a:schemeClr val="tx1">
                    <a:lumMod val="75000"/>
                    <a:lumOff val="25000"/>
                  </a:schemeClr>
                </a:solidFill>
                <a:latin typeface="Arial" panose="020B0604020202020204" pitchFamily="34" charset="0"/>
                <a:cs typeface="Arial" panose="020B0604020202020204" pitchFamily="34" charset="0"/>
              </a:rPr>
              <a:t>Debt Set-Off</a:t>
            </a:r>
          </a:p>
        </p:txBody>
      </p:sp>
      <p:grpSp>
        <p:nvGrpSpPr>
          <p:cNvPr id="11" name="Group 10"/>
          <p:cNvGrpSpPr/>
          <p:nvPr/>
        </p:nvGrpSpPr>
        <p:grpSpPr>
          <a:xfrm rot="16200000">
            <a:off x="7451416" y="1779021"/>
            <a:ext cx="1645920" cy="1643744"/>
            <a:chOff x="2144486" y="1491343"/>
            <a:chExt cx="2569028" cy="3483428"/>
          </a:xfrm>
          <a:solidFill>
            <a:schemeClr val="bg2">
              <a:lumMod val="75000"/>
            </a:schemeClr>
          </a:solidFill>
          <a:effectLst>
            <a:outerShdw blurRad="50800" dist="38100" dir="8100000" algn="tr" rotWithShape="0">
              <a:prstClr val="black">
                <a:alpha val="40000"/>
              </a:prstClr>
            </a:outerShdw>
          </a:effectLst>
        </p:grpSpPr>
        <p:sp>
          <p:nvSpPr>
            <p:cNvPr id="12" name="Flowchart: Delay 1"/>
            <p:cNvSpPr/>
            <p:nvPr/>
          </p:nvSpPr>
          <p:spPr>
            <a:xfrm>
              <a:off x="3429000" y="1491343"/>
              <a:ext cx="1284514" cy="3483428"/>
            </a:xfrm>
            <a:custGeom>
              <a:avLst/>
              <a:gdLst>
                <a:gd name="connsiteX0" fmla="*/ 0 w 2569028"/>
                <a:gd name="connsiteY0" fmla="*/ 0 h 3483428"/>
                <a:gd name="connsiteX1" fmla="*/ 1284514 w 2569028"/>
                <a:gd name="connsiteY1" fmla="*/ 0 h 3483428"/>
                <a:gd name="connsiteX2" fmla="*/ 2569028 w 2569028"/>
                <a:gd name="connsiteY2" fmla="*/ 1741714 h 3483428"/>
                <a:gd name="connsiteX3" fmla="*/ 1284514 w 2569028"/>
                <a:gd name="connsiteY3" fmla="*/ 3483428 h 3483428"/>
                <a:gd name="connsiteX4" fmla="*/ 0 w 2569028"/>
                <a:gd name="connsiteY4" fmla="*/ 3483428 h 3483428"/>
                <a:gd name="connsiteX5" fmla="*/ 0 w 2569028"/>
                <a:gd name="connsiteY5" fmla="*/ 0 h 3483428"/>
                <a:gd name="connsiteX0" fmla="*/ 0 w 2569028"/>
                <a:gd name="connsiteY0" fmla="*/ 3483428 h 3483428"/>
                <a:gd name="connsiteX1" fmla="*/ 1284514 w 2569028"/>
                <a:gd name="connsiteY1" fmla="*/ 0 h 3483428"/>
                <a:gd name="connsiteX2" fmla="*/ 2569028 w 2569028"/>
                <a:gd name="connsiteY2" fmla="*/ 1741714 h 3483428"/>
                <a:gd name="connsiteX3" fmla="*/ 1284514 w 2569028"/>
                <a:gd name="connsiteY3" fmla="*/ 3483428 h 3483428"/>
                <a:gd name="connsiteX4" fmla="*/ 0 w 2569028"/>
                <a:gd name="connsiteY4" fmla="*/ 3483428 h 3483428"/>
                <a:gd name="connsiteX0" fmla="*/ 0 w 1284514"/>
                <a:gd name="connsiteY0" fmla="*/ 3483428 h 3483428"/>
                <a:gd name="connsiteX1" fmla="*/ 0 w 1284514"/>
                <a:gd name="connsiteY1" fmla="*/ 0 h 3483428"/>
                <a:gd name="connsiteX2" fmla="*/ 1284514 w 1284514"/>
                <a:gd name="connsiteY2" fmla="*/ 1741714 h 3483428"/>
                <a:gd name="connsiteX3" fmla="*/ 0 w 1284514"/>
                <a:gd name="connsiteY3" fmla="*/ 3483428 h 3483428"/>
              </a:gdLst>
              <a:ahLst/>
              <a:cxnLst>
                <a:cxn ang="0">
                  <a:pos x="connsiteX0" y="connsiteY0"/>
                </a:cxn>
                <a:cxn ang="0">
                  <a:pos x="connsiteX1" y="connsiteY1"/>
                </a:cxn>
                <a:cxn ang="0">
                  <a:pos x="connsiteX2" y="connsiteY2"/>
                </a:cxn>
                <a:cxn ang="0">
                  <a:pos x="connsiteX3" y="connsiteY3"/>
                </a:cxn>
              </a:cxnLst>
              <a:rect l="l" t="t" r="r" b="b"/>
              <a:pathLst>
                <a:path w="1284514" h="3483428">
                  <a:moveTo>
                    <a:pt x="0" y="3483428"/>
                  </a:moveTo>
                  <a:lnTo>
                    <a:pt x="0" y="0"/>
                  </a:lnTo>
                  <a:cubicBezTo>
                    <a:pt x="709417" y="0"/>
                    <a:pt x="1284514" y="779792"/>
                    <a:pt x="1284514" y="1741714"/>
                  </a:cubicBezTo>
                  <a:cubicBezTo>
                    <a:pt x="1284514" y="2703636"/>
                    <a:pt x="709417" y="3483428"/>
                    <a:pt x="0" y="3483428"/>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
            <p:cNvSpPr/>
            <p:nvPr/>
          </p:nvSpPr>
          <p:spPr>
            <a:xfrm flipH="1">
              <a:off x="2144486" y="1491343"/>
              <a:ext cx="1284514" cy="3483428"/>
            </a:xfrm>
            <a:custGeom>
              <a:avLst/>
              <a:gdLst>
                <a:gd name="connsiteX0" fmla="*/ 0 w 2569028"/>
                <a:gd name="connsiteY0" fmla="*/ 0 h 3483428"/>
                <a:gd name="connsiteX1" fmla="*/ 1284514 w 2569028"/>
                <a:gd name="connsiteY1" fmla="*/ 0 h 3483428"/>
                <a:gd name="connsiteX2" fmla="*/ 2569028 w 2569028"/>
                <a:gd name="connsiteY2" fmla="*/ 1741714 h 3483428"/>
                <a:gd name="connsiteX3" fmla="*/ 1284514 w 2569028"/>
                <a:gd name="connsiteY3" fmla="*/ 3483428 h 3483428"/>
                <a:gd name="connsiteX4" fmla="*/ 0 w 2569028"/>
                <a:gd name="connsiteY4" fmla="*/ 3483428 h 3483428"/>
                <a:gd name="connsiteX5" fmla="*/ 0 w 2569028"/>
                <a:gd name="connsiteY5" fmla="*/ 0 h 3483428"/>
                <a:gd name="connsiteX0" fmla="*/ 0 w 2569028"/>
                <a:gd name="connsiteY0" fmla="*/ 3483428 h 3483428"/>
                <a:gd name="connsiteX1" fmla="*/ 1284514 w 2569028"/>
                <a:gd name="connsiteY1" fmla="*/ 0 h 3483428"/>
                <a:gd name="connsiteX2" fmla="*/ 2569028 w 2569028"/>
                <a:gd name="connsiteY2" fmla="*/ 1741714 h 3483428"/>
                <a:gd name="connsiteX3" fmla="*/ 1284514 w 2569028"/>
                <a:gd name="connsiteY3" fmla="*/ 3483428 h 3483428"/>
                <a:gd name="connsiteX4" fmla="*/ 0 w 2569028"/>
                <a:gd name="connsiteY4" fmla="*/ 3483428 h 3483428"/>
                <a:gd name="connsiteX0" fmla="*/ 0 w 1284514"/>
                <a:gd name="connsiteY0" fmla="*/ 3483428 h 3483428"/>
                <a:gd name="connsiteX1" fmla="*/ 0 w 1284514"/>
                <a:gd name="connsiteY1" fmla="*/ 0 h 3483428"/>
                <a:gd name="connsiteX2" fmla="*/ 1284514 w 1284514"/>
                <a:gd name="connsiteY2" fmla="*/ 1741714 h 3483428"/>
                <a:gd name="connsiteX3" fmla="*/ 0 w 1284514"/>
                <a:gd name="connsiteY3" fmla="*/ 3483428 h 3483428"/>
              </a:gdLst>
              <a:ahLst/>
              <a:cxnLst>
                <a:cxn ang="0">
                  <a:pos x="connsiteX0" y="connsiteY0"/>
                </a:cxn>
                <a:cxn ang="0">
                  <a:pos x="connsiteX1" y="connsiteY1"/>
                </a:cxn>
                <a:cxn ang="0">
                  <a:pos x="connsiteX2" y="connsiteY2"/>
                </a:cxn>
                <a:cxn ang="0">
                  <a:pos x="connsiteX3" y="connsiteY3"/>
                </a:cxn>
              </a:cxnLst>
              <a:rect l="l" t="t" r="r" b="b"/>
              <a:pathLst>
                <a:path w="1284514" h="3483428">
                  <a:moveTo>
                    <a:pt x="0" y="3483428"/>
                  </a:moveTo>
                  <a:lnTo>
                    <a:pt x="0" y="0"/>
                  </a:lnTo>
                  <a:cubicBezTo>
                    <a:pt x="709417" y="0"/>
                    <a:pt x="1284514" y="779792"/>
                    <a:pt x="1284514" y="1741714"/>
                  </a:cubicBezTo>
                  <a:cubicBezTo>
                    <a:pt x="1284514" y="2703636"/>
                    <a:pt x="709417" y="3483428"/>
                    <a:pt x="0" y="348342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1" name="Rectangle 50"/>
          <p:cNvSpPr/>
          <p:nvPr/>
        </p:nvSpPr>
        <p:spPr>
          <a:xfrm>
            <a:off x="7201592" y="3508149"/>
            <a:ext cx="2145567" cy="923330"/>
          </a:xfrm>
          <a:prstGeom prst="rect">
            <a:avLst/>
          </a:prstGeom>
        </p:spPr>
        <p:txBody>
          <a:bodyPr wrap="square">
            <a:spAutoFit/>
          </a:bodyPr>
          <a:lstStyle/>
          <a:p>
            <a:pPr algn="ctr"/>
            <a:r>
              <a:rPr lang="en-US" b="1" cap="all" dirty="0">
                <a:solidFill>
                  <a:schemeClr val="tx1">
                    <a:lumMod val="75000"/>
                    <a:lumOff val="25000"/>
                  </a:schemeClr>
                </a:solidFill>
                <a:latin typeface="Arial" panose="020B0604020202020204" pitchFamily="34" charset="0"/>
                <a:cs typeface="Arial" panose="020B0604020202020204" pitchFamily="34" charset="0"/>
              </a:rPr>
              <a:t>Collection Agents  &amp; Civil Suites</a:t>
            </a:r>
          </a:p>
        </p:txBody>
      </p:sp>
      <p:sp>
        <p:nvSpPr>
          <p:cNvPr id="58" name="Rectangle 57"/>
          <p:cNvSpPr/>
          <p:nvPr/>
        </p:nvSpPr>
        <p:spPr>
          <a:xfrm>
            <a:off x="0" y="0"/>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57" name="Rectangle 56"/>
          <p:cNvSpPr/>
          <p:nvPr/>
        </p:nvSpPr>
        <p:spPr>
          <a:xfrm>
            <a:off x="691677" y="389500"/>
            <a:ext cx="10808646" cy="792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cs typeface="Arial" panose="020B0604020202020204" pitchFamily="34" charset="0"/>
              </a:rPr>
              <a:t>Collection Options </a:t>
            </a:r>
          </a:p>
        </p:txBody>
      </p:sp>
      <p:grpSp>
        <p:nvGrpSpPr>
          <p:cNvPr id="32" name="Group 31">
            <a:extLst>
              <a:ext uri="{FF2B5EF4-FFF2-40B4-BE49-F238E27FC236}">
                <a16:creationId xmlns:a16="http://schemas.microsoft.com/office/drawing/2014/main" id="{44FEB709-D830-F24D-B2A3-1A3AFDF5E9E0}"/>
              </a:ext>
            </a:extLst>
          </p:cNvPr>
          <p:cNvGrpSpPr/>
          <p:nvPr/>
        </p:nvGrpSpPr>
        <p:grpSpPr>
          <a:xfrm rot="16200000">
            <a:off x="5151307" y="1779022"/>
            <a:ext cx="1645920" cy="1643744"/>
            <a:chOff x="2144486" y="1491343"/>
            <a:chExt cx="2569028" cy="3483428"/>
          </a:xfrm>
          <a:solidFill>
            <a:schemeClr val="bg2">
              <a:lumMod val="75000"/>
            </a:schemeClr>
          </a:solidFill>
          <a:effectLst>
            <a:outerShdw blurRad="50800" dist="38100" dir="8100000" algn="tr" rotWithShape="0">
              <a:prstClr val="black">
                <a:alpha val="40000"/>
              </a:prstClr>
            </a:outerShdw>
          </a:effectLst>
        </p:grpSpPr>
        <p:sp>
          <p:nvSpPr>
            <p:cNvPr id="33" name="Flowchart: Delay 1">
              <a:extLst>
                <a:ext uri="{FF2B5EF4-FFF2-40B4-BE49-F238E27FC236}">
                  <a16:creationId xmlns:a16="http://schemas.microsoft.com/office/drawing/2014/main" id="{377EA609-4945-5847-B2EF-3D6AECB9A2BD}"/>
                </a:ext>
              </a:extLst>
            </p:cNvPr>
            <p:cNvSpPr/>
            <p:nvPr/>
          </p:nvSpPr>
          <p:spPr>
            <a:xfrm>
              <a:off x="3429000" y="1491343"/>
              <a:ext cx="1284514" cy="3483428"/>
            </a:xfrm>
            <a:custGeom>
              <a:avLst/>
              <a:gdLst>
                <a:gd name="connsiteX0" fmla="*/ 0 w 2569028"/>
                <a:gd name="connsiteY0" fmla="*/ 0 h 3483428"/>
                <a:gd name="connsiteX1" fmla="*/ 1284514 w 2569028"/>
                <a:gd name="connsiteY1" fmla="*/ 0 h 3483428"/>
                <a:gd name="connsiteX2" fmla="*/ 2569028 w 2569028"/>
                <a:gd name="connsiteY2" fmla="*/ 1741714 h 3483428"/>
                <a:gd name="connsiteX3" fmla="*/ 1284514 w 2569028"/>
                <a:gd name="connsiteY3" fmla="*/ 3483428 h 3483428"/>
                <a:gd name="connsiteX4" fmla="*/ 0 w 2569028"/>
                <a:gd name="connsiteY4" fmla="*/ 3483428 h 3483428"/>
                <a:gd name="connsiteX5" fmla="*/ 0 w 2569028"/>
                <a:gd name="connsiteY5" fmla="*/ 0 h 3483428"/>
                <a:gd name="connsiteX0" fmla="*/ 0 w 2569028"/>
                <a:gd name="connsiteY0" fmla="*/ 3483428 h 3483428"/>
                <a:gd name="connsiteX1" fmla="*/ 1284514 w 2569028"/>
                <a:gd name="connsiteY1" fmla="*/ 0 h 3483428"/>
                <a:gd name="connsiteX2" fmla="*/ 2569028 w 2569028"/>
                <a:gd name="connsiteY2" fmla="*/ 1741714 h 3483428"/>
                <a:gd name="connsiteX3" fmla="*/ 1284514 w 2569028"/>
                <a:gd name="connsiteY3" fmla="*/ 3483428 h 3483428"/>
                <a:gd name="connsiteX4" fmla="*/ 0 w 2569028"/>
                <a:gd name="connsiteY4" fmla="*/ 3483428 h 3483428"/>
                <a:gd name="connsiteX0" fmla="*/ 0 w 1284514"/>
                <a:gd name="connsiteY0" fmla="*/ 3483428 h 3483428"/>
                <a:gd name="connsiteX1" fmla="*/ 0 w 1284514"/>
                <a:gd name="connsiteY1" fmla="*/ 0 h 3483428"/>
                <a:gd name="connsiteX2" fmla="*/ 1284514 w 1284514"/>
                <a:gd name="connsiteY2" fmla="*/ 1741714 h 3483428"/>
                <a:gd name="connsiteX3" fmla="*/ 0 w 1284514"/>
                <a:gd name="connsiteY3" fmla="*/ 3483428 h 3483428"/>
              </a:gdLst>
              <a:ahLst/>
              <a:cxnLst>
                <a:cxn ang="0">
                  <a:pos x="connsiteX0" y="connsiteY0"/>
                </a:cxn>
                <a:cxn ang="0">
                  <a:pos x="connsiteX1" y="connsiteY1"/>
                </a:cxn>
                <a:cxn ang="0">
                  <a:pos x="connsiteX2" y="connsiteY2"/>
                </a:cxn>
                <a:cxn ang="0">
                  <a:pos x="connsiteX3" y="connsiteY3"/>
                </a:cxn>
              </a:cxnLst>
              <a:rect l="l" t="t" r="r" b="b"/>
              <a:pathLst>
                <a:path w="1284514" h="3483428">
                  <a:moveTo>
                    <a:pt x="0" y="3483428"/>
                  </a:moveTo>
                  <a:lnTo>
                    <a:pt x="0" y="0"/>
                  </a:lnTo>
                  <a:cubicBezTo>
                    <a:pt x="709417" y="0"/>
                    <a:pt x="1284514" y="779792"/>
                    <a:pt x="1284514" y="1741714"/>
                  </a:cubicBezTo>
                  <a:cubicBezTo>
                    <a:pt x="1284514" y="2703636"/>
                    <a:pt x="709417" y="3483428"/>
                    <a:pt x="0" y="3483428"/>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Delay 1">
              <a:extLst>
                <a:ext uri="{FF2B5EF4-FFF2-40B4-BE49-F238E27FC236}">
                  <a16:creationId xmlns:a16="http://schemas.microsoft.com/office/drawing/2014/main" id="{476A819D-0E88-054D-97C2-31D0CA3BDD04}"/>
                </a:ext>
              </a:extLst>
            </p:cNvPr>
            <p:cNvSpPr/>
            <p:nvPr/>
          </p:nvSpPr>
          <p:spPr>
            <a:xfrm flipH="1">
              <a:off x="2144486" y="1491343"/>
              <a:ext cx="1284514" cy="3483428"/>
            </a:xfrm>
            <a:custGeom>
              <a:avLst/>
              <a:gdLst>
                <a:gd name="connsiteX0" fmla="*/ 0 w 2569028"/>
                <a:gd name="connsiteY0" fmla="*/ 0 h 3483428"/>
                <a:gd name="connsiteX1" fmla="*/ 1284514 w 2569028"/>
                <a:gd name="connsiteY1" fmla="*/ 0 h 3483428"/>
                <a:gd name="connsiteX2" fmla="*/ 2569028 w 2569028"/>
                <a:gd name="connsiteY2" fmla="*/ 1741714 h 3483428"/>
                <a:gd name="connsiteX3" fmla="*/ 1284514 w 2569028"/>
                <a:gd name="connsiteY3" fmla="*/ 3483428 h 3483428"/>
                <a:gd name="connsiteX4" fmla="*/ 0 w 2569028"/>
                <a:gd name="connsiteY4" fmla="*/ 3483428 h 3483428"/>
                <a:gd name="connsiteX5" fmla="*/ 0 w 2569028"/>
                <a:gd name="connsiteY5" fmla="*/ 0 h 3483428"/>
                <a:gd name="connsiteX0" fmla="*/ 0 w 2569028"/>
                <a:gd name="connsiteY0" fmla="*/ 3483428 h 3483428"/>
                <a:gd name="connsiteX1" fmla="*/ 1284514 w 2569028"/>
                <a:gd name="connsiteY1" fmla="*/ 0 h 3483428"/>
                <a:gd name="connsiteX2" fmla="*/ 2569028 w 2569028"/>
                <a:gd name="connsiteY2" fmla="*/ 1741714 h 3483428"/>
                <a:gd name="connsiteX3" fmla="*/ 1284514 w 2569028"/>
                <a:gd name="connsiteY3" fmla="*/ 3483428 h 3483428"/>
                <a:gd name="connsiteX4" fmla="*/ 0 w 2569028"/>
                <a:gd name="connsiteY4" fmla="*/ 3483428 h 3483428"/>
                <a:gd name="connsiteX0" fmla="*/ 0 w 1284514"/>
                <a:gd name="connsiteY0" fmla="*/ 3483428 h 3483428"/>
                <a:gd name="connsiteX1" fmla="*/ 0 w 1284514"/>
                <a:gd name="connsiteY1" fmla="*/ 0 h 3483428"/>
                <a:gd name="connsiteX2" fmla="*/ 1284514 w 1284514"/>
                <a:gd name="connsiteY2" fmla="*/ 1741714 h 3483428"/>
                <a:gd name="connsiteX3" fmla="*/ 0 w 1284514"/>
                <a:gd name="connsiteY3" fmla="*/ 3483428 h 3483428"/>
              </a:gdLst>
              <a:ahLst/>
              <a:cxnLst>
                <a:cxn ang="0">
                  <a:pos x="connsiteX0" y="connsiteY0"/>
                </a:cxn>
                <a:cxn ang="0">
                  <a:pos x="connsiteX1" y="connsiteY1"/>
                </a:cxn>
                <a:cxn ang="0">
                  <a:pos x="connsiteX2" y="connsiteY2"/>
                </a:cxn>
                <a:cxn ang="0">
                  <a:pos x="connsiteX3" y="connsiteY3"/>
                </a:cxn>
              </a:cxnLst>
              <a:rect l="l" t="t" r="r" b="b"/>
              <a:pathLst>
                <a:path w="1284514" h="3483428">
                  <a:moveTo>
                    <a:pt x="0" y="3483428"/>
                  </a:moveTo>
                  <a:lnTo>
                    <a:pt x="0" y="0"/>
                  </a:lnTo>
                  <a:cubicBezTo>
                    <a:pt x="709417" y="0"/>
                    <a:pt x="1284514" y="779792"/>
                    <a:pt x="1284514" y="1741714"/>
                  </a:cubicBezTo>
                  <a:cubicBezTo>
                    <a:pt x="1284514" y="2703636"/>
                    <a:pt x="709417" y="3483428"/>
                    <a:pt x="0" y="348342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3" name="Rectangle 42">
            <a:extLst>
              <a:ext uri="{FF2B5EF4-FFF2-40B4-BE49-F238E27FC236}">
                <a16:creationId xmlns:a16="http://schemas.microsoft.com/office/drawing/2014/main" id="{EF2A492A-D8A6-7646-8CF0-3AE6A27F81FD}"/>
              </a:ext>
            </a:extLst>
          </p:cNvPr>
          <p:cNvSpPr/>
          <p:nvPr/>
        </p:nvSpPr>
        <p:spPr>
          <a:xfrm>
            <a:off x="9347159" y="3559379"/>
            <a:ext cx="2594493" cy="646331"/>
          </a:xfrm>
          <a:prstGeom prst="rect">
            <a:avLst/>
          </a:prstGeom>
        </p:spPr>
        <p:txBody>
          <a:bodyPr wrap="square">
            <a:spAutoFit/>
          </a:bodyPr>
          <a:lstStyle/>
          <a:p>
            <a:pPr algn="ctr"/>
            <a:r>
              <a:rPr lang="en-US" b="1" cap="all" dirty="0">
                <a:solidFill>
                  <a:schemeClr val="tx1">
                    <a:lumMod val="75000"/>
                    <a:lumOff val="25000"/>
                  </a:schemeClr>
                </a:solidFill>
                <a:latin typeface="Arial" panose="020B0604020202020204" pitchFamily="34" charset="0"/>
                <a:cs typeface="Arial" panose="020B0604020202020204" pitchFamily="34" charset="0"/>
              </a:rPr>
              <a:t>Ordering Partial Payments</a:t>
            </a:r>
          </a:p>
        </p:txBody>
      </p:sp>
      <p:pic>
        <p:nvPicPr>
          <p:cNvPr id="15" name="Graphic 14" descr="Tax with solid fill">
            <a:extLst>
              <a:ext uri="{FF2B5EF4-FFF2-40B4-BE49-F238E27FC236}">
                <a16:creationId xmlns:a16="http://schemas.microsoft.com/office/drawing/2014/main" id="{4E76D0CA-DA88-7941-B1DE-64727CB812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76277" y="2107838"/>
            <a:ext cx="914400" cy="914400"/>
          </a:xfrm>
          <a:prstGeom prst="rect">
            <a:avLst/>
          </a:prstGeom>
          <a:effectLst>
            <a:outerShdw blurRad="50800" dist="38100" dir="8100000" algn="tr" rotWithShape="0">
              <a:prstClr val="black">
                <a:alpha val="40000"/>
              </a:prstClr>
            </a:outerShdw>
          </a:effectLst>
        </p:spPr>
      </p:pic>
      <p:pic>
        <p:nvPicPr>
          <p:cNvPr id="16" name="Graphic 15" descr="Disconnected with solid fill">
            <a:extLst>
              <a:ext uri="{FF2B5EF4-FFF2-40B4-BE49-F238E27FC236}">
                <a16:creationId xmlns:a16="http://schemas.microsoft.com/office/drawing/2014/main" id="{3A6C7758-4216-1157-6B2B-07EB2834A99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0976" y="2089095"/>
            <a:ext cx="1062980" cy="1062980"/>
          </a:xfrm>
          <a:prstGeom prst="rect">
            <a:avLst/>
          </a:prstGeom>
          <a:effectLst>
            <a:outerShdw blurRad="50800" dist="38100" dir="8100000" algn="tr" rotWithShape="0">
              <a:prstClr val="black">
                <a:alpha val="40000"/>
              </a:prstClr>
            </a:outerShdw>
          </a:effectLst>
        </p:spPr>
      </p:pic>
      <p:pic>
        <p:nvPicPr>
          <p:cNvPr id="21" name="Graphic 20" descr="Slot Machine with solid fill">
            <a:extLst>
              <a:ext uri="{FF2B5EF4-FFF2-40B4-BE49-F238E27FC236}">
                <a16:creationId xmlns:a16="http://schemas.microsoft.com/office/drawing/2014/main" id="{7160FC81-114D-B8B8-CE9E-332A50CBDC3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46726" y="2082484"/>
            <a:ext cx="914400" cy="914400"/>
          </a:xfrm>
          <a:prstGeom prst="rect">
            <a:avLst/>
          </a:prstGeom>
          <a:effectLst>
            <a:outerShdw blurRad="50800" dist="38100" dir="8100000" algn="tr" rotWithShape="0">
              <a:prstClr val="black">
                <a:alpha val="40000"/>
              </a:prstClr>
            </a:outerShdw>
          </a:effectLst>
        </p:spPr>
      </p:pic>
      <p:pic>
        <p:nvPicPr>
          <p:cNvPr id="25" name="Graphic 24" descr="Gavel with solid fill">
            <a:extLst>
              <a:ext uri="{FF2B5EF4-FFF2-40B4-BE49-F238E27FC236}">
                <a16:creationId xmlns:a16="http://schemas.microsoft.com/office/drawing/2014/main" id="{43F7A342-90FC-6E8A-EBD4-66082ACFDDE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17176" y="2115495"/>
            <a:ext cx="914400" cy="914400"/>
          </a:xfrm>
          <a:prstGeom prst="rect">
            <a:avLst/>
          </a:prstGeom>
          <a:effectLst>
            <a:outerShdw blurRad="50800" dist="38100" dir="8100000" algn="tr" rotWithShape="0">
              <a:prstClr val="black">
                <a:alpha val="40000"/>
              </a:prstClr>
            </a:outerShdw>
          </a:effectLst>
        </p:spPr>
      </p:pic>
      <p:sp>
        <p:nvSpPr>
          <p:cNvPr id="14" name="Rectangle 13">
            <a:extLst>
              <a:ext uri="{FF2B5EF4-FFF2-40B4-BE49-F238E27FC236}">
                <a16:creationId xmlns:a16="http://schemas.microsoft.com/office/drawing/2014/main" id="{3DEA27F7-C594-0650-3B97-4D9E6B10D917}"/>
              </a:ext>
            </a:extLst>
          </p:cNvPr>
          <p:cNvSpPr/>
          <p:nvPr/>
        </p:nvSpPr>
        <p:spPr>
          <a:xfrm>
            <a:off x="87289" y="4154480"/>
            <a:ext cx="2283987" cy="24237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chemeClr val="tx1">
                    <a:lumMod val="65000"/>
                    <a:lumOff val="35000"/>
                  </a:schemeClr>
                </a:solidFill>
              </a:rPr>
              <a:t>The most effective tool a local utility has to enforce collection is the ability to disconnect services. But a local unit needs to apply its disconnect policy uniformly.</a:t>
            </a:r>
          </a:p>
          <a:p>
            <a:endParaRPr lang="en-US" sz="1400" dirty="0">
              <a:solidFill>
                <a:schemeClr val="tx1">
                  <a:lumMod val="65000"/>
                  <a:lumOff val="35000"/>
                </a:schemeClr>
              </a:solidFill>
            </a:endParaRPr>
          </a:p>
          <a:p>
            <a:r>
              <a:rPr lang="en-US" sz="1400" dirty="0">
                <a:solidFill>
                  <a:schemeClr val="tx1">
                    <a:lumMod val="65000"/>
                    <a:lumOff val="35000"/>
                  </a:schemeClr>
                </a:solidFill>
              </a:rPr>
              <a:t>State law requires a municipality &amp; county to wait 10 days to disconnect after bill goes delinquent. A water and sewer authority must wait 30 days.</a:t>
            </a:r>
          </a:p>
        </p:txBody>
      </p:sp>
      <p:sp>
        <p:nvSpPr>
          <p:cNvPr id="17" name="Rectangle 16">
            <a:extLst>
              <a:ext uri="{FF2B5EF4-FFF2-40B4-BE49-F238E27FC236}">
                <a16:creationId xmlns:a16="http://schemas.microsoft.com/office/drawing/2014/main" id="{A07B765B-35BB-FD1D-8AA5-A3533C9E1FF7}"/>
              </a:ext>
            </a:extLst>
          </p:cNvPr>
          <p:cNvSpPr/>
          <p:nvPr/>
        </p:nvSpPr>
        <p:spPr>
          <a:xfrm>
            <a:off x="2617497" y="4032765"/>
            <a:ext cx="2283987" cy="24237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chemeClr val="tx1">
                    <a:lumMod val="65000"/>
                    <a:lumOff val="35000"/>
                  </a:schemeClr>
                </a:solidFill>
              </a:rPr>
              <a:t>Can implement a multi-tiered penalty to have a lower penalty apply as soon as the bill goes delinquent and a higher penalty apply after a certain period of time that the bill is still outstanding</a:t>
            </a:r>
          </a:p>
          <a:p>
            <a:endParaRPr lang="en-US" sz="1400" dirty="0">
              <a:solidFill>
                <a:schemeClr val="tx1">
                  <a:lumMod val="65000"/>
                  <a:lumOff val="35000"/>
                </a:schemeClr>
              </a:solidFill>
            </a:endParaRPr>
          </a:p>
          <a:p>
            <a:endParaRPr lang="en-US" sz="1400" dirty="0">
              <a:solidFill>
                <a:schemeClr val="tx1">
                  <a:lumMod val="65000"/>
                  <a:lumOff val="35000"/>
                </a:schemeClr>
              </a:solidFill>
            </a:endParaRPr>
          </a:p>
          <a:p>
            <a:endParaRPr lang="en-US" sz="1400" dirty="0">
              <a:solidFill>
                <a:schemeClr val="tx1">
                  <a:lumMod val="65000"/>
                  <a:lumOff val="35000"/>
                </a:schemeClr>
              </a:solidFill>
            </a:endParaRPr>
          </a:p>
        </p:txBody>
      </p:sp>
      <p:sp>
        <p:nvSpPr>
          <p:cNvPr id="18" name="Rectangle 17">
            <a:extLst>
              <a:ext uri="{FF2B5EF4-FFF2-40B4-BE49-F238E27FC236}">
                <a16:creationId xmlns:a16="http://schemas.microsoft.com/office/drawing/2014/main" id="{A7284152-95BC-F700-14AD-42F4499D1746}"/>
              </a:ext>
            </a:extLst>
          </p:cNvPr>
          <p:cNvSpPr/>
          <p:nvPr/>
        </p:nvSpPr>
        <p:spPr>
          <a:xfrm>
            <a:off x="4990409" y="3928711"/>
            <a:ext cx="2283987" cy="24237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chemeClr val="tx1">
                    <a:lumMod val="65000"/>
                    <a:lumOff val="35000"/>
                  </a:schemeClr>
                </a:solidFill>
              </a:rPr>
              <a:t>Can submit any amount over $50 owed on residential account to state’s debt set off program for collection against state tax refunds or lottery winnings</a:t>
            </a:r>
          </a:p>
          <a:p>
            <a:endParaRPr lang="en-US" sz="1400" dirty="0">
              <a:solidFill>
                <a:schemeClr val="tx1">
                  <a:lumMod val="65000"/>
                  <a:lumOff val="35000"/>
                </a:schemeClr>
              </a:solidFill>
            </a:endParaRPr>
          </a:p>
          <a:p>
            <a:endParaRPr lang="en-US" sz="1400" dirty="0">
              <a:solidFill>
                <a:schemeClr val="tx1">
                  <a:lumMod val="65000"/>
                  <a:lumOff val="35000"/>
                </a:schemeClr>
              </a:solidFill>
            </a:endParaRPr>
          </a:p>
          <a:p>
            <a:endParaRPr lang="en-US" sz="1400" dirty="0">
              <a:solidFill>
                <a:schemeClr val="tx1">
                  <a:lumMod val="65000"/>
                  <a:lumOff val="35000"/>
                </a:schemeClr>
              </a:solidFill>
            </a:endParaRPr>
          </a:p>
          <a:p>
            <a:endParaRPr lang="en-US" sz="1400" dirty="0">
              <a:solidFill>
                <a:schemeClr val="tx1">
                  <a:lumMod val="65000"/>
                  <a:lumOff val="35000"/>
                </a:schemeClr>
              </a:solidFill>
            </a:endParaRPr>
          </a:p>
        </p:txBody>
      </p:sp>
      <p:sp>
        <p:nvSpPr>
          <p:cNvPr id="24" name="Rectangle 23">
            <a:extLst>
              <a:ext uri="{FF2B5EF4-FFF2-40B4-BE49-F238E27FC236}">
                <a16:creationId xmlns:a16="http://schemas.microsoft.com/office/drawing/2014/main" id="{D8B57CF5-3B51-9255-7108-9D2EC3DD0297}"/>
              </a:ext>
            </a:extLst>
          </p:cNvPr>
          <p:cNvSpPr/>
          <p:nvPr/>
        </p:nvSpPr>
        <p:spPr>
          <a:xfrm>
            <a:off x="9577405" y="4154480"/>
            <a:ext cx="2283987" cy="24237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chemeClr val="tx1">
                    <a:lumMod val="65000"/>
                    <a:lumOff val="35000"/>
                  </a:schemeClr>
                </a:solidFill>
              </a:rPr>
              <a:t>If a unit bills more than one utility service, the governing board can adopt an ordinance specifying how partial payments will be applied. </a:t>
            </a:r>
          </a:p>
          <a:p>
            <a:endParaRPr lang="en-US" sz="1400" dirty="0">
              <a:solidFill>
                <a:schemeClr val="tx1">
                  <a:lumMod val="65000"/>
                  <a:lumOff val="35000"/>
                </a:schemeClr>
              </a:solidFill>
            </a:endParaRPr>
          </a:p>
          <a:p>
            <a:endParaRPr lang="en-US" sz="1400" dirty="0">
              <a:solidFill>
                <a:schemeClr val="tx1">
                  <a:lumMod val="65000"/>
                  <a:lumOff val="35000"/>
                </a:schemeClr>
              </a:solidFill>
            </a:endParaRPr>
          </a:p>
          <a:p>
            <a:endParaRPr lang="en-US" sz="1400" dirty="0">
              <a:solidFill>
                <a:schemeClr val="tx1">
                  <a:lumMod val="65000"/>
                  <a:lumOff val="35000"/>
                </a:schemeClr>
              </a:solidFill>
            </a:endParaRPr>
          </a:p>
          <a:p>
            <a:endParaRPr lang="en-US" sz="1400" dirty="0">
              <a:solidFill>
                <a:schemeClr val="tx1">
                  <a:lumMod val="65000"/>
                  <a:lumOff val="35000"/>
                </a:schemeClr>
              </a:solidFill>
            </a:endParaRPr>
          </a:p>
        </p:txBody>
      </p:sp>
      <p:pic>
        <p:nvPicPr>
          <p:cNvPr id="27" name="Graphic 26" descr="Sort with solid fill">
            <a:extLst>
              <a:ext uri="{FF2B5EF4-FFF2-40B4-BE49-F238E27FC236}">
                <a16:creationId xmlns:a16="http://schemas.microsoft.com/office/drawing/2014/main" id="{F29C4321-AEC6-15A6-FA86-7E00577DCD0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038542" y="2043407"/>
            <a:ext cx="1071885" cy="1071885"/>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5125759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0607C-E81A-0768-D7A6-7CF31779D612}"/>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F1AEEF78-BF07-0A21-9897-B56752259CA3}"/>
              </a:ext>
            </a:extLst>
          </p:cNvPr>
          <p:cNvGrpSpPr/>
          <p:nvPr/>
        </p:nvGrpSpPr>
        <p:grpSpPr>
          <a:xfrm rot="16200000">
            <a:off x="610407" y="1779021"/>
            <a:ext cx="1645920" cy="1643744"/>
            <a:chOff x="2144486" y="1491343"/>
            <a:chExt cx="2569028" cy="3483428"/>
          </a:xfrm>
          <a:solidFill>
            <a:schemeClr val="bg2">
              <a:lumMod val="75000"/>
            </a:schemeClr>
          </a:solidFill>
          <a:effectLst>
            <a:outerShdw blurRad="50800" dist="38100" dir="8100000" algn="tr" rotWithShape="0">
              <a:prstClr val="black">
                <a:alpha val="40000"/>
              </a:prstClr>
            </a:outerShdw>
          </a:effectLst>
        </p:grpSpPr>
        <p:sp>
          <p:nvSpPr>
            <p:cNvPr id="2" name="Flowchart: Delay 1">
              <a:extLst>
                <a:ext uri="{FF2B5EF4-FFF2-40B4-BE49-F238E27FC236}">
                  <a16:creationId xmlns:a16="http://schemas.microsoft.com/office/drawing/2014/main" id="{1B6BF9C0-71BC-F0B5-94B1-2034498457A0}"/>
                </a:ext>
              </a:extLst>
            </p:cNvPr>
            <p:cNvSpPr/>
            <p:nvPr/>
          </p:nvSpPr>
          <p:spPr>
            <a:xfrm>
              <a:off x="3429000" y="1491343"/>
              <a:ext cx="1284514" cy="3483428"/>
            </a:xfrm>
            <a:custGeom>
              <a:avLst/>
              <a:gdLst>
                <a:gd name="connsiteX0" fmla="*/ 0 w 2569028"/>
                <a:gd name="connsiteY0" fmla="*/ 0 h 3483428"/>
                <a:gd name="connsiteX1" fmla="*/ 1284514 w 2569028"/>
                <a:gd name="connsiteY1" fmla="*/ 0 h 3483428"/>
                <a:gd name="connsiteX2" fmla="*/ 2569028 w 2569028"/>
                <a:gd name="connsiteY2" fmla="*/ 1741714 h 3483428"/>
                <a:gd name="connsiteX3" fmla="*/ 1284514 w 2569028"/>
                <a:gd name="connsiteY3" fmla="*/ 3483428 h 3483428"/>
                <a:gd name="connsiteX4" fmla="*/ 0 w 2569028"/>
                <a:gd name="connsiteY4" fmla="*/ 3483428 h 3483428"/>
                <a:gd name="connsiteX5" fmla="*/ 0 w 2569028"/>
                <a:gd name="connsiteY5" fmla="*/ 0 h 3483428"/>
                <a:gd name="connsiteX0" fmla="*/ 0 w 2569028"/>
                <a:gd name="connsiteY0" fmla="*/ 3483428 h 3483428"/>
                <a:gd name="connsiteX1" fmla="*/ 1284514 w 2569028"/>
                <a:gd name="connsiteY1" fmla="*/ 0 h 3483428"/>
                <a:gd name="connsiteX2" fmla="*/ 2569028 w 2569028"/>
                <a:gd name="connsiteY2" fmla="*/ 1741714 h 3483428"/>
                <a:gd name="connsiteX3" fmla="*/ 1284514 w 2569028"/>
                <a:gd name="connsiteY3" fmla="*/ 3483428 h 3483428"/>
                <a:gd name="connsiteX4" fmla="*/ 0 w 2569028"/>
                <a:gd name="connsiteY4" fmla="*/ 3483428 h 3483428"/>
                <a:gd name="connsiteX0" fmla="*/ 0 w 1284514"/>
                <a:gd name="connsiteY0" fmla="*/ 3483428 h 3483428"/>
                <a:gd name="connsiteX1" fmla="*/ 0 w 1284514"/>
                <a:gd name="connsiteY1" fmla="*/ 0 h 3483428"/>
                <a:gd name="connsiteX2" fmla="*/ 1284514 w 1284514"/>
                <a:gd name="connsiteY2" fmla="*/ 1741714 h 3483428"/>
                <a:gd name="connsiteX3" fmla="*/ 0 w 1284514"/>
                <a:gd name="connsiteY3" fmla="*/ 3483428 h 3483428"/>
              </a:gdLst>
              <a:ahLst/>
              <a:cxnLst>
                <a:cxn ang="0">
                  <a:pos x="connsiteX0" y="connsiteY0"/>
                </a:cxn>
                <a:cxn ang="0">
                  <a:pos x="connsiteX1" y="connsiteY1"/>
                </a:cxn>
                <a:cxn ang="0">
                  <a:pos x="connsiteX2" y="connsiteY2"/>
                </a:cxn>
                <a:cxn ang="0">
                  <a:pos x="connsiteX3" y="connsiteY3"/>
                </a:cxn>
              </a:cxnLst>
              <a:rect l="l" t="t" r="r" b="b"/>
              <a:pathLst>
                <a:path w="1284514" h="3483428">
                  <a:moveTo>
                    <a:pt x="0" y="3483428"/>
                  </a:moveTo>
                  <a:lnTo>
                    <a:pt x="0" y="0"/>
                  </a:lnTo>
                  <a:cubicBezTo>
                    <a:pt x="709417" y="0"/>
                    <a:pt x="1284514" y="779792"/>
                    <a:pt x="1284514" y="1741714"/>
                  </a:cubicBezTo>
                  <a:cubicBezTo>
                    <a:pt x="1284514" y="2703636"/>
                    <a:pt x="709417" y="3483428"/>
                    <a:pt x="0" y="3483428"/>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lowchart: Delay 1">
              <a:extLst>
                <a:ext uri="{FF2B5EF4-FFF2-40B4-BE49-F238E27FC236}">
                  <a16:creationId xmlns:a16="http://schemas.microsoft.com/office/drawing/2014/main" id="{87B7EB73-05D9-AA32-6CD6-660CFE38CB0F}"/>
                </a:ext>
              </a:extLst>
            </p:cNvPr>
            <p:cNvSpPr/>
            <p:nvPr/>
          </p:nvSpPr>
          <p:spPr>
            <a:xfrm flipH="1">
              <a:off x="2144486" y="1491343"/>
              <a:ext cx="1284514" cy="3483428"/>
            </a:xfrm>
            <a:custGeom>
              <a:avLst/>
              <a:gdLst>
                <a:gd name="connsiteX0" fmla="*/ 0 w 2569028"/>
                <a:gd name="connsiteY0" fmla="*/ 0 h 3483428"/>
                <a:gd name="connsiteX1" fmla="*/ 1284514 w 2569028"/>
                <a:gd name="connsiteY1" fmla="*/ 0 h 3483428"/>
                <a:gd name="connsiteX2" fmla="*/ 2569028 w 2569028"/>
                <a:gd name="connsiteY2" fmla="*/ 1741714 h 3483428"/>
                <a:gd name="connsiteX3" fmla="*/ 1284514 w 2569028"/>
                <a:gd name="connsiteY3" fmla="*/ 3483428 h 3483428"/>
                <a:gd name="connsiteX4" fmla="*/ 0 w 2569028"/>
                <a:gd name="connsiteY4" fmla="*/ 3483428 h 3483428"/>
                <a:gd name="connsiteX5" fmla="*/ 0 w 2569028"/>
                <a:gd name="connsiteY5" fmla="*/ 0 h 3483428"/>
                <a:gd name="connsiteX0" fmla="*/ 0 w 2569028"/>
                <a:gd name="connsiteY0" fmla="*/ 3483428 h 3483428"/>
                <a:gd name="connsiteX1" fmla="*/ 1284514 w 2569028"/>
                <a:gd name="connsiteY1" fmla="*/ 0 h 3483428"/>
                <a:gd name="connsiteX2" fmla="*/ 2569028 w 2569028"/>
                <a:gd name="connsiteY2" fmla="*/ 1741714 h 3483428"/>
                <a:gd name="connsiteX3" fmla="*/ 1284514 w 2569028"/>
                <a:gd name="connsiteY3" fmla="*/ 3483428 h 3483428"/>
                <a:gd name="connsiteX4" fmla="*/ 0 w 2569028"/>
                <a:gd name="connsiteY4" fmla="*/ 3483428 h 3483428"/>
                <a:gd name="connsiteX0" fmla="*/ 0 w 1284514"/>
                <a:gd name="connsiteY0" fmla="*/ 3483428 h 3483428"/>
                <a:gd name="connsiteX1" fmla="*/ 0 w 1284514"/>
                <a:gd name="connsiteY1" fmla="*/ 0 h 3483428"/>
                <a:gd name="connsiteX2" fmla="*/ 1284514 w 1284514"/>
                <a:gd name="connsiteY2" fmla="*/ 1741714 h 3483428"/>
                <a:gd name="connsiteX3" fmla="*/ 0 w 1284514"/>
                <a:gd name="connsiteY3" fmla="*/ 3483428 h 3483428"/>
              </a:gdLst>
              <a:ahLst/>
              <a:cxnLst>
                <a:cxn ang="0">
                  <a:pos x="connsiteX0" y="connsiteY0"/>
                </a:cxn>
                <a:cxn ang="0">
                  <a:pos x="connsiteX1" y="connsiteY1"/>
                </a:cxn>
                <a:cxn ang="0">
                  <a:pos x="connsiteX2" y="connsiteY2"/>
                </a:cxn>
                <a:cxn ang="0">
                  <a:pos x="connsiteX3" y="connsiteY3"/>
                </a:cxn>
              </a:cxnLst>
              <a:rect l="l" t="t" r="r" b="b"/>
              <a:pathLst>
                <a:path w="1284514" h="3483428">
                  <a:moveTo>
                    <a:pt x="0" y="3483428"/>
                  </a:moveTo>
                  <a:lnTo>
                    <a:pt x="0" y="0"/>
                  </a:lnTo>
                  <a:cubicBezTo>
                    <a:pt x="709417" y="0"/>
                    <a:pt x="1284514" y="779792"/>
                    <a:pt x="1284514" y="1741714"/>
                  </a:cubicBezTo>
                  <a:cubicBezTo>
                    <a:pt x="1284514" y="2703636"/>
                    <a:pt x="709417" y="3483428"/>
                    <a:pt x="0" y="3483428"/>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Rectangle 46">
            <a:extLst>
              <a:ext uri="{FF2B5EF4-FFF2-40B4-BE49-F238E27FC236}">
                <a16:creationId xmlns:a16="http://schemas.microsoft.com/office/drawing/2014/main" id="{C51D847A-24A4-626C-7BB0-D57297CC4167}"/>
              </a:ext>
            </a:extLst>
          </p:cNvPr>
          <p:cNvSpPr/>
          <p:nvPr/>
        </p:nvSpPr>
        <p:spPr>
          <a:xfrm>
            <a:off x="141738" y="3559379"/>
            <a:ext cx="2135885" cy="369332"/>
          </a:xfrm>
          <a:prstGeom prst="rect">
            <a:avLst/>
          </a:prstGeom>
        </p:spPr>
        <p:txBody>
          <a:bodyPr wrap="square">
            <a:spAutoFit/>
          </a:bodyPr>
          <a:lstStyle/>
          <a:p>
            <a:pPr algn="ctr"/>
            <a:r>
              <a:rPr lang="en-US" b="1" cap="all" dirty="0">
                <a:solidFill>
                  <a:schemeClr val="tx1">
                    <a:lumMod val="75000"/>
                    <a:lumOff val="25000"/>
                  </a:schemeClr>
                </a:solidFill>
                <a:latin typeface="Arial" panose="020B0604020202020204" pitchFamily="34" charset="0"/>
                <a:cs typeface="Arial" panose="020B0604020202020204" pitchFamily="34" charset="0"/>
              </a:rPr>
              <a:t>Payment Plans</a:t>
            </a:r>
          </a:p>
        </p:txBody>
      </p:sp>
      <p:grpSp>
        <p:nvGrpSpPr>
          <p:cNvPr id="8" name="Group 7">
            <a:extLst>
              <a:ext uri="{FF2B5EF4-FFF2-40B4-BE49-F238E27FC236}">
                <a16:creationId xmlns:a16="http://schemas.microsoft.com/office/drawing/2014/main" id="{99915903-8339-CCB8-8EB0-9582B84A39E1}"/>
              </a:ext>
            </a:extLst>
          </p:cNvPr>
          <p:cNvGrpSpPr/>
          <p:nvPr/>
        </p:nvGrpSpPr>
        <p:grpSpPr>
          <a:xfrm rot="16200000">
            <a:off x="2910517" y="1779021"/>
            <a:ext cx="1645920" cy="1643744"/>
            <a:chOff x="2144486" y="1491343"/>
            <a:chExt cx="2569028" cy="3483428"/>
          </a:xfrm>
          <a:solidFill>
            <a:schemeClr val="bg2">
              <a:lumMod val="75000"/>
            </a:schemeClr>
          </a:solidFill>
          <a:effectLst>
            <a:outerShdw blurRad="50800" dist="38100" dir="8100000" algn="tr" rotWithShape="0">
              <a:prstClr val="black">
                <a:alpha val="40000"/>
              </a:prstClr>
            </a:outerShdw>
          </a:effectLst>
        </p:grpSpPr>
        <p:sp>
          <p:nvSpPr>
            <p:cNvPr id="9" name="Flowchart: Delay 1">
              <a:extLst>
                <a:ext uri="{FF2B5EF4-FFF2-40B4-BE49-F238E27FC236}">
                  <a16:creationId xmlns:a16="http://schemas.microsoft.com/office/drawing/2014/main" id="{9880830D-20E3-E2C1-B51E-668E152162E3}"/>
                </a:ext>
              </a:extLst>
            </p:cNvPr>
            <p:cNvSpPr/>
            <p:nvPr/>
          </p:nvSpPr>
          <p:spPr>
            <a:xfrm>
              <a:off x="3429000" y="1491343"/>
              <a:ext cx="1284514" cy="3483428"/>
            </a:xfrm>
            <a:custGeom>
              <a:avLst/>
              <a:gdLst>
                <a:gd name="connsiteX0" fmla="*/ 0 w 2569028"/>
                <a:gd name="connsiteY0" fmla="*/ 0 h 3483428"/>
                <a:gd name="connsiteX1" fmla="*/ 1284514 w 2569028"/>
                <a:gd name="connsiteY1" fmla="*/ 0 h 3483428"/>
                <a:gd name="connsiteX2" fmla="*/ 2569028 w 2569028"/>
                <a:gd name="connsiteY2" fmla="*/ 1741714 h 3483428"/>
                <a:gd name="connsiteX3" fmla="*/ 1284514 w 2569028"/>
                <a:gd name="connsiteY3" fmla="*/ 3483428 h 3483428"/>
                <a:gd name="connsiteX4" fmla="*/ 0 w 2569028"/>
                <a:gd name="connsiteY4" fmla="*/ 3483428 h 3483428"/>
                <a:gd name="connsiteX5" fmla="*/ 0 w 2569028"/>
                <a:gd name="connsiteY5" fmla="*/ 0 h 3483428"/>
                <a:gd name="connsiteX0" fmla="*/ 0 w 2569028"/>
                <a:gd name="connsiteY0" fmla="*/ 3483428 h 3483428"/>
                <a:gd name="connsiteX1" fmla="*/ 1284514 w 2569028"/>
                <a:gd name="connsiteY1" fmla="*/ 0 h 3483428"/>
                <a:gd name="connsiteX2" fmla="*/ 2569028 w 2569028"/>
                <a:gd name="connsiteY2" fmla="*/ 1741714 h 3483428"/>
                <a:gd name="connsiteX3" fmla="*/ 1284514 w 2569028"/>
                <a:gd name="connsiteY3" fmla="*/ 3483428 h 3483428"/>
                <a:gd name="connsiteX4" fmla="*/ 0 w 2569028"/>
                <a:gd name="connsiteY4" fmla="*/ 3483428 h 3483428"/>
                <a:gd name="connsiteX0" fmla="*/ 0 w 1284514"/>
                <a:gd name="connsiteY0" fmla="*/ 3483428 h 3483428"/>
                <a:gd name="connsiteX1" fmla="*/ 0 w 1284514"/>
                <a:gd name="connsiteY1" fmla="*/ 0 h 3483428"/>
                <a:gd name="connsiteX2" fmla="*/ 1284514 w 1284514"/>
                <a:gd name="connsiteY2" fmla="*/ 1741714 h 3483428"/>
                <a:gd name="connsiteX3" fmla="*/ 0 w 1284514"/>
                <a:gd name="connsiteY3" fmla="*/ 3483428 h 3483428"/>
              </a:gdLst>
              <a:ahLst/>
              <a:cxnLst>
                <a:cxn ang="0">
                  <a:pos x="connsiteX0" y="connsiteY0"/>
                </a:cxn>
                <a:cxn ang="0">
                  <a:pos x="connsiteX1" y="connsiteY1"/>
                </a:cxn>
                <a:cxn ang="0">
                  <a:pos x="connsiteX2" y="connsiteY2"/>
                </a:cxn>
                <a:cxn ang="0">
                  <a:pos x="connsiteX3" y="connsiteY3"/>
                </a:cxn>
              </a:cxnLst>
              <a:rect l="l" t="t" r="r" b="b"/>
              <a:pathLst>
                <a:path w="1284514" h="3483428">
                  <a:moveTo>
                    <a:pt x="0" y="3483428"/>
                  </a:moveTo>
                  <a:lnTo>
                    <a:pt x="0" y="0"/>
                  </a:lnTo>
                  <a:cubicBezTo>
                    <a:pt x="709417" y="0"/>
                    <a:pt x="1284514" y="779792"/>
                    <a:pt x="1284514" y="1741714"/>
                  </a:cubicBezTo>
                  <a:cubicBezTo>
                    <a:pt x="1284514" y="2703636"/>
                    <a:pt x="709417" y="3483428"/>
                    <a:pt x="0" y="3483428"/>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Delay 1">
              <a:extLst>
                <a:ext uri="{FF2B5EF4-FFF2-40B4-BE49-F238E27FC236}">
                  <a16:creationId xmlns:a16="http://schemas.microsoft.com/office/drawing/2014/main" id="{681CF355-8138-BAF2-F4DD-22BCF1E8E07C}"/>
                </a:ext>
              </a:extLst>
            </p:cNvPr>
            <p:cNvSpPr/>
            <p:nvPr/>
          </p:nvSpPr>
          <p:spPr>
            <a:xfrm flipH="1">
              <a:off x="2144486" y="1491343"/>
              <a:ext cx="1284514" cy="3483428"/>
            </a:xfrm>
            <a:custGeom>
              <a:avLst/>
              <a:gdLst>
                <a:gd name="connsiteX0" fmla="*/ 0 w 2569028"/>
                <a:gd name="connsiteY0" fmla="*/ 0 h 3483428"/>
                <a:gd name="connsiteX1" fmla="*/ 1284514 w 2569028"/>
                <a:gd name="connsiteY1" fmla="*/ 0 h 3483428"/>
                <a:gd name="connsiteX2" fmla="*/ 2569028 w 2569028"/>
                <a:gd name="connsiteY2" fmla="*/ 1741714 h 3483428"/>
                <a:gd name="connsiteX3" fmla="*/ 1284514 w 2569028"/>
                <a:gd name="connsiteY3" fmla="*/ 3483428 h 3483428"/>
                <a:gd name="connsiteX4" fmla="*/ 0 w 2569028"/>
                <a:gd name="connsiteY4" fmla="*/ 3483428 h 3483428"/>
                <a:gd name="connsiteX5" fmla="*/ 0 w 2569028"/>
                <a:gd name="connsiteY5" fmla="*/ 0 h 3483428"/>
                <a:gd name="connsiteX0" fmla="*/ 0 w 2569028"/>
                <a:gd name="connsiteY0" fmla="*/ 3483428 h 3483428"/>
                <a:gd name="connsiteX1" fmla="*/ 1284514 w 2569028"/>
                <a:gd name="connsiteY1" fmla="*/ 0 h 3483428"/>
                <a:gd name="connsiteX2" fmla="*/ 2569028 w 2569028"/>
                <a:gd name="connsiteY2" fmla="*/ 1741714 h 3483428"/>
                <a:gd name="connsiteX3" fmla="*/ 1284514 w 2569028"/>
                <a:gd name="connsiteY3" fmla="*/ 3483428 h 3483428"/>
                <a:gd name="connsiteX4" fmla="*/ 0 w 2569028"/>
                <a:gd name="connsiteY4" fmla="*/ 3483428 h 3483428"/>
                <a:gd name="connsiteX0" fmla="*/ 0 w 1284514"/>
                <a:gd name="connsiteY0" fmla="*/ 3483428 h 3483428"/>
                <a:gd name="connsiteX1" fmla="*/ 0 w 1284514"/>
                <a:gd name="connsiteY1" fmla="*/ 0 h 3483428"/>
                <a:gd name="connsiteX2" fmla="*/ 1284514 w 1284514"/>
                <a:gd name="connsiteY2" fmla="*/ 1741714 h 3483428"/>
                <a:gd name="connsiteX3" fmla="*/ 0 w 1284514"/>
                <a:gd name="connsiteY3" fmla="*/ 3483428 h 3483428"/>
              </a:gdLst>
              <a:ahLst/>
              <a:cxnLst>
                <a:cxn ang="0">
                  <a:pos x="connsiteX0" y="connsiteY0"/>
                </a:cxn>
                <a:cxn ang="0">
                  <a:pos x="connsiteX1" y="connsiteY1"/>
                </a:cxn>
                <a:cxn ang="0">
                  <a:pos x="connsiteX2" y="connsiteY2"/>
                </a:cxn>
                <a:cxn ang="0">
                  <a:pos x="connsiteX3" y="connsiteY3"/>
                </a:cxn>
              </a:cxnLst>
              <a:rect l="l" t="t" r="r" b="b"/>
              <a:pathLst>
                <a:path w="1284514" h="3483428">
                  <a:moveTo>
                    <a:pt x="0" y="3483428"/>
                  </a:moveTo>
                  <a:lnTo>
                    <a:pt x="0" y="0"/>
                  </a:lnTo>
                  <a:cubicBezTo>
                    <a:pt x="709417" y="0"/>
                    <a:pt x="1284514" y="779792"/>
                    <a:pt x="1284514" y="1741714"/>
                  </a:cubicBezTo>
                  <a:cubicBezTo>
                    <a:pt x="1284514" y="2703636"/>
                    <a:pt x="709417" y="3483428"/>
                    <a:pt x="0" y="348342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9" name="Rectangle 48">
            <a:extLst>
              <a:ext uri="{FF2B5EF4-FFF2-40B4-BE49-F238E27FC236}">
                <a16:creationId xmlns:a16="http://schemas.microsoft.com/office/drawing/2014/main" id="{9FC0511A-AC28-14B9-757D-4B521C62523C}"/>
              </a:ext>
            </a:extLst>
          </p:cNvPr>
          <p:cNvSpPr/>
          <p:nvPr/>
        </p:nvSpPr>
        <p:spPr>
          <a:xfrm>
            <a:off x="2508886" y="3530115"/>
            <a:ext cx="2283987" cy="646331"/>
          </a:xfrm>
          <a:prstGeom prst="rect">
            <a:avLst/>
          </a:prstGeom>
        </p:spPr>
        <p:txBody>
          <a:bodyPr wrap="square">
            <a:spAutoFit/>
          </a:bodyPr>
          <a:lstStyle/>
          <a:p>
            <a:pPr algn="ctr"/>
            <a:r>
              <a:rPr lang="en-US" b="1" cap="all" dirty="0">
                <a:solidFill>
                  <a:schemeClr val="tx1">
                    <a:lumMod val="75000"/>
                    <a:lumOff val="25000"/>
                  </a:schemeClr>
                </a:solidFill>
                <a:latin typeface="Arial" panose="020B0604020202020204" pitchFamily="34" charset="0"/>
                <a:cs typeface="Arial" panose="020B0604020202020204" pitchFamily="34" charset="0"/>
              </a:rPr>
              <a:t>Assistance </a:t>
            </a:r>
            <a:r>
              <a:rPr lang="en-US" b="1" cap="all" dirty="0" err="1">
                <a:solidFill>
                  <a:schemeClr val="tx1">
                    <a:lumMod val="75000"/>
                    <a:lumOff val="25000"/>
                  </a:schemeClr>
                </a:solidFill>
                <a:latin typeface="Arial" panose="020B0604020202020204" pitchFamily="34" charset="0"/>
                <a:cs typeface="Arial" panose="020B0604020202020204" pitchFamily="34" charset="0"/>
              </a:rPr>
              <a:t>PRograms</a:t>
            </a:r>
            <a:endParaRPr lang="en-US" b="1" cap="all"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50" name="Rectangle 49">
            <a:extLst>
              <a:ext uri="{FF2B5EF4-FFF2-40B4-BE49-F238E27FC236}">
                <a16:creationId xmlns:a16="http://schemas.microsoft.com/office/drawing/2014/main" id="{F66F6F91-0726-92EA-E3A0-96F3BEC51AA7}"/>
              </a:ext>
            </a:extLst>
          </p:cNvPr>
          <p:cNvSpPr/>
          <p:nvPr/>
        </p:nvSpPr>
        <p:spPr>
          <a:xfrm>
            <a:off x="4901484" y="3559379"/>
            <a:ext cx="2145566" cy="646331"/>
          </a:xfrm>
          <a:prstGeom prst="rect">
            <a:avLst/>
          </a:prstGeom>
        </p:spPr>
        <p:txBody>
          <a:bodyPr wrap="square">
            <a:spAutoFit/>
          </a:bodyPr>
          <a:lstStyle/>
          <a:p>
            <a:pPr algn="ctr"/>
            <a:r>
              <a:rPr lang="en-US" b="1" cap="all" dirty="0">
                <a:solidFill>
                  <a:schemeClr val="tx1">
                    <a:lumMod val="75000"/>
                    <a:lumOff val="25000"/>
                  </a:schemeClr>
                </a:solidFill>
                <a:latin typeface="Arial" panose="020B0604020202020204" pitchFamily="34" charset="0"/>
                <a:cs typeface="Arial" panose="020B0604020202020204" pitchFamily="34" charset="0"/>
              </a:rPr>
              <a:t>External Resources</a:t>
            </a:r>
          </a:p>
        </p:txBody>
      </p:sp>
      <p:grpSp>
        <p:nvGrpSpPr>
          <p:cNvPr id="11" name="Group 10">
            <a:extLst>
              <a:ext uri="{FF2B5EF4-FFF2-40B4-BE49-F238E27FC236}">
                <a16:creationId xmlns:a16="http://schemas.microsoft.com/office/drawing/2014/main" id="{3B9F71A3-5055-B4C2-460D-FCA3693C27BB}"/>
              </a:ext>
            </a:extLst>
          </p:cNvPr>
          <p:cNvGrpSpPr/>
          <p:nvPr/>
        </p:nvGrpSpPr>
        <p:grpSpPr>
          <a:xfrm rot="16200000">
            <a:off x="7451416" y="1779021"/>
            <a:ext cx="1645920" cy="1643744"/>
            <a:chOff x="2144486" y="1491343"/>
            <a:chExt cx="2569028" cy="3483428"/>
          </a:xfrm>
          <a:solidFill>
            <a:schemeClr val="bg2">
              <a:lumMod val="75000"/>
            </a:schemeClr>
          </a:solidFill>
          <a:effectLst>
            <a:outerShdw blurRad="50800" dist="38100" dir="8100000" algn="tr" rotWithShape="0">
              <a:prstClr val="black">
                <a:alpha val="40000"/>
              </a:prstClr>
            </a:outerShdw>
          </a:effectLst>
        </p:grpSpPr>
        <p:sp>
          <p:nvSpPr>
            <p:cNvPr id="12" name="Flowchart: Delay 1">
              <a:extLst>
                <a:ext uri="{FF2B5EF4-FFF2-40B4-BE49-F238E27FC236}">
                  <a16:creationId xmlns:a16="http://schemas.microsoft.com/office/drawing/2014/main" id="{8AF46D7D-9512-1E90-6367-83702823D3E9}"/>
                </a:ext>
              </a:extLst>
            </p:cNvPr>
            <p:cNvSpPr/>
            <p:nvPr/>
          </p:nvSpPr>
          <p:spPr>
            <a:xfrm>
              <a:off x="3429000" y="1491343"/>
              <a:ext cx="1284514" cy="3483428"/>
            </a:xfrm>
            <a:custGeom>
              <a:avLst/>
              <a:gdLst>
                <a:gd name="connsiteX0" fmla="*/ 0 w 2569028"/>
                <a:gd name="connsiteY0" fmla="*/ 0 h 3483428"/>
                <a:gd name="connsiteX1" fmla="*/ 1284514 w 2569028"/>
                <a:gd name="connsiteY1" fmla="*/ 0 h 3483428"/>
                <a:gd name="connsiteX2" fmla="*/ 2569028 w 2569028"/>
                <a:gd name="connsiteY2" fmla="*/ 1741714 h 3483428"/>
                <a:gd name="connsiteX3" fmla="*/ 1284514 w 2569028"/>
                <a:gd name="connsiteY3" fmla="*/ 3483428 h 3483428"/>
                <a:gd name="connsiteX4" fmla="*/ 0 w 2569028"/>
                <a:gd name="connsiteY4" fmla="*/ 3483428 h 3483428"/>
                <a:gd name="connsiteX5" fmla="*/ 0 w 2569028"/>
                <a:gd name="connsiteY5" fmla="*/ 0 h 3483428"/>
                <a:gd name="connsiteX0" fmla="*/ 0 w 2569028"/>
                <a:gd name="connsiteY0" fmla="*/ 3483428 h 3483428"/>
                <a:gd name="connsiteX1" fmla="*/ 1284514 w 2569028"/>
                <a:gd name="connsiteY1" fmla="*/ 0 h 3483428"/>
                <a:gd name="connsiteX2" fmla="*/ 2569028 w 2569028"/>
                <a:gd name="connsiteY2" fmla="*/ 1741714 h 3483428"/>
                <a:gd name="connsiteX3" fmla="*/ 1284514 w 2569028"/>
                <a:gd name="connsiteY3" fmla="*/ 3483428 h 3483428"/>
                <a:gd name="connsiteX4" fmla="*/ 0 w 2569028"/>
                <a:gd name="connsiteY4" fmla="*/ 3483428 h 3483428"/>
                <a:gd name="connsiteX0" fmla="*/ 0 w 1284514"/>
                <a:gd name="connsiteY0" fmla="*/ 3483428 h 3483428"/>
                <a:gd name="connsiteX1" fmla="*/ 0 w 1284514"/>
                <a:gd name="connsiteY1" fmla="*/ 0 h 3483428"/>
                <a:gd name="connsiteX2" fmla="*/ 1284514 w 1284514"/>
                <a:gd name="connsiteY2" fmla="*/ 1741714 h 3483428"/>
                <a:gd name="connsiteX3" fmla="*/ 0 w 1284514"/>
                <a:gd name="connsiteY3" fmla="*/ 3483428 h 3483428"/>
              </a:gdLst>
              <a:ahLst/>
              <a:cxnLst>
                <a:cxn ang="0">
                  <a:pos x="connsiteX0" y="connsiteY0"/>
                </a:cxn>
                <a:cxn ang="0">
                  <a:pos x="connsiteX1" y="connsiteY1"/>
                </a:cxn>
                <a:cxn ang="0">
                  <a:pos x="connsiteX2" y="connsiteY2"/>
                </a:cxn>
                <a:cxn ang="0">
                  <a:pos x="connsiteX3" y="connsiteY3"/>
                </a:cxn>
              </a:cxnLst>
              <a:rect l="l" t="t" r="r" b="b"/>
              <a:pathLst>
                <a:path w="1284514" h="3483428">
                  <a:moveTo>
                    <a:pt x="0" y="3483428"/>
                  </a:moveTo>
                  <a:lnTo>
                    <a:pt x="0" y="0"/>
                  </a:lnTo>
                  <a:cubicBezTo>
                    <a:pt x="709417" y="0"/>
                    <a:pt x="1284514" y="779792"/>
                    <a:pt x="1284514" y="1741714"/>
                  </a:cubicBezTo>
                  <a:cubicBezTo>
                    <a:pt x="1284514" y="2703636"/>
                    <a:pt x="709417" y="3483428"/>
                    <a:pt x="0" y="3483428"/>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
              <a:extLst>
                <a:ext uri="{FF2B5EF4-FFF2-40B4-BE49-F238E27FC236}">
                  <a16:creationId xmlns:a16="http://schemas.microsoft.com/office/drawing/2014/main" id="{10E61A6F-5E2E-8E9E-0A44-C3154BC7B935}"/>
                </a:ext>
              </a:extLst>
            </p:cNvPr>
            <p:cNvSpPr/>
            <p:nvPr/>
          </p:nvSpPr>
          <p:spPr>
            <a:xfrm flipH="1">
              <a:off x="2144486" y="1491343"/>
              <a:ext cx="1284514" cy="3483428"/>
            </a:xfrm>
            <a:custGeom>
              <a:avLst/>
              <a:gdLst>
                <a:gd name="connsiteX0" fmla="*/ 0 w 2569028"/>
                <a:gd name="connsiteY0" fmla="*/ 0 h 3483428"/>
                <a:gd name="connsiteX1" fmla="*/ 1284514 w 2569028"/>
                <a:gd name="connsiteY1" fmla="*/ 0 h 3483428"/>
                <a:gd name="connsiteX2" fmla="*/ 2569028 w 2569028"/>
                <a:gd name="connsiteY2" fmla="*/ 1741714 h 3483428"/>
                <a:gd name="connsiteX3" fmla="*/ 1284514 w 2569028"/>
                <a:gd name="connsiteY3" fmla="*/ 3483428 h 3483428"/>
                <a:gd name="connsiteX4" fmla="*/ 0 w 2569028"/>
                <a:gd name="connsiteY4" fmla="*/ 3483428 h 3483428"/>
                <a:gd name="connsiteX5" fmla="*/ 0 w 2569028"/>
                <a:gd name="connsiteY5" fmla="*/ 0 h 3483428"/>
                <a:gd name="connsiteX0" fmla="*/ 0 w 2569028"/>
                <a:gd name="connsiteY0" fmla="*/ 3483428 h 3483428"/>
                <a:gd name="connsiteX1" fmla="*/ 1284514 w 2569028"/>
                <a:gd name="connsiteY1" fmla="*/ 0 h 3483428"/>
                <a:gd name="connsiteX2" fmla="*/ 2569028 w 2569028"/>
                <a:gd name="connsiteY2" fmla="*/ 1741714 h 3483428"/>
                <a:gd name="connsiteX3" fmla="*/ 1284514 w 2569028"/>
                <a:gd name="connsiteY3" fmla="*/ 3483428 h 3483428"/>
                <a:gd name="connsiteX4" fmla="*/ 0 w 2569028"/>
                <a:gd name="connsiteY4" fmla="*/ 3483428 h 3483428"/>
                <a:gd name="connsiteX0" fmla="*/ 0 w 1284514"/>
                <a:gd name="connsiteY0" fmla="*/ 3483428 h 3483428"/>
                <a:gd name="connsiteX1" fmla="*/ 0 w 1284514"/>
                <a:gd name="connsiteY1" fmla="*/ 0 h 3483428"/>
                <a:gd name="connsiteX2" fmla="*/ 1284514 w 1284514"/>
                <a:gd name="connsiteY2" fmla="*/ 1741714 h 3483428"/>
                <a:gd name="connsiteX3" fmla="*/ 0 w 1284514"/>
                <a:gd name="connsiteY3" fmla="*/ 3483428 h 3483428"/>
              </a:gdLst>
              <a:ahLst/>
              <a:cxnLst>
                <a:cxn ang="0">
                  <a:pos x="connsiteX0" y="connsiteY0"/>
                </a:cxn>
                <a:cxn ang="0">
                  <a:pos x="connsiteX1" y="connsiteY1"/>
                </a:cxn>
                <a:cxn ang="0">
                  <a:pos x="connsiteX2" y="connsiteY2"/>
                </a:cxn>
                <a:cxn ang="0">
                  <a:pos x="connsiteX3" y="connsiteY3"/>
                </a:cxn>
              </a:cxnLst>
              <a:rect l="l" t="t" r="r" b="b"/>
              <a:pathLst>
                <a:path w="1284514" h="3483428">
                  <a:moveTo>
                    <a:pt x="0" y="3483428"/>
                  </a:moveTo>
                  <a:lnTo>
                    <a:pt x="0" y="0"/>
                  </a:lnTo>
                  <a:cubicBezTo>
                    <a:pt x="709417" y="0"/>
                    <a:pt x="1284514" y="779792"/>
                    <a:pt x="1284514" y="1741714"/>
                  </a:cubicBezTo>
                  <a:cubicBezTo>
                    <a:pt x="1284514" y="2703636"/>
                    <a:pt x="709417" y="3483428"/>
                    <a:pt x="0" y="348342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1" name="Rectangle 50">
            <a:extLst>
              <a:ext uri="{FF2B5EF4-FFF2-40B4-BE49-F238E27FC236}">
                <a16:creationId xmlns:a16="http://schemas.microsoft.com/office/drawing/2014/main" id="{0D209811-FD35-6EA8-664C-98AD68BF3A7E}"/>
              </a:ext>
            </a:extLst>
          </p:cNvPr>
          <p:cNvSpPr/>
          <p:nvPr/>
        </p:nvSpPr>
        <p:spPr>
          <a:xfrm>
            <a:off x="7201592" y="3508149"/>
            <a:ext cx="2145567" cy="646331"/>
          </a:xfrm>
          <a:prstGeom prst="rect">
            <a:avLst/>
          </a:prstGeom>
        </p:spPr>
        <p:txBody>
          <a:bodyPr wrap="square">
            <a:spAutoFit/>
          </a:bodyPr>
          <a:lstStyle/>
          <a:p>
            <a:pPr algn="ctr"/>
            <a:r>
              <a:rPr lang="en-US" b="1" cap="all" dirty="0">
                <a:solidFill>
                  <a:schemeClr val="tx1">
                    <a:lumMod val="75000"/>
                    <a:lumOff val="25000"/>
                  </a:schemeClr>
                </a:solidFill>
                <a:latin typeface="Arial" panose="020B0604020202020204" pitchFamily="34" charset="0"/>
                <a:cs typeface="Arial" panose="020B0604020202020204" pitchFamily="34" charset="0"/>
              </a:rPr>
              <a:t>Rate structure</a:t>
            </a:r>
          </a:p>
        </p:txBody>
      </p:sp>
      <p:sp>
        <p:nvSpPr>
          <p:cNvPr id="58" name="Rectangle 57">
            <a:extLst>
              <a:ext uri="{FF2B5EF4-FFF2-40B4-BE49-F238E27FC236}">
                <a16:creationId xmlns:a16="http://schemas.microsoft.com/office/drawing/2014/main" id="{20CEA397-DF81-E34E-AC2B-DAD9232A62BB}"/>
              </a:ext>
            </a:extLst>
          </p:cNvPr>
          <p:cNvSpPr/>
          <p:nvPr/>
        </p:nvSpPr>
        <p:spPr>
          <a:xfrm>
            <a:off x="0" y="0"/>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57" name="Rectangle 56">
            <a:extLst>
              <a:ext uri="{FF2B5EF4-FFF2-40B4-BE49-F238E27FC236}">
                <a16:creationId xmlns:a16="http://schemas.microsoft.com/office/drawing/2014/main" id="{87D6C4BE-7761-54D1-A892-DF26C70AF7CE}"/>
              </a:ext>
            </a:extLst>
          </p:cNvPr>
          <p:cNvSpPr/>
          <p:nvPr/>
        </p:nvSpPr>
        <p:spPr>
          <a:xfrm>
            <a:off x="691677" y="389500"/>
            <a:ext cx="10808646" cy="792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cs typeface="Arial" panose="020B0604020202020204" pitchFamily="34" charset="0"/>
              </a:rPr>
              <a:t>Customer Assistance</a:t>
            </a:r>
          </a:p>
        </p:txBody>
      </p:sp>
      <p:grpSp>
        <p:nvGrpSpPr>
          <p:cNvPr id="32" name="Group 31">
            <a:extLst>
              <a:ext uri="{FF2B5EF4-FFF2-40B4-BE49-F238E27FC236}">
                <a16:creationId xmlns:a16="http://schemas.microsoft.com/office/drawing/2014/main" id="{02802633-74F2-1691-58BB-2AF9901B56A7}"/>
              </a:ext>
            </a:extLst>
          </p:cNvPr>
          <p:cNvGrpSpPr/>
          <p:nvPr/>
        </p:nvGrpSpPr>
        <p:grpSpPr>
          <a:xfrm rot="16200000">
            <a:off x="5151307" y="1779022"/>
            <a:ext cx="1645920" cy="1643744"/>
            <a:chOff x="2144486" y="1491343"/>
            <a:chExt cx="2569028" cy="3483428"/>
          </a:xfrm>
          <a:solidFill>
            <a:schemeClr val="bg2">
              <a:lumMod val="75000"/>
            </a:schemeClr>
          </a:solidFill>
          <a:effectLst>
            <a:outerShdw blurRad="50800" dist="38100" dir="8100000" algn="tr" rotWithShape="0">
              <a:prstClr val="black">
                <a:alpha val="40000"/>
              </a:prstClr>
            </a:outerShdw>
          </a:effectLst>
        </p:grpSpPr>
        <p:sp>
          <p:nvSpPr>
            <p:cNvPr id="33" name="Flowchart: Delay 1">
              <a:extLst>
                <a:ext uri="{FF2B5EF4-FFF2-40B4-BE49-F238E27FC236}">
                  <a16:creationId xmlns:a16="http://schemas.microsoft.com/office/drawing/2014/main" id="{C716640E-3D08-457F-D039-3C7D00D18801}"/>
                </a:ext>
              </a:extLst>
            </p:cNvPr>
            <p:cNvSpPr/>
            <p:nvPr/>
          </p:nvSpPr>
          <p:spPr>
            <a:xfrm>
              <a:off x="3429000" y="1491343"/>
              <a:ext cx="1284514" cy="3483428"/>
            </a:xfrm>
            <a:custGeom>
              <a:avLst/>
              <a:gdLst>
                <a:gd name="connsiteX0" fmla="*/ 0 w 2569028"/>
                <a:gd name="connsiteY0" fmla="*/ 0 h 3483428"/>
                <a:gd name="connsiteX1" fmla="*/ 1284514 w 2569028"/>
                <a:gd name="connsiteY1" fmla="*/ 0 h 3483428"/>
                <a:gd name="connsiteX2" fmla="*/ 2569028 w 2569028"/>
                <a:gd name="connsiteY2" fmla="*/ 1741714 h 3483428"/>
                <a:gd name="connsiteX3" fmla="*/ 1284514 w 2569028"/>
                <a:gd name="connsiteY3" fmla="*/ 3483428 h 3483428"/>
                <a:gd name="connsiteX4" fmla="*/ 0 w 2569028"/>
                <a:gd name="connsiteY4" fmla="*/ 3483428 h 3483428"/>
                <a:gd name="connsiteX5" fmla="*/ 0 w 2569028"/>
                <a:gd name="connsiteY5" fmla="*/ 0 h 3483428"/>
                <a:gd name="connsiteX0" fmla="*/ 0 w 2569028"/>
                <a:gd name="connsiteY0" fmla="*/ 3483428 h 3483428"/>
                <a:gd name="connsiteX1" fmla="*/ 1284514 w 2569028"/>
                <a:gd name="connsiteY1" fmla="*/ 0 h 3483428"/>
                <a:gd name="connsiteX2" fmla="*/ 2569028 w 2569028"/>
                <a:gd name="connsiteY2" fmla="*/ 1741714 h 3483428"/>
                <a:gd name="connsiteX3" fmla="*/ 1284514 w 2569028"/>
                <a:gd name="connsiteY3" fmla="*/ 3483428 h 3483428"/>
                <a:gd name="connsiteX4" fmla="*/ 0 w 2569028"/>
                <a:gd name="connsiteY4" fmla="*/ 3483428 h 3483428"/>
                <a:gd name="connsiteX0" fmla="*/ 0 w 1284514"/>
                <a:gd name="connsiteY0" fmla="*/ 3483428 h 3483428"/>
                <a:gd name="connsiteX1" fmla="*/ 0 w 1284514"/>
                <a:gd name="connsiteY1" fmla="*/ 0 h 3483428"/>
                <a:gd name="connsiteX2" fmla="*/ 1284514 w 1284514"/>
                <a:gd name="connsiteY2" fmla="*/ 1741714 h 3483428"/>
                <a:gd name="connsiteX3" fmla="*/ 0 w 1284514"/>
                <a:gd name="connsiteY3" fmla="*/ 3483428 h 3483428"/>
              </a:gdLst>
              <a:ahLst/>
              <a:cxnLst>
                <a:cxn ang="0">
                  <a:pos x="connsiteX0" y="connsiteY0"/>
                </a:cxn>
                <a:cxn ang="0">
                  <a:pos x="connsiteX1" y="connsiteY1"/>
                </a:cxn>
                <a:cxn ang="0">
                  <a:pos x="connsiteX2" y="connsiteY2"/>
                </a:cxn>
                <a:cxn ang="0">
                  <a:pos x="connsiteX3" y="connsiteY3"/>
                </a:cxn>
              </a:cxnLst>
              <a:rect l="l" t="t" r="r" b="b"/>
              <a:pathLst>
                <a:path w="1284514" h="3483428">
                  <a:moveTo>
                    <a:pt x="0" y="3483428"/>
                  </a:moveTo>
                  <a:lnTo>
                    <a:pt x="0" y="0"/>
                  </a:lnTo>
                  <a:cubicBezTo>
                    <a:pt x="709417" y="0"/>
                    <a:pt x="1284514" y="779792"/>
                    <a:pt x="1284514" y="1741714"/>
                  </a:cubicBezTo>
                  <a:cubicBezTo>
                    <a:pt x="1284514" y="2703636"/>
                    <a:pt x="709417" y="3483428"/>
                    <a:pt x="0" y="3483428"/>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Delay 1">
              <a:extLst>
                <a:ext uri="{FF2B5EF4-FFF2-40B4-BE49-F238E27FC236}">
                  <a16:creationId xmlns:a16="http://schemas.microsoft.com/office/drawing/2014/main" id="{0A182371-A64A-661D-09CF-EBFB5F279672}"/>
                </a:ext>
              </a:extLst>
            </p:cNvPr>
            <p:cNvSpPr/>
            <p:nvPr/>
          </p:nvSpPr>
          <p:spPr>
            <a:xfrm flipH="1">
              <a:off x="2144486" y="1491343"/>
              <a:ext cx="1284514" cy="3483428"/>
            </a:xfrm>
            <a:custGeom>
              <a:avLst/>
              <a:gdLst>
                <a:gd name="connsiteX0" fmla="*/ 0 w 2569028"/>
                <a:gd name="connsiteY0" fmla="*/ 0 h 3483428"/>
                <a:gd name="connsiteX1" fmla="*/ 1284514 w 2569028"/>
                <a:gd name="connsiteY1" fmla="*/ 0 h 3483428"/>
                <a:gd name="connsiteX2" fmla="*/ 2569028 w 2569028"/>
                <a:gd name="connsiteY2" fmla="*/ 1741714 h 3483428"/>
                <a:gd name="connsiteX3" fmla="*/ 1284514 w 2569028"/>
                <a:gd name="connsiteY3" fmla="*/ 3483428 h 3483428"/>
                <a:gd name="connsiteX4" fmla="*/ 0 w 2569028"/>
                <a:gd name="connsiteY4" fmla="*/ 3483428 h 3483428"/>
                <a:gd name="connsiteX5" fmla="*/ 0 w 2569028"/>
                <a:gd name="connsiteY5" fmla="*/ 0 h 3483428"/>
                <a:gd name="connsiteX0" fmla="*/ 0 w 2569028"/>
                <a:gd name="connsiteY0" fmla="*/ 3483428 h 3483428"/>
                <a:gd name="connsiteX1" fmla="*/ 1284514 w 2569028"/>
                <a:gd name="connsiteY1" fmla="*/ 0 h 3483428"/>
                <a:gd name="connsiteX2" fmla="*/ 2569028 w 2569028"/>
                <a:gd name="connsiteY2" fmla="*/ 1741714 h 3483428"/>
                <a:gd name="connsiteX3" fmla="*/ 1284514 w 2569028"/>
                <a:gd name="connsiteY3" fmla="*/ 3483428 h 3483428"/>
                <a:gd name="connsiteX4" fmla="*/ 0 w 2569028"/>
                <a:gd name="connsiteY4" fmla="*/ 3483428 h 3483428"/>
                <a:gd name="connsiteX0" fmla="*/ 0 w 1284514"/>
                <a:gd name="connsiteY0" fmla="*/ 3483428 h 3483428"/>
                <a:gd name="connsiteX1" fmla="*/ 0 w 1284514"/>
                <a:gd name="connsiteY1" fmla="*/ 0 h 3483428"/>
                <a:gd name="connsiteX2" fmla="*/ 1284514 w 1284514"/>
                <a:gd name="connsiteY2" fmla="*/ 1741714 h 3483428"/>
                <a:gd name="connsiteX3" fmla="*/ 0 w 1284514"/>
                <a:gd name="connsiteY3" fmla="*/ 3483428 h 3483428"/>
              </a:gdLst>
              <a:ahLst/>
              <a:cxnLst>
                <a:cxn ang="0">
                  <a:pos x="connsiteX0" y="connsiteY0"/>
                </a:cxn>
                <a:cxn ang="0">
                  <a:pos x="connsiteX1" y="connsiteY1"/>
                </a:cxn>
                <a:cxn ang="0">
                  <a:pos x="connsiteX2" y="connsiteY2"/>
                </a:cxn>
                <a:cxn ang="0">
                  <a:pos x="connsiteX3" y="connsiteY3"/>
                </a:cxn>
              </a:cxnLst>
              <a:rect l="l" t="t" r="r" b="b"/>
              <a:pathLst>
                <a:path w="1284514" h="3483428">
                  <a:moveTo>
                    <a:pt x="0" y="3483428"/>
                  </a:moveTo>
                  <a:lnTo>
                    <a:pt x="0" y="0"/>
                  </a:lnTo>
                  <a:cubicBezTo>
                    <a:pt x="709417" y="0"/>
                    <a:pt x="1284514" y="779792"/>
                    <a:pt x="1284514" y="1741714"/>
                  </a:cubicBezTo>
                  <a:cubicBezTo>
                    <a:pt x="1284514" y="2703636"/>
                    <a:pt x="709417" y="3483428"/>
                    <a:pt x="0" y="348342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5" name="Graphic 14" descr="Tax with solid fill">
            <a:extLst>
              <a:ext uri="{FF2B5EF4-FFF2-40B4-BE49-F238E27FC236}">
                <a16:creationId xmlns:a16="http://schemas.microsoft.com/office/drawing/2014/main" id="{5262F1A4-FEAB-5587-E5F3-4643C12FF83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76277" y="2107838"/>
            <a:ext cx="914400" cy="914400"/>
          </a:xfrm>
          <a:prstGeom prst="rect">
            <a:avLst/>
          </a:prstGeom>
          <a:effectLst>
            <a:outerShdw blurRad="50800" dist="38100" dir="8100000" algn="tr" rotWithShape="0">
              <a:prstClr val="black">
                <a:alpha val="40000"/>
              </a:prstClr>
            </a:outerShdw>
          </a:effectLst>
        </p:spPr>
      </p:pic>
      <p:pic>
        <p:nvPicPr>
          <p:cNvPr id="16" name="Graphic 15" descr="Disconnected with solid fill">
            <a:extLst>
              <a:ext uri="{FF2B5EF4-FFF2-40B4-BE49-F238E27FC236}">
                <a16:creationId xmlns:a16="http://schemas.microsoft.com/office/drawing/2014/main" id="{BF607B4E-AF47-915C-9AB6-65BC0BA191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0976" y="2089095"/>
            <a:ext cx="1062980" cy="1062980"/>
          </a:xfrm>
          <a:prstGeom prst="rect">
            <a:avLst/>
          </a:prstGeom>
          <a:effectLst>
            <a:outerShdw blurRad="50800" dist="38100" dir="8100000" algn="tr" rotWithShape="0">
              <a:prstClr val="black">
                <a:alpha val="40000"/>
              </a:prstClr>
            </a:outerShdw>
          </a:effectLst>
        </p:spPr>
      </p:pic>
      <p:pic>
        <p:nvPicPr>
          <p:cNvPr id="21" name="Graphic 20" descr="Slot Machine with solid fill">
            <a:extLst>
              <a:ext uri="{FF2B5EF4-FFF2-40B4-BE49-F238E27FC236}">
                <a16:creationId xmlns:a16="http://schemas.microsoft.com/office/drawing/2014/main" id="{F386E9A8-0ACC-A2A2-27CA-E36D887E49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46726" y="2082484"/>
            <a:ext cx="914400" cy="914400"/>
          </a:xfrm>
          <a:prstGeom prst="rect">
            <a:avLst/>
          </a:prstGeom>
          <a:effectLst>
            <a:outerShdw blurRad="50800" dist="38100" dir="8100000" algn="tr" rotWithShape="0">
              <a:prstClr val="black">
                <a:alpha val="40000"/>
              </a:prstClr>
            </a:outerShdw>
          </a:effectLst>
        </p:spPr>
      </p:pic>
      <p:pic>
        <p:nvPicPr>
          <p:cNvPr id="23" name="Graphic 22" descr="Payroll with solid fill">
            <a:extLst>
              <a:ext uri="{FF2B5EF4-FFF2-40B4-BE49-F238E27FC236}">
                <a16:creationId xmlns:a16="http://schemas.microsoft.com/office/drawing/2014/main" id="{C3C87963-DE05-8C9F-7291-376946B4AAF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27452" y="2140121"/>
            <a:ext cx="914400" cy="914400"/>
          </a:xfrm>
          <a:prstGeom prst="rect">
            <a:avLst/>
          </a:prstGeom>
          <a:effectLst>
            <a:outerShdw blurRad="50800" dist="38100" dir="8100000" algn="tr" rotWithShape="0">
              <a:prstClr val="black">
                <a:alpha val="40000"/>
              </a:prstClr>
            </a:outerShdw>
          </a:effectLst>
        </p:spPr>
      </p:pic>
      <p:sp>
        <p:nvSpPr>
          <p:cNvPr id="14" name="Rectangle 13">
            <a:extLst>
              <a:ext uri="{FF2B5EF4-FFF2-40B4-BE49-F238E27FC236}">
                <a16:creationId xmlns:a16="http://schemas.microsoft.com/office/drawing/2014/main" id="{A3448A69-0C05-5972-5ACC-26A457751FBE}"/>
              </a:ext>
            </a:extLst>
          </p:cNvPr>
          <p:cNvSpPr/>
          <p:nvPr/>
        </p:nvSpPr>
        <p:spPr>
          <a:xfrm>
            <a:off x="87289" y="4154480"/>
            <a:ext cx="2283987" cy="24237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chemeClr val="tx1">
                    <a:lumMod val="65000"/>
                    <a:lumOff val="35000"/>
                  </a:schemeClr>
                </a:solidFill>
              </a:rPr>
              <a:t>Allowing customers who go delinquent to pay outstanding balance over a period of time</a:t>
            </a:r>
          </a:p>
          <a:p>
            <a:endParaRPr lang="en-US" sz="1400" dirty="0">
              <a:solidFill>
                <a:schemeClr val="tx1">
                  <a:lumMod val="65000"/>
                  <a:lumOff val="35000"/>
                </a:schemeClr>
              </a:solidFill>
            </a:endParaRPr>
          </a:p>
          <a:p>
            <a:endParaRPr lang="en-US" sz="1400" dirty="0">
              <a:solidFill>
                <a:schemeClr val="tx1">
                  <a:lumMod val="65000"/>
                  <a:lumOff val="35000"/>
                </a:schemeClr>
              </a:solidFill>
            </a:endParaRPr>
          </a:p>
          <a:p>
            <a:endParaRPr lang="en-US" sz="1400" dirty="0">
              <a:solidFill>
                <a:schemeClr val="tx1">
                  <a:lumMod val="65000"/>
                  <a:lumOff val="35000"/>
                </a:schemeClr>
              </a:solidFill>
            </a:endParaRPr>
          </a:p>
          <a:p>
            <a:endParaRPr lang="en-US" sz="1400" dirty="0">
              <a:solidFill>
                <a:schemeClr val="tx1">
                  <a:lumMod val="65000"/>
                  <a:lumOff val="35000"/>
                </a:schemeClr>
              </a:solidFill>
            </a:endParaRPr>
          </a:p>
          <a:p>
            <a:endParaRPr lang="en-US" sz="1400" dirty="0">
              <a:solidFill>
                <a:schemeClr val="tx1">
                  <a:lumMod val="65000"/>
                  <a:lumOff val="35000"/>
                </a:schemeClr>
              </a:solidFill>
            </a:endParaRPr>
          </a:p>
          <a:p>
            <a:endParaRPr lang="en-US" sz="1400" dirty="0">
              <a:solidFill>
                <a:schemeClr val="tx1">
                  <a:lumMod val="65000"/>
                  <a:lumOff val="35000"/>
                </a:schemeClr>
              </a:solidFill>
            </a:endParaRPr>
          </a:p>
          <a:p>
            <a:endParaRPr lang="en-US" sz="1400" dirty="0">
              <a:solidFill>
                <a:schemeClr val="tx1">
                  <a:lumMod val="65000"/>
                  <a:lumOff val="35000"/>
                </a:schemeClr>
              </a:solidFill>
            </a:endParaRPr>
          </a:p>
        </p:txBody>
      </p:sp>
      <p:sp>
        <p:nvSpPr>
          <p:cNvPr id="17" name="Rectangle 16">
            <a:extLst>
              <a:ext uri="{FF2B5EF4-FFF2-40B4-BE49-F238E27FC236}">
                <a16:creationId xmlns:a16="http://schemas.microsoft.com/office/drawing/2014/main" id="{71AB2D0E-DF21-AF56-9F24-8AA58D1242E1}"/>
              </a:ext>
            </a:extLst>
          </p:cNvPr>
          <p:cNvSpPr/>
          <p:nvPr/>
        </p:nvSpPr>
        <p:spPr>
          <a:xfrm>
            <a:off x="2606202" y="4092153"/>
            <a:ext cx="2283987" cy="24237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chemeClr val="tx1">
                    <a:lumMod val="65000"/>
                    <a:lumOff val="35000"/>
                  </a:schemeClr>
                </a:solidFill>
              </a:rPr>
              <a:t>Using general fund monies (tax dollars) to set up a subsidy or assistance fund for low- or moderate- income customers</a:t>
            </a:r>
          </a:p>
          <a:p>
            <a:endParaRPr lang="en-US" sz="1400" dirty="0">
              <a:solidFill>
                <a:schemeClr val="tx1">
                  <a:lumMod val="65000"/>
                  <a:lumOff val="35000"/>
                </a:schemeClr>
              </a:solidFill>
            </a:endParaRPr>
          </a:p>
          <a:p>
            <a:endParaRPr lang="en-US" sz="1400" dirty="0">
              <a:solidFill>
                <a:schemeClr val="tx1">
                  <a:lumMod val="65000"/>
                  <a:lumOff val="35000"/>
                </a:schemeClr>
              </a:solidFill>
            </a:endParaRPr>
          </a:p>
          <a:p>
            <a:endParaRPr lang="en-US" sz="1400" dirty="0">
              <a:solidFill>
                <a:schemeClr val="tx1">
                  <a:lumMod val="65000"/>
                  <a:lumOff val="35000"/>
                </a:schemeClr>
              </a:solidFill>
            </a:endParaRPr>
          </a:p>
          <a:p>
            <a:endParaRPr lang="en-US" sz="1400" dirty="0">
              <a:solidFill>
                <a:schemeClr val="tx1">
                  <a:lumMod val="65000"/>
                  <a:lumOff val="35000"/>
                </a:schemeClr>
              </a:solidFill>
            </a:endParaRPr>
          </a:p>
          <a:p>
            <a:endParaRPr lang="en-US" sz="1400" dirty="0">
              <a:solidFill>
                <a:schemeClr val="tx1">
                  <a:lumMod val="65000"/>
                  <a:lumOff val="35000"/>
                </a:schemeClr>
              </a:solidFill>
            </a:endParaRPr>
          </a:p>
        </p:txBody>
      </p:sp>
      <p:sp>
        <p:nvSpPr>
          <p:cNvPr id="18" name="Rectangle 17">
            <a:extLst>
              <a:ext uri="{FF2B5EF4-FFF2-40B4-BE49-F238E27FC236}">
                <a16:creationId xmlns:a16="http://schemas.microsoft.com/office/drawing/2014/main" id="{DDB91F6C-2A5B-0CB0-44FB-F2E639FFB02D}"/>
              </a:ext>
            </a:extLst>
          </p:cNvPr>
          <p:cNvSpPr/>
          <p:nvPr/>
        </p:nvSpPr>
        <p:spPr>
          <a:xfrm>
            <a:off x="5147705" y="4205710"/>
            <a:ext cx="2283987" cy="24237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chemeClr val="tx1">
                    <a:lumMod val="65000"/>
                    <a:lumOff val="35000"/>
                  </a:schemeClr>
                </a:solidFill>
              </a:rPr>
              <a:t>Connecting customers to outside resources for payment assistance</a:t>
            </a:r>
          </a:p>
          <a:p>
            <a:endParaRPr lang="en-US" sz="1400" dirty="0">
              <a:solidFill>
                <a:schemeClr val="tx1">
                  <a:lumMod val="65000"/>
                  <a:lumOff val="35000"/>
                </a:schemeClr>
              </a:solidFill>
            </a:endParaRPr>
          </a:p>
          <a:p>
            <a:endParaRPr lang="en-US" sz="1400" dirty="0">
              <a:solidFill>
                <a:schemeClr val="tx1">
                  <a:lumMod val="65000"/>
                  <a:lumOff val="35000"/>
                </a:schemeClr>
              </a:solidFill>
            </a:endParaRPr>
          </a:p>
          <a:p>
            <a:endParaRPr lang="en-US" sz="1400" dirty="0">
              <a:solidFill>
                <a:schemeClr val="tx1">
                  <a:lumMod val="65000"/>
                  <a:lumOff val="35000"/>
                </a:schemeClr>
              </a:solidFill>
            </a:endParaRPr>
          </a:p>
          <a:p>
            <a:endParaRPr lang="en-US" sz="1400" dirty="0">
              <a:solidFill>
                <a:schemeClr val="tx1">
                  <a:lumMod val="65000"/>
                  <a:lumOff val="35000"/>
                </a:schemeClr>
              </a:solidFill>
            </a:endParaRPr>
          </a:p>
          <a:p>
            <a:endParaRPr lang="en-US" sz="1400" dirty="0">
              <a:solidFill>
                <a:schemeClr val="tx1">
                  <a:lumMod val="65000"/>
                  <a:lumOff val="35000"/>
                </a:schemeClr>
              </a:solidFill>
            </a:endParaRPr>
          </a:p>
          <a:p>
            <a:endParaRPr lang="en-US" sz="1400" dirty="0">
              <a:solidFill>
                <a:schemeClr val="tx1">
                  <a:lumMod val="65000"/>
                  <a:lumOff val="35000"/>
                </a:schemeClr>
              </a:solidFill>
            </a:endParaRPr>
          </a:p>
          <a:p>
            <a:endParaRPr lang="en-US" sz="1400" dirty="0">
              <a:solidFill>
                <a:schemeClr val="tx1">
                  <a:lumMod val="65000"/>
                  <a:lumOff val="35000"/>
                </a:schemeClr>
              </a:solidFill>
            </a:endParaRPr>
          </a:p>
          <a:p>
            <a:endParaRPr lang="en-US" sz="1400" dirty="0">
              <a:solidFill>
                <a:schemeClr val="tx1">
                  <a:lumMod val="65000"/>
                  <a:lumOff val="35000"/>
                </a:schemeClr>
              </a:solidFill>
            </a:endParaRPr>
          </a:p>
        </p:txBody>
      </p:sp>
      <p:sp>
        <p:nvSpPr>
          <p:cNvPr id="19" name="Rectangle 18">
            <a:extLst>
              <a:ext uri="{FF2B5EF4-FFF2-40B4-BE49-F238E27FC236}">
                <a16:creationId xmlns:a16="http://schemas.microsoft.com/office/drawing/2014/main" id="{DB5941FB-9B5A-0958-D434-198EA67922D6}"/>
              </a:ext>
            </a:extLst>
          </p:cNvPr>
          <p:cNvSpPr/>
          <p:nvPr/>
        </p:nvSpPr>
        <p:spPr>
          <a:xfrm>
            <a:off x="7431692" y="4296932"/>
            <a:ext cx="2283987" cy="24237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chemeClr val="tx1">
                    <a:lumMod val="65000"/>
                    <a:lumOff val="35000"/>
                  </a:schemeClr>
                </a:solidFill>
              </a:rPr>
              <a:t>May use rate structure to help keep rates lower for lower-volume users</a:t>
            </a:r>
          </a:p>
          <a:p>
            <a:endParaRPr lang="en-US" sz="1400" dirty="0">
              <a:solidFill>
                <a:schemeClr val="tx1">
                  <a:lumMod val="65000"/>
                  <a:lumOff val="35000"/>
                </a:schemeClr>
              </a:solidFill>
            </a:endParaRPr>
          </a:p>
          <a:p>
            <a:endParaRPr lang="en-US" sz="1400" dirty="0">
              <a:solidFill>
                <a:schemeClr val="tx1">
                  <a:lumMod val="65000"/>
                  <a:lumOff val="35000"/>
                </a:schemeClr>
              </a:solidFill>
            </a:endParaRPr>
          </a:p>
          <a:p>
            <a:endParaRPr lang="en-US" sz="1400" dirty="0">
              <a:solidFill>
                <a:schemeClr val="tx1">
                  <a:lumMod val="65000"/>
                  <a:lumOff val="35000"/>
                </a:schemeClr>
              </a:solidFill>
            </a:endParaRPr>
          </a:p>
          <a:p>
            <a:endParaRPr lang="en-US" sz="1400" dirty="0">
              <a:solidFill>
                <a:schemeClr val="tx1">
                  <a:lumMod val="65000"/>
                  <a:lumOff val="35000"/>
                </a:schemeClr>
              </a:solidFill>
            </a:endParaRPr>
          </a:p>
          <a:p>
            <a:endParaRPr lang="en-US" sz="1400" dirty="0">
              <a:solidFill>
                <a:schemeClr val="tx1">
                  <a:lumMod val="65000"/>
                  <a:lumOff val="35000"/>
                </a:schemeClr>
              </a:solidFill>
            </a:endParaRPr>
          </a:p>
          <a:p>
            <a:endParaRPr lang="en-US" sz="1400" dirty="0">
              <a:solidFill>
                <a:schemeClr val="tx1">
                  <a:lumMod val="65000"/>
                  <a:lumOff val="35000"/>
                </a:schemeClr>
              </a:solidFill>
            </a:endParaRPr>
          </a:p>
          <a:p>
            <a:endParaRPr lang="en-US" sz="1400" dirty="0">
              <a:solidFill>
                <a:schemeClr val="tx1">
                  <a:lumMod val="65000"/>
                  <a:lumOff val="35000"/>
                </a:schemeClr>
              </a:solidFill>
            </a:endParaRPr>
          </a:p>
          <a:p>
            <a:endParaRPr lang="en-US" sz="1400" dirty="0">
              <a:solidFill>
                <a:schemeClr val="tx1">
                  <a:lumMod val="65000"/>
                  <a:lumOff val="35000"/>
                </a:schemeClr>
              </a:solidFill>
            </a:endParaRPr>
          </a:p>
          <a:p>
            <a:endParaRPr lang="en-US" sz="1400" dirty="0">
              <a:solidFill>
                <a:schemeClr val="tx1">
                  <a:lumMod val="65000"/>
                  <a:lumOff val="35000"/>
                </a:schemeClr>
              </a:solidFill>
            </a:endParaRPr>
          </a:p>
        </p:txBody>
      </p:sp>
    </p:spTree>
    <p:extLst>
      <p:ext uri="{BB962C8B-B14F-4D97-AF65-F5344CB8AC3E}">
        <p14:creationId xmlns:p14="http://schemas.microsoft.com/office/powerpoint/2010/main" val="29919716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6238A-20AB-190F-262A-011502C9DCA1}"/>
              </a:ext>
            </a:extLst>
          </p:cNvPr>
          <p:cNvSpPr>
            <a:spLocks noGrp="1"/>
          </p:cNvSpPr>
          <p:nvPr>
            <p:ph type="title"/>
          </p:nvPr>
        </p:nvSpPr>
        <p:spPr>
          <a:xfrm>
            <a:off x="838200" y="-247521"/>
            <a:ext cx="10515600" cy="1325563"/>
          </a:xfrm>
        </p:spPr>
        <p:txBody>
          <a:bodyPr/>
          <a:lstStyle/>
          <a:p>
            <a:pPr algn="ctr"/>
            <a:r>
              <a:rPr lang="en-US" dirty="0"/>
              <a:t>Rate Structures</a:t>
            </a:r>
          </a:p>
        </p:txBody>
      </p:sp>
      <p:graphicFrame>
        <p:nvGraphicFramePr>
          <p:cNvPr id="4" name="Content Placeholder 3">
            <a:extLst>
              <a:ext uri="{FF2B5EF4-FFF2-40B4-BE49-F238E27FC236}">
                <a16:creationId xmlns:a16="http://schemas.microsoft.com/office/drawing/2014/main" id="{2F05FC0A-8672-CE12-E875-03D56C73008F}"/>
              </a:ext>
            </a:extLst>
          </p:cNvPr>
          <p:cNvGraphicFramePr>
            <a:graphicFrameLocks noGrp="1"/>
          </p:cNvGraphicFramePr>
          <p:nvPr>
            <p:ph idx="1"/>
            <p:extLst>
              <p:ext uri="{D42A27DB-BD31-4B8C-83A1-F6EECF244321}">
                <p14:modId xmlns:p14="http://schemas.microsoft.com/office/powerpoint/2010/main" val="788989456"/>
              </p:ext>
            </p:extLst>
          </p:nvPr>
        </p:nvGraphicFramePr>
        <p:xfrm>
          <a:off x="0" y="892937"/>
          <a:ext cx="12192000" cy="58572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062527518"/>
                    </a:ext>
                  </a:extLst>
                </a:gridCol>
                <a:gridCol w="4064000">
                  <a:extLst>
                    <a:ext uri="{9D8B030D-6E8A-4147-A177-3AD203B41FA5}">
                      <a16:colId xmlns:a16="http://schemas.microsoft.com/office/drawing/2014/main" val="1153697145"/>
                    </a:ext>
                  </a:extLst>
                </a:gridCol>
                <a:gridCol w="4064000">
                  <a:extLst>
                    <a:ext uri="{9D8B030D-6E8A-4147-A177-3AD203B41FA5}">
                      <a16:colId xmlns:a16="http://schemas.microsoft.com/office/drawing/2014/main" val="2109292833"/>
                    </a:ext>
                  </a:extLst>
                </a:gridCol>
              </a:tblGrid>
              <a:tr h="370840">
                <a:tc>
                  <a:txBody>
                    <a:bodyPr/>
                    <a:lstStyle/>
                    <a:p>
                      <a:r>
                        <a:rPr lang="en-US" sz="2400" dirty="0"/>
                        <a:t>Inside Rates</a:t>
                      </a:r>
                    </a:p>
                  </a:txBody>
                  <a:tcPr>
                    <a:solidFill>
                      <a:schemeClr val="accent5"/>
                    </a:solidFill>
                  </a:tcPr>
                </a:tc>
                <a:tc>
                  <a:txBody>
                    <a:bodyPr/>
                    <a:lstStyle/>
                    <a:p>
                      <a:endParaRPr lang="en-US" sz="2400" dirty="0"/>
                    </a:p>
                  </a:txBody>
                  <a:tcPr>
                    <a:solidFill>
                      <a:schemeClr val="accent5"/>
                    </a:solidFill>
                  </a:tcPr>
                </a:tc>
                <a:tc>
                  <a:txBody>
                    <a:bodyPr/>
                    <a:lstStyle/>
                    <a:p>
                      <a:endParaRPr lang="en-US" sz="2400" dirty="0"/>
                    </a:p>
                  </a:txBody>
                  <a:tcPr>
                    <a:solidFill>
                      <a:schemeClr val="accent5"/>
                    </a:solidFill>
                  </a:tcPr>
                </a:tc>
                <a:extLst>
                  <a:ext uri="{0D108BD9-81ED-4DB2-BD59-A6C34878D82A}">
                    <a16:rowId xmlns:a16="http://schemas.microsoft.com/office/drawing/2014/main" val="822257722"/>
                  </a:ext>
                </a:extLst>
              </a:tr>
              <a:tr h="370840">
                <a:tc>
                  <a:txBody>
                    <a:bodyPr/>
                    <a:lstStyle/>
                    <a:p>
                      <a:endParaRPr lang="en-US" sz="2400" dirty="0"/>
                    </a:p>
                  </a:txBody>
                  <a:tcPr>
                    <a:solidFill>
                      <a:schemeClr val="accent5">
                        <a:lumMod val="40000"/>
                        <a:lumOff val="60000"/>
                      </a:schemeClr>
                    </a:solidFill>
                  </a:tcPr>
                </a:tc>
                <a:tc>
                  <a:txBody>
                    <a:bodyPr/>
                    <a:lstStyle/>
                    <a:p>
                      <a:r>
                        <a:rPr lang="en-US" sz="2400" dirty="0"/>
                        <a:t>Residential</a:t>
                      </a:r>
                    </a:p>
                  </a:txBody>
                  <a:tcPr>
                    <a:solidFill>
                      <a:schemeClr val="accent5">
                        <a:lumMod val="40000"/>
                        <a:lumOff val="60000"/>
                      </a:schemeClr>
                    </a:solidFill>
                  </a:tcPr>
                </a:tc>
                <a:tc rowSpan="4">
                  <a:txBody>
                    <a:bodyPr/>
                    <a:lstStyle/>
                    <a:p>
                      <a:r>
                        <a:rPr lang="en-US" sz="2400" dirty="0"/>
                        <a:t>Fixed Rates</a:t>
                      </a:r>
                    </a:p>
                    <a:p>
                      <a:r>
                        <a:rPr lang="en-US" sz="2400" dirty="0"/>
                        <a:t>Flat Unit Rates</a:t>
                      </a:r>
                    </a:p>
                    <a:p>
                      <a:r>
                        <a:rPr lang="en-US" sz="2400" dirty="0"/>
                        <a:t>Increasing Block Rates</a:t>
                      </a:r>
                    </a:p>
                    <a:p>
                      <a:r>
                        <a:rPr lang="en-US" sz="2400" dirty="0"/>
                        <a:t>Decreasing Block Rates</a:t>
                      </a:r>
                    </a:p>
                    <a:p>
                      <a:r>
                        <a:rPr lang="en-US" sz="2400" dirty="0"/>
                        <a:t>Seasonal Rates</a:t>
                      </a:r>
                      <a:endParaRPr sz="2400" dirty="0"/>
                    </a:p>
                  </a:txBody>
                  <a:tcPr>
                    <a:solidFill>
                      <a:schemeClr val="accent5">
                        <a:lumMod val="40000"/>
                        <a:lumOff val="60000"/>
                      </a:schemeClr>
                    </a:solidFill>
                  </a:tcPr>
                </a:tc>
                <a:extLst>
                  <a:ext uri="{0D108BD9-81ED-4DB2-BD59-A6C34878D82A}">
                    <a16:rowId xmlns:a16="http://schemas.microsoft.com/office/drawing/2014/main" val="927005525"/>
                  </a:ext>
                </a:extLst>
              </a:tr>
              <a:tr h="370840">
                <a:tc>
                  <a:txBody>
                    <a:bodyPr/>
                    <a:lstStyle/>
                    <a:p>
                      <a:endParaRPr lang="en-US" sz="2400" dirty="0"/>
                    </a:p>
                  </a:txBody>
                  <a:tcPr>
                    <a:solidFill>
                      <a:schemeClr val="accent5">
                        <a:lumMod val="20000"/>
                        <a:lumOff val="80000"/>
                      </a:schemeClr>
                    </a:solidFill>
                  </a:tcPr>
                </a:tc>
                <a:tc>
                  <a:txBody>
                    <a:bodyPr/>
                    <a:lstStyle/>
                    <a:p>
                      <a:r>
                        <a:rPr lang="en-US" sz="2400" dirty="0"/>
                        <a:t>Commercial</a:t>
                      </a:r>
                    </a:p>
                  </a:txBody>
                  <a:tcPr>
                    <a:solidFill>
                      <a:schemeClr val="accent5">
                        <a:lumMod val="20000"/>
                        <a:lumOff val="80000"/>
                      </a:schemeClr>
                    </a:solidFill>
                  </a:tcPr>
                </a:tc>
                <a:tc vMerge="1">
                  <a:txBody>
                    <a:bodyPr/>
                    <a:lstStyle/>
                    <a:p>
                      <a:endParaRPr/>
                    </a:p>
                  </a:txBody>
                  <a:tcPr/>
                </a:tc>
                <a:extLst>
                  <a:ext uri="{0D108BD9-81ED-4DB2-BD59-A6C34878D82A}">
                    <a16:rowId xmlns:a16="http://schemas.microsoft.com/office/drawing/2014/main" val="3280885161"/>
                  </a:ext>
                </a:extLst>
              </a:tr>
              <a:tr h="370840">
                <a:tc>
                  <a:txBody>
                    <a:bodyPr/>
                    <a:lstStyle/>
                    <a:p>
                      <a:endParaRPr lang="en-US" sz="2400" dirty="0"/>
                    </a:p>
                  </a:txBody>
                  <a:tcPr>
                    <a:solidFill>
                      <a:schemeClr val="accent5">
                        <a:lumMod val="40000"/>
                        <a:lumOff val="60000"/>
                      </a:schemeClr>
                    </a:solidFill>
                  </a:tcPr>
                </a:tc>
                <a:tc>
                  <a:txBody>
                    <a:bodyPr/>
                    <a:lstStyle/>
                    <a:p>
                      <a:r>
                        <a:rPr lang="en-US" sz="2400" dirty="0"/>
                        <a:t>Industrial</a:t>
                      </a:r>
                    </a:p>
                  </a:txBody>
                  <a:tcPr>
                    <a:solidFill>
                      <a:schemeClr val="accent5">
                        <a:lumMod val="40000"/>
                        <a:lumOff val="60000"/>
                      </a:schemeClr>
                    </a:solidFill>
                  </a:tcPr>
                </a:tc>
                <a:tc vMerge="1">
                  <a:txBody>
                    <a:bodyPr/>
                    <a:lstStyle/>
                    <a:p>
                      <a:endParaRPr dirty="0"/>
                    </a:p>
                  </a:txBody>
                  <a:tcPr/>
                </a:tc>
                <a:extLst>
                  <a:ext uri="{0D108BD9-81ED-4DB2-BD59-A6C34878D82A}">
                    <a16:rowId xmlns:a16="http://schemas.microsoft.com/office/drawing/2014/main" val="894594429"/>
                  </a:ext>
                </a:extLst>
              </a:tr>
              <a:tr h="134239">
                <a:tc>
                  <a:txBody>
                    <a:bodyPr/>
                    <a:lstStyle/>
                    <a:p>
                      <a:endParaRPr lang="en-US" sz="2400" dirty="0"/>
                    </a:p>
                  </a:txBody>
                  <a:tcP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Other (based on cost difference or some other utility difference)</a:t>
                      </a:r>
                    </a:p>
                  </a:txBody>
                  <a:tcPr>
                    <a:solidFill>
                      <a:schemeClr val="accent5">
                        <a:lumMod val="20000"/>
                        <a:lumOff val="80000"/>
                      </a:schemeClr>
                    </a:solidFill>
                  </a:tcPr>
                </a:tc>
                <a:tc vMerge="1">
                  <a:txBody>
                    <a:bodyPr/>
                    <a:lstStyle/>
                    <a:p>
                      <a:endParaRPr lang="en-US" dirty="0"/>
                    </a:p>
                  </a:txBody>
                  <a:tcPr/>
                </a:tc>
                <a:extLst>
                  <a:ext uri="{0D108BD9-81ED-4DB2-BD59-A6C34878D82A}">
                    <a16:rowId xmlns:a16="http://schemas.microsoft.com/office/drawing/2014/main" val="3585132060"/>
                  </a:ext>
                </a:extLst>
              </a:tr>
              <a:tr h="370840">
                <a:tc>
                  <a:txBody>
                    <a:bodyPr/>
                    <a:lstStyle/>
                    <a:p>
                      <a:r>
                        <a:rPr lang="en-US" sz="2400" dirty="0">
                          <a:solidFill>
                            <a:schemeClr val="bg1"/>
                          </a:solidFill>
                        </a:rPr>
                        <a:t>Outside Rates</a:t>
                      </a:r>
                    </a:p>
                  </a:txBody>
                  <a:tcPr>
                    <a:solidFill>
                      <a:schemeClr val="accent2">
                        <a:lumMod val="75000"/>
                      </a:schemeClr>
                    </a:solidFill>
                  </a:tcPr>
                </a:tc>
                <a:tc>
                  <a:txBody>
                    <a:bodyPr/>
                    <a:lstStyle/>
                    <a:p>
                      <a:endParaRPr lang="en-US" sz="2400" dirty="0"/>
                    </a:p>
                  </a:txBody>
                  <a:tcPr>
                    <a:solidFill>
                      <a:schemeClr val="accent2">
                        <a:lumMod val="75000"/>
                      </a:schemeClr>
                    </a:solidFill>
                  </a:tcPr>
                </a:tc>
                <a:tc>
                  <a:txBody>
                    <a:bodyPr/>
                    <a:lstStyle/>
                    <a:p>
                      <a:endParaRPr lang="en-US" sz="2400" dirty="0"/>
                    </a:p>
                  </a:txBody>
                  <a:tcPr>
                    <a:solidFill>
                      <a:schemeClr val="accent2">
                        <a:lumMod val="75000"/>
                      </a:schemeClr>
                    </a:solidFill>
                  </a:tcPr>
                </a:tc>
                <a:extLst>
                  <a:ext uri="{0D108BD9-81ED-4DB2-BD59-A6C34878D82A}">
                    <a16:rowId xmlns:a16="http://schemas.microsoft.com/office/drawing/2014/main" val="3826796434"/>
                  </a:ext>
                </a:extLst>
              </a:tr>
              <a:tr h="370840">
                <a:tc>
                  <a:txBody>
                    <a:bodyPr/>
                    <a:lstStyle/>
                    <a:p>
                      <a:endParaRPr lang="en-US" sz="2400" dirty="0"/>
                    </a:p>
                  </a:txBody>
                  <a:tcPr>
                    <a:solidFill>
                      <a:schemeClr val="accent2">
                        <a:lumMod val="60000"/>
                        <a:lumOff val="40000"/>
                      </a:schemeClr>
                    </a:solidFill>
                  </a:tcPr>
                </a:tc>
                <a:tc>
                  <a:txBody>
                    <a:bodyPr/>
                    <a:lstStyle/>
                    <a:p>
                      <a:r>
                        <a:rPr lang="en-US" sz="2400" dirty="0"/>
                        <a:t>Bulk Rate</a:t>
                      </a:r>
                    </a:p>
                  </a:txBody>
                  <a:tcPr>
                    <a:solidFill>
                      <a:schemeClr val="accent2">
                        <a:lumMod val="60000"/>
                        <a:lumOff val="40000"/>
                      </a:schemeClr>
                    </a:solidFill>
                  </a:tcPr>
                </a:tc>
                <a:tc rowSpan="3">
                  <a:txBody>
                    <a:bodyPr/>
                    <a:lstStyle/>
                    <a:p>
                      <a:r>
                        <a:rPr lang="en-US" sz="2400" dirty="0"/>
                        <a:t>Fixed Rates</a:t>
                      </a:r>
                    </a:p>
                    <a:p>
                      <a:r>
                        <a:rPr lang="en-US" sz="2400" dirty="0"/>
                        <a:t>Flat Unit Rates</a:t>
                      </a:r>
                    </a:p>
                    <a:p>
                      <a:r>
                        <a:rPr lang="en-US" sz="2400" dirty="0"/>
                        <a:t>Increasing Block Rates</a:t>
                      </a:r>
                    </a:p>
                    <a:p>
                      <a:r>
                        <a:rPr lang="en-US" sz="2400" dirty="0"/>
                        <a:t>Decreasing Block Rates</a:t>
                      </a:r>
                    </a:p>
                    <a:p>
                      <a:r>
                        <a:rPr lang="en-US" sz="2400" dirty="0"/>
                        <a:t>Seasonal Rates</a:t>
                      </a:r>
                    </a:p>
                  </a:txBody>
                  <a:tcPr>
                    <a:solidFill>
                      <a:schemeClr val="accent2">
                        <a:lumMod val="60000"/>
                        <a:lumOff val="40000"/>
                      </a:schemeClr>
                    </a:solidFill>
                  </a:tcPr>
                </a:tc>
                <a:extLst>
                  <a:ext uri="{0D108BD9-81ED-4DB2-BD59-A6C34878D82A}">
                    <a16:rowId xmlns:a16="http://schemas.microsoft.com/office/drawing/2014/main" val="3823605787"/>
                  </a:ext>
                </a:extLst>
              </a:tr>
              <a:tr h="370840">
                <a:tc>
                  <a:txBody>
                    <a:bodyPr/>
                    <a:lstStyle/>
                    <a:p>
                      <a:endParaRPr lang="en-US" sz="2400" dirty="0"/>
                    </a:p>
                  </a:txBody>
                  <a:tcPr>
                    <a:solidFill>
                      <a:schemeClr val="accent2">
                        <a:lumMod val="20000"/>
                        <a:lumOff val="80000"/>
                      </a:schemeClr>
                    </a:solidFill>
                  </a:tcPr>
                </a:tc>
                <a:tc>
                  <a:txBody>
                    <a:bodyPr/>
                    <a:lstStyle/>
                    <a:p>
                      <a:r>
                        <a:rPr lang="en-US" sz="2400" dirty="0"/>
                        <a:t>May establish customer classes, but must treat similarly-situated customers the same</a:t>
                      </a:r>
                    </a:p>
                  </a:txBody>
                  <a:tcPr>
                    <a:solidFill>
                      <a:schemeClr val="accent2">
                        <a:lumMod val="20000"/>
                        <a:lumOff val="80000"/>
                      </a:schemeClr>
                    </a:solidFill>
                  </a:tcPr>
                </a:tc>
                <a:tc vMerge="1">
                  <a:txBody>
                    <a:bodyPr/>
                    <a:lstStyle/>
                    <a:p>
                      <a:endParaRPr lang="en-US" dirty="0"/>
                    </a:p>
                  </a:txBody>
                  <a:tcPr>
                    <a:solidFill>
                      <a:schemeClr val="accent4">
                        <a:lumMod val="20000"/>
                        <a:lumOff val="80000"/>
                      </a:schemeClr>
                    </a:solidFill>
                  </a:tcPr>
                </a:tc>
                <a:extLst>
                  <a:ext uri="{0D108BD9-81ED-4DB2-BD59-A6C34878D82A}">
                    <a16:rowId xmlns:a16="http://schemas.microsoft.com/office/drawing/2014/main" val="3898601934"/>
                  </a:ext>
                </a:extLst>
              </a:tr>
              <a:tr h="370840">
                <a:tc>
                  <a:txBody>
                    <a:bodyPr/>
                    <a:lstStyle/>
                    <a:p>
                      <a:endParaRPr lang="en-US" dirty="0"/>
                    </a:p>
                  </a:txBody>
                  <a:tcPr>
                    <a:solidFill>
                      <a:schemeClr val="accent2">
                        <a:lumMod val="60000"/>
                        <a:lumOff val="40000"/>
                      </a:schemeClr>
                    </a:solidFill>
                  </a:tcPr>
                </a:tc>
                <a:tc>
                  <a:txBody>
                    <a:bodyPr/>
                    <a:lstStyle/>
                    <a:p>
                      <a:endParaRPr lang="en-US" dirty="0"/>
                    </a:p>
                  </a:txBody>
                  <a:tcPr>
                    <a:solidFill>
                      <a:schemeClr val="accent2">
                        <a:lumMod val="60000"/>
                        <a:lumOff val="40000"/>
                      </a:schemeClr>
                    </a:solidFill>
                  </a:tcPr>
                </a:tc>
                <a:tc vMerge="1">
                  <a:txBody>
                    <a:bodyPr/>
                    <a:lstStyle/>
                    <a:p>
                      <a:endParaRPr lang="en-US" dirty="0"/>
                    </a:p>
                  </a:txBody>
                  <a:tcPr>
                    <a:solidFill>
                      <a:schemeClr val="accent4">
                        <a:lumMod val="40000"/>
                        <a:lumOff val="60000"/>
                      </a:schemeClr>
                    </a:solidFill>
                  </a:tcPr>
                </a:tc>
                <a:extLst>
                  <a:ext uri="{0D108BD9-81ED-4DB2-BD59-A6C34878D82A}">
                    <a16:rowId xmlns:a16="http://schemas.microsoft.com/office/drawing/2014/main" val="2461062823"/>
                  </a:ext>
                </a:extLst>
              </a:tr>
            </a:tbl>
          </a:graphicData>
        </a:graphic>
      </p:graphicFrame>
    </p:spTree>
    <p:extLst>
      <p:ext uri="{BB962C8B-B14F-4D97-AF65-F5344CB8AC3E}">
        <p14:creationId xmlns:p14="http://schemas.microsoft.com/office/powerpoint/2010/main" val="3417045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3B2A7-2EB4-781F-055E-5B87129CFDF2}"/>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BE0C183E-24F5-6095-98DC-A823FE028B35}"/>
              </a:ext>
            </a:extLst>
          </p:cNvPr>
          <p:cNvSpPr>
            <a:spLocks noGrp="1"/>
          </p:cNvSpPr>
          <p:nvPr>
            <p:ph type="title"/>
          </p:nvPr>
        </p:nvSpPr>
        <p:spPr>
          <a:xfrm>
            <a:off x="632222" y="47157"/>
            <a:ext cx="10972800" cy="715961"/>
          </a:xfrm>
        </p:spPr>
        <p:txBody>
          <a:bodyPr>
            <a:normAutofit/>
          </a:bodyPr>
          <a:lstStyle/>
          <a:p>
            <a:pPr algn="ctr"/>
            <a:r>
              <a:rPr lang="en-US" sz="4400" dirty="0">
                <a:solidFill>
                  <a:schemeClr val="tx1"/>
                </a:solidFill>
              </a:rPr>
              <a:t>Funding Options</a:t>
            </a:r>
          </a:p>
        </p:txBody>
      </p:sp>
      <p:sp>
        <p:nvSpPr>
          <p:cNvPr id="6" name="Text Placeholder 5">
            <a:extLst>
              <a:ext uri="{FF2B5EF4-FFF2-40B4-BE49-F238E27FC236}">
                <a16:creationId xmlns:a16="http://schemas.microsoft.com/office/drawing/2014/main" id="{648F9ECB-99D0-CB73-E3D7-5A672253B07B}"/>
              </a:ext>
            </a:extLst>
          </p:cNvPr>
          <p:cNvSpPr>
            <a:spLocks noGrp="1"/>
          </p:cNvSpPr>
          <p:nvPr>
            <p:ph type="body" sz="quarter" idx="13"/>
          </p:nvPr>
        </p:nvSpPr>
        <p:spPr>
          <a:xfrm>
            <a:off x="593812" y="648342"/>
            <a:ext cx="10972800" cy="508000"/>
          </a:xfrm>
        </p:spPr>
        <p:txBody>
          <a:bodyPr/>
          <a:lstStyle/>
          <a:p>
            <a:pPr algn="ctr"/>
            <a:r>
              <a:rPr lang="en-US" sz="2400" dirty="0"/>
              <a:t>There are several revenue sources available to choose from to fund a local government’s water and wastewater utilities.</a:t>
            </a:r>
          </a:p>
        </p:txBody>
      </p:sp>
      <p:grpSp>
        <p:nvGrpSpPr>
          <p:cNvPr id="2" name="Group 83">
            <a:extLst>
              <a:ext uri="{FF2B5EF4-FFF2-40B4-BE49-F238E27FC236}">
                <a16:creationId xmlns:a16="http://schemas.microsoft.com/office/drawing/2014/main" id="{F682A808-53AD-C217-E847-ED6489395B75}"/>
              </a:ext>
            </a:extLst>
          </p:cNvPr>
          <p:cNvGrpSpPr/>
          <p:nvPr/>
        </p:nvGrpSpPr>
        <p:grpSpPr>
          <a:xfrm>
            <a:off x="4294624" y="2071460"/>
            <a:ext cx="3604869" cy="3791539"/>
            <a:chOff x="3220968" y="1553595"/>
            <a:chExt cx="2703652" cy="2843654"/>
          </a:xfrm>
        </p:grpSpPr>
        <p:cxnSp>
          <p:nvCxnSpPr>
            <p:cNvPr id="33" name="Straight Connector 32">
              <a:extLst>
                <a:ext uri="{FF2B5EF4-FFF2-40B4-BE49-F238E27FC236}">
                  <a16:creationId xmlns:a16="http://schemas.microsoft.com/office/drawing/2014/main" id="{3DAE1C6B-F4A8-E44D-4B35-7BFF7BAE1208}"/>
                </a:ext>
              </a:extLst>
            </p:cNvPr>
            <p:cNvCxnSpPr>
              <a:cxnSpLocks/>
            </p:cNvCxnSpPr>
            <p:nvPr/>
          </p:nvCxnSpPr>
          <p:spPr>
            <a:xfrm>
              <a:off x="3220968" y="2724150"/>
              <a:ext cx="0" cy="468842"/>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E05F898-89E6-AEFE-3475-8B312CFB1D01}"/>
                </a:ext>
              </a:extLst>
            </p:cNvPr>
            <p:cNvCxnSpPr>
              <a:cxnSpLocks/>
            </p:cNvCxnSpPr>
            <p:nvPr/>
          </p:nvCxnSpPr>
          <p:spPr>
            <a:xfrm>
              <a:off x="4571207" y="2075353"/>
              <a:ext cx="0" cy="2020397"/>
            </a:xfrm>
            <a:prstGeom prst="line">
              <a:avLst/>
            </a:prstGeom>
            <a:ln w="9525">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6EF96A5-8654-5DA6-D3DA-2821C2BC62FE}"/>
                </a:ext>
              </a:extLst>
            </p:cNvPr>
            <p:cNvCxnSpPr>
              <a:cxnSpLocks/>
            </p:cNvCxnSpPr>
            <p:nvPr/>
          </p:nvCxnSpPr>
          <p:spPr>
            <a:xfrm>
              <a:off x="5924620" y="2724150"/>
              <a:ext cx="0" cy="468842"/>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1C7DA73-AC0F-E196-BBA0-B431A7B91372}"/>
                </a:ext>
              </a:extLst>
            </p:cNvPr>
            <p:cNvCxnSpPr>
              <a:cxnSpLocks/>
              <a:stCxn id="4" idx="1"/>
            </p:cNvCxnSpPr>
            <p:nvPr/>
          </p:nvCxnSpPr>
          <p:spPr>
            <a:xfrm>
              <a:off x="3594621" y="2805757"/>
              <a:ext cx="712872" cy="1220646"/>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1E014EE-7A8B-1C93-FFAA-56765DA839E1}"/>
                </a:ext>
              </a:extLst>
            </p:cNvPr>
            <p:cNvCxnSpPr>
              <a:cxnSpLocks/>
              <a:stCxn id="4" idx="0"/>
              <a:endCxn id="39" idx="3"/>
            </p:cNvCxnSpPr>
            <p:nvPr/>
          </p:nvCxnSpPr>
          <p:spPr>
            <a:xfrm flipV="1">
              <a:off x="3850379" y="2260580"/>
              <a:ext cx="1484457" cy="33664"/>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948B089-0708-1944-A932-A3E59723864C}"/>
                </a:ext>
              </a:extLst>
            </p:cNvPr>
            <p:cNvCxnSpPr>
              <a:cxnSpLocks/>
              <a:stCxn id="40" idx="5"/>
              <a:endCxn id="38" idx="2"/>
            </p:cNvCxnSpPr>
            <p:nvPr/>
          </p:nvCxnSpPr>
          <p:spPr>
            <a:xfrm flipV="1">
              <a:off x="3550285" y="2065108"/>
              <a:ext cx="684118" cy="1127884"/>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8F6811A-070B-57EF-79D4-D3328C7798D7}"/>
                </a:ext>
              </a:extLst>
            </p:cNvPr>
            <p:cNvCxnSpPr>
              <a:cxnSpLocks/>
              <a:stCxn id="38" idx="1"/>
              <a:endCxn id="43" idx="4"/>
            </p:cNvCxnSpPr>
            <p:nvPr/>
          </p:nvCxnSpPr>
          <p:spPr>
            <a:xfrm>
              <a:off x="4909599" y="2065108"/>
              <a:ext cx="680993" cy="1093336"/>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CEF4E70-58E7-2B57-0FBA-79704A8075E4}"/>
                </a:ext>
              </a:extLst>
            </p:cNvPr>
            <p:cNvCxnSpPr>
              <a:cxnSpLocks/>
              <a:stCxn id="40" idx="0"/>
              <a:endCxn id="43" idx="3"/>
            </p:cNvCxnSpPr>
            <p:nvPr/>
          </p:nvCxnSpPr>
          <p:spPr>
            <a:xfrm flipV="1">
              <a:off x="3806042" y="3669958"/>
              <a:ext cx="1528794" cy="34548"/>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7A6B32E-F362-BF86-3FE4-1AA4D20AD0C5}"/>
                </a:ext>
              </a:extLst>
            </p:cNvPr>
            <p:cNvCxnSpPr>
              <a:cxnSpLocks/>
              <a:stCxn id="44" idx="5"/>
              <a:endCxn id="39" idx="2"/>
            </p:cNvCxnSpPr>
            <p:nvPr/>
          </p:nvCxnSpPr>
          <p:spPr>
            <a:xfrm flipV="1">
              <a:off x="4909599" y="2772093"/>
              <a:ext cx="680993" cy="1113642"/>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756BBD0-87E7-C40A-4071-C1F668DA49A6}"/>
                </a:ext>
              </a:extLst>
            </p:cNvPr>
            <p:cNvCxnSpPr>
              <a:cxnSpLocks/>
              <a:stCxn id="40" idx="1"/>
              <a:endCxn id="44" idx="3"/>
            </p:cNvCxnSpPr>
            <p:nvPr/>
          </p:nvCxnSpPr>
          <p:spPr>
            <a:xfrm>
              <a:off x="3550285" y="4216019"/>
              <a:ext cx="428361" cy="181230"/>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E388FD6C-ADBD-B605-0AE9-0E4DF770F1B0}"/>
                </a:ext>
              </a:extLst>
            </p:cNvPr>
            <p:cNvCxnSpPr>
              <a:cxnSpLocks/>
              <a:stCxn id="44" idx="0"/>
              <a:endCxn id="43" idx="2"/>
            </p:cNvCxnSpPr>
            <p:nvPr/>
          </p:nvCxnSpPr>
          <p:spPr>
            <a:xfrm flipV="1">
              <a:off x="5165356" y="4181471"/>
              <a:ext cx="425236" cy="215778"/>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CFDA7C0-865F-A39A-0664-5BE0612C8ACB}"/>
                </a:ext>
              </a:extLst>
            </p:cNvPr>
            <p:cNvCxnSpPr>
              <a:cxnSpLocks/>
              <a:stCxn id="39" idx="4"/>
              <a:endCxn id="38" idx="0"/>
            </p:cNvCxnSpPr>
            <p:nvPr/>
          </p:nvCxnSpPr>
          <p:spPr>
            <a:xfrm flipH="1" flipV="1">
              <a:off x="5165356" y="1553595"/>
              <a:ext cx="425236" cy="195471"/>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E92208C-EB1B-BBBE-ACAF-6FBC4E119891}"/>
                </a:ext>
              </a:extLst>
            </p:cNvPr>
            <p:cNvCxnSpPr>
              <a:cxnSpLocks/>
              <a:stCxn id="38" idx="3"/>
              <a:endCxn id="4" idx="5"/>
            </p:cNvCxnSpPr>
            <p:nvPr/>
          </p:nvCxnSpPr>
          <p:spPr>
            <a:xfrm flipH="1">
              <a:off x="3594622" y="1553595"/>
              <a:ext cx="384024" cy="229135"/>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B20BAB4-3239-B027-C118-1E780DC246C2}"/>
                </a:ext>
              </a:extLst>
            </p:cNvPr>
            <p:cNvCxnSpPr>
              <a:cxnSpLocks/>
              <a:stCxn id="4" idx="0"/>
              <a:endCxn id="48" idx="4"/>
            </p:cNvCxnSpPr>
            <p:nvPr/>
          </p:nvCxnSpPr>
          <p:spPr>
            <a:xfrm>
              <a:off x="3850379" y="2294244"/>
              <a:ext cx="384024" cy="169663"/>
            </a:xfrm>
            <a:prstGeom prst="line">
              <a:avLst/>
            </a:prstGeom>
            <a:ln w="9525">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097628B-ADF9-4106-84EA-9CD5B5D2DE91}"/>
                </a:ext>
              </a:extLst>
            </p:cNvPr>
            <p:cNvCxnSpPr>
              <a:cxnSpLocks/>
              <a:stCxn id="40" idx="0"/>
              <a:endCxn id="48" idx="2"/>
            </p:cNvCxnSpPr>
            <p:nvPr/>
          </p:nvCxnSpPr>
          <p:spPr>
            <a:xfrm flipV="1">
              <a:off x="3806042" y="3486934"/>
              <a:ext cx="428361" cy="217571"/>
            </a:xfrm>
            <a:prstGeom prst="line">
              <a:avLst/>
            </a:prstGeom>
            <a:ln w="9525">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39D4264-CD55-36FC-5129-3C71730116CF}"/>
                </a:ext>
              </a:extLst>
            </p:cNvPr>
            <p:cNvCxnSpPr>
              <a:cxnSpLocks/>
              <a:stCxn id="48" idx="1"/>
              <a:endCxn id="43" idx="3"/>
            </p:cNvCxnSpPr>
            <p:nvPr/>
          </p:nvCxnSpPr>
          <p:spPr>
            <a:xfrm>
              <a:off x="4909599" y="3486934"/>
              <a:ext cx="425236" cy="183024"/>
            </a:xfrm>
            <a:prstGeom prst="line">
              <a:avLst/>
            </a:prstGeom>
            <a:ln w="9525">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10A9B7F4-5542-CCA0-6A16-6E635658104A}"/>
                </a:ext>
              </a:extLst>
            </p:cNvPr>
            <p:cNvCxnSpPr>
              <a:cxnSpLocks/>
              <a:stCxn id="48" idx="5"/>
              <a:endCxn id="39" idx="3"/>
            </p:cNvCxnSpPr>
            <p:nvPr/>
          </p:nvCxnSpPr>
          <p:spPr>
            <a:xfrm flipV="1">
              <a:off x="4909599" y="2260580"/>
              <a:ext cx="425236" cy="203327"/>
            </a:xfrm>
            <a:prstGeom prst="line">
              <a:avLst/>
            </a:prstGeom>
            <a:ln w="9525">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4" name="Hexagon 3">
            <a:extLst>
              <a:ext uri="{FF2B5EF4-FFF2-40B4-BE49-F238E27FC236}">
                <a16:creationId xmlns:a16="http://schemas.microsoft.com/office/drawing/2014/main" id="{726E234B-C44A-8D08-1F93-412182E09703}"/>
              </a:ext>
            </a:extLst>
          </p:cNvPr>
          <p:cNvSpPr/>
          <p:nvPr/>
        </p:nvSpPr>
        <p:spPr>
          <a:xfrm>
            <a:off x="3551557" y="2376974"/>
            <a:ext cx="1582281" cy="1364036"/>
          </a:xfrm>
          <a:prstGeom prst="hexagon">
            <a:avLst/>
          </a:prstGeom>
          <a:solidFill>
            <a:schemeClr val="accent1"/>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38" name="Hexagon 37">
            <a:extLst>
              <a:ext uri="{FF2B5EF4-FFF2-40B4-BE49-F238E27FC236}">
                <a16:creationId xmlns:a16="http://schemas.microsoft.com/office/drawing/2014/main" id="{2D734364-CDFB-A67C-5839-9369C52DB10E}"/>
              </a:ext>
            </a:extLst>
          </p:cNvPr>
          <p:cNvSpPr/>
          <p:nvPr/>
        </p:nvSpPr>
        <p:spPr>
          <a:xfrm>
            <a:off x="5304861" y="1389442"/>
            <a:ext cx="1582281" cy="1364036"/>
          </a:xfrm>
          <a:prstGeom prst="hexagon">
            <a:avLst/>
          </a:prstGeom>
          <a:solidFill>
            <a:schemeClr val="accent1"/>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39" name="Hexagon 38">
            <a:extLst>
              <a:ext uri="{FF2B5EF4-FFF2-40B4-BE49-F238E27FC236}">
                <a16:creationId xmlns:a16="http://schemas.microsoft.com/office/drawing/2014/main" id="{0EDA3033-5388-0463-B737-CC8FF05D2537}"/>
              </a:ext>
            </a:extLst>
          </p:cNvPr>
          <p:cNvSpPr/>
          <p:nvPr/>
        </p:nvSpPr>
        <p:spPr>
          <a:xfrm>
            <a:off x="7113114" y="2332089"/>
            <a:ext cx="1582281" cy="1364036"/>
          </a:xfrm>
          <a:prstGeom prst="hexagon">
            <a:avLst/>
          </a:prstGeom>
          <a:solidFill>
            <a:schemeClr val="accent1"/>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40" name="Hexagon 39">
            <a:extLst>
              <a:ext uri="{FF2B5EF4-FFF2-40B4-BE49-F238E27FC236}">
                <a16:creationId xmlns:a16="http://schemas.microsoft.com/office/drawing/2014/main" id="{18A63654-B686-7475-D6B8-B12185DE13E7}"/>
              </a:ext>
            </a:extLst>
          </p:cNvPr>
          <p:cNvSpPr/>
          <p:nvPr/>
        </p:nvSpPr>
        <p:spPr>
          <a:xfrm>
            <a:off x="3492441" y="4257323"/>
            <a:ext cx="1582281" cy="1364036"/>
          </a:xfrm>
          <a:prstGeom prst="hexagon">
            <a:avLst/>
          </a:prstGeom>
          <a:solidFill>
            <a:schemeClr val="accent1"/>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43" name="Hexagon 42">
            <a:extLst>
              <a:ext uri="{FF2B5EF4-FFF2-40B4-BE49-F238E27FC236}">
                <a16:creationId xmlns:a16="http://schemas.microsoft.com/office/drawing/2014/main" id="{DB6C386A-2F46-27AB-D2AE-141F39B405A5}"/>
              </a:ext>
            </a:extLst>
          </p:cNvPr>
          <p:cNvSpPr/>
          <p:nvPr/>
        </p:nvSpPr>
        <p:spPr>
          <a:xfrm>
            <a:off x="7113114" y="4211259"/>
            <a:ext cx="1582281" cy="1364036"/>
          </a:xfrm>
          <a:prstGeom prst="hexagon">
            <a:avLst/>
          </a:prstGeom>
          <a:solidFill>
            <a:schemeClr val="accent1"/>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44" name="Hexagon 43">
            <a:extLst>
              <a:ext uri="{FF2B5EF4-FFF2-40B4-BE49-F238E27FC236}">
                <a16:creationId xmlns:a16="http://schemas.microsoft.com/office/drawing/2014/main" id="{D3F56BE5-18D7-BDF1-02DE-5ED8C6D5C9C9}"/>
              </a:ext>
            </a:extLst>
          </p:cNvPr>
          <p:cNvSpPr/>
          <p:nvPr/>
        </p:nvSpPr>
        <p:spPr>
          <a:xfrm>
            <a:off x="5304861" y="5180981"/>
            <a:ext cx="1582281" cy="1364036"/>
          </a:xfrm>
          <a:prstGeom prst="hexagon">
            <a:avLst/>
          </a:prstGeom>
          <a:solidFill>
            <a:schemeClr val="accent3"/>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48" name="Hexagon 47">
            <a:extLst>
              <a:ext uri="{FF2B5EF4-FFF2-40B4-BE49-F238E27FC236}">
                <a16:creationId xmlns:a16="http://schemas.microsoft.com/office/drawing/2014/main" id="{13504C7E-CBBD-C088-679F-1A266868163F}"/>
              </a:ext>
            </a:extLst>
          </p:cNvPr>
          <p:cNvSpPr/>
          <p:nvPr/>
        </p:nvSpPr>
        <p:spPr>
          <a:xfrm>
            <a:off x="5304861" y="3285210"/>
            <a:ext cx="1582281" cy="1364036"/>
          </a:xfrm>
          <a:prstGeom prst="hexagon">
            <a:avLst/>
          </a:prstGeom>
          <a:solidFill>
            <a:schemeClr val="accent5"/>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105" name="TextBox 104">
            <a:extLst>
              <a:ext uri="{FF2B5EF4-FFF2-40B4-BE49-F238E27FC236}">
                <a16:creationId xmlns:a16="http://schemas.microsoft.com/office/drawing/2014/main" id="{C2BF5BED-D022-F7A7-7B6F-B3C085ECCF71}"/>
              </a:ext>
            </a:extLst>
          </p:cNvPr>
          <p:cNvSpPr txBox="1"/>
          <p:nvPr/>
        </p:nvSpPr>
        <p:spPr>
          <a:xfrm>
            <a:off x="3541204" y="2631734"/>
            <a:ext cx="1578381" cy="666977"/>
          </a:xfrm>
          <a:prstGeom prst="rect">
            <a:avLst/>
          </a:prstGeom>
          <a:noFill/>
        </p:spPr>
        <p:txBody>
          <a:bodyPr wrap="none" rtlCol="0">
            <a:spAutoFit/>
          </a:bodyPr>
          <a:lstStyle/>
          <a:p>
            <a:pPr algn="ctr"/>
            <a:r>
              <a:rPr lang="en-US" sz="1867" dirty="0">
                <a:solidFill>
                  <a:schemeClr val="bg1"/>
                </a:solidFill>
              </a:rPr>
              <a:t>Special </a:t>
            </a:r>
          </a:p>
          <a:p>
            <a:pPr algn="ctr"/>
            <a:r>
              <a:rPr lang="en-US" sz="1867" dirty="0">
                <a:solidFill>
                  <a:schemeClr val="bg1"/>
                </a:solidFill>
              </a:rPr>
              <a:t>Assessments</a:t>
            </a:r>
          </a:p>
        </p:txBody>
      </p:sp>
      <p:sp>
        <p:nvSpPr>
          <p:cNvPr id="106" name="TextBox 105">
            <a:extLst>
              <a:ext uri="{FF2B5EF4-FFF2-40B4-BE49-F238E27FC236}">
                <a16:creationId xmlns:a16="http://schemas.microsoft.com/office/drawing/2014/main" id="{24D2CDCE-F8E6-C24D-CBA1-A77D001F2D22}"/>
              </a:ext>
            </a:extLst>
          </p:cNvPr>
          <p:cNvSpPr txBox="1"/>
          <p:nvPr/>
        </p:nvSpPr>
        <p:spPr>
          <a:xfrm>
            <a:off x="7204365" y="2725504"/>
            <a:ext cx="1445839" cy="666977"/>
          </a:xfrm>
          <a:prstGeom prst="rect">
            <a:avLst/>
          </a:prstGeom>
          <a:noFill/>
        </p:spPr>
        <p:txBody>
          <a:bodyPr wrap="square" rtlCol="0">
            <a:spAutoFit/>
          </a:bodyPr>
          <a:lstStyle/>
          <a:p>
            <a:pPr algn="ctr"/>
            <a:r>
              <a:rPr lang="en-US" sz="1867" dirty="0">
                <a:solidFill>
                  <a:schemeClr val="bg1"/>
                </a:solidFill>
              </a:rPr>
              <a:t>Regulatory Fees</a:t>
            </a:r>
          </a:p>
        </p:txBody>
      </p:sp>
      <p:sp>
        <p:nvSpPr>
          <p:cNvPr id="107" name="TextBox 106">
            <a:extLst>
              <a:ext uri="{FF2B5EF4-FFF2-40B4-BE49-F238E27FC236}">
                <a16:creationId xmlns:a16="http://schemas.microsoft.com/office/drawing/2014/main" id="{87167224-7D0E-15B4-7679-768B5910293F}"/>
              </a:ext>
            </a:extLst>
          </p:cNvPr>
          <p:cNvSpPr txBox="1"/>
          <p:nvPr/>
        </p:nvSpPr>
        <p:spPr>
          <a:xfrm>
            <a:off x="5501981" y="5506185"/>
            <a:ext cx="1188039" cy="923330"/>
          </a:xfrm>
          <a:prstGeom prst="rect">
            <a:avLst/>
          </a:prstGeom>
          <a:noFill/>
        </p:spPr>
        <p:txBody>
          <a:bodyPr wrap="square" rtlCol="0">
            <a:spAutoFit/>
          </a:bodyPr>
          <a:lstStyle/>
          <a:p>
            <a:pPr algn="ctr"/>
            <a:r>
              <a:rPr lang="en-US" dirty="0">
                <a:solidFill>
                  <a:schemeClr val="bg1"/>
                </a:solidFill>
              </a:rPr>
              <a:t>Tap Fees &amp;</a:t>
            </a:r>
          </a:p>
          <a:p>
            <a:pPr algn="ctr"/>
            <a:r>
              <a:rPr lang="en-US" dirty="0">
                <a:solidFill>
                  <a:schemeClr val="bg1"/>
                </a:solidFill>
              </a:rPr>
              <a:t>User Fees</a:t>
            </a:r>
          </a:p>
        </p:txBody>
      </p:sp>
      <p:sp>
        <p:nvSpPr>
          <p:cNvPr id="108" name="TextBox 107">
            <a:extLst>
              <a:ext uri="{FF2B5EF4-FFF2-40B4-BE49-F238E27FC236}">
                <a16:creationId xmlns:a16="http://schemas.microsoft.com/office/drawing/2014/main" id="{2BD32ED2-A60B-E434-42AF-0693C118D4F9}"/>
              </a:ext>
            </a:extLst>
          </p:cNvPr>
          <p:cNvSpPr txBox="1"/>
          <p:nvPr/>
        </p:nvSpPr>
        <p:spPr>
          <a:xfrm>
            <a:off x="7136143" y="4295499"/>
            <a:ext cx="1582281" cy="1241622"/>
          </a:xfrm>
          <a:prstGeom prst="rect">
            <a:avLst/>
          </a:prstGeom>
          <a:noFill/>
        </p:spPr>
        <p:txBody>
          <a:bodyPr wrap="square" rtlCol="0">
            <a:spAutoFit/>
          </a:bodyPr>
          <a:lstStyle/>
          <a:p>
            <a:pPr algn="ctr"/>
            <a:r>
              <a:rPr lang="en-US" sz="1867" dirty="0">
                <a:solidFill>
                  <a:schemeClr val="bg1"/>
                </a:solidFill>
              </a:rPr>
              <a:t>Availability Fees &amp; Reserved Capacity</a:t>
            </a:r>
          </a:p>
        </p:txBody>
      </p:sp>
      <p:sp>
        <p:nvSpPr>
          <p:cNvPr id="109" name="TextBox 108">
            <a:extLst>
              <a:ext uri="{FF2B5EF4-FFF2-40B4-BE49-F238E27FC236}">
                <a16:creationId xmlns:a16="http://schemas.microsoft.com/office/drawing/2014/main" id="{B164B7AA-E10C-0D91-F32E-32738190521E}"/>
              </a:ext>
            </a:extLst>
          </p:cNvPr>
          <p:cNvSpPr txBox="1"/>
          <p:nvPr/>
        </p:nvSpPr>
        <p:spPr>
          <a:xfrm>
            <a:off x="3520333" y="4505503"/>
            <a:ext cx="1623200" cy="954300"/>
          </a:xfrm>
          <a:prstGeom prst="rect">
            <a:avLst/>
          </a:prstGeom>
          <a:noFill/>
        </p:spPr>
        <p:txBody>
          <a:bodyPr wrap="none" rtlCol="0">
            <a:spAutoFit/>
          </a:bodyPr>
          <a:lstStyle/>
          <a:p>
            <a:pPr algn="ctr"/>
            <a:r>
              <a:rPr lang="en-US" sz="1867" dirty="0">
                <a:solidFill>
                  <a:schemeClr val="bg1"/>
                </a:solidFill>
              </a:rPr>
              <a:t>System </a:t>
            </a:r>
          </a:p>
          <a:p>
            <a:pPr algn="ctr"/>
            <a:r>
              <a:rPr lang="en-US" sz="1867" dirty="0">
                <a:solidFill>
                  <a:schemeClr val="bg1"/>
                </a:solidFill>
              </a:rPr>
              <a:t>Development </a:t>
            </a:r>
          </a:p>
          <a:p>
            <a:pPr algn="ctr"/>
            <a:r>
              <a:rPr lang="en-US" sz="1867" dirty="0">
                <a:solidFill>
                  <a:schemeClr val="bg1"/>
                </a:solidFill>
              </a:rPr>
              <a:t>Fees</a:t>
            </a:r>
          </a:p>
        </p:txBody>
      </p:sp>
      <p:sp>
        <p:nvSpPr>
          <p:cNvPr id="110" name="TextBox 109">
            <a:extLst>
              <a:ext uri="{FF2B5EF4-FFF2-40B4-BE49-F238E27FC236}">
                <a16:creationId xmlns:a16="http://schemas.microsoft.com/office/drawing/2014/main" id="{61686D2E-3918-56A7-0AD6-AECC90D00382}"/>
              </a:ext>
            </a:extLst>
          </p:cNvPr>
          <p:cNvSpPr txBox="1"/>
          <p:nvPr/>
        </p:nvSpPr>
        <p:spPr>
          <a:xfrm>
            <a:off x="5370707" y="1673859"/>
            <a:ext cx="1512666" cy="666977"/>
          </a:xfrm>
          <a:prstGeom prst="rect">
            <a:avLst/>
          </a:prstGeom>
          <a:noFill/>
        </p:spPr>
        <p:txBody>
          <a:bodyPr wrap="square" rtlCol="0">
            <a:spAutoFit/>
          </a:bodyPr>
          <a:lstStyle/>
          <a:p>
            <a:pPr algn="ctr"/>
            <a:r>
              <a:rPr lang="en-US" sz="1867" dirty="0">
                <a:solidFill>
                  <a:schemeClr val="bg1"/>
                </a:solidFill>
              </a:rPr>
              <a:t>Contractual Charges</a:t>
            </a:r>
          </a:p>
        </p:txBody>
      </p:sp>
      <p:grpSp>
        <p:nvGrpSpPr>
          <p:cNvPr id="3" name="Group 2">
            <a:extLst>
              <a:ext uri="{FF2B5EF4-FFF2-40B4-BE49-F238E27FC236}">
                <a16:creationId xmlns:a16="http://schemas.microsoft.com/office/drawing/2014/main" id="{D6569605-4F4F-D8F0-437B-C76239C4DC65}"/>
              </a:ext>
            </a:extLst>
          </p:cNvPr>
          <p:cNvGrpSpPr/>
          <p:nvPr/>
        </p:nvGrpSpPr>
        <p:grpSpPr>
          <a:xfrm>
            <a:off x="292823" y="3879819"/>
            <a:ext cx="2500352" cy="1319292"/>
            <a:chOff x="445359" y="2771140"/>
            <a:chExt cx="1875264" cy="1043153"/>
          </a:xfrm>
        </p:grpSpPr>
        <p:sp>
          <p:nvSpPr>
            <p:cNvPr id="45" name="TextBox 44">
              <a:extLst>
                <a:ext uri="{FF2B5EF4-FFF2-40B4-BE49-F238E27FC236}">
                  <a16:creationId xmlns:a16="http://schemas.microsoft.com/office/drawing/2014/main" id="{DB68A893-74AC-247C-D1C0-9B912B729DED}"/>
                </a:ext>
              </a:extLst>
            </p:cNvPr>
            <p:cNvSpPr txBox="1"/>
            <p:nvPr/>
          </p:nvSpPr>
          <p:spPr>
            <a:xfrm>
              <a:off x="458708" y="2771140"/>
              <a:ext cx="1861915" cy="657062"/>
            </a:xfrm>
            <a:prstGeom prst="rect">
              <a:avLst/>
            </a:prstGeom>
            <a:noFill/>
          </p:spPr>
          <p:txBody>
            <a:bodyPr wrap="square" rtlCol="0">
              <a:spAutoFit/>
            </a:bodyPr>
            <a:lstStyle/>
            <a:p>
              <a:r>
                <a:rPr lang="en-US" sz="2400" b="1" dirty="0">
                  <a:solidFill>
                    <a:schemeClr val="tx1">
                      <a:lumMod val="85000"/>
                      <a:lumOff val="15000"/>
                    </a:schemeClr>
                  </a:solidFill>
                </a:rPr>
                <a:t>User Fees</a:t>
              </a:r>
            </a:p>
            <a:p>
              <a:endParaRPr lang="en-US" sz="2400" b="1" dirty="0">
                <a:solidFill>
                  <a:schemeClr val="tx1">
                    <a:lumMod val="85000"/>
                    <a:lumOff val="15000"/>
                  </a:schemeClr>
                </a:solidFill>
              </a:endParaRPr>
            </a:p>
          </p:txBody>
        </p:sp>
        <p:sp>
          <p:nvSpPr>
            <p:cNvPr id="46" name="TextBox 45">
              <a:extLst>
                <a:ext uri="{FF2B5EF4-FFF2-40B4-BE49-F238E27FC236}">
                  <a16:creationId xmlns:a16="http://schemas.microsoft.com/office/drawing/2014/main" id="{B211D830-6DAE-3CD0-B26F-F9208B4F8063}"/>
                </a:ext>
              </a:extLst>
            </p:cNvPr>
            <p:cNvSpPr txBox="1"/>
            <p:nvPr/>
          </p:nvSpPr>
          <p:spPr>
            <a:xfrm>
              <a:off x="445359" y="3375712"/>
              <a:ext cx="1861915" cy="438581"/>
            </a:xfrm>
            <a:prstGeom prst="rect">
              <a:avLst/>
            </a:prstGeom>
            <a:noFill/>
          </p:spPr>
          <p:txBody>
            <a:bodyPr wrap="square" rtlCol="0">
              <a:spAutoFit/>
            </a:bodyPr>
            <a:lstStyle/>
            <a:p>
              <a:endParaRPr lang="en-US" sz="1600" dirty="0">
                <a:solidFill>
                  <a:schemeClr val="tx1">
                    <a:lumMod val="85000"/>
                    <a:lumOff val="15000"/>
                  </a:schemeClr>
                </a:solidFill>
              </a:endParaRPr>
            </a:p>
            <a:p>
              <a:endParaRPr lang="en-US" sz="1600" dirty="0">
                <a:solidFill>
                  <a:schemeClr val="tx1">
                    <a:lumMod val="85000"/>
                    <a:lumOff val="15000"/>
                  </a:schemeClr>
                </a:solidFill>
              </a:endParaRPr>
            </a:p>
          </p:txBody>
        </p:sp>
      </p:grpSp>
      <p:sp>
        <p:nvSpPr>
          <p:cNvPr id="5" name="Rectangle 4">
            <a:extLst>
              <a:ext uri="{FF2B5EF4-FFF2-40B4-BE49-F238E27FC236}">
                <a16:creationId xmlns:a16="http://schemas.microsoft.com/office/drawing/2014/main" id="{362CE83C-86AE-8DFE-74CA-8193430B900B}"/>
              </a:ext>
            </a:extLst>
          </p:cNvPr>
          <p:cNvSpPr/>
          <p:nvPr/>
        </p:nvSpPr>
        <p:spPr>
          <a:xfrm>
            <a:off x="184593" y="1673859"/>
            <a:ext cx="3105150" cy="46034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74613" lvl="1"/>
            <a:endParaRPr lang="en-US" sz="1400" dirty="0">
              <a:solidFill>
                <a:schemeClr val="tx1">
                  <a:lumMod val="75000"/>
                  <a:lumOff val="25000"/>
                </a:schemeClr>
              </a:solidFill>
            </a:endParaRPr>
          </a:p>
        </p:txBody>
      </p:sp>
      <p:sp>
        <p:nvSpPr>
          <p:cNvPr id="9" name="TextBox 8">
            <a:extLst>
              <a:ext uri="{FF2B5EF4-FFF2-40B4-BE49-F238E27FC236}">
                <a16:creationId xmlns:a16="http://schemas.microsoft.com/office/drawing/2014/main" id="{F219A347-00C3-AD55-48F1-362E4B2BD8DF}"/>
              </a:ext>
            </a:extLst>
          </p:cNvPr>
          <p:cNvSpPr txBox="1"/>
          <p:nvPr/>
        </p:nvSpPr>
        <p:spPr>
          <a:xfrm>
            <a:off x="326915" y="4295317"/>
            <a:ext cx="2264925" cy="1754326"/>
          </a:xfrm>
          <a:prstGeom prst="rect">
            <a:avLst/>
          </a:prstGeom>
          <a:noFill/>
        </p:spPr>
        <p:txBody>
          <a:bodyPr wrap="square">
            <a:spAutoFit/>
          </a:bodyPr>
          <a:lstStyle/>
          <a:p>
            <a:r>
              <a:rPr lang="en-US" dirty="0"/>
              <a:t>Assessed on water/sewer utility customers—typically has fixed and variable component</a:t>
            </a:r>
          </a:p>
        </p:txBody>
      </p:sp>
      <p:pic>
        <p:nvPicPr>
          <p:cNvPr id="20" name="Graphic 19" descr="Dollar with solid fill">
            <a:extLst>
              <a:ext uri="{FF2B5EF4-FFF2-40B4-BE49-F238E27FC236}">
                <a16:creationId xmlns:a16="http://schemas.microsoft.com/office/drawing/2014/main" id="{65D2C518-0436-B0B9-8A74-B97961004E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8802" y="3451070"/>
            <a:ext cx="914400" cy="914400"/>
          </a:xfrm>
          <a:prstGeom prst="rect">
            <a:avLst/>
          </a:prstGeom>
          <a:effectLst>
            <a:outerShdw blurRad="50800" dist="38100" dir="8100000" algn="tr" rotWithShape="0">
              <a:prstClr val="black">
                <a:alpha val="40000"/>
              </a:prstClr>
            </a:outerShdw>
          </a:effectLst>
        </p:spPr>
      </p:pic>
      <p:grpSp>
        <p:nvGrpSpPr>
          <p:cNvPr id="8" name="Group 7">
            <a:extLst>
              <a:ext uri="{FF2B5EF4-FFF2-40B4-BE49-F238E27FC236}">
                <a16:creationId xmlns:a16="http://schemas.microsoft.com/office/drawing/2014/main" id="{6419EE2E-B6BC-9610-A8F6-E8AA7A87D1AD}"/>
              </a:ext>
            </a:extLst>
          </p:cNvPr>
          <p:cNvGrpSpPr/>
          <p:nvPr/>
        </p:nvGrpSpPr>
        <p:grpSpPr>
          <a:xfrm>
            <a:off x="269825" y="1621920"/>
            <a:ext cx="2500352" cy="1319292"/>
            <a:chOff x="445359" y="2771140"/>
            <a:chExt cx="1875264" cy="1043153"/>
          </a:xfrm>
        </p:grpSpPr>
        <p:sp>
          <p:nvSpPr>
            <p:cNvPr id="10" name="TextBox 9">
              <a:extLst>
                <a:ext uri="{FF2B5EF4-FFF2-40B4-BE49-F238E27FC236}">
                  <a16:creationId xmlns:a16="http://schemas.microsoft.com/office/drawing/2014/main" id="{E7A08B33-21A1-0BCE-D82E-ACE45A4983DE}"/>
                </a:ext>
              </a:extLst>
            </p:cNvPr>
            <p:cNvSpPr txBox="1"/>
            <p:nvPr/>
          </p:nvSpPr>
          <p:spPr>
            <a:xfrm>
              <a:off x="458708" y="2771140"/>
              <a:ext cx="1861915" cy="657062"/>
            </a:xfrm>
            <a:prstGeom prst="rect">
              <a:avLst/>
            </a:prstGeom>
            <a:noFill/>
          </p:spPr>
          <p:txBody>
            <a:bodyPr wrap="square" rtlCol="0">
              <a:spAutoFit/>
            </a:bodyPr>
            <a:lstStyle/>
            <a:p>
              <a:r>
                <a:rPr lang="en-US" sz="2400" b="1" dirty="0">
                  <a:solidFill>
                    <a:schemeClr val="tx1">
                      <a:lumMod val="85000"/>
                      <a:lumOff val="15000"/>
                    </a:schemeClr>
                  </a:solidFill>
                </a:rPr>
                <a:t>Tap Fees</a:t>
              </a:r>
            </a:p>
            <a:p>
              <a:endParaRPr lang="en-US" sz="2400" b="1" dirty="0">
                <a:solidFill>
                  <a:schemeClr val="tx1">
                    <a:lumMod val="85000"/>
                    <a:lumOff val="15000"/>
                  </a:schemeClr>
                </a:solidFill>
              </a:endParaRPr>
            </a:p>
          </p:txBody>
        </p:sp>
        <p:sp>
          <p:nvSpPr>
            <p:cNvPr id="11" name="TextBox 10">
              <a:extLst>
                <a:ext uri="{FF2B5EF4-FFF2-40B4-BE49-F238E27FC236}">
                  <a16:creationId xmlns:a16="http://schemas.microsoft.com/office/drawing/2014/main" id="{E9EB51A8-FE06-7B80-3168-A4AB479C9AFE}"/>
                </a:ext>
              </a:extLst>
            </p:cNvPr>
            <p:cNvSpPr txBox="1"/>
            <p:nvPr/>
          </p:nvSpPr>
          <p:spPr>
            <a:xfrm>
              <a:off x="445359" y="3375712"/>
              <a:ext cx="1861915" cy="438581"/>
            </a:xfrm>
            <a:prstGeom prst="rect">
              <a:avLst/>
            </a:prstGeom>
            <a:noFill/>
          </p:spPr>
          <p:txBody>
            <a:bodyPr wrap="square" rtlCol="0">
              <a:spAutoFit/>
            </a:bodyPr>
            <a:lstStyle/>
            <a:p>
              <a:endParaRPr lang="en-US" sz="1600" dirty="0">
                <a:solidFill>
                  <a:schemeClr val="tx1">
                    <a:lumMod val="85000"/>
                    <a:lumOff val="15000"/>
                  </a:schemeClr>
                </a:solidFill>
              </a:endParaRPr>
            </a:p>
            <a:p>
              <a:endParaRPr lang="en-US" sz="1600" dirty="0">
                <a:solidFill>
                  <a:schemeClr val="tx1">
                    <a:lumMod val="85000"/>
                    <a:lumOff val="15000"/>
                  </a:schemeClr>
                </a:solidFill>
              </a:endParaRPr>
            </a:p>
          </p:txBody>
        </p:sp>
      </p:grpSp>
      <p:sp>
        <p:nvSpPr>
          <p:cNvPr id="13" name="TextBox 12">
            <a:extLst>
              <a:ext uri="{FF2B5EF4-FFF2-40B4-BE49-F238E27FC236}">
                <a16:creationId xmlns:a16="http://schemas.microsoft.com/office/drawing/2014/main" id="{39D7924D-92F7-F691-68A8-8973C783F8BF}"/>
              </a:ext>
            </a:extLst>
          </p:cNvPr>
          <p:cNvSpPr txBox="1"/>
          <p:nvPr/>
        </p:nvSpPr>
        <p:spPr>
          <a:xfrm>
            <a:off x="287624" y="2071460"/>
            <a:ext cx="2264925" cy="1477328"/>
          </a:xfrm>
          <a:prstGeom prst="rect">
            <a:avLst/>
          </a:prstGeom>
          <a:noFill/>
        </p:spPr>
        <p:txBody>
          <a:bodyPr wrap="square">
            <a:spAutoFit/>
          </a:bodyPr>
          <a:lstStyle/>
          <a:p>
            <a:r>
              <a:rPr lang="en-US" dirty="0"/>
              <a:t>Assessed on property owner at time of connection to cover costs of connection</a:t>
            </a:r>
          </a:p>
        </p:txBody>
      </p:sp>
    </p:spTree>
    <p:extLst>
      <p:ext uri="{BB962C8B-B14F-4D97-AF65-F5344CB8AC3E}">
        <p14:creationId xmlns:p14="http://schemas.microsoft.com/office/powerpoint/2010/main" val="10566813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632222" y="47157"/>
            <a:ext cx="10972800" cy="715961"/>
          </a:xfrm>
        </p:spPr>
        <p:txBody>
          <a:bodyPr>
            <a:normAutofit/>
          </a:bodyPr>
          <a:lstStyle/>
          <a:p>
            <a:pPr algn="ctr"/>
            <a:r>
              <a:rPr lang="en-US" sz="4400" dirty="0">
                <a:solidFill>
                  <a:schemeClr val="tx1"/>
                </a:solidFill>
              </a:rPr>
              <a:t>Funding Options</a:t>
            </a:r>
          </a:p>
        </p:txBody>
      </p:sp>
      <p:sp>
        <p:nvSpPr>
          <p:cNvPr id="6" name="Text Placeholder 5">
            <a:extLst>
              <a:ext uri="{FF2B5EF4-FFF2-40B4-BE49-F238E27FC236}">
                <a16:creationId xmlns:a16="http://schemas.microsoft.com/office/drawing/2014/main" id="{36E670D5-2F18-E187-40FF-1AFEA1E5FA78}"/>
              </a:ext>
            </a:extLst>
          </p:cNvPr>
          <p:cNvSpPr>
            <a:spLocks noGrp="1"/>
          </p:cNvSpPr>
          <p:nvPr>
            <p:ph type="body" sz="quarter" idx="13"/>
          </p:nvPr>
        </p:nvSpPr>
        <p:spPr>
          <a:xfrm>
            <a:off x="593812" y="648342"/>
            <a:ext cx="10972800" cy="508000"/>
          </a:xfrm>
        </p:spPr>
        <p:txBody>
          <a:bodyPr/>
          <a:lstStyle/>
          <a:p>
            <a:pPr algn="ctr"/>
            <a:r>
              <a:rPr lang="en-US" sz="2400" dirty="0"/>
              <a:t>There are several revenue sources available to choose from to fund a local government’s water and wastewater utilities.</a:t>
            </a:r>
          </a:p>
        </p:txBody>
      </p:sp>
      <p:grpSp>
        <p:nvGrpSpPr>
          <p:cNvPr id="2" name="Group 83"/>
          <p:cNvGrpSpPr/>
          <p:nvPr/>
        </p:nvGrpSpPr>
        <p:grpSpPr>
          <a:xfrm>
            <a:off x="4294624" y="2071460"/>
            <a:ext cx="3604869" cy="3791539"/>
            <a:chOff x="3220968" y="1553595"/>
            <a:chExt cx="2703652" cy="2843654"/>
          </a:xfrm>
        </p:grpSpPr>
        <p:cxnSp>
          <p:nvCxnSpPr>
            <p:cNvPr id="33" name="Straight Connector 32"/>
            <p:cNvCxnSpPr>
              <a:cxnSpLocks/>
            </p:cNvCxnSpPr>
            <p:nvPr/>
          </p:nvCxnSpPr>
          <p:spPr>
            <a:xfrm>
              <a:off x="3220968" y="2724150"/>
              <a:ext cx="0" cy="468842"/>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cxnSpLocks/>
            </p:cNvCxnSpPr>
            <p:nvPr/>
          </p:nvCxnSpPr>
          <p:spPr>
            <a:xfrm>
              <a:off x="4571207" y="2075353"/>
              <a:ext cx="0" cy="2020397"/>
            </a:xfrm>
            <a:prstGeom prst="line">
              <a:avLst/>
            </a:prstGeom>
            <a:ln w="9525">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cxnSpLocks/>
            </p:cNvCxnSpPr>
            <p:nvPr/>
          </p:nvCxnSpPr>
          <p:spPr>
            <a:xfrm>
              <a:off x="5924620" y="2724150"/>
              <a:ext cx="0" cy="468842"/>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cxnSpLocks/>
              <a:stCxn id="4" idx="1"/>
            </p:cNvCxnSpPr>
            <p:nvPr/>
          </p:nvCxnSpPr>
          <p:spPr>
            <a:xfrm>
              <a:off x="3594621" y="2805757"/>
              <a:ext cx="712872" cy="1220646"/>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cxnSpLocks/>
              <a:stCxn id="4" idx="0"/>
              <a:endCxn id="39" idx="3"/>
            </p:cNvCxnSpPr>
            <p:nvPr/>
          </p:nvCxnSpPr>
          <p:spPr>
            <a:xfrm flipV="1">
              <a:off x="3850379" y="2260580"/>
              <a:ext cx="1484457" cy="33664"/>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cxnSpLocks/>
              <a:stCxn id="40" idx="5"/>
              <a:endCxn id="38" idx="2"/>
            </p:cNvCxnSpPr>
            <p:nvPr/>
          </p:nvCxnSpPr>
          <p:spPr>
            <a:xfrm flipV="1">
              <a:off x="3550285" y="2065108"/>
              <a:ext cx="684118" cy="1127884"/>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cxnSpLocks/>
              <a:stCxn id="38" idx="1"/>
              <a:endCxn id="43" idx="4"/>
            </p:cNvCxnSpPr>
            <p:nvPr/>
          </p:nvCxnSpPr>
          <p:spPr>
            <a:xfrm>
              <a:off x="4909599" y="2065108"/>
              <a:ext cx="680993" cy="1093336"/>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cxnSpLocks/>
              <a:stCxn id="40" idx="0"/>
              <a:endCxn id="43" idx="3"/>
            </p:cNvCxnSpPr>
            <p:nvPr/>
          </p:nvCxnSpPr>
          <p:spPr>
            <a:xfrm flipV="1">
              <a:off x="3806042" y="3669958"/>
              <a:ext cx="1528794" cy="34548"/>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cxnSpLocks/>
              <a:stCxn id="44" idx="5"/>
              <a:endCxn id="39" idx="2"/>
            </p:cNvCxnSpPr>
            <p:nvPr/>
          </p:nvCxnSpPr>
          <p:spPr>
            <a:xfrm flipV="1">
              <a:off x="4909599" y="2772093"/>
              <a:ext cx="680993" cy="1113642"/>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cxnSpLocks/>
              <a:stCxn id="40" idx="1"/>
              <a:endCxn id="44" idx="3"/>
            </p:cNvCxnSpPr>
            <p:nvPr/>
          </p:nvCxnSpPr>
          <p:spPr>
            <a:xfrm>
              <a:off x="3550285" y="4216019"/>
              <a:ext cx="428361" cy="181230"/>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cxnSpLocks/>
              <a:stCxn id="44" idx="0"/>
              <a:endCxn id="43" idx="2"/>
            </p:cNvCxnSpPr>
            <p:nvPr/>
          </p:nvCxnSpPr>
          <p:spPr>
            <a:xfrm flipV="1">
              <a:off x="5165356" y="4181471"/>
              <a:ext cx="425236" cy="215778"/>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cxnSpLocks/>
              <a:stCxn id="39" idx="4"/>
              <a:endCxn id="38" idx="0"/>
            </p:cNvCxnSpPr>
            <p:nvPr/>
          </p:nvCxnSpPr>
          <p:spPr>
            <a:xfrm flipH="1" flipV="1">
              <a:off x="5165356" y="1553595"/>
              <a:ext cx="425236" cy="195471"/>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cxnSpLocks/>
              <a:stCxn id="38" idx="3"/>
              <a:endCxn id="4" idx="5"/>
            </p:cNvCxnSpPr>
            <p:nvPr/>
          </p:nvCxnSpPr>
          <p:spPr>
            <a:xfrm flipH="1">
              <a:off x="3594622" y="1553595"/>
              <a:ext cx="384024" cy="229135"/>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cxnSpLocks/>
              <a:stCxn id="4" idx="0"/>
              <a:endCxn id="48" idx="4"/>
            </p:cNvCxnSpPr>
            <p:nvPr/>
          </p:nvCxnSpPr>
          <p:spPr>
            <a:xfrm>
              <a:off x="3850379" y="2294244"/>
              <a:ext cx="384024" cy="169663"/>
            </a:xfrm>
            <a:prstGeom prst="line">
              <a:avLst/>
            </a:prstGeom>
            <a:ln w="9525">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cxnSpLocks/>
              <a:stCxn id="40" idx="0"/>
              <a:endCxn id="48" idx="2"/>
            </p:cNvCxnSpPr>
            <p:nvPr/>
          </p:nvCxnSpPr>
          <p:spPr>
            <a:xfrm flipV="1">
              <a:off x="3806042" y="3486934"/>
              <a:ext cx="428361" cy="217571"/>
            </a:xfrm>
            <a:prstGeom prst="line">
              <a:avLst/>
            </a:prstGeom>
            <a:ln w="9525">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cxnSpLocks/>
              <a:stCxn id="48" idx="1"/>
              <a:endCxn id="43" idx="3"/>
            </p:cNvCxnSpPr>
            <p:nvPr/>
          </p:nvCxnSpPr>
          <p:spPr>
            <a:xfrm>
              <a:off x="4909599" y="3486934"/>
              <a:ext cx="425236" cy="183024"/>
            </a:xfrm>
            <a:prstGeom prst="line">
              <a:avLst/>
            </a:prstGeom>
            <a:ln w="9525">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cxnSpLocks/>
              <a:stCxn id="48" idx="5"/>
              <a:endCxn id="39" idx="3"/>
            </p:cNvCxnSpPr>
            <p:nvPr/>
          </p:nvCxnSpPr>
          <p:spPr>
            <a:xfrm flipV="1">
              <a:off x="4909599" y="2260580"/>
              <a:ext cx="425236" cy="203327"/>
            </a:xfrm>
            <a:prstGeom prst="line">
              <a:avLst/>
            </a:prstGeom>
            <a:ln w="9525">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4" name="Hexagon 3">
            <a:extLst>
              <a:ext uri="{FF2B5EF4-FFF2-40B4-BE49-F238E27FC236}">
                <a16:creationId xmlns:a16="http://schemas.microsoft.com/office/drawing/2014/main" id="{FE3DFCBA-EDC0-A745-AD03-17DEBD5FD98B}"/>
              </a:ext>
            </a:extLst>
          </p:cNvPr>
          <p:cNvSpPr/>
          <p:nvPr/>
        </p:nvSpPr>
        <p:spPr>
          <a:xfrm>
            <a:off x="3551557" y="2376974"/>
            <a:ext cx="1582281" cy="1364036"/>
          </a:xfrm>
          <a:prstGeom prst="hexagon">
            <a:avLst/>
          </a:prstGeom>
          <a:solidFill>
            <a:schemeClr val="accent1"/>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38" name="Hexagon 37">
            <a:extLst>
              <a:ext uri="{FF2B5EF4-FFF2-40B4-BE49-F238E27FC236}">
                <a16:creationId xmlns:a16="http://schemas.microsoft.com/office/drawing/2014/main" id="{89EF0024-36BB-4A4E-ADC2-0CA3386B0C54}"/>
              </a:ext>
            </a:extLst>
          </p:cNvPr>
          <p:cNvSpPr/>
          <p:nvPr/>
        </p:nvSpPr>
        <p:spPr>
          <a:xfrm>
            <a:off x="5304861" y="1389442"/>
            <a:ext cx="1582281" cy="1364036"/>
          </a:xfrm>
          <a:prstGeom prst="hexagon">
            <a:avLst/>
          </a:prstGeom>
          <a:solidFill>
            <a:schemeClr val="accent1"/>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39" name="Hexagon 38">
            <a:extLst>
              <a:ext uri="{FF2B5EF4-FFF2-40B4-BE49-F238E27FC236}">
                <a16:creationId xmlns:a16="http://schemas.microsoft.com/office/drawing/2014/main" id="{BF01D8CD-BB8D-2A4B-ABBB-C709EAEC1960}"/>
              </a:ext>
            </a:extLst>
          </p:cNvPr>
          <p:cNvSpPr/>
          <p:nvPr/>
        </p:nvSpPr>
        <p:spPr>
          <a:xfrm>
            <a:off x="7113114" y="2332089"/>
            <a:ext cx="1582281" cy="1364036"/>
          </a:xfrm>
          <a:prstGeom prst="hexagon">
            <a:avLst/>
          </a:prstGeom>
          <a:solidFill>
            <a:schemeClr val="accent1"/>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40" name="Hexagon 39">
            <a:extLst>
              <a:ext uri="{FF2B5EF4-FFF2-40B4-BE49-F238E27FC236}">
                <a16:creationId xmlns:a16="http://schemas.microsoft.com/office/drawing/2014/main" id="{8804CEF8-C9B5-9346-B60E-10DD8933BF7B}"/>
              </a:ext>
            </a:extLst>
          </p:cNvPr>
          <p:cNvSpPr/>
          <p:nvPr/>
        </p:nvSpPr>
        <p:spPr>
          <a:xfrm>
            <a:off x="3492441" y="4257323"/>
            <a:ext cx="1582281" cy="1364036"/>
          </a:xfrm>
          <a:prstGeom prst="hexagon">
            <a:avLst/>
          </a:prstGeom>
          <a:solidFill>
            <a:schemeClr val="accent3"/>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43" name="Hexagon 42">
            <a:extLst>
              <a:ext uri="{FF2B5EF4-FFF2-40B4-BE49-F238E27FC236}">
                <a16:creationId xmlns:a16="http://schemas.microsoft.com/office/drawing/2014/main" id="{26BAC5AD-15BD-D94B-96AC-A8460CABE741}"/>
              </a:ext>
            </a:extLst>
          </p:cNvPr>
          <p:cNvSpPr/>
          <p:nvPr/>
        </p:nvSpPr>
        <p:spPr>
          <a:xfrm>
            <a:off x="7113114" y="4211259"/>
            <a:ext cx="1582281" cy="1364036"/>
          </a:xfrm>
          <a:prstGeom prst="hexagon">
            <a:avLst/>
          </a:prstGeom>
          <a:solidFill>
            <a:schemeClr val="accent1"/>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44" name="Hexagon 43">
            <a:extLst>
              <a:ext uri="{FF2B5EF4-FFF2-40B4-BE49-F238E27FC236}">
                <a16:creationId xmlns:a16="http://schemas.microsoft.com/office/drawing/2014/main" id="{BBCE2F6F-28B3-EE44-B9DD-80A12B5D0372}"/>
              </a:ext>
            </a:extLst>
          </p:cNvPr>
          <p:cNvSpPr/>
          <p:nvPr/>
        </p:nvSpPr>
        <p:spPr>
          <a:xfrm>
            <a:off x="5304861" y="5180981"/>
            <a:ext cx="1582281" cy="1364036"/>
          </a:xfrm>
          <a:prstGeom prst="hexagon">
            <a:avLst/>
          </a:prstGeom>
          <a:solidFill>
            <a:schemeClr val="accent1"/>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48" name="Hexagon 47">
            <a:extLst>
              <a:ext uri="{FF2B5EF4-FFF2-40B4-BE49-F238E27FC236}">
                <a16:creationId xmlns:a16="http://schemas.microsoft.com/office/drawing/2014/main" id="{49C03364-3B6C-8C4B-82FF-B21F0216DAE5}"/>
              </a:ext>
            </a:extLst>
          </p:cNvPr>
          <p:cNvSpPr/>
          <p:nvPr/>
        </p:nvSpPr>
        <p:spPr>
          <a:xfrm>
            <a:off x="5304861" y="3285210"/>
            <a:ext cx="1582281" cy="1364036"/>
          </a:xfrm>
          <a:prstGeom prst="hexagon">
            <a:avLst/>
          </a:prstGeom>
          <a:solidFill>
            <a:schemeClr val="accent5"/>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105" name="TextBox 104">
            <a:extLst>
              <a:ext uri="{FF2B5EF4-FFF2-40B4-BE49-F238E27FC236}">
                <a16:creationId xmlns:a16="http://schemas.microsoft.com/office/drawing/2014/main" id="{5AFC9CAF-9351-3D4B-BABE-D7AA054C423C}"/>
              </a:ext>
            </a:extLst>
          </p:cNvPr>
          <p:cNvSpPr txBox="1"/>
          <p:nvPr/>
        </p:nvSpPr>
        <p:spPr>
          <a:xfrm>
            <a:off x="3541204" y="2631734"/>
            <a:ext cx="1578381" cy="666977"/>
          </a:xfrm>
          <a:prstGeom prst="rect">
            <a:avLst/>
          </a:prstGeom>
          <a:noFill/>
        </p:spPr>
        <p:txBody>
          <a:bodyPr wrap="none" rtlCol="0">
            <a:spAutoFit/>
          </a:bodyPr>
          <a:lstStyle/>
          <a:p>
            <a:pPr algn="ctr"/>
            <a:r>
              <a:rPr lang="en-US" sz="1867" dirty="0">
                <a:solidFill>
                  <a:schemeClr val="bg1"/>
                </a:solidFill>
              </a:rPr>
              <a:t>Special </a:t>
            </a:r>
          </a:p>
          <a:p>
            <a:pPr algn="ctr"/>
            <a:r>
              <a:rPr lang="en-US" sz="1867" dirty="0">
                <a:solidFill>
                  <a:schemeClr val="bg1"/>
                </a:solidFill>
              </a:rPr>
              <a:t>Assessments</a:t>
            </a:r>
          </a:p>
        </p:txBody>
      </p:sp>
      <p:sp>
        <p:nvSpPr>
          <p:cNvPr id="106" name="TextBox 105">
            <a:extLst>
              <a:ext uri="{FF2B5EF4-FFF2-40B4-BE49-F238E27FC236}">
                <a16:creationId xmlns:a16="http://schemas.microsoft.com/office/drawing/2014/main" id="{D188A210-0D21-5644-9CA5-899AFA69C090}"/>
              </a:ext>
            </a:extLst>
          </p:cNvPr>
          <p:cNvSpPr txBox="1"/>
          <p:nvPr/>
        </p:nvSpPr>
        <p:spPr>
          <a:xfrm>
            <a:off x="7204365" y="2725504"/>
            <a:ext cx="1445839" cy="666977"/>
          </a:xfrm>
          <a:prstGeom prst="rect">
            <a:avLst/>
          </a:prstGeom>
          <a:noFill/>
        </p:spPr>
        <p:txBody>
          <a:bodyPr wrap="square" rtlCol="0">
            <a:spAutoFit/>
          </a:bodyPr>
          <a:lstStyle/>
          <a:p>
            <a:pPr algn="ctr"/>
            <a:r>
              <a:rPr lang="en-US" sz="1867" dirty="0">
                <a:solidFill>
                  <a:schemeClr val="bg1"/>
                </a:solidFill>
              </a:rPr>
              <a:t>Regulatory Fees</a:t>
            </a:r>
          </a:p>
        </p:txBody>
      </p:sp>
      <p:sp>
        <p:nvSpPr>
          <p:cNvPr id="107" name="TextBox 106">
            <a:extLst>
              <a:ext uri="{FF2B5EF4-FFF2-40B4-BE49-F238E27FC236}">
                <a16:creationId xmlns:a16="http://schemas.microsoft.com/office/drawing/2014/main" id="{C489AD08-1E76-B141-B3D4-338C74E87B6A}"/>
              </a:ext>
            </a:extLst>
          </p:cNvPr>
          <p:cNvSpPr txBox="1"/>
          <p:nvPr/>
        </p:nvSpPr>
        <p:spPr>
          <a:xfrm>
            <a:off x="5512993" y="5484334"/>
            <a:ext cx="1188039" cy="923330"/>
          </a:xfrm>
          <a:prstGeom prst="rect">
            <a:avLst/>
          </a:prstGeom>
          <a:noFill/>
        </p:spPr>
        <p:txBody>
          <a:bodyPr wrap="square" rtlCol="0">
            <a:spAutoFit/>
          </a:bodyPr>
          <a:lstStyle/>
          <a:p>
            <a:pPr algn="ctr"/>
            <a:r>
              <a:rPr lang="en-US" dirty="0">
                <a:solidFill>
                  <a:schemeClr val="bg1"/>
                </a:solidFill>
              </a:rPr>
              <a:t>Tap Fees &amp; User Fees</a:t>
            </a:r>
          </a:p>
        </p:txBody>
      </p:sp>
      <p:sp>
        <p:nvSpPr>
          <p:cNvPr id="108" name="TextBox 107">
            <a:extLst>
              <a:ext uri="{FF2B5EF4-FFF2-40B4-BE49-F238E27FC236}">
                <a16:creationId xmlns:a16="http://schemas.microsoft.com/office/drawing/2014/main" id="{4303CDCF-E373-9245-B4B4-65FA0A9C22E6}"/>
              </a:ext>
            </a:extLst>
          </p:cNvPr>
          <p:cNvSpPr txBox="1"/>
          <p:nvPr/>
        </p:nvSpPr>
        <p:spPr>
          <a:xfrm>
            <a:off x="7136143" y="4318530"/>
            <a:ext cx="1582281" cy="1241622"/>
          </a:xfrm>
          <a:prstGeom prst="rect">
            <a:avLst/>
          </a:prstGeom>
          <a:noFill/>
        </p:spPr>
        <p:txBody>
          <a:bodyPr wrap="square" rtlCol="0">
            <a:spAutoFit/>
          </a:bodyPr>
          <a:lstStyle/>
          <a:p>
            <a:pPr algn="ctr"/>
            <a:r>
              <a:rPr lang="en-US" sz="1867" dirty="0">
                <a:solidFill>
                  <a:schemeClr val="bg1"/>
                </a:solidFill>
              </a:rPr>
              <a:t>Availability Fees &amp; Reserved Capacity</a:t>
            </a:r>
          </a:p>
        </p:txBody>
      </p:sp>
      <p:sp>
        <p:nvSpPr>
          <p:cNvPr id="109" name="TextBox 108">
            <a:extLst>
              <a:ext uri="{FF2B5EF4-FFF2-40B4-BE49-F238E27FC236}">
                <a16:creationId xmlns:a16="http://schemas.microsoft.com/office/drawing/2014/main" id="{6BCE74A0-1483-4F49-A5A1-7E4C41CCAB25}"/>
              </a:ext>
            </a:extLst>
          </p:cNvPr>
          <p:cNvSpPr txBox="1"/>
          <p:nvPr/>
        </p:nvSpPr>
        <p:spPr>
          <a:xfrm>
            <a:off x="3520333" y="4505503"/>
            <a:ext cx="1623200" cy="954300"/>
          </a:xfrm>
          <a:prstGeom prst="rect">
            <a:avLst/>
          </a:prstGeom>
          <a:noFill/>
        </p:spPr>
        <p:txBody>
          <a:bodyPr wrap="none" rtlCol="0">
            <a:spAutoFit/>
          </a:bodyPr>
          <a:lstStyle/>
          <a:p>
            <a:pPr algn="ctr"/>
            <a:r>
              <a:rPr lang="en-US" sz="1867" dirty="0">
                <a:solidFill>
                  <a:schemeClr val="bg1"/>
                </a:solidFill>
              </a:rPr>
              <a:t>System </a:t>
            </a:r>
          </a:p>
          <a:p>
            <a:pPr algn="ctr"/>
            <a:r>
              <a:rPr lang="en-US" sz="1867" dirty="0">
                <a:solidFill>
                  <a:schemeClr val="bg1"/>
                </a:solidFill>
              </a:rPr>
              <a:t>Development </a:t>
            </a:r>
          </a:p>
          <a:p>
            <a:pPr algn="ctr"/>
            <a:r>
              <a:rPr lang="en-US" sz="1867" dirty="0">
                <a:solidFill>
                  <a:schemeClr val="bg1"/>
                </a:solidFill>
              </a:rPr>
              <a:t>Fees</a:t>
            </a:r>
          </a:p>
        </p:txBody>
      </p:sp>
      <p:sp>
        <p:nvSpPr>
          <p:cNvPr id="110" name="TextBox 109">
            <a:extLst>
              <a:ext uri="{FF2B5EF4-FFF2-40B4-BE49-F238E27FC236}">
                <a16:creationId xmlns:a16="http://schemas.microsoft.com/office/drawing/2014/main" id="{2AB53804-1AC5-8940-9269-A187B56BAEEB}"/>
              </a:ext>
            </a:extLst>
          </p:cNvPr>
          <p:cNvSpPr txBox="1"/>
          <p:nvPr/>
        </p:nvSpPr>
        <p:spPr>
          <a:xfrm>
            <a:off x="5370707" y="1673859"/>
            <a:ext cx="1512666" cy="666977"/>
          </a:xfrm>
          <a:prstGeom prst="rect">
            <a:avLst/>
          </a:prstGeom>
          <a:noFill/>
        </p:spPr>
        <p:txBody>
          <a:bodyPr wrap="square" rtlCol="0">
            <a:spAutoFit/>
          </a:bodyPr>
          <a:lstStyle/>
          <a:p>
            <a:pPr algn="ctr"/>
            <a:r>
              <a:rPr lang="en-US" sz="1867" dirty="0">
                <a:solidFill>
                  <a:schemeClr val="bg1"/>
                </a:solidFill>
              </a:rPr>
              <a:t>Contractual Charges</a:t>
            </a:r>
          </a:p>
        </p:txBody>
      </p:sp>
      <p:grpSp>
        <p:nvGrpSpPr>
          <p:cNvPr id="3" name="Group 2">
            <a:extLst>
              <a:ext uri="{FF2B5EF4-FFF2-40B4-BE49-F238E27FC236}">
                <a16:creationId xmlns:a16="http://schemas.microsoft.com/office/drawing/2014/main" id="{10D02241-8669-264C-B5B9-D585B2181936}"/>
              </a:ext>
            </a:extLst>
          </p:cNvPr>
          <p:cNvGrpSpPr/>
          <p:nvPr/>
        </p:nvGrpSpPr>
        <p:grpSpPr>
          <a:xfrm>
            <a:off x="239409" y="1770047"/>
            <a:ext cx="2500352" cy="1569660"/>
            <a:chOff x="445359" y="2771140"/>
            <a:chExt cx="1875264" cy="1241117"/>
          </a:xfrm>
        </p:grpSpPr>
        <p:sp>
          <p:nvSpPr>
            <p:cNvPr id="45" name="TextBox 44">
              <a:extLst>
                <a:ext uri="{FF2B5EF4-FFF2-40B4-BE49-F238E27FC236}">
                  <a16:creationId xmlns:a16="http://schemas.microsoft.com/office/drawing/2014/main" id="{F9371E02-C92B-0AE4-BCEC-5EBDF159B408}"/>
                </a:ext>
              </a:extLst>
            </p:cNvPr>
            <p:cNvSpPr txBox="1"/>
            <p:nvPr/>
          </p:nvSpPr>
          <p:spPr>
            <a:xfrm>
              <a:off x="458708" y="2771140"/>
              <a:ext cx="1861915" cy="1241117"/>
            </a:xfrm>
            <a:prstGeom prst="rect">
              <a:avLst/>
            </a:prstGeom>
            <a:noFill/>
          </p:spPr>
          <p:txBody>
            <a:bodyPr wrap="square" rtlCol="0">
              <a:spAutoFit/>
            </a:bodyPr>
            <a:lstStyle/>
            <a:p>
              <a:r>
                <a:rPr lang="en-US" sz="2400" b="1" dirty="0">
                  <a:solidFill>
                    <a:schemeClr val="tx1">
                      <a:lumMod val="85000"/>
                      <a:lumOff val="15000"/>
                    </a:schemeClr>
                  </a:solidFill>
                </a:rPr>
                <a:t>System Development Fees</a:t>
              </a:r>
            </a:p>
            <a:p>
              <a:endParaRPr lang="en-US" sz="2400" b="1" dirty="0">
                <a:solidFill>
                  <a:schemeClr val="tx1">
                    <a:lumMod val="85000"/>
                    <a:lumOff val="15000"/>
                  </a:schemeClr>
                </a:solidFill>
              </a:endParaRPr>
            </a:p>
          </p:txBody>
        </p:sp>
        <p:sp>
          <p:nvSpPr>
            <p:cNvPr id="46" name="TextBox 45">
              <a:extLst>
                <a:ext uri="{FF2B5EF4-FFF2-40B4-BE49-F238E27FC236}">
                  <a16:creationId xmlns:a16="http://schemas.microsoft.com/office/drawing/2014/main" id="{87131EA7-2B29-BFFB-CCE8-6DDF8A1257A2}"/>
                </a:ext>
              </a:extLst>
            </p:cNvPr>
            <p:cNvSpPr txBox="1"/>
            <p:nvPr/>
          </p:nvSpPr>
          <p:spPr>
            <a:xfrm>
              <a:off x="445359" y="3375712"/>
              <a:ext cx="1861915" cy="438581"/>
            </a:xfrm>
            <a:prstGeom prst="rect">
              <a:avLst/>
            </a:prstGeom>
            <a:noFill/>
          </p:spPr>
          <p:txBody>
            <a:bodyPr wrap="square" rtlCol="0">
              <a:spAutoFit/>
            </a:bodyPr>
            <a:lstStyle/>
            <a:p>
              <a:endParaRPr lang="en-US" sz="1600" dirty="0">
                <a:solidFill>
                  <a:schemeClr val="tx1">
                    <a:lumMod val="85000"/>
                    <a:lumOff val="15000"/>
                  </a:schemeClr>
                </a:solidFill>
              </a:endParaRPr>
            </a:p>
            <a:p>
              <a:endParaRPr lang="en-US" sz="1600" dirty="0">
                <a:solidFill>
                  <a:schemeClr val="tx1">
                    <a:lumMod val="85000"/>
                    <a:lumOff val="15000"/>
                  </a:schemeClr>
                </a:solidFill>
              </a:endParaRPr>
            </a:p>
          </p:txBody>
        </p:sp>
      </p:grpSp>
      <p:sp>
        <p:nvSpPr>
          <p:cNvPr id="5" name="Rectangle 4">
            <a:extLst>
              <a:ext uri="{FF2B5EF4-FFF2-40B4-BE49-F238E27FC236}">
                <a16:creationId xmlns:a16="http://schemas.microsoft.com/office/drawing/2014/main" id="{20C4A46F-E847-6156-73E3-B8BC856FEE7B}"/>
              </a:ext>
            </a:extLst>
          </p:cNvPr>
          <p:cNvSpPr/>
          <p:nvPr/>
        </p:nvSpPr>
        <p:spPr>
          <a:xfrm>
            <a:off x="184593" y="1673859"/>
            <a:ext cx="3105150" cy="46034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74613" lvl="1"/>
            <a:endParaRPr lang="en-US" sz="1400" dirty="0">
              <a:solidFill>
                <a:schemeClr val="tx1">
                  <a:lumMod val="75000"/>
                  <a:lumOff val="25000"/>
                </a:schemeClr>
              </a:solidFill>
            </a:endParaRPr>
          </a:p>
        </p:txBody>
      </p:sp>
      <p:sp>
        <p:nvSpPr>
          <p:cNvPr id="9" name="TextBox 8">
            <a:extLst>
              <a:ext uri="{FF2B5EF4-FFF2-40B4-BE49-F238E27FC236}">
                <a16:creationId xmlns:a16="http://schemas.microsoft.com/office/drawing/2014/main" id="{BC4557F5-A949-DAD0-3286-2962FD802094}"/>
              </a:ext>
            </a:extLst>
          </p:cNvPr>
          <p:cNvSpPr txBox="1"/>
          <p:nvPr/>
        </p:nvSpPr>
        <p:spPr>
          <a:xfrm>
            <a:off x="244790" y="3058992"/>
            <a:ext cx="2264925" cy="2585323"/>
          </a:xfrm>
          <a:prstGeom prst="rect">
            <a:avLst/>
          </a:prstGeom>
          <a:noFill/>
        </p:spPr>
        <p:txBody>
          <a:bodyPr wrap="square">
            <a:spAutoFit/>
          </a:bodyPr>
          <a:lstStyle/>
          <a:p>
            <a:r>
              <a:rPr lang="en-US" dirty="0"/>
              <a:t>Charges assessed on “new development” to cover past or future capital costs necessary to serve/continue to serve “new development”</a:t>
            </a:r>
          </a:p>
        </p:txBody>
      </p:sp>
      <p:pic>
        <p:nvPicPr>
          <p:cNvPr id="20" name="Graphic 19" descr="Dollar with solid fill">
            <a:extLst>
              <a:ext uri="{FF2B5EF4-FFF2-40B4-BE49-F238E27FC236}">
                <a16:creationId xmlns:a16="http://schemas.microsoft.com/office/drawing/2014/main" id="{73BF9123-73CB-EFEF-D2F7-BB514AA7C9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8802" y="3451070"/>
            <a:ext cx="914400" cy="914400"/>
          </a:xfrm>
          <a:prstGeom prst="rect">
            <a:avLst/>
          </a:prstGeom>
          <a:effectLst>
            <a:outerShdw blurRad="50800" dist="38100" dir="8100000" algn="tr" rotWithShape="0">
              <a:prstClr val="black">
                <a:alpha val="40000"/>
              </a:prstClr>
            </a:outerShdw>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BB578-CFE0-FD49-B4F3-9976F6A3CBC3}"/>
              </a:ext>
            </a:extLst>
          </p:cNvPr>
          <p:cNvSpPr>
            <a:spLocks noGrp="1"/>
          </p:cNvSpPr>
          <p:nvPr>
            <p:ph type="title"/>
          </p:nvPr>
        </p:nvSpPr>
        <p:spPr>
          <a:xfrm>
            <a:off x="6901731" y="619874"/>
            <a:ext cx="4140014" cy="1330839"/>
          </a:xfrm>
        </p:spPr>
        <p:txBody>
          <a:bodyPr>
            <a:normAutofit/>
          </a:bodyPr>
          <a:lstStyle/>
          <a:p>
            <a:r>
              <a:rPr lang="en-US" sz="4100" dirty="0"/>
              <a:t>System Development Fees</a:t>
            </a:r>
          </a:p>
        </p:txBody>
      </p:sp>
      <p:pic>
        <p:nvPicPr>
          <p:cNvPr id="1026" name="Picture 2" descr="A construction site with a crane&#10;&#10;Description automatically generated with low confidence">
            <a:extLst>
              <a:ext uri="{FF2B5EF4-FFF2-40B4-BE49-F238E27FC236}">
                <a16:creationId xmlns:a16="http://schemas.microsoft.com/office/drawing/2014/main" id="{ECD8F575-EA2D-1A4E-A4D6-4CF51A4480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405" r="15149" b="1"/>
          <a:stretch/>
        </p:blipFill>
        <p:spPr bwMode="auto">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4FA925E-7D14-B74D-AF97-17ECF910E629}"/>
              </a:ext>
            </a:extLst>
          </p:cNvPr>
          <p:cNvSpPr>
            <a:spLocks noGrp="1"/>
          </p:cNvSpPr>
          <p:nvPr>
            <p:ph idx="1"/>
          </p:nvPr>
        </p:nvSpPr>
        <p:spPr>
          <a:xfrm>
            <a:off x="6901731" y="2194102"/>
            <a:ext cx="5119033" cy="4227246"/>
          </a:xfrm>
        </p:spPr>
        <p:txBody>
          <a:bodyPr>
            <a:normAutofit lnSpcReduction="10000"/>
          </a:bodyPr>
          <a:lstStyle/>
          <a:p>
            <a:pPr marL="0" indent="0">
              <a:buNone/>
            </a:pPr>
            <a:r>
              <a:rPr lang="en-US" dirty="0"/>
              <a:t>A local government utility may assess a system development fee on “</a:t>
            </a:r>
            <a:r>
              <a:rPr lang="en-US" b="1" dirty="0"/>
              <a:t>new development </a:t>
            </a:r>
            <a:r>
              <a:rPr lang="en-US" dirty="0"/>
              <a:t>to fund costs of [water and sewer] </a:t>
            </a:r>
            <a:r>
              <a:rPr lang="en-US" b="1" dirty="0"/>
              <a:t>capital improvements</a:t>
            </a:r>
            <a:r>
              <a:rPr lang="en-US" dirty="0"/>
              <a:t> necessitated by and attributable to such new development, to recoup costs of existing [water and sewer] </a:t>
            </a:r>
            <a:r>
              <a:rPr lang="en-US" b="1" dirty="0"/>
              <a:t>facilities </a:t>
            </a:r>
            <a:r>
              <a:rPr lang="en-US" dirty="0"/>
              <a:t>which serve such new development, or a combination of those costs….” </a:t>
            </a:r>
          </a:p>
          <a:p>
            <a:endParaRPr lang="en-US" sz="2000" dirty="0"/>
          </a:p>
        </p:txBody>
      </p:sp>
    </p:spTree>
    <p:extLst>
      <p:ext uri="{BB962C8B-B14F-4D97-AF65-F5344CB8AC3E}">
        <p14:creationId xmlns:p14="http://schemas.microsoft.com/office/powerpoint/2010/main" val="39868551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037DB-A16E-CFB3-3B8C-94D72BDBD3CC}"/>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F652D585-D1BF-5E5E-EF7F-D14148033EF7}"/>
              </a:ext>
            </a:extLst>
          </p:cNvPr>
          <p:cNvSpPr>
            <a:spLocks noGrp="1"/>
          </p:cNvSpPr>
          <p:nvPr>
            <p:ph type="title"/>
          </p:nvPr>
        </p:nvSpPr>
        <p:spPr>
          <a:xfrm>
            <a:off x="632222" y="47157"/>
            <a:ext cx="10972800" cy="715961"/>
          </a:xfrm>
        </p:spPr>
        <p:txBody>
          <a:bodyPr>
            <a:normAutofit/>
          </a:bodyPr>
          <a:lstStyle/>
          <a:p>
            <a:pPr algn="ctr"/>
            <a:r>
              <a:rPr lang="en-US" sz="4400" dirty="0">
                <a:solidFill>
                  <a:schemeClr val="tx1"/>
                </a:solidFill>
              </a:rPr>
              <a:t>Funding Options</a:t>
            </a:r>
          </a:p>
        </p:txBody>
      </p:sp>
      <p:sp>
        <p:nvSpPr>
          <p:cNvPr id="6" name="Text Placeholder 5">
            <a:extLst>
              <a:ext uri="{FF2B5EF4-FFF2-40B4-BE49-F238E27FC236}">
                <a16:creationId xmlns:a16="http://schemas.microsoft.com/office/drawing/2014/main" id="{F84FBF91-FC86-2F2D-9997-A207EF3CA799}"/>
              </a:ext>
            </a:extLst>
          </p:cNvPr>
          <p:cNvSpPr>
            <a:spLocks noGrp="1"/>
          </p:cNvSpPr>
          <p:nvPr>
            <p:ph type="body" sz="quarter" idx="13"/>
          </p:nvPr>
        </p:nvSpPr>
        <p:spPr>
          <a:xfrm>
            <a:off x="593812" y="648342"/>
            <a:ext cx="10972800" cy="508000"/>
          </a:xfrm>
        </p:spPr>
        <p:txBody>
          <a:bodyPr/>
          <a:lstStyle/>
          <a:p>
            <a:pPr algn="ctr"/>
            <a:r>
              <a:rPr lang="en-US" sz="2400" dirty="0"/>
              <a:t>There are several revenue sources available to choose from to fund a local government’s water and wastewater utilities.</a:t>
            </a:r>
          </a:p>
        </p:txBody>
      </p:sp>
      <p:grpSp>
        <p:nvGrpSpPr>
          <p:cNvPr id="2" name="Group 83">
            <a:extLst>
              <a:ext uri="{FF2B5EF4-FFF2-40B4-BE49-F238E27FC236}">
                <a16:creationId xmlns:a16="http://schemas.microsoft.com/office/drawing/2014/main" id="{13D8E37A-F9AA-9C5C-2735-B7DA42D50860}"/>
              </a:ext>
            </a:extLst>
          </p:cNvPr>
          <p:cNvGrpSpPr/>
          <p:nvPr/>
        </p:nvGrpSpPr>
        <p:grpSpPr>
          <a:xfrm>
            <a:off x="4294624" y="2071460"/>
            <a:ext cx="3604869" cy="3791539"/>
            <a:chOff x="3220968" y="1553595"/>
            <a:chExt cx="2703652" cy="2843654"/>
          </a:xfrm>
        </p:grpSpPr>
        <p:cxnSp>
          <p:nvCxnSpPr>
            <p:cNvPr id="33" name="Straight Connector 32">
              <a:extLst>
                <a:ext uri="{FF2B5EF4-FFF2-40B4-BE49-F238E27FC236}">
                  <a16:creationId xmlns:a16="http://schemas.microsoft.com/office/drawing/2014/main" id="{6A56DBA3-768E-7024-DF6C-8688A866106F}"/>
                </a:ext>
              </a:extLst>
            </p:cNvPr>
            <p:cNvCxnSpPr>
              <a:cxnSpLocks/>
            </p:cNvCxnSpPr>
            <p:nvPr/>
          </p:nvCxnSpPr>
          <p:spPr>
            <a:xfrm>
              <a:off x="3220968" y="2724150"/>
              <a:ext cx="0" cy="468842"/>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78E4FEE-45CD-C775-AB71-C269D2D891F9}"/>
                </a:ext>
              </a:extLst>
            </p:cNvPr>
            <p:cNvCxnSpPr>
              <a:cxnSpLocks/>
            </p:cNvCxnSpPr>
            <p:nvPr/>
          </p:nvCxnSpPr>
          <p:spPr>
            <a:xfrm>
              <a:off x="4571207" y="2075353"/>
              <a:ext cx="0" cy="2020397"/>
            </a:xfrm>
            <a:prstGeom prst="line">
              <a:avLst/>
            </a:prstGeom>
            <a:ln w="9525">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84028D5-6927-EFAC-C6DC-266B072DE873}"/>
                </a:ext>
              </a:extLst>
            </p:cNvPr>
            <p:cNvCxnSpPr>
              <a:cxnSpLocks/>
            </p:cNvCxnSpPr>
            <p:nvPr/>
          </p:nvCxnSpPr>
          <p:spPr>
            <a:xfrm>
              <a:off x="5924620" y="2724150"/>
              <a:ext cx="0" cy="468842"/>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C3CB274-EC44-C47B-945B-8E569627A360}"/>
                </a:ext>
              </a:extLst>
            </p:cNvPr>
            <p:cNvCxnSpPr>
              <a:cxnSpLocks/>
              <a:stCxn id="4" idx="1"/>
            </p:cNvCxnSpPr>
            <p:nvPr/>
          </p:nvCxnSpPr>
          <p:spPr>
            <a:xfrm>
              <a:off x="3594621" y="2805757"/>
              <a:ext cx="712872" cy="1220646"/>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88BD99B-754E-3C05-803A-EBCAE9F3423A}"/>
                </a:ext>
              </a:extLst>
            </p:cNvPr>
            <p:cNvCxnSpPr>
              <a:cxnSpLocks/>
              <a:stCxn id="4" idx="0"/>
              <a:endCxn id="39" idx="3"/>
            </p:cNvCxnSpPr>
            <p:nvPr/>
          </p:nvCxnSpPr>
          <p:spPr>
            <a:xfrm flipV="1">
              <a:off x="3850379" y="2260580"/>
              <a:ext cx="1484457" cy="33664"/>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36B5E26-954A-867F-338B-A280EDFFA827}"/>
                </a:ext>
              </a:extLst>
            </p:cNvPr>
            <p:cNvCxnSpPr>
              <a:cxnSpLocks/>
              <a:stCxn id="40" idx="5"/>
              <a:endCxn id="38" idx="2"/>
            </p:cNvCxnSpPr>
            <p:nvPr/>
          </p:nvCxnSpPr>
          <p:spPr>
            <a:xfrm flipV="1">
              <a:off x="3550285" y="2065108"/>
              <a:ext cx="684118" cy="1127884"/>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3970629-0224-0670-C84F-9B9391FEDF17}"/>
                </a:ext>
              </a:extLst>
            </p:cNvPr>
            <p:cNvCxnSpPr>
              <a:cxnSpLocks/>
              <a:stCxn id="38" idx="1"/>
              <a:endCxn id="43" idx="4"/>
            </p:cNvCxnSpPr>
            <p:nvPr/>
          </p:nvCxnSpPr>
          <p:spPr>
            <a:xfrm>
              <a:off x="4909599" y="2065108"/>
              <a:ext cx="680993" cy="1093336"/>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5E0C13C-8A2A-E25B-AF7A-E6E5012FEDAD}"/>
                </a:ext>
              </a:extLst>
            </p:cNvPr>
            <p:cNvCxnSpPr>
              <a:cxnSpLocks/>
              <a:stCxn id="40" idx="0"/>
              <a:endCxn id="43" idx="3"/>
            </p:cNvCxnSpPr>
            <p:nvPr/>
          </p:nvCxnSpPr>
          <p:spPr>
            <a:xfrm flipV="1">
              <a:off x="3806042" y="3669958"/>
              <a:ext cx="1528794" cy="34548"/>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9F72C81-8EAF-00D8-394D-48BADB4DE7E3}"/>
                </a:ext>
              </a:extLst>
            </p:cNvPr>
            <p:cNvCxnSpPr>
              <a:cxnSpLocks/>
              <a:stCxn id="44" idx="5"/>
              <a:endCxn id="39" idx="2"/>
            </p:cNvCxnSpPr>
            <p:nvPr/>
          </p:nvCxnSpPr>
          <p:spPr>
            <a:xfrm flipV="1">
              <a:off x="4909599" y="2772093"/>
              <a:ext cx="680993" cy="1113642"/>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79A7807D-97FE-B6F2-8595-2EC833E513FD}"/>
                </a:ext>
              </a:extLst>
            </p:cNvPr>
            <p:cNvCxnSpPr>
              <a:cxnSpLocks/>
              <a:stCxn id="40" idx="1"/>
              <a:endCxn id="44" idx="3"/>
            </p:cNvCxnSpPr>
            <p:nvPr/>
          </p:nvCxnSpPr>
          <p:spPr>
            <a:xfrm>
              <a:off x="3550285" y="4216019"/>
              <a:ext cx="428361" cy="181230"/>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3F1EC84-BE48-E32D-1346-BFF586759EF4}"/>
                </a:ext>
              </a:extLst>
            </p:cNvPr>
            <p:cNvCxnSpPr>
              <a:cxnSpLocks/>
              <a:stCxn id="44" idx="0"/>
              <a:endCxn id="43" idx="2"/>
            </p:cNvCxnSpPr>
            <p:nvPr/>
          </p:nvCxnSpPr>
          <p:spPr>
            <a:xfrm flipV="1">
              <a:off x="5165356" y="4181471"/>
              <a:ext cx="425236" cy="215778"/>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91430FBF-4136-8782-9189-C3BA41857D7D}"/>
                </a:ext>
              </a:extLst>
            </p:cNvPr>
            <p:cNvCxnSpPr>
              <a:cxnSpLocks/>
              <a:stCxn id="39" idx="4"/>
              <a:endCxn id="38" idx="0"/>
            </p:cNvCxnSpPr>
            <p:nvPr/>
          </p:nvCxnSpPr>
          <p:spPr>
            <a:xfrm flipH="1" flipV="1">
              <a:off x="5165356" y="1553595"/>
              <a:ext cx="425236" cy="195471"/>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AA80CED1-6E11-180B-2884-49BA4625F553}"/>
                </a:ext>
              </a:extLst>
            </p:cNvPr>
            <p:cNvCxnSpPr>
              <a:cxnSpLocks/>
              <a:stCxn id="38" idx="3"/>
              <a:endCxn id="4" idx="5"/>
            </p:cNvCxnSpPr>
            <p:nvPr/>
          </p:nvCxnSpPr>
          <p:spPr>
            <a:xfrm flipH="1">
              <a:off x="3594622" y="1553595"/>
              <a:ext cx="384024" cy="229135"/>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64343001-693B-78B6-BDA9-5921E6B46B58}"/>
                </a:ext>
              </a:extLst>
            </p:cNvPr>
            <p:cNvCxnSpPr>
              <a:cxnSpLocks/>
              <a:stCxn id="4" idx="0"/>
              <a:endCxn id="48" idx="4"/>
            </p:cNvCxnSpPr>
            <p:nvPr/>
          </p:nvCxnSpPr>
          <p:spPr>
            <a:xfrm>
              <a:off x="3850379" y="2294244"/>
              <a:ext cx="384024" cy="169663"/>
            </a:xfrm>
            <a:prstGeom prst="line">
              <a:avLst/>
            </a:prstGeom>
            <a:ln w="9525">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0F2DDDF-7646-8B7D-1936-52E560D6CF49}"/>
                </a:ext>
              </a:extLst>
            </p:cNvPr>
            <p:cNvCxnSpPr>
              <a:cxnSpLocks/>
              <a:stCxn id="40" idx="0"/>
              <a:endCxn id="48" idx="2"/>
            </p:cNvCxnSpPr>
            <p:nvPr/>
          </p:nvCxnSpPr>
          <p:spPr>
            <a:xfrm flipV="1">
              <a:off x="3806042" y="3486934"/>
              <a:ext cx="428361" cy="217571"/>
            </a:xfrm>
            <a:prstGeom prst="line">
              <a:avLst/>
            </a:prstGeom>
            <a:ln w="9525">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17AB9EB-3D20-6FA7-3CAD-D9DE070B53DE}"/>
                </a:ext>
              </a:extLst>
            </p:cNvPr>
            <p:cNvCxnSpPr>
              <a:cxnSpLocks/>
              <a:stCxn id="48" idx="1"/>
              <a:endCxn id="43" idx="3"/>
            </p:cNvCxnSpPr>
            <p:nvPr/>
          </p:nvCxnSpPr>
          <p:spPr>
            <a:xfrm>
              <a:off x="4909599" y="3486934"/>
              <a:ext cx="425236" cy="183024"/>
            </a:xfrm>
            <a:prstGeom prst="line">
              <a:avLst/>
            </a:prstGeom>
            <a:ln w="9525">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9F25FEE-C514-8E2D-2161-2FB8336922F5}"/>
                </a:ext>
              </a:extLst>
            </p:cNvPr>
            <p:cNvCxnSpPr>
              <a:cxnSpLocks/>
              <a:stCxn id="48" idx="5"/>
              <a:endCxn id="39" idx="3"/>
            </p:cNvCxnSpPr>
            <p:nvPr/>
          </p:nvCxnSpPr>
          <p:spPr>
            <a:xfrm flipV="1">
              <a:off x="4909599" y="2260580"/>
              <a:ext cx="425236" cy="203327"/>
            </a:xfrm>
            <a:prstGeom prst="line">
              <a:avLst/>
            </a:prstGeom>
            <a:ln w="9525">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4" name="Hexagon 3">
            <a:extLst>
              <a:ext uri="{FF2B5EF4-FFF2-40B4-BE49-F238E27FC236}">
                <a16:creationId xmlns:a16="http://schemas.microsoft.com/office/drawing/2014/main" id="{32A2D34F-D1CF-9C51-CE07-A26CB64603C2}"/>
              </a:ext>
            </a:extLst>
          </p:cNvPr>
          <p:cNvSpPr/>
          <p:nvPr/>
        </p:nvSpPr>
        <p:spPr>
          <a:xfrm>
            <a:off x="3551557" y="2376974"/>
            <a:ext cx="1582281" cy="1364036"/>
          </a:xfrm>
          <a:prstGeom prst="hexagon">
            <a:avLst/>
          </a:prstGeom>
          <a:solidFill>
            <a:schemeClr val="accent1"/>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38" name="Hexagon 37">
            <a:extLst>
              <a:ext uri="{FF2B5EF4-FFF2-40B4-BE49-F238E27FC236}">
                <a16:creationId xmlns:a16="http://schemas.microsoft.com/office/drawing/2014/main" id="{FE901B76-C2EF-2F7E-E4C8-F5E760E3357D}"/>
              </a:ext>
            </a:extLst>
          </p:cNvPr>
          <p:cNvSpPr/>
          <p:nvPr/>
        </p:nvSpPr>
        <p:spPr>
          <a:xfrm>
            <a:off x="5304861" y="1389442"/>
            <a:ext cx="1582281" cy="1364036"/>
          </a:xfrm>
          <a:prstGeom prst="hexagon">
            <a:avLst/>
          </a:prstGeom>
          <a:solidFill>
            <a:schemeClr val="accent1"/>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39" name="Hexagon 38">
            <a:extLst>
              <a:ext uri="{FF2B5EF4-FFF2-40B4-BE49-F238E27FC236}">
                <a16:creationId xmlns:a16="http://schemas.microsoft.com/office/drawing/2014/main" id="{3A6AFFDA-BEFF-E80D-80CD-3075902DBD4B}"/>
              </a:ext>
            </a:extLst>
          </p:cNvPr>
          <p:cNvSpPr/>
          <p:nvPr/>
        </p:nvSpPr>
        <p:spPr>
          <a:xfrm>
            <a:off x="7113114" y="2332089"/>
            <a:ext cx="1582281" cy="1364036"/>
          </a:xfrm>
          <a:prstGeom prst="hexagon">
            <a:avLst/>
          </a:prstGeom>
          <a:solidFill>
            <a:schemeClr val="accent1"/>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40" name="Hexagon 39">
            <a:extLst>
              <a:ext uri="{FF2B5EF4-FFF2-40B4-BE49-F238E27FC236}">
                <a16:creationId xmlns:a16="http://schemas.microsoft.com/office/drawing/2014/main" id="{91A8E4D4-F1CB-437C-9473-9FC522FEE913}"/>
              </a:ext>
            </a:extLst>
          </p:cNvPr>
          <p:cNvSpPr/>
          <p:nvPr/>
        </p:nvSpPr>
        <p:spPr>
          <a:xfrm>
            <a:off x="3492441" y="4257323"/>
            <a:ext cx="1582281" cy="1364036"/>
          </a:xfrm>
          <a:prstGeom prst="hexagon">
            <a:avLst/>
          </a:prstGeom>
          <a:solidFill>
            <a:schemeClr val="accent3"/>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43" name="Hexagon 42">
            <a:extLst>
              <a:ext uri="{FF2B5EF4-FFF2-40B4-BE49-F238E27FC236}">
                <a16:creationId xmlns:a16="http://schemas.microsoft.com/office/drawing/2014/main" id="{04857F09-DC3E-8B4D-1189-B4EC0528709C}"/>
              </a:ext>
            </a:extLst>
          </p:cNvPr>
          <p:cNvSpPr/>
          <p:nvPr/>
        </p:nvSpPr>
        <p:spPr>
          <a:xfrm>
            <a:off x="7113114" y="4211259"/>
            <a:ext cx="1582281" cy="1364036"/>
          </a:xfrm>
          <a:prstGeom prst="hexagon">
            <a:avLst/>
          </a:prstGeom>
          <a:solidFill>
            <a:schemeClr val="accent1"/>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44" name="Hexagon 43">
            <a:extLst>
              <a:ext uri="{FF2B5EF4-FFF2-40B4-BE49-F238E27FC236}">
                <a16:creationId xmlns:a16="http://schemas.microsoft.com/office/drawing/2014/main" id="{65DB55DF-1D78-4B15-AE38-44EF13DAC776}"/>
              </a:ext>
            </a:extLst>
          </p:cNvPr>
          <p:cNvSpPr/>
          <p:nvPr/>
        </p:nvSpPr>
        <p:spPr>
          <a:xfrm>
            <a:off x="5304861" y="5180981"/>
            <a:ext cx="1582281" cy="1364036"/>
          </a:xfrm>
          <a:prstGeom prst="hexagon">
            <a:avLst/>
          </a:prstGeom>
          <a:solidFill>
            <a:schemeClr val="accent1"/>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48" name="Hexagon 47">
            <a:extLst>
              <a:ext uri="{FF2B5EF4-FFF2-40B4-BE49-F238E27FC236}">
                <a16:creationId xmlns:a16="http://schemas.microsoft.com/office/drawing/2014/main" id="{680F43E4-AF40-3DD9-F957-D42B7B3F72F0}"/>
              </a:ext>
            </a:extLst>
          </p:cNvPr>
          <p:cNvSpPr/>
          <p:nvPr/>
        </p:nvSpPr>
        <p:spPr>
          <a:xfrm>
            <a:off x="5304861" y="3285210"/>
            <a:ext cx="1582281" cy="1364036"/>
          </a:xfrm>
          <a:prstGeom prst="hexagon">
            <a:avLst/>
          </a:prstGeom>
          <a:solidFill>
            <a:schemeClr val="accent5"/>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105" name="TextBox 104">
            <a:extLst>
              <a:ext uri="{FF2B5EF4-FFF2-40B4-BE49-F238E27FC236}">
                <a16:creationId xmlns:a16="http://schemas.microsoft.com/office/drawing/2014/main" id="{C468FC8E-BE6A-9906-CB31-05F7A87627E4}"/>
              </a:ext>
            </a:extLst>
          </p:cNvPr>
          <p:cNvSpPr txBox="1"/>
          <p:nvPr/>
        </p:nvSpPr>
        <p:spPr>
          <a:xfrm>
            <a:off x="3541204" y="2631734"/>
            <a:ext cx="1578381" cy="666977"/>
          </a:xfrm>
          <a:prstGeom prst="rect">
            <a:avLst/>
          </a:prstGeom>
          <a:noFill/>
        </p:spPr>
        <p:txBody>
          <a:bodyPr wrap="none" rtlCol="0">
            <a:spAutoFit/>
          </a:bodyPr>
          <a:lstStyle/>
          <a:p>
            <a:pPr algn="ctr"/>
            <a:r>
              <a:rPr lang="en-US" sz="1867" dirty="0">
                <a:solidFill>
                  <a:schemeClr val="bg1"/>
                </a:solidFill>
              </a:rPr>
              <a:t>Special </a:t>
            </a:r>
          </a:p>
          <a:p>
            <a:pPr algn="ctr"/>
            <a:r>
              <a:rPr lang="en-US" sz="1867" dirty="0">
                <a:solidFill>
                  <a:schemeClr val="bg1"/>
                </a:solidFill>
              </a:rPr>
              <a:t>Assessments</a:t>
            </a:r>
          </a:p>
        </p:txBody>
      </p:sp>
      <p:sp>
        <p:nvSpPr>
          <p:cNvPr id="106" name="TextBox 105">
            <a:extLst>
              <a:ext uri="{FF2B5EF4-FFF2-40B4-BE49-F238E27FC236}">
                <a16:creationId xmlns:a16="http://schemas.microsoft.com/office/drawing/2014/main" id="{66455405-DFDB-6A53-4E56-9D0FFF94B202}"/>
              </a:ext>
            </a:extLst>
          </p:cNvPr>
          <p:cNvSpPr txBox="1"/>
          <p:nvPr/>
        </p:nvSpPr>
        <p:spPr>
          <a:xfrm>
            <a:off x="7204365" y="2725504"/>
            <a:ext cx="1445839" cy="666977"/>
          </a:xfrm>
          <a:prstGeom prst="rect">
            <a:avLst/>
          </a:prstGeom>
          <a:noFill/>
        </p:spPr>
        <p:txBody>
          <a:bodyPr wrap="square" rtlCol="0">
            <a:spAutoFit/>
          </a:bodyPr>
          <a:lstStyle/>
          <a:p>
            <a:pPr algn="ctr"/>
            <a:r>
              <a:rPr lang="en-US" sz="1867" dirty="0">
                <a:solidFill>
                  <a:schemeClr val="bg1"/>
                </a:solidFill>
              </a:rPr>
              <a:t>Regulatory Fees</a:t>
            </a:r>
          </a:p>
        </p:txBody>
      </p:sp>
      <p:sp>
        <p:nvSpPr>
          <p:cNvPr id="107" name="TextBox 106">
            <a:extLst>
              <a:ext uri="{FF2B5EF4-FFF2-40B4-BE49-F238E27FC236}">
                <a16:creationId xmlns:a16="http://schemas.microsoft.com/office/drawing/2014/main" id="{DBD96286-CC62-5755-5BA2-BD11B42556A9}"/>
              </a:ext>
            </a:extLst>
          </p:cNvPr>
          <p:cNvSpPr txBox="1"/>
          <p:nvPr/>
        </p:nvSpPr>
        <p:spPr>
          <a:xfrm>
            <a:off x="5512993" y="5484334"/>
            <a:ext cx="1188039" cy="923330"/>
          </a:xfrm>
          <a:prstGeom prst="rect">
            <a:avLst/>
          </a:prstGeom>
          <a:noFill/>
        </p:spPr>
        <p:txBody>
          <a:bodyPr wrap="square" rtlCol="0">
            <a:spAutoFit/>
          </a:bodyPr>
          <a:lstStyle/>
          <a:p>
            <a:pPr algn="ctr"/>
            <a:r>
              <a:rPr lang="en-US" dirty="0">
                <a:solidFill>
                  <a:schemeClr val="bg1"/>
                </a:solidFill>
              </a:rPr>
              <a:t>Tap Fees &amp; User Fees</a:t>
            </a:r>
          </a:p>
        </p:txBody>
      </p:sp>
      <p:sp>
        <p:nvSpPr>
          <p:cNvPr id="108" name="TextBox 107">
            <a:extLst>
              <a:ext uri="{FF2B5EF4-FFF2-40B4-BE49-F238E27FC236}">
                <a16:creationId xmlns:a16="http://schemas.microsoft.com/office/drawing/2014/main" id="{FB50D12E-27C3-381C-A532-30C2B842F4FE}"/>
              </a:ext>
            </a:extLst>
          </p:cNvPr>
          <p:cNvSpPr txBox="1"/>
          <p:nvPr/>
        </p:nvSpPr>
        <p:spPr>
          <a:xfrm>
            <a:off x="7136143" y="4318530"/>
            <a:ext cx="1582281" cy="1241622"/>
          </a:xfrm>
          <a:prstGeom prst="rect">
            <a:avLst/>
          </a:prstGeom>
          <a:noFill/>
        </p:spPr>
        <p:txBody>
          <a:bodyPr wrap="square" rtlCol="0">
            <a:spAutoFit/>
          </a:bodyPr>
          <a:lstStyle/>
          <a:p>
            <a:pPr algn="ctr"/>
            <a:r>
              <a:rPr lang="en-US" sz="1867" dirty="0">
                <a:solidFill>
                  <a:schemeClr val="bg1"/>
                </a:solidFill>
              </a:rPr>
              <a:t>Availability Fees &amp; Reserved Capacity</a:t>
            </a:r>
          </a:p>
        </p:txBody>
      </p:sp>
      <p:sp>
        <p:nvSpPr>
          <p:cNvPr id="109" name="TextBox 108">
            <a:extLst>
              <a:ext uri="{FF2B5EF4-FFF2-40B4-BE49-F238E27FC236}">
                <a16:creationId xmlns:a16="http://schemas.microsoft.com/office/drawing/2014/main" id="{A051AF1C-7914-A647-9B2D-1F637A54A1E2}"/>
              </a:ext>
            </a:extLst>
          </p:cNvPr>
          <p:cNvSpPr txBox="1"/>
          <p:nvPr/>
        </p:nvSpPr>
        <p:spPr>
          <a:xfrm>
            <a:off x="3520333" y="4505503"/>
            <a:ext cx="1623200" cy="954300"/>
          </a:xfrm>
          <a:prstGeom prst="rect">
            <a:avLst/>
          </a:prstGeom>
          <a:noFill/>
        </p:spPr>
        <p:txBody>
          <a:bodyPr wrap="none" rtlCol="0">
            <a:spAutoFit/>
          </a:bodyPr>
          <a:lstStyle/>
          <a:p>
            <a:pPr algn="ctr"/>
            <a:r>
              <a:rPr lang="en-US" sz="1867" dirty="0">
                <a:solidFill>
                  <a:schemeClr val="bg1"/>
                </a:solidFill>
              </a:rPr>
              <a:t>System </a:t>
            </a:r>
          </a:p>
          <a:p>
            <a:pPr algn="ctr"/>
            <a:r>
              <a:rPr lang="en-US" sz="1867" dirty="0">
                <a:solidFill>
                  <a:schemeClr val="bg1"/>
                </a:solidFill>
              </a:rPr>
              <a:t>Development </a:t>
            </a:r>
          </a:p>
          <a:p>
            <a:pPr algn="ctr"/>
            <a:r>
              <a:rPr lang="en-US" sz="1867" dirty="0">
                <a:solidFill>
                  <a:schemeClr val="bg1"/>
                </a:solidFill>
              </a:rPr>
              <a:t>Fees</a:t>
            </a:r>
          </a:p>
        </p:txBody>
      </p:sp>
      <p:sp>
        <p:nvSpPr>
          <p:cNvPr id="110" name="TextBox 109">
            <a:extLst>
              <a:ext uri="{FF2B5EF4-FFF2-40B4-BE49-F238E27FC236}">
                <a16:creationId xmlns:a16="http://schemas.microsoft.com/office/drawing/2014/main" id="{FCABA7C8-6429-255A-6F2C-FF3F9D094962}"/>
              </a:ext>
            </a:extLst>
          </p:cNvPr>
          <p:cNvSpPr txBox="1"/>
          <p:nvPr/>
        </p:nvSpPr>
        <p:spPr>
          <a:xfrm>
            <a:off x="5370707" y="1673859"/>
            <a:ext cx="1512666" cy="666977"/>
          </a:xfrm>
          <a:prstGeom prst="rect">
            <a:avLst/>
          </a:prstGeom>
          <a:noFill/>
        </p:spPr>
        <p:txBody>
          <a:bodyPr wrap="square" rtlCol="0">
            <a:spAutoFit/>
          </a:bodyPr>
          <a:lstStyle/>
          <a:p>
            <a:pPr algn="ctr"/>
            <a:r>
              <a:rPr lang="en-US" sz="1867" dirty="0">
                <a:solidFill>
                  <a:schemeClr val="bg1"/>
                </a:solidFill>
              </a:rPr>
              <a:t>Contractual Charges</a:t>
            </a:r>
          </a:p>
        </p:txBody>
      </p:sp>
      <p:grpSp>
        <p:nvGrpSpPr>
          <p:cNvPr id="3" name="Group 2">
            <a:extLst>
              <a:ext uri="{FF2B5EF4-FFF2-40B4-BE49-F238E27FC236}">
                <a16:creationId xmlns:a16="http://schemas.microsoft.com/office/drawing/2014/main" id="{BF5D3AF8-F111-19A9-D6F3-B207BE2339FA}"/>
              </a:ext>
            </a:extLst>
          </p:cNvPr>
          <p:cNvGrpSpPr/>
          <p:nvPr/>
        </p:nvGrpSpPr>
        <p:grpSpPr>
          <a:xfrm>
            <a:off x="239409" y="1770047"/>
            <a:ext cx="2500352" cy="1569660"/>
            <a:chOff x="445359" y="2771140"/>
            <a:chExt cx="1875264" cy="1241117"/>
          </a:xfrm>
        </p:grpSpPr>
        <p:sp>
          <p:nvSpPr>
            <p:cNvPr id="45" name="TextBox 44">
              <a:extLst>
                <a:ext uri="{FF2B5EF4-FFF2-40B4-BE49-F238E27FC236}">
                  <a16:creationId xmlns:a16="http://schemas.microsoft.com/office/drawing/2014/main" id="{4C26DDA7-71F9-8176-78CB-B0101CA0A5E1}"/>
                </a:ext>
              </a:extLst>
            </p:cNvPr>
            <p:cNvSpPr txBox="1"/>
            <p:nvPr/>
          </p:nvSpPr>
          <p:spPr>
            <a:xfrm>
              <a:off x="458708" y="2771140"/>
              <a:ext cx="1861915" cy="1241117"/>
            </a:xfrm>
            <a:prstGeom prst="rect">
              <a:avLst/>
            </a:prstGeom>
            <a:noFill/>
          </p:spPr>
          <p:txBody>
            <a:bodyPr wrap="square" rtlCol="0">
              <a:spAutoFit/>
            </a:bodyPr>
            <a:lstStyle/>
            <a:p>
              <a:r>
                <a:rPr lang="en-US" sz="2400" b="1" dirty="0">
                  <a:solidFill>
                    <a:schemeClr val="tx1">
                      <a:lumMod val="85000"/>
                      <a:lumOff val="15000"/>
                    </a:schemeClr>
                  </a:solidFill>
                </a:rPr>
                <a:t>System Development Fees</a:t>
              </a:r>
            </a:p>
            <a:p>
              <a:endParaRPr lang="en-US" sz="2400" b="1" dirty="0">
                <a:solidFill>
                  <a:schemeClr val="tx1">
                    <a:lumMod val="85000"/>
                    <a:lumOff val="15000"/>
                  </a:schemeClr>
                </a:solidFill>
              </a:endParaRPr>
            </a:p>
          </p:txBody>
        </p:sp>
        <p:sp>
          <p:nvSpPr>
            <p:cNvPr id="46" name="TextBox 45">
              <a:extLst>
                <a:ext uri="{FF2B5EF4-FFF2-40B4-BE49-F238E27FC236}">
                  <a16:creationId xmlns:a16="http://schemas.microsoft.com/office/drawing/2014/main" id="{920972FE-C428-5FBD-4E95-7B0971925BDD}"/>
                </a:ext>
              </a:extLst>
            </p:cNvPr>
            <p:cNvSpPr txBox="1"/>
            <p:nvPr/>
          </p:nvSpPr>
          <p:spPr>
            <a:xfrm>
              <a:off x="445359" y="3375712"/>
              <a:ext cx="1861915" cy="438581"/>
            </a:xfrm>
            <a:prstGeom prst="rect">
              <a:avLst/>
            </a:prstGeom>
            <a:noFill/>
          </p:spPr>
          <p:txBody>
            <a:bodyPr wrap="square" rtlCol="0">
              <a:spAutoFit/>
            </a:bodyPr>
            <a:lstStyle/>
            <a:p>
              <a:endParaRPr lang="en-US" sz="1600" dirty="0">
                <a:solidFill>
                  <a:schemeClr val="tx1">
                    <a:lumMod val="85000"/>
                    <a:lumOff val="15000"/>
                  </a:schemeClr>
                </a:solidFill>
              </a:endParaRPr>
            </a:p>
            <a:p>
              <a:endParaRPr lang="en-US" sz="1600" dirty="0">
                <a:solidFill>
                  <a:schemeClr val="tx1">
                    <a:lumMod val="85000"/>
                    <a:lumOff val="15000"/>
                  </a:schemeClr>
                </a:solidFill>
              </a:endParaRPr>
            </a:p>
          </p:txBody>
        </p:sp>
      </p:grpSp>
      <p:sp>
        <p:nvSpPr>
          <p:cNvPr id="5" name="Rectangle 4">
            <a:extLst>
              <a:ext uri="{FF2B5EF4-FFF2-40B4-BE49-F238E27FC236}">
                <a16:creationId xmlns:a16="http://schemas.microsoft.com/office/drawing/2014/main" id="{F3E6B585-F0CC-3314-7611-A85CE8B9B068}"/>
              </a:ext>
            </a:extLst>
          </p:cNvPr>
          <p:cNvSpPr/>
          <p:nvPr/>
        </p:nvSpPr>
        <p:spPr>
          <a:xfrm>
            <a:off x="184593" y="1673859"/>
            <a:ext cx="3105150" cy="46034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74613" lvl="1"/>
            <a:endParaRPr lang="en-US" sz="1400" dirty="0">
              <a:solidFill>
                <a:schemeClr val="tx1">
                  <a:lumMod val="75000"/>
                  <a:lumOff val="25000"/>
                </a:schemeClr>
              </a:solidFill>
            </a:endParaRPr>
          </a:p>
        </p:txBody>
      </p:sp>
      <p:sp>
        <p:nvSpPr>
          <p:cNvPr id="9" name="TextBox 8">
            <a:extLst>
              <a:ext uri="{FF2B5EF4-FFF2-40B4-BE49-F238E27FC236}">
                <a16:creationId xmlns:a16="http://schemas.microsoft.com/office/drawing/2014/main" id="{E0B22DA5-5570-E977-E601-8AF0F7AE5645}"/>
              </a:ext>
            </a:extLst>
          </p:cNvPr>
          <p:cNvSpPr txBox="1"/>
          <p:nvPr/>
        </p:nvSpPr>
        <p:spPr>
          <a:xfrm>
            <a:off x="244790" y="3058992"/>
            <a:ext cx="2264925" cy="2585323"/>
          </a:xfrm>
          <a:prstGeom prst="rect">
            <a:avLst/>
          </a:prstGeom>
          <a:noFill/>
        </p:spPr>
        <p:txBody>
          <a:bodyPr wrap="square">
            <a:spAutoFit/>
          </a:bodyPr>
          <a:lstStyle/>
          <a:p>
            <a:r>
              <a:rPr lang="en-US" dirty="0"/>
              <a:t>Charges assessed on “new development” to cover past or future capital costs necessary to serve/continue to serve “new development”</a:t>
            </a:r>
          </a:p>
        </p:txBody>
      </p:sp>
      <p:pic>
        <p:nvPicPr>
          <p:cNvPr id="20" name="Graphic 19" descr="Dollar with solid fill">
            <a:extLst>
              <a:ext uri="{FF2B5EF4-FFF2-40B4-BE49-F238E27FC236}">
                <a16:creationId xmlns:a16="http://schemas.microsoft.com/office/drawing/2014/main" id="{D2D92AF7-D84A-E88A-45CA-DBAF83A121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8802" y="3451070"/>
            <a:ext cx="914400" cy="91440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0401840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9233E-E5AD-426F-9025-20DD132FD82D}"/>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F2E2C38A-AC77-0591-81F1-EA21C6CC012C}"/>
              </a:ext>
            </a:extLst>
          </p:cNvPr>
          <p:cNvSpPr>
            <a:spLocks noGrp="1"/>
          </p:cNvSpPr>
          <p:nvPr>
            <p:ph type="title"/>
          </p:nvPr>
        </p:nvSpPr>
        <p:spPr>
          <a:xfrm>
            <a:off x="632222" y="47157"/>
            <a:ext cx="10972800" cy="715961"/>
          </a:xfrm>
        </p:spPr>
        <p:txBody>
          <a:bodyPr>
            <a:normAutofit/>
          </a:bodyPr>
          <a:lstStyle/>
          <a:p>
            <a:pPr algn="ctr"/>
            <a:r>
              <a:rPr lang="en-US" sz="4400" dirty="0">
                <a:solidFill>
                  <a:schemeClr val="tx1"/>
                </a:solidFill>
              </a:rPr>
              <a:t>Funding Options</a:t>
            </a:r>
          </a:p>
        </p:txBody>
      </p:sp>
      <p:sp>
        <p:nvSpPr>
          <p:cNvPr id="6" name="Text Placeholder 5">
            <a:extLst>
              <a:ext uri="{FF2B5EF4-FFF2-40B4-BE49-F238E27FC236}">
                <a16:creationId xmlns:a16="http://schemas.microsoft.com/office/drawing/2014/main" id="{C5453038-8D8D-DFE4-3AA5-89B7B570C58B}"/>
              </a:ext>
            </a:extLst>
          </p:cNvPr>
          <p:cNvSpPr>
            <a:spLocks noGrp="1"/>
          </p:cNvSpPr>
          <p:nvPr>
            <p:ph type="body" sz="quarter" idx="13"/>
          </p:nvPr>
        </p:nvSpPr>
        <p:spPr>
          <a:xfrm>
            <a:off x="593812" y="648342"/>
            <a:ext cx="10972800" cy="508000"/>
          </a:xfrm>
        </p:spPr>
        <p:txBody>
          <a:bodyPr/>
          <a:lstStyle/>
          <a:p>
            <a:pPr algn="ctr"/>
            <a:r>
              <a:rPr lang="en-US" sz="2400" dirty="0"/>
              <a:t>There are several revenue sources available to choose from to fund a local government’s water and wastewater utilities.</a:t>
            </a:r>
          </a:p>
        </p:txBody>
      </p:sp>
      <p:grpSp>
        <p:nvGrpSpPr>
          <p:cNvPr id="2" name="Group 83">
            <a:extLst>
              <a:ext uri="{FF2B5EF4-FFF2-40B4-BE49-F238E27FC236}">
                <a16:creationId xmlns:a16="http://schemas.microsoft.com/office/drawing/2014/main" id="{2FDB5305-C363-E6CC-AEB8-141C2DA608B1}"/>
              </a:ext>
            </a:extLst>
          </p:cNvPr>
          <p:cNvGrpSpPr/>
          <p:nvPr/>
        </p:nvGrpSpPr>
        <p:grpSpPr>
          <a:xfrm>
            <a:off x="4294624" y="2071460"/>
            <a:ext cx="3604869" cy="3791539"/>
            <a:chOff x="3220968" y="1553595"/>
            <a:chExt cx="2703652" cy="2843654"/>
          </a:xfrm>
        </p:grpSpPr>
        <p:cxnSp>
          <p:nvCxnSpPr>
            <p:cNvPr id="33" name="Straight Connector 32">
              <a:extLst>
                <a:ext uri="{FF2B5EF4-FFF2-40B4-BE49-F238E27FC236}">
                  <a16:creationId xmlns:a16="http://schemas.microsoft.com/office/drawing/2014/main" id="{36030069-D27C-CFCA-124E-17D8110BB4FE}"/>
                </a:ext>
              </a:extLst>
            </p:cNvPr>
            <p:cNvCxnSpPr>
              <a:cxnSpLocks/>
            </p:cNvCxnSpPr>
            <p:nvPr/>
          </p:nvCxnSpPr>
          <p:spPr>
            <a:xfrm>
              <a:off x="3220968" y="2724150"/>
              <a:ext cx="0" cy="468842"/>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7A75DBC-2658-5EC9-32D0-0EDBD4836286}"/>
                </a:ext>
              </a:extLst>
            </p:cNvPr>
            <p:cNvCxnSpPr>
              <a:cxnSpLocks/>
            </p:cNvCxnSpPr>
            <p:nvPr/>
          </p:nvCxnSpPr>
          <p:spPr>
            <a:xfrm>
              <a:off x="4571207" y="2075353"/>
              <a:ext cx="0" cy="2020397"/>
            </a:xfrm>
            <a:prstGeom prst="line">
              <a:avLst/>
            </a:prstGeom>
            <a:ln w="9525">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91B34B8-D450-BC84-DC74-A5E439673E6B}"/>
                </a:ext>
              </a:extLst>
            </p:cNvPr>
            <p:cNvCxnSpPr>
              <a:cxnSpLocks/>
            </p:cNvCxnSpPr>
            <p:nvPr/>
          </p:nvCxnSpPr>
          <p:spPr>
            <a:xfrm>
              <a:off x="5924620" y="2724150"/>
              <a:ext cx="0" cy="468842"/>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EFB3330-4715-B333-D07F-F655C71E6C66}"/>
                </a:ext>
              </a:extLst>
            </p:cNvPr>
            <p:cNvCxnSpPr>
              <a:cxnSpLocks/>
              <a:stCxn id="4" idx="1"/>
            </p:cNvCxnSpPr>
            <p:nvPr/>
          </p:nvCxnSpPr>
          <p:spPr>
            <a:xfrm>
              <a:off x="3594621" y="2805757"/>
              <a:ext cx="712872" cy="1220646"/>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1C0468F-81B4-9EA6-589D-C3786929AA64}"/>
                </a:ext>
              </a:extLst>
            </p:cNvPr>
            <p:cNvCxnSpPr>
              <a:cxnSpLocks/>
              <a:stCxn id="4" idx="0"/>
              <a:endCxn id="39" idx="3"/>
            </p:cNvCxnSpPr>
            <p:nvPr/>
          </p:nvCxnSpPr>
          <p:spPr>
            <a:xfrm flipV="1">
              <a:off x="3850379" y="2260580"/>
              <a:ext cx="1484457" cy="33664"/>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E25D27A-0BBD-841E-A18F-4168681B579C}"/>
                </a:ext>
              </a:extLst>
            </p:cNvPr>
            <p:cNvCxnSpPr>
              <a:cxnSpLocks/>
              <a:stCxn id="40" idx="5"/>
              <a:endCxn id="38" idx="2"/>
            </p:cNvCxnSpPr>
            <p:nvPr/>
          </p:nvCxnSpPr>
          <p:spPr>
            <a:xfrm flipV="1">
              <a:off x="3550285" y="2065108"/>
              <a:ext cx="684118" cy="1127884"/>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1E37591-65B5-FFEC-F0E8-258AC75B920A}"/>
                </a:ext>
              </a:extLst>
            </p:cNvPr>
            <p:cNvCxnSpPr>
              <a:cxnSpLocks/>
              <a:stCxn id="38" idx="1"/>
              <a:endCxn id="43" idx="4"/>
            </p:cNvCxnSpPr>
            <p:nvPr/>
          </p:nvCxnSpPr>
          <p:spPr>
            <a:xfrm>
              <a:off x="4909599" y="2065108"/>
              <a:ext cx="680993" cy="1093336"/>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B417DE1B-E06C-BE8F-F03F-7D33FA7B880F}"/>
                </a:ext>
              </a:extLst>
            </p:cNvPr>
            <p:cNvCxnSpPr>
              <a:cxnSpLocks/>
              <a:stCxn id="40" idx="0"/>
              <a:endCxn id="43" idx="3"/>
            </p:cNvCxnSpPr>
            <p:nvPr/>
          </p:nvCxnSpPr>
          <p:spPr>
            <a:xfrm flipV="1">
              <a:off x="3806042" y="3669958"/>
              <a:ext cx="1528794" cy="34548"/>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C8D162AE-CB36-DEBE-2434-D0E7617C76C3}"/>
                </a:ext>
              </a:extLst>
            </p:cNvPr>
            <p:cNvCxnSpPr>
              <a:cxnSpLocks/>
              <a:stCxn id="44" idx="5"/>
              <a:endCxn id="39" idx="2"/>
            </p:cNvCxnSpPr>
            <p:nvPr/>
          </p:nvCxnSpPr>
          <p:spPr>
            <a:xfrm flipV="1">
              <a:off x="4909599" y="2772093"/>
              <a:ext cx="680993" cy="1113642"/>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752D032F-F860-49FF-19B3-A78C6604D07C}"/>
                </a:ext>
              </a:extLst>
            </p:cNvPr>
            <p:cNvCxnSpPr>
              <a:cxnSpLocks/>
              <a:stCxn id="40" idx="1"/>
              <a:endCxn id="44" idx="3"/>
            </p:cNvCxnSpPr>
            <p:nvPr/>
          </p:nvCxnSpPr>
          <p:spPr>
            <a:xfrm>
              <a:off x="3550285" y="4216019"/>
              <a:ext cx="428361" cy="181230"/>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A9733B40-7779-B987-2139-5B1A9E3AB42C}"/>
                </a:ext>
              </a:extLst>
            </p:cNvPr>
            <p:cNvCxnSpPr>
              <a:cxnSpLocks/>
              <a:stCxn id="44" idx="0"/>
              <a:endCxn id="43" idx="2"/>
            </p:cNvCxnSpPr>
            <p:nvPr/>
          </p:nvCxnSpPr>
          <p:spPr>
            <a:xfrm flipV="1">
              <a:off x="5165356" y="4181471"/>
              <a:ext cx="425236" cy="215778"/>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CCFD601-895F-44E4-D257-975CB2EC1285}"/>
                </a:ext>
              </a:extLst>
            </p:cNvPr>
            <p:cNvCxnSpPr>
              <a:cxnSpLocks/>
              <a:stCxn id="39" idx="4"/>
              <a:endCxn id="38" idx="0"/>
            </p:cNvCxnSpPr>
            <p:nvPr/>
          </p:nvCxnSpPr>
          <p:spPr>
            <a:xfrm flipH="1" flipV="1">
              <a:off x="5165356" y="1553595"/>
              <a:ext cx="425236" cy="195471"/>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9A378F9-E036-A4AA-4D2B-8188F3B82C91}"/>
                </a:ext>
              </a:extLst>
            </p:cNvPr>
            <p:cNvCxnSpPr>
              <a:cxnSpLocks/>
              <a:stCxn id="38" idx="3"/>
              <a:endCxn id="4" idx="5"/>
            </p:cNvCxnSpPr>
            <p:nvPr/>
          </p:nvCxnSpPr>
          <p:spPr>
            <a:xfrm flipH="1">
              <a:off x="3594622" y="1553595"/>
              <a:ext cx="384024" cy="229135"/>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0A058A8-2308-071E-C33F-3EC7DD7C358B}"/>
                </a:ext>
              </a:extLst>
            </p:cNvPr>
            <p:cNvCxnSpPr>
              <a:cxnSpLocks/>
              <a:stCxn id="4" idx="0"/>
              <a:endCxn id="48" idx="4"/>
            </p:cNvCxnSpPr>
            <p:nvPr/>
          </p:nvCxnSpPr>
          <p:spPr>
            <a:xfrm>
              <a:off x="3850379" y="2294244"/>
              <a:ext cx="384024" cy="169663"/>
            </a:xfrm>
            <a:prstGeom prst="line">
              <a:avLst/>
            </a:prstGeom>
            <a:ln w="9525">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94A51BE0-6C66-70AC-AF58-2FB8148D99B3}"/>
                </a:ext>
              </a:extLst>
            </p:cNvPr>
            <p:cNvCxnSpPr>
              <a:cxnSpLocks/>
              <a:stCxn id="40" idx="0"/>
              <a:endCxn id="48" idx="2"/>
            </p:cNvCxnSpPr>
            <p:nvPr/>
          </p:nvCxnSpPr>
          <p:spPr>
            <a:xfrm flipV="1">
              <a:off x="3806042" y="3486934"/>
              <a:ext cx="428361" cy="217571"/>
            </a:xfrm>
            <a:prstGeom prst="line">
              <a:avLst/>
            </a:prstGeom>
            <a:ln w="9525">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3AD104D-0CD8-2AE8-2C43-BC81579BFED1}"/>
                </a:ext>
              </a:extLst>
            </p:cNvPr>
            <p:cNvCxnSpPr>
              <a:cxnSpLocks/>
              <a:stCxn id="48" idx="1"/>
              <a:endCxn id="43" idx="3"/>
            </p:cNvCxnSpPr>
            <p:nvPr/>
          </p:nvCxnSpPr>
          <p:spPr>
            <a:xfrm>
              <a:off x="4909599" y="3486934"/>
              <a:ext cx="425236" cy="183024"/>
            </a:xfrm>
            <a:prstGeom prst="line">
              <a:avLst/>
            </a:prstGeom>
            <a:ln w="9525">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BDA3031-BEDB-95DB-B37E-0D60A6ACB1A0}"/>
                </a:ext>
              </a:extLst>
            </p:cNvPr>
            <p:cNvCxnSpPr>
              <a:cxnSpLocks/>
              <a:stCxn id="48" idx="5"/>
              <a:endCxn id="39" idx="3"/>
            </p:cNvCxnSpPr>
            <p:nvPr/>
          </p:nvCxnSpPr>
          <p:spPr>
            <a:xfrm flipV="1">
              <a:off x="4909599" y="2260580"/>
              <a:ext cx="425236" cy="203327"/>
            </a:xfrm>
            <a:prstGeom prst="line">
              <a:avLst/>
            </a:prstGeom>
            <a:ln w="9525">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4" name="Hexagon 3">
            <a:extLst>
              <a:ext uri="{FF2B5EF4-FFF2-40B4-BE49-F238E27FC236}">
                <a16:creationId xmlns:a16="http://schemas.microsoft.com/office/drawing/2014/main" id="{7DF76224-CB80-B0A7-8618-936C4FA2E845}"/>
              </a:ext>
            </a:extLst>
          </p:cNvPr>
          <p:cNvSpPr/>
          <p:nvPr/>
        </p:nvSpPr>
        <p:spPr>
          <a:xfrm>
            <a:off x="3551557" y="2376974"/>
            <a:ext cx="1582281" cy="1364036"/>
          </a:xfrm>
          <a:prstGeom prst="hexagon">
            <a:avLst/>
          </a:prstGeom>
          <a:solidFill>
            <a:schemeClr val="accent3"/>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38" name="Hexagon 37">
            <a:extLst>
              <a:ext uri="{FF2B5EF4-FFF2-40B4-BE49-F238E27FC236}">
                <a16:creationId xmlns:a16="http://schemas.microsoft.com/office/drawing/2014/main" id="{A51F89F0-167E-B48B-2964-17981369F737}"/>
              </a:ext>
            </a:extLst>
          </p:cNvPr>
          <p:cNvSpPr/>
          <p:nvPr/>
        </p:nvSpPr>
        <p:spPr>
          <a:xfrm>
            <a:off x="5304861" y="1389442"/>
            <a:ext cx="1582281" cy="1364036"/>
          </a:xfrm>
          <a:prstGeom prst="hexagon">
            <a:avLst/>
          </a:prstGeom>
          <a:solidFill>
            <a:schemeClr val="accent1"/>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39" name="Hexagon 38">
            <a:extLst>
              <a:ext uri="{FF2B5EF4-FFF2-40B4-BE49-F238E27FC236}">
                <a16:creationId xmlns:a16="http://schemas.microsoft.com/office/drawing/2014/main" id="{A81C56A1-C6C5-55EC-4EAE-94ECC0E71409}"/>
              </a:ext>
            </a:extLst>
          </p:cNvPr>
          <p:cNvSpPr/>
          <p:nvPr/>
        </p:nvSpPr>
        <p:spPr>
          <a:xfrm>
            <a:off x="7113114" y="2332089"/>
            <a:ext cx="1582281" cy="1364036"/>
          </a:xfrm>
          <a:prstGeom prst="hexagon">
            <a:avLst/>
          </a:prstGeom>
          <a:solidFill>
            <a:schemeClr val="accent1"/>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40" name="Hexagon 39">
            <a:extLst>
              <a:ext uri="{FF2B5EF4-FFF2-40B4-BE49-F238E27FC236}">
                <a16:creationId xmlns:a16="http://schemas.microsoft.com/office/drawing/2014/main" id="{619C950C-668F-901B-36E1-39DE4022EF8C}"/>
              </a:ext>
            </a:extLst>
          </p:cNvPr>
          <p:cNvSpPr/>
          <p:nvPr/>
        </p:nvSpPr>
        <p:spPr>
          <a:xfrm>
            <a:off x="3492441" y="4257323"/>
            <a:ext cx="1582281" cy="1364036"/>
          </a:xfrm>
          <a:prstGeom prst="hexagon">
            <a:avLst/>
          </a:prstGeom>
          <a:solidFill>
            <a:schemeClr val="accent1"/>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43" name="Hexagon 42">
            <a:extLst>
              <a:ext uri="{FF2B5EF4-FFF2-40B4-BE49-F238E27FC236}">
                <a16:creationId xmlns:a16="http://schemas.microsoft.com/office/drawing/2014/main" id="{A05B3832-5DB8-247F-4A14-E8E279B56F48}"/>
              </a:ext>
            </a:extLst>
          </p:cNvPr>
          <p:cNvSpPr/>
          <p:nvPr/>
        </p:nvSpPr>
        <p:spPr>
          <a:xfrm>
            <a:off x="7113114" y="4211259"/>
            <a:ext cx="1582281" cy="1364036"/>
          </a:xfrm>
          <a:prstGeom prst="hexagon">
            <a:avLst/>
          </a:prstGeom>
          <a:solidFill>
            <a:schemeClr val="accent1"/>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44" name="Hexagon 43">
            <a:extLst>
              <a:ext uri="{FF2B5EF4-FFF2-40B4-BE49-F238E27FC236}">
                <a16:creationId xmlns:a16="http://schemas.microsoft.com/office/drawing/2014/main" id="{BBBDFE03-EBB0-FAAF-005D-F1247202C523}"/>
              </a:ext>
            </a:extLst>
          </p:cNvPr>
          <p:cNvSpPr/>
          <p:nvPr/>
        </p:nvSpPr>
        <p:spPr>
          <a:xfrm>
            <a:off x="5304861" y="5180981"/>
            <a:ext cx="1582281" cy="1364036"/>
          </a:xfrm>
          <a:prstGeom prst="hexagon">
            <a:avLst/>
          </a:prstGeom>
          <a:solidFill>
            <a:schemeClr val="accent1"/>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48" name="Hexagon 47">
            <a:extLst>
              <a:ext uri="{FF2B5EF4-FFF2-40B4-BE49-F238E27FC236}">
                <a16:creationId xmlns:a16="http://schemas.microsoft.com/office/drawing/2014/main" id="{EAD793EE-610F-077E-CF12-8CAFABFDC4BB}"/>
              </a:ext>
            </a:extLst>
          </p:cNvPr>
          <p:cNvSpPr/>
          <p:nvPr/>
        </p:nvSpPr>
        <p:spPr>
          <a:xfrm>
            <a:off x="5304861" y="3285210"/>
            <a:ext cx="1582281" cy="1364036"/>
          </a:xfrm>
          <a:prstGeom prst="hexagon">
            <a:avLst/>
          </a:prstGeom>
          <a:solidFill>
            <a:schemeClr val="accent5"/>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105" name="TextBox 104">
            <a:extLst>
              <a:ext uri="{FF2B5EF4-FFF2-40B4-BE49-F238E27FC236}">
                <a16:creationId xmlns:a16="http://schemas.microsoft.com/office/drawing/2014/main" id="{9FFA21C7-BB85-7802-8DB9-32984E72DCE5}"/>
              </a:ext>
            </a:extLst>
          </p:cNvPr>
          <p:cNvSpPr txBox="1"/>
          <p:nvPr/>
        </p:nvSpPr>
        <p:spPr>
          <a:xfrm>
            <a:off x="3541204" y="2631734"/>
            <a:ext cx="1578381" cy="666977"/>
          </a:xfrm>
          <a:prstGeom prst="rect">
            <a:avLst/>
          </a:prstGeom>
          <a:noFill/>
        </p:spPr>
        <p:txBody>
          <a:bodyPr wrap="none" rtlCol="0">
            <a:spAutoFit/>
          </a:bodyPr>
          <a:lstStyle/>
          <a:p>
            <a:pPr algn="ctr"/>
            <a:r>
              <a:rPr lang="en-US" sz="1867" dirty="0">
                <a:solidFill>
                  <a:schemeClr val="bg1"/>
                </a:solidFill>
              </a:rPr>
              <a:t>Special </a:t>
            </a:r>
          </a:p>
          <a:p>
            <a:pPr algn="ctr"/>
            <a:r>
              <a:rPr lang="en-US" sz="1867" dirty="0">
                <a:solidFill>
                  <a:schemeClr val="bg1"/>
                </a:solidFill>
              </a:rPr>
              <a:t>Assessments</a:t>
            </a:r>
          </a:p>
        </p:txBody>
      </p:sp>
      <p:sp>
        <p:nvSpPr>
          <p:cNvPr id="106" name="TextBox 105">
            <a:extLst>
              <a:ext uri="{FF2B5EF4-FFF2-40B4-BE49-F238E27FC236}">
                <a16:creationId xmlns:a16="http://schemas.microsoft.com/office/drawing/2014/main" id="{1ED9B16A-604C-51DB-5E81-95507DAAA158}"/>
              </a:ext>
            </a:extLst>
          </p:cNvPr>
          <p:cNvSpPr txBox="1"/>
          <p:nvPr/>
        </p:nvSpPr>
        <p:spPr>
          <a:xfrm>
            <a:off x="7204365" y="2725504"/>
            <a:ext cx="1445839" cy="666977"/>
          </a:xfrm>
          <a:prstGeom prst="rect">
            <a:avLst/>
          </a:prstGeom>
          <a:noFill/>
        </p:spPr>
        <p:txBody>
          <a:bodyPr wrap="square" rtlCol="0">
            <a:spAutoFit/>
          </a:bodyPr>
          <a:lstStyle/>
          <a:p>
            <a:pPr algn="ctr"/>
            <a:r>
              <a:rPr lang="en-US" sz="1867" dirty="0">
                <a:solidFill>
                  <a:schemeClr val="bg1"/>
                </a:solidFill>
              </a:rPr>
              <a:t>Regulatory Fees</a:t>
            </a:r>
          </a:p>
        </p:txBody>
      </p:sp>
      <p:sp>
        <p:nvSpPr>
          <p:cNvPr id="107" name="TextBox 106">
            <a:extLst>
              <a:ext uri="{FF2B5EF4-FFF2-40B4-BE49-F238E27FC236}">
                <a16:creationId xmlns:a16="http://schemas.microsoft.com/office/drawing/2014/main" id="{50EC0A9F-0154-3178-822D-FAA0E807791C}"/>
              </a:ext>
            </a:extLst>
          </p:cNvPr>
          <p:cNvSpPr txBox="1"/>
          <p:nvPr/>
        </p:nvSpPr>
        <p:spPr>
          <a:xfrm>
            <a:off x="5501981" y="5512280"/>
            <a:ext cx="1188039" cy="923330"/>
          </a:xfrm>
          <a:prstGeom prst="rect">
            <a:avLst/>
          </a:prstGeom>
          <a:noFill/>
        </p:spPr>
        <p:txBody>
          <a:bodyPr wrap="square" rtlCol="0">
            <a:spAutoFit/>
          </a:bodyPr>
          <a:lstStyle/>
          <a:p>
            <a:pPr algn="ctr"/>
            <a:r>
              <a:rPr lang="en-US" dirty="0">
                <a:solidFill>
                  <a:schemeClr val="bg1"/>
                </a:solidFill>
              </a:rPr>
              <a:t>Tap Fees &amp; User Fees</a:t>
            </a:r>
          </a:p>
        </p:txBody>
      </p:sp>
      <p:sp>
        <p:nvSpPr>
          <p:cNvPr id="108" name="TextBox 107">
            <a:extLst>
              <a:ext uri="{FF2B5EF4-FFF2-40B4-BE49-F238E27FC236}">
                <a16:creationId xmlns:a16="http://schemas.microsoft.com/office/drawing/2014/main" id="{304EC1E5-D36B-C396-F96F-52AE30C689EC}"/>
              </a:ext>
            </a:extLst>
          </p:cNvPr>
          <p:cNvSpPr txBox="1"/>
          <p:nvPr/>
        </p:nvSpPr>
        <p:spPr>
          <a:xfrm>
            <a:off x="7136143" y="4302437"/>
            <a:ext cx="1582281" cy="1241622"/>
          </a:xfrm>
          <a:prstGeom prst="rect">
            <a:avLst/>
          </a:prstGeom>
          <a:noFill/>
        </p:spPr>
        <p:txBody>
          <a:bodyPr wrap="square" rtlCol="0">
            <a:spAutoFit/>
          </a:bodyPr>
          <a:lstStyle/>
          <a:p>
            <a:pPr algn="ctr"/>
            <a:r>
              <a:rPr lang="en-US" sz="1867" dirty="0">
                <a:solidFill>
                  <a:schemeClr val="bg1"/>
                </a:solidFill>
              </a:rPr>
              <a:t>Availability Fees &amp; Reserved Capacity</a:t>
            </a:r>
          </a:p>
        </p:txBody>
      </p:sp>
      <p:sp>
        <p:nvSpPr>
          <p:cNvPr id="109" name="TextBox 108">
            <a:extLst>
              <a:ext uri="{FF2B5EF4-FFF2-40B4-BE49-F238E27FC236}">
                <a16:creationId xmlns:a16="http://schemas.microsoft.com/office/drawing/2014/main" id="{9408AD42-B5BC-8163-8BA7-ACCCB7BBA9EA}"/>
              </a:ext>
            </a:extLst>
          </p:cNvPr>
          <p:cNvSpPr txBox="1"/>
          <p:nvPr/>
        </p:nvSpPr>
        <p:spPr>
          <a:xfrm>
            <a:off x="3520333" y="4505503"/>
            <a:ext cx="1623200" cy="954300"/>
          </a:xfrm>
          <a:prstGeom prst="rect">
            <a:avLst/>
          </a:prstGeom>
          <a:noFill/>
        </p:spPr>
        <p:txBody>
          <a:bodyPr wrap="none" rtlCol="0">
            <a:spAutoFit/>
          </a:bodyPr>
          <a:lstStyle/>
          <a:p>
            <a:pPr algn="ctr"/>
            <a:r>
              <a:rPr lang="en-US" sz="1867" dirty="0">
                <a:solidFill>
                  <a:schemeClr val="bg1"/>
                </a:solidFill>
              </a:rPr>
              <a:t>System </a:t>
            </a:r>
          </a:p>
          <a:p>
            <a:pPr algn="ctr"/>
            <a:r>
              <a:rPr lang="en-US" sz="1867" dirty="0">
                <a:solidFill>
                  <a:schemeClr val="bg1"/>
                </a:solidFill>
              </a:rPr>
              <a:t>Development </a:t>
            </a:r>
          </a:p>
          <a:p>
            <a:pPr algn="ctr"/>
            <a:r>
              <a:rPr lang="en-US" sz="1867" dirty="0">
                <a:solidFill>
                  <a:schemeClr val="bg1"/>
                </a:solidFill>
              </a:rPr>
              <a:t>Fees</a:t>
            </a:r>
          </a:p>
        </p:txBody>
      </p:sp>
      <p:sp>
        <p:nvSpPr>
          <p:cNvPr id="110" name="TextBox 109">
            <a:extLst>
              <a:ext uri="{FF2B5EF4-FFF2-40B4-BE49-F238E27FC236}">
                <a16:creationId xmlns:a16="http://schemas.microsoft.com/office/drawing/2014/main" id="{B7701A54-A5A5-73E6-531C-BF9F0D5CAB94}"/>
              </a:ext>
            </a:extLst>
          </p:cNvPr>
          <p:cNvSpPr txBox="1"/>
          <p:nvPr/>
        </p:nvSpPr>
        <p:spPr>
          <a:xfrm>
            <a:off x="5370707" y="1673859"/>
            <a:ext cx="1512666" cy="666977"/>
          </a:xfrm>
          <a:prstGeom prst="rect">
            <a:avLst/>
          </a:prstGeom>
          <a:noFill/>
        </p:spPr>
        <p:txBody>
          <a:bodyPr wrap="square" rtlCol="0">
            <a:spAutoFit/>
          </a:bodyPr>
          <a:lstStyle/>
          <a:p>
            <a:pPr algn="ctr"/>
            <a:r>
              <a:rPr lang="en-US" sz="1867" dirty="0">
                <a:solidFill>
                  <a:schemeClr val="bg1"/>
                </a:solidFill>
              </a:rPr>
              <a:t>Contractual Charges</a:t>
            </a:r>
          </a:p>
        </p:txBody>
      </p:sp>
      <p:grpSp>
        <p:nvGrpSpPr>
          <p:cNvPr id="3" name="Group 2">
            <a:extLst>
              <a:ext uri="{FF2B5EF4-FFF2-40B4-BE49-F238E27FC236}">
                <a16:creationId xmlns:a16="http://schemas.microsoft.com/office/drawing/2014/main" id="{0560D25C-F2E4-55C0-1590-56F357D3D9F8}"/>
              </a:ext>
            </a:extLst>
          </p:cNvPr>
          <p:cNvGrpSpPr/>
          <p:nvPr/>
        </p:nvGrpSpPr>
        <p:grpSpPr>
          <a:xfrm>
            <a:off x="239409" y="1770047"/>
            <a:ext cx="2500352" cy="1319292"/>
            <a:chOff x="445359" y="2771140"/>
            <a:chExt cx="1875264" cy="1043153"/>
          </a:xfrm>
        </p:grpSpPr>
        <p:sp>
          <p:nvSpPr>
            <p:cNvPr id="45" name="TextBox 44">
              <a:extLst>
                <a:ext uri="{FF2B5EF4-FFF2-40B4-BE49-F238E27FC236}">
                  <a16:creationId xmlns:a16="http://schemas.microsoft.com/office/drawing/2014/main" id="{DE60D45F-8DCF-D570-42C8-971CEDA46B1D}"/>
                </a:ext>
              </a:extLst>
            </p:cNvPr>
            <p:cNvSpPr txBox="1"/>
            <p:nvPr/>
          </p:nvSpPr>
          <p:spPr>
            <a:xfrm>
              <a:off x="458708" y="2771140"/>
              <a:ext cx="1861915" cy="949090"/>
            </a:xfrm>
            <a:prstGeom prst="rect">
              <a:avLst/>
            </a:prstGeom>
            <a:noFill/>
          </p:spPr>
          <p:txBody>
            <a:bodyPr wrap="square" rtlCol="0">
              <a:spAutoFit/>
            </a:bodyPr>
            <a:lstStyle/>
            <a:p>
              <a:r>
                <a:rPr lang="en-US" sz="2400" b="1" dirty="0">
                  <a:solidFill>
                    <a:schemeClr val="tx1">
                      <a:lumMod val="85000"/>
                      <a:lumOff val="15000"/>
                    </a:schemeClr>
                  </a:solidFill>
                </a:rPr>
                <a:t>Special Assessments</a:t>
              </a:r>
            </a:p>
            <a:p>
              <a:endParaRPr lang="en-US" sz="2400" b="1" dirty="0">
                <a:solidFill>
                  <a:schemeClr val="tx1">
                    <a:lumMod val="85000"/>
                    <a:lumOff val="15000"/>
                  </a:schemeClr>
                </a:solidFill>
              </a:endParaRPr>
            </a:p>
          </p:txBody>
        </p:sp>
        <p:sp>
          <p:nvSpPr>
            <p:cNvPr id="46" name="TextBox 45">
              <a:extLst>
                <a:ext uri="{FF2B5EF4-FFF2-40B4-BE49-F238E27FC236}">
                  <a16:creationId xmlns:a16="http://schemas.microsoft.com/office/drawing/2014/main" id="{0D08B72B-DFBD-AC76-76A8-AB8438063AB8}"/>
                </a:ext>
              </a:extLst>
            </p:cNvPr>
            <p:cNvSpPr txBox="1"/>
            <p:nvPr/>
          </p:nvSpPr>
          <p:spPr>
            <a:xfrm>
              <a:off x="445359" y="3375712"/>
              <a:ext cx="1861915" cy="438581"/>
            </a:xfrm>
            <a:prstGeom prst="rect">
              <a:avLst/>
            </a:prstGeom>
            <a:noFill/>
          </p:spPr>
          <p:txBody>
            <a:bodyPr wrap="square" rtlCol="0">
              <a:spAutoFit/>
            </a:bodyPr>
            <a:lstStyle/>
            <a:p>
              <a:endParaRPr lang="en-US" sz="1600" dirty="0">
                <a:solidFill>
                  <a:schemeClr val="tx1">
                    <a:lumMod val="85000"/>
                    <a:lumOff val="15000"/>
                  </a:schemeClr>
                </a:solidFill>
              </a:endParaRPr>
            </a:p>
            <a:p>
              <a:endParaRPr lang="en-US" sz="1600" dirty="0">
                <a:solidFill>
                  <a:schemeClr val="tx1">
                    <a:lumMod val="85000"/>
                    <a:lumOff val="15000"/>
                  </a:schemeClr>
                </a:solidFill>
              </a:endParaRPr>
            </a:p>
          </p:txBody>
        </p:sp>
      </p:grpSp>
      <p:sp>
        <p:nvSpPr>
          <p:cNvPr id="5" name="Rectangle 4">
            <a:extLst>
              <a:ext uri="{FF2B5EF4-FFF2-40B4-BE49-F238E27FC236}">
                <a16:creationId xmlns:a16="http://schemas.microsoft.com/office/drawing/2014/main" id="{4E2F668C-0A1E-A0AD-D30B-1C5EA1045270}"/>
              </a:ext>
            </a:extLst>
          </p:cNvPr>
          <p:cNvSpPr/>
          <p:nvPr/>
        </p:nvSpPr>
        <p:spPr>
          <a:xfrm>
            <a:off x="184593" y="1673859"/>
            <a:ext cx="3105150" cy="46034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74613" lvl="1"/>
            <a:endParaRPr lang="en-US" sz="1400" dirty="0">
              <a:solidFill>
                <a:schemeClr val="tx1">
                  <a:lumMod val="75000"/>
                  <a:lumOff val="25000"/>
                </a:schemeClr>
              </a:solidFill>
            </a:endParaRPr>
          </a:p>
        </p:txBody>
      </p:sp>
      <p:sp>
        <p:nvSpPr>
          <p:cNvPr id="9" name="TextBox 8">
            <a:extLst>
              <a:ext uri="{FF2B5EF4-FFF2-40B4-BE49-F238E27FC236}">
                <a16:creationId xmlns:a16="http://schemas.microsoft.com/office/drawing/2014/main" id="{34A7FF29-AC47-25C4-B5D4-90D09F2EECFF}"/>
              </a:ext>
            </a:extLst>
          </p:cNvPr>
          <p:cNvSpPr txBox="1"/>
          <p:nvPr/>
        </p:nvSpPr>
        <p:spPr>
          <a:xfrm>
            <a:off x="247043" y="2685044"/>
            <a:ext cx="2264925" cy="1200329"/>
          </a:xfrm>
          <a:prstGeom prst="rect">
            <a:avLst/>
          </a:prstGeom>
          <a:noFill/>
        </p:spPr>
        <p:txBody>
          <a:bodyPr wrap="square">
            <a:spAutoFit/>
          </a:bodyPr>
          <a:lstStyle/>
          <a:p>
            <a:r>
              <a:rPr lang="en-US" dirty="0"/>
              <a:t>Reimbursement charges for capital projects that benefit assessed properties</a:t>
            </a:r>
          </a:p>
        </p:txBody>
      </p:sp>
      <p:pic>
        <p:nvPicPr>
          <p:cNvPr id="20" name="Graphic 19" descr="Dollar with solid fill">
            <a:extLst>
              <a:ext uri="{FF2B5EF4-FFF2-40B4-BE49-F238E27FC236}">
                <a16:creationId xmlns:a16="http://schemas.microsoft.com/office/drawing/2014/main" id="{A0049BAD-BD20-B460-C369-B088591BD6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8802" y="3451070"/>
            <a:ext cx="914400" cy="91440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403189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6A66A18-8D07-0C4E-B61B-C7FB0ED19268}"/>
              </a:ext>
            </a:extLst>
          </p:cNvPr>
          <p:cNvSpPr/>
          <p:nvPr/>
        </p:nvSpPr>
        <p:spPr>
          <a:xfrm>
            <a:off x="0" y="0"/>
            <a:ext cx="12192000" cy="6858000"/>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B3FFFA-0507-F54B-AF19-38F7646E7445}"/>
              </a:ext>
            </a:extLst>
          </p:cNvPr>
          <p:cNvSpPr>
            <a:spLocks noGrp="1"/>
          </p:cNvSpPr>
          <p:nvPr>
            <p:ph type="title"/>
          </p:nvPr>
        </p:nvSpPr>
        <p:spPr>
          <a:xfrm>
            <a:off x="178676" y="1015933"/>
            <a:ext cx="4223639" cy="4795408"/>
          </a:xfrm>
        </p:spPr>
        <p:txBody>
          <a:bodyPr>
            <a:normAutofit/>
          </a:bodyPr>
          <a:lstStyle/>
          <a:p>
            <a:pPr algn="ctr"/>
            <a:r>
              <a:rPr lang="en-US" sz="5400" dirty="0">
                <a:solidFill>
                  <a:srgbClr val="FFFFFF"/>
                </a:solidFill>
              </a:rPr>
              <a:t>Regulation</a:t>
            </a:r>
          </a:p>
        </p:txBody>
      </p:sp>
      <p:graphicFrame>
        <p:nvGraphicFramePr>
          <p:cNvPr id="6" name="Content Placeholder 2">
            <a:extLst>
              <a:ext uri="{FF2B5EF4-FFF2-40B4-BE49-F238E27FC236}">
                <a16:creationId xmlns:a16="http://schemas.microsoft.com/office/drawing/2014/main" id="{39CB0165-0358-4A0E-B680-5A94DF919D36}"/>
              </a:ext>
            </a:extLst>
          </p:cNvPr>
          <p:cNvGraphicFramePr>
            <a:graphicFrameLocks noGrp="1"/>
          </p:cNvGraphicFramePr>
          <p:nvPr>
            <p:ph idx="1"/>
            <p:extLst>
              <p:ext uri="{D42A27DB-BD31-4B8C-83A1-F6EECF244321}">
                <p14:modId xmlns:p14="http://schemas.microsoft.com/office/powerpoint/2010/main" val="3474303748"/>
              </p:ext>
            </p:extLst>
          </p:nvPr>
        </p:nvGraphicFramePr>
        <p:xfrm>
          <a:off x="4580991" y="470924"/>
          <a:ext cx="7101257"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1" name="Straight Connector 10">
            <a:extLst>
              <a:ext uri="{FF2B5EF4-FFF2-40B4-BE49-F238E27FC236}">
                <a16:creationId xmlns:a16="http://schemas.microsoft.com/office/drawing/2014/main" id="{AAB1F0CE-9504-FF42-A644-A56AC4C2502C}"/>
              </a:ext>
            </a:extLst>
          </p:cNvPr>
          <p:cNvCxnSpPr>
            <a:cxnSpLocks/>
          </p:cNvCxnSpPr>
          <p:nvPr/>
        </p:nvCxnSpPr>
        <p:spPr>
          <a:xfrm>
            <a:off x="4782326" y="1409037"/>
            <a:ext cx="669497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667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13051"/>
            <a:ext cx="2807227" cy="2452687"/>
          </a:xfrm>
        </p:spPr>
        <p:txBody>
          <a:bodyPr anchor="ctr">
            <a:normAutofit/>
          </a:bodyPr>
          <a:lstStyle/>
          <a:p>
            <a:pPr algn="r"/>
            <a:r>
              <a:rPr lang="en-US" sz="4000" dirty="0"/>
              <a:t>Special Assessments</a:t>
            </a:r>
          </a:p>
        </p:txBody>
      </p:sp>
      <p:sp>
        <p:nvSpPr>
          <p:cNvPr id="3" name="Content Placeholder 2"/>
          <p:cNvSpPr>
            <a:spLocks noGrp="1"/>
          </p:cNvSpPr>
          <p:nvPr>
            <p:ph idx="1"/>
          </p:nvPr>
        </p:nvSpPr>
        <p:spPr>
          <a:xfrm>
            <a:off x="3130570" y="3886993"/>
            <a:ext cx="5930860" cy="2904804"/>
          </a:xfrm>
        </p:spPr>
        <p:txBody>
          <a:bodyPr anchor="ctr">
            <a:normAutofit/>
          </a:bodyPr>
          <a:lstStyle/>
          <a:p>
            <a:pPr marL="0" indent="0">
              <a:spcBef>
                <a:spcPts val="1368"/>
              </a:spcBef>
              <a:buNone/>
            </a:pPr>
            <a:r>
              <a:rPr lang="en-US" sz="3600" dirty="0"/>
              <a:t>Charges levied against property to pay for public improvements that benefit that property</a:t>
            </a:r>
          </a:p>
        </p:txBody>
      </p:sp>
      <p:sp>
        <p:nvSpPr>
          <p:cNvPr id="4" name="Rectangle 3">
            <a:extLst>
              <a:ext uri="{FF2B5EF4-FFF2-40B4-BE49-F238E27FC236}">
                <a16:creationId xmlns:a16="http://schemas.microsoft.com/office/drawing/2014/main" id="{9D6D1FBB-A3AB-FA48-A301-0D94B6756E76}"/>
              </a:ext>
            </a:extLst>
          </p:cNvPr>
          <p:cNvSpPr/>
          <p:nvPr/>
        </p:nvSpPr>
        <p:spPr>
          <a:xfrm>
            <a:off x="8407021" y="0"/>
            <a:ext cx="3784979" cy="6858000"/>
          </a:xfrm>
          <a:prstGeom prst="rect">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spcBef>
                <a:spcPts val="1968"/>
              </a:spcBef>
            </a:pPr>
            <a:r>
              <a:rPr lang="en-US" sz="2800" dirty="0"/>
              <a:t>Charges are a lien on property</a:t>
            </a:r>
          </a:p>
          <a:p>
            <a:pPr marL="174625">
              <a:spcBef>
                <a:spcPts val="1968"/>
              </a:spcBef>
            </a:pPr>
            <a:r>
              <a:rPr lang="en-US" sz="2800" dirty="0"/>
              <a:t>Local government may use property tax collection methods to enforce</a:t>
            </a:r>
          </a:p>
          <a:p>
            <a:pPr marL="174625">
              <a:spcBef>
                <a:spcPts val="1968"/>
              </a:spcBef>
            </a:pPr>
            <a:r>
              <a:rPr lang="en-US" sz="2800" dirty="0"/>
              <a:t>Charges assessed based on benefit to property</a:t>
            </a:r>
          </a:p>
          <a:p>
            <a:pPr marL="174625">
              <a:spcBef>
                <a:spcPts val="1968"/>
              </a:spcBef>
            </a:pPr>
            <a:r>
              <a:rPr lang="en-US" sz="2800" dirty="0"/>
              <a:t>Fund single capital projects only</a:t>
            </a:r>
          </a:p>
        </p:txBody>
      </p:sp>
      <p:pic>
        <p:nvPicPr>
          <p:cNvPr id="6" name="Picture 2" descr="Can a Special Assessment Be a Good Thing? - Gladly">
            <a:extLst>
              <a:ext uri="{FF2B5EF4-FFF2-40B4-BE49-F238E27FC236}">
                <a16:creationId xmlns:a16="http://schemas.microsoft.com/office/drawing/2014/main" id="{2315CC4A-1D21-3645-99A2-BFF0A29CF6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tretch/>
        </p:blipFill>
        <p:spPr bwMode="auto">
          <a:xfrm>
            <a:off x="1666912" y="197893"/>
            <a:ext cx="5270142" cy="368910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0877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690688"/>
          </a:xfrm>
          <a:solidFill>
            <a:schemeClr val="tx1">
              <a:lumMod val="50000"/>
              <a:lumOff val="50000"/>
            </a:schemeClr>
          </a:solidFill>
        </p:spPr>
        <p:txBody>
          <a:bodyPr/>
          <a:lstStyle/>
          <a:p>
            <a:r>
              <a:rPr lang="en-US" dirty="0">
                <a:solidFill>
                  <a:schemeClr val="bg1"/>
                </a:solidFill>
              </a:rPr>
              <a:t>	NC Special Assessment Projects</a:t>
            </a:r>
          </a:p>
        </p:txBody>
      </p:sp>
      <p:sp>
        <p:nvSpPr>
          <p:cNvPr id="6" name="Text Placeholder 5"/>
          <p:cNvSpPr>
            <a:spLocks noGrp="1"/>
          </p:cNvSpPr>
          <p:nvPr>
            <p:ph type="body" idx="1"/>
          </p:nvPr>
        </p:nvSpPr>
        <p:spPr>
          <a:xfrm>
            <a:off x="845146" y="1434581"/>
            <a:ext cx="3868340" cy="823912"/>
          </a:xfrm>
        </p:spPr>
        <p:txBody>
          <a:bodyPr/>
          <a:lstStyle/>
          <a:p>
            <a:r>
              <a:rPr lang="en-US" dirty="0"/>
              <a:t>Counties		</a:t>
            </a:r>
          </a:p>
        </p:txBody>
      </p:sp>
      <p:sp>
        <p:nvSpPr>
          <p:cNvPr id="7" name="Content Placeholder 6"/>
          <p:cNvSpPr>
            <a:spLocks noGrp="1"/>
          </p:cNvSpPr>
          <p:nvPr>
            <p:ph sz="half" idx="2"/>
          </p:nvPr>
        </p:nvSpPr>
        <p:spPr>
          <a:xfrm>
            <a:off x="839788" y="2258493"/>
            <a:ext cx="3868340" cy="4429982"/>
          </a:xfrm>
        </p:spPr>
        <p:txBody>
          <a:bodyPr>
            <a:noAutofit/>
          </a:bodyPr>
          <a:lstStyle/>
          <a:p>
            <a:pPr>
              <a:spcBef>
                <a:spcPts val="400"/>
              </a:spcBef>
            </a:pPr>
            <a:r>
              <a:rPr lang="en-US" sz="1600" dirty="0"/>
              <a:t>County water systems</a:t>
            </a:r>
          </a:p>
          <a:p>
            <a:pPr>
              <a:spcBef>
                <a:spcPts val="400"/>
              </a:spcBef>
            </a:pPr>
            <a:r>
              <a:rPr lang="en-US" sz="1600" dirty="0"/>
              <a:t>County wastewater/septic systems</a:t>
            </a:r>
          </a:p>
          <a:p>
            <a:pPr>
              <a:spcBef>
                <a:spcPts val="400"/>
              </a:spcBef>
            </a:pPr>
            <a:r>
              <a:rPr lang="en-US" sz="1600" dirty="0"/>
              <a:t>Beach erosion and flood and hurricane protection on county property</a:t>
            </a:r>
          </a:p>
          <a:p>
            <a:pPr>
              <a:spcBef>
                <a:spcPts val="400"/>
              </a:spcBef>
            </a:pPr>
            <a:r>
              <a:rPr lang="en-US" sz="1600" dirty="0"/>
              <a:t>Watershed improvement, drainage, water resources development on county property</a:t>
            </a:r>
          </a:p>
          <a:p>
            <a:pPr>
              <a:spcBef>
                <a:spcPts val="400"/>
              </a:spcBef>
            </a:pPr>
            <a:r>
              <a:rPr lang="en-US" sz="1600" dirty="0"/>
              <a:t>Private subdivision streets to bring up to DOT standards*</a:t>
            </a:r>
          </a:p>
          <a:p>
            <a:pPr>
              <a:spcBef>
                <a:spcPts val="400"/>
              </a:spcBef>
            </a:pPr>
            <a:r>
              <a:rPr lang="en-US" sz="1600" dirty="0"/>
              <a:t>Subdivision street lights and/or street lighting*</a:t>
            </a:r>
          </a:p>
          <a:p>
            <a:pPr>
              <a:spcBef>
                <a:spcPts val="400"/>
              </a:spcBef>
            </a:pPr>
            <a:r>
              <a:rPr lang="en-US" sz="1600" dirty="0"/>
              <a:t>Maintenance of County beach erosion and flood and hurricane protection</a:t>
            </a:r>
          </a:p>
          <a:p>
            <a:pPr>
              <a:spcBef>
                <a:spcPts val="400"/>
              </a:spcBef>
            </a:pPr>
            <a:r>
              <a:rPr lang="en-US" sz="1600" dirty="0"/>
              <a:t>Maintenance of county watershed improvement, drainage, water resources development</a:t>
            </a:r>
          </a:p>
        </p:txBody>
      </p:sp>
      <p:sp>
        <p:nvSpPr>
          <p:cNvPr id="8" name="Text Placeholder 7"/>
          <p:cNvSpPr>
            <a:spLocks noGrp="1"/>
          </p:cNvSpPr>
          <p:nvPr>
            <p:ph type="body" sz="quarter" idx="3"/>
          </p:nvPr>
        </p:nvSpPr>
        <p:spPr>
          <a:xfrm>
            <a:off x="4879779" y="1434581"/>
            <a:ext cx="3887391" cy="823912"/>
          </a:xfrm>
        </p:spPr>
        <p:txBody>
          <a:bodyPr/>
          <a:lstStyle/>
          <a:p>
            <a:r>
              <a:rPr lang="en-US" dirty="0"/>
              <a:t>Municipalities</a:t>
            </a:r>
          </a:p>
        </p:txBody>
      </p:sp>
      <p:sp>
        <p:nvSpPr>
          <p:cNvPr id="9" name="Content Placeholder 8"/>
          <p:cNvSpPr>
            <a:spLocks noGrp="1"/>
          </p:cNvSpPr>
          <p:nvPr>
            <p:ph sz="quarter" idx="4"/>
          </p:nvPr>
        </p:nvSpPr>
        <p:spPr>
          <a:xfrm>
            <a:off x="4874421" y="2258493"/>
            <a:ext cx="3887391" cy="4183401"/>
          </a:xfrm>
        </p:spPr>
        <p:txBody>
          <a:bodyPr>
            <a:normAutofit/>
          </a:bodyPr>
          <a:lstStyle/>
          <a:p>
            <a:pPr>
              <a:spcBef>
                <a:spcPts val="400"/>
              </a:spcBef>
            </a:pPr>
            <a:r>
              <a:rPr lang="en-US" sz="1600" dirty="0"/>
              <a:t>Municipal streets*</a:t>
            </a:r>
          </a:p>
          <a:p>
            <a:pPr>
              <a:spcBef>
                <a:spcPts val="400"/>
              </a:spcBef>
            </a:pPr>
            <a:r>
              <a:rPr lang="en-US" sz="1600" dirty="0"/>
              <a:t>Municipal sidewalks in any public street*</a:t>
            </a:r>
          </a:p>
          <a:p>
            <a:pPr>
              <a:spcBef>
                <a:spcPts val="400"/>
              </a:spcBef>
            </a:pPr>
            <a:r>
              <a:rPr lang="en-US" sz="1600" dirty="0"/>
              <a:t>Municipal water systems</a:t>
            </a:r>
          </a:p>
          <a:p>
            <a:pPr>
              <a:spcBef>
                <a:spcPts val="400"/>
              </a:spcBef>
            </a:pPr>
            <a:r>
              <a:rPr lang="en-US" sz="1600" dirty="0"/>
              <a:t>Municipal wastewater/septic systems</a:t>
            </a:r>
          </a:p>
          <a:p>
            <a:pPr>
              <a:spcBef>
                <a:spcPts val="400"/>
              </a:spcBef>
            </a:pPr>
            <a:r>
              <a:rPr lang="en-US" sz="1600" dirty="0"/>
              <a:t>Municipal stormwater and drainage systems</a:t>
            </a:r>
          </a:p>
          <a:p>
            <a:pPr>
              <a:spcBef>
                <a:spcPts val="400"/>
              </a:spcBef>
            </a:pPr>
            <a:r>
              <a:rPr lang="en-US" sz="1600" dirty="0"/>
              <a:t>Beach erosion and flood and hurricane protection on municipal property</a:t>
            </a:r>
          </a:p>
          <a:p>
            <a:endParaRPr lang="en-US" dirty="0"/>
          </a:p>
        </p:txBody>
      </p:sp>
      <p:sp>
        <p:nvSpPr>
          <p:cNvPr id="3" name="Rectangle 2">
            <a:extLst>
              <a:ext uri="{FF2B5EF4-FFF2-40B4-BE49-F238E27FC236}">
                <a16:creationId xmlns:a16="http://schemas.microsoft.com/office/drawing/2014/main" id="{0929C0D2-D379-EB4A-AD6E-60100DF21105}"/>
              </a:ext>
            </a:extLst>
          </p:cNvPr>
          <p:cNvSpPr/>
          <p:nvPr/>
        </p:nvSpPr>
        <p:spPr>
          <a:xfrm>
            <a:off x="5046466" y="3759200"/>
            <a:ext cx="3543300" cy="309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65000"/>
                    <a:lumOff val="35000"/>
                  </a:schemeClr>
                </a:solidFill>
              </a:rPr>
              <a:t>* Requires a petition from certain % of affected property owners</a:t>
            </a:r>
          </a:p>
        </p:txBody>
      </p:sp>
      <p:sp>
        <p:nvSpPr>
          <p:cNvPr id="4" name="Pentagon 3">
            <a:extLst>
              <a:ext uri="{FF2B5EF4-FFF2-40B4-BE49-F238E27FC236}">
                <a16:creationId xmlns:a16="http://schemas.microsoft.com/office/drawing/2014/main" id="{D8A49B45-98AE-6840-8D3E-A9433E6EB771}"/>
              </a:ext>
            </a:extLst>
          </p:cNvPr>
          <p:cNvSpPr/>
          <p:nvPr/>
        </p:nvSpPr>
        <p:spPr>
          <a:xfrm flipH="1">
            <a:off x="8589766" y="1"/>
            <a:ext cx="3602233" cy="6857998"/>
          </a:xfrm>
          <a:prstGeom prst="homePlate">
            <a:avLst>
              <a:gd name="adj" fmla="val 48507"/>
            </a:avLst>
          </a:prstGeom>
          <a:solidFill>
            <a:schemeClr val="accent2"/>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Unless specified otherwise, special assessments may only be levied for public capital projects.</a:t>
            </a:r>
          </a:p>
        </p:txBody>
      </p:sp>
    </p:spTree>
    <p:extLst>
      <p:ext uri="{BB962C8B-B14F-4D97-AF65-F5344CB8AC3E}">
        <p14:creationId xmlns:p14="http://schemas.microsoft.com/office/powerpoint/2010/main" val="19409340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CFD6A34-AE6B-B049-8C7F-C80BFB39C162}"/>
              </a:ext>
            </a:extLst>
          </p:cNvPr>
          <p:cNvSpPr/>
          <p:nvPr/>
        </p:nvSpPr>
        <p:spPr>
          <a:xfrm>
            <a:off x="0" y="0"/>
            <a:ext cx="6248400" cy="6858000"/>
          </a:xfrm>
          <a:prstGeom prst="rect">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SPECIAL ASSESSMENT PROCESS</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graphicFrame>
        <p:nvGraphicFramePr>
          <p:cNvPr id="16" name="Content Placeholder 15">
            <a:extLst>
              <a:ext uri="{FF2B5EF4-FFF2-40B4-BE49-F238E27FC236}">
                <a16:creationId xmlns:a16="http://schemas.microsoft.com/office/drawing/2014/main" id="{B23EDFD0-E1AC-E641-BE92-4A09C8D9E2B2}"/>
              </a:ext>
            </a:extLst>
          </p:cNvPr>
          <p:cNvGraphicFramePr>
            <a:graphicFrameLocks noGrp="1"/>
          </p:cNvGraphicFramePr>
          <p:nvPr>
            <p:ph idx="1"/>
          </p:nvPr>
        </p:nvGraphicFramePr>
        <p:xfrm>
          <a:off x="1" y="982639"/>
          <a:ext cx="5989898" cy="58753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AutoShape 2" descr="Business Process Management System (BPMS) | ebtikari %">
            <a:extLst>
              <a:ext uri="{FF2B5EF4-FFF2-40B4-BE49-F238E27FC236}">
                <a16:creationId xmlns:a16="http://schemas.microsoft.com/office/drawing/2014/main" id="{43C95134-6862-DF41-9AC6-1ED1FB3DD3F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Business Process Management System (BPMS) | ebtikari %">
            <a:extLst>
              <a:ext uri="{FF2B5EF4-FFF2-40B4-BE49-F238E27FC236}">
                <a16:creationId xmlns:a16="http://schemas.microsoft.com/office/drawing/2014/main" id="{8051EBCD-D9F9-EC4D-B193-52E4CE5B67D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Content Placeholder 2">
            <a:extLst>
              <a:ext uri="{FF2B5EF4-FFF2-40B4-BE49-F238E27FC236}">
                <a16:creationId xmlns:a16="http://schemas.microsoft.com/office/drawing/2014/main" id="{F398913C-6BF7-684B-9390-91FEC35EF2D1}"/>
              </a:ext>
            </a:extLst>
          </p:cNvPr>
          <p:cNvSpPr txBox="1">
            <a:spLocks/>
          </p:cNvSpPr>
          <p:nvPr/>
        </p:nvSpPr>
        <p:spPr>
          <a:xfrm>
            <a:off x="6553200" y="485105"/>
            <a:ext cx="5278194" cy="2861542"/>
          </a:xfrm>
          <a:prstGeom prst="rect">
            <a:avLst/>
          </a:prstGeom>
          <a:ln w="76200">
            <a:solidFill>
              <a:schemeClr val="accent4"/>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sz="1600" dirty="0"/>
              <a:t>Description of project in general terms (which may be by reference to projects described in the preliminary resolution) </a:t>
            </a:r>
          </a:p>
          <a:p>
            <a:pPr>
              <a:spcBef>
                <a:spcPts val="400"/>
              </a:spcBef>
            </a:pPr>
            <a:r>
              <a:rPr lang="en-US" sz="1600" dirty="0"/>
              <a:t>Basis on which the special assessments shall be levied</a:t>
            </a:r>
          </a:p>
          <a:p>
            <a:pPr>
              <a:spcBef>
                <a:spcPts val="400"/>
              </a:spcBef>
            </a:pPr>
            <a:r>
              <a:rPr lang="en-US" sz="1600" dirty="0"/>
              <a:t>General description of the boundaries of the area benefited if the basis of assessment is either area or value added; </a:t>
            </a:r>
          </a:p>
          <a:p>
            <a:pPr>
              <a:spcBef>
                <a:spcPts val="400"/>
              </a:spcBef>
            </a:pPr>
            <a:r>
              <a:rPr lang="en-US" sz="1600" dirty="0"/>
              <a:t>The percentage of the cost to be specially assessed;</a:t>
            </a:r>
          </a:p>
          <a:p>
            <a:pPr>
              <a:spcBef>
                <a:spcPts val="400"/>
              </a:spcBef>
            </a:pPr>
            <a:r>
              <a:rPr lang="en-US" sz="1600" dirty="0"/>
              <a:t>The terms of payment, including the conditions under which assessments are to be held in abeyance, if any.</a:t>
            </a:r>
            <a:br>
              <a:rPr lang="en-US" sz="1600" dirty="0"/>
            </a:br>
            <a:endParaRPr lang="en-US" sz="1600" dirty="0"/>
          </a:p>
        </p:txBody>
      </p:sp>
      <p:sp>
        <p:nvSpPr>
          <p:cNvPr id="13" name="TextBox 12">
            <a:extLst>
              <a:ext uri="{FF2B5EF4-FFF2-40B4-BE49-F238E27FC236}">
                <a16:creationId xmlns:a16="http://schemas.microsoft.com/office/drawing/2014/main" id="{5ED8B704-9A1C-4845-886F-798F6E17E507}"/>
              </a:ext>
            </a:extLst>
          </p:cNvPr>
          <p:cNvSpPr txBox="1"/>
          <p:nvPr/>
        </p:nvSpPr>
        <p:spPr>
          <a:xfrm>
            <a:off x="6553200" y="3985150"/>
            <a:ext cx="5443958" cy="2554545"/>
          </a:xfrm>
          <a:prstGeom prst="rect">
            <a:avLst/>
          </a:prstGeom>
          <a:noFill/>
          <a:ln w="76200">
            <a:solidFill>
              <a:schemeClr val="accent6"/>
            </a:solidFill>
          </a:ln>
        </p:spPr>
        <p:txBody>
          <a:bodyPr wrap="square">
            <a:spAutoFit/>
          </a:bodyPr>
          <a:lstStyle/>
          <a:p>
            <a:pPr marL="342900" indent="-342900">
              <a:buFont typeface="+mj-lt"/>
              <a:buAutoNum type="arabicPeriod"/>
            </a:pPr>
            <a:r>
              <a:rPr lang="en-US" sz="1600" dirty="0"/>
              <a:t>Frontage abutting project, equal rate per foot</a:t>
            </a:r>
          </a:p>
          <a:p>
            <a:pPr marL="342900" indent="-342900">
              <a:buFont typeface="+mj-lt"/>
              <a:buAutoNum type="arabicPeriod"/>
            </a:pPr>
            <a:r>
              <a:rPr lang="en-US" sz="1600" dirty="0"/>
              <a:t>Area of land served, equal rate per unit of area (can establish benefit zones)</a:t>
            </a:r>
          </a:p>
          <a:p>
            <a:pPr marL="342900" indent="-342900">
              <a:buFont typeface="+mj-lt"/>
              <a:buAutoNum type="arabicPeriod"/>
            </a:pPr>
            <a:r>
              <a:rPr lang="en-US" sz="1600" dirty="0"/>
              <a:t>Value added to land (difference between appraised values before and after project), equal rate per dollar of value added (can establish benefit zones)</a:t>
            </a:r>
          </a:p>
          <a:p>
            <a:pPr marL="342900" indent="-342900">
              <a:buFont typeface="+mj-lt"/>
              <a:buAutoNum type="arabicPeriod"/>
            </a:pPr>
            <a:r>
              <a:rPr lang="en-US" sz="1600" dirty="0"/>
              <a:t>Number of lots served if involves extension of existing system to residential or commercial subdivision, equal rate per lot</a:t>
            </a:r>
          </a:p>
          <a:p>
            <a:pPr marL="342900" indent="-342900">
              <a:buFont typeface="+mj-lt"/>
              <a:buAutoNum type="arabicPeriod"/>
            </a:pPr>
            <a:r>
              <a:rPr lang="en-US" sz="1600" dirty="0"/>
              <a:t>Combination of the above bases</a:t>
            </a:r>
          </a:p>
        </p:txBody>
      </p:sp>
      <p:sp>
        <p:nvSpPr>
          <p:cNvPr id="11" name="Right Arrow 10">
            <a:extLst>
              <a:ext uri="{FF2B5EF4-FFF2-40B4-BE49-F238E27FC236}">
                <a16:creationId xmlns:a16="http://schemas.microsoft.com/office/drawing/2014/main" id="{15104336-9557-EE44-A82C-2E73FB05102B}"/>
              </a:ext>
            </a:extLst>
          </p:cNvPr>
          <p:cNvSpPr/>
          <p:nvPr/>
        </p:nvSpPr>
        <p:spPr>
          <a:xfrm>
            <a:off x="4276847" y="1895987"/>
            <a:ext cx="2123953" cy="509286"/>
          </a:xfrm>
          <a:prstGeom prst="rightArrow">
            <a:avLst/>
          </a:prstGeom>
          <a:solidFill>
            <a:schemeClr val="accent4"/>
          </a:solidFill>
          <a:ln w="76200">
            <a:solidFill>
              <a:schemeClr val="accent4"/>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urved Left Arrow 13">
            <a:extLst>
              <a:ext uri="{FF2B5EF4-FFF2-40B4-BE49-F238E27FC236}">
                <a16:creationId xmlns:a16="http://schemas.microsoft.com/office/drawing/2014/main" id="{66A574B2-1953-454E-866F-5114AF455EC3}"/>
              </a:ext>
            </a:extLst>
          </p:cNvPr>
          <p:cNvSpPr/>
          <p:nvPr/>
        </p:nvSpPr>
        <p:spPr>
          <a:xfrm>
            <a:off x="11368267" y="1323834"/>
            <a:ext cx="767927" cy="3146588"/>
          </a:xfrm>
          <a:prstGeom prst="curvedLeftArrow">
            <a:avLst/>
          </a:prstGeom>
          <a:solidFill>
            <a:schemeClr val="accent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8124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1"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A1531-560A-30F1-3BAF-2C9902009124}"/>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5C9DC647-5005-D1BF-95AA-C3BAC4BF20C6}"/>
              </a:ext>
            </a:extLst>
          </p:cNvPr>
          <p:cNvSpPr>
            <a:spLocks noGrp="1"/>
          </p:cNvSpPr>
          <p:nvPr>
            <p:ph type="title"/>
          </p:nvPr>
        </p:nvSpPr>
        <p:spPr>
          <a:xfrm>
            <a:off x="632222" y="47157"/>
            <a:ext cx="10972800" cy="715961"/>
          </a:xfrm>
        </p:spPr>
        <p:txBody>
          <a:bodyPr>
            <a:normAutofit/>
          </a:bodyPr>
          <a:lstStyle/>
          <a:p>
            <a:pPr algn="ctr"/>
            <a:r>
              <a:rPr lang="en-US" sz="4400" dirty="0">
                <a:solidFill>
                  <a:schemeClr val="tx1"/>
                </a:solidFill>
              </a:rPr>
              <a:t>Funding Options</a:t>
            </a:r>
          </a:p>
        </p:txBody>
      </p:sp>
      <p:sp>
        <p:nvSpPr>
          <p:cNvPr id="6" name="Text Placeholder 5">
            <a:extLst>
              <a:ext uri="{FF2B5EF4-FFF2-40B4-BE49-F238E27FC236}">
                <a16:creationId xmlns:a16="http://schemas.microsoft.com/office/drawing/2014/main" id="{54401631-2F5A-15F9-177D-71CB2AFD1F19}"/>
              </a:ext>
            </a:extLst>
          </p:cNvPr>
          <p:cNvSpPr>
            <a:spLocks noGrp="1"/>
          </p:cNvSpPr>
          <p:nvPr>
            <p:ph type="body" sz="quarter" idx="13"/>
          </p:nvPr>
        </p:nvSpPr>
        <p:spPr>
          <a:xfrm>
            <a:off x="593812" y="648342"/>
            <a:ext cx="10972800" cy="508000"/>
          </a:xfrm>
        </p:spPr>
        <p:txBody>
          <a:bodyPr/>
          <a:lstStyle/>
          <a:p>
            <a:pPr algn="ctr"/>
            <a:r>
              <a:rPr lang="en-US" sz="2400" dirty="0"/>
              <a:t>There are several revenue sources available to choose from to fund a local government’s water and wastewater utilities.</a:t>
            </a:r>
          </a:p>
        </p:txBody>
      </p:sp>
      <p:grpSp>
        <p:nvGrpSpPr>
          <p:cNvPr id="2" name="Group 83">
            <a:extLst>
              <a:ext uri="{FF2B5EF4-FFF2-40B4-BE49-F238E27FC236}">
                <a16:creationId xmlns:a16="http://schemas.microsoft.com/office/drawing/2014/main" id="{261F7BE4-6418-8644-0224-A987E03CBD90}"/>
              </a:ext>
            </a:extLst>
          </p:cNvPr>
          <p:cNvGrpSpPr/>
          <p:nvPr/>
        </p:nvGrpSpPr>
        <p:grpSpPr>
          <a:xfrm>
            <a:off x="4294624" y="2071460"/>
            <a:ext cx="3604869" cy="3791539"/>
            <a:chOff x="3220968" y="1553595"/>
            <a:chExt cx="2703652" cy="2843654"/>
          </a:xfrm>
        </p:grpSpPr>
        <p:cxnSp>
          <p:nvCxnSpPr>
            <p:cNvPr id="33" name="Straight Connector 32">
              <a:extLst>
                <a:ext uri="{FF2B5EF4-FFF2-40B4-BE49-F238E27FC236}">
                  <a16:creationId xmlns:a16="http://schemas.microsoft.com/office/drawing/2014/main" id="{82466B91-1D3D-F503-FEE5-A54DC44E3686}"/>
                </a:ext>
              </a:extLst>
            </p:cNvPr>
            <p:cNvCxnSpPr>
              <a:cxnSpLocks/>
            </p:cNvCxnSpPr>
            <p:nvPr/>
          </p:nvCxnSpPr>
          <p:spPr>
            <a:xfrm>
              <a:off x="3220968" y="2724150"/>
              <a:ext cx="0" cy="468842"/>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C6B6207-4FFF-1825-8124-1DE1B4FFDBBC}"/>
                </a:ext>
              </a:extLst>
            </p:cNvPr>
            <p:cNvCxnSpPr>
              <a:cxnSpLocks/>
            </p:cNvCxnSpPr>
            <p:nvPr/>
          </p:nvCxnSpPr>
          <p:spPr>
            <a:xfrm>
              <a:off x="4571207" y="2075353"/>
              <a:ext cx="0" cy="2020397"/>
            </a:xfrm>
            <a:prstGeom prst="line">
              <a:avLst/>
            </a:prstGeom>
            <a:ln w="9525">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BB836B7-62BD-C898-AD72-50F9B00B1943}"/>
                </a:ext>
              </a:extLst>
            </p:cNvPr>
            <p:cNvCxnSpPr>
              <a:cxnSpLocks/>
            </p:cNvCxnSpPr>
            <p:nvPr/>
          </p:nvCxnSpPr>
          <p:spPr>
            <a:xfrm>
              <a:off x="5924620" y="2724150"/>
              <a:ext cx="0" cy="468842"/>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E893C39-D6C1-23EC-621C-356F3743DDEF}"/>
                </a:ext>
              </a:extLst>
            </p:cNvPr>
            <p:cNvCxnSpPr>
              <a:cxnSpLocks/>
              <a:stCxn id="4" idx="1"/>
            </p:cNvCxnSpPr>
            <p:nvPr/>
          </p:nvCxnSpPr>
          <p:spPr>
            <a:xfrm>
              <a:off x="3594621" y="2805757"/>
              <a:ext cx="712872" cy="1220646"/>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0D77A44-310E-A810-1668-53E7687EBA68}"/>
                </a:ext>
              </a:extLst>
            </p:cNvPr>
            <p:cNvCxnSpPr>
              <a:cxnSpLocks/>
              <a:stCxn id="4" idx="0"/>
              <a:endCxn id="39" idx="3"/>
            </p:cNvCxnSpPr>
            <p:nvPr/>
          </p:nvCxnSpPr>
          <p:spPr>
            <a:xfrm flipV="1">
              <a:off x="3850379" y="2260580"/>
              <a:ext cx="1484457" cy="33664"/>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FC99A16-54FA-9B2F-1B3D-7DE02527C8A8}"/>
                </a:ext>
              </a:extLst>
            </p:cNvPr>
            <p:cNvCxnSpPr>
              <a:cxnSpLocks/>
              <a:stCxn id="40" idx="5"/>
              <a:endCxn id="38" idx="2"/>
            </p:cNvCxnSpPr>
            <p:nvPr/>
          </p:nvCxnSpPr>
          <p:spPr>
            <a:xfrm flipV="1">
              <a:off x="3550285" y="2065108"/>
              <a:ext cx="684118" cy="1127884"/>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D2A7CD4-7C6F-FB47-6B86-ED3A4EACCB30}"/>
                </a:ext>
              </a:extLst>
            </p:cNvPr>
            <p:cNvCxnSpPr>
              <a:cxnSpLocks/>
              <a:stCxn id="38" idx="1"/>
              <a:endCxn id="43" idx="4"/>
            </p:cNvCxnSpPr>
            <p:nvPr/>
          </p:nvCxnSpPr>
          <p:spPr>
            <a:xfrm>
              <a:off x="4909599" y="2065108"/>
              <a:ext cx="680993" cy="1093336"/>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44A6DDE-001B-05B3-3BE3-C97407595D7A}"/>
                </a:ext>
              </a:extLst>
            </p:cNvPr>
            <p:cNvCxnSpPr>
              <a:cxnSpLocks/>
              <a:stCxn id="40" idx="0"/>
              <a:endCxn id="43" idx="3"/>
            </p:cNvCxnSpPr>
            <p:nvPr/>
          </p:nvCxnSpPr>
          <p:spPr>
            <a:xfrm flipV="1">
              <a:off x="3806042" y="3669958"/>
              <a:ext cx="1528794" cy="34548"/>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86FDC8B-7B10-CA06-3BB8-7E4A03634AEE}"/>
                </a:ext>
              </a:extLst>
            </p:cNvPr>
            <p:cNvCxnSpPr>
              <a:cxnSpLocks/>
              <a:stCxn id="44" idx="5"/>
              <a:endCxn id="39" idx="2"/>
            </p:cNvCxnSpPr>
            <p:nvPr/>
          </p:nvCxnSpPr>
          <p:spPr>
            <a:xfrm flipV="1">
              <a:off x="4909599" y="2772093"/>
              <a:ext cx="680993" cy="1113642"/>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13829D76-E3E1-2545-7E12-9818159A323A}"/>
                </a:ext>
              </a:extLst>
            </p:cNvPr>
            <p:cNvCxnSpPr>
              <a:cxnSpLocks/>
              <a:stCxn id="40" idx="1"/>
              <a:endCxn id="44" idx="3"/>
            </p:cNvCxnSpPr>
            <p:nvPr/>
          </p:nvCxnSpPr>
          <p:spPr>
            <a:xfrm>
              <a:off x="3550285" y="4216019"/>
              <a:ext cx="428361" cy="181230"/>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EEC9F01-F3A7-1F50-567D-F4D4114125C0}"/>
                </a:ext>
              </a:extLst>
            </p:cNvPr>
            <p:cNvCxnSpPr>
              <a:cxnSpLocks/>
              <a:stCxn id="44" idx="0"/>
              <a:endCxn id="43" idx="2"/>
            </p:cNvCxnSpPr>
            <p:nvPr/>
          </p:nvCxnSpPr>
          <p:spPr>
            <a:xfrm flipV="1">
              <a:off x="5165356" y="4181471"/>
              <a:ext cx="425236" cy="215778"/>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2D76E02-CAD4-E05C-53ED-293F560C4426}"/>
                </a:ext>
              </a:extLst>
            </p:cNvPr>
            <p:cNvCxnSpPr>
              <a:cxnSpLocks/>
              <a:stCxn id="39" idx="4"/>
              <a:endCxn id="38" idx="0"/>
            </p:cNvCxnSpPr>
            <p:nvPr/>
          </p:nvCxnSpPr>
          <p:spPr>
            <a:xfrm flipH="1" flipV="1">
              <a:off x="5165356" y="1553595"/>
              <a:ext cx="425236" cy="195471"/>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9D8A895-2BFA-F16E-E9C7-9C777D521542}"/>
                </a:ext>
              </a:extLst>
            </p:cNvPr>
            <p:cNvCxnSpPr>
              <a:cxnSpLocks/>
              <a:stCxn id="38" idx="3"/>
              <a:endCxn id="4" idx="5"/>
            </p:cNvCxnSpPr>
            <p:nvPr/>
          </p:nvCxnSpPr>
          <p:spPr>
            <a:xfrm flipH="1">
              <a:off x="3594622" y="1553595"/>
              <a:ext cx="384024" cy="229135"/>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DAB6CE0-00D0-D88A-F9ED-084DEB812AD3}"/>
                </a:ext>
              </a:extLst>
            </p:cNvPr>
            <p:cNvCxnSpPr>
              <a:cxnSpLocks/>
              <a:stCxn id="4" idx="0"/>
              <a:endCxn id="48" idx="4"/>
            </p:cNvCxnSpPr>
            <p:nvPr/>
          </p:nvCxnSpPr>
          <p:spPr>
            <a:xfrm>
              <a:off x="3850379" y="2294244"/>
              <a:ext cx="384024" cy="169663"/>
            </a:xfrm>
            <a:prstGeom prst="line">
              <a:avLst/>
            </a:prstGeom>
            <a:ln w="9525">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EB57B517-3D0F-C7FF-A937-1F78CD029989}"/>
                </a:ext>
              </a:extLst>
            </p:cNvPr>
            <p:cNvCxnSpPr>
              <a:cxnSpLocks/>
              <a:stCxn id="40" idx="0"/>
              <a:endCxn id="48" idx="2"/>
            </p:cNvCxnSpPr>
            <p:nvPr/>
          </p:nvCxnSpPr>
          <p:spPr>
            <a:xfrm flipV="1">
              <a:off x="3806042" y="3486934"/>
              <a:ext cx="428361" cy="217571"/>
            </a:xfrm>
            <a:prstGeom prst="line">
              <a:avLst/>
            </a:prstGeom>
            <a:ln w="9525">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9972B21-7028-9862-AECD-62EC8C97CA01}"/>
                </a:ext>
              </a:extLst>
            </p:cNvPr>
            <p:cNvCxnSpPr>
              <a:cxnSpLocks/>
              <a:stCxn id="48" idx="1"/>
              <a:endCxn id="43" idx="3"/>
            </p:cNvCxnSpPr>
            <p:nvPr/>
          </p:nvCxnSpPr>
          <p:spPr>
            <a:xfrm>
              <a:off x="4909599" y="3486934"/>
              <a:ext cx="425236" cy="183024"/>
            </a:xfrm>
            <a:prstGeom prst="line">
              <a:avLst/>
            </a:prstGeom>
            <a:ln w="9525">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87F37F23-B0B0-3202-7585-D77DE20DD679}"/>
                </a:ext>
              </a:extLst>
            </p:cNvPr>
            <p:cNvCxnSpPr>
              <a:cxnSpLocks/>
              <a:stCxn id="48" idx="5"/>
              <a:endCxn id="39" idx="3"/>
            </p:cNvCxnSpPr>
            <p:nvPr/>
          </p:nvCxnSpPr>
          <p:spPr>
            <a:xfrm flipV="1">
              <a:off x="4909599" y="2260580"/>
              <a:ext cx="425236" cy="203327"/>
            </a:xfrm>
            <a:prstGeom prst="line">
              <a:avLst/>
            </a:prstGeom>
            <a:ln w="9525">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4" name="Hexagon 3">
            <a:extLst>
              <a:ext uri="{FF2B5EF4-FFF2-40B4-BE49-F238E27FC236}">
                <a16:creationId xmlns:a16="http://schemas.microsoft.com/office/drawing/2014/main" id="{7E5DFDB0-3037-1415-EA06-3B375A852913}"/>
              </a:ext>
            </a:extLst>
          </p:cNvPr>
          <p:cNvSpPr/>
          <p:nvPr/>
        </p:nvSpPr>
        <p:spPr>
          <a:xfrm>
            <a:off x="3551557" y="2376974"/>
            <a:ext cx="1582281" cy="1364036"/>
          </a:xfrm>
          <a:prstGeom prst="hexagon">
            <a:avLst/>
          </a:prstGeom>
          <a:solidFill>
            <a:schemeClr val="accent3"/>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38" name="Hexagon 37">
            <a:extLst>
              <a:ext uri="{FF2B5EF4-FFF2-40B4-BE49-F238E27FC236}">
                <a16:creationId xmlns:a16="http://schemas.microsoft.com/office/drawing/2014/main" id="{FD86AD54-36DE-C67E-8BD4-3B7DFB93F7C4}"/>
              </a:ext>
            </a:extLst>
          </p:cNvPr>
          <p:cNvSpPr/>
          <p:nvPr/>
        </p:nvSpPr>
        <p:spPr>
          <a:xfrm>
            <a:off x="5304861" y="1389442"/>
            <a:ext cx="1582281" cy="1364036"/>
          </a:xfrm>
          <a:prstGeom prst="hexagon">
            <a:avLst/>
          </a:prstGeom>
          <a:solidFill>
            <a:schemeClr val="accent1"/>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39" name="Hexagon 38">
            <a:extLst>
              <a:ext uri="{FF2B5EF4-FFF2-40B4-BE49-F238E27FC236}">
                <a16:creationId xmlns:a16="http://schemas.microsoft.com/office/drawing/2014/main" id="{15F02A79-4990-BC9E-11F7-B811F6516E1A}"/>
              </a:ext>
            </a:extLst>
          </p:cNvPr>
          <p:cNvSpPr/>
          <p:nvPr/>
        </p:nvSpPr>
        <p:spPr>
          <a:xfrm>
            <a:off x="7113114" y="2332089"/>
            <a:ext cx="1582281" cy="1364036"/>
          </a:xfrm>
          <a:prstGeom prst="hexagon">
            <a:avLst/>
          </a:prstGeom>
          <a:solidFill>
            <a:schemeClr val="accent1"/>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40" name="Hexagon 39">
            <a:extLst>
              <a:ext uri="{FF2B5EF4-FFF2-40B4-BE49-F238E27FC236}">
                <a16:creationId xmlns:a16="http://schemas.microsoft.com/office/drawing/2014/main" id="{077F02A8-8003-DB3C-3FA4-7442DD8A98A2}"/>
              </a:ext>
            </a:extLst>
          </p:cNvPr>
          <p:cNvSpPr/>
          <p:nvPr/>
        </p:nvSpPr>
        <p:spPr>
          <a:xfrm>
            <a:off x="3492441" y="4257323"/>
            <a:ext cx="1582281" cy="1364036"/>
          </a:xfrm>
          <a:prstGeom prst="hexagon">
            <a:avLst/>
          </a:prstGeom>
          <a:solidFill>
            <a:schemeClr val="accent1"/>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43" name="Hexagon 42">
            <a:extLst>
              <a:ext uri="{FF2B5EF4-FFF2-40B4-BE49-F238E27FC236}">
                <a16:creationId xmlns:a16="http://schemas.microsoft.com/office/drawing/2014/main" id="{DDFC8EA0-16D0-C479-9C63-C2C4B9E795FE}"/>
              </a:ext>
            </a:extLst>
          </p:cNvPr>
          <p:cNvSpPr/>
          <p:nvPr/>
        </p:nvSpPr>
        <p:spPr>
          <a:xfrm>
            <a:off x="7113114" y="4211259"/>
            <a:ext cx="1582281" cy="1364036"/>
          </a:xfrm>
          <a:prstGeom prst="hexagon">
            <a:avLst/>
          </a:prstGeom>
          <a:solidFill>
            <a:schemeClr val="accent1"/>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44" name="Hexagon 43">
            <a:extLst>
              <a:ext uri="{FF2B5EF4-FFF2-40B4-BE49-F238E27FC236}">
                <a16:creationId xmlns:a16="http://schemas.microsoft.com/office/drawing/2014/main" id="{12CE8820-92FF-967A-8971-2CD3CAF0E7FE}"/>
              </a:ext>
            </a:extLst>
          </p:cNvPr>
          <p:cNvSpPr/>
          <p:nvPr/>
        </p:nvSpPr>
        <p:spPr>
          <a:xfrm>
            <a:off x="5304861" y="5180981"/>
            <a:ext cx="1582281" cy="1364036"/>
          </a:xfrm>
          <a:prstGeom prst="hexagon">
            <a:avLst/>
          </a:prstGeom>
          <a:solidFill>
            <a:schemeClr val="accent1"/>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48" name="Hexagon 47">
            <a:extLst>
              <a:ext uri="{FF2B5EF4-FFF2-40B4-BE49-F238E27FC236}">
                <a16:creationId xmlns:a16="http://schemas.microsoft.com/office/drawing/2014/main" id="{9AF17896-A1CD-34D7-EE72-5EE035E59C3A}"/>
              </a:ext>
            </a:extLst>
          </p:cNvPr>
          <p:cNvSpPr/>
          <p:nvPr/>
        </p:nvSpPr>
        <p:spPr>
          <a:xfrm>
            <a:off x="5304861" y="3285210"/>
            <a:ext cx="1582281" cy="1364036"/>
          </a:xfrm>
          <a:prstGeom prst="hexagon">
            <a:avLst/>
          </a:prstGeom>
          <a:solidFill>
            <a:schemeClr val="accent5"/>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105" name="TextBox 104">
            <a:extLst>
              <a:ext uri="{FF2B5EF4-FFF2-40B4-BE49-F238E27FC236}">
                <a16:creationId xmlns:a16="http://schemas.microsoft.com/office/drawing/2014/main" id="{6DE304E1-4EEE-BF57-06E2-A1E304DCF5AF}"/>
              </a:ext>
            </a:extLst>
          </p:cNvPr>
          <p:cNvSpPr txBox="1"/>
          <p:nvPr/>
        </p:nvSpPr>
        <p:spPr>
          <a:xfrm>
            <a:off x="3541204" y="2631734"/>
            <a:ext cx="1578381" cy="666977"/>
          </a:xfrm>
          <a:prstGeom prst="rect">
            <a:avLst/>
          </a:prstGeom>
          <a:noFill/>
        </p:spPr>
        <p:txBody>
          <a:bodyPr wrap="none" rtlCol="0">
            <a:spAutoFit/>
          </a:bodyPr>
          <a:lstStyle/>
          <a:p>
            <a:pPr algn="ctr"/>
            <a:r>
              <a:rPr lang="en-US" sz="1867" dirty="0">
                <a:solidFill>
                  <a:schemeClr val="bg1"/>
                </a:solidFill>
              </a:rPr>
              <a:t>Special </a:t>
            </a:r>
          </a:p>
          <a:p>
            <a:pPr algn="ctr"/>
            <a:r>
              <a:rPr lang="en-US" sz="1867" dirty="0">
                <a:solidFill>
                  <a:schemeClr val="bg1"/>
                </a:solidFill>
              </a:rPr>
              <a:t>Assessments</a:t>
            </a:r>
          </a:p>
        </p:txBody>
      </p:sp>
      <p:sp>
        <p:nvSpPr>
          <p:cNvPr id="106" name="TextBox 105">
            <a:extLst>
              <a:ext uri="{FF2B5EF4-FFF2-40B4-BE49-F238E27FC236}">
                <a16:creationId xmlns:a16="http://schemas.microsoft.com/office/drawing/2014/main" id="{A2801475-472A-ED24-368C-FD0094F8EE37}"/>
              </a:ext>
            </a:extLst>
          </p:cNvPr>
          <p:cNvSpPr txBox="1"/>
          <p:nvPr/>
        </p:nvSpPr>
        <p:spPr>
          <a:xfrm>
            <a:off x="7204365" y="2725504"/>
            <a:ext cx="1445839" cy="666977"/>
          </a:xfrm>
          <a:prstGeom prst="rect">
            <a:avLst/>
          </a:prstGeom>
          <a:noFill/>
        </p:spPr>
        <p:txBody>
          <a:bodyPr wrap="square" rtlCol="0">
            <a:spAutoFit/>
          </a:bodyPr>
          <a:lstStyle/>
          <a:p>
            <a:pPr algn="ctr"/>
            <a:r>
              <a:rPr lang="en-US" sz="1867" dirty="0">
                <a:solidFill>
                  <a:schemeClr val="bg1"/>
                </a:solidFill>
              </a:rPr>
              <a:t>Regulatory Fees</a:t>
            </a:r>
          </a:p>
        </p:txBody>
      </p:sp>
      <p:sp>
        <p:nvSpPr>
          <p:cNvPr id="107" name="TextBox 106">
            <a:extLst>
              <a:ext uri="{FF2B5EF4-FFF2-40B4-BE49-F238E27FC236}">
                <a16:creationId xmlns:a16="http://schemas.microsoft.com/office/drawing/2014/main" id="{34091C68-33A8-1DB3-8A5B-C87C58BAB81A}"/>
              </a:ext>
            </a:extLst>
          </p:cNvPr>
          <p:cNvSpPr txBox="1"/>
          <p:nvPr/>
        </p:nvSpPr>
        <p:spPr>
          <a:xfrm>
            <a:off x="5501981" y="5512280"/>
            <a:ext cx="1188039" cy="923330"/>
          </a:xfrm>
          <a:prstGeom prst="rect">
            <a:avLst/>
          </a:prstGeom>
          <a:noFill/>
        </p:spPr>
        <p:txBody>
          <a:bodyPr wrap="square" rtlCol="0">
            <a:spAutoFit/>
          </a:bodyPr>
          <a:lstStyle/>
          <a:p>
            <a:pPr algn="ctr"/>
            <a:r>
              <a:rPr lang="en-US" dirty="0">
                <a:solidFill>
                  <a:schemeClr val="bg1"/>
                </a:solidFill>
              </a:rPr>
              <a:t>Tap Fees &amp; User Fees</a:t>
            </a:r>
          </a:p>
        </p:txBody>
      </p:sp>
      <p:sp>
        <p:nvSpPr>
          <p:cNvPr id="108" name="TextBox 107">
            <a:extLst>
              <a:ext uri="{FF2B5EF4-FFF2-40B4-BE49-F238E27FC236}">
                <a16:creationId xmlns:a16="http://schemas.microsoft.com/office/drawing/2014/main" id="{95B43137-AA23-AC76-5C15-31AD35ABE9B7}"/>
              </a:ext>
            </a:extLst>
          </p:cNvPr>
          <p:cNvSpPr txBox="1"/>
          <p:nvPr/>
        </p:nvSpPr>
        <p:spPr>
          <a:xfrm>
            <a:off x="7136143" y="4302437"/>
            <a:ext cx="1582281" cy="1241622"/>
          </a:xfrm>
          <a:prstGeom prst="rect">
            <a:avLst/>
          </a:prstGeom>
          <a:noFill/>
        </p:spPr>
        <p:txBody>
          <a:bodyPr wrap="square" rtlCol="0">
            <a:spAutoFit/>
          </a:bodyPr>
          <a:lstStyle/>
          <a:p>
            <a:pPr algn="ctr"/>
            <a:r>
              <a:rPr lang="en-US" sz="1867" dirty="0">
                <a:solidFill>
                  <a:schemeClr val="bg1"/>
                </a:solidFill>
              </a:rPr>
              <a:t>Availability Fees &amp; Reserved Capacity</a:t>
            </a:r>
          </a:p>
        </p:txBody>
      </p:sp>
      <p:sp>
        <p:nvSpPr>
          <p:cNvPr id="109" name="TextBox 108">
            <a:extLst>
              <a:ext uri="{FF2B5EF4-FFF2-40B4-BE49-F238E27FC236}">
                <a16:creationId xmlns:a16="http://schemas.microsoft.com/office/drawing/2014/main" id="{DE39AAA3-16CD-AC33-66DD-B358D0E685ED}"/>
              </a:ext>
            </a:extLst>
          </p:cNvPr>
          <p:cNvSpPr txBox="1"/>
          <p:nvPr/>
        </p:nvSpPr>
        <p:spPr>
          <a:xfrm>
            <a:off x="3520333" y="4505503"/>
            <a:ext cx="1623200" cy="954300"/>
          </a:xfrm>
          <a:prstGeom prst="rect">
            <a:avLst/>
          </a:prstGeom>
          <a:noFill/>
        </p:spPr>
        <p:txBody>
          <a:bodyPr wrap="none" rtlCol="0">
            <a:spAutoFit/>
          </a:bodyPr>
          <a:lstStyle/>
          <a:p>
            <a:pPr algn="ctr"/>
            <a:r>
              <a:rPr lang="en-US" sz="1867" dirty="0">
                <a:solidFill>
                  <a:schemeClr val="bg1"/>
                </a:solidFill>
              </a:rPr>
              <a:t>System </a:t>
            </a:r>
          </a:p>
          <a:p>
            <a:pPr algn="ctr"/>
            <a:r>
              <a:rPr lang="en-US" sz="1867" dirty="0">
                <a:solidFill>
                  <a:schemeClr val="bg1"/>
                </a:solidFill>
              </a:rPr>
              <a:t>Development </a:t>
            </a:r>
          </a:p>
          <a:p>
            <a:pPr algn="ctr"/>
            <a:r>
              <a:rPr lang="en-US" sz="1867" dirty="0">
                <a:solidFill>
                  <a:schemeClr val="bg1"/>
                </a:solidFill>
              </a:rPr>
              <a:t>Fees</a:t>
            </a:r>
          </a:p>
        </p:txBody>
      </p:sp>
      <p:sp>
        <p:nvSpPr>
          <p:cNvPr id="110" name="TextBox 109">
            <a:extLst>
              <a:ext uri="{FF2B5EF4-FFF2-40B4-BE49-F238E27FC236}">
                <a16:creationId xmlns:a16="http://schemas.microsoft.com/office/drawing/2014/main" id="{F7F6D905-C00A-E17D-3F03-F4D9C30D5961}"/>
              </a:ext>
            </a:extLst>
          </p:cNvPr>
          <p:cNvSpPr txBox="1"/>
          <p:nvPr/>
        </p:nvSpPr>
        <p:spPr>
          <a:xfrm>
            <a:off x="5370707" y="1673859"/>
            <a:ext cx="1512666" cy="666977"/>
          </a:xfrm>
          <a:prstGeom prst="rect">
            <a:avLst/>
          </a:prstGeom>
          <a:noFill/>
        </p:spPr>
        <p:txBody>
          <a:bodyPr wrap="square" rtlCol="0">
            <a:spAutoFit/>
          </a:bodyPr>
          <a:lstStyle/>
          <a:p>
            <a:pPr algn="ctr"/>
            <a:r>
              <a:rPr lang="en-US" sz="1867" dirty="0">
                <a:solidFill>
                  <a:schemeClr val="bg1"/>
                </a:solidFill>
              </a:rPr>
              <a:t>Contractual Charges</a:t>
            </a:r>
          </a:p>
        </p:txBody>
      </p:sp>
      <p:grpSp>
        <p:nvGrpSpPr>
          <p:cNvPr id="3" name="Group 2">
            <a:extLst>
              <a:ext uri="{FF2B5EF4-FFF2-40B4-BE49-F238E27FC236}">
                <a16:creationId xmlns:a16="http://schemas.microsoft.com/office/drawing/2014/main" id="{54E5D248-58A8-9A47-0DDD-7A8577A0FB98}"/>
              </a:ext>
            </a:extLst>
          </p:cNvPr>
          <p:cNvGrpSpPr/>
          <p:nvPr/>
        </p:nvGrpSpPr>
        <p:grpSpPr>
          <a:xfrm>
            <a:off x="239409" y="1770047"/>
            <a:ext cx="2500352" cy="1319292"/>
            <a:chOff x="445359" y="2771140"/>
            <a:chExt cx="1875264" cy="1043153"/>
          </a:xfrm>
        </p:grpSpPr>
        <p:sp>
          <p:nvSpPr>
            <p:cNvPr id="45" name="TextBox 44">
              <a:extLst>
                <a:ext uri="{FF2B5EF4-FFF2-40B4-BE49-F238E27FC236}">
                  <a16:creationId xmlns:a16="http://schemas.microsoft.com/office/drawing/2014/main" id="{6E07F0DB-A91E-218B-E798-024E564A065F}"/>
                </a:ext>
              </a:extLst>
            </p:cNvPr>
            <p:cNvSpPr txBox="1"/>
            <p:nvPr/>
          </p:nvSpPr>
          <p:spPr>
            <a:xfrm>
              <a:off x="458708" y="2771140"/>
              <a:ext cx="1861915" cy="949090"/>
            </a:xfrm>
            <a:prstGeom prst="rect">
              <a:avLst/>
            </a:prstGeom>
            <a:noFill/>
          </p:spPr>
          <p:txBody>
            <a:bodyPr wrap="square" rtlCol="0">
              <a:spAutoFit/>
            </a:bodyPr>
            <a:lstStyle/>
            <a:p>
              <a:r>
                <a:rPr lang="en-US" sz="2400" b="1" dirty="0">
                  <a:solidFill>
                    <a:schemeClr val="tx1">
                      <a:lumMod val="85000"/>
                      <a:lumOff val="15000"/>
                    </a:schemeClr>
                  </a:solidFill>
                </a:rPr>
                <a:t>Special Assessments</a:t>
              </a:r>
            </a:p>
            <a:p>
              <a:endParaRPr lang="en-US" sz="2400" b="1" dirty="0">
                <a:solidFill>
                  <a:schemeClr val="tx1">
                    <a:lumMod val="85000"/>
                    <a:lumOff val="15000"/>
                  </a:schemeClr>
                </a:solidFill>
              </a:endParaRPr>
            </a:p>
          </p:txBody>
        </p:sp>
        <p:sp>
          <p:nvSpPr>
            <p:cNvPr id="46" name="TextBox 45">
              <a:extLst>
                <a:ext uri="{FF2B5EF4-FFF2-40B4-BE49-F238E27FC236}">
                  <a16:creationId xmlns:a16="http://schemas.microsoft.com/office/drawing/2014/main" id="{35088B81-DE9C-CC25-4F05-CD340F956C57}"/>
                </a:ext>
              </a:extLst>
            </p:cNvPr>
            <p:cNvSpPr txBox="1"/>
            <p:nvPr/>
          </p:nvSpPr>
          <p:spPr>
            <a:xfrm>
              <a:off x="445359" y="3375712"/>
              <a:ext cx="1861915" cy="438581"/>
            </a:xfrm>
            <a:prstGeom prst="rect">
              <a:avLst/>
            </a:prstGeom>
            <a:noFill/>
          </p:spPr>
          <p:txBody>
            <a:bodyPr wrap="square" rtlCol="0">
              <a:spAutoFit/>
            </a:bodyPr>
            <a:lstStyle/>
            <a:p>
              <a:endParaRPr lang="en-US" sz="1600" dirty="0">
                <a:solidFill>
                  <a:schemeClr val="tx1">
                    <a:lumMod val="85000"/>
                    <a:lumOff val="15000"/>
                  </a:schemeClr>
                </a:solidFill>
              </a:endParaRPr>
            </a:p>
            <a:p>
              <a:endParaRPr lang="en-US" sz="1600" dirty="0">
                <a:solidFill>
                  <a:schemeClr val="tx1">
                    <a:lumMod val="85000"/>
                    <a:lumOff val="15000"/>
                  </a:schemeClr>
                </a:solidFill>
              </a:endParaRPr>
            </a:p>
          </p:txBody>
        </p:sp>
      </p:grpSp>
      <p:sp>
        <p:nvSpPr>
          <p:cNvPr id="5" name="Rectangle 4">
            <a:extLst>
              <a:ext uri="{FF2B5EF4-FFF2-40B4-BE49-F238E27FC236}">
                <a16:creationId xmlns:a16="http://schemas.microsoft.com/office/drawing/2014/main" id="{182FD1F2-39F0-3368-A8DD-B468B2C5AB93}"/>
              </a:ext>
            </a:extLst>
          </p:cNvPr>
          <p:cNvSpPr/>
          <p:nvPr/>
        </p:nvSpPr>
        <p:spPr>
          <a:xfrm>
            <a:off x="184593" y="1673859"/>
            <a:ext cx="3105150" cy="46034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74613" lvl="1"/>
            <a:endParaRPr lang="en-US" sz="1400" dirty="0">
              <a:solidFill>
                <a:schemeClr val="tx1">
                  <a:lumMod val="75000"/>
                  <a:lumOff val="25000"/>
                </a:schemeClr>
              </a:solidFill>
            </a:endParaRPr>
          </a:p>
        </p:txBody>
      </p:sp>
      <p:sp>
        <p:nvSpPr>
          <p:cNvPr id="9" name="TextBox 8">
            <a:extLst>
              <a:ext uri="{FF2B5EF4-FFF2-40B4-BE49-F238E27FC236}">
                <a16:creationId xmlns:a16="http://schemas.microsoft.com/office/drawing/2014/main" id="{4DBD8E0B-C326-530D-B7CA-7F9D3F5F4E23}"/>
              </a:ext>
            </a:extLst>
          </p:cNvPr>
          <p:cNvSpPr txBox="1"/>
          <p:nvPr/>
        </p:nvSpPr>
        <p:spPr>
          <a:xfrm>
            <a:off x="247043" y="2685044"/>
            <a:ext cx="2264925" cy="1200329"/>
          </a:xfrm>
          <a:prstGeom prst="rect">
            <a:avLst/>
          </a:prstGeom>
          <a:noFill/>
        </p:spPr>
        <p:txBody>
          <a:bodyPr wrap="square">
            <a:spAutoFit/>
          </a:bodyPr>
          <a:lstStyle/>
          <a:p>
            <a:r>
              <a:rPr lang="en-US" dirty="0"/>
              <a:t>Reimbursement charges for capital projects that benefit assessed properties</a:t>
            </a:r>
          </a:p>
        </p:txBody>
      </p:sp>
      <p:pic>
        <p:nvPicPr>
          <p:cNvPr id="20" name="Graphic 19" descr="Dollar with solid fill">
            <a:extLst>
              <a:ext uri="{FF2B5EF4-FFF2-40B4-BE49-F238E27FC236}">
                <a16:creationId xmlns:a16="http://schemas.microsoft.com/office/drawing/2014/main" id="{5F047022-45F5-BAD4-248C-D28B327044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8802" y="3451070"/>
            <a:ext cx="914400" cy="91440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235578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25C31-954C-0BF5-FDFD-0B0D47FBE6CC}"/>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A7E95612-4EEE-407F-E04F-30E1C1FA93D8}"/>
              </a:ext>
            </a:extLst>
          </p:cNvPr>
          <p:cNvSpPr>
            <a:spLocks noGrp="1"/>
          </p:cNvSpPr>
          <p:nvPr>
            <p:ph type="title"/>
          </p:nvPr>
        </p:nvSpPr>
        <p:spPr>
          <a:xfrm>
            <a:off x="632222" y="47157"/>
            <a:ext cx="10972800" cy="715961"/>
          </a:xfrm>
        </p:spPr>
        <p:txBody>
          <a:bodyPr>
            <a:normAutofit/>
          </a:bodyPr>
          <a:lstStyle/>
          <a:p>
            <a:pPr algn="ctr"/>
            <a:r>
              <a:rPr lang="en-US" sz="4400" dirty="0">
                <a:solidFill>
                  <a:schemeClr val="tx1"/>
                </a:solidFill>
              </a:rPr>
              <a:t>Funding Options</a:t>
            </a:r>
          </a:p>
        </p:txBody>
      </p:sp>
      <p:sp>
        <p:nvSpPr>
          <p:cNvPr id="6" name="Text Placeholder 5">
            <a:extLst>
              <a:ext uri="{FF2B5EF4-FFF2-40B4-BE49-F238E27FC236}">
                <a16:creationId xmlns:a16="http://schemas.microsoft.com/office/drawing/2014/main" id="{E4C4F778-915D-D28F-5077-E8EE2C34D7D8}"/>
              </a:ext>
            </a:extLst>
          </p:cNvPr>
          <p:cNvSpPr>
            <a:spLocks noGrp="1"/>
          </p:cNvSpPr>
          <p:nvPr>
            <p:ph type="body" sz="quarter" idx="13"/>
          </p:nvPr>
        </p:nvSpPr>
        <p:spPr>
          <a:xfrm>
            <a:off x="593812" y="648342"/>
            <a:ext cx="10972800" cy="508000"/>
          </a:xfrm>
        </p:spPr>
        <p:txBody>
          <a:bodyPr/>
          <a:lstStyle/>
          <a:p>
            <a:pPr algn="ctr"/>
            <a:r>
              <a:rPr lang="en-US" sz="2400" dirty="0"/>
              <a:t>There are several revenue sources available to choose from to fund a local government’s water and wastewater utilities.</a:t>
            </a:r>
          </a:p>
        </p:txBody>
      </p:sp>
      <p:grpSp>
        <p:nvGrpSpPr>
          <p:cNvPr id="2" name="Group 83">
            <a:extLst>
              <a:ext uri="{FF2B5EF4-FFF2-40B4-BE49-F238E27FC236}">
                <a16:creationId xmlns:a16="http://schemas.microsoft.com/office/drawing/2014/main" id="{9FCF64F8-6F4C-3DF6-74C6-CBD1486F37B5}"/>
              </a:ext>
            </a:extLst>
          </p:cNvPr>
          <p:cNvGrpSpPr/>
          <p:nvPr/>
        </p:nvGrpSpPr>
        <p:grpSpPr>
          <a:xfrm>
            <a:off x="4294624" y="2071460"/>
            <a:ext cx="3604869" cy="3791539"/>
            <a:chOff x="3220968" y="1553595"/>
            <a:chExt cx="2703652" cy="2843654"/>
          </a:xfrm>
        </p:grpSpPr>
        <p:cxnSp>
          <p:nvCxnSpPr>
            <p:cNvPr id="33" name="Straight Connector 32">
              <a:extLst>
                <a:ext uri="{FF2B5EF4-FFF2-40B4-BE49-F238E27FC236}">
                  <a16:creationId xmlns:a16="http://schemas.microsoft.com/office/drawing/2014/main" id="{A3DCA376-521E-169E-9E10-9768CC962892}"/>
                </a:ext>
              </a:extLst>
            </p:cNvPr>
            <p:cNvCxnSpPr>
              <a:cxnSpLocks/>
            </p:cNvCxnSpPr>
            <p:nvPr/>
          </p:nvCxnSpPr>
          <p:spPr>
            <a:xfrm>
              <a:off x="3220968" y="2724150"/>
              <a:ext cx="0" cy="468842"/>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91FE660-AC5D-FDEC-C2CC-BBA816DE51A8}"/>
                </a:ext>
              </a:extLst>
            </p:cNvPr>
            <p:cNvCxnSpPr>
              <a:cxnSpLocks/>
            </p:cNvCxnSpPr>
            <p:nvPr/>
          </p:nvCxnSpPr>
          <p:spPr>
            <a:xfrm>
              <a:off x="4571207" y="2075353"/>
              <a:ext cx="0" cy="2020397"/>
            </a:xfrm>
            <a:prstGeom prst="line">
              <a:avLst/>
            </a:prstGeom>
            <a:ln w="9525">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3016478-9E94-C752-F3A6-A1BC331B57D1}"/>
                </a:ext>
              </a:extLst>
            </p:cNvPr>
            <p:cNvCxnSpPr>
              <a:cxnSpLocks/>
            </p:cNvCxnSpPr>
            <p:nvPr/>
          </p:nvCxnSpPr>
          <p:spPr>
            <a:xfrm>
              <a:off x="5924620" y="2724150"/>
              <a:ext cx="0" cy="468842"/>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F99C484B-3599-87DD-22D4-F04A0732EBA0}"/>
                </a:ext>
              </a:extLst>
            </p:cNvPr>
            <p:cNvCxnSpPr>
              <a:cxnSpLocks/>
              <a:stCxn id="4" idx="1"/>
            </p:cNvCxnSpPr>
            <p:nvPr/>
          </p:nvCxnSpPr>
          <p:spPr>
            <a:xfrm>
              <a:off x="3594621" y="2805757"/>
              <a:ext cx="712872" cy="1220646"/>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5554A04-6F7A-6B95-5605-FBD51771D038}"/>
                </a:ext>
              </a:extLst>
            </p:cNvPr>
            <p:cNvCxnSpPr>
              <a:cxnSpLocks/>
              <a:stCxn id="4" idx="0"/>
              <a:endCxn id="39" idx="3"/>
            </p:cNvCxnSpPr>
            <p:nvPr/>
          </p:nvCxnSpPr>
          <p:spPr>
            <a:xfrm flipV="1">
              <a:off x="3850379" y="2260580"/>
              <a:ext cx="1484457" cy="33664"/>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FBB3295-7244-78FF-6D78-3E8CF34E945C}"/>
                </a:ext>
              </a:extLst>
            </p:cNvPr>
            <p:cNvCxnSpPr>
              <a:cxnSpLocks/>
              <a:stCxn id="40" idx="5"/>
              <a:endCxn id="38" idx="2"/>
            </p:cNvCxnSpPr>
            <p:nvPr/>
          </p:nvCxnSpPr>
          <p:spPr>
            <a:xfrm flipV="1">
              <a:off x="3550285" y="2065108"/>
              <a:ext cx="684118" cy="1127884"/>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51123A7D-B336-E364-239C-8F7701AD7807}"/>
                </a:ext>
              </a:extLst>
            </p:cNvPr>
            <p:cNvCxnSpPr>
              <a:cxnSpLocks/>
              <a:stCxn id="38" idx="1"/>
              <a:endCxn id="43" idx="4"/>
            </p:cNvCxnSpPr>
            <p:nvPr/>
          </p:nvCxnSpPr>
          <p:spPr>
            <a:xfrm>
              <a:off x="4909599" y="2065108"/>
              <a:ext cx="680993" cy="1093336"/>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82A8FCC-46C0-B796-4A31-47C7458D81D4}"/>
                </a:ext>
              </a:extLst>
            </p:cNvPr>
            <p:cNvCxnSpPr>
              <a:cxnSpLocks/>
              <a:stCxn id="40" idx="0"/>
              <a:endCxn id="43" idx="3"/>
            </p:cNvCxnSpPr>
            <p:nvPr/>
          </p:nvCxnSpPr>
          <p:spPr>
            <a:xfrm flipV="1">
              <a:off x="3806042" y="3669958"/>
              <a:ext cx="1528794" cy="34548"/>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1971F3D-C6F3-81F2-99DA-1C6CA5559F78}"/>
                </a:ext>
              </a:extLst>
            </p:cNvPr>
            <p:cNvCxnSpPr>
              <a:cxnSpLocks/>
              <a:stCxn id="44" idx="5"/>
              <a:endCxn id="39" idx="2"/>
            </p:cNvCxnSpPr>
            <p:nvPr/>
          </p:nvCxnSpPr>
          <p:spPr>
            <a:xfrm flipV="1">
              <a:off x="4909599" y="2772093"/>
              <a:ext cx="680993" cy="1113642"/>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AEA622A-3B13-E2B9-E409-B721F5395298}"/>
                </a:ext>
              </a:extLst>
            </p:cNvPr>
            <p:cNvCxnSpPr>
              <a:cxnSpLocks/>
              <a:stCxn id="40" idx="1"/>
              <a:endCxn id="44" idx="3"/>
            </p:cNvCxnSpPr>
            <p:nvPr/>
          </p:nvCxnSpPr>
          <p:spPr>
            <a:xfrm>
              <a:off x="3550285" y="4216019"/>
              <a:ext cx="428361" cy="181230"/>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3242C56-2132-9DD0-1BF0-7203EDC33C4E}"/>
                </a:ext>
              </a:extLst>
            </p:cNvPr>
            <p:cNvCxnSpPr>
              <a:cxnSpLocks/>
              <a:stCxn id="44" idx="0"/>
              <a:endCxn id="43" idx="2"/>
            </p:cNvCxnSpPr>
            <p:nvPr/>
          </p:nvCxnSpPr>
          <p:spPr>
            <a:xfrm flipV="1">
              <a:off x="5165356" y="4181471"/>
              <a:ext cx="425236" cy="215778"/>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FC09883D-D0A9-62CE-0D95-4FFEA9E7E8D3}"/>
                </a:ext>
              </a:extLst>
            </p:cNvPr>
            <p:cNvCxnSpPr>
              <a:cxnSpLocks/>
              <a:stCxn id="39" idx="4"/>
              <a:endCxn id="38" idx="0"/>
            </p:cNvCxnSpPr>
            <p:nvPr/>
          </p:nvCxnSpPr>
          <p:spPr>
            <a:xfrm flipH="1" flipV="1">
              <a:off x="5165356" y="1553595"/>
              <a:ext cx="425236" cy="195471"/>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41DB9B8C-BD02-F2FE-90AE-F5C188BFB65A}"/>
                </a:ext>
              </a:extLst>
            </p:cNvPr>
            <p:cNvCxnSpPr>
              <a:cxnSpLocks/>
              <a:stCxn id="38" idx="3"/>
              <a:endCxn id="4" idx="5"/>
            </p:cNvCxnSpPr>
            <p:nvPr/>
          </p:nvCxnSpPr>
          <p:spPr>
            <a:xfrm flipH="1">
              <a:off x="3594622" y="1553595"/>
              <a:ext cx="384024" cy="229135"/>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454DBFD9-6153-493E-DA4A-F0764B1B91C3}"/>
                </a:ext>
              </a:extLst>
            </p:cNvPr>
            <p:cNvCxnSpPr>
              <a:cxnSpLocks/>
              <a:stCxn id="4" idx="0"/>
              <a:endCxn id="48" idx="4"/>
            </p:cNvCxnSpPr>
            <p:nvPr/>
          </p:nvCxnSpPr>
          <p:spPr>
            <a:xfrm>
              <a:off x="3850379" y="2294244"/>
              <a:ext cx="384024" cy="169663"/>
            </a:xfrm>
            <a:prstGeom prst="line">
              <a:avLst/>
            </a:prstGeom>
            <a:ln w="9525">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2E30E498-A335-38CF-D28E-868DA4437F34}"/>
                </a:ext>
              </a:extLst>
            </p:cNvPr>
            <p:cNvCxnSpPr>
              <a:cxnSpLocks/>
              <a:stCxn id="40" idx="0"/>
              <a:endCxn id="48" idx="2"/>
            </p:cNvCxnSpPr>
            <p:nvPr/>
          </p:nvCxnSpPr>
          <p:spPr>
            <a:xfrm flipV="1">
              <a:off x="3806042" y="3486934"/>
              <a:ext cx="428361" cy="217571"/>
            </a:xfrm>
            <a:prstGeom prst="line">
              <a:avLst/>
            </a:prstGeom>
            <a:ln w="9525">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B137E7C-C5ED-C5CC-9C0B-D57839A247BA}"/>
                </a:ext>
              </a:extLst>
            </p:cNvPr>
            <p:cNvCxnSpPr>
              <a:cxnSpLocks/>
              <a:stCxn id="48" idx="1"/>
              <a:endCxn id="43" idx="3"/>
            </p:cNvCxnSpPr>
            <p:nvPr/>
          </p:nvCxnSpPr>
          <p:spPr>
            <a:xfrm>
              <a:off x="4909599" y="3486934"/>
              <a:ext cx="425236" cy="183024"/>
            </a:xfrm>
            <a:prstGeom prst="line">
              <a:avLst/>
            </a:prstGeom>
            <a:ln w="9525">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F22BB6F-A3C6-D6D6-C488-48E12CA46759}"/>
                </a:ext>
              </a:extLst>
            </p:cNvPr>
            <p:cNvCxnSpPr>
              <a:cxnSpLocks/>
              <a:stCxn id="48" idx="5"/>
              <a:endCxn id="39" idx="3"/>
            </p:cNvCxnSpPr>
            <p:nvPr/>
          </p:nvCxnSpPr>
          <p:spPr>
            <a:xfrm flipV="1">
              <a:off x="4909599" y="2260580"/>
              <a:ext cx="425236" cy="203327"/>
            </a:xfrm>
            <a:prstGeom prst="line">
              <a:avLst/>
            </a:prstGeom>
            <a:ln w="9525">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4" name="Hexagon 3">
            <a:extLst>
              <a:ext uri="{FF2B5EF4-FFF2-40B4-BE49-F238E27FC236}">
                <a16:creationId xmlns:a16="http://schemas.microsoft.com/office/drawing/2014/main" id="{5DA918EF-ABA6-6DAD-B66E-693107C44776}"/>
              </a:ext>
            </a:extLst>
          </p:cNvPr>
          <p:cNvSpPr/>
          <p:nvPr/>
        </p:nvSpPr>
        <p:spPr>
          <a:xfrm>
            <a:off x="3551557" y="2376974"/>
            <a:ext cx="1582281" cy="1364036"/>
          </a:xfrm>
          <a:prstGeom prst="hexagon">
            <a:avLst/>
          </a:prstGeom>
          <a:solidFill>
            <a:schemeClr val="accent1"/>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38" name="Hexagon 37">
            <a:extLst>
              <a:ext uri="{FF2B5EF4-FFF2-40B4-BE49-F238E27FC236}">
                <a16:creationId xmlns:a16="http://schemas.microsoft.com/office/drawing/2014/main" id="{BDDB210D-E078-9634-BE93-95AB51F1F779}"/>
              </a:ext>
            </a:extLst>
          </p:cNvPr>
          <p:cNvSpPr/>
          <p:nvPr/>
        </p:nvSpPr>
        <p:spPr>
          <a:xfrm>
            <a:off x="5304861" y="1389442"/>
            <a:ext cx="1582281" cy="1364036"/>
          </a:xfrm>
          <a:prstGeom prst="hexagon">
            <a:avLst/>
          </a:prstGeom>
          <a:solidFill>
            <a:schemeClr val="accent3"/>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39" name="Hexagon 38">
            <a:extLst>
              <a:ext uri="{FF2B5EF4-FFF2-40B4-BE49-F238E27FC236}">
                <a16:creationId xmlns:a16="http://schemas.microsoft.com/office/drawing/2014/main" id="{30DF82BD-4F31-CD27-75A9-9BC20C81DA48}"/>
              </a:ext>
            </a:extLst>
          </p:cNvPr>
          <p:cNvSpPr/>
          <p:nvPr/>
        </p:nvSpPr>
        <p:spPr>
          <a:xfrm>
            <a:off x="7113114" y="2332089"/>
            <a:ext cx="1582281" cy="1364036"/>
          </a:xfrm>
          <a:prstGeom prst="hexagon">
            <a:avLst/>
          </a:prstGeom>
          <a:solidFill>
            <a:schemeClr val="accent1"/>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40" name="Hexagon 39">
            <a:extLst>
              <a:ext uri="{FF2B5EF4-FFF2-40B4-BE49-F238E27FC236}">
                <a16:creationId xmlns:a16="http://schemas.microsoft.com/office/drawing/2014/main" id="{01ECB7A9-36BB-2008-8BFB-1133EEBD8AD0}"/>
              </a:ext>
            </a:extLst>
          </p:cNvPr>
          <p:cNvSpPr/>
          <p:nvPr/>
        </p:nvSpPr>
        <p:spPr>
          <a:xfrm>
            <a:off x="3492441" y="4257323"/>
            <a:ext cx="1582281" cy="1364036"/>
          </a:xfrm>
          <a:prstGeom prst="hexagon">
            <a:avLst/>
          </a:prstGeom>
          <a:solidFill>
            <a:schemeClr val="accent1"/>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43" name="Hexagon 42">
            <a:extLst>
              <a:ext uri="{FF2B5EF4-FFF2-40B4-BE49-F238E27FC236}">
                <a16:creationId xmlns:a16="http://schemas.microsoft.com/office/drawing/2014/main" id="{0936EEAD-42DA-C57A-7D1B-B401CA86D62C}"/>
              </a:ext>
            </a:extLst>
          </p:cNvPr>
          <p:cNvSpPr/>
          <p:nvPr/>
        </p:nvSpPr>
        <p:spPr>
          <a:xfrm>
            <a:off x="7113114" y="4211259"/>
            <a:ext cx="1582281" cy="1364036"/>
          </a:xfrm>
          <a:prstGeom prst="hexagon">
            <a:avLst/>
          </a:prstGeom>
          <a:solidFill>
            <a:schemeClr val="accent1"/>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44" name="Hexagon 43">
            <a:extLst>
              <a:ext uri="{FF2B5EF4-FFF2-40B4-BE49-F238E27FC236}">
                <a16:creationId xmlns:a16="http://schemas.microsoft.com/office/drawing/2014/main" id="{1317EAA4-975B-381F-39EB-7687B496827B}"/>
              </a:ext>
            </a:extLst>
          </p:cNvPr>
          <p:cNvSpPr/>
          <p:nvPr/>
        </p:nvSpPr>
        <p:spPr>
          <a:xfrm>
            <a:off x="5304861" y="5180981"/>
            <a:ext cx="1582281" cy="1364036"/>
          </a:xfrm>
          <a:prstGeom prst="hexagon">
            <a:avLst/>
          </a:prstGeom>
          <a:solidFill>
            <a:schemeClr val="accent1"/>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48" name="Hexagon 47">
            <a:extLst>
              <a:ext uri="{FF2B5EF4-FFF2-40B4-BE49-F238E27FC236}">
                <a16:creationId xmlns:a16="http://schemas.microsoft.com/office/drawing/2014/main" id="{12E63658-25BA-C689-17D8-32E6FD5ECDC0}"/>
              </a:ext>
            </a:extLst>
          </p:cNvPr>
          <p:cNvSpPr/>
          <p:nvPr/>
        </p:nvSpPr>
        <p:spPr>
          <a:xfrm>
            <a:off x="5304861" y="3285210"/>
            <a:ext cx="1582281" cy="1364036"/>
          </a:xfrm>
          <a:prstGeom prst="hexagon">
            <a:avLst/>
          </a:prstGeom>
          <a:solidFill>
            <a:schemeClr val="accent5"/>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105" name="TextBox 104">
            <a:extLst>
              <a:ext uri="{FF2B5EF4-FFF2-40B4-BE49-F238E27FC236}">
                <a16:creationId xmlns:a16="http://schemas.microsoft.com/office/drawing/2014/main" id="{A1F4B4BF-124F-7A29-016F-1D74FD4AA74D}"/>
              </a:ext>
            </a:extLst>
          </p:cNvPr>
          <p:cNvSpPr txBox="1"/>
          <p:nvPr/>
        </p:nvSpPr>
        <p:spPr>
          <a:xfrm>
            <a:off x="3541204" y="2631734"/>
            <a:ext cx="1578381" cy="666977"/>
          </a:xfrm>
          <a:prstGeom prst="rect">
            <a:avLst/>
          </a:prstGeom>
          <a:noFill/>
        </p:spPr>
        <p:txBody>
          <a:bodyPr wrap="none" rtlCol="0">
            <a:spAutoFit/>
          </a:bodyPr>
          <a:lstStyle/>
          <a:p>
            <a:pPr algn="ctr"/>
            <a:r>
              <a:rPr lang="en-US" sz="1867" dirty="0">
                <a:solidFill>
                  <a:schemeClr val="bg1"/>
                </a:solidFill>
              </a:rPr>
              <a:t>Special </a:t>
            </a:r>
          </a:p>
          <a:p>
            <a:pPr algn="ctr"/>
            <a:r>
              <a:rPr lang="en-US" sz="1867" dirty="0">
                <a:solidFill>
                  <a:schemeClr val="bg1"/>
                </a:solidFill>
              </a:rPr>
              <a:t>Assessments</a:t>
            </a:r>
          </a:p>
        </p:txBody>
      </p:sp>
      <p:sp>
        <p:nvSpPr>
          <p:cNvPr id="106" name="TextBox 105">
            <a:extLst>
              <a:ext uri="{FF2B5EF4-FFF2-40B4-BE49-F238E27FC236}">
                <a16:creationId xmlns:a16="http://schemas.microsoft.com/office/drawing/2014/main" id="{774F1285-4623-3DF9-9E92-82F05603B746}"/>
              </a:ext>
            </a:extLst>
          </p:cNvPr>
          <p:cNvSpPr txBox="1"/>
          <p:nvPr/>
        </p:nvSpPr>
        <p:spPr>
          <a:xfrm>
            <a:off x="7204365" y="2725504"/>
            <a:ext cx="1445839" cy="666977"/>
          </a:xfrm>
          <a:prstGeom prst="rect">
            <a:avLst/>
          </a:prstGeom>
          <a:noFill/>
        </p:spPr>
        <p:txBody>
          <a:bodyPr wrap="square" rtlCol="0">
            <a:spAutoFit/>
          </a:bodyPr>
          <a:lstStyle/>
          <a:p>
            <a:pPr algn="ctr"/>
            <a:r>
              <a:rPr lang="en-US" sz="1867" dirty="0">
                <a:solidFill>
                  <a:schemeClr val="bg1"/>
                </a:solidFill>
              </a:rPr>
              <a:t>Regulatory Fees</a:t>
            </a:r>
          </a:p>
        </p:txBody>
      </p:sp>
      <p:sp>
        <p:nvSpPr>
          <p:cNvPr id="107" name="TextBox 106">
            <a:extLst>
              <a:ext uri="{FF2B5EF4-FFF2-40B4-BE49-F238E27FC236}">
                <a16:creationId xmlns:a16="http://schemas.microsoft.com/office/drawing/2014/main" id="{9F8C6065-9205-988F-1333-DC9281B7032A}"/>
              </a:ext>
            </a:extLst>
          </p:cNvPr>
          <p:cNvSpPr txBox="1"/>
          <p:nvPr/>
        </p:nvSpPr>
        <p:spPr>
          <a:xfrm>
            <a:off x="5501981" y="5535335"/>
            <a:ext cx="1188039" cy="923330"/>
          </a:xfrm>
          <a:prstGeom prst="rect">
            <a:avLst/>
          </a:prstGeom>
          <a:noFill/>
        </p:spPr>
        <p:txBody>
          <a:bodyPr wrap="square" rtlCol="0">
            <a:spAutoFit/>
          </a:bodyPr>
          <a:lstStyle/>
          <a:p>
            <a:pPr algn="ctr"/>
            <a:r>
              <a:rPr lang="en-US" dirty="0">
                <a:solidFill>
                  <a:schemeClr val="bg1"/>
                </a:solidFill>
              </a:rPr>
              <a:t>Tap Fees &amp; User Fees</a:t>
            </a:r>
          </a:p>
        </p:txBody>
      </p:sp>
      <p:sp>
        <p:nvSpPr>
          <p:cNvPr id="108" name="TextBox 107">
            <a:extLst>
              <a:ext uri="{FF2B5EF4-FFF2-40B4-BE49-F238E27FC236}">
                <a16:creationId xmlns:a16="http://schemas.microsoft.com/office/drawing/2014/main" id="{01EA1150-015D-B702-1061-113963A14493}"/>
              </a:ext>
            </a:extLst>
          </p:cNvPr>
          <p:cNvSpPr txBox="1"/>
          <p:nvPr/>
        </p:nvSpPr>
        <p:spPr>
          <a:xfrm>
            <a:off x="7124773" y="4333257"/>
            <a:ext cx="1582281" cy="1241622"/>
          </a:xfrm>
          <a:prstGeom prst="rect">
            <a:avLst/>
          </a:prstGeom>
          <a:noFill/>
        </p:spPr>
        <p:txBody>
          <a:bodyPr wrap="square" rtlCol="0">
            <a:spAutoFit/>
          </a:bodyPr>
          <a:lstStyle/>
          <a:p>
            <a:pPr algn="ctr"/>
            <a:r>
              <a:rPr lang="en-US" sz="1867" dirty="0">
                <a:solidFill>
                  <a:schemeClr val="bg1"/>
                </a:solidFill>
              </a:rPr>
              <a:t>Availability Fees &amp; Reserved Capacity</a:t>
            </a:r>
          </a:p>
        </p:txBody>
      </p:sp>
      <p:sp>
        <p:nvSpPr>
          <p:cNvPr id="109" name="TextBox 108">
            <a:extLst>
              <a:ext uri="{FF2B5EF4-FFF2-40B4-BE49-F238E27FC236}">
                <a16:creationId xmlns:a16="http://schemas.microsoft.com/office/drawing/2014/main" id="{B35223B2-F406-2C50-684C-A5482B657982}"/>
              </a:ext>
            </a:extLst>
          </p:cNvPr>
          <p:cNvSpPr txBox="1"/>
          <p:nvPr/>
        </p:nvSpPr>
        <p:spPr>
          <a:xfrm>
            <a:off x="3520333" y="4505503"/>
            <a:ext cx="1623200" cy="954300"/>
          </a:xfrm>
          <a:prstGeom prst="rect">
            <a:avLst/>
          </a:prstGeom>
          <a:noFill/>
        </p:spPr>
        <p:txBody>
          <a:bodyPr wrap="none" rtlCol="0">
            <a:spAutoFit/>
          </a:bodyPr>
          <a:lstStyle/>
          <a:p>
            <a:pPr algn="ctr"/>
            <a:r>
              <a:rPr lang="en-US" sz="1867" dirty="0">
                <a:solidFill>
                  <a:schemeClr val="bg1"/>
                </a:solidFill>
              </a:rPr>
              <a:t>System </a:t>
            </a:r>
          </a:p>
          <a:p>
            <a:pPr algn="ctr"/>
            <a:r>
              <a:rPr lang="en-US" sz="1867" dirty="0">
                <a:solidFill>
                  <a:schemeClr val="bg1"/>
                </a:solidFill>
              </a:rPr>
              <a:t>Development </a:t>
            </a:r>
          </a:p>
          <a:p>
            <a:pPr algn="ctr"/>
            <a:r>
              <a:rPr lang="en-US" sz="1867" dirty="0">
                <a:solidFill>
                  <a:schemeClr val="bg1"/>
                </a:solidFill>
              </a:rPr>
              <a:t>Fees</a:t>
            </a:r>
          </a:p>
        </p:txBody>
      </p:sp>
      <p:sp>
        <p:nvSpPr>
          <p:cNvPr id="110" name="TextBox 109">
            <a:extLst>
              <a:ext uri="{FF2B5EF4-FFF2-40B4-BE49-F238E27FC236}">
                <a16:creationId xmlns:a16="http://schemas.microsoft.com/office/drawing/2014/main" id="{0624EE93-4E52-AAAB-7497-87D8A14EE08B}"/>
              </a:ext>
            </a:extLst>
          </p:cNvPr>
          <p:cNvSpPr txBox="1"/>
          <p:nvPr/>
        </p:nvSpPr>
        <p:spPr>
          <a:xfrm>
            <a:off x="5370707" y="1673859"/>
            <a:ext cx="1512666" cy="666977"/>
          </a:xfrm>
          <a:prstGeom prst="rect">
            <a:avLst/>
          </a:prstGeom>
          <a:noFill/>
        </p:spPr>
        <p:txBody>
          <a:bodyPr wrap="square" rtlCol="0">
            <a:spAutoFit/>
          </a:bodyPr>
          <a:lstStyle/>
          <a:p>
            <a:pPr algn="ctr"/>
            <a:r>
              <a:rPr lang="en-US" sz="1867" dirty="0">
                <a:solidFill>
                  <a:schemeClr val="bg1"/>
                </a:solidFill>
              </a:rPr>
              <a:t>Contractual Charges</a:t>
            </a:r>
          </a:p>
        </p:txBody>
      </p:sp>
      <p:grpSp>
        <p:nvGrpSpPr>
          <p:cNvPr id="3" name="Group 2">
            <a:extLst>
              <a:ext uri="{FF2B5EF4-FFF2-40B4-BE49-F238E27FC236}">
                <a16:creationId xmlns:a16="http://schemas.microsoft.com/office/drawing/2014/main" id="{3C5E4882-4F9E-99D5-5E88-2AFF22CE9588}"/>
              </a:ext>
            </a:extLst>
          </p:cNvPr>
          <p:cNvGrpSpPr/>
          <p:nvPr/>
        </p:nvGrpSpPr>
        <p:grpSpPr>
          <a:xfrm>
            <a:off x="239409" y="1770047"/>
            <a:ext cx="2500352" cy="1319292"/>
            <a:chOff x="445359" y="2771140"/>
            <a:chExt cx="1875264" cy="1043153"/>
          </a:xfrm>
        </p:grpSpPr>
        <p:sp>
          <p:nvSpPr>
            <p:cNvPr id="45" name="TextBox 44">
              <a:extLst>
                <a:ext uri="{FF2B5EF4-FFF2-40B4-BE49-F238E27FC236}">
                  <a16:creationId xmlns:a16="http://schemas.microsoft.com/office/drawing/2014/main" id="{41FE11AC-A1F1-B77E-3648-8FB986EC066D}"/>
                </a:ext>
              </a:extLst>
            </p:cNvPr>
            <p:cNvSpPr txBox="1"/>
            <p:nvPr/>
          </p:nvSpPr>
          <p:spPr>
            <a:xfrm>
              <a:off x="458708" y="2771140"/>
              <a:ext cx="1861915" cy="949090"/>
            </a:xfrm>
            <a:prstGeom prst="rect">
              <a:avLst/>
            </a:prstGeom>
            <a:noFill/>
          </p:spPr>
          <p:txBody>
            <a:bodyPr wrap="square" rtlCol="0">
              <a:spAutoFit/>
            </a:bodyPr>
            <a:lstStyle/>
            <a:p>
              <a:r>
                <a:rPr lang="en-US" sz="2400" b="1" dirty="0">
                  <a:solidFill>
                    <a:schemeClr val="tx1">
                      <a:lumMod val="85000"/>
                      <a:lumOff val="15000"/>
                    </a:schemeClr>
                  </a:solidFill>
                </a:rPr>
                <a:t>Contractual Charges</a:t>
              </a:r>
            </a:p>
            <a:p>
              <a:endParaRPr lang="en-US" sz="2400" b="1" dirty="0">
                <a:solidFill>
                  <a:schemeClr val="tx1">
                    <a:lumMod val="85000"/>
                    <a:lumOff val="15000"/>
                  </a:schemeClr>
                </a:solidFill>
              </a:endParaRPr>
            </a:p>
          </p:txBody>
        </p:sp>
        <p:sp>
          <p:nvSpPr>
            <p:cNvPr id="46" name="TextBox 45">
              <a:extLst>
                <a:ext uri="{FF2B5EF4-FFF2-40B4-BE49-F238E27FC236}">
                  <a16:creationId xmlns:a16="http://schemas.microsoft.com/office/drawing/2014/main" id="{D642ED34-5E90-1F26-6A8C-807EB5DB4653}"/>
                </a:ext>
              </a:extLst>
            </p:cNvPr>
            <p:cNvSpPr txBox="1"/>
            <p:nvPr/>
          </p:nvSpPr>
          <p:spPr>
            <a:xfrm>
              <a:off x="445359" y="3375712"/>
              <a:ext cx="1861915" cy="438581"/>
            </a:xfrm>
            <a:prstGeom prst="rect">
              <a:avLst/>
            </a:prstGeom>
            <a:noFill/>
          </p:spPr>
          <p:txBody>
            <a:bodyPr wrap="square" rtlCol="0">
              <a:spAutoFit/>
            </a:bodyPr>
            <a:lstStyle/>
            <a:p>
              <a:endParaRPr lang="en-US" sz="1600" dirty="0">
                <a:solidFill>
                  <a:schemeClr val="tx1">
                    <a:lumMod val="85000"/>
                    <a:lumOff val="15000"/>
                  </a:schemeClr>
                </a:solidFill>
              </a:endParaRPr>
            </a:p>
            <a:p>
              <a:endParaRPr lang="en-US" sz="1600" dirty="0">
                <a:solidFill>
                  <a:schemeClr val="tx1">
                    <a:lumMod val="85000"/>
                    <a:lumOff val="15000"/>
                  </a:schemeClr>
                </a:solidFill>
              </a:endParaRPr>
            </a:p>
          </p:txBody>
        </p:sp>
      </p:grpSp>
      <p:sp>
        <p:nvSpPr>
          <p:cNvPr id="5" name="Rectangle 4">
            <a:extLst>
              <a:ext uri="{FF2B5EF4-FFF2-40B4-BE49-F238E27FC236}">
                <a16:creationId xmlns:a16="http://schemas.microsoft.com/office/drawing/2014/main" id="{C3ABBDA5-66CB-38C2-259E-88443238E9F8}"/>
              </a:ext>
            </a:extLst>
          </p:cNvPr>
          <p:cNvSpPr/>
          <p:nvPr/>
        </p:nvSpPr>
        <p:spPr>
          <a:xfrm>
            <a:off x="184593" y="1673859"/>
            <a:ext cx="3105150" cy="46034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74613" lvl="1"/>
            <a:endParaRPr lang="en-US" sz="1400" dirty="0">
              <a:solidFill>
                <a:schemeClr val="tx1">
                  <a:lumMod val="75000"/>
                  <a:lumOff val="25000"/>
                </a:schemeClr>
              </a:solidFill>
            </a:endParaRPr>
          </a:p>
        </p:txBody>
      </p:sp>
      <p:sp>
        <p:nvSpPr>
          <p:cNvPr id="9" name="TextBox 8">
            <a:extLst>
              <a:ext uri="{FF2B5EF4-FFF2-40B4-BE49-F238E27FC236}">
                <a16:creationId xmlns:a16="http://schemas.microsoft.com/office/drawing/2014/main" id="{0C686DFE-F813-2AA9-4B94-F3C6B509391F}"/>
              </a:ext>
            </a:extLst>
          </p:cNvPr>
          <p:cNvSpPr txBox="1"/>
          <p:nvPr/>
        </p:nvSpPr>
        <p:spPr>
          <a:xfrm>
            <a:off x="247043" y="2685044"/>
            <a:ext cx="2264925" cy="2585323"/>
          </a:xfrm>
          <a:prstGeom prst="rect">
            <a:avLst/>
          </a:prstGeom>
          <a:noFill/>
        </p:spPr>
        <p:txBody>
          <a:bodyPr wrap="square">
            <a:spAutoFit/>
          </a:bodyPr>
          <a:lstStyle/>
          <a:p>
            <a:r>
              <a:rPr lang="en-US" dirty="0"/>
              <a:t>Assessed pursuant to a contract with developer or property owner to extend water/sewer lines to property or do system changes / expansions to serve property</a:t>
            </a:r>
          </a:p>
        </p:txBody>
      </p:sp>
      <p:pic>
        <p:nvPicPr>
          <p:cNvPr id="20" name="Graphic 19" descr="Dollar with solid fill">
            <a:extLst>
              <a:ext uri="{FF2B5EF4-FFF2-40B4-BE49-F238E27FC236}">
                <a16:creationId xmlns:a16="http://schemas.microsoft.com/office/drawing/2014/main" id="{D8D33B70-B355-E753-75B7-F2EF586F39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8802" y="3451070"/>
            <a:ext cx="914400" cy="91440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2679819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4165" y="-523724"/>
            <a:ext cx="4446269" cy="1645920"/>
          </a:xfrm>
        </p:spPr>
        <p:txBody>
          <a:bodyPr vert="horz" lIns="274320" tIns="182880" rIns="274320" bIns="182880" rtlCol="0" anchor="ctr" anchorCtr="1">
            <a:normAutofit/>
          </a:bodyPr>
          <a:lstStyle/>
          <a:p>
            <a:r>
              <a:rPr lang="en-US" sz="3200" dirty="0"/>
              <a:t>Reimbursements</a:t>
            </a:r>
          </a:p>
        </p:txBody>
      </p:sp>
      <p:graphicFrame>
        <p:nvGraphicFramePr>
          <p:cNvPr id="3" name="Content Placeholder 3">
            <a:extLst>
              <a:ext uri="{FF2B5EF4-FFF2-40B4-BE49-F238E27FC236}">
                <a16:creationId xmlns:a16="http://schemas.microsoft.com/office/drawing/2014/main" id="{FC565F93-9676-1B70-0BB0-4EE686D03CB1}"/>
              </a:ext>
            </a:extLst>
          </p:cNvPr>
          <p:cNvGraphicFramePr>
            <a:graphicFrameLocks/>
          </p:cNvGraphicFramePr>
          <p:nvPr>
            <p:extLst>
              <p:ext uri="{D42A27DB-BD31-4B8C-83A1-F6EECF244321}">
                <p14:modId xmlns:p14="http://schemas.microsoft.com/office/powerpoint/2010/main" val="2384984612"/>
              </p:ext>
            </p:extLst>
          </p:nvPr>
        </p:nvGraphicFramePr>
        <p:xfrm>
          <a:off x="1431037" y="0"/>
          <a:ext cx="10760963" cy="7184541"/>
        </p:xfrm>
        <a:graphic>
          <a:graphicData uri="http://schemas.openxmlformats.org/drawingml/2006/table">
            <a:tbl>
              <a:tblPr firstRow="1" bandRow="1">
                <a:tableStyleId>{F2DE63D5-997A-4646-A377-4702673A728D}</a:tableStyleId>
              </a:tblPr>
              <a:tblGrid>
                <a:gridCol w="1304204">
                  <a:extLst>
                    <a:ext uri="{9D8B030D-6E8A-4147-A177-3AD203B41FA5}">
                      <a16:colId xmlns:a16="http://schemas.microsoft.com/office/drawing/2014/main" val="20000"/>
                    </a:ext>
                  </a:extLst>
                </a:gridCol>
                <a:gridCol w="3117522">
                  <a:extLst>
                    <a:ext uri="{9D8B030D-6E8A-4147-A177-3AD203B41FA5}">
                      <a16:colId xmlns:a16="http://schemas.microsoft.com/office/drawing/2014/main" val="20001"/>
                    </a:ext>
                  </a:extLst>
                </a:gridCol>
                <a:gridCol w="3118972">
                  <a:extLst>
                    <a:ext uri="{9D8B030D-6E8A-4147-A177-3AD203B41FA5}">
                      <a16:colId xmlns:a16="http://schemas.microsoft.com/office/drawing/2014/main" val="20002"/>
                    </a:ext>
                  </a:extLst>
                </a:gridCol>
                <a:gridCol w="3220265">
                  <a:extLst>
                    <a:ext uri="{9D8B030D-6E8A-4147-A177-3AD203B41FA5}">
                      <a16:colId xmlns:a16="http://schemas.microsoft.com/office/drawing/2014/main" val="20003"/>
                    </a:ext>
                  </a:extLst>
                </a:gridCol>
              </a:tblGrid>
              <a:tr h="820773">
                <a:tc>
                  <a:txBody>
                    <a:bodyPr/>
                    <a:lstStyle/>
                    <a:p>
                      <a:endParaRPr lang="en-US" sz="1800" b="0" cap="all" spc="150" dirty="0">
                        <a:solidFill>
                          <a:schemeClr val="lt1"/>
                        </a:solidFill>
                      </a:endParaRPr>
                    </a:p>
                  </a:txBody>
                  <a:tcPr marL="102051" marR="102051" marT="102051" marB="102051"/>
                </a:tc>
                <a:tc>
                  <a:txBody>
                    <a:bodyPr/>
                    <a:lstStyle/>
                    <a:p>
                      <a:pPr algn="ctr"/>
                      <a:r>
                        <a:rPr lang="en-US" sz="1800" cap="all" spc="150" dirty="0"/>
                        <a:t>Public Enterprise Contract</a:t>
                      </a:r>
                      <a:endParaRPr lang="en-US" sz="1800" b="0" cap="all" spc="150" dirty="0">
                        <a:solidFill>
                          <a:schemeClr val="lt1"/>
                        </a:solidFill>
                      </a:endParaRPr>
                    </a:p>
                  </a:txBody>
                  <a:tcPr marL="102051" marR="102051" marT="102051" marB="102051"/>
                </a:tc>
                <a:tc>
                  <a:txBody>
                    <a:bodyPr/>
                    <a:lstStyle/>
                    <a:p>
                      <a:pPr algn="ctr"/>
                      <a:r>
                        <a:rPr lang="en-US" sz="1800" cap="all" spc="150" dirty="0"/>
                        <a:t>Roadway and Intersection</a:t>
                      </a:r>
                      <a:r>
                        <a:rPr lang="en-US" sz="1800" cap="all" spc="150" baseline="0" dirty="0"/>
                        <a:t> Contract</a:t>
                      </a:r>
                      <a:endParaRPr lang="en-US" sz="1800" b="0" cap="all" spc="150" dirty="0">
                        <a:solidFill>
                          <a:schemeClr val="lt1"/>
                        </a:solidFill>
                      </a:endParaRPr>
                    </a:p>
                  </a:txBody>
                  <a:tcPr marL="102051" marR="102051" marT="102051" marB="102051"/>
                </a:tc>
                <a:tc>
                  <a:txBody>
                    <a:bodyPr/>
                    <a:lstStyle/>
                    <a:p>
                      <a:pPr algn="ctr"/>
                      <a:r>
                        <a:rPr lang="en-US" sz="1800" cap="all" spc="150" dirty="0"/>
                        <a:t>Reimbursement</a:t>
                      </a:r>
                      <a:r>
                        <a:rPr lang="en-US" sz="1800" cap="all" spc="150" baseline="0" dirty="0"/>
                        <a:t> Agreements</a:t>
                      </a:r>
                      <a:endParaRPr lang="en-US" sz="1800" b="0" cap="all" spc="150" dirty="0">
                        <a:solidFill>
                          <a:schemeClr val="lt1"/>
                        </a:solidFill>
                      </a:endParaRPr>
                    </a:p>
                  </a:txBody>
                  <a:tcPr marL="102051" marR="102051" marT="102051" marB="102051"/>
                </a:tc>
                <a:extLst>
                  <a:ext uri="{0D108BD9-81ED-4DB2-BD59-A6C34878D82A}">
                    <a16:rowId xmlns:a16="http://schemas.microsoft.com/office/drawing/2014/main" val="10000"/>
                  </a:ext>
                </a:extLst>
              </a:tr>
              <a:tr h="629655">
                <a:tc>
                  <a:txBody>
                    <a:bodyPr/>
                    <a:lstStyle/>
                    <a:p>
                      <a:pPr algn="r"/>
                      <a:r>
                        <a:rPr lang="en-US" sz="1600" cap="none" spc="0" dirty="0"/>
                        <a:t>Statute</a:t>
                      </a:r>
                      <a:endParaRPr lang="en-US" sz="1600" cap="none" spc="0" dirty="0">
                        <a:solidFill>
                          <a:schemeClr val="tx1"/>
                        </a:solidFill>
                      </a:endParaRPr>
                    </a:p>
                  </a:txBody>
                  <a:tcPr marL="102051" marR="102051" marT="102051" marB="102051">
                    <a:solidFill>
                      <a:schemeClr val="bg1"/>
                    </a:solidFill>
                  </a:tcPr>
                </a:tc>
                <a:tc>
                  <a:txBody>
                    <a:bodyPr/>
                    <a:lstStyle/>
                    <a:p>
                      <a:pPr marL="0" indent="0" algn="ctr">
                        <a:buFont typeface="Arial" charset="0"/>
                        <a:buNone/>
                      </a:pPr>
                      <a:r>
                        <a:rPr lang="en-US" sz="1600" cap="none" spc="0" dirty="0"/>
                        <a:t>153A-280; </a:t>
                      </a:r>
                    </a:p>
                    <a:p>
                      <a:pPr marL="0" indent="0" algn="ctr">
                        <a:buFont typeface="Arial" charset="0"/>
                        <a:buNone/>
                      </a:pPr>
                      <a:r>
                        <a:rPr lang="en-US" sz="1600" cap="none" spc="0" dirty="0"/>
                        <a:t>160A-320</a:t>
                      </a:r>
                      <a:endParaRPr lang="en-US" sz="1600" cap="none" spc="0" dirty="0">
                        <a:solidFill>
                          <a:schemeClr val="tx1"/>
                        </a:solidFill>
                      </a:endParaRPr>
                    </a:p>
                  </a:txBody>
                  <a:tcPr marL="102051" marR="102051" marT="102051" marB="102051">
                    <a:solidFill>
                      <a:schemeClr val="bg1"/>
                    </a:solidFill>
                  </a:tcPr>
                </a:tc>
                <a:tc>
                  <a:txBody>
                    <a:bodyPr/>
                    <a:lstStyle/>
                    <a:p>
                      <a:pPr marL="0" indent="0" algn="ctr">
                        <a:buFont typeface="Arial" charset="0"/>
                        <a:buNone/>
                      </a:pPr>
                      <a:r>
                        <a:rPr lang="en-US" sz="1600" cap="none" spc="0" dirty="0"/>
                        <a:t>160A-309 (city only)</a:t>
                      </a:r>
                      <a:endParaRPr lang="en-US" sz="1600" cap="none" spc="0" dirty="0">
                        <a:solidFill>
                          <a:schemeClr val="tx1"/>
                        </a:solidFill>
                      </a:endParaRPr>
                    </a:p>
                  </a:txBody>
                  <a:tcPr marL="102051" marR="102051" marT="102051" marB="102051">
                    <a:solidFill>
                      <a:schemeClr val="bg1"/>
                    </a:solidFill>
                  </a:tcPr>
                </a:tc>
                <a:tc>
                  <a:txBody>
                    <a:bodyPr/>
                    <a:lstStyle/>
                    <a:p>
                      <a:pPr marL="0" indent="0" algn="ctr">
                        <a:buFont typeface="Arial" charset="0"/>
                        <a:buNone/>
                      </a:pPr>
                      <a:r>
                        <a:rPr lang="en-US" sz="1600" cap="none" spc="0"/>
                        <a:t>153A-451; 160A-499</a:t>
                      </a:r>
                      <a:endParaRPr lang="en-US" sz="1600" cap="none" spc="0">
                        <a:solidFill>
                          <a:schemeClr val="tx1"/>
                        </a:solidFill>
                      </a:endParaRPr>
                    </a:p>
                  </a:txBody>
                  <a:tcPr marL="102051" marR="102051" marT="102051" marB="102051">
                    <a:solidFill>
                      <a:schemeClr val="bg1"/>
                    </a:solidFill>
                  </a:tcPr>
                </a:tc>
                <a:extLst>
                  <a:ext uri="{0D108BD9-81ED-4DB2-BD59-A6C34878D82A}">
                    <a16:rowId xmlns:a16="http://schemas.microsoft.com/office/drawing/2014/main" val="10001"/>
                  </a:ext>
                </a:extLst>
              </a:tr>
              <a:tr h="1104521">
                <a:tc>
                  <a:txBody>
                    <a:bodyPr/>
                    <a:lstStyle/>
                    <a:p>
                      <a:pPr algn="r"/>
                      <a:r>
                        <a:rPr lang="en-US" sz="1600" cap="none" spc="0"/>
                        <a:t>Projects</a:t>
                      </a:r>
                      <a:endParaRPr lang="en-US" sz="1600" cap="none" spc="0">
                        <a:solidFill>
                          <a:schemeClr val="tx1"/>
                        </a:solidFill>
                      </a:endParaRPr>
                    </a:p>
                  </a:txBody>
                  <a:tcPr marL="102051" marR="102051" marT="102051" marB="102051">
                    <a:solidFill>
                      <a:schemeClr val="bg1"/>
                    </a:solidFill>
                  </a:tcPr>
                </a:tc>
                <a:tc>
                  <a:txBody>
                    <a:bodyPr/>
                    <a:lstStyle/>
                    <a:p>
                      <a:pPr marL="285750" indent="-285750" algn="l">
                        <a:buFont typeface="Arial" charset="0"/>
                        <a:buChar char="•"/>
                      </a:pPr>
                      <a:r>
                        <a:rPr lang="en-US" sz="1600" cap="none" spc="0" dirty="0"/>
                        <a:t>Public enterprises</a:t>
                      </a:r>
                      <a:endParaRPr lang="en-US" sz="1600" cap="none" spc="0" dirty="0">
                        <a:solidFill>
                          <a:schemeClr val="tx1"/>
                        </a:solidFill>
                      </a:endParaRPr>
                    </a:p>
                  </a:txBody>
                  <a:tcPr marL="102051" marR="102051" marT="102051" marB="102051">
                    <a:solidFill>
                      <a:schemeClr val="bg1"/>
                    </a:solidFill>
                  </a:tcPr>
                </a:tc>
                <a:tc>
                  <a:txBody>
                    <a:bodyPr/>
                    <a:lstStyle/>
                    <a:p>
                      <a:pPr marL="285750" indent="-285750" algn="l">
                        <a:buFont typeface="Arial" charset="0"/>
                        <a:buChar char="•"/>
                      </a:pPr>
                      <a:r>
                        <a:rPr lang="en-US" sz="1600" cap="none" spc="0" dirty="0"/>
                        <a:t>Public intersection or roadway improvements</a:t>
                      </a:r>
                      <a:endParaRPr lang="en-US" sz="1600" cap="none" spc="0" dirty="0">
                        <a:solidFill>
                          <a:schemeClr val="tx1"/>
                        </a:solidFill>
                      </a:endParaRPr>
                    </a:p>
                  </a:txBody>
                  <a:tcPr marL="102051" marR="102051" marT="102051" marB="102051">
                    <a:solidFill>
                      <a:schemeClr val="bg1"/>
                    </a:solidFill>
                  </a:tcPr>
                </a:tc>
                <a:tc>
                  <a:txBody>
                    <a:bodyPr/>
                    <a:lstStyle/>
                    <a:p>
                      <a:pPr marL="285750" indent="-285750" algn="l">
                        <a:buFont typeface="Arial" charset="0"/>
                        <a:buChar char="•"/>
                      </a:pPr>
                      <a:r>
                        <a:rPr lang="en-US" sz="1600" cap="none" spc="0" dirty="0"/>
                        <a:t>”municipal infrastructure” (e.g. water, sewer, stormwater, streets,</a:t>
                      </a:r>
                      <a:r>
                        <a:rPr lang="en-US" sz="1600" cap="none" spc="0" baseline="0" dirty="0"/>
                        <a:t> curbs, sidewalks, traffic control)</a:t>
                      </a:r>
                      <a:endParaRPr lang="en-US" sz="1600" cap="none" spc="0" dirty="0">
                        <a:solidFill>
                          <a:schemeClr val="tx1"/>
                        </a:solidFill>
                      </a:endParaRPr>
                    </a:p>
                  </a:txBody>
                  <a:tcPr marL="102051" marR="102051" marT="102051" marB="102051">
                    <a:solidFill>
                      <a:schemeClr val="bg1"/>
                    </a:solidFill>
                  </a:tcPr>
                </a:tc>
                <a:extLst>
                  <a:ext uri="{0D108BD9-81ED-4DB2-BD59-A6C34878D82A}">
                    <a16:rowId xmlns:a16="http://schemas.microsoft.com/office/drawing/2014/main" val="10002"/>
                  </a:ext>
                </a:extLst>
              </a:tr>
              <a:tr h="1627735">
                <a:tc>
                  <a:txBody>
                    <a:bodyPr/>
                    <a:lstStyle/>
                    <a:p>
                      <a:pPr algn="r"/>
                      <a:r>
                        <a:rPr lang="en-US" sz="1600" cap="none" spc="0" dirty="0"/>
                        <a:t>Scope</a:t>
                      </a:r>
                      <a:endParaRPr lang="en-US" sz="1600" cap="none" spc="0" dirty="0">
                        <a:solidFill>
                          <a:schemeClr val="tx1"/>
                        </a:solidFill>
                      </a:endParaRPr>
                    </a:p>
                  </a:txBody>
                  <a:tcPr marL="102051" marR="102051" marT="102051" marB="102051">
                    <a:solidFill>
                      <a:schemeClr val="bg1"/>
                    </a:solidFill>
                  </a:tcPr>
                </a:tc>
                <a:tc>
                  <a:txBody>
                    <a:bodyPr/>
                    <a:lstStyle/>
                    <a:p>
                      <a:pPr marL="285750" indent="-285750" algn="l">
                        <a:buFont typeface="Arial" charset="0"/>
                        <a:buChar char="•"/>
                      </a:pPr>
                      <a:r>
                        <a:rPr lang="en-US" sz="1600" cap="none" spc="0" dirty="0"/>
                        <a:t>Cost of design and construction improvements; must be adjacent or ancillary to private land development; cannot pay for improvement required</a:t>
                      </a:r>
                      <a:r>
                        <a:rPr lang="en-US" sz="1600" cap="none" spc="0" baseline="0" dirty="0"/>
                        <a:t> by development ordinances</a:t>
                      </a:r>
                      <a:endParaRPr lang="en-US" sz="1600" cap="none" spc="0" dirty="0">
                        <a:solidFill>
                          <a:schemeClr val="tx1"/>
                        </a:solidFill>
                      </a:endParaRPr>
                    </a:p>
                  </a:txBody>
                  <a:tcPr marL="102051" marR="102051" marT="102051" marB="102051">
                    <a:solidFill>
                      <a:schemeClr val="bg1"/>
                    </a:solidFill>
                  </a:tcPr>
                </a:tc>
                <a:tc>
                  <a:txBody>
                    <a:bodyPr/>
                    <a:lstStyle/>
                    <a:p>
                      <a:pPr marL="285750" indent="-285750" algn="l">
                        <a:buFont typeface="Arial" charset="0"/>
                        <a:buChar char="•"/>
                      </a:pPr>
                      <a:r>
                        <a:rPr lang="en-US" sz="1600" cap="none" spc="0" dirty="0"/>
                        <a:t>Must be adjacent or ancillary to a private land development project</a:t>
                      </a:r>
                      <a:endParaRPr lang="en-US" sz="1600" cap="none" spc="0" dirty="0">
                        <a:solidFill>
                          <a:schemeClr val="tx1"/>
                        </a:solidFill>
                      </a:endParaRPr>
                    </a:p>
                  </a:txBody>
                  <a:tcPr marL="102051" marR="102051" marT="102051" marB="102051">
                    <a:solidFill>
                      <a:schemeClr val="bg1"/>
                    </a:solidFill>
                  </a:tcPr>
                </a:tc>
                <a:tc>
                  <a:txBody>
                    <a:bodyPr/>
                    <a:lstStyle/>
                    <a:p>
                      <a:pPr marL="285750" indent="-285750" algn="l">
                        <a:buFont typeface="Arial" charset="0"/>
                        <a:buChar char="•"/>
                      </a:pPr>
                      <a:r>
                        <a:rPr lang="en-US" sz="1600" cap="none" spc="0" dirty="0"/>
                        <a:t>Improvement must be included in the local government’s capital</a:t>
                      </a:r>
                      <a:r>
                        <a:rPr lang="en-US" sz="1600" cap="none" spc="0" baseline="0" dirty="0"/>
                        <a:t> improvement plan and must serve the developer or property owner</a:t>
                      </a:r>
                      <a:endParaRPr lang="en-US" sz="1600" cap="none" spc="0" dirty="0">
                        <a:solidFill>
                          <a:schemeClr val="tx1"/>
                        </a:solidFill>
                      </a:endParaRPr>
                    </a:p>
                  </a:txBody>
                  <a:tcPr marL="102051" marR="102051" marT="102051" marB="102051">
                    <a:solidFill>
                      <a:schemeClr val="bg1"/>
                    </a:solidFill>
                  </a:tcPr>
                </a:tc>
                <a:extLst>
                  <a:ext uri="{0D108BD9-81ED-4DB2-BD59-A6C34878D82A}">
                    <a16:rowId xmlns:a16="http://schemas.microsoft.com/office/drawing/2014/main" val="10003"/>
                  </a:ext>
                </a:extLst>
              </a:tr>
              <a:tr h="2179048">
                <a:tc>
                  <a:txBody>
                    <a:bodyPr/>
                    <a:lstStyle/>
                    <a:p>
                      <a:pPr algn="r"/>
                      <a:endParaRPr lang="en-US" sz="1600" cap="none" spc="0" dirty="0">
                        <a:solidFill>
                          <a:schemeClr val="tx1"/>
                        </a:solidFill>
                      </a:endParaRPr>
                    </a:p>
                  </a:txBody>
                  <a:tcPr marL="102051" marR="102051" marT="102051" marB="102051">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mn-lt"/>
                          <a:ea typeface="+mn-ea"/>
                          <a:cs typeface="+mn-cs"/>
                        </a:rPr>
                        <a:t>Not subject to public bidding if the public cost will not exceed two hundred fifty thousand dollars ($250,000) and the LG determines that: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the public cost will not exceed the estimated cost of providing for those improvements through either eligible force account qualified labor or through a public contract let pursuant to Article 8 of Chapter 143 of the General Statutes; or (ii) the coordination of separately constructed improvements would be impracticable. </a:t>
                      </a:r>
                      <a:endParaRPr lang="en-US" sz="1200" dirty="0"/>
                    </a:p>
                    <a:p>
                      <a:pPr marL="285750" indent="-285750" algn="l">
                        <a:buFont typeface="Arial" charset="0"/>
                        <a:buChar char="•"/>
                      </a:pPr>
                      <a:endParaRPr lang="en-US" sz="1600" cap="none" spc="0" dirty="0">
                        <a:solidFill>
                          <a:schemeClr val="tx1"/>
                        </a:solidFill>
                      </a:endParaRPr>
                    </a:p>
                  </a:txBody>
                  <a:tcPr marL="102051" marR="102051" marT="102051" marB="102051">
                    <a:solidFill>
                      <a:schemeClr val="bg1"/>
                    </a:solidFill>
                  </a:tcPr>
                </a:tc>
                <a:tc>
                  <a:txBody>
                    <a:bodyPr/>
                    <a:lstStyle/>
                    <a:p>
                      <a:pPr marL="285750" indent="-285750" algn="l">
                        <a:buFont typeface="Arial" charset="0"/>
                        <a:buChar char="•"/>
                      </a:pPr>
                      <a:endParaRPr lang="en-US" sz="1600" cap="none" spc="0" dirty="0">
                        <a:solidFill>
                          <a:schemeClr val="tx1"/>
                        </a:solidFill>
                      </a:endParaRPr>
                    </a:p>
                  </a:txBody>
                  <a:tcPr marL="102051" marR="102051" marT="102051" marB="102051">
                    <a:solidFill>
                      <a:schemeClr val="bg1"/>
                    </a:solidFill>
                  </a:tcPr>
                </a:tc>
                <a:tc>
                  <a:txBody>
                    <a:bodyPr/>
                    <a:lstStyle/>
                    <a:p>
                      <a:pPr marL="285750" indent="-285750" algn="l">
                        <a:buFont typeface="Arial" charset="0"/>
                        <a:buChar char="•"/>
                      </a:pPr>
                      <a:r>
                        <a:rPr lang="en-US" sz="1200" b="0" i="0" u="none" strike="noStrike" kern="1200" dirty="0">
                          <a:solidFill>
                            <a:schemeClr val="tx1"/>
                          </a:solidFill>
                          <a:effectLst/>
                          <a:latin typeface="+mn-lt"/>
                          <a:ea typeface="+mn-ea"/>
                          <a:cs typeface="+mn-cs"/>
                        </a:rPr>
                        <a:t>Not be subject to competitive bidding, but developer or property owner who is party to a reimbursement agreement authorized under this section must solicit bids in accordance with Article 8 of Chapter 143 of the General Statutes when awarding contracts for work that would have required competitive bidding if the contract had been awarded by the LG. </a:t>
                      </a:r>
                      <a:endParaRPr lang="en-US" sz="1200" cap="none" spc="0" dirty="0">
                        <a:solidFill>
                          <a:schemeClr val="tx1"/>
                        </a:solidFill>
                      </a:endParaRPr>
                    </a:p>
                  </a:txBody>
                  <a:tcPr marL="102051" marR="102051" marT="102051" marB="102051">
                    <a:solidFill>
                      <a:schemeClr val="bg1"/>
                    </a:solidFill>
                  </a:tcPr>
                </a:tc>
                <a:extLst>
                  <a:ext uri="{0D108BD9-81ED-4DB2-BD59-A6C34878D82A}">
                    <a16:rowId xmlns:a16="http://schemas.microsoft.com/office/drawing/2014/main" val="42472383"/>
                  </a:ext>
                </a:extLst>
              </a:tr>
            </a:tbl>
          </a:graphicData>
        </a:graphic>
      </p:graphicFrame>
      <p:sp>
        <p:nvSpPr>
          <p:cNvPr id="4" name="Rectangle 3">
            <a:extLst>
              <a:ext uri="{FF2B5EF4-FFF2-40B4-BE49-F238E27FC236}">
                <a16:creationId xmlns:a16="http://schemas.microsoft.com/office/drawing/2014/main" id="{F7CEDE5A-6172-F961-BB6A-B31E709B2343}"/>
              </a:ext>
            </a:extLst>
          </p:cNvPr>
          <p:cNvSpPr/>
          <p:nvPr/>
        </p:nvSpPr>
        <p:spPr>
          <a:xfrm rot="16200000">
            <a:off x="-2713482" y="2713482"/>
            <a:ext cx="6858000" cy="14310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Reimbursement Agreements</a:t>
            </a:r>
          </a:p>
          <a:p>
            <a:pPr algn="ctr"/>
            <a:r>
              <a:rPr lang="en-US" dirty="0"/>
              <a:t>Local Government Pays Developer for Utility Capital Project</a:t>
            </a:r>
          </a:p>
        </p:txBody>
      </p:sp>
    </p:spTree>
    <p:extLst>
      <p:ext uri="{BB962C8B-B14F-4D97-AF65-F5344CB8AC3E}">
        <p14:creationId xmlns:p14="http://schemas.microsoft.com/office/powerpoint/2010/main" val="25551249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8DDFD-BD73-82F8-CFFB-BF1BE497650C}"/>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45648DF5-74C0-E0F9-6E74-BF665DB64627}"/>
              </a:ext>
            </a:extLst>
          </p:cNvPr>
          <p:cNvSpPr>
            <a:spLocks noGrp="1"/>
          </p:cNvSpPr>
          <p:nvPr>
            <p:ph type="title"/>
          </p:nvPr>
        </p:nvSpPr>
        <p:spPr>
          <a:xfrm>
            <a:off x="632222" y="47157"/>
            <a:ext cx="10972800" cy="715961"/>
          </a:xfrm>
        </p:spPr>
        <p:txBody>
          <a:bodyPr>
            <a:normAutofit/>
          </a:bodyPr>
          <a:lstStyle/>
          <a:p>
            <a:pPr algn="ctr"/>
            <a:r>
              <a:rPr lang="en-US" sz="4400" dirty="0">
                <a:solidFill>
                  <a:schemeClr val="tx1"/>
                </a:solidFill>
              </a:rPr>
              <a:t>Funding Options</a:t>
            </a:r>
          </a:p>
        </p:txBody>
      </p:sp>
      <p:sp>
        <p:nvSpPr>
          <p:cNvPr id="6" name="Text Placeholder 5">
            <a:extLst>
              <a:ext uri="{FF2B5EF4-FFF2-40B4-BE49-F238E27FC236}">
                <a16:creationId xmlns:a16="http://schemas.microsoft.com/office/drawing/2014/main" id="{87D05711-69A9-F1F1-1BDD-EDD4B3D97194}"/>
              </a:ext>
            </a:extLst>
          </p:cNvPr>
          <p:cNvSpPr>
            <a:spLocks noGrp="1"/>
          </p:cNvSpPr>
          <p:nvPr>
            <p:ph type="body" sz="quarter" idx="13"/>
          </p:nvPr>
        </p:nvSpPr>
        <p:spPr>
          <a:xfrm>
            <a:off x="593812" y="648342"/>
            <a:ext cx="10972800" cy="508000"/>
          </a:xfrm>
        </p:spPr>
        <p:txBody>
          <a:bodyPr/>
          <a:lstStyle/>
          <a:p>
            <a:pPr algn="ctr"/>
            <a:r>
              <a:rPr lang="en-US" sz="2400" dirty="0"/>
              <a:t>There are several revenue sources available to choose from to fund a local government’s water and wastewater utilities.</a:t>
            </a:r>
          </a:p>
        </p:txBody>
      </p:sp>
      <p:grpSp>
        <p:nvGrpSpPr>
          <p:cNvPr id="2" name="Group 83">
            <a:extLst>
              <a:ext uri="{FF2B5EF4-FFF2-40B4-BE49-F238E27FC236}">
                <a16:creationId xmlns:a16="http://schemas.microsoft.com/office/drawing/2014/main" id="{27E9C205-9FFB-ADE8-EE87-5BEA3A320701}"/>
              </a:ext>
            </a:extLst>
          </p:cNvPr>
          <p:cNvGrpSpPr/>
          <p:nvPr/>
        </p:nvGrpSpPr>
        <p:grpSpPr>
          <a:xfrm>
            <a:off x="4294624" y="2071460"/>
            <a:ext cx="3604869" cy="3791539"/>
            <a:chOff x="3220968" y="1553595"/>
            <a:chExt cx="2703652" cy="2843654"/>
          </a:xfrm>
        </p:grpSpPr>
        <p:cxnSp>
          <p:nvCxnSpPr>
            <p:cNvPr id="33" name="Straight Connector 32">
              <a:extLst>
                <a:ext uri="{FF2B5EF4-FFF2-40B4-BE49-F238E27FC236}">
                  <a16:creationId xmlns:a16="http://schemas.microsoft.com/office/drawing/2014/main" id="{EF5A5C98-8975-8240-7037-D62651A3F313}"/>
                </a:ext>
              </a:extLst>
            </p:cNvPr>
            <p:cNvCxnSpPr>
              <a:cxnSpLocks/>
            </p:cNvCxnSpPr>
            <p:nvPr/>
          </p:nvCxnSpPr>
          <p:spPr>
            <a:xfrm>
              <a:off x="3220968" y="2724150"/>
              <a:ext cx="0" cy="468842"/>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A971444-F80B-7856-EC47-2D7A7D360AB0}"/>
                </a:ext>
              </a:extLst>
            </p:cNvPr>
            <p:cNvCxnSpPr>
              <a:cxnSpLocks/>
            </p:cNvCxnSpPr>
            <p:nvPr/>
          </p:nvCxnSpPr>
          <p:spPr>
            <a:xfrm>
              <a:off x="4571207" y="2075353"/>
              <a:ext cx="0" cy="2020397"/>
            </a:xfrm>
            <a:prstGeom prst="line">
              <a:avLst/>
            </a:prstGeom>
            <a:ln w="9525">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FBC8612-9862-A85D-BF59-D45F9B11FC4A}"/>
                </a:ext>
              </a:extLst>
            </p:cNvPr>
            <p:cNvCxnSpPr>
              <a:cxnSpLocks/>
            </p:cNvCxnSpPr>
            <p:nvPr/>
          </p:nvCxnSpPr>
          <p:spPr>
            <a:xfrm>
              <a:off x="5924620" y="2724150"/>
              <a:ext cx="0" cy="468842"/>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AD146A7-A67E-63A0-186B-247BD0A47C46}"/>
                </a:ext>
              </a:extLst>
            </p:cNvPr>
            <p:cNvCxnSpPr>
              <a:cxnSpLocks/>
              <a:stCxn id="4" idx="1"/>
            </p:cNvCxnSpPr>
            <p:nvPr/>
          </p:nvCxnSpPr>
          <p:spPr>
            <a:xfrm>
              <a:off x="3594621" y="2805757"/>
              <a:ext cx="712872" cy="1220646"/>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072F18E-A3E8-EF52-D702-A8532994160E}"/>
                </a:ext>
              </a:extLst>
            </p:cNvPr>
            <p:cNvCxnSpPr>
              <a:cxnSpLocks/>
              <a:stCxn id="4" idx="0"/>
              <a:endCxn id="39" idx="3"/>
            </p:cNvCxnSpPr>
            <p:nvPr/>
          </p:nvCxnSpPr>
          <p:spPr>
            <a:xfrm flipV="1">
              <a:off x="3850379" y="2260580"/>
              <a:ext cx="1484457" cy="33664"/>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3B9D187-2942-D8B8-0383-B8B12A3B81BA}"/>
                </a:ext>
              </a:extLst>
            </p:cNvPr>
            <p:cNvCxnSpPr>
              <a:cxnSpLocks/>
              <a:stCxn id="40" idx="5"/>
              <a:endCxn id="38" idx="2"/>
            </p:cNvCxnSpPr>
            <p:nvPr/>
          </p:nvCxnSpPr>
          <p:spPr>
            <a:xfrm flipV="1">
              <a:off x="3550285" y="2065108"/>
              <a:ext cx="684118" cy="1127884"/>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0EF600D-D743-A7AB-4D04-965D52D25095}"/>
                </a:ext>
              </a:extLst>
            </p:cNvPr>
            <p:cNvCxnSpPr>
              <a:cxnSpLocks/>
              <a:stCxn id="38" idx="1"/>
              <a:endCxn id="43" idx="4"/>
            </p:cNvCxnSpPr>
            <p:nvPr/>
          </p:nvCxnSpPr>
          <p:spPr>
            <a:xfrm>
              <a:off x="4909599" y="2065108"/>
              <a:ext cx="680993" cy="1093336"/>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C1A51E4-3F76-774C-34AE-3B42DB39D701}"/>
                </a:ext>
              </a:extLst>
            </p:cNvPr>
            <p:cNvCxnSpPr>
              <a:cxnSpLocks/>
              <a:stCxn id="40" idx="0"/>
              <a:endCxn id="43" idx="3"/>
            </p:cNvCxnSpPr>
            <p:nvPr/>
          </p:nvCxnSpPr>
          <p:spPr>
            <a:xfrm flipV="1">
              <a:off x="3806042" y="3669958"/>
              <a:ext cx="1528794" cy="34548"/>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CE908D5-CC08-E9B4-6C41-1DA1D38F9023}"/>
                </a:ext>
              </a:extLst>
            </p:cNvPr>
            <p:cNvCxnSpPr>
              <a:cxnSpLocks/>
              <a:stCxn id="44" idx="5"/>
              <a:endCxn id="39" idx="2"/>
            </p:cNvCxnSpPr>
            <p:nvPr/>
          </p:nvCxnSpPr>
          <p:spPr>
            <a:xfrm flipV="1">
              <a:off x="4909599" y="2772093"/>
              <a:ext cx="680993" cy="1113642"/>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5ABAB30-D48E-8F42-7A06-24514A9D37B2}"/>
                </a:ext>
              </a:extLst>
            </p:cNvPr>
            <p:cNvCxnSpPr>
              <a:cxnSpLocks/>
              <a:stCxn id="40" idx="1"/>
              <a:endCxn id="44" idx="3"/>
            </p:cNvCxnSpPr>
            <p:nvPr/>
          </p:nvCxnSpPr>
          <p:spPr>
            <a:xfrm>
              <a:off x="3550285" y="4216019"/>
              <a:ext cx="428361" cy="181230"/>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E24A6250-E04B-609D-4DCB-40665CF48CCE}"/>
                </a:ext>
              </a:extLst>
            </p:cNvPr>
            <p:cNvCxnSpPr>
              <a:cxnSpLocks/>
              <a:stCxn id="44" idx="0"/>
              <a:endCxn id="43" idx="2"/>
            </p:cNvCxnSpPr>
            <p:nvPr/>
          </p:nvCxnSpPr>
          <p:spPr>
            <a:xfrm flipV="1">
              <a:off x="5165356" y="4181471"/>
              <a:ext cx="425236" cy="215778"/>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396901F-7EE1-6703-7F22-D97B66F96695}"/>
                </a:ext>
              </a:extLst>
            </p:cNvPr>
            <p:cNvCxnSpPr>
              <a:cxnSpLocks/>
              <a:stCxn id="39" idx="4"/>
              <a:endCxn id="38" idx="0"/>
            </p:cNvCxnSpPr>
            <p:nvPr/>
          </p:nvCxnSpPr>
          <p:spPr>
            <a:xfrm flipH="1" flipV="1">
              <a:off x="5165356" y="1553595"/>
              <a:ext cx="425236" cy="195471"/>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E8D4A55-CB26-366E-3246-F8EC34BC5385}"/>
                </a:ext>
              </a:extLst>
            </p:cNvPr>
            <p:cNvCxnSpPr>
              <a:cxnSpLocks/>
              <a:stCxn id="38" idx="3"/>
              <a:endCxn id="4" idx="5"/>
            </p:cNvCxnSpPr>
            <p:nvPr/>
          </p:nvCxnSpPr>
          <p:spPr>
            <a:xfrm flipH="1">
              <a:off x="3594622" y="1553595"/>
              <a:ext cx="384024" cy="229135"/>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2E0A29A-9577-FCBB-2BC3-08AEF2322868}"/>
                </a:ext>
              </a:extLst>
            </p:cNvPr>
            <p:cNvCxnSpPr>
              <a:cxnSpLocks/>
              <a:stCxn id="4" idx="0"/>
              <a:endCxn id="48" idx="4"/>
            </p:cNvCxnSpPr>
            <p:nvPr/>
          </p:nvCxnSpPr>
          <p:spPr>
            <a:xfrm>
              <a:off x="3850379" y="2294244"/>
              <a:ext cx="384024" cy="169663"/>
            </a:xfrm>
            <a:prstGeom prst="line">
              <a:avLst/>
            </a:prstGeom>
            <a:ln w="9525">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CD32F06-A4B5-D88F-7C3A-2FB59BDA3313}"/>
                </a:ext>
              </a:extLst>
            </p:cNvPr>
            <p:cNvCxnSpPr>
              <a:cxnSpLocks/>
              <a:stCxn id="40" idx="0"/>
              <a:endCxn id="48" idx="2"/>
            </p:cNvCxnSpPr>
            <p:nvPr/>
          </p:nvCxnSpPr>
          <p:spPr>
            <a:xfrm flipV="1">
              <a:off x="3806042" y="3486934"/>
              <a:ext cx="428361" cy="217571"/>
            </a:xfrm>
            <a:prstGeom prst="line">
              <a:avLst/>
            </a:prstGeom>
            <a:ln w="9525">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30A9169-2148-AED9-29CC-4FBFF6A9BD53}"/>
                </a:ext>
              </a:extLst>
            </p:cNvPr>
            <p:cNvCxnSpPr>
              <a:cxnSpLocks/>
              <a:stCxn id="48" idx="1"/>
              <a:endCxn id="43" idx="3"/>
            </p:cNvCxnSpPr>
            <p:nvPr/>
          </p:nvCxnSpPr>
          <p:spPr>
            <a:xfrm>
              <a:off x="4909599" y="3486934"/>
              <a:ext cx="425236" cy="183024"/>
            </a:xfrm>
            <a:prstGeom prst="line">
              <a:avLst/>
            </a:prstGeom>
            <a:ln w="9525">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9E437C2-04F7-74F0-17FF-7912D295A723}"/>
                </a:ext>
              </a:extLst>
            </p:cNvPr>
            <p:cNvCxnSpPr>
              <a:cxnSpLocks/>
              <a:stCxn id="48" idx="5"/>
              <a:endCxn id="39" idx="3"/>
            </p:cNvCxnSpPr>
            <p:nvPr/>
          </p:nvCxnSpPr>
          <p:spPr>
            <a:xfrm flipV="1">
              <a:off x="4909599" y="2260580"/>
              <a:ext cx="425236" cy="203327"/>
            </a:xfrm>
            <a:prstGeom prst="line">
              <a:avLst/>
            </a:prstGeom>
            <a:ln w="9525">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4" name="Hexagon 3">
            <a:extLst>
              <a:ext uri="{FF2B5EF4-FFF2-40B4-BE49-F238E27FC236}">
                <a16:creationId xmlns:a16="http://schemas.microsoft.com/office/drawing/2014/main" id="{D91DA87C-4C4B-9967-4305-72E2DB23A8B4}"/>
              </a:ext>
            </a:extLst>
          </p:cNvPr>
          <p:cNvSpPr/>
          <p:nvPr/>
        </p:nvSpPr>
        <p:spPr>
          <a:xfrm>
            <a:off x="3551557" y="2376974"/>
            <a:ext cx="1582281" cy="1364036"/>
          </a:xfrm>
          <a:prstGeom prst="hexagon">
            <a:avLst/>
          </a:prstGeom>
          <a:solidFill>
            <a:schemeClr val="accent1"/>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38" name="Hexagon 37">
            <a:extLst>
              <a:ext uri="{FF2B5EF4-FFF2-40B4-BE49-F238E27FC236}">
                <a16:creationId xmlns:a16="http://schemas.microsoft.com/office/drawing/2014/main" id="{E9105BA7-8FC8-A88E-AD8C-E8E7B941E533}"/>
              </a:ext>
            </a:extLst>
          </p:cNvPr>
          <p:cNvSpPr/>
          <p:nvPr/>
        </p:nvSpPr>
        <p:spPr>
          <a:xfrm>
            <a:off x="5304861" y="1389442"/>
            <a:ext cx="1582281" cy="1364036"/>
          </a:xfrm>
          <a:prstGeom prst="hexagon">
            <a:avLst/>
          </a:prstGeom>
          <a:solidFill>
            <a:schemeClr val="accent3"/>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39" name="Hexagon 38">
            <a:extLst>
              <a:ext uri="{FF2B5EF4-FFF2-40B4-BE49-F238E27FC236}">
                <a16:creationId xmlns:a16="http://schemas.microsoft.com/office/drawing/2014/main" id="{C4A7643A-7014-B28B-B0C8-6D62DA3AD8CA}"/>
              </a:ext>
            </a:extLst>
          </p:cNvPr>
          <p:cNvSpPr/>
          <p:nvPr/>
        </p:nvSpPr>
        <p:spPr>
          <a:xfrm>
            <a:off x="7113114" y="2332089"/>
            <a:ext cx="1582281" cy="1364036"/>
          </a:xfrm>
          <a:prstGeom prst="hexagon">
            <a:avLst/>
          </a:prstGeom>
          <a:solidFill>
            <a:schemeClr val="accent1"/>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40" name="Hexagon 39">
            <a:extLst>
              <a:ext uri="{FF2B5EF4-FFF2-40B4-BE49-F238E27FC236}">
                <a16:creationId xmlns:a16="http://schemas.microsoft.com/office/drawing/2014/main" id="{D1775592-5B6D-7AEA-AD62-B2F8F613FF8C}"/>
              </a:ext>
            </a:extLst>
          </p:cNvPr>
          <p:cNvSpPr/>
          <p:nvPr/>
        </p:nvSpPr>
        <p:spPr>
          <a:xfrm>
            <a:off x="3492441" y="4257323"/>
            <a:ext cx="1582281" cy="1364036"/>
          </a:xfrm>
          <a:prstGeom prst="hexagon">
            <a:avLst/>
          </a:prstGeom>
          <a:solidFill>
            <a:schemeClr val="accent1"/>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43" name="Hexagon 42">
            <a:extLst>
              <a:ext uri="{FF2B5EF4-FFF2-40B4-BE49-F238E27FC236}">
                <a16:creationId xmlns:a16="http://schemas.microsoft.com/office/drawing/2014/main" id="{B55DC812-A32E-6E66-3C47-BFE8DB758998}"/>
              </a:ext>
            </a:extLst>
          </p:cNvPr>
          <p:cNvSpPr/>
          <p:nvPr/>
        </p:nvSpPr>
        <p:spPr>
          <a:xfrm>
            <a:off x="7113114" y="4211259"/>
            <a:ext cx="1582281" cy="1364036"/>
          </a:xfrm>
          <a:prstGeom prst="hexagon">
            <a:avLst/>
          </a:prstGeom>
          <a:solidFill>
            <a:schemeClr val="accent1"/>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44" name="Hexagon 43">
            <a:extLst>
              <a:ext uri="{FF2B5EF4-FFF2-40B4-BE49-F238E27FC236}">
                <a16:creationId xmlns:a16="http://schemas.microsoft.com/office/drawing/2014/main" id="{3C6D4B74-F096-DAB6-DED7-131BCE5CCAED}"/>
              </a:ext>
            </a:extLst>
          </p:cNvPr>
          <p:cNvSpPr/>
          <p:nvPr/>
        </p:nvSpPr>
        <p:spPr>
          <a:xfrm>
            <a:off x="5304861" y="5180981"/>
            <a:ext cx="1582281" cy="1364036"/>
          </a:xfrm>
          <a:prstGeom prst="hexagon">
            <a:avLst/>
          </a:prstGeom>
          <a:solidFill>
            <a:schemeClr val="accent1"/>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48" name="Hexagon 47">
            <a:extLst>
              <a:ext uri="{FF2B5EF4-FFF2-40B4-BE49-F238E27FC236}">
                <a16:creationId xmlns:a16="http://schemas.microsoft.com/office/drawing/2014/main" id="{06931F7D-52C0-D95C-BF16-C3FFFD9D2F3E}"/>
              </a:ext>
            </a:extLst>
          </p:cNvPr>
          <p:cNvSpPr/>
          <p:nvPr/>
        </p:nvSpPr>
        <p:spPr>
          <a:xfrm>
            <a:off x="5304861" y="3285210"/>
            <a:ext cx="1582281" cy="1364036"/>
          </a:xfrm>
          <a:prstGeom prst="hexagon">
            <a:avLst/>
          </a:prstGeom>
          <a:solidFill>
            <a:schemeClr val="accent5"/>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105" name="TextBox 104">
            <a:extLst>
              <a:ext uri="{FF2B5EF4-FFF2-40B4-BE49-F238E27FC236}">
                <a16:creationId xmlns:a16="http://schemas.microsoft.com/office/drawing/2014/main" id="{9C021D18-E122-D020-7ACF-78010A452EB1}"/>
              </a:ext>
            </a:extLst>
          </p:cNvPr>
          <p:cNvSpPr txBox="1"/>
          <p:nvPr/>
        </p:nvSpPr>
        <p:spPr>
          <a:xfrm>
            <a:off x="3541204" y="2631734"/>
            <a:ext cx="1578381" cy="666977"/>
          </a:xfrm>
          <a:prstGeom prst="rect">
            <a:avLst/>
          </a:prstGeom>
          <a:noFill/>
        </p:spPr>
        <p:txBody>
          <a:bodyPr wrap="none" rtlCol="0">
            <a:spAutoFit/>
          </a:bodyPr>
          <a:lstStyle/>
          <a:p>
            <a:pPr algn="ctr"/>
            <a:r>
              <a:rPr lang="en-US" sz="1867" dirty="0">
                <a:solidFill>
                  <a:schemeClr val="bg1"/>
                </a:solidFill>
              </a:rPr>
              <a:t>Special </a:t>
            </a:r>
          </a:p>
          <a:p>
            <a:pPr algn="ctr"/>
            <a:r>
              <a:rPr lang="en-US" sz="1867" dirty="0">
                <a:solidFill>
                  <a:schemeClr val="bg1"/>
                </a:solidFill>
              </a:rPr>
              <a:t>Assessments</a:t>
            </a:r>
          </a:p>
        </p:txBody>
      </p:sp>
      <p:sp>
        <p:nvSpPr>
          <p:cNvPr id="106" name="TextBox 105">
            <a:extLst>
              <a:ext uri="{FF2B5EF4-FFF2-40B4-BE49-F238E27FC236}">
                <a16:creationId xmlns:a16="http://schemas.microsoft.com/office/drawing/2014/main" id="{E802453B-BA7C-6FFB-31BA-C14514697FD6}"/>
              </a:ext>
            </a:extLst>
          </p:cNvPr>
          <p:cNvSpPr txBox="1"/>
          <p:nvPr/>
        </p:nvSpPr>
        <p:spPr>
          <a:xfrm>
            <a:off x="7204365" y="2725504"/>
            <a:ext cx="1445839" cy="666977"/>
          </a:xfrm>
          <a:prstGeom prst="rect">
            <a:avLst/>
          </a:prstGeom>
          <a:noFill/>
        </p:spPr>
        <p:txBody>
          <a:bodyPr wrap="square" rtlCol="0">
            <a:spAutoFit/>
          </a:bodyPr>
          <a:lstStyle/>
          <a:p>
            <a:pPr algn="ctr"/>
            <a:r>
              <a:rPr lang="en-US" sz="1867" dirty="0">
                <a:solidFill>
                  <a:schemeClr val="bg1"/>
                </a:solidFill>
              </a:rPr>
              <a:t>Regulatory Fees</a:t>
            </a:r>
          </a:p>
        </p:txBody>
      </p:sp>
      <p:sp>
        <p:nvSpPr>
          <p:cNvPr id="107" name="TextBox 106">
            <a:extLst>
              <a:ext uri="{FF2B5EF4-FFF2-40B4-BE49-F238E27FC236}">
                <a16:creationId xmlns:a16="http://schemas.microsoft.com/office/drawing/2014/main" id="{4AE4189D-3B58-56BD-6DE1-F2B269D0BE98}"/>
              </a:ext>
            </a:extLst>
          </p:cNvPr>
          <p:cNvSpPr txBox="1"/>
          <p:nvPr/>
        </p:nvSpPr>
        <p:spPr>
          <a:xfrm>
            <a:off x="5501981" y="5535335"/>
            <a:ext cx="1188039" cy="923330"/>
          </a:xfrm>
          <a:prstGeom prst="rect">
            <a:avLst/>
          </a:prstGeom>
          <a:noFill/>
        </p:spPr>
        <p:txBody>
          <a:bodyPr wrap="square" rtlCol="0">
            <a:spAutoFit/>
          </a:bodyPr>
          <a:lstStyle/>
          <a:p>
            <a:pPr algn="ctr"/>
            <a:r>
              <a:rPr lang="en-US" dirty="0">
                <a:solidFill>
                  <a:schemeClr val="bg1"/>
                </a:solidFill>
              </a:rPr>
              <a:t>Tap Fees &amp; User Fees</a:t>
            </a:r>
          </a:p>
        </p:txBody>
      </p:sp>
      <p:sp>
        <p:nvSpPr>
          <p:cNvPr id="108" name="TextBox 107">
            <a:extLst>
              <a:ext uri="{FF2B5EF4-FFF2-40B4-BE49-F238E27FC236}">
                <a16:creationId xmlns:a16="http://schemas.microsoft.com/office/drawing/2014/main" id="{8B8F36A8-AD93-180B-7E2A-F94D4831ED4C}"/>
              </a:ext>
            </a:extLst>
          </p:cNvPr>
          <p:cNvSpPr txBox="1"/>
          <p:nvPr/>
        </p:nvSpPr>
        <p:spPr>
          <a:xfrm>
            <a:off x="7124773" y="4333257"/>
            <a:ext cx="1582281" cy="1241622"/>
          </a:xfrm>
          <a:prstGeom prst="rect">
            <a:avLst/>
          </a:prstGeom>
          <a:noFill/>
        </p:spPr>
        <p:txBody>
          <a:bodyPr wrap="square" rtlCol="0">
            <a:spAutoFit/>
          </a:bodyPr>
          <a:lstStyle/>
          <a:p>
            <a:pPr algn="ctr"/>
            <a:r>
              <a:rPr lang="en-US" sz="1867" dirty="0">
                <a:solidFill>
                  <a:schemeClr val="bg1"/>
                </a:solidFill>
              </a:rPr>
              <a:t>Availability Fees &amp; Reserved Capacity</a:t>
            </a:r>
          </a:p>
        </p:txBody>
      </p:sp>
      <p:sp>
        <p:nvSpPr>
          <p:cNvPr id="109" name="TextBox 108">
            <a:extLst>
              <a:ext uri="{FF2B5EF4-FFF2-40B4-BE49-F238E27FC236}">
                <a16:creationId xmlns:a16="http://schemas.microsoft.com/office/drawing/2014/main" id="{0F245C17-4492-0DC9-4BCA-03B7C6FD2FFB}"/>
              </a:ext>
            </a:extLst>
          </p:cNvPr>
          <p:cNvSpPr txBox="1"/>
          <p:nvPr/>
        </p:nvSpPr>
        <p:spPr>
          <a:xfrm>
            <a:off x="3520333" y="4505503"/>
            <a:ext cx="1623200" cy="954300"/>
          </a:xfrm>
          <a:prstGeom prst="rect">
            <a:avLst/>
          </a:prstGeom>
          <a:noFill/>
        </p:spPr>
        <p:txBody>
          <a:bodyPr wrap="none" rtlCol="0">
            <a:spAutoFit/>
          </a:bodyPr>
          <a:lstStyle/>
          <a:p>
            <a:pPr algn="ctr"/>
            <a:r>
              <a:rPr lang="en-US" sz="1867" dirty="0">
                <a:solidFill>
                  <a:schemeClr val="bg1"/>
                </a:solidFill>
              </a:rPr>
              <a:t>System </a:t>
            </a:r>
          </a:p>
          <a:p>
            <a:pPr algn="ctr"/>
            <a:r>
              <a:rPr lang="en-US" sz="1867" dirty="0">
                <a:solidFill>
                  <a:schemeClr val="bg1"/>
                </a:solidFill>
              </a:rPr>
              <a:t>Development </a:t>
            </a:r>
          </a:p>
          <a:p>
            <a:pPr algn="ctr"/>
            <a:r>
              <a:rPr lang="en-US" sz="1867" dirty="0">
                <a:solidFill>
                  <a:schemeClr val="bg1"/>
                </a:solidFill>
              </a:rPr>
              <a:t>Fees</a:t>
            </a:r>
          </a:p>
        </p:txBody>
      </p:sp>
      <p:sp>
        <p:nvSpPr>
          <p:cNvPr id="110" name="TextBox 109">
            <a:extLst>
              <a:ext uri="{FF2B5EF4-FFF2-40B4-BE49-F238E27FC236}">
                <a16:creationId xmlns:a16="http://schemas.microsoft.com/office/drawing/2014/main" id="{421FDAE5-632C-0D09-DDBE-0751F30306DB}"/>
              </a:ext>
            </a:extLst>
          </p:cNvPr>
          <p:cNvSpPr txBox="1"/>
          <p:nvPr/>
        </p:nvSpPr>
        <p:spPr>
          <a:xfrm>
            <a:off x="5370707" y="1673859"/>
            <a:ext cx="1512666" cy="666977"/>
          </a:xfrm>
          <a:prstGeom prst="rect">
            <a:avLst/>
          </a:prstGeom>
          <a:noFill/>
        </p:spPr>
        <p:txBody>
          <a:bodyPr wrap="square" rtlCol="0">
            <a:spAutoFit/>
          </a:bodyPr>
          <a:lstStyle/>
          <a:p>
            <a:pPr algn="ctr"/>
            <a:r>
              <a:rPr lang="en-US" sz="1867" dirty="0">
                <a:solidFill>
                  <a:schemeClr val="bg1"/>
                </a:solidFill>
              </a:rPr>
              <a:t>Contractual Charges</a:t>
            </a:r>
          </a:p>
        </p:txBody>
      </p:sp>
      <p:grpSp>
        <p:nvGrpSpPr>
          <p:cNvPr id="3" name="Group 2">
            <a:extLst>
              <a:ext uri="{FF2B5EF4-FFF2-40B4-BE49-F238E27FC236}">
                <a16:creationId xmlns:a16="http://schemas.microsoft.com/office/drawing/2014/main" id="{E61DE285-A184-1444-90C5-4D94EAF68A47}"/>
              </a:ext>
            </a:extLst>
          </p:cNvPr>
          <p:cNvGrpSpPr/>
          <p:nvPr/>
        </p:nvGrpSpPr>
        <p:grpSpPr>
          <a:xfrm>
            <a:off x="239409" y="1770047"/>
            <a:ext cx="2500352" cy="1319292"/>
            <a:chOff x="445359" y="2771140"/>
            <a:chExt cx="1875264" cy="1043153"/>
          </a:xfrm>
        </p:grpSpPr>
        <p:sp>
          <p:nvSpPr>
            <p:cNvPr id="45" name="TextBox 44">
              <a:extLst>
                <a:ext uri="{FF2B5EF4-FFF2-40B4-BE49-F238E27FC236}">
                  <a16:creationId xmlns:a16="http://schemas.microsoft.com/office/drawing/2014/main" id="{52864DF2-47F1-D29D-42BC-05547E6C43EE}"/>
                </a:ext>
              </a:extLst>
            </p:cNvPr>
            <p:cNvSpPr txBox="1"/>
            <p:nvPr/>
          </p:nvSpPr>
          <p:spPr>
            <a:xfrm>
              <a:off x="458708" y="2771140"/>
              <a:ext cx="1861915" cy="949090"/>
            </a:xfrm>
            <a:prstGeom prst="rect">
              <a:avLst/>
            </a:prstGeom>
            <a:noFill/>
          </p:spPr>
          <p:txBody>
            <a:bodyPr wrap="square" rtlCol="0">
              <a:spAutoFit/>
            </a:bodyPr>
            <a:lstStyle/>
            <a:p>
              <a:r>
                <a:rPr lang="en-US" sz="2400" b="1" dirty="0">
                  <a:solidFill>
                    <a:schemeClr val="tx1">
                      <a:lumMod val="85000"/>
                      <a:lumOff val="15000"/>
                    </a:schemeClr>
                  </a:solidFill>
                </a:rPr>
                <a:t>Contractual Charges</a:t>
              </a:r>
            </a:p>
            <a:p>
              <a:endParaRPr lang="en-US" sz="2400" b="1" dirty="0">
                <a:solidFill>
                  <a:schemeClr val="tx1">
                    <a:lumMod val="85000"/>
                    <a:lumOff val="15000"/>
                  </a:schemeClr>
                </a:solidFill>
              </a:endParaRPr>
            </a:p>
          </p:txBody>
        </p:sp>
        <p:sp>
          <p:nvSpPr>
            <p:cNvPr id="46" name="TextBox 45">
              <a:extLst>
                <a:ext uri="{FF2B5EF4-FFF2-40B4-BE49-F238E27FC236}">
                  <a16:creationId xmlns:a16="http://schemas.microsoft.com/office/drawing/2014/main" id="{A994C235-6FA6-5BEA-A398-B778E0026B6C}"/>
                </a:ext>
              </a:extLst>
            </p:cNvPr>
            <p:cNvSpPr txBox="1"/>
            <p:nvPr/>
          </p:nvSpPr>
          <p:spPr>
            <a:xfrm>
              <a:off x="445359" y="3375712"/>
              <a:ext cx="1861915" cy="438581"/>
            </a:xfrm>
            <a:prstGeom prst="rect">
              <a:avLst/>
            </a:prstGeom>
            <a:noFill/>
          </p:spPr>
          <p:txBody>
            <a:bodyPr wrap="square" rtlCol="0">
              <a:spAutoFit/>
            </a:bodyPr>
            <a:lstStyle/>
            <a:p>
              <a:endParaRPr lang="en-US" sz="1600" dirty="0">
                <a:solidFill>
                  <a:schemeClr val="tx1">
                    <a:lumMod val="85000"/>
                    <a:lumOff val="15000"/>
                  </a:schemeClr>
                </a:solidFill>
              </a:endParaRPr>
            </a:p>
            <a:p>
              <a:endParaRPr lang="en-US" sz="1600" dirty="0">
                <a:solidFill>
                  <a:schemeClr val="tx1">
                    <a:lumMod val="85000"/>
                    <a:lumOff val="15000"/>
                  </a:schemeClr>
                </a:solidFill>
              </a:endParaRPr>
            </a:p>
          </p:txBody>
        </p:sp>
      </p:grpSp>
      <p:sp>
        <p:nvSpPr>
          <p:cNvPr id="5" name="Rectangle 4">
            <a:extLst>
              <a:ext uri="{FF2B5EF4-FFF2-40B4-BE49-F238E27FC236}">
                <a16:creationId xmlns:a16="http://schemas.microsoft.com/office/drawing/2014/main" id="{6D6F1B09-604E-3043-6D2E-797649A82574}"/>
              </a:ext>
            </a:extLst>
          </p:cNvPr>
          <p:cNvSpPr/>
          <p:nvPr/>
        </p:nvSpPr>
        <p:spPr>
          <a:xfrm>
            <a:off x="184593" y="1673859"/>
            <a:ext cx="3105150" cy="46034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74613" lvl="1"/>
            <a:endParaRPr lang="en-US" sz="1400" dirty="0">
              <a:solidFill>
                <a:schemeClr val="tx1">
                  <a:lumMod val="75000"/>
                  <a:lumOff val="25000"/>
                </a:schemeClr>
              </a:solidFill>
            </a:endParaRPr>
          </a:p>
        </p:txBody>
      </p:sp>
      <p:sp>
        <p:nvSpPr>
          <p:cNvPr id="9" name="TextBox 8">
            <a:extLst>
              <a:ext uri="{FF2B5EF4-FFF2-40B4-BE49-F238E27FC236}">
                <a16:creationId xmlns:a16="http://schemas.microsoft.com/office/drawing/2014/main" id="{DCABE8D9-5778-AA7E-3FD4-E20EE7E6C7A5}"/>
              </a:ext>
            </a:extLst>
          </p:cNvPr>
          <p:cNvSpPr txBox="1"/>
          <p:nvPr/>
        </p:nvSpPr>
        <p:spPr>
          <a:xfrm>
            <a:off x="247043" y="2685044"/>
            <a:ext cx="2264925" cy="2585323"/>
          </a:xfrm>
          <a:prstGeom prst="rect">
            <a:avLst/>
          </a:prstGeom>
          <a:noFill/>
        </p:spPr>
        <p:txBody>
          <a:bodyPr wrap="square">
            <a:spAutoFit/>
          </a:bodyPr>
          <a:lstStyle/>
          <a:p>
            <a:r>
              <a:rPr lang="en-US" dirty="0"/>
              <a:t>Assessed pursuant to a contract with developer or property owner to extend water/sewer lines to property or do system changes / expansions to serve property</a:t>
            </a:r>
          </a:p>
        </p:txBody>
      </p:sp>
      <p:pic>
        <p:nvPicPr>
          <p:cNvPr id="20" name="Graphic 19" descr="Dollar with solid fill">
            <a:extLst>
              <a:ext uri="{FF2B5EF4-FFF2-40B4-BE49-F238E27FC236}">
                <a16:creationId xmlns:a16="http://schemas.microsoft.com/office/drawing/2014/main" id="{52054D39-2176-E583-18CF-A2D42BE33F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8802" y="3451070"/>
            <a:ext cx="914400" cy="91440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4674376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A6DD8-4B46-DB84-5ED4-5577F25ED11E}"/>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81B9C7A7-58C0-8053-4529-CF1DD196364B}"/>
              </a:ext>
            </a:extLst>
          </p:cNvPr>
          <p:cNvSpPr>
            <a:spLocks noGrp="1"/>
          </p:cNvSpPr>
          <p:nvPr>
            <p:ph type="title"/>
          </p:nvPr>
        </p:nvSpPr>
        <p:spPr>
          <a:xfrm>
            <a:off x="632222" y="47157"/>
            <a:ext cx="10972800" cy="715961"/>
          </a:xfrm>
        </p:spPr>
        <p:txBody>
          <a:bodyPr>
            <a:normAutofit/>
          </a:bodyPr>
          <a:lstStyle/>
          <a:p>
            <a:pPr algn="ctr"/>
            <a:r>
              <a:rPr lang="en-US" sz="4400" dirty="0">
                <a:solidFill>
                  <a:schemeClr val="tx1"/>
                </a:solidFill>
              </a:rPr>
              <a:t>Funding Options</a:t>
            </a:r>
          </a:p>
        </p:txBody>
      </p:sp>
      <p:sp>
        <p:nvSpPr>
          <p:cNvPr id="6" name="Text Placeholder 5">
            <a:extLst>
              <a:ext uri="{FF2B5EF4-FFF2-40B4-BE49-F238E27FC236}">
                <a16:creationId xmlns:a16="http://schemas.microsoft.com/office/drawing/2014/main" id="{B10709E0-FEDA-42D5-7AED-477EE3263052}"/>
              </a:ext>
            </a:extLst>
          </p:cNvPr>
          <p:cNvSpPr>
            <a:spLocks noGrp="1"/>
          </p:cNvSpPr>
          <p:nvPr>
            <p:ph type="body" sz="quarter" idx="13"/>
          </p:nvPr>
        </p:nvSpPr>
        <p:spPr>
          <a:xfrm>
            <a:off x="593812" y="648342"/>
            <a:ext cx="10972800" cy="508000"/>
          </a:xfrm>
        </p:spPr>
        <p:txBody>
          <a:bodyPr/>
          <a:lstStyle/>
          <a:p>
            <a:pPr algn="ctr"/>
            <a:r>
              <a:rPr lang="en-US" sz="2400" dirty="0"/>
              <a:t>There are several revenue sources available to choose from to fund a local government’s water and wastewater utilities.</a:t>
            </a:r>
          </a:p>
        </p:txBody>
      </p:sp>
      <p:grpSp>
        <p:nvGrpSpPr>
          <p:cNvPr id="2" name="Group 83">
            <a:extLst>
              <a:ext uri="{FF2B5EF4-FFF2-40B4-BE49-F238E27FC236}">
                <a16:creationId xmlns:a16="http://schemas.microsoft.com/office/drawing/2014/main" id="{9C3EBD19-40F0-512C-284E-1DC9EFBC4806}"/>
              </a:ext>
            </a:extLst>
          </p:cNvPr>
          <p:cNvGrpSpPr/>
          <p:nvPr/>
        </p:nvGrpSpPr>
        <p:grpSpPr>
          <a:xfrm>
            <a:off x="4294624" y="2071460"/>
            <a:ext cx="3604869" cy="3791539"/>
            <a:chOff x="3220968" y="1553595"/>
            <a:chExt cx="2703652" cy="2843654"/>
          </a:xfrm>
        </p:grpSpPr>
        <p:cxnSp>
          <p:nvCxnSpPr>
            <p:cNvPr id="33" name="Straight Connector 32">
              <a:extLst>
                <a:ext uri="{FF2B5EF4-FFF2-40B4-BE49-F238E27FC236}">
                  <a16:creationId xmlns:a16="http://schemas.microsoft.com/office/drawing/2014/main" id="{14E4DDC9-15B2-C033-113F-555E49C8B259}"/>
                </a:ext>
              </a:extLst>
            </p:cNvPr>
            <p:cNvCxnSpPr>
              <a:cxnSpLocks/>
            </p:cNvCxnSpPr>
            <p:nvPr/>
          </p:nvCxnSpPr>
          <p:spPr>
            <a:xfrm>
              <a:off x="3220968" y="2724150"/>
              <a:ext cx="0" cy="468842"/>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29C6A88-D661-0EF7-9E18-52ADB2603F32}"/>
                </a:ext>
              </a:extLst>
            </p:cNvPr>
            <p:cNvCxnSpPr>
              <a:cxnSpLocks/>
            </p:cNvCxnSpPr>
            <p:nvPr/>
          </p:nvCxnSpPr>
          <p:spPr>
            <a:xfrm>
              <a:off x="4571207" y="2075353"/>
              <a:ext cx="0" cy="2020397"/>
            </a:xfrm>
            <a:prstGeom prst="line">
              <a:avLst/>
            </a:prstGeom>
            <a:ln w="9525">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1DBA84B-26E1-8C97-1743-F9EC3C83F72A}"/>
                </a:ext>
              </a:extLst>
            </p:cNvPr>
            <p:cNvCxnSpPr>
              <a:cxnSpLocks/>
            </p:cNvCxnSpPr>
            <p:nvPr/>
          </p:nvCxnSpPr>
          <p:spPr>
            <a:xfrm>
              <a:off x="5924620" y="2724150"/>
              <a:ext cx="0" cy="468842"/>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C060C05-2655-A1D7-393B-BB1A4970F8EC}"/>
                </a:ext>
              </a:extLst>
            </p:cNvPr>
            <p:cNvCxnSpPr>
              <a:cxnSpLocks/>
              <a:stCxn id="4" idx="1"/>
            </p:cNvCxnSpPr>
            <p:nvPr/>
          </p:nvCxnSpPr>
          <p:spPr>
            <a:xfrm>
              <a:off x="3594621" y="2805757"/>
              <a:ext cx="712872" cy="1220646"/>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18C5FC4-E9D6-BEA4-F6EB-A01682A30C63}"/>
                </a:ext>
              </a:extLst>
            </p:cNvPr>
            <p:cNvCxnSpPr>
              <a:cxnSpLocks/>
              <a:stCxn id="4" idx="0"/>
              <a:endCxn id="39" idx="3"/>
            </p:cNvCxnSpPr>
            <p:nvPr/>
          </p:nvCxnSpPr>
          <p:spPr>
            <a:xfrm flipV="1">
              <a:off x="3850379" y="2260580"/>
              <a:ext cx="1484457" cy="33664"/>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840D906E-EE4A-C495-AC5F-E0CD051660F1}"/>
                </a:ext>
              </a:extLst>
            </p:cNvPr>
            <p:cNvCxnSpPr>
              <a:cxnSpLocks/>
              <a:stCxn id="40" idx="5"/>
              <a:endCxn id="38" idx="2"/>
            </p:cNvCxnSpPr>
            <p:nvPr/>
          </p:nvCxnSpPr>
          <p:spPr>
            <a:xfrm flipV="1">
              <a:off x="3550285" y="2065108"/>
              <a:ext cx="684118" cy="1127884"/>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FB18BF0-6B19-6316-EB66-7DA461B8E626}"/>
                </a:ext>
              </a:extLst>
            </p:cNvPr>
            <p:cNvCxnSpPr>
              <a:cxnSpLocks/>
              <a:stCxn id="38" idx="1"/>
              <a:endCxn id="43" idx="4"/>
            </p:cNvCxnSpPr>
            <p:nvPr/>
          </p:nvCxnSpPr>
          <p:spPr>
            <a:xfrm>
              <a:off x="4909599" y="2065108"/>
              <a:ext cx="680993" cy="1093336"/>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152FDF9-B198-E4E8-8B96-3D5D7BA05B3E}"/>
                </a:ext>
              </a:extLst>
            </p:cNvPr>
            <p:cNvCxnSpPr>
              <a:cxnSpLocks/>
              <a:stCxn id="40" idx="0"/>
              <a:endCxn id="43" idx="3"/>
            </p:cNvCxnSpPr>
            <p:nvPr/>
          </p:nvCxnSpPr>
          <p:spPr>
            <a:xfrm flipV="1">
              <a:off x="3806042" y="3669958"/>
              <a:ext cx="1528794" cy="34548"/>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1BBA0F9-150B-7A65-1933-814F14136E19}"/>
                </a:ext>
              </a:extLst>
            </p:cNvPr>
            <p:cNvCxnSpPr>
              <a:cxnSpLocks/>
              <a:stCxn id="44" idx="5"/>
              <a:endCxn id="39" idx="2"/>
            </p:cNvCxnSpPr>
            <p:nvPr/>
          </p:nvCxnSpPr>
          <p:spPr>
            <a:xfrm flipV="1">
              <a:off x="4909599" y="2772093"/>
              <a:ext cx="680993" cy="1113642"/>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7909704-E38D-F705-6CB3-5477D7D33D73}"/>
                </a:ext>
              </a:extLst>
            </p:cNvPr>
            <p:cNvCxnSpPr>
              <a:cxnSpLocks/>
              <a:stCxn id="40" idx="1"/>
              <a:endCxn id="44" idx="3"/>
            </p:cNvCxnSpPr>
            <p:nvPr/>
          </p:nvCxnSpPr>
          <p:spPr>
            <a:xfrm>
              <a:off x="3550285" y="4216019"/>
              <a:ext cx="428361" cy="181230"/>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712CAF2-6289-BE79-2F74-FF167C192085}"/>
                </a:ext>
              </a:extLst>
            </p:cNvPr>
            <p:cNvCxnSpPr>
              <a:cxnSpLocks/>
              <a:stCxn id="44" idx="0"/>
              <a:endCxn id="43" idx="2"/>
            </p:cNvCxnSpPr>
            <p:nvPr/>
          </p:nvCxnSpPr>
          <p:spPr>
            <a:xfrm flipV="1">
              <a:off x="5165356" y="4181471"/>
              <a:ext cx="425236" cy="215778"/>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761ECC69-DEDF-AC5B-B55C-A52A66AF8417}"/>
                </a:ext>
              </a:extLst>
            </p:cNvPr>
            <p:cNvCxnSpPr>
              <a:cxnSpLocks/>
              <a:stCxn id="39" idx="4"/>
              <a:endCxn id="38" idx="0"/>
            </p:cNvCxnSpPr>
            <p:nvPr/>
          </p:nvCxnSpPr>
          <p:spPr>
            <a:xfrm flipH="1" flipV="1">
              <a:off x="5165356" y="1553595"/>
              <a:ext cx="425236" cy="195471"/>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E7ADDBA-C013-9841-003B-3E980CDFD42B}"/>
                </a:ext>
              </a:extLst>
            </p:cNvPr>
            <p:cNvCxnSpPr>
              <a:cxnSpLocks/>
              <a:stCxn id="38" idx="3"/>
              <a:endCxn id="4" idx="5"/>
            </p:cNvCxnSpPr>
            <p:nvPr/>
          </p:nvCxnSpPr>
          <p:spPr>
            <a:xfrm flipH="1">
              <a:off x="3594622" y="1553595"/>
              <a:ext cx="384024" cy="229135"/>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8A2A345-110B-9D26-6B2A-474C82D64B73}"/>
                </a:ext>
              </a:extLst>
            </p:cNvPr>
            <p:cNvCxnSpPr>
              <a:cxnSpLocks/>
              <a:stCxn id="4" idx="0"/>
              <a:endCxn id="48" idx="4"/>
            </p:cNvCxnSpPr>
            <p:nvPr/>
          </p:nvCxnSpPr>
          <p:spPr>
            <a:xfrm>
              <a:off x="3850379" y="2294244"/>
              <a:ext cx="384024" cy="169663"/>
            </a:xfrm>
            <a:prstGeom prst="line">
              <a:avLst/>
            </a:prstGeom>
            <a:ln w="9525">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AC09F47-1BDE-C84D-7974-5F77781A16AB}"/>
                </a:ext>
              </a:extLst>
            </p:cNvPr>
            <p:cNvCxnSpPr>
              <a:cxnSpLocks/>
              <a:stCxn id="40" idx="0"/>
              <a:endCxn id="48" idx="2"/>
            </p:cNvCxnSpPr>
            <p:nvPr/>
          </p:nvCxnSpPr>
          <p:spPr>
            <a:xfrm flipV="1">
              <a:off x="3806042" y="3486934"/>
              <a:ext cx="428361" cy="217571"/>
            </a:xfrm>
            <a:prstGeom prst="line">
              <a:avLst/>
            </a:prstGeom>
            <a:ln w="9525">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1061D55-3C75-5DF1-B49A-DDFB4E82927F}"/>
                </a:ext>
              </a:extLst>
            </p:cNvPr>
            <p:cNvCxnSpPr>
              <a:cxnSpLocks/>
              <a:stCxn id="48" idx="1"/>
              <a:endCxn id="43" idx="3"/>
            </p:cNvCxnSpPr>
            <p:nvPr/>
          </p:nvCxnSpPr>
          <p:spPr>
            <a:xfrm>
              <a:off x="4909599" y="3486934"/>
              <a:ext cx="425236" cy="183024"/>
            </a:xfrm>
            <a:prstGeom prst="line">
              <a:avLst/>
            </a:prstGeom>
            <a:ln w="9525">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B0ED9E00-2BAA-B7DA-FBE3-8FCB8E3A4C46}"/>
                </a:ext>
              </a:extLst>
            </p:cNvPr>
            <p:cNvCxnSpPr>
              <a:cxnSpLocks/>
              <a:stCxn id="48" idx="5"/>
              <a:endCxn id="39" idx="3"/>
            </p:cNvCxnSpPr>
            <p:nvPr/>
          </p:nvCxnSpPr>
          <p:spPr>
            <a:xfrm flipV="1">
              <a:off x="4909599" y="2260580"/>
              <a:ext cx="425236" cy="203327"/>
            </a:xfrm>
            <a:prstGeom prst="line">
              <a:avLst/>
            </a:prstGeom>
            <a:ln w="9525">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4" name="Hexagon 3">
            <a:extLst>
              <a:ext uri="{FF2B5EF4-FFF2-40B4-BE49-F238E27FC236}">
                <a16:creationId xmlns:a16="http://schemas.microsoft.com/office/drawing/2014/main" id="{CB3EC3DE-BA37-6B9F-69F7-17DE8909C6CF}"/>
              </a:ext>
            </a:extLst>
          </p:cNvPr>
          <p:cNvSpPr/>
          <p:nvPr/>
        </p:nvSpPr>
        <p:spPr>
          <a:xfrm>
            <a:off x="3551557" y="2376974"/>
            <a:ext cx="1582281" cy="1364036"/>
          </a:xfrm>
          <a:prstGeom prst="hexagon">
            <a:avLst/>
          </a:prstGeom>
          <a:solidFill>
            <a:schemeClr val="accent1"/>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38" name="Hexagon 37">
            <a:extLst>
              <a:ext uri="{FF2B5EF4-FFF2-40B4-BE49-F238E27FC236}">
                <a16:creationId xmlns:a16="http://schemas.microsoft.com/office/drawing/2014/main" id="{DB5DEC4B-52BC-7EB2-DD5F-CB540F30F6F7}"/>
              </a:ext>
            </a:extLst>
          </p:cNvPr>
          <p:cNvSpPr/>
          <p:nvPr/>
        </p:nvSpPr>
        <p:spPr>
          <a:xfrm>
            <a:off x="5304861" y="1389442"/>
            <a:ext cx="1582281" cy="1364036"/>
          </a:xfrm>
          <a:prstGeom prst="hexagon">
            <a:avLst/>
          </a:prstGeom>
          <a:solidFill>
            <a:schemeClr val="accent1"/>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39" name="Hexagon 38">
            <a:extLst>
              <a:ext uri="{FF2B5EF4-FFF2-40B4-BE49-F238E27FC236}">
                <a16:creationId xmlns:a16="http://schemas.microsoft.com/office/drawing/2014/main" id="{93A1D72A-90EA-65E0-B295-BC05E28BBAD8}"/>
              </a:ext>
            </a:extLst>
          </p:cNvPr>
          <p:cNvSpPr/>
          <p:nvPr/>
        </p:nvSpPr>
        <p:spPr>
          <a:xfrm>
            <a:off x="7113114" y="2332089"/>
            <a:ext cx="1582281" cy="1364036"/>
          </a:xfrm>
          <a:prstGeom prst="hexagon">
            <a:avLst/>
          </a:prstGeom>
          <a:solidFill>
            <a:schemeClr val="accent3"/>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40" name="Hexagon 39">
            <a:extLst>
              <a:ext uri="{FF2B5EF4-FFF2-40B4-BE49-F238E27FC236}">
                <a16:creationId xmlns:a16="http://schemas.microsoft.com/office/drawing/2014/main" id="{7E4B36B8-7A3E-D133-AF1E-1A63D4CD9696}"/>
              </a:ext>
            </a:extLst>
          </p:cNvPr>
          <p:cNvSpPr/>
          <p:nvPr/>
        </p:nvSpPr>
        <p:spPr>
          <a:xfrm>
            <a:off x="3492441" y="4257323"/>
            <a:ext cx="1582281" cy="1364036"/>
          </a:xfrm>
          <a:prstGeom prst="hexagon">
            <a:avLst/>
          </a:prstGeom>
          <a:solidFill>
            <a:schemeClr val="accent1"/>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43" name="Hexagon 42">
            <a:extLst>
              <a:ext uri="{FF2B5EF4-FFF2-40B4-BE49-F238E27FC236}">
                <a16:creationId xmlns:a16="http://schemas.microsoft.com/office/drawing/2014/main" id="{69812EAA-6990-6CFA-903D-EA767491F5A1}"/>
              </a:ext>
            </a:extLst>
          </p:cNvPr>
          <p:cNvSpPr/>
          <p:nvPr/>
        </p:nvSpPr>
        <p:spPr>
          <a:xfrm>
            <a:off x="7113114" y="4211259"/>
            <a:ext cx="1582281" cy="1364036"/>
          </a:xfrm>
          <a:prstGeom prst="hexagon">
            <a:avLst/>
          </a:prstGeom>
          <a:solidFill>
            <a:schemeClr val="accent1"/>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44" name="Hexagon 43">
            <a:extLst>
              <a:ext uri="{FF2B5EF4-FFF2-40B4-BE49-F238E27FC236}">
                <a16:creationId xmlns:a16="http://schemas.microsoft.com/office/drawing/2014/main" id="{C3FF47A4-0F7E-2FCD-56F8-51F468CF8FDE}"/>
              </a:ext>
            </a:extLst>
          </p:cNvPr>
          <p:cNvSpPr/>
          <p:nvPr/>
        </p:nvSpPr>
        <p:spPr>
          <a:xfrm>
            <a:off x="5304861" y="5180981"/>
            <a:ext cx="1582281" cy="1364036"/>
          </a:xfrm>
          <a:prstGeom prst="hexagon">
            <a:avLst/>
          </a:prstGeom>
          <a:solidFill>
            <a:schemeClr val="accent1"/>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48" name="Hexagon 47">
            <a:extLst>
              <a:ext uri="{FF2B5EF4-FFF2-40B4-BE49-F238E27FC236}">
                <a16:creationId xmlns:a16="http://schemas.microsoft.com/office/drawing/2014/main" id="{0D158DA7-910C-F448-A6CD-F35172D72095}"/>
              </a:ext>
            </a:extLst>
          </p:cNvPr>
          <p:cNvSpPr/>
          <p:nvPr/>
        </p:nvSpPr>
        <p:spPr>
          <a:xfrm>
            <a:off x="5304861" y="3285210"/>
            <a:ext cx="1582281" cy="1364036"/>
          </a:xfrm>
          <a:prstGeom prst="hexagon">
            <a:avLst/>
          </a:prstGeom>
          <a:solidFill>
            <a:schemeClr val="accent5"/>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105" name="TextBox 104">
            <a:extLst>
              <a:ext uri="{FF2B5EF4-FFF2-40B4-BE49-F238E27FC236}">
                <a16:creationId xmlns:a16="http://schemas.microsoft.com/office/drawing/2014/main" id="{D6EBC9A2-D1A9-79EA-8794-253A80C794B0}"/>
              </a:ext>
            </a:extLst>
          </p:cNvPr>
          <p:cNvSpPr txBox="1"/>
          <p:nvPr/>
        </p:nvSpPr>
        <p:spPr>
          <a:xfrm>
            <a:off x="3541204" y="2631734"/>
            <a:ext cx="1578381" cy="666977"/>
          </a:xfrm>
          <a:prstGeom prst="rect">
            <a:avLst/>
          </a:prstGeom>
          <a:noFill/>
        </p:spPr>
        <p:txBody>
          <a:bodyPr wrap="none" rtlCol="0">
            <a:spAutoFit/>
          </a:bodyPr>
          <a:lstStyle/>
          <a:p>
            <a:pPr algn="ctr"/>
            <a:r>
              <a:rPr lang="en-US" sz="1867" dirty="0">
                <a:solidFill>
                  <a:schemeClr val="bg1"/>
                </a:solidFill>
              </a:rPr>
              <a:t>Special </a:t>
            </a:r>
          </a:p>
          <a:p>
            <a:pPr algn="ctr"/>
            <a:r>
              <a:rPr lang="en-US" sz="1867" dirty="0">
                <a:solidFill>
                  <a:schemeClr val="bg1"/>
                </a:solidFill>
              </a:rPr>
              <a:t>Assessments</a:t>
            </a:r>
          </a:p>
        </p:txBody>
      </p:sp>
      <p:sp>
        <p:nvSpPr>
          <p:cNvPr id="106" name="TextBox 105">
            <a:extLst>
              <a:ext uri="{FF2B5EF4-FFF2-40B4-BE49-F238E27FC236}">
                <a16:creationId xmlns:a16="http://schemas.microsoft.com/office/drawing/2014/main" id="{E55AB8DA-986C-8CAA-0003-C23F9241A3AB}"/>
              </a:ext>
            </a:extLst>
          </p:cNvPr>
          <p:cNvSpPr txBox="1"/>
          <p:nvPr/>
        </p:nvSpPr>
        <p:spPr>
          <a:xfrm>
            <a:off x="7204365" y="2725504"/>
            <a:ext cx="1445839" cy="666977"/>
          </a:xfrm>
          <a:prstGeom prst="rect">
            <a:avLst/>
          </a:prstGeom>
          <a:noFill/>
        </p:spPr>
        <p:txBody>
          <a:bodyPr wrap="square" rtlCol="0">
            <a:spAutoFit/>
          </a:bodyPr>
          <a:lstStyle/>
          <a:p>
            <a:pPr algn="ctr"/>
            <a:r>
              <a:rPr lang="en-US" sz="1867" dirty="0">
                <a:solidFill>
                  <a:schemeClr val="bg1"/>
                </a:solidFill>
              </a:rPr>
              <a:t>Regulatory Fees</a:t>
            </a:r>
          </a:p>
        </p:txBody>
      </p:sp>
      <p:sp>
        <p:nvSpPr>
          <p:cNvPr id="107" name="TextBox 106">
            <a:extLst>
              <a:ext uri="{FF2B5EF4-FFF2-40B4-BE49-F238E27FC236}">
                <a16:creationId xmlns:a16="http://schemas.microsoft.com/office/drawing/2014/main" id="{453E6482-2725-F37A-A60F-11E5C7998081}"/>
              </a:ext>
            </a:extLst>
          </p:cNvPr>
          <p:cNvSpPr txBox="1"/>
          <p:nvPr/>
        </p:nvSpPr>
        <p:spPr>
          <a:xfrm>
            <a:off x="5498872" y="5525202"/>
            <a:ext cx="1188039" cy="923330"/>
          </a:xfrm>
          <a:prstGeom prst="rect">
            <a:avLst/>
          </a:prstGeom>
          <a:noFill/>
        </p:spPr>
        <p:txBody>
          <a:bodyPr wrap="square" rtlCol="0">
            <a:spAutoFit/>
          </a:bodyPr>
          <a:lstStyle/>
          <a:p>
            <a:pPr algn="ctr"/>
            <a:r>
              <a:rPr lang="en-US" dirty="0">
                <a:solidFill>
                  <a:schemeClr val="bg1"/>
                </a:solidFill>
              </a:rPr>
              <a:t>Tap Fees &amp; User Fees</a:t>
            </a:r>
          </a:p>
        </p:txBody>
      </p:sp>
      <p:sp>
        <p:nvSpPr>
          <p:cNvPr id="108" name="TextBox 107">
            <a:extLst>
              <a:ext uri="{FF2B5EF4-FFF2-40B4-BE49-F238E27FC236}">
                <a16:creationId xmlns:a16="http://schemas.microsoft.com/office/drawing/2014/main" id="{11933A38-BE42-A71E-C2EE-F8326DB9F5BB}"/>
              </a:ext>
            </a:extLst>
          </p:cNvPr>
          <p:cNvSpPr txBox="1"/>
          <p:nvPr/>
        </p:nvSpPr>
        <p:spPr>
          <a:xfrm>
            <a:off x="7124773" y="4257322"/>
            <a:ext cx="1582281" cy="1241622"/>
          </a:xfrm>
          <a:prstGeom prst="rect">
            <a:avLst/>
          </a:prstGeom>
          <a:noFill/>
        </p:spPr>
        <p:txBody>
          <a:bodyPr wrap="square" rtlCol="0">
            <a:spAutoFit/>
          </a:bodyPr>
          <a:lstStyle/>
          <a:p>
            <a:pPr algn="ctr"/>
            <a:r>
              <a:rPr lang="en-US" sz="1867" dirty="0">
                <a:solidFill>
                  <a:schemeClr val="bg1"/>
                </a:solidFill>
              </a:rPr>
              <a:t>Availability Fees &amp; Reserved Capacity </a:t>
            </a:r>
          </a:p>
        </p:txBody>
      </p:sp>
      <p:sp>
        <p:nvSpPr>
          <p:cNvPr id="109" name="TextBox 108">
            <a:extLst>
              <a:ext uri="{FF2B5EF4-FFF2-40B4-BE49-F238E27FC236}">
                <a16:creationId xmlns:a16="http://schemas.microsoft.com/office/drawing/2014/main" id="{B2EA1974-6B65-47F5-BC08-A7271BCE2034}"/>
              </a:ext>
            </a:extLst>
          </p:cNvPr>
          <p:cNvSpPr txBox="1"/>
          <p:nvPr/>
        </p:nvSpPr>
        <p:spPr>
          <a:xfrm>
            <a:off x="3520333" y="4505503"/>
            <a:ext cx="1623200" cy="954300"/>
          </a:xfrm>
          <a:prstGeom prst="rect">
            <a:avLst/>
          </a:prstGeom>
          <a:noFill/>
        </p:spPr>
        <p:txBody>
          <a:bodyPr wrap="none" rtlCol="0">
            <a:spAutoFit/>
          </a:bodyPr>
          <a:lstStyle/>
          <a:p>
            <a:pPr algn="ctr"/>
            <a:r>
              <a:rPr lang="en-US" sz="1867" dirty="0">
                <a:solidFill>
                  <a:schemeClr val="bg1"/>
                </a:solidFill>
              </a:rPr>
              <a:t>System </a:t>
            </a:r>
          </a:p>
          <a:p>
            <a:pPr algn="ctr"/>
            <a:r>
              <a:rPr lang="en-US" sz="1867" dirty="0">
                <a:solidFill>
                  <a:schemeClr val="bg1"/>
                </a:solidFill>
              </a:rPr>
              <a:t>Development </a:t>
            </a:r>
          </a:p>
          <a:p>
            <a:pPr algn="ctr"/>
            <a:r>
              <a:rPr lang="en-US" sz="1867" dirty="0">
                <a:solidFill>
                  <a:schemeClr val="bg1"/>
                </a:solidFill>
              </a:rPr>
              <a:t>Fees</a:t>
            </a:r>
          </a:p>
        </p:txBody>
      </p:sp>
      <p:sp>
        <p:nvSpPr>
          <p:cNvPr id="110" name="TextBox 109">
            <a:extLst>
              <a:ext uri="{FF2B5EF4-FFF2-40B4-BE49-F238E27FC236}">
                <a16:creationId xmlns:a16="http://schemas.microsoft.com/office/drawing/2014/main" id="{B8E39336-93F8-2979-B62C-9CDE73F5DB94}"/>
              </a:ext>
            </a:extLst>
          </p:cNvPr>
          <p:cNvSpPr txBox="1"/>
          <p:nvPr/>
        </p:nvSpPr>
        <p:spPr>
          <a:xfrm>
            <a:off x="5370707" y="1673859"/>
            <a:ext cx="1512666" cy="666977"/>
          </a:xfrm>
          <a:prstGeom prst="rect">
            <a:avLst/>
          </a:prstGeom>
          <a:noFill/>
        </p:spPr>
        <p:txBody>
          <a:bodyPr wrap="square" rtlCol="0">
            <a:spAutoFit/>
          </a:bodyPr>
          <a:lstStyle/>
          <a:p>
            <a:pPr algn="ctr"/>
            <a:r>
              <a:rPr lang="en-US" sz="1867" dirty="0">
                <a:solidFill>
                  <a:schemeClr val="bg1"/>
                </a:solidFill>
              </a:rPr>
              <a:t>Contractual Charges</a:t>
            </a:r>
          </a:p>
        </p:txBody>
      </p:sp>
      <p:grpSp>
        <p:nvGrpSpPr>
          <p:cNvPr id="3" name="Group 2">
            <a:extLst>
              <a:ext uri="{FF2B5EF4-FFF2-40B4-BE49-F238E27FC236}">
                <a16:creationId xmlns:a16="http://schemas.microsoft.com/office/drawing/2014/main" id="{0F702188-CE87-7D6B-D44E-AE432A73A3B1}"/>
              </a:ext>
            </a:extLst>
          </p:cNvPr>
          <p:cNvGrpSpPr/>
          <p:nvPr/>
        </p:nvGrpSpPr>
        <p:grpSpPr>
          <a:xfrm>
            <a:off x="239409" y="1770047"/>
            <a:ext cx="2500352" cy="1319292"/>
            <a:chOff x="445359" y="2771140"/>
            <a:chExt cx="1875264" cy="1043153"/>
          </a:xfrm>
        </p:grpSpPr>
        <p:sp>
          <p:nvSpPr>
            <p:cNvPr id="45" name="TextBox 44">
              <a:extLst>
                <a:ext uri="{FF2B5EF4-FFF2-40B4-BE49-F238E27FC236}">
                  <a16:creationId xmlns:a16="http://schemas.microsoft.com/office/drawing/2014/main" id="{389FEB76-DBDD-C8C6-4575-4B1FC52CBF3C}"/>
                </a:ext>
              </a:extLst>
            </p:cNvPr>
            <p:cNvSpPr txBox="1"/>
            <p:nvPr/>
          </p:nvSpPr>
          <p:spPr>
            <a:xfrm>
              <a:off x="458708" y="2771140"/>
              <a:ext cx="1861915" cy="657062"/>
            </a:xfrm>
            <a:prstGeom prst="rect">
              <a:avLst/>
            </a:prstGeom>
            <a:noFill/>
          </p:spPr>
          <p:txBody>
            <a:bodyPr wrap="square" rtlCol="0">
              <a:spAutoFit/>
            </a:bodyPr>
            <a:lstStyle/>
            <a:p>
              <a:r>
                <a:rPr lang="en-US" sz="2400" b="1" dirty="0">
                  <a:solidFill>
                    <a:schemeClr val="tx1">
                      <a:lumMod val="85000"/>
                      <a:lumOff val="15000"/>
                    </a:schemeClr>
                  </a:solidFill>
                </a:rPr>
                <a:t>Regulatory Fees</a:t>
              </a:r>
            </a:p>
            <a:p>
              <a:endParaRPr lang="en-US" sz="2400" b="1" dirty="0">
                <a:solidFill>
                  <a:schemeClr val="tx1">
                    <a:lumMod val="85000"/>
                    <a:lumOff val="15000"/>
                  </a:schemeClr>
                </a:solidFill>
              </a:endParaRPr>
            </a:p>
          </p:txBody>
        </p:sp>
        <p:sp>
          <p:nvSpPr>
            <p:cNvPr id="46" name="TextBox 45">
              <a:extLst>
                <a:ext uri="{FF2B5EF4-FFF2-40B4-BE49-F238E27FC236}">
                  <a16:creationId xmlns:a16="http://schemas.microsoft.com/office/drawing/2014/main" id="{6B43A0F4-00EB-A4A5-8486-7C2FB682E355}"/>
                </a:ext>
              </a:extLst>
            </p:cNvPr>
            <p:cNvSpPr txBox="1"/>
            <p:nvPr/>
          </p:nvSpPr>
          <p:spPr>
            <a:xfrm>
              <a:off x="445359" y="3375712"/>
              <a:ext cx="1861915" cy="438581"/>
            </a:xfrm>
            <a:prstGeom prst="rect">
              <a:avLst/>
            </a:prstGeom>
            <a:noFill/>
          </p:spPr>
          <p:txBody>
            <a:bodyPr wrap="square" rtlCol="0">
              <a:spAutoFit/>
            </a:bodyPr>
            <a:lstStyle/>
            <a:p>
              <a:endParaRPr lang="en-US" sz="1600" dirty="0">
                <a:solidFill>
                  <a:schemeClr val="tx1">
                    <a:lumMod val="85000"/>
                    <a:lumOff val="15000"/>
                  </a:schemeClr>
                </a:solidFill>
              </a:endParaRPr>
            </a:p>
            <a:p>
              <a:endParaRPr lang="en-US" sz="1600" dirty="0">
                <a:solidFill>
                  <a:schemeClr val="tx1">
                    <a:lumMod val="85000"/>
                    <a:lumOff val="15000"/>
                  </a:schemeClr>
                </a:solidFill>
              </a:endParaRPr>
            </a:p>
          </p:txBody>
        </p:sp>
      </p:grpSp>
      <p:sp>
        <p:nvSpPr>
          <p:cNvPr id="5" name="Rectangle 4">
            <a:extLst>
              <a:ext uri="{FF2B5EF4-FFF2-40B4-BE49-F238E27FC236}">
                <a16:creationId xmlns:a16="http://schemas.microsoft.com/office/drawing/2014/main" id="{30146639-87AC-5F85-B61C-533A921E7648}"/>
              </a:ext>
            </a:extLst>
          </p:cNvPr>
          <p:cNvSpPr/>
          <p:nvPr/>
        </p:nvSpPr>
        <p:spPr>
          <a:xfrm>
            <a:off x="184593" y="1673859"/>
            <a:ext cx="3105150" cy="46034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74613" lvl="1"/>
            <a:endParaRPr lang="en-US" sz="1400" dirty="0">
              <a:solidFill>
                <a:schemeClr val="tx1">
                  <a:lumMod val="75000"/>
                  <a:lumOff val="25000"/>
                </a:schemeClr>
              </a:solidFill>
            </a:endParaRPr>
          </a:p>
        </p:txBody>
      </p:sp>
      <p:sp>
        <p:nvSpPr>
          <p:cNvPr id="9" name="TextBox 8">
            <a:extLst>
              <a:ext uri="{FF2B5EF4-FFF2-40B4-BE49-F238E27FC236}">
                <a16:creationId xmlns:a16="http://schemas.microsoft.com/office/drawing/2014/main" id="{EE020FFA-151B-8596-8545-3DC4BA014FFF}"/>
              </a:ext>
            </a:extLst>
          </p:cNvPr>
          <p:cNvSpPr txBox="1"/>
          <p:nvPr/>
        </p:nvSpPr>
        <p:spPr>
          <a:xfrm>
            <a:off x="258109" y="2263839"/>
            <a:ext cx="2264925" cy="923330"/>
          </a:xfrm>
          <a:prstGeom prst="rect">
            <a:avLst/>
          </a:prstGeom>
          <a:noFill/>
        </p:spPr>
        <p:txBody>
          <a:bodyPr wrap="square">
            <a:spAutoFit/>
          </a:bodyPr>
          <a:lstStyle/>
          <a:p>
            <a:r>
              <a:rPr lang="en-US" dirty="0"/>
              <a:t>Assessed to cover costs of inspections, plan reviews, etc.</a:t>
            </a:r>
          </a:p>
        </p:txBody>
      </p:sp>
      <p:pic>
        <p:nvPicPr>
          <p:cNvPr id="20" name="Graphic 19" descr="Dollar with solid fill">
            <a:extLst>
              <a:ext uri="{FF2B5EF4-FFF2-40B4-BE49-F238E27FC236}">
                <a16:creationId xmlns:a16="http://schemas.microsoft.com/office/drawing/2014/main" id="{D0D6955C-861E-2DB0-9E5C-ED117E93CD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8802" y="3451070"/>
            <a:ext cx="914400" cy="91440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517988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2836F-02F2-E190-E067-95978680D4F5}"/>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5C270B5D-6824-490A-BBDD-3E1523012444}"/>
              </a:ext>
            </a:extLst>
          </p:cNvPr>
          <p:cNvSpPr>
            <a:spLocks noGrp="1"/>
          </p:cNvSpPr>
          <p:nvPr>
            <p:ph type="title"/>
          </p:nvPr>
        </p:nvSpPr>
        <p:spPr>
          <a:xfrm>
            <a:off x="632222" y="47157"/>
            <a:ext cx="10972800" cy="715961"/>
          </a:xfrm>
        </p:spPr>
        <p:txBody>
          <a:bodyPr>
            <a:normAutofit/>
          </a:bodyPr>
          <a:lstStyle/>
          <a:p>
            <a:pPr algn="ctr"/>
            <a:r>
              <a:rPr lang="en-US" sz="4400" dirty="0">
                <a:solidFill>
                  <a:schemeClr val="tx1"/>
                </a:solidFill>
              </a:rPr>
              <a:t>Funding Options</a:t>
            </a:r>
          </a:p>
        </p:txBody>
      </p:sp>
      <p:sp>
        <p:nvSpPr>
          <p:cNvPr id="6" name="Text Placeholder 5">
            <a:extLst>
              <a:ext uri="{FF2B5EF4-FFF2-40B4-BE49-F238E27FC236}">
                <a16:creationId xmlns:a16="http://schemas.microsoft.com/office/drawing/2014/main" id="{26FFE308-6781-9FB7-62F2-D09BDF5DBE79}"/>
              </a:ext>
            </a:extLst>
          </p:cNvPr>
          <p:cNvSpPr>
            <a:spLocks noGrp="1"/>
          </p:cNvSpPr>
          <p:nvPr>
            <p:ph type="body" sz="quarter" idx="13"/>
          </p:nvPr>
        </p:nvSpPr>
        <p:spPr>
          <a:xfrm>
            <a:off x="593812" y="648342"/>
            <a:ext cx="10972800" cy="508000"/>
          </a:xfrm>
        </p:spPr>
        <p:txBody>
          <a:bodyPr/>
          <a:lstStyle/>
          <a:p>
            <a:pPr algn="ctr"/>
            <a:r>
              <a:rPr lang="en-US" sz="2400" dirty="0"/>
              <a:t>There are several revenue sources available to choose from to fund a local government’s water and wastewater utilities.</a:t>
            </a:r>
          </a:p>
        </p:txBody>
      </p:sp>
      <p:grpSp>
        <p:nvGrpSpPr>
          <p:cNvPr id="2" name="Group 83">
            <a:extLst>
              <a:ext uri="{FF2B5EF4-FFF2-40B4-BE49-F238E27FC236}">
                <a16:creationId xmlns:a16="http://schemas.microsoft.com/office/drawing/2014/main" id="{C468C57E-C230-0909-EE76-73FBF6257285}"/>
              </a:ext>
            </a:extLst>
          </p:cNvPr>
          <p:cNvGrpSpPr/>
          <p:nvPr/>
        </p:nvGrpSpPr>
        <p:grpSpPr>
          <a:xfrm>
            <a:off x="4294624" y="2071460"/>
            <a:ext cx="3604869" cy="3791539"/>
            <a:chOff x="3220968" y="1553595"/>
            <a:chExt cx="2703652" cy="2843654"/>
          </a:xfrm>
        </p:grpSpPr>
        <p:cxnSp>
          <p:nvCxnSpPr>
            <p:cNvPr id="33" name="Straight Connector 32">
              <a:extLst>
                <a:ext uri="{FF2B5EF4-FFF2-40B4-BE49-F238E27FC236}">
                  <a16:creationId xmlns:a16="http://schemas.microsoft.com/office/drawing/2014/main" id="{BC3E28F5-921A-D0BC-CF98-1708DFCF6C9A}"/>
                </a:ext>
              </a:extLst>
            </p:cNvPr>
            <p:cNvCxnSpPr>
              <a:cxnSpLocks/>
            </p:cNvCxnSpPr>
            <p:nvPr/>
          </p:nvCxnSpPr>
          <p:spPr>
            <a:xfrm>
              <a:off x="3220968" y="2724150"/>
              <a:ext cx="0" cy="468842"/>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2D28C03-59B4-EF87-C458-85053D19EAA7}"/>
                </a:ext>
              </a:extLst>
            </p:cNvPr>
            <p:cNvCxnSpPr>
              <a:cxnSpLocks/>
            </p:cNvCxnSpPr>
            <p:nvPr/>
          </p:nvCxnSpPr>
          <p:spPr>
            <a:xfrm>
              <a:off x="4571207" y="2075353"/>
              <a:ext cx="0" cy="2020397"/>
            </a:xfrm>
            <a:prstGeom prst="line">
              <a:avLst/>
            </a:prstGeom>
            <a:ln w="9525">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1B0DECD-8F2A-6228-8592-357065393110}"/>
                </a:ext>
              </a:extLst>
            </p:cNvPr>
            <p:cNvCxnSpPr>
              <a:cxnSpLocks/>
            </p:cNvCxnSpPr>
            <p:nvPr/>
          </p:nvCxnSpPr>
          <p:spPr>
            <a:xfrm>
              <a:off x="5924620" y="2724150"/>
              <a:ext cx="0" cy="468842"/>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4B10018-E76D-92B5-1A8D-48B70F3F2D09}"/>
                </a:ext>
              </a:extLst>
            </p:cNvPr>
            <p:cNvCxnSpPr>
              <a:cxnSpLocks/>
              <a:stCxn id="4" idx="1"/>
            </p:cNvCxnSpPr>
            <p:nvPr/>
          </p:nvCxnSpPr>
          <p:spPr>
            <a:xfrm>
              <a:off x="3594621" y="2805757"/>
              <a:ext cx="712872" cy="1220646"/>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F0FA292-39DA-50DC-BA62-5810F7742C2F}"/>
                </a:ext>
              </a:extLst>
            </p:cNvPr>
            <p:cNvCxnSpPr>
              <a:cxnSpLocks/>
              <a:stCxn id="4" idx="0"/>
              <a:endCxn id="39" idx="3"/>
            </p:cNvCxnSpPr>
            <p:nvPr/>
          </p:nvCxnSpPr>
          <p:spPr>
            <a:xfrm flipV="1">
              <a:off x="3850379" y="2260580"/>
              <a:ext cx="1484457" cy="33664"/>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AA231DE-831F-6B03-6F23-5851B467414F}"/>
                </a:ext>
              </a:extLst>
            </p:cNvPr>
            <p:cNvCxnSpPr>
              <a:cxnSpLocks/>
              <a:stCxn id="40" idx="5"/>
              <a:endCxn id="38" idx="2"/>
            </p:cNvCxnSpPr>
            <p:nvPr/>
          </p:nvCxnSpPr>
          <p:spPr>
            <a:xfrm flipV="1">
              <a:off x="3550285" y="2065108"/>
              <a:ext cx="684118" cy="1127884"/>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FB1CBCF-4E26-3A5A-DEFD-51A86BC16B40}"/>
                </a:ext>
              </a:extLst>
            </p:cNvPr>
            <p:cNvCxnSpPr>
              <a:cxnSpLocks/>
              <a:stCxn id="38" idx="1"/>
              <a:endCxn id="43" idx="4"/>
            </p:cNvCxnSpPr>
            <p:nvPr/>
          </p:nvCxnSpPr>
          <p:spPr>
            <a:xfrm>
              <a:off x="4909599" y="2065108"/>
              <a:ext cx="680993" cy="1093336"/>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AAB48D0-D681-8FF6-0894-14C3022B00E5}"/>
                </a:ext>
              </a:extLst>
            </p:cNvPr>
            <p:cNvCxnSpPr>
              <a:cxnSpLocks/>
              <a:stCxn id="40" idx="0"/>
              <a:endCxn id="43" idx="3"/>
            </p:cNvCxnSpPr>
            <p:nvPr/>
          </p:nvCxnSpPr>
          <p:spPr>
            <a:xfrm flipV="1">
              <a:off x="3806042" y="3669958"/>
              <a:ext cx="1528794" cy="34548"/>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EEE9009-E9D9-5714-76F7-4ED2F56FE717}"/>
                </a:ext>
              </a:extLst>
            </p:cNvPr>
            <p:cNvCxnSpPr>
              <a:cxnSpLocks/>
              <a:stCxn id="44" idx="5"/>
              <a:endCxn id="39" idx="2"/>
            </p:cNvCxnSpPr>
            <p:nvPr/>
          </p:nvCxnSpPr>
          <p:spPr>
            <a:xfrm flipV="1">
              <a:off x="4909599" y="2772093"/>
              <a:ext cx="680993" cy="1113642"/>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A104A880-6021-5FBE-E946-4B5D5111511D}"/>
                </a:ext>
              </a:extLst>
            </p:cNvPr>
            <p:cNvCxnSpPr>
              <a:cxnSpLocks/>
              <a:stCxn id="40" idx="1"/>
              <a:endCxn id="44" idx="3"/>
            </p:cNvCxnSpPr>
            <p:nvPr/>
          </p:nvCxnSpPr>
          <p:spPr>
            <a:xfrm>
              <a:off x="3550285" y="4216019"/>
              <a:ext cx="428361" cy="181230"/>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1AB082E7-DC9A-7CC5-B973-3CAEB453BBD5}"/>
                </a:ext>
              </a:extLst>
            </p:cNvPr>
            <p:cNvCxnSpPr>
              <a:cxnSpLocks/>
              <a:stCxn id="44" idx="0"/>
              <a:endCxn id="43" idx="2"/>
            </p:cNvCxnSpPr>
            <p:nvPr/>
          </p:nvCxnSpPr>
          <p:spPr>
            <a:xfrm flipV="1">
              <a:off x="5165356" y="4181471"/>
              <a:ext cx="425236" cy="215778"/>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6687229-2FB7-D4E6-7C86-8053BCF5CE77}"/>
                </a:ext>
              </a:extLst>
            </p:cNvPr>
            <p:cNvCxnSpPr>
              <a:cxnSpLocks/>
              <a:stCxn id="39" idx="4"/>
              <a:endCxn id="38" idx="0"/>
            </p:cNvCxnSpPr>
            <p:nvPr/>
          </p:nvCxnSpPr>
          <p:spPr>
            <a:xfrm flipH="1" flipV="1">
              <a:off x="5165356" y="1553595"/>
              <a:ext cx="425236" cy="195471"/>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8CE14392-D10F-00DA-A726-53A78057BAAA}"/>
                </a:ext>
              </a:extLst>
            </p:cNvPr>
            <p:cNvCxnSpPr>
              <a:cxnSpLocks/>
              <a:stCxn id="38" idx="3"/>
              <a:endCxn id="4" idx="5"/>
            </p:cNvCxnSpPr>
            <p:nvPr/>
          </p:nvCxnSpPr>
          <p:spPr>
            <a:xfrm flipH="1">
              <a:off x="3594622" y="1553595"/>
              <a:ext cx="384024" cy="229135"/>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1869C1CF-4DFD-0FEC-F1D5-D2217B11D101}"/>
                </a:ext>
              </a:extLst>
            </p:cNvPr>
            <p:cNvCxnSpPr>
              <a:cxnSpLocks/>
              <a:stCxn id="4" idx="0"/>
              <a:endCxn id="48" idx="4"/>
            </p:cNvCxnSpPr>
            <p:nvPr/>
          </p:nvCxnSpPr>
          <p:spPr>
            <a:xfrm>
              <a:off x="3850379" y="2294244"/>
              <a:ext cx="384024" cy="169663"/>
            </a:xfrm>
            <a:prstGeom prst="line">
              <a:avLst/>
            </a:prstGeom>
            <a:ln w="9525">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882ADC56-ACD6-769E-ED35-865126C7AE5D}"/>
                </a:ext>
              </a:extLst>
            </p:cNvPr>
            <p:cNvCxnSpPr>
              <a:cxnSpLocks/>
              <a:stCxn id="40" idx="0"/>
              <a:endCxn id="48" idx="2"/>
            </p:cNvCxnSpPr>
            <p:nvPr/>
          </p:nvCxnSpPr>
          <p:spPr>
            <a:xfrm flipV="1">
              <a:off x="3806042" y="3486934"/>
              <a:ext cx="428361" cy="217571"/>
            </a:xfrm>
            <a:prstGeom prst="line">
              <a:avLst/>
            </a:prstGeom>
            <a:ln w="9525">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4C798E9C-F58C-F89E-7AB0-CE2BCE35E901}"/>
                </a:ext>
              </a:extLst>
            </p:cNvPr>
            <p:cNvCxnSpPr>
              <a:cxnSpLocks/>
              <a:stCxn id="48" idx="1"/>
              <a:endCxn id="43" idx="3"/>
            </p:cNvCxnSpPr>
            <p:nvPr/>
          </p:nvCxnSpPr>
          <p:spPr>
            <a:xfrm>
              <a:off x="4909599" y="3486934"/>
              <a:ext cx="425236" cy="183024"/>
            </a:xfrm>
            <a:prstGeom prst="line">
              <a:avLst/>
            </a:prstGeom>
            <a:ln w="9525">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7A8BBA0-EECA-E9F5-9DBB-44850FF8E18F}"/>
                </a:ext>
              </a:extLst>
            </p:cNvPr>
            <p:cNvCxnSpPr>
              <a:cxnSpLocks/>
              <a:stCxn id="48" idx="5"/>
              <a:endCxn id="39" idx="3"/>
            </p:cNvCxnSpPr>
            <p:nvPr/>
          </p:nvCxnSpPr>
          <p:spPr>
            <a:xfrm flipV="1">
              <a:off x="4909599" y="2260580"/>
              <a:ext cx="425236" cy="203327"/>
            </a:xfrm>
            <a:prstGeom prst="line">
              <a:avLst/>
            </a:prstGeom>
            <a:ln w="9525">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4" name="Hexagon 3">
            <a:extLst>
              <a:ext uri="{FF2B5EF4-FFF2-40B4-BE49-F238E27FC236}">
                <a16:creationId xmlns:a16="http://schemas.microsoft.com/office/drawing/2014/main" id="{274E7A81-6272-D185-D13D-F709C50B444A}"/>
              </a:ext>
            </a:extLst>
          </p:cNvPr>
          <p:cNvSpPr/>
          <p:nvPr/>
        </p:nvSpPr>
        <p:spPr>
          <a:xfrm>
            <a:off x="3551557" y="2376974"/>
            <a:ext cx="1582281" cy="1364036"/>
          </a:xfrm>
          <a:prstGeom prst="hexagon">
            <a:avLst/>
          </a:prstGeom>
          <a:solidFill>
            <a:schemeClr val="accent1"/>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38" name="Hexagon 37">
            <a:extLst>
              <a:ext uri="{FF2B5EF4-FFF2-40B4-BE49-F238E27FC236}">
                <a16:creationId xmlns:a16="http://schemas.microsoft.com/office/drawing/2014/main" id="{D9DAF52E-2A5C-98E3-FF65-B86043519F1F}"/>
              </a:ext>
            </a:extLst>
          </p:cNvPr>
          <p:cNvSpPr/>
          <p:nvPr/>
        </p:nvSpPr>
        <p:spPr>
          <a:xfrm>
            <a:off x="5304861" y="1389442"/>
            <a:ext cx="1582281" cy="1364036"/>
          </a:xfrm>
          <a:prstGeom prst="hexagon">
            <a:avLst/>
          </a:prstGeom>
          <a:solidFill>
            <a:schemeClr val="accent1"/>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39" name="Hexagon 38">
            <a:extLst>
              <a:ext uri="{FF2B5EF4-FFF2-40B4-BE49-F238E27FC236}">
                <a16:creationId xmlns:a16="http://schemas.microsoft.com/office/drawing/2014/main" id="{935674E7-A9A4-70BF-A3FD-505AD369E2E1}"/>
              </a:ext>
            </a:extLst>
          </p:cNvPr>
          <p:cNvSpPr/>
          <p:nvPr/>
        </p:nvSpPr>
        <p:spPr>
          <a:xfrm>
            <a:off x="7113114" y="2332089"/>
            <a:ext cx="1582281" cy="1364036"/>
          </a:xfrm>
          <a:prstGeom prst="hexagon">
            <a:avLst/>
          </a:prstGeom>
          <a:solidFill>
            <a:schemeClr val="accent1"/>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40" name="Hexagon 39">
            <a:extLst>
              <a:ext uri="{FF2B5EF4-FFF2-40B4-BE49-F238E27FC236}">
                <a16:creationId xmlns:a16="http://schemas.microsoft.com/office/drawing/2014/main" id="{293E2DB8-F78A-6471-70EC-E2EC9CE3573D}"/>
              </a:ext>
            </a:extLst>
          </p:cNvPr>
          <p:cNvSpPr/>
          <p:nvPr/>
        </p:nvSpPr>
        <p:spPr>
          <a:xfrm>
            <a:off x="3492441" y="4257323"/>
            <a:ext cx="1582281" cy="1364036"/>
          </a:xfrm>
          <a:prstGeom prst="hexagon">
            <a:avLst/>
          </a:prstGeom>
          <a:solidFill>
            <a:schemeClr val="accent1"/>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43" name="Hexagon 42">
            <a:extLst>
              <a:ext uri="{FF2B5EF4-FFF2-40B4-BE49-F238E27FC236}">
                <a16:creationId xmlns:a16="http://schemas.microsoft.com/office/drawing/2014/main" id="{15C0FEE4-A656-AAA1-CE3A-92586887067B}"/>
              </a:ext>
            </a:extLst>
          </p:cNvPr>
          <p:cNvSpPr/>
          <p:nvPr/>
        </p:nvSpPr>
        <p:spPr>
          <a:xfrm>
            <a:off x="7113114" y="4211259"/>
            <a:ext cx="1582281" cy="1364036"/>
          </a:xfrm>
          <a:prstGeom prst="hexagon">
            <a:avLst/>
          </a:prstGeom>
          <a:solidFill>
            <a:schemeClr val="accent3"/>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44" name="Hexagon 43">
            <a:extLst>
              <a:ext uri="{FF2B5EF4-FFF2-40B4-BE49-F238E27FC236}">
                <a16:creationId xmlns:a16="http://schemas.microsoft.com/office/drawing/2014/main" id="{D6F8DE74-FF11-80A8-3E0E-8904264BEFED}"/>
              </a:ext>
            </a:extLst>
          </p:cNvPr>
          <p:cNvSpPr/>
          <p:nvPr/>
        </p:nvSpPr>
        <p:spPr>
          <a:xfrm>
            <a:off x="5304861" y="5180981"/>
            <a:ext cx="1582281" cy="1364036"/>
          </a:xfrm>
          <a:prstGeom prst="hexagon">
            <a:avLst/>
          </a:prstGeom>
          <a:solidFill>
            <a:schemeClr val="accent1"/>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48" name="Hexagon 47">
            <a:extLst>
              <a:ext uri="{FF2B5EF4-FFF2-40B4-BE49-F238E27FC236}">
                <a16:creationId xmlns:a16="http://schemas.microsoft.com/office/drawing/2014/main" id="{F3EC2423-9812-E9D7-65B8-3EC19548538E}"/>
              </a:ext>
            </a:extLst>
          </p:cNvPr>
          <p:cNvSpPr/>
          <p:nvPr/>
        </p:nvSpPr>
        <p:spPr>
          <a:xfrm>
            <a:off x="5304861" y="3285210"/>
            <a:ext cx="1582281" cy="1364036"/>
          </a:xfrm>
          <a:prstGeom prst="hexagon">
            <a:avLst/>
          </a:prstGeom>
          <a:solidFill>
            <a:schemeClr val="accent5"/>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105" name="TextBox 104">
            <a:extLst>
              <a:ext uri="{FF2B5EF4-FFF2-40B4-BE49-F238E27FC236}">
                <a16:creationId xmlns:a16="http://schemas.microsoft.com/office/drawing/2014/main" id="{0FD22B7E-A300-B601-FE01-CD743A2C772D}"/>
              </a:ext>
            </a:extLst>
          </p:cNvPr>
          <p:cNvSpPr txBox="1"/>
          <p:nvPr/>
        </p:nvSpPr>
        <p:spPr>
          <a:xfrm>
            <a:off x="3541204" y="2631734"/>
            <a:ext cx="1578381" cy="666977"/>
          </a:xfrm>
          <a:prstGeom prst="rect">
            <a:avLst/>
          </a:prstGeom>
          <a:noFill/>
        </p:spPr>
        <p:txBody>
          <a:bodyPr wrap="none" rtlCol="0">
            <a:spAutoFit/>
          </a:bodyPr>
          <a:lstStyle/>
          <a:p>
            <a:pPr algn="ctr"/>
            <a:r>
              <a:rPr lang="en-US" sz="1867" dirty="0">
                <a:solidFill>
                  <a:schemeClr val="bg1"/>
                </a:solidFill>
              </a:rPr>
              <a:t>Special </a:t>
            </a:r>
          </a:p>
          <a:p>
            <a:pPr algn="ctr"/>
            <a:r>
              <a:rPr lang="en-US" sz="1867" dirty="0">
                <a:solidFill>
                  <a:schemeClr val="bg1"/>
                </a:solidFill>
              </a:rPr>
              <a:t>Assessments</a:t>
            </a:r>
          </a:p>
        </p:txBody>
      </p:sp>
      <p:sp>
        <p:nvSpPr>
          <p:cNvPr id="106" name="TextBox 105">
            <a:extLst>
              <a:ext uri="{FF2B5EF4-FFF2-40B4-BE49-F238E27FC236}">
                <a16:creationId xmlns:a16="http://schemas.microsoft.com/office/drawing/2014/main" id="{B6DD486A-6F50-DFF2-40D3-8285B6724825}"/>
              </a:ext>
            </a:extLst>
          </p:cNvPr>
          <p:cNvSpPr txBox="1"/>
          <p:nvPr/>
        </p:nvSpPr>
        <p:spPr>
          <a:xfrm>
            <a:off x="7204365" y="2725504"/>
            <a:ext cx="1445839" cy="666977"/>
          </a:xfrm>
          <a:prstGeom prst="rect">
            <a:avLst/>
          </a:prstGeom>
          <a:noFill/>
        </p:spPr>
        <p:txBody>
          <a:bodyPr wrap="square" rtlCol="0">
            <a:spAutoFit/>
          </a:bodyPr>
          <a:lstStyle/>
          <a:p>
            <a:pPr algn="ctr"/>
            <a:r>
              <a:rPr lang="en-US" sz="1867" dirty="0">
                <a:solidFill>
                  <a:schemeClr val="bg1"/>
                </a:solidFill>
              </a:rPr>
              <a:t>Regulatory Fees</a:t>
            </a:r>
          </a:p>
        </p:txBody>
      </p:sp>
      <p:sp>
        <p:nvSpPr>
          <p:cNvPr id="107" name="TextBox 106">
            <a:extLst>
              <a:ext uri="{FF2B5EF4-FFF2-40B4-BE49-F238E27FC236}">
                <a16:creationId xmlns:a16="http://schemas.microsoft.com/office/drawing/2014/main" id="{96486E3A-EA6C-DFAC-4F99-09C8B74E970D}"/>
              </a:ext>
            </a:extLst>
          </p:cNvPr>
          <p:cNvSpPr txBox="1"/>
          <p:nvPr/>
        </p:nvSpPr>
        <p:spPr>
          <a:xfrm>
            <a:off x="5479353" y="5505885"/>
            <a:ext cx="1188039" cy="923330"/>
          </a:xfrm>
          <a:prstGeom prst="rect">
            <a:avLst/>
          </a:prstGeom>
          <a:noFill/>
        </p:spPr>
        <p:txBody>
          <a:bodyPr wrap="square" rtlCol="0">
            <a:spAutoFit/>
          </a:bodyPr>
          <a:lstStyle/>
          <a:p>
            <a:pPr algn="ctr"/>
            <a:r>
              <a:rPr lang="en-US" dirty="0">
                <a:solidFill>
                  <a:schemeClr val="bg1"/>
                </a:solidFill>
              </a:rPr>
              <a:t>Tap Fees &amp; User Fees</a:t>
            </a:r>
          </a:p>
        </p:txBody>
      </p:sp>
      <p:sp>
        <p:nvSpPr>
          <p:cNvPr id="108" name="TextBox 107">
            <a:extLst>
              <a:ext uri="{FF2B5EF4-FFF2-40B4-BE49-F238E27FC236}">
                <a16:creationId xmlns:a16="http://schemas.microsoft.com/office/drawing/2014/main" id="{A97043D5-DDDC-E4F1-B56C-B5B7317549EB}"/>
              </a:ext>
            </a:extLst>
          </p:cNvPr>
          <p:cNvSpPr txBox="1"/>
          <p:nvPr/>
        </p:nvSpPr>
        <p:spPr>
          <a:xfrm>
            <a:off x="7136143" y="4304887"/>
            <a:ext cx="1582281" cy="1241622"/>
          </a:xfrm>
          <a:prstGeom prst="rect">
            <a:avLst/>
          </a:prstGeom>
          <a:noFill/>
        </p:spPr>
        <p:txBody>
          <a:bodyPr wrap="square" rtlCol="0">
            <a:spAutoFit/>
          </a:bodyPr>
          <a:lstStyle/>
          <a:p>
            <a:pPr algn="ctr"/>
            <a:r>
              <a:rPr lang="en-US" sz="1867" dirty="0">
                <a:solidFill>
                  <a:schemeClr val="bg1"/>
                </a:solidFill>
              </a:rPr>
              <a:t>Availability Fees &amp; Reserved Capacity </a:t>
            </a:r>
          </a:p>
        </p:txBody>
      </p:sp>
      <p:sp>
        <p:nvSpPr>
          <p:cNvPr id="109" name="TextBox 108">
            <a:extLst>
              <a:ext uri="{FF2B5EF4-FFF2-40B4-BE49-F238E27FC236}">
                <a16:creationId xmlns:a16="http://schemas.microsoft.com/office/drawing/2014/main" id="{A708568D-D247-BCB6-BA2E-395DD9644AEB}"/>
              </a:ext>
            </a:extLst>
          </p:cNvPr>
          <p:cNvSpPr txBox="1"/>
          <p:nvPr/>
        </p:nvSpPr>
        <p:spPr>
          <a:xfrm>
            <a:off x="3520333" y="4505503"/>
            <a:ext cx="1623200" cy="954300"/>
          </a:xfrm>
          <a:prstGeom prst="rect">
            <a:avLst/>
          </a:prstGeom>
          <a:noFill/>
        </p:spPr>
        <p:txBody>
          <a:bodyPr wrap="none" rtlCol="0">
            <a:spAutoFit/>
          </a:bodyPr>
          <a:lstStyle/>
          <a:p>
            <a:pPr algn="ctr"/>
            <a:r>
              <a:rPr lang="en-US" sz="1867" dirty="0">
                <a:solidFill>
                  <a:schemeClr val="bg1"/>
                </a:solidFill>
              </a:rPr>
              <a:t>System </a:t>
            </a:r>
          </a:p>
          <a:p>
            <a:pPr algn="ctr"/>
            <a:r>
              <a:rPr lang="en-US" sz="1867" dirty="0">
                <a:solidFill>
                  <a:schemeClr val="bg1"/>
                </a:solidFill>
              </a:rPr>
              <a:t>Development </a:t>
            </a:r>
          </a:p>
          <a:p>
            <a:pPr algn="ctr"/>
            <a:r>
              <a:rPr lang="en-US" sz="1867" dirty="0">
                <a:solidFill>
                  <a:schemeClr val="bg1"/>
                </a:solidFill>
              </a:rPr>
              <a:t>Fees</a:t>
            </a:r>
          </a:p>
        </p:txBody>
      </p:sp>
      <p:sp>
        <p:nvSpPr>
          <p:cNvPr id="110" name="TextBox 109">
            <a:extLst>
              <a:ext uri="{FF2B5EF4-FFF2-40B4-BE49-F238E27FC236}">
                <a16:creationId xmlns:a16="http://schemas.microsoft.com/office/drawing/2014/main" id="{E1842047-922A-9307-1066-655296123716}"/>
              </a:ext>
            </a:extLst>
          </p:cNvPr>
          <p:cNvSpPr txBox="1"/>
          <p:nvPr/>
        </p:nvSpPr>
        <p:spPr>
          <a:xfrm>
            <a:off x="5370707" y="1673859"/>
            <a:ext cx="1512666" cy="666977"/>
          </a:xfrm>
          <a:prstGeom prst="rect">
            <a:avLst/>
          </a:prstGeom>
          <a:noFill/>
        </p:spPr>
        <p:txBody>
          <a:bodyPr wrap="square" rtlCol="0">
            <a:spAutoFit/>
          </a:bodyPr>
          <a:lstStyle/>
          <a:p>
            <a:pPr algn="ctr"/>
            <a:r>
              <a:rPr lang="en-US" sz="1867" dirty="0">
                <a:solidFill>
                  <a:schemeClr val="bg1"/>
                </a:solidFill>
              </a:rPr>
              <a:t>Contractual Charges</a:t>
            </a:r>
          </a:p>
        </p:txBody>
      </p:sp>
      <p:grpSp>
        <p:nvGrpSpPr>
          <p:cNvPr id="3" name="Group 2">
            <a:extLst>
              <a:ext uri="{FF2B5EF4-FFF2-40B4-BE49-F238E27FC236}">
                <a16:creationId xmlns:a16="http://schemas.microsoft.com/office/drawing/2014/main" id="{A64E4CA3-04B5-35C9-98BB-BF978DC4BF9B}"/>
              </a:ext>
            </a:extLst>
          </p:cNvPr>
          <p:cNvGrpSpPr/>
          <p:nvPr/>
        </p:nvGrpSpPr>
        <p:grpSpPr>
          <a:xfrm>
            <a:off x="239409" y="1770047"/>
            <a:ext cx="2500352" cy="1319292"/>
            <a:chOff x="445359" y="2771140"/>
            <a:chExt cx="1875264" cy="1043153"/>
          </a:xfrm>
        </p:grpSpPr>
        <p:sp>
          <p:nvSpPr>
            <p:cNvPr id="45" name="TextBox 44">
              <a:extLst>
                <a:ext uri="{FF2B5EF4-FFF2-40B4-BE49-F238E27FC236}">
                  <a16:creationId xmlns:a16="http://schemas.microsoft.com/office/drawing/2014/main" id="{CB1C7391-5BB0-9F97-8CB5-B91274BE00E0}"/>
                </a:ext>
              </a:extLst>
            </p:cNvPr>
            <p:cNvSpPr txBox="1"/>
            <p:nvPr/>
          </p:nvSpPr>
          <p:spPr>
            <a:xfrm>
              <a:off x="458708" y="2771140"/>
              <a:ext cx="1861915" cy="657062"/>
            </a:xfrm>
            <a:prstGeom prst="rect">
              <a:avLst/>
            </a:prstGeom>
            <a:noFill/>
          </p:spPr>
          <p:txBody>
            <a:bodyPr wrap="square" rtlCol="0">
              <a:spAutoFit/>
            </a:bodyPr>
            <a:lstStyle/>
            <a:p>
              <a:r>
                <a:rPr lang="en-US" sz="2400" b="1" dirty="0">
                  <a:solidFill>
                    <a:schemeClr val="tx1">
                      <a:lumMod val="85000"/>
                      <a:lumOff val="15000"/>
                    </a:schemeClr>
                  </a:solidFill>
                </a:rPr>
                <a:t>Availability Fees</a:t>
              </a:r>
            </a:p>
            <a:p>
              <a:endParaRPr lang="en-US" sz="2400" b="1" dirty="0">
                <a:solidFill>
                  <a:schemeClr val="tx1">
                    <a:lumMod val="85000"/>
                    <a:lumOff val="15000"/>
                  </a:schemeClr>
                </a:solidFill>
              </a:endParaRPr>
            </a:p>
          </p:txBody>
        </p:sp>
        <p:sp>
          <p:nvSpPr>
            <p:cNvPr id="46" name="TextBox 45">
              <a:extLst>
                <a:ext uri="{FF2B5EF4-FFF2-40B4-BE49-F238E27FC236}">
                  <a16:creationId xmlns:a16="http://schemas.microsoft.com/office/drawing/2014/main" id="{A247C4EB-DE7C-96B2-1828-9F6FC1E4824E}"/>
                </a:ext>
              </a:extLst>
            </p:cNvPr>
            <p:cNvSpPr txBox="1"/>
            <p:nvPr/>
          </p:nvSpPr>
          <p:spPr>
            <a:xfrm>
              <a:off x="445359" y="3375712"/>
              <a:ext cx="1861915" cy="438581"/>
            </a:xfrm>
            <a:prstGeom prst="rect">
              <a:avLst/>
            </a:prstGeom>
            <a:noFill/>
          </p:spPr>
          <p:txBody>
            <a:bodyPr wrap="square" rtlCol="0">
              <a:spAutoFit/>
            </a:bodyPr>
            <a:lstStyle/>
            <a:p>
              <a:endParaRPr lang="en-US" sz="1600" dirty="0">
                <a:solidFill>
                  <a:schemeClr val="tx1">
                    <a:lumMod val="85000"/>
                    <a:lumOff val="15000"/>
                  </a:schemeClr>
                </a:solidFill>
              </a:endParaRPr>
            </a:p>
            <a:p>
              <a:endParaRPr lang="en-US" sz="1600" dirty="0">
                <a:solidFill>
                  <a:schemeClr val="tx1">
                    <a:lumMod val="85000"/>
                    <a:lumOff val="15000"/>
                  </a:schemeClr>
                </a:solidFill>
              </a:endParaRPr>
            </a:p>
          </p:txBody>
        </p:sp>
      </p:grpSp>
      <p:sp>
        <p:nvSpPr>
          <p:cNvPr id="5" name="Rectangle 4">
            <a:extLst>
              <a:ext uri="{FF2B5EF4-FFF2-40B4-BE49-F238E27FC236}">
                <a16:creationId xmlns:a16="http://schemas.microsoft.com/office/drawing/2014/main" id="{69BBD043-842F-31C7-775E-C6386C4C09FE}"/>
              </a:ext>
            </a:extLst>
          </p:cNvPr>
          <p:cNvSpPr/>
          <p:nvPr/>
        </p:nvSpPr>
        <p:spPr>
          <a:xfrm>
            <a:off x="184593" y="1673859"/>
            <a:ext cx="3105150" cy="46034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74613" lvl="1"/>
            <a:endParaRPr lang="en-US" sz="1400" dirty="0">
              <a:solidFill>
                <a:schemeClr val="tx1">
                  <a:lumMod val="75000"/>
                  <a:lumOff val="25000"/>
                </a:schemeClr>
              </a:solidFill>
            </a:endParaRPr>
          </a:p>
        </p:txBody>
      </p:sp>
      <p:sp>
        <p:nvSpPr>
          <p:cNvPr id="9" name="TextBox 8">
            <a:extLst>
              <a:ext uri="{FF2B5EF4-FFF2-40B4-BE49-F238E27FC236}">
                <a16:creationId xmlns:a16="http://schemas.microsoft.com/office/drawing/2014/main" id="{2C917A47-0B8E-8016-E4B4-25EABE34645B}"/>
              </a:ext>
            </a:extLst>
          </p:cNvPr>
          <p:cNvSpPr txBox="1"/>
          <p:nvPr/>
        </p:nvSpPr>
        <p:spPr>
          <a:xfrm>
            <a:off x="268720" y="2156437"/>
            <a:ext cx="2264925" cy="2031325"/>
          </a:xfrm>
          <a:prstGeom prst="rect">
            <a:avLst/>
          </a:prstGeom>
          <a:noFill/>
        </p:spPr>
        <p:txBody>
          <a:bodyPr wrap="square">
            <a:spAutoFit/>
          </a:bodyPr>
          <a:lstStyle/>
          <a:p>
            <a:r>
              <a:rPr lang="en-US" dirty="0"/>
              <a:t>Assessed on certain properties when water/sewer available but property owners choose not to connect</a:t>
            </a:r>
          </a:p>
        </p:txBody>
      </p:sp>
      <p:pic>
        <p:nvPicPr>
          <p:cNvPr id="20" name="Graphic 19" descr="Dollar with solid fill">
            <a:extLst>
              <a:ext uri="{FF2B5EF4-FFF2-40B4-BE49-F238E27FC236}">
                <a16:creationId xmlns:a16="http://schemas.microsoft.com/office/drawing/2014/main" id="{8417DA23-5E91-3C9D-CE21-55419BB678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8802" y="3451070"/>
            <a:ext cx="914400" cy="914400"/>
          </a:xfrm>
          <a:prstGeom prst="rect">
            <a:avLst/>
          </a:prstGeom>
          <a:effectLst>
            <a:outerShdw blurRad="50800" dist="38100" dir="8100000" algn="tr" rotWithShape="0">
              <a:prstClr val="black">
                <a:alpha val="40000"/>
              </a:prstClr>
            </a:outerShdw>
          </a:effectLst>
        </p:spPr>
      </p:pic>
      <p:grpSp>
        <p:nvGrpSpPr>
          <p:cNvPr id="8" name="Group 7">
            <a:extLst>
              <a:ext uri="{FF2B5EF4-FFF2-40B4-BE49-F238E27FC236}">
                <a16:creationId xmlns:a16="http://schemas.microsoft.com/office/drawing/2014/main" id="{9FB4BA76-8835-AEAD-D60D-19C4543D8957}"/>
              </a:ext>
            </a:extLst>
          </p:cNvPr>
          <p:cNvGrpSpPr/>
          <p:nvPr/>
        </p:nvGrpSpPr>
        <p:grpSpPr>
          <a:xfrm>
            <a:off x="238508" y="4222776"/>
            <a:ext cx="2731795" cy="1319292"/>
            <a:chOff x="445359" y="2771140"/>
            <a:chExt cx="2048846" cy="1043153"/>
          </a:xfrm>
        </p:grpSpPr>
        <p:sp>
          <p:nvSpPr>
            <p:cNvPr id="10" name="TextBox 9">
              <a:extLst>
                <a:ext uri="{FF2B5EF4-FFF2-40B4-BE49-F238E27FC236}">
                  <a16:creationId xmlns:a16="http://schemas.microsoft.com/office/drawing/2014/main" id="{C24FBA04-5D99-A5F0-7F16-6D5928500B30}"/>
                </a:ext>
              </a:extLst>
            </p:cNvPr>
            <p:cNvSpPr txBox="1"/>
            <p:nvPr/>
          </p:nvSpPr>
          <p:spPr>
            <a:xfrm>
              <a:off x="458708" y="2771140"/>
              <a:ext cx="2035497" cy="949090"/>
            </a:xfrm>
            <a:prstGeom prst="rect">
              <a:avLst/>
            </a:prstGeom>
            <a:noFill/>
          </p:spPr>
          <p:txBody>
            <a:bodyPr wrap="square" rtlCol="0">
              <a:spAutoFit/>
            </a:bodyPr>
            <a:lstStyle/>
            <a:p>
              <a:r>
                <a:rPr lang="en-US" sz="2400" b="1" dirty="0">
                  <a:solidFill>
                    <a:schemeClr val="tx1">
                      <a:lumMod val="85000"/>
                      <a:lumOff val="15000"/>
                    </a:schemeClr>
                  </a:solidFill>
                </a:rPr>
                <a:t>Reserved Capacity  Charges</a:t>
              </a:r>
            </a:p>
            <a:p>
              <a:endParaRPr lang="en-US" sz="2400" b="1" dirty="0">
                <a:solidFill>
                  <a:schemeClr val="tx1">
                    <a:lumMod val="85000"/>
                    <a:lumOff val="15000"/>
                  </a:schemeClr>
                </a:solidFill>
              </a:endParaRPr>
            </a:p>
          </p:txBody>
        </p:sp>
        <p:sp>
          <p:nvSpPr>
            <p:cNvPr id="11" name="TextBox 10">
              <a:extLst>
                <a:ext uri="{FF2B5EF4-FFF2-40B4-BE49-F238E27FC236}">
                  <a16:creationId xmlns:a16="http://schemas.microsoft.com/office/drawing/2014/main" id="{3D52EE58-9CE8-A194-1562-81E0A0F33284}"/>
                </a:ext>
              </a:extLst>
            </p:cNvPr>
            <p:cNvSpPr txBox="1"/>
            <p:nvPr/>
          </p:nvSpPr>
          <p:spPr>
            <a:xfrm>
              <a:off x="445359" y="3375712"/>
              <a:ext cx="1861915" cy="438581"/>
            </a:xfrm>
            <a:prstGeom prst="rect">
              <a:avLst/>
            </a:prstGeom>
            <a:noFill/>
          </p:spPr>
          <p:txBody>
            <a:bodyPr wrap="square" rtlCol="0">
              <a:spAutoFit/>
            </a:bodyPr>
            <a:lstStyle/>
            <a:p>
              <a:endParaRPr lang="en-US" sz="1600" dirty="0">
                <a:solidFill>
                  <a:schemeClr val="tx1">
                    <a:lumMod val="85000"/>
                    <a:lumOff val="15000"/>
                  </a:schemeClr>
                </a:solidFill>
              </a:endParaRPr>
            </a:p>
            <a:p>
              <a:endParaRPr lang="en-US" sz="1600" dirty="0">
                <a:solidFill>
                  <a:schemeClr val="tx1">
                    <a:lumMod val="85000"/>
                    <a:lumOff val="15000"/>
                  </a:schemeClr>
                </a:solidFill>
              </a:endParaRPr>
            </a:p>
          </p:txBody>
        </p:sp>
      </p:grpSp>
      <p:sp>
        <p:nvSpPr>
          <p:cNvPr id="13" name="TextBox 12">
            <a:extLst>
              <a:ext uri="{FF2B5EF4-FFF2-40B4-BE49-F238E27FC236}">
                <a16:creationId xmlns:a16="http://schemas.microsoft.com/office/drawing/2014/main" id="{7F09A1CD-267C-553B-3477-47C6C948B89F}"/>
              </a:ext>
            </a:extLst>
          </p:cNvPr>
          <p:cNvSpPr txBox="1"/>
          <p:nvPr/>
        </p:nvSpPr>
        <p:spPr>
          <a:xfrm>
            <a:off x="256306" y="4990628"/>
            <a:ext cx="2264925" cy="1477328"/>
          </a:xfrm>
          <a:prstGeom prst="rect">
            <a:avLst/>
          </a:prstGeom>
          <a:noFill/>
        </p:spPr>
        <p:txBody>
          <a:bodyPr wrap="square">
            <a:spAutoFit/>
          </a:bodyPr>
          <a:lstStyle/>
          <a:p>
            <a:r>
              <a:rPr lang="en-US" dirty="0"/>
              <a:t>Charges assessed to other local governments to reserve capacity in utility system</a:t>
            </a:r>
          </a:p>
        </p:txBody>
      </p:sp>
      <p:sp>
        <p:nvSpPr>
          <p:cNvPr id="7" name="Rectangle 6">
            <a:extLst>
              <a:ext uri="{FF2B5EF4-FFF2-40B4-BE49-F238E27FC236}">
                <a16:creationId xmlns:a16="http://schemas.microsoft.com/office/drawing/2014/main" id="{8A439D37-CB81-E526-2897-6C31EBC9C783}"/>
              </a:ext>
            </a:extLst>
          </p:cNvPr>
          <p:cNvSpPr/>
          <p:nvPr/>
        </p:nvSpPr>
        <p:spPr>
          <a:xfrm>
            <a:off x="9266966" y="1944206"/>
            <a:ext cx="2573865" cy="35038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lumMod val="75000"/>
                    <a:lumOff val="25000"/>
                  </a:schemeClr>
                </a:solidFill>
              </a:rPr>
              <a:t>State law also allows municipalities and counties to transfer property taxes and other general fund revenues to the water and wastewater funds, but this practice raises red flags for the LGC, DEQ, and any other potential lenders.</a:t>
            </a:r>
          </a:p>
        </p:txBody>
      </p:sp>
    </p:spTree>
    <p:extLst>
      <p:ext uri="{BB962C8B-B14F-4D97-AF65-F5344CB8AC3E}">
        <p14:creationId xmlns:p14="http://schemas.microsoft.com/office/powerpoint/2010/main" val="4260060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6680E92-76CE-4848-93EA-0FB7206C94E0}"/>
              </a:ext>
            </a:extLst>
          </p:cNvPr>
          <p:cNvSpPr/>
          <p:nvPr/>
        </p:nvSpPr>
        <p:spPr>
          <a:xfrm>
            <a:off x="9896989" y="1306430"/>
            <a:ext cx="2295012" cy="5457255"/>
          </a:xfrm>
          <a:prstGeom prst="rect">
            <a:avLst/>
          </a:prstGeom>
          <a:solidFill>
            <a:schemeClr val="tx2">
              <a:lumMod val="50000"/>
              <a:lumOff val="5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algn="ctr"/>
            <a:endParaRPr lang="en-IN" dirty="0"/>
          </a:p>
        </p:txBody>
      </p:sp>
      <p:sp>
        <p:nvSpPr>
          <p:cNvPr id="4" name="Rectangle 3">
            <a:extLst>
              <a:ext uri="{FF2B5EF4-FFF2-40B4-BE49-F238E27FC236}">
                <a16:creationId xmlns:a16="http://schemas.microsoft.com/office/drawing/2014/main" id="{0363A858-C4E0-4A35-A3E2-035C5B7EB81C}"/>
              </a:ext>
            </a:extLst>
          </p:cNvPr>
          <p:cNvSpPr/>
          <p:nvPr/>
        </p:nvSpPr>
        <p:spPr>
          <a:xfrm>
            <a:off x="5226638" y="1306430"/>
            <a:ext cx="2295012" cy="5457255"/>
          </a:xfrm>
          <a:prstGeom prst="rect">
            <a:avLst/>
          </a:prstGeom>
          <a:solidFill>
            <a:schemeClr val="accent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algn="ctr"/>
            <a:endParaRPr lang="en-IN" dirty="0"/>
          </a:p>
        </p:txBody>
      </p:sp>
      <p:sp>
        <p:nvSpPr>
          <p:cNvPr id="72" name="Rectangle 71">
            <a:extLst>
              <a:ext uri="{FF2B5EF4-FFF2-40B4-BE49-F238E27FC236}">
                <a16:creationId xmlns:a16="http://schemas.microsoft.com/office/drawing/2014/main" id="{FDC0374A-05AB-40E4-9873-879CEC285C88}"/>
              </a:ext>
            </a:extLst>
          </p:cNvPr>
          <p:cNvSpPr/>
          <p:nvPr/>
        </p:nvSpPr>
        <p:spPr>
          <a:xfrm>
            <a:off x="5248127" y="3287712"/>
            <a:ext cx="2295012" cy="996368"/>
          </a:xfrm>
          <a:prstGeom prst="rect">
            <a:avLst/>
          </a:prstGeom>
          <a:solidFill>
            <a:schemeClr val="accent4">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4" name="TextBox 73">
            <a:extLst>
              <a:ext uri="{FF2B5EF4-FFF2-40B4-BE49-F238E27FC236}">
                <a16:creationId xmlns:a16="http://schemas.microsoft.com/office/drawing/2014/main" id="{3C3CF40D-EF09-4B00-BABF-8C8E0F2D8507}"/>
              </a:ext>
            </a:extLst>
          </p:cNvPr>
          <p:cNvSpPr txBox="1"/>
          <p:nvPr/>
        </p:nvSpPr>
        <p:spPr>
          <a:xfrm>
            <a:off x="5438953" y="3429001"/>
            <a:ext cx="1913367" cy="491921"/>
          </a:xfrm>
          <a:prstGeom prst="rect">
            <a:avLst/>
          </a:prstGeom>
          <a:noFill/>
        </p:spPr>
        <p:txBody>
          <a:bodyPr wrap="square" lIns="0" tIns="0" rIns="0" bIns="0" rtlCol="0" anchor="ctr">
            <a:noAutofit/>
          </a:bodyPr>
          <a:lstStyle/>
          <a:p>
            <a:pPr algn="ctr"/>
            <a:r>
              <a:rPr lang="en-IN" sz="2400" b="1" dirty="0">
                <a:solidFill>
                  <a:schemeClr val="bg1"/>
                </a:solidFill>
              </a:rPr>
              <a:t>Municipalities</a:t>
            </a:r>
          </a:p>
        </p:txBody>
      </p:sp>
      <p:sp>
        <p:nvSpPr>
          <p:cNvPr id="83" name="Rectangle 82">
            <a:extLst>
              <a:ext uri="{FF2B5EF4-FFF2-40B4-BE49-F238E27FC236}">
                <a16:creationId xmlns:a16="http://schemas.microsoft.com/office/drawing/2014/main" id="{85A38447-9D9F-440E-9A29-50D42404EEAE}"/>
              </a:ext>
            </a:extLst>
          </p:cNvPr>
          <p:cNvSpPr/>
          <p:nvPr/>
        </p:nvSpPr>
        <p:spPr>
          <a:xfrm>
            <a:off x="5473172" y="4534018"/>
            <a:ext cx="1938301" cy="1700031"/>
          </a:xfrm>
          <a:prstGeom prst="rect">
            <a:avLst/>
          </a:prstGeom>
        </p:spPr>
        <p:txBody>
          <a:bodyPr wrap="square" lIns="0" tIns="0" rIns="0" bIns="0" anchor="t">
            <a:noAutofit/>
          </a:bodyPr>
          <a:lstStyle/>
          <a:p>
            <a:pPr algn="ctr"/>
            <a:r>
              <a:rPr lang="en-IN" sz="2400" dirty="0">
                <a:solidFill>
                  <a:schemeClr val="bg1"/>
                </a:solidFill>
                <a:ea typeface="Open Sans" panose="020B0606030504020204" pitchFamily="34" charset="0"/>
                <a:cs typeface="Open Sans" panose="020B0606030504020204" pitchFamily="34" charset="0"/>
              </a:rPr>
              <a:t>G.S. 160A-317</a:t>
            </a:r>
          </a:p>
        </p:txBody>
      </p:sp>
      <p:sp>
        <p:nvSpPr>
          <p:cNvPr id="5" name="Rectangle 4">
            <a:extLst>
              <a:ext uri="{FF2B5EF4-FFF2-40B4-BE49-F238E27FC236}">
                <a16:creationId xmlns:a16="http://schemas.microsoft.com/office/drawing/2014/main" id="{1E25DF98-71A9-46A9-9C1C-401A1CC2C496}"/>
              </a:ext>
            </a:extLst>
          </p:cNvPr>
          <p:cNvSpPr/>
          <p:nvPr/>
        </p:nvSpPr>
        <p:spPr>
          <a:xfrm>
            <a:off x="7569915" y="1306430"/>
            <a:ext cx="2295012" cy="5457255"/>
          </a:xfrm>
          <a:prstGeom prst="rect">
            <a:avLst/>
          </a:prstGeom>
          <a:solidFill>
            <a:schemeClr val="accent2">
              <a:lumMod val="90000"/>
              <a:lumOff val="1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algn="ctr"/>
            <a:endParaRPr lang="en-IN" dirty="0"/>
          </a:p>
        </p:txBody>
      </p:sp>
      <p:sp>
        <p:nvSpPr>
          <p:cNvPr id="75" name="Rectangle 74">
            <a:extLst>
              <a:ext uri="{FF2B5EF4-FFF2-40B4-BE49-F238E27FC236}">
                <a16:creationId xmlns:a16="http://schemas.microsoft.com/office/drawing/2014/main" id="{24E9D209-C5B0-4BBF-B644-6CD2B1FB3CC7}"/>
              </a:ext>
            </a:extLst>
          </p:cNvPr>
          <p:cNvSpPr/>
          <p:nvPr/>
        </p:nvSpPr>
        <p:spPr>
          <a:xfrm>
            <a:off x="7569915" y="3287714"/>
            <a:ext cx="2295012" cy="1018929"/>
          </a:xfrm>
          <a:prstGeom prst="rect">
            <a:avLst/>
          </a:prstGeom>
          <a:solidFill>
            <a:schemeClr val="accent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7" name="TextBox 76">
            <a:extLst>
              <a:ext uri="{FF2B5EF4-FFF2-40B4-BE49-F238E27FC236}">
                <a16:creationId xmlns:a16="http://schemas.microsoft.com/office/drawing/2014/main" id="{A70169BA-887E-4BFA-9198-6A93CAB45C24}"/>
              </a:ext>
            </a:extLst>
          </p:cNvPr>
          <p:cNvSpPr txBox="1"/>
          <p:nvPr/>
        </p:nvSpPr>
        <p:spPr>
          <a:xfrm>
            <a:off x="7760739" y="3429001"/>
            <a:ext cx="1913367" cy="491921"/>
          </a:xfrm>
          <a:prstGeom prst="rect">
            <a:avLst/>
          </a:prstGeom>
          <a:noFill/>
        </p:spPr>
        <p:txBody>
          <a:bodyPr wrap="square" lIns="0" tIns="0" rIns="0" bIns="0" rtlCol="0" anchor="ctr">
            <a:noAutofit/>
          </a:bodyPr>
          <a:lstStyle/>
          <a:p>
            <a:pPr algn="ctr"/>
            <a:r>
              <a:rPr lang="en-IN" sz="2400" b="1" dirty="0">
                <a:solidFill>
                  <a:schemeClr val="bg1"/>
                </a:solidFill>
              </a:rPr>
              <a:t>Sanitary Districts</a:t>
            </a:r>
          </a:p>
        </p:txBody>
      </p:sp>
      <p:sp>
        <p:nvSpPr>
          <p:cNvPr id="84" name="Rectangle 83">
            <a:extLst>
              <a:ext uri="{FF2B5EF4-FFF2-40B4-BE49-F238E27FC236}">
                <a16:creationId xmlns:a16="http://schemas.microsoft.com/office/drawing/2014/main" id="{119689F7-CC05-4A9B-A7AE-2193BF69ADA6}"/>
              </a:ext>
            </a:extLst>
          </p:cNvPr>
          <p:cNvSpPr/>
          <p:nvPr/>
        </p:nvSpPr>
        <p:spPr>
          <a:xfrm>
            <a:off x="7602479" y="4510542"/>
            <a:ext cx="2212999" cy="1700031"/>
          </a:xfrm>
          <a:prstGeom prst="rect">
            <a:avLst/>
          </a:prstGeom>
        </p:spPr>
        <p:txBody>
          <a:bodyPr wrap="square" lIns="0" tIns="0" rIns="0" bIns="0" anchor="t">
            <a:noAutofit/>
          </a:bodyPr>
          <a:lstStyle/>
          <a:p>
            <a:pPr algn="ctr"/>
            <a:r>
              <a:rPr lang="en-IN" sz="2400" dirty="0">
                <a:solidFill>
                  <a:schemeClr val="bg1"/>
                </a:solidFill>
                <a:ea typeface="Open Sans" panose="020B0606030504020204" pitchFamily="34" charset="0"/>
                <a:cs typeface="Open Sans" panose="020B0606030504020204" pitchFamily="34" charset="0"/>
              </a:rPr>
              <a:t>G.S. 130A-55(16) </a:t>
            </a:r>
          </a:p>
        </p:txBody>
      </p:sp>
      <p:sp>
        <p:nvSpPr>
          <p:cNvPr id="3" name="Rectangle 2">
            <a:extLst>
              <a:ext uri="{FF2B5EF4-FFF2-40B4-BE49-F238E27FC236}">
                <a16:creationId xmlns:a16="http://schemas.microsoft.com/office/drawing/2014/main" id="{DF6B90A6-EF2C-450D-BAF9-2396E76DF6C9}"/>
              </a:ext>
            </a:extLst>
          </p:cNvPr>
          <p:cNvSpPr/>
          <p:nvPr/>
        </p:nvSpPr>
        <p:spPr>
          <a:xfrm>
            <a:off x="2897766" y="1306430"/>
            <a:ext cx="2295012" cy="5457255"/>
          </a:xfrm>
          <a:prstGeom prst="rect">
            <a:avLst/>
          </a:prstGeom>
          <a:solidFill>
            <a:schemeClr val="accent5">
              <a:lumMod val="9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algn="ctr"/>
            <a:endParaRPr lang="en-IN" dirty="0"/>
          </a:p>
        </p:txBody>
      </p:sp>
      <p:sp>
        <p:nvSpPr>
          <p:cNvPr id="65" name="Rectangle 64">
            <a:extLst>
              <a:ext uri="{FF2B5EF4-FFF2-40B4-BE49-F238E27FC236}">
                <a16:creationId xmlns:a16="http://schemas.microsoft.com/office/drawing/2014/main" id="{A29584D3-F1FA-42E7-BE33-E2AE012E1384}"/>
              </a:ext>
            </a:extLst>
          </p:cNvPr>
          <p:cNvSpPr/>
          <p:nvPr/>
        </p:nvSpPr>
        <p:spPr>
          <a:xfrm>
            <a:off x="2900409" y="3287712"/>
            <a:ext cx="2295012" cy="996368"/>
          </a:xfrm>
          <a:prstGeom prst="rect">
            <a:avLst/>
          </a:prstGeom>
          <a:solidFill>
            <a:schemeClr val="accent5">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1" name="TextBox 70">
            <a:extLst>
              <a:ext uri="{FF2B5EF4-FFF2-40B4-BE49-F238E27FC236}">
                <a16:creationId xmlns:a16="http://schemas.microsoft.com/office/drawing/2014/main" id="{6B62C155-6D02-40CF-AEAA-0116D0DDEEB4}"/>
              </a:ext>
            </a:extLst>
          </p:cNvPr>
          <p:cNvSpPr txBox="1"/>
          <p:nvPr/>
        </p:nvSpPr>
        <p:spPr>
          <a:xfrm>
            <a:off x="3117165" y="3429001"/>
            <a:ext cx="1913367" cy="491921"/>
          </a:xfrm>
          <a:prstGeom prst="rect">
            <a:avLst/>
          </a:prstGeom>
          <a:noFill/>
        </p:spPr>
        <p:txBody>
          <a:bodyPr wrap="square" lIns="0" tIns="0" rIns="0" bIns="0" rtlCol="0" anchor="ctr">
            <a:noAutofit/>
          </a:bodyPr>
          <a:lstStyle/>
          <a:p>
            <a:pPr algn="ctr"/>
            <a:r>
              <a:rPr lang="en-IN" sz="2400" b="1" dirty="0">
                <a:solidFill>
                  <a:schemeClr val="bg1"/>
                </a:solidFill>
              </a:rPr>
              <a:t>Counties</a:t>
            </a:r>
          </a:p>
        </p:txBody>
      </p:sp>
      <p:sp>
        <p:nvSpPr>
          <p:cNvPr id="82" name="Rectangle 81">
            <a:extLst>
              <a:ext uri="{FF2B5EF4-FFF2-40B4-BE49-F238E27FC236}">
                <a16:creationId xmlns:a16="http://schemas.microsoft.com/office/drawing/2014/main" id="{2B45C093-5B32-485B-B702-94C70F0AD2A7}"/>
              </a:ext>
            </a:extLst>
          </p:cNvPr>
          <p:cNvSpPr/>
          <p:nvPr/>
        </p:nvSpPr>
        <p:spPr>
          <a:xfrm>
            <a:off x="3076120" y="4525594"/>
            <a:ext cx="1938301" cy="1700031"/>
          </a:xfrm>
          <a:prstGeom prst="rect">
            <a:avLst/>
          </a:prstGeom>
        </p:spPr>
        <p:txBody>
          <a:bodyPr wrap="square" lIns="0" tIns="0" rIns="0" bIns="0" anchor="t">
            <a:noAutofit/>
          </a:bodyPr>
          <a:lstStyle/>
          <a:p>
            <a:pPr algn="ctr"/>
            <a:r>
              <a:rPr lang="en-IN" sz="2400" dirty="0">
                <a:solidFill>
                  <a:schemeClr val="bg1"/>
                </a:solidFill>
                <a:ea typeface="Open Sans" panose="020B0606030504020204" pitchFamily="34" charset="0"/>
                <a:cs typeface="Open Sans" panose="020B0606030504020204" pitchFamily="34" charset="0"/>
              </a:rPr>
              <a:t>G.S. 153A-284</a:t>
            </a:r>
          </a:p>
        </p:txBody>
      </p:sp>
      <p:sp>
        <p:nvSpPr>
          <p:cNvPr id="32" name="Rectangle 31">
            <a:extLst>
              <a:ext uri="{FF2B5EF4-FFF2-40B4-BE49-F238E27FC236}">
                <a16:creationId xmlns:a16="http://schemas.microsoft.com/office/drawing/2014/main" id="{C2BAF69C-DF3A-4E0C-9ED6-002F304D54CD}"/>
              </a:ext>
            </a:extLst>
          </p:cNvPr>
          <p:cNvSpPr/>
          <p:nvPr/>
        </p:nvSpPr>
        <p:spPr>
          <a:xfrm>
            <a:off x="9891703" y="3287714"/>
            <a:ext cx="2295012" cy="1018929"/>
          </a:xfrm>
          <a:prstGeom prst="rect">
            <a:avLst/>
          </a:prstGeom>
          <a:solidFill>
            <a:schemeClr val="tx2">
              <a:lumMod val="90000"/>
              <a:lumOff val="1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TextBox 33">
            <a:extLst>
              <a:ext uri="{FF2B5EF4-FFF2-40B4-BE49-F238E27FC236}">
                <a16:creationId xmlns:a16="http://schemas.microsoft.com/office/drawing/2014/main" id="{9EC8FE19-6F79-4BE6-817E-BD9FF36D5ACC}"/>
              </a:ext>
            </a:extLst>
          </p:cNvPr>
          <p:cNvSpPr txBox="1"/>
          <p:nvPr/>
        </p:nvSpPr>
        <p:spPr>
          <a:xfrm>
            <a:off x="9886418" y="3570285"/>
            <a:ext cx="2262951" cy="491921"/>
          </a:xfrm>
          <a:prstGeom prst="rect">
            <a:avLst/>
          </a:prstGeom>
          <a:solidFill>
            <a:schemeClr val="tx2">
              <a:lumMod val="90000"/>
              <a:lumOff val="10000"/>
            </a:schemeClr>
          </a:solidFill>
        </p:spPr>
        <p:txBody>
          <a:bodyPr wrap="square" lIns="0" tIns="0" rIns="0" bIns="0" rtlCol="0" anchor="ctr">
            <a:noAutofit/>
          </a:bodyPr>
          <a:lstStyle/>
          <a:p>
            <a:pPr algn="ctr"/>
            <a:r>
              <a:rPr lang="en-IN" sz="2400" b="1" dirty="0">
                <a:solidFill>
                  <a:schemeClr val="bg1"/>
                </a:solidFill>
              </a:rPr>
              <a:t>Certain Water &amp; Sewer Authorities</a:t>
            </a:r>
          </a:p>
        </p:txBody>
      </p:sp>
      <p:sp>
        <p:nvSpPr>
          <p:cNvPr id="41" name="Rectangle 40">
            <a:extLst>
              <a:ext uri="{FF2B5EF4-FFF2-40B4-BE49-F238E27FC236}">
                <a16:creationId xmlns:a16="http://schemas.microsoft.com/office/drawing/2014/main" id="{AFF10805-9E7D-4E0E-B22E-32E27A479F3F}"/>
              </a:ext>
            </a:extLst>
          </p:cNvPr>
          <p:cNvSpPr/>
          <p:nvPr/>
        </p:nvSpPr>
        <p:spPr>
          <a:xfrm>
            <a:off x="9756851" y="4526419"/>
            <a:ext cx="2564715" cy="1700031"/>
          </a:xfrm>
          <a:prstGeom prst="rect">
            <a:avLst/>
          </a:prstGeom>
        </p:spPr>
        <p:txBody>
          <a:bodyPr wrap="square" lIns="0" tIns="0" rIns="0" bIns="0" anchor="t">
            <a:noAutofit/>
          </a:bodyPr>
          <a:lstStyle/>
          <a:p>
            <a:pPr algn="ctr"/>
            <a:r>
              <a:rPr lang="en-IN" sz="2400" dirty="0">
                <a:solidFill>
                  <a:schemeClr val="bg1"/>
                </a:solidFill>
                <a:ea typeface="Open Sans" panose="020B0606030504020204" pitchFamily="34" charset="0"/>
                <a:cs typeface="Open Sans" panose="020B0606030504020204" pitchFamily="34" charset="0"/>
              </a:rPr>
              <a:t>G.S. 162A-6a(14(d) </a:t>
            </a:r>
          </a:p>
        </p:txBody>
      </p:sp>
      <p:sp>
        <p:nvSpPr>
          <p:cNvPr id="58" name="Oval 57">
            <a:extLst>
              <a:ext uri="{FF2B5EF4-FFF2-40B4-BE49-F238E27FC236}">
                <a16:creationId xmlns:a16="http://schemas.microsoft.com/office/drawing/2014/main" id="{BBF1B242-3A61-4A3D-9FFC-449B2412E9D5}"/>
              </a:ext>
            </a:extLst>
          </p:cNvPr>
          <p:cNvSpPr/>
          <p:nvPr/>
        </p:nvSpPr>
        <p:spPr>
          <a:xfrm>
            <a:off x="3474981" y="1763019"/>
            <a:ext cx="1197728" cy="1047188"/>
          </a:xfrm>
          <a:prstGeom prst="ellipse">
            <a:avLst/>
          </a:prstGeom>
          <a:solidFill>
            <a:schemeClr val="accent5">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9" name="Freeform: Shape 58">
            <a:extLst>
              <a:ext uri="{FF2B5EF4-FFF2-40B4-BE49-F238E27FC236}">
                <a16:creationId xmlns:a16="http://schemas.microsoft.com/office/drawing/2014/main" id="{0DFE7296-EA12-4BFC-B30C-3A6F0E4DEC50}"/>
              </a:ext>
            </a:extLst>
          </p:cNvPr>
          <p:cNvSpPr/>
          <p:nvPr/>
        </p:nvSpPr>
        <p:spPr>
          <a:xfrm rot="18817656">
            <a:off x="3867811" y="1808949"/>
            <a:ext cx="915261" cy="469828"/>
          </a:xfrm>
          <a:custGeom>
            <a:avLst/>
            <a:gdLst>
              <a:gd name="connsiteX0" fmla="*/ 1378797 w 1378797"/>
              <a:gd name="connsiteY0" fmla="*/ 832810 h 946747"/>
              <a:gd name="connsiteX1" fmla="*/ 1266068 w 1378797"/>
              <a:gd name="connsiteY1" fmla="*/ 945539 h 946747"/>
              <a:gd name="connsiteX2" fmla="*/ 119926 w 1378797"/>
              <a:gd name="connsiteY2" fmla="*/ 945539 h 946747"/>
              <a:gd name="connsiteX3" fmla="*/ 113940 w 1378797"/>
              <a:gd name="connsiteY3" fmla="*/ 946747 h 946747"/>
              <a:gd name="connsiteX4" fmla="*/ 34228 w 1378797"/>
              <a:gd name="connsiteY4" fmla="*/ 913730 h 946747"/>
              <a:gd name="connsiteX5" fmla="*/ 33743 w 1378797"/>
              <a:gd name="connsiteY5" fmla="*/ 913011 h 946747"/>
              <a:gd name="connsiteX6" fmla="*/ 33017 w 1378797"/>
              <a:gd name="connsiteY6" fmla="*/ 912522 h 946747"/>
              <a:gd name="connsiteX7" fmla="*/ 0 w 1378797"/>
              <a:gd name="connsiteY7" fmla="*/ 832810 h 946747"/>
              <a:gd name="connsiteX8" fmla="*/ 1211 w 1378797"/>
              <a:gd name="connsiteY8" fmla="*/ 826814 h 946747"/>
              <a:gd name="connsiteX9" fmla="*/ 1211 w 1378797"/>
              <a:gd name="connsiteY9" fmla="*/ 112729 h 946747"/>
              <a:gd name="connsiteX10" fmla="*/ 113940 w 1378797"/>
              <a:gd name="connsiteY10" fmla="*/ 0 h 946747"/>
              <a:gd name="connsiteX11" fmla="*/ 226669 w 1378797"/>
              <a:gd name="connsiteY11" fmla="*/ 112729 h 946747"/>
              <a:gd name="connsiteX12" fmla="*/ 226669 w 1378797"/>
              <a:gd name="connsiteY12" fmla="*/ 720081 h 946747"/>
              <a:gd name="connsiteX13" fmla="*/ 1266068 w 1378797"/>
              <a:gd name="connsiteY13" fmla="*/ 720081 h 946747"/>
              <a:gd name="connsiteX14" fmla="*/ 1378797 w 1378797"/>
              <a:gd name="connsiteY14" fmla="*/ 832810 h 946747"/>
              <a:gd name="connsiteX0" fmla="*/ 1378797 w 1378797"/>
              <a:gd name="connsiteY0" fmla="*/ 832810 h 946747"/>
              <a:gd name="connsiteX1" fmla="*/ 119926 w 1378797"/>
              <a:gd name="connsiteY1" fmla="*/ 945539 h 946747"/>
              <a:gd name="connsiteX2" fmla="*/ 113940 w 1378797"/>
              <a:gd name="connsiteY2" fmla="*/ 946747 h 946747"/>
              <a:gd name="connsiteX3" fmla="*/ 34228 w 1378797"/>
              <a:gd name="connsiteY3" fmla="*/ 913730 h 946747"/>
              <a:gd name="connsiteX4" fmla="*/ 33743 w 1378797"/>
              <a:gd name="connsiteY4" fmla="*/ 913011 h 946747"/>
              <a:gd name="connsiteX5" fmla="*/ 33017 w 1378797"/>
              <a:gd name="connsiteY5" fmla="*/ 912522 h 946747"/>
              <a:gd name="connsiteX6" fmla="*/ 0 w 1378797"/>
              <a:gd name="connsiteY6" fmla="*/ 832810 h 946747"/>
              <a:gd name="connsiteX7" fmla="*/ 1211 w 1378797"/>
              <a:gd name="connsiteY7" fmla="*/ 826814 h 946747"/>
              <a:gd name="connsiteX8" fmla="*/ 1211 w 1378797"/>
              <a:gd name="connsiteY8" fmla="*/ 112729 h 946747"/>
              <a:gd name="connsiteX9" fmla="*/ 113940 w 1378797"/>
              <a:gd name="connsiteY9" fmla="*/ 0 h 946747"/>
              <a:gd name="connsiteX10" fmla="*/ 226669 w 1378797"/>
              <a:gd name="connsiteY10" fmla="*/ 112729 h 946747"/>
              <a:gd name="connsiteX11" fmla="*/ 226669 w 1378797"/>
              <a:gd name="connsiteY11" fmla="*/ 720081 h 946747"/>
              <a:gd name="connsiteX12" fmla="*/ 1266068 w 1378797"/>
              <a:gd name="connsiteY12" fmla="*/ 720081 h 946747"/>
              <a:gd name="connsiteX13" fmla="*/ 1378797 w 1378797"/>
              <a:gd name="connsiteY13" fmla="*/ 832810 h 946747"/>
              <a:gd name="connsiteX0" fmla="*/ 1378797 w 1378797"/>
              <a:gd name="connsiteY0" fmla="*/ 832810 h 946747"/>
              <a:gd name="connsiteX1" fmla="*/ 119926 w 1378797"/>
              <a:gd name="connsiteY1" fmla="*/ 945539 h 946747"/>
              <a:gd name="connsiteX2" fmla="*/ 113940 w 1378797"/>
              <a:gd name="connsiteY2" fmla="*/ 946747 h 946747"/>
              <a:gd name="connsiteX3" fmla="*/ 34228 w 1378797"/>
              <a:gd name="connsiteY3" fmla="*/ 913730 h 946747"/>
              <a:gd name="connsiteX4" fmla="*/ 33743 w 1378797"/>
              <a:gd name="connsiteY4" fmla="*/ 913011 h 946747"/>
              <a:gd name="connsiteX5" fmla="*/ 33017 w 1378797"/>
              <a:gd name="connsiteY5" fmla="*/ 912522 h 946747"/>
              <a:gd name="connsiteX6" fmla="*/ 0 w 1378797"/>
              <a:gd name="connsiteY6" fmla="*/ 832810 h 946747"/>
              <a:gd name="connsiteX7" fmla="*/ 1211 w 1378797"/>
              <a:gd name="connsiteY7" fmla="*/ 826814 h 946747"/>
              <a:gd name="connsiteX8" fmla="*/ 1211 w 1378797"/>
              <a:gd name="connsiteY8" fmla="*/ 112729 h 946747"/>
              <a:gd name="connsiteX9" fmla="*/ 113940 w 1378797"/>
              <a:gd name="connsiteY9" fmla="*/ 0 h 946747"/>
              <a:gd name="connsiteX10" fmla="*/ 226669 w 1378797"/>
              <a:gd name="connsiteY10" fmla="*/ 112729 h 946747"/>
              <a:gd name="connsiteX11" fmla="*/ 226669 w 1378797"/>
              <a:gd name="connsiteY11" fmla="*/ 720081 h 946747"/>
              <a:gd name="connsiteX12" fmla="*/ 1378797 w 1378797"/>
              <a:gd name="connsiteY12" fmla="*/ 832810 h 946747"/>
              <a:gd name="connsiteX0" fmla="*/ 1378797 w 1378797"/>
              <a:gd name="connsiteY0" fmla="*/ 832810 h 946747"/>
              <a:gd name="connsiteX1" fmla="*/ 119926 w 1378797"/>
              <a:gd name="connsiteY1" fmla="*/ 945539 h 946747"/>
              <a:gd name="connsiteX2" fmla="*/ 113940 w 1378797"/>
              <a:gd name="connsiteY2" fmla="*/ 946747 h 946747"/>
              <a:gd name="connsiteX3" fmla="*/ 34228 w 1378797"/>
              <a:gd name="connsiteY3" fmla="*/ 913730 h 946747"/>
              <a:gd name="connsiteX4" fmla="*/ 33743 w 1378797"/>
              <a:gd name="connsiteY4" fmla="*/ 913011 h 946747"/>
              <a:gd name="connsiteX5" fmla="*/ 33017 w 1378797"/>
              <a:gd name="connsiteY5" fmla="*/ 912522 h 946747"/>
              <a:gd name="connsiteX6" fmla="*/ 0 w 1378797"/>
              <a:gd name="connsiteY6" fmla="*/ 832810 h 946747"/>
              <a:gd name="connsiteX7" fmla="*/ 1211 w 1378797"/>
              <a:gd name="connsiteY7" fmla="*/ 826814 h 946747"/>
              <a:gd name="connsiteX8" fmla="*/ 1211 w 1378797"/>
              <a:gd name="connsiteY8" fmla="*/ 112729 h 946747"/>
              <a:gd name="connsiteX9" fmla="*/ 113940 w 1378797"/>
              <a:gd name="connsiteY9" fmla="*/ 0 h 946747"/>
              <a:gd name="connsiteX10" fmla="*/ 226669 w 1378797"/>
              <a:gd name="connsiteY10" fmla="*/ 112729 h 946747"/>
              <a:gd name="connsiteX11" fmla="*/ 226669 w 1378797"/>
              <a:gd name="connsiteY11" fmla="*/ 720081 h 946747"/>
              <a:gd name="connsiteX12" fmla="*/ 1378797 w 1378797"/>
              <a:gd name="connsiteY12" fmla="*/ 832810 h 946747"/>
              <a:gd name="connsiteX0" fmla="*/ 1611766 w 1611766"/>
              <a:gd name="connsiteY0" fmla="*/ 946817 h 946817"/>
              <a:gd name="connsiteX1" fmla="*/ 119926 w 1611766"/>
              <a:gd name="connsiteY1" fmla="*/ 945539 h 946817"/>
              <a:gd name="connsiteX2" fmla="*/ 113940 w 1611766"/>
              <a:gd name="connsiteY2" fmla="*/ 946747 h 946817"/>
              <a:gd name="connsiteX3" fmla="*/ 34228 w 1611766"/>
              <a:gd name="connsiteY3" fmla="*/ 913730 h 946817"/>
              <a:gd name="connsiteX4" fmla="*/ 33743 w 1611766"/>
              <a:gd name="connsiteY4" fmla="*/ 913011 h 946817"/>
              <a:gd name="connsiteX5" fmla="*/ 33017 w 1611766"/>
              <a:gd name="connsiteY5" fmla="*/ 912522 h 946817"/>
              <a:gd name="connsiteX6" fmla="*/ 0 w 1611766"/>
              <a:gd name="connsiteY6" fmla="*/ 832810 h 946817"/>
              <a:gd name="connsiteX7" fmla="*/ 1211 w 1611766"/>
              <a:gd name="connsiteY7" fmla="*/ 826814 h 946817"/>
              <a:gd name="connsiteX8" fmla="*/ 1211 w 1611766"/>
              <a:gd name="connsiteY8" fmla="*/ 112729 h 946817"/>
              <a:gd name="connsiteX9" fmla="*/ 113940 w 1611766"/>
              <a:gd name="connsiteY9" fmla="*/ 0 h 946817"/>
              <a:gd name="connsiteX10" fmla="*/ 226669 w 1611766"/>
              <a:gd name="connsiteY10" fmla="*/ 112729 h 946817"/>
              <a:gd name="connsiteX11" fmla="*/ 226669 w 1611766"/>
              <a:gd name="connsiteY11" fmla="*/ 720081 h 946817"/>
              <a:gd name="connsiteX12" fmla="*/ 1611766 w 1611766"/>
              <a:gd name="connsiteY12" fmla="*/ 946817 h 946817"/>
              <a:gd name="connsiteX0" fmla="*/ 2239892 w 2239892"/>
              <a:gd name="connsiteY0" fmla="*/ 1005281 h 1005282"/>
              <a:gd name="connsiteX1" fmla="*/ 119926 w 2239892"/>
              <a:gd name="connsiteY1" fmla="*/ 945539 h 1005282"/>
              <a:gd name="connsiteX2" fmla="*/ 113940 w 2239892"/>
              <a:gd name="connsiteY2" fmla="*/ 946747 h 1005282"/>
              <a:gd name="connsiteX3" fmla="*/ 34228 w 2239892"/>
              <a:gd name="connsiteY3" fmla="*/ 913730 h 1005282"/>
              <a:gd name="connsiteX4" fmla="*/ 33743 w 2239892"/>
              <a:gd name="connsiteY4" fmla="*/ 913011 h 1005282"/>
              <a:gd name="connsiteX5" fmla="*/ 33017 w 2239892"/>
              <a:gd name="connsiteY5" fmla="*/ 912522 h 1005282"/>
              <a:gd name="connsiteX6" fmla="*/ 0 w 2239892"/>
              <a:gd name="connsiteY6" fmla="*/ 832810 h 1005282"/>
              <a:gd name="connsiteX7" fmla="*/ 1211 w 2239892"/>
              <a:gd name="connsiteY7" fmla="*/ 826814 h 1005282"/>
              <a:gd name="connsiteX8" fmla="*/ 1211 w 2239892"/>
              <a:gd name="connsiteY8" fmla="*/ 112729 h 1005282"/>
              <a:gd name="connsiteX9" fmla="*/ 113940 w 2239892"/>
              <a:gd name="connsiteY9" fmla="*/ 0 h 1005282"/>
              <a:gd name="connsiteX10" fmla="*/ 226669 w 2239892"/>
              <a:gd name="connsiteY10" fmla="*/ 112729 h 1005282"/>
              <a:gd name="connsiteX11" fmla="*/ 226669 w 2239892"/>
              <a:gd name="connsiteY11" fmla="*/ 720081 h 1005282"/>
              <a:gd name="connsiteX12" fmla="*/ 2239892 w 2239892"/>
              <a:gd name="connsiteY12" fmla="*/ 1005281 h 100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39892" h="1005282">
                <a:moveTo>
                  <a:pt x="2239892" y="1005281"/>
                </a:moveTo>
                <a:lnTo>
                  <a:pt x="119926" y="945539"/>
                </a:lnTo>
                <a:lnTo>
                  <a:pt x="113940" y="946747"/>
                </a:lnTo>
                <a:cubicBezTo>
                  <a:pt x="82810" y="946747"/>
                  <a:pt x="54628" y="934130"/>
                  <a:pt x="34228" y="913730"/>
                </a:cubicBezTo>
                <a:lnTo>
                  <a:pt x="33743" y="913011"/>
                </a:lnTo>
                <a:lnTo>
                  <a:pt x="33017" y="912522"/>
                </a:lnTo>
                <a:cubicBezTo>
                  <a:pt x="12618" y="892122"/>
                  <a:pt x="0" y="863939"/>
                  <a:pt x="0" y="832810"/>
                </a:cubicBezTo>
                <a:lnTo>
                  <a:pt x="1211" y="826814"/>
                </a:lnTo>
                <a:lnTo>
                  <a:pt x="1211" y="112729"/>
                </a:lnTo>
                <a:cubicBezTo>
                  <a:pt x="1211" y="50470"/>
                  <a:pt x="51681" y="0"/>
                  <a:pt x="113940" y="0"/>
                </a:cubicBezTo>
                <a:cubicBezTo>
                  <a:pt x="176199" y="0"/>
                  <a:pt x="226669" y="50470"/>
                  <a:pt x="226669" y="112729"/>
                </a:cubicBezTo>
                <a:lnTo>
                  <a:pt x="226669" y="720081"/>
                </a:lnTo>
                <a:lnTo>
                  <a:pt x="2239892" y="1005281"/>
                </a:lnTo>
                <a:close/>
              </a:path>
            </a:pathLst>
          </a:cu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69" name="Oval 68">
            <a:extLst>
              <a:ext uri="{FF2B5EF4-FFF2-40B4-BE49-F238E27FC236}">
                <a16:creationId xmlns:a16="http://schemas.microsoft.com/office/drawing/2014/main" id="{08242BBB-2B64-4BCA-BF8C-2E4F409ADFA9}"/>
              </a:ext>
            </a:extLst>
          </p:cNvPr>
          <p:cNvSpPr/>
          <p:nvPr/>
        </p:nvSpPr>
        <p:spPr>
          <a:xfrm>
            <a:off x="5796769" y="1763019"/>
            <a:ext cx="1197728" cy="1047188"/>
          </a:xfrm>
          <a:prstGeom prst="ellipse">
            <a:avLst/>
          </a:prstGeom>
          <a:solidFill>
            <a:schemeClr val="accent4">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8" name="Freeform: Shape 77">
            <a:extLst>
              <a:ext uri="{FF2B5EF4-FFF2-40B4-BE49-F238E27FC236}">
                <a16:creationId xmlns:a16="http://schemas.microsoft.com/office/drawing/2014/main" id="{F403E1B1-2FA9-4913-9C7D-2FB06BBD9A17}"/>
              </a:ext>
            </a:extLst>
          </p:cNvPr>
          <p:cNvSpPr/>
          <p:nvPr/>
        </p:nvSpPr>
        <p:spPr>
          <a:xfrm rot="18817656">
            <a:off x="6189599" y="1808949"/>
            <a:ext cx="915261" cy="469828"/>
          </a:xfrm>
          <a:custGeom>
            <a:avLst/>
            <a:gdLst>
              <a:gd name="connsiteX0" fmla="*/ 1378797 w 1378797"/>
              <a:gd name="connsiteY0" fmla="*/ 832810 h 946747"/>
              <a:gd name="connsiteX1" fmla="*/ 1266068 w 1378797"/>
              <a:gd name="connsiteY1" fmla="*/ 945539 h 946747"/>
              <a:gd name="connsiteX2" fmla="*/ 119926 w 1378797"/>
              <a:gd name="connsiteY2" fmla="*/ 945539 h 946747"/>
              <a:gd name="connsiteX3" fmla="*/ 113940 w 1378797"/>
              <a:gd name="connsiteY3" fmla="*/ 946747 h 946747"/>
              <a:gd name="connsiteX4" fmla="*/ 34228 w 1378797"/>
              <a:gd name="connsiteY4" fmla="*/ 913730 h 946747"/>
              <a:gd name="connsiteX5" fmla="*/ 33743 w 1378797"/>
              <a:gd name="connsiteY5" fmla="*/ 913011 h 946747"/>
              <a:gd name="connsiteX6" fmla="*/ 33017 w 1378797"/>
              <a:gd name="connsiteY6" fmla="*/ 912522 h 946747"/>
              <a:gd name="connsiteX7" fmla="*/ 0 w 1378797"/>
              <a:gd name="connsiteY7" fmla="*/ 832810 h 946747"/>
              <a:gd name="connsiteX8" fmla="*/ 1211 w 1378797"/>
              <a:gd name="connsiteY8" fmla="*/ 826814 h 946747"/>
              <a:gd name="connsiteX9" fmla="*/ 1211 w 1378797"/>
              <a:gd name="connsiteY9" fmla="*/ 112729 h 946747"/>
              <a:gd name="connsiteX10" fmla="*/ 113940 w 1378797"/>
              <a:gd name="connsiteY10" fmla="*/ 0 h 946747"/>
              <a:gd name="connsiteX11" fmla="*/ 226669 w 1378797"/>
              <a:gd name="connsiteY11" fmla="*/ 112729 h 946747"/>
              <a:gd name="connsiteX12" fmla="*/ 226669 w 1378797"/>
              <a:gd name="connsiteY12" fmla="*/ 720081 h 946747"/>
              <a:gd name="connsiteX13" fmla="*/ 1266068 w 1378797"/>
              <a:gd name="connsiteY13" fmla="*/ 720081 h 946747"/>
              <a:gd name="connsiteX14" fmla="*/ 1378797 w 1378797"/>
              <a:gd name="connsiteY14" fmla="*/ 832810 h 946747"/>
              <a:gd name="connsiteX0" fmla="*/ 1378797 w 1378797"/>
              <a:gd name="connsiteY0" fmla="*/ 832810 h 946747"/>
              <a:gd name="connsiteX1" fmla="*/ 119926 w 1378797"/>
              <a:gd name="connsiteY1" fmla="*/ 945539 h 946747"/>
              <a:gd name="connsiteX2" fmla="*/ 113940 w 1378797"/>
              <a:gd name="connsiteY2" fmla="*/ 946747 h 946747"/>
              <a:gd name="connsiteX3" fmla="*/ 34228 w 1378797"/>
              <a:gd name="connsiteY3" fmla="*/ 913730 h 946747"/>
              <a:gd name="connsiteX4" fmla="*/ 33743 w 1378797"/>
              <a:gd name="connsiteY4" fmla="*/ 913011 h 946747"/>
              <a:gd name="connsiteX5" fmla="*/ 33017 w 1378797"/>
              <a:gd name="connsiteY5" fmla="*/ 912522 h 946747"/>
              <a:gd name="connsiteX6" fmla="*/ 0 w 1378797"/>
              <a:gd name="connsiteY6" fmla="*/ 832810 h 946747"/>
              <a:gd name="connsiteX7" fmla="*/ 1211 w 1378797"/>
              <a:gd name="connsiteY7" fmla="*/ 826814 h 946747"/>
              <a:gd name="connsiteX8" fmla="*/ 1211 w 1378797"/>
              <a:gd name="connsiteY8" fmla="*/ 112729 h 946747"/>
              <a:gd name="connsiteX9" fmla="*/ 113940 w 1378797"/>
              <a:gd name="connsiteY9" fmla="*/ 0 h 946747"/>
              <a:gd name="connsiteX10" fmla="*/ 226669 w 1378797"/>
              <a:gd name="connsiteY10" fmla="*/ 112729 h 946747"/>
              <a:gd name="connsiteX11" fmla="*/ 226669 w 1378797"/>
              <a:gd name="connsiteY11" fmla="*/ 720081 h 946747"/>
              <a:gd name="connsiteX12" fmla="*/ 1266068 w 1378797"/>
              <a:gd name="connsiteY12" fmla="*/ 720081 h 946747"/>
              <a:gd name="connsiteX13" fmla="*/ 1378797 w 1378797"/>
              <a:gd name="connsiteY13" fmla="*/ 832810 h 946747"/>
              <a:gd name="connsiteX0" fmla="*/ 1378797 w 1378797"/>
              <a:gd name="connsiteY0" fmla="*/ 832810 h 946747"/>
              <a:gd name="connsiteX1" fmla="*/ 119926 w 1378797"/>
              <a:gd name="connsiteY1" fmla="*/ 945539 h 946747"/>
              <a:gd name="connsiteX2" fmla="*/ 113940 w 1378797"/>
              <a:gd name="connsiteY2" fmla="*/ 946747 h 946747"/>
              <a:gd name="connsiteX3" fmla="*/ 34228 w 1378797"/>
              <a:gd name="connsiteY3" fmla="*/ 913730 h 946747"/>
              <a:gd name="connsiteX4" fmla="*/ 33743 w 1378797"/>
              <a:gd name="connsiteY4" fmla="*/ 913011 h 946747"/>
              <a:gd name="connsiteX5" fmla="*/ 33017 w 1378797"/>
              <a:gd name="connsiteY5" fmla="*/ 912522 h 946747"/>
              <a:gd name="connsiteX6" fmla="*/ 0 w 1378797"/>
              <a:gd name="connsiteY6" fmla="*/ 832810 h 946747"/>
              <a:gd name="connsiteX7" fmla="*/ 1211 w 1378797"/>
              <a:gd name="connsiteY7" fmla="*/ 826814 h 946747"/>
              <a:gd name="connsiteX8" fmla="*/ 1211 w 1378797"/>
              <a:gd name="connsiteY8" fmla="*/ 112729 h 946747"/>
              <a:gd name="connsiteX9" fmla="*/ 113940 w 1378797"/>
              <a:gd name="connsiteY9" fmla="*/ 0 h 946747"/>
              <a:gd name="connsiteX10" fmla="*/ 226669 w 1378797"/>
              <a:gd name="connsiteY10" fmla="*/ 112729 h 946747"/>
              <a:gd name="connsiteX11" fmla="*/ 226669 w 1378797"/>
              <a:gd name="connsiteY11" fmla="*/ 720081 h 946747"/>
              <a:gd name="connsiteX12" fmla="*/ 1378797 w 1378797"/>
              <a:gd name="connsiteY12" fmla="*/ 832810 h 946747"/>
              <a:gd name="connsiteX0" fmla="*/ 1378797 w 1378797"/>
              <a:gd name="connsiteY0" fmla="*/ 832810 h 946747"/>
              <a:gd name="connsiteX1" fmla="*/ 119926 w 1378797"/>
              <a:gd name="connsiteY1" fmla="*/ 945539 h 946747"/>
              <a:gd name="connsiteX2" fmla="*/ 113940 w 1378797"/>
              <a:gd name="connsiteY2" fmla="*/ 946747 h 946747"/>
              <a:gd name="connsiteX3" fmla="*/ 34228 w 1378797"/>
              <a:gd name="connsiteY3" fmla="*/ 913730 h 946747"/>
              <a:gd name="connsiteX4" fmla="*/ 33743 w 1378797"/>
              <a:gd name="connsiteY4" fmla="*/ 913011 h 946747"/>
              <a:gd name="connsiteX5" fmla="*/ 33017 w 1378797"/>
              <a:gd name="connsiteY5" fmla="*/ 912522 h 946747"/>
              <a:gd name="connsiteX6" fmla="*/ 0 w 1378797"/>
              <a:gd name="connsiteY6" fmla="*/ 832810 h 946747"/>
              <a:gd name="connsiteX7" fmla="*/ 1211 w 1378797"/>
              <a:gd name="connsiteY7" fmla="*/ 826814 h 946747"/>
              <a:gd name="connsiteX8" fmla="*/ 1211 w 1378797"/>
              <a:gd name="connsiteY8" fmla="*/ 112729 h 946747"/>
              <a:gd name="connsiteX9" fmla="*/ 113940 w 1378797"/>
              <a:gd name="connsiteY9" fmla="*/ 0 h 946747"/>
              <a:gd name="connsiteX10" fmla="*/ 226669 w 1378797"/>
              <a:gd name="connsiteY10" fmla="*/ 112729 h 946747"/>
              <a:gd name="connsiteX11" fmla="*/ 226669 w 1378797"/>
              <a:gd name="connsiteY11" fmla="*/ 720081 h 946747"/>
              <a:gd name="connsiteX12" fmla="*/ 1378797 w 1378797"/>
              <a:gd name="connsiteY12" fmla="*/ 832810 h 946747"/>
              <a:gd name="connsiteX0" fmla="*/ 1611766 w 1611766"/>
              <a:gd name="connsiteY0" fmla="*/ 946817 h 946817"/>
              <a:gd name="connsiteX1" fmla="*/ 119926 w 1611766"/>
              <a:gd name="connsiteY1" fmla="*/ 945539 h 946817"/>
              <a:gd name="connsiteX2" fmla="*/ 113940 w 1611766"/>
              <a:gd name="connsiteY2" fmla="*/ 946747 h 946817"/>
              <a:gd name="connsiteX3" fmla="*/ 34228 w 1611766"/>
              <a:gd name="connsiteY3" fmla="*/ 913730 h 946817"/>
              <a:gd name="connsiteX4" fmla="*/ 33743 w 1611766"/>
              <a:gd name="connsiteY4" fmla="*/ 913011 h 946817"/>
              <a:gd name="connsiteX5" fmla="*/ 33017 w 1611766"/>
              <a:gd name="connsiteY5" fmla="*/ 912522 h 946817"/>
              <a:gd name="connsiteX6" fmla="*/ 0 w 1611766"/>
              <a:gd name="connsiteY6" fmla="*/ 832810 h 946817"/>
              <a:gd name="connsiteX7" fmla="*/ 1211 w 1611766"/>
              <a:gd name="connsiteY7" fmla="*/ 826814 h 946817"/>
              <a:gd name="connsiteX8" fmla="*/ 1211 w 1611766"/>
              <a:gd name="connsiteY8" fmla="*/ 112729 h 946817"/>
              <a:gd name="connsiteX9" fmla="*/ 113940 w 1611766"/>
              <a:gd name="connsiteY9" fmla="*/ 0 h 946817"/>
              <a:gd name="connsiteX10" fmla="*/ 226669 w 1611766"/>
              <a:gd name="connsiteY10" fmla="*/ 112729 h 946817"/>
              <a:gd name="connsiteX11" fmla="*/ 226669 w 1611766"/>
              <a:gd name="connsiteY11" fmla="*/ 720081 h 946817"/>
              <a:gd name="connsiteX12" fmla="*/ 1611766 w 1611766"/>
              <a:gd name="connsiteY12" fmla="*/ 946817 h 946817"/>
              <a:gd name="connsiteX0" fmla="*/ 2239892 w 2239892"/>
              <a:gd name="connsiteY0" fmla="*/ 1005281 h 1005282"/>
              <a:gd name="connsiteX1" fmla="*/ 119926 w 2239892"/>
              <a:gd name="connsiteY1" fmla="*/ 945539 h 1005282"/>
              <a:gd name="connsiteX2" fmla="*/ 113940 w 2239892"/>
              <a:gd name="connsiteY2" fmla="*/ 946747 h 1005282"/>
              <a:gd name="connsiteX3" fmla="*/ 34228 w 2239892"/>
              <a:gd name="connsiteY3" fmla="*/ 913730 h 1005282"/>
              <a:gd name="connsiteX4" fmla="*/ 33743 w 2239892"/>
              <a:gd name="connsiteY4" fmla="*/ 913011 h 1005282"/>
              <a:gd name="connsiteX5" fmla="*/ 33017 w 2239892"/>
              <a:gd name="connsiteY5" fmla="*/ 912522 h 1005282"/>
              <a:gd name="connsiteX6" fmla="*/ 0 w 2239892"/>
              <a:gd name="connsiteY6" fmla="*/ 832810 h 1005282"/>
              <a:gd name="connsiteX7" fmla="*/ 1211 w 2239892"/>
              <a:gd name="connsiteY7" fmla="*/ 826814 h 1005282"/>
              <a:gd name="connsiteX8" fmla="*/ 1211 w 2239892"/>
              <a:gd name="connsiteY8" fmla="*/ 112729 h 1005282"/>
              <a:gd name="connsiteX9" fmla="*/ 113940 w 2239892"/>
              <a:gd name="connsiteY9" fmla="*/ 0 h 1005282"/>
              <a:gd name="connsiteX10" fmla="*/ 226669 w 2239892"/>
              <a:gd name="connsiteY10" fmla="*/ 112729 h 1005282"/>
              <a:gd name="connsiteX11" fmla="*/ 226669 w 2239892"/>
              <a:gd name="connsiteY11" fmla="*/ 720081 h 1005282"/>
              <a:gd name="connsiteX12" fmla="*/ 2239892 w 2239892"/>
              <a:gd name="connsiteY12" fmla="*/ 1005281 h 100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39892" h="1005282">
                <a:moveTo>
                  <a:pt x="2239892" y="1005281"/>
                </a:moveTo>
                <a:lnTo>
                  <a:pt x="119926" y="945539"/>
                </a:lnTo>
                <a:lnTo>
                  <a:pt x="113940" y="946747"/>
                </a:lnTo>
                <a:cubicBezTo>
                  <a:pt x="82810" y="946747"/>
                  <a:pt x="54628" y="934130"/>
                  <a:pt x="34228" y="913730"/>
                </a:cubicBezTo>
                <a:lnTo>
                  <a:pt x="33743" y="913011"/>
                </a:lnTo>
                <a:lnTo>
                  <a:pt x="33017" y="912522"/>
                </a:lnTo>
                <a:cubicBezTo>
                  <a:pt x="12618" y="892122"/>
                  <a:pt x="0" y="863939"/>
                  <a:pt x="0" y="832810"/>
                </a:cubicBezTo>
                <a:lnTo>
                  <a:pt x="1211" y="826814"/>
                </a:lnTo>
                <a:lnTo>
                  <a:pt x="1211" y="112729"/>
                </a:lnTo>
                <a:cubicBezTo>
                  <a:pt x="1211" y="50470"/>
                  <a:pt x="51681" y="0"/>
                  <a:pt x="113940" y="0"/>
                </a:cubicBezTo>
                <a:cubicBezTo>
                  <a:pt x="176199" y="0"/>
                  <a:pt x="226669" y="50470"/>
                  <a:pt x="226669" y="112729"/>
                </a:cubicBezTo>
                <a:lnTo>
                  <a:pt x="226669" y="720081"/>
                </a:lnTo>
                <a:lnTo>
                  <a:pt x="2239892" y="1005281"/>
                </a:lnTo>
                <a:close/>
              </a:path>
            </a:pathLst>
          </a:cu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81" name="Oval 80">
            <a:extLst>
              <a:ext uri="{FF2B5EF4-FFF2-40B4-BE49-F238E27FC236}">
                <a16:creationId xmlns:a16="http://schemas.microsoft.com/office/drawing/2014/main" id="{B913AFC6-72FA-4CD6-B20E-52D8B24CDC90}"/>
              </a:ext>
            </a:extLst>
          </p:cNvPr>
          <p:cNvSpPr/>
          <p:nvPr/>
        </p:nvSpPr>
        <p:spPr>
          <a:xfrm>
            <a:off x="8118556" y="1763019"/>
            <a:ext cx="1197728" cy="1047188"/>
          </a:xfrm>
          <a:prstGeom prst="ellipse">
            <a:avLst/>
          </a:prstGeom>
          <a:solidFill>
            <a:schemeClr val="accent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5" name="Freeform: Shape 84">
            <a:extLst>
              <a:ext uri="{FF2B5EF4-FFF2-40B4-BE49-F238E27FC236}">
                <a16:creationId xmlns:a16="http://schemas.microsoft.com/office/drawing/2014/main" id="{CAE324D6-9FC6-4C88-B31C-EF1EAE5E9660}"/>
              </a:ext>
            </a:extLst>
          </p:cNvPr>
          <p:cNvSpPr/>
          <p:nvPr/>
        </p:nvSpPr>
        <p:spPr>
          <a:xfrm rot="18817656">
            <a:off x="8511386" y="1808949"/>
            <a:ext cx="915261" cy="469828"/>
          </a:xfrm>
          <a:custGeom>
            <a:avLst/>
            <a:gdLst>
              <a:gd name="connsiteX0" fmla="*/ 1378797 w 1378797"/>
              <a:gd name="connsiteY0" fmla="*/ 832810 h 946747"/>
              <a:gd name="connsiteX1" fmla="*/ 1266068 w 1378797"/>
              <a:gd name="connsiteY1" fmla="*/ 945539 h 946747"/>
              <a:gd name="connsiteX2" fmla="*/ 119926 w 1378797"/>
              <a:gd name="connsiteY2" fmla="*/ 945539 h 946747"/>
              <a:gd name="connsiteX3" fmla="*/ 113940 w 1378797"/>
              <a:gd name="connsiteY3" fmla="*/ 946747 h 946747"/>
              <a:gd name="connsiteX4" fmla="*/ 34228 w 1378797"/>
              <a:gd name="connsiteY4" fmla="*/ 913730 h 946747"/>
              <a:gd name="connsiteX5" fmla="*/ 33743 w 1378797"/>
              <a:gd name="connsiteY5" fmla="*/ 913011 h 946747"/>
              <a:gd name="connsiteX6" fmla="*/ 33017 w 1378797"/>
              <a:gd name="connsiteY6" fmla="*/ 912522 h 946747"/>
              <a:gd name="connsiteX7" fmla="*/ 0 w 1378797"/>
              <a:gd name="connsiteY7" fmla="*/ 832810 h 946747"/>
              <a:gd name="connsiteX8" fmla="*/ 1211 w 1378797"/>
              <a:gd name="connsiteY8" fmla="*/ 826814 h 946747"/>
              <a:gd name="connsiteX9" fmla="*/ 1211 w 1378797"/>
              <a:gd name="connsiteY9" fmla="*/ 112729 h 946747"/>
              <a:gd name="connsiteX10" fmla="*/ 113940 w 1378797"/>
              <a:gd name="connsiteY10" fmla="*/ 0 h 946747"/>
              <a:gd name="connsiteX11" fmla="*/ 226669 w 1378797"/>
              <a:gd name="connsiteY11" fmla="*/ 112729 h 946747"/>
              <a:gd name="connsiteX12" fmla="*/ 226669 w 1378797"/>
              <a:gd name="connsiteY12" fmla="*/ 720081 h 946747"/>
              <a:gd name="connsiteX13" fmla="*/ 1266068 w 1378797"/>
              <a:gd name="connsiteY13" fmla="*/ 720081 h 946747"/>
              <a:gd name="connsiteX14" fmla="*/ 1378797 w 1378797"/>
              <a:gd name="connsiteY14" fmla="*/ 832810 h 946747"/>
              <a:gd name="connsiteX0" fmla="*/ 1378797 w 1378797"/>
              <a:gd name="connsiteY0" fmla="*/ 832810 h 946747"/>
              <a:gd name="connsiteX1" fmla="*/ 119926 w 1378797"/>
              <a:gd name="connsiteY1" fmla="*/ 945539 h 946747"/>
              <a:gd name="connsiteX2" fmla="*/ 113940 w 1378797"/>
              <a:gd name="connsiteY2" fmla="*/ 946747 h 946747"/>
              <a:gd name="connsiteX3" fmla="*/ 34228 w 1378797"/>
              <a:gd name="connsiteY3" fmla="*/ 913730 h 946747"/>
              <a:gd name="connsiteX4" fmla="*/ 33743 w 1378797"/>
              <a:gd name="connsiteY4" fmla="*/ 913011 h 946747"/>
              <a:gd name="connsiteX5" fmla="*/ 33017 w 1378797"/>
              <a:gd name="connsiteY5" fmla="*/ 912522 h 946747"/>
              <a:gd name="connsiteX6" fmla="*/ 0 w 1378797"/>
              <a:gd name="connsiteY6" fmla="*/ 832810 h 946747"/>
              <a:gd name="connsiteX7" fmla="*/ 1211 w 1378797"/>
              <a:gd name="connsiteY7" fmla="*/ 826814 h 946747"/>
              <a:gd name="connsiteX8" fmla="*/ 1211 w 1378797"/>
              <a:gd name="connsiteY8" fmla="*/ 112729 h 946747"/>
              <a:gd name="connsiteX9" fmla="*/ 113940 w 1378797"/>
              <a:gd name="connsiteY9" fmla="*/ 0 h 946747"/>
              <a:gd name="connsiteX10" fmla="*/ 226669 w 1378797"/>
              <a:gd name="connsiteY10" fmla="*/ 112729 h 946747"/>
              <a:gd name="connsiteX11" fmla="*/ 226669 w 1378797"/>
              <a:gd name="connsiteY11" fmla="*/ 720081 h 946747"/>
              <a:gd name="connsiteX12" fmla="*/ 1266068 w 1378797"/>
              <a:gd name="connsiteY12" fmla="*/ 720081 h 946747"/>
              <a:gd name="connsiteX13" fmla="*/ 1378797 w 1378797"/>
              <a:gd name="connsiteY13" fmla="*/ 832810 h 946747"/>
              <a:gd name="connsiteX0" fmla="*/ 1378797 w 1378797"/>
              <a:gd name="connsiteY0" fmla="*/ 832810 h 946747"/>
              <a:gd name="connsiteX1" fmla="*/ 119926 w 1378797"/>
              <a:gd name="connsiteY1" fmla="*/ 945539 h 946747"/>
              <a:gd name="connsiteX2" fmla="*/ 113940 w 1378797"/>
              <a:gd name="connsiteY2" fmla="*/ 946747 h 946747"/>
              <a:gd name="connsiteX3" fmla="*/ 34228 w 1378797"/>
              <a:gd name="connsiteY3" fmla="*/ 913730 h 946747"/>
              <a:gd name="connsiteX4" fmla="*/ 33743 w 1378797"/>
              <a:gd name="connsiteY4" fmla="*/ 913011 h 946747"/>
              <a:gd name="connsiteX5" fmla="*/ 33017 w 1378797"/>
              <a:gd name="connsiteY5" fmla="*/ 912522 h 946747"/>
              <a:gd name="connsiteX6" fmla="*/ 0 w 1378797"/>
              <a:gd name="connsiteY6" fmla="*/ 832810 h 946747"/>
              <a:gd name="connsiteX7" fmla="*/ 1211 w 1378797"/>
              <a:gd name="connsiteY7" fmla="*/ 826814 h 946747"/>
              <a:gd name="connsiteX8" fmla="*/ 1211 w 1378797"/>
              <a:gd name="connsiteY8" fmla="*/ 112729 h 946747"/>
              <a:gd name="connsiteX9" fmla="*/ 113940 w 1378797"/>
              <a:gd name="connsiteY9" fmla="*/ 0 h 946747"/>
              <a:gd name="connsiteX10" fmla="*/ 226669 w 1378797"/>
              <a:gd name="connsiteY10" fmla="*/ 112729 h 946747"/>
              <a:gd name="connsiteX11" fmla="*/ 226669 w 1378797"/>
              <a:gd name="connsiteY11" fmla="*/ 720081 h 946747"/>
              <a:gd name="connsiteX12" fmla="*/ 1378797 w 1378797"/>
              <a:gd name="connsiteY12" fmla="*/ 832810 h 946747"/>
              <a:gd name="connsiteX0" fmla="*/ 1378797 w 1378797"/>
              <a:gd name="connsiteY0" fmla="*/ 832810 h 946747"/>
              <a:gd name="connsiteX1" fmla="*/ 119926 w 1378797"/>
              <a:gd name="connsiteY1" fmla="*/ 945539 h 946747"/>
              <a:gd name="connsiteX2" fmla="*/ 113940 w 1378797"/>
              <a:gd name="connsiteY2" fmla="*/ 946747 h 946747"/>
              <a:gd name="connsiteX3" fmla="*/ 34228 w 1378797"/>
              <a:gd name="connsiteY3" fmla="*/ 913730 h 946747"/>
              <a:gd name="connsiteX4" fmla="*/ 33743 w 1378797"/>
              <a:gd name="connsiteY4" fmla="*/ 913011 h 946747"/>
              <a:gd name="connsiteX5" fmla="*/ 33017 w 1378797"/>
              <a:gd name="connsiteY5" fmla="*/ 912522 h 946747"/>
              <a:gd name="connsiteX6" fmla="*/ 0 w 1378797"/>
              <a:gd name="connsiteY6" fmla="*/ 832810 h 946747"/>
              <a:gd name="connsiteX7" fmla="*/ 1211 w 1378797"/>
              <a:gd name="connsiteY7" fmla="*/ 826814 h 946747"/>
              <a:gd name="connsiteX8" fmla="*/ 1211 w 1378797"/>
              <a:gd name="connsiteY8" fmla="*/ 112729 h 946747"/>
              <a:gd name="connsiteX9" fmla="*/ 113940 w 1378797"/>
              <a:gd name="connsiteY9" fmla="*/ 0 h 946747"/>
              <a:gd name="connsiteX10" fmla="*/ 226669 w 1378797"/>
              <a:gd name="connsiteY10" fmla="*/ 112729 h 946747"/>
              <a:gd name="connsiteX11" fmla="*/ 226669 w 1378797"/>
              <a:gd name="connsiteY11" fmla="*/ 720081 h 946747"/>
              <a:gd name="connsiteX12" fmla="*/ 1378797 w 1378797"/>
              <a:gd name="connsiteY12" fmla="*/ 832810 h 946747"/>
              <a:gd name="connsiteX0" fmla="*/ 1611766 w 1611766"/>
              <a:gd name="connsiteY0" fmla="*/ 946817 h 946817"/>
              <a:gd name="connsiteX1" fmla="*/ 119926 w 1611766"/>
              <a:gd name="connsiteY1" fmla="*/ 945539 h 946817"/>
              <a:gd name="connsiteX2" fmla="*/ 113940 w 1611766"/>
              <a:gd name="connsiteY2" fmla="*/ 946747 h 946817"/>
              <a:gd name="connsiteX3" fmla="*/ 34228 w 1611766"/>
              <a:gd name="connsiteY3" fmla="*/ 913730 h 946817"/>
              <a:gd name="connsiteX4" fmla="*/ 33743 w 1611766"/>
              <a:gd name="connsiteY4" fmla="*/ 913011 h 946817"/>
              <a:gd name="connsiteX5" fmla="*/ 33017 w 1611766"/>
              <a:gd name="connsiteY5" fmla="*/ 912522 h 946817"/>
              <a:gd name="connsiteX6" fmla="*/ 0 w 1611766"/>
              <a:gd name="connsiteY6" fmla="*/ 832810 h 946817"/>
              <a:gd name="connsiteX7" fmla="*/ 1211 w 1611766"/>
              <a:gd name="connsiteY7" fmla="*/ 826814 h 946817"/>
              <a:gd name="connsiteX8" fmla="*/ 1211 w 1611766"/>
              <a:gd name="connsiteY8" fmla="*/ 112729 h 946817"/>
              <a:gd name="connsiteX9" fmla="*/ 113940 w 1611766"/>
              <a:gd name="connsiteY9" fmla="*/ 0 h 946817"/>
              <a:gd name="connsiteX10" fmla="*/ 226669 w 1611766"/>
              <a:gd name="connsiteY10" fmla="*/ 112729 h 946817"/>
              <a:gd name="connsiteX11" fmla="*/ 226669 w 1611766"/>
              <a:gd name="connsiteY11" fmla="*/ 720081 h 946817"/>
              <a:gd name="connsiteX12" fmla="*/ 1611766 w 1611766"/>
              <a:gd name="connsiteY12" fmla="*/ 946817 h 946817"/>
              <a:gd name="connsiteX0" fmla="*/ 2239892 w 2239892"/>
              <a:gd name="connsiteY0" fmla="*/ 1005281 h 1005282"/>
              <a:gd name="connsiteX1" fmla="*/ 119926 w 2239892"/>
              <a:gd name="connsiteY1" fmla="*/ 945539 h 1005282"/>
              <a:gd name="connsiteX2" fmla="*/ 113940 w 2239892"/>
              <a:gd name="connsiteY2" fmla="*/ 946747 h 1005282"/>
              <a:gd name="connsiteX3" fmla="*/ 34228 w 2239892"/>
              <a:gd name="connsiteY3" fmla="*/ 913730 h 1005282"/>
              <a:gd name="connsiteX4" fmla="*/ 33743 w 2239892"/>
              <a:gd name="connsiteY4" fmla="*/ 913011 h 1005282"/>
              <a:gd name="connsiteX5" fmla="*/ 33017 w 2239892"/>
              <a:gd name="connsiteY5" fmla="*/ 912522 h 1005282"/>
              <a:gd name="connsiteX6" fmla="*/ 0 w 2239892"/>
              <a:gd name="connsiteY6" fmla="*/ 832810 h 1005282"/>
              <a:gd name="connsiteX7" fmla="*/ 1211 w 2239892"/>
              <a:gd name="connsiteY7" fmla="*/ 826814 h 1005282"/>
              <a:gd name="connsiteX8" fmla="*/ 1211 w 2239892"/>
              <a:gd name="connsiteY8" fmla="*/ 112729 h 1005282"/>
              <a:gd name="connsiteX9" fmla="*/ 113940 w 2239892"/>
              <a:gd name="connsiteY9" fmla="*/ 0 h 1005282"/>
              <a:gd name="connsiteX10" fmla="*/ 226669 w 2239892"/>
              <a:gd name="connsiteY10" fmla="*/ 112729 h 1005282"/>
              <a:gd name="connsiteX11" fmla="*/ 226669 w 2239892"/>
              <a:gd name="connsiteY11" fmla="*/ 720081 h 1005282"/>
              <a:gd name="connsiteX12" fmla="*/ 2239892 w 2239892"/>
              <a:gd name="connsiteY12" fmla="*/ 1005281 h 100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39892" h="1005282">
                <a:moveTo>
                  <a:pt x="2239892" y="1005281"/>
                </a:moveTo>
                <a:lnTo>
                  <a:pt x="119926" y="945539"/>
                </a:lnTo>
                <a:lnTo>
                  <a:pt x="113940" y="946747"/>
                </a:lnTo>
                <a:cubicBezTo>
                  <a:pt x="82810" y="946747"/>
                  <a:pt x="54628" y="934130"/>
                  <a:pt x="34228" y="913730"/>
                </a:cubicBezTo>
                <a:lnTo>
                  <a:pt x="33743" y="913011"/>
                </a:lnTo>
                <a:lnTo>
                  <a:pt x="33017" y="912522"/>
                </a:lnTo>
                <a:cubicBezTo>
                  <a:pt x="12618" y="892122"/>
                  <a:pt x="0" y="863939"/>
                  <a:pt x="0" y="832810"/>
                </a:cubicBezTo>
                <a:lnTo>
                  <a:pt x="1211" y="826814"/>
                </a:lnTo>
                <a:lnTo>
                  <a:pt x="1211" y="112729"/>
                </a:lnTo>
                <a:cubicBezTo>
                  <a:pt x="1211" y="50470"/>
                  <a:pt x="51681" y="0"/>
                  <a:pt x="113940" y="0"/>
                </a:cubicBezTo>
                <a:cubicBezTo>
                  <a:pt x="176199" y="0"/>
                  <a:pt x="226669" y="50470"/>
                  <a:pt x="226669" y="112729"/>
                </a:cubicBezTo>
                <a:lnTo>
                  <a:pt x="226669" y="720081"/>
                </a:lnTo>
                <a:lnTo>
                  <a:pt x="2239892" y="1005281"/>
                </a:lnTo>
                <a:close/>
              </a:path>
            </a:pathLst>
          </a:cu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87" name="Oval 86">
            <a:extLst>
              <a:ext uri="{FF2B5EF4-FFF2-40B4-BE49-F238E27FC236}">
                <a16:creationId xmlns:a16="http://schemas.microsoft.com/office/drawing/2014/main" id="{64C312AE-01CD-410C-BB23-215BBC0D21C2}"/>
              </a:ext>
            </a:extLst>
          </p:cNvPr>
          <p:cNvSpPr/>
          <p:nvPr/>
        </p:nvSpPr>
        <p:spPr>
          <a:xfrm>
            <a:off x="10440344" y="1763019"/>
            <a:ext cx="1197728" cy="1047188"/>
          </a:xfrm>
          <a:prstGeom prst="ellipse">
            <a:avLst/>
          </a:prstGeom>
          <a:solidFill>
            <a:schemeClr val="tx2">
              <a:lumMod val="90000"/>
              <a:lumOff val="1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8" name="Freeform: Shape 87">
            <a:extLst>
              <a:ext uri="{FF2B5EF4-FFF2-40B4-BE49-F238E27FC236}">
                <a16:creationId xmlns:a16="http://schemas.microsoft.com/office/drawing/2014/main" id="{EF45F03C-151A-4437-8230-D15B5D4C1C19}"/>
              </a:ext>
            </a:extLst>
          </p:cNvPr>
          <p:cNvSpPr/>
          <p:nvPr/>
        </p:nvSpPr>
        <p:spPr>
          <a:xfrm rot="18817656">
            <a:off x="10833174" y="1808949"/>
            <a:ext cx="915261" cy="469828"/>
          </a:xfrm>
          <a:custGeom>
            <a:avLst/>
            <a:gdLst>
              <a:gd name="connsiteX0" fmla="*/ 1378797 w 1378797"/>
              <a:gd name="connsiteY0" fmla="*/ 832810 h 946747"/>
              <a:gd name="connsiteX1" fmla="*/ 1266068 w 1378797"/>
              <a:gd name="connsiteY1" fmla="*/ 945539 h 946747"/>
              <a:gd name="connsiteX2" fmla="*/ 119926 w 1378797"/>
              <a:gd name="connsiteY2" fmla="*/ 945539 h 946747"/>
              <a:gd name="connsiteX3" fmla="*/ 113940 w 1378797"/>
              <a:gd name="connsiteY3" fmla="*/ 946747 h 946747"/>
              <a:gd name="connsiteX4" fmla="*/ 34228 w 1378797"/>
              <a:gd name="connsiteY4" fmla="*/ 913730 h 946747"/>
              <a:gd name="connsiteX5" fmla="*/ 33743 w 1378797"/>
              <a:gd name="connsiteY5" fmla="*/ 913011 h 946747"/>
              <a:gd name="connsiteX6" fmla="*/ 33017 w 1378797"/>
              <a:gd name="connsiteY6" fmla="*/ 912522 h 946747"/>
              <a:gd name="connsiteX7" fmla="*/ 0 w 1378797"/>
              <a:gd name="connsiteY7" fmla="*/ 832810 h 946747"/>
              <a:gd name="connsiteX8" fmla="*/ 1211 w 1378797"/>
              <a:gd name="connsiteY8" fmla="*/ 826814 h 946747"/>
              <a:gd name="connsiteX9" fmla="*/ 1211 w 1378797"/>
              <a:gd name="connsiteY9" fmla="*/ 112729 h 946747"/>
              <a:gd name="connsiteX10" fmla="*/ 113940 w 1378797"/>
              <a:gd name="connsiteY10" fmla="*/ 0 h 946747"/>
              <a:gd name="connsiteX11" fmla="*/ 226669 w 1378797"/>
              <a:gd name="connsiteY11" fmla="*/ 112729 h 946747"/>
              <a:gd name="connsiteX12" fmla="*/ 226669 w 1378797"/>
              <a:gd name="connsiteY12" fmla="*/ 720081 h 946747"/>
              <a:gd name="connsiteX13" fmla="*/ 1266068 w 1378797"/>
              <a:gd name="connsiteY13" fmla="*/ 720081 h 946747"/>
              <a:gd name="connsiteX14" fmla="*/ 1378797 w 1378797"/>
              <a:gd name="connsiteY14" fmla="*/ 832810 h 946747"/>
              <a:gd name="connsiteX0" fmla="*/ 1378797 w 1378797"/>
              <a:gd name="connsiteY0" fmla="*/ 832810 h 946747"/>
              <a:gd name="connsiteX1" fmla="*/ 119926 w 1378797"/>
              <a:gd name="connsiteY1" fmla="*/ 945539 h 946747"/>
              <a:gd name="connsiteX2" fmla="*/ 113940 w 1378797"/>
              <a:gd name="connsiteY2" fmla="*/ 946747 h 946747"/>
              <a:gd name="connsiteX3" fmla="*/ 34228 w 1378797"/>
              <a:gd name="connsiteY3" fmla="*/ 913730 h 946747"/>
              <a:gd name="connsiteX4" fmla="*/ 33743 w 1378797"/>
              <a:gd name="connsiteY4" fmla="*/ 913011 h 946747"/>
              <a:gd name="connsiteX5" fmla="*/ 33017 w 1378797"/>
              <a:gd name="connsiteY5" fmla="*/ 912522 h 946747"/>
              <a:gd name="connsiteX6" fmla="*/ 0 w 1378797"/>
              <a:gd name="connsiteY6" fmla="*/ 832810 h 946747"/>
              <a:gd name="connsiteX7" fmla="*/ 1211 w 1378797"/>
              <a:gd name="connsiteY7" fmla="*/ 826814 h 946747"/>
              <a:gd name="connsiteX8" fmla="*/ 1211 w 1378797"/>
              <a:gd name="connsiteY8" fmla="*/ 112729 h 946747"/>
              <a:gd name="connsiteX9" fmla="*/ 113940 w 1378797"/>
              <a:gd name="connsiteY9" fmla="*/ 0 h 946747"/>
              <a:gd name="connsiteX10" fmla="*/ 226669 w 1378797"/>
              <a:gd name="connsiteY10" fmla="*/ 112729 h 946747"/>
              <a:gd name="connsiteX11" fmla="*/ 226669 w 1378797"/>
              <a:gd name="connsiteY11" fmla="*/ 720081 h 946747"/>
              <a:gd name="connsiteX12" fmla="*/ 1266068 w 1378797"/>
              <a:gd name="connsiteY12" fmla="*/ 720081 h 946747"/>
              <a:gd name="connsiteX13" fmla="*/ 1378797 w 1378797"/>
              <a:gd name="connsiteY13" fmla="*/ 832810 h 946747"/>
              <a:gd name="connsiteX0" fmla="*/ 1378797 w 1378797"/>
              <a:gd name="connsiteY0" fmla="*/ 832810 h 946747"/>
              <a:gd name="connsiteX1" fmla="*/ 119926 w 1378797"/>
              <a:gd name="connsiteY1" fmla="*/ 945539 h 946747"/>
              <a:gd name="connsiteX2" fmla="*/ 113940 w 1378797"/>
              <a:gd name="connsiteY2" fmla="*/ 946747 h 946747"/>
              <a:gd name="connsiteX3" fmla="*/ 34228 w 1378797"/>
              <a:gd name="connsiteY3" fmla="*/ 913730 h 946747"/>
              <a:gd name="connsiteX4" fmla="*/ 33743 w 1378797"/>
              <a:gd name="connsiteY4" fmla="*/ 913011 h 946747"/>
              <a:gd name="connsiteX5" fmla="*/ 33017 w 1378797"/>
              <a:gd name="connsiteY5" fmla="*/ 912522 h 946747"/>
              <a:gd name="connsiteX6" fmla="*/ 0 w 1378797"/>
              <a:gd name="connsiteY6" fmla="*/ 832810 h 946747"/>
              <a:gd name="connsiteX7" fmla="*/ 1211 w 1378797"/>
              <a:gd name="connsiteY7" fmla="*/ 826814 h 946747"/>
              <a:gd name="connsiteX8" fmla="*/ 1211 w 1378797"/>
              <a:gd name="connsiteY8" fmla="*/ 112729 h 946747"/>
              <a:gd name="connsiteX9" fmla="*/ 113940 w 1378797"/>
              <a:gd name="connsiteY9" fmla="*/ 0 h 946747"/>
              <a:gd name="connsiteX10" fmla="*/ 226669 w 1378797"/>
              <a:gd name="connsiteY10" fmla="*/ 112729 h 946747"/>
              <a:gd name="connsiteX11" fmla="*/ 226669 w 1378797"/>
              <a:gd name="connsiteY11" fmla="*/ 720081 h 946747"/>
              <a:gd name="connsiteX12" fmla="*/ 1378797 w 1378797"/>
              <a:gd name="connsiteY12" fmla="*/ 832810 h 946747"/>
              <a:gd name="connsiteX0" fmla="*/ 1378797 w 1378797"/>
              <a:gd name="connsiteY0" fmla="*/ 832810 h 946747"/>
              <a:gd name="connsiteX1" fmla="*/ 119926 w 1378797"/>
              <a:gd name="connsiteY1" fmla="*/ 945539 h 946747"/>
              <a:gd name="connsiteX2" fmla="*/ 113940 w 1378797"/>
              <a:gd name="connsiteY2" fmla="*/ 946747 h 946747"/>
              <a:gd name="connsiteX3" fmla="*/ 34228 w 1378797"/>
              <a:gd name="connsiteY3" fmla="*/ 913730 h 946747"/>
              <a:gd name="connsiteX4" fmla="*/ 33743 w 1378797"/>
              <a:gd name="connsiteY4" fmla="*/ 913011 h 946747"/>
              <a:gd name="connsiteX5" fmla="*/ 33017 w 1378797"/>
              <a:gd name="connsiteY5" fmla="*/ 912522 h 946747"/>
              <a:gd name="connsiteX6" fmla="*/ 0 w 1378797"/>
              <a:gd name="connsiteY6" fmla="*/ 832810 h 946747"/>
              <a:gd name="connsiteX7" fmla="*/ 1211 w 1378797"/>
              <a:gd name="connsiteY7" fmla="*/ 826814 h 946747"/>
              <a:gd name="connsiteX8" fmla="*/ 1211 w 1378797"/>
              <a:gd name="connsiteY8" fmla="*/ 112729 h 946747"/>
              <a:gd name="connsiteX9" fmla="*/ 113940 w 1378797"/>
              <a:gd name="connsiteY9" fmla="*/ 0 h 946747"/>
              <a:gd name="connsiteX10" fmla="*/ 226669 w 1378797"/>
              <a:gd name="connsiteY10" fmla="*/ 112729 h 946747"/>
              <a:gd name="connsiteX11" fmla="*/ 226669 w 1378797"/>
              <a:gd name="connsiteY11" fmla="*/ 720081 h 946747"/>
              <a:gd name="connsiteX12" fmla="*/ 1378797 w 1378797"/>
              <a:gd name="connsiteY12" fmla="*/ 832810 h 946747"/>
              <a:gd name="connsiteX0" fmla="*/ 1611766 w 1611766"/>
              <a:gd name="connsiteY0" fmla="*/ 946817 h 946817"/>
              <a:gd name="connsiteX1" fmla="*/ 119926 w 1611766"/>
              <a:gd name="connsiteY1" fmla="*/ 945539 h 946817"/>
              <a:gd name="connsiteX2" fmla="*/ 113940 w 1611766"/>
              <a:gd name="connsiteY2" fmla="*/ 946747 h 946817"/>
              <a:gd name="connsiteX3" fmla="*/ 34228 w 1611766"/>
              <a:gd name="connsiteY3" fmla="*/ 913730 h 946817"/>
              <a:gd name="connsiteX4" fmla="*/ 33743 w 1611766"/>
              <a:gd name="connsiteY4" fmla="*/ 913011 h 946817"/>
              <a:gd name="connsiteX5" fmla="*/ 33017 w 1611766"/>
              <a:gd name="connsiteY5" fmla="*/ 912522 h 946817"/>
              <a:gd name="connsiteX6" fmla="*/ 0 w 1611766"/>
              <a:gd name="connsiteY6" fmla="*/ 832810 h 946817"/>
              <a:gd name="connsiteX7" fmla="*/ 1211 w 1611766"/>
              <a:gd name="connsiteY7" fmla="*/ 826814 h 946817"/>
              <a:gd name="connsiteX8" fmla="*/ 1211 w 1611766"/>
              <a:gd name="connsiteY8" fmla="*/ 112729 h 946817"/>
              <a:gd name="connsiteX9" fmla="*/ 113940 w 1611766"/>
              <a:gd name="connsiteY9" fmla="*/ 0 h 946817"/>
              <a:gd name="connsiteX10" fmla="*/ 226669 w 1611766"/>
              <a:gd name="connsiteY10" fmla="*/ 112729 h 946817"/>
              <a:gd name="connsiteX11" fmla="*/ 226669 w 1611766"/>
              <a:gd name="connsiteY11" fmla="*/ 720081 h 946817"/>
              <a:gd name="connsiteX12" fmla="*/ 1611766 w 1611766"/>
              <a:gd name="connsiteY12" fmla="*/ 946817 h 946817"/>
              <a:gd name="connsiteX0" fmla="*/ 2239892 w 2239892"/>
              <a:gd name="connsiteY0" fmla="*/ 1005281 h 1005282"/>
              <a:gd name="connsiteX1" fmla="*/ 119926 w 2239892"/>
              <a:gd name="connsiteY1" fmla="*/ 945539 h 1005282"/>
              <a:gd name="connsiteX2" fmla="*/ 113940 w 2239892"/>
              <a:gd name="connsiteY2" fmla="*/ 946747 h 1005282"/>
              <a:gd name="connsiteX3" fmla="*/ 34228 w 2239892"/>
              <a:gd name="connsiteY3" fmla="*/ 913730 h 1005282"/>
              <a:gd name="connsiteX4" fmla="*/ 33743 w 2239892"/>
              <a:gd name="connsiteY4" fmla="*/ 913011 h 1005282"/>
              <a:gd name="connsiteX5" fmla="*/ 33017 w 2239892"/>
              <a:gd name="connsiteY5" fmla="*/ 912522 h 1005282"/>
              <a:gd name="connsiteX6" fmla="*/ 0 w 2239892"/>
              <a:gd name="connsiteY6" fmla="*/ 832810 h 1005282"/>
              <a:gd name="connsiteX7" fmla="*/ 1211 w 2239892"/>
              <a:gd name="connsiteY7" fmla="*/ 826814 h 1005282"/>
              <a:gd name="connsiteX8" fmla="*/ 1211 w 2239892"/>
              <a:gd name="connsiteY8" fmla="*/ 112729 h 1005282"/>
              <a:gd name="connsiteX9" fmla="*/ 113940 w 2239892"/>
              <a:gd name="connsiteY9" fmla="*/ 0 h 1005282"/>
              <a:gd name="connsiteX10" fmla="*/ 226669 w 2239892"/>
              <a:gd name="connsiteY10" fmla="*/ 112729 h 1005282"/>
              <a:gd name="connsiteX11" fmla="*/ 226669 w 2239892"/>
              <a:gd name="connsiteY11" fmla="*/ 720081 h 1005282"/>
              <a:gd name="connsiteX12" fmla="*/ 2239892 w 2239892"/>
              <a:gd name="connsiteY12" fmla="*/ 1005281 h 100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39892" h="1005282">
                <a:moveTo>
                  <a:pt x="2239892" y="1005281"/>
                </a:moveTo>
                <a:lnTo>
                  <a:pt x="119926" y="945539"/>
                </a:lnTo>
                <a:lnTo>
                  <a:pt x="113940" y="946747"/>
                </a:lnTo>
                <a:cubicBezTo>
                  <a:pt x="82810" y="946747"/>
                  <a:pt x="54628" y="934130"/>
                  <a:pt x="34228" y="913730"/>
                </a:cubicBezTo>
                <a:lnTo>
                  <a:pt x="33743" y="913011"/>
                </a:lnTo>
                <a:lnTo>
                  <a:pt x="33017" y="912522"/>
                </a:lnTo>
                <a:cubicBezTo>
                  <a:pt x="12618" y="892122"/>
                  <a:pt x="0" y="863939"/>
                  <a:pt x="0" y="832810"/>
                </a:cubicBezTo>
                <a:lnTo>
                  <a:pt x="1211" y="826814"/>
                </a:lnTo>
                <a:lnTo>
                  <a:pt x="1211" y="112729"/>
                </a:lnTo>
                <a:cubicBezTo>
                  <a:pt x="1211" y="50470"/>
                  <a:pt x="51681" y="0"/>
                  <a:pt x="113940" y="0"/>
                </a:cubicBezTo>
                <a:cubicBezTo>
                  <a:pt x="176199" y="0"/>
                  <a:pt x="226669" y="50470"/>
                  <a:pt x="226669" y="112729"/>
                </a:cubicBezTo>
                <a:lnTo>
                  <a:pt x="226669" y="720081"/>
                </a:lnTo>
                <a:lnTo>
                  <a:pt x="2239892" y="1005281"/>
                </a:lnTo>
                <a:close/>
              </a:path>
            </a:pathLst>
          </a:cu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6" name="Rectangle 5">
            <a:extLst>
              <a:ext uri="{FF2B5EF4-FFF2-40B4-BE49-F238E27FC236}">
                <a16:creationId xmlns:a16="http://schemas.microsoft.com/office/drawing/2014/main" id="{A6224B73-6E92-688C-D835-667F0F5E570A}"/>
              </a:ext>
            </a:extLst>
          </p:cNvPr>
          <p:cNvSpPr/>
          <p:nvPr/>
        </p:nvSpPr>
        <p:spPr>
          <a:xfrm>
            <a:off x="-1" y="1332855"/>
            <a:ext cx="2831277" cy="54308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0431"/>
            <a:r>
              <a:rPr lang="en-US" sz="2400" dirty="0">
                <a:solidFill>
                  <a:schemeClr val="accent6">
                    <a:lumMod val="75000"/>
                  </a:schemeClr>
                </a:solidFill>
              </a:rPr>
              <a:t>Local government utilities authorized to mandate connection to water &amp; sewer lines located within a reasonable distance of developed properties unless property has valid well permit</a:t>
            </a:r>
          </a:p>
          <a:p>
            <a:pPr marL="80431"/>
            <a:endParaRPr lang="en-US" sz="2267" dirty="0">
              <a:solidFill>
                <a:schemeClr val="tx1">
                  <a:lumMod val="65000"/>
                  <a:lumOff val="35000"/>
                </a:schemeClr>
              </a:solidFill>
            </a:endParaRPr>
          </a:p>
        </p:txBody>
      </p:sp>
      <p:sp>
        <p:nvSpPr>
          <p:cNvPr id="8" name="Rectangle 7">
            <a:extLst>
              <a:ext uri="{FF2B5EF4-FFF2-40B4-BE49-F238E27FC236}">
                <a16:creationId xmlns:a16="http://schemas.microsoft.com/office/drawing/2014/main" id="{F9BB50D4-23F2-6F9E-9193-282A9B14B7F3}"/>
              </a:ext>
            </a:extLst>
          </p:cNvPr>
          <p:cNvSpPr/>
          <p:nvPr/>
        </p:nvSpPr>
        <p:spPr>
          <a:xfrm>
            <a:off x="2972271" y="5090135"/>
            <a:ext cx="4481957" cy="1175228"/>
          </a:xfrm>
          <a:prstGeom prst="rect">
            <a:avLst/>
          </a:prstGeom>
          <a:solidFill>
            <a:srgbClr val="FFC00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6">
                    <a:lumMod val="50000"/>
                  </a:schemeClr>
                </a:solidFill>
              </a:rPr>
              <a:t>S.L. 2023-90, 2023-108; 2023-137 </a:t>
            </a:r>
          </a:p>
          <a:p>
            <a:pPr algn="ctr"/>
            <a:r>
              <a:rPr lang="en-US" sz="2400" dirty="0">
                <a:solidFill>
                  <a:schemeClr val="accent6">
                    <a:lumMod val="50000"/>
                  </a:schemeClr>
                </a:solidFill>
              </a:rPr>
              <a:t>made some changes</a:t>
            </a:r>
          </a:p>
        </p:txBody>
      </p:sp>
      <p:sp>
        <p:nvSpPr>
          <p:cNvPr id="2" name="Rectangle 1">
            <a:extLst>
              <a:ext uri="{FF2B5EF4-FFF2-40B4-BE49-F238E27FC236}">
                <a16:creationId xmlns:a16="http://schemas.microsoft.com/office/drawing/2014/main" id="{E1AB366B-0562-725B-5356-290725E073B9}"/>
              </a:ext>
            </a:extLst>
          </p:cNvPr>
          <p:cNvSpPr/>
          <p:nvPr/>
        </p:nvSpPr>
        <p:spPr>
          <a:xfrm>
            <a:off x="0" y="0"/>
            <a:ext cx="12186715" cy="1306429"/>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267" dirty="0"/>
              <a:t>Mandating Water / Sewer Connections</a:t>
            </a:r>
          </a:p>
        </p:txBody>
      </p:sp>
    </p:spTree>
    <p:extLst>
      <p:ext uri="{BB962C8B-B14F-4D97-AF65-F5344CB8AC3E}">
        <p14:creationId xmlns:p14="http://schemas.microsoft.com/office/powerpoint/2010/main" val="189770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3F099FB-9054-F648-B185-28E3D62CE8D8}"/>
              </a:ext>
            </a:extLst>
          </p:cNvPr>
          <p:cNvSpPr/>
          <p:nvPr/>
        </p:nvSpPr>
        <p:spPr>
          <a:xfrm>
            <a:off x="54810" y="2409388"/>
            <a:ext cx="4267200" cy="1005716"/>
          </a:xfrm>
          <a:prstGeom prst="rect">
            <a:avLst/>
          </a:prstGeom>
          <a:solidFill>
            <a:schemeClr val="bg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2400"/>
          </a:p>
        </p:txBody>
      </p:sp>
      <p:sp>
        <p:nvSpPr>
          <p:cNvPr id="12" name="Rectangle 11">
            <a:extLst>
              <a:ext uri="{FF2B5EF4-FFF2-40B4-BE49-F238E27FC236}">
                <a16:creationId xmlns:a16="http://schemas.microsoft.com/office/drawing/2014/main" id="{585AB138-7E57-EE4E-A639-FD973622BAE4}"/>
              </a:ext>
            </a:extLst>
          </p:cNvPr>
          <p:cNvSpPr/>
          <p:nvPr/>
        </p:nvSpPr>
        <p:spPr>
          <a:xfrm>
            <a:off x="54810" y="3527524"/>
            <a:ext cx="4267200" cy="959269"/>
          </a:xfrm>
          <a:prstGeom prst="rect">
            <a:avLst/>
          </a:prstGeom>
          <a:solidFill>
            <a:schemeClr val="bg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2400"/>
          </a:p>
        </p:txBody>
      </p:sp>
      <p:sp>
        <p:nvSpPr>
          <p:cNvPr id="13" name="Rectangle 12">
            <a:extLst>
              <a:ext uri="{FF2B5EF4-FFF2-40B4-BE49-F238E27FC236}">
                <a16:creationId xmlns:a16="http://schemas.microsoft.com/office/drawing/2014/main" id="{A2AD4CF3-93BB-474A-91FD-96819390211B}"/>
              </a:ext>
            </a:extLst>
          </p:cNvPr>
          <p:cNvSpPr/>
          <p:nvPr/>
        </p:nvSpPr>
        <p:spPr>
          <a:xfrm>
            <a:off x="54810" y="4626843"/>
            <a:ext cx="4267200" cy="959269"/>
          </a:xfrm>
          <a:prstGeom prst="rect">
            <a:avLst/>
          </a:prstGeom>
          <a:solidFill>
            <a:schemeClr val="bg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2400"/>
          </a:p>
        </p:txBody>
      </p:sp>
      <p:sp>
        <p:nvSpPr>
          <p:cNvPr id="14" name="Rectangle 13">
            <a:extLst>
              <a:ext uri="{FF2B5EF4-FFF2-40B4-BE49-F238E27FC236}">
                <a16:creationId xmlns:a16="http://schemas.microsoft.com/office/drawing/2014/main" id="{3F201B04-8C61-D746-80CD-A0EA1770E127}"/>
              </a:ext>
            </a:extLst>
          </p:cNvPr>
          <p:cNvSpPr/>
          <p:nvPr/>
        </p:nvSpPr>
        <p:spPr>
          <a:xfrm>
            <a:off x="7878817" y="2467956"/>
            <a:ext cx="4267200" cy="1005716"/>
          </a:xfrm>
          <a:prstGeom prst="rect">
            <a:avLst/>
          </a:prstGeom>
          <a:solidFill>
            <a:schemeClr val="bg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2400"/>
          </a:p>
        </p:txBody>
      </p:sp>
      <p:sp>
        <p:nvSpPr>
          <p:cNvPr id="15" name="Rectangle 14">
            <a:extLst>
              <a:ext uri="{FF2B5EF4-FFF2-40B4-BE49-F238E27FC236}">
                <a16:creationId xmlns:a16="http://schemas.microsoft.com/office/drawing/2014/main" id="{296059A4-88D9-6347-AAA7-E2D167124B15}"/>
              </a:ext>
            </a:extLst>
          </p:cNvPr>
          <p:cNvSpPr/>
          <p:nvPr/>
        </p:nvSpPr>
        <p:spPr>
          <a:xfrm>
            <a:off x="7878817" y="3570098"/>
            <a:ext cx="4267200" cy="959269"/>
          </a:xfrm>
          <a:prstGeom prst="rect">
            <a:avLst/>
          </a:prstGeom>
          <a:solidFill>
            <a:schemeClr val="bg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2400"/>
          </a:p>
        </p:txBody>
      </p:sp>
      <p:sp>
        <p:nvSpPr>
          <p:cNvPr id="16" name="Rectangle 15">
            <a:extLst>
              <a:ext uri="{FF2B5EF4-FFF2-40B4-BE49-F238E27FC236}">
                <a16:creationId xmlns:a16="http://schemas.microsoft.com/office/drawing/2014/main" id="{73B9C00C-C5D4-BC4A-A869-51773057CE60}"/>
              </a:ext>
            </a:extLst>
          </p:cNvPr>
          <p:cNvSpPr/>
          <p:nvPr/>
        </p:nvSpPr>
        <p:spPr>
          <a:xfrm>
            <a:off x="7852356" y="4688399"/>
            <a:ext cx="4267200" cy="959269"/>
          </a:xfrm>
          <a:prstGeom prst="rect">
            <a:avLst/>
          </a:prstGeom>
          <a:solidFill>
            <a:schemeClr val="bg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2400"/>
          </a:p>
        </p:txBody>
      </p:sp>
      <p:sp>
        <p:nvSpPr>
          <p:cNvPr id="2" name="Title 1">
            <a:extLst>
              <a:ext uri="{FF2B5EF4-FFF2-40B4-BE49-F238E27FC236}">
                <a16:creationId xmlns:a16="http://schemas.microsoft.com/office/drawing/2014/main" id="{7634EF3E-4A44-4649-8661-BDB355847964}"/>
              </a:ext>
            </a:extLst>
          </p:cNvPr>
          <p:cNvSpPr>
            <a:spLocks noGrp="1"/>
          </p:cNvSpPr>
          <p:nvPr>
            <p:ph type="title"/>
          </p:nvPr>
        </p:nvSpPr>
        <p:spPr>
          <a:xfrm>
            <a:off x="717315" y="-10217"/>
            <a:ext cx="10515600" cy="1325563"/>
          </a:xfrm>
        </p:spPr>
        <p:txBody>
          <a:bodyPr/>
          <a:lstStyle/>
          <a:p>
            <a:pPr algn="ctr"/>
            <a:r>
              <a:rPr lang="en-US" dirty="0"/>
              <a:t>Local Government Authority</a:t>
            </a:r>
            <a:endParaRPr lang="en-BR" dirty="0"/>
          </a:p>
        </p:txBody>
      </p:sp>
      <p:sp>
        <p:nvSpPr>
          <p:cNvPr id="9" name="TextBox 8">
            <a:extLst>
              <a:ext uri="{FF2B5EF4-FFF2-40B4-BE49-F238E27FC236}">
                <a16:creationId xmlns:a16="http://schemas.microsoft.com/office/drawing/2014/main" id="{9E14DB37-F916-9443-8473-40C5D98E62D8}"/>
              </a:ext>
            </a:extLst>
          </p:cNvPr>
          <p:cNvSpPr txBox="1"/>
          <p:nvPr/>
        </p:nvSpPr>
        <p:spPr>
          <a:xfrm>
            <a:off x="1250312" y="1104213"/>
            <a:ext cx="3234878" cy="1313308"/>
          </a:xfrm>
          <a:prstGeom prst="rect">
            <a:avLst/>
          </a:prstGeom>
          <a:noFill/>
        </p:spPr>
        <p:txBody>
          <a:bodyPr wrap="square" lIns="0" tIns="0" rIns="0" bIns="0" rtlCol="0">
            <a:spAutoFit/>
          </a:bodyPr>
          <a:lstStyle/>
          <a:p>
            <a:r>
              <a:rPr lang="en-US" sz="4267" b="1" dirty="0">
                <a:solidFill>
                  <a:schemeClr val="tx1">
                    <a:lumMod val="75000"/>
                    <a:lumOff val="25000"/>
                  </a:schemeClr>
                </a:solidFill>
                <a:latin typeface="Segoe UI" panose="020B0502040204020203" pitchFamily="34" charset="0"/>
                <a:cs typeface="Segoe UI" panose="020B0502040204020203" pitchFamily="34" charset="0"/>
              </a:rPr>
              <a:t>Grants of  Authority</a:t>
            </a:r>
          </a:p>
        </p:txBody>
      </p:sp>
      <p:sp>
        <p:nvSpPr>
          <p:cNvPr id="10" name="TextBox 9">
            <a:extLst>
              <a:ext uri="{FF2B5EF4-FFF2-40B4-BE49-F238E27FC236}">
                <a16:creationId xmlns:a16="http://schemas.microsoft.com/office/drawing/2014/main" id="{2E2D651F-72A4-4945-8755-F9F74CC91CCF}"/>
              </a:ext>
            </a:extLst>
          </p:cNvPr>
          <p:cNvSpPr txBox="1"/>
          <p:nvPr/>
        </p:nvSpPr>
        <p:spPr>
          <a:xfrm>
            <a:off x="7910308" y="1111589"/>
            <a:ext cx="3031380" cy="1313308"/>
          </a:xfrm>
          <a:prstGeom prst="rect">
            <a:avLst/>
          </a:prstGeom>
          <a:noFill/>
        </p:spPr>
        <p:txBody>
          <a:bodyPr wrap="square" lIns="0" tIns="0" rIns="0" bIns="0" rtlCol="0">
            <a:spAutoFit/>
          </a:bodyPr>
          <a:lstStyle/>
          <a:p>
            <a:r>
              <a:rPr lang="en-US" sz="4267" b="1" dirty="0">
                <a:solidFill>
                  <a:schemeClr val="tx1">
                    <a:lumMod val="75000"/>
                    <a:lumOff val="25000"/>
                  </a:schemeClr>
                </a:solidFill>
                <a:latin typeface="Segoe UI" panose="020B0502040204020203" pitchFamily="34" charset="0"/>
                <a:cs typeface="Segoe UI" panose="020B0502040204020203" pitchFamily="34" charset="0"/>
              </a:rPr>
              <a:t>Limits on Authority</a:t>
            </a:r>
          </a:p>
        </p:txBody>
      </p:sp>
      <p:sp>
        <p:nvSpPr>
          <p:cNvPr id="17" name="TextBox 16">
            <a:extLst>
              <a:ext uri="{FF2B5EF4-FFF2-40B4-BE49-F238E27FC236}">
                <a16:creationId xmlns:a16="http://schemas.microsoft.com/office/drawing/2014/main" id="{3D94B068-6A58-CD4D-A3D8-1848242E4A71}"/>
              </a:ext>
            </a:extLst>
          </p:cNvPr>
          <p:cNvSpPr txBox="1"/>
          <p:nvPr/>
        </p:nvSpPr>
        <p:spPr>
          <a:xfrm>
            <a:off x="1391256" y="2679920"/>
            <a:ext cx="3125629" cy="369332"/>
          </a:xfrm>
          <a:prstGeom prst="rect">
            <a:avLst/>
          </a:prstGeom>
          <a:noFill/>
        </p:spPr>
        <p:txBody>
          <a:bodyPr wrap="square" lIns="0" tIns="0" rIns="0" bIns="0" rtlCol="0">
            <a:spAutoFit/>
          </a:bodyPr>
          <a:lstStyle/>
          <a:p>
            <a:r>
              <a:rPr lang="en-US" sz="2400" dirty="0">
                <a:solidFill>
                  <a:schemeClr val="tx1">
                    <a:lumMod val="75000"/>
                    <a:lumOff val="25000"/>
                  </a:schemeClr>
                </a:solidFill>
                <a:latin typeface="Segoe UI" panose="020B0502040204020203" pitchFamily="34" charset="0"/>
                <a:cs typeface="Segoe UI" panose="020B0502040204020203" pitchFamily="34" charset="0"/>
              </a:rPr>
              <a:t>General Laws</a:t>
            </a:r>
          </a:p>
        </p:txBody>
      </p:sp>
      <p:sp>
        <p:nvSpPr>
          <p:cNvPr id="18" name="TextBox 17">
            <a:extLst>
              <a:ext uri="{FF2B5EF4-FFF2-40B4-BE49-F238E27FC236}">
                <a16:creationId xmlns:a16="http://schemas.microsoft.com/office/drawing/2014/main" id="{0686DD57-AE39-D44A-83C7-F674BDAEC0C3}"/>
              </a:ext>
            </a:extLst>
          </p:cNvPr>
          <p:cNvSpPr txBox="1"/>
          <p:nvPr/>
        </p:nvSpPr>
        <p:spPr>
          <a:xfrm>
            <a:off x="1329979" y="3822492"/>
            <a:ext cx="3125629" cy="369332"/>
          </a:xfrm>
          <a:prstGeom prst="rect">
            <a:avLst/>
          </a:prstGeom>
          <a:noFill/>
        </p:spPr>
        <p:txBody>
          <a:bodyPr wrap="square" lIns="0" tIns="0" rIns="0" bIns="0" rtlCol="0">
            <a:spAutoFit/>
          </a:bodyPr>
          <a:lstStyle/>
          <a:p>
            <a:r>
              <a:rPr lang="en-US" sz="2400" dirty="0">
                <a:solidFill>
                  <a:schemeClr val="tx1">
                    <a:lumMod val="75000"/>
                    <a:lumOff val="25000"/>
                  </a:schemeClr>
                </a:solidFill>
                <a:latin typeface="Segoe UI" panose="020B0502040204020203" pitchFamily="34" charset="0"/>
                <a:cs typeface="Segoe UI" panose="020B0502040204020203" pitchFamily="34" charset="0"/>
              </a:rPr>
              <a:t>Local Acts</a:t>
            </a:r>
          </a:p>
        </p:txBody>
      </p:sp>
      <p:sp>
        <p:nvSpPr>
          <p:cNvPr id="19" name="TextBox 18">
            <a:extLst>
              <a:ext uri="{FF2B5EF4-FFF2-40B4-BE49-F238E27FC236}">
                <a16:creationId xmlns:a16="http://schemas.microsoft.com/office/drawing/2014/main" id="{B1D63008-5F12-0446-8638-5EDF692559DE}"/>
              </a:ext>
            </a:extLst>
          </p:cNvPr>
          <p:cNvSpPr txBox="1"/>
          <p:nvPr/>
        </p:nvSpPr>
        <p:spPr>
          <a:xfrm>
            <a:off x="1329978" y="4921812"/>
            <a:ext cx="3125629" cy="369332"/>
          </a:xfrm>
          <a:prstGeom prst="rect">
            <a:avLst/>
          </a:prstGeom>
          <a:noFill/>
        </p:spPr>
        <p:txBody>
          <a:bodyPr wrap="square" lIns="0" tIns="0" rIns="0" bIns="0" rtlCol="0">
            <a:spAutoFit/>
          </a:bodyPr>
          <a:lstStyle/>
          <a:p>
            <a:r>
              <a:rPr lang="en-US" sz="2400" dirty="0">
                <a:solidFill>
                  <a:schemeClr val="tx1">
                    <a:lumMod val="75000"/>
                    <a:lumOff val="25000"/>
                  </a:schemeClr>
                </a:solidFill>
                <a:latin typeface="Segoe UI" panose="020B0502040204020203" pitchFamily="34" charset="0"/>
                <a:cs typeface="Segoe UI" panose="020B0502040204020203" pitchFamily="34" charset="0"/>
              </a:rPr>
              <a:t>Charter Provisions</a:t>
            </a:r>
          </a:p>
        </p:txBody>
      </p:sp>
      <p:sp>
        <p:nvSpPr>
          <p:cNvPr id="20" name="TextBox 19">
            <a:extLst>
              <a:ext uri="{FF2B5EF4-FFF2-40B4-BE49-F238E27FC236}">
                <a16:creationId xmlns:a16="http://schemas.microsoft.com/office/drawing/2014/main" id="{45346F64-4ED8-A144-B2FE-962CCDE4037D}"/>
              </a:ext>
            </a:extLst>
          </p:cNvPr>
          <p:cNvSpPr txBox="1"/>
          <p:nvPr/>
        </p:nvSpPr>
        <p:spPr>
          <a:xfrm>
            <a:off x="8275641" y="2686312"/>
            <a:ext cx="3125629" cy="369332"/>
          </a:xfrm>
          <a:prstGeom prst="rect">
            <a:avLst/>
          </a:prstGeom>
          <a:noFill/>
        </p:spPr>
        <p:txBody>
          <a:bodyPr wrap="square" lIns="0" tIns="0" rIns="0" bIns="0" rtlCol="0">
            <a:spAutoFit/>
          </a:bodyPr>
          <a:lstStyle/>
          <a:p>
            <a:r>
              <a:rPr lang="en-US" sz="2400" dirty="0">
                <a:solidFill>
                  <a:schemeClr val="tx1">
                    <a:lumMod val="75000"/>
                    <a:lumOff val="25000"/>
                  </a:schemeClr>
                </a:solidFill>
                <a:latin typeface="Segoe UI" panose="020B0502040204020203" pitchFamily="34" charset="0"/>
                <a:cs typeface="Segoe UI" panose="020B0502040204020203" pitchFamily="34" charset="0"/>
              </a:rPr>
              <a:t>Federal Law</a:t>
            </a:r>
          </a:p>
        </p:txBody>
      </p:sp>
      <p:sp>
        <p:nvSpPr>
          <p:cNvPr id="21" name="TextBox 20">
            <a:extLst>
              <a:ext uri="{FF2B5EF4-FFF2-40B4-BE49-F238E27FC236}">
                <a16:creationId xmlns:a16="http://schemas.microsoft.com/office/drawing/2014/main" id="{5AD76F5D-11EE-F84A-8049-6D46C9E7C66C}"/>
              </a:ext>
            </a:extLst>
          </p:cNvPr>
          <p:cNvSpPr txBox="1"/>
          <p:nvPr/>
        </p:nvSpPr>
        <p:spPr>
          <a:xfrm>
            <a:off x="8275641" y="3818871"/>
            <a:ext cx="3125629" cy="369332"/>
          </a:xfrm>
          <a:prstGeom prst="rect">
            <a:avLst/>
          </a:prstGeom>
          <a:noFill/>
        </p:spPr>
        <p:txBody>
          <a:bodyPr wrap="square" lIns="0" tIns="0" rIns="0" bIns="0" rtlCol="0">
            <a:spAutoFit/>
          </a:bodyPr>
          <a:lstStyle/>
          <a:p>
            <a:r>
              <a:rPr lang="en-US" sz="2400" dirty="0">
                <a:solidFill>
                  <a:schemeClr val="tx1">
                    <a:lumMod val="75000"/>
                    <a:lumOff val="25000"/>
                  </a:schemeClr>
                </a:solidFill>
                <a:latin typeface="Segoe UI" panose="020B0502040204020203" pitchFamily="34" charset="0"/>
                <a:cs typeface="Segoe UI" panose="020B0502040204020203" pitchFamily="34" charset="0"/>
              </a:rPr>
              <a:t>State Constitution</a:t>
            </a:r>
          </a:p>
        </p:txBody>
      </p:sp>
      <p:sp>
        <p:nvSpPr>
          <p:cNvPr id="22" name="TextBox 21">
            <a:extLst>
              <a:ext uri="{FF2B5EF4-FFF2-40B4-BE49-F238E27FC236}">
                <a16:creationId xmlns:a16="http://schemas.microsoft.com/office/drawing/2014/main" id="{B2BD69C6-69D1-BA4B-AA67-9E091C5CD9D5}"/>
              </a:ext>
            </a:extLst>
          </p:cNvPr>
          <p:cNvSpPr txBox="1"/>
          <p:nvPr/>
        </p:nvSpPr>
        <p:spPr>
          <a:xfrm>
            <a:off x="8275641" y="4928204"/>
            <a:ext cx="3125629" cy="369332"/>
          </a:xfrm>
          <a:prstGeom prst="rect">
            <a:avLst/>
          </a:prstGeom>
          <a:noFill/>
        </p:spPr>
        <p:txBody>
          <a:bodyPr wrap="square" lIns="0" tIns="0" rIns="0" bIns="0" rtlCol="0">
            <a:spAutoFit/>
          </a:bodyPr>
          <a:lstStyle/>
          <a:p>
            <a:r>
              <a:rPr lang="en-US" sz="2400" dirty="0">
                <a:solidFill>
                  <a:schemeClr val="tx1">
                    <a:lumMod val="75000"/>
                    <a:lumOff val="25000"/>
                  </a:schemeClr>
                </a:solidFill>
                <a:latin typeface="Segoe UI" panose="020B0502040204020203" pitchFamily="34" charset="0"/>
                <a:cs typeface="Segoe UI" panose="020B0502040204020203" pitchFamily="34" charset="0"/>
              </a:rPr>
              <a:t>State Regulations</a:t>
            </a:r>
          </a:p>
        </p:txBody>
      </p:sp>
      <p:grpSp>
        <p:nvGrpSpPr>
          <p:cNvPr id="49" name="Group 48">
            <a:extLst>
              <a:ext uri="{FF2B5EF4-FFF2-40B4-BE49-F238E27FC236}">
                <a16:creationId xmlns:a16="http://schemas.microsoft.com/office/drawing/2014/main" id="{C49472AA-342F-077C-ADBD-E934676C6587}"/>
              </a:ext>
            </a:extLst>
          </p:cNvPr>
          <p:cNvGrpSpPr/>
          <p:nvPr/>
        </p:nvGrpSpPr>
        <p:grpSpPr>
          <a:xfrm>
            <a:off x="54810" y="1585729"/>
            <a:ext cx="1060207" cy="5192164"/>
            <a:chOff x="11394196" y="1885304"/>
            <a:chExt cx="795155" cy="3894123"/>
          </a:xfrm>
        </p:grpSpPr>
        <p:sp>
          <p:nvSpPr>
            <p:cNvPr id="42" name="Freeform 98">
              <a:extLst>
                <a:ext uri="{FF2B5EF4-FFF2-40B4-BE49-F238E27FC236}">
                  <a16:creationId xmlns:a16="http://schemas.microsoft.com/office/drawing/2014/main" id="{B81F4801-9D15-EFCC-53DB-7078B991EB28}"/>
                </a:ext>
              </a:extLst>
            </p:cNvPr>
            <p:cNvSpPr/>
            <p:nvPr/>
          </p:nvSpPr>
          <p:spPr>
            <a:xfrm>
              <a:off x="11394196" y="1885304"/>
              <a:ext cx="795155" cy="1530061"/>
            </a:xfrm>
            <a:custGeom>
              <a:avLst/>
              <a:gdLst>
                <a:gd name="connsiteX0" fmla="*/ 397911 w 795155"/>
                <a:gd name="connsiteY0" fmla="*/ 1530062 h 1530061"/>
                <a:gd name="connsiteX1" fmla="*/ 397243 w 795155"/>
                <a:gd name="connsiteY1" fmla="*/ 1530062 h 1530061"/>
                <a:gd name="connsiteX2" fmla="*/ 0 w 795155"/>
                <a:gd name="connsiteY2" fmla="*/ 1133379 h 1530061"/>
                <a:gd name="connsiteX3" fmla="*/ 0 w 795155"/>
                <a:gd name="connsiteY3" fmla="*/ 396683 h 1530061"/>
                <a:gd name="connsiteX4" fmla="*/ 397243 w 795155"/>
                <a:gd name="connsiteY4" fmla="*/ 0 h 1530061"/>
                <a:gd name="connsiteX5" fmla="*/ 397911 w 795155"/>
                <a:gd name="connsiteY5" fmla="*/ 0 h 1530061"/>
                <a:gd name="connsiteX6" fmla="*/ 795154 w 795155"/>
                <a:gd name="connsiteY6" fmla="*/ 396683 h 1530061"/>
                <a:gd name="connsiteX7" fmla="*/ 795154 w 795155"/>
                <a:gd name="connsiteY7" fmla="*/ 1133379 h 1530061"/>
                <a:gd name="connsiteX8" fmla="*/ 397911 w 795155"/>
                <a:gd name="connsiteY8" fmla="*/ 1530062 h 153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155" h="1530061">
                  <a:moveTo>
                    <a:pt x="397911" y="1530062"/>
                  </a:moveTo>
                  <a:lnTo>
                    <a:pt x="397243" y="1530062"/>
                  </a:lnTo>
                  <a:cubicBezTo>
                    <a:pt x="177591" y="1530062"/>
                    <a:pt x="0" y="1352721"/>
                    <a:pt x="0" y="1133379"/>
                  </a:cubicBezTo>
                  <a:lnTo>
                    <a:pt x="0" y="396683"/>
                  </a:lnTo>
                  <a:cubicBezTo>
                    <a:pt x="0" y="177340"/>
                    <a:pt x="177591" y="0"/>
                    <a:pt x="397243" y="0"/>
                  </a:cubicBezTo>
                  <a:lnTo>
                    <a:pt x="397911" y="0"/>
                  </a:lnTo>
                  <a:cubicBezTo>
                    <a:pt x="617563" y="0"/>
                    <a:pt x="795154" y="177340"/>
                    <a:pt x="795154" y="396683"/>
                  </a:cubicBezTo>
                  <a:lnTo>
                    <a:pt x="795154" y="1133379"/>
                  </a:lnTo>
                  <a:cubicBezTo>
                    <a:pt x="795821" y="1352055"/>
                    <a:pt x="617563" y="1530062"/>
                    <a:pt x="397911" y="1530062"/>
                  </a:cubicBezTo>
                  <a:close/>
                </a:path>
              </a:pathLst>
            </a:custGeom>
            <a:solidFill>
              <a:schemeClr val="tx1">
                <a:lumMod val="75000"/>
                <a:lumOff val="25000"/>
              </a:schemeClr>
            </a:solidFill>
            <a:ln w="6660" cap="flat">
              <a:noFill/>
              <a:prstDash val="solid"/>
              <a:miter/>
            </a:ln>
          </p:spPr>
          <p:txBody>
            <a:bodyPr rtlCol="0" anchor="ctr"/>
            <a:lstStyle/>
            <a:p>
              <a:endParaRPr lang="en-BR" sz="2400"/>
            </a:p>
          </p:txBody>
        </p:sp>
        <p:sp>
          <p:nvSpPr>
            <p:cNvPr id="43" name="Freeform 99">
              <a:extLst>
                <a:ext uri="{FF2B5EF4-FFF2-40B4-BE49-F238E27FC236}">
                  <a16:creationId xmlns:a16="http://schemas.microsoft.com/office/drawing/2014/main" id="{DA857FA9-385A-7C81-C7C7-2F56AC0B734C}"/>
                </a:ext>
              </a:extLst>
            </p:cNvPr>
            <p:cNvSpPr/>
            <p:nvPr/>
          </p:nvSpPr>
          <p:spPr>
            <a:xfrm>
              <a:off x="11501433" y="2688002"/>
              <a:ext cx="581348" cy="381348"/>
            </a:xfrm>
            <a:custGeom>
              <a:avLst/>
              <a:gdLst>
                <a:gd name="connsiteX0" fmla="*/ 570413 w 581348"/>
                <a:gd name="connsiteY0" fmla="*/ 260677 h 381348"/>
                <a:gd name="connsiteX1" fmla="*/ 581096 w 581348"/>
                <a:gd name="connsiteY1" fmla="*/ 240676 h 381348"/>
                <a:gd name="connsiteX2" fmla="*/ 290674 w 581348"/>
                <a:gd name="connsiteY2" fmla="*/ 0 h 381348"/>
                <a:gd name="connsiteX3" fmla="*/ 253 w 581348"/>
                <a:gd name="connsiteY3" fmla="*/ 240676 h 381348"/>
                <a:gd name="connsiteX4" fmla="*/ 10935 w 581348"/>
                <a:gd name="connsiteY4" fmla="*/ 260677 h 381348"/>
                <a:gd name="connsiteX5" fmla="*/ 290674 w 581348"/>
                <a:gd name="connsiteY5" fmla="*/ 381349 h 381348"/>
                <a:gd name="connsiteX6" fmla="*/ 570413 w 581348"/>
                <a:gd name="connsiteY6" fmla="*/ 260677 h 38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1348" h="381348">
                  <a:moveTo>
                    <a:pt x="570413" y="260677"/>
                  </a:moveTo>
                  <a:cubicBezTo>
                    <a:pt x="578425" y="257344"/>
                    <a:pt x="582431" y="249343"/>
                    <a:pt x="581096" y="240676"/>
                  </a:cubicBezTo>
                  <a:cubicBezTo>
                    <a:pt x="555058" y="104004"/>
                    <a:pt x="434884" y="0"/>
                    <a:pt x="290674" y="0"/>
                  </a:cubicBezTo>
                  <a:cubicBezTo>
                    <a:pt x="145797" y="0"/>
                    <a:pt x="25623" y="103337"/>
                    <a:pt x="253" y="240676"/>
                  </a:cubicBezTo>
                  <a:cubicBezTo>
                    <a:pt x="-1082" y="248677"/>
                    <a:pt x="2924" y="257344"/>
                    <a:pt x="10935" y="260677"/>
                  </a:cubicBezTo>
                  <a:lnTo>
                    <a:pt x="290674" y="381349"/>
                  </a:lnTo>
                  <a:lnTo>
                    <a:pt x="570413" y="260677"/>
                  </a:lnTo>
                  <a:close/>
                </a:path>
              </a:pathLst>
            </a:custGeom>
            <a:solidFill>
              <a:schemeClr val="tx1">
                <a:lumMod val="85000"/>
                <a:lumOff val="15000"/>
              </a:schemeClr>
            </a:solidFill>
            <a:ln w="6660" cap="flat">
              <a:noFill/>
              <a:prstDash val="solid"/>
              <a:miter/>
            </a:ln>
          </p:spPr>
          <p:txBody>
            <a:bodyPr rtlCol="0" anchor="ctr"/>
            <a:lstStyle/>
            <a:p>
              <a:endParaRPr lang="en-BR" sz="2400"/>
            </a:p>
          </p:txBody>
        </p:sp>
        <p:sp>
          <p:nvSpPr>
            <p:cNvPr id="44" name="Freeform 100">
              <a:extLst>
                <a:ext uri="{FF2B5EF4-FFF2-40B4-BE49-F238E27FC236}">
                  <a16:creationId xmlns:a16="http://schemas.microsoft.com/office/drawing/2014/main" id="{E81D7EFB-E0B3-1A27-6061-E9BEB999FA24}"/>
                </a:ext>
              </a:extLst>
            </p:cNvPr>
            <p:cNvSpPr/>
            <p:nvPr/>
          </p:nvSpPr>
          <p:spPr>
            <a:xfrm>
              <a:off x="11501433" y="2020642"/>
              <a:ext cx="581348" cy="381348"/>
            </a:xfrm>
            <a:custGeom>
              <a:avLst/>
              <a:gdLst>
                <a:gd name="connsiteX0" fmla="*/ 570413 w 581348"/>
                <a:gd name="connsiteY0" fmla="*/ 260677 h 381348"/>
                <a:gd name="connsiteX1" fmla="*/ 581096 w 581348"/>
                <a:gd name="connsiteY1" fmla="*/ 240676 h 381348"/>
                <a:gd name="connsiteX2" fmla="*/ 290674 w 581348"/>
                <a:gd name="connsiteY2" fmla="*/ 0 h 381348"/>
                <a:gd name="connsiteX3" fmla="*/ 253 w 581348"/>
                <a:gd name="connsiteY3" fmla="*/ 240676 h 381348"/>
                <a:gd name="connsiteX4" fmla="*/ 10935 w 581348"/>
                <a:gd name="connsiteY4" fmla="*/ 260677 h 381348"/>
                <a:gd name="connsiteX5" fmla="*/ 290674 w 581348"/>
                <a:gd name="connsiteY5" fmla="*/ 381349 h 381348"/>
                <a:gd name="connsiteX6" fmla="*/ 570413 w 581348"/>
                <a:gd name="connsiteY6" fmla="*/ 260677 h 38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1348" h="381348">
                  <a:moveTo>
                    <a:pt x="570413" y="260677"/>
                  </a:moveTo>
                  <a:cubicBezTo>
                    <a:pt x="578425" y="257344"/>
                    <a:pt x="582431" y="249343"/>
                    <a:pt x="581096" y="240676"/>
                  </a:cubicBezTo>
                  <a:cubicBezTo>
                    <a:pt x="555058" y="104004"/>
                    <a:pt x="434884" y="0"/>
                    <a:pt x="290674" y="0"/>
                  </a:cubicBezTo>
                  <a:cubicBezTo>
                    <a:pt x="145797" y="0"/>
                    <a:pt x="25623" y="103337"/>
                    <a:pt x="253" y="240676"/>
                  </a:cubicBezTo>
                  <a:cubicBezTo>
                    <a:pt x="-1082" y="248677"/>
                    <a:pt x="2924" y="257344"/>
                    <a:pt x="10935" y="260677"/>
                  </a:cubicBezTo>
                  <a:lnTo>
                    <a:pt x="290674" y="381349"/>
                  </a:lnTo>
                  <a:lnTo>
                    <a:pt x="570413" y="260677"/>
                  </a:lnTo>
                  <a:close/>
                </a:path>
              </a:pathLst>
            </a:custGeom>
            <a:solidFill>
              <a:schemeClr val="tx1">
                <a:lumMod val="85000"/>
                <a:lumOff val="15000"/>
              </a:schemeClr>
            </a:solidFill>
            <a:ln w="6660" cap="flat">
              <a:noFill/>
              <a:prstDash val="solid"/>
              <a:miter/>
            </a:ln>
          </p:spPr>
          <p:txBody>
            <a:bodyPr rtlCol="0" anchor="ctr"/>
            <a:lstStyle/>
            <a:p>
              <a:endParaRPr lang="en-BR" sz="2400"/>
            </a:p>
          </p:txBody>
        </p:sp>
        <p:sp>
          <p:nvSpPr>
            <p:cNvPr id="45" name="Freeform 101">
              <a:extLst>
                <a:ext uri="{FF2B5EF4-FFF2-40B4-BE49-F238E27FC236}">
                  <a16:creationId xmlns:a16="http://schemas.microsoft.com/office/drawing/2014/main" id="{746DFC9F-3849-C148-16A8-7E8A77D2D2B1}"/>
                </a:ext>
              </a:extLst>
            </p:cNvPr>
            <p:cNvSpPr/>
            <p:nvPr/>
          </p:nvSpPr>
          <p:spPr>
            <a:xfrm>
              <a:off x="11737361" y="3354029"/>
              <a:ext cx="108824" cy="2425398"/>
            </a:xfrm>
            <a:custGeom>
              <a:avLst/>
              <a:gdLst>
                <a:gd name="connsiteX0" fmla="*/ 0 w 108824"/>
                <a:gd name="connsiteY0" fmla="*/ 0 h 3255464"/>
                <a:gd name="connsiteX1" fmla="*/ 108824 w 108824"/>
                <a:gd name="connsiteY1" fmla="*/ 0 h 3255464"/>
                <a:gd name="connsiteX2" fmla="*/ 108824 w 108824"/>
                <a:gd name="connsiteY2" fmla="*/ 3255464 h 3255464"/>
                <a:gd name="connsiteX3" fmla="*/ 0 w 108824"/>
                <a:gd name="connsiteY3" fmla="*/ 3255464 h 3255464"/>
              </a:gdLst>
              <a:ahLst/>
              <a:cxnLst>
                <a:cxn ang="0">
                  <a:pos x="connsiteX0" y="connsiteY0"/>
                </a:cxn>
                <a:cxn ang="0">
                  <a:pos x="connsiteX1" y="connsiteY1"/>
                </a:cxn>
                <a:cxn ang="0">
                  <a:pos x="connsiteX2" y="connsiteY2"/>
                </a:cxn>
                <a:cxn ang="0">
                  <a:pos x="connsiteX3" y="connsiteY3"/>
                </a:cxn>
              </a:cxnLst>
              <a:rect l="l" t="t" r="r" b="b"/>
              <a:pathLst>
                <a:path w="108824" h="3255464">
                  <a:moveTo>
                    <a:pt x="0" y="0"/>
                  </a:moveTo>
                  <a:lnTo>
                    <a:pt x="108824" y="0"/>
                  </a:lnTo>
                  <a:lnTo>
                    <a:pt x="108824" y="3255464"/>
                  </a:lnTo>
                  <a:lnTo>
                    <a:pt x="0" y="3255464"/>
                  </a:lnTo>
                  <a:close/>
                </a:path>
              </a:pathLst>
            </a:custGeom>
            <a:solidFill>
              <a:schemeClr val="tx1">
                <a:lumMod val="75000"/>
                <a:lumOff val="25000"/>
              </a:schemeClr>
            </a:solidFill>
            <a:ln w="6660" cap="flat">
              <a:noFill/>
              <a:prstDash val="solid"/>
              <a:miter/>
            </a:ln>
            <a:effectLst>
              <a:outerShdw blurRad="50800" dist="38100" dir="8100000" algn="tr" rotWithShape="0">
                <a:prstClr val="black">
                  <a:alpha val="40000"/>
                </a:prstClr>
              </a:outerShdw>
            </a:effectLst>
          </p:spPr>
          <p:txBody>
            <a:bodyPr rtlCol="0" anchor="ctr"/>
            <a:lstStyle/>
            <a:p>
              <a:endParaRPr lang="en-BR" sz="2400"/>
            </a:p>
          </p:txBody>
        </p:sp>
        <p:sp>
          <p:nvSpPr>
            <p:cNvPr id="46" name="Freeform 102">
              <a:extLst>
                <a:ext uri="{FF2B5EF4-FFF2-40B4-BE49-F238E27FC236}">
                  <a16:creationId xmlns:a16="http://schemas.microsoft.com/office/drawing/2014/main" id="{C1412DF7-4FBA-7978-C32A-2CAE11FC4651}"/>
                </a:ext>
              </a:extLst>
            </p:cNvPr>
            <p:cNvSpPr/>
            <p:nvPr/>
          </p:nvSpPr>
          <p:spPr>
            <a:xfrm>
              <a:off x="11546417" y="2071311"/>
              <a:ext cx="491379" cy="490686"/>
            </a:xfrm>
            <a:custGeom>
              <a:avLst/>
              <a:gdLst>
                <a:gd name="connsiteX0" fmla="*/ 491379 w 491379"/>
                <a:gd name="connsiteY0" fmla="*/ 245343 h 490686"/>
                <a:gd name="connsiteX1" fmla="*/ 245690 w 491379"/>
                <a:gd name="connsiteY1" fmla="*/ 490686 h 490686"/>
                <a:gd name="connsiteX2" fmla="*/ 0 w 491379"/>
                <a:gd name="connsiteY2" fmla="*/ 245343 h 490686"/>
                <a:gd name="connsiteX3" fmla="*/ 245690 w 491379"/>
                <a:gd name="connsiteY3" fmla="*/ 0 h 490686"/>
                <a:gd name="connsiteX4" fmla="*/ 491379 w 491379"/>
                <a:gd name="connsiteY4" fmla="*/ 245343 h 490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379" h="490686">
                  <a:moveTo>
                    <a:pt x="491379" y="245343"/>
                  </a:moveTo>
                  <a:cubicBezTo>
                    <a:pt x="491379" y="380843"/>
                    <a:pt x="381380" y="490686"/>
                    <a:pt x="245690" y="490686"/>
                  </a:cubicBezTo>
                  <a:cubicBezTo>
                    <a:pt x="109999" y="490686"/>
                    <a:pt x="0" y="380843"/>
                    <a:pt x="0" y="245343"/>
                  </a:cubicBezTo>
                  <a:cubicBezTo>
                    <a:pt x="0" y="109844"/>
                    <a:pt x="109999" y="0"/>
                    <a:pt x="245690" y="0"/>
                  </a:cubicBezTo>
                  <a:cubicBezTo>
                    <a:pt x="381380" y="0"/>
                    <a:pt x="491379" y="109844"/>
                    <a:pt x="491379" y="245343"/>
                  </a:cubicBezTo>
                  <a:close/>
                </a:path>
              </a:pathLst>
            </a:custGeom>
            <a:solidFill>
              <a:schemeClr val="tx1">
                <a:lumMod val="65000"/>
                <a:lumOff val="35000"/>
              </a:schemeClr>
            </a:solidFill>
            <a:ln w="6660" cap="flat">
              <a:noFill/>
              <a:prstDash val="solid"/>
              <a:miter/>
            </a:ln>
            <a:effectLst>
              <a:outerShdw blurRad="50800" dist="38100" dir="8100000" algn="tr" rotWithShape="0">
                <a:prstClr val="black">
                  <a:alpha val="40000"/>
                </a:prstClr>
              </a:outerShdw>
            </a:effectLst>
          </p:spPr>
          <p:txBody>
            <a:bodyPr rtlCol="0" anchor="ctr"/>
            <a:lstStyle/>
            <a:p>
              <a:endParaRPr lang="en-BR" sz="2400"/>
            </a:p>
          </p:txBody>
        </p:sp>
        <p:sp>
          <p:nvSpPr>
            <p:cNvPr id="47" name="Freeform 103">
              <a:extLst>
                <a:ext uri="{FF2B5EF4-FFF2-40B4-BE49-F238E27FC236}">
                  <a16:creationId xmlns:a16="http://schemas.microsoft.com/office/drawing/2014/main" id="{89C17923-1D1A-795C-804B-A0B8AE45FA19}"/>
                </a:ext>
              </a:extLst>
            </p:cNvPr>
            <p:cNvSpPr/>
            <p:nvPr/>
          </p:nvSpPr>
          <p:spPr>
            <a:xfrm>
              <a:off x="11546417" y="2738005"/>
              <a:ext cx="491379" cy="490686"/>
            </a:xfrm>
            <a:custGeom>
              <a:avLst/>
              <a:gdLst>
                <a:gd name="connsiteX0" fmla="*/ 491379 w 491379"/>
                <a:gd name="connsiteY0" fmla="*/ 245343 h 490686"/>
                <a:gd name="connsiteX1" fmla="*/ 245690 w 491379"/>
                <a:gd name="connsiteY1" fmla="*/ 490686 h 490686"/>
                <a:gd name="connsiteX2" fmla="*/ 0 w 491379"/>
                <a:gd name="connsiteY2" fmla="*/ 245343 h 490686"/>
                <a:gd name="connsiteX3" fmla="*/ 245690 w 491379"/>
                <a:gd name="connsiteY3" fmla="*/ 0 h 490686"/>
                <a:gd name="connsiteX4" fmla="*/ 491379 w 491379"/>
                <a:gd name="connsiteY4" fmla="*/ 245343 h 490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379" h="490686">
                  <a:moveTo>
                    <a:pt x="491379" y="245343"/>
                  </a:moveTo>
                  <a:cubicBezTo>
                    <a:pt x="491379" y="380843"/>
                    <a:pt x="381380" y="490686"/>
                    <a:pt x="245690" y="490686"/>
                  </a:cubicBezTo>
                  <a:cubicBezTo>
                    <a:pt x="109999" y="490686"/>
                    <a:pt x="0" y="380843"/>
                    <a:pt x="0" y="245343"/>
                  </a:cubicBezTo>
                  <a:cubicBezTo>
                    <a:pt x="0" y="109844"/>
                    <a:pt x="109999" y="0"/>
                    <a:pt x="245690" y="0"/>
                  </a:cubicBezTo>
                  <a:cubicBezTo>
                    <a:pt x="381380" y="0"/>
                    <a:pt x="491379" y="109844"/>
                    <a:pt x="491379" y="245343"/>
                  </a:cubicBezTo>
                  <a:close/>
                </a:path>
              </a:pathLst>
            </a:custGeom>
            <a:solidFill>
              <a:srgbClr val="2DC937"/>
            </a:solidFill>
            <a:ln w="6660" cap="flat">
              <a:noFill/>
              <a:prstDash val="solid"/>
              <a:miter/>
            </a:ln>
            <a:effectLst>
              <a:outerShdw blurRad="50800" dist="38100" dir="8100000" algn="tr" rotWithShape="0">
                <a:prstClr val="black">
                  <a:alpha val="40000"/>
                </a:prstClr>
              </a:outerShdw>
            </a:effectLst>
          </p:spPr>
          <p:txBody>
            <a:bodyPr rtlCol="0" anchor="ctr"/>
            <a:lstStyle/>
            <a:p>
              <a:endParaRPr lang="en-BR" sz="2400"/>
            </a:p>
          </p:txBody>
        </p:sp>
        <p:sp>
          <p:nvSpPr>
            <p:cNvPr id="48" name="Freeform 104">
              <a:extLst>
                <a:ext uri="{FF2B5EF4-FFF2-40B4-BE49-F238E27FC236}">
                  <a16:creationId xmlns:a16="http://schemas.microsoft.com/office/drawing/2014/main" id="{84EDF054-8482-DC91-407F-D5C45C25D331}"/>
                </a:ext>
              </a:extLst>
            </p:cNvPr>
            <p:cNvSpPr/>
            <p:nvPr/>
          </p:nvSpPr>
          <p:spPr>
            <a:xfrm>
              <a:off x="11737361" y="3411365"/>
              <a:ext cx="84122" cy="71336"/>
            </a:xfrm>
            <a:custGeom>
              <a:avLst/>
              <a:gdLst>
                <a:gd name="connsiteX0" fmla="*/ 0 w 84122"/>
                <a:gd name="connsiteY0" fmla="*/ 0 h 71336"/>
                <a:gd name="connsiteX1" fmla="*/ 84122 w 84122"/>
                <a:gd name="connsiteY1" fmla="*/ 2000 h 71336"/>
                <a:gd name="connsiteX2" fmla="*/ 0 w 84122"/>
                <a:gd name="connsiteY2" fmla="*/ 71336 h 71336"/>
                <a:gd name="connsiteX3" fmla="*/ 0 w 84122"/>
                <a:gd name="connsiteY3" fmla="*/ 0 h 71336"/>
              </a:gdLst>
              <a:ahLst/>
              <a:cxnLst>
                <a:cxn ang="0">
                  <a:pos x="connsiteX0" y="connsiteY0"/>
                </a:cxn>
                <a:cxn ang="0">
                  <a:pos x="connsiteX1" y="connsiteY1"/>
                </a:cxn>
                <a:cxn ang="0">
                  <a:pos x="connsiteX2" y="connsiteY2"/>
                </a:cxn>
                <a:cxn ang="0">
                  <a:pos x="connsiteX3" y="connsiteY3"/>
                </a:cxn>
              </a:cxnLst>
              <a:rect l="l" t="t" r="r" b="b"/>
              <a:pathLst>
                <a:path w="84122" h="71336">
                  <a:moveTo>
                    <a:pt x="0" y="0"/>
                  </a:moveTo>
                  <a:cubicBezTo>
                    <a:pt x="0" y="0"/>
                    <a:pt x="58752" y="10667"/>
                    <a:pt x="84122" y="2000"/>
                  </a:cubicBezTo>
                  <a:cubicBezTo>
                    <a:pt x="78113" y="48669"/>
                    <a:pt x="0" y="71336"/>
                    <a:pt x="0" y="71336"/>
                  </a:cubicBezTo>
                  <a:lnTo>
                    <a:pt x="0" y="0"/>
                  </a:lnTo>
                  <a:close/>
                </a:path>
              </a:pathLst>
            </a:custGeom>
            <a:solidFill>
              <a:schemeClr val="tx2">
                <a:lumMod val="50000"/>
              </a:schemeClr>
            </a:solidFill>
            <a:ln w="6660" cap="flat">
              <a:noFill/>
              <a:prstDash val="solid"/>
              <a:miter/>
            </a:ln>
          </p:spPr>
          <p:txBody>
            <a:bodyPr rtlCol="0" anchor="ctr"/>
            <a:lstStyle/>
            <a:p>
              <a:endParaRPr lang="en-BR" sz="2400"/>
            </a:p>
          </p:txBody>
        </p:sp>
      </p:grpSp>
      <p:grpSp>
        <p:nvGrpSpPr>
          <p:cNvPr id="58" name="Group 57">
            <a:extLst>
              <a:ext uri="{FF2B5EF4-FFF2-40B4-BE49-F238E27FC236}">
                <a16:creationId xmlns:a16="http://schemas.microsoft.com/office/drawing/2014/main" id="{BBDDFCC8-C1A8-1511-8574-68B24142B2B0}"/>
              </a:ext>
            </a:extLst>
          </p:cNvPr>
          <p:cNvGrpSpPr/>
          <p:nvPr/>
        </p:nvGrpSpPr>
        <p:grpSpPr>
          <a:xfrm>
            <a:off x="11085810" y="1585729"/>
            <a:ext cx="1060207" cy="5192164"/>
            <a:chOff x="11394196" y="1885304"/>
            <a:chExt cx="795155" cy="3894123"/>
          </a:xfrm>
        </p:grpSpPr>
        <p:sp>
          <p:nvSpPr>
            <p:cNvPr id="59" name="Freeform 98">
              <a:extLst>
                <a:ext uri="{FF2B5EF4-FFF2-40B4-BE49-F238E27FC236}">
                  <a16:creationId xmlns:a16="http://schemas.microsoft.com/office/drawing/2014/main" id="{9992F455-72CD-22E1-0497-6F78BEE9F9B8}"/>
                </a:ext>
              </a:extLst>
            </p:cNvPr>
            <p:cNvSpPr/>
            <p:nvPr/>
          </p:nvSpPr>
          <p:spPr>
            <a:xfrm>
              <a:off x="11394196" y="1885304"/>
              <a:ext cx="795155" cy="1530061"/>
            </a:xfrm>
            <a:custGeom>
              <a:avLst/>
              <a:gdLst>
                <a:gd name="connsiteX0" fmla="*/ 397911 w 795155"/>
                <a:gd name="connsiteY0" fmla="*/ 1530062 h 1530061"/>
                <a:gd name="connsiteX1" fmla="*/ 397243 w 795155"/>
                <a:gd name="connsiteY1" fmla="*/ 1530062 h 1530061"/>
                <a:gd name="connsiteX2" fmla="*/ 0 w 795155"/>
                <a:gd name="connsiteY2" fmla="*/ 1133379 h 1530061"/>
                <a:gd name="connsiteX3" fmla="*/ 0 w 795155"/>
                <a:gd name="connsiteY3" fmla="*/ 396683 h 1530061"/>
                <a:gd name="connsiteX4" fmla="*/ 397243 w 795155"/>
                <a:gd name="connsiteY4" fmla="*/ 0 h 1530061"/>
                <a:gd name="connsiteX5" fmla="*/ 397911 w 795155"/>
                <a:gd name="connsiteY5" fmla="*/ 0 h 1530061"/>
                <a:gd name="connsiteX6" fmla="*/ 795154 w 795155"/>
                <a:gd name="connsiteY6" fmla="*/ 396683 h 1530061"/>
                <a:gd name="connsiteX7" fmla="*/ 795154 w 795155"/>
                <a:gd name="connsiteY7" fmla="*/ 1133379 h 1530061"/>
                <a:gd name="connsiteX8" fmla="*/ 397911 w 795155"/>
                <a:gd name="connsiteY8" fmla="*/ 1530062 h 153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155" h="1530061">
                  <a:moveTo>
                    <a:pt x="397911" y="1530062"/>
                  </a:moveTo>
                  <a:lnTo>
                    <a:pt x="397243" y="1530062"/>
                  </a:lnTo>
                  <a:cubicBezTo>
                    <a:pt x="177591" y="1530062"/>
                    <a:pt x="0" y="1352721"/>
                    <a:pt x="0" y="1133379"/>
                  </a:cubicBezTo>
                  <a:lnTo>
                    <a:pt x="0" y="396683"/>
                  </a:lnTo>
                  <a:cubicBezTo>
                    <a:pt x="0" y="177340"/>
                    <a:pt x="177591" y="0"/>
                    <a:pt x="397243" y="0"/>
                  </a:cubicBezTo>
                  <a:lnTo>
                    <a:pt x="397911" y="0"/>
                  </a:lnTo>
                  <a:cubicBezTo>
                    <a:pt x="617563" y="0"/>
                    <a:pt x="795154" y="177340"/>
                    <a:pt x="795154" y="396683"/>
                  </a:cubicBezTo>
                  <a:lnTo>
                    <a:pt x="795154" y="1133379"/>
                  </a:lnTo>
                  <a:cubicBezTo>
                    <a:pt x="795821" y="1352055"/>
                    <a:pt x="617563" y="1530062"/>
                    <a:pt x="397911" y="1530062"/>
                  </a:cubicBezTo>
                  <a:close/>
                </a:path>
              </a:pathLst>
            </a:custGeom>
            <a:solidFill>
              <a:schemeClr val="tx1">
                <a:lumMod val="75000"/>
                <a:lumOff val="25000"/>
              </a:schemeClr>
            </a:solidFill>
            <a:ln w="6660" cap="flat">
              <a:noFill/>
              <a:prstDash val="solid"/>
              <a:miter/>
            </a:ln>
          </p:spPr>
          <p:txBody>
            <a:bodyPr rtlCol="0" anchor="ctr"/>
            <a:lstStyle/>
            <a:p>
              <a:endParaRPr lang="en-BR" sz="2400"/>
            </a:p>
          </p:txBody>
        </p:sp>
        <p:sp>
          <p:nvSpPr>
            <p:cNvPr id="60" name="Freeform 99">
              <a:extLst>
                <a:ext uri="{FF2B5EF4-FFF2-40B4-BE49-F238E27FC236}">
                  <a16:creationId xmlns:a16="http://schemas.microsoft.com/office/drawing/2014/main" id="{218EF2E5-F42E-D2F1-C760-1127B89C791D}"/>
                </a:ext>
              </a:extLst>
            </p:cNvPr>
            <p:cNvSpPr/>
            <p:nvPr/>
          </p:nvSpPr>
          <p:spPr>
            <a:xfrm>
              <a:off x="11501433" y="2688002"/>
              <a:ext cx="581348" cy="381348"/>
            </a:xfrm>
            <a:custGeom>
              <a:avLst/>
              <a:gdLst>
                <a:gd name="connsiteX0" fmla="*/ 570413 w 581348"/>
                <a:gd name="connsiteY0" fmla="*/ 260677 h 381348"/>
                <a:gd name="connsiteX1" fmla="*/ 581096 w 581348"/>
                <a:gd name="connsiteY1" fmla="*/ 240676 h 381348"/>
                <a:gd name="connsiteX2" fmla="*/ 290674 w 581348"/>
                <a:gd name="connsiteY2" fmla="*/ 0 h 381348"/>
                <a:gd name="connsiteX3" fmla="*/ 253 w 581348"/>
                <a:gd name="connsiteY3" fmla="*/ 240676 h 381348"/>
                <a:gd name="connsiteX4" fmla="*/ 10935 w 581348"/>
                <a:gd name="connsiteY4" fmla="*/ 260677 h 381348"/>
                <a:gd name="connsiteX5" fmla="*/ 290674 w 581348"/>
                <a:gd name="connsiteY5" fmla="*/ 381349 h 381348"/>
                <a:gd name="connsiteX6" fmla="*/ 570413 w 581348"/>
                <a:gd name="connsiteY6" fmla="*/ 260677 h 38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1348" h="381348">
                  <a:moveTo>
                    <a:pt x="570413" y="260677"/>
                  </a:moveTo>
                  <a:cubicBezTo>
                    <a:pt x="578425" y="257344"/>
                    <a:pt x="582431" y="249343"/>
                    <a:pt x="581096" y="240676"/>
                  </a:cubicBezTo>
                  <a:cubicBezTo>
                    <a:pt x="555058" y="104004"/>
                    <a:pt x="434884" y="0"/>
                    <a:pt x="290674" y="0"/>
                  </a:cubicBezTo>
                  <a:cubicBezTo>
                    <a:pt x="145797" y="0"/>
                    <a:pt x="25623" y="103337"/>
                    <a:pt x="253" y="240676"/>
                  </a:cubicBezTo>
                  <a:cubicBezTo>
                    <a:pt x="-1082" y="248677"/>
                    <a:pt x="2924" y="257344"/>
                    <a:pt x="10935" y="260677"/>
                  </a:cubicBezTo>
                  <a:lnTo>
                    <a:pt x="290674" y="381349"/>
                  </a:lnTo>
                  <a:lnTo>
                    <a:pt x="570413" y="260677"/>
                  </a:lnTo>
                  <a:close/>
                </a:path>
              </a:pathLst>
            </a:custGeom>
            <a:solidFill>
              <a:schemeClr val="tx1">
                <a:lumMod val="85000"/>
                <a:lumOff val="15000"/>
              </a:schemeClr>
            </a:solidFill>
            <a:ln w="6660" cap="flat">
              <a:noFill/>
              <a:prstDash val="solid"/>
              <a:miter/>
            </a:ln>
          </p:spPr>
          <p:txBody>
            <a:bodyPr rtlCol="0" anchor="ctr"/>
            <a:lstStyle/>
            <a:p>
              <a:endParaRPr lang="en-BR" sz="2400"/>
            </a:p>
          </p:txBody>
        </p:sp>
        <p:sp>
          <p:nvSpPr>
            <p:cNvPr id="61" name="Freeform 100">
              <a:extLst>
                <a:ext uri="{FF2B5EF4-FFF2-40B4-BE49-F238E27FC236}">
                  <a16:creationId xmlns:a16="http://schemas.microsoft.com/office/drawing/2014/main" id="{3F5D8D44-A8B0-0786-A508-8344BE83E6DF}"/>
                </a:ext>
              </a:extLst>
            </p:cNvPr>
            <p:cNvSpPr/>
            <p:nvPr/>
          </p:nvSpPr>
          <p:spPr>
            <a:xfrm>
              <a:off x="11501433" y="2020642"/>
              <a:ext cx="581348" cy="381348"/>
            </a:xfrm>
            <a:custGeom>
              <a:avLst/>
              <a:gdLst>
                <a:gd name="connsiteX0" fmla="*/ 570413 w 581348"/>
                <a:gd name="connsiteY0" fmla="*/ 260677 h 381348"/>
                <a:gd name="connsiteX1" fmla="*/ 581096 w 581348"/>
                <a:gd name="connsiteY1" fmla="*/ 240676 h 381348"/>
                <a:gd name="connsiteX2" fmla="*/ 290674 w 581348"/>
                <a:gd name="connsiteY2" fmla="*/ 0 h 381348"/>
                <a:gd name="connsiteX3" fmla="*/ 253 w 581348"/>
                <a:gd name="connsiteY3" fmla="*/ 240676 h 381348"/>
                <a:gd name="connsiteX4" fmla="*/ 10935 w 581348"/>
                <a:gd name="connsiteY4" fmla="*/ 260677 h 381348"/>
                <a:gd name="connsiteX5" fmla="*/ 290674 w 581348"/>
                <a:gd name="connsiteY5" fmla="*/ 381349 h 381348"/>
                <a:gd name="connsiteX6" fmla="*/ 570413 w 581348"/>
                <a:gd name="connsiteY6" fmla="*/ 260677 h 38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1348" h="381348">
                  <a:moveTo>
                    <a:pt x="570413" y="260677"/>
                  </a:moveTo>
                  <a:cubicBezTo>
                    <a:pt x="578425" y="257344"/>
                    <a:pt x="582431" y="249343"/>
                    <a:pt x="581096" y="240676"/>
                  </a:cubicBezTo>
                  <a:cubicBezTo>
                    <a:pt x="555058" y="104004"/>
                    <a:pt x="434884" y="0"/>
                    <a:pt x="290674" y="0"/>
                  </a:cubicBezTo>
                  <a:cubicBezTo>
                    <a:pt x="145797" y="0"/>
                    <a:pt x="25623" y="103337"/>
                    <a:pt x="253" y="240676"/>
                  </a:cubicBezTo>
                  <a:cubicBezTo>
                    <a:pt x="-1082" y="248677"/>
                    <a:pt x="2924" y="257344"/>
                    <a:pt x="10935" y="260677"/>
                  </a:cubicBezTo>
                  <a:lnTo>
                    <a:pt x="290674" y="381349"/>
                  </a:lnTo>
                  <a:lnTo>
                    <a:pt x="570413" y="260677"/>
                  </a:lnTo>
                  <a:close/>
                </a:path>
              </a:pathLst>
            </a:custGeom>
            <a:solidFill>
              <a:schemeClr val="tx1">
                <a:lumMod val="85000"/>
                <a:lumOff val="15000"/>
              </a:schemeClr>
            </a:solidFill>
            <a:ln w="6660" cap="flat">
              <a:noFill/>
              <a:prstDash val="solid"/>
              <a:miter/>
            </a:ln>
          </p:spPr>
          <p:txBody>
            <a:bodyPr rtlCol="0" anchor="ctr"/>
            <a:lstStyle/>
            <a:p>
              <a:endParaRPr lang="en-BR" sz="2400"/>
            </a:p>
          </p:txBody>
        </p:sp>
        <p:sp>
          <p:nvSpPr>
            <p:cNvPr id="62" name="Freeform 101">
              <a:extLst>
                <a:ext uri="{FF2B5EF4-FFF2-40B4-BE49-F238E27FC236}">
                  <a16:creationId xmlns:a16="http://schemas.microsoft.com/office/drawing/2014/main" id="{9DE398DB-632D-1696-7D18-A1C2623640F8}"/>
                </a:ext>
              </a:extLst>
            </p:cNvPr>
            <p:cNvSpPr/>
            <p:nvPr/>
          </p:nvSpPr>
          <p:spPr>
            <a:xfrm>
              <a:off x="11737361" y="3354029"/>
              <a:ext cx="108824" cy="2425398"/>
            </a:xfrm>
            <a:custGeom>
              <a:avLst/>
              <a:gdLst>
                <a:gd name="connsiteX0" fmla="*/ 0 w 108824"/>
                <a:gd name="connsiteY0" fmla="*/ 0 h 3255464"/>
                <a:gd name="connsiteX1" fmla="*/ 108824 w 108824"/>
                <a:gd name="connsiteY1" fmla="*/ 0 h 3255464"/>
                <a:gd name="connsiteX2" fmla="*/ 108824 w 108824"/>
                <a:gd name="connsiteY2" fmla="*/ 3255464 h 3255464"/>
                <a:gd name="connsiteX3" fmla="*/ 0 w 108824"/>
                <a:gd name="connsiteY3" fmla="*/ 3255464 h 3255464"/>
              </a:gdLst>
              <a:ahLst/>
              <a:cxnLst>
                <a:cxn ang="0">
                  <a:pos x="connsiteX0" y="connsiteY0"/>
                </a:cxn>
                <a:cxn ang="0">
                  <a:pos x="connsiteX1" y="connsiteY1"/>
                </a:cxn>
                <a:cxn ang="0">
                  <a:pos x="connsiteX2" y="connsiteY2"/>
                </a:cxn>
                <a:cxn ang="0">
                  <a:pos x="connsiteX3" y="connsiteY3"/>
                </a:cxn>
              </a:cxnLst>
              <a:rect l="l" t="t" r="r" b="b"/>
              <a:pathLst>
                <a:path w="108824" h="3255464">
                  <a:moveTo>
                    <a:pt x="0" y="0"/>
                  </a:moveTo>
                  <a:lnTo>
                    <a:pt x="108824" y="0"/>
                  </a:lnTo>
                  <a:lnTo>
                    <a:pt x="108824" y="3255464"/>
                  </a:lnTo>
                  <a:lnTo>
                    <a:pt x="0" y="3255464"/>
                  </a:lnTo>
                  <a:close/>
                </a:path>
              </a:pathLst>
            </a:custGeom>
            <a:solidFill>
              <a:schemeClr val="tx1">
                <a:lumMod val="75000"/>
                <a:lumOff val="25000"/>
              </a:schemeClr>
            </a:solidFill>
            <a:ln w="6660" cap="flat">
              <a:noFill/>
              <a:prstDash val="solid"/>
              <a:miter/>
            </a:ln>
            <a:effectLst>
              <a:outerShdw blurRad="50800" dist="38100" dir="8100000" algn="tr" rotWithShape="0">
                <a:prstClr val="black">
                  <a:alpha val="40000"/>
                </a:prstClr>
              </a:outerShdw>
            </a:effectLst>
          </p:spPr>
          <p:txBody>
            <a:bodyPr rtlCol="0" anchor="ctr"/>
            <a:lstStyle/>
            <a:p>
              <a:endParaRPr lang="en-BR" sz="2400"/>
            </a:p>
          </p:txBody>
        </p:sp>
        <p:sp>
          <p:nvSpPr>
            <p:cNvPr id="63" name="Freeform 102">
              <a:extLst>
                <a:ext uri="{FF2B5EF4-FFF2-40B4-BE49-F238E27FC236}">
                  <a16:creationId xmlns:a16="http://schemas.microsoft.com/office/drawing/2014/main" id="{C7C961FF-BEE5-C39F-B7A4-33227546B164}"/>
                </a:ext>
              </a:extLst>
            </p:cNvPr>
            <p:cNvSpPr/>
            <p:nvPr/>
          </p:nvSpPr>
          <p:spPr>
            <a:xfrm>
              <a:off x="11546417" y="2071311"/>
              <a:ext cx="491379" cy="490686"/>
            </a:xfrm>
            <a:custGeom>
              <a:avLst/>
              <a:gdLst>
                <a:gd name="connsiteX0" fmla="*/ 491379 w 491379"/>
                <a:gd name="connsiteY0" fmla="*/ 245343 h 490686"/>
                <a:gd name="connsiteX1" fmla="*/ 245690 w 491379"/>
                <a:gd name="connsiteY1" fmla="*/ 490686 h 490686"/>
                <a:gd name="connsiteX2" fmla="*/ 0 w 491379"/>
                <a:gd name="connsiteY2" fmla="*/ 245343 h 490686"/>
                <a:gd name="connsiteX3" fmla="*/ 245690 w 491379"/>
                <a:gd name="connsiteY3" fmla="*/ 0 h 490686"/>
                <a:gd name="connsiteX4" fmla="*/ 491379 w 491379"/>
                <a:gd name="connsiteY4" fmla="*/ 245343 h 490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379" h="490686">
                  <a:moveTo>
                    <a:pt x="491379" y="245343"/>
                  </a:moveTo>
                  <a:cubicBezTo>
                    <a:pt x="491379" y="380843"/>
                    <a:pt x="381380" y="490686"/>
                    <a:pt x="245690" y="490686"/>
                  </a:cubicBezTo>
                  <a:cubicBezTo>
                    <a:pt x="109999" y="490686"/>
                    <a:pt x="0" y="380843"/>
                    <a:pt x="0" y="245343"/>
                  </a:cubicBezTo>
                  <a:cubicBezTo>
                    <a:pt x="0" y="109844"/>
                    <a:pt x="109999" y="0"/>
                    <a:pt x="245690" y="0"/>
                  </a:cubicBezTo>
                  <a:cubicBezTo>
                    <a:pt x="381380" y="0"/>
                    <a:pt x="491379" y="109844"/>
                    <a:pt x="491379" y="245343"/>
                  </a:cubicBezTo>
                  <a:close/>
                </a:path>
              </a:pathLst>
            </a:custGeom>
            <a:solidFill>
              <a:srgbClr val="CC3232"/>
            </a:solidFill>
            <a:ln w="6660" cap="flat">
              <a:noFill/>
              <a:prstDash val="solid"/>
              <a:miter/>
            </a:ln>
            <a:effectLst>
              <a:outerShdw blurRad="50800" dist="38100" dir="8100000" algn="tr" rotWithShape="0">
                <a:prstClr val="black">
                  <a:alpha val="40000"/>
                </a:prstClr>
              </a:outerShdw>
            </a:effectLst>
          </p:spPr>
          <p:txBody>
            <a:bodyPr rtlCol="0" anchor="ctr"/>
            <a:lstStyle/>
            <a:p>
              <a:endParaRPr lang="en-BR" sz="2400"/>
            </a:p>
          </p:txBody>
        </p:sp>
        <p:sp>
          <p:nvSpPr>
            <p:cNvPr id="64" name="Freeform 103">
              <a:extLst>
                <a:ext uri="{FF2B5EF4-FFF2-40B4-BE49-F238E27FC236}">
                  <a16:creationId xmlns:a16="http://schemas.microsoft.com/office/drawing/2014/main" id="{E792E540-7BBD-15EE-05D2-5A7BF4C78589}"/>
                </a:ext>
              </a:extLst>
            </p:cNvPr>
            <p:cNvSpPr/>
            <p:nvPr/>
          </p:nvSpPr>
          <p:spPr>
            <a:xfrm>
              <a:off x="11546417" y="2738005"/>
              <a:ext cx="491379" cy="490686"/>
            </a:xfrm>
            <a:custGeom>
              <a:avLst/>
              <a:gdLst>
                <a:gd name="connsiteX0" fmla="*/ 491379 w 491379"/>
                <a:gd name="connsiteY0" fmla="*/ 245343 h 490686"/>
                <a:gd name="connsiteX1" fmla="*/ 245690 w 491379"/>
                <a:gd name="connsiteY1" fmla="*/ 490686 h 490686"/>
                <a:gd name="connsiteX2" fmla="*/ 0 w 491379"/>
                <a:gd name="connsiteY2" fmla="*/ 245343 h 490686"/>
                <a:gd name="connsiteX3" fmla="*/ 245690 w 491379"/>
                <a:gd name="connsiteY3" fmla="*/ 0 h 490686"/>
                <a:gd name="connsiteX4" fmla="*/ 491379 w 491379"/>
                <a:gd name="connsiteY4" fmla="*/ 245343 h 490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379" h="490686">
                  <a:moveTo>
                    <a:pt x="491379" y="245343"/>
                  </a:moveTo>
                  <a:cubicBezTo>
                    <a:pt x="491379" y="380843"/>
                    <a:pt x="381380" y="490686"/>
                    <a:pt x="245690" y="490686"/>
                  </a:cubicBezTo>
                  <a:cubicBezTo>
                    <a:pt x="109999" y="490686"/>
                    <a:pt x="0" y="380843"/>
                    <a:pt x="0" y="245343"/>
                  </a:cubicBezTo>
                  <a:cubicBezTo>
                    <a:pt x="0" y="109844"/>
                    <a:pt x="109999" y="0"/>
                    <a:pt x="245690" y="0"/>
                  </a:cubicBezTo>
                  <a:cubicBezTo>
                    <a:pt x="381380" y="0"/>
                    <a:pt x="491379" y="109844"/>
                    <a:pt x="491379" y="245343"/>
                  </a:cubicBezTo>
                  <a:close/>
                </a:path>
              </a:pathLst>
            </a:custGeom>
            <a:solidFill>
              <a:schemeClr val="tx1">
                <a:lumMod val="65000"/>
                <a:lumOff val="35000"/>
              </a:schemeClr>
            </a:solidFill>
            <a:ln w="6660" cap="flat">
              <a:noFill/>
              <a:prstDash val="solid"/>
              <a:miter/>
            </a:ln>
            <a:effectLst>
              <a:outerShdw blurRad="50800" dist="38100" dir="8100000" algn="tr" rotWithShape="0">
                <a:prstClr val="black">
                  <a:alpha val="40000"/>
                </a:prstClr>
              </a:outerShdw>
            </a:effectLst>
          </p:spPr>
          <p:txBody>
            <a:bodyPr rtlCol="0" anchor="ctr"/>
            <a:lstStyle/>
            <a:p>
              <a:endParaRPr lang="en-BR" sz="2400"/>
            </a:p>
          </p:txBody>
        </p:sp>
        <p:sp>
          <p:nvSpPr>
            <p:cNvPr id="65" name="Freeform 104">
              <a:extLst>
                <a:ext uri="{FF2B5EF4-FFF2-40B4-BE49-F238E27FC236}">
                  <a16:creationId xmlns:a16="http://schemas.microsoft.com/office/drawing/2014/main" id="{358A23C3-C5B0-7299-08B6-D3F7F3196540}"/>
                </a:ext>
              </a:extLst>
            </p:cNvPr>
            <p:cNvSpPr/>
            <p:nvPr/>
          </p:nvSpPr>
          <p:spPr>
            <a:xfrm>
              <a:off x="11737361" y="3411365"/>
              <a:ext cx="84122" cy="71336"/>
            </a:xfrm>
            <a:custGeom>
              <a:avLst/>
              <a:gdLst>
                <a:gd name="connsiteX0" fmla="*/ 0 w 84122"/>
                <a:gd name="connsiteY0" fmla="*/ 0 h 71336"/>
                <a:gd name="connsiteX1" fmla="*/ 84122 w 84122"/>
                <a:gd name="connsiteY1" fmla="*/ 2000 h 71336"/>
                <a:gd name="connsiteX2" fmla="*/ 0 w 84122"/>
                <a:gd name="connsiteY2" fmla="*/ 71336 h 71336"/>
                <a:gd name="connsiteX3" fmla="*/ 0 w 84122"/>
                <a:gd name="connsiteY3" fmla="*/ 0 h 71336"/>
              </a:gdLst>
              <a:ahLst/>
              <a:cxnLst>
                <a:cxn ang="0">
                  <a:pos x="connsiteX0" y="connsiteY0"/>
                </a:cxn>
                <a:cxn ang="0">
                  <a:pos x="connsiteX1" y="connsiteY1"/>
                </a:cxn>
                <a:cxn ang="0">
                  <a:pos x="connsiteX2" y="connsiteY2"/>
                </a:cxn>
                <a:cxn ang="0">
                  <a:pos x="connsiteX3" y="connsiteY3"/>
                </a:cxn>
              </a:cxnLst>
              <a:rect l="l" t="t" r="r" b="b"/>
              <a:pathLst>
                <a:path w="84122" h="71336">
                  <a:moveTo>
                    <a:pt x="0" y="0"/>
                  </a:moveTo>
                  <a:cubicBezTo>
                    <a:pt x="0" y="0"/>
                    <a:pt x="58752" y="10667"/>
                    <a:pt x="84122" y="2000"/>
                  </a:cubicBezTo>
                  <a:cubicBezTo>
                    <a:pt x="78113" y="48669"/>
                    <a:pt x="0" y="71336"/>
                    <a:pt x="0" y="71336"/>
                  </a:cubicBezTo>
                  <a:lnTo>
                    <a:pt x="0" y="0"/>
                  </a:lnTo>
                  <a:close/>
                </a:path>
              </a:pathLst>
            </a:custGeom>
            <a:solidFill>
              <a:schemeClr val="tx2">
                <a:lumMod val="50000"/>
              </a:schemeClr>
            </a:solidFill>
            <a:ln w="6660" cap="flat">
              <a:noFill/>
              <a:prstDash val="solid"/>
              <a:miter/>
            </a:ln>
          </p:spPr>
          <p:txBody>
            <a:bodyPr rtlCol="0" anchor="ctr"/>
            <a:lstStyle/>
            <a:p>
              <a:endParaRPr lang="en-BR" sz="2400"/>
            </a:p>
          </p:txBody>
        </p:sp>
      </p:grpSp>
      <p:sp>
        <p:nvSpPr>
          <p:cNvPr id="5" name="Rounded Rectangle 4">
            <a:extLst>
              <a:ext uri="{FF2B5EF4-FFF2-40B4-BE49-F238E27FC236}">
                <a16:creationId xmlns:a16="http://schemas.microsoft.com/office/drawing/2014/main" id="{57CFACFF-AA32-3226-3E30-954E13C4DE32}"/>
              </a:ext>
            </a:extLst>
          </p:cNvPr>
          <p:cNvSpPr/>
          <p:nvPr/>
        </p:nvSpPr>
        <p:spPr>
          <a:xfrm>
            <a:off x="4381987" y="1135570"/>
            <a:ext cx="3410387" cy="5534297"/>
          </a:xfrm>
          <a:prstGeom prst="roundRect">
            <a:avLst/>
          </a:prstGeom>
          <a:solidFill>
            <a:srgbClr val="00B05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525">
              <a:spcBef>
                <a:spcPts val="1800"/>
              </a:spcBef>
            </a:pPr>
            <a:r>
              <a:rPr lang="en-US" sz="2400" dirty="0"/>
              <a:t>Grant authority to undertake an activity</a:t>
            </a:r>
          </a:p>
          <a:p>
            <a:pPr marL="9525">
              <a:spcBef>
                <a:spcPts val="1800"/>
              </a:spcBef>
            </a:pPr>
            <a:r>
              <a:rPr lang="en-US" sz="2400" dirty="0"/>
              <a:t>Grant authority to use a specific funding source for an activity</a:t>
            </a:r>
          </a:p>
          <a:p>
            <a:pPr marL="9525">
              <a:spcBef>
                <a:spcPts val="1800"/>
              </a:spcBef>
            </a:pPr>
            <a:r>
              <a:rPr lang="en-US" sz="2400" dirty="0"/>
              <a:t>Set limitations on undertaking an activity</a:t>
            </a:r>
          </a:p>
          <a:p>
            <a:pPr marL="9525">
              <a:spcBef>
                <a:spcPts val="1800"/>
              </a:spcBef>
            </a:pPr>
            <a:r>
              <a:rPr lang="en-US" sz="2400" dirty="0"/>
              <a:t>Detail process requirements for undertaking activity</a:t>
            </a:r>
          </a:p>
        </p:txBody>
      </p:sp>
    </p:spTree>
    <p:extLst>
      <p:ext uri="{BB962C8B-B14F-4D97-AF65-F5344CB8AC3E}">
        <p14:creationId xmlns:p14="http://schemas.microsoft.com/office/powerpoint/2010/main" val="1365360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D55DDEA2-2F7B-DC60-EFC1-4E9478167D90}"/>
              </a:ext>
            </a:extLst>
          </p:cNvPr>
          <p:cNvSpPr/>
          <p:nvPr/>
        </p:nvSpPr>
        <p:spPr>
          <a:xfrm>
            <a:off x="0" y="1"/>
            <a:ext cx="12192000" cy="1484243"/>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900FE591-C285-1FD2-63F4-94A2B92FDCCB}"/>
              </a:ext>
            </a:extLst>
          </p:cNvPr>
          <p:cNvSpPr>
            <a:spLocks noGrp="1"/>
          </p:cNvSpPr>
          <p:nvPr>
            <p:ph type="title"/>
          </p:nvPr>
        </p:nvSpPr>
        <p:spPr>
          <a:xfrm>
            <a:off x="152953" y="180399"/>
            <a:ext cx="11874675" cy="1325563"/>
          </a:xfrm>
        </p:spPr>
        <p:txBody>
          <a:bodyPr>
            <a:normAutofit/>
          </a:bodyPr>
          <a:lstStyle/>
          <a:p>
            <a:pPr algn="ctr"/>
            <a:r>
              <a:rPr lang="en-US" sz="4267" dirty="0">
                <a:solidFill>
                  <a:schemeClr val="bg1"/>
                </a:solidFill>
              </a:rPr>
              <a:t>Can City Mandate Connection to Sewer System?</a:t>
            </a:r>
          </a:p>
        </p:txBody>
      </p:sp>
      <p:sp>
        <p:nvSpPr>
          <p:cNvPr id="20" name="Freeform: Shape 19">
            <a:extLst>
              <a:ext uri="{FF2B5EF4-FFF2-40B4-BE49-F238E27FC236}">
                <a16:creationId xmlns:a16="http://schemas.microsoft.com/office/drawing/2014/main" id="{717B74E5-5D2D-7DBF-1830-EE4EE6D6F5D4}"/>
              </a:ext>
            </a:extLst>
          </p:cNvPr>
          <p:cNvSpPr/>
          <p:nvPr/>
        </p:nvSpPr>
        <p:spPr>
          <a:xfrm>
            <a:off x="4711177" y="1659279"/>
            <a:ext cx="5298177" cy="753228"/>
          </a:xfrm>
          <a:custGeom>
            <a:avLst/>
            <a:gdLst>
              <a:gd name="connsiteX0" fmla="*/ 5654993 w 5721667"/>
              <a:gd name="connsiteY0" fmla="*/ 813435 h 813435"/>
              <a:gd name="connsiteX1" fmla="*/ 0 w 5721667"/>
              <a:gd name="connsiteY1" fmla="*/ 813435 h 813435"/>
              <a:gd name="connsiteX2" fmla="*/ 0 w 5721667"/>
              <a:gd name="connsiteY2" fmla="*/ 0 h 813435"/>
              <a:gd name="connsiteX3" fmla="*/ 5654993 w 5721667"/>
              <a:gd name="connsiteY3" fmla="*/ 0 h 813435"/>
              <a:gd name="connsiteX4" fmla="*/ 5721668 w 5721667"/>
              <a:gd name="connsiteY4" fmla="*/ 66675 h 813435"/>
              <a:gd name="connsiteX5" fmla="*/ 5721668 w 5721667"/>
              <a:gd name="connsiteY5" fmla="*/ 747713 h 813435"/>
              <a:gd name="connsiteX6" fmla="*/ 5654993 w 5721667"/>
              <a:gd name="connsiteY6" fmla="*/ 813435 h 8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21667" h="813435">
                <a:moveTo>
                  <a:pt x="5654993" y="813435"/>
                </a:moveTo>
                <a:lnTo>
                  <a:pt x="0" y="813435"/>
                </a:lnTo>
                <a:lnTo>
                  <a:pt x="0" y="0"/>
                </a:lnTo>
                <a:lnTo>
                  <a:pt x="5654993" y="0"/>
                </a:lnTo>
                <a:cubicBezTo>
                  <a:pt x="5691188" y="0"/>
                  <a:pt x="5721668" y="29528"/>
                  <a:pt x="5721668" y="66675"/>
                </a:cubicBezTo>
                <a:lnTo>
                  <a:pt x="5721668" y="747713"/>
                </a:lnTo>
                <a:cubicBezTo>
                  <a:pt x="5721668" y="783908"/>
                  <a:pt x="5692140" y="813435"/>
                  <a:pt x="5654993" y="813435"/>
                </a:cubicBezTo>
                <a:close/>
              </a:path>
            </a:pathLst>
          </a:custGeom>
          <a:solidFill>
            <a:srgbClr val="EFEFEF"/>
          </a:solidFill>
          <a:ln w="9525" cap="flat">
            <a:noFill/>
            <a:prstDash val="solid"/>
            <a:miter/>
          </a:ln>
        </p:spPr>
        <p:txBody>
          <a:bodyPr rtlCol="0" anchor="ctr"/>
          <a:lstStyle/>
          <a:p>
            <a:endParaRPr lang="pt-BR"/>
          </a:p>
        </p:txBody>
      </p:sp>
      <p:sp>
        <p:nvSpPr>
          <p:cNvPr id="22" name="Freeform: Shape 21">
            <a:extLst>
              <a:ext uri="{FF2B5EF4-FFF2-40B4-BE49-F238E27FC236}">
                <a16:creationId xmlns:a16="http://schemas.microsoft.com/office/drawing/2014/main" id="{D8D390CA-FD25-8480-7891-A97584C81491}"/>
              </a:ext>
            </a:extLst>
          </p:cNvPr>
          <p:cNvSpPr/>
          <p:nvPr/>
        </p:nvSpPr>
        <p:spPr>
          <a:xfrm>
            <a:off x="1368391" y="1659279"/>
            <a:ext cx="3641780" cy="753228"/>
          </a:xfrm>
          <a:custGeom>
            <a:avLst/>
            <a:gdLst>
              <a:gd name="connsiteX0" fmla="*/ 3609975 w 3932872"/>
              <a:gd name="connsiteY0" fmla="*/ 813435 h 813435"/>
              <a:gd name="connsiteX1" fmla="*/ 66675 w 3932872"/>
              <a:gd name="connsiteY1" fmla="*/ 813435 h 813435"/>
              <a:gd name="connsiteX2" fmla="*/ 0 w 3932872"/>
              <a:gd name="connsiteY2" fmla="*/ 746760 h 813435"/>
              <a:gd name="connsiteX3" fmla="*/ 0 w 3932872"/>
              <a:gd name="connsiteY3" fmla="*/ 66675 h 813435"/>
              <a:gd name="connsiteX4" fmla="*/ 66675 w 3932872"/>
              <a:gd name="connsiteY4" fmla="*/ 0 h 813435"/>
              <a:gd name="connsiteX5" fmla="*/ 3609975 w 3932872"/>
              <a:gd name="connsiteY5" fmla="*/ 0 h 813435"/>
              <a:gd name="connsiteX6" fmla="*/ 3924300 w 3932872"/>
              <a:gd name="connsiteY6" fmla="*/ 383858 h 813435"/>
              <a:gd name="connsiteX7" fmla="*/ 3924300 w 3932872"/>
              <a:gd name="connsiteY7" fmla="*/ 430530 h 813435"/>
              <a:gd name="connsiteX8" fmla="*/ 3609975 w 3932872"/>
              <a:gd name="connsiteY8" fmla="*/ 813435 h 8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2872" h="813435">
                <a:moveTo>
                  <a:pt x="3609975" y="813435"/>
                </a:moveTo>
                <a:lnTo>
                  <a:pt x="66675" y="813435"/>
                </a:lnTo>
                <a:cubicBezTo>
                  <a:pt x="30480" y="813435"/>
                  <a:pt x="0" y="783908"/>
                  <a:pt x="0" y="746760"/>
                </a:cubicBezTo>
                <a:lnTo>
                  <a:pt x="0" y="66675"/>
                </a:lnTo>
                <a:cubicBezTo>
                  <a:pt x="0" y="30480"/>
                  <a:pt x="29528" y="0"/>
                  <a:pt x="66675" y="0"/>
                </a:cubicBezTo>
                <a:lnTo>
                  <a:pt x="3609975" y="0"/>
                </a:lnTo>
                <a:lnTo>
                  <a:pt x="3924300" y="383858"/>
                </a:lnTo>
                <a:cubicBezTo>
                  <a:pt x="3935730" y="397193"/>
                  <a:pt x="3935730" y="417195"/>
                  <a:pt x="3924300" y="430530"/>
                </a:cubicBezTo>
                <a:lnTo>
                  <a:pt x="3609975" y="813435"/>
                </a:lnTo>
                <a:close/>
              </a:path>
            </a:pathLst>
          </a:custGeom>
          <a:solidFill>
            <a:schemeClr val="accent1"/>
          </a:solidFill>
          <a:ln w="9525" cap="flat">
            <a:noFill/>
            <a:prstDash val="solid"/>
            <a:miter/>
          </a:ln>
          <a:effectLst>
            <a:outerShdw blurRad="50800" dist="38100" dir="8100000" algn="tr" rotWithShape="0">
              <a:prstClr val="black">
                <a:alpha val="40000"/>
              </a:prstClr>
            </a:outerShdw>
          </a:effectLst>
        </p:spPr>
        <p:txBody>
          <a:bodyPr rtlCol="0" anchor="ctr"/>
          <a:lstStyle/>
          <a:p>
            <a:endParaRPr lang="pt-BR"/>
          </a:p>
        </p:txBody>
      </p:sp>
      <p:sp>
        <p:nvSpPr>
          <p:cNvPr id="78" name="Freeform: Shape 77">
            <a:extLst>
              <a:ext uri="{FF2B5EF4-FFF2-40B4-BE49-F238E27FC236}">
                <a16:creationId xmlns:a16="http://schemas.microsoft.com/office/drawing/2014/main" id="{3A6391C4-9A68-28C5-F5E7-CF80B4923DCE}"/>
              </a:ext>
            </a:extLst>
          </p:cNvPr>
          <p:cNvSpPr/>
          <p:nvPr/>
        </p:nvSpPr>
        <p:spPr>
          <a:xfrm>
            <a:off x="4711176" y="2637779"/>
            <a:ext cx="5298177" cy="753228"/>
          </a:xfrm>
          <a:custGeom>
            <a:avLst/>
            <a:gdLst>
              <a:gd name="connsiteX0" fmla="*/ 5654993 w 5721667"/>
              <a:gd name="connsiteY0" fmla="*/ 813435 h 813435"/>
              <a:gd name="connsiteX1" fmla="*/ 0 w 5721667"/>
              <a:gd name="connsiteY1" fmla="*/ 813435 h 813435"/>
              <a:gd name="connsiteX2" fmla="*/ 0 w 5721667"/>
              <a:gd name="connsiteY2" fmla="*/ 0 h 813435"/>
              <a:gd name="connsiteX3" fmla="*/ 5654993 w 5721667"/>
              <a:gd name="connsiteY3" fmla="*/ 0 h 813435"/>
              <a:gd name="connsiteX4" fmla="*/ 5721668 w 5721667"/>
              <a:gd name="connsiteY4" fmla="*/ 66675 h 813435"/>
              <a:gd name="connsiteX5" fmla="*/ 5721668 w 5721667"/>
              <a:gd name="connsiteY5" fmla="*/ 747713 h 813435"/>
              <a:gd name="connsiteX6" fmla="*/ 5654993 w 5721667"/>
              <a:gd name="connsiteY6" fmla="*/ 813435 h 8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21667" h="813435">
                <a:moveTo>
                  <a:pt x="5654993" y="813435"/>
                </a:moveTo>
                <a:lnTo>
                  <a:pt x="0" y="813435"/>
                </a:lnTo>
                <a:lnTo>
                  <a:pt x="0" y="0"/>
                </a:lnTo>
                <a:lnTo>
                  <a:pt x="5654993" y="0"/>
                </a:lnTo>
                <a:cubicBezTo>
                  <a:pt x="5691188" y="0"/>
                  <a:pt x="5721668" y="29528"/>
                  <a:pt x="5721668" y="66675"/>
                </a:cubicBezTo>
                <a:lnTo>
                  <a:pt x="5721668" y="747713"/>
                </a:lnTo>
                <a:cubicBezTo>
                  <a:pt x="5721668" y="783908"/>
                  <a:pt x="5692140" y="813435"/>
                  <a:pt x="5654993" y="813435"/>
                </a:cubicBezTo>
                <a:close/>
              </a:path>
            </a:pathLst>
          </a:custGeom>
          <a:solidFill>
            <a:srgbClr val="EFEFEF"/>
          </a:solidFill>
          <a:ln w="9525" cap="flat">
            <a:noFill/>
            <a:prstDash val="solid"/>
            <a:miter/>
          </a:ln>
        </p:spPr>
        <p:txBody>
          <a:bodyPr rtlCol="0" anchor="ctr"/>
          <a:lstStyle/>
          <a:p>
            <a:endParaRPr lang="pt-BR"/>
          </a:p>
        </p:txBody>
      </p:sp>
      <p:sp>
        <p:nvSpPr>
          <p:cNvPr id="79" name="Freeform: Shape 78">
            <a:extLst>
              <a:ext uri="{FF2B5EF4-FFF2-40B4-BE49-F238E27FC236}">
                <a16:creationId xmlns:a16="http://schemas.microsoft.com/office/drawing/2014/main" id="{74A676A3-5AF4-2A8C-F87D-8DF0D8420DE0}"/>
              </a:ext>
            </a:extLst>
          </p:cNvPr>
          <p:cNvSpPr/>
          <p:nvPr/>
        </p:nvSpPr>
        <p:spPr>
          <a:xfrm>
            <a:off x="1656423" y="2637779"/>
            <a:ext cx="3641780" cy="753228"/>
          </a:xfrm>
          <a:custGeom>
            <a:avLst/>
            <a:gdLst>
              <a:gd name="connsiteX0" fmla="*/ 3609975 w 3932872"/>
              <a:gd name="connsiteY0" fmla="*/ 813435 h 813435"/>
              <a:gd name="connsiteX1" fmla="*/ 66675 w 3932872"/>
              <a:gd name="connsiteY1" fmla="*/ 813435 h 813435"/>
              <a:gd name="connsiteX2" fmla="*/ 0 w 3932872"/>
              <a:gd name="connsiteY2" fmla="*/ 746760 h 813435"/>
              <a:gd name="connsiteX3" fmla="*/ 0 w 3932872"/>
              <a:gd name="connsiteY3" fmla="*/ 66675 h 813435"/>
              <a:gd name="connsiteX4" fmla="*/ 66675 w 3932872"/>
              <a:gd name="connsiteY4" fmla="*/ 0 h 813435"/>
              <a:gd name="connsiteX5" fmla="*/ 3609975 w 3932872"/>
              <a:gd name="connsiteY5" fmla="*/ 0 h 813435"/>
              <a:gd name="connsiteX6" fmla="*/ 3924300 w 3932872"/>
              <a:gd name="connsiteY6" fmla="*/ 383858 h 813435"/>
              <a:gd name="connsiteX7" fmla="*/ 3924300 w 3932872"/>
              <a:gd name="connsiteY7" fmla="*/ 430530 h 813435"/>
              <a:gd name="connsiteX8" fmla="*/ 3609975 w 3932872"/>
              <a:gd name="connsiteY8" fmla="*/ 813435 h 8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2872" h="813435">
                <a:moveTo>
                  <a:pt x="3609975" y="813435"/>
                </a:moveTo>
                <a:lnTo>
                  <a:pt x="66675" y="813435"/>
                </a:lnTo>
                <a:cubicBezTo>
                  <a:pt x="30480" y="813435"/>
                  <a:pt x="0" y="783908"/>
                  <a:pt x="0" y="746760"/>
                </a:cubicBezTo>
                <a:lnTo>
                  <a:pt x="0" y="66675"/>
                </a:lnTo>
                <a:cubicBezTo>
                  <a:pt x="0" y="30480"/>
                  <a:pt x="29528" y="0"/>
                  <a:pt x="66675" y="0"/>
                </a:cubicBezTo>
                <a:lnTo>
                  <a:pt x="3609975" y="0"/>
                </a:lnTo>
                <a:lnTo>
                  <a:pt x="3924300" y="383858"/>
                </a:lnTo>
                <a:cubicBezTo>
                  <a:pt x="3935730" y="397193"/>
                  <a:pt x="3935730" y="417195"/>
                  <a:pt x="3924300" y="430530"/>
                </a:cubicBezTo>
                <a:lnTo>
                  <a:pt x="3609975" y="813435"/>
                </a:lnTo>
                <a:close/>
              </a:path>
            </a:pathLst>
          </a:custGeom>
          <a:solidFill>
            <a:schemeClr val="accent2"/>
          </a:solidFill>
          <a:ln w="9525" cap="flat">
            <a:noFill/>
            <a:prstDash val="solid"/>
            <a:miter/>
          </a:ln>
          <a:effectLst>
            <a:outerShdw blurRad="50800" dist="38100" dir="8100000" algn="tr" rotWithShape="0">
              <a:prstClr val="black">
                <a:alpha val="40000"/>
              </a:prstClr>
            </a:outerShdw>
          </a:effectLst>
        </p:spPr>
        <p:txBody>
          <a:bodyPr rtlCol="0" anchor="ctr"/>
          <a:lstStyle/>
          <a:p>
            <a:endParaRPr lang="pt-BR"/>
          </a:p>
        </p:txBody>
      </p:sp>
      <p:sp>
        <p:nvSpPr>
          <p:cNvPr id="81" name="Freeform: Shape 80">
            <a:extLst>
              <a:ext uri="{FF2B5EF4-FFF2-40B4-BE49-F238E27FC236}">
                <a16:creationId xmlns:a16="http://schemas.microsoft.com/office/drawing/2014/main" id="{1CB23261-B1CF-A04E-37AE-7CF7B5420A57}"/>
              </a:ext>
            </a:extLst>
          </p:cNvPr>
          <p:cNvSpPr/>
          <p:nvPr/>
        </p:nvSpPr>
        <p:spPr>
          <a:xfrm>
            <a:off x="4707065" y="3623606"/>
            <a:ext cx="5298177" cy="753228"/>
          </a:xfrm>
          <a:custGeom>
            <a:avLst/>
            <a:gdLst>
              <a:gd name="connsiteX0" fmla="*/ 5654993 w 5721667"/>
              <a:gd name="connsiteY0" fmla="*/ 813435 h 813435"/>
              <a:gd name="connsiteX1" fmla="*/ 0 w 5721667"/>
              <a:gd name="connsiteY1" fmla="*/ 813435 h 813435"/>
              <a:gd name="connsiteX2" fmla="*/ 0 w 5721667"/>
              <a:gd name="connsiteY2" fmla="*/ 0 h 813435"/>
              <a:gd name="connsiteX3" fmla="*/ 5654993 w 5721667"/>
              <a:gd name="connsiteY3" fmla="*/ 0 h 813435"/>
              <a:gd name="connsiteX4" fmla="*/ 5721668 w 5721667"/>
              <a:gd name="connsiteY4" fmla="*/ 66675 h 813435"/>
              <a:gd name="connsiteX5" fmla="*/ 5721668 w 5721667"/>
              <a:gd name="connsiteY5" fmla="*/ 747713 h 813435"/>
              <a:gd name="connsiteX6" fmla="*/ 5654993 w 5721667"/>
              <a:gd name="connsiteY6" fmla="*/ 813435 h 8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21667" h="813435">
                <a:moveTo>
                  <a:pt x="5654993" y="813435"/>
                </a:moveTo>
                <a:lnTo>
                  <a:pt x="0" y="813435"/>
                </a:lnTo>
                <a:lnTo>
                  <a:pt x="0" y="0"/>
                </a:lnTo>
                <a:lnTo>
                  <a:pt x="5654993" y="0"/>
                </a:lnTo>
                <a:cubicBezTo>
                  <a:pt x="5691188" y="0"/>
                  <a:pt x="5721668" y="29528"/>
                  <a:pt x="5721668" y="66675"/>
                </a:cubicBezTo>
                <a:lnTo>
                  <a:pt x="5721668" y="747713"/>
                </a:lnTo>
                <a:cubicBezTo>
                  <a:pt x="5721668" y="783908"/>
                  <a:pt x="5692140" y="813435"/>
                  <a:pt x="5654993" y="813435"/>
                </a:cubicBezTo>
                <a:close/>
              </a:path>
            </a:pathLst>
          </a:custGeom>
          <a:solidFill>
            <a:srgbClr val="EFEFEF"/>
          </a:solidFill>
          <a:ln w="9525" cap="flat">
            <a:noFill/>
            <a:prstDash val="solid"/>
            <a:miter/>
          </a:ln>
        </p:spPr>
        <p:txBody>
          <a:bodyPr rtlCol="0" anchor="ctr"/>
          <a:lstStyle/>
          <a:p>
            <a:endParaRPr lang="pt-BR"/>
          </a:p>
        </p:txBody>
      </p:sp>
      <p:sp>
        <p:nvSpPr>
          <p:cNvPr id="82" name="Freeform: Shape 81">
            <a:extLst>
              <a:ext uri="{FF2B5EF4-FFF2-40B4-BE49-F238E27FC236}">
                <a16:creationId xmlns:a16="http://schemas.microsoft.com/office/drawing/2014/main" id="{637963A2-5397-B2E7-F6CD-AABB1B2AC7D9}"/>
              </a:ext>
            </a:extLst>
          </p:cNvPr>
          <p:cNvSpPr/>
          <p:nvPr/>
        </p:nvSpPr>
        <p:spPr>
          <a:xfrm>
            <a:off x="1944455" y="3623606"/>
            <a:ext cx="3641780" cy="753228"/>
          </a:xfrm>
          <a:custGeom>
            <a:avLst/>
            <a:gdLst>
              <a:gd name="connsiteX0" fmla="*/ 3609975 w 3932872"/>
              <a:gd name="connsiteY0" fmla="*/ 813435 h 813435"/>
              <a:gd name="connsiteX1" fmla="*/ 66675 w 3932872"/>
              <a:gd name="connsiteY1" fmla="*/ 813435 h 813435"/>
              <a:gd name="connsiteX2" fmla="*/ 0 w 3932872"/>
              <a:gd name="connsiteY2" fmla="*/ 746760 h 813435"/>
              <a:gd name="connsiteX3" fmla="*/ 0 w 3932872"/>
              <a:gd name="connsiteY3" fmla="*/ 66675 h 813435"/>
              <a:gd name="connsiteX4" fmla="*/ 66675 w 3932872"/>
              <a:gd name="connsiteY4" fmla="*/ 0 h 813435"/>
              <a:gd name="connsiteX5" fmla="*/ 3609975 w 3932872"/>
              <a:gd name="connsiteY5" fmla="*/ 0 h 813435"/>
              <a:gd name="connsiteX6" fmla="*/ 3924300 w 3932872"/>
              <a:gd name="connsiteY6" fmla="*/ 383858 h 813435"/>
              <a:gd name="connsiteX7" fmla="*/ 3924300 w 3932872"/>
              <a:gd name="connsiteY7" fmla="*/ 430530 h 813435"/>
              <a:gd name="connsiteX8" fmla="*/ 3609975 w 3932872"/>
              <a:gd name="connsiteY8" fmla="*/ 813435 h 8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2872" h="813435">
                <a:moveTo>
                  <a:pt x="3609975" y="813435"/>
                </a:moveTo>
                <a:lnTo>
                  <a:pt x="66675" y="813435"/>
                </a:lnTo>
                <a:cubicBezTo>
                  <a:pt x="30480" y="813435"/>
                  <a:pt x="0" y="783908"/>
                  <a:pt x="0" y="746760"/>
                </a:cubicBezTo>
                <a:lnTo>
                  <a:pt x="0" y="66675"/>
                </a:lnTo>
                <a:cubicBezTo>
                  <a:pt x="0" y="30480"/>
                  <a:pt x="29528" y="0"/>
                  <a:pt x="66675" y="0"/>
                </a:cubicBezTo>
                <a:lnTo>
                  <a:pt x="3609975" y="0"/>
                </a:lnTo>
                <a:lnTo>
                  <a:pt x="3924300" y="383858"/>
                </a:lnTo>
                <a:cubicBezTo>
                  <a:pt x="3935730" y="397193"/>
                  <a:pt x="3935730" y="417195"/>
                  <a:pt x="3924300" y="430530"/>
                </a:cubicBezTo>
                <a:lnTo>
                  <a:pt x="3609975" y="813435"/>
                </a:lnTo>
                <a:close/>
              </a:path>
            </a:pathLst>
          </a:custGeom>
          <a:solidFill>
            <a:schemeClr val="accent3"/>
          </a:solidFill>
          <a:ln w="9525" cap="flat">
            <a:noFill/>
            <a:prstDash val="solid"/>
            <a:miter/>
          </a:ln>
          <a:effectLst>
            <a:outerShdw blurRad="50800" dist="38100" dir="8100000" algn="tr" rotWithShape="0">
              <a:prstClr val="black">
                <a:alpha val="40000"/>
              </a:prstClr>
            </a:outerShdw>
          </a:effectLst>
        </p:spPr>
        <p:txBody>
          <a:bodyPr rtlCol="0" anchor="ctr"/>
          <a:lstStyle/>
          <a:p>
            <a:endParaRPr lang="pt-BR"/>
          </a:p>
        </p:txBody>
      </p:sp>
      <p:sp>
        <p:nvSpPr>
          <p:cNvPr id="84" name="Freeform: Shape 83">
            <a:extLst>
              <a:ext uri="{FF2B5EF4-FFF2-40B4-BE49-F238E27FC236}">
                <a16:creationId xmlns:a16="http://schemas.microsoft.com/office/drawing/2014/main" id="{32344EEF-3FF4-214E-FB3F-BD50E4CC57B0}"/>
              </a:ext>
            </a:extLst>
          </p:cNvPr>
          <p:cNvSpPr/>
          <p:nvPr/>
        </p:nvSpPr>
        <p:spPr>
          <a:xfrm>
            <a:off x="4707064" y="4609431"/>
            <a:ext cx="5298177" cy="753228"/>
          </a:xfrm>
          <a:custGeom>
            <a:avLst/>
            <a:gdLst>
              <a:gd name="connsiteX0" fmla="*/ 5654993 w 5721667"/>
              <a:gd name="connsiteY0" fmla="*/ 813435 h 813435"/>
              <a:gd name="connsiteX1" fmla="*/ 0 w 5721667"/>
              <a:gd name="connsiteY1" fmla="*/ 813435 h 813435"/>
              <a:gd name="connsiteX2" fmla="*/ 0 w 5721667"/>
              <a:gd name="connsiteY2" fmla="*/ 0 h 813435"/>
              <a:gd name="connsiteX3" fmla="*/ 5654993 w 5721667"/>
              <a:gd name="connsiteY3" fmla="*/ 0 h 813435"/>
              <a:gd name="connsiteX4" fmla="*/ 5721668 w 5721667"/>
              <a:gd name="connsiteY4" fmla="*/ 66675 h 813435"/>
              <a:gd name="connsiteX5" fmla="*/ 5721668 w 5721667"/>
              <a:gd name="connsiteY5" fmla="*/ 747713 h 813435"/>
              <a:gd name="connsiteX6" fmla="*/ 5654993 w 5721667"/>
              <a:gd name="connsiteY6" fmla="*/ 813435 h 8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21667" h="813435">
                <a:moveTo>
                  <a:pt x="5654993" y="813435"/>
                </a:moveTo>
                <a:lnTo>
                  <a:pt x="0" y="813435"/>
                </a:lnTo>
                <a:lnTo>
                  <a:pt x="0" y="0"/>
                </a:lnTo>
                <a:lnTo>
                  <a:pt x="5654993" y="0"/>
                </a:lnTo>
                <a:cubicBezTo>
                  <a:pt x="5691188" y="0"/>
                  <a:pt x="5721668" y="29528"/>
                  <a:pt x="5721668" y="66675"/>
                </a:cubicBezTo>
                <a:lnTo>
                  <a:pt x="5721668" y="747713"/>
                </a:lnTo>
                <a:cubicBezTo>
                  <a:pt x="5721668" y="783908"/>
                  <a:pt x="5692140" y="813435"/>
                  <a:pt x="5654993" y="813435"/>
                </a:cubicBezTo>
                <a:close/>
              </a:path>
            </a:pathLst>
          </a:custGeom>
          <a:solidFill>
            <a:srgbClr val="EFEFEF"/>
          </a:solidFill>
          <a:ln w="9525" cap="flat">
            <a:noFill/>
            <a:prstDash val="solid"/>
            <a:miter/>
          </a:ln>
        </p:spPr>
        <p:txBody>
          <a:bodyPr rtlCol="0" anchor="ctr"/>
          <a:lstStyle/>
          <a:p>
            <a:endParaRPr lang="pt-BR"/>
          </a:p>
        </p:txBody>
      </p:sp>
      <p:sp>
        <p:nvSpPr>
          <p:cNvPr id="85" name="Freeform: Shape 84">
            <a:extLst>
              <a:ext uri="{FF2B5EF4-FFF2-40B4-BE49-F238E27FC236}">
                <a16:creationId xmlns:a16="http://schemas.microsoft.com/office/drawing/2014/main" id="{1FDE987B-A45C-B974-48D0-E04D35C7FA64}"/>
              </a:ext>
            </a:extLst>
          </p:cNvPr>
          <p:cNvSpPr/>
          <p:nvPr/>
        </p:nvSpPr>
        <p:spPr>
          <a:xfrm>
            <a:off x="2232487" y="4609431"/>
            <a:ext cx="3641780" cy="753228"/>
          </a:xfrm>
          <a:custGeom>
            <a:avLst/>
            <a:gdLst>
              <a:gd name="connsiteX0" fmla="*/ 3609975 w 3932872"/>
              <a:gd name="connsiteY0" fmla="*/ 813435 h 813435"/>
              <a:gd name="connsiteX1" fmla="*/ 66675 w 3932872"/>
              <a:gd name="connsiteY1" fmla="*/ 813435 h 813435"/>
              <a:gd name="connsiteX2" fmla="*/ 0 w 3932872"/>
              <a:gd name="connsiteY2" fmla="*/ 746760 h 813435"/>
              <a:gd name="connsiteX3" fmla="*/ 0 w 3932872"/>
              <a:gd name="connsiteY3" fmla="*/ 66675 h 813435"/>
              <a:gd name="connsiteX4" fmla="*/ 66675 w 3932872"/>
              <a:gd name="connsiteY4" fmla="*/ 0 h 813435"/>
              <a:gd name="connsiteX5" fmla="*/ 3609975 w 3932872"/>
              <a:gd name="connsiteY5" fmla="*/ 0 h 813435"/>
              <a:gd name="connsiteX6" fmla="*/ 3924300 w 3932872"/>
              <a:gd name="connsiteY6" fmla="*/ 383858 h 813435"/>
              <a:gd name="connsiteX7" fmla="*/ 3924300 w 3932872"/>
              <a:gd name="connsiteY7" fmla="*/ 430530 h 813435"/>
              <a:gd name="connsiteX8" fmla="*/ 3609975 w 3932872"/>
              <a:gd name="connsiteY8" fmla="*/ 813435 h 8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2872" h="813435">
                <a:moveTo>
                  <a:pt x="3609975" y="813435"/>
                </a:moveTo>
                <a:lnTo>
                  <a:pt x="66675" y="813435"/>
                </a:lnTo>
                <a:cubicBezTo>
                  <a:pt x="30480" y="813435"/>
                  <a:pt x="0" y="783908"/>
                  <a:pt x="0" y="746760"/>
                </a:cubicBezTo>
                <a:lnTo>
                  <a:pt x="0" y="66675"/>
                </a:lnTo>
                <a:cubicBezTo>
                  <a:pt x="0" y="30480"/>
                  <a:pt x="29528" y="0"/>
                  <a:pt x="66675" y="0"/>
                </a:cubicBezTo>
                <a:lnTo>
                  <a:pt x="3609975" y="0"/>
                </a:lnTo>
                <a:lnTo>
                  <a:pt x="3924300" y="383858"/>
                </a:lnTo>
                <a:cubicBezTo>
                  <a:pt x="3935730" y="397193"/>
                  <a:pt x="3935730" y="417195"/>
                  <a:pt x="3924300" y="430530"/>
                </a:cubicBezTo>
                <a:lnTo>
                  <a:pt x="3609975" y="813435"/>
                </a:lnTo>
                <a:close/>
              </a:path>
            </a:pathLst>
          </a:custGeom>
          <a:solidFill>
            <a:schemeClr val="accent4"/>
          </a:solidFill>
          <a:ln w="9525" cap="flat">
            <a:noFill/>
            <a:prstDash val="solid"/>
            <a:miter/>
          </a:ln>
          <a:effectLst>
            <a:outerShdw blurRad="50800" dist="38100" dir="8100000" algn="tr" rotWithShape="0">
              <a:prstClr val="black">
                <a:alpha val="40000"/>
              </a:prstClr>
            </a:outerShdw>
          </a:effectLst>
        </p:spPr>
        <p:txBody>
          <a:bodyPr rtlCol="0" anchor="ctr"/>
          <a:lstStyle/>
          <a:p>
            <a:endParaRPr lang="pt-BR"/>
          </a:p>
        </p:txBody>
      </p:sp>
      <p:sp>
        <p:nvSpPr>
          <p:cNvPr id="87" name="Freeform: Shape 86">
            <a:extLst>
              <a:ext uri="{FF2B5EF4-FFF2-40B4-BE49-F238E27FC236}">
                <a16:creationId xmlns:a16="http://schemas.microsoft.com/office/drawing/2014/main" id="{F253324E-AC0B-88EB-FA8F-42CA629D05FD}"/>
              </a:ext>
            </a:extLst>
          </p:cNvPr>
          <p:cNvSpPr/>
          <p:nvPr/>
        </p:nvSpPr>
        <p:spPr>
          <a:xfrm>
            <a:off x="4707064" y="5583047"/>
            <a:ext cx="5298177" cy="923583"/>
          </a:xfrm>
          <a:custGeom>
            <a:avLst/>
            <a:gdLst>
              <a:gd name="connsiteX0" fmla="*/ 5654993 w 5721667"/>
              <a:gd name="connsiteY0" fmla="*/ 813435 h 813435"/>
              <a:gd name="connsiteX1" fmla="*/ 0 w 5721667"/>
              <a:gd name="connsiteY1" fmla="*/ 813435 h 813435"/>
              <a:gd name="connsiteX2" fmla="*/ 0 w 5721667"/>
              <a:gd name="connsiteY2" fmla="*/ 0 h 813435"/>
              <a:gd name="connsiteX3" fmla="*/ 5654993 w 5721667"/>
              <a:gd name="connsiteY3" fmla="*/ 0 h 813435"/>
              <a:gd name="connsiteX4" fmla="*/ 5721668 w 5721667"/>
              <a:gd name="connsiteY4" fmla="*/ 66675 h 813435"/>
              <a:gd name="connsiteX5" fmla="*/ 5721668 w 5721667"/>
              <a:gd name="connsiteY5" fmla="*/ 747713 h 813435"/>
              <a:gd name="connsiteX6" fmla="*/ 5654993 w 5721667"/>
              <a:gd name="connsiteY6" fmla="*/ 813435 h 8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21667" h="813435">
                <a:moveTo>
                  <a:pt x="5654993" y="813435"/>
                </a:moveTo>
                <a:lnTo>
                  <a:pt x="0" y="813435"/>
                </a:lnTo>
                <a:lnTo>
                  <a:pt x="0" y="0"/>
                </a:lnTo>
                <a:lnTo>
                  <a:pt x="5654993" y="0"/>
                </a:lnTo>
                <a:cubicBezTo>
                  <a:pt x="5691188" y="0"/>
                  <a:pt x="5721668" y="29528"/>
                  <a:pt x="5721668" y="66675"/>
                </a:cubicBezTo>
                <a:lnTo>
                  <a:pt x="5721668" y="747713"/>
                </a:lnTo>
                <a:cubicBezTo>
                  <a:pt x="5721668" y="783908"/>
                  <a:pt x="5692140" y="813435"/>
                  <a:pt x="5654993" y="813435"/>
                </a:cubicBezTo>
                <a:close/>
              </a:path>
            </a:pathLst>
          </a:custGeom>
          <a:solidFill>
            <a:srgbClr val="EFEFEF"/>
          </a:solidFill>
          <a:ln w="9525" cap="flat">
            <a:noFill/>
            <a:prstDash val="solid"/>
            <a:miter/>
          </a:ln>
        </p:spPr>
        <p:txBody>
          <a:bodyPr rtlCol="0" anchor="ctr"/>
          <a:lstStyle/>
          <a:p>
            <a:endParaRPr lang="pt-BR"/>
          </a:p>
        </p:txBody>
      </p:sp>
      <p:sp>
        <p:nvSpPr>
          <p:cNvPr id="88" name="Freeform: Shape 87">
            <a:extLst>
              <a:ext uri="{FF2B5EF4-FFF2-40B4-BE49-F238E27FC236}">
                <a16:creationId xmlns:a16="http://schemas.microsoft.com/office/drawing/2014/main" id="{736709F2-D63F-8AD2-31C9-D58176D302A8}"/>
              </a:ext>
            </a:extLst>
          </p:cNvPr>
          <p:cNvSpPr/>
          <p:nvPr/>
        </p:nvSpPr>
        <p:spPr>
          <a:xfrm>
            <a:off x="2448511" y="5583047"/>
            <a:ext cx="3641780" cy="753228"/>
          </a:xfrm>
          <a:custGeom>
            <a:avLst/>
            <a:gdLst>
              <a:gd name="connsiteX0" fmla="*/ 3609975 w 3932872"/>
              <a:gd name="connsiteY0" fmla="*/ 813435 h 813435"/>
              <a:gd name="connsiteX1" fmla="*/ 66675 w 3932872"/>
              <a:gd name="connsiteY1" fmla="*/ 813435 h 813435"/>
              <a:gd name="connsiteX2" fmla="*/ 0 w 3932872"/>
              <a:gd name="connsiteY2" fmla="*/ 746760 h 813435"/>
              <a:gd name="connsiteX3" fmla="*/ 0 w 3932872"/>
              <a:gd name="connsiteY3" fmla="*/ 66675 h 813435"/>
              <a:gd name="connsiteX4" fmla="*/ 66675 w 3932872"/>
              <a:gd name="connsiteY4" fmla="*/ 0 h 813435"/>
              <a:gd name="connsiteX5" fmla="*/ 3609975 w 3932872"/>
              <a:gd name="connsiteY5" fmla="*/ 0 h 813435"/>
              <a:gd name="connsiteX6" fmla="*/ 3924300 w 3932872"/>
              <a:gd name="connsiteY6" fmla="*/ 383858 h 813435"/>
              <a:gd name="connsiteX7" fmla="*/ 3924300 w 3932872"/>
              <a:gd name="connsiteY7" fmla="*/ 430530 h 813435"/>
              <a:gd name="connsiteX8" fmla="*/ 3609975 w 3932872"/>
              <a:gd name="connsiteY8" fmla="*/ 813435 h 8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2872" h="813435">
                <a:moveTo>
                  <a:pt x="3609975" y="813435"/>
                </a:moveTo>
                <a:lnTo>
                  <a:pt x="66675" y="813435"/>
                </a:lnTo>
                <a:cubicBezTo>
                  <a:pt x="30480" y="813435"/>
                  <a:pt x="0" y="783908"/>
                  <a:pt x="0" y="746760"/>
                </a:cubicBezTo>
                <a:lnTo>
                  <a:pt x="0" y="66675"/>
                </a:lnTo>
                <a:cubicBezTo>
                  <a:pt x="0" y="30480"/>
                  <a:pt x="29528" y="0"/>
                  <a:pt x="66675" y="0"/>
                </a:cubicBezTo>
                <a:lnTo>
                  <a:pt x="3609975" y="0"/>
                </a:lnTo>
                <a:lnTo>
                  <a:pt x="3924300" y="383858"/>
                </a:lnTo>
                <a:cubicBezTo>
                  <a:pt x="3935730" y="397193"/>
                  <a:pt x="3935730" y="417195"/>
                  <a:pt x="3924300" y="430530"/>
                </a:cubicBezTo>
                <a:lnTo>
                  <a:pt x="3609975" y="813435"/>
                </a:lnTo>
                <a:close/>
              </a:path>
            </a:pathLst>
          </a:custGeom>
          <a:solidFill>
            <a:schemeClr val="accent6"/>
          </a:solidFill>
          <a:ln w="9525" cap="flat">
            <a:noFill/>
            <a:prstDash val="solid"/>
            <a:miter/>
          </a:ln>
          <a:effectLst>
            <a:outerShdw blurRad="50800" dist="38100" dir="8100000" algn="tr" rotWithShape="0">
              <a:prstClr val="black">
                <a:alpha val="40000"/>
              </a:prstClr>
            </a:outerShdw>
          </a:effectLst>
        </p:spPr>
        <p:txBody>
          <a:bodyPr rtlCol="0" anchor="ctr"/>
          <a:lstStyle/>
          <a:p>
            <a:endParaRPr lang="pt-BR"/>
          </a:p>
        </p:txBody>
      </p:sp>
      <p:sp>
        <p:nvSpPr>
          <p:cNvPr id="26" name="Oval 25">
            <a:extLst>
              <a:ext uri="{FF2B5EF4-FFF2-40B4-BE49-F238E27FC236}">
                <a16:creationId xmlns:a16="http://schemas.microsoft.com/office/drawing/2014/main" id="{FDFE3338-8141-978D-8995-6EB27F079951}"/>
              </a:ext>
            </a:extLst>
          </p:cNvPr>
          <p:cNvSpPr/>
          <p:nvPr/>
        </p:nvSpPr>
        <p:spPr>
          <a:xfrm>
            <a:off x="1143939" y="1835603"/>
            <a:ext cx="419356" cy="419356"/>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0" name="Oval 89">
            <a:extLst>
              <a:ext uri="{FF2B5EF4-FFF2-40B4-BE49-F238E27FC236}">
                <a16:creationId xmlns:a16="http://schemas.microsoft.com/office/drawing/2014/main" id="{6DD29846-18EE-E5A1-8AF0-1B06415543CC}"/>
              </a:ext>
            </a:extLst>
          </p:cNvPr>
          <p:cNvSpPr/>
          <p:nvPr/>
        </p:nvSpPr>
        <p:spPr>
          <a:xfrm>
            <a:off x="1446746" y="2775165"/>
            <a:ext cx="419356" cy="419356"/>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1" name="Oval 90">
            <a:extLst>
              <a:ext uri="{FF2B5EF4-FFF2-40B4-BE49-F238E27FC236}">
                <a16:creationId xmlns:a16="http://schemas.microsoft.com/office/drawing/2014/main" id="{06487288-6C7B-02B6-6A9C-4B2E24B2C74F}"/>
              </a:ext>
            </a:extLst>
          </p:cNvPr>
          <p:cNvSpPr/>
          <p:nvPr/>
        </p:nvSpPr>
        <p:spPr>
          <a:xfrm>
            <a:off x="1732518" y="3790542"/>
            <a:ext cx="419356" cy="419356"/>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2" name="Oval 91">
            <a:extLst>
              <a:ext uri="{FF2B5EF4-FFF2-40B4-BE49-F238E27FC236}">
                <a16:creationId xmlns:a16="http://schemas.microsoft.com/office/drawing/2014/main" id="{601919E8-D2BC-D328-89D8-EA27F86CC6B7}"/>
              </a:ext>
            </a:extLst>
          </p:cNvPr>
          <p:cNvSpPr/>
          <p:nvPr/>
        </p:nvSpPr>
        <p:spPr>
          <a:xfrm>
            <a:off x="2022777" y="4778213"/>
            <a:ext cx="419356" cy="419356"/>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3" name="Oval 92">
            <a:extLst>
              <a:ext uri="{FF2B5EF4-FFF2-40B4-BE49-F238E27FC236}">
                <a16:creationId xmlns:a16="http://schemas.microsoft.com/office/drawing/2014/main" id="{3A3ECCA4-0834-D11F-2552-C5FCE15C3701}"/>
              </a:ext>
            </a:extLst>
          </p:cNvPr>
          <p:cNvSpPr/>
          <p:nvPr/>
        </p:nvSpPr>
        <p:spPr>
          <a:xfrm>
            <a:off x="2238834" y="5749983"/>
            <a:ext cx="419356" cy="419356"/>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8" name="TextBox 97">
            <a:extLst>
              <a:ext uri="{FF2B5EF4-FFF2-40B4-BE49-F238E27FC236}">
                <a16:creationId xmlns:a16="http://schemas.microsoft.com/office/drawing/2014/main" id="{6FDFD16B-3CED-07A9-283C-77D05EEF44DF}"/>
              </a:ext>
            </a:extLst>
          </p:cNvPr>
          <p:cNvSpPr txBox="1"/>
          <p:nvPr/>
        </p:nvSpPr>
        <p:spPr>
          <a:xfrm>
            <a:off x="5232955" y="1844054"/>
            <a:ext cx="4666187" cy="338554"/>
          </a:xfrm>
          <a:prstGeom prst="rect">
            <a:avLst/>
          </a:prstGeom>
          <a:noFill/>
        </p:spPr>
        <p:txBody>
          <a:bodyPr wrap="square" rtlCol="0">
            <a:spAutoFit/>
          </a:bodyPr>
          <a:lstStyle/>
          <a:p>
            <a:r>
              <a:rPr lang="en-US" sz="1600" dirty="0"/>
              <a:t>Property within city limits? </a:t>
            </a:r>
          </a:p>
        </p:txBody>
      </p:sp>
      <p:sp>
        <p:nvSpPr>
          <p:cNvPr id="99" name="TextBox 98">
            <a:extLst>
              <a:ext uri="{FF2B5EF4-FFF2-40B4-BE49-F238E27FC236}">
                <a16:creationId xmlns:a16="http://schemas.microsoft.com/office/drawing/2014/main" id="{D6FA3726-B2F3-F484-7DA8-645BE7BF7333}"/>
              </a:ext>
            </a:extLst>
          </p:cNvPr>
          <p:cNvSpPr txBox="1"/>
          <p:nvPr/>
        </p:nvSpPr>
        <p:spPr>
          <a:xfrm>
            <a:off x="1190569" y="1832599"/>
            <a:ext cx="314510" cy="400110"/>
          </a:xfrm>
          <a:prstGeom prst="rect">
            <a:avLst/>
          </a:prstGeom>
          <a:noFill/>
        </p:spPr>
        <p:txBody>
          <a:bodyPr wrap="none" rtlCol="0">
            <a:spAutoFit/>
          </a:bodyPr>
          <a:lstStyle/>
          <a:p>
            <a:r>
              <a:rPr lang="en-US" sz="2000" b="1" dirty="0">
                <a:solidFill>
                  <a:schemeClr val="bg1"/>
                </a:solidFill>
              </a:rPr>
              <a:t>1</a:t>
            </a:r>
          </a:p>
        </p:txBody>
      </p:sp>
      <p:sp>
        <p:nvSpPr>
          <p:cNvPr id="100" name="TextBox 99">
            <a:extLst>
              <a:ext uri="{FF2B5EF4-FFF2-40B4-BE49-F238E27FC236}">
                <a16:creationId xmlns:a16="http://schemas.microsoft.com/office/drawing/2014/main" id="{785B7E5A-5CF7-29FF-8DBB-91694C5EC248}"/>
              </a:ext>
            </a:extLst>
          </p:cNvPr>
          <p:cNvSpPr txBox="1"/>
          <p:nvPr/>
        </p:nvSpPr>
        <p:spPr>
          <a:xfrm>
            <a:off x="1500996" y="2789211"/>
            <a:ext cx="314509" cy="400110"/>
          </a:xfrm>
          <a:prstGeom prst="rect">
            <a:avLst/>
          </a:prstGeom>
          <a:noFill/>
        </p:spPr>
        <p:txBody>
          <a:bodyPr wrap="none" rtlCol="0">
            <a:spAutoFit/>
          </a:bodyPr>
          <a:lstStyle/>
          <a:p>
            <a:pPr algn="ctr"/>
            <a:r>
              <a:rPr lang="en-US" sz="2000" b="1" dirty="0">
                <a:solidFill>
                  <a:schemeClr val="bg1"/>
                </a:solidFill>
              </a:rPr>
              <a:t>2</a:t>
            </a:r>
          </a:p>
        </p:txBody>
      </p:sp>
      <p:sp>
        <p:nvSpPr>
          <p:cNvPr id="105" name="TextBox 104">
            <a:extLst>
              <a:ext uri="{FF2B5EF4-FFF2-40B4-BE49-F238E27FC236}">
                <a16:creationId xmlns:a16="http://schemas.microsoft.com/office/drawing/2014/main" id="{961FAC4B-4D08-2750-0520-BE202EC04318}"/>
              </a:ext>
            </a:extLst>
          </p:cNvPr>
          <p:cNvSpPr txBox="1"/>
          <p:nvPr/>
        </p:nvSpPr>
        <p:spPr>
          <a:xfrm>
            <a:off x="5476573" y="2694166"/>
            <a:ext cx="4410472" cy="584775"/>
          </a:xfrm>
          <a:prstGeom prst="rect">
            <a:avLst/>
          </a:prstGeom>
          <a:noFill/>
        </p:spPr>
        <p:txBody>
          <a:bodyPr wrap="square" rtlCol="0">
            <a:spAutoFit/>
          </a:bodyPr>
          <a:lstStyle/>
          <a:p>
            <a:r>
              <a:rPr lang="en-US" sz="1600" dirty="0"/>
              <a:t>Developed property with one or more residential or commercial units?</a:t>
            </a:r>
          </a:p>
        </p:txBody>
      </p:sp>
      <p:sp>
        <p:nvSpPr>
          <p:cNvPr id="107" name="TextBox 106">
            <a:extLst>
              <a:ext uri="{FF2B5EF4-FFF2-40B4-BE49-F238E27FC236}">
                <a16:creationId xmlns:a16="http://schemas.microsoft.com/office/drawing/2014/main" id="{EB26C33B-92D2-8F2D-F5E0-E74751D3A9E8}"/>
              </a:ext>
            </a:extLst>
          </p:cNvPr>
          <p:cNvSpPr txBox="1"/>
          <p:nvPr/>
        </p:nvSpPr>
        <p:spPr>
          <a:xfrm>
            <a:off x="5750530" y="3693629"/>
            <a:ext cx="4136517" cy="830997"/>
          </a:xfrm>
          <a:prstGeom prst="rect">
            <a:avLst/>
          </a:prstGeom>
          <a:noFill/>
        </p:spPr>
        <p:txBody>
          <a:bodyPr wrap="square" rtlCol="0">
            <a:spAutoFit/>
          </a:bodyPr>
          <a:lstStyle/>
          <a:p>
            <a:r>
              <a:rPr lang="en-US" sz="1600" dirty="0"/>
              <a:t>Reasonable distance of sewer line owned, leased, or operated by city or on behalf of city?</a:t>
            </a:r>
          </a:p>
          <a:p>
            <a:endParaRPr lang="en-US" sz="1600" dirty="0">
              <a:solidFill>
                <a:schemeClr val="tx1">
                  <a:lumMod val="85000"/>
                  <a:lumOff val="15000"/>
                </a:schemeClr>
              </a:solidFill>
            </a:endParaRPr>
          </a:p>
        </p:txBody>
      </p:sp>
      <p:sp>
        <p:nvSpPr>
          <p:cNvPr id="109" name="TextBox 108">
            <a:extLst>
              <a:ext uri="{FF2B5EF4-FFF2-40B4-BE49-F238E27FC236}">
                <a16:creationId xmlns:a16="http://schemas.microsoft.com/office/drawing/2014/main" id="{C7A0AC67-84A8-5A86-3223-6F6AB5A1CABC}"/>
              </a:ext>
            </a:extLst>
          </p:cNvPr>
          <p:cNvSpPr txBox="1"/>
          <p:nvPr/>
        </p:nvSpPr>
        <p:spPr>
          <a:xfrm>
            <a:off x="6046768" y="4594648"/>
            <a:ext cx="3840277" cy="830997"/>
          </a:xfrm>
          <a:prstGeom prst="rect">
            <a:avLst/>
          </a:prstGeom>
          <a:noFill/>
        </p:spPr>
        <p:txBody>
          <a:bodyPr wrap="square" rtlCol="0">
            <a:spAutoFit/>
          </a:bodyPr>
          <a:lstStyle/>
          <a:p>
            <a:r>
              <a:rPr lang="en-US" sz="1600" dirty="0"/>
              <a:t>City has adequate capacity to transport and treat proposed new wastewater from premises at time of connection?</a:t>
            </a:r>
          </a:p>
        </p:txBody>
      </p:sp>
      <p:sp>
        <p:nvSpPr>
          <p:cNvPr id="111" name="TextBox 110">
            <a:extLst>
              <a:ext uri="{FF2B5EF4-FFF2-40B4-BE49-F238E27FC236}">
                <a16:creationId xmlns:a16="http://schemas.microsoft.com/office/drawing/2014/main" id="{54DD4637-2121-EAF7-42B6-F6F96645214C}"/>
              </a:ext>
            </a:extLst>
          </p:cNvPr>
          <p:cNvSpPr txBox="1"/>
          <p:nvPr/>
        </p:nvSpPr>
        <p:spPr>
          <a:xfrm>
            <a:off x="6090291" y="5528130"/>
            <a:ext cx="3988500" cy="830997"/>
          </a:xfrm>
          <a:prstGeom prst="rect">
            <a:avLst/>
          </a:prstGeom>
          <a:noFill/>
        </p:spPr>
        <p:txBody>
          <a:bodyPr wrap="square" rtlCol="0">
            <a:spAutoFit/>
          </a:bodyPr>
          <a:lstStyle/>
          <a:p>
            <a:r>
              <a:rPr lang="en-US" sz="1600" dirty="0"/>
              <a:t>Costs of connection (including underground piping and connections to unit) do not exceed the costs of installing on-site sewer system?</a:t>
            </a:r>
          </a:p>
        </p:txBody>
      </p:sp>
      <p:grpSp>
        <p:nvGrpSpPr>
          <p:cNvPr id="2" name="Graphic 11">
            <a:extLst>
              <a:ext uri="{FF2B5EF4-FFF2-40B4-BE49-F238E27FC236}">
                <a16:creationId xmlns:a16="http://schemas.microsoft.com/office/drawing/2014/main" id="{3C0A7EE7-5FCB-2519-4B60-FD16A5567507}"/>
              </a:ext>
            </a:extLst>
          </p:cNvPr>
          <p:cNvGrpSpPr/>
          <p:nvPr/>
        </p:nvGrpSpPr>
        <p:grpSpPr>
          <a:xfrm>
            <a:off x="773646" y="2028721"/>
            <a:ext cx="596279" cy="1023463"/>
            <a:chOff x="1323201" y="2039776"/>
            <a:chExt cx="596279" cy="1023463"/>
          </a:xfrm>
        </p:grpSpPr>
        <p:sp>
          <p:nvSpPr>
            <p:cNvPr id="3" name="Freeform: Shape 2">
              <a:extLst>
                <a:ext uri="{FF2B5EF4-FFF2-40B4-BE49-F238E27FC236}">
                  <a16:creationId xmlns:a16="http://schemas.microsoft.com/office/drawing/2014/main" id="{C197ECC7-13C8-D994-17B4-8E4E49433544}"/>
                </a:ext>
              </a:extLst>
            </p:cNvPr>
            <p:cNvSpPr/>
            <p:nvPr/>
          </p:nvSpPr>
          <p:spPr>
            <a:xfrm>
              <a:off x="1323201" y="2039776"/>
              <a:ext cx="532201" cy="978964"/>
            </a:xfrm>
            <a:custGeom>
              <a:avLst/>
              <a:gdLst>
                <a:gd name="connsiteX0" fmla="*/ 532202 w 532201"/>
                <a:gd name="connsiteY0" fmla="*/ 978965 h 978964"/>
                <a:gd name="connsiteX1" fmla="*/ 335518 w 532201"/>
                <a:gd name="connsiteY1" fmla="*/ 978965 h 978964"/>
                <a:gd name="connsiteX2" fmla="*/ 0 w 532201"/>
                <a:gd name="connsiteY2" fmla="*/ 643447 h 978964"/>
                <a:gd name="connsiteX3" fmla="*/ 0 w 532201"/>
                <a:gd name="connsiteY3" fmla="*/ 335518 h 978964"/>
                <a:gd name="connsiteX4" fmla="*/ 335518 w 532201"/>
                <a:gd name="connsiteY4" fmla="*/ 0 h 978964"/>
                <a:gd name="connsiteX5" fmla="*/ 335518 w 532201"/>
                <a:gd name="connsiteY5" fmla="*/ 0 h 97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201" h="978964">
                  <a:moveTo>
                    <a:pt x="532202" y="978965"/>
                  </a:moveTo>
                  <a:lnTo>
                    <a:pt x="335518" y="978965"/>
                  </a:lnTo>
                  <a:cubicBezTo>
                    <a:pt x="150405" y="978965"/>
                    <a:pt x="0" y="828560"/>
                    <a:pt x="0" y="643447"/>
                  </a:cubicBezTo>
                  <a:lnTo>
                    <a:pt x="0" y="335518"/>
                  </a:lnTo>
                  <a:cubicBezTo>
                    <a:pt x="0" y="150405"/>
                    <a:pt x="150405" y="0"/>
                    <a:pt x="335518" y="0"/>
                  </a:cubicBezTo>
                  <a:lnTo>
                    <a:pt x="335518" y="0"/>
                  </a:lnTo>
                </a:path>
              </a:pathLst>
            </a:custGeom>
            <a:noFill/>
            <a:ln w="8825" cap="flat">
              <a:solidFill>
                <a:schemeClr val="accent1"/>
              </a:solidFill>
              <a:prstDash val="solid"/>
              <a:miter/>
            </a:ln>
          </p:spPr>
          <p:txBody>
            <a:bodyPr rtlCol="0" anchor="ctr"/>
            <a:lstStyle/>
            <a:p>
              <a:endParaRPr lang="pt-BR"/>
            </a:p>
          </p:txBody>
        </p:sp>
        <p:sp>
          <p:nvSpPr>
            <p:cNvPr id="4" name="Freeform: Shape 3">
              <a:extLst>
                <a:ext uri="{FF2B5EF4-FFF2-40B4-BE49-F238E27FC236}">
                  <a16:creationId xmlns:a16="http://schemas.microsoft.com/office/drawing/2014/main" id="{101B038D-5C35-79F5-A027-6E04F502FB76}"/>
                </a:ext>
              </a:extLst>
            </p:cNvPr>
            <p:cNvSpPr/>
            <p:nvPr/>
          </p:nvSpPr>
          <p:spPr>
            <a:xfrm>
              <a:off x="1842053" y="2974243"/>
              <a:ext cx="77427" cy="88996"/>
            </a:xfrm>
            <a:custGeom>
              <a:avLst/>
              <a:gdLst>
                <a:gd name="connsiteX0" fmla="*/ 0 w 77427"/>
                <a:gd name="connsiteY0" fmla="*/ 0 h 88996"/>
                <a:gd name="connsiteX1" fmla="*/ 77427 w 77427"/>
                <a:gd name="connsiteY1" fmla="*/ 44498 h 88996"/>
                <a:gd name="connsiteX2" fmla="*/ 0 w 77427"/>
                <a:gd name="connsiteY2" fmla="*/ 88997 h 88996"/>
              </a:gdLst>
              <a:ahLst/>
              <a:cxnLst>
                <a:cxn ang="0">
                  <a:pos x="connsiteX0" y="connsiteY0"/>
                </a:cxn>
                <a:cxn ang="0">
                  <a:pos x="connsiteX1" y="connsiteY1"/>
                </a:cxn>
                <a:cxn ang="0">
                  <a:pos x="connsiteX2" y="connsiteY2"/>
                </a:cxn>
              </a:cxnLst>
              <a:rect l="l" t="t" r="r" b="b"/>
              <a:pathLst>
                <a:path w="77427" h="88996">
                  <a:moveTo>
                    <a:pt x="0" y="0"/>
                  </a:moveTo>
                  <a:lnTo>
                    <a:pt x="77427" y="44498"/>
                  </a:lnTo>
                  <a:lnTo>
                    <a:pt x="0" y="88997"/>
                  </a:lnTo>
                  <a:close/>
                </a:path>
              </a:pathLst>
            </a:custGeom>
            <a:solidFill>
              <a:schemeClr val="accent1"/>
            </a:solidFill>
            <a:ln w="8825" cap="flat">
              <a:solidFill>
                <a:schemeClr val="accent1"/>
              </a:solidFill>
              <a:prstDash val="solid"/>
              <a:miter/>
            </a:ln>
          </p:spPr>
          <p:txBody>
            <a:bodyPr rtlCol="0" anchor="ctr"/>
            <a:lstStyle/>
            <a:p>
              <a:endParaRPr lang="pt-BR"/>
            </a:p>
          </p:txBody>
        </p:sp>
      </p:grpSp>
      <p:grpSp>
        <p:nvGrpSpPr>
          <p:cNvPr id="5" name="Graphic 93">
            <a:extLst>
              <a:ext uri="{FF2B5EF4-FFF2-40B4-BE49-F238E27FC236}">
                <a16:creationId xmlns:a16="http://schemas.microsoft.com/office/drawing/2014/main" id="{DADE0933-6C39-C72C-A887-3F7BE215B040}"/>
              </a:ext>
            </a:extLst>
          </p:cNvPr>
          <p:cNvGrpSpPr/>
          <p:nvPr/>
        </p:nvGrpSpPr>
        <p:grpSpPr>
          <a:xfrm>
            <a:off x="992282" y="3023547"/>
            <a:ext cx="596279" cy="1023463"/>
            <a:chOff x="1541837" y="3034603"/>
            <a:chExt cx="596279" cy="1023463"/>
          </a:xfrm>
        </p:grpSpPr>
        <p:sp>
          <p:nvSpPr>
            <p:cNvPr id="6" name="Freeform: Shape 5">
              <a:extLst>
                <a:ext uri="{FF2B5EF4-FFF2-40B4-BE49-F238E27FC236}">
                  <a16:creationId xmlns:a16="http://schemas.microsoft.com/office/drawing/2014/main" id="{79467551-925C-4082-0E5F-7E991EF48D92}"/>
                </a:ext>
              </a:extLst>
            </p:cNvPr>
            <p:cNvSpPr/>
            <p:nvPr/>
          </p:nvSpPr>
          <p:spPr>
            <a:xfrm>
              <a:off x="1541837" y="3034603"/>
              <a:ext cx="532201" cy="978964"/>
            </a:xfrm>
            <a:custGeom>
              <a:avLst/>
              <a:gdLst>
                <a:gd name="connsiteX0" fmla="*/ 532202 w 532201"/>
                <a:gd name="connsiteY0" fmla="*/ 978965 h 978964"/>
                <a:gd name="connsiteX1" fmla="*/ 335518 w 532201"/>
                <a:gd name="connsiteY1" fmla="*/ 978965 h 978964"/>
                <a:gd name="connsiteX2" fmla="*/ 0 w 532201"/>
                <a:gd name="connsiteY2" fmla="*/ 643447 h 978964"/>
                <a:gd name="connsiteX3" fmla="*/ 0 w 532201"/>
                <a:gd name="connsiteY3" fmla="*/ 335518 h 978964"/>
                <a:gd name="connsiteX4" fmla="*/ 335518 w 532201"/>
                <a:gd name="connsiteY4" fmla="*/ 0 h 978964"/>
                <a:gd name="connsiteX5" fmla="*/ 335518 w 532201"/>
                <a:gd name="connsiteY5" fmla="*/ 0 h 97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201" h="978964">
                  <a:moveTo>
                    <a:pt x="532202" y="978965"/>
                  </a:moveTo>
                  <a:lnTo>
                    <a:pt x="335518" y="978965"/>
                  </a:lnTo>
                  <a:cubicBezTo>
                    <a:pt x="150405" y="978965"/>
                    <a:pt x="0" y="828560"/>
                    <a:pt x="0" y="643447"/>
                  </a:cubicBezTo>
                  <a:lnTo>
                    <a:pt x="0" y="335518"/>
                  </a:lnTo>
                  <a:cubicBezTo>
                    <a:pt x="0" y="150405"/>
                    <a:pt x="150405" y="0"/>
                    <a:pt x="335518" y="0"/>
                  </a:cubicBezTo>
                  <a:lnTo>
                    <a:pt x="335518" y="0"/>
                  </a:lnTo>
                </a:path>
              </a:pathLst>
            </a:custGeom>
            <a:noFill/>
            <a:ln w="8825" cap="flat">
              <a:solidFill>
                <a:schemeClr val="accent1"/>
              </a:solidFill>
              <a:prstDash val="solid"/>
              <a:miter/>
            </a:ln>
          </p:spPr>
          <p:txBody>
            <a:bodyPr rtlCol="0" anchor="ctr"/>
            <a:lstStyle/>
            <a:p>
              <a:endParaRPr lang="pt-BR"/>
            </a:p>
          </p:txBody>
        </p:sp>
        <p:sp>
          <p:nvSpPr>
            <p:cNvPr id="7" name="Freeform: Shape 6">
              <a:extLst>
                <a:ext uri="{FF2B5EF4-FFF2-40B4-BE49-F238E27FC236}">
                  <a16:creationId xmlns:a16="http://schemas.microsoft.com/office/drawing/2014/main" id="{BEF5E1AE-2234-6B4C-28A0-86BE3DAB6EAC}"/>
                </a:ext>
              </a:extLst>
            </p:cNvPr>
            <p:cNvSpPr/>
            <p:nvPr/>
          </p:nvSpPr>
          <p:spPr>
            <a:xfrm>
              <a:off x="2060689" y="3969070"/>
              <a:ext cx="77427" cy="88996"/>
            </a:xfrm>
            <a:custGeom>
              <a:avLst/>
              <a:gdLst>
                <a:gd name="connsiteX0" fmla="*/ 0 w 77427"/>
                <a:gd name="connsiteY0" fmla="*/ 0 h 88996"/>
                <a:gd name="connsiteX1" fmla="*/ 77427 w 77427"/>
                <a:gd name="connsiteY1" fmla="*/ 44498 h 88996"/>
                <a:gd name="connsiteX2" fmla="*/ 0 w 77427"/>
                <a:gd name="connsiteY2" fmla="*/ 88997 h 88996"/>
              </a:gdLst>
              <a:ahLst/>
              <a:cxnLst>
                <a:cxn ang="0">
                  <a:pos x="connsiteX0" y="connsiteY0"/>
                </a:cxn>
                <a:cxn ang="0">
                  <a:pos x="connsiteX1" y="connsiteY1"/>
                </a:cxn>
                <a:cxn ang="0">
                  <a:pos x="connsiteX2" y="connsiteY2"/>
                </a:cxn>
              </a:cxnLst>
              <a:rect l="l" t="t" r="r" b="b"/>
              <a:pathLst>
                <a:path w="77427" h="88996">
                  <a:moveTo>
                    <a:pt x="0" y="0"/>
                  </a:moveTo>
                  <a:lnTo>
                    <a:pt x="77427" y="44498"/>
                  </a:lnTo>
                  <a:lnTo>
                    <a:pt x="0" y="88997"/>
                  </a:lnTo>
                  <a:close/>
                </a:path>
              </a:pathLst>
            </a:custGeom>
            <a:solidFill>
              <a:schemeClr val="accent1"/>
            </a:solidFill>
            <a:ln w="8825" cap="flat">
              <a:solidFill>
                <a:schemeClr val="accent1"/>
              </a:solidFill>
              <a:prstDash val="solid"/>
              <a:miter/>
            </a:ln>
          </p:spPr>
          <p:txBody>
            <a:bodyPr rtlCol="0" anchor="ctr"/>
            <a:lstStyle/>
            <a:p>
              <a:endParaRPr lang="pt-BR"/>
            </a:p>
          </p:txBody>
        </p:sp>
      </p:grpSp>
      <p:grpSp>
        <p:nvGrpSpPr>
          <p:cNvPr id="8" name="Graphic 94">
            <a:extLst>
              <a:ext uri="{FF2B5EF4-FFF2-40B4-BE49-F238E27FC236}">
                <a16:creationId xmlns:a16="http://schemas.microsoft.com/office/drawing/2014/main" id="{7BE46DA9-8098-2666-E410-562E3104FBB2}"/>
              </a:ext>
            </a:extLst>
          </p:cNvPr>
          <p:cNvGrpSpPr/>
          <p:nvPr/>
        </p:nvGrpSpPr>
        <p:grpSpPr>
          <a:xfrm>
            <a:off x="1214906" y="4016354"/>
            <a:ext cx="596279" cy="1023463"/>
            <a:chOff x="1764461" y="4027410"/>
            <a:chExt cx="596279" cy="1023463"/>
          </a:xfrm>
        </p:grpSpPr>
        <p:sp>
          <p:nvSpPr>
            <p:cNvPr id="9" name="Freeform: Shape 8">
              <a:extLst>
                <a:ext uri="{FF2B5EF4-FFF2-40B4-BE49-F238E27FC236}">
                  <a16:creationId xmlns:a16="http://schemas.microsoft.com/office/drawing/2014/main" id="{4345DCEB-3575-DCD6-681D-5C8A8D6C5526}"/>
                </a:ext>
              </a:extLst>
            </p:cNvPr>
            <p:cNvSpPr/>
            <p:nvPr/>
          </p:nvSpPr>
          <p:spPr>
            <a:xfrm>
              <a:off x="1764461" y="4027410"/>
              <a:ext cx="532201" cy="978964"/>
            </a:xfrm>
            <a:custGeom>
              <a:avLst/>
              <a:gdLst>
                <a:gd name="connsiteX0" fmla="*/ 532202 w 532201"/>
                <a:gd name="connsiteY0" fmla="*/ 978965 h 978964"/>
                <a:gd name="connsiteX1" fmla="*/ 335518 w 532201"/>
                <a:gd name="connsiteY1" fmla="*/ 978965 h 978964"/>
                <a:gd name="connsiteX2" fmla="*/ 0 w 532201"/>
                <a:gd name="connsiteY2" fmla="*/ 643447 h 978964"/>
                <a:gd name="connsiteX3" fmla="*/ 0 w 532201"/>
                <a:gd name="connsiteY3" fmla="*/ 335518 h 978964"/>
                <a:gd name="connsiteX4" fmla="*/ 335518 w 532201"/>
                <a:gd name="connsiteY4" fmla="*/ 0 h 978964"/>
                <a:gd name="connsiteX5" fmla="*/ 335518 w 532201"/>
                <a:gd name="connsiteY5" fmla="*/ 0 h 97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201" h="978964">
                  <a:moveTo>
                    <a:pt x="532202" y="978965"/>
                  </a:moveTo>
                  <a:lnTo>
                    <a:pt x="335518" y="978965"/>
                  </a:lnTo>
                  <a:cubicBezTo>
                    <a:pt x="150405" y="978965"/>
                    <a:pt x="0" y="828560"/>
                    <a:pt x="0" y="643447"/>
                  </a:cubicBezTo>
                  <a:lnTo>
                    <a:pt x="0" y="335518"/>
                  </a:lnTo>
                  <a:cubicBezTo>
                    <a:pt x="0" y="150405"/>
                    <a:pt x="150405" y="0"/>
                    <a:pt x="335518" y="0"/>
                  </a:cubicBezTo>
                  <a:lnTo>
                    <a:pt x="335518" y="0"/>
                  </a:lnTo>
                </a:path>
              </a:pathLst>
            </a:custGeom>
            <a:noFill/>
            <a:ln w="8825" cap="flat">
              <a:solidFill>
                <a:schemeClr val="accent1"/>
              </a:solidFill>
              <a:prstDash val="solid"/>
              <a:miter/>
            </a:ln>
          </p:spPr>
          <p:txBody>
            <a:bodyPr rtlCol="0" anchor="ctr"/>
            <a:lstStyle/>
            <a:p>
              <a:endParaRPr lang="pt-BR"/>
            </a:p>
          </p:txBody>
        </p:sp>
        <p:sp>
          <p:nvSpPr>
            <p:cNvPr id="10" name="Freeform: Shape 9">
              <a:extLst>
                <a:ext uri="{FF2B5EF4-FFF2-40B4-BE49-F238E27FC236}">
                  <a16:creationId xmlns:a16="http://schemas.microsoft.com/office/drawing/2014/main" id="{FF4357BB-BFE2-FD60-850C-B903A0DDB618}"/>
                </a:ext>
              </a:extLst>
            </p:cNvPr>
            <p:cNvSpPr/>
            <p:nvPr/>
          </p:nvSpPr>
          <p:spPr>
            <a:xfrm>
              <a:off x="2283313" y="4961877"/>
              <a:ext cx="77427" cy="88996"/>
            </a:xfrm>
            <a:custGeom>
              <a:avLst/>
              <a:gdLst>
                <a:gd name="connsiteX0" fmla="*/ 0 w 77427"/>
                <a:gd name="connsiteY0" fmla="*/ 0 h 88996"/>
                <a:gd name="connsiteX1" fmla="*/ 77427 w 77427"/>
                <a:gd name="connsiteY1" fmla="*/ 44498 h 88996"/>
                <a:gd name="connsiteX2" fmla="*/ 0 w 77427"/>
                <a:gd name="connsiteY2" fmla="*/ 88997 h 88996"/>
              </a:gdLst>
              <a:ahLst/>
              <a:cxnLst>
                <a:cxn ang="0">
                  <a:pos x="connsiteX0" y="connsiteY0"/>
                </a:cxn>
                <a:cxn ang="0">
                  <a:pos x="connsiteX1" y="connsiteY1"/>
                </a:cxn>
                <a:cxn ang="0">
                  <a:pos x="connsiteX2" y="connsiteY2"/>
                </a:cxn>
              </a:cxnLst>
              <a:rect l="l" t="t" r="r" b="b"/>
              <a:pathLst>
                <a:path w="77427" h="88996">
                  <a:moveTo>
                    <a:pt x="0" y="0"/>
                  </a:moveTo>
                  <a:lnTo>
                    <a:pt x="77427" y="44498"/>
                  </a:lnTo>
                  <a:lnTo>
                    <a:pt x="0" y="88997"/>
                  </a:lnTo>
                  <a:close/>
                </a:path>
              </a:pathLst>
            </a:custGeom>
            <a:solidFill>
              <a:schemeClr val="accent1"/>
            </a:solidFill>
            <a:ln w="8825" cap="flat">
              <a:solidFill>
                <a:schemeClr val="accent1"/>
              </a:solidFill>
              <a:prstDash val="solid"/>
              <a:miter/>
            </a:ln>
          </p:spPr>
          <p:txBody>
            <a:bodyPr rtlCol="0" anchor="ctr"/>
            <a:lstStyle/>
            <a:p>
              <a:endParaRPr lang="pt-BR"/>
            </a:p>
          </p:txBody>
        </p:sp>
      </p:grpSp>
      <p:grpSp>
        <p:nvGrpSpPr>
          <p:cNvPr id="13" name="Graphic 95">
            <a:extLst>
              <a:ext uri="{FF2B5EF4-FFF2-40B4-BE49-F238E27FC236}">
                <a16:creationId xmlns:a16="http://schemas.microsoft.com/office/drawing/2014/main" id="{ADA730DD-31EC-56A2-24E9-6E1C9FD90AA9}"/>
              </a:ext>
            </a:extLst>
          </p:cNvPr>
          <p:cNvGrpSpPr/>
          <p:nvPr/>
        </p:nvGrpSpPr>
        <p:grpSpPr>
          <a:xfrm>
            <a:off x="1440625" y="5009162"/>
            <a:ext cx="596279" cy="1023463"/>
            <a:chOff x="1990179" y="5020218"/>
            <a:chExt cx="596279" cy="1023463"/>
          </a:xfrm>
        </p:grpSpPr>
        <p:sp>
          <p:nvSpPr>
            <p:cNvPr id="14" name="Freeform: Shape 13">
              <a:extLst>
                <a:ext uri="{FF2B5EF4-FFF2-40B4-BE49-F238E27FC236}">
                  <a16:creationId xmlns:a16="http://schemas.microsoft.com/office/drawing/2014/main" id="{2F72CB62-022F-00CB-7CB0-5C7BD1FA5209}"/>
                </a:ext>
              </a:extLst>
            </p:cNvPr>
            <p:cNvSpPr/>
            <p:nvPr/>
          </p:nvSpPr>
          <p:spPr>
            <a:xfrm>
              <a:off x="1990179" y="5020218"/>
              <a:ext cx="532201" cy="978964"/>
            </a:xfrm>
            <a:custGeom>
              <a:avLst/>
              <a:gdLst>
                <a:gd name="connsiteX0" fmla="*/ 532202 w 532201"/>
                <a:gd name="connsiteY0" fmla="*/ 978965 h 978964"/>
                <a:gd name="connsiteX1" fmla="*/ 335518 w 532201"/>
                <a:gd name="connsiteY1" fmla="*/ 978965 h 978964"/>
                <a:gd name="connsiteX2" fmla="*/ 0 w 532201"/>
                <a:gd name="connsiteY2" fmla="*/ 643447 h 978964"/>
                <a:gd name="connsiteX3" fmla="*/ 0 w 532201"/>
                <a:gd name="connsiteY3" fmla="*/ 335518 h 978964"/>
                <a:gd name="connsiteX4" fmla="*/ 335518 w 532201"/>
                <a:gd name="connsiteY4" fmla="*/ 0 h 978964"/>
                <a:gd name="connsiteX5" fmla="*/ 335518 w 532201"/>
                <a:gd name="connsiteY5" fmla="*/ 0 h 97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201" h="978964">
                  <a:moveTo>
                    <a:pt x="532202" y="978965"/>
                  </a:moveTo>
                  <a:lnTo>
                    <a:pt x="335518" y="978965"/>
                  </a:lnTo>
                  <a:cubicBezTo>
                    <a:pt x="150405" y="978965"/>
                    <a:pt x="0" y="828560"/>
                    <a:pt x="0" y="643447"/>
                  </a:cubicBezTo>
                  <a:lnTo>
                    <a:pt x="0" y="335518"/>
                  </a:lnTo>
                  <a:cubicBezTo>
                    <a:pt x="0" y="150405"/>
                    <a:pt x="150405" y="0"/>
                    <a:pt x="335518" y="0"/>
                  </a:cubicBezTo>
                  <a:lnTo>
                    <a:pt x="335518" y="0"/>
                  </a:lnTo>
                </a:path>
              </a:pathLst>
            </a:custGeom>
            <a:noFill/>
            <a:ln w="8825" cap="flat">
              <a:solidFill>
                <a:schemeClr val="accent1"/>
              </a:solidFill>
              <a:prstDash val="solid"/>
              <a:miter/>
            </a:ln>
          </p:spPr>
          <p:txBody>
            <a:bodyPr rtlCol="0" anchor="ctr"/>
            <a:lstStyle/>
            <a:p>
              <a:endParaRPr lang="pt-BR"/>
            </a:p>
          </p:txBody>
        </p:sp>
        <p:sp>
          <p:nvSpPr>
            <p:cNvPr id="15" name="Freeform: Shape 14">
              <a:extLst>
                <a:ext uri="{FF2B5EF4-FFF2-40B4-BE49-F238E27FC236}">
                  <a16:creationId xmlns:a16="http://schemas.microsoft.com/office/drawing/2014/main" id="{A5583924-A7BD-9D69-6166-9023355E2AB2}"/>
                </a:ext>
              </a:extLst>
            </p:cNvPr>
            <p:cNvSpPr/>
            <p:nvPr/>
          </p:nvSpPr>
          <p:spPr>
            <a:xfrm>
              <a:off x="2509031" y="5954685"/>
              <a:ext cx="77427" cy="88996"/>
            </a:xfrm>
            <a:custGeom>
              <a:avLst/>
              <a:gdLst>
                <a:gd name="connsiteX0" fmla="*/ 0 w 77427"/>
                <a:gd name="connsiteY0" fmla="*/ 0 h 88996"/>
                <a:gd name="connsiteX1" fmla="*/ 77427 w 77427"/>
                <a:gd name="connsiteY1" fmla="*/ 44498 h 88996"/>
                <a:gd name="connsiteX2" fmla="*/ 0 w 77427"/>
                <a:gd name="connsiteY2" fmla="*/ 88997 h 88996"/>
              </a:gdLst>
              <a:ahLst/>
              <a:cxnLst>
                <a:cxn ang="0">
                  <a:pos x="connsiteX0" y="connsiteY0"/>
                </a:cxn>
                <a:cxn ang="0">
                  <a:pos x="connsiteX1" y="connsiteY1"/>
                </a:cxn>
                <a:cxn ang="0">
                  <a:pos x="connsiteX2" y="connsiteY2"/>
                </a:cxn>
              </a:cxnLst>
              <a:rect l="l" t="t" r="r" b="b"/>
              <a:pathLst>
                <a:path w="77427" h="88996">
                  <a:moveTo>
                    <a:pt x="0" y="0"/>
                  </a:moveTo>
                  <a:lnTo>
                    <a:pt x="77427" y="44498"/>
                  </a:lnTo>
                  <a:lnTo>
                    <a:pt x="0" y="88997"/>
                  </a:lnTo>
                  <a:close/>
                </a:path>
              </a:pathLst>
            </a:custGeom>
            <a:solidFill>
              <a:schemeClr val="accent1"/>
            </a:solidFill>
            <a:ln w="8825" cap="flat">
              <a:solidFill>
                <a:schemeClr val="accent1"/>
              </a:solidFill>
              <a:prstDash val="solid"/>
              <a:miter/>
            </a:ln>
          </p:spPr>
          <p:txBody>
            <a:bodyPr rtlCol="0" anchor="ctr"/>
            <a:lstStyle/>
            <a:p>
              <a:endParaRPr lang="pt-BR"/>
            </a:p>
          </p:txBody>
        </p:sp>
      </p:grpSp>
      <p:grpSp>
        <p:nvGrpSpPr>
          <p:cNvPr id="45" name="Group 44">
            <a:extLst>
              <a:ext uri="{FF2B5EF4-FFF2-40B4-BE49-F238E27FC236}">
                <a16:creationId xmlns:a16="http://schemas.microsoft.com/office/drawing/2014/main" id="{AB97FF95-C36E-47DE-1D0B-E62E80D9A970}"/>
              </a:ext>
            </a:extLst>
          </p:cNvPr>
          <p:cNvGrpSpPr/>
          <p:nvPr/>
        </p:nvGrpSpPr>
        <p:grpSpPr>
          <a:xfrm>
            <a:off x="4363821" y="1832265"/>
            <a:ext cx="249267" cy="400443"/>
            <a:chOff x="4980291" y="1842213"/>
            <a:chExt cx="249266" cy="400443"/>
          </a:xfrm>
        </p:grpSpPr>
        <p:sp>
          <p:nvSpPr>
            <p:cNvPr id="46" name="Freeform: Shape 45">
              <a:extLst>
                <a:ext uri="{FF2B5EF4-FFF2-40B4-BE49-F238E27FC236}">
                  <a16:creationId xmlns:a16="http://schemas.microsoft.com/office/drawing/2014/main" id="{B6D7FEB7-CDA2-D826-16FB-035139138D63}"/>
                </a:ext>
              </a:extLst>
            </p:cNvPr>
            <p:cNvSpPr/>
            <p:nvPr/>
          </p:nvSpPr>
          <p:spPr>
            <a:xfrm>
              <a:off x="4980291" y="1842213"/>
              <a:ext cx="249266" cy="294074"/>
            </a:xfrm>
            <a:custGeom>
              <a:avLst/>
              <a:gdLst>
                <a:gd name="connsiteX0" fmla="*/ 248434 w 249266"/>
                <a:gd name="connsiteY0" fmla="*/ 110164 h 294074"/>
                <a:gd name="connsiteX1" fmla="*/ 110151 w 249266"/>
                <a:gd name="connsiteY1" fmla="*/ 857 h 294074"/>
                <a:gd name="connsiteX2" fmla="*/ 0 w 249266"/>
                <a:gd name="connsiteY2" fmla="*/ 124226 h 294074"/>
                <a:gd name="connsiteX3" fmla="*/ 58654 w 249266"/>
                <a:gd name="connsiteY3" fmla="*/ 124226 h 294074"/>
                <a:gd name="connsiteX4" fmla="*/ 124613 w 249266"/>
                <a:gd name="connsiteY4" fmla="*/ 58262 h 294074"/>
                <a:gd name="connsiteX5" fmla="*/ 190577 w 249266"/>
                <a:gd name="connsiteY5" fmla="*/ 124221 h 294074"/>
                <a:gd name="connsiteX6" fmla="*/ 159647 w 249266"/>
                <a:gd name="connsiteY6" fmla="*/ 180114 h 294074"/>
                <a:gd name="connsiteX7" fmla="*/ 95274 w 249266"/>
                <a:gd name="connsiteY7" fmla="*/ 294074 h 294074"/>
                <a:gd name="connsiteX8" fmla="*/ 153928 w 249266"/>
                <a:gd name="connsiteY8" fmla="*/ 294074 h 294074"/>
                <a:gd name="connsiteX9" fmla="*/ 190870 w 249266"/>
                <a:gd name="connsiteY9" fmla="*/ 229765 h 294074"/>
                <a:gd name="connsiteX10" fmla="*/ 248434 w 249266"/>
                <a:gd name="connsiteY10" fmla="*/ 110164 h 29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266" h="294074">
                  <a:moveTo>
                    <a:pt x="248434" y="110164"/>
                  </a:moveTo>
                  <a:cubicBezTo>
                    <a:pt x="240433" y="41794"/>
                    <a:pt x="178522" y="-7145"/>
                    <a:pt x="110151" y="857"/>
                  </a:cubicBezTo>
                  <a:cubicBezTo>
                    <a:pt x="47509" y="8188"/>
                    <a:pt x="215" y="61157"/>
                    <a:pt x="0" y="124226"/>
                  </a:cubicBezTo>
                  <a:lnTo>
                    <a:pt x="58654" y="124226"/>
                  </a:lnTo>
                  <a:cubicBezTo>
                    <a:pt x="58653" y="87797"/>
                    <a:pt x="88184" y="58264"/>
                    <a:pt x="124613" y="58262"/>
                  </a:cubicBezTo>
                  <a:cubicBezTo>
                    <a:pt x="161042" y="58261"/>
                    <a:pt x="190576" y="87792"/>
                    <a:pt x="190577" y="124221"/>
                  </a:cubicBezTo>
                  <a:cubicBezTo>
                    <a:pt x="190578" y="146935"/>
                    <a:pt x="178893" y="168051"/>
                    <a:pt x="159647" y="180114"/>
                  </a:cubicBezTo>
                  <a:cubicBezTo>
                    <a:pt x="119929" y="204415"/>
                    <a:pt x="95584" y="247513"/>
                    <a:pt x="95274" y="294074"/>
                  </a:cubicBezTo>
                  <a:lnTo>
                    <a:pt x="153928" y="294074"/>
                  </a:lnTo>
                  <a:cubicBezTo>
                    <a:pt x="154302" y="267694"/>
                    <a:pt x="168271" y="243377"/>
                    <a:pt x="190870" y="229765"/>
                  </a:cubicBezTo>
                  <a:cubicBezTo>
                    <a:pt x="231557" y="204371"/>
                    <a:pt x="253969" y="157805"/>
                    <a:pt x="248434" y="110164"/>
                  </a:cubicBezTo>
                  <a:close/>
                </a:path>
              </a:pathLst>
            </a:custGeom>
            <a:solidFill>
              <a:schemeClr val="bg1"/>
            </a:solidFill>
            <a:ln w="4862"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198510A2-5609-1BD8-2AFD-71F28265630F}"/>
                </a:ext>
              </a:extLst>
            </p:cNvPr>
            <p:cNvSpPr/>
            <p:nvPr/>
          </p:nvSpPr>
          <p:spPr>
            <a:xfrm>
              <a:off x="5069978" y="2170911"/>
              <a:ext cx="71690" cy="71745"/>
            </a:xfrm>
            <a:custGeom>
              <a:avLst/>
              <a:gdLst>
                <a:gd name="connsiteX0" fmla="*/ 61206 w 71690"/>
                <a:gd name="connsiteY0" fmla="*/ 10520 h 71745"/>
                <a:gd name="connsiteX1" fmla="*/ 61206 w 71690"/>
                <a:gd name="connsiteY1" fmla="*/ 10520 h 71745"/>
                <a:gd name="connsiteX2" fmla="*/ 10538 w 71690"/>
                <a:gd name="connsiteY2" fmla="*/ 10467 h 71745"/>
                <a:gd name="connsiteX3" fmla="*/ 10485 w 71690"/>
                <a:gd name="connsiteY3" fmla="*/ 10520 h 71745"/>
                <a:gd name="connsiteX4" fmla="*/ 2801 w 71690"/>
                <a:gd name="connsiteY4" fmla="*/ 21987 h 71745"/>
                <a:gd name="connsiteX5" fmla="*/ 1 w 71690"/>
                <a:gd name="connsiteY5" fmla="*/ 35971 h 71745"/>
                <a:gd name="connsiteX6" fmla="*/ 2811 w 71690"/>
                <a:gd name="connsiteY6" fmla="*/ 49892 h 71745"/>
                <a:gd name="connsiteX7" fmla="*/ 21952 w 71690"/>
                <a:gd name="connsiteY7" fmla="*/ 68930 h 71745"/>
                <a:gd name="connsiteX8" fmla="*/ 35931 w 71690"/>
                <a:gd name="connsiteY8" fmla="*/ 71745 h 71745"/>
                <a:gd name="connsiteX9" fmla="*/ 49852 w 71690"/>
                <a:gd name="connsiteY9" fmla="*/ 68935 h 71745"/>
                <a:gd name="connsiteX10" fmla="*/ 68875 w 71690"/>
                <a:gd name="connsiteY10" fmla="*/ 49906 h 71745"/>
                <a:gd name="connsiteX11" fmla="*/ 71691 w 71690"/>
                <a:gd name="connsiteY11" fmla="*/ 35986 h 71745"/>
                <a:gd name="connsiteX12" fmla="*/ 68885 w 71690"/>
                <a:gd name="connsiteY12" fmla="*/ 22002 h 71745"/>
                <a:gd name="connsiteX13" fmla="*/ 61206 w 71690"/>
                <a:gd name="connsiteY13" fmla="*/ 10520 h 7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690" h="71745">
                  <a:moveTo>
                    <a:pt x="61206" y="10520"/>
                  </a:moveTo>
                  <a:lnTo>
                    <a:pt x="61206" y="10520"/>
                  </a:lnTo>
                  <a:cubicBezTo>
                    <a:pt x="47229" y="-3486"/>
                    <a:pt x="24544" y="-3510"/>
                    <a:pt x="10538" y="10467"/>
                  </a:cubicBezTo>
                  <a:cubicBezTo>
                    <a:pt x="10520" y="10485"/>
                    <a:pt x="10503" y="10503"/>
                    <a:pt x="10485" y="10520"/>
                  </a:cubicBezTo>
                  <a:cubicBezTo>
                    <a:pt x="7207" y="13810"/>
                    <a:pt x="4598" y="17704"/>
                    <a:pt x="2801" y="21987"/>
                  </a:cubicBezTo>
                  <a:cubicBezTo>
                    <a:pt x="931" y="26411"/>
                    <a:pt x="-21" y="31168"/>
                    <a:pt x="1" y="35971"/>
                  </a:cubicBezTo>
                  <a:cubicBezTo>
                    <a:pt x="-26" y="40755"/>
                    <a:pt x="930" y="45493"/>
                    <a:pt x="2811" y="49892"/>
                  </a:cubicBezTo>
                  <a:cubicBezTo>
                    <a:pt x="6466" y="58490"/>
                    <a:pt x="13334" y="65321"/>
                    <a:pt x="21952" y="68930"/>
                  </a:cubicBezTo>
                  <a:cubicBezTo>
                    <a:pt x="26375" y="70800"/>
                    <a:pt x="31129" y="71757"/>
                    <a:pt x="35931" y="71745"/>
                  </a:cubicBezTo>
                  <a:cubicBezTo>
                    <a:pt x="40714" y="71769"/>
                    <a:pt x="45452" y="70813"/>
                    <a:pt x="49852" y="68935"/>
                  </a:cubicBezTo>
                  <a:cubicBezTo>
                    <a:pt x="58408" y="65281"/>
                    <a:pt x="65223" y="58464"/>
                    <a:pt x="68875" y="49906"/>
                  </a:cubicBezTo>
                  <a:cubicBezTo>
                    <a:pt x="70755" y="45507"/>
                    <a:pt x="71713" y="40770"/>
                    <a:pt x="71691" y="35986"/>
                  </a:cubicBezTo>
                  <a:cubicBezTo>
                    <a:pt x="71709" y="31183"/>
                    <a:pt x="70754" y="26426"/>
                    <a:pt x="68885" y="22002"/>
                  </a:cubicBezTo>
                  <a:cubicBezTo>
                    <a:pt x="67090" y="17715"/>
                    <a:pt x="64482" y="13816"/>
                    <a:pt x="61206" y="10520"/>
                  </a:cubicBezTo>
                  <a:close/>
                </a:path>
              </a:pathLst>
            </a:custGeom>
            <a:solidFill>
              <a:schemeClr val="bg1"/>
            </a:solidFill>
            <a:ln w="4862" cap="flat">
              <a:noFill/>
              <a:prstDash val="solid"/>
              <a:miter/>
            </a:ln>
          </p:spPr>
          <p:txBody>
            <a:bodyPr rtlCol="0" anchor="ctr"/>
            <a:lstStyle/>
            <a:p>
              <a:endParaRPr lang="en-US"/>
            </a:p>
          </p:txBody>
        </p:sp>
      </p:grpSp>
      <p:grpSp>
        <p:nvGrpSpPr>
          <p:cNvPr id="48" name="Group 47">
            <a:extLst>
              <a:ext uri="{FF2B5EF4-FFF2-40B4-BE49-F238E27FC236}">
                <a16:creationId xmlns:a16="http://schemas.microsoft.com/office/drawing/2014/main" id="{6CAE6CF8-32FA-02E9-E130-811EB11B36AD}"/>
              </a:ext>
            </a:extLst>
          </p:cNvPr>
          <p:cNvGrpSpPr/>
          <p:nvPr/>
        </p:nvGrpSpPr>
        <p:grpSpPr>
          <a:xfrm>
            <a:off x="4741401" y="2835840"/>
            <a:ext cx="249267" cy="400443"/>
            <a:chOff x="4980291" y="1842213"/>
            <a:chExt cx="249266" cy="400443"/>
          </a:xfrm>
        </p:grpSpPr>
        <p:sp>
          <p:nvSpPr>
            <p:cNvPr id="49" name="Freeform: Shape 48">
              <a:extLst>
                <a:ext uri="{FF2B5EF4-FFF2-40B4-BE49-F238E27FC236}">
                  <a16:creationId xmlns:a16="http://schemas.microsoft.com/office/drawing/2014/main" id="{E480DD2B-55D7-5282-D5A7-C0C4BF7F257C}"/>
                </a:ext>
              </a:extLst>
            </p:cNvPr>
            <p:cNvSpPr/>
            <p:nvPr/>
          </p:nvSpPr>
          <p:spPr>
            <a:xfrm>
              <a:off x="4980291" y="1842213"/>
              <a:ext cx="249266" cy="294074"/>
            </a:xfrm>
            <a:custGeom>
              <a:avLst/>
              <a:gdLst>
                <a:gd name="connsiteX0" fmla="*/ 248434 w 249266"/>
                <a:gd name="connsiteY0" fmla="*/ 110164 h 294074"/>
                <a:gd name="connsiteX1" fmla="*/ 110151 w 249266"/>
                <a:gd name="connsiteY1" fmla="*/ 857 h 294074"/>
                <a:gd name="connsiteX2" fmla="*/ 0 w 249266"/>
                <a:gd name="connsiteY2" fmla="*/ 124226 h 294074"/>
                <a:gd name="connsiteX3" fmla="*/ 58654 w 249266"/>
                <a:gd name="connsiteY3" fmla="*/ 124226 h 294074"/>
                <a:gd name="connsiteX4" fmla="*/ 124613 w 249266"/>
                <a:gd name="connsiteY4" fmla="*/ 58262 h 294074"/>
                <a:gd name="connsiteX5" fmla="*/ 190577 w 249266"/>
                <a:gd name="connsiteY5" fmla="*/ 124221 h 294074"/>
                <a:gd name="connsiteX6" fmla="*/ 159647 w 249266"/>
                <a:gd name="connsiteY6" fmla="*/ 180114 h 294074"/>
                <a:gd name="connsiteX7" fmla="*/ 95274 w 249266"/>
                <a:gd name="connsiteY7" fmla="*/ 294074 h 294074"/>
                <a:gd name="connsiteX8" fmla="*/ 153928 w 249266"/>
                <a:gd name="connsiteY8" fmla="*/ 294074 h 294074"/>
                <a:gd name="connsiteX9" fmla="*/ 190870 w 249266"/>
                <a:gd name="connsiteY9" fmla="*/ 229765 h 294074"/>
                <a:gd name="connsiteX10" fmla="*/ 248434 w 249266"/>
                <a:gd name="connsiteY10" fmla="*/ 110164 h 29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266" h="294074">
                  <a:moveTo>
                    <a:pt x="248434" y="110164"/>
                  </a:moveTo>
                  <a:cubicBezTo>
                    <a:pt x="240433" y="41794"/>
                    <a:pt x="178522" y="-7145"/>
                    <a:pt x="110151" y="857"/>
                  </a:cubicBezTo>
                  <a:cubicBezTo>
                    <a:pt x="47509" y="8188"/>
                    <a:pt x="215" y="61157"/>
                    <a:pt x="0" y="124226"/>
                  </a:cubicBezTo>
                  <a:lnTo>
                    <a:pt x="58654" y="124226"/>
                  </a:lnTo>
                  <a:cubicBezTo>
                    <a:pt x="58653" y="87797"/>
                    <a:pt x="88184" y="58264"/>
                    <a:pt x="124613" y="58262"/>
                  </a:cubicBezTo>
                  <a:cubicBezTo>
                    <a:pt x="161042" y="58261"/>
                    <a:pt x="190576" y="87792"/>
                    <a:pt x="190577" y="124221"/>
                  </a:cubicBezTo>
                  <a:cubicBezTo>
                    <a:pt x="190578" y="146935"/>
                    <a:pt x="178893" y="168051"/>
                    <a:pt x="159647" y="180114"/>
                  </a:cubicBezTo>
                  <a:cubicBezTo>
                    <a:pt x="119929" y="204415"/>
                    <a:pt x="95584" y="247513"/>
                    <a:pt x="95274" y="294074"/>
                  </a:cubicBezTo>
                  <a:lnTo>
                    <a:pt x="153928" y="294074"/>
                  </a:lnTo>
                  <a:cubicBezTo>
                    <a:pt x="154302" y="267694"/>
                    <a:pt x="168271" y="243377"/>
                    <a:pt x="190870" y="229765"/>
                  </a:cubicBezTo>
                  <a:cubicBezTo>
                    <a:pt x="231557" y="204371"/>
                    <a:pt x="253969" y="157805"/>
                    <a:pt x="248434" y="110164"/>
                  </a:cubicBezTo>
                  <a:close/>
                </a:path>
              </a:pathLst>
            </a:custGeom>
            <a:solidFill>
              <a:schemeClr val="bg1"/>
            </a:solidFill>
            <a:ln w="4862"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342F211D-96DF-D778-5367-F373589E594D}"/>
                </a:ext>
              </a:extLst>
            </p:cNvPr>
            <p:cNvSpPr/>
            <p:nvPr/>
          </p:nvSpPr>
          <p:spPr>
            <a:xfrm>
              <a:off x="5069978" y="2170911"/>
              <a:ext cx="71690" cy="71745"/>
            </a:xfrm>
            <a:custGeom>
              <a:avLst/>
              <a:gdLst>
                <a:gd name="connsiteX0" fmla="*/ 61206 w 71690"/>
                <a:gd name="connsiteY0" fmla="*/ 10520 h 71745"/>
                <a:gd name="connsiteX1" fmla="*/ 61206 w 71690"/>
                <a:gd name="connsiteY1" fmla="*/ 10520 h 71745"/>
                <a:gd name="connsiteX2" fmla="*/ 10538 w 71690"/>
                <a:gd name="connsiteY2" fmla="*/ 10467 h 71745"/>
                <a:gd name="connsiteX3" fmla="*/ 10485 w 71690"/>
                <a:gd name="connsiteY3" fmla="*/ 10520 h 71745"/>
                <a:gd name="connsiteX4" fmla="*/ 2801 w 71690"/>
                <a:gd name="connsiteY4" fmla="*/ 21987 h 71745"/>
                <a:gd name="connsiteX5" fmla="*/ 1 w 71690"/>
                <a:gd name="connsiteY5" fmla="*/ 35971 h 71745"/>
                <a:gd name="connsiteX6" fmla="*/ 2811 w 71690"/>
                <a:gd name="connsiteY6" fmla="*/ 49892 h 71745"/>
                <a:gd name="connsiteX7" fmla="*/ 21952 w 71690"/>
                <a:gd name="connsiteY7" fmla="*/ 68930 h 71745"/>
                <a:gd name="connsiteX8" fmla="*/ 35931 w 71690"/>
                <a:gd name="connsiteY8" fmla="*/ 71745 h 71745"/>
                <a:gd name="connsiteX9" fmla="*/ 49852 w 71690"/>
                <a:gd name="connsiteY9" fmla="*/ 68935 h 71745"/>
                <a:gd name="connsiteX10" fmla="*/ 68875 w 71690"/>
                <a:gd name="connsiteY10" fmla="*/ 49906 h 71745"/>
                <a:gd name="connsiteX11" fmla="*/ 71691 w 71690"/>
                <a:gd name="connsiteY11" fmla="*/ 35986 h 71745"/>
                <a:gd name="connsiteX12" fmla="*/ 68885 w 71690"/>
                <a:gd name="connsiteY12" fmla="*/ 22002 h 71745"/>
                <a:gd name="connsiteX13" fmla="*/ 61206 w 71690"/>
                <a:gd name="connsiteY13" fmla="*/ 10520 h 7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690" h="71745">
                  <a:moveTo>
                    <a:pt x="61206" y="10520"/>
                  </a:moveTo>
                  <a:lnTo>
                    <a:pt x="61206" y="10520"/>
                  </a:lnTo>
                  <a:cubicBezTo>
                    <a:pt x="47229" y="-3486"/>
                    <a:pt x="24544" y="-3510"/>
                    <a:pt x="10538" y="10467"/>
                  </a:cubicBezTo>
                  <a:cubicBezTo>
                    <a:pt x="10520" y="10485"/>
                    <a:pt x="10503" y="10503"/>
                    <a:pt x="10485" y="10520"/>
                  </a:cubicBezTo>
                  <a:cubicBezTo>
                    <a:pt x="7207" y="13810"/>
                    <a:pt x="4598" y="17704"/>
                    <a:pt x="2801" y="21987"/>
                  </a:cubicBezTo>
                  <a:cubicBezTo>
                    <a:pt x="931" y="26411"/>
                    <a:pt x="-21" y="31168"/>
                    <a:pt x="1" y="35971"/>
                  </a:cubicBezTo>
                  <a:cubicBezTo>
                    <a:pt x="-26" y="40755"/>
                    <a:pt x="930" y="45493"/>
                    <a:pt x="2811" y="49892"/>
                  </a:cubicBezTo>
                  <a:cubicBezTo>
                    <a:pt x="6466" y="58490"/>
                    <a:pt x="13334" y="65321"/>
                    <a:pt x="21952" y="68930"/>
                  </a:cubicBezTo>
                  <a:cubicBezTo>
                    <a:pt x="26375" y="70800"/>
                    <a:pt x="31129" y="71757"/>
                    <a:pt x="35931" y="71745"/>
                  </a:cubicBezTo>
                  <a:cubicBezTo>
                    <a:pt x="40714" y="71769"/>
                    <a:pt x="45452" y="70813"/>
                    <a:pt x="49852" y="68935"/>
                  </a:cubicBezTo>
                  <a:cubicBezTo>
                    <a:pt x="58408" y="65281"/>
                    <a:pt x="65223" y="58464"/>
                    <a:pt x="68875" y="49906"/>
                  </a:cubicBezTo>
                  <a:cubicBezTo>
                    <a:pt x="70755" y="45507"/>
                    <a:pt x="71713" y="40770"/>
                    <a:pt x="71691" y="35986"/>
                  </a:cubicBezTo>
                  <a:cubicBezTo>
                    <a:pt x="71709" y="31183"/>
                    <a:pt x="70754" y="26426"/>
                    <a:pt x="68885" y="22002"/>
                  </a:cubicBezTo>
                  <a:cubicBezTo>
                    <a:pt x="67090" y="17715"/>
                    <a:pt x="64482" y="13816"/>
                    <a:pt x="61206" y="10520"/>
                  </a:cubicBezTo>
                  <a:close/>
                </a:path>
              </a:pathLst>
            </a:custGeom>
            <a:solidFill>
              <a:schemeClr val="bg1"/>
            </a:solidFill>
            <a:ln w="4862" cap="flat">
              <a:noFill/>
              <a:prstDash val="solid"/>
              <a:miter/>
            </a:ln>
          </p:spPr>
          <p:txBody>
            <a:bodyPr rtlCol="0" anchor="ctr"/>
            <a:lstStyle/>
            <a:p>
              <a:endParaRPr lang="en-US"/>
            </a:p>
          </p:txBody>
        </p:sp>
      </p:grpSp>
      <p:grpSp>
        <p:nvGrpSpPr>
          <p:cNvPr id="51" name="Group 50">
            <a:extLst>
              <a:ext uri="{FF2B5EF4-FFF2-40B4-BE49-F238E27FC236}">
                <a16:creationId xmlns:a16="http://schemas.microsoft.com/office/drawing/2014/main" id="{784BAE31-630C-2D4F-9FC4-FC44FD843494}"/>
              </a:ext>
            </a:extLst>
          </p:cNvPr>
          <p:cNvGrpSpPr/>
          <p:nvPr/>
        </p:nvGrpSpPr>
        <p:grpSpPr>
          <a:xfrm>
            <a:off x="5056347" y="3791320"/>
            <a:ext cx="249267" cy="400443"/>
            <a:chOff x="4980291" y="1842213"/>
            <a:chExt cx="249266" cy="400443"/>
          </a:xfrm>
          <a:solidFill>
            <a:schemeClr val="bg1"/>
          </a:solidFill>
        </p:grpSpPr>
        <p:sp>
          <p:nvSpPr>
            <p:cNvPr id="52" name="Freeform: Shape 51">
              <a:extLst>
                <a:ext uri="{FF2B5EF4-FFF2-40B4-BE49-F238E27FC236}">
                  <a16:creationId xmlns:a16="http://schemas.microsoft.com/office/drawing/2014/main" id="{307F2606-503D-9F09-5FCB-8D75A8153D11}"/>
                </a:ext>
              </a:extLst>
            </p:cNvPr>
            <p:cNvSpPr/>
            <p:nvPr/>
          </p:nvSpPr>
          <p:spPr>
            <a:xfrm>
              <a:off x="4980291" y="1842213"/>
              <a:ext cx="249266" cy="294074"/>
            </a:xfrm>
            <a:custGeom>
              <a:avLst/>
              <a:gdLst>
                <a:gd name="connsiteX0" fmla="*/ 248434 w 249266"/>
                <a:gd name="connsiteY0" fmla="*/ 110164 h 294074"/>
                <a:gd name="connsiteX1" fmla="*/ 110151 w 249266"/>
                <a:gd name="connsiteY1" fmla="*/ 857 h 294074"/>
                <a:gd name="connsiteX2" fmla="*/ 0 w 249266"/>
                <a:gd name="connsiteY2" fmla="*/ 124226 h 294074"/>
                <a:gd name="connsiteX3" fmla="*/ 58654 w 249266"/>
                <a:gd name="connsiteY3" fmla="*/ 124226 h 294074"/>
                <a:gd name="connsiteX4" fmla="*/ 124613 w 249266"/>
                <a:gd name="connsiteY4" fmla="*/ 58262 h 294074"/>
                <a:gd name="connsiteX5" fmla="*/ 190577 w 249266"/>
                <a:gd name="connsiteY5" fmla="*/ 124221 h 294074"/>
                <a:gd name="connsiteX6" fmla="*/ 159647 w 249266"/>
                <a:gd name="connsiteY6" fmla="*/ 180114 h 294074"/>
                <a:gd name="connsiteX7" fmla="*/ 95274 w 249266"/>
                <a:gd name="connsiteY7" fmla="*/ 294074 h 294074"/>
                <a:gd name="connsiteX8" fmla="*/ 153928 w 249266"/>
                <a:gd name="connsiteY8" fmla="*/ 294074 h 294074"/>
                <a:gd name="connsiteX9" fmla="*/ 190870 w 249266"/>
                <a:gd name="connsiteY9" fmla="*/ 229765 h 294074"/>
                <a:gd name="connsiteX10" fmla="*/ 248434 w 249266"/>
                <a:gd name="connsiteY10" fmla="*/ 110164 h 29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266" h="294074">
                  <a:moveTo>
                    <a:pt x="248434" y="110164"/>
                  </a:moveTo>
                  <a:cubicBezTo>
                    <a:pt x="240433" y="41794"/>
                    <a:pt x="178522" y="-7145"/>
                    <a:pt x="110151" y="857"/>
                  </a:cubicBezTo>
                  <a:cubicBezTo>
                    <a:pt x="47509" y="8188"/>
                    <a:pt x="215" y="61157"/>
                    <a:pt x="0" y="124226"/>
                  </a:cubicBezTo>
                  <a:lnTo>
                    <a:pt x="58654" y="124226"/>
                  </a:lnTo>
                  <a:cubicBezTo>
                    <a:pt x="58653" y="87797"/>
                    <a:pt x="88184" y="58264"/>
                    <a:pt x="124613" y="58262"/>
                  </a:cubicBezTo>
                  <a:cubicBezTo>
                    <a:pt x="161042" y="58261"/>
                    <a:pt x="190576" y="87792"/>
                    <a:pt x="190577" y="124221"/>
                  </a:cubicBezTo>
                  <a:cubicBezTo>
                    <a:pt x="190578" y="146935"/>
                    <a:pt x="178893" y="168051"/>
                    <a:pt x="159647" y="180114"/>
                  </a:cubicBezTo>
                  <a:cubicBezTo>
                    <a:pt x="119929" y="204415"/>
                    <a:pt x="95584" y="247513"/>
                    <a:pt x="95274" y="294074"/>
                  </a:cubicBezTo>
                  <a:lnTo>
                    <a:pt x="153928" y="294074"/>
                  </a:lnTo>
                  <a:cubicBezTo>
                    <a:pt x="154302" y="267694"/>
                    <a:pt x="168271" y="243377"/>
                    <a:pt x="190870" y="229765"/>
                  </a:cubicBezTo>
                  <a:cubicBezTo>
                    <a:pt x="231557" y="204371"/>
                    <a:pt x="253969" y="157805"/>
                    <a:pt x="248434" y="110164"/>
                  </a:cubicBezTo>
                  <a:close/>
                </a:path>
              </a:pathLst>
            </a:custGeom>
            <a:grpFill/>
            <a:ln w="4862" cap="flat">
              <a:noFill/>
              <a:prstDash val="solid"/>
              <a:miter/>
            </a:ln>
          </p:spPr>
          <p:txBody>
            <a:bodyPr rtlCol="0" anchor="ctr"/>
            <a:lstStyle/>
            <a:p>
              <a:endParaRPr lang="en-US" dirty="0">
                <a:solidFill>
                  <a:schemeClr val="bg1"/>
                </a:solidFill>
              </a:endParaRPr>
            </a:p>
          </p:txBody>
        </p:sp>
        <p:sp>
          <p:nvSpPr>
            <p:cNvPr id="53" name="Freeform: Shape 52">
              <a:extLst>
                <a:ext uri="{FF2B5EF4-FFF2-40B4-BE49-F238E27FC236}">
                  <a16:creationId xmlns:a16="http://schemas.microsoft.com/office/drawing/2014/main" id="{EFBE1AD3-519B-B196-61BD-67B4DD6BAFD5}"/>
                </a:ext>
              </a:extLst>
            </p:cNvPr>
            <p:cNvSpPr/>
            <p:nvPr/>
          </p:nvSpPr>
          <p:spPr>
            <a:xfrm>
              <a:off x="5069978" y="2170911"/>
              <a:ext cx="71690" cy="71745"/>
            </a:xfrm>
            <a:custGeom>
              <a:avLst/>
              <a:gdLst>
                <a:gd name="connsiteX0" fmla="*/ 61206 w 71690"/>
                <a:gd name="connsiteY0" fmla="*/ 10520 h 71745"/>
                <a:gd name="connsiteX1" fmla="*/ 61206 w 71690"/>
                <a:gd name="connsiteY1" fmla="*/ 10520 h 71745"/>
                <a:gd name="connsiteX2" fmla="*/ 10538 w 71690"/>
                <a:gd name="connsiteY2" fmla="*/ 10467 h 71745"/>
                <a:gd name="connsiteX3" fmla="*/ 10485 w 71690"/>
                <a:gd name="connsiteY3" fmla="*/ 10520 h 71745"/>
                <a:gd name="connsiteX4" fmla="*/ 2801 w 71690"/>
                <a:gd name="connsiteY4" fmla="*/ 21987 h 71745"/>
                <a:gd name="connsiteX5" fmla="*/ 1 w 71690"/>
                <a:gd name="connsiteY5" fmla="*/ 35971 h 71745"/>
                <a:gd name="connsiteX6" fmla="*/ 2811 w 71690"/>
                <a:gd name="connsiteY6" fmla="*/ 49892 h 71745"/>
                <a:gd name="connsiteX7" fmla="*/ 21952 w 71690"/>
                <a:gd name="connsiteY7" fmla="*/ 68930 h 71745"/>
                <a:gd name="connsiteX8" fmla="*/ 35931 w 71690"/>
                <a:gd name="connsiteY8" fmla="*/ 71745 h 71745"/>
                <a:gd name="connsiteX9" fmla="*/ 49852 w 71690"/>
                <a:gd name="connsiteY9" fmla="*/ 68935 h 71745"/>
                <a:gd name="connsiteX10" fmla="*/ 68875 w 71690"/>
                <a:gd name="connsiteY10" fmla="*/ 49906 h 71745"/>
                <a:gd name="connsiteX11" fmla="*/ 71691 w 71690"/>
                <a:gd name="connsiteY11" fmla="*/ 35986 h 71745"/>
                <a:gd name="connsiteX12" fmla="*/ 68885 w 71690"/>
                <a:gd name="connsiteY12" fmla="*/ 22002 h 71745"/>
                <a:gd name="connsiteX13" fmla="*/ 61206 w 71690"/>
                <a:gd name="connsiteY13" fmla="*/ 10520 h 7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690" h="71745">
                  <a:moveTo>
                    <a:pt x="61206" y="10520"/>
                  </a:moveTo>
                  <a:lnTo>
                    <a:pt x="61206" y="10520"/>
                  </a:lnTo>
                  <a:cubicBezTo>
                    <a:pt x="47229" y="-3486"/>
                    <a:pt x="24544" y="-3510"/>
                    <a:pt x="10538" y="10467"/>
                  </a:cubicBezTo>
                  <a:cubicBezTo>
                    <a:pt x="10520" y="10485"/>
                    <a:pt x="10503" y="10503"/>
                    <a:pt x="10485" y="10520"/>
                  </a:cubicBezTo>
                  <a:cubicBezTo>
                    <a:pt x="7207" y="13810"/>
                    <a:pt x="4598" y="17704"/>
                    <a:pt x="2801" y="21987"/>
                  </a:cubicBezTo>
                  <a:cubicBezTo>
                    <a:pt x="931" y="26411"/>
                    <a:pt x="-21" y="31168"/>
                    <a:pt x="1" y="35971"/>
                  </a:cubicBezTo>
                  <a:cubicBezTo>
                    <a:pt x="-26" y="40755"/>
                    <a:pt x="930" y="45493"/>
                    <a:pt x="2811" y="49892"/>
                  </a:cubicBezTo>
                  <a:cubicBezTo>
                    <a:pt x="6466" y="58490"/>
                    <a:pt x="13334" y="65321"/>
                    <a:pt x="21952" y="68930"/>
                  </a:cubicBezTo>
                  <a:cubicBezTo>
                    <a:pt x="26375" y="70800"/>
                    <a:pt x="31129" y="71757"/>
                    <a:pt x="35931" y="71745"/>
                  </a:cubicBezTo>
                  <a:cubicBezTo>
                    <a:pt x="40714" y="71769"/>
                    <a:pt x="45452" y="70813"/>
                    <a:pt x="49852" y="68935"/>
                  </a:cubicBezTo>
                  <a:cubicBezTo>
                    <a:pt x="58408" y="65281"/>
                    <a:pt x="65223" y="58464"/>
                    <a:pt x="68875" y="49906"/>
                  </a:cubicBezTo>
                  <a:cubicBezTo>
                    <a:pt x="70755" y="45507"/>
                    <a:pt x="71713" y="40770"/>
                    <a:pt x="71691" y="35986"/>
                  </a:cubicBezTo>
                  <a:cubicBezTo>
                    <a:pt x="71709" y="31183"/>
                    <a:pt x="70754" y="26426"/>
                    <a:pt x="68885" y="22002"/>
                  </a:cubicBezTo>
                  <a:cubicBezTo>
                    <a:pt x="67090" y="17715"/>
                    <a:pt x="64482" y="13816"/>
                    <a:pt x="61206" y="10520"/>
                  </a:cubicBezTo>
                  <a:close/>
                </a:path>
              </a:pathLst>
            </a:custGeom>
            <a:grpFill/>
            <a:ln w="4862" cap="flat">
              <a:noFill/>
              <a:prstDash val="solid"/>
              <a:miter/>
            </a:ln>
          </p:spPr>
          <p:txBody>
            <a:bodyPr rtlCol="0" anchor="ctr"/>
            <a:lstStyle/>
            <a:p>
              <a:endParaRPr lang="en-US">
                <a:solidFill>
                  <a:schemeClr val="bg1"/>
                </a:solidFill>
              </a:endParaRPr>
            </a:p>
          </p:txBody>
        </p:sp>
      </p:grpSp>
      <p:grpSp>
        <p:nvGrpSpPr>
          <p:cNvPr id="54" name="Group 53">
            <a:extLst>
              <a:ext uri="{FF2B5EF4-FFF2-40B4-BE49-F238E27FC236}">
                <a16:creationId xmlns:a16="http://schemas.microsoft.com/office/drawing/2014/main" id="{B140C83E-3272-9DDE-F601-C02F4ADA5CEB}"/>
              </a:ext>
            </a:extLst>
          </p:cNvPr>
          <p:cNvGrpSpPr/>
          <p:nvPr/>
        </p:nvGrpSpPr>
        <p:grpSpPr>
          <a:xfrm>
            <a:off x="5354491" y="4808940"/>
            <a:ext cx="249267" cy="400443"/>
            <a:chOff x="4980291" y="1842213"/>
            <a:chExt cx="249266" cy="400443"/>
          </a:xfrm>
        </p:grpSpPr>
        <p:sp>
          <p:nvSpPr>
            <p:cNvPr id="55" name="Freeform: Shape 54">
              <a:extLst>
                <a:ext uri="{FF2B5EF4-FFF2-40B4-BE49-F238E27FC236}">
                  <a16:creationId xmlns:a16="http://schemas.microsoft.com/office/drawing/2014/main" id="{5A2499CB-E010-8C28-22B1-BCAF9F8904B4}"/>
                </a:ext>
              </a:extLst>
            </p:cNvPr>
            <p:cNvSpPr/>
            <p:nvPr/>
          </p:nvSpPr>
          <p:spPr>
            <a:xfrm>
              <a:off x="4980291" y="1842213"/>
              <a:ext cx="249266" cy="294074"/>
            </a:xfrm>
            <a:custGeom>
              <a:avLst/>
              <a:gdLst>
                <a:gd name="connsiteX0" fmla="*/ 248434 w 249266"/>
                <a:gd name="connsiteY0" fmla="*/ 110164 h 294074"/>
                <a:gd name="connsiteX1" fmla="*/ 110151 w 249266"/>
                <a:gd name="connsiteY1" fmla="*/ 857 h 294074"/>
                <a:gd name="connsiteX2" fmla="*/ 0 w 249266"/>
                <a:gd name="connsiteY2" fmla="*/ 124226 h 294074"/>
                <a:gd name="connsiteX3" fmla="*/ 58654 w 249266"/>
                <a:gd name="connsiteY3" fmla="*/ 124226 h 294074"/>
                <a:gd name="connsiteX4" fmla="*/ 124613 w 249266"/>
                <a:gd name="connsiteY4" fmla="*/ 58262 h 294074"/>
                <a:gd name="connsiteX5" fmla="*/ 190577 w 249266"/>
                <a:gd name="connsiteY5" fmla="*/ 124221 h 294074"/>
                <a:gd name="connsiteX6" fmla="*/ 159647 w 249266"/>
                <a:gd name="connsiteY6" fmla="*/ 180114 h 294074"/>
                <a:gd name="connsiteX7" fmla="*/ 95274 w 249266"/>
                <a:gd name="connsiteY7" fmla="*/ 294074 h 294074"/>
                <a:gd name="connsiteX8" fmla="*/ 153928 w 249266"/>
                <a:gd name="connsiteY8" fmla="*/ 294074 h 294074"/>
                <a:gd name="connsiteX9" fmla="*/ 190870 w 249266"/>
                <a:gd name="connsiteY9" fmla="*/ 229765 h 294074"/>
                <a:gd name="connsiteX10" fmla="*/ 248434 w 249266"/>
                <a:gd name="connsiteY10" fmla="*/ 110164 h 29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266" h="294074">
                  <a:moveTo>
                    <a:pt x="248434" y="110164"/>
                  </a:moveTo>
                  <a:cubicBezTo>
                    <a:pt x="240433" y="41794"/>
                    <a:pt x="178522" y="-7145"/>
                    <a:pt x="110151" y="857"/>
                  </a:cubicBezTo>
                  <a:cubicBezTo>
                    <a:pt x="47509" y="8188"/>
                    <a:pt x="215" y="61157"/>
                    <a:pt x="0" y="124226"/>
                  </a:cubicBezTo>
                  <a:lnTo>
                    <a:pt x="58654" y="124226"/>
                  </a:lnTo>
                  <a:cubicBezTo>
                    <a:pt x="58653" y="87797"/>
                    <a:pt x="88184" y="58264"/>
                    <a:pt x="124613" y="58262"/>
                  </a:cubicBezTo>
                  <a:cubicBezTo>
                    <a:pt x="161042" y="58261"/>
                    <a:pt x="190576" y="87792"/>
                    <a:pt x="190577" y="124221"/>
                  </a:cubicBezTo>
                  <a:cubicBezTo>
                    <a:pt x="190578" y="146935"/>
                    <a:pt x="178893" y="168051"/>
                    <a:pt x="159647" y="180114"/>
                  </a:cubicBezTo>
                  <a:cubicBezTo>
                    <a:pt x="119929" y="204415"/>
                    <a:pt x="95584" y="247513"/>
                    <a:pt x="95274" y="294074"/>
                  </a:cubicBezTo>
                  <a:lnTo>
                    <a:pt x="153928" y="294074"/>
                  </a:lnTo>
                  <a:cubicBezTo>
                    <a:pt x="154302" y="267694"/>
                    <a:pt x="168271" y="243377"/>
                    <a:pt x="190870" y="229765"/>
                  </a:cubicBezTo>
                  <a:cubicBezTo>
                    <a:pt x="231557" y="204371"/>
                    <a:pt x="253969" y="157805"/>
                    <a:pt x="248434" y="110164"/>
                  </a:cubicBezTo>
                  <a:close/>
                </a:path>
              </a:pathLst>
            </a:custGeom>
            <a:solidFill>
              <a:schemeClr val="bg1"/>
            </a:solidFill>
            <a:ln w="4862"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279E2BD2-42DC-0F04-55F8-5F5AA099B7CC}"/>
                </a:ext>
              </a:extLst>
            </p:cNvPr>
            <p:cNvSpPr/>
            <p:nvPr/>
          </p:nvSpPr>
          <p:spPr>
            <a:xfrm>
              <a:off x="5069978" y="2170911"/>
              <a:ext cx="71690" cy="71745"/>
            </a:xfrm>
            <a:custGeom>
              <a:avLst/>
              <a:gdLst>
                <a:gd name="connsiteX0" fmla="*/ 61206 w 71690"/>
                <a:gd name="connsiteY0" fmla="*/ 10520 h 71745"/>
                <a:gd name="connsiteX1" fmla="*/ 61206 w 71690"/>
                <a:gd name="connsiteY1" fmla="*/ 10520 h 71745"/>
                <a:gd name="connsiteX2" fmla="*/ 10538 w 71690"/>
                <a:gd name="connsiteY2" fmla="*/ 10467 h 71745"/>
                <a:gd name="connsiteX3" fmla="*/ 10485 w 71690"/>
                <a:gd name="connsiteY3" fmla="*/ 10520 h 71745"/>
                <a:gd name="connsiteX4" fmla="*/ 2801 w 71690"/>
                <a:gd name="connsiteY4" fmla="*/ 21987 h 71745"/>
                <a:gd name="connsiteX5" fmla="*/ 1 w 71690"/>
                <a:gd name="connsiteY5" fmla="*/ 35971 h 71745"/>
                <a:gd name="connsiteX6" fmla="*/ 2811 w 71690"/>
                <a:gd name="connsiteY6" fmla="*/ 49892 h 71745"/>
                <a:gd name="connsiteX7" fmla="*/ 21952 w 71690"/>
                <a:gd name="connsiteY7" fmla="*/ 68930 h 71745"/>
                <a:gd name="connsiteX8" fmla="*/ 35931 w 71690"/>
                <a:gd name="connsiteY8" fmla="*/ 71745 h 71745"/>
                <a:gd name="connsiteX9" fmla="*/ 49852 w 71690"/>
                <a:gd name="connsiteY9" fmla="*/ 68935 h 71745"/>
                <a:gd name="connsiteX10" fmla="*/ 68875 w 71690"/>
                <a:gd name="connsiteY10" fmla="*/ 49906 h 71745"/>
                <a:gd name="connsiteX11" fmla="*/ 71691 w 71690"/>
                <a:gd name="connsiteY11" fmla="*/ 35986 h 71745"/>
                <a:gd name="connsiteX12" fmla="*/ 68885 w 71690"/>
                <a:gd name="connsiteY12" fmla="*/ 22002 h 71745"/>
                <a:gd name="connsiteX13" fmla="*/ 61206 w 71690"/>
                <a:gd name="connsiteY13" fmla="*/ 10520 h 7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690" h="71745">
                  <a:moveTo>
                    <a:pt x="61206" y="10520"/>
                  </a:moveTo>
                  <a:lnTo>
                    <a:pt x="61206" y="10520"/>
                  </a:lnTo>
                  <a:cubicBezTo>
                    <a:pt x="47229" y="-3486"/>
                    <a:pt x="24544" y="-3510"/>
                    <a:pt x="10538" y="10467"/>
                  </a:cubicBezTo>
                  <a:cubicBezTo>
                    <a:pt x="10520" y="10485"/>
                    <a:pt x="10503" y="10503"/>
                    <a:pt x="10485" y="10520"/>
                  </a:cubicBezTo>
                  <a:cubicBezTo>
                    <a:pt x="7207" y="13810"/>
                    <a:pt x="4598" y="17704"/>
                    <a:pt x="2801" y="21987"/>
                  </a:cubicBezTo>
                  <a:cubicBezTo>
                    <a:pt x="931" y="26411"/>
                    <a:pt x="-21" y="31168"/>
                    <a:pt x="1" y="35971"/>
                  </a:cubicBezTo>
                  <a:cubicBezTo>
                    <a:pt x="-26" y="40755"/>
                    <a:pt x="930" y="45493"/>
                    <a:pt x="2811" y="49892"/>
                  </a:cubicBezTo>
                  <a:cubicBezTo>
                    <a:pt x="6466" y="58490"/>
                    <a:pt x="13334" y="65321"/>
                    <a:pt x="21952" y="68930"/>
                  </a:cubicBezTo>
                  <a:cubicBezTo>
                    <a:pt x="26375" y="70800"/>
                    <a:pt x="31129" y="71757"/>
                    <a:pt x="35931" y="71745"/>
                  </a:cubicBezTo>
                  <a:cubicBezTo>
                    <a:pt x="40714" y="71769"/>
                    <a:pt x="45452" y="70813"/>
                    <a:pt x="49852" y="68935"/>
                  </a:cubicBezTo>
                  <a:cubicBezTo>
                    <a:pt x="58408" y="65281"/>
                    <a:pt x="65223" y="58464"/>
                    <a:pt x="68875" y="49906"/>
                  </a:cubicBezTo>
                  <a:cubicBezTo>
                    <a:pt x="70755" y="45507"/>
                    <a:pt x="71713" y="40770"/>
                    <a:pt x="71691" y="35986"/>
                  </a:cubicBezTo>
                  <a:cubicBezTo>
                    <a:pt x="71709" y="31183"/>
                    <a:pt x="70754" y="26426"/>
                    <a:pt x="68885" y="22002"/>
                  </a:cubicBezTo>
                  <a:cubicBezTo>
                    <a:pt x="67090" y="17715"/>
                    <a:pt x="64482" y="13816"/>
                    <a:pt x="61206" y="10520"/>
                  </a:cubicBezTo>
                  <a:close/>
                </a:path>
              </a:pathLst>
            </a:custGeom>
            <a:solidFill>
              <a:schemeClr val="bg1"/>
            </a:solidFill>
            <a:ln w="4862" cap="flat">
              <a:noFill/>
              <a:prstDash val="solid"/>
              <a:miter/>
            </a:ln>
          </p:spPr>
          <p:txBody>
            <a:bodyPr rtlCol="0" anchor="ctr"/>
            <a:lstStyle/>
            <a:p>
              <a:endParaRPr lang="en-US"/>
            </a:p>
          </p:txBody>
        </p:sp>
      </p:grpSp>
      <p:grpSp>
        <p:nvGrpSpPr>
          <p:cNvPr id="57" name="Group 56">
            <a:extLst>
              <a:ext uri="{FF2B5EF4-FFF2-40B4-BE49-F238E27FC236}">
                <a16:creationId xmlns:a16="http://schemas.microsoft.com/office/drawing/2014/main" id="{4997C500-7BB9-76BB-08C4-6E98628DB7E9}"/>
              </a:ext>
            </a:extLst>
          </p:cNvPr>
          <p:cNvGrpSpPr/>
          <p:nvPr/>
        </p:nvGrpSpPr>
        <p:grpSpPr>
          <a:xfrm>
            <a:off x="5515868" y="5787904"/>
            <a:ext cx="249267" cy="400443"/>
            <a:chOff x="4980291" y="1842213"/>
            <a:chExt cx="249266" cy="400443"/>
          </a:xfrm>
        </p:grpSpPr>
        <p:sp>
          <p:nvSpPr>
            <p:cNvPr id="58" name="Freeform: Shape 57">
              <a:extLst>
                <a:ext uri="{FF2B5EF4-FFF2-40B4-BE49-F238E27FC236}">
                  <a16:creationId xmlns:a16="http://schemas.microsoft.com/office/drawing/2014/main" id="{FB16E33F-71FA-D6C3-4E17-78B7C5FF5408}"/>
                </a:ext>
              </a:extLst>
            </p:cNvPr>
            <p:cNvSpPr/>
            <p:nvPr/>
          </p:nvSpPr>
          <p:spPr>
            <a:xfrm>
              <a:off x="4980291" y="1842213"/>
              <a:ext cx="249266" cy="294074"/>
            </a:xfrm>
            <a:custGeom>
              <a:avLst/>
              <a:gdLst>
                <a:gd name="connsiteX0" fmla="*/ 248434 w 249266"/>
                <a:gd name="connsiteY0" fmla="*/ 110164 h 294074"/>
                <a:gd name="connsiteX1" fmla="*/ 110151 w 249266"/>
                <a:gd name="connsiteY1" fmla="*/ 857 h 294074"/>
                <a:gd name="connsiteX2" fmla="*/ 0 w 249266"/>
                <a:gd name="connsiteY2" fmla="*/ 124226 h 294074"/>
                <a:gd name="connsiteX3" fmla="*/ 58654 w 249266"/>
                <a:gd name="connsiteY3" fmla="*/ 124226 h 294074"/>
                <a:gd name="connsiteX4" fmla="*/ 124613 w 249266"/>
                <a:gd name="connsiteY4" fmla="*/ 58262 h 294074"/>
                <a:gd name="connsiteX5" fmla="*/ 190577 w 249266"/>
                <a:gd name="connsiteY5" fmla="*/ 124221 h 294074"/>
                <a:gd name="connsiteX6" fmla="*/ 159647 w 249266"/>
                <a:gd name="connsiteY6" fmla="*/ 180114 h 294074"/>
                <a:gd name="connsiteX7" fmla="*/ 95274 w 249266"/>
                <a:gd name="connsiteY7" fmla="*/ 294074 h 294074"/>
                <a:gd name="connsiteX8" fmla="*/ 153928 w 249266"/>
                <a:gd name="connsiteY8" fmla="*/ 294074 h 294074"/>
                <a:gd name="connsiteX9" fmla="*/ 190870 w 249266"/>
                <a:gd name="connsiteY9" fmla="*/ 229765 h 294074"/>
                <a:gd name="connsiteX10" fmla="*/ 248434 w 249266"/>
                <a:gd name="connsiteY10" fmla="*/ 110164 h 29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266" h="294074">
                  <a:moveTo>
                    <a:pt x="248434" y="110164"/>
                  </a:moveTo>
                  <a:cubicBezTo>
                    <a:pt x="240433" y="41794"/>
                    <a:pt x="178522" y="-7145"/>
                    <a:pt x="110151" y="857"/>
                  </a:cubicBezTo>
                  <a:cubicBezTo>
                    <a:pt x="47509" y="8188"/>
                    <a:pt x="215" y="61157"/>
                    <a:pt x="0" y="124226"/>
                  </a:cubicBezTo>
                  <a:lnTo>
                    <a:pt x="58654" y="124226"/>
                  </a:lnTo>
                  <a:cubicBezTo>
                    <a:pt x="58653" y="87797"/>
                    <a:pt x="88184" y="58264"/>
                    <a:pt x="124613" y="58262"/>
                  </a:cubicBezTo>
                  <a:cubicBezTo>
                    <a:pt x="161042" y="58261"/>
                    <a:pt x="190576" y="87792"/>
                    <a:pt x="190577" y="124221"/>
                  </a:cubicBezTo>
                  <a:cubicBezTo>
                    <a:pt x="190578" y="146935"/>
                    <a:pt x="178893" y="168051"/>
                    <a:pt x="159647" y="180114"/>
                  </a:cubicBezTo>
                  <a:cubicBezTo>
                    <a:pt x="119929" y="204415"/>
                    <a:pt x="95584" y="247513"/>
                    <a:pt x="95274" y="294074"/>
                  </a:cubicBezTo>
                  <a:lnTo>
                    <a:pt x="153928" y="294074"/>
                  </a:lnTo>
                  <a:cubicBezTo>
                    <a:pt x="154302" y="267694"/>
                    <a:pt x="168271" y="243377"/>
                    <a:pt x="190870" y="229765"/>
                  </a:cubicBezTo>
                  <a:cubicBezTo>
                    <a:pt x="231557" y="204371"/>
                    <a:pt x="253969" y="157805"/>
                    <a:pt x="248434" y="110164"/>
                  </a:cubicBezTo>
                  <a:close/>
                </a:path>
              </a:pathLst>
            </a:custGeom>
            <a:solidFill>
              <a:schemeClr val="bg1"/>
            </a:solidFill>
            <a:ln w="4862"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B1EF300A-CC42-A8E7-E71E-9BEFCD452BCA}"/>
                </a:ext>
              </a:extLst>
            </p:cNvPr>
            <p:cNvSpPr/>
            <p:nvPr/>
          </p:nvSpPr>
          <p:spPr>
            <a:xfrm>
              <a:off x="5069978" y="2170911"/>
              <a:ext cx="71690" cy="71745"/>
            </a:xfrm>
            <a:custGeom>
              <a:avLst/>
              <a:gdLst>
                <a:gd name="connsiteX0" fmla="*/ 61206 w 71690"/>
                <a:gd name="connsiteY0" fmla="*/ 10520 h 71745"/>
                <a:gd name="connsiteX1" fmla="*/ 61206 w 71690"/>
                <a:gd name="connsiteY1" fmla="*/ 10520 h 71745"/>
                <a:gd name="connsiteX2" fmla="*/ 10538 w 71690"/>
                <a:gd name="connsiteY2" fmla="*/ 10467 h 71745"/>
                <a:gd name="connsiteX3" fmla="*/ 10485 w 71690"/>
                <a:gd name="connsiteY3" fmla="*/ 10520 h 71745"/>
                <a:gd name="connsiteX4" fmla="*/ 2801 w 71690"/>
                <a:gd name="connsiteY4" fmla="*/ 21987 h 71745"/>
                <a:gd name="connsiteX5" fmla="*/ 1 w 71690"/>
                <a:gd name="connsiteY5" fmla="*/ 35971 h 71745"/>
                <a:gd name="connsiteX6" fmla="*/ 2811 w 71690"/>
                <a:gd name="connsiteY6" fmla="*/ 49892 h 71745"/>
                <a:gd name="connsiteX7" fmla="*/ 21952 w 71690"/>
                <a:gd name="connsiteY7" fmla="*/ 68930 h 71745"/>
                <a:gd name="connsiteX8" fmla="*/ 35931 w 71690"/>
                <a:gd name="connsiteY8" fmla="*/ 71745 h 71745"/>
                <a:gd name="connsiteX9" fmla="*/ 49852 w 71690"/>
                <a:gd name="connsiteY9" fmla="*/ 68935 h 71745"/>
                <a:gd name="connsiteX10" fmla="*/ 68875 w 71690"/>
                <a:gd name="connsiteY10" fmla="*/ 49906 h 71745"/>
                <a:gd name="connsiteX11" fmla="*/ 71691 w 71690"/>
                <a:gd name="connsiteY11" fmla="*/ 35986 h 71745"/>
                <a:gd name="connsiteX12" fmla="*/ 68885 w 71690"/>
                <a:gd name="connsiteY12" fmla="*/ 22002 h 71745"/>
                <a:gd name="connsiteX13" fmla="*/ 61206 w 71690"/>
                <a:gd name="connsiteY13" fmla="*/ 10520 h 7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690" h="71745">
                  <a:moveTo>
                    <a:pt x="61206" y="10520"/>
                  </a:moveTo>
                  <a:lnTo>
                    <a:pt x="61206" y="10520"/>
                  </a:lnTo>
                  <a:cubicBezTo>
                    <a:pt x="47229" y="-3486"/>
                    <a:pt x="24544" y="-3510"/>
                    <a:pt x="10538" y="10467"/>
                  </a:cubicBezTo>
                  <a:cubicBezTo>
                    <a:pt x="10520" y="10485"/>
                    <a:pt x="10503" y="10503"/>
                    <a:pt x="10485" y="10520"/>
                  </a:cubicBezTo>
                  <a:cubicBezTo>
                    <a:pt x="7207" y="13810"/>
                    <a:pt x="4598" y="17704"/>
                    <a:pt x="2801" y="21987"/>
                  </a:cubicBezTo>
                  <a:cubicBezTo>
                    <a:pt x="931" y="26411"/>
                    <a:pt x="-21" y="31168"/>
                    <a:pt x="1" y="35971"/>
                  </a:cubicBezTo>
                  <a:cubicBezTo>
                    <a:pt x="-26" y="40755"/>
                    <a:pt x="930" y="45493"/>
                    <a:pt x="2811" y="49892"/>
                  </a:cubicBezTo>
                  <a:cubicBezTo>
                    <a:pt x="6466" y="58490"/>
                    <a:pt x="13334" y="65321"/>
                    <a:pt x="21952" y="68930"/>
                  </a:cubicBezTo>
                  <a:cubicBezTo>
                    <a:pt x="26375" y="70800"/>
                    <a:pt x="31129" y="71757"/>
                    <a:pt x="35931" y="71745"/>
                  </a:cubicBezTo>
                  <a:cubicBezTo>
                    <a:pt x="40714" y="71769"/>
                    <a:pt x="45452" y="70813"/>
                    <a:pt x="49852" y="68935"/>
                  </a:cubicBezTo>
                  <a:cubicBezTo>
                    <a:pt x="58408" y="65281"/>
                    <a:pt x="65223" y="58464"/>
                    <a:pt x="68875" y="49906"/>
                  </a:cubicBezTo>
                  <a:cubicBezTo>
                    <a:pt x="70755" y="45507"/>
                    <a:pt x="71713" y="40770"/>
                    <a:pt x="71691" y="35986"/>
                  </a:cubicBezTo>
                  <a:cubicBezTo>
                    <a:pt x="71709" y="31183"/>
                    <a:pt x="70754" y="26426"/>
                    <a:pt x="68885" y="22002"/>
                  </a:cubicBezTo>
                  <a:cubicBezTo>
                    <a:pt x="67090" y="17715"/>
                    <a:pt x="64482" y="13816"/>
                    <a:pt x="61206" y="10520"/>
                  </a:cubicBezTo>
                  <a:close/>
                </a:path>
              </a:pathLst>
            </a:custGeom>
            <a:solidFill>
              <a:schemeClr val="bg1"/>
            </a:solidFill>
            <a:ln w="4862" cap="flat">
              <a:noFill/>
              <a:prstDash val="solid"/>
              <a:miter/>
            </a:ln>
          </p:spPr>
          <p:txBody>
            <a:bodyPr rtlCol="0" anchor="ctr"/>
            <a:lstStyle/>
            <a:p>
              <a:endParaRPr lang="en-US"/>
            </a:p>
          </p:txBody>
        </p:sp>
      </p:grpSp>
      <p:sp>
        <p:nvSpPr>
          <p:cNvPr id="61" name="TextBox 60">
            <a:extLst>
              <a:ext uri="{FF2B5EF4-FFF2-40B4-BE49-F238E27FC236}">
                <a16:creationId xmlns:a16="http://schemas.microsoft.com/office/drawing/2014/main" id="{9CEFD636-D8F0-95A1-D50C-203BB8702A95}"/>
              </a:ext>
            </a:extLst>
          </p:cNvPr>
          <p:cNvSpPr txBox="1"/>
          <p:nvPr/>
        </p:nvSpPr>
        <p:spPr>
          <a:xfrm>
            <a:off x="1935332" y="2774289"/>
            <a:ext cx="1557286" cy="461665"/>
          </a:xfrm>
          <a:prstGeom prst="rect">
            <a:avLst/>
          </a:prstGeom>
          <a:noFill/>
        </p:spPr>
        <p:txBody>
          <a:bodyPr wrap="none" rtlCol="0">
            <a:spAutoFit/>
          </a:bodyPr>
          <a:lstStyle/>
          <a:p>
            <a:r>
              <a:rPr lang="en-US" sz="2400" b="1" dirty="0">
                <a:solidFill>
                  <a:schemeClr val="bg1"/>
                </a:solidFill>
              </a:rPr>
              <a:t>Developed</a:t>
            </a:r>
          </a:p>
        </p:txBody>
      </p:sp>
      <p:sp>
        <p:nvSpPr>
          <p:cNvPr id="62" name="TextBox 61">
            <a:extLst>
              <a:ext uri="{FF2B5EF4-FFF2-40B4-BE49-F238E27FC236}">
                <a16:creationId xmlns:a16="http://schemas.microsoft.com/office/drawing/2014/main" id="{FB73F6DA-D4D0-D869-498C-F7CC3F0E8599}"/>
              </a:ext>
            </a:extLst>
          </p:cNvPr>
          <p:cNvSpPr txBox="1"/>
          <p:nvPr/>
        </p:nvSpPr>
        <p:spPr>
          <a:xfrm>
            <a:off x="2216885" y="3758233"/>
            <a:ext cx="2826671" cy="461665"/>
          </a:xfrm>
          <a:prstGeom prst="rect">
            <a:avLst/>
          </a:prstGeom>
          <a:noFill/>
        </p:spPr>
        <p:txBody>
          <a:bodyPr wrap="none" rtlCol="0">
            <a:spAutoFit/>
          </a:bodyPr>
          <a:lstStyle/>
          <a:p>
            <a:r>
              <a:rPr lang="en-US" sz="2400" b="1" dirty="0">
                <a:solidFill>
                  <a:schemeClr val="bg1"/>
                </a:solidFill>
              </a:rPr>
              <a:t>Reasonable Distance</a:t>
            </a:r>
          </a:p>
        </p:txBody>
      </p:sp>
      <p:sp>
        <p:nvSpPr>
          <p:cNvPr id="63" name="TextBox 62">
            <a:extLst>
              <a:ext uri="{FF2B5EF4-FFF2-40B4-BE49-F238E27FC236}">
                <a16:creationId xmlns:a16="http://schemas.microsoft.com/office/drawing/2014/main" id="{BD585A8B-0825-B63C-1FCC-A61CC659BF5F}"/>
              </a:ext>
            </a:extLst>
          </p:cNvPr>
          <p:cNvSpPr txBox="1"/>
          <p:nvPr/>
        </p:nvSpPr>
        <p:spPr>
          <a:xfrm>
            <a:off x="2540183" y="4749060"/>
            <a:ext cx="2588914" cy="461665"/>
          </a:xfrm>
          <a:prstGeom prst="rect">
            <a:avLst/>
          </a:prstGeom>
          <a:noFill/>
        </p:spPr>
        <p:txBody>
          <a:bodyPr wrap="none" rtlCol="0">
            <a:spAutoFit/>
          </a:bodyPr>
          <a:lstStyle/>
          <a:p>
            <a:r>
              <a:rPr lang="en-US" sz="2400" b="1" dirty="0">
                <a:solidFill>
                  <a:schemeClr val="bg1"/>
                </a:solidFill>
              </a:rPr>
              <a:t>Adequate Capacity</a:t>
            </a:r>
          </a:p>
        </p:txBody>
      </p:sp>
      <p:sp>
        <p:nvSpPr>
          <p:cNvPr id="64" name="TextBox 63">
            <a:extLst>
              <a:ext uri="{FF2B5EF4-FFF2-40B4-BE49-F238E27FC236}">
                <a16:creationId xmlns:a16="http://schemas.microsoft.com/office/drawing/2014/main" id="{471963A1-1802-7B43-3AE8-F9C33242D5B9}"/>
              </a:ext>
            </a:extLst>
          </p:cNvPr>
          <p:cNvSpPr txBox="1"/>
          <p:nvPr/>
        </p:nvSpPr>
        <p:spPr>
          <a:xfrm>
            <a:off x="2699465" y="5712796"/>
            <a:ext cx="2388539" cy="461665"/>
          </a:xfrm>
          <a:prstGeom prst="rect">
            <a:avLst/>
          </a:prstGeom>
          <a:noFill/>
        </p:spPr>
        <p:txBody>
          <a:bodyPr wrap="none" rtlCol="0">
            <a:spAutoFit/>
          </a:bodyPr>
          <a:lstStyle/>
          <a:p>
            <a:r>
              <a:rPr lang="en-US" sz="2400" b="1" dirty="0">
                <a:solidFill>
                  <a:schemeClr val="bg1"/>
                </a:solidFill>
              </a:rPr>
              <a:t>Connection Costs</a:t>
            </a:r>
          </a:p>
        </p:txBody>
      </p:sp>
      <p:sp>
        <p:nvSpPr>
          <p:cNvPr id="12" name="TextBox 11">
            <a:extLst>
              <a:ext uri="{FF2B5EF4-FFF2-40B4-BE49-F238E27FC236}">
                <a16:creationId xmlns:a16="http://schemas.microsoft.com/office/drawing/2014/main" id="{E8853F59-D39D-DEEC-FCB5-5A2187017A1B}"/>
              </a:ext>
            </a:extLst>
          </p:cNvPr>
          <p:cNvSpPr txBox="1"/>
          <p:nvPr/>
        </p:nvSpPr>
        <p:spPr>
          <a:xfrm>
            <a:off x="1706724" y="1803308"/>
            <a:ext cx="1507144" cy="461665"/>
          </a:xfrm>
          <a:prstGeom prst="rect">
            <a:avLst/>
          </a:prstGeom>
          <a:noFill/>
        </p:spPr>
        <p:txBody>
          <a:bodyPr wrap="none" rtlCol="0">
            <a:spAutoFit/>
          </a:bodyPr>
          <a:lstStyle/>
          <a:p>
            <a:r>
              <a:rPr lang="en-US" sz="2400" b="1" dirty="0">
                <a:solidFill>
                  <a:schemeClr val="bg1"/>
                </a:solidFill>
              </a:rPr>
              <a:t>City Limits</a:t>
            </a:r>
          </a:p>
        </p:txBody>
      </p:sp>
      <p:sp>
        <p:nvSpPr>
          <p:cNvPr id="16" name="TextBox 15">
            <a:extLst>
              <a:ext uri="{FF2B5EF4-FFF2-40B4-BE49-F238E27FC236}">
                <a16:creationId xmlns:a16="http://schemas.microsoft.com/office/drawing/2014/main" id="{AB896400-7915-3AEF-4976-D56AFA8AE756}"/>
              </a:ext>
            </a:extLst>
          </p:cNvPr>
          <p:cNvSpPr txBox="1"/>
          <p:nvPr/>
        </p:nvSpPr>
        <p:spPr>
          <a:xfrm>
            <a:off x="1778076" y="3806296"/>
            <a:ext cx="314509" cy="400110"/>
          </a:xfrm>
          <a:prstGeom prst="rect">
            <a:avLst/>
          </a:prstGeom>
          <a:noFill/>
        </p:spPr>
        <p:txBody>
          <a:bodyPr wrap="none" rtlCol="0">
            <a:spAutoFit/>
          </a:bodyPr>
          <a:lstStyle/>
          <a:p>
            <a:pPr algn="ctr"/>
            <a:r>
              <a:rPr lang="en-US" sz="2000" b="1" dirty="0">
                <a:solidFill>
                  <a:schemeClr val="bg1"/>
                </a:solidFill>
              </a:rPr>
              <a:t>3</a:t>
            </a:r>
          </a:p>
        </p:txBody>
      </p:sp>
      <p:sp>
        <p:nvSpPr>
          <p:cNvPr id="17" name="TextBox 16">
            <a:extLst>
              <a:ext uri="{FF2B5EF4-FFF2-40B4-BE49-F238E27FC236}">
                <a16:creationId xmlns:a16="http://schemas.microsoft.com/office/drawing/2014/main" id="{10501EA9-6C02-CFF0-774C-EE120D39C2C2}"/>
              </a:ext>
            </a:extLst>
          </p:cNvPr>
          <p:cNvSpPr txBox="1"/>
          <p:nvPr/>
        </p:nvSpPr>
        <p:spPr>
          <a:xfrm>
            <a:off x="2067570" y="4783384"/>
            <a:ext cx="252351" cy="400110"/>
          </a:xfrm>
          <a:prstGeom prst="rect">
            <a:avLst/>
          </a:prstGeom>
          <a:noFill/>
        </p:spPr>
        <p:txBody>
          <a:bodyPr wrap="square" rtlCol="0">
            <a:spAutoFit/>
          </a:bodyPr>
          <a:lstStyle/>
          <a:p>
            <a:pPr algn="ctr"/>
            <a:r>
              <a:rPr lang="en-US" sz="2000" b="1" dirty="0">
                <a:solidFill>
                  <a:schemeClr val="bg1"/>
                </a:solidFill>
              </a:rPr>
              <a:t>4</a:t>
            </a:r>
          </a:p>
        </p:txBody>
      </p:sp>
      <p:sp>
        <p:nvSpPr>
          <p:cNvPr id="18" name="TextBox 17">
            <a:extLst>
              <a:ext uri="{FF2B5EF4-FFF2-40B4-BE49-F238E27FC236}">
                <a16:creationId xmlns:a16="http://schemas.microsoft.com/office/drawing/2014/main" id="{BF9CE604-DF74-08D7-7204-E5A7F1EA37BC}"/>
              </a:ext>
            </a:extLst>
          </p:cNvPr>
          <p:cNvSpPr txBox="1"/>
          <p:nvPr/>
        </p:nvSpPr>
        <p:spPr>
          <a:xfrm>
            <a:off x="2280108" y="5734885"/>
            <a:ext cx="314509" cy="400110"/>
          </a:xfrm>
          <a:prstGeom prst="rect">
            <a:avLst/>
          </a:prstGeom>
          <a:noFill/>
        </p:spPr>
        <p:txBody>
          <a:bodyPr wrap="none" rtlCol="0">
            <a:spAutoFit/>
          </a:bodyPr>
          <a:lstStyle/>
          <a:p>
            <a:pPr algn="ctr"/>
            <a:r>
              <a:rPr lang="en-US" sz="2000" b="1" dirty="0">
                <a:solidFill>
                  <a:schemeClr val="bg1"/>
                </a:solidFill>
              </a:rPr>
              <a:t>5</a:t>
            </a:r>
          </a:p>
        </p:txBody>
      </p:sp>
      <p:sp>
        <p:nvSpPr>
          <p:cNvPr id="19" name="Rectangle 18">
            <a:extLst>
              <a:ext uri="{FF2B5EF4-FFF2-40B4-BE49-F238E27FC236}">
                <a16:creationId xmlns:a16="http://schemas.microsoft.com/office/drawing/2014/main" id="{25365031-6D48-226C-1746-B88CE8D08F5C}"/>
              </a:ext>
            </a:extLst>
          </p:cNvPr>
          <p:cNvSpPr/>
          <p:nvPr/>
        </p:nvSpPr>
        <p:spPr>
          <a:xfrm>
            <a:off x="-56859" y="2218757"/>
            <a:ext cx="919063" cy="5808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65000"/>
                    <a:lumOff val="35000"/>
                  </a:schemeClr>
                </a:solidFill>
              </a:rPr>
              <a:t>If YES</a:t>
            </a:r>
          </a:p>
        </p:txBody>
      </p:sp>
      <p:sp>
        <p:nvSpPr>
          <p:cNvPr id="23" name="Rectangle 22">
            <a:extLst>
              <a:ext uri="{FF2B5EF4-FFF2-40B4-BE49-F238E27FC236}">
                <a16:creationId xmlns:a16="http://schemas.microsoft.com/office/drawing/2014/main" id="{83FC3224-BD8F-5D69-D545-5CB928E4AB1A}"/>
              </a:ext>
            </a:extLst>
          </p:cNvPr>
          <p:cNvSpPr/>
          <p:nvPr/>
        </p:nvSpPr>
        <p:spPr>
          <a:xfrm>
            <a:off x="108054" y="3249326"/>
            <a:ext cx="1031487" cy="5808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65000"/>
                    <a:lumOff val="35000"/>
                  </a:schemeClr>
                </a:solidFill>
              </a:rPr>
              <a:t>If YES</a:t>
            </a:r>
          </a:p>
        </p:txBody>
      </p:sp>
      <p:sp>
        <p:nvSpPr>
          <p:cNvPr id="24" name="Rectangle 23">
            <a:extLst>
              <a:ext uri="{FF2B5EF4-FFF2-40B4-BE49-F238E27FC236}">
                <a16:creationId xmlns:a16="http://schemas.microsoft.com/office/drawing/2014/main" id="{A46B9CBB-6390-B736-FB25-7168B7096939}"/>
              </a:ext>
            </a:extLst>
          </p:cNvPr>
          <p:cNvSpPr/>
          <p:nvPr/>
        </p:nvSpPr>
        <p:spPr>
          <a:xfrm>
            <a:off x="288490" y="4209898"/>
            <a:ext cx="1031487" cy="5808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65000"/>
                    <a:lumOff val="35000"/>
                  </a:schemeClr>
                </a:solidFill>
              </a:rPr>
              <a:t>If YES</a:t>
            </a:r>
          </a:p>
        </p:txBody>
      </p:sp>
      <p:sp>
        <p:nvSpPr>
          <p:cNvPr id="25" name="Rectangle 24">
            <a:extLst>
              <a:ext uri="{FF2B5EF4-FFF2-40B4-BE49-F238E27FC236}">
                <a16:creationId xmlns:a16="http://schemas.microsoft.com/office/drawing/2014/main" id="{D2C5DCB7-3D36-969B-5E0B-B2A111470E6D}"/>
              </a:ext>
            </a:extLst>
          </p:cNvPr>
          <p:cNvSpPr/>
          <p:nvPr/>
        </p:nvSpPr>
        <p:spPr>
          <a:xfrm>
            <a:off x="426996" y="5292606"/>
            <a:ext cx="1113877" cy="5808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65000"/>
                    <a:lumOff val="35000"/>
                  </a:schemeClr>
                </a:solidFill>
              </a:rPr>
              <a:t>If YES</a:t>
            </a:r>
          </a:p>
        </p:txBody>
      </p:sp>
      <p:sp>
        <p:nvSpPr>
          <p:cNvPr id="21" name="Rectangle 20">
            <a:extLst>
              <a:ext uri="{FF2B5EF4-FFF2-40B4-BE49-F238E27FC236}">
                <a16:creationId xmlns:a16="http://schemas.microsoft.com/office/drawing/2014/main" id="{D3D863BB-1D06-D4F5-8600-F9C06CF0E856}"/>
              </a:ext>
            </a:extLst>
          </p:cNvPr>
          <p:cNvSpPr/>
          <p:nvPr/>
        </p:nvSpPr>
        <p:spPr>
          <a:xfrm>
            <a:off x="10277062" y="1659281"/>
            <a:ext cx="1880276" cy="4494487"/>
          </a:xfrm>
          <a:prstGeom prst="rect">
            <a:avLst/>
          </a:prstGeom>
          <a:solidFill>
            <a:schemeClr val="accent6">
              <a:lumMod val="40000"/>
              <a:lumOff val="6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ysClr val="windowText" lastClr="000000"/>
                </a:solidFill>
                <a:latin typeface="TimesNewRomanPSMT"/>
              </a:rPr>
              <a:t>Comparative costs done by: (1) a licensed soil scientist, as defined in G.S.89F-3, (ii) an on-site wastewater contractor certified under Article 5 of Chapter 90A of the General Statutes, or (iii) a plumbing contractor licensed under Article 2 of Chapter 87 of the General Statutes. </a:t>
            </a:r>
          </a:p>
          <a:p>
            <a:endParaRPr lang="en-US" sz="1600" dirty="0">
              <a:solidFill>
                <a:sysClr val="windowText" lastClr="000000"/>
              </a:solidFill>
              <a:latin typeface="TimesNewRomanPSMT"/>
            </a:endParaRPr>
          </a:p>
          <a:p>
            <a:r>
              <a:rPr lang="en-US" sz="1600" dirty="0">
                <a:solidFill>
                  <a:sysClr val="windowText" lastClr="000000"/>
                </a:solidFill>
                <a:latin typeface="TimesNewRomanPSMT"/>
              </a:rPr>
              <a:t>Unclear who pays</a:t>
            </a:r>
            <a:endParaRPr lang="en-US" sz="1600" dirty="0">
              <a:solidFill>
                <a:sysClr val="windowText" lastClr="000000"/>
              </a:solidFill>
            </a:endParaRPr>
          </a:p>
        </p:txBody>
      </p:sp>
      <p:grpSp>
        <p:nvGrpSpPr>
          <p:cNvPr id="27" name="Graphic 95">
            <a:extLst>
              <a:ext uri="{FF2B5EF4-FFF2-40B4-BE49-F238E27FC236}">
                <a16:creationId xmlns:a16="http://schemas.microsoft.com/office/drawing/2014/main" id="{879DB28E-5AD9-571D-C1A3-EE14DC6A4E26}"/>
              </a:ext>
            </a:extLst>
          </p:cNvPr>
          <p:cNvGrpSpPr/>
          <p:nvPr/>
        </p:nvGrpSpPr>
        <p:grpSpPr>
          <a:xfrm rot="16568552">
            <a:off x="9707102" y="5929510"/>
            <a:ext cx="596279" cy="1023463"/>
            <a:chOff x="1990179" y="5020218"/>
            <a:chExt cx="596279" cy="1023463"/>
          </a:xfrm>
        </p:grpSpPr>
        <p:sp>
          <p:nvSpPr>
            <p:cNvPr id="28" name="Freeform: Shape 13">
              <a:extLst>
                <a:ext uri="{FF2B5EF4-FFF2-40B4-BE49-F238E27FC236}">
                  <a16:creationId xmlns:a16="http://schemas.microsoft.com/office/drawing/2014/main" id="{9643006D-66AD-8BF1-F88A-0EB8B69C49B9}"/>
                </a:ext>
              </a:extLst>
            </p:cNvPr>
            <p:cNvSpPr/>
            <p:nvPr/>
          </p:nvSpPr>
          <p:spPr>
            <a:xfrm>
              <a:off x="1990179" y="5020218"/>
              <a:ext cx="532201" cy="978964"/>
            </a:xfrm>
            <a:custGeom>
              <a:avLst/>
              <a:gdLst>
                <a:gd name="connsiteX0" fmla="*/ 532202 w 532201"/>
                <a:gd name="connsiteY0" fmla="*/ 978965 h 978964"/>
                <a:gd name="connsiteX1" fmla="*/ 335518 w 532201"/>
                <a:gd name="connsiteY1" fmla="*/ 978965 h 978964"/>
                <a:gd name="connsiteX2" fmla="*/ 0 w 532201"/>
                <a:gd name="connsiteY2" fmla="*/ 643447 h 978964"/>
                <a:gd name="connsiteX3" fmla="*/ 0 w 532201"/>
                <a:gd name="connsiteY3" fmla="*/ 335518 h 978964"/>
                <a:gd name="connsiteX4" fmla="*/ 335518 w 532201"/>
                <a:gd name="connsiteY4" fmla="*/ 0 h 978964"/>
                <a:gd name="connsiteX5" fmla="*/ 335518 w 532201"/>
                <a:gd name="connsiteY5" fmla="*/ 0 h 97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201" h="978964">
                  <a:moveTo>
                    <a:pt x="532202" y="978965"/>
                  </a:moveTo>
                  <a:lnTo>
                    <a:pt x="335518" y="978965"/>
                  </a:lnTo>
                  <a:cubicBezTo>
                    <a:pt x="150405" y="978965"/>
                    <a:pt x="0" y="828560"/>
                    <a:pt x="0" y="643447"/>
                  </a:cubicBezTo>
                  <a:lnTo>
                    <a:pt x="0" y="335518"/>
                  </a:lnTo>
                  <a:cubicBezTo>
                    <a:pt x="0" y="150405"/>
                    <a:pt x="150405" y="0"/>
                    <a:pt x="335518" y="0"/>
                  </a:cubicBezTo>
                  <a:lnTo>
                    <a:pt x="335518" y="0"/>
                  </a:lnTo>
                </a:path>
              </a:pathLst>
            </a:custGeom>
            <a:noFill/>
            <a:ln w="8825" cap="flat">
              <a:solidFill>
                <a:schemeClr val="accent1"/>
              </a:solidFill>
              <a:prstDash val="solid"/>
              <a:miter/>
            </a:ln>
          </p:spPr>
          <p:txBody>
            <a:bodyPr rtlCol="0" anchor="ctr"/>
            <a:lstStyle/>
            <a:p>
              <a:endParaRPr lang="pt-BR"/>
            </a:p>
          </p:txBody>
        </p:sp>
        <p:sp>
          <p:nvSpPr>
            <p:cNvPr id="29" name="Freeform: Shape 14">
              <a:extLst>
                <a:ext uri="{FF2B5EF4-FFF2-40B4-BE49-F238E27FC236}">
                  <a16:creationId xmlns:a16="http://schemas.microsoft.com/office/drawing/2014/main" id="{DD65B1EF-4D25-723B-7309-C79131D21545}"/>
                </a:ext>
              </a:extLst>
            </p:cNvPr>
            <p:cNvSpPr/>
            <p:nvPr/>
          </p:nvSpPr>
          <p:spPr>
            <a:xfrm>
              <a:off x="2509031" y="5954685"/>
              <a:ext cx="77427" cy="88996"/>
            </a:xfrm>
            <a:custGeom>
              <a:avLst/>
              <a:gdLst>
                <a:gd name="connsiteX0" fmla="*/ 0 w 77427"/>
                <a:gd name="connsiteY0" fmla="*/ 0 h 88996"/>
                <a:gd name="connsiteX1" fmla="*/ 77427 w 77427"/>
                <a:gd name="connsiteY1" fmla="*/ 44498 h 88996"/>
                <a:gd name="connsiteX2" fmla="*/ 0 w 77427"/>
                <a:gd name="connsiteY2" fmla="*/ 88997 h 88996"/>
              </a:gdLst>
              <a:ahLst/>
              <a:cxnLst>
                <a:cxn ang="0">
                  <a:pos x="connsiteX0" y="connsiteY0"/>
                </a:cxn>
                <a:cxn ang="0">
                  <a:pos x="connsiteX1" y="connsiteY1"/>
                </a:cxn>
                <a:cxn ang="0">
                  <a:pos x="connsiteX2" y="connsiteY2"/>
                </a:cxn>
              </a:cxnLst>
              <a:rect l="l" t="t" r="r" b="b"/>
              <a:pathLst>
                <a:path w="77427" h="88996">
                  <a:moveTo>
                    <a:pt x="0" y="0"/>
                  </a:moveTo>
                  <a:lnTo>
                    <a:pt x="77427" y="44498"/>
                  </a:lnTo>
                  <a:lnTo>
                    <a:pt x="0" y="88997"/>
                  </a:lnTo>
                  <a:close/>
                </a:path>
              </a:pathLst>
            </a:custGeom>
            <a:solidFill>
              <a:schemeClr val="accent1"/>
            </a:solidFill>
            <a:ln w="8825" cap="flat">
              <a:solidFill>
                <a:schemeClr val="accent1"/>
              </a:solidFill>
              <a:prstDash val="solid"/>
              <a:miter/>
            </a:ln>
          </p:spPr>
          <p:txBody>
            <a:bodyPr rtlCol="0" anchor="ctr"/>
            <a:lstStyle/>
            <a:p>
              <a:endParaRPr lang="pt-BR"/>
            </a:p>
          </p:txBody>
        </p:sp>
      </p:grpSp>
      <p:sp>
        <p:nvSpPr>
          <p:cNvPr id="30" name="32-Point Star 29">
            <a:extLst>
              <a:ext uri="{FF2B5EF4-FFF2-40B4-BE49-F238E27FC236}">
                <a16:creationId xmlns:a16="http://schemas.microsoft.com/office/drawing/2014/main" id="{7D500D50-679F-65D8-01F0-027EB0B26AC0}"/>
              </a:ext>
            </a:extLst>
          </p:cNvPr>
          <p:cNvSpPr/>
          <p:nvPr/>
        </p:nvSpPr>
        <p:spPr>
          <a:xfrm>
            <a:off x="1139540" y="4647486"/>
            <a:ext cx="1477944" cy="714837"/>
          </a:xfrm>
          <a:prstGeom prst="star32">
            <a:avLst/>
          </a:prstGeom>
          <a:solidFill>
            <a:srgbClr val="FFC00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NEW</a:t>
            </a:r>
          </a:p>
        </p:txBody>
      </p:sp>
      <p:sp>
        <p:nvSpPr>
          <p:cNvPr id="32" name="32-Point Star 31">
            <a:extLst>
              <a:ext uri="{FF2B5EF4-FFF2-40B4-BE49-F238E27FC236}">
                <a16:creationId xmlns:a16="http://schemas.microsoft.com/office/drawing/2014/main" id="{082D1AC4-6C44-A52C-4445-917929B0FD6D}"/>
              </a:ext>
            </a:extLst>
          </p:cNvPr>
          <p:cNvSpPr/>
          <p:nvPr/>
        </p:nvSpPr>
        <p:spPr>
          <a:xfrm>
            <a:off x="1368392" y="5602242"/>
            <a:ext cx="1434953" cy="714837"/>
          </a:xfrm>
          <a:prstGeom prst="star32">
            <a:avLst/>
          </a:prstGeom>
          <a:solidFill>
            <a:srgbClr val="FFC00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NEW</a:t>
            </a:r>
          </a:p>
        </p:txBody>
      </p:sp>
    </p:spTree>
    <p:extLst>
      <p:ext uri="{BB962C8B-B14F-4D97-AF65-F5344CB8AC3E}">
        <p14:creationId xmlns:p14="http://schemas.microsoft.com/office/powerpoint/2010/main" val="2621313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4" grpId="0"/>
      <p:bldP spid="25" grpId="0"/>
      <p:bldP spid="2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3291CD59-E277-D7EE-D1A6-D842938E2458}"/>
              </a:ext>
            </a:extLst>
          </p:cNvPr>
          <p:cNvSpPr/>
          <p:nvPr/>
        </p:nvSpPr>
        <p:spPr>
          <a:xfrm>
            <a:off x="0" y="1"/>
            <a:ext cx="12192000" cy="1484243"/>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900FE591-C285-1FD2-63F4-94A2B92FDCCB}"/>
              </a:ext>
            </a:extLst>
          </p:cNvPr>
          <p:cNvSpPr>
            <a:spLocks noGrp="1"/>
          </p:cNvSpPr>
          <p:nvPr>
            <p:ph type="title"/>
          </p:nvPr>
        </p:nvSpPr>
        <p:spPr>
          <a:xfrm>
            <a:off x="158663" y="125671"/>
            <a:ext cx="11874675" cy="1325563"/>
          </a:xfrm>
        </p:spPr>
        <p:txBody>
          <a:bodyPr>
            <a:normAutofit/>
          </a:bodyPr>
          <a:lstStyle/>
          <a:p>
            <a:pPr algn="ctr"/>
            <a:r>
              <a:rPr lang="en-US" sz="4267" dirty="0">
                <a:solidFill>
                  <a:schemeClr val="bg1"/>
                </a:solidFill>
              </a:rPr>
              <a:t>Can City Mandate Connection to Water System?</a:t>
            </a:r>
          </a:p>
        </p:txBody>
      </p:sp>
      <p:sp>
        <p:nvSpPr>
          <p:cNvPr id="20" name="Freeform: Shape 19">
            <a:extLst>
              <a:ext uri="{FF2B5EF4-FFF2-40B4-BE49-F238E27FC236}">
                <a16:creationId xmlns:a16="http://schemas.microsoft.com/office/drawing/2014/main" id="{717B74E5-5D2D-7DBF-1830-EE4EE6D6F5D4}"/>
              </a:ext>
            </a:extLst>
          </p:cNvPr>
          <p:cNvSpPr/>
          <p:nvPr/>
        </p:nvSpPr>
        <p:spPr>
          <a:xfrm>
            <a:off x="4711177" y="1659279"/>
            <a:ext cx="5298177" cy="753228"/>
          </a:xfrm>
          <a:custGeom>
            <a:avLst/>
            <a:gdLst>
              <a:gd name="connsiteX0" fmla="*/ 5654993 w 5721667"/>
              <a:gd name="connsiteY0" fmla="*/ 813435 h 813435"/>
              <a:gd name="connsiteX1" fmla="*/ 0 w 5721667"/>
              <a:gd name="connsiteY1" fmla="*/ 813435 h 813435"/>
              <a:gd name="connsiteX2" fmla="*/ 0 w 5721667"/>
              <a:gd name="connsiteY2" fmla="*/ 0 h 813435"/>
              <a:gd name="connsiteX3" fmla="*/ 5654993 w 5721667"/>
              <a:gd name="connsiteY3" fmla="*/ 0 h 813435"/>
              <a:gd name="connsiteX4" fmla="*/ 5721668 w 5721667"/>
              <a:gd name="connsiteY4" fmla="*/ 66675 h 813435"/>
              <a:gd name="connsiteX5" fmla="*/ 5721668 w 5721667"/>
              <a:gd name="connsiteY5" fmla="*/ 747713 h 813435"/>
              <a:gd name="connsiteX6" fmla="*/ 5654993 w 5721667"/>
              <a:gd name="connsiteY6" fmla="*/ 813435 h 8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21667" h="813435">
                <a:moveTo>
                  <a:pt x="5654993" y="813435"/>
                </a:moveTo>
                <a:lnTo>
                  <a:pt x="0" y="813435"/>
                </a:lnTo>
                <a:lnTo>
                  <a:pt x="0" y="0"/>
                </a:lnTo>
                <a:lnTo>
                  <a:pt x="5654993" y="0"/>
                </a:lnTo>
                <a:cubicBezTo>
                  <a:pt x="5691188" y="0"/>
                  <a:pt x="5721668" y="29528"/>
                  <a:pt x="5721668" y="66675"/>
                </a:cubicBezTo>
                <a:lnTo>
                  <a:pt x="5721668" y="747713"/>
                </a:lnTo>
                <a:cubicBezTo>
                  <a:pt x="5721668" y="783908"/>
                  <a:pt x="5692140" y="813435"/>
                  <a:pt x="5654993" y="813435"/>
                </a:cubicBezTo>
                <a:close/>
              </a:path>
            </a:pathLst>
          </a:custGeom>
          <a:solidFill>
            <a:srgbClr val="EFEFEF"/>
          </a:solidFill>
          <a:ln w="9525" cap="flat">
            <a:noFill/>
            <a:prstDash val="solid"/>
            <a:miter/>
          </a:ln>
        </p:spPr>
        <p:txBody>
          <a:bodyPr rtlCol="0" anchor="ctr"/>
          <a:lstStyle/>
          <a:p>
            <a:endParaRPr lang="pt-BR"/>
          </a:p>
        </p:txBody>
      </p:sp>
      <p:sp>
        <p:nvSpPr>
          <p:cNvPr id="22" name="Freeform: Shape 21">
            <a:extLst>
              <a:ext uri="{FF2B5EF4-FFF2-40B4-BE49-F238E27FC236}">
                <a16:creationId xmlns:a16="http://schemas.microsoft.com/office/drawing/2014/main" id="{D8D390CA-FD25-8480-7891-A97584C81491}"/>
              </a:ext>
            </a:extLst>
          </p:cNvPr>
          <p:cNvSpPr/>
          <p:nvPr/>
        </p:nvSpPr>
        <p:spPr>
          <a:xfrm>
            <a:off x="1368391" y="1659279"/>
            <a:ext cx="3641780" cy="753228"/>
          </a:xfrm>
          <a:custGeom>
            <a:avLst/>
            <a:gdLst>
              <a:gd name="connsiteX0" fmla="*/ 3609975 w 3932872"/>
              <a:gd name="connsiteY0" fmla="*/ 813435 h 813435"/>
              <a:gd name="connsiteX1" fmla="*/ 66675 w 3932872"/>
              <a:gd name="connsiteY1" fmla="*/ 813435 h 813435"/>
              <a:gd name="connsiteX2" fmla="*/ 0 w 3932872"/>
              <a:gd name="connsiteY2" fmla="*/ 746760 h 813435"/>
              <a:gd name="connsiteX3" fmla="*/ 0 w 3932872"/>
              <a:gd name="connsiteY3" fmla="*/ 66675 h 813435"/>
              <a:gd name="connsiteX4" fmla="*/ 66675 w 3932872"/>
              <a:gd name="connsiteY4" fmla="*/ 0 h 813435"/>
              <a:gd name="connsiteX5" fmla="*/ 3609975 w 3932872"/>
              <a:gd name="connsiteY5" fmla="*/ 0 h 813435"/>
              <a:gd name="connsiteX6" fmla="*/ 3924300 w 3932872"/>
              <a:gd name="connsiteY6" fmla="*/ 383858 h 813435"/>
              <a:gd name="connsiteX7" fmla="*/ 3924300 w 3932872"/>
              <a:gd name="connsiteY7" fmla="*/ 430530 h 813435"/>
              <a:gd name="connsiteX8" fmla="*/ 3609975 w 3932872"/>
              <a:gd name="connsiteY8" fmla="*/ 813435 h 8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2872" h="813435">
                <a:moveTo>
                  <a:pt x="3609975" y="813435"/>
                </a:moveTo>
                <a:lnTo>
                  <a:pt x="66675" y="813435"/>
                </a:lnTo>
                <a:cubicBezTo>
                  <a:pt x="30480" y="813435"/>
                  <a:pt x="0" y="783908"/>
                  <a:pt x="0" y="746760"/>
                </a:cubicBezTo>
                <a:lnTo>
                  <a:pt x="0" y="66675"/>
                </a:lnTo>
                <a:cubicBezTo>
                  <a:pt x="0" y="30480"/>
                  <a:pt x="29528" y="0"/>
                  <a:pt x="66675" y="0"/>
                </a:cubicBezTo>
                <a:lnTo>
                  <a:pt x="3609975" y="0"/>
                </a:lnTo>
                <a:lnTo>
                  <a:pt x="3924300" y="383858"/>
                </a:lnTo>
                <a:cubicBezTo>
                  <a:pt x="3935730" y="397193"/>
                  <a:pt x="3935730" y="417195"/>
                  <a:pt x="3924300" y="430530"/>
                </a:cubicBezTo>
                <a:lnTo>
                  <a:pt x="3609975" y="813435"/>
                </a:lnTo>
                <a:close/>
              </a:path>
            </a:pathLst>
          </a:custGeom>
          <a:solidFill>
            <a:schemeClr val="accent1"/>
          </a:solidFill>
          <a:ln w="9525" cap="flat">
            <a:noFill/>
            <a:prstDash val="solid"/>
            <a:miter/>
          </a:ln>
          <a:effectLst>
            <a:outerShdw blurRad="50800" dist="38100" dir="8100000" algn="tr" rotWithShape="0">
              <a:prstClr val="black">
                <a:alpha val="40000"/>
              </a:prstClr>
            </a:outerShdw>
          </a:effectLst>
        </p:spPr>
        <p:txBody>
          <a:bodyPr rtlCol="0" anchor="ctr"/>
          <a:lstStyle/>
          <a:p>
            <a:endParaRPr lang="pt-BR"/>
          </a:p>
        </p:txBody>
      </p:sp>
      <p:sp>
        <p:nvSpPr>
          <p:cNvPr id="78" name="Freeform: Shape 77">
            <a:extLst>
              <a:ext uri="{FF2B5EF4-FFF2-40B4-BE49-F238E27FC236}">
                <a16:creationId xmlns:a16="http://schemas.microsoft.com/office/drawing/2014/main" id="{3A6391C4-9A68-28C5-F5E7-CF80B4923DCE}"/>
              </a:ext>
            </a:extLst>
          </p:cNvPr>
          <p:cNvSpPr/>
          <p:nvPr/>
        </p:nvSpPr>
        <p:spPr>
          <a:xfrm>
            <a:off x="4711176" y="2637779"/>
            <a:ext cx="5298177" cy="753228"/>
          </a:xfrm>
          <a:custGeom>
            <a:avLst/>
            <a:gdLst>
              <a:gd name="connsiteX0" fmla="*/ 5654993 w 5721667"/>
              <a:gd name="connsiteY0" fmla="*/ 813435 h 813435"/>
              <a:gd name="connsiteX1" fmla="*/ 0 w 5721667"/>
              <a:gd name="connsiteY1" fmla="*/ 813435 h 813435"/>
              <a:gd name="connsiteX2" fmla="*/ 0 w 5721667"/>
              <a:gd name="connsiteY2" fmla="*/ 0 h 813435"/>
              <a:gd name="connsiteX3" fmla="*/ 5654993 w 5721667"/>
              <a:gd name="connsiteY3" fmla="*/ 0 h 813435"/>
              <a:gd name="connsiteX4" fmla="*/ 5721668 w 5721667"/>
              <a:gd name="connsiteY4" fmla="*/ 66675 h 813435"/>
              <a:gd name="connsiteX5" fmla="*/ 5721668 w 5721667"/>
              <a:gd name="connsiteY5" fmla="*/ 747713 h 813435"/>
              <a:gd name="connsiteX6" fmla="*/ 5654993 w 5721667"/>
              <a:gd name="connsiteY6" fmla="*/ 813435 h 8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21667" h="813435">
                <a:moveTo>
                  <a:pt x="5654993" y="813435"/>
                </a:moveTo>
                <a:lnTo>
                  <a:pt x="0" y="813435"/>
                </a:lnTo>
                <a:lnTo>
                  <a:pt x="0" y="0"/>
                </a:lnTo>
                <a:lnTo>
                  <a:pt x="5654993" y="0"/>
                </a:lnTo>
                <a:cubicBezTo>
                  <a:pt x="5691188" y="0"/>
                  <a:pt x="5721668" y="29528"/>
                  <a:pt x="5721668" y="66675"/>
                </a:cubicBezTo>
                <a:lnTo>
                  <a:pt x="5721668" y="747713"/>
                </a:lnTo>
                <a:cubicBezTo>
                  <a:pt x="5721668" y="783908"/>
                  <a:pt x="5692140" y="813435"/>
                  <a:pt x="5654993" y="813435"/>
                </a:cubicBezTo>
                <a:close/>
              </a:path>
            </a:pathLst>
          </a:custGeom>
          <a:solidFill>
            <a:srgbClr val="EFEFEF"/>
          </a:solidFill>
          <a:ln w="9525" cap="flat">
            <a:noFill/>
            <a:prstDash val="solid"/>
            <a:miter/>
          </a:ln>
        </p:spPr>
        <p:txBody>
          <a:bodyPr rtlCol="0" anchor="ctr"/>
          <a:lstStyle/>
          <a:p>
            <a:endParaRPr lang="pt-BR"/>
          </a:p>
        </p:txBody>
      </p:sp>
      <p:sp>
        <p:nvSpPr>
          <p:cNvPr id="79" name="Freeform: Shape 78">
            <a:extLst>
              <a:ext uri="{FF2B5EF4-FFF2-40B4-BE49-F238E27FC236}">
                <a16:creationId xmlns:a16="http://schemas.microsoft.com/office/drawing/2014/main" id="{74A676A3-5AF4-2A8C-F87D-8DF0D8420DE0}"/>
              </a:ext>
            </a:extLst>
          </p:cNvPr>
          <p:cNvSpPr/>
          <p:nvPr/>
        </p:nvSpPr>
        <p:spPr>
          <a:xfrm>
            <a:off x="1656423" y="2637779"/>
            <a:ext cx="3641780" cy="753228"/>
          </a:xfrm>
          <a:custGeom>
            <a:avLst/>
            <a:gdLst>
              <a:gd name="connsiteX0" fmla="*/ 3609975 w 3932872"/>
              <a:gd name="connsiteY0" fmla="*/ 813435 h 813435"/>
              <a:gd name="connsiteX1" fmla="*/ 66675 w 3932872"/>
              <a:gd name="connsiteY1" fmla="*/ 813435 h 813435"/>
              <a:gd name="connsiteX2" fmla="*/ 0 w 3932872"/>
              <a:gd name="connsiteY2" fmla="*/ 746760 h 813435"/>
              <a:gd name="connsiteX3" fmla="*/ 0 w 3932872"/>
              <a:gd name="connsiteY3" fmla="*/ 66675 h 813435"/>
              <a:gd name="connsiteX4" fmla="*/ 66675 w 3932872"/>
              <a:gd name="connsiteY4" fmla="*/ 0 h 813435"/>
              <a:gd name="connsiteX5" fmla="*/ 3609975 w 3932872"/>
              <a:gd name="connsiteY5" fmla="*/ 0 h 813435"/>
              <a:gd name="connsiteX6" fmla="*/ 3924300 w 3932872"/>
              <a:gd name="connsiteY6" fmla="*/ 383858 h 813435"/>
              <a:gd name="connsiteX7" fmla="*/ 3924300 w 3932872"/>
              <a:gd name="connsiteY7" fmla="*/ 430530 h 813435"/>
              <a:gd name="connsiteX8" fmla="*/ 3609975 w 3932872"/>
              <a:gd name="connsiteY8" fmla="*/ 813435 h 8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2872" h="813435">
                <a:moveTo>
                  <a:pt x="3609975" y="813435"/>
                </a:moveTo>
                <a:lnTo>
                  <a:pt x="66675" y="813435"/>
                </a:lnTo>
                <a:cubicBezTo>
                  <a:pt x="30480" y="813435"/>
                  <a:pt x="0" y="783908"/>
                  <a:pt x="0" y="746760"/>
                </a:cubicBezTo>
                <a:lnTo>
                  <a:pt x="0" y="66675"/>
                </a:lnTo>
                <a:cubicBezTo>
                  <a:pt x="0" y="30480"/>
                  <a:pt x="29528" y="0"/>
                  <a:pt x="66675" y="0"/>
                </a:cubicBezTo>
                <a:lnTo>
                  <a:pt x="3609975" y="0"/>
                </a:lnTo>
                <a:lnTo>
                  <a:pt x="3924300" y="383858"/>
                </a:lnTo>
                <a:cubicBezTo>
                  <a:pt x="3935730" y="397193"/>
                  <a:pt x="3935730" y="417195"/>
                  <a:pt x="3924300" y="430530"/>
                </a:cubicBezTo>
                <a:lnTo>
                  <a:pt x="3609975" y="813435"/>
                </a:lnTo>
                <a:close/>
              </a:path>
            </a:pathLst>
          </a:custGeom>
          <a:solidFill>
            <a:schemeClr val="accent2"/>
          </a:solidFill>
          <a:ln w="9525" cap="flat">
            <a:noFill/>
            <a:prstDash val="solid"/>
            <a:miter/>
          </a:ln>
          <a:effectLst>
            <a:outerShdw blurRad="50800" dist="38100" dir="8100000" algn="tr" rotWithShape="0">
              <a:prstClr val="black">
                <a:alpha val="40000"/>
              </a:prstClr>
            </a:outerShdw>
          </a:effectLst>
        </p:spPr>
        <p:txBody>
          <a:bodyPr rtlCol="0" anchor="ctr"/>
          <a:lstStyle/>
          <a:p>
            <a:endParaRPr lang="pt-BR"/>
          </a:p>
        </p:txBody>
      </p:sp>
      <p:sp>
        <p:nvSpPr>
          <p:cNvPr id="81" name="Freeform: Shape 80">
            <a:extLst>
              <a:ext uri="{FF2B5EF4-FFF2-40B4-BE49-F238E27FC236}">
                <a16:creationId xmlns:a16="http://schemas.microsoft.com/office/drawing/2014/main" id="{1CB23261-B1CF-A04E-37AE-7CF7B5420A57}"/>
              </a:ext>
            </a:extLst>
          </p:cNvPr>
          <p:cNvSpPr/>
          <p:nvPr/>
        </p:nvSpPr>
        <p:spPr>
          <a:xfrm>
            <a:off x="4707065" y="3623606"/>
            <a:ext cx="5298177" cy="753228"/>
          </a:xfrm>
          <a:custGeom>
            <a:avLst/>
            <a:gdLst>
              <a:gd name="connsiteX0" fmla="*/ 5654993 w 5721667"/>
              <a:gd name="connsiteY0" fmla="*/ 813435 h 813435"/>
              <a:gd name="connsiteX1" fmla="*/ 0 w 5721667"/>
              <a:gd name="connsiteY1" fmla="*/ 813435 h 813435"/>
              <a:gd name="connsiteX2" fmla="*/ 0 w 5721667"/>
              <a:gd name="connsiteY2" fmla="*/ 0 h 813435"/>
              <a:gd name="connsiteX3" fmla="*/ 5654993 w 5721667"/>
              <a:gd name="connsiteY3" fmla="*/ 0 h 813435"/>
              <a:gd name="connsiteX4" fmla="*/ 5721668 w 5721667"/>
              <a:gd name="connsiteY4" fmla="*/ 66675 h 813435"/>
              <a:gd name="connsiteX5" fmla="*/ 5721668 w 5721667"/>
              <a:gd name="connsiteY5" fmla="*/ 747713 h 813435"/>
              <a:gd name="connsiteX6" fmla="*/ 5654993 w 5721667"/>
              <a:gd name="connsiteY6" fmla="*/ 813435 h 8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21667" h="813435">
                <a:moveTo>
                  <a:pt x="5654993" y="813435"/>
                </a:moveTo>
                <a:lnTo>
                  <a:pt x="0" y="813435"/>
                </a:lnTo>
                <a:lnTo>
                  <a:pt x="0" y="0"/>
                </a:lnTo>
                <a:lnTo>
                  <a:pt x="5654993" y="0"/>
                </a:lnTo>
                <a:cubicBezTo>
                  <a:pt x="5691188" y="0"/>
                  <a:pt x="5721668" y="29528"/>
                  <a:pt x="5721668" y="66675"/>
                </a:cubicBezTo>
                <a:lnTo>
                  <a:pt x="5721668" y="747713"/>
                </a:lnTo>
                <a:cubicBezTo>
                  <a:pt x="5721668" y="783908"/>
                  <a:pt x="5692140" y="813435"/>
                  <a:pt x="5654993" y="813435"/>
                </a:cubicBezTo>
                <a:close/>
              </a:path>
            </a:pathLst>
          </a:custGeom>
          <a:solidFill>
            <a:srgbClr val="EFEFEF"/>
          </a:solidFill>
          <a:ln w="9525" cap="flat">
            <a:noFill/>
            <a:prstDash val="solid"/>
            <a:miter/>
          </a:ln>
        </p:spPr>
        <p:txBody>
          <a:bodyPr rtlCol="0" anchor="ctr"/>
          <a:lstStyle/>
          <a:p>
            <a:endParaRPr lang="pt-BR"/>
          </a:p>
        </p:txBody>
      </p:sp>
      <p:sp>
        <p:nvSpPr>
          <p:cNvPr id="82" name="Freeform: Shape 81">
            <a:extLst>
              <a:ext uri="{FF2B5EF4-FFF2-40B4-BE49-F238E27FC236}">
                <a16:creationId xmlns:a16="http://schemas.microsoft.com/office/drawing/2014/main" id="{637963A2-5397-B2E7-F6CD-AABB1B2AC7D9}"/>
              </a:ext>
            </a:extLst>
          </p:cNvPr>
          <p:cNvSpPr/>
          <p:nvPr/>
        </p:nvSpPr>
        <p:spPr>
          <a:xfrm>
            <a:off x="1944455" y="3623606"/>
            <a:ext cx="3641780" cy="753228"/>
          </a:xfrm>
          <a:custGeom>
            <a:avLst/>
            <a:gdLst>
              <a:gd name="connsiteX0" fmla="*/ 3609975 w 3932872"/>
              <a:gd name="connsiteY0" fmla="*/ 813435 h 813435"/>
              <a:gd name="connsiteX1" fmla="*/ 66675 w 3932872"/>
              <a:gd name="connsiteY1" fmla="*/ 813435 h 813435"/>
              <a:gd name="connsiteX2" fmla="*/ 0 w 3932872"/>
              <a:gd name="connsiteY2" fmla="*/ 746760 h 813435"/>
              <a:gd name="connsiteX3" fmla="*/ 0 w 3932872"/>
              <a:gd name="connsiteY3" fmla="*/ 66675 h 813435"/>
              <a:gd name="connsiteX4" fmla="*/ 66675 w 3932872"/>
              <a:gd name="connsiteY4" fmla="*/ 0 h 813435"/>
              <a:gd name="connsiteX5" fmla="*/ 3609975 w 3932872"/>
              <a:gd name="connsiteY5" fmla="*/ 0 h 813435"/>
              <a:gd name="connsiteX6" fmla="*/ 3924300 w 3932872"/>
              <a:gd name="connsiteY6" fmla="*/ 383858 h 813435"/>
              <a:gd name="connsiteX7" fmla="*/ 3924300 w 3932872"/>
              <a:gd name="connsiteY7" fmla="*/ 430530 h 813435"/>
              <a:gd name="connsiteX8" fmla="*/ 3609975 w 3932872"/>
              <a:gd name="connsiteY8" fmla="*/ 813435 h 8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2872" h="813435">
                <a:moveTo>
                  <a:pt x="3609975" y="813435"/>
                </a:moveTo>
                <a:lnTo>
                  <a:pt x="66675" y="813435"/>
                </a:lnTo>
                <a:cubicBezTo>
                  <a:pt x="30480" y="813435"/>
                  <a:pt x="0" y="783908"/>
                  <a:pt x="0" y="746760"/>
                </a:cubicBezTo>
                <a:lnTo>
                  <a:pt x="0" y="66675"/>
                </a:lnTo>
                <a:cubicBezTo>
                  <a:pt x="0" y="30480"/>
                  <a:pt x="29528" y="0"/>
                  <a:pt x="66675" y="0"/>
                </a:cubicBezTo>
                <a:lnTo>
                  <a:pt x="3609975" y="0"/>
                </a:lnTo>
                <a:lnTo>
                  <a:pt x="3924300" y="383858"/>
                </a:lnTo>
                <a:cubicBezTo>
                  <a:pt x="3935730" y="397193"/>
                  <a:pt x="3935730" y="417195"/>
                  <a:pt x="3924300" y="430530"/>
                </a:cubicBezTo>
                <a:lnTo>
                  <a:pt x="3609975" y="813435"/>
                </a:lnTo>
                <a:close/>
              </a:path>
            </a:pathLst>
          </a:custGeom>
          <a:solidFill>
            <a:schemeClr val="accent3"/>
          </a:solidFill>
          <a:ln w="9525" cap="flat">
            <a:noFill/>
            <a:prstDash val="solid"/>
            <a:miter/>
          </a:ln>
          <a:effectLst>
            <a:outerShdw blurRad="50800" dist="38100" dir="8100000" algn="tr" rotWithShape="0">
              <a:prstClr val="black">
                <a:alpha val="40000"/>
              </a:prstClr>
            </a:outerShdw>
          </a:effectLst>
        </p:spPr>
        <p:txBody>
          <a:bodyPr rtlCol="0" anchor="ctr"/>
          <a:lstStyle/>
          <a:p>
            <a:endParaRPr lang="pt-BR"/>
          </a:p>
        </p:txBody>
      </p:sp>
      <p:sp>
        <p:nvSpPr>
          <p:cNvPr id="84" name="Freeform: Shape 83">
            <a:extLst>
              <a:ext uri="{FF2B5EF4-FFF2-40B4-BE49-F238E27FC236}">
                <a16:creationId xmlns:a16="http://schemas.microsoft.com/office/drawing/2014/main" id="{32344EEF-3FF4-214E-FB3F-BD50E4CC57B0}"/>
              </a:ext>
            </a:extLst>
          </p:cNvPr>
          <p:cNvSpPr/>
          <p:nvPr/>
        </p:nvSpPr>
        <p:spPr>
          <a:xfrm>
            <a:off x="4707064" y="4609432"/>
            <a:ext cx="5298177" cy="2125513"/>
          </a:xfrm>
          <a:custGeom>
            <a:avLst/>
            <a:gdLst>
              <a:gd name="connsiteX0" fmla="*/ 5654993 w 5721667"/>
              <a:gd name="connsiteY0" fmla="*/ 813435 h 813435"/>
              <a:gd name="connsiteX1" fmla="*/ 0 w 5721667"/>
              <a:gd name="connsiteY1" fmla="*/ 813435 h 813435"/>
              <a:gd name="connsiteX2" fmla="*/ 0 w 5721667"/>
              <a:gd name="connsiteY2" fmla="*/ 0 h 813435"/>
              <a:gd name="connsiteX3" fmla="*/ 5654993 w 5721667"/>
              <a:gd name="connsiteY3" fmla="*/ 0 h 813435"/>
              <a:gd name="connsiteX4" fmla="*/ 5721668 w 5721667"/>
              <a:gd name="connsiteY4" fmla="*/ 66675 h 813435"/>
              <a:gd name="connsiteX5" fmla="*/ 5721668 w 5721667"/>
              <a:gd name="connsiteY5" fmla="*/ 747713 h 813435"/>
              <a:gd name="connsiteX6" fmla="*/ 5654993 w 5721667"/>
              <a:gd name="connsiteY6" fmla="*/ 813435 h 8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21667" h="813435">
                <a:moveTo>
                  <a:pt x="5654993" y="813435"/>
                </a:moveTo>
                <a:lnTo>
                  <a:pt x="0" y="813435"/>
                </a:lnTo>
                <a:lnTo>
                  <a:pt x="0" y="0"/>
                </a:lnTo>
                <a:lnTo>
                  <a:pt x="5654993" y="0"/>
                </a:lnTo>
                <a:cubicBezTo>
                  <a:pt x="5691188" y="0"/>
                  <a:pt x="5721668" y="29528"/>
                  <a:pt x="5721668" y="66675"/>
                </a:cubicBezTo>
                <a:lnTo>
                  <a:pt x="5721668" y="747713"/>
                </a:lnTo>
                <a:cubicBezTo>
                  <a:pt x="5721668" y="783908"/>
                  <a:pt x="5692140" y="813435"/>
                  <a:pt x="5654993" y="813435"/>
                </a:cubicBezTo>
                <a:close/>
              </a:path>
            </a:pathLst>
          </a:custGeom>
          <a:solidFill>
            <a:srgbClr val="EFEFEF"/>
          </a:solidFill>
          <a:ln w="9525" cap="flat">
            <a:noFill/>
            <a:prstDash val="solid"/>
            <a:miter/>
          </a:ln>
        </p:spPr>
        <p:txBody>
          <a:bodyPr rtlCol="0" anchor="ctr"/>
          <a:lstStyle/>
          <a:p>
            <a:endParaRPr lang="pt-BR"/>
          </a:p>
        </p:txBody>
      </p:sp>
      <p:sp>
        <p:nvSpPr>
          <p:cNvPr id="85" name="Freeform: Shape 84">
            <a:extLst>
              <a:ext uri="{FF2B5EF4-FFF2-40B4-BE49-F238E27FC236}">
                <a16:creationId xmlns:a16="http://schemas.microsoft.com/office/drawing/2014/main" id="{1FDE987B-A45C-B974-48D0-E04D35C7FA64}"/>
              </a:ext>
            </a:extLst>
          </p:cNvPr>
          <p:cNvSpPr/>
          <p:nvPr/>
        </p:nvSpPr>
        <p:spPr>
          <a:xfrm>
            <a:off x="2232487" y="4609431"/>
            <a:ext cx="3641780" cy="753228"/>
          </a:xfrm>
          <a:custGeom>
            <a:avLst/>
            <a:gdLst>
              <a:gd name="connsiteX0" fmla="*/ 3609975 w 3932872"/>
              <a:gd name="connsiteY0" fmla="*/ 813435 h 813435"/>
              <a:gd name="connsiteX1" fmla="*/ 66675 w 3932872"/>
              <a:gd name="connsiteY1" fmla="*/ 813435 h 813435"/>
              <a:gd name="connsiteX2" fmla="*/ 0 w 3932872"/>
              <a:gd name="connsiteY2" fmla="*/ 746760 h 813435"/>
              <a:gd name="connsiteX3" fmla="*/ 0 w 3932872"/>
              <a:gd name="connsiteY3" fmla="*/ 66675 h 813435"/>
              <a:gd name="connsiteX4" fmla="*/ 66675 w 3932872"/>
              <a:gd name="connsiteY4" fmla="*/ 0 h 813435"/>
              <a:gd name="connsiteX5" fmla="*/ 3609975 w 3932872"/>
              <a:gd name="connsiteY5" fmla="*/ 0 h 813435"/>
              <a:gd name="connsiteX6" fmla="*/ 3924300 w 3932872"/>
              <a:gd name="connsiteY6" fmla="*/ 383858 h 813435"/>
              <a:gd name="connsiteX7" fmla="*/ 3924300 w 3932872"/>
              <a:gd name="connsiteY7" fmla="*/ 430530 h 813435"/>
              <a:gd name="connsiteX8" fmla="*/ 3609975 w 3932872"/>
              <a:gd name="connsiteY8" fmla="*/ 813435 h 8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2872" h="813435">
                <a:moveTo>
                  <a:pt x="3609975" y="813435"/>
                </a:moveTo>
                <a:lnTo>
                  <a:pt x="66675" y="813435"/>
                </a:lnTo>
                <a:cubicBezTo>
                  <a:pt x="30480" y="813435"/>
                  <a:pt x="0" y="783908"/>
                  <a:pt x="0" y="746760"/>
                </a:cubicBezTo>
                <a:lnTo>
                  <a:pt x="0" y="66675"/>
                </a:lnTo>
                <a:cubicBezTo>
                  <a:pt x="0" y="30480"/>
                  <a:pt x="29528" y="0"/>
                  <a:pt x="66675" y="0"/>
                </a:cubicBezTo>
                <a:lnTo>
                  <a:pt x="3609975" y="0"/>
                </a:lnTo>
                <a:lnTo>
                  <a:pt x="3924300" y="383858"/>
                </a:lnTo>
                <a:cubicBezTo>
                  <a:pt x="3935730" y="397193"/>
                  <a:pt x="3935730" y="417195"/>
                  <a:pt x="3924300" y="430530"/>
                </a:cubicBezTo>
                <a:lnTo>
                  <a:pt x="3609975" y="813435"/>
                </a:lnTo>
                <a:close/>
              </a:path>
            </a:pathLst>
          </a:custGeom>
          <a:solidFill>
            <a:schemeClr val="accent4"/>
          </a:solidFill>
          <a:ln w="9525" cap="flat">
            <a:noFill/>
            <a:prstDash val="solid"/>
            <a:miter/>
          </a:ln>
          <a:effectLst>
            <a:outerShdw blurRad="50800" dist="38100" dir="8100000" algn="tr" rotWithShape="0">
              <a:prstClr val="black">
                <a:alpha val="40000"/>
              </a:prstClr>
            </a:outerShdw>
          </a:effectLst>
        </p:spPr>
        <p:txBody>
          <a:bodyPr rtlCol="0" anchor="ctr"/>
          <a:lstStyle/>
          <a:p>
            <a:endParaRPr lang="pt-BR"/>
          </a:p>
        </p:txBody>
      </p:sp>
      <p:sp>
        <p:nvSpPr>
          <p:cNvPr id="26" name="Oval 25">
            <a:extLst>
              <a:ext uri="{FF2B5EF4-FFF2-40B4-BE49-F238E27FC236}">
                <a16:creationId xmlns:a16="http://schemas.microsoft.com/office/drawing/2014/main" id="{FDFE3338-8141-978D-8995-6EB27F079951}"/>
              </a:ext>
            </a:extLst>
          </p:cNvPr>
          <p:cNvSpPr/>
          <p:nvPr/>
        </p:nvSpPr>
        <p:spPr>
          <a:xfrm>
            <a:off x="1143939" y="1835603"/>
            <a:ext cx="419356" cy="419356"/>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0" name="Oval 89">
            <a:extLst>
              <a:ext uri="{FF2B5EF4-FFF2-40B4-BE49-F238E27FC236}">
                <a16:creationId xmlns:a16="http://schemas.microsoft.com/office/drawing/2014/main" id="{6DD29846-18EE-E5A1-8AF0-1B06415543CC}"/>
              </a:ext>
            </a:extLst>
          </p:cNvPr>
          <p:cNvSpPr/>
          <p:nvPr/>
        </p:nvSpPr>
        <p:spPr>
          <a:xfrm>
            <a:off x="1446746" y="2775165"/>
            <a:ext cx="419356" cy="419356"/>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1" name="Oval 90">
            <a:extLst>
              <a:ext uri="{FF2B5EF4-FFF2-40B4-BE49-F238E27FC236}">
                <a16:creationId xmlns:a16="http://schemas.microsoft.com/office/drawing/2014/main" id="{06487288-6C7B-02B6-6A9C-4B2E24B2C74F}"/>
              </a:ext>
            </a:extLst>
          </p:cNvPr>
          <p:cNvSpPr/>
          <p:nvPr/>
        </p:nvSpPr>
        <p:spPr>
          <a:xfrm>
            <a:off x="1732518" y="3790542"/>
            <a:ext cx="419356" cy="419356"/>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2" name="Oval 91">
            <a:extLst>
              <a:ext uri="{FF2B5EF4-FFF2-40B4-BE49-F238E27FC236}">
                <a16:creationId xmlns:a16="http://schemas.microsoft.com/office/drawing/2014/main" id="{601919E8-D2BC-D328-89D8-EA27F86CC6B7}"/>
              </a:ext>
            </a:extLst>
          </p:cNvPr>
          <p:cNvSpPr/>
          <p:nvPr/>
        </p:nvSpPr>
        <p:spPr>
          <a:xfrm>
            <a:off x="2022777" y="4778213"/>
            <a:ext cx="419356" cy="419356"/>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8" name="TextBox 97">
            <a:extLst>
              <a:ext uri="{FF2B5EF4-FFF2-40B4-BE49-F238E27FC236}">
                <a16:creationId xmlns:a16="http://schemas.microsoft.com/office/drawing/2014/main" id="{6FDFD16B-3CED-07A9-283C-77D05EEF44DF}"/>
              </a:ext>
            </a:extLst>
          </p:cNvPr>
          <p:cNvSpPr txBox="1"/>
          <p:nvPr/>
        </p:nvSpPr>
        <p:spPr>
          <a:xfrm>
            <a:off x="5232955" y="1844054"/>
            <a:ext cx="4666187" cy="338554"/>
          </a:xfrm>
          <a:prstGeom prst="rect">
            <a:avLst/>
          </a:prstGeom>
          <a:noFill/>
        </p:spPr>
        <p:txBody>
          <a:bodyPr wrap="square" rtlCol="0">
            <a:spAutoFit/>
          </a:bodyPr>
          <a:lstStyle/>
          <a:p>
            <a:r>
              <a:rPr lang="en-US" sz="1600" dirty="0"/>
              <a:t>Property within city limits? </a:t>
            </a:r>
          </a:p>
        </p:txBody>
      </p:sp>
      <p:sp>
        <p:nvSpPr>
          <p:cNvPr id="99" name="TextBox 98">
            <a:extLst>
              <a:ext uri="{FF2B5EF4-FFF2-40B4-BE49-F238E27FC236}">
                <a16:creationId xmlns:a16="http://schemas.microsoft.com/office/drawing/2014/main" id="{D6FA3726-B2F3-F484-7DA8-645BE7BF7333}"/>
              </a:ext>
            </a:extLst>
          </p:cNvPr>
          <p:cNvSpPr txBox="1"/>
          <p:nvPr/>
        </p:nvSpPr>
        <p:spPr>
          <a:xfrm>
            <a:off x="1190569" y="1832599"/>
            <a:ext cx="314510" cy="400110"/>
          </a:xfrm>
          <a:prstGeom prst="rect">
            <a:avLst/>
          </a:prstGeom>
          <a:noFill/>
        </p:spPr>
        <p:txBody>
          <a:bodyPr wrap="none" rtlCol="0">
            <a:spAutoFit/>
          </a:bodyPr>
          <a:lstStyle/>
          <a:p>
            <a:r>
              <a:rPr lang="en-US" sz="2000" b="1" dirty="0">
                <a:solidFill>
                  <a:schemeClr val="bg1"/>
                </a:solidFill>
              </a:rPr>
              <a:t>1</a:t>
            </a:r>
          </a:p>
        </p:txBody>
      </p:sp>
      <p:sp>
        <p:nvSpPr>
          <p:cNvPr id="100" name="TextBox 99">
            <a:extLst>
              <a:ext uri="{FF2B5EF4-FFF2-40B4-BE49-F238E27FC236}">
                <a16:creationId xmlns:a16="http://schemas.microsoft.com/office/drawing/2014/main" id="{785B7E5A-5CF7-29FF-8DBB-91694C5EC248}"/>
              </a:ext>
            </a:extLst>
          </p:cNvPr>
          <p:cNvSpPr txBox="1"/>
          <p:nvPr/>
        </p:nvSpPr>
        <p:spPr>
          <a:xfrm>
            <a:off x="1500996" y="2789211"/>
            <a:ext cx="314509" cy="400110"/>
          </a:xfrm>
          <a:prstGeom prst="rect">
            <a:avLst/>
          </a:prstGeom>
          <a:noFill/>
        </p:spPr>
        <p:txBody>
          <a:bodyPr wrap="none" rtlCol="0">
            <a:spAutoFit/>
          </a:bodyPr>
          <a:lstStyle/>
          <a:p>
            <a:pPr algn="ctr"/>
            <a:r>
              <a:rPr lang="en-US" sz="2000" b="1" dirty="0">
                <a:solidFill>
                  <a:schemeClr val="bg1"/>
                </a:solidFill>
              </a:rPr>
              <a:t>2</a:t>
            </a:r>
          </a:p>
        </p:txBody>
      </p:sp>
      <p:sp>
        <p:nvSpPr>
          <p:cNvPr id="105" name="TextBox 104">
            <a:extLst>
              <a:ext uri="{FF2B5EF4-FFF2-40B4-BE49-F238E27FC236}">
                <a16:creationId xmlns:a16="http://schemas.microsoft.com/office/drawing/2014/main" id="{961FAC4B-4D08-2750-0520-BE202EC04318}"/>
              </a:ext>
            </a:extLst>
          </p:cNvPr>
          <p:cNvSpPr txBox="1"/>
          <p:nvPr/>
        </p:nvSpPr>
        <p:spPr>
          <a:xfrm>
            <a:off x="5476573" y="2694166"/>
            <a:ext cx="4410472" cy="584775"/>
          </a:xfrm>
          <a:prstGeom prst="rect">
            <a:avLst/>
          </a:prstGeom>
          <a:noFill/>
        </p:spPr>
        <p:txBody>
          <a:bodyPr wrap="square" rtlCol="0">
            <a:spAutoFit/>
          </a:bodyPr>
          <a:lstStyle/>
          <a:p>
            <a:r>
              <a:rPr lang="en-US" sz="1600" dirty="0"/>
              <a:t>Developed property with one or more residential or commercial units?</a:t>
            </a:r>
          </a:p>
        </p:txBody>
      </p:sp>
      <p:sp>
        <p:nvSpPr>
          <p:cNvPr id="107" name="TextBox 106">
            <a:extLst>
              <a:ext uri="{FF2B5EF4-FFF2-40B4-BE49-F238E27FC236}">
                <a16:creationId xmlns:a16="http://schemas.microsoft.com/office/drawing/2014/main" id="{EB26C33B-92D2-8F2D-F5E0-E74751D3A9E8}"/>
              </a:ext>
            </a:extLst>
          </p:cNvPr>
          <p:cNvSpPr txBox="1"/>
          <p:nvPr/>
        </p:nvSpPr>
        <p:spPr>
          <a:xfrm>
            <a:off x="5724814" y="3596365"/>
            <a:ext cx="4136517" cy="1077218"/>
          </a:xfrm>
          <a:prstGeom prst="rect">
            <a:avLst/>
          </a:prstGeom>
          <a:noFill/>
        </p:spPr>
        <p:txBody>
          <a:bodyPr wrap="square" rtlCol="0">
            <a:spAutoFit/>
          </a:bodyPr>
          <a:lstStyle/>
          <a:p>
            <a:r>
              <a:rPr lang="en-US" sz="1600" dirty="0"/>
              <a:t>Reasonable distance of water line owned, leased, or operated by city or on behalf of city? No valid well permit?</a:t>
            </a:r>
          </a:p>
          <a:p>
            <a:endParaRPr lang="en-US" sz="1600" dirty="0">
              <a:solidFill>
                <a:schemeClr val="tx1">
                  <a:lumMod val="85000"/>
                  <a:lumOff val="15000"/>
                </a:schemeClr>
              </a:solidFill>
            </a:endParaRPr>
          </a:p>
        </p:txBody>
      </p:sp>
      <p:sp>
        <p:nvSpPr>
          <p:cNvPr id="109" name="TextBox 108">
            <a:extLst>
              <a:ext uri="{FF2B5EF4-FFF2-40B4-BE49-F238E27FC236}">
                <a16:creationId xmlns:a16="http://schemas.microsoft.com/office/drawing/2014/main" id="{C7A0AC67-84A8-5A86-3223-6F6AB5A1CABC}"/>
              </a:ext>
            </a:extLst>
          </p:cNvPr>
          <p:cNvSpPr txBox="1"/>
          <p:nvPr/>
        </p:nvSpPr>
        <p:spPr>
          <a:xfrm>
            <a:off x="6046768" y="4594648"/>
            <a:ext cx="3840277" cy="830997"/>
          </a:xfrm>
          <a:prstGeom prst="rect">
            <a:avLst/>
          </a:prstGeom>
          <a:noFill/>
        </p:spPr>
        <p:txBody>
          <a:bodyPr wrap="square" rtlCol="0">
            <a:spAutoFit/>
          </a:bodyPr>
          <a:lstStyle/>
          <a:p>
            <a:r>
              <a:rPr lang="en-US" sz="1600" dirty="0"/>
              <a:t>Adequate water pressure can be achieved using the same piping size as the meter provides to the owner's premises?</a:t>
            </a:r>
          </a:p>
        </p:txBody>
      </p:sp>
      <p:grpSp>
        <p:nvGrpSpPr>
          <p:cNvPr id="2" name="Graphic 11">
            <a:extLst>
              <a:ext uri="{FF2B5EF4-FFF2-40B4-BE49-F238E27FC236}">
                <a16:creationId xmlns:a16="http://schemas.microsoft.com/office/drawing/2014/main" id="{3C0A7EE7-5FCB-2519-4B60-FD16A5567507}"/>
              </a:ext>
            </a:extLst>
          </p:cNvPr>
          <p:cNvGrpSpPr/>
          <p:nvPr/>
        </p:nvGrpSpPr>
        <p:grpSpPr>
          <a:xfrm>
            <a:off x="773646" y="2028721"/>
            <a:ext cx="596279" cy="1023463"/>
            <a:chOff x="1323201" y="2039776"/>
            <a:chExt cx="596279" cy="1023463"/>
          </a:xfrm>
        </p:grpSpPr>
        <p:sp>
          <p:nvSpPr>
            <p:cNvPr id="3" name="Freeform: Shape 2">
              <a:extLst>
                <a:ext uri="{FF2B5EF4-FFF2-40B4-BE49-F238E27FC236}">
                  <a16:creationId xmlns:a16="http://schemas.microsoft.com/office/drawing/2014/main" id="{C197ECC7-13C8-D994-17B4-8E4E49433544}"/>
                </a:ext>
              </a:extLst>
            </p:cNvPr>
            <p:cNvSpPr/>
            <p:nvPr/>
          </p:nvSpPr>
          <p:spPr>
            <a:xfrm>
              <a:off x="1323201" y="2039776"/>
              <a:ext cx="532201" cy="978964"/>
            </a:xfrm>
            <a:custGeom>
              <a:avLst/>
              <a:gdLst>
                <a:gd name="connsiteX0" fmla="*/ 532202 w 532201"/>
                <a:gd name="connsiteY0" fmla="*/ 978965 h 978964"/>
                <a:gd name="connsiteX1" fmla="*/ 335518 w 532201"/>
                <a:gd name="connsiteY1" fmla="*/ 978965 h 978964"/>
                <a:gd name="connsiteX2" fmla="*/ 0 w 532201"/>
                <a:gd name="connsiteY2" fmla="*/ 643447 h 978964"/>
                <a:gd name="connsiteX3" fmla="*/ 0 w 532201"/>
                <a:gd name="connsiteY3" fmla="*/ 335518 h 978964"/>
                <a:gd name="connsiteX4" fmla="*/ 335518 w 532201"/>
                <a:gd name="connsiteY4" fmla="*/ 0 h 978964"/>
                <a:gd name="connsiteX5" fmla="*/ 335518 w 532201"/>
                <a:gd name="connsiteY5" fmla="*/ 0 h 97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201" h="978964">
                  <a:moveTo>
                    <a:pt x="532202" y="978965"/>
                  </a:moveTo>
                  <a:lnTo>
                    <a:pt x="335518" y="978965"/>
                  </a:lnTo>
                  <a:cubicBezTo>
                    <a:pt x="150405" y="978965"/>
                    <a:pt x="0" y="828560"/>
                    <a:pt x="0" y="643447"/>
                  </a:cubicBezTo>
                  <a:lnTo>
                    <a:pt x="0" y="335518"/>
                  </a:lnTo>
                  <a:cubicBezTo>
                    <a:pt x="0" y="150405"/>
                    <a:pt x="150405" y="0"/>
                    <a:pt x="335518" y="0"/>
                  </a:cubicBezTo>
                  <a:lnTo>
                    <a:pt x="335518" y="0"/>
                  </a:lnTo>
                </a:path>
              </a:pathLst>
            </a:custGeom>
            <a:noFill/>
            <a:ln w="8825" cap="flat">
              <a:solidFill>
                <a:schemeClr val="accent1"/>
              </a:solidFill>
              <a:prstDash val="solid"/>
              <a:miter/>
            </a:ln>
          </p:spPr>
          <p:txBody>
            <a:bodyPr rtlCol="0" anchor="ctr"/>
            <a:lstStyle/>
            <a:p>
              <a:endParaRPr lang="pt-BR"/>
            </a:p>
          </p:txBody>
        </p:sp>
        <p:sp>
          <p:nvSpPr>
            <p:cNvPr id="4" name="Freeform: Shape 3">
              <a:extLst>
                <a:ext uri="{FF2B5EF4-FFF2-40B4-BE49-F238E27FC236}">
                  <a16:creationId xmlns:a16="http://schemas.microsoft.com/office/drawing/2014/main" id="{101B038D-5C35-79F5-A027-6E04F502FB76}"/>
                </a:ext>
              </a:extLst>
            </p:cNvPr>
            <p:cNvSpPr/>
            <p:nvPr/>
          </p:nvSpPr>
          <p:spPr>
            <a:xfrm>
              <a:off x="1842053" y="2974243"/>
              <a:ext cx="77427" cy="88996"/>
            </a:xfrm>
            <a:custGeom>
              <a:avLst/>
              <a:gdLst>
                <a:gd name="connsiteX0" fmla="*/ 0 w 77427"/>
                <a:gd name="connsiteY0" fmla="*/ 0 h 88996"/>
                <a:gd name="connsiteX1" fmla="*/ 77427 w 77427"/>
                <a:gd name="connsiteY1" fmla="*/ 44498 h 88996"/>
                <a:gd name="connsiteX2" fmla="*/ 0 w 77427"/>
                <a:gd name="connsiteY2" fmla="*/ 88997 h 88996"/>
              </a:gdLst>
              <a:ahLst/>
              <a:cxnLst>
                <a:cxn ang="0">
                  <a:pos x="connsiteX0" y="connsiteY0"/>
                </a:cxn>
                <a:cxn ang="0">
                  <a:pos x="connsiteX1" y="connsiteY1"/>
                </a:cxn>
                <a:cxn ang="0">
                  <a:pos x="connsiteX2" y="connsiteY2"/>
                </a:cxn>
              </a:cxnLst>
              <a:rect l="l" t="t" r="r" b="b"/>
              <a:pathLst>
                <a:path w="77427" h="88996">
                  <a:moveTo>
                    <a:pt x="0" y="0"/>
                  </a:moveTo>
                  <a:lnTo>
                    <a:pt x="77427" y="44498"/>
                  </a:lnTo>
                  <a:lnTo>
                    <a:pt x="0" y="88997"/>
                  </a:lnTo>
                  <a:close/>
                </a:path>
              </a:pathLst>
            </a:custGeom>
            <a:solidFill>
              <a:schemeClr val="accent1"/>
            </a:solidFill>
            <a:ln w="8825" cap="flat">
              <a:solidFill>
                <a:schemeClr val="accent1"/>
              </a:solidFill>
              <a:prstDash val="solid"/>
              <a:miter/>
            </a:ln>
          </p:spPr>
          <p:txBody>
            <a:bodyPr rtlCol="0" anchor="ctr"/>
            <a:lstStyle/>
            <a:p>
              <a:endParaRPr lang="pt-BR"/>
            </a:p>
          </p:txBody>
        </p:sp>
      </p:grpSp>
      <p:grpSp>
        <p:nvGrpSpPr>
          <p:cNvPr id="5" name="Graphic 93">
            <a:extLst>
              <a:ext uri="{FF2B5EF4-FFF2-40B4-BE49-F238E27FC236}">
                <a16:creationId xmlns:a16="http://schemas.microsoft.com/office/drawing/2014/main" id="{DADE0933-6C39-C72C-A887-3F7BE215B040}"/>
              </a:ext>
            </a:extLst>
          </p:cNvPr>
          <p:cNvGrpSpPr/>
          <p:nvPr/>
        </p:nvGrpSpPr>
        <p:grpSpPr>
          <a:xfrm>
            <a:off x="992282" y="3023547"/>
            <a:ext cx="596279" cy="1023463"/>
            <a:chOff x="1541837" y="3034603"/>
            <a:chExt cx="596279" cy="1023463"/>
          </a:xfrm>
        </p:grpSpPr>
        <p:sp>
          <p:nvSpPr>
            <p:cNvPr id="6" name="Freeform: Shape 5">
              <a:extLst>
                <a:ext uri="{FF2B5EF4-FFF2-40B4-BE49-F238E27FC236}">
                  <a16:creationId xmlns:a16="http://schemas.microsoft.com/office/drawing/2014/main" id="{79467551-925C-4082-0E5F-7E991EF48D92}"/>
                </a:ext>
              </a:extLst>
            </p:cNvPr>
            <p:cNvSpPr/>
            <p:nvPr/>
          </p:nvSpPr>
          <p:spPr>
            <a:xfrm>
              <a:off x="1541837" y="3034603"/>
              <a:ext cx="532201" cy="978964"/>
            </a:xfrm>
            <a:custGeom>
              <a:avLst/>
              <a:gdLst>
                <a:gd name="connsiteX0" fmla="*/ 532202 w 532201"/>
                <a:gd name="connsiteY0" fmla="*/ 978965 h 978964"/>
                <a:gd name="connsiteX1" fmla="*/ 335518 w 532201"/>
                <a:gd name="connsiteY1" fmla="*/ 978965 h 978964"/>
                <a:gd name="connsiteX2" fmla="*/ 0 w 532201"/>
                <a:gd name="connsiteY2" fmla="*/ 643447 h 978964"/>
                <a:gd name="connsiteX3" fmla="*/ 0 w 532201"/>
                <a:gd name="connsiteY3" fmla="*/ 335518 h 978964"/>
                <a:gd name="connsiteX4" fmla="*/ 335518 w 532201"/>
                <a:gd name="connsiteY4" fmla="*/ 0 h 978964"/>
                <a:gd name="connsiteX5" fmla="*/ 335518 w 532201"/>
                <a:gd name="connsiteY5" fmla="*/ 0 h 97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201" h="978964">
                  <a:moveTo>
                    <a:pt x="532202" y="978965"/>
                  </a:moveTo>
                  <a:lnTo>
                    <a:pt x="335518" y="978965"/>
                  </a:lnTo>
                  <a:cubicBezTo>
                    <a:pt x="150405" y="978965"/>
                    <a:pt x="0" y="828560"/>
                    <a:pt x="0" y="643447"/>
                  </a:cubicBezTo>
                  <a:lnTo>
                    <a:pt x="0" y="335518"/>
                  </a:lnTo>
                  <a:cubicBezTo>
                    <a:pt x="0" y="150405"/>
                    <a:pt x="150405" y="0"/>
                    <a:pt x="335518" y="0"/>
                  </a:cubicBezTo>
                  <a:lnTo>
                    <a:pt x="335518" y="0"/>
                  </a:lnTo>
                </a:path>
              </a:pathLst>
            </a:custGeom>
            <a:noFill/>
            <a:ln w="8825" cap="flat">
              <a:solidFill>
                <a:schemeClr val="accent1"/>
              </a:solidFill>
              <a:prstDash val="solid"/>
              <a:miter/>
            </a:ln>
          </p:spPr>
          <p:txBody>
            <a:bodyPr rtlCol="0" anchor="ctr"/>
            <a:lstStyle/>
            <a:p>
              <a:endParaRPr lang="pt-BR"/>
            </a:p>
          </p:txBody>
        </p:sp>
        <p:sp>
          <p:nvSpPr>
            <p:cNvPr id="7" name="Freeform: Shape 6">
              <a:extLst>
                <a:ext uri="{FF2B5EF4-FFF2-40B4-BE49-F238E27FC236}">
                  <a16:creationId xmlns:a16="http://schemas.microsoft.com/office/drawing/2014/main" id="{BEF5E1AE-2234-6B4C-28A0-86BE3DAB6EAC}"/>
                </a:ext>
              </a:extLst>
            </p:cNvPr>
            <p:cNvSpPr/>
            <p:nvPr/>
          </p:nvSpPr>
          <p:spPr>
            <a:xfrm>
              <a:off x="2060689" y="3969070"/>
              <a:ext cx="77427" cy="88996"/>
            </a:xfrm>
            <a:custGeom>
              <a:avLst/>
              <a:gdLst>
                <a:gd name="connsiteX0" fmla="*/ 0 w 77427"/>
                <a:gd name="connsiteY0" fmla="*/ 0 h 88996"/>
                <a:gd name="connsiteX1" fmla="*/ 77427 w 77427"/>
                <a:gd name="connsiteY1" fmla="*/ 44498 h 88996"/>
                <a:gd name="connsiteX2" fmla="*/ 0 w 77427"/>
                <a:gd name="connsiteY2" fmla="*/ 88997 h 88996"/>
              </a:gdLst>
              <a:ahLst/>
              <a:cxnLst>
                <a:cxn ang="0">
                  <a:pos x="connsiteX0" y="connsiteY0"/>
                </a:cxn>
                <a:cxn ang="0">
                  <a:pos x="connsiteX1" y="connsiteY1"/>
                </a:cxn>
                <a:cxn ang="0">
                  <a:pos x="connsiteX2" y="connsiteY2"/>
                </a:cxn>
              </a:cxnLst>
              <a:rect l="l" t="t" r="r" b="b"/>
              <a:pathLst>
                <a:path w="77427" h="88996">
                  <a:moveTo>
                    <a:pt x="0" y="0"/>
                  </a:moveTo>
                  <a:lnTo>
                    <a:pt x="77427" y="44498"/>
                  </a:lnTo>
                  <a:lnTo>
                    <a:pt x="0" y="88997"/>
                  </a:lnTo>
                  <a:close/>
                </a:path>
              </a:pathLst>
            </a:custGeom>
            <a:solidFill>
              <a:schemeClr val="accent1"/>
            </a:solidFill>
            <a:ln w="8825" cap="flat">
              <a:solidFill>
                <a:schemeClr val="accent1"/>
              </a:solidFill>
              <a:prstDash val="solid"/>
              <a:miter/>
            </a:ln>
          </p:spPr>
          <p:txBody>
            <a:bodyPr rtlCol="0" anchor="ctr"/>
            <a:lstStyle/>
            <a:p>
              <a:endParaRPr lang="pt-BR"/>
            </a:p>
          </p:txBody>
        </p:sp>
      </p:grpSp>
      <p:grpSp>
        <p:nvGrpSpPr>
          <p:cNvPr id="8" name="Graphic 94">
            <a:extLst>
              <a:ext uri="{FF2B5EF4-FFF2-40B4-BE49-F238E27FC236}">
                <a16:creationId xmlns:a16="http://schemas.microsoft.com/office/drawing/2014/main" id="{7BE46DA9-8098-2666-E410-562E3104FBB2}"/>
              </a:ext>
            </a:extLst>
          </p:cNvPr>
          <p:cNvGrpSpPr/>
          <p:nvPr/>
        </p:nvGrpSpPr>
        <p:grpSpPr>
          <a:xfrm>
            <a:off x="1214906" y="4016354"/>
            <a:ext cx="596279" cy="1023463"/>
            <a:chOff x="1764461" y="4027410"/>
            <a:chExt cx="596279" cy="1023463"/>
          </a:xfrm>
        </p:grpSpPr>
        <p:sp>
          <p:nvSpPr>
            <p:cNvPr id="9" name="Freeform: Shape 8">
              <a:extLst>
                <a:ext uri="{FF2B5EF4-FFF2-40B4-BE49-F238E27FC236}">
                  <a16:creationId xmlns:a16="http://schemas.microsoft.com/office/drawing/2014/main" id="{4345DCEB-3575-DCD6-681D-5C8A8D6C5526}"/>
                </a:ext>
              </a:extLst>
            </p:cNvPr>
            <p:cNvSpPr/>
            <p:nvPr/>
          </p:nvSpPr>
          <p:spPr>
            <a:xfrm>
              <a:off x="1764461" y="4027410"/>
              <a:ext cx="532201" cy="978964"/>
            </a:xfrm>
            <a:custGeom>
              <a:avLst/>
              <a:gdLst>
                <a:gd name="connsiteX0" fmla="*/ 532202 w 532201"/>
                <a:gd name="connsiteY0" fmla="*/ 978965 h 978964"/>
                <a:gd name="connsiteX1" fmla="*/ 335518 w 532201"/>
                <a:gd name="connsiteY1" fmla="*/ 978965 h 978964"/>
                <a:gd name="connsiteX2" fmla="*/ 0 w 532201"/>
                <a:gd name="connsiteY2" fmla="*/ 643447 h 978964"/>
                <a:gd name="connsiteX3" fmla="*/ 0 w 532201"/>
                <a:gd name="connsiteY3" fmla="*/ 335518 h 978964"/>
                <a:gd name="connsiteX4" fmla="*/ 335518 w 532201"/>
                <a:gd name="connsiteY4" fmla="*/ 0 h 978964"/>
                <a:gd name="connsiteX5" fmla="*/ 335518 w 532201"/>
                <a:gd name="connsiteY5" fmla="*/ 0 h 97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201" h="978964">
                  <a:moveTo>
                    <a:pt x="532202" y="978965"/>
                  </a:moveTo>
                  <a:lnTo>
                    <a:pt x="335518" y="978965"/>
                  </a:lnTo>
                  <a:cubicBezTo>
                    <a:pt x="150405" y="978965"/>
                    <a:pt x="0" y="828560"/>
                    <a:pt x="0" y="643447"/>
                  </a:cubicBezTo>
                  <a:lnTo>
                    <a:pt x="0" y="335518"/>
                  </a:lnTo>
                  <a:cubicBezTo>
                    <a:pt x="0" y="150405"/>
                    <a:pt x="150405" y="0"/>
                    <a:pt x="335518" y="0"/>
                  </a:cubicBezTo>
                  <a:lnTo>
                    <a:pt x="335518" y="0"/>
                  </a:lnTo>
                </a:path>
              </a:pathLst>
            </a:custGeom>
            <a:noFill/>
            <a:ln w="8825" cap="flat">
              <a:solidFill>
                <a:schemeClr val="accent1"/>
              </a:solidFill>
              <a:prstDash val="solid"/>
              <a:miter/>
            </a:ln>
          </p:spPr>
          <p:txBody>
            <a:bodyPr rtlCol="0" anchor="ctr"/>
            <a:lstStyle/>
            <a:p>
              <a:endParaRPr lang="pt-BR"/>
            </a:p>
          </p:txBody>
        </p:sp>
        <p:sp>
          <p:nvSpPr>
            <p:cNvPr id="10" name="Freeform: Shape 9">
              <a:extLst>
                <a:ext uri="{FF2B5EF4-FFF2-40B4-BE49-F238E27FC236}">
                  <a16:creationId xmlns:a16="http://schemas.microsoft.com/office/drawing/2014/main" id="{FF4357BB-BFE2-FD60-850C-B903A0DDB618}"/>
                </a:ext>
              </a:extLst>
            </p:cNvPr>
            <p:cNvSpPr/>
            <p:nvPr/>
          </p:nvSpPr>
          <p:spPr>
            <a:xfrm>
              <a:off x="2283313" y="4961877"/>
              <a:ext cx="77427" cy="88996"/>
            </a:xfrm>
            <a:custGeom>
              <a:avLst/>
              <a:gdLst>
                <a:gd name="connsiteX0" fmla="*/ 0 w 77427"/>
                <a:gd name="connsiteY0" fmla="*/ 0 h 88996"/>
                <a:gd name="connsiteX1" fmla="*/ 77427 w 77427"/>
                <a:gd name="connsiteY1" fmla="*/ 44498 h 88996"/>
                <a:gd name="connsiteX2" fmla="*/ 0 w 77427"/>
                <a:gd name="connsiteY2" fmla="*/ 88997 h 88996"/>
              </a:gdLst>
              <a:ahLst/>
              <a:cxnLst>
                <a:cxn ang="0">
                  <a:pos x="connsiteX0" y="connsiteY0"/>
                </a:cxn>
                <a:cxn ang="0">
                  <a:pos x="connsiteX1" y="connsiteY1"/>
                </a:cxn>
                <a:cxn ang="0">
                  <a:pos x="connsiteX2" y="connsiteY2"/>
                </a:cxn>
              </a:cxnLst>
              <a:rect l="l" t="t" r="r" b="b"/>
              <a:pathLst>
                <a:path w="77427" h="88996">
                  <a:moveTo>
                    <a:pt x="0" y="0"/>
                  </a:moveTo>
                  <a:lnTo>
                    <a:pt x="77427" y="44498"/>
                  </a:lnTo>
                  <a:lnTo>
                    <a:pt x="0" y="88997"/>
                  </a:lnTo>
                  <a:close/>
                </a:path>
              </a:pathLst>
            </a:custGeom>
            <a:solidFill>
              <a:schemeClr val="accent1"/>
            </a:solidFill>
            <a:ln w="8825" cap="flat">
              <a:solidFill>
                <a:schemeClr val="accent1"/>
              </a:solidFill>
              <a:prstDash val="solid"/>
              <a:miter/>
            </a:ln>
          </p:spPr>
          <p:txBody>
            <a:bodyPr rtlCol="0" anchor="ctr"/>
            <a:lstStyle/>
            <a:p>
              <a:endParaRPr lang="pt-BR"/>
            </a:p>
          </p:txBody>
        </p:sp>
      </p:grpSp>
      <p:grpSp>
        <p:nvGrpSpPr>
          <p:cNvPr id="45" name="Group 44">
            <a:extLst>
              <a:ext uri="{FF2B5EF4-FFF2-40B4-BE49-F238E27FC236}">
                <a16:creationId xmlns:a16="http://schemas.microsoft.com/office/drawing/2014/main" id="{AB97FF95-C36E-47DE-1D0B-E62E80D9A970}"/>
              </a:ext>
            </a:extLst>
          </p:cNvPr>
          <p:cNvGrpSpPr/>
          <p:nvPr/>
        </p:nvGrpSpPr>
        <p:grpSpPr>
          <a:xfrm>
            <a:off x="4363821" y="1832265"/>
            <a:ext cx="249267" cy="400443"/>
            <a:chOff x="4980291" y="1842213"/>
            <a:chExt cx="249266" cy="400443"/>
          </a:xfrm>
        </p:grpSpPr>
        <p:sp>
          <p:nvSpPr>
            <p:cNvPr id="46" name="Freeform: Shape 45">
              <a:extLst>
                <a:ext uri="{FF2B5EF4-FFF2-40B4-BE49-F238E27FC236}">
                  <a16:creationId xmlns:a16="http://schemas.microsoft.com/office/drawing/2014/main" id="{B6D7FEB7-CDA2-D826-16FB-035139138D63}"/>
                </a:ext>
              </a:extLst>
            </p:cNvPr>
            <p:cNvSpPr/>
            <p:nvPr/>
          </p:nvSpPr>
          <p:spPr>
            <a:xfrm>
              <a:off x="4980291" y="1842213"/>
              <a:ext cx="249266" cy="294074"/>
            </a:xfrm>
            <a:custGeom>
              <a:avLst/>
              <a:gdLst>
                <a:gd name="connsiteX0" fmla="*/ 248434 w 249266"/>
                <a:gd name="connsiteY0" fmla="*/ 110164 h 294074"/>
                <a:gd name="connsiteX1" fmla="*/ 110151 w 249266"/>
                <a:gd name="connsiteY1" fmla="*/ 857 h 294074"/>
                <a:gd name="connsiteX2" fmla="*/ 0 w 249266"/>
                <a:gd name="connsiteY2" fmla="*/ 124226 h 294074"/>
                <a:gd name="connsiteX3" fmla="*/ 58654 w 249266"/>
                <a:gd name="connsiteY3" fmla="*/ 124226 h 294074"/>
                <a:gd name="connsiteX4" fmla="*/ 124613 w 249266"/>
                <a:gd name="connsiteY4" fmla="*/ 58262 h 294074"/>
                <a:gd name="connsiteX5" fmla="*/ 190577 w 249266"/>
                <a:gd name="connsiteY5" fmla="*/ 124221 h 294074"/>
                <a:gd name="connsiteX6" fmla="*/ 159647 w 249266"/>
                <a:gd name="connsiteY6" fmla="*/ 180114 h 294074"/>
                <a:gd name="connsiteX7" fmla="*/ 95274 w 249266"/>
                <a:gd name="connsiteY7" fmla="*/ 294074 h 294074"/>
                <a:gd name="connsiteX8" fmla="*/ 153928 w 249266"/>
                <a:gd name="connsiteY8" fmla="*/ 294074 h 294074"/>
                <a:gd name="connsiteX9" fmla="*/ 190870 w 249266"/>
                <a:gd name="connsiteY9" fmla="*/ 229765 h 294074"/>
                <a:gd name="connsiteX10" fmla="*/ 248434 w 249266"/>
                <a:gd name="connsiteY10" fmla="*/ 110164 h 29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266" h="294074">
                  <a:moveTo>
                    <a:pt x="248434" y="110164"/>
                  </a:moveTo>
                  <a:cubicBezTo>
                    <a:pt x="240433" y="41794"/>
                    <a:pt x="178522" y="-7145"/>
                    <a:pt x="110151" y="857"/>
                  </a:cubicBezTo>
                  <a:cubicBezTo>
                    <a:pt x="47509" y="8188"/>
                    <a:pt x="215" y="61157"/>
                    <a:pt x="0" y="124226"/>
                  </a:cubicBezTo>
                  <a:lnTo>
                    <a:pt x="58654" y="124226"/>
                  </a:lnTo>
                  <a:cubicBezTo>
                    <a:pt x="58653" y="87797"/>
                    <a:pt x="88184" y="58264"/>
                    <a:pt x="124613" y="58262"/>
                  </a:cubicBezTo>
                  <a:cubicBezTo>
                    <a:pt x="161042" y="58261"/>
                    <a:pt x="190576" y="87792"/>
                    <a:pt x="190577" y="124221"/>
                  </a:cubicBezTo>
                  <a:cubicBezTo>
                    <a:pt x="190578" y="146935"/>
                    <a:pt x="178893" y="168051"/>
                    <a:pt x="159647" y="180114"/>
                  </a:cubicBezTo>
                  <a:cubicBezTo>
                    <a:pt x="119929" y="204415"/>
                    <a:pt x="95584" y="247513"/>
                    <a:pt x="95274" y="294074"/>
                  </a:cubicBezTo>
                  <a:lnTo>
                    <a:pt x="153928" y="294074"/>
                  </a:lnTo>
                  <a:cubicBezTo>
                    <a:pt x="154302" y="267694"/>
                    <a:pt x="168271" y="243377"/>
                    <a:pt x="190870" y="229765"/>
                  </a:cubicBezTo>
                  <a:cubicBezTo>
                    <a:pt x="231557" y="204371"/>
                    <a:pt x="253969" y="157805"/>
                    <a:pt x="248434" y="110164"/>
                  </a:cubicBezTo>
                  <a:close/>
                </a:path>
              </a:pathLst>
            </a:custGeom>
            <a:solidFill>
              <a:schemeClr val="bg1"/>
            </a:solidFill>
            <a:ln w="4862"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198510A2-5609-1BD8-2AFD-71F28265630F}"/>
                </a:ext>
              </a:extLst>
            </p:cNvPr>
            <p:cNvSpPr/>
            <p:nvPr/>
          </p:nvSpPr>
          <p:spPr>
            <a:xfrm>
              <a:off x="5069978" y="2170911"/>
              <a:ext cx="71690" cy="71745"/>
            </a:xfrm>
            <a:custGeom>
              <a:avLst/>
              <a:gdLst>
                <a:gd name="connsiteX0" fmla="*/ 61206 w 71690"/>
                <a:gd name="connsiteY0" fmla="*/ 10520 h 71745"/>
                <a:gd name="connsiteX1" fmla="*/ 61206 w 71690"/>
                <a:gd name="connsiteY1" fmla="*/ 10520 h 71745"/>
                <a:gd name="connsiteX2" fmla="*/ 10538 w 71690"/>
                <a:gd name="connsiteY2" fmla="*/ 10467 h 71745"/>
                <a:gd name="connsiteX3" fmla="*/ 10485 w 71690"/>
                <a:gd name="connsiteY3" fmla="*/ 10520 h 71745"/>
                <a:gd name="connsiteX4" fmla="*/ 2801 w 71690"/>
                <a:gd name="connsiteY4" fmla="*/ 21987 h 71745"/>
                <a:gd name="connsiteX5" fmla="*/ 1 w 71690"/>
                <a:gd name="connsiteY5" fmla="*/ 35971 h 71745"/>
                <a:gd name="connsiteX6" fmla="*/ 2811 w 71690"/>
                <a:gd name="connsiteY6" fmla="*/ 49892 h 71745"/>
                <a:gd name="connsiteX7" fmla="*/ 21952 w 71690"/>
                <a:gd name="connsiteY7" fmla="*/ 68930 h 71745"/>
                <a:gd name="connsiteX8" fmla="*/ 35931 w 71690"/>
                <a:gd name="connsiteY8" fmla="*/ 71745 h 71745"/>
                <a:gd name="connsiteX9" fmla="*/ 49852 w 71690"/>
                <a:gd name="connsiteY9" fmla="*/ 68935 h 71745"/>
                <a:gd name="connsiteX10" fmla="*/ 68875 w 71690"/>
                <a:gd name="connsiteY10" fmla="*/ 49906 h 71745"/>
                <a:gd name="connsiteX11" fmla="*/ 71691 w 71690"/>
                <a:gd name="connsiteY11" fmla="*/ 35986 h 71745"/>
                <a:gd name="connsiteX12" fmla="*/ 68885 w 71690"/>
                <a:gd name="connsiteY12" fmla="*/ 22002 h 71745"/>
                <a:gd name="connsiteX13" fmla="*/ 61206 w 71690"/>
                <a:gd name="connsiteY13" fmla="*/ 10520 h 7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690" h="71745">
                  <a:moveTo>
                    <a:pt x="61206" y="10520"/>
                  </a:moveTo>
                  <a:lnTo>
                    <a:pt x="61206" y="10520"/>
                  </a:lnTo>
                  <a:cubicBezTo>
                    <a:pt x="47229" y="-3486"/>
                    <a:pt x="24544" y="-3510"/>
                    <a:pt x="10538" y="10467"/>
                  </a:cubicBezTo>
                  <a:cubicBezTo>
                    <a:pt x="10520" y="10485"/>
                    <a:pt x="10503" y="10503"/>
                    <a:pt x="10485" y="10520"/>
                  </a:cubicBezTo>
                  <a:cubicBezTo>
                    <a:pt x="7207" y="13810"/>
                    <a:pt x="4598" y="17704"/>
                    <a:pt x="2801" y="21987"/>
                  </a:cubicBezTo>
                  <a:cubicBezTo>
                    <a:pt x="931" y="26411"/>
                    <a:pt x="-21" y="31168"/>
                    <a:pt x="1" y="35971"/>
                  </a:cubicBezTo>
                  <a:cubicBezTo>
                    <a:pt x="-26" y="40755"/>
                    <a:pt x="930" y="45493"/>
                    <a:pt x="2811" y="49892"/>
                  </a:cubicBezTo>
                  <a:cubicBezTo>
                    <a:pt x="6466" y="58490"/>
                    <a:pt x="13334" y="65321"/>
                    <a:pt x="21952" y="68930"/>
                  </a:cubicBezTo>
                  <a:cubicBezTo>
                    <a:pt x="26375" y="70800"/>
                    <a:pt x="31129" y="71757"/>
                    <a:pt x="35931" y="71745"/>
                  </a:cubicBezTo>
                  <a:cubicBezTo>
                    <a:pt x="40714" y="71769"/>
                    <a:pt x="45452" y="70813"/>
                    <a:pt x="49852" y="68935"/>
                  </a:cubicBezTo>
                  <a:cubicBezTo>
                    <a:pt x="58408" y="65281"/>
                    <a:pt x="65223" y="58464"/>
                    <a:pt x="68875" y="49906"/>
                  </a:cubicBezTo>
                  <a:cubicBezTo>
                    <a:pt x="70755" y="45507"/>
                    <a:pt x="71713" y="40770"/>
                    <a:pt x="71691" y="35986"/>
                  </a:cubicBezTo>
                  <a:cubicBezTo>
                    <a:pt x="71709" y="31183"/>
                    <a:pt x="70754" y="26426"/>
                    <a:pt x="68885" y="22002"/>
                  </a:cubicBezTo>
                  <a:cubicBezTo>
                    <a:pt x="67090" y="17715"/>
                    <a:pt x="64482" y="13816"/>
                    <a:pt x="61206" y="10520"/>
                  </a:cubicBezTo>
                  <a:close/>
                </a:path>
              </a:pathLst>
            </a:custGeom>
            <a:solidFill>
              <a:schemeClr val="bg1"/>
            </a:solidFill>
            <a:ln w="4862" cap="flat">
              <a:noFill/>
              <a:prstDash val="solid"/>
              <a:miter/>
            </a:ln>
          </p:spPr>
          <p:txBody>
            <a:bodyPr rtlCol="0" anchor="ctr"/>
            <a:lstStyle/>
            <a:p>
              <a:endParaRPr lang="en-US"/>
            </a:p>
          </p:txBody>
        </p:sp>
      </p:grpSp>
      <p:grpSp>
        <p:nvGrpSpPr>
          <p:cNvPr id="48" name="Group 47">
            <a:extLst>
              <a:ext uri="{FF2B5EF4-FFF2-40B4-BE49-F238E27FC236}">
                <a16:creationId xmlns:a16="http://schemas.microsoft.com/office/drawing/2014/main" id="{6CAE6CF8-32FA-02E9-E130-811EB11B36AD}"/>
              </a:ext>
            </a:extLst>
          </p:cNvPr>
          <p:cNvGrpSpPr/>
          <p:nvPr/>
        </p:nvGrpSpPr>
        <p:grpSpPr>
          <a:xfrm>
            <a:off x="4741401" y="2835840"/>
            <a:ext cx="249267" cy="400443"/>
            <a:chOff x="4980291" y="1842213"/>
            <a:chExt cx="249266" cy="400443"/>
          </a:xfrm>
        </p:grpSpPr>
        <p:sp>
          <p:nvSpPr>
            <p:cNvPr id="49" name="Freeform: Shape 48">
              <a:extLst>
                <a:ext uri="{FF2B5EF4-FFF2-40B4-BE49-F238E27FC236}">
                  <a16:creationId xmlns:a16="http://schemas.microsoft.com/office/drawing/2014/main" id="{E480DD2B-55D7-5282-D5A7-C0C4BF7F257C}"/>
                </a:ext>
              </a:extLst>
            </p:cNvPr>
            <p:cNvSpPr/>
            <p:nvPr/>
          </p:nvSpPr>
          <p:spPr>
            <a:xfrm>
              <a:off x="4980291" y="1842213"/>
              <a:ext cx="249266" cy="294074"/>
            </a:xfrm>
            <a:custGeom>
              <a:avLst/>
              <a:gdLst>
                <a:gd name="connsiteX0" fmla="*/ 248434 w 249266"/>
                <a:gd name="connsiteY0" fmla="*/ 110164 h 294074"/>
                <a:gd name="connsiteX1" fmla="*/ 110151 w 249266"/>
                <a:gd name="connsiteY1" fmla="*/ 857 h 294074"/>
                <a:gd name="connsiteX2" fmla="*/ 0 w 249266"/>
                <a:gd name="connsiteY2" fmla="*/ 124226 h 294074"/>
                <a:gd name="connsiteX3" fmla="*/ 58654 w 249266"/>
                <a:gd name="connsiteY3" fmla="*/ 124226 h 294074"/>
                <a:gd name="connsiteX4" fmla="*/ 124613 w 249266"/>
                <a:gd name="connsiteY4" fmla="*/ 58262 h 294074"/>
                <a:gd name="connsiteX5" fmla="*/ 190577 w 249266"/>
                <a:gd name="connsiteY5" fmla="*/ 124221 h 294074"/>
                <a:gd name="connsiteX6" fmla="*/ 159647 w 249266"/>
                <a:gd name="connsiteY6" fmla="*/ 180114 h 294074"/>
                <a:gd name="connsiteX7" fmla="*/ 95274 w 249266"/>
                <a:gd name="connsiteY7" fmla="*/ 294074 h 294074"/>
                <a:gd name="connsiteX8" fmla="*/ 153928 w 249266"/>
                <a:gd name="connsiteY8" fmla="*/ 294074 h 294074"/>
                <a:gd name="connsiteX9" fmla="*/ 190870 w 249266"/>
                <a:gd name="connsiteY9" fmla="*/ 229765 h 294074"/>
                <a:gd name="connsiteX10" fmla="*/ 248434 w 249266"/>
                <a:gd name="connsiteY10" fmla="*/ 110164 h 29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266" h="294074">
                  <a:moveTo>
                    <a:pt x="248434" y="110164"/>
                  </a:moveTo>
                  <a:cubicBezTo>
                    <a:pt x="240433" y="41794"/>
                    <a:pt x="178522" y="-7145"/>
                    <a:pt x="110151" y="857"/>
                  </a:cubicBezTo>
                  <a:cubicBezTo>
                    <a:pt x="47509" y="8188"/>
                    <a:pt x="215" y="61157"/>
                    <a:pt x="0" y="124226"/>
                  </a:cubicBezTo>
                  <a:lnTo>
                    <a:pt x="58654" y="124226"/>
                  </a:lnTo>
                  <a:cubicBezTo>
                    <a:pt x="58653" y="87797"/>
                    <a:pt x="88184" y="58264"/>
                    <a:pt x="124613" y="58262"/>
                  </a:cubicBezTo>
                  <a:cubicBezTo>
                    <a:pt x="161042" y="58261"/>
                    <a:pt x="190576" y="87792"/>
                    <a:pt x="190577" y="124221"/>
                  </a:cubicBezTo>
                  <a:cubicBezTo>
                    <a:pt x="190578" y="146935"/>
                    <a:pt x="178893" y="168051"/>
                    <a:pt x="159647" y="180114"/>
                  </a:cubicBezTo>
                  <a:cubicBezTo>
                    <a:pt x="119929" y="204415"/>
                    <a:pt x="95584" y="247513"/>
                    <a:pt x="95274" y="294074"/>
                  </a:cubicBezTo>
                  <a:lnTo>
                    <a:pt x="153928" y="294074"/>
                  </a:lnTo>
                  <a:cubicBezTo>
                    <a:pt x="154302" y="267694"/>
                    <a:pt x="168271" y="243377"/>
                    <a:pt x="190870" y="229765"/>
                  </a:cubicBezTo>
                  <a:cubicBezTo>
                    <a:pt x="231557" y="204371"/>
                    <a:pt x="253969" y="157805"/>
                    <a:pt x="248434" y="110164"/>
                  </a:cubicBezTo>
                  <a:close/>
                </a:path>
              </a:pathLst>
            </a:custGeom>
            <a:solidFill>
              <a:schemeClr val="bg1"/>
            </a:solidFill>
            <a:ln w="4862"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342F211D-96DF-D778-5367-F373589E594D}"/>
                </a:ext>
              </a:extLst>
            </p:cNvPr>
            <p:cNvSpPr/>
            <p:nvPr/>
          </p:nvSpPr>
          <p:spPr>
            <a:xfrm>
              <a:off x="5069978" y="2170911"/>
              <a:ext cx="71690" cy="71745"/>
            </a:xfrm>
            <a:custGeom>
              <a:avLst/>
              <a:gdLst>
                <a:gd name="connsiteX0" fmla="*/ 61206 w 71690"/>
                <a:gd name="connsiteY0" fmla="*/ 10520 h 71745"/>
                <a:gd name="connsiteX1" fmla="*/ 61206 w 71690"/>
                <a:gd name="connsiteY1" fmla="*/ 10520 h 71745"/>
                <a:gd name="connsiteX2" fmla="*/ 10538 w 71690"/>
                <a:gd name="connsiteY2" fmla="*/ 10467 h 71745"/>
                <a:gd name="connsiteX3" fmla="*/ 10485 w 71690"/>
                <a:gd name="connsiteY3" fmla="*/ 10520 h 71745"/>
                <a:gd name="connsiteX4" fmla="*/ 2801 w 71690"/>
                <a:gd name="connsiteY4" fmla="*/ 21987 h 71745"/>
                <a:gd name="connsiteX5" fmla="*/ 1 w 71690"/>
                <a:gd name="connsiteY5" fmla="*/ 35971 h 71745"/>
                <a:gd name="connsiteX6" fmla="*/ 2811 w 71690"/>
                <a:gd name="connsiteY6" fmla="*/ 49892 h 71745"/>
                <a:gd name="connsiteX7" fmla="*/ 21952 w 71690"/>
                <a:gd name="connsiteY7" fmla="*/ 68930 h 71745"/>
                <a:gd name="connsiteX8" fmla="*/ 35931 w 71690"/>
                <a:gd name="connsiteY8" fmla="*/ 71745 h 71745"/>
                <a:gd name="connsiteX9" fmla="*/ 49852 w 71690"/>
                <a:gd name="connsiteY9" fmla="*/ 68935 h 71745"/>
                <a:gd name="connsiteX10" fmla="*/ 68875 w 71690"/>
                <a:gd name="connsiteY10" fmla="*/ 49906 h 71745"/>
                <a:gd name="connsiteX11" fmla="*/ 71691 w 71690"/>
                <a:gd name="connsiteY11" fmla="*/ 35986 h 71745"/>
                <a:gd name="connsiteX12" fmla="*/ 68885 w 71690"/>
                <a:gd name="connsiteY12" fmla="*/ 22002 h 71745"/>
                <a:gd name="connsiteX13" fmla="*/ 61206 w 71690"/>
                <a:gd name="connsiteY13" fmla="*/ 10520 h 7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690" h="71745">
                  <a:moveTo>
                    <a:pt x="61206" y="10520"/>
                  </a:moveTo>
                  <a:lnTo>
                    <a:pt x="61206" y="10520"/>
                  </a:lnTo>
                  <a:cubicBezTo>
                    <a:pt x="47229" y="-3486"/>
                    <a:pt x="24544" y="-3510"/>
                    <a:pt x="10538" y="10467"/>
                  </a:cubicBezTo>
                  <a:cubicBezTo>
                    <a:pt x="10520" y="10485"/>
                    <a:pt x="10503" y="10503"/>
                    <a:pt x="10485" y="10520"/>
                  </a:cubicBezTo>
                  <a:cubicBezTo>
                    <a:pt x="7207" y="13810"/>
                    <a:pt x="4598" y="17704"/>
                    <a:pt x="2801" y="21987"/>
                  </a:cubicBezTo>
                  <a:cubicBezTo>
                    <a:pt x="931" y="26411"/>
                    <a:pt x="-21" y="31168"/>
                    <a:pt x="1" y="35971"/>
                  </a:cubicBezTo>
                  <a:cubicBezTo>
                    <a:pt x="-26" y="40755"/>
                    <a:pt x="930" y="45493"/>
                    <a:pt x="2811" y="49892"/>
                  </a:cubicBezTo>
                  <a:cubicBezTo>
                    <a:pt x="6466" y="58490"/>
                    <a:pt x="13334" y="65321"/>
                    <a:pt x="21952" y="68930"/>
                  </a:cubicBezTo>
                  <a:cubicBezTo>
                    <a:pt x="26375" y="70800"/>
                    <a:pt x="31129" y="71757"/>
                    <a:pt x="35931" y="71745"/>
                  </a:cubicBezTo>
                  <a:cubicBezTo>
                    <a:pt x="40714" y="71769"/>
                    <a:pt x="45452" y="70813"/>
                    <a:pt x="49852" y="68935"/>
                  </a:cubicBezTo>
                  <a:cubicBezTo>
                    <a:pt x="58408" y="65281"/>
                    <a:pt x="65223" y="58464"/>
                    <a:pt x="68875" y="49906"/>
                  </a:cubicBezTo>
                  <a:cubicBezTo>
                    <a:pt x="70755" y="45507"/>
                    <a:pt x="71713" y="40770"/>
                    <a:pt x="71691" y="35986"/>
                  </a:cubicBezTo>
                  <a:cubicBezTo>
                    <a:pt x="71709" y="31183"/>
                    <a:pt x="70754" y="26426"/>
                    <a:pt x="68885" y="22002"/>
                  </a:cubicBezTo>
                  <a:cubicBezTo>
                    <a:pt x="67090" y="17715"/>
                    <a:pt x="64482" y="13816"/>
                    <a:pt x="61206" y="10520"/>
                  </a:cubicBezTo>
                  <a:close/>
                </a:path>
              </a:pathLst>
            </a:custGeom>
            <a:solidFill>
              <a:schemeClr val="bg1"/>
            </a:solidFill>
            <a:ln w="4862" cap="flat">
              <a:noFill/>
              <a:prstDash val="solid"/>
              <a:miter/>
            </a:ln>
          </p:spPr>
          <p:txBody>
            <a:bodyPr rtlCol="0" anchor="ctr"/>
            <a:lstStyle/>
            <a:p>
              <a:endParaRPr lang="en-US"/>
            </a:p>
          </p:txBody>
        </p:sp>
      </p:grpSp>
      <p:grpSp>
        <p:nvGrpSpPr>
          <p:cNvPr id="51" name="Group 50">
            <a:extLst>
              <a:ext uri="{FF2B5EF4-FFF2-40B4-BE49-F238E27FC236}">
                <a16:creationId xmlns:a16="http://schemas.microsoft.com/office/drawing/2014/main" id="{784BAE31-630C-2D4F-9FC4-FC44FD843494}"/>
              </a:ext>
            </a:extLst>
          </p:cNvPr>
          <p:cNvGrpSpPr/>
          <p:nvPr/>
        </p:nvGrpSpPr>
        <p:grpSpPr>
          <a:xfrm>
            <a:off x="5052543" y="3821665"/>
            <a:ext cx="249267" cy="400443"/>
            <a:chOff x="4980291" y="1842213"/>
            <a:chExt cx="249266" cy="400443"/>
          </a:xfrm>
          <a:solidFill>
            <a:schemeClr val="bg1"/>
          </a:solidFill>
        </p:grpSpPr>
        <p:sp>
          <p:nvSpPr>
            <p:cNvPr id="52" name="Freeform: Shape 51">
              <a:extLst>
                <a:ext uri="{FF2B5EF4-FFF2-40B4-BE49-F238E27FC236}">
                  <a16:creationId xmlns:a16="http://schemas.microsoft.com/office/drawing/2014/main" id="{307F2606-503D-9F09-5FCB-8D75A8153D11}"/>
                </a:ext>
              </a:extLst>
            </p:cNvPr>
            <p:cNvSpPr/>
            <p:nvPr/>
          </p:nvSpPr>
          <p:spPr>
            <a:xfrm>
              <a:off x="4980291" y="1842213"/>
              <a:ext cx="249266" cy="294074"/>
            </a:xfrm>
            <a:custGeom>
              <a:avLst/>
              <a:gdLst>
                <a:gd name="connsiteX0" fmla="*/ 248434 w 249266"/>
                <a:gd name="connsiteY0" fmla="*/ 110164 h 294074"/>
                <a:gd name="connsiteX1" fmla="*/ 110151 w 249266"/>
                <a:gd name="connsiteY1" fmla="*/ 857 h 294074"/>
                <a:gd name="connsiteX2" fmla="*/ 0 w 249266"/>
                <a:gd name="connsiteY2" fmla="*/ 124226 h 294074"/>
                <a:gd name="connsiteX3" fmla="*/ 58654 w 249266"/>
                <a:gd name="connsiteY3" fmla="*/ 124226 h 294074"/>
                <a:gd name="connsiteX4" fmla="*/ 124613 w 249266"/>
                <a:gd name="connsiteY4" fmla="*/ 58262 h 294074"/>
                <a:gd name="connsiteX5" fmla="*/ 190577 w 249266"/>
                <a:gd name="connsiteY5" fmla="*/ 124221 h 294074"/>
                <a:gd name="connsiteX6" fmla="*/ 159647 w 249266"/>
                <a:gd name="connsiteY6" fmla="*/ 180114 h 294074"/>
                <a:gd name="connsiteX7" fmla="*/ 95274 w 249266"/>
                <a:gd name="connsiteY7" fmla="*/ 294074 h 294074"/>
                <a:gd name="connsiteX8" fmla="*/ 153928 w 249266"/>
                <a:gd name="connsiteY8" fmla="*/ 294074 h 294074"/>
                <a:gd name="connsiteX9" fmla="*/ 190870 w 249266"/>
                <a:gd name="connsiteY9" fmla="*/ 229765 h 294074"/>
                <a:gd name="connsiteX10" fmla="*/ 248434 w 249266"/>
                <a:gd name="connsiteY10" fmla="*/ 110164 h 29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266" h="294074">
                  <a:moveTo>
                    <a:pt x="248434" y="110164"/>
                  </a:moveTo>
                  <a:cubicBezTo>
                    <a:pt x="240433" y="41794"/>
                    <a:pt x="178522" y="-7145"/>
                    <a:pt x="110151" y="857"/>
                  </a:cubicBezTo>
                  <a:cubicBezTo>
                    <a:pt x="47509" y="8188"/>
                    <a:pt x="215" y="61157"/>
                    <a:pt x="0" y="124226"/>
                  </a:cubicBezTo>
                  <a:lnTo>
                    <a:pt x="58654" y="124226"/>
                  </a:lnTo>
                  <a:cubicBezTo>
                    <a:pt x="58653" y="87797"/>
                    <a:pt x="88184" y="58264"/>
                    <a:pt x="124613" y="58262"/>
                  </a:cubicBezTo>
                  <a:cubicBezTo>
                    <a:pt x="161042" y="58261"/>
                    <a:pt x="190576" y="87792"/>
                    <a:pt x="190577" y="124221"/>
                  </a:cubicBezTo>
                  <a:cubicBezTo>
                    <a:pt x="190578" y="146935"/>
                    <a:pt x="178893" y="168051"/>
                    <a:pt x="159647" y="180114"/>
                  </a:cubicBezTo>
                  <a:cubicBezTo>
                    <a:pt x="119929" y="204415"/>
                    <a:pt x="95584" y="247513"/>
                    <a:pt x="95274" y="294074"/>
                  </a:cubicBezTo>
                  <a:lnTo>
                    <a:pt x="153928" y="294074"/>
                  </a:lnTo>
                  <a:cubicBezTo>
                    <a:pt x="154302" y="267694"/>
                    <a:pt x="168271" y="243377"/>
                    <a:pt x="190870" y="229765"/>
                  </a:cubicBezTo>
                  <a:cubicBezTo>
                    <a:pt x="231557" y="204371"/>
                    <a:pt x="253969" y="157805"/>
                    <a:pt x="248434" y="110164"/>
                  </a:cubicBezTo>
                  <a:close/>
                </a:path>
              </a:pathLst>
            </a:custGeom>
            <a:grpFill/>
            <a:ln w="4862"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EFBE1AD3-519B-B196-61BD-67B4DD6BAFD5}"/>
                </a:ext>
              </a:extLst>
            </p:cNvPr>
            <p:cNvSpPr/>
            <p:nvPr/>
          </p:nvSpPr>
          <p:spPr>
            <a:xfrm>
              <a:off x="5069978" y="2170911"/>
              <a:ext cx="71690" cy="71745"/>
            </a:xfrm>
            <a:custGeom>
              <a:avLst/>
              <a:gdLst>
                <a:gd name="connsiteX0" fmla="*/ 61206 w 71690"/>
                <a:gd name="connsiteY0" fmla="*/ 10520 h 71745"/>
                <a:gd name="connsiteX1" fmla="*/ 61206 w 71690"/>
                <a:gd name="connsiteY1" fmla="*/ 10520 h 71745"/>
                <a:gd name="connsiteX2" fmla="*/ 10538 w 71690"/>
                <a:gd name="connsiteY2" fmla="*/ 10467 h 71745"/>
                <a:gd name="connsiteX3" fmla="*/ 10485 w 71690"/>
                <a:gd name="connsiteY3" fmla="*/ 10520 h 71745"/>
                <a:gd name="connsiteX4" fmla="*/ 2801 w 71690"/>
                <a:gd name="connsiteY4" fmla="*/ 21987 h 71745"/>
                <a:gd name="connsiteX5" fmla="*/ 1 w 71690"/>
                <a:gd name="connsiteY5" fmla="*/ 35971 h 71745"/>
                <a:gd name="connsiteX6" fmla="*/ 2811 w 71690"/>
                <a:gd name="connsiteY6" fmla="*/ 49892 h 71745"/>
                <a:gd name="connsiteX7" fmla="*/ 21952 w 71690"/>
                <a:gd name="connsiteY7" fmla="*/ 68930 h 71745"/>
                <a:gd name="connsiteX8" fmla="*/ 35931 w 71690"/>
                <a:gd name="connsiteY8" fmla="*/ 71745 h 71745"/>
                <a:gd name="connsiteX9" fmla="*/ 49852 w 71690"/>
                <a:gd name="connsiteY9" fmla="*/ 68935 h 71745"/>
                <a:gd name="connsiteX10" fmla="*/ 68875 w 71690"/>
                <a:gd name="connsiteY10" fmla="*/ 49906 h 71745"/>
                <a:gd name="connsiteX11" fmla="*/ 71691 w 71690"/>
                <a:gd name="connsiteY11" fmla="*/ 35986 h 71745"/>
                <a:gd name="connsiteX12" fmla="*/ 68885 w 71690"/>
                <a:gd name="connsiteY12" fmla="*/ 22002 h 71745"/>
                <a:gd name="connsiteX13" fmla="*/ 61206 w 71690"/>
                <a:gd name="connsiteY13" fmla="*/ 10520 h 7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690" h="71745">
                  <a:moveTo>
                    <a:pt x="61206" y="10520"/>
                  </a:moveTo>
                  <a:lnTo>
                    <a:pt x="61206" y="10520"/>
                  </a:lnTo>
                  <a:cubicBezTo>
                    <a:pt x="47229" y="-3486"/>
                    <a:pt x="24544" y="-3510"/>
                    <a:pt x="10538" y="10467"/>
                  </a:cubicBezTo>
                  <a:cubicBezTo>
                    <a:pt x="10520" y="10485"/>
                    <a:pt x="10503" y="10503"/>
                    <a:pt x="10485" y="10520"/>
                  </a:cubicBezTo>
                  <a:cubicBezTo>
                    <a:pt x="7207" y="13810"/>
                    <a:pt x="4598" y="17704"/>
                    <a:pt x="2801" y="21987"/>
                  </a:cubicBezTo>
                  <a:cubicBezTo>
                    <a:pt x="931" y="26411"/>
                    <a:pt x="-21" y="31168"/>
                    <a:pt x="1" y="35971"/>
                  </a:cubicBezTo>
                  <a:cubicBezTo>
                    <a:pt x="-26" y="40755"/>
                    <a:pt x="930" y="45493"/>
                    <a:pt x="2811" y="49892"/>
                  </a:cubicBezTo>
                  <a:cubicBezTo>
                    <a:pt x="6466" y="58490"/>
                    <a:pt x="13334" y="65321"/>
                    <a:pt x="21952" y="68930"/>
                  </a:cubicBezTo>
                  <a:cubicBezTo>
                    <a:pt x="26375" y="70800"/>
                    <a:pt x="31129" y="71757"/>
                    <a:pt x="35931" y="71745"/>
                  </a:cubicBezTo>
                  <a:cubicBezTo>
                    <a:pt x="40714" y="71769"/>
                    <a:pt x="45452" y="70813"/>
                    <a:pt x="49852" y="68935"/>
                  </a:cubicBezTo>
                  <a:cubicBezTo>
                    <a:pt x="58408" y="65281"/>
                    <a:pt x="65223" y="58464"/>
                    <a:pt x="68875" y="49906"/>
                  </a:cubicBezTo>
                  <a:cubicBezTo>
                    <a:pt x="70755" y="45507"/>
                    <a:pt x="71713" y="40770"/>
                    <a:pt x="71691" y="35986"/>
                  </a:cubicBezTo>
                  <a:cubicBezTo>
                    <a:pt x="71709" y="31183"/>
                    <a:pt x="70754" y="26426"/>
                    <a:pt x="68885" y="22002"/>
                  </a:cubicBezTo>
                  <a:cubicBezTo>
                    <a:pt x="67090" y="17715"/>
                    <a:pt x="64482" y="13816"/>
                    <a:pt x="61206" y="10520"/>
                  </a:cubicBezTo>
                  <a:close/>
                </a:path>
              </a:pathLst>
            </a:custGeom>
            <a:grpFill/>
            <a:ln w="4862" cap="flat">
              <a:noFill/>
              <a:prstDash val="solid"/>
              <a:miter/>
            </a:ln>
          </p:spPr>
          <p:txBody>
            <a:bodyPr rtlCol="0" anchor="ctr"/>
            <a:lstStyle/>
            <a:p>
              <a:endParaRPr lang="en-US"/>
            </a:p>
          </p:txBody>
        </p:sp>
      </p:grpSp>
      <p:grpSp>
        <p:nvGrpSpPr>
          <p:cNvPr id="54" name="Group 53">
            <a:extLst>
              <a:ext uri="{FF2B5EF4-FFF2-40B4-BE49-F238E27FC236}">
                <a16:creationId xmlns:a16="http://schemas.microsoft.com/office/drawing/2014/main" id="{B140C83E-3272-9DDE-F601-C02F4ADA5CEB}"/>
              </a:ext>
            </a:extLst>
          </p:cNvPr>
          <p:cNvGrpSpPr/>
          <p:nvPr/>
        </p:nvGrpSpPr>
        <p:grpSpPr>
          <a:xfrm>
            <a:off x="5354491" y="4808940"/>
            <a:ext cx="249267" cy="400443"/>
            <a:chOff x="4980291" y="1842213"/>
            <a:chExt cx="249266" cy="400443"/>
          </a:xfrm>
        </p:grpSpPr>
        <p:sp>
          <p:nvSpPr>
            <p:cNvPr id="55" name="Freeform: Shape 54">
              <a:extLst>
                <a:ext uri="{FF2B5EF4-FFF2-40B4-BE49-F238E27FC236}">
                  <a16:creationId xmlns:a16="http://schemas.microsoft.com/office/drawing/2014/main" id="{5A2499CB-E010-8C28-22B1-BCAF9F8904B4}"/>
                </a:ext>
              </a:extLst>
            </p:cNvPr>
            <p:cNvSpPr/>
            <p:nvPr/>
          </p:nvSpPr>
          <p:spPr>
            <a:xfrm>
              <a:off x="4980291" y="1842213"/>
              <a:ext cx="249266" cy="294074"/>
            </a:xfrm>
            <a:custGeom>
              <a:avLst/>
              <a:gdLst>
                <a:gd name="connsiteX0" fmla="*/ 248434 w 249266"/>
                <a:gd name="connsiteY0" fmla="*/ 110164 h 294074"/>
                <a:gd name="connsiteX1" fmla="*/ 110151 w 249266"/>
                <a:gd name="connsiteY1" fmla="*/ 857 h 294074"/>
                <a:gd name="connsiteX2" fmla="*/ 0 w 249266"/>
                <a:gd name="connsiteY2" fmla="*/ 124226 h 294074"/>
                <a:gd name="connsiteX3" fmla="*/ 58654 w 249266"/>
                <a:gd name="connsiteY3" fmla="*/ 124226 h 294074"/>
                <a:gd name="connsiteX4" fmla="*/ 124613 w 249266"/>
                <a:gd name="connsiteY4" fmla="*/ 58262 h 294074"/>
                <a:gd name="connsiteX5" fmla="*/ 190577 w 249266"/>
                <a:gd name="connsiteY5" fmla="*/ 124221 h 294074"/>
                <a:gd name="connsiteX6" fmla="*/ 159647 w 249266"/>
                <a:gd name="connsiteY6" fmla="*/ 180114 h 294074"/>
                <a:gd name="connsiteX7" fmla="*/ 95274 w 249266"/>
                <a:gd name="connsiteY7" fmla="*/ 294074 h 294074"/>
                <a:gd name="connsiteX8" fmla="*/ 153928 w 249266"/>
                <a:gd name="connsiteY8" fmla="*/ 294074 h 294074"/>
                <a:gd name="connsiteX9" fmla="*/ 190870 w 249266"/>
                <a:gd name="connsiteY9" fmla="*/ 229765 h 294074"/>
                <a:gd name="connsiteX10" fmla="*/ 248434 w 249266"/>
                <a:gd name="connsiteY10" fmla="*/ 110164 h 29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266" h="294074">
                  <a:moveTo>
                    <a:pt x="248434" y="110164"/>
                  </a:moveTo>
                  <a:cubicBezTo>
                    <a:pt x="240433" y="41794"/>
                    <a:pt x="178522" y="-7145"/>
                    <a:pt x="110151" y="857"/>
                  </a:cubicBezTo>
                  <a:cubicBezTo>
                    <a:pt x="47509" y="8188"/>
                    <a:pt x="215" y="61157"/>
                    <a:pt x="0" y="124226"/>
                  </a:cubicBezTo>
                  <a:lnTo>
                    <a:pt x="58654" y="124226"/>
                  </a:lnTo>
                  <a:cubicBezTo>
                    <a:pt x="58653" y="87797"/>
                    <a:pt x="88184" y="58264"/>
                    <a:pt x="124613" y="58262"/>
                  </a:cubicBezTo>
                  <a:cubicBezTo>
                    <a:pt x="161042" y="58261"/>
                    <a:pt x="190576" y="87792"/>
                    <a:pt x="190577" y="124221"/>
                  </a:cubicBezTo>
                  <a:cubicBezTo>
                    <a:pt x="190578" y="146935"/>
                    <a:pt x="178893" y="168051"/>
                    <a:pt x="159647" y="180114"/>
                  </a:cubicBezTo>
                  <a:cubicBezTo>
                    <a:pt x="119929" y="204415"/>
                    <a:pt x="95584" y="247513"/>
                    <a:pt x="95274" y="294074"/>
                  </a:cubicBezTo>
                  <a:lnTo>
                    <a:pt x="153928" y="294074"/>
                  </a:lnTo>
                  <a:cubicBezTo>
                    <a:pt x="154302" y="267694"/>
                    <a:pt x="168271" y="243377"/>
                    <a:pt x="190870" y="229765"/>
                  </a:cubicBezTo>
                  <a:cubicBezTo>
                    <a:pt x="231557" y="204371"/>
                    <a:pt x="253969" y="157805"/>
                    <a:pt x="248434" y="110164"/>
                  </a:cubicBezTo>
                  <a:close/>
                </a:path>
              </a:pathLst>
            </a:custGeom>
            <a:solidFill>
              <a:schemeClr val="bg1"/>
            </a:solidFill>
            <a:ln w="4862"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279E2BD2-42DC-0F04-55F8-5F5AA099B7CC}"/>
                </a:ext>
              </a:extLst>
            </p:cNvPr>
            <p:cNvSpPr/>
            <p:nvPr/>
          </p:nvSpPr>
          <p:spPr>
            <a:xfrm>
              <a:off x="5069978" y="2170911"/>
              <a:ext cx="71690" cy="71745"/>
            </a:xfrm>
            <a:custGeom>
              <a:avLst/>
              <a:gdLst>
                <a:gd name="connsiteX0" fmla="*/ 61206 w 71690"/>
                <a:gd name="connsiteY0" fmla="*/ 10520 h 71745"/>
                <a:gd name="connsiteX1" fmla="*/ 61206 w 71690"/>
                <a:gd name="connsiteY1" fmla="*/ 10520 h 71745"/>
                <a:gd name="connsiteX2" fmla="*/ 10538 w 71690"/>
                <a:gd name="connsiteY2" fmla="*/ 10467 h 71745"/>
                <a:gd name="connsiteX3" fmla="*/ 10485 w 71690"/>
                <a:gd name="connsiteY3" fmla="*/ 10520 h 71745"/>
                <a:gd name="connsiteX4" fmla="*/ 2801 w 71690"/>
                <a:gd name="connsiteY4" fmla="*/ 21987 h 71745"/>
                <a:gd name="connsiteX5" fmla="*/ 1 w 71690"/>
                <a:gd name="connsiteY5" fmla="*/ 35971 h 71745"/>
                <a:gd name="connsiteX6" fmla="*/ 2811 w 71690"/>
                <a:gd name="connsiteY6" fmla="*/ 49892 h 71745"/>
                <a:gd name="connsiteX7" fmla="*/ 21952 w 71690"/>
                <a:gd name="connsiteY7" fmla="*/ 68930 h 71745"/>
                <a:gd name="connsiteX8" fmla="*/ 35931 w 71690"/>
                <a:gd name="connsiteY8" fmla="*/ 71745 h 71745"/>
                <a:gd name="connsiteX9" fmla="*/ 49852 w 71690"/>
                <a:gd name="connsiteY9" fmla="*/ 68935 h 71745"/>
                <a:gd name="connsiteX10" fmla="*/ 68875 w 71690"/>
                <a:gd name="connsiteY10" fmla="*/ 49906 h 71745"/>
                <a:gd name="connsiteX11" fmla="*/ 71691 w 71690"/>
                <a:gd name="connsiteY11" fmla="*/ 35986 h 71745"/>
                <a:gd name="connsiteX12" fmla="*/ 68885 w 71690"/>
                <a:gd name="connsiteY12" fmla="*/ 22002 h 71745"/>
                <a:gd name="connsiteX13" fmla="*/ 61206 w 71690"/>
                <a:gd name="connsiteY13" fmla="*/ 10520 h 7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690" h="71745">
                  <a:moveTo>
                    <a:pt x="61206" y="10520"/>
                  </a:moveTo>
                  <a:lnTo>
                    <a:pt x="61206" y="10520"/>
                  </a:lnTo>
                  <a:cubicBezTo>
                    <a:pt x="47229" y="-3486"/>
                    <a:pt x="24544" y="-3510"/>
                    <a:pt x="10538" y="10467"/>
                  </a:cubicBezTo>
                  <a:cubicBezTo>
                    <a:pt x="10520" y="10485"/>
                    <a:pt x="10503" y="10503"/>
                    <a:pt x="10485" y="10520"/>
                  </a:cubicBezTo>
                  <a:cubicBezTo>
                    <a:pt x="7207" y="13810"/>
                    <a:pt x="4598" y="17704"/>
                    <a:pt x="2801" y="21987"/>
                  </a:cubicBezTo>
                  <a:cubicBezTo>
                    <a:pt x="931" y="26411"/>
                    <a:pt x="-21" y="31168"/>
                    <a:pt x="1" y="35971"/>
                  </a:cubicBezTo>
                  <a:cubicBezTo>
                    <a:pt x="-26" y="40755"/>
                    <a:pt x="930" y="45493"/>
                    <a:pt x="2811" y="49892"/>
                  </a:cubicBezTo>
                  <a:cubicBezTo>
                    <a:pt x="6466" y="58490"/>
                    <a:pt x="13334" y="65321"/>
                    <a:pt x="21952" y="68930"/>
                  </a:cubicBezTo>
                  <a:cubicBezTo>
                    <a:pt x="26375" y="70800"/>
                    <a:pt x="31129" y="71757"/>
                    <a:pt x="35931" y="71745"/>
                  </a:cubicBezTo>
                  <a:cubicBezTo>
                    <a:pt x="40714" y="71769"/>
                    <a:pt x="45452" y="70813"/>
                    <a:pt x="49852" y="68935"/>
                  </a:cubicBezTo>
                  <a:cubicBezTo>
                    <a:pt x="58408" y="65281"/>
                    <a:pt x="65223" y="58464"/>
                    <a:pt x="68875" y="49906"/>
                  </a:cubicBezTo>
                  <a:cubicBezTo>
                    <a:pt x="70755" y="45507"/>
                    <a:pt x="71713" y="40770"/>
                    <a:pt x="71691" y="35986"/>
                  </a:cubicBezTo>
                  <a:cubicBezTo>
                    <a:pt x="71709" y="31183"/>
                    <a:pt x="70754" y="26426"/>
                    <a:pt x="68885" y="22002"/>
                  </a:cubicBezTo>
                  <a:cubicBezTo>
                    <a:pt x="67090" y="17715"/>
                    <a:pt x="64482" y="13816"/>
                    <a:pt x="61206" y="10520"/>
                  </a:cubicBezTo>
                  <a:close/>
                </a:path>
              </a:pathLst>
            </a:custGeom>
            <a:solidFill>
              <a:schemeClr val="bg1"/>
            </a:solidFill>
            <a:ln w="4862" cap="flat">
              <a:noFill/>
              <a:prstDash val="solid"/>
              <a:miter/>
            </a:ln>
          </p:spPr>
          <p:txBody>
            <a:bodyPr rtlCol="0" anchor="ctr"/>
            <a:lstStyle/>
            <a:p>
              <a:endParaRPr lang="en-US"/>
            </a:p>
          </p:txBody>
        </p:sp>
      </p:grpSp>
      <p:sp>
        <p:nvSpPr>
          <p:cNvPr id="61" name="TextBox 60">
            <a:extLst>
              <a:ext uri="{FF2B5EF4-FFF2-40B4-BE49-F238E27FC236}">
                <a16:creationId xmlns:a16="http://schemas.microsoft.com/office/drawing/2014/main" id="{9CEFD636-D8F0-95A1-D50C-203BB8702A95}"/>
              </a:ext>
            </a:extLst>
          </p:cNvPr>
          <p:cNvSpPr txBox="1"/>
          <p:nvPr/>
        </p:nvSpPr>
        <p:spPr>
          <a:xfrm>
            <a:off x="1935332" y="2774289"/>
            <a:ext cx="1557286" cy="461665"/>
          </a:xfrm>
          <a:prstGeom prst="rect">
            <a:avLst/>
          </a:prstGeom>
          <a:noFill/>
        </p:spPr>
        <p:txBody>
          <a:bodyPr wrap="none" rtlCol="0">
            <a:spAutoFit/>
          </a:bodyPr>
          <a:lstStyle/>
          <a:p>
            <a:r>
              <a:rPr lang="en-US" sz="2400" b="1" dirty="0">
                <a:solidFill>
                  <a:schemeClr val="bg1"/>
                </a:solidFill>
              </a:rPr>
              <a:t>Developed</a:t>
            </a:r>
          </a:p>
        </p:txBody>
      </p:sp>
      <p:sp>
        <p:nvSpPr>
          <p:cNvPr id="62" name="TextBox 61">
            <a:extLst>
              <a:ext uri="{FF2B5EF4-FFF2-40B4-BE49-F238E27FC236}">
                <a16:creationId xmlns:a16="http://schemas.microsoft.com/office/drawing/2014/main" id="{FB73F6DA-D4D0-D869-498C-F7CC3F0E8599}"/>
              </a:ext>
            </a:extLst>
          </p:cNvPr>
          <p:cNvSpPr txBox="1"/>
          <p:nvPr/>
        </p:nvSpPr>
        <p:spPr>
          <a:xfrm>
            <a:off x="2216884" y="3617868"/>
            <a:ext cx="2835659" cy="748795"/>
          </a:xfrm>
          <a:prstGeom prst="rect">
            <a:avLst/>
          </a:prstGeom>
          <a:noFill/>
        </p:spPr>
        <p:txBody>
          <a:bodyPr wrap="square" rtlCol="0">
            <a:spAutoFit/>
          </a:bodyPr>
          <a:lstStyle/>
          <a:p>
            <a:r>
              <a:rPr lang="en-US" sz="2133" b="1" dirty="0">
                <a:solidFill>
                  <a:schemeClr val="bg1"/>
                </a:solidFill>
              </a:rPr>
              <a:t>Reasonable Distance &amp; No Well Permit</a:t>
            </a:r>
          </a:p>
        </p:txBody>
      </p:sp>
      <p:sp>
        <p:nvSpPr>
          <p:cNvPr id="63" name="TextBox 62">
            <a:extLst>
              <a:ext uri="{FF2B5EF4-FFF2-40B4-BE49-F238E27FC236}">
                <a16:creationId xmlns:a16="http://schemas.microsoft.com/office/drawing/2014/main" id="{BD585A8B-0825-B63C-1FCC-A61CC659BF5F}"/>
              </a:ext>
            </a:extLst>
          </p:cNvPr>
          <p:cNvSpPr txBox="1"/>
          <p:nvPr/>
        </p:nvSpPr>
        <p:spPr>
          <a:xfrm>
            <a:off x="2540184" y="4749060"/>
            <a:ext cx="2596416" cy="461665"/>
          </a:xfrm>
          <a:prstGeom prst="rect">
            <a:avLst/>
          </a:prstGeom>
          <a:noFill/>
        </p:spPr>
        <p:txBody>
          <a:bodyPr wrap="none" rtlCol="0">
            <a:spAutoFit/>
          </a:bodyPr>
          <a:lstStyle/>
          <a:p>
            <a:r>
              <a:rPr lang="en-US" sz="2400" b="1" dirty="0">
                <a:solidFill>
                  <a:schemeClr val="bg1"/>
                </a:solidFill>
              </a:rPr>
              <a:t>Adequate Pressure</a:t>
            </a:r>
          </a:p>
        </p:txBody>
      </p:sp>
      <p:sp>
        <p:nvSpPr>
          <p:cNvPr id="12" name="TextBox 11">
            <a:extLst>
              <a:ext uri="{FF2B5EF4-FFF2-40B4-BE49-F238E27FC236}">
                <a16:creationId xmlns:a16="http://schemas.microsoft.com/office/drawing/2014/main" id="{E8853F59-D39D-DEEC-FCB5-5A2187017A1B}"/>
              </a:ext>
            </a:extLst>
          </p:cNvPr>
          <p:cNvSpPr txBox="1"/>
          <p:nvPr/>
        </p:nvSpPr>
        <p:spPr>
          <a:xfrm>
            <a:off x="1706724" y="1803308"/>
            <a:ext cx="1507144" cy="461665"/>
          </a:xfrm>
          <a:prstGeom prst="rect">
            <a:avLst/>
          </a:prstGeom>
          <a:noFill/>
        </p:spPr>
        <p:txBody>
          <a:bodyPr wrap="none" rtlCol="0">
            <a:spAutoFit/>
          </a:bodyPr>
          <a:lstStyle/>
          <a:p>
            <a:r>
              <a:rPr lang="en-US" sz="2400" b="1" dirty="0">
                <a:solidFill>
                  <a:schemeClr val="bg1"/>
                </a:solidFill>
              </a:rPr>
              <a:t>City Limits</a:t>
            </a:r>
          </a:p>
        </p:txBody>
      </p:sp>
      <p:sp>
        <p:nvSpPr>
          <p:cNvPr id="16" name="TextBox 15">
            <a:extLst>
              <a:ext uri="{FF2B5EF4-FFF2-40B4-BE49-F238E27FC236}">
                <a16:creationId xmlns:a16="http://schemas.microsoft.com/office/drawing/2014/main" id="{AB896400-7915-3AEF-4976-D56AFA8AE756}"/>
              </a:ext>
            </a:extLst>
          </p:cNvPr>
          <p:cNvSpPr txBox="1"/>
          <p:nvPr/>
        </p:nvSpPr>
        <p:spPr>
          <a:xfrm>
            <a:off x="1778076" y="3806296"/>
            <a:ext cx="314509" cy="400110"/>
          </a:xfrm>
          <a:prstGeom prst="rect">
            <a:avLst/>
          </a:prstGeom>
          <a:noFill/>
        </p:spPr>
        <p:txBody>
          <a:bodyPr wrap="none" rtlCol="0">
            <a:spAutoFit/>
          </a:bodyPr>
          <a:lstStyle/>
          <a:p>
            <a:pPr algn="ctr"/>
            <a:r>
              <a:rPr lang="en-US" sz="2000" b="1" dirty="0">
                <a:solidFill>
                  <a:schemeClr val="bg1"/>
                </a:solidFill>
              </a:rPr>
              <a:t>3</a:t>
            </a:r>
          </a:p>
        </p:txBody>
      </p:sp>
      <p:sp>
        <p:nvSpPr>
          <p:cNvPr id="17" name="TextBox 16">
            <a:extLst>
              <a:ext uri="{FF2B5EF4-FFF2-40B4-BE49-F238E27FC236}">
                <a16:creationId xmlns:a16="http://schemas.microsoft.com/office/drawing/2014/main" id="{10501EA9-6C02-CFF0-774C-EE120D39C2C2}"/>
              </a:ext>
            </a:extLst>
          </p:cNvPr>
          <p:cNvSpPr txBox="1"/>
          <p:nvPr/>
        </p:nvSpPr>
        <p:spPr>
          <a:xfrm>
            <a:off x="2067570" y="4783384"/>
            <a:ext cx="252351" cy="400110"/>
          </a:xfrm>
          <a:prstGeom prst="rect">
            <a:avLst/>
          </a:prstGeom>
          <a:noFill/>
        </p:spPr>
        <p:txBody>
          <a:bodyPr wrap="square" rtlCol="0">
            <a:spAutoFit/>
          </a:bodyPr>
          <a:lstStyle/>
          <a:p>
            <a:pPr algn="ctr"/>
            <a:r>
              <a:rPr lang="en-US" sz="2000" b="1" dirty="0">
                <a:solidFill>
                  <a:schemeClr val="bg1"/>
                </a:solidFill>
              </a:rPr>
              <a:t>4</a:t>
            </a:r>
          </a:p>
        </p:txBody>
      </p:sp>
      <p:sp>
        <p:nvSpPr>
          <p:cNvPr id="19" name="Rectangle 18">
            <a:extLst>
              <a:ext uri="{FF2B5EF4-FFF2-40B4-BE49-F238E27FC236}">
                <a16:creationId xmlns:a16="http://schemas.microsoft.com/office/drawing/2014/main" id="{25365031-6D48-226C-1746-B88CE8D08F5C}"/>
              </a:ext>
            </a:extLst>
          </p:cNvPr>
          <p:cNvSpPr/>
          <p:nvPr/>
        </p:nvSpPr>
        <p:spPr>
          <a:xfrm>
            <a:off x="-56859" y="2218757"/>
            <a:ext cx="919063" cy="5808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65000"/>
                    <a:lumOff val="35000"/>
                  </a:schemeClr>
                </a:solidFill>
              </a:rPr>
              <a:t>If YES</a:t>
            </a:r>
          </a:p>
        </p:txBody>
      </p:sp>
      <p:sp>
        <p:nvSpPr>
          <p:cNvPr id="23" name="Rectangle 22">
            <a:extLst>
              <a:ext uri="{FF2B5EF4-FFF2-40B4-BE49-F238E27FC236}">
                <a16:creationId xmlns:a16="http://schemas.microsoft.com/office/drawing/2014/main" id="{83FC3224-BD8F-5D69-D545-5CB928E4AB1A}"/>
              </a:ext>
            </a:extLst>
          </p:cNvPr>
          <p:cNvSpPr/>
          <p:nvPr/>
        </p:nvSpPr>
        <p:spPr>
          <a:xfrm>
            <a:off x="108054" y="3249326"/>
            <a:ext cx="1031487" cy="5808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65000"/>
                    <a:lumOff val="35000"/>
                  </a:schemeClr>
                </a:solidFill>
              </a:rPr>
              <a:t>If YES</a:t>
            </a:r>
          </a:p>
        </p:txBody>
      </p:sp>
      <p:sp>
        <p:nvSpPr>
          <p:cNvPr id="24" name="Rectangle 23">
            <a:extLst>
              <a:ext uri="{FF2B5EF4-FFF2-40B4-BE49-F238E27FC236}">
                <a16:creationId xmlns:a16="http://schemas.microsoft.com/office/drawing/2014/main" id="{A46B9CBB-6390-B736-FB25-7168B7096939}"/>
              </a:ext>
            </a:extLst>
          </p:cNvPr>
          <p:cNvSpPr/>
          <p:nvPr/>
        </p:nvSpPr>
        <p:spPr>
          <a:xfrm>
            <a:off x="288490" y="4209898"/>
            <a:ext cx="1031487" cy="5808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65000"/>
                    <a:lumOff val="35000"/>
                  </a:schemeClr>
                </a:solidFill>
              </a:rPr>
              <a:t>If YES</a:t>
            </a:r>
          </a:p>
        </p:txBody>
      </p:sp>
      <p:sp>
        <p:nvSpPr>
          <p:cNvPr id="21" name="Rounded Rectangle 20">
            <a:extLst>
              <a:ext uri="{FF2B5EF4-FFF2-40B4-BE49-F238E27FC236}">
                <a16:creationId xmlns:a16="http://schemas.microsoft.com/office/drawing/2014/main" id="{E7207697-2575-D071-E513-D5D4459FACC2}"/>
              </a:ext>
            </a:extLst>
          </p:cNvPr>
          <p:cNvSpPr/>
          <p:nvPr/>
        </p:nvSpPr>
        <p:spPr>
          <a:xfrm>
            <a:off x="6046768" y="5510453"/>
            <a:ext cx="4188611" cy="11396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“Adequate water pressure" shall mean the average water pressure delivered to all connected customers within a one-quarter mile radius in either direction of the owner's point of connection. </a:t>
            </a:r>
          </a:p>
        </p:txBody>
      </p:sp>
      <p:sp>
        <p:nvSpPr>
          <p:cNvPr id="27" name="Rectangle 26">
            <a:extLst>
              <a:ext uri="{FF2B5EF4-FFF2-40B4-BE49-F238E27FC236}">
                <a16:creationId xmlns:a16="http://schemas.microsoft.com/office/drawing/2014/main" id="{87795058-DF09-2CE6-34D9-AC517A355C88}"/>
              </a:ext>
            </a:extLst>
          </p:cNvPr>
          <p:cNvSpPr/>
          <p:nvPr/>
        </p:nvSpPr>
        <p:spPr>
          <a:xfrm>
            <a:off x="10277062" y="1659281"/>
            <a:ext cx="1880276" cy="3524215"/>
          </a:xfrm>
          <a:prstGeom prst="rect">
            <a:avLst/>
          </a:prstGeom>
          <a:solidFill>
            <a:schemeClr val="accent4">
              <a:lumMod val="20000"/>
              <a:lumOff val="8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accent6">
                    <a:lumMod val="50000"/>
                  </a:schemeClr>
                </a:solidFill>
              </a:rPr>
              <a:t>To establish adequacy or inadequacy, property owner shall submit to the city a determination of same prepared by a professional engineer, licensed in accordance with the provisions of Chapter 89C of the General Statutes. </a:t>
            </a:r>
          </a:p>
        </p:txBody>
      </p:sp>
      <p:grpSp>
        <p:nvGrpSpPr>
          <p:cNvPr id="28" name="Graphic 94">
            <a:extLst>
              <a:ext uri="{FF2B5EF4-FFF2-40B4-BE49-F238E27FC236}">
                <a16:creationId xmlns:a16="http://schemas.microsoft.com/office/drawing/2014/main" id="{80688405-FE1E-DBF7-F993-0D4CEC21AE4C}"/>
              </a:ext>
            </a:extLst>
          </p:cNvPr>
          <p:cNvGrpSpPr/>
          <p:nvPr/>
        </p:nvGrpSpPr>
        <p:grpSpPr>
          <a:xfrm rot="14629897">
            <a:off x="10138343" y="4865481"/>
            <a:ext cx="741808" cy="2379209"/>
            <a:chOff x="1764461" y="4027410"/>
            <a:chExt cx="596279" cy="1023463"/>
          </a:xfrm>
        </p:grpSpPr>
        <p:sp>
          <p:nvSpPr>
            <p:cNvPr id="29" name="Freeform: Shape 8">
              <a:extLst>
                <a:ext uri="{FF2B5EF4-FFF2-40B4-BE49-F238E27FC236}">
                  <a16:creationId xmlns:a16="http://schemas.microsoft.com/office/drawing/2014/main" id="{297E9AD1-FC07-9850-8FBE-4A54A8F7602E}"/>
                </a:ext>
              </a:extLst>
            </p:cNvPr>
            <p:cNvSpPr/>
            <p:nvPr/>
          </p:nvSpPr>
          <p:spPr>
            <a:xfrm>
              <a:off x="1764461" y="4027410"/>
              <a:ext cx="532201" cy="978964"/>
            </a:xfrm>
            <a:custGeom>
              <a:avLst/>
              <a:gdLst>
                <a:gd name="connsiteX0" fmla="*/ 532202 w 532201"/>
                <a:gd name="connsiteY0" fmla="*/ 978965 h 978964"/>
                <a:gd name="connsiteX1" fmla="*/ 335518 w 532201"/>
                <a:gd name="connsiteY1" fmla="*/ 978965 h 978964"/>
                <a:gd name="connsiteX2" fmla="*/ 0 w 532201"/>
                <a:gd name="connsiteY2" fmla="*/ 643447 h 978964"/>
                <a:gd name="connsiteX3" fmla="*/ 0 w 532201"/>
                <a:gd name="connsiteY3" fmla="*/ 335518 h 978964"/>
                <a:gd name="connsiteX4" fmla="*/ 335518 w 532201"/>
                <a:gd name="connsiteY4" fmla="*/ 0 h 978964"/>
                <a:gd name="connsiteX5" fmla="*/ 335518 w 532201"/>
                <a:gd name="connsiteY5" fmla="*/ 0 h 97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201" h="978964">
                  <a:moveTo>
                    <a:pt x="532202" y="978965"/>
                  </a:moveTo>
                  <a:lnTo>
                    <a:pt x="335518" y="978965"/>
                  </a:lnTo>
                  <a:cubicBezTo>
                    <a:pt x="150405" y="978965"/>
                    <a:pt x="0" y="828560"/>
                    <a:pt x="0" y="643447"/>
                  </a:cubicBezTo>
                  <a:lnTo>
                    <a:pt x="0" y="335518"/>
                  </a:lnTo>
                  <a:cubicBezTo>
                    <a:pt x="0" y="150405"/>
                    <a:pt x="150405" y="0"/>
                    <a:pt x="335518" y="0"/>
                  </a:cubicBezTo>
                  <a:lnTo>
                    <a:pt x="335518" y="0"/>
                  </a:lnTo>
                </a:path>
              </a:pathLst>
            </a:custGeom>
            <a:noFill/>
            <a:ln w="8825" cap="flat">
              <a:solidFill>
                <a:schemeClr val="accent1"/>
              </a:solidFill>
              <a:prstDash val="solid"/>
              <a:miter/>
            </a:ln>
          </p:spPr>
          <p:txBody>
            <a:bodyPr rtlCol="0" anchor="ctr"/>
            <a:lstStyle/>
            <a:p>
              <a:endParaRPr lang="pt-BR"/>
            </a:p>
          </p:txBody>
        </p:sp>
        <p:sp>
          <p:nvSpPr>
            <p:cNvPr id="30" name="Freeform: Shape 9">
              <a:extLst>
                <a:ext uri="{FF2B5EF4-FFF2-40B4-BE49-F238E27FC236}">
                  <a16:creationId xmlns:a16="http://schemas.microsoft.com/office/drawing/2014/main" id="{B5F014D3-0DB2-10ED-9FBD-1057CCA71780}"/>
                </a:ext>
              </a:extLst>
            </p:cNvPr>
            <p:cNvSpPr/>
            <p:nvPr/>
          </p:nvSpPr>
          <p:spPr>
            <a:xfrm>
              <a:off x="2283313" y="4961877"/>
              <a:ext cx="77427" cy="88996"/>
            </a:xfrm>
            <a:custGeom>
              <a:avLst/>
              <a:gdLst>
                <a:gd name="connsiteX0" fmla="*/ 0 w 77427"/>
                <a:gd name="connsiteY0" fmla="*/ 0 h 88996"/>
                <a:gd name="connsiteX1" fmla="*/ 77427 w 77427"/>
                <a:gd name="connsiteY1" fmla="*/ 44498 h 88996"/>
                <a:gd name="connsiteX2" fmla="*/ 0 w 77427"/>
                <a:gd name="connsiteY2" fmla="*/ 88997 h 88996"/>
              </a:gdLst>
              <a:ahLst/>
              <a:cxnLst>
                <a:cxn ang="0">
                  <a:pos x="connsiteX0" y="connsiteY0"/>
                </a:cxn>
                <a:cxn ang="0">
                  <a:pos x="connsiteX1" y="connsiteY1"/>
                </a:cxn>
                <a:cxn ang="0">
                  <a:pos x="connsiteX2" y="connsiteY2"/>
                </a:cxn>
              </a:cxnLst>
              <a:rect l="l" t="t" r="r" b="b"/>
              <a:pathLst>
                <a:path w="77427" h="88996">
                  <a:moveTo>
                    <a:pt x="0" y="0"/>
                  </a:moveTo>
                  <a:lnTo>
                    <a:pt x="77427" y="44498"/>
                  </a:lnTo>
                  <a:lnTo>
                    <a:pt x="0" y="88997"/>
                  </a:lnTo>
                  <a:close/>
                </a:path>
              </a:pathLst>
            </a:custGeom>
            <a:solidFill>
              <a:schemeClr val="accent1"/>
            </a:solidFill>
            <a:ln w="8825" cap="flat">
              <a:solidFill>
                <a:schemeClr val="accent1"/>
              </a:solidFill>
              <a:prstDash val="solid"/>
              <a:miter/>
            </a:ln>
          </p:spPr>
          <p:txBody>
            <a:bodyPr rtlCol="0" anchor="ctr"/>
            <a:lstStyle/>
            <a:p>
              <a:endParaRPr lang="pt-BR"/>
            </a:p>
          </p:txBody>
        </p:sp>
      </p:grpSp>
      <p:sp>
        <p:nvSpPr>
          <p:cNvPr id="31" name="32-Point Star 30">
            <a:extLst>
              <a:ext uri="{FF2B5EF4-FFF2-40B4-BE49-F238E27FC236}">
                <a16:creationId xmlns:a16="http://schemas.microsoft.com/office/drawing/2014/main" id="{66BED936-32B4-9836-A140-8068627844AF}"/>
              </a:ext>
            </a:extLst>
          </p:cNvPr>
          <p:cNvSpPr/>
          <p:nvPr/>
        </p:nvSpPr>
        <p:spPr>
          <a:xfrm>
            <a:off x="1190569" y="4519489"/>
            <a:ext cx="1473776" cy="900820"/>
          </a:xfrm>
          <a:prstGeom prst="star32">
            <a:avLst/>
          </a:prstGeom>
          <a:solidFill>
            <a:srgbClr val="FFC00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NEW</a:t>
            </a:r>
          </a:p>
        </p:txBody>
      </p:sp>
    </p:spTree>
    <p:extLst>
      <p:ext uri="{BB962C8B-B14F-4D97-AF65-F5344CB8AC3E}">
        <p14:creationId xmlns:p14="http://schemas.microsoft.com/office/powerpoint/2010/main" val="101195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4" grpId="0"/>
      <p:bldP spid="2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C5E83EA7-2421-CAA8-712F-E2A2710DEF77}"/>
              </a:ext>
            </a:extLst>
          </p:cNvPr>
          <p:cNvSpPr/>
          <p:nvPr/>
        </p:nvSpPr>
        <p:spPr>
          <a:xfrm>
            <a:off x="0" y="1"/>
            <a:ext cx="12192000" cy="1484243"/>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900FE591-C285-1FD2-63F4-94A2B92FDCCB}"/>
              </a:ext>
            </a:extLst>
          </p:cNvPr>
          <p:cNvSpPr>
            <a:spLocks noGrp="1"/>
          </p:cNvSpPr>
          <p:nvPr>
            <p:ph type="title"/>
          </p:nvPr>
        </p:nvSpPr>
        <p:spPr>
          <a:xfrm>
            <a:off x="158663" y="86516"/>
            <a:ext cx="11874675" cy="1325563"/>
          </a:xfrm>
        </p:spPr>
        <p:txBody>
          <a:bodyPr>
            <a:noAutofit/>
          </a:bodyPr>
          <a:lstStyle/>
          <a:p>
            <a:pPr algn="ctr"/>
            <a:r>
              <a:rPr lang="en-US" sz="4267" dirty="0">
                <a:solidFill>
                  <a:schemeClr val="bg1"/>
                </a:solidFill>
              </a:rPr>
              <a:t>Can County Mandate Connection to </a:t>
            </a:r>
            <a:br>
              <a:rPr lang="en-US" sz="4267" dirty="0">
                <a:solidFill>
                  <a:schemeClr val="bg1"/>
                </a:solidFill>
              </a:rPr>
            </a:br>
            <a:r>
              <a:rPr lang="en-US" sz="4267" dirty="0">
                <a:solidFill>
                  <a:schemeClr val="bg1"/>
                </a:solidFill>
              </a:rPr>
              <a:t>Sewer System?</a:t>
            </a:r>
          </a:p>
        </p:txBody>
      </p:sp>
      <p:sp>
        <p:nvSpPr>
          <p:cNvPr id="20" name="Freeform: Shape 19">
            <a:extLst>
              <a:ext uri="{FF2B5EF4-FFF2-40B4-BE49-F238E27FC236}">
                <a16:creationId xmlns:a16="http://schemas.microsoft.com/office/drawing/2014/main" id="{717B74E5-5D2D-7DBF-1830-EE4EE6D6F5D4}"/>
              </a:ext>
            </a:extLst>
          </p:cNvPr>
          <p:cNvSpPr/>
          <p:nvPr/>
        </p:nvSpPr>
        <p:spPr>
          <a:xfrm>
            <a:off x="4711177" y="1659279"/>
            <a:ext cx="5298177" cy="753228"/>
          </a:xfrm>
          <a:custGeom>
            <a:avLst/>
            <a:gdLst>
              <a:gd name="connsiteX0" fmla="*/ 5654993 w 5721667"/>
              <a:gd name="connsiteY0" fmla="*/ 813435 h 813435"/>
              <a:gd name="connsiteX1" fmla="*/ 0 w 5721667"/>
              <a:gd name="connsiteY1" fmla="*/ 813435 h 813435"/>
              <a:gd name="connsiteX2" fmla="*/ 0 w 5721667"/>
              <a:gd name="connsiteY2" fmla="*/ 0 h 813435"/>
              <a:gd name="connsiteX3" fmla="*/ 5654993 w 5721667"/>
              <a:gd name="connsiteY3" fmla="*/ 0 h 813435"/>
              <a:gd name="connsiteX4" fmla="*/ 5721668 w 5721667"/>
              <a:gd name="connsiteY4" fmla="*/ 66675 h 813435"/>
              <a:gd name="connsiteX5" fmla="*/ 5721668 w 5721667"/>
              <a:gd name="connsiteY5" fmla="*/ 747713 h 813435"/>
              <a:gd name="connsiteX6" fmla="*/ 5654993 w 5721667"/>
              <a:gd name="connsiteY6" fmla="*/ 813435 h 8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21667" h="813435">
                <a:moveTo>
                  <a:pt x="5654993" y="813435"/>
                </a:moveTo>
                <a:lnTo>
                  <a:pt x="0" y="813435"/>
                </a:lnTo>
                <a:lnTo>
                  <a:pt x="0" y="0"/>
                </a:lnTo>
                <a:lnTo>
                  <a:pt x="5654993" y="0"/>
                </a:lnTo>
                <a:cubicBezTo>
                  <a:pt x="5691188" y="0"/>
                  <a:pt x="5721668" y="29528"/>
                  <a:pt x="5721668" y="66675"/>
                </a:cubicBezTo>
                <a:lnTo>
                  <a:pt x="5721668" y="747713"/>
                </a:lnTo>
                <a:cubicBezTo>
                  <a:pt x="5721668" y="783908"/>
                  <a:pt x="5692140" y="813435"/>
                  <a:pt x="5654993" y="813435"/>
                </a:cubicBezTo>
                <a:close/>
              </a:path>
            </a:pathLst>
          </a:custGeom>
          <a:solidFill>
            <a:srgbClr val="EFEFEF"/>
          </a:solidFill>
          <a:ln w="9525" cap="flat">
            <a:noFill/>
            <a:prstDash val="solid"/>
            <a:miter/>
          </a:ln>
        </p:spPr>
        <p:txBody>
          <a:bodyPr rtlCol="0" anchor="ctr"/>
          <a:lstStyle/>
          <a:p>
            <a:endParaRPr lang="pt-BR"/>
          </a:p>
        </p:txBody>
      </p:sp>
      <p:sp>
        <p:nvSpPr>
          <p:cNvPr id="22" name="Freeform: Shape 21">
            <a:extLst>
              <a:ext uri="{FF2B5EF4-FFF2-40B4-BE49-F238E27FC236}">
                <a16:creationId xmlns:a16="http://schemas.microsoft.com/office/drawing/2014/main" id="{D8D390CA-FD25-8480-7891-A97584C81491}"/>
              </a:ext>
            </a:extLst>
          </p:cNvPr>
          <p:cNvSpPr/>
          <p:nvPr/>
        </p:nvSpPr>
        <p:spPr>
          <a:xfrm>
            <a:off x="1368391" y="1659279"/>
            <a:ext cx="3641780" cy="753228"/>
          </a:xfrm>
          <a:custGeom>
            <a:avLst/>
            <a:gdLst>
              <a:gd name="connsiteX0" fmla="*/ 3609975 w 3932872"/>
              <a:gd name="connsiteY0" fmla="*/ 813435 h 813435"/>
              <a:gd name="connsiteX1" fmla="*/ 66675 w 3932872"/>
              <a:gd name="connsiteY1" fmla="*/ 813435 h 813435"/>
              <a:gd name="connsiteX2" fmla="*/ 0 w 3932872"/>
              <a:gd name="connsiteY2" fmla="*/ 746760 h 813435"/>
              <a:gd name="connsiteX3" fmla="*/ 0 w 3932872"/>
              <a:gd name="connsiteY3" fmla="*/ 66675 h 813435"/>
              <a:gd name="connsiteX4" fmla="*/ 66675 w 3932872"/>
              <a:gd name="connsiteY4" fmla="*/ 0 h 813435"/>
              <a:gd name="connsiteX5" fmla="*/ 3609975 w 3932872"/>
              <a:gd name="connsiteY5" fmla="*/ 0 h 813435"/>
              <a:gd name="connsiteX6" fmla="*/ 3924300 w 3932872"/>
              <a:gd name="connsiteY6" fmla="*/ 383858 h 813435"/>
              <a:gd name="connsiteX7" fmla="*/ 3924300 w 3932872"/>
              <a:gd name="connsiteY7" fmla="*/ 430530 h 813435"/>
              <a:gd name="connsiteX8" fmla="*/ 3609975 w 3932872"/>
              <a:gd name="connsiteY8" fmla="*/ 813435 h 8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2872" h="813435">
                <a:moveTo>
                  <a:pt x="3609975" y="813435"/>
                </a:moveTo>
                <a:lnTo>
                  <a:pt x="66675" y="813435"/>
                </a:lnTo>
                <a:cubicBezTo>
                  <a:pt x="30480" y="813435"/>
                  <a:pt x="0" y="783908"/>
                  <a:pt x="0" y="746760"/>
                </a:cubicBezTo>
                <a:lnTo>
                  <a:pt x="0" y="66675"/>
                </a:lnTo>
                <a:cubicBezTo>
                  <a:pt x="0" y="30480"/>
                  <a:pt x="29528" y="0"/>
                  <a:pt x="66675" y="0"/>
                </a:cubicBezTo>
                <a:lnTo>
                  <a:pt x="3609975" y="0"/>
                </a:lnTo>
                <a:lnTo>
                  <a:pt x="3924300" y="383858"/>
                </a:lnTo>
                <a:cubicBezTo>
                  <a:pt x="3935730" y="397193"/>
                  <a:pt x="3935730" y="417195"/>
                  <a:pt x="3924300" y="430530"/>
                </a:cubicBezTo>
                <a:lnTo>
                  <a:pt x="3609975" y="813435"/>
                </a:lnTo>
                <a:close/>
              </a:path>
            </a:pathLst>
          </a:custGeom>
          <a:solidFill>
            <a:schemeClr val="accent1"/>
          </a:solidFill>
          <a:ln w="9525" cap="flat">
            <a:noFill/>
            <a:prstDash val="solid"/>
            <a:miter/>
          </a:ln>
          <a:effectLst>
            <a:outerShdw blurRad="50800" dist="38100" dir="8100000" algn="tr" rotWithShape="0">
              <a:prstClr val="black">
                <a:alpha val="40000"/>
              </a:prstClr>
            </a:outerShdw>
          </a:effectLst>
        </p:spPr>
        <p:txBody>
          <a:bodyPr rtlCol="0" anchor="ctr"/>
          <a:lstStyle/>
          <a:p>
            <a:endParaRPr lang="pt-BR"/>
          </a:p>
        </p:txBody>
      </p:sp>
      <p:sp>
        <p:nvSpPr>
          <p:cNvPr id="78" name="Freeform: Shape 77">
            <a:extLst>
              <a:ext uri="{FF2B5EF4-FFF2-40B4-BE49-F238E27FC236}">
                <a16:creationId xmlns:a16="http://schemas.microsoft.com/office/drawing/2014/main" id="{3A6391C4-9A68-28C5-F5E7-CF80B4923DCE}"/>
              </a:ext>
            </a:extLst>
          </p:cNvPr>
          <p:cNvSpPr/>
          <p:nvPr/>
        </p:nvSpPr>
        <p:spPr>
          <a:xfrm>
            <a:off x="4711176" y="2637779"/>
            <a:ext cx="5298177" cy="753228"/>
          </a:xfrm>
          <a:custGeom>
            <a:avLst/>
            <a:gdLst>
              <a:gd name="connsiteX0" fmla="*/ 5654993 w 5721667"/>
              <a:gd name="connsiteY0" fmla="*/ 813435 h 813435"/>
              <a:gd name="connsiteX1" fmla="*/ 0 w 5721667"/>
              <a:gd name="connsiteY1" fmla="*/ 813435 h 813435"/>
              <a:gd name="connsiteX2" fmla="*/ 0 w 5721667"/>
              <a:gd name="connsiteY2" fmla="*/ 0 h 813435"/>
              <a:gd name="connsiteX3" fmla="*/ 5654993 w 5721667"/>
              <a:gd name="connsiteY3" fmla="*/ 0 h 813435"/>
              <a:gd name="connsiteX4" fmla="*/ 5721668 w 5721667"/>
              <a:gd name="connsiteY4" fmla="*/ 66675 h 813435"/>
              <a:gd name="connsiteX5" fmla="*/ 5721668 w 5721667"/>
              <a:gd name="connsiteY5" fmla="*/ 747713 h 813435"/>
              <a:gd name="connsiteX6" fmla="*/ 5654993 w 5721667"/>
              <a:gd name="connsiteY6" fmla="*/ 813435 h 8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21667" h="813435">
                <a:moveTo>
                  <a:pt x="5654993" y="813435"/>
                </a:moveTo>
                <a:lnTo>
                  <a:pt x="0" y="813435"/>
                </a:lnTo>
                <a:lnTo>
                  <a:pt x="0" y="0"/>
                </a:lnTo>
                <a:lnTo>
                  <a:pt x="5654993" y="0"/>
                </a:lnTo>
                <a:cubicBezTo>
                  <a:pt x="5691188" y="0"/>
                  <a:pt x="5721668" y="29528"/>
                  <a:pt x="5721668" y="66675"/>
                </a:cubicBezTo>
                <a:lnTo>
                  <a:pt x="5721668" y="747713"/>
                </a:lnTo>
                <a:cubicBezTo>
                  <a:pt x="5721668" y="783908"/>
                  <a:pt x="5692140" y="813435"/>
                  <a:pt x="5654993" y="813435"/>
                </a:cubicBezTo>
                <a:close/>
              </a:path>
            </a:pathLst>
          </a:custGeom>
          <a:solidFill>
            <a:srgbClr val="EFEFEF"/>
          </a:solidFill>
          <a:ln w="9525" cap="flat">
            <a:noFill/>
            <a:prstDash val="solid"/>
            <a:miter/>
          </a:ln>
        </p:spPr>
        <p:txBody>
          <a:bodyPr rtlCol="0" anchor="ctr"/>
          <a:lstStyle/>
          <a:p>
            <a:endParaRPr lang="pt-BR"/>
          </a:p>
        </p:txBody>
      </p:sp>
      <p:sp>
        <p:nvSpPr>
          <p:cNvPr id="79" name="Freeform: Shape 78">
            <a:extLst>
              <a:ext uri="{FF2B5EF4-FFF2-40B4-BE49-F238E27FC236}">
                <a16:creationId xmlns:a16="http://schemas.microsoft.com/office/drawing/2014/main" id="{74A676A3-5AF4-2A8C-F87D-8DF0D8420DE0}"/>
              </a:ext>
            </a:extLst>
          </p:cNvPr>
          <p:cNvSpPr/>
          <p:nvPr/>
        </p:nvSpPr>
        <p:spPr>
          <a:xfrm>
            <a:off x="1656423" y="2637779"/>
            <a:ext cx="3641780" cy="753228"/>
          </a:xfrm>
          <a:custGeom>
            <a:avLst/>
            <a:gdLst>
              <a:gd name="connsiteX0" fmla="*/ 3609975 w 3932872"/>
              <a:gd name="connsiteY0" fmla="*/ 813435 h 813435"/>
              <a:gd name="connsiteX1" fmla="*/ 66675 w 3932872"/>
              <a:gd name="connsiteY1" fmla="*/ 813435 h 813435"/>
              <a:gd name="connsiteX2" fmla="*/ 0 w 3932872"/>
              <a:gd name="connsiteY2" fmla="*/ 746760 h 813435"/>
              <a:gd name="connsiteX3" fmla="*/ 0 w 3932872"/>
              <a:gd name="connsiteY3" fmla="*/ 66675 h 813435"/>
              <a:gd name="connsiteX4" fmla="*/ 66675 w 3932872"/>
              <a:gd name="connsiteY4" fmla="*/ 0 h 813435"/>
              <a:gd name="connsiteX5" fmla="*/ 3609975 w 3932872"/>
              <a:gd name="connsiteY5" fmla="*/ 0 h 813435"/>
              <a:gd name="connsiteX6" fmla="*/ 3924300 w 3932872"/>
              <a:gd name="connsiteY6" fmla="*/ 383858 h 813435"/>
              <a:gd name="connsiteX7" fmla="*/ 3924300 w 3932872"/>
              <a:gd name="connsiteY7" fmla="*/ 430530 h 813435"/>
              <a:gd name="connsiteX8" fmla="*/ 3609975 w 3932872"/>
              <a:gd name="connsiteY8" fmla="*/ 813435 h 8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2872" h="813435">
                <a:moveTo>
                  <a:pt x="3609975" y="813435"/>
                </a:moveTo>
                <a:lnTo>
                  <a:pt x="66675" y="813435"/>
                </a:lnTo>
                <a:cubicBezTo>
                  <a:pt x="30480" y="813435"/>
                  <a:pt x="0" y="783908"/>
                  <a:pt x="0" y="746760"/>
                </a:cubicBezTo>
                <a:lnTo>
                  <a:pt x="0" y="66675"/>
                </a:lnTo>
                <a:cubicBezTo>
                  <a:pt x="0" y="30480"/>
                  <a:pt x="29528" y="0"/>
                  <a:pt x="66675" y="0"/>
                </a:cubicBezTo>
                <a:lnTo>
                  <a:pt x="3609975" y="0"/>
                </a:lnTo>
                <a:lnTo>
                  <a:pt x="3924300" y="383858"/>
                </a:lnTo>
                <a:cubicBezTo>
                  <a:pt x="3935730" y="397193"/>
                  <a:pt x="3935730" y="417195"/>
                  <a:pt x="3924300" y="430530"/>
                </a:cubicBezTo>
                <a:lnTo>
                  <a:pt x="3609975" y="813435"/>
                </a:lnTo>
                <a:close/>
              </a:path>
            </a:pathLst>
          </a:custGeom>
          <a:solidFill>
            <a:schemeClr val="accent2"/>
          </a:solidFill>
          <a:ln w="9525" cap="flat">
            <a:noFill/>
            <a:prstDash val="solid"/>
            <a:miter/>
          </a:ln>
          <a:effectLst>
            <a:outerShdw blurRad="50800" dist="38100" dir="8100000" algn="tr" rotWithShape="0">
              <a:prstClr val="black">
                <a:alpha val="40000"/>
              </a:prstClr>
            </a:outerShdw>
          </a:effectLst>
        </p:spPr>
        <p:txBody>
          <a:bodyPr rtlCol="0" anchor="ctr"/>
          <a:lstStyle/>
          <a:p>
            <a:endParaRPr lang="pt-BR"/>
          </a:p>
        </p:txBody>
      </p:sp>
      <p:sp>
        <p:nvSpPr>
          <p:cNvPr id="81" name="Freeform: Shape 80">
            <a:extLst>
              <a:ext uri="{FF2B5EF4-FFF2-40B4-BE49-F238E27FC236}">
                <a16:creationId xmlns:a16="http://schemas.microsoft.com/office/drawing/2014/main" id="{1CB23261-B1CF-A04E-37AE-7CF7B5420A57}"/>
              </a:ext>
            </a:extLst>
          </p:cNvPr>
          <p:cNvSpPr/>
          <p:nvPr/>
        </p:nvSpPr>
        <p:spPr>
          <a:xfrm>
            <a:off x="4707065" y="3623606"/>
            <a:ext cx="5298177" cy="753228"/>
          </a:xfrm>
          <a:custGeom>
            <a:avLst/>
            <a:gdLst>
              <a:gd name="connsiteX0" fmla="*/ 5654993 w 5721667"/>
              <a:gd name="connsiteY0" fmla="*/ 813435 h 813435"/>
              <a:gd name="connsiteX1" fmla="*/ 0 w 5721667"/>
              <a:gd name="connsiteY1" fmla="*/ 813435 h 813435"/>
              <a:gd name="connsiteX2" fmla="*/ 0 w 5721667"/>
              <a:gd name="connsiteY2" fmla="*/ 0 h 813435"/>
              <a:gd name="connsiteX3" fmla="*/ 5654993 w 5721667"/>
              <a:gd name="connsiteY3" fmla="*/ 0 h 813435"/>
              <a:gd name="connsiteX4" fmla="*/ 5721668 w 5721667"/>
              <a:gd name="connsiteY4" fmla="*/ 66675 h 813435"/>
              <a:gd name="connsiteX5" fmla="*/ 5721668 w 5721667"/>
              <a:gd name="connsiteY5" fmla="*/ 747713 h 813435"/>
              <a:gd name="connsiteX6" fmla="*/ 5654993 w 5721667"/>
              <a:gd name="connsiteY6" fmla="*/ 813435 h 8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21667" h="813435">
                <a:moveTo>
                  <a:pt x="5654993" y="813435"/>
                </a:moveTo>
                <a:lnTo>
                  <a:pt x="0" y="813435"/>
                </a:lnTo>
                <a:lnTo>
                  <a:pt x="0" y="0"/>
                </a:lnTo>
                <a:lnTo>
                  <a:pt x="5654993" y="0"/>
                </a:lnTo>
                <a:cubicBezTo>
                  <a:pt x="5691188" y="0"/>
                  <a:pt x="5721668" y="29528"/>
                  <a:pt x="5721668" y="66675"/>
                </a:cubicBezTo>
                <a:lnTo>
                  <a:pt x="5721668" y="747713"/>
                </a:lnTo>
                <a:cubicBezTo>
                  <a:pt x="5721668" y="783908"/>
                  <a:pt x="5692140" y="813435"/>
                  <a:pt x="5654993" y="813435"/>
                </a:cubicBezTo>
                <a:close/>
              </a:path>
            </a:pathLst>
          </a:custGeom>
          <a:solidFill>
            <a:srgbClr val="EFEFEF"/>
          </a:solidFill>
          <a:ln w="9525" cap="flat">
            <a:noFill/>
            <a:prstDash val="solid"/>
            <a:miter/>
          </a:ln>
        </p:spPr>
        <p:txBody>
          <a:bodyPr rtlCol="0" anchor="ctr"/>
          <a:lstStyle/>
          <a:p>
            <a:endParaRPr lang="pt-BR"/>
          </a:p>
        </p:txBody>
      </p:sp>
      <p:sp>
        <p:nvSpPr>
          <p:cNvPr id="82" name="Freeform: Shape 81">
            <a:extLst>
              <a:ext uri="{FF2B5EF4-FFF2-40B4-BE49-F238E27FC236}">
                <a16:creationId xmlns:a16="http://schemas.microsoft.com/office/drawing/2014/main" id="{637963A2-5397-B2E7-F6CD-AABB1B2AC7D9}"/>
              </a:ext>
            </a:extLst>
          </p:cNvPr>
          <p:cNvSpPr/>
          <p:nvPr/>
        </p:nvSpPr>
        <p:spPr>
          <a:xfrm>
            <a:off x="1944455" y="3623606"/>
            <a:ext cx="3641780" cy="753228"/>
          </a:xfrm>
          <a:custGeom>
            <a:avLst/>
            <a:gdLst>
              <a:gd name="connsiteX0" fmla="*/ 3609975 w 3932872"/>
              <a:gd name="connsiteY0" fmla="*/ 813435 h 813435"/>
              <a:gd name="connsiteX1" fmla="*/ 66675 w 3932872"/>
              <a:gd name="connsiteY1" fmla="*/ 813435 h 813435"/>
              <a:gd name="connsiteX2" fmla="*/ 0 w 3932872"/>
              <a:gd name="connsiteY2" fmla="*/ 746760 h 813435"/>
              <a:gd name="connsiteX3" fmla="*/ 0 w 3932872"/>
              <a:gd name="connsiteY3" fmla="*/ 66675 h 813435"/>
              <a:gd name="connsiteX4" fmla="*/ 66675 w 3932872"/>
              <a:gd name="connsiteY4" fmla="*/ 0 h 813435"/>
              <a:gd name="connsiteX5" fmla="*/ 3609975 w 3932872"/>
              <a:gd name="connsiteY5" fmla="*/ 0 h 813435"/>
              <a:gd name="connsiteX6" fmla="*/ 3924300 w 3932872"/>
              <a:gd name="connsiteY6" fmla="*/ 383858 h 813435"/>
              <a:gd name="connsiteX7" fmla="*/ 3924300 w 3932872"/>
              <a:gd name="connsiteY7" fmla="*/ 430530 h 813435"/>
              <a:gd name="connsiteX8" fmla="*/ 3609975 w 3932872"/>
              <a:gd name="connsiteY8" fmla="*/ 813435 h 8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2872" h="813435">
                <a:moveTo>
                  <a:pt x="3609975" y="813435"/>
                </a:moveTo>
                <a:lnTo>
                  <a:pt x="66675" y="813435"/>
                </a:lnTo>
                <a:cubicBezTo>
                  <a:pt x="30480" y="813435"/>
                  <a:pt x="0" y="783908"/>
                  <a:pt x="0" y="746760"/>
                </a:cubicBezTo>
                <a:lnTo>
                  <a:pt x="0" y="66675"/>
                </a:lnTo>
                <a:cubicBezTo>
                  <a:pt x="0" y="30480"/>
                  <a:pt x="29528" y="0"/>
                  <a:pt x="66675" y="0"/>
                </a:cubicBezTo>
                <a:lnTo>
                  <a:pt x="3609975" y="0"/>
                </a:lnTo>
                <a:lnTo>
                  <a:pt x="3924300" y="383858"/>
                </a:lnTo>
                <a:cubicBezTo>
                  <a:pt x="3935730" y="397193"/>
                  <a:pt x="3935730" y="417195"/>
                  <a:pt x="3924300" y="430530"/>
                </a:cubicBezTo>
                <a:lnTo>
                  <a:pt x="3609975" y="813435"/>
                </a:lnTo>
                <a:close/>
              </a:path>
            </a:pathLst>
          </a:custGeom>
          <a:solidFill>
            <a:schemeClr val="accent3"/>
          </a:solidFill>
          <a:ln w="9525" cap="flat">
            <a:noFill/>
            <a:prstDash val="solid"/>
            <a:miter/>
          </a:ln>
          <a:effectLst>
            <a:outerShdw blurRad="50800" dist="38100" dir="8100000" algn="tr" rotWithShape="0">
              <a:prstClr val="black">
                <a:alpha val="40000"/>
              </a:prstClr>
            </a:outerShdw>
          </a:effectLst>
        </p:spPr>
        <p:txBody>
          <a:bodyPr rtlCol="0" anchor="ctr"/>
          <a:lstStyle/>
          <a:p>
            <a:endParaRPr lang="pt-BR"/>
          </a:p>
        </p:txBody>
      </p:sp>
      <p:sp>
        <p:nvSpPr>
          <p:cNvPr id="26" name="Oval 25">
            <a:extLst>
              <a:ext uri="{FF2B5EF4-FFF2-40B4-BE49-F238E27FC236}">
                <a16:creationId xmlns:a16="http://schemas.microsoft.com/office/drawing/2014/main" id="{FDFE3338-8141-978D-8995-6EB27F079951}"/>
              </a:ext>
            </a:extLst>
          </p:cNvPr>
          <p:cNvSpPr/>
          <p:nvPr/>
        </p:nvSpPr>
        <p:spPr>
          <a:xfrm>
            <a:off x="1143939" y="1835603"/>
            <a:ext cx="419356" cy="419356"/>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0" name="Oval 89">
            <a:extLst>
              <a:ext uri="{FF2B5EF4-FFF2-40B4-BE49-F238E27FC236}">
                <a16:creationId xmlns:a16="http://schemas.microsoft.com/office/drawing/2014/main" id="{6DD29846-18EE-E5A1-8AF0-1B06415543CC}"/>
              </a:ext>
            </a:extLst>
          </p:cNvPr>
          <p:cNvSpPr/>
          <p:nvPr/>
        </p:nvSpPr>
        <p:spPr>
          <a:xfrm>
            <a:off x="1446746" y="2775165"/>
            <a:ext cx="419356" cy="419356"/>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1" name="Oval 90">
            <a:extLst>
              <a:ext uri="{FF2B5EF4-FFF2-40B4-BE49-F238E27FC236}">
                <a16:creationId xmlns:a16="http://schemas.microsoft.com/office/drawing/2014/main" id="{06487288-6C7B-02B6-6A9C-4B2E24B2C74F}"/>
              </a:ext>
            </a:extLst>
          </p:cNvPr>
          <p:cNvSpPr/>
          <p:nvPr/>
        </p:nvSpPr>
        <p:spPr>
          <a:xfrm>
            <a:off x="1732518" y="3790542"/>
            <a:ext cx="419356" cy="419356"/>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9" name="TextBox 98">
            <a:extLst>
              <a:ext uri="{FF2B5EF4-FFF2-40B4-BE49-F238E27FC236}">
                <a16:creationId xmlns:a16="http://schemas.microsoft.com/office/drawing/2014/main" id="{D6FA3726-B2F3-F484-7DA8-645BE7BF7333}"/>
              </a:ext>
            </a:extLst>
          </p:cNvPr>
          <p:cNvSpPr txBox="1"/>
          <p:nvPr/>
        </p:nvSpPr>
        <p:spPr>
          <a:xfrm>
            <a:off x="1190569" y="1832599"/>
            <a:ext cx="314510" cy="400110"/>
          </a:xfrm>
          <a:prstGeom prst="rect">
            <a:avLst/>
          </a:prstGeom>
          <a:noFill/>
        </p:spPr>
        <p:txBody>
          <a:bodyPr wrap="none" rtlCol="0">
            <a:spAutoFit/>
          </a:bodyPr>
          <a:lstStyle/>
          <a:p>
            <a:r>
              <a:rPr lang="en-US" sz="2000" b="1" dirty="0">
                <a:solidFill>
                  <a:schemeClr val="bg1"/>
                </a:solidFill>
              </a:rPr>
              <a:t>1</a:t>
            </a:r>
          </a:p>
        </p:txBody>
      </p:sp>
      <p:sp>
        <p:nvSpPr>
          <p:cNvPr id="100" name="TextBox 99">
            <a:extLst>
              <a:ext uri="{FF2B5EF4-FFF2-40B4-BE49-F238E27FC236}">
                <a16:creationId xmlns:a16="http://schemas.microsoft.com/office/drawing/2014/main" id="{785B7E5A-5CF7-29FF-8DBB-91694C5EC248}"/>
              </a:ext>
            </a:extLst>
          </p:cNvPr>
          <p:cNvSpPr txBox="1"/>
          <p:nvPr/>
        </p:nvSpPr>
        <p:spPr>
          <a:xfrm>
            <a:off x="1500996" y="2789211"/>
            <a:ext cx="314509" cy="400110"/>
          </a:xfrm>
          <a:prstGeom prst="rect">
            <a:avLst/>
          </a:prstGeom>
          <a:noFill/>
        </p:spPr>
        <p:txBody>
          <a:bodyPr wrap="none" rtlCol="0">
            <a:spAutoFit/>
          </a:bodyPr>
          <a:lstStyle/>
          <a:p>
            <a:pPr algn="ctr"/>
            <a:r>
              <a:rPr lang="en-US" sz="2000" b="1" dirty="0">
                <a:solidFill>
                  <a:schemeClr val="bg1"/>
                </a:solidFill>
              </a:rPr>
              <a:t>2</a:t>
            </a:r>
          </a:p>
        </p:txBody>
      </p:sp>
      <p:sp>
        <p:nvSpPr>
          <p:cNvPr id="105" name="TextBox 104">
            <a:extLst>
              <a:ext uri="{FF2B5EF4-FFF2-40B4-BE49-F238E27FC236}">
                <a16:creationId xmlns:a16="http://schemas.microsoft.com/office/drawing/2014/main" id="{961FAC4B-4D08-2750-0520-BE202EC04318}"/>
              </a:ext>
            </a:extLst>
          </p:cNvPr>
          <p:cNvSpPr txBox="1"/>
          <p:nvPr/>
        </p:nvSpPr>
        <p:spPr>
          <a:xfrm>
            <a:off x="5129097" y="1727855"/>
            <a:ext cx="4410472" cy="584775"/>
          </a:xfrm>
          <a:prstGeom prst="rect">
            <a:avLst/>
          </a:prstGeom>
          <a:noFill/>
        </p:spPr>
        <p:txBody>
          <a:bodyPr wrap="square" rtlCol="0">
            <a:spAutoFit/>
          </a:bodyPr>
          <a:lstStyle/>
          <a:p>
            <a:r>
              <a:rPr lang="en-US" sz="1600" dirty="0"/>
              <a:t>Developed property with one or more residential or commercial units?</a:t>
            </a:r>
          </a:p>
        </p:txBody>
      </p:sp>
      <p:sp>
        <p:nvSpPr>
          <p:cNvPr id="107" name="TextBox 106">
            <a:extLst>
              <a:ext uri="{FF2B5EF4-FFF2-40B4-BE49-F238E27FC236}">
                <a16:creationId xmlns:a16="http://schemas.microsoft.com/office/drawing/2014/main" id="{EB26C33B-92D2-8F2D-F5E0-E74751D3A9E8}"/>
              </a:ext>
            </a:extLst>
          </p:cNvPr>
          <p:cNvSpPr txBox="1"/>
          <p:nvPr/>
        </p:nvSpPr>
        <p:spPr>
          <a:xfrm>
            <a:off x="5388883" y="2734561"/>
            <a:ext cx="4136517" cy="830997"/>
          </a:xfrm>
          <a:prstGeom prst="rect">
            <a:avLst/>
          </a:prstGeom>
          <a:noFill/>
        </p:spPr>
        <p:txBody>
          <a:bodyPr wrap="square" rtlCol="0">
            <a:spAutoFit/>
          </a:bodyPr>
          <a:lstStyle/>
          <a:p>
            <a:r>
              <a:rPr lang="en-US" sz="1600" dirty="0"/>
              <a:t>Reasonable distance of sewer line owned, leased, or operated by city or on behalf of city?</a:t>
            </a:r>
          </a:p>
          <a:p>
            <a:endParaRPr lang="en-US" sz="1600" dirty="0">
              <a:solidFill>
                <a:schemeClr val="tx1">
                  <a:lumMod val="85000"/>
                  <a:lumOff val="15000"/>
                </a:schemeClr>
              </a:solidFill>
            </a:endParaRPr>
          </a:p>
        </p:txBody>
      </p:sp>
      <p:sp>
        <p:nvSpPr>
          <p:cNvPr id="109" name="TextBox 108">
            <a:extLst>
              <a:ext uri="{FF2B5EF4-FFF2-40B4-BE49-F238E27FC236}">
                <a16:creationId xmlns:a16="http://schemas.microsoft.com/office/drawing/2014/main" id="{C7A0AC67-84A8-5A86-3223-6F6AB5A1CABC}"/>
              </a:ext>
            </a:extLst>
          </p:cNvPr>
          <p:cNvSpPr txBox="1"/>
          <p:nvPr/>
        </p:nvSpPr>
        <p:spPr>
          <a:xfrm>
            <a:off x="5685123" y="3600855"/>
            <a:ext cx="3840277" cy="830997"/>
          </a:xfrm>
          <a:prstGeom prst="rect">
            <a:avLst/>
          </a:prstGeom>
          <a:noFill/>
        </p:spPr>
        <p:txBody>
          <a:bodyPr wrap="square" rtlCol="0">
            <a:spAutoFit/>
          </a:bodyPr>
          <a:lstStyle/>
          <a:p>
            <a:r>
              <a:rPr lang="en-US" sz="1600" dirty="0"/>
              <a:t>County has adequate capacity to transport and treat proposed new wastewater from premises at time of connection?</a:t>
            </a:r>
          </a:p>
        </p:txBody>
      </p:sp>
      <p:grpSp>
        <p:nvGrpSpPr>
          <p:cNvPr id="2" name="Graphic 11">
            <a:extLst>
              <a:ext uri="{FF2B5EF4-FFF2-40B4-BE49-F238E27FC236}">
                <a16:creationId xmlns:a16="http://schemas.microsoft.com/office/drawing/2014/main" id="{3C0A7EE7-5FCB-2519-4B60-FD16A5567507}"/>
              </a:ext>
            </a:extLst>
          </p:cNvPr>
          <p:cNvGrpSpPr/>
          <p:nvPr/>
        </p:nvGrpSpPr>
        <p:grpSpPr>
          <a:xfrm>
            <a:off x="773646" y="2028721"/>
            <a:ext cx="596279" cy="1023463"/>
            <a:chOff x="1323201" y="2039776"/>
            <a:chExt cx="596279" cy="1023463"/>
          </a:xfrm>
        </p:grpSpPr>
        <p:sp>
          <p:nvSpPr>
            <p:cNvPr id="3" name="Freeform: Shape 2">
              <a:extLst>
                <a:ext uri="{FF2B5EF4-FFF2-40B4-BE49-F238E27FC236}">
                  <a16:creationId xmlns:a16="http://schemas.microsoft.com/office/drawing/2014/main" id="{C197ECC7-13C8-D994-17B4-8E4E49433544}"/>
                </a:ext>
              </a:extLst>
            </p:cNvPr>
            <p:cNvSpPr/>
            <p:nvPr/>
          </p:nvSpPr>
          <p:spPr>
            <a:xfrm>
              <a:off x="1323201" y="2039776"/>
              <a:ext cx="532201" cy="978964"/>
            </a:xfrm>
            <a:custGeom>
              <a:avLst/>
              <a:gdLst>
                <a:gd name="connsiteX0" fmla="*/ 532202 w 532201"/>
                <a:gd name="connsiteY0" fmla="*/ 978965 h 978964"/>
                <a:gd name="connsiteX1" fmla="*/ 335518 w 532201"/>
                <a:gd name="connsiteY1" fmla="*/ 978965 h 978964"/>
                <a:gd name="connsiteX2" fmla="*/ 0 w 532201"/>
                <a:gd name="connsiteY2" fmla="*/ 643447 h 978964"/>
                <a:gd name="connsiteX3" fmla="*/ 0 w 532201"/>
                <a:gd name="connsiteY3" fmla="*/ 335518 h 978964"/>
                <a:gd name="connsiteX4" fmla="*/ 335518 w 532201"/>
                <a:gd name="connsiteY4" fmla="*/ 0 h 978964"/>
                <a:gd name="connsiteX5" fmla="*/ 335518 w 532201"/>
                <a:gd name="connsiteY5" fmla="*/ 0 h 97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201" h="978964">
                  <a:moveTo>
                    <a:pt x="532202" y="978965"/>
                  </a:moveTo>
                  <a:lnTo>
                    <a:pt x="335518" y="978965"/>
                  </a:lnTo>
                  <a:cubicBezTo>
                    <a:pt x="150405" y="978965"/>
                    <a:pt x="0" y="828560"/>
                    <a:pt x="0" y="643447"/>
                  </a:cubicBezTo>
                  <a:lnTo>
                    <a:pt x="0" y="335518"/>
                  </a:lnTo>
                  <a:cubicBezTo>
                    <a:pt x="0" y="150405"/>
                    <a:pt x="150405" y="0"/>
                    <a:pt x="335518" y="0"/>
                  </a:cubicBezTo>
                  <a:lnTo>
                    <a:pt x="335518" y="0"/>
                  </a:lnTo>
                </a:path>
              </a:pathLst>
            </a:custGeom>
            <a:noFill/>
            <a:ln w="8825" cap="flat">
              <a:solidFill>
                <a:schemeClr val="accent1"/>
              </a:solidFill>
              <a:prstDash val="solid"/>
              <a:miter/>
            </a:ln>
          </p:spPr>
          <p:txBody>
            <a:bodyPr rtlCol="0" anchor="ctr"/>
            <a:lstStyle/>
            <a:p>
              <a:endParaRPr lang="pt-BR"/>
            </a:p>
          </p:txBody>
        </p:sp>
        <p:sp>
          <p:nvSpPr>
            <p:cNvPr id="4" name="Freeform: Shape 3">
              <a:extLst>
                <a:ext uri="{FF2B5EF4-FFF2-40B4-BE49-F238E27FC236}">
                  <a16:creationId xmlns:a16="http://schemas.microsoft.com/office/drawing/2014/main" id="{101B038D-5C35-79F5-A027-6E04F502FB76}"/>
                </a:ext>
              </a:extLst>
            </p:cNvPr>
            <p:cNvSpPr/>
            <p:nvPr/>
          </p:nvSpPr>
          <p:spPr>
            <a:xfrm>
              <a:off x="1842053" y="2974243"/>
              <a:ext cx="77427" cy="88996"/>
            </a:xfrm>
            <a:custGeom>
              <a:avLst/>
              <a:gdLst>
                <a:gd name="connsiteX0" fmla="*/ 0 w 77427"/>
                <a:gd name="connsiteY0" fmla="*/ 0 h 88996"/>
                <a:gd name="connsiteX1" fmla="*/ 77427 w 77427"/>
                <a:gd name="connsiteY1" fmla="*/ 44498 h 88996"/>
                <a:gd name="connsiteX2" fmla="*/ 0 w 77427"/>
                <a:gd name="connsiteY2" fmla="*/ 88997 h 88996"/>
              </a:gdLst>
              <a:ahLst/>
              <a:cxnLst>
                <a:cxn ang="0">
                  <a:pos x="connsiteX0" y="connsiteY0"/>
                </a:cxn>
                <a:cxn ang="0">
                  <a:pos x="connsiteX1" y="connsiteY1"/>
                </a:cxn>
                <a:cxn ang="0">
                  <a:pos x="connsiteX2" y="connsiteY2"/>
                </a:cxn>
              </a:cxnLst>
              <a:rect l="l" t="t" r="r" b="b"/>
              <a:pathLst>
                <a:path w="77427" h="88996">
                  <a:moveTo>
                    <a:pt x="0" y="0"/>
                  </a:moveTo>
                  <a:lnTo>
                    <a:pt x="77427" y="44498"/>
                  </a:lnTo>
                  <a:lnTo>
                    <a:pt x="0" y="88997"/>
                  </a:lnTo>
                  <a:close/>
                </a:path>
              </a:pathLst>
            </a:custGeom>
            <a:solidFill>
              <a:schemeClr val="accent1"/>
            </a:solidFill>
            <a:ln w="8825" cap="flat">
              <a:solidFill>
                <a:schemeClr val="accent1"/>
              </a:solidFill>
              <a:prstDash val="solid"/>
              <a:miter/>
            </a:ln>
          </p:spPr>
          <p:txBody>
            <a:bodyPr rtlCol="0" anchor="ctr"/>
            <a:lstStyle/>
            <a:p>
              <a:endParaRPr lang="pt-BR"/>
            </a:p>
          </p:txBody>
        </p:sp>
      </p:grpSp>
      <p:grpSp>
        <p:nvGrpSpPr>
          <p:cNvPr id="5" name="Graphic 93">
            <a:extLst>
              <a:ext uri="{FF2B5EF4-FFF2-40B4-BE49-F238E27FC236}">
                <a16:creationId xmlns:a16="http://schemas.microsoft.com/office/drawing/2014/main" id="{DADE0933-6C39-C72C-A887-3F7BE215B040}"/>
              </a:ext>
            </a:extLst>
          </p:cNvPr>
          <p:cNvGrpSpPr/>
          <p:nvPr/>
        </p:nvGrpSpPr>
        <p:grpSpPr>
          <a:xfrm>
            <a:off x="992282" y="3023547"/>
            <a:ext cx="596279" cy="1023463"/>
            <a:chOff x="1541837" y="3034603"/>
            <a:chExt cx="596279" cy="1023463"/>
          </a:xfrm>
        </p:grpSpPr>
        <p:sp>
          <p:nvSpPr>
            <p:cNvPr id="6" name="Freeform: Shape 5">
              <a:extLst>
                <a:ext uri="{FF2B5EF4-FFF2-40B4-BE49-F238E27FC236}">
                  <a16:creationId xmlns:a16="http://schemas.microsoft.com/office/drawing/2014/main" id="{79467551-925C-4082-0E5F-7E991EF48D92}"/>
                </a:ext>
              </a:extLst>
            </p:cNvPr>
            <p:cNvSpPr/>
            <p:nvPr/>
          </p:nvSpPr>
          <p:spPr>
            <a:xfrm>
              <a:off x="1541837" y="3034603"/>
              <a:ext cx="532201" cy="978964"/>
            </a:xfrm>
            <a:custGeom>
              <a:avLst/>
              <a:gdLst>
                <a:gd name="connsiteX0" fmla="*/ 532202 w 532201"/>
                <a:gd name="connsiteY0" fmla="*/ 978965 h 978964"/>
                <a:gd name="connsiteX1" fmla="*/ 335518 w 532201"/>
                <a:gd name="connsiteY1" fmla="*/ 978965 h 978964"/>
                <a:gd name="connsiteX2" fmla="*/ 0 w 532201"/>
                <a:gd name="connsiteY2" fmla="*/ 643447 h 978964"/>
                <a:gd name="connsiteX3" fmla="*/ 0 w 532201"/>
                <a:gd name="connsiteY3" fmla="*/ 335518 h 978964"/>
                <a:gd name="connsiteX4" fmla="*/ 335518 w 532201"/>
                <a:gd name="connsiteY4" fmla="*/ 0 h 978964"/>
                <a:gd name="connsiteX5" fmla="*/ 335518 w 532201"/>
                <a:gd name="connsiteY5" fmla="*/ 0 h 97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201" h="978964">
                  <a:moveTo>
                    <a:pt x="532202" y="978965"/>
                  </a:moveTo>
                  <a:lnTo>
                    <a:pt x="335518" y="978965"/>
                  </a:lnTo>
                  <a:cubicBezTo>
                    <a:pt x="150405" y="978965"/>
                    <a:pt x="0" y="828560"/>
                    <a:pt x="0" y="643447"/>
                  </a:cubicBezTo>
                  <a:lnTo>
                    <a:pt x="0" y="335518"/>
                  </a:lnTo>
                  <a:cubicBezTo>
                    <a:pt x="0" y="150405"/>
                    <a:pt x="150405" y="0"/>
                    <a:pt x="335518" y="0"/>
                  </a:cubicBezTo>
                  <a:lnTo>
                    <a:pt x="335518" y="0"/>
                  </a:lnTo>
                </a:path>
              </a:pathLst>
            </a:custGeom>
            <a:noFill/>
            <a:ln w="8825" cap="flat">
              <a:solidFill>
                <a:schemeClr val="accent1"/>
              </a:solidFill>
              <a:prstDash val="solid"/>
              <a:miter/>
            </a:ln>
          </p:spPr>
          <p:txBody>
            <a:bodyPr rtlCol="0" anchor="ctr"/>
            <a:lstStyle/>
            <a:p>
              <a:endParaRPr lang="pt-BR"/>
            </a:p>
          </p:txBody>
        </p:sp>
        <p:sp>
          <p:nvSpPr>
            <p:cNvPr id="7" name="Freeform: Shape 6">
              <a:extLst>
                <a:ext uri="{FF2B5EF4-FFF2-40B4-BE49-F238E27FC236}">
                  <a16:creationId xmlns:a16="http://schemas.microsoft.com/office/drawing/2014/main" id="{BEF5E1AE-2234-6B4C-28A0-86BE3DAB6EAC}"/>
                </a:ext>
              </a:extLst>
            </p:cNvPr>
            <p:cNvSpPr/>
            <p:nvPr/>
          </p:nvSpPr>
          <p:spPr>
            <a:xfrm>
              <a:off x="2060689" y="3969070"/>
              <a:ext cx="77427" cy="88996"/>
            </a:xfrm>
            <a:custGeom>
              <a:avLst/>
              <a:gdLst>
                <a:gd name="connsiteX0" fmla="*/ 0 w 77427"/>
                <a:gd name="connsiteY0" fmla="*/ 0 h 88996"/>
                <a:gd name="connsiteX1" fmla="*/ 77427 w 77427"/>
                <a:gd name="connsiteY1" fmla="*/ 44498 h 88996"/>
                <a:gd name="connsiteX2" fmla="*/ 0 w 77427"/>
                <a:gd name="connsiteY2" fmla="*/ 88997 h 88996"/>
              </a:gdLst>
              <a:ahLst/>
              <a:cxnLst>
                <a:cxn ang="0">
                  <a:pos x="connsiteX0" y="connsiteY0"/>
                </a:cxn>
                <a:cxn ang="0">
                  <a:pos x="connsiteX1" y="connsiteY1"/>
                </a:cxn>
                <a:cxn ang="0">
                  <a:pos x="connsiteX2" y="connsiteY2"/>
                </a:cxn>
              </a:cxnLst>
              <a:rect l="l" t="t" r="r" b="b"/>
              <a:pathLst>
                <a:path w="77427" h="88996">
                  <a:moveTo>
                    <a:pt x="0" y="0"/>
                  </a:moveTo>
                  <a:lnTo>
                    <a:pt x="77427" y="44498"/>
                  </a:lnTo>
                  <a:lnTo>
                    <a:pt x="0" y="88997"/>
                  </a:lnTo>
                  <a:close/>
                </a:path>
              </a:pathLst>
            </a:custGeom>
            <a:solidFill>
              <a:schemeClr val="accent1"/>
            </a:solidFill>
            <a:ln w="8825" cap="flat">
              <a:solidFill>
                <a:schemeClr val="accent1"/>
              </a:solidFill>
              <a:prstDash val="solid"/>
              <a:miter/>
            </a:ln>
          </p:spPr>
          <p:txBody>
            <a:bodyPr rtlCol="0" anchor="ctr"/>
            <a:lstStyle/>
            <a:p>
              <a:endParaRPr lang="pt-BR"/>
            </a:p>
          </p:txBody>
        </p:sp>
      </p:grpSp>
      <p:grpSp>
        <p:nvGrpSpPr>
          <p:cNvPr id="45" name="Group 44">
            <a:extLst>
              <a:ext uri="{FF2B5EF4-FFF2-40B4-BE49-F238E27FC236}">
                <a16:creationId xmlns:a16="http://schemas.microsoft.com/office/drawing/2014/main" id="{AB97FF95-C36E-47DE-1D0B-E62E80D9A970}"/>
              </a:ext>
            </a:extLst>
          </p:cNvPr>
          <p:cNvGrpSpPr/>
          <p:nvPr/>
        </p:nvGrpSpPr>
        <p:grpSpPr>
          <a:xfrm>
            <a:off x="4363821" y="1832265"/>
            <a:ext cx="249267" cy="400443"/>
            <a:chOff x="4980291" y="1842213"/>
            <a:chExt cx="249266" cy="400443"/>
          </a:xfrm>
        </p:grpSpPr>
        <p:sp>
          <p:nvSpPr>
            <p:cNvPr id="46" name="Freeform: Shape 45">
              <a:extLst>
                <a:ext uri="{FF2B5EF4-FFF2-40B4-BE49-F238E27FC236}">
                  <a16:creationId xmlns:a16="http://schemas.microsoft.com/office/drawing/2014/main" id="{B6D7FEB7-CDA2-D826-16FB-035139138D63}"/>
                </a:ext>
              </a:extLst>
            </p:cNvPr>
            <p:cNvSpPr/>
            <p:nvPr/>
          </p:nvSpPr>
          <p:spPr>
            <a:xfrm>
              <a:off x="4980291" y="1842213"/>
              <a:ext cx="249266" cy="294074"/>
            </a:xfrm>
            <a:custGeom>
              <a:avLst/>
              <a:gdLst>
                <a:gd name="connsiteX0" fmla="*/ 248434 w 249266"/>
                <a:gd name="connsiteY0" fmla="*/ 110164 h 294074"/>
                <a:gd name="connsiteX1" fmla="*/ 110151 w 249266"/>
                <a:gd name="connsiteY1" fmla="*/ 857 h 294074"/>
                <a:gd name="connsiteX2" fmla="*/ 0 w 249266"/>
                <a:gd name="connsiteY2" fmla="*/ 124226 h 294074"/>
                <a:gd name="connsiteX3" fmla="*/ 58654 w 249266"/>
                <a:gd name="connsiteY3" fmla="*/ 124226 h 294074"/>
                <a:gd name="connsiteX4" fmla="*/ 124613 w 249266"/>
                <a:gd name="connsiteY4" fmla="*/ 58262 h 294074"/>
                <a:gd name="connsiteX5" fmla="*/ 190577 w 249266"/>
                <a:gd name="connsiteY5" fmla="*/ 124221 h 294074"/>
                <a:gd name="connsiteX6" fmla="*/ 159647 w 249266"/>
                <a:gd name="connsiteY6" fmla="*/ 180114 h 294074"/>
                <a:gd name="connsiteX7" fmla="*/ 95274 w 249266"/>
                <a:gd name="connsiteY7" fmla="*/ 294074 h 294074"/>
                <a:gd name="connsiteX8" fmla="*/ 153928 w 249266"/>
                <a:gd name="connsiteY8" fmla="*/ 294074 h 294074"/>
                <a:gd name="connsiteX9" fmla="*/ 190870 w 249266"/>
                <a:gd name="connsiteY9" fmla="*/ 229765 h 294074"/>
                <a:gd name="connsiteX10" fmla="*/ 248434 w 249266"/>
                <a:gd name="connsiteY10" fmla="*/ 110164 h 29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266" h="294074">
                  <a:moveTo>
                    <a:pt x="248434" y="110164"/>
                  </a:moveTo>
                  <a:cubicBezTo>
                    <a:pt x="240433" y="41794"/>
                    <a:pt x="178522" y="-7145"/>
                    <a:pt x="110151" y="857"/>
                  </a:cubicBezTo>
                  <a:cubicBezTo>
                    <a:pt x="47509" y="8188"/>
                    <a:pt x="215" y="61157"/>
                    <a:pt x="0" y="124226"/>
                  </a:cubicBezTo>
                  <a:lnTo>
                    <a:pt x="58654" y="124226"/>
                  </a:lnTo>
                  <a:cubicBezTo>
                    <a:pt x="58653" y="87797"/>
                    <a:pt x="88184" y="58264"/>
                    <a:pt x="124613" y="58262"/>
                  </a:cubicBezTo>
                  <a:cubicBezTo>
                    <a:pt x="161042" y="58261"/>
                    <a:pt x="190576" y="87792"/>
                    <a:pt x="190577" y="124221"/>
                  </a:cubicBezTo>
                  <a:cubicBezTo>
                    <a:pt x="190578" y="146935"/>
                    <a:pt x="178893" y="168051"/>
                    <a:pt x="159647" y="180114"/>
                  </a:cubicBezTo>
                  <a:cubicBezTo>
                    <a:pt x="119929" y="204415"/>
                    <a:pt x="95584" y="247513"/>
                    <a:pt x="95274" y="294074"/>
                  </a:cubicBezTo>
                  <a:lnTo>
                    <a:pt x="153928" y="294074"/>
                  </a:lnTo>
                  <a:cubicBezTo>
                    <a:pt x="154302" y="267694"/>
                    <a:pt x="168271" y="243377"/>
                    <a:pt x="190870" y="229765"/>
                  </a:cubicBezTo>
                  <a:cubicBezTo>
                    <a:pt x="231557" y="204371"/>
                    <a:pt x="253969" y="157805"/>
                    <a:pt x="248434" y="110164"/>
                  </a:cubicBezTo>
                  <a:close/>
                </a:path>
              </a:pathLst>
            </a:custGeom>
            <a:solidFill>
              <a:schemeClr val="bg1"/>
            </a:solidFill>
            <a:ln w="4862"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198510A2-5609-1BD8-2AFD-71F28265630F}"/>
                </a:ext>
              </a:extLst>
            </p:cNvPr>
            <p:cNvSpPr/>
            <p:nvPr/>
          </p:nvSpPr>
          <p:spPr>
            <a:xfrm>
              <a:off x="5069978" y="2170911"/>
              <a:ext cx="71690" cy="71745"/>
            </a:xfrm>
            <a:custGeom>
              <a:avLst/>
              <a:gdLst>
                <a:gd name="connsiteX0" fmla="*/ 61206 w 71690"/>
                <a:gd name="connsiteY0" fmla="*/ 10520 h 71745"/>
                <a:gd name="connsiteX1" fmla="*/ 61206 w 71690"/>
                <a:gd name="connsiteY1" fmla="*/ 10520 h 71745"/>
                <a:gd name="connsiteX2" fmla="*/ 10538 w 71690"/>
                <a:gd name="connsiteY2" fmla="*/ 10467 h 71745"/>
                <a:gd name="connsiteX3" fmla="*/ 10485 w 71690"/>
                <a:gd name="connsiteY3" fmla="*/ 10520 h 71745"/>
                <a:gd name="connsiteX4" fmla="*/ 2801 w 71690"/>
                <a:gd name="connsiteY4" fmla="*/ 21987 h 71745"/>
                <a:gd name="connsiteX5" fmla="*/ 1 w 71690"/>
                <a:gd name="connsiteY5" fmla="*/ 35971 h 71745"/>
                <a:gd name="connsiteX6" fmla="*/ 2811 w 71690"/>
                <a:gd name="connsiteY6" fmla="*/ 49892 h 71745"/>
                <a:gd name="connsiteX7" fmla="*/ 21952 w 71690"/>
                <a:gd name="connsiteY7" fmla="*/ 68930 h 71745"/>
                <a:gd name="connsiteX8" fmla="*/ 35931 w 71690"/>
                <a:gd name="connsiteY8" fmla="*/ 71745 h 71745"/>
                <a:gd name="connsiteX9" fmla="*/ 49852 w 71690"/>
                <a:gd name="connsiteY9" fmla="*/ 68935 h 71745"/>
                <a:gd name="connsiteX10" fmla="*/ 68875 w 71690"/>
                <a:gd name="connsiteY10" fmla="*/ 49906 h 71745"/>
                <a:gd name="connsiteX11" fmla="*/ 71691 w 71690"/>
                <a:gd name="connsiteY11" fmla="*/ 35986 h 71745"/>
                <a:gd name="connsiteX12" fmla="*/ 68885 w 71690"/>
                <a:gd name="connsiteY12" fmla="*/ 22002 h 71745"/>
                <a:gd name="connsiteX13" fmla="*/ 61206 w 71690"/>
                <a:gd name="connsiteY13" fmla="*/ 10520 h 7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690" h="71745">
                  <a:moveTo>
                    <a:pt x="61206" y="10520"/>
                  </a:moveTo>
                  <a:lnTo>
                    <a:pt x="61206" y="10520"/>
                  </a:lnTo>
                  <a:cubicBezTo>
                    <a:pt x="47229" y="-3486"/>
                    <a:pt x="24544" y="-3510"/>
                    <a:pt x="10538" y="10467"/>
                  </a:cubicBezTo>
                  <a:cubicBezTo>
                    <a:pt x="10520" y="10485"/>
                    <a:pt x="10503" y="10503"/>
                    <a:pt x="10485" y="10520"/>
                  </a:cubicBezTo>
                  <a:cubicBezTo>
                    <a:pt x="7207" y="13810"/>
                    <a:pt x="4598" y="17704"/>
                    <a:pt x="2801" y="21987"/>
                  </a:cubicBezTo>
                  <a:cubicBezTo>
                    <a:pt x="931" y="26411"/>
                    <a:pt x="-21" y="31168"/>
                    <a:pt x="1" y="35971"/>
                  </a:cubicBezTo>
                  <a:cubicBezTo>
                    <a:pt x="-26" y="40755"/>
                    <a:pt x="930" y="45493"/>
                    <a:pt x="2811" y="49892"/>
                  </a:cubicBezTo>
                  <a:cubicBezTo>
                    <a:pt x="6466" y="58490"/>
                    <a:pt x="13334" y="65321"/>
                    <a:pt x="21952" y="68930"/>
                  </a:cubicBezTo>
                  <a:cubicBezTo>
                    <a:pt x="26375" y="70800"/>
                    <a:pt x="31129" y="71757"/>
                    <a:pt x="35931" y="71745"/>
                  </a:cubicBezTo>
                  <a:cubicBezTo>
                    <a:pt x="40714" y="71769"/>
                    <a:pt x="45452" y="70813"/>
                    <a:pt x="49852" y="68935"/>
                  </a:cubicBezTo>
                  <a:cubicBezTo>
                    <a:pt x="58408" y="65281"/>
                    <a:pt x="65223" y="58464"/>
                    <a:pt x="68875" y="49906"/>
                  </a:cubicBezTo>
                  <a:cubicBezTo>
                    <a:pt x="70755" y="45507"/>
                    <a:pt x="71713" y="40770"/>
                    <a:pt x="71691" y="35986"/>
                  </a:cubicBezTo>
                  <a:cubicBezTo>
                    <a:pt x="71709" y="31183"/>
                    <a:pt x="70754" y="26426"/>
                    <a:pt x="68885" y="22002"/>
                  </a:cubicBezTo>
                  <a:cubicBezTo>
                    <a:pt x="67090" y="17715"/>
                    <a:pt x="64482" y="13816"/>
                    <a:pt x="61206" y="10520"/>
                  </a:cubicBezTo>
                  <a:close/>
                </a:path>
              </a:pathLst>
            </a:custGeom>
            <a:solidFill>
              <a:schemeClr val="bg1"/>
            </a:solidFill>
            <a:ln w="4862" cap="flat">
              <a:noFill/>
              <a:prstDash val="solid"/>
              <a:miter/>
            </a:ln>
          </p:spPr>
          <p:txBody>
            <a:bodyPr rtlCol="0" anchor="ctr"/>
            <a:lstStyle/>
            <a:p>
              <a:endParaRPr lang="en-US"/>
            </a:p>
          </p:txBody>
        </p:sp>
      </p:grpSp>
      <p:grpSp>
        <p:nvGrpSpPr>
          <p:cNvPr id="48" name="Group 47">
            <a:extLst>
              <a:ext uri="{FF2B5EF4-FFF2-40B4-BE49-F238E27FC236}">
                <a16:creationId xmlns:a16="http://schemas.microsoft.com/office/drawing/2014/main" id="{6CAE6CF8-32FA-02E9-E130-811EB11B36AD}"/>
              </a:ext>
            </a:extLst>
          </p:cNvPr>
          <p:cNvGrpSpPr/>
          <p:nvPr/>
        </p:nvGrpSpPr>
        <p:grpSpPr>
          <a:xfrm>
            <a:off x="4741401" y="2835840"/>
            <a:ext cx="249267" cy="400443"/>
            <a:chOff x="4980291" y="1842213"/>
            <a:chExt cx="249266" cy="400443"/>
          </a:xfrm>
        </p:grpSpPr>
        <p:sp>
          <p:nvSpPr>
            <p:cNvPr id="49" name="Freeform: Shape 48">
              <a:extLst>
                <a:ext uri="{FF2B5EF4-FFF2-40B4-BE49-F238E27FC236}">
                  <a16:creationId xmlns:a16="http://schemas.microsoft.com/office/drawing/2014/main" id="{E480DD2B-55D7-5282-D5A7-C0C4BF7F257C}"/>
                </a:ext>
              </a:extLst>
            </p:cNvPr>
            <p:cNvSpPr/>
            <p:nvPr/>
          </p:nvSpPr>
          <p:spPr>
            <a:xfrm>
              <a:off x="4980291" y="1842213"/>
              <a:ext cx="249266" cy="294074"/>
            </a:xfrm>
            <a:custGeom>
              <a:avLst/>
              <a:gdLst>
                <a:gd name="connsiteX0" fmla="*/ 248434 w 249266"/>
                <a:gd name="connsiteY0" fmla="*/ 110164 h 294074"/>
                <a:gd name="connsiteX1" fmla="*/ 110151 w 249266"/>
                <a:gd name="connsiteY1" fmla="*/ 857 h 294074"/>
                <a:gd name="connsiteX2" fmla="*/ 0 w 249266"/>
                <a:gd name="connsiteY2" fmla="*/ 124226 h 294074"/>
                <a:gd name="connsiteX3" fmla="*/ 58654 w 249266"/>
                <a:gd name="connsiteY3" fmla="*/ 124226 h 294074"/>
                <a:gd name="connsiteX4" fmla="*/ 124613 w 249266"/>
                <a:gd name="connsiteY4" fmla="*/ 58262 h 294074"/>
                <a:gd name="connsiteX5" fmla="*/ 190577 w 249266"/>
                <a:gd name="connsiteY5" fmla="*/ 124221 h 294074"/>
                <a:gd name="connsiteX6" fmla="*/ 159647 w 249266"/>
                <a:gd name="connsiteY6" fmla="*/ 180114 h 294074"/>
                <a:gd name="connsiteX7" fmla="*/ 95274 w 249266"/>
                <a:gd name="connsiteY7" fmla="*/ 294074 h 294074"/>
                <a:gd name="connsiteX8" fmla="*/ 153928 w 249266"/>
                <a:gd name="connsiteY8" fmla="*/ 294074 h 294074"/>
                <a:gd name="connsiteX9" fmla="*/ 190870 w 249266"/>
                <a:gd name="connsiteY9" fmla="*/ 229765 h 294074"/>
                <a:gd name="connsiteX10" fmla="*/ 248434 w 249266"/>
                <a:gd name="connsiteY10" fmla="*/ 110164 h 29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266" h="294074">
                  <a:moveTo>
                    <a:pt x="248434" y="110164"/>
                  </a:moveTo>
                  <a:cubicBezTo>
                    <a:pt x="240433" y="41794"/>
                    <a:pt x="178522" y="-7145"/>
                    <a:pt x="110151" y="857"/>
                  </a:cubicBezTo>
                  <a:cubicBezTo>
                    <a:pt x="47509" y="8188"/>
                    <a:pt x="215" y="61157"/>
                    <a:pt x="0" y="124226"/>
                  </a:cubicBezTo>
                  <a:lnTo>
                    <a:pt x="58654" y="124226"/>
                  </a:lnTo>
                  <a:cubicBezTo>
                    <a:pt x="58653" y="87797"/>
                    <a:pt x="88184" y="58264"/>
                    <a:pt x="124613" y="58262"/>
                  </a:cubicBezTo>
                  <a:cubicBezTo>
                    <a:pt x="161042" y="58261"/>
                    <a:pt x="190576" y="87792"/>
                    <a:pt x="190577" y="124221"/>
                  </a:cubicBezTo>
                  <a:cubicBezTo>
                    <a:pt x="190578" y="146935"/>
                    <a:pt x="178893" y="168051"/>
                    <a:pt x="159647" y="180114"/>
                  </a:cubicBezTo>
                  <a:cubicBezTo>
                    <a:pt x="119929" y="204415"/>
                    <a:pt x="95584" y="247513"/>
                    <a:pt x="95274" y="294074"/>
                  </a:cubicBezTo>
                  <a:lnTo>
                    <a:pt x="153928" y="294074"/>
                  </a:lnTo>
                  <a:cubicBezTo>
                    <a:pt x="154302" y="267694"/>
                    <a:pt x="168271" y="243377"/>
                    <a:pt x="190870" y="229765"/>
                  </a:cubicBezTo>
                  <a:cubicBezTo>
                    <a:pt x="231557" y="204371"/>
                    <a:pt x="253969" y="157805"/>
                    <a:pt x="248434" y="110164"/>
                  </a:cubicBezTo>
                  <a:close/>
                </a:path>
              </a:pathLst>
            </a:custGeom>
            <a:solidFill>
              <a:schemeClr val="bg1"/>
            </a:solidFill>
            <a:ln w="4862"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342F211D-96DF-D778-5367-F373589E594D}"/>
                </a:ext>
              </a:extLst>
            </p:cNvPr>
            <p:cNvSpPr/>
            <p:nvPr/>
          </p:nvSpPr>
          <p:spPr>
            <a:xfrm>
              <a:off x="5069978" y="2170911"/>
              <a:ext cx="71690" cy="71745"/>
            </a:xfrm>
            <a:custGeom>
              <a:avLst/>
              <a:gdLst>
                <a:gd name="connsiteX0" fmla="*/ 61206 w 71690"/>
                <a:gd name="connsiteY0" fmla="*/ 10520 h 71745"/>
                <a:gd name="connsiteX1" fmla="*/ 61206 w 71690"/>
                <a:gd name="connsiteY1" fmla="*/ 10520 h 71745"/>
                <a:gd name="connsiteX2" fmla="*/ 10538 w 71690"/>
                <a:gd name="connsiteY2" fmla="*/ 10467 h 71745"/>
                <a:gd name="connsiteX3" fmla="*/ 10485 w 71690"/>
                <a:gd name="connsiteY3" fmla="*/ 10520 h 71745"/>
                <a:gd name="connsiteX4" fmla="*/ 2801 w 71690"/>
                <a:gd name="connsiteY4" fmla="*/ 21987 h 71745"/>
                <a:gd name="connsiteX5" fmla="*/ 1 w 71690"/>
                <a:gd name="connsiteY5" fmla="*/ 35971 h 71745"/>
                <a:gd name="connsiteX6" fmla="*/ 2811 w 71690"/>
                <a:gd name="connsiteY6" fmla="*/ 49892 h 71745"/>
                <a:gd name="connsiteX7" fmla="*/ 21952 w 71690"/>
                <a:gd name="connsiteY7" fmla="*/ 68930 h 71745"/>
                <a:gd name="connsiteX8" fmla="*/ 35931 w 71690"/>
                <a:gd name="connsiteY8" fmla="*/ 71745 h 71745"/>
                <a:gd name="connsiteX9" fmla="*/ 49852 w 71690"/>
                <a:gd name="connsiteY9" fmla="*/ 68935 h 71745"/>
                <a:gd name="connsiteX10" fmla="*/ 68875 w 71690"/>
                <a:gd name="connsiteY10" fmla="*/ 49906 h 71745"/>
                <a:gd name="connsiteX11" fmla="*/ 71691 w 71690"/>
                <a:gd name="connsiteY11" fmla="*/ 35986 h 71745"/>
                <a:gd name="connsiteX12" fmla="*/ 68885 w 71690"/>
                <a:gd name="connsiteY12" fmla="*/ 22002 h 71745"/>
                <a:gd name="connsiteX13" fmla="*/ 61206 w 71690"/>
                <a:gd name="connsiteY13" fmla="*/ 10520 h 7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690" h="71745">
                  <a:moveTo>
                    <a:pt x="61206" y="10520"/>
                  </a:moveTo>
                  <a:lnTo>
                    <a:pt x="61206" y="10520"/>
                  </a:lnTo>
                  <a:cubicBezTo>
                    <a:pt x="47229" y="-3486"/>
                    <a:pt x="24544" y="-3510"/>
                    <a:pt x="10538" y="10467"/>
                  </a:cubicBezTo>
                  <a:cubicBezTo>
                    <a:pt x="10520" y="10485"/>
                    <a:pt x="10503" y="10503"/>
                    <a:pt x="10485" y="10520"/>
                  </a:cubicBezTo>
                  <a:cubicBezTo>
                    <a:pt x="7207" y="13810"/>
                    <a:pt x="4598" y="17704"/>
                    <a:pt x="2801" y="21987"/>
                  </a:cubicBezTo>
                  <a:cubicBezTo>
                    <a:pt x="931" y="26411"/>
                    <a:pt x="-21" y="31168"/>
                    <a:pt x="1" y="35971"/>
                  </a:cubicBezTo>
                  <a:cubicBezTo>
                    <a:pt x="-26" y="40755"/>
                    <a:pt x="930" y="45493"/>
                    <a:pt x="2811" y="49892"/>
                  </a:cubicBezTo>
                  <a:cubicBezTo>
                    <a:pt x="6466" y="58490"/>
                    <a:pt x="13334" y="65321"/>
                    <a:pt x="21952" y="68930"/>
                  </a:cubicBezTo>
                  <a:cubicBezTo>
                    <a:pt x="26375" y="70800"/>
                    <a:pt x="31129" y="71757"/>
                    <a:pt x="35931" y="71745"/>
                  </a:cubicBezTo>
                  <a:cubicBezTo>
                    <a:pt x="40714" y="71769"/>
                    <a:pt x="45452" y="70813"/>
                    <a:pt x="49852" y="68935"/>
                  </a:cubicBezTo>
                  <a:cubicBezTo>
                    <a:pt x="58408" y="65281"/>
                    <a:pt x="65223" y="58464"/>
                    <a:pt x="68875" y="49906"/>
                  </a:cubicBezTo>
                  <a:cubicBezTo>
                    <a:pt x="70755" y="45507"/>
                    <a:pt x="71713" y="40770"/>
                    <a:pt x="71691" y="35986"/>
                  </a:cubicBezTo>
                  <a:cubicBezTo>
                    <a:pt x="71709" y="31183"/>
                    <a:pt x="70754" y="26426"/>
                    <a:pt x="68885" y="22002"/>
                  </a:cubicBezTo>
                  <a:cubicBezTo>
                    <a:pt x="67090" y="17715"/>
                    <a:pt x="64482" y="13816"/>
                    <a:pt x="61206" y="10520"/>
                  </a:cubicBezTo>
                  <a:close/>
                </a:path>
              </a:pathLst>
            </a:custGeom>
            <a:solidFill>
              <a:schemeClr val="bg1"/>
            </a:solidFill>
            <a:ln w="4862" cap="flat">
              <a:noFill/>
              <a:prstDash val="solid"/>
              <a:miter/>
            </a:ln>
          </p:spPr>
          <p:txBody>
            <a:bodyPr rtlCol="0" anchor="ctr"/>
            <a:lstStyle/>
            <a:p>
              <a:endParaRPr lang="en-US"/>
            </a:p>
          </p:txBody>
        </p:sp>
      </p:grpSp>
      <p:grpSp>
        <p:nvGrpSpPr>
          <p:cNvPr id="51" name="Group 50">
            <a:extLst>
              <a:ext uri="{FF2B5EF4-FFF2-40B4-BE49-F238E27FC236}">
                <a16:creationId xmlns:a16="http://schemas.microsoft.com/office/drawing/2014/main" id="{784BAE31-630C-2D4F-9FC4-FC44FD843494}"/>
              </a:ext>
            </a:extLst>
          </p:cNvPr>
          <p:cNvGrpSpPr/>
          <p:nvPr/>
        </p:nvGrpSpPr>
        <p:grpSpPr>
          <a:xfrm>
            <a:off x="5052543" y="3821665"/>
            <a:ext cx="249267" cy="400443"/>
            <a:chOff x="4980291" y="1842213"/>
            <a:chExt cx="249266" cy="400443"/>
          </a:xfrm>
          <a:solidFill>
            <a:schemeClr val="bg1"/>
          </a:solidFill>
        </p:grpSpPr>
        <p:sp>
          <p:nvSpPr>
            <p:cNvPr id="52" name="Freeform: Shape 51">
              <a:extLst>
                <a:ext uri="{FF2B5EF4-FFF2-40B4-BE49-F238E27FC236}">
                  <a16:creationId xmlns:a16="http://schemas.microsoft.com/office/drawing/2014/main" id="{307F2606-503D-9F09-5FCB-8D75A8153D11}"/>
                </a:ext>
              </a:extLst>
            </p:cNvPr>
            <p:cNvSpPr/>
            <p:nvPr/>
          </p:nvSpPr>
          <p:spPr>
            <a:xfrm>
              <a:off x="4980291" y="1842213"/>
              <a:ext cx="249266" cy="294074"/>
            </a:xfrm>
            <a:custGeom>
              <a:avLst/>
              <a:gdLst>
                <a:gd name="connsiteX0" fmla="*/ 248434 w 249266"/>
                <a:gd name="connsiteY0" fmla="*/ 110164 h 294074"/>
                <a:gd name="connsiteX1" fmla="*/ 110151 w 249266"/>
                <a:gd name="connsiteY1" fmla="*/ 857 h 294074"/>
                <a:gd name="connsiteX2" fmla="*/ 0 w 249266"/>
                <a:gd name="connsiteY2" fmla="*/ 124226 h 294074"/>
                <a:gd name="connsiteX3" fmla="*/ 58654 w 249266"/>
                <a:gd name="connsiteY3" fmla="*/ 124226 h 294074"/>
                <a:gd name="connsiteX4" fmla="*/ 124613 w 249266"/>
                <a:gd name="connsiteY4" fmla="*/ 58262 h 294074"/>
                <a:gd name="connsiteX5" fmla="*/ 190577 w 249266"/>
                <a:gd name="connsiteY5" fmla="*/ 124221 h 294074"/>
                <a:gd name="connsiteX6" fmla="*/ 159647 w 249266"/>
                <a:gd name="connsiteY6" fmla="*/ 180114 h 294074"/>
                <a:gd name="connsiteX7" fmla="*/ 95274 w 249266"/>
                <a:gd name="connsiteY7" fmla="*/ 294074 h 294074"/>
                <a:gd name="connsiteX8" fmla="*/ 153928 w 249266"/>
                <a:gd name="connsiteY8" fmla="*/ 294074 h 294074"/>
                <a:gd name="connsiteX9" fmla="*/ 190870 w 249266"/>
                <a:gd name="connsiteY9" fmla="*/ 229765 h 294074"/>
                <a:gd name="connsiteX10" fmla="*/ 248434 w 249266"/>
                <a:gd name="connsiteY10" fmla="*/ 110164 h 29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266" h="294074">
                  <a:moveTo>
                    <a:pt x="248434" y="110164"/>
                  </a:moveTo>
                  <a:cubicBezTo>
                    <a:pt x="240433" y="41794"/>
                    <a:pt x="178522" y="-7145"/>
                    <a:pt x="110151" y="857"/>
                  </a:cubicBezTo>
                  <a:cubicBezTo>
                    <a:pt x="47509" y="8188"/>
                    <a:pt x="215" y="61157"/>
                    <a:pt x="0" y="124226"/>
                  </a:cubicBezTo>
                  <a:lnTo>
                    <a:pt x="58654" y="124226"/>
                  </a:lnTo>
                  <a:cubicBezTo>
                    <a:pt x="58653" y="87797"/>
                    <a:pt x="88184" y="58264"/>
                    <a:pt x="124613" y="58262"/>
                  </a:cubicBezTo>
                  <a:cubicBezTo>
                    <a:pt x="161042" y="58261"/>
                    <a:pt x="190576" y="87792"/>
                    <a:pt x="190577" y="124221"/>
                  </a:cubicBezTo>
                  <a:cubicBezTo>
                    <a:pt x="190578" y="146935"/>
                    <a:pt x="178893" y="168051"/>
                    <a:pt x="159647" y="180114"/>
                  </a:cubicBezTo>
                  <a:cubicBezTo>
                    <a:pt x="119929" y="204415"/>
                    <a:pt x="95584" y="247513"/>
                    <a:pt x="95274" y="294074"/>
                  </a:cubicBezTo>
                  <a:lnTo>
                    <a:pt x="153928" y="294074"/>
                  </a:lnTo>
                  <a:cubicBezTo>
                    <a:pt x="154302" y="267694"/>
                    <a:pt x="168271" y="243377"/>
                    <a:pt x="190870" y="229765"/>
                  </a:cubicBezTo>
                  <a:cubicBezTo>
                    <a:pt x="231557" y="204371"/>
                    <a:pt x="253969" y="157805"/>
                    <a:pt x="248434" y="110164"/>
                  </a:cubicBezTo>
                  <a:close/>
                </a:path>
              </a:pathLst>
            </a:custGeom>
            <a:grpFill/>
            <a:ln w="4862"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EFBE1AD3-519B-B196-61BD-67B4DD6BAFD5}"/>
                </a:ext>
              </a:extLst>
            </p:cNvPr>
            <p:cNvSpPr/>
            <p:nvPr/>
          </p:nvSpPr>
          <p:spPr>
            <a:xfrm>
              <a:off x="5069978" y="2170911"/>
              <a:ext cx="71690" cy="71745"/>
            </a:xfrm>
            <a:custGeom>
              <a:avLst/>
              <a:gdLst>
                <a:gd name="connsiteX0" fmla="*/ 61206 w 71690"/>
                <a:gd name="connsiteY0" fmla="*/ 10520 h 71745"/>
                <a:gd name="connsiteX1" fmla="*/ 61206 w 71690"/>
                <a:gd name="connsiteY1" fmla="*/ 10520 h 71745"/>
                <a:gd name="connsiteX2" fmla="*/ 10538 w 71690"/>
                <a:gd name="connsiteY2" fmla="*/ 10467 h 71745"/>
                <a:gd name="connsiteX3" fmla="*/ 10485 w 71690"/>
                <a:gd name="connsiteY3" fmla="*/ 10520 h 71745"/>
                <a:gd name="connsiteX4" fmla="*/ 2801 w 71690"/>
                <a:gd name="connsiteY4" fmla="*/ 21987 h 71745"/>
                <a:gd name="connsiteX5" fmla="*/ 1 w 71690"/>
                <a:gd name="connsiteY5" fmla="*/ 35971 h 71745"/>
                <a:gd name="connsiteX6" fmla="*/ 2811 w 71690"/>
                <a:gd name="connsiteY6" fmla="*/ 49892 h 71745"/>
                <a:gd name="connsiteX7" fmla="*/ 21952 w 71690"/>
                <a:gd name="connsiteY7" fmla="*/ 68930 h 71745"/>
                <a:gd name="connsiteX8" fmla="*/ 35931 w 71690"/>
                <a:gd name="connsiteY8" fmla="*/ 71745 h 71745"/>
                <a:gd name="connsiteX9" fmla="*/ 49852 w 71690"/>
                <a:gd name="connsiteY9" fmla="*/ 68935 h 71745"/>
                <a:gd name="connsiteX10" fmla="*/ 68875 w 71690"/>
                <a:gd name="connsiteY10" fmla="*/ 49906 h 71745"/>
                <a:gd name="connsiteX11" fmla="*/ 71691 w 71690"/>
                <a:gd name="connsiteY11" fmla="*/ 35986 h 71745"/>
                <a:gd name="connsiteX12" fmla="*/ 68885 w 71690"/>
                <a:gd name="connsiteY12" fmla="*/ 22002 h 71745"/>
                <a:gd name="connsiteX13" fmla="*/ 61206 w 71690"/>
                <a:gd name="connsiteY13" fmla="*/ 10520 h 7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690" h="71745">
                  <a:moveTo>
                    <a:pt x="61206" y="10520"/>
                  </a:moveTo>
                  <a:lnTo>
                    <a:pt x="61206" y="10520"/>
                  </a:lnTo>
                  <a:cubicBezTo>
                    <a:pt x="47229" y="-3486"/>
                    <a:pt x="24544" y="-3510"/>
                    <a:pt x="10538" y="10467"/>
                  </a:cubicBezTo>
                  <a:cubicBezTo>
                    <a:pt x="10520" y="10485"/>
                    <a:pt x="10503" y="10503"/>
                    <a:pt x="10485" y="10520"/>
                  </a:cubicBezTo>
                  <a:cubicBezTo>
                    <a:pt x="7207" y="13810"/>
                    <a:pt x="4598" y="17704"/>
                    <a:pt x="2801" y="21987"/>
                  </a:cubicBezTo>
                  <a:cubicBezTo>
                    <a:pt x="931" y="26411"/>
                    <a:pt x="-21" y="31168"/>
                    <a:pt x="1" y="35971"/>
                  </a:cubicBezTo>
                  <a:cubicBezTo>
                    <a:pt x="-26" y="40755"/>
                    <a:pt x="930" y="45493"/>
                    <a:pt x="2811" y="49892"/>
                  </a:cubicBezTo>
                  <a:cubicBezTo>
                    <a:pt x="6466" y="58490"/>
                    <a:pt x="13334" y="65321"/>
                    <a:pt x="21952" y="68930"/>
                  </a:cubicBezTo>
                  <a:cubicBezTo>
                    <a:pt x="26375" y="70800"/>
                    <a:pt x="31129" y="71757"/>
                    <a:pt x="35931" y="71745"/>
                  </a:cubicBezTo>
                  <a:cubicBezTo>
                    <a:pt x="40714" y="71769"/>
                    <a:pt x="45452" y="70813"/>
                    <a:pt x="49852" y="68935"/>
                  </a:cubicBezTo>
                  <a:cubicBezTo>
                    <a:pt x="58408" y="65281"/>
                    <a:pt x="65223" y="58464"/>
                    <a:pt x="68875" y="49906"/>
                  </a:cubicBezTo>
                  <a:cubicBezTo>
                    <a:pt x="70755" y="45507"/>
                    <a:pt x="71713" y="40770"/>
                    <a:pt x="71691" y="35986"/>
                  </a:cubicBezTo>
                  <a:cubicBezTo>
                    <a:pt x="71709" y="31183"/>
                    <a:pt x="70754" y="26426"/>
                    <a:pt x="68885" y="22002"/>
                  </a:cubicBezTo>
                  <a:cubicBezTo>
                    <a:pt x="67090" y="17715"/>
                    <a:pt x="64482" y="13816"/>
                    <a:pt x="61206" y="10520"/>
                  </a:cubicBezTo>
                  <a:close/>
                </a:path>
              </a:pathLst>
            </a:custGeom>
            <a:grpFill/>
            <a:ln w="4862" cap="flat">
              <a:noFill/>
              <a:prstDash val="solid"/>
              <a:miter/>
            </a:ln>
          </p:spPr>
          <p:txBody>
            <a:bodyPr rtlCol="0" anchor="ctr"/>
            <a:lstStyle/>
            <a:p>
              <a:endParaRPr lang="en-US"/>
            </a:p>
          </p:txBody>
        </p:sp>
      </p:grpSp>
      <p:grpSp>
        <p:nvGrpSpPr>
          <p:cNvPr id="57" name="Group 56">
            <a:extLst>
              <a:ext uri="{FF2B5EF4-FFF2-40B4-BE49-F238E27FC236}">
                <a16:creationId xmlns:a16="http://schemas.microsoft.com/office/drawing/2014/main" id="{4997C500-7BB9-76BB-08C4-6E98628DB7E9}"/>
              </a:ext>
            </a:extLst>
          </p:cNvPr>
          <p:cNvGrpSpPr/>
          <p:nvPr/>
        </p:nvGrpSpPr>
        <p:grpSpPr>
          <a:xfrm>
            <a:off x="5515868" y="5787904"/>
            <a:ext cx="249267" cy="400443"/>
            <a:chOff x="4980291" y="1842213"/>
            <a:chExt cx="249266" cy="400443"/>
          </a:xfrm>
        </p:grpSpPr>
        <p:sp>
          <p:nvSpPr>
            <p:cNvPr id="58" name="Freeform: Shape 57">
              <a:extLst>
                <a:ext uri="{FF2B5EF4-FFF2-40B4-BE49-F238E27FC236}">
                  <a16:creationId xmlns:a16="http://schemas.microsoft.com/office/drawing/2014/main" id="{FB16E33F-71FA-D6C3-4E17-78B7C5FF5408}"/>
                </a:ext>
              </a:extLst>
            </p:cNvPr>
            <p:cNvSpPr/>
            <p:nvPr/>
          </p:nvSpPr>
          <p:spPr>
            <a:xfrm>
              <a:off x="4980291" y="1842213"/>
              <a:ext cx="249266" cy="294074"/>
            </a:xfrm>
            <a:custGeom>
              <a:avLst/>
              <a:gdLst>
                <a:gd name="connsiteX0" fmla="*/ 248434 w 249266"/>
                <a:gd name="connsiteY0" fmla="*/ 110164 h 294074"/>
                <a:gd name="connsiteX1" fmla="*/ 110151 w 249266"/>
                <a:gd name="connsiteY1" fmla="*/ 857 h 294074"/>
                <a:gd name="connsiteX2" fmla="*/ 0 w 249266"/>
                <a:gd name="connsiteY2" fmla="*/ 124226 h 294074"/>
                <a:gd name="connsiteX3" fmla="*/ 58654 w 249266"/>
                <a:gd name="connsiteY3" fmla="*/ 124226 h 294074"/>
                <a:gd name="connsiteX4" fmla="*/ 124613 w 249266"/>
                <a:gd name="connsiteY4" fmla="*/ 58262 h 294074"/>
                <a:gd name="connsiteX5" fmla="*/ 190577 w 249266"/>
                <a:gd name="connsiteY5" fmla="*/ 124221 h 294074"/>
                <a:gd name="connsiteX6" fmla="*/ 159647 w 249266"/>
                <a:gd name="connsiteY6" fmla="*/ 180114 h 294074"/>
                <a:gd name="connsiteX7" fmla="*/ 95274 w 249266"/>
                <a:gd name="connsiteY7" fmla="*/ 294074 h 294074"/>
                <a:gd name="connsiteX8" fmla="*/ 153928 w 249266"/>
                <a:gd name="connsiteY8" fmla="*/ 294074 h 294074"/>
                <a:gd name="connsiteX9" fmla="*/ 190870 w 249266"/>
                <a:gd name="connsiteY9" fmla="*/ 229765 h 294074"/>
                <a:gd name="connsiteX10" fmla="*/ 248434 w 249266"/>
                <a:gd name="connsiteY10" fmla="*/ 110164 h 29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266" h="294074">
                  <a:moveTo>
                    <a:pt x="248434" y="110164"/>
                  </a:moveTo>
                  <a:cubicBezTo>
                    <a:pt x="240433" y="41794"/>
                    <a:pt x="178522" y="-7145"/>
                    <a:pt x="110151" y="857"/>
                  </a:cubicBezTo>
                  <a:cubicBezTo>
                    <a:pt x="47509" y="8188"/>
                    <a:pt x="215" y="61157"/>
                    <a:pt x="0" y="124226"/>
                  </a:cubicBezTo>
                  <a:lnTo>
                    <a:pt x="58654" y="124226"/>
                  </a:lnTo>
                  <a:cubicBezTo>
                    <a:pt x="58653" y="87797"/>
                    <a:pt x="88184" y="58264"/>
                    <a:pt x="124613" y="58262"/>
                  </a:cubicBezTo>
                  <a:cubicBezTo>
                    <a:pt x="161042" y="58261"/>
                    <a:pt x="190576" y="87792"/>
                    <a:pt x="190577" y="124221"/>
                  </a:cubicBezTo>
                  <a:cubicBezTo>
                    <a:pt x="190578" y="146935"/>
                    <a:pt x="178893" y="168051"/>
                    <a:pt x="159647" y="180114"/>
                  </a:cubicBezTo>
                  <a:cubicBezTo>
                    <a:pt x="119929" y="204415"/>
                    <a:pt x="95584" y="247513"/>
                    <a:pt x="95274" y="294074"/>
                  </a:cubicBezTo>
                  <a:lnTo>
                    <a:pt x="153928" y="294074"/>
                  </a:lnTo>
                  <a:cubicBezTo>
                    <a:pt x="154302" y="267694"/>
                    <a:pt x="168271" y="243377"/>
                    <a:pt x="190870" y="229765"/>
                  </a:cubicBezTo>
                  <a:cubicBezTo>
                    <a:pt x="231557" y="204371"/>
                    <a:pt x="253969" y="157805"/>
                    <a:pt x="248434" y="110164"/>
                  </a:cubicBezTo>
                  <a:close/>
                </a:path>
              </a:pathLst>
            </a:custGeom>
            <a:solidFill>
              <a:schemeClr val="bg1"/>
            </a:solidFill>
            <a:ln w="4862"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B1EF300A-CC42-A8E7-E71E-9BEFCD452BCA}"/>
                </a:ext>
              </a:extLst>
            </p:cNvPr>
            <p:cNvSpPr/>
            <p:nvPr/>
          </p:nvSpPr>
          <p:spPr>
            <a:xfrm>
              <a:off x="5069978" y="2170911"/>
              <a:ext cx="71690" cy="71745"/>
            </a:xfrm>
            <a:custGeom>
              <a:avLst/>
              <a:gdLst>
                <a:gd name="connsiteX0" fmla="*/ 61206 w 71690"/>
                <a:gd name="connsiteY0" fmla="*/ 10520 h 71745"/>
                <a:gd name="connsiteX1" fmla="*/ 61206 w 71690"/>
                <a:gd name="connsiteY1" fmla="*/ 10520 h 71745"/>
                <a:gd name="connsiteX2" fmla="*/ 10538 w 71690"/>
                <a:gd name="connsiteY2" fmla="*/ 10467 h 71745"/>
                <a:gd name="connsiteX3" fmla="*/ 10485 w 71690"/>
                <a:gd name="connsiteY3" fmla="*/ 10520 h 71745"/>
                <a:gd name="connsiteX4" fmla="*/ 2801 w 71690"/>
                <a:gd name="connsiteY4" fmla="*/ 21987 h 71745"/>
                <a:gd name="connsiteX5" fmla="*/ 1 w 71690"/>
                <a:gd name="connsiteY5" fmla="*/ 35971 h 71745"/>
                <a:gd name="connsiteX6" fmla="*/ 2811 w 71690"/>
                <a:gd name="connsiteY6" fmla="*/ 49892 h 71745"/>
                <a:gd name="connsiteX7" fmla="*/ 21952 w 71690"/>
                <a:gd name="connsiteY7" fmla="*/ 68930 h 71745"/>
                <a:gd name="connsiteX8" fmla="*/ 35931 w 71690"/>
                <a:gd name="connsiteY8" fmla="*/ 71745 h 71745"/>
                <a:gd name="connsiteX9" fmla="*/ 49852 w 71690"/>
                <a:gd name="connsiteY9" fmla="*/ 68935 h 71745"/>
                <a:gd name="connsiteX10" fmla="*/ 68875 w 71690"/>
                <a:gd name="connsiteY10" fmla="*/ 49906 h 71745"/>
                <a:gd name="connsiteX11" fmla="*/ 71691 w 71690"/>
                <a:gd name="connsiteY11" fmla="*/ 35986 h 71745"/>
                <a:gd name="connsiteX12" fmla="*/ 68885 w 71690"/>
                <a:gd name="connsiteY12" fmla="*/ 22002 h 71745"/>
                <a:gd name="connsiteX13" fmla="*/ 61206 w 71690"/>
                <a:gd name="connsiteY13" fmla="*/ 10520 h 7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690" h="71745">
                  <a:moveTo>
                    <a:pt x="61206" y="10520"/>
                  </a:moveTo>
                  <a:lnTo>
                    <a:pt x="61206" y="10520"/>
                  </a:lnTo>
                  <a:cubicBezTo>
                    <a:pt x="47229" y="-3486"/>
                    <a:pt x="24544" y="-3510"/>
                    <a:pt x="10538" y="10467"/>
                  </a:cubicBezTo>
                  <a:cubicBezTo>
                    <a:pt x="10520" y="10485"/>
                    <a:pt x="10503" y="10503"/>
                    <a:pt x="10485" y="10520"/>
                  </a:cubicBezTo>
                  <a:cubicBezTo>
                    <a:pt x="7207" y="13810"/>
                    <a:pt x="4598" y="17704"/>
                    <a:pt x="2801" y="21987"/>
                  </a:cubicBezTo>
                  <a:cubicBezTo>
                    <a:pt x="931" y="26411"/>
                    <a:pt x="-21" y="31168"/>
                    <a:pt x="1" y="35971"/>
                  </a:cubicBezTo>
                  <a:cubicBezTo>
                    <a:pt x="-26" y="40755"/>
                    <a:pt x="930" y="45493"/>
                    <a:pt x="2811" y="49892"/>
                  </a:cubicBezTo>
                  <a:cubicBezTo>
                    <a:pt x="6466" y="58490"/>
                    <a:pt x="13334" y="65321"/>
                    <a:pt x="21952" y="68930"/>
                  </a:cubicBezTo>
                  <a:cubicBezTo>
                    <a:pt x="26375" y="70800"/>
                    <a:pt x="31129" y="71757"/>
                    <a:pt x="35931" y="71745"/>
                  </a:cubicBezTo>
                  <a:cubicBezTo>
                    <a:pt x="40714" y="71769"/>
                    <a:pt x="45452" y="70813"/>
                    <a:pt x="49852" y="68935"/>
                  </a:cubicBezTo>
                  <a:cubicBezTo>
                    <a:pt x="58408" y="65281"/>
                    <a:pt x="65223" y="58464"/>
                    <a:pt x="68875" y="49906"/>
                  </a:cubicBezTo>
                  <a:cubicBezTo>
                    <a:pt x="70755" y="45507"/>
                    <a:pt x="71713" y="40770"/>
                    <a:pt x="71691" y="35986"/>
                  </a:cubicBezTo>
                  <a:cubicBezTo>
                    <a:pt x="71709" y="31183"/>
                    <a:pt x="70754" y="26426"/>
                    <a:pt x="68885" y="22002"/>
                  </a:cubicBezTo>
                  <a:cubicBezTo>
                    <a:pt x="67090" y="17715"/>
                    <a:pt x="64482" y="13816"/>
                    <a:pt x="61206" y="10520"/>
                  </a:cubicBezTo>
                  <a:close/>
                </a:path>
              </a:pathLst>
            </a:custGeom>
            <a:solidFill>
              <a:schemeClr val="bg1"/>
            </a:solidFill>
            <a:ln w="4862" cap="flat">
              <a:noFill/>
              <a:prstDash val="solid"/>
              <a:miter/>
            </a:ln>
          </p:spPr>
          <p:txBody>
            <a:bodyPr rtlCol="0" anchor="ctr"/>
            <a:lstStyle/>
            <a:p>
              <a:endParaRPr lang="en-US"/>
            </a:p>
          </p:txBody>
        </p:sp>
      </p:grpSp>
      <p:sp>
        <p:nvSpPr>
          <p:cNvPr id="61" name="TextBox 60">
            <a:extLst>
              <a:ext uri="{FF2B5EF4-FFF2-40B4-BE49-F238E27FC236}">
                <a16:creationId xmlns:a16="http://schemas.microsoft.com/office/drawing/2014/main" id="{9CEFD636-D8F0-95A1-D50C-203BB8702A95}"/>
              </a:ext>
            </a:extLst>
          </p:cNvPr>
          <p:cNvSpPr txBox="1"/>
          <p:nvPr/>
        </p:nvSpPr>
        <p:spPr>
          <a:xfrm>
            <a:off x="1646707" y="1765376"/>
            <a:ext cx="1557286" cy="461665"/>
          </a:xfrm>
          <a:prstGeom prst="rect">
            <a:avLst/>
          </a:prstGeom>
          <a:noFill/>
        </p:spPr>
        <p:txBody>
          <a:bodyPr wrap="none" rtlCol="0">
            <a:spAutoFit/>
          </a:bodyPr>
          <a:lstStyle/>
          <a:p>
            <a:r>
              <a:rPr lang="en-US" sz="2400" b="1" dirty="0">
                <a:solidFill>
                  <a:schemeClr val="bg1"/>
                </a:solidFill>
              </a:rPr>
              <a:t>Developed</a:t>
            </a:r>
          </a:p>
        </p:txBody>
      </p:sp>
      <p:sp>
        <p:nvSpPr>
          <p:cNvPr id="62" name="TextBox 61">
            <a:extLst>
              <a:ext uri="{FF2B5EF4-FFF2-40B4-BE49-F238E27FC236}">
                <a16:creationId xmlns:a16="http://schemas.microsoft.com/office/drawing/2014/main" id="{FB73F6DA-D4D0-D869-498C-F7CC3F0E8599}"/>
              </a:ext>
            </a:extLst>
          </p:cNvPr>
          <p:cNvSpPr txBox="1"/>
          <p:nvPr/>
        </p:nvSpPr>
        <p:spPr>
          <a:xfrm>
            <a:off x="1913738" y="2752044"/>
            <a:ext cx="2826671" cy="461665"/>
          </a:xfrm>
          <a:prstGeom prst="rect">
            <a:avLst/>
          </a:prstGeom>
          <a:noFill/>
        </p:spPr>
        <p:txBody>
          <a:bodyPr wrap="none" rtlCol="0">
            <a:spAutoFit/>
          </a:bodyPr>
          <a:lstStyle/>
          <a:p>
            <a:r>
              <a:rPr lang="en-US" sz="2400" b="1" dirty="0">
                <a:solidFill>
                  <a:schemeClr val="bg1"/>
                </a:solidFill>
              </a:rPr>
              <a:t>Reasonable Distance</a:t>
            </a:r>
          </a:p>
        </p:txBody>
      </p:sp>
      <p:sp>
        <p:nvSpPr>
          <p:cNvPr id="63" name="TextBox 62">
            <a:extLst>
              <a:ext uri="{FF2B5EF4-FFF2-40B4-BE49-F238E27FC236}">
                <a16:creationId xmlns:a16="http://schemas.microsoft.com/office/drawing/2014/main" id="{BD585A8B-0825-B63C-1FCC-A61CC659BF5F}"/>
              </a:ext>
            </a:extLst>
          </p:cNvPr>
          <p:cNvSpPr txBox="1"/>
          <p:nvPr/>
        </p:nvSpPr>
        <p:spPr>
          <a:xfrm>
            <a:off x="2204204" y="3727181"/>
            <a:ext cx="2588914" cy="461665"/>
          </a:xfrm>
          <a:prstGeom prst="rect">
            <a:avLst/>
          </a:prstGeom>
          <a:noFill/>
        </p:spPr>
        <p:txBody>
          <a:bodyPr wrap="none" rtlCol="0">
            <a:spAutoFit/>
          </a:bodyPr>
          <a:lstStyle/>
          <a:p>
            <a:r>
              <a:rPr lang="en-US" sz="2400" b="1" dirty="0">
                <a:solidFill>
                  <a:schemeClr val="bg1"/>
                </a:solidFill>
              </a:rPr>
              <a:t>Adequate Capacity</a:t>
            </a:r>
          </a:p>
        </p:txBody>
      </p:sp>
      <p:sp>
        <p:nvSpPr>
          <p:cNvPr id="16" name="TextBox 15">
            <a:extLst>
              <a:ext uri="{FF2B5EF4-FFF2-40B4-BE49-F238E27FC236}">
                <a16:creationId xmlns:a16="http://schemas.microsoft.com/office/drawing/2014/main" id="{AB896400-7915-3AEF-4976-D56AFA8AE756}"/>
              </a:ext>
            </a:extLst>
          </p:cNvPr>
          <p:cNvSpPr txBox="1"/>
          <p:nvPr/>
        </p:nvSpPr>
        <p:spPr>
          <a:xfrm>
            <a:off x="1778076" y="3806296"/>
            <a:ext cx="314509" cy="400110"/>
          </a:xfrm>
          <a:prstGeom prst="rect">
            <a:avLst/>
          </a:prstGeom>
          <a:noFill/>
        </p:spPr>
        <p:txBody>
          <a:bodyPr wrap="none" rtlCol="0">
            <a:spAutoFit/>
          </a:bodyPr>
          <a:lstStyle/>
          <a:p>
            <a:pPr algn="ctr"/>
            <a:r>
              <a:rPr lang="en-US" sz="2000" b="1" dirty="0">
                <a:solidFill>
                  <a:schemeClr val="bg1"/>
                </a:solidFill>
              </a:rPr>
              <a:t>3</a:t>
            </a:r>
          </a:p>
        </p:txBody>
      </p:sp>
      <p:sp>
        <p:nvSpPr>
          <p:cNvPr id="19" name="Rectangle 18">
            <a:extLst>
              <a:ext uri="{FF2B5EF4-FFF2-40B4-BE49-F238E27FC236}">
                <a16:creationId xmlns:a16="http://schemas.microsoft.com/office/drawing/2014/main" id="{25365031-6D48-226C-1746-B88CE8D08F5C}"/>
              </a:ext>
            </a:extLst>
          </p:cNvPr>
          <p:cNvSpPr/>
          <p:nvPr/>
        </p:nvSpPr>
        <p:spPr>
          <a:xfrm>
            <a:off x="-56859" y="2218757"/>
            <a:ext cx="919063" cy="5808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65000"/>
                    <a:lumOff val="35000"/>
                  </a:schemeClr>
                </a:solidFill>
              </a:rPr>
              <a:t>If YES</a:t>
            </a:r>
          </a:p>
        </p:txBody>
      </p:sp>
      <p:sp>
        <p:nvSpPr>
          <p:cNvPr id="23" name="Rectangle 22">
            <a:extLst>
              <a:ext uri="{FF2B5EF4-FFF2-40B4-BE49-F238E27FC236}">
                <a16:creationId xmlns:a16="http://schemas.microsoft.com/office/drawing/2014/main" id="{83FC3224-BD8F-5D69-D545-5CB928E4AB1A}"/>
              </a:ext>
            </a:extLst>
          </p:cNvPr>
          <p:cNvSpPr/>
          <p:nvPr/>
        </p:nvSpPr>
        <p:spPr>
          <a:xfrm>
            <a:off x="108054" y="3249326"/>
            <a:ext cx="1031487" cy="5808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65000"/>
                    <a:lumOff val="35000"/>
                  </a:schemeClr>
                </a:solidFill>
              </a:rPr>
              <a:t>If YES</a:t>
            </a:r>
          </a:p>
        </p:txBody>
      </p:sp>
      <p:sp>
        <p:nvSpPr>
          <p:cNvPr id="30" name="32-Point Star 29">
            <a:extLst>
              <a:ext uri="{FF2B5EF4-FFF2-40B4-BE49-F238E27FC236}">
                <a16:creationId xmlns:a16="http://schemas.microsoft.com/office/drawing/2014/main" id="{17339453-D3AC-8F5A-DB9A-18C83E6E50AA}"/>
              </a:ext>
            </a:extLst>
          </p:cNvPr>
          <p:cNvSpPr/>
          <p:nvPr/>
        </p:nvSpPr>
        <p:spPr>
          <a:xfrm>
            <a:off x="862203" y="3539766"/>
            <a:ext cx="1479915" cy="900820"/>
          </a:xfrm>
          <a:prstGeom prst="star32">
            <a:avLst/>
          </a:prstGeom>
          <a:solidFill>
            <a:srgbClr val="FFC00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NEW</a:t>
            </a:r>
          </a:p>
        </p:txBody>
      </p:sp>
    </p:spTree>
    <p:extLst>
      <p:ext uri="{BB962C8B-B14F-4D97-AF65-F5344CB8AC3E}">
        <p14:creationId xmlns:p14="http://schemas.microsoft.com/office/powerpoint/2010/main" val="258223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F2ED58D-53F8-7AF0-3CC2-49B71D5F548B}"/>
              </a:ext>
            </a:extLst>
          </p:cNvPr>
          <p:cNvSpPr/>
          <p:nvPr/>
        </p:nvSpPr>
        <p:spPr>
          <a:xfrm>
            <a:off x="0" y="1"/>
            <a:ext cx="12192000" cy="1484243"/>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900FE591-C285-1FD2-63F4-94A2B92FDCCB}"/>
              </a:ext>
            </a:extLst>
          </p:cNvPr>
          <p:cNvSpPr>
            <a:spLocks noGrp="1"/>
          </p:cNvSpPr>
          <p:nvPr>
            <p:ph type="title"/>
          </p:nvPr>
        </p:nvSpPr>
        <p:spPr>
          <a:xfrm>
            <a:off x="158663" y="165597"/>
            <a:ext cx="11874675" cy="1325563"/>
          </a:xfrm>
        </p:spPr>
        <p:txBody>
          <a:bodyPr>
            <a:noAutofit/>
          </a:bodyPr>
          <a:lstStyle/>
          <a:p>
            <a:pPr algn="ctr"/>
            <a:r>
              <a:rPr lang="en-US" sz="4267" dirty="0">
                <a:solidFill>
                  <a:schemeClr val="bg1"/>
                </a:solidFill>
              </a:rPr>
              <a:t>Can County Mandate Connection to </a:t>
            </a:r>
            <a:br>
              <a:rPr lang="en-US" sz="4267" dirty="0">
                <a:solidFill>
                  <a:schemeClr val="bg1"/>
                </a:solidFill>
              </a:rPr>
            </a:br>
            <a:r>
              <a:rPr lang="en-US" sz="4267" dirty="0">
                <a:solidFill>
                  <a:schemeClr val="bg1"/>
                </a:solidFill>
              </a:rPr>
              <a:t>Water System?</a:t>
            </a:r>
          </a:p>
        </p:txBody>
      </p:sp>
      <p:sp>
        <p:nvSpPr>
          <p:cNvPr id="20" name="Freeform: Shape 19">
            <a:extLst>
              <a:ext uri="{FF2B5EF4-FFF2-40B4-BE49-F238E27FC236}">
                <a16:creationId xmlns:a16="http://schemas.microsoft.com/office/drawing/2014/main" id="{717B74E5-5D2D-7DBF-1830-EE4EE6D6F5D4}"/>
              </a:ext>
            </a:extLst>
          </p:cNvPr>
          <p:cNvSpPr/>
          <p:nvPr/>
        </p:nvSpPr>
        <p:spPr>
          <a:xfrm>
            <a:off x="4711177" y="1659279"/>
            <a:ext cx="5298177" cy="753228"/>
          </a:xfrm>
          <a:custGeom>
            <a:avLst/>
            <a:gdLst>
              <a:gd name="connsiteX0" fmla="*/ 5654993 w 5721667"/>
              <a:gd name="connsiteY0" fmla="*/ 813435 h 813435"/>
              <a:gd name="connsiteX1" fmla="*/ 0 w 5721667"/>
              <a:gd name="connsiteY1" fmla="*/ 813435 h 813435"/>
              <a:gd name="connsiteX2" fmla="*/ 0 w 5721667"/>
              <a:gd name="connsiteY2" fmla="*/ 0 h 813435"/>
              <a:gd name="connsiteX3" fmla="*/ 5654993 w 5721667"/>
              <a:gd name="connsiteY3" fmla="*/ 0 h 813435"/>
              <a:gd name="connsiteX4" fmla="*/ 5721668 w 5721667"/>
              <a:gd name="connsiteY4" fmla="*/ 66675 h 813435"/>
              <a:gd name="connsiteX5" fmla="*/ 5721668 w 5721667"/>
              <a:gd name="connsiteY5" fmla="*/ 747713 h 813435"/>
              <a:gd name="connsiteX6" fmla="*/ 5654993 w 5721667"/>
              <a:gd name="connsiteY6" fmla="*/ 813435 h 8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21667" h="813435">
                <a:moveTo>
                  <a:pt x="5654993" y="813435"/>
                </a:moveTo>
                <a:lnTo>
                  <a:pt x="0" y="813435"/>
                </a:lnTo>
                <a:lnTo>
                  <a:pt x="0" y="0"/>
                </a:lnTo>
                <a:lnTo>
                  <a:pt x="5654993" y="0"/>
                </a:lnTo>
                <a:cubicBezTo>
                  <a:pt x="5691188" y="0"/>
                  <a:pt x="5721668" y="29528"/>
                  <a:pt x="5721668" y="66675"/>
                </a:cubicBezTo>
                <a:lnTo>
                  <a:pt x="5721668" y="747713"/>
                </a:lnTo>
                <a:cubicBezTo>
                  <a:pt x="5721668" y="783908"/>
                  <a:pt x="5692140" y="813435"/>
                  <a:pt x="5654993" y="813435"/>
                </a:cubicBezTo>
                <a:close/>
              </a:path>
            </a:pathLst>
          </a:custGeom>
          <a:solidFill>
            <a:srgbClr val="EFEFEF"/>
          </a:solidFill>
          <a:ln w="9525" cap="flat">
            <a:noFill/>
            <a:prstDash val="solid"/>
            <a:miter/>
          </a:ln>
        </p:spPr>
        <p:txBody>
          <a:bodyPr rtlCol="0" anchor="ctr"/>
          <a:lstStyle/>
          <a:p>
            <a:endParaRPr lang="pt-BR"/>
          </a:p>
        </p:txBody>
      </p:sp>
      <p:sp>
        <p:nvSpPr>
          <p:cNvPr id="22" name="Freeform: Shape 21">
            <a:extLst>
              <a:ext uri="{FF2B5EF4-FFF2-40B4-BE49-F238E27FC236}">
                <a16:creationId xmlns:a16="http://schemas.microsoft.com/office/drawing/2014/main" id="{D8D390CA-FD25-8480-7891-A97584C81491}"/>
              </a:ext>
            </a:extLst>
          </p:cNvPr>
          <p:cNvSpPr/>
          <p:nvPr/>
        </p:nvSpPr>
        <p:spPr>
          <a:xfrm>
            <a:off x="1368391" y="1659279"/>
            <a:ext cx="3641780" cy="753228"/>
          </a:xfrm>
          <a:custGeom>
            <a:avLst/>
            <a:gdLst>
              <a:gd name="connsiteX0" fmla="*/ 3609975 w 3932872"/>
              <a:gd name="connsiteY0" fmla="*/ 813435 h 813435"/>
              <a:gd name="connsiteX1" fmla="*/ 66675 w 3932872"/>
              <a:gd name="connsiteY1" fmla="*/ 813435 h 813435"/>
              <a:gd name="connsiteX2" fmla="*/ 0 w 3932872"/>
              <a:gd name="connsiteY2" fmla="*/ 746760 h 813435"/>
              <a:gd name="connsiteX3" fmla="*/ 0 w 3932872"/>
              <a:gd name="connsiteY3" fmla="*/ 66675 h 813435"/>
              <a:gd name="connsiteX4" fmla="*/ 66675 w 3932872"/>
              <a:gd name="connsiteY4" fmla="*/ 0 h 813435"/>
              <a:gd name="connsiteX5" fmla="*/ 3609975 w 3932872"/>
              <a:gd name="connsiteY5" fmla="*/ 0 h 813435"/>
              <a:gd name="connsiteX6" fmla="*/ 3924300 w 3932872"/>
              <a:gd name="connsiteY6" fmla="*/ 383858 h 813435"/>
              <a:gd name="connsiteX7" fmla="*/ 3924300 w 3932872"/>
              <a:gd name="connsiteY7" fmla="*/ 430530 h 813435"/>
              <a:gd name="connsiteX8" fmla="*/ 3609975 w 3932872"/>
              <a:gd name="connsiteY8" fmla="*/ 813435 h 8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2872" h="813435">
                <a:moveTo>
                  <a:pt x="3609975" y="813435"/>
                </a:moveTo>
                <a:lnTo>
                  <a:pt x="66675" y="813435"/>
                </a:lnTo>
                <a:cubicBezTo>
                  <a:pt x="30480" y="813435"/>
                  <a:pt x="0" y="783908"/>
                  <a:pt x="0" y="746760"/>
                </a:cubicBezTo>
                <a:lnTo>
                  <a:pt x="0" y="66675"/>
                </a:lnTo>
                <a:cubicBezTo>
                  <a:pt x="0" y="30480"/>
                  <a:pt x="29528" y="0"/>
                  <a:pt x="66675" y="0"/>
                </a:cubicBezTo>
                <a:lnTo>
                  <a:pt x="3609975" y="0"/>
                </a:lnTo>
                <a:lnTo>
                  <a:pt x="3924300" y="383858"/>
                </a:lnTo>
                <a:cubicBezTo>
                  <a:pt x="3935730" y="397193"/>
                  <a:pt x="3935730" y="417195"/>
                  <a:pt x="3924300" y="430530"/>
                </a:cubicBezTo>
                <a:lnTo>
                  <a:pt x="3609975" y="813435"/>
                </a:lnTo>
                <a:close/>
              </a:path>
            </a:pathLst>
          </a:custGeom>
          <a:solidFill>
            <a:schemeClr val="accent1"/>
          </a:solidFill>
          <a:ln w="9525" cap="flat">
            <a:noFill/>
            <a:prstDash val="solid"/>
            <a:miter/>
          </a:ln>
          <a:effectLst>
            <a:outerShdw blurRad="50800" dist="38100" dir="8100000" algn="tr" rotWithShape="0">
              <a:prstClr val="black">
                <a:alpha val="40000"/>
              </a:prstClr>
            </a:outerShdw>
          </a:effectLst>
        </p:spPr>
        <p:txBody>
          <a:bodyPr rtlCol="0" anchor="ctr"/>
          <a:lstStyle/>
          <a:p>
            <a:endParaRPr lang="pt-BR"/>
          </a:p>
        </p:txBody>
      </p:sp>
      <p:sp>
        <p:nvSpPr>
          <p:cNvPr id="78" name="Freeform: Shape 77">
            <a:extLst>
              <a:ext uri="{FF2B5EF4-FFF2-40B4-BE49-F238E27FC236}">
                <a16:creationId xmlns:a16="http://schemas.microsoft.com/office/drawing/2014/main" id="{3A6391C4-9A68-28C5-F5E7-CF80B4923DCE}"/>
              </a:ext>
            </a:extLst>
          </p:cNvPr>
          <p:cNvSpPr/>
          <p:nvPr/>
        </p:nvSpPr>
        <p:spPr>
          <a:xfrm>
            <a:off x="4711176" y="2637779"/>
            <a:ext cx="5298177" cy="753228"/>
          </a:xfrm>
          <a:custGeom>
            <a:avLst/>
            <a:gdLst>
              <a:gd name="connsiteX0" fmla="*/ 5654993 w 5721667"/>
              <a:gd name="connsiteY0" fmla="*/ 813435 h 813435"/>
              <a:gd name="connsiteX1" fmla="*/ 0 w 5721667"/>
              <a:gd name="connsiteY1" fmla="*/ 813435 h 813435"/>
              <a:gd name="connsiteX2" fmla="*/ 0 w 5721667"/>
              <a:gd name="connsiteY2" fmla="*/ 0 h 813435"/>
              <a:gd name="connsiteX3" fmla="*/ 5654993 w 5721667"/>
              <a:gd name="connsiteY3" fmla="*/ 0 h 813435"/>
              <a:gd name="connsiteX4" fmla="*/ 5721668 w 5721667"/>
              <a:gd name="connsiteY4" fmla="*/ 66675 h 813435"/>
              <a:gd name="connsiteX5" fmla="*/ 5721668 w 5721667"/>
              <a:gd name="connsiteY5" fmla="*/ 747713 h 813435"/>
              <a:gd name="connsiteX6" fmla="*/ 5654993 w 5721667"/>
              <a:gd name="connsiteY6" fmla="*/ 813435 h 8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21667" h="813435">
                <a:moveTo>
                  <a:pt x="5654993" y="813435"/>
                </a:moveTo>
                <a:lnTo>
                  <a:pt x="0" y="813435"/>
                </a:lnTo>
                <a:lnTo>
                  <a:pt x="0" y="0"/>
                </a:lnTo>
                <a:lnTo>
                  <a:pt x="5654993" y="0"/>
                </a:lnTo>
                <a:cubicBezTo>
                  <a:pt x="5691188" y="0"/>
                  <a:pt x="5721668" y="29528"/>
                  <a:pt x="5721668" y="66675"/>
                </a:cubicBezTo>
                <a:lnTo>
                  <a:pt x="5721668" y="747713"/>
                </a:lnTo>
                <a:cubicBezTo>
                  <a:pt x="5721668" y="783908"/>
                  <a:pt x="5692140" y="813435"/>
                  <a:pt x="5654993" y="813435"/>
                </a:cubicBezTo>
                <a:close/>
              </a:path>
            </a:pathLst>
          </a:custGeom>
          <a:solidFill>
            <a:srgbClr val="EFEFEF"/>
          </a:solidFill>
          <a:ln w="9525" cap="flat">
            <a:noFill/>
            <a:prstDash val="solid"/>
            <a:miter/>
          </a:ln>
        </p:spPr>
        <p:txBody>
          <a:bodyPr rtlCol="0" anchor="ctr"/>
          <a:lstStyle/>
          <a:p>
            <a:endParaRPr lang="pt-BR"/>
          </a:p>
        </p:txBody>
      </p:sp>
      <p:sp>
        <p:nvSpPr>
          <p:cNvPr id="79" name="Freeform: Shape 78">
            <a:extLst>
              <a:ext uri="{FF2B5EF4-FFF2-40B4-BE49-F238E27FC236}">
                <a16:creationId xmlns:a16="http://schemas.microsoft.com/office/drawing/2014/main" id="{74A676A3-5AF4-2A8C-F87D-8DF0D8420DE0}"/>
              </a:ext>
            </a:extLst>
          </p:cNvPr>
          <p:cNvSpPr/>
          <p:nvPr/>
        </p:nvSpPr>
        <p:spPr>
          <a:xfrm>
            <a:off x="1656423" y="2637779"/>
            <a:ext cx="3641780" cy="753228"/>
          </a:xfrm>
          <a:custGeom>
            <a:avLst/>
            <a:gdLst>
              <a:gd name="connsiteX0" fmla="*/ 3609975 w 3932872"/>
              <a:gd name="connsiteY0" fmla="*/ 813435 h 813435"/>
              <a:gd name="connsiteX1" fmla="*/ 66675 w 3932872"/>
              <a:gd name="connsiteY1" fmla="*/ 813435 h 813435"/>
              <a:gd name="connsiteX2" fmla="*/ 0 w 3932872"/>
              <a:gd name="connsiteY2" fmla="*/ 746760 h 813435"/>
              <a:gd name="connsiteX3" fmla="*/ 0 w 3932872"/>
              <a:gd name="connsiteY3" fmla="*/ 66675 h 813435"/>
              <a:gd name="connsiteX4" fmla="*/ 66675 w 3932872"/>
              <a:gd name="connsiteY4" fmla="*/ 0 h 813435"/>
              <a:gd name="connsiteX5" fmla="*/ 3609975 w 3932872"/>
              <a:gd name="connsiteY5" fmla="*/ 0 h 813435"/>
              <a:gd name="connsiteX6" fmla="*/ 3924300 w 3932872"/>
              <a:gd name="connsiteY6" fmla="*/ 383858 h 813435"/>
              <a:gd name="connsiteX7" fmla="*/ 3924300 w 3932872"/>
              <a:gd name="connsiteY7" fmla="*/ 430530 h 813435"/>
              <a:gd name="connsiteX8" fmla="*/ 3609975 w 3932872"/>
              <a:gd name="connsiteY8" fmla="*/ 813435 h 8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2872" h="813435">
                <a:moveTo>
                  <a:pt x="3609975" y="813435"/>
                </a:moveTo>
                <a:lnTo>
                  <a:pt x="66675" y="813435"/>
                </a:lnTo>
                <a:cubicBezTo>
                  <a:pt x="30480" y="813435"/>
                  <a:pt x="0" y="783908"/>
                  <a:pt x="0" y="746760"/>
                </a:cubicBezTo>
                <a:lnTo>
                  <a:pt x="0" y="66675"/>
                </a:lnTo>
                <a:cubicBezTo>
                  <a:pt x="0" y="30480"/>
                  <a:pt x="29528" y="0"/>
                  <a:pt x="66675" y="0"/>
                </a:cubicBezTo>
                <a:lnTo>
                  <a:pt x="3609975" y="0"/>
                </a:lnTo>
                <a:lnTo>
                  <a:pt x="3924300" y="383858"/>
                </a:lnTo>
                <a:cubicBezTo>
                  <a:pt x="3935730" y="397193"/>
                  <a:pt x="3935730" y="417195"/>
                  <a:pt x="3924300" y="430530"/>
                </a:cubicBezTo>
                <a:lnTo>
                  <a:pt x="3609975" y="813435"/>
                </a:lnTo>
                <a:close/>
              </a:path>
            </a:pathLst>
          </a:custGeom>
          <a:solidFill>
            <a:schemeClr val="accent2"/>
          </a:solidFill>
          <a:ln w="9525" cap="flat">
            <a:noFill/>
            <a:prstDash val="solid"/>
            <a:miter/>
          </a:ln>
          <a:effectLst>
            <a:outerShdw blurRad="50800" dist="38100" dir="8100000" algn="tr" rotWithShape="0">
              <a:prstClr val="black">
                <a:alpha val="40000"/>
              </a:prstClr>
            </a:outerShdw>
          </a:effectLst>
        </p:spPr>
        <p:txBody>
          <a:bodyPr rtlCol="0" anchor="ctr"/>
          <a:lstStyle/>
          <a:p>
            <a:endParaRPr lang="pt-BR"/>
          </a:p>
        </p:txBody>
      </p:sp>
      <p:sp>
        <p:nvSpPr>
          <p:cNvPr id="26" name="Oval 25">
            <a:extLst>
              <a:ext uri="{FF2B5EF4-FFF2-40B4-BE49-F238E27FC236}">
                <a16:creationId xmlns:a16="http://schemas.microsoft.com/office/drawing/2014/main" id="{FDFE3338-8141-978D-8995-6EB27F079951}"/>
              </a:ext>
            </a:extLst>
          </p:cNvPr>
          <p:cNvSpPr/>
          <p:nvPr/>
        </p:nvSpPr>
        <p:spPr>
          <a:xfrm>
            <a:off x="1143939" y="1835603"/>
            <a:ext cx="419356" cy="419356"/>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0" name="Oval 89">
            <a:extLst>
              <a:ext uri="{FF2B5EF4-FFF2-40B4-BE49-F238E27FC236}">
                <a16:creationId xmlns:a16="http://schemas.microsoft.com/office/drawing/2014/main" id="{6DD29846-18EE-E5A1-8AF0-1B06415543CC}"/>
              </a:ext>
            </a:extLst>
          </p:cNvPr>
          <p:cNvSpPr/>
          <p:nvPr/>
        </p:nvSpPr>
        <p:spPr>
          <a:xfrm>
            <a:off x="1446746" y="2775165"/>
            <a:ext cx="419356" cy="419356"/>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9" name="TextBox 98">
            <a:extLst>
              <a:ext uri="{FF2B5EF4-FFF2-40B4-BE49-F238E27FC236}">
                <a16:creationId xmlns:a16="http://schemas.microsoft.com/office/drawing/2014/main" id="{D6FA3726-B2F3-F484-7DA8-645BE7BF7333}"/>
              </a:ext>
            </a:extLst>
          </p:cNvPr>
          <p:cNvSpPr txBox="1"/>
          <p:nvPr/>
        </p:nvSpPr>
        <p:spPr>
          <a:xfrm>
            <a:off x="1190569" y="1832599"/>
            <a:ext cx="314510" cy="400110"/>
          </a:xfrm>
          <a:prstGeom prst="rect">
            <a:avLst/>
          </a:prstGeom>
          <a:noFill/>
        </p:spPr>
        <p:txBody>
          <a:bodyPr wrap="none" rtlCol="0">
            <a:spAutoFit/>
          </a:bodyPr>
          <a:lstStyle/>
          <a:p>
            <a:r>
              <a:rPr lang="en-US" sz="2000" b="1" dirty="0">
                <a:solidFill>
                  <a:schemeClr val="bg1"/>
                </a:solidFill>
              </a:rPr>
              <a:t>1</a:t>
            </a:r>
          </a:p>
        </p:txBody>
      </p:sp>
      <p:sp>
        <p:nvSpPr>
          <p:cNvPr id="100" name="TextBox 99">
            <a:extLst>
              <a:ext uri="{FF2B5EF4-FFF2-40B4-BE49-F238E27FC236}">
                <a16:creationId xmlns:a16="http://schemas.microsoft.com/office/drawing/2014/main" id="{785B7E5A-5CF7-29FF-8DBB-91694C5EC248}"/>
              </a:ext>
            </a:extLst>
          </p:cNvPr>
          <p:cNvSpPr txBox="1"/>
          <p:nvPr/>
        </p:nvSpPr>
        <p:spPr>
          <a:xfrm>
            <a:off x="1500996" y="2789211"/>
            <a:ext cx="314509" cy="400110"/>
          </a:xfrm>
          <a:prstGeom prst="rect">
            <a:avLst/>
          </a:prstGeom>
          <a:noFill/>
        </p:spPr>
        <p:txBody>
          <a:bodyPr wrap="none" rtlCol="0">
            <a:spAutoFit/>
          </a:bodyPr>
          <a:lstStyle/>
          <a:p>
            <a:pPr algn="ctr"/>
            <a:r>
              <a:rPr lang="en-US" sz="2000" b="1" dirty="0">
                <a:solidFill>
                  <a:schemeClr val="bg1"/>
                </a:solidFill>
              </a:rPr>
              <a:t>2</a:t>
            </a:r>
          </a:p>
        </p:txBody>
      </p:sp>
      <p:sp>
        <p:nvSpPr>
          <p:cNvPr id="105" name="TextBox 104">
            <a:extLst>
              <a:ext uri="{FF2B5EF4-FFF2-40B4-BE49-F238E27FC236}">
                <a16:creationId xmlns:a16="http://schemas.microsoft.com/office/drawing/2014/main" id="{961FAC4B-4D08-2750-0520-BE202EC04318}"/>
              </a:ext>
            </a:extLst>
          </p:cNvPr>
          <p:cNvSpPr txBox="1"/>
          <p:nvPr/>
        </p:nvSpPr>
        <p:spPr>
          <a:xfrm>
            <a:off x="5106876" y="1737910"/>
            <a:ext cx="4410472" cy="584775"/>
          </a:xfrm>
          <a:prstGeom prst="rect">
            <a:avLst/>
          </a:prstGeom>
          <a:noFill/>
        </p:spPr>
        <p:txBody>
          <a:bodyPr wrap="square" rtlCol="0">
            <a:spAutoFit/>
          </a:bodyPr>
          <a:lstStyle/>
          <a:p>
            <a:r>
              <a:rPr lang="en-US" sz="1600" dirty="0"/>
              <a:t>Developed property with one or more residential or commercial units?</a:t>
            </a:r>
          </a:p>
        </p:txBody>
      </p:sp>
      <p:sp>
        <p:nvSpPr>
          <p:cNvPr id="107" name="TextBox 106">
            <a:extLst>
              <a:ext uri="{FF2B5EF4-FFF2-40B4-BE49-F238E27FC236}">
                <a16:creationId xmlns:a16="http://schemas.microsoft.com/office/drawing/2014/main" id="{EB26C33B-92D2-8F2D-F5E0-E74751D3A9E8}"/>
              </a:ext>
            </a:extLst>
          </p:cNvPr>
          <p:cNvSpPr txBox="1"/>
          <p:nvPr/>
        </p:nvSpPr>
        <p:spPr>
          <a:xfrm>
            <a:off x="5312052" y="2707803"/>
            <a:ext cx="4136517" cy="830997"/>
          </a:xfrm>
          <a:prstGeom prst="rect">
            <a:avLst/>
          </a:prstGeom>
          <a:noFill/>
        </p:spPr>
        <p:txBody>
          <a:bodyPr wrap="square" rtlCol="0">
            <a:spAutoFit/>
          </a:bodyPr>
          <a:lstStyle/>
          <a:p>
            <a:r>
              <a:rPr lang="en-US" sz="1600" dirty="0"/>
              <a:t>Reasonable distance of water line owned, leased, or operated by city or on behalf of city?</a:t>
            </a:r>
          </a:p>
          <a:p>
            <a:endParaRPr lang="en-US" sz="1600" dirty="0">
              <a:solidFill>
                <a:schemeClr val="tx1">
                  <a:lumMod val="85000"/>
                  <a:lumOff val="15000"/>
                </a:schemeClr>
              </a:solidFill>
            </a:endParaRPr>
          </a:p>
        </p:txBody>
      </p:sp>
      <p:grpSp>
        <p:nvGrpSpPr>
          <p:cNvPr id="2" name="Graphic 11">
            <a:extLst>
              <a:ext uri="{FF2B5EF4-FFF2-40B4-BE49-F238E27FC236}">
                <a16:creationId xmlns:a16="http://schemas.microsoft.com/office/drawing/2014/main" id="{3C0A7EE7-5FCB-2519-4B60-FD16A5567507}"/>
              </a:ext>
            </a:extLst>
          </p:cNvPr>
          <p:cNvGrpSpPr/>
          <p:nvPr/>
        </p:nvGrpSpPr>
        <p:grpSpPr>
          <a:xfrm>
            <a:off x="773646" y="2028721"/>
            <a:ext cx="596279" cy="1023463"/>
            <a:chOff x="1323201" y="2039776"/>
            <a:chExt cx="596279" cy="1023463"/>
          </a:xfrm>
        </p:grpSpPr>
        <p:sp>
          <p:nvSpPr>
            <p:cNvPr id="3" name="Freeform: Shape 2">
              <a:extLst>
                <a:ext uri="{FF2B5EF4-FFF2-40B4-BE49-F238E27FC236}">
                  <a16:creationId xmlns:a16="http://schemas.microsoft.com/office/drawing/2014/main" id="{C197ECC7-13C8-D994-17B4-8E4E49433544}"/>
                </a:ext>
              </a:extLst>
            </p:cNvPr>
            <p:cNvSpPr/>
            <p:nvPr/>
          </p:nvSpPr>
          <p:spPr>
            <a:xfrm>
              <a:off x="1323201" y="2039776"/>
              <a:ext cx="532201" cy="978964"/>
            </a:xfrm>
            <a:custGeom>
              <a:avLst/>
              <a:gdLst>
                <a:gd name="connsiteX0" fmla="*/ 532202 w 532201"/>
                <a:gd name="connsiteY0" fmla="*/ 978965 h 978964"/>
                <a:gd name="connsiteX1" fmla="*/ 335518 w 532201"/>
                <a:gd name="connsiteY1" fmla="*/ 978965 h 978964"/>
                <a:gd name="connsiteX2" fmla="*/ 0 w 532201"/>
                <a:gd name="connsiteY2" fmla="*/ 643447 h 978964"/>
                <a:gd name="connsiteX3" fmla="*/ 0 w 532201"/>
                <a:gd name="connsiteY3" fmla="*/ 335518 h 978964"/>
                <a:gd name="connsiteX4" fmla="*/ 335518 w 532201"/>
                <a:gd name="connsiteY4" fmla="*/ 0 h 978964"/>
                <a:gd name="connsiteX5" fmla="*/ 335518 w 532201"/>
                <a:gd name="connsiteY5" fmla="*/ 0 h 97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201" h="978964">
                  <a:moveTo>
                    <a:pt x="532202" y="978965"/>
                  </a:moveTo>
                  <a:lnTo>
                    <a:pt x="335518" y="978965"/>
                  </a:lnTo>
                  <a:cubicBezTo>
                    <a:pt x="150405" y="978965"/>
                    <a:pt x="0" y="828560"/>
                    <a:pt x="0" y="643447"/>
                  </a:cubicBezTo>
                  <a:lnTo>
                    <a:pt x="0" y="335518"/>
                  </a:lnTo>
                  <a:cubicBezTo>
                    <a:pt x="0" y="150405"/>
                    <a:pt x="150405" y="0"/>
                    <a:pt x="335518" y="0"/>
                  </a:cubicBezTo>
                  <a:lnTo>
                    <a:pt x="335518" y="0"/>
                  </a:lnTo>
                </a:path>
              </a:pathLst>
            </a:custGeom>
            <a:noFill/>
            <a:ln w="8825" cap="flat">
              <a:solidFill>
                <a:schemeClr val="accent1"/>
              </a:solidFill>
              <a:prstDash val="solid"/>
              <a:miter/>
            </a:ln>
          </p:spPr>
          <p:txBody>
            <a:bodyPr rtlCol="0" anchor="ctr"/>
            <a:lstStyle/>
            <a:p>
              <a:endParaRPr lang="pt-BR"/>
            </a:p>
          </p:txBody>
        </p:sp>
        <p:sp>
          <p:nvSpPr>
            <p:cNvPr id="4" name="Freeform: Shape 3">
              <a:extLst>
                <a:ext uri="{FF2B5EF4-FFF2-40B4-BE49-F238E27FC236}">
                  <a16:creationId xmlns:a16="http://schemas.microsoft.com/office/drawing/2014/main" id="{101B038D-5C35-79F5-A027-6E04F502FB76}"/>
                </a:ext>
              </a:extLst>
            </p:cNvPr>
            <p:cNvSpPr/>
            <p:nvPr/>
          </p:nvSpPr>
          <p:spPr>
            <a:xfrm>
              <a:off x="1842053" y="2974243"/>
              <a:ext cx="77427" cy="88996"/>
            </a:xfrm>
            <a:custGeom>
              <a:avLst/>
              <a:gdLst>
                <a:gd name="connsiteX0" fmla="*/ 0 w 77427"/>
                <a:gd name="connsiteY0" fmla="*/ 0 h 88996"/>
                <a:gd name="connsiteX1" fmla="*/ 77427 w 77427"/>
                <a:gd name="connsiteY1" fmla="*/ 44498 h 88996"/>
                <a:gd name="connsiteX2" fmla="*/ 0 w 77427"/>
                <a:gd name="connsiteY2" fmla="*/ 88997 h 88996"/>
              </a:gdLst>
              <a:ahLst/>
              <a:cxnLst>
                <a:cxn ang="0">
                  <a:pos x="connsiteX0" y="connsiteY0"/>
                </a:cxn>
                <a:cxn ang="0">
                  <a:pos x="connsiteX1" y="connsiteY1"/>
                </a:cxn>
                <a:cxn ang="0">
                  <a:pos x="connsiteX2" y="connsiteY2"/>
                </a:cxn>
              </a:cxnLst>
              <a:rect l="l" t="t" r="r" b="b"/>
              <a:pathLst>
                <a:path w="77427" h="88996">
                  <a:moveTo>
                    <a:pt x="0" y="0"/>
                  </a:moveTo>
                  <a:lnTo>
                    <a:pt x="77427" y="44498"/>
                  </a:lnTo>
                  <a:lnTo>
                    <a:pt x="0" y="88997"/>
                  </a:lnTo>
                  <a:close/>
                </a:path>
              </a:pathLst>
            </a:custGeom>
            <a:solidFill>
              <a:schemeClr val="accent1"/>
            </a:solidFill>
            <a:ln w="8825" cap="flat">
              <a:solidFill>
                <a:schemeClr val="accent1"/>
              </a:solidFill>
              <a:prstDash val="solid"/>
              <a:miter/>
            </a:ln>
          </p:spPr>
          <p:txBody>
            <a:bodyPr rtlCol="0" anchor="ctr"/>
            <a:lstStyle/>
            <a:p>
              <a:endParaRPr lang="pt-BR"/>
            </a:p>
          </p:txBody>
        </p:sp>
      </p:grpSp>
      <p:grpSp>
        <p:nvGrpSpPr>
          <p:cNvPr id="45" name="Group 44">
            <a:extLst>
              <a:ext uri="{FF2B5EF4-FFF2-40B4-BE49-F238E27FC236}">
                <a16:creationId xmlns:a16="http://schemas.microsoft.com/office/drawing/2014/main" id="{AB97FF95-C36E-47DE-1D0B-E62E80D9A970}"/>
              </a:ext>
            </a:extLst>
          </p:cNvPr>
          <p:cNvGrpSpPr/>
          <p:nvPr/>
        </p:nvGrpSpPr>
        <p:grpSpPr>
          <a:xfrm>
            <a:off x="4363821" y="1832265"/>
            <a:ext cx="249267" cy="400443"/>
            <a:chOff x="4980291" y="1842213"/>
            <a:chExt cx="249266" cy="400443"/>
          </a:xfrm>
        </p:grpSpPr>
        <p:sp>
          <p:nvSpPr>
            <p:cNvPr id="46" name="Freeform: Shape 45">
              <a:extLst>
                <a:ext uri="{FF2B5EF4-FFF2-40B4-BE49-F238E27FC236}">
                  <a16:creationId xmlns:a16="http://schemas.microsoft.com/office/drawing/2014/main" id="{B6D7FEB7-CDA2-D826-16FB-035139138D63}"/>
                </a:ext>
              </a:extLst>
            </p:cNvPr>
            <p:cNvSpPr/>
            <p:nvPr/>
          </p:nvSpPr>
          <p:spPr>
            <a:xfrm>
              <a:off x="4980291" y="1842213"/>
              <a:ext cx="249266" cy="294074"/>
            </a:xfrm>
            <a:custGeom>
              <a:avLst/>
              <a:gdLst>
                <a:gd name="connsiteX0" fmla="*/ 248434 w 249266"/>
                <a:gd name="connsiteY0" fmla="*/ 110164 h 294074"/>
                <a:gd name="connsiteX1" fmla="*/ 110151 w 249266"/>
                <a:gd name="connsiteY1" fmla="*/ 857 h 294074"/>
                <a:gd name="connsiteX2" fmla="*/ 0 w 249266"/>
                <a:gd name="connsiteY2" fmla="*/ 124226 h 294074"/>
                <a:gd name="connsiteX3" fmla="*/ 58654 w 249266"/>
                <a:gd name="connsiteY3" fmla="*/ 124226 h 294074"/>
                <a:gd name="connsiteX4" fmla="*/ 124613 w 249266"/>
                <a:gd name="connsiteY4" fmla="*/ 58262 h 294074"/>
                <a:gd name="connsiteX5" fmla="*/ 190577 w 249266"/>
                <a:gd name="connsiteY5" fmla="*/ 124221 h 294074"/>
                <a:gd name="connsiteX6" fmla="*/ 159647 w 249266"/>
                <a:gd name="connsiteY6" fmla="*/ 180114 h 294074"/>
                <a:gd name="connsiteX7" fmla="*/ 95274 w 249266"/>
                <a:gd name="connsiteY7" fmla="*/ 294074 h 294074"/>
                <a:gd name="connsiteX8" fmla="*/ 153928 w 249266"/>
                <a:gd name="connsiteY8" fmla="*/ 294074 h 294074"/>
                <a:gd name="connsiteX9" fmla="*/ 190870 w 249266"/>
                <a:gd name="connsiteY9" fmla="*/ 229765 h 294074"/>
                <a:gd name="connsiteX10" fmla="*/ 248434 w 249266"/>
                <a:gd name="connsiteY10" fmla="*/ 110164 h 29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266" h="294074">
                  <a:moveTo>
                    <a:pt x="248434" y="110164"/>
                  </a:moveTo>
                  <a:cubicBezTo>
                    <a:pt x="240433" y="41794"/>
                    <a:pt x="178522" y="-7145"/>
                    <a:pt x="110151" y="857"/>
                  </a:cubicBezTo>
                  <a:cubicBezTo>
                    <a:pt x="47509" y="8188"/>
                    <a:pt x="215" y="61157"/>
                    <a:pt x="0" y="124226"/>
                  </a:cubicBezTo>
                  <a:lnTo>
                    <a:pt x="58654" y="124226"/>
                  </a:lnTo>
                  <a:cubicBezTo>
                    <a:pt x="58653" y="87797"/>
                    <a:pt x="88184" y="58264"/>
                    <a:pt x="124613" y="58262"/>
                  </a:cubicBezTo>
                  <a:cubicBezTo>
                    <a:pt x="161042" y="58261"/>
                    <a:pt x="190576" y="87792"/>
                    <a:pt x="190577" y="124221"/>
                  </a:cubicBezTo>
                  <a:cubicBezTo>
                    <a:pt x="190578" y="146935"/>
                    <a:pt x="178893" y="168051"/>
                    <a:pt x="159647" y="180114"/>
                  </a:cubicBezTo>
                  <a:cubicBezTo>
                    <a:pt x="119929" y="204415"/>
                    <a:pt x="95584" y="247513"/>
                    <a:pt x="95274" y="294074"/>
                  </a:cubicBezTo>
                  <a:lnTo>
                    <a:pt x="153928" y="294074"/>
                  </a:lnTo>
                  <a:cubicBezTo>
                    <a:pt x="154302" y="267694"/>
                    <a:pt x="168271" y="243377"/>
                    <a:pt x="190870" y="229765"/>
                  </a:cubicBezTo>
                  <a:cubicBezTo>
                    <a:pt x="231557" y="204371"/>
                    <a:pt x="253969" y="157805"/>
                    <a:pt x="248434" y="110164"/>
                  </a:cubicBezTo>
                  <a:close/>
                </a:path>
              </a:pathLst>
            </a:custGeom>
            <a:solidFill>
              <a:schemeClr val="bg1"/>
            </a:solidFill>
            <a:ln w="4862"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198510A2-5609-1BD8-2AFD-71F28265630F}"/>
                </a:ext>
              </a:extLst>
            </p:cNvPr>
            <p:cNvSpPr/>
            <p:nvPr/>
          </p:nvSpPr>
          <p:spPr>
            <a:xfrm>
              <a:off x="5069978" y="2170911"/>
              <a:ext cx="71690" cy="71745"/>
            </a:xfrm>
            <a:custGeom>
              <a:avLst/>
              <a:gdLst>
                <a:gd name="connsiteX0" fmla="*/ 61206 w 71690"/>
                <a:gd name="connsiteY0" fmla="*/ 10520 h 71745"/>
                <a:gd name="connsiteX1" fmla="*/ 61206 w 71690"/>
                <a:gd name="connsiteY1" fmla="*/ 10520 h 71745"/>
                <a:gd name="connsiteX2" fmla="*/ 10538 w 71690"/>
                <a:gd name="connsiteY2" fmla="*/ 10467 h 71745"/>
                <a:gd name="connsiteX3" fmla="*/ 10485 w 71690"/>
                <a:gd name="connsiteY3" fmla="*/ 10520 h 71745"/>
                <a:gd name="connsiteX4" fmla="*/ 2801 w 71690"/>
                <a:gd name="connsiteY4" fmla="*/ 21987 h 71745"/>
                <a:gd name="connsiteX5" fmla="*/ 1 w 71690"/>
                <a:gd name="connsiteY5" fmla="*/ 35971 h 71745"/>
                <a:gd name="connsiteX6" fmla="*/ 2811 w 71690"/>
                <a:gd name="connsiteY6" fmla="*/ 49892 h 71745"/>
                <a:gd name="connsiteX7" fmla="*/ 21952 w 71690"/>
                <a:gd name="connsiteY7" fmla="*/ 68930 h 71745"/>
                <a:gd name="connsiteX8" fmla="*/ 35931 w 71690"/>
                <a:gd name="connsiteY8" fmla="*/ 71745 h 71745"/>
                <a:gd name="connsiteX9" fmla="*/ 49852 w 71690"/>
                <a:gd name="connsiteY9" fmla="*/ 68935 h 71745"/>
                <a:gd name="connsiteX10" fmla="*/ 68875 w 71690"/>
                <a:gd name="connsiteY10" fmla="*/ 49906 h 71745"/>
                <a:gd name="connsiteX11" fmla="*/ 71691 w 71690"/>
                <a:gd name="connsiteY11" fmla="*/ 35986 h 71745"/>
                <a:gd name="connsiteX12" fmla="*/ 68885 w 71690"/>
                <a:gd name="connsiteY12" fmla="*/ 22002 h 71745"/>
                <a:gd name="connsiteX13" fmla="*/ 61206 w 71690"/>
                <a:gd name="connsiteY13" fmla="*/ 10520 h 7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690" h="71745">
                  <a:moveTo>
                    <a:pt x="61206" y="10520"/>
                  </a:moveTo>
                  <a:lnTo>
                    <a:pt x="61206" y="10520"/>
                  </a:lnTo>
                  <a:cubicBezTo>
                    <a:pt x="47229" y="-3486"/>
                    <a:pt x="24544" y="-3510"/>
                    <a:pt x="10538" y="10467"/>
                  </a:cubicBezTo>
                  <a:cubicBezTo>
                    <a:pt x="10520" y="10485"/>
                    <a:pt x="10503" y="10503"/>
                    <a:pt x="10485" y="10520"/>
                  </a:cubicBezTo>
                  <a:cubicBezTo>
                    <a:pt x="7207" y="13810"/>
                    <a:pt x="4598" y="17704"/>
                    <a:pt x="2801" y="21987"/>
                  </a:cubicBezTo>
                  <a:cubicBezTo>
                    <a:pt x="931" y="26411"/>
                    <a:pt x="-21" y="31168"/>
                    <a:pt x="1" y="35971"/>
                  </a:cubicBezTo>
                  <a:cubicBezTo>
                    <a:pt x="-26" y="40755"/>
                    <a:pt x="930" y="45493"/>
                    <a:pt x="2811" y="49892"/>
                  </a:cubicBezTo>
                  <a:cubicBezTo>
                    <a:pt x="6466" y="58490"/>
                    <a:pt x="13334" y="65321"/>
                    <a:pt x="21952" y="68930"/>
                  </a:cubicBezTo>
                  <a:cubicBezTo>
                    <a:pt x="26375" y="70800"/>
                    <a:pt x="31129" y="71757"/>
                    <a:pt x="35931" y="71745"/>
                  </a:cubicBezTo>
                  <a:cubicBezTo>
                    <a:pt x="40714" y="71769"/>
                    <a:pt x="45452" y="70813"/>
                    <a:pt x="49852" y="68935"/>
                  </a:cubicBezTo>
                  <a:cubicBezTo>
                    <a:pt x="58408" y="65281"/>
                    <a:pt x="65223" y="58464"/>
                    <a:pt x="68875" y="49906"/>
                  </a:cubicBezTo>
                  <a:cubicBezTo>
                    <a:pt x="70755" y="45507"/>
                    <a:pt x="71713" y="40770"/>
                    <a:pt x="71691" y="35986"/>
                  </a:cubicBezTo>
                  <a:cubicBezTo>
                    <a:pt x="71709" y="31183"/>
                    <a:pt x="70754" y="26426"/>
                    <a:pt x="68885" y="22002"/>
                  </a:cubicBezTo>
                  <a:cubicBezTo>
                    <a:pt x="67090" y="17715"/>
                    <a:pt x="64482" y="13816"/>
                    <a:pt x="61206" y="10520"/>
                  </a:cubicBezTo>
                  <a:close/>
                </a:path>
              </a:pathLst>
            </a:custGeom>
            <a:solidFill>
              <a:schemeClr val="bg1"/>
            </a:solidFill>
            <a:ln w="4862" cap="flat">
              <a:noFill/>
              <a:prstDash val="solid"/>
              <a:miter/>
            </a:ln>
          </p:spPr>
          <p:txBody>
            <a:bodyPr rtlCol="0" anchor="ctr"/>
            <a:lstStyle/>
            <a:p>
              <a:endParaRPr lang="en-US"/>
            </a:p>
          </p:txBody>
        </p:sp>
      </p:grpSp>
      <p:grpSp>
        <p:nvGrpSpPr>
          <p:cNvPr id="48" name="Group 47">
            <a:extLst>
              <a:ext uri="{FF2B5EF4-FFF2-40B4-BE49-F238E27FC236}">
                <a16:creationId xmlns:a16="http://schemas.microsoft.com/office/drawing/2014/main" id="{6CAE6CF8-32FA-02E9-E130-811EB11B36AD}"/>
              </a:ext>
            </a:extLst>
          </p:cNvPr>
          <p:cNvGrpSpPr/>
          <p:nvPr/>
        </p:nvGrpSpPr>
        <p:grpSpPr>
          <a:xfrm>
            <a:off x="4741401" y="2835840"/>
            <a:ext cx="249267" cy="400443"/>
            <a:chOff x="4980291" y="1842213"/>
            <a:chExt cx="249266" cy="400443"/>
          </a:xfrm>
        </p:grpSpPr>
        <p:sp>
          <p:nvSpPr>
            <p:cNvPr id="49" name="Freeform: Shape 48">
              <a:extLst>
                <a:ext uri="{FF2B5EF4-FFF2-40B4-BE49-F238E27FC236}">
                  <a16:creationId xmlns:a16="http://schemas.microsoft.com/office/drawing/2014/main" id="{E480DD2B-55D7-5282-D5A7-C0C4BF7F257C}"/>
                </a:ext>
              </a:extLst>
            </p:cNvPr>
            <p:cNvSpPr/>
            <p:nvPr/>
          </p:nvSpPr>
          <p:spPr>
            <a:xfrm>
              <a:off x="4980291" y="1842213"/>
              <a:ext cx="249266" cy="294074"/>
            </a:xfrm>
            <a:custGeom>
              <a:avLst/>
              <a:gdLst>
                <a:gd name="connsiteX0" fmla="*/ 248434 w 249266"/>
                <a:gd name="connsiteY0" fmla="*/ 110164 h 294074"/>
                <a:gd name="connsiteX1" fmla="*/ 110151 w 249266"/>
                <a:gd name="connsiteY1" fmla="*/ 857 h 294074"/>
                <a:gd name="connsiteX2" fmla="*/ 0 w 249266"/>
                <a:gd name="connsiteY2" fmla="*/ 124226 h 294074"/>
                <a:gd name="connsiteX3" fmla="*/ 58654 w 249266"/>
                <a:gd name="connsiteY3" fmla="*/ 124226 h 294074"/>
                <a:gd name="connsiteX4" fmla="*/ 124613 w 249266"/>
                <a:gd name="connsiteY4" fmla="*/ 58262 h 294074"/>
                <a:gd name="connsiteX5" fmla="*/ 190577 w 249266"/>
                <a:gd name="connsiteY5" fmla="*/ 124221 h 294074"/>
                <a:gd name="connsiteX6" fmla="*/ 159647 w 249266"/>
                <a:gd name="connsiteY6" fmla="*/ 180114 h 294074"/>
                <a:gd name="connsiteX7" fmla="*/ 95274 w 249266"/>
                <a:gd name="connsiteY7" fmla="*/ 294074 h 294074"/>
                <a:gd name="connsiteX8" fmla="*/ 153928 w 249266"/>
                <a:gd name="connsiteY8" fmla="*/ 294074 h 294074"/>
                <a:gd name="connsiteX9" fmla="*/ 190870 w 249266"/>
                <a:gd name="connsiteY9" fmla="*/ 229765 h 294074"/>
                <a:gd name="connsiteX10" fmla="*/ 248434 w 249266"/>
                <a:gd name="connsiteY10" fmla="*/ 110164 h 29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266" h="294074">
                  <a:moveTo>
                    <a:pt x="248434" y="110164"/>
                  </a:moveTo>
                  <a:cubicBezTo>
                    <a:pt x="240433" y="41794"/>
                    <a:pt x="178522" y="-7145"/>
                    <a:pt x="110151" y="857"/>
                  </a:cubicBezTo>
                  <a:cubicBezTo>
                    <a:pt x="47509" y="8188"/>
                    <a:pt x="215" y="61157"/>
                    <a:pt x="0" y="124226"/>
                  </a:cubicBezTo>
                  <a:lnTo>
                    <a:pt x="58654" y="124226"/>
                  </a:lnTo>
                  <a:cubicBezTo>
                    <a:pt x="58653" y="87797"/>
                    <a:pt x="88184" y="58264"/>
                    <a:pt x="124613" y="58262"/>
                  </a:cubicBezTo>
                  <a:cubicBezTo>
                    <a:pt x="161042" y="58261"/>
                    <a:pt x="190576" y="87792"/>
                    <a:pt x="190577" y="124221"/>
                  </a:cubicBezTo>
                  <a:cubicBezTo>
                    <a:pt x="190578" y="146935"/>
                    <a:pt x="178893" y="168051"/>
                    <a:pt x="159647" y="180114"/>
                  </a:cubicBezTo>
                  <a:cubicBezTo>
                    <a:pt x="119929" y="204415"/>
                    <a:pt x="95584" y="247513"/>
                    <a:pt x="95274" y="294074"/>
                  </a:cubicBezTo>
                  <a:lnTo>
                    <a:pt x="153928" y="294074"/>
                  </a:lnTo>
                  <a:cubicBezTo>
                    <a:pt x="154302" y="267694"/>
                    <a:pt x="168271" y="243377"/>
                    <a:pt x="190870" y="229765"/>
                  </a:cubicBezTo>
                  <a:cubicBezTo>
                    <a:pt x="231557" y="204371"/>
                    <a:pt x="253969" y="157805"/>
                    <a:pt x="248434" y="110164"/>
                  </a:cubicBezTo>
                  <a:close/>
                </a:path>
              </a:pathLst>
            </a:custGeom>
            <a:solidFill>
              <a:schemeClr val="bg1"/>
            </a:solidFill>
            <a:ln w="4862"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342F211D-96DF-D778-5367-F373589E594D}"/>
                </a:ext>
              </a:extLst>
            </p:cNvPr>
            <p:cNvSpPr/>
            <p:nvPr/>
          </p:nvSpPr>
          <p:spPr>
            <a:xfrm>
              <a:off x="5069978" y="2170911"/>
              <a:ext cx="71690" cy="71745"/>
            </a:xfrm>
            <a:custGeom>
              <a:avLst/>
              <a:gdLst>
                <a:gd name="connsiteX0" fmla="*/ 61206 w 71690"/>
                <a:gd name="connsiteY0" fmla="*/ 10520 h 71745"/>
                <a:gd name="connsiteX1" fmla="*/ 61206 w 71690"/>
                <a:gd name="connsiteY1" fmla="*/ 10520 h 71745"/>
                <a:gd name="connsiteX2" fmla="*/ 10538 w 71690"/>
                <a:gd name="connsiteY2" fmla="*/ 10467 h 71745"/>
                <a:gd name="connsiteX3" fmla="*/ 10485 w 71690"/>
                <a:gd name="connsiteY3" fmla="*/ 10520 h 71745"/>
                <a:gd name="connsiteX4" fmla="*/ 2801 w 71690"/>
                <a:gd name="connsiteY4" fmla="*/ 21987 h 71745"/>
                <a:gd name="connsiteX5" fmla="*/ 1 w 71690"/>
                <a:gd name="connsiteY5" fmla="*/ 35971 h 71745"/>
                <a:gd name="connsiteX6" fmla="*/ 2811 w 71690"/>
                <a:gd name="connsiteY6" fmla="*/ 49892 h 71745"/>
                <a:gd name="connsiteX7" fmla="*/ 21952 w 71690"/>
                <a:gd name="connsiteY7" fmla="*/ 68930 h 71745"/>
                <a:gd name="connsiteX8" fmla="*/ 35931 w 71690"/>
                <a:gd name="connsiteY8" fmla="*/ 71745 h 71745"/>
                <a:gd name="connsiteX9" fmla="*/ 49852 w 71690"/>
                <a:gd name="connsiteY9" fmla="*/ 68935 h 71745"/>
                <a:gd name="connsiteX10" fmla="*/ 68875 w 71690"/>
                <a:gd name="connsiteY10" fmla="*/ 49906 h 71745"/>
                <a:gd name="connsiteX11" fmla="*/ 71691 w 71690"/>
                <a:gd name="connsiteY11" fmla="*/ 35986 h 71745"/>
                <a:gd name="connsiteX12" fmla="*/ 68885 w 71690"/>
                <a:gd name="connsiteY12" fmla="*/ 22002 h 71745"/>
                <a:gd name="connsiteX13" fmla="*/ 61206 w 71690"/>
                <a:gd name="connsiteY13" fmla="*/ 10520 h 7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690" h="71745">
                  <a:moveTo>
                    <a:pt x="61206" y="10520"/>
                  </a:moveTo>
                  <a:lnTo>
                    <a:pt x="61206" y="10520"/>
                  </a:lnTo>
                  <a:cubicBezTo>
                    <a:pt x="47229" y="-3486"/>
                    <a:pt x="24544" y="-3510"/>
                    <a:pt x="10538" y="10467"/>
                  </a:cubicBezTo>
                  <a:cubicBezTo>
                    <a:pt x="10520" y="10485"/>
                    <a:pt x="10503" y="10503"/>
                    <a:pt x="10485" y="10520"/>
                  </a:cubicBezTo>
                  <a:cubicBezTo>
                    <a:pt x="7207" y="13810"/>
                    <a:pt x="4598" y="17704"/>
                    <a:pt x="2801" y="21987"/>
                  </a:cubicBezTo>
                  <a:cubicBezTo>
                    <a:pt x="931" y="26411"/>
                    <a:pt x="-21" y="31168"/>
                    <a:pt x="1" y="35971"/>
                  </a:cubicBezTo>
                  <a:cubicBezTo>
                    <a:pt x="-26" y="40755"/>
                    <a:pt x="930" y="45493"/>
                    <a:pt x="2811" y="49892"/>
                  </a:cubicBezTo>
                  <a:cubicBezTo>
                    <a:pt x="6466" y="58490"/>
                    <a:pt x="13334" y="65321"/>
                    <a:pt x="21952" y="68930"/>
                  </a:cubicBezTo>
                  <a:cubicBezTo>
                    <a:pt x="26375" y="70800"/>
                    <a:pt x="31129" y="71757"/>
                    <a:pt x="35931" y="71745"/>
                  </a:cubicBezTo>
                  <a:cubicBezTo>
                    <a:pt x="40714" y="71769"/>
                    <a:pt x="45452" y="70813"/>
                    <a:pt x="49852" y="68935"/>
                  </a:cubicBezTo>
                  <a:cubicBezTo>
                    <a:pt x="58408" y="65281"/>
                    <a:pt x="65223" y="58464"/>
                    <a:pt x="68875" y="49906"/>
                  </a:cubicBezTo>
                  <a:cubicBezTo>
                    <a:pt x="70755" y="45507"/>
                    <a:pt x="71713" y="40770"/>
                    <a:pt x="71691" y="35986"/>
                  </a:cubicBezTo>
                  <a:cubicBezTo>
                    <a:pt x="71709" y="31183"/>
                    <a:pt x="70754" y="26426"/>
                    <a:pt x="68885" y="22002"/>
                  </a:cubicBezTo>
                  <a:cubicBezTo>
                    <a:pt x="67090" y="17715"/>
                    <a:pt x="64482" y="13816"/>
                    <a:pt x="61206" y="10520"/>
                  </a:cubicBezTo>
                  <a:close/>
                </a:path>
              </a:pathLst>
            </a:custGeom>
            <a:solidFill>
              <a:schemeClr val="bg1"/>
            </a:solidFill>
            <a:ln w="4862" cap="flat">
              <a:noFill/>
              <a:prstDash val="solid"/>
              <a:miter/>
            </a:ln>
          </p:spPr>
          <p:txBody>
            <a:bodyPr rtlCol="0" anchor="ctr"/>
            <a:lstStyle/>
            <a:p>
              <a:endParaRPr lang="en-US"/>
            </a:p>
          </p:txBody>
        </p:sp>
      </p:grpSp>
      <p:sp>
        <p:nvSpPr>
          <p:cNvPr id="61" name="TextBox 60">
            <a:extLst>
              <a:ext uri="{FF2B5EF4-FFF2-40B4-BE49-F238E27FC236}">
                <a16:creationId xmlns:a16="http://schemas.microsoft.com/office/drawing/2014/main" id="{9CEFD636-D8F0-95A1-D50C-203BB8702A95}"/>
              </a:ext>
            </a:extLst>
          </p:cNvPr>
          <p:cNvSpPr txBox="1"/>
          <p:nvPr/>
        </p:nvSpPr>
        <p:spPr>
          <a:xfrm>
            <a:off x="1609926" y="1766496"/>
            <a:ext cx="1557286" cy="461665"/>
          </a:xfrm>
          <a:prstGeom prst="rect">
            <a:avLst/>
          </a:prstGeom>
          <a:noFill/>
        </p:spPr>
        <p:txBody>
          <a:bodyPr wrap="none" rtlCol="0">
            <a:spAutoFit/>
          </a:bodyPr>
          <a:lstStyle/>
          <a:p>
            <a:r>
              <a:rPr lang="en-US" sz="2400" b="1" dirty="0">
                <a:solidFill>
                  <a:schemeClr val="bg1"/>
                </a:solidFill>
              </a:rPr>
              <a:t>Developed</a:t>
            </a:r>
          </a:p>
        </p:txBody>
      </p:sp>
      <p:sp>
        <p:nvSpPr>
          <p:cNvPr id="62" name="TextBox 61">
            <a:extLst>
              <a:ext uri="{FF2B5EF4-FFF2-40B4-BE49-F238E27FC236}">
                <a16:creationId xmlns:a16="http://schemas.microsoft.com/office/drawing/2014/main" id="{FB73F6DA-D4D0-D869-498C-F7CC3F0E8599}"/>
              </a:ext>
            </a:extLst>
          </p:cNvPr>
          <p:cNvSpPr txBox="1"/>
          <p:nvPr/>
        </p:nvSpPr>
        <p:spPr>
          <a:xfrm>
            <a:off x="1870655" y="2776125"/>
            <a:ext cx="2826671" cy="461665"/>
          </a:xfrm>
          <a:prstGeom prst="rect">
            <a:avLst/>
          </a:prstGeom>
          <a:noFill/>
        </p:spPr>
        <p:txBody>
          <a:bodyPr wrap="none" rtlCol="0">
            <a:spAutoFit/>
          </a:bodyPr>
          <a:lstStyle/>
          <a:p>
            <a:r>
              <a:rPr lang="en-US" sz="2400" b="1" dirty="0">
                <a:solidFill>
                  <a:schemeClr val="bg1"/>
                </a:solidFill>
              </a:rPr>
              <a:t>Reasonable Distance</a:t>
            </a:r>
          </a:p>
        </p:txBody>
      </p:sp>
      <p:sp>
        <p:nvSpPr>
          <p:cNvPr id="19" name="Rectangle 18">
            <a:extLst>
              <a:ext uri="{FF2B5EF4-FFF2-40B4-BE49-F238E27FC236}">
                <a16:creationId xmlns:a16="http://schemas.microsoft.com/office/drawing/2014/main" id="{25365031-6D48-226C-1746-B88CE8D08F5C}"/>
              </a:ext>
            </a:extLst>
          </p:cNvPr>
          <p:cNvSpPr/>
          <p:nvPr/>
        </p:nvSpPr>
        <p:spPr>
          <a:xfrm>
            <a:off x="-56859" y="2218757"/>
            <a:ext cx="919063" cy="5808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65000"/>
                    <a:lumOff val="35000"/>
                  </a:schemeClr>
                </a:solidFill>
              </a:rPr>
              <a:t>If YES</a:t>
            </a:r>
          </a:p>
        </p:txBody>
      </p:sp>
      <p:sp>
        <p:nvSpPr>
          <p:cNvPr id="5" name="Freeform: Shape 80">
            <a:extLst>
              <a:ext uri="{FF2B5EF4-FFF2-40B4-BE49-F238E27FC236}">
                <a16:creationId xmlns:a16="http://schemas.microsoft.com/office/drawing/2014/main" id="{1678B1DC-3E0E-BA49-2F48-8F7FEB37AE7A}"/>
              </a:ext>
            </a:extLst>
          </p:cNvPr>
          <p:cNvSpPr/>
          <p:nvPr/>
        </p:nvSpPr>
        <p:spPr>
          <a:xfrm>
            <a:off x="4707065" y="3623606"/>
            <a:ext cx="5298177" cy="753228"/>
          </a:xfrm>
          <a:custGeom>
            <a:avLst/>
            <a:gdLst>
              <a:gd name="connsiteX0" fmla="*/ 5654993 w 5721667"/>
              <a:gd name="connsiteY0" fmla="*/ 813435 h 813435"/>
              <a:gd name="connsiteX1" fmla="*/ 0 w 5721667"/>
              <a:gd name="connsiteY1" fmla="*/ 813435 h 813435"/>
              <a:gd name="connsiteX2" fmla="*/ 0 w 5721667"/>
              <a:gd name="connsiteY2" fmla="*/ 0 h 813435"/>
              <a:gd name="connsiteX3" fmla="*/ 5654993 w 5721667"/>
              <a:gd name="connsiteY3" fmla="*/ 0 h 813435"/>
              <a:gd name="connsiteX4" fmla="*/ 5721668 w 5721667"/>
              <a:gd name="connsiteY4" fmla="*/ 66675 h 813435"/>
              <a:gd name="connsiteX5" fmla="*/ 5721668 w 5721667"/>
              <a:gd name="connsiteY5" fmla="*/ 747713 h 813435"/>
              <a:gd name="connsiteX6" fmla="*/ 5654993 w 5721667"/>
              <a:gd name="connsiteY6" fmla="*/ 813435 h 8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21667" h="813435">
                <a:moveTo>
                  <a:pt x="5654993" y="813435"/>
                </a:moveTo>
                <a:lnTo>
                  <a:pt x="0" y="813435"/>
                </a:lnTo>
                <a:lnTo>
                  <a:pt x="0" y="0"/>
                </a:lnTo>
                <a:lnTo>
                  <a:pt x="5654993" y="0"/>
                </a:lnTo>
                <a:cubicBezTo>
                  <a:pt x="5691188" y="0"/>
                  <a:pt x="5721668" y="29528"/>
                  <a:pt x="5721668" y="66675"/>
                </a:cubicBezTo>
                <a:lnTo>
                  <a:pt x="5721668" y="747713"/>
                </a:lnTo>
                <a:cubicBezTo>
                  <a:pt x="5721668" y="783908"/>
                  <a:pt x="5692140" y="813435"/>
                  <a:pt x="5654993" y="813435"/>
                </a:cubicBezTo>
                <a:close/>
              </a:path>
            </a:pathLst>
          </a:custGeom>
          <a:solidFill>
            <a:srgbClr val="EFEFEF"/>
          </a:solidFill>
          <a:ln w="9525" cap="flat">
            <a:noFill/>
            <a:prstDash val="solid"/>
            <a:miter/>
          </a:ln>
        </p:spPr>
        <p:txBody>
          <a:bodyPr rtlCol="0" anchor="ctr"/>
          <a:lstStyle/>
          <a:p>
            <a:pPr marL="920728" indent="-920728"/>
            <a:r>
              <a:rPr lang="pt-BR" dirty="0" err="1"/>
              <a:t>D</a:t>
            </a:r>
            <a:r>
              <a:rPr lang="pt-BR" dirty="0"/>
              <a:t>	</a:t>
            </a:r>
            <a:r>
              <a:rPr lang="pt-BR" sz="1600" dirty="0"/>
              <a:t>Does </a:t>
            </a:r>
            <a:r>
              <a:rPr lang="pt-BR" sz="1600" dirty="0" err="1"/>
              <a:t>the</a:t>
            </a:r>
            <a:r>
              <a:rPr lang="pt-BR" sz="1600" dirty="0"/>
              <a:t> </a:t>
            </a:r>
            <a:r>
              <a:rPr lang="pt-BR" sz="1600" dirty="0" err="1"/>
              <a:t>property</a:t>
            </a:r>
            <a:r>
              <a:rPr lang="pt-BR" sz="1600" dirty="0"/>
              <a:t> parcel NOT </a:t>
            </a:r>
            <a:r>
              <a:rPr lang="pt-BR" sz="1600" dirty="0" err="1"/>
              <a:t>have</a:t>
            </a:r>
            <a:r>
              <a:rPr lang="pt-BR" sz="1600" dirty="0"/>
              <a:t> a </a:t>
            </a:r>
            <a:r>
              <a:rPr lang="pt-BR" sz="1600" dirty="0" err="1"/>
              <a:t>valid</a:t>
            </a:r>
            <a:r>
              <a:rPr lang="pt-BR" sz="1600" dirty="0"/>
              <a:t> </a:t>
            </a:r>
            <a:r>
              <a:rPr lang="pt-BR" sz="1600" dirty="0" err="1"/>
              <a:t>well</a:t>
            </a:r>
            <a:r>
              <a:rPr lang="pt-BR" sz="1600" dirty="0"/>
              <a:t> </a:t>
            </a:r>
            <a:r>
              <a:rPr lang="pt-BR" sz="1600" dirty="0" err="1"/>
              <a:t>permit</a:t>
            </a:r>
            <a:r>
              <a:rPr lang="pt-BR" sz="1600" dirty="0"/>
              <a:t>?</a:t>
            </a:r>
          </a:p>
        </p:txBody>
      </p:sp>
      <p:sp>
        <p:nvSpPr>
          <p:cNvPr id="6" name="Freeform: Shape 81">
            <a:extLst>
              <a:ext uri="{FF2B5EF4-FFF2-40B4-BE49-F238E27FC236}">
                <a16:creationId xmlns:a16="http://schemas.microsoft.com/office/drawing/2014/main" id="{A1C3A174-0AD8-01A7-B571-420DF5094D0C}"/>
              </a:ext>
            </a:extLst>
          </p:cNvPr>
          <p:cNvSpPr/>
          <p:nvPr/>
        </p:nvSpPr>
        <p:spPr>
          <a:xfrm>
            <a:off x="1944455" y="3623606"/>
            <a:ext cx="3641780" cy="753228"/>
          </a:xfrm>
          <a:custGeom>
            <a:avLst/>
            <a:gdLst>
              <a:gd name="connsiteX0" fmla="*/ 3609975 w 3932872"/>
              <a:gd name="connsiteY0" fmla="*/ 813435 h 813435"/>
              <a:gd name="connsiteX1" fmla="*/ 66675 w 3932872"/>
              <a:gd name="connsiteY1" fmla="*/ 813435 h 813435"/>
              <a:gd name="connsiteX2" fmla="*/ 0 w 3932872"/>
              <a:gd name="connsiteY2" fmla="*/ 746760 h 813435"/>
              <a:gd name="connsiteX3" fmla="*/ 0 w 3932872"/>
              <a:gd name="connsiteY3" fmla="*/ 66675 h 813435"/>
              <a:gd name="connsiteX4" fmla="*/ 66675 w 3932872"/>
              <a:gd name="connsiteY4" fmla="*/ 0 h 813435"/>
              <a:gd name="connsiteX5" fmla="*/ 3609975 w 3932872"/>
              <a:gd name="connsiteY5" fmla="*/ 0 h 813435"/>
              <a:gd name="connsiteX6" fmla="*/ 3924300 w 3932872"/>
              <a:gd name="connsiteY6" fmla="*/ 383858 h 813435"/>
              <a:gd name="connsiteX7" fmla="*/ 3924300 w 3932872"/>
              <a:gd name="connsiteY7" fmla="*/ 430530 h 813435"/>
              <a:gd name="connsiteX8" fmla="*/ 3609975 w 3932872"/>
              <a:gd name="connsiteY8" fmla="*/ 813435 h 8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2872" h="813435">
                <a:moveTo>
                  <a:pt x="3609975" y="813435"/>
                </a:moveTo>
                <a:lnTo>
                  <a:pt x="66675" y="813435"/>
                </a:lnTo>
                <a:cubicBezTo>
                  <a:pt x="30480" y="813435"/>
                  <a:pt x="0" y="783908"/>
                  <a:pt x="0" y="746760"/>
                </a:cubicBezTo>
                <a:lnTo>
                  <a:pt x="0" y="66675"/>
                </a:lnTo>
                <a:cubicBezTo>
                  <a:pt x="0" y="30480"/>
                  <a:pt x="29528" y="0"/>
                  <a:pt x="66675" y="0"/>
                </a:cubicBezTo>
                <a:lnTo>
                  <a:pt x="3609975" y="0"/>
                </a:lnTo>
                <a:lnTo>
                  <a:pt x="3924300" y="383858"/>
                </a:lnTo>
                <a:cubicBezTo>
                  <a:pt x="3935730" y="397193"/>
                  <a:pt x="3935730" y="417195"/>
                  <a:pt x="3924300" y="430530"/>
                </a:cubicBezTo>
                <a:lnTo>
                  <a:pt x="3609975" y="813435"/>
                </a:lnTo>
                <a:close/>
              </a:path>
            </a:pathLst>
          </a:custGeom>
          <a:solidFill>
            <a:schemeClr val="accent3"/>
          </a:solidFill>
          <a:ln w="9525" cap="flat">
            <a:noFill/>
            <a:prstDash val="solid"/>
            <a:miter/>
          </a:ln>
          <a:effectLst>
            <a:outerShdw blurRad="50800" dist="38100" dir="8100000" algn="tr" rotWithShape="0">
              <a:prstClr val="black">
                <a:alpha val="40000"/>
              </a:prstClr>
            </a:outerShdw>
          </a:effectLst>
        </p:spPr>
        <p:txBody>
          <a:bodyPr rtlCol="0" anchor="ctr"/>
          <a:lstStyle/>
          <a:p>
            <a:endParaRPr lang="pt-BR"/>
          </a:p>
        </p:txBody>
      </p:sp>
      <p:sp>
        <p:nvSpPr>
          <p:cNvPr id="7" name="TextBox 6">
            <a:extLst>
              <a:ext uri="{FF2B5EF4-FFF2-40B4-BE49-F238E27FC236}">
                <a16:creationId xmlns:a16="http://schemas.microsoft.com/office/drawing/2014/main" id="{D6C10AF3-0116-E2FB-9750-C98ABDFDA595}"/>
              </a:ext>
            </a:extLst>
          </p:cNvPr>
          <p:cNvSpPr txBox="1"/>
          <p:nvPr/>
        </p:nvSpPr>
        <p:spPr>
          <a:xfrm>
            <a:off x="2216884" y="3758233"/>
            <a:ext cx="1683602" cy="461665"/>
          </a:xfrm>
          <a:prstGeom prst="rect">
            <a:avLst/>
          </a:prstGeom>
          <a:noFill/>
        </p:spPr>
        <p:txBody>
          <a:bodyPr wrap="none" rtlCol="0">
            <a:spAutoFit/>
          </a:bodyPr>
          <a:lstStyle/>
          <a:p>
            <a:r>
              <a:rPr lang="en-US" sz="2400" b="1" dirty="0">
                <a:solidFill>
                  <a:schemeClr val="bg1"/>
                </a:solidFill>
              </a:rPr>
              <a:t>Well Permit</a:t>
            </a:r>
          </a:p>
        </p:txBody>
      </p:sp>
      <p:sp>
        <p:nvSpPr>
          <p:cNvPr id="9" name="Oval 8">
            <a:extLst>
              <a:ext uri="{FF2B5EF4-FFF2-40B4-BE49-F238E27FC236}">
                <a16:creationId xmlns:a16="http://schemas.microsoft.com/office/drawing/2014/main" id="{1BAF3335-8CEF-4789-15ED-36C6A1393DF4}"/>
              </a:ext>
            </a:extLst>
          </p:cNvPr>
          <p:cNvSpPr/>
          <p:nvPr/>
        </p:nvSpPr>
        <p:spPr>
          <a:xfrm>
            <a:off x="1714339" y="3806295"/>
            <a:ext cx="419356" cy="419356"/>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TextBox 7">
            <a:extLst>
              <a:ext uri="{FF2B5EF4-FFF2-40B4-BE49-F238E27FC236}">
                <a16:creationId xmlns:a16="http://schemas.microsoft.com/office/drawing/2014/main" id="{936B9FB9-A2D9-BCE5-D4E8-1BCED5468F71}"/>
              </a:ext>
            </a:extLst>
          </p:cNvPr>
          <p:cNvSpPr txBox="1"/>
          <p:nvPr/>
        </p:nvSpPr>
        <p:spPr>
          <a:xfrm>
            <a:off x="1778076" y="3806296"/>
            <a:ext cx="314509" cy="400110"/>
          </a:xfrm>
          <a:prstGeom prst="rect">
            <a:avLst/>
          </a:prstGeom>
          <a:noFill/>
        </p:spPr>
        <p:txBody>
          <a:bodyPr wrap="none" rtlCol="0">
            <a:spAutoFit/>
          </a:bodyPr>
          <a:lstStyle/>
          <a:p>
            <a:pPr algn="ctr"/>
            <a:r>
              <a:rPr lang="en-US" sz="2000" b="1" dirty="0">
                <a:solidFill>
                  <a:schemeClr val="bg1"/>
                </a:solidFill>
              </a:rPr>
              <a:t>3</a:t>
            </a:r>
          </a:p>
        </p:txBody>
      </p:sp>
      <p:grpSp>
        <p:nvGrpSpPr>
          <p:cNvPr id="10" name="Graphic 11">
            <a:extLst>
              <a:ext uri="{FF2B5EF4-FFF2-40B4-BE49-F238E27FC236}">
                <a16:creationId xmlns:a16="http://schemas.microsoft.com/office/drawing/2014/main" id="{49A6868E-B05E-7B06-9AAF-CF72388F1AA9}"/>
              </a:ext>
            </a:extLst>
          </p:cNvPr>
          <p:cNvGrpSpPr/>
          <p:nvPr/>
        </p:nvGrpSpPr>
        <p:grpSpPr>
          <a:xfrm>
            <a:off x="1078158" y="3129914"/>
            <a:ext cx="596279" cy="1023463"/>
            <a:chOff x="1323201" y="2039776"/>
            <a:chExt cx="596279" cy="1023463"/>
          </a:xfrm>
        </p:grpSpPr>
        <p:sp>
          <p:nvSpPr>
            <p:cNvPr id="12" name="Freeform: Shape 2">
              <a:extLst>
                <a:ext uri="{FF2B5EF4-FFF2-40B4-BE49-F238E27FC236}">
                  <a16:creationId xmlns:a16="http://schemas.microsoft.com/office/drawing/2014/main" id="{0D9ECDB8-0101-CC99-BF3C-B8E0CE264845}"/>
                </a:ext>
              </a:extLst>
            </p:cNvPr>
            <p:cNvSpPr/>
            <p:nvPr/>
          </p:nvSpPr>
          <p:spPr>
            <a:xfrm>
              <a:off x="1323201" y="2039776"/>
              <a:ext cx="532201" cy="978964"/>
            </a:xfrm>
            <a:custGeom>
              <a:avLst/>
              <a:gdLst>
                <a:gd name="connsiteX0" fmla="*/ 532202 w 532201"/>
                <a:gd name="connsiteY0" fmla="*/ 978965 h 978964"/>
                <a:gd name="connsiteX1" fmla="*/ 335518 w 532201"/>
                <a:gd name="connsiteY1" fmla="*/ 978965 h 978964"/>
                <a:gd name="connsiteX2" fmla="*/ 0 w 532201"/>
                <a:gd name="connsiteY2" fmla="*/ 643447 h 978964"/>
                <a:gd name="connsiteX3" fmla="*/ 0 w 532201"/>
                <a:gd name="connsiteY3" fmla="*/ 335518 h 978964"/>
                <a:gd name="connsiteX4" fmla="*/ 335518 w 532201"/>
                <a:gd name="connsiteY4" fmla="*/ 0 h 978964"/>
                <a:gd name="connsiteX5" fmla="*/ 335518 w 532201"/>
                <a:gd name="connsiteY5" fmla="*/ 0 h 97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201" h="978964">
                  <a:moveTo>
                    <a:pt x="532202" y="978965"/>
                  </a:moveTo>
                  <a:lnTo>
                    <a:pt x="335518" y="978965"/>
                  </a:lnTo>
                  <a:cubicBezTo>
                    <a:pt x="150405" y="978965"/>
                    <a:pt x="0" y="828560"/>
                    <a:pt x="0" y="643447"/>
                  </a:cubicBezTo>
                  <a:lnTo>
                    <a:pt x="0" y="335518"/>
                  </a:lnTo>
                  <a:cubicBezTo>
                    <a:pt x="0" y="150405"/>
                    <a:pt x="150405" y="0"/>
                    <a:pt x="335518" y="0"/>
                  </a:cubicBezTo>
                  <a:lnTo>
                    <a:pt x="335518" y="0"/>
                  </a:lnTo>
                </a:path>
              </a:pathLst>
            </a:custGeom>
            <a:noFill/>
            <a:ln w="8825" cap="flat">
              <a:solidFill>
                <a:schemeClr val="accent1"/>
              </a:solidFill>
              <a:prstDash val="solid"/>
              <a:miter/>
            </a:ln>
          </p:spPr>
          <p:txBody>
            <a:bodyPr rtlCol="0" anchor="ctr"/>
            <a:lstStyle/>
            <a:p>
              <a:endParaRPr lang="pt-BR"/>
            </a:p>
          </p:txBody>
        </p:sp>
        <p:sp>
          <p:nvSpPr>
            <p:cNvPr id="14" name="Freeform: Shape 3">
              <a:extLst>
                <a:ext uri="{FF2B5EF4-FFF2-40B4-BE49-F238E27FC236}">
                  <a16:creationId xmlns:a16="http://schemas.microsoft.com/office/drawing/2014/main" id="{F80682A1-931F-AA95-F8C7-2CD080DC7222}"/>
                </a:ext>
              </a:extLst>
            </p:cNvPr>
            <p:cNvSpPr/>
            <p:nvPr/>
          </p:nvSpPr>
          <p:spPr>
            <a:xfrm>
              <a:off x="1842053" y="2974243"/>
              <a:ext cx="77427" cy="88996"/>
            </a:xfrm>
            <a:custGeom>
              <a:avLst/>
              <a:gdLst>
                <a:gd name="connsiteX0" fmla="*/ 0 w 77427"/>
                <a:gd name="connsiteY0" fmla="*/ 0 h 88996"/>
                <a:gd name="connsiteX1" fmla="*/ 77427 w 77427"/>
                <a:gd name="connsiteY1" fmla="*/ 44498 h 88996"/>
                <a:gd name="connsiteX2" fmla="*/ 0 w 77427"/>
                <a:gd name="connsiteY2" fmla="*/ 88997 h 88996"/>
              </a:gdLst>
              <a:ahLst/>
              <a:cxnLst>
                <a:cxn ang="0">
                  <a:pos x="connsiteX0" y="connsiteY0"/>
                </a:cxn>
                <a:cxn ang="0">
                  <a:pos x="connsiteX1" y="connsiteY1"/>
                </a:cxn>
                <a:cxn ang="0">
                  <a:pos x="connsiteX2" y="connsiteY2"/>
                </a:cxn>
              </a:cxnLst>
              <a:rect l="l" t="t" r="r" b="b"/>
              <a:pathLst>
                <a:path w="77427" h="88996">
                  <a:moveTo>
                    <a:pt x="0" y="0"/>
                  </a:moveTo>
                  <a:lnTo>
                    <a:pt x="77427" y="44498"/>
                  </a:lnTo>
                  <a:lnTo>
                    <a:pt x="0" y="88997"/>
                  </a:lnTo>
                  <a:close/>
                </a:path>
              </a:pathLst>
            </a:custGeom>
            <a:solidFill>
              <a:schemeClr val="accent1"/>
            </a:solidFill>
            <a:ln w="8825" cap="flat">
              <a:solidFill>
                <a:schemeClr val="accent1"/>
              </a:solidFill>
              <a:prstDash val="solid"/>
              <a:miter/>
            </a:ln>
          </p:spPr>
          <p:txBody>
            <a:bodyPr rtlCol="0" anchor="ctr"/>
            <a:lstStyle/>
            <a:p>
              <a:endParaRPr lang="pt-BR"/>
            </a:p>
          </p:txBody>
        </p:sp>
      </p:grpSp>
      <p:sp>
        <p:nvSpPr>
          <p:cNvPr id="15" name="Rectangle 14">
            <a:extLst>
              <a:ext uri="{FF2B5EF4-FFF2-40B4-BE49-F238E27FC236}">
                <a16:creationId xmlns:a16="http://schemas.microsoft.com/office/drawing/2014/main" id="{AD164EA2-A6F3-2BD4-5D1F-D057A6987396}"/>
              </a:ext>
            </a:extLst>
          </p:cNvPr>
          <p:cNvSpPr/>
          <p:nvPr/>
        </p:nvSpPr>
        <p:spPr>
          <a:xfrm>
            <a:off x="158665" y="3328956"/>
            <a:ext cx="919063" cy="5808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65000"/>
                    <a:lumOff val="35000"/>
                  </a:schemeClr>
                </a:solidFill>
              </a:rPr>
              <a:t>If YES</a:t>
            </a:r>
          </a:p>
        </p:txBody>
      </p:sp>
      <p:grpSp>
        <p:nvGrpSpPr>
          <p:cNvPr id="21" name="Group 20">
            <a:extLst>
              <a:ext uri="{FF2B5EF4-FFF2-40B4-BE49-F238E27FC236}">
                <a16:creationId xmlns:a16="http://schemas.microsoft.com/office/drawing/2014/main" id="{5EAB1A71-A15B-B200-2C24-71999329ABA9}"/>
              </a:ext>
            </a:extLst>
          </p:cNvPr>
          <p:cNvGrpSpPr/>
          <p:nvPr/>
        </p:nvGrpSpPr>
        <p:grpSpPr>
          <a:xfrm>
            <a:off x="4982243" y="3758232"/>
            <a:ext cx="249267" cy="400443"/>
            <a:chOff x="4980291" y="1842213"/>
            <a:chExt cx="249266" cy="400443"/>
          </a:xfrm>
          <a:solidFill>
            <a:schemeClr val="bg1"/>
          </a:solidFill>
        </p:grpSpPr>
        <p:sp>
          <p:nvSpPr>
            <p:cNvPr id="23" name="Freeform: Shape 48">
              <a:extLst>
                <a:ext uri="{FF2B5EF4-FFF2-40B4-BE49-F238E27FC236}">
                  <a16:creationId xmlns:a16="http://schemas.microsoft.com/office/drawing/2014/main" id="{2C763596-C758-BD42-45BD-BD949CE2D491}"/>
                </a:ext>
              </a:extLst>
            </p:cNvPr>
            <p:cNvSpPr/>
            <p:nvPr/>
          </p:nvSpPr>
          <p:spPr>
            <a:xfrm>
              <a:off x="4980291" y="1842213"/>
              <a:ext cx="249266" cy="294074"/>
            </a:xfrm>
            <a:custGeom>
              <a:avLst/>
              <a:gdLst>
                <a:gd name="connsiteX0" fmla="*/ 248434 w 249266"/>
                <a:gd name="connsiteY0" fmla="*/ 110164 h 294074"/>
                <a:gd name="connsiteX1" fmla="*/ 110151 w 249266"/>
                <a:gd name="connsiteY1" fmla="*/ 857 h 294074"/>
                <a:gd name="connsiteX2" fmla="*/ 0 w 249266"/>
                <a:gd name="connsiteY2" fmla="*/ 124226 h 294074"/>
                <a:gd name="connsiteX3" fmla="*/ 58654 w 249266"/>
                <a:gd name="connsiteY3" fmla="*/ 124226 h 294074"/>
                <a:gd name="connsiteX4" fmla="*/ 124613 w 249266"/>
                <a:gd name="connsiteY4" fmla="*/ 58262 h 294074"/>
                <a:gd name="connsiteX5" fmla="*/ 190577 w 249266"/>
                <a:gd name="connsiteY5" fmla="*/ 124221 h 294074"/>
                <a:gd name="connsiteX6" fmla="*/ 159647 w 249266"/>
                <a:gd name="connsiteY6" fmla="*/ 180114 h 294074"/>
                <a:gd name="connsiteX7" fmla="*/ 95274 w 249266"/>
                <a:gd name="connsiteY7" fmla="*/ 294074 h 294074"/>
                <a:gd name="connsiteX8" fmla="*/ 153928 w 249266"/>
                <a:gd name="connsiteY8" fmla="*/ 294074 h 294074"/>
                <a:gd name="connsiteX9" fmla="*/ 190870 w 249266"/>
                <a:gd name="connsiteY9" fmla="*/ 229765 h 294074"/>
                <a:gd name="connsiteX10" fmla="*/ 248434 w 249266"/>
                <a:gd name="connsiteY10" fmla="*/ 110164 h 29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266" h="294074">
                  <a:moveTo>
                    <a:pt x="248434" y="110164"/>
                  </a:moveTo>
                  <a:cubicBezTo>
                    <a:pt x="240433" y="41794"/>
                    <a:pt x="178522" y="-7145"/>
                    <a:pt x="110151" y="857"/>
                  </a:cubicBezTo>
                  <a:cubicBezTo>
                    <a:pt x="47509" y="8188"/>
                    <a:pt x="215" y="61157"/>
                    <a:pt x="0" y="124226"/>
                  </a:cubicBezTo>
                  <a:lnTo>
                    <a:pt x="58654" y="124226"/>
                  </a:lnTo>
                  <a:cubicBezTo>
                    <a:pt x="58653" y="87797"/>
                    <a:pt x="88184" y="58264"/>
                    <a:pt x="124613" y="58262"/>
                  </a:cubicBezTo>
                  <a:cubicBezTo>
                    <a:pt x="161042" y="58261"/>
                    <a:pt x="190576" y="87792"/>
                    <a:pt x="190577" y="124221"/>
                  </a:cubicBezTo>
                  <a:cubicBezTo>
                    <a:pt x="190578" y="146935"/>
                    <a:pt x="178893" y="168051"/>
                    <a:pt x="159647" y="180114"/>
                  </a:cubicBezTo>
                  <a:cubicBezTo>
                    <a:pt x="119929" y="204415"/>
                    <a:pt x="95584" y="247513"/>
                    <a:pt x="95274" y="294074"/>
                  </a:cubicBezTo>
                  <a:lnTo>
                    <a:pt x="153928" y="294074"/>
                  </a:lnTo>
                  <a:cubicBezTo>
                    <a:pt x="154302" y="267694"/>
                    <a:pt x="168271" y="243377"/>
                    <a:pt x="190870" y="229765"/>
                  </a:cubicBezTo>
                  <a:cubicBezTo>
                    <a:pt x="231557" y="204371"/>
                    <a:pt x="253969" y="157805"/>
                    <a:pt x="248434" y="110164"/>
                  </a:cubicBezTo>
                  <a:close/>
                </a:path>
              </a:pathLst>
            </a:custGeom>
            <a:grpFill/>
            <a:ln w="4862" cap="flat">
              <a:noFill/>
              <a:prstDash val="solid"/>
              <a:miter/>
            </a:ln>
          </p:spPr>
          <p:txBody>
            <a:bodyPr rtlCol="0" anchor="ctr"/>
            <a:lstStyle/>
            <a:p>
              <a:endParaRPr lang="en-US"/>
            </a:p>
          </p:txBody>
        </p:sp>
        <p:sp>
          <p:nvSpPr>
            <p:cNvPr id="24" name="Freeform: Shape 49">
              <a:extLst>
                <a:ext uri="{FF2B5EF4-FFF2-40B4-BE49-F238E27FC236}">
                  <a16:creationId xmlns:a16="http://schemas.microsoft.com/office/drawing/2014/main" id="{1132AF0C-E09F-977D-F2F9-E85439D8886F}"/>
                </a:ext>
              </a:extLst>
            </p:cNvPr>
            <p:cNvSpPr/>
            <p:nvPr/>
          </p:nvSpPr>
          <p:spPr>
            <a:xfrm>
              <a:off x="5069978" y="2170911"/>
              <a:ext cx="71690" cy="71745"/>
            </a:xfrm>
            <a:custGeom>
              <a:avLst/>
              <a:gdLst>
                <a:gd name="connsiteX0" fmla="*/ 61206 w 71690"/>
                <a:gd name="connsiteY0" fmla="*/ 10520 h 71745"/>
                <a:gd name="connsiteX1" fmla="*/ 61206 w 71690"/>
                <a:gd name="connsiteY1" fmla="*/ 10520 h 71745"/>
                <a:gd name="connsiteX2" fmla="*/ 10538 w 71690"/>
                <a:gd name="connsiteY2" fmla="*/ 10467 h 71745"/>
                <a:gd name="connsiteX3" fmla="*/ 10485 w 71690"/>
                <a:gd name="connsiteY3" fmla="*/ 10520 h 71745"/>
                <a:gd name="connsiteX4" fmla="*/ 2801 w 71690"/>
                <a:gd name="connsiteY4" fmla="*/ 21987 h 71745"/>
                <a:gd name="connsiteX5" fmla="*/ 1 w 71690"/>
                <a:gd name="connsiteY5" fmla="*/ 35971 h 71745"/>
                <a:gd name="connsiteX6" fmla="*/ 2811 w 71690"/>
                <a:gd name="connsiteY6" fmla="*/ 49892 h 71745"/>
                <a:gd name="connsiteX7" fmla="*/ 21952 w 71690"/>
                <a:gd name="connsiteY7" fmla="*/ 68930 h 71745"/>
                <a:gd name="connsiteX8" fmla="*/ 35931 w 71690"/>
                <a:gd name="connsiteY8" fmla="*/ 71745 h 71745"/>
                <a:gd name="connsiteX9" fmla="*/ 49852 w 71690"/>
                <a:gd name="connsiteY9" fmla="*/ 68935 h 71745"/>
                <a:gd name="connsiteX10" fmla="*/ 68875 w 71690"/>
                <a:gd name="connsiteY10" fmla="*/ 49906 h 71745"/>
                <a:gd name="connsiteX11" fmla="*/ 71691 w 71690"/>
                <a:gd name="connsiteY11" fmla="*/ 35986 h 71745"/>
                <a:gd name="connsiteX12" fmla="*/ 68885 w 71690"/>
                <a:gd name="connsiteY12" fmla="*/ 22002 h 71745"/>
                <a:gd name="connsiteX13" fmla="*/ 61206 w 71690"/>
                <a:gd name="connsiteY13" fmla="*/ 10520 h 7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690" h="71745">
                  <a:moveTo>
                    <a:pt x="61206" y="10520"/>
                  </a:moveTo>
                  <a:lnTo>
                    <a:pt x="61206" y="10520"/>
                  </a:lnTo>
                  <a:cubicBezTo>
                    <a:pt x="47229" y="-3486"/>
                    <a:pt x="24544" y="-3510"/>
                    <a:pt x="10538" y="10467"/>
                  </a:cubicBezTo>
                  <a:cubicBezTo>
                    <a:pt x="10520" y="10485"/>
                    <a:pt x="10503" y="10503"/>
                    <a:pt x="10485" y="10520"/>
                  </a:cubicBezTo>
                  <a:cubicBezTo>
                    <a:pt x="7207" y="13810"/>
                    <a:pt x="4598" y="17704"/>
                    <a:pt x="2801" y="21987"/>
                  </a:cubicBezTo>
                  <a:cubicBezTo>
                    <a:pt x="931" y="26411"/>
                    <a:pt x="-21" y="31168"/>
                    <a:pt x="1" y="35971"/>
                  </a:cubicBezTo>
                  <a:cubicBezTo>
                    <a:pt x="-26" y="40755"/>
                    <a:pt x="930" y="45493"/>
                    <a:pt x="2811" y="49892"/>
                  </a:cubicBezTo>
                  <a:cubicBezTo>
                    <a:pt x="6466" y="58490"/>
                    <a:pt x="13334" y="65321"/>
                    <a:pt x="21952" y="68930"/>
                  </a:cubicBezTo>
                  <a:cubicBezTo>
                    <a:pt x="26375" y="70800"/>
                    <a:pt x="31129" y="71757"/>
                    <a:pt x="35931" y="71745"/>
                  </a:cubicBezTo>
                  <a:cubicBezTo>
                    <a:pt x="40714" y="71769"/>
                    <a:pt x="45452" y="70813"/>
                    <a:pt x="49852" y="68935"/>
                  </a:cubicBezTo>
                  <a:cubicBezTo>
                    <a:pt x="58408" y="65281"/>
                    <a:pt x="65223" y="58464"/>
                    <a:pt x="68875" y="49906"/>
                  </a:cubicBezTo>
                  <a:cubicBezTo>
                    <a:pt x="70755" y="45507"/>
                    <a:pt x="71713" y="40770"/>
                    <a:pt x="71691" y="35986"/>
                  </a:cubicBezTo>
                  <a:cubicBezTo>
                    <a:pt x="71709" y="31183"/>
                    <a:pt x="70754" y="26426"/>
                    <a:pt x="68885" y="22002"/>
                  </a:cubicBezTo>
                  <a:cubicBezTo>
                    <a:pt x="67090" y="17715"/>
                    <a:pt x="64482" y="13816"/>
                    <a:pt x="61206" y="10520"/>
                  </a:cubicBezTo>
                  <a:close/>
                </a:path>
              </a:pathLst>
            </a:custGeom>
            <a:grpFill/>
            <a:ln w="4862" cap="flat">
              <a:noFill/>
              <a:prstDash val="solid"/>
              <a:miter/>
            </a:ln>
          </p:spPr>
          <p:txBody>
            <a:bodyPr rtlCol="0" anchor="ctr"/>
            <a:lstStyle/>
            <a:p>
              <a:endParaRPr lang="en-US"/>
            </a:p>
          </p:txBody>
        </p:sp>
      </p:grpSp>
    </p:spTree>
    <p:extLst>
      <p:ext uri="{BB962C8B-B14F-4D97-AF65-F5344CB8AC3E}">
        <p14:creationId xmlns:p14="http://schemas.microsoft.com/office/powerpoint/2010/main" val="381041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BA31-C362-4840-B141-23B3F260FA8E}"/>
              </a:ext>
            </a:extLst>
          </p:cNvPr>
          <p:cNvSpPr>
            <a:spLocks noGrp="1"/>
          </p:cNvSpPr>
          <p:nvPr>
            <p:ph type="title"/>
          </p:nvPr>
        </p:nvSpPr>
        <p:spPr>
          <a:xfrm>
            <a:off x="2152651" y="1412488"/>
            <a:ext cx="2174391" cy="4363844"/>
          </a:xfrm>
        </p:spPr>
        <p:txBody>
          <a:bodyPr anchor="t">
            <a:normAutofit/>
          </a:bodyPr>
          <a:lstStyle/>
          <a:p>
            <a:r>
              <a:rPr lang="en-US" sz="3500">
                <a:solidFill>
                  <a:srgbClr val="FFFFFF"/>
                </a:solidFill>
              </a:rPr>
              <a:t>Availability Fees</a:t>
            </a:r>
          </a:p>
        </p:txBody>
      </p:sp>
      <p:sp>
        <p:nvSpPr>
          <p:cNvPr id="4" name="Content Placeholder 3">
            <a:extLst>
              <a:ext uri="{FF2B5EF4-FFF2-40B4-BE49-F238E27FC236}">
                <a16:creationId xmlns:a16="http://schemas.microsoft.com/office/drawing/2014/main" id="{557A9DAB-1186-9144-99A4-68700A64B46C}"/>
              </a:ext>
            </a:extLst>
          </p:cNvPr>
          <p:cNvSpPr>
            <a:spLocks noGrp="1"/>
          </p:cNvSpPr>
          <p:nvPr>
            <p:ph sz="half" idx="1"/>
          </p:nvPr>
        </p:nvSpPr>
        <p:spPr>
          <a:xfrm>
            <a:off x="3548023" y="636999"/>
            <a:ext cx="3832080" cy="5139335"/>
          </a:xfrm>
        </p:spPr>
        <p:txBody>
          <a:bodyPr>
            <a:noAutofit/>
          </a:bodyPr>
          <a:lstStyle/>
          <a:p>
            <a:pPr marL="0" indent="0" algn="r">
              <a:buNone/>
            </a:pPr>
            <a:r>
              <a:rPr lang="en-US" sz="2400" dirty="0"/>
              <a:t>Counties</a:t>
            </a:r>
          </a:p>
          <a:p>
            <a:pPr marL="0" indent="0" algn="r">
              <a:buNone/>
            </a:pPr>
            <a:r>
              <a:rPr lang="en-US" sz="2400" dirty="0"/>
              <a:t>Water &amp; Sewer Authorities</a:t>
            </a:r>
          </a:p>
          <a:p>
            <a:pPr marL="0" indent="0" algn="r">
              <a:buNone/>
            </a:pPr>
            <a:r>
              <a:rPr lang="en-US" sz="2400" dirty="0"/>
              <a:t>Sanitary Districts</a:t>
            </a:r>
          </a:p>
          <a:p>
            <a:endParaRPr lang="en-US" sz="2400" dirty="0"/>
          </a:p>
          <a:p>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lgn="r">
              <a:buNone/>
            </a:pPr>
            <a:r>
              <a:rPr lang="en-US" sz="2400" dirty="0"/>
              <a:t>Municipalities</a:t>
            </a:r>
          </a:p>
        </p:txBody>
      </p:sp>
      <p:sp>
        <p:nvSpPr>
          <p:cNvPr id="5" name="Content Placeholder 4">
            <a:extLst>
              <a:ext uri="{FF2B5EF4-FFF2-40B4-BE49-F238E27FC236}">
                <a16:creationId xmlns:a16="http://schemas.microsoft.com/office/drawing/2014/main" id="{9EB5E85C-8CB7-D141-B94A-772C07E7F4C3}"/>
              </a:ext>
            </a:extLst>
          </p:cNvPr>
          <p:cNvSpPr>
            <a:spLocks noGrp="1"/>
          </p:cNvSpPr>
          <p:nvPr>
            <p:ph sz="half" idx="2"/>
          </p:nvPr>
        </p:nvSpPr>
        <p:spPr>
          <a:xfrm>
            <a:off x="7709044" y="565079"/>
            <a:ext cx="4335808" cy="5804899"/>
          </a:xfrm>
        </p:spPr>
        <p:txBody>
          <a:bodyPr>
            <a:normAutofit/>
          </a:bodyPr>
          <a:lstStyle/>
          <a:p>
            <a:pPr marL="0" indent="0">
              <a:buNone/>
            </a:pPr>
            <a:r>
              <a:rPr lang="en-US" sz="2000" dirty="0">
                <a:latin typeface="Times New Roman" panose="02020603050405020304" pitchFamily="18" charset="0"/>
                <a:cs typeface="Times New Roman" panose="02020603050405020304" pitchFamily="18" charset="0"/>
              </a:rPr>
              <a:t>In the case of improved property that would qualify for the issuance of a building permit for the construction of one or more residential dwelling units or commercial establishments and where the county has installed water or sewer lines or a combination thereof directly available to the property, the county may require payment of a periodic availability charge, not to exceed the minimum periodic service charge for properties that are connected.</a:t>
            </a:r>
          </a:p>
          <a:p>
            <a:endParaRPr lang="en-US" sz="2000" dirty="0">
              <a:latin typeface="Times New Roman" panose="02020603050405020304" pitchFamily="18" charset="0"/>
              <a:cs typeface="Times New Roman" panose="02020603050405020304" pitchFamily="18" charset="0"/>
            </a:endParaRPr>
          </a:p>
          <a:p>
            <a:pPr marL="0" indent="0">
              <a:buNone/>
            </a:pPr>
            <a:r>
              <a:rPr lang="en-US" sz="2000" dirty="0">
                <a:latin typeface="Times New Roman" panose="02020603050405020304" pitchFamily="18" charset="0"/>
                <a:cs typeface="Times New Roman" panose="02020603050405020304" pitchFamily="18" charset="0"/>
              </a:rPr>
              <a:t>In lieu of requiring connection under this subsection and in order to avoid hardship, the city may require payment of a periodic availability charge, not to exceed the minimum periodic service charge for properties that are connected.</a:t>
            </a:r>
          </a:p>
          <a:p>
            <a:endParaRPr lang="en-US" sz="1600" dirty="0"/>
          </a:p>
          <a:p>
            <a:endParaRPr lang="en-US" sz="1200" dirty="0"/>
          </a:p>
        </p:txBody>
      </p:sp>
      <p:sp>
        <p:nvSpPr>
          <p:cNvPr id="3" name="Rectangle 2">
            <a:extLst>
              <a:ext uri="{FF2B5EF4-FFF2-40B4-BE49-F238E27FC236}">
                <a16:creationId xmlns:a16="http://schemas.microsoft.com/office/drawing/2014/main" id="{46D90EC7-FCAC-7B40-8028-20FA71BB2C66}"/>
              </a:ext>
            </a:extLst>
          </p:cNvPr>
          <p:cNvSpPr/>
          <p:nvPr/>
        </p:nvSpPr>
        <p:spPr>
          <a:xfrm>
            <a:off x="35292" y="38528"/>
            <a:ext cx="3285641" cy="6858000"/>
          </a:xfrm>
          <a:prstGeom prst="rect">
            <a:avLst/>
          </a:prstGeom>
          <a:solidFill>
            <a:schemeClr val="accent6"/>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dirty="0"/>
              <a:t>Availability Fees</a:t>
            </a:r>
          </a:p>
        </p:txBody>
      </p:sp>
      <p:cxnSp>
        <p:nvCxnSpPr>
          <p:cNvPr id="10" name="Straight Connector 9">
            <a:extLst>
              <a:ext uri="{FF2B5EF4-FFF2-40B4-BE49-F238E27FC236}">
                <a16:creationId xmlns:a16="http://schemas.microsoft.com/office/drawing/2014/main" id="{5D4155D1-C78B-C443-A50D-B6CAC3A9FB1C}"/>
              </a:ext>
            </a:extLst>
          </p:cNvPr>
          <p:cNvCxnSpPr/>
          <p:nvPr/>
        </p:nvCxnSpPr>
        <p:spPr>
          <a:xfrm>
            <a:off x="7481953" y="439951"/>
            <a:ext cx="0" cy="5749095"/>
          </a:xfrm>
          <a:prstGeom prst="line">
            <a:avLst/>
          </a:prstGeom>
          <a:ln w="76200">
            <a:solidFill>
              <a:schemeClr val="accent6"/>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7915740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CF076-6B5F-2AAF-E7A6-8CD1FF38CD1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6A54B89-0A41-88CF-77AF-6F7FA7B03FA9}"/>
              </a:ext>
            </a:extLst>
          </p:cNvPr>
          <p:cNvSpPr/>
          <p:nvPr/>
        </p:nvSpPr>
        <p:spPr>
          <a:xfrm>
            <a:off x="6613832" y="2574470"/>
            <a:ext cx="2254602" cy="2334985"/>
          </a:xfrm>
          <a:prstGeom prst="rect">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62557C50-95D8-AD37-A5C2-CE4028AFEC79}"/>
              </a:ext>
            </a:extLst>
          </p:cNvPr>
          <p:cNvSpPr/>
          <p:nvPr/>
        </p:nvSpPr>
        <p:spPr>
          <a:xfrm>
            <a:off x="2874889" y="2574470"/>
            <a:ext cx="2254602" cy="2334985"/>
          </a:xfrm>
          <a:prstGeom prst="rect">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31B6D71-0E4B-DEBE-CA41-6ACB32220C54}"/>
              </a:ext>
            </a:extLst>
          </p:cNvPr>
          <p:cNvSpPr/>
          <p:nvPr/>
        </p:nvSpPr>
        <p:spPr>
          <a:xfrm>
            <a:off x="0" y="0"/>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44" name="Rectangle 43">
            <a:extLst>
              <a:ext uri="{FF2B5EF4-FFF2-40B4-BE49-F238E27FC236}">
                <a16:creationId xmlns:a16="http://schemas.microsoft.com/office/drawing/2014/main" id="{4219A98A-1A05-7479-FA25-BCEF5209FDEE}"/>
              </a:ext>
            </a:extLst>
          </p:cNvPr>
          <p:cNvSpPr/>
          <p:nvPr/>
        </p:nvSpPr>
        <p:spPr>
          <a:xfrm>
            <a:off x="691677" y="389500"/>
            <a:ext cx="10808646" cy="792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cs typeface="Arial" panose="020B0604020202020204" pitchFamily="34" charset="0"/>
              </a:rPr>
              <a:t>Billing &amp; Collecting Availability Fees</a:t>
            </a:r>
          </a:p>
        </p:txBody>
      </p:sp>
      <p:sp>
        <p:nvSpPr>
          <p:cNvPr id="45" name="Rectangle 44">
            <a:extLst>
              <a:ext uri="{FF2B5EF4-FFF2-40B4-BE49-F238E27FC236}">
                <a16:creationId xmlns:a16="http://schemas.microsoft.com/office/drawing/2014/main" id="{8622E64D-3A07-33CC-D4A0-8D2EEA571D17}"/>
              </a:ext>
            </a:extLst>
          </p:cNvPr>
          <p:cNvSpPr/>
          <p:nvPr/>
        </p:nvSpPr>
        <p:spPr>
          <a:xfrm>
            <a:off x="2510992" y="4975221"/>
            <a:ext cx="2866551" cy="1631216"/>
          </a:xfrm>
          <a:prstGeom prst="rect">
            <a:avLst/>
          </a:prstGeom>
        </p:spPr>
        <p:txBody>
          <a:bodyPr wrap="square">
            <a:spAutoFit/>
          </a:bodyPr>
          <a:lstStyle/>
          <a:p>
            <a:pPr lvl="0" algn="ctr"/>
            <a:r>
              <a:rPr lang="en-US" sz="2800" kern="0" dirty="0">
                <a:solidFill>
                  <a:schemeClr val="tx1">
                    <a:lumMod val="50000"/>
                    <a:lumOff val="50000"/>
                  </a:schemeClr>
                </a:solidFill>
                <a:latin typeface="Arial" pitchFamily="34" charset="0"/>
                <a:cs typeface="Arial" pitchFamily="34" charset="0"/>
              </a:rPr>
              <a:t>Stand-alone Bill</a:t>
            </a:r>
          </a:p>
          <a:p>
            <a:pPr lvl="0" algn="ctr"/>
            <a:r>
              <a:rPr lang="en-US" kern="0" dirty="0">
                <a:solidFill>
                  <a:schemeClr val="tx1">
                    <a:lumMod val="50000"/>
                    <a:lumOff val="50000"/>
                  </a:schemeClr>
                </a:solidFill>
                <a:latin typeface="Arial" pitchFamily="34" charset="0"/>
                <a:cs typeface="Arial" pitchFamily="34" charset="0"/>
              </a:rPr>
              <a:t>No lien</a:t>
            </a:r>
            <a:endParaRPr lang="en-US" sz="800" kern="0" dirty="0">
              <a:solidFill>
                <a:schemeClr val="tx1">
                  <a:lumMod val="50000"/>
                  <a:lumOff val="50000"/>
                </a:schemeClr>
              </a:solidFill>
              <a:latin typeface="Arial" pitchFamily="34" charset="0"/>
              <a:cs typeface="Arial" pitchFamily="34" charset="0"/>
            </a:endParaRPr>
          </a:p>
          <a:p>
            <a:pPr lvl="0" algn="ctr"/>
            <a:r>
              <a:rPr lang="en-US" kern="0" dirty="0">
                <a:solidFill>
                  <a:schemeClr val="tx1">
                    <a:lumMod val="50000"/>
                    <a:lumOff val="50000"/>
                  </a:schemeClr>
                </a:solidFill>
                <a:latin typeface="Arial" pitchFamily="34" charset="0"/>
                <a:cs typeface="Arial" pitchFamily="34" charset="0"/>
              </a:rPr>
              <a:t>Sue</a:t>
            </a:r>
          </a:p>
          <a:p>
            <a:pPr lvl="0" algn="ctr"/>
            <a:r>
              <a:rPr lang="en-US" kern="0" dirty="0">
                <a:solidFill>
                  <a:schemeClr val="tx1">
                    <a:lumMod val="50000"/>
                    <a:lumOff val="50000"/>
                  </a:schemeClr>
                </a:solidFill>
                <a:latin typeface="Arial" pitchFamily="34" charset="0"/>
                <a:cs typeface="Arial" pitchFamily="34" charset="0"/>
              </a:rPr>
              <a:t>Debt set-off</a:t>
            </a:r>
          </a:p>
          <a:p>
            <a:pPr lvl="0" algn="ctr"/>
            <a:r>
              <a:rPr lang="en-US" kern="0" dirty="0">
                <a:solidFill>
                  <a:schemeClr val="tx1">
                    <a:lumMod val="50000"/>
                    <a:lumOff val="50000"/>
                  </a:schemeClr>
                </a:solidFill>
                <a:latin typeface="Arial" pitchFamily="34" charset="0"/>
                <a:cs typeface="Arial" pitchFamily="34" charset="0"/>
              </a:rPr>
              <a:t>Collection agency</a:t>
            </a:r>
            <a:endParaRPr lang="en-US" dirty="0">
              <a:solidFill>
                <a:schemeClr val="tx1">
                  <a:lumMod val="50000"/>
                  <a:lumOff val="50000"/>
                </a:schemeClr>
              </a:solidFill>
              <a:latin typeface="Arial" pitchFamily="34" charset="0"/>
              <a:cs typeface="Arial" pitchFamily="34" charset="0"/>
            </a:endParaRPr>
          </a:p>
        </p:txBody>
      </p:sp>
      <p:sp>
        <p:nvSpPr>
          <p:cNvPr id="47" name="Rectangle 46">
            <a:extLst>
              <a:ext uri="{FF2B5EF4-FFF2-40B4-BE49-F238E27FC236}">
                <a16:creationId xmlns:a16="http://schemas.microsoft.com/office/drawing/2014/main" id="{94B1BC47-3F72-A3B2-FC48-031D3192D5A9}"/>
              </a:ext>
            </a:extLst>
          </p:cNvPr>
          <p:cNvSpPr/>
          <p:nvPr/>
        </p:nvSpPr>
        <p:spPr>
          <a:xfrm>
            <a:off x="5636482" y="4975221"/>
            <a:ext cx="4209302" cy="1631216"/>
          </a:xfrm>
          <a:prstGeom prst="rect">
            <a:avLst/>
          </a:prstGeom>
        </p:spPr>
        <p:txBody>
          <a:bodyPr wrap="square">
            <a:spAutoFit/>
          </a:bodyPr>
          <a:lstStyle/>
          <a:p>
            <a:pPr lvl="0" algn="ctr"/>
            <a:r>
              <a:rPr lang="en-US" sz="2800" kern="0" dirty="0">
                <a:solidFill>
                  <a:schemeClr val="tx1">
                    <a:lumMod val="50000"/>
                    <a:lumOff val="50000"/>
                  </a:schemeClr>
                </a:solidFill>
                <a:latin typeface="Arial" pitchFamily="34" charset="0"/>
                <a:cs typeface="Arial" pitchFamily="34" charset="0"/>
              </a:rPr>
              <a:t>Bill on Property Tax Bill</a:t>
            </a:r>
          </a:p>
          <a:p>
            <a:pPr lvl="0" algn="ctr"/>
            <a:r>
              <a:rPr lang="en-US" kern="0" dirty="0">
                <a:solidFill>
                  <a:schemeClr val="tx1">
                    <a:lumMod val="50000"/>
                    <a:lumOff val="50000"/>
                  </a:schemeClr>
                </a:solidFill>
                <a:latin typeface="Arial" pitchFamily="34" charset="0"/>
                <a:cs typeface="Arial" pitchFamily="34" charset="0"/>
              </a:rPr>
              <a:t>No lien</a:t>
            </a:r>
          </a:p>
          <a:p>
            <a:pPr lvl="0" algn="ctr"/>
            <a:r>
              <a:rPr lang="en-US" kern="0" dirty="0">
                <a:solidFill>
                  <a:schemeClr val="tx1">
                    <a:lumMod val="50000"/>
                    <a:lumOff val="50000"/>
                  </a:schemeClr>
                </a:solidFill>
                <a:latin typeface="Arial" pitchFamily="34" charset="0"/>
                <a:cs typeface="Arial" pitchFamily="34" charset="0"/>
              </a:rPr>
              <a:t>Sue</a:t>
            </a:r>
          </a:p>
          <a:p>
            <a:pPr lvl="0" algn="ctr"/>
            <a:r>
              <a:rPr lang="en-US" kern="0" dirty="0">
                <a:solidFill>
                  <a:schemeClr val="tx1">
                    <a:lumMod val="50000"/>
                    <a:lumOff val="50000"/>
                  </a:schemeClr>
                </a:solidFill>
                <a:latin typeface="Arial" pitchFamily="34" charset="0"/>
                <a:cs typeface="Arial" pitchFamily="34" charset="0"/>
              </a:rPr>
              <a:t>Debt set-off</a:t>
            </a:r>
          </a:p>
          <a:p>
            <a:pPr lvl="0" algn="ctr"/>
            <a:r>
              <a:rPr lang="en-US" kern="0" dirty="0">
                <a:solidFill>
                  <a:schemeClr val="tx1">
                    <a:lumMod val="50000"/>
                    <a:lumOff val="50000"/>
                  </a:schemeClr>
                </a:solidFill>
                <a:latin typeface="Arial" pitchFamily="34" charset="0"/>
                <a:cs typeface="Arial" pitchFamily="34" charset="0"/>
              </a:rPr>
              <a:t>Collection agency</a:t>
            </a:r>
            <a:endParaRPr lang="en-US" dirty="0">
              <a:solidFill>
                <a:schemeClr val="tx1">
                  <a:lumMod val="50000"/>
                  <a:lumOff val="50000"/>
                </a:schemeClr>
              </a:solidFill>
              <a:latin typeface="Arial" pitchFamily="34" charset="0"/>
              <a:cs typeface="Arial" pitchFamily="34" charset="0"/>
            </a:endParaRPr>
          </a:p>
        </p:txBody>
      </p:sp>
      <p:pic>
        <p:nvPicPr>
          <p:cNvPr id="10" name="Graphic 9" descr="Tax with solid fill">
            <a:extLst>
              <a:ext uri="{FF2B5EF4-FFF2-40B4-BE49-F238E27FC236}">
                <a16:creationId xmlns:a16="http://schemas.microsoft.com/office/drawing/2014/main" id="{A8997768-046C-E152-3F17-DE08C14EAC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24377" y="2928374"/>
            <a:ext cx="1433512" cy="1433512"/>
          </a:xfrm>
          <a:prstGeom prst="rect">
            <a:avLst/>
          </a:prstGeom>
          <a:effectLst>
            <a:outerShdw blurRad="50800" dist="38100" dir="8100000" algn="tr" rotWithShape="0">
              <a:prstClr val="black">
                <a:alpha val="40000"/>
              </a:prstClr>
            </a:outerShdw>
          </a:effectLst>
        </p:spPr>
      </p:pic>
      <p:pic>
        <p:nvPicPr>
          <p:cNvPr id="17" name="Graphic 16" descr="Receipt with solid fill">
            <a:extLst>
              <a:ext uri="{FF2B5EF4-FFF2-40B4-BE49-F238E27FC236}">
                <a16:creationId xmlns:a16="http://schemas.microsoft.com/office/drawing/2014/main" id="{0D158CA7-0FA0-5B49-F88B-FAE516A2F3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68042" y="2928374"/>
            <a:ext cx="1447801" cy="1447801"/>
          </a:xfrm>
          <a:prstGeom prst="rect">
            <a:avLst/>
          </a:prstGeom>
          <a:effectLst>
            <a:outerShdw blurRad="50800" dist="38100" dir="8100000" algn="tr" rotWithShape="0">
              <a:prstClr val="black">
                <a:alpha val="40000"/>
              </a:prstClr>
            </a:outerShdw>
          </a:effectLst>
        </p:spPr>
      </p:pic>
      <p:sp>
        <p:nvSpPr>
          <p:cNvPr id="18" name="Rectangle 17">
            <a:extLst>
              <a:ext uri="{FF2B5EF4-FFF2-40B4-BE49-F238E27FC236}">
                <a16:creationId xmlns:a16="http://schemas.microsoft.com/office/drawing/2014/main" id="{2E25A355-B0AB-9279-28E2-81DA3A053E4C}"/>
              </a:ext>
            </a:extLst>
          </p:cNvPr>
          <p:cNvSpPr/>
          <p:nvPr/>
        </p:nvSpPr>
        <p:spPr>
          <a:xfrm>
            <a:off x="542925" y="1357313"/>
            <a:ext cx="11229975" cy="985837"/>
          </a:xfrm>
          <a:prstGeom prst="rect">
            <a:avLst/>
          </a:prstGeom>
          <a:effectLst>
            <a:outerShdw blurRad="50800" dist="38100" dir="8100000" algn="tr"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spcBef>
                <a:spcPts val="1350"/>
              </a:spcBef>
            </a:pPr>
            <a:r>
              <a:rPr lang="en-US" sz="3200" dirty="0"/>
              <a:t>Collecting availability fees can be challenging because there is no threat of disconnecting service.</a:t>
            </a:r>
          </a:p>
        </p:txBody>
      </p:sp>
    </p:spTree>
    <p:extLst>
      <p:ext uri="{BB962C8B-B14F-4D97-AF65-F5344CB8AC3E}">
        <p14:creationId xmlns:p14="http://schemas.microsoft.com/office/powerpoint/2010/main" val="36434716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69C41-A059-E670-70F2-3A60B8D54A70}"/>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CDFEE1C8-597E-3075-1422-8EF6FC9B3D36}"/>
              </a:ext>
            </a:extLst>
          </p:cNvPr>
          <p:cNvSpPr>
            <a:spLocks noGrp="1"/>
          </p:cNvSpPr>
          <p:nvPr>
            <p:ph type="title"/>
          </p:nvPr>
        </p:nvSpPr>
        <p:spPr>
          <a:xfrm>
            <a:off x="632222" y="47157"/>
            <a:ext cx="10972800" cy="715961"/>
          </a:xfrm>
        </p:spPr>
        <p:txBody>
          <a:bodyPr>
            <a:normAutofit/>
          </a:bodyPr>
          <a:lstStyle/>
          <a:p>
            <a:pPr algn="ctr"/>
            <a:r>
              <a:rPr lang="en-US" sz="4400" dirty="0">
                <a:solidFill>
                  <a:schemeClr val="tx1"/>
                </a:solidFill>
              </a:rPr>
              <a:t>Funding Options</a:t>
            </a:r>
          </a:p>
        </p:txBody>
      </p:sp>
      <p:sp>
        <p:nvSpPr>
          <p:cNvPr id="6" name="Text Placeholder 5">
            <a:extLst>
              <a:ext uri="{FF2B5EF4-FFF2-40B4-BE49-F238E27FC236}">
                <a16:creationId xmlns:a16="http://schemas.microsoft.com/office/drawing/2014/main" id="{805CED62-836E-5B6E-5CB7-9741B06B62E3}"/>
              </a:ext>
            </a:extLst>
          </p:cNvPr>
          <p:cNvSpPr>
            <a:spLocks noGrp="1"/>
          </p:cNvSpPr>
          <p:nvPr>
            <p:ph type="body" sz="quarter" idx="13"/>
          </p:nvPr>
        </p:nvSpPr>
        <p:spPr>
          <a:xfrm>
            <a:off x="593812" y="648342"/>
            <a:ext cx="10972800" cy="508000"/>
          </a:xfrm>
        </p:spPr>
        <p:txBody>
          <a:bodyPr/>
          <a:lstStyle/>
          <a:p>
            <a:pPr algn="ctr"/>
            <a:r>
              <a:rPr lang="en-US" sz="2400" dirty="0"/>
              <a:t>There are several revenue sources available to choose from to fund a local government’s water and wastewater utilities.</a:t>
            </a:r>
          </a:p>
        </p:txBody>
      </p:sp>
      <p:grpSp>
        <p:nvGrpSpPr>
          <p:cNvPr id="2" name="Group 83">
            <a:extLst>
              <a:ext uri="{FF2B5EF4-FFF2-40B4-BE49-F238E27FC236}">
                <a16:creationId xmlns:a16="http://schemas.microsoft.com/office/drawing/2014/main" id="{55A5C87C-EC36-8D23-AE22-E755CAC5F7F2}"/>
              </a:ext>
            </a:extLst>
          </p:cNvPr>
          <p:cNvGrpSpPr/>
          <p:nvPr/>
        </p:nvGrpSpPr>
        <p:grpSpPr>
          <a:xfrm>
            <a:off x="4294624" y="2071460"/>
            <a:ext cx="3604869" cy="3791539"/>
            <a:chOff x="3220968" y="1553595"/>
            <a:chExt cx="2703652" cy="2843654"/>
          </a:xfrm>
        </p:grpSpPr>
        <p:cxnSp>
          <p:nvCxnSpPr>
            <p:cNvPr id="33" name="Straight Connector 32">
              <a:extLst>
                <a:ext uri="{FF2B5EF4-FFF2-40B4-BE49-F238E27FC236}">
                  <a16:creationId xmlns:a16="http://schemas.microsoft.com/office/drawing/2014/main" id="{C4FA885E-6272-6369-AE6B-8EC804FEFA00}"/>
                </a:ext>
              </a:extLst>
            </p:cNvPr>
            <p:cNvCxnSpPr>
              <a:cxnSpLocks/>
            </p:cNvCxnSpPr>
            <p:nvPr/>
          </p:nvCxnSpPr>
          <p:spPr>
            <a:xfrm>
              <a:off x="3220968" y="2724150"/>
              <a:ext cx="0" cy="468842"/>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AE4C812-6031-8A9F-EFA1-90F958029797}"/>
                </a:ext>
              </a:extLst>
            </p:cNvPr>
            <p:cNvCxnSpPr>
              <a:cxnSpLocks/>
            </p:cNvCxnSpPr>
            <p:nvPr/>
          </p:nvCxnSpPr>
          <p:spPr>
            <a:xfrm>
              <a:off x="4571207" y="2075353"/>
              <a:ext cx="0" cy="2020397"/>
            </a:xfrm>
            <a:prstGeom prst="line">
              <a:avLst/>
            </a:prstGeom>
            <a:ln w="9525">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5F35572-5D4F-39DA-052F-CCBEEAB6FAE1}"/>
                </a:ext>
              </a:extLst>
            </p:cNvPr>
            <p:cNvCxnSpPr>
              <a:cxnSpLocks/>
            </p:cNvCxnSpPr>
            <p:nvPr/>
          </p:nvCxnSpPr>
          <p:spPr>
            <a:xfrm>
              <a:off x="5924620" y="2724150"/>
              <a:ext cx="0" cy="468842"/>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703396B-067C-F7CB-C586-DF1FB989FCC2}"/>
                </a:ext>
              </a:extLst>
            </p:cNvPr>
            <p:cNvCxnSpPr>
              <a:cxnSpLocks/>
              <a:stCxn id="4" idx="1"/>
            </p:cNvCxnSpPr>
            <p:nvPr/>
          </p:nvCxnSpPr>
          <p:spPr>
            <a:xfrm>
              <a:off x="3594621" y="2805757"/>
              <a:ext cx="712872" cy="1220646"/>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CA8EAD2-33FC-20CF-9C39-5E69989F0F44}"/>
                </a:ext>
              </a:extLst>
            </p:cNvPr>
            <p:cNvCxnSpPr>
              <a:cxnSpLocks/>
              <a:stCxn id="4" idx="0"/>
              <a:endCxn id="39" idx="3"/>
            </p:cNvCxnSpPr>
            <p:nvPr/>
          </p:nvCxnSpPr>
          <p:spPr>
            <a:xfrm flipV="1">
              <a:off x="3850379" y="2260580"/>
              <a:ext cx="1484457" cy="33664"/>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7B2AB78-1E34-B517-67E5-94D23DA02CA8}"/>
                </a:ext>
              </a:extLst>
            </p:cNvPr>
            <p:cNvCxnSpPr>
              <a:cxnSpLocks/>
              <a:stCxn id="40" idx="5"/>
              <a:endCxn id="38" idx="2"/>
            </p:cNvCxnSpPr>
            <p:nvPr/>
          </p:nvCxnSpPr>
          <p:spPr>
            <a:xfrm flipV="1">
              <a:off x="3550285" y="2065108"/>
              <a:ext cx="684118" cy="1127884"/>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26BC85F-817F-3643-2821-99BB628A4161}"/>
                </a:ext>
              </a:extLst>
            </p:cNvPr>
            <p:cNvCxnSpPr>
              <a:cxnSpLocks/>
              <a:stCxn id="38" idx="1"/>
              <a:endCxn id="43" idx="4"/>
            </p:cNvCxnSpPr>
            <p:nvPr/>
          </p:nvCxnSpPr>
          <p:spPr>
            <a:xfrm>
              <a:off x="4909599" y="2065108"/>
              <a:ext cx="680993" cy="1093336"/>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B4764855-949A-327C-7D19-DCC211FFD993}"/>
                </a:ext>
              </a:extLst>
            </p:cNvPr>
            <p:cNvCxnSpPr>
              <a:cxnSpLocks/>
              <a:stCxn id="40" idx="0"/>
              <a:endCxn id="43" idx="3"/>
            </p:cNvCxnSpPr>
            <p:nvPr/>
          </p:nvCxnSpPr>
          <p:spPr>
            <a:xfrm flipV="1">
              <a:off x="3806042" y="3669958"/>
              <a:ext cx="1528794" cy="34548"/>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CE739378-670F-A744-BFF4-751DF9D0CE75}"/>
                </a:ext>
              </a:extLst>
            </p:cNvPr>
            <p:cNvCxnSpPr>
              <a:cxnSpLocks/>
              <a:stCxn id="44" idx="5"/>
              <a:endCxn id="39" idx="2"/>
            </p:cNvCxnSpPr>
            <p:nvPr/>
          </p:nvCxnSpPr>
          <p:spPr>
            <a:xfrm flipV="1">
              <a:off x="4909599" y="2772093"/>
              <a:ext cx="680993" cy="1113642"/>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3D72667-6563-0709-5742-051722997E2D}"/>
                </a:ext>
              </a:extLst>
            </p:cNvPr>
            <p:cNvCxnSpPr>
              <a:cxnSpLocks/>
              <a:stCxn id="40" idx="1"/>
              <a:endCxn id="44" idx="3"/>
            </p:cNvCxnSpPr>
            <p:nvPr/>
          </p:nvCxnSpPr>
          <p:spPr>
            <a:xfrm>
              <a:off x="3550285" y="4216019"/>
              <a:ext cx="428361" cy="181230"/>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0E44D954-3930-705E-3F2C-14587EFC2A30}"/>
                </a:ext>
              </a:extLst>
            </p:cNvPr>
            <p:cNvCxnSpPr>
              <a:cxnSpLocks/>
              <a:stCxn id="44" idx="0"/>
              <a:endCxn id="43" idx="2"/>
            </p:cNvCxnSpPr>
            <p:nvPr/>
          </p:nvCxnSpPr>
          <p:spPr>
            <a:xfrm flipV="1">
              <a:off x="5165356" y="4181471"/>
              <a:ext cx="425236" cy="215778"/>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C28C4D1-8A8F-A631-656C-0AC34260D7AA}"/>
                </a:ext>
              </a:extLst>
            </p:cNvPr>
            <p:cNvCxnSpPr>
              <a:cxnSpLocks/>
              <a:stCxn id="39" idx="4"/>
              <a:endCxn id="38" idx="0"/>
            </p:cNvCxnSpPr>
            <p:nvPr/>
          </p:nvCxnSpPr>
          <p:spPr>
            <a:xfrm flipH="1" flipV="1">
              <a:off x="5165356" y="1553595"/>
              <a:ext cx="425236" cy="195471"/>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ACAA69DC-98E5-5F33-5AD5-E19E30DED40F}"/>
                </a:ext>
              </a:extLst>
            </p:cNvPr>
            <p:cNvCxnSpPr>
              <a:cxnSpLocks/>
              <a:stCxn id="38" idx="3"/>
              <a:endCxn id="4" idx="5"/>
            </p:cNvCxnSpPr>
            <p:nvPr/>
          </p:nvCxnSpPr>
          <p:spPr>
            <a:xfrm flipH="1">
              <a:off x="3594622" y="1553595"/>
              <a:ext cx="384024" cy="229135"/>
            </a:xfrm>
            <a:prstGeom prst="line">
              <a:avLst/>
            </a:prstGeom>
            <a:ln>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FBA57BA-4340-5FE5-12BC-A24538953499}"/>
                </a:ext>
              </a:extLst>
            </p:cNvPr>
            <p:cNvCxnSpPr>
              <a:cxnSpLocks/>
              <a:stCxn id="4" idx="0"/>
              <a:endCxn id="48" idx="4"/>
            </p:cNvCxnSpPr>
            <p:nvPr/>
          </p:nvCxnSpPr>
          <p:spPr>
            <a:xfrm>
              <a:off x="3850379" y="2294244"/>
              <a:ext cx="384024" cy="169663"/>
            </a:xfrm>
            <a:prstGeom prst="line">
              <a:avLst/>
            </a:prstGeom>
            <a:ln w="9525">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48E47F4D-2600-3357-4FA7-9B53543011D2}"/>
                </a:ext>
              </a:extLst>
            </p:cNvPr>
            <p:cNvCxnSpPr>
              <a:cxnSpLocks/>
              <a:stCxn id="40" idx="0"/>
              <a:endCxn id="48" idx="2"/>
            </p:cNvCxnSpPr>
            <p:nvPr/>
          </p:nvCxnSpPr>
          <p:spPr>
            <a:xfrm flipV="1">
              <a:off x="3806042" y="3486934"/>
              <a:ext cx="428361" cy="217571"/>
            </a:xfrm>
            <a:prstGeom prst="line">
              <a:avLst/>
            </a:prstGeom>
            <a:ln w="9525">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77917A56-D567-730D-A718-A47B7E7305FC}"/>
                </a:ext>
              </a:extLst>
            </p:cNvPr>
            <p:cNvCxnSpPr>
              <a:cxnSpLocks/>
              <a:stCxn id="48" idx="1"/>
              <a:endCxn id="43" idx="3"/>
            </p:cNvCxnSpPr>
            <p:nvPr/>
          </p:nvCxnSpPr>
          <p:spPr>
            <a:xfrm>
              <a:off x="4909599" y="3486934"/>
              <a:ext cx="425236" cy="183024"/>
            </a:xfrm>
            <a:prstGeom prst="line">
              <a:avLst/>
            </a:prstGeom>
            <a:ln w="9525">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988A4E3-7696-3C88-9EE0-569DD73C4B21}"/>
                </a:ext>
              </a:extLst>
            </p:cNvPr>
            <p:cNvCxnSpPr>
              <a:cxnSpLocks/>
              <a:stCxn id="48" idx="5"/>
              <a:endCxn id="39" idx="3"/>
            </p:cNvCxnSpPr>
            <p:nvPr/>
          </p:nvCxnSpPr>
          <p:spPr>
            <a:xfrm flipV="1">
              <a:off x="4909599" y="2260580"/>
              <a:ext cx="425236" cy="203327"/>
            </a:xfrm>
            <a:prstGeom prst="line">
              <a:avLst/>
            </a:prstGeom>
            <a:ln w="9525">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4" name="Hexagon 3">
            <a:extLst>
              <a:ext uri="{FF2B5EF4-FFF2-40B4-BE49-F238E27FC236}">
                <a16:creationId xmlns:a16="http://schemas.microsoft.com/office/drawing/2014/main" id="{270847C0-8CA0-AE50-9ECB-4295BB2962FF}"/>
              </a:ext>
            </a:extLst>
          </p:cNvPr>
          <p:cNvSpPr/>
          <p:nvPr/>
        </p:nvSpPr>
        <p:spPr>
          <a:xfrm>
            <a:off x="3551557" y="2376974"/>
            <a:ext cx="1582281" cy="1364036"/>
          </a:xfrm>
          <a:prstGeom prst="hexagon">
            <a:avLst/>
          </a:prstGeom>
          <a:solidFill>
            <a:schemeClr val="accent1"/>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38" name="Hexagon 37">
            <a:extLst>
              <a:ext uri="{FF2B5EF4-FFF2-40B4-BE49-F238E27FC236}">
                <a16:creationId xmlns:a16="http://schemas.microsoft.com/office/drawing/2014/main" id="{DCCF8509-AF7F-565D-8872-C9BB271417C9}"/>
              </a:ext>
            </a:extLst>
          </p:cNvPr>
          <p:cNvSpPr/>
          <p:nvPr/>
        </p:nvSpPr>
        <p:spPr>
          <a:xfrm>
            <a:off x="5304861" y="1389442"/>
            <a:ext cx="1582281" cy="1364036"/>
          </a:xfrm>
          <a:prstGeom prst="hexagon">
            <a:avLst/>
          </a:prstGeom>
          <a:solidFill>
            <a:schemeClr val="accent1"/>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39" name="Hexagon 38">
            <a:extLst>
              <a:ext uri="{FF2B5EF4-FFF2-40B4-BE49-F238E27FC236}">
                <a16:creationId xmlns:a16="http://schemas.microsoft.com/office/drawing/2014/main" id="{9FCB76E8-57EF-B27D-DDE1-5A0BA39FC90C}"/>
              </a:ext>
            </a:extLst>
          </p:cNvPr>
          <p:cNvSpPr/>
          <p:nvPr/>
        </p:nvSpPr>
        <p:spPr>
          <a:xfrm>
            <a:off x="7113114" y="2332089"/>
            <a:ext cx="1582281" cy="1364036"/>
          </a:xfrm>
          <a:prstGeom prst="hexagon">
            <a:avLst/>
          </a:prstGeom>
          <a:solidFill>
            <a:schemeClr val="accent1"/>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40" name="Hexagon 39">
            <a:extLst>
              <a:ext uri="{FF2B5EF4-FFF2-40B4-BE49-F238E27FC236}">
                <a16:creationId xmlns:a16="http://schemas.microsoft.com/office/drawing/2014/main" id="{304B47C3-A954-FF26-298D-FBF00442E0C6}"/>
              </a:ext>
            </a:extLst>
          </p:cNvPr>
          <p:cNvSpPr/>
          <p:nvPr/>
        </p:nvSpPr>
        <p:spPr>
          <a:xfrm>
            <a:off x="3492441" y="4257323"/>
            <a:ext cx="1582281" cy="1364036"/>
          </a:xfrm>
          <a:prstGeom prst="hexagon">
            <a:avLst/>
          </a:prstGeom>
          <a:solidFill>
            <a:schemeClr val="accent1"/>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43" name="Hexagon 42">
            <a:extLst>
              <a:ext uri="{FF2B5EF4-FFF2-40B4-BE49-F238E27FC236}">
                <a16:creationId xmlns:a16="http://schemas.microsoft.com/office/drawing/2014/main" id="{19838851-D14C-B7B5-7254-B3765AEA9664}"/>
              </a:ext>
            </a:extLst>
          </p:cNvPr>
          <p:cNvSpPr/>
          <p:nvPr/>
        </p:nvSpPr>
        <p:spPr>
          <a:xfrm>
            <a:off x="7113114" y="4211259"/>
            <a:ext cx="1582281" cy="1364036"/>
          </a:xfrm>
          <a:prstGeom prst="hexagon">
            <a:avLst/>
          </a:prstGeom>
          <a:solidFill>
            <a:schemeClr val="accent1"/>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44" name="Hexagon 43">
            <a:extLst>
              <a:ext uri="{FF2B5EF4-FFF2-40B4-BE49-F238E27FC236}">
                <a16:creationId xmlns:a16="http://schemas.microsoft.com/office/drawing/2014/main" id="{7E7A9EE7-C374-D193-E301-B128918D0488}"/>
              </a:ext>
            </a:extLst>
          </p:cNvPr>
          <p:cNvSpPr/>
          <p:nvPr/>
        </p:nvSpPr>
        <p:spPr>
          <a:xfrm>
            <a:off x="5304861" y="5180981"/>
            <a:ext cx="1582281" cy="1364036"/>
          </a:xfrm>
          <a:prstGeom prst="hexagon">
            <a:avLst/>
          </a:prstGeom>
          <a:solidFill>
            <a:schemeClr val="accent1"/>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48" name="Hexagon 47">
            <a:extLst>
              <a:ext uri="{FF2B5EF4-FFF2-40B4-BE49-F238E27FC236}">
                <a16:creationId xmlns:a16="http://schemas.microsoft.com/office/drawing/2014/main" id="{B0ECE00E-63CC-5E1F-D3AD-A989AA48BF21}"/>
              </a:ext>
            </a:extLst>
          </p:cNvPr>
          <p:cNvSpPr/>
          <p:nvPr/>
        </p:nvSpPr>
        <p:spPr>
          <a:xfrm>
            <a:off x="5304861" y="3285210"/>
            <a:ext cx="1582281" cy="1364036"/>
          </a:xfrm>
          <a:prstGeom prst="hexagon">
            <a:avLst/>
          </a:prstGeom>
          <a:solidFill>
            <a:schemeClr val="accent5"/>
          </a:solidFill>
          <a:ln w="41275">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sp>
        <p:nvSpPr>
          <p:cNvPr id="105" name="TextBox 104">
            <a:extLst>
              <a:ext uri="{FF2B5EF4-FFF2-40B4-BE49-F238E27FC236}">
                <a16:creationId xmlns:a16="http://schemas.microsoft.com/office/drawing/2014/main" id="{A9A4848B-5C70-8E32-8076-6528221427C2}"/>
              </a:ext>
            </a:extLst>
          </p:cNvPr>
          <p:cNvSpPr txBox="1"/>
          <p:nvPr/>
        </p:nvSpPr>
        <p:spPr>
          <a:xfrm>
            <a:off x="3541204" y="2631734"/>
            <a:ext cx="1578381" cy="666977"/>
          </a:xfrm>
          <a:prstGeom prst="rect">
            <a:avLst/>
          </a:prstGeom>
          <a:noFill/>
        </p:spPr>
        <p:txBody>
          <a:bodyPr wrap="none" rtlCol="0">
            <a:spAutoFit/>
          </a:bodyPr>
          <a:lstStyle/>
          <a:p>
            <a:pPr algn="ctr"/>
            <a:r>
              <a:rPr lang="en-US" sz="1867" dirty="0">
                <a:solidFill>
                  <a:schemeClr val="bg1"/>
                </a:solidFill>
              </a:rPr>
              <a:t>Special </a:t>
            </a:r>
          </a:p>
          <a:p>
            <a:pPr algn="ctr"/>
            <a:r>
              <a:rPr lang="en-US" sz="1867" dirty="0">
                <a:solidFill>
                  <a:schemeClr val="bg1"/>
                </a:solidFill>
              </a:rPr>
              <a:t>Assessments</a:t>
            </a:r>
          </a:p>
        </p:txBody>
      </p:sp>
      <p:sp>
        <p:nvSpPr>
          <p:cNvPr id="106" name="TextBox 105">
            <a:extLst>
              <a:ext uri="{FF2B5EF4-FFF2-40B4-BE49-F238E27FC236}">
                <a16:creationId xmlns:a16="http://schemas.microsoft.com/office/drawing/2014/main" id="{71E071E4-D50E-6DA3-0910-6F8736EBD3AF}"/>
              </a:ext>
            </a:extLst>
          </p:cNvPr>
          <p:cNvSpPr txBox="1"/>
          <p:nvPr/>
        </p:nvSpPr>
        <p:spPr>
          <a:xfrm>
            <a:off x="7204365" y="2725504"/>
            <a:ext cx="1445839" cy="666977"/>
          </a:xfrm>
          <a:prstGeom prst="rect">
            <a:avLst/>
          </a:prstGeom>
          <a:noFill/>
        </p:spPr>
        <p:txBody>
          <a:bodyPr wrap="square" rtlCol="0">
            <a:spAutoFit/>
          </a:bodyPr>
          <a:lstStyle/>
          <a:p>
            <a:pPr algn="ctr"/>
            <a:r>
              <a:rPr lang="en-US" sz="1867" dirty="0">
                <a:solidFill>
                  <a:schemeClr val="bg1"/>
                </a:solidFill>
              </a:rPr>
              <a:t>Regulatory Fees</a:t>
            </a:r>
          </a:p>
        </p:txBody>
      </p:sp>
      <p:sp>
        <p:nvSpPr>
          <p:cNvPr id="107" name="TextBox 106">
            <a:extLst>
              <a:ext uri="{FF2B5EF4-FFF2-40B4-BE49-F238E27FC236}">
                <a16:creationId xmlns:a16="http://schemas.microsoft.com/office/drawing/2014/main" id="{0613FCA9-50C3-DF14-DA9E-388EF6DF378E}"/>
              </a:ext>
            </a:extLst>
          </p:cNvPr>
          <p:cNvSpPr txBox="1"/>
          <p:nvPr/>
        </p:nvSpPr>
        <p:spPr>
          <a:xfrm>
            <a:off x="5479353" y="5505885"/>
            <a:ext cx="1188039" cy="923330"/>
          </a:xfrm>
          <a:prstGeom prst="rect">
            <a:avLst/>
          </a:prstGeom>
          <a:noFill/>
        </p:spPr>
        <p:txBody>
          <a:bodyPr wrap="square" rtlCol="0">
            <a:spAutoFit/>
          </a:bodyPr>
          <a:lstStyle/>
          <a:p>
            <a:pPr algn="ctr"/>
            <a:r>
              <a:rPr lang="en-US" dirty="0">
                <a:solidFill>
                  <a:schemeClr val="bg1"/>
                </a:solidFill>
              </a:rPr>
              <a:t>Tap Fees &amp; User Fees</a:t>
            </a:r>
          </a:p>
        </p:txBody>
      </p:sp>
      <p:sp>
        <p:nvSpPr>
          <p:cNvPr id="108" name="TextBox 107">
            <a:extLst>
              <a:ext uri="{FF2B5EF4-FFF2-40B4-BE49-F238E27FC236}">
                <a16:creationId xmlns:a16="http://schemas.microsoft.com/office/drawing/2014/main" id="{BAEA890C-78FE-33DF-ECE6-95E07F70A479}"/>
              </a:ext>
            </a:extLst>
          </p:cNvPr>
          <p:cNvSpPr txBox="1"/>
          <p:nvPr/>
        </p:nvSpPr>
        <p:spPr>
          <a:xfrm>
            <a:off x="7136143" y="4304887"/>
            <a:ext cx="1582281" cy="1241622"/>
          </a:xfrm>
          <a:prstGeom prst="rect">
            <a:avLst/>
          </a:prstGeom>
          <a:noFill/>
        </p:spPr>
        <p:txBody>
          <a:bodyPr wrap="square" rtlCol="0">
            <a:spAutoFit/>
          </a:bodyPr>
          <a:lstStyle/>
          <a:p>
            <a:pPr algn="ctr"/>
            <a:r>
              <a:rPr lang="en-US" sz="1867" dirty="0">
                <a:solidFill>
                  <a:schemeClr val="bg1"/>
                </a:solidFill>
              </a:rPr>
              <a:t>Availability Fees &amp; Reserved Capacity </a:t>
            </a:r>
          </a:p>
        </p:txBody>
      </p:sp>
      <p:sp>
        <p:nvSpPr>
          <p:cNvPr id="109" name="TextBox 108">
            <a:extLst>
              <a:ext uri="{FF2B5EF4-FFF2-40B4-BE49-F238E27FC236}">
                <a16:creationId xmlns:a16="http://schemas.microsoft.com/office/drawing/2014/main" id="{E537B580-7C72-AAEF-B043-446A5E940401}"/>
              </a:ext>
            </a:extLst>
          </p:cNvPr>
          <p:cNvSpPr txBox="1"/>
          <p:nvPr/>
        </p:nvSpPr>
        <p:spPr>
          <a:xfrm>
            <a:off x="3520333" y="4505503"/>
            <a:ext cx="1623200" cy="954300"/>
          </a:xfrm>
          <a:prstGeom prst="rect">
            <a:avLst/>
          </a:prstGeom>
          <a:noFill/>
        </p:spPr>
        <p:txBody>
          <a:bodyPr wrap="none" rtlCol="0">
            <a:spAutoFit/>
          </a:bodyPr>
          <a:lstStyle/>
          <a:p>
            <a:pPr algn="ctr"/>
            <a:r>
              <a:rPr lang="en-US" sz="1867" dirty="0">
                <a:solidFill>
                  <a:schemeClr val="bg1"/>
                </a:solidFill>
              </a:rPr>
              <a:t>System </a:t>
            </a:r>
          </a:p>
          <a:p>
            <a:pPr algn="ctr"/>
            <a:r>
              <a:rPr lang="en-US" sz="1867" dirty="0">
                <a:solidFill>
                  <a:schemeClr val="bg1"/>
                </a:solidFill>
              </a:rPr>
              <a:t>Development </a:t>
            </a:r>
          </a:p>
          <a:p>
            <a:pPr algn="ctr"/>
            <a:r>
              <a:rPr lang="en-US" sz="1867" dirty="0">
                <a:solidFill>
                  <a:schemeClr val="bg1"/>
                </a:solidFill>
              </a:rPr>
              <a:t>Fees</a:t>
            </a:r>
          </a:p>
        </p:txBody>
      </p:sp>
      <p:sp>
        <p:nvSpPr>
          <p:cNvPr id="110" name="TextBox 109">
            <a:extLst>
              <a:ext uri="{FF2B5EF4-FFF2-40B4-BE49-F238E27FC236}">
                <a16:creationId xmlns:a16="http://schemas.microsoft.com/office/drawing/2014/main" id="{C68FA8F6-0778-A1A5-0E90-310F787DA73E}"/>
              </a:ext>
            </a:extLst>
          </p:cNvPr>
          <p:cNvSpPr txBox="1"/>
          <p:nvPr/>
        </p:nvSpPr>
        <p:spPr>
          <a:xfrm>
            <a:off x="5370707" y="1673859"/>
            <a:ext cx="1512666" cy="666977"/>
          </a:xfrm>
          <a:prstGeom prst="rect">
            <a:avLst/>
          </a:prstGeom>
          <a:noFill/>
        </p:spPr>
        <p:txBody>
          <a:bodyPr wrap="square" rtlCol="0">
            <a:spAutoFit/>
          </a:bodyPr>
          <a:lstStyle/>
          <a:p>
            <a:pPr algn="ctr"/>
            <a:r>
              <a:rPr lang="en-US" sz="1867" dirty="0">
                <a:solidFill>
                  <a:schemeClr val="bg1"/>
                </a:solidFill>
              </a:rPr>
              <a:t>Contractual Charges</a:t>
            </a:r>
          </a:p>
        </p:txBody>
      </p:sp>
      <p:sp>
        <p:nvSpPr>
          <p:cNvPr id="5" name="Rectangle 4">
            <a:extLst>
              <a:ext uri="{FF2B5EF4-FFF2-40B4-BE49-F238E27FC236}">
                <a16:creationId xmlns:a16="http://schemas.microsoft.com/office/drawing/2014/main" id="{1FF03BB6-A20D-8D34-0FE9-CE0309A1CE0B}"/>
              </a:ext>
            </a:extLst>
          </p:cNvPr>
          <p:cNvSpPr/>
          <p:nvPr/>
        </p:nvSpPr>
        <p:spPr>
          <a:xfrm>
            <a:off x="184593" y="1673859"/>
            <a:ext cx="3105150" cy="46034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74613" lvl="1"/>
            <a:endParaRPr lang="en-US" sz="1400" dirty="0">
              <a:solidFill>
                <a:schemeClr val="tx1">
                  <a:lumMod val="75000"/>
                  <a:lumOff val="25000"/>
                </a:schemeClr>
              </a:solidFill>
            </a:endParaRPr>
          </a:p>
        </p:txBody>
      </p:sp>
      <p:pic>
        <p:nvPicPr>
          <p:cNvPr id="20" name="Graphic 19" descr="Dollar with solid fill">
            <a:extLst>
              <a:ext uri="{FF2B5EF4-FFF2-40B4-BE49-F238E27FC236}">
                <a16:creationId xmlns:a16="http://schemas.microsoft.com/office/drawing/2014/main" id="{929F7462-3D13-CE1B-FB58-4157C5BD55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8802" y="3451070"/>
            <a:ext cx="914400" cy="914400"/>
          </a:xfrm>
          <a:prstGeom prst="rect">
            <a:avLst/>
          </a:prstGeom>
          <a:effectLst>
            <a:outerShdw blurRad="50800" dist="38100" dir="8100000" algn="tr" rotWithShape="0">
              <a:prstClr val="black">
                <a:alpha val="40000"/>
              </a:prstClr>
            </a:outerShdw>
          </a:effectLst>
        </p:spPr>
      </p:pic>
      <p:sp>
        <p:nvSpPr>
          <p:cNvPr id="11" name="TextBox 10">
            <a:extLst>
              <a:ext uri="{FF2B5EF4-FFF2-40B4-BE49-F238E27FC236}">
                <a16:creationId xmlns:a16="http://schemas.microsoft.com/office/drawing/2014/main" id="{46D71A73-9436-7E30-FF55-248F45B409B5}"/>
              </a:ext>
            </a:extLst>
          </p:cNvPr>
          <p:cNvSpPr txBox="1"/>
          <p:nvPr/>
        </p:nvSpPr>
        <p:spPr>
          <a:xfrm>
            <a:off x="238508" y="4987388"/>
            <a:ext cx="2482554" cy="554680"/>
          </a:xfrm>
          <a:prstGeom prst="rect">
            <a:avLst/>
          </a:prstGeom>
          <a:noFill/>
        </p:spPr>
        <p:txBody>
          <a:bodyPr wrap="square" rtlCol="0">
            <a:spAutoFit/>
          </a:bodyPr>
          <a:lstStyle/>
          <a:p>
            <a:endParaRPr lang="en-US" sz="1600" dirty="0">
              <a:solidFill>
                <a:schemeClr val="tx1">
                  <a:lumMod val="85000"/>
                  <a:lumOff val="15000"/>
                </a:schemeClr>
              </a:solidFill>
            </a:endParaRPr>
          </a:p>
          <a:p>
            <a:endParaRPr lang="en-US" sz="1600" dirty="0">
              <a:solidFill>
                <a:schemeClr val="tx1">
                  <a:lumMod val="85000"/>
                  <a:lumOff val="15000"/>
                </a:schemeClr>
              </a:solidFill>
            </a:endParaRPr>
          </a:p>
        </p:txBody>
      </p:sp>
      <p:sp>
        <p:nvSpPr>
          <p:cNvPr id="7" name="Rectangle 6">
            <a:extLst>
              <a:ext uri="{FF2B5EF4-FFF2-40B4-BE49-F238E27FC236}">
                <a16:creationId xmlns:a16="http://schemas.microsoft.com/office/drawing/2014/main" id="{2D7B04A2-E188-D336-2F9C-04E3D0886837}"/>
              </a:ext>
            </a:extLst>
          </p:cNvPr>
          <p:cNvSpPr/>
          <p:nvPr/>
        </p:nvSpPr>
        <p:spPr>
          <a:xfrm>
            <a:off x="9266966" y="1389442"/>
            <a:ext cx="2573865" cy="48202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solidFill>
                  <a:schemeClr val="tx1">
                    <a:lumMod val="75000"/>
                    <a:lumOff val="25000"/>
                  </a:schemeClr>
                </a:solidFill>
              </a:rPr>
              <a:t>State law also allows municipalities and counties to transfer property taxes and other general fund revenues to the water and wastewater funds, but this practice raises red flags for the LGC, DEQ, and any other potential lenders.</a:t>
            </a:r>
          </a:p>
        </p:txBody>
      </p:sp>
    </p:spTree>
    <p:extLst>
      <p:ext uri="{BB962C8B-B14F-4D97-AF65-F5344CB8AC3E}">
        <p14:creationId xmlns:p14="http://schemas.microsoft.com/office/powerpoint/2010/main" val="16283333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7D4AD-A45B-654C-A326-2DFD3973B0A7}"/>
              </a:ext>
            </a:extLst>
          </p:cNvPr>
          <p:cNvSpPr>
            <a:spLocks noGrp="1"/>
          </p:cNvSpPr>
          <p:nvPr>
            <p:ph type="title"/>
          </p:nvPr>
        </p:nvSpPr>
        <p:spPr>
          <a:xfrm>
            <a:off x="2152648" y="-135249"/>
            <a:ext cx="7886700" cy="1325563"/>
          </a:xfrm>
        </p:spPr>
        <p:txBody>
          <a:bodyPr>
            <a:normAutofit/>
          </a:bodyPr>
          <a:lstStyle/>
          <a:p>
            <a:pPr algn="ctr"/>
            <a:r>
              <a:rPr lang="en-US" dirty="0"/>
              <a:t>Transfers of Money</a:t>
            </a:r>
          </a:p>
        </p:txBody>
      </p:sp>
      <p:graphicFrame>
        <p:nvGraphicFramePr>
          <p:cNvPr id="4" name="Content Placeholder 3">
            <a:extLst>
              <a:ext uri="{FF2B5EF4-FFF2-40B4-BE49-F238E27FC236}">
                <a16:creationId xmlns:a16="http://schemas.microsoft.com/office/drawing/2014/main" id="{B59086E0-854B-6444-BEC2-A8E37A4DD24B}"/>
              </a:ext>
            </a:extLst>
          </p:cNvPr>
          <p:cNvGraphicFramePr>
            <a:graphicFrameLocks noGrp="1"/>
          </p:cNvGraphicFramePr>
          <p:nvPr>
            <p:ph idx="1"/>
            <p:extLst>
              <p:ext uri="{D42A27DB-BD31-4B8C-83A1-F6EECF244321}">
                <p14:modId xmlns:p14="http://schemas.microsoft.com/office/powerpoint/2010/main" val="2098449863"/>
              </p:ext>
            </p:extLst>
          </p:nvPr>
        </p:nvGraphicFramePr>
        <p:xfrm>
          <a:off x="625891" y="836333"/>
          <a:ext cx="6885438" cy="20904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Text&#10;&#10;Description automatically generated">
            <a:extLst>
              <a:ext uri="{FF2B5EF4-FFF2-40B4-BE49-F238E27FC236}">
                <a16:creationId xmlns:a16="http://schemas.microsoft.com/office/drawing/2014/main" id="{C0D7AD9A-10A6-D745-9BD9-C28FDE09759F}"/>
              </a:ext>
            </a:extLst>
          </p:cNvPr>
          <p:cNvPicPr>
            <a:picLocks noChangeAspect="1"/>
          </p:cNvPicPr>
          <p:nvPr/>
        </p:nvPicPr>
        <p:blipFill>
          <a:blip r:embed="rId7"/>
          <a:stretch>
            <a:fillRect/>
          </a:stretch>
        </p:blipFill>
        <p:spPr>
          <a:xfrm>
            <a:off x="1467659" y="3021173"/>
            <a:ext cx="5768311" cy="3552896"/>
          </a:xfrm>
          <a:prstGeom prst="rect">
            <a:avLst/>
          </a:prstGeom>
        </p:spPr>
      </p:pic>
      <p:sp>
        <p:nvSpPr>
          <p:cNvPr id="7" name="TextBox 6">
            <a:extLst>
              <a:ext uri="{FF2B5EF4-FFF2-40B4-BE49-F238E27FC236}">
                <a16:creationId xmlns:a16="http://schemas.microsoft.com/office/drawing/2014/main" id="{BCC8B1B8-C1F2-5440-81B8-B44912CE0BC7}"/>
              </a:ext>
            </a:extLst>
          </p:cNvPr>
          <p:cNvSpPr txBox="1"/>
          <p:nvPr/>
        </p:nvSpPr>
        <p:spPr>
          <a:xfrm>
            <a:off x="2820300" y="1190314"/>
            <a:ext cx="2496620" cy="1323439"/>
          </a:xfrm>
          <a:prstGeom prst="rect">
            <a:avLst/>
          </a:prstGeom>
          <a:noFill/>
        </p:spPr>
        <p:txBody>
          <a:bodyPr wrap="square" rtlCol="0">
            <a:spAutoFit/>
          </a:bodyPr>
          <a:lstStyle/>
          <a:p>
            <a:pPr algn="ctr"/>
            <a:r>
              <a:rPr lang="en-US" sz="2000" dirty="0"/>
              <a:t>Legally allowed to transfer monies between these funds, including loans, BUT</a:t>
            </a:r>
          </a:p>
        </p:txBody>
      </p:sp>
      <p:sp>
        <p:nvSpPr>
          <p:cNvPr id="3" name="Rectangle 2">
            <a:extLst>
              <a:ext uri="{FF2B5EF4-FFF2-40B4-BE49-F238E27FC236}">
                <a16:creationId xmlns:a16="http://schemas.microsoft.com/office/drawing/2014/main" id="{BE5DFB2C-7C71-A4DB-E7DF-21FF74F8A7C5}"/>
              </a:ext>
            </a:extLst>
          </p:cNvPr>
          <p:cNvSpPr/>
          <p:nvPr/>
        </p:nvSpPr>
        <p:spPr>
          <a:xfrm>
            <a:off x="8211312" y="3209544"/>
            <a:ext cx="2377440" cy="3200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solidFill>
                  <a:schemeClr val="tx1">
                    <a:lumMod val="75000"/>
                    <a:lumOff val="25000"/>
                  </a:schemeClr>
                </a:solidFill>
              </a:rPr>
              <a:t>Does not include “transfers” (reimbursements / cost allocations) for legitimate cost recovery purposes. </a:t>
            </a:r>
          </a:p>
          <a:p>
            <a:endParaRPr lang="en-US" sz="2000" dirty="0">
              <a:solidFill>
                <a:schemeClr val="tx1">
                  <a:lumMod val="75000"/>
                  <a:lumOff val="25000"/>
                </a:schemeClr>
              </a:solidFill>
            </a:endParaRPr>
          </a:p>
          <a:p>
            <a:r>
              <a:rPr lang="en-US" sz="2000" dirty="0">
                <a:solidFill>
                  <a:schemeClr val="tx1">
                    <a:lumMod val="75000"/>
                    <a:lumOff val="25000"/>
                  </a:schemeClr>
                </a:solidFill>
              </a:rPr>
              <a:t>Those are allowed and will not trigger this consequence.</a:t>
            </a:r>
          </a:p>
        </p:txBody>
      </p:sp>
      <p:cxnSp>
        <p:nvCxnSpPr>
          <p:cNvPr id="8" name="Straight Arrow Connector 7">
            <a:extLst>
              <a:ext uri="{FF2B5EF4-FFF2-40B4-BE49-F238E27FC236}">
                <a16:creationId xmlns:a16="http://schemas.microsoft.com/office/drawing/2014/main" id="{4A9DDCEA-E718-9CC2-EFA5-C624140F27D5}"/>
              </a:ext>
            </a:extLst>
          </p:cNvPr>
          <p:cNvCxnSpPr>
            <a:endCxn id="3" idx="1"/>
          </p:cNvCxnSpPr>
          <p:nvPr/>
        </p:nvCxnSpPr>
        <p:spPr>
          <a:xfrm flipV="1">
            <a:off x="7235970" y="4809744"/>
            <a:ext cx="975342" cy="612648"/>
          </a:xfrm>
          <a:prstGeom prst="straightConnector1">
            <a:avLst/>
          </a:prstGeom>
          <a:ln w="177800">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514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7" grpId="0"/>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2"/>
          <p:cNvSpPr>
            <a:spLocks noGrp="1"/>
          </p:cNvSpPr>
          <p:nvPr>
            <p:ph idx="1"/>
          </p:nvPr>
        </p:nvSpPr>
        <p:spPr>
          <a:xfrm>
            <a:off x="480025" y="1684961"/>
            <a:ext cx="3989233" cy="4505526"/>
          </a:xfrm>
        </p:spPr>
        <p:txBody>
          <a:bodyPr anchor="t">
            <a:normAutofit/>
          </a:bodyPr>
          <a:lstStyle/>
          <a:p>
            <a:pPr eaLnBrk="1" hangingPunct="1">
              <a:buFont typeface="Wingdings" charset="0"/>
              <a:buNone/>
            </a:pPr>
            <a:endParaRPr lang="en-US" sz="2200" dirty="0">
              <a:latin typeface="Calibri" charset="0"/>
            </a:endParaRPr>
          </a:p>
          <a:p>
            <a:pPr lvl="4" eaLnBrk="1" hangingPunct="1">
              <a:buFont typeface="Wingdings" charset="0"/>
              <a:buNone/>
            </a:pPr>
            <a:r>
              <a:rPr lang="en-US" sz="2200" dirty="0">
                <a:latin typeface="Calibri" charset="0"/>
              </a:rPr>
              <a:t>				</a:t>
            </a:r>
          </a:p>
        </p:txBody>
      </p:sp>
      <p:sp>
        <p:nvSpPr>
          <p:cNvPr id="3" name="Rectangle 2">
            <a:extLst>
              <a:ext uri="{FF2B5EF4-FFF2-40B4-BE49-F238E27FC236}">
                <a16:creationId xmlns:a16="http://schemas.microsoft.com/office/drawing/2014/main" id="{7EE6541A-6473-8F4D-BD67-015E8E35A1C6}"/>
              </a:ext>
            </a:extLst>
          </p:cNvPr>
          <p:cNvSpPr/>
          <p:nvPr/>
        </p:nvSpPr>
        <p:spPr>
          <a:xfrm>
            <a:off x="8538944" y="1328961"/>
            <a:ext cx="3647988" cy="1530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a:pPr>
            <a:r>
              <a:rPr lang="en-US" sz="2000" dirty="0">
                <a:solidFill>
                  <a:schemeClr val="tx1">
                    <a:lumMod val="65000"/>
                    <a:lumOff val="35000"/>
                  </a:schemeClr>
                </a:solidFill>
              </a:rPr>
              <a:t>You must have statutory authority to expend funds for any purpose</a:t>
            </a:r>
          </a:p>
          <a:p>
            <a:pPr marL="457200" indent="-457200">
              <a:buFont typeface="+mj-lt"/>
              <a:buAutoNum type="arabicPeriod"/>
            </a:pPr>
            <a:r>
              <a:rPr lang="en-US" sz="2000" dirty="0">
                <a:solidFill>
                  <a:schemeClr val="tx1">
                    <a:lumMod val="65000"/>
                    <a:lumOff val="35000"/>
                  </a:schemeClr>
                </a:solidFill>
              </a:rPr>
              <a:t>Public funds must be spent for benefit of citizens of your LG </a:t>
            </a:r>
          </a:p>
          <a:p>
            <a:pPr marL="457200" indent="-457200">
              <a:buFont typeface="+mj-lt"/>
              <a:buAutoNum type="arabicPeriod"/>
            </a:pPr>
            <a:r>
              <a:rPr lang="en-US" sz="2000" dirty="0">
                <a:solidFill>
                  <a:schemeClr val="tx1">
                    <a:lumMod val="65000"/>
                    <a:lumOff val="35000"/>
                  </a:schemeClr>
                </a:solidFill>
              </a:rPr>
              <a:t>Public funds must be spent for citizens </a:t>
            </a:r>
            <a:r>
              <a:rPr lang="en-US" sz="2200" dirty="0">
                <a:solidFill>
                  <a:schemeClr val="tx1">
                    <a:lumMod val="65000"/>
                    <a:lumOff val="35000"/>
                  </a:schemeClr>
                </a:solidFill>
              </a:rPr>
              <a:t>generally and </a:t>
            </a:r>
            <a:r>
              <a:rPr lang="en-US" sz="2000" dirty="0">
                <a:solidFill>
                  <a:schemeClr val="tx1">
                    <a:lumMod val="65000"/>
                    <a:lumOff val="35000"/>
                  </a:schemeClr>
                </a:solidFill>
              </a:rPr>
              <a:t>not solely to benefit private individual / entity</a:t>
            </a:r>
          </a:p>
        </p:txBody>
      </p:sp>
      <p:sp>
        <p:nvSpPr>
          <p:cNvPr id="10" name="Rectangle 9">
            <a:extLst>
              <a:ext uri="{FF2B5EF4-FFF2-40B4-BE49-F238E27FC236}">
                <a16:creationId xmlns:a16="http://schemas.microsoft.com/office/drawing/2014/main" id="{211B6D37-B578-9E43-8749-D6E557246F83}"/>
              </a:ext>
            </a:extLst>
          </p:cNvPr>
          <p:cNvSpPr/>
          <p:nvPr/>
        </p:nvSpPr>
        <p:spPr>
          <a:xfrm>
            <a:off x="8538944" y="4096381"/>
            <a:ext cx="3486943" cy="2398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a:pPr>
            <a:r>
              <a:rPr lang="en-US" sz="2000" dirty="0">
                <a:solidFill>
                  <a:schemeClr val="tx1">
                    <a:lumMod val="65000"/>
                    <a:lumOff val="35000"/>
                  </a:schemeClr>
                </a:solidFill>
              </a:rPr>
              <a:t>You may not provide direct benefit to private entities or individuals without receiving public benefit in return</a:t>
            </a:r>
          </a:p>
        </p:txBody>
      </p:sp>
      <p:pic>
        <p:nvPicPr>
          <p:cNvPr id="2050" name="Picture 2">
            <a:extLst>
              <a:ext uri="{FF2B5EF4-FFF2-40B4-BE49-F238E27FC236}">
                <a16:creationId xmlns:a16="http://schemas.microsoft.com/office/drawing/2014/main" id="{9907E482-E261-9640-A49A-A2E19C50D79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4367732" cy="687882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Pentagon 4">
            <a:extLst>
              <a:ext uri="{FF2B5EF4-FFF2-40B4-BE49-F238E27FC236}">
                <a16:creationId xmlns:a16="http://schemas.microsoft.com/office/drawing/2014/main" id="{24C73EF3-79E4-804F-8234-D84FB0C06E46}"/>
              </a:ext>
            </a:extLst>
          </p:cNvPr>
          <p:cNvSpPr/>
          <p:nvPr/>
        </p:nvSpPr>
        <p:spPr>
          <a:xfrm>
            <a:off x="3541796" y="997367"/>
            <a:ext cx="4895622" cy="2110170"/>
          </a:xfrm>
          <a:prstGeom prst="homePlate">
            <a:avLst/>
          </a:prstGeom>
          <a:solidFill>
            <a:schemeClr val="accent6"/>
          </a:solidFill>
          <a:ln>
            <a:noFill/>
          </a:ln>
          <a:effectLst>
            <a:outerShdw blurRad="50800" dist="38100" dir="8100000" algn="tr"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altLang="ja-JP" sz="2000" b="1" dirty="0"/>
              <a:t>Public Purpose</a:t>
            </a:r>
          </a:p>
          <a:p>
            <a:pPr marL="9525" indent="-9525">
              <a:buNone/>
            </a:pPr>
            <a:r>
              <a:rPr lang="ja-JP" altLang="en-US" sz="2000"/>
              <a:t>“</a:t>
            </a:r>
            <a:r>
              <a:rPr lang="en-US" altLang="ja-JP" sz="2000" dirty="0"/>
              <a:t>The power of taxation shall be exercised . . . for public purposes only . . .” </a:t>
            </a:r>
            <a:r>
              <a:rPr lang="en-US" sz="2000" dirty="0"/>
              <a:t>N.C. Const. Art. V, Sect. 2(1)</a:t>
            </a:r>
          </a:p>
        </p:txBody>
      </p:sp>
      <p:sp>
        <p:nvSpPr>
          <p:cNvPr id="6" name="Pentagon 5">
            <a:extLst>
              <a:ext uri="{FF2B5EF4-FFF2-40B4-BE49-F238E27FC236}">
                <a16:creationId xmlns:a16="http://schemas.microsoft.com/office/drawing/2014/main" id="{4A8D3495-3683-0043-8E28-F14FE31D0D34}"/>
              </a:ext>
            </a:extLst>
          </p:cNvPr>
          <p:cNvSpPr/>
          <p:nvPr/>
        </p:nvSpPr>
        <p:spPr>
          <a:xfrm>
            <a:off x="3541796" y="4113661"/>
            <a:ext cx="4895622" cy="2172651"/>
          </a:xfrm>
          <a:prstGeom prst="homePlate">
            <a:avLst/>
          </a:prstGeom>
          <a:solidFill>
            <a:schemeClr val="accent1"/>
          </a:solidFill>
          <a:ln>
            <a:noFill/>
          </a:ln>
          <a:effectLst>
            <a:outerShdw blurRad="50800" dist="38100" dir="8100000" algn="tr"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9525" indent="-9525">
              <a:buNone/>
            </a:pPr>
            <a:r>
              <a:rPr lang="en-US" altLang="ja-JP" sz="2000" b="1" dirty="0"/>
              <a:t>Exclusive Privileges &amp; Emoluments</a:t>
            </a:r>
          </a:p>
          <a:p>
            <a:pPr marL="9525" indent="-9525">
              <a:buNone/>
            </a:pPr>
            <a:r>
              <a:rPr lang="ja-JP" altLang="en-US" sz="2000"/>
              <a:t>“</a:t>
            </a:r>
            <a:r>
              <a:rPr lang="en-US" altLang="ja-JP" sz="2000" dirty="0"/>
              <a:t>No person or set of persons is entitled to exclusive or separate emoluments* or privileges from the community but in consideration of public services.</a:t>
            </a:r>
            <a:r>
              <a:rPr lang="ja-JP" altLang="en-US" sz="2000"/>
              <a:t>”</a:t>
            </a:r>
            <a:r>
              <a:rPr lang="en-US" altLang="ja-JP" sz="2000" dirty="0"/>
              <a:t> </a:t>
            </a:r>
          </a:p>
          <a:p>
            <a:pPr marL="9525" indent="-9525">
              <a:buNone/>
            </a:pPr>
            <a:r>
              <a:rPr lang="en-US" sz="2000" dirty="0"/>
              <a:t>N.C. Const. Art. I, Sect. 32</a:t>
            </a:r>
          </a:p>
        </p:txBody>
      </p:sp>
      <p:sp>
        <p:nvSpPr>
          <p:cNvPr id="4" name="Rounded Rectangle 3">
            <a:extLst>
              <a:ext uri="{FF2B5EF4-FFF2-40B4-BE49-F238E27FC236}">
                <a16:creationId xmlns:a16="http://schemas.microsoft.com/office/drawing/2014/main" id="{C6087F05-04F4-9541-33B4-7EA1F7C9A444}"/>
              </a:ext>
            </a:extLst>
          </p:cNvPr>
          <p:cNvSpPr/>
          <p:nvPr/>
        </p:nvSpPr>
        <p:spPr>
          <a:xfrm>
            <a:off x="8437418" y="388040"/>
            <a:ext cx="3754582" cy="3412692"/>
          </a:xfrm>
          <a:prstGeom prst="roundRect">
            <a:avLst/>
          </a:prstGeom>
          <a:noFill/>
          <a:ln w="76200">
            <a:solidFill>
              <a:schemeClr val="accent6"/>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626C41D8-8603-7C49-CD49-6ADBA2690D29}"/>
              </a:ext>
            </a:extLst>
          </p:cNvPr>
          <p:cNvSpPr/>
          <p:nvPr/>
        </p:nvSpPr>
        <p:spPr>
          <a:xfrm>
            <a:off x="8437418" y="4374638"/>
            <a:ext cx="3754582" cy="1790367"/>
          </a:xfrm>
          <a:prstGeom prst="roundRect">
            <a:avLst/>
          </a:prstGeom>
          <a:noFill/>
          <a:ln w="76200">
            <a:solidFill>
              <a:schemeClr val="accent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12502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A5C421-F10C-B749-A5EC-9AE5108F908B}"/>
              </a:ext>
            </a:extLst>
          </p:cNvPr>
          <p:cNvSpPr/>
          <p:nvPr/>
        </p:nvSpPr>
        <p:spPr>
          <a:xfrm>
            <a:off x="3575407" y="0"/>
            <a:ext cx="8616593" cy="6858000"/>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09" name="Title 1">
            <a:extLst>
              <a:ext uri="{FF2B5EF4-FFF2-40B4-BE49-F238E27FC236}">
                <a16:creationId xmlns:a16="http://schemas.microsoft.com/office/drawing/2014/main" id="{E25BAF64-227D-EE4B-A2B8-CC3B9988225F}"/>
              </a:ext>
            </a:extLst>
          </p:cNvPr>
          <p:cNvSpPr>
            <a:spLocks noGrp="1"/>
          </p:cNvSpPr>
          <p:nvPr>
            <p:ph type="title"/>
          </p:nvPr>
        </p:nvSpPr>
        <p:spPr>
          <a:xfrm>
            <a:off x="5259616" y="-359596"/>
            <a:ext cx="6251110" cy="1783080"/>
          </a:xfrm>
        </p:spPr>
        <p:txBody>
          <a:bodyPr vert="horz" lIns="91440" tIns="45720" rIns="91440" bIns="45720" rtlCol="0" anchor="b">
            <a:normAutofit/>
          </a:bodyPr>
          <a:lstStyle/>
          <a:p>
            <a:r>
              <a:rPr lang="en-US" altLang="en-US" dirty="0">
                <a:solidFill>
                  <a:schemeClr val="bg1"/>
                </a:solidFill>
              </a:rPr>
              <a:t>Lawful?</a:t>
            </a:r>
          </a:p>
        </p:txBody>
      </p:sp>
      <p:sp>
        <p:nvSpPr>
          <p:cNvPr id="68610" name="Content Placeholder 3">
            <a:extLst>
              <a:ext uri="{FF2B5EF4-FFF2-40B4-BE49-F238E27FC236}">
                <a16:creationId xmlns:a16="http://schemas.microsoft.com/office/drawing/2014/main" id="{F116C453-2019-1248-8896-20923DA8775C}"/>
              </a:ext>
            </a:extLst>
          </p:cNvPr>
          <p:cNvSpPr>
            <a:spLocks noGrp="1"/>
          </p:cNvSpPr>
          <p:nvPr>
            <p:ph idx="1"/>
          </p:nvPr>
        </p:nvSpPr>
        <p:spPr>
          <a:xfrm>
            <a:off x="5341809" y="1423484"/>
            <a:ext cx="6251110" cy="5074544"/>
          </a:xfrm>
        </p:spPr>
        <p:txBody>
          <a:bodyPr vert="horz" lIns="91440" tIns="45720" rIns="91440" bIns="45720" rtlCol="0">
            <a:noAutofit/>
          </a:bodyPr>
          <a:lstStyle/>
          <a:p>
            <a:pPr marL="0" indent="0">
              <a:buNone/>
            </a:pPr>
            <a:r>
              <a:rPr lang="en-US" altLang="en-US" dirty="0">
                <a:solidFill>
                  <a:schemeClr val="bg1"/>
                </a:solidFill>
              </a:rPr>
              <a:t>A beloved city resident leaves his faucets running all day to accommodate his many cats. He has recently fallen behind on his rather high water bill. The department’s normal procedure is to shut off the water and impose a penalty for the delinquency. The city manager feels sorry for the resident and requests that the city’s governing board make an exception and waive his outstanding utility fees and late penalties. To a cheering crowd, the board votes unanimously to do so. </a:t>
            </a:r>
          </a:p>
        </p:txBody>
      </p:sp>
      <p:pic>
        <p:nvPicPr>
          <p:cNvPr id="68611" name="Picture 1">
            <a:extLst>
              <a:ext uri="{FF2B5EF4-FFF2-40B4-BE49-F238E27FC236}">
                <a16:creationId xmlns:a16="http://schemas.microsoft.com/office/drawing/2014/main" id="{6284D00F-32F7-564B-B00E-C80BC71CBEE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bwMode="auto">
          <a:xfrm>
            <a:off x="0" y="10"/>
            <a:ext cx="4891957"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0794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45F74-7F00-8AE1-EB45-F478ABD674A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41C46FD-B489-B3A7-4CA2-0ED586135D50}"/>
              </a:ext>
            </a:extLst>
          </p:cNvPr>
          <p:cNvSpPr/>
          <p:nvPr/>
        </p:nvSpPr>
        <p:spPr>
          <a:xfrm>
            <a:off x="0" y="0"/>
            <a:ext cx="12192000" cy="1286235"/>
          </a:xfrm>
          <a:prstGeom prst="rect">
            <a:avLst/>
          </a:prstGeom>
          <a:solidFill>
            <a:schemeClr val="tx1">
              <a:lumMod val="65000"/>
              <a:lumOff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E5DA8560-6D0D-26BC-D4CF-65C69FC99556}"/>
              </a:ext>
            </a:extLst>
          </p:cNvPr>
          <p:cNvSpPr/>
          <p:nvPr/>
        </p:nvSpPr>
        <p:spPr>
          <a:xfrm>
            <a:off x="2469630" y="2841237"/>
            <a:ext cx="2299981" cy="2096652"/>
          </a:xfrm>
          <a:prstGeom prst="roundRect">
            <a:avLst/>
          </a:prstGeom>
          <a:blipFill>
            <a:blip r:embed="rId2"/>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CCEEDFFC-AE06-33C5-B288-0B0EAC539149}"/>
              </a:ext>
            </a:extLst>
          </p:cNvPr>
          <p:cNvSpPr/>
          <p:nvPr/>
        </p:nvSpPr>
        <p:spPr>
          <a:xfrm>
            <a:off x="1257416" y="1502683"/>
            <a:ext cx="4928093" cy="4932628"/>
          </a:xfrm>
          <a:custGeom>
            <a:avLst/>
            <a:gdLst>
              <a:gd name="connsiteX0" fmla="*/ 2544434 w 5236864"/>
              <a:gd name="connsiteY0" fmla="*/ 1549412 h 5241684"/>
              <a:gd name="connsiteX1" fmla="*/ 2237217 w 5236864"/>
              <a:gd name="connsiteY1" fmla="*/ 1556239 h 5241684"/>
              <a:gd name="connsiteX2" fmla="*/ 2208485 w 5236864"/>
              <a:gd name="connsiteY2" fmla="*/ 1560460 h 5241684"/>
              <a:gd name="connsiteX3" fmla="*/ 1937338 w 5236864"/>
              <a:gd name="connsiteY3" fmla="*/ 1573558 h 5241684"/>
              <a:gd name="connsiteX4" fmla="*/ 1585895 w 5236864"/>
              <a:gd name="connsiteY4" fmla="*/ 1925002 h 5241684"/>
              <a:gd name="connsiteX5" fmla="*/ 1556139 w 5236864"/>
              <a:gd name="connsiteY5" fmla="*/ 2566242 h 5241684"/>
              <a:gd name="connsiteX6" fmla="*/ 1556139 w 5236864"/>
              <a:gd name="connsiteY6" fmla="*/ 2567950 h 5241684"/>
              <a:gd name="connsiteX7" fmla="*/ 1546729 w 5236864"/>
              <a:gd name="connsiteY7" fmla="*/ 2601099 h 5241684"/>
              <a:gd name="connsiteX8" fmla="*/ 1553005 w 5236864"/>
              <a:gd name="connsiteY8" fmla="*/ 2883525 h 5241684"/>
              <a:gd name="connsiteX9" fmla="*/ 1554679 w 5236864"/>
              <a:gd name="connsiteY9" fmla="*/ 2887602 h 5241684"/>
              <a:gd name="connsiteX10" fmla="*/ 1562830 w 5236864"/>
              <a:gd name="connsiteY10" fmla="*/ 2939753 h 5241684"/>
              <a:gd name="connsiteX11" fmla="*/ 1585965 w 5236864"/>
              <a:gd name="connsiteY11" fmla="*/ 3301946 h 5241684"/>
              <a:gd name="connsiteX12" fmla="*/ 1937408 w 5236864"/>
              <a:gd name="connsiteY12" fmla="*/ 3653389 h 5241684"/>
              <a:gd name="connsiteX13" fmla="*/ 2619723 w 5236864"/>
              <a:gd name="connsiteY13" fmla="*/ 3685921 h 5241684"/>
              <a:gd name="connsiteX14" fmla="*/ 2621147 w 5236864"/>
              <a:gd name="connsiteY14" fmla="*/ 3685921 h 5241684"/>
              <a:gd name="connsiteX15" fmla="*/ 2636931 w 5236864"/>
              <a:gd name="connsiteY15" fmla="*/ 3690398 h 5241684"/>
              <a:gd name="connsiteX16" fmla="*/ 2933103 w 5236864"/>
              <a:gd name="connsiteY16" fmla="*/ 3683817 h 5241684"/>
              <a:gd name="connsiteX17" fmla="*/ 2959492 w 5236864"/>
              <a:gd name="connsiteY17" fmla="*/ 3679656 h 5241684"/>
              <a:gd name="connsiteX18" fmla="*/ 3314353 w 5236864"/>
              <a:gd name="connsiteY18" fmla="*/ 3653389 h 5241684"/>
              <a:gd name="connsiteX19" fmla="*/ 3665796 w 5236864"/>
              <a:gd name="connsiteY19" fmla="*/ 3301946 h 5241684"/>
              <a:gd name="connsiteX20" fmla="*/ 3683308 w 5236864"/>
              <a:gd name="connsiteY20" fmla="*/ 2563252 h 5241684"/>
              <a:gd name="connsiteX21" fmla="*/ 3683308 w 5236864"/>
              <a:gd name="connsiteY21" fmla="*/ 2561828 h 5241684"/>
              <a:gd name="connsiteX22" fmla="*/ 3689641 w 5236864"/>
              <a:gd name="connsiteY22" fmla="*/ 2539525 h 5241684"/>
              <a:gd name="connsiteX23" fmla="*/ 3683213 w 5236864"/>
              <a:gd name="connsiteY23" fmla="*/ 2250288 h 5241684"/>
              <a:gd name="connsiteX24" fmla="*/ 3680675 w 5236864"/>
              <a:gd name="connsiteY24" fmla="*/ 2232097 h 5241684"/>
              <a:gd name="connsiteX25" fmla="*/ 3665797 w 5236864"/>
              <a:gd name="connsiteY25" fmla="*/ 1925002 h 5241684"/>
              <a:gd name="connsiteX26" fmla="*/ 3314353 w 5236864"/>
              <a:gd name="connsiteY26" fmla="*/ 1573558 h 5241684"/>
              <a:gd name="connsiteX27" fmla="*/ 2599009 w 5236864"/>
              <a:gd name="connsiteY27" fmla="*/ 1555833 h 5241684"/>
              <a:gd name="connsiteX28" fmla="*/ 2567189 w 5236864"/>
              <a:gd name="connsiteY28" fmla="*/ 1555833 h 5241684"/>
              <a:gd name="connsiteX29" fmla="*/ 2569965 w 5236864"/>
              <a:gd name="connsiteY29" fmla="*/ 0 h 5241684"/>
              <a:gd name="connsiteX30" fmla="*/ 2685072 w 5236864"/>
              <a:gd name="connsiteY30" fmla="*/ 0 h 5241684"/>
              <a:gd name="connsiteX31" fmla="*/ 4329034 w 5236864"/>
              <a:gd name="connsiteY31" fmla="*/ 43637 h 5241684"/>
              <a:gd name="connsiteX32" fmla="*/ 5193869 w 5236864"/>
              <a:gd name="connsiteY32" fmla="*/ 908471 h 5241684"/>
              <a:gd name="connsiteX33" fmla="*/ 5232871 w 5236864"/>
              <a:gd name="connsiteY33" fmla="*/ 1816289 h 5241684"/>
              <a:gd name="connsiteX34" fmla="*/ 5233833 w 5236864"/>
              <a:gd name="connsiteY34" fmla="*/ 1902572 h 5241684"/>
              <a:gd name="connsiteX35" fmla="*/ 5236855 w 5236864"/>
              <a:gd name="connsiteY35" fmla="*/ 1903625 h 5241684"/>
              <a:gd name="connsiteX36" fmla="*/ 5235563 w 5236864"/>
              <a:gd name="connsiteY36" fmla="*/ 2098401 h 5241684"/>
              <a:gd name="connsiteX37" fmla="*/ 5236224 w 5236864"/>
              <a:gd name="connsiteY37" fmla="*/ 2196433 h 5241684"/>
              <a:gd name="connsiteX38" fmla="*/ 5234837 w 5236864"/>
              <a:gd name="connsiteY38" fmla="*/ 2207783 h 5241684"/>
              <a:gd name="connsiteX39" fmla="*/ 5232845 w 5236864"/>
              <a:gd name="connsiteY39" fmla="*/ 2508016 h 5241684"/>
              <a:gd name="connsiteX40" fmla="*/ 5236864 w 5236864"/>
              <a:gd name="connsiteY40" fmla="*/ 2527232 h 5241684"/>
              <a:gd name="connsiteX41" fmla="*/ 5236864 w 5236864"/>
              <a:gd name="connsiteY41" fmla="*/ 2748050 h 5241684"/>
              <a:gd name="connsiteX42" fmla="*/ 5193868 w 5236864"/>
              <a:gd name="connsiteY42" fmla="*/ 4296836 h 5241684"/>
              <a:gd name="connsiteX43" fmla="*/ 4329033 w 5236864"/>
              <a:gd name="connsiteY43" fmla="*/ 5161671 h 5241684"/>
              <a:gd name="connsiteX44" fmla="*/ 3307811 w 5236864"/>
              <a:gd name="connsiteY44" fmla="*/ 5231563 h 5241684"/>
              <a:gd name="connsiteX45" fmla="*/ 3225286 w 5236864"/>
              <a:gd name="connsiteY45" fmla="*/ 5233785 h 5241684"/>
              <a:gd name="connsiteX46" fmla="*/ 3223572 w 5236864"/>
              <a:gd name="connsiteY46" fmla="*/ 5238707 h 5241684"/>
              <a:gd name="connsiteX47" fmla="*/ 3055651 w 5236864"/>
              <a:gd name="connsiteY47" fmla="*/ 5237593 h 5241684"/>
              <a:gd name="connsiteX48" fmla="*/ 2986899 w 5236864"/>
              <a:gd name="connsiteY48" fmla="*/ 5238908 h 5241684"/>
              <a:gd name="connsiteX49" fmla="*/ 2970194 w 5236864"/>
              <a:gd name="connsiteY49" fmla="*/ 5237026 h 5241684"/>
              <a:gd name="connsiteX50" fmla="*/ 2654549 w 5236864"/>
              <a:gd name="connsiteY50" fmla="*/ 5234932 h 5241684"/>
              <a:gd name="connsiteX51" fmla="*/ 2647418 w 5236864"/>
              <a:gd name="connsiteY51" fmla="*/ 5238096 h 5241684"/>
              <a:gd name="connsiteX52" fmla="*/ 2621574 w 5236864"/>
              <a:gd name="connsiteY52" fmla="*/ 5241684 h 5241684"/>
              <a:gd name="connsiteX53" fmla="*/ 2619794 w 5236864"/>
              <a:gd name="connsiteY53" fmla="*/ 5241684 h 5241684"/>
              <a:gd name="connsiteX54" fmla="*/ 940738 w 5236864"/>
              <a:gd name="connsiteY54" fmla="*/ 5161743 h 5241684"/>
              <a:gd name="connsiteX55" fmla="*/ 75903 w 5236864"/>
              <a:gd name="connsiteY55" fmla="*/ 4296908 h 5241684"/>
              <a:gd name="connsiteX56" fmla="*/ 14406 w 5236864"/>
              <a:gd name="connsiteY56" fmla="*/ 3275536 h 5241684"/>
              <a:gd name="connsiteX57" fmla="*/ 14078 w 5236864"/>
              <a:gd name="connsiteY57" fmla="*/ 3263780 h 5241684"/>
              <a:gd name="connsiteX58" fmla="*/ 0 w 5236864"/>
              <a:gd name="connsiteY58" fmla="*/ 3258878 h 5241684"/>
              <a:gd name="connsiteX59" fmla="*/ 4400 w 5236864"/>
              <a:gd name="connsiteY59" fmla="*/ 2595760 h 5241684"/>
              <a:gd name="connsiteX60" fmla="*/ 2726 w 5236864"/>
              <a:gd name="connsiteY60" fmla="*/ 2589876 h 5241684"/>
              <a:gd name="connsiteX61" fmla="*/ 2512 w 5236864"/>
              <a:gd name="connsiteY61" fmla="*/ 2486372 h 5241684"/>
              <a:gd name="connsiteX62" fmla="*/ 75833 w 5236864"/>
              <a:gd name="connsiteY62" fmla="*/ 908470 h 5241684"/>
              <a:gd name="connsiteX63" fmla="*/ 940668 w 5236864"/>
              <a:gd name="connsiteY63" fmla="*/ 43636 h 5241684"/>
              <a:gd name="connsiteX64" fmla="*/ 1781679 w 5236864"/>
              <a:gd name="connsiteY64" fmla="*/ 7336 h 5241684"/>
              <a:gd name="connsiteX65" fmla="*/ 1923054 w 5236864"/>
              <a:gd name="connsiteY65" fmla="*/ 4784 h 5241684"/>
              <a:gd name="connsiteX66" fmla="*/ 1924075 w 5236864"/>
              <a:gd name="connsiteY66" fmla="*/ 1852 h 5241684"/>
              <a:gd name="connsiteX67" fmla="*/ 2068578 w 5236864"/>
              <a:gd name="connsiteY67" fmla="*/ 2811 h 5241684"/>
              <a:gd name="connsiteX68" fmla="*/ 2088668 w 5236864"/>
              <a:gd name="connsiteY68" fmla="*/ 2542 h 5241684"/>
              <a:gd name="connsiteX69" fmla="*/ 2262942 w 5236864"/>
              <a:gd name="connsiteY69" fmla="*/ 996 h 5241684"/>
              <a:gd name="connsiteX70" fmla="*/ 2290407 w 5236864"/>
              <a:gd name="connsiteY70" fmla="*/ 4283 h 5241684"/>
              <a:gd name="connsiteX71" fmla="*/ 2548614 w 5236864"/>
              <a:gd name="connsiteY71" fmla="*/ 5996 h 524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236864" h="5241684">
                <a:moveTo>
                  <a:pt x="2544434" y="1549412"/>
                </a:moveTo>
                <a:lnTo>
                  <a:pt x="2237217" y="1556239"/>
                </a:lnTo>
                <a:lnTo>
                  <a:pt x="2208485" y="1560460"/>
                </a:lnTo>
                <a:cubicBezTo>
                  <a:pt x="2014148" y="1565727"/>
                  <a:pt x="1937338" y="1573558"/>
                  <a:pt x="1937338" y="1573558"/>
                </a:cubicBezTo>
                <a:cubicBezTo>
                  <a:pt x="1724493" y="1582385"/>
                  <a:pt x="1618142" y="1700624"/>
                  <a:pt x="1585895" y="1925002"/>
                </a:cubicBezTo>
                <a:cubicBezTo>
                  <a:pt x="1585895" y="1925002"/>
                  <a:pt x="1556139" y="2090579"/>
                  <a:pt x="1556139" y="2566242"/>
                </a:cubicBezTo>
                <a:lnTo>
                  <a:pt x="1556139" y="2567950"/>
                </a:lnTo>
                <a:lnTo>
                  <a:pt x="1546729" y="2601099"/>
                </a:lnTo>
                <a:lnTo>
                  <a:pt x="1553005" y="2883525"/>
                </a:lnTo>
                <a:lnTo>
                  <a:pt x="1554679" y="2887602"/>
                </a:lnTo>
                <a:cubicBezTo>
                  <a:pt x="1559396" y="2904432"/>
                  <a:pt x="1562172" y="2921921"/>
                  <a:pt x="1562830" y="2939753"/>
                </a:cubicBezTo>
                <a:cubicBezTo>
                  <a:pt x="1571585" y="3176161"/>
                  <a:pt x="1585965" y="3301946"/>
                  <a:pt x="1585965" y="3301946"/>
                </a:cubicBezTo>
                <a:cubicBezTo>
                  <a:pt x="1609314" y="3538140"/>
                  <a:pt x="1715736" y="3626766"/>
                  <a:pt x="1937408" y="3653389"/>
                </a:cubicBezTo>
                <a:cubicBezTo>
                  <a:pt x="1937408" y="3653389"/>
                  <a:pt x="2143847" y="3685921"/>
                  <a:pt x="2619723" y="3685921"/>
                </a:cubicBezTo>
                <a:lnTo>
                  <a:pt x="2621147" y="3685921"/>
                </a:lnTo>
                <a:lnTo>
                  <a:pt x="2636931" y="3690398"/>
                </a:lnTo>
                <a:lnTo>
                  <a:pt x="2933103" y="3683817"/>
                </a:lnTo>
                <a:lnTo>
                  <a:pt x="2959492" y="3679656"/>
                </a:lnTo>
                <a:cubicBezTo>
                  <a:pt x="3200812" y="3670260"/>
                  <a:pt x="3314353" y="3653389"/>
                  <a:pt x="3314353" y="3653389"/>
                </a:cubicBezTo>
                <a:cubicBezTo>
                  <a:pt x="3541435" y="3620929"/>
                  <a:pt x="3647858" y="3490872"/>
                  <a:pt x="3665796" y="3301946"/>
                </a:cubicBezTo>
                <a:cubicBezTo>
                  <a:pt x="3665796" y="3301946"/>
                  <a:pt x="3683308" y="3127541"/>
                  <a:pt x="3683308" y="2563252"/>
                </a:cubicBezTo>
                <a:lnTo>
                  <a:pt x="3683308" y="2561828"/>
                </a:lnTo>
                <a:lnTo>
                  <a:pt x="3689641" y="2539525"/>
                </a:lnTo>
                <a:lnTo>
                  <a:pt x="3683213" y="2250288"/>
                </a:lnTo>
                <a:lnTo>
                  <a:pt x="3680675" y="2232097"/>
                </a:lnTo>
                <a:cubicBezTo>
                  <a:pt x="3675763" y="1967357"/>
                  <a:pt x="3665797" y="1925002"/>
                  <a:pt x="3665797" y="1925002"/>
                </a:cubicBezTo>
                <a:cubicBezTo>
                  <a:pt x="3662593" y="1709452"/>
                  <a:pt x="3547415" y="1585375"/>
                  <a:pt x="3314353" y="1573558"/>
                </a:cubicBezTo>
                <a:cubicBezTo>
                  <a:pt x="3314353" y="1573558"/>
                  <a:pt x="3139664" y="1555833"/>
                  <a:pt x="2599009" y="1555833"/>
                </a:cubicBezTo>
                <a:cubicBezTo>
                  <a:pt x="2588260" y="1555833"/>
                  <a:pt x="2577653" y="1555833"/>
                  <a:pt x="2567189" y="1555833"/>
                </a:cubicBezTo>
                <a:close/>
                <a:moveTo>
                  <a:pt x="2569965" y="0"/>
                </a:moveTo>
                <a:cubicBezTo>
                  <a:pt x="2617730" y="0"/>
                  <a:pt x="2667560" y="0"/>
                  <a:pt x="2685072" y="0"/>
                </a:cubicBezTo>
                <a:cubicBezTo>
                  <a:pt x="4015532" y="0"/>
                  <a:pt x="4329034" y="43637"/>
                  <a:pt x="4329034" y="43637"/>
                </a:cubicBezTo>
                <a:cubicBezTo>
                  <a:pt x="4902434" y="72752"/>
                  <a:pt x="5185967" y="378067"/>
                  <a:pt x="5193869" y="908471"/>
                </a:cubicBezTo>
                <a:cubicBezTo>
                  <a:pt x="5193869" y="908471"/>
                  <a:pt x="5222209" y="1028429"/>
                  <a:pt x="5232871" y="1816289"/>
                </a:cubicBezTo>
                <a:lnTo>
                  <a:pt x="5233833" y="1902572"/>
                </a:lnTo>
                <a:lnTo>
                  <a:pt x="5236855" y="1903625"/>
                </a:lnTo>
                <a:lnTo>
                  <a:pt x="5235563" y="2098401"/>
                </a:lnTo>
                <a:lnTo>
                  <a:pt x="5236224" y="2196433"/>
                </a:lnTo>
                <a:lnTo>
                  <a:pt x="5234837" y="2207783"/>
                </a:lnTo>
                <a:lnTo>
                  <a:pt x="5232845" y="2508016"/>
                </a:lnTo>
                <a:lnTo>
                  <a:pt x="5236864" y="2527232"/>
                </a:lnTo>
                <a:lnTo>
                  <a:pt x="5236864" y="2748050"/>
                </a:lnTo>
                <a:cubicBezTo>
                  <a:pt x="5236864" y="4136597"/>
                  <a:pt x="5193868" y="4296836"/>
                  <a:pt x="5193868" y="4296836"/>
                </a:cubicBezTo>
                <a:cubicBezTo>
                  <a:pt x="5149662" y="4761821"/>
                  <a:pt x="4887912" y="5081730"/>
                  <a:pt x="4329033" y="5161671"/>
                </a:cubicBezTo>
                <a:cubicBezTo>
                  <a:pt x="4329033" y="5161671"/>
                  <a:pt x="4003441" y="5210069"/>
                  <a:pt x="3307811" y="5231563"/>
                </a:cubicBezTo>
                <a:lnTo>
                  <a:pt x="3225286" y="5233785"/>
                </a:lnTo>
                <a:lnTo>
                  <a:pt x="3223572" y="5238707"/>
                </a:lnTo>
                <a:lnTo>
                  <a:pt x="3055651" y="5237593"/>
                </a:lnTo>
                <a:lnTo>
                  <a:pt x="2986899" y="5238908"/>
                </a:lnTo>
                <a:lnTo>
                  <a:pt x="2970194" y="5237026"/>
                </a:lnTo>
                <a:lnTo>
                  <a:pt x="2654549" y="5234932"/>
                </a:lnTo>
                <a:lnTo>
                  <a:pt x="2647418" y="5238096"/>
                </a:lnTo>
                <a:cubicBezTo>
                  <a:pt x="2639327" y="5240423"/>
                  <a:pt x="2630677" y="5241684"/>
                  <a:pt x="2621574" y="5241684"/>
                </a:cubicBezTo>
                <a:lnTo>
                  <a:pt x="2619794" y="5241684"/>
                </a:lnTo>
                <a:cubicBezTo>
                  <a:pt x="1448719" y="5241684"/>
                  <a:pt x="940738" y="5161743"/>
                  <a:pt x="940738" y="5161743"/>
                </a:cubicBezTo>
                <a:cubicBezTo>
                  <a:pt x="395171" y="5096323"/>
                  <a:pt x="133493" y="4878210"/>
                  <a:pt x="75903" y="4296908"/>
                </a:cubicBezTo>
                <a:cubicBezTo>
                  <a:pt x="75903" y="4296908"/>
                  <a:pt x="35137" y="3941286"/>
                  <a:pt x="14406" y="3275536"/>
                </a:cubicBezTo>
                <a:lnTo>
                  <a:pt x="14078" y="3263780"/>
                </a:lnTo>
                <a:lnTo>
                  <a:pt x="0" y="3258878"/>
                </a:lnTo>
                <a:lnTo>
                  <a:pt x="4400" y="2595760"/>
                </a:lnTo>
                <a:lnTo>
                  <a:pt x="2726" y="2589876"/>
                </a:lnTo>
                <a:cubicBezTo>
                  <a:pt x="2583" y="2555849"/>
                  <a:pt x="2512" y="2521324"/>
                  <a:pt x="2512" y="2486372"/>
                </a:cubicBezTo>
                <a:cubicBezTo>
                  <a:pt x="2512" y="1315866"/>
                  <a:pt x="75833" y="908470"/>
                  <a:pt x="75833" y="908470"/>
                </a:cubicBezTo>
                <a:cubicBezTo>
                  <a:pt x="155205" y="356213"/>
                  <a:pt x="416884" y="65419"/>
                  <a:pt x="940668" y="43636"/>
                </a:cubicBezTo>
                <a:cubicBezTo>
                  <a:pt x="940668" y="43636"/>
                  <a:pt x="1174931" y="19763"/>
                  <a:pt x="1781679" y="7336"/>
                </a:cubicBezTo>
                <a:lnTo>
                  <a:pt x="1923054" y="4784"/>
                </a:lnTo>
                <a:lnTo>
                  <a:pt x="1924075" y="1852"/>
                </a:lnTo>
                <a:lnTo>
                  <a:pt x="2068578" y="2811"/>
                </a:lnTo>
                <a:lnTo>
                  <a:pt x="2088668" y="2542"/>
                </a:lnTo>
                <a:cubicBezTo>
                  <a:pt x="2144408" y="1922"/>
                  <a:pt x="2202479" y="1401"/>
                  <a:pt x="2262942" y="996"/>
                </a:cubicBezTo>
                <a:lnTo>
                  <a:pt x="2290407" y="4283"/>
                </a:lnTo>
                <a:lnTo>
                  <a:pt x="2548614" y="5996"/>
                </a:lnTo>
                <a:close/>
              </a:path>
            </a:pathLst>
          </a:custGeom>
          <a:solidFill>
            <a:srgbClr val="999999">
              <a:alpha val="74000"/>
            </a:srgbClr>
          </a:solidFill>
          <a:ln w="7115" cap="flat">
            <a:noFill/>
            <a:prstDash val="solid"/>
            <a:miter/>
          </a:ln>
          <a:effectLst>
            <a:softEdge rad="241300"/>
          </a:effectLst>
        </p:spPr>
        <p:txBody>
          <a:bodyPr rtlCol="0" anchor="ctr"/>
          <a:lstStyle/>
          <a:p>
            <a:endParaRPr lang="en-IN"/>
          </a:p>
        </p:txBody>
      </p:sp>
      <p:sp>
        <p:nvSpPr>
          <p:cNvPr id="28" name="Freeform: Shape 27">
            <a:extLst>
              <a:ext uri="{FF2B5EF4-FFF2-40B4-BE49-F238E27FC236}">
                <a16:creationId xmlns:a16="http://schemas.microsoft.com/office/drawing/2014/main" id="{C4F66B44-6F23-F7FD-BACF-D1DD9F13A7D9}"/>
              </a:ext>
            </a:extLst>
          </p:cNvPr>
          <p:cNvSpPr/>
          <p:nvPr/>
        </p:nvSpPr>
        <p:spPr>
          <a:xfrm>
            <a:off x="3518965" y="1394459"/>
            <a:ext cx="2576434" cy="2632064"/>
          </a:xfrm>
          <a:custGeom>
            <a:avLst/>
            <a:gdLst>
              <a:gd name="connsiteX0" fmla="*/ 12019 w 2737862"/>
              <a:gd name="connsiteY0" fmla="*/ 1448628 h 2796977"/>
              <a:gd name="connsiteX1" fmla="*/ 68826 w 2737862"/>
              <a:gd name="connsiteY1" fmla="*/ 1555834 h 2796977"/>
              <a:gd name="connsiteX2" fmla="*/ 100646 w 2737862"/>
              <a:gd name="connsiteY2" fmla="*/ 1555834 h 2796977"/>
              <a:gd name="connsiteX3" fmla="*/ 815990 w 2737862"/>
              <a:gd name="connsiteY3" fmla="*/ 1573559 h 2796977"/>
              <a:gd name="connsiteX4" fmla="*/ 1167434 w 2737862"/>
              <a:gd name="connsiteY4" fmla="*/ 1925003 h 2796977"/>
              <a:gd name="connsiteX5" fmla="*/ 1182312 w 2737862"/>
              <a:gd name="connsiteY5" fmla="*/ 2232098 h 2796977"/>
              <a:gd name="connsiteX6" fmla="*/ 1269301 w 2737862"/>
              <a:gd name="connsiteY6" fmla="*/ 2392977 h 2796977"/>
              <a:gd name="connsiteX7" fmla="*/ 1810098 w 2737862"/>
              <a:gd name="connsiteY7" fmla="*/ 2760723 h 2796977"/>
              <a:gd name="connsiteX8" fmla="*/ 2041807 w 2737862"/>
              <a:gd name="connsiteY8" fmla="*/ 2763214 h 2796977"/>
              <a:gd name="connsiteX9" fmla="*/ 2642116 w 2737862"/>
              <a:gd name="connsiteY9" fmla="*/ 2373686 h 2796977"/>
              <a:gd name="connsiteX10" fmla="*/ 2737861 w 2737862"/>
              <a:gd name="connsiteY10" fmla="*/ 2196434 h 2796977"/>
              <a:gd name="connsiteX11" fmla="*/ 2695506 w 2737862"/>
              <a:gd name="connsiteY11" fmla="*/ 908472 h 2796977"/>
              <a:gd name="connsiteX12" fmla="*/ 1830671 w 2737862"/>
              <a:gd name="connsiteY12" fmla="*/ 43637 h 2796977"/>
              <a:gd name="connsiteX13" fmla="*/ 186709 w 2737862"/>
              <a:gd name="connsiteY13" fmla="*/ 0 h 2796977"/>
              <a:gd name="connsiteX14" fmla="*/ 71602 w 2737862"/>
              <a:gd name="connsiteY14" fmla="*/ 0 h 2796977"/>
              <a:gd name="connsiteX15" fmla="*/ 26684 w 2737862"/>
              <a:gd name="connsiteY15" fmla="*/ 82718 h 2796977"/>
              <a:gd name="connsiteX16" fmla="*/ 402117 w 2737862"/>
              <a:gd name="connsiteY16" fmla="*/ 661386 h 2796977"/>
              <a:gd name="connsiteX17" fmla="*/ 399768 w 2737862"/>
              <a:gd name="connsiteY17" fmla="*/ 878289 h 2796977"/>
              <a:gd name="connsiteX18" fmla="*/ 12019 w 2737862"/>
              <a:gd name="connsiteY18" fmla="*/ 1448628 h 279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37862" h="2796977">
                <a:moveTo>
                  <a:pt x="12019" y="1448628"/>
                </a:moveTo>
                <a:cubicBezTo>
                  <a:pt x="-19017" y="1494258"/>
                  <a:pt x="13657" y="1555905"/>
                  <a:pt x="68826" y="1555834"/>
                </a:cubicBezTo>
                <a:cubicBezTo>
                  <a:pt x="79290" y="1555834"/>
                  <a:pt x="89897" y="1555834"/>
                  <a:pt x="100646" y="1555834"/>
                </a:cubicBezTo>
                <a:cubicBezTo>
                  <a:pt x="641301" y="1555834"/>
                  <a:pt x="815990" y="1573559"/>
                  <a:pt x="815990" y="1573559"/>
                </a:cubicBezTo>
                <a:cubicBezTo>
                  <a:pt x="1049052" y="1585376"/>
                  <a:pt x="1164230" y="1709453"/>
                  <a:pt x="1167434" y="1925003"/>
                </a:cubicBezTo>
                <a:cubicBezTo>
                  <a:pt x="1167434" y="1925003"/>
                  <a:pt x="1177400" y="1967358"/>
                  <a:pt x="1182312" y="2232098"/>
                </a:cubicBezTo>
                <a:cubicBezTo>
                  <a:pt x="1183522" y="2296663"/>
                  <a:pt x="1215911" y="2356673"/>
                  <a:pt x="1269301" y="2392977"/>
                </a:cubicBezTo>
                <a:lnTo>
                  <a:pt x="1810098" y="2760723"/>
                </a:lnTo>
                <a:cubicBezTo>
                  <a:pt x="1879789" y="2808132"/>
                  <a:pt x="1971120" y="2809129"/>
                  <a:pt x="2041807" y="2763214"/>
                </a:cubicBezTo>
                <a:lnTo>
                  <a:pt x="2642116" y="2373686"/>
                </a:lnTo>
                <a:cubicBezTo>
                  <a:pt x="2702126" y="2334748"/>
                  <a:pt x="2738146" y="2267904"/>
                  <a:pt x="2737861" y="2196434"/>
                </a:cubicBezTo>
                <a:cubicBezTo>
                  <a:pt x="2732522" y="1065151"/>
                  <a:pt x="2695506" y="908472"/>
                  <a:pt x="2695506" y="908472"/>
                </a:cubicBezTo>
                <a:cubicBezTo>
                  <a:pt x="2687604" y="378067"/>
                  <a:pt x="2404071" y="72752"/>
                  <a:pt x="1830671" y="43637"/>
                </a:cubicBezTo>
                <a:cubicBezTo>
                  <a:pt x="1830671" y="43637"/>
                  <a:pt x="1517169" y="0"/>
                  <a:pt x="186709" y="0"/>
                </a:cubicBezTo>
                <a:cubicBezTo>
                  <a:pt x="169197" y="0"/>
                  <a:pt x="119367" y="0"/>
                  <a:pt x="71602" y="0"/>
                </a:cubicBezTo>
                <a:cubicBezTo>
                  <a:pt x="29104" y="0"/>
                  <a:pt x="3548" y="47125"/>
                  <a:pt x="26684" y="82718"/>
                </a:cubicBezTo>
                <a:lnTo>
                  <a:pt x="402117" y="661386"/>
                </a:lnTo>
                <a:cubicBezTo>
                  <a:pt x="445042" y="727589"/>
                  <a:pt x="444116" y="813012"/>
                  <a:pt x="399768" y="878289"/>
                </a:cubicBezTo>
                <a:lnTo>
                  <a:pt x="12019" y="1448628"/>
                </a:lnTo>
                <a:close/>
              </a:path>
            </a:pathLst>
          </a:custGeom>
          <a:solidFill>
            <a:schemeClr val="bg1">
              <a:lumMod val="65000"/>
            </a:schemeClr>
          </a:solidFill>
          <a:ln w="38100" cap="flat">
            <a:solidFill>
              <a:schemeClr val="bg1"/>
            </a:solidFill>
            <a:prstDash val="solid"/>
            <a:miter/>
          </a:ln>
          <a:effectLst>
            <a:outerShdw blurRad="50800" dist="38100" dir="8100000" algn="tr" rotWithShape="0">
              <a:prstClr val="black">
                <a:alpha val="40000"/>
              </a:prstClr>
            </a:outerShdw>
          </a:effectLst>
        </p:spPr>
        <p:txBody>
          <a:bodyPr rtlCol="0" anchor="ctr"/>
          <a:lstStyle/>
          <a:p>
            <a:endParaRPr lang="en-IN"/>
          </a:p>
        </p:txBody>
      </p:sp>
      <p:sp>
        <p:nvSpPr>
          <p:cNvPr id="29" name="Freeform: Shape 28">
            <a:extLst>
              <a:ext uri="{FF2B5EF4-FFF2-40B4-BE49-F238E27FC236}">
                <a16:creationId xmlns:a16="http://schemas.microsoft.com/office/drawing/2014/main" id="{86C81364-97DB-E0B5-DAF5-D04C48D94244}"/>
              </a:ext>
            </a:extLst>
          </p:cNvPr>
          <p:cNvSpPr/>
          <p:nvPr/>
        </p:nvSpPr>
        <p:spPr>
          <a:xfrm>
            <a:off x="1170273" y="1395392"/>
            <a:ext cx="2667774" cy="2516078"/>
          </a:xfrm>
          <a:custGeom>
            <a:avLst/>
            <a:gdLst>
              <a:gd name="connsiteX0" fmla="*/ 1422076 w 2834925"/>
              <a:gd name="connsiteY0" fmla="*/ 2636580 h 2673724"/>
              <a:gd name="connsiteX1" fmla="*/ 1553627 w 2834925"/>
              <a:gd name="connsiteY1" fmla="*/ 2566960 h 2673724"/>
              <a:gd name="connsiteX2" fmla="*/ 1553627 w 2834925"/>
              <a:gd name="connsiteY2" fmla="*/ 2565252 h 2673724"/>
              <a:gd name="connsiteX3" fmla="*/ 1583383 w 2834925"/>
              <a:gd name="connsiteY3" fmla="*/ 1924012 h 2673724"/>
              <a:gd name="connsiteX4" fmla="*/ 1934826 w 2834925"/>
              <a:gd name="connsiteY4" fmla="*/ 1572568 h 2673724"/>
              <a:gd name="connsiteX5" fmla="*/ 2205973 w 2834925"/>
              <a:gd name="connsiteY5" fmla="*/ 1559470 h 2673724"/>
              <a:gd name="connsiteX6" fmla="*/ 2409848 w 2834925"/>
              <a:gd name="connsiteY6" fmla="*/ 1448135 h 2673724"/>
              <a:gd name="connsiteX7" fmla="*/ 2803576 w 2834925"/>
              <a:gd name="connsiteY7" fmla="*/ 869182 h 2673724"/>
              <a:gd name="connsiteX8" fmla="*/ 2805712 w 2834925"/>
              <a:gd name="connsiteY8" fmla="*/ 668795 h 2673724"/>
              <a:gd name="connsiteX9" fmla="*/ 2431702 w 2834925"/>
              <a:gd name="connsiteY9" fmla="*/ 92262 h 2673724"/>
              <a:gd name="connsiteX10" fmla="*/ 2260430 w 2834925"/>
              <a:gd name="connsiteY10" fmla="*/ 5 h 2673724"/>
              <a:gd name="connsiteX11" fmla="*/ 938156 w 2834925"/>
              <a:gd name="connsiteY11" fmla="*/ 42645 h 2673724"/>
              <a:gd name="connsiteX12" fmla="*/ 73321 w 2834925"/>
              <a:gd name="connsiteY12" fmla="*/ 907480 h 2673724"/>
              <a:gd name="connsiteX13" fmla="*/ 0 w 2834925"/>
              <a:gd name="connsiteY13" fmla="*/ 2485382 h 2673724"/>
              <a:gd name="connsiteX14" fmla="*/ 214 w 2834925"/>
              <a:gd name="connsiteY14" fmla="*/ 2588886 h 2673724"/>
              <a:gd name="connsiteX15" fmla="*/ 131622 w 2834925"/>
              <a:gd name="connsiteY15" fmla="*/ 2659858 h 2673724"/>
              <a:gd name="connsiteX16" fmla="*/ 726734 w 2834925"/>
              <a:gd name="connsiteY16" fmla="*/ 2273747 h 2673724"/>
              <a:gd name="connsiteX17" fmla="*/ 891102 w 2834925"/>
              <a:gd name="connsiteY17" fmla="*/ 2275526 h 2673724"/>
              <a:gd name="connsiteX18" fmla="*/ 1422076 w 2834925"/>
              <a:gd name="connsiteY18" fmla="*/ 2636580 h 267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34925" h="2673724">
                <a:moveTo>
                  <a:pt x="1422076" y="2636580"/>
                </a:moveTo>
                <a:cubicBezTo>
                  <a:pt x="1477957" y="2674593"/>
                  <a:pt x="1553627" y="2634516"/>
                  <a:pt x="1553627" y="2566960"/>
                </a:cubicBezTo>
                <a:lnTo>
                  <a:pt x="1553627" y="2565252"/>
                </a:lnTo>
                <a:cubicBezTo>
                  <a:pt x="1553627" y="2089589"/>
                  <a:pt x="1583383" y="1924012"/>
                  <a:pt x="1583383" y="1924012"/>
                </a:cubicBezTo>
                <a:cubicBezTo>
                  <a:pt x="1615630" y="1699634"/>
                  <a:pt x="1721981" y="1581395"/>
                  <a:pt x="1934826" y="1572568"/>
                </a:cubicBezTo>
                <a:cubicBezTo>
                  <a:pt x="1934826" y="1572568"/>
                  <a:pt x="2011636" y="1564737"/>
                  <a:pt x="2205973" y="1559470"/>
                </a:cubicBezTo>
                <a:cubicBezTo>
                  <a:pt x="2287907" y="1557263"/>
                  <a:pt x="2363791" y="1515833"/>
                  <a:pt x="2409848" y="1448135"/>
                </a:cubicBezTo>
                <a:lnTo>
                  <a:pt x="2803576" y="869182"/>
                </a:lnTo>
                <a:cubicBezTo>
                  <a:pt x="2844579" y="808888"/>
                  <a:pt x="2845433" y="729943"/>
                  <a:pt x="2805712" y="668795"/>
                </a:cubicBezTo>
                <a:lnTo>
                  <a:pt x="2431702" y="92262"/>
                </a:lnTo>
                <a:cubicBezTo>
                  <a:pt x="2394116" y="34317"/>
                  <a:pt x="2329480" y="-493"/>
                  <a:pt x="2260430" y="5"/>
                </a:cubicBezTo>
                <a:cubicBezTo>
                  <a:pt x="1293016" y="6483"/>
                  <a:pt x="938156" y="42645"/>
                  <a:pt x="938156" y="42645"/>
                </a:cubicBezTo>
                <a:cubicBezTo>
                  <a:pt x="414372" y="64428"/>
                  <a:pt x="152693" y="355222"/>
                  <a:pt x="73321" y="907480"/>
                </a:cubicBezTo>
                <a:cubicBezTo>
                  <a:pt x="73321" y="907480"/>
                  <a:pt x="0" y="1314876"/>
                  <a:pt x="0" y="2485382"/>
                </a:cubicBezTo>
                <a:cubicBezTo>
                  <a:pt x="0" y="2520334"/>
                  <a:pt x="71" y="2554859"/>
                  <a:pt x="214" y="2588886"/>
                </a:cubicBezTo>
                <a:cubicBezTo>
                  <a:pt x="498" y="2656227"/>
                  <a:pt x="75101" y="2696518"/>
                  <a:pt x="131622" y="2659858"/>
                </a:cubicBezTo>
                <a:lnTo>
                  <a:pt x="726734" y="2273747"/>
                </a:lnTo>
                <a:cubicBezTo>
                  <a:pt x="776849" y="2241215"/>
                  <a:pt x="841628" y="2241927"/>
                  <a:pt x="891102" y="2275526"/>
                </a:cubicBezTo>
                <a:lnTo>
                  <a:pt x="1422076" y="2636580"/>
                </a:lnTo>
                <a:close/>
              </a:path>
            </a:pathLst>
          </a:custGeom>
          <a:solidFill>
            <a:schemeClr val="accent1"/>
          </a:solidFill>
          <a:ln w="38100" cap="flat">
            <a:solidFill>
              <a:schemeClr val="bg1"/>
            </a:solidFill>
            <a:prstDash val="solid"/>
            <a:miter/>
          </a:ln>
          <a:effectLst>
            <a:outerShdw blurRad="50800" dist="38100" dir="8100000" algn="tr" rotWithShape="0">
              <a:prstClr val="black">
                <a:alpha val="40000"/>
              </a:prstClr>
            </a:outerShdw>
          </a:effectLst>
        </p:spPr>
        <p:txBody>
          <a:bodyPr rtlCol="0" anchor="ctr"/>
          <a:lstStyle/>
          <a:p>
            <a:endParaRPr lang="en-IN"/>
          </a:p>
        </p:txBody>
      </p:sp>
      <p:sp>
        <p:nvSpPr>
          <p:cNvPr id="30" name="Freeform: Shape 29">
            <a:extLst>
              <a:ext uri="{FF2B5EF4-FFF2-40B4-BE49-F238E27FC236}">
                <a16:creationId xmlns:a16="http://schemas.microsoft.com/office/drawing/2014/main" id="{4A48C3BD-9A28-5ACB-C4CE-1B3D659785B6}"/>
              </a:ext>
            </a:extLst>
          </p:cNvPr>
          <p:cNvSpPr/>
          <p:nvPr/>
        </p:nvSpPr>
        <p:spPr>
          <a:xfrm>
            <a:off x="1174387" y="3610696"/>
            <a:ext cx="2547076" cy="2716392"/>
          </a:xfrm>
          <a:custGeom>
            <a:avLst/>
            <a:gdLst>
              <a:gd name="connsiteX0" fmla="*/ 2672137 w 2706664"/>
              <a:gd name="connsiteY0" fmla="*/ 1440097 h 2886589"/>
              <a:gd name="connsiteX1" fmla="*/ 2614263 w 2706664"/>
              <a:gd name="connsiteY1" fmla="*/ 1330826 h 2886589"/>
              <a:gd name="connsiteX2" fmla="*/ 2612839 w 2706664"/>
              <a:gd name="connsiteY2" fmla="*/ 1330826 h 2886589"/>
              <a:gd name="connsiteX3" fmla="*/ 1930524 w 2706664"/>
              <a:gd name="connsiteY3" fmla="*/ 1298294 h 2886589"/>
              <a:gd name="connsiteX4" fmla="*/ 1579081 w 2706664"/>
              <a:gd name="connsiteY4" fmla="*/ 946851 h 2886589"/>
              <a:gd name="connsiteX5" fmla="*/ 1555946 w 2706664"/>
              <a:gd name="connsiteY5" fmla="*/ 584658 h 2886589"/>
              <a:gd name="connsiteX6" fmla="*/ 1457781 w 2706664"/>
              <a:gd name="connsiteY6" fmla="*/ 407406 h 2886589"/>
              <a:gd name="connsiteX7" fmla="*/ 904810 w 2706664"/>
              <a:gd name="connsiteY7" fmla="*/ 31403 h 2886589"/>
              <a:gd name="connsiteX8" fmla="*/ 703996 w 2706664"/>
              <a:gd name="connsiteY8" fmla="*/ 29268 h 2886589"/>
              <a:gd name="connsiteX9" fmla="*/ 105609 w 2706664"/>
              <a:gd name="connsiteY9" fmla="*/ 417514 h 2886589"/>
              <a:gd name="connsiteX10" fmla="*/ 41 w 2706664"/>
              <a:gd name="connsiteY10" fmla="*/ 616265 h 2886589"/>
              <a:gd name="connsiteX11" fmla="*/ 69019 w 2706664"/>
              <a:gd name="connsiteY11" fmla="*/ 1941813 h 2886589"/>
              <a:gd name="connsiteX12" fmla="*/ 933854 w 2706664"/>
              <a:gd name="connsiteY12" fmla="*/ 2806648 h 2886589"/>
              <a:gd name="connsiteX13" fmla="*/ 2612910 w 2706664"/>
              <a:gd name="connsiteY13" fmla="*/ 2886589 h 2886589"/>
              <a:gd name="connsiteX14" fmla="*/ 2614690 w 2706664"/>
              <a:gd name="connsiteY14" fmla="*/ 2886589 h 2886589"/>
              <a:gd name="connsiteX15" fmla="*/ 2691713 w 2706664"/>
              <a:gd name="connsiteY15" fmla="*/ 2744787 h 2886589"/>
              <a:gd name="connsiteX16" fmla="*/ 2321761 w 2706664"/>
              <a:gd name="connsiteY16" fmla="*/ 2174590 h 2886589"/>
              <a:gd name="connsiteX17" fmla="*/ 2324181 w 2706664"/>
              <a:gd name="connsiteY17" fmla="*/ 1951921 h 2886589"/>
              <a:gd name="connsiteX18" fmla="*/ 2672137 w 2706664"/>
              <a:gd name="connsiteY18" fmla="*/ 1440097 h 288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06664" h="2886589">
                <a:moveTo>
                  <a:pt x="2672137" y="1440097"/>
                </a:moveTo>
                <a:cubicBezTo>
                  <a:pt x="2703743" y="1393683"/>
                  <a:pt x="2670428" y="1330826"/>
                  <a:pt x="2614263" y="1330826"/>
                </a:cubicBezTo>
                <a:lnTo>
                  <a:pt x="2612839" y="1330826"/>
                </a:lnTo>
                <a:cubicBezTo>
                  <a:pt x="2136963" y="1330826"/>
                  <a:pt x="1930524" y="1298294"/>
                  <a:pt x="1930524" y="1298294"/>
                </a:cubicBezTo>
                <a:cubicBezTo>
                  <a:pt x="1708852" y="1271671"/>
                  <a:pt x="1602430" y="1183045"/>
                  <a:pt x="1579081" y="946851"/>
                </a:cubicBezTo>
                <a:cubicBezTo>
                  <a:pt x="1579081" y="946851"/>
                  <a:pt x="1564701" y="821066"/>
                  <a:pt x="1555946" y="584658"/>
                </a:cubicBezTo>
                <a:cubicBezTo>
                  <a:pt x="1553312" y="513330"/>
                  <a:pt x="1516793" y="447484"/>
                  <a:pt x="1457781" y="407406"/>
                </a:cubicBezTo>
                <a:lnTo>
                  <a:pt x="904810" y="31403"/>
                </a:lnTo>
                <a:cubicBezTo>
                  <a:pt x="844445" y="-9671"/>
                  <a:pt x="765286" y="-10525"/>
                  <a:pt x="703996" y="29268"/>
                </a:cubicBezTo>
                <a:lnTo>
                  <a:pt x="105609" y="417514"/>
                </a:lnTo>
                <a:cubicBezTo>
                  <a:pt x="38481" y="461080"/>
                  <a:pt x="-1454" y="536252"/>
                  <a:pt x="41" y="616265"/>
                </a:cubicBezTo>
                <a:cubicBezTo>
                  <a:pt x="15773" y="1477327"/>
                  <a:pt x="69019" y="1941813"/>
                  <a:pt x="69019" y="1941813"/>
                </a:cubicBezTo>
                <a:cubicBezTo>
                  <a:pt x="126609" y="2523115"/>
                  <a:pt x="388287" y="2741228"/>
                  <a:pt x="933854" y="2806648"/>
                </a:cubicBezTo>
                <a:cubicBezTo>
                  <a:pt x="933854" y="2806648"/>
                  <a:pt x="1441835" y="2886589"/>
                  <a:pt x="2612910" y="2886589"/>
                </a:cubicBezTo>
                <a:lnTo>
                  <a:pt x="2614690" y="2886589"/>
                </a:lnTo>
                <a:cubicBezTo>
                  <a:pt x="2687513" y="2886589"/>
                  <a:pt x="2731363" y="2805865"/>
                  <a:pt x="2691713" y="2744787"/>
                </a:cubicBezTo>
                <a:lnTo>
                  <a:pt x="2321761" y="2174590"/>
                </a:lnTo>
                <a:cubicBezTo>
                  <a:pt x="2277697" y="2106679"/>
                  <a:pt x="2278622" y="2018907"/>
                  <a:pt x="2324181" y="1951921"/>
                </a:cubicBezTo>
                <a:lnTo>
                  <a:pt x="2672137" y="1440097"/>
                </a:lnTo>
                <a:close/>
              </a:path>
            </a:pathLst>
          </a:custGeom>
          <a:solidFill>
            <a:schemeClr val="bg1">
              <a:lumMod val="65000"/>
            </a:schemeClr>
          </a:solidFill>
          <a:ln w="38100" cap="flat">
            <a:solidFill>
              <a:schemeClr val="bg1"/>
            </a:solidFill>
            <a:prstDash val="solid"/>
            <a:miter/>
          </a:ln>
          <a:effectLst>
            <a:outerShdw blurRad="50800" dist="38100" dir="8100000" algn="tr" rotWithShape="0">
              <a:prstClr val="black">
                <a:alpha val="40000"/>
              </a:prstClr>
            </a:outerShdw>
          </a:effectLst>
        </p:spPr>
        <p:txBody>
          <a:bodyPr rtlCol="0" anchor="ctr"/>
          <a:lstStyle/>
          <a:p>
            <a:endParaRPr lang="en-IN"/>
          </a:p>
        </p:txBody>
      </p:sp>
      <p:sp>
        <p:nvSpPr>
          <p:cNvPr id="31" name="Freeform: Shape 30">
            <a:extLst>
              <a:ext uri="{FF2B5EF4-FFF2-40B4-BE49-F238E27FC236}">
                <a16:creationId xmlns:a16="http://schemas.microsoft.com/office/drawing/2014/main" id="{DB830BAF-D4CB-86A5-D7C0-E2BB16DD0ABA}"/>
              </a:ext>
            </a:extLst>
          </p:cNvPr>
          <p:cNvSpPr/>
          <p:nvPr/>
        </p:nvSpPr>
        <p:spPr>
          <a:xfrm>
            <a:off x="3414134" y="3712061"/>
            <a:ext cx="2681866" cy="2612432"/>
          </a:xfrm>
          <a:custGeom>
            <a:avLst/>
            <a:gdLst>
              <a:gd name="connsiteX0" fmla="*/ 1402625 w 2849900"/>
              <a:gd name="connsiteY0" fmla="*/ 42779 h 2776115"/>
              <a:gd name="connsiteX1" fmla="*/ 1296345 w 2849900"/>
              <a:gd name="connsiteY1" fmla="*/ 99016 h 2776115"/>
              <a:gd name="connsiteX2" fmla="*/ 1296345 w 2849900"/>
              <a:gd name="connsiteY2" fmla="*/ 100440 h 2776115"/>
              <a:gd name="connsiteX3" fmla="*/ 1278833 w 2849900"/>
              <a:gd name="connsiteY3" fmla="*/ 839134 h 2776115"/>
              <a:gd name="connsiteX4" fmla="*/ 927390 w 2849900"/>
              <a:gd name="connsiteY4" fmla="*/ 1190577 h 2776115"/>
              <a:gd name="connsiteX5" fmla="*/ 572529 w 2849900"/>
              <a:gd name="connsiteY5" fmla="*/ 1216844 h 2776115"/>
              <a:gd name="connsiteX6" fmla="*/ 405243 w 2849900"/>
              <a:gd name="connsiteY6" fmla="*/ 1309528 h 2776115"/>
              <a:gd name="connsiteX7" fmla="*/ 28956 w 2849900"/>
              <a:gd name="connsiteY7" fmla="*/ 1862854 h 2776115"/>
              <a:gd name="connsiteX8" fmla="*/ 26962 w 2849900"/>
              <a:gd name="connsiteY8" fmla="*/ 2047937 h 2776115"/>
              <a:gd name="connsiteX9" fmla="*/ 446246 w 2849900"/>
              <a:gd name="connsiteY9" fmla="*/ 2694090 h 2776115"/>
              <a:gd name="connsiteX10" fmla="*/ 599936 w 2849900"/>
              <a:gd name="connsiteY10" fmla="*/ 2776096 h 2776115"/>
              <a:gd name="connsiteX11" fmla="*/ 1942070 w 2849900"/>
              <a:gd name="connsiteY11" fmla="*/ 2698859 h 2776115"/>
              <a:gd name="connsiteX12" fmla="*/ 2806905 w 2849900"/>
              <a:gd name="connsiteY12" fmla="*/ 1834024 h 2776115"/>
              <a:gd name="connsiteX13" fmla="*/ 2849901 w 2849900"/>
              <a:gd name="connsiteY13" fmla="*/ 285238 h 2776115"/>
              <a:gd name="connsiteX14" fmla="*/ 2849901 w 2849900"/>
              <a:gd name="connsiteY14" fmla="*/ 64420 h 2776115"/>
              <a:gd name="connsiteX15" fmla="*/ 2750597 w 2849900"/>
              <a:gd name="connsiteY15" fmla="*/ 10461 h 2776115"/>
              <a:gd name="connsiteX16" fmla="*/ 2161251 w 2849900"/>
              <a:gd name="connsiteY16" fmla="*/ 392871 h 2776115"/>
              <a:gd name="connsiteX17" fmla="*/ 1913525 w 2849900"/>
              <a:gd name="connsiteY17" fmla="*/ 390165 h 2776115"/>
              <a:gd name="connsiteX18" fmla="*/ 1402625 w 2849900"/>
              <a:gd name="connsiteY18" fmla="*/ 42779 h 277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9900" h="2776115">
                <a:moveTo>
                  <a:pt x="1402625" y="42779"/>
                </a:moveTo>
                <a:cubicBezTo>
                  <a:pt x="1357493" y="12098"/>
                  <a:pt x="1296345" y="44417"/>
                  <a:pt x="1296345" y="99016"/>
                </a:cubicBezTo>
                <a:lnTo>
                  <a:pt x="1296345" y="100440"/>
                </a:lnTo>
                <a:cubicBezTo>
                  <a:pt x="1296345" y="664729"/>
                  <a:pt x="1278833" y="839134"/>
                  <a:pt x="1278833" y="839134"/>
                </a:cubicBezTo>
                <a:cubicBezTo>
                  <a:pt x="1260895" y="1028060"/>
                  <a:pt x="1154472" y="1158117"/>
                  <a:pt x="927390" y="1190577"/>
                </a:cubicBezTo>
                <a:cubicBezTo>
                  <a:pt x="927390" y="1190577"/>
                  <a:pt x="813849" y="1207448"/>
                  <a:pt x="572529" y="1216844"/>
                </a:cubicBezTo>
                <a:cubicBezTo>
                  <a:pt x="505259" y="1219479"/>
                  <a:pt x="443114" y="1253790"/>
                  <a:pt x="405243" y="1309528"/>
                </a:cubicBezTo>
                <a:lnTo>
                  <a:pt x="28956" y="1862854"/>
                </a:lnTo>
                <a:cubicBezTo>
                  <a:pt x="-8915" y="1918522"/>
                  <a:pt x="-9698" y="1991487"/>
                  <a:pt x="26962" y="2047937"/>
                </a:cubicBezTo>
                <a:lnTo>
                  <a:pt x="446246" y="2694090"/>
                </a:lnTo>
                <a:cubicBezTo>
                  <a:pt x="479917" y="2746055"/>
                  <a:pt x="538004" y="2777021"/>
                  <a:pt x="599936" y="2776096"/>
                </a:cubicBezTo>
                <a:cubicBezTo>
                  <a:pt x="1516807" y="2762072"/>
                  <a:pt x="1942070" y="2698859"/>
                  <a:pt x="1942070" y="2698859"/>
                </a:cubicBezTo>
                <a:cubicBezTo>
                  <a:pt x="2500949" y="2618918"/>
                  <a:pt x="2762699" y="2299009"/>
                  <a:pt x="2806905" y="1834024"/>
                </a:cubicBezTo>
                <a:cubicBezTo>
                  <a:pt x="2806905" y="1834024"/>
                  <a:pt x="2849901" y="1673785"/>
                  <a:pt x="2849901" y="285238"/>
                </a:cubicBezTo>
                <a:lnTo>
                  <a:pt x="2849901" y="64420"/>
                </a:lnTo>
                <a:cubicBezTo>
                  <a:pt x="2849901" y="13451"/>
                  <a:pt x="2793380" y="-17301"/>
                  <a:pt x="2750597" y="10461"/>
                </a:cubicBezTo>
                <a:lnTo>
                  <a:pt x="2161251" y="392871"/>
                </a:lnTo>
                <a:cubicBezTo>
                  <a:pt x="2085652" y="441917"/>
                  <a:pt x="1988056" y="440850"/>
                  <a:pt x="1913525" y="390165"/>
                </a:cubicBezTo>
                <a:lnTo>
                  <a:pt x="1402625" y="42779"/>
                </a:lnTo>
                <a:close/>
              </a:path>
            </a:pathLst>
          </a:custGeom>
          <a:solidFill>
            <a:schemeClr val="bg1">
              <a:lumMod val="65000"/>
            </a:schemeClr>
          </a:solidFill>
          <a:ln w="38100" cap="flat">
            <a:solidFill>
              <a:schemeClr val="bg1"/>
            </a:solidFill>
            <a:prstDash val="solid"/>
            <a:miter/>
          </a:ln>
          <a:effectLst>
            <a:outerShdw blurRad="50800" dist="38100" dir="8100000" algn="tr" rotWithShape="0">
              <a:prstClr val="black">
                <a:alpha val="40000"/>
              </a:prstClr>
            </a:outerShdw>
          </a:effectLst>
        </p:spPr>
        <p:txBody>
          <a:bodyPr rtlCol="0" anchor="ctr"/>
          <a:lstStyle/>
          <a:p>
            <a:endParaRPr lang="en-IN"/>
          </a:p>
        </p:txBody>
      </p:sp>
      <p:sp>
        <p:nvSpPr>
          <p:cNvPr id="3" name="Title 2">
            <a:extLst>
              <a:ext uri="{FF2B5EF4-FFF2-40B4-BE49-F238E27FC236}">
                <a16:creationId xmlns:a16="http://schemas.microsoft.com/office/drawing/2014/main" id="{83297AF9-24D0-CC59-E8AE-B7F08F8E0905}"/>
              </a:ext>
            </a:extLst>
          </p:cNvPr>
          <p:cNvSpPr>
            <a:spLocks noGrp="1"/>
          </p:cNvSpPr>
          <p:nvPr>
            <p:ph type="title"/>
          </p:nvPr>
        </p:nvSpPr>
        <p:spPr>
          <a:xfrm>
            <a:off x="835122" y="68896"/>
            <a:ext cx="10515600" cy="1325563"/>
          </a:xfrm>
        </p:spPr>
        <p:txBody>
          <a:bodyPr/>
          <a:lstStyle/>
          <a:p>
            <a:pPr algn="ctr"/>
            <a:r>
              <a:rPr lang="en-US" b="0" i="0" dirty="0">
                <a:solidFill>
                  <a:schemeClr val="bg1"/>
                </a:solidFill>
                <a:effectLst/>
              </a:rPr>
              <a:t>Powers &amp; Authorities</a:t>
            </a:r>
            <a:endParaRPr lang="en-IN" dirty="0">
              <a:solidFill>
                <a:schemeClr val="bg1"/>
              </a:solidFill>
            </a:endParaRPr>
          </a:p>
        </p:txBody>
      </p:sp>
      <p:sp>
        <p:nvSpPr>
          <p:cNvPr id="170" name="TextBox 169">
            <a:extLst>
              <a:ext uri="{FF2B5EF4-FFF2-40B4-BE49-F238E27FC236}">
                <a16:creationId xmlns:a16="http://schemas.microsoft.com/office/drawing/2014/main" id="{74C72D8A-0ADC-2DD2-4754-3AA56A853C67}"/>
              </a:ext>
            </a:extLst>
          </p:cNvPr>
          <p:cNvSpPr txBox="1"/>
          <p:nvPr/>
        </p:nvSpPr>
        <p:spPr>
          <a:xfrm>
            <a:off x="2982308" y="1857518"/>
            <a:ext cx="620724" cy="610970"/>
          </a:xfrm>
          <a:prstGeom prst="rect">
            <a:avLst/>
          </a:prstGeom>
          <a:noFill/>
        </p:spPr>
        <p:txBody>
          <a:bodyPr wrap="square" lIns="0" tIns="0" rIns="0" bIns="0" rtlCol="0" anchor="ctr">
            <a:noAutofit/>
          </a:bodyPr>
          <a:lstStyle/>
          <a:p>
            <a:pPr algn="ctr"/>
            <a:r>
              <a:rPr lang="en-US" sz="3200" b="1" dirty="0">
                <a:solidFill>
                  <a:schemeClr val="bg1"/>
                </a:solidFill>
              </a:rPr>
              <a:t>01</a:t>
            </a:r>
            <a:endParaRPr lang="en-IN" sz="3200" b="1" dirty="0">
              <a:solidFill>
                <a:schemeClr val="bg1"/>
              </a:solidFill>
            </a:endParaRPr>
          </a:p>
        </p:txBody>
      </p:sp>
      <p:sp>
        <p:nvSpPr>
          <p:cNvPr id="171" name="TextBox 170">
            <a:extLst>
              <a:ext uri="{FF2B5EF4-FFF2-40B4-BE49-F238E27FC236}">
                <a16:creationId xmlns:a16="http://schemas.microsoft.com/office/drawing/2014/main" id="{FCE39B62-207A-93DE-7260-F603174FD358}"/>
              </a:ext>
            </a:extLst>
          </p:cNvPr>
          <p:cNvSpPr txBox="1"/>
          <p:nvPr/>
        </p:nvSpPr>
        <p:spPr>
          <a:xfrm>
            <a:off x="5018927" y="3229117"/>
            <a:ext cx="620724" cy="610970"/>
          </a:xfrm>
          <a:prstGeom prst="rect">
            <a:avLst/>
          </a:prstGeom>
          <a:noFill/>
        </p:spPr>
        <p:txBody>
          <a:bodyPr wrap="square" lIns="0" tIns="0" rIns="0" bIns="0" rtlCol="0" anchor="ctr">
            <a:noAutofit/>
          </a:bodyPr>
          <a:lstStyle/>
          <a:p>
            <a:pPr algn="ctr"/>
            <a:r>
              <a:rPr lang="en-US" sz="3200" b="1" dirty="0">
                <a:solidFill>
                  <a:schemeClr val="bg1"/>
                </a:solidFill>
              </a:rPr>
              <a:t>02</a:t>
            </a:r>
            <a:endParaRPr lang="en-IN" sz="3200" b="1" dirty="0">
              <a:solidFill>
                <a:schemeClr val="bg1"/>
              </a:solidFill>
            </a:endParaRPr>
          </a:p>
        </p:txBody>
      </p:sp>
      <p:sp>
        <p:nvSpPr>
          <p:cNvPr id="172" name="TextBox 171">
            <a:extLst>
              <a:ext uri="{FF2B5EF4-FFF2-40B4-BE49-F238E27FC236}">
                <a16:creationId xmlns:a16="http://schemas.microsoft.com/office/drawing/2014/main" id="{4435C52C-8A27-9918-0E3A-BDC3B2FA8BFB}"/>
              </a:ext>
            </a:extLst>
          </p:cNvPr>
          <p:cNvSpPr txBox="1"/>
          <p:nvPr/>
        </p:nvSpPr>
        <p:spPr>
          <a:xfrm>
            <a:off x="3619621" y="5238027"/>
            <a:ext cx="620724" cy="610970"/>
          </a:xfrm>
          <a:prstGeom prst="rect">
            <a:avLst/>
          </a:prstGeom>
          <a:noFill/>
        </p:spPr>
        <p:txBody>
          <a:bodyPr wrap="square" lIns="0" tIns="0" rIns="0" bIns="0" rtlCol="0" anchor="ctr">
            <a:noAutofit/>
          </a:bodyPr>
          <a:lstStyle/>
          <a:p>
            <a:pPr algn="ctr"/>
            <a:r>
              <a:rPr lang="en-US" sz="3200" b="1" dirty="0">
                <a:solidFill>
                  <a:schemeClr val="bg1"/>
                </a:solidFill>
              </a:rPr>
              <a:t>03</a:t>
            </a:r>
            <a:endParaRPr lang="en-IN" sz="3200" b="1" dirty="0">
              <a:solidFill>
                <a:schemeClr val="bg1"/>
              </a:solidFill>
            </a:endParaRPr>
          </a:p>
        </p:txBody>
      </p:sp>
      <p:sp>
        <p:nvSpPr>
          <p:cNvPr id="173" name="TextBox 172">
            <a:extLst>
              <a:ext uri="{FF2B5EF4-FFF2-40B4-BE49-F238E27FC236}">
                <a16:creationId xmlns:a16="http://schemas.microsoft.com/office/drawing/2014/main" id="{F4A13327-A047-FD2E-18A1-00A812F30D52}"/>
              </a:ext>
            </a:extLst>
          </p:cNvPr>
          <p:cNvSpPr txBox="1"/>
          <p:nvPr/>
        </p:nvSpPr>
        <p:spPr>
          <a:xfrm>
            <a:off x="1610712" y="3783300"/>
            <a:ext cx="620724" cy="610970"/>
          </a:xfrm>
          <a:prstGeom prst="rect">
            <a:avLst/>
          </a:prstGeom>
          <a:noFill/>
        </p:spPr>
        <p:txBody>
          <a:bodyPr wrap="square" lIns="0" tIns="0" rIns="0" bIns="0" rtlCol="0" anchor="ctr">
            <a:noAutofit/>
          </a:bodyPr>
          <a:lstStyle/>
          <a:p>
            <a:pPr algn="ctr"/>
            <a:r>
              <a:rPr lang="en-US" sz="3200" b="1" dirty="0">
                <a:solidFill>
                  <a:schemeClr val="bg1"/>
                </a:solidFill>
              </a:rPr>
              <a:t>04</a:t>
            </a:r>
            <a:endParaRPr lang="en-IN" sz="3200" b="1" dirty="0">
              <a:solidFill>
                <a:schemeClr val="bg1"/>
              </a:solidFill>
            </a:endParaRPr>
          </a:p>
        </p:txBody>
      </p:sp>
      <p:sp>
        <p:nvSpPr>
          <p:cNvPr id="175" name="TextBox 174">
            <a:extLst>
              <a:ext uri="{FF2B5EF4-FFF2-40B4-BE49-F238E27FC236}">
                <a16:creationId xmlns:a16="http://schemas.microsoft.com/office/drawing/2014/main" id="{5E2DE7A0-DA8C-EC50-54C1-6F26E9D32871}"/>
              </a:ext>
            </a:extLst>
          </p:cNvPr>
          <p:cNvSpPr txBox="1"/>
          <p:nvPr/>
        </p:nvSpPr>
        <p:spPr>
          <a:xfrm>
            <a:off x="1440647" y="2276263"/>
            <a:ext cx="1566913" cy="341459"/>
          </a:xfrm>
          <a:prstGeom prst="rect">
            <a:avLst/>
          </a:prstGeom>
          <a:noFill/>
        </p:spPr>
        <p:txBody>
          <a:bodyPr wrap="square" lIns="0" tIns="0" rIns="0" bIns="0" rtlCol="0" anchor="ctr">
            <a:noAutofit/>
          </a:bodyPr>
          <a:lstStyle/>
          <a:p>
            <a:pPr algn="r"/>
            <a:r>
              <a:rPr lang="en-IN" sz="2800" b="1" dirty="0">
                <a:solidFill>
                  <a:schemeClr val="bg1"/>
                </a:solidFill>
                <a:ea typeface="Segoe UI Black" panose="020B0A02040204020203" pitchFamily="34" charset="0"/>
                <a:cs typeface="Segoe UI Light" panose="020B0502040204020203" pitchFamily="34" charset="0"/>
              </a:rPr>
              <a:t>STATUTES</a:t>
            </a:r>
            <a:endParaRPr lang="en-IN" sz="2800" b="1" dirty="0">
              <a:solidFill>
                <a:schemeClr val="bg1"/>
              </a:solidFill>
            </a:endParaRPr>
          </a:p>
        </p:txBody>
      </p:sp>
      <p:sp>
        <p:nvSpPr>
          <p:cNvPr id="177" name="TextBox 176">
            <a:extLst>
              <a:ext uri="{FF2B5EF4-FFF2-40B4-BE49-F238E27FC236}">
                <a16:creationId xmlns:a16="http://schemas.microsoft.com/office/drawing/2014/main" id="{0C6650DA-5AA1-A74C-0A39-2DDCEB5ACA03}"/>
              </a:ext>
            </a:extLst>
          </p:cNvPr>
          <p:cNvSpPr txBox="1"/>
          <p:nvPr/>
        </p:nvSpPr>
        <p:spPr>
          <a:xfrm>
            <a:off x="3721463" y="2378142"/>
            <a:ext cx="2299981" cy="341459"/>
          </a:xfrm>
          <a:prstGeom prst="rect">
            <a:avLst/>
          </a:prstGeom>
          <a:noFill/>
        </p:spPr>
        <p:txBody>
          <a:bodyPr wrap="square" lIns="0" tIns="0" rIns="0" bIns="0" rtlCol="0" anchor="ctr">
            <a:noAutofit/>
          </a:bodyPr>
          <a:lstStyle/>
          <a:p>
            <a:pPr algn="r"/>
            <a:r>
              <a:rPr lang="en-IN" sz="2800" b="1" dirty="0">
                <a:solidFill>
                  <a:schemeClr val="bg1"/>
                </a:solidFill>
                <a:ea typeface="Segoe UI Black" panose="020B0A02040204020203" pitchFamily="34" charset="0"/>
                <a:cs typeface="Segoe UI Light" panose="020B0502040204020203" pitchFamily="34" charset="0"/>
              </a:rPr>
              <a:t>CONSTITUTION</a:t>
            </a:r>
            <a:endParaRPr lang="en-IN" sz="2800" b="1" dirty="0">
              <a:solidFill>
                <a:schemeClr val="bg1"/>
              </a:solidFill>
            </a:endParaRPr>
          </a:p>
        </p:txBody>
      </p:sp>
      <p:sp>
        <p:nvSpPr>
          <p:cNvPr id="179" name="TextBox 178">
            <a:extLst>
              <a:ext uri="{FF2B5EF4-FFF2-40B4-BE49-F238E27FC236}">
                <a16:creationId xmlns:a16="http://schemas.microsoft.com/office/drawing/2014/main" id="{F217CD25-9278-B41E-21A0-D0D631CFA1A9}"/>
              </a:ext>
            </a:extLst>
          </p:cNvPr>
          <p:cNvSpPr txBox="1"/>
          <p:nvPr/>
        </p:nvSpPr>
        <p:spPr>
          <a:xfrm>
            <a:off x="980509" y="4975820"/>
            <a:ext cx="1566913" cy="341459"/>
          </a:xfrm>
          <a:prstGeom prst="rect">
            <a:avLst/>
          </a:prstGeom>
          <a:noFill/>
        </p:spPr>
        <p:txBody>
          <a:bodyPr wrap="square" lIns="0" tIns="0" rIns="0" bIns="0" rtlCol="0" anchor="ctr">
            <a:noAutofit/>
          </a:bodyPr>
          <a:lstStyle/>
          <a:p>
            <a:pPr algn="r"/>
            <a:r>
              <a:rPr lang="en-IN" sz="2800" b="1" dirty="0">
                <a:solidFill>
                  <a:schemeClr val="bg1"/>
                </a:solidFill>
                <a:ea typeface="Segoe UI Black" panose="020B0A02040204020203" pitchFamily="34" charset="0"/>
                <a:cs typeface="Segoe UI Light" panose="020B0502040204020203" pitchFamily="34" charset="0"/>
              </a:rPr>
              <a:t>STATE RULES</a:t>
            </a:r>
            <a:endParaRPr lang="en-IN" sz="2800" b="1" dirty="0">
              <a:solidFill>
                <a:schemeClr val="bg1"/>
              </a:solidFill>
            </a:endParaRPr>
          </a:p>
        </p:txBody>
      </p:sp>
      <p:sp>
        <p:nvSpPr>
          <p:cNvPr id="181" name="TextBox 180">
            <a:extLst>
              <a:ext uri="{FF2B5EF4-FFF2-40B4-BE49-F238E27FC236}">
                <a16:creationId xmlns:a16="http://schemas.microsoft.com/office/drawing/2014/main" id="{9D0FF8D7-5169-0BF5-7281-FC7D009C4FF7}"/>
              </a:ext>
            </a:extLst>
          </p:cNvPr>
          <p:cNvSpPr txBox="1"/>
          <p:nvPr/>
        </p:nvSpPr>
        <p:spPr>
          <a:xfrm>
            <a:off x="4339621" y="5196485"/>
            <a:ext cx="1566913" cy="341459"/>
          </a:xfrm>
          <a:prstGeom prst="rect">
            <a:avLst/>
          </a:prstGeom>
          <a:noFill/>
        </p:spPr>
        <p:txBody>
          <a:bodyPr wrap="square" lIns="0" tIns="0" rIns="0" bIns="0" rtlCol="0" anchor="ctr">
            <a:noAutofit/>
          </a:bodyPr>
          <a:lstStyle/>
          <a:p>
            <a:pPr algn="ctr"/>
            <a:r>
              <a:rPr lang="en-IN" sz="2800" b="1" dirty="0">
                <a:solidFill>
                  <a:schemeClr val="bg1"/>
                </a:solidFill>
                <a:ea typeface="Segoe UI Black" panose="020B0A02040204020203" pitchFamily="34" charset="0"/>
                <a:cs typeface="Segoe UI Light" panose="020B0502040204020203" pitchFamily="34" charset="0"/>
              </a:rPr>
              <a:t>COMMON LAW</a:t>
            </a:r>
            <a:endParaRPr lang="en-IN" sz="2800" b="1" dirty="0">
              <a:solidFill>
                <a:schemeClr val="bg1"/>
              </a:solidFill>
            </a:endParaRPr>
          </a:p>
        </p:txBody>
      </p:sp>
      <p:sp>
        <p:nvSpPr>
          <p:cNvPr id="2" name="Rectangle 1">
            <a:extLst>
              <a:ext uri="{FF2B5EF4-FFF2-40B4-BE49-F238E27FC236}">
                <a16:creationId xmlns:a16="http://schemas.microsoft.com/office/drawing/2014/main" id="{6FAFDE02-2A0C-AB5F-CE9E-6EC6FC29AC39}"/>
              </a:ext>
            </a:extLst>
          </p:cNvPr>
          <p:cNvSpPr/>
          <p:nvPr/>
        </p:nvSpPr>
        <p:spPr>
          <a:xfrm>
            <a:off x="6729984" y="1502683"/>
            <a:ext cx="4334256" cy="451406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5" name="Rectangle 4">
            <a:extLst>
              <a:ext uri="{FF2B5EF4-FFF2-40B4-BE49-F238E27FC236}">
                <a16:creationId xmlns:a16="http://schemas.microsoft.com/office/drawing/2014/main" id="{C7C77830-4CCE-B5E4-2272-F429CEDDF42B}"/>
              </a:ext>
            </a:extLst>
          </p:cNvPr>
          <p:cNvSpPr/>
          <p:nvPr/>
        </p:nvSpPr>
        <p:spPr>
          <a:xfrm>
            <a:off x="6589125" y="1154679"/>
            <a:ext cx="5298253" cy="57033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200" dirty="0">
                <a:solidFill>
                  <a:schemeClr val="tx1">
                    <a:lumMod val="75000"/>
                    <a:lumOff val="25000"/>
                  </a:schemeClr>
                </a:solidFill>
              </a:rPr>
              <a:t>Local government utilities have no inherent powers; they must act under express statutory authority.</a:t>
            </a:r>
          </a:p>
          <a:p>
            <a:endParaRPr lang="en-US" sz="2200" dirty="0">
              <a:solidFill>
                <a:schemeClr val="tx1">
                  <a:lumMod val="75000"/>
                  <a:lumOff val="25000"/>
                </a:schemeClr>
              </a:solidFill>
            </a:endParaRPr>
          </a:p>
          <a:p>
            <a:pPr marL="285750" indent="-285750">
              <a:buFont typeface="Arial" panose="020B0604020202020204" pitchFamily="34" charset="0"/>
              <a:buChar char="•"/>
            </a:pPr>
            <a:r>
              <a:rPr lang="en-US" sz="2200" dirty="0">
                <a:solidFill>
                  <a:schemeClr val="tx1">
                    <a:lumMod val="75000"/>
                    <a:lumOff val="25000"/>
                  </a:schemeClr>
                </a:solidFill>
              </a:rPr>
              <a:t>Statutes define the types of utilities local governments may operate, authorize rate-setting and fee collection, and establish procedures for funding, construction, and service provision.</a:t>
            </a:r>
          </a:p>
          <a:p>
            <a:endParaRPr lang="en-US" sz="2200" dirty="0">
              <a:solidFill>
                <a:schemeClr val="tx1">
                  <a:lumMod val="75000"/>
                  <a:lumOff val="25000"/>
                </a:schemeClr>
              </a:solidFill>
            </a:endParaRPr>
          </a:p>
          <a:p>
            <a:pPr marL="285750" indent="-285750">
              <a:buFont typeface="Arial" panose="020B0604020202020204" pitchFamily="34" charset="0"/>
              <a:buChar char="•"/>
            </a:pPr>
            <a:r>
              <a:rPr lang="en-US" sz="2200" dirty="0">
                <a:solidFill>
                  <a:schemeClr val="tx1">
                    <a:lumMod val="75000"/>
                    <a:lumOff val="25000"/>
                  </a:schemeClr>
                </a:solidFill>
              </a:rPr>
              <a:t>Statutory requirements also govern utility governance structures (e.g., boards or authorities), customer service obligations, and procurement.</a:t>
            </a:r>
          </a:p>
        </p:txBody>
      </p:sp>
    </p:spTree>
    <p:extLst>
      <p:ext uri="{BB962C8B-B14F-4D97-AF65-F5344CB8AC3E}">
        <p14:creationId xmlns:p14="http://schemas.microsoft.com/office/powerpoint/2010/main" val="1987330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B7DFB-826A-9E81-6AAA-09AACA4BFF2F}"/>
              </a:ext>
            </a:extLst>
          </p:cNvPr>
          <p:cNvSpPr>
            <a:spLocks noGrp="1"/>
          </p:cNvSpPr>
          <p:nvPr>
            <p:ph type="title"/>
          </p:nvPr>
        </p:nvSpPr>
        <p:spPr>
          <a:xfrm>
            <a:off x="258871" y="377651"/>
            <a:ext cx="10515600" cy="1325563"/>
          </a:xfrm>
        </p:spPr>
        <p:txBody>
          <a:bodyPr>
            <a:normAutofit/>
          </a:bodyPr>
          <a:lstStyle/>
          <a:p>
            <a:r>
              <a:rPr lang="en-US" dirty="0">
                <a:solidFill>
                  <a:schemeClr val="bg1"/>
                </a:solidFill>
              </a:rPr>
              <a:t>Lawful?</a:t>
            </a:r>
            <a:br>
              <a:rPr lang="en-US" dirty="0">
                <a:solidFill>
                  <a:schemeClr val="bg1"/>
                </a:solidFill>
              </a:rPr>
            </a:br>
            <a:endParaRPr lang="en-US" dirty="0">
              <a:solidFill>
                <a:schemeClr val="bg1"/>
              </a:solidFill>
            </a:endParaRPr>
          </a:p>
        </p:txBody>
      </p:sp>
      <p:pic>
        <p:nvPicPr>
          <p:cNvPr id="1026" name="Picture 2">
            <a:extLst>
              <a:ext uri="{FF2B5EF4-FFF2-40B4-BE49-F238E27FC236}">
                <a16:creationId xmlns:a16="http://schemas.microsoft.com/office/drawing/2014/main" id="{41A4AD61-B11E-62C0-6FAE-AF73DC0C78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9224" y="0"/>
            <a:ext cx="8232775" cy="685800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755F2E6-C067-84AF-14E1-07F91C72849F}"/>
              </a:ext>
            </a:extLst>
          </p:cNvPr>
          <p:cNvSpPr/>
          <p:nvPr/>
        </p:nvSpPr>
        <p:spPr>
          <a:xfrm>
            <a:off x="1" y="0"/>
            <a:ext cx="4697259" cy="6858000"/>
          </a:xfrm>
          <a:prstGeom prst="rect">
            <a:avLst/>
          </a:prstGeom>
          <a:solidFill>
            <a:schemeClr val="tx1">
              <a:lumMod val="65000"/>
              <a:lumOff val="35000"/>
            </a:schemeClr>
          </a:solidFill>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3038"/>
            <a:r>
              <a:rPr lang="en-US" sz="4400" dirty="0"/>
              <a:t>Lawful?</a:t>
            </a:r>
          </a:p>
          <a:p>
            <a:pPr marL="173038"/>
            <a:endParaRPr lang="en-US" sz="1200" dirty="0"/>
          </a:p>
          <a:p>
            <a:pPr marL="173038"/>
            <a:r>
              <a:rPr lang="en-US" sz="3200" dirty="0"/>
              <a:t>City sets up utility payment assistance program in the general fund, whereby it provides cash subsidies to low- income water customers who are also city residents to help them pay their water bills each month.</a:t>
            </a:r>
          </a:p>
        </p:txBody>
      </p:sp>
    </p:spTree>
    <p:extLst>
      <p:ext uri="{BB962C8B-B14F-4D97-AF65-F5344CB8AC3E}">
        <p14:creationId xmlns:p14="http://schemas.microsoft.com/office/powerpoint/2010/main" val="31272124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DDBF0-4FB0-2042-AD02-D5DF1200AD69}"/>
              </a:ext>
            </a:extLst>
          </p:cNvPr>
          <p:cNvSpPr>
            <a:spLocks noGrp="1"/>
          </p:cNvSpPr>
          <p:nvPr>
            <p:ph type="title"/>
          </p:nvPr>
        </p:nvSpPr>
        <p:spPr>
          <a:xfrm>
            <a:off x="288100" y="252218"/>
            <a:ext cx="3807187" cy="2228074"/>
          </a:xfrm>
        </p:spPr>
        <p:txBody>
          <a:bodyPr>
            <a:normAutofit/>
          </a:bodyPr>
          <a:lstStyle/>
          <a:p>
            <a:r>
              <a:rPr lang="en-US" dirty="0"/>
              <a:t>Lawful?</a:t>
            </a:r>
          </a:p>
        </p:txBody>
      </p:sp>
      <p:sp>
        <p:nvSpPr>
          <p:cNvPr id="3" name="Content Placeholder 2">
            <a:extLst>
              <a:ext uri="{FF2B5EF4-FFF2-40B4-BE49-F238E27FC236}">
                <a16:creationId xmlns:a16="http://schemas.microsoft.com/office/drawing/2014/main" id="{FB1934A8-B45E-824B-821F-8AD418CBB7C7}"/>
              </a:ext>
            </a:extLst>
          </p:cNvPr>
          <p:cNvSpPr>
            <a:spLocks noGrp="1"/>
          </p:cNvSpPr>
          <p:nvPr>
            <p:ph idx="1"/>
          </p:nvPr>
        </p:nvSpPr>
        <p:spPr>
          <a:xfrm>
            <a:off x="288100" y="1857379"/>
            <a:ext cx="4484316" cy="3143241"/>
          </a:xfrm>
        </p:spPr>
        <p:txBody>
          <a:bodyPr>
            <a:noAutofit/>
          </a:bodyPr>
          <a:lstStyle/>
          <a:p>
            <a:pPr marL="0" indent="0">
              <a:buNone/>
            </a:pPr>
            <a:r>
              <a:rPr lang="en-US" sz="3200" dirty="0"/>
              <a:t>Town grants one-time-per-year adjustment to water bill if leak is discovered and bill amount is higher than comparable monthly bill, as long as customer provides proof from licensed plumber that leak is fixed.</a:t>
            </a:r>
          </a:p>
        </p:txBody>
      </p:sp>
      <p:pic>
        <p:nvPicPr>
          <p:cNvPr id="7172" name="Picture 4" descr="Top 5 Causes Of Water Leaks - SewerTV Plumbing | Orange County's Leading  Hydro Jetting and Drain Repair Specialist">
            <a:extLst>
              <a:ext uri="{FF2B5EF4-FFF2-40B4-BE49-F238E27FC236}">
                <a16:creationId xmlns:a16="http://schemas.microsoft.com/office/drawing/2014/main" id="{9017D137-EFC7-F842-A259-2D1B0A30D7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393" r="2140" b="-2"/>
          <a:stretch/>
        </p:blipFill>
        <p:spPr bwMode="auto">
          <a:xfrm>
            <a:off x="5010386" y="10"/>
            <a:ext cx="7181613" cy="685799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6851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yellow sink draining water">
            <a:extLst>
              <a:ext uri="{FF2B5EF4-FFF2-40B4-BE49-F238E27FC236}">
                <a16:creationId xmlns:a16="http://schemas.microsoft.com/office/drawing/2014/main" id="{A1874CE4-2903-682A-318B-6D0C499CEF4E}"/>
              </a:ext>
            </a:extLst>
          </p:cNvPr>
          <p:cNvPicPr>
            <a:picLocks noChangeAspect="1"/>
          </p:cNvPicPr>
          <p:nvPr/>
        </p:nvPicPr>
        <p:blipFill>
          <a:blip r:embed="rId2"/>
          <a:srcRect l="2355" r="13272" b="-1"/>
          <a:stretch>
            <a:fillRect/>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6263888-F478-99AA-D31C-46441D2A2B5E}"/>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solidFill>
                  <a:schemeClr val="bg1"/>
                </a:solidFill>
              </a:rPr>
              <a:t>Water &amp; Wastewater Partnerships</a:t>
            </a:r>
          </a:p>
        </p:txBody>
      </p:sp>
      <p:sp>
        <p:nvSpPr>
          <p:cNvPr id="3" name="Text Placeholder 2">
            <a:extLst>
              <a:ext uri="{FF2B5EF4-FFF2-40B4-BE49-F238E27FC236}">
                <a16:creationId xmlns:a16="http://schemas.microsoft.com/office/drawing/2014/main" id="{E213A4F5-6F86-4D87-7B87-938E4D7E801A}"/>
              </a:ext>
            </a:extLst>
          </p:cNvPr>
          <p:cNvSpPr>
            <a:spLocks noGrp="1"/>
          </p:cNvSpPr>
          <p:nvPr>
            <p:ph type="body" idx="1"/>
          </p:nvPr>
        </p:nvSpPr>
        <p:spPr>
          <a:xfrm>
            <a:off x="477980" y="4872922"/>
            <a:ext cx="4023359" cy="1208141"/>
          </a:xfrm>
        </p:spPr>
        <p:txBody>
          <a:bodyPr vert="horz" lIns="91440" tIns="45720" rIns="91440" bIns="45720" rtlCol="0">
            <a:normAutofit/>
          </a:bodyPr>
          <a:lstStyle/>
          <a:p>
            <a:endParaRPr lang="en-US" sz="2000">
              <a:solidFill>
                <a:schemeClr val="bg1"/>
              </a:solidFill>
            </a:endParaRP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64532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BED2DE6-BF36-B23A-80ED-FDDFC7A853C2}"/>
              </a:ext>
            </a:extLst>
          </p:cNvPr>
          <p:cNvSpPr>
            <a:spLocks noGrp="1"/>
          </p:cNvSpPr>
          <p:nvPr>
            <p:ph type="body" idx="13"/>
          </p:nvPr>
        </p:nvSpPr>
        <p:spPr>
          <a:xfrm>
            <a:off x="366184" y="1729017"/>
            <a:ext cx="8285859" cy="4303340"/>
          </a:xfrm>
        </p:spPr>
        <p:txBody>
          <a:bodyPr/>
          <a:lstStyle/>
          <a:p>
            <a:r>
              <a:rPr lang="en-US" sz="2400" dirty="0"/>
              <a:t>County, Municipality, County Water &amp; Sewer District, Metropolitan Water Districts, Metropolitan Sewer Districts may not transfer or cede control of public enterprise to a private entity unless:</a:t>
            </a:r>
          </a:p>
          <a:p>
            <a:endParaRPr lang="en-US" dirty="0"/>
          </a:p>
        </p:txBody>
      </p:sp>
      <p:sp>
        <p:nvSpPr>
          <p:cNvPr id="4" name="Rectangle 3">
            <a:extLst>
              <a:ext uri="{FF2B5EF4-FFF2-40B4-BE49-F238E27FC236}">
                <a16:creationId xmlns:a16="http://schemas.microsoft.com/office/drawing/2014/main" id="{F935038F-1F1F-7A40-2BB5-2A57A7CE996A}"/>
              </a:ext>
            </a:extLst>
          </p:cNvPr>
          <p:cNvSpPr/>
          <p:nvPr/>
        </p:nvSpPr>
        <p:spPr>
          <a:xfrm>
            <a:off x="0" y="0"/>
            <a:ext cx="12192000" cy="1729016"/>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AA21E694-BA20-EC57-702A-64138A4CC65C}"/>
              </a:ext>
            </a:extLst>
          </p:cNvPr>
          <p:cNvSpPr>
            <a:spLocks noGrp="1"/>
          </p:cNvSpPr>
          <p:nvPr>
            <p:ph type="title"/>
          </p:nvPr>
        </p:nvSpPr>
        <p:spPr>
          <a:xfrm>
            <a:off x="366183" y="180826"/>
            <a:ext cx="11638248" cy="1367365"/>
          </a:xfrm>
        </p:spPr>
        <p:txBody>
          <a:bodyPr>
            <a:normAutofit fontScale="90000"/>
          </a:bodyPr>
          <a:lstStyle/>
          <a:p>
            <a:r>
              <a:rPr lang="en-US" sz="4267" dirty="0">
                <a:solidFill>
                  <a:schemeClr val="bg1"/>
                </a:solidFill>
              </a:rPr>
              <a:t>LGC Must Approve Sale to (or Control of) Public Enterprise to Private Entity</a:t>
            </a:r>
            <a:br>
              <a:rPr lang="en-US" dirty="0">
                <a:solidFill>
                  <a:schemeClr val="bg1"/>
                </a:solidFill>
              </a:rPr>
            </a:br>
            <a:r>
              <a:rPr lang="en-US" sz="3600" dirty="0">
                <a:solidFill>
                  <a:schemeClr val="bg1"/>
                </a:solidFill>
              </a:rPr>
              <a:t>S.L. 2023-138</a:t>
            </a:r>
          </a:p>
        </p:txBody>
      </p:sp>
      <p:sp>
        <p:nvSpPr>
          <p:cNvPr id="5" name="Rectangle 4">
            <a:extLst>
              <a:ext uri="{FF2B5EF4-FFF2-40B4-BE49-F238E27FC236}">
                <a16:creationId xmlns:a16="http://schemas.microsoft.com/office/drawing/2014/main" id="{DDA783C8-943F-A68A-0800-A9A1E0E84D39}"/>
              </a:ext>
            </a:extLst>
          </p:cNvPr>
          <p:cNvSpPr/>
          <p:nvPr/>
        </p:nvSpPr>
        <p:spPr>
          <a:xfrm>
            <a:off x="619295" y="3074504"/>
            <a:ext cx="2638248" cy="3429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133" dirty="0">
                <a:solidFill>
                  <a:schemeClr val="tx1"/>
                </a:solidFill>
              </a:rPr>
              <a:t>Governing board holds a public hearing</a:t>
            </a:r>
          </a:p>
          <a:p>
            <a:pPr algn="ctr"/>
            <a:endParaRPr lang="en-US" sz="1333" dirty="0">
              <a:solidFill>
                <a:schemeClr val="tx1"/>
              </a:solidFill>
            </a:endParaRPr>
          </a:p>
          <a:p>
            <a:r>
              <a:rPr lang="en-US" sz="2133" dirty="0">
                <a:solidFill>
                  <a:schemeClr val="tx1"/>
                </a:solidFill>
              </a:rPr>
              <a:t>Governing board determines that deal is in the public interest after considering statutory factors</a:t>
            </a:r>
          </a:p>
          <a:p>
            <a:endParaRPr lang="en-US" sz="2133" dirty="0"/>
          </a:p>
        </p:txBody>
      </p:sp>
      <p:sp>
        <p:nvSpPr>
          <p:cNvPr id="6" name="Rectangle 5">
            <a:extLst>
              <a:ext uri="{FF2B5EF4-FFF2-40B4-BE49-F238E27FC236}">
                <a16:creationId xmlns:a16="http://schemas.microsoft.com/office/drawing/2014/main" id="{A9908420-4119-4A40-AE6B-5B469879F444}"/>
              </a:ext>
            </a:extLst>
          </p:cNvPr>
          <p:cNvSpPr/>
          <p:nvPr/>
        </p:nvSpPr>
        <p:spPr>
          <a:xfrm>
            <a:off x="3756156" y="3199461"/>
            <a:ext cx="5087815" cy="344351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133" dirty="0">
                <a:solidFill>
                  <a:schemeClr val="tx1"/>
                </a:solidFill>
              </a:rPr>
              <a:t>LGC Approval. LGC may approve only if it</a:t>
            </a:r>
          </a:p>
          <a:p>
            <a:r>
              <a:rPr lang="en-US" sz="2133" dirty="0">
                <a:solidFill>
                  <a:schemeClr val="tx1"/>
                </a:solidFill>
              </a:rPr>
              <a:t>determines that “the customers of the public enterprise will enjoy reasonable and material short-term and long-term savings and other net benefits from the arrangement during the term of the arrangement without the imposition of any material cost or charge on the unit of local government or its customers upon termination of the arrangement.” </a:t>
            </a:r>
          </a:p>
        </p:txBody>
      </p:sp>
      <p:sp>
        <p:nvSpPr>
          <p:cNvPr id="7" name="Rectangle 6">
            <a:extLst>
              <a:ext uri="{FF2B5EF4-FFF2-40B4-BE49-F238E27FC236}">
                <a16:creationId xmlns:a16="http://schemas.microsoft.com/office/drawing/2014/main" id="{55170A7D-5944-C2F5-6B69-D76473E130E4}"/>
              </a:ext>
            </a:extLst>
          </p:cNvPr>
          <p:cNvSpPr/>
          <p:nvPr/>
        </p:nvSpPr>
        <p:spPr>
          <a:xfrm>
            <a:off x="8729215" y="823495"/>
            <a:ext cx="3462787" cy="6005479"/>
          </a:xfrm>
          <a:prstGeom prst="rect">
            <a:avLst/>
          </a:prstGeom>
          <a:effectLst>
            <a:outerShdw blurRad="50800" dist="38100" dir="8100000" algn="t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733" dirty="0"/>
              <a:t>Control includes any of the following: </a:t>
            </a:r>
          </a:p>
          <a:p>
            <a:pPr algn="ctr"/>
            <a:endParaRPr lang="en-US" sz="1067" dirty="0"/>
          </a:p>
          <a:p>
            <a:pPr>
              <a:buFont typeface="+mj-lt"/>
              <a:buAutoNum type="arabicPeriod"/>
            </a:pPr>
            <a:r>
              <a:rPr lang="en-US" sz="1733" dirty="0"/>
              <a:t> The authority to expend or otherwise manage during any fiscal year more than fifty percent (50%) of a public enterprise's adjusted revenues. </a:t>
            </a:r>
          </a:p>
          <a:p>
            <a:pPr>
              <a:buFont typeface="+mj-lt"/>
              <a:buAutoNum type="arabicPeriod"/>
            </a:pPr>
            <a:r>
              <a:rPr lang="en-US" sz="1733" dirty="0"/>
              <a:t> Responsibility for provision to the public of the services previously provided by the public enterprise. </a:t>
            </a:r>
          </a:p>
          <a:p>
            <a:pPr>
              <a:buFont typeface="+mj-lt"/>
              <a:buAutoNum type="arabicPeriod"/>
            </a:pPr>
            <a:r>
              <a:rPr lang="en-US" sz="1733" dirty="0"/>
              <a:t> Responsibility for operation and maintenance of a material portion of the assets and facilities of the public enterprise. </a:t>
            </a:r>
          </a:p>
          <a:p>
            <a:pPr>
              <a:buFont typeface="+mj-lt"/>
              <a:buAutoNum type="arabicPeriod"/>
            </a:pPr>
            <a:r>
              <a:rPr lang="en-US" sz="1733" dirty="0"/>
              <a:t> The authority to manage a material portion of the staff responsible for operation and maintenance of the assets and facilities of the public enterprise. </a:t>
            </a:r>
          </a:p>
          <a:p>
            <a:endParaRPr lang="en-US" sz="1333" dirty="0"/>
          </a:p>
        </p:txBody>
      </p:sp>
      <p:sp>
        <p:nvSpPr>
          <p:cNvPr id="8" name="Rectangle 7">
            <a:extLst>
              <a:ext uri="{FF2B5EF4-FFF2-40B4-BE49-F238E27FC236}">
                <a16:creationId xmlns:a16="http://schemas.microsoft.com/office/drawing/2014/main" id="{6A2BD665-0BEE-9628-6E21-C882DA7F0AE3}"/>
              </a:ext>
            </a:extLst>
          </p:cNvPr>
          <p:cNvSpPr/>
          <p:nvPr/>
        </p:nvSpPr>
        <p:spPr>
          <a:xfrm>
            <a:off x="135927" y="2960844"/>
            <a:ext cx="526983" cy="114886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400" dirty="0">
                <a:solidFill>
                  <a:schemeClr val="accent6"/>
                </a:solidFill>
              </a:rPr>
              <a:t>1</a:t>
            </a:r>
          </a:p>
        </p:txBody>
      </p:sp>
      <p:sp>
        <p:nvSpPr>
          <p:cNvPr id="9" name="Rectangle 8">
            <a:extLst>
              <a:ext uri="{FF2B5EF4-FFF2-40B4-BE49-F238E27FC236}">
                <a16:creationId xmlns:a16="http://schemas.microsoft.com/office/drawing/2014/main" id="{B3E9723A-F5E1-21A0-D5E4-28F0737141F3}"/>
              </a:ext>
            </a:extLst>
          </p:cNvPr>
          <p:cNvSpPr/>
          <p:nvPr/>
        </p:nvSpPr>
        <p:spPr>
          <a:xfrm>
            <a:off x="135927" y="3806557"/>
            <a:ext cx="526983" cy="114886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400" dirty="0">
                <a:solidFill>
                  <a:schemeClr val="accent6"/>
                </a:solidFill>
              </a:rPr>
              <a:t>2</a:t>
            </a:r>
          </a:p>
        </p:txBody>
      </p:sp>
      <p:sp>
        <p:nvSpPr>
          <p:cNvPr id="10" name="Rectangle 9">
            <a:extLst>
              <a:ext uri="{FF2B5EF4-FFF2-40B4-BE49-F238E27FC236}">
                <a16:creationId xmlns:a16="http://schemas.microsoft.com/office/drawing/2014/main" id="{B23E7158-1AA0-EC2A-ED91-47C3ADB7BFDF}"/>
              </a:ext>
            </a:extLst>
          </p:cNvPr>
          <p:cNvSpPr/>
          <p:nvPr/>
        </p:nvSpPr>
        <p:spPr>
          <a:xfrm>
            <a:off x="3272682" y="2969711"/>
            <a:ext cx="526983" cy="114886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400" dirty="0">
                <a:solidFill>
                  <a:schemeClr val="accent6"/>
                </a:solidFill>
              </a:rPr>
              <a:t>3</a:t>
            </a:r>
          </a:p>
        </p:txBody>
      </p:sp>
      <p:sp>
        <p:nvSpPr>
          <p:cNvPr id="11" name="Oval 10">
            <a:extLst>
              <a:ext uri="{FF2B5EF4-FFF2-40B4-BE49-F238E27FC236}">
                <a16:creationId xmlns:a16="http://schemas.microsoft.com/office/drawing/2014/main" id="{9A3F7702-E31A-8435-8C16-095CB225807D}"/>
              </a:ext>
            </a:extLst>
          </p:cNvPr>
          <p:cNvSpPr/>
          <p:nvPr/>
        </p:nvSpPr>
        <p:spPr>
          <a:xfrm>
            <a:off x="2257064" y="2359094"/>
            <a:ext cx="1724628" cy="498023"/>
          </a:xfrm>
          <a:prstGeom prst="ellipse">
            <a:avLst/>
          </a:prstGeom>
          <a:noFill/>
          <a:ln w="762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867971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p:bldP spid="9" grpId="0"/>
      <p:bldP spid="10" grpId="0"/>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112EA-867E-7610-D11A-D0AF9CB1FCB4}"/>
              </a:ext>
            </a:extLst>
          </p:cNvPr>
          <p:cNvSpPr>
            <a:spLocks noGrp="1"/>
          </p:cNvSpPr>
          <p:nvPr>
            <p:ph type="title"/>
          </p:nvPr>
        </p:nvSpPr>
        <p:spPr>
          <a:xfrm>
            <a:off x="621993" y="475428"/>
            <a:ext cx="10969943" cy="711081"/>
          </a:xfrm>
        </p:spPr>
        <p:txBody>
          <a:bodyPr/>
          <a:lstStyle/>
          <a:p>
            <a:pPr algn="ctr"/>
            <a:r>
              <a:rPr lang="en-US" dirty="0">
                <a:solidFill>
                  <a:schemeClr val="tx1">
                    <a:lumMod val="85000"/>
                    <a:lumOff val="15000"/>
                  </a:schemeClr>
                </a:solidFill>
              </a:rPr>
              <a:t>Regional Partnerships</a:t>
            </a:r>
          </a:p>
        </p:txBody>
      </p:sp>
      <p:sp>
        <p:nvSpPr>
          <p:cNvPr id="10" name="Freeform: Shape 9">
            <a:extLst>
              <a:ext uri="{FF2B5EF4-FFF2-40B4-BE49-F238E27FC236}">
                <a16:creationId xmlns:a16="http://schemas.microsoft.com/office/drawing/2014/main" id="{B1389703-F137-A254-32C8-925AD9239128}"/>
              </a:ext>
            </a:extLst>
          </p:cNvPr>
          <p:cNvSpPr/>
          <p:nvPr/>
        </p:nvSpPr>
        <p:spPr>
          <a:xfrm>
            <a:off x="1091756" y="1628801"/>
            <a:ext cx="4437792" cy="1816703"/>
          </a:xfrm>
          <a:custGeom>
            <a:avLst/>
            <a:gdLst>
              <a:gd name="connsiteX0" fmla="*/ 4437793 w 4437792"/>
              <a:gd name="connsiteY0" fmla="*/ 1172242 h 1816703"/>
              <a:gd name="connsiteX1" fmla="*/ 3251168 w 4437792"/>
              <a:gd name="connsiteY1" fmla="*/ 0 h 1816703"/>
              <a:gd name="connsiteX2" fmla="*/ 406622 w 4437792"/>
              <a:gd name="connsiteY2" fmla="*/ 0 h 1816703"/>
              <a:gd name="connsiteX3" fmla="*/ 0 w 4437792"/>
              <a:gd name="connsiteY3" fmla="*/ 704374 h 1816703"/>
              <a:gd name="connsiteX4" fmla="*/ 406622 w 4437792"/>
              <a:gd name="connsiteY4" fmla="*/ 1408652 h 1816703"/>
              <a:gd name="connsiteX5" fmla="*/ 3251168 w 4437792"/>
              <a:gd name="connsiteY5" fmla="*/ 1408652 h 1816703"/>
              <a:gd name="connsiteX6" fmla="*/ 4437793 w 4437792"/>
              <a:gd name="connsiteY6" fmla="*/ 1816703 h 1816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7792" h="1816703">
                <a:moveTo>
                  <a:pt x="4437793" y="1172242"/>
                </a:moveTo>
                <a:lnTo>
                  <a:pt x="3251168" y="0"/>
                </a:lnTo>
                <a:lnTo>
                  <a:pt x="406622" y="0"/>
                </a:lnTo>
                <a:lnTo>
                  <a:pt x="0" y="704374"/>
                </a:lnTo>
                <a:lnTo>
                  <a:pt x="406622" y="1408652"/>
                </a:lnTo>
                <a:lnTo>
                  <a:pt x="3251168" y="1408652"/>
                </a:lnTo>
                <a:lnTo>
                  <a:pt x="4437793" y="1816703"/>
                </a:lnTo>
                <a:close/>
              </a:path>
            </a:pathLst>
          </a:custGeom>
          <a:gradFill flip="none" rotWithShape="1">
            <a:gsLst>
              <a:gs pos="0">
                <a:schemeClr val="accent4"/>
              </a:gs>
              <a:gs pos="73000">
                <a:schemeClr val="accent4"/>
              </a:gs>
              <a:gs pos="99000">
                <a:schemeClr val="accent4">
                  <a:lumMod val="75000"/>
                </a:schemeClr>
              </a:gs>
              <a:gs pos="73000">
                <a:schemeClr val="accent4">
                  <a:lumMod val="75000"/>
                </a:schemeClr>
              </a:gs>
            </a:gsLst>
            <a:lin ang="0" scaled="1"/>
            <a:tileRect/>
          </a:gradFill>
          <a:ln w="9525" cap="flat">
            <a:noFill/>
            <a:prstDash val="solid"/>
            <a:miter/>
          </a:ln>
          <a:effectLst>
            <a:outerShdw blurRad="50800" dist="38100" dir="8100000" algn="tr" rotWithShape="0">
              <a:prstClr val="black">
                <a:alpha val="40000"/>
              </a:prstClr>
            </a:outerShdw>
          </a:effectLst>
        </p:spPr>
        <p:txBody>
          <a:bodyPr rtlCol="0" anchor="ctr"/>
          <a:lstStyle/>
          <a:p>
            <a:endParaRPr lang="en-US"/>
          </a:p>
        </p:txBody>
      </p:sp>
      <p:sp>
        <p:nvSpPr>
          <p:cNvPr id="11" name="Freeform: Shape 10">
            <a:extLst>
              <a:ext uri="{FF2B5EF4-FFF2-40B4-BE49-F238E27FC236}">
                <a16:creationId xmlns:a16="http://schemas.microsoft.com/office/drawing/2014/main" id="{D5EF3DDE-22BE-3191-5C37-832EC9602EAD}"/>
              </a:ext>
            </a:extLst>
          </p:cNvPr>
          <p:cNvSpPr/>
          <p:nvPr/>
        </p:nvSpPr>
        <p:spPr>
          <a:xfrm>
            <a:off x="1091756" y="3085459"/>
            <a:ext cx="4437792" cy="1408747"/>
          </a:xfrm>
          <a:custGeom>
            <a:avLst/>
            <a:gdLst>
              <a:gd name="connsiteX0" fmla="*/ 4437793 w 4437792"/>
              <a:gd name="connsiteY0" fmla="*/ 381953 h 1408747"/>
              <a:gd name="connsiteX1" fmla="*/ 3251168 w 4437792"/>
              <a:gd name="connsiteY1" fmla="*/ 0 h 1408747"/>
              <a:gd name="connsiteX2" fmla="*/ 406622 w 4437792"/>
              <a:gd name="connsiteY2" fmla="*/ 0 h 1408747"/>
              <a:gd name="connsiteX3" fmla="*/ 0 w 4437792"/>
              <a:gd name="connsiteY3" fmla="*/ 704374 h 1408747"/>
              <a:gd name="connsiteX4" fmla="*/ 406622 w 4437792"/>
              <a:gd name="connsiteY4" fmla="*/ 1408748 h 1408747"/>
              <a:gd name="connsiteX5" fmla="*/ 3251168 w 4437792"/>
              <a:gd name="connsiteY5" fmla="*/ 1408748 h 1408747"/>
              <a:gd name="connsiteX6" fmla="*/ 4437793 w 4437792"/>
              <a:gd name="connsiteY6" fmla="*/ 1026414 h 140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7792" h="1408747">
                <a:moveTo>
                  <a:pt x="4437793" y="381953"/>
                </a:moveTo>
                <a:lnTo>
                  <a:pt x="3251168" y="0"/>
                </a:lnTo>
                <a:lnTo>
                  <a:pt x="406622" y="0"/>
                </a:lnTo>
                <a:lnTo>
                  <a:pt x="0" y="704374"/>
                </a:lnTo>
                <a:lnTo>
                  <a:pt x="406622" y="1408748"/>
                </a:lnTo>
                <a:lnTo>
                  <a:pt x="3251168" y="1408748"/>
                </a:lnTo>
                <a:lnTo>
                  <a:pt x="4437793" y="1026414"/>
                </a:lnTo>
                <a:close/>
              </a:path>
            </a:pathLst>
          </a:custGeom>
          <a:gradFill flip="none" rotWithShape="1">
            <a:gsLst>
              <a:gs pos="0">
                <a:schemeClr val="accent4"/>
              </a:gs>
              <a:gs pos="73000">
                <a:schemeClr val="accent4"/>
              </a:gs>
              <a:gs pos="99000">
                <a:schemeClr val="accent4">
                  <a:lumMod val="75000"/>
                </a:schemeClr>
              </a:gs>
              <a:gs pos="73000">
                <a:schemeClr val="accent4">
                  <a:lumMod val="75000"/>
                </a:schemeClr>
              </a:gs>
            </a:gsLst>
            <a:lin ang="0" scaled="1"/>
            <a:tileRect/>
          </a:gradFill>
          <a:ln w="9525" cap="flat">
            <a:noFill/>
            <a:prstDash val="solid"/>
            <a:miter/>
          </a:ln>
          <a:effectLst>
            <a:outerShdw blurRad="50800" dist="38100" dir="8100000" algn="tr" rotWithShape="0">
              <a:prstClr val="black">
                <a:alpha val="40000"/>
              </a:prstClr>
            </a:outerShdw>
          </a:effectLst>
        </p:spPr>
        <p:txBody>
          <a:bodyPr rtlCol="0" anchor="ctr"/>
          <a:lstStyle/>
          <a:p>
            <a:endParaRPr lang="en-US"/>
          </a:p>
        </p:txBody>
      </p:sp>
      <p:sp>
        <p:nvSpPr>
          <p:cNvPr id="12" name="Freeform: Shape 11">
            <a:extLst>
              <a:ext uri="{FF2B5EF4-FFF2-40B4-BE49-F238E27FC236}">
                <a16:creationId xmlns:a16="http://schemas.microsoft.com/office/drawing/2014/main" id="{EA3EEA03-9F78-DE67-30AD-BEF7D2E80110}"/>
              </a:ext>
            </a:extLst>
          </p:cNvPr>
          <p:cNvSpPr/>
          <p:nvPr/>
        </p:nvSpPr>
        <p:spPr>
          <a:xfrm>
            <a:off x="1091756" y="4133779"/>
            <a:ext cx="4437792" cy="1817084"/>
          </a:xfrm>
          <a:custGeom>
            <a:avLst/>
            <a:gdLst>
              <a:gd name="connsiteX0" fmla="*/ 4437793 w 4437792"/>
              <a:gd name="connsiteY0" fmla="*/ 0 h 1817084"/>
              <a:gd name="connsiteX1" fmla="*/ 3251168 w 4437792"/>
              <a:gd name="connsiteY1" fmla="*/ 408432 h 1817084"/>
              <a:gd name="connsiteX2" fmla="*/ 406622 w 4437792"/>
              <a:gd name="connsiteY2" fmla="*/ 408432 h 1817084"/>
              <a:gd name="connsiteX3" fmla="*/ 0 w 4437792"/>
              <a:gd name="connsiteY3" fmla="*/ 1112711 h 1817084"/>
              <a:gd name="connsiteX4" fmla="*/ 406622 w 4437792"/>
              <a:gd name="connsiteY4" fmla="*/ 1817084 h 1817084"/>
              <a:gd name="connsiteX5" fmla="*/ 3251168 w 4437792"/>
              <a:gd name="connsiteY5" fmla="*/ 1817084 h 1817084"/>
              <a:gd name="connsiteX6" fmla="*/ 4437793 w 4437792"/>
              <a:gd name="connsiteY6" fmla="*/ 644462 h 1817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7792" h="1817084">
                <a:moveTo>
                  <a:pt x="4437793" y="0"/>
                </a:moveTo>
                <a:lnTo>
                  <a:pt x="3251168" y="408432"/>
                </a:lnTo>
                <a:lnTo>
                  <a:pt x="406622" y="408432"/>
                </a:lnTo>
                <a:lnTo>
                  <a:pt x="0" y="1112711"/>
                </a:lnTo>
                <a:lnTo>
                  <a:pt x="406622" y="1817084"/>
                </a:lnTo>
                <a:lnTo>
                  <a:pt x="3251168" y="1817084"/>
                </a:lnTo>
                <a:lnTo>
                  <a:pt x="4437793" y="644462"/>
                </a:lnTo>
                <a:close/>
              </a:path>
            </a:pathLst>
          </a:custGeom>
          <a:gradFill flip="none" rotWithShape="1">
            <a:gsLst>
              <a:gs pos="0">
                <a:schemeClr val="accent4"/>
              </a:gs>
              <a:gs pos="73000">
                <a:schemeClr val="accent4"/>
              </a:gs>
              <a:gs pos="99000">
                <a:schemeClr val="accent4">
                  <a:lumMod val="75000"/>
                </a:schemeClr>
              </a:gs>
              <a:gs pos="73000">
                <a:schemeClr val="accent4">
                  <a:lumMod val="75000"/>
                </a:schemeClr>
              </a:gs>
            </a:gsLst>
            <a:lin ang="0" scaled="1"/>
            <a:tileRect/>
          </a:gradFill>
          <a:ln w="9525" cap="flat">
            <a:noFill/>
            <a:prstDash val="solid"/>
            <a:miter/>
          </a:ln>
          <a:effectLst>
            <a:outerShdw blurRad="50800" dist="38100" dir="8100000" algn="tr" rotWithShape="0">
              <a:prstClr val="black">
                <a:alpha val="40000"/>
              </a:prstClr>
            </a:outerShdw>
          </a:effectLst>
        </p:spPr>
        <p:txBody>
          <a:bodyPr rtlCol="0" anchor="ctr"/>
          <a:lstStyle/>
          <a:p>
            <a:endParaRPr lang="en-US"/>
          </a:p>
        </p:txBody>
      </p:sp>
      <p:sp>
        <p:nvSpPr>
          <p:cNvPr id="13" name="Freeform: Shape 12">
            <a:extLst>
              <a:ext uri="{FF2B5EF4-FFF2-40B4-BE49-F238E27FC236}">
                <a16:creationId xmlns:a16="http://schemas.microsoft.com/office/drawing/2014/main" id="{31882B6C-6374-3108-92A4-86E58CF61C91}"/>
              </a:ext>
            </a:extLst>
          </p:cNvPr>
          <p:cNvSpPr/>
          <p:nvPr/>
        </p:nvSpPr>
        <p:spPr>
          <a:xfrm>
            <a:off x="6662453" y="1628801"/>
            <a:ext cx="4437793" cy="1816703"/>
          </a:xfrm>
          <a:custGeom>
            <a:avLst/>
            <a:gdLst>
              <a:gd name="connsiteX0" fmla="*/ 0 w 4437793"/>
              <a:gd name="connsiteY0" fmla="*/ 1172242 h 1816703"/>
              <a:gd name="connsiteX1" fmla="*/ 1186625 w 4437793"/>
              <a:gd name="connsiteY1" fmla="*/ 0 h 1816703"/>
              <a:gd name="connsiteX2" fmla="*/ 4031171 w 4437793"/>
              <a:gd name="connsiteY2" fmla="*/ 0 h 1816703"/>
              <a:gd name="connsiteX3" fmla="*/ 4437793 w 4437793"/>
              <a:gd name="connsiteY3" fmla="*/ 704374 h 1816703"/>
              <a:gd name="connsiteX4" fmla="*/ 4031171 w 4437793"/>
              <a:gd name="connsiteY4" fmla="*/ 1408652 h 1816703"/>
              <a:gd name="connsiteX5" fmla="*/ 1186625 w 4437793"/>
              <a:gd name="connsiteY5" fmla="*/ 1408652 h 1816703"/>
              <a:gd name="connsiteX6" fmla="*/ 0 w 4437793"/>
              <a:gd name="connsiteY6" fmla="*/ 1816703 h 1816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7793" h="1816703">
                <a:moveTo>
                  <a:pt x="0" y="1172242"/>
                </a:moveTo>
                <a:lnTo>
                  <a:pt x="1186625" y="0"/>
                </a:lnTo>
                <a:lnTo>
                  <a:pt x="4031171" y="0"/>
                </a:lnTo>
                <a:lnTo>
                  <a:pt x="4437793" y="704374"/>
                </a:lnTo>
                <a:lnTo>
                  <a:pt x="4031171" y="1408652"/>
                </a:lnTo>
                <a:lnTo>
                  <a:pt x="1186625" y="1408652"/>
                </a:lnTo>
                <a:lnTo>
                  <a:pt x="0" y="1816703"/>
                </a:lnTo>
                <a:close/>
              </a:path>
            </a:pathLst>
          </a:custGeom>
          <a:gradFill flip="none" rotWithShape="1">
            <a:gsLst>
              <a:gs pos="7000">
                <a:schemeClr val="accent5"/>
              </a:gs>
              <a:gs pos="73000">
                <a:schemeClr val="accent5"/>
              </a:gs>
              <a:gs pos="73000">
                <a:schemeClr val="accent5">
                  <a:lumMod val="75000"/>
                </a:schemeClr>
              </a:gs>
              <a:gs pos="100000">
                <a:schemeClr val="accent5">
                  <a:lumMod val="75000"/>
                </a:schemeClr>
              </a:gs>
            </a:gsLst>
            <a:lin ang="10800000" scaled="1"/>
            <a:tileRect/>
          </a:gradFill>
          <a:ln w="9525" cap="flat">
            <a:noFill/>
            <a:prstDash val="solid"/>
            <a:miter/>
          </a:ln>
          <a:effectLst>
            <a:outerShdw blurRad="50800" dist="38100" dir="8100000" algn="tr" rotWithShape="0">
              <a:prstClr val="black">
                <a:alpha val="40000"/>
              </a:prstClr>
            </a:outerShdw>
          </a:effectLst>
        </p:spPr>
        <p:txBody>
          <a:bodyPr rtlCol="0" anchor="ctr"/>
          <a:lstStyle/>
          <a:p>
            <a:endParaRPr lang="en-US"/>
          </a:p>
        </p:txBody>
      </p:sp>
      <p:sp>
        <p:nvSpPr>
          <p:cNvPr id="14" name="Freeform: Shape 13">
            <a:extLst>
              <a:ext uri="{FF2B5EF4-FFF2-40B4-BE49-F238E27FC236}">
                <a16:creationId xmlns:a16="http://schemas.microsoft.com/office/drawing/2014/main" id="{84C58EF4-6457-88A0-9E8A-18E573495205}"/>
              </a:ext>
            </a:extLst>
          </p:cNvPr>
          <p:cNvSpPr/>
          <p:nvPr/>
        </p:nvSpPr>
        <p:spPr>
          <a:xfrm>
            <a:off x="6662453" y="3085459"/>
            <a:ext cx="4437793" cy="1408747"/>
          </a:xfrm>
          <a:custGeom>
            <a:avLst/>
            <a:gdLst>
              <a:gd name="connsiteX0" fmla="*/ 0 w 4437793"/>
              <a:gd name="connsiteY0" fmla="*/ 381953 h 1408747"/>
              <a:gd name="connsiteX1" fmla="*/ 1186625 w 4437793"/>
              <a:gd name="connsiteY1" fmla="*/ 0 h 1408747"/>
              <a:gd name="connsiteX2" fmla="*/ 4031171 w 4437793"/>
              <a:gd name="connsiteY2" fmla="*/ 0 h 1408747"/>
              <a:gd name="connsiteX3" fmla="*/ 4437793 w 4437793"/>
              <a:gd name="connsiteY3" fmla="*/ 704374 h 1408747"/>
              <a:gd name="connsiteX4" fmla="*/ 4031171 w 4437793"/>
              <a:gd name="connsiteY4" fmla="*/ 1408748 h 1408747"/>
              <a:gd name="connsiteX5" fmla="*/ 1186625 w 4437793"/>
              <a:gd name="connsiteY5" fmla="*/ 1408748 h 1408747"/>
              <a:gd name="connsiteX6" fmla="*/ 0 w 4437793"/>
              <a:gd name="connsiteY6" fmla="*/ 1026414 h 140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7793" h="1408747">
                <a:moveTo>
                  <a:pt x="0" y="381953"/>
                </a:moveTo>
                <a:lnTo>
                  <a:pt x="1186625" y="0"/>
                </a:lnTo>
                <a:lnTo>
                  <a:pt x="4031171" y="0"/>
                </a:lnTo>
                <a:lnTo>
                  <a:pt x="4437793" y="704374"/>
                </a:lnTo>
                <a:lnTo>
                  <a:pt x="4031171" y="1408748"/>
                </a:lnTo>
                <a:lnTo>
                  <a:pt x="1186625" y="1408748"/>
                </a:lnTo>
                <a:lnTo>
                  <a:pt x="0" y="1026414"/>
                </a:lnTo>
                <a:close/>
              </a:path>
            </a:pathLst>
          </a:custGeom>
          <a:gradFill flip="none" rotWithShape="1">
            <a:gsLst>
              <a:gs pos="7000">
                <a:schemeClr val="accent5"/>
              </a:gs>
              <a:gs pos="73000">
                <a:schemeClr val="accent5"/>
              </a:gs>
              <a:gs pos="73000">
                <a:schemeClr val="accent5">
                  <a:lumMod val="75000"/>
                </a:schemeClr>
              </a:gs>
              <a:gs pos="100000">
                <a:schemeClr val="accent5">
                  <a:lumMod val="75000"/>
                </a:schemeClr>
              </a:gs>
            </a:gsLst>
            <a:lin ang="10800000" scaled="1"/>
            <a:tileRect/>
          </a:gradFill>
          <a:ln w="9525" cap="flat">
            <a:noFill/>
            <a:prstDash val="solid"/>
            <a:miter/>
          </a:ln>
          <a:effectLst>
            <a:outerShdw blurRad="50800" dist="38100" dir="8100000" algn="tr" rotWithShape="0">
              <a:prstClr val="black">
                <a:alpha val="40000"/>
              </a:prstClr>
            </a:outerShdw>
          </a:effectLst>
        </p:spPr>
        <p:txBody>
          <a:bodyPr rtlCol="0" anchor="ctr"/>
          <a:lstStyle/>
          <a:p>
            <a:endParaRPr lang="en-US"/>
          </a:p>
        </p:txBody>
      </p:sp>
      <p:sp>
        <p:nvSpPr>
          <p:cNvPr id="15" name="Freeform: Shape 14">
            <a:extLst>
              <a:ext uri="{FF2B5EF4-FFF2-40B4-BE49-F238E27FC236}">
                <a16:creationId xmlns:a16="http://schemas.microsoft.com/office/drawing/2014/main" id="{99FA1F6E-5CEE-33BC-9E9F-F704EDC631CC}"/>
              </a:ext>
            </a:extLst>
          </p:cNvPr>
          <p:cNvSpPr/>
          <p:nvPr/>
        </p:nvSpPr>
        <p:spPr>
          <a:xfrm>
            <a:off x="6662453" y="4133779"/>
            <a:ext cx="4437793" cy="1817084"/>
          </a:xfrm>
          <a:custGeom>
            <a:avLst/>
            <a:gdLst>
              <a:gd name="connsiteX0" fmla="*/ 0 w 4437793"/>
              <a:gd name="connsiteY0" fmla="*/ 0 h 1817084"/>
              <a:gd name="connsiteX1" fmla="*/ 1186625 w 4437793"/>
              <a:gd name="connsiteY1" fmla="*/ 408432 h 1817084"/>
              <a:gd name="connsiteX2" fmla="*/ 4031171 w 4437793"/>
              <a:gd name="connsiteY2" fmla="*/ 408432 h 1817084"/>
              <a:gd name="connsiteX3" fmla="*/ 4437793 w 4437793"/>
              <a:gd name="connsiteY3" fmla="*/ 1112711 h 1817084"/>
              <a:gd name="connsiteX4" fmla="*/ 4031171 w 4437793"/>
              <a:gd name="connsiteY4" fmla="*/ 1817084 h 1817084"/>
              <a:gd name="connsiteX5" fmla="*/ 1186625 w 4437793"/>
              <a:gd name="connsiteY5" fmla="*/ 1817084 h 1817084"/>
              <a:gd name="connsiteX6" fmla="*/ 0 w 4437793"/>
              <a:gd name="connsiteY6" fmla="*/ 644462 h 1817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7793" h="1817084">
                <a:moveTo>
                  <a:pt x="0" y="0"/>
                </a:moveTo>
                <a:lnTo>
                  <a:pt x="1186625" y="408432"/>
                </a:lnTo>
                <a:lnTo>
                  <a:pt x="4031171" y="408432"/>
                </a:lnTo>
                <a:lnTo>
                  <a:pt x="4437793" y="1112711"/>
                </a:lnTo>
                <a:lnTo>
                  <a:pt x="4031171" y="1817084"/>
                </a:lnTo>
                <a:lnTo>
                  <a:pt x="1186625" y="1817084"/>
                </a:lnTo>
                <a:lnTo>
                  <a:pt x="0" y="644462"/>
                </a:lnTo>
                <a:close/>
              </a:path>
            </a:pathLst>
          </a:custGeom>
          <a:gradFill flip="none" rotWithShape="1">
            <a:gsLst>
              <a:gs pos="7000">
                <a:schemeClr val="accent5"/>
              </a:gs>
              <a:gs pos="73000">
                <a:schemeClr val="accent5"/>
              </a:gs>
              <a:gs pos="73000">
                <a:schemeClr val="accent5">
                  <a:lumMod val="75000"/>
                </a:schemeClr>
              </a:gs>
              <a:gs pos="100000">
                <a:schemeClr val="accent5">
                  <a:lumMod val="75000"/>
                </a:schemeClr>
              </a:gs>
            </a:gsLst>
            <a:lin ang="10800000" scaled="1"/>
            <a:tileRect/>
          </a:gradFill>
          <a:ln w="9525" cap="flat">
            <a:noFill/>
            <a:prstDash val="solid"/>
            <a:miter/>
          </a:ln>
          <a:effectLst>
            <a:outerShdw blurRad="50800" dist="38100" dir="8100000" algn="tr" rotWithShape="0">
              <a:prstClr val="black">
                <a:alpha val="40000"/>
              </a:prstClr>
            </a:outerShdw>
          </a:effectLst>
        </p:spPr>
        <p:txBody>
          <a:bodyPr rtlCol="0" anchor="ctr"/>
          <a:lstStyle/>
          <a:p>
            <a:endParaRPr lang="en-US"/>
          </a:p>
        </p:txBody>
      </p:sp>
      <p:sp>
        <p:nvSpPr>
          <p:cNvPr id="18" name="Oval 17">
            <a:extLst>
              <a:ext uri="{FF2B5EF4-FFF2-40B4-BE49-F238E27FC236}">
                <a16:creationId xmlns:a16="http://schemas.microsoft.com/office/drawing/2014/main" id="{44D040BD-38C3-65FE-9323-7710E18F6B86}"/>
              </a:ext>
            </a:extLst>
          </p:cNvPr>
          <p:cNvSpPr/>
          <p:nvPr/>
        </p:nvSpPr>
        <p:spPr>
          <a:xfrm>
            <a:off x="611029" y="1865141"/>
            <a:ext cx="983385" cy="983385"/>
          </a:xfrm>
          <a:prstGeom prst="ellipse">
            <a:avLst/>
          </a:prstGeom>
          <a:solidFill>
            <a:schemeClr val="accent4"/>
          </a:solidFill>
          <a:ln w="63500">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6CAFB9EF-C947-B779-DAE1-3414A1FB43A3}"/>
              </a:ext>
            </a:extLst>
          </p:cNvPr>
          <p:cNvSpPr/>
          <p:nvPr/>
        </p:nvSpPr>
        <p:spPr>
          <a:xfrm>
            <a:off x="611029" y="4736160"/>
            <a:ext cx="983385" cy="983385"/>
          </a:xfrm>
          <a:prstGeom prst="ellipse">
            <a:avLst/>
          </a:prstGeom>
          <a:solidFill>
            <a:schemeClr val="accent4"/>
          </a:solidFill>
          <a:ln w="63500">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ED07311-6BAC-20AE-8D70-30ACA7288E26}"/>
              </a:ext>
            </a:extLst>
          </p:cNvPr>
          <p:cNvSpPr/>
          <p:nvPr/>
        </p:nvSpPr>
        <p:spPr>
          <a:xfrm>
            <a:off x="611029" y="3290818"/>
            <a:ext cx="983385" cy="983385"/>
          </a:xfrm>
          <a:prstGeom prst="ellipse">
            <a:avLst/>
          </a:prstGeom>
          <a:solidFill>
            <a:schemeClr val="accent4"/>
          </a:solidFill>
          <a:ln w="63500">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8C2C1C3-2DEA-9B5D-B5F0-023A0B2D490D}"/>
              </a:ext>
            </a:extLst>
          </p:cNvPr>
          <p:cNvSpPr/>
          <p:nvPr/>
        </p:nvSpPr>
        <p:spPr>
          <a:xfrm>
            <a:off x="10608551" y="1856510"/>
            <a:ext cx="983385" cy="983385"/>
          </a:xfrm>
          <a:prstGeom prst="ellipse">
            <a:avLst/>
          </a:prstGeom>
          <a:solidFill>
            <a:schemeClr val="accent5"/>
          </a:solidFill>
          <a:ln w="63500">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84E542F-0696-50B7-4EC1-95396C2D8B1E}"/>
              </a:ext>
            </a:extLst>
          </p:cNvPr>
          <p:cNvSpPr/>
          <p:nvPr/>
        </p:nvSpPr>
        <p:spPr>
          <a:xfrm>
            <a:off x="10597588" y="4736160"/>
            <a:ext cx="983385" cy="983385"/>
          </a:xfrm>
          <a:prstGeom prst="ellipse">
            <a:avLst/>
          </a:prstGeom>
          <a:solidFill>
            <a:schemeClr val="accent5"/>
          </a:solidFill>
          <a:ln w="63500">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BE369DE3-61AE-A9F3-1F7F-B867D9C81E8B}"/>
              </a:ext>
            </a:extLst>
          </p:cNvPr>
          <p:cNvSpPr/>
          <p:nvPr/>
        </p:nvSpPr>
        <p:spPr>
          <a:xfrm>
            <a:off x="10661514" y="3210637"/>
            <a:ext cx="983385" cy="983385"/>
          </a:xfrm>
          <a:prstGeom prst="ellipse">
            <a:avLst/>
          </a:prstGeom>
          <a:solidFill>
            <a:schemeClr val="accent5"/>
          </a:solidFill>
          <a:ln w="63500">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13B80256-EE61-1347-FBAC-CF2CB19AB218}"/>
              </a:ext>
            </a:extLst>
          </p:cNvPr>
          <p:cNvSpPr/>
          <p:nvPr/>
        </p:nvSpPr>
        <p:spPr>
          <a:xfrm>
            <a:off x="4339272" y="2682649"/>
            <a:ext cx="3180716" cy="2754688"/>
          </a:xfrm>
          <a:custGeom>
            <a:avLst/>
            <a:gdLst>
              <a:gd name="connsiteX0" fmla="*/ 1725930 w 2301240"/>
              <a:gd name="connsiteY0" fmla="*/ 0 h 1993011"/>
              <a:gd name="connsiteX1" fmla="*/ 575310 w 2301240"/>
              <a:gd name="connsiteY1" fmla="*/ 0 h 1993011"/>
              <a:gd name="connsiteX2" fmla="*/ 0 w 2301240"/>
              <a:gd name="connsiteY2" fmla="*/ 996505 h 1993011"/>
              <a:gd name="connsiteX3" fmla="*/ 575310 w 2301240"/>
              <a:gd name="connsiteY3" fmla="*/ 1993011 h 1993011"/>
              <a:gd name="connsiteX4" fmla="*/ 1725930 w 2301240"/>
              <a:gd name="connsiteY4" fmla="*/ 1993011 h 1993011"/>
              <a:gd name="connsiteX5" fmla="*/ 2301240 w 2301240"/>
              <a:gd name="connsiteY5" fmla="*/ 996505 h 199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1240" h="1993011">
                <a:moveTo>
                  <a:pt x="1725930" y="0"/>
                </a:moveTo>
                <a:lnTo>
                  <a:pt x="575310" y="0"/>
                </a:lnTo>
                <a:lnTo>
                  <a:pt x="0" y="996505"/>
                </a:lnTo>
                <a:lnTo>
                  <a:pt x="575310" y="1993011"/>
                </a:lnTo>
                <a:lnTo>
                  <a:pt x="1725930" y="1993011"/>
                </a:lnTo>
                <a:lnTo>
                  <a:pt x="2301240" y="996505"/>
                </a:lnTo>
                <a:close/>
              </a:path>
            </a:pathLst>
          </a:custGeom>
          <a:solidFill>
            <a:schemeClr val="tx1">
              <a:alpha val="38000"/>
            </a:schemeClr>
          </a:solidFill>
          <a:ln w="76200" cap="flat">
            <a:noFill/>
            <a:prstDash val="solid"/>
            <a:miter/>
          </a:ln>
          <a:effectLst>
            <a:softEdge rad="368300"/>
          </a:effectLst>
        </p:spPr>
        <p:txBody>
          <a:bodyPr rtlCol="0" anchor="ctr"/>
          <a:lstStyle/>
          <a:p>
            <a:endParaRPr lang="en-US"/>
          </a:p>
        </p:txBody>
      </p:sp>
      <p:sp>
        <p:nvSpPr>
          <p:cNvPr id="16" name="Freeform: Shape 15">
            <a:extLst>
              <a:ext uri="{FF2B5EF4-FFF2-40B4-BE49-F238E27FC236}">
                <a16:creationId xmlns:a16="http://schemas.microsoft.com/office/drawing/2014/main" id="{7467DD02-7D3B-B18E-99C5-3BDB0854EBC7}"/>
              </a:ext>
            </a:extLst>
          </p:cNvPr>
          <p:cNvSpPr/>
          <p:nvPr/>
        </p:nvSpPr>
        <p:spPr>
          <a:xfrm>
            <a:off x="4941570" y="2799328"/>
            <a:ext cx="2301240" cy="1993011"/>
          </a:xfrm>
          <a:custGeom>
            <a:avLst/>
            <a:gdLst>
              <a:gd name="connsiteX0" fmla="*/ 1725930 w 2301240"/>
              <a:gd name="connsiteY0" fmla="*/ 0 h 1993011"/>
              <a:gd name="connsiteX1" fmla="*/ 575310 w 2301240"/>
              <a:gd name="connsiteY1" fmla="*/ 0 h 1993011"/>
              <a:gd name="connsiteX2" fmla="*/ 0 w 2301240"/>
              <a:gd name="connsiteY2" fmla="*/ 996505 h 1993011"/>
              <a:gd name="connsiteX3" fmla="*/ 575310 w 2301240"/>
              <a:gd name="connsiteY3" fmla="*/ 1993011 h 1993011"/>
              <a:gd name="connsiteX4" fmla="*/ 1725930 w 2301240"/>
              <a:gd name="connsiteY4" fmla="*/ 1993011 h 1993011"/>
              <a:gd name="connsiteX5" fmla="*/ 2301240 w 2301240"/>
              <a:gd name="connsiteY5" fmla="*/ 996505 h 199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1240" h="1993011">
                <a:moveTo>
                  <a:pt x="1725930" y="0"/>
                </a:moveTo>
                <a:lnTo>
                  <a:pt x="575310" y="0"/>
                </a:lnTo>
                <a:lnTo>
                  <a:pt x="0" y="996505"/>
                </a:lnTo>
                <a:lnTo>
                  <a:pt x="575310" y="1993011"/>
                </a:lnTo>
                <a:lnTo>
                  <a:pt x="1725930" y="1993011"/>
                </a:lnTo>
                <a:lnTo>
                  <a:pt x="2301240" y="996505"/>
                </a:lnTo>
                <a:close/>
              </a:path>
            </a:pathLst>
          </a:custGeom>
          <a:gradFill flip="none" rotWithShape="1">
            <a:gsLst>
              <a:gs pos="3000">
                <a:schemeClr val="accent5"/>
              </a:gs>
              <a:gs pos="100000">
                <a:schemeClr val="accent4"/>
              </a:gs>
            </a:gsLst>
            <a:lin ang="10800000" scaled="1"/>
            <a:tileRect/>
          </a:gradFill>
          <a:ln w="76200" cap="flat">
            <a:solidFill>
              <a:schemeClr val="bg1"/>
            </a:solidFill>
            <a:prstDash val="solid"/>
            <a:miter/>
          </a:ln>
          <a:effectLst>
            <a:outerShdw blurRad="50800" dist="38100" dir="8100000" algn="tr" rotWithShape="0">
              <a:prstClr val="black">
                <a:alpha val="40000"/>
              </a:prstClr>
            </a:outerShdw>
          </a:effectLst>
        </p:spPr>
        <p:txBody>
          <a:bodyPr rtlCol="0" anchor="ctr"/>
          <a:lstStyle/>
          <a:p>
            <a:endParaRPr lang="en-US"/>
          </a:p>
        </p:txBody>
      </p:sp>
      <p:sp>
        <p:nvSpPr>
          <p:cNvPr id="25" name="Freeform: Shape 24">
            <a:extLst>
              <a:ext uri="{FF2B5EF4-FFF2-40B4-BE49-F238E27FC236}">
                <a16:creationId xmlns:a16="http://schemas.microsoft.com/office/drawing/2014/main" id="{4B0DABB1-0738-ED18-E6DC-5E1ED7F1C95D}"/>
              </a:ext>
            </a:extLst>
          </p:cNvPr>
          <p:cNvSpPr/>
          <p:nvPr/>
        </p:nvSpPr>
        <p:spPr>
          <a:xfrm>
            <a:off x="5181777" y="3007360"/>
            <a:ext cx="1820826" cy="1576944"/>
          </a:xfrm>
          <a:custGeom>
            <a:avLst/>
            <a:gdLst>
              <a:gd name="connsiteX0" fmla="*/ 1725930 w 2301240"/>
              <a:gd name="connsiteY0" fmla="*/ 0 h 1993011"/>
              <a:gd name="connsiteX1" fmla="*/ 575310 w 2301240"/>
              <a:gd name="connsiteY1" fmla="*/ 0 h 1993011"/>
              <a:gd name="connsiteX2" fmla="*/ 0 w 2301240"/>
              <a:gd name="connsiteY2" fmla="*/ 996505 h 1993011"/>
              <a:gd name="connsiteX3" fmla="*/ 575310 w 2301240"/>
              <a:gd name="connsiteY3" fmla="*/ 1993011 h 1993011"/>
              <a:gd name="connsiteX4" fmla="*/ 1725930 w 2301240"/>
              <a:gd name="connsiteY4" fmla="*/ 1993011 h 1993011"/>
              <a:gd name="connsiteX5" fmla="*/ 2301240 w 2301240"/>
              <a:gd name="connsiteY5" fmla="*/ 996505 h 199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1240" h="1993011">
                <a:moveTo>
                  <a:pt x="1725930" y="0"/>
                </a:moveTo>
                <a:lnTo>
                  <a:pt x="575310" y="0"/>
                </a:lnTo>
                <a:lnTo>
                  <a:pt x="0" y="996505"/>
                </a:lnTo>
                <a:lnTo>
                  <a:pt x="575310" y="1993011"/>
                </a:lnTo>
                <a:lnTo>
                  <a:pt x="1725930" y="1993011"/>
                </a:lnTo>
                <a:lnTo>
                  <a:pt x="2301240" y="996505"/>
                </a:lnTo>
                <a:close/>
              </a:path>
            </a:pathLst>
          </a:custGeom>
          <a:gradFill flip="none" rotWithShape="1">
            <a:gsLst>
              <a:gs pos="0">
                <a:schemeClr val="bg1"/>
              </a:gs>
              <a:gs pos="100000">
                <a:schemeClr val="bg1">
                  <a:lumMod val="85000"/>
                </a:schemeClr>
              </a:gs>
            </a:gsLst>
            <a:lin ang="2700000" scaled="1"/>
            <a:tileRect/>
          </a:gradFill>
          <a:ln w="76200" cap="flat">
            <a:noFill/>
            <a:prstDash val="solid"/>
            <a:miter/>
          </a:ln>
        </p:spPr>
        <p:txBody>
          <a:bodyPr rtlCol="0" anchor="ctr"/>
          <a:lstStyle/>
          <a:p>
            <a:pPr algn="ctr"/>
            <a:r>
              <a:rPr lang="en-US" sz="3200" dirty="0"/>
              <a:t>Tradeoffs</a:t>
            </a:r>
          </a:p>
        </p:txBody>
      </p:sp>
      <p:grpSp>
        <p:nvGrpSpPr>
          <p:cNvPr id="33" name="Group 32">
            <a:extLst>
              <a:ext uri="{FF2B5EF4-FFF2-40B4-BE49-F238E27FC236}">
                <a16:creationId xmlns:a16="http://schemas.microsoft.com/office/drawing/2014/main" id="{021810B6-2BFD-3408-828E-2D28BA282969}"/>
              </a:ext>
            </a:extLst>
          </p:cNvPr>
          <p:cNvGrpSpPr/>
          <p:nvPr/>
        </p:nvGrpSpPr>
        <p:grpSpPr>
          <a:xfrm>
            <a:off x="1790704" y="1919641"/>
            <a:ext cx="2128718" cy="913170"/>
            <a:chOff x="448153" y="3862315"/>
            <a:chExt cx="2240456" cy="913170"/>
          </a:xfrm>
        </p:grpSpPr>
        <p:sp>
          <p:nvSpPr>
            <p:cNvPr id="34" name="TextBox 33">
              <a:extLst>
                <a:ext uri="{FF2B5EF4-FFF2-40B4-BE49-F238E27FC236}">
                  <a16:creationId xmlns:a16="http://schemas.microsoft.com/office/drawing/2014/main" id="{3C42C2DA-E23E-42C4-75AF-646FF91AF548}"/>
                </a:ext>
              </a:extLst>
            </p:cNvPr>
            <p:cNvSpPr txBox="1"/>
            <p:nvPr/>
          </p:nvSpPr>
          <p:spPr>
            <a:xfrm>
              <a:off x="448153" y="4244453"/>
              <a:ext cx="2240456" cy="531032"/>
            </a:xfrm>
            <a:prstGeom prst="rect">
              <a:avLst/>
            </a:prstGeom>
            <a:noFill/>
          </p:spPr>
          <p:txBody>
            <a:bodyPr wrap="square" lIns="0" tIns="0" rIns="0" bIns="0" rtlCol="0" anchor="t">
              <a:noAutofit/>
            </a:bodyPr>
            <a:lstStyle/>
            <a:p>
              <a:pPr>
                <a:lnSpc>
                  <a:spcPct val="110000"/>
                </a:lnSpc>
                <a:defRPr/>
              </a:pPr>
              <a:r>
                <a:rPr lang="en-US" sz="1400" kern="0" dirty="0">
                  <a:solidFill>
                    <a:schemeClr val="bg1"/>
                  </a:solidFill>
                  <a:latin typeface="Segoe UI" panose="020B0502040204020203" pitchFamily="34" charset="0"/>
                  <a:cs typeface="Segoe UI" panose="020B0502040204020203" pitchFamily="34" charset="0"/>
                </a:rPr>
                <a:t>Better able to address regional growth needs.</a:t>
              </a:r>
              <a:endParaRPr lang="en-US" sz="1400" kern="0" dirty="0">
                <a:solidFill>
                  <a:schemeClr val="bg1"/>
                </a:solidFill>
                <a:cs typeface="Arial" panose="020B0604020202020204" pitchFamily="34" charset="0"/>
              </a:endParaRPr>
            </a:p>
          </p:txBody>
        </p:sp>
        <p:sp>
          <p:nvSpPr>
            <p:cNvPr id="35" name="TextBox 34">
              <a:extLst>
                <a:ext uri="{FF2B5EF4-FFF2-40B4-BE49-F238E27FC236}">
                  <a16:creationId xmlns:a16="http://schemas.microsoft.com/office/drawing/2014/main" id="{928DD070-4F6F-3F21-0D68-E5AA5F994A80}"/>
                </a:ext>
              </a:extLst>
            </p:cNvPr>
            <p:cNvSpPr txBox="1"/>
            <p:nvPr/>
          </p:nvSpPr>
          <p:spPr>
            <a:xfrm>
              <a:off x="448153" y="3862315"/>
              <a:ext cx="2240456" cy="271725"/>
            </a:xfrm>
            <a:prstGeom prst="rect">
              <a:avLst/>
            </a:prstGeom>
            <a:noFill/>
          </p:spPr>
          <p:txBody>
            <a:bodyPr wrap="square" lIns="0" tIns="0" rIns="0" bIns="0" rtlCol="0" anchor="t">
              <a:noAutofit/>
            </a:bodyPr>
            <a:lstStyle/>
            <a:p>
              <a:pPr>
                <a:lnSpc>
                  <a:spcPct val="110000"/>
                </a:lnSpc>
                <a:defRPr/>
              </a:pPr>
              <a:r>
                <a:rPr lang="en-US" b="1" kern="0" dirty="0">
                  <a:solidFill>
                    <a:schemeClr val="bg1"/>
                  </a:solidFill>
                  <a:latin typeface="Segoe UI" panose="020B0502040204020203" pitchFamily="34" charset="0"/>
                  <a:ea typeface="Calibri Light" charset="0"/>
                  <a:cs typeface="Segoe UI" panose="020B0502040204020203" pitchFamily="34" charset="0"/>
                </a:rPr>
                <a:t>Regional Growth</a:t>
              </a:r>
              <a:endParaRPr lang="en-US" b="1" kern="0" dirty="0">
                <a:solidFill>
                  <a:schemeClr val="bg1"/>
                </a:solidFill>
                <a:cs typeface="Arial" panose="020B0604020202020204" pitchFamily="34" charset="0"/>
              </a:endParaRPr>
            </a:p>
          </p:txBody>
        </p:sp>
      </p:grpSp>
      <p:grpSp>
        <p:nvGrpSpPr>
          <p:cNvPr id="36" name="Group 35">
            <a:extLst>
              <a:ext uri="{FF2B5EF4-FFF2-40B4-BE49-F238E27FC236}">
                <a16:creationId xmlns:a16="http://schemas.microsoft.com/office/drawing/2014/main" id="{DDB01C00-14B6-EE6F-431B-41D8D9B050C0}"/>
              </a:ext>
            </a:extLst>
          </p:cNvPr>
          <p:cNvGrpSpPr/>
          <p:nvPr/>
        </p:nvGrpSpPr>
        <p:grpSpPr>
          <a:xfrm>
            <a:off x="1742928" y="3320192"/>
            <a:ext cx="2498756" cy="891140"/>
            <a:chOff x="318884" y="3862315"/>
            <a:chExt cx="2629918" cy="891140"/>
          </a:xfrm>
        </p:grpSpPr>
        <p:sp>
          <p:nvSpPr>
            <p:cNvPr id="37" name="TextBox 36">
              <a:extLst>
                <a:ext uri="{FF2B5EF4-FFF2-40B4-BE49-F238E27FC236}">
                  <a16:creationId xmlns:a16="http://schemas.microsoft.com/office/drawing/2014/main" id="{FCF1DD2B-9777-092B-188A-8FAD51042619}"/>
                </a:ext>
              </a:extLst>
            </p:cNvPr>
            <p:cNvSpPr txBox="1"/>
            <p:nvPr/>
          </p:nvSpPr>
          <p:spPr>
            <a:xfrm>
              <a:off x="324577" y="4222423"/>
              <a:ext cx="2240456" cy="531032"/>
            </a:xfrm>
            <a:prstGeom prst="rect">
              <a:avLst/>
            </a:prstGeom>
            <a:noFill/>
          </p:spPr>
          <p:txBody>
            <a:bodyPr wrap="square" lIns="0" tIns="0" rIns="0" bIns="0" rtlCol="0" anchor="t">
              <a:noAutofit/>
            </a:bodyPr>
            <a:lstStyle/>
            <a:p>
              <a:pPr>
                <a:lnSpc>
                  <a:spcPct val="110000"/>
                </a:lnSpc>
                <a:defRPr/>
              </a:pPr>
              <a:r>
                <a:rPr lang="en-US" sz="1400" kern="0" dirty="0">
                  <a:solidFill>
                    <a:schemeClr val="bg1"/>
                  </a:solidFill>
                  <a:latin typeface="Segoe UI" panose="020B0502040204020203" pitchFamily="34" charset="0"/>
                  <a:ea typeface="Calibri Light" charset="0"/>
                  <a:cs typeface="Segoe UI" panose="020B0502040204020203" pitchFamily="34" charset="0"/>
                </a:rPr>
                <a:t>May be able to take advantage of economies of scale. </a:t>
              </a:r>
              <a:endParaRPr lang="en-US" sz="1400" kern="0" dirty="0">
                <a:solidFill>
                  <a:schemeClr val="bg1"/>
                </a:solidFill>
                <a:cs typeface="Arial" panose="020B0604020202020204" pitchFamily="34" charset="0"/>
              </a:endParaRPr>
            </a:p>
          </p:txBody>
        </p:sp>
        <p:sp>
          <p:nvSpPr>
            <p:cNvPr id="38" name="TextBox 37">
              <a:extLst>
                <a:ext uri="{FF2B5EF4-FFF2-40B4-BE49-F238E27FC236}">
                  <a16:creationId xmlns:a16="http://schemas.microsoft.com/office/drawing/2014/main" id="{696D7C49-8FB3-EC14-D016-57BA84C2C81F}"/>
                </a:ext>
              </a:extLst>
            </p:cNvPr>
            <p:cNvSpPr txBox="1"/>
            <p:nvPr/>
          </p:nvSpPr>
          <p:spPr>
            <a:xfrm>
              <a:off x="318884" y="3862315"/>
              <a:ext cx="2629918" cy="271725"/>
            </a:xfrm>
            <a:prstGeom prst="rect">
              <a:avLst/>
            </a:prstGeom>
            <a:noFill/>
          </p:spPr>
          <p:txBody>
            <a:bodyPr wrap="square" lIns="0" tIns="0" rIns="0" bIns="0" rtlCol="0" anchor="t">
              <a:noAutofit/>
            </a:bodyPr>
            <a:lstStyle/>
            <a:p>
              <a:pPr>
                <a:lnSpc>
                  <a:spcPct val="110000"/>
                </a:lnSpc>
                <a:defRPr/>
              </a:pPr>
              <a:r>
                <a:rPr lang="en-US" b="1" kern="0" dirty="0">
                  <a:solidFill>
                    <a:schemeClr val="bg1"/>
                  </a:solidFill>
                  <a:latin typeface="Segoe UI" panose="020B0502040204020203" pitchFamily="34" charset="0"/>
                  <a:ea typeface="Calibri Light" charset="0"/>
                  <a:cs typeface="Segoe UI" panose="020B0502040204020203" pitchFamily="34" charset="0"/>
                </a:rPr>
                <a:t>Financial Sustainability</a:t>
              </a:r>
              <a:endParaRPr lang="en-US" b="1" kern="0" dirty="0">
                <a:solidFill>
                  <a:schemeClr val="bg1"/>
                </a:solidFill>
                <a:cs typeface="Arial" panose="020B0604020202020204" pitchFamily="34" charset="0"/>
              </a:endParaRPr>
            </a:p>
          </p:txBody>
        </p:sp>
      </p:grpSp>
      <p:grpSp>
        <p:nvGrpSpPr>
          <p:cNvPr id="39" name="Group 38">
            <a:extLst>
              <a:ext uri="{FF2B5EF4-FFF2-40B4-BE49-F238E27FC236}">
                <a16:creationId xmlns:a16="http://schemas.microsoft.com/office/drawing/2014/main" id="{0E9C54C2-BC02-C945-4CCC-036BBBBEA862}"/>
              </a:ext>
            </a:extLst>
          </p:cNvPr>
          <p:cNvGrpSpPr/>
          <p:nvPr/>
        </p:nvGrpSpPr>
        <p:grpSpPr>
          <a:xfrm>
            <a:off x="1758122" y="4728317"/>
            <a:ext cx="2128718" cy="605365"/>
            <a:chOff x="448153" y="3672794"/>
            <a:chExt cx="2240456" cy="605365"/>
          </a:xfrm>
        </p:grpSpPr>
        <p:sp>
          <p:nvSpPr>
            <p:cNvPr id="40" name="TextBox 39">
              <a:extLst>
                <a:ext uri="{FF2B5EF4-FFF2-40B4-BE49-F238E27FC236}">
                  <a16:creationId xmlns:a16="http://schemas.microsoft.com/office/drawing/2014/main" id="{DAC83968-A20E-134F-A724-1909321CB809}"/>
                </a:ext>
              </a:extLst>
            </p:cNvPr>
            <p:cNvSpPr txBox="1"/>
            <p:nvPr/>
          </p:nvSpPr>
          <p:spPr>
            <a:xfrm>
              <a:off x="448153" y="4006434"/>
              <a:ext cx="2240456" cy="271725"/>
            </a:xfrm>
            <a:prstGeom prst="rect">
              <a:avLst/>
            </a:prstGeom>
            <a:noFill/>
          </p:spPr>
          <p:txBody>
            <a:bodyPr wrap="square" lIns="0" tIns="0" rIns="0" bIns="0" rtlCol="0" anchor="t">
              <a:noAutofit/>
            </a:bodyPr>
            <a:lstStyle/>
            <a:p>
              <a:pPr>
                <a:lnSpc>
                  <a:spcPct val="110000"/>
                </a:lnSpc>
                <a:defRPr/>
              </a:pPr>
              <a:r>
                <a:rPr lang="en-US" sz="1400" kern="0" dirty="0">
                  <a:solidFill>
                    <a:schemeClr val="bg1"/>
                  </a:solidFill>
                  <a:latin typeface="Segoe UI" panose="020B0502040204020203" pitchFamily="34" charset="0"/>
                  <a:cs typeface="Segoe UI" panose="020B0502040204020203" pitchFamily="34" charset="0"/>
                </a:rPr>
                <a:t>Decision-making solely focused on utility system(s)</a:t>
              </a:r>
              <a:endParaRPr lang="en-US" sz="1400" kern="0" dirty="0">
                <a:solidFill>
                  <a:schemeClr val="bg1"/>
                </a:solidFill>
                <a:cs typeface="Arial" panose="020B0604020202020204" pitchFamily="34" charset="0"/>
              </a:endParaRPr>
            </a:p>
          </p:txBody>
        </p:sp>
        <p:sp>
          <p:nvSpPr>
            <p:cNvPr id="41" name="TextBox 40">
              <a:extLst>
                <a:ext uri="{FF2B5EF4-FFF2-40B4-BE49-F238E27FC236}">
                  <a16:creationId xmlns:a16="http://schemas.microsoft.com/office/drawing/2014/main" id="{99FEE2A6-B918-FB56-52B7-3973C89994AB}"/>
                </a:ext>
              </a:extLst>
            </p:cNvPr>
            <p:cNvSpPr txBox="1"/>
            <p:nvPr/>
          </p:nvSpPr>
          <p:spPr>
            <a:xfrm>
              <a:off x="448153" y="3672794"/>
              <a:ext cx="2240456" cy="271725"/>
            </a:xfrm>
            <a:prstGeom prst="rect">
              <a:avLst/>
            </a:prstGeom>
            <a:noFill/>
          </p:spPr>
          <p:txBody>
            <a:bodyPr wrap="square" lIns="0" tIns="0" rIns="0" bIns="0" rtlCol="0" anchor="t">
              <a:noAutofit/>
            </a:bodyPr>
            <a:lstStyle/>
            <a:p>
              <a:pPr>
                <a:lnSpc>
                  <a:spcPct val="110000"/>
                </a:lnSpc>
                <a:defRPr/>
              </a:pPr>
              <a:r>
                <a:rPr lang="en-US" b="1" kern="0" dirty="0">
                  <a:solidFill>
                    <a:schemeClr val="bg1"/>
                  </a:solidFill>
                  <a:latin typeface="Segoe UI" panose="020B0502040204020203" pitchFamily="34" charset="0"/>
                  <a:ea typeface="Calibri Light" charset="0"/>
                  <a:cs typeface="Segoe UI" panose="020B0502040204020203" pitchFamily="34" charset="0"/>
                </a:rPr>
                <a:t>Politics</a:t>
              </a:r>
              <a:endParaRPr lang="en-US" b="1" kern="0" dirty="0">
                <a:solidFill>
                  <a:schemeClr val="bg1"/>
                </a:solidFill>
                <a:cs typeface="Arial" panose="020B0604020202020204" pitchFamily="34" charset="0"/>
              </a:endParaRPr>
            </a:p>
          </p:txBody>
        </p:sp>
      </p:grpSp>
      <p:grpSp>
        <p:nvGrpSpPr>
          <p:cNvPr id="42" name="Group 41">
            <a:extLst>
              <a:ext uri="{FF2B5EF4-FFF2-40B4-BE49-F238E27FC236}">
                <a16:creationId xmlns:a16="http://schemas.microsoft.com/office/drawing/2014/main" id="{1452BAD3-B459-3BE4-D8E0-7BCA77C2EBC6}"/>
              </a:ext>
            </a:extLst>
          </p:cNvPr>
          <p:cNvGrpSpPr/>
          <p:nvPr/>
        </p:nvGrpSpPr>
        <p:grpSpPr>
          <a:xfrm>
            <a:off x="7760195" y="1907952"/>
            <a:ext cx="2553793" cy="913170"/>
            <a:chOff x="448153" y="3862315"/>
            <a:chExt cx="2240456" cy="913170"/>
          </a:xfrm>
        </p:grpSpPr>
        <p:sp>
          <p:nvSpPr>
            <p:cNvPr id="43" name="TextBox 42">
              <a:extLst>
                <a:ext uri="{FF2B5EF4-FFF2-40B4-BE49-F238E27FC236}">
                  <a16:creationId xmlns:a16="http://schemas.microsoft.com/office/drawing/2014/main" id="{4586DFF7-3F03-B042-9B3F-000DB4124D2F}"/>
                </a:ext>
              </a:extLst>
            </p:cNvPr>
            <p:cNvSpPr txBox="1"/>
            <p:nvPr/>
          </p:nvSpPr>
          <p:spPr>
            <a:xfrm>
              <a:off x="448153" y="4244453"/>
              <a:ext cx="2240456" cy="531032"/>
            </a:xfrm>
            <a:prstGeom prst="rect">
              <a:avLst/>
            </a:prstGeom>
            <a:noFill/>
          </p:spPr>
          <p:txBody>
            <a:bodyPr wrap="square" lIns="0" tIns="0" rIns="0" bIns="0" rtlCol="0" anchor="t">
              <a:noAutofit/>
            </a:bodyPr>
            <a:lstStyle/>
            <a:p>
              <a:pPr>
                <a:lnSpc>
                  <a:spcPct val="110000"/>
                </a:lnSpc>
                <a:defRPr/>
              </a:pPr>
              <a:r>
                <a:rPr lang="en-US" sz="1400" kern="0" dirty="0">
                  <a:solidFill>
                    <a:schemeClr val="bg1"/>
                  </a:solidFill>
                  <a:latin typeface="Segoe UI" panose="020B0502040204020203" pitchFamily="34" charset="0"/>
                  <a:cs typeface="Segoe UI" panose="020B0502040204020203" pitchFamily="34" charset="0"/>
                </a:rPr>
                <a:t>Individual local gov’t has less control of growth management.</a:t>
              </a:r>
              <a:endParaRPr lang="en-US" sz="1400" kern="0" dirty="0">
                <a:solidFill>
                  <a:schemeClr val="bg1"/>
                </a:solidFill>
                <a:cs typeface="Arial" panose="020B0604020202020204" pitchFamily="34" charset="0"/>
              </a:endParaRPr>
            </a:p>
          </p:txBody>
        </p:sp>
        <p:sp>
          <p:nvSpPr>
            <p:cNvPr id="44" name="TextBox 43">
              <a:extLst>
                <a:ext uri="{FF2B5EF4-FFF2-40B4-BE49-F238E27FC236}">
                  <a16:creationId xmlns:a16="http://schemas.microsoft.com/office/drawing/2014/main" id="{048A6D24-F673-B098-E766-731D62CFF8BF}"/>
                </a:ext>
              </a:extLst>
            </p:cNvPr>
            <p:cNvSpPr txBox="1"/>
            <p:nvPr/>
          </p:nvSpPr>
          <p:spPr>
            <a:xfrm>
              <a:off x="448153" y="3862315"/>
              <a:ext cx="2240456" cy="271725"/>
            </a:xfrm>
            <a:prstGeom prst="rect">
              <a:avLst/>
            </a:prstGeom>
            <a:noFill/>
          </p:spPr>
          <p:txBody>
            <a:bodyPr wrap="square" lIns="0" tIns="0" rIns="0" bIns="0" rtlCol="0" anchor="t">
              <a:noAutofit/>
            </a:bodyPr>
            <a:lstStyle/>
            <a:p>
              <a:pPr>
                <a:lnSpc>
                  <a:spcPct val="110000"/>
                </a:lnSpc>
                <a:defRPr/>
              </a:pPr>
              <a:r>
                <a:rPr lang="en-US" b="1" kern="0" dirty="0">
                  <a:solidFill>
                    <a:schemeClr val="bg1"/>
                  </a:solidFill>
                  <a:latin typeface="Segoe UI" panose="020B0502040204020203" pitchFamily="34" charset="0"/>
                  <a:cs typeface="Segoe UI" panose="020B0502040204020203" pitchFamily="34" charset="0"/>
                </a:rPr>
                <a:t>Regional Growth</a:t>
              </a:r>
              <a:endParaRPr lang="en-US" b="1" kern="0" dirty="0">
                <a:solidFill>
                  <a:schemeClr val="bg1"/>
                </a:solidFill>
                <a:cs typeface="Arial" panose="020B0604020202020204" pitchFamily="34" charset="0"/>
              </a:endParaRPr>
            </a:p>
          </p:txBody>
        </p:sp>
      </p:grpSp>
      <p:grpSp>
        <p:nvGrpSpPr>
          <p:cNvPr id="45" name="Group 44">
            <a:extLst>
              <a:ext uri="{FF2B5EF4-FFF2-40B4-BE49-F238E27FC236}">
                <a16:creationId xmlns:a16="http://schemas.microsoft.com/office/drawing/2014/main" id="{2B21C4C4-5A0B-CFF7-C149-C740471F0410}"/>
              </a:ext>
            </a:extLst>
          </p:cNvPr>
          <p:cNvGrpSpPr/>
          <p:nvPr/>
        </p:nvGrpSpPr>
        <p:grpSpPr>
          <a:xfrm>
            <a:off x="7760195" y="3320192"/>
            <a:ext cx="2553793" cy="913170"/>
            <a:chOff x="448153" y="3862315"/>
            <a:chExt cx="2240456" cy="913170"/>
          </a:xfrm>
        </p:grpSpPr>
        <p:sp>
          <p:nvSpPr>
            <p:cNvPr id="46" name="TextBox 45">
              <a:extLst>
                <a:ext uri="{FF2B5EF4-FFF2-40B4-BE49-F238E27FC236}">
                  <a16:creationId xmlns:a16="http://schemas.microsoft.com/office/drawing/2014/main" id="{B64F8B63-A304-C0C8-AF7A-FE404F9CF442}"/>
                </a:ext>
              </a:extLst>
            </p:cNvPr>
            <p:cNvSpPr txBox="1"/>
            <p:nvPr/>
          </p:nvSpPr>
          <p:spPr>
            <a:xfrm>
              <a:off x="448153" y="4244453"/>
              <a:ext cx="2240456" cy="531032"/>
            </a:xfrm>
            <a:prstGeom prst="rect">
              <a:avLst/>
            </a:prstGeom>
            <a:noFill/>
          </p:spPr>
          <p:txBody>
            <a:bodyPr wrap="square" lIns="0" tIns="0" rIns="0" bIns="0" rtlCol="0" anchor="t">
              <a:noAutofit/>
            </a:bodyPr>
            <a:lstStyle/>
            <a:p>
              <a:pPr>
                <a:lnSpc>
                  <a:spcPct val="110000"/>
                </a:lnSpc>
                <a:defRPr/>
              </a:pPr>
              <a:r>
                <a:rPr lang="en-US" sz="1400" kern="0" dirty="0">
                  <a:solidFill>
                    <a:schemeClr val="bg1"/>
                  </a:solidFill>
                  <a:latin typeface="Segoe UI" panose="020B0502040204020203" pitchFamily="34" charset="0"/>
                  <a:ea typeface="Calibri Light" charset="0"/>
                  <a:cs typeface="Segoe UI" panose="020B0502040204020203" pitchFamily="34" charset="0"/>
                </a:rPr>
                <a:t>Individual local gov’t may not have control over rate-setting</a:t>
              </a:r>
              <a:endParaRPr lang="en-US" sz="1400" kern="0" dirty="0">
                <a:solidFill>
                  <a:schemeClr val="bg1"/>
                </a:solidFill>
                <a:cs typeface="Arial" panose="020B0604020202020204" pitchFamily="34" charset="0"/>
              </a:endParaRPr>
            </a:p>
          </p:txBody>
        </p:sp>
        <p:sp>
          <p:nvSpPr>
            <p:cNvPr id="47" name="TextBox 46">
              <a:extLst>
                <a:ext uri="{FF2B5EF4-FFF2-40B4-BE49-F238E27FC236}">
                  <a16:creationId xmlns:a16="http://schemas.microsoft.com/office/drawing/2014/main" id="{378FD5F3-A205-180F-1F59-F0E7DA537373}"/>
                </a:ext>
              </a:extLst>
            </p:cNvPr>
            <p:cNvSpPr txBox="1"/>
            <p:nvPr/>
          </p:nvSpPr>
          <p:spPr>
            <a:xfrm>
              <a:off x="448153" y="3862315"/>
              <a:ext cx="2240456" cy="271725"/>
            </a:xfrm>
            <a:prstGeom prst="rect">
              <a:avLst/>
            </a:prstGeom>
            <a:noFill/>
          </p:spPr>
          <p:txBody>
            <a:bodyPr wrap="square" lIns="0" tIns="0" rIns="0" bIns="0" rtlCol="0" anchor="t">
              <a:noAutofit/>
            </a:bodyPr>
            <a:lstStyle/>
            <a:p>
              <a:pPr>
                <a:lnSpc>
                  <a:spcPct val="110000"/>
                </a:lnSpc>
                <a:defRPr/>
              </a:pPr>
              <a:r>
                <a:rPr lang="en-US" b="1" kern="0" dirty="0">
                  <a:solidFill>
                    <a:schemeClr val="bg1"/>
                  </a:solidFill>
                  <a:latin typeface="Segoe UI" panose="020B0502040204020203" pitchFamily="34" charset="0"/>
                  <a:ea typeface="Calibri Light" charset="0"/>
                  <a:cs typeface="Segoe UI" panose="020B0502040204020203" pitchFamily="34" charset="0"/>
                </a:rPr>
                <a:t>Financial Sustainability</a:t>
              </a:r>
              <a:endParaRPr lang="en-US" b="1" kern="0" dirty="0">
                <a:solidFill>
                  <a:schemeClr val="bg1"/>
                </a:solidFill>
                <a:cs typeface="Arial" panose="020B0604020202020204" pitchFamily="34" charset="0"/>
              </a:endParaRPr>
            </a:p>
          </p:txBody>
        </p:sp>
      </p:grpSp>
      <p:grpSp>
        <p:nvGrpSpPr>
          <p:cNvPr id="48" name="Group 47">
            <a:extLst>
              <a:ext uri="{FF2B5EF4-FFF2-40B4-BE49-F238E27FC236}">
                <a16:creationId xmlns:a16="http://schemas.microsoft.com/office/drawing/2014/main" id="{6BD3775F-9DD2-A2A2-0E24-AFD64AD8E7D8}"/>
              </a:ext>
            </a:extLst>
          </p:cNvPr>
          <p:cNvGrpSpPr/>
          <p:nvPr/>
        </p:nvGrpSpPr>
        <p:grpSpPr>
          <a:xfrm>
            <a:off x="7845108" y="4610085"/>
            <a:ext cx="2752480" cy="913170"/>
            <a:chOff x="448153" y="3862315"/>
            <a:chExt cx="2414765" cy="913170"/>
          </a:xfrm>
        </p:grpSpPr>
        <p:sp>
          <p:nvSpPr>
            <p:cNvPr id="49" name="TextBox 48">
              <a:extLst>
                <a:ext uri="{FF2B5EF4-FFF2-40B4-BE49-F238E27FC236}">
                  <a16:creationId xmlns:a16="http://schemas.microsoft.com/office/drawing/2014/main" id="{A2AF4EEB-B70F-40B6-E7B9-329F6CD00626}"/>
                </a:ext>
              </a:extLst>
            </p:cNvPr>
            <p:cNvSpPr txBox="1"/>
            <p:nvPr/>
          </p:nvSpPr>
          <p:spPr>
            <a:xfrm>
              <a:off x="448153" y="4244453"/>
              <a:ext cx="2414765" cy="531032"/>
            </a:xfrm>
            <a:prstGeom prst="rect">
              <a:avLst/>
            </a:prstGeom>
            <a:noFill/>
          </p:spPr>
          <p:txBody>
            <a:bodyPr wrap="square" lIns="0" tIns="0" rIns="0" bIns="0" rtlCol="0" anchor="t">
              <a:noAutofit/>
            </a:bodyPr>
            <a:lstStyle/>
            <a:p>
              <a:pPr>
                <a:lnSpc>
                  <a:spcPct val="110000"/>
                </a:lnSpc>
                <a:defRPr/>
              </a:pPr>
              <a:r>
                <a:rPr lang="en-US" sz="1400" kern="0" dirty="0">
                  <a:solidFill>
                    <a:schemeClr val="bg1"/>
                  </a:solidFill>
                  <a:latin typeface="Segoe UI" panose="020B0502040204020203" pitchFamily="34" charset="0"/>
                  <a:ea typeface="Calibri Light" charset="0"/>
                  <a:cs typeface="Segoe UI" panose="020B0502040204020203" pitchFamily="34" charset="0"/>
                </a:rPr>
                <a:t>Individual local gov’t cannot compel annexation with water/sewer service. Less accountability by elected officials.</a:t>
              </a:r>
              <a:endParaRPr lang="en-US" sz="1400" kern="0" dirty="0">
                <a:solidFill>
                  <a:schemeClr val="bg1"/>
                </a:solidFill>
                <a:cs typeface="Arial" panose="020B0604020202020204" pitchFamily="34" charset="0"/>
              </a:endParaRPr>
            </a:p>
          </p:txBody>
        </p:sp>
        <p:sp>
          <p:nvSpPr>
            <p:cNvPr id="50" name="TextBox 49">
              <a:extLst>
                <a:ext uri="{FF2B5EF4-FFF2-40B4-BE49-F238E27FC236}">
                  <a16:creationId xmlns:a16="http://schemas.microsoft.com/office/drawing/2014/main" id="{96488F47-8FFF-81E9-2DCE-85540C824500}"/>
                </a:ext>
              </a:extLst>
            </p:cNvPr>
            <p:cNvSpPr txBox="1"/>
            <p:nvPr/>
          </p:nvSpPr>
          <p:spPr>
            <a:xfrm>
              <a:off x="448153" y="3862315"/>
              <a:ext cx="2240456" cy="271725"/>
            </a:xfrm>
            <a:prstGeom prst="rect">
              <a:avLst/>
            </a:prstGeom>
            <a:noFill/>
          </p:spPr>
          <p:txBody>
            <a:bodyPr wrap="square" lIns="0" tIns="0" rIns="0" bIns="0" rtlCol="0" anchor="t">
              <a:noAutofit/>
            </a:bodyPr>
            <a:lstStyle/>
            <a:p>
              <a:pPr>
                <a:lnSpc>
                  <a:spcPct val="110000"/>
                </a:lnSpc>
                <a:defRPr/>
              </a:pPr>
              <a:r>
                <a:rPr lang="en-US" b="1" kern="0" dirty="0">
                  <a:solidFill>
                    <a:schemeClr val="bg1"/>
                  </a:solidFill>
                  <a:latin typeface="Segoe UI" panose="020B0502040204020203" pitchFamily="34" charset="0"/>
                  <a:ea typeface="Calibri Light" charset="0"/>
                  <a:cs typeface="Segoe UI" panose="020B0502040204020203" pitchFamily="34" charset="0"/>
                </a:rPr>
                <a:t>Politics</a:t>
              </a:r>
              <a:endParaRPr lang="en-US" b="1" kern="0" dirty="0">
                <a:solidFill>
                  <a:schemeClr val="bg1"/>
                </a:solidFill>
                <a:cs typeface="Arial" panose="020B0604020202020204" pitchFamily="34" charset="0"/>
              </a:endParaRPr>
            </a:p>
          </p:txBody>
        </p:sp>
      </p:grpSp>
      <p:pic>
        <p:nvPicPr>
          <p:cNvPr id="54" name="Graphic 53" descr="Business Growth with solid fill">
            <a:extLst>
              <a:ext uri="{FF2B5EF4-FFF2-40B4-BE49-F238E27FC236}">
                <a16:creationId xmlns:a16="http://schemas.microsoft.com/office/drawing/2014/main" id="{56B2B7B8-34CE-F4DC-D0D3-B7808713FA2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40785" y="2026619"/>
            <a:ext cx="590805" cy="590805"/>
          </a:xfrm>
          <a:prstGeom prst="rect">
            <a:avLst/>
          </a:prstGeom>
        </p:spPr>
      </p:pic>
      <p:pic>
        <p:nvPicPr>
          <p:cNvPr id="56" name="Graphic 55" descr="Board Of Directors with solid fill">
            <a:extLst>
              <a:ext uri="{FF2B5EF4-FFF2-40B4-BE49-F238E27FC236}">
                <a16:creationId xmlns:a16="http://schemas.microsoft.com/office/drawing/2014/main" id="{5CEF6B43-243E-CA41-0979-472AECE3577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7319" y="4932450"/>
            <a:ext cx="590805" cy="590805"/>
          </a:xfrm>
          <a:prstGeom prst="rect">
            <a:avLst/>
          </a:prstGeom>
        </p:spPr>
      </p:pic>
      <p:pic>
        <p:nvPicPr>
          <p:cNvPr id="4" name="Graphic 3" descr="Rope Knot outline">
            <a:extLst>
              <a:ext uri="{FF2B5EF4-FFF2-40B4-BE49-F238E27FC236}">
                <a16:creationId xmlns:a16="http://schemas.microsoft.com/office/drawing/2014/main" id="{9A8FFDBF-EDC4-5AED-26E8-9A880FCD4AE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35363" y="4882297"/>
            <a:ext cx="719760" cy="719760"/>
          </a:xfrm>
          <a:prstGeom prst="rect">
            <a:avLst/>
          </a:prstGeom>
        </p:spPr>
      </p:pic>
      <p:pic>
        <p:nvPicPr>
          <p:cNvPr id="6" name="Graphic 5" descr="Network with solid fill">
            <a:extLst>
              <a:ext uri="{FF2B5EF4-FFF2-40B4-BE49-F238E27FC236}">
                <a16:creationId xmlns:a16="http://schemas.microsoft.com/office/drawing/2014/main" id="{D35CF524-EEED-4A63-AF2F-5F9D1633E59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6097" y="1865141"/>
            <a:ext cx="914400" cy="914400"/>
          </a:xfrm>
          <a:prstGeom prst="rect">
            <a:avLst/>
          </a:prstGeom>
        </p:spPr>
      </p:pic>
      <p:pic>
        <p:nvPicPr>
          <p:cNvPr id="8" name="Graphic 7" descr="Money with solid fill">
            <a:extLst>
              <a:ext uri="{FF2B5EF4-FFF2-40B4-BE49-F238E27FC236}">
                <a16:creationId xmlns:a16="http://schemas.microsoft.com/office/drawing/2014/main" id="{7CA42B65-1C85-FE2C-474A-C4126190EAC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777333" y="3290818"/>
            <a:ext cx="751746" cy="751746"/>
          </a:xfrm>
          <a:prstGeom prst="rect">
            <a:avLst/>
          </a:prstGeom>
        </p:spPr>
      </p:pic>
      <p:pic>
        <p:nvPicPr>
          <p:cNvPr id="17" name="Graphic 16" descr="Gold bars with solid fill">
            <a:extLst>
              <a:ext uri="{FF2B5EF4-FFF2-40B4-BE49-F238E27FC236}">
                <a16:creationId xmlns:a16="http://schemas.microsoft.com/office/drawing/2014/main" id="{4CF8ADA9-B6E2-1201-DECD-9C3C4D18E4D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32262" y="3333523"/>
            <a:ext cx="800741" cy="800741"/>
          </a:xfrm>
          <a:prstGeom prst="rect">
            <a:avLst/>
          </a:prstGeom>
        </p:spPr>
      </p:pic>
    </p:spTree>
    <p:extLst>
      <p:ext uri="{BB962C8B-B14F-4D97-AF65-F5344CB8AC3E}">
        <p14:creationId xmlns:p14="http://schemas.microsoft.com/office/powerpoint/2010/main" val="236395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8" grpId="0" animBg="1"/>
      <p:bldP spid="19" grpId="0" animBg="1"/>
      <p:bldP spid="20" grpId="0" animBg="1"/>
      <p:bldP spid="21" grpId="0" animBg="1"/>
      <p:bldP spid="22" grpId="0" animBg="1"/>
      <p:bldP spid="2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8C1424B-77BB-42D4-B877-A495D7335500}"/>
              </a:ext>
            </a:extLst>
          </p:cNvPr>
          <p:cNvSpPr/>
          <p:nvPr/>
        </p:nvSpPr>
        <p:spPr>
          <a:xfrm>
            <a:off x="1130320" y="2038400"/>
            <a:ext cx="2880320" cy="4104456"/>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Oval 6">
            <a:extLst>
              <a:ext uri="{FF2B5EF4-FFF2-40B4-BE49-F238E27FC236}">
                <a16:creationId xmlns:a16="http://schemas.microsoft.com/office/drawing/2014/main" id="{78DED2AE-455E-4B89-A119-D87C14BD2AD1}"/>
              </a:ext>
            </a:extLst>
          </p:cNvPr>
          <p:cNvSpPr/>
          <p:nvPr/>
        </p:nvSpPr>
        <p:spPr>
          <a:xfrm>
            <a:off x="2001520" y="1464464"/>
            <a:ext cx="1137920" cy="1137920"/>
          </a:xfrm>
          <a:prstGeom prst="ellipse">
            <a:avLst/>
          </a:prstGeom>
          <a:gradFill>
            <a:gsLst>
              <a:gs pos="0">
                <a:schemeClr val="accent1"/>
              </a:gs>
              <a:gs pos="74000">
                <a:schemeClr val="accent1">
                  <a:lumMod val="75000"/>
                </a:schemeClr>
              </a:gs>
            </a:gsLst>
            <a:lin ang="2700000" scaled="1"/>
          </a:gradFill>
          <a:ln>
            <a:noFill/>
          </a:ln>
          <a:effectLst>
            <a:outerShdw sx="114000" sy="114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IN" sz="3200" b="1" dirty="0">
                <a:latin typeface="Open Sans" panose="020B0606030504020204" pitchFamily="34" charset="0"/>
                <a:ea typeface="Open Sans" panose="020B0606030504020204" pitchFamily="34" charset="0"/>
                <a:cs typeface="Open Sans" panose="020B0606030504020204" pitchFamily="34" charset="0"/>
              </a:rPr>
              <a:t>1</a:t>
            </a:r>
          </a:p>
        </p:txBody>
      </p:sp>
      <p:sp>
        <p:nvSpPr>
          <p:cNvPr id="21" name="Rectangle: Rounded Corners 20">
            <a:extLst>
              <a:ext uri="{FF2B5EF4-FFF2-40B4-BE49-F238E27FC236}">
                <a16:creationId xmlns:a16="http://schemas.microsoft.com/office/drawing/2014/main" id="{6EB08602-F726-4F17-9742-CC9A0740E0CF}"/>
              </a:ext>
            </a:extLst>
          </p:cNvPr>
          <p:cNvSpPr/>
          <p:nvPr/>
        </p:nvSpPr>
        <p:spPr>
          <a:xfrm>
            <a:off x="4655840" y="2038400"/>
            <a:ext cx="2880320" cy="4104456"/>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Oval 21">
            <a:extLst>
              <a:ext uri="{FF2B5EF4-FFF2-40B4-BE49-F238E27FC236}">
                <a16:creationId xmlns:a16="http://schemas.microsoft.com/office/drawing/2014/main" id="{3C80548D-7072-4DB8-8110-9C7DC48F77AD}"/>
              </a:ext>
            </a:extLst>
          </p:cNvPr>
          <p:cNvSpPr/>
          <p:nvPr/>
        </p:nvSpPr>
        <p:spPr>
          <a:xfrm>
            <a:off x="5527040" y="1464464"/>
            <a:ext cx="1137920" cy="1137920"/>
          </a:xfrm>
          <a:prstGeom prst="ellipse">
            <a:avLst/>
          </a:prstGeom>
          <a:gradFill>
            <a:gsLst>
              <a:gs pos="0">
                <a:schemeClr val="accent2"/>
              </a:gs>
              <a:gs pos="100000">
                <a:schemeClr val="accent3"/>
              </a:gs>
            </a:gsLst>
            <a:lin ang="2700000" scaled="1"/>
          </a:gradFill>
          <a:ln>
            <a:noFill/>
          </a:ln>
          <a:effectLst>
            <a:outerShdw sx="114000" sy="114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IN" sz="3200" b="1" dirty="0">
                <a:latin typeface="Open Sans" panose="020B0606030504020204" pitchFamily="34" charset="0"/>
                <a:ea typeface="Open Sans" panose="020B0606030504020204" pitchFamily="34" charset="0"/>
                <a:cs typeface="Open Sans" panose="020B0606030504020204" pitchFamily="34" charset="0"/>
              </a:rPr>
              <a:t>2</a:t>
            </a:r>
          </a:p>
        </p:txBody>
      </p:sp>
      <p:sp>
        <p:nvSpPr>
          <p:cNvPr id="23" name="Rectangle: Rounded Corners 22">
            <a:extLst>
              <a:ext uri="{FF2B5EF4-FFF2-40B4-BE49-F238E27FC236}">
                <a16:creationId xmlns:a16="http://schemas.microsoft.com/office/drawing/2014/main" id="{D2A69191-8668-4FAF-AAFD-78CDDF16B9DE}"/>
              </a:ext>
            </a:extLst>
          </p:cNvPr>
          <p:cNvSpPr/>
          <p:nvPr/>
        </p:nvSpPr>
        <p:spPr>
          <a:xfrm>
            <a:off x="8181360" y="2038400"/>
            <a:ext cx="2880320" cy="4104456"/>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Oval 23">
            <a:extLst>
              <a:ext uri="{FF2B5EF4-FFF2-40B4-BE49-F238E27FC236}">
                <a16:creationId xmlns:a16="http://schemas.microsoft.com/office/drawing/2014/main" id="{4E23AC38-2140-4AFC-B661-40D8BF18B0E6}"/>
              </a:ext>
            </a:extLst>
          </p:cNvPr>
          <p:cNvSpPr/>
          <p:nvPr/>
        </p:nvSpPr>
        <p:spPr>
          <a:xfrm>
            <a:off x="9052560" y="1464464"/>
            <a:ext cx="1137920" cy="1137920"/>
          </a:xfrm>
          <a:prstGeom prst="ellipse">
            <a:avLst/>
          </a:prstGeom>
          <a:gradFill>
            <a:gsLst>
              <a:gs pos="0">
                <a:schemeClr val="accent3"/>
              </a:gs>
              <a:gs pos="100000">
                <a:schemeClr val="accent4"/>
              </a:gs>
            </a:gsLst>
            <a:lin ang="2700000" scaled="1"/>
          </a:gradFill>
          <a:ln>
            <a:noFill/>
          </a:ln>
          <a:effectLst>
            <a:outerShdw sx="114000" sy="114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IN" sz="3200" b="1" dirty="0">
                <a:latin typeface="Open Sans" panose="020B0606030504020204" pitchFamily="34" charset="0"/>
                <a:ea typeface="Open Sans" panose="020B0606030504020204" pitchFamily="34" charset="0"/>
                <a:cs typeface="Open Sans" panose="020B0606030504020204" pitchFamily="34" charset="0"/>
              </a:rPr>
              <a:t>3</a:t>
            </a:r>
          </a:p>
        </p:txBody>
      </p:sp>
      <p:sp>
        <p:nvSpPr>
          <p:cNvPr id="2" name="Title 1"/>
          <p:cNvSpPr>
            <a:spLocks noGrp="1"/>
          </p:cNvSpPr>
          <p:nvPr>
            <p:ph type="title"/>
          </p:nvPr>
        </p:nvSpPr>
        <p:spPr/>
        <p:txBody>
          <a:bodyPr/>
          <a:lstStyle/>
          <a:p>
            <a:pPr algn="ctr"/>
            <a:r>
              <a:rPr lang="en-IN" dirty="0">
                <a:solidFill>
                  <a:schemeClr val="tx1">
                    <a:lumMod val="65000"/>
                    <a:lumOff val="35000"/>
                  </a:schemeClr>
                </a:solidFill>
              </a:rPr>
              <a:t>Regional Structures</a:t>
            </a:r>
          </a:p>
        </p:txBody>
      </p:sp>
      <p:sp>
        <p:nvSpPr>
          <p:cNvPr id="29" name="TextBox 28">
            <a:extLst>
              <a:ext uri="{FF2B5EF4-FFF2-40B4-BE49-F238E27FC236}">
                <a16:creationId xmlns:a16="http://schemas.microsoft.com/office/drawing/2014/main" id="{E43D646E-6928-44A1-AEE8-467A73E59D70}"/>
              </a:ext>
            </a:extLst>
          </p:cNvPr>
          <p:cNvSpPr txBox="1"/>
          <p:nvPr/>
        </p:nvSpPr>
        <p:spPr>
          <a:xfrm>
            <a:off x="1444308" y="2836576"/>
            <a:ext cx="2252344" cy="1107996"/>
          </a:xfrm>
          <a:prstGeom prst="rect">
            <a:avLst/>
          </a:prstGeom>
          <a:noFill/>
        </p:spPr>
        <p:txBody>
          <a:bodyPr wrap="square" lIns="0" tIns="0" rIns="0" bIns="0" rtlCol="0">
            <a:spAutoFit/>
          </a:bodyPr>
          <a:lstStyle/>
          <a:p>
            <a:r>
              <a:rPr lang="en-IN" b="1" dirty="0">
                <a:solidFill>
                  <a:schemeClr val="bg1"/>
                </a:solidFill>
                <a:latin typeface="Open Sans" panose="020B0606030504020204" pitchFamily="34" charset="0"/>
                <a:ea typeface="Open Sans" panose="020B0606030504020204" pitchFamily="34" charset="0"/>
                <a:cs typeface="Open Sans" panose="020B0606030504020204" pitchFamily="34" charset="0"/>
              </a:rPr>
              <a:t>LG Takes Over Some or All of Another LG’s Utility Operations </a:t>
            </a:r>
          </a:p>
        </p:txBody>
      </p:sp>
      <p:sp>
        <p:nvSpPr>
          <p:cNvPr id="32" name="TextBox 31">
            <a:extLst>
              <a:ext uri="{FF2B5EF4-FFF2-40B4-BE49-F238E27FC236}">
                <a16:creationId xmlns:a16="http://schemas.microsoft.com/office/drawing/2014/main" id="{A289B893-E663-4050-AA69-3B4EB5CB6AED}"/>
              </a:ext>
            </a:extLst>
          </p:cNvPr>
          <p:cNvSpPr txBox="1"/>
          <p:nvPr/>
        </p:nvSpPr>
        <p:spPr>
          <a:xfrm>
            <a:off x="4969828" y="2836576"/>
            <a:ext cx="2252344" cy="1661993"/>
          </a:xfrm>
          <a:prstGeom prst="rect">
            <a:avLst/>
          </a:prstGeom>
          <a:noFill/>
        </p:spPr>
        <p:txBody>
          <a:bodyPr wrap="square" lIns="0" tIns="0" rIns="0" bIns="0" rtlCol="0">
            <a:spAutoFit/>
          </a:bodyPr>
          <a:lstStyle/>
          <a:p>
            <a:r>
              <a:rPr lang="en-IN" b="1" dirty="0">
                <a:solidFill>
                  <a:schemeClr val="bg1"/>
                </a:solidFill>
                <a:latin typeface="Open Sans" panose="020B0606030504020204" pitchFamily="34" charset="0"/>
                <a:ea typeface="Open Sans" panose="020B0606030504020204" pitchFamily="34" charset="0"/>
                <a:cs typeface="Open Sans" panose="020B0606030504020204" pitchFamily="34" charset="0"/>
              </a:rPr>
              <a:t>LG Assumes Complete Ownership and Operational Control of Another LG’s Utility</a:t>
            </a:r>
          </a:p>
        </p:txBody>
      </p:sp>
      <p:sp>
        <p:nvSpPr>
          <p:cNvPr id="34" name="TextBox 33">
            <a:extLst>
              <a:ext uri="{FF2B5EF4-FFF2-40B4-BE49-F238E27FC236}">
                <a16:creationId xmlns:a16="http://schemas.microsoft.com/office/drawing/2014/main" id="{8C50A114-6A5B-46AA-B4B0-C378483AF371}"/>
              </a:ext>
            </a:extLst>
          </p:cNvPr>
          <p:cNvSpPr txBox="1"/>
          <p:nvPr/>
        </p:nvSpPr>
        <p:spPr>
          <a:xfrm>
            <a:off x="8485188" y="2836576"/>
            <a:ext cx="2252344" cy="830997"/>
          </a:xfrm>
          <a:prstGeom prst="rect">
            <a:avLst/>
          </a:prstGeom>
          <a:noFill/>
        </p:spPr>
        <p:txBody>
          <a:bodyPr wrap="square" lIns="0" tIns="0" rIns="0" bIns="0" rtlCol="0">
            <a:spAutoFit/>
          </a:bodyPr>
          <a:lstStyle/>
          <a:p>
            <a:r>
              <a:rPr lang="en-IN" b="1" dirty="0">
                <a:solidFill>
                  <a:schemeClr val="bg1"/>
                </a:solidFill>
                <a:latin typeface="Open Sans" panose="020B0606030504020204" pitchFamily="34" charset="0"/>
                <a:ea typeface="Open Sans" panose="020B0606030504020204" pitchFamily="34" charset="0"/>
                <a:cs typeface="Open Sans" panose="020B0606030504020204" pitchFamily="34" charset="0"/>
              </a:rPr>
              <a:t>LGs Jointly Form New Regional Utility</a:t>
            </a:r>
          </a:p>
        </p:txBody>
      </p:sp>
    </p:spTree>
    <p:extLst>
      <p:ext uri="{BB962C8B-B14F-4D97-AF65-F5344CB8AC3E}">
        <p14:creationId xmlns:p14="http://schemas.microsoft.com/office/powerpoint/2010/main" val="31950791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E545A31-325E-233D-0FC4-414966C2F2C4}"/>
              </a:ext>
            </a:extLst>
          </p:cNvPr>
          <p:cNvSpPr/>
          <p:nvPr/>
        </p:nvSpPr>
        <p:spPr>
          <a:xfrm>
            <a:off x="611030" y="2366440"/>
            <a:ext cx="10982791" cy="910230"/>
          </a:xfrm>
          <a:prstGeom prst="roundRect">
            <a:avLst>
              <a:gd name="adj" fmla="val 11205"/>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89E9C773-F35C-C135-FDD0-A3D3882AC7D3}"/>
              </a:ext>
            </a:extLst>
          </p:cNvPr>
          <p:cNvSpPr/>
          <p:nvPr/>
        </p:nvSpPr>
        <p:spPr>
          <a:xfrm>
            <a:off x="3431704" y="2366440"/>
            <a:ext cx="274320" cy="910230"/>
          </a:xfrm>
          <a:custGeom>
            <a:avLst/>
            <a:gdLst>
              <a:gd name="connsiteX0" fmla="*/ 0 w 1584176"/>
              <a:gd name="connsiteY0" fmla="*/ 0 h 1119959"/>
              <a:gd name="connsiteX1" fmla="*/ 1584176 w 1584176"/>
              <a:gd name="connsiteY1" fmla="*/ 0 h 1119959"/>
              <a:gd name="connsiteX2" fmla="*/ 1584176 w 1584176"/>
              <a:gd name="connsiteY2" fmla="*/ 1119959 h 1119959"/>
              <a:gd name="connsiteX3" fmla="*/ 0 w 1584176"/>
              <a:gd name="connsiteY3" fmla="*/ 1119959 h 1119959"/>
              <a:gd name="connsiteX4" fmla="*/ 0 w 1584176"/>
              <a:gd name="connsiteY4" fmla="*/ 0 h 1119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176" h="1119959">
                <a:moveTo>
                  <a:pt x="0" y="0"/>
                </a:moveTo>
                <a:lnTo>
                  <a:pt x="1584176" y="0"/>
                </a:lnTo>
                <a:lnTo>
                  <a:pt x="1584176" y="1119959"/>
                </a:lnTo>
                <a:lnTo>
                  <a:pt x="0" y="1119959"/>
                </a:lnTo>
                <a:lnTo>
                  <a:pt x="0" y="0"/>
                </a:lnTo>
                <a:close/>
              </a:path>
            </a:pathLst>
          </a:custGeom>
          <a:gradFill>
            <a:gsLst>
              <a:gs pos="0">
                <a:schemeClr val="tx1">
                  <a:alpha val="13000"/>
                </a:schemeClr>
              </a:gs>
              <a:gs pos="90000">
                <a:schemeClr val="tx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2D5BEB79-9415-EE08-9C4B-E225D3CB4299}"/>
              </a:ext>
            </a:extLst>
          </p:cNvPr>
          <p:cNvSpPr/>
          <p:nvPr/>
        </p:nvSpPr>
        <p:spPr>
          <a:xfrm flipH="1">
            <a:off x="1582480" y="2366440"/>
            <a:ext cx="274320" cy="910230"/>
          </a:xfrm>
          <a:custGeom>
            <a:avLst/>
            <a:gdLst>
              <a:gd name="connsiteX0" fmla="*/ 0 w 1584176"/>
              <a:gd name="connsiteY0" fmla="*/ 0 h 1119959"/>
              <a:gd name="connsiteX1" fmla="*/ 1584176 w 1584176"/>
              <a:gd name="connsiteY1" fmla="*/ 0 h 1119959"/>
              <a:gd name="connsiteX2" fmla="*/ 1584176 w 1584176"/>
              <a:gd name="connsiteY2" fmla="*/ 1119959 h 1119959"/>
              <a:gd name="connsiteX3" fmla="*/ 0 w 1584176"/>
              <a:gd name="connsiteY3" fmla="*/ 1119959 h 1119959"/>
              <a:gd name="connsiteX4" fmla="*/ 0 w 1584176"/>
              <a:gd name="connsiteY4" fmla="*/ 0 h 1119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176" h="1119959">
                <a:moveTo>
                  <a:pt x="0" y="0"/>
                </a:moveTo>
                <a:lnTo>
                  <a:pt x="1584176" y="0"/>
                </a:lnTo>
                <a:lnTo>
                  <a:pt x="1584176" y="1119959"/>
                </a:lnTo>
                <a:lnTo>
                  <a:pt x="0" y="1119959"/>
                </a:lnTo>
                <a:lnTo>
                  <a:pt x="0" y="0"/>
                </a:lnTo>
                <a:close/>
              </a:path>
            </a:pathLst>
          </a:custGeom>
          <a:gradFill>
            <a:gsLst>
              <a:gs pos="0">
                <a:schemeClr val="tx1">
                  <a:alpha val="13000"/>
                </a:schemeClr>
              </a:gs>
              <a:gs pos="90000">
                <a:schemeClr val="tx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F3648624-8307-38E0-8D1A-6BC1B2BF6A92}"/>
              </a:ext>
            </a:extLst>
          </p:cNvPr>
          <p:cNvSpPr/>
          <p:nvPr/>
        </p:nvSpPr>
        <p:spPr>
          <a:xfrm>
            <a:off x="1847528" y="2366440"/>
            <a:ext cx="1584176" cy="910230"/>
          </a:xfrm>
          <a:custGeom>
            <a:avLst/>
            <a:gdLst>
              <a:gd name="connsiteX0" fmla="*/ 0 w 1584176"/>
              <a:gd name="connsiteY0" fmla="*/ 0 h 1119959"/>
              <a:gd name="connsiteX1" fmla="*/ 1584176 w 1584176"/>
              <a:gd name="connsiteY1" fmla="*/ 0 h 1119959"/>
              <a:gd name="connsiteX2" fmla="*/ 1584176 w 1584176"/>
              <a:gd name="connsiteY2" fmla="*/ 1119959 h 1119959"/>
              <a:gd name="connsiteX3" fmla="*/ 0 w 1584176"/>
              <a:gd name="connsiteY3" fmla="*/ 1119959 h 1119959"/>
              <a:gd name="connsiteX4" fmla="*/ 0 w 1584176"/>
              <a:gd name="connsiteY4" fmla="*/ 0 h 1119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176" h="1119959">
                <a:moveTo>
                  <a:pt x="0" y="0"/>
                </a:moveTo>
                <a:lnTo>
                  <a:pt x="1584176" y="0"/>
                </a:lnTo>
                <a:lnTo>
                  <a:pt x="1584176" y="1119959"/>
                </a:lnTo>
                <a:lnTo>
                  <a:pt x="0" y="1119959"/>
                </a:lnTo>
                <a:lnTo>
                  <a:pt x="0" y="0"/>
                </a:lnTo>
                <a:close/>
              </a:path>
            </a:pathLst>
          </a:custGeom>
          <a:gradFill>
            <a:gsLst>
              <a:gs pos="0">
                <a:schemeClr val="bg1"/>
              </a:gs>
              <a:gs pos="99000">
                <a:schemeClr val="bg1">
                  <a:lumMod val="95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TextBox 29">
            <a:extLst>
              <a:ext uri="{FF2B5EF4-FFF2-40B4-BE49-F238E27FC236}">
                <a16:creationId xmlns:a16="http://schemas.microsoft.com/office/drawing/2014/main" id="{3FE829A9-1F20-1EDD-6C26-1E9913191922}"/>
              </a:ext>
            </a:extLst>
          </p:cNvPr>
          <p:cNvSpPr txBox="1"/>
          <p:nvPr/>
        </p:nvSpPr>
        <p:spPr>
          <a:xfrm>
            <a:off x="2201463" y="2515596"/>
            <a:ext cx="876306" cy="611918"/>
          </a:xfrm>
          <a:prstGeom prst="rect">
            <a:avLst/>
          </a:prstGeom>
          <a:noFill/>
        </p:spPr>
        <p:txBody>
          <a:bodyPr wrap="none" lIns="0" tIns="0" rIns="0" bIns="0" rtlCol="0" anchor="ctr">
            <a:noAutofit/>
          </a:bodyPr>
          <a:lstStyle/>
          <a:p>
            <a:pPr algn="ctr"/>
            <a:r>
              <a:rPr lang="en-US" sz="3200" b="1" dirty="0">
                <a:solidFill>
                  <a:schemeClr val="tx1">
                    <a:lumMod val="75000"/>
                    <a:lumOff val="25000"/>
                  </a:schemeClr>
                </a:solidFill>
                <a:ea typeface="Segoe UI Black" panose="020B0A02040204020203" pitchFamily="34" charset="0"/>
              </a:rPr>
              <a:t>02</a:t>
            </a:r>
          </a:p>
        </p:txBody>
      </p:sp>
      <p:sp>
        <p:nvSpPr>
          <p:cNvPr id="3" name="Rectangle: Rounded Corners 2">
            <a:extLst>
              <a:ext uri="{FF2B5EF4-FFF2-40B4-BE49-F238E27FC236}">
                <a16:creationId xmlns:a16="http://schemas.microsoft.com/office/drawing/2014/main" id="{FEA57A78-AEAA-C061-C698-9925B6F8F0E0}"/>
              </a:ext>
            </a:extLst>
          </p:cNvPr>
          <p:cNvSpPr/>
          <p:nvPr/>
        </p:nvSpPr>
        <p:spPr>
          <a:xfrm>
            <a:off x="592669" y="1340768"/>
            <a:ext cx="10982791" cy="910230"/>
          </a:xfrm>
          <a:prstGeom prst="roundRect">
            <a:avLst>
              <a:gd name="adj" fmla="val 11205"/>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Shape 7">
            <a:extLst>
              <a:ext uri="{FF2B5EF4-FFF2-40B4-BE49-F238E27FC236}">
                <a16:creationId xmlns:a16="http://schemas.microsoft.com/office/drawing/2014/main" id="{59650794-F474-497F-C04E-A2AF06755A71}"/>
              </a:ext>
            </a:extLst>
          </p:cNvPr>
          <p:cNvSpPr/>
          <p:nvPr/>
        </p:nvSpPr>
        <p:spPr>
          <a:xfrm>
            <a:off x="3431704" y="1340768"/>
            <a:ext cx="274320" cy="910230"/>
          </a:xfrm>
          <a:custGeom>
            <a:avLst/>
            <a:gdLst>
              <a:gd name="connsiteX0" fmla="*/ 0 w 1584176"/>
              <a:gd name="connsiteY0" fmla="*/ 0 h 1119959"/>
              <a:gd name="connsiteX1" fmla="*/ 1584176 w 1584176"/>
              <a:gd name="connsiteY1" fmla="*/ 0 h 1119959"/>
              <a:gd name="connsiteX2" fmla="*/ 1584176 w 1584176"/>
              <a:gd name="connsiteY2" fmla="*/ 1119959 h 1119959"/>
              <a:gd name="connsiteX3" fmla="*/ 0 w 1584176"/>
              <a:gd name="connsiteY3" fmla="*/ 1119959 h 1119959"/>
              <a:gd name="connsiteX4" fmla="*/ 0 w 1584176"/>
              <a:gd name="connsiteY4" fmla="*/ 0 h 1119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176" h="1119959">
                <a:moveTo>
                  <a:pt x="0" y="0"/>
                </a:moveTo>
                <a:lnTo>
                  <a:pt x="1584176" y="0"/>
                </a:lnTo>
                <a:lnTo>
                  <a:pt x="1584176" y="1119959"/>
                </a:lnTo>
                <a:lnTo>
                  <a:pt x="0" y="1119959"/>
                </a:lnTo>
                <a:lnTo>
                  <a:pt x="0" y="0"/>
                </a:lnTo>
                <a:close/>
              </a:path>
            </a:pathLst>
          </a:custGeom>
          <a:gradFill flip="none" rotWithShape="1">
            <a:gsLst>
              <a:gs pos="0">
                <a:schemeClr val="tx1">
                  <a:alpha val="13000"/>
                </a:schemeClr>
              </a:gs>
              <a:gs pos="90000">
                <a:schemeClr val="tx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7F5F75AF-004E-AD50-13B3-B425FBE471D0}"/>
              </a:ext>
            </a:extLst>
          </p:cNvPr>
          <p:cNvSpPr/>
          <p:nvPr/>
        </p:nvSpPr>
        <p:spPr>
          <a:xfrm flipH="1">
            <a:off x="1582480" y="1340768"/>
            <a:ext cx="274320" cy="910230"/>
          </a:xfrm>
          <a:custGeom>
            <a:avLst/>
            <a:gdLst>
              <a:gd name="connsiteX0" fmla="*/ 0 w 1584176"/>
              <a:gd name="connsiteY0" fmla="*/ 0 h 1119959"/>
              <a:gd name="connsiteX1" fmla="*/ 1584176 w 1584176"/>
              <a:gd name="connsiteY1" fmla="*/ 0 h 1119959"/>
              <a:gd name="connsiteX2" fmla="*/ 1584176 w 1584176"/>
              <a:gd name="connsiteY2" fmla="*/ 1119959 h 1119959"/>
              <a:gd name="connsiteX3" fmla="*/ 0 w 1584176"/>
              <a:gd name="connsiteY3" fmla="*/ 1119959 h 1119959"/>
              <a:gd name="connsiteX4" fmla="*/ 0 w 1584176"/>
              <a:gd name="connsiteY4" fmla="*/ 0 h 1119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176" h="1119959">
                <a:moveTo>
                  <a:pt x="0" y="0"/>
                </a:moveTo>
                <a:lnTo>
                  <a:pt x="1584176" y="0"/>
                </a:lnTo>
                <a:lnTo>
                  <a:pt x="1584176" y="1119959"/>
                </a:lnTo>
                <a:lnTo>
                  <a:pt x="0" y="1119959"/>
                </a:lnTo>
                <a:lnTo>
                  <a:pt x="0" y="0"/>
                </a:lnTo>
                <a:close/>
              </a:path>
            </a:pathLst>
          </a:custGeom>
          <a:gradFill flip="none" rotWithShape="1">
            <a:gsLst>
              <a:gs pos="0">
                <a:schemeClr val="tx1">
                  <a:alpha val="13000"/>
                </a:schemeClr>
              </a:gs>
              <a:gs pos="90000">
                <a:schemeClr val="tx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BFFD62E7-AC89-F947-2D6B-C55F7A20CBCC}"/>
              </a:ext>
            </a:extLst>
          </p:cNvPr>
          <p:cNvSpPr/>
          <p:nvPr/>
        </p:nvSpPr>
        <p:spPr>
          <a:xfrm>
            <a:off x="1847528" y="1340768"/>
            <a:ext cx="1584176" cy="910230"/>
          </a:xfrm>
          <a:custGeom>
            <a:avLst/>
            <a:gdLst>
              <a:gd name="connsiteX0" fmla="*/ 0 w 1584176"/>
              <a:gd name="connsiteY0" fmla="*/ 0 h 1119959"/>
              <a:gd name="connsiteX1" fmla="*/ 1584176 w 1584176"/>
              <a:gd name="connsiteY1" fmla="*/ 0 h 1119959"/>
              <a:gd name="connsiteX2" fmla="*/ 1584176 w 1584176"/>
              <a:gd name="connsiteY2" fmla="*/ 1119959 h 1119959"/>
              <a:gd name="connsiteX3" fmla="*/ 0 w 1584176"/>
              <a:gd name="connsiteY3" fmla="*/ 1119959 h 1119959"/>
              <a:gd name="connsiteX4" fmla="*/ 0 w 1584176"/>
              <a:gd name="connsiteY4" fmla="*/ 0 h 1119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176" h="1119959">
                <a:moveTo>
                  <a:pt x="0" y="0"/>
                </a:moveTo>
                <a:lnTo>
                  <a:pt x="1584176" y="0"/>
                </a:lnTo>
                <a:lnTo>
                  <a:pt x="1584176" y="1119959"/>
                </a:lnTo>
                <a:lnTo>
                  <a:pt x="0" y="1119959"/>
                </a:lnTo>
                <a:lnTo>
                  <a:pt x="0" y="0"/>
                </a:lnTo>
                <a:close/>
              </a:path>
            </a:pathLst>
          </a:custGeom>
          <a:gradFill flip="none" rotWithShape="1">
            <a:gsLst>
              <a:gs pos="0">
                <a:schemeClr val="bg1"/>
              </a:gs>
              <a:gs pos="99000">
                <a:schemeClr val="bg1">
                  <a:lumMod val="9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TextBox 28">
            <a:extLst>
              <a:ext uri="{FF2B5EF4-FFF2-40B4-BE49-F238E27FC236}">
                <a16:creationId xmlns:a16="http://schemas.microsoft.com/office/drawing/2014/main" id="{41CDC7B5-EBE7-2EDF-1CE6-CD7FE9758734}"/>
              </a:ext>
            </a:extLst>
          </p:cNvPr>
          <p:cNvSpPr txBox="1"/>
          <p:nvPr/>
        </p:nvSpPr>
        <p:spPr>
          <a:xfrm>
            <a:off x="2201463" y="1489924"/>
            <a:ext cx="876306" cy="611918"/>
          </a:xfrm>
          <a:prstGeom prst="rect">
            <a:avLst/>
          </a:prstGeom>
          <a:noFill/>
        </p:spPr>
        <p:txBody>
          <a:bodyPr wrap="none" lIns="0" tIns="0" rIns="0" bIns="0" rtlCol="0" anchor="ctr">
            <a:noAutofit/>
          </a:bodyPr>
          <a:lstStyle/>
          <a:p>
            <a:pPr algn="ctr"/>
            <a:r>
              <a:rPr lang="en-US" sz="3200" b="1" dirty="0">
                <a:solidFill>
                  <a:schemeClr val="tx1">
                    <a:lumMod val="75000"/>
                    <a:lumOff val="25000"/>
                  </a:schemeClr>
                </a:solidFill>
                <a:ea typeface="Segoe UI Black" panose="020B0A02040204020203" pitchFamily="34" charset="0"/>
              </a:rPr>
              <a:t>01</a:t>
            </a:r>
          </a:p>
        </p:txBody>
      </p:sp>
      <p:sp>
        <p:nvSpPr>
          <p:cNvPr id="2" name="Title 1">
            <a:extLst>
              <a:ext uri="{FF2B5EF4-FFF2-40B4-BE49-F238E27FC236}">
                <a16:creationId xmlns:a16="http://schemas.microsoft.com/office/drawing/2014/main" id="{CE7EB1AF-D9B9-8E2C-C32A-2978C976AC71}"/>
              </a:ext>
            </a:extLst>
          </p:cNvPr>
          <p:cNvSpPr>
            <a:spLocks noGrp="1"/>
          </p:cNvSpPr>
          <p:nvPr>
            <p:ph type="title"/>
          </p:nvPr>
        </p:nvSpPr>
        <p:spPr>
          <a:xfrm>
            <a:off x="838200" y="59531"/>
            <a:ext cx="10515600" cy="1325563"/>
          </a:xfrm>
        </p:spPr>
        <p:txBody>
          <a:bodyPr/>
          <a:lstStyle/>
          <a:p>
            <a:pPr algn="ctr"/>
            <a:r>
              <a:rPr lang="en-US" b="0" i="0" dirty="0">
                <a:solidFill>
                  <a:schemeClr val="tx1">
                    <a:lumMod val="85000"/>
                    <a:lumOff val="15000"/>
                  </a:schemeClr>
                </a:solidFill>
                <a:effectLst/>
              </a:rPr>
              <a:t>Other Partnership Opportunities</a:t>
            </a:r>
            <a:endParaRPr lang="en-US" dirty="0">
              <a:solidFill>
                <a:schemeClr val="tx1">
                  <a:lumMod val="85000"/>
                  <a:lumOff val="15000"/>
                </a:schemeClr>
              </a:solidFill>
            </a:endParaRPr>
          </a:p>
        </p:txBody>
      </p:sp>
      <p:sp>
        <p:nvSpPr>
          <p:cNvPr id="21" name="Rectangle 20">
            <a:extLst>
              <a:ext uri="{FF2B5EF4-FFF2-40B4-BE49-F238E27FC236}">
                <a16:creationId xmlns:a16="http://schemas.microsoft.com/office/drawing/2014/main" id="{7D4259AE-2517-E692-6827-BAE3F18C84C7}"/>
              </a:ext>
            </a:extLst>
          </p:cNvPr>
          <p:cNvSpPr/>
          <p:nvPr/>
        </p:nvSpPr>
        <p:spPr>
          <a:xfrm>
            <a:off x="6187042" y="1609128"/>
            <a:ext cx="5010867" cy="373513"/>
          </a:xfrm>
          <a:prstGeom prst="rect">
            <a:avLst/>
          </a:prstGeom>
        </p:spPr>
        <p:txBody>
          <a:bodyPr wrap="square" lIns="0" tIns="0" rIns="0" bIns="0" anchor="ctr">
            <a:noAutofit/>
          </a:bodyPr>
          <a:lstStyle/>
          <a:p>
            <a:pPr marL="171450" indent="-171450">
              <a:buFont typeface="Arial" panose="020B0604020202020204" pitchFamily="34" charset="0"/>
              <a:buChar char="•"/>
            </a:pPr>
            <a:r>
              <a:rPr lang="en-US" sz="1200" dirty="0">
                <a:solidFill>
                  <a:schemeClr val="bg1"/>
                </a:solidFill>
                <a:effectLst/>
              </a:rPr>
              <a:t>Shared staffing agreements (e.g., engineers, finance officers).</a:t>
            </a:r>
          </a:p>
          <a:p>
            <a:pPr marL="171450" indent="-171450">
              <a:buFont typeface="Arial" panose="020B0604020202020204" pitchFamily="34" charset="0"/>
              <a:buChar char="•"/>
            </a:pPr>
            <a:r>
              <a:rPr lang="en-US" sz="1200" dirty="0">
                <a:solidFill>
                  <a:schemeClr val="bg1"/>
                </a:solidFill>
                <a:effectLst/>
              </a:rPr>
              <a:t>Joint procurement of chemicals, meters, and other equipment.</a:t>
            </a:r>
            <a:endParaRPr lang="en-US" sz="1200" dirty="0">
              <a:solidFill>
                <a:schemeClr val="bg1"/>
              </a:solidFill>
            </a:endParaRPr>
          </a:p>
          <a:p>
            <a:pPr marL="171450" indent="-171450">
              <a:buFont typeface="Arial" panose="020B0604020202020204" pitchFamily="34" charset="0"/>
              <a:buChar char="•"/>
            </a:pPr>
            <a:r>
              <a:rPr lang="en-US" sz="1200" dirty="0">
                <a:solidFill>
                  <a:schemeClr val="bg1"/>
                </a:solidFill>
                <a:effectLst/>
              </a:rPr>
              <a:t>Mutual aid for emergency response and operational support</a:t>
            </a:r>
            <a:r>
              <a:rPr lang="en-US" sz="1800" dirty="0">
                <a:effectLst/>
              </a:rPr>
              <a:t>. </a:t>
            </a:r>
            <a:endParaRPr lang="en-US" sz="1400" dirty="0"/>
          </a:p>
        </p:txBody>
      </p:sp>
      <p:sp>
        <p:nvSpPr>
          <p:cNvPr id="25" name="Rectangle 24">
            <a:extLst>
              <a:ext uri="{FF2B5EF4-FFF2-40B4-BE49-F238E27FC236}">
                <a16:creationId xmlns:a16="http://schemas.microsoft.com/office/drawing/2014/main" id="{31F14EFC-0328-2C6B-456B-E511E3272794}"/>
              </a:ext>
            </a:extLst>
          </p:cNvPr>
          <p:cNvSpPr/>
          <p:nvPr/>
        </p:nvSpPr>
        <p:spPr>
          <a:xfrm>
            <a:off x="3921362" y="1609128"/>
            <a:ext cx="2162703" cy="373513"/>
          </a:xfrm>
          <a:prstGeom prst="rect">
            <a:avLst/>
          </a:prstGeom>
        </p:spPr>
        <p:txBody>
          <a:bodyPr wrap="square" lIns="0" tIns="0" rIns="0" bIns="0" anchor="ctr">
            <a:noAutofit/>
          </a:bodyPr>
          <a:lstStyle/>
          <a:p>
            <a:pPr>
              <a:lnSpc>
                <a:spcPct val="110000"/>
              </a:lnSpc>
            </a:pPr>
            <a:r>
              <a:rPr lang="en-IN" b="1" dirty="0">
                <a:solidFill>
                  <a:schemeClr val="bg1"/>
                </a:solidFill>
                <a:ea typeface="Open Sans" panose="020B0606030504020204" pitchFamily="34" charset="0"/>
                <a:cs typeface="Open Sans" panose="020B0606030504020204" pitchFamily="34" charset="0"/>
              </a:rPr>
              <a:t>Operational Efficiencies</a:t>
            </a:r>
          </a:p>
        </p:txBody>
      </p:sp>
      <p:sp>
        <p:nvSpPr>
          <p:cNvPr id="5" name="Rectangle: Rounded Corners 4">
            <a:extLst>
              <a:ext uri="{FF2B5EF4-FFF2-40B4-BE49-F238E27FC236}">
                <a16:creationId xmlns:a16="http://schemas.microsoft.com/office/drawing/2014/main" id="{D97E5DC3-3E9F-7056-6EFC-0B5BD41ECC05}"/>
              </a:ext>
            </a:extLst>
          </p:cNvPr>
          <p:cNvSpPr/>
          <p:nvPr/>
        </p:nvSpPr>
        <p:spPr>
          <a:xfrm>
            <a:off x="604604" y="3390509"/>
            <a:ext cx="10982791" cy="910230"/>
          </a:xfrm>
          <a:prstGeom prst="roundRect">
            <a:avLst>
              <a:gd name="adj" fmla="val 11205"/>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1EDCF8E8-5291-9147-AFA3-98504EBFBB9F}"/>
              </a:ext>
            </a:extLst>
          </p:cNvPr>
          <p:cNvSpPr/>
          <p:nvPr/>
        </p:nvSpPr>
        <p:spPr>
          <a:xfrm>
            <a:off x="3431704" y="3390509"/>
            <a:ext cx="274320" cy="910230"/>
          </a:xfrm>
          <a:custGeom>
            <a:avLst/>
            <a:gdLst>
              <a:gd name="connsiteX0" fmla="*/ 0 w 1584176"/>
              <a:gd name="connsiteY0" fmla="*/ 0 h 1119959"/>
              <a:gd name="connsiteX1" fmla="*/ 1584176 w 1584176"/>
              <a:gd name="connsiteY1" fmla="*/ 0 h 1119959"/>
              <a:gd name="connsiteX2" fmla="*/ 1584176 w 1584176"/>
              <a:gd name="connsiteY2" fmla="*/ 1119959 h 1119959"/>
              <a:gd name="connsiteX3" fmla="*/ 0 w 1584176"/>
              <a:gd name="connsiteY3" fmla="*/ 1119959 h 1119959"/>
              <a:gd name="connsiteX4" fmla="*/ 0 w 1584176"/>
              <a:gd name="connsiteY4" fmla="*/ 0 h 1119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176" h="1119959">
                <a:moveTo>
                  <a:pt x="0" y="0"/>
                </a:moveTo>
                <a:lnTo>
                  <a:pt x="1584176" y="0"/>
                </a:lnTo>
                <a:lnTo>
                  <a:pt x="1584176" y="1119959"/>
                </a:lnTo>
                <a:lnTo>
                  <a:pt x="0" y="1119959"/>
                </a:lnTo>
                <a:lnTo>
                  <a:pt x="0" y="0"/>
                </a:lnTo>
                <a:close/>
              </a:path>
            </a:pathLst>
          </a:custGeom>
          <a:gradFill flip="none" rotWithShape="1">
            <a:gsLst>
              <a:gs pos="0">
                <a:schemeClr val="tx1">
                  <a:alpha val="13000"/>
                </a:schemeClr>
              </a:gs>
              <a:gs pos="90000">
                <a:schemeClr val="tx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EF0C07E6-42A6-517B-F5E0-8BC2C53BEDF6}"/>
              </a:ext>
            </a:extLst>
          </p:cNvPr>
          <p:cNvSpPr/>
          <p:nvPr/>
        </p:nvSpPr>
        <p:spPr>
          <a:xfrm flipH="1">
            <a:off x="1582480" y="3390509"/>
            <a:ext cx="274320" cy="910230"/>
          </a:xfrm>
          <a:custGeom>
            <a:avLst/>
            <a:gdLst>
              <a:gd name="connsiteX0" fmla="*/ 0 w 1584176"/>
              <a:gd name="connsiteY0" fmla="*/ 0 h 1119959"/>
              <a:gd name="connsiteX1" fmla="*/ 1584176 w 1584176"/>
              <a:gd name="connsiteY1" fmla="*/ 0 h 1119959"/>
              <a:gd name="connsiteX2" fmla="*/ 1584176 w 1584176"/>
              <a:gd name="connsiteY2" fmla="*/ 1119959 h 1119959"/>
              <a:gd name="connsiteX3" fmla="*/ 0 w 1584176"/>
              <a:gd name="connsiteY3" fmla="*/ 1119959 h 1119959"/>
              <a:gd name="connsiteX4" fmla="*/ 0 w 1584176"/>
              <a:gd name="connsiteY4" fmla="*/ 0 h 1119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176" h="1119959">
                <a:moveTo>
                  <a:pt x="0" y="0"/>
                </a:moveTo>
                <a:lnTo>
                  <a:pt x="1584176" y="0"/>
                </a:lnTo>
                <a:lnTo>
                  <a:pt x="1584176" y="1119959"/>
                </a:lnTo>
                <a:lnTo>
                  <a:pt x="0" y="1119959"/>
                </a:lnTo>
                <a:lnTo>
                  <a:pt x="0" y="0"/>
                </a:lnTo>
                <a:close/>
              </a:path>
            </a:pathLst>
          </a:custGeom>
          <a:gradFill flip="none" rotWithShape="1">
            <a:gsLst>
              <a:gs pos="0">
                <a:schemeClr val="tx1">
                  <a:alpha val="13000"/>
                </a:schemeClr>
              </a:gs>
              <a:gs pos="90000">
                <a:schemeClr val="tx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36C0B8A0-F9F9-7008-CD6F-A7F7B037F244}"/>
              </a:ext>
            </a:extLst>
          </p:cNvPr>
          <p:cNvSpPr/>
          <p:nvPr/>
        </p:nvSpPr>
        <p:spPr>
          <a:xfrm>
            <a:off x="1847528" y="3390509"/>
            <a:ext cx="1584176" cy="910230"/>
          </a:xfrm>
          <a:custGeom>
            <a:avLst/>
            <a:gdLst>
              <a:gd name="connsiteX0" fmla="*/ 0 w 1584176"/>
              <a:gd name="connsiteY0" fmla="*/ 0 h 1119959"/>
              <a:gd name="connsiteX1" fmla="*/ 1584176 w 1584176"/>
              <a:gd name="connsiteY1" fmla="*/ 0 h 1119959"/>
              <a:gd name="connsiteX2" fmla="*/ 1584176 w 1584176"/>
              <a:gd name="connsiteY2" fmla="*/ 1119959 h 1119959"/>
              <a:gd name="connsiteX3" fmla="*/ 0 w 1584176"/>
              <a:gd name="connsiteY3" fmla="*/ 1119959 h 1119959"/>
              <a:gd name="connsiteX4" fmla="*/ 0 w 1584176"/>
              <a:gd name="connsiteY4" fmla="*/ 0 h 1119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176" h="1119959">
                <a:moveTo>
                  <a:pt x="0" y="0"/>
                </a:moveTo>
                <a:lnTo>
                  <a:pt x="1584176" y="0"/>
                </a:lnTo>
                <a:lnTo>
                  <a:pt x="1584176" y="1119959"/>
                </a:lnTo>
                <a:lnTo>
                  <a:pt x="0" y="1119959"/>
                </a:lnTo>
                <a:lnTo>
                  <a:pt x="0" y="0"/>
                </a:lnTo>
                <a:close/>
              </a:path>
            </a:pathLst>
          </a:custGeom>
          <a:gradFill flip="none" rotWithShape="1">
            <a:gsLst>
              <a:gs pos="0">
                <a:schemeClr val="bg1"/>
              </a:gs>
              <a:gs pos="99000">
                <a:schemeClr val="bg1">
                  <a:lumMod val="9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TextBox 30">
            <a:extLst>
              <a:ext uri="{FF2B5EF4-FFF2-40B4-BE49-F238E27FC236}">
                <a16:creationId xmlns:a16="http://schemas.microsoft.com/office/drawing/2014/main" id="{FC5A1542-58F8-248B-4E78-7D87C4F89B53}"/>
              </a:ext>
            </a:extLst>
          </p:cNvPr>
          <p:cNvSpPr txBox="1"/>
          <p:nvPr/>
        </p:nvSpPr>
        <p:spPr>
          <a:xfrm>
            <a:off x="2201463" y="3539665"/>
            <a:ext cx="876306" cy="611918"/>
          </a:xfrm>
          <a:prstGeom prst="rect">
            <a:avLst/>
          </a:prstGeom>
          <a:noFill/>
        </p:spPr>
        <p:txBody>
          <a:bodyPr wrap="none" lIns="0" tIns="0" rIns="0" bIns="0" rtlCol="0" anchor="ctr">
            <a:noAutofit/>
          </a:bodyPr>
          <a:lstStyle/>
          <a:p>
            <a:pPr algn="ctr"/>
            <a:r>
              <a:rPr lang="en-US" sz="3200" b="1" dirty="0">
                <a:solidFill>
                  <a:schemeClr val="tx1">
                    <a:lumMod val="75000"/>
                    <a:lumOff val="25000"/>
                  </a:schemeClr>
                </a:solidFill>
                <a:ea typeface="Segoe UI Black" panose="020B0A02040204020203" pitchFamily="34" charset="0"/>
              </a:rPr>
              <a:t>03</a:t>
            </a:r>
          </a:p>
        </p:txBody>
      </p:sp>
      <p:sp>
        <p:nvSpPr>
          <p:cNvPr id="6" name="Rectangle: Rounded Corners 5">
            <a:extLst>
              <a:ext uri="{FF2B5EF4-FFF2-40B4-BE49-F238E27FC236}">
                <a16:creationId xmlns:a16="http://schemas.microsoft.com/office/drawing/2014/main" id="{84C86B6A-5279-7136-095B-61AFC996AF9B}"/>
              </a:ext>
            </a:extLst>
          </p:cNvPr>
          <p:cNvSpPr/>
          <p:nvPr/>
        </p:nvSpPr>
        <p:spPr>
          <a:xfrm>
            <a:off x="604603" y="4414801"/>
            <a:ext cx="10982791" cy="910230"/>
          </a:xfrm>
          <a:prstGeom prst="roundRect">
            <a:avLst>
              <a:gd name="adj" fmla="val 11205"/>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9863B040-F81D-EE5A-BF65-4DBFD34BA7C7}"/>
              </a:ext>
            </a:extLst>
          </p:cNvPr>
          <p:cNvSpPr/>
          <p:nvPr/>
        </p:nvSpPr>
        <p:spPr>
          <a:xfrm>
            <a:off x="3431704" y="4414578"/>
            <a:ext cx="274320" cy="910230"/>
          </a:xfrm>
          <a:custGeom>
            <a:avLst/>
            <a:gdLst>
              <a:gd name="connsiteX0" fmla="*/ 0 w 1584176"/>
              <a:gd name="connsiteY0" fmla="*/ 0 h 1119959"/>
              <a:gd name="connsiteX1" fmla="*/ 1584176 w 1584176"/>
              <a:gd name="connsiteY1" fmla="*/ 0 h 1119959"/>
              <a:gd name="connsiteX2" fmla="*/ 1584176 w 1584176"/>
              <a:gd name="connsiteY2" fmla="*/ 1119959 h 1119959"/>
              <a:gd name="connsiteX3" fmla="*/ 0 w 1584176"/>
              <a:gd name="connsiteY3" fmla="*/ 1119959 h 1119959"/>
              <a:gd name="connsiteX4" fmla="*/ 0 w 1584176"/>
              <a:gd name="connsiteY4" fmla="*/ 0 h 1119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176" h="1119959">
                <a:moveTo>
                  <a:pt x="0" y="0"/>
                </a:moveTo>
                <a:lnTo>
                  <a:pt x="1584176" y="0"/>
                </a:lnTo>
                <a:lnTo>
                  <a:pt x="1584176" y="1119959"/>
                </a:lnTo>
                <a:lnTo>
                  <a:pt x="0" y="1119959"/>
                </a:lnTo>
                <a:lnTo>
                  <a:pt x="0" y="0"/>
                </a:lnTo>
                <a:close/>
              </a:path>
            </a:pathLst>
          </a:custGeom>
          <a:gradFill flip="none" rotWithShape="1">
            <a:gsLst>
              <a:gs pos="0">
                <a:schemeClr val="tx1">
                  <a:alpha val="13000"/>
                </a:schemeClr>
              </a:gs>
              <a:gs pos="90000">
                <a:schemeClr val="tx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1E20AAC7-0E2E-59D5-4E07-E76EFDD06117}"/>
              </a:ext>
            </a:extLst>
          </p:cNvPr>
          <p:cNvSpPr/>
          <p:nvPr/>
        </p:nvSpPr>
        <p:spPr>
          <a:xfrm flipH="1">
            <a:off x="1582480" y="4414578"/>
            <a:ext cx="274320" cy="910230"/>
          </a:xfrm>
          <a:custGeom>
            <a:avLst/>
            <a:gdLst>
              <a:gd name="connsiteX0" fmla="*/ 0 w 1584176"/>
              <a:gd name="connsiteY0" fmla="*/ 0 h 1119959"/>
              <a:gd name="connsiteX1" fmla="*/ 1584176 w 1584176"/>
              <a:gd name="connsiteY1" fmla="*/ 0 h 1119959"/>
              <a:gd name="connsiteX2" fmla="*/ 1584176 w 1584176"/>
              <a:gd name="connsiteY2" fmla="*/ 1119959 h 1119959"/>
              <a:gd name="connsiteX3" fmla="*/ 0 w 1584176"/>
              <a:gd name="connsiteY3" fmla="*/ 1119959 h 1119959"/>
              <a:gd name="connsiteX4" fmla="*/ 0 w 1584176"/>
              <a:gd name="connsiteY4" fmla="*/ 0 h 1119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176" h="1119959">
                <a:moveTo>
                  <a:pt x="0" y="0"/>
                </a:moveTo>
                <a:lnTo>
                  <a:pt x="1584176" y="0"/>
                </a:lnTo>
                <a:lnTo>
                  <a:pt x="1584176" y="1119959"/>
                </a:lnTo>
                <a:lnTo>
                  <a:pt x="0" y="1119959"/>
                </a:lnTo>
                <a:lnTo>
                  <a:pt x="0" y="0"/>
                </a:lnTo>
                <a:close/>
              </a:path>
            </a:pathLst>
          </a:custGeom>
          <a:gradFill flip="none" rotWithShape="1">
            <a:gsLst>
              <a:gs pos="0">
                <a:schemeClr val="tx1">
                  <a:alpha val="13000"/>
                </a:schemeClr>
              </a:gs>
              <a:gs pos="90000">
                <a:schemeClr val="tx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76236037-69DD-3CFD-0812-515EA73F9F2C}"/>
              </a:ext>
            </a:extLst>
          </p:cNvPr>
          <p:cNvSpPr/>
          <p:nvPr/>
        </p:nvSpPr>
        <p:spPr>
          <a:xfrm>
            <a:off x="1847528" y="4414578"/>
            <a:ext cx="1584176" cy="910230"/>
          </a:xfrm>
          <a:custGeom>
            <a:avLst/>
            <a:gdLst>
              <a:gd name="connsiteX0" fmla="*/ 0 w 1584176"/>
              <a:gd name="connsiteY0" fmla="*/ 0 h 1119959"/>
              <a:gd name="connsiteX1" fmla="*/ 1584176 w 1584176"/>
              <a:gd name="connsiteY1" fmla="*/ 0 h 1119959"/>
              <a:gd name="connsiteX2" fmla="*/ 1584176 w 1584176"/>
              <a:gd name="connsiteY2" fmla="*/ 1119959 h 1119959"/>
              <a:gd name="connsiteX3" fmla="*/ 0 w 1584176"/>
              <a:gd name="connsiteY3" fmla="*/ 1119959 h 1119959"/>
              <a:gd name="connsiteX4" fmla="*/ 0 w 1584176"/>
              <a:gd name="connsiteY4" fmla="*/ 0 h 1119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176" h="1119959">
                <a:moveTo>
                  <a:pt x="0" y="0"/>
                </a:moveTo>
                <a:lnTo>
                  <a:pt x="1584176" y="0"/>
                </a:lnTo>
                <a:lnTo>
                  <a:pt x="1584176" y="1119959"/>
                </a:lnTo>
                <a:lnTo>
                  <a:pt x="0" y="1119959"/>
                </a:lnTo>
                <a:lnTo>
                  <a:pt x="0" y="0"/>
                </a:lnTo>
                <a:close/>
              </a:path>
            </a:pathLst>
          </a:custGeom>
          <a:gradFill flip="none" rotWithShape="1">
            <a:gsLst>
              <a:gs pos="0">
                <a:schemeClr val="bg1"/>
              </a:gs>
              <a:gs pos="99000">
                <a:schemeClr val="bg1">
                  <a:lumMod val="9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TextBox 31">
            <a:extLst>
              <a:ext uri="{FF2B5EF4-FFF2-40B4-BE49-F238E27FC236}">
                <a16:creationId xmlns:a16="http://schemas.microsoft.com/office/drawing/2014/main" id="{B6A11D2C-885D-A406-B935-7F336E066F11}"/>
              </a:ext>
            </a:extLst>
          </p:cNvPr>
          <p:cNvSpPr txBox="1"/>
          <p:nvPr/>
        </p:nvSpPr>
        <p:spPr>
          <a:xfrm>
            <a:off x="2201463" y="4563734"/>
            <a:ext cx="876306" cy="611918"/>
          </a:xfrm>
          <a:prstGeom prst="rect">
            <a:avLst/>
          </a:prstGeom>
          <a:noFill/>
        </p:spPr>
        <p:txBody>
          <a:bodyPr wrap="none" lIns="0" tIns="0" rIns="0" bIns="0" rtlCol="0" anchor="ctr">
            <a:noAutofit/>
          </a:bodyPr>
          <a:lstStyle/>
          <a:p>
            <a:pPr algn="ctr"/>
            <a:r>
              <a:rPr lang="en-US" sz="3200" b="1" dirty="0">
                <a:solidFill>
                  <a:schemeClr val="tx1">
                    <a:lumMod val="75000"/>
                    <a:lumOff val="25000"/>
                  </a:schemeClr>
                </a:solidFill>
                <a:ea typeface="Segoe UI Black" panose="020B0A02040204020203" pitchFamily="34" charset="0"/>
              </a:rPr>
              <a:t>04</a:t>
            </a:r>
          </a:p>
        </p:txBody>
      </p:sp>
      <p:sp>
        <p:nvSpPr>
          <p:cNvPr id="38" name="Rectangle: Rounded Corners 37">
            <a:extLst>
              <a:ext uri="{FF2B5EF4-FFF2-40B4-BE49-F238E27FC236}">
                <a16:creationId xmlns:a16="http://schemas.microsoft.com/office/drawing/2014/main" id="{FF665580-5761-F7C4-9FE6-EE1974A0B5F7}"/>
              </a:ext>
            </a:extLst>
          </p:cNvPr>
          <p:cNvSpPr/>
          <p:nvPr/>
        </p:nvSpPr>
        <p:spPr>
          <a:xfrm>
            <a:off x="611030" y="5443645"/>
            <a:ext cx="10982791" cy="910230"/>
          </a:xfrm>
          <a:prstGeom prst="roundRect">
            <a:avLst>
              <a:gd name="adj" fmla="val 11205"/>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917C92AB-9E60-F3A6-31DC-6128694FC440}"/>
              </a:ext>
            </a:extLst>
          </p:cNvPr>
          <p:cNvSpPr/>
          <p:nvPr/>
        </p:nvSpPr>
        <p:spPr>
          <a:xfrm>
            <a:off x="3431704" y="5451242"/>
            <a:ext cx="274320" cy="910230"/>
          </a:xfrm>
          <a:custGeom>
            <a:avLst/>
            <a:gdLst>
              <a:gd name="connsiteX0" fmla="*/ 0 w 1584176"/>
              <a:gd name="connsiteY0" fmla="*/ 0 h 1119959"/>
              <a:gd name="connsiteX1" fmla="*/ 1584176 w 1584176"/>
              <a:gd name="connsiteY1" fmla="*/ 0 h 1119959"/>
              <a:gd name="connsiteX2" fmla="*/ 1584176 w 1584176"/>
              <a:gd name="connsiteY2" fmla="*/ 1119959 h 1119959"/>
              <a:gd name="connsiteX3" fmla="*/ 0 w 1584176"/>
              <a:gd name="connsiteY3" fmla="*/ 1119959 h 1119959"/>
              <a:gd name="connsiteX4" fmla="*/ 0 w 1584176"/>
              <a:gd name="connsiteY4" fmla="*/ 0 h 1119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176" h="1119959">
                <a:moveTo>
                  <a:pt x="0" y="0"/>
                </a:moveTo>
                <a:lnTo>
                  <a:pt x="1584176" y="0"/>
                </a:lnTo>
                <a:lnTo>
                  <a:pt x="1584176" y="1119959"/>
                </a:lnTo>
                <a:lnTo>
                  <a:pt x="0" y="1119959"/>
                </a:lnTo>
                <a:lnTo>
                  <a:pt x="0" y="0"/>
                </a:lnTo>
                <a:close/>
              </a:path>
            </a:pathLst>
          </a:custGeom>
          <a:gradFill flip="none" rotWithShape="1">
            <a:gsLst>
              <a:gs pos="0">
                <a:schemeClr val="tx1">
                  <a:alpha val="13000"/>
                </a:schemeClr>
              </a:gs>
              <a:gs pos="90000">
                <a:schemeClr val="tx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Shape 39">
            <a:extLst>
              <a:ext uri="{FF2B5EF4-FFF2-40B4-BE49-F238E27FC236}">
                <a16:creationId xmlns:a16="http://schemas.microsoft.com/office/drawing/2014/main" id="{E570DC6A-5C8B-FEAA-9741-9FE3FDFDB4FD}"/>
              </a:ext>
            </a:extLst>
          </p:cNvPr>
          <p:cNvSpPr/>
          <p:nvPr/>
        </p:nvSpPr>
        <p:spPr>
          <a:xfrm flipH="1">
            <a:off x="1582480" y="5443645"/>
            <a:ext cx="274320" cy="910230"/>
          </a:xfrm>
          <a:custGeom>
            <a:avLst/>
            <a:gdLst>
              <a:gd name="connsiteX0" fmla="*/ 0 w 1584176"/>
              <a:gd name="connsiteY0" fmla="*/ 0 h 1119959"/>
              <a:gd name="connsiteX1" fmla="*/ 1584176 w 1584176"/>
              <a:gd name="connsiteY1" fmla="*/ 0 h 1119959"/>
              <a:gd name="connsiteX2" fmla="*/ 1584176 w 1584176"/>
              <a:gd name="connsiteY2" fmla="*/ 1119959 h 1119959"/>
              <a:gd name="connsiteX3" fmla="*/ 0 w 1584176"/>
              <a:gd name="connsiteY3" fmla="*/ 1119959 h 1119959"/>
              <a:gd name="connsiteX4" fmla="*/ 0 w 1584176"/>
              <a:gd name="connsiteY4" fmla="*/ 0 h 1119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176" h="1119959">
                <a:moveTo>
                  <a:pt x="0" y="0"/>
                </a:moveTo>
                <a:lnTo>
                  <a:pt x="1584176" y="0"/>
                </a:lnTo>
                <a:lnTo>
                  <a:pt x="1584176" y="1119959"/>
                </a:lnTo>
                <a:lnTo>
                  <a:pt x="0" y="1119959"/>
                </a:lnTo>
                <a:lnTo>
                  <a:pt x="0" y="0"/>
                </a:lnTo>
                <a:close/>
              </a:path>
            </a:pathLst>
          </a:custGeom>
          <a:gradFill flip="none" rotWithShape="1">
            <a:gsLst>
              <a:gs pos="0">
                <a:schemeClr val="tx1">
                  <a:alpha val="13000"/>
                </a:schemeClr>
              </a:gs>
              <a:gs pos="90000">
                <a:schemeClr val="tx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id="{C90A0BC1-2D83-99AB-2248-4A23735A979D}"/>
              </a:ext>
            </a:extLst>
          </p:cNvPr>
          <p:cNvSpPr/>
          <p:nvPr/>
        </p:nvSpPr>
        <p:spPr>
          <a:xfrm>
            <a:off x="1847528" y="5443645"/>
            <a:ext cx="1584176" cy="910230"/>
          </a:xfrm>
          <a:custGeom>
            <a:avLst/>
            <a:gdLst>
              <a:gd name="connsiteX0" fmla="*/ 0 w 1584176"/>
              <a:gd name="connsiteY0" fmla="*/ 0 h 1119959"/>
              <a:gd name="connsiteX1" fmla="*/ 1584176 w 1584176"/>
              <a:gd name="connsiteY1" fmla="*/ 0 h 1119959"/>
              <a:gd name="connsiteX2" fmla="*/ 1584176 w 1584176"/>
              <a:gd name="connsiteY2" fmla="*/ 1119959 h 1119959"/>
              <a:gd name="connsiteX3" fmla="*/ 0 w 1584176"/>
              <a:gd name="connsiteY3" fmla="*/ 1119959 h 1119959"/>
              <a:gd name="connsiteX4" fmla="*/ 0 w 1584176"/>
              <a:gd name="connsiteY4" fmla="*/ 0 h 1119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176" h="1119959">
                <a:moveTo>
                  <a:pt x="0" y="0"/>
                </a:moveTo>
                <a:lnTo>
                  <a:pt x="1584176" y="0"/>
                </a:lnTo>
                <a:lnTo>
                  <a:pt x="1584176" y="1119959"/>
                </a:lnTo>
                <a:lnTo>
                  <a:pt x="0" y="1119959"/>
                </a:lnTo>
                <a:lnTo>
                  <a:pt x="0" y="0"/>
                </a:lnTo>
                <a:close/>
              </a:path>
            </a:pathLst>
          </a:custGeom>
          <a:gradFill flip="none" rotWithShape="1">
            <a:gsLst>
              <a:gs pos="0">
                <a:schemeClr val="bg1"/>
              </a:gs>
              <a:gs pos="99000">
                <a:schemeClr val="bg1">
                  <a:lumMod val="9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Rectangle 41">
            <a:extLst>
              <a:ext uri="{FF2B5EF4-FFF2-40B4-BE49-F238E27FC236}">
                <a16:creationId xmlns:a16="http://schemas.microsoft.com/office/drawing/2014/main" id="{7D8BCCBC-C042-9967-AC1F-BF2A221A77A0}"/>
              </a:ext>
            </a:extLst>
          </p:cNvPr>
          <p:cNvSpPr/>
          <p:nvPr/>
        </p:nvSpPr>
        <p:spPr>
          <a:xfrm>
            <a:off x="6176651" y="5743178"/>
            <a:ext cx="5010867" cy="373513"/>
          </a:xfrm>
          <a:prstGeom prst="rect">
            <a:avLst/>
          </a:prstGeom>
        </p:spPr>
        <p:txBody>
          <a:bodyPr wrap="square" lIns="0" tIns="0" rIns="0" bIns="0" anchor="ctr">
            <a:noAutofit/>
          </a:bodyPr>
          <a:lstStyle/>
          <a:p>
            <a:pPr marL="171450" indent="-171450">
              <a:buFont typeface="Arial" panose="020B0604020202020204" pitchFamily="34" charset="0"/>
              <a:buChar char="•"/>
            </a:pPr>
            <a:r>
              <a:rPr lang="en-US" sz="1200" dirty="0">
                <a:solidFill>
                  <a:schemeClr val="bg1"/>
                </a:solidFill>
                <a:effectLst/>
              </a:rPr>
              <a:t>Utility consortiums or advisory councils for voluntary regional coordination.</a:t>
            </a:r>
          </a:p>
          <a:p>
            <a:pPr marL="171450" indent="-171450">
              <a:buFont typeface="Arial" panose="020B0604020202020204" pitchFamily="34" charset="0"/>
              <a:buChar char="•"/>
            </a:pPr>
            <a:r>
              <a:rPr lang="en-US" sz="1200" dirty="0">
                <a:solidFill>
                  <a:schemeClr val="bg1"/>
                </a:solidFill>
                <a:effectLst/>
              </a:rPr>
              <a:t>Shared interns or staff training programs across utilities.</a:t>
            </a:r>
          </a:p>
          <a:p>
            <a:pPr marL="171450" indent="-171450">
              <a:buFont typeface="Arial" panose="020B0604020202020204" pitchFamily="34" charset="0"/>
              <a:buChar char="•"/>
            </a:pPr>
            <a:r>
              <a:rPr lang="en-US" sz="1200" dirty="0">
                <a:solidFill>
                  <a:schemeClr val="bg1"/>
                </a:solidFill>
                <a:effectLst/>
              </a:rPr>
              <a:t>Shared consultants for rate, affordability, or policy studies. </a:t>
            </a:r>
            <a:endParaRPr lang="en-US" sz="1200" dirty="0">
              <a:solidFill>
                <a:schemeClr val="bg1"/>
              </a:solidFill>
            </a:endParaRPr>
          </a:p>
        </p:txBody>
      </p:sp>
      <p:sp>
        <p:nvSpPr>
          <p:cNvPr id="43" name="Rectangle 42">
            <a:extLst>
              <a:ext uri="{FF2B5EF4-FFF2-40B4-BE49-F238E27FC236}">
                <a16:creationId xmlns:a16="http://schemas.microsoft.com/office/drawing/2014/main" id="{D66D5168-C414-9A26-0CE1-3C563FDA980F}"/>
              </a:ext>
            </a:extLst>
          </p:cNvPr>
          <p:cNvSpPr/>
          <p:nvPr/>
        </p:nvSpPr>
        <p:spPr>
          <a:xfrm>
            <a:off x="3921362" y="5712005"/>
            <a:ext cx="2162703" cy="373513"/>
          </a:xfrm>
          <a:prstGeom prst="rect">
            <a:avLst/>
          </a:prstGeom>
        </p:spPr>
        <p:txBody>
          <a:bodyPr wrap="square" lIns="0" tIns="0" rIns="0" bIns="0" anchor="ctr">
            <a:noAutofit/>
          </a:bodyPr>
          <a:lstStyle/>
          <a:p>
            <a:pPr>
              <a:lnSpc>
                <a:spcPct val="110000"/>
              </a:lnSpc>
            </a:pPr>
            <a:r>
              <a:rPr lang="en-IN" b="1" dirty="0">
                <a:solidFill>
                  <a:schemeClr val="bg1"/>
                </a:solidFill>
                <a:ea typeface="Open Sans" panose="020B0606030504020204" pitchFamily="34" charset="0"/>
                <a:cs typeface="Open Sans" panose="020B0606030504020204" pitchFamily="34" charset="0"/>
              </a:rPr>
              <a:t>Workforce &amp; Governance</a:t>
            </a:r>
          </a:p>
        </p:txBody>
      </p:sp>
      <p:sp>
        <p:nvSpPr>
          <p:cNvPr id="44" name="TextBox 43">
            <a:extLst>
              <a:ext uri="{FF2B5EF4-FFF2-40B4-BE49-F238E27FC236}">
                <a16:creationId xmlns:a16="http://schemas.microsoft.com/office/drawing/2014/main" id="{05642B1D-4A9D-647A-9CE7-638BA3DFCA6F}"/>
              </a:ext>
            </a:extLst>
          </p:cNvPr>
          <p:cNvSpPr txBox="1"/>
          <p:nvPr/>
        </p:nvSpPr>
        <p:spPr>
          <a:xfrm>
            <a:off x="2201463" y="5592801"/>
            <a:ext cx="876306" cy="611918"/>
          </a:xfrm>
          <a:prstGeom prst="rect">
            <a:avLst/>
          </a:prstGeom>
          <a:noFill/>
        </p:spPr>
        <p:txBody>
          <a:bodyPr wrap="none" lIns="0" tIns="0" rIns="0" bIns="0" rtlCol="0" anchor="ctr">
            <a:noAutofit/>
          </a:bodyPr>
          <a:lstStyle/>
          <a:p>
            <a:pPr algn="ctr"/>
            <a:r>
              <a:rPr lang="en-US" sz="3200" b="1" dirty="0">
                <a:solidFill>
                  <a:schemeClr val="tx1">
                    <a:lumMod val="75000"/>
                    <a:lumOff val="25000"/>
                  </a:schemeClr>
                </a:solidFill>
                <a:ea typeface="Segoe UI Black" panose="020B0A02040204020203" pitchFamily="34" charset="0"/>
              </a:rPr>
              <a:t>05</a:t>
            </a:r>
          </a:p>
        </p:txBody>
      </p:sp>
      <p:sp>
        <p:nvSpPr>
          <p:cNvPr id="51" name="Rectangle 50">
            <a:extLst>
              <a:ext uri="{FF2B5EF4-FFF2-40B4-BE49-F238E27FC236}">
                <a16:creationId xmlns:a16="http://schemas.microsoft.com/office/drawing/2014/main" id="{6EAEB66A-90B2-8DFF-4523-1D7AE47C5155}"/>
              </a:ext>
            </a:extLst>
          </p:cNvPr>
          <p:cNvSpPr/>
          <p:nvPr/>
        </p:nvSpPr>
        <p:spPr>
          <a:xfrm>
            <a:off x="6187042" y="2770821"/>
            <a:ext cx="5010867" cy="373513"/>
          </a:xfrm>
          <a:prstGeom prst="rect">
            <a:avLst/>
          </a:prstGeom>
        </p:spPr>
        <p:txBody>
          <a:bodyPr wrap="square" lIns="0" tIns="0" rIns="0" bIns="0" anchor="ctr">
            <a:noAutofit/>
          </a:bodyPr>
          <a:lstStyle/>
          <a:p>
            <a:pPr marL="171450" indent="-171450">
              <a:lnSpc>
                <a:spcPct val="110000"/>
              </a:lnSpc>
              <a:buFont typeface="Arial" panose="020B0604020202020204" pitchFamily="34" charset="0"/>
              <a:buChar char="•"/>
            </a:pPr>
            <a:r>
              <a:rPr lang="en-US" sz="1200" dirty="0">
                <a:solidFill>
                  <a:schemeClr val="bg1"/>
                </a:solidFill>
                <a:effectLst/>
              </a:rPr>
              <a:t>Shared use of infrastructure (e.g., bulk treatment or wheeling agreements).</a:t>
            </a:r>
          </a:p>
          <a:p>
            <a:pPr marL="171450" indent="-171450">
              <a:lnSpc>
                <a:spcPct val="110000"/>
              </a:lnSpc>
              <a:buFont typeface="Arial" panose="020B0604020202020204" pitchFamily="34" charset="0"/>
              <a:buChar char="•"/>
            </a:pPr>
            <a:r>
              <a:rPr lang="en-US" sz="1200" dirty="0">
                <a:solidFill>
                  <a:schemeClr val="bg1"/>
                </a:solidFill>
                <a:effectLst/>
              </a:rPr>
              <a:t>Joint capital project development for shared plants or interconnections.</a:t>
            </a:r>
          </a:p>
          <a:p>
            <a:pPr marL="171450" indent="-171450">
              <a:lnSpc>
                <a:spcPct val="110000"/>
              </a:lnSpc>
              <a:buFont typeface="Arial" panose="020B0604020202020204" pitchFamily="34" charset="0"/>
              <a:buChar char="•"/>
            </a:pPr>
            <a:r>
              <a:rPr lang="en-US" sz="1200" dirty="0">
                <a:solidFill>
                  <a:schemeClr val="bg1"/>
                </a:solidFill>
                <a:effectLst/>
              </a:rPr>
              <a:t>Coordinated asset management using shared consultants or software. </a:t>
            </a:r>
            <a:endParaRPr lang="en-US" sz="1200" dirty="0">
              <a:solidFill>
                <a:schemeClr val="bg1"/>
              </a:solidFill>
            </a:endParaRPr>
          </a:p>
          <a:p>
            <a:pPr>
              <a:lnSpc>
                <a:spcPct val="110000"/>
              </a:lnSpc>
            </a:pPr>
            <a:endParaRPr lang="en-IN" sz="1400" dirty="0">
              <a:solidFill>
                <a:schemeClr val="bg1"/>
              </a:solidFill>
              <a:ea typeface="Open Sans" panose="020B0606030504020204" pitchFamily="34" charset="0"/>
              <a:cs typeface="Open Sans" panose="020B0606030504020204" pitchFamily="34" charset="0"/>
            </a:endParaRPr>
          </a:p>
        </p:txBody>
      </p:sp>
      <p:sp>
        <p:nvSpPr>
          <p:cNvPr id="52" name="Rectangle 51">
            <a:extLst>
              <a:ext uri="{FF2B5EF4-FFF2-40B4-BE49-F238E27FC236}">
                <a16:creationId xmlns:a16="http://schemas.microsoft.com/office/drawing/2014/main" id="{8F3A93CD-1A4C-A6C6-B8D5-3E3A1C321BE6}"/>
              </a:ext>
            </a:extLst>
          </p:cNvPr>
          <p:cNvSpPr/>
          <p:nvPr/>
        </p:nvSpPr>
        <p:spPr>
          <a:xfrm>
            <a:off x="3921362" y="2634800"/>
            <a:ext cx="2162703" cy="373513"/>
          </a:xfrm>
          <a:prstGeom prst="rect">
            <a:avLst/>
          </a:prstGeom>
        </p:spPr>
        <p:txBody>
          <a:bodyPr wrap="square" lIns="0" tIns="0" rIns="0" bIns="0" anchor="ctr">
            <a:noAutofit/>
          </a:bodyPr>
          <a:lstStyle/>
          <a:p>
            <a:pPr>
              <a:lnSpc>
                <a:spcPct val="110000"/>
              </a:lnSpc>
            </a:pPr>
            <a:r>
              <a:rPr lang="en-IN" b="1" dirty="0">
                <a:solidFill>
                  <a:schemeClr val="bg1"/>
                </a:solidFill>
                <a:ea typeface="Open Sans" panose="020B0606030504020204" pitchFamily="34" charset="0"/>
                <a:cs typeface="Open Sans" panose="020B0606030504020204" pitchFamily="34" charset="0"/>
              </a:rPr>
              <a:t>Infrastructure &amp; Asset Management</a:t>
            </a:r>
          </a:p>
        </p:txBody>
      </p:sp>
      <p:sp>
        <p:nvSpPr>
          <p:cNvPr id="53" name="Rectangle 52">
            <a:extLst>
              <a:ext uri="{FF2B5EF4-FFF2-40B4-BE49-F238E27FC236}">
                <a16:creationId xmlns:a16="http://schemas.microsoft.com/office/drawing/2014/main" id="{F026BE07-9EF5-1972-0FD9-37A60319BFAE}"/>
              </a:ext>
            </a:extLst>
          </p:cNvPr>
          <p:cNvSpPr/>
          <p:nvPr/>
        </p:nvSpPr>
        <p:spPr>
          <a:xfrm>
            <a:off x="6187042" y="3658869"/>
            <a:ext cx="5010867" cy="373513"/>
          </a:xfrm>
          <a:prstGeom prst="rect">
            <a:avLst/>
          </a:prstGeom>
        </p:spPr>
        <p:txBody>
          <a:bodyPr wrap="square" lIns="0" tIns="0" rIns="0" bIns="0" anchor="ctr">
            <a:noAutofit/>
          </a:bodyPr>
          <a:lstStyle/>
          <a:p>
            <a:pPr marL="171450" indent="-171450">
              <a:lnSpc>
                <a:spcPct val="110000"/>
              </a:lnSpc>
              <a:buFont typeface="Arial" panose="020B0604020202020204" pitchFamily="34" charset="0"/>
              <a:buChar char="•"/>
            </a:pPr>
            <a:r>
              <a:rPr lang="en-US" sz="1200" dirty="0">
                <a:solidFill>
                  <a:schemeClr val="bg1"/>
                </a:solidFill>
                <a:effectLst/>
              </a:rPr>
              <a:t>Regional master planning that respects local implementation control.</a:t>
            </a:r>
          </a:p>
          <a:p>
            <a:pPr marL="171450" indent="-171450">
              <a:lnSpc>
                <a:spcPct val="110000"/>
              </a:lnSpc>
              <a:buFont typeface="Arial" panose="020B0604020202020204" pitchFamily="34" charset="0"/>
              <a:buChar char="•"/>
            </a:pPr>
            <a:r>
              <a:rPr lang="en-US" sz="1200" dirty="0">
                <a:solidFill>
                  <a:schemeClr val="bg1"/>
                </a:solidFill>
                <a:effectLst/>
              </a:rPr>
              <a:t>Joint review of development projects and service extension impacts. </a:t>
            </a:r>
            <a:endParaRPr lang="en-US" sz="1200" dirty="0">
              <a:solidFill>
                <a:schemeClr val="bg1"/>
              </a:solidFill>
            </a:endParaRPr>
          </a:p>
          <a:p>
            <a:pPr marL="171450" indent="-171450">
              <a:lnSpc>
                <a:spcPct val="110000"/>
              </a:lnSpc>
              <a:buFont typeface="Arial" panose="020B0604020202020204" pitchFamily="34" charset="0"/>
              <a:buChar char="•"/>
            </a:pPr>
            <a:r>
              <a:rPr lang="en-US" sz="1200" dirty="0">
                <a:solidFill>
                  <a:schemeClr val="bg1"/>
                </a:solidFill>
                <a:effectLst/>
              </a:rPr>
              <a:t>Shared rate benchmarking and financial performance comparisons. </a:t>
            </a:r>
            <a:endParaRPr lang="en-US" sz="1200" dirty="0">
              <a:solidFill>
                <a:schemeClr val="bg1"/>
              </a:solidFill>
            </a:endParaRPr>
          </a:p>
        </p:txBody>
      </p:sp>
      <p:sp>
        <p:nvSpPr>
          <p:cNvPr id="54" name="Rectangle 53">
            <a:extLst>
              <a:ext uri="{FF2B5EF4-FFF2-40B4-BE49-F238E27FC236}">
                <a16:creationId xmlns:a16="http://schemas.microsoft.com/office/drawing/2014/main" id="{CF3A8F02-6602-F134-BB9C-C17487E7CAA9}"/>
              </a:ext>
            </a:extLst>
          </p:cNvPr>
          <p:cNvSpPr/>
          <p:nvPr/>
        </p:nvSpPr>
        <p:spPr>
          <a:xfrm>
            <a:off x="3921362" y="3658869"/>
            <a:ext cx="2162703" cy="373513"/>
          </a:xfrm>
          <a:prstGeom prst="rect">
            <a:avLst/>
          </a:prstGeom>
        </p:spPr>
        <p:txBody>
          <a:bodyPr wrap="square" lIns="0" tIns="0" rIns="0" bIns="0" anchor="ctr">
            <a:noAutofit/>
          </a:bodyPr>
          <a:lstStyle/>
          <a:p>
            <a:pPr>
              <a:lnSpc>
                <a:spcPct val="110000"/>
              </a:lnSpc>
            </a:pPr>
            <a:r>
              <a:rPr lang="en-IN" b="1" dirty="0">
                <a:solidFill>
                  <a:schemeClr val="bg1"/>
                </a:solidFill>
                <a:ea typeface="Open Sans" panose="020B0606030504020204" pitchFamily="34" charset="0"/>
                <a:cs typeface="Open Sans" panose="020B0606030504020204" pitchFamily="34" charset="0"/>
              </a:rPr>
              <a:t>Planning, Policy, and Development</a:t>
            </a:r>
          </a:p>
        </p:txBody>
      </p:sp>
      <p:sp>
        <p:nvSpPr>
          <p:cNvPr id="55" name="Rectangle 54">
            <a:extLst>
              <a:ext uri="{FF2B5EF4-FFF2-40B4-BE49-F238E27FC236}">
                <a16:creationId xmlns:a16="http://schemas.microsoft.com/office/drawing/2014/main" id="{5FF21236-EE6C-022B-2063-1574877DFF44}"/>
              </a:ext>
            </a:extLst>
          </p:cNvPr>
          <p:cNvSpPr/>
          <p:nvPr/>
        </p:nvSpPr>
        <p:spPr>
          <a:xfrm>
            <a:off x="6187042" y="4682938"/>
            <a:ext cx="5010867" cy="373513"/>
          </a:xfrm>
          <a:prstGeom prst="rect">
            <a:avLst/>
          </a:prstGeom>
        </p:spPr>
        <p:txBody>
          <a:bodyPr wrap="square" lIns="0" tIns="0" rIns="0" bIns="0" anchor="ctr">
            <a:noAutofit/>
          </a:bodyPr>
          <a:lstStyle/>
          <a:p>
            <a:pPr marL="171450" indent="-171450">
              <a:lnSpc>
                <a:spcPct val="110000"/>
              </a:lnSpc>
              <a:buFont typeface="Arial" panose="020B0604020202020204" pitchFamily="34" charset="0"/>
              <a:buChar char="•"/>
            </a:pPr>
            <a:r>
              <a:rPr lang="en-US" sz="1200" dirty="0">
                <a:solidFill>
                  <a:schemeClr val="bg1"/>
                </a:solidFill>
                <a:effectLst/>
              </a:rPr>
              <a:t>Joint SCADA or remote monitoring systems.</a:t>
            </a:r>
          </a:p>
          <a:p>
            <a:pPr marL="171450" indent="-171450">
              <a:lnSpc>
                <a:spcPct val="110000"/>
              </a:lnSpc>
              <a:buFont typeface="Arial" panose="020B0604020202020204" pitchFamily="34" charset="0"/>
              <a:buChar char="•"/>
            </a:pPr>
            <a:r>
              <a:rPr lang="en-US" sz="1200" dirty="0">
                <a:solidFill>
                  <a:schemeClr val="bg1"/>
                </a:solidFill>
                <a:effectLst/>
              </a:rPr>
              <a:t>Shared GIS platforms for system mapping and analysis.</a:t>
            </a:r>
            <a:endParaRPr lang="en-US" sz="1200" dirty="0">
              <a:solidFill>
                <a:schemeClr val="bg1"/>
              </a:solidFill>
            </a:endParaRPr>
          </a:p>
          <a:p>
            <a:pPr marL="171450" indent="-171450">
              <a:lnSpc>
                <a:spcPct val="110000"/>
              </a:lnSpc>
              <a:buFont typeface="Arial" panose="020B0604020202020204" pitchFamily="34" charset="0"/>
              <a:buChar char="•"/>
            </a:pPr>
            <a:r>
              <a:rPr lang="en-US" sz="1200" dirty="0">
                <a:solidFill>
                  <a:schemeClr val="bg1"/>
                </a:solidFill>
                <a:effectLst/>
              </a:rPr>
              <a:t>Regional pretreatment programs and joint laboratory testing. </a:t>
            </a:r>
            <a:endParaRPr lang="en-US" sz="1200" dirty="0">
              <a:solidFill>
                <a:schemeClr val="bg1"/>
              </a:solidFill>
            </a:endParaRPr>
          </a:p>
          <a:p>
            <a:pPr>
              <a:lnSpc>
                <a:spcPct val="110000"/>
              </a:lnSpc>
            </a:pPr>
            <a:endParaRPr lang="en-IN" sz="1400" dirty="0">
              <a:solidFill>
                <a:schemeClr val="bg1"/>
              </a:solidFill>
              <a:ea typeface="Open Sans" panose="020B0606030504020204" pitchFamily="34" charset="0"/>
              <a:cs typeface="Open Sans" panose="020B0606030504020204" pitchFamily="34" charset="0"/>
            </a:endParaRPr>
          </a:p>
        </p:txBody>
      </p:sp>
      <p:sp>
        <p:nvSpPr>
          <p:cNvPr id="56" name="Rectangle 55">
            <a:extLst>
              <a:ext uri="{FF2B5EF4-FFF2-40B4-BE49-F238E27FC236}">
                <a16:creationId xmlns:a16="http://schemas.microsoft.com/office/drawing/2014/main" id="{3F3D258A-7C6B-A162-CCA9-C5A92D546015}"/>
              </a:ext>
            </a:extLst>
          </p:cNvPr>
          <p:cNvSpPr/>
          <p:nvPr/>
        </p:nvSpPr>
        <p:spPr>
          <a:xfrm>
            <a:off x="3921362" y="4682938"/>
            <a:ext cx="2162703" cy="373513"/>
          </a:xfrm>
          <a:prstGeom prst="rect">
            <a:avLst/>
          </a:prstGeom>
        </p:spPr>
        <p:txBody>
          <a:bodyPr wrap="square" lIns="0" tIns="0" rIns="0" bIns="0" anchor="ctr">
            <a:noAutofit/>
          </a:bodyPr>
          <a:lstStyle/>
          <a:p>
            <a:pPr>
              <a:lnSpc>
                <a:spcPct val="110000"/>
              </a:lnSpc>
            </a:pPr>
            <a:r>
              <a:rPr lang="en-IN" b="1" dirty="0">
                <a:solidFill>
                  <a:schemeClr val="bg1"/>
                </a:solidFill>
                <a:ea typeface="Open Sans" panose="020B0606030504020204" pitchFamily="34" charset="0"/>
                <a:cs typeface="Open Sans" panose="020B0606030504020204" pitchFamily="34" charset="0"/>
              </a:rPr>
              <a:t>Technology &amp; Compliance</a:t>
            </a:r>
          </a:p>
        </p:txBody>
      </p:sp>
      <p:pic>
        <p:nvPicPr>
          <p:cNvPr id="12" name="Graphic 11" descr="Decision chart with solid fill">
            <a:extLst>
              <a:ext uri="{FF2B5EF4-FFF2-40B4-BE49-F238E27FC236}">
                <a16:creationId xmlns:a16="http://schemas.microsoft.com/office/drawing/2014/main" id="{36980CD6-122C-9C80-44F8-9F855D5F3B4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0363" y="1360846"/>
            <a:ext cx="914400" cy="914400"/>
          </a:xfrm>
          <a:prstGeom prst="rect">
            <a:avLst/>
          </a:prstGeom>
          <a:effectLst>
            <a:outerShdw blurRad="50800" dist="38100" dir="8100000" algn="tr" rotWithShape="0">
              <a:prstClr val="black">
                <a:alpha val="40000"/>
              </a:prstClr>
            </a:outerShdw>
          </a:effectLst>
        </p:spPr>
      </p:pic>
      <p:pic>
        <p:nvPicPr>
          <p:cNvPr id="23" name="Graphic 22" descr="Crane with solid fill">
            <a:extLst>
              <a:ext uri="{FF2B5EF4-FFF2-40B4-BE49-F238E27FC236}">
                <a16:creationId xmlns:a16="http://schemas.microsoft.com/office/drawing/2014/main" id="{2CC20D68-FAB2-6DB6-DB3D-D890479DD9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5459" y="2342192"/>
            <a:ext cx="914400" cy="914400"/>
          </a:xfrm>
          <a:prstGeom prst="rect">
            <a:avLst/>
          </a:prstGeom>
          <a:effectLst>
            <a:outerShdw blurRad="50800" dist="38100" dir="8100000" algn="tr" rotWithShape="0">
              <a:prstClr val="black">
                <a:alpha val="40000"/>
              </a:prstClr>
            </a:outerShdw>
          </a:effectLst>
        </p:spPr>
      </p:pic>
      <p:pic>
        <p:nvPicPr>
          <p:cNvPr id="26" name="Graphic 25" descr="Blueprint with solid fill">
            <a:extLst>
              <a:ext uri="{FF2B5EF4-FFF2-40B4-BE49-F238E27FC236}">
                <a16:creationId xmlns:a16="http://schemas.microsoft.com/office/drawing/2014/main" id="{362BEE4F-83DD-CC86-D445-042CD4E3FD3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6161" y="3379918"/>
            <a:ext cx="914400" cy="914400"/>
          </a:xfrm>
          <a:prstGeom prst="rect">
            <a:avLst/>
          </a:prstGeom>
          <a:effectLst>
            <a:outerShdw blurRad="50800" dist="38100" dir="8100000" algn="tr" rotWithShape="0">
              <a:prstClr val="black">
                <a:alpha val="40000"/>
              </a:prstClr>
            </a:outerShdw>
          </a:effectLst>
        </p:spPr>
      </p:pic>
      <p:pic>
        <p:nvPicPr>
          <p:cNvPr id="34" name="Graphic 33" descr="Internet Of Things outline">
            <a:extLst>
              <a:ext uri="{FF2B5EF4-FFF2-40B4-BE49-F238E27FC236}">
                <a16:creationId xmlns:a16="http://schemas.microsoft.com/office/drawing/2014/main" id="{26A2B152-F130-56C8-BDF4-BDBC6038535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6925" y="4406981"/>
            <a:ext cx="914400" cy="914400"/>
          </a:xfrm>
          <a:prstGeom prst="rect">
            <a:avLst/>
          </a:prstGeom>
          <a:effectLst>
            <a:outerShdw blurRad="50800" dist="38100" dir="8100000" algn="tr" rotWithShape="0">
              <a:prstClr val="black">
                <a:alpha val="40000"/>
              </a:prstClr>
            </a:outerShdw>
          </a:effectLst>
        </p:spPr>
      </p:pic>
      <p:pic>
        <p:nvPicPr>
          <p:cNvPr id="36" name="Graphic 35" descr="Construction worker female with solid fill">
            <a:extLst>
              <a:ext uri="{FF2B5EF4-FFF2-40B4-BE49-F238E27FC236}">
                <a16:creationId xmlns:a16="http://schemas.microsoft.com/office/drawing/2014/main" id="{6BFBA79C-AFBB-308F-2C6F-542D69E6C0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54772" y="5451242"/>
            <a:ext cx="914400" cy="91440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6864161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EE732-58A2-0C94-AB98-B73B07BE1D0B}"/>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6CB4D58-75A7-FA1A-6A9A-0DA057EFF504}"/>
              </a:ext>
            </a:extLst>
          </p:cNvPr>
          <p:cNvSpPr/>
          <p:nvPr/>
        </p:nvSpPr>
        <p:spPr>
          <a:xfrm>
            <a:off x="611030" y="2366440"/>
            <a:ext cx="10982791" cy="910230"/>
          </a:xfrm>
          <a:prstGeom prst="roundRect">
            <a:avLst>
              <a:gd name="adj" fmla="val 11205"/>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0F32089B-E611-711B-B0EA-7E31B7215B80}"/>
              </a:ext>
            </a:extLst>
          </p:cNvPr>
          <p:cNvSpPr/>
          <p:nvPr/>
        </p:nvSpPr>
        <p:spPr>
          <a:xfrm>
            <a:off x="3431704" y="2366440"/>
            <a:ext cx="274320" cy="910230"/>
          </a:xfrm>
          <a:custGeom>
            <a:avLst/>
            <a:gdLst>
              <a:gd name="connsiteX0" fmla="*/ 0 w 1584176"/>
              <a:gd name="connsiteY0" fmla="*/ 0 h 1119959"/>
              <a:gd name="connsiteX1" fmla="*/ 1584176 w 1584176"/>
              <a:gd name="connsiteY1" fmla="*/ 0 h 1119959"/>
              <a:gd name="connsiteX2" fmla="*/ 1584176 w 1584176"/>
              <a:gd name="connsiteY2" fmla="*/ 1119959 h 1119959"/>
              <a:gd name="connsiteX3" fmla="*/ 0 w 1584176"/>
              <a:gd name="connsiteY3" fmla="*/ 1119959 h 1119959"/>
              <a:gd name="connsiteX4" fmla="*/ 0 w 1584176"/>
              <a:gd name="connsiteY4" fmla="*/ 0 h 1119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176" h="1119959">
                <a:moveTo>
                  <a:pt x="0" y="0"/>
                </a:moveTo>
                <a:lnTo>
                  <a:pt x="1584176" y="0"/>
                </a:lnTo>
                <a:lnTo>
                  <a:pt x="1584176" y="1119959"/>
                </a:lnTo>
                <a:lnTo>
                  <a:pt x="0" y="1119959"/>
                </a:lnTo>
                <a:lnTo>
                  <a:pt x="0" y="0"/>
                </a:lnTo>
                <a:close/>
              </a:path>
            </a:pathLst>
          </a:custGeom>
          <a:gradFill>
            <a:gsLst>
              <a:gs pos="0">
                <a:schemeClr val="tx1">
                  <a:alpha val="13000"/>
                </a:schemeClr>
              </a:gs>
              <a:gs pos="90000">
                <a:schemeClr val="tx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E4899AA6-2445-0CAF-4106-D86588D721CF}"/>
              </a:ext>
            </a:extLst>
          </p:cNvPr>
          <p:cNvSpPr/>
          <p:nvPr/>
        </p:nvSpPr>
        <p:spPr>
          <a:xfrm flipH="1">
            <a:off x="1582480" y="2366440"/>
            <a:ext cx="274320" cy="910230"/>
          </a:xfrm>
          <a:custGeom>
            <a:avLst/>
            <a:gdLst>
              <a:gd name="connsiteX0" fmla="*/ 0 w 1584176"/>
              <a:gd name="connsiteY0" fmla="*/ 0 h 1119959"/>
              <a:gd name="connsiteX1" fmla="*/ 1584176 w 1584176"/>
              <a:gd name="connsiteY1" fmla="*/ 0 h 1119959"/>
              <a:gd name="connsiteX2" fmla="*/ 1584176 w 1584176"/>
              <a:gd name="connsiteY2" fmla="*/ 1119959 h 1119959"/>
              <a:gd name="connsiteX3" fmla="*/ 0 w 1584176"/>
              <a:gd name="connsiteY3" fmla="*/ 1119959 h 1119959"/>
              <a:gd name="connsiteX4" fmla="*/ 0 w 1584176"/>
              <a:gd name="connsiteY4" fmla="*/ 0 h 1119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176" h="1119959">
                <a:moveTo>
                  <a:pt x="0" y="0"/>
                </a:moveTo>
                <a:lnTo>
                  <a:pt x="1584176" y="0"/>
                </a:lnTo>
                <a:lnTo>
                  <a:pt x="1584176" y="1119959"/>
                </a:lnTo>
                <a:lnTo>
                  <a:pt x="0" y="1119959"/>
                </a:lnTo>
                <a:lnTo>
                  <a:pt x="0" y="0"/>
                </a:lnTo>
                <a:close/>
              </a:path>
            </a:pathLst>
          </a:custGeom>
          <a:gradFill>
            <a:gsLst>
              <a:gs pos="0">
                <a:schemeClr val="tx1">
                  <a:alpha val="13000"/>
                </a:schemeClr>
              </a:gs>
              <a:gs pos="90000">
                <a:schemeClr val="tx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0F3EBC01-ACC7-5D24-6B6D-F0369AA123E0}"/>
              </a:ext>
            </a:extLst>
          </p:cNvPr>
          <p:cNvSpPr/>
          <p:nvPr/>
        </p:nvSpPr>
        <p:spPr>
          <a:xfrm>
            <a:off x="1847528" y="2366440"/>
            <a:ext cx="1584176" cy="910230"/>
          </a:xfrm>
          <a:custGeom>
            <a:avLst/>
            <a:gdLst>
              <a:gd name="connsiteX0" fmla="*/ 0 w 1584176"/>
              <a:gd name="connsiteY0" fmla="*/ 0 h 1119959"/>
              <a:gd name="connsiteX1" fmla="*/ 1584176 w 1584176"/>
              <a:gd name="connsiteY1" fmla="*/ 0 h 1119959"/>
              <a:gd name="connsiteX2" fmla="*/ 1584176 w 1584176"/>
              <a:gd name="connsiteY2" fmla="*/ 1119959 h 1119959"/>
              <a:gd name="connsiteX3" fmla="*/ 0 w 1584176"/>
              <a:gd name="connsiteY3" fmla="*/ 1119959 h 1119959"/>
              <a:gd name="connsiteX4" fmla="*/ 0 w 1584176"/>
              <a:gd name="connsiteY4" fmla="*/ 0 h 1119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176" h="1119959">
                <a:moveTo>
                  <a:pt x="0" y="0"/>
                </a:moveTo>
                <a:lnTo>
                  <a:pt x="1584176" y="0"/>
                </a:lnTo>
                <a:lnTo>
                  <a:pt x="1584176" y="1119959"/>
                </a:lnTo>
                <a:lnTo>
                  <a:pt x="0" y="1119959"/>
                </a:lnTo>
                <a:lnTo>
                  <a:pt x="0" y="0"/>
                </a:lnTo>
                <a:close/>
              </a:path>
            </a:pathLst>
          </a:custGeom>
          <a:gradFill>
            <a:gsLst>
              <a:gs pos="0">
                <a:schemeClr val="bg1"/>
              </a:gs>
              <a:gs pos="99000">
                <a:schemeClr val="bg1">
                  <a:lumMod val="95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TextBox 29">
            <a:extLst>
              <a:ext uri="{FF2B5EF4-FFF2-40B4-BE49-F238E27FC236}">
                <a16:creationId xmlns:a16="http://schemas.microsoft.com/office/drawing/2014/main" id="{9A5C5A05-F4CF-AD74-0E7E-AA25462C97D5}"/>
              </a:ext>
            </a:extLst>
          </p:cNvPr>
          <p:cNvSpPr txBox="1"/>
          <p:nvPr/>
        </p:nvSpPr>
        <p:spPr>
          <a:xfrm>
            <a:off x="2201463" y="2515596"/>
            <a:ext cx="876306" cy="611918"/>
          </a:xfrm>
          <a:prstGeom prst="rect">
            <a:avLst/>
          </a:prstGeom>
          <a:noFill/>
        </p:spPr>
        <p:txBody>
          <a:bodyPr wrap="none" lIns="0" tIns="0" rIns="0" bIns="0" rtlCol="0" anchor="ctr">
            <a:noAutofit/>
          </a:bodyPr>
          <a:lstStyle/>
          <a:p>
            <a:pPr algn="ctr"/>
            <a:r>
              <a:rPr lang="en-US" sz="3200" b="1" dirty="0">
                <a:solidFill>
                  <a:schemeClr val="tx1">
                    <a:lumMod val="75000"/>
                    <a:lumOff val="25000"/>
                  </a:schemeClr>
                </a:solidFill>
                <a:ea typeface="Segoe UI Black" panose="020B0A02040204020203" pitchFamily="34" charset="0"/>
              </a:rPr>
              <a:t>07</a:t>
            </a:r>
          </a:p>
        </p:txBody>
      </p:sp>
      <p:sp>
        <p:nvSpPr>
          <p:cNvPr id="3" name="Rectangle: Rounded Corners 2">
            <a:extLst>
              <a:ext uri="{FF2B5EF4-FFF2-40B4-BE49-F238E27FC236}">
                <a16:creationId xmlns:a16="http://schemas.microsoft.com/office/drawing/2014/main" id="{4A1BE507-F6DE-6F10-E4EB-D3B2C39FA9AA}"/>
              </a:ext>
            </a:extLst>
          </p:cNvPr>
          <p:cNvSpPr/>
          <p:nvPr/>
        </p:nvSpPr>
        <p:spPr>
          <a:xfrm>
            <a:off x="592669" y="1340768"/>
            <a:ext cx="10982791" cy="910230"/>
          </a:xfrm>
          <a:prstGeom prst="roundRect">
            <a:avLst>
              <a:gd name="adj" fmla="val 11205"/>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Shape 7">
            <a:extLst>
              <a:ext uri="{FF2B5EF4-FFF2-40B4-BE49-F238E27FC236}">
                <a16:creationId xmlns:a16="http://schemas.microsoft.com/office/drawing/2014/main" id="{AD8E5179-3B2F-045F-61B6-FF5A0DBA1DB3}"/>
              </a:ext>
            </a:extLst>
          </p:cNvPr>
          <p:cNvSpPr/>
          <p:nvPr/>
        </p:nvSpPr>
        <p:spPr>
          <a:xfrm>
            <a:off x="3431704" y="1340768"/>
            <a:ext cx="274320" cy="910230"/>
          </a:xfrm>
          <a:custGeom>
            <a:avLst/>
            <a:gdLst>
              <a:gd name="connsiteX0" fmla="*/ 0 w 1584176"/>
              <a:gd name="connsiteY0" fmla="*/ 0 h 1119959"/>
              <a:gd name="connsiteX1" fmla="*/ 1584176 w 1584176"/>
              <a:gd name="connsiteY1" fmla="*/ 0 h 1119959"/>
              <a:gd name="connsiteX2" fmla="*/ 1584176 w 1584176"/>
              <a:gd name="connsiteY2" fmla="*/ 1119959 h 1119959"/>
              <a:gd name="connsiteX3" fmla="*/ 0 w 1584176"/>
              <a:gd name="connsiteY3" fmla="*/ 1119959 h 1119959"/>
              <a:gd name="connsiteX4" fmla="*/ 0 w 1584176"/>
              <a:gd name="connsiteY4" fmla="*/ 0 h 1119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176" h="1119959">
                <a:moveTo>
                  <a:pt x="0" y="0"/>
                </a:moveTo>
                <a:lnTo>
                  <a:pt x="1584176" y="0"/>
                </a:lnTo>
                <a:lnTo>
                  <a:pt x="1584176" y="1119959"/>
                </a:lnTo>
                <a:lnTo>
                  <a:pt x="0" y="1119959"/>
                </a:lnTo>
                <a:lnTo>
                  <a:pt x="0" y="0"/>
                </a:lnTo>
                <a:close/>
              </a:path>
            </a:pathLst>
          </a:custGeom>
          <a:gradFill flip="none" rotWithShape="1">
            <a:gsLst>
              <a:gs pos="0">
                <a:schemeClr val="tx1">
                  <a:alpha val="13000"/>
                </a:schemeClr>
              </a:gs>
              <a:gs pos="90000">
                <a:schemeClr val="tx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3A2B4793-AF4A-F0EF-90A2-BA4FA03C1B47}"/>
              </a:ext>
            </a:extLst>
          </p:cNvPr>
          <p:cNvSpPr/>
          <p:nvPr/>
        </p:nvSpPr>
        <p:spPr>
          <a:xfrm flipH="1">
            <a:off x="1582480" y="1340768"/>
            <a:ext cx="274320" cy="910230"/>
          </a:xfrm>
          <a:custGeom>
            <a:avLst/>
            <a:gdLst>
              <a:gd name="connsiteX0" fmla="*/ 0 w 1584176"/>
              <a:gd name="connsiteY0" fmla="*/ 0 h 1119959"/>
              <a:gd name="connsiteX1" fmla="*/ 1584176 w 1584176"/>
              <a:gd name="connsiteY1" fmla="*/ 0 h 1119959"/>
              <a:gd name="connsiteX2" fmla="*/ 1584176 w 1584176"/>
              <a:gd name="connsiteY2" fmla="*/ 1119959 h 1119959"/>
              <a:gd name="connsiteX3" fmla="*/ 0 w 1584176"/>
              <a:gd name="connsiteY3" fmla="*/ 1119959 h 1119959"/>
              <a:gd name="connsiteX4" fmla="*/ 0 w 1584176"/>
              <a:gd name="connsiteY4" fmla="*/ 0 h 1119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176" h="1119959">
                <a:moveTo>
                  <a:pt x="0" y="0"/>
                </a:moveTo>
                <a:lnTo>
                  <a:pt x="1584176" y="0"/>
                </a:lnTo>
                <a:lnTo>
                  <a:pt x="1584176" y="1119959"/>
                </a:lnTo>
                <a:lnTo>
                  <a:pt x="0" y="1119959"/>
                </a:lnTo>
                <a:lnTo>
                  <a:pt x="0" y="0"/>
                </a:lnTo>
                <a:close/>
              </a:path>
            </a:pathLst>
          </a:custGeom>
          <a:gradFill flip="none" rotWithShape="1">
            <a:gsLst>
              <a:gs pos="0">
                <a:schemeClr val="tx1">
                  <a:alpha val="13000"/>
                </a:schemeClr>
              </a:gs>
              <a:gs pos="90000">
                <a:schemeClr val="tx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87EE8004-C3EA-1A06-7646-E7D4DF096B7E}"/>
              </a:ext>
            </a:extLst>
          </p:cNvPr>
          <p:cNvSpPr/>
          <p:nvPr/>
        </p:nvSpPr>
        <p:spPr>
          <a:xfrm>
            <a:off x="1847528" y="1340768"/>
            <a:ext cx="1584176" cy="910230"/>
          </a:xfrm>
          <a:custGeom>
            <a:avLst/>
            <a:gdLst>
              <a:gd name="connsiteX0" fmla="*/ 0 w 1584176"/>
              <a:gd name="connsiteY0" fmla="*/ 0 h 1119959"/>
              <a:gd name="connsiteX1" fmla="*/ 1584176 w 1584176"/>
              <a:gd name="connsiteY1" fmla="*/ 0 h 1119959"/>
              <a:gd name="connsiteX2" fmla="*/ 1584176 w 1584176"/>
              <a:gd name="connsiteY2" fmla="*/ 1119959 h 1119959"/>
              <a:gd name="connsiteX3" fmla="*/ 0 w 1584176"/>
              <a:gd name="connsiteY3" fmla="*/ 1119959 h 1119959"/>
              <a:gd name="connsiteX4" fmla="*/ 0 w 1584176"/>
              <a:gd name="connsiteY4" fmla="*/ 0 h 1119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176" h="1119959">
                <a:moveTo>
                  <a:pt x="0" y="0"/>
                </a:moveTo>
                <a:lnTo>
                  <a:pt x="1584176" y="0"/>
                </a:lnTo>
                <a:lnTo>
                  <a:pt x="1584176" y="1119959"/>
                </a:lnTo>
                <a:lnTo>
                  <a:pt x="0" y="1119959"/>
                </a:lnTo>
                <a:lnTo>
                  <a:pt x="0" y="0"/>
                </a:lnTo>
                <a:close/>
              </a:path>
            </a:pathLst>
          </a:custGeom>
          <a:gradFill flip="none" rotWithShape="1">
            <a:gsLst>
              <a:gs pos="0">
                <a:schemeClr val="bg1"/>
              </a:gs>
              <a:gs pos="99000">
                <a:schemeClr val="bg1">
                  <a:lumMod val="9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TextBox 28">
            <a:extLst>
              <a:ext uri="{FF2B5EF4-FFF2-40B4-BE49-F238E27FC236}">
                <a16:creationId xmlns:a16="http://schemas.microsoft.com/office/drawing/2014/main" id="{D0980A99-D6A0-5F5D-AC0E-E10B5A8615F9}"/>
              </a:ext>
            </a:extLst>
          </p:cNvPr>
          <p:cNvSpPr txBox="1"/>
          <p:nvPr/>
        </p:nvSpPr>
        <p:spPr>
          <a:xfrm>
            <a:off x="2201463" y="1489924"/>
            <a:ext cx="876306" cy="611918"/>
          </a:xfrm>
          <a:prstGeom prst="rect">
            <a:avLst/>
          </a:prstGeom>
          <a:noFill/>
        </p:spPr>
        <p:txBody>
          <a:bodyPr wrap="none" lIns="0" tIns="0" rIns="0" bIns="0" rtlCol="0" anchor="ctr">
            <a:noAutofit/>
          </a:bodyPr>
          <a:lstStyle/>
          <a:p>
            <a:pPr algn="ctr"/>
            <a:r>
              <a:rPr lang="en-US" sz="3200" b="1" dirty="0">
                <a:solidFill>
                  <a:schemeClr val="tx1">
                    <a:lumMod val="75000"/>
                    <a:lumOff val="25000"/>
                  </a:schemeClr>
                </a:solidFill>
                <a:ea typeface="Segoe UI Black" panose="020B0A02040204020203" pitchFamily="34" charset="0"/>
              </a:rPr>
              <a:t>06</a:t>
            </a:r>
          </a:p>
        </p:txBody>
      </p:sp>
      <p:sp>
        <p:nvSpPr>
          <p:cNvPr id="21" name="Rectangle 20">
            <a:extLst>
              <a:ext uri="{FF2B5EF4-FFF2-40B4-BE49-F238E27FC236}">
                <a16:creationId xmlns:a16="http://schemas.microsoft.com/office/drawing/2014/main" id="{2B4FB6E1-2340-AA81-A4F6-EC26D2E11E84}"/>
              </a:ext>
            </a:extLst>
          </p:cNvPr>
          <p:cNvSpPr/>
          <p:nvPr/>
        </p:nvSpPr>
        <p:spPr>
          <a:xfrm>
            <a:off x="6187042" y="1489924"/>
            <a:ext cx="5010867" cy="625343"/>
          </a:xfrm>
          <a:prstGeom prst="rect">
            <a:avLst/>
          </a:prstGeom>
        </p:spPr>
        <p:txBody>
          <a:bodyPr wrap="square" lIns="0" tIns="0" rIns="0" bIns="0" anchor="ctr">
            <a:noAutofit/>
          </a:bodyPr>
          <a:lstStyle/>
          <a:p>
            <a:pPr marL="171450" indent="-171450">
              <a:buFont typeface="Arial" panose="020B0604020202020204" pitchFamily="34" charset="0"/>
              <a:buChar char="•"/>
            </a:pPr>
            <a:r>
              <a:rPr lang="en-US" sz="1200" dirty="0">
                <a:solidFill>
                  <a:schemeClr val="bg1"/>
                </a:solidFill>
                <a:effectLst/>
              </a:rPr>
              <a:t>Standby service agreements for disaster backup capacity</a:t>
            </a:r>
          </a:p>
          <a:p>
            <a:pPr marL="171450" indent="-171450">
              <a:buFont typeface="Arial" panose="020B0604020202020204" pitchFamily="34" charset="0"/>
              <a:buChar char="•"/>
            </a:pPr>
            <a:r>
              <a:rPr lang="en-US" sz="1200" dirty="0">
                <a:solidFill>
                  <a:schemeClr val="bg1"/>
                </a:solidFill>
                <a:latin typeface="Helvetica" pitchFamily="2" charset="0"/>
              </a:rPr>
              <a:t>Capacity leasing from underutilized facilities</a:t>
            </a:r>
          </a:p>
          <a:p>
            <a:pPr marL="171450" indent="-171450">
              <a:buFont typeface="Arial" panose="020B0604020202020204" pitchFamily="34" charset="0"/>
              <a:buChar char="•"/>
            </a:pPr>
            <a:r>
              <a:rPr lang="en-US" sz="1200" dirty="0">
                <a:solidFill>
                  <a:schemeClr val="bg1"/>
                </a:solidFill>
                <a:effectLst/>
                <a:latin typeface="Helvetica" pitchFamily="2" charset="0"/>
              </a:rPr>
              <a:t>Shard infrastructure reserve funds for regional upgrades</a:t>
            </a:r>
            <a:r>
              <a:rPr lang="en-US" sz="1800" dirty="0">
                <a:effectLst/>
                <a:latin typeface="Helvetica" pitchFamily="2" charset="0"/>
              </a:rPr>
              <a:t>. </a:t>
            </a:r>
            <a:endParaRPr lang="en-US" sz="1400" dirty="0"/>
          </a:p>
        </p:txBody>
      </p:sp>
      <p:sp>
        <p:nvSpPr>
          <p:cNvPr id="25" name="Rectangle 24">
            <a:extLst>
              <a:ext uri="{FF2B5EF4-FFF2-40B4-BE49-F238E27FC236}">
                <a16:creationId xmlns:a16="http://schemas.microsoft.com/office/drawing/2014/main" id="{C239FE5E-DCD3-F700-A363-C178138F5811}"/>
              </a:ext>
            </a:extLst>
          </p:cNvPr>
          <p:cNvSpPr/>
          <p:nvPr/>
        </p:nvSpPr>
        <p:spPr>
          <a:xfrm>
            <a:off x="3921362" y="1609128"/>
            <a:ext cx="2162703" cy="373513"/>
          </a:xfrm>
          <a:prstGeom prst="rect">
            <a:avLst/>
          </a:prstGeom>
        </p:spPr>
        <p:txBody>
          <a:bodyPr wrap="square" lIns="0" tIns="0" rIns="0" bIns="0" anchor="ctr">
            <a:noAutofit/>
          </a:bodyPr>
          <a:lstStyle/>
          <a:p>
            <a:pPr>
              <a:lnSpc>
                <a:spcPct val="110000"/>
              </a:lnSpc>
            </a:pPr>
            <a:r>
              <a:rPr lang="en-IN" b="1" dirty="0">
                <a:solidFill>
                  <a:schemeClr val="bg1"/>
                </a:solidFill>
                <a:ea typeface="Open Sans" panose="020B0606030504020204" pitchFamily="34" charset="0"/>
                <a:cs typeface="Open Sans" panose="020B0606030504020204" pitchFamily="34" charset="0"/>
              </a:rPr>
              <a:t>Emergency &amp; Growth Readiness</a:t>
            </a:r>
          </a:p>
        </p:txBody>
      </p:sp>
      <p:sp>
        <p:nvSpPr>
          <p:cNvPr id="42" name="Rectangle 41">
            <a:extLst>
              <a:ext uri="{FF2B5EF4-FFF2-40B4-BE49-F238E27FC236}">
                <a16:creationId xmlns:a16="http://schemas.microsoft.com/office/drawing/2014/main" id="{E5A8C121-4404-B216-07D6-372570B86B4A}"/>
              </a:ext>
            </a:extLst>
          </p:cNvPr>
          <p:cNvSpPr/>
          <p:nvPr/>
        </p:nvSpPr>
        <p:spPr>
          <a:xfrm>
            <a:off x="6187042" y="5712005"/>
            <a:ext cx="5010867" cy="373513"/>
          </a:xfrm>
          <a:prstGeom prst="rect">
            <a:avLst/>
          </a:prstGeom>
        </p:spPr>
        <p:txBody>
          <a:bodyPr wrap="square" lIns="0" tIns="0" rIns="0" bIns="0" anchor="ctr">
            <a:noAutofit/>
          </a:bodyPr>
          <a:lstStyle/>
          <a:p>
            <a:r>
              <a:rPr lang="en-US" sz="1200" dirty="0">
                <a:solidFill>
                  <a:schemeClr val="bg1"/>
                </a:solidFill>
                <a:effectLst/>
              </a:rPr>
              <a:t>- Utility consortiums or advisory councils for voluntary regional coordination. - Shared interns or staff training programs across utilities.</a:t>
            </a:r>
            <a:br>
              <a:rPr lang="en-US" sz="1200" dirty="0">
                <a:solidFill>
                  <a:schemeClr val="bg1"/>
                </a:solidFill>
                <a:effectLst/>
              </a:rPr>
            </a:br>
            <a:r>
              <a:rPr lang="en-US" sz="1200" dirty="0">
                <a:solidFill>
                  <a:schemeClr val="bg1"/>
                </a:solidFill>
                <a:effectLst/>
              </a:rPr>
              <a:t>- Shared consultants for rate, affordability, or policy studies. </a:t>
            </a:r>
            <a:endParaRPr lang="en-US" sz="1200" dirty="0">
              <a:solidFill>
                <a:schemeClr val="bg1"/>
              </a:solidFill>
            </a:endParaRPr>
          </a:p>
        </p:txBody>
      </p:sp>
      <p:sp>
        <p:nvSpPr>
          <p:cNvPr id="43" name="Rectangle 42">
            <a:extLst>
              <a:ext uri="{FF2B5EF4-FFF2-40B4-BE49-F238E27FC236}">
                <a16:creationId xmlns:a16="http://schemas.microsoft.com/office/drawing/2014/main" id="{3966E10A-3191-DE83-6803-9CCE2ED1DDB5}"/>
              </a:ext>
            </a:extLst>
          </p:cNvPr>
          <p:cNvSpPr/>
          <p:nvPr/>
        </p:nvSpPr>
        <p:spPr>
          <a:xfrm>
            <a:off x="3921362" y="5712005"/>
            <a:ext cx="2162703" cy="373513"/>
          </a:xfrm>
          <a:prstGeom prst="rect">
            <a:avLst/>
          </a:prstGeom>
        </p:spPr>
        <p:txBody>
          <a:bodyPr wrap="square" lIns="0" tIns="0" rIns="0" bIns="0" anchor="ctr">
            <a:noAutofit/>
          </a:bodyPr>
          <a:lstStyle/>
          <a:p>
            <a:pPr>
              <a:lnSpc>
                <a:spcPct val="110000"/>
              </a:lnSpc>
            </a:pPr>
            <a:r>
              <a:rPr lang="en-IN" b="1" dirty="0">
                <a:solidFill>
                  <a:schemeClr val="bg1"/>
                </a:solidFill>
                <a:ea typeface="Open Sans" panose="020B0606030504020204" pitchFamily="34" charset="0"/>
                <a:cs typeface="Open Sans" panose="020B0606030504020204" pitchFamily="34" charset="0"/>
              </a:rPr>
              <a:t>Workforce &amp; Governance</a:t>
            </a:r>
          </a:p>
        </p:txBody>
      </p:sp>
      <p:sp>
        <p:nvSpPr>
          <p:cNvPr id="51" name="Rectangle 50">
            <a:extLst>
              <a:ext uri="{FF2B5EF4-FFF2-40B4-BE49-F238E27FC236}">
                <a16:creationId xmlns:a16="http://schemas.microsoft.com/office/drawing/2014/main" id="{362F7DA5-5376-AD88-3D9F-EC84BDFB0040}"/>
              </a:ext>
            </a:extLst>
          </p:cNvPr>
          <p:cNvSpPr/>
          <p:nvPr/>
        </p:nvSpPr>
        <p:spPr>
          <a:xfrm>
            <a:off x="6187042" y="2515597"/>
            <a:ext cx="5010867" cy="628738"/>
          </a:xfrm>
          <a:prstGeom prst="rect">
            <a:avLst/>
          </a:prstGeom>
        </p:spPr>
        <p:txBody>
          <a:bodyPr wrap="square" lIns="0" tIns="0" rIns="0" bIns="0" anchor="ctr">
            <a:noAutofit/>
          </a:bodyPr>
          <a:lstStyle/>
          <a:p>
            <a:pPr marL="171450" indent="-171450">
              <a:lnSpc>
                <a:spcPct val="110000"/>
              </a:lnSpc>
              <a:buFont typeface="Arial" panose="020B0604020202020204" pitchFamily="34" charset="0"/>
              <a:buChar char="•"/>
            </a:pPr>
            <a:r>
              <a:rPr lang="en-US" sz="1200" dirty="0">
                <a:solidFill>
                  <a:schemeClr val="bg1"/>
                </a:solidFill>
                <a:effectLst/>
              </a:rPr>
              <a:t>Joint grant applications for infrastructure and planning</a:t>
            </a:r>
          </a:p>
          <a:p>
            <a:pPr marL="171450" indent="-171450">
              <a:lnSpc>
                <a:spcPct val="110000"/>
              </a:lnSpc>
              <a:buFont typeface="Arial" panose="020B0604020202020204" pitchFamily="34" charset="0"/>
              <a:buChar char="•"/>
            </a:pPr>
            <a:r>
              <a:rPr lang="en-US" sz="1200" dirty="0">
                <a:solidFill>
                  <a:schemeClr val="bg1"/>
                </a:solidFill>
              </a:rPr>
              <a:t>MOUs to share costs for studies, software, or consultants</a:t>
            </a:r>
            <a:r>
              <a:rPr lang="en-US" sz="1200" dirty="0">
                <a:solidFill>
                  <a:schemeClr val="bg1"/>
                </a:solidFill>
                <a:effectLst/>
              </a:rPr>
              <a:t>. </a:t>
            </a:r>
            <a:endParaRPr lang="en-US" sz="1200" dirty="0">
              <a:solidFill>
                <a:schemeClr val="bg1"/>
              </a:solidFill>
            </a:endParaRPr>
          </a:p>
          <a:p>
            <a:pPr>
              <a:lnSpc>
                <a:spcPct val="110000"/>
              </a:lnSpc>
            </a:pPr>
            <a:endParaRPr lang="en-IN" sz="1400" dirty="0">
              <a:solidFill>
                <a:schemeClr val="bg1"/>
              </a:solidFill>
              <a:ea typeface="Open Sans" panose="020B0606030504020204" pitchFamily="34" charset="0"/>
              <a:cs typeface="Open Sans" panose="020B0606030504020204" pitchFamily="34" charset="0"/>
            </a:endParaRPr>
          </a:p>
        </p:txBody>
      </p:sp>
      <p:sp>
        <p:nvSpPr>
          <p:cNvPr id="52" name="Rectangle 51">
            <a:extLst>
              <a:ext uri="{FF2B5EF4-FFF2-40B4-BE49-F238E27FC236}">
                <a16:creationId xmlns:a16="http://schemas.microsoft.com/office/drawing/2014/main" id="{DE38E3DE-830D-8F9E-7AE7-45E35BE6F723}"/>
              </a:ext>
            </a:extLst>
          </p:cNvPr>
          <p:cNvSpPr/>
          <p:nvPr/>
        </p:nvSpPr>
        <p:spPr>
          <a:xfrm>
            <a:off x="3921362" y="2634800"/>
            <a:ext cx="2162703" cy="373513"/>
          </a:xfrm>
          <a:prstGeom prst="rect">
            <a:avLst/>
          </a:prstGeom>
        </p:spPr>
        <p:txBody>
          <a:bodyPr wrap="square" lIns="0" tIns="0" rIns="0" bIns="0" anchor="ctr">
            <a:noAutofit/>
          </a:bodyPr>
          <a:lstStyle/>
          <a:p>
            <a:pPr>
              <a:lnSpc>
                <a:spcPct val="110000"/>
              </a:lnSpc>
            </a:pPr>
            <a:r>
              <a:rPr lang="en-IN" b="1" dirty="0">
                <a:solidFill>
                  <a:schemeClr val="bg1"/>
                </a:solidFill>
                <a:ea typeface="Open Sans" panose="020B0606030504020204" pitchFamily="34" charset="0"/>
                <a:cs typeface="Open Sans" panose="020B0606030504020204" pitchFamily="34" charset="0"/>
              </a:rPr>
              <a:t>Funding &amp; Financial Tools</a:t>
            </a:r>
          </a:p>
        </p:txBody>
      </p:sp>
      <p:sp>
        <p:nvSpPr>
          <p:cNvPr id="53" name="Rectangle 52">
            <a:extLst>
              <a:ext uri="{FF2B5EF4-FFF2-40B4-BE49-F238E27FC236}">
                <a16:creationId xmlns:a16="http://schemas.microsoft.com/office/drawing/2014/main" id="{117E988C-BB06-3DC7-705B-997F174EAD69}"/>
              </a:ext>
            </a:extLst>
          </p:cNvPr>
          <p:cNvSpPr/>
          <p:nvPr/>
        </p:nvSpPr>
        <p:spPr>
          <a:xfrm>
            <a:off x="6187042" y="3658869"/>
            <a:ext cx="5010867" cy="373513"/>
          </a:xfrm>
          <a:prstGeom prst="rect">
            <a:avLst/>
          </a:prstGeom>
        </p:spPr>
        <p:txBody>
          <a:bodyPr wrap="square" lIns="0" tIns="0" rIns="0" bIns="0" anchor="ctr">
            <a:noAutofit/>
          </a:bodyPr>
          <a:lstStyle/>
          <a:p>
            <a:pPr>
              <a:lnSpc>
                <a:spcPct val="110000"/>
              </a:lnSpc>
            </a:pPr>
            <a:r>
              <a:rPr lang="en-US" sz="1200" dirty="0">
                <a:solidFill>
                  <a:schemeClr val="bg1"/>
                </a:solidFill>
                <a:effectLst/>
              </a:rPr>
              <a:t>- Regional master planning that respects local implementation control. - Joint review of development projects and service extension impacts. - Shared rate benchmarking and financial performance comparisons. </a:t>
            </a:r>
            <a:endParaRPr lang="en-US" sz="1200" dirty="0">
              <a:solidFill>
                <a:schemeClr val="bg1"/>
              </a:solidFill>
            </a:endParaRPr>
          </a:p>
        </p:txBody>
      </p:sp>
      <p:sp>
        <p:nvSpPr>
          <p:cNvPr id="54" name="Rectangle 53">
            <a:extLst>
              <a:ext uri="{FF2B5EF4-FFF2-40B4-BE49-F238E27FC236}">
                <a16:creationId xmlns:a16="http://schemas.microsoft.com/office/drawing/2014/main" id="{0FDC018D-CC74-20F8-9830-80BAA5E3634F}"/>
              </a:ext>
            </a:extLst>
          </p:cNvPr>
          <p:cNvSpPr/>
          <p:nvPr/>
        </p:nvSpPr>
        <p:spPr>
          <a:xfrm>
            <a:off x="3921362" y="3658869"/>
            <a:ext cx="2162703" cy="373513"/>
          </a:xfrm>
          <a:prstGeom prst="rect">
            <a:avLst/>
          </a:prstGeom>
        </p:spPr>
        <p:txBody>
          <a:bodyPr wrap="square" lIns="0" tIns="0" rIns="0" bIns="0" anchor="ctr">
            <a:noAutofit/>
          </a:bodyPr>
          <a:lstStyle/>
          <a:p>
            <a:pPr>
              <a:lnSpc>
                <a:spcPct val="110000"/>
              </a:lnSpc>
            </a:pPr>
            <a:r>
              <a:rPr lang="en-IN" b="1" dirty="0">
                <a:solidFill>
                  <a:schemeClr val="bg1"/>
                </a:solidFill>
                <a:ea typeface="Open Sans" panose="020B0606030504020204" pitchFamily="34" charset="0"/>
                <a:cs typeface="Open Sans" panose="020B0606030504020204" pitchFamily="34" charset="0"/>
              </a:rPr>
              <a:t>Planning, Policy, and Development</a:t>
            </a:r>
          </a:p>
        </p:txBody>
      </p:sp>
      <p:sp>
        <p:nvSpPr>
          <p:cNvPr id="55" name="Rectangle 54">
            <a:extLst>
              <a:ext uri="{FF2B5EF4-FFF2-40B4-BE49-F238E27FC236}">
                <a16:creationId xmlns:a16="http://schemas.microsoft.com/office/drawing/2014/main" id="{48A24349-427A-8851-9920-9111BFD37010}"/>
              </a:ext>
            </a:extLst>
          </p:cNvPr>
          <p:cNvSpPr/>
          <p:nvPr/>
        </p:nvSpPr>
        <p:spPr>
          <a:xfrm>
            <a:off x="6187042" y="4682938"/>
            <a:ext cx="5010867" cy="373513"/>
          </a:xfrm>
          <a:prstGeom prst="rect">
            <a:avLst/>
          </a:prstGeom>
        </p:spPr>
        <p:txBody>
          <a:bodyPr wrap="square" lIns="0" tIns="0" rIns="0" bIns="0" anchor="ctr">
            <a:noAutofit/>
          </a:bodyPr>
          <a:lstStyle/>
          <a:p>
            <a:pPr>
              <a:lnSpc>
                <a:spcPct val="110000"/>
              </a:lnSpc>
            </a:pPr>
            <a:r>
              <a:rPr lang="en-IN" sz="1200" dirty="0">
                <a:solidFill>
                  <a:schemeClr val="bg1"/>
                </a:solidFill>
                <a:ea typeface="Open Sans" panose="020B0606030504020204" pitchFamily="34" charset="0"/>
                <a:cs typeface="Open Sans" panose="020B0606030504020204" pitchFamily="34" charset="0"/>
              </a:rPr>
              <a:t>This </a:t>
            </a:r>
            <a:r>
              <a:rPr lang="en-US" sz="1200" dirty="0">
                <a:solidFill>
                  <a:schemeClr val="bg1"/>
                </a:solidFill>
                <a:effectLst/>
              </a:rPr>
              <a:t>- Joint SCADA or remote monitoring systems.</a:t>
            </a:r>
            <a:br>
              <a:rPr lang="en-US" sz="1200" dirty="0">
                <a:solidFill>
                  <a:schemeClr val="bg1"/>
                </a:solidFill>
                <a:effectLst/>
              </a:rPr>
            </a:br>
            <a:r>
              <a:rPr lang="en-US" sz="1200" dirty="0">
                <a:solidFill>
                  <a:schemeClr val="bg1"/>
                </a:solidFill>
                <a:effectLst/>
              </a:rPr>
              <a:t>- Shared GIS platforms for system mapping and analysis.</a:t>
            </a:r>
            <a:br>
              <a:rPr lang="en-US" sz="1200" dirty="0">
                <a:solidFill>
                  <a:schemeClr val="bg1"/>
                </a:solidFill>
                <a:effectLst/>
              </a:rPr>
            </a:br>
            <a:r>
              <a:rPr lang="en-US" sz="1200" dirty="0">
                <a:solidFill>
                  <a:schemeClr val="bg1"/>
                </a:solidFill>
                <a:effectLst/>
              </a:rPr>
              <a:t>- Regional pretreatment programs and joint laboratory testing. </a:t>
            </a:r>
            <a:endParaRPr lang="en-US" sz="1200" dirty="0">
              <a:solidFill>
                <a:schemeClr val="bg1"/>
              </a:solidFill>
            </a:endParaRPr>
          </a:p>
          <a:p>
            <a:pPr>
              <a:lnSpc>
                <a:spcPct val="110000"/>
              </a:lnSpc>
            </a:pPr>
            <a:endParaRPr lang="en-IN" sz="1400" dirty="0">
              <a:solidFill>
                <a:schemeClr val="bg1"/>
              </a:solidFill>
              <a:ea typeface="Open Sans" panose="020B0606030504020204" pitchFamily="34" charset="0"/>
              <a:cs typeface="Open Sans" panose="020B0606030504020204" pitchFamily="34" charset="0"/>
            </a:endParaRPr>
          </a:p>
        </p:txBody>
      </p:sp>
      <p:sp>
        <p:nvSpPr>
          <p:cNvPr id="56" name="Rectangle 55">
            <a:extLst>
              <a:ext uri="{FF2B5EF4-FFF2-40B4-BE49-F238E27FC236}">
                <a16:creationId xmlns:a16="http://schemas.microsoft.com/office/drawing/2014/main" id="{31DB1806-7951-BC5F-A13E-10D94561C215}"/>
              </a:ext>
            </a:extLst>
          </p:cNvPr>
          <p:cNvSpPr/>
          <p:nvPr/>
        </p:nvSpPr>
        <p:spPr>
          <a:xfrm>
            <a:off x="3921362" y="4682938"/>
            <a:ext cx="2162703" cy="373513"/>
          </a:xfrm>
          <a:prstGeom prst="rect">
            <a:avLst/>
          </a:prstGeom>
        </p:spPr>
        <p:txBody>
          <a:bodyPr wrap="square" lIns="0" tIns="0" rIns="0" bIns="0" anchor="ctr">
            <a:noAutofit/>
          </a:bodyPr>
          <a:lstStyle/>
          <a:p>
            <a:pPr>
              <a:lnSpc>
                <a:spcPct val="110000"/>
              </a:lnSpc>
            </a:pPr>
            <a:r>
              <a:rPr lang="en-IN" b="1" dirty="0">
                <a:solidFill>
                  <a:schemeClr val="bg1"/>
                </a:solidFill>
                <a:ea typeface="Open Sans" panose="020B0606030504020204" pitchFamily="34" charset="0"/>
                <a:cs typeface="Open Sans" panose="020B0606030504020204" pitchFamily="34" charset="0"/>
              </a:rPr>
              <a:t>Technology &amp; Compliance</a:t>
            </a:r>
          </a:p>
        </p:txBody>
      </p:sp>
      <p:pic>
        <p:nvPicPr>
          <p:cNvPr id="72" name="Graphic 71" descr="Bullseye outline">
            <a:extLst>
              <a:ext uri="{FF2B5EF4-FFF2-40B4-BE49-F238E27FC236}">
                <a16:creationId xmlns:a16="http://schemas.microsoft.com/office/drawing/2014/main" id="{5335A8E9-61A4-780C-E18C-D5C0A8B99AF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7644" y="5616238"/>
            <a:ext cx="565047" cy="565047"/>
          </a:xfrm>
          <a:prstGeom prst="rect">
            <a:avLst/>
          </a:prstGeom>
        </p:spPr>
      </p:pic>
      <p:pic>
        <p:nvPicPr>
          <p:cNvPr id="73" name="Graphic 72" descr="Call center outline">
            <a:extLst>
              <a:ext uri="{FF2B5EF4-FFF2-40B4-BE49-F238E27FC236}">
                <a16:creationId xmlns:a16="http://schemas.microsoft.com/office/drawing/2014/main" id="{9A7304EB-8496-AABA-888B-C1A61994C7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7644" y="3563102"/>
            <a:ext cx="565047" cy="565047"/>
          </a:xfrm>
          <a:prstGeom prst="rect">
            <a:avLst/>
          </a:prstGeom>
        </p:spPr>
      </p:pic>
      <p:pic>
        <p:nvPicPr>
          <p:cNvPr id="74" name="Graphic 73" descr="Building outline">
            <a:extLst>
              <a:ext uri="{FF2B5EF4-FFF2-40B4-BE49-F238E27FC236}">
                <a16:creationId xmlns:a16="http://schemas.microsoft.com/office/drawing/2014/main" id="{6E46EC62-D9E2-8AEA-269C-59213F422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17644" y="4587171"/>
            <a:ext cx="565047" cy="565047"/>
          </a:xfrm>
          <a:prstGeom prst="rect">
            <a:avLst/>
          </a:prstGeom>
        </p:spPr>
      </p:pic>
      <p:pic>
        <p:nvPicPr>
          <p:cNvPr id="23" name="Graphic 22" descr="Siren with solid fill">
            <a:extLst>
              <a:ext uri="{FF2B5EF4-FFF2-40B4-BE49-F238E27FC236}">
                <a16:creationId xmlns:a16="http://schemas.microsoft.com/office/drawing/2014/main" id="{4C293D60-889C-20B1-6511-3973E3F4A15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2967" y="1308824"/>
            <a:ext cx="914400" cy="914400"/>
          </a:xfrm>
          <a:prstGeom prst="rect">
            <a:avLst/>
          </a:prstGeom>
          <a:effectLst>
            <a:outerShdw blurRad="50800" dist="38100" dir="8100000" algn="tr" rotWithShape="0">
              <a:prstClr val="black">
                <a:alpha val="40000"/>
              </a:prstClr>
            </a:outerShdw>
          </a:effectLst>
        </p:spPr>
      </p:pic>
      <p:pic>
        <p:nvPicPr>
          <p:cNvPr id="26" name="Graphic 25" descr="Contract with solid fill">
            <a:extLst>
              <a:ext uri="{FF2B5EF4-FFF2-40B4-BE49-F238E27FC236}">
                <a16:creationId xmlns:a16="http://schemas.microsoft.com/office/drawing/2014/main" id="{3EDF777C-A85B-B926-A53A-CF9A5BF1F1A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32409" y="2376893"/>
            <a:ext cx="914400" cy="91440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879399608"/>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Wave in water">
            <a:extLst>
              <a:ext uri="{FF2B5EF4-FFF2-40B4-BE49-F238E27FC236}">
                <a16:creationId xmlns:a16="http://schemas.microsoft.com/office/drawing/2014/main" id="{DF1B7F81-7BD9-0C3B-D70F-F77E64475A8B}"/>
              </a:ext>
            </a:extLst>
          </p:cNvPr>
          <p:cNvPicPr>
            <a:picLocks noChangeAspect="1"/>
          </p:cNvPicPr>
          <p:nvPr/>
        </p:nvPicPr>
        <p:blipFill>
          <a:blip r:embed="rId2">
            <a:alphaModFix amt="50000"/>
          </a:blip>
          <a:srcRect b="15730"/>
          <a:stretch>
            <a:fill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F1C37423-7F80-0DCA-F817-E833E81D78DA}"/>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dirty="0">
                <a:solidFill>
                  <a:srgbClr val="FFFFFF"/>
                </a:solidFill>
              </a:rPr>
              <a:t>Current Trends in Water &amp; Wastewater Management</a:t>
            </a:r>
          </a:p>
        </p:txBody>
      </p:sp>
      <p:sp>
        <p:nvSpPr>
          <p:cNvPr id="3" name="Text Placeholder 2">
            <a:extLst>
              <a:ext uri="{FF2B5EF4-FFF2-40B4-BE49-F238E27FC236}">
                <a16:creationId xmlns:a16="http://schemas.microsoft.com/office/drawing/2014/main" id="{D220460F-C23C-8FA2-175E-610E1A649400}"/>
              </a:ext>
            </a:extLst>
          </p:cNvPr>
          <p:cNvSpPr>
            <a:spLocks noGrp="1"/>
          </p:cNvSpPr>
          <p:nvPr>
            <p:ph type="body" idx="1"/>
          </p:nvPr>
        </p:nvSpPr>
        <p:spPr>
          <a:xfrm>
            <a:off x="1524000" y="4159404"/>
            <a:ext cx="9144000" cy="1098395"/>
          </a:xfrm>
        </p:spPr>
        <p:txBody>
          <a:bodyPr vert="horz" lIns="91440" tIns="45720" rIns="91440" bIns="45720" rtlCol="0">
            <a:normAutofit/>
          </a:bodyPr>
          <a:lstStyle/>
          <a:p>
            <a:pPr algn="ctr"/>
            <a:endParaRPr lang="en-US">
              <a:solidFill>
                <a:srgbClr val="FFFFFF"/>
              </a:solidFill>
            </a:endParaRPr>
          </a:p>
        </p:txBody>
      </p:sp>
    </p:spTree>
    <p:extLst>
      <p:ext uri="{BB962C8B-B14F-4D97-AF65-F5344CB8AC3E}">
        <p14:creationId xmlns:p14="http://schemas.microsoft.com/office/powerpoint/2010/main" val="3951938714"/>
      </p:ext>
    </p:extLst>
  </p:cSld>
  <p:clrMapOvr>
    <a:overrideClrMapping bg1="dk1" tx1="lt1" bg2="dk2" tx2="lt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CABFE-F058-77C6-98A6-4E648DF6402D}"/>
              </a:ext>
            </a:extLst>
          </p:cNvPr>
          <p:cNvSpPr>
            <a:spLocks noGrp="1"/>
          </p:cNvSpPr>
          <p:nvPr>
            <p:ph type="title"/>
          </p:nvPr>
        </p:nvSpPr>
        <p:spPr/>
        <p:txBody>
          <a:bodyPr/>
          <a:lstStyle/>
          <a:p>
            <a:endParaRPr lang="en-US"/>
          </a:p>
        </p:txBody>
      </p:sp>
      <p:pic>
        <p:nvPicPr>
          <p:cNvPr id="9" name="Content Placeholder 8" descr="A graph on a white sheet&#10;&#10;Description automatically generated with medium confidence">
            <a:extLst>
              <a:ext uri="{FF2B5EF4-FFF2-40B4-BE49-F238E27FC236}">
                <a16:creationId xmlns:a16="http://schemas.microsoft.com/office/drawing/2014/main" id="{0F8C0A44-348D-237A-67BD-8E995C254662}"/>
              </a:ext>
            </a:extLst>
          </p:cNvPr>
          <p:cNvPicPr>
            <a:picLocks noGrp="1" noChangeAspect="1"/>
          </p:cNvPicPr>
          <p:nvPr>
            <p:ph idx="1"/>
          </p:nvPr>
        </p:nvPicPr>
        <p:blipFill>
          <a:blip r:embed="rId2"/>
          <a:stretch>
            <a:fillRect/>
          </a:stretch>
        </p:blipFill>
        <p:spPr>
          <a:xfrm>
            <a:off x="-70597" y="27115"/>
            <a:ext cx="12333193" cy="6855029"/>
          </a:xfrm>
        </p:spPr>
      </p:pic>
    </p:spTree>
    <p:extLst>
      <p:ext uri="{BB962C8B-B14F-4D97-AF65-F5344CB8AC3E}">
        <p14:creationId xmlns:p14="http://schemas.microsoft.com/office/powerpoint/2010/main" val="2343706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24639-19B7-73AD-0363-43F64DAAE15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7EA9767E-D53F-8727-130E-6F16A30A4C2B}"/>
              </a:ext>
            </a:extLst>
          </p:cNvPr>
          <p:cNvSpPr/>
          <p:nvPr/>
        </p:nvSpPr>
        <p:spPr>
          <a:xfrm>
            <a:off x="0" y="0"/>
            <a:ext cx="12192000" cy="1286235"/>
          </a:xfrm>
          <a:prstGeom prst="rect">
            <a:avLst/>
          </a:prstGeom>
          <a:solidFill>
            <a:schemeClr val="tx1">
              <a:lumMod val="65000"/>
              <a:lumOff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0C235937-8AF0-E559-2BDC-9442CFE6B7AE}"/>
              </a:ext>
            </a:extLst>
          </p:cNvPr>
          <p:cNvSpPr/>
          <p:nvPr/>
        </p:nvSpPr>
        <p:spPr>
          <a:xfrm>
            <a:off x="2469630" y="2841237"/>
            <a:ext cx="2299981" cy="2096652"/>
          </a:xfrm>
          <a:prstGeom prst="roundRect">
            <a:avLst/>
          </a:prstGeom>
          <a:blipFill>
            <a:blip r:embed="rId2"/>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A5F7C580-3BB9-B69B-CBEE-667AFB8B1CE4}"/>
              </a:ext>
            </a:extLst>
          </p:cNvPr>
          <p:cNvSpPr/>
          <p:nvPr/>
        </p:nvSpPr>
        <p:spPr>
          <a:xfrm>
            <a:off x="1257416" y="1502683"/>
            <a:ext cx="4928093" cy="4932628"/>
          </a:xfrm>
          <a:custGeom>
            <a:avLst/>
            <a:gdLst>
              <a:gd name="connsiteX0" fmla="*/ 2544434 w 5236864"/>
              <a:gd name="connsiteY0" fmla="*/ 1549412 h 5241684"/>
              <a:gd name="connsiteX1" fmla="*/ 2237217 w 5236864"/>
              <a:gd name="connsiteY1" fmla="*/ 1556239 h 5241684"/>
              <a:gd name="connsiteX2" fmla="*/ 2208485 w 5236864"/>
              <a:gd name="connsiteY2" fmla="*/ 1560460 h 5241684"/>
              <a:gd name="connsiteX3" fmla="*/ 1937338 w 5236864"/>
              <a:gd name="connsiteY3" fmla="*/ 1573558 h 5241684"/>
              <a:gd name="connsiteX4" fmla="*/ 1585895 w 5236864"/>
              <a:gd name="connsiteY4" fmla="*/ 1925002 h 5241684"/>
              <a:gd name="connsiteX5" fmla="*/ 1556139 w 5236864"/>
              <a:gd name="connsiteY5" fmla="*/ 2566242 h 5241684"/>
              <a:gd name="connsiteX6" fmla="*/ 1556139 w 5236864"/>
              <a:gd name="connsiteY6" fmla="*/ 2567950 h 5241684"/>
              <a:gd name="connsiteX7" fmla="*/ 1546729 w 5236864"/>
              <a:gd name="connsiteY7" fmla="*/ 2601099 h 5241684"/>
              <a:gd name="connsiteX8" fmla="*/ 1553005 w 5236864"/>
              <a:gd name="connsiteY8" fmla="*/ 2883525 h 5241684"/>
              <a:gd name="connsiteX9" fmla="*/ 1554679 w 5236864"/>
              <a:gd name="connsiteY9" fmla="*/ 2887602 h 5241684"/>
              <a:gd name="connsiteX10" fmla="*/ 1562830 w 5236864"/>
              <a:gd name="connsiteY10" fmla="*/ 2939753 h 5241684"/>
              <a:gd name="connsiteX11" fmla="*/ 1585965 w 5236864"/>
              <a:gd name="connsiteY11" fmla="*/ 3301946 h 5241684"/>
              <a:gd name="connsiteX12" fmla="*/ 1937408 w 5236864"/>
              <a:gd name="connsiteY12" fmla="*/ 3653389 h 5241684"/>
              <a:gd name="connsiteX13" fmla="*/ 2619723 w 5236864"/>
              <a:gd name="connsiteY13" fmla="*/ 3685921 h 5241684"/>
              <a:gd name="connsiteX14" fmla="*/ 2621147 w 5236864"/>
              <a:gd name="connsiteY14" fmla="*/ 3685921 h 5241684"/>
              <a:gd name="connsiteX15" fmla="*/ 2636931 w 5236864"/>
              <a:gd name="connsiteY15" fmla="*/ 3690398 h 5241684"/>
              <a:gd name="connsiteX16" fmla="*/ 2933103 w 5236864"/>
              <a:gd name="connsiteY16" fmla="*/ 3683817 h 5241684"/>
              <a:gd name="connsiteX17" fmla="*/ 2959492 w 5236864"/>
              <a:gd name="connsiteY17" fmla="*/ 3679656 h 5241684"/>
              <a:gd name="connsiteX18" fmla="*/ 3314353 w 5236864"/>
              <a:gd name="connsiteY18" fmla="*/ 3653389 h 5241684"/>
              <a:gd name="connsiteX19" fmla="*/ 3665796 w 5236864"/>
              <a:gd name="connsiteY19" fmla="*/ 3301946 h 5241684"/>
              <a:gd name="connsiteX20" fmla="*/ 3683308 w 5236864"/>
              <a:gd name="connsiteY20" fmla="*/ 2563252 h 5241684"/>
              <a:gd name="connsiteX21" fmla="*/ 3683308 w 5236864"/>
              <a:gd name="connsiteY21" fmla="*/ 2561828 h 5241684"/>
              <a:gd name="connsiteX22" fmla="*/ 3689641 w 5236864"/>
              <a:gd name="connsiteY22" fmla="*/ 2539525 h 5241684"/>
              <a:gd name="connsiteX23" fmla="*/ 3683213 w 5236864"/>
              <a:gd name="connsiteY23" fmla="*/ 2250288 h 5241684"/>
              <a:gd name="connsiteX24" fmla="*/ 3680675 w 5236864"/>
              <a:gd name="connsiteY24" fmla="*/ 2232097 h 5241684"/>
              <a:gd name="connsiteX25" fmla="*/ 3665797 w 5236864"/>
              <a:gd name="connsiteY25" fmla="*/ 1925002 h 5241684"/>
              <a:gd name="connsiteX26" fmla="*/ 3314353 w 5236864"/>
              <a:gd name="connsiteY26" fmla="*/ 1573558 h 5241684"/>
              <a:gd name="connsiteX27" fmla="*/ 2599009 w 5236864"/>
              <a:gd name="connsiteY27" fmla="*/ 1555833 h 5241684"/>
              <a:gd name="connsiteX28" fmla="*/ 2567189 w 5236864"/>
              <a:gd name="connsiteY28" fmla="*/ 1555833 h 5241684"/>
              <a:gd name="connsiteX29" fmla="*/ 2569965 w 5236864"/>
              <a:gd name="connsiteY29" fmla="*/ 0 h 5241684"/>
              <a:gd name="connsiteX30" fmla="*/ 2685072 w 5236864"/>
              <a:gd name="connsiteY30" fmla="*/ 0 h 5241684"/>
              <a:gd name="connsiteX31" fmla="*/ 4329034 w 5236864"/>
              <a:gd name="connsiteY31" fmla="*/ 43637 h 5241684"/>
              <a:gd name="connsiteX32" fmla="*/ 5193869 w 5236864"/>
              <a:gd name="connsiteY32" fmla="*/ 908471 h 5241684"/>
              <a:gd name="connsiteX33" fmla="*/ 5232871 w 5236864"/>
              <a:gd name="connsiteY33" fmla="*/ 1816289 h 5241684"/>
              <a:gd name="connsiteX34" fmla="*/ 5233833 w 5236864"/>
              <a:gd name="connsiteY34" fmla="*/ 1902572 h 5241684"/>
              <a:gd name="connsiteX35" fmla="*/ 5236855 w 5236864"/>
              <a:gd name="connsiteY35" fmla="*/ 1903625 h 5241684"/>
              <a:gd name="connsiteX36" fmla="*/ 5235563 w 5236864"/>
              <a:gd name="connsiteY36" fmla="*/ 2098401 h 5241684"/>
              <a:gd name="connsiteX37" fmla="*/ 5236224 w 5236864"/>
              <a:gd name="connsiteY37" fmla="*/ 2196433 h 5241684"/>
              <a:gd name="connsiteX38" fmla="*/ 5234837 w 5236864"/>
              <a:gd name="connsiteY38" fmla="*/ 2207783 h 5241684"/>
              <a:gd name="connsiteX39" fmla="*/ 5232845 w 5236864"/>
              <a:gd name="connsiteY39" fmla="*/ 2508016 h 5241684"/>
              <a:gd name="connsiteX40" fmla="*/ 5236864 w 5236864"/>
              <a:gd name="connsiteY40" fmla="*/ 2527232 h 5241684"/>
              <a:gd name="connsiteX41" fmla="*/ 5236864 w 5236864"/>
              <a:gd name="connsiteY41" fmla="*/ 2748050 h 5241684"/>
              <a:gd name="connsiteX42" fmla="*/ 5193868 w 5236864"/>
              <a:gd name="connsiteY42" fmla="*/ 4296836 h 5241684"/>
              <a:gd name="connsiteX43" fmla="*/ 4329033 w 5236864"/>
              <a:gd name="connsiteY43" fmla="*/ 5161671 h 5241684"/>
              <a:gd name="connsiteX44" fmla="*/ 3307811 w 5236864"/>
              <a:gd name="connsiteY44" fmla="*/ 5231563 h 5241684"/>
              <a:gd name="connsiteX45" fmla="*/ 3225286 w 5236864"/>
              <a:gd name="connsiteY45" fmla="*/ 5233785 h 5241684"/>
              <a:gd name="connsiteX46" fmla="*/ 3223572 w 5236864"/>
              <a:gd name="connsiteY46" fmla="*/ 5238707 h 5241684"/>
              <a:gd name="connsiteX47" fmla="*/ 3055651 w 5236864"/>
              <a:gd name="connsiteY47" fmla="*/ 5237593 h 5241684"/>
              <a:gd name="connsiteX48" fmla="*/ 2986899 w 5236864"/>
              <a:gd name="connsiteY48" fmla="*/ 5238908 h 5241684"/>
              <a:gd name="connsiteX49" fmla="*/ 2970194 w 5236864"/>
              <a:gd name="connsiteY49" fmla="*/ 5237026 h 5241684"/>
              <a:gd name="connsiteX50" fmla="*/ 2654549 w 5236864"/>
              <a:gd name="connsiteY50" fmla="*/ 5234932 h 5241684"/>
              <a:gd name="connsiteX51" fmla="*/ 2647418 w 5236864"/>
              <a:gd name="connsiteY51" fmla="*/ 5238096 h 5241684"/>
              <a:gd name="connsiteX52" fmla="*/ 2621574 w 5236864"/>
              <a:gd name="connsiteY52" fmla="*/ 5241684 h 5241684"/>
              <a:gd name="connsiteX53" fmla="*/ 2619794 w 5236864"/>
              <a:gd name="connsiteY53" fmla="*/ 5241684 h 5241684"/>
              <a:gd name="connsiteX54" fmla="*/ 940738 w 5236864"/>
              <a:gd name="connsiteY54" fmla="*/ 5161743 h 5241684"/>
              <a:gd name="connsiteX55" fmla="*/ 75903 w 5236864"/>
              <a:gd name="connsiteY55" fmla="*/ 4296908 h 5241684"/>
              <a:gd name="connsiteX56" fmla="*/ 14406 w 5236864"/>
              <a:gd name="connsiteY56" fmla="*/ 3275536 h 5241684"/>
              <a:gd name="connsiteX57" fmla="*/ 14078 w 5236864"/>
              <a:gd name="connsiteY57" fmla="*/ 3263780 h 5241684"/>
              <a:gd name="connsiteX58" fmla="*/ 0 w 5236864"/>
              <a:gd name="connsiteY58" fmla="*/ 3258878 h 5241684"/>
              <a:gd name="connsiteX59" fmla="*/ 4400 w 5236864"/>
              <a:gd name="connsiteY59" fmla="*/ 2595760 h 5241684"/>
              <a:gd name="connsiteX60" fmla="*/ 2726 w 5236864"/>
              <a:gd name="connsiteY60" fmla="*/ 2589876 h 5241684"/>
              <a:gd name="connsiteX61" fmla="*/ 2512 w 5236864"/>
              <a:gd name="connsiteY61" fmla="*/ 2486372 h 5241684"/>
              <a:gd name="connsiteX62" fmla="*/ 75833 w 5236864"/>
              <a:gd name="connsiteY62" fmla="*/ 908470 h 5241684"/>
              <a:gd name="connsiteX63" fmla="*/ 940668 w 5236864"/>
              <a:gd name="connsiteY63" fmla="*/ 43636 h 5241684"/>
              <a:gd name="connsiteX64" fmla="*/ 1781679 w 5236864"/>
              <a:gd name="connsiteY64" fmla="*/ 7336 h 5241684"/>
              <a:gd name="connsiteX65" fmla="*/ 1923054 w 5236864"/>
              <a:gd name="connsiteY65" fmla="*/ 4784 h 5241684"/>
              <a:gd name="connsiteX66" fmla="*/ 1924075 w 5236864"/>
              <a:gd name="connsiteY66" fmla="*/ 1852 h 5241684"/>
              <a:gd name="connsiteX67" fmla="*/ 2068578 w 5236864"/>
              <a:gd name="connsiteY67" fmla="*/ 2811 h 5241684"/>
              <a:gd name="connsiteX68" fmla="*/ 2088668 w 5236864"/>
              <a:gd name="connsiteY68" fmla="*/ 2542 h 5241684"/>
              <a:gd name="connsiteX69" fmla="*/ 2262942 w 5236864"/>
              <a:gd name="connsiteY69" fmla="*/ 996 h 5241684"/>
              <a:gd name="connsiteX70" fmla="*/ 2290407 w 5236864"/>
              <a:gd name="connsiteY70" fmla="*/ 4283 h 5241684"/>
              <a:gd name="connsiteX71" fmla="*/ 2548614 w 5236864"/>
              <a:gd name="connsiteY71" fmla="*/ 5996 h 524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236864" h="5241684">
                <a:moveTo>
                  <a:pt x="2544434" y="1549412"/>
                </a:moveTo>
                <a:lnTo>
                  <a:pt x="2237217" y="1556239"/>
                </a:lnTo>
                <a:lnTo>
                  <a:pt x="2208485" y="1560460"/>
                </a:lnTo>
                <a:cubicBezTo>
                  <a:pt x="2014148" y="1565727"/>
                  <a:pt x="1937338" y="1573558"/>
                  <a:pt x="1937338" y="1573558"/>
                </a:cubicBezTo>
                <a:cubicBezTo>
                  <a:pt x="1724493" y="1582385"/>
                  <a:pt x="1618142" y="1700624"/>
                  <a:pt x="1585895" y="1925002"/>
                </a:cubicBezTo>
                <a:cubicBezTo>
                  <a:pt x="1585895" y="1925002"/>
                  <a:pt x="1556139" y="2090579"/>
                  <a:pt x="1556139" y="2566242"/>
                </a:cubicBezTo>
                <a:lnTo>
                  <a:pt x="1556139" y="2567950"/>
                </a:lnTo>
                <a:lnTo>
                  <a:pt x="1546729" y="2601099"/>
                </a:lnTo>
                <a:lnTo>
                  <a:pt x="1553005" y="2883525"/>
                </a:lnTo>
                <a:lnTo>
                  <a:pt x="1554679" y="2887602"/>
                </a:lnTo>
                <a:cubicBezTo>
                  <a:pt x="1559396" y="2904432"/>
                  <a:pt x="1562172" y="2921921"/>
                  <a:pt x="1562830" y="2939753"/>
                </a:cubicBezTo>
                <a:cubicBezTo>
                  <a:pt x="1571585" y="3176161"/>
                  <a:pt x="1585965" y="3301946"/>
                  <a:pt x="1585965" y="3301946"/>
                </a:cubicBezTo>
                <a:cubicBezTo>
                  <a:pt x="1609314" y="3538140"/>
                  <a:pt x="1715736" y="3626766"/>
                  <a:pt x="1937408" y="3653389"/>
                </a:cubicBezTo>
                <a:cubicBezTo>
                  <a:pt x="1937408" y="3653389"/>
                  <a:pt x="2143847" y="3685921"/>
                  <a:pt x="2619723" y="3685921"/>
                </a:cubicBezTo>
                <a:lnTo>
                  <a:pt x="2621147" y="3685921"/>
                </a:lnTo>
                <a:lnTo>
                  <a:pt x="2636931" y="3690398"/>
                </a:lnTo>
                <a:lnTo>
                  <a:pt x="2933103" y="3683817"/>
                </a:lnTo>
                <a:lnTo>
                  <a:pt x="2959492" y="3679656"/>
                </a:lnTo>
                <a:cubicBezTo>
                  <a:pt x="3200812" y="3670260"/>
                  <a:pt x="3314353" y="3653389"/>
                  <a:pt x="3314353" y="3653389"/>
                </a:cubicBezTo>
                <a:cubicBezTo>
                  <a:pt x="3541435" y="3620929"/>
                  <a:pt x="3647858" y="3490872"/>
                  <a:pt x="3665796" y="3301946"/>
                </a:cubicBezTo>
                <a:cubicBezTo>
                  <a:pt x="3665796" y="3301946"/>
                  <a:pt x="3683308" y="3127541"/>
                  <a:pt x="3683308" y="2563252"/>
                </a:cubicBezTo>
                <a:lnTo>
                  <a:pt x="3683308" y="2561828"/>
                </a:lnTo>
                <a:lnTo>
                  <a:pt x="3689641" y="2539525"/>
                </a:lnTo>
                <a:lnTo>
                  <a:pt x="3683213" y="2250288"/>
                </a:lnTo>
                <a:lnTo>
                  <a:pt x="3680675" y="2232097"/>
                </a:lnTo>
                <a:cubicBezTo>
                  <a:pt x="3675763" y="1967357"/>
                  <a:pt x="3665797" y="1925002"/>
                  <a:pt x="3665797" y="1925002"/>
                </a:cubicBezTo>
                <a:cubicBezTo>
                  <a:pt x="3662593" y="1709452"/>
                  <a:pt x="3547415" y="1585375"/>
                  <a:pt x="3314353" y="1573558"/>
                </a:cubicBezTo>
                <a:cubicBezTo>
                  <a:pt x="3314353" y="1573558"/>
                  <a:pt x="3139664" y="1555833"/>
                  <a:pt x="2599009" y="1555833"/>
                </a:cubicBezTo>
                <a:cubicBezTo>
                  <a:pt x="2588260" y="1555833"/>
                  <a:pt x="2577653" y="1555833"/>
                  <a:pt x="2567189" y="1555833"/>
                </a:cubicBezTo>
                <a:close/>
                <a:moveTo>
                  <a:pt x="2569965" y="0"/>
                </a:moveTo>
                <a:cubicBezTo>
                  <a:pt x="2617730" y="0"/>
                  <a:pt x="2667560" y="0"/>
                  <a:pt x="2685072" y="0"/>
                </a:cubicBezTo>
                <a:cubicBezTo>
                  <a:pt x="4015532" y="0"/>
                  <a:pt x="4329034" y="43637"/>
                  <a:pt x="4329034" y="43637"/>
                </a:cubicBezTo>
                <a:cubicBezTo>
                  <a:pt x="4902434" y="72752"/>
                  <a:pt x="5185967" y="378067"/>
                  <a:pt x="5193869" y="908471"/>
                </a:cubicBezTo>
                <a:cubicBezTo>
                  <a:pt x="5193869" y="908471"/>
                  <a:pt x="5222209" y="1028429"/>
                  <a:pt x="5232871" y="1816289"/>
                </a:cubicBezTo>
                <a:lnTo>
                  <a:pt x="5233833" y="1902572"/>
                </a:lnTo>
                <a:lnTo>
                  <a:pt x="5236855" y="1903625"/>
                </a:lnTo>
                <a:lnTo>
                  <a:pt x="5235563" y="2098401"/>
                </a:lnTo>
                <a:lnTo>
                  <a:pt x="5236224" y="2196433"/>
                </a:lnTo>
                <a:lnTo>
                  <a:pt x="5234837" y="2207783"/>
                </a:lnTo>
                <a:lnTo>
                  <a:pt x="5232845" y="2508016"/>
                </a:lnTo>
                <a:lnTo>
                  <a:pt x="5236864" y="2527232"/>
                </a:lnTo>
                <a:lnTo>
                  <a:pt x="5236864" y="2748050"/>
                </a:lnTo>
                <a:cubicBezTo>
                  <a:pt x="5236864" y="4136597"/>
                  <a:pt x="5193868" y="4296836"/>
                  <a:pt x="5193868" y="4296836"/>
                </a:cubicBezTo>
                <a:cubicBezTo>
                  <a:pt x="5149662" y="4761821"/>
                  <a:pt x="4887912" y="5081730"/>
                  <a:pt x="4329033" y="5161671"/>
                </a:cubicBezTo>
                <a:cubicBezTo>
                  <a:pt x="4329033" y="5161671"/>
                  <a:pt x="4003441" y="5210069"/>
                  <a:pt x="3307811" y="5231563"/>
                </a:cubicBezTo>
                <a:lnTo>
                  <a:pt x="3225286" y="5233785"/>
                </a:lnTo>
                <a:lnTo>
                  <a:pt x="3223572" y="5238707"/>
                </a:lnTo>
                <a:lnTo>
                  <a:pt x="3055651" y="5237593"/>
                </a:lnTo>
                <a:lnTo>
                  <a:pt x="2986899" y="5238908"/>
                </a:lnTo>
                <a:lnTo>
                  <a:pt x="2970194" y="5237026"/>
                </a:lnTo>
                <a:lnTo>
                  <a:pt x="2654549" y="5234932"/>
                </a:lnTo>
                <a:lnTo>
                  <a:pt x="2647418" y="5238096"/>
                </a:lnTo>
                <a:cubicBezTo>
                  <a:pt x="2639327" y="5240423"/>
                  <a:pt x="2630677" y="5241684"/>
                  <a:pt x="2621574" y="5241684"/>
                </a:cubicBezTo>
                <a:lnTo>
                  <a:pt x="2619794" y="5241684"/>
                </a:lnTo>
                <a:cubicBezTo>
                  <a:pt x="1448719" y="5241684"/>
                  <a:pt x="940738" y="5161743"/>
                  <a:pt x="940738" y="5161743"/>
                </a:cubicBezTo>
                <a:cubicBezTo>
                  <a:pt x="395171" y="5096323"/>
                  <a:pt x="133493" y="4878210"/>
                  <a:pt x="75903" y="4296908"/>
                </a:cubicBezTo>
                <a:cubicBezTo>
                  <a:pt x="75903" y="4296908"/>
                  <a:pt x="35137" y="3941286"/>
                  <a:pt x="14406" y="3275536"/>
                </a:cubicBezTo>
                <a:lnTo>
                  <a:pt x="14078" y="3263780"/>
                </a:lnTo>
                <a:lnTo>
                  <a:pt x="0" y="3258878"/>
                </a:lnTo>
                <a:lnTo>
                  <a:pt x="4400" y="2595760"/>
                </a:lnTo>
                <a:lnTo>
                  <a:pt x="2726" y="2589876"/>
                </a:lnTo>
                <a:cubicBezTo>
                  <a:pt x="2583" y="2555849"/>
                  <a:pt x="2512" y="2521324"/>
                  <a:pt x="2512" y="2486372"/>
                </a:cubicBezTo>
                <a:cubicBezTo>
                  <a:pt x="2512" y="1315866"/>
                  <a:pt x="75833" y="908470"/>
                  <a:pt x="75833" y="908470"/>
                </a:cubicBezTo>
                <a:cubicBezTo>
                  <a:pt x="155205" y="356213"/>
                  <a:pt x="416884" y="65419"/>
                  <a:pt x="940668" y="43636"/>
                </a:cubicBezTo>
                <a:cubicBezTo>
                  <a:pt x="940668" y="43636"/>
                  <a:pt x="1174931" y="19763"/>
                  <a:pt x="1781679" y="7336"/>
                </a:cubicBezTo>
                <a:lnTo>
                  <a:pt x="1923054" y="4784"/>
                </a:lnTo>
                <a:lnTo>
                  <a:pt x="1924075" y="1852"/>
                </a:lnTo>
                <a:lnTo>
                  <a:pt x="2068578" y="2811"/>
                </a:lnTo>
                <a:lnTo>
                  <a:pt x="2088668" y="2542"/>
                </a:lnTo>
                <a:cubicBezTo>
                  <a:pt x="2144408" y="1922"/>
                  <a:pt x="2202479" y="1401"/>
                  <a:pt x="2262942" y="996"/>
                </a:cubicBezTo>
                <a:lnTo>
                  <a:pt x="2290407" y="4283"/>
                </a:lnTo>
                <a:lnTo>
                  <a:pt x="2548614" y="5996"/>
                </a:lnTo>
                <a:close/>
              </a:path>
            </a:pathLst>
          </a:custGeom>
          <a:solidFill>
            <a:srgbClr val="999999">
              <a:alpha val="74000"/>
            </a:srgbClr>
          </a:solidFill>
          <a:ln w="7115" cap="flat">
            <a:noFill/>
            <a:prstDash val="solid"/>
            <a:miter/>
          </a:ln>
          <a:effectLst>
            <a:softEdge rad="241300"/>
          </a:effectLst>
        </p:spPr>
        <p:txBody>
          <a:bodyPr rtlCol="0" anchor="ctr"/>
          <a:lstStyle/>
          <a:p>
            <a:endParaRPr lang="en-IN"/>
          </a:p>
        </p:txBody>
      </p:sp>
      <p:sp>
        <p:nvSpPr>
          <p:cNvPr id="28" name="Freeform: Shape 27">
            <a:extLst>
              <a:ext uri="{FF2B5EF4-FFF2-40B4-BE49-F238E27FC236}">
                <a16:creationId xmlns:a16="http://schemas.microsoft.com/office/drawing/2014/main" id="{FD6D5BA1-D26A-8000-8EED-04C912401D80}"/>
              </a:ext>
            </a:extLst>
          </p:cNvPr>
          <p:cNvSpPr/>
          <p:nvPr/>
        </p:nvSpPr>
        <p:spPr>
          <a:xfrm>
            <a:off x="3518965" y="1394459"/>
            <a:ext cx="2576434" cy="2632064"/>
          </a:xfrm>
          <a:custGeom>
            <a:avLst/>
            <a:gdLst>
              <a:gd name="connsiteX0" fmla="*/ 12019 w 2737862"/>
              <a:gd name="connsiteY0" fmla="*/ 1448628 h 2796977"/>
              <a:gd name="connsiteX1" fmla="*/ 68826 w 2737862"/>
              <a:gd name="connsiteY1" fmla="*/ 1555834 h 2796977"/>
              <a:gd name="connsiteX2" fmla="*/ 100646 w 2737862"/>
              <a:gd name="connsiteY2" fmla="*/ 1555834 h 2796977"/>
              <a:gd name="connsiteX3" fmla="*/ 815990 w 2737862"/>
              <a:gd name="connsiteY3" fmla="*/ 1573559 h 2796977"/>
              <a:gd name="connsiteX4" fmla="*/ 1167434 w 2737862"/>
              <a:gd name="connsiteY4" fmla="*/ 1925003 h 2796977"/>
              <a:gd name="connsiteX5" fmla="*/ 1182312 w 2737862"/>
              <a:gd name="connsiteY5" fmla="*/ 2232098 h 2796977"/>
              <a:gd name="connsiteX6" fmla="*/ 1269301 w 2737862"/>
              <a:gd name="connsiteY6" fmla="*/ 2392977 h 2796977"/>
              <a:gd name="connsiteX7" fmla="*/ 1810098 w 2737862"/>
              <a:gd name="connsiteY7" fmla="*/ 2760723 h 2796977"/>
              <a:gd name="connsiteX8" fmla="*/ 2041807 w 2737862"/>
              <a:gd name="connsiteY8" fmla="*/ 2763214 h 2796977"/>
              <a:gd name="connsiteX9" fmla="*/ 2642116 w 2737862"/>
              <a:gd name="connsiteY9" fmla="*/ 2373686 h 2796977"/>
              <a:gd name="connsiteX10" fmla="*/ 2737861 w 2737862"/>
              <a:gd name="connsiteY10" fmla="*/ 2196434 h 2796977"/>
              <a:gd name="connsiteX11" fmla="*/ 2695506 w 2737862"/>
              <a:gd name="connsiteY11" fmla="*/ 908472 h 2796977"/>
              <a:gd name="connsiteX12" fmla="*/ 1830671 w 2737862"/>
              <a:gd name="connsiteY12" fmla="*/ 43637 h 2796977"/>
              <a:gd name="connsiteX13" fmla="*/ 186709 w 2737862"/>
              <a:gd name="connsiteY13" fmla="*/ 0 h 2796977"/>
              <a:gd name="connsiteX14" fmla="*/ 71602 w 2737862"/>
              <a:gd name="connsiteY14" fmla="*/ 0 h 2796977"/>
              <a:gd name="connsiteX15" fmla="*/ 26684 w 2737862"/>
              <a:gd name="connsiteY15" fmla="*/ 82718 h 2796977"/>
              <a:gd name="connsiteX16" fmla="*/ 402117 w 2737862"/>
              <a:gd name="connsiteY16" fmla="*/ 661386 h 2796977"/>
              <a:gd name="connsiteX17" fmla="*/ 399768 w 2737862"/>
              <a:gd name="connsiteY17" fmla="*/ 878289 h 2796977"/>
              <a:gd name="connsiteX18" fmla="*/ 12019 w 2737862"/>
              <a:gd name="connsiteY18" fmla="*/ 1448628 h 279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37862" h="2796977">
                <a:moveTo>
                  <a:pt x="12019" y="1448628"/>
                </a:moveTo>
                <a:cubicBezTo>
                  <a:pt x="-19017" y="1494258"/>
                  <a:pt x="13657" y="1555905"/>
                  <a:pt x="68826" y="1555834"/>
                </a:cubicBezTo>
                <a:cubicBezTo>
                  <a:pt x="79290" y="1555834"/>
                  <a:pt x="89897" y="1555834"/>
                  <a:pt x="100646" y="1555834"/>
                </a:cubicBezTo>
                <a:cubicBezTo>
                  <a:pt x="641301" y="1555834"/>
                  <a:pt x="815990" y="1573559"/>
                  <a:pt x="815990" y="1573559"/>
                </a:cubicBezTo>
                <a:cubicBezTo>
                  <a:pt x="1049052" y="1585376"/>
                  <a:pt x="1164230" y="1709453"/>
                  <a:pt x="1167434" y="1925003"/>
                </a:cubicBezTo>
                <a:cubicBezTo>
                  <a:pt x="1167434" y="1925003"/>
                  <a:pt x="1177400" y="1967358"/>
                  <a:pt x="1182312" y="2232098"/>
                </a:cubicBezTo>
                <a:cubicBezTo>
                  <a:pt x="1183522" y="2296663"/>
                  <a:pt x="1215911" y="2356673"/>
                  <a:pt x="1269301" y="2392977"/>
                </a:cubicBezTo>
                <a:lnTo>
                  <a:pt x="1810098" y="2760723"/>
                </a:lnTo>
                <a:cubicBezTo>
                  <a:pt x="1879789" y="2808132"/>
                  <a:pt x="1971120" y="2809129"/>
                  <a:pt x="2041807" y="2763214"/>
                </a:cubicBezTo>
                <a:lnTo>
                  <a:pt x="2642116" y="2373686"/>
                </a:lnTo>
                <a:cubicBezTo>
                  <a:pt x="2702126" y="2334748"/>
                  <a:pt x="2738146" y="2267904"/>
                  <a:pt x="2737861" y="2196434"/>
                </a:cubicBezTo>
                <a:cubicBezTo>
                  <a:pt x="2732522" y="1065151"/>
                  <a:pt x="2695506" y="908472"/>
                  <a:pt x="2695506" y="908472"/>
                </a:cubicBezTo>
                <a:cubicBezTo>
                  <a:pt x="2687604" y="378067"/>
                  <a:pt x="2404071" y="72752"/>
                  <a:pt x="1830671" y="43637"/>
                </a:cubicBezTo>
                <a:cubicBezTo>
                  <a:pt x="1830671" y="43637"/>
                  <a:pt x="1517169" y="0"/>
                  <a:pt x="186709" y="0"/>
                </a:cubicBezTo>
                <a:cubicBezTo>
                  <a:pt x="169197" y="0"/>
                  <a:pt x="119367" y="0"/>
                  <a:pt x="71602" y="0"/>
                </a:cubicBezTo>
                <a:cubicBezTo>
                  <a:pt x="29104" y="0"/>
                  <a:pt x="3548" y="47125"/>
                  <a:pt x="26684" y="82718"/>
                </a:cubicBezTo>
                <a:lnTo>
                  <a:pt x="402117" y="661386"/>
                </a:lnTo>
                <a:cubicBezTo>
                  <a:pt x="445042" y="727589"/>
                  <a:pt x="444116" y="813012"/>
                  <a:pt x="399768" y="878289"/>
                </a:cubicBezTo>
                <a:lnTo>
                  <a:pt x="12019" y="1448628"/>
                </a:lnTo>
                <a:close/>
              </a:path>
            </a:pathLst>
          </a:custGeom>
          <a:solidFill>
            <a:schemeClr val="accent2"/>
          </a:solidFill>
          <a:ln w="38100" cap="flat">
            <a:solidFill>
              <a:schemeClr val="bg1"/>
            </a:solidFill>
            <a:prstDash val="solid"/>
            <a:miter/>
          </a:ln>
          <a:effectLst>
            <a:outerShdw blurRad="50800" dist="38100" dir="8100000" algn="tr" rotWithShape="0">
              <a:prstClr val="black">
                <a:alpha val="40000"/>
              </a:prstClr>
            </a:outerShdw>
          </a:effectLst>
        </p:spPr>
        <p:txBody>
          <a:bodyPr rtlCol="0" anchor="ctr"/>
          <a:lstStyle/>
          <a:p>
            <a:endParaRPr lang="en-IN"/>
          </a:p>
        </p:txBody>
      </p:sp>
      <p:sp>
        <p:nvSpPr>
          <p:cNvPr id="29" name="Freeform: Shape 28">
            <a:extLst>
              <a:ext uri="{FF2B5EF4-FFF2-40B4-BE49-F238E27FC236}">
                <a16:creationId xmlns:a16="http://schemas.microsoft.com/office/drawing/2014/main" id="{607E85F8-DA57-B377-38FA-45EF5BE301AF}"/>
              </a:ext>
            </a:extLst>
          </p:cNvPr>
          <p:cNvSpPr/>
          <p:nvPr/>
        </p:nvSpPr>
        <p:spPr>
          <a:xfrm>
            <a:off x="1170273" y="1395392"/>
            <a:ext cx="2667774" cy="2516078"/>
          </a:xfrm>
          <a:custGeom>
            <a:avLst/>
            <a:gdLst>
              <a:gd name="connsiteX0" fmla="*/ 1422076 w 2834925"/>
              <a:gd name="connsiteY0" fmla="*/ 2636580 h 2673724"/>
              <a:gd name="connsiteX1" fmla="*/ 1553627 w 2834925"/>
              <a:gd name="connsiteY1" fmla="*/ 2566960 h 2673724"/>
              <a:gd name="connsiteX2" fmla="*/ 1553627 w 2834925"/>
              <a:gd name="connsiteY2" fmla="*/ 2565252 h 2673724"/>
              <a:gd name="connsiteX3" fmla="*/ 1583383 w 2834925"/>
              <a:gd name="connsiteY3" fmla="*/ 1924012 h 2673724"/>
              <a:gd name="connsiteX4" fmla="*/ 1934826 w 2834925"/>
              <a:gd name="connsiteY4" fmla="*/ 1572568 h 2673724"/>
              <a:gd name="connsiteX5" fmla="*/ 2205973 w 2834925"/>
              <a:gd name="connsiteY5" fmla="*/ 1559470 h 2673724"/>
              <a:gd name="connsiteX6" fmla="*/ 2409848 w 2834925"/>
              <a:gd name="connsiteY6" fmla="*/ 1448135 h 2673724"/>
              <a:gd name="connsiteX7" fmla="*/ 2803576 w 2834925"/>
              <a:gd name="connsiteY7" fmla="*/ 869182 h 2673724"/>
              <a:gd name="connsiteX8" fmla="*/ 2805712 w 2834925"/>
              <a:gd name="connsiteY8" fmla="*/ 668795 h 2673724"/>
              <a:gd name="connsiteX9" fmla="*/ 2431702 w 2834925"/>
              <a:gd name="connsiteY9" fmla="*/ 92262 h 2673724"/>
              <a:gd name="connsiteX10" fmla="*/ 2260430 w 2834925"/>
              <a:gd name="connsiteY10" fmla="*/ 5 h 2673724"/>
              <a:gd name="connsiteX11" fmla="*/ 938156 w 2834925"/>
              <a:gd name="connsiteY11" fmla="*/ 42645 h 2673724"/>
              <a:gd name="connsiteX12" fmla="*/ 73321 w 2834925"/>
              <a:gd name="connsiteY12" fmla="*/ 907480 h 2673724"/>
              <a:gd name="connsiteX13" fmla="*/ 0 w 2834925"/>
              <a:gd name="connsiteY13" fmla="*/ 2485382 h 2673724"/>
              <a:gd name="connsiteX14" fmla="*/ 214 w 2834925"/>
              <a:gd name="connsiteY14" fmla="*/ 2588886 h 2673724"/>
              <a:gd name="connsiteX15" fmla="*/ 131622 w 2834925"/>
              <a:gd name="connsiteY15" fmla="*/ 2659858 h 2673724"/>
              <a:gd name="connsiteX16" fmla="*/ 726734 w 2834925"/>
              <a:gd name="connsiteY16" fmla="*/ 2273747 h 2673724"/>
              <a:gd name="connsiteX17" fmla="*/ 891102 w 2834925"/>
              <a:gd name="connsiteY17" fmla="*/ 2275526 h 2673724"/>
              <a:gd name="connsiteX18" fmla="*/ 1422076 w 2834925"/>
              <a:gd name="connsiteY18" fmla="*/ 2636580 h 267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34925" h="2673724">
                <a:moveTo>
                  <a:pt x="1422076" y="2636580"/>
                </a:moveTo>
                <a:cubicBezTo>
                  <a:pt x="1477957" y="2674593"/>
                  <a:pt x="1553627" y="2634516"/>
                  <a:pt x="1553627" y="2566960"/>
                </a:cubicBezTo>
                <a:lnTo>
                  <a:pt x="1553627" y="2565252"/>
                </a:lnTo>
                <a:cubicBezTo>
                  <a:pt x="1553627" y="2089589"/>
                  <a:pt x="1583383" y="1924012"/>
                  <a:pt x="1583383" y="1924012"/>
                </a:cubicBezTo>
                <a:cubicBezTo>
                  <a:pt x="1615630" y="1699634"/>
                  <a:pt x="1721981" y="1581395"/>
                  <a:pt x="1934826" y="1572568"/>
                </a:cubicBezTo>
                <a:cubicBezTo>
                  <a:pt x="1934826" y="1572568"/>
                  <a:pt x="2011636" y="1564737"/>
                  <a:pt x="2205973" y="1559470"/>
                </a:cubicBezTo>
                <a:cubicBezTo>
                  <a:pt x="2287907" y="1557263"/>
                  <a:pt x="2363791" y="1515833"/>
                  <a:pt x="2409848" y="1448135"/>
                </a:cubicBezTo>
                <a:lnTo>
                  <a:pt x="2803576" y="869182"/>
                </a:lnTo>
                <a:cubicBezTo>
                  <a:pt x="2844579" y="808888"/>
                  <a:pt x="2845433" y="729943"/>
                  <a:pt x="2805712" y="668795"/>
                </a:cubicBezTo>
                <a:lnTo>
                  <a:pt x="2431702" y="92262"/>
                </a:lnTo>
                <a:cubicBezTo>
                  <a:pt x="2394116" y="34317"/>
                  <a:pt x="2329480" y="-493"/>
                  <a:pt x="2260430" y="5"/>
                </a:cubicBezTo>
                <a:cubicBezTo>
                  <a:pt x="1293016" y="6483"/>
                  <a:pt x="938156" y="42645"/>
                  <a:pt x="938156" y="42645"/>
                </a:cubicBezTo>
                <a:cubicBezTo>
                  <a:pt x="414372" y="64428"/>
                  <a:pt x="152693" y="355222"/>
                  <a:pt x="73321" y="907480"/>
                </a:cubicBezTo>
                <a:cubicBezTo>
                  <a:pt x="73321" y="907480"/>
                  <a:pt x="0" y="1314876"/>
                  <a:pt x="0" y="2485382"/>
                </a:cubicBezTo>
                <a:cubicBezTo>
                  <a:pt x="0" y="2520334"/>
                  <a:pt x="71" y="2554859"/>
                  <a:pt x="214" y="2588886"/>
                </a:cubicBezTo>
                <a:cubicBezTo>
                  <a:pt x="498" y="2656227"/>
                  <a:pt x="75101" y="2696518"/>
                  <a:pt x="131622" y="2659858"/>
                </a:cubicBezTo>
                <a:lnTo>
                  <a:pt x="726734" y="2273747"/>
                </a:lnTo>
                <a:cubicBezTo>
                  <a:pt x="776849" y="2241215"/>
                  <a:pt x="841628" y="2241927"/>
                  <a:pt x="891102" y="2275526"/>
                </a:cubicBezTo>
                <a:lnTo>
                  <a:pt x="1422076" y="2636580"/>
                </a:lnTo>
                <a:close/>
              </a:path>
            </a:pathLst>
          </a:custGeom>
          <a:solidFill>
            <a:schemeClr val="bg1">
              <a:lumMod val="65000"/>
            </a:schemeClr>
          </a:solidFill>
          <a:ln w="38100" cap="flat">
            <a:solidFill>
              <a:schemeClr val="bg1"/>
            </a:solidFill>
            <a:prstDash val="solid"/>
            <a:miter/>
          </a:ln>
          <a:effectLst>
            <a:outerShdw blurRad="50800" dist="38100" dir="8100000" algn="tr" rotWithShape="0">
              <a:prstClr val="black">
                <a:alpha val="40000"/>
              </a:prstClr>
            </a:outerShdw>
          </a:effectLst>
        </p:spPr>
        <p:txBody>
          <a:bodyPr rtlCol="0" anchor="ctr"/>
          <a:lstStyle/>
          <a:p>
            <a:endParaRPr lang="en-IN"/>
          </a:p>
        </p:txBody>
      </p:sp>
      <p:sp>
        <p:nvSpPr>
          <p:cNvPr id="30" name="Freeform: Shape 29">
            <a:extLst>
              <a:ext uri="{FF2B5EF4-FFF2-40B4-BE49-F238E27FC236}">
                <a16:creationId xmlns:a16="http://schemas.microsoft.com/office/drawing/2014/main" id="{E993AB97-1028-E099-EC48-7286A89622FF}"/>
              </a:ext>
            </a:extLst>
          </p:cNvPr>
          <p:cNvSpPr/>
          <p:nvPr/>
        </p:nvSpPr>
        <p:spPr>
          <a:xfrm>
            <a:off x="1174387" y="3610696"/>
            <a:ext cx="2547076" cy="2716392"/>
          </a:xfrm>
          <a:custGeom>
            <a:avLst/>
            <a:gdLst>
              <a:gd name="connsiteX0" fmla="*/ 2672137 w 2706664"/>
              <a:gd name="connsiteY0" fmla="*/ 1440097 h 2886589"/>
              <a:gd name="connsiteX1" fmla="*/ 2614263 w 2706664"/>
              <a:gd name="connsiteY1" fmla="*/ 1330826 h 2886589"/>
              <a:gd name="connsiteX2" fmla="*/ 2612839 w 2706664"/>
              <a:gd name="connsiteY2" fmla="*/ 1330826 h 2886589"/>
              <a:gd name="connsiteX3" fmla="*/ 1930524 w 2706664"/>
              <a:gd name="connsiteY3" fmla="*/ 1298294 h 2886589"/>
              <a:gd name="connsiteX4" fmla="*/ 1579081 w 2706664"/>
              <a:gd name="connsiteY4" fmla="*/ 946851 h 2886589"/>
              <a:gd name="connsiteX5" fmla="*/ 1555946 w 2706664"/>
              <a:gd name="connsiteY5" fmla="*/ 584658 h 2886589"/>
              <a:gd name="connsiteX6" fmla="*/ 1457781 w 2706664"/>
              <a:gd name="connsiteY6" fmla="*/ 407406 h 2886589"/>
              <a:gd name="connsiteX7" fmla="*/ 904810 w 2706664"/>
              <a:gd name="connsiteY7" fmla="*/ 31403 h 2886589"/>
              <a:gd name="connsiteX8" fmla="*/ 703996 w 2706664"/>
              <a:gd name="connsiteY8" fmla="*/ 29268 h 2886589"/>
              <a:gd name="connsiteX9" fmla="*/ 105609 w 2706664"/>
              <a:gd name="connsiteY9" fmla="*/ 417514 h 2886589"/>
              <a:gd name="connsiteX10" fmla="*/ 41 w 2706664"/>
              <a:gd name="connsiteY10" fmla="*/ 616265 h 2886589"/>
              <a:gd name="connsiteX11" fmla="*/ 69019 w 2706664"/>
              <a:gd name="connsiteY11" fmla="*/ 1941813 h 2886589"/>
              <a:gd name="connsiteX12" fmla="*/ 933854 w 2706664"/>
              <a:gd name="connsiteY12" fmla="*/ 2806648 h 2886589"/>
              <a:gd name="connsiteX13" fmla="*/ 2612910 w 2706664"/>
              <a:gd name="connsiteY13" fmla="*/ 2886589 h 2886589"/>
              <a:gd name="connsiteX14" fmla="*/ 2614690 w 2706664"/>
              <a:gd name="connsiteY14" fmla="*/ 2886589 h 2886589"/>
              <a:gd name="connsiteX15" fmla="*/ 2691713 w 2706664"/>
              <a:gd name="connsiteY15" fmla="*/ 2744787 h 2886589"/>
              <a:gd name="connsiteX16" fmla="*/ 2321761 w 2706664"/>
              <a:gd name="connsiteY16" fmla="*/ 2174590 h 2886589"/>
              <a:gd name="connsiteX17" fmla="*/ 2324181 w 2706664"/>
              <a:gd name="connsiteY17" fmla="*/ 1951921 h 2886589"/>
              <a:gd name="connsiteX18" fmla="*/ 2672137 w 2706664"/>
              <a:gd name="connsiteY18" fmla="*/ 1440097 h 288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06664" h="2886589">
                <a:moveTo>
                  <a:pt x="2672137" y="1440097"/>
                </a:moveTo>
                <a:cubicBezTo>
                  <a:pt x="2703743" y="1393683"/>
                  <a:pt x="2670428" y="1330826"/>
                  <a:pt x="2614263" y="1330826"/>
                </a:cubicBezTo>
                <a:lnTo>
                  <a:pt x="2612839" y="1330826"/>
                </a:lnTo>
                <a:cubicBezTo>
                  <a:pt x="2136963" y="1330826"/>
                  <a:pt x="1930524" y="1298294"/>
                  <a:pt x="1930524" y="1298294"/>
                </a:cubicBezTo>
                <a:cubicBezTo>
                  <a:pt x="1708852" y="1271671"/>
                  <a:pt x="1602430" y="1183045"/>
                  <a:pt x="1579081" y="946851"/>
                </a:cubicBezTo>
                <a:cubicBezTo>
                  <a:pt x="1579081" y="946851"/>
                  <a:pt x="1564701" y="821066"/>
                  <a:pt x="1555946" y="584658"/>
                </a:cubicBezTo>
                <a:cubicBezTo>
                  <a:pt x="1553312" y="513330"/>
                  <a:pt x="1516793" y="447484"/>
                  <a:pt x="1457781" y="407406"/>
                </a:cubicBezTo>
                <a:lnTo>
                  <a:pt x="904810" y="31403"/>
                </a:lnTo>
                <a:cubicBezTo>
                  <a:pt x="844445" y="-9671"/>
                  <a:pt x="765286" y="-10525"/>
                  <a:pt x="703996" y="29268"/>
                </a:cubicBezTo>
                <a:lnTo>
                  <a:pt x="105609" y="417514"/>
                </a:lnTo>
                <a:cubicBezTo>
                  <a:pt x="38481" y="461080"/>
                  <a:pt x="-1454" y="536252"/>
                  <a:pt x="41" y="616265"/>
                </a:cubicBezTo>
                <a:cubicBezTo>
                  <a:pt x="15773" y="1477327"/>
                  <a:pt x="69019" y="1941813"/>
                  <a:pt x="69019" y="1941813"/>
                </a:cubicBezTo>
                <a:cubicBezTo>
                  <a:pt x="126609" y="2523115"/>
                  <a:pt x="388287" y="2741228"/>
                  <a:pt x="933854" y="2806648"/>
                </a:cubicBezTo>
                <a:cubicBezTo>
                  <a:pt x="933854" y="2806648"/>
                  <a:pt x="1441835" y="2886589"/>
                  <a:pt x="2612910" y="2886589"/>
                </a:cubicBezTo>
                <a:lnTo>
                  <a:pt x="2614690" y="2886589"/>
                </a:lnTo>
                <a:cubicBezTo>
                  <a:pt x="2687513" y="2886589"/>
                  <a:pt x="2731363" y="2805865"/>
                  <a:pt x="2691713" y="2744787"/>
                </a:cubicBezTo>
                <a:lnTo>
                  <a:pt x="2321761" y="2174590"/>
                </a:lnTo>
                <a:cubicBezTo>
                  <a:pt x="2277697" y="2106679"/>
                  <a:pt x="2278622" y="2018907"/>
                  <a:pt x="2324181" y="1951921"/>
                </a:cubicBezTo>
                <a:lnTo>
                  <a:pt x="2672137" y="1440097"/>
                </a:lnTo>
                <a:close/>
              </a:path>
            </a:pathLst>
          </a:custGeom>
          <a:solidFill>
            <a:schemeClr val="bg1">
              <a:lumMod val="65000"/>
            </a:schemeClr>
          </a:solidFill>
          <a:ln w="38100" cap="flat">
            <a:solidFill>
              <a:schemeClr val="bg1"/>
            </a:solidFill>
            <a:prstDash val="solid"/>
            <a:miter/>
          </a:ln>
          <a:effectLst>
            <a:outerShdw blurRad="50800" dist="38100" dir="8100000" algn="tr" rotWithShape="0">
              <a:prstClr val="black">
                <a:alpha val="40000"/>
              </a:prstClr>
            </a:outerShdw>
          </a:effectLst>
        </p:spPr>
        <p:txBody>
          <a:bodyPr rtlCol="0" anchor="ctr"/>
          <a:lstStyle/>
          <a:p>
            <a:endParaRPr lang="en-IN"/>
          </a:p>
        </p:txBody>
      </p:sp>
      <p:sp>
        <p:nvSpPr>
          <p:cNvPr id="31" name="Freeform: Shape 30">
            <a:extLst>
              <a:ext uri="{FF2B5EF4-FFF2-40B4-BE49-F238E27FC236}">
                <a16:creationId xmlns:a16="http://schemas.microsoft.com/office/drawing/2014/main" id="{D5ED0F2E-BF47-AEDC-5C29-B0CFB117F88A}"/>
              </a:ext>
            </a:extLst>
          </p:cNvPr>
          <p:cNvSpPr/>
          <p:nvPr/>
        </p:nvSpPr>
        <p:spPr>
          <a:xfrm>
            <a:off x="3414134" y="3712061"/>
            <a:ext cx="2681866" cy="2612432"/>
          </a:xfrm>
          <a:custGeom>
            <a:avLst/>
            <a:gdLst>
              <a:gd name="connsiteX0" fmla="*/ 1402625 w 2849900"/>
              <a:gd name="connsiteY0" fmla="*/ 42779 h 2776115"/>
              <a:gd name="connsiteX1" fmla="*/ 1296345 w 2849900"/>
              <a:gd name="connsiteY1" fmla="*/ 99016 h 2776115"/>
              <a:gd name="connsiteX2" fmla="*/ 1296345 w 2849900"/>
              <a:gd name="connsiteY2" fmla="*/ 100440 h 2776115"/>
              <a:gd name="connsiteX3" fmla="*/ 1278833 w 2849900"/>
              <a:gd name="connsiteY3" fmla="*/ 839134 h 2776115"/>
              <a:gd name="connsiteX4" fmla="*/ 927390 w 2849900"/>
              <a:gd name="connsiteY4" fmla="*/ 1190577 h 2776115"/>
              <a:gd name="connsiteX5" fmla="*/ 572529 w 2849900"/>
              <a:gd name="connsiteY5" fmla="*/ 1216844 h 2776115"/>
              <a:gd name="connsiteX6" fmla="*/ 405243 w 2849900"/>
              <a:gd name="connsiteY6" fmla="*/ 1309528 h 2776115"/>
              <a:gd name="connsiteX7" fmla="*/ 28956 w 2849900"/>
              <a:gd name="connsiteY7" fmla="*/ 1862854 h 2776115"/>
              <a:gd name="connsiteX8" fmla="*/ 26962 w 2849900"/>
              <a:gd name="connsiteY8" fmla="*/ 2047937 h 2776115"/>
              <a:gd name="connsiteX9" fmla="*/ 446246 w 2849900"/>
              <a:gd name="connsiteY9" fmla="*/ 2694090 h 2776115"/>
              <a:gd name="connsiteX10" fmla="*/ 599936 w 2849900"/>
              <a:gd name="connsiteY10" fmla="*/ 2776096 h 2776115"/>
              <a:gd name="connsiteX11" fmla="*/ 1942070 w 2849900"/>
              <a:gd name="connsiteY11" fmla="*/ 2698859 h 2776115"/>
              <a:gd name="connsiteX12" fmla="*/ 2806905 w 2849900"/>
              <a:gd name="connsiteY12" fmla="*/ 1834024 h 2776115"/>
              <a:gd name="connsiteX13" fmla="*/ 2849901 w 2849900"/>
              <a:gd name="connsiteY13" fmla="*/ 285238 h 2776115"/>
              <a:gd name="connsiteX14" fmla="*/ 2849901 w 2849900"/>
              <a:gd name="connsiteY14" fmla="*/ 64420 h 2776115"/>
              <a:gd name="connsiteX15" fmla="*/ 2750597 w 2849900"/>
              <a:gd name="connsiteY15" fmla="*/ 10461 h 2776115"/>
              <a:gd name="connsiteX16" fmla="*/ 2161251 w 2849900"/>
              <a:gd name="connsiteY16" fmla="*/ 392871 h 2776115"/>
              <a:gd name="connsiteX17" fmla="*/ 1913525 w 2849900"/>
              <a:gd name="connsiteY17" fmla="*/ 390165 h 2776115"/>
              <a:gd name="connsiteX18" fmla="*/ 1402625 w 2849900"/>
              <a:gd name="connsiteY18" fmla="*/ 42779 h 277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9900" h="2776115">
                <a:moveTo>
                  <a:pt x="1402625" y="42779"/>
                </a:moveTo>
                <a:cubicBezTo>
                  <a:pt x="1357493" y="12098"/>
                  <a:pt x="1296345" y="44417"/>
                  <a:pt x="1296345" y="99016"/>
                </a:cubicBezTo>
                <a:lnTo>
                  <a:pt x="1296345" y="100440"/>
                </a:lnTo>
                <a:cubicBezTo>
                  <a:pt x="1296345" y="664729"/>
                  <a:pt x="1278833" y="839134"/>
                  <a:pt x="1278833" y="839134"/>
                </a:cubicBezTo>
                <a:cubicBezTo>
                  <a:pt x="1260895" y="1028060"/>
                  <a:pt x="1154472" y="1158117"/>
                  <a:pt x="927390" y="1190577"/>
                </a:cubicBezTo>
                <a:cubicBezTo>
                  <a:pt x="927390" y="1190577"/>
                  <a:pt x="813849" y="1207448"/>
                  <a:pt x="572529" y="1216844"/>
                </a:cubicBezTo>
                <a:cubicBezTo>
                  <a:pt x="505259" y="1219479"/>
                  <a:pt x="443114" y="1253790"/>
                  <a:pt x="405243" y="1309528"/>
                </a:cubicBezTo>
                <a:lnTo>
                  <a:pt x="28956" y="1862854"/>
                </a:lnTo>
                <a:cubicBezTo>
                  <a:pt x="-8915" y="1918522"/>
                  <a:pt x="-9698" y="1991487"/>
                  <a:pt x="26962" y="2047937"/>
                </a:cubicBezTo>
                <a:lnTo>
                  <a:pt x="446246" y="2694090"/>
                </a:lnTo>
                <a:cubicBezTo>
                  <a:pt x="479917" y="2746055"/>
                  <a:pt x="538004" y="2777021"/>
                  <a:pt x="599936" y="2776096"/>
                </a:cubicBezTo>
                <a:cubicBezTo>
                  <a:pt x="1516807" y="2762072"/>
                  <a:pt x="1942070" y="2698859"/>
                  <a:pt x="1942070" y="2698859"/>
                </a:cubicBezTo>
                <a:cubicBezTo>
                  <a:pt x="2500949" y="2618918"/>
                  <a:pt x="2762699" y="2299009"/>
                  <a:pt x="2806905" y="1834024"/>
                </a:cubicBezTo>
                <a:cubicBezTo>
                  <a:pt x="2806905" y="1834024"/>
                  <a:pt x="2849901" y="1673785"/>
                  <a:pt x="2849901" y="285238"/>
                </a:cubicBezTo>
                <a:lnTo>
                  <a:pt x="2849901" y="64420"/>
                </a:lnTo>
                <a:cubicBezTo>
                  <a:pt x="2849901" y="13451"/>
                  <a:pt x="2793380" y="-17301"/>
                  <a:pt x="2750597" y="10461"/>
                </a:cubicBezTo>
                <a:lnTo>
                  <a:pt x="2161251" y="392871"/>
                </a:lnTo>
                <a:cubicBezTo>
                  <a:pt x="2085652" y="441917"/>
                  <a:pt x="1988056" y="440850"/>
                  <a:pt x="1913525" y="390165"/>
                </a:cubicBezTo>
                <a:lnTo>
                  <a:pt x="1402625" y="42779"/>
                </a:lnTo>
                <a:close/>
              </a:path>
            </a:pathLst>
          </a:custGeom>
          <a:solidFill>
            <a:schemeClr val="bg1">
              <a:lumMod val="65000"/>
            </a:schemeClr>
          </a:solidFill>
          <a:ln w="38100" cap="flat">
            <a:solidFill>
              <a:schemeClr val="bg1"/>
            </a:solidFill>
            <a:prstDash val="solid"/>
            <a:miter/>
          </a:ln>
          <a:effectLst>
            <a:outerShdw blurRad="50800" dist="38100" dir="8100000" algn="tr" rotWithShape="0">
              <a:prstClr val="black">
                <a:alpha val="40000"/>
              </a:prstClr>
            </a:outerShdw>
          </a:effectLst>
        </p:spPr>
        <p:txBody>
          <a:bodyPr rtlCol="0" anchor="ctr"/>
          <a:lstStyle/>
          <a:p>
            <a:endParaRPr lang="en-IN"/>
          </a:p>
        </p:txBody>
      </p:sp>
      <p:sp>
        <p:nvSpPr>
          <p:cNvPr id="3" name="Title 2">
            <a:extLst>
              <a:ext uri="{FF2B5EF4-FFF2-40B4-BE49-F238E27FC236}">
                <a16:creationId xmlns:a16="http://schemas.microsoft.com/office/drawing/2014/main" id="{FD77E81D-0685-ACAA-462A-EA991D586514}"/>
              </a:ext>
            </a:extLst>
          </p:cNvPr>
          <p:cNvSpPr>
            <a:spLocks noGrp="1"/>
          </p:cNvSpPr>
          <p:nvPr>
            <p:ph type="title"/>
          </p:nvPr>
        </p:nvSpPr>
        <p:spPr>
          <a:xfrm>
            <a:off x="835122" y="68896"/>
            <a:ext cx="10515600" cy="1325563"/>
          </a:xfrm>
        </p:spPr>
        <p:txBody>
          <a:bodyPr/>
          <a:lstStyle/>
          <a:p>
            <a:pPr algn="ctr"/>
            <a:r>
              <a:rPr lang="en-US" b="0" i="0" dirty="0">
                <a:solidFill>
                  <a:schemeClr val="bg1"/>
                </a:solidFill>
                <a:effectLst/>
              </a:rPr>
              <a:t>Powers &amp; Authorities</a:t>
            </a:r>
            <a:endParaRPr lang="en-IN" dirty="0">
              <a:solidFill>
                <a:schemeClr val="bg1"/>
              </a:solidFill>
            </a:endParaRPr>
          </a:p>
        </p:txBody>
      </p:sp>
      <p:sp>
        <p:nvSpPr>
          <p:cNvPr id="170" name="TextBox 169">
            <a:extLst>
              <a:ext uri="{FF2B5EF4-FFF2-40B4-BE49-F238E27FC236}">
                <a16:creationId xmlns:a16="http://schemas.microsoft.com/office/drawing/2014/main" id="{32A43E33-1B8F-8A64-A0A7-FFF3AB71B7AD}"/>
              </a:ext>
            </a:extLst>
          </p:cNvPr>
          <p:cNvSpPr txBox="1"/>
          <p:nvPr/>
        </p:nvSpPr>
        <p:spPr>
          <a:xfrm>
            <a:off x="2982308" y="1857518"/>
            <a:ext cx="620724" cy="610970"/>
          </a:xfrm>
          <a:prstGeom prst="rect">
            <a:avLst/>
          </a:prstGeom>
          <a:noFill/>
        </p:spPr>
        <p:txBody>
          <a:bodyPr wrap="square" lIns="0" tIns="0" rIns="0" bIns="0" rtlCol="0" anchor="ctr">
            <a:noAutofit/>
          </a:bodyPr>
          <a:lstStyle/>
          <a:p>
            <a:pPr algn="ctr"/>
            <a:r>
              <a:rPr lang="en-US" sz="3200" b="1" dirty="0">
                <a:solidFill>
                  <a:schemeClr val="bg1"/>
                </a:solidFill>
              </a:rPr>
              <a:t>01</a:t>
            </a:r>
            <a:endParaRPr lang="en-IN" sz="3200" b="1" dirty="0">
              <a:solidFill>
                <a:schemeClr val="bg1"/>
              </a:solidFill>
            </a:endParaRPr>
          </a:p>
        </p:txBody>
      </p:sp>
      <p:sp>
        <p:nvSpPr>
          <p:cNvPr id="171" name="TextBox 170">
            <a:extLst>
              <a:ext uri="{FF2B5EF4-FFF2-40B4-BE49-F238E27FC236}">
                <a16:creationId xmlns:a16="http://schemas.microsoft.com/office/drawing/2014/main" id="{A234F770-D816-CC34-3230-EF40495ED174}"/>
              </a:ext>
            </a:extLst>
          </p:cNvPr>
          <p:cNvSpPr txBox="1"/>
          <p:nvPr/>
        </p:nvSpPr>
        <p:spPr>
          <a:xfrm>
            <a:off x="5018927" y="3229117"/>
            <a:ext cx="620724" cy="610970"/>
          </a:xfrm>
          <a:prstGeom prst="rect">
            <a:avLst/>
          </a:prstGeom>
          <a:noFill/>
        </p:spPr>
        <p:txBody>
          <a:bodyPr wrap="square" lIns="0" tIns="0" rIns="0" bIns="0" rtlCol="0" anchor="ctr">
            <a:noAutofit/>
          </a:bodyPr>
          <a:lstStyle/>
          <a:p>
            <a:pPr algn="ctr"/>
            <a:r>
              <a:rPr lang="en-US" sz="3200" b="1" dirty="0">
                <a:solidFill>
                  <a:schemeClr val="bg1"/>
                </a:solidFill>
              </a:rPr>
              <a:t>02</a:t>
            </a:r>
            <a:endParaRPr lang="en-IN" sz="3200" b="1" dirty="0">
              <a:solidFill>
                <a:schemeClr val="bg1"/>
              </a:solidFill>
            </a:endParaRPr>
          </a:p>
        </p:txBody>
      </p:sp>
      <p:sp>
        <p:nvSpPr>
          <p:cNvPr id="172" name="TextBox 171">
            <a:extLst>
              <a:ext uri="{FF2B5EF4-FFF2-40B4-BE49-F238E27FC236}">
                <a16:creationId xmlns:a16="http://schemas.microsoft.com/office/drawing/2014/main" id="{A822747E-9C46-935D-1997-3945B7EC19A0}"/>
              </a:ext>
            </a:extLst>
          </p:cNvPr>
          <p:cNvSpPr txBox="1"/>
          <p:nvPr/>
        </p:nvSpPr>
        <p:spPr>
          <a:xfrm>
            <a:off x="3619621" y="5238027"/>
            <a:ext cx="620724" cy="610970"/>
          </a:xfrm>
          <a:prstGeom prst="rect">
            <a:avLst/>
          </a:prstGeom>
          <a:noFill/>
        </p:spPr>
        <p:txBody>
          <a:bodyPr wrap="square" lIns="0" tIns="0" rIns="0" bIns="0" rtlCol="0" anchor="ctr">
            <a:noAutofit/>
          </a:bodyPr>
          <a:lstStyle/>
          <a:p>
            <a:pPr algn="ctr"/>
            <a:r>
              <a:rPr lang="en-US" sz="3200" b="1" dirty="0">
                <a:solidFill>
                  <a:schemeClr val="bg1"/>
                </a:solidFill>
              </a:rPr>
              <a:t>03</a:t>
            </a:r>
            <a:endParaRPr lang="en-IN" sz="3200" b="1" dirty="0">
              <a:solidFill>
                <a:schemeClr val="bg1"/>
              </a:solidFill>
            </a:endParaRPr>
          </a:p>
        </p:txBody>
      </p:sp>
      <p:sp>
        <p:nvSpPr>
          <p:cNvPr id="173" name="TextBox 172">
            <a:extLst>
              <a:ext uri="{FF2B5EF4-FFF2-40B4-BE49-F238E27FC236}">
                <a16:creationId xmlns:a16="http://schemas.microsoft.com/office/drawing/2014/main" id="{F676A946-5032-8015-886E-7B5EA2517F9C}"/>
              </a:ext>
            </a:extLst>
          </p:cNvPr>
          <p:cNvSpPr txBox="1"/>
          <p:nvPr/>
        </p:nvSpPr>
        <p:spPr>
          <a:xfrm>
            <a:off x="1610712" y="3783300"/>
            <a:ext cx="620724" cy="610970"/>
          </a:xfrm>
          <a:prstGeom prst="rect">
            <a:avLst/>
          </a:prstGeom>
          <a:noFill/>
        </p:spPr>
        <p:txBody>
          <a:bodyPr wrap="square" lIns="0" tIns="0" rIns="0" bIns="0" rtlCol="0" anchor="ctr">
            <a:noAutofit/>
          </a:bodyPr>
          <a:lstStyle/>
          <a:p>
            <a:pPr algn="ctr"/>
            <a:r>
              <a:rPr lang="en-US" sz="3200" b="1" dirty="0">
                <a:solidFill>
                  <a:schemeClr val="bg1"/>
                </a:solidFill>
              </a:rPr>
              <a:t>04</a:t>
            </a:r>
            <a:endParaRPr lang="en-IN" sz="3200" b="1" dirty="0">
              <a:solidFill>
                <a:schemeClr val="bg1"/>
              </a:solidFill>
            </a:endParaRPr>
          </a:p>
        </p:txBody>
      </p:sp>
      <p:sp>
        <p:nvSpPr>
          <p:cNvPr id="175" name="TextBox 174">
            <a:extLst>
              <a:ext uri="{FF2B5EF4-FFF2-40B4-BE49-F238E27FC236}">
                <a16:creationId xmlns:a16="http://schemas.microsoft.com/office/drawing/2014/main" id="{D415768A-0591-F71C-46DC-D97A3095FFBD}"/>
              </a:ext>
            </a:extLst>
          </p:cNvPr>
          <p:cNvSpPr txBox="1"/>
          <p:nvPr/>
        </p:nvSpPr>
        <p:spPr>
          <a:xfrm>
            <a:off x="1440647" y="2276263"/>
            <a:ext cx="1566913" cy="341459"/>
          </a:xfrm>
          <a:prstGeom prst="rect">
            <a:avLst/>
          </a:prstGeom>
          <a:noFill/>
        </p:spPr>
        <p:txBody>
          <a:bodyPr wrap="square" lIns="0" tIns="0" rIns="0" bIns="0" rtlCol="0" anchor="ctr">
            <a:noAutofit/>
          </a:bodyPr>
          <a:lstStyle/>
          <a:p>
            <a:pPr algn="r"/>
            <a:r>
              <a:rPr lang="en-IN" sz="2800" b="1" dirty="0">
                <a:solidFill>
                  <a:schemeClr val="bg1"/>
                </a:solidFill>
                <a:ea typeface="Segoe UI Black" panose="020B0A02040204020203" pitchFamily="34" charset="0"/>
                <a:cs typeface="Segoe UI Light" panose="020B0502040204020203" pitchFamily="34" charset="0"/>
              </a:rPr>
              <a:t>STATUTES</a:t>
            </a:r>
            <a:endParaRPr lang="en-IN" sz="2800" b="1" dirty="0">
              <a:solidFill>
                <a:schemeClr val="bg1"/>
              </a:solidFill>
            </a:endParaRPr>
          </a:p>
        </p:txBody>
      </p:sp>
      <p:sp>
        <p:nvSpPr>
          <p:cNvPr id="177" name="TextBox 176">
            <a:extLst>
              <a:ext uri="{FF2B5EF4-FFF2-40B4-BE49-F238E27FC236}">
                <a16:creationId xmlns:a16="http://schemas.microsoft.com/office/drawing/2014/main" id="{3A3BAFFE-62C9-0FBC-E2E5-BB0D7853BD57}"/>
              </a:ext>
            </a:extLst>
          </p:cNvPr>
          <p:cNvSpPr txBox="1"/>
          <p:nvPr/>
        </p:nvSpPr>
        <p:spPr>
          <a:xfrm>
            <a:off x="3721463" y="2378142"/>
            <a:ext cx="2299981" cy="341459"/>
          </a:xfrm>
          <a:prstGeom prst="rect">
            <a:avLst/>
          </a:prstGeom>
          <a:noFill/>
        </p:spPr>
        <p:txBody>
          <a:bodyPr wrap="square" lIns="0" tIns="0" rIns="0" bIns="0" rtlCol="0" anchor="ctr">
            <a:noAutofit/>
          </a:bodyPr>
          <a:lstStyle/>
          <a:p>
            <a:pPr algn="r"/>
            <a:r>
              <a:rPr lang="en-IN" sz="2800" b="1" dirty="0">
                <a:solidFill>
                  <a:schemeClr val="bg1"/>
                </a:solidFill>
                <a:ea typeface="Segoe UI Black" panose="020B0A02040204020203" pitchFamily="34" charset="0"/>
                <a:cs typeface="Segoe UI Light" panose="020B0502040204020203" pitchFamily="34" charset="0"/>
              </a:rPr>
              <a:t>CONSTITUTION</a:t>
            </a:r>
            <a:endParaRPr lang="en-IN" sz="2800" b="1" dirty="0">
              <a:solidFill>
                <a:schemeClr val="bg1"/>
              </a:solidFill>
            </a:endParaRPr>
          </a:p>
        </p:txBody>
      </p:sp>
      <p:sp>
        <p:nvSpPr>
          <p:cNvPr id="179" name="TextBox 178">
            <a:extLst>
              <a:ext uri="{FF2B5EF4-FFF2-40B4-BE49-F238E27FC236}">
                <a16:creationId xmlns:a16="http://schemas.microsoft.com/office/drawing/2014/main" id="{B45BC91D-FAEF-5E1E-F14A-DD11BFF37047}"/>
              </a:ext>
            </a:extLst>
          </p:cNvPr>
          <p:cNvSpPr txBox="1"/>
          <p:nvPr/>
        </p:nvSpPr>
        <p:spPr>
          <a:xfrm>
            <a:off x="980509" y="4975820"/>
            <a:ext cx="1566913" cy="341459"/>
          </a:xfrm>
          <a:prstGeom prst="rect">
            <a:avLst/>
          </a:prstGeom>
          <a:noFill/>
        </p:spPr>
        <p:txBody>
          <a:bodyPr wrap="square" lIns="0" tIns="0" rIns="0" bIns="0" rtlCol="0" anchor="ctr">
            <a:noAutofit/>
          </a:bodyPr>
          <a:lstStyle/>
          <a:p>
            <a:pPr algn="r"/>
            <a:r>
              <a:rPr lang="en-IN" sz="2800" b="1" dirty="0">
                <a:solidFill>
                  <a:schemeClr val="bg1"/>
                </a:solidFill>
                <a:ea typeface="Segoe UI Black" panose="020B0A02040204020203" pitchFamily="34" charset="0"/>
                <a:cs typeface="Segoe UI Light" panose="020B0502040204020203" pitchFamily="34" charset="0"/>
              </a:rPr>
              <a:t>STATE RULES</a:t>
            </a:r>
            <a:endParaRPr lang="en-IN" sz="2800" b="1" dirty="0">
              <a:solidFill>
                <a:schemeClr val="bg1"/>
              </a:solidFill>
            </a:endParaRPr>
          </a:p>
        </p:txBody>
      </p:sp>
      <p:sp>
        <p:nvSpPr>
          <p:cNvPr id="181" name="TextBox 180">
            <a:extLst>
              <a:ext uri="{FF2B5EF4-FFF2-40B4-BE49-F238E27FC236}">
                <a16:creationId xmlns:a16="http://schemas.microsoft.com/office/drawing/2014/main" id="{AECC2E58-6131-3BD3-4715-BDDD0CE51B35}"/>
              </a:ext>
            </a:extLst>
          </p:cNvPr>
          <p:cNvSpPr txBox="1"/>
          <p:nvPr/>
        </p:nvSpPr>
        <p:spPr>
          <a:xfrm>
            <a:off x="4339621" y="5196485"/>
            <a:ext cx="1566913" cy="341459"/>
          </a:xfrm>
          <a:prstGeom prst="rect">
            <a:avLst/>
          </a:prstGeom>
          <a:noFill/>
        </p:spPr>
        <p:txBody>
          <a:bodyPr wrap="square" lIns="0" tIns="0" rIns="0" bIns="0" rtlCol="0" anchor="ctr">
            <a:noAutofit/>
          </a:bodyPr>
          <a:lstStyle/>
          <a:p>
            <a:pPr algn="ctr"/>
            <a:r>
              <a:rPr lang="en-IN" sz="2800" b="1" dirty="0">
                <a:solidFill>
                  <a:schemeClr val="bg1"/>
                </a:solidFill>
                <a:ea typeface="Segoe UI Black" panose="020B0A02040204020203" pitchFamily="34" charset="0"/>
                <a:cs typeface="Segoe UI Light" panose="020B0502040204020203" pitchFamily="34" charset="0"/>
              </a:rPr>
              <a:t>COMMON LAW</a:t>
            </a:r>
            <a:endParaRPr lang="en-IN" sz="2800" b="1" dirty="0">
              <a:solidFill>
                <a:schemeClr val="bg1"/>
              </a:solidFill>
            </a:endParaRPr>
          </a:p>
        </p:txBody>
      </p:sp>
      <p:sp>
        <p:nvSpPr>
          <p:cNvPr id="2" name="Rectangle 1">
            <a:extLst>
              <a:ext uri="{FF2B5EF4-FFF2-40B4-BE49-F238E27FC236}">
                <a16:creationId xmlns:a16="http://schemas.microsoft.com/office/drawing/2014/main" id="{C3A39284-2F44-8D5B-2719-D6897A6F6FC3}"/>
              </a:ext>
            </a:extLst>
          </p:cNvPr>
          <p:cNvSpPr/>
          <p:nvPr/>
        </p:nvSpPr>
        <p:spPr>
          <a:xfrm>
            <a:off x="6729984" y="1502683"/>
            <a:ext cx="4334256" cy="451406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5" name="Rectangle 4">
            <a:extLst>
              <a:ext uri="{FF2B5EF4-FFF2-40B4-BE49-F238E27FC236}">
                <a16:creationId xmlns:a16="http://schemas.microsoft.com/office/drawing/2014/main" id="{AF7A7686-2053-50DD-352E-FA08F0B9353D}"/>
              </a:ext>
            </a:extLst>
          </p:cNvPr>
          <p:cNvSpPr/>
          <p:nvPr/>
        </p:nvSpPr>
        <p:spPr>
          <a:xfrm>
            <a:off x="6589125" y="1154679"/>
            <a:ext cx="5298253" cy="57033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200" dirty="0">
                <a:solidFill>
                  <a:schemeClr val="tx1">
                    <a:lumMod val="75000"/>
                    <a:lumOff val="25000"/>
                  </a:schemeClr>
                </a:solidFill>
              </a:rPr>
              <a:t>Local government utilities must operate within the limits of the North Carolina Constitution, including the public purpose requirement for use of public funds and exclusive privileges clause, which prohibits special treatment for a private entity or individual unless there are public benefits in exchange.</a:t>
            </a:r>
          </a:p>
        </p:txBody>
      </p:sp>
    </p:spTree>
    <p:extLst>
      <p:ext uri="{BB962C8B-B14F-4D97-AF65-F5344CB8AC3E}">
        <p14:creationId xmlns:p14="http://schemas.microsoft.com/office/powerpoint/2010/main" val="20256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749C0-921B-14A6-2C2E-BDB605124AE1}"/>
              </a:ext>
            </a:extLst>
          </p:cNvPr>
          <p:cNvSpPr>
            <a:spLocks noGrp="1"/>
          </p:cNvSpPr>
          <p:nvPr>
            <p:ph type="title"/>
          </p:nvPr>
        </p:nvSpPr>
        <p:spPr/>
        <p:txBody>
          <a:bodyPr/>
          <a:lstStyle/>
          <a:p>
            <a:endParaRPr lang="en-US"/>
          </a:p>
        </p:txBody>
      </p:sp>
      <p:pic>
        <p:nvPicPr>
          <p:cNvPr id="5" name="Content Placeholder 4" descr="A screen shot of a graph&#10;&#10;Description automatically generated">
            <a:extLst>
              <a:ext uri="{FF2B5EF4-FFF2-40B4-BE49-F238E27FC236}">
                <a16:creationId xmlns:a16="http://schemas.microsoft.com/office/drawing/2014/main" id="{0DDEE0CC-1C39-D031-4793-03620EA6ABA3}"/>
              </a:ext>
            </a:extLst>
          </p:cNvPr>
          <p:cNvPicPr>
            <a:picLocks noGrp="1" noChangeAspect="1"/>
          </p:cNvPicPr>
          <p:nvPr>
            <p:ph idx="1"/>
          </p:nvPr>
        </p:nvPicPr>
        <p:blipFill>
          <a:blip r:embed="rId2"/>
          <a:stretch>
            <a:fillRect/>
          </a:stretch>
        </p:blipFill>
        <p:spPr>
          <a:xfrm>
            <a:off x="243439" y="128266"/>
            <a:ext cx="11705121" cy="6601467"/>
          </a:xfrm>
        </p:spPr>
      </p:pic>
    </p:spTree>
    <p:extLst>
      <p:ext uri="{BB962C8B-B14F-4D97-AF65-F5344CB8AC3E}">
        <p14:creationId xmlns:p14="http://schemas.microsoft.com/office/powerpoint/2010/main" val="23039721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F626D-D2FC-38F0-31C5-B9804BABCC5B}"/>
              </a:ext>
            </a:extLst>
          </p:cNvPr>
          <p:cNvSpPr>
            <a:spLocks noGrp="1"/>
          </p:cNvSpPr>
          <p:nvPr>
            <p:ph type="title"/>
          </p:nvPr>
        </p:nvSpPr>
        <p:spPr/>
        <p:txBody>
          <a:bodyPr/>
          <a:lstStyle/>
          <a:p>
            <a:endParaRPr lang="en-US"/>
          </a:p>
        </p:txBody>
      </p:sp>
      <p:pic>
        <p:nvPicPr>
          <p:cNvPr id="5" name="Content Placeholder 4" descr="A diagram of a company's issues&#10;&#10;Description automatically generated">
            <a:extLst>
              <a:ext uri="{FF2B5EF4-FFF2-40B4-BE49-F238E27FC236}">
                <a16:creationId xmlns:a16="http://schemas.microsoft.com/office/drawing/2014/main" id="{C4BB6BDE-349A-B3DF-8861-34CF00F32583}"/>
              </a:ext>
            </a:extLst>
          </p:cNvPr>
          <p:cNvPicPr>
            <a:picLocks noGrp="1" noChangeAspect="1"/>
          </p:cNvPicPr>
          <p:nvPr>
            <p:ph idx="1"/>
          </p:nvPr>
        </p:nvPicPr>
        <p:blipFill>
          <a:blip r:embed="rId2"/>
          <a:stretch>
            <a:fillRect/>
          </a:stretch>
        </p:blipFill>
        <p:spPr>
          <a:xfrm>
            <a:off x="137807" y="182552"/>
            <a:ext cx="11916385" cy="6675448"/>
          </a:xfrm>
        </p:spPr>
      </p:pic>
    </p:spTree>
    <p:extLst>
      <p:ext uri="{BB962C8B-B14F-4D97-AF65-F5344CB8AC3E}">
        <p14:creationId xmlns:p14="http://schemas.microsoft.com/office/powerpoint/2010/main" val="14468108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BBD08-9EDB-DBD4-F7B3-724645147D14}"/>
              </a:ext>
            </a:extLst>
          </p:cNvPr>
          <p:cNvSpPr>
            <a:spLocks noGrp="1"/>
          </p:cNvSpPr>
          <p:nvPr>
            <p:ph type="title"/>
          </p:nvPr>
        </p:nvSpPr>
        <p:spPr/>
        <p:txBody>
          <a:bodyPr/>
          <a:lstStyle/>
          <a:p>
            <a:endParaRPr lang="en-US"/>
          </a:p>
        </p:txBody>
      </p:sp>
      <p:pic>
        <p:nvPicPr>
          <p:cNvPr id="5" name="Content Placeholder 4" descr="A graph showing the cost of water&#10;&#10;Description automatically generated">
            <a:extLst>
              <a:ext uri="{FF2B5EF4-FFF2-40B4-BE49-F238E27FC236}">
                <a16:creationId xmlns:a16="http://schemas.microsoft.com/office/drawing/2014/main" id="{0F909459-539C-EE04-8C9C-D7BC09DD9C61}"/>
              </a:ext>
            </a:extLst>
          </p:cNvPr>
          <p:cNvPicPr>
            <a:picLocks noGrp="1" noChangeAspect="1"/>
          </p:cNvPicPr>
          <p:nvPr>
            <p:ph idx="1"/>
          </p:nvPr>
        </p:nvPicPr>
        <p:blipFill>
          <a:blip r:embed="rId2"/>
          <a:stretch>
            <a:fillRect/>
          </a:stretch>
        </p:blipFill>
        <p:spPr>
          <a:xfrm>
            <a:off x="-6040" y="38056"/>
            <a:ext cx="12198040" cy="6819944"/>
          </a:xfrm>
        </p:spPr>
      </p:pic>
    </p:spTree>
    <p:extLst>
      <p:ext uri="{BB962C8B-B14F-4D97-AF65-F5344CB8AC3E}">
        <p14:creationId xmlns:p14="http://schemas.microsoft.com/office/powerpoint/2010/main" val="9385954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C7F24-D454-3119-0E2B-A27CA810C4A1}"/>
              </a:ext>
            </a:extLst>
          </p:cNvPr>
          <p:cNvSpPr>
            <a:spLocks noGrp="1"/>
          </p:cNvSpPr>
          <p:nvPr>
            <p:ph type="title"/>
          </p:nvPr>
        </p:nvSpPr>
        <p:spPr/>
        <p:txBody>
          <a:bodyPr/>
          <a:lstStyle/>
          <a:p>
            <a:endParaRPr lang="en-US"/>
          </a:p>
        </p:txBody>
      </p:sp>
      <p:pic>
        <p:nvPicPr>
          <p:cNvPr id="5" name="Content Placeholder 4" descr="A graph with blue lines and red rectangle&#10;&#10;Description automatically generated">
            <a:extLst>
              <a:ext uri="{FF2B5EF4-FFF2-40B4-BE49-F238E27FC236}">
                <a16:creationId xmlns:a16="http://schemas.microsoft.com/office/drawing/2014/main" id="{B50CA896-D7DD-34EF-2B12-401E70AA32D5}"/>
              </a:ext>
            </a:extLst>
          </p:cNvPr>
          <p:cNvPicPr>
            <a:picLocks noGrp="1" noChangeAspect="1"/>
          </p:cNvPicPr>
          <p:nvPr>
            <p:ph idx="1"/>
          </p:nvPr>
        </p:nvPicPr>
        <p:blipFill>
          <a:blip r:embed="rId2"/>
          <a:stretch>
            <a:fillRect/>
          </a:stretch>
        </p:blipFill>
        <p:spPr>
          <a:xfrm>
            <a:off x="-343545" y="0"/>
            <a:ext cx="12366501" cy="6871907"/>
          </a:xfrm>
        </p:spPr>
      </p:pic>
    </p:spTree>
    <p:extLst>
      <p:ext uri="{BB962C8B-B14F-4D97-AF65-F5344CB8AC3E}">
        <p14:creationId xmlns:p14="http://schemas.microsoft.com/office/powerpoint/2010/main" val="11419270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91CB9-EF30-FFE5-DD7A-E10291E2A55F}"/>
              </a:ext>
            </a:extLst>
          </p:cNvPr>
          <p:cNvSpPr>
            <a:spLocks noGrp="1"/>
          </p:cNvSpPr>
          <p:nvPr>
            <p:ph type="title"/>
          </p:nvPr>
        </p:nvSpPr>
        <p:spPr/>
        <p:txBody>
          <a:bodyPr/>
          <a:lstStyle/>
          <a:p>
            <a:endParaRPr lang="en-US"/>
          </a:p>
        </p:txBody>
      </p:sp>
      <p:pic>
        <p:nvPicPr>
          <p:cNvPr id="5" name="Content Placeholder 4" descr="A map of the state of north carolina&#10;&#10;Description automatically generated">
            <a:extLst>
              <a:ext uri="{FF2B5EF4-FFF2-40B4-BE49-F238E27FC236}">
                <a16:creationId xmlns:a16="http://schemas.microsoft.com/office/drawing/2014/main" id="{709C42A4-3C57-E64A-8DAE-BFCF6416A19F}"/>
              </a:ext>
            </a:extLst>
          </p:cNvPr>
          <p:cNvPicPr>
            <a:picLocks noGrp="1" noChangeAspect="1"/>
          </p:cNvPicPr>
          <p:nvPr>
            <p:ph idx="1"/>
          </p:nvPr>
        </p:nvPicPr>
        <p:blipFill>
          <a:blip r:embed="rId2"/>
          <a:stretch>
            <a:fillRect/>
          </a:stretch>
        </p:blipFill>
        <p:spPr>
          <a:xfrm>
            <a:off x="-122969" y="-35495"/>
            <a:ext cx="12314969" cy="6928990"/>
          </a:xfrm>
        </p:spPr>
      </p:pic>
    </p:spTree>
    <p:extLst>
      <p:ext uri="{BB962C8B-B14F-4D97-AF65-F5344CB8AC3E}">
        <p14:creationId xmlns:p14="http://schemas.microsoft.com/office/powerpoint/2010/main" val="33176073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7F1416F4-610F-4B13-BFA4-A4AE9D8825D9}"/>
              </a:ext>
            </a:extLst>
          </p:cNvPr>
          <p:cNvSpPr/>
          <p:nvPr/>
        </p:nvSpPr>
        <p:spPr>
          <a:xfrm>
            <a:off x="193087" y="3067743"/>
            <a:ext cx="1999286" cy="3296585"/>
          </a:xfrm>
          <a:custGeom>
            <a:avLst/>
            <a:gdLst>
              <a:gd name="connsiteX0" fmla="*/ 796817 w 1999286"/>
              <a:gd name="connsiteY0" fmla="*/ 110615 h 3296585"/>
              <a:gd name="connsiteX1" fmla="*/ 366009 w 1999286"/>
              <a:gd name="connsiteY1" fmla="*/ 766219 h 3296585"/>
              <a:gd name="connsiteX2" fmla="*/ 32527 w 1999286"/>
              <a:gd name="connsiteY2" fmla="*/ 1243087 h 3296585"/>
              <a:gd name="connsiteX3" fmla="*/ 91924 w 1999286"/>
              <a:gd name="connsiteY3" fmla="*/ 2113173 h 3296585"/>
              <a:gd name="connsiteX4" fmla="*/ 19646 w 1999286"/>
              <a:gd name="connsiteY4" fmla="*/ 2651526 h 3296585"/>
              <a:gd name="connsiteX5" fmla="*/ 169927 w 1999286"/>
              <a:gd name="connsiteY5" fmla="*/ 3155561 h 3296585"/>
              <a:gd name="connsiteX6" fmla="*/ 366009 w 1999286"/>
              <a:gd name="connsiteY6" fmla="*/ 3261373 h 3296585"/>
              <a:gd name="connsiteX7" fmla="*/ 763182 w 1999286"/>
              <a:gd name="connsiteY7" fmla="*/ 3251364 h 3296585"/>
              <a:gd name="connsiteX8" fmla="*/ 980733 w 1999286"/>
              <a:gd name="connsiteY8" fmla="*/ 3096221 h 3296585"/>
              <a:gd name="connsiteX9" fmla="*/ 1362162 w 1999286"/>
              <a:gd name="connsiteY9" fmla="*/ 3039740 h 3296585"/>
              <a:gd name="connsiteX10" fmla="*/ 1746454 w 1999286"/>
              <a:gd name="connsiteY10" fmla="*/ 2875303 h 3296585"/>
              <a:gd name="connsiteX11" fmla="*/ 1857376 w 1999286"/>
              <a:gd name="connsiteY11" fmla="*/ 2122468 h 3296585"/>
              <a:gd name="connsiteX12" fmla="*/ 1762913 w 1999286"/>
              <a:gd name="connsiteY12" fmla="*/ 1798598 h 3296585"/>
              <a:gd name="connsiteX13" fmla="*/ 1765060 w 1999286"/>
              <a:gd name="connsiteY13" fmla="*/ 1534069 h 3296585"/>
              <a:gd name="connsiteX14" fmla="*/ 1768639 w 1999286"/>
              <a:gd name="connsiteY14" fmla="*/ 1225928 h 3296585"/>
              <a:gd name="connsiteX15" fmla="*/ 1983327 w 1999286"/>
              <a:gd name="connsiteY15" fmla="*/ 808401 h 3296585"/>
              <a:gd name="connsiteX16" fmla="*/ 1696360 w 1999286"/>
              <a:gd name="connsiteY16" fmla="*/ 156372 h 3296585"/>
              <a:gd name="connsiteX17" fmla="*/ 796817 w 1999286"/>
              <a:gd name="connsiteY17" fmla="*/ 110615 h 3296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9286" h="3296585">
                <a:moveTo>
                  <a:pt x="796817" y="110615"/>
                </a:moveTo>
                <a:cubicBezTo>
                  <a:pt x="577119" y="264328"/>
                  <a:pt x="514144" y="547446"/>
                  <a:pt x="366009" y="766219"/>
                </a:cubicBezTo>
                <a:cubicBezTo>
                  <a:pt x="257234" y="927796"/>
                  <a:pt x="96933" y="1060776"/>
                  <a:pt x="32527" y="1243087"/>
                </a:cubicBezTo>
                <a:cubicBezTo>
                  <a:pt x="-65514" y="1521200"/>
                  <a:pt x="89061" y="1819331"/>
                  <a:pt x="91924" y="2113173"/>
                </a:cubicBezTo>
                <a:cubicBezTo>
                  <a:pt x="94071" y="2294054"/>
                  <a:pt x="37536" y="2470645"/>
                  <a:pt x="19646" y="2651526"/>
                </a:cubicBezTo>
                <a:cubicBezTo>
                  <a:pt x="1755" y="2831692"/>
                  <a:pt x="31096" y="3031876"/>
                  <a:pt x="169927" y="3155561"/>
                </a:cubicBezTo>
                <a:cubicBezTo>
                  <a:pt x="225031" y="3204892"/>
                  <a:pt x="294446" y="3237780"/>
                  <a:pt x="366009" y="3261373"/>
                </a:cubicBezTo>
                <a:cubicBezTo>
                  <a:pt x="494822" y="3304270"/>
                  <a:pt x="644388" y="3315709"/>
                  <a:pt x="763182" y="3251364"/>
                </a:cubicBezTo>
                <a:cubicBezTo>
                  <a:pt x="841901" y="3208467"/>
                  <a:pt x="900583" y="3136973"/>
                  <a:pt x="980733" y="3096221"/>
                </a:cubicBezTo>
                <a:cubicBezTo>
                  <a:pt x="1095233" y="3038310"/>
                  <a:pt x="1232634" y="3052609"/>
                  <a:pt x="1362162" y="3039740"/>
                </a:cubicBezTo>
                <a:cubicBezTo>
                  <a:pt x="1504572" y="3025442"/>
                  <a:pt x="1646266" y="2972536"/>
                  <a:pt x="1746454" y="2875303"/>
                </a:cubicBezTo>
                <a:cubicBezTo>
                  <a:pt x="1942536" y="2685843"/>
                  <a:pt x="1940389" y="2376987"/>
                  <a:pt x="1857376" y="2122468"/>
                </a:cubicBezTo>
                <a:cubicBezTo>
                  <a:pt x="1822311" y="2015226"/>
                  <a:pt x="1775079" y="1910129"/>
                  <a:pt x="1762913" y="1798598"/>
                </a:cubicBezTo>
                <a:cubicBezTo>
                  <a:pt x="1753610" y="1710660"/>
                  <a:pt x="1765776" y="1622722"/>
                  <a:pt x="1765060" y="1534069"/>
                </a:cubicBezTo>
                <a:cubicBezTo>
                  <a:pt x="1763629" y="1431117"/>
                  <a:pt x="1744307" y="1326020"/>
                  <a:pt x="1768639" y="1225928"/>
                </a:cubicBezTo>
                <a:cubicBezTo>
                  <a:pt x="1805135" y="1074360"/>
                  <a:pt x="1935380" y="957109"/>
                  <a:pt x="1983327" y="808401"/>
                </a:cubicBezTo>
                <a:cubicBezTo>
                  <a:pt x="2054174" y="587483"/>
                  <a:pt x="1876698" y="294356"/>
                  <a:pt x="1696360" y="156372"/>
                </a:cubicBezTo>
                <a:cubicBezTo>
                  <a:pt x="1463781" y="-23079"/>
                  <a:pt x="1042992" y="-60971"/>
                  <a:pt x="796817" y="110615"/>
                </a:cubicBezTo>
                <a:close/>
              </a:path>
            </a:pathLst>
          </a:custGeom>
          <a:solidFill>
            <a:srgbClr val="E9F1FF"/>
          </a:solidFill>
          <a:ln w="7144"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047923FF-2862-ECFD-1A7A-B9831DE6A671}"/>
              </a:ext>
            </a:extLst>
          </p:cNvPr>
          <p:cNvSpPr>
            <a:spLocks noGrp="1"/>
          </p:cNvSpPr>
          <p:nvPr>
            <p:ph type="title"/>
          </p:nvPr>
        </p:nvSpPr>
        <p:spPr>
          <a:xfrm>
            <a:off x="611030" y="274640"/>
            <a:ext cx="10969943" cy="711081"/>
          </a:xfrm>
        </p:spPr>
        <p:txBody>
          <a:bodyPr/>
          <a:lstStyle/>
          <a:p>
            <a:pPr algn="ctr"/>
            <a:r>
              <a:rPr lang="en-US" b="0" i="0" dirty="0">
                <a:solidFill>
                  <a:schemeClr val="tx1">
                    <a:lumMod val="85000"/>
                    <a:lumOff val="15000"/>
                  </a:schemeClr>
                </a:solidFill>
                <a:effectLst/>
              </a:rPr>
              <a:t>Improving Your Utility’s Financial Sustainability</a:t>
            </a:r>
            <a:endParaRPr lang="en-US" dirty="0">
              <a:solidFill>
                <a:schemeClr val="tx1">
                  <a:lumMod val="85000"/>
                  <a:lumOff val="15000"/>
                </a:schemeClr>
              </a:solidFill>
            </a:endParaRPr>
          </a:p>
        </p:txBody>
      </p:sp>
      <p:sp>
        <p:nvSpPr>
          <p:cNvPr id="120" name="TextBox 119">
            <a:extLst>
              <a:ext uri="{FF2B5EF4-FFF2-40B4-BE49-F238E27FC236}">
                <a16:creationId xmlns:a16="http://schemas.microsoft.com/office/drawing/2014/main" id="{F4338502-4957-5A6C-25CB-03E48790FF5C}"/>
              </a:ext>
            </a:extLst>
          </p:cNvPr>
          <p:cNvSpPr txBox="1"/>
          <p:nvPr/>
        </p:nvSpPr>
        <p:spPr>
          <a:xfrm rot="20646205">
            <a:off x="1339584" y="1904425"/>
            <a:ext cx="4526533" cy="4497922"/>
          </a:xfrm>
          <a:prstGeom prst="rect">
            <a:avLst/>
          </a:prstGeom>
          <a:noFill/>
        </p:spPr>
        <p:txBody>
          <a:bodyPr wrap="none" rtlCol="0" anchor="ctr">
            <a:prstTxWarp prst="textArchDown">
              <a:avLst>
                <a:gd name="adj" fmla="val 3171462"/>
              </a:avLst>
            </a:prstTxWarp>
            <a:spAutoFit/>
          </a:bodyPr>
          <a:lstStyle/>
          <a:p>
            <a:pPr algn="ctr"/>
            <a:r>
              <a:rPr lang="en-US" sz="1600" b="1" dirty="0"/>
              <a:t>COMMUNICATE</a:t>
            </a:r>
          </a:p>
        </p:txBody>
      </p:sp>
      <p:sp>
        <p:nvSpPr>
          <p:cNvPr id="122" name="TextBox 121">
            <a:extLst>
              <a:ext uri="{FF2B5EF4-FFF2-40B4-BE49-F238E27FC236}">
                <a16:creationId xmlns:a16="http://schemas.microsoft.com/office/drawing/2014/main" id="{5C11768C-9768-B470-0D56-97434414B3C9}"/>
              </a:ext>
            </a:extLst>
          </p:cNvPr>
          <p:cNvSpPr txBox="1"/>
          <p:nvPr/>
        </p:nvSpPr>
        <p:spPr>
          <a:xfrm rot="20646205">
            <a:off x="6321996" y="395663"/>
            <a:ext cx="4526533" cy="4497922"/>
          </a:xfrm>
          <a:prstGeom prst="rect">
            <a:avLst/>
          </a:prstGeom>
          <a:noFill/>
        </p:spPr>
        <p:txBody>
          <a:bodyPr wrap="none" rtlCol="0" anchor="ctr">
            <a:prstTxWarp prst="textArchDown">
              <a:avLst>
                <a:gd name="adj" fmla="val 3171462"/>
              </a:avLst>
            </a:prstTxWarp>
            <a:spAutoFit/>
          </a:bodyPr>
          <a:lstStyle/>
          <a:p>
            <a:pPr algn="ctr"/>
            <a:r>
              <a:rPr lang="en-US" sz="1600" b="1" dirty="0"/>
              <a:t>COMMUNICATE</a:t>
            </a:r>
          </a:p>
        </p:txBody>
      </p:sp>
      <p:sp>
        <p:nvSpPr>
          <p:cNvPr id="121" name="TextBox 120">
            <a:extLst>
              <a:ext uri="{FF2B5EF4-FFF2-40B4-BE49-F238E27FC236}">
                <a16:creationId xmlns:a16="http://schemas.microsoft.com/office/drawing/2014/main" id="{CA1F73A7-46F4-A276-293A-6390BEC17FAA}"/>
              </a:ext>
            </a:extLst>
          </p:cNvPr>
          <p:cNvSpPr txBox="1"/>
          <p:nvPr/>
        </p:nvSpPr>
        <p:spPr>
          <a:xfrm rot="19292441">
            <a:off x="3852112" y="1263068"/>
            <a:ext cx="4526533" cy="4497922"/>
          </a:xfrm>
          <a:prstGeom prst="rect">
            <a:avLst/>
          </a:prstGeom>
          <a:noFill/>
        </p:spPr>
        <p:txBody>
          <a:bodyPr wrap="none" rtlCol="0" anchor="ctr">
            <a:prstTxWarp prst="textArchUp">
              <a:avLst/>
            </a:prstTxWarp>
            <a:spAutoFit/>
          </a:bodyPr>
          <a:lstStyle/>
          <a:p>
            <a:pPr algn="ctr"/>
            <a:r>
              <a:rPr lang="en-US" sz="1600" b="1" dirty="0"/>
              <a:t>COMMUNICATE</a:t>
            </a:r>
          </a:p>
        </p:txBody>
      </p:sp>
      <p:grpSp>
        <p:nvGrpSpPr>
          <p:cNvPr id="3" name="Group 2">
            <a:extLst>
              <a:ext uri="{FF2B5EF4-FFF2-40B4-BE49-F238E27FC236}">
                <a16:creationId xmlns:a16="http://schemas.microsoft.com/office/drawing/2014/main" id="{AC11BAE3-D1A4-C919-053A-834BF6AA36FC}"/>
              </a:ext>
            </a:extLst>
          </p:cNvPr>
          <p:cNvGrpSpPr/>
          <p:nvPr/>
        </p:nvGrpSpPr>
        <p:grpSpPr>
          <a:xfrm>
            <a:off x="1637369" y="1169634"/>
            <a:ext cx="8885783" cy="5272230"/>
            <a:chOff x="609443" y="1515383"/>
            <a:chExt cx="8077988" cy="5272230"/>
          </a:xfrm>
        </p:grpSpPr>
        <p:sp>
          <p:nvSpPr>
            <p:cNvPr id="54" name="Freeform: Shape 53">
              <a:extLst>
                <a:ext uri="{FF2B5EF4-FFF2-40B4-BE49-F238E27FC236}">
                  <a16:creationId xmlns:a16="http://schemas.microsoft.com/office/drawing/2014/main" id="{C75633C3-EBBC-2EFF-5F83-9D5A2CEE7198}"/>
                </a:ext>
              </a:extLst>
            </p:cNvPr>
            <p:cNvSpPr/>
            <p:nvPr/>
          </p:nvSpPr>
          <p:spPr>
            <a:xfrm>
              <a:off x="609443" y="4408082"/>
              <a:ext cx="3552794" cy="2085861"/>
            </a:xfrm>
            <a:custGeom>
              <a:avLst/>
              <a:gdLst>
                <a:gd name="connsiteX0" fmla="*/ 3546403 w 3552793"/>
                <a:gd name="connsiteY0" fmla="*/ 0 h 1896237"/>
                <a:gd name="connsiteX1" fmla="*/ 3552143 w 3552793"/>
                <a:gd name="connsiteY1" fmla="*/ 73643 h 1896237"/>
                <a:gd name="connsiteX2" fmla="*/ 2003267 w 3552793"/>
                <a:gd name="connsiteY2" fmla="*/ 1881454 h 1896237"/>
                <a:gd name="connsiteX3" fmla="*/ 14133 w 3552793"/>
                <a:gd name="connsiteY3" fmla="*/ 346713 h 1896237"/>
                <a:gd name="connsiteX4" fmla="*/ 0 w 3552793"/>
                <a:gd name="connsiteY4" fmla="*/ 165392 h 1896237"/>
                <a:gd name="connsiteX5" fmla="*/ 3378 w 3552793"/>
                <a:gd name="connsiteY5" fmla="*/ 19860 h 1896237"/>
                <a:gd name="connsiteX6" fmla="*/ 1775115 w 3552793"/>
                <a:gd name="connsiteY6" fmla="*/ 97910 h 1896237"/>
                <a:gd name="connsiteX7" fmla="*/ 3546403 w 3552793"/>
                <a:gd name="connsiteY7" fmla="*/ 0 h 1896237"/>
                <a:gd name="connsiteX0" fmla="*/ 1775115 w 3552793"/>
                <a:gd name="connsiteY0" fmla="*/ 97910 h 1896237"/>
                <a:gd name="connsiteX1" fmla="*/ 3546403 w 3552793"/>
                <a:gd name="connsiteY1" fmla="*/ 0 h 1896237"/>
                <a:gd name="connsiteX2" fmla="*/ 3552143 w 3552793"/>
                <a:gd name="connsiteY2" fmla="*/ 73643 h 1896237"/>
                <a:gd name="connsiteX3" fmla="*/ 2003267 w 3552793"/>
                <a:gd name="connsiteY3" fmla="*/ 1881454 h 1896237"/>
                <a:gd name="connsiteX4" fmla="*/ 14133 w 3552793"/>
                <a:gd name="connsiteY4" fmla="*/ 346713 h 1896237"/>
                <a:gd name="connsiteX5" fmla="*/ 0 w 3552793"/>
                <a:gd name="connsiteY5" fmla="*/ 165392 h 1896237"/>
                <a:gd name="connsiteX6" fmla="*/ 3378 w 3552793"/>
                <a:gd name="connsiteY6" fmla="*/ 19860 h 1896237"/>
                <a:gd name="connsiteX7" fmla="*/ 1866555 w 3552793"/>
                <a:gd name="connsiteY7" fmla="*/ 189350 h 1896237"/>
                <a:gd name="connsiteX0" fmla="*/ 1775115 w 3552793"/>
                <a:gd name="connsiteY0" fmla="*/ 97910 h 1896237"/>
                <a:gd name="connsiteX1" fmla="*/ 3546403 w 3552793"/>
                <a:gd name="connsiteY1" fmla="*/ 0 h 1896237"/>
                <a:gd name="connsiteX2" fmla="*/ 3552143 w 3552793"/>
                <a:gd name="connsiteY2" fmla="*/ 73643 h 1896237"/>
                <a:gd name="connsiteX3" fmla="*/ 2003267 w 3552793"/>
                <a:gd name="connsiteY3" fmla="*/ 1881454 h 1896237"/>
                <a:gd name="connsiteX4" fmla="*/ 14133 w 3552793"/>
                <a:gd name="connsiteY4" fmla="*/ 346713 h 1896237"/>
                <a:gd name="connsiteX5" fmla="*/ 0 w 3552793"/>
                <a:gd name="connsiteY5" fmla="*/ 165392 h 1896237"/>
                <a:gd name="connsiteX6" fmla="*/ 3378 w 3552793"/>
                <a:gd name="connsiteY6" fmla="*/ 19860 h 1896237"/>
                <a:gd name="connsiteX0" fmla="*/ 3546403 w 3552793"/>
                <a:gd name="connsiteY0" fmla="*/ 0 h 1896237"/>
                <a:gd name="connsiteX1" fmla="*/ 3552143 w 3552793"/>
                <a:gd name="connsiteY1" fmla="*/ 73643 h 1896237"/>
                <a:gd name="connsiteX2" fmla="*/ 2003267 w 3552793"/>
                <a:gd name="connsiteY2" fmla="*/ 1881454 h 1896237"/>
                <a:gd name="connsiteX3" fmla="*/ 14133 w 3552793"/>
                <a:gd name="connsiteY3" fmla="*/ 346713 h 1896237"/>
                <a:gd name="connsiteX4" fmla="*/ 0 w 3552793"/>
                <a:gd name="connsiteY4" fmla="*/ 165392 h 1896237"/>
                <a:gd name="connsiteX5" fmla="*/ 3378 w 3552793"/>
                <a:gd name="connsiteY5" fmla="*/ 19860 h 189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2793" h="1896237">
                  <a:moveTo>
                    <a:pt x="3546403" y="0"/>
                  </a:moveTo>
                  <a:lnTo>
                    <a:pt x="3552143" y="73643"/>
                  </a:lnTo>
                  <a:cubicBezTo>
                    <a:pt x="3576478" y="973745"/>
                    <a:pt x="2915541" y="1763820"/>
                    <a:pt x="2003267" y="1881454"/>
                  </a:cubicBezTo>
                  <a:cubicBezTo>
                    <a:pt x="1030174" y="2006930"/>
                    <a:pt x="139609" y="1319803"/>
                    <a:pt x="14133" y="346713"/>
                  </a:cubicBezTo>
                  <a:cubicBezTo>
                    <a:pt x="6291" y="285895"/>
                    <a:pt x="1623" y="225399"/>
                    <a:pt x="0" y="165392"/>
                  </a:cubicBezTo>
                  <a:lnTo>
                    <a:pt x="3378" y="19860"/>
                  </a:lnTo>
                </a:path>
              </a:pathLst>
            </a:custGeom>
            <a:noFill/>
            <a:ln w="12700">
              <a:solidFill>
                <a:schemeClr val="bg1">
                  <a:lumMod val="75000"/>
                </a:schemeClr>
              </a:solidFill>
              <a:headEnd type="triangle" w="lg" len="med"/>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1" name="Graphic 108" descr="Single gear with solid fill">
              <a:extLst>
                <a:ext uri="{FF2B5EF4-FFF2-40B4-BE49-F238E27FC236}">
                  <a16:creationId xmlns:a16="http://schemas.microsoft.com/office/drawing/2014/main" id="{4265AEB7-0947-5ABB-5445-53838D230194}"/>
                </a:ext>
              </a:extLst>
            </p:cNvPr>
            <p:cNvSpPr/>
            <p:nvPr/>
          </p:nvSpPr>
          <p:spPr>
            <a:xfrm>
              <a:off x="4033892" y="3072915"/>
              <a:ext cx="1200071" cy="1318139"/>
            </a:xfrm>
            <a:custGeom>
              <a:avLst/>
              <a:gdLst>
                <a:gd name="connsiteX0" fmla="*/ 471949 w 945286"/>
                <a:gd name="connsiteY0" fmla="*/ 638519 h 943898"/>
                <a:gd name="connsiteX1" fmla="*/ 305379 w 945286"/>
                <a:gd name="connsiteY1" fmla="*/ 471949 h 943898"/>
                <a:gd name="connsiteX2" fmla="*/ 471949 w 945286"/>
                <a:gd name="connsiteY2" fmla="*/ 305379 h 943898"/>
                <a:gd name="connsiteX3" fmla="*/ 638519 w 945286"/>
                <a:gd name="connsiteY3" fmla="*/ 471949 h 943898"/>
                <a:gd name="connsiteX4" fmla="*/ 471949 w 945286"/>
                <a:gd name="connsiteY4" fmla="*/ 638519 h 943898"/>
                <a:gd name="connsiteX5" fmla="*/ 846732 w 945286"/>
                <a:gd name="connsiteY5" fmla="*/ 367843 h 943898"/>
                <a:gd name="connsiteX6" fmla="*/ 810642 w 945286"/>
                <a:gd name="connsiteY6" fmla="*/ 281781 h 943898"/>
                <a:gd name="connsiteX7" fmla="*/ 845344 w 945286"/>
                <a:gd name="connsiteY7" fmla="*/ 177675 h 943898"/>
                <a:gd name="connsiteX8" fmla="*/ 766223 w 945286"/>
                <a:gd name="connsiteY8" fmla="*/ 98554 h 943898"/>
                <a:gd name="connsiteX9" fmla="*/ 662117 w 945286"/>
                <a:gd name="connsiteY9" fmla="*/ 133256 h 943898"/>
                <a:gd name="connsiteX10" fmla="*/ 574667 w 945286"/>
                <a:gd name="connsiteY10" fmla="*/ 97166 h 943898"/>
                <a:gd name="connsiteX11" fmla="*/ 527472 w 945286"/>
                <a:gd name="connsiteY11" fmla="*/ 0 h 943898"/>
                <a:gd name="connsiteX12" fmla="*/ 416426 w 945286"/>
                <a:gd name="connsiteY12" fmla="*/ 0 h 943898"/>
                <a:gd name="connsiteX13" fmla="*/ 367843 w 945286"/>
                <a:gd name="connsiteY13" fmla="*/ 97166 h 943898"/>
                <a:gd name="connsiteX14" fmla="*/ 281781 w 945286"/>
                <a:gd name="connsiteY14" fmla="*/ 133256 h 943898"/>
                <a:gd name="connsiteX15" fmla="*/ 177675 w 945286"/>
                <a:gd name="connsiteY15" fmla="*/ 98554 h 943898"/>
                <a:gd name="connsiteX16" fmla="*/ 98554 w 945286"/>
                <a:gd name="connsiteY16" fmla="*/ 177675 h 943898"/>
                <a:gd name="connsiteX17" fmla="*/ 133256 w 945286"/>
                <a:gd name="connsiteY17" fmla="*/ 281781 h 943898"/>
                <a:gd name="connsiteX18" fmla="*/ 97166 w 945286"/>
                <a:gd name="connsiteY18" fmla="*/ 369231 h 943898"/>
                <a:gd name="connsiteX19" fmla="*/ 0 w 945286"/>
                <a:gd name="connsiteY19" fmla="*/ 416426 h 943898"/>
                <a:gd name="connsiteX20" fmla="*/ 0 w 945286"/>
                <a:gd name="connsiteY20" fmla="*/ 527472 h 943898"/>
                <a:gd name="connsiteX21" fmla="*/ 97166 w 945286"/>
                <a:gd name="connsiteY21" fmla="*/ 576055 h 943898"/>
                <a:gd name="connsiteX22" fmla="*/ 133256 w 945286"/>
                <a:gd name="connsiteY22" fmla="*/ 662117 h 943898"/>
                <a:gd name="connsiteX23" fmla="*/ 98554 w 945286"/>
                <a:gd name="connsiteY23" fmla="*/ 766223 h 943898"/>
                <a:gd name="connsiteX24" fmla="*/ 177675 w 945286"/>
                <a:gd name="connsiteY24" fmla="*/ 845344 h 943898"/>
                <a:gd name="connsiteX25" fmla="*/ 281781 w 945286"/>
                <a:gd name="connsiteY25" fmla="*/ 810642 h 943898"/>
                <a:gd name="connsiteX26" fmla="*/ 369231 w 945286"/>
                <a:gd name="connsiteY26" fmla="*/ 846732 h 943898"/>
                <a:gd name="connsiteX27" fmla="*/ 417814 w 945286"/>
                <a:gd name="connsiteY27" fmla="*/ 943898 h 943898"/>
                <a:gd name="connsiteX28" fmla="*/ 528861 w 945286"/>
                <a:gd name="connsiteY28" fmla="*/ 943898 h 943898"/>
                <a:gd name="connsiteX29" fmla="*/ 577444 w 945286"/>
                <a:gd name="connsiteY29" fmla="*/ 846732 h 943898"/>
                <a:gd name="connsiteX30" fmla="*/ 663505 w 945286"/>
                <a:gd name="connsiteY30" fmla="*/ 810642 h 943898"/>
                <a:gd name="connsiteX31" fmla="*/ 767611 w 945286"/>
                <a:gd name="connsiteY31" fmla="*/ 845344 h 943898"/>
                <a:gd name="connsiteX32" fmla="*/ 846732 w 945286"/>
                <a:gd name="connsiteY32" fmla="*/ 766223 h 943898"/>
                <a:gd name="connsiteX33" fmla="*/ 812030 w 945286"/>
                <a:gd name="connsiteY33" fmla="*/ 662117 h 943898"/>
                <a:gd name="connsiteX34" fmla="*/ 848120 w 945286"/>
                <a:gd name="connsiteY34" fmla="*/ 574667 h 943898"/>
                <a:gd name="connsiteX35" fmla="*/ 945286 w 945286"/>
                <a:gd name="connsiteY35" fmla="*/ 526084 h 943898"/>
                <a:gd name="connsiteX36" fmla="*/ 945286 w 945286"/>
                <a:gd name="connsiteY36" fmla="*/ 415038 h 943898"/>
                <a:gd name="connsiteX37" fmla="*/ 846732 w 945286"/>
                <a:gd name="connsiteY37" fmla="*/ 367843 h 94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45286" h="943898">
                  <a:moveTo>
                    <a:pt x="471949" y="638519"/>
                  </a:moveTo>
                  <a:cubicBezTo>
                    <a:pt x="380335" y="638519"/>
                    <a:pt x="305379" y="563563"/>
                    <a:pt x="305379" y="471949"/>
                  </a:cubicBezTo>
                  <a:cubicBezTo>
                    <a:pt x="305379" y="380335"/>
                    <a:pt x="380335" y="305379"/>
                    <a:pt x="471949" y="305379"/>
                  </a:cubicBezTo>
                  <a:cubicBezTo>
                    <a:pt x="563563" y="305379"/>
                    <a:pt x="638519" y="380335"/>
                    <a:pt x="638519" y="471949"/>
                  </a:cubicBezTo>
                  <a:cubicBezTo>
                    <a:pt x="638519" y="563563"/>
                    <a:pt x="563563" y="638519"/>
                    <a:pt x="471949" y="638519"/>
                  </a:cubicBezTo>
                  <a:close/>
                  <a:moveTo>
                    <a:pt x="846732" y="367843"/>
                  </a:moveTo>
                  <a:cubicBezTo>
                    <a:pt x="838404" y="337305"/>
                    <a:pt x="825911" y="308155"/>
                    <a:pt x="810642" y="281781"/>
                  </a:cubicBezTo>
                  <a:lnTo>
                    <a:pt x="845344" y="177675"/>
                  </a:lnTo>
                  <a:lnTo>
                    <a:pt x="766223" y="98554"/>
                  </a:lnTo>
                  <a:lnTo>
                    <a:pt x="662117" y="133256"/>
                  </a:lnTo>
                  <a:cubicBezTo>
                    <a:pt x="634355" y="117987"/>
                    <a:pt x="605205" y="105495"/>
                    <a:pt x="574667" y="97166"/>
                  </a:cubicBezTo>
                  <a:lnTo>
                    <a:pt x="527472" y="0"/>
                  </a:lnTo>
                  <a:lnTo>
                    <a:pt x="416426" y="0"/>
                  </a:lnTo>
                  <a:lnTo>
                    <a:pt x="367843" y="97166"/>
                  </a:lnTo>
                  <a:cubicBezTo>
                    <a:pt x="337305" y="105495"/>
                    <a:pt x="308155" y="117987"/>
                    <a:pt x="281781" y="133256"/>
                  </a:cubicBezTo>
                  <a:lnTo>
                    <a:pt x="177675" y="98554"/>
                  </a:lnTo>
                  <a:lnTo>
                    <a:pt x="98554" y="177675"/>
                  </a:lnTo>
                  <a:lnTo>
                    <a:pt x="133256" y="281781"/>
                  </a:lnTo>
                  <a:cubicBezTo>
                    <a:pt x="117987" y="309543"/>
                    <a:pt x="105495" y="338693"/>
                    <a:pt x="97166" y="369231"/>
                  </a:cubicBezTo>
                  <a:lnTo>
                    <a:pt x="0" y="416426"/>
                  </a:lnTo>
                  <a:lnTo>
                    <a:pt x="0" y="527472"/>
                  </a:lnTo>
                  <a:lnTo>
                    <a:pt x="97166" y="576055"/>
                  </a:lnTo>
                  <a:cubicBezTo>
                    <a:pt x="105495" y="606593"/>
                    <a:pt x="117987" y="635743"/>
                    <a:pt x="133256" y="662117"/>
                  </a:cubicBezTo>
                  <a:lnTo>
                    <a:pt x="98554" y="766223"/>
                  </a:lnTo>
                  <a:lnTo>
                    <a:pt x="177675" y="845344"/>
                  </a:lnTo>
                  <a:lnTo>
                    <a:pt x="281781" y="810642"/>
                  </a:lnTo>
                  <a:cubicBezTo>
                    <a:pt x="309543" y="825911"/>
                    <a:pt x="338693" y="838404"/>
                    <a:pt x="369231" y="846732"/>
                  </a:cubicBezTo>
                  <a:lnTo>
                    <a:pt x="417814" y="943898"/>
                  </a:lnTo>
                  <a:lnTo>
                    <a:pt x="528861" y="943898"/>
                  </a:lnTo>
                  <a:lnTo>
                    <a:pt x="577444" y="846732"/>
                  </a:lnTo>
                  <a:cubicBezTo>
                    <a:pt x="607981" y="838404"/>
                    <a:pt x="637131" y="825911"/>
                    <a:pt x="663505" y="810642"/>
                  </a:cubicBezTo>
                  <a:lnTo>
                    <a:pt x="767611" y="845344"/>
                  </a:lnTo>
                  <a:lnTo>
                    <a:pt x="846732" y="766223"/>
                  </a:lnTo>
                  <a:lnTo>
                    <a:pt x="812030" y="662117"/>
                  </a:lnTo>
                  <a:cubicBezTo>
                    <a:pt x="827299" y="634355"/>
                    <a:pt x="839792" y="605205"/>
                    <a:pt x="848120" y="574667"/>
                  </a:cubicBezTo>
                  <a:lnTo>
                    <a:pt x="945286" y="526084"/>
                  </a:lnTo>
                  <a:lnTo>
                    <a:pt x="945286" y="415038"/>
                  </a:lnTo>
                  <a:lnTo>
                    <a:pt x="846732" y="367843"/>
                  </a:lnTo>
                  <a:close/>
                </a:path>
              </a:pathLst>
            </a:custGeom>
            <a:solidFill>
              <a:schemeClr val="bg1">
                <a:lumMod val="85000"/>
              </a:schemeClr>
            </a:solidFill>
            <a:ln w="13791" cap="flat">
              <a:noFill/>
              <a:prstDash val="solid"/>
              <a:miter/>
            </a:ln>
          </p:spPr>
          <p:txBody>
            <a:bodyPr rtlCol="0" anchor="ctr"/>
            <a:lstStyle/>
            <a:p>
              <a:endParaRPr lang="en-US"/>
            </a:p>
          </p:txBody>
        </p:sp>
        <p:sp>
          <p:nvSpPr>
            <p:cNvPr id="118" name="Oval 117">
              <a:extLst>
                <a:ext uri="{FF2B5EF4-FFF2-40B4-BE49-F238E27FC236}">
                  <a16:creationId xmlns:a16="http://schemas.microsoft.com/office/drawing/2014/main" id="{4FB62D01-F79B-6936-15D9-945C035A7087}"/>
                </a:ext>
              </a:extLst>
            </p:cNvPr>
            <p:cNvSpPr/>
            <p:nvPr/>
          </p:nvSpPr>
          <p:spPr>
            <a:xfrm>
              <a:off x="4237714" y="3296150"/>
              <a:ext cx="792427" cy="871669"/>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B7F90C46-2A4E-2EA7-AC14-A8EF90112EDC}"/>
                </a:ext>
              </a:extLst>
            </p:cNvPr>
            <p:cNvSpPr/>
            <p:nvPr/>
          </p:nvSpPr>
          <p:spPr>
            <a:xfrm rot="21159148">
              <a:off x="2816207" y="1857377"/>
              <a:ext cx="2360773" cy="1291865"/>
            </a:xfrm>
            <a:custGeom>
              <a:avLst/>
              <a:gdLst>
                <a:gd name="connsiteX0" fmla="*/ 1851280 w 2360772"/>
                <a:gd name="connsiteY0" fmla="*/ 9172 h 1684825"/>
                <a:gd name="connsiteX1" fmla="*/ 2197924 w 2360772"/>
                <a:gd name="connsiteY1" fmla="*/ 79869 h 1684825"/>
                <a:gd name="connsiteX2" fmla="*/ 2360772 w 2360772"/>
                <a:gd name="connsiteY2" fmla="*/ 139472 h 1684825"/>
                <a:gd name="connsiteX3" fmla="*/ 1614303 w 2360772"/>
                <a:gd name="connsiteY3" fmla="*/ 1684825 h 1684825"/>
                <a:gd name="connsiteX4" fmla="*/ 0 w 2360772"/>
                <a:gd name="connsiteY4" fmla="*/ 1174423 h 1684825"/>
                <a:gd name="connsiteX5" fmla="*/ 32721 w 2360772"/>
                <a:gd name="connsiteY5" fmla="*/ 1085022 h 1684825"/>
                <a:gd name="connsiteX6" fmla="*/ 1669640 w 2360772"/>
                <a:gd name="connsiteY6" fmla="*/ 1 h 1684825"/>
                <a:gd name="connsiteX7" fmla="*/ 1851280 w 2360772"/>
                <a:gd name="connsiteY7" fmla="*/ 9172 h 1684825"/>
                <a:gd name="connsiteX0" fmla="*/ 1614303 w 2360772"/>
                <a:gd name="connsiteY0" fmla="*/ 1684825 h 1776265"/>
                <a:gd name="connsiteX1" fmla="*/ 0 w 2360772"/>
                <a:gd name="connsiteY1" fmla="*/ 1174423 h 1776265"/>
                <a:gd name="connsiteX2" fmla="*/ 32721 w 2360772"/>
                <a:gd name="connsiteY2" fmla="*/ 1085022 h 1776265"/>
                <a:gd name="connsiteX3" fmla="*/ 1669640 w 2360772"/>
                <a:gd name="connsiteY3" fmla="*/ 1 h 1776265"/>
                <a:gd name="connsiteX4" fmla="*/ 1851280 w 2360772"/>
                <a:gd name="connsiteY4" fmla="*/ 9172 h 1776265"/>
                <a:gd name="connsiteX5" fmla="*/ 2197924 w 2360772"/>
                <a:gd name="connsiteY5" fmla="*/ 79869 h 1776265"/>
                <a:gd name="connsiteX6" fmla="*/ 2360772 w 2360772"/>
                <a:gd name="connsiteY6" fmla="*/ 139472 h 1776265"/>
                <a:gd name="connsiteX7" fmla="*/ 1705743 w 2360772"/>
                <a:gd name="connsiteY7" fmla="*/ 1776265 h 1776265"/>
                <a:gd name="connsiteX0" fmla="*/ 1614303 w 2360772"/>
                <a:gd name="connsiteY0" fmla="*/ 1684825 h 1684825"/>
                <a:gd name="connsiteX1" fmla="*/ 0 w 2360772"/>
                <a:gd name="connsiteY1" fmla="*/ 1174423 h 1684825"/>
                <a:gd name="connsiteX2" fmla="*/ 32721 w 2360772"/>
                <a:gd name="connsiteY2" fmla="*/ 1085022 h 1684825"/>
                <a:gd name="connsiteX3" fmla="*/ 1669640 w 2360772"/>
                <a:gd name="connsiteY3" fmla="*/ 1 h 1684825"/>
                <a:gd name="connsiteX4" fmla="*/ 1851280 w 2360772"/>
                <a:gd name="connsiteY4" fmla="*/ 9172 h 1684825"/>
                <a:gd name="connsiteX5" fmla="*/ 2197924 w 2360772"/>
                <a:gd name="connsiteY5" fmla="*/ 79869 h 1684825"/>
                <a:gd name="connsiteX6" fmla="*/ 2360772 w 2360772"/>
                <a:gd name="connsiteY6" fmla="*/ 139472 h 1684825"/>
                <a:gd name="connsiteX0" fmla="*/ 0 w 2360772"/>
                <a:gd name="connsiteY0" fmla="*/ 1174423 h 1174423"/>
                <a:gd name="connsiteX1" fmla="*/ 32721 w 2360772"/>
                <a:gd name="connsiteY1" fmla="*/ 1085022 h 1174423"/>
                <a:gd name="connsiteX2" fmla="*/ 1669640 w 2360772"/>
                <a:gd name="connsiteY2" fmla="*/ 1 h 1174423"/>
                <a:gd name="connsiteX3" fmla="*/ 1851280 w 2360772"/>
                <a:gd name="connsiteY3" fmla="*/ 9172 h 1174423"/>
                <a:gd name="connsiteX4" fmla="*/ 2197924 w 2360772"/>
                <a:gd name="connsiteY4" fmla="*/ 79869 h 1174423"/>
                <a:gd name="connsiteX5" fmla="*/ 2360772 w 2360772"/>
                <a:gd name="connsiteY5" fmla="*/ 139472 h 1174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772" h="1174423">
                  <a:moveTo>
                    <a:pt x="0" y="1174423"/>
                  </a:moveTo>
                  <a:lnTo>
                    <a:pt x="32721" y="1085022"/>
                  </a:lnTo>
                  <a:cubicBezTo>
                    <a:pt x="302412" y="447400"/>
                    <a:pt x="933778" y="0"/>
                    <a:pt x="1669640" y="1"/>
                  </a:cubicBezTo>
                  <a:cubicBezTo>
                    <a:pt x="1730962" y="1"/>
                    <a:pt x="1791558" y="3107"/>
                    <a:pt x="1851280" y="9172"/>
                  </a:cubicBezTo>
                  <a:cubicBezTo>
                    <a:pt x="1970723" y="21303"/>
                    <a:pt x="2086668" y="45265"/>
                    <a:pt x="2197924" y="79869"/>
                  </a:cubicBezTo>
                  <a:lnTo>
                    <a:pt x="2360772" y="139472"/>
                  </a:lnTo>
                </a:path>
              </a:pathLst>
            </a:custGeom>
            <a:noFill/>
            <a:ln w="12700" cap="flat">
              <a:solidFill>
                <a:schemeClr val="bg1">
                  <a:lumMod val="75000"/>
                </a:schemeClr>
              </a:solidFill>
              <a:prstDash val="solid"/>
              <a:miter/>
              <a:headEnd type="none" w="lg" len="med"/>
              <a:tailEnd type="triangle" w="lg" len="med"/>
            </a:ln>
          </p:spPr>
          <p:txBody>
            <a:bodyPr rtlCol="0" anchor="ctr"/>
            <a:lstStyle/>
            <a:p>
              <a:endParaRPr lang="en-US"/>
            </a:p>
          </p:txBody>
        </p:sp>
        <p:sp>
          <p:nvSpPr>
            <p:cNvPr id="6" name="Freeform: Shape 5">
              <a:extLst>
                <a:ext uri="{FF2B5EF4-FFF2-40B4-BE49-F238E27FC236}">
                  <a16:creationId xmlns:a16="http://schemas.microsoft.com/office/drawing/2014/main" id="{8DC6BDD5-66AB-DB3E-3D61-5332DFFD18C5}"/>
                </a:ext>
              </a:extLst>
            </p:cNvPr>
            <p:cNvSpPr/>
            <p:nvPr/>
          </p:nvSpPr>
          <p:spPr>
            <a:xfrm rot="541777">
              <a:off x="3885337" y="3196448"/>
              <a:ext cx="102740" cy="760157"/>
            </a:xfrm>
            <a:custGeom>
              <a:avLst/>
              <a:gdLst>
                <a:gd name="connsiteX0" fmla="*/ 109062 w 109062"/>
                <a:gd name="connsiteY0" fmla="*/ 1877 h 733576"/>
                <a:gd name="connsiteX1" fmla="*/ 105308 w 109062"/>
                <a:gd name="connsiteY1" fmla="*/ 0 h 733576"/>
                <a:gd name="connsiteX2" fmla="*/ 0 w 109062"/>
                <a:gd name="connsiteY2" fmla="*/ 398792 h 733576"/>
                <a:gd name="connsiteX3" fmla="*/ 72231 w 109062"/>
                <a:gd name="connsiteY3" fmla="*/ 733577 h 733576"/>
                <a:gd name="connsiteX4" fmla="*/ 76254 w 109062"/>
                <a:gd name="connsiteY4" fmla="*/ 731521 h 733576"/>
                <a:gd name="connsiteX5" fmla="*/ 4470 w 109062"/>
                <a:gd name="connsiteY5" fmla="*/ 398881 h 733576"/>
                <a:gd name="connsiteX6" fmla="*/ 109062 w 109062"/>
                <a:gd name="connsiteY6" fmla="*/ 1877 h 73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062" h="733576">
                  <a:moveTo>
                    <a:pt x="109062" y="1877"/>
                  </a:moveTo>
                  <a:lnTo>
                    <a:pt x="105308" y="0"/>
                  </a:lnTo>
                  <a:cubicBezTo>
                    <a:pt x="38351" y="117733"/>
                    <a:pt x="0" y="253882"/>
                    <a:pt x="0" y="398792"/>
                  </a:cubicBezTo>
                  <a:cubicBezTo>
                    <a:pt x="0" y="516078"/>
                    <a:pt x="24315" y="628537"/>
                    <a:pt x="72231" y="733577"/>
                  </a:cubicBezTo>
                  <a:lnTo>
                    <a:pt x="76254" y="731521"/>
                  </a:lnTo>
                  <a:cubicBezTo>
                    <a:pt x="30126" y="630146"/>
                    <a:pt x="4470" y="517509"/>
                    <a:pt x="4470" y="398881"/>
                  </a:cubicBezTo>
                  <a:cubicBezTo>
                    <a:pt x="4470" y="254419"/>
                    <a:pt x="42552" y="118985"/>
                    <a:pt x="109062" y="1877"/>
                  </a:cubicBezTo>
                  <a:close/>
                </a:path>
              </a:pathLst>
            </a:custGeom>
            <a:noFill/>
            <a:ln w="8934"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FE6082ED-F359-ADA6-E3A2-38E6B0C98A89}"/>
                </a:ext>
              </a:extLst>
            </p:cNvPr>
            <p:cNvSpPr/>
            <p:nvPr/>
          </p:nvSpPr>
          <p:spPr>
            <a:xfrm rot="541777">
              <a:off x="1645700" y="4891757"/>
              <a:ext cx="542838" cy="402959"/>
            </a:xfrm>
            <a:custGeom>
              <a:avLst/>
              <a:gdLst>
                <a:gd name="connsiteX0" fmla="*/ 3755 w 576241"/>
                <a:gd name="connsiteY0" fmla="*/ 0 h 388868"/>
                <a:gd name="connsiteX1" fmla="*/ 0 w 576241"/>
                <a:gd name="connsiteY1" fmla="*/ 1877 h 388868"/>
                <a:gd name="connsiteX2" fmla="*/ 575705 w 576241"/>
                <a:gd name="connsiteY2" fmla="*/ 388869 h 388868"/>
                <a:gd name="connsiteX3" fmla="*/ 576241 w 576241"/>
                <a:gd name="connsiteY3" fmla="*/ 384489 h 388868"/>
                <a:gd name="connsiteX4" fmla="*/ 3755 w 576241"/>
                <a:gd name="connsiteY4" fmla="*/ 0 h 38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241" h="388868">
                  <a:moveTo>
                    <a:pt x="3755" y="0"/>
                  </a:moveTo>
                  <a:lnTo>
                    <a:pt x="0" y="1877"/>
                  </a:lnTo>
                  <a:cubicBezTo>
                    <a:pt x="121846" y="206145"/>
                    <a:pt x="331030" y="352485"/>
                    <a:pt x="575705" y="388869"/>
                  </a:cubicBezTo>
                  <a:lnTo>
                    <a:pt x="576241" y="384489"/>
                  </a:lnTo>
                  <a:cubicBezTo>
                    <a:pt x="332729" y="348283"/>
                    <a:pt x="124796" y="203016"/>
                    <a:pt x="3755" y="0"/>
                  </a:cubicBezTo>
                  <a:close/>
                </a:path>
              </a:pathLst>
            </a:custGeom>
            <a:noFill/>
            <a:ln w="8934"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DEB629B7-D503-4313-DE55-28BAD1B5CCB3}"/>
                </a:ext>
              </a:extLst>
            </p:cNvPr>
            <p:cNvSpPr/>
            <p:nvPr/>
          </p:nvSpPr>
          <p:spPr>
            <a:xfrm rot="541777">
              <a:off x="2256033" y="5103745"/>
              <a:ext cx="621747" cy="314402"/>
            </a:xfrm>
            <a:custGeom>
              <a:avLst/>
              <a:gdLst>
                <a:gd name="connsiteX0" fmla="*/ 30573 w 660004"/>
                <a:gd name="connsiteY0" fmla="*/ 298937 h 303407"/>
                <a:gd name="connsiteX1" fmla="*/ 536 w 660004"/>
                <a:gd name="connsiteY1" fmla="*/ 298312 h 303407"/>
                <a:gd name="connsiteX2" fmla="*/ 0 w 660004"/>
                <a:gd name="connsiteY2" fmla="*/ 302781 h 303407"/>
                <a:gd name="connsiteX3" fmla="*/ 30573 w 660004"/>
                <a:gd name="connsiteY3" fmla="*/ 303407 h 303407"/>
                <a:gd name="connsiteX4" fmla="*/ 660005 w 660004"/>
                <a:gd name="connsiteY4" fmla="*/ 2056 h 303407"/>
                <a:gd name="connsiteX5" fmla="*/ 656429 w 660004"/>
                <a:gd name="connsiteY5" fmla="*/ 0 h 303407"/>
                <a:gd name="connsiteX6" fmla="*/ 30573 w 660004"/>
                <a:gd name="connsiteY6" fmla="*/ 298937 h 303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004" h="303407">
                  <a:moveTo>
                    <a:pt x="30573" y="298937"/>
                  </a:moveTo>
                  <a:cubicBezTo>
                    <a:pt x="20471" y="298937"/>
                    <a:pt x="10549" y="298669"/>
                    <a:pt x="536" y="298312"/>
                  </a:cubicBezTo>
                  <a:lnTo>
                    <a:pt x="0" y="302781"/>
                  </a:lnTo>
                  <a:cubicBezTo>
                    <a:pt x="10102" y="303139"/>
                    <a:pt x="20293" y="303407"/>
                    <a:pt x="30573" y="303407"/>
                  </a:cubicBezTo>
                  <a:cubicBezTo>
                    <a:pt x="284545" y="303407"/>
                    <a:pt x="511609" y="185674"/>
                    <a:pt x="660005" y="2056"/>
                  </a:cubicBezTo>
                  <a:lnTo>
                    <a:pt x="656429" y="0"/>
                  </a:lnTo>
                  <a:cubicBezTo>
                    <a:pt x="508927" y="182277"/>
                    <a:pt x="283383" y="298937"/>
                    <a:pt x="30573" y="298937"/>
                  </a:cubicBezTo>
                  <a:close/>
                </a:path>
              </a:pathLst>
            </a:custGeom>
            <a:noFill/>
            <a:ln w="8934"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6A8D48BC-3AF9-D4EA-4A0E-6C3F09B9C1ED}"/>
                </a:ext>
              </a:extLst>
            </p:cNvPr>
            <p:cNvSpPr/>
            <p:nvPr/>
          </p:nvSpPr>
          <p:spPr>
            <a:xfrm rot="541777">
              <a:off x="7575022" y="2814146"/>
              <a:ext cx="85643" cy="711525"/>
            </a:xfrm>
            <a:custGeom>
              <a:avLst/>
              <a:gdLst>
                <a:gd name="connsiteX0" fmla="*/ 49882 w 90914"/>
                <a:gd name="connsiteY0" fmla="*/ 65706 h 686644"/>
                <a:gd name="connsiteX1" fmla="*/ 46217 w 90914"/>
                <a:gd name="connsiteY1" fmla="*/ 57302 h 686644"/>
                <a:gd name="connsiteX2" fmla="*/ 41747 w 90914"/>
                <a:gd name="connsiteY2" fmla="*/ 45323 h 686644"/>
                <a:gd name="connsiteX3" fmla="*/ 25656 w 90914"/>
                <a:gd name="connsiteY3" fmla="*/ 0 h 686644"/>
                <a:gd name="connsiteX4" fmla="*/ 20203 w 90914"/>
                <a:gd name="connsiteY4" fmla="*/ 983 h 686644"/>
                <a:gd name="connsiteX5" fmla="*/ 86534 w 90914"/>
                <a:gd name="connsiteY5" fmla="*/ 321197 h 686644"/>
                <a:gd name="connsiteX6" fmla="*/ 0 w 90914"/>
                <a:gd name="connsiteY6" fmla="*/ 684499 h 686644"/>
                <a:gd name="connsiteX7" fmla="*/ 3665 w 90914"/>
                <a:gd name="connsiteY7" fmla="*/ 686644 h 686644"/>
                <a:gd name="connsiteX8" fmla="*/ 90915 w 90914"/>
                <a:gd name="connsiteY8" fmla="*/ 321286 h 686644"/>
                <a:gd name="connsiteX9" fmla="*/ 49882 w 90914"/>
                <a:gd name="connsiteY9" fmla="*/ 65706 h 68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914" h="686644">
                  <a:moveTo>
                    <a:pt x="49882" y="65706"/>
                  </a:moveTo>
                  <a:lnTo>
                    <a:pt x="46217" y="57302"/>
                  </a:lnTo>
                  <a:lnTo>
                    <a:pt x="41747" y="45323"/>
                  </a:lnTo>
                  <a:cubicBezTo>
                    <a:pt x="36115" y="30305"/>
                    <a:pt x="30841" y="15197"/>
                    <a:pt x="25656" y="0"/>
                  </a:cubicBezTo>
                  <a:lnTo>
                    <a:pt x="20203" y="983"/>
                  </a:lnTo>
                  <a:cubicBezTo>
                    <a:pt x="62845" y="99139"/>
                    <a:pt x="86534" y="207397"/>
                    <a:pt x="86534" y="321197"/>
                  </a:cubicBezTo>
                  <a:cubicBezTo>
                    <a:pt x="86534" y="451893"/>
                    <a:pt x="55336" y="575347"/>
                    <a:pt x="0" y="684499"/>
                  </a:cubicBezTo>
                  <a:lnTo>
                    <a:pt x="3665" y="686644"/>
                  </a:lnTo>
                  <a:cubicBezTo>
                    <a:pt x="59358" y="576867"/>
                    <a:pt x="90915" y="452697"/>
                    <a:pt x="90915" y="321286"/>
                  </a:cubicBezTo>
                  <a:cubicBezTo>
                    <a:pt x="90915" y="233590"/>
                    <a:pt x="77148" y="147681"/>
                    <a:pt x="49882" y="65706"/>
                  </a:cubicBezTo>
                  <a:close/>
                </a:path>
              </a:pathLst>
            </a:custGeom>
            <a:noFill/>
            <a:ln w="8934"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9F3B9D25-F66A-9EA4-D9B6-BDEB2DA58BBC}"/>
                </a:ext>
              </a:extLst>
            </p:cNvPr>
            <p:cNvSpPr/>
            <p:nvPr/>
          </p:nvSpPr>
          <p:spPr>
            <a:xfrm rot="541777">
              <a:off x="6135760" y="3278044"/>
              <a:ext cx="546207" cy="485867"/>
            </a:xfrm>
            <a:custGeom>
              <a:avLst/>
              <a:gdLst>
                <a:gd name="connsiteX0" fmla="*/ 3844 w 579816"/>
                <a:gd name="connsiteY0" fmla="*/ 0 h 468877"/>
                <a:gd name="connsiteX1" fmla="*/ 0 w 579816"/>
                <a:gd name="connsiteY1" fmla="*/ 1967 h 468877"/>
                <a:gd name="connsiteX2" fmla="*/ 7330 w 579816"/>
                <a:gd name="connsiteY2" fmla="*/ 17075 h 468877"/>
                <a:gd name="connsiteX3" fmla="*/ 16538 w 579816"/>
                <a:gd name="connsiteY3" fmla="*/ 37904 h 468877"/>
                <a:gd name="connsiteX4" fmla="*/ 579370 w 579816"/>
                <a:gd name="connsiteY4" fmla="*/ 468878 h 468877"/>
                <a:gd name="connsiteX5" fmla="*/ 579817 w 579816"/>
                <a:gd name="connsiteY5" fmla="*/ 464855 h 468877"/>
                <a:gd name="connsiteX6" fmla="*/ 3844 w 579816"/>
                <a:gd name="connsiteY6" fmla="*/ 0 h 46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816" h="468877">
                  <a:moveTo>
                    <a:pt x="3844" y="0"/>
                  </a:moveTo>
                  <a:lnTo>
                    <a:pt x="0" y="1967"/>
                  </a:lnTo>
                  <a:cubicBezTo>
                    <a:pt x="2413" y="7062"/>
                    <a:pt x="4917" y="11979"/>
                    <a:pt x="7330" y="17075"/>
                  </a:cubicBezTo>
                  <a:lnTo>
                    <a:pt x="16538" y="37904"/>
                  </a:lnTo>
                  <a:cubicBezTo>
                    <a:pt x="128550" y="261481"/>
                    <a:pt x="338807" y="419442"/>
                    <a:pt x="579370" y="468878"/>
                  </a:cubicBezTo>
                  <a:lnTo>
                    <a:pt x="579817" y="464855"/>
                  </a:lnTo>
                  <a:cubicBezTo>
                    <a:pt x="321197" y="412380"/>
                    <a:pt x="107632" y="235825"/>
                    <a:pt x="3844" y="0"/>
                  </a:cubicBezTo>
                  <a:close/>
                </a:path>
              </a:pathLst>
            </a:custGeom>
            <a:noFill/>
            <a:ln w="8934"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F96082B7-CC39-594B-3053-B756462859BE}"/>
                </a:ext>
              </a:extLst>
            </p:cNvPr>
            <p:cNvSpPr/>
            <p:nvPr/>
          </p:nvSpPr>
          <p:spPr>
            <a:xfrm rot="541777">
              <a:off x="6746262" y="3520774"/>
              <a:ext cx="706127" cy="381839"/>
            </a:xfrm>
            <a:custGeom>
              <a:avLst/>
              <a:gdLst>
                <a:gd name="connsiteX0" fmla="*/ 72768 w 749578"/>
                <a:gd name="connsiteY0" fmla="*/ 364017 h 368486"/>
                <a:gd name="connsiteX1" fmla="*/ 536 w 749578"/>
                <a:gd name="connsiteY1" fmla="*/ 360710 h 368486"/>
                <a:gd name="connsiteX2" fmla="*/ 0 w 749578"/>
                <a:gd name="connsiteY2" fmla="*/ 365000 h 368486"/>
                <a:gd name="connsiteX3" fmla="*/ 72768 w 749578"/>
                <a:gd name="connsiteY3" fmla="*/ 368487 h 368486"/>
                <a:gd name="connsiteX4" fmla="*/ 749579 w 749578"/>
                <a:gd name="connsiteY4" fmla="*/ 2146 h 368486"/>
                <a:gd name="connsiteX5" fmla="*/ 746003 w 749578"/>
                <a:gd name="connsiteY5" fmla="*/ 0 h 368486"/>
                <a:gd name="connsiteX6" fmla="*/ 72768 w 749578"/>
                <a:gd name="connsiteY6" fmla="*/ 364017 h 36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9578" h="368486">
                  <a:moveTo>
                    <a:pt x="72768" y="364017"/>
                  </a:moveTo>
                  <a:cubicBezTo>
                    <a:pt x="48363" y="364017"/>
                    <a:pt x="24316" y="362855"/>
                    <a:pt x="536" y="360710"/>
                  </a:cubicBezTo>
                  <a:lnTo>
                    <a:pt x="0" y="365000"/>
                  </a:lnTo>
                  <a:cubicBezTo>
                    <a:pt x="24047" y="367235"/>
                    <a:pt x="48363" y="368487"/>
                    <a:pt x="72768" y="368487"/>
                  </a:cubicBezTo>
                  <a:cubicBezTo>
                    <a:pt x="355525" y="368487"/>
                    <a:pt x="604848" y="222594"/>
                    <a:pt x="749579" y="2146"/>
                  </a:cubicBezTo>
                  <a:lnTo>
                    <a:pt x="746003" y="0"/>
                  </a:lnTo>
                  <a:cubicBezTo>
                    <a:pt x="602255" y="219197"/>
                    <a:pt x="354452" y="364017"/>
                    <a:pt x="72768" y="364017"/>
                  </a:cubicBezTo>
                  <a:close/>
                </a:path>
              </a:pathLst>
            </a:custGeom>
            <a:noFill/>
            <a:ln w="8934"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7F23A4A-8BEC-EB5B-66F9-67B214759FF8}"/>
                </a:ext>
              </a:extLst>
            </p:cNvPr>
            <p:cNvSpPr/>
            <p:nvPr/>
          </p:nvSpPr>
          <p:spPr>
            <a:xfrm rot="541777">
              <a:off x="4115569" y="2848170"/>
              <a:ext cx="610713" cy="348677"/>
            </a:xfrm>
            <a:custGeom>
              <a:avLst/>
              <a:gdLst>
                <a:gd name="connsiteX0" fmla="*/ 647936 w 648293"/>
                <a:gd name="connsiteY0" fmla="*/ 4470 h 336483"/>
                <a:gd name="connsiteX1" fmla="*/ 648294 w 648293"/>
                <a:gd name="connsiteY1" fmla="*/ 0 h 336483"/>
                <a:gd name="connsiteX2" fmla="*/ 0 w 648293"/>
                <a:gd name="connsiteY2" fmla="*/ 334606 h 336483"/>
                <a:gd name="connsiteX3" fmla="*/ 3755 w 648293"/>
                <a:gd name="connsiteY3" fmla="*/ 336483 h 336483"/>
                <a:gd name="connsiteX4" fmla="*/ 647936 w 648293"/>
                <a:gd name="connsiteY4" fmla="*/ 4470 h 336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293" h="336483">
                  <a:moveTo>
                    <a:pt x="647936" y="4470"/>
                  </a:moveTo>
                  <a:lnTo>
                    <a:pt x="648294" y="0"/>
                  </a:lnTo>
                  <a:cubicBezTo>
                    <a:pt x="381986" y="2146"/>
                    <a:pt x="145982" y="133646"/>
                    <a:pt x="0" y="334606"/>
                  </a:cubicBezTo>
                  <a:lnTo>
                    <a:pt x="3755" y="336483"/>
                  </a:lnTo>
                  <a:cubicBezTo>
                    <a:pt x="148664" y="137043"/>
                    <a:pt x="382969" y="6705"/>
                    <a:pt x="647936" y="4470"/>
                  </a:cubicBezTo>
                  <a:close/>
                </a:path>
              </a:pathLst>
            </a:custGeom>
            <a:noFill/>
            <a:ln w="8934"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89005C7-D794-F2B2-9D67-45981BB505F6}"/>
                </a:ext>
              </a:extLst>
            </p:cNvPr>
            <p:cNvSpPr/>
            <p:nvPr/>
          </p:nvSpPr>
          <p:spPr>
            <a:xfrm rot="541777">
              <a:off x="3007619" y="4325741"/>
              <a:ext cx="123036" cy="784520"/>
            </a:xfrm>
            <a:custGeom>
              <a:avLst/>
              <a:gdLst>
                <a:gd name="connsiteX0" fmla="*/ 126136 w 130606"/>
                <a:gd name="connsiteY0" fmla="*/ 322359 h 757087"/>
                <a:gd name="connsiteX1" fmla="*/ 0 w 130606"/>
                <a:gd name="connsiteY1" fmla="*/ 755032 h 757087"/>
                <a:gd name="connsiteX2" fmla="*/ 3576 w 130606"/>
                <a:gd name="connsiteY2" fmla="*/ 757088 h 757087"/>
                <a:gd name="connsiteX3" fmla="*/ 130606 w 130606"/>
                <a:gd name="connsiteY3" fmla="*/ 322359 h 757087"/>
                <a:gd name="connsiteX4" fmla="*/ 63917 w 130606"/>
                <a:gd name="connsiteY4" fmla="*/ 0 h 757087"/>
                <a:gd name="connsiteX5" fmla="*/ 59805 w 130606"/>
                <a:gd name="connsiteY5" fmla="*/ 2056 h 757087"/>
                <a:gd name="connsiteX6" fmla="*/ 126136 w 130606"/>
                <a:gd name="connsiteY6" fmla="*/ 322359 h 757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606" h="757087">
                  <a:moveTo>
                    <a:pt x="126136" y="322359"/>
                  </a:moveTo>
                  <a:cubicBezTo>
                    <a:pt x="126136" y="481661"/>
                    <a:pt x="79830" y="630057"/>
                    <a:pt x="0" y="755032"/>
                  </a:cubicBezTo>
                  <a:lnTo>
                    <a:pt x="3576" y="757088"/>
                  </a:lnTo>
                  <a:cubicBezTo>
                    <a:pt x="83942" y="631487"/>
                    <a:pt x="130606" y="482287"/>
                    <a:pt x="130606" y="322359"/>
                  </a:cubicBezTo>
                  <a:cubicBezTo>
                    <a:pt x="130606" y="209632"/>
                    <a:pt x="108168" y="101374"/>
                    <a:pt x="63917" y="0"/>
                  </a:cubicBezTo>
                  <a:lnTo>
                    <a:pt x="59805" y="2056"/>
                  </a:lnTo>
                  <a:cubicBezTo>
                    <a:pt x="102447" y="100212"/>
                    <a:pt x="126136" y="208559"/>
                    <a:pt x="126136" y="322359"/>
                  </a:cubicBezTo>
                  <a:close/>
                </a:path>
              </a:pathLst>
            </a:custGeom>
            <a:noFill/>
            <a:ln w="8934"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B8E06D2-305F-3532-E0D1-FC8616DEE6F0}"/>
                </a:ext>
              </a:extLst>
            </p:cNvPr>
            <p:cNvSpPr/>
            <p:nvPr/>
          </p:nvSpPr>
          <p:spPr>
            <a:xfrm rot="541777">
              <a:off x="4795859" y="2969625"/>
              <a:ext cx="584187" cy="419727"/>
            </a:xfrm>
            <a:custGeom>
              <a:avLst/>
              <a:gdLst>
                <a:gd name="connsiteX0" fmla="*/ 357 w 620134"/>
                <a:gd name="connsiteY0" fmla="*/ 0 h 405049"/>
                <a:gd name="connsiteX1" fmla="*/ 0 w 620134"/>
                <a:gd name="connsiteY1" fmla="*/ 4291 h 405049"/>
                <a:gd name="connsiteX2" fmla="*/ 616111 w 620134"/>
                <a:gd name="connsiteY2" fmla="*/ 405050 h 405049"/>
                <a:gd name="connsiteX3" fmla="*/ 620134 w 620134"/>
                <a:gd name="connsiteY3" fmla="*/ 402993 h 405049"/>
                <a:gd name="connsiteX4" fmla="*/ 357 w 620134"/>
                <a:gd name="connsiteY4" fmla="*/ 0 h 405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34" h="405049">
                  <a:moveTo>
                    <a:pt x="357" y="0"/>
                  </a:moveTo>
                  <a:lnTo>
                    <a:pt x="0" y="4291"/>
                  </a:lnTo>
                  <a:cubicBezTo>
                    <a:pt x="263984" y="31110"/>
                    <a:pt x="490332" y="185584"/>
                    <a:pt x="616111" y="405050"/>
                  </a:cubicBezTo>
                  <a:lnTo>
                    <a:pt x="620134" y="402993"/>
                  </a:lnTo>
                  <a:cubicBezTo>
                    <a:pt x="490690" y="177360"/>
                    <a:pt x="258710" y="26729"/>
                    <a:pt x="357" y="0"/>
                  </a:cubicBezTo>
                  <a:close/>
                </a:path>
              </a:pathLst>
            </a:custGeom>
            <a:noFill/>
            <a:ln w="893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7D4E150D-B186-30BE-E96D-CF7EEB061782}"/>
                </a:ext>
              </a:extLst>
            </p:cNvPr>
            <p:cNvSpPr/>
            <p:nvPr/>
          </p:nvSpPr>
          <p:spPr>
            <a:xfrm rot="541777">
              <a:off x="6578015" y="3571528"/>
              <a:ext cx="1530152" cy="1305866"/>
            </a:xfrm>
            <a:custGeom>
              <a:avLst/>
              <a:gdLst>
                <a:gd name="connsiteX0" fmla="*/ 176913 w 1624309"/>
                <a:gd name="connsiteY0" fmla="*/ 366252 h 1260203"/>
                <a:gd name="connsiteX1" fmla="*/ 104145 w 1624309"/>
                <a:gd name="connsiteY1" fmla="*/ 362765 h 1260203"/>
                <a:gd name="connsiteX2" fmla="*/ 0 w 1624309"/>
                <a:gd name="connsiteY2" fmla="*/ 1250996 h 1260203"/>
                <a:gd name="connsiteX3" fmla="*/ 176913 w 1624309"/>
                <a:gd name="connsiteY3" fmla="*/ 1260204 h 1260203"/>
                <a:gd name="connsiteX4" fmla="*/ 1624310 w 1624309"/>
                <a:gd name="connsiteY4" fmla="*/ 453591 h 1260203"/>
                <a:gd name="connsiteX5" fmla="*/ 853724 w 1624309"/>
                <a:gd name="connsiteY5" fmla="*/ 0 h 1260203"/>
                <a:gd name="connsiteX6" fmla="*/ 176913 w 1624309"/>
                <a:gd name="connsiteY6" fmla="*/ 366252 h 1260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4309" h="1260203">
                  <a:moveTo>
                    <a:pt x="176913" y="366252"/>
                  </a:moveTo>
                  <a:cubicBezTo>
                    <a:pt x="152508" y="366252"/>
                    <a:pt x="128192" y="365000"/>
                    <a:pt x="104145" y="362765"/>
                  </a:cubicBezTo>
                  <a:lnTo>
                    <a:pt x="0" y="1250996"/>
                  </a:lnTo>
                  <a:cubicBezTo>
                    <a:pt x="58554" y="1257075"/>
                    <a:pt x="117554" y="1260204"/>
                    <a:pt x="176913" y="1260204"/>
                  </a:cubicBezTo>
                  <a:cubicBezTo>
                    <a:pt x="787303" y="1260204"/>
                    <a:pt x="1323585" y="937398"/>
                    <a:pt x="1624310" y="453591"/>
                  </a:cubicBezTo>
                  <a:lnTo>
                    <a:pt x="853724" y="0"/>
                  </a:lnTo>
                  <a:cubicBezTo>
                    <a:pt x="708993" y="220359"/>
                    <a:pt x="459670" y="366252"/>
                    <a:pt x="176913" y="366252"/>
                  </a:cubicBezTo>
                  <a:close/>
                </a:path>
              </a:pathLst>
            </a:custGeom>
            <a:solidFill>
              <a:schemeClr val="accent5"/>
            </a:solidFill>
            <a:ln w="893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0ACC8E3B-D2DF-11A8-5A2F-E4DBDF7976B1}"/>
                </a:ext>
              </a:extLst>
            </p:cNvPr>
            <p:cNvSpPr/>
            <p:nvPr/>
          </p:nvSpPr>
          <p:spPr>
            <a:xfrm rot="541777">
              <a:off x="3048129" y="2705827"/>
              <a:ext cx="941334" cy="1599797"/>
            </a:xfrm>
            <a:custGeom>
              <a:avLst/>
              <a:gdLst>
                <a:gd name="connsiteX0" fmla="*/ 893952 w 999259"/>
                <a:gd name="connsiteY0" fmla="*/ 801785 h 1543854"/>
                <a:gd name="connsiteX1" fmla="*/ 999259 w 999259"/>
                <a:gd name="connsiteY1" fmla="*/ 402994 h 1543854"/>
                <a:gd name="connsiteX2" fmla="*/ 200960 w 999259"/>
                <a:gd name="connsiteY2" fmla="*/ 0 h 1543854"/>
                <a:gd name="connsiteX3" fmla="*/ 0 w 999259"/>
                <a:gd name="connsiteY3" fmla="*/ 801785 h 1543854"/>
                <a:gd name="connsiteX4" fmla="*/ 170030 w 999259"/>
                <a:gd name="connsiteY4" fmla="*/ 1543855 h 1543854"/>
                <a:gd name="connsiteX5" fmla="*/ 966183 w 999259"/>
                <a:gd name="connsiteY5" fmla="*/ 1136481 h 1543854"/>
                <a:gd name="connsiteX6" fmla="*/ 893952 w 999259"/>
                <a:gd name="connsiteY6" fmla="*/ 801785 h 154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259" h="1543854">
                  <a:moveTo>
                    <a:pt x="893952" y="801785"/>
                  </a:moveTo>
                  <a:cubicBezTo>
                    <a:pt x="893952" y="656876"/>
                    <a:pt x="932302" y="520727"/>
                    <a:pt x="999259" y="402994"/>
                  </a:cubicBezTo>
                  <a:lnTo>
                    <a:pt x="200960" y="0"/>
                  </a:lnTo>
                  <a:cubicBezTo>
                    <a:pt x="72768" y="239043"/>
                    <a:pt x="0" y="512056"/>
                    <a:pt x="0" y="801785"/>
                  </a:cubicBezTo>
                  <a:cubicBezTo>
                    <a:pt x="0" y="1061925"/>
                    <a:pt x="57302" y="1311427"/>
                    <a:pt x="170030" y="1543855"/>
                  </a:cubicBezTo>
                  <a:lnTo>
                    <a:pt x="966183" y="1136481"/>
                  </a:lnTo>
                  <a:cubicBezTo>
                    <a:pt x="918267" y="1031531"/>
                    <a:pt x="893952" y="919072"/>
                    <a:pt x="893952" y="801785"/>
                  </a:cubicBezTo>
                  <a:close/>
                </a:path>
              </a:pathLst>
            </a:custGeom>
            <a:solidFill>
              <a:schemeClr val="accent5"/>
            </a:solidFill>
            <a:ln w="8934"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699C5D69-7BBB-ADEC-D8AB-43512F6E812A}"/>
                </a:ext>
              </a:extLst>
            </p:cNvPr>
            <p:cNvSpPr/>
            <p:nvPr/>
          </p:nvSpPr>
          <p:spPr>
            <a:xfrm rot="541777">
              <a:off x="3429702" y="1867479"/>
              <a:ext cx="1428339" cy="1273167"/>
            </a:xfrm>
            <a:custGeom>
              <a:avLst/>
              <a:gdLst>
                <a:gd name="connsiteX0" fmla="*/ 1451152 w 1516231"/>
                <a:gd name="connsiteY0" fmla="*/ 894041 h 1228647"/>
                <a:gd name="connsiteX1" fmla="*/ 1516231 w 1516231"/>
                <a:gd name="connsiteY1" fmla="*/ 983 h 1228647"/>
                <a:gd name="connsiteX2" fmla="*/ 1457767 w 1516231"/>
                <a:gd name="connsiteY2" fmla="*/ 0 h 1228647"/>
                <a:gd name="connsiteX3" fmla="*/ 0 w 1516231"/>
                <a:gd name="connsiteY3" fmla="*/ 823419 h 1228647"/>
                <a:gd name="connsiteX4" fmla="*/ 802769 w 1516231"/>
                <a:gd name="connsiteY4" fmla="*/ 1228647 h 1228647"/>
                <a:gd name="connsiteX5" fmla="*/ 1451152 w 1516231"/>
                <a:gd name="connsiteY5" fmla="*/ 894041 h 1228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6231" h="1228647">
                  <a:moveTo>
                    <a:pt x="1451152" y="894041"/>
                  </a:moveTo>
                  <a:lnTo>
                    <a:pt x="1516231" y="983"/>
                  </a:lnTo>
                  <a:cubicBezTo>
                    <a:pt x="1496833" y="358"/>
                    <a:pt x="1477344" y="0"/>
                    <a:pt x="1457767" y="0"/>
                  </a:cubicBezTo>
                  <a:cubicBezTo>
                    <a:pt x="840404" y="0"/>
                    <a:pt x="298669" y="330226"/>
                    <a:pt x="0" y="823419"/>
                  </a:cubicBezTo>
                  <a:lnTo>
                    <a:pt x="802769" y="1228647"/>
                  </a:lnTo>
                  <a:cubicBezTo>
                    <a:pt x="948840" y="1027687"/>
                    <a:pt x="1184843" y="896187"/>
                    <a:pt x="1451152" y="894041"/>
                  </a:cubicBezTo>
                  <a:close/>
                </a:path>
              </a:pathLst>
            </a:custGeom>
            <a:solidFill>
              <a:schemeClr val="accent5"/>
            </a:solidFill>
            <a:ln w="8934"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DBB1B427-0160-95C1-002E-DC6D1B68F898}"/>
                </a:ext>
              </a:extLst>
            </p:cNvPr>
            <p:cNvSpPr/>
            <p:nvPr/>
          </p:nvSpPr>
          <p:spPr>
            <a:xfrm rot="541777">
              <a:off x="5323986" y="3209536"/>
              <a:ext cx="1296292" cy="1405821"/>
            </a:xfrm>
            <a:custGeom>
              <a:avLst/>
              <a:gdLst>
                <a:gd name="connsiteX0" fmla="*/ 813228 w 1376059"/>
                <a:gd name="connsiteY0" fmla="*/ 35937 h 1356661"/>
                <a:gd name="connsiteX1" fmla="*/ 804020 w 1376059"/>
                <a:gd name="connsiteY1" fmla="*/ 15108 h 1356661"/>
                <a:gd name="connsiteX2" fmla="*/ 796690 w 1376059"/>
                <a:gd name="connsiteY2" fmla="*/ 0 h 1356661"/>
                <a:gd name="connsiteX3" fmla="*/ 0 w 1376059"/>
                <a:gd name="connsiteY3" fmla="*/ 407642 h 1356661"/>
                <a:gd name="connsiteX4" fmla="*/ 614502 w 1376059"/>
                <a:gd name="connsiteY4" fmla="*/ 1105908 h 1356661"/>
                <a:gd name="connsiteX5" fmla="*/ 1271735 w 1376059"/>
                <a:gd name="connsiteY5" fmla="*/ 1356661 h 1356661"/>
                <a:gd name="connsiteX6" fmla="*/ 1376060 w 1376059"/>
                <a:gd name="connsiteY6" fmla="*/ 466911 h 1356661"/>
                <a:gd name="connsiteX7" fmla="*/ 813228 w 1376059"/>
                <a:gd name="connsiteY7" fmla="*/ 35937 h 1356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059" h="1356661">
                  <a:moveTo>
                    <a:pt x="813228" y="35937"/>
                  </a:moveTo>
                  <a:lnTo>
                    <a:pt x="804020" y="15108"/>
                  </a:lnTo>
                  <a:cubicBezTo>
                    <a:pt x="801696" y="10012"/>
                    <a:pt x="799103" y="5096"/>
                    <a:pt x="796690" y="0"/>
                  </a:cubicBezTo>
                  <a:lnTo>
                    <a:pt x="0" y="407642"/>
                  </a:lnTo>
                  <a:cubicBezTo>
                    <a:pt x="136149" y="692723"/>
                    <a:pt x="348462" y="934180"/>
                    <a:pt x="614502" y="1105908"/>
                  </a:cubicBezTo>
                  <a:cubicBezTo>
                    <a:pt x="814747" y="1235173"/>
                    <a:pt x="1038235" y="1320009"/>
                    <a:pt x="1271735" y="1356661"/>
                  </a:cubicBezTo>
                  <a:lnTo>
                    <a:pt x="1376060" y="466911"/>
                  </a:lnTo>
                  <a:cubicBezTo>
                    <a:pt x="1135497" y="417475"/>
                    <a:pt x="925240" y="259514"/>
                    <a:pt x="813228" y="35937"/>
                  </a:cubicBezTo>
                  <a:close/>
                </a:path>
              </a:pathLst>
            </a:custGeom>
            <a:solidFill>
              <a:schemeClr val="accent5"/>
            </a:solidFill>
            <a:ln w="893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1E7BD299-5DE2-7E96-275D-4718D2C7DBF2}"/>
                </a:ext>
              </a:extLst>
            </p:cNvPr>
            <p:cNvSpPr/>
            <p:nvPr/>
          </p:nvSpPr>
          <p:spPr>
            <a:xfrm rot="541777">
              <a:off x="4857708" y="2115935"/>
              <a:ext cx="1333852" cy="1341901"/>
            </a:xfrm>
            <a:custGeom>
              <a:avLst/>
              <a:gdLst>
                <a:gd name="connsiteX0" fmla="*/ 619777 w 1415930"/>
                <a:gd name="connsiteY0" fmla="*/ 1294979 h 1294978"/>
                <a:gd name="connsiteX1" fmla="*/ 1415930 w 1415930"/>
                <a:gd name="connsiteY1" fmla="*/ 887605 h 1294978"/>
                <a:gd name="connsiteX2" fmla="*/ 846751 w 1415930"/>
                <a:gd name="connsiteY2" fmla="*/ 269437 h 1294978"/>
                <a:gd name="connsiteX3" fmla="*/ 64990 w 1415930"/>
                <a:gd name="connsiteY3" fmla="*/ 0 h 1294978"/>
                <a:gd name="connsiteX4" fmla="*/ 0 w 1415930"/>
                <a:gd name="connsiteY4" fmla="*/ 891896 h 1294978"/>
                <a:gd name="connsiteX5" fmla="*/ 619777 w 1415930"/>
                <a:gd name="connsiteY5" fmla="*/ 1294979 h 129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5930" h="1294978">
                  <a:moveTo>
                    <a:pt x="619777" y="1294979"/>
                  </a:moveTo>
                  <a:lnTo>
                    <a:pt x="1415930" y="887605"/>
                  </a:lnTo>
                  <a:cubicBezTo>
                    <a:pt x="1281033" y="637835"/>
                    <a:pt x="1085972" y="425521"/>
                    <a:pt x="846751" y="269437"/>
                  </a:cubicBezTo>
                  <a:cubicBezTo>
                    <a:pt x="611374" y="115946"/>
                    <a:pt x="343725" y="24047"/>
                    <a:pt x="64990" y="0"/>
                  </a:cubicBezTo>
                  <a:lnTo>
                    <a:pt x="0" y="891896"/>
                  </a:lnTo>
                  <a:cubicBezTo>
                    <a:pt x="258263" y="918625"/>
                    <a:pt x="490243" y="1069256"/>
                    <a:pt x="619777" y="1294979"/>
                  </a:cubicBezTo>
                  <a:close/>
                </a:path>
              </a:pathLst>
            </a:custGeom>
            <a:solidFill>
              <a:schemeClr val="accent5"/>
            </a:solidFill>
            <a:ln w="8934"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CDDE923F-3B16-4A6F-FD65-80F247CFB713}"/>
                </a:ext>
              </a:extLst>
            </p:cNvPr>
            <p:cNvSpPr/>
            <p:nvPr/>
          </p:nvSpPr>
          <p:spPr>
            <a:xfrm rot="541777">
              <a:off x="7551774" y="2713435"/>
              <a:ext cx="924492" cy="1353667"/>
            </a:xfrm>
            <a:custGeom>
              <a:avLst/>
              <a:gdLst>
                <a:gd name="connsiteX0" fmla="*/ 38172 w 981380"/>
                <a:gd name="connsiteY0" fmla="*/ 211151 h 1306331"/>
                <a:gd name="connsiteX1" fmla="*/ 42642 w 981380"/>
                <a:gd name="connsiteY1" fmla="*/ 223130 h 1306331"/>
                <a:gd name="connsiteX2" fmla="*/ 46307 w 981380"/>
                <a:gd name="connsiteY2" fmla="*/ 231534 h 1306331"/>
                <a:gd name="connsiteX3" fmla="*/ 87339 w 981380"/>
                <a:gd name="connsiteY3" fmla="*/ 487114 h 1306331"/>
                <a:gd name="connsiteX4" fmla="*/ 0 w 981380"/>
                <a:gd name="connsiteY4" fmla="*/ 852562 h 1306331"/>
                <a:gd name="connsiteX5" fmla="*/ 770944 w 981380"/>
                <a:gd name="connsiteY5" fmla="*/ 1306332 h 1306331"/>
                <a:gd name="connsiteX6" fmla="*/ 981380 w 981380"/>
                <a:gd name="connsiteY6" fmla="*/ 487114 h 1306331"/>
                <a:gd name="connsiteX7" fmla="*/ 910490 w 981380"/>
                <a:gd name="connsiteY7" fmla="*/ 0 h 1306331"/>
                <a:gd name="connsiteX8" fmla="*/ 22081 w 981380"/>
                <a:gd name="connsiteY8" fmla="*/ 165828 h 1306331"/>
                <a:gd name="connsiteX9" fmla="*/ 38172 w 981380"/>
                <a:gd name="connsiteY9" fmla="*/ 211151 h 130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1380" h="1306331">
                  <a:moveTo>
                    <a:pt x="38172" y="211151"/>
                  </a:moveTo>
                  <a:lnTo>
                    <a:pt x="42642" y="223130"/>
                  </a:lnTo>
                  <a:lnTo>
                    <a:pt x="46307" y="231534"/>
                  </a:lnTo>
                  <a:cubicBezTo>
                    <a:pt x="73573" y="313509"/>
                    <a:pt x="87339" y="399418"/>
                    <a:pt x="87339" y="487114"/>
                  </a:cubicBezTo>
                  <a:cubicBezTo>
                    <a:pt x="87339" y="618525"/>
                    <a:pt x="55783" y="742695"/>
                    <a:pt x="0" y="852562"/>
                  </a:cubicBezTo>
                  <a:lnTo>
                    <a:pt x="770944" y="1306332"/>
                  </a:lnTo>
                  <a:cubicBezTo>
                    <a:pt x="905037" y="1063087"/>
                    <a:pt x="981380" y="783906"/>
                    <a:pt x="981380" y="487114"/>
                  </a:cubicBezTo>
                  <a:cubicBezTo>
                    <a:pt x="981380" y="321018"/>
                    <a:pt x="957512" y="157604"/>
                    <a:pt x="910490" y="0"/>
                  </a:cubicBezTo>
                  <a:lnTo>
                    <a:pt x="22081" y="165828"/>
                  </a:lnTo>
                  <a:cubicBezTo>
                    <a:pt x="27266" y="181025"/>
                    <a:pt x="32540" y="196133"/>
                    <a:pt x="38172" y="211151"/>
                  </a:cubicBezTo>
                  <a:close/>
                </a:path>
              </a:pathLst>
            </a:custGeom>
            <a:solidFill>
              <a:schemeClr val="accent5"/>
            </a:solidFill>
            <a:ln w="893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58C08B2A-1435-AC4A-41E3-EED990AF413F}"/>
                </a:ext>
              </a:extLst>
            </p:cNvPr>
            <p:cNvSpPr/>
            <p:nvPr/>
          </p:nvSpPr>
          <p:spPr>
            <a:xfrm rot="541777">
              <a:off x="2087585" y="5154934"/>
              <a:ext cx="1454362" cy="1238708"/>
            </a:xfrm>
            <a:custGeom>
              <a:avLst/>
              <a:gdLst>
                <a:gd name="connsiteX0" fmla="*/ 134897 w 1543854"/>
                <a:gd name="connsiteY0" fmla="*/ 301441 h 1195392"/>
                <a:gd name="connsiteX1" fmla="*/ 104324 w 1543854"/>
                <a:gd name="connsiteY1" fmla="*/ 300815 h 1195392"/>
                <a:gd name="connsiteX2" fmla="*/ 0 w 1543854"/>
                <a:gd name="connsiteY2" fmla="*/ 1190029 h 1195392"/>
                <a:gd name="connsiteX3" fmla="*/ 134808 w 1543854"/>
                <a:gd name="connsiteY3" fmla="*/ 1195392 h 1195392"/>
                <a:gd name="connsiteX4" fmla="*/ 1543854 w 1543854"/>
                <a:gd name="connsiteY4" fmla="*/ 447780 h 1195392"/>
                <a:gd name="connsiteX5" fmla="*/ 764239 w 1543854"/>
                <a:gd name="connsiteY5" fmla="*/ 0 h 1195392"/>
                <a:gd name="connsiteX6" fmla="*/ 134897 w 1543854"/>
                <a:gd name="connsiteY6" fmla="*/ 301441 h 119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854" h="1195392">
                  <a:moveTo>
                    <a:pt x="134897" y="301441"/>
                  </a:moveTo>
                  <a:cubicBezTo>
                    <a:pt x="124706" y="301441"/>
                    <a:pt x="114515" y="301172"/>
                    <a:pt x="104324" y="300815"/>
                  </a:cubicBezTo>
                  <a:lnTo>
                    <a:pt x="0" y="1190029"/>
                  </a:lnTo>
                  <a:cubicBezTo>
                    <a:pt x="44519" y="1193515"/>
                    <a:pt x="89485" y="1195392"/>
                    <a:pt x="134808" y="1195392"/>
                  </a:cubicBezTo>
                  <a:cubicBezTo>
                    <a:pt x="719989" y="1195392"/>
                    <a:pt x="1237140" y="898690"/>
                    <a:pt x="1543854" y="447780"/>
                  </a:cubicBezTo>
                  <a:lnTo>
                    <a:pt x="764239" y="0"/>
                  </a:lnTo>
                  <a:cubicBezTo>
                    <a:pt x="615933" y="183707"/>
                    <a:pt x="388869" y="301441"/>
                    <a:pt x="134897" y="301441"/>
                  </a:cubicBezTo>
                  <a:close/>
                </a:path>
              </a:pathLst>
            </a:custGeom>
            <a:solidFill>
              <a:schemeClr val="accent5"/>
            </a:solidFill>
            <a:ln w="893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3090B8BD-9A35-ED9E-5255-CAA8F3BA5012}"/>
                </a:ext>
              </a:extLst>
            </p:cNvPr>
            <p:cNvSpPr/>
            <p:nvPr/>
          </p:nvSpPr>
          <p:spPr>
            <a:xfrm rot="541777">
              <a:off x="834309" y="4823184"/>
              <a:ext cx="1292587" cy="1321244"/>
            </a:xfrm>
            <a:custGeom>
              <a:avLst/>
              <a:gdLst>
                <a:gd name="connsiteX0" fmla="*/ 796422 w 1372126"/>
                <a:gd name="connsiteY0" fmla="*/ 0 h 1275043"/>
                <a:gd name="connsiteX1" fmla="*/ 0 w 1372126"/>
                <a:gd name="connsiteY1" fmla="*/ 407463 h 1275043"/>
                <a:gd name="connsiteX2" fmla="*/ 1267981 w 1372126"/>
                <a:gd name="connsiteY2" fmla="*/ 1275043 h 1275043"/>
                <a:gd name="connsiteX3" fmla="*/ 1372126 w 1372126"/>
                <a:gd name="connsiteY3" fmla="*/ 386992 h 1275043"/>
                <a:gd name="connsiteX4" fmla="*/ 796422 w 1372126"/>
                <a:gd name="connsiteY4" fmla="*/ 0 h 1275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126" h="1275043">
                  <a:moveTo>
                    <a:pt x="796422" y="0"/>
                  </a:moveTo>
                  <a:lnTo>
                    <a:pt x="0" y="407463"/>
                  </a:lnTo>
                  <a:cubicBezTo>
                    <a:pt x="255938" y="870888"/>
                    <a:pt x="721508" y="1202991"/>
                    <a:pt x="1267981" y="1275043"/>
                  </a:cubicBezTo>
                  <a:lnTo>
                    <a:pt x="1372126" y="386992"/>
                  </a:lnTo>
                  <a:cubicBezTo>
                    <a:pt x="1127541" y="350608"/>
                    <a:pt x="918267" y="204268"/>
                    <a:pt x="796422" y="0"/>
                  </a:cubicBezTo>
                  <a:close/>
                </a:path>
              </a:pathLst>
            </a:custGeom>
            <a:solidFill>
              <a:schemeClr val="accent5"/>
            </a:solidFill>
            <a:ln w="8934"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40DFA3D-FE5E-CB27-DA3F-BB3C489D1FCB}"/>
                </a:ext>
              </a:extLst>
            </p:cNvPr>
            <p:cNvSpPr/>
            <p:nvPr/>
          </p:nvSpPr>
          <p:spPr>
            <a:xfrm rot="541777">
              <a:off x="3002952" y="3976160"/>
              <a:ext cx="961799" cy="1668346"/>
            </a:xfrm>
            <a:custGeom>
              <a:avLst/>
              <a:gdLst>
                <a:gd name="connsiteX0" fmla="*/ 127030 w 1020982"/>
                <a:gd name="connsiteY0" fmla="*/ 729912 h 1610007"/>
                <a:gd name="connsiteX1" fmla="*/ 0 w 1020982"/>
                <a:gd name="connsiteY1" fmla="*/ 1164640 h 1610007"/>
                <a:gd name="connsiteX2" fmla="*/ 775414 w 1020982"/>
                <a:gd name="connsiteY2" fmla="*/ 1610007 h 1610007"/>
                <a:gd name="connsiteX3" fmla="*/ 1020982 w 1020982"/>
                <a:gd name="connsiteY3" fmla="*/ 729912 h 1610007"/>
                <a:gd name="connsiteX4" fmla="*/ 856763 w 1020982"/>
                <a:gd name="connsiteY4" fmla="*/ 0 h 1610007"/>
                <a:gd name="connsiteX5" fmla="*/ 60252 w 1020982"/>
                <a:gd name="connsiteY5" fmla="*/ 407553 h 1610007"/>
                <a:gd name="connsiteX6" fmla="*/ 127030 w 1020982"/>
                <a:gd name="connsiteY6" fmla="*/ 729912 h 161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0982" h="1610007">
                  <a:moveTo>
                    <a:pt x="127030" y="729912"/>
                  </a:moveTo>
                  <a:cubicBezTo>
                    <a:pt x="127030" y="889840"/>
                    <a:pt x="80366" y="1039040"/>
                    <a:pt x="0" y="1164640"/>
                  </a:cubicBezTo>
                  <a:lnTo>
                    <a:pt x="775414" y="1610007"/>
                  </a:lnTo>
                  <a:cubicBezTo>
                    <a:pt x="931229" y="1352996"/>
                    <a:pt x="1020982" y="1051734"/>
                    <a:pt x="1020982" y="729912"/>
                  </a:cubicBezTo>
                  <a:cubicBezTo>
                    <a:pt x="1020982" y="477996"/>
                    <a:pt x="964216" y="226527"/>
                    <a:pt x="856763" y="0"/>
                  </a:cubicBezTo>
                  <a:lnTo>
                    <a:pt x="60252" y="407553"/>
                  </a:lnTo>
                  <a:cubicBezTo>
                    <a:pt x="104592" y="508927"/>
                    <a:pt x="127030" y="617184"/>
                    <a:pt x="127030" y="729912"/>
                  </a:cubicBezTo>
                  <a:close/>
                </a:path>
              </a:pathLst>
            </a:custGeom>
            <a:solidFill>
              <a:schemeClr val="accent5"/>
            </a:solidFill>
            <a:ln w="8934"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AEE455B4-BE82-4C2F-4540-8561C35CDFBC}"/>
                </a:ext>
              </a:extLst>
            </p:cNvPr>
            <p:cNvSpPr/>
            <p:nvPr/>
          </p:nvSpPr>
          <p:spPr>
            <a:xfrm rot="541777">
              <a:off x="780343" y="3783992"/>
              <a:ext cx="920366" cy="1324950"/>
            </a:xfrm>
            <a:custGeom>
              <a:avLst/>
              <a:gdLst>
                <a:gd name="connsiteX0" fmla="*/ 478264 w 976999"/>
                <a:gd name="connsiteY0" fmla="*/ 251200 h 1278619"/>
                <a:gd name="connsiteX1" fmla="*/ 86356 w 976999"/>
                <a:gd name="connsiteY1" fmla="*/ 0 h 1278619"/>
                <a:gd name="connsiteX2" fmla="*/ 0 w 976999"/>
                <a:gd name="connsiteY2" fmla="*/ 537265 h 1278619"/>
                <a:gd name="connsiteX3" fmla="*/ 170030 w 976999"/>
                <a:gd name="connsiteY3" fmla="*/ 1278619 h 1278619"/>
                <a:gd name="connsiteX4" fmla="*/ 966183 w 976999"/>
                <a:gd name="connsiteY4" fmla="*/ 871245 h 1278619"/>
                <a:gd name="connsiteX5" fmla="*/ 893952 w 976999"/>
                <a:gd name="connsiteY5" fmla="*/ 537265 h 1278619"/>
                <a:gd name="connsiteX6" fmla="*/ 977000 w 976999"/>
                <a:gd name="connsiteY6" fmla="*/ 179953 h 1278619"/>
                <a:gd name="connsiteX7" fmla="*/ 478264 w 976999"/>
                <a:gd name="connsiteY7" fmla="*/ 251200 h 127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6999" h="1278619">
                  <a:moveTo>
                    <a:pt x="478264" y="251200"/>
                  </a:moveTo>
                  <a:lnTo>
                    <a:pt x="86356" y="0"/>
                  </a:lnTo>
                  <a:cubicBezTo>
                    <a:pt x="29590" y="171192"/>
                    <a:pt x="0" y="352128"/>
                    <a:pt x="0" y="537265"/>
                  </a:cubicBezTo>
                  <a:cubicBezTo>
                    <a:pt x="0" y="802858"/>
                    <a:pt x="61146" y="1054416"/>
                    <a:pt x="170030" y="1278619"/>
                  </a:cubicBezTo>
                  <a:lnTo>
                    <a:pt x="966183" y="871245"/>
                  </a:lnTo>
                  <a:cubicBezTo>
                    <a:pt x="919787" y="769335"/>
                    <a:pt x="893952" y="656250"/>
                    <a:pt x="893952" y="537265"/>
                  </a:cubicBezTo>
                  <a:cubicBezTo>
                    <a:pt x="893952" y="411486"/>
                    <a:pt x="922826" y="289908"/>
                    <a:pt x="977000" y="179953"/>
                  </a:cubicBezTo>
                  <a:lnTo>
                    <a:pt x="478264" y="251200"/>
                  </a:lnTo>
                  <a:close/>
                </a:path>
              </a:pathLst>
            </a:custGeom>
            <a:solidFill>
              <a:schemeClr val="accent5">
                <a:lumMod val="75000"/>
              </a:schemeClr>
            </a:solidFill>
            <a:ln w="8934"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4C9F34DD-3DE1-9504-5FA9-6C8B63706E9C}"/>
                </a:ext>
              </a:extLst>
            </p:cNvPr>
            <p:cNvSpPr/>
            <p:nvPr/>
          </p:nvSpPr>
          <p:spPr>
            <a:xfrm rot="541777">
              <a:off x="7663989" y="1515383"/>
              <a:ext cx="896366" cy="1282524"/>
            </a:xfrm>
            <a:custGeom>
              <a:avLst/>
              <a:gdLst>
                <a:gd name="connsiteX0" fmla="*/ 947857 w 951522"/>
                <a:gd name="connsiteY0" fmla="*/ 1061478 h 1237676"/>
                <a:gd name="connsiteX1" fmla="*/ 940795 w 951522"/>
                <a:gd name="connsiteY1" fmla="*/ 1045477 h 1237676"/>
                <a:gd name="connsiteX2" fmla="*/ 893952 w 951522"/>
                <a:gd name="connsiteY2" fmla="*/ 773268 h 1237676"/>
                <a:gd name="connsiteX3" fmla="*/ 932034 w 951522"/>
                <a:gd name="connsiteY3" fmla="*/ 526895 h 1237676"/>
                <a:gd name="connsiteX4" fmla="*/ 634706 w 951522"/>
                <a:gd name="connsiteY4" fmla="*/ 0 h 1237676"/>
                <a:gd name="connsiteX5" fmla="*/ 80366 w 951522"/>
                <a:gd name="connsiteY5" fmla="*/ 255134 h 1237676"/>
                <a:gd name="connsiteX6" fmla="*/ 0 w 951522"/>
                <a:gd name="connsiteY6" fmla="*/ 773268 h 1237676"/>
                <a:gd name="connsiteX7" fmla="*/ 64275 w 951522"/>
                <a:gd name="connsiteY7" fmla="*/ 1237676 h 1237676"/>
                <a:gd name="connsiteX8" fmla="*/ 951522 w 951522"/>
                <a:gd name="connsiteY8" fmla="*/ 1072027 h 1237676"/>
                <a:gd name="connsiteX9" fmla="*/ 947857 w 951522"/>
                <a:gd name="connsiteY9" fmla="*/ 1061478 h 123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1522" h="1237676">
                  <a:moveTo>
                    <a:pt x="947857" y="1061478"/>
                  </a:moveTo>
                  <a:lnTo>
                    <a:pt x="940795" y="1045477"/>
                  </a:lnTo>
                  <a:cubicBezTo>
                    <a:pt x="909685" y="958495"/>
                    <a:pt x="893952" y="866954"/>
                    <a:pt x="893952" y="773268"/>
                  </a:cubicBezTo>
                  <a:cubicBezTo>
                    <a:pt x="893952" y="688969"/>
                    <a:pt x="906735" y="606099"/>
                    <a:pt x="932034" y="526895"/>
                  </a:cubicBezTo>
                  <a:lnTo>
                    <a:pt x="634706" y="0"/>
                  </a:lnTo>
                  <a:lnTo>
                    <a:pt x="80366" y="255134"/>
                  </a:lnTo>
                  <a:cubicBezTo>
                    <a:pt x="26998" y="422303"/>
                    <a:pt x="0" y="596623"/>
                    <a:pt x="0" y="773268"/>
                  </a:cubicBezTo>
                  <a:cubicBezTo>
                    <a:pt x="0" y="931498"/>
                    <a:pt x="21633" y="1087224"/>
                    <a:pt x="64275" y="1237676"/>
                  </a:cubicBezTo>
                  <a:lnTo>
                    <a:pt x="951522" y="1072027"/>
                  </a:lnTo>
                  <a:lnTo>
                    <a:pt x="947857" y="1061478"/>
                  </a:lnTo>
                  <a:close/>
                </a:path>
              </a:pathLst>
            </a:custGeom>
            <a:solidFill>
              <a:schemeClr val="accent5">
                <a:lumMod val="75000"/>
              </a:schemeClr>
            </a:solidFill>
            <a:ln w="8934" cap="flat">
              <a:noFill/>
              <a:prstDash val="solid"/>
              <a:miter/>
            </a:ln>
          </p:spPr>
          <p:txBody>
            <a:bodyPr rtlCol="0" anchor="ctr"/>
            <a:lstStyle/>
            <a:p>
              <a:endParaRPr lang="en-US"/>
            </a:p>
          </p:txBody>
        </p:sp>
        <p:sp>
          <p:nvSpPr>
            <p:cNvPr id="38" name="TextBox 37">
              <a:extLst>
                <a:ext uri="{FF2B5EF4-FFF2-40B4-BE49-F238E27FC236}">
                  <a16:creationId xmlns:a16="http://schemas.microsoft.com/office/drawing/2014/main" id="{16FC84F8-3A02-693E-3197-37BD55650CFB}"/>
                </a:ext>
              </a:extLst>
            </p:cNvPr>
            <p:cNvSpPr txBox="1"/>
            <p:nvPr/>
          </p:nvSpPr>
          <p:spPr>
            <a:xfrm>
              <a:off x="870718" y="4193816"/>
              <a:ext cx="691392" cy="496543"/>
            </a:xfrm>
            <a:prstGeom prst="rect">
              <a:avLst/>
            </a:prstGeom>
            <a:noFill/>
          </p:spPr>
          <p:txBody>
            <a:bodyPr wrap="square" lIns="0" tIns="0" rIns="0" bIns="0" anchor="ctr">
              <a:noAutofit/>
            </a:bodyPr>
            <a:lstStyle/>
            <a:p>
              <a:pPr algn="ctr">
                <a:lnSpc>
                  <a:spcPct val="90000"/>
                </a:lnSpc>
              </a:pPr>
              <a:r>
                <a:rPr lang="en-IN" sz="1200" dirty="0">
                  <a:solidFill>
                    <a:schemeClr val="bg1"/>
                  </a:solidFill>
                  <a:ea typeface="Open Sans" panose="020B0606030504020204" pitchFamily="34" charset="0"/>
                  <a:cs typeface="Open Sans" panose="020B0606030504020204" pitchFamily="34" charset="0"/>
                </a:rPr>
                <a:t>HERE</a:t>
              </a:r>
            </a:p>
          </p:txBody>
        </p:sp>
        <p:sp>
          <p:nvSpPr>
            <p:cNvPr id="43" name="TextBox 42">
              <a:extLst>
                <a:ext uri="{FF2B5EF4-FFF2-40B4-BE49-F238E27FC236}">
                  <a16:creationId xmlns:a16="http://schemas.microsoft.com/office/drawing/2014/main" id="{9E97C3AA-D24A-7B75-4536-166A7FBE32AB}"/>
                </a:ext>
              </a:extLst>
            </p:cNvPr>
            <p:cNvSpPr txBox="1"/>
            <p:nvPr/>
          </p:nvSpPr>
          <p:spPr>
            <a:xfrm>
              <a:off x="1172716" y="5332264"/>
              <a:ext cx="818582" cy="294356"/>
            </a:xfrm>
            <a:prstGeom prst="rect">
              <a:avLst/>
            </a:prstGeom>
            <a:noFill/>
          </p:spPr>
          <p:txBody>
            <a:bodyPr wrap="square" lIns="0" tIns="0" rIns="0" bIns="0" anchor="ctr">
              <a:noAutofit/>
            </a:bodyPr>
            <a:lstStyle/>
            <a:p>
              <a:pPr algn="ctr">
                <a:lnSpc>
                  <a:spcPct val="90000"/>
                </a:lnSpc>
              </a:pPr>
              <a:r>
                <a:rPr lang="en-IN" sz="1400" b="1" dirty="0">
                  <a:solidFill>
                    <a:schemeClr val="bg1"/>
                  </a:solidFill>
                  <a:ea typeface="Open Sans" panose="020B0606030504020204" pitchFamily="34" charset="0"/>
                  <a:cs typeface="Open Sans" panose="020B0606030504020204" pitchFamily="34" charset="0"/>
                </a:rPr>
                <a:t>Detailed Cost Estimates</a:t>
              </a:r>
            </a:p>
          </p:txBody>
        </p:sp>
        <p:sp>
          <p:nvSpPr>
            <p:cNvPr id="44" name="TextBox 43">
              <a:extLst>
                <a:ext uri="{FF2B5EF4-FFF2-40B4-BE49-F238E27FC236}">
                  <a16:creationId xmlns:a16="http://schemas.microsoft.com/office/drawing/2014/main" id="{49715AFD-2829-D48A-8B67-C02DE7732972}"/>
                </a:ext>
              </a:extLst>
            </p:cNvPr>
            <p:cNvSpPr txBox="1"/>
            <p:nvPr/>
          </p:nvSpPr>
          <p:spPr>
            <a:xfrm>
              <a:off x="3091074" y="4705876"/>
              <a:ext cx="947918" cy="294356"/>
            </a:xfrm>
            <a:prstGeom prst="rect">
              <a:avLst/>
            </a:prstGeom>
            <a:noFill/>
          </p:spPr>
          <p:txBody>
            <a:bodyPr wrap="square" lIns="0" tIns="0" rIns="0" bIns="0" anchor="ctr">
              <a:noAutofit/>
            </a:bodyPr>
            <a:lstStyle/>
            <a:p>
              <a:pPr algn="ctr">
                <a:lnSpc>
                  <a:spcPct val="90000"/>
                </a:lnSpc>
              </a:pPr>
              <a:r>
                <a:rPr lang="en-IN" sz="1400" b="1" dirty="0">
                  <a:solidFill>
                    <a:schemeClr val="bg1"/>
                  </a:solidFill>
                  <a:ea typeface="Open Sans" panose="020B0606030504020204" pitchFamily="34" charset="0"/>
                  <a:cs typeface="Open Sans" panose="020B0606030504020204" pitchFamily="34" charset="0"/>
                </a:rPr>
                <a:t>Demand &amp; </a:t>
              </a:r>
              <a:r>
                <a:rPr lang="en-IN" sz="1400" b="1" dirty="0" err="1">
                  <a:solidFill>
                    <a:schemeClr val="bg1"/>
                  </a:solidFill>
                  <a:ea typeface="Open Sans" panose="020B0606030504020204" pitchFamily="34" charset="0"/>
                  <a:cs typeface="Open Sans" panose="020B0606030504020204" pitchFamily="34" charset="0"/>
                </a:rPr>
                <a:t>Consump</a:t>
              </a:r>
              <a:r>
                <a:rPr lang="en-IN" sz="1400" b="1" dirty="0">
                  <a:solidFill>
                    <a:schemeClr val="bg1"/>
                  </a:solidFill>
                  <a:ea typeface="Open Sans" panose="020B0606030504020204" pitchFamily="34" charset="0"/>
                  <a:cs typeface="Open Sans" panose="020B0606030504020204" pitchFamily="34" charset="0"/>
                </a:rPr>
                <a:t>-</a:t>
              </a:r>
            </a:p>
            <a:p>
              <a:pPr algn="ctr">
                <a:lnSpc>
                  <a:spcPct val="90000"/>
                </a:lnSpc>
              </a:pPr>
              <a:r>
                <a:rPr lang="en-IN" sz="1400" b="1" dirty="0" err="1">
                  <a:solidFill>
                    <a:schemeClr val="bg1"/>
                  </a:solidFill>
                  <a:ea typeface="Open Sans" panose="020B0606030504020204" pitchFamily="34" charset="0"/>
                  <a:cs typeface="Open Sans" panose="020B0606030504020204" pitchFamily="34" charset="0"/>
                </a:rPr>
                <a:t>tion</a:t>
              </a:r>
              <a:endParaRPr lang="en-IN" sz="1400" b="1" dirty="0">
                <a:solidFill>
                  <a:schemeClr val="bg1"/>
                </a:solidFill>
                <a:ea typeface="Open Sans" panose="020B0606030504020204" pitchFamily="34" charset="0"/>
                <a:cs typeface="Open Sans" panose="020B0606030504020204" pitchFamily="34" charset="0"/>
              </a:endParaRPr>
            </a:p>
            <a:p>
              <a:pPr algn="ctr">
                <a:lnSpc>
                  <a:spcPct val="90000"/>
                </a:lnSpc>
              </a:pPr>
              <a:r>
                <a:rPr lang="en-IN" sz="1400" b="1" dirty="0">
                  <a:solidFill>
                    <a:schemeClr val="bg1"/>
                  </a:solidFill>
                  <a:ea typeface="Open Sans" panose="020B0606030504020204" pitchFamily="34" charset="0"/>
                  <a:cs typeface="Open Sans" panose="020B0606030504020204" pitchFamily="34" charset="0"/>
                </a:rPr>
                <a:t> Patterns</a:t>
              </a:r>
            </a:p>
          </p:txBody>
        </p:sp>
        <p:sp>
          <p:nvSpPr>
            <p:cNvPr id="45" name="TextBox 44">
              <a:extLst>
                <a:ext uri="{FF2B5EF4-FFF2-40B4-BE49-F238E27FC236}">
                  <a16:creationId xmlns:a16="http://schemas.microsoft.com/office/drawing/2014/main" id="{1A24FB06-E136-5303-696D-D4A0002B45E1}"/>
                </a:ext>
              </a:extLst>
            </p:cNvPr>
            <p:cNvSpPr txBox="1"/>
            <p:nvPr/>
          </p:nvSpPr>
          <p:spPr>
            <a:xfrm>
              <a:off x="3057372" y="3253688"/>
              <a:ext cx="834464" cy="294356"/>
            </a:xfrm>
            <a:prstGeom prst="rect">
              <a:avLst/>
            </a:prstGeom>
            <a:noFill/>
          </p:spPr>
          <p:txBody>
            <a:bodyPr wrap="square" lIns="0" tIns="0" rIns="0" bIns="0" anchor="ctr">
              <a:noAutofit/>
            </a:bodyPr>
            <a:lstStyle/>
            <a:p>
              <a:pPr algn="ctr">
                <a:lnSpc>
                  <a:spcPct val="90000"/>
                </a:lnSpc>
              </a:pPr>
              <a:r>
                <a:rPr lang="en-IN" sz="1400" b="1" dirty="0">
                  <a:solidFill>
                    <a:schemeClr val="bg1"/>
                  </a:solidFill>
                  <a:ea typeface="Open Sans" panose="020B0606030504020204" pitchFamily="34" charset="0"/>
                  <a:cs typeface="Open Sans" panose="020B0606030504020204" pitchFamily="34" charset="0"/>
                </a:rPr>
                <a:t>Rate Structures</a:t>
              </a:r>
            </a:p>
          </p:txBody>
        </p:sp>
        <p:sp>
          <p:nvSpPr>
            <p:cNvPr id="46" name="TextBox 45">
              <a:extLst>
                <a:ext uri="{FF2B5EF4-FFF2-40B4-BE49-F238E27FC236}">
                  <a16:creationId xmlns:a16="http://schemas.microsoft.com/office/drawing/2014/main" id="{2AFAA887-0EF1-3628-CFE5-4E4645D443FA}"/>
                </a:ext>
              </a:extLst>
            </p:cNvPr>
            <p:cNvSpPr txBox="1"/>
            <p:nvPr/>
          </p:nvSpPr>
          <p:spPr>
            <a:xfrm>
              <a:off x="3826383" y="2378983"/>
              <a:ext cx="820572" cy="294356"/>
            </a:xfrm>
            <a:prstGeom prst="rect">
              <a:avLst/>
            </a:prstGeom>
            <a:noFill/>
          </p:spPr>
          <p:txBody>
            <a:bodyPr wrap="square" lIns="0" tIns="0" rIns="0" bIns="0" anchor="ctr">
              <a:noAutofit/>
            </a:bodyPr>
            <a:lstStyle/>
            <a:p>
              <a:pPr algn="ctr">
                <a:lnSpc>
                  <a:spcPct val="90000"/>
                </a:lnSpc>
              </a:pPr>
              <a:r>
                <a:rPr lang="en-IN" sz="1400" b="1" dirty="0">
                  <a:solidFill>
                    <a:schemeClr val="bg1"/>
                  </a:solidFill>
                  <a:ea typeface="Open Sans" panose="020B0606030504020204" pitchFamily="34" charset="0"/>
                  <a:cs typeface="Open Sans" panose="020B0606030504020204" pitchFamily="34" charset="0"/>
                </a:rPr>
                <a:t>Regulatory &amp; Legal</a:t>
              </a:r>
            </a:p>
          </p:txBody>
        </p:sp>
        <p:sp>
          <p:nvSpPr>
            <p:cNvPr id="47" name="TextBox 46">
              <a:extLst>
                <a:ext uri="{FF2B5EF4-FFF2-40B4-BE49-F238E27FC236}">
                  <a16:creationId xmlns:a16="http://schemas.microsoft.com/office/drawing/2014/main" id="{0FB720C2-ED3F-C6DC-2E91-4AACB838998A}"/>
                </a:ext>
              </a:extLst>
            </p:cNvPr>
            <p:cNvSpPr txBox="1"/>
            <p:nvPr/>
          </p:nvSpPr>
          <p:spPr>
            <a:xfrm>
              <a:off x="5074523" y="2608077"/>
              <a:ext cx="691392" cy="294356"/>
            </a:xfrm>
            <a:prstGeom prst="rect">
              <a:avLst/>
            </a:prstGeom>
            <a:noFill/>
          </p:spPr>
          <p:txBody>
            <a:bodyPr wrap="square" lIns="0" tIns="0" rIns="0" bIns="0" anchor="ctr">
              <a:noAutofit/>
            </a:bodyPr>
            <a:lstStyle/>
            <a:p>
              <a:pPr algn="ctr">
                <a:lnSpc>
                  <a:spcPct val="90000"/>
                </a:lnSpc>
              </a:pPr>
              <a:r>
                <a:rPr lang="en-IN" sz="1400" b="1" dirty="0">
                  <a:solidFill>
                    <a:schemeClr val="bg1"/>
                  </a:solidFill>
                  <a:ea typeface="Open Sans" panose="020B0606030504020204" pitchFamily="34" charset="0"/>
                  <a:cs typeface="Open Sans" panose="020B0606030504020204" pitchFamily="34" charset="0"/>
                </a:rPr>
                <a:t>Financial Health</a:t>
              </a:r>
            </a:p>
          </p:txBody>
        </p:sp>
        <p:sp>
          <p:nvSpPr>
            <p:cNvPr id="48" name="TextBox 47">
              <a:extLst>
                <a:ext uri="{FF2B5EF4-FFF2-40B4-BE49-F238E27FC236}">
                  <a16:creationId xmlns:a16="http://schemas.microsoft.com/office/drawing/2014/main" id="{837AA518-0E00-F179-EC72-7EB523E10AD7}"/>
                </a:ext>
              </a:extLst>
            </p:cNvPr>
            <p:cNvSpPr txBox="1"/>
            <p:nvPr/>
          </p:nvSpPr>
          <p:spPr>
            <a:xfrm>
              <a:off x="2226021" y="5673708"/>
              <a:ext cx="1063451" cy="294356"/>
            </a:xfrm>
            <a:prstGeom prst="rect">
              <a:avLst/>
            </a:prstGeom>
            <a:noFill/>
          </p:spPr>
          <p:txBody>
            <a:bodyPr wrap="square" lIns="0" tIns="0" rIns="0" bIns="0" anchor="ctr">
              <a:noAutofit/>
            </a:bodyPr>
            <a:lstStyle/>
            <a:p>
              <a:pPr algn="ctr">
                <a:lnSpc>
                  <a:spcPct val="90000"/>
                </a:lnSpc>
              </a:pPr>
              <a:r>
                <a:rPr lang="en-IN" sz="1400" b="1" dirty="0">
                  <a:solidFill>
                    <a:schemeClr val="bg1"/>
                  </a:solidFill>
                  <a:ea typeface="Open Sans" panose="020B0606030504020204" pitchFamily="34" charset="0"/>
                  <a:cs typeface="Open Sans" panose="020B0606030504020204" pitchFamily="34" charset="0"/>
                </a:rPr>
                <a:t>Capital Improvement Plans</a:t>
              </a:r>
            </a:p>
          </p:txBody>
        </p:sp>
        <p:sp>
          <p:nvSpPr>
            <p:cNvPr id="49" name="TextBox 48">
              <a:extLst>
                <a:ext uri="{FF2B5EF4-FFF2-40B4-BE49-F238E27FC236}">
                  <a16:creationId xmlns:a16="http://schemas.microsoft.com/office/drawing/2014/main" id="{589408BB-7BDB-AB79-F673-5096793B0DF0}"/>
                </a:ext>
              </a:extLst>
            </p:cNvPr>
            <p:cNvSpPr txBox="1"/>
            <p:nvPr/>
          </p:nvSpPr>
          <p:spPr>
            <a:xfrm>
              <a:off x="5575320" y="3766209"/>
              <a:ext cx="882627" cy="294356"/>
            </a:xfrm>
            <a:prstGeom prst="rect">
              <a:avLst/>
            </a:prstGeom>
            <a:noFill/>
          </p:spPr>
          <p:txBody>
            <a:bodyPr wrap="square" lIns="0" tIns="0" rIns="0" bIns="0" anchor="ctr">
              <a:noAutofit/>
            </a:bodyPr>
            <a:lstStyle/>
            <a:p>
              <a:pPr algn="ctr">
                <a:lnSpc>
                  <a:spcPct val="90000"/>
                </a:lnSpc>
              </a:pPr>
              <a:r>
                <a:rPr lang="en-IN" sz="1400" b="1" dirty="0">
                  <a:solidFill>
                    <a:schemeClr val="bg1"/>
                  </a:solidFill>
                  <a:ea typeface="Open Sans" panose="020B0606030504020204" pitchFamily="34" charset="0"/>
                  <a:cs typeface="Open Sans" panose="020B0606030504020204" pitchFamily="34" charset="0"/>
                </a:rPr>
                <a:t>Community &amp; Market Factors</a:t>
              </a:r>
            </a:p>
          </p:txBody>
        </p:sp>
        <p:sp>
          <p:nvSpPr>
            <p:cNvPr id="50" name="TextBox 49">
              <a:extLst>
                <a:ext uri="{FF2B5EF4-FFF2-40B4-BE49-F238E27FC236}">
                  <a16:creationId xmlns:a16="http://schemas.microsoft.com/office/drawing/2014/main" id="{696FC481-604B-C8E6-22B6-A9234FD720E2}"/>
                </a:ext>
              </a:extLst>
            </p:cNvPr>
            <p:cNvSpPr txBox="1"/>
            <p:nvPr/>
          </p:nvSpPr>
          <p:spPr>
            <a:xfrm>
              <a:off x="6797154" y="4075615"/>
              <a:ext cx="983671" cy="294356"/>
            </a:xfrm>
            <a:prstGeom prst="rect">
              <a:avLst/>
            </a:prstGeom>
            <a:noFill/>
          </p:spPr>
          <p:txBody>
            <a:bodyPr wrap="square" lIns="0" tIns="0" rIns="0" bIns="0" anchor="ctr">
              <a:noAutofit/>
            </a:bodyPr>
            <a:lstStyle/>
            <a:p>
              <a:pPr algn="ctr">
                <a:lnSpc>
                  <a:spcPct val="90000"/>
                </a:lnSpc>
              </a:pPr>
              <a:r>
                <a:rPr lang="en-IN" sz="1400" b="1" dirty="0">
                  <a:solidFill>
                    <a:schemeClr val="bg1"/>
                  </a:solidFill>
                  <a:ea typeface="Open Sans" panose="020B0606030504020204" pitchFamily="34" charset="0"/>
                  <a:cs typeface="Open Sans" panose="020B0606030504020204" pitchFamily="34" charset="0"/>
                </a:rPr>
                <a:t>Collections &amp; Affordability</a:t>
              </a:r>
            </a:p>
          </p:txBody>
        </p:sp>
        <p:sp>
          <p:nvSpPr>
            <p:cNvPr id="51" name="TextBox 50">
              <a:extLst>
                <a:ext uri="{FF2B5EF4-FFF2-40B4-BE49-F238E27FC236}">
                  <a16:creationId xmlns:a16="http://schemas.microsoft.com/office/drawing/2014/main" id="{1579BD1F-3A3C-7C1E-5CD2-24AF99A0B010}"/>
                </a:ext>
              </a:extLst>
            </p:cNvPr>
            <p:cNvSpPr txBox="1"/>
            <p:nvPr/>
          </p:nvSpPr>
          <p:spPr>
            <a:xfrm>
              <a:off x="7648791" y="3179488"/>
              <a:ext cx="829526" cy="294356"/>
            </a:xfrm>
            <a:prstGeom prst="rect">
              <a:avLst/>
            </a:prstGeom>
            <a:noFill/>
          </p:spPr>
          <p:txBody>
            <a:bodyPr wrap="square" lIns="0" tIns="0" rIns="0" bIns="0" anchor="ctr">
              <a:noAutofit/>
            </a:bodyPr>
            <a:lstStyle/>
            <a:p>
              <a:pPr algn="ctr">
                <a:lnSpc>
                  <a:spcPct val="90000"/>
                </a:lnSpc>
              </a:pPr>
              <a:r>
                <a:rPr lang="en-IN" sz="1400" b="1" dirty="0">
                  <a:solidFill>
                    <a:schemeClr val="bg1"/>
                  </a:solidFill>
                  <a:ea typeface="Open Sans" panose="020B0606030504020204" pitchFamily="34" charset="0"/>
                  <a:cs typeface="Open Sans" panose="020B0606030504020204" pitchFamily="34" charset="0"/>
                </a:rPr>
                <a:t>Political Feasibility</a:t>
              </a:r>
            </a:p>
          </p:txBody>
        </p:sp>
        <p:sp>
          <p:nvSpPr>
            <p:cNvPr id="62" name="Freeform: Shape 61">
              <a:extLst>
                <a:ext uri="{FF2B5EF4-FFF2-40B4-BE49-F238E27FC236}">
                  <a16:creationId xmlns:a16="http://schemas.microsoft.com/office/drawing/2014/main" id="{AF79425E-9BD1-A712-0994-2BE09149D3F1}"/>
                </a:ext>
              </a:extLst>
            </p:cNvPr>
            <p:cNvSpPr/>
            <p:nvPr/>
          </p:nvSpPr>
          <p:spPr>
            <a:xfrm>
              <a:off x="5705698" y="2773264"/>
              <a:ext cx="2981733" cy="2204306"/>
            </a:xfrm>
            <a:custGeom>
              <a:avLst/>
              <a:gdLst>
                <a:gd name="connsiteX0" fmla="*/ 2952945 w 2981732"/>
                <a:gd name="connsiteY0" fmla="*/ 0 h 2081451"/>
                <a:gd name="connsiteX1" fmla="*/ 2966949 w 2981732"/>
                <a:gd name="connsiteY1" fmla="*/ 77536 h 2081451"/>
                <a:gd name="connsiteX2" fmla="*/ 1432207 w 2981732"/>
                <a:gd name="connsiteY2" fmla="*/ 2066668 h 2081451"/>
                <a:gd name="connsiteX3" fmla="*/ 119783 w 2981732"/>
                <a:gd name="connsiteY3" fmla="*/ 1711260 h 2081451"/>
                <a:gd name="connsiteX4" fmla="*/ 0 w 2981732"/>
                <a:gd name="connsiteY4" fmla="*/ 1609367 h 2081451"/>
                <a:gd name="connsiteX5" fmla="*/ 84968 w 2981732"/>
                <a:gd name="connsiteY5" fmla="*/ 1535669 h 2081451"/>
                <a:gd name="connsiteX6" fmla="*/ 1172201 w 2981732"/>
                <a:gd name="connsiteY6" fmla="*/ 235967 h 2081451"/>
                <a:gd name="connsiteX7" fmla="*/ 2892846 w 2981732"/>
                <a:gd name="connsiteY7" fmla="*/ 9825 h 2081451"/>
                <a:gd name="connsiteX8" fmla="*/ 2952945 w 2981732"/>
                <a:gd name="connsiteY8" fmla="*/ 0 h 2081451"/>
                <a:gd name="connsiteX0" fmla="*/ 1172201 w 2981732"/>
                <a:gd name="connsiteY0" fmla="*/ 235967 h 2081451"/>
                <a:gd name="connsiteX1" fmla="*/ 2892846 w 2981732"/>
                <a:gd name="connsiteY1" fmla="*/ 9825 h 2081451"/>
                <a:gd name="connsiteX2" fmla="*/ 2952945 w 2981732"/>
                <a:gd name="connsiteY2" fmla="*/ 0 h 2081451"/>
                <a:gd name="connsiteX3" fmla="*/ 2966949 w 2981732"/>
                <a:gd name="connsiteY3" fmla="*/ 77536 h 2081451"/>
                <a:gd name="connsiteX4" fmla="*/ 1432207 w 2981732"/>
                <a:gd name="connsiteY4" fmla="*/ 2066668 h 2081451"/>
                <a:gd name="connsiteX5" fmla="*/ 119783 w 2981732"/>
                <a:gd name="connsiteY5" fmla="*/ 1711260 h 2081451"/>
                <a:gd name="connsiteX6" fmla="*/ 0 w 2981732"/>
                <a:gd name="connsiteY6" fmla="*/ 1609367 h 2081451"/>
                <a:gd name="connsiteX7" fmla="*/ 84968 w 2981732"/>
                <a:gd name="connsiteY7" fmla="*/ 1535669 h 2081451"/>
                <a:gd name="connsiteX8" fmla="*/ 1263641 w 2981732"/>
                <a:gd name="connsiteY8" fmla="*/ 327407 h 2081451"/>
                <a:gd name="connsiteX0" fmla="*/ 1172201 w 2981732"/>
                <a:gd name="connsiteY0" fmla="*/ 235967 h 2081451"/>
                <a:gd name="connsiteX1" fmla="*/ 2892846 w 2981732"/>
                <a:gd name="connsiteY1" fmla="*/ 9825 h 2081451"/>
                <a:gd name="connsiteX2" fmla="*/ 2952945 w 2981732"/>
                <a:gd name="connsiteY2" fmla="*/ 0 h 2081451"/>
                <a:gd name="connsiteX3" fmla="*/ 2966949 w 2981732"/>
                <a:gd name="connsiteY3" fmla="*/ 77536 h 2081451"/>
                <a:gd name="connsiteX4" fmla="*/ 1432207 w 2981732"/>
                <a:gd name="connsiteY4" fmla="*/ 2066668 h 2081451"/>
                <a:gd name="connsiteX5" fmla="*/ 119783 w 2981732"/>
                <a:gd name="connsiteY5" fmla="*/ 1711260 h 2081451"/>
                <a:gd name="connsiteX6" fmla="*/ 0 w 2981732"/>
                <a:gd name="connsiteY6" fmla="*/ 1609367 h 2081451"/>
                <a:gd name="connsiteX7" fmla="*/ 84968 w 2981732"/>
                <a:gd name="connsiteY7" fmla="*/ 1535669 h 2081451"/>
                <a:gd name="connsiteX0" fmla="*/ 2892846 w 2981732"/>
                <a:gd name="connsiteY0" fmla="*/ 9825 h 2081451"/>
                <a:gd name="connsiteX1" fmla="*/ 2952945 w 2981732"/>
                <a:gd name="connsiteY1" fmla="*/ 0 h 2081451"/>
                <a:gd name="connsiteX2" fmla="*/ 2966949 w 2981732"/>
                <a:gd name="connsiteY2" fmla="*/ 77536 h 2081451"/>
                <a:gd name="connsiteX3" fmla="*/ 1432207 w 2981732"/>
                <a:gd name="connsiteY3" fmla="*/ 2066668 h 2081451"/>
                <a:gd name="connsiteX4" fmla="*/ 119783 w 2981732"/>
                <a:gd name="connsiteY4" fmla="*/ 1711260 h 2081451"/>
                <a:gd name="connsiteX5" fmla="*/ 0 w 2981732"/>
                <a:gd name="connsiteY5" fmla="*/ 1609367 h 2081451"/>
                <a:gd name="connsiteX6" fmla="*/ 84968 w 2981732"/>
                <a:gd name="connsiteY6" fmla="*/ 1535669 h 2081451"/>
                <a:gd name="connsiteX0" fmla="*/ 2892846 w 2981732"/>
                <a:gd name="connsiteY0" fmla="*/ 0 h 2071626"/>
                <a:gd name="connsiteX1" fmla="*/ 2966949 w 2981732"/>
                <a:gd name="connsiteY1" fmla="*/ 67711 h 2071626"/>
                <a:gd name="connsiteX2" fmla="*/ 1432207 w 2981732"/>
                <a:gd name="connsiteY2" fmla="*/ 2056843 h 2071626"/>
                <a:gd name="connsiteX3" fmla="*/ 119783 w 2981732"/>
                <a:gd name="connsiteY3" fmla="*/ 1701435 h 2071626"/>
                <a:gd name="connsiteX4" fmla="*/ 0 w 2981732"/>
                <a:gd name="connsiteY4" fmla="*/ 1599542 h 2071626"/>
                <a:gd name="connsiteX5" fmla="*/ 84968 w 2981732"/>
                <a:gd name="connsiteY5" fmla="*/ 1525844 h 2071626"/>
                <a:gd name="connsiteX0" fmla="*/ 2966949 w 2981732"/>
                <a:gd name="connsiteY0" fmla="*/ 0 h 2003915"/>
                <a:gd name="connsiteX1" fmla="*/ 1432207 w 2981732"/>
                <a:gd name="connsiteY1" fmla="*/ 1989132 h 2003915"/>
                <a:gd name="connsiteX2" fmla="*/ 119783 w 2981732"/>
                <a:gd name="connsiteY2" fmla="*/ 1633724 h 2003915"/>
                <a:gd name="connsiteX3" fmla="*/ 0 w 2981732"/>
                <a:gd name="connsiteY3" fmla="*/ 1531831 h 2003915"/>
                <a:gd name="connsiteX4" fmla="*/ 84968 w 2981732"/>
                <a:gd name="connsiteY4" fmla="*/ 1458133 h 2003915"/>
                <a:gd name="connsiteX0" fmla="*/ 2966949 w 2981732"/>
                <a:gd name="connsiteY0" fmla="*/ 0 h 2003915"/>
                <a:gd name="connsiteX1" fmla="*/ 1432207 w 2981732"/>
                <a:gd name="connsiteY1" fmla="*/ 1989132 h 2003915"/>
                <a:gd name="connsiteX2" fmla="*/ 119783 w 2981732"/>
                <a:gd name="connsiteY2" fmla="*/ 1633724 h 2003915"/>
                <a:gd name="connsiteX3" fmla="*/ 0 w 2981732"/>
                <a:gd name="connsiteY3" fmla="*/ 1531831 h 2003915"/>
              </a:gdLst>
              <a:ahLst/>
              <a:cxnLst>
                <a:cxn ang="0">
                  <a:pos x="connsiteX0" y="connsiteY0"/>
                </a:cxn>
                <a:cxn ang="0">
                  <a:pos x="connsiteX1" y="connsiteY1"/>
                </a:cxn>
                <a:cxn ang="0">
                  <a:pos x="connsiteX2" y="connsiteY2"/>
                </a:cxn>
                <a:cxn ang="0">
                  <a:pos x="connsiteX3" y="connsiteY3"/>
                </a:cxn>
              </a:cxnLst>
              <a:rect l="l" t="t" r="r" b="b"/>
              <a:pathLst>
                <a:path w="2981732" h="2003915">
                  <a:moveTo>
                    <a:pt x="2966949" y="0"/>
                  </a:moveTo>
                  <a:cubicBezTo>
                    <a:pt x="3092425" y="973090"/>
                    <a:pt x="2405298" y="1863655"/>
                    <a:pt x="1432207" y="1989132"/>
                  </a:cubicBezTo>
                  <a:cubicBezTo>
                    <a:pt x="945660" y="2051870"/>
                    <a:pt x="479745" y="1911457"/>
                    <a:pt x="119783" y="1633724"/>
                  </a:cubicBezTo>
                  <a:lnTo>
                    <a:pt x="0" y="1531831"/>
                  </a:lnTo>
                </a:path>
              </a:pathLst>
            </a:custGeom>
            <a:noFill/>
            <a:ln w="12700">
              <a:solidFill>
                <a:schemeClr val="bg1">
                  <a:lumMod val="75000"/>
                </a:schemeClr>
              </a:solidFill>
              <a:headEnd type="triangle" w="lg" len="med"/>
              <a:tailEnd w="lg" len="lg"/>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Shape 78">
              <a:extLst>
                <a:ext uri="{FF2B5EF4-FFF2-40B4-BE49-F238E27FC236}">
                  <a16:creationId xmlns:a16="http://schemas.microsoft.com/office/drawing/2014/main" id="{0D85BD77-4037-A4C1-AE77-B5456A9D5C36}"/>
                </a:ext>
              </a:extLst>
            </p:cNvPr>
            <p:cNvSpPr/>
            <p:nvPr/>
          </p:nvSpPr>
          <p:spPr>
            <a:xfrm>
              <a:off x="1779553" y="3870418"/>
              <a:ext cx="537109" cy="575881"/>
            </a:xfrm>
            <a:custGeom>
              <a:avLst/>
              <a:gdLst>
                <a:gd name="connsiteX0" fmla="*/ 817786 w 833249"/>
                <a:gd name="connsiteY0" fmla="*/ 0 h 865910"/>
                <a:gd name="connsiteX1" fmla="*/ 833249 w 833249"/>
                <a:gd name="connsiteY1" fmla="*/ 865910 h 865910"/>
                <a:gd name="connsiteX2" fmla="*/ 0 w 833249"/>
                <a:gd name="connsiteY2" fmla="*/ 797110 h 865910"/>
                <a:gd name="connsiteX3" fmla="*/ 8930 w 833249"/>
                <a:gd name="connsiteY3" fmla="*/ 738599 h 865910"/>
                <a:gd name="connsiteX4" fmla="*/ 734876 w 833249"/>
                <a:gd name="connsiteY4" fmla="*/ 12653 h 865910"/>
                <a:gd name="connsiteX5" fmla="*/ 817786 w 833249"/>
                <a:gd name="connsiteY5" fmla="*/ 0 h 865910"/>
                <a:gd name="connsiteX0" fmla="*/ 833249 w 924689"/>
                <a:gd name="connsiteY0" fmla="*/ 865910 h 957350"/>
                <a:gd name="connsiteX1" fmla="*/ 0 w 924689"/>
                <a:gd name="connsiteY1" fmla="*/ 797110 h 957350"/>
                <a:gd name="connsiteX2" fmla="*/ 8930 w 924689"/>
                <a:gd name="connsiteY2" fmla="*/ 738599 h 957350"/>
                <a:gd name="connsiteX3" fmla="*/ 734876 w 924689"/>
                <a:gd name="connsiteY3" fmla="*/ 12653 h 957350"/>
                <a:gd name="connsiteX4" fmla="*/ 817786 w 924689"/>
                <a:gd name="connsiteY4" fmla="*/ 0 h 957350"/>
                <a:gd name="connsiteX5" fmla="*/ 924689 w 924689"/>
                <a:gd name="connsiteY5" fmla="*/ 957350 h 957350"/>
                <a:gd name="connsiteX0" fmla="*/ 833249 w 833249"/>
                <a:gd name="connsiteY0" fmla="*/ 865910 h 865910"/>
                <a:gd name="connsiteX1" fmla="*/ 0 w 833249"/>
                <a:gd name="connsiteY1" fmla="*/ 797110 h 865910"/>
                <a:gd name="connsiteX2" fmla="*/ 8930 w 833249"/>
                <a:gd name="connsiteY2" fmla="*/ 738599 h 865910"/>
                <a:gd name="connsiteX3" fmla="*/ 734876 w 833249"/>
                <a:gd name="connsiteY3" fmla="*/ 12653 h 865910"/>
                <a:gd name="connsiteX4" fmla="*/ 817786 w 833249"/>
                <a:gd name="connsiteY4" fmla="*/ 0 h 865910"/>
                <a:gd name="connsiteX0" fmla="*/ 0 w 817786"/>
                <a:gd name="connsiteY0" fmla="*/ 797110 h 797110"/>
                <a:gd name="connsiteX1" fmla="*/ 8930 w 817786"/>
                <a:gd name="connsiteY1" fmla="*/ 738599 h 797110"/>
                <a:gd name="connsiteX2" fmla="*/ 734876 w 817786"/>
                <a:gd name="connsiteY2" fmla="*/ 12653 h 797110"/>
                <a:gd name="connsiteX3" fmla="*/ 817786 w 817786"/>
                <a:gd name="connsiteY3" fmla="*/ 0 h 797110"/>
              </a:gdLst>
              <a:ahLst/>
              <a:cxnLst>
                <a:cxn ang="0">
                  <a:pos x="connsiteX0" y="connsiteY0"/>
                </a:cxn>
                <a:cxn ang="0">
                  <a:pos x="connsiteX1" y="connsiteY1"/>
                </a:cxn>
                <a:cxn ang="0">
                  <a:pos x="connsiteX2" y="connsiteY2"/>
                </a:cxn>
                <a:cxn ang="0">
                  <a:pos x="connsiteX3" y="connsiteY3"/>
                </a:cxn>
              </a:cxnLst>
              <a:rect l="l" t="t" r="r" b="b"/>
              <a:pathLst>
                <a:path w="817786" h="797110">
                  <a:moveTo>
                    <a:pt x="0" y="797110"/>
                  </a:moveTo>
                  <a:lnTo>
                    <a:pt x="8930" y="738599"/>
                  </a:lnTo>
                  <a:cubicBezTo>
                    <a:pt x="83493" y="374216"/>
                    <a:pt x="370493" y="87216"/>
                    <a:pt x="734876" y="12653"/>
                  </a:cubicBezTo>
                  <a:lnTo>
                    <a:pt x="817786" y="0"/>
                  </a:lnTo>
                </a:path>
              </a:pathLst>
            </a:custGeom>
            <a:noFill/>
            <a:ln w="12700">
              <a:solidFill>
                <a:schemeClr val="bg1">
                  <a:lumMod val="85000"/>
                </a:schemeClr>
              </a:solidFill>
              <a:headEnd type="triangle" w="lg" len="med"/>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3" name="Group 112">
              <a:extLst>
                <a:ext uri="{FF2B5EF4-FFF2-40B4-BE49-F238E27FC236}">
                  <a16:creationId xmlns:a16="http://schemas.microsoft.com/office/drawing/2014/main" id="{2D05DE64-2C6B-B938-B847-48B848680240}"/>
                </a:ext>
              </a:extLst>
            </p:cNvPr>
            <p:cNvGrpSpPr/>
            <p:nvPr/>
          </p:nvGrpSpPr>
          <p:grpSpPr>
            <a:xfrm>
              <a:off x="1869584" y="3972142"/>
              <a:ext cx="1032218" cy="1135438"/>
              <a:chOff x="1869583" y="3802478"/>
              <a:chExt cx="1032217" cy="1032216"/>
            </a:xfrm>
          </p:grpSpPr>
          <p:sp>
            <p:nvSpPr>
              <p:cNvPr id="80" name="Freeform: Shape 79">
                <a:extLst>
                  <a:ext uri="{FF2B5EF4-FFF2-40B4-BE49-F238E27FC236}">
                    <a16:creationId xmlns:a16="http://schemas.microsoft.com/office/drawing/2014/main" id="{FDFC997E-6DDD-A886-89AF-28371D445291}"/>
                  </a:ext>
                </a:extLst>
              </p:cNvPr>
              <p:cNvSpPr/>
              <p:nvPr/>
            </p:nvSpPr>
            <p:spPr>
              <a:xfrm>
                <a:off x="1939897" y="3802478"/>
                <a:ext cx="883583" cy="720049"/>
              </a:xfrm>
              <a:custGeom>
                <a:avLst/>
                <a:gdLst>
                  <a:gd name="connsiteX0" fmla="*/ 828961 w 1345317"/>
                  <a:gd name="connsiteY0" fmla="*/ 278987 h 1096327"/>
                  <a:gd name="connsiteX1" fmla="*/ 1207389 w 1345317"/>
                  <a:gd name="connsiteY1" fmla="*/ 785813 h 1096327"/>
                  <a:gd name="connsiteX2" fmla="*/ 1106424 w 1345317"/>
                  <a:gd name="connsiteY2" fmla="*/ 1096328 h 1096327"/>
                  <a:gd name="connsiteX3" fmla="*/ 1235488 w 1345317"/>
                  <a:gd name="connsiteY3" fmla="*/ 924401 h 1096327"/>
                  <a:gd name="connsiteX4" fmla="*/ 1329500 w 1345317"/>
                  <a:gd name="connsiteY4" fmla="*/ 345281 h 1096327"/>
                  <a:gd name="connsiteX5" fmla="*/ 678752 w 1345317"/>
                  <a:gd name="connsiteY5" fmla="*/ 0 h 1096327"/>
                  <a:gd name="connsiteX6" fmla="*/ 0 w 1345317"/>
                  <a:gd name="connsiteY6" fmla="*/ 389954 h 1096327"/>
                  <a:gd name="connsiteX7" fmla="*/ 506158 w 1345317"/>
                  <a:gd name="connsiteY7" fmla="*/ 218408 h 1096327"/>
                  <a:gd name="connsiteX8" fmla="*/ 828961 w 1345317"/>
                  <a:gd name="connsiteY8" fmla="*/ 278987 h 1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5317" h="1096327">
                    <a:moveTo>
                      <a:pt x="828961" y="278987"/>
                    </a:moveTo>
                    <a:cubicBezTo>
                      <a:pt x="1047750" y="343662"/>
                      <a:pt x="1207389" y="546068"/>
                      <a:pt x="1207389" y="785813"/>
                    </a:cubicBezTo>
                    <a:cubicBezTo>
                      <a:pt x="1207389" y="901922"/>
                      <a:pt x="1169861" y="1009174"/>
                      <a:pt x="1106424" y="1096328"/>
                    </a:cubicBezTo>
                    <a:cubicBezTo>
                      <a:pt x="1156240" y="1045083"/>
                      <a:pt x="1199674" y="987457"/>
                      <a:pt x="1235488" y="924401"/>
                    </a:cubicBezTo>
                    <a:cubicBezTo>
                      <a:pt x="1335596" y="747998"/>
                      <a:pt x="1368171" y="542163"/>
                      <a:pt x="1329500" y="345281"/>
                    </a:cubicBezTo>
                    <a:cubicBezTo>
                      <a:pt x="1188244" y="136970"/>
                      <a:pt x="949452" y="0"/>
                      <a:pt x="678752" y="0"/>
                    </a:cubicBezTo>
                    <a:cubicBezTo>
                      <a:pt x="389192" y="0"/>
                      <a:pt x="136303" y="156781"/>
                      <a:pt x="0" y="389954"/>
                    </a:cubicBezTo>
                    <a:cubicBezTo>
                      <a:pt x="144875" y="280988"/>
                      <a:pt x="322136" y="219837"/>
                      <a:pt x="506158" y="218408"/>
                    </a:cubicBezTo>
                    <a:cubicBezTo>
                      <a:pt x="617411" y="217551"/>
                      <a:pt x="726948" y="238220"/>
                      <a:pt x="828961" y="278987"/>
                    </a:cubicBezTo>
                    <a:close/>
                  </a:path>
                </a:pathLst>
              </a:custGeom>
              <a:solidFill>
                <a:schemeClr val="accent5"/>
              </a:solidFill>
              <a:ln w="7389"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2E2BE7F7-668C-F5AC-085D-DB9AABCB3F4C}"/>
                  </a:ext>
                </a:extLst>
              </p:cNvPr>
              <p:cNvSpPr/>
              <p:nvPr/>
            </p:nvSpPr>
            <p:spPr>
              <a:xfrm>
                <a:off x="1869583" y="3952163"/>
                <a:ext cx="563841" cy="882531"/>
              </a:xfrm>
              <a:custGeom>
                <a:avLst/>
                <a:gdLst>
                  <a:gd name="connsiteX0" fmla="*/ 378428 w 858488"/>
                  <a:gd name="connsiteY0" fmla="*/ 986626 h 1343718"/>
                  <a:gd name="connsiteX1" fmla="*/ 268796 w 858488"/>
                  <a:gd name="connsiteY1" fmla="*/ 668396 h 1343718"/>
                  <a:gd name="connsiteX2" fmla="*/ 257175 w 858488"/>
                  <a:gd name="connsiteY2" fmla="*/ 557906 h 1343718"/>
                  <a:gd name="connsiteX3" fmla="*/ 785813 w 858488"/>
                  <a:gd name="connsiteY3" fmla="*/ 29268 h 1343718"/>
                  <a:gd name="connsiteX4" fmla="*/ 858488 w 858488"/>
                  <a:gd name="connsiteY4" fmla="*/ 34412 h 1343718"/>
                  <a:gd name="connsiteX5" fmla="*/ 613220 w 858488"/>
                  <a:gd name="connsiteY5" fmla="*/ 27 h 1343718"/>
                  <a:gd name="connsiteX6" fmla="*/ 94583 w 858488"/>
                  <a:gd name="connsiteY6" fmla="*/ 183764 h 1343718"/>
                  <a:gd name="connsiteX7" fmla="*/ 0 w 858488"/>
                  <a:gd name="connsiteY7" fmla="*/ 557906 h 1343718"/>
                  <a:gd name="connsiteX8" fmla="*/ 785813 w 858488"/>
                  <a:gd name="connsiteY8" fmla="*/ 1343719 h 1343718"/>
                  <a:gd name="connsiteX9" fmla="*/ 789146 w 858488"/>
                  <a:gd name="connsiteY9" fmla="*/ 1343623 h 1343718"/>
                  <a:gd name="connsiteX10" fmla="*/ 378428 w 858488"/>
                  <a:gd name="connsiteY10" fmla="*/ 986626 h 1343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8488" h="1343718">
                    <a:moveTo>
                      <a:pt x="378428" y="986626"/>
                    </a:moveTo>
                    <a:cubicBezTo>
                      <a:pt x="320707" y="888138"/>
                      <a:pt x="283750" y="780029"/>
                      <a:pt x="268796" y="668396"/>
                    </a:cubicBezTo>
                    <a:cubicBezTo>
                      <a:pt x="261271" y="632677"/>
                      <a:pt x="257175" y="595816"/>
                      <a:pt x="257175" y="557906"/>
                    </a:cubicBezTo>
                    <a:cubicBezTo>
                      <a:pt x="257175" y="265965"/>
                      <a:pt x="493871" y="29268"/>
                      <a:pt x="785813" y="29268"/>
                    </a:cubicBezTo>
                    <a:cubicBezTo>
                      <a:pt x="810482" y="29268"/>
                      <a:pt x="834771" y="31078"/>
                      <a:pt x="858488" y="34412"/>
                    </a:cubicBezTo>
                    <a:cubicBezTo>
                      <a:pt x="779526" y="11171"/>
                      <a:pt x="697040" y="-640"/>
                      <a:pt x="613220" y="27"/>
                    </a:cubicBezTo>
                    <a:cubicBezTo>
                      <a:pt x="423482" y="1551"/>
                      <a:pt x="240983" y="67178"/>
                      <a:pt x="94583" y="183764"/>
                    </a:cubicBezTo>
                    <a:cubicBezTo>
                      <a:pt x="34290" y="295016"/>
                      <a:pt x="0" y="422460"/>
                      <a:pt x="0" y="557906"/>
                    </a:cubicBezTo>
                    <a:cubicBezTo>
                      <a:pt x="0" y="991865"/>
                      <a:pt x="351854" y="1343719"/>
                      <a:pt x="785813" y="1343719"/>
                    </a:cubicBezTo>
                    <a:cubicBezTo>
                      <a:pt x="786956" y="1343719"/>
                      <a:pt x="788099" y="1343623"/>
                      <a:pt x="789146" y="1343623"/>
                    </a:cubicBezTo>
                    <a:cubicBezTo>
                      <a:pt x="618363" y="1273138"/>
                      <a:pt x="473297" y="1148361"/>
                      <a:pt x="378428" y="986626"/>
                    </a:cubicBezTo>
                    <a:close/>
                  </a:path>
                </a:pathLst>
              </a:custGeom>
              <a:solidFill>
                <a:schemeClr val="accent5">
                  <a:lumMod val="75000"/>
                </a:schemeClr>
              </a:solidFill>
              <a:ln w="7389"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08E1289A-1854-45F8-D03B-FFEC92875440}"/>
                  </a:ext>
                </a:extLst>
              </p:cNvPr>
              <p:cNvSpPr/>
              <p:nvPr/>
            </p:nvSpPr>
            <p:spPr>
              <a:xfrm>
                <a:off x="2062700" y="4043016"/>
                <a:ext cx="839100" cy="791178"/>
              </a:xfrm>
              <a:custGeom>
                <a:avLst/>
                <a:gdLst>
                  <a:gd name="connsiteX0" fmla="*/ 1277588 w 1277588"/>
                  <a:gd name="connsiteY0" fmla="*/ 419576 h 1204626"/>
                  <a:gd name="connsiteX1" fmla="*/ 1156049 w 1277588"/>
                  <a:gd name="connsiteY1" fmla="*/ 0 h 1204626"/>
                  <a:gd name="connsiteX2" fmla="*/ 1056799 w 1277588"/>
                  <a:gd name="connsiteY2" fmla="*/ 562928 h 1204626"/>
                  <a:gd name="connsiteX3" fmla="*/ 864680 w 1277588"/>
                  <a:gd name="connsiteY3" fmla="*/ 794290 h 1204626"/>
                  <a:gd name="connsiteX4" fmla="*/ 491776 w 1277588"/>
                  <a:gd name="connsiteY4" fmla="*/ 948214 h 1204626"/>
                  <a:gd name="connsiteX5" fmla="*/ 0 w 1277588"/>
                  <a:gd name="connsiteY5" fmla="*/ 613505 h 1204626"/>
                  <a:gd name="connsiteX6" fmla="*/ 92583 w 1277588"/>
                  <a:gd name="connsiteY6" fmla="*/ 843439 h 1204626"/>
                  <a:gd name="connsiteX7" fmla="*/ 519398 w 1277588"/>
                  <a:gd name="connsiteY7" fmla="*/ 1204627 h 1204626"/>
                  <a:gd name="connsiteX8" fmla="*/ 1277588 w 1277588"/>
                  <a:gd name="connsiteY8" fmla="*/ 419576 h 120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7588" h="1204626">
                    <a:moveTo>
                      <a:pt x="1277588" y="419576"/>
                    </a:moveTo>
                    <a:cubicBezTo>
                      <a:pt x="1277588" y="265271"/>
                      <a:pt x="1232916" y="121444"/>
                      <a:pt x="1156049" y="0"/>
                    </a:cubicBezTo>
                    <a:cubicBezTo>
                      <a:pt x="1188434" y="192119"/>
                      <a:pt x="1154240" y="391382"/>
                      <a:pt x="1056799" y="562928"/>
                    </a:cubicBezTo>
                    <a:cubicBezTo>
                      <a:pt x="1006507" y="651510"/>
                      <a:pt x="941451" y="729615"/>
                      <a:pt x="864680" y="794290"/>
                    </a:cubicBezTo>
                    <a:cubicBezTo>
                      <a:pt x="769144" y="889349"/>
                      <a:pt x="637318" y="948214"/>
                      <a:pt x="491776" y="948214"/>
                    </a:cubicBezTo>
                    <a:cubicBezTo>
                      <a:pt x="268319" y="948214"/>
                      <a:pt x="77343" y="809530"/>
                      <a:pt x="0" y="613505"/>
                    </a:cubicBezTo>
                    <a:cubicBezTo>
                      <a:pt x="19240" y="693706"/>
                      <a:pt x="50197" y="771239"/>
                      <a:pt x="92583" y="843439"/>
                    </a:cubicBezTo>
                    <a:cubicBezTo>
                      <a:pt x="190119" y="1009841"/>
                      <a:pt x="341471" y="1136713"/>
                      <a:pt x="519398" y="1204627"/>
                    </a:cubicBezTo>
                    <a:cubicBezTo>
                      <a:pt x="940594" y="1190149"/>
                      <a:pt x="1277588" y="844296"/>
                      <a:pt x="1277588" y="419576"/>
                    </a:cubicBezTo>
                    <a:close/>
                  </a:path>
                </a:pathLst>
              </a:custGeom>
              <a:solidFill>
                <a:schemeClr val="accent5"/>
              </a:solidFill>
              <a:ln w="7389" cap="flat">
                <a:noFill/>
                <a:prstDash val="solid"/>
                <a:miter/>
              </a:ln>
            </p:spPr>
            <p:txBody>
              <a:bodyPr rtlCol="0" anchor="ctr"/>
              <a:lstStyle/>
              <a:p>
                <a:endParaRPr lang="en-US"/>
              </a:p>
            </p:txBody>
          </p:sp>
        </p:grpSp>
        <p:sp>
          <p:nvSpPr>
            <p:cNvPr id="84" name="Freeform: Shape 83">
              <a:extLst>
                <a:ext uri="{FF2B5EF4-FFF2-40B4-BE49-F238E27FC236}">
                  <a16:creationId xmlns:a16="http://schemas.microsoft.com/office/drawing/2014/main" id="{E54A7C50-D365-43D1-2317-0FBB49BC4E4C}"/>
                </a:ext>
              </a:extLst>
            </p:cNvPr>
            <p:cNvSpPr/>
            <p:nvPr/>
          </p:nvSpPr>
          <p:spPr>
            <a:xfrm>
              <a:off x="6305745" y="2357548"/>
              <a:ext cx="537109" cy="575881"/>
            </a:xfrm>
            <a:custGeom>
              <a:avLst/>
              <a:gdLst>
                <a:gd name="connsiteX0" fmla="*/ 817786 w 833249"/>
                <a:gd name="connsiteY0" fmla="*/ 0 h 865910"/>
                <a:gd name="connsiteX1" fmla="*/ 833249 w 833249"/>
                <a:gd name="connsiteY1" fmla="*/ 865910 h 865910"/>
                <a:gd name="connsiteX2" fmla="*/ 0 w 833249"/>
                <a:gd name="connsiteY2" fmla="*/ 797110 h 865910"/>
                <a:gd name="connsiteX3" fmla="*/ 8930 w 833249"/>
                <a:gd name="connsiteY3" fmla="*/ 738599 h 865910"/>
                <a:gd name="connsiteX4" fmla="*/ 734876 w 833249"/>
                <a:gd name="connsiteY4" fmla="*/ 12653 h 865910"/>
                <a:gd name="connsiteX5" fmla="*/ 817786 w 833249"/>
                <a:gd name="connsiteY5" fmla="*/ 0 h 865910"/>
                <a:gd name="connsiteX0" fmla="*/ 833249 w 924689"/>
                <a:gd name="connsiteY0" fmla="*/ 865910 h 957350"/>
                <a:gd name="connsiteX1" fmla="*/ 0 w 924689"/>
                <a:gd name="connsiteY1" fmla="*/ 797110 h 957350"/>
                <a:gd name="connsiteX2" fmla="*/ 8930 w 924689"/>
                <a:gd name="connsiteY2" fmla="*/ 738599 h 957350"/>
                <a:gd name="connsiteX3" fmla="*/ 734876 w 924689"/>
                <a:gd name="connsiteY3" fmla="*/ 12653 h 957350"/>
                <a:gd name="connsiteX4" fmla="*/ 817786 w 924689"/>
                <a:gd name="connsiteY4" fmla="*/ 0 h 957350"/>
                <a:gd name="connsiteX5" fmla="*/ 924689 w 924689"/>
                <a:gd name="connsiteY5" fmla="*/ 957350 h 957350"/>
                <a:gd name="connsiteX0" fmla="*/ 833249 w 833249"/>
                <a:gd name="connsiteY0" fmla="*/ 865910 h 865910"/>
                <a:gd name="connsiteX1" fmla="*/ 0 w 833249"/>
                <a:gd name="connsiteY1" fmla="*/ 797110 h 865910"/>
                <a:gd name="connsiteX2" fmla="*/ 8930 w 833249"/>
                <a:gd name="connsiteY2" fmla="*/ 738599 h 865910"/>
                <a:gd name="connsiteX3" fmla="*/ 734876 w 833249"/>
                <a:gd name="connsiteY3" fmla="*/ 12653 h 865910"/>
                <a:gd name="connsiteX4" fmla="*/ 817786 w 833249"/>
                <a:gd name="connsiteY4" fmla="*/ 0 h 865910"/>
                <a:gd name="connsiteX0" fmla="*/ 0 w 817786"/>
                <a:gd name="connsiteY0" fmla="*/ 797110 h 797110"/>
                <a:gd name="connsiteX1" fmla="*/ 8930 w 817786"/>
                <a:gd name="connsiteY1" fmla="*/ 738599 h 797110"/>
                <a:gd name="connsiteX2" fmla="*/ 734876 w 817786"/>
                <a:gd name="connsiteY2" fmla="*/ 12653 h 797110"/>
                <a:gd name="connsiteX3" fmla="*/ 817786 w 817786"/>
                <a:gd name="connsiteY3" fmla="*/ 0 h 797110"/>
              </a:gdLst>
              <a:ahLst/>
              <a:cxnLst>
                <a:cxn ang="0">
                  <a:pos x="connsiteX0" y="connsiteY0"/>
                </a:cxn>
                <a:cxn ang="0">
                  <a:pos x="connsiteX1" y="connsiteY1"/>
                </a:cxn>
                <a:cxn ang="0">
                  <a:pos x="connsiteX2" y="connsiteY2"/>
                </a:cxn>
                <a:cxn ang="0">
                  <a:pos x="connsiteX3" y="connsiteY3"/>
                </a:cxn>
              </a:cxnLst>
              <a:rect l="l" t="t" r="r" b="b"/>
              <a:pathLst>
                <a:path w="817786" h="797110">
                  <a:moveTo>
                    <a:pt x="0" y="797110"/>
                  </a:moveTo>
                  <a:lnTo>
                    <a:pt x="8930" y="738599"/>
                  </a:lnTo>
                  <a:cubicBezTo>
                    <a:pt x="83493" y="374216"/>
                    <a:pt x="370493" y="87216"/>
                    <a:pt x="734876" y="12653"/>
                  </a:cubicBezTo>
                  <a:lnTo>
                    <a:pt x="817786" y="0"/>
                  </a:lnTo>
                </a:path>
              </a:pathLst>
            </a:custGeom>
            <a:noFill/>
            <a:ln w="12700">
              <a:solidFill>
                <a:schemeClr val="bg1">
                  <a:lumMod val="75000"/>
                </a:schemeClr>
              </a:solidFill>
              <a:headEnd w="lg" len="med"/>
              <a:tailEnd type="triangle" w="lg" len="med"/>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5" name="Group 114">
              <a:extLst>
                <a:ext uri="{FF2B5EF4-FFF2-40B4-BE49-F238E27FC236}">
                  <a16:creationId xmlns:a16="http://schemas.microsoft.com/office/drawing/2014/main" id="{31898019-8DAB-43CF-5997-F433FA8E719F}"/>
                </a:ext>
              </a:extLst>
            </p:cNvPr>
            <p:cNvGrpSpPr/>
            <p:nvPr/>
          </p:nvGrpSpPr>
          <p:grpSpPr>
            <a:xfrm>
              <a:off x="6395776" y="2459272"/>
              <a:ext cx="1032218" cy="1135438"/>
              <a:chOff x="6395773" y="2427142"/>
              <a:chExt cx="1032217" cy="1032216"/>
            </a:xfrm>
          </p:grpSpPr>
          <p:sp>
            <p:nvSpPr>
              <p:cNvPr id="85" name="Freeform: Shape 84">
                <a:extLst>
                  <a:ext uri="{FF2B5EF4-FFF2-40B4-BE49-F238E27FC236}">
                    <a16:creationId xmlns:a16="http://schemas.microsoft.com/office/drawing/2014/main" id="{5D61A479-A6FB-0965-8A2A-64CCBB9A762E}"/>
                  </a:ext>
                </a:extLst>
              </p:cNvPr>
              <p:cNvSpPr/>
              <p:nvPr/>
            </p:nvSpPr>
            <p:spPr>
              <a:xfrm>
                <a:off x="6466087" y="2427142"/>
                <a:ext cx="883583" cy="720049"/>
              </a:xfrm>
              <a:custGeom>
                <a:avLst/>
                <a:gdLst>
                  <a:gd name="connsiteX0" fmla="*/ 828961 w 1345317"/>
                  <a:gd name="connsiteY0" fmla="*/ 278987 h 1096327"/>
                  <a:gd name="connsiteX1" fmla="*/ 1207389 w 1345317"/>
                  <a:gd name="connsiteY1" fmla="*/ 785813 h 1096327"/>
                  <a:gd name="connsiteX2" fmla="*/ 1106424 w 1345317"/>
                  <a:gd name="connsiteY2" fmla="*/ 1096328 h 1096327"/>
                  <a:gd name="connsiteX3" fmla="*/ 1235488 w 1345317"/>
                  <a:gd name="connsiteY3" fmla="*/ 924401 h 1096327"/>
                  <a:gd name="connsiteX4" fmla="*/ 1329500 w 1345317"/>
                  <a:gd name="connsiteY4" fmla="*/ 345281 h 1096327"/>
                  <a:gd name="connsiteX5" fmla="*/ 678752 w 1345317"/>
                  <a:gd name="connsiteY5" fmla="*/ 0 h 1096327"/>
                  <a:gd name="connsiteX6" fmla="*/ 0 w 1345317"/>
                  <a:gd name="connsiteY6" fmla="*/ 389954 h 1096327"/>
                  <a:gd name="connsiteX7" fmla="*/ 506158 w 1345317"/>
                  <a:gd name="connsiteY7" fmla="*/ 218408 h 1096327"/>
                  <a:gd name="connsiteX8" fmla="*/ 828961 w 1345317"/>
                  <a:gd name="connsiteY8" fmla="*/ 278987 h 1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5317" h="1096327">
                    <a:moveTo>
                      <a:pt x="828961" y="278987"/>
                    </a:moveTo>
                    <a:cubicBezTo>
                      <a:pt x="1047750" y="343662"/>
                      <a:pt x="1207389" y="546068"/>
                      <a:pt x="1207389" y="785813"/>
                    </a:cubicBezTo>
                    <a:cubicBezTo>
                      <a:pt x="1207389" y="901922"/>
                      <a:pt x="1169861" y="1009174"/>
                      <a:pt x="1106424" y="1096328"/>
                    </a:cubicBezTo>
                    <a:cubicBezTo>
                      <a:pt x="1156240" y="1045083"/>
                      <a:pt x="1199674" y="987457"/>
                      <a:pt x="1235488" y="924401"/>
                    </a:cubicBezTo>
                    <a:cubicBezTo>
                      <a:pt x="1335596" y="747998"/>
                      <a:pt x="1368171" y="542163"/>
                      <a:pt x="1329500" y="345281"/>
                    </a:cubicBezTo>
                    <a:cubicBezTo>
                      <a:pt x="1188244" y="136970"/>
                      <a:pt x="949452" y="0"/>
                      <a:pt x="678752" y="0"/>
                    </a:cubicBezTo>
                    <a:cubicBezTo>
                      <a:pt x="389192" y="0"/>
                      <a:pt x="136303" y="156781"/>
                      <a:pt x="0" y="389954"/>
                    </a:cubicBezTo>
                    <a:cubicBezTo>
                      <a:pt x="144875" y="280988"/>
                      <a:pt x="322136" y="219837"/>
                      <a:pt x="506158" y="218408"/>
                    </a:cubicBezTo>
                    <a:cubicBezTo>
                      <a:pt x="617411" y="217551"/>
                      <a:pt x="726948" y="238220"/>
                      <a:pt x="828961" y="278987"/>
                    </a:cubicBezTo>
                    <a:close/>
                  </a:path>
                </a:pathLst>
              </a:custGeom>
              <a:solidFill>
                <a:schemeClr val="accent5"/>
              </a:solidFill>
              <a:ln w="7389"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9CAE5E15-CAE1-71DC-68C4-560CDABFD175}"/>
                  </a:ext>
                </a:extLst>
              </p:cNvPr>
              <p:cNvSpPr/>
              <p:nvPr/>
            </p:nvSpPr>
            <p:spPr>
              <a:xfrm>
                <a:off x="6395773" y="2576827"/>
                <a:ext cx="563841" cy="882531"/>
              </a:xfrm>
              <a:custGeom>
                <a:avLst/>
                <a:gdLst>
                  <a:gd name="connsiteX0" fmla="*/ 378428 w 858488"/>
                  <a:gd name="connsiteY0" fmla="*/ 986626 h 1343718"/>
                  <a:gd name="connsiteX1" fmla="*/ 268796 w 858488"/>
                  <a:gd name="connsiteY1" fmla="*/ 668396 h 1343718"/>
                  <a:gd name="connsiteX2" fmla="*/ 257175 w 858488"/>
                  <a:gd name="connsiteY2" fmla="*/ 557906 h 1343718"/>
                  <a:gd name="connsiteX3" fmla="*/ 785813 w 858488"/>
                  <a:gd name="connsiteY3" fmla="*/ 29268 h 1343718"/>
                  <a:gd name="connsiteX4" fmla="*/ 858488 w 858488"/>
                  <a:gd name="connsiteY4" fmla="*/ 34412 h 1343718"/>
                  <a:gd name="connsiteX5" fmla="*/ 613220 w 858488"/>
                  <a:gd name="connsiteY5" fmla="*/ 27 h 1343718"/>
                  <a:gd name="connsiteX6" fmla="*/ 94583 w 858488"/>
                  <a:gd name="connsiteY6" fmla="*/ 183764 h 1343718"/>
                  <a:gd name="connsiteX7" fmla="*/ 0 w 858488"/>
                  <a:gd name="connsiteY7" fmla="*/ 557906 h 1343718"/>
                  <a:gd name="connsiteX8" fmla="*/ 785813 w 858488"/>
                  <a:gd name="connsiteY8" fmla="*/ 1343719 h 1343718"/>
                  <a:gd name="connsiteX9" fmla="*/ 789146 w 858488"/>
                  <a:gd name="connsiteY9" fmla="*/ 1343623 h 1343718"/>
                  <a:gd name="connsiteX10" fmla="*/ 378428 w 858488"/>
                  <a:gd name="connsiteY10" fmla="*/ 986626 h 1343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8488" h="1343718">
                    <a:moveTo>
                      <a:pt x="378428" y="986626"/>
                    </a:moveTo>
                    <a:cubicBezTo>
                      <a:pt x="320707" y="888138"/>
                      <a:pt x="283750" y="780029"/>
                      <a:pt x="268796" y="668396"/>
                    </a:cubicBezTo>
                    <a:cubicBezTo>
                      <a:pt x="261271" y="632677"/>
                      <a:pt x="257175" y="595816"/>
                      <a:pt x="257175" y="557906"/>
                    </a:cubicBezTo>
                    <a:cubicBezTo>
                      <a:pt x="257175" y="265965"/>
                      <a:pt x="493871" y="29268"/>
                      <a:pt x="785813" y="29268"/>
                    </a:cubicBezTo>
                    <a:cubicBezTo>
                      <a:pt x="810482" y="29268"/>
                      <a:pt x="834771" y="31078"/>
                      <a:pt x="858488" y="34412"/>
                    </a:cubicBezTo>
                    <a:cubicBezTo>
                      <a:pt x="779526" y="11171"/>
                      <a:pt x="697040" y="-640"/>
                      <a:pt x="613220" y="27"/>
                    </a:cubicBezTo>
                    <a:cubicBezTo>
                      <a:pt x="423482" y="1551"/>
                      <a:pt x="240983" y="67178"/>
                      <a:pt x="94583" y="183764"/>
                    </a:cubicBezTo>
                    <a:cubicBezTo>
                      <a:pt x="34290" y="295016"/>
                      <a:pt x="0" y="422460"/>
                      <a:pt x="0" y="557906"/>
                    </a:cubicBezTo>
                    <a:cubicBezTo>
                      <a:pt x="0" y="991865"/>
                      <a:pt x="351854" y="1343719"/>
                      <a:pt x="785813" y="1343719"/>
                    </a:cubicBezTo>
                    <a:cubicBezTo>
                      <a:pt x="786956" y="1343719"/>
                      <a:pt x="788099" y="1343623"/>
                      <a:pt x="789146" y="1343623"/>
                    </a:cubicBezTo>
                    <a:cubicBezTo>
                      <a:pt x="618363" y="1273138"/>
                      <a:pt x="473297" y="1148361"/>
                      <a:pt x="378428" y="986626"/>
                    </a:cubicBezTo>
                    <a:close/>
                  </a:path>
                </a:pathLst>
              </a:custGeom>
              <a:solidFill>
                <a:schemeClr val="accent5">
                  <a:lumMod val="75000"/>
                </a:schemeClr>
              </a:solidFill>
              <a:ln w="738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249C714E-35DB-D6E9-C67F-25F428A9082C}"/>
                  </a:ext>
                </a:extLst>
              </p:cNvPr>
              <p:cNvSpPr/>
              <p:nvPr/>
            </p:nvSpPr>
            <p:spPr>
              <a:xfrm>
                <a:off x="6588890" y="2667680"/>
                <a:ext cx="839100" cy="791178"/>
              </a:xfrm>
              <a:custGeom>
                <a:avLst/>
                <a:gdLst>
                  <a:gd name="connsiteX0" fmla="*/ 1277588 w 1277588"/>
                  <a:gd name="connsiteY0" fmla="*/ 419576 h 1204626"/>
                  <a:gd name="connsiteX1" fmla="*/ 1156049 w 1277588"/>
                  <a:gd name="connsiteY1" fmla="*/ 0 h 1204626"/>
                  <a:gd name="connsiteX2" fmla="*/ 1056799 w 1277588"/>
                  <a:gd name="connsiteY2" fmla="*/ 562928 h 1204626"/>
                  <a:gd name="connsiteX3" fmla="*/ 864680 w 1277588"/>
                  <a:gd name="connsiteY3" fmla="*/ 794290 h 1204626"/>
                  <a:gd name="connsiteX4" fmla="*/ 491776 w 1277588"/>
                  <a:gd name="connsiteY4" fmla="*/ 948214 h 1204626"/>
                  <a:gd name="connsiteX5" fmla="*/ 0 w 1277588"/>
                  <a:gd name="connsiteY5" fmla="*/ 613505 h 1204626"/>
                  <a:gd name="connsiteX6" fmla="*/ 92583 w 1277588"/>
                  <a:gd name="connsiteY6" fmla="*/ 843439 h 1204626"/>
                  <a:gd name="connsiteX7" fmla="*/ 519398 w 1277588"/>
                  <a:gd name="connsiteY7" fmla="*/ 1204627 h 1204626"/>
                  <a:gd name="connsiteX8" fmla="*/ 1277588 w 1277588"/>
                  <a:gd name="connsiteY8" fmla="*/ 419576 h 120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7588" h="1204626">
                    <a:moveTo>
                      <a:pt x="1277588" y="419576"/>
                    </a:moveTo>
                    <a:cubicBezTo>
                      <a:pt x="1277588" y="265271"/>
                      <a:pt x="1232916" y="121444"/>
                      <a:pt x="1156049" y="0"/>
                    </a:cubicBezTo>
                    <a:cubicBezTo>
                      <a:pt x="1188434" y="192119"/>
                      <a:pt x="1154240" y="391382"/>
                      <a:pt x="1056799" y="562928"/>
                    </a:cubicBezTo>
                    <a:cubicBezTo>
                      <a:pt x="1006507" y="651510"/>
                      <a:pt x="941451" y="729615"/>
                      <a:pt x="864680" y="794290"/>
                    </a:cubicBezTo>
                    <a:cubicBezTo>
                      <a:pt x="769144" y="889349"/>
                      <a:pt x="637318" y="948214"/>
                      <a:pt x="491776" y="948214"/>
                    </a:cubicBezTo>
                    <a:cubicBezTo>
                      <a:pt x="268319" y="948214"/>
                      <a:pt x="77343" y="809530"/>
                      <a:pt x="0" y="613505"/>
                    </a:cubicBezTo>
                    <a:cubicBezTo>
                      <a:pt x="19240" y="693706"/>
                      <a:pt x="50197" y="771239"/>
                      <a:pt x="92583" y="843439"/>
                    </a:cubicBezTo>
                    <a:cubicBezTo>
                      <a:pt x="190119" y="1009841"/>
                      <a:pt x="341471" y="1136713"/>
                      <a:pt x="519398" y="1204627"/>
                    </a:cubicBezTo>
                    <a:cubicBezTo>
                      <a:pt x="940594" y="1190149"/>
                      <a:pt x="1277588" y="844296"/>
                      <a:pt x="1277588" y="419576"/>
                    </a:cubicBezTo>
                    <a:close/>
                  </a:path>
                </a:pathLst>
              </a:custGeom>
              <a:solidFill>
                <a:schemeClr val="accent5"/>
              </a:solidFill>
              <a:ln w="7389" cap="flat">
                <a:noFill/>
                <a:prstDash val="solid"/>
                <a:miter/>
              </a:ln>
            </p:spPr>
            <p:txBody>
              <a:bodyPr rtlCol="0" anchor="ctr"/>
              <a:lstStyle/>
              <a:p>
                <a:endParaRPr lang="en-US"/>
              </a:p>
            </p:txBody>
          </p:sp>
        </p:grpSp>
        <p:sp>
          <p:nvSpPr>
            <p:cNvPr id="94" name="Freeform: Shape 93">
              <a:extLst>
                <a:ext uri="{FF2B5EF4-FFF2-40B4-BE49-F238E27FC236}">
                  <a16:creationId xmlns:a16="http://schemas.microsoft.com/office/drawing/2014/main" id="{4919CE3F-1C19-2269-4FDD-01A3CACF15AB}"/>
                </a:ext>
              </a:extLst>
            </p:cNvPr>
            <p:cNvSpPr/>
            <p:nvPr/>
          </p:nvSpPr>
          <p:spPr>
            <a:xfrm rot="5400000">
              <a:off x="4689462" y="3917567"/>
              <a:ext cx="609987" cy="840726"/>
            </a:xfrm>
            <a:custGeom>
              <a:avLst/>
              <a:gdLst>
                <a:gd name="connsiteX0" fmla="*/ 0 w 554534"/>
                <a:gd name="connsiteY0" fmla="*/ 840725 h 840725"/>
                <a:gd name="connsiteX1" fmla="*/ 0 w 554534"/>
                <a:gd name="connsiteY1" fmla="*/ 0 h 840725"/>
                <a:gd name="connsiteX2" fmla="*/ 48753 w 554534"/>
                <a:gd name="connsiteY2" fmla="*/ 17844 h 840725"/>
                <a:gd name="connsiteX3" fmla="*/ 554534 w 554534"/>
                <a:gd name="connsiteY3" fmla="*/ 780892 h 840725"/>
                <a:gd name="connsiteX4" fmla="*/ 551513 w 554534"/>
                <a:gd name="connsiteY4" fmla="*/ 840725 h 840725"/>
                <a:gd name="connsiteX5" fmla="*/ 147319 w 554534"/>
                <a:gd name="connsiteY5" fmla="*/ 840725 h 840725"/>
                <a:gd name="connsiteX6" fmla="*/ 0 w 554534"/>
                <a:gd name="connsiteY6" fmla="*/ 840725 h 840725"/>
                <a:gd name="connsiteX0" fmla="*/ 0 w 554534"/>
                <a:gd name="connsiteY0" fmla="*/ 840725 h 932165"/>
                <a:gd name="connsiteX1" fmla="*/ 0 w 554534"/>
                <a:gd name="connsiteY1" fmla="*/ 0 h 932165"/>
                <a:gd name="connsiteX2" fmla="*/ 48753 w 554534"/>
                <a:gd name="connsiteY2" fmla="*/ 17844 h 932165"/>
                <a:gd name="connsiteX3" fmla="*/ 554534 w 554534"/>
                <a:gd name="connsiteY3" fmla="*/ 780892 h 932165"/>
                <a:gd name="connsiteX4" fmla="*/ 551513 w 554534"/>
                <a:gd name="connsiteY4" fmla="*/ 840725 h 932165"/>
                <a:gd name="connsiteX5" fmla="*/ 147319 w 554534"/>
                <a:gd name="connsiteY5" fmla="*/ 840725 h 932165"/>
                <a:gd name="connsiteX6" fmla="*/ 91440 w 554534"/>
                <a:gd name="connsiteY6" fmla="*/ 932165 h 932165"/>
                <a:gd name="connsiteX0" fmla="*/ 0 w 554534"/>
                <a:gd name="connsiteY0" fmla="*/ 840725 h 932165"/>
                <a:gd name="connsiteX1" fmla="*/ 0 w 554534"/>
                <a:gd name="connsiteY1" fmla="*/ 0 h 932165"/>
                <a:gd name="connsiteX2" fmla="*/ 48753 w 554534"/>
                <a:gd name="connsiteY2" fmla="*/ 17844 h 932165"/>
                <a:gd name="connsiteX3" fmla="*/ 554534 w 554534"/>
                <a:gd name="connsiteY3" fmla="*/ 780892 h 932165"/>
                <a:gd name="connsiteX4" fmla="*/ 551513 w 554534"/>
                <a:gd name="connsiteY4" fmla="*/ 840725 h 932165"/>
                <a:gd name="connsiteX5" fmla="*/ 91440 w 554534"/>
                <a:gd name="connsiteY5" fmla="*/ 932165 h 932165"/>
                <a:gd name="connsiteX0" fmla="*/ 0 w 554534"/>
                <a:gd name="connsiteY0" fmla="*/ 840725 h 840725"/>
                <a:gd name="connsiteX1" fmla="*/ 0 w 554534"/>
                <a:gd name="connsiteY1" fmla="*/ 0 h 840725"/>
                <a:gd name="connsiteX2" fmla="*/ 48753 w 554534"/>
                <a:gd name="connsiteY2" fmla="*/ 17844 h 840725"/>
                <a:gd name="connsiteX3" fmla="*/ 554534 w 554534"/>
                <a:gd name="connsiteY3" fmla="*/ 780892 h 840725"/>
                <a:gd name="connsiteX4" fmla="*/ 551513 w 554534"/>
                <a:gd name="connsiteY4" fmla="*/ 840725 h 840725"/>
                <a:gd name="connsiteX0" fmla="*/ 0 w 554534"/>
                <a:gd name="connsiteY0" fmla="*/ 0 h 840725"/>
                <a:gd name="connsiteX1" fmla="*/ 48753 w 554534"/>
                <a:gd name="connsiteY1" fmla="*/ 17844 h 840725"/>
                <a:gd name="connsiteX2" fmla="*/ 554534 w 554534"/>
                <a:gd name="connsiteY2" fmla="*/ 780892 h 840725"/>
                <a:gd name="connsiteX3" fmla="*/ 551513 w 554534"/>
                <a:gd name="connsiteY3" fmla="*/ 840725 h 840725"/>
              </a:gdLst>
              <a:ahLst/>
              <a:cxnLst>
                <a:cxn ang="0">
                  <a:pos x="connsiteX0" y="connsiteY0"/>
                </a:cxn>
                <a:cxn ang="0">
                  <a:pos x="connsiteX1" y="connsiteY1"/>
                </a:cxn>
                <a:cxn ang="0">
                  <a:pos x="connsiteX2" y="connsiteY2"/>
                </a:cxn>
                <a:cxn ang="0">
                  <a:pos x="connsiteX3" y="connsiteY3"/>
                </a:cxn>
              </a:cxnLst>
              <a:rect l="l" t="t" r="r" b="b"/>
              <a:pathLst>
                <a:path w="554534" h="840725">
                  <a:moveTo>
                    <a:pt x="0" y="0"/>
                  </a:moveTo>
                  <a:lnTo>
                    <a:pt x="48753" y="17844"/>
                  </a:lnTo>
                  <a:cubicBezTo>
                    <a:pt x="345979" y="143561"/>
                    <a:pt x="554534" y="437871"/>
                    <a:pt x="554534" y="780892"/>
                  </a:cubicBezTo>
                  <a:lnTo>
                    <a:pt x="551513" y="840725"/>
                  </a:lnTo>
                </a:path>
              </a:pathLst>
            </a:custGeom>
            <a:noFill/>
            <a:ln w="12700">
              <a:solidFill>
                <a:schemeClr val="bg1">
                  <a:lumMod val="75000"/>
                </a:schemeClr>
              </a:solidFill>
              <a:headEnd type="none" w="lg" len="med"/>
              <a:tailEnd type="triangle" w="lg" len="med"/>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3" name="Freeform: Shape 92">
              <a:extLst>
                <a:ext uri="{FF2B5EF4-FFF2-40B4-BE49-F238E27FC236}">
                  <a16:creationId xmlns:a16="http://schemas.microsoft.com/office/drawing/2014/main" id="{CDFCACF2-2B02-E478-73B3-7F25E772BC1C}"/>
                </a:ext>
              </a:extLst>
            </p:cNvPr>
            <p:cNvSpPr/>
            <p:nvPr/>
          </p:nvSpPr>
          <p:spPr>
            <a:xfrm rot="16200000" flipH="1">
              <a:off x="3489880" y="5536702"/>
              <a:ext cx="1999320" cy="205122"/>
            </a:xfrm>
            <a:custGeom>
              <a:avLst/>
              <a:gdLst>
                <a:gd name="connsiteX0" fmla="*/ 0 w 1615930"/>
                <a:gd name="connsiteY0" fmla="*/ 288032 h 288032"/>
                <a:gd name="connsiteX1" fmla="*/ 13852 w 1615930"/>
                <a:gd name="connsiteY1" fmla="*/ 262512 h 288032"/>
                <a:gd name="connsiteX2" fmla="*/ 74654 w 1615930"/>
                <a:gd name="connsiteY2" fmla="*/ 24838 h 288032"/>
                <a:gd name="connsiteX3" fmla="*/ 75909 w 1615930"/>
                <a:gd name="connsiteY3" fmla="*/ 0 h 288032"/>
                <a:gd name="connsiteX4" fmla="*/ 327905 w 1615930"/>
                <a:gd name="connsiteY4" fmla="*/ 0 h 288032"/>
                <a:gd name="connsiteX5" fmla="*/ 1615930 w 1615930"/>
                <a:gd name="connsiteY5" fmla="*/ 0 h 288032"/>
                <a:gd name="connsiteX6" fmla="*/ 1615930 w 1615930"/>
                <a:gd name="connsiteY6" fmla="*/ 288032 h 288032"/>
                <a:gd name="connsiteX7" fmla="*/ 327905 w 1615930"/>
                <a:gd name="connsiteY7" fmla="*/ 288032 h 288032"/>
                <a:gd name="connsiteX8" fmla="*/ 0 w 1615930"/>
                <a:gd name="connsiteY8" fmla="*/ 288032 h 288032"/>
                <a:gd name="connsiteX0" fmla="*/ 314053 w 1602078"/>
                <a:gd name="connsiteY0" fmla="*/ 288032 h 288032"/>
                <a:gd name="connsiteX1" fmla="*/ 0 w 1602078"/>
                <a:gd name="connsiteY1" fmla="*/ 262512 h 288032"/>
                <a:gd name="connsiteX2" fmla="*/ 60802 w 1602078"/>
                <a:gd name="connsiteY2" fmla="*/ 24838 h 288032"/>
                <a:gd name="connsiteX3" fmla="*/ 62057 w 1602078"/>
                <a:gd name="connsiteY3" fmla="*/ 0 h 288032"/>
                <a:gd name="connsiteX4" fmla="*/ 314053 w 1602078"/>
                <a:gd name="connsiteY4" fmla="*/ 0 h 288032"/>
                <a:gd name="connsiteX5" fmla="*/ 1602078 w 1602078"/>
                <a:gd name="connsiteY5" fmla="*/ 0 h 288032"/>
                <a:gd name="connsiteX6" fmla="*/ 1602078 w 1602078"/>
                <a:gd name="connsiteY6" fmla="*/ 288032 h 288032"/>
                <a:gd name="connsiteX7" fmla="*/ 314053 w 1602078"/>
                <a:gd name="connsiteY7" fmla="*/ 288032 h 288032"/>
                <a:gd name="connsiteX0" fmla="*/ 0 w 1602078"/>
                <a:gd name="connsiteY0" fmla="*/ 262512 h 353952"/>
                <a:gd name="connsiteX1" fmla="*/ 60802 w 1602078"/>
                <a:gd name="connsiteY1" fmla="*/ 24838 h 353952"/>
                <a:gd name="connsiteX2" fmla="*/ 62057 w 1602078"/>
                <a:gd name="connsiteY2" fmla="*/ 0 h 353952"/>
                <a:gd name="connsiteX3" fmla="*/ 314053 w 1602078"/>
                <a:gd name="connsiteY3" fmla="*/ 0 h 353952"/>
                <a:gd name="connsiteX4" fmla="*/ 1602078 w 1602078"/>
                <a:gd name="connsiteY4" fmla="*/ 0 h 353952"/>
                <a:gd name="connsiteX5" fmla="*/ 1602078 w 1602078"/>
                <a:gd name="connsiteY5" fmla="*/ 288032 h 353952"/>
                <a:gd name="connsiteX6" fmla="*/ 314053 w 1602078"/>
                <a:gd name="connsiteY6" fmla="*/ 288032 h 353952"/>
                <a:gd name="connsiteX7" fmla="*/ 91440 w 1602078"/>
                <a:gd name="connsiteY7" fmla="*/ 353952 h 353952"/>
                <a:gd name="connsiteX0" fmla="*/ 0 w 1602078"/>
                <a:gd name="connsiteY0" fmla="*/ 262512 h 288032"/>
                <a:gd name="connsiteX1" fmla="*/ 60802 w 1602078"/>
                <a:gd name="connsiteY1" fmla="*/ 24838 h 288032"/>
                <a:gd name="connsiteX2" fmla="*/ 62057 w 1602078"/>
                <a:gd name="connsiteY2" fmla="*/ 0 h 288032"/>
                <a:gd name="connsiteX3" fmla="*/ 314053 w 1602078"/>
                <a:gd name="connsiteY3" fmla="*/ 0 h 288032"/>
                <a:gd name="connsiteX4" fmla="*/ 1602078 w 1602078"/>
                <a:gd name="connsiteY4" fmla="*/ 0 h 288032"/>
                <a:gd name="connsiteX5" fmla="*/ 1602078 w 1602078"/>
                <a:gd name="connsiteY5" fmla="*/ 288032 h 288032"/>
                <a:gd name="connsiteX6" fmla="*/ 314053 w 1602078"/>
                <a:gd name="connsiteY6" fmla="*/ 288032 h 288032"/>
                <a:gd name="connsiteX0" fmla="*/ 0 w 1602078"/>
                <a:gd name="connsiteY0" fmla="*/ 262512 h 288032"/>
                <a:gd name="connsiteX1" fmla="*/ 60802 w 1602078"/>
                <a:gd name="connsiteY1" fmla="*/ 24838 h 288032"/>
                <a:gd name="connsiteX2" fmla="*/ 62057 w 1602078"/>
                <a:gd name="connsiteY2" fmla="*/ 0 h 288032"/>
                <a:gd name="connsiteX3" fmla="*/ 314053 w 1602078"/>
                <a:gd name="connsiteY3" fmla="*/ 0 h 288032"/>
                <a:gd name="connsiteX4" fmla="*/ 1602078 w 1602078"/>
                <a:gd name="connsiteY4" fmla="*/ 0 h 288032"/>
                <a:gd name="connsiteX5" fmla="*/ 1602078 w 1602078"/>
                <a:gd name="connsiteY5" fmla="*/ 288032 h 288032"/>
                <a:gd name="connsiteX0" fmla="*/ 0 w 1541276"/>
                <a:gd name="connsiteY0" fmla="*/ 24838 h 288032"/>
                <a:gd name="connsiteX1" fmla="*/ 1255 w 1541276"/>
                <a:gd name="connsiteY1" fmla="*/ 0 h 288032"/>
                <a:gd name="connsiteX2" fmla="*/ 253251 w 1541276"/>
                <a:gd name="connsiteY2" fmla="*/ 0 h 288032"/>
                <a:gd name="connsiteX3" fmla="*/ 1541276 w 1541276"/>
                <a:gd name="connsiteY3" fmla="*/ 0 h 288032"/>
                <a:gd name="connsiteX4" fmla="*/ 1541276 w 1541276"/>
                <a:gd name="connsiteY4" fmla="*/ 288032 h 288032"/>
                <a:gd name="connsiteX0" fmla="*/ 0 w 1540021"/>
                <a:gd name="connsiteY0" fmla="*/ 0 h 288032"/>
                <a:gd name="connsiteX1" fmla="*/ 251996 w 1540021"/>
                <a:gd name="connsiteY1" fmla="*/ 0 h 288032"/>
                <a:gd name="connsiteX2" fmla="*/ 1540021 w 1540021"/>
                <a:gd name="connsiteY2" fmla="*/ 0 h 288032"/>
                <a:gd name="connsiteX3" fmla="*/ 1540021 w 1540021"/>
                <a:gd name="connsiteY3" fmla="*/ 288032 h 288032"/>
              </a:gdLst>
              <a:ahLst/>
              <a:cxnLst>
                <a:cxn ang="0">
                  <a:pos x="connsiteX0" y="connsiteY0"/>
                </a:cxn>
                <a:cxn ang="0">
                  <a:pos x="connsiteX1" y="connsiteY1"/>
                </a:cxn>
                <a:cxn ang="0">
                  <a:pos x="connsiteX2" y="connsiteY2"/>
                </a:cxn>
                <a:cxn ang="0">
                  <a:pos x="connsiteX3" y="connsiteY3"/>
                </a:cxn>
              </a:cxnLst>
              <a:rect l="l" t="t" r="r" b="b"/>
              <a:pathLst>
                <a:path w="1540021" h="288032">
                  <a:moveTo>
                    <a:pt x="0" y="0"/>
                  </a:moveTo>
                  <a:lnTo>
                    <a:pt x="251996" y="0"/>
                  </a:lnTo>
                  <a:lnTo>
                    <a:pt x="1540021" y="0"/>
                  </a:lnTo>
                  <a:lnTo>
                    <a:pt x="1540021" y="288032"/>
                  </a:lnTo>
                </a:path>
              </a:pathLst>
            </a:custGeom>
            <a:noFill/>
            <a:ln w="127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2" name="Graphic 108" descr="Single gear with solid fill">
              <a:extLst>
                <a:ext uri="{FF2B5EF4-FFF2-40B4-BE49-F238E27FC236}">
                  <a16:creationId xmlns:a16="http://schemas.microsoft.com/office/drawing/2014/main" id="{3CAEF69B-C7A2-71E0-C592-0A60309BCA36}"/>
                </a:ext>
              </a:extLst>
            </p:cNvPr>
            <p:cNvSpPr/>
            <p:nvPr/>
          </p:nvSpPr>
          <p:spPr>
            <a:xfrm>
              <a:off x="2136396" y="4266039"/>
              <a:ext cx="498592" cy="547644"/>
            </a:xfrm>
            <a:custGeom>
              <a:avLst/>
              <a:gdLst>
                <a:gd name="connsiteX0" fmla="*/ 471949 w 945286"/>
                <a:gd name="connsiteY0" fmla="*/ 638519 h 943898"/>
                <a:gd name="connsiteX1" fmla="*/ 305379 w 945286"/>
                <a:gd name="connsiteY1" fmla="*/ 471949 h 943898"/>
                <a:gd name="connsiteX2" fmla="*/ 471949 w 945286"/>
                <a:gd name="connsiteY2" fmla="*/ 305379 h 943898"/>
                <a:gd name="connsiteX3" fmla="*/ 638519 w 945286"/>
                <a:gd name="connsiteY3" fmla="*/ 471949 h 943898"/>
                <a:gd name="connsiteX4" fmla="*/ 471949 w 945286"/>
                <a:gd name="connsiteY4" fmla="*/ 638519 h 943898"/>
                <a:gd name="connsiteX5" fmla="*/ 846732 w 945286"/>
                <a:gd name="connsiteY5" fmla="*/ 367843 h 943898"/>
                <a:gd name="connsiteX6" fmla="*/ 810642 w 945286"/>
                <a:gd name="connsiteY6" fmla="*/ 281781 h 943898"/>
                <a:gd name="connsiteX7" fmla="*/ 845344 w 945286"/>
                <a:gd name="connsiteY7" fmla="*/ 177675 h 943898"/>
                <a:gd name="connsiteX8" fmla="*/ 766223 w 945286"/>
                <a:gd name="connsiteY8" fmla="*/ 98554 h 943898"/>
                <a:gd name="connsiteX9" fmla="*/ 662117 w 945286"/>
                <a:gd name="connsiteY9" fmla="*/ 133256 h 943898"/>
                <a:gd name="connsiteX10" fmla="*/ 574667 w 945286"/>
                <a:gd name="connsiteY10" fmla="*/ 97166 h 943898"/>
                <a:gd name="connsiteX11" fmla="*/ 527472 w 945286"/>
                <a:gd name="connsiteY11" fmla="*/ 0 h 943898"/>
                <a:gd name="connsiteX12" fmla="*/ 416426 w 945286"/>
                <a:gd name="connsiteY12" fmla="*/ 0 h 943898"/>
                <a:gd name="connsiteX13" fmla="*/ 367843 w 945286"/>
                <a:gd name="connsiteY13" fmla="*/ 97166 h 943898"/>
                <a:gd name="connsiteX14" fmla="*/ 281781 w 945286"/>
                <a:gd name="connsiteY14" fmla="*/ 133256 h 943898"/>
                <a:gd name="connsiteX15" fmla="*/ 177675 w 945286"/>
                <a:gd name="connsiteY15" fmla="*/ 98554 h 943898"/>
                <a:gd name="connsiteX16" fmla="*/ 98554 w 945286"/>
                <a:gd name="connsiteY16" fmla="*/ 177675 h 943898"/>
                <a:gd name="connsiteX17" fmla="*/ 133256 w 945286"/>
                <a:gd name="connsiteY17" fmla="*/ 281781 h 943898"/>
                <a:gd name="connsiteX18" fmla="*/ 97166 w 945286"/>
                <a:gd name="connsiteY18" fmla="*/ 369231 h 943898"/>
                <a:gd name="connsiteX19" fmla="*/ 0 w 945286"/>
                <a:gd name="connsiteY19" fmla="*/ 416426 h 943898"/>
                <a:gd name="connsiteX20" fmla="*/ 0 w 945286"/>
                <a:gd name="connsiteY20" fmla="*/ 527472 h 943898"/>
                <a:gd name="connsiteX21" fmla="*/ 97166 w 945286"/>
                <a:gd name="connsiteY21" fmla="*/ 576055 h 943898"/>
                <a:gd name="connsiteX22" fmla="*/ 133256 w 945286"/>
                <a:gd name="connsiteY22" fmla="*/ 662117 h 943898"/>
                <a:gd name="connsiteX23" fmla="*/ 98554 w 945286"/>
                <a:gd name="connsiteY23" fmla="*/ 766223 h 943898"/>
                <a:gd name="connsiteX24" fmla="*/ 177675 w 945286"/>
                <a:gd name="connsiteY24" fmla="*/ 845344 h 943898"/>
                <a:gd name="connsiteX25" fmla="*/ 281781 w 945286"/>
                <a:gd name="connsiteY25" fmla="*/ 810642 h 943898"/>
                <a:gd name="connsiteX26" fmla="*/ 369231 w 945286"/>
                <a:gd name="connsiteY26" fmla="*/ 846732 h 943898"/>
                <a:gd name="connsiteX27" fmla="*/ 417814 w 945286"/>
                <a:gd name="connsiteY27" fmla="*/ 943898 h 943898"/>
                <a:gd name="connsiteX28" fmla="*/ 528861 w 945286"/>
                <a:gd name="connsiteY28" fmla="*/ 943898 h 943898"/>
                <a:gd name="connsiteX29" fmla="*/ 577444 w 945286"/>
                <a:gd name="connsiteY29" fmla="*/ 846732 h 943898"/>
                <a:gd name="connsiteX30" fmla="*/ 663505 w 945286"/>
                <a:gd name="connsiteY30" fmla="*/ 810642 h 943898"/>
                <a:gd name="connsiteX31" fmla="*/ 767611 w 945286"/>
                <a:gd name="connsiteY31" fmla="*/ 845344 h 943898"/>
                <a:gd name="connsiteX32" fmla="*/ 846732 w 945286"/>
                <a:gd name="connsiteY32" fmla="*/ 766223 h 943898"/>
                <a:gd name="connsiteX33" fmla="*/ 812030 w 945286"/>
                <a:gd name="connsiteY33" fmla="*/ 662117 h 943898"/>
                <a:gd name="connsiteX34" fmla="*/ 848120 w 945286"/>
                <a:gd name="connsiteY34" fmla="*/ 574667 h 943898"/>
                <a:gd name="connsiteX35" fmla="*/ 945286 w 945286"/>
                <a:gd name="connsiteY35" fmla="*/ 526084 h 943898"/>
                <a:gd name="connsiteX36" fmla="*/ 945286 w 945286"/>
                <a:gd name="connsiteY36" fmla="*/ 415038 h 943898"/>
                <a:gd name="connsiteX37" fmla="*/ 846732 w 945286"/>
                <a:gd name="connsiteY37" fmla="*/ 367843 h 94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45286" h="943898">
                  <a:moveTo>
                    <a:pt x="471949" y="638519"/>
                  </a:moveTo>
                  <a:cubicBezTo>
                    <a:pt x="380335" y="638519"/>
                    <a:pt x="305379" y="563563"/>
                    <a:pt x="305379" y="471949"/>
                  </a:cubicBezTo>
                  <a:cubicBezTo>
                    <a:pt x="305379" y="380335"/>
                    <a:pt x="380335" y="305379"/>
                    <a:pt x="471949" y="305379"/>
                  </a:cubicBezTo>
                  <a:cubicBezTo>
                    <a:pt x="563563" y="305379"/>
                    <a:pt x="638519" y="380335"/>
                    <a:pt x="638519" y="471949"/>
                  </a:cubicBezTo>
                  <a:cubicBezTo>
                    <a:pt x="638519" y="563563"/>
                    <a:pt x="563563" y="638519"/>
                    <a:pt x="471949" y="638519"/>
                  </a:cubicBezTo>
                  <a:close/>
                  <a:moveTo>
                    <a:pt x="846732" y="367843"/>
                  </a:moveTo>
                  <a:cubicBezTo>
                    <a:pt x="838404" y="337305"/>
                    <a:pt x="825911" y="308155"/>
                    <a:pt x="810642" y="281781"/>
                  </a:cubicBezTo>
                  <a:lnTo>
                    <a:pt x="845344" y="177675"/>
                  </a:lnTo>
                  <a:lnTo>
                    <a:pt x="766223" y="98554"/>
                  </a:lnTo>
                  <a:lnTo>
                    <a:pt x="662117" y="133256"/>
                  </a:lnTo>
                  <a:cubicBezTo>
                    <a:pt x="634355" y="117987"/>
                    <a:pt x="605205" y="105495"/>
                    <a:pt x="574667" y="97166"/>
                  </a:cubicBezTo>
                  <a:lnTo>
                    <a:pt x="527472" y="0"/>
                  </a:lnTo>
                  <a:lnTo>
                    <a:pt x="416426" y="0"/>
                  </a:lnTo>
                  <a:lnTo>
                    <a:pt x="367843" y="97166"/>
                  </a:lnTo>
                  <a:cubicBezTo>
                    <a:pt x="337305" y="105495"/>
                    <a:pt x="308155" y="117987"/>
                    <a:pt x="281781" y="133256"/>
                  </a:cubicBezTo>
                  <a:lnTo>
                    <a:pt x="177675" y="98554"/>
                  </a:lnTo>
                  <a:lnTo>
                    <a:pt x="98554" y="177675"/>
                  </a:lnTo>
                  <a:lnTo>
                    <a:pt x="133256" y="281781"/>
                  </a:lnTo>
                  <a:cubicBezTo>
                    <a:pt x="117987" y="309543"/>
                    <a:pt x="105495" y="338693"/>
                    <a:pt x="97166" y="369231"/>
                  </a:cubicBezTo>
                  <a:lnTo>
                    <a:pt x="0" y="416426"/>
                  </a:lnTo>
                  <a:lnTo>
                    <a:pt x="0" y="527472"/>
                  </a:lnTo>
                  <a:lnTo>
                    <a:pt x="97166" y="576055"/>
                  </a:lnTo>
                  <a:cubicBezTo>
                    <a:pt x="105495" y="606593"/>
                    <a:pt x="117987" y="635743"/>
                    <a:pt x="133256" y="662117"/>
                  </a:cubicBezTo>
                  <a:lnTo>
                    <a:pt x="98554" y="766223"/>
                  </a:lnTo>
                  <a:lnTo>
                    <a:pt x="177675" y="845344"/>
                  </a:lnTo>
                  <a:lnTo>
                    <a:pt x="281781" y="810642"/>
                  </a:lnTo>
                  <a:cubicBezTo>
                    <a:pt x="309543" y="825911"/>
                    <a:pt x="338693" y="838404"/>
                    <a:pt x="369231" y="846732"/>
                  </a:cubicBezTo>
                  <a:lnTo>
                    <a:pt x="417814" y="943898"/>
                  </a:lnTo>
                  <a:lnTo>
                    <a:pt x="528861" y="943898"/>
                  </a:lnTo>
                  <a:lnTo>
                    <a:pt x="577444" y="846732"/>
                  </a:lnTo>
                  <a:cubicBezTo>
                    <a:pt x="607981" y="838404"/>
                    <a:pt x="637131" y="825911"/>
                    <a:pt x="663505" y="810642"/>
                  </a:cubicBezTo>
                  <a:lnTo>
                    <a:pt x="767611" y="845344"/>
                  </a:lnTo>
                  <a:lnTo>
                    <a:pt x="846732" y="766223"/>
                  </a:lnTo>
                  <a:lnTo>
                    <a:pt x="812030" y="662117"/>
                  </a:lnTo>
                  <a:cubicBezTo>
                    <a:pt x="827299" y="634355"/>
                    <a:pt x="839792" y="605205"/>
                    <a:pt x="848120" y="574667"/>
                  </a:cubicBezTo>
                  <a:lnTo>
                    <a:pt x="945286" y="526084"/>
                  </a:lnTo>
                  <a:lnTo>
                    <a:pt x="945286" y="415038"/>
                  </a:lnTo>
                  <a:lnTo>
                    <a:pt x="846732" y="367843"/>
                  </a:lnTo>
                  <a:close/>
                </a:path>
              </a:pathLst>
            </a:custGeom>
            <a:solidFill>
              <a:schemeClr val="bg1">
                <a:lumMod val="75000"/>
              </a:schemeClr>
            </a:solidFill>
            <a:ln w="13791" cap="flat">
              <a:noFill/>
              <a:prstDash val="solid"/>
              <a:miter/>
            </a:ln>
          </p:spPr>
          <p:txBody>
            <a:bodyPr rtlCol="0" anchor="ctr"/>
            <a:lstStyle/>
            <a:p>
              <a:endParaRPr lang="en-US"/>
            </a:p>
          </p:txBody>
        </p:sp>
        <p:sp>
          <p:nvSpPr>
            <p:cNvPr id="114" name="Graphic 108" descr="Single gear with solid fill">
              <a:extLst>
                <a:ext uri="{FF2B5EF4-FFF2-40B4-BE49-F238E27FC236}">
                  <a16:creationId xmlns:a16="http://schemas.microsoft.com/office/drawing/2014/main" id="{691BC0FE-3C63-A48A-4DEB-7879DE1F4851}"/>
                </a:ext>
              </a:extLst>
            </p:cNvPr>
            <p:cNvSpPr/>
            <p:nvPr/>
          </p:nvSpPr>
          <p:spPr>
            <a:xfrm>
              <a:off x="6662589" y="2753169"/>
              <a:ext cx="498592" cy="547644"/>
            </a:xfrm>
            <a:custGeom>
              <a:avLst/>
              <a:gdLst>
                <a:gd name="connsiteX0" fmla="*/ 471949 w 945286"/>
                <a:gd name="connsiteY0" fmla="*/ 638519 h 943898"/>
                <a:gd name="connsiteX1" fmla="*/ 305379 w 945286"/>
                <a:gd name="connsiteY1" fmla="*/ 471949 h 943898"/>
                <a:gd name="connsiteX2" fmla="*/ 471949 w 945286"/>
                <a:gd name="connsiteY2" fmla="*/ 305379 h 943898"/>
                <a:gd name="connsiteX3" fmla="*/ 638519 w 945286"/>
                <a:gd name="connsiteY3" fmla="*/ 471949 h 943898"/>
                <a:gd name="connsiteX4" fmla="*/ 471949 w 945286"/>
                <a:gd name="connsiteY4" fmla="*/ 638519 h 943898"/>
                <a:gd name="connsiteX5" fmla="*/ 846732 w 945286"/>
                <a:gd name="connsiteY5" fmla="*/ 367843 h 943898"/>
                <a:gd name="connsiteX6" fmla="*/ 810642 w 945286"/>
                <a:gd name="connsiteY6" fmla="*/ 281781 h 943898"/>
                <a:gd name="connsiteX7" fmla="*/ 845344 w 945286"/>
                <a:gd name="connsiteY7" fmla="*/ 177675 h 943898"/>
                <a:gd name="connsiteX8" fmla="*/ 766223 w 945286"/>
                <a:gd name="connsiteY8" fmla="*/ 98554 h 943898"/>
                <a:gd name="connsiteX9" fmla="*/ 662117 w 945286"/>
                <a:gd name="connsiteY9" fmla="*/ 133256 h 943898"/>
                <a:gd name="connsiteX10" fmla="*/ 574667 w 945286"/>
                <a:gd name="connsiteY10" fmla="*/ 97166 h 943898"/>
                <a:gd name="connsiteX11" fmla="*/ 527472 w 945286"/>
                <a:gd name="connsiteY11" fmla="*/ 0 h 943898"/>
                <a:gd name="connsiteX12" fmla="*/ 416426 w 945286"/>
                <a:gd name="connsiteY12" fmla="*/ 0 h 943898"/>
                <a:gd name="connsiteX13" fmla="*/ 367843 w 945286"/>
                <a:gd name="connsiteY13" fmla="*/ 97166 h 943898"/>
                <a:gd name="connsiteX14" fmla="*/ 281781 w 945286"/>
                <a:gd name="connsiteY14" fmla="*/ 133256 h 943898"/>
                <a:gd name="connsiteX15" fmla="*/ 177675 w 945286"/>
                <a:gd name="connsiteY15" fmla="*/ 98554 h 943898"/>
                <a:gd name="connsiteX16" fmla="*/ 98554 w 945286"/>
                <a:gd name="connsiteY16" fmla="*/ 177675 h 943898"/>
                <a:gd name="connsiteX17" fmla="*/ 133256 w 945286"/>
                <a:gd name="connsiteY17" fmla="*/ 281781 h 943898"/>
                <a:gd name="connsiteX18" fmla="*/ 97166 w 945286"/>
                <a:gd name="connsiteY18" fmla="*/ 369231 h 943898"/>
                <a:gd name="connsiteX19" fmla="*/ 0 w 945286"/>
                <a:gd name="connsiteY19" fmla="*/ 416426 h 943898"/>
                <a:gd name="connsiteX20" fmla="*/ 0 w 945286"/>
                <a:gd name="connsiteY20" fmla="*/ 527472 h 943898"/>
                <a:gd name="connsiteX21" fmla="*/ 97166 w 945286"/>
                <a:gd name="connsiteY21" fmla="*/ 576055 h 943898"/>
                <a:gd name="connsiteX22" fmla="*/ 133256 w 945286"/>
                <a:gd name="connsiteY22" fmla="*/ 662117 h 943898"/>
                <a:gd name="connsiteX23" fmla="*/ 98554 w 945286"/>
                <a:gd name="connsiteY23" fmla="*/ 766223 h 943898"/>
                <a:gd name="connsiteX24" fmla="*/ 177675 w 945286"/>
                <a:gd name="connsiteY24" fmla="*/ 845344 h 943898"/>
                <a:gd name="connsiteX25" fmla="*/ 281781 w 945286"/>
                <a:gd name="connsiteY25" fmla="*/ 810642 h 943898"/>
                <a:gd name="connsiteX26" fmla="*/ 369231 w 945286"/>
                <a:gd name="connsiteY26" fmla="*/ 846732 h 943898"/>
                <a:gd name="connsiteX27" fmla="*/ 417814 w 945286"/>
                <a:gd name="connsiteY27" fmla="*/ 943898 h 943898"/>
                <a:gd name="connsiteX28" fmla="*/ 528861 w 945286"/>
                <a:gd name="connsiteY28" fmla="*/ 943898 h 943898"/>
                <a:gd name="connsiteX29" fmla="*/ 577444 w 945286"/>
                <a:gd name="connsiteY29" fmla="*/ 846732 h 943898"/>
                <a:gd name="connsiteX30" fmla="*/ 663505 w 945286"/>
                <a:gd name="connsiteY30" fmla="*/ 810642 h 943898"/>
                <a:gd name="connsiteX31" fmla="*/ 767611 w 945286"/>
                <a:gd name="connsiteY31" fmla="*/ 845344 h 943898"/>
                <a:gd name="connsiteX32" fmla="*/ 846732 w 945286"/>
                <a:gd name="connsiteY32" fmla="*/ 766223 h 943898"/>
                <a:gd name="connsiteX33" fmla="*/ 812030 w 945286"/>
                <a:gd name="connsiteY33" fmla="*/ 662117 h 943898"/>
                <a:gd name="connsiteX34" fmla="*/ 848120 w 945286"/>
                <a:gd name="connsiteY34" fmla="*/ 574667 h 943898"/>
                <a:gd name="connsiteX35" fmla="*/ 945286 w 945286"/>
                <a:gd name="connsiteY35" fmla="*/ 526084 h 943898"/>
                <a:gd name="connsiteX36" fmla="*/ 945286 w 945286"/>
                <a:gd name="connsiteY36" fmla="*/ 415038 h 943898"/>
                <a:gd name="connsiteX37" fmla="*/ 846732 w 945286"/>
                <a:gd name="connsiteY37" fmla="*/ 367843 h 94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45286" h="943898">
                  <a:moveTo>
                    <a:pt x="471949" y="638519"/>
                  </a:moveTo>
                  <a:cubicBezTo>
                    <a:pt x="380335" y="638519"/>
                    <a:pt x="305379" y="563563"/>
                    <a:pt x="305379" y="471949"/>
                  </a:cubicBezTo>
                  <a:cubicBezTo>
                    <a:pt x="305379" y="380335"/>
                    <a:pt x="380335" y="305379"/>
                    <a:pt x="471949" y="305379"/>
                  </a:cubicBezTo>
                  <a:cubicBezTo>
                    <a:pt x="563563" y="305379"/>
                    <a:pt x="638519" y="380335"/>
                    <a:pt x="638519" y="471949"/>
                  </a:cubicBezTo>
                  <a:cubicBezTo>
                    <a:pt x="638519" y="563563"/>
                    <a:pt x="563563" y="638519"/>
                    <a:pt x="471949" y="638519"/>
                  </a:cubicBezTo>
                  <a:close/>
                  <a:moveTo>
                    <a:pt x="846732" y="367843"/>
                  </a:moveTo>
                  <a:cubicBezTo>
                    <a:pt x="838404" y="337305"/>
                    <a:pt x="825911" y="308155"/>
                    <a:pt x="810642" y="281781"/>
                  </a:cubicBezTo>
                  <a:lnTo>
                    <a:pt x="845344" y="177675"/>
                  </a:lnTo>
                  <a:lnTo>
                    <a:pt x="766223" y="98554"/>
                  </a:lnTo>
                  <a:lnTo>
                    <a:pt x="662117" y="133256"/>
                  </a:lnTo>
                  <a:cubicBezTo>
                    <a:pt x="634355" y="117987"/>
                    <a:pt x="605205" y="105495"/>
                    <a:pt x="574667" y="97166"/>
                  </a:cubicBezTo>
                  <a:lnTo>
                    <a:pt x="527472" y="0"/>
                  </a:lnTo>
                  <a:lnTo>
                    <a:pt x="416426" y="0"/>
                  </a:lnTo>
                  <a:lnTo>
                    <a:pt x="367843" y="97166"/>
                  </a:lnTo>
                  <a:cubicBezTo>
                    <a:pt x="337305" y="105495"/>
                    <a:pt x="308155" y="117987"/>
                    <a:pt x="281781" y="133256"/>
                  </a:cubicBezTo>
                  <a:lnTo>
                    <a:pt x="177675" y="98554"/>
                  </a:lnTo>
                  <a:lnTo>
                    <a:pt x="98554" y="177675"/>
                  </a:lnTo>
                  <a:lnTo>
                    <a:pt x="133256" y="281781"/>
                  </a:lnTo>
                  <a:cubicBezTo>
                    <a:pt x="117987" y="309543"/>
                    <a:pt x="105495" y="338693"/>
                    <a:pt x="97166" y="369231"/>
                  </a:cubicBezTo>
                  <a:lnTo>
                    <a:pt x="0" y="416426"/>
                  </a:lnTo>
                  <a:lnTo>
                    <a:pt x="0" y="527472"/>
                  </a:lnTo>
                  <a:lnTo>
                    <a:pt x="97166" y="576055"/>
                  </a:lnTo>
                  <a:cubicBezTo>
                    <a:pt x="105495" y="606593"/>
                    <a:pt x="117987" y="635743"/>
                    <a:pt x="133256" y="662117"/>
                  </a:cubicBezTo>
                  <a:lnTo>
                    <a:pt x="98554" y="766223"/>
                  </a:lnTo>
                  <a:lnTo>
                    <a:pt x="177675" y="845344"/>
                  </a:lnTo>
                  <a:lnTo>
                    <a:pt x="281781" y="810642"/>
                  </a:lnTo>
                  <a:cubicBezTo>
                    <a:pt x="309543" y="825911"/>
                    <a:pt x="338693" y="838404"/>
                    <a:pt x="369231" y="846732"/>
                  </a:cubicBezTo>
                  <a:lnTo>
                    <a:pt x="417814" y="943898"/>
                  </a:lnTo>
                  <a:lnTo>
                    <a:pt x="528861" y="943898"/>
                  </a:lnTo>
                  <a:lnTo>
                    <a:pt x="577444" y="846732"/>
                  </a:lnTo>
                  <a:cubicBezTo>
                    <a:pt x="607981" y="838404"/>
                    <a:pt x="637131" y="825911"/>
                    <a:pt x="663505" y="810642"/>
                  </a:cubicBezTo>
                  <a:lnTo>
                    <a:pt x="767611" y="845344"/>
                  </a:lnTo>
                  <a:lnTo>
                    <a:pt x="846732" y="766223"/>
                  </a:lnTo>
                  <a:lnTo>
                    <a:pt x="812030" y="662117"/>
                  </a:lnTo>
                  <a:cubicBezTo>
                    <a:pt x="827299" y="634355"/>
                    <a:pt x="839792" y="605205"/>
                    <a:pt x="848120" y="574667"/>
                  </a:cubicBezTo>
                  <a:lnTo>
                    <a:pt x="945286" y="526084"/>
                  </a:lnTo>
                  <a:lnTo>
                    <a:pt x="945286" y="415038"/>
                  </a:lnTo>
                  <a:lnTo>
                    <a:pt x="846732" y="367843"/>
                  </a:lnTo>
                  <a:close/>
                </a:path>
              </a:pathLst>
            </a:custGeom>
            <a:solidFill>
              <a:schemeClr val="bg1">
                <a:lumMod val="75000"/>
              </a:schemeClr>
            </a:solidFill>
            <a:ln w="13791" cap="flat">
              <a:noFill/>
              <a:prstDash val="solid"/>
              <a:miter/>
            </a:ln>
          </p:spPr>
          <p:txBody>
            <a:bodyPr rtlCol="0" anchor="ctr"/>
            <a:lstStyle/>
            <a:p>
              <a:endParaRPr lang="en-US"/>
            </a:p>
          </p:txBody>
        </p:sp>
        <p:pic>
          <p:nvPicPr>
            <p:cNvPr id="117" name="Graphic 116" descr="Users with solid fill">
              <a:extLst>
                <a:ext uri="{FF2B5EF4-FFF2-40B4-BE49-F238E27FC236}">
                  <a16:creationId xmlns:a16="http://schemas.microsoft.com/office/drawing/2014/main" id="{32EBBE16-ECD3-3058-AA79-F9CCE13F948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62793" y="3368335"/>
              <a:ext cx="689210" cy="758131"/>
            </a:xfrm>
            <a:prstGeom prst="rect">
              <a:avLst/>
            </a:prstGeom>
          </p:spPr>
        </p:pic>
        <p:sp>
          <p:nvSpPr>
            <p:cNvPr id="119" name="TextBox 118">
              <a:extLst>
                <a:ext uri="{FF2B5EF4-FFF2-40B4-BE49-F238E27FC236}">
                  <a16:creationId xmlns:a16="http://schemas.microsoft.com/office/drawing/2014/main" id="{7CDDD4F9-2FA4-16A0-8F33-C560F837DBA6}"/>
                </a:ext>
              </a:extLst>
            </p:cNvPr>
            <p:cNvSpPr txBox="1"/>
            <p:nvPr/>
          </p:nvSpPr>
          <p:spPr>
            <a:xfrm>
              <a:off x="7728720" y="1847880"/>
              <a:ext cx="691392" cy="690450"/>
            </a:xfrm>
            <a:prstGeom prst="rect">
              <a:avLst/>
            </a:prstGeom>
            <a:noFill/>
          </p:spPr>
          <p:txBody>
            <a:bodyPr wrap="square" lIns="0" tIns="0" rIns="0" bIns="0" anchor="ctr">
              <a:noAutofit/>
            </a:bodyPr>
            <a:lstStyle/>
            <a:p>
              <a:pPr algn="ctr">
                <a:lnSpc>
                  <a:spcPct val="90000"/>
                </a:lnSpc>
              </a:pPr>
              <a:r>
                <a:rPr lang="en-US" sz="1200" dirty="0">
                  <a:solidFill>
                    <a:schemeClr val="bg1"/>
                  </a:solidFill>
                  <a:ea typeface="Open Sans" panose="020B0606030504020204" pitchFamily="34" charset="0"/>
                  <a:cs typeface="Open Sans" panose="020B0606030504020204" pitchFamily="34" charset="0"/>
                </a:rPr>
                <a:t>THERE</a:t>
              </a:r>
              <a:endParaRPr lang="en-IN" sz="1200" dirty="0">
                <a:solidFill>
                  <a:schemeClr val="bg1"/>
                </a:solidFill>
                <a:ea typeface="Open Sans" panose="020B0606030504020204" pitchFamily="34" charset="0"/>
                <a:cs typeface="Open Sans" panose="020B0606030504020204" pitchFamily="34" charset="0"/>
              </a:endParaRPr>
            </a:p>
          </p:txBody>
        </p:sp>
        <p:sp>
          <p:nvSpPr>
            <p:cNvPr id="144" name="TextBox 143">
              <a:extLst>
                <a:ext uri="{FF2B5EF4-FFF2-40B4-BE49-F238E27FC236}">
                  <a16:creationId xmlns:a16="http://schemas.microsoft.com/office/drawing/2014/main" id="{39F51BB7-8585-C28C-8388-CB271D902C94}"/>
                </a:ext>
              </a:extLst>
            </p:cNvPr>
            <p:cNvSpPr txBox="1"/>
            <p:nvPr/>
          </p:nvSpPr>
          <p:spPr>
            <a:xfrm>
              <a:off x="4646955" y="5717638"/>
              <a:ext cx="1876042" cy="294355"/>
            </a:xfrm>
            <a:prstGeom prst="rect">
              <a:avLst/>
            </a:prstGeom>
            <a:noFill/>
          </p:spPr>
          <p:txBody>
            <a:bodyPr wrap="square" lIns="0" tIns="0" rIns="0" bIns="0" anchor="ctr">
              <a:noAutofit/>
            </a:bodyPr>
            <a:lstStyle/>
            <a:p>
              <a:pPr>
                <a:lnSpc>
                  <a:spcPct val="90000"/>
                </a:lnSpc>
              </a:pPr>
              <a:r>
                <a:rPr lang="en-IN" sz="1400" dirty="0">
                  <a:solidFill>
                    <a:schemeClr val="tx1">
                      <a:lumMod val="85000"/>
                      <a:lumOff val="15000"/>
                    </a:schemeClr>
                  </a:solidFill>
                  <a:ea typeface="Open Sans" panose="020B0606030504020204" pitchFamily="34" charset="0"/>
                  <a:cs typeface="Open Sans" panose="020B0606030504020204" pitchFamily="34" charset="0"/>
                </a:rPr>
                <a:t>Update Utility Ordinances to Adopt More Effective Billing, Collections, and Administration Practices</a:t>
              </a:r>
            </a:p>
          </p:txBody>
        </p:sp>
        <p:sp>
          <p:nvSpPr>
            <p:cNvPr id="146" name="TextBox 145">
              <a:extLst>
                <a:ext uri="{FF2B5EF4-FFF2-40B4-BE49-F238E27FC236}">
                  <a16:creationId xmlns:a16="http://schemas.microsoft.com/office/drawing/2014/main" id="{4009B5BA-FF01-307D-AF40-1F0324DEA017}"/>
                </a:ext>
              </a:extLst>
            </p:cNvPr>
            <p:cNvSpPr txBox="1"/>
            <p:nvPr/>
          </p:nvSpPr>
          <p:spPr>
            <a:xfrm>
              <a:off x="4680362" y="6493257"/>
              <a:ext cx="1876042" cy="294356"/>
            </a:xfrm>
            <a:prstGeom prst="rect">
              <a:avLst/>
            </a:prstGeom>
            <a:noFill/>
          </p:spPr>
          <p:txBody>
            <a:bodyPr wrap="square" lIns="0" tIns="0" rIns="0" bIns="0" anchor="ctr">
              <a:noAutofit/>
            </a:bodyPr>
            <a:lstStyle/>
            <a:p>
              <a:pPr>
                <a:lnSpc>
                  <a:spcPct val="90000"/>
                </a:lnSpc>
              </a:pPr>
              <a:r>
                <a:rPr lang="en-IN" sz="1400" dirty="0">
                  <a:solidFill>
                    <a:schemeClr val="tx1">
                      <a:lumMod val="85000"/>
                      <a:lumOff val="15000"/>
                    </a:schemeClr>
                  </a:solidFill>
                  <a:ea typeface="Open Sans" panose="020B0606030504020204" pitchFamily="34" charset="0"/>
                  <a:cs typeface="Open Sans" panose="020B0606030504020204" pitchFamily="34" charset="0"/>
                </a:rPr>
                <a:t>Regularly Review All These Factors and Update Rates</a:t>
              </a:r>
            </a:p>
          </p:txBody>
        </p:sp>
        <p:cxnSp>
          <p:nvCxnSpPr>
            <p:cNvPr id="153" name="Straight Connector 152">
              <a:extLst>
                <a:ext uri="{FF2B5EF4-FFF2-40B4-BE49-F238E27FC236}">
                  <a16:creationId xmlns:a16="http://schemas.microsoft.com/office/drawing/2014/main" id="{96EF0962-CF8B-C085-344A-51F6E986985F}"/>
                </a:ext>
              </a:extLst>
            </p:cNvPr>
            <p:cNvCxnSpPr>
              <a:cxnSpLocks/>
            </p:cNvCxnSpPr>
            <p:nvPr/>
          </p:nvCxnSpPr>
          <p:spPr>
            <a:xfrm flipH="1">
              <a:off x="4384513" y="5609411"/>
              <a:ext cx="19772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B792E3BE-0C86-7423-FCE7-7155DD559443}"/>
                </a:ext>
              </a:extLst>
            </p:cNvPr>
            <p:cNvCxnSpPr>
              <a:cxnSpLocks/>
            </p:cNvCxnSpPr>
            <p:nvPr/>
          </p:nvCxnSpPr>
          <p:spPr>
            <a:xfrm flipH="1">
              <a:off x="4384515" y="6120107"/>
              <a:ext cx="19772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ADA500D0-91B6-DB5C-EB89-9BBED04A2866}"/>
              </a:ext>
            </a:extLst>
          </p:cNvPr>
          <p:cNvGrpSpPr/>
          <p:nvPr/>
        </p:nvGrpSpPr>
        <p:grpSpPr>
          <a:xfrm>
            <a:off x="495858" y="2650197"/>
            <a:ext cx="2010808" cy="4211550"/>
            <a:chOff x="494270" y="2650197"/>
            <a:chExt cx="2010808" cy="4211550"/>
          </a:xfrm>
          <a:effectLst>
            <a:outerShdw blurRad="50800" dist="38100" dir="8100000" algn="tr" rotWithShape="0">
              <a:prstClr val="black">
                <a:alpha val="40000"/>
              </a:prstClr>
            </a:outerShdw>
          </a:effectLst>
        </p:grpSpPr>
        <p:sp>
          <p:nvSpPr>
            <p:cNvPr id="35" name="Freeform: Shape 34">
              <a:extLst>
                <a:ext uri="{FF2B5EF4-FFF2-40B4-BE49-F238E27FC236}">
                  <a16:creationId xmlns:a16="http://schemas.microsoft.com/office/drawing/2014/main" id="{09B6C502-D2AA-35CF-E647-D92CF4358D0A}"/>
                </a:ext>
              </a:extLst>
            </p:cNvPr>
            <p:cNvSpPr/>
            <p:nvPr/>
          </p:nvSpPr>
          <p:spPr>
            <a:xfrm>
              <a:off x="878063" y="2650197"/>
              <a:ext cx="768971" cy="1540526"/>
            </a:xfrm>
            <a:custGeom>
              <a:avLst/>
              <a:gdLst>
                <a:gd name="connsiteX0" fmla="*/ 345694 w 768971"/>
                <a:gd name="connsiteY0" fmla="*/ 7681 h 1540526"/>
                <a:gd name="connsiteX1" fmla="*/ 458047 w 768971"/>
                <a:gd name="connsiteY1" fmla="*/ 5536 h 1540526"/>
                <a:gd name="connsiteX2" fmla="*/ 549648 w 768971"/>
                <a:gd name="connsiteY2" fmla="*/ 72741 h 1540526"/>
                <a:gd name="connsiteX3" fmla="*/ 579704 w 768971"/>
                <a:gd name="connsiteY3" fmla="*/ 160679 h 1540526"/>
                <a:gd name="connsiteX4" fmla="*/ 699214 w 768971"/>
                <a:gd name="connsiteY4" fmla="*/ 350854 h 1540526"/>
                <a:gd name="connsiteX5" fmla="*/ 729270 w 768971"/>
                <a:gd name="connsiteY5" fmla="*/ 496703 h 1540526"/>
                <a:gd name="connsiteX6" fmla="*/ 706370 w 768971"/>
                <a:gd name="connsiteY6" fmla="*/ 683303 h 1540526"/>
                <a:gd name="connsiteX7" fmla="*/ 737142 w 768971"/>
                <a:gd name="connsiteY7" fmla="*/ 907080 h 1540526"/>
                <a:gd name="connsiteX8" fmla="*/ 723545 w 768971"/>
                <a:gd name="connsiteY8" fmla="*/ 964991 h 1540526"/>
                <a:gd name="connsiteX9" fmla="*/ 728555 w 768971"/>
                <a:gd name="connsiteY9" fmla="*/ 1030051 h 1540526"/>
                <a:gd name="connsiteX10" fmla="*/ 765767 w 768971"/>
                <a:gd name="connsiteY10" fmla="*/ 1248824 h 1540526"/>
                <a:gd name="connsiteX11" fmla="*/ 742151 w 768971"/>
                <a:gd name="connsiteY11" fmla="*/ 1467596 h 1540526"/>
                <a:gd name="connsiteX12" fmla="*/ 736426 w 768971"/>
                <a:gd name="connsiteY12" fmla="*/ 1536231 h 1540526"/>
                <a:gd name="connsiteX13" fmla="*/ 628367 w 768971"/>
                <a:gd name="connsiteY13" fmla="*/ 1496909 h 1540526"/>
                <a:gd name="connsiteX14" fmla="*/ 478085 w 768971"/>
                <a:gd name="connsiteY14" fmla="*/ 1432564 h 1540526"/>
                <a:gd name="connsiteX15" fmla="*/ 261966 w 768971"/>
                <a:gd name="connsiteY15" fmla="*/ 1486900 h 1540526"/>
                <a:gd name="connsiteX16" fmla="*/ 45846 w 768971"/>
                <a:gd name="connsiteY16" fmla="*/ 1486185 h 1540526"/>
                <a:gd name="connsiteX17" fmla="*/ 24377 w 768971"/>
                <a:gd name="connsiteY17" fmla="*/ 1464022 h 1540526"/>
                <a:gd name="connsiteX18" fmla="*/ 19368 w 768971"/>
                <a:gd name="connsiteY18" fmla="*/ 1433279 h 1540526"/>
                <a:gd name="connsiteX19" fmla="*/ 53718 w 768971"/>
                <a:gd name="connsiteY19" fmla="*/ 1203782 h 1540526"/>
                <a:gd name="connsiteX20" fmla="*/ 98087 w 768971"/>
                <a:gd name="connsiteY20" fmla="*/ 1033625 h 1540526"/>
                <a:gd name="connsiteX21" fmla="*/ 58012 w 768971"/>
                <a:gd name="connsiteY21" fmla="*/ 882772 h 1540526"/>
                <a:gd name="connsiteX22" fmla="*/ 3624 w 768971"/>
                <a:gd name="connsiteY22" fmla="*/ 736924 h 1540526"/>
                <a:gd name="connsiteX23" fmla="*/ 35827 w 768971"/>
                <a:gd name="connsiteY23" fmla="*/ 589645 h 1540526"/>
                <a:gd name="connsiteX24" fmla="*/ 86637 w 768971"/>
                <a:gd name="connsiteY24" fmla="*/ 536024 h 1540526"/>
                <a:gd name="connsiteX25" fmla="*/ 95224 w 768971"/>
                <a:gd name="connsiteY25" fmla="*/ 486693 h 1540526"/>
                <a:gd name="connsiteX26" fmla="*/ 88068 w 768971"/>
                <a:gd name="connsiteY26" fmla="*/ 366583 h 1540526"/>
                <a:gd name="connsiteX27" fmla="*/ 73756 w 768971"/>
                <a:gd name="connsiteY27" fmla="*/ 254337 h 1540526"/>
                <a:gd name="connsiteX28" fmla="*/ 105959 w 768971"/>
                <a:gd name="connsiteY28" fmla="*/ 149955 h 1540526"/>
                <a:gd name="connsiteX29" fmla="*/ 175375 w 768971"/>
                <a:gd name="connsiteY29" fmla="*/ 114923 h 1540526"/>
                <a:gd name="connsiteX30" fmla="*/ 214734 w 768971"/>
                <a:gd name="connsiteY30" fmla="*/ 112063 h 1540526"/>
                <a:gd name="connsiteX31" fmla="*/ 228331 w 768971"/>
                <a:gd name="connsiteY31" fmla="*/ 89185 h 1540526"/>
                <a:gd name="connsiteX32" fmla="*/ 345694 w 768971"/>
                <a:gd name="connsiteY32" fmla="*/ 7681 h 1540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68971" h="1540526">
                  <a:moveTo>
                    <a:pt x="345694" y="7681"/>
                  </a:moveTo>
                  <a:cubicBezTo>
                    <a:pt x="382907" y="-183"/>
                    <a:pt x="421550" y="-3758"/>
                    <a:pt x="458047" y="5536"/>
                  </a:cubicBezTo>
                  <a:cubicBezTo>
                    <a:pt x="494544" y="14830"/>
                    <a:pt x="530326" y="36994"/>
                    <a:pt x="549648" y="72741"/>
                  </a:cubicBezTo>
                  <a:cubicBezTo>
                    <a:pt x="564676" y="99909"/>
                    <a:pt x="568970" y="131366"/>
                    <a:pt x="579704" y="160679"/>
                  </a:cubicBezTo>
                  <a:cubicBezTo>
                    <a:pt x="606182" y="232173"/>
                    <a:pt x="665579" y="282934"/>
                    <a:pt x="699214" y="350854"/>
                  </a:cubicBezTo>
                  <a:cubicBezTo>
                    <a:pt x="721398" y="395181"/>
                    <a:pt x="731417" y="445942"/>
                    <a:pt x="729270" y="496703"/>
                  </a:cubicBezTo>
                  <a:cubicBezTo>
                    <a:pt x="726408" y="559618"/>
                    <a:pt x="703508" y="620388"/>
                    <a:pt x="706370" y="683303"/>
                  </a:cubicBezTo>
                  <a:cubicBezTo>
                    <a:pt x="709948" y="759087"/>
                    <a:pt x="750739" y="832726"/>
                    <a:pt x="737142" y="907080"/>
                  </a:cubicBezTo>
                  <a:cubicBezTo>
                    <a:pt x="733564" y="926384"/>
                    <a:pt x="726408" y="944972"/>
                    <a:pt x="723545" y="964991"/>
                  </a:cubicBezTo>
                  <a:cubicBezTo>
                    <a:pt x="720683" y="986439"/>
                    <a:pt x="724261" y="1008602"/>
                    <a:pt x="728555" y="1030051"/>
                  </a:cubicBezTo>
                  <a:cubicBezTo>
                    <a:pt x="741436" y="1102975"/>
                    <a:pt x="758611" y="1175184"/>
                    <a:pt x="765767" y="1248824"/>
                  </a:cubicBezTo>
                  <a:cubicBezTo>
                    <a:pt x="772923" y="1322463"/>
                    <a:pt x="769345" y="1399677"/>
                    <a:pt x="742151" y="1467596"/>
                  </a:cubicBezTo>
                  <a:cubicBezTo>
                    <a:pt x="733564" y="1489760"/>
                    <a:pt x="722829" y="1516928"/>
                    <a:pt x="736426" y="1536231"/>
                  </a:cubicBezTo>
                  <a:cubicBezTo>
                    <a:pt x="699214" y="1551960"/>
                    <a:pt x="661286" y="1521217"/>
                    <a:pt x="628367" y="1496909"/>
                  </a:cubicBezTo>
                  <a:cubicBezTo>
                    <a:pt x="583282" y="1463307"/>
                    <a:pt x="531757" y="1436854"/>
                    <a:pt x="478085" y="1432564"/>
                  </a:cubicBezTo>
                  <a:cubicBezTo>
                    <a:pt x="403660" y="1426845"/>
                    <a:pt x="332813" y="1461877"/>
                    <a:pt x="261966" y="1486900"/>
                  </a:cubicBezTo>
                  <a:cubicBezTo>
                    <a:pt x="191118" y="1511923"/>
                    <a:pt x="110253" y="1527652"/>
                    <a:pt x="45846" y="1486185"/>
                  </a:cubicBezTo>
                  <a:cubicBezTo>
                    <a:pt x="37259" y="1480465"/>
                    <a:pt x="28671" y="1474031"/>
                    <a:pt x="24377" y="1464022"/>
                  </a:cubicBezTo>
                  <a:cubicBezTo>
                    <a:pt x="20084" y="1454727"/>
                    <a:pt x="19368" y="1444003"/>
                    <a:pt x="19368" y="1433279"/>
                  </a:cubicBezTo>
                  <a:cubicBezTo>
                    <a:pt x="18652" y="1355350"/>
                    <a:pt x="30102" y="1277421"/>
                    <a:pt x="53718" y="1203782"/>
                  </a:cubicBezTo>
                  <a:cubicBezTo>
                    <a:pt x="71609" y="1148016"/>
                    <a:pt x="97371" y="1092966"/>
                    <a:pt x="98087" y="1033625"/>
                  </a:cubicBezTo>
                  <a:cubicBezTo>
                    <a:pt x="98803" y="980720"/>
                    <a:pt x="79481" y="930674"/>
                    <a:pt x="58012" y="882772"/>
                  </a:cubicBezTo>
                  <a:cubicBezTo>
                    <a:pt x="36543" y="835586"/>
                    <a:pt x="12927" y="788400"/>
                    <a:pt x="3624" y="736924"/>
                  </a:cubicBezTo>
                  <a:cubicBezTo>
                    <a:pt x="-5679" y="685448"/>
                    <a:pt x="2193" y="626107"/>
                    <a:pt x="35827" y="589645"/>
                  </a:cubicBezTo>
                  <a:cubicBezTo>
                    <a:pt x="53002" y="571772"/>
                    <a:pt x="75903" y="558903"/>
                    <a:pt x="86637" y="536024"/>
                  </a:cubicBezTo>
                  <a:cubicBezTo>
                    <a:pt x="93793" y="521011"/>
                    <a:pt x="94509" y="503852"/>
                    <a:pt x="95224" y="486693"/>
                  </a:cubicBezTo>
                  <a:cubicBezTo>
                    <a:pt x="95940" y="446657"/>
                    <a:pt x="93793" y="405905"/>
                    <a:pt x="88068" y="366583"/>
                  </a:cubicBezTo>
                  <a:cubicBezTo>
                    <a:pt x="82343" y="329406"/>
                    <a:pt x="73756" y="292229"/>
                    <a:pt x="73756" y="254337"/>
                  </a:cubicBezTo>
                  <a:cubicBezTo>
                    <a:pt x="73040" y="216445"/>
                    <a:pt x="82343" y="176408"/>
                    <a:pt x="105959" y="149955"/>
                  </a:cubicBezTo>
                  <a:cubicBezTo>
                    <a:pt x="124565" y="129221"/>
                    <a:pt x="150328" y="119212"/>
                    <a:pt x="175375" y="114923"/>
                  </a:cubicBezTo>
                  <a:cubicBezTo>
                    <a:pt x="187540" y="112778"/>
                    <a:pt x="203284" y="116352"/>
                    <a:pt x="214734" y="112063"/>
                  </a:cubicBezTo>
                  <a:cubicBezTo>
                    <a:pt x="231909" y="106343"/>
                    <a:pt x="224037" y="102769"/>
                    <a:pt x="228331" y="89185"/>
                  </a:cubicBezTo>
                  <a:cubicBezTo>
                    <a:pt x="245506" y="37709"/>
                    <a:pt x="301325" y="16975"/>
                    <a:pt x="345694" y="7681"/>
                  </a:cubicBezTo>
                  <a:close/>
                </a:path>
              </a:pathLst>
            </a:custGeom>
            <a:solidFill>
              <a:srgbClr val="3487C8"/>
            </a:solidFill>
            <a:ln w="7144" cap="flat">
              <a:noFill/>
              <a:prstDash val="solid"/>
              <a:miter/>
            </a:ln>
          </p:spPr>
          <p:txBody>
            <a:bodyPr rtlCol="0" anchor="ctr"/>
            <a:lstStyle/>
            <a:p>
              <a:endParaRPr lang="en-US"/>
            </a:p>
          </p:txBody>
        </p:sp>
        <p:grpSp>
          <p:nvGrpSpPr>
            <p:cNvPr id="36" name="Gráfico 2">
              <a:extLst>
                <a:ext uri="{FF2B5EF4-FFF2-40B4-BE49-F238E27FC236}">
                  <a16:creationId xmlns:a16="http://schemas.microsoft.com/office/drawing/2014/main" id="{914BE2AB-C8C3-EF3C-4900-D624A10DCD94}"/>
                </a:ext>
              </a:extLst>
            </p:cNvPr>
            <p:cNvGrpSpPr/>
            <p:nvPr/>
          </p:nvGrpSpPr>
          <p:grpSpPr>
            <a:xfrm>
              <a:off x="494270" y="2849483"/>
              <a:ext cx="2010808" cy="4012264"/>
              <a:chOff x="494270" y="2849483"/>
              <a:chExt cx="2010808" cy="4012264"/>
            </a:xfrm>
          </p:grpSpPr>
          <p:sp>
            <p:nvSpPr>
              <p:cNvPr id="37" name="Freeform: Shape 36">
                <a:extLst>
                  <a:ext uri="{FF2B5EF4-FFF2-40B4-BE49-F238E27FC236}">
                    <a16:creationId xmlns:a16="http://schemas.microsoft.com/office/drawing/2014/main" id="{9B321937-5FA9-EDB6-5C41-C678E6EEB684}"/>
                  </a:ext>
                </a:extLst>
              </p:cNvPr>
              <p:cNvSpPr/>
              <p:nvPr/>
            </p:nvSpPr>
            <p:spPr>
              <a:xfrm>
                <a:off x="1306054" y="3460760"/>
                <a:ext cx="656230" cy="555481"/>
              </a:xfrm>
              <a:custGeom>
                <a:avLst/>
                <a:gdLst>
                  <a:gd name="connsiteX0" fmla="*/ 188926 w 656230"/>
                  <a:gd name="connsiteY0" fmla="*/ 0 h 555481"/>
                  <a:gd name="connsiteX1" fmla="*/ 591824 w 656230"/>
                  <a:gd name="connsiteY1" fmla="*/ 369626 h 555481"/>
                  <a:gd name="connsiteX2" fmla="*/ 656230 w 656230"/>
                  <a:gd name="connsiteY2" fmla="*/ 487592 h 555481"/>
                  <a:gd name="connsiteX3" fmla="*/ 440826 w 656230"/>
                  <a:gd name="connsiteY3" fmla="*/ 530488 h 555481"/>
                  <a:gd name="connsiteX4" fmla="*/ 0 w 656230"/>
                  <a:gd name="connsiteY4" fmla="*/ 175876 h 555481"/>
                  <a:gd name="connsiteX5" fmla="*/ 188926 w 656230"/>
                  <a:gd name="connsiteY5" fmla="*/ 0 h 55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6230" h="555481">
                    <a:moveTo>
                      <a:pt x="188926" y="0"/>
                    </a:moveTo>
                    <a:lnTo>
                      <a:pt x="591824" y="369626"/>
                    </a:lnTo>
                    <a:lnTo>
                      <a:pt x="656230" y="487592"/>
                    </a:lnTo>
                    <a:cubicBezTo>
                      <a:pt x="656230" y="487592"/>
                      <a:pt x="548886" y="605557"/>
                      <a:pt x="440826" y="530488"/>
                    </a:cubicBezTo>
                    <a:cubicBezTo>
                      <a:pt x="333482" y="455419"/>
                      <a:pt x="0" y="175876"/>
                      <a:pt x="0" y="175876"/>
                    </a:cubicBezTo>
                    <a:lnTo>
                      <a:pt x="188926" y="0"/>
                    </a:lnTo>
                    <a:close/>
                  </a:path>
                </a:pathLst>
              </a:custGeom>
              <a:solidFill>
                <a:srgbClr val="284E9D"/>
              </a:solidFill>
              <a:ln w="7144" cap="flat">
                <a:noFill/>
                <a:prstDash val="solid"/>
                <a:miter/>
              </a:ln>
            </p:spPr>
            <p:txBody>
              <a:bodyPr rtlCol="0" anchor="ctr"/>
              <a:lstStyle/>
              <a:p>
                <a:endParaRPr lang="en-US"/>
              </a:p>
            </p:txBody>
          </p:sp>
          <p:grpSp>
            <p:nvGrpSpPr>
              <p:cNvPr id="39" name="Gráfico 2">
                <a:extLst>
                  <a:ext uri="{FF2B5EF4-FFF2-40B4-BE49-F238E27FC236}">
                    <a16:creationId xmlns:a16="http://schemas.microsoft.com/office/drawing/2014/main" id="{8A271C5E-4D10-38D8-BC38-BF1DA693BBCA}"/>
                  </a:ext>
                </a:extLst>
              </p:cNvPr>
              <p:cNvGrpSpPr/>
              <p:nvPr/>
            </p:nvGrpSpPr>
            <p:grpSpPr>
              <a:xfrm>
                <a:off x="1792058" y="3226259"/>
                <a:ext cx="713020" cy="755740"/>
                <a:chOff x="1792058" y="3226259"/>
                <a:chExt cx="713020" cy="755740"/>
              </a:xfrm>
              <a:solidFill>
                <a:srgbClr val="D39576"/>
              </a:solidFill>
            </p:grpSpPr>
            <p:sp>
              <p:nvSpPr>
                <p:cNvPr id="40" name="Freeform: Shape 39">
                  <a:extLst>
                    <a:ext uri="{FF2B5EF4-FFF2-40B4-BE49-F238E27FC236}">
                      <a16:creationId xmlns:a16="http://schemas.microsoft.com/office/drawing/2014/main" id="{85086F15-20F7-C43C-D5B4-8B4C2E06A709}"/>
                    </a:ext>
                  </a:extLst>
                </p:cNvPr>
                <p:cNvSpPr/>
                <p:nvPr/>
              </p:nvSpPr>
              <p:spPr>
                <a:xfrm>
                  <a:off x="1792058" y="3456427"/>
                  <a:ext cx="461604" cy="525571"/>
                </a:xfrm>
                <a:custGeom>
                  <a:avLst/>
                  <a:gdLst>
                    <a:gd name="connsiteX0" fmla="*/ 9211 w 461604"/>
                    <a:gd name="connsiteY0" fmla="*/ 407561 h 525571"/>
                    <a:gd name="connsiteX1" fmla="*/ 401375 w 461604"/>
                    <a:gd name="connsiteY1" fmla="*/ 43 h 525571"/>
                    <a:gd name="connsiteX2" fmla="*/ 454331 w 461604"/>
                    <a:gd name="connsiteY2" fmla="*/ 54379 h 525571"/>
                    <a:gd name="connsiteX3" fmla="*/ 169511 w 461604"/>
                    <a:gd name="connsiteY3" fmla="*/ 492640 h 525571"/>
                    <a:gd name="connsiteX4" fmla="*/ 9211 w 461604"/>
                    <a:gd name="connsiteY4" fmla="*/ 407561 h 525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604" h="525571">
                      <a:moveTo>
                        <a:pt x="9211" y="407561"/>
                      </a:moveTo>
                      <a:lnTo>
                        <a:pt x="401375" y="43"/>
                      </a:lnTo>
                      <a:cubicBezTo>
                        <a:pt x="401375" y="43"/>
                        <a:pt x="486534" y="-3532"/>
                        <a:pt x="454331" y="54379"/>
                      </a:cubicBezTo>
                      <a:cubicBezTo>
                        <a:pt x="422128" y="111574"/>
                        <a:pt x="169511" y="492640"/>
                        <a:pt x="169511" y="492640"/>
                      </a:cubicBezTo>
                      <a:cubicBezTo>
                        <a:pt x="169511" y="492640"/>
                        <a:pt x="-46608" y="607745"/>
                        <a:pt x="9211" y="407561"/>
                      </a:cubicBezTo>
                      <a:close/>
                    </a:path>
                  </a:pathLst>
                </a:custGeom>
                <a:solidFill>
                  <a:srgbClr val="D39576"/>
                </a:solidFill>
                <a:ln w="7144"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B037186E-05F2-E13A-1DA4-C24BB6A7C906}"/>
                    </a:ext>
                  </a:extLst>
                </p:cNvPr>
                <p:cNvSpPr/>
                <p:nvPr/>
              </p:nvSpPr>
              <p:spPr>
                <a:xfrm>
                  <a:off x="2192613" y="3226259"/>
                  <a:ext cx="312465" cy="321009"/>
                </a:xfrm>
                <a:custGeom>
                  <a:avLst/>
                  <a:gdLst>
                    <a:gd name="connsiteX0" fmla="*/ 6544 w 312465"/>
                    <a:gd name="connsiteY0" fmla="*/ 321010 h 321009"/>
                    <a:gd name="connsiteX1" fmla="*/ 131779 w 312465"/>
                    <a:gd name="connsiteY1" fmla="*/ 253090 h 321009"/>
                    <a:gd name="connsiteX2" fmla="*/ 294942 w 312465"/>
                    <a:gd name="connsiteY2" fmla="*/ 130835 h 321009"/>
                    <a:gd name="connsiteX3" fmla="*/ 307823 w 312465"/>
                    <a:gd name="connsiteY3" fmla="*/ 107957 h 321009"/>
                    <a:gd name="connsiteX4" fmla="*/ 202626 w 312465"/>
                    <a:gd name="connsiteY4" fmla="*/ 170157 h 321009"/>
                    <a:gd name="connsiteX5" fmla="*/ 233398 w 312465"/>
                    <a:gd name="connsiteY5" fmla="*/ 125115 h 321009"/>
                    <a:gd name="connsiteX6" fmla="*/ 302814 w 312465"/>
                    <a:gd name="connsiteY6" fmla="*/ 80074 h 321009"/>
                    <a:gd name="connsiteX7" fmla="*/ 311402 w 312465"/>
                    <a:gd name="connsiteY7" fmla="*/ 58625 h 321009"/>
                    <a:gd name="connsiteX8" fmla="*/ 302098 w 312465"/>
                    <a:gd name="connsiteY8" fmla="*/ 32172 h 321009"/>
                    <a:gd name="connsiteX9" fmla="*/ 221948 w 312465"/>
                    <a:gd name="connsiteY9" fmla="*/ 70779 h 321009"/>
                    <a:gd name="connsiteX10" fmla="*/ 166129 w 312465"/>
                    <a:gd name="connsiteY10" fmla="*/ 112246 h 321009"/>
                    <a:gd name="connsiteX11" fmla="*/ 193323 w 312465"/>
                    <a:gd name="connsiteY11" fmla="*/ 60770 h 321009"/>
                    <a:gd name="connsiteX12" fmla="*/ 267033 w 312465"/>
                    <a:gd name="connsiteY12" fmla="*/ 23593 h 321009"/>
                    <a:gd name="connsiteX13" fmla="*/ 263454 w 312465"/>
                    <a:gd name="connsiteY13" fmla="*/ 0 h 321009"/>
                    <a:gd name="connsiteX14" fmla="*/ 167560 w 312465"/>
                    <a:gd name="connsiteY14" fmla="*/ 42897 h 321009"/>
                    <a:gd name="connsiteX15" fmla="*/ 91704 w 312465"/>
                    <a:gd name="connsiteY15" fmla="*/ 133694 h 321009"/>
                    <a:gd name="connsiteX16" fmla="*/ 97429 w 312465"/>
                    <a:gd name="connsiteY16" fmla="*/ 100807 h 321009"/>
                    <a:gd name="connsiteX17" fmla="*/ 114604 w 312465"/>
                    <a:gd name="connsiteY17" fmla="*/ 50046 h 321009"/>
                    <a:gd name="connsiteX18" fmla="*/ 59501 w 312465"/>
                    <a:gd name="connsiteY18" fmla="*/ 111531 h 321009"/>
                    <a:gd name="connsiteX19" fmla="*/ 819 w 312465"/>
                    <a:gd name="connsiteY19" fmla="*/ 213053 h 321009"/>
                    <a:gd name="connsiteX20" fmla="*/ 6544 w 312465"/>
                    <a:gd name="connsiteY20" fmla="*/ 321010 h 32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65" h="321009">
                      <a:moveTo>
                        <a:pt x="6544" y="321010"/>
                      </a:moveTo>
                      <a:cubicBezTo>
                        <a:pt x="6544" y="321010"/>
                        <a:pt x="89557" y="274538"/>
                        <a:pt x="131779" y="253090"/>
                      </a:cubicBezTo>
                      <a:cubicBezTo>
                        <a:pt x="174001" y="232357"/>
                        <a:pt x="282061" y="154428"/>
                        <a:pt x="294942" y="130835"/>
                      </a:cubicBezTo>
                      <a:cubicBezTo>
                        <a:pt x="307823" y="107957"/>
                        <a:pt x="307823" y="107957"/>
                        <a:pt x="307823" y="107957"/>
                      </a:cubicBezTo>
                      <a:lnTo>
                        <a:pt x="202626" y="170157"/>
                      </a:lnTo>
                      <a:lnTo>
                        <a:pt x="233398" y="125115"/>
                      </a:lnTo>
                      <a:cubicBezTo>
                        <a:pt x="233398" y="125115"/>
                        <a:pt x="295658" y="88653"/>
                        <a:pt x="302814" y="80074"/>
                      </a:cubicBezTo>
                      <a:cubicBezTo>
                        <a:pt x="309970" y="70779"/>
                        <a:pt x="311402" y="58625"/>
                        <a:pt x="311402" y="58625"/>
                      </a:cubicBezTo>
                      <a:cubicBezTo>
                        <a:pt x="316411" y="32887"/>
                        <a:pt x="302098" y="32172"/>
                        <a:pt x="302098" y="32172"/>
                      </a:cubicBezTo>
                      <a:lnTo>
                        <a:pt x="221948" y="70779"/>
                      </a:lnTo>
                      <a:lnTo>
                        <a:pt x="166129" y="112246"/>
                      </a:lnTo>
                      <a:lnTo>
                        <a:pt x="193323" y="60770"/>
                      </a:lnTo>
                      <a:cubicBezTo>
                        <a:pt x="193323" y="60770"/>
                        <a:pt x="262023" y="32172"/>
                        <a:pt x="267033" y="23593"/>
                      </a:cubicBezTo>
                      <a:cubicBezTo>
                        <a:pt x="272042" y="15014"/>
                        <a:pt x="263454" y="0"/>
                        <a:pt x="263454" y="0"/>
                      </a:cubicBezTo>
                      <a:lnTo>
                        <a:pt x="167560" y="42897"/>
                      </a:lnTo>
                      <a:lnTo>
                        <a:pt x="91704" y="133694"/>
                      </a:lnTo>
                      <a:cubicBezTo>
                        <a:pt x="91704" y="133694"/>
                        <a:pt x="81685" y="121540"/>
                        <a:pt x="97429" y="100807"/>
                      </a:cubicBezTo>
                      <a:cubicBezTo>
                        <a:pt x="113173" y="79359"/>
                        <a:pt x="118182" y="61485"/>
                        <a:pt x="114604" y="50046"/>
                      </a:cubicBezTo>
                      <a:cubicBezTo>
                        <a:pt x="111741" y="38607"/>
                        <a:pt x="65226" y="97232"/>
                        <a:pt x="59501" y="111531"/>
                      </a:cubicBezTo>
                      <a:cubicBezTo>
                        <a:pt x="53776" y="125115"/>
                        <a:pt x="2966" y="158718"/>
                        <a:pt x="819" y="213053"/>
                      </a:cubicBezTo>
                      <a:cubicBezTo>
                        <a:pt x="-2759" y="267389"/>
                        <a:pt x="6544" y="321010"/>
                        <a:pt x="6544" y="321010"/>
                      </a:cubicBezTo>
                      <a:close/>
                    </a:path>
                  </a:pathLst>
                </a:custGeom>
                <a:solidFill>
                  <a:srgbClr val="D39576"/>
                </a:solidFill>
                <a:ln w="7144" cap="flat">
                  <a:noFill/>
                  <a:prstDash val="solid"/>
                  <a:miter/>
                </a:ln>
              </p:spPr>
              <p:txBody>
                <a:bodyPr rtlCol="0" anchor="ctr"/>
                <a:lstStyle/>
                <a:p>
                  <a:endParaRPr lang="en-US"/>
                </a:p>
              </p:txBody>
            </p:sp>
          </p:grpSp>
          <p:sp>
            <p:nvSpPr>
              <p:cNvPr id="42" name="Freeform: Shape 41">
                <a:extLst>
                  <a:ext uri="{FF2B5EF4-FFF2-40B4-BE49-F238E27FC236}">
                    <a16:creationId xmlns:a16="http://schemas.microsoft.com/office/drawing/2014/main" id="{6F769B70-FF3C-442D-F2B5-1DD0B24DA725}"/>
                  </a:ext>
                </a:extLst>
              </p:cNvPr>
              <p:cNvSpPr/>
              <p:nvPr/>
            </p:nvSpPr>
            <p:spPr>
              <a:xfrm>
                <a:off x="494270" y="6651908"/>
                <a:ext cx="307983" cy="209839"/>
              </a:xfrm>
              <a:custGeom>
                <a:avLst/>
                <a:gdLst>
                  <a:gd name="connsiteX0" fmla="*/ 267192 w 307983"/>
                  <a:gd name="connsiteY0" fmla="*/ 29674 h 209839"/>
                  <a:gd name="connsiteX1" fmla="*/ 260752 w 307983"/>
                  <a:gd name="connsiteY1" fmla="*/ 108318 h 209839"/>
                  <a:gd name="connsiteX2" fmla="*/ 305121 w 307983"/>
                  <a:gd name="connsiteY2" fmla="*/ 194111 h 209839"/>
                  <a:gd name="connsiteX3" fmla="*/ 307983 w 307983"/>
                  <a:gd name="connsiteY3" fmla="*/ 209840 h 209839"/>
                  <a:gd name="connsiteX4" fmla="*/ 263 w 307983"/>
                  <a:gd name="connsiteY4" fmla="*/ 209840 h 209839"/>
                  <a:gd name="connsiteX5" fmla="*/ 44632 w 307983"/>
                  <a:gd name="connsiteY5" fmla="*/ 139060 h 209839"/>
                  <a:gd name="connsiteX6" fmla="*/ 116911 w 307983"/>
                  <a:gd name="connsiteY6" fmla="*/ 20380 h 209839"/>
                  <a:gd name="connsiteX7" fmla="*/ 267192 w 307983"/>
                  <a:gd name="connsiteY7" fmla="*/ 29674 h 20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983" h="209839">
                    <a:moveTo>
                      <a:pt x="267192" y="29674"/>
                    </a:moveTo>
                    <a:cubicBezTo>
                      <a:pt x="267192" y="29674"/>
                      <a:pt x="260752" y="89729"/>
                      <a:pt x="260752" y="108318"/>
                    </a:cubicBezTo>
                    <a:cubicBezTo>
                      <a:pt x="260752" y="126906"/>
                      <a:pt x="301543" y="179097"/>
                      <a:pt x="305121" y="194111"/>
                    </a:cubicBezTo>
                    <a:cubicBezTo>
                      <a:pt x="307983" y="209840"/>
                      <a:pt x="307983" y="209840"/>
                      <a:pt x="307983" y="209840"/>
                    </a:cubicBezTo>
                    <a:lnTo>
                      <a:pt x="263" y="209840"/>
                    </a:lnTo>
                    <a:cubicBezTo>
                      <a:pt x="263" y="209840"/>
                      <a:pt x="-6177" y="179097"/>
                      <a:pt x="44632" y="139060"/>
                    </a:cubicBezTo>
                    <a:cubicBezTo>
                      <a:pt x="94726" y="99023"/>
                      <a:pt x="110470" y="71140"/>
                      <a:pt x="116911" y="20380"/>
                    </a:cubicBezTo>
                    <a:cubicBezTo>
                      <a:pt x="122636" y="-30381"/>
                      <a:pt x="267192" y="29674"/>
                      <a:pt x="267192" y="29674"/>
                    </a:cubicBezTo>
                    <a:close/>
                  </a:path>
                </a:pathLst>
              </a:custGeom>
              <a:solidFill>
                <a:srgbClr val="3487C8"/>
              </a:solidFill>
              <a:ln w="7144"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7ACDDFB2-165E-5CD0-FF34-0D9FF4BBA68D}"/>
                  </a:ext>
                </a:extLst>
              </p:cNvPr>
              <p:cNvSpPr/>
              <p:nvPr/>
            </p:nvSpPr>
            <p:spPr>
              <a:xfrm>
                <a:off x="1255245" y="6657152"/>
                <a:ext cx="480925" cy="197446"/>
              </a:xfrm>
              <a:custGeom>
                <a:avLst/>
                <a:gdLst>
                  <a:gd name="connsiteX0" fmla="*/ 31488 w 480925"/>
                  <a:gd name="connsiteY0" fmla="*/ 31579 h 197446"/>
                  <a:gd name="connsiteX1" fmla="*/ 0 w 480925"/>
                  <a:gd name="connsiteY1" fmla="*/ 197446 h 197446"/>
                  <a:gd name="connsiteX2" fmla="*/ 480901 w 480925"/>
                  <a:gd name="connsiteY2" fmla="*/ 197446 h 197446"/>
                  <a:gd name="connsiteX3" fmla="*/ 427229 w 480925"/>
                  <a:gd name="connsiteY3" fmla="*/ 129527 h 197446"/>
                  <a:gd name="connsiteX4" fmla="*/ 176044 w 480925"/>
                  <a:gd name="connsiteY4" fmla="*/ 18710 h 197446"/>
                  <a:gd name="connsiteX5" fmla="*/ 31488 w 480925"/>
                  <a:gd name="connsiteY5" fmla="*/ 31579 h 197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925" h="197446">
                    <a:moveTo>
                      <a:pt x="31488" y="31579"/>
                    </a:moveTo>
                    <a:lnTo>
                      <a:pt x="0" y="197446"/>
                    </a:lnTo>
                    <a:lnTo>
                      <a:pt x="480901" y="197446"/>
                    </a:lnTo>
                    <a:cubicBezTo>
                      <a:pt x="480901" y="197446"/>
                      <a:pt x="483764" y="145256"/>
                      <a:pt x="427229" y="129527"/>
                    </a:cubicBezTo>
                    <a:cubicBezTo>
                      <a:pt x="370695" y="113798"/>
                      <a:pt x="216835" y="68042"/>
                      <a:pt x="176044" y="18710"/>
                    </a:cubicBezTo>
                    <a:cubicBezTo>
                      <a:pt x="135254" y="-29906"/>
                      <a:pt x="31488" y="31579"/>
                      <a:pt x="31488" y="31579"/>
                    </a:cubicBezTo>
                    <a:close/>
                  </a:path>
                </a:pathLst>
              </a:custGeom>
              <a:solidFill>
                <a:srgbClr val="3487C8"/>
              </a:solidFill>
              <a:ln w="7144"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B7D51C07-4CD6-FF2C-D5AF-49A23B7DD4E8}"/>
                  </a:ext>
                </a:extLst>
              </p:cNvPr>
              <p:cNvSpPr/>
              <p:nvPr/>
            </p:nvSpPr>
            <p:spPr>
              <a:xfrm>
                <a:off x="1270304" y="3391137"/>
                <a:ext cx="259947" cy="229019"/>
              </a:xfrm>
              <a:custGeom>
                <a:avLst/>
                <a:gdLst>
                  <a:gd name="connsiteX0" fmla="*/ 224676 w 259947"/>
                  <a:gd name="connsiteY0" fmla="*/ 69623 h 229019"/>
                  <a:gd name="connsiteX1" fmla="*/ 29310 w 259947"/>
                  <a:gd name="connsiteY1" fmla="*/ 274 h 229019"/>
                  <a:gd name="connsiteX2" fmla="*/ 154545 w 259947"/>
                  <a:gd name="connsiteY2" fmla="*/ 196168 h 229019"/>
                  <a:gd name="connsiteX3" fmla="*/ 258311 w 259947"/>
                  <a:gd name="connsiteY3" fmla="*/ 226196 h 229019"/>
                  <a:gd name="connsiteX4" fmla="*/ 224676 w 259947"/>
                  <a:gd name="connsiteY4" fmla="*/ 69623 h 229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947" h="229019">
                    <a:moveTo>
                      <a:pt x="224676" y="69623"/>
                    </a:moveTo>
                    <a:cubicBezTo>
                      <a:pt x="188895" y="43170"/>
                      <a:pt x="120910" y="-4016"/>
                      <a:pt x="29310" y="274"/>
                    </a:cubicBezTo>
                    <a:cubicBezTo>
                      <a:pt x="-62290" y="4563"/>
                      <a:pt x="83698" y="150412"/>
                      <a:pt x="154545" y="196168"/>
                    </a:cubicBezTo>
                    <a:cubicBezTo>
                      <a:pt x="225392" y="242640"/>
                      <a:pt x="258311" y="226196"/>
                      <a:pt x="258311" y="226196"/>
                    </a:cubicBezTo>
                    <a:cubicBezTo>
                      <a:pt x="258311" y="226196"/>
                      <a:pt x="271192" y="103940"/>
                      <a:pt x="224676" y="69623"/>
                    </a:cubicBezTo>
                    <a:close/>
                  </a:path>
                </a:pathLst>
              </a:custGeom>
              <a:solidFill>
                <a:srgbClr val="284E9D"/>
              </a:solidFill>
              <a:ln w="7144"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72175B9E-56F3-AD6B-921D-29397E40CA1D}"/>
                  </a:ext>
                </a:extLst>
              </p:cNvPr>
              <p:cNvSpPr/>
              <p:nvPr/>
            </p:nvSpPr>
            <p:spPr>
              <a:xfrm>
                <a:off x="1209273" y="4264065"/>
                <a:ext cx="417307" cy="2441075"/>
              </a:xfrm>
              <a:custGeom>
                <a:avLst/>
                <a:gdLst>
                  <a:gd name="connsiteX0" fmla="*/ 362995 w 417307"/>
                  <a:gd name="connsiteY0" fmla="*/ 10301 h 2441075"/>
                  <a:gd name="connsiteX1" fmla="*/ 339379 w 417307"/>
                  <a:gd name="connsiteY1" fmla="*/ 1250014 h 2441075"/>
                  <a:gd name="connsiteX2" fmla="*/ 297157 w 417307"/>
                  <a:gd name="connsiteY2" fmla="*/ 1591757 h 2441075"/>
                  <a:gd name="connsiteX3" fmla="*/ 247779 w 417307"/>
                  <a:gd name="connsiteY3" fmla="*/ 2435391 h 2441075"/>
                  <a:gd name="connsiteX4" fmla="*/ 77460 w 417307"/>
                  <a:gd name="connsiteY4" fmla="*/ 2425382 h 2441075"/>
                  <a:gd name="connsiteX5" fmla="*/ 43110 w 417307"/>
                  <a:gd name="connsiteY5" fmla="*/ 1628934 h 2441075"/>
                  <a:gd name="connsiteX6" fmla="*/ 94635 w 417307"/>
                  <a:gd name="connsiteY6" fmla="*/ 1310784 h 2441075"/>
                  <a:gd name="connsiteX7" fmla="*/ 5181 w 417307"/>
                  <a:gd name="connsiteY7" fmla="*/ 721670 h 2441075"/>
                  <a:gd name="connsiteX8" fmla="*/ 362995 w 417307"/>
                  <a:gd name="connsiteY8" fmla="*/ 10301 h 244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307" h="2441075">
                    <a:moveTo>
                      <a:pt x="362995" y="10301"/>
                    </a:moveTo>
                    <a:cubicBezTo>
                      <a:pt x="362995" y="10301"/>
                      <a:pt x="499680" y="447132"/>
                      <a:pt x="339379" y="1250014"/>
                    </a:cubicBezTo>
                    <a:cubicBezTo>
                      <a:pt x="305029" y="1420885"/>
                      <a:pt x="316479" y="1445908"/>
                      <a:pt x="297157" y="1591757"/>
                    </a:cubicBezTo>
                    <a:cubicBezTo>
                      <a:pt x="237760" y="2042887"/>
                      <a:pt x="267101" y="2431816"/>
                      <a:pt x="247779" y="2435391"/>
                    </a:cubicBezTo>
                    <a:cubicBezTo>
                      <a:pt x="177648" y="2448260"/>
                      <a:pt x="111094" y="2436821"/>
                      <a:pt x="77460" y="2425382"/>
                    </a:cubicBezTo>
                    <a:cubicBezTo>
                      <a:pt x="63147" y="2421092"/>
                      <a:pt x="28797" y="1744040"/>
                      <a:pt x="43110" y="1628934"/>
                    </a:cubicBezTo>
                    <a:cubicBezTo>
                      <a:pt x="63863" y="1461637"/>
                      <a:pt x="93919" y="1427320"/>
                      <a:pt x="94635" y="1310784"/>
                    </a:cubicBezTo>
                    <a:cubicBezTo>
                      <a:pt x="96066" y="1143487"/>
                      <a:pt x="-26306" y="910415"/>
                      <a:pt x="5181" y="721670"/>
                    </a:cubicBezTo>
                    <a:cubicBezTo>
                      <a:pt x="38100" y="522201"/>
                      <a:pt x="325782" y="-86216"/>
                      <a:pt x="362995" y="10301"/>
                    </a:cubicBezTo>
                    <a:close/>
                  </a:path>
                </a:pathLst>
              </a:custGeom>
              <a:solidFill>
                <a:srgbClr val="E24B24"/>
              </a:solidFill>
              <a:ln w="7144"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28F7B9DE-0CB6-AE40-8D52-B5A4DA494226}"/>
                  </a:ext>
                </a:extLst>
              </p:cNvPr>
              <p:cNvSpPr/>
              <p:nvPr/>
            </p:nvSpPr>
            <p:spPr>
              <a:xfrm>
                <a:off x="610465" y="4282231"/>
                <a:ext cx="961802" cy="2399351"/>
              </a:xfrm>
              <a:custGeom>
                <a:avLst/>
                <a:gdLst>
                  <a:gd name="connsiteX0" fmla="*/ 377136 w 961802"/>
                  <a:gd name="connsiteY0" fmla="*/ 0 h 2399351"/>
                  <a:gd name="connsiteX1" fmla="*/ 231148 w 961802"/>
                  <a:gd name="connsiteY1" fmla="*/ 410378 h 2399351"/>
                  <a:gd name="connsiteX2" fmla="*/ 207532 w 961802"/>
                  <a:gd name="connsiteY2" fmla="*/ 1273315 h 2399351"/>
                  <a:gd name="connsiteX3" fmla="*/ 65838 w 961802"/>
                  <a:gd name="connsiteY3" fmla="*/ 1642226 h 2399351"/>
                  <a:gd name="connsiteX4" fmla="*/ 0 w 961802"/>
                  <a:gd name="connsiteY4" fmla="*/ 2390057 h 2399351"/>
                  <a:gd name="connsiteX5" fmla="*/ 150997 w 961802"/>
                  <a:gd name="connsiteY5" fmla="*/ 2399351 h 2399351"/>
                  <a:gd name="connsiteX6" fmla="*/ 631899 w 961802"/>
                  <a:gd name="connsiteY6" fmla="*/ 673477 h 2399351"/>
                  <a:gd name="connsiteX7" fmla="*/ 961803 w 961802"/>
                  <a:gd name="connsiteY7" fmla="*/ 20018 h 2399351"/>
                  <a:gd name="connsiteX8" fmla="*/ 377136 w 961802"/>
                  <a:gd name="connsiteY8" fmla="*/ 0 h 239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1802" h="2399351">
                    <a:moveTo>
                      <a:pt x="377136" y="0"/>
                    </a:moveTo>
                    <a:cubicBezTo>
                      <a:pt x="377136" y="0"/>
                      <a:pt x="244745" y="281688"/>
                      <a:pt x="231148" y="410378"/>
                    </a:cubicBezTo>
                    <a:cubicBezTo>
                      <a:pt x="217551" y="534063"/>
                      <a:pt x="207532" y="1273315"/>
                      <a:pt x="207532" y="1273315"/>
                    </a:cubicBezTo>
                    <a:cubicBezTo>
                      <a:pt x="207532" y="1273315"/>
                      <a:pt x="98757" y="1522830"/>
                      <a:pt x="65838" y="1642226"/>
                    </a:cubicBezTo>
                    <a:cubicBezTo>
                      <a:pt x="32919" y="1762337"/>
                      <a:pt x="0" y="2390057"/>
                      <a:pt x="0" y="2390057"/>
                    </a:cubicBezTo>
                    <a:lnTo>
                      <a:pt x="150997" y="2399351"/>
                    </a:lnTo>
                    <a:lnTo>
                      <a:pt x="631899" y="673477"/>
                    </a:lnTo>
                    <a:lnTo>
                      <a:pt x="961803" y="20018"/>
                    </a:lnTo>
                    <a:lnTo>
                      <a:pt x="377136" y="0"/>
                    </a:lnTo>
                    <a:close/>
                  </a:path>
                </a:pathLst>
              </a:custGeom>
              <a:solidFill>
                <a:srgbClr val="EB5B2B"/>
              </a:solidFill>
              <a:ln w="7144"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A40E92D6-F9C5-8D2C-4431-3E3304AB9331}"/>
                  </a:ext>
                </a:extLst>
              </p:cNvPr>
              <p:cNvSpPr/>
              <p:nvPr/>
            </p:nvSpPr>
            <p:spPr>
              <a:xfrm>
                <a:off x="915478" y="3380406"/>
                <a:ext cx="692220" cy="1120033"/>
              </a:xfrm>
              <a:custGeom>
                <a:avLst/>
                <a:gdLst>
                  <a:gd name="connsiteX0" fmla="*/ 97885 w 692220"/>
                  <a:gd name="connsiteY0" fmla="*/ 18154 h 1120033"/>
                  <a:gd name="connsiteX1" fmla="*/ 1275 w 692220"/>
                  <a:gd name="connsiteY1" fmla="*/ 225488 h 1120033"/>
                  <a:gd name="connsiteX2" fmla="*/ 87866 w 692220"/>
                  <a:gd name="connsiteY2" fmla="*/ 500026 h 1120033"/>
                  <a:gd name="connsiteX3" fmla="*/ 74984 w 692220"/>
                  <a:gd name="connsiteY3" fmla="*/ 893960 h 1120033"/>
                  <a:gd name="connsiteX4" fmla="*/ 688993 w 692220"/>
                  <a:gd name="connsiteY4" fmla="*/ 1099864 h 1120033"/>
                  <a:gd name="connsiteX5" fmla="*/ 647486 w 692220"/>
                  <a:gd name="connsiteY5" fmla="*/ 439256 h 1120033"/>
                  <a:gd name="connsiteX6" fmla="*/ 588805 w 692220"/>
                  <a:gd name="connsiteY6" fmla="*/ 212619 h 1120033"/>
                  <a:gd name="connsiteX7" fmla="*/ 402742 w 692220"/>
                  <a:gd name="connsiteY7" fmla="*/ 9575 h 1120033"/>
                  <a:gd name="connsiteX8" fmla="*/ 97885 w 692220"/>
                  <a:gd name="connsiteY8" fmla="*/ 18154 h 112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220" h="1120033">
                    <a:moveTo>
                      <a:pt x="97885" y="18154"/>
                    </a:moveTo>
                    <a:cubicBezTo>
                      <a:pt x="97885" y="18154"/>
                      <a:pt x="-13038" y="123966"/>
                      <a:pt x="1275" y="225488"/>
                    </a:cubicBezTo>
                    <a:cubicBezTo>
                      <a:pt x="15587" y="327010"/>
                      <a:pt x="68544" y="370621"/>
                      <a:pt x="87866" y="500026"/>
                    </a:cubicBezTo>
                    <a:cubicBezTo>
                      <a:pt x="106472" y="629431"/>
                      <a:pt x="141538" y="843199"/>
                      <a:pt x="74984" y="893960"/>
                    </a:cubicBezTo>
                    <a:cubicBezTo>
                      <a:pt x="9147" y="944721"/>
                      <a:pt x="170879" y="1191377"/>
                      <a:pt x="688993" y="1099864"/>
                    </a:cubicBezTo>
                    <a:cubicBezTo>
                      <a:pt x="714040" y="1095574"/>
                      <a:pt x="583080" y="584390"/>
                      <a:pt x="647486" y="439256"/>
                    </a:cubicBezTo>
                    <a:cubicBezTo>
                      <a:pt x="671818" y="384205"/>
                      <a:pt x="663946" y="258375"/>
                      <a:pt x="588805" y="212619"/>
                    </a:cubicBezTo>
                    <a:cubicBezTo>
                      <a:pt x="513664" y="166147"/>
                      <a:pt x="402742" y="9575"/>
                      <a:pt x="402742" y="9575"/>
                    </a:cubicBezTo>
                    <a:cubicBezTo>
                      <a:pt x="402742" y="9575"/>
                      <a:pt x="166585" y="-16878"/>
                      <a:pt x="97885" y="18154"/>
                    </a:cubicBezTo>
                    <a:close/>
                  </a:path>
                </a:pathLst>
              </a:custGeom>
              <a:solidFill>
                <a:srgbClr val="A7BFD3"/>
              </a:solidFill>
              <a:ln w="7144"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2A078443-9119-5FCE-DBBC-3BA1F0126A95}"/>
                  </a:ext>
                </a:extLst>
              </p:cNvPr>
              <p:cNvSpPr/>
              <p:nvPr/>
            </p:nvSpPr>
            <p:spPr>
              <a:xfrm>
                <a:off x="725681" y="3398560"/>
                <a:ext cx="298356" cy="790727"/>
              </a:xfrm>
              <a:custGeom>
                <a:avLst/>
                <a:gdLst>
                  <a:gd name="connsiteX0" fmla="*/ 287682 w 298356"/>
                  <a:gd name="connsiteY0" fmla="*/ 0 h 790727"/>
                  <a:gd name="connsiteX1" fmla="*/ 136685 w 298356"/>
                  <a:gd name="connsiteY1" fmla="*/ 94373 h 790727"/>
                  <a:gd name="connsiteX2" fmla="*/ 0 w 298356"/>
                  <a:gd name="connsiteY2" fmla="*/ 654889 h 790727"/>
                  <a:gd name="connsiteX3" fmla="*/ 11450 w 298356"/>
                  <a:gd name="connsiteY3" fmla="*/ 790728 h 790727"/>
                  <a:gd name="connsiteX4" fmla="*/ 264067 w 298356"/>
                  <a:gd name="connsiteY4" fmla="*/ 659178 h 790727"/>
                  <a:gd name="connsiteX5" fmla="*/ 287682 w 298356"/>
                  <a:gd name="connsiteY5" fmla="*/ 0 h 79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356" h="790727">
                    <a:moveTo>
                      <a:pt x="287682" y="0"/>
                    </a:moveTo>
                    <a:cubicBezTo>
                      <a:pt x="287682" y="0"/>
                      <a:pt x="176760" y="9294"/>
                      <a:pt x="136685" y="94373"/>
                    </a:cubicBezTo>
                    <a:cubicBezTo>
                      <a:pt x="96610" y="179451"/>
                      <a:pt x="0" y="560516"/>
                      <a:pt x="0" y="654889"/>
                    </a:cubicBezTo>
                    <a:cubicBezTo>
                      <a:pt x="0" y="749261"/>
                      <a:pt x="11450" y="790728"/>
                      <a:pt x="11450" y="790728"/>
                    </a:cubicBezTo>
                    <a:lnTo>
                      <a:pt x="264067" y="659178"/>
                    </a:lnTo>
                    <a:cubicBezTo>
                      <a:pt x="264782" y="659893"/>
                      <a:pt x="321317" y="8579"/>
                      <a:pt x="287682" y="0"/>
                    </a:cubicBezTo>
                    <a:close/>
                  </a:path>
                </a:pathLst>
              </a:custGeom>
              <a:solidFill>
                <a:srgbClr val="284E9D"/>
              </a:solidFill>
              <a:ln w="7144"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D7CEE231-EDF4-816A-03E3-B22FAF282274}"/>
                  </a:ext>
                </a:extLst>
              </p:cNvPr>
              <p:cNvSpPr/>
              <p:nvPr/>
            </p:nvSpPr>
            <p:spPr>
              <a:xfrm>
                <a:off x="737846" y="3842225"/>
                <a:ext cx="779880" cy="436430"/>
              </a:xfrm>
              <a:custGeom>
                <a:avLst/>
                <a:gdLst>
                  <a:gd name="connsiteX0" fmla="*/ 0 w 779880"/>
                  <a:gd name="connsiteY0" fmla="*/ 347063 h 436430"/>
                  <a:gd name="connsiteX1" fmla="*/ 5009 w 779880"/>
                  <a:gd name="connsiteY1" fmla="*/ 411408 h 436430"/>
                  <a:gd name="connsiteX2" fmla="*/ 110922 w 779880"/>
                  <a:gd name="connsiteY2" fmla="*/ 436431 h 436430"/>
                  <a:gd name="connsiteX3" fmla="*/ 603989 w 779880"/>
                  <a:gd name="connsiteY3" fmla="*/ 194065 h 436430"/>
                  <a:gd name="connsiteX4" fmla="*/ 749977 w 779880"/>
                  <a:gd name="connsiteY4" fmla="*/ 152598 h 436430"/>
                  <a:gd name="connsiteX5" fmla="*/ 775740 w 779880"/>
                  <a:gd name="connsiteY5" fmla="*/ 55366 h 436430"/>
                  <a:gd name="connsiteX6" fmla="*/ 748546 w 779880"/>
                  <a:gd name="connsiteY6" fmla="*/ 2460 h 436430"/>
                  <a:gd name="connsiteX7" fmla="*/ 726362 w 779880"/>
                  <a:gd name="connsiteY7" fmla="*/ 4605 h 436430"/>
                  <a:gd name="connsiteX8" fmla="*/ 596833 w 779880"/>
                  <a:gd name="connsiteY8" fmla="*/ 108271 h 436430"/>
                  <a:gd name="connsiteX9" fmla="*/ 257626 w 779880"/>
                  <a:gd name="connsiteY9" fmla="*/ 193350 h 436430"/>
                  <a:gd name="connsiteX10" fmla="*/ 0 w 779880"/>
                  <a:gd name="connsiteY10" fmla="*/ 347063 h 436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9880" h="436430">
                    <a:moveTo>
                      <a:pt x="0" y="347063"/>
                    </a:moveTo>
                    <a:cubicBezTo>
                      <a:pt x="0" y="347063"/>
                      <a:pt x="5009" y="399969"/>
                      <a:pt x="5009" y="411408"/>
                    </a:cubicBezTo>
                    <a:cubicBezTo>
                      <a:pt x="5009" y="422847"/>
                      <a:pt x="56535" y="436431"/>
                      <a:pt x="110922" y="436431"/>
                    </a:cubicBezTo>
                    <a:cubicBezTo>
                      <a:pt x="165310" y="436431"/>
                      <a:pt x="566061" y="210508"/>
                      <a:pt x="603989" y="194065"/>
                    </a:cubicBezTo>
                    <a:cubicBezTo>
                      <a:pt x="641918" y="177621"/>
                      <a:pt x="729224" y="154743"/>
                      <a:pt x="749977" y="152598"/>
                    </a:cubicBezTo>
                    <a:cubicBezTo>
                      <a:pt x="771446" y="150453"/>
                      <a:pt x="787906" y="92543"/>
                      <a:pt x="775740" y="55366"/>
                    </a:cubicBezTo>
                    <a:cubicBezTo>
                      <a:pt x="767868" y="31058"/>
                      <a:pt x="759996" y="9609"/>
                      <a:pt x="748546" y="2460"/>
                    </a:cubicBezTo>
                    <a:cubicBezTo>
                      <a:pt x="742105" y="-1115"/>
                      <a:pt x="735665" y="-1115"/>
                      <a:pt x="726362" y="4605"/>
                    </a:cubicBezTo>
                    <a:cubicBezTo>
                      <a:pt x="700599" y="21048"/>
                      <a:pt x="596833" y="108271"/>
                      <a:pt x="596833" y="108271"/>
                    </a:cubicBezTo>
                    <a:cubicBezTo>
                      <a:pt x="596833" y="108271"/>
                      <a:pt x="354235" y="151883"/>
                      <a:pt x="257626" y="193350"/>
                    </a:cubicBezTo>
                    <a:cubicBezTo>
                      <a:pt x="160301" y="236961"/>
                      <a:pt x="47231" y="287722"/>
                      <a:pt x="0" y="347063"/>
                    </a:cubicBezTo>
                    <a:close/>
                  </a:path>
                </a:pathLst>
              </a:custGeom>
              <a:solidFill>
                <a:srgbClr val="DDA383"/>
              </a:solidFill>
              <a:ln w="7144"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FE037393-64C2-1C9F-1507-FC3403DED7E1}"/>
                  </a:ext>
                </a:extLst>
              </p:cNvPr>
              <p:cNvSpPr/>
              <p:nvPr/>
            </p:nvSpPr>
            <p:spPr>
              <a:xfrm>
                <a:off x="1485677" y="3846115"/>
                <a:ext cx="130967" cy="145133"/>
              </a:xfrm>
              <a:custGeom>
                <a:avLst/>
                <a:gdLst>
                  <a:gd name="connsiteX0" fmla="*/ 124519 w 130967"/>
                  <a:gd name="connsiteY0" fmla="*/ 15729 h 145133"/>
                  <a:gd name="connsiteX1" fmla="*/ 0 w 130967"/>
                  <a:gd name="connsiteY1" fmla="*/ 0 h 145133"/>
                  <a:gd name="connsiteX2" fmla="*/ 27194 w 130967"/>
                  <a:gd name="connsiteY2" fmla="*/ 52906 h 145133"/>
                  <a:gd name="connsiteX3" fmla="*/ 10734 w 130967"/>
                  <a:gd name="connsiteY3" fmla="*/ 133694 h 145133"/>
                  <a:gd name="connsiteX4" fmla="*/ 79435 w 130967"/>
                  <a:gd name="connsiteY4" fmla="*/ 145134 h 145133"/>
                  <a:gd name="connsiteX5" fmla="*/ 77288 w 130967"/>
                  <a:gd name="connsiteY5" fmla="*/ 128690 h 145133"/>
                  <a:gd name="connsiteX6" fmla="*/ 48663 w 130967"/>
                  <a:gd name="connsiteY6" fmla="*/ 117251 h 145133"/>
                  <a:gd name="connsiteX7" fmla="*/ 95894 w 130967"/>
                  <a:gd name="connsiteY7" fmla="*/ 110101 h 145133"/>
                  <a:gd name="connsiteX8" fmla="*/ 112354 w 130967"/>
                  <a:gd name="connsiteY8" fmla="*/ 96517 h 145133"/>
                  <a:gd name="connsiteX9" fmla="*/ 98041 w 130967"/>
                  <a:gd name="connsiteY9" fmla="*/ 85078 h 145133"/>
                  <a:gd name="connsiteX10" fmla="*/ 126666 w 130967"/>
                  <a:gd name="connsiteY10" fmla="*/ 68635 h 145133"/>
                  <a:gd name="connsiteX11" fmla="*/ 128813 w 130967"/>
                  <a:gd name="connsiteY11" fmla="*/ 45756 h 145133"/>
                  <a:gd name="connsiteX12" fmla="*/ 124519 w 130967"/>
                  <a:gd name="connsiteY12" fmla="*/ 15729 h 14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967" h="145133">
                    <a:moveTo>
                      <a:pt x="124519" y="15729"/>
                    </a:moveTo>
                    <a:lnTo>
                      <a:pt x="0" y="0"/>
                    </a:lnTo>
                    <a:lnTo>
                      <a:pt x="27194" y="52906"/>
                    </a:lnTo>
                    <a:lnTo>
                      <a:pt x="10734" y="133694"/>
                    </a:lnTo>
                    <a:lnTo>
                      <a:pt x="79435" y="145134"/>
                    </a:lnTo>
                    <a:cubicBezTo>
                      <a:pt x="79435" y="145134"/>
                      <a:pt x="88738" y="133694"/>
                      <a:pt x="77288" y="128690"/>
                    </a:cubicBezTo>
                    <a:cubicBezTo>
                      <a:pt x="65838" y="124400"/>
                      <a:pt x="48663" y="117251"/>
                      <a:pt x="48663" y="117251"/>
                    </a:cubicBezTo>
                    <a:cubicBezTo>
                      <a:pt x="48663" y="117251"/>
                      <a:pt x="81582" y="112961"/>
                      <a:pt x="95894" y="110101"/>
                    </a:cubicBezTo>
                    <a:cubicBezTo>
                      <a:pt x="110207" y="107957"/>
                      <a:pt x="112354" y="102952"/>
                      <a:pt x="112354" y="96517"/>
                    </a:cubicBezTo>
                    <a:cubicBezTo>
                      <a:pt x="112354" y="89368"/>
                      <a:pt x="98041" y="85078"/>
                      <a:pt x="98041" y="85078"/>
                    </a:cubicBezTo>
                    <a:cubicBezTo>
                      <a:pt x="98041" y="85078"/>
                      <a:pt x="123804" y="75784"/>
                      <a:pt x="126666" y="68635"/>
                    </a:cubicBezTo>
                    <a:cubicBezTo>
                      <a:pt x="128813" y="61485"/>
                      <a:pt x="133822" y="52191"/>
                      <a:pt x="128813" y="45756"/>
                    </a:cubicBezTo>
                    <a:cubicBezTo>
                      <a:pt x="124519" y="38607"/>
                      <a:pt x="131675" y="20733"/>
                      <a:pt x="124519" y="15729"/>
                    </a:cubicBezTo>
                    <a:close/>
                  </a:path>
                </a:pathLst>
              </a:custGeom>
              <a:solidFill>
                <a:srgbClr val="D39576"/>
              </a:solidFill>
              <a:ln w="7144" cap="flat">
                <a:noFill/>
                <a:prstDash val="solid"/>
                <a:miter/>
              </a:ln>
            </p:spPr>
            <p:txBody>
              <a:bodyPr rtlCol="0" anchor="ctr"/>
              <a:lstStyle/>
              <a:p>
                <a:endParaRPr lang="en-US"/>
              </a:p>
            </p:txBody>
          </p:sp>
          <p:grpSp>
            <p:nvGrpSpPr>
              <p:cNvPr id="63" name="Gráfico 2">
                <a:extLst>
                  <a:ext uri="{FF2B5EF4-FFF2-40B4-BE49-F238E27FC236}">
                    <a16:creationId xmlns:a16="http://schemas.microsoft.com/office/drawing/2014/main" id="{239D3F2C-F73F-8417-E07F-033950321D97}"/>
                  </a:ext>
                </a:extLst>
              </p:cNvPr>
              <p:cNvGrpSpPr/>
              <p:nvPr/>
            </p:nvGrpSpPr>
            <p:grpSpPr>
              <a:xfrm>
                <a:off x="1085149" y="2849483"/>
                <a:ext cx="341629" cy="609958"/>
                <a:chOff x="1085149" y="2849483"/>
                <a:chExt cx="341629" cy="609958"/>
              </a:xfrm>
            </p:grpSpPr>
            <p:sp>
              <p:nvSpPr>
                <p:cNvPr id="64" name="Freeform: Shape 63">
                  <a:extLst>
                    <a:ext uri="{FF2B5EF4-FFF2-40B4-BE49-F238E27FC236}">
                      <a16:creationId xmlns:a16="http://schemas.microsoft.com/office/drawing/2014/main" id="{C371E1FD-5B51-DFB5-80C5-72111FEC2994}"/>
                    </a:ext>
                  </a:extLst>
                </p:cNvPr>
                <p:cNvSpPr/>
                <p:nvPr/>
              </p:nvSpPr>
              <p:spPr>
                <a:xfrm>
                  <a:off x="1103285" y="3190996"/>
                  <a:ext cx="239266" cy="268446"/>
                </a:xfrm>
                <a:custGeom>
                  <a:avLst/>
                  <a:gdLst>
                    <a:gd name="connsiteX0" fmla="*/ 35313 w 239266"/>
                    <a:gd name="connsiteY0" fmla="*/ 21679 h 268446"/>
                    <a:gd name="connsiteX1" fmla="*/ 38175 w 239266"/>
                    <a:gd name="connsiteY1" fmla="*/ 140360 h 268446"/>
                    <a:gd name="connsiteX2" fmla="*/ 36028 w 239266"/>
                    <a:gd name="connsiteY2" fmla="*/ 241882 h 268446"/>
                    <a:gd name="connsiteX3" fmla="*/ 239267 w 239266"/>
                    <a:gd name="connsiteY3" fmla="*/ 227583 h 268446"/>
                    <a:gd name="connsiteX4" fmla="*/ 194898 w 239266"/>
                    <a:gd name="connsiteY4" fmla="*/ 111762 h 268446"/>
                    <a:gd name="connsiteX5" fmla="*/ 168420 w 239266"/>
                    <a:gd name="connsiteY5" fmla="*/ 7380 h 268446"/>
                    <a:gd name="connsiteX6" fmla="*/ 35313 w 239266"/>
                    <a:gd name="connsiteY6" fmla="*/ 21679 h 26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266" h="268446">
                      <a:moveTo>
                        <a:pt x="35313" y="21679"/>
                      </a:moveTo>
                      <a:cubicBezTo>
                        <a:pt x="35313" y="21679"/>
                        <a:pt x="43900" y="88884"/>
                        <a:pt x="38175" y="140360"/>
                      </a:cubicBezTo>
                      <a:cubicBezTo>
                        <a:pt x="32450" y="194695"/>
                        <a:pt x="-43406" y="188976"/>
                        <a:pt x="36028" y="241882"/>
                      </a:cubicBezTo>
                      <a:cubicBezTo>
                        <a:pt x="137648" y="309086"/>
                        <a:pt x="239267" y="227583"/>
                        <a:pt x="239267" y="227583"/>
                      </a:cubicBezTo>
                      <a:cubicBezTo>
                        <a:pt x="239267" y="227583"/>
                        <a:pt x="194898" y="176107"/>
                        <a:pt x="194898" y="111762"/>
                      </a:cubicBezTo>
                      <a:cubicBezTo>
                        <a:pt x="194898" y="44557"/>
                        <a:pt x="248570" y="-1914"/>
                        <a:pt x="168420" y="7380"/>
                      </a:cubicBezTo>
                      <a:cubicBezTo>
                        <a:pt x="88269" y="17389"/>
                        <a:pt x="31019" y="-23363"/>
                        <a:pt x="35313" y="21679"/>
                      </a:cubicBezTo>
                      <a:close/>
                    </a:path>
                  </a:pathLst>
                </a:custGeom>
                <a:solidFill>
                  <a:srgbClr val="DDA383"/>
                </a:solidFill>
                <a:ln w="7144"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D407541A-3463-1CF3-5FC2-07BD395C2749}"/>
                    </a:ext>
                  </a:extLst>
                </p:cNvPr>
                <p:cNvSpPr/>
                <p:nvPr/>
              </p:nvSpPr>
              <p:spPr>
                <a:xfrm>
                  <a:off x="1139012" y="3191560"/>
                  <a:ext cx="178194" cy="159601"/>
                </a:xfrm>
                <a:custGeom>
                  <a:avLst/>
                  <a:gdLst>
                    <a:gd name="connsiteX0" fmla="*/ 59699 w 178194"/>
                    <a:gd name="connsiteY0" fmla="*/ 156954 h 159601"/>
                    <a:gd name="connsiteX1" fmla="*/ 301 w 178194"/>
                    <a:gd name="connsiteY1" fmla="*/ 21830 h 159601"/>
                    <a:gd name="connsiteX2" fmla="*/ 134124 w 178194"/>
                    <a:gd name="connsiteY2" fmla="*/ 8246 h 159601"/>
                    <a:gd name="connsiteX3" fmla="*/ 160602 w 178194"/>
                    <a:gd name="connsiteY3" fmla="*/ 112627 h 159601"/>
                    <a:gd name="connsiteX4" fmla="*/ 160602 w 178194"/>
                    <a:gd name="connsiteY4" fmla="*/ 114772 h 159601"/>
                    <a:gd name="connsiteX5" fmla="*/ 59699 w 178194"/>
                    <a:gd name="connsiteY5" fmla="*/ 156954 h 15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194" h="159601">
                      <a:moveTo>
                        <a:pt x="59699" y="156954"/>
                      </a:moveTo>
                      <a:cubicBezTo>
                        <a:pt x="47533" y="154809"/>
                        <a:pt x="301" y="21830"/>
                        <a:pt x="301" y="21830"/>
                      </a:cubicBezTo>
                      <a:cubicBezTo>
                        <a:pt x="-4708" y="-23212"/>
                        <a:pt x="53258" y="16825"/>
                        <a:pt x="134124" y="8246"/>
                      </a:cubicBezTo>
                      <a:cubicBezTo>
                        <a:pt x="214274" y="-1049"/>
                        <a:pt x="160602" y="45423"/>
                        <a:pt x="160602" y="112627"/>
                      </a:cubicBezTo>
                      <a:cubicBezTo>
                        <a:pt x="160602" y="113342"/>
                        <a:pt x="160602" y="114057"/>
                        <a:pt x="160602" y="114772"/>
                      </a:cubicBezTo>
                      <a:cubicBezTo>
                        <a:pt x="147721" y="147660"/>
                        <a:pt x="110508" y="166963"/>
                        <a:pt x="59699" y="156954"/>
                      </a:cubicBezTo>
                      <a:close/>
                    </a:path>
                  </a:pathLst>
                </a:custGeom>
                <a:solidFill>
                  <a:srgbClr val="D39576"/>
                </a:solidFill>
                <a:ln w="7144"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2F29B9BA-DEE4-1753-F938-FB698B429FFA}"/>
                    </a:ext>
                  </a:extLst>
                </p:cNvPr>
                <p:cNvSpPr/>
                <p:nvPr/>
              </p:nvSpPr>
              <p:spPr>
                <a:xfrm>
                  <a:off x="1085149" y="2849483"/>
                  <a:ext cx="341629" cy="435775"/>
                </a:xfrm>
                <a:custGeom>
                  <a:avLst/>
                  <a:gdLst>
                    <a:gd name="connsiteX0" fmla="*/ 18383 w 341629"/>
                    <a:gd name="connsiteY0" fmla="*/ 0 h 435775"/>
                    <a:gd name="connsiteX1" fmla="*/ 21961 w 341629"/>
                    <a:gd name="connsiteY1" fmla="*/ 311716 h 435775"/>
                    <a:gd name="connsiteX2" fmla="*/ 201584 w 341629"/>
                    <a:gd name="connsiteY2" fmla="*/ 426106 h 435775"/>
                    <a:gd name="connsiteX3" fmla="*/ 340415 w 341629"/>
                    <a:gd name="connsiteY3" fmla="*/ 173016 h 435775"/>
                    <a:gd name="connsiteX4" fmla="*/ 213749 w 341629"/>
                    <a:gd name="connsiteY4" fmla="*/ 72924 h 435775"/>
                    <a:gd name="connsiteX5" fmla="*/ 95671 w 341629"/>
                    <a:gd name="connsiteY5" fmla="*/ 31457 h 435775"/>
                    <a:gd name="connsiteX6" fmla="*/ 172959 w 341629"/>
                    <a:gd name="connsiteY6" fmla="*/ 92943 h 435775"/>
                    <a:gd name="connsiteX7" fmla="*/ 18383 w 341629"/>
                    <a:gd name="connsiteY7" fmla="*/ 0 h 43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629" h="435775">
                      <a:moveTo>
                        <a:pt x="18383" y="0"/>
                      </a:moveTo>
                      <a:cubicBezTo>
                        <a:pt x="18383" y="0"/>
                        <a:pt x="-25270" y="243796"/>
                        <a:pt x="21961" y="311716"/>
                      </a:cubicBezTo>
                      <a:cubicBezTo>
                        <a:pt x="114277" y="444695"/>
                        <a:pt x="131452" y="446840"/>
                        <a:pt x="201584" y="426106"/>
                      </a:cubicBezTo>
                      <a:cubicBezTo>
                        <a:pt x="271715" y="405373"/>
                        <a:pt x="331112" y="285263"/>
                        <a:pt x="340415" y="173016"/>
                      </a:cubicBezTo>
                      <a:cubicBezTo>
                        <a:pt x="349719" y="65775"/>
                        <a:pt x="305350" y="88653"/>
                        <a:pt x="213749" y="72924"/>
                      </a:cubicBezTo>
                      <a:cubicBezTo>
                        <a:pt x="114277" y="56481"/>
                        <a:pt x="95671" y="31457"/>
                        <a:pt x="95671" y="31457"/>
                      </a:cubicBezTo>
                      <a:cubicBezTo>
                        <a:pt x="95671" y="31457"/>
                        <a:pt x="107837" y="76499"/>
                        <a:pt x="172959" y="92943"/>
                      </a:cubicBezTo>
                      <a:cubicBezTo>
                        <a:pt x="177252" y="94373"/>
                        <a:pt x="69908" y="168727"/>
                        <a:pt x="18383" y="0"/>
                      </a:cubicBezTo>
                      <a:close/>
                    </a:path>
                  </a:pathLst>
                </a:custGeom>
                <a:solidFill>
                  <a:srgbClr val="DDA383"/>
                </a:solidFill>
                <a:ln w="7144"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38816022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17101923-12D1-2141-9A4C-FB09515C664C}"/>
              </a:ext>
            </a:extLst>
          </p:cNvPr>
          <p:cNvSpPr/>
          <p:nvPr/>
        </p:nvSpPr>
        <p:spPr>
          <a:xfrm>
            <a:off x="3771519" y="4028676"/>
            <a:ext cx="3103384" cy="1312426"/>
          </a:xfrm>
          <a:custGeom>
            <a:avLst/>
            <a:gdLst>
              <a:gd name="connsiteX0" fmla="*/ 0 w 3187584"/>
              <a:gd name="connsiteY0" fmla="*/ 0 h 1348034"/>
              <a:gd name="connsiteX1" fmla="*/ 3187584 w 3187584"/>
              <a:gd name="connsiteY1" fmla="*/ 1031881 h 1348034"/>
            </a:gdLst>
            <a:ahLst/>
            <a:cxnLst>
              <a:cxn ang="0">
                <a:pos x="connsiteX0" y="connsiteY0"/>
              </a:cxn>
              <a:cxn ang="0">
                <a:pos x="connsiteX1" y="connsiteY1"/>
              </a:cxn>
            </a:cxnLst>
            <a:rect l="l" t="t" r="r" b="b"/>
            <a:pathLst>
              <a:path w="3187584" h="1348034">
                <a:moveTo>
                  <a:pt x="0" y="0"/>
                </a:moveTo>
                <a:cubicBezTo>
                  <a:pt x="0" y="0"/>
                  <a:pt x="854021" y="2134204"/>
                  <a:pt x="3187584" y="1031881"/>
                </a:cubicBezTo>
              </a:path>
            </a:pathLst>
          </a:custGeom>
          <a:noFill/>
          <a:ln w="47563" cap="flat">
            <a:solidFill>
              <a:schemeClr val="accent4"/>
            </a:solid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AD6D267-81E1-C347-A72C-76CC774B99B8}"/>
              </a:ext>
            </a:extLst>
          </p:cNvPr>
          <p:cNvSpPr/>
          <p:nvPr/>
        </p:nvSpPr>
        <p:spPr>
          <a:xfrm>
            <a:off x="3873028" y="1684198"/>
            <a:ext cx="3415881" cy="2494421"/>
          </a:xfrm>
          <a:custGeom>
            <a:avLst/>
            <a:gdLst>
              <a:gd name="connsiteX0" fmla="*/ 3535096 w 3566558"/>
              <a:gd name="connsiteY0" fmla="*/ 0 h 2644745"/>
              <a:gd name="connsiteX1" fmla="*/ 0 w 3566558"/>
              <a:gd name="connsiteY1" fmla="*/ 2418828 h 2644745"/>
            </a:gdLst>
            <a:ahLst/>
            <a:cxnLst>
              <a:cxn ang="0">
                <a:pos x="connsiteX0" y="connsiteY0"/>
              </a:cxn>
              <a:cxn ang="0">
                <a:pos x="connsiteX1" y="connsiteY1"/>
              </a:cxn>
            </a:cxnLst>
            <a:rect l="l" t="t" r="r" b="b"/>
            <a:pathLst>
              <a:path w="3566558" h="2644745">
                <a:moveTo>
                  <a:pt x="3535096" y="0"/>
                </a:moveTo>
                <a:cubicBezTo>
                  <a:pt x="3535096" y="0"/>
                  <a:pt x="4144431" y="3561131"/>
                  <a:pt x="0" y="2418828"/>
                </a:cubicBezTo>
              </a:path>
            </a:pathLst>
          </a:custGeom>
          <a:noFill/>
          <a:ln w="47563" cap="flat">
            <a:solidFill>
              <a:schemeClr val="accent4"/>
            </a:solid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501A7436-9A77-3C45-8B80-CB6E2099C3E7}"/>
              </a:ext>
            </a:extLst>
          </p:cNvPr>
          <p:cNvSpPr/>
          <p:nvPr/>
        </p:nvSpPr>
        <p:spPr>
          <a:xfrm>
            <a:off x="2521542" y="1643797"/>
            <a:ext cx="4674835" cy="1129299"/>
          </a:xfrm>
          <a:custGeom>
            <a:avLst/>
            <a:gdLst>
              <a:gd name="connsiteX0" fmla="*/ 0 w 4956560"/>
              <a:gd name="connsiteY0" fmla="*/ 726315 h 1197355"/>
              <a:gd name="connsiteX1" fmla="*/ 4956560 w 4956560"/>
              <a:gd name="connsiteY1" fmla="*/ 0 h 1197355"/>
            </a:gdLst>
            <a:ahLst/>
            <a:cxnLst>
              <a:cxn ang="0">
                <a:pos x="connsiteX0" y="connsiteY0"/>
              </a:cxn>
              <a:cxn ang="0">
                <a:pos x="connsiteX1" y="connsiteY1"/>
              </a:cxn>
            </a:cxnLst>
            <a:rect l="l" t="t" r="r" b="b"/>
            <a:pathLst>
              <a:path w="4956560" h="1197355">
                <a:moveTo>
                  <a:pt x="0" y="726315"/>
                </a:moveTo>
                <a:cubicBezTo>
                  <a:pt x="1989860" y="1601129"/>
                  <a:pt x="3944493" y="1199419"/>
                  <a:pt x="4956560" y="0"/>
                </a:cubicBezTo>
              </a:path>
            </a:pathLst>
          </a:custGeom>
          <a:noFill/>
          <a:ln w="47563" cap="flat">
            <a:solidFill>
              <a:schemeClr val="accent4"/>
            </a:solid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90A029E1-61EB-4343-9FA4-89A8345AA70A}"/>
              </a:ext>
            </a:extLst>
          </p:cNvPr>
          <p:cNvSpPr/>
          <p:nvPr/>
        </p:nvSpPr>
        <p:spPr>
          <a:xfrm>
            <a:off x="1206014" y="2474273"/>
            <a:ext cx="1108096" cy="1912522"/>
          </a:xfrm>
          <a:custGeom>
            <a:avLst/>
            <a:gdLst>
              <a:gd name="connsiteX0" fmla="*/ 0 w 1174874"/>
              <a:gd name="connsiteY0" fmla="*/ 2027589 h 2027778"/>
              <a:gd name="connsiteX1" fmla="*/ 1174874 w 1174874"/>
              <a:gd name="connsiteY1" fmla="*/ 0 h 2027778"/>
            </a:gdLst>
            <a:ahLst/>
            <a:cxnLst>
              <a:cxn ang="0">
                <a:pos x="connsiteX0" y="connsiteY0"/>
              </a:cxn>
              <a:cxn ang="0">
                <a:pos x="connsiteX1" y="connsiteY1"/>
              </a:cxn>
            </a:cxnLst>
            <a:rect l="l" t="t" r="r" b="b"/>
            <a:pathLst>
              <a:path w="1174874" h="2027778">
                <a:moveTo>
                  <a:pt x="0" y="2027589"/>
                </a:moveTo>
                <a:cubicBezTo>
                  <a:pt x="576012" y="2039964"/>
                  <a:pt x="1174874" y="1448822"/>
                  <a:pt x="1174874" y="0"/>
                </a:cubicBezTo>
              </a:path>
            </a:pathLst>
          </a:custGeom>
          <a:noFill/>
          <a:ln w="47563" cap="flat">
            <a:solidFill>
              <a:schemeClr val="accent4"/>
            </a:solid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AAC3D18-E8EE-FD46-9B52-E151F643E710}"/>
              </a:ext>
            </a:extLst>
          </p:cNvPr>
          <p:cNvSpPr/>
          <p:nvPr/>
        </p:nvSpPr>
        <p:spPr>
          <a:xfrm>
            <a:off x="3910843" y="1132505"/>
            <a:ext cx="3168796" cy="2671733"/>
          </a:xfrm>
          <a:custGeom>
            <a:avLst/>
            <a:gdLst>
              <a:gd name="connsiteX0" fmla="*/ 0 w 3235188"/>
              <a:gd name="connsiteY0" fmla="*/ 2727711 h 2727710"/>
              <a:gd name="connsiteX1" fmla="*/ 1031109 w 3235188"/>
              <a:gd name="connsiteY1" fmla="*/ 248912 h 2727710"/>
              <a:gd name="connsiteX2" fmla="*/ 1325304 w 3235188"/>
              <a:gd name="connsiteY2" fmla="*/ 681083 h 2727710"/>
              <a:gd name="connsiteX3" fmla="*/ 3235189 w 3235188"/>
              <a:gd name="connsiteY3" fmla="*/ 422161 h 2727710"/>
            </a:gdLst>
            <a:ahLst/>
            <a:cxnLst>
              <a:cxn ang="0">
                <a:pos x="connsiteX0" y="connsiteY0"/>
              </a:cxn>
              <a:cxn ang="0">
                <a:pos x="connsiteX1" y="connsiteY1"/>
              </a:cxn>
              <a:cxn ang="0">
                <a:pos x="connsiteX2" y="connsiteY2"/>
              </a:cxn>
              <a:cxn ang="0">
                <a:pos x="connsiteX3" y="connsiteY3"/>
              </a:cxn>
            </a:cxnLst>
            <a:rect l="l" t="t" r="r" b="b"/>
            <a:pathLst>
              <a:path w="3235188" h="2727710">
                <a:moveTo>
                  <a:pt x="0" y="2727711"/>
                </a:moveTo>
                <a:cubicBezTo>
                  <a:pt x="1771832" y="2342183"/>
                  <a:pt x="1352914" y="838150"/>
                  <a:pt x="1031109" y="248912"/>
                </a:cubicBezTo>
                <a:cubicBezTo>
                  <a:pt x="670269" y="-413624"/>
                  <a:pt x="-82831" y="427873"/>
                  <a:pt x="1325304" y="681083"/>
                </a:cubicBezTo>
                <a:cubicBezTo>
                  <a:pt x="2227882" y="843862"/>
                  <a:pt x="3235189" y="422161"/>
                  <a:pt x="3235189" y="422161"/>
                </a:cubicBezTo>
              </a:path>
            </a:pathLst>
          </a:custGeom>
          <a:noFill/>
          <a:ln w="47563" cap="flat">
            <a:solidFill>
              <a:schemeClr val="accent4"/>
            </a:solid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2D760AE-AE02-8E4D-B25F-66A1746BCDA5}"/>
              </a:ext>
            </a:extLst>
          </p:cNvPr>
          <p:cNvSpPr/>
          <p:nvPr/>
        </p:nvSpPr>
        <p:spPr>
          <a:xfrm>
            <a:off x="2416803" y="3705176"/>
            <a:ext cx="438783" cy="2048810"/>
          </a:xfrm>
          <a:custGeom>
            <a:avLst/>
            <a:gdLst>
              <a:gd name="connsiteX0" fmla="*/ 398580 w 465226"/>
              <a:gd name="connsiteY0" fmla="*/ 0 h 2172280"/>
              <a:gd name="connsiteX1" fmla="*/ 465226 w 465226"/>
              <a:gd name="connsiteY1" fmla="*/ 2172280 h 2172280"/>
            </a:gdLst>
            <a:ahLst/>
            <a:cxnLst>
              <a:cxn ang="0">
                <a:pos x="connsiteX0" y="connsiteY0"/>
              </a:cxn>
              <a:cxn ang="0">
                <a:pos x="connsiteX1" y="connsiteY1"/>
              </a:cxn>
            </a:cxnLst>
            <a:rect l="l" t="t" r="r" b="b"/>
            <a:pathLst>
              <a:path w="465226" h="2172280">
                <a:moveTo>
                  <a:pt x="398580" y="0"/>
                </a:moveTo>
                <a:cubicBezTo>
                  <a:pt x="398580" y="0"/>
                  <a:pt x="-541129" y="627315"/>
                  <a:pt x="465226" y="2172280"/>
                </a:cubicBezTo>
              </a:path>
            </a:pathLst>
          </a:custGeom>
          <a:noFill/>
          <a:ln w="47563" cap="flat">
            <a:solidFill>
              <a:schemeClr val="accent4"/>
            </a:solid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A22A1BB-AC10-E84B-8CB1-3F2DDA406CF7}"/>
              </a:ext>
            </a:extLst>
          </p:cNvPr>
          <p:cNvSpPr/>
          <p:nvPr/>
        </p:nvSpPr>
        <p:spPr>
          <a:xfrm>
            <a:off x="6246323" y="3153918"/>
            <a:ext cx="1824676" cy="776602"/>
          </a:xfrm>
          <a:custGeom>
            <a:avLst/>
            <a:gdLst>
              <a:gd name="connsiteX0" fmla="*/ 0 w 1934638"/>
              <a:gd name="connsiteY0" fmla="*/ 387431 h 823403"/>
              <a:gd name="connsiteX1" fmla="*/ 1934638 w 1934638"/>
              <a:gd name="connsiteY1" fmla="*/ 0 h 823403"/>
            </a:gdLst>
            <a:ahLst/>
            <a:cxnLst>
              <a:cxn ang="0">
                <a:pos x="connsiteX0" y="connsiteY0"/>
              </a:cxn>
              <a:cxn ang="0">
                <a:pos x="connsiteX1" y="connsiteY1"/>
              </a:cxn>
            </a:cxnLst>
            <a:rect l="l" t="t" r="r" b="b"/>
            <a:pathLst>
              <a:path w="1934638" h="823403">
                <a:moveTo>
                  <a:pt x="0" y="387431"/>
                </a:moveTo>
                <a:cubicBezTo>
                  <a:pt x="536976" y="970958"/>
                  <a:pt x="1594744" y="1084237"/>
                  <a:pt x="1934638" y="0"/>
                </a:cubicBezTo>
              </a:path>
            </a:pathLst>
          </a:custGeom>
          <a:noFill/>
          <a:ln w="47563" cap="flat">
            <a:solidFill>
              <a:schemeClr val="accent4"/>
            </a:solid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65FB481D-85A0-CB4A-A8FD-24BBDA908D3E}"/>
              </a:ext>
            </a:extLst>
          </p:cNvPr>
          <p:cNvSpPr/>
          <p:nvPr/>
        </p:nvSpPr>
        <p:spPr>
          <a:xfrm>
            <a:off x="3238122" y="3479825"/>
            <a:ext cx="2651707" cy="2513957"/>
          </a:xfrm>
          <a:custGeom>
            <a:avLst/>
            <a:gdLst>
              <a:gd name="connsiteX0" fmla="*/ 0 w 2811510"/>
              <a:gd name="connsiteY0" fmla="*/ 2665375 h 2665458"/>
              <a:gd name="connsiteX1" fmla="*/ 2811510 w 2811510"/>
              <a:gd name="connsiteY1" fmla="*/ 0 h 2665458"/>
            </a:gdLst>
            <a:ahLst/>
            <a:cxnLst>
              <a:cxn ang="0">
                <a:pos x="connsiteX0" y="connsiteY0"/>
              </a:cxn>
              <a:cxn ang="0">
                <a:pos x="connsiteX1" y="connsiteY1"/>
              </a:cxn>
            </a:cxnLst>
            <a:rect l="l" t="t" r="r" b="b"/>
            <a:pathLst>
              <a:path w="2811510" h="2665458">
                <a:moveTo>
                  <a:pt x="0" y="2665375"/>
                </a:moveTo>
                <a:cubicBezTo>
                  <a:pt x="0" y="2665375"/>
                  <a:pt x="2472568" y="2720586"/>
                  <a:pt x="2811510" y="0"/>
                </a:cubicBezTo>
              </a:path>
            </a:pathLst>
          </a:custGeom>
          <a:noFill/>
          <a:ln w="47563" cap="flat">
            <a:solidFill>
              <a:schemeClr val="accent4"/>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6F986456-1065-2245-83D4-A085D4C806A7}"/>
              </a:ext>
            </a:extLst>
          </p:cNvPr>
          <p:cNvSpPr>
            <a:spLocks noGrp="1"/>
          </p:cNvSpPr>
          <p:nvPr>
            <p:ph type="title"/>
          </p:nvPr>
        </p:nvSpPr>
        <p:spPr>
          <a:xfrm>
            <a:off x="838200" y="-3374"/>
            <a:ext cx="10515600" cy="1325563"/>
          </a:xfrm>
        </p:spPr>
        <p:txBody>
          <a:bodyPr/>
          <a:lstStyle/>
          <a:p>
            <a:pPr algn="ctr"/>
            <a:r>
              <a:rPr lang="en-US" dirty="0"/>
              <a:t>Getting from Here to There</a:t>
            </a:r>
          </a:p>
        </p:txBody>
      </p:sp>
      <p:sp>
        <p:nvSpPr>
          <p:cNvPr id="5" name="Oval 4">
            <a:extLst>
              <a:ext uri="{FF2B5EF4-FFF2-40B4-BE49-F238E27FC236}">
                <a16:creationId xmlns:a16="http://schemas.microsoft.com/office/drawing/2014/main" id="{62D5132F-7AF7-144F-8FFC-29B9DC92F2D1}"/>
              </a:ext>
            </a:extLst>
          </p:cNvPr>
          <p:cNvSpPr/>
          <p:nvPr/>
        </p:nvSpPr>
        <p:spPr>
          <a:xfrm>
            <a:off x="611029" y="4015525"/>
            <a:ext cx="661182" cy="66118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ED846187-594F-814C-89C7-82C27FC5983A}"/>
              </a:ext>
            </a:extLst>
          </p:cNvPr>
          <p:cNvSpPr/>
          <p:nvPr/>
        </p:nvSpPr>
        <p:spPr>
          <a:xfrm>
            <a:off x="1906429" y="1666025"/>
            <a:ext cx="851059" cy="85105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AC06C1D-C5E8-B04F-978E-C53D5280B4C3}"/>
              </a:ext>
            </a:extLst>
          </p:cNvPr>
          <p:cNvSpPr/>
          <p:nvPr/>
        </p:nvSpPr>
        <p:spPr>
          <a:xfrm>
            <a:off x="6999289" y="1119804"/>
            <a:ext cx="660400" cy="660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C916355-ABE5-9A4B-B2EF-26B732D4545B}"/>
              </a:ext>
            </a:extLst>
          </p:cNvPr>
          <p:cNvSpPr/>
          <p:nvPr/>
        </p:nvSpPr>
        <p:spPr>
          <a:xfrm>
            <a:off x="5716589" y="2974004"/>
            <a:ext cx="660400" cy="6604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AD5BD4F-E104-0A45-A28F-1D390C8493EF}"/>
              </a:ext>
            </a:extLst>
          </p:cNvPr>
          <p:cNvSpPr/>
          <p:nvPr/>
        </p:nvSpPr>
        <p:spPr>
          <a:xfrm>
            <a:off x="2636503" y="5628798"/>
            <a:ext cx="660400" cy="6604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B00E138-80A1-6448-A499-EFF690CF3DC4}"/>
              </a:ext>
            </a:extLst>
          </p:cNvPr>
          <p:cNvSpPr/>
          <p:nvPr/>
        </p:nvSpPr>
        <p:spPr>
          <a:xfrm>
            <a:off x="6732589" y="4599604"/>
            <a:ext cx="660400" cy="660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717F4B4-D115-AB4F-9BA7-1B9A3B202799}"/>
              </a:ext>
            </a:extLst>
          </p:cNvPr>
          <p:cNvSpPr/>
          <p:nvPr/>
        </p:nvSpPr>
        <p:spPr>
          <a:xfrm>
            <a:off x="2769636" y="3085552"/>
            <a:ext cx="1206500" cy="12065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1ADF9F1-78BD-0C49-90C2-2D32D01398DD}"/>
              </a:ext>
            </a:extLst>
          </p:cNvPr>
          <p:cNvSpPr/>
          <p:nvPr/>
        </p:nvSpPr>
        <p:spPr>
          <a:xfrm>
            <a:off x="7570788" y="2108200"/>
            <a:ext cx="1206500" cy="12065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78E1FDFA-D296-1C42-943D-C2ACA6893BE4}"/>
              </a:ext>
            </a:extLst>
          </p:cNvPr>
          <p:cNvSpPr/>
          <p:nvPr/>
        </p:nvSpPr>
        <p:spPr>
          <a:xfrm>
            <a:off x="2075714" y="1819628"/>
            <a:ext cx="512489" cy="5020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600" b="1" dirty="0">
                <a:solidFill>
                  <a:schemeClr val="bg2"/>
                </a:solidFill>
                <a:latin typeface="Segoe UI" panose="020B0502040204020203" pitchFamily="34" charset="0"/>
                <a:cs typeface="Segoe UI" panose="020B0502040204020203" pitchFamily="34" charset="0"/>
              </a:rPr>
              <a:t>2</a:t>
            </a:r>
          </a:p>
        </p:txBody>
      </p:sp>
      <p:sp>
        <p:nvSpPr>
          <p:cNvPr id="34" name="Rectangle 33">
            <a:extLst>
              <a:ext uri="{FF2B5EF4-FFF2-40B4-BE49-F238E27FC236}">
                <a16:creationId xmlns:a16="http://schemas.microsoft.com/office/drawing/2014/main" id="{263D5C5F-EB5C-7543-BA51-3D16612B787D}"/>
              </a:ext>
            </a:extLst>
          </p:cNvPr>
          <p:cNvSpPr/>
          <p:nvPr/>
        </p:nvSpPr>
        <p:spPr>
          <a:xfrm>
            <a:off x="729849" y="4117904"/>
            <a:ext cx="423545" cy="4564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600" b="1" dirty="0">
                <a:solidFill>
                  <a:schemeClr val="bg2"/>
                </a:solidFill>
                <a:latin typeface="Segoe UI" panose="020B0502040204020203" pitchFamily="34" charset="0"/>
                <a:cs typeface="Segoe UI" panose="020B0502040204020203" pitchFamily="34" charset="0"/>
              </a:rPr>
              <a:t>1</a:t>
            </a:r>
          </a:p>
        </p:txBody>
      </p:sp>
      <p:sp>
        <p:nvSpPr>
          <p:cNvPr id="35" name="Rectangle 34">
            <a:extLst>
              <a:ext uri="{FF2B5EF4-FFF2-40B4-BE49-F238E27FC236}">
                <a16:creationId xmlns:a16="http://schemas.microsoft.com/office/drawing/2014/main" id="{C5C63235-B61E-954E-A0D6-8BA747CB0358}"/>
              </a:ext>
            </a:extLst>
          </p:cNvPr>
          <p:cNvSpPr/>
          <p:nvPr/>
        </p:nvSpPr>
        <p:spPr>
          <a:xfrm>
            <a:off x="3161115" y="3460590"/>
            <a:ext cx="423545" cy="4564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600" b="1" dirty="0">
                <a:solidFill>
                  <a:schemeClr val="bg2"/>
                </a:solidFill>
                <a:latin typeface="Segoe UI" panose="020B0502040204020203" pitchFamily="34" charset="0"/>
                <a:cs typeface="Segoe UI" panose="020B0502040204020203" pitchFamily="34" charset="0"/>
              </a:rPr>
              <a:t>4</a:t>
            </a:r>
          </a:p>
        </p:txBody>
      </p:sp>
      <p:sp>
        <p:nvSpPr>
          <p:cNvPr id="37" name="Rectangle 36">
            <a:extLst>
              <a:ext uri="{FF2B5EF4-FFF2-40B4-BE49-F238E27FC236}">
                <a16:creationId xmlns:a16="http://schemas.microsoft.com/office/drawing/2014/main" id="{BA59CFD5-E10E-4E4F-AAC9-2C9E641C4F2F}"/>
              </a:ext>
            </a:extLst>
          </p:cNvPr>
          <p:cNvSpPr/>
          <p:nvPr/>
        </p:nvSpPr>
        <p:spPr>
          <a:xfrm>
            <a:off x="5835018" y="3047794"/>
            <a:ext cx="423545" cy="4564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600" b="1" dirty="0">
                <a:solidFill>
                  <a:schemeClr val="bg2"/>
                </a:solidFill>
                <a:latin typeface="Segoe UI" panose="020B0502040204020203" pitchFamily="34" charset="0"/>
                <a:cs typeface="Segoe UI" panose="020B0502040204020203" pitchFamily="34" charset="0"/>
              </a:rPr>
              <a:t>6</a:t>
            </a:r>
          </a:p>
        </p:txBody>
      </p:sp>
      <p:sp>
        <p:nvSpPr>
          <p:cNvPr id="38" name="Rectangle 37">
            <a:extLst>
              <a:ext uri="{FF2B5EF4-FFF2-40B4-BE49-F238E27FC236}">
                <a16:creationId xmlns:a16="http://schemas.microsoft.com/office/drawing/2014/main" id="{1C470192-DBD3-C14C-813F-76E2A7F75E58}"/>
              </a:ext>
            </a:extLst>
          </p:cNvPr>
          <p:cNvSpPr/>
          <p:nvPr/>
        </p:nvSpPr>
        <p:spPr>
          <a:xfrm>
            <a:off x="7117718" y="1221792"/>
            <a:ext cx="423545" cy="4564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600" b="1" dirty="0">
                <a:solidFill>
                  <a:schemeClr val="bg2"/>
                </a:solidFill>
                <a:latin typeface="Segoe UI" panose="020B0502040204020203" pitchFamily="34" charset="0"/>
                <a:cs typeface="Segoe UI" panose="020B0502040204020203" pitchFamily="34" charset="0"/>
              </a:rPr>
              <a:t>3</a:t>
            </a:r>
          </a:p>
        </p:txBody>
      </p:sp>
      <p:sp>
        <p:nvSpPr>
          <p:cNvPr id="39" name="Rectangle 38">
            <a:extLst>
              <a:ext uri="{FF2B5EF4-FFF2-40B4-BE49-F238E27FC236}">
                <a16:creationId xmlns:a16="http://schemas.microsoft.com/office/drawing/2014/main" id="{30F8BF8A-13B2-1941-A8D7-53FD316819BE}"/>
              </a:ext>
            </a:extLst>
          </p:cNvPr>
          <p:cNvSpPr/>
          <p:nvPr/>
        </p:nvSpPr>
        <p:spPr>
          <a:xfrm>
            <a:off x="7982362" y="2476294"/>
            <a:ext cx="423545" cy="4564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600" b="1" dirty="0">
                <a:solidFill>
                  <a:schemeClr val="bg2"/>
                </a:solidFill>
                <a:latin typeface="Segoe UI" panose="020B0502040204020203" pitchFamily="34" charset="0"/>
                <a:cs typeface="Segoe UI" panose="020B0502040204020203" pitchFamily="34" charset="0"/>
              </a:rPr>
              <a:t>7</a:t>
            </a:r>
          </a:p>
        </p:txBody>
      </p:sp>
      <p:sp>
        <p:nvSpPr>
          <p:cNvPr id="40" name="Rectangle 39">
            <a:extLst>
              <a:ext uri="{FF2B5EF4-FFF2-40B4-BE49-F238E27FC236}">
                <a16:creationId xmlns:a16="http://schemas.microsoft.com/office/drawing/2014/main" id="{9FBFE27F-6C1E-F844-A1DE-6A215ABE2D48}"/>
              </a:ext>
            </a:extLst>
          </p:cNvPr>
          <p:cNvSpPr/>
          <p:nvPr/>
        </p:nvSpPr>
        <p:spPr>
          <a:xfrm>
            <a:off x="6851018" y="4689558"/>
            <a:ext cx="423545" cy="4564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600" b="1" dirty="0">
                <a:solidFill>
                  <a:schemeClr val="bg2"/>
                </a:solidFill>
                <a:latin typeface="Segoe UI" panose="020B0502040204020203" pitchFamily="34" charset="0"/>
                <a:cs typeface="Segoe UI" panose="020B0502040204020203" pitchFamily="34" charset="0"/>
              </a:rPr>
              <a:t>8</a:t>
            </a:r>
          </a:p>
        </p:txBody>
      </p:sp>
      <p:sp>
        <p:nvSpPr>
          <p:cNvPr id="41" name="Rectangle 40">
            <a:extLst>
              <a:ext uri="{FF2B5EF4-FFF2-40B4-BE49-F238E27FC236}">
                <a16:creationId xmlns:a16="http://schemas.microsoft.com/office/drawing/2014/main" id="{0CA47E16-7BC5-7944-95CE-C74CF8C741F6}"/>
              </a:ext>
            </a:extLst>
          </p:cNvPr>
          <p:cNvSpPr/>
          <p:nvPr/>
        </p:nvSpPr>
        <p:spPr>
          <a:xfrm>
            <a:off x="2754932" y="5730786"/>
            <a:ext cx="423545" cy="4564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600" b="1" dirty="0">
                <a:solidFill>
                  <a:schemeClr val="bg2"/>
                </a:solidFill>
                <a:latin typeface="Segoe UI" panose="020B0502040204020203" pitchFamily="34" charset="0"/>
                <a:cs typeface="Segoe UI" panose="020B0502040204020203" pitchFamily="34" charset="0"/>
              </a:rPr>
              <a:t>5</a:t>
            </a:r>
          </a:p>
        </p:txBody>
      </p:sp>
      <p:sp>
        <p:nvSpPr>
          <p:cNvPr id="3" name="Rectangle 2">
            <a:extLst>
              <a:ext uri="{FF2B5EF4-FFF2-40B4-BE49-F238E27FC236}">
                <a16:creationId xmlns:a16="http://schemas.microsoft.com/office/drawing/2014/main" id="{2E30469D-0020-7381-63F0-2885BBA3D5E6}"/>
              </a:ext>
            </a:extLst>
          </p:cNvPr>
          <p:cNvSpPr/>
          <p:nvPr/>
        </p:nvSpPr>
        <p:spPr>
          <a:xfrm>
            <a:off x="8978275" y="1473299"/>
            <a:ext cx="2854712" cy="44751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400" dirty="0">
                <a:solidFill>
                  <a:schemeClr val="tx1">
                    <a:lumMod val="75000"/>
                    <a:lumOff val="25000"/>
                  </a:schemeClr>
                </a:solidFill>
              </a:rPr>
              <a:t>This is a messy process</a:t>
            </a:r>
          </a:p>
        </p:txBody>
      </p:sp>
    </p:spTree>
    <p:extLst>
      <p:ext uri="{BB962C8B-B14F-4D97-AF65-F5344CB8AC3E}">
        <p14:creationId xmlns:p14="http://schemas.microsoft.com/office/powerpoint/2010/main" val="16027231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DF846-0673-623B-3DDC-5C1634BCB105}"/>
              </a:ext>
            </a:extLst>
          </p:cNvPr>
          <p:cNvSpPr>
            <a:spLocks noGrp="1"/>
          </p:cNvSpPr>
          <p:nvPr>
            <p:ph type="title"/>
          </p:nvPr>
        </p:nvSpPr>
        <p:spPr>
          <a:xfrm>
            <a:off x="841248" y="256032"/>
            <a:ext cx="10506456" cy="1014984"/>
          </a:xfrm>
        </p:spPr>
        <p:txBody>
          <a:bodyPr anchor="b">
            <a:normAutofit/>
          </a:bodyPr>
          <a:lstStyle/>
          <a:p>
            <a:r>
              <a:rPr lang="en-US" b="1" i="0" u="none" strike="noStrike">
                <a:effectLst/>
              </a:rPr>
              <a:t>Demand and Consumption Patterns</a:t>
            </a:r>
            <a:endParaRPr lang="en-US" dirty="0"/>
          </a:p>
        </p:txBody>
      </p:sp>
      <p:graphicFrame>
        <p:nvGraphicFramePr>
          <p:cNvPr id="5" name="Content Placeholder 2">
            <a:extLst>
              <a:ext uri="{FF2B5EF4-FFF2-40B4-BE49-F238E27FC236}">
                <a16:creationId xmlns:a16="http://schemas.microsoft.com/office/drawing/2014/main" id="{D318BC15-BFA2-3B56-03A8-DB4F7F8C6B0F}"/>
              </a:ext>
            </a:extLst>
          </p:cNvPr>
          <p:cNvGraphicFramePr>
            <a:graphicFrameLocks noGrp="1"/>
          </p:cNvGraphicFramePr>
          <p:nvPr>
            <p:ph idx="1"/>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id="{5A5EBD52-5B74-BEB9-84A5-B842602D1E32}"/>
              </a:ext>
            </a:extLst>
          </p:cNvPr>
          <p:cNvSpPr/>
          <p:nvPr/>
        </p:nvSpPr>
        <p:spPr>
          <a:xfrm>
            <a:off x="1027134" y="2011476"/>
            <a:ext cx="1002082" cy="994771"/>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6" name="Graphic 5" descr="Beaker with solid fill">
            <a:extLst>
              <a:ext uri="{FF2B5EF4-FFF2-40B4-BE49-F238E27FC236}">
                <a16:creationId xmlns:a16="http://schemas.microsoft.com/office/drawing/2014/main" id="{E77788F3-926E-43DA-4495-654973D62D4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6716" y="2011476"/>
            <a:ext cx="914400" cy="914400"/>
          </a:xfrm>
          <a:prstGeom prst="rect">
            <a:avLst/>
          </a:prstGeom>
        </p:spPr>
      </p:pic>
    </p:spTree>
    <p:extLst>
      <p:ext uri="{BB962C8B-B14F-4D97-AF65-F5344CB8AC3E}">
        <p14:creationId xmlns:p14="http://schemas.microsoft.com/office/powerpoint/2010/main" val="8804002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E30B43E-C712-DBD2-0097-5BB9998394E7}"/>
              </a:ext>
            </a:extLst>
          </p:cNvPr>
          <p:cNvSpPr/>
          <p:nvPr/>
        </p:nvSpPr>
        <p:spPr>
          <a:xfrm>
            <a:off x="8418525" y="1"/>
            <a:ext cx="3795132" cy="68317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B9D00A-B4FA-5A27-26D0-BC0A33A62DBF}"/>
              </a:ext>
            </a:extLst>
          </p:cNvPr>
          <p:cNvSpPr>
            <a:spLocks noGrp="1"/>
          </p:cNvSpPr>
          <p:nvPr>
            <p:ph type="title"/>
          </p:nvPr>
        </p:nvSpPr>
        <p:spPr>
          <a:xfrm>
            <a:off x="841248" y="256032"/>
            <a:ext cx="10506456" cy="1014984"/>
          </a:xfrm>
        </p:spPr>
        <p:txBody>
          <a:bodyPr anchor="b">
            <a:normAutofit/>
          </a:bodyPr>
          <a:lstStyle/>
          <a:p>
            <a:r>
              <a:rPr lang="en-US" b="1" dirty="0"/>
              <a:t>Rate Structure</a:t>
            </a:r>
          </a:p>
        </p:txBody>
      </p:sp>
      <p:graphicFrame>
        <p:nvGraphicFramePr>
          <p:cNvPr id="5" name="Content Placeholder 2">
            <a:extLst>
              <a:ext uri="{FF2B5EF4-FFF2-40B4-BE49-F238E27FC236}">
                <a16:creationId xmlns:a16="http://schemas.microsoft.com/office/drawing/2014/main" id="{B7EEC7B3-D338-9AAA-246E-59DAB02CA268}"/>
              </a:ext>
            </a:extLst>
          </p:cNvPr>
          <p:cNvGraphicFramePr>
            <a:graphicFrameLocks noGrp="1"/>
          </p:cNvGraphicFramePr>
          <p:nvPr>
            <p:ph idx="1"/>
          </p:nvPr>
        </p:nvGraphicFramePr>
        <p:xfrm>
          <a:off x="841248" y="1767929"/>
          <a:ext cx="7458307" cy="50749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C5642D75-24D3-6BEC-EE51-06219F6D5ECE}"/>
              </a:ext>
            </a:extLst>
          </p:cNvPr>
          <p:cNvSpPr txBox="1"/>
          <p:nvPr/>
        </p:nvSpPr>
        <p:spPr>
          <a:xfrm>
            <a:off x="8408552" y="256032"/>
            <a:ext cx="3766859" cy="6186309"/>
          </a:xfrm>
          <a:prstGeom prst="rect">
            <a:avLst/>
          </a:prstGeom>
          <a:noFill/>
        </p:spPr>
        <p:txBody>
          <a:bodyPr wrap="square">
            <a:spAutoFit/>
          </a:bodyPr>
          <a:lstStyle/>
          <a:p>
            <a:pPr marL="342900" indent="-342900" algn="l">
              <a:buFont typeface="+mj-lt"/>
              <a:buAutoNum type="arabicPeriod"/>
            </a:pPr>
            <a:r>
              <a:rPr lang="en-US" b="0" i="0" u="none" strike="noStrike" dirty="0">
                <a:solidFill>
                  <a:schemeClr val="bg1"/>
                </a:solidFill>
                <a:effectLst/>
              </a:rPr>
              <a:t>Increasing/decreasing block—rates increase over an initial range and decrease over subsequent ranges, or vice versa;</a:t>
            </a:r>
          </a:p>
          <a:p>
            <a:pPr marL="342900" indent="-342900" algn="l">
              <a:buFont typeface="+mj-lt"/>
              <a:buAutoNum type="arabicPeriod"/>
            </a:pPr>
            <a:endParaRPr lang="en-US" b="0" i="0" u="none" strike="noStrike" dirty="0">
              <a:solidFill>
                <a:schemeClr val="bg1"/>
              </a:solidFill>
              <a:effectLst/>
            </a:endParaRPr>
          </a:p>
          <a:p>
            <a:pPr marL="342900" indent="-342900" algn="l">
              <a:buFont typeface="+mj-lt"/>
              <a:buAutoNum type="arabicPeriod"/>
            </a:pPr>
            <a:r>
              <a:rPr lang="en-US" b="0" i="0" u="none" strike="noStrike" dirty="0">
                <a:solidFill>
                  <a:schemeClr val="bg1"/>
                </a:solidFill>
                <a:effectLst/>
              </a:rPr>
              <a:t>Flat Fee—one price per billing period for unlimited water consumption;</a:t>
            </a:r>
          </a:p>
          <a:p>
            <a:pPr marL="342900" indent="-342900" algn="l">
              <a:buFont typeface="+mj-lt"/>
              <a:buAutoNum type="arabicPeriod"/>
            </a:pPr>
            <a:endParaRPr lang="en-US" b="0" i="0" u="none" strike="noStrike" dirty="0">
              <a:solidFill>
                <a:schemeClr val="bg1"/>
              </a:solidFill>
              <a:effectLst/>
            </a:endParaRPr>
          </a:p>
          <a:p>
            <a:pPr marL="342900" indent="-342900" algn="l">
              <a:buFont typeface="+mj-lt"/>
              <a:buAutoNum type="arabicPeriod"/>
            </a:pPr>
            <a:r>
              <a:rPr lang="en-US" b="0" i="0" u="none" strike="noStrike" dirty="0">
                <a:solidFill>
                  <a:schemeClr val="bg1"/>
                </a:solidFill>
                <a:effectLst/>
              </a:rPr>
              <a:t>Tiered Flat Fee—one price per billing period for unlimited water consumption that varies by customer class;</a:t>
            </a:r>
          </a:p>
          <a:p>
            <a:pPr marL="342900" indent="-342900" algn="l">
              <a:buFont typeface="+mj-lt"/>
              <a:buAutoNum type="arabicPeriod"/>
            </a:pPr>
            <a:endParaRPr lang="en-US" b="0" i="0" u="none" strike="noStrike" dirty="0">
              <a:solidFill>
                <a:schemeClr val="bg1"/>
              </a:solidFill>
              <a:effectLst/>
            </a:endParaRPr>
          </a:p>
          <a:p>
            <a:pPr marL="342900" indent="-342900" algn="l">
              <a:buFont typeface="+mj-lt"/>
              <a:buAutoNum type="arabicPeriod"/>
            </a:pPr>
            <a:r>
              <a:rPr lang="en-US" b="0" i="0" u="none" strike="noStrike" dirty="0">
                <a:solidFill>
                  <a:schemeClr val="bg1"/>
                </a:solidFill>
                <a:effectLst/>
              </a:rPr>
              <a:t>Seasonal uniform—uniform rates that vary by season; </a:t>
            </a:r>
          </a:p>
          <a:p>
            <a:pPr marL="342900" indent="-342900" algn="l">
              <a:buFont typeface="+mj-lt"/>
              <a:buAutoNum type="arabicPeriod"/>
            </a:pPr>
            <a:endParaRPr lang="en-US" b="0" i="0" u="none" strike="noStrike" dirty="0">
              <a:solidFill>
                <a:schemeClr val="bg1"/>
              </a:solidFill>
              <a:effectLst/>
            </a:endParaRPr>
          </a:p>
          <a:p>
            <a:pPr marL="342900" indent="-342900" algn="l">
              <a:buFont typeface="+mj-lt"/>
              <a:buAutoNum type="arabicPeriod"/>
            </a:pPr>
            <a:r>
              <a:rPr lang="en-US" b="0" i="0" u="none" strike="noStrike" dirty="0">
                <a:solidFill>
                  <a:schemeClr val="bg1"/>
                </a:solidFill>
                <a:effectLst/>
              </a:rPr>
              <a:t>Uniform at One Block’s Rate—customer pays one rate per 1,000 gallons, but that rate is determined by their total usage.</a:t>
            </a:r>
          </a:p>
        </p:txBody>
      </p:sp>
      <p:sp>
        <p:nvSpPr>
          <p:cNvPr id="12" name="Rectangle 11">
            <a:extLst>
              <a:ext uri="{FF2B5EF4-FFF2-40B4-BE49-F238E27FC236}">
                <a16:creationId xmlns:a16="http://schemas.microsoft.com/office/drawing/2014/main" id="{5F6EB254-C4C8-40F4-AD6F-6BD6D47FE0A7}"/>
              </a:ext>
            </a:extLst>
          </p:cNvPr>
          <p:cNvSpPr/>
          <p:nvPr/>
        </p:nvSpPr>
        <p:spPr>
          <a:xfrm>
            <a:off x="1064711" y="5887450"/>
            <a:ext cx="688932" cy="67640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Bar graph with upward trend with solid fill">
            <a:extLst>
              <a:ext uri="{FF2B5EF4-FFF2-40B4-BE49-F238E27FC236}">
                <a16:creationId xmlns:a16="http://schemas.microsoft.com/office/drawing/2014/main" id="{C4D50A36-15DF-F184-F44E-573567FE541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0574" y="5863975"/>
            <a:ext cx="688932" cy="688932"/>
          </a:xfrm>
          <a:prstGeom prst="rect">
            <a:avLst/>
          </a:prstGeom>
        </p:spPr>
      </p:pic>
    </p:spTree>
    <p:extLst>
      <p:ext uri="{BB962C8B-B14F-4D97-AF65-F5344CB8AC3E}">
        <p14:creationId xmlns:p14="http://schemas.microsoft.com/office/powerpoint/2010/main" val="28749921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63DB9-A288-6A02-4110-6456187AC3D1}"/>
              </a:ext>
            </a:extLst>
          </p:cNvPr>
          <p:cNvSpPr>
            <a:spLocks noGrp="1"/>
          </p:cNvSpPr>
          <p:nvPr>
            <p:ph type="title"/>
          </p:nvPr>
        </p:nvSpPr>
        <p:spPr>
          <a:xfrm>
            <a:off x="841248" y="256032"/>
            <a:ext cx="10506456" cy="1014984"/>
          </a:xfrm>
        </p:spPr>
        <p:txBody>
          <a:bodyPr anchor="b">
            <a:normAutofit/>
          </a:bodyPr>
          <a:lstStyle/>
          <a:p>
            <a:r>
              <a:rPr lang="en-US" b="1" i="0" u="none" strike="noStrike">
                <a:effectLst/>
              </a:rPr>
              <a:t>Regulatory and Legal Considerations</a:t>
            </a:r>
            <a:endParaRPr lang="en-US" dirty="0"/>
          </a:p>
        </p:txBody>
      </p:sp>
      <p:graphicFrame>
        <p:nvGraphicFramePr>
          <p:cNvPr id="5" name="Content Placeholder 2">
            <a:extLst>
              <a:ext uri="{FF2B5EF4-FFF2-40B4-BE49-F238E27FC236}">
                <a16:creationId xmlns:a16="http://schemas.microsoft.com/office/drawing/2014/main" id="{57463D70-8F62-EBC0-4DF7-5A8904FD837E}"/>
              </a:ext>
            </a:extLst>
          </p:cNvPr>
          <p:cNvGraphicFramePr>
            <a:graphicFrameLocks noGrp="1"/>
          </p:cNvGraphicFramePr>
          <p:nvPr>
            <p:ph idx="1"/>
          </p:nvPr>
        </p:nvGraphicFramePr>
        <p:xfrm>
          <a:off x="838200" y="1926266"/>
          <a:ext cx="10515600" cy="46574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666355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0E5CE-BD44-3E2C-047A-4E96DB9534A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F24440F-3136-78FA-4B72-009EDDF01F73}"/>
              </a:ext>
            </a:extLst>
          </p:cNvPr>
          <p:cNvSpPr/>
          <p:nvPr/>
        </p:nvSpPr>
        <p:spPr>
          <a:xfrm>
            <a:off x="0" y="0"/>
            <a:ext cx="12192000" cy="1286235"/>
          </a:xfrm>
          <a:prstGeom prst="rect">
            <a:avLst/>
          </a:prstGeom>
          <a:solidFill>
            <a:schemeClr val="tx1">
              <a:lumMod val="65000"/>
              <a:lumOff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5BC48170-5CE6-A63A-A65D-D3C8E52EC2E7}"/>
              </a:ext>
            </a:extLst>
          </p:cNvPr>
          <p:cNvSpPr/>
          <p:nvPr/>
        </p:nvSpPr>
        <p:spPr>
          <a:xfrm>
            <a:off x="2469630" y="2841237"/>
            <a:ext cx="2299981" cy="2096652"/>
          </a:xfrm>
          <a:prstGeom prst="roundRect">
            <a:avLst/>
          </a:prstGeom>
          <a:blipFill>
            <a:blip r:embed="rId2"/>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26644FF5-1E19-1420-85EE-1E0783B2EC3E}"/>
              </a:ext>
            </a:extLst>
          </p:cNvPr>
          <p:cNvSpPr/>
          <p:nvPr/>
        </p:nvSpPr>
        <p:spPr>
          <a:xfrm>
            <a:off x="1257416" y="1502683"/>
            <a:ext cx="4928093" cy="4932628"/>
          </a:xfrm>
          <a:custGeom>
            <a:avLst/>
            <a:gdLst>
              <a:gd name="connsiteX0" fmla="*/ 2544434 w 5236864"/>
              <a:gd name="connsiteY0" fmla="*/ 1549412 h 5241684"/>
              <a:gd name="connsiteX1" fmla="*/ 2237217 w 5236864"/>
              <a:gd name="connsiteY1" fmla="*/ 1556239 h 5241684"/>
              <a:gd name="connsiteX2" fmla="*/ 2208485 w 5236864"/>
              <a:gd name="connsiteY2" fmla="*/ 1560460 h 5241684"/>
              <a:gd name="connsiteX3" fmla="*/ 1937338 w 5236864"/>
              <a:gd name="connsiteY3" fmla="*/ 1573558 h 5241684"/>
              <a:gd name="connsiteX4" fmla="*/ 1585895 w 5236864"/>
              <a:gd name="connsiteY4" fmla="*/ 1925002 h 5241684"/>
              <a:gd name="connsiteX5" fmla="*/ 1556139 w 5236864"/>
              <a:gd name="connsiteY5" fmla="*/ 2566242 h 5241684"/>
              <a:gd name="connsiteX6" fmla="*/ 1556139 w 5236864"/>
              <a:gd name="connsiteY6" fmla="*/ 2567950 h 5241684"/>
              <a:gd name="connsiteX7" fmla="*/ 1546729 w 5236864"/>
              <a:gd name="connsiteY7" fmla="*/ 2601099 h 5241684"/>
              <a:gd name="connsiteX8" fmla="*/ 1553005 w 5236864"/>
              <a:gd name="connsiteY8" fmla="*/ 2883525 h 5241684"/>
              <a:gd name="connsiteX9" fmla="*/ 1554679 w 5236864"/>
              <a:gd name="connsiteY9" fmla="*/ 2887602 h 5241684"/>
              <a:gd name="connsiteX10" fmla="*/ 1562830 w 5236864"/>
              <a:gd name="connsiteY10" fmla="*/ 2939753 h 5241684"/>
              <a:gd name="connsiteX11" fmla="*/ 1585965 w 5236864"/>
              <a:gd name="connsiteY11" fmla="*/ 3301946 h 5241684"/>
              <a:gd name="connsiteX12" fmla="*/ 1937408 w 5236864"/>
              <a:gd name="connsiteY12" fmla="*/ 3653389 h 5241684"/>
              <a:gd name="connsiteX13" fmla="*/ 2619723 w 5236864"/>
              <a:gd name="connsiteY13" fmla="*/ 3685921 h 5241684"/>
              <a:gd name="connsiteX14" fmla="*/ 2621147 w 5236864"/>
              <a:gd name="connsiteY14" fmla="*/ 3685921 h 5241684"/>
              <a:gd name="connsiteX15" fmla="*/ 2636931 w 5236864"/>
              <a:gd name="connsiteY15" fmla="*/ 3690398 h 5241684"/>
              <a:gd name="connsiteX16" fmla="*/ 2933103 w 5236864"/>
              <a:gd name="connsiteY16" fmla="*/ 3683817 h 5241684"/>
              <a:gd name="connsiteX17" fmla="*/ 2959492 w 5236864"/>
              <a:gd name="connsiteY17" fmla="*/ 3679656 h 5241684"/>
              <a:gd name="connsiteX18" fmla="*/ 3314353 w 5236864"/>
              <a:gd name="connsiteY18" fmla="*/ 3653389 h 5241684"/>
              <a:gd name="connsiteX19" fmla="*/ 3665796 w 5236864"/>
              <a:gd name="connsiteY19" fmla="*/ 3301946 h 5241684"/>
              <a:gd name="connsiteX20" fmla="*/ 3683308 w 5236864"/>
              <a:gd name="connsiteY20" fmla="*/ 2563252 h 5241684"/>
              <a:gd name="connsiteX21" fmla="*/ 3683308 w 5236864"/>
              <a:gd name="connsiteY21" fmla="*/ 2561828 h 5241684"/>
              <a:gd name="connsiteX22" fmla="*/ 3689641 w 5236864"/>
              <a:gd name="connsiteY22" fmla="*/ 2539525 h 5241684"/>
              <a:gd name="connsiteX23" fmla="*/ 3683213 w 5236864"/>
              <a:gd name="connsiteY23" fmla="*/ 2250288 h 5241684"/>
              <a:gd name="connsiteX24" fmla="*/ 3680675 w 5236864"/>
              <a:gd name="connsiteY24" fmla="*/ 2232097 h 5241684"/>
              <a:gd name="connsiteX25" fmla="*/ 3665797 w 5236864"/>
              <a:gd name="connsiteY25" fmla="*/ 1925002 h 5241684"/>
              <a:gd name="connsiteX26" fmla="*/ 3314353 w 5236864"/>
              <a:gd name="connsiteY26" fmla="*/ 1573558 h 5241684"/>
              <a:gd name="connsiteX27" fmla="*/ 2599009 w 5236864"/>
              <a:gd name="connsiteY27" fmla="*/ 1555833 h 5241684"/>
              <a:gd name="connsiteX28" fmla="*/ 2567189 w 5236864"/>
              <a:gd name="connsiteY28" fmla="*/ 1555833 h 5241684"/>
              <a:gd name="connsiteX29" fmla="*/ 2569965 w 5236864"/>
              <a:gd name="connsiteY29" fmla="*/ 0 h 5241684"/>
              <a:gd name="connsiteX30" fmla="*/ 2685072 w 5236864"/>
              <a:gd name="connsiteY30" fmla="*/ 0 h 5241684"/>
              <a:gd name="connsiteX31" fmla="*/ 4329034 w 5236864"/>
              <a:gd name="connsiteY31" fmla="*/ 43637 h 5241684"/>
              <a:gd name="connsiteX32" fmla="*/ 5193869 w 5236864"/>
              <a:gd name="connsiteY32" fmla="*/ 908471 h 5241684"/>
              <a:gd name="connsiteX33" fmla="*/ 5232871 w 5236864"/>
              <a:gd name="connsiteY33" fmla="*/ 1816289 h 5241684"/>
              <a:gd name="connsiteX34" fmla="*/ 5233833 w 5236864"/>
              <a:gd name="connsiteY34" fmla="*/ 1902572 h 5241684"/>
              <a:gd name="connsiteX35" fmla="*/ 5236855 w 5236864"/>
              <a:gd name="connsiteY35" fmla="*/ 1903625 h 5241684"/>
              <a:gd name="connsiteX36" fmla="*/ 5235563 w 5236864"/>
              <a:gd name="connsiteY36" fmla="*/ 2098401 h 5241684"/>
              <a:gd name="connsiteX37" fmla="*/ 5236224 w 5236864"/>
              <a:gd name="connsiteY37" fmla="*/ 2196433 h 5241684"/>
              <a:gd name="connsiteX38" fmla="*/ 5234837 w 5236864"/>
              <a:gd name="connsiteY38" fmla="*/ 2207783 h 5241684"/>
              <a:gd name="connsiteX39" fmla="*/ 5232845 w 5236864"/>
              <a:gd name="connsiteY39" fmla="*/ 2508016 h 5241684"/>
              <a:gd name="connsiteX40" fmla="*/ 5236864 w 5236864"/>
              <a:gd name="connsiteY40" fmla="*/ 2527232 h 5241684"/>
              <a:gd name="connsiteX41" fmla="*/ 5236864 w 5236864"/>
              <a:gd name="connsiteY41" fmla="*/ 2748050 h 5241684"/>
              <a:gd name="connsiteX42" fmla="*/ 5193868 w 5236864"/>
              <a:gd name="connsiteY42" fmla="*/ 4296836 h 5241684"/>
              <a:gd name="connsiteX43" fmla="*/ 4329033 w 5236864"/>
              <a:gd name="connsiteY43" fmla="*/ 5161671 h 5241684"/>
              <a:gd name="connsiteX44" fmla="*/ 3307811 w 5236864"/>
              <a:gd name="connsiteY44" fmla="*/ 5231563 h 5241684"/>
              <a:gd name="connsiteX45" fmla="*/ 3225286 w 5236864"/>
              <a:gd name="connsiteY45" fmla="*/ 5233785 h 5241684"/>
              <a:gd name="connsiteX46" fmla="*/ 3223572 w 5236864"/>
              <a:gd name="connsiteY46" fmla="*/ 5238707 h 5241684"/>
              <a:gd name="connsiteX47" fmla="*/ 3055651 w 5236864"/>
              <a:gd name="connsiteY47" fmla="*/ 5237593 h 5241684"/>
              <a:gd name="connsiteX48" fmla="*/ 2986899 w 5236864"/>
              <a:gd name="connsiteY48" fmla="*/ 5238908 h 5241684"/>
              <a:gd name="connsiteX49" fmla="*/ 2970194 w 5236864"/>
              <a:gd name="connsiteY49" fmla="*/ 5237026 h 5241684"/>
              <a:gd name="connsiteX50" fmla="*/ 2654549 w 5236864"/>
              <a:gd name="connsiteY50" fmla="*/ 5234932 h 5241684"/>
              <a:gd name="connsiteX51" fmla="*/ 2647418 w 5236864"/>
              <a:gd name="connsiteY51" fmla="*/ 5238096 h 5241684"/>
              <a:gd name="connsiteX52" fmla="*/ 2621574 w 5236864"/>
              <a:gd name="connsiteY52" fmla="*/ 5241684 h 5241684"/>
              <a:gd name="connsiteX53" fmla="*/ 2619794 w 5236864"/>
              <a:gd name="connsiteY53" fmla="*/ 5241684 h 5241684"/>
              <a:gd name="connsiteX54" fmla="*/ 940738 w 5236864"/>
              <a:gd name="connsiteY54" fmla="*/ 5161743 h 5241684"/>
              <a:gd name="connsiteX55" fmla="*/ 75903 w 5236864"/>
              <a:gd name="connsiteY55" fmla="*/ 4296908 h 5241684"/>
              <a:gd name="connsiteX56" fmla="*/ 14406 w 5236864"/>
              <a:gd name="connsiteY56" fmla="*/ 3275536 h 5241684"/>
              <a:gd name="connsiteX57" fmla="*/ 14078 w 5236864"/>
              <a:gd name="connsiteY57" fmla="*/ 3263780 h 5241684"/>
              <a:gd name="connsiteX58" fmla="*/ 0 w 5236864"/>
              <a:gd name="connsiteY58" fmla="*/ 3258878 h 5241684"/>
              <a:gd name="connsiteX59" fmla="*/ 4400 w 5236864"/>
              <a:gd name="connsiteY59" fmla="*/ 2595760 h 5241684"/>
              <a:gd name="connsiteX60" fmla="*/ 2726 w 5236864"/>
              <a:gd name="connsiteY60" fmla="*/ 2589876 h 5241684"/>
              <a:gd name="connsiteX61" fmla="*/ 2512 w 5236864"/>
              <a:gd name="connsiteY61" fmla="*/ 2486372 h 5241684"/>
              <a:gd name="connsiteX62" fmla="*/ 75833 w 5236864"/>
              <a:gd name="connsiteY62" fmla="*/ 908470 h 5241684"/>
              <a:gd name="connsiteX63" fmla="*/ 940668 w 5236864"/>
              <a:gd name="connsiteY63" fmla="*/ 43636 h 5241684"/>
              <a:gd name="connsiteX64" fmla="*/ 1781679 w 5236864"/>
              <a:gd name="connsiteY64" fmla="*/ 7336 h 5241684"/>
              <a:gd name="connsiteX65" fmla="*/ 1923054 w 5236864"/>
              <a:gd name="connsiteY65" fmla="*/ 4784 h 5241684"/>
              <a:gd name="connsiteX66" fmla="*/ 1924075 w 5236864"/>
              <a:gd name="connsiteY66" fmla="*/ 1852 h 5241684"/>
              <a:gd name="connsiteX67" fmla="*/ 2068578 w 5236864"/>
              <a:gd name="connsiteY67" fmla="*/ 2811 h 5241684"/>
              <a:gd name="connsiteX68" fmla="*/ 2088668 w 5236864"/>
              <a:gd name="connsiteY68" fmla="*/ 2542 h 5241684"/>
              <a:gd name="connsiteX69" fmla="*/ 2262942 w 5236864"/>
              <a:gd name="connsiteY69" fmla="*/ 996 h 5241684"/>
              <a:gd name="connsiteX70" fmla="*/ 2290407 w 5236864"/>
              <a:gd name="connsiteY70" fmla="*/ 4283 h 5241684"/>
              <a:gd name="connsiteX71" fmla="*/ 2548614 w 5236864"/>
              <a:gd name="connsiteY71" fmla="*/ 5996 h 524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236864" h="5241684">
                <a:moveTo>
                  <a:pt x="2544434" y="1549412"/>
                </a:moveTo>
                <a:lnTo>
                  <a:pt x="2237217" y="1556239"/>
                </a:lnTo>
                <a:lnTo>
                  <a:pt x="2208485" y="1560460"/>
                </a:lnTo>
                <a:cubicBezTo>
                  <a:pt x="2014148" y="1565727"/>
                  <a:pt x="1937338" y="1573558"/>
                  <a:pt x="1937338" y="1573558"/>
                </a:cubicBezTo>
                <a:cubicBezTo>
                  <a:pt x="1724493" y="1582385"/>
                  <a:pt x="1618142" y="1700624"/>
                  <a:pt x="1585895" y="1925002"/>
                </a:cubicBezTo>
                <a:cubicBezTo>
                  <a:pt x="1585895" y="1925002"/>
                  <a:pt x="1556139" y="2090579"/>
                  <a:pt x="1556139" y="2566242"/>
                </a:cubicBezTo>
                <a:lnTo>
                  <a:pt x="1556139" y="2567950"/>
                </a:lnTo>
                <a:lnTo>
                  <a:pt x="1546729" y="2601099"/>
                </a:lnTo>
                <a:lnTo>
                  <a:pt x="1553005" y="2883525"/>
                </a:lnTo>
                <a:lnTo>
                  <a:pt x="1554679" y="2887602"/>
                </a:lnTo>
                <a:cubicBezTo>
                  <a:pt x="1559396" y="2904432"/>
                  <a:pt x="1562172" y="2921921"/>
                  <a:pt x="1562830" y="2939753"/>
                </a:cubicBezTo>
                <a:cubicBezTo>
                  <a:pt x="1571585" y="3176161"/>
                  <a:pt x="1585965" y="3301946"/>
                  <a:pt x="1585965" y="3301946"/>
                </a:cubicBezTo>
                <a:cubicBezTo>
                  <a:pt x="1609314" y="3538140"/>
                  <a:pt x="1715736" y="3626766"/>
                  <a:pt x="1937408" y="3653389"/>
                </a:cubicBezTo>
                <a:cubicBezTo>
                  <a:pt x="1937408" y="3653389"/>
                  <a:pt x="2143847" y="3685921"/>
                  <a:pt x="2619723" y="3685921"/>
                </a:cubicBezTo>
                <a:lnTo>
                  <a:pt x="2621147" y="3685921"/>
                </a:lnTo>
                <a:lnTo>
                  <a:pt x="2636931" y="3690398"/>
                </a:lnTo>
                <a:lnTo>
                  <a:pt x="2933103" y="3683817"/>
                </a:lnTo>
                <a:lnTo>
                  <a:pt x="2959492" y="3679656"/>
                </a:lnTo>
                <a:cubicBezTo>
                  <a:pt x="3200812" y="3670260"/>
                  <a:pt x="3314353" y="3653389"/>
                  <a:pt x="3314353" y="3653389"/>
                </a:cubicBezTo>
                <a:cubicBezTo>
                  <a:pt x="3541435" y="3620929"/>
                  <a:pt x="3647858" y="3490872"/>
                  <a:pt x="3665796" y="3301946"/>
                </a:cubicBezTo>
                <a:cubicBezTo>
                  <a:pt x="3665796" y="3301946"/>
                  <a:pt x="3683308" y="3127541"/>
                  <a:pt x="3683308" y="2563252"/>
                </a:cubicBezTo>
                <a:lnTo>
                  <a:pt x="3683308" y="2561828"/>
                </a:lnTo>
                <a:lnTo>
                  <a:pt x="3689641" y="2539525"/>
                </a:lnTo>
                <a:lnTo>
                  <a:pt x="3683213" y="2250288"/>
                </a:lnTo>
                <a:lnTo>
                  <a:pt x="3680675" y="2232097"/>
                </a:lnTo>
                <a:cubicBezTo>
                  <a:pt x="3675763" y="1967357"/>
                  <a:pt x="3665797" y="1925002"/>
                  <a:pt x="3665797" y="1925002"/>
                </a:cubicBezTo>
                <a:cubicBezTo>
                  <a:pt x="3662593" y="1709452"/>
                  <a:pt x="3547415" y="1585375"/>
                  <a:pt x="3314353" y="1573558"/>
                </a:cubicBezTo>
                <a:cubicBezTo>
                  <a:pt x="3314353" y="1573558"/>
                  <a:pt x="3139664" y="1555833"/>
                  <a:pt x="2599009" y="1555833"/>
                </a:cubicBezTo>
                <a:cubicBezTo>
                  <a:pt x="2588260" y="1555833"/>
                  <a:pt x="2577653" y="1555833"/>
                  <a:pt x="2567189" y="1555833"/>
                </a:cubicBezTo>
                <a:close/>
                <a:moveTo>
                  <a:pt x="2569965" y="0"/>
                </a:moveTo>
                <a:cubicBezTo>
                  <a:pt x="2617730" y="0"/>
                  <a:pt x="2667560" y="0"/>
                  <a:pt x="2685072" y="0"/>
                </a:cubicBezTo>
                <a:cubicBezTo>
                  <a:pt x="4015532" y="0"/>
                  <a:pt x="4329034" y="43637"/>
                  <a:pt x="4329034" y="43637"/>
                </a:cubicBezTo>
                <a:cubicBezTo>
                  <a:pt x="4902434" y="72752"/>
                  <a:pt x="5185967" y="378067"/>
                  <a:pt x="5193869" y="908471"/>
                </a:cubicBezTo>
                <a:cubicBezTo>
                  <a:pt x="5193869" y="908471"/>
                  <a:pt x="5222209" y="1028429"/>
                  <a:pt x="5232871" y="1816289"/>
                </a:cubicBezTo>
                <a:lnTo>
                  <a:pt x="5233833" y="1902572"/>
                </a:lnTo>
                <a:lnTo>
                  <a:pt x="5236855" y="1903625"/>
                </a:lnTo>
                <a:lnTo>
                  <a:pt x="5235563" y="2098401"/>
                </a:lnTo>
                <a:lnTo>
                  <a:pt x="5236224" y="2196433"/>
                </a:lnTo>
                <a:lnTo>
                  <a:pt x="5234837" y="2207783"/>
                </a:lnTo>
                <a:lnTo>
                  <a:pt x="5232845" y="2508016"/>
                </a:lnTo>
                <a:lnTo>
                  <a:pt x="5236864" y="2527232"/>
                </a:lnTo>
                <a:lnTo>
                  <a:pt x="5236864" y="2748050"/>
                </a:lnTo>
                <a:cubicBezTo>
                  <a:pt x="5236864" y="4136597"/>
                  <a:pt x="5193868" y="4296836"/>
                  <a:pt x="5193868" y="4296836"/>
                </a:cubicBezTo>
                <a:cubicBezTo>
                  <a:pt x="5149662" y="4761821"/>
                  <a:pt x="4887912" y="5081730"/>
                  <a:pt x="4329033" y="5161671"/>
                </a:cubicBezTo>
                <a:cubicBezTo>
                  <a:pt x="4329033" y="5161671"/>
                  <a:pt x="4003441" y="5210069"/>
                  <a:pt x="3307811" y="5231563"/>
                </a:cubicBezTo>
                <a:lnTo>
                  <a:pt x="3225286" y="5233785"/>
                </a:lnTo>
                <a:lnTo>
                  <a:pt x="3223572" y="5238707"/>
                </a:lnTo>
                <a:lnTo>
                  <a:pt x="3055651" y="5237593"/>
                </a:lnTo>
                <a:lnTo>
                  <a:pt x="2986899" y="5238908"/>
                </a:lnTo>
                <a:lnTo>
                  <a:pt x="2970194" y="5237026"/>
                </a:lnTo>
                <a:lnTo>
                  <a:pt x="2654549" y="5234932"/>
                </a:lnTo>
                <a:lnTo>
                  <a:pt x="2647418" y="5238096"/>
                </a:lnTo>
                <a:cubicBezTo>
                  <a:pt x="2639327" y="5240423"/>
                  <a:pt x="2630677" y="5241684"/>
                  <a:pt x="2621574" y="5241684"/>
                </a:cubicBezTo>
                <a:lnTo>
                  <a:pt x="2619794" y="5241684"/>
                </a:lnTo>
                <a:cubicBezTo>
                  <a:pt x="1448719" y="5241684"/>
                  <a:pt x="940738" y="5161743"/>
                  <a:pt x="940738" y="5161743"/>
                </a:cubicBezTo>
                <a:cubicBezTo>
                  <a:pt x="395171" y="5096323"/>
                  <a:pt x="133493" y="4878210"/>
                  <a:pt x="75903" y="4296908"/>
                </a:cubicBezTo>
                <a:cubicBezTo>
                  <a:pt x="75903" y="4296908"/>
                  <a:pt x="35137" y="3941286"/>
                  <a:pt x="14406" y="3275536"/>
                </a:cubicBezTo>
                <a:lnTo>
                  <a:pt x="14078" y="3263780"/>
                </a:lnTo>
                <a:lnTo>
                  <a:pt x="0" y="3258878"/>
                </a:lnTo>
                <a:lnTo>
                  <a:pt x="4400" y="2595760"/>
                </a:lnTo>
                <a:lnTo>
                  <a:pt x="2726" y="2589876"/>
                </a:lnTo>
                <a:cubicBezTo>
                  <a:pt x="2583" y="2555849"/>
                  <a:pt x="2512" y="2521324"/>
                  <a:pt x="2512" y="2486372"/>
                </a:cubicBezTo>
                <a:cubicBezTo>
                  <a:pt x="2512" y="1315866"/>
                  <a:pt x="75833" y="908470"/>
                  <a:pt x="75833" y="908470"/>
                </a:cubicBezTo>
                <a:cubicBezTo>
                  <a:pt x="155205" y="356213"/>
                  <a:pt x="416884" y="65419"/>
                  <a:pt x="940668" y="43636"/>
                </a:cubicBezTo>
                <a:cubicBezTo>
                  <a:pt x="940668" y="43636"/>
                  <a:pt x="1174931" y="19763"/>
                  <a:pt x="1781679" y="7336"/>
                </a:cubicBezTo>
                <a:lnTo>
                  <a:pt x="1923054" y="4784"/>
                </a:lnTo>
                <a:lnTo>
                  <a:pt x="1924075" y="1852"/>
                </a:lnTo>
                <a:lnTo>
                  <a:pt x="2068578" y="2811"/>
                </a:lnTo>
                <a:lnTo>
                  <a:pt x="2088668" y="2542"/>
                </a:lnTo>
                <a:cubicBezTo>
                  <a:pt x="2144408" y="1922"/>
                  <a:pt x="2202479" y="1401"/>
                  <a:pt x="2262942" y="996"/>
                </a:cubicBezTo>
                <a:lnTo>
                  <a:pt x="2290407" y="4283"/>
                </a:lnTo>
                <a:lnTo>
                  <a:pt x="2548614" y="5996"/>
                </a:lnTo>
                <a:close/>
              </a:path>
            </a:pathLst>
          </a:custGeom>
          <a:solidFill>
            <a:srgbClr val="999999">
              <a:alpha val="74000"/>
            </a:srgbClr>
          </a:solidFill>
          <a:ln w="7115" cap="flat">
            <a:noFill/>
            <a:prstDash val="solid"/>
            <a:miter/>
          </a:ln>
          <a:effectLst>
            <a:softEdge rad="241300"/>
          </a:effectLst>
        </p:spPr>
        <p:txBody>
          <a:bodyPr rtlCol="0" anchor="ctr"/>
          <a:lstStyle/>
          <a:p>
            <a:endParaRPr lang="en-IN"/>
          </a:p>
        </p:txBody>
      </p:sp>
      <p:sp>
        <p:nvSpPr>
          <p:cNvPr id="28" name="Freeform: Shape 27">
            <a:extLst>
              <a:ext uri="{FF2B5EF4-FFF2-40B4-BE49-F238E27FC236}">
                <a16:creationId xmlns:a16="http://schemas.microsoft.com/office/drawing/2014/main" id="{9C2202FB-33F7-B063-9B68-D60BEDB4B5DF}"/>
              </a:ext>
            </a:extLst>
          </p:cNvPr>
          <p:cNvSpPr/>
          <p:nvPr/>
        </p:nvSpPr>
        <p:spPr>
          <a:xfrm>
            <a:off x="3518965" y="1394459"/>
            <a:ext cx="2576434" cy="2632064"/>
          </a:xfrm>
          <a:custGeom>
            <a:avLst/>
            <a:gdLst>
              <a:gd name="connsiteX0" fmla="*/ 12019 w 2737862"/>
              <a:gd name="connsiteY0" fmla="*/ 1448628 h 2796977"/>
              <a:gd name="connsiteX1" fmla="*/ 68826 w 2737862"/>
              <a:gd name="connsiteY1" fmla="*/ 1555834 h 2796977"/>
              <a:gd name="connsiteX2" fmla="*/ 100646 w 2737862"/>
              <a:gd name="connsiteY2" fmla="*/ 1555834 h 2796977"/>
              <a:gd name="connsiteX3" fmla="*/ 815990 w 2737862"/>
              <a:gd name="connsiteY3" fmla="*/ 1573559 h 2796977"/>
              <a:gd name="connsiteX4" fmla="*/ 1167434 w 2737862"/>
              <a:gd name="connsiteY4" fmla="*/ 1925003 h 2796977"/>
              <a:gd name="connsiteX5" fmla="*/ 1182312 w 2737862"/>
              <a:gd name="connsiteY5" fmla="*/ 2232098 h 2796977"/>
              <a:gd name="connsiteX6" fmla="*/ 1269301 w 2737862"/>
              <a:gd name="connsiteY6" fmla="*/ 2392977 h 2796977"/>
              <a:gd name="connsiteX7" fmla="*/ 1810098 w 2737862"/>
              <a:gd name="connsiteY7" fmla="*/ 2760723 h 2796977"/>
              <a:gd name="connsiteX8" fmla="*/ 2041807 w 2737862"/>
              <a:gd name="connsiteY8" fmla="*/ 2763214 h 2796977"/>
              <a:gd name="connsiteX9" fmla="*/ 2642116 w 2737862"/>
              <a:gd name="connsiteY9" fmla="*/ 2373686 h 2796977"/>
              <a:gd name="connsiteX10" fmla="*/ 2737861 w 2737862"/>
              <a:gd name="connsiteY10" fmla="*/ 2196434 h 2796977"/>
              <a:gd name="connsiteX11" fmla="*/ 2695506 w 2737862"/>
              <a:gd name="connsiteY11" fmla="*/ 908472 h 2796977"/>
              <a:gd name="connsiteX12" fmla="*/ 1830671 w 2737862"/>
              <a:gd name="connsiteY12" fmla="*/ 43637 h 2796977"/>
              <a:gd name="connsiteX13" fmla="*/ 186709 w 2737862"/>
              <a:gd name="connsiteY13" fmla="*/ 0 h 2796977"/>
              <a:gd name="connsiteX14" fmla="*/ 71602 w 2737862"/>
              <a:gd name="connsiteY14" fmla="*/ 0 h 2796977"/>
              <a:gd name="connsiteX15" fmla="*/ 26684 w 2737862"/>
              <a:gd name="connsiteY15" fmla="*/ 82718 h 2796977"/>
              <a:gd name="connsiteX16" fmla="*/ 402117 w 2737862"/>
              <a:gd name="connsiteY16" fmla="*/ 661386 h 2796977"/>
              <a:gd name="connsiteX17" fmla="*/ 399768 w 2737862"/>
              <a:gd name="connsiteY17" fmla="*/ 878289 h 2796977"/>
              <a:gd name="connsiteX18" fmla="*/ 12019 w 2737862"/>
              <a:gd name="connsiteY18" fmla="*/ 1448628 h 279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37862" h="2796977">
                <a:moveTo>
                  <a:pt x="12019" y="1448628"/>
                </a:moveTo>
                <a:cubicBezTo>
                  <a:pt x="-19017" y="1494258"/>
                  <a:pt x="13657" y="1555905"/>
                  <a:pt x="68826" y="1555834"/>
                </a:cubicBezTo>
                <a:cubicBezTo>
                  <a:pt x="79290" y="1555834"/>
                  <a:pt x="89897" y="1555834"/>
                  <a:pt x="100646" y="1555834"/>
                </a:cubicBezTo>
                <a:cubicBezTo>
                  <a:pt x="641301" y="1555834"/>
                  <a:pt x="815990" y="1573559"/>
                  <a:pt x="815990" y="1573559"/>
                </a:cubicBezTo>
                <a:cubicBezTo>
                  <a:pt x="1049052" y="1585376"/>
                  <a:pt x="1164230" y="1709453"/>
                  <a:pt x="1167434" y="1925003"/>
                </a:cubicBezTo>
                <a:cubicBezTo>
                  <a:pt x="1167434" y="1925003"/>
                  <a:pt x="1177400" y="1967358"/>
                  <a:pt x="1182312" y="2232098"/>
                </a:cubicBezTo>
                <a:cubicBezTo>
                  <a:pt x="1183522" y="2296663"/>
                  <a:pt x="1215911" y="2356673"/>
                  <a:pt x="1269301" y="2392977"/>
                </a:cubicBezTo>
                <a:lnTo>
                  <a:pt x="1810098" y="2760723"/>
                </a:lnTo>
                <a:cubicBezTo>
                  <a:pt x="1879789" y="2808132"/>
                  <a:pt x="1971120" y="2809129"/>
                  <a:pt x="2041807" y="2763214"/>
                </a:cubicBezTo>
                <a:lnTo>
                  <a:pt x="2642116" y="2373686"/>
                </a:lnTo>
                <a:cubicBezTo>
                  <a:pt x="2702126" y="2334748"/>
                  <a:pt x="2738146" y="2267904"/>
                  <a:pt x="2737861" y="2196434"/>
                </a:cubicBezTo>
                <a:cubicBezTo>
                  <a:pt x="2732522" y="1065151"/>
                  <a:pt x="2695506" y="908472"/>
                  <a:pt x="2695506" y="908472"/>
                </a:cubicBezTo>
                <a:cubicBezTo>
                  <a:pt x="2687604" y="378067"/>
                  <a:pt x="2404071" y="72752"/>
                  <a:pt x="1830671" y="43637"/>
                </a:cubicBezTo>
                <a:cubicBezTo>
                  <a:pt x="1830671" y="43637"/>
                  <a:pt x="1517169" y="0"/>
                  <a:pt x="186709" y="0"/>
                </a:cubicBezTo>
                <a:cubicBezTo>
                  <a:pt x="169197" y="0"/>
                  <a:pt x="119367" y="0"/>
                  <a:pt x="71602" y="0"/>
                </a:cubicBezTo>
                <a:cubicBezTo>
                  <a:pt x="29104" y="0"/>
                  <a:pt x="3548" y="47125"/>
                  <a:pt x="26684" y="82718"/>
                </a:cubicBezTo>
                <a:lnTo>
                  <a:pt x="402117" y="661386"/>
                </a:lnTo>
                <a:cubicBezTo>
                  <a:pt x="445042" y="727589"/>
                  <a:pt x="444116" y="813012"/>
                  <a:pt x="399768" y="878289"/>
                </a:cubicBezTo>
                <a:lnTo>
                  <a:pt x="12019" y="1448628"/>
                </a:lnTo>
                <a:close/>
              </a:path>
            </a:pathLst>
          </a:custGeom>
          <a:solidFill>
            <a:schemeClr val="bg1">
              <a:lumMod val="65000"/>
            </a:schemeClr>
          </a:solidFill>
          <a:ln w="38100" cap="flat">
            <a:solidFill>
              <a:schemeClr val="bg1"/>
            </a:solidFill>
            <a:prstDash val="solid"/>
            <a:miter/>
          </a:ln>
          <a:effectLst>
            <a:outerShdw blurRad="50800" dist="38100" dir="8100000" algn="tr" rotWithShape="0">
              <a:prstClr val="black">
                <a:alpha val="40000"/>
              </a:prstClr>
            </a:outerShdw>
          </a:effectLst>
        </p:spPr>
        <p:txBody>
          <a:bodyPr rtlCol="0" anchor="ctr"/>
          <a:lstStyle/>
          <a:p>
            <a:endParaRPr lang="en-IN"/>
          </a:p>
        </p:txBody>
      </p:sp>
      <p:sp>
        <p:nvSpPr>
          <p:cNvPr id="29" name="Freeform: Shape 28">
            <a:extLst>
              <a:ext uri="{FF2B5EF4-FFF2-40B4-BE49-F238E27FC236}">
                <a16:creationId xmlns:a16="http://schemas.microsoft.com/office/drawing/2014/main" id="{31604A4A-22C1-AA2B-98EB-ACB1C42401DD}"/>
              </a:ext>
            </a:extLst>
          </p:cNvPr>
          <p:cNvSpPr/>
          <p:nvPr/>
        </p:nvSpPr>
        <p:spPr>
          <a:xfrm>
            <a:off x="1170273" y="1395392"/>
            <a:ext cx="2667774" cy="2516078"/>
          </a:xfrm>
          <a:custGeom>
            <a:avLst/>
            <a:gdLst>
              <a:gd name="connsiteX0" fmla="*/ 1422076 w 2834925"/>
              <a:gd name="connsiteY0" fmla="*/ 2636580 h 2673724"/>
              <a:gd name="connsiteX1" fmla="*/ 1553627 w 2834925"/>
              <a:gd name="connsiteY1" fmla="*/ 2566960 h 2673724"/>
              <a:gd name="connsiteX2" fmla="*/ 1553627 w 2834925"/>
              <a:gd name="connsiteY2" fmla="*/ 2565252 h 2673724"/>
              <a:gd name="connsiteX3" fmla="*/ 1583383 w 2834925"/>
              <a:gd name="connsiteY3" fmla="*/ 1924012 h 2673724"/>
              <a:gd name="connsiteX4" fmla="*/ 1934826 w 2834925"/>
              <a:gd name="connsiteY4" fmla="*/ 1572568 h 2673724"/>
              <a:gd name="connsiteX5" fmla="*/ 2205973 w 2834925"/>
              <a:gd name="connsiteY5" fmla="*/ 1559470 h 2673724"/>
              <a:gd name="connsiteX6" fmla="*/ 2409848 w 2834925"/>
              <a:gd name="connsiteY6" fmla="*/ 1448135 h 2673724"/>
              <a:gd name="connsiteX7" fmla="*/ 2803576 w 2834925"/>
              <a:gd name="connsiteY7" fmla="*/ 869182 h 2673724"/>
              <a:gd name="connsiteX8" fmla="*/ 2805712 w 2834925"/>
              <a:gd name="connsiteY8" fmla="*/ 668795 h 2673724"/>
              <a:gd name="connsiteX9" fmla="*/ 2431702 w 2834925"/>
              <a:gd name="connsiteY9" fmla="*/ 92262 h 2673724"/>
              <a:gd name="connsiteX10" fmla="*/ 2260430 w 2834925"/>
              <a:gd name="connsiteY10" fmla="*/ 5 h 2673724"/>
              <a:gd name="connsiteX11" fmla="*/ 938156 w 2834925"/>
              <a:gd name="connsiteY11" fmla="*/ 42645 h 2673724"/>
              <a:gd name="connsiteX12" fmla="*/ 73321 w 2834925"/>
              <a:gd name="connsiteY12" fmla="*/ 907480 h 2673724"/>
              <a:gd name="connsiteX13" fmla="*/ 0 w 2834925"/>
              <a:gd name="connsiteY13" fmla="*/ 2485382 h 2673724"/>
              <a:gd name="connsiteX14" fmla="*/ 214 w 2834925"/>
              <a:gd name="connsiteY14" fmla="*/ 2588886 h 2673724"/>
              <a:gd name="connsiteX15" fmla="*/ 131622 w 2834925"/>
              <a:gd name="connsiteY15" fmla="*/ 2659858 h 2673724"/>
              <a:gd name="connsiteX16" fmla="*/ 726734 w 2834925"/>
              <a:gd name="connsiteY16" fmla="*/ 2273747 h 2673724"/>
              <a:gd name="connsiteX17" fmla="*/ 891102 w 2834925"/>
              <a:gd name="connsiteY17" fmla="*/ 2275526 h 2673724"/>
              <a:gd name="connsiteX18" fmla="*/ 1422076 w 2834925"/>
              <a:gd name="connsiteY18" fmla="*/ 2636580 h 267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34925" h="2673724">
                <a:moveTo>
                  <a:pt x="1422076" y="2636580"/>
                </a:moveTo>
                <a:cubicBezTo>
                  <a:pt x="1477957" y="2674593"/>
                  <a:pt x="1553627" y="2634516"/>
                  <a:pt x="1553627" y="2566960"/>
                </a:cubicBezTo>
                <a:lnTo>
                  <a:pt x="1553627" y="2565252"/>
                </a:lnTo>
                <a:cubicBezTo>
                  <a:pt x="1553627" y="2089589"/>
                  <a:pt x="1583383" y="1924012"/>
                  <a:pt x="1583383" y="1924012"/>
                </a:cubicBezTo>
                <a:cubicBezTo>
                  <a:pt x="1615630" y="1699634"/>
                  <a:pt x="1721981" y="1581395"/>
                  <a:pt x="1934826" y="1572568"/>
                </a:cubicBezTo>
                <a:cubicBezTo>
                  <a:pt x="1934826" y="1572568"/>
                  <a:pt x="2011636" y="1564737"/>
                  <a:pt x="2205973" y="1559470"/>
                </a:cubicBezTo>
                <a:cubicBezTo>
                  <a:pt x="2287907" y="1557263"/>
                  <a:pt x="2363791" y="1515833"/>
                  <a:pt x="2409848" y="1448135"/>
                </a:cubicBezTo>
                <a:lnTo>
                  <a:pt x="2803576" y="869182"/>
                </a:lnTo>
                <a:cubicBezTo>
                  <a:pt x="2844579" y="808888"/>
                  <a:pt x="2845433" y="729943"/>
                  <a:pt x="2805712" y="668795"/>
                </a:cubicBezTo>
                <a:lnTo>
                  <a:pt x="2431702" y="92262"/>
                </a:lnTo>
                <a:cubicBezTo>
                  <a:pt x="2394116" y="34317"/>
                  <a:pt x="2329480" y="-493"/>
                  <a:pt x="2260430" y="5"/>
                </a:cubicBezTo>
                <a:cubicBezTo>
                  <a:pt x="1293016" y="6483"/>
                  <a:pt x="938156" y="42645"/>
                  <a:pt x="938156" y="42645"/>
                </a:cubicBezTo>
                <a:cubicBezTo>
                  <a:pt x="414372" y="64428"/>
                  <a:pt x="152693" y="355222"/>
                  <a:pt x="73321" y="907480"/>
                </a:cubicBezTo>
                <a:cubicBezTo>
                  <a:pt x="73321" y="907480"/>
                  <a:pt x="0" y="1314876"/>
                  <a:pt x="0" y="2485382"/>
                </a:cubicBezTo>
                <a:cubicBezTo>
                  <a:pt x="0" y="2520334"/>
                  <a:pt x="71" y="2554859"/>
                  <a:pt x="214" y="2588886"/>
                </a:cubicBezTo>
                <a:cubicBezTo>
                  <a:pt x="498" y="2656227"/>
                  <a:pt x="75101" y="2696518"/>
                  <a:pt x="131622" y="2659858"/>
                </a:cubicBezTo>
                <a:lnTo>
                  <a:pt x="726734" y="2273747"/>
                </a:lnTo>
                <a:cubicBezTo>
                  <a:pt x="776849" y="2241215"/>
                  <a:pt x="841628" y="2241927"/>
                  <a:pt x="891102" y="2275526"/>
                </a:cubicBezTo>
                <a:lnTo>
                  <a:pt x="1422076" y="2636580"/>
                </a:lnTo>
                <a:close/>
              </a:path>
            </a:pathLst>
          </a:custGeom>
          <a:solidFill>
            <a:schemeClr val="bg1">
              <a:lumMod val="65000"/>
            </a:schemeClr>
          </a:solidFill>
          <a:ln w="38100" cap="flat">
            <a:solidFill>
              <a:schemeClr val="bg1"/>
            </a:solidFill>
            <a:prstDash val="solid"/>
            <a:miter/>
          </a:ln>
          <a:effectLst>
            <a:outerShdw blurRad="50800" dist="38100" dir="8100000" algn="tr" rotWithShape="0">
              <a:prstClr val="black">
                <a:alpha val="40000"/>
              </a:prstClr>
            </a:outerShdw>
          </a:effectLst>
        </p:spPr>
        <p:txBody>
          <a:bodyPr rtlCol="0" anchor="ctr"/>
          <a:lstStyle/>
          <a:p>
            <a:endParaRPr lang="en-IN"/>
          </a:p>
        </p:txBody>
      </p:sp>
      <p:sp>
        <p:nvSpPr>
          <p:cNvPr id="30" name="Freeform: Shape 29">
            <a:extLst>
              <a:ext uri="{FF2B5EF4-FFF2-40B4-BE49-F238E27FC236}">
                <a16:creationId xmlns:a16="http://schemas.microsoft.com/office/drawing/2014/main" id="{C4B5C992-E1F8-E277-3112-6D84D169F9D9}"/>
              </a:ext>
            </a:extLst>
          </p:cNvPr>
          <p:cNvSpPr/>
          <p:nvPr/>
        </p:nvSpPr>
        <p:spPr>
          <a:xfrm>
            <a:off x="1174387" y="3610696"/>
            <a:ext cx="2547076" cy="2716392"/>
          </a:xfrm>
          <a:custGeom>
            <a:avLst/>
            <a:gdLst>
              <a:gd name="connsiteX0" fmla="*/ 2672137 w 2706664"/>
              <a:gd name="connsiteY0" fmla="*/ 1440097 h 2886589"/>
              <a:gd name="connsiteX1" fmla="*/ 2614263 w 2706664"/>
              <a:gd name="connsiteY1" fmla="*/ 1330826 h 2886589"/>
              <a:gd name="connsiteX2" fmla="*/ 2612839 w 2706664"/>
              <a:gd name="connsiteY2" fmla="*/ 1330826 h 2886589"/>
              <a:gd name="connsiteX3" fmla="*/ 1930524 w 2706664"/>
              <a:gd name="connsiteY3" fmla="*/ 1298294 h 2886589"/>
              <a:gd name="connsiteX4" fmla="*/ 1579081 w 2706664"/>
              <a:gd name="connsiteY4" fmla="*/ 946851 h 2886589"/>
              <a:gd name="connsiteX5" fmla="*/ 1555946 w 2706664"/>
              <a:gd name="connsiteY5" fmla="*/ 584658 h 2886589"/>
              <a:gd name="connsiteX6" fmla="*/ 1457781 w 2706664"/>
              <a:gd name="connsiteY6" fmla="*/ 407406 h 2886589"/>
              <a:gd name="connsiteX7" fmla="*/ 904810 w 2706664"/>
              <a:gd name="connsiteY7" fmla="*/ 31403 h 2886589"/>
              <a:gd name="connsiteX8" fmla="*/ 703996 w 2706664"/>
              <a:gd name="connsiteY8" fmla="*/ 29268 h 2886589"/>
              <a:gd name="connsiteX9" fmla="*/ 105609 w 2706664"/>
              <a:gd name="connsiteY9" fmla="*/ 417514 h 2886589"/>
              <a:gd name="connsiteX10" fmla="*/ 41 w 2706664"/>
              <a:gd name="connsiteY10" fmla="*/ 616265 h 2886589"/>
              <a:gd name="connsiteX11" fmla="*/ 69019 w 2706664"/>
              <a:gd name="connsiteY11" fmla="*/ 1941813 h 2886589"/>
              <a:gd name="connsiteX12" fmla="*/ 933854 w 2706664"/>
              <a:gd name="connsiteY12" fmla="*/ 2806648 h 2886589"/>
              <a:gd name="connsiteX13" fmla="*/ 2612910 w 2706664"/>
              <a:gd name="connsiteY13" fmla="*/ 2886589 h 2886589"/>
              <a:gd name="connsiteX14" fmla="*/ 2614690 w 2706664"/>
              <a:gd name="connsiteY14" fmla="*/ 2886589 h 2886589"/>
              <a:gd name="connsiteX15" fmla="*/ 2691713 w 2706664"/>
              <a:gd name="connsiteY15" fmla="*/ 2744787 h 2886589"/>
              <a:gd name="connsiteX16" fmla="*/ 2321761 w 2706664"/>
              <a:gd name="connsiteY16" fmla="*/ 2174590 h 2886589"/>
              <a:gd name="connsiteX17" fmla="*/ 2324181 w 2706664"/>
              <a:gd name="connsiteY17" fmla="*/ 1951921 h 2886589"/>
              <a:gd name="connsiteX18" fmla="*/ 2672137 w 2706664"/>
              <a:gd name="connsiteY18" fmla="*/ 1440097 h 288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06664" h="2886589">
                <a:moveTo>
                  <a:pt x="2672137" y="1440097"/>
                </a:moveTo>
                <a:cubicBezTo>
                  <a:pt x="2703743" y="1393683"/>
                  <a:pt x="2670428" y="1330826"/>
                  <a:pt x="2614263" y="1330826"/>
                </a:cubicBezTo>
                <a:lnTo>
                  <a:pt x="2612839" y="1330826"/>
                </a:lnTo>
                <a:cubicBezTo>
                  <a:pt x="2136963" y="1330826"/>
                  <a:pt x="1930524" y="1298294"/>
                  <a:pt x="1930524" y="1298294"/>
                </a:cubicBezTo>
                <a:cubicBezTo>
                  <a:pt x="1708852" y="1271671"/>
                  <a:pt x="1602430" y="1183045"/>
                  <a:pt x="1579081" y="946851"/>
                </a:cubicBezTo>
                <a:cubicBezTo>
                  <a:pt x="1579081" y="946851"/>
                  <a:pt x="1564701" y="821066"/>
                  <a:pt x="1555946" y="584658"/>
                </a:cubicBezTo>
                <a:cubicBezTo>
                  <a:pt x="1553312" y="513330"/>
                  <a:pt x="1516793" y="447484"/>
                  <a:pt x="1457781" y="407406"/>
                </a:cubicBezTo>
                <a:lnTo>
                  <a:pt x="904810" y="31403"/>
                </a:lnTo>
                <a:cubicBezTo>
                  <a:pt x="844445" y="-9671"/>
                  <a:pt x="765286" y="-10525"/>
                  <a:pt x="703996" y="29268"/>
                </a:cubicBezTo>
                <a:lnTo>
                  <a:pt x="105609" y="417514"/>
                </a:lnTo>
                <a:cubicBezTo>
                  <a:pt x="38481" y="461080"/>
                  <a:pt x="-1454" y="536252"/>
                  <a:pt x="41" y="616265"/>
                </a:cubicBezTo>
                <a:cubicBezTo>
                  <a:pt x="15773" y="1477327"/>
                  <a:pt x="69019" y="1941813"/>
                  <a:pt x="69019" y="1941813"/>
                </a:cubicBezTo>
                <a:cubicBezTo>
                  <a:pt x="126609" y="2523115"/>
                  <a:pt x="388287" y="2741228"/>
                  <a:pt x="933854" y="2806648"/>
                </a:cubicBezTo>
                <a:cubicBezTo>
                  <a:pt x="933854" y="2806648"/>
                  <a:pt x="1441835" y="2886589"/>
                  <a:pt x="2612910" y="2886589"/>
                </a:cubicBezTo>
                <a:lnTo>
                  <a:pt x="2614690" y="2886589"/>
                </a:lnTo>
                <a:cubicBezTo>
                  <a:pt x="2687513" y="2886589"/>
                  <a:pt x="2731363" y="2805865"/>
                  <a:pt x="2691713" y="2744787"/>
                </a:cubicBezTo>
                <a:lnTo>
                  <a:pt x="2321761" y="2174590"/>
                </a:lnTo>
                <a:cubicBezTo>
                  <a:pt x="2277697" y="2106679"/>
                  <a:pt x="2278622" y="2018907"/>
                  <a:pt x="2324181" y="1951921"/>
                </a:cubicBezTo>
                <a:lnTo>
                  <a:pt x="2672137" y="1440097"/>
                </a:lnTo>
                <a:close/>
              </a:path>
            </a:pathLst>
          </a:custGeom>
          <a:solidFill>
            <a:schemeClr val="bg1">
              <a:lumMod val="65000"/>
            </a:schemeClr>
          </a:solidFill>
          <a:ln w="38100" cap="flat">
            <a:solidFill>
              <a:schemeClr val="bg1"/>
            </a:solidFill>
            <a:prstDash val="solid"/>
            <a:miter/>
          </a:ln>
          <a:effectLst>
            <a:outerShdw blurRad="50800" dist="38100" dir="8100000" algn="tr" rotWithShape="0">
              <a:prstClr val="black">
                <a:alpha val="40000"/>
              </a:prstClr>
            </a:outerShdw>
          </a:effectLst>
        </p:spPr>
        <p:txBody>
          <a:bodyPr rtlCol="0" anchor="ctr"/>
          <a:lstStyle/>
          <a:p>
            <a:endParaRPr lang="en-IN"/>
          </a:p>
        </p:txBody>
      </p:sp>
      <p:sp>
        <p:nvSpPr>
          <p:cNvPr id="31" name="Freeform: Shape 30">
            <a:extLst>
              <a:ext uri="{FF2B5EF4-FFF2-40B4-BE49-F238E27FC236}">
                <a16:creationId xmlns:a16="http://schemas.microsoft.com/office/drawing/2014/main" id="{EAD8FF20-2E53-3923-49CB-705B4874159E}"/>
              </a:ext>
            </a:extLst>
          </p:cNvPr>
          <p:cNvSpPr/>
          <p:nvPr/>
        </p:nvSpPr>
        <p:spPr>
          <a:xfrm>
            <a:off x="3414134" y="3712061"/>
            <a:ext cx="2681866" cy="2612432"/>
          </a:xfrm>
          <a:custGeom>
            <a:avLst/>
            <a:gdLst>
              <a:gd name="connsiteX0" fmla="*/ 1402625 w 2849900"/>
              <a:gd name="connsiteY0" fmla="*/ 42779 h 2776115"/>
              <a:gd name="connsiteX1" fmla="*/ 1296345 w 2849900"/>
              <a:gd name="connsiteY1" fmla="*/ 99016 h 2776115"/>
              <a:gd name="connsiteX2" fmla="*/ 1296345 w 2849900"/>
              <a:gd name="connsiteY2" fmla="*/ 100440 h 2776115"/>
              <a:gd name="connsiteX3" fmla="*/ 1278833 w 2849900"/>
              <a:gd name="connsiteY3" fmla="*/ 839134 h 2776115"/>
              <a:gd name="connsiteX4" fmla="*/ 927390 w 2849900"/>
              <a:gd name="connsiteY4" fmla="*/ 1190577 h 2776115"/>
              <a:gd name="connsiteX5" fmla="*/ 572529 w 2849900"/>
              <a:gd name="connsiteY5" fmla="*/ 1216844 h 2776115"/>
              <a:gd name="connsiteX6" fmla="*/ 405243 w 2849900"/>
              <a:gd name="connsiteY6" fmla="*/ 1309528 h 2776115"/>
              <a:gd name="connsiteX7" fmla="*/ 28956 w 2849900"/>
              <a:gd name="connsiteY7" fmla="*/ 1862854 h 2776115"/>
              <a:gd name="connsiteX8" fmla="*/ 26962 w 2849900"/>
              <a:gd name="connsiteY8" fmla="*/ 2047937 h 2776115"/>
              <a:gd name="connsiteX9" fmla="*/ 446246 w 2849900"/>
              <a:gd name="connsiteY9" fmla="*/ 2694090 h 2776115"/>
              <a:gd name="connsiteX10" fmla="*/ 599936 w 2849900"/>
              <a:gd name="connsiteY10" fmla="*/ 2776096 h 2776115"/>
              <a:gd name="connsiteX11" fmla="*/ 1942070 w 2849900"/>
              <a:gd name="connsiteY11" fmla="*/ 2698859 h 2776115"/>
              <a:gd name="connsiteX12" fmla="*/ 2806905 w 2849900"/>
              <a:gd name="connsiteY12" fmla="*/ 1834024 h 2776115"/>
              <a:gd name="connsiteX13" fmla="*/ 2849901 w 2849900"/>
              <a:gd name="connsiteY13" fmla="*/ 285238 h 2776115"/>
              <a:gd name="connsiteX14" fmla="*/ 2849901 w 2849900"/>
              <a:gd name="connsiteY14" fmla="*/ 64420 h 2776115"/>
              <a:gd name="connsiteX15" fmla="*/ 2750597 w 2849900"/>
              <a:gd name="connsiteY15" fmla="*/ 10461 h 2776115"/>
              <a:gd name="connsiteX16" fmla="*/ 2161251 w 2849900"/>
              <a:gd name="connsiteY16" fmla="*/ 392871 h 2776115"/>
              <a:gd name="connsiteX17" fmla="*/ 1913525 w 2849900"/>
              <a:gd name="connsiteY17" fmla="*/ 390165 h 2776115"/>
              <a:gd name="connsiteX18" fmla="*/ 1402625 w 2849900"/>
              <a:gd name="connsiteY18" fmla="*/ 42779 h 277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9900" h="2776115">
                <a:moveTo>
                  <a:pt x="1402625" y="42779"/>
                </a:moveTo>
                <a:cubicBezTo>
                  <a:pt x="1357493" y="12098"/>
                  <a:pt x="1296345" y="44417"/>
                  <a:pt x="1296345" y="99016"/>
                </a:cubicBezTo>
                <a:lnTo>
                  <a:pt x="1296345" y="100440"/>
                </a:lnTo>
                <a:cubicBezTo>
                  <a:pt x="1296345" y="664729"/>
                  <a:pt x="1278833" y="839134"/>
                  <a:pt x="1278833" y="839134"/>
                </a:cubicBezTo>
                <a:cubicBezTo>
                  <a:pt x="1260895" y="1028060"/>
                  <a:pt x="1154472" y="1158117"/>
                  <a:pt x="927390" y="1190577"/>
                </a:cubicBezTo>
                <a:cubicBezTo>
                  <a:pt x="927390" y="1190577"/>
                  <a:pt x="813849" y="1207448"/>
                  <a:pt x="572529" y="1216844"/>
                </a:cubicBezTo>
                <a:cubicBezTo>
                  <a:pt x="505259" y="1219479"/>
                  <a:pt x="443114" y="1253790"/>
                  <a:pt x="405243" y="1309528"/>
                </a:cubicBezTo>
                <a:lnTo>
                  <a:pt x="28956" y="1862854"/>
                </a:lnTo>
                <a:cubicBezTo>
                  <a:pt x="-8915" y="1918522"/>
                  <a:pt x="-9698" y="1991487"/>
                  <a:pt x="26962" y="2047937"/>
                </a:cubicBezTo>
                <a:lnTo>
                  <a:pt x="446246" y="2694090"/>
                </a:lnTo>
                <a:cubicBezTo>
                  <a:pt x="479917" y="2746055"/>
                  <a:pt x="538004" y="2777021"/>
                  <a:pt x="599936" y="2776096"/>
                </a:cubicBezTo>
                <a:cubicBezTo>
                  <a:pt x="1516807" y="2762072"/>
                  <a:pt x="1942070" y="2698859"/>
                  <a:pt x="1942070" y="2698859"/>
                </a:cubicBezTo>
                <a:cubicBezTo>
                  <a:pt x="2500949" y="2618918"/>
                  <a:pt x="2762699" y="2299009"/>
                  <a:pt x="2806905" y="1834024"/>
                </a:cubicBezTo>
                <a:cubicBezTo>
                  <a:pt x="2806905" y="1834024"/>
                  <a:pt x="2849901" y="1673785"/>
                  <a:pt x="2849901" y="285238"/>
                </a:cubicBezTo>
                <a:lnTo>
                  <a:pt x="2849901" y="64420"/>
                </a:lnTo>
                <a:cubicBezTo>
                  <a:pt x="2849901" y="13451"/>
                  <a:pt x="2793380" y="-17301"/>
                  <a:pt x="2750597" y="10461"/>
                </a:cubicBezTo>
                <a:lnTo>
                  <a:pt x="2161251" y="392871"/>
                </a:lnTo>
                <a:cubicBezTo>
                  <a:pt x="2085652" y="441917"/>
                  <a:pt x="1988056" y="440850"/>
                  <a:pt x="1913525" y="390165"/>
                </a:cubicBezTo>
                <a:lnTo>
                  <a:pt x="1402625" y="42779"/>
                </a:lnTo>
                <a:close/>
              </a:path>
            </a:pathLst>
          </a:custGeom>
          <a:solidFill>
            <a:schemeClr val="accent4"/>
          </a:solidFill>
          <a:ln w="38100" cap="flat">
            <a:solidFill>
              <a:schemeClr val="bg1"/>
            </a:solidFill>
            <a:prstDash val="solid"/>
            <a:miter/>
          </a:ln>
          <a:effectLst>
            <a:outerShdw blurRad="50800" dist="38100" dir="8100000" algn="tr" rotWithShape="0">
              <a:prstClr val="black">
                <a:alpha val="40000"/>
              </a:prstClr>
            </a:outerShdw>
          </a:effectLst>
        </p:spPr>
        <p:txBody>
          <a:bodyPr rtlCol="0" anchor="ctr"/>
          <a:lstStyle/>
          <a:p>
            <a:endParaRPr lang="en-IN"/>
          </a:p>
        </p:txBody>
      </p:sp>
      <p:sp>
        <p:nvSpPr>
          <p:cNvPr id="3" name="Title 2">
            <a:extLst>
              <a:ext uri="{FF2B5EF4-FFF2-40B4-BE49-F238E27FC236}">
                <a16:creationId xmlns:a16="http://schemas.microsoft.com/office/drawing/2014/main" id="{39CAAD30-74F4-F3C0-A463-764FBD9C7340}"/>
              </a:ext>
            </a:extLst>
          </p:cNvPr>
          <p:cNvSpPr>
            <a:spLocks noGrp="1"/>
          </p:cNvSpPr>
          <p:nvPr>
            <p:ph type="title"/>
          </p:nvPr>
        </p:nvSpPr>
        <p:spPr>
          <a:xfrm>
            <a:off x="835122" y="68896"/>
            <a:ext cx="10515600" cy="1325563"/>
          </a:xfrm>
        </p:spPr>
        <p:txBody>
          <a:bodyPr/>
          <a:lstStyle/>
          <a:p>
            <a:pPr algn="ctr"/>
            <a:r>
              <a:rPr lang="en-US" b="0" i="0" dirty="0">
                <a:solidFill>
                  <a:schemeClr val="bg1"/>
                </a:solidFill>
                <a:effectLst/>
              </a:rPr>
              <a:t>Powers &amp; Authorities</a:t>
            </a:r>
            <a:endParaRPr lang="en-IN" dirty="0">
              <a:solidFill>
                <a:schemeClr val="bg1"/>
              </a:solidFill>
            </a:endParaRPr>
          </a:p>
        </p:txBody>
      </p:sp>
      <p:sp>
        <p:nvSpPr>
          <p:cNvPr id="170" name="TextBox 169">
            <a:extLst>
              <a:ext uri="{FF2B5EF4-FFF2-40B4-BE49-F238E27FC236}">
                <a16:creationId xmlns:a16="http://schemas.microsoft.com/office/drawing/2014/main" id="{07FD4B58-1E8B-FFB8-6AF5-0F2597EAEED7}"/>
              </a:ext>
            </a:extLst>
          </p:cNvPr>
          <p:cNvSpPr txBox="1"/>
          <p:nvPr/>
        </p:nvSpPr>
        <p:spPr>
          <a:xfrm>
            <a:off x="2982308" y="1857518"/>
            <a:ext cx="620724" cy="610970"/>
          </a:xfrm>
          <a:prstGeom prst="rect">
            <a:avLst/>
          </a:prstGeom>
          <a:noFill/>
        </p:spPr>
        <p:txBody>
          <a:bodyPr wrap="square" lIns="0" tIns="0" rIns="0" bIns="0" rtlCol="0" anchor="ctr">
            <a:noAutofit/>
          </a:bodyPr>
          <a:lstStyle/>
          <a:p>
            <a:pPr algn="ctr"/>
            <a:r>
              <a:rPr lang="en-US" sz="3200" b="1" dirty="0">
                <a:solidFill>
                  <a:schemeClr val="bg1"/>
                </a:solidFill>
              </a:rPr>
              <a:t>01</a:t>
            </a:r>
            <a:endParaRPr lang="en-IN" sz="3200" b="1" dirty="0">
              <a:solidFill>
                <a:schemeClr val="bg1"/>
              </a:solidFill>
            </a:endParaRPr>
          </a:p>
        </p:txBody>
      </p:sp>
      <p:sp>
        <p:nvSpPr>
          <p:cNvPr id="171" name="TextBox 170">
            <a:extLst>
              <a:ext uri="{FF2B5EF4-FFF2-40B4-BE49-F238E27FC236}">
                <a16:creationId xmlns:a16="http://schemas.microsoft.com/office/drawing/2014/main" id="{503FDF82-B5EB-B9C6-1C9B-BCB7D6B5EF09}"/>
              </a:ext>
            </a:extLst>
          </p:cNvPr>
          <p:cNvSpPr txBox="1"/>
          <p:nvPr/>
        </p:nvSpPr>
        <p:spPr>
          <a:xfrm>
            <a:off x="5018927" y="3229117"/>
            <a:ext cx="620724" cy="610970"/>
          </a:xfrm>
          <a:prstGeom prst="rect">
            <a:avLst/>
          </a:prstGeom>
          <a:noFill/>
        </p:spPr>
        <p:txBody>
          <a:bodyPr wrap="square" lIns="0" tIns="0" rIns="0" bIns="0" rtlCol="0" anchor="ctr">
            <a:noAutofit/>
          </a:bodyPr>
          <a:lstStyle/>
          <a:p>
            <a:pPr algn="ctr"/>
            <a:r>
              <a:rPr lang="en-US" sz="3200" b="1" dirty="0">
                <a:solidFill>
                  <a:schemeClr val="bg1"/>
                </a:solidFill>
              </a:rPr>
              <a:t>02</a:t>
            </a:r>
            <a:endParaRPr lang="en-IN" sz="3200" b="1" dirty="0">
              <a:solidFill>
                <a:schemeClr val="bg1"/>
              </a:solidFill>
            </a:endParaRPr>
          </a:p>
        </p:txBody>
      </p:sp>
      <p:sp>
        <p:nvSpPr>
          <p:cNvPr id="172" name="TextBox 171">
            <a:extLst>
              <a:ext uri="{FF2B5EF4-FFF2-40B4-BE49-F238E27FC236}">
                <a16:creationId xmlns:a16="http://schemas.microsoft.com/office/drawing/2014/main" id="{F9B057F1-6D6F-A6EA-F4DA-8B6A501A477E}"/>
              </a:ext>
            </a:extLst>
          </p:cNvPr>
          <p:cNvSpPr txBox="1"/>
          <p:nvPr/>
        </p:nvSpPr>
        <p:spPr>
          <a:xfrm>
            <a:off x="3619621" y="5238027"/>
            <a:ext cx="620724" cy="610970"/>
          </a:xfrm>
          <a:prstGeom prst="rect">
            <a:avLst/>
          </a:prstGeom>
          <a:noFill/>
        </p:spPr>
        <p:txBody>
          <a:bodyPr wrap="square" lIns="0" tIns="0" rIns="0" bIns="0" rtlCol="0" anchor="ctr">
            <a:noAutofit/>
          </a:bodyPr>
          <a:lstStyle/>
          <a:p>
            <a:pPr algn="ctr"/>
            <a:r>
              <a:rPr lang="en-US" sz="3200" b="1" dirty="0">
                <a:solidFill>
                  <a:schemeClr val="bg1"/>
                </a:solidFill>
              </a:rPr>
              <a:t>03</a:t>
            </a:r>
            <a:endParaRPr lang="en-IN" sz="3200" b="1" dirty="0">
              <a:solidFill>
                <a:schemeClr val="bg1"/>
              </a:solidFill>
            </a:endParaRPr>
          </a:p>
        </p:txBody>
      </p:sp>
      <p:sp>
        <p:nvSpPr>
          <p:cNvPr id="173" name="TextBox 172">
            <a:extLst>
              <a:ext uri="{FF2B5EF4-FFF2-40B4-BE49-F238E27FC236}">
                <a16:creationId xmlns:a16="http://schemas.microsoft.com/office/drawing/2014/main" id="{C030BF66-4CE7-49FE-2AD6-FD830678C007}"/>
              </a:ext>
            </a:extLst>
          </p:cNvPr>
          <p:cNvSpPr txBox="1"/>
          <p:nvPr/>
        </p:nvSpPr>
        <p:spPr>
          <a:xfrm>
            <a:off x="1610712" y="3783300"/>
            <a:ext cx="620724" cy="610970"/>
          </a:xfrm>
          <a:prstGeom prst="rect">
            <a:avLst/>
          </a:prstGeom>
          <a:noFill/>
        </p:spPr>
        <p:txBody>
          <a:bodyPr wrap="square" lIns="0" tIns="0" rIns="0" bIns="0" rtlCol="0" anchor="ctr">
            <a:noAutofit/>
          </a:bodyPr>
          <a:lstStyle/>
          <a:p>
            <a:pPr algn="ctr"/>
            <a:r>
              <a:rPr lang="en-US" sz="3200" b="1" dirty="0">
                <a:solidFill>
                  <a:schemeClr val="bg1"/>
                </a:solidFill>
              </a:rPr>
              <a:t>04</a:t>
            </a:r>
            <a:endParaRPr lang="en-IN" sz="3200" b="1" dirty="0">
              <a:solidFill>
                <a:schemeClr val="bg1"/>
              </a:solidFill>
            </a:endParaRPr>
          </a:p>
        </p:txBody>
      </p:sp>
      <p:sp>
        <p:nvSpPr>
          <p:cNvPr id="175" name="TextBox 174">
            <a:extLst>
              <a:ext uri="{FF2B5EF4-FFF2-40B4-BE49-F238E27FC236}">
                <a16:creationId xmlns:a16="http://schemas.microsoft.com/office/drawing/2014/main" id="{4A5176D8-56D3-E639-77EA-B38EBDC7169B}"/>
              </a:ext>
            </a:extLst>
          </p:cNvPr>
          <p:cNvSpPr txBox="1"/>
          <p:nvPr/>
        </p:nvSpPr>
        <p:spPr>
          <a:xfrm>
            <a:off x="1440647" y="2276263"/>
            <a:ext cx="1566913" cy="341459"/>
          </a:xfrm>
          <a:prstGeom prst="rect">
            <a:avLst/>
          </a:prstGeom>
          <a:noFill/>
        </p:spPr>
        <p:txBody>
          <a:bodyPr wrap="square" lIns="0" tIns="0" rIns="0" bIns="0" rtlCol="0" anchor="ctr">
            <a:noAutofit/>
          </a:bodyPr>
          <a:lstStyle/>
          <a:p>
            <a:pPr algn="r"/>
            <a:r>
              <a:rPr lang="en-IN" sz="2800" b="1" dirty="0">
                <a:solidFill>
                  <a:schemeClr val="bg1"/>
                </a:solidFill>
                <a:ea typeface="Segoe UI Black" panose="020B0A02040204020203" pitchFamily="34" charset="0"/>
                <a:cs typeface="Segoe UI Light" panose="020B0502040204020203" pitchFamily="34" charset="0"/>
              </a:rPr>
              <a:t>STATUTES</a:t>
            </a:r>
            <a:endParaRPr lang="en-IN" sz="2800" b="1" dirty="0">
              <a:solidFill>
                <a:schemeClr val="bg1"/>
              </a:solidFill>
            </a:endParaRPr>
          </a:p>
        </p:txBody>
      </p:sp>
      <p:sp>
        <p:nvSpPr>
          <p:cNvPr id="177" name="TextBox 176">
            <a:extLst>
              <a:ext uri="{FF2B5EF4-FFF2-40B4-BE49-F238E27FC236}">
                <a16:creationId xmlns:a16="http://schemas.microsoft.com/office/drawing/2014/main" id="{D23C0D4D-E645-0060-A1A1-9601F7C250CB}"/>
              </a:ext>
            </a:extLst>
          </p:cNvPr>
          <p:cNvSpPr txBox="1"/>
          <p:nvPr/>
        </p:nvSpPr>
        <p:spPr>
          <a:xfrm>
            <a:off x="3721463" y="2378142"/>
            <a:ext cx="2299981" cy="341459"/>
          </a:xfrm>
          <a:prstGeom prst="rect">
            <a:avLst/>
          </a:prstGeom>
          <a:noFill/>
        </p:spPr>
        <p:txBody>
          <a:bodyPr wrap="square" lIns="0" tIns="0" rIns="0" bIns="0" rtlCol="0" anchor="ctr">
            <a:noAutofit/>
          </a:bodyPr>
          <a:lstStyle/>
          <a:p>
            <a:pPr algn="r"/>
            <a:r>
              <a:rPr lang="en-IN" sz="2800" b="1" dirty="0">
                <a:solidFill>
                  <a:schemeClr val="bg1"/>
                </a:solidFill>
                <a:ea typeface="Segoe UI Black" panose="020B0A02040204020203" pitchFamily="34" charset="0"/>
                <a:cs typeface="Segoe UI Light" panose="020B0502040204020203" pitchFamily="34" charset="0"/>
              </a:rPr>
              <a:t>CONSTITUTION</a:t>
            </a:r>
            <a:endParaRPr lang="en-IN" sz="2800" b="1" dirty="0">
              <a:solidFill>
                <a:schemeClr val="bg1"/>
              </a:solidFill>
            </a:endParaRPr>
          </a:p>
        </p:txBody>
      </p:sp>
      <p:sp>
        <p:nvSpPr>
          <p:cNvPr id="179" name="TextBox 178">
            <a:extLst>
              <a:ext uri="{FF2B5EF4-FFF2-40B4-BE49-F238E27FC236}">
                <a16:creationId xmlns:a16="http://schemas.microsoft.com/office/drawing/2014/main" id="{E39CD423-920E-CA98-23E7-BBA1077EA870}"/>
              </a:ext>
            </a:extLst>
          </p:cNvPr>
          <p:cNvSpPr txBox="1"/>
          <p:nvPr/>
        </p:nvSpPr>
        <p:spPr>
          <a:xfrm>
            <a:off x="980509" y="4975820"/>
            <a:ext cx="1566913" cy="341459"/>
          </a:xfrm>
          <a:prstGeom prst="rect">
            <a:avLst/>
          </a:prstGeom>
          <a:noFill/>
        </p:spPr>
        <p:txBody>
          <a:bodyPr wrap="square" lIns="0" tIns="0" rIns="0" bIns="0" rtlCol="0" anchor="ctr">
            <a:noAutofit/>
          </a:bodyPr>
          <a:lstStyle/>
          <a:p>
            <a:pPr algn="r"/>
            <a:r>
              <a:rPr lang="en-IN" sz="2800" b="1" dirty="0">
                <a:solidFill>
                  <a:schemeClr val="bg1"/>
                </a:solidFill>
                <a:ea typeface="Segoe UI Black" panose="020B0A02040204020203" pitchFamily="34" charset="0"/>
                <a:cs typeface="Segoe UI Light" panose="020B0502040204020203" pitchFamily="34" charset="0"/>
              </a:rPr>
              <a:t>STATE RULES</a:t>
            </a:r>
            <a:endParaRPr lang="en-IN" sz="2800" b="1" dirty="0">
              <a:solidFill>
                <a:schemeClr val="bg1"/>
              </a:solidFill>
            </a:endParaRPr>
          </a:p>
        </p:txBody>
      </p:sp>
      <p:sp>
        <p:nvSpPr>
          <p:cNvPr id="181" name="TextBox 180">
            <a:extLst>
              <a:ext uri="{FF2B5EF4-FFF2-40B4-BE49-F238E27FC236}">
                <a16:creationId xmlns:a16="http://schemas.microsoft.com/office/drawing/2014/main" id="{63D1CAB4-9C7C-8427-4FEE-C346E5BCB36A}"/>
              </a:ext>
            </a:extLst>
          </p:cNvPr>
          <p:cNvSpPr txBox="1"/>
          <p:nvPr/>
        </p:nvSpPr>
        <p:spPr>
          <a:xfrm>
            <a:off x="4339621" y="5196485"/>
            <a:ext cx="1566913" cy="341459"/>
          </a:xfrm>
          <a:prstGeom prst="rect">
            <a:avLst/>
          </a:prstGeom>
          <a:noFill/>
        </p:spPr>
        <p:txBody>
          <a:bodyPr wrap="square" lIns="0" tIns="0" rIns="0" bIns="0" rtlCol="0" anchor="ctr">
            <a:noAutofit/>
          </a:bodyPr>
          <a:lstStyle/>
          <a:p>
            <a:pPr algn="ctr"/>
            <a:r>
              <a:rPr lang="en-IN" sz="2800" b="1" dirty="0">
                <a:solidFill>
                  <a:schemeClr val="bg1"/>
                </a:solidFill>
                <a:ea typeface="Segoe UI Black" panose="020B0A02040204020203" pitchFamily="34" charset="0"/>
                <a:cs typeface="Segoe UI Light" panose="020B0502040204020203" pitchFamily="34" charset="0"/>
              </a:rPr>
              <a:t>COMMON LAW</a:t>
            </a:r>
            <a:endParaRPr lang="en-IN" sz="2800" b="1" dirty="0">
              <a:solidFill>
                <a:schemeClr val="bg1"/>
              </a:solidFill>
            </a:endParaRPr>
          </a:p>
        </p:txBody>
      </p:sp>
      <p:sp>
        <p:nvSpPr>
          <p:cNvPr id="2" name="Rectangle 1">
            <a:extLst>
              <a:ext uri="{FF2B5EF4-FFF2-40B4-BE49-F238E27FC236}">
                <a16:creationId xmlns:a16="http://schemas.microsoft.com/office/drawing/2014/main" id="{00A3E50F-0EB6-EA17-70D1-194ACD3E3528}"/>
              </a:ext>
            </a:extLst>
          </p:cNvPr>
          <p:cNvSpPr/>
          <p:nvPr/>
        </p:nvSpPr>
        <p:spPr>
          <a:xfrm>
            <a:off x="6729984" y="1502683"/>
            <a:ext cx="4334256" cy="451406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5" name="Rectangle 4">
            <a:extLst>
              <a:ext uri="{FF2B5EF4-FFF2-40B4-BE49-F238E27FC236}">
                <a16:creationId xmlns:a16="http://schemas.microsoft.com/office/drawing/2014/main" id="{30E53FE0-B13F-EB52-BAE7-13CA7BF1E4EE}"/>
              </a:ext>
            </a:extLst>
          </p:cNvPr>
          <p:cNvSpPr/>
          <p:nvPr/>
        </p:nvSpPr>
        <p:spPr>
          <a:xfrm>
            <a:off x="6606804" y="1394459"/>
            <a:ext cx="5298253" cy="57033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200" dirty="0">
                <a:solidFill>
                  <a:schemeClr val="tx1">
                    <a:lumMod val="75000"/>
                    <a:lumOff val="25000"/>
                  </a:schemeClr>
                </a:solidFill>
              </a:rPr>
              <a:t>There must be a rational, utility-based reason for differentiating among customer classes, setting rates, and making other operational decisions.</a:t>
            </a:r>
          </a:p>
          <a:p>
            <a:endParaRPr lang="en-US" sz="2200" dirty="0">
              <a:solidFill>
                <a:schemeClr val="tx1">
                  <a:lumMod val="75000"/>
                  <a:lumOff val="25000"/>
                </a:schemeClr>
              </a:solidFill>
            </a:endParaRPr>
          </a:p>
          <a:p>
            <a:pPr marL="342900" indent="-342900">
              <a:buFont typeface="Arial" panose="020B0604020202020204" pitchFamily="34" charset="0"/>
              <a:buChar char="•"/>
            </a:pPr>
            <a:r>
              <a:rPr lang="en-US" sz="2200" dirty="0">
                <a:solidFill>
                  <a:schemeClr val="tx1">
                    <a:lumMod val="75000"/>
                    <a:lumOff val="25000"/>
                  </a:schemeClr>
                </a:solidFill>
              </a:rPr>
              <a:t>Rates and practices must be reasonable and not arbitrary.</a:t>
            </a:r>
          </a:p>
          <a:p>
            <a:pPr marL="342900" indent="-342900">
              <a:buFont typeface="Arial" panose="020B0604020202020204" pitchFamily="34" charset="0"/>
              <a:buChar char="•"/>
            </a:pPr>
            <a:endParaRPr lang="en-US" sz="2000" dirty="0">
              <a:solidFill>
                <a:schemeClr val="tx1">
                  <a:lumMod val="75000"/>
                  <a:lumOff val="25000"/>
                </a:schemeClr>
              </a:solidFill>
            </a:endParaRPr>
          </a:p>
        </p:txBody>
      </p:sp>
    </p:spTree>
    <p:extLst>
      <p:ext uri="{BB962C8B-B14F-4D97-AF65-F5344CB8AC3E}">
        <p14:creationId xmlns:p14="http://schemas.microsoft.com/office/powerpoint/2010/main" val="343135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5B71B-CE5C-D0A1-0915-AC61604F3C59}"/>
              </a:ext>
            </a:extLst>
          </p:cNvPr>
          <p:cNvSpPr>
            <a:spLocks noGrp="1"/>
          </p:cNvSpPr>
          <p:nvPr>
            <p:ph type="title"/>
          </p:nvPr>
        </p:nvSpPr>
        <p:spPr>
          <a:xfrm>
            <a:off x="841248" y="256032"/>
            <a:ext cx="10506456" cy="1014984"/>
          </a:xfrm>
        </p:spPr>
        <p:txBody>
          <a:bodyPr anchor="b">
            <a:normAutofit/>
          </a:bodyPr>
          <a:lstStyle/>
          <a:p>
            <a:r>
              <a:rPr lang="en-US" b="1" i="0" u="none" strike="noStrike">
                <a:effectLst/>
              </a:rPr>
              <a:t>Financial Health of the Utility</a:t>
            </a:r>
            <a:endParaRPr lang="en-US" dirty="0"/>
          </a:p>
        </p:txBody>
      </p:sp>
      <p:graphicFrame>
        <p:nvGraphicFramePr>
          <p:cNvPr id="5" name="Content Placeholder 2">
            <a:extLst>
              <a:ext uri="{FF2B5EF4-FFF2-40B4-BE49-F238E27FC236}">
                <a16:creationId xmlns:a16="http://schemas.microsoft.com/office/drawing/2014/main" id="{EF442748-1992-89AC-FA5B-7306366EC412}"/>
              </a:ext>
            </a:extLst>
          </p:cNvPr>
          <p:cNvGraphicFramePr>
            <a:graphicFrameLocks noGrp="1"/>
          </p:cNvGraphicFramePr>
          <p:nvPr>
            <p:ph idx="1"/>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id="{B020D0FF-F04E-5680-540B-10D544D79A87}"/>
              </a:ext>
            </a:extLst>
          </p:cNvPr>
          <p:cNvSpPr/>
          <p:nvPr/>
        </p:nvSpPr>
        <p:spPr>
          <a:xfrm>
            <a:off x="1139347" y="3697932"/>
            <a:ext cx="939452" cy="81419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Loan with solid fill">
            <a:extLst>
              <a:ext uri="{FF2B5EF4-FFF2-40B4-BE49-F238E27FC236}">
                <a16:creationId xmlns:a16="http://schemas.microsoft.com/office/drawing/2014/main" id="{446303C5-0DCA-111D-1844-8977A8B5F14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82666" y="3697932"/>
            <a:ext cx="814192" cy="814192"/>
          </a:xfrm>
          <a:prstGeom prst="rect">
            <a:avLst/>
          </a:prstGeom>
        </p:spPr>
      </p:pic>
    </p:spTree>
    <p:extLst>
      <p:ext uri="{BB962C8B-B14F-4D97-AF65-F5344CB8AC3E}">
        <p14:creationId xmlns:p14="http://schemas.microsoft.com/office/powerpoint/2010/main" val="21095242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3D0C9-685F-7CF2-F41C-A51F53C7180C}"/>
              </a:ext>
            </a:extLst>
          </p:cNvPr>
          <p:cNvSpPr>
            <a:spLocks noGrp="1"/>
          </p:cNvSpPr>
          <p:nvPr>
            <p:ph type="title"/>
          </p:nvPr>
        </p:nvSpPr>
        <p:spPr>
          <a:xfrm>
            <a:off x="838200" y="-131990"/>
            <a:ext cx="10515600" cy="1325563"/>
          </a:xfrm>
        </p:spPr>
        <p:txBody>
          <a:bodyPr/>
          <a:lstStyle/>
          <a:p>
            <a:pPr algn="ctr"/>
            <a:r>
              <a:rPr lang="en-US" dirty="0"/>
              <a:t>LGC OVERSIGHT</a:t>
            </a:r>
          </a:p>
        </p:txBody>
      </p:sp>
      <p:sp>
        <p:nvSpPr>
          <p:cNvPr id="4" name="Rectangle 3">
            <a:extLst>
              <a:ext uri="{FF2B5EF4-FFF2-40B4-BE49-F238E27FC236}">
                <a16:creationId xmlns:a16="http://schemas.microsoft.com/office/drawing/2014/main" id="{EB979F13-6B5E-ED08-A466-02911C000300}"/>
              </a:ext>
            </a:extLst>
          </p:cNvPr>
          <p:cNvSpPr/>
          <p:nvPr/>
        </p:nvSpPr>
        <p:spPr>
          <a:xfrm>
            <a:off x="1" y="827314"/>
            <a:ext cx="12192000" cy="1088572"/>
          </a:xfrm>
          <a:prstGeom prst="rect">
            <a:avLst/>
          </a:prstGeom>
          <a:solidFill>
            <a:schemeClr val="accent1">
              <a:lumMod val="75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The Local Government Commission can assume full control of a local government utility system if for 3 consecutive years the unit meets ANY of the following criteria:</a:t>
            </a:r>
          </a:p>
        </p:txBody>
      </p:sp>
      <p:sp>
        <p:nvSpPr>
          <p:cNvPr id="5" name="Rectangle 4">
            <a:extLst>
              <a:ext uri="{FF2B5EF4-FFF2-40B4-BE49-F238E27FC236}">
                <a16:creationId xmlns:a16="http://schemas.microsoft.com/office/drawing/2014/main" id="{79199BF5-0CA6-E6E7-B6D8-13D53602C7B9}"/>
              </a:ext>
            </a:extLst>
          </p:cNvPr>
          <p:cNvSpPr/>
          <p:nvPr/>
        </p:nvSpPr>
        <p:spPr>
          <a:xfrm>
            <a:off x="957943" y="2460173"/>
            <a:ext cx="3037114" cy="3026227"/>
          </a:xfrm>
          <a:prstGeom prst="rect">
            <a:avLst/>
          </a:prstGeom>
          <a:solidFill>
            <a:schemeClr val="accent3">
              <a:lumMod val="75000"/>
            </a:schemeClr>
          </a:solidFill>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Negative Working Capital</a:t>
            </a:r>
          </a:p>
          <a:p>
            <a:pPr algn="ctr"/>
            <a:endParaRPr lang="en-US" sz="2800" dirty="0"/>
          </a:p>
          <a:p>
            <a:pPr algn="ctr"/>
            <a:r>
              <a:rPr lang="en-US" sz="2800" dirty="0"/>
              <a:t> (current liabilities are greater than current assets)</a:t>
            </a:r>
          </a:p>
        </p:txBody>
      </p:sp>
      <p:sp>
        <p:nvSpPr>
          <p:cNvPr id="6" name="Content Placeholder 5">
            <a:extLst>
              <a:ext uri="{FF2B5EF4-FFF2-40B4-BE49-F238E27FC236}">
                <a16:creationId xmlns:a16="http://schemas.microsoft.com/office/drawing/2014/main" id="{AB74C814-83F8-71CC-D137-3CB80FF28C5E}"/>
              </a:ext>
            </a:extLst>
          </p:cNvPr>
          <p:cNvSpPr>
            <a:spLocks noGrp="1"/>
          </p:cNvSpPr>
          <p:nvPr>
            <p:ph idx="1"/>
          </p:nvPr>
        </p:nvSpPr>
        <p:spPr>
          <a:xfrm>
            <a:off x="4680857" y="2460172"/>
            <a:ext cx="3037114" cy="3026227"/>
          </a:xfrm>
          <a:prstGeom prst="rect">
            <a:avLst/>
          </a:prstGeom>
          <a:solidFill>
            <a:schemeClr val="accent2">
              <a:lumMod val="75000"/>
            </a:schemeClr>
          </a:solidFill>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marL="0" indent="0" algn="ctr">
              <a:buNone/>
            </a:pPr>
            <a:r>
              <a:rPr lang="en-US" dirty="0"/>
              <a:t>Quick ratio of less than 1.0 </a:t>
            </a:r>
          </a:p>
          <a:p>
            <a:pPr marL="0" indent="0" algn="ctr">
              <a:buNone/>
            </a:pPr>
            <a:r>
              <a:rPr lang="en-US" dirty="0"/>
              <a:t>(measure of cash on hand and ability to pay bills)</a:t>
            </a:r>
          </a:p>
          <a:p>
            <a:pPr marL="0" indent="0" algn="ctr">
              <a:buNone/>
            </a:pPr>
            <a:endParaRPr lang="en-US" dirty="0"/>
          </a:p>
        </p:txBody>
      </p:sp>
      <p:sp>
        <p:nvSpPr>
          <p:cNvPr id="7" name="Content Placeholder 5">
            <a:extLst>
              <a:ext uri="{FF2B5EF4-FFF2-40B4-BE49-F238E27FC236}">
                <a16:creationId xmlns:a16="http://schemas.microsoft.com/office/drawing/2014/main" id="{FFCA7005-22CB-480C-6DDD-494877D4EAC2}"/>
              </a:ext>
            </a:extLst>
          </p:cNvPr>
          <p:cNvSpPr txBox="1">
            <a:spLocks/>
          </p:cNvSpPr>
          <p:nvPr/>
        </p:nvSpPr>
        <p:spPr>
          <a:xfrm>
            <a:off x="8196943" y="2460171"/>
            <a:ext cx="3037114" cy="3026227"/>
          </a:xfrm>
          <a:prstGeom prst="rect">
            <a:avLst/>
          </a:prstGeom>
          <a:solidFill>
            <a:srgbClr val="7030A0"/>
          </a:solidFill>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en-US" dirty="0"/>
              <a:t>Net loss of revenue from operations using modified accrual</a:t>
            </a:r>
          </a:p>
          <a:p>
            <a:pPr marL="0" indent="0" algn="ctr">
              <a:buNone/>
            </a:pPr>
            <a:endParaRPr lang="en-US" dirty="0"/>
          </a:p>
          <a:p>
            <a:pPr marL="0" indent="0" algn="ctr">
              <a:buNone/>
            </a:pPr>
            <a:endParaRPr lang="en-US" dirty="0"/>
          </a:p>
        </p:txBody>
      </p:sp>
      <p:sp>
        <p:nvSpPr>
          <p:cNvPr id="8" name="Rectangle 7">
            <a:extLst>
              <a:ext uri="{FF2B5EF4-FFF2-40B4-BE49-F238E27FC236}">
                <a16:creationId xmlns:a16="http://schemas.microsoft.com/office/drawing/2014/main" id="{E5FBD3C3-8D2B-C1BF-2F7F-625B2278273C}"/>
              </a:ext>
            </a:extLst>
          </p:cNvPr>
          <p:cNvSpPr/>
          <p:nvPr/>
        </p:nvSpPr>
        <p:spPr>
          <a:xfrm>
            <a:off x="0" y="6030686"/>
            <a:ext cx="12192000" cy="925286"/>
          </a:xfrm>
          <a:prstGeom prst="rect">
            <a:avLst/>
          </a:prstGeom>
          <a:solidFill>
            <a:schemeClr val="accent1">
              <a:lumMod val="75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The LGC must find the impact threatens the financial stability of the unit and that the unit has failed </a:t>
            </a:r>
            <a:r>
              <a:rPr lang="en-US" sz="2400" dirty="0" err="1"/>
              <a:t>ot</a:t>
            </a:r>
            <a:r>
              <a:rPr lang="en-US" sz="2400" dirty="0"/>
              <a:t> make corrective changes in its operations after warning from the LGC.</a:t>
            </a:r>
          </a:p>
        </p:txBody>
      </p:sp>
    </p:spTree>
    <p:extLst>
      <p:ext uri="{BB962C8B-B14F-4D97-AF65-F5344CB8AC3E}">
        <p14:creationId xmlns:p14="http://schemas.microsoft.com/office/powerpoint/2010/main" val="18603912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0E8F4-8AD1-9D7F-01EE-3909B23D0F88}"/>
              </a:ext>
            </a:extLst>
          </p:cNvPr>
          <p:cNvSpPr>
            <a:spLocks noGrp="1"/>
          </p:cNvSpPr>
          <p:nvPr>
            <p:ph type="title"/>
          </p:nvPr>
        </p:nvSpPr>
        <p:spPr>
          <a:xfrm>
            <a:off x="841248" y="256032"/>
            <a:ext cx="10506456" cy="1014984"/>
          </a:xfrm>
        </p:spPr>
        <p:txBody>
          <a:bodyPr anchor="b">
            <a:normAutofit/>
          </a:bodyPr>
          <a:lstStyle/>
          <a:p>
            <a:r>
              <a:rPr lang="en-US" b="1" i="0" u="none" strike="noStrike">
                <a:effectLst/>
              </a:rPr>
              <a:t>Community &amp; Market Factors</a:t>
            </a:r>
            <a:endParaRPr lang="en-US" dirty="0"/>
          </a:p>
        </p:txBody>
      </p:sp>
      <p:graphicFrame>
        <p:nvGraphicFramePr>
          <p:cNvPr id="5" name="Content Placeholder 2">
            <a:extLst>
              <a:ext uri="{FF2B5EF4-FFF2-40B4-BE49-F238E27FC236}">
                <a16:creationId xmlns:a16="http://schemas.microsoft.com/office/drawing/2014/main" id="{6B75E7B1-4655-606A-3A8F-7CB411684EB6}"/>
              </a:ext>
            </a:extLst>
          </p:cNvPr>
          <p:cNvGraphicFramePr>
            <a:graphicFrameLocks noGrp="1"/>
          </p:cNvGraphicFramePr>
          <p:nvPr>
            <p:ph idx="1"/>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id="{0BAF62FA-4103-EAD5-D7F3-1B95E213BFDD}"/>
              </a:ext>
            </a:extLst>
          </p:cNvPr>
          <p:cNvSpPr/>
          <p:nvPr/>
        </p:nvSpPr>
        <p:spPr>
          <a:xfrm>
            <a:off x="1164920" y="3524090"/>
            <a:ext cx="726509" cy="88934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Venn diagram with solid fill">
            <a:extLst>
              <a:ext uri="{FF2B5EF4-FFF2-40B4-BE49-F238E27FC236}">
                <a16:creationId xmlns:a16="http://schemas.microsoft.com/office/drawing/2014/main" id="{C6B3A8C4-EB28-03C8-37E2-EB0DF37C853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02290" y="3647828"/>
            <a:ext cx="914400" cy="914400"/>
          </a:xfrm>
          <a:prstGeom prst="rect">
            <a:avLst/>
          </a:prstGeom>
        </p:spPr>
      </p:pic>
    </p:spTree>
    <p:extLst>
      <p:ext uri="{BB962C8B-B14F-4D97-AF65-F5344CB8AC3E}">
        <p14:creationId xmlns:p14="http://schemas.microsoft.com/office/powerpoint/2010/main" val="30021075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DAC10-A794-3572-E5BF-5D4CACEBFA31}"/>
              </a:ext>
            </a:extLst>
          </p:cNvPr>
          <p:cNvSpPr>
            <a:spLocks noGrp="1"/>
          </p:cNvSpPr>
          <p:nvPr>
            <p:ph type="title"/>
          </p:nvPr>
        </p:nvSpPr>
        <p:spPr>
          <a:xfrm>
            <a:off x="841248" y="334644"/>
            <a:ext cx="10509504" cy="1076914"/>
          </a:xfrm>
        </p:spPr>
        <p:txBody>
          <a:bodyPr anchor="ctr">
            <a:normAutofit/>
          </a:bodyPr>
          <a:lstStyle/>
          <a:p>
            <a:r>
              <a:rPr lang="en-US" sz="4000" b="1"/>
              <a:t>Collections &amp; Affordability</a:t>
            </a:r>
          </a:p>
        </p:txBody>
      </p:sp>
      <p:graphicFrame>
        <p:nvGraphicFramePr>
          <p:cNvPr id="5" name="Content Placeholder 2">
            <a:extLst>
              <a:ext uri="{FF2B5EF4-FFF2-40B4-BE49-F238E27FC236}">
                <a16:creationId xmlns:a16="http://schemas.microsoft.com/office/drawing/2014/main" id="{9F03392C-A6CF-0596-4C16-223B6EE52F1C}"/>
              </a:ext>
            </a:extLst>
          </p:cNvPr>
          <p:cNvGraphicFramePr>
            <a:graphicFrameLocks noGrp="1"/>
          </p:cNvGraphicFramePr>
          <p:nvPr>
            <p:ph idx="1"/>
          </p:nvPr>
        </p:nvGraphicFramePr>
        <p:xfrm>
          <a:off x="838200" y="1737360"/>
          <a:ext cx="10506456" cy="4535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id="{8E60CE2A-4F16-3DE7-CAAE-31863340175E}"/>
              </a:ext>
            </a:extLst>
          </p:cNvPr>
          <p:cNvSpPr/>
          <p:nvPr/>
        </p:nvSpPr>
        <p:spPr>
          <a:xfrm>
            <a:off x="1277655" y="3720230"/>
            <a:ext cx="588723" cy="56367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Flying Money with solid fill">
            <a:extLst>
              <a:ext uri="{FF2B5EF4-FFF2-40B4-BE49-F238E27FC236}">
                <a16:creationId xmlns:a16="http://schemas.microsoft.com/office/drawing/2014/main" id="{A3CCDC5D-6227-9C99-29F1-E90FC4BEB9D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77655" y="3720230"/>
            <a:ext cx="617558" cy="617558"/>
          </a:xfrm>
          <a:prstGeom prst="rect">
            <a:avLst/>
          </a:prstGeom>
        </p:spPr>
      </p:pic>
    </p:spTree>
    <p:extLst>
      <p:ext uri="{BB962C8B-B14F-4D97-AF65-F5344CB8AC3E}">
        <p14:creationId xmlns:p14="http://schemas.microsoft.com/office/powerpoint/2010/main" val="112081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0A4D6-9F12-34B6-4BB4-9AF366F780A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033B352-3957-55CB-D695-095C68515A72}"/>
              </a:ext>
            </a:extLst>
          </p:cNvPr>
          <p:cNvSpPr/>
          <p:nvPr/>
        </p:nvSpPr>
        <p:spPr>
          <a:xfrm>
            <a:off x="0" y="0"/>
            <a:ext cx="12192000" cy="1286235"/>
          </a:xfrm>
          <a:prstGeom prst="rect">
            <a:avLst/>
          </a:prstGeom>
          <a:solidFill>
            <a:schemeClr val="tx1">
              <a:lumMod val="65000"/>
              <a:lumOff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2DD712B8-C149-557C-1069-C983FD93A731}"/>
              </a:ext>
            </a:extLst>
          </p:cNvPr>
          <p:cNvSpPr/>
          <p:nvPr/>
        </p:nvSpPr>
        <p:spPr>
          <a:xfrm>
            <a:off x="2469630" y="2841237"/>
            <a:ext cx="2299981" cy="2096652"/>
          </a:xfrm>
          <a:prstGeom prst="roundRect">
            <a:avLst/>
          </a:prstGeom>
          <a:blipFill>
            <a:blip r:embed="rId2"/>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E7FADDF8-9654-1C76-4D58-CF9EF541B46B}"/>
              </a:ext>
            </a:extLst>
          </p:cNvPr>
          <p:cNvSpPr/>
          <p:nvPr/>
        </p:nvSpPr>
        <p:spPr>
          <a:xfrm>
            <a:off x="1257416" y="1502683"/>
            <a:ext cx="4928093" cy="4932628"/>
          </a:xfrm>
          <a:custGeom>
            <a:avLst/>
            <a:gdLst>
              <a:gd name="connsiteX0" fmla="*/ 2544434 w 5236864"/>
              <a:gd name="connsiteY0" fmla="*/ 1549412 h 5241684"/>
              <a:gd name="connsiteX1" fmla="*/ 2237217 w 5236864"/>
              <a:gd name="connsiteY1" fmla="*/ 1556239 h 5241684"/>
              <a:gd name="connsiteX2" fmla="*/ 2208485 w 5236864"/>
              <a:gd name="connsiteY2" fmla="*/ 1560460 h 5241684"/>
              <a:gd name="connsiteX3" fmla="*/ 1937338 w 5236864"/>
              <a:gd name="connsiteY3" fmla="*/ 1573558 h 5241684"/>
              <a:gd name="connsiteX4" fmla="*/ 1585895 w 5236864"/>
              <a:gd name="connsiteY4" fmla="*/ 1925002 h 5241684"/>
              <a:gd name="connsiteX5" fmla="*/ 1556139 w 5236864"/>
              <a:gd name="connsiteY5" fmla="*/ 2566242 h 5241684"/>
              <a:gd name="connsiteX6" fmla="*/ 1556139 w 5236864"/>
              <a:gd name="connsiteY6" fmla="*/ 2567950 h 5241684"/>
              <a:gd name="connsiteX7" fmla="*/ 1546729 w 5236864"/>
              <a:gd name="connsiteY7" fmla="*/ 2601099 h 5241684"/>
              <a:gd name="connsiteX8" fmla="*/ 1553005 w 5236864"/>
              <a:gd name="connsiteY8" fmla="*/ 2883525 h 5241684"/>
              <a:gd name="connsiteX9" fmla="*/ 1554679 w 5236864"/>
              <a:gd name="connsiteY9" fmla="*/ 2887602 h 5241684"/>
              <a:gd name="connsiteX10" fmla="*/ 1562830 w 5236864"/>
              <a:gd name="connsiteY10" fmla="*/ 2939753 h 5241684"/>
              <a:gd name="connsiteX11" fmla="*/ 1585965 w 5236864"/>
              <a:gd name="connsiteY11" fmla="*/ 3301946 h 5241684"/>
              <a:gd name="connsiteX12" fmla="*/ 1937408 w 5236864"/>
              <a:gd name="connsiteY12" fmla="*/ 3653389 h 5241684"/>
              <a:gd name="connsiteX13" fmla="*/ 2619723 w 5236864"/>
              <a:gd name="connsiteY13" fmla="*/ 3685921 h 5241684"/>
              <a:gd name="connsiteX14" fmla="*/ 2621147 w 5236864"/>
              <a:gd name="connsiteY14" fmla="*/ 3685921 h 5241684"/>
              <a:gd name="connsiteX15" fmla="*/ 2636931 w 5236864"/>
              <a:gd name="connsiteY15" fmla="*/ 3690398 h 5241684"/>
              <a:gd name="connsiteX16" fmla="*/ 2933103 w 5236864"/>
              <a:gd name="connsiteY16" fmla="*/ 3683817 h 5241684"/>
              <a:gd name="connsiteX17" fmla="*/ 2959492 w 5236864"/>
              <a:gd name="connsiteY17" fmla="*/ 3679656 h 5241684"/>
              <a:gd name="connsiteX18" fmla="*/ 3314353 w 5236864"/>
              <a:gd name="connsiteY18" fmla="*/ 3653389 h 5241684"/>
              <a:gd name="connsiteX19" fmla="*/ 3665796 w 5236864"/>
              <a:gd name="connsiteY19" fmla="*/ 3301946 h 5241684"/>
              <a:gd name="connsiteX20" fmla="*/ 3683308 w 5236864"/>
              <a:gd name="connsiteY20" fmla="*/ 2563252 h 5241684"/>
              <a:gd name="connsiteX21" fmla="*/ 3683308 w 5236864"/>
              <a:gd name="connsiteY21" fmla="*/ 2561828 h 5241684"/>
              <a:gd name="connsiteX22" fmla="*/ 3689641 w 5236864"/>
              <a:gd name="connsiteY22" fmla="*/ 2539525 h 5241684"/>
              <a:gd name="connsiteX23" fmla="*/ 3683213 w 5236864"/>
              <a:gd name="connsiteY23" fmla="*/ 2250288 h 5241684"/>
              <a:gd name="connsiteX24" fmla="*/ 3680675 w 5236864"/>
              <a:gd name="connsiteY24" fmla="*/ 2232097 h 5241684"/>
              <a:gd name="connsiteX25" fmla="*/ 3665797 w 5236864"/>
              <a:gd name="connsiteY25" fmla="*/ 1925002 h 5241684"/>
              <a:gd name="connsiteX26" fmla="*/ 3314353 w 5236864"/>
              <a:gd name="connsiteY26" fmla="*/ 1573558 h 5241684"/>
              <a:gd name="connsiteX27" fmla="*/ 2599009 w 5236864"/>
              <a:gd name="connsiteY27" fmla="*/ 1555833 h 5241684"/>
              <a:gd name="connsiteX28" fmla="*/ 2567189 w 5236864"/>
              <a:gd name="connsiteY28" fmla="*/ 1555833 h 5241684"/>
              <a:gd name="connsiteX29" fmla="*/ 2569965 w 5236864"/>
              <a:gd name="connsiteY29" fmla="*/ 0 h 5241684"/>
              <a:gd name="connsiteX30" fmla="*/ 2685072 w 5236864"/>
              <a:gd name="connsiteY30" fmla="*/ 0 h 5241684"/>
              <a:gd name="connsiteX31" fmla="*/ 4329034 w 5236864"/>
              <a:gd name="connsiteY31" fmla="*/ 43637 h 5241684"/>
              <a:gd name="connsiteX32" fmla="*/ 5193869 w 5236864"/>
              <a:gd name="connsiteY32" fmla="*/ 908471 h 5241684"/>
              <a:gd name="connsiteX33" fmla="*/ 5232871 w 5236864"/>
              <a:gd name="connsiteY33" fmla="*/ 1816289 h 5241684"/>
              <a:gd name="connsiteX34" fmla="*/ 5233833 w 5236864"/>
              <a:gd name="connsiteY34" fmla="*/ 1902572 h 5241684"/>
              <a:gd name="connsiteX35" fmla="*/ 5236855 w 5236864"/>
              <a:gd name="connsiteY35" fmla="*/ 1903625 h 5241684"/>
              <a:gd name="connsiteX36" fmla="*/ 5235563 w 5236864"/>
              <a:gd name="connsiteY36" fmla="*/ 2098401 h 5241684"/>
              <a:gd name="connsiteX37" fmla="*/ 5236224 w 5236864"/>
              <a:gd name="connsiteY37" fmla="*/ 2196433 h 5241684"/>
              <a:gd name="connsiteX38" fmla="*/ 5234837 w 5236864"/>
              <a:gd name="connsiteY38" fmla="*/ 2207783 h 5241684"/>
              <a:gd name="connsiteX39" fmla="*/ 5232845 w 5236864"/>
              <a:gd name="connsiteY39" fmla="*/ 2508016 h 5241684"/>
              <a:gd name="connsiteX40" fmla="*/ 5236864 w 5236864"/>
              <a:gd name="connsiteY40" fmla="*/ 2527232 h 5241684"/>
              <a:gd name="connsiteX41" fmla="*/ 5236864 w 5236864"/>
              <a:gd name="connsiteY41" fmla="*/ 2748050 h 5241684"/>
              <a:gd name="connsiteX42" fmla="*/ 5193868 w 5236864"/>
              <a:gd name="connsiteY42" fmla="*/ 4296836 h 5241684"/>
              <a:gd name="connsiteX43" fmla="*/ 4329033 w 5236864"/>
              <a:gd name="connsiteY43" fmla="*/ 5161671 h 5241684"/>
              <a:gd name="connsiteX44" fmla="*/ 3307811 w 5236864"/>
              <a:gd name="connsiteY44" fmla="*/ 5231563 h 5241684"/>
              <a:gd name="connsiteX45" fmla="*/ 3225286 w 5236864"/>
              <a:gd name="connsiteY45" fmla="*/ 5233785 h 5241684"/>
              <a:gd name="connsiteX46" fmla="*/ 3223572 w 5236864"/>
              <a:gd name="connsiteY46" fmla="*/ 5238707 h 5241684"/>
              <a:gd name="connsiteX47" fmla="*/ 3055651 w 5236864"/>
              <a:gd name="connsiteY47" fmla="*/ 5237593 h 5241684"/>
              <a:gd name="connsiteX48" fmla="*/ 2986899 w 5236864"/>
              <a:gd name="connsiteY48" fmla="*/ 5238908 h 5241684"/>
              <a:gd name="connsiteX49" fmla="*/ 2970194 w 5236864"/>
              <a:gd name="connsiteY49" fmla="*/ 5237026 h 5241684"/>
              <a:gd name="connsiteX50" fmla="*/ 2654549 w 5236864"/>
              <a:gd name="connsiteY50" fmla="*/ 5234932 h 5241684"/>
              <a:gd name="connsiteX51" fmla="*/ 2647418 w 5236864"/>
              <a:gd name="connsiteY51" fmla="*/ 5238096 h 5241684"/>
              <a:gd name="connsiteX52" fmla="*/ 2621574 w 5236864"/>
              <a:gd name="connsiteY52" fmla="*/ 5241684 h 5241684"/>
              <a:gd name="connsiteX53" fmla="*/ 2619794 w 5236864"/>
              <a:gd name="connsiteY53" fmla="*/ 5241684 h 5241684"/>
              <a:gd name="connsiteX54" fmla="*/ 940738 w 5236864"/>
              <a:gd name="connsiteY54" fmla="*/ 5161743 h 5241684"/>
              <a:gd name="connsiteX55" fmla="*/ 75903 w 5236864"/>
              <a:gd name="connsiteY55" fmla="*/ 4296908 h 5241684"/>
              <a:gd name="connsiteX56" fmla="*/ 14406 w 5236864"/>
              <a:gd name="connsiteY56" fmla="*/ 3275536 h 5241684"/>
              <a:gd name="connsiteX57" fmla="*/ 14078 w 5236864"/>
              <a:gd name="connsiteY57" fmla="*/ 3263780 h 5241684"/>
              <a:gd name="connsiteX58" fmla="*/ 0 w 5236864"/>
              <a:gd name="connsiteY58" fmla="*/ 3258878 h 5241684"/>
              <a:gd name="connsiteX59" fmla="*/ 4400 w 5236864"/>
              <a:gd name="connsiteY59" fmla="*/ 2595760 h 5241684"/>
              <a:gd name="connsiteX60" fmla="*/ 2726 w 5236864"/>
              <a:gd name="connsiteY60" fmla="*/ 2589876 h 5241684"/>
              <a:gd name="connsiteX61" fmla="*/ 2512 w 5236864"/>
              <a:gd name="connsiteY61" fmla="*/ 2486372 h 5241684"/>
              <a:gd name="connsiteX62" fmla="*/ 75833 w 5236864"/>
              <a:gd name="connsiteY62" fmla="*/ 908470 h 5241684"/>
              <a:gd name="connsiteX63" fmla="*/ 940668 w 5236864"/>
              <a:gd name="connsiteY63" fmla="*/ 43636 h 5241684"/>
              <a:gd name="connsiteX64" fmla="*/ 1781679 w 5236864"/>
              <a:gd name="connsiteY64" fmla="*/ 7336 h 5241684"/>
              <a:gd name="connsiteX65" fmla="*/ 1923054 w 5236864"/>
              <a:gd name="connsiteY65" fmla="*/ 4784 h 5241684"/>
              <a:gd name="connsiteX66" fmla="*/ 1924075 w 5236864"/>
              <a:gd name="connsiteY66" fmla="*/ 1852 h 5241684"/>
              <a:gd name="connsiteX67" fmla="*/ 2068578 w 5236864"/>
              <a:gd name="connsiteY67" fmla="*/ 2811 h 5241684"/>
              <a:gd name="connsiteX68" fmla="*/ 2088668 w 5236864"/>
              <a:gd name="connsiteY68" fmla="*/ 2542 h 5241684"/>
              <a:gd name="connsiteX69" fmla="*/ 2262942 w 5236864"/>
              <a:gd name="connsiteY69" fmla="*/ 996 h 5241684"/>
              <a:gd name="connsiteX70" fmla="*/ 2290407 w 5236864"/>
              <a:gd name="connsiteY70" fmla="*/ 4283 h 5241684"/>
              <a:gd name="connsiteX71" fmla="*/ 2548614 w 5236864"/>
              <a:gd name="connsiteY71" fmla="*/ 5996 h 524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236864" h="5241684">
                <a:moveTo>
                  <a:pt x="2544434" y="1549412"/>
                </a:moveTo>
                <a:lnTo>
                  <a:pt x="2237217" y="1556239"/>
                </a:lnTo>
                <a:lnTo>
                  <a:pt x="2208485" y="1560460"/>
                </a:lnTo>
                <a:cubicBezTo>
                  <a:pt x="2014148" y="1565727"/>
                  <a:pt x="1937338" y="1573558"/>
                  <a:pt x="1937338" y="1573558"/>
                </a:cubicBezTo>
                <a:cubicBezTo>
                  <a:pt x="1724493" y="1582385"/>
                  <a:pt x="1618142" y="1700624"/>
                  <a:pt x="1585895" y="1925002"/>
                </a:cubicBezTo>
                <a:cubicBezTo>
                  <a:pt x="1585895" y="1925002"/>
                  <a:pt x="1556139" y="2090579"/>
                  <a:pt x="1556139" y="2566242"/>
                </a:cubicBezTo>
                <a:lnTo>
                  <a:pt x="1556139" y="2567950"/>
                </a:lnTo>
                <a:lnTo>
                  <a:pt x="1546729" y="2601099"/>
                </a:lnTo>
                <a:lnTo>
                  <a:pt x="1553005" y="2883525"/>
                </a:lnTo>
                <a:lnTo>
                  <a:pt x="1554679" y="2887602"/>
                </a:lnTo>
                <a:cubicBezTo>
                  <a:pt x="1559396" y="2904432"/>
                  <a:pt x="1562172" y="2921921"/>
                  <a:pt x="1562830" y="2939753"/>
                </a:cubicBezTo>
                <a:cubicBezTo>
                  <a:pt x="1571585" y="3176161"/>
                  <a:pt x="1585965" y="3301946"/>
                  <a:pt x="1585965" y="3301946"/>
                </a:cubicBezTo>
                <a:cubicBezTo>
                  <a:pt x="1609314" y="3538140"/>
                  <a:pt x="1715736" y="3626766"/>
                  <a:pt x="1937408" y="3653389"/>
                </a:cubicBezTo>
                <a:cubicBezTo>
                  <a:pt x="1937408" y="3653389"/>
                  <a:pt x="2143847" y="3685921"/>
                  <a:pt x="2619723" y="3685921"/>
                </a:cubicBezTo>
                <a:lnTo>
                  <a:pt x="2621147" y="3685921"/>
                </a:lnTo>
                <a:lnTo>
                  <a:pt x="2636931" y="3690398"/>
                </a:lnTo>
                <a:lnTo>
                  <a:pt x="2933103" y="3683817"/>
                </a:lnTo>
                <a:lnTo>
                  <a:pt x="2959492" y="3679656"/>
                </a:lnTo>
                <a:cubicBezTo>
                  <a:pt x="3200812" y="3670260"/>
                  <a:pt x="3314353" y="3653389"/>
                  <a:pt x="3314353" y="3653389"/>
                </a:cubicBezTo>
                <a:cubicBezTo>
                  <a:pt x="3541435" y="3620929"/>
                  <a:pt x="3647858" y="3490872"/>
                  <a:pt x="3665796" y="3301946"/>
                </a:cubicBezTo>
                <a:cubicBezTo>
                  <a:pt x="3665796" y="3301946"/>
                  <a:pt x="3683308" y="3127541"/>
                  <a:pt x="3683308" y="2563252"/>
                </a:cubicBezTo>
                <a:lnTo>
                  <a:pt x="3683308" y="2561828"/>
                </a:lnTo>
                <a:lnTo>
                  <a:pt x="3689641" y="2539525"/>
                </a:lnTo>
                <a:lnTo>
                  <a:pt x="3683213" y="2250288"/>
                </a:lnTo>
                <a:lnTo>
                  <a:pt x="3680675" y="2232097"/>
                </a:lnTo>
                <a:cubicBezTo>
                  <a:pt x="3675763" y="1967357"/>
                  <a:pt x="3665797" y="1925002"/>
                  <a:pt x="3665797" y="1925002"/>
                </a:cubicBezTo>
                <a:cubicBezTo>
                  <a:pt x="3662593" y="1709452"/>
                  <a:pt x="3547415" y="1585375"/>
                  <a:pt x="3314353" y="1573558"/>
                </a:cubicBezTo>
                <a:cubicBezTo>
                  <a:pt x="3314353" y="1573558"/>
                  <a:pt x="3139664" y="1555833"/>
                  <a:pt x="2599009" y="1555833"/>
                </a:cubicBezTo>
                <a:cubicBezTo>
                  <a:pt x="2588260" y="1555833"/>
                  <a:pt x="2577653" y="1555833"/>
                  <a:pt x="2567189" y="1555833"/>
                </a:cubicBezTo>
                <a:close/>
                <a:moveTo>
                  <a:pt x="2569965" y="0"/>
                </a:moveTo>
                <a:cubicBezTo>
                  <a:pt x="2617730" y="0"/>
                  <a:pt x="2667560" y="0"/>
                  <a:pt x="2685072" y="0"/>
                </a:cubicBezTo>
                <a:cubicBezTo>
                  <a:pt x="4015532" y="0"/>
                  <a:pt x="4329034" y="43637"/>
                  <a:pt x="4329034" y="43637"/>
                </a:cubicBezTo>
                <a:cubicBezTo>
                  <a:pt x="4902434" y="72752"/>
                  <a:pt x="5185967" y="378067"/>
                  <a:pt x="5193869" y="908471"/>
                </a:cubicBezTo>
                <a:cubicBezTo>
                  <a:pt x="5193869" y="908471"/>
                  <a:pt x="5222209" y="1028429"/>
                  <a:pt x="5232871" y="1816289"/>
                </a:cubicBezTo>
                <a:lnTo>
                  <a:pt x="5233833" y="1902572"/>
                </a:lnTo>
                <a:lnTo>
                  <a:pt x="5236855" y="1903625"/>
                </a:lnTo>
                <a:lnTo>
                  <a:pt x="5235563" y="2098401"/>
                </a:lnTo>
                <a:lnTo>
                  <a:pt x="5236224" y="2196433"/>
                </a:lnTo>
                <a:lnTo>
                  <a:pt x="5234837" y="2207783"/>
                </a:lnTo>
                <a:lnTo>
                  <a:pt x="5232845" y="2508016"/>
                </a:lnTo>
                <a:lnTo>
                  <a:pt x="5236864" y="2527232"/>
                </a:lnTo>
                <a:lnTo>
                  <a:pt x="5236864" y="2748050"/>
                </a:lnTo>
                <a:cubicBezTo>
                  <a:pt x="5236864" y="4136597"/>
                  <a:pt x="5193868" y="4296836"/>
                  <a:pt x="5193868" y="4296836"/>
                </a:cubicBezTo>
                <a:cubicBezTo>
                  <a:pt x="5149662" y="4761821"/>
                  <a:pt x="4887912" y="5081730"/>
                  <a:pt x="4329033" y="5161671"/>
                </a:cubicBezTo>
                <a:cubicBezTo>
                  <a:pt x="4329033" y="5161671"/>
                  <a:pt x="4003441" y="5210069"/>
                  <a:pt x="3307811" y="5231563"/>
                </a:cubicBezTo>
                <a:lnTo>
                  <a:pt x="3225286" y="5233785"/>
                </a:lnTo>
                <a:lnTo>
                  <a:pt x="3223572" y="5238707"/>
                </a:lnTo>
                <a:lnTo>
                  <a:pt x="3055651" y="5237593"/>
                </a:lnTo>
                <a:lnTo>
                  <a:pt x="2986899" y="5238908"/>
                </a:lnTo>
                <a:lnTo>
                  <a:pt x="2970194" y="5237026"/>
                </a:lnTo>
                <a:lnTo>
                  <a:pt x="2654549" y="5234932"/>
                </a:lnTo>
                <a:lnTo>
                  <a:pt x="2647418" y="5238096"/>
                </a:lnTo>
                <a:cubicBezTo>
                  <a:pt x="2639327" y="5240423"/>
                  <a:pt x="2630677" y="5241684"/>
                  <a:pt x="2621574" y="5241684"/>
                </a:cubicBezTo>
                <a:lnTo>
                  <a:pt x="2619794" y="5241684"/>
                </a:lnTo>
                <a:cubicBezTo>
                  <a:pt x="1448719" y="5241684"/>
                  <a:pt x="940738" y="5161743"/>
                  <a:pt x="940738" y="5161743"/>
                </a:cubicBezTo>
                <a:cubicBezTo>
                  <a:pt x="395171" y="5096323"/>
                  <a:pt x="133493" y="4878210"/>
                  <a:pt x="75903" y="4296908"/>
                </a:cubicBezTo>
                <a:cubicBezTo>
                  <a:pt x="75903" y="4296908"/>
                  <a:pt x="35137" y="3941286"/>
                  <a:pt x="14406" y="3275536"/>
                </a:cubicBezTo>
                <a:lnTo>
                  <a:pt x="14078" y="3263780"/>
                </a:lnTo>
                <a:lnTo>
                  <a:pt x="0" y="3258878"/>
                </a:lnTo>
                <a:lnTo>
                  <a:pt x="4400" y="2595760"/>
                </a:lnTo>
                <a:lnTo>
                  <a:pt x="2726" y="2589876"/>
                </a:lnTo>
                <a:cubicBezTo>
                  <a:pt x="2583" y="2555849"/>
                  <a:pt x="2512" y="2521324"/>
                  <a:pt x="2512" y="2486372"/>
                </a:cubicBezTo>
                <a:cubicBezTo>
                  <a:pt x="2512" y="1315866"/>
                  <a:pt x="75833" y="908470"/>
                  <a:pt x="75833" y="908470"/>
                </a:cubicBezTo>
                <a:cubicBezTo>
                  <a:pt x="155205" y="356213"/>
                  <a:pt x="416884" y="65419"/>
                  <a:pt x="940668" y="43636"/>
                </a:cubicBezTo>
                <a:cubicBezTo>
                  <a:pt x="940668" y="43636"/>
                  <a:pt x="1174931" y="19763"/>
                  <a:pt x="1781679" y="7336"/>
                </a:cubicBezTo>
                <a:lnTo>
                  <a:pt x="1923054" y="4784"/>
                </a:lnTo>
                <a:lnTo>
                  <a:pt x="1924075" y="1852"/>
                </a:lnTo>
                <a:lnTo>
                  <a:pt x="2068578" y="2811"/>
                </a:lnTo>
                <a:lnTo>
                  <a:pt x="2088668" y="2542"/>
                </a:lnTo>
                <a:cubicBezTo>
                  <a:pt x="2144408" y="1922"/>
                  <a:pt x="2202479" y="1401"/>
                  <a:pt x="2262942" y="996"/>
                </a:cubicBezTo>
                <a:lnTo>
                  <a:pt x="2290407" y="4283"/>
                </a:lnTo>
                <a:lnTo>
                  <a:pt x="2548614" y="5996"/>
                </a:lnTo>
                <a:close/>
              </a:path>
            </a:pathLst>
          </a:custGeom>
          <a:solidFill>
            <a:srgbClr val="999999">
              <a:alpha val="74000"/>
            </a:srgbClr>
          </a:solidFill>
          <a:ln w="7115" cap="flat">
            <a:noFill/>
            <a:prstDash val="solid"/>
            <a:miter/>
          </a:ln>
          <a:effectLst>
            <a:softEdge rad="241300"/>
          </a:effectLst>
        </p:spPr>
        <p:txBody>
          <a:bodyPr rtlCol="0" anchor="ctr"/>
          <a:lstStyle/>
          <a:p>
            <a:endParaRPr lang="en-IN"/>
          </a:p>
        </p:txBody>
      </p:sp>
      <p:sp>
        <p:nvSpPr>
          <p:cNvPr id="28" name="Freeform: Shape 27">
            <a:extLst>
              <a:ext uri="{FF2B5EF4-FFF2-40B4-BE49-F238E27FC236}">
                <a16:creationId xmlns:a16="http://schemas.microsoft.com/office/drawing/2014/main" id="{2EB205A3-3C78-CBB1-3380-FC1D385CAAB2}"/>
              </a:ext>
            </a:extLst>
          </p:cNvPr>
          <p:cNvSpPr/>
          <p:nvPr/>
        </p:nvSpPr>
        <p:spPr>
          <a:xfrm>
            <a:off x="3518965" y="1394459"/>
            <a:ext cx="2576434" cy="2632064"/>
          </a:xfrm>
          <a:custGeom>
            <a:avLst/>
            <a:gdLst>
              <a:gd name="connsiteX0" fmla="*/ 12019 w 2737862"/>
              <a:gd name="connsiteY0" fmla="*/ 1448628 h 2796977"/>
              <a:gd name="connsiteX1" fmla="*/ 68826 w 2737862"/>
              <a:gd name="connsiteY1" fmla="*/ 1555834 h 2796977"/>
              <a:gd name="connsiteX2" fmla="*/ 100646 w 2737862"/>
              <a:gd name="connsiteY2" fmla="*/ 1555834 h 2796977"/>
              <a:gd name="connsiteX3" fmla="*/ 815990 w 2737862"/>
              <a:gd name="connsiteY3" fmla="*/ 1573559 h 2796977"/>
              <a:gd name="connsiteX4" fmla="*/ 1167434 w 2737862"/>
              <a:gd name="connsiteY4" fmla="*/ 1925003 h 2796977"/>
              <a:gd name="connsiteX5" fmla="*/ 1182312 w 2737862"/>
              <a:gd name="connsiteY5" fmla="*/ 2232098 h 2796977"/>
              <a:gd name="connsiteX6" fmla="*/ 1269301 w 2737862"/>
              <a:gd name="connsiteY6" fmla="*/ 2392977 h 2796977"/>
              <a:gd name="connsiteX7" fmla="*/ 1810098 w 2737862"/>
              <a:gd name="connsiteY7" fmla="*/ 2760723 h 2796977"/>
              <a:gd name="connsiteX8" fmla="*/ 2041807 w 2737862"/>
              <a:gd name="connsiteY8" fmla="*/ 2763214 h 2796977"/>
              <a:gd name="connsiteX9" fmla="*/ 2642116 w 2737862"/>
              <a:gd name="connsiteY9" fmla="*/ 2373686 h 2796977"/>
              <a:gd name="connsiteX10" fmla="*/ 2737861 w 2737862"/>
              <a:gd name="connsiteY10" fmla="*/ 2196434 h 2796977"/>
              <a:gd name="connsiteX11" fmla="*/ 2695506 w 2737862"/>
              <a:gd name="connsiteY11" fmla="*/ 908472 h 2796977"/>
              <a:gd name="connsiteX12" fmla="*/ 1830671 w 2737862"/>
              <a:gd name="connsiteY12" fmla="*/ 43637 h 2796977"/>
              <a:gd name="connsiteX13" fmla="*/ 186709 w 2737862"/>
              <a:gd name="connsiteY13" fmla="*/ 0 h 2796977"/>
              <a:gd name="connsiteX14" fmla="*/ 71602 w 2737862"/>
              <a:gd name="connsiteY14" fmla="*/ 0 h 2796977"/>
              <a:gd name="connsiteX15" fmla="*/ 26684 w 2737862"/>
              <a:gd name="connsiteY15" fmla="*/ 82718 h 2796977"/>
              <a:gd name="connsiteX16" fmla="*/ 402117 w 2737862"/>
              <a:gd name="connsiteY16" fmla="*/ 661386 h 2796977"/>
              <a:gd name="connsiteX17" fmla="*/ 399768 w 2737862"/>
              <a:gd name="connsiteY17" fmla="*/ 878289 h 2796977"/>
              <a:gd name="connsiteX18" fmla="*/ 12019 w 2737862"/>
              <a:gd name="connsiteY18" fmla="*/ 1448628 h 279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37862" h="2796977">
                <a:moveTo>
                  <a:pt x="12019" y="1448628"/>
                </a:moveTo>
                <a:cubicBezTo>
                  <a:pt x="-19017" y="1494258"/>
                  <a:pt x="13657" y="1555905"/>
                  <a:pt x="68826" y="1555834"/>
                </a:cubicBezTo>
                <a:cubicBezTo>
                  <a:pt x="79290" y="1555834"/>
                  <a:pt x="89897" y="1555834"/>
                  <a:pt x="100646" y="1555834"/>
                </a:cubicBezTo>
                <a:cubicBezTo>
                  <a:pt x="641301" y="1555834"/>
                  <a:pt x="815990" y="1573559"/>
                  <a:pt x="815990" y="1573559"/>
                </a:cubicBezTo>
                <a:cubicBezTo>
                  <a:pt x="1049052" y="1585376"/>
                  <a:pt x="1164230" y="1709453"/>
                  <a:pt x="1167434" y="1925003"/>
                </a:cubicBezTo>
                <a:cubicBezTo>
                  <a:pt x="1167434" y="1925003"/>
                  <a:pt x="1177400" y="1967358"/>
                  <a:pt x="1182312" y="2232098"/>
                </a:cubicBezTo>
                <a:cubicBezTo>
                  <a:pt x="1183522" y="2296663"/>
                  <a:pt x="1215911" y="2356673"/>
                  <a:pt x="1269301" y="2392977"/>
                </a:cubicBezTo>
                <a:lnTo>
                  <a:pt x="1810098" y="2760723"/>
                </a:lnTo>
                <a:cubicBezTo>
                  <a:pt x="1879789" y="2808132"/>
                  <a:pt x="1971120" y="2809129"/>
                  <a:pt x="2041807" y="2763214"/>
                </a:cubicBezTo>
                <a:lnTo>
                  <a:pt x="2642116" y="2373686"/>
                </a:lnTo>
                <a:cubicBezTo>
                  <a:pt x="2702126" y="2334748"/>
                  <a:pt x="2738146" y="2267904"/>
                  <a:pt x="2737861" y="2196434"/>
                </a:cubicBezTo>
                <a:cubicBezTo>
                  <a:pt x="2732522" y="1065151"/>
                  <a:pt x="2695506" y="908472"/>
                  <a:pt x="2695506" y="908472"/>
                </a:cubicBezTo>
                <a:cubicBezTo>
                  <a:pt x="2687604" y="378067"/>
                  <a:pt x="2404071" y="72752"/>
                  <a:pt x="1830671" y="43637"/>
                </a:cubicBezTo>
                <a:cubicBezTo>
                  <a:pt x="1830671" y="43637"/>
                  <a:pt x="1517169" y="0"/>
                  <a:pt x="186709" y="0"/>
                </a:cubicBezTo>
                <a:cubicBezTo>
                  <a:pt x="169197" y="0"/>
                  <a:pt x="119367" y="0"/>
                  <a:pt x="71602" y="0"/>
                </a:cubicBezTo>
                <a:cubicBezTo>
                  <a:pt x="29104" y="0"/>
                  <a:pt x="3548" y="47125"/>
                  <a:pt x="26684" y="82718"/>
                </a:cubicBezTo>
                <a:lnTo>
                  <a:pt x="402117" y="661386"/>
                </a:lnTo>
                <a:cubicBezTo>
                  <a:pt x="445042" y="727589"/>
                  <a:pt x="444116" y="813012"/>
                  <a:pt x="399768" y="878289"/>
                </a:cubicBezTo>
                <a:lnTo>
                  <a:pt x="12019" y="1448628"/>
                </a:lnTo>
                <a:close/>
              </a:path>
            </a:pathLst>
          </a:custGeom>
          <a:solidFill>
            <a:schemeClr val="bg1">
              <a:lumMod val="65000"/>
            </a:schemeClr>
          </a:solidFill>
          <a:ln w="38100" cap="flat">
            <a:solidFill>
              <a:schemeClr val="bg1"/>
            </a:solidFill>
            <a:prstDash val="solid"/>
            <a:miter/>
          </a:ln>
          <a:effectLst>
            <a:outerShdw blurRad="50800" dist="38100" dir="8100000" algn="tr" rotWithShape="0">
              <a:prstClr val="black">
                <a:alpha val="40000"/>
              </a:prstClr>
            </a:outerShdw>
          </a:effectLst>
        </p:spPr>
        <p:txBody>
          <a:bodyPr rtlCol="0" anchor="ctr"/>
          <a:lstStyle/>
          <a:p>
            <a:endParaRPr lang="en-IN"/>
          </a:p>
        </p:txBody>
      </p:sp>
      <p:sp>
        <p:nvSpPr>
          <p:cNvPr id="29" name="Freeform: Shape 28">
            <a:extLst>
              <a:ext uri="{FF2B5EF4-FFF2-40B4-BE49-F238E27FC236}">
                <a16:creationId xmlns:a16="http://schemas.microsoft.com/office/drawing/2014/main" id="{2848A3A4-506A-F101-8C02-6524F51BF342}"/>
              </a:ext>
            </a:extLst>
          </p:cNvPr>
          <p:cNvSpPr/>
          <p:nvPr/>
        </p:nvSpPr>
        <p:spPr>
          <a:xfrm>
            <a:off x="1170273" y="1395392"/>
            <a:ext cx="2667774" cy="2516078"/>
          </a:xfrm>
          <a:custGeom>
            <a:avLst/>
            <a:gdLst>
              <a:gd name="connsiteX0" fmla="*/ 1422076 w 2834925"/>
              <a:gd name="connsiteY0" fmla="*/ 2636580 h 2673724"/>
              <a:gd name="connsiteX1" fmla="*/ 1553627 w 2834925"/>
              <a:gd name="connsiteY1" fmla="*/ 2566960 h 2673724"/>
              <a:gd name="connsiteX2" fmla="*/ 1553627 w 2834925"/>
              <a:gd name="connsiteY2" fmla="*/ 2565252 h 2673724"/>
              <a:gd name="connsiteX3" fmla="*/ 1583383 w 2834925"/>
              <a:gd name="connsiteY3" fmla="*/ 1924012 h 2673724"/>
              <a:gd name="connsiteX4" fmla="*/ 1934826 w 2834925"/>
              <a:gd name="connsiteY4" fmla="*/ 1572568 h 2673724"/>
              <a:gd name="connsiteX5" fmla="*/ 2205973 w 2834925"/>
              <a:gd name="connsiteY5" fmla="*/ 1559470 h 2673724"/>
              <a:gd name="connsiteX6" fmla="*/ 2409848 w 2834925"/>
              <a:gd name="connsiteY6" fmla="*/ 1448135 h 2673724"/>
              <a:gd name="connsiteX7" fmla="*/ 2803576 w 2834925"/>
              <a:gd name="connsiteY7" fmla="*/ 869182 h 2673724"/>
              <a:gd name="connsiteX8" fmla="*/ 2805712 w 2834925"/>
              <a:gd name="connsiteY8" fmla="*/ 668795 h 2673724"/>
              <a:gd name="connsiteX9" fmla="*/ 2431702 w 2834925"/>
              <a:gd name="connsiteY9" fmla="*/ 92262 h 2673724"/>
              <a:gd name="connsiteX10" fmla="*/ 2260430 w 2834925"/>
              <a:gd name="connsiteY10" fmla="*/ 5 h 2673724"/>
              <a:gd name="connsiteX11" fmla="*/ 938156 w 2834925"/>
              <a:gd name="connsiteY11" fmla="*/ 42645 h 2673724"/>
              <a:gd name="connsiteX12" fmla="*/ 73321 w 2834925"/>
              <a:gd name="connsiteY12" fmla="*/ 907480 h 2673724"/>
              <a:gd name="connsiteX13" fmla="*/ 0 w 2834925"/>
              <a:gd name="connsiteY13" fmla="*/ 2485382 h 2673724"/>
              <a:gd name="connsiteX14" fmla="*/ 214 w 2834925"/>
              <a:gd name="connsiteY14" fmla="*/ 2588886 h 2673724"/>
              <a:gd name="connsiteX15" fmla="*/ 131622 w 2834925"/>
              <a:gd name="connsiteY15" fmla="*/ 2659858 h 2673724"/>
              <a:gd name="connsiteX16" fmla="*/ 726734 w 2834925"/>
              <a:gd name="connsiteY16" fmla="*/ 2273747 h 2673724"/>
              <a:gd name="connsiteX17" fmla="*/ 891102 w 2834925"/>
              <a:gd name="connsiteY17" fmla="*/ 2275526 h 2673724"/>
              <a:gd name="connsiteX18" fmla="*/ 1422076 w 2834925"/>
              <a:gd name="connsiteY18" fmla="*/ 2636580 h 267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34925" h="2673724">
                <a:moveTo>
                  <a:pt x="1422076" y="2636580"/>
                </a:moveTo>
                <a:cubicBezTo>
                  <a:pt x="1477957" y="2674593"/>
                  <a:pt x="1553627" y="2634516"/>
                  <a:pt x="1553627" y="2566960"/>
                </a:cubicBezTo>
                <a:lnTo>
                  <a:pt x="1553627" y="2565252"/>
                </a:lnTo>
                <a:cubicBezTo>
                  <a:pt x="1553627" y="2089589"/>
                  <a:pt x="1583383" y="1924012"/>
                  <a:pt x="1583383" y="1924012"/>
                </a:cubicBezTo>
                <a:cubicBezTo>
                  <a:pt x="1615630" y="1699634"/>
                  <a:pt x="1721981" y="1581395"/>
                  <a:pt x="1934826" y="1572568"/>
                </a:cubicBezTo>
                <a:cubicBezTo>
                  <a:pt x="1934826" y="1572568"/>
                  <a:pt x="2011636" y="1564737"/>
                  <a:pt x="2205973" y="1559470"/>
                </a:cubicBezTo>
                <a:cubicBezTo>
                  <a:pt x="2287907" y="1557263"/>
                  <a:pt x="2363791" y="1515833"/>
                  <a:pt x="2409848" y="1448135"/>
                </a:cubicBezTo>
                <a:lnTo>
                  <a:pt x="2803576" y="869182"/>
                </a:lnTo>
                <a:cubicBezTo>
                  <a:pt x="2844579" y="808888"/>
                  <a:pt x="2845433" y="729943"/>
                  <a:pt x="2805712" y="668795"/>
                </a:cubicBezTo>
                <a:lnTo>
                  <a:pt x="2431702" y="92262"/>
                </a:lnTo>
                <a:cubicBezTo>
                  <a:pt x="2394116" y="34317"/>
                  <a:pt x="2329480" y="-493"/>
                  <a:pt x="2260430" y="5"/>
                </a:cubicBezTo>
                <a:cubicBezTo>
                  <a:pt x="1293016" y="6483"/>
                  <a:pt x="938156" y="42645"/>
                  <a:pt x="938156" y="42645"/>
                </a:cubicBezTo>
                <a:cubicBezTo>
                  <a:pt x="414372" y="64428"/>
                  <a:pt x="152693" y="355222"/>
                  <a:pt x="73321" y="907480"/>
                </a:cubicBezTo>
                <a:cubicBezTo>
                  <a:pt x="73321" y="907480"/>
                  <a:pt x="0" y="1314876"/>
                  <a:pt x="0" y="2485382"/>
                </a:cubicBezTo>
                <a:cubicBezTo>
                  <a:pt x="0" y="2520334"/>
                  <a:pt x="71" y="2554859"/>
                  <a:pt x="214" y="2588886"/>
                </a:cubicBezTo>
                <a:cubicBezTo>
                  <a:pt x="498" y="2656227"/>
                  <a:pt x="75101" y="2696518"/>
                  <a:pt x="131622" y="2659858"/>
                </a:cubicBezTo>
                <a:lnTo>
                  <a:pt x="726734" y="2273747"/>
                </a:lnTo>
                <a:cubicBezTo>
                  <a:pt x="776849" y="2241215"/>
                  <a:pt x="841628" y="2241927"/>
                  <a:pt x="891102" y="2275526"/>
                </a:cubicBezTo>
                <a:lnTo>
                  <a:pt x="1422076" y="2636580"/>
                </a:lnTo>
                <a:close/>
              </a:path>
            </a:pathLst>
          </a:custGeom>
          <a:solidFill>
            <a:schemeClr val="bg1">
              <a:lumMod val="65000"/>
            </a:schemeClr>
          </a:solidFill>
          <a:ln w="38100" cap="flat">
            <a:solidFill>
              <a:schemeClr val="bg1"/>
            </a:solidFill>
            <a:prstDash val="solid"/>
            <a:miter/>
          </a:ln>
          <a:effectLst>
            <a:outerShdw blurRad="50800" dist="38100" dir="8100000" algn="tr" rotWithShape="0">
              <a:prstClr val="black">
                <a:alpha val="40000"/>
              </a:prstClr>
            </a:outerShdw>
          </a:effectLst>
        </p:spPr>
        <p:txBody>
          <a:bodyPr rtlCol="0" anchor="ctr"/>
          <a:lstStyle/>
          <a:p>
            <a:endParaRPr lang="en-IN"/>
          </a:p>
        </p:txBody>
      </p:sp>
      <p:sp>
        <p:nvSpPr>
          <p:cNvPr id="30" name="Freeform: Shape 29">
            <a:extLst>
              <a:ext uri="{FF2B5EF4-FFF2-40B4-BE49-F238E27FC236}">
                <a16:creationId xmlns:a16="http://schemas.microsoft.com/office/drawing/2014/main" id="{AF976E6E-1D17-A602-CFDB-DEED90D3AC96}"/>
              </a:ext>
            </a:extLst>
          </p:cNvPr>
          <p:cNvSpPr/>
          <p:nvPr/>
        </p:nvSpPr>
        <p:spPr>
          <a:xfrm>
            <a:off x="1174387" y="3610696"/>
            <a:ext cx="2547076" cy="2716392"/>
          </a:xfrm>
          <a:custGeom>
            <a:avLst/>
            <a:gdLst>
              <a:gd name="connsiteX0" fmla="*/ 2672137 w 2706664"/>
              <a:gd name="connsiteY0" fmla="*/ 1440097 h 2886589"/>
              <a:gd name="connsiteX1" fmla="*/ 2614263 w 2706664"/>
              <a:gd name="connsiteY1" fmla="*/ 1330826 h 2886589"/>
              <a:gd name="connsiteX2" fmla="*/ 2612839 w 2706664"/>
              <a:gd name="connsiteY2" fmla="*/ 1330826 h 2886589"/>
              <a:gd name="connsiteX3" fmla="*/ 1930524 w 2706664"/>
              <a:gd name="connsiteY3" fmla="*/ 1298294 h 2886589"/>
              <a:gd name="connsiteX4" fmla="*/ 1579081 w 2706664"/>
              <a:gd name="connsiteY4" fmla="*/ 946851 h 2886589"/>
              <a:gd name="connsiteX5" fmla="*/ 1555946 w 2706664"/>
              <a:gd name="connsiteY5" fmla="*/ 584658 h 2886589"/>
              <a:gd name="connsiteX6" fmla="*/ 1457781 w 2706664"/>
              <a:gd name="connsiteY6" fmla="*/ 407406 h 2886589"/>
              <a:gd name="connsiteX7" fmla="*/ 904810 w 2706664"/>
              <a:gd name="connsiteY7" fmla="*/ 31403 h 2886589"/>
              <a:gd name="connsiteX8" fmla="*/ 703996 w 2706664"/>
              <a:gd name="connsiteY8" fmla="*/ 29268 h 2886589"/>
              <a:gd name="connsiteX9" fmla="*/ 105609 w 2706664"/>
              <a:gd name="connsiteY9" fmla="*/ 417514 h 2886589"/>
              <a:gd name="connsiteX10" fmla="*/ 41 w 2706664"/>
              <a:gd name="connsiteY10" fmla="*/ 616265 h 2886589"/>
              <a:gd name="connsiteX11" fmla="*/ 69019 w 2706664"/>
              <a:gd name="connsiteY11" fmla="*/ 1941813 h 2886589"/>
              <a:gd name="connsiteX12" fmla="*/ 933854 w 2706664"/>
              <a:gd name="connsiteY12" fmla="*/ 2806648 h 2886589"/>
              <a:gd name="connsiteX13" fmla="*/ 2612910 w 2706664"/>
              <a:gd name="connsiteY13" fmla="*/ 2886589 h 2886589"/>
              <a:gd name="connsiteX14" fmla="*/ 2614690 w 2706664"/>
              <a:gd name="connsiteY14" fmla="*/ 2886589 h 2886589"/>
              <a:gd name="connsiteX15" fmla="*/ 2691713 w 2706664"/>
              <a:gd name="connsiteY15" fmla="*/ 2744787 h 2886589"/>
              <a:gd name="connsiteX16" fmla="*/ 2321761 w 2706664"/>
              <a:gd name="connsiteY16" fmla="*/ 2174590 h 2886589"/>
              <a:gd name="connsiteX17" fmla="*/ 2324181 w 2706664"/>
              <a:gd name="connsiteY17" fmla="*/ 1951921 h 2886589"/>
              <a:gd name="connsiteX18" fmla="*/ 2672137 w 2706664"/>
              <a:gd name="connsiteY18" fmla="*/ 1440097 h 288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06664" h="2886589">
                <a:moveTo>
                  <a:pt x="2672137" y="1440097"/>
                </a:moveTo>
                <a:cubicBezTo>
                  <a:pt x="2703743" y="1393683"/>
                  <a:pt x="2670428" y="1330826"/>
                  <a:pt x="2614263" y="1330826"/>
                </a:cubicBezTo>
                <a:lnTo>
                  <a:pt x="2612839" y="1330826"/>
                </a:lnTo>
                <a:cubicBezTo>
                  <a:pt x="2136963" y="1330826"/>
                  <a:pt x="1930524" y="1298294"/>
                  <a:pt x="1930524" y="1298294"/>
                </a:cubicBezTo>
                <a:cubicBezTo>
                  <a:pt x="1708852" y="1271671"/>
                  <a:pt x="1602430" y="1183045"/>
                  <a:pt x="1579081" y="946851"/>
                </a:cubicBezTo>
                <a:cubicBezTo>
                  <a:pt x="1579081" y="946851"/>
                  <a:pt x="1564701" y="821066"/>
                  <a:pt x="1555946" y="584658"/>
                </a:cubicBezTo>
                <a:cubicBezTo>
                  <a:pt x="1553312" y="513330"/>
                  <a:pt x="1516793" y="447484"/>
                  <a:pt x="1457781" y="407406"/>
                </a:cubicBezTo>
                <a:lnTo>
                  <a:pt x="904810" y="31403"/>
                </a:lnTo>
                <a:cubicBezTo>
                  <a:pt x="844445" y="-9671"/>
                  <a:pt x="765286" y="-10525"/>
                  <a:pt x="703996" y="29268"/>
                </a:cubicBezTo>
                <a:lnTo>
                  <a:pt x="105609" y="417514"/>
                </a:lnTo>
                <a:cubicBezTo>
                  <a:pt x="38481" y="461080"/>
                  <a:pt x="-1454" y="536252"/>
                  <a:pt x="41" y="616265"/>
                </a:cubicBezTo>
                <a:cubicBezTo>
                  <a:pt x="15773" y="1477327"/>
                  <a:pt x="69019" y="1941813"/>
                  <a:pt x="69019" y="1941813"/>
                </a:cubicBezTo>
                <a:cubicBezTo>
                  <a:pt x="126609" y="2523115"/>
                  <a:pt x="388287" y="2741228"/>
                  <a:pt x="933854" y="2806648"/>
                </a:cubicBezTo>
                <a:cubicBezTo>
                  <a:pt x="933854" y="2806648"/>
                  <a:pt x="1441835" y="2886589"/>
                  <a:pt x="2612910" y="2886589"/>
                </a:cubicBezTo>
                <a:lnTo>
                  <a:pt x="2614690" y="2886589"/>
                </a:lnTo>
                <a:cubicBezTo>
                  <a:pt x="2687513" y="2886589"/>
                  <a:pt x="2731363" y="2805865"/>
                  <a:pt x="2691713" y="2744787"/>
                </a:cubicBezTo>
                <a:lnTo>
                  <a:pt x="2321761" y="2174590"/>
                </a:lnTo>
                <a:cubicBezTo>
                  <a:pt x="2277697" y="2106679"/>
                  <a:pt x="2278622" y="2018907"/>
                  <a:pt x="2324181" y="1951921"/>
                </a:cubicBezTo>
                <a:lnTo>
                  <a:pt x="2672137" y="1440097"/>
                </a:lnTo>
                <a:close/>
              </a:path>
            </a:pathLst>
          </a:custGeom>
          <a:solidFill>
            <a:schemeClr val="accent3"/>
          </a:solidFill>
          <a:ln w="38100" cap="flat">
            <a:solidFill>
              <a:schemeClr val="bg1"/>
            </a:solidFill>
            <a:prstDash val="solid"/>
            <a:miter/>
          </a:ln>
          <a:effectLst>
            <a:outerShdw blurRad="50800" dist="38100" dir="8100000" algn="tr" rotWithShape="0">
              <a:prstClr val="black">
                <a:alpha val="40000"/>
              </a:prstClr>
            </a:outerShdw>
          </a:effectLst>
        </p:spPr>
        <p:txBody>
          <a:bodyPr rtlCol="0" anchor="ctr"/>
          <a:lstStyle/>
          <a:p>
            <a:endParaRPr lang="en-IN"/>
          </a:p>
        </p:txBody>
      </p:sp>
      <p:sp>
        <p:nvSpPr>
          <p:cNvPr id="31" name="Freeform: Shape 30">
            <a:extLst>
              <a:ext uri="{FF2B5EF4-FFF2-40B4-BE49-F238E27FC236}">
                <a16:creationId xmlns:a16="http://schemas.microsoft.com/office/drawing/2014/main" id="{147BA2E2-37BB-530E-091A-AC96F72BF310}"/>
              </a:ext>
            </a:extLst>
          </p:cNvPr>
          <p:cNvSpPr/>
          <p:nvPr/>
        </p:nvSpPr>
        <p:spPr>
          <a:xfrm>
            <a:off x="3414134" y="3712061"/>
            <a:ext cx="2681866" cy="2612432"/>
          </a:xfrm>
          <a:custGeom>
            <a:avLst/>
            <a:gdLst>
              <a:gd name="connsiteX0" fmla="*/ 1402625 w 2849900"/>
              <a:gd name="connsiteY0" fmla="*/ 42779 h 2776115"/>
              <a:gd name="connsiteX1" fmla="*/ 1296345 w 2849900"/>
              <a:gd name="connsiteY1" fmla="*/ 99016 h 2776115"/>
              <a:gd name="connsiteX2" fmla="*/ 1296345 w 2849900"/>
              <a:gd name="connsiteY2" fmla="*/ 100440 h 2776115"/>
              <a:gd name="connsiteX3" fmla="*/ 1278833 w 2849900"/>
              <a:gd name="connsiteY3" fmla="*/ 839134 h 2776115"/>
              <a:gd name="connsiteX4" fmla="*/ 927390 w 2849900"/>
              <a:gd name="connsiteY4" fmla="*/ 1190577 h 2776115"/>
              <a:gd name="connsiteX5" fmla="*/ 572529 w 2849900"/>
              <a:gd name="connsiteY5" fmla="*/ 1216844 h 2776115"/>
              <a:gd name="connsiteX6" fmla="*/ 405243 w 2849900"/>
              <a:gd name="connsiteY6" fmla="*/ 1309528 h 2776115"/>
              <a:gd name="connsiteX7" fmla="*/ 28956 w 2849900"/>
              <a:gd name="connsiteY7" fmla="*/ 1862854 h 2776115"/>
              <a:gd name="connsiteX8" fmla="*/ 26962 w 2849900"/>
              <a:gd name="connsiteY8" fmla="*/ 2047937 h 2776115"/>
              <a:gd name="connsiteX9" fmla="*/ 446246 w 2849900"/>
              <a:gd name="connsiteY9" fmla="*/ 2694090 h 2776115"/>
              <a:gd name="connsiteX10" fmla="*/ 599936 w 2849900"/>
              <a:gd name="connsiteY10" fmla="*/ 2776096 h 2776115"/>
              <a:gd name="connsiteX11" fmla="*/ 1942070 w 2849900"/>
              <a:gd name="connsiteY11" fmla="*/ 2698859 h 2776115"/>
              <a:gd name="connsiteX12" fmla="*/ 2806905 w 2849900"/>
              <a:gd name="connsiteY12" fmla="*/ 1834024 h 2776115"/>
              <a:gd name="connsiteX13" fmla="*/ 2849901 w 2849900"/>
              <a:gd name="connsiteY13" fmla="*/ 285238 h 2776115"/>
              <a:gd name="connsiteX14" fmla="*/ 2849901 w 2849900"/>
              <a:gd name="connsiteY14" fmla="*/ 64420 h 2776115"/>
              <a:gd name="connsiteX15" fmla="*/ 2750597 w 2849900"/>
              <a:gd name="connsiteY15" fmla="*/ 10461 h 2776115"/>
              <a:gd name="connsiteX16" fmla="*/ 2161251 w 2849900"/>
              <a:gd name="connsiteY16" fmla="*/ 392871 h 2776115"/>
              <a:gd name="connsiteX17" fmla="*/ 1913525 w 2849900"/>
              <a:gd name="connsiteY17" fmla="*/ 390165 h 2776115"/>
              <a:gd name="connsiteX18" fmla="*/ 1402625 w 2849900"/>
              <a:gd name="connsiteY18" fmla="*/ 42779 h 277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9900" h="2776115">
                <a:moveTo>
                  <a:pt x="1402625" y="42779"/>
                </a:moveTo>
                <a:cubicBezTo>
                  <a:pt x="1357493" y="12098"/>
                  <a:pt x="1296345" y="44417"/>
                  <a:pt x="1296345" y="99016"/>
                </a:cubicBezTo>
                <a:lnTo>
                  <a:pt x="1296345" y="100440"/>
                </a:lnTo>
                <a:cubicBezTo>
                  <a:pt x="1296345" y="664729"/>
                  <a:pt x="1278833" y="839134"/>
                  <a:pt x="1278833" y="839134"/>
                </a:cubicBezTo>
                <a:cubicBezTo>
                  <a:pt x="1260895" y="1028060"/>
                  <a:pt x="1154472" y="1158117"/>
                  <a:pt x="927390" y="1190577"/>
                </a:cubicBezTo>
                <a:cubicBezTo>
                  <a:pt x="927390" y="1190577"/>
                  <a:pt x="813849" y="1207448"/>
                  <a:pt x="572529" y="1216844"/>
                </a:cubicBezTo>
                <a:cubicBezTo>
                  <a:pt x="505259" y="1219479"/>
                  <a:pt x="443114" y="1253790"/>
                  <a:pt x="405243" y="1309528"/>
                </a:cubicBezTo>
                <a:lnTo>
                  <a:pt x="28956" y="1862854"/>
                </a:lnTo>
                <a:cubicBezTo>
                  <a:pt x="-8915" y="1918522"/>
                  <a:pt x="-9698" y="1991487"/>
                  <a:pt x="26962" y="2047937"/>
                </a:cubicBezTo>
                <a:lnTo>
                  <a:pt x="446246" y="2694090"/>
                </a:lnTo>
                <a:cubicBezTo>
                  <a:pt x="479917" y="2746055"/>
                  <a:pt x="538004" y="2777021"/>
                  <a:pt x="599936" y="2776096"/>
                </a:cubicBezTo>
                <a:cubicBezTo>
                  <a:pt x="1516807" y="2762072"/>
                  <a:pt x="1942070" y="2698859"/>
                  <a:pt x="1942070" y="2698859"/>
                </a:cubicBezTo>
                <a:cubicBezTo>
                  <a:pt x="2500949" y="2618918"/>
                  <a:pt x="2762699" y="2299009"/>
                  <a:pt x="2806905" y="1834024"/>
                </a:cubicBezTo>
                <a:cubicBezTo>
                  <a:pt x="2806905" y="1834024"/>
                  <a:pt x="2849901" y="1673785"/>
                  <a:pt x="2849901" y="285238"/>
                </a:cubicBezTo>
                <a:lnTo>
                  <a:pt x="2849901" y="64420"/>
                </a:lnTo>
                <a:cubicBezTo>
                  <a:pt x="2849901" y="13451"/>
                  <a:pt x="2793380" y="-17301"/>
                  <a:pt x="2750597" y="10461"/>
                </a:cubicBezTo>
                <a:lnTo>
                  <a:pt x="2161251" y="392871"/>
                </a:lnTo>
                <a:cubicBezTo>
                  <a:pt x="2085652" y="441917"/>
                  <a:pt x="1988056" y="440850"/>
                  <a:pt x="1913525" y="390165"/>
                </a:cubicBezTo>
                <a:lnTo>
                  <a:pt x="1402625" y="42779"/>
                </a:lnTo>
                <a:close/>
              </a:path>
            </a:pathLst>
          </a:custGeom>
          <a:solidFill>
            <a:schemeClr val="bg1">
              <a:lumMod val="65000"/>
            </a:schemeClr>
          </a:solidFill>
          <a:ln w="38100" cap="flat">
            <a:solidFill>
              <a:schemeClr val="bg1"/>
            </a:solidFill>
            <a:prstDash val="solid"/>
            <a:miter/>
          </a:ln>
          <a:effectLst>
            <a:outerShdw blurRad="50800" dist="38100" dir="8100000" algn="tr" rotWithShape="0">
              <a:prstClr val="black">
                <a:alpha val="40000"/>
              </a:prstClr>
            </a:outerShdw>
          </a:effectLst>
        </p:spPr>
        <p:txBody>
          <a:bodyPr rtlCol="0" anchor="ctr"/>
          <a:lstStyle/>
          <a:p>
            <a:endParaRPr lang="en-IN"/>
          </a:p>
        </p:txBody>
      </p:sp>
      <p:sp>
        <p:nvSpPr>
          <p:cNvPr id="3" name="Title 2">
            <a:extLst>
              <a:ext uri="{FF2B5EF4-FFF2-40B4-BE49-F238E27FC236}">
                <a16:creationId xmlns:a16="http://schemas.microsoft.com/office/drawing/2014/main" id="{E3B2DCAE-ADFE-A123-94AF-E31B3822BB61}"/>
              </a:ext>
            </a:extLst>
          </p:cNvPr>
          <p:cNvSpPr>
            <a:spLocks noGrp="1"/>
          </p:cNvSpPr>
          <p:nvPr>
            <p:ph type="title"/>
          </p:nvPr>
        </p:nvSpPr>
        <p:spPr>
          <a:xfrm>
            <a:off x="835122" y="68896"/>
            <a:ext cx="10515600" cy="1325563"/>
          </a:xfrm>
        </p:spPr>
        <p:txBody>
          <a:bodyPr/>
          <a:lstStyle/>
          <a:p>
            <a:pPr algn="ctr"/>
            <a:r>
              <a:rPr lang="en-US" b="0" i="0" dirty="0">
                <a:solidFill>
                  <a:schemeClr val="bg1"/>
                </a:solidFill>
                <a:effectLst/>
              </a:rPr>
              <a:t>Powers &amp; Authorities</a:t>
            </a:r>
            <a:endParaRPr lang="en-IN" dirty="0">
              <a:solidFill>
                <a:schemeClr val="bg1"/>
              </a:solidFill>
            </a:endParaRPr>
          </a:p>
        </p:txBody>
      </p:sp>
      <p:sp>
        <p:nvSpPr>
          <p:cNvPr id="170" name="TextBox 169">
            <a:extLst>
              <a:ext uri="{FF2B5EF4-FFF2-40B4-BE49-F238E27FC236}">
                <a16:creationId xmlns:a16="http://schemas.microsoft.com/office/drawing/2014/main" id="{26AEBD72-503C-0D2B-3BB3-49C3F728B8D0}"/>
              </a:ext>
            </a:extLst>
          </p:cNvPr>
          <p:cNvSpPr txBox="1"/>
          <p:nvPr/>
        </p:nvSpPr>
        <p:spPr>
          <a:xfrm>
            <a:off x="2982308" y="1857518"/>
            <a:ext cx="620724" cy="610970"/>
          </a:xfrm>
          <a:prstGeom prst="rect">
            <a:avLst/>
          </a:prstGeom>
          <a:noFill/>
        </p:spPr>
        <p:txBody>
          <a:bodyPr wrap="square" lIns="0" tIns="0" rIns="0" bIns="0" rtlCol="0" anchor="ctr">
            <a:noAutofit/>
          </a:bodyPr>
          <a:lstStyle/>
          <a:p>
            <a:pPr algn="ctr"/>
            <a:r>
              <a:rPr lang="en-US" sz="3200" b="1" dirty="0">
                <a:solidFill>
                  <a:schemeClr val="bg1"/>
                </a:solidFill>
              </a:rPr>
              <a:t>01</a:t>
            </a:r>
            <a:endParaRPr lang="en-IN" sz="3200" b="1" dirty="0">
              <a:solidFill>
                <a:schemeClr val="bg1"/>
              </a:solidFill>
            </a:endParaRPr>
          </a:p>
        </p:txBody>
      </p:sp>
      <p:sp>
        <p:nvSpPr>
          <p:cNvPr id="171" name="TextBox 170">
            <a:extLst>
              <a:ext uri="{FF2B5EF4-FFF2-40B4-BE49-F238E27FC236}">
                <a16:creationId xmlns:a16="http://schemas.microsoft.com/office/drawing/2014/main" id="{C465542D-179E-A4D5-6147-FBB756B8A887}"/>
              </a:ext>
            </a:extLst>
          </p:cNvPr>
          <p:cNvSpPr txBox="1"/>
          <p:nvPr/>
        </p:nvSpPr>
        <p:spPr>
          <a:xfrm>
            <a:off x="5018927" y="3229117"/>
            <a:ext cx="620724" cy="610970"/>
          </a:xfrm>
          <a:prstGeom prst="rect">
            <a:avLst/>
          </a:prstGeom>
          <a:noFill/>
        </p:spPr>
        <p:txBody>
          <a:bodyPr wrap="square" lIns="0" tIns="0" rIns="0" bIns="0" rtlCol="0" anchor="ctr">
            <a:noAutofit/>
          </a:bodyPr>
          <a:lstStyle/>
          <a:p>
            <a:pPr algn="ctr"/>
            <a:r>
              <a:rPr lang="en-US" sz="3200" b="1" dirty="0">
                <a:solidFill>
                  <a:schemeClr val="bg1"/>
                </a:solidFill>
              </a:rPr>
              <a:t>02</a:t>
            </a:r>
            <a:endParaRPr lang="en-IN" sz="3200" b="1" dirty="0">
              <a:solidFill>
                <a:schemeClr val="bg1"/>
              </a:solidFill>
            </a:endParaRPr>
          </a:p>
        </p:txBody>
      </p:sp>
      <p:sp>
        <p:nvSpPr>
          <p:cNvPr id="172" name="TextBox 171">
            <a:extLst>
              <a:ext uri="{FF2B5EF4-FFF2-40B4-BE49-F238E27FC236}">
                <a16:creationId xmlns:a16="http://schemas.microsoft.com/office/drawing/2014/main" id="{9E8F377D-9E7A-3E91-455B-92AC9022BA4F}"/>
              </a:ext>
            </a:extLst>
          </p:cNvPr>
          <p:cNvSpPr txBox="1"/>
          <p:nvPr/>
        </p:nvSpPr>
        <p:spPr>
          <a:xfrm>
            <a:off x="3619621" y="5238027"/>
            <a:ext cx="620724" cy="610970"/>
          </a:xfrm>
          <a:prstGeom prst="rect">
            <a:avLst/>
          </a:prstGeom>
          <a:noFill/>
        </p:spPr>
        <p:txBody>
          <a:bodyPr wrap="square" lIns="0" tIns="0" rIns="0" bIns="0" rtlCol="0" anchor="ctr">
            <a:noAutofit/>
          </a:bodyPr>
          <a:lstStyle/>
          <a:p>
            <a:pPr algn="ctr"/>
            <a:r>
              <a:rPr lang="en-US" sz="3200" b="1" dirty="0">
                <a:solidFill>
                  <a:schemeClr val="bg1"/>
                </a:solidFill>
              </a:rPr>
              <a:t>03</a:t>
            </a:r>
            <a:endParaRPr lang="en-IN" sz="3200" b="1" dirty="0">
              <a:solidFill>
                <a:schemeClr val="bg1"/>
              </a:solidFill>
            </a:endParaRPr>
          </a:p>
        </p:txBody>
      </p:sp>
      <p:sp>
        <p:nvSpPr>
          <p:cNvPr id="173" name="TextBox 172">
            <a:extLst>
              <a:ext uri="{FF2B5EF4-FFF2-40B4-BE49-F238E27FC236}">
                <a16:creationId xmlns:a16="http://schemas.microsoft.com/office/drawing/2014/main" id="{4C4C676D-0C5D-728F-754B-E9562860C45B}"/>
              </a:ext>
            </a:extLst>
          </p:cNvPr>
          <p:cNvSpPr txBox="1"/>
          <p:nvPr/>
        </p:nvSpPr>
        <p:spPr>
          <a:xfrm>
            <a:off x="1610712" y="3783300"/>
            <a:ext cx="620724" cy="610970"/>
          </a:xfrm>
          <a:prstGeom prst="rect">
            <a:avLst/>
          </a:prstGeom>
          <a:noFill/>
        </p:spPr>
        <p:txBody>
          <a:bodyPr wrap="square" lIns="0" tIns="0" rIns="0" bIns="0" rtlCol="0" anchor="ctr">
            <a:noAutofit/>
          </a:bodyPr>
          <a:lstStyle/>
          <a:p>
            <a:pPr algn="ctr"/>
            <a:r>
              <a:rPr lang="en-US" sz="3200" b="1" dirty="0">
                <a:solidFill>
                  <a:schemeClr val="bg1"/>
                </a:solidFill>
              </a:rPr>
              <a:t>04</a:t>
            </a:r>
            <a:endParaRPr lang="en-IN" sz="3200" b="1" dirty="0">
              <a:solidFill>
                <a:schemeClr val="bg1"/>
              </a:solidFill>
            </a:endParaRPr>
          </a:p>
        </p:txBody>
      </p:sp>
      <p:sp>
        <p:nvSpPr>
          <p:cNvPr id="175" name="TextBox 174">
            <a:extLst>
              <a:ext uri="{FF2B5EF4-FFF2-40B4-BE49-F238E27FC236}">
                <a16:creationId xmlns:a16="http://schemas.microsoft.com/office/drawing/2014/main" id="{EF6CBA8D-F470-CB61-36E3-B4FAA5FEC657}"/>
              </a:ext>
            </a:extLst>
          </p:cNvPr>
          <p:cNvSpPr txBox="1"/>
          <p:nvPr/>
        </p:nvSpPr>
        <p:spPr>
          <a:xfrm>
            <a:off x="1440647" y="2276263"/>
            <a:ext cx="1566913" cy="341459"/>
          </a:xfrm>
          <a:prstGeom prst="rect">
            <a:avLst/>
          </a:prstGeom>
          <a:noFill/>
        </p:spPr>
        <p:txBody>
          <a:bodyPr wrap="square" lIns="0" tIns="0" rIns="0" bIns="0" rtlCol="0" anchor="ctr">
            <a:noAutofit/>
          </a:bodyPr>
          <a:lstStyle/>
          <a:p>
            <a:pPr algn="r"/>
            <a:r>
              <a:rPr lang="en-IN" sz="2800" b="1" dirty="0">
                <a:solidFill>
                  <a:schemeClr val="bg1"/>
                </a:solidFill>
                <a:ea typeface="Segoe UI Black" panose="020B0A02040204020203" pitchFamily="34" charset="0"/>
                <a:cs typeface="Segoe UI Light" panose="020B0502040204020203" pitchFamily="34" charset="0"/>
              </a:rPr>
              <a:t>STATUTES</a:t>
            </a:r>
            <a:endParaRPr lang="en-IN" sz="2800" b="1" dirty="0">
              <a:solidFill>
                <a:schemeClr val="bg1"/>
              </a:solidFill>
            </a:endParaRPr>
          </a:p>
        </p:txBody>
      </p:sp>
      <p:sp>
        <p:nvSpPr>
          <p:cNvPr id="177" name="TextBox 176">
            <a:extLst>
              <a:ext uri="{FF2B5EF4-FFF2-40B4-BE49-F238E27FC236}">
                <a16:creationId xmlns:a16="http://schemas.microsoft.com/office/drawing/2014/main" id="{A35F1F25-1153-BCAD-5BFE-0959038F7578}"/>
              </a:ext>
            </a:extLst>
          </p:cNvPr>
          <p:cNvSpPr txBox="1"/>
          <p:nvPr/>
        </p:nvSpPr>
        <p:spPr>
          <a:xfrm>
            <a:off x="3721463" y="2378142"/>
            <a:ext cx="2299981" cy="341459"/>
          </a:xfrm>
          <a:prstGeom prst="rect">
            <a:avLst/>
          </a:prstGeom>
          <a:noFill/>
        </p:spPr>
        <p:txBody>
          <a:bodyPr wrap="square" lIns="0" tIns="0" rIns="0" bIns="0" rtlCol="0" anchor="ctr">
            <a:noAutofit/>
          </a:bodyPr>
          <a:lstStyle/>
          <a:p>
            <a:pPr algn="r"/>
            <a:r>
              <a:rPr lang="en-IN" sz="2800" b="1" dirty="0">
                <a:solidFill>
                  <a:schemeClr val="bg1"/>
                </a:solidFill>
                <a:ea typeface="Segoe UI Black" panose="020B0A02040204020203" pitchFamily="34" charset="0"/>
                <a:cs typeface="Segoe UI Light" panose="020B0502040204020203" pitchFamily="34" charset="0"/>
              </a:rPr>
              <a:t>CONSTITUTION</a:t>
            </a:r>
            <a:endParaRPr lang="en-IN" sz="2800" b="1" dirty="0">
              <a:solidFill>
                <a:schemeClr val="bg1"/>
              </a:solidFill>
            </a:endParaRPr>
          </a:p>
        </p:txBody>
      </p:sp>
      <p:sp>
        <p:nvSpPr>
          <p:cNvPr id="179" name="TextBox 178">
            <a:extLst>
              <a:ext uri="{FF2B5EF4-FFF2-40B4-BE49-F238E27FC236}">
                <a16:creationId xmlns:a16="http://schemas.microsoft.com/office/drawing/2014/main" id="{F4C45A8E-B7A5-BC69-6492-673E40242414}"/>
              </a:ext>
            </a:extLst>
          </p:cNvPr>
          <p:cNvSpPr txBox="1"/>
          <p:nvPr/>
        </p:nvSpPr>
        <p:spPr>
          <a:xfrm>
            <a:off x="980509" y="4975820"/>
            <a:ext cx="1566913" cy="341459"/>
          </a:xfrm>
          <a:prstGeom prst="rect">
            <a:avLst/>
          </a:prstGeom>
          <a:noFill/>
        </p:spPr>
        <p:txBody>
          <a:bodyPr wrap="square" lIns="0" tIns="0" rIns="0" bIns="0" rtlCol="0" anchor="ctr">
            <a:noAutofit/>
          </a:bodyPr>
          <a:lstStyle/>
          <a:p>
            <a:pPr algn="r"/>
            <a:r>
              <a:rPr lang="en-IN" sz="2800" b="1" dirty="0">
                <a:solidFill>
                  <a:schemeClr val="bg1"/>
                </a:solidFill>
                <a:ea typeface="Segoe UI Black" panose="020B0A02040204020203" pitchFamily="34" charset="0"/>
                <a:cs typeface="Segoe UI Light" panose="020B0502040204020203" pitchFamily="34" charset="0"/>
              </a:rPr>
              <a:t>STATE RULES</a:t>
            </a:r>
            <a:endParaRPr lang="en-IN" sz="2800" b="1" dirty="0">
              <a:solidFill>
                <a:schemeClr val="bg1"/>
              </a:solidFill>
            </a:endParaRPr>
          </a:p>
        </p:txBody>
      </p:sp>
      <p:sp>
        <p:nvSpPr>
          <p:cNvPr id="181" name="TextBox 180">
            <a:extLst>
              <a:ext uri="{FF2B5EF4-FFF2-40B4-BE49-F238E27FC236}">
                <a16:creationId xmlns:a16="http://schemas.microsoft.com/office/drawing/2014/main" id="{211EAAED-BBD2-4059-2968-0D2B8DC93345}"/>
              </a:ext>
            </a:extLst>
          </p:cNvPr>
          <p:cNvSpPr txBox="1"/>
          <p:nvPr/>
        </p:nvSpPr>
        <p:spPr>
          <a:xfrm>
            <a:off x="4339621" y="5196485"/>
            <a:ext cx="1566913" cy="341459"/>
          </a:xfrm>
          <a:prstGeom prst="rect">
            <a:avLst/>
          </a:prstGeom>
          <a:noFill/>
        </p:spPr>
        <p:txBody>
          <a:bodyPr wrap="square" lIns="0" tIns="0" rIns="0" bIns="0" rtlCol="0" anchor="ctr">
            <a:noAutofit/>
          </a:bodyPr>
          <a:lstStyle/>
          <a:p>
            <a:pPr algn="ctr"/>
            <a:r>
              <a:rPr lang="en-IN" sz="2800" b="1" dirty="0">
                <a:solidFill>
                  <a:schemeClr val="bg1"/>
                </a:solidFill>
                <a:ea typeface="Segoe UI Black" panose="020B0A02040204020203" pitchFamily="34" charset="0"/>
                <a:cs typeface="Segoe UI Light" panose="020B0502040204020203" pitchFamily="34" charset="0"/>
              </a:rPr>
              <a:t>COMMON LAW</a:t>
            </a:r>
            <a:endParaRPr lang="en-IN" sz="2800" b="1" dirty="0">
              <a:solidFill>
                <a:schemeClr val="bg1"/>
              </a:solidFill>
            </a:endParaRPr>
          </a:p>
        </p:txBody>
      </p:sp>
      <p:sp>
        <p:nvSpPr>
          <p:cNvPr id="2" name="Rectangle 1">
            <a:extLst>
              <a:ext uri="{FF2B5EF4-FFF2-40B4-BE49-F238E27FC236}">
                <a16:creationId xmlns:a16="http://schemas.microsoft.com/office/drawing/2014/main" id="{E5B3B722-3E01-7AB0-D79F-34B48FF25C9E}"/>
              </a:ext>
            </a:extLst>
          </p:cNvPr>
          <p:cNvSpPr/>
          <p:nvPr/>
        </p:nvSpPr>
        <p:spPr>
          <a:xfrm>
            <a:off x="6729984" y="1502683"/>
            <a:ext cx="4334256" cy="451406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5" name="Rectangle 4">
            <a:extLst>
              <a:ext uri="{FF2B5EF4-FFF2-40B4-BE49-F238E27FC236}">
                <a16:creationId xmlns:a16="http://schemas.microsoft.com/office/drawing/2014/main" id="{26DF5C4F-0268-3BB0-0896-4A18F9715E3B}"/>
              </a:ext>
            </a:extLst>
          </p:cNvPr>
          <p:cNvSpPr/>
          <p:nvPr/>
        </p:nvSpPr>
        <p:spPr>
          <a:xfrm>
            <a:off x="6589125" y="1154679"/>
            <a:ext cx="5298253" cy="57033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200" dirty="0">
                <a:solidFill>
                  <a:schemeClr val="tx1">
                    <a:lumMod val="75000"/>
                    <a:lumOff val="25000"/>
                  </a:schemeClr>
                </a:solidFill>
              </a:rPr>
              <a:t>State agencies, primarily the NC Department of Environmental Quality (DEQ), issue and enforce rules related to system design, permitting, and operation.</a:t>
            </a:r>
          </a:p>
          <a:p>
            <a:endParaRPr lang="en-US" sz="2200" dirty="0">
              <a:solidFill>
                <a:schemeClr val="tx1">
                  <a:lumMod val="75000"/>
                  <a:lumOff val="25000"/>
                </a:schemeClr>
              </a:solidFill>
            </a:endParaRPr>
          </a:p>
          <a:p>
            <a:pPr marL="342900" indent="-342900">
              <a:buFont typeface="Arial" panose="020B0604020202020204" pitchFamily="34" charset="0"/>
              <a:buChar char="•"/>
            </a:pPr>
            <a:r>
              <a:rPr lang="en-US" sz="2200" dirty="0">
                <a:solidFill>
                  <a:schemeClr val="tx1">
                    <a:lumMod val="75000"/>
                    <a:lumOff val="25000"/>
                  </a:schemeClr>
                </a:solidFill>
              </a:rPr>
              <a:t>Utilities must comply with administrative rules for water quality, wastewater treatment, stormwater management, and service extensions.</a:t>
            </a:r>
          </a:p>
          <a:p>
            <a:endParaRPr lang="en-US" sz="2200" dirty="0">
              <a:solidFill>
                <a:schemeClr val="tx1">
                  <a:lumMod val="75000"/>
                  <a:lumOff val="25000"/>
                </a:schemeClr>
              </a:solidFill>
            </a:endParaRPr>
          </a:p>
          <a:p>
            <a:pPr marL="342900" indent="-342900">
              <a:buFont typeface="Arial" panose="020B0604020202020204" pitchFamily="34" charset="0"/>
              <a:buChar char="•"/>
            </a:pPr>
            <a:r>
              <a:rPr lang="en-US" sz="2200" dirty="0">
                <a:solidFill>
                  <a:schemeClr val="tx1">
                    <a:lumMod val="75000"/>
                    <a:lumOff val="25000"/>
                  </a:schemeClr>
                </a:solidFill>
              </a:rPr>
              <a:t>These rules often require documentation of system capacity, technical standards for infrastructure, and ongoing monitoring and reporting.</a:t>
            </a:r>
          </a:p>
        </p:txBody>
      </p:sp>
    </p:spTree>
    <p:extLst>
      <p:ext uri="{BB962C8B-B14F-4D97-AF65-F5344CB8AC3E}">
        <p14:creationId xmlns:p14="http://schemas.microsoft.com/office/powerpoint/2010/main" val="19671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7B23F-451D-304E-4A70-9800049CB7E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642CF46-0F1C-72AE-B385-CBB00225528C}"/>
              </a:ext>
            </a:extLst>
          </p:cNvPr>
          <p:cNvSpPr/>
          <p:nvPr/>
        </p:nvSpPr>
        <p:spPr>
          <a:xfrm>
            <a:off x="0" y="0"/>
            <a:ext cx="12192000" cy="6858000"/>
          </a:xfrm>
          <a:prstGeom prst="rect">
            <a:avLst/>
          </a:prstGeom>
          <a:solidFill>
            <a:schemeClr val="tx1">
              <a:lumMod val="65000"/>
              <a:lumOff val="3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D932A2-6445-2DDD-2123-983F11F4AD61}"/>
              </a:ext>
            </a:extLst>
          </p:cNvPr>
          <p:cNvSpPr>
            <a:spLocks noGrp="1"/>
          </p:cNvSpPr>
          <p:nvPr>
            <p:ph type="title"/>
          </p:nvPr>
        </p:nvSpPr>
        <p:spPr>
          <a:xfrm>
            <a:off x="1918554" y="211574"/>
            <a:ext cx="8354891" cy="930447"/>
          </a:xfrm>
        </p:spPr>
        <p:txBody>
          <a:bodyPr vert="horz" lIns="91440" tIns="45720" rIns="91440" bIns="45720" rtlCol="0" anchor="b">
            <a:normAutofit/>
          </a:bodyPr>
          <a:lstStyle/>
          <a:p>
            <a:pPr algn="ctr"/>
            <a:r>
              <a:rPr lang="en-US" sz="4700" dirty="0">
                <a:solidFill>
                  <a:schemeClr val="bg1"/>
                </a:solidFill>
              </a:rPr>
              <a:t>Public Enterprise</a:t>
            </a:r>
          </a:p>
        </p:txBody>
      </p:sp>
      <p:sp>
        <p:nvSpPr>
          <p:cNvPr id="3" name="Content Placeholder 2">
            <a:extLst>
              <a:ext uri="{FF2B5EF4-FFF2-40B4-BE49-F238E27FC236}">
                <a16:creationId xmlns:a16="http://schemas.microsoft.com/office/drawing/2014/main" id="{14077F60-E193-25D4-41BC-A31AAAC83AA0}"/>
              </a:ext>
            </a:extLst>
          </p:cNvPr>
          <p:cNvSpPr>
            <a:spLocks noGrp="1"/>
          </p:cNvSpPr>
          <p:nvPr>
            <p:ph idx="1"/>
          </p:nvPr>
        </p:nvSpPr>
        <p:spPr>
          <a:xfrm>
            <a:off x="819808" y="1239474"/>
            <a:ext cx="10988564" cy="420001"/>
          </a:xfrm>
        </p:spPr>
        <p:txBody>
          <a:bodyPr vert="horz" lIns="91440" tIns="45720" rIns="91440" bIns="45720" rtlCol="0">
            <a:noAutofit/>
          </a:bodyPr>
          <a:lstStyle/>
          <a:p>
            <a:pPr marL="0" indent="0" algn="ctr">
              <a:buNone/>
            </a:pPr>
            <a:r>
              <a:rPr lang="en-US" sz="3200" dirty="0">
                <a:solidFill>
                  <a:schemeClr val="bg1"/>
                </a:solidFill>
              </a:rPr>
              <a:t>Service company owned or managed by the local government</a:t>
            </a:r>
          </a:p>
        </p:txBody>
      </p:sp>
      <p:graphicFrame>
        <p:nvGraphicFramePr>
          <p:cNvPr id="5" name="Table 4">
            <a:extLst>
              <a:ext uri="{FF2B5EF4-FFF2-40B4-BE49-F238E27FC236}">
                <a16:creationId xmlns:a16="http://schemas.microsoft.com/office/drawing/2014/main" id="{CAFD20B8-F245-A2C9-AA05-5EA540CAFBF9}"/>
              </a:ext>
            </a:extLst>
          </p:cNvPr>
          <p:cNvGraphicFramePr>
            <a:graphicFrameLocks noGrp="1"/>
          </p:cNvGraphicFramePr>
          <p:nvPr/>
        </p:nvGraphicFramePr>
        <p:xfrm>
          <a:off x="0" y="1968501"/>
          <a:ext cx="12192000" cy="4940620"/>
        </p:xfrm>
        <a:graphic>
          <a:graphicData uri="http://schemas.openxmlformats.org/drawingml/2006/table">
            <a:tbl>
              <a:tblPr firstRow="1" bandRow="1">
                <a:effectLst>
                  <a:outerShdw blurRad="50800" dist="38100" dir="8100000" algn="tr" rotWithShape="0">
                    <a:prstClr val="black">
                      <a:alpha val="40000"/>
                    </a:prstClr>
                  </a:outerShdw>
                </a:effectLst>
                <a:tableStyleId>{00A15C55-8517-42AA-B614-E9B94910E393}</a:tableStyleId>
              </a:tblPr>
              <a:tblGrid>
                <a:gridCol w="3909921">
                  <a:extLst>
                    <a:ext uri="{9D8B030D-6E8A-4147-A177-3AD203B41FA5}">
                      <a16:colId xmlns:a16="http://schemas.microsoft.com/office/drawing/2014/main" val="1138191271"/>
                    </a:ext>
                  </a:extLst>
                </a:gridCol>
                <a:gridCol w="4106580">
                  <a:extLst>
                    <a:ext uri="{9D8B030D-6E8A-4147-A177-3AD203B41FA5}">
                      <a16:colId xmlns:a16="http://schemas.microsoft.com/office/drawing/2014/main" val="4266510460"/>
                    </a:ext>
                  </a:extLst>
                </a:gridCol>
                <a:gridCol w="4175499">
                  <a:extLst>
                    <a:ext uri="{9D8B030D-6E8A-4147-A177-3AD203B41FA5}">
                      <a16:colId xmlns:a16="http://schemas.microsoft.com/office/drawing/2014/main" val="1199080766"/>
                    </a:ext>
                  </a:extLst>
                </a:gridCol>
              </a:tblGrid>
              <a:tr h="820331">
                <a:tc>
                  <a:txBody>
                    <a:bodyPr/>
                    <a:lstStyle/>
                    <a:p>
                      <a:pPr algn="ctr"/>
                      <a:r>
                        <a:rPr lang="en-US" sz="2400" dirty="0"/>
                        <a:t>Counties</a:t>
                      </a:r>
                    </a:p>
                  </a:txBody>
                  <a:tcPr marL="92870" marR="92870" marT="46435" marB="46435"/>
                </a:tc>
                <a:tc>
                  <a:txBody>
                    <a:bodyPr/>
                    <a:lstStyle/>
                    <a:p>
                      <a:pPr algn="ctr"/>
                      <a:r>
                        <a:rPr lang="en-US" sz="2400" dirty="0"/>
                        <a:t>Municipalities</a:t>
                      </a:r>
                    </a:p>
                  </a:txBody>
                  <a:tcPr marL="92870" marR="92870" marT="46435" marB="46435"/>
                </a:tc>
                <a:tc>
                  <a:txBody>
                    <a:bodyPr/>
                    <a:lstStyle/>
                    <a:p>
                      <a:pPr algn="ctr"/>
                      <a:r>
                        <a:rPr lang="en-US" sz="2400" dirty="0"/>
                        <a:t>Special Purpose Local Governments</a:t>
                      </a:r>
                    </a:p>
                  </a:txBody>
                  <a:tcPr marL="92870" marR="92870" marT="46435" marB="46435"/>
                </a:tc>
                <a:extLst>
                  <a:ext uri="{0D108BD9-81ED-4DB2-BD59-A6C34878D82A}">
                    <a16:rowId xmlns:a16="http://schemas.microsoft.com/office/drawing/2014/main" val="107601486"/>
                  </a:ext>
                </a:extLst>
              </a:tr>
              <a:tr h="4069168">
                <a:tc>
                  <a:txBody>
                    <a:bodyPr/>
                    <a:lstStyle/>
                    <a:p>
                      <a:pPr marL="285750" indent="-285750" algn="l">
                        <a:buFont typeface="Arial" panose="020B0604020202020204" pitchFamily="34" charset="0"/>
                        <a:buChar char="•"/>
                      </a:pPr>
                      <a:r>
                        <a:rPr lang="en-US" sz="2400" dirty="0"/>
                        <a:t>Water</a:t>
                      </a:r>
                    </a:p>
                    <a:p>
                      <a:pPr marL="285750" indent="-285750" algn="l">
                        <a:buFont typeface="Arial" panose="020B0604020202020204" pitchFamily="34" charset="0"/>
                        <a:buChar char="•"/>
                      </a:pPr>
                      <a:r>
                        <a:rPr lang="en-US" sz="2400" dirty="0"/>
                        <a:t>Sewer</a:t>
                      </a:r>
                    </a:p>
                    <a:p>
                      <a:pPr marL="285750" indent="-285750" algn="l">
                        <a:buFont typeface="Arial" panose="020B0604020202020204" pitchFamily="34" charset="0"/>
                        <a:buChar char="•"/>
                      </a:pPr>
                      <a:r>
                        <a:rPr lang="en-US" sz="2400" dirty="0"/>
                        <a:t>Solid waste</a:t>
                      </a:r>
                    </a:p>
                    <a:p>
                      <a:pPr marL="285750" indent="-285750" algn="l">
                        <a:buFont typeface="Arial" panose="020B0604020202020204" pitchFamily="34" charset="0"/>
                        <a:buChar char="•"/>
                      </a:pPr>
                      <a:r>
                        <a:rPr lang="en-US" sz="2400" dirty="0"/>
                        <a:t>Airports</a:t>
                      </a:r>
                    </a:p>
                    <a:p>
                      <a:pPr marL="285750" indent="-285750" algn="l">
                        <a:buFont typeface="Arial" panose="020B0604020202020204" pitchFamily="34" charset="0"/>
                        <a:buChar char="•"/>
                      </a:pPr>
                      <a:r>
                        <a:rPr lang="en-US" sz="2400" dirty="0"/>
                        <a:t>Public transportation</a:t>
                      </a:r>
                    </a:p>
                    <a:p>
                      <a:pPr marL="285750" indent="-285750" algn="l">
                        <a:buFont typeface="Arial" panose="020B0604020202020204" pitchFamily="34" charset="0"/>
                        <a:buChar char="•"/>
                      </a:pPr>
                      <a:r>
                        <a:rPr lang="en-US" sz="2400" dirty="0"/>
                        <a:t>Off-street parking</a:t>
                      </a:r>
                    </a:p>
                    <a:p>
                      <a:pPr marL="285750" indent="-285750" algn="l">
                        <a:buFont typeface="Arial" panose="020B0604020202020204" pitchFamily="34" charset="0"/>
                        <a:buChar char="•"/>
                      </a:pPr>
                      <a:r>
                        <a:rPr lang="en-US" sz="2400" dirty="0"/>
                        <a:t>Stormwater management</a:t>
                      </a:r>
                    </a:p>
                  </a:txBody>
                  <a:tcPr marL="92870" marR="92870" marT="46435" marB="46435"/>
                </a:tc>
                <a:tc>
                  <a:txBody>
                    <a:bodyPr/>
                    <a:lstStyle/>
                    <a:p>
                      <a:pPr marL="285750" indent="-285750" algn="l">
                        <a:buFont typeface="Arial" panose="020B0604020202020204" pitchFamily="34" charset="0"/>
                        <a:buChar char="•"/>
                      </a:pPr>
                      <a:r>
                        <a:rPr lang="en-US" sz="2400" dirty="0"/>
                        <a:t>Water</a:t>
                      </a:r>
                    </a:p>
                    <a:p>
                      <a:pPr marL="285750" indent="-285750" algn="l">
                        <a:buFont typeface="Arial" panose="020B0604020202020204" pitchFamily="34" charset="0"/>
                        <a:buChar char="•"/>
                      </a:pPr>
                      <a:r>
                        <a:rPr lang="en-US" sz="2400" dirty="0"/>
                        <a:t>Sewer</a:t>
                      </a:r>
                    </a:p>
                    <a:p>
                      <a:pPr marL="285750" indent="-285750" algn="l">
                        <a:buFont typeface="Arial" panose="020B0604020202020204" pitchFamily="34" charset="0"/>
                        <a:buChar char="•"/>
                      </a:pPr>
                      <a:r>
                        <a:rPr lang="en-US" sz="2400" dirty="0"/>
                        <a:t>Solid waste</a:t>
                      </a:r>
                    </a:p>
                    <a:p>
                      <a:pPr marL="285750" indent="-285750" algn="l">
                        <a:buFont typeface="Arial" panose="020B0604020202020204" pitchFamily="34" charset="0"/>
                        <a:buChar char="•"/>
                      </a:pPr>
                      <a:r>
                        <a:rPr lang="en-US" sz="2400" dirty="0"/>
                        <a:t>Airports</a:t>
                      </a:r>
                    </a:p>
                    <a:p>
                      <a:pPr marL="285750" indent="-285750" algn="l">
                        <a:buFont typeface="Arial" panose="020B0604020202020204" pitchFamily="34" charset="0"/>
                        <a:buChar char="•"/>
                      </a:pPr>
                      <a:r>
                        <a:rPr lang="en-US" sz="2400" dirty="0"/>
                        <a:t>Public transportation</a:t>
                      </a:r>
                    </a:p>
                    <a:p>
                      <a:pPr marL="285750" indent="-285750" algn="l">
                        <a:buFont typeface="Arial" panose="020B0604020202020204" pitchFamily="34" charset="0"/>
                        <a:buChar char="•"/>
                      </a:pPr>
                      <a:r>
                        <a:rPr lang="en-US" sz="2400" dirty="0"/>
                        <a:t>Off-street parking</a:t>
                      </a:r>
                    </a:p>
                    <a:p>
                      <a:pPr marL="285750" indent="-285750" algn="l">
                        <a:buFont typeface="Arial" panose="020B0604020202020204" pitchFamily="34" charset="0"/>
                        <a:buChar char="•"/>
                      </a:pPr>
                      <a:r>
                        <a:rPr lang="en-US" sz="2400" dirty="0"/>
                        <a:t>Stormwater management</a:t>
                      </a:r>
                    </a:p>
                    <a:p>
                      <a:pPr marL="285750" indent="-285750" algn="l">
                        <a:buFont typeface="Arial" panose="020B0604020202020204" pitchFamily="34" charset="0"/>
                        <a:buChar char="•"/>
                      </a:pPr>
                      <a:r>
                        <a:rPr lang="en-US" sz="2400" dirty="0"/>
                        <a:t>Cable television/broadband</a:t>
                      </a:r>
                    </a:p>
                    <a:p>
                      <a:pPr marL="285750" indent="-285750" algn="l">
                        <a:buFont typeface="Arial" panose="020B0604020202020204" pitchFamily="34" charset="0"/>
                        <a:buChar char="•"/>
                      </a:pPr>
                      <a:r>
                        <a:rPr lang="en-US" sz="2400" dirty="0"/>
                        <a:t>Electric</a:t>
                      </a:r>
                    </a:p>
                    <a:p>
                      <a:pPr marL="285750" indent="-285750" algn="l">
                        <a:buFont typeface="Arial" panose="020B0604020202020204" pitchFamily="34" charset="0"/>
                        <a:buChar char="•"/>
                      </a:pPr>
                      <a:r>
                        <a:rPr lang="en-US" sz="2400" dirty="0"/>
                        <a:t>Natural gas</a:t>
                      </a:r>
                    </a:p>
                    <a:p>
                      <a:pPr marL="285750" indent="-285750" algn="l">
                        <a:buFont typeface="Arial" panose="020B0604020202020204" pitchFamily="34" charset="0"/>
                        <a:buChar char="•"/>
                      </a:pPr>
                      <a:endParaRPr lang="en-US" sz="2400" dirty="0"/>
                    </a:p>
                  </a:txBody>
                  <a:tcPr marL="92870" marR="92870" marT="46435" marB="46435"/>
                </a:tc>
                <a:tc>
                  <a:txBody>
                    <a:bodyPr/>
                    <a:lstStyle/>
                    <a:p>
                      <a:pPr marL="285750" indent="-285750" algn="l">
                        <a:buFont typeface="Arial" panose="020B0604020202020204" pitchFamily="34" charset="0"/>
                        <a:buChar char="•"/>
                      </a:pPr>
                      <a:r>
                        <a:rPr lang="en-US" sz="2400" dirty="0"/>
                        <a:t>Water &amp; Sewer Authority</a:t>
                      </a:r>
                    </a:p>
                    <a:p>
                      <a:pPr marL="285750" indent="-285750" algn="l">
                        <a:buFont typeface="Arial" panose="020B0604020202020204" pitchFamily="34" charset="0"/>
                        <a:buChar char="•"/>
                      </a:pPr>
                      <a:r>
                        <a:rPr lang="en-US" sz="2400" dirty="0"/>
                        <a:t>County Water &amp; Sewer District</a:t>
                      </a:r>
                    </a:p>
                    <a:p>
                      <a:pPr marL="285750" indent="-285750" algn="l">
                        <a:buFont typeface="Arial" panose="020B0604020202020204" pitchFamily="34" charset="0"/>
                        <a:buChar char="•"/>
                      </a:pPr>
                      <a:r>
                        <a:rPr lang="en-US" sz="2400" dirty="0"/>
                        <a:t>Metropolitan Water District</a:t>
                      </a:r>
                    </a:p>
                    <a:p>
                      <a:pPr marL="285750" indent="-285750" algn="l">
                        <a:buFont typeface="Arial" panose="020B0604020202020204" pitchFamily="34" charset="0"/>
                        <a:buChar char="•"/>
                      </a:pPr>
                      <a:r>
                        <a:rPr lang="en-US" sz="2400" dirty="0"/>
                        <a:t>Metropolitan Sewerage District</a:t>
                      </a:r>
                    </a:p>
                    <a:p>
                      <a:pPr marL="285750" indent="-285750" algn="l">
                        <a:buFont typeface="Arial" panose="020B0604020202020204" pitchFamily="34" charset="0"/>
                        <a:buChar char="•"/>
                      </a:pPr>
                      <a:r>
                        <a:rPr lang="en-US" sz="2400" dirty="0"/>
                        <a:t>Metropolitan Water &amp; Sewerage District</a:t>
                      </a:r>
                    </a:p>
                    <a:p>
                      <a:pPr marL="285750" indent="-285750" algn="l">
                        <a:buFont typeface="Arial" panose="020B0604020202020204" pitchFamily="34" charset="0"/>
                        <a:buChar char="•"/>
                      </a:pPr>
                      <a:r>
                        <a:rPr lang="en-US" sz="2400" dirty="0"/>
                        <a:t>Sanitary District</a:t>
                      </a:r>
                    </a:p>
                  </a:txBody>
                  <a:tcPr marL="92870" marR="92870" marT="46435" marB="46435"/>
                </a:tc>
                <a:extLst>
                  <a:ext uri="{0D108BD9-81ED-4DB2-BD59-A6C34878D82A}">
                    <a16:rowId xmlns:a16="http://schemas.microsoft.com/office/drawing/2014/main" val="310769910"/>
                  </a:ext>
                </a:extLst>
              </a:tr>
            </a:tbl>
          </a:graphicData>
        </a:graphic>
      </p:graphicFrame>
    </p:spTree>
    <p:extLst>
      <p:ext uri="{BB962C8B-B14F-4D97-AF65-F5344CB8AC3E}">
        <p14:creationId xmlns:p14="http://schemas.microsoft.com/office/powerpoint/2010/main" val="136866184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11201</TotalTime>
  <Words>5697</Words>
  <Application>Microsoft Macintosh PowerPoint</Application>
  <PresentationFormat>Widescreen</PresentationFormat>
  <Paragraphs>851</Paragraphs>
  <Slides>73</Slides>
  <Notes>18</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73</vt:i4>
      </vt:variant>
    </vt:vector>
  </HeadingPairs>
  <TitlesOfParts>
    <vt:vector size="87" baseType="lpstr">
      <vt:lpstr>ＭＳ Ｐゴシック</vt:lpstr>
      <vt:lpstr>Arial</vt:lpstr>
      <vt:lpstr>Calibri</vt:lpstr>
      <vt:lpstr>Calibri Light</vt:lpstr>
      <vt:lpstr>Helvetica</vt:lpstr>
      <vt:lpstr>Open Sans</vt:lpstr>
      <vt:lpstr>Segoe UI</vt:lpstr>
      <vt:lpstr>Segoe UI Black</vt:lpstr>
      <vt:lpstr>Tahoma</vt:lpstr>
      <vt:lpstr>Times New Roman</vt:lpstr>
      <vt:lpstr>TimesNewRoman</vt:lpstr>
      <vt:lpstr>TimesNewRomanPSMT</vt:lpstr>
      <vt:lpstr>Wingdings</vt:lpstr>
      <vt:lpstr>Office Theme</vt:lpstr>
      <vt:lpstr>  NC Local Government Water &amp; wastewater Governance, Function, &amp; Finance</vt:lpstr>
      <vt:lpstr>Public Enterprise</vt:lpstr>
      <vt:lpstr>Regulation</vt:lpstr>
      <vt:lpstr>Local Government Authority</vt:lpstr>
      <vt:lpstr>Powers &amp; Authorities</vt:lpstr>
      <vt:lpstr>Powers &amp; Authorities</vt:lpstr>
      <vt:lpstr>Powers &amp; Authorities</vt:lpstr>
      <vt:lpstr>Powers &amp; Authorities</vt:lpstr>
      <vt:lpstr>Public Enterprise</vt:lpstr>
      <vt:lpstr>Common Governance Structures at a Glance</vt:lpstr>
      <vt:lpstr>Funding Options</vt:lpstr>
      <vt:lpstr>Funding Options</vt:lpstr>
      <vt:lpstr>User Fees</vt:lpstr>
      <vt:lpstr>PowerPoint Presentation</vt:lpstr>
      <vt:lpstr>Rate Setting Legal Criteria</vt:lpstr>
      <vt:lpstr>User Fees</vt:lpstr>
      <vt:lpstr>Meter Tampering</vt:lpstr>
      <vt:lpstr>Who is liable for the fees? </vt:lpstr>
      <vt:lpstr>PowerPoint Presentation</vt:lpstr>
      <vt:lpstr>PowerPoint Presentation</vt:lpstr>
      <vt:lpstr>PowerPoint Presentation</vt:lpstr>
      <vt:lpstr>PowerPoint Presentation</vt:lpstr>
      <vt:lpstr>PowerPoint Presentation</vt:lpstr>
      <vt:lpstr>Rate Structures</vt:lpstr>
      <vt:lpstr>Funding Options</vt:lpstr>
      <vt:lpstr>Funding Options</vt:lpstr>
      <vt:lpstr>System Development Fees</vt:lpstr>
      <vt:lpstr>Funding Options</vt:lpstr>
      <vt:lpstr>Funding Options</vt:lpstr>
      <vt:lpstr>Special Assessments</vt:lpstr>
      <vt:lpstr> NC Special Assessment Projects</vt:lpstr>
      <vt:lpstr>PowerPoint Presentation</vt:lpstr>
      <vt:lpstr>Funding Options</vt:lpstr>
      <vt:lpstr>Funding Options</vt:lpstr>
      <vt:lpstr>Reimbursements</vt:lpstr>
      <vt:lpstr>Funding Options</vt:lpstr>
      <vt:lpstr>Funding Options</vt:lpstr>
      <vt:lpstr>Funding Options</vt:lpstr>
      <vt:lpstr>PowerPoint Presentation</vt:lpstr>
      <vt:lpstr>Can City Mandate Connection to Sewer System?</vt:lpstr>
      <vt:lpstr>Can City Mandate Connection to Water System?</vt:lpstr>
      <vt:lpstr>Can County Mandate Connection to  Sewer System?</vt:lpstr>
      <vt:lpstr>Can County Mandate Connection to  Water System?</vt:lpstr>
      <vt:lpstr>Availability Fees</vt:lpstr>
      <vt:lpstr>PowerPoint Presentation</vt:lpstr>
      <vt:lpstr>Funding Options</vt:lpstr>
      <vt:lpstr>Transfers of Money</vt:lpstr>
      <vt:lpstr>PowerPoint Presentation</vt:lpstr>
      <vt:lpstr>Lawful?</vt:lpstr>
      <vt:lpstr>Lawful? </vt:lpstr>
      <vt:lpstr>Lawful?</vt:lpstr>
      <vt:lpstr>Water &amp; Wastewater Partnerships</vt:lpstr>
      <vt:lpstr>LGC Must Approve Sale to (or Control of) Public Enterprise to Private Entity S.L. 2023-138</vt:lpstr>
      <vt:lpstr>Regional Partnerships</vt:lpstr>
      <vt:lpstr>Regional Structures</vt:lpstr>
      <vt:lpstr>Other Partnership Opportunities</vt:lpstr>
      <vt:lpstr>PowerPoint Presentation</vt:lpstr>
      <vt:lpstr>Current Trends in Water &amp; Wastewater Management</vt:lpstr>
      <vt:lpstr>PowerPoint Presentation</vt:lpstr>
      <vt:lpstr>PowerPoint Presentation</vt:lpstr>
      <vt:lpstr>PowerPoint Presentation</vt:lpstr>
      <vt:lpstr>PowerPoint Presentation</vt:lpstr>
      <vt:lpstr>PowerPoint Presentation</vt:lpstr>
      <vt:lpstr>PowerPoint Presentation</vt:lpstr>
      <vt:lpstr>Improving Your Utility’s Financial Sustainability</vt:lpstr>
      <vt:lpstr>Getting from Here to There</vt:lpstr>
      <vt:lpstr>Demand and Consumption Patterns</vt:lpstr>
      <vt:lpstr>Rate Structure</vt:lpstr>
      <vt:lpstr>Regulatory and Legal Considerations</vt:lpstr>
      <vt:lpstr>Financial Health of the Utility</vt:lpstr>
      <vt:lpstr>LGC OVERSIGHT</vt:lpstr>
      <vt:lpstr>Community &amp; Market Factors</vt:lpstr>
      <vt:lpstr>Collections &amp; Affordability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&amp; Wastewater Finance Legal Issues</dc:title>
  <dc:creator>Millonzi, Kara Anne</dc:creator>
  <cp:lastModifiedBy>Millonzi, Kara Anne</cp:lastModifiedBy>
  <cp:revision>34</cp:revision>
  <dcterms:created xsi:type="dcterms:W3CDTF">2020-03-01T14:18:53Z</dcterms:created>
  <dcterms:modified xsi:type="dcterms:W3CDTF">2025-05-22T12:56:14Z</dcterms:modified>
</cp:coreProperties>
</file>