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32"/>
  </p:notesMasterIdLst>
  <p:sldIdLst>
    <p:sldId id="322" r:id="rId2"/>
    <p:sldId id="270" r:id="rId3"/>
    <p:sldId id="271" r:id="rId4"/>
    <p:sldId id="3403" r:id="rId5"/>
    <p:sldId id="3404" r:id="rId6"/>
    <p:sldId id="418" r:id="rId7"/>
    <p:sldId id="3380" r:id="rId8"/>
    <p:sldId id="3389" r:id="rId9"/>
    <p:sldId id="3405" r:id="rId10"/>
    <p:sldId id="272" r:id="rId11"/>
    <p:sldId id="277" r:id="rId12"/>
    <p:sldId id="3423" r:id="rId13"/>
    <p:sldId id="259" r:id="rId14"/>
    <p:sldId id="260" r:id="rId15"/>
    <p:sldId id="267" r:id="rId16"/>
    <p:sldId id="3410" r:id="rId17"/>
    <p:sldId id="486" r:id="rId18"/>
    <p:sldId id="396" r:id="rId19"/>
    <p:sldId id="281" r:id="rId20"/>
    <p:sldId id="522" r:id="rId21"/>
    <p:sldId id="527" r:id="rId22"/>
    <p:sldId id="3378" r:id="rId23"/>
    <p:sldId id="518" r:id="rId24"/>
    <p:sldId id="274" r:id="rId25"/>
    <p:sldId id="694" r:id="rId26"/>
    <p:sldId id="737" r:id="rId27"/>
    <p:sldId id="763" r:id="rId28"/>
    <p:sldId id="764" r:id="rId29"/>
    <p:sldId id="3409" r:id="rId30"/>
    <p:sldId id="27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08BA"/>
    <a:srgbClr val="FFD579"/>
    <a:srgbClr val="D883FF"/>
    <a:srgbClr val="DB71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33A20-B42F-2945-AFDA-0F9EAF91D047}" v="834" dt="2023-10-05T12:00:30.445"/>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84"/>
    <p:restoredTop sz="94694"/>
  </p:normalViewPr>
  <p:slideViewPr>
    <p:cSldViewPr snapToGrid="0" snapToObjects="1">
      <p:cViewPr varScale="1">
        <p:scale>
          <a:sx n="63" d="100"/>
          <a:sy n="63" d="100"/>
        </p:scale>
        <p:origin x="5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Aggregate County Appropriations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625276112377274"/>
          <c:y val="0.19426776525787437"/>
          <c:w val="0.81352364253553033"/>
          <c:h val="0.72179210799364646"/>
        </c:manualLayout>
      </c:layout>
      <c:barChart>
        <c:barDir val="col"/>
        <c:grouping val="percentStack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Sheet1!$B$2</c:f>
              <c:numCache>
                <c:formatCode>0%</c:formatCode>
                <c:ptCount val="1"/>
                <c:pt idx="0">
                  <c:v>0.124</c:v>
                </c:pt>
              </c:numCache>
            </c:numRef>
          </c:val>
          <c:extLst>
            <c:ext xmlns:c16="http://schemas.microsoft.com/office/drawing/2014/chart" uri="{C3380CC4-5D6E-409C-BE32-E72D297353CC}">
              <c16:uniqueId val="{00000000-3F01-4D4D-BEB5-EFE1CE7973D9}"/>
            </c:ext>
          </c:extLst>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Sheet1!$C$2</c:f>
              <c:numCache>
                <c:formatCode>0%</c:formatCode>
                <c:ptCount val="1"/>
                <c:pt idx="0">
                  <c:v>0.186</c:v>
                </c:pt>
              </c:numCache>
            </c:numRef>
          </c:val>
          <c:extLst>
            <c:ext xmlns:c16="http://schemas.microsoft.com/office/drawing/2014/chart" uri="{C3380CC4-5D6E-409C-BE32-E72D297353CC}">
              <c16:uniqueId val="{00000001-3F01-4D4D-BEB5-EFE1CE7973D9}"/>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Sheet1!$D$2</c:f>
              <c:numCache>
                <c:formatCode>0%</c:formatCode>
                <c:ptCount val="1"/>
                <c:pt idx="0">
                  <c:v>8.5000000000000006E-2</c:v>
                </c:pt>
              </c:numCache>
            </c:numRef>
          </c:val>
          <c:extLst>
            <c:ext xmlns:c16="http://schemas.microsoft.com/office/drawing/2014/chart" uri="{C3380CC4-5D6E-409C-BE32-E72D297353CC}">
              <c16:uniqueId val="{00000002-3F01-4D4D-BEB5-EFE1CE7973D9}"/>
            </c:ext>
          </c:extLst>
        </c:ser>
        <c:ser>
          <c:idx val="3"/>
          <c:order val="3"/>
          <c:tx>
            <c:strRef>
              <c:f>Sheet1!$E$1</c:f>
              <c:strCache>
                <c:ptCount val="1"/>
                <c:pt idx="0">
                  <c:v>Series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Sheet1!$E$2</c:f>
              <c:numCache>
                <c:formatCode>0%</c:formatCode>
                <c:ptCount val="1"/>
                <c:pt idx="0">
                  <c:v>0.193</c:v>
                </c:pt>
              </c:numCache>
            </c:numRef>
          </c:val>
          <c:extLst>
            <c:ext xmlns:c16="http://schemas.microsoft.com/office/drawing/2014/chart" uri="{C3380CC4-5D6E-409C-BE32-E72D297353CC}">
              <c16:uniqueId val="{00000003-3F01-4D4D-BEB5-EFE1CE7973D9}"/>
            </c:ext>
          </c:extLst>
        </c:ser>
        <c:ser>
          <c:idx val="4"/>
          <c:order val="4"/>
          <c:tx>
            <c:strRef>
              <c:f>Sheet1!$F$1</c:f>
              <c:strCache>
                <c:ptCount val="1"/>
                <c:pt idx="0">
                  <c:v>Series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Sheet1!$F$2</c:f>
              <c:numCache>
                <c:formatCode>0%</c:formatCode>
                <c:ptCount val="1"/>
                <c:pt idx="0">
                  <c:v>0.124</c:v>
                </c:pt>
              </c:numCache>
            </c:numRef>
          </c:val>
          <c:extLst>
            <c:ext xmlns:c16="http://schemas.microsoft.com/office/drawing/2014/chart" uri="{C3380CC4-5D6E-409C-BE32-E72D297353CC}">
              <c16:uniqueId val="{00000004-3F01-4D4D-BEB5-EFE1CE7973D9}"/>
            </c:ext>
          </c:extLst>
        </c:ser>
        <c:ser>
          <c:idx val="5"/>
          <c:order val="5"/>
          <c:tx>
            <c:strRef>
              <c:f>Sheet1!$G$1</c:f>
              <c:strCache>
                <c:ptCount val="1"/>
                <c:pt idx="0">
                  <c:v>Series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County Budget</c:v>
                </c:pt>
              </c:strCache>
            </c:strRef>
          </c:cat>
          <c:val>
            <c:numRef>
              <c:f>Sheet1!$G$2</c:f>
              <c:numCache>
                <c:formatCode>0%</c:formatCode>
                <c:ptCount val="1"/>
                <c:pt idx="0">
                  <c:v>0.28699999999999998</c:v>
                </c:pt>
              </c:numCache>
            </c:numRef>
          </c:val>
          <c:extLst>
            <c:ext xmlns:c16="http://schemas.microsoft.com/office/drawing/2014/chart" uri="{C3380CC4-5D6E-409C-BE32-E72D297353CC}">
              <c16:uniqueId val="{00000005-3F01-4D4D-BEB5-EFE1CE7973D9}"/>
            </c:ext>
          </c:extLst>
        </c:ser>
        <c:dLbls>
          <c:dLblPos val="ctr"/>
          <c:showLegendKey val="0"/>
          <c:showVal val="1"/>
          <c:showCatName val="0"/>
          <c:showSerName val="0"/>
          <c:showPercent val="0"/>
          <c:showBubbleSize val="0"/>
        </c:dLbls>
        <c:gapWidth val="79"/>
        <c:overlap val="100"/>
        <c:axId val="1217004688"/>
        <c:axId val="1592415088"/>
      </c:barChart>
      <c:catAx>
        <c:axId val="1217004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592415088"/>
        <c:crosses val="autoZero"/>
        <c:auto val="1"/>
        <c:lblAlgn val="ctr"/>
        <c:lblOffset val="100"/>
        <c:noMultiLvlLbl val="0"/>
      </c:catAx>
      <c:valAx>
        <c:axId val="1592415088"/>
        <c:scaling>
          <c:orientation val="minMax"/>
        </c:scaling>
        <c:delete val="1"/>
        <c:axPos val="l"/>
        <c:numFmt formatCode="0%" sourceLinked="1"/>
        <c:majorTickMark val="none"/>
        <c:minorTickMark val="none"/>
        <c:tickLblPos val="nextTo"/>
        <c:crossAx val="12170046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Aggregate Municipal Appropriations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Municipal Budget</c:v>
                </c:pt>
              </c:strCache>
            </c:strRef>
          </c:cat>
          <c:val>
            <c:numRef>
              <c:f>Sheet1!$B$2</c:f>
              <c:numCache>
                <c:formatCode>0%</c:formatCode>
                <c:ptCount val="1"/>
                <c:pt idx="0">
                  <c:v>0.14599999999999999</c:v>
                </c:pt>
              </c:numCache>
            </c:numRef>
          </c:val>
          <c:extLst>
            <c:ext xmlns:c16="http://schemas.microsoft.com/office/drawing/2014/chart" uri="{C3380CC4-5D6E-409C-BE32-E72D297353CC}">
              <c16:uniqueId val="{00000000-26EA-A04E-95A4-CCF70139B0B0}"/>
            </c:ext>
          </c:extLst>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Municipal Budget</c:v>
                </c:pt>
              </c:strCache>
            </c:strRef>
          </c:cat>
          <c:val>
            <c:numRef>
              <c:f>Sheet1!$C$2</c:f>
              <c:numCache>
                <c:formatCode>0%</c:formatCode>
                <c:ptCount val="1"/>
                <c:pt idx="0">
                  <c:v>0.214</c:v>
                </c:pt>
              </c:numCache>
            </c:numRef>
          </c:val>
          <c:extLst>
            <c:ext xmlns:c16="http://schemas.microsoft.com/office/drawing/2014/chart" uri="{C3380CC4-5D6E-409C-BE32-E72D297353CC}">
              <c16:uniqueId val="{00000001-26EA-A04E-95A4-CCF70139B0B0}"/>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Municipal Budget</c:v>
                </c:pt>
              </c:strCache>
            </c:strRef>
          </c:cat>
          <c:val>
            <c:numRef>
              <c:f>Sheet1!$D$2</c:f>
              <c:numCache>
                <c:formatCode>0%</c:formatCode>
                <c:ptCount val="1"/>
                <c:pt idx="0">
                  <c:v>9.7000000000000003E-2</c:v>
                </c:pt>
              </c:numCache>
            </c:numRef>
          </c:val>
          <c:extLst>
            <c:ext xmlns:c16="http://schemas.microsoft.com/office/drawing/2014/chart" uri="{C3380CC4-5D6E-409C-BE32-E72D297353CC}">
              <c16:uniqueId val="{00000002-26EA-A04E-95A4-CCF70139B0B0}"/>
            </c:ext>
          </c:extLst>
        </c:ser>
        <c:ser>
          <c:idx val="3"/>
          <c:order val="3"/>
          <c:tx>
            <c:strRef>
              <c:f>Sheet1!$E$1</c:f>
              <c:strCache>
                <c:ptCount val="1"/>
                <c:pt idx="0">
                  <c:v>Series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Municipal Budget</c:v>
                </c:pt>
              </c:strCache>
            </c:strRef>
          </c:cat>
          <c:val>
            <c:numRef>
              <c:f>Sheet1!$E$2</c:f>
              <c:numCache>
                <c:formatCode>0%</c:formatCode>
                <c:ptCount val="1"/>
                <c:pt idx="0">
                  <c:v>0.126</c:v>
                </c:pt>
              </c:numCache>
            </c:numRef>
          </c:val>
          <c:extLst>
            <c:ext xmlns:c16="http://schemas.microsoft.com/office/drawing/2014/chart" uri="{C3380CC4-5D6E-409C-BE32-E72D297353CC}">
              <c16:uniqueId val="{00000003-26EA-A04E-95A4-CCF70139B0B0}"/>
            </c:ext>
          </c:extLst>
        </c:ser>
        <c:ser>
          <c:idx val="4"/>
          <c:order val="4"/>
          <c:tx>
            <c:strRef>
              <c:f>Sheet1!$F$1</c:f>
              <c:strCache>
                <c:ptCount val="1"/>
                <c:pt idx="0">
                  <c:v>Series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Municipal Budget</c:v>
                </c:pt>
              </c:strCache>
            </c:strRef>
          </c:cat>
          <c:val>
            <c:numRef>
              <c:f>Sheet1!$F$2</c:f>
              <c:numCache>
                <c:formatCode>0%</c:formatCode>
                <c:ptCount val="1"/>
                <c:pt idx="0">
                  <c:v>0.33</c:v>
                </c:pt>
              </c:numCache>
            </c:numRef>
          </c:val>
          <c:extLst>
            <c:ext xmlns:c16="http://schemas.microsoft.com/office/drawing/2014/chart" uri="{C3380CC4-5D6E-409C-BE32-E72D297353CC}">
              <c16:uniqueId val="{00000004-26EA-A04E-95A4-CCF70139B0B0}"/>
            </c:ext>
          </c:extLst>
        </c:ser>
        <c:dLbls>
          <c:dLblPos val="ctr"/>
          <c:showLegendKey val="0"/>
          <c:showVal val="1"/>
          <c:showCatName val="0"/>
          <c:showSerName val="0"/>
          <c:showPercent val="0"/>
          <c:showBubbleSize val="0"/>
        </c:dLbls>
        <c:gapWidth val="79"/>
        <c:overlap val="100"/>
        <c:axId val="1653841728"/>
        <c:axId val="1243756128"/>
      </c:barChart>
      <c:catAx>
        <c:axId val="16538417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243756128"/>
        <c:crosses val="autoZero"/>
        <c:auto val="1"/>
        <c:lblAlgn val="ctr"/>
        <c:lblOffset val="100"/>
        <c:noMultiLvlLbl val="0"/>
      </c:catAx>
      <c:valAx>
        <c:axId val="1243756128"/>
        <c:scaling>
          <c:orientation val="minMax"/>
        </c:scaling>
        <c:delete val="1"/>
        <c:axPos val="l"/>
        <c:numFmt formatCode="0%" sourceLinked="1"/>
        <c:majorTickMark val="none"/>
        <c:minorTickMark val="none"/>
        <c:tickLblPos val="nextTo"/>
        <c:crossAx val="1653841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BE7585-43A7-0948-9BA5-4915C792AE46}" type="doc">
      <dgm:prSet loTypeId="urn:microsoft.com/office/officeart/2005/8/layout/vProcess5" loCatId="" qsTypeId="urn:microsoft.com/office/officeart/2005/8/quickstyle/simple1" qsCatId="simple" csTypeId="urn:microsoft.com/office/officeart/2005/8/colors/accent4_1" csCatId="accent4" phldr="1"/>
      <dgm:spPr/>
      <dgm:t>
        <a:bodyPr/>
        <a:lstStyle/>
        <a:p>
          <a:endParaRPr lang="en-US"/>
        </a:p>
      </dgm:t>
    </dgm:pt>
    <dgm:pt modelId="{D1EDFAA3-65D7-0348-ADEF-73C3C9F0E27C}">
      <dgm:prSet phldrT="[Text]" custT="1"/>
      <dgm:spPr>
        <a:effectLst>
          <a:outerShdw blurRad="50800" dist="38100" dir="8100000" algn="tr" rotWithShape="0">
            <a:prstClr val="black">
              <a:alpha val="40000"/>
            </a:prstClr>
          </a:outerShdw>
        </a:effectLst>
      </dgm:spPr>
      <dgm:t>
        <a:bodyPr/>
        <a:lstStyle/>
        <a:p>
          <a:pPr>
            <a:buFont typeface="Arial" panose="020B0604020202020204" pitchFamily="34" charset="0"/>
            <a:buChar char="•"/>
          </a:pPr>
          <a:r>
            <a:rPr lang="en-US" sz="2400" dirty="0"/>
            <a:t>Is there a statute, charter provision, or local act that specifically authorizes activity? </a:t>
          </a:r>
        </a:p>
      </dgm:t>
    </dgm:pt>
    <dgm:pt modelId="{02D70489-785E-AC45-9318-64A17D8FFF6E}" type="parTrans" cxnId="{001100DE-8191-5641-90A8-182BE927E430}">
      <dgm:prSet/>
      <dgm:spPr/>
      <dgm:t>
        <a:bodyPr/>
        <a:lstStyle/>
        <a:p>
          <a:endParaRPr lang="en-US"/>
        </a:p>
      </dgm:t>
    </dgm:pt>
    <dgm:pt modelId="{A133DF01-D6CD-EE40-B094-9A6C8EC8ACDE}" type="sibTrans" cxnId="{001100DE-8191-5641-90A8-182BE927E430}">
      <dgm:prSet/>
      <dgm:spPr>
        <a:effectLst>
          <a:outerShdw blurRad="50800" dist="38100" dir="8100000" algn="tr" rotWithShape="0">
            <a:prstClr val="black">
              <a:alpha val="40000"/>
            </a:prstClr>
          </a:outerShdw>
        </a:effectLst>
      </dgm:spPr>
      <dgm:t>
        <a:bodyPr/>
        <a:lstStyle/>
        <a:p>
          <a:endParaRPr lang="en-US"/>
        </a:p>
      </dgm:t>
    </dgm:pt>
    <dgm:pt modelId="{72DEE173-F71E-2C42-A209-E93ADDE8B7F7}">
      <dgm:prSet phldrT="[Text]" custT="1"/>
      <dgm:spPr>
        <a:effectLst>
          <a:outerShdw blurRad="50800" dist="38100" dir="8100000" algn="tr" rotWithShape="0">
            <a:prstClr val="black">
              <a:alpha val="40000"/>
            </a:prstClr>
          </a:outerShdw>
        </a:effectLst>
      </dgm:spPr>
      <dgm:t>
        <a:bodyPr/>
        <a:lstStyle/>
        <a:p>
          <a:r>
            <a:rPr lang="en-US" sz="2400" dirty="0"/>
            <a:t>Does the general welfare benefit outweigh direct benefit to any particular individual or entity?</a:t>
          </a:r>
        </a:p>
      </dgm:t>
    </dgm:pt>
    <dgm:pt modelId="{308290C3-79B8-8A48-B79E-2EF787E3C8BB}" type="parTrans" cxnId="{EE033C2B-8814-2D49-BC0B-B317D99DF6C2}">
      <dgm:prSet/>
      <dgm:spPr/>
      <dgm:t>
        <a:bodyPr/>
        <a:lstStyle/>
        <a:p>
          <a:endParaRPr lang="en-US"/>
        </a:p>
      </dgm:t>
    </dgm:pt>
    <dgm:pt modelId="{270E13E5-8785-ED48-8FC7-140AEF05592C}" type="sibTrans" cxnId="{EE033C2B-8814-2D49-BC0B-B317D99DF6C2}">
      <dgm:prSet/>
      <dgm:spPr>
        <a:effectLst>
          <a:outerShdw blurRad="50800" dist="38100" dir="8100000" algn="tr" rotWithShape="0">
            <a:prstClr val="black">
              <a:alpha val="40000"/>
            </a:prstClr>
          </a:outerShdw>
        </a:effectLst>
      </dgm:spPr>
      <dgm:t>
        <a:bodyPr/>
        <a:lstStyle/>
        <a:p>
          <a:endParaRPr lang="en-US"/>
        </a:p>
      </dgm:t>
    </dgm:pt>
    <dgm:pt modelId="{1FC0975B-D71A-4D40-A887-7012B3E2561A}">
      <dgm:prSet phldrT="[Text]" custT="1"/>
      <dgm:spPr>
        <a:effectLst>
          <a:outerShdw blurRad="50800" dist="38100" dir="8100000" algn="tr" rotWithShape="0">
            <a:prstClr val="black">
              <a:alpha val="40000"/>
            </a:prstClr>
          </a:outerShdw>
        </a:effectLst>
      </dgm:spPr>
      <dgm:t>
        <a:bodyPr/>
        <a:lstStyle/>
        <a:p>
          <a:r>
            <a:rPr lang="en-US" sz="2400" dirty="0"/>
            <a:t>If a public enterprise is involved, does the activity benefit the public enterprise system?</a:t>
          </a:r>
        </a:p>
      </dgm:t>
    </dgm:pt>
    <dgm:pt modelId="{7D7CB1AB-F0BD-484E-B13A-934369AF9BE7}" type="parTrans" cxnId="{72294FA6-7E53-CD42-AEBA-9BCB3A06C6A4}">
      <dgm:prSet/>
      <dgm:spPr/>
      <dgm:t>
        <a:bodyPr/>
        <a:lstStyle/>
        <a:p>
          <a:endParaRPr lang="en-US"/>
        </a:p>
      </dgm:t>
    </dgm:pt>
    <dgm:pt modelId="{5FA8B275-DBB8-5740-B35B-B598D839F6BF}" type="sibTrans" cxnId="{72294FA6-7E53-CD42-AEBA-9BCB3A06C6A4}">
      <dgm:prSet/>
      <dgm:spPr/>
      <dgm:t>
        <a:bodyPr/>
        <a:lstStyle/>
        <a:p>
          <a:endParaRPr lang="en-US"/>
        </a:p>
      </dgm:t>
    </dgm:pt>
    <dgm:pt modelId="{A80BAC6D-9310-0649-84A3-787A71FF2CBB}">
      <dgm:prSet custT="1"/>
      <dgm:spPr>
        <a:effectLst>
          <a:outerShdw blurRad="50800" dist="38100" dir="8100000" algn="tr" rotWithShape="0">
            <a:prstClr val="black">
              <a:alpha val="40000"/>
            </a:prstClr>
          </a:outerShdw>
        </a:effectLst>
      </dgm:spPr>
      <dgm:t>
        <a:bodyPr/>
        <a:lstStyle/>
        <a:p>
          <a:r>
            <a:rPr lang="en-US" sz="2400" dirty="0"/>
            <a:t>Does the activity provide a general benefit to the LG’s citizens or a subset of the LG’s citizens?</a:t>
          </a:r>
        </a:p>
      </dgm:t>
    </dgm:pt>
    <dgm:pt modelId="{8AAAF170-61F8-6C41-AD74-9CD97934326C}" type="parTrans" cxnId="{2B6DC385-2098-1741-AFC0-0CF21162820B}">
      <dgm:prSet/>
      <dgm:spPr/>
      <dgm:t>
        <a:bodyPr/>
        <a:lstStyle/>
        <a:p>
          <a:endParaRPr lang="en-US"/>
        </a:p>
      </dgm:t>
    </dgm:pt>
    <dgm:pt modelId="{750EF302-D61A-1D4D-A62C-6380AC5F97F1}" type="sibTrans" cxnId="{2B6DC385-2098-1741-AFC0-0CF21162820B}">
      <dgm:prSet/>
      <dgm:spPr>
        <a:effectLst>
          <a:outerShdw blurRad="50800" dist="38100" dir="8100000" algn="tr" rotWithShape="0">
            <a:prstClr val="black">
              <a:alpha val="40000"/>
            </a:prstClr>
          </a:outerShdw>
        </a:effectLst>
      </dgm:spPr>
      <dgm:t>
        <a:bodyPr/>
        <a:lstStyle/>
        <a:p>
          <a:endParaRPr lang="en-US"/>
        </a:p>
      </dgm:t>
    </dgm:pt>
    <dgm:pt modelId="{F96C02D7-A9EE-D541-A0E2-33630A8B7921}">
      <dgm:prSet custT="1"/>
      <dgm:spPr>
        <a:effectLst>
          <a:outerShdw blurRad="50800" dist="38100" dir="8100000" algn="tr" rotWithShape="0">
            <a:prstClr val="black">
              <a:alpha val="40000"/>
            </a:prstClr>
          </a:outerShdw>
        </a:effectLst>
      </dgm:spPr>
      <dgm:t>
        <a:bodyPr/>
        <a:lstStyle/>
        <a:p>
          <a:r>
            <a:rPr lang="en-US" sz="2400" dirty="0"/>
            <a:t>Is the activity intended to promote the general welfare of LG’s citizens?</a:t>
          </a:r>
        </a:p>
      </dgm:t>
    </dgm:pt>
    <dgm:pt modelId="{3056D46D-52C1-704F-AEB9-8DCD0B23CE3F}" type="parTrans" cxnId="{ADAA71FB-30B8-6D4F-BB16-94019C0FA896}">
      <dgm:prSet/>
      <dgm:spPr/>
      <dgm:t>
        <a:bodyPr/>
        <a:lstStyle/>
        <a:p>
          <a:endParaRPr lang="en-US"/>
        </a:p>
      </dgm:t>
    </dgm:pt>
    <dgm:pt modelId="{C5115538-3790-8B4C-9A82-523D175DB44B}" type="sibTrans" cxnId="{ADAA71FB-30B8-6D4F-BB16-94019C0FA896}">
      <dgm:prSet/>
      <dgm:spPr>
        <a:effectLst>
          <a:outerShdw blurRad="50800" dist="38100" dir="8100000" algn="tr" rotWithShape="0">
            <a:prstClr val="black">
              <a:alpha val="40000"/>
            </a:prstClr>
          </a:outerShdw>
        </a:effectLst>
      </dgm:spPr>
      <dgm:t>
        <a:bodyPr/>
        <a:lstStyle/>
        <a:p>
          <a:endParaRPr lang="en-US"/>
        </a:p>
      </dgm:t>
    </dgm:pt>
    <dgm:pt modelId="{C166DB69-2BEE-ED4C-8BFC-CB9CF0F4B9AD}" type="pres">
      <dgm:prSet presAssocID="{54BE7585-43A7-0948-9BA5-4915C792AE46}" presName="outerComposite" presStyleCnt="0">
        <dgm:presLayoutVars>
          <dgm:chMax val="5"/>
          <dgm:dir/>
          <dgm:resizeHandles val="exact"/>
        </dgm:presLayoutVars>
      </dgm:prSet>
      <dgm:spPr/>
    </dgm:pt>
    <dgm:pt modelId="{123D7245-41CB-D846-9AC6-FDC6D1FE0B74}" type="pres">
      <dgm:prSet presAssocID="{54BE7585-43A7-0948-9BA5-4915C792AE46}" presName="dummyMaxCanvas" presStyleCnt="0">
        <dgm:presLayoutVars/>
      </dgm:prSet>
      <dgm:spPr/>
    </dgm:pt>
    <dgm:pt modelId="{BE3ECEFD-E961-EA41-8615-75A53960C6DA}" type="pres">
      <dgm:prSet presAssocID="{54BE7585-43A7-0948-9BA5-4915C792AE46}" presName="FiveNodes_1" presStyleLbl="node1" presStyleIdx="0" presStyleCnt="5">
        <dgm:presLayoutVars>
          <dgm:bulletEnabled val="1"/>
        </dgm:presLayoutVars>
      </dgm:prSet>
      <dgm:spPr/>
    </dgm:pt>
    <dgm:pt modelId="{97ED061D-877A-4F46-B9C8-246453E37B30}" type="pres">
      <dgm:prSet presAssocID="{54BE7585-43A7-0948-9BA5-4915C792AE46}" presName="FiveNodes_2" presStyleLbl="node1" presStyleIdx="1" presStyleCnt="5">
        <dgm:presLayoutVars>
          <dgm:bulletEnabled val="1"/>
        </dgm:presLayoutVars>
      </dgm:prSet>
      <dgm:spPr/>
    </dgm:pt>
    <dgm:pt modelId="{227B4182-8896-9A48-BA92-12968D1ED7CB}" type="pres">
      <dgm:prSet presAssocID="{54BE7585-43A7-0948-9BA5-4915C792AE46}" presName="FiveNodes_3" presStyleLbl="node1" presStyleIdx="2" presStyleCnt="5">
        <dgm:presLayoutVars>
          <dgm:bulletEnabled val="1"/>
        </dgm:presLayoutVars>
      </dgm:prSet>
      <dgm:spPr/>
    </dgm:pt>
    <dgm:pt modelId="{369504F1-EA1D-2946-A830-DB17DBE3C4D6}" type="pres">
      <dgm:prSet presAssocID="{54BE7585-43A7-0948-9BA5-4915C792AE46}" presName="FiveNodes_4" presStyleLbl="node1" presStyleIdx="3" presStyleCnt="5">
        <dgm:presLayoutVars>
          <dgm:bulletEnabled val="1"/>
        </dgm:presLayoutVars>
      </dgm:prSet>
      <dgm:spPr/>
    </dgm:pt>
    <dgm:pt modelId="{DB89BA6E-6AE7-5248-8A35-CC97EAF7B52C}" type="pres">
      <dgm:prSet presAssocID="{54BE7585-43A7-0948-9BA5-4915C792AE46}" presName="FiveNodes_5" presStyleLbl="node1" presStyleIdx="4" presStyleCnt="5">
        <dgm:presLayoutVars>
          <dgm:bulletEnabled val="1"/>
        </dgm:presLayoutVars>
      </dgm:prSet>
      <dgm:spPr/>
    </dgm:pt>
    <dgm:pt modelId="{109FE1C4-8C63-6C46-893A-65F303A48768}" type="pres">
      <dgm:prSet presAssocID="{54BE7585-43A7-0948-9BA5-4915C792AE46}" presName="FiveConn_1-2" presStyleLbl="fgAccFollowNode1" presStyleIdx="0" presStyleCnt="4">
        <dgm:presLayoutVars>
          <dgm:bulletEnabled val="1"/>
        </dgm:presLayoutVars>
      </dgm:prSet>
      <dgm:spPr/>
    </dgm:pt>
    <dgm:pt modelId="{6D2C2B34-C7E6-A746-AE22-C815D6C9F0FA}" type="pres">
      <dgm:prSet presAssocID="{54BE7585-43A7-0948-9BA5-4915C792AE46}" presName="FiveConn_2-3" presStyleLbl="fgAccFollowNode1" presStyleIdx="1" presStyleCnt="4">
        <dgm:presLayoutVars>
          <dgm:bulletEnabled val="1"/>
        </dgm:presLayoutVars>
      </dgm:prSet>
      <dgm:spPr/>
    </dgm:pt>
    <dgm:pt modelId="{D1AEEAC8-0A7B-5A4B-9BEA-09AF84F1FF56}" type="pres">
      <dgm:prSet presAssocID="{54BE7585-43A7-0948-9BA5-4915C792AE46}" presName="FiveConn_3-4" presStyleLbl="fgAccFollowNode1" presStyleIdx="2" presStyleCnt="4">
        <dgm:presLayoutVars>
          <dgm:bulletEnabled val="1"/>
        </dgm:presLayoutVars>
      </dgm:prSet>
      <dgm:spPr/>
    </dgm:pt>
    <dgm:pt modelId="{CD0455F9-41BE-8C4D-9D2A-68BFE131BC3A}" type="pres">
      <dgm:prSet presAssocID="{54BE7585-43A7-0948-9BA5-4915C792AE46}" presName="FiveConn_4-5" presStyleLbl="fgAccFollowNode1" presStyleIdx="3" presStyleCnt="4">
        <dgm:presLayoutVars>
          <dgm:bulletEnabled val="1"/>
        </dgm:presLayoutVars>
      </dgm:prSet>
      <dgm:spPr/>
    </dgm:pt>
    <dgm:pt modelId="{7C0562D5-B6AA-EF4F-B69C-3E9483A93562}" type="pres">
      <dgm:prSet presAssocID="{54BE7585-43A7-0948-9BA5-4915C792AE46}" presName="FiveNodes_1_text" presStyleLbl="node1" presStyleIdx="4" presStyleCnt="5">
        <dgm:presLayoutVars>
          <dgm:bulletEnabled val="1"/>
        </dgm:presLayoutVars>
      </dgm:prSet>
      <dgm:spPr/>
    </dgm:pt>
    <dgm:pt modelId="{1BC43440-38CC-9B4C-A956-51130AF9E3BB}" type="pres">
      <dgm:prSet presAssocID="{54BE7585-43A7-0948-9BA5-4915C792AE46}" presName="FiveNodes_2_text" presStyleLbl="node1" presStyleIdx="4" presStyleCnt="5">
        <dgm:presLayoutVars>
          <dgm:bulletEnabled val="1"/>
        </dgm:presLayoutVars>
      </dgm:prSet>
      <dgm:spPr/>
    </dgm:pt>
    <dgm:pt modelId="{D2DF602B-6CD7-8A4F-A8C2-BA3ACF18A215}" type="pres">
      <dgm:prSet presAssocID="{54BE7585-43A7-0948-9BA5-4915C792AE46}" presName="FiveNodes_3_text" presStyleLbl="node1" presStyleIdx="4" presStyleCnt="5">
        <dgm:presLayoutVars>
          <dgm:bulletEnabled val="1"/>
        </dgm:presLayoutVars>
      </dgm:prSet>
      <dgm:spPr/>
    </dgm:pt>
    <dgm:pt modelId="{29EBE13F-59C1-454C-9D8D-21A821523E87}" type="pres">
      <dgm:prSet presAssocID="{54BE7585-43A7-0948-9BA5-4915C792AE46}" presName="FiveNodes_4_text" presStyleLbl="node1" presStyleIdx="4" presStyleCnt="5">
        <dgm:presLayoutVars>
          <dgm:bulletEnabled val="1"/>
        </dgm:presLayoutVars>
      </dgm:prSet>
      <dgm:spPr/>
    </dgm:pt>
    <dgm:pt modelId="{64751372-76B9-8E40-9CCE-21625FFA4103}" type="pres">
      <dgm:prSet presAssocID="{54BE7585-43A7-0948-9BA5-4915C792AE46}" presName="FiveNodes_5_text" presStyleLbl="node1" presStyleIdx="4" presStyleCnt="5">
        <dgm:presLayoutVars>
          <dgm:bulletEnabled val="1"/>
        </dgm:presLayoutVars>
      </dgm:prSet>
      <dgm:spPr/>
    </dgm:pt>
  </dgm:ptLst>
  <dgm:cxnLst>
    <dgm:cxn modelId="{571F1F0C-8300-8E40-A36F-D3AD51472FAD}" type="presOf" srcId="{A80BAC6D-9310-0649-84A3-787A71FF2CBB}" destId="{97ED061D-877A-4F46-B9C8-246453E37B30}" srcOrd="0" destOrd="0" presId="urn:microsoft.com/office/officeart/2005/8/layout/vProcess5"/>
    <dgm:cxn modelId="{D21B7E0D-F6AF-5C49-8C53-DD9463339A64}" type="presOf" srcId="{D1EDFAA3-65D7-0348-ADEF-73C3C9F0E27C}" destId="{7C0562D5-B6AA-EF4F-B69C-3E9483A93562}" srcOrd="1" destOrd="0" presId="urn:microsoft.com/office/officeart/2005/8/layout/vProcess5"/>
    <dgm:cxn modelId="{FC91D20D-BECC-9649-B667-D54FAEF83017}" type="presOf" srcId="{C5115538-3790-8B4C-9A82-523D175DB44B}" destId="{D1AEEAC8-0A7B-5A4B-9BEA-09AF84F1FF56}" srcOrd="0" destOrd="0" presId="urn:microsoft.com/office/officeart/2005/8/layout/vProcess5"/>
    <dgm:cxn modelId="{5DE5BD17-552C-3148-9E6E-FE8F3ACA3D8F}" type="presOf" srcId="{72DEE173-F71E-2C42-A209-E93ADDE8B7F7}" destId="{29EBE13F-59C1-454C-9D8D-21A821523E87}" srcOrd="1" destOrd="0" presId="urn:microsoft.com/office/officeart/2005/8/layout/vProcess5"/>
    <dgm:cxn modelId="{EE033C2B-8814-2D49-BC0B-B317D99DF6C2}" srcId="{54BE7585-43A7-0948-9BA5-4915C792AE46}" destId="{72DEE173-F71E-2C42-A209-E93ADDE8B7F7}" srcOrd="3" destOrd="0" parTransId="{308290C3-79B8-8A48-B79E-2EF787E3C8BB}" sibTransId="{270E13E5-8785-ED48-8FC7-140AEF05592C}"/>
    <dgm:cxn modelId="{844BD42D-1F69-8F4B-A5D5-A7A34250F7DE}" type="presOf" srcId="{54BE7585-43A7-0948-9BA5-4915C792AE46}" destId="{C166DB69-2BEE-ED4C-8BFC-CB9CF0F4B9AD}" srcOrd="0" destOrd="0" presId="urn:microsoft.com/office/officeart/2005/8/layout/vProcess5"/>
    <dgm:cxn modelId="{5948383C-5203-FC45-A1B7-140938D34E6B}" type="presOf" srcId="{72DEE173-F71E-2C42-A209-E93ADDE8B7F7}" destId="{369504F1-EA1D-2946-A830-DB17DBE3C4D6}" srcOrd="0" destOrd="0" presId="urn:microsoft.com/office/officeart/2005/8/layout/vProcess5"/>
    <dgm:cxn modelId="{1324D45B-2596-074D-BC86-68CF0E8807F4}" type="presOf" srcId="{270E13E5-8785-ED48-8FC7-140AEF05592C}" destId="{CD0455F9-41BE-8C4D-9D2A-68BFE131BC3A}" srcOrd="0" destOrd="0" presId="urn:microsoft.com/office/officeart/2005/8/layout/vProcess5"/>
    <dgm:cxn modelId="{FC049A44-B8D9-EF43-8B1E-169B37C42978}" type="presOf" srcId="{1FC0975B-D71A-4D40-A887-7012B3E2561A}" destId="{DB89BA6E-6AE7-5248-8A35-CC97EAF7B52C}" srcOrd="0" destOrd="0" presId="urn:microsoft.com/office/officeart/2005/8/layout/vProcess5"/>
    <dgm:cxn modelId="{551D2F4B-B162-EF43-8E81-00B360D60177}" type="presOf" srcId="{750EF302-D61A-1D4D-A62C-6380AC5F97F1}" destId="{6D2C2B34-C7E6-A746-AE22-C815D6C9F0FA}" srcOrd="0" destOrd="0" presId="urn:microsoft.com/office/officeart/2005/8/layout/vProcess5"/>
    <dgm:cxn modelId="{5C878D73-A78B-164D-900F-93A41868C036}" type="presOf" srcId="{D1EDFAA3-65D7-0348-ADEF-73C3C9F0E27C}" destId="{BE3ECEFD-E961-EA41-8615-75A53960C6DA}" srcOrd="0" destOrd="0" presId="urn:microsoft.com/office/officeart/2005/8/layout/vProcess5"/>
    <dgm:cxn modelId="{1266E854-840B-E346-B1AE-B65E3C9D2F01}" type="presOf" srcId="{F96C02D7-A9EE-D541-A0E2-33630A8B7921}" destId="{D2DF602B-6CD7-8A4F-A8C2-BA3ACF18A215}" srcOrd="1" destOrd="0" presId="urn:microsoft.com/office/officeart/2005/8/layout/vProcess5"/>
    <dgm:cxn modelId="{2B6DC385-2098-1741-AFC0-0CF21162820B}" srcId="{54BE7585-43A7-0948-9BA5-4915C792AE46}" destId="{A80BAC6D-9310-0649-84A3-787A71FF2CBB}" srcOrd="1" destOrd="0" parTransId="{8AAAF170-61F8-6C41-AD74-9CD97934326C}" sibTransId="{750EF302-D61A-1D4D-A62C-6380AC5F97F1}"/>
    <dgm:cxn modelId="{72294FA6-7E53-CD42-AEBA-9BCB3A06C6A4}" srcId="{54BE7585-43A7-0948-9BA5-4915C792AE46}" destId="{1FC0975B-D71A-4D40-A887-7012B3E2561A}" srcOrd="4" destOrd="0" parTransId="{7D7CB1AB-F0BD-484E-B13A-934369AF9BE7}" sibTransId="{5FA8B275-DBB8-5740-B35B-B598D839F6BF}"/>
    <dgm:cxn modelId="{E1A4A5B6-7B6B-1D4D-9D4F-5966409B3BCA}" type="presOf" srcId="{1FC0975B-D71A-4D40-A887-7012B3E2561A}" destId="{64751372-76B9-8E40-9CCE-21625FFA4103}" srcOrd="1" destOrd="0" presId="urn:microsoft.com/office/officeart/2005/8/layout/vProcess5"/>
    <dgm:cxn modelId="{614EF8D0-C732-9244-9403-5DF932A0C73B}" type="presOf" srcId="{A133DF01-D6CD-EE40-B094-9A6C8EC8ACDE}" destId="{109FE1C4-8C63-6C46-893A-65F303A48768}" srcOrd="0" destOrd="0" presId="urn:microsoft.com/office/officeart/2005/8/layout/vProcess5"/>
    <dgm:cxn modelId="{2CD526D3-2D6A-E945-A46E-D1C71A3B3A44}" type="presOf" srcId="{A80BAC6D-9310-0649-84A3-787A71FF2CBB}" destId="{1BC43440-38CC-9B4C-A956-51130AF9E3BB}" srcOrd="1" destOrd="0" presId="urn:microsoft.com/office/officeart/2005/8/layout/vProcess5"/>
    <dgm:cxn modelId="{001100DE-8191-5641-90A8-182BE927E430}" srcId="{54BE7585-43A7-0948-9BA5-4915C792AE46}" destId="{D1EDFAA3-65D7-0348-ADEF-73C3C9F0E27C}" srcOrd="0" destOrd="0" parTransId="{02D70489-785E-AC45-9318-64A17D8FFF6E}" sibTransId="{A133DF01-D6CD-EE40-B094-9A6C8EC8ACDE}"/>
    <dgm:cxn modelId="{83559EEA-FDF8-CB4B-A8A5-882F5B2C3DDF}" type="presOf" srcId="{F96C02D7-A9EE-D541-A0E2-33630A8B7921}" destId="{227B4182-8896-9A48-BA92-12968D1ED7CB}" srcOrd="0" destOrd="0" presId="urn:microsoft.com/office/officeart/2005/8/layout/vProcess5"/>
    <dgm:cxn modelId="{ADAA71FB-30B8-6D4F-BB16-94019C0FA896}" srcId="{54BE7585-43A7-0948-9BA5-4915C792AE46}" destId="{F96C02D7-A9EE-D541-A0E2-33630A8B7921}" srcOrd="2" destOrd="0" parTransId="{3056D46D-52C1-704F-AEB9-8DCD0B23CE3F}" sibTransId="{C5115538-3790-8B4C-9A82-523D175DB44B}"/>
    <dgm:cxn modelId="{6808B7FB-2F07-8D49-8C1D-8656BDF018C5}" type="presParOf" srcId="{C166DB69-2BEE-ED4C-8BFC-CB9CF0F4B9AD}" destId="{123D7245-41CB-D846-9AC6-FDC6D1FE0B74}" srcOrd="0" destOrd="0" presId="urn:microsoft.com/office/officeart/2005/8/layout/vProcess5"/>
    <dgm:cxn modelId="{0B88D34E-2505-5246-BEDB-A3C0275DC7AE}" type="presParOf" srcId="{C166DB69-2BEE-ED4C-8BFC-CB9CF0F4B9AD}" destId="{BE3ECEFD-E961-EA41-8615-75A53960C6DA}" srcOrd="1" destOrd="0" presId="urn:microsoft.com/office/officeart/2005/8/layout/vProcess5"/>
    <dgm:cxn modelId="{FD858B8C-AEB0-1F41-B675-D03844EE66B2}" type="presParOf" srcId="{C166DB69-2BEE-ED4C-8BFC-CB9CF0F4B9AD}" destId="{97ED061D-877A-4F46-B9C8-246453E37B30}" srcOrd="2" destOrd="0" presId="urn:microsoft.com/office/officeart/2005/8/layout/vProcess5"/>
    <dgm:cxn modelId="{7D3D5BAC-0FF2-424A-88FF-040E4237D7B2}" type="presParOf" srcId="{C166DB69-2BEE-ED4C-8BFC-CB9CF0F4B9AD}" destId="{227B4182-8896-9A48-BA92-12968D1ED7CB}" srcOrd="3" destOrd="0" presId="urn:microsoft.com/office/officeart/2005/8/layout/vProcess5"/>
    <dgm:cxn modelId="{A11E8262-EBC6-8546-93F0-10F9E3A9EE6E}" type="presParOf" srcId="{C166DB69-2BEE-ED4C-8BFC-CB9CF0F4B9AD}" destId="{369504F1-EA1D-2946-A830-DB17DBE3C4D6}" srcOrd="4" destOrd="0" presId="urn:microsoft.com/office/officeart/2005/8/layout/vProcess5"/>
    <dgm:cxn modelId="{D7680A76-9B1B-3647-9A63-5C3AE1FACB17}" type="presParOf" srcId="{C166DB69-2BEE-ED4C-8BFC-CB9CF0F4B9AD}" destId="{DB89BA6E-6AE7-5248-8A35-CC97EAF7B52C}" srcOrd="5" destOrd="0" presId="urn:microsoft.com/office/officeart/2005/8/layout/vProcess5"/>
    <dgm:cxn modelId="{B9D124C7-60B4-0645-AC42-76A84413EFF3}" type="presParOf" srcId="{C166DB69-2BEE-ED4C-8BFC-CB9CF0F4B9AD}" destId="{109FE1C4-8C63-6C46-893A-65F303A48768}" srcOrd="6" destOrd="0" presId="urn:microsoft.com/office/officeart/2005/8/layout/vProcess5"/>
    <dgm:cxn modelId="{56027AE7-E3E3-DB4A-93A5-B8CC2106C48F}" type="presParOf" srcId="{C166DB69-2BEE-ED4C-8BFC-CB9CF0F4B9AD}" destId="{6D2C2B34-C7E6-A746-AE22-C815D6C9F0FA}" srcOrd="7" destOrd="0" presId="urn:microsoft.com/office/officeart/2005/8/layout/vProcess5"/>
    <dgm:cxn modelId="{55768F74-D307-F545-9B77-A54291890A42}" type="presParOf" srcId="{C166DB69-2BEE-ED4C-8BFC-CB9CF0F4B9AD}" destId="{D1AEEAC8-0A7B-5A4B-9BEA-09AF84F1FF56}" srcOrd="8" destOrd="0" presId="urn:microsoft.com/office/officeart/2005/8/layout/vProcess5"/>
    <dgm:cxn modelId="{3D4D57D7-4A33-1B42-B6FA-B827094B4843}" type="presParOf" srcId="{C166DB69-2BEE-ED4C-8BFC-CB9CF0F4B9AD}" destId="{CD0455F9-41BE-8C4D-9D2A-68BFE131BC3A}" srcOrd="9" destOrd="0" presId="urn:microsoft.com/office/officeart/2005/8/layout/vProcess5"/>
    <dgm:cxn modelId="{0B329DE6-D856-0746-9112-5565D62137F6}" type="presParOf" srcId="{C166DB69-2BEE-ED4C-8BFC-CB9CF0F4B9AD}" destId="{7C0562D5-B6AA-EF4F-B69C-3E9483A93562}" srcOrd="10" destOrd="0" presId="urn:microsoft.com/office/officeart/2005/8/layout/vProcess5"/>
    <dgm:cxn modelId="{8B06377A-0D35-E24E-AB4E-C8DB0FA58382}" type="presParOf" srcId="{C166DB69-2BEE-ED4C-8BFC-CB9CF0F4B9AD}" destId="{1BC43440-38CC-9B4C-A956-51130AF9E3BB}" srcOrd="11" destOrd="0" presId="urn:microsoft.com/office/officeart/2005/8/layout/vProcess5"/>
    <dgm:cxn modelId="{A462590C-BC0F-8547-A114-17415DEBFE8C}" type="presParOf" srcId="{C166DB69-2BEE-ED4C-8BFC-CB9CF0F4B9AD}" destId="{D2DF602B-6CD7-8A4F-A8C2-BA3ACF18A215}" srcOrd="12" destOrd="0" presId="urn:microsoft.com/office/officeart/2005/8/layout/vProcess5"/>
    <dgm:cxn modelId="{F5D1A42D-8E33-C141-B66F-AE44E4F152B4}" type="presParOf" srcId="{C166DB69-2BEE-ED4C-8BFC-CB9CF0F4B9AD}" destId="{29EBE13F-59C1-454C-9D8D-21A821523E87}" srcOrd="13" destOrd="0" presId="urn:microsoft.com/office/officeart/2005/8/layout/vProcess5"/>
    <dgm:cxn modelId="{5A443086-AF2B-F344-8CC5-1017E7B1CE27}" type="presParOf" srcId="{C166DB69-2BEE-ED4C-8BFC-CB9CF0F4B9AD}" destId="{64751372-76B9-8E40-9CCE-21625FFA410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172E1A-9C9E-BA48-B86F-892E098131AE}" type="doc">
      <dgm:prSet loTypeId="urn:microsoft.com/office/officeart/2005/8/layout/equation1" loCatId="" qsTypeId="urn:microsoft.com/office/officeart/2005/8/quickstyle/simple4" qsCatId="simple" csTypeId="urn:microsoft.com/office/officeart/2005/8/colors/colorful5" csCatId="colorful" phldr="1"/>
      <dgm:spPr/>
    </dgm:pt>
    <dgm:pt modelId="{5D89B777-69B9-344C-8207-82F77AEE75B5}">
      <dgm:prSet phldrT="[Text]"/>
      <dgm:spPr>
        <a:effectLst>
          <a:outerShdw blurRad="50800" dist="38100" dir="8100000" algn="tr" rotWithShape="0">
            <a:prstClr val="black">
              <a:alpha val="40000"/>
            </a:prstClr>
          </a:outerShdw>
        </a:effectLst>
      </dgm:spPr>
      <dgm:t>
        <a:bodyPr/>
        <a:lstStyle/>
        <a:p>
          <a:r>
            <a:rPr lang="en-US" dirty="0"/>
            <a:t>Estimated Net Revenues</a:t>
          </a:r>
        </a:p>
      </dgm:t>
    </dgm:pt>
    <dgm:pt modelId="{488E532C-2287-2344-A956-93F2F0FC26AE}" type="parTrans" cxnId="{52724D1B-3398-BD4F-BCDE-80EC640FF7AE}">
      <dgm:prSet/>
      <dgm:spPr/>
      <dgm:t>
        <a:bodyPr/>
        <a:lstStyle/>
        <a:p>
          <a:endParaRPr lang="en-US"/>
        </a:p>
      </dgm:t>
    </dgm:pt>
    <dgm:pt modelId="{9EF17E45-B594-2244-9517-D5E0D2264CA6}" type="sibTrans" cxnId="{52724D1B-3398-BD4F-BCDE-80EC640FF7AE}">
      <dgm:prSet/>
      <dgm:spPr>
        <a:effectLst>
          <a:outerShdw blurRad="50800" dist="38100" dir="8100000" algn="tr" rotWithShape="0">
            <a:prstClr val="black">
              <a:alpha val="40000"/>
            </a:prstClr>
          </a:outerShdw>
        </a:effectLst>
      </dgm:spPr>
      <dgm:t>
        <a:bodyPr/>
        <a:lstStyle/>
        <a:p>
          <a:endParaRPr lang="en-US"/>
        </a:p>
      </dgm:t>
    </dgm:pt>
    <dgm:pt modelId="{63381F24-BEB3-0145-BE7C-AA58E7D53DFF}">
      <dgm:prSet phldrT="[Text]"/>
      <dgm:spPr>
        <a:effectLst>
          <a:outerShdw blurRad="50800" dist="38100" dir="8100000" algn="tr" rotWithShape="0">
            <a:prstClr val="black">
              <a:alpha val="40000"/>
            </a:prstClr>
          </a:outerShdw>
        </a:effectLst>
      </dgm:spPr>
      <dgm:t>
        <a:bodyPr/>
        <a:lstStyle/>
        <a:p>
          <a:r>
            <a:rPr lang="en-US" dirty="0"/>
            <a:t>Appropriations</a:t>
          </a:r>
        </a:p>
      </dgm:t>
    </dgm:pt>
    <dgm:pt modelId="{C9EB63AA-90E7-E446-A318-2116D69590C7}" type="parTrans" cxnId="{1154ADE8-C60A-1742-924A-E4C39CA64ABD}">
      <dgm:prSet/>
      <dgm:spPr/>
      <dgm:t>
        <a:bodyPr/>
        <a:lstStyle/>
        <a:p>
          <a:endParaRPr lang="en-US"/>
        </a:p>
      </dgm:t>
    </dgm:pt>
    <dgm:pt modelId="{3BBBA00B-C55E-FF4D-9CBE-E814A1ACFD70}" type="sibTrans" cxnId="{1154ADE8-C60A-1742-924A-E4C39CA64ABD}">
      <dgm:prSet/>
      <dgm:spPr/>
      <dgm:t>
        <a:bodyPr/>
        <a:lstStyle/>
        <a:p>
          <a:endParaRPr lang="en-US"/>
        </a:p>
      </dgm:t>
    </dgm:pt>
    <dgm:pt modelId="{838927BD-79D0-714E-A9D2-ADFC9B2D0EA5}">
      <dgm:prSet phldrT="[Text]"/>
      <dgm:spPr>
        <a:effectLst>
          <a:outerShdw blurRad="50800" dist="38100" dir="8100000" algn="tr" rotWithShape="0">
            <a:prstClr val="black">
              <a:alpha val="40000"/>
            </a:prstClr>
          </a:outerShdw>
        </a:effectLst>
      </dgm:spPr>
      <dgm:t>
        <a:bodyPr/>
        <a:lstStyle/>
        <a:p>
          <a:r>
            <a:rPr lang="en-US" dirty="0"/>
            <a:t>Appropriated Fund Balance</a:t>
          </a:r>
        </a:p>
      </dgm:t>
    </dgm:pt>
    <dgm:pt modelId="{DB770C86-AA61-E943-89D3-FDC19C542815}" type="parTrans" cxnId="{77D55BA6-09CD-B14B-8B92-33CA281D8846}">
      <dgm:prSet/>
      <dgm:spPr/>
      <dgm:t>
        <a:bodyPr/>
        <a:lstStyle/>
        <a:p>
          <a:endParaRPr lang="en-US"/>
        </a:p>
      </dgm:t>
    </dgm:pt>
    <dgm:pt modelId="{C86029C4-660F-794E-A680-AC6F15F1D459}" type="sibTrans" cxnId="{77D55BA6-09CD-B14B-8B92-33CA281D8846}">
      <dgm:prSet/>
      <dgm:spPr>
        <a:effectLst>
          <a:outerShdw blurRad="50800" dist="38100" dir="8100000" algn="tr" rotWithShape="0">
            <a:prstClr val="black">
              <a:alpha val="40000"/>
            </a:prstClr>
          </a:outerShdw>
        </a:effectLst>
      </dgm:spPr>
      <dgm:t>
        <a:bodyPr/>
        <a:lstStyle/>
        <a:p>
          <a:endParaRPr lang="en-US"/>
        </a:p>
      </dgm:t>
    </dgm:pt>
    <dgm:pt modelId="{929EC711-A996-0E43-AEAD-ED0C427F0D90}" type="pres">
      <dgm:prSet presAssocID="{6A172E1A-9C9E-BA48-B86F-892E098131AE}" presName="linearFlow" presStyleCnt="0">
        <dgm:presLayoutVars>
          <dgm:dir/>
          <dgm:resizeHandles val="exact"/>
        </dgm:presLayoutVars>
      </dgm:prSet>
      <dgm:spPr/>
    </dgm:pt>
    <dgm:pt modelId="{55823B7B-66EE-1546-80BB-774BFCD47DB1}" type="pres">
      <dgm:prSet presAssocID="{5D89B777-69B9-344C-8207-82F77AEE75B5}" presName="node" presStyleLbl="node1" presStyleIdx="0" presStyleCnt="3" custLinFactNeighborY="5852">
        <dgm:presLayoutVars>
          <dgm:bulletEnabled val="1"/>
        </dgm:presLayoutVars>
      </dgm:prSet>
      <dgm:spPr/>
    </dgm:pt>
    <dgm:pt modelId="{AF22F336-261E-974C-8D16-2ED7DFA05BD3}" type="pres">
      <dgm:prSet presAssocID="{9EF17E45-B594-2244-9517-D5E0D2264CA6}" presName="spacerL" presStyleCnt="0"/>
      <dgm:spPr/>
    </dgm:pt>
    <dgm:pt modelId="{ECF91F8F-025F-584B-B938-B734C03CD06E}" type="pres">
      <dgm:prSet presAssocID="{9EF17E45-B594-2244-9517-D5E0D2264CA6}" presName="sibTrans" presStyleLbl="sibTrans2D1" presStyleIdx="0" presStyleCnt="2"/>
      <dgm:spPr/>
    </dgm:pt>
    <dgm:pt modelId="{6CD2523E-C37B-724B-8163-E44059DE57CA}" type="pres">
      <dgm:prSet presAssocID="{9EF17E45-B594-2244-9517-D5E0D2264CA6}" presName="spacerR" presStyleCnt="0"/>
      <dgm:spPr/>
    </dgm:pt>
    <dgm:pt modelId="{5F788874-34B0-024C-8036-7EB609D0C345}" type="pres">
      <dgm:prSet presAssocID="{838927BD-79D0-714E-A9D2-ADFC9B2D0EA5}" presName="node" presStyleLbl="node1" presStyleIdx="1" presStyleCnt="3">
        <dgm:presLayoutVars>
          <dgm:bulletEnabled val="1"/>
        </dgm:presLayoutVars>
      </dgm:prSet>
      <dgm:spPr/>
    </dgm:pt>
    <dgm:pt modelId="{7127E6D0-944F-7140-9849-738A5A657618}" type="pres">
      <dgm:prSet presAssocID="{C86029C4-660F-794E-A680-AC6F15F1D459}" presName="spacerL" presStyleCnt="0"/>
      <dgm:spPr/>
    </dgm:pt>
    <dgm:pt modelId="{011C606C-7A4E-7240-AF48-A558AF0C1679}" type="pres">
      <dgm:prSet presAssocID="{C86029C4-660F-794E-A680-AC6F15F1D459}" presName="sibTrans" presStyleLbl="sibTrans2D1" presStyleIdx="1" presStyleCnt="2"/>
      <dgm:spPr/>
    </dgm:pt>
    <dgm:pt modelId="{27A6E782-AF19-EE4B-9533-461F300E94EB}" type="pres">
      <dgm:prSet presAssocID="{C86029C4-660F-794E-A680-AC6F15F1D459}" presName="spacerR" presStyleCnt="0"/>
      <dgm:spPr/>
    </dgm:pt>
    <dgm:pt modelId="{5D4B7D9D-EE4E-BF4D-B8AD-BFBD8E2D90E8}" type="pres">
      <dgm:prSet presAssocID="{63381F24-BEB3-0145-BE7C-AA58E7D53DFF}" presName="node" presStyleLbl="node1" presStyleIdx="2" presStyleCnt="3">
        <dgm:presLayoutVars>
          <dgm:bulletEnabled val="1"/>
        </dgm:presLayoutVars>
      </dgm:prSet>
      <dgm:spPr/>
    </dgm:pt>
  </dgm:ptLst>
  <dgm:cxnLst>
    <dgm:cxn modelId="{013BAB00-906C-3E40-9048-72B31DCDBB90}" type="presOf" srcId="{6A172E1A-9C9E-BA48-B86F-892E098131AE}" destId="{929EC711-A996-0E43-AEAD-ED0C427F0D90}" srcOrd="0" destOrd="0" presId="urn:microsoft.com/office/officeart/2005/8/layout/equation1"/>
    <dgm:cxn modelId="{52724D1B-3398-BD4F-BCDE-80EC640FF7AE}" srcId="{6A172E1A-9C9E-BA48-B86F-892E098131AE}" destId="{5D89B777-69B9-344C-8207-82F77AEE75B5}" srcOrd="0" destOrd="0" parTransId="{488E532C-2287-2344-A956-93F2F0FC26AE}" sibTransId="{9EF17E45-B594-2244-9517-D5E0D2264CA6}"/>
    <dgm:cxn modelId="{D6F53436-E549-F647-A445-2CBF5ABB13B0}" type="presOf" srcId="{9EF17E45-B594-2244-9517-D5E0D2264CA6}" destId="{ECF91F8F-025F-584B-B938-B734C03CD06E}" srcOrd="0" destOrd="0" presId="urn:microsoft.com/office/officeart/2005/8/layout/equation1"/>
    <dgm:cxn modelId="{E8AED595-9ADC-F54C-BDBC-AC442260917B}" type="presOf" srcId="{C86029C4-660F-794E-A680-AC6F15F1D459}" destId="{011C606C-7A4E-7240-AF48-A558AF0C1679}" srcOrd="0" destOrd="0" presId="urn:microsoft.com/office/officeart/2005/8/layout/equation1"/>
    <dgm:cxn modelId="{77D55BA6-09CD-B14B-8B92-33CA281D8846}" srcId="{6A172E1A-9C9E-BA48-B86F-892E098131AE}" destId="{838927BD-79D0-714E-A9D2-ADFC9B2D0EA5}" srcOrd="1" destOrd="0" parTransId="{DB770C86-AA61-E943-89D3-FDC19C542815}" sibTransId="{C86029C4-660F-794E-A680-AC6F15F1D459}"/>
    <dgm:cxn modelId="{581E58AE-447F-5543-B900-E77CDFFA88C6}" type="presOf" srcId="{5D89B777-69B9-344C-8207-82F77AEE75B5}" destId="{55823B7B-66EE-1546-80BB-774BFCD47DB1}" srcOrd="0" destOrd="0" presId="urn:microsoft.com/office/officeart/2005/8/layout/equation1"/>
    <dgm:cxn modelId="{126BF1DE-0127-4544-8155-83CF86972F1D}" type="presOf" srcId="{63381F24-BEB3-0145-BE7C-AA58E7D53DFF}" destId="{5D4B7D9D-EE4E-BF4D-B8AD-BFBD8E2D90E8}" srcOrd="0" destOrd="0" presId="urn:microsoft.com/office/officeart/2005/8/layout/equation1"/>
    <dgm:cxn modelId="{1154ADE8-C60A-1742-924A-E4C39CA64ABD}" srcId="{6A172E1A-9C9E-BA48-B86F-892E098131AE}" destId="{63381F24-BEB3-0145-BE7C-AA58E7D53DFF}" srcOrd="2" destOrd="0" parTransId="{C9EB63AA-90E7-E446-A318-2116D69590C7}" sibTransId="{3BBBA00B-C55E-FF4D-9CBE-E814A1ACFD70}"/>
    <dgm:cxn modelId="{5738D3FC-D755-5D47-B051-6CA07C15418C}" type="presOf" srcId="{838927BD-79D0-714E-A9D2-ADFC9B2D0EA5}" destId="{5F788874-34B0-024C-8036-7EB609D0C345}" srcOrd="0" destOrd="0" presId="urn:microsoft.com/office/officeart/2005/8/layout/equation1"/>
    <dgm:cxn modelId="{967F555F-A7DA-9A4B-B93E-5FF3E3385904}" type="presParOf" srcId="{929EC711-A996-0E43-AEAD-ED0C427F0D90}" destId="{55823B7B-66EE-1546-80BB-774BFCD47DB1}" srcOrd="0" destOrd="0" presId="urn:microsoft.com/office/officeart/2005/8/layout/equation1"/>
    <dgm:cxn modelId="{E33F031F-F887-A647-BA6A-852D2B82D298}" type="presParOf" srcId="{929EC711-A996-0E43-AEAD-ED0C427F0D90}" destId="{AF22F336-261E-974C-8D16-2ED7DFA05BD3}" srcOrd="1" destOrd="0" presId="urn:microsoft.com/office/officeart/2005/8/layout/equation1"/>
    <dgm:cxn modelId="{2421290D-29CC-2444-AB3C-8BFCF775D610}" type="presParOf" srcId="{929EC711-A996-0E43-AEAD-ED0C427F0D90}" destId="{ECF91F8F-025F-584B-B938-B734C03CD06E}" srcOrd="2" destOrd="0" presId="urn:microsoft.com/office/officeart/2005/8/layout/equation1"/>
    <dgm:cxn modelId="{3DFD40C5-6940-A14D-88C7-647B8616EE2B}" type="presParOf" srcId="{929EC711-A996-0E43-AEAD-ED0C427F0D90}" destId="{6CD2523E-C37B-724B-8163-E44059DE57CA}" srcOrd="3" destOrd="0" presId="urn:microsoft.com/office/officeart/2005/8/layout/equation1"/>
    <dgm:cxn modelId="{2EB30895-D5E6-B74A-9D39-73A78917AC71}" type="presParOf" srcId="{929EC711-A996-0E43-AEAD-ED0C427F0D90}" destId="{5F788874-34B0-024C-8036-7EB609D0C345}" srcOrd="4" destOrd="0" presId="urn:microsoft.com/office/officeart/2005/8/layout/equation1"/>
    <dgm:cxn modelId="{9E450028-C4D1-FB46-8681-6D80756F8B1E}" type="presParOf" srcId="{929EC711-A996-0E43-AEAD-ED0C427F0D90}" destId="{7127E6D0-944F-7140-9849-738A5A657618}" srcOrd="5" destOrd="0" presId="urn:microsoft.com/office/officeart/2005/8/layout/equation1"/>
    <dgm:cxn modelId="{F96E097C-C08A-CB41-875D-4F757FA46AB0}" type="presParOf" srcId="{929EC711-A996-0E43-AEAD-ED0C427F0D90}" destId="{011C606C-7A4E-7240-AF48-A558AF0C1679}" srcOrd="6" destOrd="0" presId="urn:microsoft.com/office/officeart/2005/8/layout/equation1"/>
    <dgm:cxn modelId="{C370C7CA-DDC5-9F41-A94A-7EF17A39E7A9}" type="presParOf" srcId="{929EC711-A996-0E43-AEAD-ED0C427F0D90}" destId="{27A6E782-AF19-EE4B-9533-461F300E94EB}" srcOrd="7" destOrd="0" presId="urn:microsoft.com/office/officeart/2005/8/layout/equation1"/>
    <dgm:cxn modelId="{73AC13E0-F13B-CC4C-B1D6-3C7B8E727417}" type="presParOf" srcId="{929EC711-A996-0E43-AEAD-ED0C427F0D90}" destId="{5D4B7D9D-EE4E-BF4D-B8AD-BFBD8E2D90E8}"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172E1A-9C9E-BA48-B86F-892E098131AE}" type="doc">
      <dgm:prSet loTypeId="urn:microsoft.com/office/officeart/2005/8/layout/equation1" loCatId="" qsTypeId="urn:microsoft.com/office/officeart/2005/8/quickstyle/simple4" qsCatId="simple" csTypeId="urn:microsoft.com/office/officeart/2005/8/colors/colorful5" csCatId="colorful" phldr="1"/>
      <dgm:spPr/>
    </dgm:pt>
    <dgm:pt modelId="{5D89B777-69B9-344C-8207-82F77AEE75B5}">
      <dgm:prSet phldrT="[Text]"/>
      <dgm:spPr>
        <a:effectLst>
          <a:outerShdw blurRad="50800" dist="38100" dir="8100000" algn="tr" rotWithShape="0">
            <a:prstClr val="black">
              <a:alpha val="40000"/>
            </a:prstClr>
          </a:outerShdw>
        </a:effectLst>
      </dgm:spPr>
      <dgm:t>
        <a:bodyPr/>
        <a:lstStyle/>
        <a:p>
          <a:r>
            <a:rPr lang="en-US" dirty="0"/>
            <a:t>Estimated Net Revenues</a:t>
          </a:r>
        </a:p>
      </dgm:t>
    </dgm:pt>
    <dgm:pt modelId="{488E532C-2287-2344-A956-93F2F0FC26AE}" type="parTrans" cxnId="{52724D1B-3398-BD4F-BCDE-80EC640FF7AE}">
      <dgm:prSet/>
      <dgm:spPr/>
      <dgm:t>
        <a:bodyPr/>
        <a:lstStyle/>
        <a:p>
          <a:endParaRPr lang="en-US"/>
        </a:p>
      </dgm:t>
    </dgm:pt>
    <dgm:pt modelId="{9EF17E45-B594-2244-9517-D5E0D2264CA6}" type="sibTrans" cxnId="{52724D1B-3398-BD4F-BCDE-80EC640FF7AE}">
      <dgm:prSet/>
      <dgm:spPr>
        <a:effectLst>
          <a:outerShdw blurRad="50800" dist="38100" dir="8100000" algn="tr" rotWithShape="0">
            <a:prstClr val="black">
              <a:alpha val="40000"/>
            </a:prstClr>
          </a:outerShdw>
        </a:effectLst>
      </dgm:spPr>
      <dgm:t>
        <a:bodyPr/>
        <a:lstStyle/>
        <a:p>
          <a:endParaRPr lang="en-US"/>
        </a:p>
      </dgm:t>
    </dgm:pt>
    <dgm:pt modelId="{63381F24-BEB3-0145-BE7C-AA58E7D53DFF}">
      <dgm:prSet phldrT="[Text]"/>
      <dgm:spPr>
        <a:effectLst>
          <a:outerShdw blurRad="50800" dist="38100" dir="8100000" algn="tr" rotWithShape="0">
            <a:prstClr val="black">
              <a:alpha val="40000"/>
            </a:prstClr>
          </a:outerShdw>
        </a:effectLst>
      </dgm:spPr>
      <dgm:t>
        <a:bodyPr/>
        <a:lstStyle/>
        <a:p>
          <a:r>
            <a:rPr lang="en-US" dirty="0"/>
            <a:t>Appropriations</a:t>
          </a:r>
        </a:p>
      </dgm:t>
    </dgm:pt>
    <dgm:pt modelId="{C9EB63AA-90E7-E446-A318-2116D69590C7}" type="parTrans" cxnId="{1154ADE8-C60A-1742-924A-E4C39CA64ABD}">
      <dgm:prSet/>
      <dgm:spPr/>
      <dgm:t>
        <a:bodyPr/>
        <a:lstStyle/>
        <a:p>
          <a:endParaRPr lang="en-US"/>
        </a:p>
      </dgm:t>
    </dgm:pt>
    <dgm:pt modelId="{3BBBA00B-C55E-FF4D-9CBE-E814A1ACFD70}" type="sibTrans" cxnId="{1154ADE8-C60A-1742-924A-E4C39CA64ABD}">
      <dgm:prSet/>
      <dgm:spPr/>
      <dgm:t>
        <a:bodyPr/>
        <a:lstStyle/>
        <a:p>
          <a:endParaRPr lang="en-US"/>
        </a:p>
      </dgm:t>
    </dgm:pt>
    <dgm:pt modelId="{838927BD-79D0-714E-A9D2-ADFC9B2D0EA5}">
      <dgm:prSet phldrT="[Text]"/>
      <dgm:spPr>
        <a:effectLst>
          <a:outerShdw blurRad="50800" dist="38100" dir="8100000" algn="tr" rotWithShape="0">
            <a:prstClr val="black">
              <a:alpha val="40000"/>
            </a:prstClr>
          </a:outerShdw>
        </a:effectLst>
      </dgm:spPr>
      <dgm:t>
        <a:bodyPr/>
        <a:lstStyle/>
        <a:p>
          <a:r>
            <a:rPr lang="en-US" dirty="0"/>
            <a:t>Appropriated Fund Balance</a:t>
          </a:r>
        </a:p>
      </dgm:t>
    </dgm:pt>
    <dgm:pt modelId="{DB770C86-AA61-E943-89D3-FDC19C542815}" type="parTrans" cxnId="{77D55BA6-09CD-B14B-8B92-33CA281D8846}">
      <dgm:prSet/>
      <dgm:spPr/>
      <dgm:t>
        <a:bodyPr/>
        <a:lstStyle/>
        <a:p>
          <a:endParaRPr lang="en-US"/>
        </a:p>
      </dgm:t>
    </dgm:pt>
    <dgm:pt modelId="{C86029C4-660F-794E-A680-AC6F15F1D459}" type="sibTrans" cxnId="{77D55BA6-09CD-B14B-8B92-33CA281D8846}">
      <dgm:prSet/>
      <dgm:spPr>
        <a:effectLst>
          <a:outerShdw blurRad="50800" dist="38100" dir="8100000" algn="tr" rotWithShape="0">
            <a:prstClr val="black">
              <a:alpha val="40000"/>
            </a:prstClr>
          </a:outerShdw>
        </a:effectLst>
      </dgm:spPr>
      <dgm:t>
        <a:bodyPr/>
        <a:lstStyle/>
        <a:p>
          <a:endParaRPr lang="en-US"/>
        </a:p>
      </dgm:t>
    </dgm:pt>
    <dgm:pt modelId="{929EC711-A996-0E43-AEAD-ED0C427F0D90}" type="pres">
      <dgm:prSet presAssocID="{6A172E1A-9C9E-BA48-B86F-892E098131AE}" presName="linearFlow" presStyleCnt="0">
        <dgm:presLayoutVars>
          <dgm:dir/>
          <dgm:resizeHandles val="exact"/>
        </dgm:presLayoutVars>
      </dgm:prSet>
      <dgm:spPr/>
    </dgm:pt>
    <dgm:pt modelId="{55823B7B-66EE-1546-80BB-774BFCD47DB1}" type="pres">
      <dgm:prSet presAssocID="{5D89B777-69B9-344C-8207-82F77AEE75B5}" presName="node" presStyleLbl="node1" presStyleIdx="0" presStyleCnt="3" custLinFactNeighborY="5852">
        <dgm:presLayoutVars>
          <dgm:bulletEnabled val="1"/>
        </dgm:presLayoutVars>
      </dgm:prSet>
      <dgm:spPr/>
    </dgm:pt>
    <dgm:pt modelId="{AF22F336-261E-974C-8D16-2ED7DFA05BD3}" type="pres">
      <dgm:prSet presAssocID="{9EF17E45-B594-2244-9517-D5E0D2264CA6}" presName="spacerL" presStyleCnt="0"/>
      <dgm:spPr/>
    </dgm:pt>
    <dgm:pt modelId="{ECF91F8F-025F-584B-B938-B734C03CD06E}" type="pres">
      <dgm:prSet presAssocID="{9EF17E45-B594-2244-9517-D5E0D2264CA6}" presName="sibTrans" presStyleLbl="sibTrans2D1" presStyleIdx="0" presStyleCnt="2"/>
      <dgm:spPr/>
    </dgm:pt>
    <dgm:pt modelId="{6CD2523E-C37B-724B-8163-E44059DE57CA}" type="pres">
      <dgm:prSet presAssocID="{9EF17E45-B594-2244-9517-D5E0D2264CA6}" presName="spacerR" presStyleCnt="0"/>
      <dgm:spPr/>
    </dgm:pt>
    <dgm:pt modelId="{5F788874-34B0-024C-8036-7EB609D0C345}" type="pres">
      <dgm:prSet presAssocID="{838927BD-79D0-714E-A9D2-ADFC9B2D0EA5}" presName="node" presStyleLbl="node1" presStyleIdx="1" presStyleCnt="3">
        <dgm:presLayoutVars>
          <dgm:bulletEnabled val="1"/>
        </dgm:presLayoutVars>
      </dgm:prSet>
      <dgm:spPr/>
    </dgm:pt>
    <dgm:pt modelId="{7127E6D0-944F-7140-9849-738A5A657618}" type="pres">
      <dgm:prSet presAssocID="{C86029C4-660F-794E-A680-AC6F15F1D459}" presName="spacerL" presStyleCnt="0"/>
      <dgm:spPr/>
    </dgm:pt>
    <dgm:pt modelId="{011C606C-7A4E-7240-AF48-A558AF0C1679}" type="pres">
      <dgm:prSet presAssocID="{C86029C4-660F-794E-A680-AC6F15F1D459}" presName="sibTrans" presStyleLbl="sibTrans2D1" presStyleIdx="1" presStyleCnt="2"/>
      <dgm:spPr/>
    </dgm:pt>
    <dgm:pt modelId="{27A6E782-AF19-EE4B-9533-461F300E94EB}" type="pres">
      <dgm:prSet presAssocID="{C86029C4-660F-794E-A680-AC6F15F1D459}" presName="spacerR" presStyleCnt="0"/>
      <dgm:spPr/>
    </dgm:pt>
    <dgm:pt modelId="{5D4B7D9D-EE4E-BF4D-B8AD-BFBD8E2D90E8}" type="pres">
      <dgm:prSet presAssocID="{63381F24-BEB3-0145-BE7C-AA58E7D53DFF}" presName="node" presStyleLbl="node1" presStyleIdx="2" presStyleCnt="3">
        <dgm:presLayoutVars>
          <dgm:bulletEnabled val="1"/>
        </dgm:presLayoutVars>
      </dgm:prSet>
      <dgm:spPr/>
    </dgm:pt>
  </dgm:ptLst>
  <dgm:cxnLst>
    <dgm:cxn modelId="{1A85A107-2B86-DB4C-A977-A80F5F690561}" type="presOf" srcId="{838927BD-79D0-714E-A9D2-ADFC9B2D0EA5}" destId="{5F788874-34B0-024C-8036-7EB609D0C345}" srcOrd="0" destOrd="0" presId="urn:microsoft.com/office/officeart/2005/8/layout/equation1"/>
    <dgm:cxn modelId="{52724D1B-3398-BD4F-BCDE-80EC640FF7AE}" srcId="{6A172E1A-9C9E-BA48-B86F-892E098131AE}" destId="{5D89B777-69B9-344C-8207-82F77AEE75B5}" srcOrd="0" destOrd="0" parTransId="{488E532C-2287-2344-A956-93F2F0FC26AE}" sibTransId="{9EF17E45-B594-2244-9517-D5E0D2264CA6}"/>
    <dgm:cxn modelId="{D85E902A-0795-FE47-A96C-1A91AFB3B10C}" type="presOf" srcId="{63381F24-BEB3-0145-BE7C-AA58E7D53DFF}" destId="{5D4B7D9D-EE4E-BF4D-B8AD-BFBD8E2D90E8}" srcOrd="0" destOrd="0" presId="urn:microsoft.com/office/officeart/2005/8/layout/equation1"/>
    <dgm:cxn modelId="{1506D586-137C-164D-A39A-07BE5924DA3E}" type="presOf" srcId="{5D89B777-69B9-344C-8207-82F77AEE75B5}" destId="{55823B7B-66EE-1546-80BB-774BFCD47DB1}" srcOrd="0" destOrd="0" presId="urn:microsoft.com/office/officeart/2005/8/layout/equation1"/>
    <dgm:cxn modelId="{C9651987-1D36-834A-A0FE-DE7D57C47DD0}" type="presOf" srcId="{9EF17E45-B594-2244-9517-D5E0D2264CA6}" destId="{ECF91F8F-025F-584B-B938-B734C03CD06E}" srcOrd="0" destOrd="0" presId="urn:microsoft.com/office/officeart/2005/8/layout/equation1"/>
    <dgm:cxn modelId="{77D55BA6-09CD-B14B-8B92-33CA281D8846}" srcId="{6A172E1A-9C9E-BA48-B86F-892E098131AE}" destId="{838927BD-79D0-714E-A9D2-ADFC9B2D0EA5}" srcOrd="1" destOrd="0" parTransId="{DB770C86-AA61-E943-89D3-FDC19C542815}" sibTransId="{C86029C4-660F-794E-A680-AC6F15F1D459}"/>
    <dgm:cxn modelId="{0DC523AD-0746-1544-816E-F92036808A58}" type="presOf" srcId="{C86029C4-660F-794E-A680-AC6F15F1D459}" destId="{011C606C-7A4E-7240-AF48-A558AF0C1679}" srcOrd="0" destOrd="0" presId="urn:microsoft.com/office/officeart/2005/8/layout/equation1"/>
    <dgm:cxn modelId="{1154ADE8-C60A-1742-924A-E4C39CA64ABD}" srcId="{6A172E1A-9C9E-BA48-B86F-892E098131AE}" destId="{63381F24-BEB3-0145-BE7C-AA58E7D53DFF}" srcOrd="2" destOrd="0" parTransId="{C9EB63AA-90E7-E446-A318-2116D69590C7}" sibTransId="{3BBBA00B-C55E-FF4D-9CBE-E814A1ACFD70}"/>
    <dgm:cxn modelId="{A26CC7EA-CBF6-9045-BCC8-B6C4DFD611E0}" type="presOf" srcId="{6A172E1A-9C9E-BA48-B86F-892E098131AE}" destId="{929EC711-A996-0E43-AEAD-ED0C427F0D90}" srcOrd="0" destOrd="0" presId="urn:microsoft.com/office/officeart/2005/8/layout/equation1"/>
    <dgm:cxn modelId="{054CC24F-0E63-DB49-AD28-3FD300985FBB}" type="presParOf" srcId="{929EC711-A996-0E43-AEAD-ED0C427F0D90}" destId="{55823B7B-66EE-1546-80BB-774BFCD47DB1}" srcOrd="0" destOrd="0" presId="urn:microsoft.com/office/officeart/2005/8/layout/equation1"/>
    <dgm:cxn modelId="{987030F7-6973-E546-B0A3-3C41A900499B}" type="presParOf" srcId="{929EC711-A996-0E43-AEAD-ED0C427F0D90}" destId="{AF22F336-261E-974C-8D16-2ED7DFA05BD3}" srcOrd="1" destOrd="0" presId="urn:microsoft.com/office/officeart/2005/8/layout/equation1"/>
    <dgm:cxn modelId="{E6ED31DF-89A0-7441-A07C-7AD264608AD5}" type="presParOf" srcId="{929EC711-A996-0E43-AEAD-ED0C427F0D90}" destId="{ECF91F8F-025F-584B-B938-B734C03CD06E}" srcOrd="2" destOrd="0" presId="urn:microsoft.com/office/officeart/2005/8/layout/equation1"/>
    <dgm:cxn modelId="{E3681C09-0A8B-1C47-9AAA-C246B4BF3D3D}" type="presParOf" srcId="{929EC711-A996-0E43-AEAD-ED0C427F0D90}" destId="{6CD2523E-C37B-724B-8163-E44059DE57CA}" srcOrd="3" destOrd="0" presId="urn:microsoft.com/office/officeart/2005/8/layout/equation1"/>
    <dgm:cxn modelId="{59D91CA3-F580-DD44-837E-33B958E43B5C}" type="presParOf" srcId="{929EC711-A996-0E43-AEAD-ED0C427F0D90}" destId="{5F788874-34B0-024C-8036-7EB609D0C345}" srcOrd="4" destOrd="0" presId="urn:microsoft.com/office/officeart/2005/8/layout/equation1"/>
    <dgm:cxn modelId="{61F40C6E-E896-2E41-A9F7-9ACED30BCCC8}" type="presParOf" srcId="{929EC711-A996-0E43-AEAD-ED0C427F0D90}" destId="{7127E6D0-944F-7140-9849-738A5A657618}" srcOrd="5" destOrd="0" presId="urn:microsoft.com/office/officeart/2005/8/layout/equation1"/>
    <dgm:cxn modelId="{73D1A408-16D3-5148-B913-6D5BBE50A7CA}" type="presParOf" srcId="{929EC711-A996-0E43-AEAD-ED0C427F0D90}" destId="{011C606C-7A4E-7240-AF48-A558AF0C1679}" srcOrd="6" destOrd="0" presId="urn:microsoft.com/office/officeart/2005/8/layout/equation1"/>
    <dgm:cxn modelId="{C5CDDAEA-AEF5-F94C-88FD-1F6BF03A31E1}" type="presParOf" srcId="{929EC711-A996-0E43-AEAD-ED0C427F0D90}" destId="{27A6E782-AF19-EE4B-9533-461F300E94EB}" srcOrd="7" destOrd="0" presId="urn:microsoft.com/office/officeart/2005/8/layout/equation1"/>
    <dgm:cxn modelId="{1C0D8B14-0885-A34E-A9C8-3ADA90BC0167}" type="presParOf" srcId="{929EC711-A996-0E43-AEAD-ED0C427F0D90}" destId="{5D4B7D9D-EE4E-BF4D-B8AD-BFBD8E2D90E8}"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032689-6E02-1542-812C-68BE34190F21}" type="doc">
      <dgm:prSet loTypeId="urn:microsoft.com/office/officeart/2005/8/layout/process4" loCatId="" qsTypeId="urn:microsoft.com/office/officeart/2005/8/quickstyle/simple1" qsCatId="simple" csTypeId="urn:microsoft.com/office/officeart/2005/8/colors/colorful1" csCatId="colorful" phldr="1"/>
      <dgm:spPr/>
    </dgm:pt>
    <dgm:pt modelId="{44145690-788A-3841-BBF0-58DBD5E24725}">
      <dgm:prSet phldrT="[Text]" custT="1"/>
      <dgm:spPr>
        <a:effectLst>
          <a:outerShdw blurRad="50800" dist="38100" dir="8100000" algn="tr" rotWithShape="0">
            <a:prstClr val="black">
              <a:alpha val="40000"/>
            </a:prstClr>
          </a:outerShdw>
        </a:effectLst>
      </dgm:spPr>
      <dgm:t>
        <a:bodyPr/>
        <a:lstStyle/>
        <a:p>
          <a:r>
            <a:rPr lang="en-US" sz="1800" dirty="0"/>
            <a:t>Budget Retreats / Pre-planning / Citizen Input</a:t>
          </a:r>
        </a:p>
      </dgm:t>
    </dgm:pt>
    <dgm:pt modelId="{D2CB72DA-72DC-2946-8107-095CB1D1B959}" type="parTrans" cxnId="{D6C18275-CFC0-2340-943A-8B0727D4A02D}">
      <dgm:prSet/>
      <dgm:spPr/>
      <dgm:t>
        <a:bodyPr/>
        <a:lstStyle/>
        <a:p>
          <a:endParaRPr lang="en-US" sz="2000"/>
        </a:p>
      </dgm:t>
    </dgm:pt>
    <dgm:pt modelId="{20BAF825-20A6-D74F-8840-3CC0A8A5AF48}" type="sibTrans" cxnId="{D6C18275-CFC0-2340-943A-8B0727D4A02D}">
      <dgm:prSet/>
      <dgm:spPr/>
      <dgm:t>
        <a:bodyPr/>
        <a:lstStyle/>
        <a:p>
          <a:endParaRPr lang="en-US"/>
        </a:p>
      </dgm:t>
    </dgm:pt>
    <dgm:pt modelId="{2F28689F-3B48-6F48-A34A-DCB0444B8581}">
      <dgm:prSet phldrT="[Text]" custT="1"/>
      <dgm:spPr>
        <a:effectLst>
          <a:outerShdw blurRad="50800" dist="38100" dir="8100000" algn="tr" rotWithShape="0">
            <a:prstClr val="black">
              <a:alpha val="40000"/>
            </a:prstClr>
          </a:outerShdw>
        </a:effectLst>
      </dgm:spPr>
      <dgm:t>
        <a:bodyPr/>
        <a:lstStyle/>
        <a:p>
          <a:r>
            <a:rPr lang="en-US" sz="1800" dirty="0"/>
            <a:t>Department Heads Submit Budget Requests to Budget Officer </a:t>
          </a:r>
        </a:p>
        <a:p>
          <a:r>
            <a:rPr lang="en-US" sz="1800" dirty="0"/>
            <a:t>(By April 30)</a:t>
          </a:r>
        </a:p>
      </dgm:t>
    </dgm:pt>
    <dgm:pt modelId="{4CF4C5A6-D795-E74F-BE93-B547A922858F}" type="parTrans" cxnId="{989AEC42-AC95-5E43-82E0-F097CF293A57}">
      <dgm:prSet/>
      <dgm:spPr/>
      <dgm:t>
        <a:bodyPr/>
        <a:lstStyle/>
        <a:p>
          <a:endParaRPr lang="en-US" sz="2000"/>
        </a:p>
      </dgm:t>
    </dgm:pt>
    <dgm:pt modelId="{145C6F5C-1FEF-3B43-AC24-09F88E6FF794}" type="sibTrans" cxnId="{989AEC42-AC95-5E43-82E0-F097CF293A57}">
      <dgm:prSet/>
      <dgm:spPr/>
      <dgm:t>
        <a:bodyPr/>
        <a:lstStyle/>
        <a:p>
          <a:endParaRPr lang="en-US"/>
        </a:p>
      </dgm:t>
    </dgm:pt>
    <dgm:pt modelId="{236553DA-A325-8843-B589-E609F42B109B}">
      <dgm:prSet phldrT="[Text]" custT="1"/>
      <dgm:spPr>
        <a:effectLst>
          <a:outerShdw blurRad="50800" dist="38100" dir="8100000" algn="tr" rotWithShape="0">
            <a:prstClr val="black">
              <a:alpha val="40000"/>
            </a:prstClr>
          </a:outerShdw>
        </a:effectLst>
      </dgm:spPr>
      <dgm:t>
        <a:bodyPr/>
        <a:lstStyle/>
        <a:p>
          <a:r>
            <a:rPr lang="en-US" sz="1800" dirty="0"/>
            <a:t>Budget Officer Submits Proposed Budget to Board (By June 1)                                                       </a:t>
          </a:r>
        </a:p>
      </dgm:t>
    </dgm:pt>
    <dgm:pt modelId="{03979508-69FC-D04C-8B71-65AE93BD340C}" type="parTrans" cxnId="{4B5560DC-6B97-D042-ADDD-3C317EFC9084}">
      <dgm:prSet/>
      <dgm:spPr/>
      <dgm:t>
        <a:bodyPr/>
        <a:lstStyle/>
        <a:p>
          <a:endParaRPr lang="en-US" sz="2000"/>
        </a:p>
      </dgm:t>
    </dgm:pt>
    <dgm:pt modelId="{2D6B54C4-C625-0F44-A0CB-66DEB06B438D}" type="sibTrans" cxnId="{4B5560DC-6B97-D042-ADDD-3C317EFC9084}">
      <dgm:prSet/>
      <dgm:spPr/>
      <dgm:t>
        <a:bodyPr/>
        <a:lstStyle/>
        <a:p>
          <a:endParaRPr lang="en-US"/>
        </a:p>
      </dgm:t>
    </dgm:pt>
    <dgm:pt modelId="{8A0E7B75-110F-9246-9F61-DCF3D499C189}">
      <dgm:prSet phldrT="[Text]" custT="1"/>
      <dgm:spPr>
        <a:effectLst>
          <a:outerShdw blurRad="50800" dist="38100" dir="8100000" algn="tr" rotWithShape="0">
            <a:prstClr val="black">
              <a:alpha val="40000"/>
            </a:prstClr>
          </a:outerShdw>
        </a:effectLst>
      </dgm:spPr>
      <dgm:t>
        <a:bodyPr/>
        <a:lstStyle/>
        <a:p>
          <a:r>
            <a:rPr lang="en-US" sz="1800" dirty="0"/>
            <a:t>Clerk Publishes Notice of Public Hearing and Makes Copy Available for Inspection</a:t>
          </a:r>
        </a:p>
      </dgm:t>
    </dgm:pt>
    <dgm:pt modelId="{033AA486-C70C-8842-80CA-A33C98BB2F04}" type="parTrans" cxnId="{AF57A7B5-B200-A64E-90A9-49E714AFD53C}">
      <dgm:prSet/>
      <dgm:spPr/>
      <dgm:t>
        <a:bodyPr/>
        <a:lstStyle/>
        <a:p>
          <a:endParaRPr lang="en-US" sz="2000"/>
        </a:p>
      </dgm:t>
    </dgm:pt>
    <dgm:pt modelId="{A3B18684-DC8F-CD46-BC9E-AED82AD00DA0}" type="sibTrans" cxnId="{AF57A7B5-B200-A64E-90A9-49E714AFD53C}">
      <dgm:prSet/>
      <dgm:spPr/>
      <dgm:t>
        <a:bodyPr/>
        <a:lstStyle/>
        <a:p>
          <a:endParaRPr lang="en-US"/>
        </a:p>
      </dgm:t>
    </dgm:pt>
    <dgm:pt modelId="{A870D37E-BDEF-AB41-B857-A27ABDFF8D4C}">
      <dgm:prSet phldrT="[Text]" custT="1"/>
      <dgm:spPr>
        <a:effectLst>
          <a:outerShdw blurRad="50800" dist="38100" dir="8100000" algn="tr" rotWithShape="0">
            <a:prstClr val="black">
              <a:alpha val="40000"/>
            </a:prstClr>
          </a:outerShdw>
        </a:effectLst>
      </dgm:spPr>
      <dgm:t>
        <a:bodyPr/>
        <a:lstStyle/>
        <a:p>
          <a:r>
            <a:rPr lang="en-US" sz="1800" dirty="0"/>
            <a:t>Board Holds Public Hearing</a:t>
          </a:r>
        </a:p>
      </dgm:t>
    </dgm:pt>
    <dgm:pt modelId="{BF6E1A5B-B7CF-B848-AE6F-87BE9CC37FA6}" type="parTrans" cxnId="{A1BBAC57-0AF3-3942-83BE-E3805CCBC7E2}">
      <dgm:prSet/>
      <dgm:spPr/>
      <dgm:t>
        <a:bodyPr/>
        <a:lstStyle/>
        <a:p>
          <a:endParaRPr lang="en-US" sz="2000"/>
        </a:p>
      </dgm:t>
    </dgm:pt>
    <dgm:pt modelId="{8D9FABE6-78BD-5A44-BC42-E103DA91B3C1}" type="sibTrans" cxnId="{A1BBAC57-0AF3-3942-83BE-E3805CCBC7E2}">
      <dgm:prSet/>
      <dgm:spPr/>
      <dgm:t>
        <a:bodyPr/>
        <a:lstStyle/>
        <a:p>
          <a:endParaRPr lang="en-US"/>
        </a:p>
      </dgm:t>
    </dgm:pt>
    <dgm:pt modelId="{F3FB93E6-4C06-674D-9BA2-208A918A1D21}">
      <dgm:prSet phldrT="[Text]" custT="1"/>
      <dgm:spPr>
        <a:effectLst>
          <a:outerShdw blurRad="50800" dist="38100" dir="8100000" algn="tr" rotWithShape="0">
            <a:prstClr val="black">
              <a:alpha val="40000"/>
            </a:prstClr>
          </a:outerShdw>
        </a:effectLst>
      </dgm:spPr>
      <dgm:t>
        <a:bodyPr/>
        <a:lstStyle/>
        <a:p>
          <a:r>
            <a:rPr lang="en-US" sz="1800" dirty="0"/>
            <a:t>Board Adopts Budget Ordinance (at least 10 days after proposed budget submitted)</a:t>
          </a:r>
        </a:p>
      </dgm:t>
    </dgm:pt>
    <dgm:pt modelId="{DA783CE5-0C57-ED4B-A359-8A73C677E29E}" type="parTrans" cxnId="{2D156656-C252-A444-96F6-2403426D2934}">
      <dgm:prSet/>
      <dgm:spPr/>
      <dgm:t>
        <a:bodyPr/>
        <a:lstStyle/>
        <a:p>
          <a:endParaRPr lang="en-US" sz="2000"/>
        </a:p>
      </dgm:t>
    </dgm:pt>
    <dgm:pt modelId="{69F933A3-889C-6345-B79B-12F8DA621CE4}" type="sibTrans" cxnId="{2D156656-C252-A444-96F6-2403426D2934}">
      <dgm:prSet/>
      <dgm:spPr/>
      <dgm:t>
        <a:bodyPr/>
        <a:lstStyle/>
        <a:p>
          <a:endParaRPr lang="en-US"/>
        </a:p>
      </dgm:t>
    </dgm:pt>
    <dgm:pt modelId="{14DEDF64-A276-1B4D-8165-9CBE6B384564}">
      <dgm:prSet phldrT="[Text]" custT="1"/>
      <dgm:spPr>
        <a:effectLst>
          <a:outerShdw blurRad="50800" dist="38100" dir="8100000" algn="tr" rotWithShape="0">
            <a:prstClr val="black">
              <a:alpha val="40000"/>
            </a:prstClr>
          </a:outerShdw>
        </a:effectLst>
      </dgm:spPr>
      <dgm:t>
        <a:bodyPr/>
        <a:lstStyle/>
        <a:p>
          <a:r>
            <a:rPr lang="en-US" sz="1800" dirty="0"/>
            <a:t>Budget Ordinance Effective July 1</a:t>
          </a:r>
        </a:p>
      </dgm:t>
    </dgm:pt>
    <dgm:pt modelId="{0B963386-6E26-7B4B-A229-43E68EEB4C52}" type="parTrans" cxnId="{E607ACC9-A65B-1B4E-BB4F-3C4280AD1CBF}">
      <dgm:prSet/>
      <dgm:spPr/>
      <dgm:t>
        <a:bodyPr/>
        <a:lstStyle/>
        <a:p>
          <a:endParaRPr lang="en-US" sz="2000"/>
        </a:p>
      </dgm:t>
    </dgm:pt>
    <dgm:pt modelId="{ADF9DB52-0C8D-EC4C-99B3-8B8CDD6B2C05}" type="sibTrans" cxnId="{E607ACC9-A65B-1B4E-BB4F-3C4280AD1CBF}">
      <dgm:prSet/>
      <dgm:spPr/>
      <dgm:t>
        <a:bodyPr/>
        <a:lstStyle/>
        <a:p>
          <a:endParaRPr lang="en-US"/>
        </a:p>
      </dgm:t>
    </dgm:pt>
    <dgm:pt modelId="{11A4FD79-E2DC-5D4A-B377-1600FF263D02}">
      <dgm:prSet phldrT="[Text]" custT="1"/>
      <dgm:spPr>
        <a:effectLst>
          <a:outerShdw blurRad="50800" dist="38100" dir="8100000" algn="tr" rotWithShape="0">
            <a:prstClr val="black">
              <a:alpha val="40000"/>
            </a:prstClr>
          </a:outerShdw>
        </a:effectLst>
      </dgm:spPr>
      <dgm:t>
        <a:bodyPr/>
        <a:lstStyle/>
        <a:p>
          <a:r>
            <a:rPr lang="en-US" sz="1800" dirty="0"/>
            <a:t>Budget Ordinance Expires June 30</a:t>
          </a:r>
        </a:p>
      </dgm:t>
    </dgm:pt>
    <dgm:pt modelId="{64D689DD-14AD-A549-8F07-1B1FF5777CAA}" type="parTrans" cxnId="{B121AD37-CDD3-104F-830E-FB021A618482}">
      <dgm:prSet/>
      <dgm:spPr/>
      <dgm:t>
        <a:bodyPr/>
        <a:lstStyle/>
        <a:p>
          <a:endParaRPr lang="en-US" sz="2000"/>
        </a:p>
      </dgm:t>
    </dgm:pt>
    <dgm:pt modelId="{BFC1E27B-9673-D341-9F72-A09CC955BF20}" type="sibTrans" cxnId="{B121AD37-CDD3-104F-830E-FB021A618482}">
      <dgm:prSet/>
      <dgm:spPr/>
      <dgm:t>
        <a:bodyPr/>
        <a:lstStyle/>
        <a:p>
          <a:endParaRPr lang="en-US"/>
        </a:p>
      </dgm:t>
    </dgm:pt>
    <dgm:pt modelId="{7A16BF77-3994-454F-B644-BB29E821F4F8}" type="pres">
      <dgm:prSet presAssocID="{D0032689-6E02-1542-812C-68BE34190F21}" presName="Name0" presStyleCnt="0">
        <dgm:presLayoutVars>
          <dgm:dir/>
          <dgm:animLvl val="lvl"/>
          <dgm:resizeHandles val="exact"/>
        </dgm:presLayoutVars>
      </dgm:prSet>
      <dgm:spPr/>
    </dgm:pt>
    <dgm:pt modelId="{26811588-5476-3D4C-A1AD-E8668B4DB252}" type="pres">
      <dgm:prSet presAssocID="{11A4FD79-E2DC-5D4A-B377-1600FF263D02}" presName="boxAndChildren" presStyleCnt="0"/>
      <dgm:spPr/>
    </dgm:pt>
    <dgm:pt modelId="{05BD4A90-4F53-644C-B8A6-F71CBC760594}" type="pres">
      <dgm:prSet presAssocID="{11A4FD79-E2DC-5D4A-B377-1600FF263D02}" presName="parentTextBox" presStyleLbl="node1" presStyleIdx="0" presStyleCnt="8"/>
      <dgm:spPr/>
    </dgm:pt>
    <dgm:pt modelId="{D09BF6AB-D8D2-AA48-858A-09AC27B14D55}" type="pres">
      <dgm:prSet presAssocID="{ADF9DB52-0C8D-EC4C-99B3-8B8CDD6B2C05}" presName="sp" presStyleCnt="0"/>
      <dgm:spPr/>
    </dgm:pt>
    <dgm:pt modelId="{11975E16-0010-5942-9E7E-C5BDD4AE4B3A}" type="pres">
      <dgm:prSet presAssocID="{14DEDF64-A276-1B4D-8165-9CBE6B384564}" presName="arrowAndChildren" presStyleCnt="0"/>
      <dgm:spPr/>
    </dgm:pt>
    <dgm:pt modelId="{BD7462AD-6DE4-C54B-B36E-A385152BC261}" type="pres">
      <dgm:prSet presAssocID="{14DEDF64-A276-1B4D-8165-9CBE6B384564}" presName="parentTextArrow" presStyleLbl="node1" presStyleIdx="1" presStyleCnt="8"/>
      <dgm:spPr/>
    </dgm:pt>
    <dgm:pt modelId="{747C0211-1750-A74E-AE2B-7C5478C51C28}" type="pres">
      <dgm:prSet presAssocID="{69F933A3-889C-6345-B79B-12F8DA621CE4}" presName="sp" presStyleCnt="0"/>
      <dgm:spPr/>
    </dgm:pt>
    <dgm:pt modelId="{06C8485E-ED28-0A43-A2BC-1E3A773FD59E}" type="pres">
      <dgm:prSet presAssocID="{F3FB93E6-4C06-674D-9BA2-208A918A1D21}" presName="arrowAndChildren" presStyleCnt="0"/>
      <dgm:spPr/>
    </dgm:pt>
    <dgm:pt modelId="{DC6DC6A1-4D90-4149-A51A-88A045A93178}" type="pres">
      <dgm:prSet presAssocID="{F3FB93E6-4C06-674D-9BA2-208A918A1D21}" presName="parentTextArrow" presStyleLbl="node1" presStyleIdx="2" presStyleCnt="8"/>
      <dgm:spPr/>
    </dgm:pt>
    <dgm:pt modelId="{0F93B6F9-C2E4-254D-BA6A-C0C8584FC08B}" type="pres">
      <dgm:prSet presAssocID="{8D9FABE6-78BD-5A44-BC42-E103DA91B3C1}" presName="sp" presStyleCnt="0"/>
      <dgm:spPr/>
    </dgm:pt>
    <dgm:pt modelId="{97E0A6F2-4405-9747-B433-4FA6F38B9530}" type="pres">
      <dgm:prSet presAssocID="{A870D37E-BDEF-AB41-B857-A27ABDFF8D4C}" presName="arrowAndChildren" presStyleCnt="0"/>
      <dgm:spPr/>
    </dgm:pt>
    <dgm:pt modelId="{AE4D6829-6A65-974A-A5EA-0AEC173BE19E}" type="pres">
      <dgm:prSet presAssocID="{A870D37E-BDEF-AB41-B857-A27ABDFF8D4C}" presName="parentTextArrow" presStyleLbl="node1" presStyleIdx="3" presStyleCnt="8"/>
      <dgm:spPr/>
    </dgm:pt>
    <dgm:pt modelId="{A3B12ABC-71BD-0B4B-8D64-B3CE5173930A}" type="pres">
      <dgm:prSet presAssocID="{A3B18684-DC8F-CD46-BC9E-AED82AD00DA0}" presName="sp" presStyleCnt="0"/>
      <dgm:spPr/>
    </dgm:pt>
    <dgm:pt modelId="{C6333B43-B923-414D-A58F-BDF531782A87}" type="pres">
      <dgm:prSet presAssocID="{8A0E7B75-110F-9246-9F61-DCF3D499C189}" presName="arrowAndChildren" presStyleCnt="0"/>
      <dgm:spPr/>
    </dgm:pt>
    <dgm:pt modelId="{FDE024BD-D02B-5740-B668-AB87E729CC1F}" type="pres">
      <dgm:prSet presAssocID="{8A0E7B75-110F-9246-9F61-DCF3D499C189}" presName="parentTextArrow" presStyleLbl="node1" presStyleIdx="4" presStyleCnt="8"/>
      <dgm:spPr/>
    </dgm:pt>
    <dgm:pt modelId="{185C177E-D7A3-7C4E-ABB2-024CA2F8B952}" type="pres">
      <dgm:prSet presAssocID="{2D6B54C4-C625-0F44-A0CB-66DEB06B438D}" presName="sp" presStyleCnt="0"/>
      <dgm:spPr/>
    </dgm:pt>
    <dgm:pt modelId="{C06F7A55-178C-CA4F-9A4C-EE21EA2F8A9F}" type="pres">
      <dgm:prSet presAssocID="{236553DA-A325-8843-B589-E609F42B109B}" presName="arrowAndChildren" presStyleCnt="0"/>
      <dgm:spPr/>
    </dgm:pt>
    <dgm:pt modelId="{7DE91DCF-7E99-354E-8CC8-CF2B150F09EC}" type="pres">
      <dgm:prSet presAssocID="{236553DA-A325-8843-B589-E609F42B109B}" presName="parentTextArrow" presStyleLbl="node1" presStyleIdx="5" presStyleCnt="8"/>
      <dgm:spPr/>
    </dgm:pt>
    <dgm:pt modelId="{9D45E672-5B62-0D4D-B287-B3BF0D2E0687}" type="pres">
      <dgm:prSet presAssocID="{145C6F5C-1FEF-3B43-AC24-09F88E6FF794}" presName="sp" presStyleCnt="0"/>
      <dgm:spPr/>
    </dgm:pt>
    <dgm:pt modelId="{FBA16BF0-2061-3D4B-811C-2FF0B3964A07}" type="pres">
      <dgm:prSet presAssocID="{2F28689F-3B48-6F48-A34A-DCB0444B8581}" presName="arrowAndChildren" presStyleCnt="0"/>
      <dgm:spPr/>
    </dgm:pt>
    <dgm:pt modelId="{0A4A9A20-3948-2D4A-8514-B3122F531D8B}" type="pres">
      <dgm:prSet presAssocID="{2F28689F-3B48-6F48-A34A-DCB0444B8581}" presName="parentTextArrow" presStyleLbl="node1" presStyleIdx="6" presStyleCnt="8"/>
      <dgm:spPr/>
    </dgm:pt>
    <dgm:pt modelId="{A80B000B-0D4D-B946-B4BD-AC2CA771CEE1}" type="pres">
      <dgm:prSet presAssocID="{20BAF825-20A6-D74F-8840-3CC0A8A5AF48}" presName="sp" presStyleCnt="0"/>
      <dgm:spPr/>
    </dgm:pt>
    <dgm:pt modelId="{AAF02A52-22CD-6044-ABAA-F6F7F207E96B}" type="pres">
      <dgm:prSet presAssocID="{44145690-788A-3841-BBF0-58DBD5E24725}" presName="arrowAndChildren" presStyleCnt="0"/>
      <dgm:spPr/>
    </dgm:pt>
    <dgm:pt modelId="{AF0ABEC7-8A24-FE49-9B63-06DB208562E3}" type="pres">
      <dgm:prSet presAssocID="{44145690-788A-3841-BBF0-58DBD5E24725}" presName="parentTextArrow" presStyleLbl="node1" presStyleIdx="7" presStyleCnt="8"/>
      <dgm:spPr/>
    </dgm:pt>
  </dgm:ptLst>
  <dgm:cxnLst>
    <dgm:cxn modelId="{0678D105-EFD0-B040-8C52-C186F0F0CC80}" type="presOf" srcId="{A870D37E-BDEF-AB41-B857-A27ABDFF8D4C}" destId="{AE4D6829-6A65-974A-A5EA-0AEC173BE19E}" srcOrd="0" destOrd="0" presId="urn:microsoft.com/office/officeart/2005/8/layout/process4"/>
    <dgm:cxn modelId="{8E97DA05-73FF-134B-B0C3-7CFFE5D4CA3E}" type="presOf" srcId="{44145690-788A-3841-BBF0-58DBD5E24725}" destId="{AF0ABEC7-8A24-FE49-9B63-06DB208562E3}" srcOrd="0" destOrd="0" presId="urn:microsoft.com/office/officeart/2005/8/layout/process4"/>
    <dgm:cxn modelId="{20A9A606-1A5B-2044-9824-CCCE315A9A7D}" type="presOf" srcId="{D0032689-6E02-1542-812C-68BE34190F21}" destId="{7A16BF77-3994-454F-B644-BB29E821F4F8}" srcOrd="0" destOrd="0" presId="urn:microsoft.com/office/officeart/2005/8/layout/process4"/>
    <dgm:cxn modelId="{B121AD37-CDD3-104F-830E-FB021A618482}" srcId="{D0032689-6E02-1542-812C-68BE34190F21}" destId="{11A4FD79-E2DC-5D4A-B377-1600FF263D02}" srcOrd="7" destOrd="0" parTransId="{64D689DD-14AD-A549-8F07-1B1FF5777CAA}" sibTransId="{BFC1E27B-9673-D341-9F72-A09CC955BF20}"/>
    <dgm:cxn modelId="{989AEC42-AC95-5E43-82E0-F097CF293A57}" srcId="{D0032689-6E02-1542-812C-68BE34190F21}" destId="{2F28689F-3B48-6F48-A34A-DCB0444B8581}" srcOrd="1" destOrd="0" parTransId="{4CF4C5A6-D795-E74F-BE93-B547A922858F}" sibTransId="{145C6F5C-1FEF-3B43-AC24-09F88E6FF794}"/>
    <dgm:cxn modelId="{9E9AF76F-0CA3-DF43-A872-7E8BF9153F0A}" type="presOf" srcId="{2F28689F-3B48-6F48-A34A-DCB0444B8581}" destId="{0A4A9A20-3948-2D4A-8514-B3122F531D8B}" srcOrd="0" destOrd="0" presId="urn:microsoft.com/office/officeart/2005/8/layout/process4"/>
    <dgm:cxn modelId="{D6C18275-CFC0-2340-943A-8B0727D4A02D}" srcId="{D0032689-6E02-1542-812C-68BE34190F21}" destId="{44145690-788A-3841-BBF0-58DBD5E24725}" srcOrd="0" destOrd="0" parTransId="{D2CB72DA-72DC-2946-8107-095CB1D1B959}" sibTransId="{20BAF825-20A6-D74F-8840-3CC0A8A5AF48}"/>
    <dgm:cxn modelId="{2D156656-C252-A444-96F6-2403426D2934}" srcId="{D0032689-6E02-1542-812C-68BE34190F21}" destId="{F3FB93E6-4C06-674D-9BA2-208A918A1D21}" srcOrd="5" destOrd="0" parTransId="{DA783CE5-0C57-ED4B-A359-8A73C677E29E}" sibTransId="{69F933A3-889C-6345-B79B-12F8DA621CE4}"/>
    <dgm:cxn modelId="{A1BBAC57-0AF3-3942-83BE-E3805CCBC7E2}" srcId="{D0032689-6E02-1542-812C-68BE34190F21}" destId="{A870D37E-BDEF-AB41-B857-A27ABDFF8D4C}" srcOrd="4" destOrd="0" parTransId="{BF6E1A5B-B7CF-B848-AE6F-87BE9CC37FA6}" sibTransId="{8D9FABE6-78BD-5A44-BC42-E103DA91B3C1}"/>
    <dgm:cxn modelId="{8887D797-144F-F543-B9D7-967FB81991A5}" type="presOf" srcId="{236553DA-A325-8843-B589-E609F42B109B}" destId="{7DE91DCF-7E99-354E-8CC8-CF2B150F09EC}" srcOrd="0" destOrd="0" presId="urn:microsoft.com/office/officeart/2005/8/layout/process4"/>
    <dgm:cxn modelId="{A96D839D-15E5-7341-A5F2-4F2E7914AB09}" type="presOf" srcId="{8A0E7B75-110F-9246-9F61-DCF3D499C189}" destId="{FDE024BD-D02B-5740-B668-AB87E729CC1F}" srcOrd="0" destOrd="0" presId="urn:microsoft.com/office/officeart/2005/8/layout/process4"/>
    <dgm:cxn modelId="{AF57A7B5-B200-A64E-90A9-49E714AFD53C}" srcId="{D0032689-6E02-1542-812C-68BE34190F21}" destId="{8A0E7B75-110F-9246-9F61-DCF3D499C189}" srcOrd="3" destOrd="0" parTransId="{033AA486-C70C-8842-80CA-A33C98BB2F04}" sibTransId="{A3B18684-DC8F-CD46-BC9E-AED82AD00DA0}"/>
    <dgm:cxn modelId="{845DCEB6-7223-0243-905D-C42D04F550F3}" type="presOf" srcId="{11A4FD79-E2DC-5D4A-B377-1600FF263D02}" destId="{05BD4A90-4F53-644C-B8A6-F71CBC760594}" srcOrd="0" destOrd="0" presId="urn:microsoft.com/office/officeart/2005/8/layout/process4"/>
    <dgm:cxn modelId="{69A5E7C3-F839-2748-9967-2BBD027D8C94}" type="presOf" srcId="{14DEDF64-A276-1B4D-8165-9CBE6B384564}" destId="{BD7462AD-6DE4-C54B-B36E-A385152BC261}" srcOrd="0" destOrd="0" presId="urn:microsoft.com/office/officeart/2005/8/layout/process4"/>
    <dgm:cxn modelId="{87AEE3C4-CDA9-E84A-A830-C6C38B7A44AA}" type="presOf" srcId="{F3FB93E6-4C06-674D-9BA2-208A918A1D21}" destId="{DC6DC6A1-4D90-4149-A51A-88A045A93178}" srcOrd="0" destOrd="0" presId="urn:microsoft.com/office/officeart/2005/8/layout/process4"/>
    <dgm:cxn modelId="{E607ACC9-A65B-1B4E-BB4F-3C4280AD1CBF}" srcId="{D0032689-6E02-1542-812C-68BE34190F21}" destId="{14DEDF64-A276-1B4D-8165-9CBE6B384564}" srcOrd="6" destOrd="0" parTransId="{0B963386-6E26-7B4B-A229-43E68EEB4C52}" sibTransId="{ADF9DB52-0C8D-EC4C-99B3-8B8CDD6B2C05}"/>
    <dgm:cxn modelId="{4B5560DC-6B97-D042-ADDD-3C317EFC9084}" srcId="{D0032689-6E02-1542-812C-68BE34190F21}" destId="{236553DA-A325-8843-B589-E609F42B109B}" srcOrd="2" destOrd="0" parTransId="{03979508-69FC-D04C-8B71-65AE93BD340C}" sibTransId="{2D6B54C4-C625-0F44-A0CB-66DEB06B438D}"/>
    <dgm:cxn modelId="{5F93D8C9-83BF-5745-AD68-FAD6F2CEBB0F}" type="presParOf" srcId="{7A16BF77-3994-454F-B644-BB29E821F4F8}" destId="{26811588-5476-3D4C-A1AD-E8668B4DB252}" srcOrd="0" destOrd="0" presId="urn:microsoft.com/office/officeart/2005/8/layout/process4"/>
    <dgm:cxn modelId="{5B0B287C-4142-B34E-99C5-7FCAD18F0D79}" type="presParOf" srcId="{26811588-5476-3D4C-A1AD-E8668B4DB252}" destId="{05BD4A90-4F53-644C-B8A6-F71CBC760594}" srcOrd="0" destOrd="0" presId="urn:microsoft.com/office/officeart/2005/8/layout/process4"/>
    <dgm:cxn modelId="{775BD2FD-294D-0A41-8F0E-B168F5E6E590}" type="presParOf" srcId="{7A16BF77-3994-454F-B644-BB29E821F4F8}" destId="{D09BF6AB-D8D2-AA48-858A-09AC27B14D55}" srcOrd="1" destOrd="0" presId="urn:microsoft.com/office/officeart/2005/8/layout/process4"/>
    <dgm:cxn modelId="{6807D3C7-3CB6-3B44-8E8B-E6A48BD9BA18}" type="presParOf" srcId="{7A16BF77-3994-454F-B644-BB29E821F4F8}" destId="{11975E16-0010-5942-9E7E-C5BDD4AE4B3A}" srcOrd="2" destOrd="0" presId="urn:microsoft.com/office/officeart/2005/8/layout/process4"/>
    <dgm:cxn modelId="{E681157C-9957-2E46-A496-FC8AD9DFA277}" type="presParOf" srcId="{11975E16-0010-5942-9E7E-C5BDD4AE4B3A}" destId="{BD7462AD-6DE4-C54B-B36E-A385152BC261}" srcOrd="0" destOrd="0" presId="urn:microsoft.com/office/officeart/2005/8/layout/process4"/>
    <dgm:cxn modelId="{954544B1-79B2-6C40-B701-97EED6EC7E13}" type="presParOf" srcId="{7A16BF77-3994-454F-B644-BB29E821F4F8}" destId="{747C0211-1750-A74E-AE2B-7C5478C51C28}" srcOrd="3" destOrd="0" presId="urn:microsoft.com/office/officeart/2005/8/layout/process4"/>
    <dgm:cxn modelId="{6AF3D109-830A-3C43-942F-FFEF437B6E66}" type="presParOf" srcId="{7A16BF77-3994-454F-B644-BB29E821F4F8}" destId="{06C8485E-ED28-0A43-A2BC-1E3A773FD59E}" srcOrd="4" destOrd="0" presId="urn:microsoft.com/office/officeart/2005/8/layout/process4"/>
    <dgm:cxn modelId="{EE88770E-0712-0748-9642-FF8409AA90EC}" type="presParOf" srcId="{06C8485E-ED28-0A43-A2BC-1E3A773FD59E}" destId="{DC6DC6A1-4D90-4149-A51A-88A045A93178}" srcOrd="0" destOrd="0" presId="urn:microsoft.com/office/officeart/2005/8/layout/process4"/>
    <dgm:cxn modelId="{D948DAC2-D465-6E44-A253-00D2C2229F37}" type="presParOf" srcId="{7A16BF77-3994-454F-B644-BB29E821F4F8}" destId="{0F93B6F9-C2E4-254D-BA6A-C0C8584FC08B}" srcOrd="5" destOrd="0" presId="urn:microsoft.com/office/officeart/2005/8/layout/process4"/>
    <dgm:cxn modelId="{25197BB4-EAEA-3045-B5B9-5F540F3FD0F3}" type="presParOf" srcId="{7A16BF77-3994-454F-B644-BB29E821F4F8}" destId="{97E0A6F2-4405-9747-B433-4FA6F38B9530}" srcOrd="6" destOrd="0" presId="urn:microsoft.com/office/officeart/2005/8/layout/process4"/>
    <dgm:cxn modelId="{01A810FB-5881-0D4C-B943-D2835AB7F2B7}" type="presParOf" srcId="{97E0A6F2-4405-9747-B433-4FA6F38B9530}" destId="{AE4D6829-6A65-974A-A5EA-0AEC173BE19E}" srcOrd="0" destOrd="0" presId="urn:microsoft.com/office/officeart/2005/8/layout/process4"/>
    <dgm:cxn modelId="{F2334496-2F9F-164E-A5D1-B039B271DC0E}" type="presParOf" srcId="{7A16BF77-3994-454F-B644-BB29E821F4F8}" destId="{A3B12ABC-71BD-0B4B-8D64-B3CE5173930A}" srcOrd="7" destOrd="0" presId="urn:microsoft.com/office/officeart/2005/8/layout/process4"/>
    <dgm:cxn modelId="{C603B42A-E8DB-E54C-A504-537AFBB86E28}" type="presParOf" srcId="{7A16BF77-3994-454F-B644-BB29E821F4F8}" destId="{C6333B43-B923-414D-A58F-BDF531782A87}" srcOrd="8" destOrd="0" presId="urn:microsoft.com/office/officeart/2005/8/layout/process4"/>
    <dgm:cxn modelId="{A2D4CCB2-E974-CA49-B854-C344D2BD8D56}" type="presParOf" srcId="{C6333B43-B923-414D-A58F-BDF531782A87}" destId="{FDE024BD-D02B-5740-B668-AB87E729CC1F}" srcOrd="0" destOrd="0" presId="urn:microsoft.com/office/officeart/2005/8/layout/process4"/>
    <dgm:cxn modelId="{E458DF01-4C7F-1B4C-A883-DD313ADF2916}" type="presParOf" srcId="{7A16BF77-3994-454F-B644-BB29E821F4F8}" destId="{185C177E-D7A3-7C4E-ABB2-024CA2F8B952}" srcOrd="9" destOrd="0" presId="urn:microsoft.com/office/officeart/2005/8/layout/process4"/>
    <dgm:cxn modelId="{10C358F9-9FD4-FD4D-99E8-C76BB4701AF5}" type="presParOf" srcId="{7A16BF77-3994-454F-B644-BB29E821F4F8}" destId="{C06F7A55-178C-CA4F-9A4C-EE21EA2F8A9F}" srcOrd="10" destOrd="0" presId="urn:microsoft.com/office/officeart/2005/8/layout/process4"/>
    <dgm:cxn modelId="{E16C1D51-7DA1-6149-A9E9-24CD4ED015F8}" type="presParOf" srcId="{C06F7A55-178C-CA4F-9A4C-EE21EA2F8A9F}" destId="{7DE91DCF-7E99-354E-8CC8-CF2B150F09EC}" srcOrd="0" destOrd="0" presId="urn:microsoft.com/office/officeart/2005/8/layout/process4"/>
    <dgm:cxn modelId="{46CC2263-E542-0B42-A828-BB370FB9A2FF}" type="presParOf" srcId="{7A16BF77-3994-454F-B644-BB29E821F4F8}" destId="{9D45E672-5B62-0D4D-B287-B3BF0D2E0687}" srcOrd="11" destOrd="0" presId="urn:microsoft.com/office/officeart/2005/8/layout/process4"/>
    <dgm:cxn modelId="{71E5B733-5EEE-4B45-ACF4-CFBC7EE6249B}" type="presParOf" srcId="{7A16BF77-3994-454F-B644-BB29E821F4F8}" destId="{FBA16BF0-2061-3D4B-811C-2FF0B3964A07}" srcOrd="12" destOrd="0" presId="urn:microsoft.com/office/officeart/2005/8/layout/process4"/>
    <dgm:cxn modelId="{A39100AD-F4A4-BE4F-9341-AD7B14610B3F}" type="presParOf" srcId="{FBA16BF0-2061-3D4B-811C-2FF0B3964A07}" destId="{0A4A9A20-3948-2D4A-8514-B3122F531D8B}" srcOrd="0" destOrd="0" presId="urn:microsoft.com/office/officeart/2005/8/layout/process4"/>
    <dgm:cxn modelId="{E692F40F-3FC5-E248-B74C-99C1BF1621C9}" type="presParOf" srcId="{7A16BF77-3994-454F-B644-BB29E821F4F8}" destId="{A80B000B-0D4D-B946-B4BD-AC2CA771CEE1}" srcOrd="13" destOrd="0" presId="urn:microsoft.com/office/officeart/2005/8/layout/process4"/>
    <dgm:cxn modelId="{7813D92A-3765-9E49-93C8-6C3086CEAB71}" type="presParOf" srcId="{7A16BF77-3994-454F-B644-BB29E821F4F8}" destId="{AAF02A52-22CD-6044-ABAA-F6F7F207E96B}" srcOrd="14" destOrd="0" presId="urn:microsoft.com/office/officeart/2005/8/layout/process4"/>
    <dgm:cxn modelId="{817C162B-038F-AE46-9ED1-7E0A331C4F80}" type="presParOf" srcId="{AAF02A52-22CD-6044-ABAA-F6F7F207E96B}" destId="{AF0ABEC7-8A24-FE49-9B63-06DB208562E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839770-88D0-4C9D-A660-993FF67CFC06}"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F4B17793-EA4E-4633-AFAD-BC9D6CCC55CF}">
      <dgm:prSet/>
      <dgm:spPr>
        <a:effectLst>
          <a:outerShdw blurRad="50800" dist="38100" dir="8100000" algn="tr" rotWithShape="0">
            <a:prstClr val="black">
              <a:alpha val="40000"/>
            </a:prstClr>
          </a:outerShdw>
        </a:effectLst>
      </dgm:spPr>
      <dgm:t>
        <a:bodyPr/>
        <a:lstStyle/>
        <a:p>
          <a:r>
            <a:rPr lang="en-US" dirty="0"/>
            <a:t>Finance Officer (or Deputy)</a:t>
          </a:r>
        </a:p>
      </dgm:t>
    </dgm:pt>
    <dgm:pt modelId="{286EF0E2-422A-4B3E-8C55-E8CF83DB37C5}" type="parTrans" cxnId="{0289CE48-0C8C-4127-A03B-C6A6613B93BE}">
      <dgm:prSet/>
      <dgm:spPr/>
      <dgm:t>
        <a:bodyPr/>
        <a:lstStyle/>
        <a:p>
          <a:endParaRPr lang="en-US"/>
        </a:p>
      </dgm:t>
    </dgm:pt>
    <dgm:pt modelId="{E28E0861-7CDE-4F46-9CA6-4E3C4BFF571A}" type="sibTrans" cxnId="{0289CE48-0C8C-4127-A03B-C6A6613B93BE}">
      <dgm:prSet/>
      <dgm:spPr/>
      <dgm:t>
        <a:bodyPr/>
        <a:lstStyle/>
        <a:p>
          <a:endParaRPr lang="en-US"/>
        </a:p>
      </dgm:t>
    </dgm:pt>
    <dgm:pt modelId="{8083D3E0-2BCD-44EF-A550-C8F9A3F5F24E}">
      <dgm:prSet/>
      <dgm:spPr>
        <a:effectLst>
          <a:outerShdw blurRad="50800" dist="38100" dir="8100000" algn="tr" rotWithShape="0">
            <a:prstClr val="black">
              <a:alpha val="40000"/>
            </a:prstClr>
          </a:outerShdw>
        </a:effectLst>
      </dgm:spPr>
      <dgm:t>
        <a:bodyPr/>
        <a:lstStyle/>
        <a:p>
          <a:r>
            <a:rPr lang="en-US" dirty="0"/>
            <a:t>Before an obligation is incurred, finance officer (or deputy finance officer) must:</a:t>
          </a:r>
        </a:p>
      </dgm:t>
    </dgm:pt>
    <dgm:pt modelId="{7C7F1FF4-B607-4DD2-9662-C18C562D56C9}" type="parTrans" cxnId="{280C177D-1D23-4708-9F76-0B1179233CF6}">
      <dgm:prSet/>
      <dgm:spPr/>
      <dgm:t>
        <a:bodyPr/>
        <a:lstStyle/>
        <a:p>
          <a:endParaRPr lang="en-US"/>
        </a:p>
      </dgm:t>
    </dgm:pt>
    <dgm:pt modelId="{1CE9188F-AB69-45F4-8833-40155DDEF6AD}" type="sibTrans" cxnId="{280C177D-1D23-4708-9F76-0B1179233CF6}">
      <dgm:prSet/>
      <dgm:spPr/>
      <dgm:t>
        <a:bodyPr/>
        <a:lstStyle/>
        <a:p>
          <a:endParaRPr lang="en-US"/>
        </a:p>
      </dgm:t>
    </dgm:pt>
    <dgm:pt modelId="{BC867AFA-1711-4F58-AEB5-3DC119B450C3}">
      <dgm:prSet/>
      <dgm:spPr>
        <a:effectLst>
          <a:outerShdw blurRad="50800" dist="38100" dir="8100000" algn="tr" rotWithShape="0">
            <a:prstClr val="black">
              <a:alpha val="40000"/>
            </a:prstClr>
          </a:outerShdw>
        </a:effectLst>
      </dgm:spPr>
      <dgm:t>
        <a:bodyPr/>
        <a:lstStyle/>
        <a:p>
          <a:r>
            <a:rPr lang="en-US" dirty="0"/>
            <a:t>Appropriation</a:t>
          </a:r>
        </a:p>
      </dgm:t>
    </dgm:pt>
    <dgm:pt modelId="{7FCA0913-0203-404A-87F8-62967B04E8CD}" type="parTrans" cxnId="{149FCD1A-A508-4E9E-9AF4-9EA5CAE8FBE6}">
      <dgm:prSet/>
      <dgm:spPr/>
      <dgm:t>
        <a:bodyPr/>
        <a:lstStyle/>
        <a:p>
          <a:endParaRPr lang="en-US"/>
        </a:p>
      </dgm:t>
    </dgm:pt>
    <dgm:pt modelId="{0A5DCB59-6110-4DF3-8A6F-E374AEA03235}" type="sibTrans" cxnId="{149FCD1A-A508-4E9E-9AF4-9EA5CAE8FBE6}">
      <dgm:prSet/>
      <dgm:spPr/>
      <dgm:t>
        <a:bodyPr/>
        <a:lstStyle/>
        <a:p>
          <a:endParaRPr lang="en-US"/>
        </a:p>
      </dgm:t>
    </dgm:pt>
    <dgm:pt modelId="{DF1C0CA8-B92C-4A2E-9DF2-59ACC35DBD1E}">
      <dgm:prSet/>
      <dgm:spPr>
        <a:effectLst>
          <a:outerShdw blurRad="50800" dist="38100" dir="8100000" algn="tr" rotWithShape="0">
            <a:prstClr val="black">
              <a:alpha val="40000"/>
            </a:prstClr>
          </a:outerShdw>
        </a:effectLst>
      </dgm:spPr>
      <dgm:t>
        <a:bodyPr/>
        <a:lstStyle/>
        <a:p>
          <a:r>
            <a:rPr lang="en-US"/>
            <a:t>Check to see if there is an appropriation in budget ordinance or project ordinance for amount due this fiscal year</a:t>
          </a:r>
        </a:p>
      </dgm:t>
    </dgm:pt>
    <dgm:pt modelId="{313A83C6-82A9-4FAF-B1AD-5745AA7C2F52}" type="parTrans" cxnId="{D9AEA5BE-478F-4CFA-911F-6E00C0341A3B}">
      <dgm:prSet/>
      <dgm:spPr/>
      <dgm:t>
        <a:bodyPr/>
        <a:lstStyle/>
        <a:p>
          <a:endParaRPr lang="en-US"/>
        </a:p>
      </dgm:t>
    </dgm:pt>
    <dgm:pt modelId="{1769EB79-5A7B-4E0E-B1F5-0A76D98CA924}" type="sibTrans" cxnId="{D9AEA5BE-478F-4CFA-911F-6E00C0341A3B}">
      <dgm:prSet/>
      <dgm:spPr/>
      <dgm:t>
        <a:bodyPr/>
        <a:lstStyle/>
        <a:p>
          <a:endParaRPr lang="en-US"/>
        </a:p>
      </dgm:t>
    </dgm:pt>
    <dgm:pt modelId="{3D2C5087-CBC1-4570-AB21-B6C05C78B6BA}">
      <dgm:prSet/>
      <dgm:spPr>
        <a:effectLst>
          <a:outerShdw blurRad="50800" dist="38100" dir="8100000" algn="tr" rotWithShape="0">
            <a:prstClr val="black">
              <a:alpha val="40000"/>
            </a:prstClr>
          </a:outerShdw>
        </a:effectLst>
      </dgm:spPr>
      <dgm:t>
        <a:bodyPr/>
        <a:lstStyle/>
        <a:p>
          <a:r>
            <a:rPr lang="en-US" dirty="0"/>
            <a:t>Unencumbered Monies</a:t>
          </a:r>
        </a:p>
      </dgm:t>
    </dgm:pt>
    <dgm:pt modelId="{E7597E01-9431-4B9D-AD79-EC0CAB7CD515}" type="parTrans" cxnId="{5A5B46BD-8907-453D-A176-64BAC8B2EB51}">
      <dgm:prSet/>
      <dgm:spPr/>
      <dgm:t>
        <a:bodyPr/>
        <a:lstStyle/>
        <a:p>
          <a:endParaRPr lang="en-US"/>
        </a:p>
      </dgm:t>
    </dgm:pt>
    <dgm:pt modelId="{D4246628-7A2B-47FF-BD37-827F3F1CB3FC}" type="sibTrans" cxnId="{5A5B46BD-8907-453D-A176-64BAC8B2EB51}">
      <dgm:prSet/>
      <dgm:spPr/>
      <dgm:t>
        <a:bodyPr/>
        <a:lstStyle/>
        <a:p>
          <a:endParaRPr lang="en-US"/>
        </a:p>
      </dgm:t>
    </dgm:pt>
    <dgm:pt modelId="{B52727F0-2651-4E54-9923-875F176EEDB2}">
      <dgm:prSet/>
      <dgm:spPr>
        <a:effectLst>
          <a:outerShdw blurRad="50800" dist="38100" dir="8100000" algn="tr" rotWithShape="0">
            <a:prstClr val="black">
              <a:alpha val="40000"/>
            </a:prstClr>
          </a:outerShdw>
        </a:effectLst>
      </dgm:spPr>
      <dgm:t>
        <a:bodyPr/>
        <a:lstStyle/>
        <a:p>
          <a:r>
            <a:rPr lang="en-US"/>
            <a:t>Check to see if sufficient funds remain in the appropriation to cover amount that will come due this fiscal year</a:t>
          </a:r>
        </a:p>
      </dgm:t>
    </dgm:pt>
    <dgm:pt modelId="{44BFF66F-3CDB-4AFB-8029-E85441D9807A}" type="parTrans" cxnId="{FF71512F-BC68-453A-99A8-B9F4F9118B58}">
      <dgm:prSet/>
      <dgm:spPr/>
      <dgm:t>
        <a:bodyPr/>
        <a:lstStyle/>
        <a:p>
          <a:endParaRPr lang="en-US"/>
        </a:p>
      </dgm:t>
    </dgm:pt>
    <dgm:pt modelId="{1D842168-9DD2-454B-B810-42D72A4CEA0B}" type="sibTrans" cxnId="{FF71512F-BC68-453A-99A8-B9F4F9118B58}">
      <dgm:prSet/>
      <dgm:spPr/>
      <dgm:t>
        <a:bodyPr/>
        <a:lstStyle/>
        <a:p>
          <a:endParaRPr lang="en-US"/>
        </a:p>
      </dgm:t>
    </dgm:pt>
    <dgm:pt modelId="{41193500-0B8D-4651-A271-844AA382E5D7}">
      <dgm:prSet/>
      <dgm:spPr>
        <a:effectLst>
          <a:outerShdw blurRad="50800" dist="38100" dir="8100000" algn="tr" rotWithShape="0">
            <a:prstClr val="black">
              <a:alpha val="40000"/>
            </a:prstClr>
          </a:outerShdw>
        </a:effectLst>
      </dgm:spPr>
      <dgm:t>
        <a:bodyPr/>
        <a:lstStyle/>
        <a:p>
          <a:r>
            <a:rPr lang="en-US" dirty="0"/>
            <a:t>Certificate</a:t>
          </a:r>
        </a:p>
      </dgm:t>
    </dgm:pt>
    <dgm:pt modelId="{CFA7BF52-5160-46B7-B6F8-D63F5122E3A8}" type="parTrans" cxnId="{93F5C3F8-6E20-4DF6-B7B6-75A4E4F5E4FC}">
      <dgm:prSet/>
      <dgm:spPr/>
      <dgm:t>
        <a:bodyPr/>
        <a:lstStyle/>
        <a:p>
          <a:endParaRPr lang="en-US"/>
        </a:p>
      </dgm:t>
    </dgm:pt>
    <dgm:pt modelId="{146A2266-8543-4713-AA10-8DFBA0D69AEC}" type="sibTrans" cxnId="{93F5C3F8-6E20-4DF6-B7B6-75A4E4F5E4FC}">
      <dgm:prSet/>
      <dgm:spPr/>
      <dgm:t>
        <a:bodyPr/>
        <a:lstStyle/>
        <a:p>
          <a:endParaRPr lang="en-US"/>
        </a:p>
      </dgm:t>
    </dgm:pt>
    <dgm:pt modelId="{7C7B014C-2D22-4F0C-8D42-CE0F43123998}">
      <dgm:prSet/>
      <dgm:spPr>
        <a:effectLst>
          <a:outerShdw blurRad="50800" dist="38100" dir="8100000" algn="tr" rotWithShape="0">
            <a:prstClr val="black">
              <a:alpha val="40000"/>
            </a:prstClr>
          </a:outerShdw>
        </a:effectLst>
      </dgm:spPr>
      <dgm:t>
        <a:bodyPr/>
        <a:lstStyle/>
        <a:p>
          <a:r>
            <a:rPr lang="en-US" dirty="0"/>
            <a:t>Affix preaudit certificate to any “writing” that evidences contract/agreement/order.  The certificate must be signed by the finance officer or deputy finance officer </a:t>
          </a:r>
        </a:p>
      </dgm:t>
    </dgm:pt>
    <dgm:pt modelId="{94089AEA-DC83-4C24-9B7D-72D7DA8C7079}" type="parTrans" cxnId="{07A30F3B-1571-4B8C-8364-8CDC56FBE7DE}">
      <dgm:prSet/>
      <dgm:spPr/>
      <dgm:t>
        <a:bodyPr/>
        <a:lstStyle/>
        <a:p>
          <a:endParaRPr lang="en-US"/>
        </a:p>
      </dgm:t>
    </dgm:pt>
    <dgm:pt modelId="{7BF82CAE-8D0D-4D75-A340-A9AE687BE335}" type="sibTrans" cxnId="{07A30F3B-1571-4B8C-8364-8CDC56FBE7DE}">
      <dgm:prSet/>
      <dgm:spPr/>
      <dgm:t>
        <a:bodyPr/>
        <a:lstStyle/>
        <a:p>
          <a:endParaRPr lang="en-US"/>
        </a:p>
      </dgm:t>
    </dgm:pt>
    <dgm:pt modelId="{2F432235-0719-2A4A-BFA8-F0D8487D9521}">
      <dgm:prSet/>
      <dgm:spPr>
        <a:effectLst>
          <a:outerShdw blurRad="50800" dist="38100" dir="8100000" algn="tr" rotWithShape="0">
            <a:prstClr val="black">
              <a:alpha val="40000"/>
            </a:prstClr>
          </a:outerShdw>
        </a:effectLst>
      </dgm:spPr>
      <dgm:t>
        <a:bodyPr/>
        <a:lstStyle/>
        <a:p>
          <a:r>
            <a:rPr lang="en-US" dirty="0"/>
            <a:t>Encumber</a:t>
          </a:r>
        </a:p>
      </dgm:t>
    </dgm:pt>
    <dgm:pt modelId="{802DEC50-25A4-6148-87F5-1E6DC5549C0D}" type="parTrans" cxnId="{961235DE-B0F8-FF42-99E7-7B5BB73B2B55}">
      <dgm:prSet/>
      <dgm:spPr/>
      <dgm:t>
        <a:bodyPr/>
        <a:lstStyle/>
        <a:p>
          <a:endParaRPr lang="en-US"/>
        </a:p>
      </dgm:t>
    </dgm:pt>
    <dgm:pt modelId="{09F2F5B1-DB27-ED45-ACD2-1B16C0728339}" type="sibTrans" cxnId="{961235DE-B0F8-FF42-99E7-7B5BB73B2B55}">
      <dgm:prSet/>
      <dgm:spPr/>
      <dgm:t>
        <a:bodyPr/>
        <a:lstStyle/>
        <a:p>
          <a:endParaRPr lang="en-US"/>
        </a:p>
      </dgm:t>
    </dgm:pt>
    <dgm:pt modelId="{C7AD6288-FC4E-8242-86B2-71DCAA378258}">
      <dgm:prSet/>
      <dgm:spPr>
        <a:effectLst>
          <a:outerShdw blurRad="50800" dist="38100" dir="8100000" algn="tr" rotWithShape="0">
            <a:prstClr val="black">
              <a:alpha val="40000"/>
            </a:prstClr>
          </a:outerShdw>
        </a:effectLst>
      </dgm:spPr>
      <dgm:t>
        <a:bodyPr/>
        <a:lstStyle/>
        <a:p>
          <a:r>
            <a:rPr lang="en-US" dirty="0"/>
            <a:t>Subtract amount that is expected to be paid out during budget period from total appropriation		</a:t>
          </a:r>
        </a:p>
      </dgm:t>
    </dgm:pt>
    <dgm:pt modelId="{6E8EC4D6-A4EA-E24F-90A6-1F67A52AB57A}" type="parTrans" cxnId="{5F91B955-FE0E-C142-80D6-4BC709EC7E22}">
      <dgm:prSet/>
      <dgm:spPr/>
      <dgm:t>
        <a:bodyPr/>
        <a:lstStyle/>
        <a:p>
          <a:endParaRPr lang="en-US"/>
        </a:p>
      </dgm:t>
    </dgm:pt>
    <dgm:pt modelId="{26A6FDDA-7BAF-FA46-BD8F-5AF964989AC3}" type="sibTrans" cxnId="{5F91B955-FE0E-C142-80D6-4BC709EC7E22}">
      <dgm:prSet/>
      <dgm:spPr/>
      <dgm:t>
        <a:bodyPr/>
        <a:lstStyle/>
        <a:p>
          <a:endParaRPr lang="en-US"/>
        </a:p>
      </dgm:t>
    </dgm:pt>
    <dgm:pt modelId="{20E9D5EF-E13E-D149-8371-60243F035446}" type="pres">
      <dgm:prSet presAssocID="{B6839770-88D0-4C9D-A660-993FF67CFC06}" presName="Name0" presStyleCnt="0">
        <dgm:presLayoutVars>
          <dgm:dir/>
          <dgm:animLvl val="lvl"/>
          <dgm:resizeHandles val="exact"/>
        </dgm:presLayoutVars>
      </dgm:prSet>
      <dgm:spPr/>
    </dgm:pt>
    <dgm:pt modelId="{FFB8A033-D2E5-6B49-9714-075406404B90}" type="pres">
      <dgm:prSet presAssocID="{2F432235-0719-2A4A-BFA8-F0D8487D9521}" presName="boxAndChildren" presStyleCnt="0"/>
      <dgm:spPr/>
    </dgm:pt>
    <dgm:pt modelId="{AE4C822E-2E2D-824A-BCA6-AFDC5F2EF56E}" type="pres">
      <dgm:prSet presAssocID="{2F432235-0719-2A4A-BFA8-F0D8487D9521}" presName="parentTextBox" presStyleLbl="alignNode1" presStyleIdx="0" presStyleCnt="5"/>
      <dgm:spPr/>
    </dgm:pt>
    <dgm:pt modelId="{A6AC6055-2D74-A84A-9282-94210F2C5AE1}" type="pres">
      <dgm:prSet presAssocID="{2F432235-0719-2A4A-BFA8-F0D8487D9521}" presName="descendantBox" presStyleLbl="bgAccFollowNode1" presStyleIdx="0" presStyleCnt="5"/>
      <dgm:spPr/>
    </dgm:pt>
    <dgm:pt modelId="{9BCDDCD1-F3D1-9648-B13C-E7425635B690}" type="pres">
      <dgm:prSet presAssocID="{146A2266-8543-4713-AA10-8DFBA0D69AEC}" presName="sp" presStyleCnt="0"/>
      <dgm:spPr/>
    </dgm:pt>
    <dgm:pt modelId="{4022EA94-7F66-1A47-BD12-08597696D71A}" type="pres">
      <dgm:prSet presAssocID="{41193500-0B8D-4651-A271-844AA382E5D7}" presName="arrowAndChildren" presStyleCnt="0"/>
      <dgm:spPr/>
    </dgm:pt>
    <dgm:pt modelId="{08D3E2D8-B0D7-7148-A596-D16C62853256}" type="pres">
      <dgm:prSet presAssocID="{41193500-0B8D-4651-A271-844AA382E5D7}" presName="parentTextArrow" presStyleLbl="node1" presStyleIdx="0" presStyleCnt="0"/>
      <dgm:spPr/>
    </dgm:pt>
    <dgm:pt modelId="{A05AF1FD-3E5B-DE42-A2E0-E26B40F79E13}" type="pres">
      <dgm:prSet presAssocID="{41193500-0B8D-4651-A271-844AA382E5D7}" presName="arrow" presStyleLbl="alignNode1" presStyleIdx="1" presStyleCnt="5"/>
      <dgm:spPr/>
    </dgm:pt>
    <dgm:pt modelId="{CD31EF80-557F-FE4A-9CE9-88285346F254}" type="pres">
      <dgm:prSet presAssocID="{41193500-0B8D-4651-A271-844AA382E5D7}" presName="descendantArrow" presStyleLbl="bgAccFollowNode1" presStyleIdx="1" presStyleCnt="5"/>
      <dgm:spPr/>
    </dgm:pt>
    <dgm:pt modelId="{4D5D7E3A-CB18-5C48-A8F4-3428FAB389A2}" type="pres">
      <dgm:prSet presAssocID="{D4246628-7A2B-47FF-BD37-827F3F1CB3FC}" presName="sp" presStyleCnt="0"/>
      <dgm:spPr/>
    </dgm:pt>
    <dgm:pt modelId="{26F8590B-4935-5D4C-A141-7BE117F6E7E5}" type="pres">
      <dgm:prSet presAssocID="{3D2C5087-CBC1-4570-AB21-B6C05C78B6BA}" presName="arrowAndChildren" presStyleCnt="0"/>
      <dgm:spPr/>
    </dgm:pt>
    <dgm:pt modelId="{104489A5-A93D-B849-A79D-EBB7A0C07BD4}" type="pres">
      <dgm:prSet presAssocID="{3D2C5087-CBC1-4570-AB21-B6C05C78B6BA}" presName="parentTextArrow" presStyleLbl="node1" presStyleIdx="0" presStyleCnt="0"/>
      <dgm:spPr/>
    </dgm:pt>
    <dgm:pt modelId="{B84F466D-7062-FC47-9ECB-F6CA3E8549E9}" type="pres">
      <dgm:prSet presAssocID="{3D2C5087-CBC1-4570-AB21-B6C05C78B6BA}" presName="arrow" presStyleLbl="alignNode1" presStyleIdx="2" presStyleCnt="5"/>
      <dgm:spPr/>
    </dgm:pt>
    <dgm:pt modelId="{CD4E39CA-D0CB-5340-A049-2A4AF6780EC0}" type="pres">
      <dgm:prSet presAssocID="{3D2C5087-CBC1-4570-AB21-B6C05C78B6BA}" presName="descendantArrow" presStyleLbl="bgAccFollowNode1" presStyleIdx="2" presStyleCnt="5"/>
      <dgm:spPr/>
    </dgm:pt>
    <dgm:pt modelId="{18A2EC2F-39F4-F848-AEB4-E7CA99C9FE64}" type="pres">
      <dgm:prSet presAssocID="{0A5DCB59-6110-4DF3-8A6F-E374AEA03235}" presName="sp" presStyleCnt="0"/>
      <dgm:spPr/>
    </dgm:pt>
    <dgm:pt modelId="{D579F602-E62D-0840-9E72-A548C24096C0}" type="pres">
      <dgm:prSet presAssocID="{BC867AFA-1711-4F58-AEB5-3DC119B450C3}" presName="arrowAndChildren" presStyleCnt="0"/>
      <dgm:spPr/>
    </dgm:pt>
    <dgm:pt modelId="{384A921C-28E0-7841-AF40-686297A29636}" type="pres">
      <dgm:prSet presAssocID="{BC867AFA-1711-4F58-AEB5-3DC119B450C3}" presName="parentTextArrow" presStyleLbl="node1" presStyleIdx="0" presStyleCnt="0"/>
      <dgm:spPr/>
    </dgm:pt>
    <dgm:pt modelId="{34066B04-4FAB-194F-B83C-98AFCFDED4F0}" type="pres">
      <dgm:prSet presAssocID="{BC867AFA-1711-4F58-AEB5-3DC119B450C3}" presName="arrow" presStyleLbl="alignNode1" presStyleIdx="3" presStyleCnt="5"/>
      <dgm:spPr/>
    </dgm:pt>
    <dgm:pt modelId="{81B3288D-961E-494A-A2F9-6F269AF0ED8A}" type="pres">
      <dgm:prSet presAssocID="{BC867AFA-1711-4F58-AEB5-3DC119B450C3}" presName="descendantArrow" presStyleLbl="bgAccFollowNode1" presStyleIdx="3" presStyleCnt="5"/>
      <dgm:spPr/>
    </dgm:pt>
    <dgm:pt modelId="{D15D9463-FA5D-074F-B693-5E7AEFEA73CE}" type="pres">
      <dgm:prSet presAssocID="{E28E0861-7CDE-4F46-9CA6-4E3C4BFF571A}" presName="sp" presStyleCnt="0"/>
      <dgm:spPr/>
    </dgm:pt>
    <dgm:pt modelId="{D909FE0F-1D2D-B44A-B9C9-4290F522CEB3}" type="pres">
      <dgm:prSet presAssocID="{F4B17793-EA4E-4633-AFAD-BC9D6CCC55CF}" presName="arrowAndChildren" presStyleCnt="0"/>
      <dgm:spPr/>
    </dgm:pt>
    <dgm:pt modelId="{D4D847CF-1B82-DF4F-9EBB-C6D58D314036}" type="pres">
      <dgm:prSet presAssocID="{F4B17793-EA4E-4633-AFAD-BC9D6CCC55CF}" presName="parentTextArrow" presStyleLbl="node1" presStyleIdx="0" presStyleCnt="0"/>
      <dgm:spPr/>
    </dgm:pt>
    <dgm:pt modelId="{C5FFC130-6C6B-CD44-AC1F-5E00B83E69E0}" type="pres">
      <dgm:prSet presAssocID="{F4B17793-EA4E-4633-AFAD-BC9D6CCC55CF}" presName="arrow" presStyleLbl="alignNode1" presStyleIdx="4" presStyleCnt="5"/>
      <dgm:spPr/>
    </dgm:pt>
    <dgm:pt modelId="{CE65C641-B545-0946-B470-D3EEAA05FFDD}" type="pres">
      <dgm:prSet presAssocID="{F4B17793-EA4E-4633-AFAD-BC9D6CCC55CF}" presName="descendantArrow" presStyleLbl="bgAccFollowNode1" presStyleIdx="4" presStyleCnt="5"/>
      <dgm:spPr/>
    </dgm:pt>
  </dgm:ptLst>
  <dgm:cxnLst>
    <dgm:cxn modelId="{8B1B5C15-65C3-F947-A273-F5D52DB7C63C}" type="presOf" srcId="{B6839770-88D0-4C9D-A660-993FF67CFC06}" destId="{20E9D5EF-E13E-D149-8371-60243F035446}" srcOrd="0" destOrd="0" presId="urn:microsoft.com/office/officeart/2016/7/layout/VerticalDownArrowProcess"/>
    <dgm:cxn modelId="{149FCD1A-A508-4E9E-9AF4-9EA5CAE8FBE6}" srcId="{B6839770-88D0-4C9D-A660-993FF67CFC06}" destId="{BC867AFA-1711-4F58-AEB5-3DC119B450C3}" srcOrd="1" destOrd="0" parTransId="{7FCA0913-0203-404A-87F8-62967B04E8CD}" sibTransId="{0A5DCB59-6110-4DF3-8A6F-E374AEA03235}"/>
    <dgm:cxn modelId="{FF71512F-BC68-453A-99A8-B9F4F9118B58}" srcId="{3D2C5087-CBC1-4570-AB21-B6C05C78B6BA}" destId="{B52727F0-2651-4E54-9923-875F176EEDB2}" srcOrd="0" destOrd="0" parTransId="{44BFF66F-3CDB-4AFB-8029-E85441D9807A}" sibTransId="{1D842168-9DD2-454B-B810-42D72A4CEA0B}"/>
    <dgm:cxn modelId="{8A3DA036-4B2F-1B44-B61F-BD41BC25D436}" type="presOf" srcId="{41193500-0B8D-4651-A271-844AA382E5D7}" destId="{A05AF1FD-3E5B-DE42-A2E0-E26B40F79E13}" srcOrd="1" destOrd="0" presId="urn:microsoft.com/office/officeart/2016/7/layout/VerticalDownArrowProcess"/>
    <dgm:cxn modelId="{07A30F3B-1571-4B8C-8364-8CDC56FBE7DE}" srcId="{41193500-0B8D-4651-A271-844AA382E5D7}" destId="{7C7B014C-2D22-4F0C-8D42-CE0F43123998}" srcOrd="0" destOrd="0" parTransId="{94089AEA-DC83-4C24-9B7D-72D7DA8C7079}" sibTransId="{7BF82CAE-8D0D-4D75-A340-A9AE687BE335}"/>
    <dgm:cxn modelId="{9B491C3C-BBF3-E644-8933-7E917C653BCB}" type="presOf" srcId="{DF1C0CA8-B92C-4A2E-9DF2-59ACC35DBD1E}" destId="{81B3288D-961E-494A-A2F9-6F269AF0ED8A}" srcOrd="0" destOrd="0" presId="urn:microsoft.com/office/officeart/2016/7/layout/VerticalDownArrowProcess"/>
    <dgm:cxn modelId="{CA98A562-889C-C543-9236-ABF44AE975E7}" type="presOf" srcId="{7C7B014C-2D22-4F0C-8D42-CE0F43123998}" destId="{CD31EF80-557F-FE4A-9CE9-88285346F254}" srcOrd="0" destOrd="0" presId="urn:microsoft.com/office/officeart/2016/7/layout/VerticalDownArrowProcess"/>
    <dgm:cxn modelId="{CCB64746-C7D4-3849-A8BA-2B6E473A1DB0}" type="presOf" srcId="{C7AD6288-FC4E-8242-86B2-71DCAA378258}" destId="{A6AC6055-2D74-A84A-9282-94210F2C5AE1}" srcOrd="0" destOrd="0" presId="urn:microsoft.com/office/officeart/2016/7/layout/VerticalDownArrowProcess"/>
    <dgm:cxn modelId="{3AA9FD46-9EC0-A14A-B126-71F9BADC9CE8}" type="presOf" srcId="{BC867AFA-1711-4F58-AEB5-3DC119B450C3}" destId="{34066B04-4FAB-194F-B83C-98AFCFDED4F0}" srcOrd="1" destOrd="0" presId="urn:microsoft.com/office/officeart/2016/7/layout/VerticalDownArrowProcess"/>
    <dgm:cxn modelId="{0289CE48-0C8C-4127-A03B-C6A6613B93BE}" srcId="{B6839770-88D0-4C9D-A660-993FF67CFC06}" destId="{F4B17793-EA4E-4633-AFAD-BC9D6CCC55CF}" srcOrd="0" destOrd="0" parTransId="{286EF0E2-422A-4B3E-8C55-E8CF83DB37C5}" sibTransId="{E28E0861-7CDE-4F46-9CA6-4E3C4BFF571A}"/>
    <dgm:cxn modelId="{0B45776C-16E2-B64E-8967-089B728B1558}" type="presOf" srcId="{41193500-0B8D-4651-A271-844AA382E5D7}" destId="{08D3E2D8-B0D7-7148-A596-D16C62853256}" srcOrd="0" destOrd="0" presId="urn:microsoft.com/office/officeart/2016/7/layout/VerticalDownArrowProcess"/>
    <dgm:cxn modelId="{0251514E-548C-9547-9332-D702932DACF4}" type="presOf" srcId="{3D2C5087-CBC1-4570-AB21-B6C05C78B6BA}" destId="{B84F466D-7062-FC47-9ECB-F6CA3E8549E9}" srcOrd="1" destOrd="0" presId="urn:microsoft.com/office/officeart/2016/7/layout/VerticalDownArrowProcess"/>
    <dgm:cxn modelId="{58206D4F-BEFB-B549-901F-058ECEEB7A0E}" type="presOf" srcId="{F4B17793-EA4E-4633-AFAD-BC9D6CCC55CF}" destId="{C5FFC130-6C6B-CD44-AC1F-5E00B83E69E0}" srcOrd="1" destOrd="0" presId="urn:microsoft.com/office/officeart/2016/7/layout/VerticalDownArrowProcess"/>
    <dgm:cxn modelId="{37474674-EBD1-D64E-A499-EC9864993FF3}" type="presOf" srcId="{3D2C5087-CBC1-4570-AB21-B6C05C78B6BA}" destId="{104489A5-A93D-B849-A79D-EBB7A0C07BD4}" srcOrd="0" destOrd="0" presId="urn:microsoft.com/office/officeart/2016/7/layout/VerticalDownArrowProcess"/>
    <dgm:cxn modelId="{5F91B955-FE0E-C142-80D6-4BC709EC7E22}" srcId="{2F432235-0719-2A4A-BFA8-F0D8487D9521}" destId="{C7AD6288-FC4E-8242-86B2-71DCAA378258}" srcOrd="0" destOrd="0" parTransId="{6E8EC4D6-A4EA-E24F-90A6-1F67A52AB57A}" sibTransId="{26A6FDDA-7BAF-FA46-BD8F-5AF964989AC3}"/>
    <dgm:cxn modelId="{E1D9E055-04F8-684D-A045-446FC78AF81C}" type="presOf" srcId="{B52727F0-2651-4E54-9923-875F176EEDB2}" destId="{CD4E39CA-D0CB-5340-A049-2A4AF6780EC0}" srcOrd="0" destOrd="0" presId="urn:microsoft.com/office/officeart/2016/7/layout/VerticalDownArrowProcess"/>
    <dgm:cxn modelId="{280C177D-1D23-4708-9F76-0B1179233CF6}" srcId="{F4B17793-EA4E-4633-AFAD-BC9D6CCC55CF}" destId="{8083D3E0-2BCD-44EF-A550-C8F9A3F5F24E}" srcOrd="0" destOrd="0" parTransId="{7C7F1FF4-B607-4DD2-9662-C18C562D56C9}" sibTransId="{1CE9188F-AB69-45F4-8833-40155DDEF6AD}"/>
    <dgm:cxn modelId="{8C444898-C95D-5549-898E-4F0EE75E6FBF}" type="presOf" srcId="{8083D3E0-2BCD-44EF-A550-C8F9A3F5F24E}" destId="{CE65C641-B545-0946-B470-D3EEAA05FFDD}" srcOrd="0" destOrd="0" presId="urn:microsoft.com/office/officeart/2016/7/layout/VerticalDownArrowProcess"/>
    <dgm:cxn modelId="{D77B009D-A780-EC43-8F9F-FE2462248575}" type="presOf" srcId="{F4B17793-EA4E-4633-AFAD-BC9D6CCC55CF}" destId="{D4D847CF-1B82-DF4F-9EBB-C6D58D314036}" srcOrd="0" destOrd="0" presId="urn:microsoft.com/office/officeart/2016/7/layout/VerticalDownArrowProcess"/>
    <dgm:cxn modelId="{5A5B46BD-8907-453D-A176-64BAC8B2EB51}" srcId="{B6839770-88D0-4C9D-A660-993FF67CFC06}" destId="{3D2C5087-CBC1-4570-AB21-B6C05C78B6BA}" srcOrd="2" destOrd="0" parTransId="{E7597E01-9431-4B9D-AD79-EC0CAB7CD515}" sibTransId="{D4246628-7A2B-47FF-BD37-827F3F1CB3FC}"/>
    <dgm:cxn modelId="{D9AEA5BE-478F-4CFA-911F-6E00C0341A3B}" srcId="{BC867AFA-1711-4F58-AEB5-3DC119B450C3}" destId="{DF1C0CA8-B92C-4A2E-9DF2-59ACC35DBD1E}" srcOrd="0" destOrd="0" parTransId="{313A83C6-82A9-4FAF-B1AD-5745AA7C2F52}" sibTransId="{1769EB79-5A7B-4E0E-B1F5-0A76D98CA924}"/>
    <dgm:cxn modelId="{961235DE-B0F8-FF42-99E7-7B5BB73B2B55}" srcId="{B6839770-88D0-4C9D-A660-993FF67CFC06}" destId="{2F432235-0719-2A4A-BFA8-F0D8487D9521}" srcOrd="4" destOrd="0" parTransId="{802DEC50-25A4-6148-87F5-1E6DC5549C0D}" sibTransId="{09F2F5B1-DB27-ED45-ACD2-1B16C0728339}"/>
    <dgm:cxn modelId="{B33AC6DE-FFB5-8147-8924-311AE075589F}" type="presOf" srcId="{2F432235-0719-2A4A-BFA8-F0D8487D9521}" destId="{AE4C822E-2E2D-824A-BCA6-AFDC5F2EF56E}" srcOrd="0" destOrd="0" presId="urn:microsoft.com/office/officeart/2016/7/layout/VerticalDownArrowProcess"/>
    <dgm:cxn modelId="{4A2EDAE0-2D73-5940-A816-E7D508D76399}" type="presOf" srcId="{BC867AFA-1711-4F58-AEB5-3DC119B450C3}" destId="{384A921C-28E0-7841-AF40-686297A29636}" srcOrd="0" destOrd="0" presId="urn:microsoft.com/office/officeart/2016/7/layout/VerticalDownArrowProcess"/>
    <dgm:cxn modelId="{93F5C3F8-6E20-4DF6-B7B6-75A4E4F5E4FC}" srcId="{B6839770-88D0-4C9D-A660-993FF67CFC06}" destId="{41193500-0B8D-4651-A271-844AA382E5D7}" srcOrd="3" destOrd="0" parTransId="{CFA7BF52-5160-46B7-B6F8-D63F5122E3A8}" sibTransId="{146A2266-8543-4713-AA10-8DFBA0D69AEC}"/>
    <dgm:cxn modelId="{208E2AEF-BFBA-B54D-B191-00CD2746CC9F}" type="presParOf" srcId="{20E9D5EF-E13E-D149-8371-60243F035446}" destId="{FFB8A033-D2E5-6B49-9714-075406404B90}" srcOrd="0" destOrd="0" presId="urn:microsoft.com/office/officeart/2016/7/layout/VerticalDownArrowProcess"/>
    <dgm:cxn modelId="{D3A3884C-6AC9-774A-8D17-D613767B2B2F}" type="presParOf" srcId="{FFB8A033-D2E5-6B49-9714-075406404B90}" destId="{AE4C822E-2E2D-824A-BCA6-AFDC5F2EF56E}" srcOrd="0" destOrd="0" presId="urn:microsoft.com/office/officeart/2016/7/layout/VerticalDownArrowProcess"/>
    <dgm:cxn modelId="{3DAA83A7-1EFE-CD40-B679-0EE3CCBC010F}" type="presParOf" srcId="{FFB8A033-D2E5-6B49-9714-075406404B90}" destId="{A6AC6055-2D74-A84A-9282-94210F2C5AE1}" srcOrd="1" destOrd="0" presId="urn:microsoft.com/office/officeart/2016/7/layout/VerticalDownArrowProcess"/>
    <dgm:cxn modelId="{4D70E1FE-5DB2-A34F-882A-B77A8B7702AB}" type="presParOf" srcId="{20E9D5EF-E13E-D149-8371-60243F035446}" destId="{9BCDDCD1-F3D1-9648-B13C-E7425635B690}" srcOrd="1" destOrd="0" presId="urn:microsoft.com/office/officeart/2016/7/layout/VerticalDownArrowProcess"/>
    <dgm:cxn modelId="{B1778FD8-8659-C442-87F9-BC6A03604BE4}" type="presParOf" srcId="{20E9D5EF-E13E-D149-8371-60243F035446}" destId="{4022EA94-7F66-1A47-BD12-08597696D71A}" srcOrd="2" destOrd="0" presId="urn:microsoft.com/office/officeart/2016/7/layout/VerticalDownArrowProcess"/>
    <dgm:cxn modelId="{0539938F-DCF9-2A4C-960F-91A46AF87B48}" type="presParOf" srcId="{4022EA94-7F66-1A47-BD12-08597696D71A}" destId="{08D3E2D8-B0D7-7148-A596-D16C62853256}" srcOrd="0" destOrd="0" presId="urn:microsoft.com/office/officeart/2016/7/layout/VerticalDownArrowProcess"/>
    <dgm:cxn modelId="{6EE3F70E-11B7-2D43-8E40-5301EA4FA7C8}" type="presParOf" srcId="{4022EA94-7F66-1A47-BD12-08597696D71A}" destId="{A05AF1FD-3E5B-DE42-A2E0-E26B40F79E13}" srcOrd="1" destOrd="0" presId="urn:microsoft.com/office/officeart/2016/7/layout/VerticalDownArrowProcess"/>
    <dgm:cxn modelId="{1DACE0BB-93E9-5049-AFF1-6518F382CE9F}" type="presParOf" srcId="{4022EA94-7F66-1A47-BD12-08597696D71A}" destId="{CD31EF80-557F-FE4A-9CE9-88285346F254}" srcOrd="2" destOrd="0" presId="urn:microsoft.com/office/officeart/2016/7/layout/VerticalDownArrowProcess"/>
    <dgm:cxn modelId="{72760179-1158-6A4C-9769-6B4C55E75274}" type="presParOf" srcId="{20E9D5EF-E13E-D149-8371-60243F035446}" destId="{4D5D7E3A-CB18-5C48-A8F4-3428FAB389A2}" srcOrd="3" destOrd="0" presId="urn:microsoft.com/office/officeart/2016/7/layout/VerticalDownArrowProcess"/>
    <dgm:cxn modelId="{852E5400-9969-514A-BFA0-0D29B1E5010C}" type="presParOf" srcId="{20E9D5EF-E13E-D149-8371-60243F035446}" destId="{26F8590B-4935-5D4C-A141-7BE117F6E7E5}" srcOrd="4" destOrd="0" presId="urn:microsoft.com/office/officeart/2016/7/layout/VerticalDownArrowProcess"/>
    <dgm:cxn modelId="{5433F6D1-4B73-D644-8F75-95BEC713D2D6}" type="presParOf" srcId="{26F8590B-4935-5D4C-A141-7BE117F6E7E5}" destId="{104489A5-A93D-B849-A79D-EBB7A0C07BD4}" srcOrd="0" destOrd="0" presId="urn:microsoft.com/office/officeart/2016/7/layout/VerticalDownArrowProcess"/>
    <dgm:cxn modelId="{F43901BC-40D3-7549-9A68-FA5FE8D7B25F}" type="presParOf" srcId="{26F8590B-4935-5D4C-A141-7BE117F6E7E5}" destId="{B84F466D-7062-FC47-9ECB-F6CA3E8549E9}" srcOrd="1" destOrd="0" presId="urn:microsoft.com/office/officeart/2016/7/layout/VerticalDownArrowProcess"/>
    <dgm:cxn modelId="{17033051-E3E7-5347-BB42-E7FB4C917C54}" type="presParOf" srcId="{26F8590B-4935-5D4C-A141-7BE117F6E7E5}" destId="{CD4E39CA-D0CB-5340-A049-2A4AF6780EC0}" srcOrd="2" destOrd="0" presId="urn:microsoft.com/office/officeart/2016/7/layout/VerticalDownArrowProcess"/>
    <dgm:cxn modelId="{F4E8D0A5-FB44-614A-B02C-234CF31D569E}" type="presParOf" srcId="{20E9D5EF-E13E-D149-8371-60243F035446}" destId="{18A2EC2F-39F4-F848-AEB4-E7CA99C9FE64}" srcOrd="5" destOrd="0" presId="urn:microsoft.com/office/officeart/2016/7/layout/VerticalDownArrowProcess"/>
    <dgm:cxn modelId="{6BE2172E-EC27-6D4F-BA38-D437B26B5D33}" type="presParOf" srcId="{20E9D5EF-E13E-D149-8371-60243F035446}" destId="{D579F602-E62D-0840-9E72-A548C24096C0}" srcOrd="6" destOrd="0" presId="urn:microsoft.com/office/officeart/2016/7/layout/VerticalDownArrowProcess"/>
    <dgm:cxn modelId="{F8EA94A6-5573-C04B-9CA7-1D817A31E038}" type="presParOf" srcId="{D579F602-E62D-0840-9E72-A548C24096C0}" destId="{384A921C-28E0-7841-AF40-686297A29636}" srcOrd="0" destOrd="0" presId="urn:microsoft.com/office/officeart/2016/7/layout/VerticalDownArrowProcess"/>
    <dgm:cxn modelId="{F074FDA8-684F-0548-8C30-FABC90E7B2AF}" type="presParOf" srcId="{D579F602-E62D-0840-9E72-A548C24096C0}" destId="{34066B04-4FAB-194F-B83C-98AFCFDED4F0}" srcOrd="1" destOrd="0" presId="urn:microsoft.com/office/officeart/2016/7/layout/VerticalDownArrowProcess"/>
    <dgm:cxn modelId="{3D0CE244-7F62-914F-A468-C6EA5AFA0874}" type="presParOf" srcId="{D579F602-E62D-0840-9E72-A548C24096C0}" destId="{81B3288D-961E-494A-A2F9-6F269AF0ED8A}" srcOrd="2" destOrd="0" presId="urn:microsoft.com/office/officeart/2016/7/layout/VerticalDownArrowProcess"/>
    <dgm:cxn modelId="{E234706A-EC69-FF4B-85C4-F828B5DEFEF3}" type="presParOf" srcId="{20E9D5EF-E13E-D149-8371-60243F035446}" destId="{D15D9463-FA5D-074F-B693-5E7AEFEA73CE}" srcOrd="7" destOrd="0" presId="urn:microsoft.com/office/officeart/2016/7/layout/VerticalDownArrowProcess"/>
    <dgm:cxn modelId="{2B8BAA8B-FA5C-8D4A-9B4B-C63D9ECBD50D}" type="presParOf" srcId="{20E9D5EF-E13E-D149-8371-60243F035446}" destId="{D909FE0F-1D2D-B44A-B9C9-4290F522CEB3}" srcOrd="8" destOrd="0" presId="urn:microsoft.com/office/officeart/2016/7/layout/VerticalDownArrowProcess"/>
    <dgm:cxn modelId="{2B224AAD-EA46-D244-9E4A-5BFB5D9148CE}" type="presParOf" srcId="{D909FE0F-1D2D-B44A-B9C9-4290F522CEB3}" destId="{D4D847CF-1B82-DF4F-9EBB-C6D58D314036}" srcOrd="0" destOrd="0" presId="urn:microsoft.com/office/officeart/2016/7/layout/VerticalDownArrowProcess"/>
    <dgm:cxn modelId="{2127ECAE-DA70-8142-A475-4EECF89E23F0}" type="presParOf" srcId="{D909FE0F-1D2D-B44A-B9C9-4290F522CEB3}" destId="{C5FFC130-6C6B-CD44-AC1F-5E00B83E69E0}" srcOrd="1" destOrd="0" presId="urn:microsoft.com/office/officeart/2016/7/layout/VerticalDownArrowProcess"/>
    <dgm:cxn modelId="{F32B4EE3-FEDC-324D-B619-04CF14452FD3}" type="presParOf" srcId="{D909FE0F-1D2D-B44A-B9C9-4290F522CEB3}" destId="{CE65C641-B545-0946-B470-D3EEAA05FFDD}" srcOrd="2" destOrd="0" presId="urn:microsoft.com/office/officeart/2016/7/layout/VerticalDownArrow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90B454-4856-3944-9CD1-96E1F11E9384}"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966F62E8-28F1-6B4F-AABC-317C2ADA9FC9}">
      <dgm:prSet custT="1"/>
      <dgm:spPr/>
      <dgm:t>
        <a:bodyPr/>
        <a:lstStyle/>
        <a:p>
          <a:r>
            <a:rPr lang="en-US" sz="1800" b="1" dirty="0"/>
            <a:t>Financial Audit</a:t>
          </a:r>
          <a:r>
            <a:rPr lang="en-US" sz="1800" dirty="0"/>
            <a:t>: All local governments must undergo an annual financial audit              (G.S. 159-34)</a:t>
          </a:r>
        </a:p>
      </dgm:t>
    </dgm:pt>
    <dgm:pt modelId="{8B0FFEFF-1AA9-CA45-A6A0-D26B6E501C27}" type="parTrans" cxnId="{B0911211-C87D-124E-BD5F-68081055A16D}">
      <dgm:prSet/>
      <dgm:spPr/>
      <dgm:t>
        <a:bodyPr/>
        <a:lstStyle/>
        <a:p>
          <a:endParaRPr lang="en-US"/>
        </a:p>
      </dgm:t>
    </dgm:pt>
    <dgm:pt modelId="{70387E65-F01A-5044-86BE-761113D107A6}" type="sibTrans" cxnId="{B0911211-C87D-124E-BD5F-68081055A16D}">
      <dgm:prSet/>
      <dgm:spPr/>
      <dgm:t>
        <a:bodyPr/>
        <a:lstStyle/>
        <a:p>
          <a:endParaRPr lang="en-US"/>
        </a:p>
      </dgm:t>
    </dgm:pt>
    <dgm:pt modelId="{05528F93-58D8-AC4E-8D33-602BE3E80055}">
      <dgm:prSet custT="1"/>
      <dgm:spPr/>
      <dgm:t>
        <a:bodyPr/>
        <a:lstStyle/>
        <a:p>
          <a:r>
            <a:rPr lang="en-US" sz="1800" b="1" dirty="0"/>
            <a:t>Yellow Book Audit</a:t>
          </a:r>
          <a:r>
            <a:rPr lang="en-US" sz="1800" dirty="0"/>
            <a:t>: Expend $100,000 or more in </a:t>
          </a:r>
          <a:r>
            <a:rPr lang="en-US" sz="1800" u="sng" dirty="0"/>
            <a:t>combined</a:t>
          </a:r>
          <a:r>
            <a:rPr lang="en-US" sz="1800" dirty="0"/>
            <a:t> federal or state dollars</a:t>
          </a:r>
        </a:p>
      </dgm:t>
    </dgm:pt>
    <dgm:pt modelId="{C08BAC32-9933-5D44-B95B-C1E0D0A7725D}" type="parTrans" cxnId="{B061F60E-582D-1643-8D71-A1272C966AFA}">
      <dgm:prSet/>
      <dgm:spPr/>
      <dgm:t>
        <a:bodyPr/>
        <a:lstStyle/>
        <a:p>
          <a:endParaRPr lang="en-US"/>
        </a:p>
      </dgm:t>
    </dgm:pt>
    <dgm:pt modelId="{5342A52E-69AD-D741-8764-A734DF3ADC92}" type="sibTrans" cxnId="{B061F60E-582D-1643-8D71-A1272C966AFA}">
      <dgm:prSet/>
      <dgm:spPr/>
      <dgm:t>
        <a:bodyPr/>
        <a:lstStyle/>
        <a:p>
          <a:endParaRPr lang="en-US"/>
        </a:p>
      </dgm:t>
    </dgm:pt>
    <dgm:pt modelId="{E8D6D5BC-E02A-0A4B-AF2A-E875B060F982}">
      <dgm:prSet custT="1"/>
      <dgm:spPr/>
      <dgm:t>
        <a:bodyPr/>
        <a:lstStyle/>
        <a:p>
          <a:r>
            <a:rPr lang="en-US" sz="1800" b="1" dirty="0"/>
            <a:t>Federal Single Audit</a:t>
          </a:r>
          <a:r>
            <a:rPr lang="en-US" sz="1800" dirty="0"/>
            <a:t>: Expend $750,000 or more in </a:t>
          </a:r>
          <a:r>
            <a:rPr lang="en-US" sz="1800" u="sng" dirty="0"/>
            <a:t>federal</a:t>
          </a:r>
          <a:r>
            <a:rPr lang="en-US" sz="1800" dirty="0"/>
            <a:t> dollars during the non-federal entity’s fiscal year</a:t>
          </a:r>
        </a:p>
      </dgm:t>
    </dgm:pt>
    <dgm:pt modelId="{9993D395-CCF3-C84B-9DBA-AF33CC3E3292}" type="parTrans" cxnId="{2189A149-CA79-7749-9BDA-118BA0D83C56}">
      <dgm:prSet/>
      <dgm:spPr/>
      <dgm:t>
        <a:bodyPr/>
        <a:lstStyle/>
        <a:p>
          <a:endParaRPr lang="en-US"/>
        </a:p>
      </dgm:t>
    </dgm:pt>
    <dgm:pt modelId="{2780AA59-F79E-8F4B-A1AD-17F3EFEF2249}" type="sibTrans" cxnId="{2189A149-CA79-7749-9BDA-118BA0D83C56}">
      <dgm:prSet/>
      <dgm:spPr/>
      <dgm:t>
        <a:bodyPr/>
        <a:lstStyle/>
        <a:p>
          <a:endParaRPr lang="en-US"/>
        </a:p>
      </dgm:t>
    </dgm:pt>
    <dgm:pt modelId="{BD9FACEB-0694-6141-873D-BFF052352959}">
      <dgm:prSet custT="1"/>
      <dgm:spPr/>
      <dgm:t>
        <a:bodyPr/>
        <a:lstStyle/>
        <a:p>
          <a:r>
            <a:rPr lang="en-US" sz="1800" b="1" dirty="0"/>
            <a:t>Alternative Compliance Engagement (for ARP/CSLFRF ONLY):</a:t>
          </a:r>
        </a:p>
      </dgm:t>
    </dgm:pt>
    <dgm:pt modelId="{6D017F48-E29B-EF4E-883F-6DC2762C3DDB}" type="parTrans" cxnId="{5BD2EC86-66AF-4848-9895-B9AD99A1192A}">
      <dgm:prSet/>
      <dgm:spPr/>
      <dgm:t>
        <a:bodyPr/>
        <a:lstStyle/>
        <a:p>
          <a:endParaRPr lang="en-US"/>
        </a:p>
      </dgm:t>
    </dgm:pt>
    <dgm:pt modelId="{0396C0B7-4844-E142-9F95-6FCC119ADA49}" type="sibTrans" cxnId="{5BD2EC86-66AF-4848-9895-B9AD99A1192A}">
      <dgm:prSet/>
      <dgm:spPr/>
      <dgm:t>
        <a:bodyPr/>
        <a:lstStyle/>
        <a:p>
          <a:endParaRPr lang="en-US"/>
        </a:p>
      </dgm:t>
    </dgm:pt>
    <dgm:pt modelId="{761EE1DE-6994-A547-9210-A2E8D1D8482D}">
      <dgm:prSet custT="1"/>
      <dgm:spPr/>
      <dgm:t>
        <a:bodyPr/>
        <a:lstStyle/>
        <a:p>
          <a:r>
            <a:rPr lang="en-US" sz="1800" dirty="0"/>
            <a:t>For local governments receiving $0-$10 million in ARP/CSLFRF</a:t>
          </a:r>
        </a:p>
      </dgm:t>
    </dgm:pt>
    <dgm:pt modelId="{4C094AAD-1C8A-AA44-98DE-6373FB2184C7}" type="parTrans" cxnId="{DE48751F-7A83-7B42-A90C-9DB2FC9015BF}">
      <dgm:prSet/>
      <dgm:spPr/>
      <dgm:t>
        <a:bodyPr/>
        <a:lstStyle/>
        <a:p>
          <a:endParaRPr lang="en-US"/>
        </a:p>
      </dgm:t>
    </dgm:pt>
    <dgm:pt modelId="{38FB0E4C-D528-0F49-8F1F-A1DDE620245A}" type="sibTrans" cxnId="{DE48751F-7A83-7B42-A90C-9DB2FC9015BF}">
      <dgm:prSet/>
      <dgm:spPr/>
      <dgm:t>
        <a:bodyPr/>
        <a:lstStyle/>
        <a:p>
          <a:endParaRPr lang="en-US"/>
        </a:p>
      </dgm:t>
    </dgm:pt>
    <dgm:pt modelId="{AC2DF766-C37E-4248-B69C-A4A33269E0A0}">
      <dgm:prSet custT="1"/>
      <dgm:spPr/>
      <dgm:t>
        <a:bodyPr/>
        <a:lstStyle/>
        <a:p>
          <a:r>
            <a:rPr lang="en-US" sz="1800" dirty="0"/>
            <a:t>If only reason triggering Single Audit is ARP/CSLFRF, then can do this as alternative to Single Audit</a:t>
          </a:r>
        </a:p>
      </dgm:t>
    </dgm:pt>
    <dgm:pt modelId="{AA969A14-52A8-164F-A0D9-E9E619353F80}" type="parTrans" cxnId="{5C73F1EF-B8A7-5148-84FC-6FCBA0BFAC47}">
      <dgm:prSet/>
      <dgm:spPr/>
      <dgm:t>
        <a:bodyPr/>
        <a:lstStyle/>
        <a:p>
          <a:endParaRPr lang="en-US"/>
        </a:p>
      </dgm:t>
    </dgm:pt>
    <dgm:pt modelId="{83A9723B-89AD-6B4E-941C-E68465FD77C3}" type="sibTrans" cxnId="{5C73F1EF-B8A7-5148-84FC-6FCBA0BFAC47}">
      <dgm:prSet/>
      <dgm:spPr/>
      <dgm:t>
        <a:bodyPr/>
        <a:lstStyle/>
        <a:p>
          <a:endParaRPr lang="en-US"/>
        </a:p>
      </dgm:t>
    </dgm:pt>
    <dgm:pt modelId="{176D9501-C544-584C-B258-8D70AFCC4A1B}" type="pres">
      <dgm:prSet presAssocID="{ED90B454-4856-3944-9CD1-96E1F11E9384}" presName="rootnode" presStyleCnt="0">
        <dgm:presLayoutVars>
          <dgm:chMax/>
          <dgm:chPref/>
          <dgm:dir/>
          <dgm:animLvl val="lvl"/>
        </dgm:presLayoutVars>
      </dgm:prSet>
      <dgm:spPr/>
    </dgm:pt>
    <dgm:pt modelId="{AE7991EB-F536-ED4B-95E7-C5E2874C8435}" type="pres">
      <dgm:prSet presAssocID="{966F62E8-28F1-6B4F-AABC-317C2ADA9FC9}" presName="composite" presStyleCnt="0"/>
      <dgm:spPr/>
    </dgm:pt>
    <dgm:pt modelId="{FD956EA5-92F3-EC4C-97CC-F5860E5C475E}" type="pres">
      <dgm:prSet presAssocID="{966F62E8-28F1-6B4F-AABC-317C2ADA9FC9}" presName="LShape" presStyleLbl="alignNode1" presStyleIdx="0" presStyleCnt="7"/>
      <dgm:spPr/>
    </dgm:pt>
    <dgm:pt modelId="{291CC0C1-301C-0B45-AC69-1482F277357D}" type="pres">
      <dgm:prSet presAssocID="{966F62E8-28F1-6B4F-AABC-317C2ADA9FC9}" presName="ParentText" presStyleLbl="revTx" presStyleIdx="0" presStyleCnt="4">
        <dgm:presLayoutVars>
          <dgm:chMax val="0"/>
          <dgm:chPref val="0"/>
          <dgm:bulletEnabled val="1"/>
        </dgm:presLayoutVars>
      </dgm:prSet>
      <dgm:spPr/>
    </dgm:pt>
    <dgm:pt modelId="{2A83E006-2E7A-5E48-B149-A10E707355DD}" type="pres">
      <dgm:prSet presAssocID="{966F62E8-28F1-6B4F-AABC-317C2ADA9FC9}" presName="Triangle" presStyleLbl="alignNode1" presStyleIdx="1" presStyleCnt="7"/>
      <dgm:spPr/>
    </dgm:pt>
    <dgm:pt modelId="{452AD311-DF62-EE4D-B3CA-08F7BF4168DF}" type="pres">
      <dgm:prSet presAssocID="{70387E65-F01A-5044-86BE-761113D107A6}" presName="sibTrans" presStyleCnt="0"/>
      <dgm:spPr/>
    </dgm:pt>
    <dgm:pt modelId="{0DF49E39-11BF-4647-8024-E593B807DD8D}" type="pres">
      <dgm:prSet presAssocID="{70387E65-F01A-5044-86BE-761113D107A6}" presName="space" presStyleCnt="0"/>
      <dgm:spPr/>
    </dgm:pt>
    <dgm:pt modelId="{3585C467-B8F0-CD49-814A-6C25302BF627}" type="pres">
      <dgm:prSet presAssocID="{05528F93-58D8-AC4E-8D33-602BE3E80055}" presName="composite" presStyleCnt="0"/>
      <dgm:spPr/>
    </dgm:pt>
    <dgm:pt modelId="{D6AFB907-DF79-EA47-968F-6B735C25330A}" type="pres">
      <dgm:prSet presAssocID="{05528F93-58D8-AC4E-8D33-602BE3E80055}" presName="LShape" presStyleLbl="alignNode1" presStyleIdx="2" presStyleCnt="7"/>
      <dgm:spPr/>
    </dgm:pt>
    <dgm:pt modelId="{F3D67B1E-D9AA-E043-8165-277E91EFB71E}" type="pres">
      <dgm:prSet presAssocID="{05528F93-58D8-AC4E-8D33-602BE3E80055}" presName="ParentText" presStyleLbl="revTx" presStyleIdx="1" presStyleCnt="4">
        <dgm:presLayoutVars>
          <dgm:chMax val="0"/>
          <dgm:chPref val="0"/>
          <dgm:bulletEnabled val="1"/>
        </dgm:presLayoutVars>
      </dgm:prSet>
      <dgm:spPr/>
    </dgm:pt>
    <dgm:pt modelId="{CBAFB9FD-F4AA-C94A-A28B-BD70CCA20BAD}" type="pres">
      <dgm:prSet presAssocID="{05528F93-58D8-AC4E-8D33-602BE3E80055}" presName="Triangle" presStyleLbl="alignNode1" presStyleIdx="3" presStyleCnt="7"/>
      <dgm:spPr/>
    </dgm:pt>
    <dgm:pt modelId="{24B9AC5D-E26B-7C44-83E5-C3279BC57FC7}" type="pres">
      <dgm:prSet presAssocID="{5342A52E-69AD-D741-8764-A734DF3ADC92}" presName="sibTrans" presStyleCnt="0"/>
      <dgm:spPr/>
    </dgm:pt>
    <dgm:pt modelId="{EAF573B7-A9C8-EB48-9028-B80177E9DB11}" type="pres">
      <dgm:prSet presAssocID="{5342A52E-69AD-D741-8764-A734DF3ADC92}" presName="space" presStyleCnt="0"/>
      <dgm:spPr/>
    </dgm:pt>
    <dgm:pt modelId="{5A657D41-F8FC-F04D-BE58-1F85A799D502}" type="pres">
      <dgm:prSet presAssocID="{BD9FACEB-0694-6141-873D-BFF052352959}" presName="composite" presStyleCnt="0"/>
      <dgm:spPr/>
    </dgm:pt>
    <dgm:pt modelId="{30184CDE-35E6-5C44-B6EF-04C372CE403F}" type="pres">
      <dgm:prSet presAssocID="{BD9FACEB-0694-6141-873D-BFF052352959}" presName="LShape" presStyleLbl="alignNode1" presStyleIdx="4" presStyleCnt="7"/>
      <dgm:spPr/>
    </dgm:pt>
    <dgm:pt modelId="{CD7D69A3-288D-7C43-8A0A-5CF037676CB8}" type="pres">
      <dgm:prSet presAssocID="{BD9FACEB-0694-6141-873D-BFF052352959}" presName="ParentText" presStyleLbl="revTx" presStyleIdx="2" presStyleCnt="4">
        <dgm:presLayoutVars>
          <dgm:chMax val="0"/>
          <dgm:chPref val="0"/>
          <dgm:bulletEnabled val="1"/>
        </dgm:presLayoutVars>
      </dgm:prSet>
      <dgm:spPr/>
    </dgm:pt>
    <dgm:pt modelId="{53E24A4A-9116-E641-863B-8928BF485CBA}" type="pres">
      <dgm:prSet presAssocID="{BD9FACEB-0694-6141-873D-BFF052352959}" presName="Triangle" presStyleLbl="alignNode1" presStyleIdx="5" presStyleCnt="7"/>
      <dgm:spPr/>
    </dgm:pt>
    <dgm:pt modelId="{3D1B46DC-6C04-8146-AE3F-1FFD14B43E18}" type="pres">
      <dgm:prSet presAssocID="{0396C0B7-4844-E142-9F95-6FCC119ADA49}" presName="sibTrans" presStyleCnt="0"/>
      <dgm:spPr/>
    </dgm:pt>
    <dgm:pt modelId="{410C9A46-46F3-4E45-9051-34F3F83F0221}" type="pres">
      <dgm:prSet presAssocID="{0396C0B7-4844-E142-9F95-6FCC119ADA49}" presName="space" presStyleCnt="0"/>
      <dgm:spPr/>
    </dgm:pt>
    <dgm:pt modelId="{F4C54DA7-3E0B-C942-B0DA-B9B2D05F8747}" type="pres">
      <dgm:prSet presAssocID="{E8D6D5BC-E02A-0A4B-AF2A-E875B060F982}" presName="composite" presStyleCnt="0"/>
      <dgm:spPr/>
    </dgm:pt>
    <dgm:pt modelId="{F4C54C9E-5F76-8642-B35B-24070FE59ED5}" type="pres">
      <dgm:prSet presAssocID="{E8D6D5BC-E02A-0A4B-AF2A-E875B060F982}" presName="LShape" presStyleLbl="alignNode1" presStyleIdx="6" presStyleCnt="7"/>
      <dgm:spPr/>
    </dgm:pt>
    <dgm:pt modelId="{0F0415BC-35C2-504D-A71E-424BD9BB801C}" type="pres">
      <dgm:prSet presAssocID="{E8D6D5BC-E02A-0A4B-AF2A-E875B060F982}" presName="ParentText" presStyleLbl="revTx" presStyleIdx="3" presStyleCnt="4">
        <dgm:presLayoutVars>
          <dgm:chMax val="0"/>
          <dgm:chPref val="0"/>
          <dgm:bulletEnabled val="1"/>
        </dgm:presLayoutVars>
      </dgm:prSet>
      <dgm:spPr/>
    </dgm:pt>
  </dgm:ptLst>
  <dgm:cxnLst>
    <dgm:cxn modelId="{B061F60E-582D-1643-8D71-A1272C966AFA}" srcId="{ED90B454-4856-3944-9CD1-96E1F11E9384}" destId="{05528F93-58D8-AC4E-8D33-602BE3E80055}" srcOrd="1" destOrd="0" parTransId="{C08BAC32-9933-5D44-B95B-C1E0D0A7725D}" sibTransId="{5342A52E-69AD-D741-8764-A734DF3ADC92}"/>
    <dgm:cxn modelId="{B0911211-C87D-124E-BD5F-68081055A16D}" srcId="{ED90B454-4856-3944-9CD1-96E1F11E9384}" destId="{966F62E8-28F1-6B4F-AABC-317C2ADA9FC9}" srcOrd="0" destOrd="0" parTransId="{8B0FFEFF-1AA9-CA45-A6A0-D26B6E501C27}" sibTransId="{70387E65-F01A-5044-86BE-761113D107A6}"/>
    <dgm:cxn modelId="{7545B512-51F6-5445-90E2-6E86F9A811C0}" type="presOf" srcId="{966F62E8-28F1-6B4F-AABC-317C2ADA9FC9}" destId="{291CC0C1-301C-0B45-AC69-1482F277357D}" srcOrd="0" destOrd="0" presId="urn:microsoft.com/office/officeart/2009/3/layout/StepUpProcess"/>
    <dgm:cxn modelId="{DE48751F-7A83-7B42-A90C-9DB2FC9015BF}" srcId="{BD9FACEB-0694-6141-873D-BFF052352959}" destId="{761EE1DE-6994-A547-9210-A2E8D1D8482D}" srcOrd="0" destOrd="0" parTransId="{4C094AAD-1C8A-AA44-98DE-6373FB2184C7}" sibTransId="{38FB0E4C-D528-0F49-8F1F-A1DDE620245A}"/>
    <dgm:cxn modelId="{12454227-F78A-D849-83AE-DB1EEEDA50D2}" type="presOf" srcId="{E8D6D5BC-E02A-0A4B-AF2A-E875B060F982}" destId="{0F0415BC-35C2-504D-A71E-424BD9BB801C}" srcOrd="0" destOrd="0" presId="urn:microsoft.com/office/officeart/2009/3/layout/StepUpProcess"/>
    <dgm:cxn modelId="{2189A149-CA79-7749-9BDA-118BA0D83C56}" srcId="{ED90B454-4856-3944-9CD1-96E1F11E9384}" destId="{E8D6D5BC-E02A-0A4B-AF2A-E875B060F982}" srcOrd="3" destOrd="0" parTransId="{9993D395-CCF3-C84B-9DBA-AF33CC3E3292}" sibTransId="{2780AA59-F79E-8F4B-A1AD-17F3EFEF2249}"/>
    <dgm:cxn modelId="{D1045082-821C-DF43-91F7-C85D4C6CAAB4}" type="presOf" srcId="{BD9FACEB-0694-6141-873D-BFF052352959}" destId="{CD7D69A3-288D-7C43-8A0A-5CF037676CB8}" srcOrd="0" destOrd="0" presId="urn:microsoft.com/office/officeart/2009/3/layout/StepUpProcess"/>
    <dgm:cxn modelId="{5BD2EC86-66AF-4848-9895-B9AD99A1192A}" srcId="{ED90B454-4856-3944-9CD1-96E1F11E9384}" destId="{BD9FACEB-0694-6141-873D-BFF052352959}" srcOrd="2" destOrd="0" parTransId="{6D017F48-E29B-EF4E-883F-6DC2762C3DDB}" sibTransId="{0396C0B7-4844-E142-9F95-6FCC119ADA49}"/>
    <dgm:cxn modelId="{ABDC509C-1CC4-F14A-918F-D8BECAABDB73}" type="presOf" srcId="{05528F93-58D8-AC4E-8D33-602BE3E80055}" destId="{F3D67B1E-D9AA-E043-8165-277E91EFB71E}" srcOrd="0" destOrd="0" presId="urn:microsoft.com/office/officeart/2009/3/layout/StepUpProcess"/>
    <dgm:cxn modelId="{DD56E9BF-3CBA-EC41-B7AE-02F8E822E0EF}" type="presOf" srcId="{761EE1DE-6994-A547-9210-A2E8D1D8482D}" destId="{CD7D69A3-288D-7C43-8A0A-5CF037676CB8}" srcOrd="0" destOrd="1" presId="urn:microsoft.com/office/officeart/2009/3/layout/StepUpProcess"/>
    <dgm:cxn modelId="{F2046AD0-B6A5-3E4B-B2FE-FD6A15071EFE}" type="presOf" srcId="{AC2DF766-C37E-4248-B69C-A4A33269E0A0}" destId="{CD7D69A3-288D-7C43-8A0A-5CF037676CB8}" srcOrd="0" destOrd="2" presId="urn:microsoft.com/office/officeart/2009/3/layout/StepUpProcess"/>
    <dgm:cxn modelId="{807FC6DA-B9A2-7B49-85BE-37026AA0C2CD}" type="presOf" srcId="{ED90B454-4856-3944-9CD1-96E1F11E9384}" destId="{176D9501-C544-584C-B258-8D70AFCC4A1B}" srcOrd="0" destOrd="0" presId="urn:microsoft.com/office/officeart/2009/3/layout/StepUpProcess"/>
    <dgm:cxn modelId="{5C73F1EF-B8A7-5148-84FC-6FCBA0BFAC47}" srcId="{BD9FACEB-0694-6141-873D-BFF052352959}" destId="{AC2DF766-C37E-4248-B69C-A4A33269E0A0}" srcOrd="1" destOrd="0" parTransId="{AA969A14-52A8-164F-A0D9-E9E619353F80}" sibTransId="{83A9723B-89AD-6B4E-941C-E68465FD77C3}"/>
    <dgm:cxn modelId="{47534D59-13D4-8B47-93B6-E4C7F0F20937}" type="presParOf" srcId="{176D9501-C544-584C-B258-8D70AFCC4A1B}" destId="{AE7991EB-F536-ED4B-95E7-C5E2874C8435}" srcOrd="0" destOrd="0" presId="urn:microsoft.com/office/officeart/2009/3/layout/StepUpProcess"/>
    <dgm:cxn modelId="{2D931FB9-7781-AE42-87B2-5D963E42337C}" type="presParOf" srcId="{AE7991EB-F536-ED4B-95E7-C5E2874C8435}" destId="{FD956EA5-92F3-EC4C-97CC-F5860E5C475E}" srcOrd="0" destOrd="0" presId="urn:microsoft.com/office/officeart/2009/3/layout/StepUpProcess"/>
    <dgm:cxn modelId="{BE695323-FE80-B74E-B32A-6BC30E3D36B5}" type="presParOf" srcId="{AE7991EB-F536-ED4B-95E7-C5E2874C8435}" destId="{291CC0C1-301C-0B45-AC69-1482F277357D}" srcOrd="1" destOrd="0" presId="urn:microsoft.com/office/officeart/2009/3/layout/StepUpProcess"/>
    <dgm:cxn modelId="{BC426CE6-FABC-BA4A-8563-318AA92A60E2}" type="presParOf" srcId="{AE7991EB-F536-ED4B-95E7-C5E2874C8435}" destId="{2A83E006-2E7A-5E48-B149-A10E707355DD}" srcOrd="2" destOrd="0" presId="urn:microsoft.com/office/officeart/2009/3/layout/StepUpProcess"/>
    <dgm:cxn modelId="{55722373-13D0-FF45-A26D-FF60655E595C}" type="presParOf" srcId="{176D9501-C544-584C-B258-8D70AFCC4A1B}" destId="{452AD311-DF62-EE4D-B3CA-08F7BF4168DF}" srcOrd="1" destOrd="0" presId="urn:microsoft.com/office/officeart/2009/3/layout/StepUpProcess"/>
    <dgm:cxn modelId="{31A33D93-5387-3848-8A5F-5292B78266B8}" type="presParOf" srcId="{452AD311-DF62-EE4D-B3CA-08F7BF4168DF}" destId="{0DF49E39-11BF-4647-8024-E593B807DD8D}" srcOrd="0" destOrd="0" presId="urn:microsoft.com/office/officeart/2009/3/layout/StepUpProcess"/>
    <dgm:cxn modelId="{8356407D-0473-0A4B-9190-76372AEF5091}" type="presParOf" srcId="{176D9501-C544-584C-B258-8D70AFCC4A1B}" destId="{3585C467-B8F0-CD49-814A-6C25302BF627}" srcOrd="2" destOrd="0" presId="urn:microsoft.com/office/officeart/2009/3/layout/StepUpProcess"/>
    <dgm:cxn modelId="{B6DDF976-E332-A448-9F60-C27979626877}" type="presParOf" srcId="{3585C467-B8F0-CD49-814A-6C25302BF627}" destId="{D6AFB907-DF79-EA47-968F-6B735C25330A}" srcOrd="0" destOrd="0" presId="urn:microsoft.com/office/officeart/2009/3/layout/StepUpProcess"/>
    <dgm:cxn modelId="{289BDE63-E719-7A4E-BE83-088CA42630D2}" type="presParOf" srcId="{3585C467-B8F0-CD49-814A-6C25302BF627}" destId="{F3D67B1E-D9AA-E043-8165-277E91EFB71E}" srcOrd="1" destOrd="0" presId="urn:microsoft.com/office/officeart/2009/3/layout/StepUpProcess"/>
    <dgm:cxn modelId="{DA5B0DCD-1E96-3E46-AE04-8DFCAC0415E9}" type="presParOf" srcId="{3585C467-B8F0-CD49-814A-6C25302BF627}" destId="{CBAFB9FD-F4AA-C94A-A28B-BD70CCA20BAD}" srcOrd="2" destOrd="0" presId="urn:microsoft.com/office/officeart/2009/3/layout/StepUpProcess"/>
    <dgm:cxn modelId="{414E62FA-5F2C-7B4D-930D-831E96931F86}" type="presParOf" srcId="{176D9501-C544-584C-B258-8D70AFCC4A1B}" destId="{24B9AC5D-E26B-7C44-83E5-C3279BC57FC7}" srcOrd="3" destOrd="0" presId="urn:microsoft.com/office/officeart/2009/3/layout/StepUpProcess"/>
    <dgm:cxn modelId="{3E25DF59-52AA-3B44-A949-A0C713483EBE}" type="presParOf" srcId="{24B9AC5D-E26B-7C44-83E5-C3279BC57FC7}" destId="{EAF573B7-A9C8-EB48-9028-B80177E9DB11}" srcOrd="0" destOrd="0" presId="urn:microsoft.com/office/officeart/2009/3/layout/StepUpProcess"/>
    <dgm:cxn modelId="{BF3D72FB-DAB0-F340-BFD4-7352B27FDDC1}" type="presParOf" srcId="{176D9501-C544-584C-B258-8D70AFCC4A1B}" destId="{5A657D41-F8FC-F04D-BE58-1F85A799D502}" srcOrd="4" destOrd="0" presId="urn:microsoft.com/office/officeart/2009/3/layout/StepUpProcess"/>
    <dgm:cxn modelId="{2E08E3E1-2290-D44C-A925-1E1DA6A6F624}" type="presParOf" srcId="{5A657D41-F8FC-F04D-BE58-1F85A799D502}" destId="{30184CDE-35E6-5C44-B6EF-04C372CE403F}" srcOrd="0" destOrd="0" presId="urn:microsoft.com/office/officeart/2009/3/layout/StepUpProcess"/>
    <dgm:cxn modelId="{511A1B3D-EDED-474A-A3BF-949F20A3AE16}" type="presParOf" srcId="{5A657D41-F8FC-F04D-BE58-1F85A799D502}" destId="{CD7D69A3-288D-7C43-8A0A-5CF037676CB8}" srcOrd="1" destOrd="0" presId="urn:microsoft.com/office/officeart/2009/3/layout/StepUpProcess"/>
    <dgm:cxn modelId="{C21AE702-679E-304D-BB8E-6A1F0C3AE8B9}" type="presParOf" srcId="{5A657D41-F8FC-F04D-BE58-1F85A799D502}" destId="{53E24A4A-9116-E641-863B-8928BF485CBA}" srcOrd="2" destOrd="0" presId="urn:microsoft.com/office/officeart/2009/3/layout/StepUpProcess"/>
    <dgm:cxn modelId="{DBC5D11D-7B2F-8047-8545-B660E0ABA370}" type="presParOf" srcId="{176D9501-C544-584C-B258-8D70AFCC4A1B}" destId="{3D1B46DC-6C04-8146-AE3F-1FFD14B43E18}" srcOrd="5" destOrd="0" presId="urn:microsoft.com/office/officeart/2009/3/layout/StepUpProcess"/>
    <dgm:cxn modelId="{07B6C1E6-EFC3-FE43-9215-C304D6EA1F27}" type="presParOf" srcId="{3D1B46DC-6C04-8146-AE3F-1FFD14B43E18}" destId="{410C9A46-46F3-4E45-9051-34F3F83F0221}" srcOrd="0" destOrd="0" presId="urn:microsoft.com/office/officeart/2009/3/layout/StepUpProcess"/>
    <dgm:cxn modelId="{DAC6782A-43A9-F044-AE28-E670746E25E1}" type="presParOf" srcId="{176D9501-C544-584C-B258-8D70AFCC4A1B}" destId="{F4C54DA7-3E0B-C942-B0DA-B9B2D05F8747}" srcOrd="6" destOrd="0" presId="urn:microsoft.com/office/officeart/2009/3/layout/StepUpProcess"/>
    <dgm:cxn modelId="{03D12BD4-0E5C-4144-91F6-D9DB1A7CE470}" type="presParOf" srcId="{F4C54DA7-3E0B-C942-B0DA-B9B2D05F8747}" destId="{F4C54C9E-5F76-8642-B35B-24070FE59ED5}" srcOrd="0" destOrd="0" presId="urn:microsoft.com/office/officeart/2009/3/layout/StepUpProcess"/>
    <dgm:cxn modelId="{089D5381-725F-1A46-B8C5-6998BA05EB86}" type="presParOf" srcId="{F4C54DA7-3E0B-C942-B0DA-B9B2D05F8747}" destId="{0F0415BC-35C2-504D-A71E-424BD9BB801C}" srcOrd="1" destOrd="0" presId="urn:microsoft.com/office/officeart/2009/3/layout/StepUpProcess"/>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B3ECDE-737E-4066-A881-C06E0B4F1C83}"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lang="en-US"/>
        </a:p>
      </dgm:t>
    </dgm:pt>
    <dgm:pt modelId="{E6C5A9F2-B137-49C0-B0F8-0CB034919D59}">
      <dgm:prSet/>
      <dgm:spPr>
        <a:effectLst>
          <a:outerShdw blurRad="50800" dist="38100" dir="8100000" algn="tr" rotWithShape="0">
            <a:prstClr val="black">
              <a:alpha val="40000"/>
            </a:prstClr>
          </a:outerShdw>
        </a:effectLst>
      </dgm:spPr>
      <dgm:t>
        <a:bodyPr/>
        <a:lstStyle/>
        <a:p>
          <a:r>
            <a:rPr lang="en-US" dirty="0"/>
            <a:t>Adopt</a:t>
          </a:r>
        </a:p>
      </dgm:t>
    </dgm:pt>
    <dgm:pt modelId="{13BC0574-0B6D-4373-8534-99457BBCD618}" type="parTrans" cxnId="{8654FC18-F736-4EFD-9D78-70C65A24D0D0}">
      <dgm:prSet/>
      <dgm:spPr/>
      <dgm:t>
        <a:bodyPr/>
        <a:lstStyle/>
        <a:p>
          <a:endParaRPr lang="en-US"/>
        </a:p>
      </dgm:t>
    </dgm:pt>
    <dgm:pt modelId="{A7F8FEB2-B3E9-49F9-A5E4-03FAE7B9E058}" type="sibTrans" cxnId="{8654FC18-F736-4EFD-9D78-70C65A24D0D0}">
      <dgm:prSet/>
      <dgm:spPr/>
      <dgm:t>
        <a:bodyPr/>
        <a:lstStyle/>
        <a:p>
          <a:endParaRPr lang="en-US"/>
        </a:p>
      </dgm:t>
    </dgm:pt>
    <dgm:pt modelId="{D2DFF346-950A-47FD-84D8-D7D8EB9C62E8}">
      <dgm:prSet/>
      <dgm:spPr/>
      <dgm:t>
        <a:bodyPr/>
        <a:lstStyle/>
        <a:p>
          <a:r>
            <a:rPr lang="en-US" dirty="0"/>
            <a:t>Adopt the policies</a:t>
          </a:r>
        </a:p>
      </dgm:t>
    </dgm:pt>
    <dgm:pt modelId="{CD5FCF5C-B768-4E89-9AC7-EF332658BB84}" type="parTrans" cxnId="{6D2043CB-774C-4B15-B2BE-6D885DFDD172}">
      <dgm:prSet/>
      <dgm:spPr/>
      <dgm:t>
        <a:bodyPr/>
        <a:lstStyle/>
        <a:p>
          <a:endParaRPr lang="en-US"/>
        </a:p>
      </dgm:t>
    </dgm:pt>
    <dgm:pt modelId="{AB2E875E-DDBB-44EF-81D1-93E8EC355091}" type="sibTrans" cxnId="{6D2043CB-774C-4B15-B2BE-6D885DFDD172}">
      <dgm:prSet/>
      <dgm:spPr/>
      <dgm:t>
        <a:bodyPr/>
        <a:lstStyle/>
        <a:p>
          <a:endParaRPr lang="en-US"/>
        </a:p>
      </dgm:t>
    </dgm:pt>
    <dgm:pt modelId="{B7F0A4E6-74A1-4A39-A248-6A5E582BE5C4}">
      <dgm:prSet/>
      <dgm:spPr>
        <a:effectLst>
          <a:outerShdw blurRad="50800" dist="38100" dir="8100000" algn="tr" rotWithShape="0">
            <a:prstClr val="black">
              <a:alpha val="40000"/>
            </a:prstClr>
          </a:outerShdw>
        </a:effectLst>
      </dgm:spPr>
      <dgm:t>
        <a:bodyPr/>
        <a:lstStyle/>
        <a:p>
          <a:r>
            <a:rPr lang="en-US"/>
            <a:t>Incorporate</a:t>
          </a:r>
        </a:p>
      </dgm:t>
    </dgm:pt>
    <dgm:pt modelId="{0EBDA643-FF57-4519-A2A1-BA307BCF4D96}" type="parTrans" cxnId="{ECCC8202-8255-4D56-8B63-0B5CA2DB96EE}">
      <dgm:prSet/>
      <dgm:spPr/>
      <dgm:t>
        <a:bodyPr/>
        <a:lstStyle/>
        <a:p>
          <a:endParaRPr lang="en-US"/>
        </a:p>
      </dgm:t>
    </dgm:pt>
    <dgm:pt modelId="{C3E3805F-61EF-45AB-BB74-86599E506191}" type="sibTrans" cxnId="{ECCC8202-8255-4D56-8B63-0B5CA2DB96EE}">
      <dgm:prSet/>
      <dgm:spPr/>
      <dgm:t>
        <a:bodyPr/>
        <a:lstStyle/>
        <a:p>
          <a:endParaRPr lang="en-US"/>
        </a:p>
      </dgm:t>
    </dgm:pt>
    <dgm:pt modelId="{1CD33C7D-253E-435D-B16B-558190EFF9CA}">
      <dgm:prSet/>
      <dgm:spPr/>
      <dgm:t>
        <a:bodyPr/>
        <a:lstStyle/>
        <a:p>
          <a:r>
            <a:rPr lang="en-US" dirty="0"/>
            <a:t>Incorporate procedures</a:t>
          </a:r>
        </a:p>
      </dgm:t>
    </dgm:pt>
    <dgm:pt modelId="{D5DA3075-8118-4910-B308-79EA4A9BA1BA}" type="parTrans" cxnId="{2AB7BDF9-9F00-4D96-BE56-93D46E725E50}">
      <dgm:prSet/>
      <dgm:spPr/>
      <dgm:t>
        <a:bodyPr/>
        <a:lstStyle/>
        <a:p>
          <a:endParaRPr lang="en-US"/>
        </a:p>
      </dgm:t>
    </dgm:pt>
    <dgm:pt modelId="{87FEB6A3-9091-4F90-BFE2-32605F61A787}" type="sibTrans" cxnId="{2AB7BDF9-9F00-4D96-BE56-93D46E725E50}">
      <dgm:prSet/>
      <dgm:spPr/>
      <dgm:t>
        <a:bodyPr/>
        <a:lstStyle/>
        <a:p>
          <a:endParaRPr lang="en-US"/>
        </a:p>
      </dgm:t>
    </dgm:pt>
    <dgm:pt modelId="{700D7A7A-5AA9-4D9E-BE75-E59DD1E27567}">
      <dgm:prSet/>
      <dgm:spPr>
        <a:effectLst>
          <a:outerShdw blurRad="50800" dist="38100" dir="8100000" algn="tr" rotWithShape="0">
            <a:prstClr val="black">
              <a:alpha val="40000"/>
            </a:prstClr>
          </a:outerShdw>
        </a:effectLst>
      </dgm:spPr>
      <dgm:t>
        <a:bodyPr/>
        <a:lstStyle/>
        <a:p>
          <a:r>
            <a:rPr lang="en-US"/>
            <a:t>Follow</a:t>
          </a:r>
        </a:p>
      </dgm:t>
    </dgm:pt>
    <dgm:pt modelId="{75184E64-6643-4DA3-829C-D603DF19959B}" type="parTrans" cxnId="{463324CE-D2AE-4F71-9A42-60B17E3BEC77}">
      <dgm:prSet/>
      <dgm:spPr/>
      <dgm:t>
        <a:bodyPr/>
        <a:lstStyle/>
        <a:p>
          <a:endParaRPr lang="en-US"/>
        </a:p>
      </dgm:t>
    </dgm:pt>
    <dgm:pt modelId="{DC748F18-FFE0-45CC-AA90-8961D97C580A}" type="sibTrans" cxnId="{463324CE-D2AE-4F71-9A42-60B17E3BEC77}">
      <dgm:prSet/>
      <dgm:spPr/>
      <dgm:t>
        <a:bodyPr/>
        <a:lstStyle/>
        <a:p>
          <a:endParaRPr lang="en-US"/>
        </a:p>
      </dgm:t>
    </dgm:pt>
    <dgm:pt modelId="{705F239C-E9BB-4806-B06A-604576575479}">
      <dgm:prSet/>
      <dgm:spPr/>
      <dgm:t>
        <a:bodyPr/>
        <a:lstStyle/>
        <a:p>
          <a:r>
            <a:rPr lang="en-US"/>
            <a:t>Follow the procedures</a:t>
          </a:r>
        </a:p>
      </dgm:t>
    </dgm:pt>
    <dgm:pt modelId="{829F80B6-719D-4091-AAD3-6EFB40E9C81C}" type="parTrans" cxnId="{52AB0724-681C-4CFA-B640-6DF997663E5F}">
      <dgm:prSet/>
      <dgm:spPr/>
      <dgm:t>
        <a:bodyPr/>
        <a:lstStyle/>
        <a:p>
          <a:endParaRPr lang="en-US"/>
        </a:p>
      </dgm:t>
    </dgm:pt>
    <dgm:pt modelId="{C91FA473-C2AC-4792-BC8B-5B6C5515D468}" type="sibTrans" cxnId="{52AB0724-681C-4CFA-B640-6DF997663E5F}">
      <dgm:prSet/>
      <dgm:spPr/>
      <dgm:t>
        <a:bodyPr/>
        <a:lstStyle/>
        <a:p>
          <a:endParaRPr lang="en-US"/>
        </a:p>
      </dgm:t>
    </dgm:pt>
    <dgm:pt modelId="{1858BB39-09BD-430D-9EE5-0BEB93911AF6}">
      <dgm:prSet/>
      <dgm:spPr>
        <a:effectLst>
          <a:outerShdw blurRad="50800" dist="38100" dir="8100000" algn="tr" rotWithShape="0">
            <a:prstClr val="black">
              <a:alpha val="40000"/>
            </a:prstClr>
          </a:outerShdw>
        </a:effectLst>
      </dgm:spPr>
      <dgm:t>
        <a:bodyPr/>
        <a:lstStyle/>
        <a:p>
          <a:r>
            <a:rPr lang="en-US"/>
            <a:t>Document</a:t>
          </a:r>
        </a:p>
      </dgm:t>
    </dgm:pt>
    <dgm:pt modelId="{D9C8EB25-621A-41CC-B7EF-10F15A46D6D9}" type="parTrans" cxnId="{42F45C5F-E92C-4F32-93B7-979DBDC085F9}">
      <dgm:prSet/>
      <dgm:spPr/>
      <dgm:t>
        <a:bodyPr/>
        <a:lstStyle/>
        <a:p>
          <a:endParaRPr lang="en-US"/>
        </a:p>
      </dgm:t>
    </dgm:pt>
    <dgm:pt modelId="{94385ADF-21F3-4FEF-A9E8-F7395FB2543B}" type="sibTrans" cxnId="{42F45C5F-E92C-4F32-93B7-979DBDC085F9}">
      <dgm:prSet/>
      <dgm:spPr/>
      <dgm:t>
        <a:bodyPr/>
        <a:lstStyle/>
        <a:p>
          <a:endParaRPr lang="en-US"/>
        </a:p>
      </dgm:t>
    </dgm:pt>
    <dgm:pt modelId="{0F9CC0C0-E98D-4921-85E6-54F0EF966D7F}">
      <dgm:prSet/>
      <dgm:spPr/>
      <dgm:t>
        <a:bodyPr/>
        <a:lstStyle/>
        <a:p>
          <a:r>
            <a:rPr lang="en-US"/>
            <a:t>Document everything</a:t>
          </a:r>
        </a:p>
      </dgm:t>
    </dgm:pt>
    <dgm:pt modelId="{58D83CF0-31CB-43EB-A018-5905F0D75A69}" type="parTrans" cxnId="{328974F3-CD8B-4F32-BD45-FB5E60979FFB}">
      <dgm:prSet/>
      <dgm:spPr/>
      <dgm:t>
        <a:bodyPr/>
        <a:lstStyle/>
        <a:p>
          <a:endParaRPr lang="en-US"/>
        </a:p>
      </dgm:t>
    </dgm:pt>
    <dgm:pt modelId="{350BE05F-72BA-4304-9811-1FA8E6AE4C6F}" type="sibTrans" cxnId="{328974F3-CD8B-4F32-BD45-FB5E60979FFB}">
      <dgm:prSet/>
      <dgm:spPr/>
      <dgm:t>
        <a:bodyPr/>
        <a:lstStyle/>
        <a:p>
          <a:endParaRPr lang="en-US"/>
        </a:p>
      </dgm:t>
    </dgm:pt>
    <dgm:pt modelId="{BFE346CB-E936-4BDA-977A-853889FBCA04}">
      <dgm:prSet/>
      <dgm:spPr>
        <a:effectLst>
          <a:outerShdw blurRad="50800" dist="38100" dir="8100000" algn="tr" rotWithShape="0">
            <a:prstClr val="black">
              <a:alpha val="40000"/>
            </a:prstClr>
          </a:outerShdw>
        </a:effectLst>
      </dgm:spPr>
      <dgm:t>
        <a:bodyPr/>
        <a:lstStyle/>
        <a:p>
          <a:r>
            <a:rPr lang="en-US"/>
            <a:t>Retain</a:t>
          </a:r>
        </a:p>
      </dgm:t>
    </dgm:pt>
    <dgm:pt modelId="{28B046BD-79DB-4A45-91E6-09B0DB94187E}" type="parTrans" cxnId="{175CF637-FC38-4677-9688-A621EBA26D1A}">
      <dgm:prSet/>
      <dgm:spPr/>
      <dgm:t>
        <a:bodyPr/>
        <a:lstStyle/>
        <a:p>
          <a:endParaRPr lang="en-US"/>
        </a:p>
      </dgm:t>
    </dgm:pt>
    <dgm:pt modelId="{222F1263-E5C5-4738-B27B-A41EA9540024}" type="sibTrans" cxnId="{175CF637-FC38-4677-9688-A621EBA26D1A}">
      <dgm:prSet/>
      <dgm:spPr/>
      <dgm:t>
        <a:bodyPr/>
        <a:lstStyle/>
        <a:p>
          <a:endParaRPr lang="en-US"/>
        </a:p>
      </dgm:t>
    </dgm:pt>
    <dgm:pt modelId="{E61354ED-D755-443A-9905-1053E8C75002}">
      <dgm:prSet/>
      <dgm:spPr/>
      <dgm:t>
        <a:bodyPr/>
        <a:lstStyle/>
        <a:p>
          <a:r>
            <a:rPr lang="en-US"/>
            <a:t>Retain the documentation</a:t>
          </a:r>
        </a:p>
      </dgm:t>
    </dgm:pt>
    <dgm:pt modelId="{76969F67-83CE-4F6B-B972-A341483B3162}" type="parTrans" cxnId="{25CBD6B0-D664-4A2D-A7BD-8235A167FEA8}">
      <dgm:prSet/>
      <dgm:spPr/>
      <dgm:t>
        <a:bodyPr/>
        <a:lstStyle/>
        <a:p>
          <a:endParaRPr lang="en-US"/>
        </a:p>
      </dgm:t>
    </dgm:pt>
    <dgm:pt modelId="{8C2E0A8D-13E2-401B-8100-587A4E1502AD}" type="sibTrans" cxnId="{25CBD6B0-D664-4A2D-A7BD-8235A167FEA8}">
      <dgm:prSet/>
      <dgm:spPr/>
      <dgm:t>
        <a:bodyPr/>
        <a:lstStyle/>
        <a:p>
          <a:endParaRPr lang="en-US"/>
        </a:p>
      </dgm:t>
    </dgm:pt>
    <dgm:pt modelId="{0BDE1E67-5AF3-D440-B96B-76443E2318A9}">
      <dgm:prSet/>
      <dgm:spPr>
        <a:effectLst>
          <a:outerShdw blurRad="50800" dist="38100" dir="8100000" algn="tr" rotWithShape="0">
            <a:prstClr val="black">
              <a:alpha val="40000"/>
            </a:prstClr>
          </a:outerShdw>
        </a:effectLst>
      </dgm:spPr>
      <dgm:t>
        <a:bodyPr/>
        <a:lstStyle/>
        <a:p>
          <a:r>
            <a:rPr lang="en-US" dirty="0"/>
            <a:t>Assign</a:t>
          </a:r>
        </a:p>
      </dgm:t>
    </dgm:pt>
    <dgm:pt modelId="{4C8A985F-E883-384B-8844-AE3ABB89744B}" type="parTrans" cxnId="{428AC5DB-E910-2C48-A868-8B973A28F4E0}">
      <dgm:prSet/>
      <dgm:spPr/>
      <dgm:t>
        <a:bodyPr/>
        <a:lstStyle/>
        <a:p>
          <a:endParaRPr lang="en-US"/>
        </a:p>
      </dgm:t>
    </dgm:pt>
    <dgm:pt modelId="{2A73D5F6-8ED5-B84E-8B14-8B496D85F042}" type="sibTrans" cxnId="{428AC5DB-E910-2C48-A868-8B973A28F4E0}">
      <dgm:prSet/>
      <dgm:spPr/>
      <dgm:t>
        <a:bodyPr/>
        <a:lstStyle/>
        <a:p>
          <a:endParaRPr lang="en-US"/>
        </a:p>
      </dgm:t>
    </dgm:pt>
    <dgm:pt modelId="{F0B0338F-E3B0-0449-8A9B-7D19A71C686C}">
      <dgm:prSet/>
      <dgm:spPr/>
      <dgm:t>
        <a:bodyPr/>
        <a:lstStyle/>
        <a:p>
          <a:r>
            <a:rPr lang="en-US" dirty="0"/>
            <a:t>Assign responsibilities</a:t>
          </a:r>
        </a:p>
      </dgm:t>
    </dgm:pt>
    <dgm:pt modelId="{E8945CB5-B6CE-2448-861F-2A30A595B570}" type="parTrans" cxnId="{3320C6AC-8C14-AC45-AB54-A8D486B14968}">
      <dgm:prSet/>
      <dgm:spPr/>
      <dgm:t>
        <a:bodyPr/>
        <a:lstStyle/>
        <a:p>
          <a:endParaRPr lang="en-US"/>
        </a:p>
      </dgm:t>
    </dgm:pt>
    <dgm:pt modelId="{7776D6DD-76F3-A647-B7F9-769BFB3692C2}" type="sibTrans" cxnId="{3320C6AC-8C14-AC45-AB54-A8D486B14968}">
      <dgm:prSet/>
      <dgm:spPr/>
      <dgm:t>
        <a:bodyPr/>
        <a:lstStyle/>
        <a:p>
          <a:endParaRPr lang="en-US"/>
        </a:p>
      </dgm:t>
    </dgm:pt>
    <dgm:pt modelId="{DE393F92-11C8-AE4B-85A8-C32C5AB039ED}" type="pres">
      <dgm:prSet presAssocID="{85B3ECDE-737E-4066-A881-C06E0B4F1C83}" presName="linearFlow" presStyleCnt="0">
        <dgm:presLayoutVars>
          <dgm:dir/>
          <dgm:animLvl val="lvl"/>
          <dgm:resizeHandles val="exact"/>
        </dgm:presLayoutVars>
      </dgm:prSet>
      <dgm:spPr/>
    </dgm:pt>
    <dgm:pt modelId="{C0DB3280-10D8-CD4A-89E8-7E070D04D977}" type="pres">
      <dgm:prSet presAssocID="{E6C5A9F2-B137-49C0-B0F8-0CB034919D59}" presName="composite" presStyleCnt="0"/>
      <dgm:spPr/>
    </dgm:pt>
    <dgm:pt modelId="{BFDBFC83-CC93-AD47-96E0-8C857277DF1A}" type="pres">
      <dgm:prSet presAssocID="{E6C5A9F2-B137-49C0-B0F8-0CB034919D59}" presName="parentText" presStyleLbl="alignNode1" presStyleIdx="0" presStyleCnt="6">
        <dgm:presLayoutVars>
          <dgm:chMax val="1"/>
          <dgm:bulletEnabled val="1"/>
        </dgm:presLayoutVars>
      </dgm:prSet>
      <dgm:spPr/>
    </dgm:pt>
    <dgm:pt modelId="{5192A4F6-8A2C-0E4F-9E77-A8DEA5C272A2}" type="pres">
      <dgm:prSet presAssocID="{E6C5A9F2-B137-49C0-B0F8-0CB034919D59}" presName="descendantText" presStyleLbl="alignAcc1" presStyleIdx="0" presStyleCnt="6">
        <dgm:presLayoutVars>
          <dgm:bulletEnabled val="1"/>
        </dgm:presLayoutVars>
      </dgm:prSet>
      <dgm:spPr/>
    </dgm:pt>
    <dgm:pt modelId="{C9804992-9605-C74F-A59B-9645ED29A5D8}" type="pres">
      <dgm:prSet presAssocID="{A7F8FEB2-B3E9-49F9-A5E4-03FAE7B9E058}" presName="sp" presStyleCnt="0"/>
      <dgm:spPr/>
    </dgm:pt>
    <dgm:pt modelId="{7341445A-B687-0441-B375-E56F3E2C7D2C}" type="pres">
      <dgm:prSet presAssocID="{B7F0A4E6-74A1-4A39-A248-6A5E582BE5C4}" presName="composite" presStyleCnt="0"/>
      <dgm:spPr/>
    </dgm:pt>
    <dgm:pt modelId="{875F7B3E-B267-364A-98CF-F9F62E7890A8}" type="pres">
      <dgm:prSet presAssocID="{B7F0A4E6-74A1-4A39-A248-6A5E582BE5C4}" presName="parentText" presStyleLbl="alignNode1" presStyleIdx="1" presStyleCnt="6">
        <dgm:presLayoutVars>
          <dgm:chMax val="1"/>
          <dgm:bulletEnabled val="1"/>
        </dgm:presLayoutVars>
      </dgm:prSet>
      <dgm:spPr/>
    </dgm:pt>
    <dgm:pt modelId="{DAA34868-3BA7-2042-B01D-03E4DECBB235}" type="pres">
      <dgm:prSet presAssocID="{B7F0A4E6-74A1-4A39-A248-6A5E582BE5C4}" presName="descendantText" presStyleLbl="alignAcc1" presStyleIdx="1" presStyleCnt="6">
        <dgm:presLayoutVars>
          <dgm:bulletEnabled val="1"/>
        </dgm:presLayoutVars>
      </dgm:prSet>
      <dgm:spPr/>
    </dgm:pt>
    <dgm:pt modelId="{358C3ED9-B107-1C46-9756-F3CDF18B972B}" type="pres">
      <dgm:prSet presAssocID="{C3E3805F-61EF-45AB-BB74-86599E506191}" presName="sp" presStyleCnt="0"/>
      <dgm:spPr/>
    </dgm:pt>
    <dgm:pt modelId="{CD33231B-8932-3C48-AAB2-45212F89AE01}" type="pres">
      <dgm:prSet presAssocID="{0BDE1E67-5AF3-D440-B96B-76443E2318A9}" presName="composite" presStyleCnt="0"/>
      <dgm:spPr/>
    </dgm:pt>
    <dgm:pt modelId="{B644AE7D-8A93-BE4B-A176-75A81BEF6738}" type="pres">
      <dgm:prSet presAssocID="{0BDE1E67-5AF3-D440-B96B-76443E2318A9}" presName="parentText" presStyleLbl="alignNode1" presStyleIdx="2" presStyleCnt="6">
        <dgm:presLayoutVars>
          <dgm:chMax val="1"/>
          <dgm:bulletEnabled val="1"/>
        </dgm:presLayoutVars>
      </dgm:prSet>
      <dgm:spPr/>
    </dgm:pt>
    <dgm:pt modelId="{A52DA362-52F7-C444-B6E1-470800CE19EB}" type="pres">
      <dgm:prSet presAssocID="{0BDE1E67-5AF3-D440-B96B-76443E2318A9}" presName="descendantText" presStyleLbl="alignAcc1" presStyleIdx="2" presStyleCnt="6">
        <dgm:presLayoutVars>
          <dgm:bulletEnabled val="1"/>
        </dgm:presLayoutVars>
      </dgm:prSet>
      <dgm:spPr/>
    </dgm:pt>
    <dgm:pt modelId="{780E5786-6130-D942-9A28-6B17CB52F778}" type="pres">
      <dgm:prSet presAssocID="{2A73D5F6-8ED5-B84E-8B14-8B496D85F042}" presName="sp" presStyleCnt="0"/>
      <dgm:spPr/>
    </dgm:pt>
    <dgm:pt modelId="{38F94656-CB95-3240-A0E0-59A65E48E748}" type="pres">
      <dgm:prSet presAssocID="{700D7A7A-5AA9-4D9E-BE75-E59DD1E27567}" presName="composite" presStyleCnt="0"/>
      <dgm:spPr/>
    </dgm:pt>
    <dgm:pt modelId="{F090F147-C5A8-6542-8FDA-624009868DC0}" type="pres">
      <dgm:prSet presAssocID="{700D7A7A-5AA9-4D9E-BE75-E59DD1E27567}" presName="parentText" presStyleLbl="alignNode1" presStyleIdx="3" presStyleCnt="6">
        <dgm:presLayoutVars>
          <dgm:chMax val="1"/>
          <dgm:bulletEnabled val="1"/>
        </dgm:presLayoutVars>
      </dgm:prSet>
      <dgm:spPr/>
    </dgm:pt>
    <dgm:pt modelId="{75457CD2-4C80-5649-8704-E8589C02C958}" type="pres">
      <dgm:prSet presAssocID="{700D7A7A-5AA9-4D9E-BE75-E59DD1E27567}" presName="descendantText" presStyleLbl="alignAcc1" presStyleIdx="3" presStyleCnt="6">
        <dgm:presLayoutVars>
          <dgm:bulletEnabled val="1"/>
        </dgm:presLayoutVars>
      </dgm:prSet>
      <dgm:spPr/>
    </dgm:pt>
    <dgm:pt modelId="{42EFFB64-2AF1-2341-BA12-A98F74E6EE43}" type="pres">
      <dgm:prSet presAssocID="{DC748F18-FFE0-45CC-AA90-8961D97C580A}" presName="sp" presStyleCnt="0"/>
      <dgm:spPr/>
    </dgm:pt>
    <dgm:pt modelId="{ACA77C16-C8D8-824D-8DEB-CBDAD184C77F}" type="pres">
      <dgm:prSet presAssocID="{1858BB39-09BD-430D-9EE5-0BEB93911AF6}" presName="composite" presStyleCnt="0"/>
      <dgm:spPr/>
    </dgm:pt>
    <dgm:pt modelId="{AB0F9832-7889-F64C-9C55-6DB289288F94}" type="pres">
      <dgm:prSet presAssocID="{1858BB39-09BD-430D-9EE5-0BEB93911AF6}" presName="parentText" presStyleLbl="alignNode1" presStyleIdx="4" presStyleCnt="6">
        <dgm:presLayoutVars>
          <dgm:chMax val="1"/>
          <dgm:bulletEnabled val="1"/>
        </dgm:presLayoutVars>
      </dgm:prSet>
      <dgm:spPr/>
    </dgm:pt>
    <dgm:pt modelId="{CE535E34-196B-FE4D-B5A9-7046DAFEBFE2}" type="pres">
      <dgm:prSet presAssocID="{1858BB39-09BD-430D-9EE5-0BEB93911AF6}" presName="descendantText" presStyleLbl="alignAcc1" presStyleIdx="4" presStyleCnt="6">
        <dgm:presLayoutVars>
          <dgm:bulletEnabled val="1"/>
        </dgm:presLayoutVars>
      </dgm:prSet>
      <dgm:spPr/>
    </dgm:pt>
    <dgm:pt modelId="{31B226AD-3E2E-B44F-A57B-E7EA68B8C74B}" type="pres">
      <dgm:prSet presAssocID="{94385ADF-21F3-4FEF-A9E8-F7395FB2543B}" presName="sp" presStyleCnt="0"/>
      <dgm:spPr/>
    </dgm:pt>
    <dgm:pt modelId="{B0E9FEA4-0C6E-FA48-B314-D43C1E22E4FD}" type="pres">
      <dgm:prSet presAssocID="{BFE346CB-E936-4BDA-977A-853889FBCA04}" presName="composite" presStyleCnt="0"/>
      <dgm:spPr/>
    </dgm:pt>
    <dgm:pt modelId="{35B506EA-AA1A-444C-881D-B1C6E6705808}" type="pres">
      <dgm:prSet presAssocID="{BFE346CB-E936-4BDA-977A-853889FBCA04}" presName="parentText" presStyleLbl="alignNode1" presStyleIdx="5" presStyleCnt="6">
        <dgm:presLayoutVars>
          <dgm:chMax val="1"/>
          <dgm:bulletEnabled val="1"/>
        </dgm:presLayoutVars>
      </dgm:prSet>
      <dgm:spPr/>
    </dgm:pt>
    <dgm:pt modelId="{77D60113-9BF0-EC40-B86A-A7DCAF5B63B5}" type="pres">
      <dgm:prSet presAssocID="{BFE346CB-E936-4BDA-977A-853889FBCA04}" presName="descendantText" presStyleLbl="alignAcc1" presStyleIdx="5" presStyleCnt="6">
        <dgm:presLayoutVars>
          <dgm:bulletEnabled val="1"/>
        </dgm:presLayoutVars>
      </dgm:prSet>
      <dgm:spPr/>
    </dgm:pt>
  </dgm:ptLst>
  <dgm:cxnLst>
    <dgm:cxn modelId="{ECCC8202-8255-4D56-8B63-0B5CA2DB96EE}" srcId="{85B3ECDE-737E-4066-A881-C06E0B4F1C83}" destId="{B7F0A4E6-74A1-4A39-A248-6A5E582BE5C4}" srcOrd="1" destOrd="0" parTransId="{0EBDA643-FF57-4519-A2A1-BA307BCF4D96}" sibTransId="{C3E3805F-61EF-45AB-BB74-86599E506191}"/>
    <dgm:cxn modelId="{9A01A504-C31F-CB46-8C05-153A87A80D0C}" type="presOf" srcId="{BFE346CB-E936-4BDA-977A-853889FBCA04}" destId="{35B506EA-AA1A-444C-881D-B1C6E6705808}" srcOrd="0" destOrd="0" presId="urn:microsoft.com/office/officeart/2005/8/layout/chevron2"/>
    <dgm:cxn modelId="{C9F21B10-67D3-0A43-8534-24DA29AF08A5}" type="presOf" srcId="{E6C5A9F2-B137-49C0-B0F8-0CB034919D59}" destId="{BFDBFC83-CC93-AD47-96E0-8C857277DF1A}" srcOrd="0" destOrd="0" presId="urn:microsoft.com/office/officeart/2005/8/layout/chevron2"/>
    <dgm:cxn modelId="{8654FC18-F736-4EFD-9D78-70C65A24D0D0}" srcId="{85B3ECDE-737E-4066-A881-C06E0B4F1C83}" destId="{E6C5A9F2-B137-49C0-B0F8-0CB034919D59}" srcOrd="0" destOrd="0" parTransId="{13BC0574-0B6D-4373-8534-99457BBCD618}" sibTransId="{A7F8FEB2-B3E9-49F9-A5E4-03FAE7B9E058}"/>
    <dgm:cxn modelId="{52AB0724-681C-4CFA-B640-6DF997663E5F}" srcId="{700D7A7A-5AA9-4D9E-BE75-E59DD1E27567}" destId="{705F239C-E9BB-4806-B06A-604576575479}" srcOrd="0" destOrd="0" parTransId="{829F80B6-719D-4091-AAD3-6EFB40E9C81C}" sibTransId="{C91FA473-C2AC-4792-BC8B-5B6C5515D468}"/>
    <dgm:cxn modelId="{9BED3E37-8B48-1841-BE41-9E8AC621D30C}" type="presOf" srcId="{B7F0A4E6-74A1-4A39-A248-6A5E582BE5C4}" destId="{875F7B3E-B267-364A-98CF-F9F62E7890A8}" srcOrd="0" destOrd="0" presId="urn:microsoft.com/office/officeart/2005/8/layout/chevron2"/>
    <dgm:cxn modelId="{175CF637-FC38-4677-9688-A621EBA26D1A}" srcId="{85B3ECDE-737E-4066-A881-C06E0B4F1C83}" destId="{BFE346CB-E936-4BDA-977A-853889FBCA04}" srcOrd="5" destOrd="0" parTransId="{28B046BD-79DB-4A45-91E6-09B0DB94187E}" sibTransId="{222F1263-E5C5-4738-B27B-A41EA9540024}"/>
    <dgm:cxn modelId="{42F45C5F-E92C-4F32-93B7-979DBDC085F9}" srcId="{85B3ECDE-737E-4066-A881-C06E0B4F1C83}" destId="{1858BB39-09BD-430D-9EE5-0BEB93911AF6}" srcOrd="4" destOrd="0" parTransId="{D9C8EB25-621A-41CC-B7EF-10F15A46D6D9}" sibTransId="{94385ADF-21F3-4FEF-A9E8-F7395FB2543B}"/>
    <dgm:cxn modelId="{3B081B74-355E-6E4C-B67C-D42B7BD32545}" type="presOf" srcId="{F0B0338F-E3B0-0449-8A9B-7D19A71C686C}" destId="{A52DA362-52F7-C444-B6E1-470800CE19EB}" srcOrd="0" destOrd="0" presId="urn:microsoft.com/office/officeart/2005/8/layout/chevron2"/>
    <dgm:cxn modelId="{DA8B7855-DF87-8D47-B19A-B4F5398B48E9}" type="presOf" srcId="{E61354ED-D755-443A-9905-1053E8C75002}" destId="{77D60113-9BF0-EC40-B86A-A7DCAF5B63B5}" srcOrd="0" destOrd="0" presId="urn:microsoft.com/office/officeart/2005/8/layout/chevron2"/>
    <dgm:cxn modelId="{80A1267C-CDBB-FE4F-A6BD-BD08A1F98085}" type="presOf" srcId="{1CD33C7D-253E-435D-B16B-558190EFF9CA}" destId="{DAA34868-3BA7-2042-B01D-03E4DECBB235}" srcOrd="0" destOrd="0" presId="urn:microsoft.com/office/officeart/2005/8/layout/chevron2"/>
    <dgm:cxn modelId="{3FA5B97C-24EB-7F43-9D75-189997A936EC}" type="presOf" srcId="{D2DFF346-950A-47FD-84D8-D7D8EB9C62E8}" destId="{5192A4F6-8A2C-0E4F-9E77-A8DEA5C272A2}" srcOrd="0" destOrd="0" presId="urn:microsoft.com/office/officeart/2005/8/layout/chevron2"/>
    <dgm:cxn modelId="{D6DF1F89-3F41-C841-A9E5-1FE5DFD60A77}" type="presOf" srcId="{1858BB39-09BD-430D-9EE5-0BEB93911AF6}" destId="{AB0F9832-7889-F64C-9C55-6DB289288F94}" srcOrd="0" destOrd="0" presId="urn:microsoft.com/office/officeart/2005/8/layout/chevron2"/>
    <dgm:cxn modelId="{0117818B-CF88-A742-90A3-DB75A81E4A2D}" type="presOf" srcId="{0BDE1E67-5AF3-D440-B96B-76443E2318A9}" destId="{B644AE7D-8A93-BE4B-A176-75A81BEF6738}" srcOrd="0" destOrd="0" presId="urn:microsoft.com/office/officeart/2005/8/layout/chevron2"/>
    <dgm:cxn modelId="{3A50C49F-9256-2946-983E-8FB80DC99147}" type="presOf" srcId="{700D7A7A-5AA9-4D9E-BE75-E59DD1E27567}" destId="{F090F147-C5A8-6542-8FDA-624009868DC0}" srcOrd="0" destOrd="0" presId="urn:microsoft.com/office/officeart/2005/8/layout/chevron2"/>
    <dgm:cxn modelId="{CE81F8A9-3783-5546-962E-2DA2C7863B14}" type="presOf" srcId="{0F9CC0C0-E98D-4921-85E6-54F0EF966D7F}" destId="{CE535E34-196B-FE4D-B5A9-7046DAFEBFE2}" srcOrd="0" destOrd="0" presId="urn:microsoft.com/office/officeart/2005/8/layout/chevron2"/>
    <dgm:cxn modelId="{3320C6AC-8C14-AC45-AB54-A8D486B14968}" srcId="{0BDE1E67-5AF3-D440-B96B-76443E2318A9}" destId="{F0B0338F-E3B0-0449-8A9B-7D19A71C686C}" srcOrd="0" destOrd="0" parTransId="{E8945CB5-B6CE-2448-861F-2A30A595B570}" sibTransId="{7776D6DD-76F3-A647-B7F9-769BFB3692C2}"/>
    <dgm:cxn modelId="{25CBD6B0-D664-4A2D-A7BD-8235A167FEA8}" srcId="{BFE346CB-E936-4BDA-977A-853889FBCA04}" destId="{E61354ED-D755-443A-9905-1053E8C75002}" srcOrd="0" destOrd="0" parTransId="{76969F67-83CE-4F6B-B972-A341483B3162}" sibTransId="{8C2E0A8D-13E2-401B-8100-587A4E1502AD}"/>
    <dgm:cxn modelId="{6D2043CB-774C-4B15-B2BE-6D885DFDD172}" srcId="{E6C5A9F2-B137-49C0-B0F8-0CB034919D59}" destId="{D2DFF346-950A-47FD-84D8-D7D8EB9C62E8}" srcOrd="0" destOrd="0" parTransId="{CD5FCF5C-B768-4E89-9AC7-EF332658BB84}" sibTransId="{AB2E875E-DDBB-44EF-81D1-93E8EC355091}"/>
    <dgm:cxn modelId="{463324CE-D2AE-4F71-9A42-60B17E3BEC77}" srcId="{85B3ECDE-737E-4066-A881-C06E0B4F1C83}" destId="{700D7A7A-5AA9-4D9E-BE75-E59DD1E27567}" srcOrd="3" destOrd="0" parTransId="{75184E64-6643-4DA3-829C-D603DF19959B}" sibTransId="{DC748F18-FFE0-45CC-AA90-8961D97C580A}"/>
    <dgm:cxn modelId="{7D0487D1-8FA1-EF45-9CAC-C9199BCEF81A}" type="presOf" srcId="{705F239C-E9BB-4806-B06A-604576575479}" destId="{75457CD2-4C80-5649-8704-E8589C02C958}" srcOrd="0" destOrd="0" presId="urn:microsoft.com/office/officeart/2005/8/layout/chevron2"/>
    <dgm:cxn modelId="{428AC5DB-E910-2C48-A868-8B973A28F4E0}" srcId="{85B3ECDE-737E-4066-A881-C06E0B4F1C83}" destId="{0BDE1E67-5AF3-D440-B96B-76443E2318A9}" srcOrd="2" destOrd="0" parTransId="{4C8A985F-E883-384B-8844-AE3ABB89744B}" sibTransId="{2A73D5F6-8ED5-B84E-8B14-8B496D85F042}"/>
    <dgm:cxn modelId="{498D9DEB-FFD5-8F42-ADBC-26592B8BE6F2}" type="presOf" srcId="{85B3ECDE-737E-4066-A881-C06E0B4F1C83}" destId="{DE393F92-11C8-AE4B-85A8-C32C5AB039ED}" srcOrd="0" destOrd="0" presId="urn:microsoft.com/office/officeart/2005/8/layout/chevron2"/>
    <dgm:cxn modelId="{328974F3-CD8B-4F32-BD45-FB5E60979FFB}" srcId="{1858BB39-09BD-430D-9EE5-0BEB93911AF6}" destId="{0F9CC0C0-E98D-4921-85E6-54F0EF966D7F}" srcOrd="0" destOrd="0" parTransId="{58D83CF0-31CB-43EB-A018-5905F0D75A69}" sibTransId="{350BE05F-72BA-4304-9811-1FA8E6AE4C6F}"/>
    <dgm:cxn modelId="{2AB7BDF9-9F00-4D96-BE56-93D46E725E50}" srcId="{B7F0A4E6-74A1-4A39-A248-6A5E582BE5C4}" destId="{1CD33C7D-253E-435D-B16B-558190EFF9CA}" srcOrd="0" destOrd="0" parTransId="{D5DA3075-8118-4910-B308-79EA4A9BA1BA}" sibTransId="{87FEB6A3-9091-4F90-BFE2-32605F61A787}"/>
    <dgm:cxn modelId="{F7FF13EB-655C-8142-B009-90A998A6DF13}" type="presParOf" srcId="{DE393F92-11C8-AE4B-85A8-C32C5AB039ED}" destId="{C0DB3280-10D8-CD4A-89E8-7E070D04D977}" srcOrd="0" destOrd="0" presId="urn:microsoft.com/office/officeart/2005/8/layout/chevron2"/>
    <dgm:cxn modelId="{D8E6E87C-4360-3940-81F2-F40CB76E667A}" type="presParOf" srcId="{C0DB3280-10D8-CD4A-89E8-7E070D04D977}" destId="{BFDBFC83-CC93-AD47-96E0-8C857277DF1A}" srcOrd="0" destOrd="0" presId="urn:microsoft.com/office/officeart/2005/8/layout/chevron2"/>
    <dgm:cxn modelId="{61D59270-5192-5F49-8AD5-BF564F250776}" type="presParOf" srcId="{C0DB3280-10D8-CD4A-89E8-7E070D04D977}" destId="{5192A4F6-8A2C-0E4F-9E77-A8DEA5C272A2}" srcOrd="1" destOrd="0" presId="urn:microsoft.com/office/officeart/2005/8/layout/chevron2"/>
    <dgm:cxn modelId="{62E9257A-06B5-1C49-8ED2-616079D06186}" type="presParOf" srcId="{DE393F92-11C8-AE4B-85A8-C32C5AB039ED}" destId="{C9804992-9605-C74F-A59B-9645ED29A5D8}" srcOrd="1" destOrd="0" presId="urn:microsoft.com/office/officeart/2005/8/layout/chevron2"/>
    <dgm:cxn modelId="{04280996-03D2-BB4A-B423-F374C5D12952}" type="presParOf" srcId="{DE393F92-11C8-AE4B-85A8-C32C5AB039ED}" destId="{7341445A-B687-0441-B375-E56F3E2C7D2C}" srcOrd="2" destOrd="0" presId="urn:microsoft.com/office/officeart/2005/8/layout/chevron2"/>
    <dgm:cxn modelId="{EEE810AE-B4DF-A24D-A5B3-DC8E18B4A36E}" type="presParOf" srcId="{7341445A-B687-0441-B375-E56F3E2C7D2C}" destId="{875F7B3E-B267-364A-98CF-F9F62E7890A8}" srcOrd="0" destOrd="0" presId="urn:microsoft.com/office/officeart/2005/8/layout/chevron2"/>
    <dgm:cxn modelId="{89BD7404-5E27-4B4B-A80C-902DDD9C422D}" type="presParOf" srcId="{7341445A-B687-0441-B375-E56F3E2C7D2C}" destId="{DAA34868-3BA7-2042-B01D-03E4DECBB235}" srcOrd="1" destOrd="0" presId="urn:microsoft.com/office/officeart/2005/8/layout/chevron2"/>
    <dgm:cxn modelId="{C912EF47-FCC1-2744-BF8A-9CB3C795473B}" type="presParOf" srcId="{DE393F92-11C8-AE4B-85A8-C32C5AB039ED}" destId="{358C3ED9-B107-1C46-9756-F3CDF18B972B}" srcOrd="3" destOrd="0" presId="urn:microsoft.com/office/officeart/2005/8/layout/chevron2"/>
    <dgm:cxn modelId="{7635EC81-AAC3-0149-AD4E-F6B7385F1BFD}" type="presParOf" srcId="{DE393F92-11C8-AE4B-85A8-C32C5AB039ED}" destId="{CD33231B-8932-3C48-AAB2-45212F89AE01}" srcOrd="4" destOrd="0" presId="urn:microsoft.com/office/officeart/2005/8/layout/chevron2"/>
    <dgm:cxn modelId="{474D4664-54D0-C541-914D-7034620A3D57}" type="presParOf" srcId="{CD33231B-8932-3C48-AAB2-45212F89AE01}" destId="{B644AE7D-8A93-BE4B-A176-75A81BEF6738}" srcOrd="0" destOrd="0" presId="urn:microsoft.com/office/officeart/2005/8/layout/chevron2"/>
    <dgm:cxn modelId="{651421FC-1317-DB47-83C3-82E83C4F8EAB}" type="presParOf" srcId="{CD33231B-8932-3C48-AAB2-45212F89AE01}" destId="{A52DA362-52F7-C444-B6E1-470800CE19EB}" srcOrd="1" destOrd="0" presId="urn:microsoft.com/office/officeart/2005/8/layout/chevron2"/>
    <dgm:cxn modelId="{01F50D11-D1DD-114D-9B6D-3FCED41CB05E}" type="presParOf" srcId="{DE393F92-11C8-AE4B-85A8-C32C5AB039ED}" destId="{780E5786-6130-D942-9A28-6B17CB52F778}" srcOrd="5" destOrd="0" presId="urn:microsoft.com/office/officeart/2005/8/layout/chevron2"/>
    <dgm:cxn modelId="{5DBC2838-F84A-7B42-85C6-BAA66A648877}" type="presParOf" srcId="{DE393F92-11C8-AE4B-85A8-C32C5AB039ED}" destId="{38F94656-CB95-3240-A0E0-59A65E48E748}" srcOrd="6" destOrd="0" presId="urn:microsoft.com/office/officeart/2005/8/layout/chevron2"/>
    <dgm:cxn modelId="{DD65D77D-D73A-FA4C-B494-E10FFF829046}" type="presParOf" srcId="{38F94656-CB95-3240-A0E0-59A65E48E748}" destId="{F090F147-C5A8-6542-8FDA-624009868DC0}" srcOrd="0" destOrd="0" presId="urn:microsoft.com/office/officeart/2005/8/layout/chevron2"/>
    <dgm:cxn modelId="{1A52645F-431F-3D47-8BCB-1A1E713BC8F2}" type="presParOf" srcId="{38F94656-CB95-3240-A0E0-59A65E48E748}" destId="{75457CD2-4C80-5649-8704-E8589C02C958}" srcOrd="1" destOrd="0" presId="urn:microsoft.com/office/officeart/2005/8/layout/chevron2"/>
    <dgm:cxn modelId="{F2071970-E220-0747-8858-C284BDB0BA52}" type="presParOf" srcId="{DE393F92-11C8-AE4B-85A8-C32C5AB039ED}" destId="{42EFFB64-2AF1-2341-BA12-A98F74E6EE43}" srcOrd="7" destOrd="0" presId="urn:microsoft.com/office/officeart/2005/8/layout/chevron2"/>
    <dgm:cxn modelId="{F2EE2072-193F-CE4B-B00B-AF56CD72C600}" type="presParOf" srcId="{DE393F92-11C8-AE4B-85A8-C32C5AB039ED}" destId="{ACA77C16-C8D8-824D-8DEB-CBDAD184C77F}" srcOrd="8" destOrd="0" presId="urn:microsoft.com/office/officeart/2005/8/layout/chevron2"/>
    <dgm:cxn modelId="{C20E9F80-6924-B04F-9A44-8B2A6380C5EB}" type="presParOf" srcId="{ACA77C16-C8D8-824D-8DEB-CBDAD184C77F}" destId="{AB0F9832-7889-F64C-9C55-6DB289288F94}" srcOrd="0" destOrd="0" presId="urn:microsoft.com/office/officeart/2005/8/layout/chevron2"/>
    <dgm:cxn modelId="{3043BC0F-002B-0E46-BB2F-C73E85C16DB0}" type="presParOf" srcId="{ACA77C16-C8D8-824D-8DEB-CBDAD184C77F}" destId="{CE535E34-196B-FE4D-B5A9-7046DAFEBFE2}" srcOrd="1" destOrd="0" presId="urn:microsoft.com/office/officeart/2005/8/layout/chevron2"/>
    <dgm:cxn modelId="{ED5DD5AC-138B-844C-A421-EA25EA2D7D69}" type="presParOf" srcId="{DE393F92-11C8-AE4B-85A8-C32C5AB039ED}" destId="{31B226AD-3E2E-B44F-A57B-E7EA68B8C74B}" srcOrd="9" destOrd="0" presId="urn:microsoft.com/office/officeart/2005/8/layout/chevron2"/>
    <dgm:cxn modelId="{49512191-49AF-1A49-BAB7-083CE134868B}" type="presParOf" srcId="{DE393F92-11C8-AE4B-85A8-C32C5AB039ED}" destId="{B0E9FEA4-0C6E-FA48-B314-D43C1E22E4FD}" srcOrd="10" destOrd="0" presId="urn:microsoft.com/office/officeart/2005/8/layout/chevron2"/>
    <dgm:cxn modelId="{42FC6498-8695-E64A-AD03-58B54132BAED}" type="presParOf" srcId="{B0E9FEA4-0C6E-FA48-B314-D43C1E22E4FD}" destId="{35B506EA-AA1A-444C-881D-B1C6E6705808}" srcOrd="0" destOrd="0" presId="urn:microsoft.com/office/officeart/2005/8/layout/chevron2"/>
    <dgm:cxn modelId="{D3ECD0EC-C11A-044D-B515-7FA91B009FDF}" type="presParOf" srcId="{B0E9FEA4-0C6E-FA48-B314-D43C1E22E4FD}" destId="{77D60113-9BF0-EC40-B86A-A7DCAF5B63B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0FD62C-8386-3744-8907-8E95CAE5ACD0}" type="doc">
      <dgm:prSet loTypeId="urn:microsoft.com/office/officeart/2009/layout/CircleArrowProcess" loCatId="" qsTypeId="urn:microsoft.com/office/officeart/2005/8/quickstyle/simple1" qsCatId="simple" csTypeId="urn:microsoft.com/office/officeart/2005/8/colors/colorful5" csCatId="colorful" phldr="1"/>
      <dgm:spPr/>
      <dgm:t>
        <a:bodyPr/>
        <a:lstStyle/>
        <a:p>
          <a:endParaRPr lang="en-US"/>
        </a:p>
      </dgm:t>
    </dgm:pt>
    <dgm:pt modelId="{CFF78BD6-4908-DC44-8910-EE5FA6E6046A}">
      <dgm:prSet phldrT="[Text]"/>
      <dgm:spPr/>
      <dgm:t>
        <a:bodyPr/>
        <a:lstStyle/>
        <a:p>
          <a:r>
            <a:rPr lang="en-US" dirty="0">
              <a:solidFill>
                <a:schemeClr val="bg1"/>
              </a:solidFill>
            </a:rPr>
            <a:t>Prevent</a:t>
          </a:r>
        </a:p>
      </dgm:t>
    </dgm:pt>
    <dgm:pt modelId="{42443BCF-4902-8D4A-91A4-25D65607DB9B}" type="parTrans" cxnId="{7F9B240E-8EBF-374D-A830-19379052BA9D}">
      <dgm:prSet/>
      <dgm:spPr/>
      <dgm:t>
        <a:bodyPr/>
        <a:lstStyle/>
        <a:p>
          <a:endParaRPr lang="en-US"/>
        </a:p>
      </dgm:t>
    </dgm:pt>
    <dgm:pt modelId="{6F1EF0F4-0FEC-4B47-B962-EDE82ADD17DA}" type="sibTrans" cxnId="{7F9B240E-8EBF-374D-A830-19379052BA9D}">
      <dgm:prSet/>
      <dgm:spPr/>
      <dgm:t>
        <a:bodyPr/>
        <a:lstStyle/>
        <a:p>
          <a:endParaRPr lang="en-US"/>
        </a:p>
      </dgm:t>
    </dgm:pt>
    <dgm:pt modelId="{D80DAECC-14A1-A747-88FE-00E3D6212D7D}">
      <dgm:prSet phldrT="[Text]"/>
      <dgm:spPr/>
      <dgm:t>
        <a:bodyPr/>
        <a:lstStyle/>
        <a:p>
          <a:r>
            <a:rPr lang="en-US" dirty="0">
              <a:solidFill>
                <a:schemeClr val="bg1"/>
              </a:solidFill>
            </a:rPr>
            <a:t>Regulate</a:t>
          </a:r>
        </a:p>
      </dgm:t>
    </dgm:pt>
    <dgm:pt modelId="{176168A1-3E2D-8A4E-A5C9-4A2915CBBC8C}" type="parTrans" cxnId="{D704134C-5581-7C42-A7F0-0E961679F06A}">
      <dgm:prSet/>
      <dgm:spPr/>
      <dgm:t>
        <a:bodyPr/>
        <a:lstStyle/>
        <a:p>
          <a:endParaRPr lang="en-US"/>
        </a:p>
      </dgm:t>
    </dgm:pt>
    <dgm:pt modelId="{154C7AF8-68E9-F945-B436-AA42983A946B}" type="sibTrans" cxnId="{D704134C-5581-7C42-A7F0-0E961679F06A}">
      <dgm:prSet/>
      <dgm:spPr/>
      <dgm:t>
        <a:bodyPr/>
        <a:lstStyle/>
        <a:p>
          <a:endParaRPr lang="en-US"/>
        </a:p>
      </dgm:t>
    </dgm:pt>
    <dgm:pt modelId="{6DE79445-C29B-5B49-92AD-7EC01C99D98F}">
      <dgm:prSet phldrT="[Text]"/>
      <dgm:spPr/>
      <dgm:t>
        <a:bodyPr/>
        <a:lstStyle/>
        <a:p>
          <a:r>
            <a:rPr lang="en-US" dirty="0">
              <a:solidFill>
                <a:schemeClr val="bg1"/>
              </a:solidFill>
            </a:rPr>
            <a:t>Manage</a:t>
          </a:r>
        </a:p>
      </dgm:t>
    </dgm:pt>
    <dgm:pt modelId="{3DE8A014-B932-E349-B835-4C29104319E6}" type="parTrans" cxnId="{BF6F34BE-0E07-A345-AE49-A606A7638EDD}">
      <dgm:prSet/>
      <dgm:spPr/>
      <dgm:t>
        <a:bodyPr/>
        <a:lstStyle/>
        <a:p>
          <a:endParaRPr lang="en-US"/>
        </a:p>
      </dgm:t>
    </dgm:pt>
    <dgm:pt modelId="{3464122C-0344-DF45-AA77-0C2C67EA2E98}" type="sibTrans" cxnId="{BF6F34BE-0E07-A345-AE49-A606A7638EDD}">
      <dgm:prSet/>
      <dgm:spPr/>
      <dgm:t>
        <a:bodyPr/>
        <a:lstStyle/>
        <a:p>
          <a:endParaRPr lang="en-US"/>
        </a:p>
      </dgm:t>
    </dgm:pt>
    <dgm:pt modelId="{42C3BA0E-16B7-2B41-8EBE-C6608875C1DA}">
      <dgm:prSet phldrT="[Text]"/>
      <dgm:spPr/>
      <dgm:t>
        <a:bodyPr/>
        <a:lstStyle/>
        <a:p>
          <a:r>
            <a:rPr lang="en-US" dirty="0">
              <a:solidFill>
                <a:schemeClr val="bg1"/>
              </a:solidFill>
            </a:rPr>
            <a:t>Support</a:t>
          </a:r>
        </a:p>
      </dgm:t>
    </dgm:pt>
    <dgm:pt modelId="{466398E4-CDD2-8241-860F-E4B4E94F31E0}" type="parTrans" cxnId="{983AEFE6-BD37-9F47-9DA8-D119EA16CCE0}">
      <dgm:prSet/>
      <dgm:spPr/>
      <dgm:t>
        <a:bodyPr/>
        <a:lstStyle/>
        <a:p>
          <a:endParaRPr lang="en-US"/>
        </a:p>
      </dgm:t>
    </dgm:pt>
    <dgm:pt modelId="{51FF188B-0ECC-8D4E-959B-CF621D4C8864}" type="sibTrans" cxnId="{983AEFE6-BD37-9F47-9DA8-D119EA16CCE0}">
      <dgm:prSet/>
      <dgm:spPr/>
      <dgm:t>
        <a:bodyPr/>
        <a:lstStyle/>
        <a:p>
          <a:endParaRPr lang="en-US"/>
        </a:p>
      </dgm:t>
    </dgm:pt>
    <dgm:pt modelId="{D00C1B3B-6410-BA4E-997E-98D1B802FD44}" type="pres">
      <dgm:prSet presAssocID="{BA0FD62C-8386-3744-8907-8E95CAE5ACD0}" presName="Name0" presStyleCnt="0">
        <dgm:presLayoutVars>
          <dgm:chMax val="7"/>
          <dgm:chPref val="7"/>
          <dgm:dir/>
          <dgm:animLvl val="lvl"/>
        </dgm:presLayoutVars>
      </dgm:prSet>
      <dgm:spPr/>
    </dgm:pt>
    <dgm:pt modelId="{EF9A5835-4EEE-214E-9B6C-8AD9AEC61301}" type="pres">
      <dgm:prSet presAssocID="{42C3BA0E-16B7-2B41-8EBE-C6608875C1DA}" presName="Accent1" presStyleCnt="0"/>
      <dgm:spPr/>
    </dgm:pt>
    <dgm:pt modelId="{604BC939-84C4-5242-8E04-F30D13E6B0BC}" type="pres">
      <dgm:prSet presAssocID="{42C3BA0E-16B7-2B41-8EBE-C6608875C1DA}" presName="Accent" presStyleLbl="node1" presStyleIdx="0" presStyleCnt="4"/>
      <dgm:spPr>
        <a:effectLst>
          <a:outerShdw blurRad="50800" dist="38100" dir="8100000" algn="tr" rotWithShape="0">
            <a:prstClr val="black">
              <a:alpha val="40000"/>
            </a:prstClr>
          </a:outerShdw>
        </a:effectLst>
      </dgm:spPr>
    </dgm:pt>
    <dgm:pt modelId="{E278BDFB-E838-8940-AD90-46D5C1940F1C}" type="pres">
      <dgm:prSet presAssocID="{42C3BA0E-16B7-2B41-8EBE-C6608875C1DA}" presName="Parent1" presStyleLbl="revTx" presStyleIdx="0" presStyleCnt="4">
        <dgm:presLayoutVars>
          <dgm:chMax val="1"/>
          <dgm:chPref val="1"/>
          <dgm:bulletEnabled val="1"/>
        </dgm:presLayoutVars>
      </dgm:prSet>
      <dgm:spPr/>
    </dgm:pt>
    <dgm:pt modelId="{BA56BBCD-7D4B-D148-9D53-CD88B2412068}" type="pres">
      <dgm:prSet presAssocID="{CFF78BD6-4908-DC44-8910-EE5FA6E6046A}" presName="Accent2" presStyleCnt="0"/>
      <dgm:spPr/>
    </dgm:pt>
    <dgm:pt modelId="{6F70F377-7706-4548-BD3B-7A1DD61BC02B}" type="pres">
      <dgm:prSet presAssocID="{CFF78BD6-4908-DC44-8910-EE5FA6E6046A}" presName="Accent" presStyleLbl="node1" presStyleIdx="1" presStyleCnt="4" custLinFactNeighborX="1471" custLinFactNeighborY="417"/>
      <dgm:spPr>
        <a:effectLst>
          <a:outerShdw blurRad="50800" dist="38100" dir="8100000" algn="tr" rotWithShape="0">
            <a:prstClr val="black">
              <a:alpha val="40000"/>
            </a:prstClr>
          </a:outerShdw>
        </a:effectLst>
      </dgm:spPr>
    </dgm:pt>
    <dgm:pt modelId="{DD9C2605-89F0-D143-BA7B-9E99B75CC64C}" type="pres">
      <dgm:prSet presAssocID="{CFF78BD6-4908-DC44-8910-EE5FA6E6046A}" presName="Parent2" presStyleLbl="revTx" presStyleIdx="1" presStyleCnt="4">
        <dgm:presLayoutVars>
          <dgm:chMax val="1"/>
          <dgm:chPref val="1"/>
          <dgm:bulletEnabled val="1"/>
        </dgm:presLayoutVars>
      </dgm:prSet>
      <dgm:spPr/>
    </dgm:pt>
    <dgm:pt modelId="{88713BAE-975F-A449-A1FB-9A9C33A6B182}" type="pres">
      <dgm:prSet presAssocID="{D80DAECC-14A1-A747-88FE-00E3D6212D7D}" presName="Accent3" presStyleCnt="0"/>
      <dgm:spPr/>
    </dgm:pt>
    <dgm:pt modelId="{888A7305-DA51-814B-AC51-9F1C50FC405C}" type="pres">
      <dgm:prSet presAssocID="{D80DAECC-14A1-A747-88FE-00E3D6212D7D}" presName="Accent" presStyleLbl="node1" presStyleIdx="2" presStyleCnt="4"/>
      <dgm:spPr>
        <a:solidFill>
          <a:schemeClr val="accent4"/>
        </a:solidFill>
        <a:effectLst>
          <a:outerShdw blurRad="50800" dist="38100" dir="8100000" algn="tr" rotWithShape="0">
            <a:prstClr val="black">
              <a:alpha val="40000"/>
            </a:prstClr>
          </a:outerShdw>
        </a:effectLst>
      </dgm:spPr>
    </dgm:pt>
    <dgm:pt modelId="{10C0F747-593D-AD4E-9137-A37F04F1280F}" type="pres">
      <dgm:prSet presAssocID="{D80DAECC-14A1-A747-88FE-00E3D6212D7D}" presName="Parent3" presStyleLbl="revTx" presStyleIdx="2" presStyleCnt="4">
        <dgm:presLayoutVars>
          <dgm:chMax val="1"/>
          <dgm:chPref val="1"/>
          <dgm:bulletEnabled val="1"/>
        </dgm:presLayoutVars>
      </dgm:prSet>
      <dgm:spPr/>
    </dgm:pt>
    <dgm:pt modelId="{8ECF1E41-80A6-4746-A42A-26B97C45F371}" type="pres">
      <dgm:prSet presAssocID="{6DE79445-C29B-5B49-92AD-7EC01C99D98F}" presName="Accent4" presStyleCnt="0"/>
      <dgm:spPr/>
    </dgm:pt>
    <dgm:pt modelId="{82B9D0C5-7D74-0049-B4BC-E4593F5A14BF}" type="pres">
      <dgm:prSet presAssocID="{6DE79445-C29B-5B49-92AD-7EC01C99D98F}" presName="Accent" presStyleLbl="node1" presStyleIdx="3" presStyleCnt="4"/>
      <dgm:spPr>
        <a:solidFill>
          <a:schemeClr val="accent2"/>
        </a:solidFill>
        <a:effectLst>
          <a:outerShdw blurRad="50800" dist="38100" dir="8100000" algn="tr" rotWithShape="0">
            <a:prstClr val="black">
              <a:alpha val="40000"/>
            </a:prstClr>
          </a:outerShdw>
        </a:effectLst>
      </dgm:spPr>
    </dgm:pt>
    <dgm:pt modelId="{E01E0D9D-1A68-FE41-8A16-2191AF65F69C}" type="pres">
      <dgm:prSet presAssocID="{6DE79445-C29B-5B49-92AD-7EC01C99D98F}" presName="Parent4" presStyleLbl="revTx" presStyleIdx="3" presStyleCnt="4">
        <dgm:presLayoutVars>
          <dgm:chMax val="1"/>
          <dgm:chPref val="1"/>
          <dgm:bulletEnabled val="1"/>
        </dgm:presLayoutVars>
      </dgm:prSet>
      <dgm:spPr/>
    </dgm:pt>
  </dgm:ptLst>
  <dgm:cxnLst>
    <dgm:cxn modelId="{7F9B240E-8EBF-374D-A830-19379052BA9D}" srcId="{BA0FD62C-8386-3744-8907-8E95CAE5ACD0}" destId="{CFF78BD6-4908-DC44-8910-EE5FA6E6046A}" srcOrd="1" destOrd="0" parTransId="{42443BCF-4902-8D4A-91A4-25D65607DB9B}" sibTransId="{6F1EF0F4-0FEC-4B47-B962-EDE82ADD17DA}"/>
    <dgm:cxn modelId="{B7459930-0584-8F43-926E-F8880B36F031}" type="presOf" srcId="{D80DAECC-14A1-A747-88FE-00E3D6212D7D}" destId="{10C0F747-593D-AD4E-9137-A37F04F1280F}" srcOrd="0" destOrd="0" presId="urn:microsoft.com/office/officeart/2009/layout/CircleArrowProcess"/>
    <dgm:cxn modelId="{4892224B-E2B3-EE40-ADF6-CD1964E59200}" type="presOf" srcId="{CFF78BD6-4908-DC44-8910-EE5FA6E6046A}" destId="{DD9C2605-89F0-D143-BA7B-9E99B75CC64C}" srcOrd="0" destOrd="0" presId="urn:microsoft.com/office/officeart/2009/layout/CircleArrowProcess"/>
    <dgm:cxn modelId="{D704134C-5581-7C42-A7F0-0E961679F06A}" srcId="{BA0FD62C-8386-3744-8907-8E95CAE5ACD0}" destId="{D80DAECC-14A1-A747-88FE-00E3D6212D7D}" srcOrd="2" destOrd="0" parTransId="{176168A1-3E2D-8A4E-A5C9-4A2915CBBC8C}" sibTransId="{154C7AF8-68E9-F945-B436-AA42983A946B}"/>
    <dgm:cxn modelId="{BD02174E-D9BB-6444-B22D-48D0EF25A177}" type="presOf" srcId="{42C3BA0E-16B7-2B41-8EBE-C6608875C1DA}" destId="{E278BDFB-E838-8940-AD90-46D5C1940F1C}" srcOrd="0" destOrd="0" presId="urn:microsoft.com/office/officeart/2009/layout/CircleArrowProcess"/>
    <dgm:cxn modelId="{B898C198-6839-F34E-9027-0695B2841CBA}" type="presOf" srcId="{BA0FD62C-8386-3744-8907-8E95CAE5ACD0}" destId="{D00C1B3B-6410-BA4E-997E-98D1B802FD44}" srcOrd="0" destOrd="0" presId="urn:microsoft.com/office/officeart/2009/layout/CircleArrowProcess"/>
    <dgm:cxn modelId="{BF6F34BE-0E07-A345-AE49-A606A7638EDD}" srcId="{BA0FD62C-8386-3744-8907-8E95CAE5ACD0}" destId="{6DE79445-C29B-5B49-92AD-7EC01C99D98F}" srcOrd="3" destOrd="0" parTransId="{3DE8A014-B932-E349-B835-4C29104319E6}" sibTransId="{3464122C-0344-DF45-AA77-0C2C67EA2E98}"/>
    <dgm:cxn modelId="{983AEFE6-BD37-9F47-9DA8-D119EA16CCE0}" srcId="{BA0FD62C-8386-3744-8907-8E95CAE5ACD0}" destId="{42C3BA0E-16B7-2B41-8EBE-C6608875C1DA}" srcOrd="0" destOrd="0" parTransId="{466398E4-CDD2-8241-860F-E4B4E94F31E0}" sibTransId="{51FF188B-0ECC-8D4E-959B-CF621D4C8864}"/>
    <dgm:cxn modelId="{3B693CFF-09E8-0745-8AB8-8F61F5F703B6}" type="presOf" srcId="{6DE79445-C29B-5B49-92AD-7EC01C99D98F}" destId="{E01E0D9D-1A68-FE41-8A16-2191AF65F69C}" srcOrd="0" destOrd="0" presId="urn:microsoft.com/office/officeart/2009/layout/CircleArrowProcess"/>
    <dgm:cxn modelId="{81DFBF7A-C774-D546-8DE1-2FEBB5D06D38}" type="presParOf" srcId="{D00C1B3B-6410-BA4E-997E-98D1B802FD44}" destId="{EF9A5835-4EEE-214E-9B6C-8AD9AEC61301}" srcOrd="0" destOrd="0" presId="urn:microsoft.com/office/officeart/2009/layout/CircleArrowProcess"/>
    <dgm:cxn modelId="{7F69D38B-2DDE-EE46-A185-2831279AC8D8}" type="presParOf" srcId="{EF9A5835-4EEE-214E-9B6C-8AD9AEC61301}" destId="{604BC939-84C4-5242-8E04-F30D13E6B0BC}" srcOrd="0" destOrd="0" presId="urn:microsoft.com/office/officeart/2009/layout/CircleArrowProcess"/>
    <dgm:cxn modelId="{172B5A15-015E-D845-AD8D-9F473E4E5D46}" type="presParOf" srcId="{D00C1B3B-6410-BA4E-997E-98D1B802FD44}" destId="{E278BDFB-E838-8940-AD90-46D5C1940F1C}" srcOrd="1" destOrd="0" presId="urn:microsoft.com/office/officeart/2009/layout/CircleArrowProcess"/>
    <dgm:cxn modelId="{C4A1E06B-469C-244B-88CA-8A9395FB41C2}" type="presParOf" srcId="{D00C1B3B-6410-BA4E-997E-98D1B802FD44}" destId="{BA56BBCD-7D4B-D148-9D53-CD88B2412068}" srcOrd="2" destOrd="0" presId="urn:microsoft.com/office/officeart/2009/layout/CircleArrowProcess"/>
    <dgm:cxn modelId="{DC54D84A-50C7-BC46-B161-03A650B1B302}" type="presParOf" srcId="{BA56BBCD-7D4B-D148-9D53-CD88B2412068}" destId="{6F70F377-7706-4548-BD3B-7A1DD61BC02B}" srcOrd="0" destOrd="0" presId="urn:microsoft.com/office/officeart/2009/layout/CircleArrowProcess"/>
    <dgm:cxn modelId="{18D6C637-A652-6945-8BB7-9A6933AEC38D}" type="presParOf" srcId="{D00C1B3B-6410-BA4E-997E-98D1B802FD44}" destId="{DD9C2605-89F0-D143-BA7B-9E99B75CC64C}" srcOrd="3" destOrd="0" presId="urn:microsoft.com/office/officeart/2009/layout/CircleArrowProcess"/>
    <dgm:cxn modelId="{4FA51195-9B63-AD4D-ABEA-6C33B21AB5B6}" type="presParOf" srcId="{D00C1B3B-6410-BA4E-997E-98D1B802FD44}" destId="{88713BAE-975F-A449-A1FB-9A9C33A6B182}" srcOrd="4" destOrd="0" presId="urn:microsoft.com/office/officeart/2009/layout/CircleArrowProcess"/>
    <dgm:cxn modelId="{45F2384D-55AA-9945-99A0-4BA0BAE8E3FB}" type="presParOf" srcId="{88713BAE-975F-A449-A1FB-9A9C33A6B182}" destId="{888A7305-DA51-814B-AC51-9F1C50FC405C}" srcOrd="0" destOrd="0" presId="urn:microsoft.com/office/officeart/2009/layout/CircleArrowProcess"/>
    <dgm:cxn modelId="{4889AE16-0EFD-5641-910E-4FC5B9EAE78C}" type="presParOf" srcId="{D00C1B3B-6410-BA4E-997E-98D1B802FD44}" destId="{10C0F747-593D-AD4E-9137-A37F04F1280F}" srcOrd="5" destOrd="0" presId="urn:microsoft.com/office/officeart/2009/layout/CircleArrowProcess"/>
    <dgm:cxn modelId="{0F9AC67E-6B13-C34B-B4FC-8D945510A190}" type="presParOf" srcId="{D00C1B3B-6410-BA4E-997E-98D1B802FD44}" destId="{8ECF1E41-80A6-4746-A42A-26B97C45F371}" srcOrd="6" destOrd="0" presId="urn:microsoft.com/office/officeart/2009/layout/CircleArrowProcess"/>
    <dgm:cxn modelId="{627BECB3-FCAE-4349-929F-8B672AC6642B}" type="presParOf" srcId="{8ECF1E41-80A6-4746-A42A-26B97C45F371}" destId="{82B9D0C5-7D74-0049-B4BC-E4593F5A14BF}" srcOrd="0" destOrd="0" presId="urn:microsoft.com/office/officeart/2009/layout/CircleArrowProcess"/>
    <dgm:cxn modelId="{EFCDD37B-3D10-DD4C-8C54-FF0DC67C414A}" type="presParOf" srcId="{D00C1B3B-6410-BA4E-997E-98D1B802FD44}" destId="{E01E0D9D-1A68-FE41-8A16-2191AF65F69C}" srcOrd="7" destOrd="0" presId="urn:microsoft.com/office/officeart/2009/layout/CircleArrowProcess"/>
  </dgm:cxnLst>
  <dgm:bg>
    <a:solidFill>
      <a:schemeClr val="tx2"/>
    </a:solidFill>
    <a:effectLst>
      <a:outerShdw blurRad="50800" dist="38100" dir="8100000" algn="tr"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ECEFD-E961-EA41-8615-75A53960C6DA}">
      <dsp:nvSpPr>
        <dsp:cNvPr id="0" name=""/>
        <dsp:cNvSpPr/>
      </dsp:nvSpPr>
      <dsp:spPr>
        <a:xfrm>
          <a:off x="0" y="0"/>
          <a:ext cx="7439758" cy="114965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US" sz="2400" kern="1200" dirty="0"/>
            <a:t>Is there a statute, charter provision, or local act that specifically authorizes activity? </a:t>
          </a:r>
        </a:p>
      </dsp:txBody>
      <dsp:txXfrm>
        <a:off x="33672" y="33672"/>
        <a:ext cx="6064687" cy="1082306"/>
      </dsp:txXfrm>
    </dsp:sp>
    <dsp:sp modelId="{97ED061D-877A-4F46-B9C8-246453E37B30}">
      <dsp:nvSpPr>
        <dsp:cNvPr id="0" name=""/>
        <dsp:cNvSpPr/>
      </dsp:nvSpPr>
      <dsp:spPr>
        <a:xfrm>
          <a:off x="555566" y="1309323"/>
          <a:ext cx="7439758" cy="114965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Does the activity provide a general benefit to the LG’s citizens or a subset of the LG’s citizens?</a:t>
          </a:r>
        </a:p>
      </dsp:txBody>
      <dsp:txXfrm>
        <a:off x="589238" y="1342995"/>
        <a:ext cx="6069575" cy="1082306"/>
      </dsp:txXfrm>
    </dsp:sp>
    <dsp:sp modelId="{227B4182-8896-9A48-BA92-12968D1ED7CB}">
      <dsp:nvSpPr>
        <dsp:cNvPr id="0" name=""/>
        <dsp:cNvSpPr/>
      </dsp:nvSpPr>
      <dsp:spPr>
        <a:xfrm>
          <a:off x="1111132" y="2618647"/>
          <a:ext cx="7439758" cy="114965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Is the activity intended to promote the general welfare of LG’s citizens?</a:t>
          </a:r>
        </a:p>
      </dsp:txBody>
      <dsp:txXfrm>
        <a:off x="1144804" y="2652319"/>
        <a:ext cx="6069575" cy="1082306"/>
      </dsp:txXfrm>
    </dsp:sp>
    <dsp:sp modelId="{369504F1-EA1D-2946-A830-DB17DBE3C4D6}">
      <dsp:nvSpPr>
        <dsp:cNvPr id="0" name=""/>
        <dsp:cNvSpPr/>
      </dsp:nvSpPr>
      <dsp:spPr>
        <a:xfrm>
          <a:off x="1666699" y="3927971"/>
          <a:ext cx="7439758" cy="114965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Does the general welfare benefit outweigh direct benefit to any particular individual or entity?</a:t>
          </a:r>
        </a:p>
      </dsp:txBody>
      <dsp:txXfrm>
        <a:off x="1700371" y="3961643"/>
        <a:ext cx="6069575" cy="1082306"/>
      </dsp:txXfrm>
    </dsp:sp>
    <dsp:sp modelId="{DB89BA6E-6AE7-5248-8A35-CC97EAF7B52C}">
      <dsp:nvSpPr>
        <dsp:cNvPr id="0" name=""/>
        <dsp:cNvSpPr/>
      </dsp:nvSpPr>
      <dsp:spPr>
        <a:xfrm>
          <a:off x="2222265" y="5237295"/>
          <a:ext cx="7439758" cy="1149650"/>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If a public enterprise is involved, does the activity benefit the public enterprise system?</a:t>
          </a:r>
        </a:p>
      </dsp:txBody>
      <dsp:txXfrm>
        <a:off x="2255937" y="5270967"/>
        <a:ext cx="6069575" cy="1082306"/>
      </dsp:txXfrm>
    </dsp:sp>
    <dsp:sp modelId="{109FE1C4-8C63-6C46-893A-65F303A48768}">
      <dsp:nvSpPr>
        <dsp:cNvPr id="0" name=""/>
        <dsp:cNvSpPr/>
      </dsp:nvSpPr>
      <dsp:spPr>
        <a:xfrm>
          <a:off x="6692485" y="839883"/>
          <a:ext cx="747272" cy="74727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6860621" y="839883"/>
        <a:ext cx="411000" cy="562322"/>
      </dsp:txXfrm>
    </dsp:sp>
    <dsp:sp modelId="{6D2C2B34-C7E6-A746-AE22-C815D6C9F0FA}">
      <dsp:nvSpPr>
        <dsp:cNvPr id="0" name=""/>
        <dsp:cNvSpPr/>
      </dsp:nvSpPr>
      <dsp:spPr>
        <a:xfrm>
          <a:off x="7248052" y="2149207"/>
          <a:ext cx="747272" cy="74727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416188" y="2149207"/>
        <a:ext cx="411000" cy="562322"/>
      </dsp:txXfrm>
    </dsp:sp>
    <dsp:sp modelId="{D1AEEAC8-0A7B-5A4B-9BEA-09AF84F1FF56}">
      <dsp:nvSpPr>
        <dsp:cNvPr id="0" name=""/>
        <dsp:cNvSpPr/>
      </dsp:nvSpPr>
      <dsp:spPr>
        <a:xfrm>
          <a:off x="7803618" y="3439370"/>
          <a:ext cx="747272" cy="74727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971754" y="3439370"/>
        <a:ext cx="411000" cy="562322"/>
      </dsp:txXfrm>
    </dsp:sp>
    <dsp:sp modelId="{CD0455F9-41BE-8C4D-9D2A-68BFE131BC3A}">
      <dsp:nvSpPr>
        <dsp:cNvPr id="0" name=""/>
        <dsp:cNvSpPr/>
      </dsp:nvSpPr>
      <dsp:spPr>
        <a:xfrm>
          <a:off x="8359184" y="4761468"/>
          <a:ext cx="747272" cy="74727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527320" y="4761468"/>
        <a:ext cx="411000" cy="562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23B7B-66EE-1546-80BB-774BFCD47DB1}">
      <dsp:nvSpPr>
        <dsp:cNvPr id="0" name=""/>
        <dsp:cNvSpPr/>
      </dsp:nvSpPr>
      <dsp:spPr>
        <a:xfrm>
          <a:off x="2050" y="1351276"/>
          <a:ext cx="2717601" cy="2717601"/>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Estimated Net Revenues</a:t>
          </a:r>
        </a:p>
      </dsp:txBody>
      <dsp:txXfrm>
        <a:off x="400033" y="1749259"/>
        <a:ext cx="1921635" cy="1921635"/>
      </dsp:txXfrm>
    </dsp:sp>
    <dsp:sp modelId="{ECF91F8F-025F-584B-B938-B734C03CD06E}">
      <dsp:nvSpPr>
        <dsp:cNvPr id="0" name=""/>
        <dsp:cNvSpPr/>
      </dsp:nvSpPr>
      <dsp:spPr>
        <a:xfrm>
          <a:off x="2940321" y="1762939"/>
          <a:ext cx="1576208" cy="1576208"/>
        </a:xfrm>
        <a:prstGeom prst="mathPlus">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3149247" y="2365681"/>
        <a:ext cx="1158356" cy="370724"/>
      </dsp:txXfrm>
    </dsp:sp>
    <dsp:sp modelId="{5F788874-34B0-024C-8036-7EB609D0C345}">
      <dsp:nvSpPr>
        <dsp:cNvPr id="0" name=""/>
        <dsp:cNvSpPr/>
      </dsp:nvSpPr>
      <dsp:spPr>
        <a:xfrm>
          <a:off x="4737199" y="1192242"/>
          <a:ext cx="2717601" cy="2717601"/>
        </a:xfrm>
        <a:prstGeom prst="ellipse">
          <a:avLst/>
        </a:prstGeom>
        <a:gradFill rotWithShape="0">
          <a:gsLst>
            <a:gs pos="0">
              <a:schemeClr val="accent5">
                <a:hueOff val="553124"/>
                <a:satOff val="6280"/>
                <a:lumOff val="5686"/>
                <a:alphaOff val="0"/>
                <a:satMod val="103000"/>
                <a:lumMod val="102000"/>
                <a:tint val="94000"/>
              </a:schemeClr>
            </a:gs>
            <a:gs pos="50000">
              <a:schemeClr val="accent5">
                <a:hueOff val="553124"/>
                <a:satOff val="6280"/>
                <a:lumOff val="5686"/>
                <a:alphaOff val="0"/>
                <a:satMod val="110000"/>
                <a:lumMod val="100000"/>
                <a:shade val="100000"/>
              </a:schemeClr>
            </a:gs>
            <a:gs pos="100000">
              <a:schemeClr val="accent5">
                <a:hueOff val="553124"/>
                <a:satOff val="6280"/>
                <a:lumOff val="5686"/>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Appropriated Fund Balance</a:t>
          </a:r>
        </a:p>
      </dsp:txBody>
      <dsp:txXfrm>
        <a:off x="5135182" y="1590225"/>
        <a:ext cx="1921635" cy="1921635"/>
      </dsp:txXfrm>
    </dsp:sp>
    <dsp:sp modelId="{011C606C-7A4E-7240-AF48-A558AF0C1679}">
      <dsp:nvSpPr>
        <dsp:cNvPr id="0" name=""/>
        <dsp:cNvSpPr/>
      </dsp:nvSpPr>
      <dsp:spPr>
        <a:xfrm>
          <a:off x="7675470" y="1762939"/>
          <a:ext cx="1576208" cy="1576208"/>
        </a:xfrm>
        <a:prstGeom prst="mathEqual">
          <a:avLst/>
        </a:prstGeom>
        <a:gradFill rotWithShape="0">
          <a:gsLst>
            <a:gs pos="0">
              <a:schemeClr val="accent5">
                <a:hueOff val="1106248"/>
                <a:satOff val="12561"/>
                <a:lumOff val="11372"/>
                <a:alphaOff val="0"/>
                <a:satMod val="103000"/>
                <a:lumMod val="102000"/>
                <a:tint val="94000"/>
              </a:schemeClr>
            </a:gs>
            <a:gs pos="50000">
              <a:schemeClr val="accent5">
                <a:hueOff val="1106248"/>
                <a:satOff val="12561"/>
                <a:lumOff val="11372"/>
                <a:alphaOff val="0"/>
                <a:satMod val="110000"/>
                <a:lumMod val="100000"/>
                <a:shade val="100000"/>
              </a:schemeClr>
            </a:gs>
            <a:gs pos="100000">
              <a:schemeClr val="accent5">
                <a:hueOff val="1106248"/>
                <a:satOff val="12561"/>
                <a:lumOff val="11372"/>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7884396" y="2087638"/>
        <a:ext cx="1158356" cy="926810"/>
      </dsp:txXfrm>
    </dsp:sp>
    <dsp:sp modelId="{5D4B7D9D-EE4E-BF4D-B8AD-BFBD8E2D90E8}">
      <dsp:nvSpPr>
        <dsp:cNvPr id="0" name=""/>
        <dsp:cNvSpPr/>
      </dsp:nvSpPr>
      <dsp:spPr>
        <a:xfrm>
          <a:off x="9472348" y="1192242"/>
          <a:ext cx="2717601" cy="2717601"/>
        </a:xfrm>
        <a:prstGeom prst="ellipse">
          <a:avLst/>
        </a:prstGeom>
        <a:gradFill rotWithShape="0">
          <a:gsLst>
            <a:gs pos="0">
              <a:schemeClr val="accent5">
                <a:hueOff val="1106248"/>
                <a:satOff val="12561"/>
                <a:lumOff val="11372"/>
                <a:alphaOff val="0"/>
                <a:satMod val="103000"/>
                <a:lumMod val="102000"/>
                <a:tint val="94000"/>
              </a:schemeClr>
            </a:gs>
            <a:gs pos="50000">
              <a:schemeClr val="accent5">
                <a:hueOff val="1106248"/>
                <a:satOff val="12561"/>
                <a:lumOff val="11372"/>
                <a:alphaOff val="0"/>
                <a:satMod val="110000"/>
                <a:lumMod val="100000"/>
                <a:shade val="100000"/>
              </a:schemeClr>
            </a:gs>
            <a:gs pos="100000">
              <a:schemeClr val="accent5">
                <a:hueOff val="1106248"/>
                <a:satOff val="12561"/>
                <a:lumOff val="11372"/>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Appropriations</a:t>
          </a:r>
        </a:p>
      </dsp:txBody>
      <dsp:txXfrm>
        <a:off x="9870331" y="1590225"/>
        <a:ext cx="1921635" cy="19216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23B7B-66EE-1546-80BB-774BFCD47DB1}">
      <dsp:nvSpPr>
        <dsp:cNvPr id="0" name=""/>
        <dsp:cNvSpPr/>
      </dsp:nvSpPr>
      <dsp:spPr>
        <a:xfrm>
          <a:off x="175590" y="531"/>
          <a:ext cx="2640210" cy="2640210"/>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Estimated Net Revenues</a:t>
          </a:r>
        </a:p>
      </dsp:txBody>
      <dsp:txXfrm>
        <a:off x="562240" y="387181"/>
        <a:ext cx="1866910" cy="1866910"/>
      </dsp:txXfrm>
    </dsp:sp>
    <dsp:sp modelId="{ECF91F8F-025F-584B-B938-B734C03CD06E}">
      <dsp:nvSpPr>
        <dsp:cNvPr id="0" name=""/>
        <dsp:cNvSpPr/>
      </dsp:nvSpPr>
      <dsp:spPr>
        <a:xfrm>
          <a:off x="3030187" y="554709"/>
          <a:ext cx="1531322" cy="1531322"/>
        </a:xfrm>
        <a:prstGeom prst="mathPlus">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3233164" y="1140287"/>
        <a:ext cx="1125368" cy="360166"/>
      </dsp:txXfrm>
    </dsp:sp>
    <dsp:sp modelId="{5F788874-34B0-024C-8036-7EB609D0C345}">
      <dsp:nvSpPr>
        <dsp:cNvPr id="0" name=""/>
        <dsp:cNvSpPr/>
      </dsp:nvSpPr>
      <dsp:spPr>
        <a:xfrm>
          <a:off x="4775894" y="265"/>
          <a:ext cx="2640210" cy="2640210"/>
        </a:xfrm>
        <a:prstGeom prst="ellipse">
          <a:avLst/>
        </a:prstGeom>
        <a:gradFill rotWithShape="0">
          <a:gsLst>
            <a:gs pos="0">
              <a:schemeClr val="accent5">
                <a:hueOff val="553124"/>
                <a:satOff val="6280"/>
                <a:lumOff val="5686"/>
                <a:alphaOff val="0"/>
                <a:satMod val="103000"/>
                <a:lumMod val="102000"/>
                <a:tint val="94000"/>
              </a:schemeClr>
            </a:gs>
            <a:gs pos="50000">
              <a:schemeClr val="accent5">
                <a:hueOff val="553124"/>
                <a:satOff val="6280"/>
                <a:lumOff val="5686"/>
                <a:alphaOff val="0"/>
                <a:satMod val="110000"/>
                <a:lumMod val="100000"/>
                <a:shade val="100000"/>
              </a:schemeClr>
            </a:gs>
            <a:gs pos="100000">
              <a:schemeClr val="accent5">
                <a:hueOff val="553124"/>
                <a:satOff val="6280"/>
                <a:lumOff val="5686"/>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Appropriated Fund Balance</a:t>
          </a:r>
        </a:p>
      </dsp:txBody>
      <dsp:txXfrm>
        <a:off x="5162544" y="386915"/>
        <a:ext cx="1866910" cy="1866910"/>
      </dsp:txXfrm>
    </dsp:sp>
    <dsp:sp modelId="{011C606C-7A4E-7240-AF48-A558AF0C1679}">
      <dsp:nvSpPr>
        <dsp:cNvPr id="0" name=""/>
        <dsp:cNvSpPr/>
      </dsp:nvSpPr>
      <dsp:spPr>
        <a:xfrm>
          <a:off x="7630490" y="554709"/>
          <a:ext cx="1531322" cy="1531322"/>
        </a:xfrm>
        <a:prstGeom prst="mathEqual">
          <a:avLst/>
        </a:prstGeom>
        <a:gradFill rotWithShape="0">
          <a:gsLst>
            <a:gs pos="0">
              <a:schemeClr val="accent5">
                <a:hueOff val="1106248"/>
                <a:satOff val="12561"/>
                <a:lumOff val="11372"/>
                <a:alphaOff val="0"/>
                <a:satMod val="103000"/>
                <a:lumMod val="102000"/>
                <a:tint val="94000"/>
              </a:schemeClr>
            </a:gs>
            <a:gs pos="50000">
              <a:schemeClr val="accent5">
                <a:hueOff val="1106248"/>
                <a:satOff val="12561"/>
                <a:lumOff val="11372"/>
                <a:alphaOff val="0"/>
                <a:satMod val="110000"/>
                <a:lumMod val="100000"/>
                <a:shade val="100000"/>
              </a:schemeClr>
            </a:gs>
            <a:gs pos="100000">
              <a:schemeClr val="accent5">
                <a:hueOff val="1106248"/>
                <a:satOff val="12561"/>
                <a:lumOff val="11372"/>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7833467" y="870161"/>
        <a:ext cx="1125368" cy="900418"/>
      </dsp:txXfrm>
    </dsp:sp>
    <dsp:sp modelId="{5D4B7D9D-EE4E-BF4D-B8AD-BFBD8E2D90E8}">
      <dsp:nvSpPr>
        <dsp:cNvPr id="0" name=""/>
        <dsp:cNvSpPr/>
      </dsp:nvSpPr>
      <dsp:spPr>
        <a:xfrm>
          <a:off x="9376198" y="265"/>
          <a:ext cx="2640210" cy="2640210"/>
        </a:xfrm>
        <a:prstGeom prst="ellipse">
          <a:avLst/>
        </a:prstGeom>
        <a:gradFill rotWithShape="0">
          <a:gsLst>
            <a:gs pos="0">
              <a:schemeClr val="accent5">
                <a:hueOff val="1106248"/>
                <a:satOff val="12561"/>
                <a:lumOff val="11372"/>
                <a:alphaOff val="0"/>
                <a:satMod val="103000"/>
                <a:lumMod val="102000"/>
                <a:tint val="94000"/>
              </a:schemeClr>
            </a:gs>
            <a:gs pos="50000">
              <a:schemeClr val="accent5">
                <a:hueOff val="1106248"/>
                <a:satOff val="12561"/>
                <a:lumOff val="11372"/>
                <a:alphaOff val="0"/>
                <a:satMod val="110000"/>
                <a:lumMod val="100000"/>
                <a:shade val="100000"/>
              </a:schemeClr>
            </a:gs>
            <a:gs pos="100000">
              <a:schemeClr val="accent5">
                <a:hueOff val="1106248"/>
                <a:satOff val="12561"/>
                <a:lumOff val="11372"/>
                <a:alphaOff val="0"/>
                <a:lumMod val="99000"/>
                <a:satMod val="120000"/>
                <a:shade val="78000"/>
              </a:schemeClr>
            </a:gs>
          </a:gsLst>
          <a:lin ang="5400000" scaled="0"/>
        </a:gradFill>
        <a:ln>
          <a:noFill/>
        </a:ln>
        <a:effectLst>
          <a:outerShdw blurRad="50800" dist="38100" dir="8100000" algn="tr"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Appropriations</a:t>
          </a:r>
        </a:p>
      </dsp:txBody>
      <dsp:txXfrm>
        <a:off x="9762848" y="386915"/>
        <a:ext cx="1866910" cy="18669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D4A90-4F53-644C-B8A6-F71CBC760594}">
      <dsp:nvSpPr>
        <dsp:cNvPr id="0" name=""/>
        <dsp:cNvSpPr/>
      </dsp:nvSpPr>
      <dsp:spPr>
        <a:xfrm>
          <a:off x="0" y="6267811"/>
          <a:ext cx="7042484" cy="5876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Budget Ordinance Expires June 30</a:t>
          </a:r>
        </a:p>
      </dsp:txBody>
      <dsp:txXfrm>
        <a:off x="0" y="6267811"/>
        <a:ext cx="7042484" cy="587684"/>
      </dsp:txXfrm>
    </dsp:sp>
    <dsp:sp modelId="{BD7462AD-6DE4-C54B-B36E-A385152BC261}">
      <dsp:nvSpPr>
        <dsp:cNvPr id="0" name=""/>
        <dsp:cNvSpPr/>
      </dsp:nvSpPr>
      <dsp:spPr>
        <a:xfrm rot="10800000">
          <a:off x="0" y="5372767"/>
          <a:ext cx="7042484" cy="903859"/>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Budget Ordinance Effective July 1</a:t>
          </a:r>
        </a:p>
      </dsp:txBody>
      <dsp:txXfrm rot="10800000">
        <a:off x="0" y="5372767"/>
        <a:ext cx="7042484" cy="587300"/>
      </dsp:txXfrm>
    </dsp:sp>
    <dsp:sp modelId="{DC6DC6A1-4D90-4149-A51A-88A045A93178}">
      <dsp:nvSpPr>
        <dsp:cNvPr id="0" name=""/>
        <dsp:cNvSpPr/>
      </dsp:nvSpPr>
      <dsp:spPr>
        <a:xfrm rot="10800000">
          <a:off x="0" y="4477723"/>
          <a:ext cx="7042484" cy="903859"/>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Board Adopts Budget Ordinance (at least 10 days after proposed budget submitted)</a:t>
          </a:r>
        </a:p>
      </dsp:txBody>
      <dsp:txXfrm rot="10800000">
        <a:off x="0" y="4477723"/>
        <a:ext cx="7042484" cy="587300"/>
      </dsp:txXfrm>
    </dsp:sp>
    <dsp:sp modelId="{AE4D6829-6A65-974A-A5EA-0AEC173BE19E}">
      <dsp:nvSpPr>
        <dsp:cNvPr id="0" name=""/>
        <dsp:cNvSpPr/>
      </dsp:nvSpPr>
      <dsp:spPr>
        <a:xfrm rot="10800000">
          <a:off x="0" y="3582679"/>
          <a:ext cx="7042484" cy="903859"/>
        </a:xfrm>
        <a:prstGeom prst="upArrowCallou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Board Holds Public Hearing</a:t>
          </a:r>
        </a:p>
      </dsp:txBody>
      <dsp:txXfrm rot="10800000">
        <a:off x="0" y="3582679"/>
        <a:ext cx="7042484" cy="587300"/>
      </dsp:txXfrm>
    </dsp:sp>
    <dsp:sp modelId="{FDE024BD-D02B-5740-B668-AB87E729CC1F}">
      <dsp:nvSpPr>
        <dsp:cNvPr id="0" name=""/>
        <dsp:cNvSpPr/>
      </dsp:nvSpPr>
      <dsp:spPr>
        <a:xfrm rot="10800000">
          <a:off x="0" y="2687634"/>
          <a:ext cx="7042484" cy="903859"/>
        </a:xfrm>
        <a:prstGeom prst="upArrowCallou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Clerk Publishes Notice of Public Hearing and Makes Copy Available for Inspection</a:t>
          </a:r>
        </a:p>
      </dsp:txBody>
      <dsp:txXfrm rot="10800000">
        <a:off x="0" y="2687634"/>
        <a:ext cx="7042484" cy="587300"/>
      </dsp:txXfrm>
    </dsp:sp>
    <dsp:sp modelId="{7DE91DCF-7E99-354E-8CC8-CF2B150F09EC}">
      <dsp:nvSpPr>
        <dsp:cNvPr id="0" name=""/>
        <dsp:cNvSpPr/>
      </dsp:nvSpPr>
      <dsp:spPr>
        <a:xfrm rot="10800000">
          <a:off x="0" y="1792590"/>
          <a:ext cx="7042484" cy="903859"/>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Budget Officer Submits Proposed Budget to Board (By June 1)                                                       </a:t>
          </a:r>
        </a:p>
      </dsp:txBody>
      <dsp:txXfrm rot="10800000">
        <a:off x="0" y="1792590"/>
        <a:ext cx="7042484" cy="587300"/>
      </dsp:txXfrm>
    </dsp:sp>
    <dsp:sp modelId="{0A4A9A20-3948-2D4A-8514-B3122F531D8B}">
      <dsp:nvSpPr>
        <dsp:cNvPr id="0" name=""/>
        <dsp:cNvSpPr/>
      </dsp:nvSpPr>
      <dsp:spPr>
        <a:xfrm rot="10800000">
          <a:off x="0" y="897546"/>
          <a:ext cx="7042484" cy="903859"/>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Department Heads Submit Budget Requests to Budget Officer </a:t>
          </a:r>
        </a:p>
        <a:p>
          <a:pPr marL="0" lvl="0" indent="0" algn="ctr" defTabSz="800100">
            <a:lnSpc>
              <a:spcPct val="90000"/>
            </a:lnSpc>
            <a:spcBef>
              <a:spcPct val="0"/>
            </a:spcBef>
            <a:spcAft>
              <a:spcPct val="35000"/>
            </a:spcAft>
            <a:buNone/>
          </a:pPr>
          <a:r>
            <a:rPr lang="en-US" sz="1800" kern="1200" dirty="0"/>
            <a:t>(By April 30)</a:t>
          </a:r>
        </a:p>
      </dsp:txBody>
      <dsp:txXfrm rot="10800000">
        <a:off x="0" y="897546"/>
        <a:ext cx="7042484" cy="587300"/>
      </dsp:txXfrm>
    </dsp:sp>
    <dsp:sp modelId="{AF0ABEC7-8A24-FE49-9B63-06DB208562E3}">
      <dsp:nvSpPr>
        <dsp:cNvPr id="0" name=""/>
        <dsp:cNvSpPr/>
      </dsp:nvSpPr>
      <dsp:spPr>
        <a:xfrm rot="10800000">
          <a:off x="0" y="2502"/>
          <a:ext cx="7042484" cy="903859"/>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Budget Retreats / Pre-planning / Citizen Input</a:t>
          </a:r>
        </a:p>
      </dsp:txBody>
      <dsp:txXfrm rot="10800000">
        <a:off x="0" y="2502"/>
        <a:ext cx="7042484" cy="5873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4C822E-2E2D-824A-BCA6-AFDC5F2EF56E}">
      <dsp:nvSpPr>
        <dsp:cNvPr id="0" name=""/>
        <dsp:cNvSpPr/>
      </dsp:nvSpPr>
      <dsp:spPr>
        <a:xfrm>
          <a:off x="0" y="5430635"/>
          <a:ext cx="2153412" cy="89094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3151" tIns="149352" rIns="153151"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Encumber</a:t>
          </a:r>
        </a:p>
      </dsp:txBody>
      <dsp:txXfrm>
        <a:off x="0" y="5430635"/>
        <a:ext cx="2153412" cy="890940"/>
      </dsp:txXfrm>
    </dsp:sp>
    <dsp:sp modelId="{A6AC6055-2D74-A84A-9282-94210F2C5AE1}">
      <dsp:nvSpPr>
        <dsp:cNvPr id="0" name=""/>
        <dsp:cNvSpPr/>
      </dsp:nvSpPr>
      <dsp:spPr>
        <a:xfrm>
          <a:off x="2153411" y="5430635"/>
          <a:ext cx="6460236" cy="89094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31044" tIns="177800" rIns="131044" bIns="177800" numCol="1" spcCol="1270" anchor="ctr" anchorCtr="0">
          <a:noAutofit/>
        </a:bodyPr>
        <a:lstStyle/>
        <a:p>
          <a:pPr marL="0" lvl="0" indent="0" algn="l" defTabSz="622300">
            <a:lnSpc>
              <a:spcPct val="90000"/>
            </a:lnSpc>
            <a:spcBef>
              <a:spcPct val="0"/>
            </a:spcBef>
            <a:spcAft>
              <a:spcPct val="35000"/>
            </a:spcAft>
            <a:buNone/>
          </a:pPr>
          <a:r>
            <a:rPr lang="en-US" sz="1400" kern="1200" dirty="0"/>
            <a:t>Subtract amount that is expected to be paid out during budget period from total appropriation		</a:t>
          </a:r>
        </a:p>
      </dsp:txBody>
      <dsp:txXfrm>
        <a:off x="2153411" y="5430635"/>
        <a:ext cx="6460236" cy="890940"/>
      </dsp:txXfrm>
    </dsp:sp>
    <dsp:sp modelId="{A05AF1FD-3E5B-DE42-A2E0-E26B40F79E13}">
      <dsp:nvSpPr>
        <dsp:cNvPr id="0" name=""/>
        <dsp:cNvSpPr/>
      </dsp:nvSpPr>
      <dsp:spPr>
        <a:xfrm rot="10800000">
          <a:off x="0" y="4073732"/>
          <a:ext cx="2153412" cy="1370267"/>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3151" tIns="149352" rIns="153151" bIns="149352" numCol="1" spcCol="1270" anchor="ctr" anchorCtr="0">
          <a:noAutofit/>
        </a:bodyPr>
        <a:lstStyle/>
        <a:p>
          <a:pPr marL="0" lvl="0" indent="0" algn="ctr" defTabSz="933450">
            <a:lnSpc>
              <a:spcPct val="90000"/>
            </a:lnSpc>
            <a:spcBef>
              <a:spcPct val="0"/>
            </a:spcBef>
            <a:spcAft>
              <a:spcPct val="35000"/>
            </a:spcAft>
            <a:buNone/>
          </a:pPr>
          <a:r>
            <a:rPr lang="en-US" sz="2100" kern="1200" dirty="0"/>
            <a:t>Certificate</a:t>
          </a:r>
        </a:p>
      </dsp:txBody>
      <dsp:txXfrm rot="-10800000">
        <a:off x="0" y="4073732"/>
        <a:ext cx="2153412" cy="890673"/>
      </dsp:txXfrm>
    </dsp:sp>
    <dsp:sp modelId="{CD31EF80-557F-FE4A-9CE9-88285346F254}">
      <dsp:nvSpPr>
        <dsp:cNvPr id="0" name=""/>
        <dsp:cNvSpPr/>
      </dsp:nvSpPr>
      <dsp:spPr>
        <a:xfrm>
          <a:off x="2153411" y="4073732"/>
          <a:ext cx="6460236" cy="890673"/>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31044" tIns="177800" rIns="131044" bIns="177800" numCol="1" spcCol="1270" anchor="ctr" anchorCtr="0">
          <a:noAutofit/>
        </a:bodyPr>
        <a:lstStyle/>
        <a:p>
          <a:pPr marL="0" lvl="0" indent="0" algn="l" defTabSz="622300">
            <a:lnSpc>
              <a:spcPct val="90000"/>
            </a:lnSpc>
            <a:spcBef>
              <a:spcPct val="0"/>
            </a:spcBef>
            <a:spcAft>
              <a:spcPct val="35000"/>
            </a:spcAft>
            <a:buNone/>
          </a:pPr>
          <a:r>
            <a:rPr lang="en-US" sz="1400" kern="1200" dirty="0"/>
            <a:t>Affix preaudit certificate to any “writing” that evidences contract/agreement/order.  The certificate must be signed by the finance officer or deputy finance officer </a:t>
          </a:r>
        </a:p>
      </dsp:txBody>
      <dsp:txXfrm>
        <a:off x="2153411" y="4073732"/>
        <a:ext cx="6460236" cy="890673"/>
      </dsp:txXfrm>
    </dsp:sp>
    <dsp:sp modelId="{B84F466D-7062-FC47-9ECB-F6CA3E8549E9}">
      <dsp:nvSpPr>
        <dsp:cNvPr id="0" name=""/>
        <dsp:cNvSpPr/>
      </dsp:nvSpPr>
      <dsp:spPr>
        <a:xfrm rot="10800000">
          <a:off x="0" y="2716829"/>
          <a:ext cx="2153412" cy="1370267"/>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3151" tIns="149352" rIns="153151" bIns="149352" numCol="1" spcCol="1270" anchor="ctr" anchorCtr="0">
          <a:noAutofit/>
        </a:bodyPr>
        <a:lstStyle/>
        <a:p>
          <a:pPr marL="0" lvl="0" indent="0" algn="ctr" defTabSz="933450">
            <a:lnSpc>
              <a:spcPct val="90000"/>
            </a:lnSpc>
            <a:spcBef>
              <a:spcPct val="0"/>
            </a:spcBef>
            <a:spcAft>
              <a:spcPct val="35000"/>
            </a:spcAft>
            <a:buNone/>
          </a:pPr>
          <a:r>
            <a:rPr lang="en-US" sz="2100" kern="1200" dirty="0"/>
            <a:t>Unencumbered Monies</a:t>
          </a:r>
        </a:p>
      </dsp:txBody>
      <dsp:txXfrm rot="-10800000">
        <a:off x="0" y="2716829"/>
        <a:ext cx="2153412" cy="890673"/>
      </dsp:txXfrm>
    </dsp:sp>
    <dsp:sp modelId="{CD4E39CA-D0CB-5340-A049-2A4AF6780EC0}">
      <dsp:nvSpPr>
        <dsp:cNvPr id="0" name=""/>
        <dsp:cNvSpPr/>
      </dsp:nvSpPr>
      <dsp:spPr>
        <a:xfrm>
          <a:off x="2153411" y="2716829"/>
          <a:ext cx="6460236" cy="890673"/>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31044" tIns="177800" rIns="131044" bIns="177800" numCol="1" spcCol="1270" anchor="ctr" anchorCtr="0">
          <a:noAutofit/>
        </a:bodyPr>
        <a:lstStyle/>
        <a:p>
          <a:pPr marL="0" lvl="0" indent="0" algn="l" defTabSz="622300">
            <a:lnSpc>
              <a:spcPct val="90000"/>
            </a:lnSpc>
            <a:spcBef>
              <a:spcPct val="0"/>
            </a:spcBef>
            <a:spcAft>
              <a:spcPct val="35000"/>
            </a:spcAft>
            <a:buNone/>
          </a:pPr>
          <a:r>
            <a:rPr lang="en-US" sz="1400" kern="1200"/>
            <a:t>Check to see if sufficient funds remain in the appropriation to cover amount that will come due this fiscal year</a:t>
          </a:r>
        </a:p>
      </dsp:txBody>
      <dsp:txXfrm>
        <a:off x="2153411" y="2716829"/>
        <a:ext cx="6460236" cy="890673"/>
      </dsp:txXfrm>
    </dsp:sp>
    <dsp:sp modelId="{34066B04-4FAB-194F-B83C-98AFCFDED4F0}">
      <dsp:nvSpPr>
        <dsp:cNvPr id="0" name=""/>
        <dsp:cNvSpPr/>
      </dsp:nvSpPr>
      <dsp:spPr>
        <a:xfrm rot="10800000">
          <a:off x="0" y="1359926"/>
          <a:ext cx="2153412" cy="1370267"/>
        </a:xfrm>
        <a:prstGeom prst="upArrowCallout">
          <a:avLst>
            <a:gd name="adj1" fmla="val 5000"/>
            <a:gd name="adj2" fmla="val 10000"/>
            <a:gd name="adj3" fmla="val 15000"/>
            <a:gd name="adj4" fmla="val 64977"/>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3151" tIns="149352" rIns="153151" bIns="149352" numCol="1" spcCol="1270" anchor="ctr" anchorCtr="0">
          <a:noAutofit/>
        </a:bodyPr>
        <a:lstStyle/>
        <a:p>
          <a:pPr marL="0" lvl="0" indent="0" algn="ctr" defTabSz="933450">
            <a:lnSpc>
              <a:spcPct val="90000"/>
            </a:lnSpc>
            <a:spcBef>
              <a:spcPct val="0"/>
            </a:spcBef>
            <a:spcAft>
              <a:spcPct val="35000"/>
            </a:spcAft>
            <a:buNone/>
          </a:pPr>
          <a:r>
            <a:rPr lang="en-US" sz="2100" kern="1200" dirty="0"/>
            <a:t>Appropriation</a:t>
          </a:r>
        </a:p>
      </dsp:txBody>
      <dsp:txXfrm rot="-10800000">
        <a:off x="0" y="1359926"/>
        <a:ext cx="2153412" cy="890673"/>
      </dsp:txXfrm>
    </dsp:sp>
    <dsp:sp modelId="{81B3288D-961E-494A-A2F9-6F269AF0ED8A}">
      <dsp:nvSpPr>
        <dsp:cNvPr id="0" name=""/>
        <dsp:cNvSpPr/>
      </dsp:nvSpPr>
      <dsp:spPr>
        <a:xfrm>
          <a:off x="2153411" y="1359926"/>
          <a:ext cx="6460236" cy="89067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31044" tIns="177800" rIns="131044" bIns="177800" numCol="1" spcCol="1270" anchor="ctr" anchorCtr="0">
          <a:noAutofit/>
        </a:bodyPr>
        <a:lstStyle/>
        <a:p>
          <a:pPr marL="0" lvl="0" indent="0" algn="l" defTabSz="622300">
            <a:lnSpc>
              <a:spcPct val="90000"/>
            </a:lnSpc>
            <a:spcBef>
              <a:spcPct val="0"/>
            </a:spcBef>
            <a:spcAft>
              <a:spcPct val="35000"/>
            </a:spcAft>
            <a:buNone/>
          </a:pPr>
          <a:r>
            <a:rPr lang="en-US" sz="1400" kern="1200"/>
            <a:t>Check to see if there is an appropriation in budget ordinance or project ordinance for amount due this fiscal year</a:t>
          </a:r>
        </a:p>
      </dsp:txBody>
      <dsp:txXfrm>
        <a:off x="2153411" y="1359926"/>
        <a:ext cx="6460236" cy="890673"/>
      </dsp:txXfrm>
    </dsp:sp>
    <dsp:sp modelId="{C5FFC130-6C6B-CD44-AC1F-5E00B83E69E0}">
      <dsp:nvSpPr>
        <dsp:cNvPr id="0" name=""/>
        <dsp:cNvSpPr/>
      </dsp:nvSpPr>
      <dsp:spPr>
        <a:xfrm rot="10800000">
          <a:off x="0" y="3023"/>
          <a:ext cx="2153412" cy="1370267"/>
        </a:xfrm>
        <a:prstGeom prst="upArrowCallout">
          <a:avLst>
            <a:gd name="adj1" fmla="val 5000"/>
            <a:gd name="adj2" fmla="val 10000"/>
            <a:gd name="adj3" fmla="val 15000"/>
            <a:gd name="adj4" fmla="val 64977"/>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3151" tIns="149352" rIns="153151" bIns="149352" numCol="1" spcCol="1270" anchor="ctr" anchorCtr="0">
          <a:noAutofit/>
        </a:bodyPr>
        <a:lstStyle/>
        <a:p>
          <a:pPr marL="0" lvl="0" indent="0" algn="ctr" defTabSz="933450">
            <a:lnSpc>
              <a:spcPct val="90000"/>
            </a:lnSpc>
            <a:spcBef>
              <a:spcPct val="0"/>
            </a:spcBef>
            <a:spcAft>
              <a:spcPct val="35000"/>
            </a:spcAft>
            <a:buNone/>
          </a:pPr>
          <a:r>
            <a:rPr lang="en-US" sz="2100" kern="1200" dirty="0"/>
            <a:t>Finance Officer (or Deputy)</a:t>
          </a:r>
        </a:p>
      </dsp:txBody>
      <dsp:txXfrm rot="-10800000">
        <a:off x="0" y="3023"/>
        <a:ext cx="2153412" cy="890673"/>
      </dsp:txXfrm>
    </dsp:sp>
    <dsp:sp modelId="{CE65C641-B545-0946-B470-D3EEAA05FFDD}">
      <dsp:nvSpPr>
        <dsp:cNvPr id="0" name=""/>
        <dsp:cNvSpPr/>
      </dsp:nvSpPr>
      <dsp:spPr>
        <a:xfrm>
          <a:off x="2153411" y="3023"/>
          <a:ext cx="6460236" cy="890673"/>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131044" tIns="177800" rIns="131044" bIns="177800" numCol="1" spcCol="1270" anchor="ctr" anchorCtr="0">
          <a:noAutofit/>
        </a:bodyPr>
        <a:lstStyle/>
        <a:p>
          <a:pPr marL="0" lvl="0" indent="0" algn="l" defTabSz="622300">
            <a:lnSpc>
              <a:spcPct val="90000"/>
            </a:lnSpc>
            <a:spcBef>
              <a:spcPct val="0"/>
            </a:spcBef>
            <a:spcAft>
              <a:spcPct val="35000"/>
            </a:spcAft>
            <a:buNone/>
          </a:pPr>
          <a:r>
            <a:rPr lang="en-US" sz="1400" kern="1200" dirty="0"/>
            <a:t>Before an obligation is incurred, finance officer (or deputy finance officer) must:</a:t>
          </a:r>
        </a:p>
      </dsp:txBody>
      <dsp:txXfrm>
        <a:off x="2153411" y="3023"/>
        <a:ext cx="6460236" cy="8906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56EA5-92F3-EC4C-97CC-F5860E5C475E}">
      <dsp:nvSpPr>
        <dsp:cNvPr id="0" name=""/>
        <dsp:cNvSpPr/>
      </dsp:nvSpPr>
      <dsp:spPr>
        <a:xfrm rot="5400000">
          <a:off x="570222" y="2339176"/>
          <a:ext cx="1694901" cy="282027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1CC0C1-301C-0B45-AC69-1482F277357D}">
      <dsp:nvSpPr>
        <dsp:cNvPr id="0" name=""/>
        <dsp:cNvSpPr/>
      </dsp:nvSpPr>
      <dsp:spPr>
        <a:xfrm>
          <a:off x="287301" y="3181831"/>
          <a:ext cx="2546162" cy="223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Financial Audit</a:t>
          </a:r>
          <a:r>
            <a:rPr lang="en-US" sz="1800" kern="1200" dirty="0"/>
            <a:t>: All local governments must undergo an annual financial audit              (G.S. 159-34)</a:t>
          </a:r>
        </a:p>
      </dsp:txBody>
      <dsp:txXfrm>
        <a:off x="287301" y="3181831"/>
        <a:ext cx="2546162" cy="2231860"/>
      </dsp:txXfrm>
    </dsp:sp>
    <dsp:sp modelId="{2A83E006-2E7A-5E48-B149-A10E707355DD}">
      <dsp:nvSpPr>
        <dsp:cNvPr id="0" name=""/>
        <dsp:cNvSpPr/>
      </dsp:nvSpPr>
      <dsp:spPr>
        <a:xfrm>
          <a:off x="2353055" y="2131544"/>
          <a:ext cx="480408" cy="48040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AFB907-DF79-EA47-968F-6B735C25330A}">
      <dsp:nvSpPr>
        <dsp:cNvPr id="0" name=""/>
        <dsp:cNvSpPr/>
      </dsp:nvSpPr>
      <dsp:spPr>
        <a:xfrm rot="5400000">
          <a:off x="3687222" y="1567871"/>
          <a:ext cx="1694901" cy="282027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D67B1E-D9AA-E043-8165-277E91EFB71E}">
      <dsp:nvSpPr>
        <dsp:cNvPr id="0" name=""/>
        <dsp:cNvSpPr/>
      </dsp:nvSpPr>
      <dsp:spPr>
        <a:xfrm>
          <a:off x="3404301" y="2410527"/>
          <a:ext cx="2546162" cy="223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Yellow Book Audit</a:t>
          </a:r>
          <a:r>
            <a:rPr lang="en-US" sz="1800" kern="1200" dirty="0"/>
            <a:t>: Expend $100,000 or more in </a:t>
          </a:r>
          <a:r>
            <a:rPr lang="en-US" sz="1800" u="sng" kern="1200" dirty="0"/>
            <a:t>combined</a:t>
          </a:r>
          <a:r>
            <a:rPr lang="en-US" sz="1800" kern="1200" dirty="0"/>
            <a:t> federal or state dollars</a:t>
          </a:r>
        </a:p>
      </dsp:txBody>
      <dsp:txXfrm>
        <a:off x="3404301" y="2410527"/>
        <a:ext cx="2546162" cy="2231860"/>
      </dsp:txXfrm>
    </dsp:sp>
    <dsp:sp modelId="{CBAFB9FD-F4AA-C94A-A28B-BD70CCA20BAD}">
      <dsp:nvSpPr>
        <dsp:cNvPr id="0" name=""/>
        <dsp:cNvSpPr/>
      </dsp:nvSpPr>
      <dsp:spPr>
        <a:xfrm>
          <a:off x="5470056" y="1360239"/>
          <a:ext cx="480408" cy="48040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184CDE-35E6-5C44-B6EF-04C372CE403F}">
      <dsp:nvSpPr>
        <dsp:cNvPr id="0" name=""/>
        <dsp:cNvSpPr/>
      </dsp:nvSpPr>
      <dsp:spPr>
        <a:xfrm rot="5400000">
          <a:off x="6804223" y="796566"/>
          <a:ext cx="1694901" cy="282027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7D69A3-288D-7C43-8A0A-5CF037676CB8}">
      <dsp:nvSpPr>
        <dsp:cNvPr id="0" name=""/>
        <dsp:cNvSpPr/>
      </dsp:nvSpPr>
      <dsp:spPr>
        <a:xfrm>
          <a:off x="6521302" y="1639222"/>
          <a:ext cx="2546162" cy="223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Alternative Compliance Engagement (for ARP/CSLFRF ONLY):</a:t>
          </a:r>
        </a:p>
        <a:p>
          <a:pPr marL="171450" lvl="1" indent="-171450" algn="l" defTabSz="800100">
            <a:lnSpc>
              <a:spcPct val="90000"/>
            </a:lnSpc>
            <a:spcBef>
              <a:spcPct val="0"/>
            </a:spcBef>
            <a:spcAft>
              <a:spcPct val="15000"/>
            </a:spcAft>
            <a:buChar char="•"/>
          </a:pPr>
          <a:r>
            <a:rPr lang="en-US" sz="1800" kern="1200" dirty="0"/>
            <a:t>For local governments receiving $0-$10 million in ARP/CSLFRF</a:t>
          </a:r>
        </a:p>
        <a:p>
          <a:pPr marL="171450" lvl="1" indent="-171450" algn="l" defTabSz="800100">
            <a:lnSpc>
              <a:spcPct val="90000"/>
            </a:lnSpc>
            <a:spcBef>
              <a:spcPct val="0"/>
            </a:spcBef>
            <a:spcAft>
              <a:spcPct val="15000"/>
            </a:spcAft>
            <a:buChar char="•"/>
          </a:pPr>
          <a:r>
            <a:rPr lang="en-US" sz="1800" kern="1200" dirty="0"/>
            <a:t>If only reason triggering Single Audit is ARP/CSLFRF, then can do this as alternative to Single Audit</a:t>
          </a:r>
        </a:p>
      </dsp:txBody>
      <dsp:txXfrm>
        <a:off x="6521302" y="1639222"/>
        <a:ext cx="2546162" cy="2231860"/>
      </dsp:txXfrm>
    </dsp:sp>
    <dsp:sp modelId="{53E24A4A-9116-E641-863B-8928BF485CBA}">
      <dsp:nvSpPr>
        <dsp:cNvPr id="0" name=""/>
        <dsp:cNvSpPr/>
      </dsp:nvSpPr>
      <dsp:spPr>
        <a:xfrm>
          <a:off x="8587057" y="588934"/>
          <a:ext cx="480408" cy="48040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C54C9E-5F76-8642-B35B-24070FE59ED5}">
      <dsp:nvSpPr>
        <dsp:cNvPr id="0" name=""/>
        <dsp:cNvSpPr/>
      </dsp:nvSpPr>
      <dsp:spPr>
        <a:xfrm rot="5400000">
          <a:off x="9921224" y="25261"/>
          <a:ext cx="1694901" cy="282027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0415BC-35C2-504D-A71E-424BD9BB801C}">
      <dsp:nvSpPr>
        <dsp:cNvPr id="0" name=""/>
        <dsp:cNvSpPr/>
      </dsp:nvSpPr>
      <dsp:spPr>
        <a:xfrm>
          <a:off x="9638303" y="867917"/>
          <a:ext cx="2546162" cy="223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Federal Single Audit</a:t>
          </a:r>
          <a:r>
            <a:rPr lang="en-US" sz="1800" kern="1200" dirty="0"/>
            <a:t>: Expend $750,000 or more in </a:t>
          </a:r>
          <a:r>
            <a:rPr lang="en-US" sz="1800" u="sng" kern="1200" dirty="0"/>
            <a:t>federal</a:t>
          </a:r>
          <a:r>
            <a:rPr lang="en-US" sz="1800" kern="1200" dirty="0"/>
            <a:t> dollars during the non-federal entity’s fiscal year</a:t>
          </a:r>
        </a:p>
      </dsp:txBody>
      <dsp:txXfrm>
        <a:off x="9638303" y="867917"/>
        <a:ext cx="2546162" cy="22318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BFC83-CC93-AD47-96E0-8C857277DF1A}">
      <dsp:nvSpPr>
        <dsp:cNvPr id="0" name=""/>
        <dsp:cNvSpPr/>
      </dsp:nvSpPr>
      <dsp:spPr>
        <a:xfrm rot="5400000">
          <a:off x="-170846" y="171862"/>
          <a:ext cx="1138979" cy="79728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Adopt</a:t>
          </a:r>
        </a:p>
      </dsp:txBody>
      <dsp:txXfrm rot="-5400000">
        <a:off x="2" y="399658"/>
        <a:ext cx="797285" cy="341694"/>
      </dsp:txXfrm>
    </dsp:sp>
    <dsp:sp modelId="{5192A4F6-8A2C-0E4F-9E77-A8DEA5C272A2}">
      <dsp:nvSpPr>
        <dsp:cNvPr id="0" name=""/>
        <dsp:cNvSpPr/>
      </dsp:nvSpPr>
      <dsp:spPr>
        <a:xfrm rot="5400000">
          <a:off x="2693071" y="-1894771"/>
          <a:ext cx="740336" cy="4531909"/>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Adopt the policies</a:t>
          </a:r>
        </a:p>
      </dsp:txBody>
      <dsp:txXfrm rot="-5400000">
        <a:off x="797285" y="37155"/>
        <a:ext cx="4495769" cy="668056"/>
      </dsp:txXfrm>
    </dsp:sp>
    <dsp:sp modelId="{875F7B3E-B267-364A-98CF-F9F62E7890A8}">
      <dsp:nvSpPr>
        <dsp:cNvPr id="0" name=""/>
        <dsp:cNvSpPr/>
      </dsp:nvSpPr>
      <dsp:spPr>
        <a:xfrm rot="5400000">
          <a:off x="-170846" y="1214848"/>
          <a:ext cx="1138979" cy="797285"/>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Incorporate</a:t>
          </a:r>
        </a:p>
      </dsp:txBody>
      <dsp:txXfrm rot="-5400000">
        <a:off x="2" y="1442644"/>
        <a:ext cx="797285" cy="341694"/>
      </dsp:txXfrm>
    </dsp:sp>
    <dsp:sp modelId="{DAA34868-3BA7-2042-B01D-03E4DECBB235}">
      <dsp:nvSpPr>
        <dsp:cNvPr id="0" name=""/>
        <dsp:cNvSpPr/>
      </dsp:nvSpPr>
      <dsp:spPr>
        <a:xfrm rot="5400000">
          <a:off x="2693071" y="-851784"/>
          <a:ext cx="740336" cy="4531909"/>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Incorporate procedures</a:t>
          </a:r>
        </a:p>
      </dsp:txBody>
      <dsp:txXfrm rot="-5400000">
        <a:off x="797285" y="1080142"/>
        <a:ext cx="4495769" cy="668056"/>
      </dsp:txXfrm>
    </dsp:sp>
    <dsp:sp modelId="{B644AE7D-8A93-BE4B-A176-75A81BEF6738}">
      <dsp:nvSpPr>
        <dsp:cNvPr id="0" name=""/>
        <dsp:cNvSpPr/>
      </dsp:nvSpPr>
      <dsp:spPr>
        <a:xfrm rot="5400000">
          <a:off x="-170846" y="2257834"/>
          <a:ext cx="1138979" cy="797285"/>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Assign</a:t>
          </a:r>
        </a:p>
      </dsp:txBody>
      <dsp:txXfrm rot="-5400000">
        <a:off x="2" y="2485630"/>
        <a:ext cx="797285" cy="341694"/>
      </dsp:txXfrm>
    </dsp:sp>
    <dsp:sp modelId="{A52DA362-52F7-C444-B6E1-470800CE19EB}">
      <dsp:nvSpPr>
        <dsp:cNvPr id="0" name=""/>
        <dsp:cNvSpPr/>
      </dsp:nvSpPr>
      <dsp:spPr>
        <a:xfrm rot="5400000">
          <a:off x="2693071" y="191201"/>
          <a:ext cx="740336" cy="4531909"/>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Assign responsibilities</a:t>
          </a:r>
        </a:p>
      </dsp:txBody>
      <dsp:txXfrm rot="-5400000">
        <a:off x="797285" y="2123127"/>
        <a:ext cx="4495769" cy="668056"/>
      </dsp:txXfrm>
    </dsp:sp>
    <dsp:sp modelId="{F090F147-C5A8-6542-8FDA-624009868DC0}">
      <dsp:nvSpPr>
        <dsp:cNvPr id="0" name=""/>
        <dsp:cNvSpPr/>
      </dsp:nvSpPr>
      <dsp:spPr>
        <a:xfrm rot="5400000">
          <a:off x="-170846" y="3300821"/>
          <a:ext cx="1138979" cy="79728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Follow</a:t>
          </a:r>
        </a:p>
      </dsp:txBody>
      <dsp:txXfrm rot="-5400000">
        <a:off x="2" y="3528617"/>
        <a:ext cx="797285" cy="341694"/>
      </dsp:txXfrm>
    </dsp:sp>
    <dsp:sp modelId="{75457CD2-4C80-5649-8704-E8589C02C958}">
      <dsp:nvSpPr>
        <dsp:cNvPr id="0" name=""/>
        <dsp:cNvSpPr/>
      </dsp:nvSpPr>
      <dsp:spPr>
        <a:xfrm rot="5400000">
          <a:off x="2693071" y="1234188"/>
          <a:ext cx="740336" cy="4531909"/>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a:t>Follow the procedures</a:t>
          </a:r>
        </a:p>
      </dsp:txBody>
      <dsp:txXfrm rot="-5400000">
        <a:off x="797285" y="3166114"/>
        <a:ext cx="4495769" cy="668056"/>
      </dsp:txXfrm>
    </dsp:sp>
    <dsp:sp modelId="{AB0F9832-7889-F64C-9C55-6DB289288F94}">
      <dsp:nvSpPr>
        <dsp:cNvPr id="0" name=""/>
        <dsp:cNvSpPr/>
      </dsp:nvSpPr>
      <dsp:spPr>
        <a:xfrm rot="5400000">
          <a:off x="-170846" y="4343807"/>
          <a:ext cx="1138979" cy="797285"/>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Document</a:t>
          </a:r>
        </a:p>
      </dsp:txBody>
      <dsp:txXfrm rot="-5400000">
        <a:off x="2" y="4571603"/>
        <a:ext cx="797285" cy="341694"/>
      </dsp:txXfrm>
    </dsp:sp>
    <dsp:sp modelId="{CE535E34-196B-FE4D-B5A9-7046DAFEBFE2}">
      <dsp:nvSpPr>
        <dsp:cNvPr id="0" name=""/>
        <dsp:cNvSpPr/>
      </dsp:nvSpPr>
      <dsp:spPr>
        <a:xfrm rot="5400000">
          <a:off x="2693071" y="2277174"/>
          <a:ext cx="740336" cy="4531909"/>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a:t>Document everything</a:t>
          </a:r>
        </a:p>
      </dsp:txBody>
      <dsp:txXfrm rot="-5400000">
        <a:off x="797285" y="4209100"/>
        <a:ext cx="4495769" cy="668056"/>
      </dsp:txXfrm>
    </dsp:sp>
    <dsp:sp modelId="{35B506EA-AA1A-444C-881D-B1C6E6705808}">
      <dsp:nvSpPr>
        <dsp:cNvPr id="0" name=""/>
        <dsp:cNvSpPr/>
      </dsp:nvSpPr>
      <dsp:spPr>
        <a:xfrm rot="5400000">
          <a:off x="-170846" y="5386794"/>
          <a:ext cx="1138979" cy="79728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Retain</a:t>
          </a:r>
        </a:p>
      </dsp:txBody>
      <dsp:txXfrm rot="-5400000">
        <a:off x="2" y="5614590"/>
        <a:ext cx="797285" cy="341694"/>
      </dsp:txXfrm>
    </dsp:sp>
    <dsp:sp modelId="{77D60113-9BF0-EC40-B86A-A7DCAF5B63B5}">
      <dsp:nvSpPr>
        <dsp:cNvPr id="0" name=""/>
        <dsp:cNvSpPr/>
      </dsp:nvSpPr>
      <dsp:spPr>
        <a:xfrm rot="5400000">
          <a:off x="2693071" y="3320160"/>
          <a:ext cx="740336" cy="4531909"/>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a:t>Retain the documentation</a:t>
          </a:r>
        </a:p>
      </dsp:txBody>
      <dsp:txXfrm rot="-5400000">
        <a:off x="797285" y="5252086"/>
        <a:ext cx="4495769" cy="6680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BC939-84C4-5242-8E04-F30D13E6B0BC}">
      <dsp:nvSpPr>
        <dsp:cNvPr id="0" name=""/>
        <dsp:cNvSpPr/>
      </dsp:nvSpPr>
      <dsp:spPr>
        <a:xfrm>
          <a:off x="1992493" y="0"/>
          <a:ext cx="2188770" cy="2188993"/>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sp>
    <dsp:sp modelId="{E278BDFB-E838-8940-AD90-46D5C1940F1C}">
      <dsp:nvSpPr>
        <dsp:cNvPr id="0" name=""/>
        <dsp:cNvSpPr/>
      </dsp:nvSpPr>
      <dsp:spPr>
        <a:xfrm>
          <a:off x="2475739" y="792356"/>
          <a:ext cx="1221458" cy="610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Support</a:t>
          </a:r>
        </a:p>
      </dsp:txBody>
      <dsp:txXfrm>
        <a:off x="2475739" y="792356"/>
        <a:ext cx="1221458" cy="610665"/>
      </dsp:txXfrm>
    </dsp:sp>
    <dsp:sp modelId="{6F70F377-7706-4548-BD3B-7A1DD61BC02B}">
      <dsp:nvSpPr>
        <dsp:cNvPr id="0" name=""/>
        <dsp:cNvSpPr/>
      </dsp:nvSpPr>
      <dsp:spPr>
        <a:xfrm>
          <a:off x="1416629" y="1267030"/>
          <a:ext cx="2188770" cy="2188993"/>
        </a:xfrm>
        <a:prstGeom prst="leftCircularArrow">
          <a:avLst>
            <a:gd name="adj1" fmla="val 10980"/>
            <a:gd name="adj2" fmla="val 1142322"/>
            <a:gd name="adj3" fmla="val 6300000"/>
            <a:gd name="adj4" fmla="val 18900000"/>
            <a:gd name="adj5" fmla="val 12500"/>
          </a:avLst>
        </a:prstGeom>
        <a:solidFill>
          <a:schemeClr val="accent5">
            <a:hueOff val="368749"/>
            <a:satOff val="4187"/>
            <a:lumOff val="3791"/>
            <a:alphaOff val="0"/>
          </a:schemeClr>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sp>
    <dsp:sp modelId="{DD9C2605-89F0-D143-BA7B-9E99B75CC64C}">
      <dsp:nvSpPr>
        <dsp:cNvPr id="0" name=""/>
        <dsp:cNvSpPr/>
      </dsp:nvSpPr>
      <dsp:spPr>
        <a:xfrm>
          <a:off x="1865215" y="2052580"/>
          <a:ext cx="1221458" cy="610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Prevent</a:t>
          </a:r>
        </a:p>
      </dsp:txBody>
      <dsp:txXfrm>
        <a:off x="1865215" y="2052580"/>
        <a:ext cx="1221458" cy="610665"/>
      </dsp:txXfrm>
    </dsp:sp>
    <dsp:sp modelId="{888A7305-DA51-814B-AC51-9F1C50FC405C}">
      <dsp:nvSpPr>
        <dsp:cNvPr id="0" name=""/>
        <dsp:cNvSpPr/>
      </dsp:nvSpPr>
      <dsp:spPr>
        <a:xfrm>
          <a:off x="1992493" y="2520448"/>
          <a:ext cx="2188770" cy="2188993"/>
        </a:xfrm>
        <a:prstGeom prst="circularArrow">
          <a:avLst>
            <a:gd name="adj1" fmla="val 10980"/>
            <a:gd name="adj2" fmla="val 1142322"/>
            <a:gd name="adj3" fmla="val 4500000"/>
            <a:gd name="adj4" fmla="val 13500000"/>
            <a:gd name="adj5" fmla="val 12500"/>
          </a:avLst>
        </a:prstGeom>
        <a:solidFill>
          <a:schemeClr val="accent4"/>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sp>
    <dsp:sp modelId="{10C0F747-593D-AD4E-9137-A37F04F1280F}">
      <dsp:nvSpPr>
        <dsp:cNvPr id="0" name=""/>
        <dsp:cNvSpPr/>
      </dsp:nvSpPr>
      <dsp:spPr>
        <a:xfrm>
          <a:off x="2475739" y="3312804"/>
          <a:ext cx="1221458" cy="610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Regulate</a:t>
          </a:r>
        </a:p>
      </dsp:txBody>
      <dsp:txXfrm>
        <a:off x="2475739" y="3312804"/>
        <a:ext cx="1221458" cy="610665"/>
      </dsp:txXfrm>
    </dsp:sp>
    <dsp:sp modelId="{82B9D0C5-7D74-0049-B4BC-E4593F5A14BF}">
      <dsp:nvSpPr>
        <dsp:cNvPr id="0" name=""/>
        <dsp:cNvSpPr/>
      </dsp:nvSpPr>
      <dsp:spPr>
        <a:xfrm>
          <a:off x="1540451" y="3923470"/>
          <a:ext cx="1880429" cy="1881338"/>
        </a:xfrm>
        <a:prstGeom prst="blockArc">
          <a:avLst>
            <a:gd name="adj1" fmla="val 0"/>
            <a:gd name="adj2" fmla="val 18900000"/>
            <a:gd name="adj3" fmla="val 12740"/>
          </a:avLst>
        </a:prstGeom>
        <a:solidFill>
          <a:schemeClr val="accent2"/>
        </a:solidFill>
        <a:ln w="12700" cap="flat" cmpd="sng" algn="ctr">
          <a:solidFill>
            <a:schemeClr val="lt1">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sp>
    <dsp:sp modelId="{E01E0D9D-1A68-FE41-8A16-2191AF65F69C}">
      <dsp:nvSpPr>
        <dsp:cNvPr id="0" name=""/>
        <dsp:cNvSpPr/>
      </dsp:nvSpPr>
      <dsp:spPr>
        <a:xfrm>
          <a:off x="1865215" y="4573028"/>
          <a:ext cx="1221458" cy="610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rPr>
            <a:t>Manage</a:t>
          </a:r>
        </a:p>
      </dsp:txBody>
      <dsp:txXfrm>
        <a:off x="1865215" y="4573028"/>
        <a:ext cx="1221458" cy="61066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12677E-2F4A-0044-A40D-268B1270CAC9}" type="datetimeFigureOut">
              <a:rPr lang="en-US" smtClean="0"/>
              <a:t>10/25/2024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91CB65-389D-5746-828D-48F46A6009EB}" type="slidenum">
              <a:rPr lang="en-US" smtClean="0"/>
              <a:t>‹#›</a:t>
            </a:fld>
            <a:endParaRPr lang="en-US"/>
          </a:p>
        </p:txBody>
      </p:sp>
    </p:spTree>
    <p:extLst>
      <p:ext uri="{BB962C8B-B14F-4D97-AF65-F5344CB8AC3E}">
        <p14:creationId xmlns:p14="http://schemas.microsoft.com/office/powerpoint/2010/main" val="91624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D255FF-E733-7A46-8A77-BA6A8CE5004F}" type="slidenum">
              <a:rPr lang="en-US" smtClean="0"/>
              <a:t>1</a:t>
            </a:fld>
            <a:endParaRPr lang="en-US"/>
          </a:p>
        </p:txBody>
      </p:sp>
    </p:spTree>
    <p:extLst>
      <p:ext uri="{BB962C8B-B14F-4D97-AF65-F5344CB8AC3E}">
        <p14:creationId xmlns:p14="http://schemas.microsoft.com/office/powerpoint/2010/main" val="167666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6FF89E-AB40-4634-9EBE-C0C67C9C6109}" type="slidenum">
              <a:rPr lang="en-US" smtClean="0"/>
              <a:t>5</a:t>
            </a:fld>
            <a:endParaRPr lang="en-US"/>
          </a:p>
        </p:txBody>
      </p:sp>
    </p:spTree>
    <p:extLst>
      <p:ext uri="{BB962C8B-B14F-4D97-AF65-F5344CB8AC3E}">
        <p14:creationId xmlns:p14="http://schemas.microsoft.com/office/powerpoint/2010/main" val="2477733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a:extLst>
              <a:ext uri="{FF2B5EF4-FFF2-40B4-BE49-F238E27FC236}">
                <a16:creationId xmlns:a16="http://schemas.microsoft.com/office/drawing/2014/main" id="{7D493297-123E-FB44-948A-2794E8DBFC63}"/>
              </a:ext>
            </a:extLst>
          </p:cNvPr>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a:extLst>
              <a:ext uri="{FF2B5EF4-FFF2-40B4-BE49-F238E27FC236}">
                <a16:creationId xmlns:a16="http://schemas.microsoft.com/office/drawing/2014/main" id="{1F56CDF4-C849-5F42-B329-E051383DA9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46083" name="Slide Number Placeholder 3">
            <a:extLst>
              <a:ext uri="{FF2B5EF4-FFF2-40B4-BE49-F238E27FC236}">
                <a16:creationId xmlns:a16="http://schemas.microsoft.com/office/drawing/2014/main" id="{A84102BB-7A9C-FF45-BE39-2AF6B064DB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0D5816B-2150-1745-99AA-76D99DA7A3FE}" type="slidenum">
              <a:rPr lang="en-US" altLang="en-US" smtClean="0">
                <a:latin typeface="Tahoma" panose="020B0604030504040204" pitchFamily="34" charset="0"/>
              </a:rPr>
              <a:pPr>
                <a:spcBef>
                  <a:spcPct val="0"/>
                </a:spcBef>
              </a:pPr>
              <a:t>6</a:t>
            </a:fld>
            <a:endParaRPr lang="en-US" altLang="en-US">
              <a:latin typeface="Tahoma" panose="020B0604030504040204" pitchFamily="34" charset="0"/>
            </a:endParaRPr>
          </a:p>
        </p:txBody>
      </p:sp>
    </p:spTree>
    <p:extLst>
      <p:ext uri="{BB962C8B-B14F-4D97-AF65-F5344CB8AC3E}">
        <p14:creationId xmlns:p14="http://schemas.microsoft.com/office/powerpoint/2010/main" val="2913799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198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34852" indent="-282635" eaLnBrk="0" hangingPunct="0">
              <a:defRPr sz="2400">
                <a:solidFill>
                  <a:schemeClr val="tx1"/>
                </a:solidFill>
                <a:latin typeface="Tahoma" charset="0"/>
                <a:ea typeface="ＭＳ Ｐゴシック" charset="0"/>
              </a:defRPr>
            </a:lvl2pPr>
            <a:lvl3pPr marL="1130541" indent="-226108" eaLnBrk="0" hangingPunct="0">
              <a:defRPr sz="2400">
                <a:solidFill>
                  <a:schemeClr val="tx1"/>
                </a:solidFill>
                <a:latin typeface="Tahoma" charset="0"/>
                <a:ea typeface="ＭＳ Ｐゴシック" charset="0"/>
              </a:defRPr>
            </a:lvl3pPr>
            <a:lvl4pPr marL="1582758" indent="-226108" eaLnBrk="0" hangingPunct="0">
              <a:defRPr sz="2400">
                <a:solidFill>
                  <a:schemeClr val="tx1"/>
                </a:solidFill>
                <a:latin typeface="Tahoma" charset="0"/>
                <a:ea typeface="ＭＳ Ｐゴシック" charset="0"/>
              </a:defRPr>
            </a:lvl4pPr>
            <a:lvl5pPr marL="2034974" indent="-226108" eaLnBrk="0" hangingPunct="0">
              <a:defRPr sz="2400">
                <a:solidFill>
                  <a:schemeClr val="tx1"/>
                </a:solidFill>
                <a:latin typeface="Tahoma" charset="0"/>
                <a:ea typeface="ＭＳ Ｐゴシック" charset="0"/>
              </a:defRPr>
            </a:lvl5pPr>
            <a:lvl6pPr marL="2487191" indent="-226108" eaLnBrk="0" fontAlgn="base" hangingPunct="0">
              <a:spcBef>
                <a:spcPct val="0"/>
              </a:spcBef>
              <a:spcAft>
                <a:spcPct val="0"/>
              </a:spcAft>
              <a:defRPr sz="2400">
                <a:solidFill>
                  <a:schemeClr val="tx1"/>
                </a:solidFill>
                <a:latin typeface="Tahoma" charset="0"/>
                <a:ea typeface="ＭＳ Ｐゴシック" charset="0"/>
              </a:defRPr>
            </a:lvl6pPr>
            <a:lvl7pPr marL="2939407" indent="-226108" eaLnBrk="0" fontAlgn="base" hangingPunct="0">
              <a:spcBef>
                <a:spcPct val="0"/>
              </a:spcBef>
              <a:spcAft>
                <a:spcPct val="0"/>
              </a:spcAft>
              <a:defRPr sz="2400">
                <a:solidFill>
                  <a:schemeClr val="tx1"/>
                </a:solidFill>
                <a:latin typeface="Tahoma" charset="0"/>
                <a:ea typeface="ＭＳ Ｐゴシック" charset="0"/>
              </a:defRPr>
            </a:lvl7pPr>
            <a:lvl8pPr marL="3391624" indent="-226108" eaLnBrk="0" fontAlgn="base" hangingPunct="0">
              <a:spcBef>
                <a:spcPct val="0"/>
              </a:spcBef>
              <a:spcAft>
                <a:spcPct val="0"/>
              </a:spcAft>
              <a:defRPr sz="2400">
                <a:solidFill>
                  <a:schemeClr val="tx1"/>
                </a:solidFill>
                <a:latin typeface="Tahoma" charset="0"/>
                <a:ea typeface="ＭＳ Ｐゴシック" charset="0"/>
              </a:defRPr>
            </a:lvl8pPr>
            <a:lvl9pPr marL="3843840" indent="-226108"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C7DEF5C8-221E-B942-8128-C8A60ACC00DF}" type="slidenum">
              <a:rPr lang="en-US" sz="1200"/>
              <a:pPr eaLnBrk="1" hangingPunct="1"/>
              <a:t>7</a:t>
            </a:fld>
            <a:endParaRPr lang="en-US" sz="1200"/>
          </a:p>
        </p:txBody>
      </p:sp>
    </p:spTree>
    <p:extLst>
      <p:ext uri="{BB962C8B-B14F-4D97-AF65-F5344CB8AC3E}">
        <p14:creationId xmlns:p14="http://schemas.microsoft.com/office/powerpoint/2010/main" val="927960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A2D21D1-52E2-420B-B491-CFF6D7BB79FB}" type="slidenum">
              <a:rPr lang="en-US" smtClean="0"/>
              <a:pPr/>
              <a:t>19</a:t>
            </a:fld>
            <a:endParaRPr lang="en-US"/>
          </a:p>
        </p:txBody>
      </p:sp>
    </p:spTree>
    <p:extLst>
      <p:ext uri="{BB962C8B-B14F-4D97-AF65-F5344CB8AC3E}">
        <p14:creationId xmlns:p14="http://schemas.microsoft.com/office/powerpoint/2010/main" val="265095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20" indent="-285738" eaLnBrk="0" hangingPunct="0">
              <a:spcBef>
                <a:spcPct val="30000"/>
              </a:spcBef>
              <a:defRPr sz="1200">
                <a:solidFill>
                  <a:schemeClr val="tx1"/>
                </a:solidFill>
                <a:latin typeface="Calibri" pitchFamily="34" charset="0"/>
              </a:defRPr>
            </a:lvl2pPr>
            <a:lvl3pPr marL="1142955" indent="-228592" eaLnBrk="0" hangingPunct="0">
              <a:spcBef>
                <a:spcPct val="30000"/>
              </a:spcBef>
              <a:defRPr sz="1200">
                <a:solidFill>
                  <a:schemeClr val="tx1"/>
                </a:solidFill>
                <a:latin typeface="Calibri" pitchFamily="34" charset="0"/>
              </a:defRPr>
            </a:lvl3pPr>
            <a:lvl4pPr marL="1600136" indent="-228592" eaLnBrk="0" hangingPunct="0">
              <a:spcBef>
                <a:spcPct val="30000"/>
              </a:spcBef>
              <a:defRPr sz="1200">
                <a:solidFill>
                  <a:schemeClr val="tx1"/>
                </a:solidFill>
                <a:latin typeface="Calibri" pitchFamily="34" charset="0"/>
              </a:defRPr>
            </a:lvl4pPr>
            <a:lvl5pPr marL="2057318" indent="-228592" eaLnBrk="0" hangingPunct="0">
              <a:spcBef>
                <a:spcPct val="30000"/>
              </a:spcBef>
              <a:defRPr sz="1200">
                <a:solidFill>
                  <a:schemeClr val="tx1"/>
                </a:solidFill>
                <a:latin typeface="Calibri" pitchFamily="34" charset="0"/>
              </a:defRPr>
            </a:lvl5pPr>
            <a:lvl6pPr marL="2514500" indent="-228592" eaLnBrk="0" fontAlgn="base" hangingPunct="0">
              <a:spcBef>
                <a:spcPct val="30000"/>
              </a:spcBef>
              <a:spcAft>
                <a:spcPct val="0"/>
              </a:spcAft>
              <a:defRPr sz="1200">
                <a:solidFill>
                  <a:schemeClr val="tx1"/>
                </a:solidFill>
                <a:latin typeface="Calibri" pitchFamily="34" charset="0"/>
              </a:defRPr>
            </a:lvl6pPr>
            <a:lvl7pPr marL="2971682" indent="-228592" eaLnBrk="0" fontAlgn="base" hangingPunct="0">
              <a:spcBef>
                <a:spcPct val="30000"/>
              </a:spcBef>
              <a:spcAft>
                <a:spcPct val="0"/>
              </a:spcAft>
              <a:defRPr sz="1200">
                <a:solidFill>
                  <a:schemeClr val="tx1"/>
                </a:solidFill>
                <a:latin typeface="Calibri" pitchFamily="34" charset="0"/>
              </a:defRPr>
            </a:lvl7pPr>
            <a:lvl8pPr marL="3428864" indent="-228592" eaLnBrk="0" fontAlgn="base" hangingPunct="0">
              <a:spcBef>
                <a:spcPct val="30000"/>
              </a:spcBef>
              <a:spcAft>
                <a:spcPct val="0"/>
              </a:spcAft>
              <a:defRPr sz="1200">
                <a:solidFill>
                  <a:schemeClr val="tx1"/>
                </a:solidFill>
                <a:latin typeface="Calibri" pitchFamily="34" charset="0"/>
              </a:defRPr>
            </a:lvl8pPr>
            <a:lvl9pPr marL="3886044" indent="-22859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72DBBF6-B98B-4C7C-89DB-88BD958B9E91}" type="slidenum">
              <a:rPr lang="en-US" altLang="en-US" smtClean="0">
                <a:latin typeface="Arial" charset="0"/>
              </a:rPr>
              <a:pPr eaLnBrk="1" hangingPunct="1">
                <a:spcBef>
                  <a:spcPct val="0"/>
                </a:spcBef>
              </a:pPr>
              <a:t>22</a:t>
            </a:fld>
            <a:endParaRPr lang="en-US" altLang="en-US">
              <a:latin typeface="Arial" charset="0"/>
            </a:endParaRPr>
          </a:p>
        </p:txBody>
      </p:sp>
    </p:spTree>
    <p:extLst>
      <p:ext uri="{BB962C8B-B14F-4D97-AF65-F5344CB8AC3E}">
        <p14:creationId xmlns:p14="http://schemas.microsoft.com/office/powerpoint/2010/main" val="181113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1092" indent="-288881" eaLnBrk="0" hangingPunct="0">
              <a:spcBef>
                <a:spcPct val="30000"/>
              </a:spcBef>
              <a:defRPr sz="1200">
                <a:solidFill>
                  <a:schemeClr val="tx1"/>
                </a:solidFill>
                <a:latin typeface="Calibri" pitchFamily="34" charset="0"/>
              </a:defRPr>
            </a:lvl2pPr>
            <a:lvl3pPr marL="1155528" indent="-231107" eaLnBrk="0" hangingPunct="0">
              <a:spcBef>
                <a:spcPct val="30000"/>
              </a:spcBef>
              <a:defRPr sz="1200">
                <a:solidFill>
                  <a:schemeClr val="tx1"/>
                </a:solidFill>
                <a:latin typeface="Calibri" pitchFamily="34" charset="0"/>
              </a:defRPr>
            </a:lvl3pPr>
            <a:lvl4pPr marL="1617737" indent="-231107" eaLnBrk="0" hangingPunct="0">
              <a:spcBef>
                <a:spcPct val="30000"/>
              </a:spcBef>
              <a:defRPr sz="1200">
                <a:solidFill>
                  <a:schemeClr val="tx1"/>
                </a:solidFill>
                <a:latin typeface="Calibri" pitchFamily="34" charset="0"/>
              </a:defRPr>
            </a:lvl4pPr>
            <a:lvl5pPr marL="2079948" indent="-231107" eaLnBrk="0" hangingPunct="0">
              <a:spcBef>
                <a:spcPct val="30000"/>
              </a:spcBef>
              <a:defRPr sz="1200">
                <a:solidFill>
                  <a:schemeClr val="tx1"/>
                </a:solidFill>
                <a:latin typeface="Calibri" pitchFamily="34" charset="0"/>
              </a:defRPr>
            </a:lvl5pPr>
            <a:lvl6pPr marL="2542160" indent="-231107" eaLnBrk="0" fontAlgn="base" hangingPunct="0">
              <a:spcBef>
                <a:spcPct val="30000"/>
              </a:spcBef>
              <a:spcAft>
                <a:spcPct val="0"/>
              </a:spcAft>
              <a:defRPr sz="1200">
                <a:solidFill>
                  <a:schemeClr val="tx1"/>
                </a:solidFill>
                <a:latin typeface="Calibri" pitchFamily="34" charset="0"/>
              </a:defRPr>
            </a:lvl6pPr>
            <a:lvl7pPr marL="3004371" indent="-231107" eaLnBrk="0" fontAlgn="base" hangingPunct="0">
              <a:spcBef>
                <a:spcPct val="30000"/>
              </a:spcBef>
              <a:spcAft>
                <a:spcPct val="0"/>
              </a:spcAft>
              <a:defRPr sz="1200">
                <a:solidFill>
                  <a:schemeClr val="tx1"/>
                </a:solidFill>
                <a:latin typeface="Calibri" pitchFamily="34" charset="0"/>
              </a:defRPr>
            </a:lvl7pPr>
            <a:lvl8pPr marL="3466582" indent="-231107" eaLnBrk="0" fontAlgn="base" hangingPunct="0">
              <a:spcBef>
                <a:spcPct val="30000"/>
              </a:spcBef>
              <a:spcAft>
                <a:spcPct val="0"/>
              </a:spcAft>
              <a:defRPr sz="1200">
                <a:solidFill>
                  <a:schemeClr val="tx1"/>
                </a:solidFill>
                <a:latin typeface="Calibri" pitchFamily="34" charset="0"/>
              </a:defRPr>
            </a:lvl8pPr>
            <a:lvl9pPr marL="3928790" indent="-231107"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C561232-65F3-49D9-A3F3-03817311A750}" type="slidenum">
              <a:rPr lang="en-US" altLang="en-US" smtClean="0">
                <a:latin typeface="Arial" charset="0"/>
              </a:rPr>
              <a:pPr eaLnBrk="1" hangingPunct="1">
                <a:spcBef>
                  <a:spcPct val="0"/>
                </a:spcBef>
              </a:pPr>
              <a:t>23</a:t>
            </a:fld>
            <a:endParaRPr lang="en-US" altLang="en-US">
              <a:latin typeface="Arial" charset="0"/>
            </a:endParaRPr>
          </a:p>
        </p:txBody>
      </p:sp>
    </p:spTree>
    <p:extLst>
      <p:ext uri="{BB962C8B-B14F-4D97-AF65-F5344CB8AC3E}">
        <p14:creationId xmlns:p14="http://schemas.microsoft.com/office/powerpoint/2010/main" val="18776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727F2F-D2DC-7940-A84F-6B3C05AF4656}" type="slidenum">
              <a:rPr lang="en-US" smtClean="0"/>
              <a:t>25</a:t>
            </a:fld>
            <a:endParaRPr lang="en-US"/>
          </a:p>
        </p:txBody>
      </p:sp>
    </p:spTree>
    <p:extLst>
      <p:ext uri="{BB962C8B-B14F-4D97-AF65-F5344CB8AC3E}">
        <p14:creationId xmlns:p14="http://schemas.microsoft.com/office/powerpoint/2010/main" val="4069321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3C6913-4DD3-044B-A7DD-950D099DD054}" type="slidenum">
              <a:rPr lang="en-US" smtClean="0"/>
              <a:t>28</a:t>
            </a:fld>
            <a:endParaRPr lang="en-US"/>
          </a:p>
        </p:txBody>
      </p:sp>
    </p:spTree>
    <p:extLst>
      <p:ext uri="{BB962C8B-B14F-4D97-AF65-F5344CB8AC3E}">
        <p14:creationId xmlns:p14="http://schemas.microsoft.com/office/powerpoint/2010/main" val="4011221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208D6A-3BB5-9146-BC43-77669B31A38A}"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3062487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208D6A-3BB5-9146-BC43-77669B31A38A}"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170165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208D6A-3BB5-9146-BC43-77669B31A38A}"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703541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204" y="4711617"/>
            <a:ext cx="9193027"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08852" y="609599"/>
            <a:ext cx="919537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1202" y="5256099"/>
            <a:ext cx="9193029"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ED0CC-082F-4160-86E5-0D6041F12778}" type="datetime1">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475251" y="4711311"/>
            <a:ext cx="1533115"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58912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Cover A">
    <p:spTree>
      <p:nvGrpSpPr>
        <p:cNvPr id="1" name=""/>
        <p:cNvGrpSpPr/>
        <p:nvPr/>
      </p:nvGrpSpPr>
      <p:grpSpPr>
        <a:xfrm>
          <a:off x="0" y="0"/>
          <a:ext cx="0" cy="0"/>
          <a:chOff x="0" y="0"/>
          <a:chExt cx="0" cy="0"/>
        </a:xfrm>
      </p:grpSpPr>
      <p:pic>
        <p:nvPicPr>
          <p:cNvPr id="19" name="Picture 18" descr="A picture containing slope, hill, skiing&#10;&#10;Description automatically generated">
            <a:extLst>
              <a:ext uri="{FF2B5EF4-FFF2-40B4-BE49-F238E27FC236}">
                <a16:creationId xmlns:a16="http://schemas.microsoft.com/office/drawing/2014/main" id="{A639ABD4-BE37-7144-8803-B03332C383A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Text Placeholder 2"/>
          <p:cNvSpPr>
            <a:spLocks noGrp="1"/>
          </p:cNvSpPr>
          <p:nvPr>
            <p:ph type="body" idx="1"/>
          </p:nvPr>
        </p:nvSpPr>
        <p:spPr>
          <a:xfrm>
            <a:off x="533396" y="3952635"/>
            <a:ext cx="10696238" cy="726140"/>
          </a:xfrm>
        </p:spPr>
        <p:txBody>
          <a:bodyPr>
            <a:noAutofit/>
          </a:bodyPr>
          <a:lstStyle>
            <a:lvl1pPr marL="0" indent="0" algn="l">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5" name="Text Placeholder 14">
            <a:extLst>
              <a:ext uri="{FF2B5EF4-FFF2-40B4-BE49-F238E27FC236}">
                <a16:creationId xmlns:a16="http://schemas.microsoft.com/office/drawing/2014/main" id="{257677B3-F4EF-3B4F-BAB8-93395C8FDF3D}"/>
              </a:ext>
            </a:extLst>
          </p:cNvPr>
          <p:cNvSpPr>
            <a:spLocks noGrp="1"/>
          </p:cNvSpPr>
          <p:nvPr>
            <p:ph type="body" sz="quarter" idx="10"/>
          </p:nvPr>
        </p:nvSpPr>
        <p:spPr>
          <a:xfrm>
            <a:off x="533395" y="5257815"/>
            <a:ext cx="5410200" cy="314325"/>
          </a:xfrm>
        </p:spPr>
        <p:txBody>
          <a:bodyPr>
            <a:noAutofit/>
          </a:bodyPr>
          <a:lstStyle>
            <a:lvl1pPr marL="0" indent="0">
              <a:buNone/>
              <a:defRPr sz="18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8" name="Text Placeholder 14">
            <a:extLst>
              <a:ext uri="{FF2B5EF4-FFF2-40B4-BE49-F238E27FC236}">
                <a16:creationId xmlns:a16="http://schemas.microsoft.com/office/drawing/2014/main" id="{DDDA9ED2-0687-FC4F-82A2-402184DF88E7}"/>
              </a:ext>
            </a:extLst>
          </p:cNvPr>
          <p:cNvSpPr>
            <a:spLocks noGrp="1"/>
          </p:cNvSpPr>
          <p:nvPr>
            <p:ph type="body" sz="quarter" idx="11"/>
          </p:nvPr>
        </p:nvSpPr>
        <p:spPr>
          <a:xfrm>
            <a:off x="533395" y="5657865"/>
            <a:ext cx="5410200" cy="314325"/>
          </a:xfrm>
        </p:spPr>
        <p:txBody>
          <a:bodyPr>
            <a:noAutofit/>
          </a:bodyPr>
          <a:lstStyle>
            <a:lvl1pPr marL="0" indent="0">
              <a:buNone/>
              <a:defRPr sz="18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 name="Title 1">
            <a:extLst>
              <a:ext uri="{FF2B5EF4-FFF2-40B4-BE49-F238E27FC236}">
                <a16:creationId xmlns:a16="http://schemas.microsoft.com/office/drawing/2014/main" id="{BD208E9E-B719-AA32-2BF2-66B3E81F0D29}"/>
              </a:ext>
            </a:extLst>
          </p:cNvPr>
          <p:cNvSpPr>
            <a:spLocks noGrp="1"/>
          </p:cNvSpPr>
          <p:nvPr>
            <p:ph type="title"/>
          </p:nvPr>
        </p:nvSpPr>
        <p:spPr>
          <a:xfrm>
            <a:off x="505685" y="1802654"/>
            <a:ext cx="10696239" cy="2086825"/>
          </a:xfrm>
          <a:prstGeom prst="rect">
            <a:avLst/>
          </a:prstGeom>
        </p:spPr>
        <p:txBody>
          <a:bodyPr anchor="b">
            <a:noAutofit/>
          </a:bodyPr>
          <a:lstStyle>
            <a:lvl1pPr algn="l">
              <a:defRPr sz="4400">
                <a:solidFill>
                  <a:schemeClr val="bg1"/>
                </a:solidFill>
              </a:defRPr>
            </a:lvl1pPr>
          </a:lstStyle>
          <a:p>
            <a:r>
              <a:rPr lang="en-US"/>
              <a:t>Click to edit Master title style</a:t>
            </a:r>
            <a:endParaRPr lang="en-US" dirty="0"/>
          </a:p>
        </p:txBody>
      </p:sp>
      <p:pic>
        <p:nvPicPr>
          <p:cNvPr id="4" name="Picture 3">
            <a:extLst>
              <a:ext uri="{FF2B5EF4-FFF2-40B4-BE49-F238E27FC236}">
                <a16:creationId xmlns:a16="http://schemas.microsoft.com/office/drawing/2014/main" id="{4A00D6B5-45E5-9FD7-9F6A-7EB671B028FD}"/>
              </a:ext>
            </a:extLst>
          </p:cNvPr>
          <p:cNvPicPr>
            <a:picLocks noChangeAspect="1"/>
          </p:cNvPicPr>
          <p:nvPr userDrawn="1"/>
        </p:nvPicPr>
        <p:blipFill>
          <a:blip r:embed="rId3"/>
          <a:srcRect/>
          <a:stretch/>
        </p:blipFill>
        <p:spPr>
          <a:xfrm>
            <a:off x="203069" y="508977"/>
            <a:ext cx="3142505" cy="971954"/>
          </a:xfrm>
          <a:prstGeom prst="rect">
            <a:avLst/>
          </a:prstGeom>
        </p:spPr>
      </p:pic>
    </p:spTree>
    <p:extLst>
      <p:ext uri="{BB962C8B-B14F-4D97-AF65-F5344CB8AC3E}">
        <p14:creationId xmlns:p14="http://schemas.microsoft.com/office/powerpoint/2010/main" val="500661331"/>
      </p:ext>
    </p:extLst>
  </p:cSld>
  <p:clrMapOvr>
    <a:masterClrMapping/>
  </p:clrMapOvr>
  <p:extLst>
    <p:ext uri="{DCECCB84-F9BA-43D5-87BE-67443E8EF086}">
      <p15:sldGuideLst xmlns:p15="http://schemas.microsoft.com/office/powerpoint/2012/main">
        <p15:guide id="3" pos="480">
          <p15:clr>
            <a:srgbClr val="FBAE40"/>
          </p15:clr>
        </p15:guide>
        <p15:guide id="4" pos="722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A">
    <p:spTree>
      <p:nvGrpSpPr>
        <p:cNvPr id="1" name=""/>
        <p:cNvGrpSpPr/>
        <p:nvPr/>
      </p:nvGrpSpPr>
      <p:grpSpPr>
        <a:xfrm>
          <a:off x="0" y="0"/>
          <a:ext cx="0" cy="0"/>
          <a:chOff x="0" y="0"/>
          <a:chExt cx="0" cy="0"/>
        </a:xfrm>
      </p:grpSpPr>
      <p:pic>
        <p:nvPicPr>
          <p:cNvPr id="4" name="Picture 3" descr="A picture containing slope, hill, skiing&#10;&#10;Description automatically generated">
            <a:extLst>
              <a:ext uri="{FF2B5EF4-FFF2-40B4-BE49-F238E27FC236}">
                <a16:creationId xmlns:a16="http://schemas.microsoft.com/office/drawing/2014/main" id="{4A9D6BA7-0D63-B840-A6E1-D28DDEE24F76}"/>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7" name="Picture 6">
            <a:extLst>
              <a:ext uri="{FF2B5EF4-FFF2-40B4-BE49-F238E27FC236}">
                <a16:creationId xmlns:a16="http://schemas.microsoft.com/office/drawing/2014/main" id="{525F0340-37D6-F84C-BDE3-CEBE446BB8D3}"/>
              </a:ext>
            </a:extLst>
          </p:cNvPr>
          <p:cNvPicPr>
            <a:picLocks noChangeAspect="1"/>
          </p:cNvPicPr>
          <p:nvPr userDrawn="1"/>
        </p:nvPicPr>
        <p:blipFill>
          <a:blip r:embed="rId3"/>
          <a:srcRect/>
          <a:stretch/>
        </p:blipFill>
        <p:spPr>
          <a:xfrm>
            <a:off x="4348115" y="2888392"/>
            <a:ext cx="3495770" cy="1081216"/>
          </a:xfrm>
          <a:prstGeom prst="rect">
            <a:avLst/>
          </a:prstGeom>
        </p:spPr>
      </p:pic>
    </p:spTree>
    <p:extLst>
      <p:ext uri="{BB962C8B-B14F-4D97-AF65-F5344CB8AC3E}">
        <p14:creationId xmlns:p14="http://schemas.microsoft.com/office/powerpoint/2010/main" val="2687411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208D6A-3BB5-9146-BC43-77669B31A38A}"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99355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208D6A-3BB5-9146-BC43-77669B31A38A}"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136516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208D6A-3BB5-9146-BC43-77669B31A38A}"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325144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08D6A-3BB5-9146-BC43-77669B31A38A}"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162717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208D6A-3BB5-9146-BC43-77669B31A38A}"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160656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08D6A-3BB5-9146-BC43-77669B31A38A}"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345574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208D6A-3BB5-9146-BC43-77669B31A38A}"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1616034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208D6A-3BB5-9146-BC43-77669B31A38A}"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9E7B2-2891-FF40-B0CF-05CC2A5F967D}" type="slidenum">
              <a:rPr lang="en-US" smtClean="0"/>
              <a:t>‹#›</a:t>
            </a:fld>
            <a:endParaRPr lang="en-US"/>
          </a:p>
        </p:txBody>
      </p:sp>
    </p:spTree>
    <p:extLst>
      <p:ext uri="{BB962C8B-B14F-4D97-AF65-F5344CB8AC3E}">
        <p14:creationId xmlns:p14="http://schemas.microsoft.com/office/powerpoint/2010/main" val="56582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08D6A-3BB5-9146-BC43-77669B31A38A}" type="datetimeFigureOut">
              <a:rPr lang="en-US" smtClean="0"/>
              <a:t>10/25/2024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9E7B2-2891-FF40-B0CF-05CC2A5F967D}" type="slidenum">
              <a:rPr lang="en-US" smtClean="0"/>
              <a:t>‹#›</a:t>
            </a:fld>
            <a:endParaRPr lang="en-US"/>
          </a:p>
        </p:txBody>
      </p:sp>
    </p:spTree>
    <p:extLst>
      <p:ext uri="{BB962C8B-B14F-4D97-AF65-F5344CB8AC3E}">
        <p14:creationId xmlns:p14="http://schemas.microsoft.com/office/powerpoint/2010/main" val="26501128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21.svg"/><Relationship Id="rId5" Type="http://schemas.openxmlformats.org/officeDocument/2006/relationships/image" Target="../media/image15.sv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sv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6.sv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6.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6" Type="http://schemas.microsoft.com/office/2007/relationships/hdphoto" Target="../media/hdphoto1.wdp"/><Relationship Id="rId5" Type="http://schemas.openxmlformats.org/officeDocument/2006/relationships/image" Target="../media/image32.png"/><Relationship Id="rId4" Type="http://schemas.openxmlformats.org/officeDocument/2006/relationships/hyperlink" Target="http://www.google.com/url?sa=i&amp;rct=j&amp;q=picture%20of%20penalty&amp;source=images&amp;cd=&amp;cad=rja&amp;docid=OC3OhWNMoSU1wM&amp;tbnid=-Xe-T50YRmCdQM:&amp;ved=0CAUQjRw&amp;url=http://www.sodahead.com/united-states/congress-will-miss-april-15th-deadline-for-budget-should-they-face-penalties-too/question-966519/&amp;ei=rAAeUpmWCOm6sQTx3oDgAg&amp;bvm=bv.51156542,d.cWc&amp;psig=AFQjCNHa6-zegyPGVnfGONQvPvHFao7k6g&amp;ust=1377784352458465"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DCFA27E-23A2-DF45-88A5-B05DD9163A64}"/>
              </a:ext>
            </a:extLst>
          </p:cNvPr>
          <p:cNvSpPr>
            <a:spLocks noGrp="1"/>
          </p:cNvSpPr>
          <p:nvPr>
            <p:ph type="body" idx="1"/>
          </p:nvPr>
        </p:nvSpPr>
        <p:spPr>
          <a:xfrm>
            <a:off x="423389" y="1802654"/>
            <a:ext cx="10696238" cy="726140"/>
          </a:xfrm>
        </p:spPr>
        <p:txBody>
          <a:bodyPr/>
          <a:lstStyle/>
          <a:p>
            <a:r>
              <a:rPr lang="en-US" sz="5400" dirty="0">
                <a:solidFill>
                  <a:schemeClr val="bg1"/>
                </a:solidFill>
              </a:rPr>
              <a:t>Local Government Fundamentals</a:t>
            </a:r>
          </a:p>
        </p:txBody>
      </p:sp>
      <p:sp>
        <p:nvSpPr>
          <p:cNvPr id="4" name="Text Placeholder 3">
            <a:extLst>
              <a:ext uri="{FF2B5EF4-FFF2-40B4-BE49-F238E27FC236}">
                <a16:creationId xmlns:a16="http://schemas.microsoft.com/office/drawing/2014/main" id="{E65C8045-43A4-0B45-94B7-B09E88C94B8D}"/>
              </a:ext>
            </a:extLst>
          </p:cNvPr>
          <p:cNvSpPr>
            <a:spLocks noGrp="1"/>
          </p:cNvSpPr>
          <p:nvPr>
            <p:ph type="body" sz="quarter" idx="10"/>
          </p:nvPr>
        </p:nvSpPr>
        <p:spPr>
          <a:xfrm>
            <a:off x="533395" y="4929042"/>
            <a:ext cx="9042120" cy="314325"/>
          </a:xfrm>
        </p:spPr>
        <p:txBody>
          <a:bodyPr/>
          <a:lstStyle/>
          <a:p>
            <a:r>
              <a:rPr lang="en-US" dirty="0"/>
              <a:t>Kara </a:t>
            </a:r>
            <a:r>
              <a:rPr lang="en-US" dirty="0" err="1"/>
              <a:t>Millonzi</a:t>
            </a:r>
            <a:endParaRPr lang="en-US" dirty="0"/>
          </a:p>
          <a:p>
            <a:r>
              <a:rPr lang="en-US" dirty="0"/>
              <a:t>Bradshaw Distinguished Professor of Public Law and Government</a:t>
            </a:r>
          </a:p>
          <a:p>
            <a:endParaRPr lang="en-US" dirty="0"/>
          </a:p>
        </p:txBody>
      </p:sp>
      <p:sp>
        <p:nvSpPr>
          <p:cNvPr id="5" name="Text Placeholder 4">
            <a:extLst>
              <a:ext uri="{FF2B5EF4-FFF2-40B4-BE49-F238E27FC236}">
                <a16:creationId xmlns:a16="http://schemas.microsoft.com/office/drawing/2014/main" id="{5FB9D774-2C53-1C48-91F8-4CB54E5786C2}"/>
              </a:ext>
            </a:extLst>
          </p:cNvPr>
          <p:cNvSpPr>
            <a:spLocks noGrp="1"/>
          </p:cNvSpPr>
          <p:nvPr>
            <p:ph type="body" sz="quarter" idx="11"/>
          </p:nvPr>
        </p:nvSpPr>
        <p:spPr/>
        <p:txBody>
          <a:bodyPr/>
          <a:lstStyle/>
          <a:p>
            <a:r>
              <a:rPr lang="en-US" dirty="0"/>
              <a:t>October 2023</a:t>
            </a:r>
          </a:p>
        </p:txBody>
      </p:sp>
      <p:sp>
        <p:nvSpPr>
          <p:cNvPr id="6" name="Rectangle 5">
            <a:extLst>
              <a:ext uri="{FF2B5EF4-FFF2-40B4-BE49-F238E27FC236}">
                <a16:creationId xmlns:a16="http://schemas.microsoft.com/office/drawing/2014/main" id="{E5574FA1-1EC2-EC1B-3717-1B02051A0F81}"/>
              </a:ext>
            </a:extLst>
          </p:cNvPr>
          <p:cNvSpPr/>
          <p:nvPr/>
        </p:nvSpPr>
        <p:spPr>
          <a:xfrm>
            <a:off x="423389" y="2731301"/>
            <a:ext cx="12180950" cy="13269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400" dirty="0"/>
              <a:t>NC Local Government Finance 101</a:t>
            </a:r>
          </a:p>
        </p:txBody>
      </p:sp>
    </p:spTree>
    <p:extLst>
      <p:ext uri="{BB962C8B-B14F-4D97-AF65-F5344CB8AC3E}">
        <p14:creationId xmlns:p14="http://schemas.microsoft.com/office/powerpoint/2010/main" val="2211781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110"/>
          <p:cNvSpPr/>
          <p:nvPr/>
        </p:nvSpPr>
        <p:spPr>
          <a:xfrm rot="1366086">
            <a:off x="7326209" y="2094615"/>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12" name="Rectangle 111"/>
          <p:cNvSpPr/>
          <p:nvPr/>
        </p:nvSpPr>
        <p:spPr>
          <a:xfrm rot="1366086">
            <a:off x="5959637" y="1522480"/>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13" name="Rectangle 112"/>
          <p:cNvSpPr/>
          <p:nvPr/>
        </p:nvSpPr>
        <p:spPr>
          <a:xfrm rot="1366086">
            <a:off x="4636695" y="2101000"/>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14" name="Rectangle 113"/>
          <p:cNvSpPr/>
          <p:nvPr/>
        </p:nvSpPr>
        <p:spPr>
          <a:xfrm rot="1366086">
            <a:off x="4164611" y="3472829"/>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30" name="Rectangle 129"/>
          <p:cNvSpPr/>
          <p:nvPr/>
        </p:nvSpPr>
        <p:spPr>
          <a:xfrm rot="1366086">
            <a:off x="4698657" y="4752167"/>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33" name="Rectangle 132"/>
          <p:cNvSpPr/>
          <p:nvPr/>
        </p:nvSpPr>
        <p:spPr>
          <a:xfrm rot="1366086">
            <a:off x="5980027" y="5339845"/>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10" name="Rectangle 109"/>
          <p:cNvSpPr/>
          <p:nvPr/>
        </p:nvSpPr>
        <p:spPr>
          <a:xfrm rot="1366086">
            <a:off x="7770503" y="3441303"/>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09" name="Rectangle 108"/>
          <p:cNvSpPr/>
          <p:nvPr/>
        </p:nvSpPr>
        <p:spPr>
          <a:xfrm rot="1366086">
            <a:off x="7326210" y="4736249"/>
            <a:ext cx="1197757" cy="1263569"/>
          </a:xfrm>
          <a:prstGeom prst="rect">
            <a:avLst/>
          </a:prstGeom>
          <a:gradFill flip="none" rotWithShape="1">
            <a:gsLst>
              <a:gs pos="0">
                <a:schemeClr val="tx1">
                  <a:alpha val="0"/>
                </a:schemeClr>
              </a:gs>
              <a:gs pos="100000">
                <a:schemeClr val="tx1">
                  <a:alpha val="16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 name="Title 3"/>
          <p:cNvSpPr>
            <a:spLocks noGrp="1"/>
          </p:cNvSpPr>
          <p:nvPr>
            <p:ph type="title"/>
          </p:nvPr>
        </p:nvSpPr>
        <p:spPr>
          <a:xfrm>
            <a:off x="836451" y="-272827"/>
            <a:ext cx="10515600" cy="1325563"/>
          </a:xfrm>
        </p:spPr>
        <p:txBody>
          <a:bodyPr/>
          <a:lstStyle/>
          <a:p>
            <a:pPr algn="ctr"/>
            <a:r>
              <a:rPr lang="en-US" dirty="0"/>
              <a:t>Revenues</a:t>
            </a:r>
          </a:p>
        </p:txBody>
      </p:sp>
      <p:grpSp>
        <p:nvGrpSpPr>
          <p:cNvPr id="13" name="Group 12"/>
          <p:cNvGrpSpPr/>
          <p:nvPr/>
        </p:nvGrpSpPr>
        <p:grpSpPr>
          <a:xfrm>
            <a:off x="4619572" y="2317313"/>
            <a:ext cx="3109296" cy="3109296"/>
            <a:chOff x="4189409" y="2514600"/>
            <a:chExt cx="2590800" cy="2590800"/>
          </a:xfrm>
        </p:grpSpPr>
        <p:cxnSp>
          <p:nvCxnSpPr>
            <p:cNvPr id="9" name="Straight Connector 8"/>
            <p:cNvCxnSpPr/>
            <p:nvPr/>
          </p:nvCxnSpPr>
          <p:spPr>
            <a:xfrm>
              <a:off x="4570412" y="3048000"/>
              <a:ext cx="1752600" cy="167640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4657406" y="2959101"/>
              <a:ext cx="1752600" cy="167640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39092" y="2514600"/>
              <a:ext cx="0" cy="259080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a:off x="5484809" y="2586039"/>
              <a:ext cx="0" cy="259080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 name="Oval 2"/>
          <p:cNvSpPr/>
          <p:nvPr/>
        </p:nvSpPr>
        <p:spPr>
          <a:xfrm>
            <a:off x="5459391" y="1318986"/>
            <a:ext cx="1280298" cy="1280298"/>
          </a:xfrm>
          <a:prstGeom prst="ellipse">
            <a:avLst/>
          </a:prstGeom>
          <a:solidFill>
            <a:schemeClr val="accent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Oval 43"/>
          <p:cNvSpPr/>
          <p:nvPr/>
        </p:nvSpPr>
        <p:spPr>
          <a:xfrm>
            <a:off x="5459391" y="5121777"/>
            <a:ext cx="1280298" cy="1280298"/>
          </a:xfrm>
          <a:prstGeom prst="ellipse">
            <a:avLst/>
          </a:prstGeom>
          <a:solidFill>
            <a:schemeClr val="accent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Oval 44"/>
          <p:cNvSpPr/>
          <p:nvPr/>
        </p:nvSpPr>
        <p:spPr>
          <a:xfrm>
            <a:off x="6818564" y="4527352"/>
            <a:ext cx="1280298" cy="1280298"/>
          </a:xfrm>
          <a:prstGeom prst="ellipse">
            <a:avLst/>
          </a:prstGeom>
          <a:solidFill>
            <a:schemeClr val="accent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Oval 45"/>
          <p:cNvSpPr/>
          <p:nvPr/>
        </p:nvSpPr>
        <p:spPr>
          <a:xfrm>
            <a:off x="4139655" y="4527352"/>
            <a:ext cx="1280298" cy="1280298"/>
          </a:xfrm>
          <a:prstGeom prst="ellipse">
            <a:avLst/>
          </a:prstGeom>
          <a:solidFill>
            <a:srgbClr val="7030A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Oval 46"/>
          <p:cNvSpPr/>
          <p:nvPr/>
        </p:nvSpPr>
        <p:spPr>
          <a:xfrm>
            <a:off x="6818564" y="1890548"/>
            <a:ext cx="1280298" cy="1280298"/>
          </a:xfrm>
          <a:prstGeom prst="ellipse">
            <a:avLst/>
          </a:prstGeom>
          <a:solidFill>
            <a:schemeClr val="tx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Oval 47"/>
          <p:cNvSpPr/>
          <p:nvPr/>
        </p:nvSpPr>
        <p:spPr>
          <a:xfrm>
            <a:off x="4151371" y="1890548"/>
            <a:ext cx="1280298" cy="1280298"/>
          </a:xfrm>
          <a:prstGeom prst="ellipse">
            <a:avLst/>
          </a:prstGeom>
          <a:solidFill>
            <a:schemeClr val="accent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Oval 48"/>
          <p:cNvSpPr/>
          <p:nvPr/>
        </p:nvSpPr>
        <p:spPr>
          <a:xfrm>
            <a:off x="7287150" y="3247054"/>
            <a:ext cx="1280298" cy="1280298"/>
          </a:xfrm>
          <a:prstGeom prst="ellipse">
            <a:avLst/>
          </a:prstGeom>
          <a:solidFill>
            <a:schemeClr val="accent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Oval 49"/>
          <p:cNvSpPr/>
          <p:nvPr/>
        </p:nvSpPr>
        <p:spPr>
          <a:xfrm>
            <a:off x="3598099" y="3247054"/>
            <a:ext cx="1280298" cy="1280298"/>
          </a:xfrm>
          <a:prstGeom prst="ellipse">
            <a:avLst/>
          </a:prstGeom>
          <a:solidFill>
            <a:srgbClr val="EF08B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 name="Octagon 5"/>
          <p:cNvSpPr/>
          <p:nvPr/>
        </p:nvSpPr>
        <p:spPr>
          <a:xfrm>
            <a:off x="5344506" y="3098451"/>
            <a:ext cx="1516543" cy="1516543"/>
          </a:xfrm>
          <a:prstGeom prst="octagon">
            <a:avLst/>
          </a:prstGeom>
          <a:solidFill>
            <a:schemeClr val="tx1">
              <a:lumMod val="50000"/>
              <a:lumOff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
        <p:nvSpPr>
          <p:cNvPr id="63" name="TextBox 62"/>
          <p:cNvSpPr txBox="1"/>
          <p:nvPr/>
        </p:nvSpPr>
        <p:spPr>
          <a:xfrm>
            <a:off x="6980167" y="2221310"/>
            <a:ext cx="983797" cy="584775"/>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Sales Taxes</a:t>
            </a:r>
            <a:endParaRPr lang="en-US" sz="1600" dirty="0">
              <a:solidFill>
                <a:schemeClr val="bg1"/>
              </a:solidFill>
              <a:latin typeface="Arial" panose="020B0604020202020204" pitchFamily="34" charset="0"/>
              <a:cs typeface="Arial" panose="020B0604020202020204" pitchFamily="34" charset="0"/>
            </a:endParaRPr>
          </a:p>
        </p:txBody>
      </p:sp>
      <p:sp>
        <p:nvSpPr>
          <p:cNvPr id="67" name="TextBox 66"/>
          <p:cNvSpPr txBox="1"/>
          <p:nvPr/>
        </p:nvSpPr>
        <p:spPr>
          <a:xfrm>
            <a:off x="7451676" y="3464381"/>
            <a:ext cx="983797" cy="830997"/>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Other Local Taxes</a:t>
            </a:r>
            <a:endParaRPr lang="en-US" sz="1600" dirty="0">
              <a:solidFill>
                <a:schemeClr val="bg1"/>
              </a:solidFill>
              <a:latin typeface="Arial" panose="020B0604020202020204" pitchFamily="34" charset="0"/>
              <a:cs typeface="Arial" panose="020B0604020202020204" pitchFamily="34" charset="0"/>
            </a:endParaRPr>
          </a:p>
        </p:txBody>
      </p:sp>
      <p:sp>
        <p:nvSpPr>
          <p:cNvPr id="70" name="TextBox 69"/>
          <p:cNvSpPr txBox="1"/>
          <p:nvPr/>
        </p:nvSpPr>
        <p:spPr>
          <a:xfrm>
            <a:off x="6877958" y="4783783"/>
            <a:ext cx="1253036" cy="830997"/>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General &amp; Regulatory  Fees</a:t>
            </a:r>
            <a:endParaRPr lang="en-US" sz="1600" dirty="0">
              <a:solidFill>
                <a:schemeClr val="bg1"/>
              </a:solidFill>
              <a:latin typeface="Arial" panose="020B0604020202020204" pitchFamily="34" charset="0"/>
              <a:cs typeface="Arial" panose="020B0604020202020204" pitchFamily="34" charset="0"/>
            </a:endParaRPr>
          </a:p>
        </p:txBody>
      </p:sp>
      <p:sp>
        <p:nvSpPr>
          <p:cNvPr id="73" name="TextBox 72"/>
          <p:cNvSpPr txBox="1"/>
          <p:nvPr/>
        </p:nvSpPr>
        <p:spPr>
          <a:xfrm>
            <a:off x="5454102" y="5367277"/>
            <a:ext cx="1280298" cy="830997"/>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Public Enterprise Fees</a:t>
            </a:r>
            <a:endParaRPr lang="en-US" sz="1600" dirty="0">
              <a:solidFill>
                <a:schemeClr val="bg1"/>
              </a:solidFill>
              <a:latin typeface="Arial" panose="020B0604020202020204" pitchFamily="34" charset="0"/>
              <a:cs typeface="Arial" panose="020B0604020202020204" pitchFamily="34" charset="0"/>
            </a:endParaRPr>
          </a:p>
        </p:txBody>
      </p:sp>
      <p:sp>
        <p:nvSpPr>
          <p:cNvPr id="76" name="TextBox 75"/>
          <p:cNvSpPr txBox="1"/>
          <p:nvPr/>
        </p:nvSpPr>
        <p:spPr>
          <a:xfrm>
            <a:off x="4016275" y="4859827"/>
            <a:ext cx="1512578" cy="830997"/>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Assessments &amp; Taxing Districts</a:t>
            </a:r>
            <a:endParaRPr lang="en-US" sz="1600" dirty="0">
              <a:solidFill>
                <a:schemeClr val="bg1"/>
              </a:solidFill>
              <a:latin typeface="Arial" panose="020B0604020202020204" pitchFamily="34" charset="0"/>
              <a:cs typeface="Arial" panose="020B0604020202020204" pitchFamily="34" charset="0"/>
            </a:endParaRPr>
          </a:p>
        </p:txBody>
      </p:sp>
      <p:sp>
        <p:nvSpPr>
          <p:cNvPr id="79" name="TextBox 78"/>
          <p:cNvSpPr txBox="1"/>
          <p:nvPr/>
        </p:nvSpPr>
        <p:spPr>
          <a:xfrm>
            <a:off x="3645572" y="3445588"/>
            <a:ext cx="1216534" cy="830997"/>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State-shared Revenues</a:t>
            </a:r>
            <a:endParaRPr lang="en-US" sz="1600" dirty="0">
              <a:solidFill>
                <a:schemeClr val="bg1"/>
              </a:solidFill>
              <a:latin typeface="Arial" panose="020B0604020202020204" pitchFamily="34" charset="0"/>
              <a:cs typeface="Arial" panose="020B0604020202020204" pitchFamily="34" charset="0"/>
            </a:endParaRPr>
          </a:p>
        </p:txBody>
      </p:sp>
      <p:sp>
        <p:nvSpPr>
          <p:cNvPr id="82" name="TextBox 81"/>
          <p:cNvSpPr txBox="1"/>
          <p:nvPr/>
        </p:nvSpPr>
        <p:spPr>
          <a:xfrm>
            <a:off x="4123650" y="2211650"/>
            <a:ext cx="1202336" cy="584775"/>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Borrowing Money</a:t>
            </a:r>
            <a:endParaRPr lang="en-US" sz="1600" dirty="0">
              <a:solidFill>
                <a:schemeClr val="bg1"/>
              </a:solidFill>
              <a:latin typeface="Arial" panose="020B0604020202020204" pitchFamily="34" charset="0"/>
              <a:cs typeface="Arial" panose="020B0604020202020204" pitchFamily="34" charset="0"/>
            </a:endParaRPr>
          </a:p>
        </p:txBody>
      </p:sp>
      <p:sp>
        <p:nvSpPr>
          <p:cNvPr id="85" name="TextBox 84"/>
          <p:cNvSpPr txBox="1"/>
          <p:nvPr/>
        </p:nvSpPr>
        <p:spPr>
          <a:xfrm>
            <a:off x="5636599" y="1631169"/>
            <a:ext cx="983797" cy="584775"/>
          </a:xfrm>
          <a:prstGeom prst="rect">
            <a:avLst/>
          </a:prstGeom>
          <a:noFill/>
        </p:spPr>
        <p:txBody>
          <a:bodyPr wrap="square" rtlCol="0">
            <a:spAutoFit/>
          </a:bodyPr>
          <a:lstStyle/>
          <a:p>
            <a:pPr algn="ctr"/>
            <a:r>
              <a:rPr lang="en-US" sz="1600" kern="0" dirty="0">
                <a:solidFill>
                  <a:schemeClr val="bg1"/>
                </a:solidFill>
                <a:latin typeface="Arial" panose="020B0604020202020204" pitchFamily="34" charset="0"/>
                <a:cs typeface="Arial" panose="020B0604020202020204" pitchFamily="34" charset="0"/>
              </a:rPr>
              <a:t>Property Taxes</a:t>
            </a:r>
            <a:endParaRPr lang="en-US" sz="1600" dirty="0">
              <a:solidFill>
                <a:schemeClr val="bg1"/>
              </a:solidFill>
              <a:latin typeface="Arial" panose="020B0604020202020204" pitchFamily="34" charset="0"/>
              <a:cs typeface="Arial" panose="020B0604020202020204" pitchFamily="34" charset="0"/>
            </a:endParaRPr>
          </a:p>
        </p:txBody>
      </p:sp>
      <p:sp>
        <p:nvSpPr>
          <p:cNvPr id="91" name="TextBox 90"/>
          <p:cNvSpPr txBox="1"/>
          <p:nvPr/>
        </p:nvSpPr>
        <p:spPr>
          <a:xfrm>
            <a:off x="6815656" y="1299483"/>
            <a:ext cx="5127299" cy="523220"/>
          </a:xfrm>
          <a:prstGeom prst="rect">
            <a:avLst/>
          </a:prstGeom>
          <a:noFill/>
        </p:spPr>
        <p:txBody>
          <a:bodyPr wrap="square" rtlCol="0">
            <a:spAutoFit/>
          </a:bodyPr>
          <a:lstStyle/>
          <a:p>
            <a:r>
              <a:rPr lang="en-US" sz="1400" kern="0" dirty="0">
                <a:solidFill>
                  <a:schemeClr val="tx1">
                    <a:lumMod val="75000"/>
                    <a:lumOff val="25000"/>
                  </a:schemeClr>
                </a:solidFill>
                <a:latin typeface="Arial" panose="020B0604020202020204" pitchFamily="34" charset="0"/>
                <a:cs typeface="Arial" panose="020B0604020202020204" pitchFamily="34" charset="0"/>
              </a:rPr>
              <a:t>Largest source of general fund revenue. Restricted to purposes listed in G.S. 160A-209 or G.S. 153A-149.</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6" name="TextBox 95"/>
          <p:cNvSpPr txBox="1"/>
          <p:nvPr/>
        </p:nvSpPr>
        <p:spPr>
          <a:xfrm>
            <a:off x="8177737" y="2026517"/>
            <a:ext cx="4122058" cy="1384995"/>
          </a:xfrm>
          <a:prstGeom prst="rect">
            <a:avLst/>
          </a:prstGeom>
          <a:noFill/>
        </p:spPr>
        <p:txBody>
          <a:bodyPr wrap="square" rtlCol="0">
            <a:spAutoFit/>
          </a:bodyPr>
          <a:lstStyle/>
          <a:p>
            <a:r>
              <a:rPr lang="en-US" sz="1400" kern="0" dirty="0">
                <a:solidFill>
                  <a:schemeClr val="tx1">
                    <a:lumMod val="75000"/>
                    <a:lumOff val="25000"/>
                  </a:schemeClr>
                </a:solidFill>
                <a:latin typeface="Arial" panose="020B0604020202020204" pitchFamily="34" charset="0"/>
                <a:cs typeface="Arial" panose="020B0604020202020204" pitchFamily="34" charset="0"/>
              </a:rPr>
              <a:t>All counties levy 2%. Some counties levy up to .75% more. Must share a portion of proceeds with most municipalities. Generally unrestricted, but a portion of county amount is earmarked for school capital. And a portion of the additional .75% is earmarked for public transportation.</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1" name="TextBox 100"/>
          <p:cNvSpPr txBox="1"/>
          <p:nvPr/>
        </p:nvSpPr>
        <p:spPr>
          <a:xfrm>
            <a:off x="8177737" y="4968486"/>
            <a:ext cx="3609102" cy="1384995"/>
          </a:xfrm>
          <a:prstGeom prst="rect">
            <a:avLst/>
          </a:prstGeom>
          <a:noFill/>
        </p:spPr>
        <p:txBody>
          <a:bodyPr wrap="square" rtlCol="0">
            <a:spAutoFit/>
          </a:bodyPr>
          <a:lstStyle/>
          <a:p>
            <a:r>
              <a:rPr lang="en-US" sz="1400" kern="0" dirty="0">
                <a:solidFill>
                  <a:schemeClr val="tx1">
                    <a:lumMod val="75000"/>
                    <a:lumOff val="25000"/>
                  </a:schemeClr>
                </a:solidFill>
                <a:latin typeface="Arial" panose="020B0604020202020204" pitchFamily="34" charset="0"/>
                <a:cs typeface="Arial" panose="020B0604020202020204" pitchFamily="34" charset="0"/>
              </a:rPr>
              <a:t>There is some fee authority for government services, such as recreation. Generally unrestricted revenue. There is also authority to charge to cover costs of regulatory activities. This is restricted revenue.</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2" name="TextBox 101"/>
          <p:cNvSpPr txBox="1"/>
          <p:nvPr/>
        </p:nvSpPr>
        <p:spPr>
          <a:xfrm>
            <a:off x="8735882" y="3594816"/>
            <a:ext cx="2883302" cy="1169551"/>
          </a:xfrm>
          <a:prstGeom prst="rect">
            <a:avLst/>
          </a:prstGeom>
          <a:noFill/>
        </p:spPr>
        <p:txBody>
          <a:bodyPr wrap="square" rtlCol="0">
            <a:spAutoFit/>
          </a:bodyPr>
          <a:lstStyle/>
          <a:p>
            <a:r>
              <a:rPr lang="en-US" sz="1400" dirty="0">
                <a:solidFill>
                  <a:schemeClr val="tx1">
                    <a:lumMod val="75000"/>
                    <a:lumOff val="25000"/>
                  </a:schemeClr>
                </a:solidFill>
                <a:latin typeface="Arial" panose="020B0604020202020204" pitchFamily="34" charset="0"/>
                <a:cs typeface="Arial" panose="020B0604020202020204" pitchFamily="34" charset="0"/>
              </a:rPr>
              <a:t>There are a handful of other local taxes (animal, beer &amp; wine, rental, occupancy, disposal, etc.). Generally unrestricted, except for occupancy taxes.</a:t>
            </a:r>
          </a:p>
        </p:txBody>
      </p:sp>
      <p:sp>
        <p:nvSpPr>
          <p:cNvPr id="103" name="TextBox 102"/>
          <p:cNvSpPr txBox="1"/>
          <p:nvPr/>
        </p:nvSpPr>
        <p:spPr>
          <a:xfrm>
            <a:off x="836452" y="5941459"/>
            <a:ext cx="4574892" cy="738664"/>
          </a:xfrm>
          <a:prstGeom prst="rect">
            <a:avLst/>
          </a:prstGeom>
          <a:noFill/>
        </p:spPr>
        <p:txBody>
          <a:bodyPr wrap="square" rtlCol="0">
            <a:spAutoFit/>
          </a:bodyPr>
          <a:lstStyle/>
          <a:p>
            <a:pPr algn="r"/>
            <a:r>
              <a:rPr lang="en-US" sz="1400" kern="0" dirty="0">
                <a:solidFill>
                  <a:schemeClr val="tx1">
                    <a:lumMod val="75000"/>
                    <a:lumOff val="25000"/>
                  </a:schemeClr>
                </a:solidFill>
                <a:latin typeface="Arial" panose="020B0604020202020204" pitchFamily="34" charset="0"/>
                <a:cs typeface="Arial" panose="020B0604020202020204" pitchFamily="34" charset="0"/>
              </a:rPr>
              <a:t>There is broad fee authority to charge for public enterprise (utility) services. Some revenue is restricted; some is unrestricted.</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4" name="TextBox 103"/>
          <p:cNvSpPr txBox="1"/>
          <p:nvPr/>
        </p:nvSpPr>
        <p:spPr>
          <a:xfrm>
            <a:off x="301070" y="4777987"/>
            <a:ext cx="3715205" cy="954107"/>
          </a:xfrm>
          <a:prstGeom prst="rect">
            <a:avLst/>
          </a:prstGeom>
          <a:noFill/>
        </p:spPr>
        <p:txBody>
          <a:bodyPr wrap="square" rtlCol="0">
            <a:spAutoFit/>
          </a:bodyPr>
          <a:lstStyle/>
          <a:p>
            <a:pPr algn="r"/>
            <a:r>
              <a:rPr lang="en-US" sz="1400" kern="0" dirty="0">
                <a:solidFill>
                  <a:schemeClr val="tx1">
                    <a:lumMod val="75000"/>
                    <a:lumOff val="25000"/>
                  </a:schemeClr>
                </a:solidFill>
                <a:latin typeface="Arial" panose="020B0604020202020204" pitchFamily="34" charset="0"/>
                <a:cs typeface="Arial" panose="020B0604020202020204" pitchFamily="34" charset="0"/>
              </a:rPr>
              <a:t>Allow a local government to generate revenue from a subset of property owners to fund specific projects &amp; services that benefit their properties.</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5" name="TextBox 104"/>
          <p:cNvSpPr txBox="1"/>
          <p:nvPr/>
        </p:nvSpPr>
        <p:spPr>
          <a:xfrm>
            <a:off x="628357" y="3194705"/>
            <a:ext cx="2883302" cy="1384995"/>
          </a:xfrm>
          <a:prstGeom prst="rect">
            <a:avLst/>
          </a:prstGeom>
          <a:noFill/>
        </p:spPr>
        <p:txBody>
          <a:bodyPr wrap="square" rtlCol="0">
            <a:spAutoFit/>
          </a:bodyPr>
          <a:lstStyle/>
          <a:p>
            <a:pPr algn="r"/>
            <a:r>
              <a:rPr lang="en-US" sz="1400" kern="0" dirty="0">
                <a:solidFill>
                  <a:schemeClr val="tx1">
                    <a:lumMod val="75000"/>
                    <a:lumOff val="25000"/>
                  </a:schemeClr>
                </a:solidFill>
                <a:latin typeface="Arial" panose="020B0604020202020204" pitchFamily="34" charset="0"/>
                <a:cs typeface="Arial" panose="020B0604020202020204" pitchFamily="34" charset="0"/>
              </a:rPr>
              <a:t>The state shares several state tax and fee proceeds on utilities (electric, telecommunication, cable franchise, etc.) and provides funding to municipalities for road maintenance.</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7" name="TextBox 106"/>
          <p:cNvSpPr txBox="1"/>
          <p:nvPr/>
        </p:nvSpPr>
        <p:spPr>
          <a:xfrm>
            <a:off x="1249046" y="1545028"/>
            <a:ext cx="2883302" cy="1384995"/>
          </a:xfrm>
          <a:prstGeom prst="rect">
            <a:avLst/>
          </a:prstGeom>
          <a:noFill/>
        </p:spPr>
        <p:txBody>
          <a:bodyPr wrap="square" rtlCol="0">
            <a:spAutoFit/>
          </a:bodyPr>
          <a:lstStyle/>
          <a:p>
            <a:pPr algn="r"/>
            <a:r>
              <a:rPr lang="en-US" sz="1400" kern="0" dirty="0">
                <a:solidFill>
                  <a:schemeClr val="tx1">
                    <a:lumMod val="75000"/>
                    <a:lumOff val="25000"/>
                  </a:schemeClr>
                </a:solidFill>
                <a:latin typeface="Arial" panose="020B0604020202020204" pitchFamily="34" charset="0"/>
                <a:cs typeface="Arial" panose="020B0604020202020204" pitchFamily="34" charset="0"/>
              </a:rPr>
              <a:t>There are several options to borrow money for capital projects, including GO Bonds, Revenue Bonds, Installment Financings, Project Development Financings, Special Obligation Bonds</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87BB652-F3F1-E9CE-4B37-AD7A0F4AC769}"/>
              </a:ext>
            </a:extLst>
          </p:cNvPr>
          <p:cNvSpPr/>
          <p:nvPr/>
        </p:nvSpPr>
        <p:spPr>
          <a:xfrm>
            <a:off x="0" y="601990"/>
            <a:ext cx="12110224" cy="618590"/>
          </a:xfrm>
          <a:prstGeom prst="rect">
            <a:avLst/>
          </a:prstGeom>
          <a:solidFill>
            <a:schemeClr val="tx1">
              <a:lumMod val="50000"/>
              <a:lumOff val="50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t>Must have statutory authority to generate a particular revenue and authority to expend it for a particular purpose.</a:t>
            </a:r>
          </a:p>
        </p:txBody>
      </p:sp>
      <p:pic>
        <p:nvPicPr>
          <p:cNvPr id="7" name="Graphic 6" descr="Treasure chest with solid fill">
            <a:extLst>
              <a:ext uri="{FF2B5EF4-FFF2-40B4-BE49-F238E27FC236}">
                <a16:creationId xmlns:a16="http://schemas.microsoft.com/office/drawing/2014/main" id="{37DB15EB-D481-BC3E-5BAD-FA7FF80CB6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35620" y="3252416"/>
            <a:ext cx="1110858" cy="1110858"/>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373446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7" grpId="0"/>
      <p:bldP spid="70" grpId="0"/>
      <p:bldP spid="73" grpId="0"/>
      <p:bldP spid="76" grpId="0"/>
      <p:bldP spid="79" grpId="0"/>
      <p:bldP spid="82" grpId="0"/>
      <p:bldP spid="85" grpId="0"/>
      <p:bldP spid="91" grpId="0"/>
      <p:bldP spid="96" grpId="0"/>
      <p:bldP spid="101" grpId="0"/>
      <p:bldP spid="102" grpId="0"/>
      <p:bldP spid="103" grpId="0"/>
      <p:bldP spid="104" grpId="0"/>
      <p:bldP spid="105" grpId="0"/>
      <p:bldP spid="10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32591" y="2551729"/>
            <a:ext cx="3483429" cy="3933372"/>
          </a:xfrm>
          <a:prstGeom prst="rect">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373277" y="2265071"/>
            <a:ext cx="2859314" cy="663606"/>
          </a:xfrm>
          <a:prstGeom prst="rect">
            <a:avLst/>
          </a:prstGeom>
          <a:solidFill>
            <a:schemeClr val="accent4">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anose="020B0604020202020204" pitchFamily="34" charset="0"/>
                <a:cs typeface="Arial" panose="020B0604020202020204" pitchFamily="34" charset="0"/>
              </a:rPr>
              <a:t>Capital Project Ordinance</a:t>
            </a:r>
          </a:p>
        </p:txBody>
      </p:sp>
      <p:sp>
        <p:nvSpPr>
          <p:cNvPr id="5" name="Rectangle 4"/>
          <p:cNvSpPr/>
          <p:nvPr/>
        </p:nvSpPr>
        <p:spPr>
          <a:xfrm>
            <a:off x="2373277" y="2928677"/>
            <a:ext cx="2859314" cy="3269766"/>
          </a:xfrm>
          <a:prstGeom prst="rect">
            <a:avLst/>
          </a:pr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716020" y="2265071"/>
            <a:ext cx="2859314" cy="663606"/>
          </a:xfrm>
          <a:prstGeom prst="rect">
            <a:avLst/>
          </a:prstGeom>
          <a:solidFill>
            <a:schemeClr val="accent6">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anose="020B0604020202020204" pitchFamily="34" charset="0"/>
                <a:cs typeface="Arial" panose="020B0604020202020204" pitchFamily="34" charset="0"/>
              </a:rPr>
              <a:t>Grant Project Ordinance</a:t>
            </a:r>
          </a:p>
        </p:txBody>
      </p:sp>
      <p:sp>
        <p:nvSpPr>
          <p:cNvPr id="9" name="Rectangle 8"/>
          <p:cNvSpPr/>
          <p:nvPr/>
        </p:nvSpPr>
        <p:spPr>
          <a:xfrm>
            <a:off x="8716020" y="2928677"/>
            <a:ext cx="2859314" cy="3269766"/>
          </a:xfrm>
          <a:prstGeom prst="rect">
            <a:avLst/>
          </a:prstGeom>
          <a:solidFill>
            <a:schemeClr val="accent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02705" y="3214277"/>
            <a:ext cx="2743200" cy="369332"/>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Single Fiscal Year</a:t>
            </a:r>
          </a:p>
        </p:txBody>
      </p:sp>
      <p:sp>
        <p:nvSpPr>
          <p:cNvPr id="15" name="Rectangle 14"/>
          <p:cNvSpPr/>
          <p:nvPr/>
        </p:nvSpPr>
        <p:spPr>
          <a:xfrm>
            <a:off x="5602705" y="4175871"/>
            <a:ext cx="2743200" cy="646331"/>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Mainly operating expenses</a:t>
            </a:r>
          </a:p>
        </p:txBody>
      </p:sp>
      <p:sp>
        <p:nvSpPr>
          <p:cNvPr id="16" name="Rectangle 15"/>
          <p:cNvSpPr/>
          <p:nvPr/>
        </p:nvSpPr>
        <p:spPr>
          <a:xfrm>
            <a:off x="5602705" y="5137465"/>
            <a:ext cx="2743200" cy="646331"/>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Traditional revenue sources</a:t>
            </a:r>
          </a:p>
        </p:txBody>
      </p:sp>
      <p:sp>
        <p:nvSpPr>
          <p:cNvPr id="17" name="Rectangle 16"/>
          <p:cNvSpPr/>
          <p:nvPr/>
        </p:nvSpPr>
        <p:spPr>
          <a:xfrm>
            <a:off x="2598248" y="3195956"/>
            <a:ext cx="2743200" cy="369332"/>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Multi-year</a:t>
            </a:r>
          </a:p>
        </p:txBody>
      </p:sp>
      <p:sp>
        <p:nvSpPr>
          <p:cNvPr id="18" name="Rectangle 17"/>
          <p:cNvSpPr/>
          <p:nvPr/>
        </p:nvSpPr>
        <p:spPr>
          <a:xfrm>
            <a:off x="2598248" y="4157550"/>
            <a:ext cx="2743200" cy="369332"/>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For capital projects only</a:t>
            </a:r>
          </a:p>
        </p:txBody>
      </p:sp>
      <p:sp>
        <p:nvSpPr>
          <p:cNvPr id="19" name="Rectangle 18"/>
          <p:cNvSpPr/>
          <p:nvPr/>
        </p:nvSpPr>
        <p:spPr>
          <a:xfrm>
            <a:off x="2598248" y="5119144"/>
            <a:ext cx="2743200" cy="646331"/>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Often involves debt financing</a:t>
            </a:r>
          </a:p>
        </p:txBody>
      </p:sp>
      <p:sp>
        <p:nvSpPr>
          <p:cNvPr id="20" name="Rectangle 19"/>
          <p:cNvSpPr/>
          <p:nvPr/>
        </p:nvSpPr>
        <p:spPr>
          <a:xfrm>
            <a:off x="8933734" y="3195956"/>
            <a:ext cx="2743200" cy="369332"/>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Multi-year</a:t>
            </a:r>
          </a:p>
        </p:txBody>
      </p:sp>
      <p:sp>
        <p:nvSpPr>
          <p:cNvPr id="21" name="Rectangle 20"/>
          <p:cNvSpPr/>
          <p:nvPr/>
        </p:nvSpPr>
        <p:spPr>
          <a:xfrm>
            <a:off x="8933734" y="4056750"/>
            <a:ext cx="2743200" cy="923330"/>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Anything funded with a grant (operations and/or capital)</a:t>
            </a:r>
          </a:p>
        </p:txBody>
      </p:sp>
      <p:sp>
        <p:nvSpPr>
          <p:cNvPr id="22" name="Rectangle 21"/>
          <p:cNvSpPr/>
          <p:nvPr/>
        </p:nvSpPr>
        <p:spPr>
          <a:xfrm>
            <a:off x="8933734" y="5119144"/>
            <a:ext cx="2743200" cy="923330"/>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Allows for easier compliance with grant regulations</a:t>
            </a:r>
          </a:p>
        </p:txBody>
      </p:sp>
      <p:cxnSp>
        <p:nvCxnSpPr>
          <p:cNvPr id="25" name="Straight Connector 24"/>
          <p:cNvCxnSpPr/>
          <p:nvPr/>
        </p:nvCxnSpPr>
        <p:spPr>
          <a:xfrm>
            <a:off x="2598248" y="4012017"/>
            <a:ext cx="2235199" cy="0"/>
          </a:xfrm>
          <a:prstGeom prst="line">
            <a:avLst/>
          </a:prstGeom>
          <a:ln>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598248" y="4969960"/>
            <a:ext cx="2235199" cy="0"/>
          </a:xfrm>
          <a:prstGeom prst="line">
            <a:avLst/>
          </a:prstGeom>
          <a:ln>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933734" y="4012017"/>
            <a:ext cx="2235199" cy="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933734" y="4969960"/>
            <a:ext cx="2235199" cy="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602705" y="4035390"/>
            <a:ext cx="2235199"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602705" y="4993333"/>
            <a:ext cx="2235199"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232591" y="1753443"/>
            <a:ext cx="3483429" cy="1175234"/>
          </a:xfrm>
          <a:prstGeom prst="rect">
            <a:avLst/>
          </a:prstGeom>
          <a:solidFill>
            <a:schemeClr val="accent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panose="020B0604020202020204" pitchFamily="34" charset="0"/>
                <a:cs typeface="Arial" panose="020B0604020202020204" pitchFamily="34" charset="0"/>
              </a:rPr>
              <a:t>Annual Budget Ordinance</a:t>
            </a:r>
          </a:p>
        </p:txBody>
      </p:sp>
      <p:sp>
        <p:nvSpPr>
          <p:cNvPr id="34" name="Rectangle 33"/>
          <p:cNvSpPr/>
          <p:nvPr/>
        </p:nvSpPr>
        <p:spPr>
          <a:xfrm>
            <a:off x="3696715" y="582281"/>
            <a:ext cx="6555179" cy="830997"/>
          </a:xfrm>
          <a:prstGeom prst="rect">
            <a:avLst/>
          </a:prstGeom>
        </p:spPr>
        <p:txBody>
          <a:bodyPr wrap="square">
            <a:spAutoFit/>
          </a:bodyPr>
          <a:lstStyle/>
          <a:p>
            <a:pPr algn="ctr"/>
            <a:r>
              <a:rPr lang="en-US" sz="4800" dirty="0">
                <a:solidFill>
                  <a:schemeClr val="tx2"/>
                </a:solidFill>
                <a:latin typeface="Arial" panose="020B0604020202020204" pitchFamily="34" charset="0"/>
                <a:cs typeface="Arial" panose="020B0604020202020204" pitchFamily="34" charset="0"/>
              </a:rPr>
              <a:t>Budgeting Vehicles</a:t>
            </a:r>
          </a:p>
        </p:txBody>
      </p:sp>
      <p:pic>
        <p:nvPicPr>
          <p:cNvPr id="6" name="Picture 4" descr="mage result for budget truck rental">
            <a:extLst>
              <a:ext uri="{FF2B5EF4-FFF2-40B4-BE49-F238E27FC236}">
                <a16:creationId xmlns:a16="http://schemas.microsoft.com/office/drawing/2014/main" id="{EDB56FDA-5149-58C0-04DC-D94FAECFBCAB}"/>
              </a:ext>
            </a:extLst>
          </p:cNvPr>
          <p:cNvPicPr>
            <a:picLocks noChangeAspect="1" noChangeArrowheads="1"/>
          </p:cNvPicPr>
          <p:nvPr/>
        </p:nvPicPr>
        <p:blipFill rotWithShape="1">
          <a:blip r:embed="rId2">
            <a:duotone>
              <a:schemeClr val="accent2">
                <a:shade val="45000"/>
                <a:satMod val="135000"/>
              </a:schemeClr>
              <a:prstClr val="white"/>
            </a:duotone>
            <a:alphaModFix amt="70000"/>
            <a:extLst>
              <a:ext uri="{28A0092B-C50C-407E-A947-70E740481C1C}">
                <a14:useLocalDpi xmlns:a14="http://schemas.microsoft.com/office/drawing/2010/main" val="0"/>
              </a:ext>
            </a:extLst>
          </a:blip>
          <a:srcRect b="3017"/>
          <a:stretch/>
        </p:blipFill>
        <p:spPr bwMode="auto">
          <a:xfrm>
            <a:off x="-124210" y="1388355"/>
            <a:ext cx="2401813" cy="13510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mage result for budget truck rental">
            <a:extLst>
              <a:ext uri="{FF2B5EF4-FFF2-40B4-BE49-F238E27FC236}">
                <a16:creationId xmlns:a16="http://schemas.microsoft.com/office/drawing/2014/main" id="{CA6AB3E1-085C-8E7A-6030-CA1E4CE4F375}"/>
              </a:ext>
            </a:extLst>
          </p:cNvPr>
          <p:cNvPicPr>
            <a:picLocks noChangeAspect="1" noChangeArrowheads="1"/>
          </p:cNvPicPr>
          <p:nvPr/>
        </p:nvPicPr>
        <p:blipFill rotWithShape="1">
          <a:blip r:embed="rId2">
            <a:duotone>
              <a:schemeClr val="accent2">
                <a:shade val="45000"/>
                <a:satMod val="135000"/>
              </a:schemeClr>
              <a:prstClr val="white"/>
            </a:duotone>
            <a:alphaModFix amt="70000"/>
            <a:extLst>
              <a:ext uri="{28A0092B-C50C-407E-A947-70E740481C1C}">
                <a14:useLocalDpi xmlns:a14="http://schemas.microsoft.com/office/drawing/2010/main" val="0"/>
              </a:ext>
            </a:extLst>
          </a:blip>
          <a:srcRect b="3017"/>
          <a:stretch/>
        </p:blipFill>
        <p:spPr bwMode="auto">
          <a:xfrm>
            <a:off x="-116637" y="2660997"/>
            <a:ext cx="2401813" cy="13510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mage result for budget truck rental">
            <a:extLst>
              <a:ext uri="{FF2B5EF4-FFF2-40B4-BE49-F238E27FC236}">
                <a16:creationId xmlns:a16="http://schemas.microsoft.com/office/drawing/2014/main" id="{A5162EE2-26AB-E29C-F750-E7811FB74BAE}"/>
              </a:ext>
            </a:extLst>
          </p:cNvPr>
          <p:cNvPicPr>
            <a:picLocks noChangeAspect="1" noChangeArrowheads="1"/>
          </p:cNvPicPr>
          <p:nvPr/>
        </p:nvPicPr>
        <p:blipFill rotWithShape="1">
          <a:blip r:embed="rId2">
            <a:duotone>
              <a:schemeClr val="accent2">
                <a:shade val="45000"/>
                <a:satMod val="135000"/>
              </a:schemeClr>
              <a:prstClr val="white"/>
            </a:duotone>
            <a:alphaModFix amt="70000"/>
            <a:extLst>
              <a:ext uri="{28A0092B-C50C-407E-A947-70E740481C1C}">
                <a14:useLocalDpi xmlns:a14="http://schemas.microsoft.com/office/drawing/2010/main" val="0"/>
              </a:ext>
            </a:extLst>
          </a:blip>
          <a:srcRect b="3017"/>
          <a:stretch/>
        </p:blipFill>
        <p:spPr bwMode="auto">
          <a:xfrm>
            <a:off x="-82098" y="4035390"/>
            <a:ext cx="2401813" cy="135102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mage result for budget truck rental">
            <a:extLst>
              <a:ext uri="{FF2B5EF4-FFF2-40B4-BE49-F238E27FC236}">
                <a16:creationId xmlns:a16="http://schemas.microsoft.com/office/drawing/2014/main" id="{067D791B-EFC0-A5FF-49AA-60D5D0A63E05}"/>
              </a:ext>
            </a:extLst>
          </p:cNvPr>
          <p:cNvPicPr>
            <a:picLocks noChangeAspect="1" noChangeArrowheads="1"/>
          </p:cNvPicPr>
          <p:nvPr/>
        </p:nvPicPr>
        <p:blipFill rotWithShape="1">
          <a:blip r:embed="rId2">
            <a:duotone>
              <a:schemeClr val="accent2">
                <a:shade val="45000"/>
                <a:satMod val="135000"/>
              </a:schemeClr>
              <a:prstClr val="white"/>
            </a:duotone>
            <a:alphaModFix amt="70000"/>
            <a:extLst>
              <a:ext uri="{28A0092B-C50C-407E-A947-70E740481C1C}">
                <a14:useLocalDpi xmlns:a14="http://schemas.microsoft.com/office/drawing/2010/main" val="0"/>
              </a:ext>
            </a:extLst>
          </a:blip>
          <a:srcRect b="3017"/>
          <a:stretch/>
        </p:blipFill>
        <p:spPr bwMode="auto">
          <a:xfrm>
            <a:off x="-82097" y="5366964"/>
            <a:ext cx="2401813" cy="135102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mage result for budget truck rental">
            <a:extLst>
              <a:ext uri="{FF2B5EF4-FFF2-40B4-BE49-F238E27FC236}">
                <a16:creationId xmlns:a16="http://schemas.microsoft.com/office/drawing/2014/main" id="{E83335EA-1560-B943-51B3-660C525FD3CD}"/>
              </a:ext>
            </a:extLst>
          </p:cNvPr>
          <p:cNvPicPr>
            <a:picLocks noChangeAspect="1" noChangeArrowheads="1"/>
          </p:cNvPicPr>
          <p:nvPr/>
        </p:nvPicPr>
        <p:blipFill rotWithShape="1">
          <a:blip r:embed="rId2">
            <a:duotone>
              <a:schemeClr val="accent2">
                <a:shade val="45000"/>
                <a:satMod val="135000"/>
              </a:schemeClr>
              <a:prstClr val="white"/>
            </a:duotone>
            <a:alphaModFix amt="70000"/>
            <a:extLst>
              <a:ext uri="{28A0092B-C50C-407E-A947-70E740481C1C}">
                <a14:useLocalDpi xmlns:a14="http://schemas.microsoft.com/office/drawing/2010/main" val="0"/>
              </a:ext>
            </a:extLst>
          </a:blip>
          <a:srcRect b="3017"/>
          <a:stretch/>
        </p:blipFill>
        <p:spPr bwMode="auto">
          <a:xfrm>
            <a:off x="-82096" y="56283"/>
            <a:ext cx="2401813" cy="1351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29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8" grpId="0" animBg="1"/>
      <p:bldP spid="9"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36596"/>
            <a:ext cx="12192000" cy="3728852"/>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Diamond 2"/>
          <p:cNvSpPr/>
          <p:nvPr/>
        </p:nvSpPr>
        <p:spPr>
          <a:xfrm>
            <a:off x="926276" y="1767323"/>
            <a:ext cx="2101932" cy="1965366"/>
          </a:xfrm>
          <a:prstGeom prst="diamond">
            <a:avLst/>
          </a:prstGeom>
          <a:solidFill>
            <a:schemeClr val="accent2"/>
          </a:solidFill>
          <a:ln w="76200">
            <a:solidFill>
              <a:schemeClr val="accent3"/>
            </a:solid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Diamond 3"/>
          <p:cNvSpPr/>
          <p:nvPr/>
        </p:nvSpPr>
        <p:spPr>
          <a:xfrm>
            <a:off x="3673435" y="1767323"/>
            <a:ext cx="2101932" cy="1965366"/>
          </a:xfrm>
          <a:prstGeom prst="diamond">
            <a:avLst/>
          </a:prstGeom>
          <a:solidFill>
            <a:schemeClr val="accent4"/>
          </a:solidFill>
          <a:ln w="76200">
            <a:solidFill>
              <a:schemeClr val="accent3"/>
            </a:solid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 name="Diamond 4"/>
          <p:cNvSpPr/>
          <p:nvPr/>
        </p:nvSpPr>
        <p:spPr>
          <a:xfrm>
            <a:off x="6371774" y="1767323"/>
            <a:ext cx="2101932" cy="1965366"/>
          </a:xfrm>
          <a:prstGeom prst="diamond">
            <a:avLst/>
          </a:prstGeom>
          <a:solidFill>
            <a:schemeClr val="accent5"/>
          </a:solidFill>
          <a:ln w="76200">
            <a:solidFill>
              <a:schemeClr val="accent3"/>
            </a:solid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Diamond 5"/>
          <p:cNvSpPr/>
          <p:nvPr/>
        </p:nvSpPr>
        <p:spPr>
          <a:xfrm>
            <a:off x="9167753" y="1779198"/>
            <a:ext cx="2101932" cy="1965366"/>
          </a:xfrm>
          <a:prstGeom prst="diamond">
            <a:avLst/>
          </a:prstGeom>
          <a:solidFill>
            <a:schemeClr val="accent6"/>
          </a:solidFill>
          <a:ln w="76200">
            <a:solidFill>
              <a:schemeClr val="accent3"/>
            </a:solid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ectangle 8"/>
          <p:cNvSpPr/>
          <p:nvPr/>
        </p:nvSpPr>
        <p:spPr>
          <a:xfrm>
            <a:off x="926276" y="4004314"/>
            <a:ext cx="1989271" cy="830997"/>
          </a:xfrm>
          <a:prstGeom prst="rect">
            <a:avLst/>
          </a:prstGeom>
        </p:spPr>
        <p:txBody>
          <a:bodyPr wrap="square">
            <a:spAutoFit/>
          </a:bodyPr>
          <a:lstStyle/>
          <a:p>
            <a:pPr algn="ctr"/>
            <a:r>
              <a:rPr lang="en-US" sz="2400" dirty="0">
                <a:solidFill>
                  <a:schemeClr val="bg1"/>
                </a:solidFill>
                <a:latin typeface="Arial" panose="020B0604020202020204" pitchFamily="34" charset="0"/>
                <a:cs typeface="Arial" panose="020B0604020202020204" pitchFamily="34" charset="0"/>
              </a:rPr>
              <a:t>General Fund</a:t>
            </a:r>
          </a:p>
        </p:txBody>
      </p:sp>
      <p:sp>
        <p:nvSpPr>
          <p:cNvPr id="10" name="Rectangle 9"/>
          <p:cNvSpPr/>
          <p:nvPr/>
        </p:nvSpPr>
        <p:spPr>
          <a:xfrm>
            <a:off x="3729765" y="4004314"/>
            <a:ext cx="1989271" cy="830997"/>
          </a:xfrm>
          <a:prstGeom prst="rect">
            <a:avLst/>
          </a:prstGeom>
        </p:spPr>
        <p:txBody>
          <a:bodyPr wrap="square">
            <a:spAutoFit/>
          </a:bodyPr>
          <a:lstStyle/>
          <a:p>
            <a:pPr algn="ctr"/>
            <a:r>
              <a:rPr lang="en-US" sz="2400" dirty="0">
                <a:solidFill>
                  <a:schemeClr val="bg1"/>
                </a:solidFill>
                <a:latin typeface="Arial" panose="020B0604020202020204" pitchFamily="34" charset="0"/>
                <a:cs typeface="Arial" panose="020B0604020202020204" pitchFamily="34" charset="0"/>
              </a:rPr>
              <a:t>Enterprise Funds</a:t>
            </a:r>
          </a:p>
        </p:txBody>
      </p:sp>
      <p:sp>
        <p:nvSpPr>
          <p:cNvPr id="11" name="Rectangle 10"/>
          <p:cNvSpPr/>
          <p:nvPr/>
        </p:nvSpPr>
        <p:spPr>
          <a:xfrm>
            <a:off x="6533255" y="3974638"/>
            <a:ext cx="1989271" cy="1200329"/>
          </a:xfrm>
          <a:prstGeom prst="rect">
            <a:avLst/>
          </a:prstGeom>
        </p:spPr>
        <p:txBody>
          <a:bodyPr wrap="square">
            <a:spAutoFit/>
          </a:bodyPr>
          <a:lstStyle/>
          <a:p>
            <a:pPr algn="ctr"/>
            <a:r>
              <a:rPr lang="en-US" sz="2400" dirty="0">
                <a:solidFill>
                  <a:schemeClr val="bg1"/>
                </a:solidFill>
                <a:latin typeface="Arial" panose="020B0604020202020204" pitchFamily="34" charset="0"/>
                <a:cs typeface="Arial" panose="020B0604020202020204" pitchFamily="34" charset="0"/>
              </a:rPr>
              <a:t>Special Revenue Funds</a:t>
            </a:r>
          </a:p>
        </p:txBody>
      </p:sp>
      <p:sp>
        <p:nvSpPr>
          <p:cNvPr id="14" name="Rectangle 13"/>
          <p:cNvSpPr/>
          <p:nvPr/>
        </p:nvSpPr>
        <p:spPr>
          <a:xfrm>
            <a:off x="9362627" y="3974638"/>
            <a:ext cx="1989271" cy="461665"/>
          </a:xfrm>
          <a:prstGeom prst="rect">
            <a:avLst/>
          </a:prstGeom>
        </p:spPr>
        <p:txBody>
          <a:bodyPr wrap="square">
            <a:spAutoFit/>
          </a:bodyPr>
          <a:lstStyle/>
          <a:p>
            <a:pPr algn="ctr"/>
            <a:r>
              <a:rPr lang="en-US" sz="2400" dirty="0">
                <a:solidFill>
                  <a:schemeClr val="bg1"/>
                </a:solidFill>
                <a:latin typeface="Arial" panose="020B0604020202020204" pitchFamily="34" charset="0"/>
                <a:cs typeface="Arial" panose="020B0604020202020204" pitchFamily="34" charset="0"/>
              </a:rPr>
              <a:t>Other Funds</a:t>
            </a:r>
          </a:p>
        </p:txBody>
      </p:sp>
      <p:sp>
        <p:nvSpPr>
          <p:cNvPr id="41" name="Rectangle 40"/>
          <p:cNvSpPr/>
          <p:nvPr/>
        </p:nvSpPr>
        <p:spPr>
          <a:xfrm>
            <a:off x="612200" y="445587"/>
            <a:ext cx="10967599" cy="830997"/>
          </a:xfrm>
          <a:prstGeom prst="rect">
            <a:avLst/>
          </a:prstGeom>
        </p:spPr>
        <p:txBody>
          <a:bodyPr wrap="square">
            <a:spAutoFit/>
          </a:bodyPr>
          <a:lstStyle/>
          <a:p>
            <a:pPr algn="ctr"/>
            <a:r>
              <a:rPr lang="en-US" sz="4800" dirty="0">
                <a:solidFill>
                  <a:schemeClr val="tx1">
                    <a:lumMod val="65000"/>
                    <a:lumOff val="35000"/>
                  </a:schemeClr>
                </a:solidFill>
                <a:latin typeface="Arial" panose="020B0604020202020204" pitchFamily="34" charset="0"/>
                <a:cs typeface="Arial" panose="020B0604020202020204" pitchFamily="34" charset="0"/>
              </a:rPr>
              <a:t>Accounting &amp; Budgeting Funds</a:t>
            </a:r>
          </a:p>
        </p:txBody>
      </p:sp>
      <p:sp>
        <p:nvSpPr>
          <p:cNvPr id="7" name="Freeform 6">
            <a:extLst>
              <a:ext uri="{FF2B5EF4-FFF2-40B4-BE49-F238E27FC236}">
                <a16:creationId xmlns:a16="http://schemas.microsoft.com/office/drawing/2014/main" id="{A1F90FAB-93AD-9B39-F35F-344AF8907787}"/>
              </a:ext>
            </a:extLst>
          </p:cNvPr>
          <p:cNvSpPr>
            <a:spLocks noEditPoints="1"/>
          </p:cNvSpPr>
          <p:nvPr/>
        </p:nvSpPr>
        <p:spPr bwMode="auto">
          <a:xfrm>
            <a:off x="4213739" y="2027301"/>
            <a:ext cx="1021321" cy="1102990"/>
          </a:xfrm>
          <a:custGeom>
            <a:avLst/>
            <a:gdLst>
              <a:gd name="T0" fmla="*/ 1888 w 3007"/>
              <a:gd name="T1" fmla="*/ 3140 h 3337"/>
              <a:gd name="T2" fmla="*/ 1735 w 3007"/>
              <a:gd name="T3" fmla="*/ 3209 h 3337"/>
              <a:gd name="T4" fmla="*/ 1445 w 3007"/>
              <a:gd name="T5" fmla="*/ 3337 h 3337"/>
              <a:gd name="T6" fmla="*/ 1255 w 3007"/>
              <a:gd name="T7" fmla="*/ 3197 h 3337"/>
              <a:gd name="T8" fmla="*/ 1112 w 3007"/>
              <a:gd name="T9" fmla="*/ 3125 h 3337"/>
              <a:gd name="T10" fmla="*/ 1841 w 3007"/>
              <a:gd name="T11" fmla="*/ 2824 h 3337"/>
              <a:gd name="T12" fmla="*/ 1841 w 3007"/>
              <a:gd name="T13" fmla="*/ 2977 h 3337"/>
              <a:gd name="T14" fmla="*/ 1119 w 3007"/>
              <a:gd name="T15" fmla="*/ 2861 h 3337"/>
              <a:gd name="T16" fmla="*/ 2566 w 3007"/>
              <a:gd name="T17" fmla="*/ 2465 h 3337"/>
              <a:gd name="T18" fmla="*/ 2510 w 3007"/>
              <a:gd name="T19" fmla="*/ 2601 h 3337"/>
              <a:gd name="T20" fmla="*/ 2212 w 3007"/>
              <a:gd name="T21" fmla="*/ 2271 h 3337"/>
              <a:gd name="T22" fmla="*/ 776 w 3007"/>
              <a:gd name="T23" fmla="*/ 2241 h 3337"/>
              <a:gd name="T24" fmla="*/ 526 w 3007"/>
              <a:gd name="T25" fmla="*/ 2595 h 3337"/>
              <a:gd name="T26" fmla="*/ 418 w 3007"/>
              <a:gd name="T27" fmla="*/ 2513 h 3337"/>
              <a:gd name="T28" fmla="*/ 2949 w 3007"/>
              <a:gd name="T29" fmla="*/ 1433 h 3337"/>
              <a:gd name="T30" fmla="*/ 2949 w 3007"/>
              <a:gd name="T31" fmla="*/ 1587 h 3337"/>
              <a:gd name="T32" fmla="*/ 2542 w 3007"/>
              <a:gd name="T33" fmla="*/ 1471 h 3337"/>
              <a:gd name="T34" fmla="*/ 464 w 3007"/>
              <a:gd name="T35" fmla="*/ 1471 h 3337"/>
              <a:gd name="T36" fmla="*/ 59 w 3007"/>
              <a:gd name="T37" fmla="*/ 1587 h 3337"/>
              <a:gd name="T38" fmla="*/ 59 w 3007"/>
              <a:gd name="T39" fmla="*/ 1433 h 3337"/>
              <a:gd name="T40" fmla="*/ 1369 w 3007"/>
              <a:gd name="T41" fmla="*/ 1181 h 3337"/>
              <a:gd name="T42" fmla="*/ 1222 w 3007"/>
              <a:gd name="T43" fmla="*/ 1469 h 3337"/>
              <a:gd name="T44" fmla="*/ 1447 w 3007"/>
              <a:gd name="T45" fmla="*/ 1689 h 3337"/>
              <a:gd name="T46" fmla="*/ 1674 w 3007"/>
              <a:gd name="T47" fmla="*/ 1876 h 3337"/>
              <a:gd name="T48" fmla="*/ 1470 w 3007"/>
              <a:gd name="T49" fmla="*/ 2012 h 3337"/>
              <a:gd name="T50" fmla="*/ 1295 w 3007"/>
              <a:gd name="T51" fmla="*/ 1884 h 3337"/>
              <a:gd name="T52" fmla="*/ 1187 w 3007"/>
              <a:gd name="T53" fmla="*/ 1920 h 3337"/>
              <a:gd name="T54" fmla="*/ 1404 w 3007"/>
              <a:gd name="T55" fmla="*/ 2121 h 3337"/>
              <a:gd name="T56" fmla="*/ 1553 w 3007"/>
              <a:gd name="T57" fmla="*/ 2261 h 3337"/>
              <a:gd name="T58" fmla="*/ 1772 w 3007"/>
              <a:gd name="T59" fmla="*/ 1965 h 3337"/>
              <a:gd name="T60" fmla="*/ 1721 w 3007"/>
              <a:gd name="T61" fmla="*/ 1687 h 3337"/>
              <a:gd name="T62" fmla="*/ 1390 w 3007"/>
              <a:gd name="T63" fmla="*/ 1527 h 3337"/>
              <a:gd name="T64" fmla="*/ 1395 w 3007"/>
              <a:gd name="T65" fmla="*/ 1303 h 3337"/>
              <a:gd name="T66" fmla="*/ 1663 w 3007"/>
              <a:gd name="T67" fmla="*/ 1321 h 3337"/>
              <a:gd name="T68" fmla="*/ 1782 w 3007"/>
              <a:gd name="T69" fmla="*/ 1423 h 3337"/>
              <a:gd name="T70" fmla="*/ 1760 w 3007"/>
              <a:gd name="T71" fmla="*/ 1249 h 3337"/>
              <a:gd name="T72" fmla="*/ 1540 w 3007"/>
              <a:gd name="T73" fmla="*/ 1010 h 3337"/>
              <a:gd name="T74" fmla="*/ 1961 w 3007"/>
              <a:gd name="T75" fmla="*/ 854 h 3337"/>
              <a:gd name="T76" fmla="*/ 2322 w 3007"/>
              <a:gd name="T77" fmla="*/ 1407 h 3337"/>
              <a:gd name="T78" fmla="*/ 2229 w 3007"/>
              <a:gd name="T79" fmla="*/ 1937 h 3337"/>
              <a:gd name="T80" fmla="*/ 1961 w 3007"/>
              <a:gd name="T81" fmla="*/ 2287 h 3337"/>
              <a:gd name="T82" fmla="*/ 1862 w 3007"/>
              <a:gd name="T83" fmla="*/ 2635 h 3337"/>
              <a:gd name="T84" fmla="*/ 1820 w 3007"/>
              <a:gd name="T85" fmla="*/ 2782 h 3337"/>
              <a:gd name="T86" fmla="*/ 1130 w 3007"/>
              <a:gd name="T87" fmla="*/ 2648 h 3337"/>
              <a:gd name="T88" fmla="*/ 1070 w 3007"/>
              <a:gd name="T89" fmla="*/ 2322 h 3337"/>
              <a:gd name="T90" fmla="*/ 802 w 3007"/>
              <a:gd name="T91" fmla="*/ 1975 h 3337"/>
              <a:gd name="T92" fmla="*/ 676 w 3007"/>
              <a:gd name="T93" fmla="*/ 1478 h 3337"/>
              <a:gd name="T94" fmla="*/ 992 w 3007"/>
              <a:gd name="T95" fmla="*/ 893 h 3337"/>
              <a:gd name="T96" fmla="*/ 2520 w 3007"/>
              <a:gd name="T97" fmla="*/ 420 h 3337"/>
              <a:gd name="T98" fmla="*/ 2566 w 3007"/>
              <a:gd name="T99" fmla="*/ 555 h 3337"/>
              <a:gd name="T100" fmla="*/ 2212 w 3007"/>
              <a:gd name="T101" fmla="*/ 749 h 3337"/>
              <a:gd name="T102" fmla="*/ 488 w 3007"/>
              <a:gd name="T103" fmla="*/ 420 h 3337"/>
              <a:gd name="T104" fmla="*/ 795 w 3007"/>
              <a:gd name="T105" fmla="*/ 749 h 3337"/>
              <a:gd name="T106" fmla="*/ 665 w 3007"/>
              <a:gd name="T107" fmla="*/ 780 h 3337"/>
              <a:gd name="T108" fmla="*/ 470 w 3007"/>
              <a:gd name="T109" fmla="*/ 424 h 3337"/>
              <a:gd name="T110" fmla="*/ 1580 w 3007"/>
              <a:gd name="T111" fmla="*/ 419 h 3337"/>
              <a:gd name="T112" fmla="*/ 1427 w 3007"/>
              <a:gd name="T113" fmla="*/ 419 h 3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3337">
                <a:moveTo>
                  <a:pt x="1187" y="3019"/>
                </a:moveTo>
                <a:lnTo>
                  <a:pt x="1820" y="3019"/>
                </a:lnTo>
                <a:lnTo>
                  <a:pt x="1841" y="3023"/>
                </a:lnTo>
                <a:lnTo>
                  <a:pt x="1861" y="3031"/>
                </a:lnTo>
                <a:lnTo>
                  <a:pt x="1877" y="3043"/>
                </a:lnTo>
                <a:lnTo>
                  <a:pt x="1889" y="3060"/>
                </a:lnTo>
                <a:lnTo>
                  <a:pt x="1897" y="3080"/>
                </a:lnTo>
                <a:lnTo>
                  <a:pt x="1899" y="3102"/>
                </a:lnTo>
                <a:lnTo>
                  <a:pt x="1895" y="3125"/>
                </a:lnTo>
                <a:lnTo>
                  <a:pt x="1888" y="3140"/>
                </a:lnTo>
                <a:lnTo>
                  <a:pt x="1878" y="3153"/>
                </a:lnTo>
                <a:lnTo>
                  <a:pt x="1865" y="3164"/>
                </a:lnTo>
                <a:lnTo>
                  <a:pt x="1850" y="3172"/>
                </a:lnTo>
                <a:lnTo>
                  <a:pt x="1834" y="3177"/>
                </a:lnTo>
                <a:lnTo>
                  <a:pt x="1817" y="3178"/>
                </a:lnTo>
                <a:lnTo>
                  <a:pt x="1816" y="3178"/>
                </a:lnTo>
                <a:lnTo>
                  <a:pt x="1793" y="3180"/>
                </a:lnTo>
                <a:lnTo>
                  <a:pt x="1772" y="3187"/>
                </a:lnTo>
                <a:lnTo>
                  <a:pt x="1752" y="3197"/>
                </a:lnTo>
                <a:lnTo>
                  <a:pt x="1735" y="3209"/>
                </a:lnTo>
                <a:lnTo>
                  <a:pt x="1719" y="3226"/>
                </a:lnTo>
                <a:lnTo>
                  <a:pt x="1708" y="3246"/>
                </a:lnTo>
                <a:lnTo>
                  <a:pt x="1707" y="3247"/>
                </a:lnTo>
                <a:lnTo>
                  <a:pt x="1690" y="3273"/>
                </a:lnTo>
                <a:lnTo>
                  <a:pt x="1671" y="3295"/>
                </a:lnTo>
                <a:lnTo>
                  <a:pt x="1647" y="3313"/>
                </a:lnTo>
                <a:lnTo>
                  <a:pt x="1620" y="3326"/>
                </a:lnTo>
                <a:lnTo>
                  <a:pt x="1591" y="3334"/>
                </a:lnTo>
                <a:lnTo>
                  <a:pt x="1561" y="3337"/>
                </a:lnTo>
                <a:lnTo>
                  <a:pt x="1445" y="3337"/>
                </a:lnTo>
                <a:lnTo>
                  <a:pt x="1415" y="3334"/>
                </a:lnTo>
                <a:lnTo>
                  <a:pt x="1386" y="3326"/>
                </a:lnTo>
                <a:lnTo>
                  <a:pt x="1361" y="3313"/>
                </a:lnTo>
                <a:lnTo>
                  <a:pt x="1337" y="3295"/>
                </a:lnTo>
                <a:lnTo>
                  <a:pt x="1316" y="3273"/>
                </a:lnTo>
                <a:lnTo>
                  <a:pt x="1301" y="3247"/>
                </a:lnTo>
                <a:lnTo>
                  <a:pt x="1300" y="3246"/>
                </a:lnTo>
                <a:lnTo>
                  <a:pt x="1287" y="3226"/>
                </a:lnTo>
                <a:lnTo>
                  <a:pt x="1273" y="3209"/>
                </a:lnTo>
                <a:lnTo>
                  <a:pt x="1255" y="3197"/>
                </a:lnTo>
                <a:lnTo>
                  <a:pt x="1236" y="3187"/>
                </a:lnTo>
                <a:lnTo>
                  <a:pt x="1214" y="3180"/>
                </a:lnTo>
                <a:lnTo>
                  <a:pt x="1192" y="3178"/>
                </a:lnTo>
                <a:lnTo>
                  <a:pt x="1190" y="3178"/>
                </a:lnTo>
                <a:lnTo>
                  <a:pt x="1173" y="3177"/>
                </a:lnTo>
                <a:lnTo>
                  <a:pt x="1157" y="3172"/>
                </a:lnTo>
                <a:lnTo>
                  <a:pt x="1142" y="3164"/>
                </a:lnTo>
                <a:lnTo>
                  <a:pt x="1129" y="3153"/>
                </a:lnTo>
                <a:lnTo>
                  <a:pt x="1119" y="3140"/>
                </a:lnTo>
                <a:lnTo>
                  <a:pt x="1112" y="3125"/>
                </a:lnTo>
                <a:lnTo>
                  <a:pt x="1108" y="3102"/>
                </a:lnTo>
                <a:lnTo>
                  <a:pt x="1110" y="3080"/>
                </a:lnTo>
                <a:lnTo>
                  <a:pt x="1118" y="3060"/>
                </a:lnTo>
                <a:lnTo>
                  <a:pt x="1130" y="3043"/>
                </a:lnTo>
                <a:lnTo>
                  <a:pt x="1147" y="3031"/>
                </a:lnTo>
                <a:lnTo>
                  <a:pt x="1165" y="3023"/>
                </a:lnTo>
                <a:lnTo>
                  <a:pt x="1187" y="3019"/>
                </a:lnTo>
                <a:close/>
                <a:moveTo>
                  <a:pt x="1187" y="2821"/>
                </a:moveTo>
                <a:lnTo>
                  <a:pt x="1820" y="2821"/>
                </a:lnTo>
                <a:lnTo>
                  <a:pt x="1841" y="2824"/>
                </a:lnTo>
                <a:lnTo>
                  <a:pt x="1860" y="2832"/>
                </a:lnTo>
                <a:lnTo>
                  <a:pt x="1876" y="2844"/>
                </a:lnTo>
                <a:lnTo>
                  <a:pt x="1888" y="2861"/>
                </a:lnTo>
                <a:lnTo>
                  <a:pt x="1896" y="2879"/>
                </a:lnTo>
                <a:lnTo>
                  <a:pt x="1899" y="2900"/>
                </a:lnTo>
                <a:lnTo>
                  <a:pt x="1896" y="2922"/>
                </a:lnTo>
                <a:lnTo>
                  <a:pt x="1888" y="2941"/>
                </a:lnTo>
                <a:lnTo>
                  <a:pt x="1876" y="2956"/>
                </a:lnTo>
                <a:lnTo>
                  <a:pt x="1860" y="2969"/>
                </a:lnTo>
                <a:lnTo>
                  <a:pt x="1841" y="2977"/>
                </a:lnTo>
                <a:lnTo>
                  <a:pt x="1820" y="2980"/>
                </a:lnTo>
                <a:lnTo>
                  <a:pt x="1187" y="2980"/>
                </a:lnTo>
                <a:lnTo>
                  <a:pt x="1166" y="2977"/>
                </a:lnTo>
                <a:lnTo>
                  <a:pt x="1147" y="2969"/>
                </a:lnTo>
                <a:lnTo>
                  <a:pt x="1131" y="2956"/>
                </a:lnTo>
                <a:lnTo>
                  <a:pt x="1119" y="2941"/>
                </a:lnTo>
                <a:lnTo>
                  <a:pt x="1110" y="2922"/>
                </a:lnTo>
                <a:lnTo>
                  <a:pt x="1108" y="2900"/>
                </a:lnTo>
                <a:lnTo>
                  <a:pt x="1110" y="2879"/>
                </a:lnTo>
                <a:lnTo>
                  <a:pt x="1119" y="2861"/>
                </a:lnTo>
                <a:lnTo>
                  <a:pt x="1131" y="2844"/>
                </a:lnTo>
                <a:lnTo>
                  <a:pt x="1147" y="2832"/>
                </a:lnTo>
                <a:lnTo>
                  <a:pt x="1166" y="2824"/>
                </a:lnTo>
                <a:lnTo>
                  <a:pt x="1187" y="2821"/>
                </a:lnTo>
                <a:close/>
                <a:moveTo>
                  <a:pt x="2278" y="2218"/>
                </a:moveTo>
                <a:lnTo>
                  <a:pt x="2295" y="2218"/>
                </a:lnTo>
                <a:lnTo>
                  <a:pt x="2313" y="2221"/>
                </a:lnTo>
                <a:lnTo>
                  <a:pt x="2328" y="2229"/>
                </a:lnTo>
                <a:lnTo>
                  <a:pt x="2343" y="2241"/>
                </a:lnTo>
                <a:lnTo>
                  <a:pt x="2566" y="2465"/>
                </a:lnTo>
                <a:lnTo>
                  <a:pt x="2578" y="2480"/>
                </a:lnTo>
                <a:lnTo>
                  <a:pt x="2586" y="2495"/>
                </a:lnTo>
                <a:lnTo>
                  <a:pt x="2589" y="2513"/>
                </a:lnTo>
                <a:lnTo>
                  <a:pt x="2589" y="2529"/>
                </a:lnTo>
                <a:lnTo>
                  <a:pt x="2586" y="2547"/>
                </a:lnTo>
                <a:lnTo>
                  <a:pt x="2578" y="2563"/>
                </a:lnTo>
                <a:lnTo>
                  <a:pt x="2566" y="2577"/>
                </a:lnTo>
                <a:lnTo>
                  <a:pt x="2550" y="2591"/>
                </a:lnTo>
                <a:lnTo>
                  <a:pt x="2531" y="2598"/>
                </a:lnTo>
                <a:lnTo>
                  <a:pt x="2510" y="2601"/>
                </a:lnTo>
                <a:lnTo>
                  <a:pt x="2496" y="2599"/>
                </a:lnTo>
                <a:lnTo>
                  <a:pt x="2480" y="2595"/>
                </a:lnTo>
                <a:lnTo>
                  <a:pt x="2467" y="2588"/>
                </a:lnTo>
                <a:lnTo>
                  <a:pt x="2455" y="2577"/>
                </a:lnTo>
                <a:lnTo>
                  <a:pt x="2231" y="2353"/>
                </a:lnTo>
                <a:lnTo>
                  <a:pt x="2220" y="2338"/>
                </a:lnTo>
                <a:lnTo>
                  <a:pt x="2212" y="2323"/>
                </a:lnTo>
                <a:lnTo>
                  <a:pt x="2208" y="2305"/>
                </a:lnTo>
                <a:lnTo>
                  <a:pt x="2208" y="2288"/>
                </a:lnTo>
                <a:lnTo>
                  <a:pt x="2212" y="2271"/>
                </a:lnTo>
                <a:lnTo>
                  <a:pt x="2220" y="2254"/>
                </a:lnTo>
                <a:lnTo>
                  <a:pt x="2231" y="2241"/>
                </a:lnTo>
                <a:lnTo>
                  <a:pt x="2246" y="2229"/>
                </a:lnTo>
                <a:lnTo>
                  <a:pt x="2261" y="2221"/>
                </a:lnTo>
                <a:lnTo>
                  <a:pt x="2278" y="2218"/>
                </a:lnTo>
                <a:close/>
                <a:moveTo>
                  <a:pt x="711" y="2218"/>
                </a:moveTo>
                <a:lnTo>
                  <a:pt x="729" y="2218"/>
                </a:lnTo>
                <a:lnTo>
                  <a:pt x="745" y="2221"/>
                </a:lnTo>
                <a:lnTo>
                  <a:pt x="762" y="2229"/>
                </a:lnTo>
                <a:lnTo>
                  <a:pt x="776" y="2241"/>
                </a:lnTo>
                <a:lnTo>
                  <a:pt x="788" y="2254"/>
                </a:lnTo>
                <a:lnTo>
                  <a:pt x="795" y="2271"/>
                </a:lnTo>
                <a:lnTo>
                  <a:pt x="799" y="2288"/>
                </a:lnTo>
                <a:lnTo>
                  <a:pt x="799" y="2305"/>
                </a:lnTo>
                <a:lnTo>
                  <a:pt x="795" y="2323"/>
                </a:lnTo>
                <a:lnTo>
                  <a:pt x="788" y="2338"/>
                </a:lnTo>
                <a:lnTo>
                  <a:pt x="776" y="2353"/>
                </a:lnTo>
                <a:lnTo>
                  <a:pt x="552" y="2577"/>
                </a:lnTo>
                <a:lnTo>
                  <a:pt x="540" y="2588"/>
                </a:lnTo>
                <a:lnTo>
                  <a:pt x="526" y="2595"/>
                </a:lnTo>
                <a:lnTo>
                  <a:pt x="512" y="2599"/>
                </a:lnTo>
                <a:lnTo>
                  <a:pt x="496" y="2601"/>
                </a:lnTo>
                <a:lnTo>
                  <a:pt x="482" y="2599"/>
                </a:lnTo>
                <a:lnTo>
                  <a:pt x="466" y="2595"/>
                </a:lnTo>
                <a:lnTo>
                  <a:pt x="453" y="2588"/>
                </a:lnTo>
                <a:lnTo>
                  <a:pt x="440" y="2577"/>
                </a:lnTo>
                <a:lnTo>
                  <a:pt x="429" y="2563"/>
                </a:lnTo>
                <a:lnTo>
                  <a:pt x="422" y="2547"/>
                </a:lnTo>
                <a:lnTo>
                  <a:pt x="418" y="2529"/>
                </a:lnTo>
                <a:lnTo>
                  <a:pt x="418" y="2513"/>
                </a:lnTo>
                <a:lnTo>
                  <a:pt x="422" y="2495"/>
                </a:lnTo>
                <a:lnTo>
                  <a:pt x="429" y="2480"/>
                </a:lnTo>
                <a:lnTo>
                  <a:pt x="440" y="2465"/>
                </a:lnTo>
                <a:lnTo>
                  <a:pt x="665" y="2241"/>
                </a:lnTo>
                <a:lnTo>
                  <a:pt x="678" y="2229"/>
                </a:lnTo>
                <a:lnTo>
                  <a:pt x="695" y="2221"/>
                </a:lnTo>
                <a:lnTo>
                  <a:pt x="711" y="2218"/>
                </a:lnTo>
                <a:close/>
                <a:moveTo>
                  <a:pt x="2612" y="1431"/>
                </a:moveTo>
                <a:lnTo>
                  <a:pt x="2928" y="1431"/>
                </a:lnTo>
                <a:lnTo>
                  <a:pt x="2949" y="1433"/>
                </a:lnTo>
                <a:lnTo>
                  <a:pt x="2967" y="1441"/>
                </a:lnTo>
                <a:lnTo>
                  <a:pt x="2984" y="1454"/>
                </a:lnTo>
                <a:lnTo>
                  <a:pt x="2996" y="1471"/>
                </a:lnTo>
                <a:lnTo>
                  <a:pt x="3004" y="1489"/>
                </a:lnTo>
                <a:lnTo>
                  <a:pt x="3007" y="1510"/>
                </a:lnTo>
                <a:lnTo>
                  <a:pt x="3004" y="1531"/>
                </a:lnTo>
                <a:lnTo>
                  <a:pt x="2996" y="1550"/>
                </a:lnTo>
                <a:lnTo>
                  <a:pt x="2984" y="1566"/>
                </a:lnTo>
                <a:lnTo>
                  <a:pt x="2967" y="1578"/>
                </a:lnTo>
                <a:lnTo>
                  <a:pt x="2949" y="1587"/>
                </a:lnTo>
                <a:lnTo>
                  <a:pt x="2928" y="1590"/>
                </a:lnTo>
                <a:lnTo>
                  <a:pt x="2612" y="1590"/>
                </a:lnTo>
                <a:lnTo>
                  <a:pt x="2590" y="1587"/>
                </a:lnTo>
                <a:lnTo>
                  <a:pt x="2571" y="1578"/>
                </a:lnTo>
                <a:lnTo>
                  <a:pt x="2555" y="1566"/>
                </a:lnTo>
                <a:lnTo>
                  <a:pt x="2542" y="1550"/>
                </a:lnTo>
                <a:lnTo>
                  <a:pt x="2535" y="1531"/>
                </a:lnTo>
                <a:lnTo>
                  <a:pt x="2532" y="1510"/>
                </a:lnTo>
                <a:lnTo>
                  <a:pt x="2535" y="1489"/>
                </a:lnTo>
                <a:lnTo>
                  <a:pt x="2542" y="1471"/>
                </a:lnTo>
                <a:lnTo>
                  <a:pt x="2555" y="1454"/>
                </a:lnTo>
                <a:lnTo>
                  <a:pt x="2571" y="1441"/>
                </a:lnTo>
                <a:lnTo>
                  <a:pt x="2590" y="1433"/>
                </a:lnTo>
                <a:lnTo>
                  <a:pt x="2612" y="1431"/>
                </a:lnTo>
                <a:close/>
                <a:moveTo>
                  <a:pt x="80" y="1431"/>
                </a:moveTo>
                <a:lnTo>
                  <a:pt x="396" y="1431"/>
                </a:lnTo>
                <a:lnTo>
                  <a:pt x="417" y="1433"/>
                </a:lnTo>
                <a:lnTo>
                  <a:pt x="436" y="1441"/>
                </a:lnTo>
                <a:lnTo>
                  <a:pt x="452" y="1454"/>
                </a:lnTo>
                <a:lnTo>
                  <a:pt x="464" y="1471"/>
                </a:lnTo>
                <a:lnTo>
                  <a:pt x="472" y="1489"/>
                </a:lnTo>
                <a:lnTo>
                  <a:pt x="476" y="1510"/>
                </a:lnTo>
                <a:lnTo>
                  <a:pt x="472" y="1531"/>
                </a:lnTo>
                <a:lnTo>
                  <a:pt x="464" y="1550"/>
                </a:lnTo>
                <a:lnTo>
                  <a:pt x="452" y="1566"/>
                </a:lnTo>
                <a:lnTo>
                  <a:pt x="436" y="1578"/>
                </a:lnTo>
                <a:lnTo>
                  <a:pt x="417" y="1587"/>
                </a:lnTo>
                <a:lnTo>
                  <a:pt x="396" y="1590"/>
                </a:lnTo>
                <a:lnTo>
                  <a:pt x="80" y="1590"/>
                </a:lnTo>
                <a:lnTo>
                  <a:pt x="59" y="1587"/>
                </a:lnTo>
                <a:lnTo>
                  <a:pt x="39" y="1578"/>
                </a:lnTo>
                <a:lnTo>
                  <a:pt x="24" y="1566"/>
                </a:lnTo>
                <a:lnTo>
                  <a:pt x="11" y="1550"/>
                </a:lnTo>
                <a:lnTo>
                  <a:pt x="3" y="1531"/>
                </a:lnTo>
                <a:lnTo>
                  <a:pt x="0" y="1510"/>
                </a:lnTo>
                <a:lnTo>
                  <a:pt x="3" y="1489"/>
                </a:lnTo>
                <a:lnTo>
                  <a:pt x="11" y="1471"/>
                </a:lnTo>
                <a:lnTo>
                  <a:pt x="24" y="1454"/>
                </a:lnTo>
                <a:lnTo>
                  <a:pt x="39" y="1441"/>
                </a:lnTo>
                <a:lnTo>
                  <a:pt x="59" y="1433"/>
                </a:lnTo>
                <a:lnTo>
                  <a:pt x="80" y="1431"/>
                </a:lnTo>
                <a:close/>
                <a:moveTo>
                  <a:pt x="1504" y="998"/>
                </a:moveTo>
                <a:lnTo>
                  <a:pt x="1486" y="1001"/>
                </a:lnTo>
                <a:lnTo>
                  <a:pt x="1470" y="1010"/>
                </a:lnTo>
                <a:lnTo>
                  <a:pt x="1457" y="1022"/>
                </a:lnTo>
                <a:lnTo>
                  <a:pt x="1449" y="1039"/>
                </a:lnTo>
                <a:lnTo>
                  <a:pt x="1445" y="1057"/>
                </a:lnTo>
                <a:lnTo>
                  <a:pt x="1445" y="1155"/>
                </a:lnTo>
                <a:lnTo>
                  <a:pt x="1406" y="1165"/>
                </a:lnTo>
                <a:lnTo>
                  <a:pt x="1369" y="1181"/>
                </a:lnTo>
                <a:lnTo>
                  <a:pt x="1335" y="1201"/>
                </a:lnTo>
                <a:lnTo>
                  <a:pt x="1305" y="1224"/>
                </a:lnTo>
                <a:lnTo>
                  <a:pt x="1278" y="1252"/>
                </a:lnTo>
                <a:lnTo>
                  <a:pt x="1255" y="1284"/>
                </a:lnTo>
                <a:lnTo>
                  <a:pt x="1238" y="1318"/>
                </a:lnTo>
                <a:lnTo>
                  <a:pt x="1225" y="1354"/>
                </a:lnTo>
                <a:lnTo>
                  <a:pt x="1218" y="1394"/>
                </a:lnTo>
                <a:lnTo>
                  <a:pt x="1217" y="1418"/>
                </a:lnTo>
                <a:lnTo>
                  <a:pt x="1218" y="1444"/>
                </a:lnTo>
                <a:lnTo>
                  <a:pt x="1222" y="1469"/>
                </a:lnTo>
                <a:lnTo>
                  <a:pt x="1228" y="1495"/>
                </a:lnTo>
                <a:lnTo>
                  <a:pt x="1239" y="1521"/>
                </a:lnTo>
                <a:lnTo>
                  <a:pt x="1252" y="1546"/>
                </a:lnTo>
                <a:lnTo>
                  <a:pt x="1268" y="1571"/>
                </a:lnTo>
                <a:lnTo>
                  <a:pt x="1288" y="1595"/>
                </a:lnTo>
                <a:lnTo>
                  <a:pt x="1312" y="1617"/>
                </a:lnTo>
                <a:lnTo>
                  <a:pt x="1340" y="1638"/>
                </a:lnTo>
                <a:lnTo>
                  <a:pt x="1371" y="1657"/>
                </a:lnTo>
                <a:lnTo>
                  <a:pt x="1407" y="1673"/>
                </a:lnTo>
                <a:lnTo>
                  <a:pt x="1447" y="1689"/>
                </a:lnTo>
                <a:lnTo>
                  <a:pt x="1493" y="1700"/>
                </a:lnTo>
                <a:lnTo>
                  <a:pt x="1531" y="1709"/>
                </a:lnTo>
                <a:lnTo>
                  <a:pt x="1565" y="1723"/>
                </a:lnTo>
                <a:lnTo>
                  <a:pt x="1595" y="1738"/>
                </a:lnTo>
                <a:lnTo>
                  <a:pt x="1620" y="1756"/>
                </a:lnTo>
                <a:lnTo>
                  <a:pt x="1642" y="1777"/>
                </a:lnTo>
                <a:lnTo>
                  <a:pt x="1657" y="1800"/>
                </a:lnTo>
                <a:lnTo>
                  <a:pt x="1668" y="1823"/>
                </a:lnTo>
                <a:lnTo>
                  <a:pt x="1674" y="1849"/>
                </a:lnTo>
                <a:lnTo>
                  <a:pt x="1674" y="1876"/>
                </a:lnTo>
                <a:lnTo>
                  <a:pt x="1670" y="1899"/>
                </a:lnTo>
                <a:lnTo>
                  <a:pt x="1662" y="1922"/>
                </a:lnTo>
                <a:lnTo>
                  <a:pt x="1649" y="1943"/>
                </a:lnTo>
                <a:lnTo>
                  <a:pt x="1634" y="1963"/>
                </a:lnTo>
                <a:lnTo>
                  <a:pt x="1615" y="1979"/>
                </a:lnTo>
                <a:lnTo>
                  <a:pt x="1592" y="1994"/>
                </a:lnTo>
                <a:lnTo>
                  <a:pt x="1566" y="2005"/>
                </a:lnTo>
                <a:lnTo>
                  <a:pt x="1537" y="2011"/>
                </a:lnTo>
                <a:lnTo>
                  <a:pt x="1504" y="2015"/>
                </a:lnTo>
                <a:lnTo>
                  <a:pt x="1470" y="2012"/>
                </a:lnTo>
                <a:lnTo>
                  <a:pt x="1439" y="2007"/>
                </a:lnTo>
                <a:lnTo>
                  <a:pt x="1411" y="1999"/>
                </a:lnTo>
                <a:lnTo>
                  <a:pt x="1386" y="1989"/>
                </a:lnTo>
                <a:lnTo>
                  <a:pt x="1365" y="1976"/>
                </a:lnTo>
                <a:lnTo>
                  <a:pt x="1347" y="1962"/>
                </a:lnTo>
                <a:lnTo>
                  <a:pt x="1332" y="1946"/>
                </a:lnTo>
                <a:lnTo>
                  <a:pt x="1319" y="1930"/>
                </a:lnTo>
                <a:lnTo>
                  <a:pt x="1309" y="1914"/>
                </a:lnTo>
                <a:lnTo>
                  <a:pt x="1303" y="1897"/>
                </a:lnTo>
                <a:lnTo>
                  <a:pt x="1295" y="1884"/>
                </a:lnTo>
                <a:lnTo>
                  <a:pt x="1285" y="1871"/>
                </a:lnTo>
                <a:lnTo>
                  <a:pt x="1273" y="1863"/>
                </a:lnTo>
                <a:lnTo>
                  <a:pt x="1258" y="1858"/>
                </a:lnTo>
                <a:lnTo>
                  <a:pt x="1243" y="1857"/>
                </a:lnTo>
                <a:lnTo>
                  <a:pt x="1227" y="1860"/>
                </a:lnTo>
                <a:lnTo>
                  <a:pt x="1214" y="1867"/>
                </a:lnTo>
                <a:lnTo>
                  <a:pt x="1201" y="1877"/>
                </a:lnTo>
                <a:lnTo>
                  <a:pt x="1193" y="1890"/>
                </a:lnTo>
                <a:lnTo>
                  <a:pt x="1188" y="1904"/>
                </a:lnTo>
                <a:lnTo>
                  <a:pt x="1187" y="1920"/>
                </a:lnTo>
                <a:lnTo>
                  <a:pt x="1190" y="1936"/>
                </a:lnTo>
                <a:lnTo>
                  <a:pt x="1200" y="1960"/>
                </a:lnTo>
                <a:lnTo>
                  <a:pt x="1213" y="1984"/>
                </a:lnTo>
                <a:lnTo>
                  <a:pt x="1229" y="2009"/>
                </a:lnTo>
                <a:lnTo>
                  <a:pt x="1250" y="2033"/>
                </a:lnTo>
                <a:lnTo>
                  <a:pt x="1273" y="2055"/>
                </a:lnTo>
                <a:lnTo>
                  <a:pt x="1301" y="2076"/>
                </a:lnTo>
                <a:lnTo>
                  <a:pt x="1331" y="2093"/>
                </a:lnTo>
                <a:lnTo>
                  <a:pt x="1366" y="2109"/>
                </a:lnTo>
                <a:lnTo>
                  <a:pt x="1404" y="2121"/>
                </a:lnTo>
                <a:lnTo>
                  <a:pt x="1445" y="2129"/>
                </a:lnTo>
                <a:lnTo>
                  <a:pt x="1445" y="2225"/>
                </a:lnTo>
                <a:lnTo>
                  <a:pt x="1449" y="2244"/>
                </a:lnTo>
                <a:lnTo>
                  <a:pt x="1457" y="2261"/>
                </a:lnTo>
                <a:lnTo>
                  <a:pt x="1470" y="2273"/>
                </a:lnTo>
                <a:lnTo>
                  <a:pt x="1486" y="2281"/>
                </a:lnTo>
                <a:lnTo>
                  <a:pt x="1504" y="2284"/>
                </a:lnTo>
                <a:lnTo>
                  <a:pt x="1524" y="2281"/>
                </a:lnTo>
                <a:lnTo>
                  <a:pt x="1540" y="2273"/>
                </a:lnTo>
                <a:lnTo>
                  <a:pt x="1553" y="2261"/>
                </a:lnTo>
                <a:lnTo>
                  <a:pt x="1561" y="2244"/>
                </a:lnTo>
                <a:lnTo>
                  <a:pt x="1564" y="2225"/>
                </a:lnTo>
                <a:lnTo>
                  <a:pt x="1564" y="2128"/>
                </a:lnTo>
                <a:lnTo>
                  <a:pt x="1604" y="2117"/>
                </a:lnTo>
                <a:lnTo>
                  <a:pt x="1641" y="2102"/>
                </a:lnTo>
                <a:lnTo>
                  <a:pt x="1674" y="2082"/>
                </a:lnTo>
                <a:lnTo>
                  <a:pt x="1705" y="2058"/>
                </a:lnTo>
                <a:lnTo>
                  <a:pt x="1732" y="2030"/>
                </a:lnTo>
                <a:lnTo>
                  <a:pt x="1755" y="1999"/>
                </a:lnTo>
                <a:lnTo>
                  <a:pt x="1772" y="1965"/>
                </a:lnTo>
                <a:lnTo>
                  <a:pt x="1785" y="1928"/>
                </a:lnTo>
                <a:lnTo>
                  <a:pt x="1792" y="1889"/>
                </a:lnTo>
                <a:lnTo>
                  <a:pt x="1793" y="1865"/>
                </a:lnTo>
                <a:lnTo>
                  <a:pt x="1792" y="1839"/>
                </a:lnTo>
                <a:lnTo>
                  <a:pt x="1788" y="1813"/>
                </a:lnTo>
                <a:lnTo>
                  <a:pt x="1781" y="1787"/>
                </a:lnTo>
                <a:lnTo>
                  <a:pt x="1771" y="1761"/>
                </a:lnTo>
                <a:lnTo>
                  <a:pt x="1758" y="1736"/>
                </a:lnTo>
                <a:lnTo>
                  <a:pt x="1741" y="1711"/>
                </a:lnTo>
                <a:lnTo>
                  <a:pt x="1721" y="1687"/>
                </a:lnTo>
                <a:lnTo>
                  <a:pt x="1698" y="1666"/>
                </a:lnTo>
                <a:lnTo>
                  <a:pt x="1670" y="1645"/>
                </a:lnTo>
                <a:lnTo>
                  <a:pt x="1639" y="1625"/>
                </a:lnTo>
                <a:lnTo>
                  <a:pt x="1603" y="1609"/>
                </a:lnTo>
                <a:lnTo>
                  <a:pt x="1562" y="1594"/>
                </a:lnTo>
                <a:lnTo>
                  <a:pt x="1517" y="1583"/>
                </a:lnTo>
                <a:lnTo>
                  <a:pt x="1478" y="1573"/>
                </a:lnTo>
                <a:lnTo>
                  <a:pt x="1444" y="1560"/>
                </a:lnTo>
                <a:lnTo>
                  <a:pt x="1414" y="1544"/>
                </a:lnTo>
                <a:lnTo>
                  <a:pt x="1390" y="1527"/>
                </a:lnTo>
                <a:lnTo>
                  <a:pt x="1368" y="1506"/>
                </a:lnTo>
                <a:lnTo>
                  <a:pt x="1352" y="1483"/>
                </a:lnTo>
                <a:lnTo>
                  <a:pt x="1341" y="1459"/>
                </a:lnTo>
                <a:lnTo>
                  <a:pt x="1336" y="1433"/>
                </a:lnTo>
                <a:lnTo>
                  <a:pt x="1336" y="1406"/>
                </a:lnTo>
                <a:lnTo>
                  <a:pt x="1340" y="1383"/>
                </a:lnTo>
                <a:lnTo>
                  <a:pt x="1348" y="1360"/>
                </a:lnTo>
                <a:lnTo>
                  <a:pt x="1361" y="1340"/>
                </a:lnTo>
                <a:lnTo>
                  <a:pt x="1376" y="1320"/>
                </a:lnTo>
                <a:lnTo>
                  <a:pt x="1395" y="1303"/>
                </a:lnTo>
                <a:lnTo>
                  <a:pt x="1417" y="1289"/>
                </a:lnTo>
                <a:lnTo>
                  <a:pt x="1443" y="1277"/>
                </a:lnTo>
                <a:lnTo>
                  <a:pt x="1472" y="1271"/>
                </a:lnTo>
                <a:lnTo>
                  <a:pt x="1504" y="1268"/>
                </a:lnTo>
                <a:lnTo>
                  <a:pt x="1540" y="1270"/>
                </a:lnTo>
                <a:lnTo>
                  <a:pt x="1571" y="1275"/>
                </a:lnTo>
                <a:lnTo>
                  <a:pt x="1598" y="1284"/>
                </a:lnTo>
                <a:lnTo>
                  <a:pt x="1623" y="1294"/>
                </a:lnTo>
                <a:lnTo>
                  <a:pt x="1644" y="1306"/>
                </a:lnTo>
                <a:lnTo>
                  <a:pt x="1663" y="1321"/>
                </a:lnTo>
                <a:lnTo>
                  <a:pt x="1678" y="1337"/>
                </a:lnTo>
                <a:lnTo>
                  <a:pt x="1690" y="1352"/>
                </a:lnTo>
                <a:lnTo>
                  <a:pt x="1700" y="1369"/>
                </a:lnTo>
                <a:lnTo>
                  <a:pt x="1707" y="1385"/>
                </a:lnTo>
                <a:lnTo>
                  <a:pt x="1714" y="1399"/>
                </a:lnTo>
                <a:lnTo>
                  <a:pt x="1725" y="1411"/>
                </a:lnTo>
                <a:lnTo>
                  <a:pt x="1737" y="1420"/>
                </a:lnTo>
                <a:lnTo>
                  <a:pt x="1751" y="1425"/>
                </a:lnTo>
                <a:lnTo>
                  <a:pt x="1766" y="1426"/>
                </a:lnTo>
                <a:lnTo>
                  <a:pt x="1782" y="1423"/>
                </a:lnTo>
                <a:lnTo>
                  <a:pt x="1796" y="1415"/>
                </a:lnTo>
                <a:lnTo>
                  <a:pt x="1808" y="1405"/>
                </a:lnTo>
                <a:lnTo>
                  <a:pt x="1817" y="1393"/>
                </a:lnTo>
                <a:lnTo>
                  <a:pt x="1822" y="1378"/>
                </a:lnTo>
                <a:lnTo>
                  <a:pt x="1823" y="1363"/>
                </a:lnTo>
                <a:lnTo>
                  <a:pt x="1820" y="1347"/>
                </a:lnTo>
                <a:lnTo>
                  <a:pt x="1809" y="1323"/>
                </a:lnTo>
                <a:lnTo>
                  <a:pt x="1797" y="1298"/>
                </a:lnTo>
                <a:lnTo>
                  <a:pt x="1780" y="1273"/>
                </a:lnTo>
                <a:lnTo>
                  <a:pt x="1760" y="1249"/>
                </a:lnTo>
                <a:lnTo>
                  <a:pt x="1737" y="1228"/>
                </a:lnTo>
                <a:lnTo>
                  <a:pt x="1709" y="1207"/>
                </a:lnTo>
                <a:lnTo>
                  <a:pt x="1679" y="1189"/>
                </a:lnTo>
                <a:lnTo>
                  <a:pt x="1644" y="1174"/>
                </a:lnTo>
                <a:lnTo>
                  <a:pt x="1606" y="1161"/>
                </a:lnTo>
                <a:lnTo>
                  <a:pt x="1564" y="1154"/>
                </a:lnTo>
                <a:lnTo>
                  <a:pt x="1564" y="1057"/>
                </a:lnTo>
                <a:lnTo>
                  <a:pt x="1561" y="1039"/>
                </a:lnTo>
                <a:lnTo>
                  <a:pt x="1553" y="1022"/>
                </a:lnTo>
                <a:lnTo>
                  <a:pt x="1540" y="1010"/>
                </a:lnTo>
                <a:lnTo>
                  <a:pt x="1524" y="1001"/>
                </a:lnTo>
                <a:lnTo>
                  <a:pt x="1504" y="998"/>
                </a:lnTo>
                <a:close/>
                <a:moveTo>
                  <a:pt x="1503" y="716"/>
                </a:moveTo>
                <a:lnTo>
                  <a:pt x="1575" y="719"/>
                </a:lnTo>
                <a:lnTo>
                  <a:pt x="1645" y="728"/>
                </a:lnTo>
                <a:lnTo>
                  <a:pt x="1713" y="743"/>
                </a:lnTo>
                <a:lnTo>
                  <a:pt x="1779" y="762"/>
                </a:lnTo>
                <a:lnTo>
                  <a:pt x="1842" y="788"/>
                </a:lnTo>
                <a:lnTo>
                  <a:pt x="1903" y="819"/>
                </a:lnTo>
                <a:lnTo>
                  <a:pt x="1961" y="854"/>
                </a:lnTo>
                <a:lnTo>
                  <a:pt x="2015" y="893"/>
                </a:lnTo>
                <a:lnTo>
                  <a:pt x="2067" y="937"/>
                </a:lnTo>
                <a:lnTo>
                  <a:pt x="2114" y="985"/>
                </a:lnTo>
                <a:lnTo>
                  <a:pt x="2158" y="1036"/>
                </a:lnTo>
                <a:lnTo>
                  <a:pt x="2197" y="1091"/>
                </a:lnTo>
                <a:lnTo>
                  <a:pt x="2232" y="1149"/>
                </a:lnTo>
                <a:lnTo>
                  <a:pt x="2262" y="1210"/>
                </a:lnTo>
                <a:lnTo>
                  <a:pt x="2287" y="1273"/>
                </a:lnTo>
                <a:lnTo>
                  <a:pt x="2308" y="1340"/>
                </a:lnTo>
                <a:lnTo>
                  <a:pt x="2322" y="1407"/>
                </a:lnTo>
                <a:lnTo>
                  <a:pt x="2331" y="1478"/>
                </a:lnTo>
                <a:lnTo>
                  <a:pt x="2335" y="1549"/>
                </a:lnTo>
                <a:lnTo>
                  <a:pt x="2333" y="1609"/>
                </a:lnTo>
                <a:lnTo>
                  <a:pt x="2326" y="1664"/>
                </a:lnTo>
                <a:lnTo>
                  <a:pt x="2317" y="1717"/>
                </a:lnTo>
                <a:lnTo>
                  <a:pt x="2305" y="1765"/>
                </a:lnTo>
                <a:lnTo>
                  <a:pt x="2289" y="1812"/>
                </a:lnTo>
                <a:lnTo>
                  <a:pt x="2272" y="1856"/>
                </a:lnTo>
                <a:lnTo>
                  <a:pt x="2251" y="1897"/>
                </a:lnTo>
                <a:lnTo>
                  <a:pt x="2229" y="1937"/>
                </a:lnTo>
                <a:lnTo>
                  <a:pt x="2205" y="1975"/>
                </a:lnTo>
                <a:lnTo>
                  <a:pt x="2180" y="2011"/>
                </a:lnTo>
                <a:lnTo>
                  <a:pt x="2153" y="2048"/>
                </a:lnTo>
                <a:lnTo>
                  <a:pt x="2126" y="2082"/>
                </a:lnTo>
                <a:lnTo>
                  <a:pt x="2098" y="2116"/>
                </a:lnTo>
                <a:lnTo>
                  <a:pt x="2070" y="2149"/>
                </a:lnTo>
                <a:lnTo>
                  <a:pt x="2042" y="2184"/>
                </a:lnTo>
                <a:lnTo>
                  <a:pt x="2014" y="2217"/>
                </a:lnTo>
                <a:lnTo>
                  <a:pt x="1987" y="2251"/>
                </a:lnTo>
                <a:lnTo>
                  <a:pt x="1961" y="2287"/>
                </a:lnTo>
                <a:lnTo>
                  <a:pt x="1937" y="2322"/>
                </a:lnTo>
                <a:lnTo>
                  <a:pt x="1914" y="2359"/>
                </a:lnTo>
                <a:lnTo>
                  <a:pt x="1892" y="2398"/>
                </a:lnTo>
                <a:lnTo>
                  <a:pt x="1873" y="2438"/>
                </a:lnTo>
                <a:lnTo>
                  <a:pt x="1857" y="2481"/>
                </a:lnTo>
                <a:lnTo>
                  <a:pt x="1842" y="2525"/>
                </a:lnTo>
                <a:lnTo>
                  <a:pt x="1832" y="2573"/>
                </a:lnTo>
                <a:lnTo>
                  <a:pt x="1825" y="2623"/>
                </a:lnTo>
                <a:lnTo>
                  <a:pt x="1845" y="2627"/>
                </a:lnTo>
                <a:lnTo>
                  <a:pt x="1862" y="2635"/>
                </a:lnTo>
                <a:lnTo>
                  <a:pt x="1878" y="2648"/>
                </a:lnTo>
                <a:lnTo>
                  <a:pt x="1889" y="2663"/>
                </a:lnTo>
                <a:lnTo>
                  <a:pt x="1896" y="2681"/>
                </a:lnTo>
                <a:lnTo>
                  <a:pt x="1899" y="2702"/>
                </a:lnTo>
                <a:lnTo>
                  <a:pt x="1896" y="2723"/>
                </a:lnTo>
                <a:lnTo>
                  <a:pt x="1888" y="2742"/>
                </a:lnTo>
                <a:lnTo>
                  <a:pt x="1876" y="2758"/>
                </a:lnTo>
                <a:lnTo>
                  <a:pt x="1860" y="2770"/>
                </a:lnTo>
                <a:lnTo>
                  <a:pt x="1841" y="2779"/>
                </a:lnTo>
                <a:lnTo>
                  <a:pt x="1820" y="2782"/>
                </a:lnTo>
                <a:lnTo>
                  <a:pt x="1187" y="2782"/>
                </a:lnTo>
                <a:lnTo>
                  <a:pt x="1166" y="2779"/>
                </a:lnTo>
                <a:lnTo>
                  <a:pt x="1147" y="2770"/>
                </a:lnTo>
                <a:lnTo>
                  <a:pt x="1131" y="2758"/>
                </a:lnTo>
                <a:lnTo>
                  <a:pt x="1119" y="2742"/>
                </a:lnTo>
                <a:lnTo>
                  <a:pt x="1110" y="2723"/>
                </a:lnTo>
                <a:lnTo>
                  <a:pt x="1108" y="2702"/>
                </a:lnTo>
                <a:lnTo>
                  <a:pt x="1110" y="2681"/>
                </a:lnTo>
                <a:lnTo>
                  <a:pt x="1118" y="2663"/>
                </a:lnTo>
                <a:lnTo>
                  <a:pt x="1130" y="2648"/>
                </a:lnTo>
                <a:lnTo>
                  <a:pt x="1145" y="2635"/>
                </a:lnTo>
                <a:lnTo>
                  <a:pt x="1162" y="2627"/>
                </a:lnTo>
                <a:lnTo>
                  <a:pt x="1183" y="2623"/>
                </a:lnTo>
                <a:lnTo>
                  <a:pt x="1175" y="2573"/>
                </a:lnTo>
                <a:lnTo>
                  <a:pt x="1164" y="2525"/>
                </a:lnTo>
                <a:lnTo>
                  <a:pt x="1151" y="2481"/>
                </a:lnTo>
                <a:lnTo>
                  <a:pt x="1133" y="2438"/>
                </a:lnTo>
                <a:lnTo>
                  <a:pt x="1115" y="2398"/>
                </a:lnTo>
                <a:lnTo>
                  <a:pt x="1094" y="2359"/>
                </a:lnTo>
                <a:lnTo>
                  <a:pt x="1070" y="2322"/>
                </a:lnTo>
                <a:lnTo>
                  <a:pt x="1045" y="2287"/>
                </a:lnTo>
                <a:lnTo>
                  <a:pt x="1019" y="2251"/>
                </a:lnTo>
                <a:lnTo>
                  <a:pt x="993" y="2217"/>
                </a:lnTo>
                <a:lnTo>
                  <a:pt x="966" y="2184"/>
                </a:lnTo>
                <a:lnTo>
                  <a:pt x="937" y="2149"/>
                </a:lnTo>
                <a:lnTo>
                  <a:pt x="909" y="2116"/>
                </a:lnTo>
                <a:lnTo>
                  <a:pt x="881" y="2082"/>
                </a:lnTo>
                <a:lnTo>
                  <a:pt x="854" y="2048"/>
                </a:lnTo>
                <a:lnTo>
                  <a:pt x="827" y="2011"/>
                </a:lnTo>
                <a:lnTo>
                  <a:pt x="802" y="1975"/>
                </a:lnTo>
                <a:lnTo>
                  <a:pt x="779" y="1937"/>
                </a:lnTo>
                <a:lnTo>
                  <a:pt x="756" y="1897"/>
                </a:lnTo>
                <a:lnTo>
                  <a:pt x="736" y="1856"/>
                </a:lnTo>
                <a:lnTo>
                  <a:pt x="718" y="1812"/>
                </a:lnTo>
                <a:lnTo>
                  <a:pt x="702" y="1765"/>
                </a:lnTo>
                <a:lnTo>
                  <a:pt x="690" y="1717"/>
                </a:lnTo>
                <a:lnTo>
                  <a:pt x="680" y="1664"/>
                </a:lnTo>
                <a:lnTo>
                  <a:pt x="675" y="1609"/>
                </a:lnTo>
                <a:lnTo>
                  <a:pt x="673" y="1549"/>
                </a:lnTo>
                <a:lnTo>
                  <a:pt x="676" y="1478"/>
                </a:lnTo>
                <a:lnTo>
                  <a:pt x="684" y="1407"/>
                </a:lnTo>
                <a:lnTo>
                  <a:pt x="700" y="1340"/>
                </a:lnTo>
                <a:lnTo>
                  <a:pt x="720" y="1273"/>
                </a:lnTo>
                <a:lnTo>
                  <a:pt x="745" y="1210"/>
                </a:lnTo>
                <a:lnTo>
                  <a:pt x="775" y="1149"/>
                </a:lnTo>
                <a:lnTo>
                  <a:pt x="810" y="1091"/>
                </a:lnTo>
                <a:lnTo>
                  <a:pt x="850" y="1036"/>
                </a:lnTo>
                <a:lnTo>
                  <a:pt x="893" y="985"/>
                </a:lnTo>
                <a:lnTo>
                  <a:pt x="941" y="937"/>
                </a:lnTo>
                <a:lnTo>
                  <a:pt x="992" y="893"/>
                </a:lnTo>
                <a:lnTo>
                  <a:pt x="1046" y="854"/>
                </a:lnTo>
                <a:lnTo>
                  <a:pt x="1104" y="819"/>
                </a:lnTo>
                <a:lnTo>
                  <a:pt x="1164" y="788"/>
                </a:lnTo>
                <a:lnTo>
                  <a:pt x="1228" y="762"/>
                </a:lnTo>
                <a:lnTo>
                  <a:pt x="1293" y="743"/>
                </a:lnTo>
                <a:lnTo>
                  <a:pt x="1362" y="728"/>
                </a:lnTo>
                <a:lnTo>
                  <a:pt x="1432" y="719"/>
                </a:lnTo>
                <a:lnTo>
                  <a:pt x="1503" y="716"/>
                </a:lnTo>
                <a:close/>
                <a:moveTo>
                  <a:pt x="2502" y="420"/>
                </a:moveTo>
                <a:lnTo>
                  <a:pt x="2520" y="420"/>
                </a:lnTo>
                <a:lnTo>
                  <a:pt x="2536" y="424"/>
                </a:lnTo>
                <a:lnTo>
                  <a:pt x="2552" y="431"/>
                </a:lnTo>
                <a:lnTo>
                  <a:pt x="2566" y="443"/>
                </a:lnTo>
                <a:lnTo>
                  <a:pt x="2578" y="457"/>
                </a:lnTo>
                <a:lnTo>
                  <a:pt x="2586" y="473"/>
                </a:lnTo>
                <a:lnTo>
                  <a:pt x="2589" y="490"/>
                </a:lnTo>
                <a:lnTo>
                  <a:pt x="2589" y="508"/>
                </a:lnTo>
                <a:lnTo>
                  <a:pt x="2586" y="525"/>
                </a:lnTo>
                <a:lnTo>
                  <a:pt x="2578" y="541"/>
                </a:lnTo>
                <a:lnTo>
                  <a:pt x="2566" y="555"/>
                </a:lnTo>
                <a:lnTo>
                  <a:pt x="2343" y="780"/>
                </a:lnTo>
                <a:lnTo>
                  <a:pt x="2330" y="791"/>
                </a:lnTo>
                <a:lnTo>
                  <a:pt x="2317" y="798"/>
                </a:lnTo>
                <a:lnTo>
                  <a:pt x="2302" y="802"/>
                </a:lnTo>
                <a:lnTo>
                  <a:pt x="2287" y="803"/>
                </a:lnTo>
                <a:lnTo>
                  <a:pt x="2266" y="801"/>
                </a:lnTo>
                <a:lnTo>
                  <a:pt x="2248" y="793"/>
                </a:lnTo>
                <a:lnTo>
                  <a:pt x="2231" y="780"/>
                </a:lnTo>
                <a:lnTo>
                  <a:pt x="2220" y="766"/>
                </a:lnTo>
                <a:lnTo>
                  <a:pt x="2212" y="749"/>
                </a:lnTo>
                <a:lnTo>
                  <a:pt x="2208" y="732"/>
                </a:lnTo>
                <a:lnTo>
                  <a:pt x="2208" y="715"/>
                </a:lnTo>
                <a:lnTo>
                  <a:pt x="2212" y="698"/>
                </a:lnTo>
                <a:lnTo>
                  <a:pt x="2220" y="681"/>
                </a:lnTo>
                <a:lnTo>
                  <a:pt x="2231" y="668"/>
                </a:lnTo>
                <a:lnTo>
                  <a:pt x="2455" y="443"/>
                </a:lnTo>
                <a:lnTo>
                  <a:pt x="2469" y="431"/>
                </a:lnTo>
                <a:lnTo>
                  <a:pt x="2485" y="424"/>
                </a:lnTo>
                <a:lnTo>
                  <a:pt x="2502" y="420"/>
                </a:lnTo>
                <a:close/>
                <a:moveTo>
                  <a:pt x="488" y="420"/>
                </a:moveTo>
                <a:lnTo>
                  <a:pt x="506" y="420"/>
                </a:lnTo>
                <a:lnTo>
                  <a:pt x="522" y="424"/>
                </a:lnTo>
                <a:lnTo>
                  <a:pt x="539" y="431"/>
                </a:lnTo>
                <a:lnTo>
                  <a:pt x="552" y="443"/>
                </a:lnTo>
                <a:lnTo>
                  <a:pt x="776" y="668"/>
                </a:lnTo>
                <a:lnTo>
                  <a:pt x="788" y="681"/>
                </a:lnTo>
                <a:lnTo>
                  <a:pt x="795" y="698"/>
                </a:lnTo>
                <a:lnTo>
                  <a:pt x="799" y="715"/>
                </a:lnTo>
                <a:lnTo>
                  <a:pt x="799" y="732"/>
                </a:lnTo>
                <a:lnTo>
                  <a:pt x="795" y="749"/>
                </a:lnTo>
                <a:lnTo>
                  <a:pt x="788" y="766"/>
                </a:lnTo>
                <a:lnTo>
                  <a:pt x="776" y="780"/>
                </a:lnTo>
                <a:lnTo>
                  <a:pt x="764" y="791"/>
                </a:lnTo>
                <a:lnTo>
                  <a:pt x="750" y="798"/>
                </a:lnTo>
                <a:lnTo>
                  <a:pt x="735" y="802"/>
                </a:lnTo>
                <a:lnTo>
                  <a:pt x="721" y="803"/>
                </a:lnTo>
                <a:lnTo>
                  <a:pt x="705" y="802"/>
                </a:lnTo>
                <a:lnTo>
                  <a:pt x="691" y="798"/>
                </a:lnTo>
                <a:lnTo>
                  <a:pt x="677" y="791"/>
                </a:lnTo>
                <a:lnTo>
                  <a:pt x="665" y="780"/>
                </a:lnTo>
                <a:lnTo>
                  <a:pt x="440" y="555"/>
                </a:lnTo>
                <a:lnTo>
                  <a:pt x="429" y="541"/>
                </a:lnTo>
                <a:lnTo>
                  <a:pt x="422" y="525"/>
                </a:lnTo>
                <a:lnTo>
                  <a:pt x="418" y="508"/>
                </a:lnTo>
                <a:lnTo>
                  <a:pt x="418" y="490"/>
                </a:lnTo>
                <a:lnTo>
                  <a:pt x="422" y="473"/>
                </a:lnTo>
                <a:lnTo>
                  <a:pt x="429" y="457"/>
                </a:lnTo>
                <a:lnTo>
                  <a:pt x="440" y="443"/>
                </a:lnTo>
                <a:lnTo>
                  <a:pt x="455" y="431"/>
                </a:lnTo>
                <a:lnTo>
                  <a:pt x="470" y="424"/>
                </a:lnTo>
                <a:lnTo>
                  <a:pt x="488" y="420"/>
                </a:lnTo>
                <a:close/>
                <a:moveTo>
                  <a:pt x="1503" y="0"/>
                </a:moveTo>
                <a:lnTo>
                  <a:pt x="1524" y="4"/>
                </a:lnTo>
                <a:lnTo>
                  <a:pt x="1544" y="12"/>
                </a:lnTo>
                <a:lnTo>
                  <a:pt x="1559" y="24"/>
                </a:lnTo>
                <a:lnTo>
                  <a:pt x="1572" y="40"/>
                </a:lnTo>
                <a:lnTo>
                  <a:pt x="1580" y="60"/>
                </a:lnTo>
                <a:lnTo>
                  <a:pt x="1583" y="80"/>
                </a:lnTo>
                <a:lnTo>
                  <a:pt x="1583" y="398"/>
                </a:lnTo>
                <a:lnTo>
                  <a:pt x="1580" y="419"/>
                </a:lnTo>
                <a:lnTo>
                  <a:pt x="1572" y="439"/>
                </a:lnTo>
                <a:lnTo>
                  <a:pt x="1559" y="454"/>
                </a:lnTo>
                <a:lnTo>
                  <a:pt x="1544" y="467"/>
                </a:lnTo>
                <a:lnTo>
                  <a:pt x="1524" y="475"/>
                </a:lnTo>
                <a:lnTo>
                  <a:pt x="1503" y="477"/>
                </a:lnTo>
                <a:lnTo>
                  <a:pt x="1483" y="475"/>
                </a:lnTo>
                <a:lnTo>
                  <a:pt x="1464" y="467"/>
                </a:lnTo>
                <a:lnTo>
                  <a:pt x="1447" y="454"/>
                </a:lnTo>
                <a:lnTo>
                  <a:pt x="1435" y="439"/>
                </a:lnTo>
                <a:lnTo>
                  <a:pt x="1427" y="419"/>
                </a:lnTo>
                <a:lnTo>
                  <a:pt x="1425" y="398"/>
                </a:lnTo>
                <a:lnTo>
                  <a:pt x="1425" y="80"/>
                </a:lnTo>
                <a:lnTo>
                  <a:pt x="1427" y="60"/>
                </a:lnTo>
                <a:lnTo>
                  <a:pt x="1435" y="40"/>
                </a:lnTo>
                <a:lnTo>
                  <a:pt x="1447" y="24"/>
                </a:lnTo>
                <a:lnTo>
                  <a:pt x="1464" y="12"/>
                </a:lnTo>
                <a:lnTo>
                  <a:pt x="1483" y="4"/>
                </a:lnTo>
                <a:lnTo>
                  <a:pt x="1503" y="0"/>
                </a:lnTo>
                <a:close/>
              </a:path>
            </a:pathLst>
          </a:custGeom>
          <a:solidFill>
            <a:schemeClr val="bg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 name="Group 36">
            <a:extLst>
              <a:ext uri="{FF2B5EF4-FFF2-40B4-BE49-F238E27FC236}">
                <a16:creationId xmlns:a16="http://schemas.microsoft.com/office/drawing/2014/main" id="{CD7C90DF-CAF0-1F73-AAB0-2EDB968549BE}"/>
              </a:ext>
            </a:extLst>
          </p:cNvPr>
          <p:cNvGrpSpPr>
            <a:grpSpLocks noChangeAspect="1"/>
          </p:cNvGrpSpPr>
          <p:nvPr/>
        </p:nvGrpSpPr>
        <p:grpSpPr bwMode="auto">
          <a:xfrm>
            <a:off x="7045118" y="2190270"/>
            <a:ext cx="755244" cy="771266"/>
            <a:chOff x="2193" y="2112"/>
            <a:chExt cx="1697" cy="1733"/>
          </a:xfrm>
          <a:solidFill>
            <a:schemeClr val="bg1"/>
          </a:solidFill>
          <a:effectLst>
            <a:outerShdw blurRad="50800" dist="38100" dir="8100000" algn="tr" rotWithShape="0">
              <a:prstClr val="black">
                <a:alpha val="40000"/>
              </a:prstClr>
            </a:outerShdw>
          </a:effectLst>
        </p:grpSpPr>
        <p:sp>
          <p:nvSpPr>
            <p:cNvPr id="12" name="Freeform 38">
              <a:extLst>
                <a:ext uri="{FF2B5EF4-FFF2-40B4-BE49-F238E27FC236}">
                  <a16:creationId xmlns:a16="http://schemas.microsoft.com/office/drawing/2014/main" id="{BD1E9AF6-5D89-7952-B075-DEBDF716B4B9}"/>
                </a:ext>
              </a:extLst>
            </p:cNvPr>
            <p:cNvSpPr>
              <a:spLocks/>
            </p:cNvSpPr>
            <p:nvPr/>
          </p:nvSpPr>
          <p:spPr bwMode="auto">
            <a:xfrm>
              <a:off x="2193" y="3239"/>
              <a:ext cx="563" cy="606"/>
            </a:xfrm>
            <a:custGeom>
              <a:avLst/>
              <a:gdLst>
                <a:gd name="T0" fmla="*/ 222 w 1124"/>
                <a:gd name="T1" fmla="*/ 0 h 1212"/>
                <a:gd name="T2" fmla="*/ 903 w 1124"/>
                <a:gd name="T3" fmla="*/ 0 h 1212"/>
                <a:gd name="T4" fmla="*/ 939 w 1124"/>
                <a:gd name="T5" fmla="*/ 3 h 1212"/>
                <a:gd name="T6" fmla="*/ 973 w 1124"/>
                <a:gd name="T7" fmla="*/ 12 h 1212"/>
                <a:gd name="T8" fmla="*/ 1005 w 1124"/>
                <a:gd name="T9" fmla="*/ 28 h 1212"/>
                <a:gd name="T10" fmla="*/ 1034 w 1124"/>
                <a:gd name="T11" fmla="*/ 49 h 1212"/>
                <a:gd name="T12" fmla="*/ 1059 w 1124"/>
                <a:gd name="T13" fmla="*/ 74 h 1212"/>
                <a:gd name="T14" fmla="*/ 1081 w 1124"/>
                <a:gd name="T15" fmla="*/ 105 h 1212"/>
                <a:gd name="T16" fmla="*/ 1100 w 1124"/>
                <a:gd name="T17" fmla="*/ 138 h 1212"/>
                <a:gd name="T18" fmla="*/ 1113 w 1124"/>
                <a:gd name="T19" fmla="*/ 174 h 1212"/>
                <a:gd name="T20" fmla="*/ 1121 w 1124"/>
                <a:gd name="T21" fmla="*/ 214 h 1212"/>
                <a:gd name="T22" fmla="*/ 1124 w 1124"/>
                <a:gd name="T23" fmla="*/ 256 h 1212"/>
                <a:gd name="T24" fmla="*/ 1124 w 1124"/>
                <a:gd name="T25" fmla="*/ 956 h 1212"/>
                <a:gd name="T26" fmla="*/ 1121 w 1124"/>
                <a:gd name="T27" fmla="*/ 998 h 1212"/>
                <a:gd name="T28" fmla="*/ 1113 w 1124"/>
                <a:gd name="T29" fmla="*/ 1037 h 1212"/>
                <a:gd name="T30" fmla="*/ 1099 w 1124"/>
                <a:gd name="T31" fmla="*/ 1074 h 1212"/>
                <a:gd name="T32" fmla="*/ 1081 w 1124"/>
                <a:gd name="T33" fmla="*/ 1107 h 1212"/>
                <a:gd name="T34" fmla="*/ 1059 w 1124"/>
                <a:gd name="T35" fmla="*/ 1137 h 1212"/>
                <a:gd name="T36" fmla="*/ 1033 w 1124"/>
                <a:gd name="T37" fmla="*/ 1163 h 1212"/>
                <a:gd name="T38" fmla="*/ 1005 w 1124"/>
                <a:gd name="T39" fmla="*/ 1183 h 1212"/>
                <a:gd name="T40" fmla="*/ 973 w 1124"/>
                <a:gd name="T41" fmla="*/ 1199 h 1212"/>
                <a:gd name="T42" fmla="*/ 939 w 1124"/>
                <a:gd name="T43" fmla="*/ 1209 h 1212"/>
                <a:gd name="T44" fmla="*/ 903 w 1124"/>
                <a:gd name="T45" fmla="*/ 1212 h 1212"/>
                <a:gd name="T46" fmla="*/ 222 w 1124"/>
                <a:gd name="T47" fmla="*/ 1212 h 1212"/>
                <a:gd name="T48" fmla="*/ 187 w 1124"/>
                <a:gd name="T49" fmla="*/ 1209 h 1212"/>
                <a:gd name="T50" fmla="*/ 153 w 1124"/>
                <a:gd name="T51" fmla="*/ 1199 h 1212"/>
                <a:gd name="T52" fmla="*/ 121 w 1124"/>
                <a:gd name="T53" fmla="*/ 1183 h 1212"/>
                <a:gd name="T54" fmla="*/ 91 w 1124"/>
                <a:gd name="T55" fmla="*/ 1163 h 1212"/>
                <a:gd name="T56" fmla="*/ 66 w 1124"/>
                <a:gd name="T57" fmla="*/ 1137 h 1212"/>
                <a:gd name="T58" fmla="*/ 44 w 1124"/>
                <a:gd name="T59" fmla="*/ 1107 h 1212"/>
                <a:gd name="T60" fmla="*/ 25 w 1124"/>
                <a:gd name="T61" fmla="*/ 1074 h 1212"/>
                <a:gd name="T62" fmla="*/ 12 w 1124"/>
                <a:gd name="T63" fmla="*/ 1037 h 1212"/>
                <a:gd name="T64" fmla="*/ 3 w 1124"/>
                <a:gd name="T65" fmla="*/ 998 h 1212"/>
                <a:gd name="T66" fmla="*/ 0 w 1124"/>
                <a:gd name="T67" fmla="*/ 956 h 1212"/>
                <a:gd name="T68" fmla="*/ 0 w 1124"/>
                <a:gd name="T69" fmla="*/ 256 h 1212"/>
                <a:gd name="T70" fmla="*/ 3 w 1124"/>
                <a:gd name="T71" fmla="*/ 214 h 1212"/>
                <a:gd name="T72" fmla="*/ 12 w 1124"/>
                <a:gd name="T73" fmla="*/ 174 h 1212"/>
                <a:gd name="T74" fmla="*/ 25 w 1124"/>
                <a:gd name="T75" fmla="*/ 138 h 1212"/>
                <a:gd name="T76" fmla="*/ 44 w 1124"/>
                <a:gd name="T77" fmla="*/ 105 h 1212"/>
                <a:gd name="T78" fmla="*/ 66 w 1124"/>
                <a:gd name="T79" fmla="*/ 74 h 1212"/>
                <a:gd name="T80" fmla="*/ 91 w 1124"/>
                <a:gd name="T81" fmla="*/ 49 h 1212"/>
                <a:gd name="T82" fmla="*/ 121 w 1124"/>
                <a:gd name="T83" fmla="*/ 28 h 1212"/>
                <a:gd name="T84" fmla="*/ 153 w 1124"/>
                <a:gd name="T85" fmla="*/ 12 h 1212"/>
                <a:gd name="T86" fmla="*/ 187 w 1124"/>
                <a:gd name="T87" fmla="*/ 3 h 1212"/>
                <a:gd name="T88" fmla="*/ 222 w 1124"/>
                <a:gd name="T89" fmla="*/ 0 h 1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24" h="1212">
                  <a:moveTo>
                    <a:pt x="222" y="0"/>
                  </a:moveTo>
                  <a:lnTo>
                    <a:pt x="903" y="0"/>
                  </a:lnTo>
                  <a:lnTo>
                    <a:pt x="939" y="3"/>
                  </a:lnTo>
                  <a:lnTo>
                    <a:pt x="973" y="12"/>
                  </a:lnTo>
                  <a:lnTo>
                    <a:pt x="1005" y="28"/>
                  </a:lnTo>
                  <a:lnTo>
                    <a:pt x="1034" y="49"/>
                  </a:lnTo>
                  <a:lnTo>
                    <a:pt x="1059" y="74"/>
                  </a:lnTo>
                  <a:lnTo>
                    <a:pt x="1081" y="105"/>
                  </a:lnTo>
                  <a:lnTo>
                    <a:pt x="1100" y="138"/>
                  </a:lnTo>
                  <a:lnTo>
                    <a:pt x="1113" y="174"/>
                  </a:lnTo>
                  <a:lnTo>
                    <a:pt x="1121" y="214"/>
                  </a:lnTo>
                  <a:lnTo>
                    <a:pt x="1124" y="256"/>
                  </a:lnTo>
                  <a:lnTo>
                    <a:pt x="1124" y="956"/>
                  </a:lnTo>
                  <a:lnTo>
                    <a:pt x="1121" y="998"/>
                  </a:lnTo>
                  <a:lnTo>
                    <a:pt x="1113" y="1037"/>
                  </a:lnTo>
                  <a:lnTo>
                    <a:pt x="1099" y="1074"/>
                  </a:lnTo>
                  <a:lnTo>
                    <a:pt x="1081" y="1107"/>
                  </a:lnTo>
                  <a:lnTo>
                    <a:pt x="1059" y="1137"/>
                  </a:lnTo>
                  <a:lnTo>
                    <a:pt x="1033" y="1163"/>
                  </a:lnTo>
                  <a:lnTo>
                    <a:pt x="1005" y="1183"/>
                  </a:lnTo>
                  <a:lnTo>
                    <a:pt x="973" y="1199"/>
                  </a:lnTo>
                  <a:lnTo>
                    <a:pt x="939" y="1209"/>
                  </a:lnTo>
                  <a:lnTo>
                    <a:pt x="903" y="1212"/>
                  </a:lnTo>
                  <a:lnTo>
                    <a:pt x="222" y="1212"/>
                  </a:lnTo>
                  <a:lnTo>
                    <a:pt x="187" y="1209"/>
                  </a:lnTo>
                  <a:lnTo>
                    <a:pt x="153" y="1199"/>
                  </a:lnTo>
                  <a:lnTo>
                    <a:pt x="121" y="1183"/>
                  </a:lnTo>
                  <a:lnTo>
                    <a:pt x="91" y="1163"/>
                  </a:lnTo>
                  <a:lnTo>
                    <a:pt x="66" y="1137"/>
                  </a:lnTo>
                  <a:lnTo>
                    <a:pt x="44" y="1107"/>
                  </a:lnTo>
                  <a:lnTo>
                    <a:pt x="25" y="1074"/>
                  </a:lnTo>
                  <a:lnTo>
                    <a:pt x="12" y="1037"/>
                  </a:lnTo>
                  <a:lnTo>
                    <a:pt x="3" y="998"/>
                  </a:lnTo>
                  <a:lnTo>
                    <a:pt x="0" y="956"/>
                  </a:lnTo>
                  <a:lnTo>
                    <a:pt x="0" y="256"/>
                  </a:lnTo>
                  <a:lnTo>
                    <a:pt x="3" y="214"/>
                  </a:lnTo>
                  <a:lnTo>
                    <a:pt x="12" y="174"/>
                  </a:lnTo>
                  <a:lnTo>
                    <a:pt x="25" y="138"/>
                  </a:lnTo>
                  <a:lnTo>
                    <a:pt x="44" y="105"/>
                  </a:lnTo>
                  <a:lnTo>
                    <a:pt x="66" y="74"/>
                  </a:lnTo>
                  <a:lnTo>
                    <a:pt x="91" y="49"/>
                  </a:lnTo>
                  <a:lnTo>
                    <a:pt x="121" y="28"/>
                  </a:lnTo>
                  <a:lnTo>
                    <a:pt x="153" y="12"/>
                  </a:lnTo>
                  <a:lnTo>
                    <a:pt x="187" y="3"/>
                  </a:lnTo>
                  <a:lnTo>
                    <a:pt x="2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sp>
          <p:nvSpPr>
            <p:cNvPr id="13" name="Freeform 39">
              <a:extLst>
                <a:ext uri="{FF2B5EF4-FFF2-40B4-BE49-F238E27FC236}">
                  <a16:creationId xmlns:a16="http://schemas.microsoft.com/office/drawing/2014/main" id="{02E07280-2B40-DF83-07D9-AD420FBEB2C7}"/>
                </a:ext>
              </a:extLst>
            </p:cNvPr>
            <p:cNvSpPr>
              <a:spLocks/>
            </p:cNvSpPr>
            <p:nvPr/>
          </p:nvSpPr>
          <p:spPr bwMode="auto">
            <a:xfrm>
              <a:off x="2262" y="2767"/>
              <a:ext cx="425" cy="436"/>
            </a:xfrm>
            <a:custGeom>
              <a:avLst/>
              <a:gdLst>
                <a:gd name="T0" fmla="*/ 425 w 850"/>
                <a:gd name="T1" fmla="*/ 0 h 872"/>
                <a:gd name="T2" fmla="*/ 479 w 850"/>
                <a:gd name="T3" fmla="*/ 3 h 872"/>
                <a:gd name="T4" fmla="*/ 529 w 850"/>
                <a:gd name="T5" fmla="*/ 12 h 872"/>
                <a:gd name="T6" fmla="*/ 579 w 850"/>
                <a:gd name="T7" fmla="*/ 29 h 872"/>
                <a:gd name="T8" fmla="*/ 625 w 850"/>
                <a:gd name="T9" fmla="*/ 50 h 872"/>
                <a:gd name="T10" fmla="*/ 668 w 850"/>
                <a:gd name="T11" fmla="*/ 78 h 872"/>
                <a:gd name="T12" fmla="*/ 707 w 850"/>
                <a:gd name="T13" fmla="*/ 109 h 872"/>
                <a:gd name="T14" fmla="*/ 742 w 850"/>
                <a:gd name="T15" fmla="*/ 146 h 872"/>
                <a:gd name="T16" fmla="*/ 774 w 850"/>
                <a:gd name="T17" fmla="*/ 187 h 872"/>
                <a:gd name="T18" fmla="*/ 801 w 850"/>
                <a:gd name="T19" fmla="*/ 231 h 872"/>
                <a:gd name="T20" fmla="*/ 821 w 850"/>
                <a:gd name="T21" fmla="*/ 278 h 872"/>
                <a:gd name="T22" fmla="*/ 837 w 850"/>
                <a:gd name="T23" fmla="*/ 329 h 872"/>
                <a:gd name="T24" fmla="*/ 847 w 850"/>
                <a:gd name="T25" fmla="*/ 381 h 872"/>
                <a:gd name="T26" fmla="*/ 850 w 850"/>
                <a:gd name="T27" fmla="*/ 436 h 872"/>
                <a:gd name="T28" fmla="*/ 847 w 850"/>
                <a:gd name="T29" fmla="*/ 490 h 872"/>
                <a:gd name="T30" fmla="*/ 837 w 850"/>
                <a:gd name="T31" fmla="*/ 543 h 872"/>
                <a:gd name="T32" fmla="*/ 821 w 850"/>
                <a:gd name="T33" fmla="*/ 594 h 872"/>
                <a:gd name="T34" fmla="*/ 801 w 850"/>
                <a:gd name="T35" fmla="*/ 641 h 872"/>
                <a:gd name="T36" fmla="*/ 774 w 850"/>
                <a:gd name="T37" fmla="*/ 685 h 872"/>
                <a:gd name="T38" fmla="*/ 742 w 850"/>
                <a:gd name="T39" fmla="*/ 725 h 872"/>
                <a:gd name="T40" fmla="*/ 707 w 850"/>
                <a:gd name="T41" fmla="*/ 761 h 872"/>
                <a:gd name="T42" fmla="*/ 668 w 850"/>
                <a:gd name="T43" fmla="*/ 793 h 872"/>
                <a:gd name="T44" fmla="*/ 625 w 850"/>
                <a:gd name="T45" fmla="*/ 820 h 872"/>
                <a:gd name="T46" fmla="*/ 579 w 850"/>
                <a:gd name="T47" fmla="*/ 843 h 872"/>
                <a:gd name="T48" fmla="*/ 529 w 850"/>
                <a:gd name="T49" fmla="*/ 858 h 872"/>
                <a:gd name="T50" fmla="*/ 479 w 850"/>
                <a:gd name="T51" fmla="*/ 868 h 872"/>
                <a:gd name="T52" fmla="*/ 425 w 850"/>
                <a:gd name="T53" fmla="*/ 872 h 872"/>
                <a:gd name="T54" fmla="*/ 372 w 850"/>
                <a:gd name="T55" fmla="*/ 868 h 872"/>
                <a:gd name="T56" fmla="*/ 321 w 850"/>
                <a:gd name="T57" fmla="*/ 858 h 872"/>
                <a:gd name="T58" fmla="*/ 271 w 850"/>
                <a:gd name="T59" fmla="*/ 843 h 872"/>
                <a:gd name="T60" fmla="*/ 225 w 850"/>
                <a:gd name="T61" fmla="*/ 820 h 872"/>
                <a:gd name="T62" fmla="*/ 182 w 850"/>
                <a:gd name="T63" fmla="*/ 793 h 872"/>
                <a:gd name="T64" fmla="*/ 143 w 850"/>
                <a:gd name="T65" fmla="*/ 761 h 872"/>
                <a:gd name="T66" fmla="*/ 108 w 850"/>
                <a:gd name="T67" fmla="*/ 725 h 872"/>
                <a:gd name="T68" fmla="*/ 76 w 850"/>
                <a:gd name="T69" fmla="*/ 685 h 872"/>
                <a:gd name="T70" fmla="*/ 50 w 850"/>
                <a:gd name="T71" fmla="*/ 641 h 872"/>
                <a:gd name="T72" fmla="*/ 29 w 850"/>
                <a:gd name="T73" fmla="*/ 594 h 872"/>
                <a:gd name="T74" fmla="*/ 13 w 850"/>
                <a:gd name="T75" fmla="*/ 543 h 872"/>
                <a:gd name="T76" fmla="*/ 3 w 850"/>
                <a:gd name="T77" fmla="*/ 490 h 872"/>
                <a:gd name="T78" fmla="*/ 0 w 850"/>
                <a:gd name="T79" fmla="*/ 436 h 872"/>
                <a:gd name="T80" fmla="*/ 3 w 850"/>
                <a:gd name="T81" fmla="*/ 381 h 872"/>
                <a:gd name="T82" fmla="*/ 13 w 850"/>
                <a:gd name="T83" fmla="*/ 329 h 872"/>
                <a:gd name="T84" fmla="*/ 29 w 850"/>
                <a:gd name="T85" fmla="*/ 278 h 872"/>
                <a:gd name="T86" fmla="*/ 50 w 850"/>
                <a:gd name="T87" fmla="*/ 231 h 872"/>
                <a:gd name="T88" fmla="*/ 76 w 850"/>
                <a:gd name="T89" fmla="*/ 187 h 872"/>
                <a:gd name="T90" fmla="*/ 108 w 850"/>
                <a:gd name="T91" fmla="*/ 146 h 872"/>
                <a:gd name="T92" fmla="*/ 143 w 850"/>
                <a:gd name="T93" fmla="*/ 109 h 872"/>
                <a:gd name="T94" fmla="*/ 182 w 850"/>
                <a:gd name="T95" fmla="*/ 78 h 872"/>
                <a:gd name="T96" fmla="*/ 225 w 850"/>
                <a:gd name="T97" fmla="*/ 50 h 872"/>
                <a:gd name="T98" fmla="*/ 271 w 850"/>
                <a:gd name="T99" fmla="*/ 29 h 872"/>
                <a:gd name="T100" fmla="*/ 321 w 850"/>
                <a:gd name="T101" fmla="*/ 12 h 872"/>
                <a:gd name="T102" fmla="*/ 372 w 850"/>
                <a:gd name="T103" fmla="*/ 3 h 872"/>
                <a:gd name="T104" fmla="*/ 425 w 850"/>
                <a:gd name="T105" fmla="*/ 0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50" h="872">
                  <a:moveTo>
                    <a:pt x="425" y="0"/>
                  </a:moveTo>
                  <a:lnTo>
                    <a:pt x="479" y="3"/>
                  </a:lnTo>
                  <a:lnTo>
                    <a:pt x="529" y="12"/>
                  </a:lnTo>
                  <a:lnTo>
                    <a:pt x="579" y="29"/>
                  </a:lnTo>
                  <a:lnTo>
                    <a:pt x="625" y="50"/>
                  </a:lnTo>
                  <a:lnTo>
                    <a:pt x="668" y="78"/>
                  </a:lnTo>
                  <a:lnTo>
                    <a:pt x="707" y="109"/>
                  </a:lnTo>
                  <a:lnTo>
                    <a:pt x="742" y="146"/>
                  </a:lnTo>
                  <a:lnTo>
                    <a:pt x="774" y="187"/>
                  </a:lnTo>
                  <a:lnTo>
                    <a:pt x="801" y="231"/>
                  </a:lnTo>
                  <a:lnTo>
                    <a:pt x="821" y="278"/>
                  </a:lnTo>
                  <a:lnTo>
                    <a:pt x="837" y="329"/>
                  </a:lnTo>
                  <a:lnTo>
                    <a:pt x="847" y="381"/>
                  </a:lnTo>
                  <a:lnTo>
                    <a:pt x="850" y="436"/>
                  </a:lnTo>
                  <a:lnTo>
                    <a:pt x="847" y="490"/>
                  </a:lnTo>
                  <a:lnTo>
                    <a:pt x="837" y="543"/>
                  </a:lnTo>
                  <a:lnTo>
                    <a:pt x="821" y="594"/>
                  </a:lnTo>
                  <a:lnTo>
                    <a:pt x="801" y="641"/>
                  </a:lnTo>
                  <a:lnTo>
                    <a:pt x="774" y="685"/>
                  </a:lnTo>
                  <a:lnTo>
                    <a:pt x="742" y="725"/>
                  </a:lnTo>
                  <a:lnTo>
                    <a:pt x="707" y="761"/>
                  </a:lnTo>
                  <a:lnTo>
                    <a:pt x="668" y="793"/>
                  </a:lnTo>
                  <a:lnTo>
                    <a:pt x="625" y="820"/>
                  </a:lnTo>
                  <a:lnTo>
                    <a:pt x="579" y="843"/>
                  </a:lnTo>
                  <a:lnTo>
                    <a:pt x="529" y="858"/>
                  </a:lnTo>
                  <a:lnTo>
                    <a:pt x="479" y="868"/>
                  </a:lnTo>
                  <a:lnTo>
                    <a:pt x="425" y="872"/>
                  </a:lnTo>
                  <a:lnTo>
                    <a:pt x="372" y="868"/>
                  </a:lnTo>
                  <a:lnTo>
                    <a:pt x="321" y="858"/>
                  </a:lnTo>
                  <a:lnTo>
                    <a:pt x="271" y="843"/>
                  </a:lnTo>
                  <a:lnTo>
                    <a:pt x="225" y="820"/>
                  </a:lnTo>
                  <a:lnTo>
                    <a:pt x="182" y="793"/>
                  </a:lnTo>
                  <a:lnTo>
                    <a:pt x="143" y="761"/>
                  </a:lnTo>
                  <a:lnTo>
                    <a:pt x="108" y="725"/>
                  </a:lnTo>
                  <a:lnTo>
                    <a:pt x="76" y="685"/>
                  </a:lnTo>
                  <a:lnTo>
                    <a:pt x="50" y="641"/>
                  </a:lnTo>
                  <a:lnTo>
                    <a:pt x="29" y="594"/>
                  </a:lnTo>
                  <a:lnTo>
                    <a:pt x="13" y="543"/>
                  </a:lnTo>
                  <a:lnTo>
                    <a:pt x="3" y="490"/>
                  </a:lnTo>
                  <a:lnTo>
                    <a:pt x="0" y="436"/>
                  </a:lnTo>
                  <a:lnTo>
                    <a:pt x="3" y="381"/>
                  </a:lnTo>
                  <a:lnTo>
                    <a:pt x="13" y="329"/>
                  </a:lnTo>
                  <a:lnTo>
                    <a:pt x="29" y="278"/>
                  </a:lnTo>
                  <a:lnTo>
                    <a:pt x="50" y="231"/>
                  </a:lnTo>
                  <a:lnTo>
                    <a:pt x="76" y="187"/>
                  </a:lnTo>
                  <a:lnTo>
                    <a:pt x="108" y="146"/>
                  </a:lnTo>
                  <a:lnTo>
                    <a:pt x="143" y="109"/>
                  </a:lnTo>
                  <a:lnTo>
                    <a:pt x="182" y="78"/>
                  </a:lnTo>
                  <a:lnTo>
                    <a:pt x="225" y="50"/>
                  </a:lnTo>
                  <a:lnTo>
                    <a:pt x="271" y="29"/>
                  </a:lnTo>
                  <a:lnTo>
                    <a:pt x="321" y="12"/>
                  </a:lnTo>
                  <a:lnTo>
                    <a:pt x="372" y="3"/>
                  </a:lnTo>
                  <a:lnTo>
                    <a:pt x="42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sp>
          <p:nvSpPr>
            <p:cNvPr id="15" name="Freeform 40">
              <a:extLst>
                <a:ext uri="{FF2B5EF4-FFF2-40B4-BE49-F238E27FC236}">
                  <a16:creationId xmlns:a16="http://schemas.microsoft.com/office/drawing/2014/main" id="{21DF55C4-94E6-DED3-D754-79840B326AB2}"/>
                </a:ext>
              </a:extLst>
            </p:cNvPr>
            <p:cNvSpPr>
              <a:spLocks/>
            </p:cNvSpPr>
            <p:nvPr/>
          </p:nvSpPr>
          <p:spPr bwMode="auto">
            <a:xfrm>
              <a:off x="3328" y="3239"/>
              <a:ext cx="562" cy="606"/>
            </a:xfrm>
            <a:custGeom>
              <a:avLst/>
              <a:gdLst>
                <a:gd name="T0" fmla="*/ 222 w 1125"/>
                <a:gd name="T1" fmla="*/ 0 h 1212"/>
                <a:gd name="T2" fmla="*/ 903 w 1125"/>
                <a:gd name="T3" fmla="*/ 0 h 1212"/>
                <a:gd name="T4" fmla="*/ 939 w 1125"/>
                <a:gd name="T5" fmla="*/ 3 h 1212"/>
                <a:gd name="T6" fmla="*/ 973 w 1125"/>
                <a:gd name="T7" fmla="*/ 12 h 1212"/>
                <a:gd name="T8" fmla="*/ 1005 w 1125"/>
                <a:gd name="T9" fmla="*/ 28 h 1212"/>
                <a:gd name="T10" fmla="*/ 1033 w 1125"/>
                <a:gd name="T11" fmla="*/ 49 h 1212"/>
                <a:gd name="T12" fmla="*/ 1060 w 1125"/>
                <a:gd name="T13" fmla="*/ 74 h 1212"/>
                <a:gd name="T14" fmla="*/ 1082 w 1125"/>
                <a:gd name="T15" fmla="*/ 105 h 1212"/>
                <a:gd name="T16" fmla="*/ 1099 w 1125"/>
                <a:gd name="T17" fmla="*/ 138 h 1212"/>
                <a:gd name="T18" fmla="*/ 1114 w 1125"/>
                <a:gd name="T19" fmla="*/ 174 h 1212"/>
                <a:gd name="T20" fmla="*/ 1121 w 1125"/>
                <a:gd name="T21" fmla="*/ 214 h 1212"/>
                <a:gd name="T22" fmla="*/ 1125 w 1125"/>
                <a:gd name="T23" fmla="*/ 256 h 1212"/>
                <a:gd name="T24" fmla="*/ 1125 w 1125"/>
                <a:gd name="T25" fmla="*/ 956 h 1212"/>
                <a:gd name="T26" fmla="*/ 1121 w 1125"/>
                <a:gd name="T27" fmla="*/ 998 h 1212"/>
                <a:gd name="T28" fmla="*/ 1114 w 1125"/>
                <a:gd name="T29" fmla="*/ 1037 h 1212"/>
                <a:gd name="T30" fmla="*/ 1099 w 1125"/>
                <a:gd name="T31" fmla="*/ 1074 h 1212"/>
                <a:gd name="T32" fmla="*/ 1082 w 1125"/>
                <a:gd name="T33" fmla="*/ 1107 h 1212"/>
                <a:gd name="T34" fmla="*/ 1060 w 1125"/>
                <a:gd name="T35" fmla="*/ 1138 h 1212"/>
                <a:gd name="T36" fmla="*/ 1033 w 1125"/>
                <a:gd name="T37" fmla="*/ 1163 h 1212"/>
                <a:gd name="T38" fmla="*/ 1005 w 1125"/>
                <a:gd name="T39" fmla="*/ 1184 h 1212"/>
                <a:gd name="T40" fmla="*/ 973 w 1125"/>
                <a:gd name="T41" fmla="*/ 1200 h 1212"/>
                <a:gd name="T42" fmla="*/ 939 w 1125"/>
                <a:gd name="T43" fmla="*/ 1209 h 1212"/>
                <a:gd name="T44" fmla="*/ 903 w 1125"/>
                <a:gd name="T45" fmla="*/ 1212 h 1212"/>
                <a:gd name="T46" fmla="*/ 222 w 1125"/>
                <a:gd name="T47" fmla="*/ 1212 h 1212"/>
                <a:gd name="T48" fmla="*/ 186 w 1125"/>
                <a:gd name="T49" fmla="*/ 1209 h 1212"/>
                <a:gd name="T50" fmla="*/ 152 w 1125"/>
                <a:gd name="T51" fmla="*/ 1200 h 1212"/>
                <a:gd name="T52" fmla="*/ 121 w 1125"/>
                <a:gd name="T53" fmla="*/ 1184 h 1212"/>
                <a:gd name="T54" fmla="*/ 91 w 1125"/>
                <a:gd name="T55" fmla="*/ 1163 h 1212"/>
                <a:gd name="T56" fmla="*/ 66 w 1125"/>
                <a:gd name="T57" fmla="*/ 1138 h 1212"/>
                <a:gd name="T58" fmla="*/ 44 w 1125"/>
                <a:gd name="T59" fmla="*/ 1107 h 1212"/>
                <a:gd name="T60" fmla="*/ 26 w 1125"/>
                <a:gd name="T61" fmla="*/ 1074 h 1212"/>
                <a:gd name="T62" fmla="*/ 12 w 1125"/>
                <a:gd name="T63" fmla="*/ 1037 h 1212"/>
                <a:gd name="T64" fmla="*/ 4 w 1125"/>
                <a:gd name="T65" fmla="*/ 998 h 1212"/>
                <a:gd name="T66" fmla="*/ 0 w 1125"/>
                <a:gd name="T67" fmla="*/ 956 h 1212"/>
                <a:gd name="T68" fmla="*/ 0 w 1125"/>
                <a:gd name="T69" fmla="*/ 256 h 1212"/>
                <a:gd name="T70" fmla="*/ 4 w 1125"/>
                <a:gd name="T71" fmla="*/ 214 h 1212"/>
                <a:gd name="T72" fmla="*/ 12 w 1125"/>
                <a:gd name="T73" fmla="*/ 174 h 1212"/>
                <a:gd name="T74" fmla="*/ 26 w 1125"/>
                <a:gd name="T75" fmla="*/ 138 h 1212"/>
                <a:gd name="T76" fmla="*/ 44 w 1125"/>
                <a:gd name="T77" fmla="*/ 105 h 1212"/>
                <a:gd name="T78" fmla="*/ 66 w 1125"/>
                <a:gd name="T79" fmla="*/ 74 h 1212"/>
                <a:gd name="T80" fmla="*/ 91 w 1125"/>
                <a:gd name="T81" fmla="*/ 49 h 1212"/>
                <a:gd name="T82" fmla="*/ 121 w 1125"/>
                <a:gd name="T83" fmla="*/ 28 h 1212"/>
                <a:gd name="T84" fmla="*/ 152 w 1125"/>
                <a:gd name="T85" fmla="*/ 12 h 1212"/>
                <a:gd name="T86" fmla="*/ 186 w 1125"/>
                <a:gd name="T87" fmla="*/ 3 h 1212"/>
                <a:gd name="T88" fmla="*/ 222 w 1125"/>
                <a:gd name="T89" fmla="*/ 0 h 1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25" h="1212">
                  <a:moveTo>
                    <a:pt x="222" y="0"/>
                  </a:moveTo>
                  <a:lnTo>
                    <a:pt x="903" y="0"/>
                  </a:lnTo>
                  <a:lnTo>
                    <a:pt x="939" y="3"/>
                  </a:lnTo>
                  <a:lnTo>
                    <a:pt x="973" y="12"/>
                  </a:lnTo>
                  <a:lnTo>
                    <a:pt x="1005" y="28"/>
                  </a:lnTo>
                  <a:lnTo>
                    <a:pt x="1033" y="49"/>
                  </a:lnTo>
                  <a:lnTo>
                    <a:pt x="1060" y="74"/>
                  </a:lnTo>
                  <a:lnTo>
                    <a:pt x="1082" y="105"/>
                  </a:lnTo>
                  <a:lnTo>
                    <a:pt x="1099" y="138"/>
                  </a:lnTo>
                  <a:lnTo>
                    <a:pt x="1114" y="174"/>
                  </a:lnTo>
                  <a:lnTo>
                    <a:pt x="1121" y="214"/>
                  </a:lnTo>
                  <a:lnTo>
                    <a:pt x="1125" y="256"/>
                  </a:lnTo>
                  <a:lnTo>
                    <a:pt x="1125" y="956"/>
                  </a:lnTo>
                  <a:lnTo>
                    <a:pt x="1121" y="998"/>
                  </a:lnTo>
                  <a:lnTo>
                    <a:pt x="1114" y="1037"/>
                  </a:lnTo>
                  <a:lnTo>
                    <a:pt x="1099" y="1074"/>
                  </a:lnTo>
                  <a:lnTo>
                    <a:pt x="1082" y="1107"/>
                  </a:lnTo>
                  <a:lnTo>
                    <a:pt x="1060" y="1138"/>
                  </a:lnTo>
                  <a:lnTo>
                    <a:pt x="1033" y="1163"/>
                  </a:lnTo>
                  <a:lnTo>
                    <a:pt x="1005" y="1184"/>
                  </a:lnTo>
                  <a:lnTo>
                    <a:pt x="973" y="1200"/>
                  </a:lnTo>
                  <a:lnTo>
                    <a:pt x="939" y="1209"/>
                  </a:lnTo>
                  <a:lnTo>
                    <a:pt x="903" y="1212"/>
                  </a:lnTo>
                  <a:lnTo>
                    <a:pt x="222" y="1212"/>
                  </a:lnTo>
                  <a:lnTo>
                    <a:pt x="186" y="1209"/>
                  </a:lnTo>
                  <a:lnTo>
                    <a:pt x="152" y="1200"/>
                  </a:lnTo>
                  <a:lnTo>
                    <a:pt x="121" y="1184"/>
                  </a:lnTo>
                  <a:lnTo>
                    <a:pt x="91" y="1163"/>
                  </a:lnTo>
                  <a:lnTo>
                    <a:pt x="66" y="1138"/>
                  </a:lnTo>
                  <a:lnTo>
                    <a:pt x="44" y="1107"/>
                  </a:lnTo>
                  <a:lnTo>
                    <a:pt x="26" y="1074"/>
                  </a:lnTo>
                  <a:lnTo>
                    <a:pt x="12" y="1037"/>
                  </a:lnTo>
                  <a:lnTo>
                    <a:pt x="4" y="998"/>
                  </a:lnTo>
                  <a:lnTo>
                    <a:pt x="0" y="956"/>
                  </a:lnTo>
                  <a:lnTo>
                    <a:pt x="0" y="256"/>
                  </a:lnTo>
                  <a:lnTo>
                    <a:pt x="4" y="214"/>
                  </a:lnTo>
                  <a:lnTo>
                    <a:pt x="12" y="174"/>
                  </a:lnTo>
                  <a:lnTo>
                    <a:pt x="26" y="138"/>
                  </a:lnTo>
                  <a:lnTo>
                    <a:pt x="44" y="105"/>
                  </a:lnTo>
                  <a:lnTo>
                    <a:pt x="66" y="74"/>
                  </a:lnTo>
                  <a:lnTo>
                    <a:pt x="91" y="49"/>
                  </a:lnTo>
                  <a:lnTo>
                    <a:pt x="121" y="28"/>
                  </a:lnTo>
                  <a:lnTo>
                    <a:pt x="152" y="12"/>
                  </a:lnTo>
                  <a:lnTo>
                    <a:pt x="186" y="3"/>
                  </a:lnTo>
                  <a:lnTo>
                    <a:pt x="2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sp>
          <p:nvSpPr>
            <p:cNvPr id="17" name="Freeform 41">
              <a:extLst>
                <a:ext uri="{FF2B5EF4-FFF2-40B4-BE49-F238E27FC236}">
                  <a16:creationId xmlns:a16="http://schemas.microsoft.com/office/drawing/2014/main" id="{A275544A-03B9-175F-16E1-30107831F286}"/>
                </a:ext>
              </a:extLst>
            </p:cNvPr>
            <p:cNvSpPr>
              <a:spLocks/>
            </p:cNvSpPr>
            <p:nvPr/>
          </p:nvSpPr>
          <p:spPr bwMode="auto">
            <a:xfrm>
              <a:off x="3397" y="2767"/>
              <a:ext cx="425" cy="436"/>
            </a:xfrm>
            <a:custGeom>
              <a:avLst/>
              <a:gdLst>
                <a:gd name="T0" fmla="*/ 424 w 849"/>
                <a:gd name="T1" fmla="*/ 0 h 872"/>
                <a:gd name="T2" fmla="*/ 477 w 849"/>
                <a:gd name="T3" fmla="*/ 3 h 872"/>
                <a:gd name="T4" fmla="*/ 529 w 849"/>
                <a:gd name="T5" fmla="*/ 12 h 872"/>
                <a:gd name="T6" fmla="*/ 578 w 849"/>
                <a:gd name="T7" fmla="*/ 29 h 872"/>
                <a:gd name="T8" fmla="*/ 624 w 849"/>
                <a:gd name="T9" fmla="*/ 50 h 872"/>
                <a:gd name="T10" fmla="*/ 667 w 849"/>
                <a:gd name="T11" fmla="*/ 78 h 872"/>
                <a:gd name="T12" fmla="*/ 707 w 849"/>
                <a:gd name="T13" fmla="*/ 109 h 872"/>
                <a:gd name="T14" fmla="*/ 743 w 849"/>
                <a:gd name="T15" fmla="*/ 146 h 872"/>
                <a:gd name="T16" fmla="*/ 774 w 849"/>
                <a:gd name="T17" fmla="*/ 187 h 872"/>
                <a:gd name="T18" fmla="*/ 800 w 849"/>
                <a:gd name="T19" fmla="*/ 231 h 872"/>
                <a:gd name="T20" fmla="*/ 821 w 849"/>
                <a:gd name="T21" fmla="*/ 278 h 872"/>
                <a:gd name="T22" fmla="*/ 836 w 849"/>
                <a:gd name="T23" fmla="*/ 329 h 872"/>
                <a:gd name="T24" fmla="*/ 846 w 849"/>
                <a:gd name="T25" fmla="*/ 381 h 872"/>
                <a:gd name="T26" fmla="*/ 849 w 849"/>
                <a:gd name="T27" fmla="*/ 436 h 872"/>
                <a:gd name="T28" fmla="*/ 846 w 849"/>
                <a:gd name="T29" fmla="*/ 491 h 872"/>
                <a:gd name="T30" fmla="*/ 836 w 849"/>
                <a:gd name="T31" fmla="*/ 543 h 872"/>
                <a:gd name="T32" fmla="*/ 821 w 849"/>
                <a:gd name="T33" fmla="*/ 594 h 872"/>
                <a:gd name="T34" fmla="*/ 800 w 849"/>
                <a:gd name="T35" fmla="*/ 641 h 872"/>
                <a:gd name="T36" fmla="*/ 774 w 849"/>
                <a:gd name="T37" fmla="*/ 685 h 872"/>
                <a:gd name="T38" fmla="*/ 743 w 849"/>
                <a:gd name="T39" fmla="*/ 725 h 872"/>
                <a:gd name="T40" fmla="*/ 707 w 849"/>
                <a:gd name="T41" fmla="*/ 761 h 872"/>
                <a:gd name="T42" fmla="*/ 667 w 849"/>
                <a:gd name="T43" fmla="*/ 793 h 872"/>
                <a:gd name="T44" fmla="*/ 624 w 849"/>
                <a:gd name="T45" fmla="*/ 820 h 872"/>
                <a:gd name="T46" fmla="*/ 578 w 849"/>
                <a:gd name="T47" fmla="*/ 843 h 872"/>
                <a:gd name="T48" fmla="*/ 529 w 849"/>
                <a:gd name="T49" fmla="*/ 858 h 872"/>
                <a:gd name="T50" fmla="*/ 477 w 849"/>
                <a:gd name="T51" fmla="*/ 868 h 872"/>
                <a:gd name="T52" fmla="*/ 424 w 849"/>
                <a:gd name="T53" fmla="*/ 872 h 872"/>
                <a:gd name="T54" fmla="*/ 371 w 849"/>
                <a:gd name="T55" fmla="*/ 868 h 872"/>
                <a:gd name="T56" fmla="*/ 319 w 849"/>
                <a:gd name="T57" fmla="*/ 858 h 872"/>
                <a:gd name="T58" fmla="*/ 271 w 849"/>
                <a:gd name="T59" fmla="*/ 843 h 872"/>
                <a:gd name="T60" fmla="*/ 225 w 849"/>
                <a:gd name="T61" fmla="*/ 820 h 872"/>
                <a:gd name="T62" fmla="*/ 182 w 849"/>
                <a:gd name="T63" fmla="*/ 793 h 872"/>
                <a:gd name="T64" fmla="*/ 142 w 849"/>
                <a:gd name="T65" fmla="*/ 761 h 872"/>
                <a:gd name="T66" fmla="*/ 107 w 849"/>
                <a:gd name="T67" fmla="*/ 725 h 872"/>
                <a:gd name="T68" fmla="*/ 75 w 849"/>
                <a:gd name="T69" fmla="*/ 685 h 872"/>
                <a:gd name="T70" fmla="*/ 49 w 849"/>
                <a:gd name="T71" fmla="*/ 641 h 872"/>
                <a:gd name="T72" fmla="*/ 28 w 849"/>
                <a:gd name="T73" fmla="*/ 594 h 872"/>
                <a:gd name="T74" fmla="*/ 13 w 849"/>
                <a:gd name="T75" fmla="*/ 543 h 872"/>
                <a:gd name="T76" fmla="*/ 3 w 849"/>
                <a:gd name="T77" fmla="*/ 491 h 872"/>
                <a:gd name="T78" fmla="*/ 0 w 849"/>
                <a:gd name="T79" fmla="*/ 436 h 872"/>
                <a:gd name="T80" fmla="*/ 3 w 849"/>
                <a:gd name="T81" fmla="*/ 381 h 872"/>
                <a:gd name="T82" fmla="*/ 13 w 849"/>
                <a:gd name="T83" fmla="*/ 329 h 872"/>
                <a:gd name="T84" fmla="*/ 28 w 849"/>
                <a:gd name="T85" fmla="*/ 278 h 872"/>
                <a:gd name="T86" fmla="*/ 49 w 849"/>
                <a:gd name="T87" fmla="*/ 231 h 872"/>
                <a:gd name="T88" fmla="*/ 75 w 849"/>
                <a:gd name="T89" fmla="*/ 187 h 872"/>
                <a:gd name="T90" fmla="*/ 107 w 849"/>
                <a:gd name="T91" fmla="*/ 146 h 872"/>
                <a:gd name="T92" fmla="*/ 142 w 849"/>
                <a:gd name="T93" fmla="*/ 109 h 872"/>
                <a:gd name="T94" fmla="*/ 182 w 849"/>
                <a:gd name="T95" fmla="*/ 78 h 872"/>
                <a:gd name="T96" fmla="*/ 225 w 849"/>
                <a:gd name="T97" fmla="*/ 50 h 872"/>
                <a:gd name="T98" fmla="*/ 271 w 849"/>
                <a:gd name="T99" fmla="*/ 29 h 872"/>
                <a:gd name="T100" fmla="*/ 319 w 849"/>
                <a:gd name="T101" fmla="*/ 12 h 872"/>
                <a:gd name="T102" fmla="*/ 371 w 849"/>
                <a:gd name="T103" fmla="*/ 3 h 872"/>
                <a:gd name="T104" fmla="*/ 424 w 849"/>
                <a:gd name="T105" fmla="*/ 0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9" h="872">
                  <a:moveTo>
                    <a:pt x="424" y="0"/>
                  </a:moveTo>
                  <a:lnTo>
                    <a:pt x="477" y="3"/>
                  </a:lnTo>
                  <a:lnTo>
                    <a:pt x="529" y="12"/>
                  </a:lnTo>
                  <a:lnTo>
                    <a:pt x="578" y="29"/>
                  </a:lnTo>
                  <a:lnTo>
                    <a:pt x="624" y="50"/>
                  </a:lnTo>
                  <a:lnTo>
                    <a:pt x="667" y="78"/>
                  </a:lnTo>
                  <a:lnTo>
                    <a:pt x="707" y="109"/>
                  </a:lnTo>
                  <a:lnTo>
                    <a:pt x="743" y="146"/>
                  </a:lnTo>
                  <a:lnTo>
                    <a:pt x="774" y="187"/>
                  </a:lnTo>
                  <a:lnTo>
                    <a:pt x="800" y="231"/>
                  </a:lnTo>
                  <a:lnTo>
                    <a:pt x="821" y="278"/>
                  </a:lnTo>
                  <a:lnTo>
                    <a:pt x="836" y="329"/>
                  </a:lnTo>
                  <a:lnTo>
                    <a:pt x="846" y="381"/>
                  </a:lnTo>
                  <a:lnTo>
                    <a:pt x="849" y="436"/>
                  </a:lnTo>
                  <a:lnTo>
                    <a:pt x="846" y="491"/>
                  </a:lnTo>
                  <a:lnTo>
                    <a:pt x="836" y="543"/>
                  </a:lnTo>
                  <a:lnTo>
                    <a:pt x="821" y="594"/>
                  </a:lnTo>
                  <a:lnTo>
                    <a:pt x="800" y="641"/>
                  </a:lnTo>
                  <a:lnTo>
                    <a:pt x="774" y="685"/>
                  </a:lnTo>
                  <a:lnTo>
                    <a:pt x="743" y="725"/>
                  </a:lnTo>
                  <a:lnTo>
                    <a:pt x="707" y="761"/>
                  </a:lnTo>
                  <a:lnTo>
                    <a:pt x="667" y="793"/>
                  </a:lnTo>
                  <a:lnTo>
                    <a:pt x="624" y="820"/>
                  </a:lnTo>
                  <a:lnTo>
                    <a:pt x="578" y="843"/>
                  </a:lnTo>
                  <a:lnTo>
                    <a:pt x="529" y="858"/>
                  </a:lnTo>
                  <a:lnTo>
                    <a:pt x="477" y="868"/>
                  </a:lnTo>
                  <a:lnTo>
                    <a:pt x="424" y="872"/>
                  </a:lnTo>
                  <a:lnTo>
                    <a:pt x="371" y="868"/>
                  </a:lnTo>
                  <a:lnTo>
                    <a:pt x="319" y="858"/>
                  </a:lnTo>
                  <a:lnTo>
                    <a:pt x="271" y="843"/>
                  </a:lnTo>
                  <a:lnTo>
                    <a:pt x="225" y="820"/>
                  </a:lnTo>
                  <a:lnTo>
                    <a:pt x="182" y="793"/>
                  </a:lnTo>
                  <a:lnTo>
                    <a:pt x="142" y="761"/>
                  </a:lnTo>
                  <a:lnTo>
                    <a:pt x="107" y="725"/>
                  </a:lnTo>
                  <a:lnTo>
                    <a:pt x="75" y="685"/>
                  </a:lnTo>
                  <a:lnTo>
                    <a:pt x="49" y="641"/>
                  </a:lnTo>
                  <a:lnTo>
                    <a:pt x="28" y="594"/>
                  </a:lnTo>
                  <a:lnTo>
                    <a:pt x="13" y="543"/>
                  </a:lnTo>
                  <a:lnTo>
                    <a:pt x="3" y="491"/>
                  </a:lnTo>
                  <a:lnTo>
                    <a:pt x="0" y="436"/>
                  </a:lnTo>
                  <a:lnTo>
                    <a:pt x="3" y="381"/>
                  </a:lnTo>
                  <a:lnTo>
                    <a:pt x="13" y="329"/>
                  </a:lnTo>
                  <a:lnTo>
                    <a:pt x="28" y="278"/>
                  </a:lnTo>
                  <a:lnTo>
                    <a:pt x="49" y="231"/>
                  </a:lnTo>
                  <a:lnTo>
                    <a:pt x="75" y="187"/>
                  </a:lnTo>
                  <a:lnTo>
                    <a:pt x="107" y="146"/>
                  </a:lnTo>
                  <a:lnTo>
                    <a:pt x="142" y="109"/>
                  </a:lnTo>
                  <a:lnTo>
                    <a:pt x="182" y="78"/>
                  </a:lnTo>
                  <a:lnTo>
                    <a:pt x="225" y="50"/>
                  </a:lnTo>
                  <a:lnTo>
                    <a:pt x="271" y="29"/>
                  </a:lnTo>
                  <a:lnTo>
                    <a:pt x="319" y="12"/>
                  </a:lnTo>
                  <a:lnTo>
                    <a:pt x="371" y="3"/>
                  </a:lnTo>
                  <a:lnTo>
                    <a:pt x="42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sp>
          <p:nvSpPr>
            <p:cNvPr id="18" name="Freeform 42">
              <a:extLst>
                <a:ext uri="{FF2B5EF4-FFF2-40B4-BE49-F238E27FC236}">
                  <a16:creationId xmlns:a16="http://schemas.microsoft.com/office/drawing/2014/main" id="{8D8A325B-0620-11E0-AEAA-4834D926E0BB}"/>
                </a:ext>
              </a:extLst>
            </p:cNvPr>
            <p:cNvSpPr>
              <a:spLocks/>
            </p:cNvSpPr>
            <p:nvPr/>
          </p:nvSpPr>
          <p:spPr bwMode="auto">
            <a:xfrm>
              <a:off x="2866" y="3338"/>
              <a:ext cx="388" cy="337"/>
            </a:xfrm>
            <a:custGeom>
              <a:avLst/>
              <a:gdLst>
                <a:gd name="T0" fmla="*/ 447 w 775"/>
                <a:gd name="T1" fmla="*/ 0 h 675"/>
                <a:gd name="T2" fmla="*/ 775 w 775"/>
                <a:gd name="T3" fmla="*/ 337 h 675"/>
                <a:gd name="T4" fmla="*/ 447 w 775"/>
                <a:gd name="T5" fmla="*/ 675 h 675"/>
                <a:gd name="T6" fmla="*/ 447 w 775"/>
                <a:gd name="T7" fmla="*/ 479 h 675"/>
                <a:gd name="T8" fmla="*/ 0 w 775"/>
                <a:gd name="T9" fmla="*/ 479 h 675"/>
                <a:gd name="T10" fmla="*/ 0 w 775"/>
                <a:gd name="T11" fmla="*/ 195 h 675"/>
                <a:gd name="T12" fmla="*/ 447 w 775"/>
                <a:gd name="T13" fmla="*/ 195 h 675"/>
                <a:gd name="T14" fmla="*/ 447 w 775"/>
                <a:gd name="T15" fmla="*/ 0 h 6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5" h="675">
                  <a:moveTo>
                    <a:pt x="447" y="0"/>
                  </a:moveTo>
                  <a:lnTo>
                    <a:pt x="775" y="337"/>
                  </a:lnTo>
                  <a:lnTo>
                    <a:pt x="447" y="675"/>
                  </a:lnTo>
                  <a:lnTo>
                    <a:pt x="447" y="479"/>
                  </a:lnTo>
                  <a:lnTo>
                    <a:pt x="0" y="479"/>
                  </a:lnTo>
                  <a:lnTo>
                    <a:pt x="0" y="195"/>
                  </a:lnTo>
                  <a:lnTo>
                    <a:pt x="447" y="195"/>
                  </a:lnTo>
                  <a:lnTo>
                    <a:pt x="4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sp>
          <p:nvSpPr>
            <p:cNvPr id="25" name="Freeform 43">
              <a:extLst>
                <a:ext uri="{FF2B5EF4-FFF2-40B4-BE49-F238E27FC236}">
                  <a16:creationId xmlns:a16="http://schemas.microsoft.com/office/drawing/2014/main" id="{0B86CDC1-D831-5F8B-D83D-CBE6DCAD9D8F}"/>
                </a:ext>
              </a:extLst>
            </p:cNvPr>
            <p:cNvSpPr>
              <a:spLocks noEditPoints="1"/>
            </p:cNvSpPr>
            <p:nvPr/>
          </p:nvSpPr>
          <p:spPr bwMode="auto">
            <a:xfrm>
              <a:off x="2782" y="2112"/>
              <a:ext cx="520" cy="997"/>
            </a:xfrm>
            <a:custGeom>
              <a:avLst/>
              <a:gdLst>
                <a:gd name="T0" fmla="*/ 618 w 1040"/>
                <a:gd name="T1" fmla="*/ 1621 h 1995"/>
                <a:gd name="T2" fmla="*/ 715 w 1040"/>
                <a:gd name="T3" fmla="*/ 1577 h 1995"/>
                <a:gd name="T4" fmla="*/ 789 w 1040"/>
                <a:gd name="T5" fmla="*/ 1498 h 1995"/>
                <a:gd name="T6" fmla="*/ 833 w 1040"/>
                <a:gd name="T7" fmla="*/ 1395 h 1995"/>
                <a:gd name="T8" fmla="*/ 839 w 1040"/>
                <a:gd name="T9" fmla="*/ 1275 h 1995"/>
                <a:gd name="T10" fmla="*/ 808 w 1040"/>
                <a:gd name="T11" fmla="*/ 1170 h 1995"/>
                <a:gd name="T12" fmla="*/ 743 w 1040"/>
                <a:gd name="T13" fmla="*/ 1101 h 1995"/>
                <a:gd name="T14" fmla="*/ 631 w 1040"/>
                <a:gd name="T15" fmla="*/ 1051 h 1995"/>
                <a:gd name="T16" fmla="*/ 425 w 1040"/>
                <a:gd name="T17" fmla="*/ 271 h 1995"/>
                <a:gd name="T18" fmla="*/ 319 w 1040"/>
                <a:gd name="T19" fmla="*/ 326 h 1995"/>
                <a:gd name="T20" fmla="*/ 249 w 1040"/>
                <a:gd name="T21" fmla="*/ 417 h 1995"/>
                <a:gd name="T22" fmla="*/ 226 w 1040"/>
                <a:gd name="T23" fmla="*/ 530 h 1995"/>
                <a:gd name="T24" fmla="*/ 246 w 1040"/>
                <a:gd name="T25" fmla="*/ 639 h 1995"/>
                <a:gd name="T26" fmla="*/ 302 w 1040"/>
                <a:gd name="T27" fmla="*/ 720 h 1995"/>
                <a:gd name="T28" fmla="*/ 389 w 1040"/>
                <a:gd name="T29" fmla="*/ 774 h 1995"/>
                <a:gd name="T30" fmla="*/ 468 w 1040"/>
                <a:gd name="T31" fmla="*/ 261 h 1995"/>
                <a:gd name="T32" fmla="*/ 582 w 1040"/>
                <a:gd name="T33" fmla="*/ 95 h 1995"/>
                <a:gd name="T34" fmla="*/ 732 w 1040"/>
                <a:gd name="T35" fmla="*/ 130 h 1995"/>
                <a:gd name="T36" fmla="*/ 849 w 1040"/>
                <a:gd name="T37" fmla="*/ 198 h 1995"/>
                <a:gd name="T38" fmla="*/ 938 w 1040"/>
                <a:gd name="T39" fmla="*/ 305 h 1995"/>
                <a:gd name="T40" fmla="*/ 990 w 1040"/>
                <a:gd name="T41" fmla="*/ 442 h 1995"/>
                <a:gd name="T42" fmla="*/ 793 w 1040"/>
                <a:gd name="T43" fmla="*/ 482 h 1995"/>
                <a:gd name="T44" fmla="*/ 750 w 1040"/>
                <a:gd name="T45" fmla="*/ 373 h 1995"/>
                <a:gd name="T46" fmla="*/ 681 w 1040"/>
                <a:gd name="T47" fmla="*/ 304 h 1995"/>
                <a:gd name="T48" fmla="*/ 582 w 1040"/>
                <a:gd name="T49" fmla="*/ 265 h 1995"/>
                <a:gd name="T50" fmla="*/ 669 w 1040"/>
                <a:gd name="T51" fmla="*/ 856 h 1995"/>
                <a:gd name="T52" fmla="*/ 756 w 1040"/>
                <a:gd name="T53" fmla="*/ 884 h 1995"/>
                <a:gd name="T54" fmla="*/ 856 w 1040"/>
                <a:gd name="T55" fmla="*/ 937 h 1995"/>
                <a:gd name="T56" fmla="*/ 948 w 1040"/>
                <a:gd name="T57" fmla="*/ 1021 h 1995"/>
                <a:gd name="T58" fmla="*/ 1009 w 1040"/>
                <a:gd name="T59" fmla="*/ 1129 h 1995"/>
                <a:gd name="T60" fmla="*/ 1037 w 1040"/>
                <a:gd name="T61" fmla="*/ 1257 h 1995"/>
                <a:gd name="T62" fmla="*/ 1030 w 1040"/>
                <a:gd name="T63" fmla="*/ 1416 h 1995"/>
                <a:gd name="T64" fmla="*/ 975 w 1040"/>
                <a:gd name="T65" fmla="*/ 1562 h 1995"/>
                <a:gd name="T66" fmla="*/ 875 w 1040"/>
                <a:gd name="T67" fmla="*/ 1683 h 1995"/>
                <a:gd name="T68" fmla="*/ 742 w 1040"/>
                <a:gd name="T69" fmla="*/ 1761 h 1995"/>
                <a:gd name="T70" fmla="*/ 582 w 1040"/>
                <a:gd name="T71" fmla="*/ 1794 h 1995"/>
                <a:gd name="T72" fmla="*/ 468 w 1040"/>
                <a:gd name="T73" fmla="*/ 1796 h 1995"/>
                <a:gd name="T74" fmla="*/ 314 w 1040"/>
                <a:gd name="T75" fmla="*/ 1764 h 1995"/>
                <a:gd name="T76" fmla="*/ 198 w 1040"/>
                <a:gd name="T77" fmla="*/ 1709 h 1995"/>
                <a:gd name="T78" fmla="*/ 104 w 1040"/>
                <a:gd name="T79" fmla="*/ 1616 h 1995"/>
                <a:gd name="T80" fmla="*/ 33 w 1040"/>
                <a:gd name="T81" fmla="*/ 1482 h 1995"/>
                <a:gd name="T82" fmla="*/ 0 w 1040"/>
                <a:gd name="T83" fmla="*/ 1314 h 1995"/>
                <a:gd name="T84" fmla="*/ 214 w 1040"/>
                <a:gd name="T85" fmla="*/ 1373 h 1995"/>
                <a:gd name="T86" fmla="*/ 256 w 1040"/>
                <a:gd name="T87" fmla="*/ 1483 h 1995"/>
                <a:gd name="T88" fmla="*/ 331 w 1040"/>
                <a:gd name="T89" fmla="*/ 1570 h 1995"/>
                <a:gd name="T90" fmla="*/ 431 w 1040"/>
                <a:gd name="T91" fmla="*/ 1621 h 1995"/>
                <a:gd name="T92" fmla="*/ 408 w 1040"/>
                <a:gd name="T93" fmla="*/ 989 h 1995"/>
                <a:gd name="T94" fmla="*/ 225 w 1040"/>
                <a:gd name="T95" fmla="*/ 904 h 1995"/>
                <a:gd name="T96" fmla="*/ 129 w 1040"/>
                <a:gd name="T97" fmla="*/ 825 h 1995"/>
                <a:gd name="T98" fmla="*/ 65 w 1040"/>
                <a:gd name="T99" fmla="*/ 719 h 1995"/>
                <a:gd name="T100" fmla="*/ 35 w 1040"/>
                <a:gd name="T101" fmla="*/ 592 h 1995"/>
                <a:gd name="T102" fmla="*/ 42 w 1040"/>
                <a:gd name="T103" fmla="*/ 444 h 1995"/>
                <a:gd name="T104" fmla="*/ 90 w 1040"/>
                <a:gd name="T105" fmla="*/ 313 h 1995"/>
                <a:gd name="T106" fmla="*/ 179 w 1040"/>
                <a:gd name="T107" fmla="*/ 203 h 1995"/>
                <a:gd name="T108" fmla="*/ 280 w 1040"/>
                <a:gd name="T109" fmla="*/ 141 h 1995"/>
                <a:gd name="T110" fmla="*/ 415 w 1040"/>
                <a:gd name="T111" fmla="*/ 103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40" h="1995">
                  <a:moveTo>
                    <a:pt x="582" y="1037"/>
                  </a:moveTo>
                  <a:lnTo>
                    <a:pt x="582" y="1627"/>
                  </a:lnTo>
                  <a:lnTo>
                    <a:pt x="618" y="1621"/>
                  </a:lnTo>
                  <a:lnTo>
                    <a:pt x="653" y="1610"/>
                  </a:lnTo>
                  <a:lnTo>
                    <a:pt x="685" y="1596"/>
                  </a:lnTo>
                  <a:lnTo>
                    <a:pt x="715" y="1577"/>
                  </a:lnTo>
                  <a:lnTo>
                    <a:pt x="742" y="1554"/>
                  </a:lnTo>
                  <a:lnTo>
                    <a:pt x="767" y="1528"/>
                  </a:lnTo>
                  <a:lnTo>
                    <a:pt x="789" y="1498"/>
                  </a:lnTo>
                  <a:lnTo>
                    <a:pt x="808" y="1466"/>
                  </a:lnTo>
                  <a:lnTo>
                    <a:pt x="822" y="1431"/>
                  </a:lnTo>
                  <a:lnTo>
                    <a:pt x="833" y="1395"/>
                  </a:lnTo>
                  <a:lnTo>
                    <a:pt x="839" y="1357"/>
                  </a:lnTo>
                  <a:lnTo>
                    <a:pt x="841" y="1315"/>
                  </a:lnTo>
                  <a:lnTo>
                    <a:pt x="839" y="1275"/>
                  </a:lnTo>
                  <a:lnTo>
                    <a:pt x="833" y="1236"/>
                  </a:lnTo>
                  <a:lnTo>
                    <a:pt x="822" y="1202"/>
                  </a:lnTo>
                  <a:lnTo>
                    <a:pt x="808" y="1170"/>
                  </a:lnTo>
                  <a:lnTo>
                    <a:pt x="789" y="1143"/>
                  </a:lnTo>
                  <a:lnTo>
                    <a:pt x="770" y="1122"/>
                  </a:lnTo>
                  <a:lnTo>
                    <a:pt x="743" y="1101"/>
                  </a:lnTo>
                  <a:lnTo>
                    <a:pt x="711" y="1083"/>
                  </a:lnTo>
                  <a:lnTo>
                    <a:pt x="674" y="1066"/>
                  </a:lnTo>
                  <a:lnTo>
                    <a:pt x="631" y="1051"/>
                  </a:lnTo>
                  <a:lnTo>
                    <a:pt x="582" y="1037"/>
                  </a:lnTo>
                  <a:close/>
                  <a:moveTo>
                    <a:pt x="468" y="261"/>
                  </a:moveTo>
                  <a:lnTo>
                    <a:pt x="425" y="271"/>
                  </a:lnTo>
                  <a:lnTo>
                    <a:pt x="385" y="284"/>
                  </a:lnTo>
                  <a:lnTo>
                    <a:pt x="350" y="302"/>
                  </a:lnTo>
                  <a:lnTo>
                    <a:pt x="319" y="326"/>
                  </a:lnTo>
                  <a:lnTo>
                    <a:pt x="291" y="353"/>
                  </a:lnTo>
                  <a:lnTo>
                    <a:pt x="268" y="385"/>
                  </a:lnTo>
                  <a:lnTo>
                    <a:pt x="249" y="417"/>
                  </a:lnTo>
                  <a:lnTo>
                    <a:pt x="236" y="453"/>
                  </a:lnTo>
                  <a:lnTo>
                    <a:pt x="228" y="491"/>
                  </a:lnTo>
                  <a:lnTo>
                    <a:pt x="226" y="530"/>
                  </a:lnTo>
                  <a:lnTo>
                    <a:pt x="228" y="569"/>
                  </a:lnTo>
                  <a:lnTo>
                    <a:pt x="235" y="605"/>
                  </a:lnTo>
                  <a:lnTo>
                    <a:pt x="246" y="639"/>
                  </a:lnTo>
                  <a:lnTo>
                    <a:pt x="261" y="671"/>
                  </a:lnTo>
                  <a:lnTo>
                    <a:pt x="281" y="699"/>
                  </a:lnTo>
                  <a:lnTo>
                    <a:pt x="302" y="720"/>
                  </a:lnTo>
                  <a:lnTo>
                    <a:pt x="326" y="741"/>
                  </a:lnTo>
                  <a:lnTo>
                    <a:pt x="356" y="759"/>
                  </a:lnTo>
                  <a:lnTo>
                    <a:pt x="389" y="774"/>
                  </a:lnTo>
                  <a:lnTo>
                    <a:pt x="426" y="789"/>
                  </a:lnTo>
                  <a:lnTo>
                    <a:pt x="468" y="802"/>
                  </a:lnTo>
                  <a:lnTo>
                    <a:pt x="468" y="261"/>
                  </a:lnTo>
                  <a:close/>
                  <a:moveTo>
                    <a:pt x="468" y="0"/>
                  </a:moveTo>
                  <a:lnTo>
                    <a:pt x="582" y="0"/>
                  </a:lnTo>
                  <a:lnTo>
                    <a:pt x="582" y="95"/>
                  </a:lnTo>
                  <a:lnTo>
                    <a:pt x="637" y="103"/>
                  </a:lnTo>
                  <a:lnTo>
                    <a:pt x="686" y="114"/>
                  </a:lnTo>
                  <a:lnTo>
                    <a:pt x="732" y="130"/>
                  </a:lnTo>
                  <a:lnTo>
                    <a:pt x="775" y="148"/>
                  </a:lnTo>
                  <a:lnTo>
                    <a:pt x="813" y="171"/>
                  </a:lnTo>
                  <a:lnTo>
                    <a:pt x="849" y="198"/>
                  </a:lnTo>
                  <a:lnTo>
                    <a:pt x="883" y="230"/>
                  </a:lnTo>
                  <a:lnTo>
                    <a:pt x="912" y="266"/>
                  </a:lnTo>
                  <a:lnTo>
                    <a:pt x="938" y="305"/>
                  </a:lnTo>
                  <a:lnTo>
                    <a:pt x="959" y="347"/>
                  </a:lnTo>
                  <a:lnTo>
                    <a:pt x="977" y="394"/>
                  </a:lnTo>
                  <a:lnTo>
                    <a:pt x="990" y="442"/>
                  </a:lnTo>
                  <a:lnTo>
                    <a:pt x="1000" y="495"/>
                  </a:lnTo>
                  <a:lnTo>
                    <a:pt x="801" y="527"/>
                  </a:lnTo>
                  <a:lnTo>
                    <a:pt x="793" y="482"/>
                  </a:lnTo>
                  <a:lnTo>
                    <a:pt x="782" y="441"/>
                  </a:lnTo>
                  <a:lnTo>
                    <a:pt x="767" y="405"/>
                  </a:lnTo>
                  <a:lnTo>
                    <a:pt x="750" y="373"/>
                  </a:lnTo>
                  <a:lnTo>
                    <a:pt x="730" y="346"/>
                  </a:lnTo>
                  <a:lnTo>
                    <a:pt x="707" y="324"/>
                  </a:lnTo>
                  <a:lnTo>
                    <a:pt x="681" y="304"/>
                  </a:lnTo>
                  <a:lnTo>
                    <a:pt x="651" y="288"/>
                  </a:lnTo>
                  <a:lnTo>
                    <a:pt x="618" y="274"/>
                  </a:lnTo>
                  <a:lnTo>
                    <a:pt x="582" y="265"/>
                  </a:lnTo>
                  <a:lnTo>
                    <a:pt x="582" y="832"/>
                  </a:lnTo>
                  <a:lnTo>
                    <a:pt x="628" y="844"/>
                  </a:lnTo>
                  <a:lnTo>
                    <a:pt x="669" y="856"/>
                  </a:lnTo>
                  <a:lnTo>
                    <a:pt x="704" y="866"/>
                  </a:lnTo>
                  <a:lnTo>
                    <a:pt x="732" y="876"/>
                  </a:lnTo>
                  <a:lnTo>
                    <a:pt x="756" y="884"/>
                  </a:lnTo>
                  <a:lnTo>
                    <a:pt x="775" y="892"/>
                  </a:lnTo>
                  <a:lnTo>
                    <a:pt x="818" y="913"/>
                  </a:lnTo>
                  <a:lnTo>
                    <a:pt x="856" y="937"/>
                  </a:lnTo>
                  <a:lnTo>
                    <a:pt x="891" y="963"/>
                  </a:lnTo>
                  <a:lnTo>
                    <a:pt x="922" y="991"/>
                  </a:lnTo>
                  <a:lnTo>
                    <a:pt x="948" y="1021"/>
                  </a:lnTo>
                  <a:lnTo>
                    <a:pt x="973" y="1054"/>
                  </a:lnTo>
                  <a:lnTo>
                    <a:pt x="992" y="1091"/>
                  </a:lnTo>
                  <a:lnTo>
                    <a:pt x="1009" y="1129"/>
                  </a:lnTo>
                  <a:lnTo>
                    <a:pt x="1023" y="1170"/>
                  </a:lnTo>
                  <a:lnTo>
                    <a:pt x="1032" y="1213"/>
                  </a:lnTo>
                  <a:lnTo>
                    <a:pt x="1037" y="1257"/>
                  </a:lnTo>
                  <a:lnTo>
                    <a:pt x="1040" y="1303"/>
                  </a:lnTo>
                  <a:lnTo>
                    <a:pt x="1037" y="1360"/>
                  </a:lnTo>
                  <a:lnTo>
                    <a:pt x="1030" y="1416"/>
                  </a:lnTo>
                  <a:lnTo>
                    <a:pt x="1017" y="1467"/>
                  </a:lnTo>
                  <a:lnTo>
                    <a:pt x="998" y="1516"/>
                  </a:lnTo>
                  <a:lnTo>
                    <a:pt x="975" y="1562"/>
                  </a:lnTo>
                  <a:lnTo>
                    <a:pt x="946" y="1606"/>
                  </a:lnTo>
                  <a:lnTo>
                    <a:pt x="912" y="1647"/>
                  </a:lnTo>
                  <a:lnTo>
                    <a:pt x="875" y="1683"/>
                  </a:lnTo>
                  <a:lnTo>
                    <a:pt x="833" y="1714"/>
                  </a:lnTo>
                  <a:lnTo>
                    <a:pt x="789" y="1741"/>
                  </a:lnTo>
                  <a:lnTo>
                    <a:pt x="742" y="1761"/>
                  </a:lnTo>
                  <a:lnTo>
                    <a:pt x="692" y="1778"/>
                  </a:lnTo>
                  <a:lnTo>
                    <a:pt x="639" y="1788"/>
                  </a:lnTo>
                  <a:lnTo>
                    <a:pt x="582" y="1794"/>
                  </a:lnTo>
                  <a:lnTo>
                    <a:pt x="582" y="1995"/>
                  </a:lnTo>
                  <a:lnTo>
                    <a:pt x="468" y="1995"/>
                  </a:lnTo>
                  <a:lnTo>
                    <a:pt x="468" y="1796"/>
                  </a:lnTo>
                  <a:lnTo>
                    <a:pt x="412" y="1788"/>
                  </a:lnTo>
                  <a:lnTo>
                    <a:pt x="361" y="1777"/>
                  </a:lnTo>
                  <a:lnTo>
                    <a:pt x="314" y="1764"/>
                  </a:lnTo>
                  <a:lnTo>
                    <a:pt x="271" y="1748"/>
                  </a:lnTo>
                  <a:lnTo>
                    <a:pt x="233" y="1730"/>
                  </a:lnTo>
                  <a:lnTo>
                    <a:pt x="198" y="1709"/>
                  </a:lnTo>
                  <a:lnTo>
                    <a:pt x="165" y="1683"/>
                  </a:lnTo>
                  <a:lnTo>
                    <a:pt x="133" y="1651"/>
                  </a:lnTo>
                  <a:lnTo>
                    <a:pt x="104" y="1616"/>
                  </a:lnTo>
                  <a:lnTo>
                    <a:pt x="77" y="1576"/>
                  </a:lnTo>
                  <a:lnTo>
                    <a:pt x="53" y="1530"/>
                  </a:lnTo>
                  <a:lnTo>
                    <a:pt x="33" y="1482"/>
                  </a:lnTo>
                  <a:lnTo>
                    <a:pt x="17" y="1430"/>
                  </a:lnTo>
                  <a:lnTo>
                    <a:pt x="6" y="1374"/>
                  </a:lnTo>
                  <a:lnTo>
                    <a:pt x="0" y="1314"/>
                  </a:lnTo>
                  <a:lnTo>
                    <a:pt x="195" y="1276"/>
                  </a:lnTo>
                  <a:lnTo>
                    <a:pt x="203" y="1327"/>
                  </a:lnTo>
                  <a:lnTo>
                    <a:pt x="214" y="1373"/>
                  </a:lnTo>
                  <a:lnTo>
                    <a:pt x="226" y="1414"/>
                  </a:lnTo>
                  <a:lnTo>
                    <a:pt x="239" y="1450"/>
                  </a:lnTo>
                  <a:lnTo>
                    <a:pt x="256" y="1483"/>
                  </a:lnTo>
                  <a:lnTo>
                    <a:pt x="273" y="1510"/>
                  </a:lnTo>
                  <a:lnTo>
                    <a:pt x="302" y="1543"/>
                  </a:lnTo>
                  <a:lnTo>
                    <a:pt x="331" y="1570"/>
                  </a:lnTo>
                  <a:lnTo>
                    <a:pt x="363" y="1592"/>
                  </a:lnTo>
                  <a:lnTo>
                    <a:pt x="396" y="1609"/>
                  </a:lnTo>
                  <a:lnTo>
                    <a:pt x="431" y="1621"/>
                  </a:lnTo>
                  <a:lnTo>
                    <a:pt x="468" y="1627"/>
                  </a:lnTo>
                  <a:lnTo>
                    <a:pt x="468" y="1007"/>
                  </a:lnTo>
                  <a:lnTo>
                    <a:pt x="408" y="989"/>
                  </a:lnTo>
                  <a:lnTo>
                    <a:pt x="348" y="965"/>
                  </a:lnTo>
                  <a:lnTo>
                    <a:pt x="286" y="937"/>
                  </a:lnTo>
                  <a:lnTo>
                    <a:pt x="225" y="904"/>
                  </a:lnTo>
                  <a:lnTo>
                    <a:pt x="190" y="880"/>
                  </a:lnTo>
                  <a:lnTo>
                    <a:pt x="158" y="854"/>
                  </a:lnTo>
                  <a:lnTo>
                    <a:pt x="129" y="825"/>
                  </a:lnTo>
                  <a:lnTo>
                    <a:pt x="104" y="794"/>
                  </a:lnTo>
                  <a:lnTo>
                    <a:pt x="83" y="758"/>
                  </a:lnTo>
                  <a:lnTo>
                    <a:pt x="65" y="719"/>
                  </a:lnTo>
                  <a:lnTo>
                    <a:pt x="51" y="679"/>
                  </a:lnTo>
                  <a:lnTo>
                    <a:pt x="41" y="636"/>
                  </a:lnTo>
                  <a:lnTo>
                    <a:pt x="35" y="592"/>
                  </a:lnTo>
                  <a:lnTo>
                    <a:pt x="33" y="545"/>
                  </a:lnTo>
                  <a:lnTo>
                    <a:pt x="35" y="493"/>
                  </a:lnTo>
                  <a:lnTo>
                    <a:pt x="42" y="444"/>
                  </a:lnTo>
                  <a:lnTo>
                    <a:pt x="54" y="398"/>
                  </a:lnTo>
                  <a:lnTo>
                    <a:pt x="69" y="354"/>
                  </a:lnTo>
                  <a:lnTo>
                    <a:pt x="90" y="313"/>
                  </a:lnTo>
                  <a:lnTo>
                    <a:pt x="115" y="274"/>
                  </a:lnTo>
                  <a:lnTo>
                    <a:pt x="145" y="237"/>
                  </a:lnTo>
                  <a:lnTo>
                    <a:pt x="179" y="203"/>
                  </a:lnTo>
                  <a:lnTo>
                    <a:pt x="208" y="180"/>
                  </a:lnTo>
                  <a:lnTo>
                    <a:pt x="243" y="159"/>
                  </a:lnTo>
                  <a:lnTo>
                    <a:pt x="280" y="141"/>
                  </a:lnTo>
                  <a:lnTo>
                    <a:pt x="320" y="126"/>
                  </a:lnTo>
                  <a:lnTo>
                    <a:pt x="365" y="113"/>
                  </a:lnTo>
                  <a:lnTo>
                    <a:pt x="415" y="103"/>
                  </a:lnTo>
                  <a:lnTo>
                    <a:pt x="468" y="95"/>
                  </a:lnTo>
                  <a:lnTo>
                    <a:pt x="4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b="1"/>
            </a:p>
          </p:txBody>
        </p:sp>
      </p:grpSp>
      <p:sp>
        <p:nvSpPr>
          <p:cNvPr id="26" name="Freeform 16">
            <a:extLst>
              <a:ext uri="{FF2B5EF4-FFF2-40B4-BE49-F238E27FC236}">
                <a16:creationId xmlns:a16="http://schemas.microsoft.com/office/drawing/2014/main" id="{F81C5B0F-F630-52F4-6ACE-61AC3B9C52DF}"/>
              </a:ext>
            </a:extLst>
          </p:cNvPr>
          <p:cNvSpPr>
            <a:spLocks noEditPoints="1"/>
          </p:cNvSpPr>
          <p:nvPr/>
        </p:nvSpPr>
        <p:spPr bwMode="auto">
          <a:xfrm rot="10800000" flipV="1">
            <a:off x="9802098" y="2319698"/>
            <a:ext cx="855259" cy="744279"/>
          </a:xfrm>
          <a:custGeom>
            <a:avLst/>
            <a:gdLst>
              <a:gd name="T0" fmla="*/ 3548 w 3725"/>
              <a:gd name="T1" fmla="*/ 2335 h 3102"/>
              <a:gd name="T2" fmla="*/ 2773 w 3725"/>
              <a:gd name="T3" fmla="*/ 2471 h 3102"/>
              <a:gd name="T4" fmla="*/ 2766 w 3725"/>
              <a:gd name="T5" fmla="*/ 2314 h 3102"/>
              <a:gd name="T6" fmla="*/ 3568 w 3725"/>
              <a:gd name="T7" fmla="*/ 2168 h 3102"/>
              <a:gd name="T8" fmla="*/ 263 w 3725"/>
              <a:gd name="T9" fmla="*/ 2142 h 3102"/>
              <a:gd name="T10" fmla="*/ 1048 w 3725"/>
              <a:gd name="T11" fmla="*/ 2283 h 3102"/>
              <a:gd name="T12" fmla="*/ 342 w 3725"/>
              <a:gd name="T13" fmla="*/ 2326 h 3102"/>
              <a:gd name="T14" fmla="*/ 2 w 3725"/>
              <a:gd name="T15" fmla="*/ 2025 h 3102"/>
              <a:gd name="T16" fmla="*/ 2170 w 3725"/>
              <a:gd name="T17" fmla="*/ 2092 h 3102"/>
              <a:gd name="T18" fmla="*/ 2267 w 3725"/>
              <a:gd name="T19" fmla="*/ 2747 h 3102"/>
              <a:gd name="T20" fmla="*/ 1740 w 3725"/>
              <a:gd name="T21" fmla="*/ 3102 h 3102"/>
              <a:gd name="T22" fmla="*/ 1211 w 3725"/>
              <a:gd name="T23" fmla="*/ 2747 h 3102"/>
              <a:gd name="T24" fmla="*/ 1309 w 3725"/>
              <a:gd name="T25" fmla="*/ 2092 h 3102"/>
              <a:gd name="T26" fmla="*/ 2067 w 3725"/>
              <a:gd name="T27" fmla="*/ 1736 h 3102"/>
              <a:gd name="T28" fmla="*/ 2771 w 3725"/>
              <a:gd name="T29" fmla="*/ 1940 h 3102"/>
              <a:gd name="T30" fmla="*/ 3568 w 3725"/>
              <a:gd name="T31" fmla="*/ 1794 h 3102"/>
              <a:gd name="T32" fmla="*/ 3664 w 3725"/>
              <a:gd name="T33" fmla="*/ 1879 h 3102"/>
              <a:gd name="T34" fmla="*/ 3023 w 3725"/>
              <a:gd name="T35" fmla="*/ 2092 h 3102"/>
              <a:gd name="T36" fmla="*/ 2214 w 3725"/>
              <a:gd name="T37" fmla="*/ 1922 h 3102"/>
              <a:gd name="T38" fmla="*/ 47 w 3725"/>
              <a:gd name="T39" fmla="*/ 1630 h 3102"/>
              <a:gd name="T40" fmla="*/ 695 w 3725"/>
              <a:gd name="T41" fmla="*/ 1860 h 3102"/>
              <a:gd name="T42" fmla="*/ 1527 w 3725"/>
              <a:gd name="T43" fmla="*/ 1744 h 3102"/>
              <a:gd name="T44" fmla="*/ 1652 w 3725"/>
              <a:gd name="T45" fmla="*/ 1744 h 3102"/>
              <a:gd name="T46" fmla="*/ 954 w 3725"/>
              <a:gd name="T47" fmla="*/ 2021 h 3102"/>
              <a:gd name="T48" fmla="*/ 177 w 3725"/>
              <a:gd name="T49" fmla="*/ 1886 h 3102"/>
              <a:gd name="T50" fmla="*/ 2015 w 3725"/>
              <a:gd name="T51" fmla="*/ 1315 h 3102"/>
              <a:gd name="T52" fmla="*/ 2604 w 3725"/>
              <a:gd name="T53" fmla="*/ 1568 h 3102"/>
              <a:gd name="T54" fmla="*/ 3462 w 3725"/>
              <a:gd name="T55" fmla="*/ 1484 h 3102"/>
              <a:gd name="T56" fmla="*/ 3710 w 3725"/>
              <a:gd name="T57" fmla="*/ 1459 h 3102"/>
              <a:gd name="T58" fmla="*/ 3178 w 3725"/>
              <a:gd name="T59" fmla="*/ 1715 h 3102"/>
              <a:gd name="T60" fmla="*/ 2333 w 3725"/>
              <a:gd name="T61" fmla="*/ 1669 h 3102"/>
              <a:gd name="T62" fmla="*/ 1993 w 3725"/>
              <a:gd name="T63" fmla="*/ 1367 h 3102"/>
              <a:gd name="T64" fmla="*/ 390 w 3725"/>
              <a:gd name="T65" fmla="*/ 1447 h 3102"/>
              <a:gd name="T66" fmla="*/ 1273 w 3725"/>
              <a:gd name="T67" fmla="*/ 1463 h 3102"/>
              <a:gd name="T68" fmla="*/ 1731 w 3725"/>
              <a:gd name="T69" fmla="*/ 1287 h 3102"/>
              <a:gd name="T70" fmla="*/ 1393 w 3725"/>
              <a:gd name="T71" fmla="*/ 1589 h 3102"/>
              <a:gd name="T72" fmla="*/ 548 w 3725"/>
              <a:gd name="T73" fmla="*/ 1635 h 3102"/>
              <a:gd name="T74" fmla="*/ 16 w 3725"/>
              <a:gd name="T75" fmla="*/ 1380 h 3102"/>
              <a:gd name="T76" fmla="*/ 2199 w 3725"/>
              <a:gd name="T77" fmla="*/ 1086 h 3102"/>
              <a:gd name="T78" fmla="*/ 3029 w 3725"/>
              <a:gd name="T79" fmla="*/ 1201 h 3102"/>
              <a:gd name="T80" fmla="*/ 3679 w 3725"/>
              <a:gd name="T81" fmla="*/ 972 h 3102"/>
              <a:gd name="T82" fmla="*/ 3548 w 3725"/>
              <a:gd name="T83" fmla="*/ 1227 h 3102"/>
              <a:gd name="T84" fmla="*/ 2774 w 3725"/>
              <a:gd name="T85" fmla="*/ 1362 h 3102"/>
              <a:gd name="T86" fmla="*/ 2084 w 3725"/>
              <a:gd name="T87" fmla="*/ 1175 h 3102"/>
              <a:gd name="T88" fmla="*/ 1032 w 3725"/>
              <a:gd name="T89" fmla="*/ 664 h 3102"/>
              <a:gd name="T90" fmla="*/ 1674 w 3725"/>
              <a:gd name="T91" fmla="*/ 877 h 3102"/>
              <a:gd name="T92" fmla="*/ 1558 w 3725"/>
              <a:gd name="T93" fmla="*/ 1212 h 3102"/>
              <a:gd name="T94" fmla="*/ 784 w 3725"/>
              <a:gd name="T95" fmla="*/ 1348 h 3102"/>
              <a:gd name="T96" fmla="*/ 93 w 3725"/>
              <a:gd name="T97" fmla="*/ 1160 h 3102"/>
              <a:gd name="T98" fmla="*/ 132 w 3725"/>
              <a:gd name="T99" fmla="*/ 821 h 3102"/>
              <a:gd name="T100" fmla="*/ 867 w 3725"/>
              <a:gd name="T101" fmla="*/ 657 h 3102"/>
              <a:gd name="T102" fmla="*/ 2527 w 3725"/>
              <a:gd name="T103" fmla="*/ 819 h 3102"/>
              <a:gd name="T104" fmla="*/ 3401 w 3725"/>
              <a:gd name="T105" fmla="*/ 770 h 3102"/>
              <a:gd name="T106" fmla="*/ 3721 w 3725"/>
              <a:gd name="T107" fmla="*/ 690 h 3102"/>
              <a:gd name="T108" fmla="*/ 3249 w 3725"/>
              <a:gd name="T109" fmla="*/ 964 h 3102"/>
              <a:gd name="T110" fmla="*/ 2398 w 3725"/>
              <a:gd name="T111" fmla="*/ 949 h 3102"/>
              <a:gd name="T112" fmla="*/ 1991 w 3725"/>
              <a:gd name="T113" fmla="*/ 656 h 3102"/>
              <a:gd name="T114" fmla="*/ 3382 w 3725"/>
              <a:gd name="T115" fmla="*/ 70 h 3102"/>
              <a:gd name="T116" fmla="*/ 3721 w 3725"/>
              <a:gd name="T117" fmla="*/ 379 h 3102"/>
              <a:gd name="T118" fmla="*/ 3249 w 3725"/>
              <a:gd name="T119" fmla="*/ 654 h 3102"/>
              <a:gd name="T120" fmla="*/ 2398 w 3725"/>
              <a:gd name="T121" fmla="*/ 639 h 3102"/>
              <a:gd name="T122" fmla="*/ 1991 w 3725"/>
              <a:gd name="T123" fmla="*/ 347 h 3102"/>
              <a:gd name="T124" fmla="*/ 2398 w 3725"/>
              <a:gd name="T125" fmla="*/ 52 h 3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25" h="3102">
                <a:moveTo>
                  <a:pt x="3703" y="2048"/>
                </a:moveTo>
                <a:lnTo>
                  <a:pt x="3715" y="2073"/>
                </a:lnTo>
                <a:lnTo>
                  <a:pt x="3722" y="2099"/>
                </a:lnTo>
                <a:lnTo>
                  <a:pt x="3725" y="2126"/>
                </a:lnTo>
                <a:lnTo>
                  <a:pt x="3721" y="2159"/>
                </a:lnTo>
                <a:lnTo>
                  <a:pt x="3710" y="2192"/>
                </a:lnTo>
                <a:lnTo>
                  <a:pt x="3691" y="2223"/>
                </a:lnTo>
                <a:lnTo>
                  <a:pt x="3664" y="2254"/>
                </a:lnTo>
                <a:lnTo>
                  <a:pt x="3632" y="2283"/>
                </a:lnTo>
                <a:lnTo>
                  <a:pt x="3593" y="2310"/>
                </a:lnTo>
                <a:lnTo>
                  <a:pt x="3548" y="2335"/>
                </a:lnTo>
                <a:lnTo>
                  <a:pt x="3498" y="2360"/>
                </a:lnTo>
                <a:lnTo>
                  <a:pt x="3443" y="2381"/>
                </a:lnTo>
                <a:lnTo>
                  <a:pt x="3382" y="2401"/>
                </a:lnTo>
                <a:lnTo>
                  <a:pt x="3318" y="2420"/>
                </a:lnTo>
                <a:lnTo>
                  <a:pt x="3249" y="2435"/>
                </a:lnTo>
                <a:lnTo>
                  <a:pt x="3178" y="2449"/>
                </a:lnTo>
                <a:lnTo>
                  <a:pt x="3101" y="2459"/>
                </a:lnTo>
                <a:lnTo>
                  <a:pt x="3023" y="2466"/>
                </a:lnTo>
                <a:lnTo>
                  <a:pt x="2942" y="2471"/>
                </a:lnTo>
                <a:lnTo>
                  <a:pt x="2858" y="2472"/>
                </a:lnTo>
                <a:lnTo>
                  <a:pt x="2773" y="2471"/>
                </a:lnTo>
                <a:lnTo>
                  <a:pt x="2692" y="2466"/>
                </a:lnTo>
                <a:lnTo>
                  <a:pt x="2612" y="2459"/>
                </a:lnTo>
                <a:lnTo>
                  <a:pt x="2535" y="2447"/>
                </a:lnTo>
                <a:lnTo>
                  <a:pt x="2462" y="2434"/>
                </a:lnTo>
                <a:lnTo>
                  <a:pt x="2456" y="2378"/>
                </a:lnTo>
                <a:lnTo>
                  <a:pt x="2447" y="2324"/>
                </a:lnTo>
                <a:lnTo>
                  <a:pt x="2433" y="2270"/>
                </a:lnTo>
                <a:lnTo>
                  <a:pt x="2511" y="2287"/>
                </a:lnTo>
                <a:lnTo>
                  <a:pt x="2593" y="2299"/>
                </a:lnTo>
                <a:lnTo>
                  <a:pt x="2677" y="2308"/>
                </a:lnTo>
                <a:lnTo>
                  <a:pt x="2766" y="2314"/>
                </a:lnTo>
                <a:lnTo>
                  <a:pt x="2858" y="2315"/>
                </a:lnTo>
                <a:lnTo>
                  <a:pt x="2945" y="2314"/>
                </a:lnTo>
                <a:lnTo>
                  <a:pt x="3029" y="2309"/>
                </a:lnTo>
                <a:lnTo>
                  <a:pt x="3112" y="2300"/>
                </a:lnTo>
                <a:lnTo>
                  <a:pt x="3190" y="2289"/>
                </a:lnTo>
                <a:lnTo>
                  <a:pt x="3265" y="2275"/>
                </a:lnTo>
                <a:lnTo>
                  <a:pt x="3335" y="2258"/>
                </a:lnTo>
                <a:lnTo>
                  <a:pt x="3401" y="2239"/>
                </a:lnTo>
                <a:lnTo>
                  <a:pt x="3462" y="2218"/>
                </a:lnTo>
                <a:lnTo>
                  <a:pt x="3519" y="2194"/>
                </a:lnTo>
                <a:lnTo>
                  <a:pt x="3568" y="2168"/>
                </a:lnTo>
                <a:lnTo>
                  <a:pt x="3612" y="2141"/>
                </a:lnTo>
                <a:lnTo>
                  <a:pt x="3649" y="2112"/>
                </a:lnTo>
                <a:lnTo>
                  <a:pt x="3679" y="2081"/>
                </a:lnTo>
                <a:lnTo>
                  <a:pt x="3703" y="2048"/>
                </a:lnTo>
                <a:close/>
                <a:moveTo>
                  <a:pt x="24" y="1972"/>
                </a:moveTo>
                <a:lnTo>
                  <a:pt x="47" y="2005"/>
                </a:lnTo>
                <a:lnTo>
                  <a:pt x="77" y="2036"/>
                </a:lnTo>
                <a:lnTo>
                  <a:pt x="114" y="2066"/>
                </a:lnTo>
                <a:lnTo>
                  <a:pt x="158" y="2093"/>
                </a:lnTo>
                <a:lnTo>
                  <a:pt x="208" y="2118"/>
                </a:lnTo>
                <a:lnTo>
                  <a:pt x="263" y="2142"/>
                </a:lnTo>
                <a:lnTo>
                  <a:pt x="324" y="2164"/>
                </a:lnTo>
                <a:lnTo>
                  <a:pt x="390" y="2183"/>
                </a:lnTo>
                <a:lnTo>
                  <a:pt x="461" y="2200"/>
                </a:lnTo>
                <a:lnTo>
                  <a:pt x="536" y="2214"/>
                </a:lnTo>
                <a:lnTo>
                  <a:pt x="614" y="2225"/>
                </a:lnTo>
                <a:lnTo>
                  <a:pt x="695" y="2234"/>
                </a:lnTo>
                <a:lnTo>
                  <a:pt x="780" y="2239"/>
                </a:lnTo>
                <a:lnTo>
                  <a:pt x="867" y="2242"/>
                </a:lnTo>
                <a:lnTo>
                  <a:pt x="968" y="2238"/>
                </a:lnTo>
                <a:lnTo>
                  <a:pt x="1064" y="2232"/>
                </a:lnTo>
                <a:lnTo>
                  <a:pt x="1048" y="2283"/>
                </a:lnTo>
                <a:lnTo>
                  <a:pt x="1035" y="2336"/>
                </a:lnTo>
                <a:lnTo>
                  <a:pt x="1026" y="2391"/>
                </a:lnTo>
                <a:lnTo>
                  <a:pt x="948" y="2395"/>
                </a:lnTo>
                <a:lnTo>
                  <a:pt x="867" y="2398"/>
                </a:lnTo>
                <a:lnTo>
                  <a:pt x="784" y="2395"/>
                </a:lnTo>
                <a:lnTo>
                  <a:pt x="702" y="2391"/>
                </a:lnTo>
                <a:lnTo>
                  <a:pt x="623" y="2383"/>
                </a:lnTo>
                <a:lnTo>
                  <a:pt x="548" y="2373"/>
                </a:lnTo>
                <a:lnTo>
                  <a:pt x="475" y="2360"/>
                </a:lnTo>
                <a:lnTo>
                  <a:pt x="407" y="2344"/>
                </a:lnTo>
                <a:lnTo>
                  <a:pt x="342" y="2326"/>
                </a:lnTo>
                <a:lnTo>
                  <a:pt x="282" y="2306"/>
                </a:lnTo>
                <a:lnTo>
                  <a:pt x="227" y="2284"/>
                </a:lnTo>
                <a:lnTo>
                  <a:pt x="177" y="2260"/>
                </a:lnTo>
                <a:lnTo>
                  <a:pt x="132" y="2235"/>
                </a:lnTo>
                <a:lnTo>
                  <a:pt x="93" y="2208"/>
                </a:lnTo>
                <a:lnTo>
                  <a:pt x="61" y="2179"/>
                </a:lnTo>
                <a:lnTo>
                  <a:pt x="35" y="2148"/>
                </a:lnTo>
                <a:lnTo>
                  <a:pt x="16" y="2117"/>
                </a:lnTo>
                <a:lnTo>
                  <a:pt x="4" y="2084"/>
                </a:lnTo>
                <a:lnTo>
                  <a:pt x="0" y="2052"/>
                </a:lnTo>
                <a:lnTo>
                  <a:pt x="2" y="2025"/>
                </a:lnTo>
                <a:lnTo>
                  <a:pt x="11" y="1998"/>
                </a:lnTo>
                <a:lnTo>
                  <a:pt x="24" y="1972"/>
                </a:lnTo>
                <a:close/>
                <a:moveTo>
                  <a:pt x="1740" y="1892"/>
                </a:moveTo>
                <a:lnTo>
                  <a:pt x="1803" y="1896"/>
                </a:lnTo>
                <a:lnTo>
                  <a:pt x="1864" y="1906"/>
                </a:lnTo>
                <a:lnTo>
                  <a:pt x="1923" y="1924"/>
                </a:lnTo>
                <a:lnTo>
                  <a:pt x="1979" y="1946"/>
                </a:lnTo>
                <a:lnTo>
                  <a:pt x="2031" y="1975"/>
                </a:lnTo>
                <a:lnTo>
                  <a:pt x="2082" y="2008"/>
                </a:lnTo>
                <a:lnTo>
                  <a:pt x="2128" y="2048"/>
                </a:lnTo>
                <a:lnTo>
                  <a:pt x="2170" y="2092"/>
                </a:lnTo>
                <a:lnTo>
                  <a:pt x="2207" y="2141"/>
                </a:lnTo>
                <a:lnTo>
                  <a:pt x="2240" y="2192"/>
                </a:lnTo>
                <a:lnTo>
                  <a:pt x="2267" y="2248"/>
                </a:lnTo>
                <a:lnTo>
                  <a:pt x="2290" y="2306"/>
                </a:lnTo>
                <a:lnTo>
                  <a:pt x="2305" y="2368"/>
                </a:lnTo>
                <a:lnTo>
                  <a:pt x="2316" y="2431"/>
                </a:lnTo>
                <a:lnTo>
                  <a:pt x="2320" y="2497"/>
                </a:lnTo>
                <a:lnTo>
                  <a:pt x="2316" y="2563"/>
                </a:lnTo>
                <a:lnTo>
                  <a:pt x="2305" y="2627"/>
                </a:lnTo>
                <a:lnTo>
                  <a:pt x="2290" y="2688"/>
                </a:lnTo>
                <a:lnTo>
                  <a:pt x="2267" y="2747"/>
                </a:lnTo>
                <a:lnTo>
                  <a:pt x="2240" y="2803"/>
                </a:lnTo>
                <a:lnTo>
                  <a:pt x="2207" y="2854"/>
                </a:lnTo>
                <a:lnTo>
                  <a:pt x="2170" y="2903"/>
                </a:lnTo>
                <a:lnTo>
                  <a:pt x="2128" y="2946"/>
                </a:lnTo>
                <a:lnTo>
                  <a:pt x="2082" y="2985"/>
                </a:lnTo>
                <a:lnTo>
                  <a:pt x="2031" y="3020"/>
                </a:lnTo>
                <a:lnTo>
                  <a:pt x="1979" y="3049"/>
                </a:lnTo>
                <a:lnTo>
                  <a:pt x="1923" y="3071"/>
                </a:lnTo>
                <a:lnTo>
                  <a:pt x="1864" y="3089"/>
                </a:lnTo>
                <a:lnTo>
                  <a:pt x="1803" y="3099"/>
                </a:lnTo>
                <a:lnTo>
                  <a:pt x="1740" y="3102"/>
                </a:lnTo>
                <a:lnTo>
                  <a:pt x="1676" y="3099"/>
                </a:lnTo>
                <a:lnTo>
                  <a:pt x="1615" y="3089"/>
                </a:lnTo>
                <a:lnTo>
                  <a:pt x="1555" y="3071"/>
                </a:lnTo>
                <a:lnTo>
                  <a:pt x="1499" y="3049"/>
                </a:lnTo>
                <a:lnTo>
                  <a:pt x="1446" y="3020"/>
                </a:lnTo>
                <a:lnTo>
                  <a:pt x="1396" y="2985"/>
                </a:lnTo>
                <a:lnTo>
                  <a:pt x="1351" y="2946"/>
                </a:lnTo>
                <a:lnTo>
                  <a:pt x="1309" y="2903"/>
                </a:lnTo>
                <a:lnTo>
                  <a:pt x="1271" y="2854"/>
                </a:lnTo>
                <a:lnTo>
                  <a:pt x="1238" y="2803"/>
                </a:lnTo>
                <a:lnTo>
                  <a:pt x="1211" y="2747"/>
                </a:lnTo>
                <a:lnTo>
                  <a:pt x="1188" y="2688"/>
                </a:lnTo>
                <a:lnTo>
                  <a:pt x="1172" y="2627"/>
                </a:lnTo>
                <a:lnTo>
                  <a:pt x="1163" y="2563"/>
                </a:lnTo>
                <a:lnTo>
                  <a:pt x="1159" y="2497"/>
                </a:lnTo>
                <a:lnTo>
                  <a:pt x="1163" y="2431"/>
                </a:lnTo>
                <a:lnTo>
                  <a:pt x="1172" y="2368"/>
                </a:lnTo>
                <a:lnTo>
                  <a:pt x="1188" y="2306"/>
                </a:lnTo>
                <a:lnTo>
                  <a:pt x="1211" y="2248"/>
                </a:lnTo>
                <a:lnTo>
                  <a:pt x="1238" y="2192"/>
                </a:lnTo>
                <a:lnTo>
                  <a:pt x="1271" y="2141"/>
                </a:lnTo>
                <a:lnTo>
                  <a:pt x="1309" y="2092"/>
                </a:lnTo>
                <a:lnTo>
                  <a:pt x="1351" y="2048"/>
                </a:lnTo>
                <a:lnTo>
                  <a:pt x="1396" y="2008"/>
                </a:lnTo>
                <a:lnTo>
                  <a:pt x="1446" y="1975"/>
                </a:lnTo>
                <a:lnTo>
                  <a:pt x="1499" y="1946"/>
                </a:lnTo>
                <a:lnTo>
                  <a:pt x="1555" y="1924"/>
                </a:lnTo>
                <a:lnTo>
                  <a:pt x="1615" y="1906"/>
                </a:lnTo>
                <a:lnTo>
                  <a:pt x="1676" y="1896"/>
                </a:lnTo>
                <a:lnTo>
                  <a:pt x="1740" y="1892"/>
                </a:lnTo>
                <a:close/>
                <a:moveTo>
                  <a:pt x="2015" y="1673"/>
                </a:moveTo>
                <a:lnTo>
                  <a:pt x="2037" y="1705"/>
                </a:lnTo>
                <a:lnTo>
                  <a:pt x="2067" y="1736"/>
                </a:lnTo>
                <a:lnTo>
                  <a:pt x="2104" y="1766"/>
                </a:lnTo>
                <a:lnTo>
                  <a:pt x="2149" y="1794"/>
                </a:lnTo>
                <a:lnTo>
                  <a:pt x="2199" y="1820"/>
                </a:lnTo>
                <a:lnTo>
                  <a:pt x="2254" y="1844"/>
                </a:lnTo>
                <a:lnTo>
                  <a:pt x="2316" y="1865"/>
                </a:lnTo>
                <a:lnTo>
                  <a:pt x="2382" y="1885"/>
                </a:lnTo>
                <a:lnTo>
                  <a:pt x="2453" y="1901"/>
                </a:lnTo>
                <a:lnTo>
                  <a:pt x="2527" y="1916"/>
                </a:lnTo>
                <a:lnTo>
                  <a:pt x="2604" y="1927"/>
                </a:lnTo>
                <a:lnTo>
                  <a:pt x="2687" y="1935"/>
                </a:lnTo>
                <a:lnTo>
                  <a:pt x="2771" y="1940"/>
                </a:lnTo>
                <a:lnTo>
                  <a:pt x="2858" y="1942"/>
                </a:lnTo>
                <a:lnTo>
                  <a:pt x="2945" y="1940"/>
                </a:lnTo>
                <a:lnTo>
                  <a:pt x="3029" y="1935"/>
                </a:lnTo>
                <a:lnTo>
                  <a:pt x="3112" y="1927"/>
                </a:lnTo>
                <a:lnTo>
                  <a:pt x="3190" y="1916"/>
                </a:lnTo>
                <a:lnTo>
                  <a:pt x="3265" y="1901"/>
                </a:lnTo>
                <a:lnTo>
                  <a:pt x="3335" y="1885"/>
                </a:lnTo>
                <a:lnTo>
                  <a:pt x="3401" y="1865"/>
                </a:lnTo>
                <a:lnTo>
                  <a:pt x="3462" y="1844"/>
                </a:lnTo>
                <a:lnTo>
                  <a:pt x="3519" y="1820"/>
                </a:lnTo>
                <a:lnTo>
                  <a:pt x="3568" y="1794"/>
                </a:lnTo>
                <a:lnTo>
                  <a:pt x="3612" y="1766"/>
                </a:lnTo>
                <a:lnTo>
                  <a:pt x="3649" y="1736"/>
                </a:lnTo>
                <a:lnTo>
                  <a:pt x="3679" y="1705"/>
                </a:lnTo>
                <a:lnTo>
                  <a:pt x="3703" y="1673"/>
                </a:lnTo>
                <a:lnTo>
                  <a:pt x="3715" y="1699"/>
                </a:lnTo>
                <a:lnTo>
                  <a:pt x="3722" y="1725"/>
                </a:lnTo>
                <a:lnTo>
                  <a:pt x="3725" y="1751"/>
                </a:lnTo>
                <a:lnTo>
                  <a:pt x="3721" y="1785"/>
                </a:lnTo>
                <a:lnTo>
                  <a:pt x="3710" y="1817"/>
                </a:lnTo>
                <a:lnTo>
                  <a:pt x="3691" y="1849"/>
                </a:lnTo>
                <a:lnTo>
                  <a:pt x="3664" y="1879"/>
                </a:lnTo>
                <a:lnTo>
                  <a:pt x="3632" y="1907"/>
                </a:lnTo>
                <a:lnTo>
                  <a:pt x="3593" y="1935"/>
                </a:lnTo>
                <a:lnTo>
                  <a:pt x="3548" y="1961"/>
                </a:lnTo>
                <a:lnTo>
                  <a:pt x="3498" y="1985"/>
                </a:lnTo>
                <a:lnTo>
                  <a:pt x="3443" y="2007"/>
                </a:lnTo>
                <a:lnTo>
                  <a:pt x="3382" y="2027"/>
                </a:lnTo>
                <a:lnTo>
                  <a:pt x="3318" y="2045"/>
                </a:lnTo>
                <a:lnTo>
                  <a:pt x="3249" y="2061"/>
                </a:lnTo>
                <a:lnTo>
                  <a:pt x="3178" y="2073"/>
                </a:lnTo>
                <a:lnTo>
                  <a:pt x="3101" y="2084"/>
                </a:lnTo>
                <a:lnTo>
                  <a:pt x="3023" y="2092"/>
                </a:lnTo>
                <a:lnTo>
                  <a:pt x="2942" y="2096"/>
                </a:lnTo>
                <a:lnTo>
                  <a:pt x="2858" y="2098"/>
                </a:lnTo>
                <a:lnTo>
                  <a:pt x="2768" y="2096"/>
                </a:lnTo>
                <a:lnTo>
                  <a:pt x="2682" y="2091"/>
                </a:lnTo>
                <a:lnTo>
                  <a:pt x="2599" y="2082"/>
                </a:lnTo>
                <a:lnTo>
                  <a:pt x="2520" y="2071"/>
                </a:lnTo>
                <a:lnTo>
                  <a:pt x="2443" y="2056"/>
                </a:lnTo>
                <a:lnTo>
                  <a:pt x="2371" y="2038"/>
                </a:lnTo>
                <a:lnTo>
                  <a:pt x="2304" y="2018"/>
                </a:lnTo>
                <a:lnTo>
                  <a:pt x="2261" y="1968"/>
                </a:lnTo>
                <a:lnTo>
                  <a:pt x="2214" y="1922"/>
                </a:lnTo>
                <a:lnTo>
                  <a:pt x="2164" y="1881"/>
                </a:lnTo>
                <a:lnTo>
                  <a:pt x="2112" y="1845"/>
                </a:lnTo>
                <a:lnTo>
                  <a:pt x="2054" y="1812"/>
                </a:lnTo>
                <a:lnTo>
                  <a:pt x="1996" y="1786"/>
                </a:lnTo>
                <a:lnTo>
                  <a:pt x="1992" y="1769"/>
                </a:lnTo>
                <a:lnTo>
                  <a:pt x="1991" y="1751"/>
                </a:lnTo>
                <a:lnTo>
                  <a:pt x="1993" y="1725"/>
                </a:lnTo>
                <a:lnTo>
                  <a:pt x="2002" y="1699"/>
                </a:lnTo>
                <a:lnTo>
                  <a:pt x="2015" y="1673"/>
                </a:lnTo>
                <a:close/>
                <a:moveTo>
                  <a:pt x="24" y="1598"/>
                </a:moveTo>
                <a:lnTo>
                  <a:pt x="47" y="1630"/>
                </a:lnTo>
                <a:lnTo>
                  <a:pt x="77" y="1662"/>
                </a:lnTo>
                <a:lnTo>
                  <a:pt x="114" y="1690"/>
                </a:lnTo>
                <a:lnTo>
                  <a:pt x="158" y="1718"/>
                </a:lnTo>
                <a:lnTo>
                  <a:pt x="208" y="1744"/>
                </a:lnTo>
                <a:lnTo>
                  <a:pt x="263" y="1768"/>
                </a:lnTo>
                <a:lnTo>
                  <a:pt x="324" y="1790"/>
                </a:lnTo>
                <a:lnTo>
                  <a:pt x="390" y="1809"/>
                </a:lnTo>
                <a:lnTo>
                  <a:pt x="461" y="1826"/>
                </a:lnTo>
                <a:lnTo>
                  <a:pt x="536" y="1840"/>
                </a:lnTo>
                <a:lnTo>
                  <a:pt x="614" y="1851"/>
                </a:lnTo>
                <a:lnTo>
                  <a:pt x="695" y="1860"/>
                </a:lnTo>
                <a:lnTo>
                  <a:pt x="780" y="1865"/>
                </a:lnTo>
                <a:lnTo>
                  <a:pt x="867" y="1866"/>
                </a:lnTo>
                <a:lnTo>
                  <a:pt x="955" y="1865"/>
                </a:lnTo>
                <a:lnTo>
                  <a:pt x="1038" y="1860"/>
                </a:lnTo>
                <a:lnTo>
                  <a:pt x="1121" y="1851"/>
                </a:lnTo>
                <a:lnTo>
                  <a:pt x="1199" y="1840"/>
                </a:lnTo>
                <a:lnTo>
                  <a:pt x="1273" y="1826"/>
                </a:lnTo>
                <a:lnTo>
                  <a:pt x="1344" y="1809"/>
                </a:lnTo>
                <a:lnTo>
                  <a:pt x="1411" y="1790"/>
                </a:lnTo>
                <a:lnTo>
                  <a:pt x="1472" y="1768"/>
                </a:lnTo>
                <a:lnTo>
                  <a:pt x="1527" y="1744"/>
                </a:lnTo>
                <a:lnTo>
                  <a:pt x="1577" y="1718"/>
                </a:lnTo>
                <a:lnTo>
                  <a:pt x="1621" y="1690"/>
                </a:lnTo>
                <a:lnTo>
                  <a:pt x="1658" y="1662"/>
                </a:lnTo>
                <a:lnTo>
                  <a:pt x="1689" y="1630"/>
                </a:lnTo>
                <a:lnTo>
                  <a:pt x="1712" y="1598"/>
                </a:lnTo>
                <a:lnTo>
                  <a:pt x="1724" y="1624"/>
                </a:lnTo>
                <a:lnTo>
                  <a:pt x="1731" y="1650"/>
                </a:lnTo>
                <a:lnTo>
                  <a:pt x="1735" y="1678"/>
                </a:lnTo>
                <a:lnTo>
                  <a:pt x="1731" y="1708"/>
                </a:lnTo>
                <a:lnTo>
                  <a:pt x="1720" y="1739"/>
                </a:lnTo>
                <a:lnTo>
                  <a:pt x="1652" y="1744"/>
                </a:lnTo>
                <a:lnTo>
                  <a:pt x="1585" y="1756"/>
                </a:lnTo>
                <a:lnTo>
                  <a:pt x="1521" y="1774"/>
                </a:lnTo>
                <a:lnTo>
                  <a:pt x="1460" y="1799"/>
                </a:lnTo>
                <a:lnTo>
                  <a:pt x="1400" y="1827"/>
                </a:lnTo>
                <a:lnTo>
                  <a:pt x="1345" y="1862"/>
                </a:lnTo>
                <a:lnTo>
                  <a:pt x="1292" y="1902"/>
                </a:lnTo>
                <a:lnTo>
                  <a:pt x="1243" y="1947"/>
                </a:lnTo>
                <a:lnTo>
                  <a:pt x="1198" y="1996"/>
                </a:lnTo>
                <a:lnTo>
                  <a:pt x="1120" y="2007"/>
                </a:lnTo>
                <a:lnTo>
                  <a:pt x="1038" y="2016"/>
                </a:lnTo>
                <a:lnTo>
                  <a:pt x="954" y="2021"/>
                </a:lnTo>
                <a:lnTo>
                  <a:pt x="867" y="2022"/>
                </a:lnTo>
                <a:lnTo>
                  <a:pt x="784" y="2021"/>
                </a:lnTo>
                <a:lnTo>
                  <a:pt x="702" y="2016"/>
                </a:lnTo>
                <a:lnTo>
                  <a:pt x="623" y="2008"/>
                </a:lnTo>
                <a:lnTo>
                  <a:pt x="548" y="1998"/>
                </a:lnTo>
                <a:lnTo>
                  <a:pt x="475" y="1985"/>
                </a:lnTo>
                <a:lnTo>
                  <a:pt x="407" y="1970"/>
                </a:lnTo>
                <a:lnTo>
                  <a:pt x="342" y="1952"/>
                </a:lnTo>
                <a:lnTo>
                  <a:pt x="282" y="1932"/>
                </a:lnTo>
                <a:lnTo>
                  <a:pt x="227" y="1910"/>
                </a:lnTo>
                <a:lnTo>
                  <a:pt x="177" y="1886"/>
                </a:lnTo>
                <a:lnTo>
                  <a:pt x="132" y="1860"/>
                </a:lnTo>
                <a:lnTo>
                  <a:pt x="93" y="1832"/>
                </a:lnTo>
                <a:lnTo>
                  <a:pt x="61" y="1804"/>
                </a:lnTo>
                <a:lnTo>
                  <a:pt x="35" y="1774"/>
                </a:lnTo>
                <a:lnTo>
                  <a:pt x="16" y="1743"/>
                </a:lnTo>
                <a:lnTo>
                  <a:pt x="4" y="1710"/>
                </a:lnTo>
                <a:lnTo>
                  <a:pt x="0" y="1678"/>
                </a:lnTo>
                <a:lnTo>
                  <a:pt x="2" y="1650"/>
                </a:lnTo>
                <a:lnTo>
                  <a:pt x="11" y="1624"/>
                </a:lnTo>
                <a:lnTo>
                  <a:pt x="24" y="1598"/>
                </a:lnTo>
                <a:close/>
                <a:moveTo>
                  <a:pt x="2015" y="1315"/>
                </a:moveTo>
                <a:lnTo>
                  <a:pt x="2037" y="1347"/>
                </a:lnTo>
                <a:lnTo>
                  <a:pt x="2067" y="1378"/>
                </a:lnTo>
                <a:lnTo>
                  <a:pt x="2104" y="1407"/>
                </a:lnTo>
                <a:lnTo>
                  <a:pt x="2149" y="1434"/>
                </a:lnTo>
                <a:lnTo>
                  <a:pt x="2199" y="1461"/>
                </a:lnTo>
                <a:lnTo>
                  <a:pt x="2254" y="1484"/>
                </a:lnTo>
                <a:lnTo>
                  <a:pt x="2316" y="1507"/>
                </a:lnTo>
                <a:lnTo>
                  <a:pt x="2382" y="1526"/>
                </a:lnTo>
                <a:lnTo>
                  <a:pt x="2453" y="1543"/>
                </a:lnTo>
                <a:lnTo>
                  <a:pt x="2527" y="1557"/>
                </a:lnTo>
                <a:lnTo>
                  <a:pt x="2604" y="1568"/>
                </a:lnTo>
                <a:lnTo>
                  <a:pt x="2687" y="1577"/>
                </a:lnTo>
                <a:lnTo>
                  <a:pt x="2771" y="1582"/>
                </a:lnTo>
                <a:lnTo>
                  <a:pt x="2858" y="1583"/>
                </a:lnTo>
                <a:lnTo>
                  <a:pt x="2945" y="1582"/>
                </a:lnTo>
                <a:lnTo>
                  <a:pt x="3029" y="1577"/>
                </a:lnTo>
                <a:lnTo>
                  <a:pt x="3112" y="1568"/>
                </a:lnTo>
                <a:lnTo>
                  <a:pt x="3190" y="1557"/>
                </a:lnTo>
                <a:lnTo>
                  <a:pt x="3265" y="1543"/>
                </a:lnTo>
                <a:lnTo>
                  <a:pt x="3335" y="1526"/>
                </a:lnTo>
                <a:lnTo>
                  <a:pt x="3401" y="1507"/>
                </a:lnTo>
                <a:lnTo>
                  <a:pt x="3462" y="1484"/>
                </a:lnTo>
                <a:lnTo>
                  <a:pt x="3517" y="1461"/>
                </a:lnTo>
                <a:lnTo>
                  <a:pt x="3568" y="1434"/>
                </a:lnTo>
                <a:lnTo>
                  <a:pt x="3612" y="1407"/>
                </a:lnTo>
                <a:lnTo>
                  <a:pt x="3649" y="1378"/>
                </a:lnTo>
                <a:lnTo>
                  <a:pt x="3679" y="1347"/>
                </a:lnTo>
                <a:lnTo>
                  <a:pt x="3702" y="1315"/>
                </a:lnTo>
                <a:lnTo>
                  <a:pt x="3715" y="1341"/>
                </a:lnTo>
                <a:lnTo>
                  <a:pt x="3722" y="1367"/>
                </a:lnTo>
                <a:lnTo>
                  <a:pt x="3725" y="1393"/>
                </a:lnTo>
                <a:lnTo>
                  <a:pt x="3721" y="1427"/>
                </a:lnTo>
                <a:lnTo>
                  <a:pt x="3710" y="1459"/>
                </a:lnTo>
                <a:lnTo>
                  <a:pt x="3691" y="1491"/>
                </a:lnTo>
                <a:lnTo>
                  <a:pt x="3664" y="1521"/>
                </a:lnTo>
                <a:lnTo>
                  <a:pt x="3632" y="1549"/>
                </a:lnTo>
                <a:lnTo>
                  <a:pt x="3593" y="1577"/>
                </a:lnTo>
                <a:lnTo>
                  <a:pt x="3548" y="1603"/>
                </a:lnTo>
                <a:lnTo>
                  <a:pt x="3498" y="1627"/>
                </a:lnTo>
                <a:lnTo>
                  <a:pt x="3443" y="1649"/>
                </a:lnTo>
                <a:lnTo>
                  <a:pt x="3382" y="1669"/>
                </a:lnTo>
                <a:lnTo>
                  <a:pt x="3318" y="1686"/>
                </a:lnTo>
                <a:lnTo>
                  <a:pt x="3249" y="1701"/>
                </a:lnTo>
                <a:lnTo>
                  <a:pt x="3178" y="1715"/>
                </a:lnTo>
                <a:lnTo>
                  <a:pt x="3101" y="1725"/>
                </a:lnTo>
                <a:lnTo>
                  <a:pt x="3023" y="1733"/>
                </a:lnTo>
                <a:lnTo>
                  <a:pt x="2942" y="1738"/>
                </a:lnTo>
                <a:lnTo>
                  <a:pt x="2858" y="1739"/>
                </a:lnTo>
                <a:lnTo>
                  <a:pt x="2774" y="1738"/>
                </a:lnTo>
                <a:lnTo>
                  <a:pt x="2693" y="1733"/>
                </a:lnTo>
                <a:lnTo>
                  <a:pt x="2614" y="1725"/>
                </a:lnTo>
                <a:lnTo>
                  <a:pt x="2539" y="1715"/>
                </a:lnTo>
                <a:lnTo>
                  <a:pt x="2466" y="1701"/>
                </a:lnTo>
                <a:lnTo>
                  <a:pt x="2398" y="1686"/>
                </a:lnTo>
                <a:lnTo>
                  <a:pt x="2333" y="1669"/>
                </a:lnTo>
                <a:lnTo>
                  <a:pt x="2273" y="1649"/>
                </a:lnTo>
                <a:lnTo>
                  <a:pt x="2218" y="1627"/>
                </a:lnTo>
                <a:lnTo>
                  <a:pt x="2168" y="1603"/>
                </a:lnTo>
                <a:lnTo>
                  <a:pt x="2122" y="1577"/>
                </a:lnTo>
                <a:lnTo>
                  <a:pt x="2084" y="1549"/>
                </a:lnTo>
                <a:lnTo>
                  <a:pt x="2052" y="1521"/>
                </a:lnTo>
                <a:lnTo>
                  <a:pt x="2025" y="1491"/>
                </a:lnTo>
                <a:lnTo>
                  <a:pt x="2006" y="1459"/>
                </a:lnTo>
                <a:lnTo>
                  <a:pt x="1994" y="1427"/>
                </a:lnTo>
                <a:lnTo>
                  <a:pt x="1991" y="1393"/>
                </a:lnTo>
                <a:lnTo>
                  <a:pt x="1993" y="1367"/>
                </a:lnTo>
                <a:lnTo>
                  <a:pt x="2002" y="1341"/>
                </a:lnTo>
                <a:lnTo>
                  <a:pt x="2015" y="1315"/>
                </a:lnTo>
                <a:close/>
                <a:moveTo>
                  <a:pt x="23" y="1235"/>
                </a:moveTo>
                <a:lnTo>
                  <a:pt x="45" y="1267"/>
                </a:lnTo>
                <a:lnTo>
                  <a:pt x="77" y="1299"/>
                </a:lnTo>
                <a:lnTo>
                  <a:pt x="114" y="1328"/>
                </a:lnTo>
                <a:lnTo>
                  <a:pt x="158" y="1356"/>
                </a:lnTo>
                <a:lnTo>
                  <a:pt x="207" y="1382"/>
                </a:lnTo>
                <a:lnTo>
                  <a:pt x="263" y="1406"/>
                </a:lnTo>
                <a:lnTo>
                  <a:pt x="324" y="1427"/>
                </a:lnTo>
                <a:lnTo>
                  <a:pt x="390" y="1447"/>
                </a:lnTo>
                <a:lnTo>
                  <a:pt x="461" y="1463"/>
                </a:lnTo>
                <a:lnTo>
                  <a:pt x="536" y="1478"/>
                </a:lnTo>
                <a:lnTo>
                  <a:pt x="614" y="1489"/>
                </a:lnTo>
                <a:lnTo>
                  <a:pt x="695" y="1497"/>
                </a:lnTo>
                <a:lnTo>
                  <a:pt x="780" y="1502"/>
                </a:lnTo>
                <a:lnTo>
                  <a:pt x="867" y="1504"/>
                </a:lnTo>
                <a:lnTo>
                  <a:pt x="955" y="1502"/>
                </a:lnTo>
                <a:lnTo>
                  <a:pt x="1038" y="1497"/>
                </a:lnTo>
                <a:lnTo>
                  <a:pt x="1121" y="1489"/>
                </a:lnTo>
                <a:lnTo>
                  <a:pt x="1199" y="1478"/>
                </a:lnTo>
                <a:lnTo>
                  <a:pt x="1273" y="1463"/>
                </a:lnTo>
                <a:lnTo>
                  <a:pt x="1344" y="1447"/>
                </a:lnTo>
                <a:lnTo>
                  <a:pt x="1411" y="1427"/>
                </a:lnTo>
                <a:lnTo>
                  <a:pt x="1472" y="1406"/>
                </a:lnTo>
                <a:lnTo>
                  <a:pt x="1527" y="1382"/>
                </a:lnTo>
                <a:lnTo>
                  <a:pt x="1577" y="1356"/>
                </a:lnTo>
                <a:lnTo>
                  <a:pt x="1620" y="1328"/>
                </a:lnTo>
                <a:lnTo>
                  <a:pt x="1657" y="1299"/>
                </a:lnTo>
                <a:lnTo>
                  <a:pt x="1688" y="1267"/>
                </a:lnTo>
                <a:lnTo>
                  <a:pt x="1711" y="1235"/>
                </a:lnTo>
                <a:lnTo>
                  <a:pt x="1724" y="1261"/>
                </a:lnTo>
                <a:lnTo>
                  <a:pt x="1731" y="1287"/>
                </a:lnTo>
                <a:lnTo>
                  <a:pt x="1735" y="1315"/>
                </a:lnTo>
                <a:lnTo>
                  <a:pt x="1730" y="1348"/>
                </a:lnTo>
                <a:lnTo>
                  <a:pt x="1719" y="1380"/>
                </a:lnTo>
                <a:lnTo>
                  <a:pt x="1700" y="1412"/>
                </a:lnTo>
                <a:lnTo>
                  <a:pt x="1674" y="1442"/>
                </a:lnTo>
                <a:lnTo>
                  <a:pt x="1641" y="1471"/>
                </a:lnTo>
                <a:lnTo>
                  <a:pt x="1602" y="1498"/>
                </a:lnTo>
                <a:lnTo>
                  <a:pt x="1558" y="1523"/>
                </a:lnTo>
                <a:lnTo>
                  <a:pt x="1507" y="1547"/>
                </a:lnTo>
                <a:lnTo>
                  <a:pt x="1452" y="1569"/>
                </a:lnTo>
                <a:lnTo>
                  <a:pt x="1393" y="1589"/>
                </a:lnTo>
                <a:lnTo>
                  <a:pt x="1328" y="1607"/>
                </a:lnTo>
                <a:lnTo>
                  <a:pt x="1259" y="1623"/>
                </a:lnTo>
                <a:lnTo>
                  <a:pt x="1187" y="1635"/>
                </a:lnTo>
                <a:lnTo>
                  <a:pt x="1110" y="1645"/>
                </a:lnTo>
                <a:lnTo>
                  <a:pt x="1032" y="1654"/>
                </a:lnTo>
                <a:lnTo>
                  <a:pt x="951" y="1658"/>
                </a:lnTo>
                <a:lnTo>
                  <a:pt x="867" y="1660"/>
                </a:lnTo>
                <a:lnTo>
                  <a:pt x="784" y="1658"/>
                </a:lnTo>
                <a:lnTo>
                  <a:pt x="702" y="1654"/>
                </a:lnTo>
                <a:lnTo>
                  <a:pt x="623" y="1645"/>
                </a:lnTo>
                <a:lnTo>
                  <a:pt x="548" y="1635"/>
                </a:lnTo>
                <a:lnTo>
                  <a:pt x="475" y="1623"/>
                </a:lnTo>
                <a:lnTo>
                  <a:pt x="407" y="1607"/>
                </a:lnTo>
                <a:lnTo>
                  <a:pt x="342" y="1589"/>
                </a:lnTo>
                <a:lnTo>
                  <a:pt x="282" y="1569"/>
                </a:lnTo>
                <a:lnTo>
                  <a:pt x="227" y="1547"/>
                </a:lnTo>
                <a:lnTo>
                  <a:pt x="177" y="1523"/>
                </a:lnTo>
                <a:lnTo>
                  <a:pt x="132" y="1498"/>
                </a:lnTo>
                <a:lnTo>
                  <a:pt x="93" y="1471"/>
                </a:lnTo>
                <a:lnTo>
                  <a:pt x="61" y="1442"/>
                </a:lnTo>
                <a:lnTo>
                  <a:pt x="35" y="1412"/>
                </a:lnTo>
                <a:lnTo>
                  <a:pt x="16" y="1380"/>
                </a:lnTo>
                <a:lnTo>
                  <a:pt x="4" y="1348"/>
                </a:lnTo>
                <a:lnTo>
                  <a:pt x="0" y="1315"/>
                </a:lnTo>
                <a:lnTo>
                  <a:pt x="2" y="1287"/>
                </a:lnTo>
                <a:lnTo>
                  <a:pt x="11" y="1261"/>
                </a:lnTo>
                <a:lnTo>
                  <a:pt x="23" y="1235"/>
                </a:lnTo>
                <a:close/>
                <a:moveTo>
                  <a:pt x="2015" y="940"/>
                </a:moveTo>
                <a:lnTo>
                  <a:pt x="2037" y="972"/>
                </a:lnTo>
                <a:lnTo>
                  <a:pt x="2067" y="1003"/>
                </a:lnTo>
                <a:lnTo>
                  <a:pt x="2104" y="1033"/>
                </a:lnTo>
                <a:lnTo>
                  <a:pt x="2149" y="1060"/>
                </a:lnTo>
                <a:lnTo>
                  <a:pt x="2199" y="1086"/>
                </a:lnTo>
                <a:lnTo>
                  <a:pt x="2254" y="1110"/>
                </a:lnTo>
                <a:lnTo>
                  <a:pt x="2316" y="1131"/>
                </a:lnTo>
                <a:lnTo>
                  <a:pt x="2382" y="1151"/>
                </a:lnTo>
                <a:lnTo>
                  <a:pt x="2453" y="1168"/>
                </a:lnTo>
                <a:lnTo>
                  <a:pt x="2527" y="1181"/>
                </a:lnTo>
                <a:lnTo>
                  <a:pt x="2604" y="1192"/>
                </a:lnTo>
                <a:lnTo>
                  <a:pt x="2687" y="1201"/>
                </a:lnTo>
                <a:lnTo>
                  <a:pt x="2771" y="1206"/>
                </a:lnTo>
                <a:lnTo>
                  <a:pt x="2858" y="1209"/>
                </a:lnTo>
                <a:lnTo>
                  <a:pt x="2945" y="1206"/>
                </a:lnTo>
                <a:lnTo>
                  <a:pt x="3029" y="1201"/>
                </a:lnTo>
                <a:lnTo>
                  <a:pt x="3112" y="1192"/>
                </a:lnTo>
                <a:lnTo>
                  <a:pt x="3190" y="1181"/>
                </a:lnTo>
                <a:lnTo>
                  <a:pt x="3265" y="1168"/>
                </a:lnTo>
                <a:lnTo>
                  <a:pt x="3335" y="1151"/>
                </a:lnTo>
                <a:lnTo>
                  <a:pt x="3401" y="1131"/>
                </a:lnTo>
                <a:lnTo>
                  <a:pt x="3462" y="1110"/>
                </a:lnTo>
                <a:lnTo>
                  <a:pt x="3517" y="1086"/>
                </a:lnTo>
                <a:lnTo>
                  <a:pt x="3568" y="1060"/>
                </a:lnTo>
                <a:lnTo>
                  <a:pt x="3612" y="1033"/>
                </a:lnTo>
                <a:lnTo>
                  <a:pt x="3649" y="1003"/>
                </a:lnTo>
                <a:lnTo>
                  <a:pt x="3679" y="972"/>
                </a:lnTo>
                <a:lnTo>
                  <a:pt x="3702" y="940"/>
                </a:lnTo>
                <a:lnTo>
                  <a:pt x="3715" y="965"/>
                </a:lnTo>
                <a:lnTo>
                  <a:pt x="3722" y="992"/>
                </a:lnTo>
                <a:lnTo>
                  <a:pt x="3725" y="1019"/>
                </a:lnTo>
                <a:lnTo>
                  <a:pt x="3721" y="1053"/>
                </a:lnTo>
                <a:lnTo>
                  <a:pt x="3710" y="1085"/>
                </a:lnTo>
                <a:lnTo>
                  <a:pt x="3691" y="1116"/>
                </a:lnTo>
                <a:lnTo>
                  <a:pt x="3664" y="1146"/>
                </a:lnTo>
                <a:lnTo>
                  <a:pt x="3632" y="1175"/>
                </a:lnTo>
                <a:lnTo>
                  <a:pt x="3593" y="1202"/>
                </a:lnTo>
                <a:lnTo>
                  <a:pt x="3548" y="1227"/>
                </a:lnTo>
                <a:lnTo>
                  <a:pt x="3498" y="1251"/>
                </a:lnTo>
                <a:lnTo>
                  <a:pt x="3443" y="1274"/>
                </a:lnTo>
                <a:lnTo>
                  <a:pt x="3382" y="1294"/>
                </a:lnTo>
                <a:lnTo>
                  <a:pt x="3318" y="1311"/>
                </a:lnTo>
                <a:lnTo>
                  <a:pt x="3249" y="1327"/>
                </a:lnTo>
                <a:lnTo>
                  <a:pt x="3178" y="1340"/>
                </a:lnTo>
                <a:lnTo>
                  <a:pt x="3101" y="1350"/>
                </a:lnTo>
                <a:lnTo>
                  <a:pt x="3023" y="1357"/>
                </a:lnTo>
                <a:lnTo>
                  <a:pt x="2942" y="1362"/>
                </a:lnTo>
                <a:lnTo>
                  <a:pt x="2858" y="1363"/>
                </a:lnTo>
                <a:lnTo>
                  <a:pt x="2774" y="1362"/>
                </a:lnTo>
                <a:lnTo>
                  <a:pt x="2693" y="1357"/>
                </a:lnTo>
                <a:lnTo>
                  <a:pt x="2614" y="1350"/>
                </a:lnTo>
                <a:lnTo>
                  <a:pt x="2539" y="1340"/>
                </a:lnTo>
                <a:lnTo>
                  <a:pt x="2466" y="1327"/>
                </a:lnTo>
                <a:lnTo>
                  <a:pt x="2398" y="1311"/>
                </a:lnTo>
                <a:lnTo>
                  <a:pt x="2333" y="1294"/>
                </a:lnTo>
                <a:lnTo>
                  <a:pt x="2273" y="1274"/>
                </a:lnTo>
                <a:lnTo>
                  <a:pt x="2218" y="1251"/>
                </a:lnTo>
                <a:lnTo>
                  <a:pt x="2168" y="1227"/>
                </a:lnTo>
                <a:lnTo>
                  <a:pt x="2122" y="1202"/>
                </a:lnTo>
                <a:lnTo>
                  <a:pt x="2084" y="1175"/>
                </a:lnTo>
                <a:lnTo>
                  <a:pt x="2052" y="1146"/>
                </a:lnTo>
                <a:lnTo>
                  <a:pt x="2025" y="1116"/>
                </a:lnTo>
                <a:lnTo>
                  <a:pt x="2006" y="1085"/>
                </a:lnTo>
                <a:lnTo>
                  <a:pt x="1994" y="1053"/>
                </a:lnTo>
                <a:lnTo>
                  <a:pt x="1991" y="1019"/>
                </a:lnTo>
                <a:lnTo>
                  <a:pt x="1993" y="992"/>
                </a:lnTo>
                <a:lnTo>
                  <a:pt x="2002" y="965"/>
                </a:lnTo>
                <a:lnTo>
                  <a:pt x="2015" y="940"/>
                </a:lnTo>
                <a:close/>
                <a:moveTo>
                  <a:pt x="867" y="657"/>
                </a:moveTo>
                <a:lnTo>
                  <a:pt x="951" y="660"/>
                </a:lnTo>
                <a:lnTo>
                  <a:pt x="1032" y="664"/>
                </a:lnTo>
                <a:lnTo>
                  <a:pt x="1110" y="671"/>
                </a:lnTo>
                <a:lnTo>
                  <a:pt x="1187" y="682"/>
                </a:lnTo>
                <a:lnTo>
                  <a:pt x="1259" y="695"/>
                </a:lnTo>
                <a:lnTo>
                  <a:pt x="1328" y="711"/>
                </a:lnTo>
                <a:lnTo>
                  <a:pt x="1393" y="728"/>
                </a:lnTo>
                <a:lnTo>
                  <a:pt x="1452" y="748"/>
                </a:lnTo>
                <a:lnTo>
                  <a:pt x="1507" y="771"/>
                </a:lnTo>
                <a:lnTo>
                  <a:pt x="1558" y="795"/>
                </a:lnTo>
                <a:lnTo>
                  <a:pt x="1602" y="821"/>
                </a:lnTo>
                <a:lnTo>
                  <a:pt x="1641" y="848"/>
                </a:lnTo>
                <a:lnTo>
                  <a:pt x="1674" y="877"/>
                </a:lnTo>
                <a:lnTo>
                  <a:pt x="1700" y="907"/>
                </a:lnTo>
                <a:lnTo>
                  <a:pt x="1719" y="938"/>
                </a:lnTo>
                <a:lnTo>
                  <a:pt x="1730" y="970"/>
                </a:lnTo>
                <a:lnTo>
                  <a:pt x="1735" y="1004"/>
                </a:lnTo>
                <a:lnTo>
                  <a:pt x="1730" y="1038"/>
                </a:lnTo>
                <a:lnTo>
                  <a:pt x="1719" y="1070"/>
                </a:lnTo>
                <a:lnTo>
                  <a:pt x="1700" y="1101"/>
                </a:lnTo>
                <a:lnTo>
                  <a:pt x="1674" y="1131"/>
                </a:lnTo>
                <a:lnTo>
                  <a:pt x="1641" y="1160"/>
                </a:lnTo>
                <a:lnTo>
                  <a:pt x="1602" y="1187"/>
                </a:lnTo>
                <a:lnTo>
                  <a:pt x="1558" y="1212"/>
                </a:lnTo>
                <a:lnTo>
                  <a:pt x="1507" y="1237"/>
                </a:lnTo>
                <a:lnTo>
                  <a:pt x="1452" y="1259"/>
                </a:lnTo>
                <a:lnTo>
                  <a:pt x="1393" y="1279"/>
                </a:lnTo>
                <a:lnTo>
                  <a:pt x="1328" y="1297"/>
                </a:lnTo>
                <a:lnTo>
                  <a:pt x="1259" y="1312"/>
                </a:lnTo>
                <a:lnTo>
                  <a:pt x="1187" y="1325"/>
                </a:lnTo>
                <a:lnTo>
                  <a:pt x="1110" y="1336"/>
                </a:lnTo>
                <a:lnTo>
                  <a:pt x="1032" y="1343"/>
                </a:lnTo>
                <a:lnTo>
                  <a:pt x="951" y="1348"/>
                </a:lnTo>
                <a:lnTo>
                  <a:pt x="867" y="1350"/>
                </a:lnTo>
                <a:lnTo>
                  <a:pt x="784" y="1348"/>
                </a:lnTo>
                <a:lnTo>
                  <a:pt x="702" y="1343"/>
                </a:lnTo>
                <a:lnTo>
                  <a:pt x="623" y="1336"/>
                </a:lnTo>
                <a:lnTo>
                  <a:pt x="548" y="1325"/>
                </a:lnTo>
                <a:lnTo>
                  <a:pt x="475" y="1312"/>
                </a:lnTo>
                <a:lnTo>
                  <a:pt x="407" y="1297"/>
                </a:lnTo>
                <a:lnTo>
                  <a:pt x="342" y="1279"/>
                </a:lnTo>
                <a:lnTo>
                  <a:pt x="282" y="1259"/>
                </a:lnTo>
                <a:lnTo>
                  <a:pt x="227" y="1237"/>
                </a:lnTo>
                <a:lnTo>
                  <a:pt x="177" y="1212"/>
                </a:lnTo>
                <a:lnTo>
                  <a:pt x="132" y="1187"/>
                </a:lnTo>
                <a:lnTo>
                  <a:pt x="93" y="1160"/>
                </a:lnTo>
                <a:lnTo>
                  <a:pt x="61" y="1131"/>
                </a:lnTo>
                <a:lnTo>
                  <a:pt x="35" y="1101"/>
                </a:lnTo>
                <a:lnTo>
                  <a:pt x="16" y="1070"/>
                </a:lnTo>
                <a:lnTo>
                  <a:pt x="4" y="1038"/>
                </a:lnTo>
                <a:lnTo>
                  <a:pt x="0" y="1004"/>
                </a:lnTo>
                <a:lnTo>
                  <a:pt x="4" y="970"/>
                </a:lnTo>
                <a:lnTo>
                  <a:pt x="16" y="938"/>
                </a:lnTo>
                <a:lnTo>
                  <a:pt x="35" y="907"/>
                </a:lnTo>
                <a:lnTo>
                  <a:pt x="61" y="877"/>
                </a:lnTo>
                <a:lnTo>
                  <a:pt x="93" y="848"/>
                </a:lnTo>
                <a:lnTo>
                  <a:pt x="132" y="821"/>
                </a:lnTo>
                <a:lnTo>
                  <a:pt x="177" y="795"/>
                </a:lnTo>
                <a:lnTo>
                  <a:pt x="227" y="771"/>
                </a:lnTo>
                <a:lnTo>
                  <a:pt x="282" y="748"/>
                </a:lnTo>
                <a:lnTo>
                  <a:pt x="342" y="728"/>
                </a:lnTo>
                <a:lnTo>
                  <a:pt x="407" y="711"/>
                </a:lnTo>
                <a:lnTo>
                  <a:pt x="475" y="695"/>
                </a:lnTo>
                <a:lnTo>
                  <a:pt x="548" y="682"/>
                </a:lnTo>
                <a:lnTo>
                  <a:pt x="623" y="671"/>
                </a:lnTo>
                <a:lnTo>
                  <a:pt x="702" y="664"/>
                </a:lnTo>
                <a:lnTo>
                  <a:pt x="784" y="660"/>
                </a:lnTo>
                <a:lnTo>
                  <a:pt x="867" y="657"/>
                </a:lnTo>
                <a:close/>
                <a:moveTo>
                  <a:pt x="2015" y="579"/>
                </a:moveTo>
                <a:lnTo>
                  <a:pt x="2037" y="611"/>
                </a:lnTo>
                <a:lnTo>
                  <a:pt x="2067" y="641"/>
                </a:lnTo>
                <a:lnTo>
                  <a:pt x="2104" y="671"/>
                </a:lnTo>
                <a:lnTo>
                  <a:pt x="2149" y="698"/>
                </a:lnTo>
                <a:lnTo>
                  <a:pt x="2199" y="723"/>
                </a:lnTo>
                <a:lnTo>
                  <a:pt x="2254" y="747"/>
                </a:lnTo>
                <a:lnTo>
                  <a:pt x="2316" y="770"/>
                </a:lnTo>
                <a:lnTo>
                  <a:pt x="2382" y="788"/>
                </a:lnTo>
                <a:lnTo>
                  <a:pt x="2453" y="806"/>
                </a:lnTo>
                <a:lnTo>
                  <a:pt x="2527" y="819"/>
                </a:lnTo>
                <a:lnTo>
                  <a:pt x="2604" y="831"/>
                </a:lnTo>
                <a:lnTo>
                  <a:pt x="2687" y="839"/>
                </a:lnTo>
                <a:lnTo>
                  <a:pt x="2771" y="844"/>
                </a:lnTo>
                <a:lnTo>
                  <a:pt x="2858" y="846"/>
                </a:lnTo>
                <a:lnTo>
                  <a:pt x="2945" y="844"/>
                </a:lnTo>
                <a:lnTo>
                  <a:pt x="3029" y="839"/>
                </a:lnTo>
                <a:lnTo>
                  <a:pt x="3112" y="831"/>
                </a:lnTo>
                <a:lnTo>
                  <a:pt x="3190" y="819"/>
                </a:lnTo>
                <a:lnTo>
                  <a:pt x="3265" y="806"/>
                </a:lnTo>
                <a:lnTo>
                  <a:pt x="3335" y="788"/>
                </a:lnTo>
                <a:lnTo>
                  <a:pt x="3401" y="770"/>
                </a:lnTo>
                <a:lnTo>
                  <a:pt x="3462" y="747"/>
                </a:lnTo>
                <a:lnTo>
                  <a:pt x="3517" y="723"/>
                </a:lnTo>
                <a:lnTo>
                  <a:pt x="3568" y="698"/>
                </a:lnTo>
                <a:lnTo>
                  <a:pt x="3612" y="671"/>
                </a:lnTo>
                <a:lnTo>
                  <a:pt x="3649" y="641"/>
                </a:lnTo>
                <a:lnTo>
                  <a:pt x="3679" y="611"/>
                </a:lnTo>
                <a:lnTo>
                  <a:pt x="3702" y="579"/>
                </a:lnTo>
                <a:lnTo>
                  <a:pt x="3715" y="604"/>
                </a:lnTo>
                <a:lnTo>
                  <a:pt x="3722" y="630"/>
                </a:lnTo>
                <a:lnTo>
                  <a:pt x="3725" y="656"/>
                </a:lnTo>
                <a:lnTo>
                  <a:pt x="3721" y="690"/>
                </a:lnTo>
                <a:lnTo>
                  <a:pt x="3710" y="722"/>
                </a:lnTo>
                <a:lnTo>
                  <a:pt x="3691" y="753"/>
                </a:lnTo>
                <a:lnTo>
                  <a:pt x="3664" y="783"/>
                </a:lnTo>
                <a:lnTo>
                  <a:pt x="3632" y="812"/>
                </a:lnTo>
                <a:lnTo>
                  <a:pt x="3593" y="839"/>
                </a:lnTo>
                <a:lnTo>
                  <a:pt x="3548" y="866"/>
                </a:lnTo>
                <a:lnTo>
                  <a:pt x="3498" y="889"/>
                </a:lnTo>
                <a:lnTo>
                  <a:pt x="3443" y="912"/>
                </a:lnTo>
                <a:lnTo>
                  <a:pt x="3382" y="932"/>
                </a:lnTo>
                <a:lnTo>
                  <a:pt x="3318" y="949"/>
                </a:lnTo>
                <a:lnTo>
                  <a:pt x="3249" y="964"/>
                </a:lnTo>
                <a:lnTo>
                  <a:pt x="3178" y="978"/>
                </a:lnTo>
                <a:lnTo>
                  <a:pt x="3101" y="988"/>
                </a:lnTo>
                <a:lnTo>
                  <a:pt x="3023" y="995"/>
                </a:lnTo>
                <a:lnTo>
                  <a:pt x="2942" y="1000"/>
                </a:lnTo>
                <a:lnTo>
                  <a:pt x="2858" y="1002"/>
                </a:lnTo>
                <a:lnTo>
                  <a:pt x="2774" y="1000"/>
                </a:lnTo>
                <a:lnTo>
                  <a:pt x="2693" y="995"/>
                </a:lnTo>
                <a:lnTo>
                  <a:pt x="2614" y="988"/>
                </a:lnTo>
                <a:lnTo>
                  <a:pt x="2539" y="978"/>
                </a:lnTo>
                <a:lnTo>
                  <a:pt x="2466" y="964"/>
                </a:lnTo>
                <a:lnTo>
                  <a:pt x="2398" y="949"/>
                </a:lnTo>
                <a:lnTo>
                  <a:pt x="2333" y="932"/>
                </a:lnTo>
                <a:lnTo>
                  <a:pt x="2273" y="912"/>
                </a:lnTo>
                <a:lnTo>
                  <a:pt x="2218" y="889"/>
                </a:lnTo>
                <a:lnTo>
                  <a:pt x="2168" y="866"/>
                </a:lnTo>
                <a:lnTo>
                  <a:pt x="2122" y="839"/>
                </a:lnTo>
                <a:lnTo>
                  <a:pt x="2084" y="812"/>
                </a:lnTo>
                <a:lnTo>
                  <a:pt x="2052" y="783"/>
                </a:lnTo>
                <a:lnTo>
                  <a:pt x="2025" y="753"/>
                </a:lnTo>
                <a:lnTo>
                  <a:pt x="2006" y="722"/>
                </a:lnTo>
                <a:lnTo>
                  <a:pt x="1994" y="690"/>
                </a:lnTo>
                <a:lnTo>
                  <a:pt x="1991" y="656"/>
                </a:lnTo>
                <a:lnTo>
                  <a:pt x="1993" y="630"/>
                </a:lnTo>
                <a:lnTo>
                  <a:pt x="2002" y="604"/>
                </a:lnTo>
                <a:lnTo>
                  <a:pt x="2015" y="579"/>
                </a:lnTo>
                <a:close/>
                <a:moveTo>
                  <a:pt x="2858" y="0"/>
                </a:moveTo>
                <a:lnTo>
                  <a:pt x="2942" y="1"/>
                </a:lnTo>
                <a:lnTo>
                  <a:pt x="3023" y="6"/>
                </a:lnTo>
                <a:lnTo>
                  <a:pt x="3101" y="14"/>
                </a:lnTo>
                <a:lnTo>
                  <a:pt x="3178" y="24"/>
                </a:lnTo>
                <a:lnTo>
                  <a:pt x="3249" y="37"/>
                </a:lnTo>
                <a:lnTo>
                  <a:pt x="3318" y="52"/>
                </a:lnTo>
                <a:lnTo>
                  <a:pt x="3382" y="70"/>
                </a:lnTo>
                <a:lnTo>
                  <a:pt x="3443" y="90"/>
                </a:lnTo>
                <a:lnTo>
                  <a:pt x="3498" y="112"/>
                </a:lnTo>
                <a:lnTo>
                  <a:pt x="3548" y="136"/>
                </a:lnTo>
                <a:lnTo>
                  <a:pt x="3593" y="162"/>
                </a:lnTo>
                <a:lnTo>
                  <a:pt x="3632" y="189"/>
                </a:lnTo>
                <a:lnTo>
                  <a:pt x="3664" y="218"/>
                </a:lnTo>
                <a:lnTo>
                  <a:pt x="3691" y="248"/>
                </a:lnTo>
                <a:lnTo>
                  <a:pt x="3710" y="281"/>
                </a:lnTo>
                <a:lnTo>
                  <a:pt x="3721" y="313"/>
                </a:lnTo>
                <a:lnTo>
                  <a:pt x="3725" y="347"/>
                </a:lnTo>
                <a:lnTo>
                  <a:pt x="3721" y="379"/>
                </a:lnTo>
                <a:lnTo>
                  <a:pt x="3710" y="412"/>
                </a:lnTo>
                <a:lnTo>
                  <a:pt x="3691" y="443"/>
                </a:lnTo>
                <a:lnTo>
                  <a:pt x="3664" y="473"/>
                </a:lnTo>
                <a:lnTo>
                  <a:pt x="3632" y="501"/>
                </a:lnTo>
                <a:lnTo>
                  <a:pt x="3593" y="529"/>
                </a:lnTo>
                <a:lnTo>
                  <a:pt x="3548" y="555"/>
                </a:lnTo>
                <a:lnTo>
                  <a:pt x="3498" y="579"/>
                </a:lnTo>
                <a:lnTo>
                  <a:pt x="3443" y="601"/>
                </a:lnTo>
                <a:lnTo>
                  <a:pt x="3382" y="621"/>
                </a:lnTo>
                <a:lnTo>
                  <a:pt x="3318" y="639"/>
                </a:lnTo>
                <a:lnTo>
                  <a:pt x="3249" y="654"/>
                </a:lnTo>
                <a:lnTo>
                  <a:pt x="3178" y="667"/>
                </a:lnTo>
                <a:lnTo>
                  <a:pt x="3101" y="677"/>
                </a:lnTo>
                <a:lnTo>
                  <a:pt x="3023" y="685"/>
                </a:lnTo>
                <a:lnTo>
                  <a:pt x="2942" y="690"/>
                </a:lnTo>
                <a:lnTo>
                  <a:pt x="2858" y="691"/>
                </a:lnTo>
                <a:lnTo>
                  <a:pt x="2774" y="690"/>
                </a:lnTo>
                <a:lnTo>
                  <a:pt x="2693" y="685"/>
                </a:lnTo>
                <a:lnTo>
                  <a:pt x="2614" y="677"/>
                </a:lnTo>
                <a:lnTo>
                  <a:pt x="2539" y="667"/>
                </a:lnTo>
                <a:lnTo>
                  <a:pt x="2467" y="654"/>
                </a:lnTo>
                <a:lnTo>
                  <a:pt x="2398" y="639"/>
                </a:lnTo>
                <a:lnTo>
                  <a:pt x="2333" y="621"/>
                </a:lnTo>
                <a:lnTo>
                  <a:pt x="2273" y="601"/>
                </a:lnTo>
                <a:lnTo>
                  <a:pt x="2218" y="579"/>
                </a:lnTo>
                <a:lnTo>
                  <a:pt x="2168" y="555"/>
                </a:lnTo>
                <a:lnTo>
                  <a:pt x="2122" y="529"/>
                </a:lnTo>
                <a:lnTo>
                  <a:pt x="2084" y="501"/>
                </a:lnTo>
                <a:lnTo>
                  <a:pt x="2052" y="473"/>
                </a:lnTo>
                <a:lnTo>
                  <a:pt x="2025" y="443"/>
                </a:lnTo>
                <a:lnTo>
                  <a:pt x="2006" y="412"/>
                </a:lnTo>
                <a:lnTo>
                  <a:pt x="1994" y="379"/>
                </a:lnTo>
                <a:lnTo>
                  <a:pt x="1991" y="347"/>
                </a:lnTo>
                <a:lnTo>
                  <a:pt x="1994" y="313"/>
                </a:lnTo>
                <a:lnTo>
                  <a:pt x="2006" y="281"/>
                </a:lnTo>
                <a:lnTo>
                  <a:pt x="2025" y="248"/>
                </a:lnTo>
                <a:lnTo>
                  <a:pt x="2052" y="218"/>
                </a:lnTo>
                <a:lnTo>
                  <a:pt x="2084" y="189"/>
                </a:lnTo>
                <a:lnTo>
                  <a:pt x="2122" y="162"/>
                </a:lnTo>
                <a:lnTo>
                  <a:pt x="2168" y="136"/>
                </a:lnTo>
                <a:lnTo>
                  <a:pt x="2218" y="112"/>
                </a:lnTo>
                <a:lnTo>
                  <a:pt x="2273" y="90"/>
                </a:lnTo>
                <a:lnTo>
                  <a:pt x="2333" y="70"/>
                </a:lnTo>
                <a:lnTo>
                  <a:pt x="2398" y="52"/>
                </a:lnTo>
                <a:lnTo>
                  <a:pt x="2467" y="37"/>
                </a:lnTo>
                <a:lnTo>
                  <a:pt x="2539" y="24"/>
                </a:lnTo>
                <a:lnTo>
                  <a:pt x="2614" y="14"/>
                </a:lnTo>
                <a:lnTo>
                  <a:pt x="2693" y="6"/>
                </a:lnTo>
                <a:lnTo>
                  <a:pt x="2774" y="1"/>
                </a:lnTo>
                <a:lnTo>
                  <a:pt x="2858" y="0"/>
                </a:lnTo>
                <a:close/>
              </a:path>
            </a:pathLst>
          </a:custGeom>
          <a:solidFill>
            <a:schemeClr val="bg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7" name="Group 4">
            <a:extLst>
              <a:ext uri="{FF2B5EF4-FFF2-40B4-BE49-F238E27FC236}">
                <a16:creationId xmlns:a16="http://schemas.microsoft.com/office/drawing/2014/main" id="{3A0766B1-1AE1-614F-D284-CC00261A71D0}"/>
              </a:ext>
            </a:extLst>
          </p:cNvPr>
          <p:cNvGrpSpPr>
            <a:grpSpLocks noChangeAspect="1"/>
          </p:cNvGrpSpPr>
          <p:nvPr/>
        </p:nvGrpSpPr>
        <p:grpSpPr bwMode="auto">
          <a:xfrm>
            <a:off x="1534643" y="2194217"/>
            <a:ext cx="891383" cy="855641"/>
            <a:chOff x="1593" y="4"/>
            <a:chExt cx="4489" cy="4309"/>
          </a:xfrm>
          <a:solidFill>
            <a:schemeClr val="bg1"/>
          </a:solidFill>
          <a:effectLst>
            <a:outerShdw blurRad="50800" dist="38100" dir="8100000" algn="tr" rotWithShape="0">
              <a:prstClr val="black">
                <a:alpha val="40000"/>
              </a:prstClr>
            </a:outerShdw>
          </a:effectLst>
        </p:grpSpPr>
        <p:sp>
          <p:nvSpPr>
            <p:cNvPr id="28" name="Freeform 6">
              <a:extLst>
                <a:ext uri="{FF2B5EF4-FFF2-40B4-BE49-F238E27FC236}">
                  <a16:creationId xmlns:a16="http://schemas.microsoft.com/office/drawing/2014/main" id="{47802F7D-9702-5C8F-1CE4-8B2C7768F164}"/>
                </a:ext>
              </a:extLst>
            </p:cNvPr>
            <p:cNvSpPr>
              <a:spLocks noEditPoints="1"/>
            </p:cNvSpPr>
            <p:nvPr/>
          </p:nvSpPr>
          <p:spPr bwMode="auto">
            <a:xfrm>
              <a:off x="1593" y="1060"/>
              <a:ext cx="4489" cy="3253"/>
            </a:xfrm>
            <a:custGeom>
              <a:avLst/>
              <a:gdLst>
                <a:gd name="T0" fmla="*/ 2150 w 4489"/>
                <a:gd name="T1" fmla="*/ 582 h 3253"/>
                <a:gd name="T2" fmla="*/ 2025 w 4489"/>
                <a:gd name="T3" fmla="*/ 746 h 3253"/>
                <a:gd name="T4" fmla="*/ 1808 w 4489"/>
                <a:gd name="T5" fmla="*/ 915 h 3253"/>
                <a:gd name="T6" fmla="*/ 1727 w 4489"/>
                <a:gd name="T7" fmla="*/ 1197 h 3253"/>
                <a:gd name="T8" fmla="*/ 1806 w 4489"/>
                <a:gd name="T9" fmla="*/ 1466 h 3253"/>
                <a:gd name="T10" fmla="*/ 2005 w 4489"/>
                <a:gd name="T11" fmla="*/ 1620 h 3253"/>
                <a:gd name="T12" fmla="*/ 2312 w 4489"/>
                <a:gd name="T13" fmla="*/ 1711 h 3253"/>
                <a:gd name="T14" fmla="*/ 2504 w 4489"/>
                <a:gd name="T15" fmla="*/ 1800 h 3253"/>
                <a:gd name="T16" fmla="*/ 2582 w 4489"/>
                <a:gd name="T17" fmla="*/ 1956 h 3253"/>
                <a:gd name="T18" fmla="*/ 2538 w 4489"/>
                <a:gd name="T19" fmla="*/ 2167 h 3253"/>
                <a:gd name="T20" fmla="*/ 2371 w 4489"/>
                <a:gd name="T21" fmla="*/ 2290 h 3253"/>
                <a:gd name="T22" fmla="*/ 2190 w 4489"/>
                <a:gd name="T23" fmla="*/ 2293 h 3253"/>
                <a:gd name="T24" fmla="*/ 2020 w 4489"/>
                <a:gd name="T25" fmla="*/ 2184 h 3253"/>
                <a:gd name="T26" fmla="*/ 1947 w 4489"/>
                <a:gd name="T27" fmla="*/ 2019 h 3253"/>
                <a:gd name="T28" fmla="*/ 1843 w 4489"/>
                <a:gd name="T29" fmla="*/ 1968 h 3253"/>
                <a:gd name="T30" fmla="*/ 1709 w 4489"/>
                <a:gd name="T31" fmla="*/ 2045 h 3253"/>
                <a:gd name="T32" fmla="*/ 1753 w 4489"/>
                <a:gd name="T33" fmla="*/ 2236 h 3253"/>
                <a:gd name="T34" fmla="*/ 1911 w 4489"/>
                <a:gd name="T35" fmla="*/ 2419 h 3253"/>
                <a:gd name="T36" fmla="*/ 2137 w 4489"/>
                <a:gd name="T37" fmla="*/ 2569 h 3253"/>
                <a:gd name="T38" fmla="*/ 2212 w 4489"/>
                <a:gd name="T39" fmla="*/ 2666 h 3253"/>
                <a:gd name="T40" fmla="*/ 2364 w 4489"/>
                <a:gd name="T41" fmla="*/ 2640 h 3253"/>
                <a:gd name="T42" fmla="*/ 2453 w 4489"/>
                <a:gd name="T43" fmla="*/ 2494 h 3253"/>
                <a:gd name="T44" fmla="*/ 2695 w 4489"/>
                <a:gd name="T45" fmla="*/ 2353 h 3253"/>
                <a:gd name="T46" fmla="*/ 2826 w 4489"/>
                <a:gd name="T47" fmla="*/ 2103 h 3253"/>
                <a:gd name="T48" fmla="*/ 2803 w 4489"/>
                <a:gd name="T49" fmla="*/ 1794 h 3253"/>
                <a:gd name="T50" fmla="*/ 2671 w 4489"/>
                <a:gd name="T51" fmla="*/ 1614 h 3253"/>
                <a:gd name="T52" fmla="*/ 2444 w 4489"/>
                <a:gd name="T53" fmla="*/ 1504 h 3253"/>
                <a:gd name="T54" fmla="*/ 2209 w 4489"/>
                <a:gd name="T55" fmla="*/ 1451 h 3253"/>
                <a:gd name="T56" fmla="*/ 2026 w 4489"/>
                <a:gd name="T57" fmla="*/ 1343 h 3253"/>
                <a:gd name="T58" fmla="*/ 1972 w 4489"/>
                <a:gd name="T59" fmla="*/ 1182 h 3253"/>
                <a:gd name="T60" fmla="*/ 2036 w 4489"/>
                <a:gd name="T61" fmla="*/ 1012 h 3253"/>
                <a:gd name="T62" fmla="*/ 2218 w 4489"/>
                <a:gd name="T63" fmla="*/ 922 h 3253"/>
                <a:gd name="T64" fmla="*/ 2415 w 4489"/>
                <a:gd name="T65" fmla="*/ 958 h 3253"/>
                <a:gd name="T66" fmla="*/ 2522 w 4489"/>
                <a:gd name="T67" fmla="*/ 1097 h 3253"/>
                <a:gd name="T68" fmla="*/ 2609 w 4489"/>
                <a:gd name="T69" fmla="*/ 1165 h 3253"/>
                <a:gd name="T70" fmla="*/ 2751 w 4489"/>
                <a:gd name="T71" fmla="*/ 1118 h 3253"/>
                <a:gd name="T72" fmla="*/ 2748 w 4489"/>
                <a:gd name="T73" fmla="*/ 975 h 3253"/>
                <a:gd name="T74" fmla="*/ 2587 w 4489"/>
                <a:gd name="T75" fmla="*/ 791 h 3253"/>
                <a:gd name="T76" fmla="*/ 2394 w 4489"/>
                <a:gd name="T77" fmla="*/ 632 h 3253"/>
                <a:gd name="T78" fmla="*/ 2319 w 4489"/>
                <a:gd name="T79" fmla="*/ 535 h 3253"/>
                <a:gd name="T80" fmla="*/ 2957 w 4489"/>
                <a:gd name="T81" fmla="*/ 73 h 3253"/>
                <a:gd name="T82" fmla="*/ 3479 w 4489"/>
                <a:gd name="T83" fmla="*/ 561 h 3253"/>
                <a:gd name="T84" fmla="*/ 3938 w 4489"/>
                <a:gd name="T85" fmla="*/ 1181 h 3253"/>
                <a:gd name="T86" fmla="*/ 4291 w 4489"/>
                <a:gd name="T87" fmla="*/ 1849 h 3253"/>
                <a:gd name="T88" fmla="*/ 4459 w 4489"/>
                <a:gd name="T89" fmla="*/ 2437 h 3253"/>
                <a:gd name="T90" fmla="*/ 4486 w 4489"/>
                <a:gd name="T91" fmla="*/ 2896 h 3253"/>
                <a:gd name="T92" fmla="*/ 4369 w 4489"/>
                <a:gd name="T93" fmla="*/ 3132 h 3253"/>
                <a:gd name="T94" fmla="*/ 4132 w 4489"/>
                <a:gd name="T95" fmla="*/ 3249 h 3253"/>
                <a:gd name="T96" fmla="*/ 253 w 4489"/>
                <a:gd name="T97" fmla="*/ 3220 h 3253"/>
                <a:gd name="T98" fmla="*/ 56 w 4489"/>
                <a:gd name="T99" fmla="*/ 3049 h 3253"/>
                <a:gd name="T100" fmla="*/ 1 w 4489"/>
                <a:gd name="T101" fmla="*/ 2748 h 3253"/>
                <a:gd name="T102" fmla="*/ 76 w 4489"/>
                <a:gd name="T103" fmla="*/ 2208 h 3253"/>
                <a:gd name="T104" fmla="*/ 324 w 4489"/>
                <a:gd name="T105" fmla="*/ 1582 h 3253"/>
                <a:gd name="T106" fmla="*/ 724 w 4489"/>
                <a:gd name="T107" fmla="*/ 924 h 3253"/>
                <a:gd name="T108" fmla="*/ 1213 w 4489"/>
                <a:gd name="T109" fmla="*/ 346 h 3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89" h="3253">
                  <a:moveTo>
                    <a:pt x="2237" y="531"/>
                  </a:moveTo>
                  <a:lnTo>
                    <a:pt x="2212" y="535"/>
                  </a:lnTo>
                  <a:lnTo>
                    <a:pt x="2187" y="545"/>
                  </a:lnTo>
                  <a:lnTo>
                    <a:pt x="2167" y="561"/>
                  </a:lnTo>
                  <a:lnTo>
                    <a:pt x="2150" y="582"/>
                  </a:lnTo>
                  <a:lnTo>
                    <a:pt x="2141" y="605"/>
                  </a:lnTo>
                  <a:lnTo>
                    <a:pt x="2137" y="632"/>
                  </a:lnTo>
                  <a:lnTo>
                    <a:pt x="2137" y="715"/>
                  </a:lnTo>
                  <a:lnTo>
                    <a:pt x="2079" y="729"/>
                  </a:lnTo>
                  <a:lnTo>
                    <a:pt x="2025" y="746"/>
                  </a:lnTo>
                  <a:lnTo>
                    <a:pt x="1975" y="768"/>
                  </a:lnTo>
                  <a:lnTo>
                    <a:pt x="1928" y="796"/>
                  </a:lnTo>
                  <a:lnTo>
                    <a:pt x="1887" y="827"/>
                  </a:lnTo>
                  <a:lnTo>
                    <a:pt x="1845" y="869"/>
                  </a:lnTo>
                  <a:lnTo>
                    <a:pt x="1808" y="915"/>
                  </a:lnTo>
                  <a:lnTo>
                    <a:pt x="1780" y="964"/>
                  </a:lnTo>
                  <a:lnTo>
                    <a:pt x="1755" y="1018"/>
                  </a:lnTo>
                  <a:lnTo>
                    <a:pt x="1739" y="1075"/>
                  </a:lnTo>
                  <a:lnTo>
                    <a:pt x="1730" y="1135"/>
                  </a:lnTo>
                  <a:lnTo>
                    <a:pt x="1727" y="1197"/>
                  </a:lnTo>
                  <a:lnTo>
                    <a:pt x="1730" y="1260"/>
                  </a:lnTo>
                  <a:lnTo>
                    <a:pt x="1740" y="1319"/>
                  </a:lnTo>
                  <a:lnTo>
                    <a:pt x="1757" y="1375"/>
                  </a:lnTo>
                  <a:lnTo>
                    <a:pt x="1781" y="1428"/>
                  </a:lnTo>
                  <a:lnTo>
                    <a:pt x="1806" y="1466"/>
                  </a:lnTo>
                  <a:lnTo>
                    <a:pt x="1834" y="1501"/>
                  </a:lnTo>
                  <a:lnTo>
                    <a:pt x="1866" y="1534"/>
                  </a:lnTo>
                  <a:lnTo>
                    <a:pt x="1901" y="1563"/>
                  </a:lnTo>
                  <a:lnTo>
                    <a:pt x="1941" y="1587"/>
                  </a:lnTo>
                  <a:lnTo>
                    <a:pt x="2005" y="1620"/>
                  </a:lnTo>
                  <a:lnTo>
                    <a:pt x="2070" y="1644"/>
                  </a:lnTo>
                  <a:lnTo>
                    <a:pt x="2135" y="1666"/>
                  </a:lnTo>
                  <a:lnTo>
                    <a:pt x="2202" y="1684"/>
                  </a:lnTo>
                  <a:lnTo>
                    <a:pt x="2272" y="1700"/>
                  </a:lnTo>
                  <a:lnTo>
                    <a:pt x="2312" y="1711"/>
                  </a:lnTo>
                  <a:lnTo>
                    <a:pt x="2355" y="1722"/>
                  </a:lnTo>
                  <a:lnTo>
                    <a:pt x="2395" y="1737"/>
                  </a:lnTo>
                  <a:lnTo>
                    <a:pt x="2435" y="1755"/>
                  </a:lnTo>
                  <a:lnTo>
                    <a:pt x="2472" y="1775"/>
                  </a:lnTo>
                  <a:lnTo>
                    <a:pt x="2504" y="1800"/>
                  </a:lnTo>
                  <a:lnTo>
                    <a:pt x="2534" y="1830"/>
                  </a:lnTo>
                  <a:lnTo>
                    <a:pt x="2552" y="1855"/>
                  </a:lnTo>
                  <a:lnTo>
                    <a:pt x="2566" y="1885"/>
                  </a:lnTo>
                  <a:lnTo>
                    <a:pt x="2577" y="1919"/>
                  </a:lnTo>
                  <a:lnTo>
                    <a:pt x="2582" y="1956"/>
                  </a:lnTo>
                  <a:lnTo>
                    <a:pt x="2585" y="1996"/>
                  </a:lnTo>
                  <a:lnTo>
                    <a:pt x="2582" y="2043"/>
                  </a:lnTo>
                  <a:lnTo>
                    <a:pt x="2572" y="2088"/>
                  </a:lnTo>
                  <a:lnTo>
                    <a:pt x="2559" y="2129"/>
                  </a:lnTo>
                  <a:lnTo>
                    <a:pt x="2538" y="2167"/>
                  </a:lnTo>
                  <a:lnTo>
                    <a:pt x="2513" y="2201"/>
                  </a:lnTo>
                  <a:lnTo>
                    <a:pt x="2483" y="2231"/>
                  </a:lnTo>
                  <a:lnTo>
                    <a:pt x="2449" y="2256"/>
                  </a:lnTo>
                  <a:lnTo>
                    <a:pt x="2410" y="2275"/>
                  </a:lnTo>
                  <a:lnTo>
                    <a:pt x="2371" y="2290"/>
                  </a:lnTo>
                  <a:lnTo>
                    <a:pt x="2327" y="2300"/>
                  </a:lnTo>
                  <a:lnTo>
                    <a:pt x="2301" y="2302"/>
                  </a:lnTo>
                  <a:lnTo>
                    <a:pt x="2276" y="2304"/>
                  </a:lnTo>
                  <a:lnTo>
                    <a:pt x="2232" y="2301"/>
                  </a:lnTo>
                  <a:lnTo>
                    <a:pt x="2190" y="2293"/>
                  </a:lnTo>
                  <a:lnTo>
                    <a:pt x="2150" y="2280"/>
                  </a:lnTo>
                  <a:lnTo>
                    <a:pt x="2112" y="2263"/>
                  </a:lnTo>
                  <a:lnTo>
                    <a:pt x="2078" y="2241"/>
                  </a:lnTo>
                  <a:lnTo>
                    <a:pt x="2047" y="2214"/>
                  </a:lnTo>
                  <a:lnTo>
                    <a:pt x="2020" y="2184"/>
                  </a:lnTo>
                  <a:lnTo>
                    <a:pt x="2001" y="2156"/>
                  </a:lnTo>
                  <a:lnTo>
                    <a:pt x="1984" y="2124"/>
                  </a:lnTo>
                  <a:lnTo>
                    <a:pt x="1971" y="2087"/>
                  </a:lnTo>
                  <a:lnTo>
                    <a:pt x="1957" y="2043"/>
                  </a:lnTo>
                  <a:lnTo>
                    <a:pt x="1947" y="2019"/>
                  </a:lnTo>
                  <a:lnTo>
                    <a:pt x="1934" y="2000"/>
                  </a:lnTo>
                  <a:lnTo>
                    <a:pt x="1915" y="1983"/>
                  </a:lnTo>
                  <a:lnTo>
                    <a:pt x="1893" y="1973"/>
                  </a:lnTo>
                  <a:lnTo>
                    <a:pt x="1868" y="1967"/>
                  </a:lnTo>
                  <a:lnTo>
                    <a:pt x="1843" y="1968"/>
                  </a:lnTo>
                  <a:lnTo>
                    <a:pt x="1787" y="1978"/>
                  </a:lnTo>
                  <a:lnTo>
                    <a:pt x="1761" y="1986"/>
                  </a:lnTo>
                  <a:lnTo>
                    <a:pt x="1738" y="2001"/>
                  </a:lnTo>
                  <a:lnTo>
                    <a:pt x="1721" y="2022"/>
                  </a:lnTo>
                  <a:lnTo>
                    <a:pt x="1709" y="2045"/>
                  </a:lnTo>
                  <a:lnTo>
                    <a:pt x="1704" y="2071"/>
                  </a:lnTo>
                  <a:lnTo>
                    <a:pt x="1705" y="2098"/>
                  </a:lnTo>
                  <a:lnTo>
                    <a:pt x="1719" y="2147"/>
                  </a:lnTo>
                  <a:lnTo>
                    <a:pt x="1734" y="2192"/>
                  </a:lnTo>
                  <a:lnTo>
                    <a:pt x="1753" y="2236"/>
                  </a:lnTo>
                  <a:lnTo>
                    <a:pt x="1776" y="2275"/>
                  </a:lnTo>
                  <a:lnTo>
                    <a:pt x="1806" y="2319"/>
                  </a:lnTo>
                  <a:lnTo>
                    <a:pt x="1838" y="2357"/>
                  </a:lnTo>
                  <a:lnTo>
                    <a:pt x="1874" y="2391"/>
                  </a:lnTo>
                  <a:lnTo>
                    <a:pt x="1911" y="2419"/>
                  </a:lnTo>
                  <a:lnTo>
                    <a:pt x="1950" y="2443"/>
                  </a:lnTo>
                  <a:lnTo>
                    <a:pt x="2009" y="2468"/>
                  </a:lnTo>
                  <a:lnTo>
                    <a:pt x="2071" y="2490"/>
                  </a:lnTo>
                  <a:lnTo>
                    <a:pt x="2137" y="2505"/>
                  </a:lnTo>
                  <a:lnTo>
                    <a:pt x="2137" y="2569"/>
                  </a:lnTo>
                  <a:lnTo>
                    <a:pt x="2141" y="2597"/>
                  </a:lnTo>
                  <a:lnTo>
                    <a:pt x="2150" y="2620"/>
                  </a:lnTo>
                  <a:lnTo>
                    <a:pt x="2167" y="2640"/>
                  </a:lnTo>
                  <a:lnTo>
                    <a:pt x="2187" y="2656"/>
                  </a:lnTo>
                  <a:lnTo>
                    <a:pt x="2212" y="2666"/>
                  </a:lnTo>
                  <a:lnTo>
                    <a:pt x="2237" y="2670"/>
                  </a:lnTo>
                  <a:lnTo>
                    <a:pt x="2293" y="2670"/>
                  </a:lnTo>
                  <a:lnTo>
                    <a:pt x="2319" y="2666"/>
                  </a:lnTo>
                  <a:lnTo>
                    <a:pt x="2344" y="2656"/>
                  </a:lnTo>
                  <a:lnTo>
                    <a:pt x="2364" y="2640"/>
                  </a:lnTo>
                  <a:lnTo>
                    <a:pt x="2379" y="2620"/>
                  </a:lnTo>
                  <a:lnTo>
                    <a:pt x="2390" y="2597"/>
                  </a:lnTo>
                  <a:lnTo>
                    <a:pt x="2394" y="2569"/>
                  </a:lnTo>
                  <a:lnTo>
                    <a:pt x="2394" y="2508"/>
                  </a:lnTo>
                  <a:lnTo>
                    <a:pt x="2453" y="2494"/>
                  </a:lnTo>
                  <a:lnTo>
                    <a:pt x="2508" y="2477"/>
                  </a:lnTo>
                  <a:lnTo>
                    <a:pt x="2560" y="2452"/>
                  </a:lnTo>
                  <a:lnTo>
                    <a:pt x="2609" y="2424"/>
                  </a:lnTo>
                  <a:lnTo>
                    <a:pt x="2654" y="2391"/>
                  </a:lnTo>
                  <a:lnTo>
                    <a:pt x="2695" y="2353"/>
                  </a:lnTo>
                  <a:lnTo>
                    <a:pt x="2733" y="2309"/>
                  </a:lnTo>
                  <a:lnTo>
                    <a:pt x="2764" y="2261"/>
                  </a:lnTo>
                  <a:lnTo>
                    <a:pt x="2790" y="2211"/>
                  </a:lnTo>
                  <a:lnTo>
                    <a:pt x="2811" y="2159"/>
                  </a:lnTo>
                  <a:lnTo>
                    <a:pt x="2826" y="2103"/>
                  </a:lnTo>
                  <a:lnTo>
                    <a:pt x="2834" y="2043"/>
                  </a:lnTo>
                  <a:lnTo>
                    <a:pt x="2837" y="1982"/>
                  </a:lnTo>
                  <a:lnTo>
                    <a:pt x="2833" y="1917"/>
                  </a:lnTo>
                  <a:lnTo>
                    <a:pt x="2822" y="1854"/>
                  </a:lnTo>
                  <a:lnTo>
                    <a:pt x="2803" y="1794"/>
                  </a:lnTo>
                  <a:lnTo>
                    <a:pt x="2784" y="1752"/>
                  </a:lnTo>
                  <a:lnTo>
                    <a:pt x="2760" y="1714"/>
                  </a:lnTo>
                  <a:lnTo>
                    <a:pt x="2735" y="1677"/>
                  </a:lnTo>
                  <a:lnTo>
                    <a:pt x="2705" y="1644"/>
                  </a:lnTo>
                  <a:lnTo>
                    <a:pt x="2671" y="1614"/>
                  </a:lnTo>
                  <a:lnTo>
                    <a:pt x="2632" y="1586"/>
                  </a:lnTo>
                  <a:lnTo>
                    <a:pt x="2590" y="1560"/>
                  </a:lnTo>
                  <a:lnTo>
                    <a:pt x="2543" y="1537"/>
                  </a:lnTo>
                  <a:lnTo>
                    <a:pt x="2495" y="1519"/>
                  </a:lnTo>
                  <a:lnTo>
                    <a:pt x="2444" y="1504"/>
                  </a:lnTo>
                  <a:lnTo>
                    <a:pt x="2393" y="1492"/>
                  </a:lnTo>
                  <a:lnTo>
                    <a:pt x="2341" y="1482"/>
                  </a:lnTo>
                  <a:lnTo>
                    <a:pt x="2296" y="1473"/>
                  </a:lnTo>
                  <a:lnTo>
                    <a:pt x="2252" y="1463"/>
                  </a:lnTo>
                  <a:lnTo>
                    <a:pt x="2209" y="1451"/>
                  </a:lnTo>
                  <a:lnTo>
                    <a:pt x="2167" y="1437"/>
                  </a:lnTo>
                  <a:lnTo>
                    <a:pt x="2127" y="1419"/>
                  </a:lnTo>
                  <a:lnTo>
                    <a:pt x="2090" y="1399"/>
                  </a:lnTo>
                  <a:lnTo>
                    <a:pt x="2056" y="1375"/>
                  </a:lnTo>
                  <a:lnTo>
                    <a:pt x="2026" y="1343"/>
                  </a:lnTo>
                  <a:lnTo>
                    <a:pt x="2007" y="1316"/>
                  </a:lnTo>
                  <a:lnTo>
                    <a:pt x="1992" y="1286"/>
                  </a:lnTo>
                  <a:lnTo>
                    <a:pt x="1981" y="1255"/>
                  </a:lnTo>
                  <a:lnTo>
                    <a:pt x="1975" y="1219"/>
                  </a:lnTo>
                  <a:lnTo>
                    <a:pt x="1972" y="1182"/>
                  </a:lnTo>
                  <a:lnTo>
                    <a:pt x="1975" y="1144"/>
                  </a:lnTo>
                  <a:lnTo>
                    <a:pt x="1983" y="1107"/>
                  </a:lnTo>
                  <a:lnTo>
                    <a:pt x="1995" y="1073"/>
                  </a:lnTo>
                  <a:lnTo>
                    <a:pt x="2013" y="1042"/>
                  </a:lnTo>
                  <a:lnTo>
                    <a:pt x="2036" y="1012"/>
                  </a:lnTo>
                  <a:lnTo>
                    <a:pt x="2065" y="985"/>
                  </a:lnTo>
                  <a:lnTo>
                    <a:pt x="2099" y="962"/>
                  </a:lnTo>
                  <a:lnTo>
                    <a:pt x="2135" y="944"/>
                  </a:lnTo>
                  <a:lnTo>
                    <a:pt x="2176" y="930"/>
                  </a:lnTo>
                  <a:lnTo>
                    <a:pt x="2218" y="922"/>
                  </a:lnTo>
                  <a:lnTo>
                    <a:pt x="2263" y="919"/>
                  </a:lnTo>
                  <a:lnTo>
                    <a:pt x="2304" y="921"/>
                  </a:lnTo>
                  <a:lnTo>
                    <a:pt x="2344" y="929"/>
                  </a:lnTo>
                  <a:lnTo>
                    <a:pt x="2380" y="941"/>
                  </a:lnTo>
                  <a:lnTo>
                    <a:pt x="2415" y="958"/>
                  </a:lnTo>
                  <a:lnTo>
                    <a:pt x="2444" y="978"/>
                  </a:lnTo>
                  <a:lnTo>
                    <a:pt x="2472" y="1004"/>
                  </a:lnTo>
                  <a:lnTo>
                    <a:pt x="2491" y="1030"/>
                  </a:lnTo>
                  <a:lnTo>
                    <a:pt x="2508" y="1061"/>
                  </a:lnTo>
                  <a:lnTo>
                    <a:pt x="2522" y="1097"/>
                  </a:lnTo>
                  <a:lnTo>
                    <a:pt x="2533" y="1118"/>
                  </a:lnTo>
                  <a:lnTo>
                    <a:pt x="2547" y="1136"/>
                  </a:lnTo>
                  <a:lnTo>
                    <a:pt x="2566" y="1150"/>
                  </a:lnTo>
                  <a:lnTo>
                    <a:pt x="2586" y="1159"/>
                  </a:lnTo>
                  <a:lnTo>
                    <a:pt x="2609" y="1165"/>
                  </a:lnTo>
                  <a:lnTo>
                    <a:pt x="2632" y="1163"/>
                  </a:lnTo>
                  <a:lnTo>
                    <a:pt x="2687" y="1157"/>
                  </a:lnTo>
                  <a:lnTo>
                    <a:pt x="2711" y="1148"/>
                  </a:lnTo>
                  <a:lnTo>
                    <a:pt x="2733" y="1136"/>
                  </a:lnTo>
                  <a:lnTo>
                    <a:pt x="2751" y="1118"/>
                  </a:lnTo>
                  <a:lnTo>
                    <a:pt x="2764" y="1097"/>
                  </a:lnTo>
                  <a:lnTo>
                    <a:pt x="2771" y="1073"/>
                  </a:lnTo>
                  <a:lnTo>
                    <a:pt x="2773" y="1048"/>
                  </a:lnTo>
                  <a:lnTo>
                    <a:pt x="2767" y="1023"/>
                  </a:lnTo>
                  <a:lnTo>
                    <a:pt x="2748" y="975"/>
                  </a:lnTo>
                  <a:lnTo>
                    <a:pt x="2724" y="932"/>
                  </a:lnTo>
                  <a:lnTo>
                    <a:pt x="2695" y="891"/>
                  </a:lnTo>
                  <a:lnTo>
                    <a:pt x="2662" y="854"/>
                  </a:lnTo>
                  <a:lnTo>
                    <a:pt x="2627" y="820"/>
                  </a:lnTo>
                  <a:lnTo>
                    <a:pt x="2587" y="791"/>
                  </a:lnTo>
                  <a:lnTo>
                    <a:pt x="2544" y="767"/>
                  </a:lnTo>
                  <a:lnTo>
                    <a:pt x="2498" y="745"/>
                  </a:lnTo>
                  <a:lnTo>
                    <a:pt x="2447" y="729"/>
                  </a:lnTo>
                  <a:lnTo>
                    <a:pt x="2394" y="716"/>
                  </a:lnTo>
                  <a:lnTo>
                    <a:pt x="2394" y="632"/>
                  </a:lnTo>
                  <a:lnTo>
                    <a:pt x="2390" y="606"/>
                  </a:lnTo>
                  <a:lnTo>
                    <a:pt x="2380" y="582"/>
                  </a:lnTo>
                  <a:lnTo>
                    <a:pt x="2364" y="561"/>
                  </a:lnTo>
                  <a:lnTo>
                    <a:pt x="2344" y="545"/>
                  </a:lnTo>
                  <a:lnTo>
                    <a:pt x="2319" y="535"/>
                  </a:lnTo>
                  <a:lnTo>
                    <a:pt x="2293" y="531"/>
                  </a:lnTo>
                  <a:lnTo>
                    <a:pt x="2237" y="531"/>
                  </a:lnTo>
                  <a:close/>
                  <a:moveTo>
                    <a:pt x="1641" y="0"/>
                  </a:moveTo>
                  <a:lnTo>
                    <a:pt x="2848" y="0"/>
                  </a:lnTo>
                  <a:lnTo>
                    <a:pt x="2957" y="73"/>
                  </a:lnTo>
                  <a:lnTo>
                    <a:pt x="3064" y="157"/>
                  </a:lnTo>
                  <a:lnTo>
                    <a:pt x="3172" y="248"/>
                  </a:lnTo>
                  <a:lnTo>
                    <a:pt x="3277" y="346"/>
                  </a:lnTo>
                  <a:lnTo>
                    <a:pt x="3379" y="451"/>
                  </a:lnTo>
                  <a:lnTo>
                    <a:pt x="3479" y="561"/>
                  </a:lnTo>
                  <a:lnTo>
                    <a:pt x="3577" y="678"/>
                  </a:lnTo>
                  <a:lnTo>
                    <a:pt x="3673" y="798"/>
                  </a:lnTo>
                  <a:lnTo>
                    <a:pt x="3765" y="924"/>
                  </a:lnTo>
                  <a:lnTo>
                    <a:pt x="3854" y="1052"/>
                  </a:lnTo>
                  <a:lnTo>
                    <a:pt x="3938" y="1181"/>
                  </a:lnTo>
                  <a:lnTo>
                    <a:pt x="4019" y="1315"/>
                  </a:lnTo>
                  <a:lnTo>
                    <a:pt x="4094" y="1448"/>
                  </a:lnTo>
                  <a:lnTo>
                    <a:pt x="4166" y="1582"/>
                  </a:lnTo>
                  <a:lnTo>
                    <a:pt x="4231" y="1715"/>
                  </a:lnTo>
                  <a:lnTo>
                    <a:pt x="4291" y="1849"/>
                  </a:lnTo>
                  <a:lnTo>
                    <a:pt x="4340" y="1970"/>
                  </a:lnTo>
                  <a:lnTo>
                    <a:pt x="4380" y="2090"/>
                  </a:lnTo>
                  <a:lnTo>
                    <a:pt x="4412" y="2208"/>
                  </a:lnTo>
                  <a:lnTo>
                    <a:pt x="4438" y="2324"/>
                  </a:lnTo>
                  <a:lnTo>
                    <a:pt x="4459" y="2437"/>
                  </a:lnTo>
                  <a:lnTo>
                    <a:pt x="4472" y="2546"/>
                  </a:lnTo>
                  <a:lnTo>
                    <a:pt x="4482" y="2650"/>
                  </a:lnTo>
                  <a:lnTo>
                    <a:pt x="4487" y="2748"/>
                  </a:lnTo>
                  <a:lnTo>
                    <a:pt x="4489" y="2839"/>
                  </a:lnTo>
                  <a:lnTo>
                    <a:pt x="4486" y="2896"/>
                  </a:lnTo>
                  <a:lnTo>
                    <a:pt x="4475" y="2949"/>
                  </a:lnTo>
                  <a:lnTo>
                    <a:pt x="4457" y="3001"/>
                  </a:lnTo>
                  <a:lnTo>
                    <a:pt x="4433" y="3049"/>
                  </a:lnTo>
                  <a:lnTo>
                    <a:pt x="4403" y="3092"/>
                  </a:lnTo>
                  <a:lnTo>
                    <a:pt x="4369" y="3132"/>
                  </a:lnTo>
                  <a:lnTo>
                    <a:pt x="4328" y="3167"/>
                  </a:lnTo>
                  <a:lnTo>
                    <a:pt x="4284" y="3197"/>
                  </a:lnTo>
                  <a:lnTo>
                    <a:pt x="4237" y="3220"/>
                  </a:lnTo>
                  <a:lnTo>
                    <a:pt x="4185" y="3238"/>
                  </a:lnTo>
                  <a:lnTo>
                    <a:pt x="4132" y="3249"/>
                  </a:lnTo>
                  <a:lnTo>
                    <a:pt x="4075" y="3253"/>
                  </a:lnTo>
                  <a:lnTo>
                    <a:pt x="414" y="3253"/>
                  </a:lnTo>
                  <a:lnTo>
                    <a:pt x="358" y="3249"/>
                  </a:lnTo>
                  <a:lnTo>
                    <a:pt x="304" y="3238"/>
                  </a:lnTo>
                  <a:lnTo>
                    <a:pt x="253" y="3220"/>
                  </a:lnTo>
                  <a:lnTo>
                    <a:pt x="204" y="3197"/>
                  </a:lnTo>
                  <a:lnTo>
                    <a:pt x="161" y="3167"/>
                  </a:lnTo>
                  <a:lnTo>
                    <a:pt x="121" y="3132"/>
                  </a:lnTo>
                  <a:lnTo>
                    <a:pt x="86" y="3092"/>
                  </a:lnTo>
                  <a:lnTo>
                    <a:pt x="56" y="3049"/>
                  </a:lnTo>
                  <a:lnTo>
                    <a:pt x="33" y="3001"/>
                  </a:lnTo>
                  <a:lnTo>
                    <a:pt x="15" y="2949"/>
                  </a:lnTo>
                  <a:lnTo>
                    <a:pt x="4" y="2896"/>
                  </a:lnTo>
                  <a:lnTo>
                    <a:pt x="0" y="2839"/>
                  </a:lnTo>
                  <a:lnTo>
                    <a:pt x="1" y="2748"/>
                  </a:lnTo>
                  <a:lnTo>
                    <a:pt x="7" y="2650"/>
                  </a:lnTo>
                  <a:lnTo>
                    <a:pt x="16" y="2546"/>
                  </a:lnTo>
                  <a:lnTo>
                    <a:pt x="31" y="2437"/>
                  </a:lnTo>
                  <a:lnTo>
                    <a:pt x="50" y="2324"/>
                  </a:lnTo>
                  <a:lnTo>
                    <a:pt x="76" y="2208"/>
                  </a:lnTo>
                  <a:lnTo>
                    <a:pt x="109" y="2090"/>
                  </a:lnTo>
                  <a:lnTo>
                    <a:pt x="150" y="1970"/>
                  </a:lnTo>
                  <a:lnTo>
                    <a:pt x="197" y="1849"/>
                  </a:lnTo>
                  <a:lnTo>
                    <a:pt x="259" y="1715"/>
                  </a:lnTo>
                  <a:lnTo>
                    <a:pt x="324" y="1582"/>
                  </a:lnTo>
                  <a:lnTo>
                    <a:pt x="395" y="1448"/>
                  </a:lnTo>
                  <a:lnTo>
                    <a:pt x="471" y="1315"/>
                  </a:lnTo>
                  <a:lnTo>
                    <a:pt x="552" y="1181"/>
                  </a:lnTo>
                  <a:lnTo>
                    <a:pt x="636" y="1052"/>
                  </a:lnTo>
                  <a:lnTo>
                    <a:pt x="724" y="924"/>
                  </a:lnTo>
                  <a:lnTo>
                    <a:pt x="816" y="798"/>
                  </a:lnTo>
                  <a:lnTo>
                    <a:pt x="911" y="678"/>
                  </a:lnTo>
                  <a:lnTo>
                    <a:pt x="1009" y="561"/>
                  </a:lnTo>
                  <a:lnTo>
                    <a:pt x="1110" y="451"/>
                  </a:lnTo>
                  <a:lnTo>
                    <a:pt x="1213" y="346"/>
                  </a:lnTo>
                  <a:lnTo>
                    <a:pt x="1318" y="248"/>
                  </a:lnTo>
                  <a:lnTo>
                    <a:pt x="1424" y="157"/>
                  </a:lnTo>
                  <a:lnTo>
                    <a:pt x="1532" y="73"/>
                  </a:lnTo>
                  <a:lnTo>
                    <a:pt x="16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7">
              <a:extLst>
                <a:ext uri="{FF2B5EF4-FFF2-40B4-BE49-F238E27FC236}">
                  <a16:creationId xmlns:a16="http://schemas.microsoft.com/office/drawing/2014/main" id="{CAEF306F-97B1-9C08-B236-CD79B61ECD2B}"/>
                </a:ext>
              </a:extLst>
            </p:cNvPr>
            <p:cNvSpPr>
              <a:spLocks/>
            </p:cNvSpPr>
            <p:nvPr/>
          </p:nvSpPr>
          <p:spPr bwMode="auto">
            <a:xfrm>
              <a:off x="2888" y="4"/>
              <a:ext cx="1942" cy="815"/>
            </a:xfrm>
            <a:custGeom>
              <a:avLst/>
              <a:gdLst>
                <a:gd name="T0" fmla="*/ 970 w 1942"/>
                <a:gd name="T1" fmla="*/ 0 h 815"/>
                <a:gd name="T2" fmla="*/ 972 w 1942"/>
                <a:gd name="T3" fmla="*/ 0 h 815"/>
                <a:gd name="T4" fmla="*/ 1761 w 1942"/>
                <a:gd name="T5" fmla="*/ 3 h 815"/>
                <a:gd name="T6" fmla="*/ 1799 w 1942"/>
                <a:gd name="T7" fmla="*/ 7 h 815"/>
                <a:gd name="T8" fmla="*/ 1833 w 1942"/>
                <a:gd name="T9" fmla="*/ 18 h 815"/>
                <a:gd name="T10" fmla="*/ 1864 w 1942"/>
                <a:gd name="T11" fmla="*/ 34 h 815"/>
                <a:gd name="T12" fmla="*/ 1890 w 1942"/>
                <a:gd name="T13" fmla="*/ 57 h 815"/>
                <a:gd name="T14" fmla="*/ 1912 w 1942"/>
                <a:gd name="T15" fmla="*/ 83 h 815"/>
                <a:gd name="T16" fmla="*/ 1927 w 1942"/>
                <a:gd name="T17" fmla="*/ 113 h 815"/>
                <a:gd name="T18" fmla="*/ 1938 w 1942"/>
                <a:gd name="T19" fmla="*/ 146 h 815"/>
                <a:gd name="T20" fmla="*/ 1942 w 1942"/>
                <a:gd name="T21" fmla="*/ 180 h 815"/>
                <a:gd name="T22" fmla="*/ 1939 w 1942"/>
                <a:gd name="T23" fmla="*/ 215 h 815"/>
                <a:gd name="T24" fmla="*/ 1928 w 1942"/>
                <a:gd name="T25" fmla="*/ 251 h 815"/>
                <a:gd name="T26" fmla="*/ 1911 w 1942"/>
                <a:gd name="T27" fmla="*/ 283 h 815"/>
                <a:gd name="T28" fmla="*/ 1558 w 1942"/>
                <a:gd name="T29" fmla="*/ 815 h 815"/>
                <a:gd name="T30" fmla="*/ 385 w 1942"/>
                <a:gd name="T31" fmla="*/ 815 h 815"/>
                <a:gd name="T32" fmla="*/ 31 w 1942"/>
                <a:gd name="T33" fmla="*/ 283 h 815"/>
                <a:gd name="T34" fmla="*/ 14 w 1942"/>
                <a:gd name="T35" fmla="*/ 251 h 815"/>
                <a:gd name="T36" fmla="*/ 3 w 1942"/>
                <a:gd name="T37" fmla="*/ 215 h 815"/>
                <a:gd name="T38" fmla="*/ 0 w 1942"/>
                <a:gd name="T39" fmla="*/ 180 h 815"/>
                <a:gd name="T40" fmla="*/ 4 w 1942"/>
                <a:gd name="T41" fmla="*/ 146 h 815"/>
                <a:gd name="T42" fmla="*/ 15 w 1942"/>
                <a:gd name="T43" fmla="*/ 113 h 815"/>
                <a:gd name="T44" fmla="*/ 31 w 1942"/>
                <a:gd name="T45" fmla="*/ 83 h 815"/>
                <a:gd name="T46" fmla="*/ 52 w 1942"/>
                <a:gd name="T47" fmla="*/ 57 h 815"/>
                <a:gd name="T48" fmla="*/ 79 w 1942"/>
                <a:gd name="T49" fmla="*/ 34 h 815"/>
                <a:gd name="T50" fmla="*/ 109 w 1942"/>
                <a:gd name="T51" fmla="*/ 18 h 815"/>
                <a:gd name="T52" fmla="*/ 143 w 1942"/>
                <a:gd name="T53" fmla="*/ 7 h 815"/>
                <a:gd name="T54" fmla="*/ 181 w 1942"/>
                <a:gd name="T55" fmla="*/ 3 h 815"/>
                <a:gd name="T56" fmla="*/ 970 w 1942"/>
                <a:gd name="T57"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42" h="815">
                  <a:moveTo>
                    <a:pt x="970" y="0"/>
                  </a:moveTo>
                  <a:lnTo>
                    <a:pt x="972" y="0"/>
                  </a:lnTo>
                  <a:lnTo>
                    <a:pt x="1761" y="3"/>
                  </a:lnTo>
                  <a:lnTo>
                    <a:pt x="1799" y="7"/>
                  </a:lnTo>
                  <a:lnTo>
                    <a:pt x="1833" y="18"/>
                  </a:lnTo>
                  <a:lnTo>
                    <a:pt x="1864" y="34"/>
                  </a:lnTo>
                  <a:lnTo>
                    <a:pt x="1890" y="57"/>
                  </a:lnTo>
                  <a:lnTo>
                    <a:pt x="1912" y="83"/>
                  </a:lnTo>
                  <a:lnTo>
                    <a:pt x="1927" y="113"/>
                  </a:lnTo>
                  <a:lnTo>
                    <a:pt x="1938" y="146"/>
                  </a:lnTo>
                  <a:lnTo>
                    <a:pt x="1942" y="180"/>
                  </a:lnTo>
                  <a:lnTo>
                    <a:pt x="1939" y="215"/>
                  </a:lnTo>
                  <a:lnTo>
                    <a:pt x="1928" y="251"/>
                  </a:lnTo>
                  <a:lnTo>
                    <a:pt x="1911" y="283"/>
                  </a:lnTo>
                  <a:lnTo>
                    <a:pt x="1558" y="815"/>
                  </a:lnTo>
                  <a:lnTo>
                    <a:pt x="385" y="815"/>
                  </a:lnTo>
                  <a:lnTo>
                    <a:pt x="31" y="283"/>
                  </a:lnTo>
                  <a:lnTo>
                    <a:pt x="14" y="251"/>
                  </a:lnTo>
                  <a:lnTo>
                    <a:pt x="3" y="215"/>
                  </a:lnTo>
                  <a:lnTo>
                    <a:pt x="0" y="180"/>
                  </a:lnTo>
                  <a:lnTo>
                    <a:pt x="4" y="146"/>
                  </a:lnTo>
                  <a:lnTo>
                    <a:pt x="15" y="113"/>
                  </a:lnTo>
                  <a:lnTo>
                    <a:pt x="31" y="83"/>
                  </a:lnTo>
                  <a:lnTo>
                    <a:pt x="52" y="57"/>
                  </a:lnTo>
                  <a:lnTo>
                    <a:pt x="79" y="34"/>
                  </a:lnTo>
                  <a:lnTo>
                    <a:pt x="109" y="18"/>
                  </a:lnTo>
                  <a:lnTo>
                    <a:pt x="143" y="7"/>
                  </a:lnTo>
                  <a:lnTo>
                    <a:pt x="181" y="3"/>
                  </a:lnTo>
                  <a:lnTo>
                    <a:pt x="9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Rectangle 15">
            <a:extLst>
              <a:ext uri="{FF2B5EF4-FFF2-40B4-BE49-F238E27FC236}">
                <a16:creationId xmlns:a16="http://schemas.microsoft.com/office/drawing/2014/main" id="{E1C39E70-E6E8-623C-DC6A-9B6AF93E02F9}"/>
              </a:ext>
            </a:extLst>
          </p:cNvPr>
          <p:cNvSpPr/>
          <p:nvPr/>
        </p:nvSpPr>
        <p:spPr>
          <a:xfrm>
            <a:off x="0" y="5416917"/>
            <a:ext cx="12192000" cy="17879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7800"/>
            <a:r>
              <a:rPr lang="en-US" sz="2200" dirty="0"/>
              <a:t>A Fund is a “f</a:t>
            </a:r>
            <a:r>
              <a:rPr lang="en-US" sz="2200" dirty="0">
                <a:effectLst/>
              </a:rPr>
              <a:t>iscal and accounting entity with a self-balancing set of accounts recording cash and other resources, together with all related liabilities and residual equities or balances, and changes therein, for the purpose of carrying on specific activities or attaining certain objectives in accordance with special regulations, restrictions, or limitations.”</a:t>
            </a:r>
            <a:br>
              <a:rPr lang="en-US" sz="2200" dirty="0">
                <a:effectLst/>
              </a:rPr>
            </a:br>
            <a:endParaRPr lang="en-US" sz="2200" dirty="0"/>
          </a:p>
          <a:p>
            <a:pPr algn="ctr"/>
            <a:endParaRPr lang="en-US" dirty="0"/>
          </a:p>
        </p:txBody>
      </p:sp>
    </p:spTree>
    <p:extLst>
      <p:ext uri="{BB962C8B-B14F-4D97-AF65-F5344CB8AC3E}">
        <p14:creationId xmlns:p14="http://schemas.microsoft.com/office/powerpoint/2010/main" val="373801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233"/>
            <a:ext cx="10515600" cy="1325563"/>
          </a:xfrm>
        </p:spPr>
        <p:txBody>
          <a:bodyPr/>
          <a:lstStyle/>
          <a:p>
            <a:pPr algn="ctr"/>
            <a:r>
              <a:rPr lang="en-US" dirty="0"/>
              <a:t>Annual Budget Ordinance</a:t>
            </a:r>
          </a:p>
        </p:txBody>
      </p:sp>
      <p:graphicFrame>
        <p:nvGraphicFramePr>
          <p:cNvPr id="9" name="Diagram 8"/>
          <p:cNvGraphicFramePr/>
          <p:nvPr/>
        </p:nvGraphicFramePr>
        <p:xfrm>
          <a:off x="0" y="0"/>
          <a:ext cx="12192000" cy="5102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AF42CEF3-EEE7-640E-67AD-0FE63EB5DE57}"/>
              </a:ext>
            </a:extLst>
          </p:cNvPr>
          <p:cNvSpPr/>
          <p:nvPr/>
        </p:nvSpPr>
        <p:spPr>
          <a:xfrm>
            <a:off x="1" y="4487779"/>
            <a:ext cx="12191999" cy="2370221"/>
          </a:xfrm>
          <a:prstGeom prst="rect">
            <a:avLst/>
          </a:prstGeom>
          <a:solidFill>
            <a:schemeClr val="tx1">
              <a:lumMod val="65000"/>
              <a:lumOff val="35000"/>
            </a:schemeClr>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7800" algn="ctr"/>
            <a:r>
              <a:rPr lang="en-US" sz="3600" dirty="0"/>
              <a:t>The annual budget is effective from July 1 through June 30 (fiscal year). It must be balanced when adopted and as amended throughout the fiscal year.</a:t>
            </a:r>
          </a:p>
        </p:txBody>
      </p:sp>
    </p:spTree>
    <p:extLst>
      <p:ext uri="{BB962C8B-B14F-4D97-AF65-F5344CB8AC3E}">
        <p14:creationId xmlns:p14="http://schemas.microsoft.com/office/powerpoint/2010/main" val="831825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2985" y="2881388"/>
            <a:ext cx="3657600" cy="3536220"/>
          </a:xfrm>
        </p:spPr>
        <p:txBody>
          <a:bodyPr>
            <a:normAutofit fontScale="77500" lnSpcReduction="20000"/>
          </a:bodyPr>
          <a:lstStyle/>
          <a:p>
            <a:pPr marL="0" indent="0">
              <a:buNone/>
            </a:pPr>
            <a:r>
              <a:rPr lang="en-US" sz="3100" dirty="0"/>
              <a:t>Cash reserves from prior years</a:t>
            </a:r>
          </a:p>
          <a:p>
            <a:pPr marL="0" indent="0">
              <a:buNone/>
            </a:pPr>
            <a:endParaRPr lang="en-US" dirty="0"/>
          </a:p>
          <a:p>
            <a:pPr marL="0" indent="0">
              <a:buNone/>
            </a:pPr>
            <a:r>
              <a:rPr lang="en-US" dirty="0"/>
              <a:t>“Appropriated fund balance in any fund shall not exceed the sum of cash and investments minus the sum of liabilities, encumbrances, and deferred revenues arising from cash receipts, as those figures stand at the close of the fiscal year next preceding the budget year.”</a:t>
            </a:r>
          </a:p>
          <a:p>
            <a:endParaRPr lang="en-US" dirty="0"/>
          </a:p>
        </p:txBody>
      </p:sp>
      <p:graphicFrame>
        <p:nvGraphicFramePr>
          <p:cNvPr id="5" name="Diagram 4"/>
          <p:cNvGraphicFramePr/>
          <p:nvPr/>
        </p:nvGraphicFramePr>
        <p:xfrm>
          <a:off x="0" y="0"/>
          <a:ext cx="12192000" cy="264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9300411" y="2761072"/>
            <a:ext cx="2891589" cy="1938992"/>
          </a:xfrm>
          <a:prstGeom prst="rect">
            <a:avLst/>
          </a:prstGeom>
          <a:noFill/>
        </p:spPr>
        <p:txBody>
          <a:bodyPr wrap="square" rtlCol="0">
            <a:spAutoFit/>
          </a:bodyPr>
          <a:lstStyle/>
          <a:p>
            <a:r>
              <a:rPr lang="en-US" sz="2400" dirty="0"/>
              <a:t>Authorization to spend revenues</a:t>
            </a:r>
          </a:p>
          <a:p>
            <a:endParaRPr lang="en-US" sz="2400" dirty="0"/>
          </a:p>
          <a:p>
            <a:r>
              <a:rPr lang="en-US" sz="2400" dirty="0"/>
              <a:t>By Department, Function, or Project</a:t>
            </a:r>
          </a:p>
        </p:txBody>
      </p:sp>
      <p:sp>
        <p:nvSpPr>
          <p:cNvPr id="7" name="TextBox 6"/>
          <p:cNvSpPr txBox="1"/>
          <p:nvPr/>
        </p:nvSpPr>
        <p:spPr>
          <a:xfrm>
            <a:off x="390517" y="2761072"/>
            <a:ext cx="2944865" cy="2308324"/>
          </a:xfrm>
          <a:prstGeom prst="rect">
            <a:avLst/>
          </a:prstGeom>
          <a:noFill/>
        </p:spPr>
        <p:txBody>
          <a:bodyPr wrap="square" rtlCol="0">
            <a:spAutoFit/>
          </a:bodyPr>
          <a:lstStyle/>
          <a:p>
            <a:r>
              <a:rPr lang="en-US" sz="2400" dirty="0"/>
              <a:t>Estimates of revenues that will come into the local government during the fiscal year</a:t>
            </a:r>
          </a:p>
          <a:p>
            <a:endParaRPr lang="en-US" sz="2400" dirty="0"/>
          </a:p>
          <a:p>
            <a:r>
              <a:rPr lang="en-US" sz="2400" dirty="0"/>
              <a:t>By Major Source</a:t>
            </a:r>
          </a:p>
        </p:txBody>
      </p:sp>
    </p:spTree>
    <p:extLst>
      <p:ext uri="{BB962C8B-B14F-4D97-AF65-F5344CB8AC3E}">
        <p14:creationId xmlns:p14="http://schemas.microsoft.com/office/powerpoint/2010/main" val="48606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p:cNvSpPr/>
          <p:nvPr/>
        </p:nvSpPr>
        <p:spPr>
          <a:xfrm>
            <a:off x="621324" y="3501528"/>
            <a:ext cx="11078307" cy="578417"/>
          </a:xfrm>
          <a:prstGeom prst="rightArrow">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970584" y="2577398"/>
            <a:ext cx="2403231" cy="2368062"/>
          </a:xfrm>
          <a:prstGeom prst="ellipse">
            <a:avLst/>
          </a:prstGeo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p:cNvSpPr/>
          <p:nvPr/>
        </p:nvSpPr>
        <p:spPr>
          <a:xfrm>
            <a:off x="1676399" y="3093214"/>
            <a:ext cx="1406769" cy="1395046"/>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305906" y="3093214"/>
            <a:ext cx="1406769" cy="1395046"/>
          </a:xfrm>
          <a:prstGeom prst="ellipse">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7666891" y="3093214"/>
            <a:ext cx="1406769" cy="1395046"/>
          </a:xfrm>
          <a:prstGeom prst="ellipse">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9425352" y="3093214"/>
            <a:ext cx="1406769" cy="1395046"/>
          </a:xfrm>
          <a:prstGeom prst="ellipse">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099537" y="2700491"/>
            <a:ext cx="2145324" cy="2121877"/>
          </a:xfrm>
          <a:prstGeom prst="ellipse">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2200" y="741118"/>
            <a:ext cx="10967599" cy="830997"/>
          </a:xfrm>
          <a:prstGeom prst="rect">
            <a:avLst/>
          </a:prstGeom>
        </p:spPr>
        <p:txBody>
          <a:bodyPr wrap="square">
            <a:spAutoFit/>
          </a:bodyPr>
          <a:lstStyle/>
          <a:p>
            <a:pPr algn="ctr"/>
            <a:r>
              <a:rPr lang="en-US" sz="4800" dirty="0">
                <a:solidFill>
                  <a:schemeClr val="tx1">
                    <a:lumMod val="65000"/>
                    <a:lumOff val="35000"/>
                  </a:schemeClr>
                </a:solidFill>
                <a:latin typeface="Arial" panose="020B0604020202020204" pitchFamily="34" charset="0"/>
                <a:cs typeface="Arial" panose="020B0604020202020204" pitchFamily="34" charset="0"/>
              </a:rPr>
              <a:t>Budget Requirements</a:t>
            </a:r>
          </a:p>
        </p:txBody>
      </p:sp>
      <p:sp>
        <p:nvSpPr>
          <p:cNvPr id="17" name="Rectangle 16"/>
          <p:cNvSpPr/>
          <p:nvPr/>
        </p:nvSpPr>
        <p:spPr>
          <a:xfrm>
            <a:off x="5426241" y="5055052"/>
            <a:ext cx="1682399" cy="646331"/>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Must levy property taxes</a:t>
            </a:r>
          </a:p>
        </p:txBody>
      </p:sp>
      <p:sp>
        <p:nvSpPr>
          <p:cNvPr id="52" name="Rectangle 51"/>
          <p:cNvSpPr/>
          <p:nvPr/>
        </p:nvSpPr>
        <p:spPr>
          <a:xfrm>
            <a:off x="9504889" y="4706174"/>
            <a:ext cx="1913079" cy="1200329"/>
          </a:xfrm>
          <a:prstGeom prst="rect">
            <a:avLst/>
          </a:prstGeom>
        </p:spPr>
        <p:txBody>
          <a:bodyPr wrap="square">
            <a:spAutoFit/>
          </a:bodyPr>
          <a:lstStyle/>
          <a:p>
            <a:r>
              <a:rPr lang="en-US" dirty="0">
                <a:solidFill>
                  <a:schemeClr val="tx1">
                    <a:lumMod val="75000"/>
                    <a:lumOff val="25000"/>
                  </a:schemeClr>
                </a:solidFill>
                <a:latin typeface="Arial" panose="020B0604020202020204" pitchFamily="34" charset="0"/>
                <a:cs typeface="Arial" panose="020B0604020202020204" pitchFamily="34" charset="0"/>
              </a:rPr>
              <a:t>May not budget revenues that have not legally earned</a:t>
            </a:r>
          </a:p>
        </p:txBody>
      </p:sp>
      <p:sp>
        <p:nvSpPr>
          <p:cNvPr id="53" name="Rectangle 52"/>
          <p:cNvSpPr/>
          <p:nvPr/>
        </p:nvSpPr>
        <p:spPr>
          <a:xfrm>
            <a:off x="7666891" y="4706174"/>
            <a:ext cx="1682400" cy="1477328"/>
          </a:xfrm>
          <a:prstGeom prst="rect">
            <a:avLst/>
          </a:prstGeom>
        </p:spPr>
        <p:txBody>
          <a:bodyPr wrap="square">
            <a:spAutoFit/>
          </a:bodyPr>
          <a:lstStyle/>
          <a:p>
            <a:r>
              <a:rPr lang="en-US" dirty="0">
                <a:solidFill>
                  <a:schemeClr val="tx1">
                    <a:lumMod val="75000"/>
                    <a:lumOff val="25000"/>
                  </a:schemeClr>
                </a:solidFill>
                <a:latin typeface="Arial" panose="020B0604020202020204" pitchFamily="34" charset="0"/>
                <a:cs typeface="Arial" panose="020B0604020202020204" pitchFamily="34" charset="0"/>
              </a:rPr>
              <a:t>May budget contingency appropriations up to 5% in each fund</a:t>
            </a:r>
          </a:p>
        </p:txBody>
      </p:sp>
      <p:sp>
        <p:nvSpPr>
          <p:cNvPr id="54" name="Rectangle 53"/>
          <p:cNvSpPr/>
          <p:nvPr/>
        </p:nvSpPr>
        <p:spPr>
          <a:xfrm>
            <a:off x="2815522" y="4706174"/>
            <a:ext cx="1682400" cy="1200329"/>
          </a:xfrm>
          <a:prstGeom prst="rect">
            <a:avLst/>
          </a:prstGeom>
        </p:spPr>
        <p:txBody>
          <a:bodyPr wrap="square">
            <a:spAutoFit/>
          </a:bodyPr>
          <a:lstStyle/>
          <a:p>
            <a:pPr algn="r"/>
            <a:r>
              <a:rPr lang="en-US" dirty="0">
                <a:solidFill>
                  <a:schemeClr val="tx1">
                    <a:lumMod val="75000"/>
                    <a:lumOff val="25000"/>
                  </a:schemeClr>
                </a:solidFill>
                <a:latin typeface="Arial" panose="020B0604020202020204" pitchFamily="34" charset="0"/>
                <a:cs typeface="Arial" panose="020B0604020202020204" pitchFamily="34" charset="0"/>
              </a:rPr>
              <a:t>Must budget amounts due on multi-year contracts</a:t>
            </a:r>
          </a:p>
        </p:txBody>
      </p:sp>
      <p:sp>
        <p:nvSpPr>
          <p:cNvPr id="55" name="Rectangle 54"/>
          <p:cNvSpPr/>
          <p:nvPr/>
        </p:nvSpPr>
        <p:spPr>
          <a:xfrm>
            <a:off x="1041964" y="4706174"/>
            <a:ext cx="1682400" cy="1477328"/>
          </a:xfrm>
          <a:prstGeom prst="rect">
            <a:avLst/>
          </a:prstGeom>
        </p:spPr>
        <p:txBody>
          <a:bodyPr wrap="square">
            <a:spAutoFit/>
          </a:bodyPr>
          <a:lstStyle/>
          <a:p>
            <a:pPr algn="r"/>
            <a:r>
              <a:rPr lang="en-US" dirty="0">
                <a:solidFill>
                  <a:schemeClr val="tx1">
                    <a:lumMod val="75000"/>
                    <a:lumOff val="25000"/>
                  </a:schemeClr>
                </a:solidFill>
                <a:latin typeface="Arial" panose="020B0604020202020204" pitchFamily="34" charset="0"/>
                <a:cs typeface="Arial" panose="020B0604020202020204" pitchFamily="34" charset="0"/>
              </a:rPr>
              <a:t>Must budget amounts due on outstanding loans (debt service)</a:t>
            </a:r>
          </a:p>
        </p:txBody>
      </p:sp>
      <p:sp>
        <p:nvSpPr>
          <p:cNvPr id="8" name="Rectangle 7"/>
          <p:cNvSpPr/>
          <p:nvPr/>
        </p:nvSpPr>
        <p:spPr>
          <a:xfrm>
            <a:off x="1512275" y="1582714"/>
            <a:ext cx="9319846" cy="954107"/>
          </a:xfrm>
          <a:prstGeom prst="rect">
            <a:avLst/>
          </a:prstGeom>
        </p:spPr>
        <p:txBody>
          <a:bodyPr wrap="square">
            <a:spAutoFit/>
          </a:bodyPr>
          <a:lstStyle/>
          <a:p>
            <a:pPr algn="ctr"/>
            <a:r>
              <a:rPr lang="en-US" sz="2800" dirty="0">
                <a:solidFill>
                  <a:schemeClr val="tx1">
                    <a:lumMod val="65000"/>
                    <a:lumOff val="35000"/>
                  </a:schemeClr>
                </a:solidFill>
                <a:latin typeface="Arial" panose="020B0604020202020204" pitchFamily="34" charset="0"/>
                <a:cs typeface="Arial" panose="020B0604020202020204" pitchFamily="34" charset="0"/>
              </a:rPr>
              <a:t>G.S. 159-13 specifies certain substantive budget requirements and limitations.</a:t>
            </a:r>
          </a:p>
        </p:txBody>
      </p:sp>
      <p:pic>
        <p:nvPicPr>
          <p:cNvPr id="13" name="Graphic 12" descr="Loan with solid fill">
            <a:extLst>
              <a:ext uri="{FF2B5EF4-FFF2-40B4-BE49-F238E27FC236}">
                <a16:creationId xmlns:a16="http://schemas.microsoft.com/office/drawing/2014/main" id="{A8B1F2D9-7FEE-1726-3850-9BB2FA417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09143" y="3333536"/>
            <a:ext cx="914400" cy="914400"/>
          </a:xfrm>
          <a:prstGeom prst="rect">
            <a:avLst/>
          </a:prstGeom>
          <a:effectLst>
            <a:outerShdw blurRad="50800" dist="38100" dir="8100000" algn="tr" rotWithShape="0">
              <a:prstClr val="black">
                <a:alpha val="40000"/>
              </a:prstClr>
            </a:outerShdw>
          </a:effectLst>
        </p:spPr>
      </p:pic>
      <p:pic>
        <p:nvPicPr>
          <p:cNvPr id="18" name="Graphic 17" descr="Daily calendar with solid fill">
            <a:extLst>
              <a:ext uri="{FF2B5EF4-FFF2-40B4-BE49-F238E27FC236}">
                <a16:creationId xmlns:a16="http://schemas.microsoft.com/office/drawing/2014/main" id="{6984DAE2-4762-9847-7E07-5D3AFCC0922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516921" y="3304229"/>
            <a:ext cx="914400" cy="914400"/>
          </a:xfrm>
          <a:prstGeom prst="rect">
            <a:avLst/>
          </a:prstGeom>
          <a:effectLst>
            <a:outerShdw blurRad="50800" dist="38100" dir="8100000" algn="tr" rotWithShape="0">
              <a:prstClr val="black">
                <a:alpha val="40000"/>
              </a:prstClr>
            </a:outerShdw>
          </a:effectLst>
        </p:spPr>
      </p:pic>
      <p:pic>
        <p:nvPicPr>
          <p:cNvPr id="20" name="Graphic 19" descr="Tax with solid fill">
            <a:extLst>
              <a:ext uri="{FF2B5EF4-FFF2-40B4-BE49-F238E27FC236}">
                <a16:creationId xmlns:a16="http://schemas.microsoft.com/office/drawing/2014/main" id="{85ACC2F5-1B61-7A43-A4D2-6AE2A9AECB1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578157" y="3093214"/>
            <a:ext cx="1276136" cy="1276136"/>
          </a:xfrm>
          <a:prstGeom prst="rect">
            <a:avLst/>
          </a:prstGeom>
          <a:effectLst>
            <a:outerShdw blurRad="50800" dist="38100" dir="8100000" algn="tr" rotWithShape="0">
              <a:prstClr val="black">
                <a:alpha val="40000"/>
              </a:prstClr>
            </a:outerShdw>
          </a:effectLst>
        </p:spPr>
      </p:pic>
      <p:pic>
        <p:nvPicPr>
          <p:cNvPr id="23" name="Graphic 22" descr="Cause And Effect with solid fill">
            <a:extLst>
              <a:ext uri="{FF2B5EF4-FFF2-40B4-BE49-F238E27FC236}">
                <a16:creationId xmlns:a16="http://schemas.microsoft.com/office/drawing/2014/main" id="{B3F817FB-F8E1-3AB3-B426-E599885E553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942383" y="3321196"/>
            <a:ext cx="914400" cy="914400"/>
          </a:xfrm>
          <a:prstGeom prst="rect">
            <a:avLst/>
          </a:prstGeom>
          <a:effectLst>
            <a:outerShdw blurRad="50800" dist="38100" dir="8100000" algn="tr" rotWithShape="0">
              <a:prstClr val="black">
                <a:alpha val="40000"/>
              </a:prstClr>
            </a:outerShdw>
          </a:effectLst>
        </p:spPr>
      </p:pic>
      <p:pic>
        <p:nvPicPr>
          <p:cNvPr id="26" name="Graphic 25" descr="No sign with solid fill">
            <a:extLst>
              <a:ext uri="{FF2B5EF4-FFF2-40B4-BE49-F238E27FC236}">
                <a16:creationId xmlns:a16="http://schemas.microsoft.com/office/drawing/2014/main" id="{3AA42077-5AAE-9FF4-C7BE-DB3A9E3A876A}"/>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671536" y="3304229"/>
            <a:ext cx="914400" cy="914400"/>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2541246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768" y="124051"/>
            <a:ext cx="10515600" cy="1133499"/>
          </a:xfrm>
        </p:spPr>
        <p:txBody>
          <a:bodyPr>
            <a:normAutofit/>
          </a:bodyPr>
          <a:lstStyle/>
          <a:p>
            <a:pPr algn="ctr"/>
            <a:r>
              <a:rPr lang="en-US" sz="5200" dirty="0"/>
              <a:t>Budget Timeline</a:t>
            </a:r>
          </a:p>
        </p:txBody>
      </p:sp>
      <p:graphicFrame>
        <p:nvGraphicFramePr>
          <p:cNvPr id="4" name="Content Placeholder 3"/>
          <p:cNvGraphicFramePr>
            <a:graphicFrameLocks noGrp="1"/>
          </p:cNvGraphicFramePr>
          <p:nvPr>
            <p:ph idx="1"/>
          </p:nvPr>
        </p:nvGraphicFramePr>
        <p:xfrm>
          <a:off x="5149516" y="-1"/>
          <a:ext cx="704248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F8A47881-6E0B-51A7-CEE9-5510F6B51D59}"/>
              </a:ext>
            </a:extLst>
          </p:cNvPr>
          <p:cNvSpPr/>
          <p:nvPr/>
        </p:nvSpPr>
        <p:spPr>
          <a:xfrm>
            <a:off x="264695" y="1479884"/>
            <a:ext cx="4620126" cy="4704347"/>
          </a:xfrm>
          <a:prstGeom prst="rect">
            <a:avLst/>
          </a:prstGeom>
          <a:solidFill>
            <a:schemeClr val="tx2"/>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Many local governments are engaged in budget discussions / management year-round, but most active budget processes start in January.</a:t>
            </a:r>
          </a:p>
        </p:txBody>
      </p:sp>
    </p:spTree>
    <p:extLst>
      <p:ext uri="{BB962C8B-B14F-4D97-AF65-F5344CB8AC3E}">
        <p14:creationId xmlns:p14="http://schemas.microsoft.com/office/powerpoint/2010/main" val="1708267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463915B-6E08-BF3C-491D-B9E0542FCCED}"/>
              </a:ext>
            </a:extLst>
          </p:cNvPr>
          <p:cNvSpPr/>
          <p:nvPr/>
        </p:nvSpPr>
        <p:spPr>
          <a:xfrm>
            <a:off x="0" y="0"/>
            <a:ext cx="12192000" cy="1690688"/>
          </a:xfrm>
          <a:prstGeom prst="rect">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474714A-C36F-5421-4EE4-4DF828D7546C}"/>
              </a:ext>
            </a:extLst>
          </p:cNvPr>
          <p:cNvSpPr/>
          <p:nvPr/>
        </p:nvSpPr>
        <p:spPr>
          <a:xfrm>
            <a:off x="154113" y="3026613"/>
            <a:ext cx="3832261" cy="224008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lumMod val="65000"/>
                    <a:lumOff val="35000"/>
                  </a:schemeClr>
                </a:solidFill>
              </a:rPr>
              <a:t>Appropriations = Authorization for Expenditures</a:t>
            </a:r>
          </a:p>
        </p:txBody>
      </p:sp>
      <p:sp>
        <p:nvSpPr>
          <p:cNvPr id="2" name="Title 1">
            <a:extLst>
              <a:ext uri="{FF2B5EF4-FFF2-40B4-BE49-F238E27FC236}">
                <a16:creationId xmlns:a16="http://schemas.microsoft.com/office/drawing/2014/main" id="{3606990C-CEBA-B34C-8028-9365FF277FCF}"/>
              </a:ext>
            </a:extLst>
          </p:cNvPr>
          <p:cNvSpPr>
            <a:spLocks noGrp="1"/>
          </p:cNvSpPr>
          <p:nvPr>
            <p:ph type="title"/>
          </p:nvPr>
        </p:nvSpPr>
        <p:spPr>
          <a:xfrm>
            <a:off x="838200" y="233943"/>
            <a:ext cx="10515600" cy="1325563"/>
          </a:xfrm>
        </p:spPr>
        <p:txBody>
          <a:bodyPr/>
          <a:lstStyle/>
          <a:p>
            <a:pPr algn="ctr"/>
            <a:r>
              <a:rPr lang="en-US" dirty="0">
                <a:solidFill>
                  <a:schemeClr val="bg1"/>
                </a:solidFill>
              </a:rPr>
              <a:t>Local Government Appropriations</a:t>
            </a:r>
            <a:br>
              <a:rPr lang="en-US" dirty="0">
                <a:solidFill>
                  <a:schemeClr val="bg1"/>
                </a:solidFill>
              </a:rPr>
            </a:br>
            <a:r>
              <a:rPr lang="en-US" dirty="0">
                <a:solidFill>
                  <a:schemeClr val="bg1"/>
                </a:solidFill>
              </a:rPr>
              <a:t>FY 2018-19</a:t>
            </a:r>
          </a:p>
        </p:txBody>
      </p:sp>
      <p:graphicFrame>
        <p:nvGraphicFramePr>
          <p:cNvPr id="4" name="Content Placeholder 3">
            <a:extLst>
              <a:ext uri="{FF2B5EF4-FFF2-40B4-BE49-F238E27FC236}">
                <a16:creationId xmlns:a16="http://schemas.microsoft.com/office/drawing/2014/main" id="{2E4FA397-2BE4-694D-AFDB-658AD6B496BB}"/>
              </a:ext>
            </a:extLst>
          </p:cNvPr>
          <p:cNvGraphicFramePr>
            <a:graphicFrameLocks noGrp="1"/>
          </p:cNvGraphicFramePr>
          <p:nvPr>
            <p:ph idx="1"/>
            <p:extLst>
              <p:ext uri="{D42A27DB-BD31-4B8C-83A1-F6EECF244321}">
                <p14:modId xmlns:p14="http://schemas.microsoft.com/office/powerpoint/2010/main" val="853633023"/>
              </p:ext>
            </p:extLst>
          </p:nvPr>
        </p:nvGraphicFramePr>
        <p:xfrm>
          <a:off x="3572206" y="1996759"/>
          <a:ext cx="4045907" cy="43427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a:extLst>
              <a:ext uri="{FF2B5EF4-FFF2-40B4-BE49-F238E27FC236}">
                <a16:creationId xmlns:a16="http://schemas.microsoft.com/office/drawing/2014/main" id="{3E07BA21-61D5-854C-B991-35CAD8FEE5CF}"/>
              </a:ext>
            </a:extLst>
          </p:cNvPr>
          <p:cNvGraphicFramePr>
            <a:graphicFrameLocks/>
          </p:cNvGraphicFramePr>
          <p:nvPr>
            <p:extLst>
              <p:ext uri="{D42A27DB-BD31-4B8C-83A1-F6EECF244321}">
                <p14:modId xmlns:p14="http://schemas.microsoft.com/office/powerpoint/2010/main" val="1084097494"/>
              </p:ext>
            </p:extLst>
          </p:nvPr>
        </p:nvGraphicFramePr>
        <p:xfrm>
          <a:off x="7783215" y="1975269"/>
          <a:ext cx="3756805" cy="43427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DA50BBD-BE41-9A44-AE67-01F9FEA2E417}"/>
              </a:ext>
            </a:extLst>
          </p:cNvPr>
          <p:cNvSpPr txBox="1"/>
          <p:nvPr/>
        </p:nvSpPr>
        <p:spPr>
          <a:xfrm>
            <a:off x="6649216" y="3171917"/>
            <a:ext cx="901876" cy="246221"/>
          </a:xfrm>
          <a:prstGeom prst="rect">
            <a:avLst/>
          </a:prstGeom>
          <a:noFill/>
        </p:spPr>
        <p:txBody>
          <a:bodyPr wrap="square" rtlCol="0">
            <a:spAutoFit/>
          </a:bodyPr>
          <a:lstStyle/>
          <a:p>
            <a:r>
              <a:rPr lang="en-US" sz="1000" dirty="0"/>
              <a:t>Education</a:t>
            </a:r>
          </a:p>
        </p:txBody>
      </p:sp>
      <p:sp>
        <p:nvSpPr>
          <p:cNvPr id="8" name="TextBox 7">
            <a:extLst>
              <a:ext uri="{FF2B5EF4-FFF2-40B4-BE49-F238E27FC236}">
                <a16:creationId xmlns:a16="http://schemas.microsoft.com/office/drawing/2014/main" id="{486FB920-CF7B-1E43-936A-9FABA6CF5B73}"/>
              </a:ext>
            </a:extLst>
          </p:cNvPr>
          <p:cNvSpPr txBox="1"/>
          <p:nvPr/>
        </p:nvSpPr>
        <p:spPr>
          <a:xfrm>
            <a:off x="6649216" y="3854962"/>
            <a:ext cx="901876" cy="246221"/>
          </a:xfrm>
          <a:prstGeom prst="rect">
            <a:avLst/>
          </a:prstGeom>
          <a:noFill/>
        </p:spPr>
        <p:txBody>
          <a:bodyPr wrap="square" rtlCol="0">
            <a:spAutoFit/>
          </a:bodyPr>
          <a:lstStyle/>
          <a:p>
            <a:r>
              <a:rPr lang="en-US" sz="1000" dirty="0"/>
              <a:t>Other</a:t>
            </a:r>
          </a:p>
        </p:txBody>
      </p:sp>
      <p:sp>
        <p:nvSpPr>
          <p:cNvPr id="9" name="TextBox 8">
            <a:extLst>
              <a:ext uri="{FF2B5EF4-FFF2-40B4-BE49-F238E27FC236}">
                <a16:creationId xmlns:a16="http://schemas.microsoft.com/office/drawing/2014/main" id="{6F90A2BF-1433-2240-8E18-99A4B9649C26}"/>
              </a:ext>
            </a:extLst>
          </p:cNvPr>
          <p:cNvSpPr txBox="1"/>
          <p:nvPr/>
        </p:nvSpPr>
        <p:spPr>
          <a:xfrm>
            <a:off x="6649217" y="4336013"/>
            <a:ext cx="1041229" cy="246221"/>
          </a:xfrm>
          <a:prstGeom prst="rect">
            <a:avLst/>
          </a:prstGeom>
          <a:noFill/>
        </p:spPr>
        <p:txBody>
          <a:bodyPr wrap="square" rtlCol="0">
            <a:spAutoFit/>
          </a:bodyPr>
          <a:lstStyle/>
          <a:p>
            <a:r>
              <a:rPr lang="en-US" sz="1000" dirty="0"/>
              <a:t>Public Safety</a:t>
            </a:r>
          </a:p>
        </p:txBody>
      </p:sp>
      <p:sp>
        <p:nvSpPr>
          <p:cNvPr id="10" name="TextBox 9">
            <a:extLst>
              <a:ext uri="{FF2B5EF4-FFF2-40B4-BE49-F238E27FC236}">
                <a16:creationId xmlns:a16="http://schemas.microsoft.com/office/drawing/2014/main" id="{114EF66F-D2D4-7742-A83E-B8F4D7029553}"/>
              </a:ext>
            </a:extLst>
          </p:cNvPr>
          <p:cNvSpPr txBox="1"/>
          <p:nvPr/>
        </p:nvSpPr>
        <p:spPr>
          <a:xfrm>
            <a:off x="6649216" y="4769123"/>
            <a:ext cx="1041229" cy="246221"/>
          </a:xfrm>
          <a:prstGeom prst="rect">
            <a:avLst/>
          </a:prstGeom>
          <a:noFill/>
        </p:spPr>
        <p:txBody>
          <a:bodyPr wrap="square" rtlCol="0">
            <a:spAutoFit/>
          </a:bodyPr>
          <a:lstStyle/>
          <a:p>
            <a:r>
              <a:rPr lang="en-US" sz="1000" dirty="0"/>
              <a:t>General Gov’t</a:t>
            </a:r>
          </a:p>
        </p:txBody>
      </p:sp>
      <p:sp>
        <p:nvSpPr>
          <p:cNvPr id="11" name="TextBox 10">
            <a:extLst>
              <a:ext uri="{FF2B5EF4-FFF2-40B4-BE49-F238E27FC236}">
                <a16:creationId xmlns:a16="http://schemas.microsoft.com/office/drawing/2014/main" id="{6DA149C5-022D-0E41-BE42-0094E548B31B}"/>
              </a:ext>
            </a:extLst>
          </p:cNvPr>
          <p:cNvSpPr txBox="1"/>
          <p:nvPr/>
        </p:nvSpPr>
        <p:spPr>
          <a:xfrm>
            <a:off x="6649215" y="5196498"/>
            <a:ext cx="1184105" cy="246221"/>
          </a:xfrm>
          <a:prstGeom prst="rect">
            <a:avLst/>
          </a:prstGeom>
          <a:noFill/>
        </p:spPr>
        <p:txBody>
          <a:bodyPr wrap="square" rtlCol="0">
            <a:spAutoFit/>
          </a:bodyPr>
          <a:lstStyle/>
          <a:p>
            <a:r>
              <a:rPr lang="en-US" sz="1000" dirty="0"/>
              <a:t>Human Services</a:t>
            </a:r>
          </a:p>
        </p:txBody>
      </p:sp>
      <p:sp>
        <p:nvSpPr>
          <p:cNvPr id="12" name="TextBox 11">
            <a:extLst>
              <a:ext uri="{FF2B5EF4-FFF2-40B4-BE49-F238E27FC236}">
                <a16:creationId xmlns:a16="http://schemas.microsoft.com/office/drawing/2014/main" id="{A6A2AB7F-23BB-C04D-82B6-C186B99E0C9E}"/>
              </a:ext>
            </a:extLst>
          </p:cNvPr>
          <p:cNvSpPr txBox="1"/>
          <p:nvPr/>
        </p:nvSpPr>
        <p:spPr>
          <a:xfrm>
            <a:off x="6649214" y="5677549"/>
            <a:ext cx="1184105" cy="246221"/>
          </a:xfrm>
          <a:prstGeom prst="rect">
            <a:avLst/>
          </a:prstGeom>
          <a:noFill/>
        </p:spPr>
        <p:txBody>
          <a:bodyPr wrap="square" rtlCol="0">
            <a:spAutoFit/>
          </a:bodyPr>
          <a:lstStyle/>
          <a:p>
            <a:r>
              <a:rPr lang="en-US" sz="1000" dirty="0"/>
              <a:t>Debt Service</a:t>
            </a:r>
          </a:p>
        </p:txBody>
      </p:sp>
      <p:sp>
        <p:nvSpPr>
          <p:cNvPr id="13" name="TextBox 12">
            <a:extLst>
              <a:ext uri="{FF2B5EF4-FFF2-40B4-BE49-F238E27FC236}">
                <a16:creationId xmlns:a16="http://schemas.microsoft.com/office/drawing/2014/main" id="{EDC71941-C618-5849-BF33-DC3ACDDFA7C9}"/>
              </a:ext>
            </a:extLst>
          </p:cNvPr>
          <p:cNvSpPr txBox="1"/>
          <p:nvPr/>
        </p:nvSpPr>
        <p:spPr>
          <a:xfrm>
            <a:off x="10586131" y="5677549"/>
            <a:ext cx="901876" cy="246221"/>
          </a:xfrm>
          <a:prstGeom prst="rect">
            <a:avLst/>
          </a:prstGeom>
          <a:noFill/>
        </p:spPr>
        <p:txBody>
          <a:bodyPr wrap="square" rtlCol="0">
            <a:spAutoFit/>
          </a:bodyPr>
          <a:lstStyle/>
          <a:p>
            <a:r>
              <a:rPr lang="en-US" sz="1000" dirty="0"/>
              <a:t>Other</a:t>
            </a:r>
          </a:p>
        </p:txBody>
      </p:sp>
      <p:sp>
        <p:nvSpPr>
          <p:cNvPr id="14" name="TextBox 13">
            <a:extLst>
              <a:ext uri="{FF2B5EF4-FFF2-40B4-BE49-F238E27FC236}">
                <a16:creationId xmlns:a16="http://schemas.microsoft.com/office/drawing/2014/main" id="{CBD77D36-B5AB-BD4E-AF25-E608837ACD5A}"/>
              </a:ext>
            </a:extLst>
          </p:cNvPr>
          <p:cNvSpPr txBox="1"/>
          <p:nvPr/>
        </p:nvSpPr>
        <p:spPr>
          <a:xfrm>
            <a:off x="10586132" y="5227767"/>
            <a:ext cx="1041229" cy="246221"/>
          </a:xfrm>
          <a:prstGeom prst="rect">
            <a:avLst/>
          </a:prstGeom>
          <a:noFill/>
        </p:spPr>
        <p:txBody>
          <a:bodyPr wrap="square" rtlCol="0">
            <a:spAutoFit/>
          </a:bodyPr>
          <a:lstStyle/>
          <a:p>
            <a:r>
              <a:rPr lang="en-US" sz="1000" dirty="0"/>
              <a:t>Public Safety</a:t>
            </a:r>
          </a:p>
        </p:txBody>
      </p:sp>
      <p:sp>
        <p:nvSpPr>
          <p:cNvPr id="15" name="TextBox 14">
            <a:extLst>
              <a:ext uri="{FF2B5EF4-FFF2-40B4-BE49-F238E27FC236}">
                <a16:creationId xmlns:a16="http://schemas.microsoft.com/office/drawing/2014/main" id="{826C1435-E1CC-7E40-82FA-FBDCBB44D871}"/>
              </a:ext>
            </a:extLst>
          </p:cNvPr>
          <p:cNvSpPr txBox="1"/>
          <p:nvPr/>
        </p:nvSpPr>
        <p:spPr>
          <a:xfrm>
            <a:off x="10586131" y="4748880"/>
            <a:ext cx="1041229" cy="246221"/>
          </a:xfrm>
          <a:prstGeom prst="rect">
            <a:avLst/>
          </a:prstGeom>
          <a:noFill/>
        </p:spPr>
        <p:txBody>
          <a:bodyPr wrap="square" rtlCol="0">
            <a:spAutoFit/>
          </a:bodyPr>
          <a:lstStyle/>
          <a:p>
            <a:r>
              <a:rPr lang="en-US" sz="1000" dirty="0"/>
              <a:t>General Gov’t</a:t>
            </a:r>
          </a:p>
        </p:txBody>
      </p:sp>
      <p:sp>
        <p:nvSpPr>
          <p:cNvPr id="16" name="TextBox 15">
            <a:extLst>
              <a:ext uri="{FF2B5EF4-FFF2-40B4-BE49-F238E27FC236}">
                <a16:creationId xmlns:a16="http://schemas.microsoft.com/office/drawing/2014/main" id="{95CD2B2E-BE8D-1043-9F9B-ADD688C31454}"/>
              </a:ext>
            </a:extLst>
          </p:cNvPr>
          <p:cNvSpPr txBox="1"/>
          <p:nvPr/>
        </p:nvSpPr>
        <p:spPr>
          <a:xfrm>
            <a:off x="10596886" y="3732685"/>
            <a:ext cx="1184105" cy="246221"/>
          </a:xfrm>
          <a:prstGeom prst="rect">
            <a:avLst/>
          </a:prstGeom>
          <a:noFill/>
        </p:spPr>
        <p:txBody>
          <a:bodyPr wrap="square" rtlCol="0">
            <a:spAutoFit/>
          </a:bodyPr>
          <a:lstStyle/>
          <a:p>
            <a:r>
              <a:rPr lang="en-US" sz="1000" dirty="0"/>
              <a:t>Utilities</a:t>
            </a:r>
          </a:p>
        </p:txBody>
      </p:sp>
      <p:sp>
        <p:nvSpPr>
          <p:cNvPr id="17" name="TextBox 16">
            <a:extLst>
              <a:ext uri="{FF2B5EF4-FFF2-40B4-BE49-F238E27FC236}">
                <a16:creationId xmlns:a16="http://schemas.microsoft.com/office/drawing/2014/main" id="{3F2BAD2A-6EF3-6142-8F38-6785E82623A6}"/>
              </a:ext>
            </a:extLst>
          </p:cNvPr>
          <p:cNvSpPr txBox="1"/>
          <p:nvPr/>
        </p:nvSpPr>
        <p:spPr>
          <a:xfrm>
            <a:off x="10586131" y="4429889"/>
            <a:ext cx="1184105" cy="246221"/>
          </a:xfrm>
          <a:prstGeom prst="rect">
            <a:avLst/>
          </a:prstGeom>
          <a:noFill/>
        </p:spPr>
        <p:txBody>
          <a:bodyPr wrap="square" rtlCol="0">
            <a:spAutoFit/>
          </a:bodyPr>
          <a:lstStyle/>
          <a:p>
            <a:r>
              <a:rPr lang="en-US" sz="1000" dirty="0"/>
              <a:t>Debt Service</a:t>
            </a:r>
          </a:p>
        </p:txBody>
      </p:sp>
    </p:spTree>
    <p:extLst>
      <p:ext uri="{BB962C8B-B14F-4D97-AF65-F5344CB8AC3E}">
        <p14:creationId xmlns:p14="http://schemas.microsoft.com/office/powerpoint/2010/main" val="416144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58C8CD-4753-704E-A772-11FB54183238}"/>
              </a:ext>
            </a:extLst>
          </p:cNvPr>
          <p:cNvSpPr>
            <a:spLocks noGrp="1"/>
          </p:cNvSpPr>
          <p:nvPr>
            <p:ph type="title"/>
          </p:nvPr>
        </p:nvSpPr>
        <p:spPr>
          <a:xfrm>
            <a:off x="226032" y="333461"/>
            <a:ext cx="6873411" cy="1708242"/>
          </a:xfrm>
        </p:spPr>
        <p:txBody>
          <a:bodyPr anchor="ctr">
            <a:normAutofit/>
          </a:bodyPr>
          <a:lstStyle/>
          <a:p>
            <a:r>
              <a:rPr lang="en-US" sz="4000" dirty="0"/>
              <a:t>What Makes NC Gov’t Unique?</a:t>
            </a:r>
          </a:p>
        </p:txBody>
      </p:sp>
      <p:sp>
        <p:nvSpPr>
          <p:cNvPr id="3" name="Content Placeholder 2">
            <a:extLst>
              <a:ext uri="{FF2B5EF4-FFF2-40B4-BE49-F238E27FC236}">
                <a16:creationId xmlns:a16="http://schemas.microsoft.com/office/drawing/2014/main" id="{0C3646AD-235F-844E-A0A7-90BBE2E2659F}"/>
              </a:ext>
            </a:extLst>
          </p:cNvPr>
          <p:cNvSpPr>
            <a:spLocks noGrp="1"/>
          </p:cNvSpPr>
          <p:nvPr>
            <p:ph idx="1"/>
          </p:nvPr>
        </p:nvSpPr>
        <p:spPr>
          <a:xfrm>
            <a:off x="291102" y="1592496"/>
            <a:ext cx="6304907" cy="5167900"/>
          </a:xfrm>
        </p:spPr>
        <p:txBody>
          <a:bodyPr anchor="ctr">
            <a:normAutofit/>
          </a:bodyPr>
          <a:lstStyle/>
          <a:p>
            <a:pPr>
              <a:spcBef>
                <a:spcPts val="1228"/>
              </a:spcBef>
            </a:pPr>
            <a:r>
              <a:rPr lang="en-US" altLang="x-none" sz="2000" dirty="0">
                <a:ea typeface="ＭＳ Ｐゴシック" charset="-128"/>
              </a:rPr>
              <a:t>State has primary responsibility for funding education and highways</a:t>
            </a:r>
          </a:p>
          <a:p>
            <a:pPr>
              <a:spcBef>
                <a:spcPts val="1228"/>
              </a:spcBef>
            </a:pPr>
            <a:r>
              <a:rPr lang="en-US" altLang="x-none" sz="2000" dirty="0">
                <a:ea typeface="ＭＳ Ｐゴシック" charset="-128"/>
              </a:rPr>
              <a:t>Counties have primary responsibility for human services at the local level</a:t>
            </a:r>
          </a:p>
          <a:p>
            <a:pPr>
              <a:spcBef>
                <a:spcPts val="1228"/>
              </a:spcBef>
            </a:pPr>
            <a:r>
              <a:rPr lang="en-US" altLang="x-none" sz="2000" dirty="0">
                <a:ea typeface="ＭＳ Ｐゴシック" charset="-128"/>
              </a:rPr>
              <a:t>Counties have authority to provide most urban-type services</a:t>
            </a:r>
          </a:p>
          <a:p>
            <a:pPr>
              <a:spcBef>
                <a:spcPts val="1228"/>
              </a:spcBef>
            </a:pPr>
            <a:r>
              <a:rPr lang="en-US" altLang="x-none" sz="2000" dirty="0">
                <a:ea typeface="ＭＳ Ｐゴシック" charset="-128"/>
              </a:rPr>
              <a:t>Counties and cities have extensive authority to regulate and direct urban development</a:t>
            </a:r>
          </a:p>
          <a:p>
            <a:pPr>
              <a:spcBef>
                <a:spcPts val="1228"/>
              </a:spcBef>
            </a:pPr>
            <a:r>
              <a:rPr lang="en-US" altLang="x-none" sz="2000" dirty="0">
                <a:ea typeface="ＭＳ Ｐゴシック" charset="-128"/>
              </a:rPr>
              <a:t>Counties and cities have broad authority to enter interlocal agreements and form regional partnerships</a:t>
            </a:r>
          </a:p>
          <a:p>
            <a:pPr>
              <a:spcBef>
                <a:spcPts val="1228"/>
              </a:spcBef>
            </a:pPr>
            <a:r>
              <a:rPr lang="en-US" altLang="x-none" sz="2000" dirty="0">
                <a:ea typeface="ＭＳ Ｐゴシック" charset="-128"/>
              </a:rPr>
              <a:t>Heavy reliance on general-purpose local governments (counties and cities) to perform most local functions (e.g. schools do not have taxing authority)</a:t>
            </a:r>
          </a:p>
          <a:p>
            <a:endParaRPr lang="en-US" sz="1600" dirty="0"/>
          </a:p>
        </p:txBody>
      </p:sp>
      <p:pic>
        <p:nvPicPr>
          <p:cNvPr id="4" name="Picture 6" descr="Image result for unique">
            <a:extLst>
              <a:ext uri="{FF2B5EF4-FFF2-40B4-BE49-F238E27FC236}">
                <a16:creationId xmlns:a16="http://schemas.microsoft.com/office/drawing/2014/main" id="{D608BF7A-6A60-1E47-AB91-ABAC1B9B19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068" r="7572" b="1"/>
          <a:stretch/>
        </p:blipFill>
        <p:spPr bwMode="auto">
          <a:xfrm>
            <a:off x="6857797" y="-10886"/>
            <a:ext cx="5334204" cy="6868886"/>
          </a:xfrm>
          <a:prstGeom prst="rect">
            <a:avLst/>
          </a:prstGeom>
          <a:noFill/>
          <a:effectLst>
            <a:outerShdw blurRad="127000" dist="50800" dir="10800000" sx="99000" sy="99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7796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E4C802-E287-4955-8BD8-D181E6BFAAB7}"/>
              </a:ext>
            </a:extLst>
          </p:cNvPr>
          <p:cNvSpPr/>
          <p:nvPr/>
        </p:nvSpPr>
        <p:spPr>
          <a:xfrm>
            <a:off x="289870" y="320227"/>
            <a:ext cx="2295012" cy="62417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504000" rtlCol="0" anchor="ctr"/>
          <a:lstStyle/>
          <a:p>
            <a:pPr algn="ctr"/>
            <a:endParaRPr lang="en-IN" dirty="0"/>
          </a:p>
        </p:txBody>
      </p:sp>
      <p:sp>
        <p:nvSpPr>
          <p:cNvPr id="60" name="Rectangle 59">
            <a:extLst>
              <a:ext uri="{FF2B5EF4-FFF2-40B4-BE49-F238E27FC236}">
                <a16:creationId xmlns:a16="http://schemas.microsoft.com/office/drawing/2014/main" id="{4F87F18A-71EE-4E8B-962F-F880DBB9BB91}"/>
              </a:ext>
            </a:extLst>
          </p:cNvPr>
          <p:cNvSpPr/>
          <p:nvPr/>
        </p:nvSpPr>
        <p:spPr>
          <a:xfrm>
            <a:off x="304919" y="2289398"/>
            <a:ext cx="2295012" cy="14047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Rectangle 3">
            <a:extLst>
              <a:ext uri="{FF2B5EF4-FFF2-40B4-BE49-F238E27FC236}">
                <a16:creationId xmlns:a16="http://schemas.microsoft.com/office/drawing/2014/main" id="{0363A858-C4E0-4A35-A3E2-035C5B7EB81C}"/>
              </a:ext>
            </a:extLst>
          </p:cNvPr>
          <p:cNvSpPr/>
          <p:nvPr/>
        </p:nvSpPr>
        <p:spPr>
          <a:xfrm>
            <a:off x="4948494" y="320227"/>
            <a:ext cx="2295012" cy="62417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504000" rtlCol="0" anchor="ctr"/>
          <a:lstStyle/>
          <a:p>
            <a:pPr algn="ctr"/>
            <a:endParaRPr lang="en-IN" dirty="0"/>
          </a:p>
        </p:txBody>
      </p:sp>
      <p:sp>
        <p:nvSpPr>
          <p:cNvPr id="80" name="TextBox 79">
            <a:extLst>
              <a:ext uri="{FF2B5EF4-FFF2-40B4-BE49-F238E27FC236}">
                <a16:creationId xmlns:a16="http://schemas.microsoft.com/office/drawing/2014/main" id="{F92F847E-67A8-4962-BE4A-45D35A627EA2}"/>
              </a:ext>
            </a:extLst>
          </p:cNvPr>
          <p:cNvSpPr txBox="1"/>
          <p:nvPr/>
        </p:nvSpPr>
        <p:spPr>
          <a:xfrm>
            <a:off x="495741" y="2681735"/>
            <a:ext cx="1913367" cy="562638"/>
          </a:xfrm>
          <a:prstGeom prst="rect">
            <a:avLst/>
          </a:prstGeom>
          <a:noFill/>
        </p:spPr>
        <p:txBody>
          <a:bodyPr wrap="square" lIns="0" tIns="0" rIns="0" bIns="0" rtlCol="0" anchor="ctr">
            <a:noAutofit/>
          </a:bodyPr>
          <a:lstStyle/>
          <a:p>
            <a:pPr algn="ctr"/>
            <a:r>
              <a:rPr lang="en-IN" sz="2400" b="1" dirty="0">
                <a:solidFill>
                  <a:schemeClr val="bg1"/>
                </a:solidFill>
              </a:rPr>
              <a:t>Budgeting</a:t>
            </a:r>
          </a:p>
        </p:txBody>
      </p:sp>
      <p:sp>
        <p:nvSpPr>
          <p:cNvPr id="72" name="Rectangle 71">
            <a:extLst>
              <a:ext uri="{FF2B5EF4-FFF2-40B4-BE49-F238E27FC236}">
                <a16:creationId xmlns:a16="http://schemas.microsoft.com/office/drawing/2014/main" id="{FDC0374A-05AB-40E4-9873-879CEC285C88}"/>
              </a:ext>
            </a:extLst>
          </p:cNvPr>
          <p:cNvSpPr/>
          <p:nvPr/>
        </p:nvSpPr>
        <p:spPr>
          <a:xfrm>
            <a:off x="4948495" y="2289398"/>
            <a:ext cx="2295012" cy="140473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a:extLst>
              <a:ext uri="{FF2B5EF4-FFF2-40B4-BE49-F238E27FC236}">
                <a16:creationId xmlns:a16="http://schemas.microsoft.com/office/drawing/2014/main" id="{1E25DF98-71A9-46A9-9C1C-401A1CC2C496}"/>
              </a:ext>
            </a:extLst>
          </p:cNvPr>
          <p:cNvSpPr/>
          <p:nvPr/>
        </p:nvSpPr>
        <p:spPr>
          <a:xfrm>
            <a:off x="7270282" y="308114"/>
            <a:ext cx="2295012" cy="62417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504000" rtlCol="0" anchor="ctr"/>
          <a:lstStyle/>
          <a:p>
            <a:pPr algn="ctr"/>
            <a:endParaRPr lang="en-IN" dirty="0"/>
          </a:p>
        </p:txBody>
      </p:sp>
      <p:sp>
        <p:nvSpPr>
          <p:cNvPr id="74" name="TextBox 73">
            <a:extLst>
              <a:ext uri="{FF2B5EF4-FFF2-40B4-BE49-F238E27FC236}">
                <a16:creationId xmlns:a16="http://schemas.microsoft.com/office/drawing/2014/main" id="{3C3CF40D-EF09-4B00-BABF-8C8E0F2D8507}"/>
              </a:ext>
            </a:extLst>
          </p:cNvPr>
          <p:cNvSpPr txBox="1"/>
          <p:nvPr/>
        </p:nvSpPr>
        <p:spPr>
          <a:xfrm>
            <a:off x="5139317" y="2681735"/>
            <a:ext cx="1913367" cy="562638"/>
          </a:xfrm>
          <a:prstGeom prst="rect">
            <a:avLst/>
          </a:prstGeom>
          <a:noFill/>
        </p:spPr>
        <p:txBody>
          <a:bodyPr wrap="square" lIns="0" tIns="0" rIns="0" bIns="0" rtlCol="0" anchor="ctr">
            <a:noAutofit/>
          </a:bodyPr>
          <a:lstStyle/>
          <a:p>
            <a:pPr algn="ctr"/>
            <a:r>
              <a:rPr lang="en-IN" sz="2400" b="1" dirty="0">
                <a:solidFill>
                  <a:schemeClr val="bg1"/>
                </a:solidFill>
              </a:rPr>
              <a:t>Obligating &amp; Disbursing Public Funds</a:t>
            </a:r>
          </a:p>
        </p:txBody>
      </p:sp>
      <p:sp>
        <p:nvSpPr>
          <p:cNvPr id="75" name="Rectangle 74">
            <a:extLst>
              <a:ext uri="{FF2B5EF4-FFF2-40B4-BE49-F238E27FC236}">
                <a16:creationId xmlns:a16="http://schemas.microsoft.com/office/drawing/2014/main" id="{24E9D209-C5B0-4BBF-B644-6CD2B1FB3CC7}"/>
              </a:ext>
            </a:extLst>
          </p:cNvPr>
          <p:cNvSpPr/>
          <p:nvPr/>
        </p:nvSpPr>
        <p:spPr>
          <a:xfrm>
            <a:off x="7270282" y="2289398"/>
            <a:ext cx="2295012" cy="1404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7" name="TextBox 76">
            <a:extLst>
              <a:ext uri="{FF2B5EF4-FFF2-40B4-BE49-F238E27FC236}">
                <a16:creationId xmlns:a16="http://schemas.microsoft.com/office/drawing/2014/main" id="{A70169BA-887E-4BFA-9198-6A93CAB45C24}"/>
              </a:ext>
            </a:extLst>
          </p:cNvPr>
          <p:cNvSpPr txBox="1"/>
          <p:nvPr/>
        </p:nvSpPr>
        <p:spPr>
          <a:xfrm>
            <a:off x="7461104" y="2681735"/>
            <a:ext cx="1913367" cy="562638"/>
          </a:xfrm>
          <a:prstGeom prst="rect">
            <a:avLst/>
          </a:prstGeom>
          <a:noFill/>
        </p:spPr>
        <p:txBody>
          <a:bodyPr wrap="square" lIns="0" tIns="0" rIns="0" bIns="0" rtlCol="0" anchor="ctr">
            <a:noAutofit/>
          </a:bodyPr>
          <a:lstStyle/>
          <a:p>
            <a:pPr algn="ctr"/>
            <a:r>
              <a:rPr lang="en-IN" sz="2400" b="1" dirty="0">
                <a:solidFill>
                  <a:schemeClr val="bg1"/>
                </a:solidFill>
              </a:rPr>
              <a:t>Accounting &amp; Financial Reporting</a:t>
            </a:r>
          </a:p>
        </p:txBody>
      </p:sp>
      <p:sp>
        <p:nvSpPr>
          <p:cNvPr id="3" name="Rectangle 2">
            <a:extLst>
              <a:ext uri="{FF2B5EF4-FFF2-40B4-BE49-F238E27FC236}">
                <a16:creationId xmlns:a16="http://schemas.microsoft.com/office/drawing/2014/main" id="{DF6B90A6-EF2C-450D-BAF9-2396E76DF6C9}"/>
              </a:ext>
            </a:extLst>
          </p:cNvPr>
          <p:cNvSpPr/>
          <p:nvPr/>
        </p:nvSpPr>
        <p:spPr>
          <a:xfrm>
            <a:off x="2623623" y="308114"/>
            <a:ext cx="2295012" cy="62417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504000" rtlCol="0" anchor="ctr"/>
          <a:lstStyle/>
          <a:p>
            <a:pPr algn="ctr"/>
            <a:endParaRPr lang="en-IN" dirty="0"/>
          </a:p>
        </p:txBody>
      </p:sp>
      <p:sp>
        <p:nvSpPr>
          <p:cNvPr id="29" name="Rectangle 28">
            <a:extLst>
              <a:ext uri="{FF2B5EF4-FFF2-40B4-BE49-F238E27FC236}">
                <a16:creationId xmlns:a16="http://schemas.microsoft.com/office/drawing/2014/main" id="{06680E92-76CE-4848-93EA-0FB7206C94E0}"/>
              </a:ext>
            </a:extLst>
          </p:cNvPr>
          <p:cNvSpPr/>
          <p:nvPr/>
        </p:nvSpPr>
        <p:spPr>
          <a:xfrm>
            <a:off x="9592069" y="320227"/>
            <a:ext cx="2295012" cy="62417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504000" rtlCol="0" anchor="ctr"/>
          <a:lstStyle/>
          <a:p>
            <a:pPr algn="ctr"/>
            <a:endParaRPr lang="en-IN" dirty="0"/>
          </a:p>
        </p:txBody>
      </p:sp>
      <p:sp>
        <p:nvSpPr>
          <p:cNvPr id="65" name="Rectangle 64">
            <a:extLst>
              <a:ext uri="{FF2B5EF4-FFF2-40B4-BE49-F238E27FC236}">
                <a16:creationId xmlns:a16="http://schemas.microsoft.com/office/drawing/2014/main" id="{A29584D3-F1FA-42E7-BE33-E2AE012E1384}"/>
              </a:ext>
            </a:extLst>
          </p:cNvPr>
          <p:cNvSpPr/>
          <p:nvPr/>
        </p:nvSpPr>
        <p:spPr>
          <a:xfrm>
            <a:off x="2626707" y="2289398"/>
            <a:ext cx="2295012" cy="140473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 name="TextBox 70">
            <a:extLst>
              <a:ext uri="{FF2B5EF4-FFF2-40B4-BE49-F238E27FC236}">
                <a16:creationId xmlns:a16="http://schemas.microsoft.com/office/drawing/2014/main" id="{6B62C155-6D02-40CF-AEAA-0116D0DDEEB4}"/>
              </a:ext>
            </a:extLst>
          </p:cNvPr>
          <p:cNvSpPr txBox="1"/>
          <p:nvPr/>
        </p:nvSpPr>
        <p:spPr>
          <a:xfrm>
            <a:off x="2817529" y="2681735"/>
            <a:ext cx="1913367" cy="562638"/>
          </a:xfrm>
          <a:prstGeom prst="rect">
            <a:avLst/>
          </a:prstGeom>
          <a:noFill/>
        </p:spPr>
        <p:txBody>
          <a:bodyPr wrap="square" lIns="0" tIns="0" rIns="0" bIns="0" rtlCol="0" anchor="ctr">
            <a:noAutofit/>
          </a:bodyPr>
          <a:lstStyle/>
          <a:p>
            <a:pPr algn="ctr"/>
            <a:r>
              <a:rPr lang="en-IN" sz="2400" b="1" dirty="0">
                <a:solidFill>
                  <a:schemeClr val="bg1"/>
                </a:solidFill>
              </a:rPr>
              <a:t>Cash Management &amp; Investments</a:t>
            </a:r>
          </a:p>
        </p:txBody>
      </p:sp>
      <p:sp>
        <p:nvSpPr>
          <p:cNvPr id="32" name="Rectangle 31">
            <a:extLst>
              <a:ext uri="{FF2B5EF4-FFF2-40B4-BE49-F238E27FC236}">
                <a16:creationId xmlns:a16="http://schemas.microsoft.com/office/drawing/2014/main" id="{C2BAF69C-DF3A-4E0C-9ED6-002F304D54CD}"/>
              </a:ext>
            </a:extLst>
          </p:cNvPr>
          <p:cNvSpPr/>
          <p:nvPr/>
        </p:nvSpPr>
        <p:spPr>
          <a:xfrm>
            <a:off x="9592070" y="2289398"/>
            <a:ext cx="2295012" cy="1404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TextBox 33">
            <a:extLst>
              <a:ext uri="{FF2B5EF4-FFF2-40B4-BE49-F238E27FC236}">
                <a16:creationId xmlns:a16="http://schemas.microsoft.com/office/drawing/2014/main" id="{9EC8FE19-6F79-4BE6-817E-BD9FF36D5ACC}"/>
              </a:ext>
            </a:extLst>
          </p:cNvPr>
          <p:cNvSpPr txBox="1"/>
          <p:nvPr/>
        </p:nvSpPr>
        <p:spPr>
          <a:xfrm>
            <a:off x="9782892" y="2681735"/>
            <a:ext cx="1913367" cy="562638"/>
          </a:xfrm>
          <a:prstGeom prst="rect">
            <a:avLst/>
          </a:prstGeom>
          <a:noFill/>
        </p:spPr>
        <p:txBody>
          <a:bodyPr wrap="square" lIns="0" tIns="0" rIns="0" bIns="0" rtlCol="0" anchor="ctr">
            <a:noAutofit/>
          </a:bodyPr>
          <a:lstStyle/>
          <a:p>
            <a:pPr algn="ctr"/>
            <a:r>
              <a:rPr lang="en-IN" sz="2400" b="1" dirty="0">
                <a:solidFill>
                  <a:schemeClr val="bg1"/>
                </a:solidFill>
              </a:rPr>
              <a:t>Auditing &amp; Local Government Commission</a:t>
            </a:r>
          </a:p>
        </p:txBody>
      </p:sp>
      <p:sp>
        <p:nvSpPr>
          <p:cNvPr id="46" name="Oval 45">
            <a:extLst>
              <a:ext uri="{FF2B5EF4-FFF2-40B4-BE49-F238E27FC236}">
                <a16:creationId xmlns:a16="http://schemas.microsoft.com/office/drawing/2014/main" id="{E80FC9E8-1CEF-4CCF-80FB-BB07FCC87028}"/>
              </a:ext>
            </a:extLst>
          </p:cNvPr>
          <p:cNvSpPr/>
          <p:nvPr/>
        </p:nvSpPr>
        <p:spPr>
          <a:xfrm>
            <a:off x="853561" y="764704"/>
            <a:ext cx="1197728" cy="119772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3" name="Freeform: Shape 52">
            <a:extLst>
              <a:ext uri="{FF2B5EF4-FFF2-40B4-BE49-F238E27FC236}">
                <a16:creationId xmlns:a16="http://schemas.microsoft.com/office/drawing/2014/main" id="{71ACA250-2335-41E2-A196-E9900F956EE6}"/>
              </a:ext>
            </a:extLst>
          </p:cNvPr>
          <p:cNvSpPr/>
          <p:nvPr/>
        </p:nvSpPr>
        <p:spPr>
          <a:xfrm rot="18817656">
            <a:off x="1135212" y="858253"/>
            <a:ext cx="1046836" cy="469828"/>
          </a:xfrm>
          <a:custGeom>
            <a:avLst/>
            <a:gdLst>
              <a:gd name="connsiteX0" fmla="*/ 1378797 w 1378797"/>
              <a:gd name="connsiteY0" fmla="*/ 832810 h 946747"/>
              <a:gd name="connsiteX1" fmla="*/ 1266068 w 1378797"/>
              <a:gd name="connsiteY1" fmla="*/ 945539 h 946747"/>
              <a:gd name="connsiteX2" fmla="*/ 119926 w 1378797"/>
              <a:gd name="connsiteY2" fmla="*/ 945539 h 946747"/>
              <a:gd name="connsiteX3" fmla="*/ 113940 w 1378797"/>
              <a:gd name="connsiteY3" fmla="*/ 946747 h 946747"/>
              <a:gd name="connsiteX4" fmla="*/ 34228 w 1378797"/>
              <a:gd name="connsiteY4" fmla="*/ 913730 h 946747"/>
              <a:gd name="connsiteX5" fmla="*/ 33743 w 1378797"/>
              <a:gd name="connsiteY5" fmla="*/ 913011 h 946747"/>
              <a:gd name="connsiteX6" fmla="*/ 33017 w 1378797"/>
              <a:gd name="connsiteY6" fmla="*/ 912522 h 946747"/>
              <a:gd name="connsiteX7" fmla="*/ 0 w 1378797"/>
              <a:gd name="connsiteY7" fmla="*/ 832810 h 946747"/>
              <a:gd name="connsiteX8" fmla="*/ 1211 w 1378797"/>
              <a:gd name="connsiteY8" fmla="*/ 826814 h 946747"/>
              <a:gd name="connsiteX9" fmla="*/ 1211 w 1378797"/>
              <a:gd name="connsiteY9" fmla="*/ 112729 h 946747"/>
              <a:gd name="connsiteX10" fmla="*/ 113940 w 1378797"/>
              <a:gd name="connsiteY10" fmla="*/ 0 h 946747"/>
              <a:gd name="connsiteX11" fmla="*/ 226669 w 1378797"/>
              <a:gd name="connsiteY11" fmla="*/ 112729 h 946747"/>
              <a:gd name="connsiteX12" fmla="*/ 226669 w 1378797"/>
              <a:gd name="connsiteY12" fmla="*/ 720081 h 946747"/>
              <a:gd name="connsiteX13" fmla="*/ 1266068 w 1378797"/>
              <a:gd name="connsiteY13" fmla="*/ 720081 h 946747"/>
              <a:gd name="connsiteX14" fmla="*/ 1378797 w 1378797"/>
              <a:gd name="connsiteY14"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266068 w 1378797"/>
              <a:gd name="connsiteY12" fmla="*/ 720081 h 946747"/>
              <a:gd name="connsiteX13" fmla="*/ 1378797 w 1378797"/>
              <a:gd name="connsiteY13"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611766 w 1611766"/>
              <a:gd name="connsiteY0" fmla="*/ 946817 h 946817"/>
              <a:gd name="connsiteX1" fmla="*/ 119926 w 1611766"/>
              <a:gd name="connsiteY1" fmla="*/ 945539 h 946817"/>
              <a:gd name="connsiteX2" fmla="*/ 113940 w 1611766"/>
              <a:gd name="connsiteY2" fmla="*/ 946747 h 946817"/>
              <a:gd name="connsiteX3" fmla="*/ 34228 w 1611766"/>
              <a:gd name="connsiteY3" fmla="*/ 913730 h 946817"/>
              <a:gd name="connsiteX4" fmla="*/ 33743 w 1611766"/>
              <a:gd name="connsiteY4" fmla="*/ 913011 h 946817"/>
              <a:gd name="connsiteX5" fmla="*/ 33017 w 1611766"/>
              <a:gd name="connsiteY5" fmla="*/ 912522 h 946817"/>
              <a:gd name="connsiteX6" fmla="*/ 0 w 1611766"/>
              <a:gd name="connsiteY6" fmla="*/ 832810 h 946817"/>
              <a:gd name="connsiteX7" fmla="*/ 1211 w 1611766"/>
              <a:gd name="connsiteY7" fmla="*/ 826814 h 946817"/>
              <a:gd name="connsiteX8" fmla="*/ 1211 w 1611766"/>
              <a:gd name="connsiteY8" fmla="*/ 112729 h 946817"/>
              <a:gd name="connsiteX9" fmla="*/ 113940 w 1611766"/>
              <a:gd name="connsiteY9" fmla="*/ 0 h 946817"/>
              <a:gd name="connsiteX10" fmla="*/ 226669 w 1611766"/>
              <a:gd name="connsiteY10" fmla="*/ 112729 h 946817"/>
              <a:gd name="connsiteX11" fmla="*/ 226669 w 1611766"/>
              <a:gd name="connsiteY11" fmla="*/ 720081 h 946817"/>
              <a:gd name="connsiteX12" fmla="*/ 1611766 w 1611766"/>
              <a:gd name="connsiteY12" fmla="*/ 946817 h 946817"/>
              <a:gd name="connsiteX0" fmla="*/ 2239892 w 2239892"/>
              <a:gd name="connsiteY0" fmla="*/ 1005281 h 1005282"/>
              <a:gd name="connsiteX1" fmla="*/ 119926 w 2239892"/>
              <a:gd name="connsiteY1" fmla="*/ 945539 h 1005282"/>
              <a:gd name="connsiteX2" fmla="*/ 113940 w 2239892"/>
              <a:gd name="connsiteY2" fmla="*/ 946747 h 1005282"/>
              <a:gd name="connsiteX3" fmla="*/ 34228 w 2239892"/>
              <a:gd name="connsiteY3" fmla="*/ 913730 h 1005282"/>
              <a:gd name="connsiteX4" fmla="*/ 33743 w 2239892"/>
              <a:gd name="connsiteY4" fmla="*/ 913011 h 1005282"/>
              <a:gd name="connsiteX5" fmla="*/ 33017 w 2239892"/>
              <a:gd name="connsiteY5" fmla="*/ 912522 h 1005282"/>
              <a:gd name="connsiteX6" fmla="*/ 0 w 2239892"/>
              <a:gd name="connsiteY6" fmla="*/ 832810 h 1005282"/>
              <a:gd name="connsiteX7" fmla="*/ 1211 w 2239892"/>
              <a:gd name="connsiteY7" fmla="*/ 826814 h 1005282"/>
              <a:gd name="connsiteX8" fmla="*/ 1211 w 2239892"/>
              <a:gd name="connsiteY8" fmla="*/ 112729 h 1005282"/>
              <a:gd name="connsiteX9" fmla="*/ 113940 w 2239892"/>
              <a:gd name="connsiteY9" fmla="*/ 0 h 1005282"/>
              <a:gd name="connsiteX10" fmla="*/ 226669 w 2239892"/>
              <a:gd name="connsiteY10" fmla="*/ 112729 h 1005282"/>
              <a:gd name="connsiteX11" fmla="*/ 226669 w 2239892"/>
              <a:gd name="connsiteY11" fmla="*/ 720081 h 1005282"/>
              <a:gd name="connsiteX12" fmla="*/ 2239892 w 2239892"/>
              <a:gd name="connsiteY12" fmla="*/ 1005281 h 100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892" h="1005282">
                <a:moveTo>
                  <a:pt x="2239892" y="1005281"/>
                </a:moveTo>
                <a:lnTo>
                  <a:pt x="119926" y="945539"/>
                </a:lnTo>
                <a:lnTo>
                  <a:pt x="113940" y="946747"/>
                </a:lnTo>
                <a:cubicBezTo>
                  <a:pt x="82810" y="946747"/>
                  <a:pt x="54628" y="934130"/>
                  <a:pt x="34228" y="913730"/>
                </a:cubicBezTo>
                <a:lnTo>
                  <a:pt x="33743" y="913011"/>
                </a:lnTo>
                <a:lnTo>
                  <a:pt x="33017" y="912522"/>
                </a:lnTo>
                <a:cubicBezTo>
                  <a:pt x="12618" y="892122"/>
                  <a:pt x="0" y="863939"/>
                  <a:pt x="0" y="832810"/>
                </a:cubicBezTo>
                <a:lnTo>
                  <a:pt x="1211" y="826814"/>
                </a:lnTo>
                <a:lnTo>
                  <a:pt x="1211" y="112729"/>
                </a:lnTo>
                <a:cubicBezTo>
                  <a:pt x="1211" y="50470"/>
                  <a:pt x="51681" y="0"/>
                  <a:pt x="113940" y="0"/>
                </a:cubicBezTo>
                <a:cubicBezTo>
                  <a:pt x="176199" y="0"/>
                  <a:pt x="226669" y="50470"/>
                  <a:pt x="226669" y="112729"/>
                </a:cubicBezTo>
                <a:lnTo>
                  <a:pt x="226669" y="720081"/>
                </a:lnTo>
                <a:lnTo>
                  <a:pt x="2239892" y="10052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58" name="Oval 57">
            <a:extLst>
              <a:ext uri="{FF2B5EF4-FFF2-40B4-BE49-F238E27FC236}">
                <a16:creationId xmlns:a16="http://schemas.microsoft.com/office/drawing/2014/main" id="{BBF1B242-3A61-4A3D-9FFC-449B2412E9D5}"/>
              </a:ext>
            </a:extLst>
          </p:cNvPr>
          <p:cNvSpPr/>
          <p:nvPr/>
        </p:nvSpPr>
        <p:spPr>
          <a:xfrm>
            <a:off x="3175349" y="764704"/>
            <a:ext cx="1197728" cy="1197728"/>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9" name="Freeform: Shape 58">
            <a:extLst>
              <a:ext uri="{FF2B5EF4-FFF2-40B4-BE49-F238E27FC236}">
                <a16:creationId xmlns:a16="http://schemas.microsoft.com/office/drawing/2014/main" id="{0DFE7296-EA12-4BFC-B30C-3A6F0E4DEC50}"/>
              </a:ext>
            </a:extLst>
          </p:cNvPr>
          <p:cNvSpPr/>
          <p:nvPr/>
        </p:nvSpPr>
        <p:spPr>
          <a:xfrm rot="18817656">
            <a:off x="3457000" y="858253"/>
            <a:ext cx="1046836" cy="469828"/>
          </a:xfrm>
          <a:custGeom>
            <a:avLst/>
            <a:gdLst>
              <a:gd name="connsiteX0" fmla="*/ 1378797 w 1378797"/>
              <a:gd name="connsiteY0" fmla="*/ 832810 h 946747"/>
              <a:gd name="connsiteX1" fmla="*/ 1266068 w 1378797"/>
              <a:gd name="connsiteY1" fmla="*/ 945539 h 946747"/>
              <a:gd name="connsiteX2" fmla="*/ 119926 w 1378797"/>
              <a:gd name="connsiteY2" fmla="*/ 945539 h 946747"/>
              <a:gd name="connsiteX3" fmla="*/ 113940 w 1378797"/>
              <a:gd name="connsiteY3" fmla="*/ 946747 h 946747"/>
              <a:gd name="connsiteX4" fmla="*/ 34228 w 1378797"/>
              <a:gd name="connsiteY4" fmla="*/ 913730 h 946747"/>
              <a:gd name="connsiteX5" fmla="*/ 33743 w 1378797"/>
              <a:gd name="connsiteY5" fmla="*/ 913011 h 946747"/>
              <a:gd name="connsiteX6" fmla="*/ 33017 w 1378797"/>
              <a:gd name="connsiteY6" fmla="*/ 912522 h 946747"/>
              <a:gd name="connsiteX7" fmla="*/ 0 w 1378797"/>
              <a:gd name="connsiteY7" fmla="*/ 832810 h 946747"/>
              <a:gd name="connsiteX8" fmla="*/ 1211 w 1378797"/>
              <a:gd name="connsiteY8" fmla="*/ 826814 h 946747"/>
              <a:gd name="connsiteX9" fmla="*/ 1211 w 1378797"/>
              <a:gd name="connsiteY9" fmla="*/ 112729 h 946747"/>
              <a:gd name="connsiteX10" fmla="*/ 113940 w 1378797"/>
              <a:gd name="connsiteY10" fmla="*/ 0 h 946747"/>
              <a:gd name="connsiteX11" fmla="*/ 226669 w 1378797"/>
              <a:gd name="connsiteY11" fmla="*/ 112729 h 946747"/>
              <a:gd name="connsiteX12" fmla="*/ 226669 w 1378797"/>
              <a:gd name="connsiteY12" fmla="*/ 720081 h 946747"/>
              <a:gd name="connsiteX13" fmla="*/ 1266068 w 1378797"/>
              <a:gd name="connsiteY13" fmla="*/ 720081 h 946747"/>
              <a:gd name="connsiteX14" fmla="*/ 1378797 w 1378797"/>
              <a:gd name="connsiteY14"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266068 w 1378797"/>
              <a:gd name="connsiteY12" fmla="*/ 720081 h 946747"/>
              <a:gd name="connsiteX13" fmla="*/ 1378797 w 1378797"/>
              <a:gd name="connsiteY13"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611766 w 1611766"/>
              <a:gd name="connsiteY0" fmla="*/ 946817 h 946817"/>
              <a:gd name="connsiteX1" fmla="*/ 119926 w 1611766"/>
              <a:gd name="connsiteY1" fmla="*/ 945539 h 946817"/>
              <a:gd name="connsiteX2" fmla="*/ 113940 w 1611766"/>
              <a:gd name="connsiteY2" fmla="*/ 946747 h 946817"/>
              <a:gd name="connsiteX3" fmla="*/ 34228 w 1611766"/>
              <a:gd name="connsiteY3" fmla="*/ 913730 h 946817"/>
              <a:gd name="connsiteX4" fmla="*/ 33743 w 1611766"/>
              <a:gd name="connsiteY4" fmla="*/ 913011 h 946817"/>
              <a:gd name="connsiteX5" fmla="*/ 33017 w 1611766"/>
              <a:gd name="connsiteY5" fmla="*/ 912522 h 946817"/>
              <a:gd name="connsiteX6" fmla="*/ 0 w 1611766"/>
              <a:gd name="connsiteY6" fmla="*/ 832810 h 946817"/>
              <a:gd name="connsiteX7" fmla="*/ 1211 w 1611766"/>
              <a:gd name="connsiteY7" fmla="*/ 826814 h 946817"/>
              <a:gd name="connsiteX8" fmla="*/ 1211 w 1611766"/>
              <a:gd name="connsiteY8" fmla="*/ 112729 h 946817"/>
              <a:gd name="connsiteX9" fmla="*/ 113940 w 1611766"/>
              <a:gd name="connsiteY9" fmla="*/ 0 h 946817"/>
              <a:gd name="connsiteX10" fmla="*/ 226669 w 1611766"/>
              <a:gd name="connsiteY10" fmla="*/ 112729 h 946817"/>
              <a:gd name="connsiteX11" fmla="*/ 226669 w 1611766"/>
              <a:gd name="connsiteY11" fmla="*/ 720081 h 946817"/>
              <a:gd name="connsiteX12" fmla="*/ 1611766 w 1611766"/>
              <a:gd name="connsiteY12" fmla="*/ 946817 h 946817"/>
              <a:gd name="connsiteX0" fmla="*/ 2239892 w 2239892"/>
              <a:gd name="connsiteY0" fmla="*/ 1005281 h 1005282"/>
              <a:gd name="connsiteX1" fmla="*/ 119926 w 2239892"/>
              <a:gd name="connsiteY1" fmla="*/ 945539 h 1005282"/>
              <a:gd name="connsiteX2" fmla="*/ 113940 w 2239892"/>
              <a:gd name="connsiteY2" fmla="*/ 946747 h 1005282"/>
              <a:gd name="connsiteX3" fmla="*/ 34228 w 2239892"/>
              <a:gd name="connsiteY3" fmla="*/ 913730 h 1005282"/>
              <a:gd name="connsiteX4" fmla="*/ 33743 w 2239892"/>
              <a:gd name="connsiteY4" fmla="*/ 913011 h 1005282"/>
              <a:gd name="connsiteX5" fmla="*/ 33017 w 2239892"/>
              <a:gd name="connsiteY5" fmla="*/ 912522 h 1005282"/>
              <a:gd name="connsiteX6" fmla="*/ 0 w 2239892"/>
              <a:gd name="connsiteY6" fmla="*/ 832810 h 1005282"/>
              <a:gd name="connsiteX7" fmla="*/ 1211 w 2239892"/>
              <a:gd name="connsiteY7" fmla="*/ 826814 h 1005282"/>
              <a:gd name="connsiteX8" fmla="*/ 1211 w 2239892"/>
              <a:gd name="connsiteY8" fmla="*/ 112729 h 1005282"/>
              <a:gd name="connsiteX9" fmla="*/ 113940 w 2239892"/>
              <a:gd name="connsiteY9" fmla="*/ 0 h 1005282"/>
              <a:gd name="connsiteX10" fmla="*/ 226669 w 2239892"/>
              <a:gd name="connsiteY10" fmla="*/ 112729 h 1005282"/>
              <a:gd name="connsiteX11" fmla="*/ 226669 w 2239892"/>
              <a:gd name="connsiteY11" fmla="*/ 720081 h 1005282"/>
              <a:gd name="connsiteX12" fmla="*/ 2239892 w 2239892"/>
              <a:gd name="connsiteY12" fmla="*/ 1005281 h 100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892" h="1005282">
                <a:moveTo>
                  <a:pt x="2239892" y="1005281"/>
                </a:moveTo>
                <a:lnTo>
                  <a:pt x="119926" y="945539"/>
                </a:lnTo>
                <a:lnTo>
                  <a:pt x="113940" y="946747"/>
                </a:lnTo>
                <a:cubicBezTo>
                  <a:pt x="82810" y="946747"/>
                  <a:pt x="54628" y="934130"/>
                  <a:pt x="34228" y="913730"/>
                </a:cubicBezTo>
                <a:lnTo>
                  <a:pt x="33743" y="913011"/>
                </a:lnTo>
                <a:lnTo>
                  <a:pt x="33017" y="912522"/>
                </a:lnTo>
                <a:cubicBezTo>
                  <a:pt x="12618" y="892122"/>
                  <a:pt x="0" y="863939"/>
                  <a:pt x="0" y="832810"/>
                </a:cubicBezTo>
                <a:lnTo>
                  <a:pt x="1211" y="826814"/>
                </a:lnTo>
                <a:lnTo>
                  <a:pt x="1211" y="112729"/>
                </a:lnTo>
                <a:cubicBezTo>
                  <a:pt x="1211" y="50470"/>
                  <a:pt x="51681" y="0"/>
                  <a:pt x="113940" y="0"/>
                </a:cubicBezTo>
                <a:cubicBezTo>
                  <a:pt x="176199" y="0"/>
                  <a:pt x="226669" y="50470"/>
                  <a:pt x="226669" y="112729"/>
                </a:cubicBezTo>
                <a:lnTo>
                  <a:pt x="226669" y="720081"/>
                </a:lnTo>
                <a:lnTo>
                  <a:pt x="2239892" y="10052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69" name="Oval 68">
            <a:extLst>
              <a:ext uri="{FF2B5EF4-FFF2-40B4-BE49-F238E27FC236}">
                <a16:creationId xmlns:a16="http://schemas.microsoft.com/office/drawing/2014/main" id="{08242BBB-2B64-4BCA-BF8C-2E4F409ADFA9}"/>
              </a:ext>
            </a:extLst>
          </p:cNvPr>
          <p:cNvSpPr/>
          <p:nvPr/>
        </p:nvSpPr>
        <p:spPr>
          <a:xfrm>
            <a:off x="5497137" y="764704"/>
            <a:ext cx="1197728" cy="119772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8" name="Freeform: Shape 77">
            <a:extLst>
              <a:ext uri="{FF2B5EF4-FFF2-40B4-BE49-F238E27FC236}">
                <a16:creationId xmlns:a16="http://schemas.microsoft.com/office/drawing/2014/main" id="{F403E1B1-2FA9-4913-9C7D-2FB06BBD9A17}"/>
              </a:ext>
            </a:extLst>
          </p:cNvPr>
          <p:cNvSpPr/>
          <p:nvPr/>
        </p:nvSpPr>
        <p:spPr>
          <a:xfrm rot="18817656">
            <a:off x="5778788" y="858253"/>
            <a:ext cx="1046836" cy="469828"/>
          </a:xfrm>
          <a:custGeom>
            <a:avLst/>
            <a:gdLst>
              <a:gd name="connsiteX0" fmla="*/ 1378797 w 1378797"/>
              <a:gd name="connsiteY0" fmla="*/ 832810 h 946747"/>
              <a:gd name="connsiteX1" fmla="*/ 1266068 w 1378797"/>
              <a:gd name="connsiteY1" fmla="*/ 945539 h 946747"/>
              <a:gd name="connsiteX2" fmla="*/ 119926 w 1378797"/>
              <a:gd name="connsiteY2" fmla="*/ 945539 h 946747"/>
              <a:gd name="connsiteX3" fmla="*/ 113940 w 1378797"/>
              <a:gd name="connsiteY3" fmla="*/ 946747 h 946747"/>
              <a:gd name="connsiteX4" fmla="*/ 34228 w 1378797"/>
              <a:gd name="connsiteY4" fmla="*/ 913730 h 946747"/>
              <a:gd name="connsiteX5" fmla="*/ 33743 w 1378797"/>
              <a:gd name="connsiteY5" fmla="*/ 913011 h 946747"/>
              <a:gd name="connsiteX6" fmla="*/ 33017 w 1378797"/>
              <a:gd name="connsiteY6" fmla="*/ 912522 h 946747"/>
              <a:gd name="connsiteX7" fmla="*/ 0 w 1378797"/>
              <a:gd name="connsiteY7" fmla="*/ 832810 h 946747"/>
              <a:gd name="connsiteX8" fmla="*/ 1211 w 1378797"/>
              <a:gd name="connsiteY8" fmla="*/ 826814 h 946747"/>
              <a:gd name="connsiteX9" fmla="*/ 1211 w 1378797"/>
              <a:gd name="connsiteY9" fmla="*/ 112729 h 946747"/>
              <a:gd name="connsiteX10" fmla="*/ 113940 w 1378797"/>
              <a:gd name="connsiteY10" fmla="*/ 0 h 946747"/>
              <a:gd name="connsiteX11" fmla="*/ 226669 w 1378797"/>
              <a:gd name="connsiteY11" fmla="*/ 112729 h 946747"/>
              <a:gd name="connsiteX12" fmla="*/ 226669 w 1378797"/>
              <a:gd name="connsiteY12" fmla="*/ 720081 h 946747"/>
              <a:gd name="connsiteX13" fmla="*/ 1266068 w 1378797"/>
              <a:gd name="connsiteY13" fmla="*/ 720081 h 946747"/>
              <a:gd name="connsiteX14" fmla="*/ 1378797 w 1378797"/>
              <a:gd name="connsiteY14"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266068 w 1378797"/>
              <a:gd name="connsiteY12" fmla="*/ 720081 h 946747"/>
              <a:gd name="connsiteX13" fmla="*/ 1378797 w 1378797"/>
              <a:gd name="connsiteY13"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611766 w 1611766"/>
              <a:gd name="connsiteY0" fmla="*/ 946817 h 946817"/>
              <a:gd name="connsiteX1" fmla="*/ 119926 w 1611766"/>
              <a:gd name="connsiteY1" fmla="*/ 945539 h 946817"/>
              <a:gd name="connsiteX2" fmla="*/ 113940 w 1611766"/>
              <a:gd name="connsiteY2" fmla="*/ 946747 h 946817"/>
              <a:gd name="connsiteX3" fmla="*/ 34228 w 1611766"/>
              <a:gd name="connsiteY3" fmla="*/ 913730 h 946817"/>
              <a:gd name="connsiteX4" fmla="*/ 33743 w 1611766"/>
              <a:gd name="connsiteY4" fmla="*/ 913011 h 946817"/>
              <a:gd name="connsiteX5" fmla="*/ 33017 w 1611766"/>
              <a:gd name="connsiteY5" fmla="*/ 912522 h 946817"/>
              <a:gd name="connsiteX6" fmla="*/ 0 w 1611766"/>
              <a:gd name="connsiteY6" fmla="*/ 832810 h 946817"/>
              <a:gd name="connsiteX7" fmla="*/ 1211 w 1611766"/>
              <a:gd name="connsiteY7" fmla="*/ 826814 h 946817"/>
              <a:gd name="connsiteX8" fmla="*/ 1211 w 1611766"/>
              <a:gd name="connsiteY8" fmla="*/ 112729 h 946817"/>
              <a:gd name="connsiteX9" fmla="*/ 113940 w 1611766"/>
              <a:gd name="connsiteY9" fmla="*/ 0 h 946817"/>
              <a:gd name="connsiteX10" fmla="*/ 226669 w 1611766"/>
              <a:gd name="connsiteY10" fmla="*/ 112729 h 946817"/>
              <a:gd name="connsiteX11" fmla="*/ 226669 w 1611766"/>
              <a:gd name="connsiteY11" fmla="*/ 720081 h 946817"/>
              <a:gd name="connsiteX12" fmla="*/ 1611766 w 1611766"/>
              <a:gd name="connsiteY12" fmla="*/ 946817 h 946817"/>
              <a:gd name="connsiteX0" fmla="*/ 2239892 w 2239892"/>
              <a:gd name="connsiteY0" fmla="*/ 1005281 h 1005282"/>
              <a:gd name="connsiteX1" fmla="*/ 119926 w 2239892"/>
              <a:gd name="connsiteY1" fmla="*/ 945539 h 1005282"/>
              <a:gd name="connsiteX2" fmla="*/ 113940 w 2239892"/>
              <a:gd name="connsiteY2" fmla="*/ 946747 h 1005282"/>
              <a:gd name="connsiteX3" fmla="*/ 34228 w 2239892"/>
              <a:gd name="connsiteY3" fmla="*/ 913730 h 1005282"/>
              <a:gd name="connsiteX4" fmla="*/ 33743 w 2239892"/>
              <a:gd name="connsiteY4" fmla="*/ 913011 h 1005282"/>
              <a:gd name="connsiteX5" fmla="*/ 33017 w 2239892"/>
              <a:gd name="connsiteY5" fmla="*/ 912522 h 1005282"/>
              <a:gd name="connsiteX6" fmla="*/ 0 w 2239892"/>
              <a:gd name="connsiteY6" fmla="*/ 832810 h 1005282"/>
              <a:gd name="connsiteX7" fmla="*/ 1211 w 2239892"/>
              <a:gd name="connsiteY7" fmla="*/ 826814 h 1005282"/>
              <a:gd name="connsiteX8" fmla="*/ 1211 w 2239892"/>
              <a:gd name="connsiteY8" fmla="*/ 112729 h 1005282"/>
              <a:gd name="connsiteX9" fmla="*/ 113940 w 2239892"/>
              <a:gd name="connsiteY9" fmla="*/ 0 h 1005282"/>
              <a:gd name="connsiteX10" fmla="*/ 226669 w 2239892"/>
              <a:gd name="connsiteY10" fmla="*/ 112729 h 1005282"/>
              <a:gd name="connsiteX11" fmla="*/ 226669 w 2239892"/>
              <a:gd name="connsiteY11" fmla="*/ 720081 h 1005282"/>
              <a:gd name="connsiteX12" fmla="*/ 2239892 w 2239892"/>
              <a:gd name="connsiteY12" fmla="*/ 1005281 h 100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892" h="1005282">
                <a:moveTo>
                  <a:pt x="2239892" y="1005281"/>
                </a:moveTo>
                <a:lnTo>
                  <a:pt x="119926" y="945539"/>
                </a:lnTo>
                <a:lnTo>
                  <a:pt x="113940" y="946747"/>
                </a:lnTo>
                <a:cubicBezTo>
                  <a:pt x="82810" y="946747"/>
                  <a:pt x="54628" y="934130"/>
                  <a:pt x="34228" y="913730"/>
                </a:cubicBezTo>
                <a:lnTo>
                  <a:pt x="33743" y="913011"/>
                </a:lnTo>
                <a:lnTo>
                  <a:pt x="33017" y="912522"/>
                </a:lnTo>
                <a:cubicBezTo>
                  <a:pt x="12618" y="892122"/>
                  <a:pt x="0" y="863939"/>
                  <a:pt x="0" y="832810"/>
                </a:cubicBezTo>
                <a:lnTo>
                  <a:pt x="1211" y="826814"/>
                </a:lnTo>
                <a:lnTo>
                  <a:pt x="1211" y="112729"/>
                </a:lnTo>
                <a:cubicBezTo>
                  <a:pt x="1211" y="50470"/>
                  <a:pt x="51681" y="0"/>
                  <a:pt x="113940" y="0"/>
                </a:cubicBezTo>
                <a:cubicBezTo>
                  <a:pt x="176199" y="0"/>
                  <a:pt x="226669" y="50470"/>
                  <a:pt x="226669" y="112729"/>
                </a:cubicBezTo>
                <a:lnTo>
                  <a:pt x="226669" y="720081"/>
                </a:lnTo>
                <a:lnTo>
                  <a:pt x="2239892" y="10052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81" name="Oval 80">
            <a:extLst>
              <a:ext uri="{FF2B5EF4-FFF2-40B4-BE49-F238E27FC236}">
                <a16:creationId xmlns:a16="http://schemas.microsoft.com/office/drawing/2014/main" id="{B913AFC6-72FA-4CD6-B20E-52D8B24CDC90}"/>
              </a:ext>
            </a:extLst>
          </p:cNvPr>
          <p:cNvSpPr/>
          <p:nvPr/>
        </p:nvSpPr>
        <p:spPr>
          <a:xfrm>
            <a:off x="7818924" y="764704"/>
            <a:ext cx="1197728" cy="119772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5" name="Freeform: Shape 84">
            <a:extLst>
              <a:ext uri="{FF2B5EF4-FFF2-40B4-BE49-F238E27FC236}">
                <a16:creationId xmlns:a16="http://schemas.microsoft.com/office/drawing/2014/main" id="{CAE324D6-9FC6-4C88-B31C-EF1EAE5E9660}"/>
              </a:ext>
            </a:extLst>
          </p:cNvPr>
          <p:cNvSpPr/>
          <p:nvPr/>
        </p:nvSpPr>
        <p:spPr>
          <a:xfrm rot="18817656">
            <a:off x="8100575" y="858253"/>
            <a:ext cx="1046836" cy="469828"/>
          </a:xfrm>
          <a:custGeom>
            <a:avLst/>
            <a:gdLst>
              <a:gd name="connsiteX0" fmla="*/ 1378797 w 1378797"/>
              <a:gd name="connsiteY0" fmla="*/ 832810 h 946747"/>
              <a:gd name="connsiteX1" fmla="*/ 1266068 w 1378797"/>
              <a:gd name="connsiteY1" fmla="*/ 945539 h 946747"/>
              <a:gd name="connsiteX2" fmla="*/ 119926 w 1378797"/>
              <a:gd name="connsiteY2" fmla="*/ 945539 h 946747"/>
              <a:gd name="connsiteX3" fmla="*/ 113940 w 1378797"/>
              <a:gd name="connsiteY3" fmla="*/ 946747 h 946747"/>
              <a:gd name="connsiteX4" fmla="*/ 34228 w 1378797"/>
              <a:gd name="connsiteY4" fmla="*/ 913730 h 946747"/>
              <a:gd name="connsiteX5" fmla="*/ 33743 w 1378797"/>
              <a:gd name="connsiteY5" fmla="*/ 913011 h 946747"/>
              <a:gd name="connsiteX6" fmla="*/ 33017 w 1378797"/>
              <a:gd name="connsiteY6" fmla="*/ 912522 h 946747"/>
              <a:gd name="connsiteX7" fmla="*/ 0 w 1378797"/>
              <a:gd name="connsiteY7" fmla="*/ 832810 h 946747"/>
              <a:gd name="connsiteX8" fmla="*/ 1211 w 1378797"/>
              <a:gd name="connsiteY8" fmla="*/ 826814 h 946747"/>
              <a:gd name="connsiteX9" fmla="*/ 1211 w 1378797"/>
              <a:gd name="connsiteY9" fmla="*/ 112729 h 946747"/>
              <a:gd name="connsiteX10" fmla="*/ 113940 w 1378797"/>
              <a:gd name="connsiteY10" fmla="*/ 0 h 946747"/>
              <a:gd name="connsiteX11" fmla="*/ 226669 w 1378797"/>
              <a:gd name="connsiteY11" fmla="*/ 112729 h 946747"/>
              <a:gd name="connsiteX12" fmla="*/ 226669 w 1378797"/>
              <a:gd name="connsiteY12" fmla="*/ 720081 h 946747"/>
              <a:gd name="connsiteX13" fmla="*/ 1266068 w 1378797"/>
              <a:gd name="connsiteY13" fmla="*/ 720081 h 946747"/>
              <a:gd name="connsiteX14" fmla="*/ 1378797 w 1378797"/>
              <a:gd name="connsiteY14"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266068 w 1378797"/>
              <a:gd name="connsiteY12" fmla="*/ 720081 h 946747"/>
              <a:gd name="connsiteX13" fmla="*/ 1378797 w 1378797"/>
              <a:gd name="connsiteY13"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611766 w 1611766"/>
              <a:gd name="connsiteY0" fmla="*/ 946817 h 946817"/>
              <a:gd name="connsiteX1" fmla="*/ 119926 w 1611766"/>
              <a:gd name="connsiteY1" fmla="*/ 945539 h 946817"/>
              <a:gd name="connsiteX2" fmla="*/ 113940 w 1611766"/>
              <a:gd name="connsiteY2" fmla="*/ 946747 h 946817"/>
              <a:gd name="connsiteX3" fmla="*/ 34228 w 1611766"/>
              <a:gd name="connsiteY3" fmla="*/ 913730 h 946817"/>
              <a:gd name="connsiteX4" fmla="*/ 33743 w 1611766"/>
              <a:gd name="connsiteY4" fmla="*/ 913011 h 946817"/>
              <a:gd name="connsiteX5" fmla="*/ 33017 w 1611766"/>
              <a:gd name="connsiteY5" fmla="*/ 912522 h 946817"/>
              <a:gd name="connsiteX6" fmla="*/ 0 w 1611766"/>
              <a:gd name="connsiteY6" fmla="*/ 832810 h 946817"/>
              <a:gd name="connsiteX7" fmla="*/ 1211 w 1611766"/>
              <a:gd name="connsiteY7" fmla="*/ 826814 h 946817"/>
              <a:gd name="connsiteX8" fmla="*/ 1211 w 1611766"/>
              <a:gd name="connsiteY8" fmla="*/ 112729 h 946817"/>
              <a:gd name="connsiteX9" fmla="*/ 113940 w 1611766"/>
              <a:gd name="connsiteY9" fmla="*/ 0 h 946817"/>
              <a:gd name="connsiteX10" fmla="*/ 226669 w 1611766"/>
              <a:gd name="connsiteY10" fmla="*/ 112729 h 946817"/>
              <a:gd name="connsiteX11" fmla="*/ 226669 w 1611766"/>
              <a:gd name="connsiteY11" fmla="*/ 720081 h 946817"/>
              <a:gd name="connsiteX12" fmla="*/ 1611766 w 1611766"/>
              <a:gd name="connsiteY12" fmla="*/ 946817 h 946817"/>
              <a:gd name="connsiteX0" fmla="*/ 2239892 w 2239892"/>
              <a:gd name="connsiteY0" fmla="*/ 1005281 h 1005282"/>
              <a:gd name="connsiteX1" fmla="*/ 119926 w 2239892"/>
              <a:gd name="connsiteY1" fmla="*/ 945539 h 1005282"/>
              <a:gd name="connsiteX2" fmla="*/ 113940 w 2239892"/>
              <a:gd name="connsiteY2" fmla="*/ 946747 h 1005282"/>
              <a:gd name="connsiteX3" fmla="*/ 34228 w 2239892"/>
              <a:gd name="connsiteY3" fmla="*/ 913730 h 1005282"/>
              <a:gd name="connsiteX4" fmla="*/ 33743 w 2239892"/>
              <a:gd name="connsiteY4" fmla="*/ 913011 h 1005282"/>
              <a:gd name="connsiteX5" fmla="*/ 33017 w 2239892"/>
              <a:gd name="connsiteY5" fmla="*/ 912522 h 1005282"/>
              <a:gd name="connsiteX6" fmla="*/ 0 w 2239892"/>
              <a:gd name="connsiteY6" fmla="*/ 832810 h 1005282"/>
              <a:gd name="connsiteX7" fmla="*/ 1211 w 2239892"/>
              <a:gd name="connsiteY7" fmla="*/ 826814 h 1005282"/>
              <a:gd name="connsiteX8" fmla="*/ 1211 w 2239892"/>
              <a:gd name="connsiteY8" fmla="*/ 112729 h 1005282"/>
              <a:gd name="connsiteX9" fmla="*/ 113940 w 2239892"/>
              <a:gd name="connsiteY9" fmla="*/ 0 h 1005282"/>
              <a:gd name="connsiteX10" fmla="*/ 226669 w 2239892"/>
              <a:gd name="connsiteY10" fmla="*/ 112729 h 1005282"/>
              <a:gd name="connsiteX11" fmla="*/ 226669 w 2239892"/>
              <a:gd name="connsiteY11" fmla="*/ 720081 h 1005282"/>
              <a:gd name="connsiteX12" fmla="*/ 2239892 w 2239892"/>
              <a:gd name="connsiteY12" fmla="*/ 1005281 h 100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892" h="1005282">
                <a:moveTo>
                  <a:pt x="2239892" y="1005281"/>
                </a:moveTo>
                <a:lnTo>
                  <a:pt x="119926" y="945539"/>
                </a:lnTo>
                <a:lnTo>
                  <a:pt x="113940" y="946747"/>
                </a:lnTo>
                <a:cubicBezTo>
                  <a:pt x="82810" y="946747"/>
                  <a:pt x="54628" y="934130"/>
                  <a:pt x="34228" y="913730"/>
                </a:cubicBezTo>
                <a:lnTo>
                  <a:pt x="33743" y="913011"/>
                </a:lnTo>
                <a:lnTo>
                  <a:pt x="33017" y="912522"/>
                </a:lnTo>
                <a:cubicBezTo>
                  <a:pt x="12618" y="892122"/>
                  <a:pt x="0" y="863939"/>
                  <a:pt x="0" y="832810"/>
                </a:cubicBezTo>
                <a:lnTo>
                  <a:pt x="1211" y="826814"/>
                </a:lnTo>
                <a:lnTo>
                  <a:pt x="1211" y="112729"/>
                </a:lnTo>
                <a:cubicBezTo>
                  <a:pt x="1211" y="50470"/>
                  <a:pt x="51681" y="0"/>
                  <a:pt x="113940" y="0"/>
                </a:cubicBezTo>
                <a:cubicBezTo>
                  <a:pt x="176199" y="0"/>
                  <a:pt x="226669" y="50470"/>
                  <a:pt x="226669" y="112729"/>
                </a:cubicBezTo>
                <a:lnTo>
                  <a:pt x="226669" y="720081"/>
                </a:lnTo>
                <a:lnTo>
                  <a:pt x="2239892" y="10052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87" name="Oval 86">
            <a:extLst>
              <a:ext uri="{FF2B5EF4-FFF2-40B4-BE49-F238E27FC236}">
                <a16:creationId xmlns:a16="http://schemas.microsoft.com/office/drawing/2014/main" id="{64C312AE-01CD-410C-BB23-215BBC0D21C2}"/>
              </a:ext>
            </a:extLst>
          </p:cNvPr>
          <p:cNvSpPr/>
          <p:nvPr/>
        </p:nvSpPr>
        <p:spPr>
          <a:xfrm>
            <a:off x="10140712" y="764704"/>
            <a:ext cx="1197728" cy="119772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8" name="Freeform: Shape 87">
            <a:extLst>
              <a:ext uri="{FF2B5EF4-FFF2-40B4-BE49-F238E27FC236}">
                <a16:creationId xmlns:a16="http://schemas.microsoft.com/office/drawing/2014/main" id="{EF45F03C-151A-4437-8230-D15B5D4C1C19}"/>
              </a:ext>
            </a:extLst>
          </p:cNvPr>
          <p:cNvSpPr/>
          <p:nvPr/>
        </p:nvSpPr>
        <p:spPr>
          <a:xfrm rot="18817656">
            <a:off x="10422363" y="858253"/>
            <a:ext cx="1046836" cy="469828"/>
          </a:xfrm>
          <a:custGeom>
            <a:avLst/>
            <a:gdLst>
              <a:gd name="connsiteX0" fmla="*/ 1378797 w 1378797"/>
              <a:gd name="connsiteY0" fmla="*/ 832810 h 946747"/>
              <a:gd name="connsiteX1" fmla="*/ 1266068 w 1378797"/>
              <a:gd name="connsiteY1" fmla="*/ 945539 h 946747"/>
              <a:gd name="connsiteX2" fmla="*/ 119926 w 1378797"/>
              <a:gd name="connsiteY2" fmla="*/ 945539 h 946747"/>
              <a:gd name="connsiteX3" fmla="*/ 113940 w 1378797"/>
              <a:gd name="connsiteY3" fmla="*/ 946747 h 946747"/>
              <a:gd name="connsiteX4" fmla="*/ 34228 w 1378797"/>
              <a:gd name="connsiteY4" fmla="*/ 913730 h 946747"/>
              <a:gd name="connsiteX5" fmla="*/ 33743 w 1378797"/>
              <a:gd name="connsiteY5" fmla="*/ 913011 h 946747"/>
              <a:gd name="connsiteX6" fmla="*/ 33017 w 1378797"/>
              <a:gd name="connsiteY6" fmla="*/ 912522 h 946747"/>
              <a:gd name="connsiteX7" fmla="*/ 0 w 1378797"/>
              <a:gd name="connsiteY7" fmla="*/ 832810 h 946747"/>
              <a:gd name="connsiteX8" fmla="*/ 1211 w 1378797"/>
              <a:gd name="connsiteY8" fmla="*/ 826814 h 946747"/>
              <a:gd name="connsiteX9" fmla="*/ 1211 w 1378797"/>
              <a:gd name="connsiteY9" fmla="*/ 112729 h 946747"/>
              <a:gd name="connsiteX10" fmla="*/ 113940 w 1378797"/>
              <a:gd name="connsiteY10" fmla="*/ 0 h 946747"/>
              <a:gd name="connsiteX11" fmla="*/ 226669 w 1378797"/>
              <a:gd name="connsiteY11" fmla="*/ 112729 h 946747"/>
              <a:gd name="connsiteX12" fmla="*/ 226669 w 1378797"/>
              <a:gd name="connsiteY12" fmla="*/ 720081 h 946747"/>
              <a:gd name="connsiteX13" fmla="*/ 1266068 w 1378797"/>
              <a:gd name="connsiteY13" fmla="*/ 720081 h 946747"/>
              <a:gd name="connsiteX14" fmla="*/ 1378797 w 1378797"/>
              <a:gd name="connsiteY14"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266068 w 1378797"/>
              <a:gd name="connsiteY12" fmla="*/ 720081 h 946747"/>
              <a:gd name="connsiteX13" fmla="*/ 1378797 w 1378797"/>
              <a:gd name="connsiteY13"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378797 w 1378797"/>
              <a:gd name="connsiteY0" fmla="*/ 832810 h 946747"/>
              <a:gd name="connsiteX1" fmla="*/ 119926 w 1378797"/>
              <a:gd name="connsiteY1" fmla="*/ 945539 h 946747"/>
              <a:gd name="connsiteX2" fmla="*/ 113940 w 1378797"/>
              <a:gd name="connsiteY2" fmla="*/ 946747 h 946747"/>
              <a:gd name="connsiteX3" fmla="*/ 34228 w 1378797"/>
              <a:gd name="connsiteY3" fmla="*/ 913730 h 946747"/>
              <a:gd name="connsiteX4" fmla="*/ 33743 w 1378797"/>
              <a:gd name="connsiteY4" fmla="*/ 913011 h 946747"/>
              <a:gd name="connsiteX5" fmla="*/ 33017 w 1378797"/>
              <a:gd name="connsiteY5" fmla="*/ 912522 h 946747"/>
              <a:gd name="connsiteX6" fmla="*/ 0 w 1378797"/>
              <a:gd name="connsiteY6" fmla="*/ 832810 h 946747"/>
              <a:gd name="connsiteX7" fmla="*/ 1211 w 1378797"/>
              <a:gd name="connsiteY7" fmla="*/ 826814 h 946747"/>
              <a:gd name="connsiteX8" fmla="*/ 1211 w 1378797"/>
              <a:gd name="connsiteY8" fmla="*/ 112729 h 946747"/>
              <a:gd name="connsiteX9" fmla="*/ 113940 w 1378797"/>
              <a:gd name="connsiteY9" fmla="*/ 0 h 946747"/>
              <a:gd name="connsiteX10" fmla="*/ 226669 w 1378797"/>
              <a:gd name="connsiteY10" fmla="*/ 112729 h 946747"/>
              <a:gd name="connsiteX11" fmla="*/ 226669 w 1378797"/>
              <a:gd name="connsiteY11" fmla="*/ 720081 h 946747"/>
              <a:gd name="connsiteX12" fmla="*/ 1378797 w 1378797"/>
              <a:gd name="connsiteY12" fmla="*/ 832810 h 946747"/>
              <a:gd name="connsiteX0" fmla="*/ 1611766 w 1611766"/>
              <a:gd name="connsiteY0" fmla="*/ 946817 h 946817"/>
              <a:gd name="connsiteX1" fmla="*/ 119926 w 1611766"/>
              <a:gd name="connsiteY1" fmla="*/ 945539 h 946817"/>
              <a:gd name="connsiteX2" fmla="*/ 113940 w 1611766"/>
              <a:gd name="connsiteY2" fmla="*/ 946747 h 946817"/>
              <a:gd name="connsiteX3" fmla="*/ 34228 w 1611766"/>
              <a:gd name="connsiteY3" fmla="*/ 913730 h 946817"/>
              <a:gd name="connsiteX4" fmla="*/ 33743 w 1611766"/>
              <a:gd name="connsiteY4" fmla="*/ 913011 h 946817"/>
              <a:gd name="connsiteX5" fmla="*/ 33017 w 1611766"/>
              <a:gd name="connsiteY5" fmla="*/ 912522 h 946817"/>
              <a:gd name="connsiteX6" fmla="*/ 0 w 1611766"/>
              <a:gd name="connsiteY6" fmla="*/ 832810 h 946817"/>
              <a:gd name="connsiteX7" fmla="*/ 1211 w 1611766"/>
              <a:gd name="connsiteY7" fmla="*/ 826814 h 946817"/>
              <a:gd name="connsiteX8" fmla="*/ 1211 w 1611766"/>
              <a:gd name="connsiteY8" fmla="*/ 112729 h 946817"/>
              <a:gd name="connsiteX9" fmla="*/ 113940 w 1611766"/>
              <a:gd name="connsiteY9" fmla="*/ 0 h 946817"/>
              <a:gd name="connsiteX10" fmla="*/ 226669 w 1611766"/>
              <a:gd name="connsiteY10" fmla="*/ 112729 h 946817"/>
              <a:gd name="connsiteX11" fmla="*/ 226669 w 1611766"/>
              <a:gd name="connsiteY11" fmla="*/ 720081 h 946817"/>
              <a:gd name="connsiteX12" fmla="*/ 1611766 w 1611766"/>
              <a:gd name="connsiteY12" fmla="*/ 946817 h 946817"/>
              <a:gd name="connsiteX0" fmla="*/ 2239892 w 2239892"/>
              <a:gd name="connsiteY0" fmla="*/ 1005281 h 1005282"/>
              <a:gd name="connsiteX1" fmla="*/ 119926 w 2239892"/>
              <a:gd name="connsiteY1" fmla="*/ 945539 h 1005282"/>
              <a:gd name="connsiteX2" fmla="*/ 113940 w 2239892"/>
              <a:gd name="connsiteY2" fmla="*/ 946747 h 1005282"/>
              <a:gd name="connsiteX3" fmla="*/ 34228 w 2239892"/>
              <a:gd name="connsiteY3" fmla="*/ 913730 h 1005282"/>
              <a:gd name="connsiteX4" fmla="*/ 33743 w 2239892"/>
              <a:gd name="connsiteY4" fmla="*/ 913011 h 1005282"/>
              <a:gd name="connsiteX5" fmla="*/ 33017 w 2239892"/>
              <a:gd name="connsiteY5" fmla="*/ 912522 h 1005282"/>
              <a:gd name="connsiteX6" fmla="*/ 0 w 2239892"/>
              <a:gd name="connsiteY6" fmla="*/ 832810 h 1005282"/>
              <a:gd name="connsiteX7" fmla="*/ 1211 w 2239892"/>
              <a:gd name="connsiteY7" fmla="*/ 826814 h 1005282"/>
              <a:gd name="connsiteX8" fmla="*/ 1211 w 2239892"/>
              <a:gd name="connsiteY8" fmla="*/ 112729 h 1005282"/>
              <a:gd name="connsiteX9" fmla="*/ 113940 w 2239892"/>
              <a:gd name="connsiteY9" fmla="*/ 0 h 1005282"/>
              <a:gd name="connsiteX10" fmla="*/ 226669 w 2239892"/>
              <a:gd name="connsiteY10" fmla="*/ 112729 h 1005282"/>
              <a:gd name="connsiteX11" fmla="*/ 226669 w 2239892"/>
              <a:gd name="connsiteY11" fmla="*/ 720081 h 1005282"/>
              <a:gd name="connsiteX12" fmla="*/ 2239892 w 2239892"/>
              <a:gd name="connsiteY12" fmla="*/ 1005281 h 100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892" h="1005282">
                <a:moveTo>
                  <a:pt x="2239892" y="1005281"/>
                </a:moveTo>
                <a:lnTo>
                  <a:pt x="119926" y="945539"/>
                </a:lnTo>
                <a:lnTo>
                  <a:pt x="113940" y="946747"/>
                </a:lnTo>
                <a:cubicBezTo>
                  <a:pt x="82810" y="946747"/>
                  <a:pt x="54628" y="934130"/>
                  <a:pt x="34228" y="913730"/>
                </a:cubicBezTo>
                <a:lnTo>
                  <a:pt x="33743" y="913011"/>
                </a:lnTo>
                <a:lnTo>
                  <a:pt x="33017" y="912522"/>
                </a:lnTo>
                <a:cubicBezTo>
                  <a:pt x="12618" y="892122"/>
                  <a:pt x="0" y="863939"/>
                  <a:pt x="0" y="832810"/>
                </a:cubicBezTo>
                <a:lnTo>
                  <a:pt x="1211" y="826814"/>
                </a:lnTo>
                <a:lnTo>
                  <a:pt x="1211" y="112729"/>
                </a:lnTo>
                <a:cubicBezTo>
                  <a:pt x="1211" y="50470"/>
                  <a:pt x="51681" y="0"/>
                  <a:pt x="113940" y="0"/>
                </a:cubicBezTo>
                <a:cubicBezTo>
                  <a:pt x="176199" y="0"/>
                  <a:pt x="226669" y="50470"/>
                  <a:pt x="226669" y="112729"/>
                </a:cubicBezTo>
                <a:lnTo>
                  <a:pt x="226669" y="720081"/>
                </a:lnTo>
                <a:lnTo>
                  <a:pt x="2239892" y="10052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grpSp>
        <p:nvGrpSpPr>
          <p:cNvPr id="109" name="Group 108">
            <a:extLst>
              <a:ext uri="{FF2B5EF4-FFF2-40B4-BE49-F238E27FC236}">
                <a16:creationId xmlns:a16="http://schemas.microsoft.com/office/drawing/2014/main" id="{4F82BEC5-DF50-4936-963C-DCCA7DBEF054}"/>
              </a:ext>
            </a:extLst>
          </p:cNvPr>
          <p:cNvGrpSpPr/>
          <p:nvPr/>
        </p:nvGrpSpPr>
        <p:grpSpPr>
          <a:xfrm>
            <a:off x="10111210" y="4021094"/>
            <a:ext cx="1256730" cy="1049732"/>
            <a:chOff x="12560274" y="1151473"/>
            <a:chExt cx="800099" cy="591260"/>
          </a:xfrm>
          <a:solidFill>
            <a:schemeClr val="bg1"/>
          </a:solidFill>
        </p:grpSpPr>
        <p:sp>
          <p:nvSpPr>
            <p:cNvPr id="36" name="Freeform: Shape 35">
              <a:extLst>
                <a:ext uri="{FF2B5EF4-FFF2-40B4-BE49-F238E27FC236}">
                  <a16:creationId xmlns:a16="http://schemas.microsoft.com/office/drawing/2014/main" id="{6545BFB2-B106-42DD-976A-CC811CB47D94}"/>
                </a:ext>
              </a:extLst>
            </p:cNvPr>
            <p:cNvSpPr/>
            <p:nvPr/>
          </p:nvSpPr>
          <p:spPr>
            <a:xfrm>
              <a:off x="12740534" y="1151473"/>
              <a:ext cx="591292" cy="591260"/>
            </a:xfrm>
            <a:custGeom>
              <a:avLst/>
              <a:gdLst>
                <a:gd name="connsiteX0" fmla="*/ 473688 w 591292"/>
                <a:gd name="connsiteY0" fmla="*/ 396811 h 591260"/>
                <a:gd name="connsiteX1" fmla="*/ 409108 w 591292"/>
                <a:gd name="connsiteY1" fmla="*/ 395630 h 591260"/>
                <a:gd name="connsiteX2" fmla="*/ 380476 w 591292"/>
                <a:gd name="connsiteY2" fmla="*/ 367008 h 591260"/>
                <a:gd name="connsiteX3" fmla="*/ 367008 w 591292"/>
                <a:gd name="connsiteY3" fmla="*/ 57562 h 591260"/>
                <a:gd name="connsiteX4" fmla="*/ 57562 w 591292"/>
                <a:gd name="connsiteY4" fmla="*/ 71031 h 591260"/>
                <a:gd name="connsiteX5" fmla="*/ 71031 w 591292"/>
                <a:gd name="connsiteY5" fmla="*/ 380476 h 591260"/>
                <a:gd name="connsiteX6" fmla="*/ 367008 w 591292"/>
                <a:gd name="connsiteY6" fmla="*/ 380476 h 591260"/>
                <a:gd name="connsiteX7" fmla="*/ 395583 w 591292"/>
                <a:gd name="connsiteY7" fmla="*/ 409051 h 591260"/>
                <a:gd name="connsiteX8" fmla="*/ 384467 w 591292"/>
                <a:gd name="connsiteY8" fmla="*/ 437778 h 591260"/>
                <a:gd name="connsiteX9" fmla="*/ 396783 w 591292"/>
                <a:gd name="connsiteY9" fmla="*/ 473469 h 591260"/>
                <a:gd name="connsiteX10" fmla="*/ 501824 w 591292"/>
                <a:gd name="connsiteY10" fmla="*/ 578682 h 591260"/>
                <a:gd name="connsiteX11" fmla="*/ 533228 w 591292"/>
                <a:gd name="connsiteY11" fmla="*/ 591255 h 591260"/>
                <a:gd name="connsiteX12" fmla="*/ 591026 w 591292"/>
                <a:gd name="connsiteY12" fmla="*/ 537753 h 591260"/>
                <a:gd name="connsiteX13" fmla="*/ 578710 w 591292"/>
                <a:gd name="connsiteY13" fmla="*/ 502053 h 591260"/>
                <a:gd name="connsiteX14" fmla="*/ 78248 w 591292"/>
                <a:gd name="connsiteY14" fmla="*/ 360616 h 591260"/>
                <a:gd name="connsiteX15" fmla="*/ 78251 w 591292"/>
                <a:gd name="connsiteY15" fmla="*/ 78251 h 591260"/>
                <a:gd name="connsiteX16" fmla="*/ 360616 w 591292"/>
                <a:gd name="connsiteY16" fmla="*/ 78252 h 591260"/>
                <a:gd name="connsiteX17" fmla="*/ 360616 w 591292"/>
                <a:gd name="connsiteY17" fmla="*/ 360616 h 591260"/>
                <a:gd name="connsiteX18" fmla="*/ 80156 w 591292"/>
                <a:gd name="connsiteY18" fmla="*/ 362515 h 591260"/>
                <a:gd name="connsiteX19" fmla="*/ 78248 w 591292"/>
                <a:gd name="connsiteY19" fmla="*/ 360607 h 591260"/>
                <a:gd name="connsiteX20" fmla="*/ 560213 w 591292"/>
                <a:gd name="connsiteY20" fmla="*/ 560318 h 591260"/>
                <a:gd name="connsiteX21" fmla="*/ 515312 w 591292"/>
                <a:gd name="connsiteY21" fmla="*/ 565232 h 591260"/>
                <a:gd name="connsiteX22" fmla="*/ 410289 w 591292"/>
                <a:gd name="connsiteY22" fmla="*/ 460019 h 591260"/>
                <a:gd name="connsiteX23" fmla="*/ 403469 w 591292"/>
                <a:gd name="connsiteY23" fmla="*/ 439426 h 591260"/>
                <a:gd name="connsiteX24" fmla="*/ 415309 w 591292"/>
                <a:gd name="connsiteY24" fmla="*/ 415176 h 591260"/>
                <a:gd name="connsiteX25" fmla="*/ 442255 w 591292"/>
                <a:gd name="connsiteY25" fmla="*/ 403260 h 591260"/>
                <a:gd name="connsiteX26" fmla="*/ 460200 w 591292"/>
                <a:gd name="connsiteY26" fmla="*/ 410280 h 591260"/>
                <a:gd name="connsiteX27" fmla="*/ 565223 w 591292"/>
                <a:gd name="connsiteY27" fmla="*/ 515464 h 591260"/>
                <a:gd name="connsiteX28" fmla="*/ 572043 w 591292"/>
                <a:gd name="connsiteY28" fmla="*/ 536067 h 591260"/>
                <a:gd name="connsiteX29" fmla="*/ 560203 w 591292"/>
                <a:gd name="connsiteY29" fmla="*/ 560308 h 591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91292" h="591260">
                  <a:moveTo>
                    <a:pt x="473688" y="396811"/>
                  </a:moveTo>
                  <a:cubicBezTo>
                    <a:pt x="455382" y="380586"/>
                    <a:pt x="427994" y="380084"/>
                    <a:pt x="409108" y="395630"/>
                  </a:cubicBezTo>
                  <a:lnTo>
                    <a:pt x="380476" y="367008"/>
                  </a:lnTo>
                  <a:cubicBezTo>
                    <a:pt x="462208" y="277837"/>
                    <a:pt x="456178" y="139294"/>
                    <a:pt x="367008" y="57562"/>
                  </a:cubicBezTo>
                  <a:cubicBezTo>
                    <a:pt x="277837" y="-24169"/>
                    <a:pt x="139294" y="-18140"/>
                    <a:pt x="57562" y="71031"/>
                  </a:cubicBezTo>
                  <a:cubicBezTo>
                    <a:pt x="-24169" y="160201"/>
                    <a:pt x="-18140" y="298744"/>
                    <a:pt x="71031" y="380476"/>
                  </a:cubicBezTo>
                  <a:cubicBezTo>
                    <a:pt x="154764" y="457225"/>
                    <a:pt x="283274" y="457225"/>
                    <a:pt x="367008" y="380476"/>
                  </a:cubicBezTo>
                  <a:lnTo>
                    <a:pt x="395583" y="409051"/>
                  </a:lnTo>
                  <a:cubicBezTo>
                    <a:pt x="389310" y="417424"/>
                    <a:pt x="385464" y="427364"/>
                    <a:pt x="384467" y="437778"/>
                  </a:cubicBezTo>
                  <a:cubicBezTo>
                    <a:pt x="383014" y="450920"/>
                    <a:pt x="387535" y="464020"/>
                    <a:pt x="396783" y="473469"/>
                  </a:cubicBezTo>
                  <a:lnTo>
                    <a:pt x="501824" y="578682"/>
                  </a:lnTo>
                  <a:cubicBezTo>
                    <a:pt x="510184" y="586913"/>
                    <a:pt x="521498" y="591443"/>
                    <a:pt x="533228" y="591255"/>
                  </a:cubicBezTo>
                  <a:cubicBezTo>
                    <a:pt x="563140" y="590328"/>
                    <a:pt x="587796" y="567504"/>
                    <a:pt x="591026" y="537753"/>
                  </a:cubicBezTo>
                  <a:cubicBezTo>
                    <a:pt x="592476" y="524609"/>
                    <a:pt x="587956" y="511508"/>
                    <a:pt x="578710" y="502053"/>
                  </a:cubicBezTo>
                  <a:close/>
                  <a:moveTo>
                    <a:pt x="78248" y="360616"/>
                  </a:moveTo>
                  <a:cubicBezTo>
                    <a:pt x="275" y="282643"/>
                    <a:pt x="276" y="156223"/>
                    <a:pt x="78251" y="78251"/>
                  </a:cubicBezTo>
                  <a:cubicBezTo>
                    <a:pt x="156224" y="278"/>
                    <a:pt x="282644" y="279"/>
                    <a:pt x="360616" y="78252"/>
                  </a:cubicBezTo>
                  <a:cubicBezTo>
                    <a:pt x="438588" y="156226"/>
                    <a:pt x="438588" y="282644"/>
                    <a:pt x="360616" y="360616"/>
                  </a:cubicBezTo>
                  <a:cubicBezTo>
                    <a:pt x="283693" y="438588"/>
                    <a:pt x="158127" y="439438"/>
                    <a:pt x="80156" y="362515"/>
                  </a:cubicBezTo>
                  <a:cubicBezTo>
                    <a:pt x="79516" y="361883"/>
                    <a:pt x="78879" y="361247"/>
                    <a:pt x="78248" y="360607"/>
                  </a:cubicBezTo>
                  <a:close/>
                  <a:moveTo>
                    <a:pt x="560213" y="560318"/>
                  </a:moveTo>
                  <a:cubicBezTo>
                    <a:pt x="546449" y="574043"/>
                    <a:pt x="526304" y="576253"/>
                    <a:pt x="515312" y="565232"/>
                  </a:cubicBezTo>
                  <a:lnTo>
                    <a:pt x="410289" y="460019"/>
                  </a:lnTo>
                  <a:cubicBezTo>
                    <a:pt x="405052" y="454520"/>
                    <a:pt x="402550" y="446965"/>
                    <a:pt x="403469" y="439426"/>
                  </a:cubicBezTo>
                  <a:cubicBezTo>
                    <a:pt x="404445" y="430203"/>
                    <a:pt x="408637" y="421617"/>
                    <a:pt x="415309" y="415176"/>
                  </a:cubicBezTo>
                  <a:cubicBezTo>
                    <a:pt x="422391" y="407837"/>
                    <a:pt x="432061" y="403561"/>
                    <a:pt x="442255" y="403260"/>
                  </a:cubicBezTo>
                  <a:cubicBezTo>
                    <a:pt x="448937" y="403092"/>
                    <a:pt x="455405" y="405622"/>
                    <a:pt x="460200" y="410280"/>
                  </a:cubicBezTo>
                  <a:lnTo>
                    <a:pt x="565223" y="515464"/>
                  </a:lnTo>
                  <a:cubicBezTo>
                    <a:pt x="570464" y="520966"/>
                    <a:pt x="572967" y="528525"/>
                    <a:pt x="572043" y="536067"/>
                  </a:cubicBezTo>
                  <a:cubicBezTo>
                    <a:pt x="571071" y="545289"/>
                    <a:pt x="566879" y="553872"/>
                    <a:pt x="560203" y="560308"/>
                  </a:cubicBezTo>
                  <a:close/>
                </a:path>
              </a:pathLst>
            </a:custGeom>
            <a:grpFill/>
            <a:ln w="9525" cap="flat">
              <a:noFill/>
              <a:prstDash val="solid"/>
              <a:miter/>
            </a:ln>
          </p:spPr>
          <p:txBody>
            <a:bodyPr rtlCol="0" anchor="ctr"/>
            <a:lstStyle/>
            <a:p>
              <a:endParaRPr lang="en-IN"/>
            </a:p>
          </p:txBody>
        </p:sp>
        <p:sp>
          <p:nvSpPr>
            <p:cNvPr id="37" name="Freeform: Shape 36">
              <a:extLst>
                <a:ext uri="{FF2B5EF4-FFF2-40B4-BE49-F238E27FC236}">
                  <a16:creationId xmlns:a16="http://schemas.microsoft.com/office/drawing/2014/main" id="{B1F8E591-09E8-48C3-99E1-A5A26D3C133B}"/>
                </a:ext>
              </a:extLst>
            </p:cNvPr>
            <p:cNvSpPr/>
            <p:nvPr/>
          </p:nvSpPr>
          <p:spPr>
            <a:xfrm>
              <a:off x="12865074" y="1237903"/>
              <a:ext cx="190500" cy="190500"/>
            </a:xfrm>
            <a:custGeom>
              <a:avLst/>
              <a:gdLst>
                <a:gd name="connsiteX0" fmla="*/ 95250 w 190500"/>
                <a:gd name="connsiteY0" fmla="*/ 190500 h 190500"/>
                <a:gd name="connsiteX1" fmla="*/ 190500 w 190500"/>
                <a:gd name="connsiteY1" fmla="*/ 95250 h 190500"/>
                <a:gd name="connsiteX2" fmla="*/ 95250 w 190500"/>
                <a:gd name="connsiteY2" fmla="*/ 0 h 190500"/>
                <a:gd name="connsiteX3" fmla="*/ 0 w 190500"/>
                <a:gd name="connsiteY3" fmla="*/ 95250 h 190500"/>
                <a:gd name="connsiteX4" fmla="*/ 95250 w 190500"/>
                <a:gd name="connsiteY4" fmla="*/ 190500 h 190500"/>
                <a:gd name="connsiteX5" fmla="*/ 95250 w 190500"/>
                <a:gd name="connsiteY5" fmla="*/ 19050 h 190500"/>
                <a:gd name="connsiteX6" fmla="*/ 171450 w 190500"/>
                <a:gd name="connsiteY6" fmla="*/ 95250 h 190500"/>
                <a:gd name="connsiteX7" fmla="*/ 95250 w 190500"/>
                <a:gd name="connsiteY7" fmla="*/ 171450 h 190500"/>
                <a:gd name="connsiteX8" fmla="*/ 19050 w 190500"/>
                <a:gd name="connsiteY8" fmla="*/ 95250 h 190500"/>
                <a:gd name="connsiteX9" fmla="*/ 95250 w 190500"/>
                <a:gd name="connsiteY9" fmla="*/ 1905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500" h="190500">
                  <a:moveTo>
                    <a:pt x="95250" y="190500"/>
                  </a:moveTo>
                  <a:cubicBezTo>
                    <a:pt x="147855" y="190500"/>
                    <a:pt x="190500" y="147855"/>
                    <a:pt x="190500" y="95250"/>
                  </a:cubicBezTo>
                  <a:cubicBezTo>
                    <a:pt x="190500" y="42645"/>
                    <a:pt x="147855" y="0"/>
                    <a:pt x="95250" y="0"/>
                  </a:cubicBezTo>
                  <a:cubicBezTo>
                    <a:pt x="42645" y="0"/>
                    <a:pt x="0" y="42645"/>
                    <a:pt x="0" y="95250"/>
                  </a:cubicBezTo>
                  <a:cubicBezTo>
                    <a:pt x="0" y="147855"/>
                    <a:pt x="42645" y="190500"/>
                    <a:pt x="95250" y="190500"/>
                  </a:cubicBezTo>
                  <a:close/>
                  <a:moveTo>
                    <a:pt x="95250" y="19050"/>
                  </a:moveTo>
                  <a:cubicBezTo>
                    <a:pt x="137334" y="19050"/>
                    <a:pt x="171450" y="53166"/>
                    <a:pt x="171450" y="95250"/>
                  </a:cubicBezTo>
                  <a:cubicBezTo>
                    <a:pt x="171450" y="137334"/>
                    <a:pt x="137334" y="171450"/>
                    <a:pt x="95250" y="171450"/>
                  </a:cubicBezTo>
                  <a:cubicBezTo>
                    <a:pt x="53166" y="171450"/>
                    <a:pt x="19050" y="137334"/>
                    <a:pt x="19050" y="95250"/>
                  </a:cubicBezTo>
                  <a:cubicBezTo>
                    <a:pt x="19087" y="53181"/>
                    <a:pt x="53181" y="19087"/>
                    <a:pt x="95250" y="19050"/>
                  </a:cubicBezTo>
                  <a:close/>
                </a:path>
              </a:pathLst>
            </a:custGeom>
            <a:grpFill/>
            <a:ln w="9525" cap="flat">
              <a:noFill/>
              <a:prstDash val="solid"/>
              <a:miter/>
            </a:ln>
          </p:spPr>
          <p:txBody>
            <a:bodyPr rtlCol="0" anchor="ctr"/>
            <a:lstStyle/>
            <a:p>
              <a:endParaRPr lang="en-IN"/>
            </a:p>
          </p:txBody>
        </p:sp>
        <p:sp>
          <p:nvSpPr>
            <p:cNvPr id="38" name="Freeform: Shape 37">
              <a:extLst>
                <a:ext uri="{FF2B5EF4-FFF2-40B4-BE49-F238E27FC236}">
                  <a16:creationId xmlns:a16="http://schemas.microsoft.com/office/drawing/2014/main" id="{C54D7374-1920-455D-A605-3BB6406611EF}"/>
                </a:ext>
              </a:extLst>
            </p:cNvPr>
            <p:cNvSpPr/>
            <p:nvPr/>
          </p:nvSpPr>
          <p:spPr>
            <a:xfrm>
              <a:off x="12818401" y="1447453"/>
              <a:ext cx="283845" cy="50272"/>
            </a:xfrm>
            <a:custGeom>
              <a:avLst/>
              <a:gdLst>
                <a:gd name="connsiteX0" fmla="*/ 227171 w 283845"/>
                <a:gd name="connsiteY0" fmla="*/ 12906 h 50272"/>
                <a:gd name="connsiteX1" fmla="*/ 141923 w 283845"/>
                <a:gd name="connsiteY1" fmla="*/ 0 h 50272"/>
                <a:gd name="connsiteX2" fmla="*/ 0 w 283845"/>
                <a:gd name="connsiteY2" fmla="*/ 35452 h 50272"/>
                <a:gd name="connsiteX3" fmla="*/ 13040 w 283845"/>
                <a:gd name="connsiteY3" fmla="*/ 50273 h 50272"/>
                <a:gd name="connsiteX4" fmla="*/ 141923 w 283845"/>
                <a:gd name="connsiteY4" fmla="*/ 19050 h 50272"/>
                <a:gd name="connsiteX5" fmla="*/ 221818 w 283845"/>
                <a:gd name="connsiteY5" fmla="*/ 31185 h 50272"/>
                <a:gd name="connsiteX6" fmla="*/ 270853 w 283845"/>
                <a:gd name="connsiteY6" fmla="*/ 49416 h 50272"/>
                <a:gd name="connsiteX7" fmla="*/ 283845 w 283845"/>
                <a:gd name="connsiteY7" fmla="*/ 34519 h 50272"/>
                <a:gd name="connsiteX8" fmla="*/ 227171 w 283845"/>
                <a:gd name="connsiteY8" fmla="*/ 12906 h 50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845" h="50272">
                  <a:moveTo>
                    <a:pt x="227171" y="12906"/>
                  </a:moveTo>
                  <a:cubicBezTo>
                    <a:pt x="199549" y="4418"/>
                    <a:pt x="170820" y="69"/>
                    <a:pt x="141923" y="0"/>
                  </a:cubicBezTo>
                  <a:cubicBezTo>
                    <a:pt x="92528" y="821"/>
                    <a:pt x="43979" y="12949"/>
                    <a:pt x="0" y="35452"/>
                  </a:cubicBezTo>
                  <a:cubicBezTo>
                    <a:pt x="4078" y="40622"/>
                    <a:pt x="8431" y="45569"/>
                    <a:pt x="13040" y="50273"/>
                  </a:cubicBezTo>
                  <a:cubicBezTo>
                    <a:pt x="53169" y="30477"/>
                    <a:pt x="97184" y="19814"/>
                    <a:pt x="141923" y="19050"/>
                  </a:cubicBezTo>
                  <a:cubicBezTo>
                    <a:pt x="169008" y="19128"/>
                    <a:pt x="195931" y="23218"/>
                    <a:pt x="221818" y="31185"/>
                  </a:cubicBezTo>
                  <a:cubicBezTo>
                    <a:pt x="238621" y="35949"/>
                    <a:pt x="255019" y="42045"/>
                    <a:pt x="270853" y="49416"/>
                  </a:cubicBezTo>
                  <a:cubicBezTo>
                    <a:pt x="275451" y="44689"/>
                    <a:pt x="279787" y="39716"/>
                    <a:pt x="283845" y="34519"/>
                  </a:cubicBezTo>
                  <a:cubicBezTo>
                    <a:pt x="265634" y="25643"/>
                    <a:pt x="246668" y="18411"/>
                    <a:pt x="227171" y="12906"/>
                  </a:cubicBezTo>
                  <a:close/>
                </a:path>
              </a:pathLst>
            </a:custGeom>
            <a:grpFill/>
            <a:ln w="9525" cap="flat">
              <a:noFill/>
              <a:prstDash val="solid"/>
              <a:miter/>
            </a:ln>
          </p:spPr>
          <p:txBody>
            <a:bodyPr rtlCol="0" anchor="ctr"/>
            <a:lstStyle/>
            <a:p>
              <a:endParaRPr lang="en-IN"/>
            </a:p>
          </p:txBody>
        </p:sp>
        <p:sp>
          <p:nvSpPr>
            <p:cNvPr id="39" name="Freeform: Shape 38">
              <a:extLst>
                <a:ext uri="{FF2B5EF4-FFF2-40B4-BE49-F238E27FC236}">
                  <a16:creationId xmlns:a16="http://schemas.microsoft.com/office/drawing/2014/main" id="{72FB9D36-9A88-4E3A-AA3D-3EE480F83EE0}"/>
                </a:ext>
              </a:extLst>
            </p:cNvPr>
            <p:cNvSpPr/>
            <p:nvPr/>
          </p:nvSpPr>
          <p:spPr>
            <a:xfrm>
              <a:off x="13138441" y="1183001"/>
              <a:ext cx="136693" cy="169735"/>
            </a:xfrm>
            <a:custGeom>
              <a:avLst/>
              <a:gdLst>
                <a:gd name="connsiteX0" fmla="*/ 50483 w 136693"/>
                <a:gd name="connsiteY0" fmla="*/ 19154 h 169735"/>
                <a:gd name="connsiteX1" fmla="*/ 116889 w 136693"/>
                <a:gd name="connsiteY1" fmla="*/ 86096 h 169735"/>
                <a:gd name="connsiteX2" fmla="*/ 66037 w 136693"/>
                <a:gd name="connsiteY2" fmla="*/ 150599 h 169735"/>
                <a:gd name="connsiteX3" fmla="*/ 68094 w 136693"/>
                <a:gd name="connsiteY3" fmla="*/ 169735 h 169735"/>
                <a:gd name="connsiteX4" fmla="*/ 134945 w 136693"/>
                <a:gd name="connsiteY4" fmla="*/ 68599 h 169735"/>
                <a:gd name="connsiteX5" fmla="*/ 33809 w 136693"/>
                <a:gd name="connsiteY5" fmla="*/ 1748 h 169735"/>
                <a:gd name="connsiteX6" fmla="*/ 0 w 136693"/>
                <a:gd name="connsiteY6" fmla="*/ 16802 h 169735"/>
                <a:gd name="connsiteX7" fmla="*/ 12706 w 136693"/>
                <a:gd name="connsiteY7" fmla="*/ 30994 h 169735"/>
                <a:gd name="connsiteX8" fmla="*/ 50483 w 136693"/>
                <a:gd name="connsiteY8" fmla="*/ 19154 h 169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3" h="169735">
                  <a:moveTo>
                    <a:pt x="50483" y="19154"/>
                  </a:moveTo>
                  <a:cubicBezTo>
                    <a:pt x="87306" y="19302"/>
                    <a:pt x="117037" y="49273"/>
                    <a:pt x="116889" y="86096"/>
                  </a:cubicBezTo>
                  <a:cubicBezTo>
                    <a:pt x="116766" y="116726"/>
                    <a:pt x="95791" y="143331"/>
                    <a:pt x="66037" y="150599"/>
                  </a:cubicBezTo>
                  <a:cubicBezTo>
                    <a:pt x="66989" y="156915"/>
                    <a:pt x="67628" y="163306"/>
                    <a:pt x="68094" y="169735"/>
                  </a:cubicBezTo>
                  <a:cubicBezTo>
                    <a:pt x="114483" y="160267"/>
                    <a:pt x="144412" y="114987"/>
                    <a:pt x="134945" y="68599"/>
                  </a:cubicBezTo>
                  <a:cubicBezTo>
                    <a:pt x="125478" y="22211"/>
                    <a:pt x="80198" y="-7719"/>
                    <a:pt x="33809" y="1748"/>
                  </a:cubicBezTo>
                  <a:cubicBezTo>
                    <a:pt x="21578" y="4245"/>
                    <a:pt x="10039" y="9382"/>
                    <a:pt x="0" y="16802"/>
                  </a:cubicBezTo>
                  <a:cubicBezTo>
                    <a:pt x="4420" y="21402"/>
                    <a:pt x="8687" y="26117"/>
                    <a:pt x="12706" y="30994"/>
                  </a:cubicBezTo>
                  <a:cubicBezTo>
                    <a:pt x="23792" y="23278"/>
                    <a:pt x="36976" y="19146"/>
                    <a:pt x="50483" y="19154"/>
                  </a:cubicBezTo>
                  <a:close/>
                </a:path>
              </a:pathLst>
            </a:custGeom>
            <a:grpFill/>
            <a:ln w="9525" cap="flat">
              <a:noFill/>
              <a:prstDash val="solid"/>
              <a:miter/>
            </a:ln>
          </p:spPr>
          <p:txBody>
            <a:bodyPr rtlCol="0" anchor="ctr"/>
            <a:lstStyle/>
            <a:p>
              <a:endParaRPr lang="en-IN"/>
            </a:p>
          </p:txBody>
        </p:sp>
        <p:sp>
          <p:nvSpPr>
            <p:cNvPr id="40" name="Freeform: Shape 39">
              <a:extLst>
                <a:ext uri="{FF2B5EF4-FFF2-40B4-BE49-F238E27FC236}">
                  <a16:creationId xmlns:a16="http://schemas.microsoft.com/office/drawing/2014/main" id="{984C0EF5-00D7-481F-9347-C8E543B5C99B}"/>
                </a:ext>
              </a:extLst>
            </p:cNvPr>
            <p:cNvSpPr/>
            <p:nvPr/>
          </p:nvSpPr>
          <p:spPr>
            <a:xfrm>
              <a:off x="13205459" y="1381511"/>
              <a:ext cx="154914" cy="170716"/>
            </a:xfrm>
            <a:custGeom>
              <a:avLst/>
              <a:gdLst>
                <a:gd name="connsiteX0" fmla="*/ 135226 w 154914"/>
                <a:gd name="connsiteY0" fmla="*/ 50006 h 170716"/>
                <a:gd name="connsiteX1" fmla="*/ 52997 w 154914"/>
                <a:gd name="connsiteY1" fmla="*/ 9792 h 170716"/>
                <a:gd name="connsiteX2" fmla="*/ 1562 w 154914"/>
                <a:gd name="connsiteY2" fmla="*/ 0 h 170716"/>
                <a:gd name="connsiteX3" fmla="*/ 0 w 154914"/>
                <a:gd name="connsiteY3" fmla="*/ 18983 h 170716"/>
                <a:gd name="connsiteX4" fmla="*/ 47625 w 154914"/>
                <a:gd name="connsiteY4" fmla="*/ 28070 h 170716"/>
                <a:gd name="connsiteX5" fmla="*/ 123225 w 154914"/>
                <a:gd name="connsiteY5" fmla="*/ 64818 h 170716"/>
                <a:gd name="connsiteX6" fmla="*/ 135865 w 154914"/>
                <a:gd name="connsiteY6" fmla="*/ 89754 h 170716"/>
                <a:gd name="connsiteX7" fmla="*/ 135865 w 154914"/>
                <a:gd name="connsiteY7" fmla="*/ 170717 h 170716"/>
                <a:gd name="connsiteX8" fmla="*/ 154915 w 154914"/>
                <a:gd name="connsiteY8" fmla="*/ 170717 h 170716"/>
                <a:gd name="connsiteX9" fmla="*/ 154915 w 154914"/>
                <a:gd name="connsiteY9" fmla="*/ 89754 h 170716"/>
                <a:gd name="connsiteX10" fmla="*/ 135226 w 154914"/>
                <a:gd name="connsiteY10" fmla="*/ 50006 h 17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4914" h="170716">
                  <a:moveTo>
                    <a:pt x="135226" y="50006"/>
                  </a:moveTo>
                  <a:cubicBezTo>
                    <a:pt x="110814" y="31186"/>
                    <a:pt x="82841" y="17506"/>
                    <a:pt x="52997" y="9792"/>
                  </a:cubicBezTo>
                  <a:cubicBezTo>
                    <a:pt x="36253" y="4692"/>
                    <a:pt x="19009" y="1410"/>
                    <a:pt x="1562" y="0"/>
                  </a:cubicBezTo>
                  <a:cubicBezTo>
                    <a:pt x="1295" y="6382"/>
                    <a:pt x="752" y="12706"/>
                    <a:pt x="0" y="18983"/>
                  </a:cubicBezTo>
                  <a:cubicBezTo>
                    <a:pt x="16154" y="20299"/>
                    <a:pt x="32121" y="23345"/>
                    <a:pt x="47625" y="28070"/>
                  </a:cubicBezTo>
                  <a:cubicBezTo>
                    <a:pt x="75046" y="35095"/>
                    <a:pt x="100761" y="47595"/>
                    <a:pt x="123225" y="64818"/>
                  </a:cubicBezTo>
                  <a:cubicBezTo>
                    <a:pt x="130970" y="70809"/>
                    <a:pt x="135611" y="79965"/>
                    <a:pt x="135865" y="89754"/>
                  </a:cubicBezTo>
                  <a:lnTo>
                    <a:pt x="135865" y="170717"/>
                  </a:lnTo>
                  <a:lnTo>
                    <a:pt x="154915" y="170717"/>
                  </a:lnTo>
                  <a:lnTo>
                    <a:pt x="154915" y="89754"/>
                  </a:lnTo>
                  <a:cubicBezTo>
                    <a:pt x="154652" y="74221"/>
                    <a:pt x="147424" y="59627"/>
                    <a:pt x="135226" y="50006"/>
                  </a:cubicBezTo>
                  <a:close/>
                </a:path>
              </a:pathLst>
            </a:custGeom>
            <a:grpFill/>
            <a:ln w="9525" cap="flat">
              <a:noFill/>
              <a:prstDash val="solid"/>
              <a:miter/>
            </a:ln>
          </p:spPr>
          <p:txBody>
            <a:bodyPr rtlCol="0" anchor="ctr"/>
            <a:lstStyle/>
            <a:p>
              <a:endParaRPr lang="en-IN"/>
            </a:p>
          </p:txBody>
        </p:sp>
        <p:sp>
          <p:nvSpPr>
            <p:cNvPr id="42" name="Freeform: Shape 41">
              <a:extLst>
                <a:ext uri="{FF2B5EF4-FFF2-40B4-BE49-F238E27FC236}">
                  <a16:creationId xmlns:a16="http://schemas.microsoft.com/office/drawing/2014/main" id="{F6B6C6B7-5487-4804-AD0D-061CC19FEE91}"/>
                </a:ext>
              </a:extLst>
            </p:cNvPr>
            <p:cNvSpPr/>
            <p:nvPr/>
          </p:nvSpPr>
          <p:spPr>
            <a:xfrm>
              <a:off x="12646012" y="1183266"/>
              <a:ext cx="135803" cy="169317"/>
            </a:xfrm>
            <a:custGeom>
              <a:avLst/>
              <a:gdLst>
                <a:gd name="connsiteX0" fmla="*/ 85711 w 135803"/>
                <a:gd name="connsiteY0" fmla="*/ 18889 h 169317"/>
                <a:gd name="connsiteX1" fmla="*/ 123049 w 135803"/>
                <a:gd name="connsiteY1" fmla="*/ 30434 h 169317"/>
                <a:gd name="connsiteX2" fmla="*/ 135803 w 135803"/>
                <a:gd name="connsiteY2" fmla="*/ 16232 h 169317"/>
                <a:gd name="connsiteX3" fmla="*/ 16231 w 135803"/>
                <a:gd name="connsiteY3" fmla="*/ 35488 h 169317"/>
                <a:gd name="connsiteX4" fmla="*/ 35488 w 135803"/>
                <a:gd name="connsiteY4" fmla="*/ 155060 h 169317"/>
                <a:gd name="connsiteX5" fmla="*/ 67395 w 135803"/>
                <a:gd name="connsiteY5" fmla="*/ 169318 h 169317"/>
                <a:gd name="connsiteX6" fmla="*/ 69471 w 135803"/>
                <a:gd name="connsiteY6" fmla="*/ 150192 h 169317"/>
                <a:gd name="connsiteX7" fmla="*/ 21241 w 135803"/>
                <a:gd name="connsiteY7" fmla="*/ 69167 h 169317"/>
                <a:gd name="connsiteX8" fmla="*/ 85711 w 135803"/>
                <a:gd name="connsiteY8" fmla="*/ 18889 h 169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803" h="169317">
                  <a:moveTo>
                    <a:pt x="85711" y="18889"/>
                  </a:moveTo>
                  <a:cubicBezTo>
                    <a:pt x="99036" y="18887"/>
                    <a:pt x="112051" y="22912"/>
                    <a:pt x="123049" y="30434"/>
                  </a:cubicBezTo>
                  <a:cubicBezTo>
                    <a:pt x="127078" y="25547"/>
                    <a:pt x="131365" y="20832"/>
                    <a:pt x="135803" y="16232"/>
                  </a:cubicBezTo>
                  <a:cubicBezTo>
                    <a:pt x="97467" y="-11470"/>
                    <a:pt x="43933" y="-2849"/>
                    <a:pt x="16231" y="35488"/>
                  </a:cubicBezTo>
                  <a:cubicBezTo>
                    <a:pt x="-11469" y="73824"/>
                    <a:pt x="-2848" y="127358"/>
                    <a:pt x="35488" y="155060"/>
                  </a:cubicBezTo>
                  <a:cubicBezTo>
                    <a:pt x="45030" y="161955"/>
                    <a:pt x="55892" y="166809"/>
                    <a:pt x="67395" y="169318"/>
                  </a:cubicBezTo>
                  <a:cubicBezTo>
                    <a:pt x="67861" y="162898"/>
                    <a:pt x="68519" y="156516"/>
                    <a:pt x="69471" y="150192"/>
                  </a:cubicBezTo>
                  <a:cubicBezTo>
                    <a:pt x="33778" y="141136"/>
                    <a:pt x="12185" y="104860"/>
                    <a:pt x="21241" y="69167"/>
                  </a:cubicBezTo>
                  <a:cubicBezTo>
                    <a:pt x="28729" y="39653"/>
                    <a:pt x="55262" y="18961"/>
                    <a:pt x="85711" y="18889"/>
                  </a:cubicBezTo>
                  <a:close/>
                </a:path>
              </a:pathLst>
            </a:custGeom>
            <a:grpFill/>
            <a:ln w="9525" cap="flat">
              <a:noFill/>
              <a:prstDash val="solid"/>
              <a:miter/>
            </a:ln>
          </p:spPr>
          <p:txBody>
            <a:bodyPr rtlCol="0" anchor="ctr"/>
            <a:lstStyle/>
            <a:p>
              <a:endParaRPr lang="en-IN"/>
            </a:p>
          </p:txBody>
        </p:sp>
        <p:sp>
          <p:nvSpPr>
            <p:cNvPr id="43" name="Freeform: Shape 42">
              <a:extLst>
                <a:ext uri="{FF2B5EF4-FFF2-40B4-BE49-F238E27FC236}">
                  <a16:creationId xmlns:a16="http://schemas.microsoft.com/office/drawing/2014/main" id="{8054E139-7930-4CC1-84D5-3EDA9E2CA444}"/>
                </a:ext>
              </a:extLst>
            </p:cNvPr>
            <p:cNvSpPr/>
            <p:nvPr/>
          </p:nvSpPr>
          <p:spPr>
            <a:xfrm>
              <a:off x="12560274" y="1381749"/>
              <a:ext cx="154238" cy="170478"/>
            </a:xfrm>
            <a:custGeom>
              <a:avLst/>
              <a:gdLst>
                <a:gd name="connsiteX0" fmla="*/ 102032 w 154238"/>
                <a:gd name="connsiteY0" fmla="*/ 9506 h 170478"/>
                <a:gd name="connsiteX1" fmla="*/ 19774 w 154238"/>
                <a:gd name="connsiteY1" fmla="*/ 49701 h 170478"/>
                <a:gd name="connsiteX2" fmla="*/ 0 w 154238"/>
                <a:gd name="connsiteY2" fmla="*/ 89516 h 170478"/>
                <a:gd name="connsiteX3" fmla="*/ 0 w 154238"/>
                <a:gd name="connsiteY3" fmla="*/ 170478 h 170478"/>
                <a:gd name="connsiteX4" fmla="*/ 19050 w 154238"/>
                <a:gd name="connsiteY4" fmla="*/ 170478 h 170478"/>
                <a:gd name="connsiteX5" fmla="*/ 19050 w 154238"/>
                <a:gd name="connsiteY5" fmla="*/ 89516 h 170478"/>
                <a:gd name="connsiteX6" fmla="*/ 31328 w 154238"/>
                <a:gd name="connsiteY6" fmla="*/ 64846 h 170478"/>
                <a:gd name="connsiteX7" fmla="*/ 107156 w 154238"/>
                <a:gd name="connsiteY7" fmla="*/ 27870 h 170478"/>
                <a:gd name="connsiteX8" fmla="*/ 154238 w 154238"/>
                <a:gd name="connsiteY8" fmla="*/ 18974 h 170478"/>
                <a:gd name="connsiteX9" fmla="*/ 152657 w 154238"/>
                <a:gd name="connsiteY9" fmla="*/ 0 h 170478"/>
                <a:gd name="connsiteX10" fmla="*/ 102032 w 154238"/>
                <a:gd name="connsiteY10" fmla="*/ 9506 h 170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4238" h="170478">
                  <a:moveTo>
                    <a:pt x="102032" y="9506"/>
                  </a:moveTo>
                  <a:cubicBezTo>
                    <a:pt x="72540" y="18165"/>
                    <a:pt x="44727" y="31755"/>
                    <a:pt x="19774" y="49701"/>
                  </a:cubicBezTo>
                  <a:cubicBezTo>
                    <a:pt x="7532" y="59325"/>
                    <a:pt x="270" y="73946"/>
                    <a:pt x="0" y="89516"/>
                  </a:cubicBezTo>
                  <a:lnTo>
                    <a:pt x="0" y="170478"/>
                  </a:lnTo>
                  <a:lnTo>
                    <a:pt x="19050" y="170478"/>
                  </a:lnTo>
                  <a:lnTo>
                    <a:pt x="19050" y="89516"/>
                  </a:lnTo>
                  <a:cubicBezTo>
                    <a:pt x="19265" y="79875"/>
                    <a:pt x="23766" y="70832"/>
                    <a:pt x="31328" y="64846"/>
                  </a:cubicBezTo>
                  <a:cubicBezTo>
                    <a:pt x="54345" y="48345"/>
                    <a:pt x="79980" y="35844"/>
                    <a:pt x="107156" y="27870"/>
                  </a:cubicBezTo>
                  <a:cubicBezTo>
                    <a:pt x="122561" y="23540"/>
                    <a:pt x="138315" y="20563"/>
                    <a:pt x="154238" y="18974"/>
                  </a:cubicBezTo>
                  <a:cubicBezTo>
                    <a:pt x="153486" y="12697"/>
                    <a:pt x="152933" y="6372"/>
                    <a:pt x="152657" y="0"/>
                  </a:cubicBezTo>
                  <a:cubicBezTo>
                    <a:pt x="135536" y="1681"/>
                    <a:pt x="118597" y="4862"/>
                    <a:pt x="102032" y="9506"/>
                  </a:cubicBezTo>
                  <a:close/>
                </a:path>
              </a:pathLst>
            </a:custGeom>
            <a:grpFill/>
            <a:ln w="9525" cap="flat">
              <a:noFill/>
              <a:prstDash val="solid"/>
              <a:miter/>
            </a:ln>
          </p:spPr>
          <p:txBody>
            <a:bodyPr rtlCol="0" anchor="ctr"/>
            <a:lstStyle/>
            <a:p>
              <a:endParaRPr lang="en-IN"/>
            </a:p>
          </p:txBody>
        </p:sp>
        <p:sp>
          <p:nvSpPr>
            <p:cNvPr id="44" name="Freeform: Shape 43">
              <a:extLst>
                <a:ext uri="{FF2B5EF4-FFF2-40B4-BE49-F238E27FC236}">
                  <a16:creationId xmlns:a16="http://schemas.microsoft.com/office/drawing/2014/main" id="{A93F35CA-B447-4672-A3BB-F918C91E6667}"/>
                </a:ext>
              </a:extLst>
            </p:cNvPr>
            <p:cNvSpPr/>
            <p:nvPr/>
          </p:nvSpPr>
          <p:spPr>
            <a:xfrm>
              <a:off x="12788874" y="1564581"/>
              <a:ext cx="33232" cy="99612"/>
            </a:xfrm>
            <a:custGeom>
              <a:avLst/>
              <a:gdLst>
                <a:gd name="connsiteX0" fmla="*/ 0 w 33232"/>
                <a:gd name="connsiteY0" fmla="*/ 37700 h 99612"/>
                <a:gd name="connsiteX1" fmla="*/ 0 w 33232"/>
                <a:gd name="connsiteY1" fmla="*/ 99612 h 99612"/>
                <a:gd name="connsiteX2" fmla="*/ 19050 w 33232"/>
                <a:gd name="connsiteY2" fmla="*/ 99612 h 99612"/>
                <a:gd name="connsiteX3" fmla="*/ 19050 w 33232"/>
                <a:gd name="connsiteY3" fmla="*/ 37700 h 99612"/>
                <a:gd name="connsiteX4" fmla="*/ 31328 w 33232"/>
                <a:gd name="connsiteY4" fmla="*/ 13011 h 99612"/>
                <a:gd name="connsiteX5" fmla="*/ 33233 w 33232"/>
                <a:gd name="connsiteY5" fmla="*/ 11706 h 99612"/>
                <a:gd name="connsiteX6" fmla="*/ 17345 w 33232"/>
                <a:gd name="connsiteY6" fmla="*/ 0 h 99612"/>
                <a:gd name="connsiteX7" fmla="*/ 0 w 33232"/>
                <a:gd name="connsiteY7" fmla="*/ 37700 h 99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2" h="99612">
                  <a:moveTo>
                    <a:pt x="0" y="37700"/>
                  </a:moveTo>
                  <a:lnTo>
                    <a:pt x="0" y="99612"/>
                  </a:lnTo>
                  <a:lnTo>
                    <a:pt x="19050" y="99612"/>
                  </a:lnTo>
                  <a:lnTo>
                    <a:pt x="19050" y="37700"/>
                  </a:lnTo>
                  <a:cubicBezTo>
                    <a:pt x="19260" y="28052"/>
                    <a:pt x="23761" y="19000"/>
                    <a:pt x="31328" y="13011"/>
                  </a:cubicBezTo>
                  <a:cubicBezTo>
                    <a:pt x="31947" y="12554"/>
                    <a:pt x="32652" y="12154"/>
                    <a:pt x="33233" y="11706"/>
                  </a:cubicBezTo>
                  <a:cubicBezTo>
                    <a:pt x="27794" y="8039"/>
                    <a:pt x="22508" y="4086"/>
                    <a:pt x="17345" y="0"/>
                  </a:cubicBezTo>
                  <a:cubicBezTo>
                    <a:pt x="6526" y="9574"/>
                    <a:pt x="231" y="23255"/>
                    <a:pt x="0" y="37700"/>
                  </a:cubicBezTo>
                  <a:close/>
                </a:path>
              </a:pathLst>
            </a:custGeom>
            <a:grpFill/>
            <a:ln w="9525" cap="flat">
              <a:noFill/>
              <a:prstDash val="solid"/>
              <a:miter/>
            </a:ln>
          </p:spPr>
          <p:txBody>
            <a:bodyPr rtlCol="0" anchor="ctr"/>
            <a:lstStyle/>
            <a:p>
              <a:endParaRPr lang="en-IN"/>
            </a:p>
          </p:txBody>
        </p:sp>
      </p:grpSp>
      <p:pic>
        <p:nvPicPr>
          <p:cNvPr id="9" name="Graphic 8" descr="Contract outline">
            <a:extLst>
              <a:ext uri="{FF2B5EF4-FFF2-40B4-BE49-F238E27FC236}">
                <a16:creationId xmlns:a16="http://schemas.microsoft.com/office/drawing/2014/main" id="{C0B0AA34-E2C3-AFD9-FF34-FB95D4FA7E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37776" y="3843595"/>
            <a:ext cx="1404730" cy="1404730"/>
          </a:xfrm>
          <a:prstGeom prst="rect">
            <a:avLst/>
          </a:prstGeom>
        </p:spPr>
      </p:pic>
      <p:sp>
        <p:nvSpPr>
          <p:cNvPr id="10" name="Rectangle 9">
            <a:extLst>
              <a:ext uri="{FF2B5EF4-FFF2-40B4-BE49-F238E27FC236}">
                <a16:creationId xmlns:a16="http://schemas.microsoft.com/office/drawing/2014/main" id="{C4A66909-A0D5-BE16-8DEE-CC13FE0C2036}"/>
              </a:ext>
            </a:extLst>
          </p:cNvPr>
          <p:cNvSpPr/>
          <p:nvPr/>
        </p:nvSpPr>
        <p:spPr>
          <a:xfrm>
            <a:off x="166255" y="5513803"/>
            <a:ext cx="11837123" cy="1248574"/>
          </a:xfrm>
          <a:prstGeom prst="rect">
            <a:avLst/>
          </a:prstGeom>
          <a:solidFill>
            <a:schemeClr val="tx1">
              <a:lumMod val="65000"/>
              <a:lumOff val="35000"/>
            </a:schemeClr>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The Local Government Budget and Fiscal Control Act, G.S. 159, Art. 3, governs budgeting and financial management</a:t>
            </a:r>
          </a:p>
        </p:txBody>
      </p:sp>
      <p:pic>
        <p:nvPicPr>
          <p:cNvPr id="11" name="Graphic 10" descr="piechart">
            <a:extLst>
              <a:ext uri="{FF2B5EF4-FFF2-40B4-BE49-F238E27FC236}">
                <a16:creationId xmlns:a16="http://schemas.microsoft.com/office/drawing/2014/main" id="{1F562B1D-D7E5-9D23-FBD5-612B1B84FB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3255" y="3878531"/>
            <a:ext cx="1268458" cy="1268458"/>
          </a:xfrm>
          <a:prstGeom prst="rect">
            <a:avLst/>
          </a:prstGeom>
        </p:spPr>
      </p:pic>
      <p:pic>
        <p:nvPicPr>
          <p:cNvPr id="12" name="Graphic 11" descr="upwardtrend_ltr">
            <a:extLst>
              <a:ext uri="{FF2B5EF4-FFF2-40B4-BE49-F238E27FC236}">
                <a16:creationId xmlns:a16="http://schemas.microsoft.com/office/drawing/2014/main" id="{DDBA5259-1AC4-1AC8-E20F-2ACBEB9506A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04023" y="3910096"/>
            <a:ext cx="1277534" cy="1277534"/>
          </a:xfrm>
          <a:prstGeom prst="rect">
            <a:avLst/>
          </a:prstGeom>
        </p:spPr>
      </p:pic>
      <p:pic>
        <p:nvPicPr>
          <p:cNvPr id="13" name="Graphic 12" descr="presentationbarchart_ltr">
            <a:extLst>
              <a:ext uri="{FF2B5EF4-FFF2-40B4-BE49-F238E27FC236}">
                <a16:creationId xmlns:a16="http://schemas.microsoft.com/office/drawing/2014/main" id="{A540A07C-E074-E4EE-E8AA-ECA2F5EACE2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771504" y="3890186"/>
            <a:ext cx="1245148" cy="1245148"/>
          </a:xfrm>
          <a:prstGeom prst="rect">
            <a:avLst/>
          </a:prstGeom>
        </p:spPr>
      </p:pic>
    </p:spTree>
    <p:extLst>
      <p:ext uri="{BB962C8B-B14F-4D97-AF65-F5344CB8AC3E}">
        <p14:creationId xmlns:p14="http://schemas.microsoft.com/office/powerpoint/2010/main" val="2746851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1680" y="322912"/>
            <a:ext cx="12008968" cy="1325563"/>
          </a:xfrm>
        </p:spPr>
        <p:txBody>
          <a:bodyPr/>
          <a:lstStyle/>
          <a:p>
            <a:r>
              <a:rPr lang="en-US" dirty="0">
                <a:solidFill>
                  <a:schemeClr val="tx2"/>
                </a:solidFill>
              </a:rPr>
              <a:t>Local Government Finance Is…..</a:t>
            </a:r>
          </a:p>
        </p:txBody>
      </p:sp>
      <p:grpSp>
        <p:nvGrpSpPr>
          <p:cNvPr id="7" name="Group 6"/>
          <p:cNvGrpSpPr/>
          <p:nvPr/>
        </p:nvGrpSpPr>
        <p:grpSpPr>
          <a:xfrm rot="5400000">
            <a:off x="-1478603" y="1527717"/>
            <a:ext cx="6858000" cy="3802566"/>
            <a:chOff x="1826464" y="2967038"/>
            <a:chExt cx="7916797" cy="3911600"/>
          </a:xfrm>
        </p:grpSpPr>
        <p:sp>
          <p:nvSpPr>
            <p:cNvPr id="8" name="Freeform 5"/>
            <p:cNvSpPr>
              <a:spLocks/>
            </p:cNvSpPr>
            <p:nvPr/>
          </p:nvSpPr>
          <p:spPr bwMode="auto">
            <a:xfrm>
              <a:off x="1826464" y="5466685"/>
              <a:ext cx="3170987" cy="1410365"/>
            </a:xfrm>
            <a:custGeom>
              <a:avLst/>
              <a:gdLst>
                <a:gd name="T0" fmla="*/ 505 w 1758"/>
                <a:gd name="T1" fmla="*/ 16 h 893"/>
                <a:gd name="T2" fmla="*/ 261 w 1758"/>
                <a:gd name="T3" fmla="*/ 0 h 893"/>
                <a:gd name="T4" fmla="*/ 0 w 1758"/>
                <a:gd name="T5" fmla="*/ 875 h 893"/>
                <a:gd name="T6" fmla="*/ 1 w 1758"/>
                <a:gd name="T7" fmla="*/ 893 h 893"/>
                <a:gd name="T8" fmla="*/ 1758 w 1758"/>
                <a:gd name="T9" fmla="*/ 893 h 893"/>
                <a:gd name="T10" fmla="*/ 505 w 1758"/>
                <a:gd name="T11" fmla="*/ 16 h 893"/>
              </a:gdLst>
              <a:ahLst/>
              <a:cxnLst>
                <a:cxn ang="0">
                  <a:pos x="T0" y="T1"/>
                </a:cxn>
                <a:cxn ang="0">
                  <a:pos x="T2" y="T3"/>
                </a:cxn>
                <a:cxn ang="0">
                  <a:pos x="T4" y="T5"/>
                </a:cxn>
                <a:cxn ang="0">
                  <a:pos x="T6" y="T7"/>
                </a:cxn>
                <a:cxn ang="0">
                  <a:pos x="T8" y="T9"/>
                </a:cxn>
                <a:cxn ang="0">
                  <a:pos x="T10" y="T11"/>
                </a:cxn>
              </a:cxnLst>
              <a:rect l="0" t="0" r="r" b="b"/>
              <a:pathLst>
                <a:path w="1758" h="893">
                  <a:moveTo>
                    <a:pt x="505" y="16"/>
                  </a:moveTo>
                  <a:cubicBezTo>
                    <a:pt x="261" y="0"/>
                    <a:pt x="261" y="0"/>
                    <a:pt x="261" y="0"/>
                  </a:cubicBezTo>
                  <a:cubicBezTo>
                    <a:pt x="96" y="251"/>
                    <a:pt x="0" y="552"/>
                    <a:pt x="0" y="875"/>
                  </a:cubicBezTo>
                  <a:cubicBezTo>
                    <a:pt x="0" y="881"/>
                    <a:pt x="0" y="887"/>
                    <a:pt x="1" y="893"/>
                  </a:cubicBezTo>
                  <a:cubicBezTo>
                    <a:pt x="1758" y="893"/>
                    <a:pt x="1758" y="893"/>
                    <a:pt x="1758" y="893"/>
                  </a:cubicBezTo>
                  <a:lnTo>
                    <a:pt x="505" y="16"/>
                  </a:lnTo>
                  <a:close/>
                </a:path>
              </a:pathLst>
            </a:custGeom>
            <a:solidFill>
              <a:schemeClr val="tx2"/>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9" name="Freeform 6"/>
            <p:cNvSpPr>
              <a:spLocks/>
            </p:cNvSpPr>
            <p:nvPr/>
          </p:nvSpPr>
          <p:spPr bwMode="auto">
            <a:xfrm>
              <a:off x="1957908" y="3980165"/>
              <a:ext cx="2708547" cy="2866679"/>
            </a:xfrm>
            <a:custGeom>
              <a:avLst/>
              <a:gdLst>
                <a:gd name="T0" fmla="*/ 1694 w 1694"/>
                <a:gd name="T1" fmla="*/ 1533 h 1729"/>
                <a:gd name="T2" fmla="*/ 1522 w 1694"/>
                <a:gd name="T3" fmla="*/ 1233 h 1729"/>
                <a:gd name="T4" fmla="*/ 851 w 1694"/>
                <a:gd name="T5" fmla="*/ 0 h 1729"/>
                <a:gd name="T6" fmla="*/ 0 w 1694"/>
                <a:gd name="T7" fmla="*/ 768 h 1729"/>
                <a:gd name="T8" fmla="*/ 1666 w 1694"/>
                <a:gd name="T9" fmla="*/ 1729 h 1729"/>
                <a:gd name="T10" fmla="*/ 1694 w 1694"/>
                <a:gd name="T11" fmla="*/ 1533 h 1729"/>
              </a:gdLst>
              <a:ahLst/>
              <a:cxnLst>
                <a:cxn ang="0">
                  <a:pos x="T0" y="T1"/>
                </a:cxn>
                <a:cxn ang="0">
                  <a:pos x="T2" y="T3"/>
                </a:cxn>
                <a:cxn ang="0">
                  <a:pos x="T4" y="T5"/>
                </a:cxn>
                <a:cxn ang="0">
                  <a:pos x="T6" y="T7"/>
                </a:cxn>
                <a:cxn ang="0">
                  <a:pos x="T8" y="T9"/>
                </a:cxn>
                <a:cxn ang="0">
                  <a:pos x="T10" y="T11"/>
                </a:cxn>
              </a:cxnLst>
              <a:rect l="0" t="0" r="r" b="b"/>
              <a:pathLst>
                <a:path w="1694" h="1729">
                  <a:moveTo>
                    <a:pt x="1694" y="1533"/>
                  </a:moveTo>
                  <a:cubicBezTo>
                    <a:pt x="1522" y="1233"/>
                    <a:pt x="1522" y="1233"/>
                    <a:pt x="1522" y="1233"/>
                  </a:cubicBezTo>
                  <a:cubicBezTo>
                    <a:pt x="851" y="0"/>
                    <a:pt x="851" y="0"/>
                    <a:pt x="851" y="0"/>
                  </a:cubicBezTo>
                  <a:cubicBezTo>
                    <a:pt x="482" y="143"/>
                    <a:pt x="178" y="418"/>
                    <a:pt x="0" y="768"/>
                  </a:cubicBezTo>
                  <a:cubicBezTo>
                    <a:pt x="1666" y="1729"/>
                    <a:pt x="1666" y="1729"/>
                    <a:pt x="1666" y="1729"/>
                  </a:cubicBezTo>
                  <a:lnTo>
                    <a:pt x="1694" y="1533"/>
                  </a:lnTo>
                  <a:close/>
                </a:path>
              </a:pathLst>
            </a:custGeom>
            <a:solidFill>
              <a:schemeClr val="accent3"/>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0" name="Freeform 7"/>
            <p:cNvSpPr>
              <a:spLocks/>
            </p:cNvSpPr>
            <p:nvPr/>
          </p:nvSpPr>
          <p:spPr bwMode="auto">
            <a:xfrm>
              <a:off x="2964338" y="3239413"/>
              <a:ext cx="2023587" cy="3482063"/>
            </a:xfrm>
            <a:custGeom>
              <a:avLst/>
              <a:gdLst>
                <a:gd name="T0" fmla="*/ 1183 w 1290"/>
                <a:gd name="T1" fmla="*/ 1923 h 2111"/>
                <a:gd name="T2" fmla="*/ 1290 w 1290"/>
                <a:gd name="T3" fmla="*/ 24 h 2111"/>
                <a:gd name="T4" fmla="*/ 1010 w 1290"/>
                <a:gd name="T5" fmla="*/ 0 h 2111"/>
                <a:gd name="T6" fmla="*/ 0 w 1290"/>
                <a:gd name="T7" fmla="*/ 360 h 2111"/>
                <a:gd name="T8" fmla="*/ 1123 w 1290"/>
                <a:gd name="T9" fmla="*/ 2111 h 2111"/>
                <a:gd name="T10" fmla="*/ 1183 w 1290"/>
                <a:gd name="T11" fmla="*/ 1923 h 2111"/>
              </a:gdLst>
              <a:ahLst/>
              <a:cxnLst>
                <a:cxn ang="0">
                  <a:pos x="T0" y="T1"/>
                </a:cxn>
                <a:cxn ang="0">
                  <a:pos x="T2" y="T3"/>
                </a:cxn>
                <a:cxn ang="0">
                  <a:pos x="T4" y="T5"/>
                </a:cxn>
                <a:cxn ang="0">
                  <a:pos x="T6" y="T7"/>
                </a:cxn>
                <a:cxn ang="0">
                  <a:pos x="T8" y="T9"/>
                </a:cxn>
                <a:cxn ang="0">
                  <a:pos x="T10" y="T11"/>
                </a:cxn>
              </a:cxnLst>
              <a:rect l="0" t="0" r="r" b="b"/>
              <a:pathLst>
                <a:path w="1290" h="2111">
                  <a:moveTo>
                    <a:pt x="1183" y="1923"/>
                  </a:moveTo>
                  <a:cubicBezTo>
                    <a:pt x="1290" y="24"/>
                    <a:pt x="1290" y="24"/>
                    <a:pt x="1290" y="24"/>
                  </a:cubicBezTo>
                  <a:cubicBezTo>
                    <a:pt x="1199" y="8"/>
                    <a:pt x="1106" y="0"/>
                    <a:pt x="1010" y="0"/>
                  </a:cubicBezTo>
                  <a:cubicBezTo>
                    <a:pt x="627" y="0"/>
                    <a:pt x="275" y="135"/>
                    <a:pt x="0" y="360"/>
                  </a:cubicBezTo>
                  <a:cubicBezTo>
                    <a:pt x="1123" y="2111"/>
                    <a:pt x="1123" y="2111"/>
                    <a:pt x="1123" y="2111"/>
                  </a:cubicBezTo>
                  <a:lnTo>
                    <a:pt x="1183" y="1923"/>
                  </a:lnTo>
                  <a:close/>
                </a:path>
              </a:pathLst>
            </a:custGeom>
            <a:solidFill>
              <a:schemeClr val="accent1"/>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1" name="Freeform 8"/>
            <p:cNvSpPr>
              <a:spLocks/>
            </p:cNvSpPr>
            <p:nvPr/>
          </p:nvSpPr>
          <p:spPr bwMode="auto">
            <a:xfrm>
              <a:off x="4570413" y="2967038"/>
              <a:ext cx="2393950" cy="3502025"/>
            </a:xfrm>
            <a:custGeom>
              <a:avLst/>
              <a:gdLst>
                <a:gd name="T0" fmla="*/ 364 w 1521"/>
                <a:gd name="T1" fmla="*/ 2199 h 2223"/>
                <a:gd name="T2" fmla="*/ 1521 w 1521"/>
                <a:gd name="T3" fmla="*/ 537 h 2223"/>
                <a:gd name="T4" fmla="*/ 325 w 1521"/>
                <a:gd name="T5" fmla="*/ 0 h 2223"/>
                <a:gd name="T6" fmla="*/ 0 w 1521"/>
                <a:gd name="T7" fmla="*/ 33 h 2223"/>
                <a:gd name="T8" fmla="*/ 112 w 1521"/>
                <a:gd name="T9" fmla="*/ 2223 h 2223"/>
                <a:gd name="T10" fmla="*/ 364 w 1521"/>
                <a:gd name="T11" fmla="*/ 2199 h 2223"/>
              </a:gdLst>
              <a:ahLst/>
              <a:cxnLst>
                <a:cxn ang="0">
                  <a:pos x="T0" y="T1"/>
                </a:cxn>
                <a:cxn ang="0">
                  <a:pos x="T2" y="T3"/>
                </a:cxn>
                <a:cxn ang="0">
                  <a:pos x="T4" y="T5"/>
                </a:cxn>
                <a:cxn ang="0">
                  <a:pos x="T6" y="T7"/>
                </a:cxn>
                <a:cxn ang="0">
                  <a:pos x="T8" y="T9"/>
                </a:cxn>
                <a:cxn ang="0">
                  <a:pos x="T10" y="T11"/>
                </a:cxn>
              </a:cxnLst>
              <a:rect l="0" t="0" r="r" b="b"/>
              <a:pathLst>
                <a:path w="1521" h="2223">
                  <a:moveTo>
                    <a:pt x="364" y="2199"/>
                  </a:moveTo>
                  <a:cubicBezTo>
                    <a:pt x="1521" y="537"/>
                    <a:pt x="1521" y="537"/>
                    <a:pt x="1521" y="537"/>
                  </a:cubicBezTo>
                  <a:cubicBezTo>
                    <a:pt x="1228" y="207"/>
                    <a:pt x="801" y="0"/>
                    <a:pt x="325" y="0"/>
                  </a:cubicBezTo>
                  <a:cubicBezTo>
                    <a:pt x="214" y="0"/>
                    <a:pt x="105" y="11"/>
                    <a:pt x="0" y="33"/>
                  </a:cubicBezTo>
                  <a:cubicBezTo>
                    <a:pt x="112" y="2223"/>
                    <a:pt x="112" y="2223"/>
                    <a:pt x="112" y="2223"/>
                  </a:cubicBezTo>
                  <a:lnTo>
                    <a:pt x="364" y="2199"/>
                  </a:lnTo>
                  <a:close/>
                </a:path>
              </a:pathLst>
            </a:custGeom>
            <a:solidFill>
              <a:schemeClr val="accent2"/>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2" name="Freeform 9"/>
            <p:cNvSpPr>
              <a:spLocks/>
            </p:cNvSpPr>
            <p:nvPr/>
          </p:nvSpPr>
          <p:spPr bwMode="auto">
            <a:xfrm>
              <a:off x="5049838" y="3146426"/>
              <a:ext cx="3280755" cy="3502024"/>
            </a:xfrm>
            <a:custGeom>
              <a:avLst/>
              <a:gdLst>
                <a:gd name="T0" fmla="*/ 96 w 1980"/>
                <a:gd name="T1" fmla="*/ 2192 h 2192"/>
                <a:gd name="T2" fmla="*/ 186 w 1980"/>
                <a:gd name="T3" fmla="*/ 2138 h 2192"/>
                <a:gd name="T4" fmla="*/ 1980 w 1980"/>
                <a:gd name="T5" fmla="*/ 1010 h 2192"/>
                <a:gd name="T6" fmla="*/ 957 w 1980"/>
                <a:gd name="T7" fmla="*/ 0 h 2192"/>
                <a:gd name="T8" fmla="*/ 0 w 1980"/>
                <a:gd name="T9" fmla="*/ 2012 h 2192"/>
                <a:gd name="T10" fmla="*/ 96 w 1980"/>
                <a:gd name="T11" fmla="*/ 2192 h 2192"/>
              </a:gdLst>
              <a:ahLst/>
              <a:cxnLst>
                <a:cxn ang="0">
                  <a:pos x="T0" y="T1"/>
                </a:cxn>
                <a:cxn ang="0">
                  <a:pos x="T2" y="T3"/>
                </a:cxn>
                <a:cxn ang="0">
                  <a:pos x="T4" y="T5"/>
                </a:cxn>
                <a:cxn ang="0">
                  <a:pos x="T6" y="T7"/>
                </a:cxn>
                <a:cxn ang="0">
                  <a:pos x="T8" y="T9"/>
                </a:cxn>
                <a:cxn ang="0">
                  <a:pos x="T10" y="T11"/>
                </a:cxn>
              </a:cxnLst>
              <a:rect l="0" t="0" r="r" b="b"/>
              <a:pathLst>
                <a:path w="1980" h="2192">
                  <a:moveTo>
                    <a:pt x="96" y="2192"/>
                  </a:moveTo>
                  <a:cubicBezTo>
                    <a:pt x="186" y="2138"/>
                    <a:pt x="186" y="2138"/>
                    <a:pt x="186" y="2138"/>
                  </a:cubicBezTo>
                  <a:cubicBezTo>
                    <a:pt x="1980" y="1010"/>
                    <a:pt x="1980" y="1010"/>
                    <a:pt x="1980" y="1010"/>
                  </a:cubicBezTo>
                  <a:cubicBezTo>
                    <a:pt x="1819" y="532"/>
                    <a:pt x="1438" y="155"/>
                    <a:pt x="957" y="0"/>
                  </a:cubicBezTo>
                  <a:cubicBezTo>
                    <a:pt x="0" y="2012"/>
                    <a:pt x="0" y="2012"/>
                    <a:pt x="0" y="2012"/>
                  </a:cubicBezTo>
                  <a:lnTo>
                    <a:pt x="96" y="2192"/>
                  </a:lnTo>
                  <a:close/>
                </a:path>
              </a:pathLst>
            </a:custGeom>
            <a:solidFill>
              <a:schemeClr val="tx2"/>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3" name="Freeform 10"/>
            <p:cNvSpPr>
              <a:spLocks/>
            </p:cNvSpPr>
            <p:nvPr/>
          </p:nvSpPr>
          <p:spPr bwMode="auto">
            <a:xfrm>
              <a:off x="5272088" y="3959225"/>
              <a:ext cx="4062413" cy="2724150"/>
            </a:xfrm>
            <a:custGeom>
              <a:avLst/>
              <a:gdLst>
                <a:gd name="T0" fmla="*/ 64 w 2580"/>
                <a:gd name="T1" fmla="*/ 1725 h 1729"/>
                <a:gd name="T2" fmla="*/ 308 w 2580"/>
                <a:gd name="T3" fmla="*/ 1729 h 1729"/>
                <a:gd name="T4" fmla="*/ 2580 w 2580"/>
                <a:gd name="T5" fmla="*/ 1019 h 1729"/>
                <a:gd name="T6" fmla="*/ 2047 w 2580"/>
                <a:gd name="T7" fmla="*/ 0 h 1729"/>
                <a:gd name="T8" fmla="*/ 0 w 2580"/>
                <a:gd name="T9" fmla="*/ 1585 h 1729"/>
                <a:gd name="T10" fmla="*/ 64 w 2580"/>
                <a:gd name="T11" fmla="*/ 1725 h 1729"/>
              </a:gdLst>
              <a:ahLst/>
              <a:cxnLst>
                <a:cxn ang="0">
                  <a:pos x="T0" y="T1"/>
                </a:cxn>
                <a:cxn ang="0">
                  <a:pos x="T2" y="T3"/>
                </a:cxn>
                <a:cxn ang="0">
                  <a:pos x="T4" y="T5"/>
                </a:cxn>
                <a:cxn ang="0">
                  <a:pos x="T6" y="T7"/>
                </a:cxn>
                <a:cxn ang="0">
                  <a:pos x="T8" y="T9"/>
                </a:cxn>
                <a:cxn ang="0">
                  <a:pos x="T10" y="T11"/>
                </a:cxn>
              </a:cxnLst>
              <a:rect l="0" t="0" r="r" b="b"/>
              <a:pathLst>
                <a:path w="2580" h="1729">
                  <a:moveTo>
                    <a:pt x="64" y="1725"/>
                  </a:moveTo>
                  <a:cubicBezTo>
                    <a:pt x="308" y="1729"/>
                    <a:pt x="308" y="1729"/>
                    <a:pt x="308" y="1729"/>
                  </a:cubicBezTo>
                  <a:cubicBezTo>
                    <a:pt x="2580" y="1019"/>
                    <a:pt x="2580" y="1019"/>
                    <a:pt x="2580" y="1019"/>
                  </a:cubicBezTo>
                  <a:cubicBezTo>
                    <a:pt x="2534" y="614"/>
                    <a:pt x="2337" y="255"/>
                    <a:pt x="2047" y="0"/>
                  </a:cubicBezTo>
                  <a:cubicBezTo>
                    <a:pt x="0" y="1585"/>
                    <a:pt x="0" y="1585"/>
                    <a:pt x="0" y="1585"/>
                  </a:cubicBezTo>
                  <a:lnTo>
                    <a:pt x="64" y="1725"/>
                  </a:lnTo>
                  <a:close/>
                </a:path>
              </a:pathLst>
            </a:custGeom>
            <a:solidFill>
              <a:schemeClr val="accent1"/>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4" name="Freeform 11"/>
            <p:cNvSpPr>
              <a:spLocks/>
            </p:cNvSpPr>
            <p:nvPr/>
          </p:nvSpPr>
          <p:spPr bwMode="auto">
            <a:xfrm>
              <a:off x="5386388" y="5141913"/>
              <a:ext cx="4356873" cy="1730375"/>
            </a:xfrm>
            <a:custGeom>
              <a:avLst/>
              <a:gdLst>
                <a:gd name="T0" fmla="*/ 2801 w 2990"/>
                <a:gd name="T1" fmla="*/ 0 h 1098"/>
                <a:gd name="T2" fmla="*/ 0 w 2990"/>
                <a:gd name="T3" fmla="*/ 954 h 1098"/>
                <a:gd name="T4" fmla="*/ 48 w 2990"/>
                <a:gd name="T5" fmla="*/ 1098 h 1098"/>
                <a:gd name="T6" fmla="*/ 2953 w 2990"/>
                <a:gd name="T7" fmla="*/ 1098 h 1098"/>
                <a:gd name="T8" fmla="*/ 2990 w 2990"/>
                <a:gd name="T9" fmla="*/ 754 h 1098"/>
                <a:gd name="T10" fmla="*/ 2801 w 2990"/>
                <a:gd name="T11" fmla="*/ 0 h 1098"/>
              </a:gdLst>
              <a:ahLst/>
              <a:cxnLst>
                <a:cxn ang="0">
                  <a:pos x="T0" y="T1"/>
                </a:cxn>
                <a:cxn ang="0">
                  <a:pos x="T2" y="T3"/>
                </a:cxn>
                <a:cxn ang="0">
                  <a:pos x="T4" y="T5"/>
                </a:cxn>
                <a:cxn ang="0">
                  <a:pos x="T6" y="T7"/>
                </a:cxn>
                <a:cxn ang="0">
                  <a:pos x="T8" y="T9"/>
                </a:cxn>
                <a:cxn ang="0">
                  <a:pos x="T10" y="T11"/>
                </a:cxn>
              </a:cxnLst>
              <a:rect l="0" t="0" r="r" b="b"/>
              <a:pathLst>
                <a:path w="2990" h="1098">
                  <a:moveTo>
                    <a:pt x="2801" y="0"/>
                  </a:moveTo>
                  <a:cubicBezTo>
                    <a:pt x="0" y="954"/>
                    <a:pt x="0" y="954"/>
                    <a:pt x="0" y="954"/>
                  </a:cubicBezTo>
                  <a:cubicBezTo>
                    <a:pt x="48" y="1098"/>
                    <a:pt x="48" y="1098"/>
                    <a:pt x="48" y="1098"/>
                  </a:cubicBezTo>
                  <a:cubicBezTo>
                    <a:pt x="2953" y="1098"/>
                    <a:pt x="2953" y="1098"/>
                    <a:pt x="2953" y="1098"/>
                  </a:cubicBezTo>
                  <a:cubicBezTo>
                    <a:pt x="2977" y="987"/>
                    <a:pt x="2990" y="872"/>
                    <a:pt x="2990" y="754"/>
                  </a:cubicBezTo>
                  <a:cubicBezTo>
                    <a:pt x="2990" y="481"/>
                    <a:pt x="2922" y="224"/>
                    <a:pt x="2801" y="0"/>
                  </a:cubicBezTo>
                  <a:close/>
                </a:path>
              </a:pathLst>
            </a:custGeom>
            <a:solidFill>
              <a:schemeClr val="accent3"/>
            </a:solidFill>
            <a:ln w="9525">
              <a:no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15" name="Freeform 12"/>
            <p:cNvSpPr>
              <a:spLocks/>
            </p:cNvSpPr>
            <p:nvPr/>
          </p:nvSpPr>
          <p:spPr bwMode="auto">
            <a:xfrm>
              <a:off x="3924301" y="5470525"/>
              <a:ext cx="2393950" cy="1408113"/>
            </a:xfrm>
            <a:custGeom>
              <a:avLst/>
              <a:gdLst>
                <a:gd name="T0" fmla="*/ 1248 w 1248"/>
                <a:gd name="T1" fmla="*/ 624 h 686"/>
                <a:gd name="T2" fmla="*/ 624 w 1248"/>
                <a:gd name="T3" fmla="*/ 0 h 686"/>
                <a:gd name="T4" fmla="*/ 0 w 1248"/>
                <a:gd name="T5" fmla="*/ 624 h 686"/>
                <a:gd name="T6" fmla="*/ 3 w 1248"/>
                <a:gd name="T7" fmla="*/ 686 h 686"/>
                <a:gd name="T8" fmla="*/ 1245 w 1248"/>
                <a:gd name="T9" fmla="*/ 686 h 686"/>
                <a:gd name="T10" fmla="*/ 1248 w 1248"/>
                <a:gd name="T11" fmla="*/ 624 h 686"/>
              </a:gdLst>
              <a:ahLst/>
              <a:cxnLst>
                <a:cxn ang="0">
                  <a:pos x="T0" y="T1"/>
                </a:cxn>
                <a:cxn ang="0">
                  <a:pos x="T2" y="T3"/>
                </a:cxn>
                <a:cxn ang="0">
                  <a:pos x="T4" y="T5"/>
                </a:cxn>
                <a:cxn ang="0">
                  <a:pos x="T6" y="T7"/>
                </a:cxn>
                <a:cxn ang="0">
                  <a:pos x="T8" y="T9"/>
                </a:cxn>
                <a:cxn ang="0">
                  <a:pos x="T10" y="T11"/>
                </a:cxn>
              </a:cxnLst>
              <a:rect l="0" t="0" r="r" b="b"/>
              <a:pathLst>
                <a:path w="1248" h="686">
                  <a:moveTo>
                    <a:pt x="1248" y="624"/>
                  </a:moveTo>
                  <a:cubicBezTo>
                    <a:pt x="1248" y="279"/>
                    <a:pt x="969" y="0"/>
                    <a:pt x="624" y="0"/>
                  </a:cubicBezTo>
                  <a:cubicBezTo>
                    <a:pt x="279" y="0"/>
                    <a:pt x="0" y="279"/>
                    <a:pt x="0" y="624"/>
                  </a:cubicBezTo>
                  <a:cubicBezTo>
                    <a:pt x="0" y="645"/>
                    <a:pt x="1" y="666"/>
                    <a:pt x="3" y="686"/>
                  </a:cubicBezTo>
                  <a:cubicBezTo>
                    <a:pt x="1245" y="686"/>
                    <a:pt x="1245" y="686"/>
                    <a:pt x="1245" y="686"/>
                  </a:cubicBezTo>
                  <a:cubicBezTo>
                    <a:pt x="1247" y="666"/>
                    <a:pt x="1248" y="645"/>
                    <a:pt x="1248" y="624"/>
                  </a:cubicBezTo>
                  <a:close/>
                </a:path>
              </a:pathLst>
            </a:custGeom>
            <a:solidFill>
              <a:schemeClr val="tx2">
                <a:lumMod val="40000"/>
                <a:lumOff val="60000"/>
              </a:schemeClr>
            </a:solidFill>
            <a:ln w="9525">
              <a:noFill/>
              <a:round/>
              <a:headEnd/>
              <a:tailEnd/>
            </a:ln>
            <a:effectLst>
              <a:outerShdw blurRad="254000" sx="102000" sy="102000" algn="ctr" rotWithShape="0">
                <a:prstClr val="black">
                  <a:alpha val="40000"/>
                </a:prstClr>
              </a:outerShdw>
            </a:effectLst>
          </p:spPr>
          <p:txBody>
            <a:bodyPr vert="horz" wrap="square" lIns="91440" tIns="365760" rIns="91440" bIns="45720" numCol="1" anchor="t" anchorCtr="0" compatLnSpc="1">
              <a:prstTxWarp prst="textNoShape">
                <a:avLst/>
              </a:prstTxWarp>
            </a:bodyPr>
            <a:lstStyle/>
            <a:p>
              <a:pPr algn="ctr"/>
              <a:endParaRPr lang="en-US" sz="2000" dirty="0">
                <a:solidFill>
                  <a:schemeClr val="bg1"/>
                </a:solidFill>
                <a:latin typeface="Arial" panose="020B0604020202020204" pitchFamily="34" charset="0"/>
                <a:cs typeface="Arial" panose="020B0604020202020204" pitchFamily="34" charset="0"/>
              </a:endParaRPr>
            </a:p>
          </p:txBody>
        </p:sp>
      </p:grpSp>
      <p:sp>
        <p:nvSpPr>
          <p:cNvPr id="5" name="TextBox 4"/>
          <p:cNvSpPr txBox="1"/>
          <p:nvPr/>
        </p:nvSpPr>
        <p:spPr>
          <a:xfrm>
            <a:off x="-11659" y="354092"/>
            <a:ext cx="1281120" cy="400110"/>
          </a:xfrm>
          <a:prstGeom prst="rect">
            <a:avLst/>
          </a:prstGeom>
          <a:noFill/>
        </p:spPr>
        <p:txBody>
          <a:bodyPr wrap="none" rtlCol="0">
            <a:spAutoFit/>
          </a:bodyPr>
          <a:lstStyle/>
          <a:p>
            <a:r>
              <a:rPr lang="en-US" sz="2000" kern="0" dirty="0">
                <a:solidFill>
                  <a:schemeClr val="bg1"/>
                </a:solidFill>
                <a:latin typeface="Arial" panose="020B0604020202020204" pitchFamily="34" charset="0"/>
                <a:cs typeface="Arial" panose="020B0604020202020204" pitchFamily="34" charset="0"/>
              </a:rPr>
              <a:t>Oversight</a:t>
            </a:r>
            <a:endParaRPr lang="en-US" sz="2000" dirty="0">
              <a:solidFill>
                <a:schemeClr val="bg1"/>
              </a:solidFill>
              <a:latin typeface="Arial" panose="020B0604020202020204" pitchFamily="34" charset="0"/>
              <a:cs typeface="Arial" panose="020B0604020202020204" pitchFamily="34" charset="0"/>
            </a:endParaRPr>
          </a:p>
        </p:txBody>
      </p:sp>
      <p:sp>
        <p:nvSpPr>
          <p:cNvPr id="22" name="TextBox 21"/>
          <p:cNvSpPr txBox="1"/>
          <p:nvPr/>
        </p:nvSpPr>
        <p:spPr>
          <a:xfrm>
            <a:off x="90296" y="5908172"/>
            <a:ext cx="1340432" cy="400110"/>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Revenues</a:t>
            </a:r>
            <a:endParaRPr lang="en-US" sz="2000" dirty="0">
              <a:solidFill>
                <a:schemeClr val="bg1"/>
              </a:solidFill>
              <a:latin typeface="Arial" panose="020B0604020202020204" pitchFamily="34" charset="0"/>
              <a:cs typeface="Arial" panose="020B0604020202020204" pitchFamily="34" charset="0"/>
            </a:endParaRPr>
          </a:p>
        </p:txBody>
      </p:sp>
      <p:sp>
        <p:nvSpPr>
          <p:cNvPr id="35" name="TextBox 34"/>
          <p:cNvSpPr txBox="1"/>
          <p:nvPr/>
        </p:nvSpPr>
        <p:spPr>
          <a:xfrm>
            <a:off x="959299" y="4904774"/>
            <a:ext cx="1624163" cy="707886"/>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Expenditure </a:t>
            </a:r>
          </a:p>
          <a:p>
            <a:pPr algn="ctr"/>
            <a:r>
              <a:rPr lang="en-US" sz="2000" kern="0" dirty="0">
                <a:solidFill>
                  <a:schemeClr val="bg1"/>
                </a:solidFill>
                <a:latin typeface="Arial" panose="020B0604020202020204" pitchFamily="34" charset="0"/>
                <a:cs typeface="Arial" panose="020B0604020202020204" pitchFamily="34" charset="0"/>
              </a:rPr>
              <a:t>Authority</a:t>
            </a:r>
            <a:endParaRPr lang="en-US" sz="2000"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1814592" y="3811105"/>
            <a:ext cx="1454244" cy="707886"/>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Fund </a:t>
            </a:r>
          </a:p>
          <a:p>
            <a:pPr algn="ctr"/>
            <a:r>
              <a:rPr lang="en-US" sz="2000" kern="0" dirty="0">
                <a:solidFill>
                  <a:schemeClr val="bg1"/>
                </a:solidFill>
                <a:latin typeface="Arial" panose="020B0604020202020204" pitchFamily="34" charset="0"/>
                <a:cs typeface="Arial" panose="020B0604020202020204" pitchFamily="34" charset="0"/>
              </a:rPr>
              <a:t>Accounting</a:t>
            </a:r>
            <a:endParaRPr lang="en-US" sz="2000" dirty="0">
              <a:solidFill>
                <a:schemeClr val="bg1"/>
              </a:solidFill>
              <a:latin typeface="Arial" panose="020B0604020202020204" pitchFamily="34" charset="0"/>
              <a:cs typeface="Arial" panose="020B0604020202020204" pitchFamily="34" charset="0"/>
            </a:endParaRPr>
          </a:p>
        </p:txBody>
      </p:sp>
      <p:sp>
        <p:nvSpPr>
          <p:cNvPr id="37" name="TextBox 36"/>
          <p:cNvSpPr txBox="1"/>
          <p:nvPr/>
        </p:nvSpPr>
        <p:spPr>
          <a:xfrm>
            <a:off x="2025469" y="2838673"/>
            <a:ext cx="1340432" cy="400110"/>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Budgeting</a:t>
            </a:r>
            <a:endParaRPr lang="en-US" sz="2000" dirty="0">
              <a:solidFill>
                <a:schemeClr val="bg1"/>
              </a:solidFill>
              <a:latin typeface="Arial" panose="020B0604020202020204" pitchFamily="34" charset="0"/>
              <a:cs typeface="Arial" panose="020B0604020202020204" pitchFamily="34" charset="0"/>
            </a:endParaRPr>
          </a:p>
        </p:txBody>
      </p:sp>
      <p:sp>
        <p:nvSpPr>
          <p:cNvPr id="38" name="TextBox 37"/>
          <p:cNvSpPr txBox="1"/>
          <p:nvPr/>
        </p:nvSpPr>
        <p:spPr>
          <a:xfrm>
            <a:off x="1696773" y="1760585"/>
            <a:ext cx="1754006" cy="400110"/>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Fiscal Control</a:t>
            </a:r>
            <a:endParaRPr lang="en-US" sz="2000" dirty="0">
              <a:solidFill>
                <a:schemeClr val="bg1"/>
              </a:solidFill>
              <a:latin typeface="Arial" panose="020B0604020202020204" pitchFamily="34" charset="0"/>
              <a:cs typeface="Arial" panose="020B0604020202020204" pitchFamily="34" charset="0"/>
            </a:endParaRPr>
          </a:p>
        </p:txBody>
      </p:sp>
      <p:sp>
        <p:nvSpPr>
          <p:cNvPr id="39" name="TextBox 38"/>
          <p:cNvSpPr txBox="1"/>
          <p:nvPr/>
        </p:nvSpPr>
        <p:spPr>
          <a:xfrm>
            <a:off x="869985" y="941424"/>
            <a:ext cx="1495922" cy="400110"/>
          </a:xfrm>
          <a:prstGeom prst="rect">
            <a:avLst/>
          </a:prstGeom>
          <a:noFill/>
        </p:spPr>
        <p:txBody>
          <a:bodyPr wrap="none" rtlCol="0">
            <a:spAutoFit/>
          </a:bodyPr>
          <a:lstStyle/>
          <a:p>
            <a:pPr algn="ctr"/>
            <a:r>
              <a:rPr lang="en-US" sz="2000" kern="0" dirty="0">
                <a:solidFill>
                  <a:schemeClr val="bg1"/>
                </a:solidFill>
                <a:latin typeface="Arial" panose="020B0604020202020204" pitchFamily="34" charset="0"/>
                <a:cs typeface="Arial" panose="020B0604020202020204" pitchFamily="34" charset="0"/>
              </a:rPr>
              <a:t>Contracting</a:t>
            </a:r>
            <a:endParaRPr lang="en-US" sz="2000" dirty="0">
              <a:solidFill>
                <a:schemeClr val="bg1"/>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56297B27-0357-3B5F-1089-553D85629EEA}"/>
              </a:ext>
            </a:extLst>
          </p:cNvPr>
          <p:cNvSpPr/>
          <p:nvPr/>
        </p:nvSpPr>
        <p:spPr>
          <a:xfrm>
            <a:off x="4139720" y="2809963"/>
            <a:ext cx="7605008" cy="2112055"/>
          </a:xfrm>
          <a:prstGeom prst="rect">
            <a:avLst/>
          </a:prstGeom>
          <a:noFill/>
          <a:ln>
            <a:solidFill>
              <a:schemeClr val="bg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7800"/>
            <a:r>
              <a:rPr lang="en-US" sz="3200" dirty="0">
                <a:solidFill>
                  <a:schemeClr val="tx1">
                    <a:lumMod val="65000"/>
                    <a:lumOff val="35000"/>
                  </a:schemeClr>
                </a:solidFill>
              </a:rPr>
              <a:t>The resources that enable local governments to function, and the authority to match those resources with particular activities.</a:t>
            </a:r>
          </a:p>
          <a:p>
            <a:pPr marL="177800"/>
            <a:endParaRPr lang="en-US" sz="2000" dirty="0">
              <a:solidFill>
                <a:schemeClr val="tx1">
                  <a:lumMod val="65000"/>
                  <a:lumOff val="35000"/>
                </a:schemeClr>
              </a:solidFill>
            </a:endParaRPr>
          </a:p>
          <a:p>
            <a:pPr marL="177800"/>
            <a:r>
              <a:rPr lang="en-US" sz="3200" dirty="0">
                <a:solidFill>
                  <a:schemeClr val="tx1">
                    <a:lumMod val="65000"/>
                    <a:lumOff val="35000"/>
                  </a:schemeClr>
                </a:solidFill>
              </a:rPr>
              <a:t>The set of laws, regulations, rules, policies, and processes that govern collecting, managing, accounting, contracting, obligating, disbursing, reporting, and auditing of public funds.</a:t>
            </a:r>
          </a:p>
        </p:txBody>
      </p:sp>
      <p:pic>
        <p:nvPicPr>
          <p:cNvPr id="28" name="Graphic 27" descr="Bank with solid fill">
            <a:extLst>
              <a:ext uri="{FF2B5EF4-FFF2-40B4-BE49-F238E27FC236}">
                <a16:creationId xmlns:a16="http://schemas.microsoft.com/office/drawing/2014/main" id="{A77339C5-66C4-850C-CDC0-6F7C685C48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139" y="2068104"/>
            <a:ext cx="1356600" cy="1356600"/>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193522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10A85-6404-7A4E-8460-433D887DC0DB}"/>
              </a:ext>
            </a:extLst>
          </p:cNvPr>
          <p:cNvSpPr>
            <a:spLocks noGrp="1"/>
          </p:cNvSpPr>
          <p:nvPr>
            <p:ph type="title"/>
          </p:nvPr>
        </p:nvSpPr>
        <p:spPr>
          <a:xfrm>
            <a:off x="1035269" y="4992880"/>
            <a:ext cx="7475220" cy="1560320"/>
          </a:xfrm>
        </p:spPr>
        <p:txBody>
          <a:bodyPr vert="horz" lIns="91440" tIns="45720" rIns="91440" bIns="45720" rtlCol="0" anchor="b">
            <a:noAutofit/>
          </a:bodyPr>
          <a:lstStyle/>
          <a:p>
            <a:pPr algn="ctr"/>
            <a:br>
              <a:rPr lang="en-US" sz="6600" dirty="0">
                <a:solidFill>
                  <a:srgbClr val="64634F"/>
                </a:solidFill>
              </a:rPr>
            </a:br>
            <a:r>
              <a:rPr lang="en-US" sz="6600" dirty="0">
                <a:solidFill>
                  <a:srgbClr val="64634F"/>
                </a:solidFill>
              </a:rPr>
              <a:t>Preaudit Processes</a:t>
            </a:r>
            <a:br>
              <a:rPr lang="en-US" sz="6600" dirty="0">
                <a:solidFill>
                  <a:srgbClr val="64634F"/>
                </a:solidFill>
              </a:rPr>
            </a:br>
            <a:endParaRPr lang="en-US" sz="6600" dirty="0">
              <a:solidFill>
                <a:srgbClr val="64634F"/>
              </a:solidFill>
            </a:endParaRPr>
          </a:p>
        </p:txBody>
      </p:sp>
      <p:pic>
        <p:nvPicPr>
          <p:cNvPr id="4" name="Picture 2" descr="mage result for dilbert employee theft">
            <a:extLst>
              <a:ext uri="{FF2B5EF4-FFF2-40B4-BE49-F238E27FC236}">
                <a16:creationId xmlns:a16="http://schemas.microsoft.com/office/drawing/2014/main" id="{55E3FA72-7FC5-874A-A31A-50894866276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853"/>
          <a:stretch/>
        </p:blipFill>
        <p:spPr bwMode="auto">
          <a:xfrm>
            <a:off x="228600" y="304800"/>
            <a:ext cx="8778240" cy="3764276"/>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7819110-C670-E64F-AF3B-DBA3A8CBDA6A}"/>
              </a:ext>
            </a:extLst>
          </p:cNvPr>
          <p:cNvSpPr/>
          <p:nvPr/>
        </p:nvSpPr>
        <p:spPr>
          <a:xfrm>
            <a:off x="9006840" y="0"/>
            <a:ext cx="3185160" cy="6858000"/>
          </a:xfrm>
          <a:prstGeom prst="rect">
            <a:avLst/>
          </a:prstGeom>
          <a:solidFill>
            <a:schemeClr val="accent4"/>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a:r>
              <a:rPr lang="en-US" sz="2800" dirty="0"/>
              <a:t>G.S. 159-28 provides a statutory review process to ensure budgetary authority and sufficient remaining funds before incurring a legal obligation and disbursing public funds</a:t>
            </a:r>
          </a:p>
        </p:txBody>
      </p:sp>
    </p:spTree>
    <p:extLst>
      <p:ext uri="{BB962C8B-B14F-4D97-AF65-F5344CB8AC3E}">
        <p14:creationId xmlns:p14="http://schemas.microsoft.com/office/powerpoint/2010/main" val="1537134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7CD02C-7FC4-004C-ACCB-E558E3B3EEAF}"/>
              </a:ext>
            </a:extLst>
          </p:cNvPr>
          <p:cNvSpPr/>
          <p:nvPr/>
        </p:nvSpPr>
        <p:spPr>
          <a:xfrm>
            <a:off x="0" y="0"/>
            <a:ext cx="12192000" cy="16002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3743017" y="134679"/>
            <a:ext cx="8436283" cy="1330841"/>
          </a:xfrm>
        </p:spPr>
        <p:txBody>
          <a:bodyPr>
            <a:normAutofit/>
          </a:bodyPr>
          <a:lstStyle/>
          <a:p>
            <a:r>
              <a:rPr lang="en-US" dirty="0">
                <a:solidFill>
                  <a:schemeClr val="bg1"/>
                </a:solidFill>
              </a:rPr>
              <a:t>Preaudit Process Triggered When:</a:t>
            </a:r>
          </a:p>
        </p:txBody>
      </p:sp>
      <p:sp>
        <p:nvSpPr>
          <p:cNvPr id="11" name="Content Placeholder 10"/>
          <p:cNvSpPr>
            <a:spLocks noGrp="1"/>
          </p:cNvSpPr>
          <p:nvPr>
            <p:ph idx="1"/>
          </p:nvPr>
        </p:nvSpPr>
        <p:spPr>
          <a:xfrm>
            <a:off x="3743017" y="1696779"/>
            <a:ext cx="7543800" cy="3908585"/>
          </a:xfrm>
        </p:spPr>
        <p:txBody>
          <a:bodyPr>
            <a:noAutofit/>
          </a:bodyPr>
          <a:lstStyle/>
          <a:p>
            <a:pPr marL="0" indent="0">
              <a:spcBef>
                <a:spcPts val="600"/>
              </a:spcBef>
              <a:buNone/>
              <a:defRPr/>
            </a:pPr>
            <a:r>
              <a:rPr lang="en-US" altLang="en-US" sz="2400" dirty="0"/>
              <a:t>A local unit enters into contract or agreement (or places an order) for goods or services that are accounted for in the budget ordinance (or project ordinance); </a:t>
            </a:r>
            <a:r>
              <a:rPr lang="en-US" altLang="en-US" sz="2400" b="1" u="sng" dirty="0"/>
              <a:t>AND</a:t>
            </a:r>
          </a:p>
          <a:p>
            <a:pPr marL="0" indent="0">
              <a:spcBef>
                <a:spcPts val="600"/>
              </a:spcBef>
              <a:buNone/>
              <a:defRPr/>
            </a:pPr>
            <a:endParaRPr lang="en-US" altLang="en-US" sz="2400" dirty="0"/>
          </a:p>
          <a:p>
            <a:pPr marL="0" indent="0">
              <a:spcBef>
                <a:spcPts val="600"/>
              </a:spcBef>
              <a:buNone/>
              <a:defRPr/>
            </a:pPr>
            <a:r>
              <a:rPr lang="en-US" altLang="en-US" sz="2400" dirty="0"/>
              <a:t>the local unit is obligated to </a:t>
            </a:r>
            <a:r>
              <a:rPr lang="en-US" altLang="en-US" sz="2400" b="1" dirty="0"/>
              <a:t>pay money </a:t>
            </a:r>
            <a:r>
              <a:rPr lang="en-US" altLang="en-US" sz="2400" dirty="0"/>
              <a:t>by the terms of the contract/ agreement/ order; </a:t>
            </a:r>
            <a:r>
              <a:rPr lang="en-US" altLang="en-US" sz="2400" b="1" u="sng" dirty="0"/>
              <a:t>AND</a:t>
            </a:r>
          </a:p>
          <a:p>
            <a:pPr>
              <a:spcBef>
                <a:spcPts val="600"/>
              </a:spcBef>
              <a:buFont typeface="+mj-lt"/>
              <a:buAutoNum type="arabicPeriod"/>
              <a:defRPr/>
            </a:pPr>
            <a:endParaRPr lang="en-US" altLang="en-US" sz="2400" b="1" u="sng" dirty="0"/>
          </a:p>
          <a:p>
            <a:pPr marL="0" indent="0">
              <a:spcBef>
                <a:spcPts val="600"/>
              </a:spcBef>
              <a:buNone/>
              <a:defRPr/>
            </a:pPr>
            <a:r>
              <a:rPr lang="en-US" altLang="en-US" sz="2400" dirty="0"/>
              <a:t>if the budget authority is the annual budget ordinance, the local unit anticipates </a:t>
            </a:r>
            <a:r>
              <a:rPr lang="en-US" altLang="en-US" sz="2400" b="1" dirty="0"/>
              <a:t>paying at least some</a:t>
            </a:r>
            <a:r>
              <a:rPr lang="en-US" altLang="en-US" sz="2400" dirty="0"/>
              <a:t> of the money in the </a:t>
            </a:r>
            <a:r>
              <a:rPr lang="en-US" altLang="en-US" sz="2400" b="1" dirty="0"/>
              <a:t>current fiscal year</a:t>
            </a:r>
            <a:r>
              <a:rPr lang="en-US" altLang="en-US" sz="2400" dirty="0"/>
              <a:t> (fiscal year in which the contract/agreement/order entered into). </a:t>
            </a:r>
          </a:p>
          <a:p>
            <a:pPr marL="0" indent="0">
              <a:spcBef>
                <a:spcPts val="600"/>
              </a:spcBef>
              <a:buNone/>
              <a:defRPr/>
            </a:pPr>
            <a:r>
              <a:rPr lang="en-US" altLang="en-US" sz="2400" i="1" dirty="0"/>
              <a:t>This criteria does not apply if budget authority is a capital project ordinance or grant project ordinance.</a:t>
            </a:r>
          </a:p>
          <a:p>
            <a:pPr>
              <a:spcBef>
                <a:spcPts val="600"/>
              </a:spcBef>
              <a:buFont typeface="+mj-lt"/>
              <a:buAutoNum type="arabicPeriod"/>
              <a:defRPr/>
            </a:pPr>
            <a:endParaRPr lang="en-US" altLang="en-US" sz="2400" dirty="0"/>
          </a:p>
        </p:txBody>
      </p:sp>
      <p:sp>
        <p:nvSpPr>
          <p:cNvPr id="7" name="Pentagon 6">
            <a:extLst>
              <a:ext uri="{FF2B5EF4-FFF2-40B4-BE49-F238E27FC236}">
                <a16:creationId xmlns:a16="http://schemas.microsoft.com/office/drawing/2014/main" id="{20737E83-62A2-984D-8CF5-C875CE7773A0}"/>
              </a:ext>
            </a:extLst>
          </p:cNvPr>
          <p:cNvSpPr/>
          <p:nvPr/>
        </p:nvSpPr>
        <p:spPr>
          <a:xfrm>
            <a:off x="122598" y="990600"/>
            <a:ext cx="2743200" cy="2438400"/>
          </a:xfrm>
          <a:prstGeom prst="homePlate">
            <a:avLst/>
          </a:prstGeom>
          <a:solidFill>
            <a:schemeClr val="accent4"/>
          </a:solidFill>
          <a:ln>
            <a:noFill/>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r>
              <a:rPr lang="en-US" sz="3200" dirty="0"/>
              <a:t>Obligation</a:t>
            </a:r>
          </a:p>
        </p:txBody>
      </p:sp>
      <p:sp>
        <p:nvSpPr>
          <p:cNvPr id="9" name="Oval 8">
            <a:extLst>
              <a:ext uri="{FF2B5EF4-FFF2-40B4-BE49-F238E27FC236}">
                <a16:creationId xmlns:a16="http://schemas.microsoft.com/office/drawing/2014/main" id="{31EE182B-9BBD-9D4A-A8ED-BA179606E741}"/>
              </a:ext>
            </a:extLst>
          </p:cNvPr>
          <p:cNvSpPr/>
          <p:nvPr/>
        </p:nvSpPr>
        <p:spPr>
          <a:xfrm>
            <a:off x="2971800" y="1828800"/>
            <a:ext cx="771217" cy="838200"/>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5" name="Oval 14">
            <a:extLst>
              <a:ext uri="{FF2B5EF4-FFF2-40B4-BE49-F238E27FC236}">
                <a16:creationId xmlns:a16="http://schemas.microsoft.com/office/drawing/2014/main" id="{45DFA347-17D7-1F43-9203-2B2E3ED1ADDF}"/>
              </a:ext>
            </a:extLst>
          </p:cNvPr>
          <p:cNvSpPr/>
          <p:nvPr/>
        </p:nvSpPr>
        <p:spPr>
          <a:xfrm>
            <a:off x="2971798" y="3103880"/>
            <a:ext cx="771217" cy="838200"/>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16" name="Oval 15">
            <a:extLst>
              <a:ext uri="{FF2B5EF4-FFF2-40B4-BE49-F238E27FC236}">
                <a16:creationId xmlns:a16="http://schemas.microsoft.com/office/drawing/2014/main" id="{5D560189-AFA2-FA4F-8E8C-0B4349739BA0}"/>
              </a:ext>
            </a:extLst>
          </p:cNvPr>
          <p:cNvSpPr/>
          <p:nvPr/>
        </p:nvSpPr>
        <p:spPr>
          <a:xfrm>
            <a:off x="2971798" y="4516120"/>
            <a:ext cx="771217" cy="838200"/>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10" name="Rounded Rectangle 9">
            <a:extLst>
              <a:ext uri="{FF2B5EF4-FFF2-40B4-BE49-F238E27FC236}">
                <a16:creationId xmlns:a16="http://schemas.microsoft.com/office/drawing/2014/main" id="{35427E58-B5DC-3B4A-9EBC-AD8C5BEC881E}"/>
              </a:ext>
            </a:extLst>
          </p:cNvPr>
          <p:cNvSpPr/>
          <p:nvPr/>
        </p:nvSpPr>
        <p:spPr>
          <a:xfrm>
            <a:off x="162560" y="4240530"/>
            <a:ext cx="2743200" cy="2227580"/>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lumMod val="65000"/>
                    <a:lumOff val="35000"/>
                  </a:schemeClr>
                </a:solidFill>
              </a:rPr>
              <a:t>No preaudit is needed if no money is expected to be paid out during the budget term.</a:t>
            </a:r>
          </a:p>
        </p:txBody>
      </p:sp>
    </p:spTree>
    <p:extLst>
      <p:ext uri="{BB962C8B-B14F-4D97-AF65-F5344CB8AC3E}">
        <p14:creationId xmlns:p14="http://schemas.microsoft.com/office/powerpoint/2010/main" val="210751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7" grpId="0" animBg="1"/>
      <p:bldP spid="9" grpId="0" animBg="1"/>
      <p:bldP spid="15" grpId="0" animBg="1"/>
      <p:bldP spid="16"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ED4F8E-36F5-D74F-955B-3988F6100525}"/>
              </a:ext>
            </a:extLst>
          </p:cNvPr>
          <p:cNvSpPr/>
          <p:nvPr/>
        </p:nvSpPr>
        <p:spPr>
          <a:xfrm>
            <a:off x="0" y="0"/>
            <a:ext cx="2743200"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152400"/>
            <a:ext cx="3374136" cy="5567891"/>
          </a:xfrm>
        </p:spPr>
        <p:txBody>
          <a:bodyPr>
            <a:normAutofit/>
          </a:bodyPr>
          <a:lstStyle/>
          <a:p>
            <a:pPr algn="r"/>
            <a:r>
              <a:rPr lang="en-US" sz="5200" dirty="0">
                <a:solidFill>
                  <a:schemeClr val="bg1"/>
                </a:solidFill>
              </a:rPr>
              <a:t>Preaudit Process</a:t>
            </a:r>
          </a:p>
        </p:txBody>
      </p:sp>
      <p:graphicFrame>
        <p:nvGraphicFramePr>
          <p:cNvPr id="5125" name="Content Placeholder 1">
            <a:extLst>
              <a:ext uri="{FF2B5EF4-FFF2-40B4-BE49-F238E27FC236}">
                <a16:creationId xmlns:a16="http://schemas.microsoft.com/office/drawing/2014/main" id="{6B51B4ED-8E40-41E2-AB1E-C782DF5EECE1}"/>
              </a:ext>
            </a:extLst>
          </p:cNvPr>
          <p:cNvGraphicFramePr>
            <a:graphicFrameLocks noGrp="1"/>
          </p:cNvGraphicFramePr>
          <p:nvPr>
            <p:ph idx="1"/>
            <p:extLst>
              <p:ext uri="{D42A27DB-BD31-4B8C-83A1-F6EECF244321}">
                <p14:modId xmlns:p14="http://schemas.microsoft.com/office/powerpoint/2010/main" val="3788312375"/>
              </p:ext>
            </p:extLst>
          </p:nvPr>
        </p:nvGraphicFramePr>
        <p:xfrm>
          <a:off x="2743200" y="228600"/>
          <a:ext cx="8613648" cy="6324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ight Arrow Callout 2">
            <a:extLst>
              <a:ext uri="{FF2B5EF4-FFF2-40B4-BE49-F238E27FC236}">
                <a16:creationId xmlns:a16="http://schemas.microsoft.com/office/drawing/2014/main" id="{5C948191-C6B8-5A4F-9D55-30761FDA229F}"/>
              </a:ext>
            </a:extLst>
          </p:cNvPr>
          <p:cNvSpPr/>
          <p:nvPr/>
        </p:nvSpPr>
        <p:spPr>
          <a:xfrm>
            <a:off x="110490" y="25400"/>
            <a:ext cx="2522220" cy="1447800"/>
          </a:xfrm>
          <a:prstGeom prst="rightArrowCallout">
            <a:avLst/>
          </a:prstGeom>
          <a:solidFill>
            <a:srgbClr val="FFC000"/>
          </a:solidFill>
          <a:ln>
            <a:no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Deputy finance office must be designated by governing board</a:t>
            </a:r>
          </a:p>
        </p:txBody>
      </p:sp>
      <p:sp>
        <p:nvSpPr>
          <p:cNvPr id="6" name="Right Arrow Callout 5">
            <a:extLst>
              <a:ext uri="{FF2B5EF4-FFF2-40B4-BE49-F238E27FC236}">
                <a16:creationId xmlns:a16="http://schemas.microsoft.com/office/drawing/2014/main" id="{D4F52B52-A9B3-5145-A9AB-11BA4578394B}"/>
              </a:ext>
            </a:extLst>
          </p:cNvPr>
          <p:cNvSpPr/>
          <p:nvPr/>
        </p:nvSpPr>
        <p:spPr>
          <a:xfrm>
            <a:off x="110490" y="4003251"/>
            <a:ext cx="2522220" cy="1447800"/>
          </a:xfrm>
          <a:prstGeom prst="rightArrowCallout">
            <a:avLst/>
          </a:prstGeom>
          <a:solidFill>
            <a:srgbClr val="FFC000"/>
          </a:solidFill>
          <a:ln>
            <a:noFill/>
          </a:ln>
          <a:effectLst>
            <a:outerShdw blurRad="50800" dist="38100" dir="8100000" algn="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There are some exceptions to the certificate requirement</a:t>
            </a:r>
          </a:p>
        </p:txBody>
      </p:sp>
    </p:spTree>
    <p:custDataLst>
      <p:tags r:id="rId1"/>
    </p:custDataLst>
    <p:extLst>
      <p:ext uri="{BB962C8B-B14F-4D97-AF65-F5344CB8AC3E}">
        <p14:creationId xmlns:p14="http://schemas.microsoft.com/office/powerpoint/2010/main" val="18230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297762" y="-762000"/>
            <a:ext cx="6251110" cy="1783080"/>
          </a:xfrm>
        </p:spPr>
        <p:txBody>
          <a:bodyPr anchor="b">
            <a:normAutofit/>
          </a:bodyPr>
          <a:lstStyle/>
          <a:p>
            <a:r>
              <a:rPr lang="en-US" altLang="en-US" sz="5400" dirty="0"/>
              <a:t>If No Preaudit</a:t>
            </a:r>
            <a:r>
              <a:rPr lang="is-IS" altLang="en-US" sz="5400" dirty="0"/>
              <a:t>…..</a:t>
            </a:r>
            <a:endParaRPr lang="en-US" altLang="en-US" sz="5400" dirty="0"/>
          </a:p>
        </p:txBody>
      </p:sp>
      <p:pic>
        <p:nvPicPr>
          <p:cNvPr id="12292" name="Picture 5" descr="http://images.sodahead.com/polls/000966519/penalty_answer_1_xlarge.jpeg">
            <a:hlinkClick r:id="rId4" invalidUrl="http://www.google.com/url?sa=i&amp;rct=j&amp;q=picture of penalty&amp;source=images&amp;cd=&amp;cad=rja&amp;docid=OC3OhWNMoSU1wM&amp;tbnid=-Xe-T50YRmCdQM:&amp;ved=0CAUQjRw&amp;url=http://www.sodahead.com/united-states/congress-will-miss-april-15th-deadline-for-budget-should-they-face-penalties-too/question-966519/&amp;ei=rAAeUpmWCOm6sQTx3oDgAg&amp;bvm=bv.51156542,d.cWc&amp;psig=AFQjCNHa6-zegyPGVnfGONQvPvHFao7k6g&amp;ust=1377784352458465"/>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2128" b="96657" l="938" r="93125"/>
                    </a14:imgEffect>
                  </a14:imgLayer>
                </a14:imgProps>
              </a:ext>
              <a:ext uri="{28A0092B-C50C-407E-A947-70E740481C1C}">
                <a14:useLocalDpi xmlns:a14="http://schemas.microsoft.com/office/drawing/2010/main" val="0"/>
              </a:ext>
            </a:extLst>
          </a:blip>
          <a:srcRect l="15089" r="15090"/>
          <a:stretch/>
        </p:blipFill>
        <p:spPr bwMode="auto">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ffectLst>
            <a:outerShdw blurRad="50800" dist="38100" dir="8100000" algn="tr"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291" name="Content Placeholder 2"/>
          <p:cNvSpPr>
            <a:spLocks noGrp="1"/>
          </p:cNvSpPr>
          <p:nvPr>
            <p:ph idx="1"/>
          </p:nvPr>
        </p:nvSpPr>
        <p:spPr>
          <a:xfrm>
            <a:off x="5297762" y="1143000"/>
            <a:ext cx="6513238" cy="5334000"/>
          </a:xfrm>
        </p:spPr>
        <p:txBody>
          <a:bodyPr>
            <a:noAutofit/>
          </a:bodyPr>
          <a:lstStyle/>
          <a:p>
            <a:pPr marL="0" indent="0">
              <a:spcBef>
                <a:spcPts val="1350"/>
              </a:spcBef>
              <a:buNone/>
            </a:pPr>
            <a:r>
              <a:rPr lang="en-US" altLang="en-US" sz="2200" dirty="0"/>
              <a:t>Contract/agreement/order is VOID and cannot be enforced</a:t>
            </a:r>
          </a:p>
          <a:p>
            <a:pPr marL="0" indent="0">
              <a:spcBef>
                <a:spcPts val="1350"/>
              </a:spcBef>
              <a:buNone/>
            </a:pPr>
            <a:r>
              <a:rPr lang="en-US" altLang="en-US" sz="2200" dirty="0"/>
              <a:t>Any individual or officer who enters contract/agreement/order </a:t>
            </a:r>
            <a:r>
              <a:rPr lang="en-US" altLang="en-US" sz="2200" u="sng" dirty="0"/>
              <a:t>or</a:t>
            </a:r>
            <a:r>
              <a:rPr lang="en-US" altLang="en-US" sz="2200" dirty="0"/>
              <a:t> causes funds to be disbursed without following statutory processes may be held personally liable for amounts committed or disbursed</a:t>
            </a:r>
          </a:p>
          <a:p>
            <a:pPr marL="0" indent="0">
              <a:spcBef>
                <a:spcPts val="1350"/>
              </a:spcBef>
              <a:buNone/>
            </a:pPr>
            <a:r>
              <a:rPr lang="en-US" sz="2200" dirty="0"/>
              <a:t>Any employee or official who approves any claim or bill knowing it to be fraudulent, erroneous, or otherwise invalid, or make any written statement, give any certificate, issue any report, or utter any other document required by this Chapter, knowing that any portion of it is false, or shall willfully fail or refuse to perform any duty imposed upon him by this Chapter, he is guilty of a Class 3 misdemeanor.</a:t>
            </a:r>
          </a:p>
          <a:p>
            <a:pPr marL="0" indent="0">
              <a:spcBef>
                <a:spcPts val="1350"/>
              </a:spcBef>
              <a:buNone/>
            </a:pPr>
            <a:endParaRPr lang="en-US" altLang="en-US" dirty="0"/>
          </a:p>
        </p:txBody>
      </p:sp>
    </p:spTree>
    <p:custDataLst>
      <p:tags r:id="rId1"/>
    </p:custDataLst>
    <p:extLst>
      <p:ext uri="{BB962C8B-B14F-4D97-AF65-F5344CB8AC3E}">
        <p14:creationId xmlns:p14="http://schemas.microsoft.com/office/powerpoint/2010/main" val="944414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18224"/>
            <a:ext cx="10515600" cy="1325563"/>
          </a:xfrm>
        </p:spPr>
        <p:txBody>
          <a:bodyPr/>
          <a:lstStyle/>
          <a:p>
            <a:pPr algn="ctr"/>
            <a:r>
              <a:rPr lang="en-US" dirty="0">
                <a:solidFill>
                  <a:schemeClr val="tx1">
                    <a:lumMod val="65000"/>
                    <a:lumOff val="35000"/>
                  </a:schemeClr>
                </a:solidFill>
              </a:rPr>
              <a:t>External Accountability &amp; Oversight</a:t>
            </a:r>
          </a:p>
        </p:txBody>
      </p:sp>
      <p:sp>
        <p:nvSpPr>
          <p:cNvPr id="6" name="Freeform 5"/>
          <p:cNvSpPr>
            <a:spLocks/>
          </p:cNvSpPr>
          <p:nvPr/>
        </p:nvSpPr>
        <p:spPr bwMode="auto">
          <a:xfrm>
            <a:off x="7477459" y="4140375"/>
            <a:ext cx="1635086" cy="2102984"/>
          </a:xfrm>
          <a:custGeom>
            <a:avLst/>
            <a:gdLst>
              <a:gd name="T0" fmla="*/ 0 w 922"/>
              <a:gd name="T1" fmla="*/ 1044 h 1374"/>
              <a:gd name="T2" fmla="*/ 0 w 922"/>
              <a:gd name="T3" fmla="*/ 0 h 1374"/>
              <a:gd name="T4" fmla="*/ 922 w 922"/>
              <a:gd name="T5" fmla="*/ 0 h 1374"/>
              <a:gd name="T6" fmla="*/ 922 w 922"/>
              <a:gd name="T7" fmla="*/ 1044 h 1374"/>
              <a:gd name="T8" fmla="*/ 452 w 922"/>
              <a:gd name="T9" fmla="*/ 1374 h 1374"/>
              <a:gd name="T10" fmla="*/ 0 w 922"/>
              <a:gd name="T11" fmla="*/ 1044 h 1374"/>
            </a:gdLst>
            <a:ahLst/>
            <a:cxnLst>
              <a:cxn ang="0">
                <a:pos x="T0" y="T1"/>
              </a:cxn>
              <a:cxn ang="0">
                <a:pos x="T2" y="T3"/>
              </a:cxn>
              <a:cxn ang="0">
                <a:pos x="T4" y="T5"/>
              </a:cxn>
              <a:cxn ang="0">
                <a:pos x="T6" y="T7"/>
              </a:cxn>
              <a:cxn ang="0">
                <a:pos x="T8" y="T9"/>
              </a:cxn>
              <a:cxn ang="0">
                <a:pos x="T10" y="T11"/>
              </a:cxn>
            </a:cxnLst>
            <a:rect l="0" t="0" r="r" b="b"/>
            <a:pathLst>
              <a:path w="922" h="1374">
                <a:moveTo>
                  <a:pt x="0" y="1044"/>
                </a:moveTo>
                <a:lnTo>
                  <a:pt x="0" y="0"/>
                </a:lnTo>
                <a:lnTo>
                  <a:pt x="922" y="0"/>
                </a:lnTo>
                <a:lnTo>
                  <a:pt x="922" y="1044"/>
                </a:lnTo>
                <a:lnTo>
                  <a:pt x="452" y="1374"/>
                </a:lnTo>
                <a:lnTo>
                  <a:pt x="0" y="1044"/>
                </a:lnTo>
                <a:close/>
              </a:path>
            </a:pathLst>
          </a:custGeom>
          <a:gradFill>
            <a:gsLst>
              <a:gs pos="45000">
                <a:schemeClr val="accent1"/>
              </a:gs>
              <a:gs pos="0">
                <a:schemeClr val="accent1"/>
              </a:gs>
              <a:gs pos="100000">
                <a:schemeClr val="accent1">
                  <a:lumMod val="75000"/>
                </a:schemeClr>
              </a:gs>
            </a:gsLst>
            <a:lin ang="16200000" scaled="1"/>
          </a:gradFill>
          <a:ln w="9525">
            <a:noFill/>
            <a:round/>
            <a:headEnd/>
            <a:tailEnd/>
          </a:ln>
          <a:effectLst>
            <a:outerShdw blurRad="50800" dist="38100" dir="8100000" algn="tr" rotWithShape="0">
              <a:prstClr val="black">
                <a:alpha val="40000"/>
              </a:prstClr>
            </a:outerShdw>
          </a:effectLst>
        </p:spPr>
        <p:txBody>
          <a:bodyPr vert="horz" wrap="square" lIns="0" tIns="0" rIns="0" bIns="0" numCol="1" anchor="ctr" anchorCtr="1" compatLnSpc="1">
            <a:prstTxWarp prst="textNoShape">
              <a:avLst/>
            </a:prstTxWarp>
          </a:bodyPr>
          <a:lstStyle/>
          <a:p>
            <a:pPr algn="ctr"/>
            <a:r>
              <a:rPr lang="en-US" sz="4400" b="1" dirty="0">
                <a:solidFill>
                  <a:schemeClr val="bg1"/>
                </a:solidFill>
                <a:latin typeface="Arial" panose="020B0604020202020204" pitchFamily="34" charset="0"/>
                <a:cs typeface="Arial" panose="020B0604020202020204" pitchFamily="34" charset="0"/>
              </a:rPr>
              <a:t>03</a:t>
            </a:r>
          </a:p>
        </p:txBody>
      </p:sp>
      <p:sp>
        <p:nvSpPr>
          <p:cNvPr id="7" name="Freeform 6"/>
          <p:cNvSpPr>
            <a:spLocks/>
          </p:cNvSpPr>
          <p:nvPr/>
        </p:nvSpPr>
        <p:spPr bwMode="auto">
          <a:xfrm>
            <a:off x="7477460" y="4140376"/>
            <a:ext cx="860105" cy="557123"/>
          </a:xfrm>
          <a:custGeom>
            <a:avLst/>
            <a:gdLst>
              <a:gd name="T0" fmla="*/ 276 w 485"/>
              <a:gd name="T1" fmla="*/ 364 h 364"/>
              <a:gd name="T2" fmla="*/ 0 w 485"/>
              <a:gd name="T3" fmla="*/ 0 h 364"/>
              <a:gd name="T4" fmla="*/ 485 w 485"/>
              <a:gd name="T5" fmla="*/ 0 h 364"/>
              <a:gd name="T6" fmla="*/ 276 w 485"/>
              <a:gd name="T7" fmla="*/ 364 h 364"/>
            </a:gdLst>
            <a:ahLst/>
            <a:cxnLst>
              <a:cxn ang="0">
                <a:pos x="T0" y="T1"/>
              </a:cxn>
              <a:cxn ang="0">
                <a:pos x="T2" y="T3"/>
              </a:cxn>
              <a:cxn ang="0">
                <a:pos x="T4" y="T5"/>
              </a:cxn>
              <a:cxn ang="0">
                <a:pos x="T6" y="T7"/>
              </a:cxn>
            </a:cxnLst>
            <a:rect l="0" t="0" r="r" b="b"/>
            <a:pathLst>
              <a:path w="485" h="364">
                <a:moveTo>
                  <a:pt x="276" y="364"/>
                </a:moveTo>
                <a:lnTo>
                  <a:pt x="0" y="0"/>
                </a:lnTo>
                <a:lnTo>
                  <a:pt x="485" y="0"/>
                </a:lnTo>
                <a:lnTo>
                  <a:pt x="276" y="364"/>
                </a:lnTo>
                <a:close/>
              </a:path>
            </a:pathLst>
          </a:custGeom>
          <a:solidFill>
            <a:schemeClr val="accent1">
              <a:lumMod val="60000"/>
              <a:lumOff val="40000"/>
            </a:schemeClr>
          </a:solidFill>
          <a:ln w="9525">
            <a:noFill/>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8" name="Freeform 7"/>
          <p:cNvSpPr>
            <a:spLocks/>
          </p:cNvSpPr>
          <p:nvPr/>
        </p:nvSpPr>
        <p:spPr bwMode="auto">
          <a:xfrm>
            <a:off x="5205719" y="4140375"/>
            <a:ext cx="1640407" cy="2102984"/>
          </a:xfrm>
          <a:custGeom>
            <a:avLst/>
            <a:gdLst>
              <a:gd name="T0" fmla="*/ 0 w 925"/>
              <a:gd name="T1" fmla="*/ 1044 h 1374"/>
              <a:gd name="T2" fmla="*/ 0 w 925"/>
              <a:gd name="T3" fmla="*/ 0 h 1374"/>
              <a:gd name="T4" fmla="*/ 925 w 925"/>
              <a:gd name="T5" fmla="*/ 0 h 1374"/>
              <a:gd name="T6" fmla="*/ 925 w 925"/>
              <a:gd name="T7" fmla="*/ 1044 h 1374"/>
              <a:gd name="T8" fmla="*/ 453 w 925"/>
              <a:gd name="T9" fmla="*/ 1374 h 1374"/>
              <a:gd name="T10" fmla="*/ 0 w 925"/>
              <a:gd name="T11" fmla="*/ 1044 h 1374"/>
            </a:gdLst>
            <a:ahLst/>
            <a:cxnLst>
              <a:cxn ang="0">
                <a:pos x="T0" y="T1"/>
              </a:cxn>
              <a:cxn ang="0">
                <a:pos x="T2" y="T3"/>
              </a:cxn>
              <a:cxn ang="0">
                <a:pos x="T4" y="T5"/>
              </a:cxn>
              <a:cxn ang="0">
                <a:pos x="T6" y="T7"/>
              </a:cxn>
              <a:cxn ang="0">
                <a:pos x="T8" y="T9"/>
              </a:cxn>
              <a:cxn ang="0">
                <a:pos x="T10" y="T11"/>
              </a:cxn>
            </a:cxnLst>
            <a:rect l="0" t="0" r="r" b="b"/>
            <a:pathLst>
              <a:path w="925" h="1374">
                <a:moveTo>
                  <a:pt x="0" y="1044"/>
                </a:moveTo>
                <a:lnTo>
                  <a:pt x="0" y="0"/>
                </a:lnTo>
                <a:lnTo>
                  <a:pt x="925" y="0"/>
                </a:lnTo>
                <a:lnTo>
                  <a:pt x="925" y="1044"/>
                </a:lnTo>
                <a:lnTo>
                  <a:pt x="453" y="1374"/>
                </a:lnTo>
                <a:lnTo>
                  <a:pt x="0" y="1044"/>
                </a:lnTo>
                <a:close/>
              </a:path>
            </a:pathLst>
          </a:custGeom>
          <a:gradFill>
            <a:gsLst>
              <a:gs pos="45000">
                <a:schemeClr val="tx2"/>
              </a:gs>
              <a:gs pos="0">
                <a:schemeClr val="tx2"/>
              </a:gs>
              <a:gs pos="100000">
                <a:schemeClr val="tx2">
                  <a:lumMod val="75000"/>
                </a:schemeClr>
              </a:gs>
            </a:gsLst>
            <a:lin ang="16200000" scaled="1"/>
          </a:gradFill>
          <a:ln w="9525">
            <a:noFill/>
            <a:round/>
            <a:headEnd/>
            <a:tailEnd/>
          </a:ln>
          <a:effectLst>
            <a:outerShdw blurRad="50800" dist="38100" dir="8100000" algn="tr" rotWithShape="0">
              <a:prstClr val="black">
                <a:alpha val="40000"/>
              </a:prstClr>
            </a:outerShdw>
          </a:effectLst>
        </p:spPr>
        <p:txBody>
          <a:bodyPr vert="horz" wrap="square" lIns="0" tIns="0" rIns="0" bIns="0" numCol="1" anchor="ctr" anchorCtr="1" compatLnSpc="1">
            <a:prstTxWarp prst="textNoShape">
              <a:avLst/>
            </a:prstTxWarp>
          </a:bodyPr>
          <a:lstStyle/>
          <a:p>
            <a:pPr algn="ctr"/>
            <a:r>
              <a:rPr lang="en-US" sz="4400" b="1" dirty="0">
                <a:solidFill>
                  <a:schemeClr val="bg1"/>
                </a:solidFill>
                <a:latin typeface="Arial" panose="020B0604020202020204" pitchFamily="34" charset="0"/>
                <a:cs typeface="Arial" panose="020B0604020202020204" pitchFamily="34" charset="0"/>
              </a:rPr>
              <a:t>02</a:t>
            </a:r>
          </a:p>
        </p:txBody>
      </p:sp>
      <p:sp>
        <p:nvSpPr>
          <p:cNvPr id="9" name="Freeform 8"/>
          <p:cNvSpPr>
            <a:spLocks/>
          </p:cNvSpPr>
          <p:nvPr/>
        </p:nvSpPr>
        <p:spPr bwMode="auto">
          <a:xfrm>
            <a:off x="5205718" y="4140376"/>
            <a:ext cx="863652" cy="557123"/>
          </a:xfrm>
          <a:custGeom>
            <a:avLst/>
            <a:gdLst>
              <a:gd name="T0" fmla="*/ 279 w 487"/>
              <a:gd name="T1" fmla="*/ 364 h 364"/>
              <a:gd name="T2" fmla="*/ 0 w 487"/>
              <a:gd name="T3" fmla="*/ 0 h 364"/>
              <a:gd name="T4" fmla="*/ 487 w 487"/>
              <a:gd name="T5" fmla="*/ 0 h 364"/>
              <a:gd name="T6" fmla="*/ 279 w 487"/>
              <a:gd name="T7" fmla="*/ 364 h 364"/>
            </a:gdLst>
            <a:ahLst/>
            <a:cxnLst>
              <a:cxn ang="0">
                <a:pos x="T0" y="T1"/>
              </a:cxn>
              <a:cxn ang="0">
                <a:pos x="T2" y="T3"/>
              </a:cxn>
              <a:cxn ang="0">
                <a:pos x="T4" y="T5"/>
              </a:cxn>
              <a:cxn ang="0">
                <a:pos x="T6" y="T7"/>
              </a:cxn>
            </a:cxnLst>
            <a:rect l="0" t="0" r="r" b="b"/>
            <a:pathLst>
              <a:path w="487" h="364">
                <a:moveTo>
                  <a:pt x="279" y="364"/>
                </a:moveTo>
                <a:lnTo>
                  <a:pt x="0" y="0"/>
                </a:lnTo>
                <a:lnTo>
                  <a:pt x="487" y="0"/>
                </a:lnTo>
                <a:lnTo>
                  <a:pt x="279" y="364"/>
                </a:lnTo>
                <a:close/>
              </a:path>
            </a:pathLst>
          </a:custGeom>
          <a:solidFill>
            <a:schemeClr val="tx2">
              <a:lumMod val="60000"/>
              <a:lumOff val="40000"/>
            </a:schemeClr>
          </a:solidFill>
          <a:ln w="9525">
            <a:noFill/>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0" name="Freeform 9"/>
          <p:cNvSpPr>
            <a:spLocks/>
          </p:cNvSpPr>
          <p:nvPr/>
        </p:nvSpPr>
        <p:spPr bwMode="auto">
          <a:xfrm>
            <a:off x="2939298" y="4140375"/>
            <a:ext cx="1638633" cy="2102984"/>
          </a:xfrm>
          <a:custGeom>
            <a:avLst/>
            <a:gdLst>
              <a:gd name="T0" fmla="*/ 0 w 924"/>
              <a:gd name="T1" fmla="*/ 1044 h 1374"/>
              <a:gd name="T2" fmla="*/ 0 w 924"/>
              <a:gd name="T3" fmla="*/ 0 h 1374"/>
              <a:gd name="T4" fmla="*/ 924 w 924"/>
              <a:gd name="T5" fmla="*/ 0 h 1374"/>
              <a:gd name="T6" fmla="*/ 924 w 924"/>
              <a:gd name="T7" fmla="*/ 1044 h 1374"/>
              <a:gd name="T8" fmla="*/ 452 w 924"/>
              <a:gd name="T9" fmla="*/ 1374 h 1374"/>
              <a:gd name="T10" fmla="*/ 0 w 924"/>
              <a:gd name="T11" fmla="*/ 1044 h 1374"/>
            </a:gdLst>
            <a:ahLst/>
            <a:cxnLst>
              <a:cxn ang="0">
                <a:pos x="T0" y="T1"/>
              </a:cxn>
              <a:cxn ang="0">
                <a:pos x="T2" y="T3"/>
              </a:cxn>
              <a:cxn ang="0">
                <a:pos x="T4" y="T5"/>
              </a:cxn>
              <a:cxn ang="0">
                <a:pos x="T6" y="T7"/>
              </a:cxn>
              <a:cxn ang="0">
                <a:pos x="T8" y="T9"/>
              </a:cxn>
              <a:cxn ang="0">
                <a:pos x="T10" y="T11"/>
              </a:cxn>
            </a:cxnLst>
            <a:rect l="0" t="0" r="r" b="b"/>
            <a:pathLst>
              <a:path w="924" h="1374">
                <a:moveTo>
                  <a:pt x="0" y="1044"/>
                </a:moveTo>
                <a:lnTo>
                  <a:pt x="0" y="0"/>
                </a:lnTo>
                <a:lnTo>
                  <a:pt x="924" y="0"/>
                </a:lnTo>
                <a:lnTo>
                  <a:pt x="924" y="1044"/>
                </a:lnTo>
                <a:lnTo>
                  <a:pt x="452" y="1374"/>
                </a:lnTo>
                <a:lnTo>
                  <a:pt x="0" y="1044"/>
                </a:lnTo>
                <a:close/>
              </a:path>
            </a:pathLst>
          </a:custGeom>
          <a:solidFill>
            <a:schemeClr val="tx1">
              <a:lumMod val="50000"/>
              <a:lumOff val="50000"/>
            </a:schemeClr>
          </a:solidFill>
          <a:ln w="9525">
            <a:noFill/>
            <a:round/>
            <a:headEnd/>
            <a:tailEnd/>
          </a:ln>
          <a:effectLst>
            <a:outerShdw blurRad="50800" dist="38100" dir="8100000" algn="tr" rotWithShape="0">
              <a:prstClr val="black">
                <a:alpha val="40000"/>
              </a:prstClr>
            </a:outerShdw>
          </a:effectLst>
        </p:spPr>
        <p:txBody>
          <a:bodyPr vert="horz" wrap="square" lIns="0" tIns="0" rIns="0" bIns="0" numCol="1" anchor="ctr" anchorCtr="1" compatLnSpc="1">
            <a:prstTxWarp prst="textNoShape">
              <a:avLst/>
            </a:prstTxWarp>
          </a:bodyPr>
          <a:lstStyle/>
          <a:p>
            <a:pPr algn="ctr"/>
            <a:r>
              <a:rPr lang="en-US" sz="4400" b="1" dirty="0">
                <a:solidFill>
                  <a:schemeClr val="bg1"/>
                </a:solidFill>
                <a:latin typeface="Arial" panose="020B0604020202020204" pitchFamily="34" charset="0"/>
                <a:cs typeface="Arial" panose="020B0604020202020204" pitchFamily="34" charset="0"/>
              </a:rPr>
              <a:t>01</a:t>
            </a:r>
          </a:p>
        </p:txBody>
      </p:sp>
      <p:sp>
        <p:nvSpPr>
          <p:cNvPr id="11" name="Freeform 10"/>
          <p:cNvSpPr>
            <a:spLocks/>
          </p:cNvSpPr>
          <p:nvPr/>
        </p:nvSpPr>
        <p:spPr bwMode="auto">
          <a:xfrm>
            <a:off x="2939298" y="4140376"/>
            <a:ext cx="860105" cy="557123"/>
          </a:xfrm>
          <a:custGeom>
            <a:avLst/>
            <a:gdLst>
              <a:gd name="T0" fmla="*/ 276 w 485"/>
              <a:gd name="T1" fmla="*/ 364 h 364"/>
              <a:gd name="T2" fmla="*/ 0 w 485"/>
              <a:gd name="T3" fmla="*/ 0 h 364"/>
              <a:gd name="T4" fmla="*/ 485 w 485"/>
              <a:gd name="T5" fmla="*/ 0 h 364"/>
              <a:gd name="T6" fmla="*/ 276 w 485"/>
              <a:gd name="T7" fmla="*/ 364 h 364"/>
            </a:gdLst>
            <a:ahLst/>
            <a:cxnLst>
              <a:cxn ang="0">
                <a:pos x="T0" y="T1"/>
              </a:cxn>
              <a:cxn ang="0">
                <a:pos x="T2" y="T3"/>
              </a:cxn>
              <a:cxn ang="0">
                <a:pos x="T4" y="T5"/>
              </a:cxn>
              <a:cxn ang="0">
                <a:pos x="T6" y="T7"/>
              </a:cxn>
            </a:cxnLst>
            <a:rect l="0" t="0" r="r" b="b"/>
            <a:pathLst>
              <a:path w="485" h="364">
                <a:moveTo>
                  <a:pt x="276" y="364"/>
                </a:moveTo>
                <a:lnTo>
                  <a:pt x="0" y="0"/>
                </a:lnTo>
                <a:lnTo>
                  <a:pt x="485" y="0"/>
                </a:lnTo>
                <a:lnTo>
                  <a:pt x="276" y="364"/>
                </a:lnTo>
                <a:close/>
              </a:path>
            </a:pathLst>
          </a:custGeom>
          <a:solidFill>
            <a:schemeClr val="bg2">
              <a:lumMod val="90000"/>
            </a:schemeClr>
          </a:solidFill>
          <a:ln w="9525">
            <a:noFill/>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 name="Freeform 11"/>
          <p:cNvSpPr>
            <a:spLocks/>
          </p:cNvSpPr>
          <p:nvPr/>
        </p:nvSpPr>
        <p:spPr bwMode="auto">
          <a:xfrm>
            <a:off x="9743881" y="4140375"/>
            <a:ext cx="1640407" cy="2102984"/>
          </a:xfrm>
          <a:custGeom>
            <a:avLst/>
            <a:gdLst>
              <a:gd name="T0" fmla="*/ 0 w 925"/>
              <a:gd name="T1" fmla="*/ 1044 h 1374"/>
              <a:gd name="T2" fmla="*/ 0 w 925"/>
              <a:gd name="T3" fmla="*/ 0 h 1374"/>
              <a:gd name="T4" fmla="*/ 925 w 925"/>
              <a:gd name="T5" fmla="*/ 0 h 1374"/>
              <a:gd name="T6" fmla="*/ 925 w 925"/>
              <a:gd name="T7" fmla="*/ 1044 h 1374"/>
              <a:gd name="T8" fmla="*/ 453 w 925"/>
              <a:gd name="T9" fmla="*/ 1374 h 1374"/>
              <a:gd name="T10" fmla="*/ 0 w 925"/>
              <a:gd name="T11" fmla="*/ 1044 h 1374"/>
            </a:gdLst>
            <a:ahLst/>
            <a:cxnLst>
              <a:cxn ang="0">
                <a:pos x="T0" y="T1"/>
              </a:cxn>
              <a:cxn ang="0">
                <a:pos x="T2" y="T3"/>
              </a:cxn>
              <a:cxn ang="0">
                <a:pos x="T4" y="T5"/>
              </a:cxn>
              <a:cxn ang="0">
                <a:pos x="T6" y="T7"/>
              </a:cxn>
              <a:cxn ang="0">
                <a:pos x="T8" y="T9"/>
              </a:cxn>
              <a:cxn ang="0">
                <a:pos x="T10" y="T11"/>
              </a:cxn>
            </a:cxnLst>
            <a:rect l="0" t="0" r="r" b="b"/>
            <a:pathLst>
              <a:path w="925" h="1374">
                <a:moveTo>
                  <a:pt x="0" y="1044"/>
                </a:moveTo>
                <a:lnTo>
                  <a:pt x="0" y="0"/>
                </a:lnTo>
                <a:lnTo>
                  <a:pt x="925" y="0"/>
                </a:lnTo>
                <a:lnTo>
                  <a:pt x="925" y="1044"/>
                </a:lnTo>
                <a:lnTo>
                  <a:pt x="453" y="1374"/>
                </a:lnTo>
                <a:lnTo>
                  <a:pt x="0" y="1044"/>
                </a:lnTo>
                <a:close/>
              </a:path>
            </a:pathLst>
          </a:custGeom>
          <a:gradFill>
            <a:gsLst>
              <a:gs pos="45000">
                <a:schemeClr val="accent2"/>
              </a:gs>
              <a:gs pos="0">
                <a:schemeClr val="accent2"/>
              </a:gs>
              <a:gs pos="100000">
                <a:schemeClr val="accent2">
                  <a:lumMod val="75000"/>
                </a:schemeClr>
              </a:gs>
            </a:gsLst>
            <a:lin ang="16200000" scaled="1"/>
          </a:gradFill>
          <a:ln w="9525">
            <a:noFill/>
            <a:round/>
            <a:headEnd/>
            <a:tailEnd/>
          </a:ln>
          <a:effectLst>
            <a:outerShdw blurRad="50800" dist="38100" dir="8100000" algn="tr" rotWithShape="0">
              <a:prstClr val="black">
                <a:alpha val="40000"/>
              </a:prstClr>
            </a:outerShdw>
          </a:effectLst>
        </p:spPr>
        <p:txBody>
          <a:bodyPr vert="horz" wrap="square" lIns="0" tIns="0" rIns="0" bIns="0" numCol="1" anchor="ctr" anchorCtr="1" compatLnSpc="1">
            <a:prstTxWarp prst="textNoShape">
              <a:avLst/>
            </a:prstTxWarp>
          </a:bodyPr>
          <a:lstStyle/>
          <a:p>
            <a:pPr algn="ctr"/>
            <a:r>
              <a:rPr lang="en-US" sz="4400" b="1" dirty="0">
                <a:solidFill>
                  <a:schemeClr val="bg1"/>
                </a:solidFill>
                <a:latin typeface="Arial" panose="020B0604020202020204" pitchFamily="34" charset="0"/>
                <a:cs typeface="Arial" panose="020B0604020202020204" pitchFamily="34" charset="0"/>
              </a:rPr>
              <a:t>04</a:t>
            </a:r>
          </a:p>
        </p:txBody>
      </p:sp>
      <p:sp>
        <p:nvSpPr>
          <p:cNvPr id="13" name="Freeform 12"/>
          <p:cNvSpPr>
            <a:spLocks/>
          </p:cNvSpPr>
          <p:nvPr/>
        </p:nvSpPr>
        <p:spPr bwMode="auto">
          <a:xfrm>
            <a:off x="9743880" y="4140376"/>
            <a:ext cx="863652" cy="557123"/>
          </a:xfrm>
          <a:custGeom>
            <a:avLst/>
            <a:gdLst>
              <a:gd name="T0" fmla="*/ 277 w 487"/>
              <a:gd name="T1" fmla="*/ 364 h 364"/>
              <a:gd name="T2" fmla="*/ 0 w 487"/>
              <a:gd name="T3" fmla="*/ 0 h 364"/>
              <a:gd name="T4" fmla="*/ 487 w 487"/>
              <a:gd name="T5" fmla="*/ 0 h 364"/>
              <a:gd name="T6" fmla="*/ 277 w 487"/>
              <a:gd name="T7" fmla="*/ 364 h 364"/>
            </a:gdLst>
            <a:ahLst/>
            <a:cxnLst>
              <a:cxn ang="0">
                <a:pos x="T0" y="T1"/>
              </a:cxn>
              <a:cxn ang="0">
                <a:pos x="T2" y="T3"/>
              </a:cxn>
              <a:cxn ang="0">
                <a:pos x="T4" y="T5"/>
              </a:cxn>
              <a:cxn ang="0">
                <a:pos x="T6" y="T7"/>
              </a:cxn>
            </a:cxnLst>
            <a:rect l="0" t="0" r="r" b="b"/>
            <a:pathLst>
              <a:path w="487" h="364">
                <a:moveTo>
                  <a:pt x="277" y="364"/>
                </a:moveTo>
                <a:lnTo>
                  <a:pt x="0" y="0"/>
                </a:lnTo>
                <a:lnTo>
                  <a:pt x="487" y="0"/>
                </a:lnTo>
                <a:lnTo>
                  <a:pt x="277" y="364"/>
                </a:lnTo>
                <a:close/>
              </a:path>
            </a:pathLst>
          </a:custGeom>
          <a:solidFill>
            <a:schemeClr val="accent2">
              <a:lumMod val="60000"/>
              <a:lumOff val="40000"/>
            </a:schemeClr>
          </a:solidFill>
          <a:ln w="9525">
            <a:noFill/>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10235115" y="1437413"/>
            <a:ext cx="1638633" cy="3260085"/>
          </a:xfrm>
          <a:prstGeom prst="rect">
            <a:avLst/>
          </a:prstGeom>
          <a:gradFill>
            <a:gsLst>
              <a:gs pos="45000">
                <a:schemeClr val="accent2"/>
              </a:gs>
              <a:gs pos="0">
                <a:schemeClr val="accent2"/>
              </a:gs>
              <a:gs pos="100000">
                <a:schemeClr val="accent2">
                  <a:lumMod val="75000"/>
                </a:schemeClr>
              </a:gs>
            </a:gsLst>
            <a:lin ang="16200000" scaled="1"/>
          </a:gradFill>
          <a:ln w="9525">
            <a:noFill/>
            <a:miter lim="800000"/>
            <a:headEnd/>
            <a:tailEnd/>
          </a:ln>
          <a:effectLst>
            <a:outerShdw blurRad="50800" dist="38100" dir="8100000" algn="tr" rotWithShape="0">
              <a:prstClr val="black">
                <a:alpha val="40000"/>
              </a:prstClr>
            </a:outerShdw>
          </a:effectLst>
        </p:spPr>
        <p:txBody>
          <a:bodyPr vert="horz" wrap="square" lIns="91440" tIns="1097280" rIns="91440" bIns="45720" numCol="1" anchor="t" anchorCtr="0" compatLnSpc="1">
            <a:prstTxWarp prst="textNoShape">
              <a:avLst/>
            </a:prstTxWarp>
          </a:bodyPr>
          <a:lstStyle/>
          <a:p>
            <a:pPr algn="ctr"/>
            <a:r>
              <a:rPr lang="en-US" sz="2000" dirty="0">
                <a:solidFill>
                  <a:schemeClr val="bg1"/>
                </a:solidFill>
                <a:latin typeface="Arial" panose="020B0604020202020204" pitchFamily="34" charset="0"/>
                <a:cs typeface="Arial" panose="020B0604020202020204" pitchFamily="34" charset="0"/>
              </a:rPr>
              <a:t>New Legislative Commission</a:t>
            </a:r>
          </a:p>
        </p:txBody>
      </p:sp>
      <p:sp>
        <p:nvSpPr>
          <p:cNvPr id="20" name="Rectangle 14"/>
          <p:cNvSpPr>
            <a:spLocks noChangeArrowheads="1"/>
          </p:cNvSpPr>
          <p:nvPr/>
        </p:nvSpPr>
        <p:spPr bwMode="auto">
          <a:xfrm>
            <a:off x="7966922" y="1437413"/>
            <a:ext cx="1640407" cy="3260085"/>
          </a:xfrm>
          <a:prstGeom prst="rect">
            <a:avLst/>
          </a:prstGeom>
          <a:gradFill>
            <a:gsLst>
              <a:gs pos="45000">
                <a:schemeClr val="accent1"/>
              </a:gs>
              <a:gs pos="0">
                <a:schemeClr val="accent1"/>
              </a:gs>
              <a:gs pos="100000">
                <a:schemeClr val="accent1">
                  <a:lumMod val="75000"/>
                </a:schemeClr>
              </a:gs>
            </a:gsLst>
            <a:lin ang="16200000" scaled="1"/>
          </a:gradFill>
          <a:ln w="9525">
            <a:noFill/>
            <a:miter lim="800000"/>
            <a:headEnd/>
            <a:tailEnd/>
          </a:ln>
          <a:effectLst>
            <a:outerShdw blurRad="50800" dist="38100" dir="8100000" algn="tr" rotWithShape="0">
              <a:prstClr val="black">
                <a:alpha val="40000"/>
              </a:prstClr>
            </a:outerShdw>
          </a:effectLst>
        </p:spPr>
        <p:txBody>
          <a:bodyPr vert="horz" wrap="square" lIns="91440" tIns="1097280" rIns="91440" bIns="45720" numCol="1" anchor="t" anchorCtr="0" compatLnSpc="1">
            <a:prstTxWarp prst="textNoShape">
              <a:avLst/>
            </a:prstTxWarp>
          </a:bodyPr>
          <a:lstStyle/>
          <a:p>
            <a:pPr algn="ctr"/>
            <a:r>
              <a:rPr lang="en-US" sz="2000" dirty="0">
                <a:solidFill>
                  <a:schemeClr val="bg1"/>
                </a:solidFill>
                <a:latin typeface="Arial" panose="020B0604020202020204" pitchFamily="34" charset="0"/>
                <a:cs typeface="Arial" panose="020B0604020202020204" pitchFamily="34" charset="0"/>
              </a:rPr>
              <a:t>State Auditor</a:t>
            </a:r>
          </a:p>
          <a:p>
            <a:pPr algn="ctr"/>
            <a:endParaRPr lang="en-US" sz="2000" dirty="0">
              <a:solidFill>
                <a:schemeClr val="bg1"/>
              </a:solidFill>
              <a:latin typeface="Arial" panose="020B0604020202020204" pitchFamily="34" charset="0"/>
              <a:cs typeface="Arial" panose="020B0604020202020204" pitchFamily="34" charset="0"/>
            </a:endParaRPr>
          </a:p>
          <a:p>
            <a:pPr algn="ctr"/>
            <a:r>
              <a:rPr lang="en-US" sz="2000" dirty="0">
                <a:solidFill>
                  <a:schemeClr val="bg1"/>
                </a:solidFill>
                <a:latin typeface="Arial" panose="020B0604020202020204" pitchFamily="34" charset="0"/>
                <a:cs typeface="Arial" panose="020B0604020202020204" pitchFamily="34" charset="0"/>
              </a:rPr>
              <a:t>State Bureau of Investigation (SBI)</a:t>
            </a:r>
          </a:p>
        </p:txBody>
      </p:sp>
      <p:sp>
        <p:nvSpPr>
          <p:cNvPr id="21" name="Rectangle 15"/>
          <p:cNvSpPr>
            <a:spLocks noChangeArrowheads="1"/>
          </p:cNvSpPr>
          <p:nvPr/>
        </p:nvSpPr>
        <p:spPr bwMode="auto">
          <a:xfrm>
            <a:off x="5700501" y="1437413"/>
            <a:ext cx="1638633" cy="3260085"/>
          </a:xfrm>
          <a:prstGeom prst="rect">
            <a:avLst/>
          </a:prstGeom>
          <a:gradFill>
            <a:gsLst>
              <a:gs pos="45000">
                <a:schemeClr val="tx2"/>
              </a:gs>
              <a:gs pos="0">
                <a:schemeClr val="tx2"/>
              </a:gs>
              <a:gs pos="100000">
                <a:schemeClr val="tx2">
                  <a:lumMod val="75000"/>
                </a:schemeClr>
              </a:gs>
            </a:gsLst>
            <a:lin ang="16200000" scaled="1"/>
          </a:gradFill>
          <a:ln w="9525">
            <a:noFill/>
            <a:miter lim="800000"/>
            <a:headEnd/>
            <a:tailEnd/>
          </a:ln>
          <a:effectLst>
            <a:outerShdw blurRad="50800" dist="38100" dir="8100000" algn="tr" rotWithShape="0">
              <a:prstClr val="black">
                <a:alpha val="40000"/>
              </a:prstClr>
            </a:outerShdw>
          </a:effectLst>
        </p:spPr>
        <p:txBody>
          <a:bodyPr vert="horz" wrap="square" lIns="91440" tIns="1097280" rIns="91440" bIns="45720" numCol="1" anchor="t" anchorCtr="0" compatLnSpc="1">
            <a:prstTxWarp prst="textNoShape">
              <a:avLst/>
            </a:prstTxWarp>
          </a:bodyPr>
          <a:lstStyle/>
          <a:p>
            <a:pPr algn="ctr"/>
            <a:r>
              <a:rPr lang="en-US" sz="2000" dirty="0">
                <a:solidFill>
                  <a:schemeClr val="bg1"/>
                </a:solidFill>
                <a:latin typeface="Arial" panose="020B0604020202020204" pitchFamily="34" charset="0"/>
                <a:cs typeface="Arial" panose="020B0604020202020204" pitchFamily="34" charset="0"/>
              </a:rPr>
              <a:t>Local Government Commission</a:t>
            </a:r>
          </a:p>
          <a:p>
            <a:pPr algn="ctr"/>
            <a:r>
              <a:rPr lang="en-US" sz="2000" dirty="0">
                <a:solidFill>
                  <a:schemeClr val="bg1"/>
                </a:solidFill>
                <a:latin typeface="Arial" panose="020B0604020202020204" pitchFamily="34" charset="0"/>
                <a:cs typeface="Arial" panose="020B0604020202020204" pitchFamily="34" charset="0"/>
              </a:rPr>
              <a:t>(LGC)</a:t>
            </a:r>
          </a:p>
        </p:txBody>
      </p:sp>
      <p:sp>
        <p:nvSpPr>
          <p:cNvPr id="23" name="Rectangle 16"/>
          <p:cNvSpPr>
            <a:spLocks noChangeArrowheads="1"/>
          </p:cNvSpPr>
          <p:nvPr/>
        </p:nvSpPr>
        <p:spPr bwMode="auto">
          <a:xfrm>
            <a:off x="3428760" y="1437413"/>
            <a:ext cx="1640407" cy="3260085"/>
          </a:xfrm>
          <a:prstGeom prst="rect">
            <a:avLst/>
          </a:prstGeom>
          <a:solidFill>
            <a:schemeClr val="tx1">
              <a:lumMod val="50000"/>
              <a:lumOff val="50000"/>
            </a:schemeClr>
          </a:solidFill>
          <a:ln w="9525">
            <a:noFill/>
            <a:miter lim="800000"/>
            <a:headEnd/>
            <a:tailEnd/>
          </a:ln>
          <a:effectLst>
            <a:outerShdw blurRad="50800" dist="38100" dir="8100000" algn="tr" rotWithShape="0">
              <a:prstClr val="black">
                <a:alpha val="40000"/>
              </a:prstClr>
            </a:outerShdw>
          </a:effectLst>
        </p:spPr>
        <p:txBody>
          <a:bodyPr vert="horz" wrap="square" lIns="91440" tIns="1097280" rIns="91440" bIns="45720" numCol="1" anchor="t" anchorCtr="0" compatLnSpc="1">
            <a:prstTxWarp prst="textNoShape">
              <a:avLst/>
            </a:prstTxWarp>
          </a:bodyPr>
          <a:lstStyle/>
          <a:p>
            <a:pPr algn="ctr"/>
            <a:r>
              <a:rPr lang="en-US" sz="2000" dirty="0">
                <a:solidFill>
                  <a:schemeClr val="bg1"/>
                </a:solidFill>
                <a:latin typeface="Arial" panose="020B0604020202020204" pitchFamily="34" charset="0"/>
                <a:cs typeface="Arial" panose="020B0604020202020204" pitchFamily="34" charset="0"/>
              </a:rPr>
              <a:t>Annual Audit</a:t>
            </a:r>
          </a:p>
        </p:txBody>
      </p:sp>
      <p:sp>
        <p:nvSpPr>
          <p:cNvPr id="2" name="Rectangle 1">
            <a:extLst>
              <a:ext uri="{FF2B5EF4-FFF2-40B4-BE49-F238E27FC236}">
                <a16:creationId xmlns:a16="http://schemas.microsoft.com/office/drawing/2014/main" id="{3BAEDC14-3E9E-B5E9-E80A-1F78067F26A5}"/>
              </a:ext>
            </a:extLst>
          </p:cNvPr>
          <p:cNvSpPr/>
          <p:nvPr/>
        </p:nvSpPr>
        <p:spPr>
          <a:xfrm>
            <a:off x="316266" y="1265007"/>
            <a:ext cx="2252546" cy="48059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2400" dirty="0">
                <a:solidFill>
                  <a:schemeClr val="tx1">
                    <a:lumMod val="65000"/>
                    <a:lumOff val="35000"/>
                  </a:schemeClr>
                </a:solidFill>
              </a:rPr>
              <a:t>There are separate but overlapping mechanisms to ensure local government compliance with financial and other statutory requirements.</a:t>
            </a:r>
          </a:p>
        </p:txBody>
      </p:sp>
    </p:spTree>
    <p:extLst>
      <p:ext uri="{BB962C8B-B14F-4D97-AF65-F5344CB8AC3E}">
        <p14:creationId xmlns:p14="http://schemas.microsoft.com/office/powerpoint/2010/main" val="3720952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6156E92-5231-B346-8071-3EA5E1BDDD42}"/>
              </a:ext>
            </a:extLst>
          </p:cNvPr>
          <p:cNvSpPr/>
          <p:nvPr/>
        </p:nvSpPr>
        <p:spPr>
          <a:xfrm>
            <a:off x="0" y="0"/>
            <a:ext cx="12192000" cy="173736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 name="Title 1">
            <a:extLst>
              <a:ext uri="{FF2B5EF4-FFF2-40B4-BE49-F238E27FC236}">
                <a16:creationId xmlns:a16="http://schemas.microsoft.com/office/drawing/2014/main" id="{63EEBEDE-CD66-344C-B6D0-3639D5E0CBDA}"/>
              </a:ext>
            </a:extLst>
          </p:cNvPr>
          <p:cNvSpPr>
            <a:spLocks noGrp="1"/>
          </p:cNvSpPr>
          <p:nvPr>
            <p:ph type="title"/>
          </p:nvPr>
        </p:nvSpPr>
        <p:spPr>
          <a:xfrm>
            <a:off x="983151" y="-122555"/>
            <a:ext cx="10429880" cy="1859915"/>
          </a:xfrm>
        </p:spPr>
        <p:txBody>
          <a:bodyPr>
            <a:normAutofit/>
          </a:bodyPr>
          <a:lstStyle/>
          <a:p>
            <a:pPr algn="ctr"/>
            <a:r>
              <a:rPr lang="en-US" dirty="0">
                <a:solidFill>
                  <a:schemeClr val="bg1"/>
                </a:solidFill>
                <a:latin typeface="+mn-lt"/>
              </a:rPr>
              <a:t>Annual Audit</a:t>
            </a:r>
          </a:p>
        </p:txBody>
      </p:sp>
      <p:graphicFrame>
        <p:nvGraphicFramePr>
          <p:cNvPr id="4" name="Diagram 3">
            <a:extLst>
              <a:ext uri="{FF2B5EF4-FFF2-40B4-BE49-F238E27FC236}">
                <a16:creationId xmlns:a16="http://schemas.microsoft.com/office/drawing/2014/main" id="{8F70B588-ACDC-D94D-A021-44EE59E76827}"/>
              </a:ext>
            </a:extLst>
          </p:cNvPr>
          <p:cNvGraphicFramePr/>
          <p:nvPr/>
        </p:nvGraphicFramePr>
        <p:xfrm>
          <a:off x="0" y="2227570"/>
          <a:ext cx="12192000" cy="60016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28BE3AA6-6DF7-ED63-584F-FE12E895F43F}"/>
              </a:ext>
            </a:extLst>
          </p:cNvPr>
          <p:cNvSpPr txBox="1"/>
          <p:nvPr/>
        </p:nvSpPr>
        <p:spPr>
          <a:xfrm>
            <a:off x="0" y="1303721"/>
            <a:ext cx="12192000" cy="523220"/>
          </a:xfrm>
          <a:prstGeom prst="rect">
            <a:avLst/>
          </a:prstGeom>
          <a:solidFill>
            <a:schemeClr val="accent6"/>
          </a:solidFill>
          <a:effectLst>
            <a:outerShdw blurRad="50800" dist="38100" dir="8100000" algn="tr" rotWithShape="0">
              <a:prstClr val="black">
                <a:alpha val="40000"/>
              </a:prstClr>
            </a:outerShdw>
          </a:effectLst>
        </p:spPr>
        <p:txBody>
          <a:bodyPr wrap="square" rtlCol="0">
            <a:spAutoFit/>
          </a:bodyPr>
          <a:lstStyle/>
          <a:p>
            <a:pPr algn="ctr"/>
            <a:r>
              <a:rPr lang="en-US" sz="2800" dirty="0">
                <a:latin typeface="Calibri" panose="020F0502020204030204" pitchFamily="34" charset="0"/>
                <a:cs typeface="Calibri" panose="020F0502020204030204" pitchFamily="34" charset="0"/>
              </a:rPr>
              <a:t>Audit category is based on total funds expended, not the receipt of funds. </a:t>
            </a:r>
            <a:endParaRPr lang="en-US" dirty="0"/>
          </a:p>
        </p:txBody>
      </p:sp>
      <p:sp>
        <p:nvSpPr>
          <p:cNvPr id="3" name="Up Arrow 2">
            <a:extLst>
              <a:ext uri="{FF2B5EF4-FFF2-40B4-BE49-F238E27FC236}">
                <a16:creationId xmlns:a16="http://schemas.microsoft.com/office/drawing/2014/main" id="{BD7CAA8D-CC8A-8E4E-BF00-F44749AB8D37}"/>
              </a:ext>
            </a:extLst>
          </p:cNvPr>
          <p:cNvSpPr/>
          <p:nvPr/>
        </p:nvSpPr>
        <p:spPr>
          <a:xfrm>
            <a:off x="9720943" y="4537200"/>
            <a:ext cx="2612572" cy="2320800"/>
          </a:xfrm>
          <a:prstGeom prst="upArrow">
            <a:avLst/>
          </a:prstGeom>
          <a:solidFill>
            <a:schemeClr val="accent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Must follow federal procurement process to select auditor</a:t>
            </a:r>
          </a:p>
        </p:txBody>
      </p:sp>
      <p:sp>
        <p:nvSpPr>
          <p:cNvPr id="6" name="Rectangle 5">
            <a:extLst>
              <a:ext uri="{FF2B5EF4-FFF2-40B4-BE49-F238E27FC236}">
                <a16:creationId xmlns:a16="http://schemas.microsoft.com/office/drawing/2014/main" id="{1EB0DAA8-FF91-504B-87DE-78B864EECE88}"/>
              </a:ext>
            </a:extLst>
          </p:cNvPr>
          <p:cNvSpPr/>
          <p:nvPr/>
        </p:nvSpPr>
        <p:spPr>
          <a:xfrm>
            <a:off x="228600" y="2020740"/>
            <a:ext cx="5040086" cy="1865460"/>
          </a:xfrm>
          <a:prstGeom prst="rect">
            <a:avLst/>
          </a:prstGeom>
          <a:solidFill>
            <a:schemeClr val="tx1">
              <a:lumMod val="50000"/>
              <a:lumOff val="5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effectLst/>
              </a:rPr>
              <a:t>LGC may force LG to select auditor from approved list if LG had investigative audit with findings by the State Auditor within last 3 years. The auditor </a:t>
            </a:r>
            <a:r>
              <a:rPr lang="en-US" sz="2000" dirty="0"/>
              <a:t>will </a:t>
            </a:r>
            <a:r>
              <a:rPr lang="en-US" sz="2000" dirty="0">
                <a:effectLst/>
              </a:rPr>
              <a:t>report to the LGC and governing board.</a:t>
            </a:r>
            <a:endParaRPr lang="en-US" sz="2000" dirty="0"/>
          </a:p>
        </p:txBody>
      </p:sp>
    </p:spTree>
    <p:extLst>
      <p:ext uri="{BB962C8B-B14F-4D97-AF65-F5344CB8AC3E}">
        <p14:creationId xmlns:p14="http://schemas.microsoft.com/office/powerpoint/2010/main" val="45523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08C2-F977-CC4F-8619-806CFDB03F74}"/>
              </a:ext>
            </a:extLst>
          </p:cNvPr>
          <p:cNvSpPr>
            <a:spLocks noGrp="1"/>
          </p:cNvSpPr>
          <p:nvPr>
            <p:ph type="title"/>
          </p:nvPr>
        </p:nvSpPr>
        <p:spPr>
          <a:xfrm>
            <a:off x="756488" y="608082"/>
            <a:ext cx="4929352" cy="2315616"/>
          </a:xfrm>
        </p:spPr>
        <p:txBody>
          <a:bodyPr>
            <a:normAutofit/>
          </a:bodyPr>
          <a:lstStyle/>
          <a:p>
            <a:r>
              <a:rPr lang="en-US" dirty="0">
                <a:solidFill>
                  <a:schemeClr val="tx2"/>
                </a:solidFill>
              </a:rPr>
              <a:t>What is Compliance?</a:t>
            </a:r>
          </a:p>
        </p:txBody>
      </p:sp>
      <p:graphicFrame>
        <p:nvGraphicFramePr>
          <p:cNvPr id="16" name="Content Placeholder 2">
            <a:extLst>
              <a:ext uri="{FF2B5EF4-FFF2-40B4-BE49-F238E27FC236}">
                <a16:creationId xmlns:a16="http://schemas.microsoft.com/office/drawing/2014/main" id="{6579D65B-8C6E-5C41-A08C-540D4957AEE6}"/>
              </a:ext>
            </a:extLst>
          </p:cNvPr>
          <p:cNvGraphicFramePr>
            <a:graphicFrameLocks/>
          </p:cNvGraphicFramePr>
          <p:nvPr/>
        </p:nvGraphicFramePr>
        <p:xfrm>
          <a:off x="6677748" y="306115"/>
          <a:ext cx="5329195" cy="6355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8A50F2DF-94ED-0A47-868A-A05580DA6DF1}"/>
              </a:ext>
            </a:extLst>
          </p:cNvPr>
          <p:cNvSpPr/>
          <p:nvPr/>
        </p:nvSpPr>
        <p:spPr>
          <a:xfrm>
            <a:off x="756487" y="2369687"/>
            <a:ext cx="5686816" cy="3993534"/>
          </a:xfrm>
          <a:prstGeom prst="rect">
            <a:avLst/>
          </a:prstGeom>
          <a:solidFill>
            <a:schemeClr val="tx1">
              <a:lumMod val="50000"/>
              <a:lumOff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Policies, processes, and procedures to ensure that grant funds are managed and spent appropriately and that assets acquired / constructed / repaired / etc. with federal grant funds are managed appropriately.</a:t>
            </a:r>
          </a:p>
        </p:txBody>
      </p:sp>
    </p:spTree>
    <p:extLst>
      <p:ext uri="{BB962C8B-B14F-4D97-AF65-F5344CB8AC3E}">
        <p14:creationId xmlns:p14="http://schemas.microsoft.com/office/powerpoint/2010/main" val="2511992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38980-E982-9E4B-AF2A-6DCB698CD8DB}"/>
              </a:ext>
            </a:extLst>
          </p:cNvPr>
          <p:cNvSpPr>
            <a:spLocks noGrp="1"/>
          </p:cNvSpPr>
          <p:nvPr>
            <p:ph type="title"/>
          </p:nvPr>
        </p:nvSpPr>
        <p:spPr/>
        <p:txBody>
          <a:bodyPr/>
          <a:lstStyle/>
          <a:p>
            <a:endParaRPr lang="en-US" dirty="0"/>
          </a:p>
        </p:txBody>
      </p:sp>
      <p:sp>
        <p:nvSpPr>
          <p:cNvPr id="4" name="Rectangle 3">
            <a:extLst>
              <a:ext uri="{FF2B5EF4-FFF2-40B4-BE49-F238E27FC236}">
                <a16:creationId xmlns:a16="http://schemas.microsoft.com/office/drawing/2014/main" id="{8521C89B-4198-C34D-9532-836F2D2D633D}"/>
              </a:ext>
            </a:extLst>
          </p:cNvPr>
          <p:cNvSpPr/>
          <p:nvPr/>
        </p:nvSpPr>
        <p:spPr>
          <a:xfrm>
            <a:off x="0" y="0"/>
            <a:ext cx="8588827" cy="6858000"/>
          </a:xfrm>
          <a:prstGeom prst="rect">
            <a:avLst/>
          </a:prstGeom>
          <a:solidFill>
            <a:schemeClr val="tx1">
              <a:lumMod val="50000"/>
              <a:lumOff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9063"/>
            <a:endParaRPr lang="en-US" sz="2600" b="0" i="0" u="none" strike="noStrike" dirty="0">
              <a:solidFill>
                <a:schemeClr val="bg1"/>
              </a:solidFill>
              <a:effectLst/>
              <a:latin typeface="TransportNew"/>
            </a:endParaRPr>
          </a:p>
          <a:p>
            <a:pPr marL="119063"/>
            <a:endParaRPr lang="en-US" sz="2600" dirty="0">
              <a:solidFill>
                <a:schemeClr val="bg1"/>
              </a:solidFill>
              <a:latin typeface="TransportNew"/>
            </a:endParaRPr>
          </a:p>
          <a:p>
            <a:pPr marL="119063"/>
            <a:r>
              <a:rPr lang="en-US" sz="2700" b="0" i="0" u="none" strike="noStrike" dirty="0">
                <a:solidFill>
                  <a:schemeClr val="bg1"/>
                </a:solidFill>
                <a:effectLst/>
                <a:latin typeface="TransportNew"/>
              </a:rPr>
              <a:t>If a county is notified by its independent auditor that the unit’s audited financial statements include one or more </a:t>
            </a:r>
          </a:p>
          <a:p>
            <a:pPr marL="119063"/>
            <a:endParaRPr lang="en-US" sz="2700" b="0" i="0" u="none" strike="noStrike" dirty="0">
              <a:solidFill>
                <a:schemeClr val="bg1"/>
              </a:solidFill>
              <a:effectLst/>
              <a:latin typeface="TransportNew"/>
            </a:endParaRPr>
          </a:p>
          <a:p>
            <a:pPr marL="1033463" lvl="1" indent="-457200">
              <a:buFont typeface="Arial" panose="020B0604020202020204" pitchFamily="34" charset="0"/>
              <a:buChar char="•"/>
            </a:pPr>
            <a:r>
              <a:rPr lang="en-US" sz="2700" b="0" i="0" u="none" strike="noStrike" dirty="0">
                <a:solidFill>
                  <a:schemeClr val="bg1"/>
                </a:solidFill>
                <a:effectLst/>
                <a:latin typeface="TransportNew"/>
              </a:rPr>
              <a:t>significant deficiencies, </a:t>
            </a:r>
          </a:p>
          <a:p>
            <a:pPr marL="1033463" lvl="1" indent="-457200">
              <a:buFont typeface="Arial" panose="020B0604020202020204" pitchFamily="34" charset="0"/>
              <a:buChar char="•"/>
            </a:pPr>
            <a:r>
              <a:rPr lang="en-US" sz="2700" b="0" i="0" u="none" strike="noStrike" dirty="0">
                <a:solidFill>
                  <a:schemeClr val="bg1"/>
                </a:solidFill>
                <a:effectLst/>
                <a:latin typeface="TransportNew"/>
              </a:rPr>
              <a:t>material weaknesses,</a:t>
            </a:r>
          </a:p>
          <a:p>
            <a:pPr marL="1033463" lvl="1" indent="-457200">
              <a:buFont typeface="Arial" panose="020B0604020202020204" pitchFamily="34" charset="0"/>
              <a:buChar char="•"/>
            </a:pPr>
            <a:r>
              <a:rPr lang="en-US" sz="2700" b="0" i="0" u="none" strike="noStrike" dirty="0">
                <a:solidFill>
                  <a:schemeClr val="bg1"/>
                </a:solidFill>
                <a:effectLst/>
                <a:latin typeface="TransportNew"/>
              </a:rPr>
              <a:t>other findings, or </a:t>
            </a:r>
          </a:p>
          <a:p>
            <a:pPr marL="1033463" lvl="1" indent="-457200">
              <a:buFont typeface="Arial" panose="020B0604020202020204" pitchFamily="34" charset="0"/>
              <a:buChar char="•"/>
            </a:pPr>
            <a:r>
              <a:rPr lang="en-US" sz="2700" dirty="0">
                <a:solidFill>
                  <a:schemeClr val="bg1"/>
                </a:solidFill>
                <a:latin typeface="TransportNew"/>
              </a:rPr>
              <a:t>f</a:t>
            </a:r>
            <a:r>
              <a:rPr lang="en-US" sz="2700" b="0" i="0" u="none" strike="noStrike" dirty="0">
                <a:solidFill>
                  <a:schemeClr val="bg1"/>
                </a:solidFill>
                <a:effectLst/>
                <a:latin typeface="TransportNew"/>
              </a:rPr>
              <a:t>inancial </a:t>
            </a:r>
            <a:r>
              <a:rPr lang="en-US" sz="2700" dirty="0">
                <a:solidFill>
                  <a:schemeClr val="bg1"/>
                </a:solidFill>
                <a:latin typeface="TransportNew"/>
              </a:rPr>
              <a:t>p</a:t>
            </a:r>
            <a:r>
              <a:rPr lang="en-US" sz="2700" b="0" i="0" u="none" strike="noStrike" dirty="0">
                <a:solidFill>
                  <a:schemeClr val="bg1"/>
                </a:solidFill>
                <a:effectLst/>
                <a:latin typeface="TransportNew"/>
              </a:rPr>
              <a:t>erformance indicators of concern </a:t>
            </a:r>
          </a:p>
          <a:p>
            <a:pPr marL="576263" indent="-457200">
              <a:buFont typeface="Arial" panose="020B0604020202020204" pitchFamily="34" charset="0"/>
              <a:buChar char="•"/>
            </a:pPr>
            <a:endParaRPr lang="en-US" sz="2700" b="0" i="0" u="none" strike="noStrike" dirty="0">
              <a:solidFill>
                <a:schemeClr val="bg1"/>
              </a:solidFill>
              <a:effectLst/>
              <a:latin typeface="TransportNew"/>
            </a:endParaRPr>
          </a:p>
          <a:p>
            <a:pPr marL="119063"/>
            <a:r>
              <a:rPr lang="en-US" sz="2700" b="0" i="0" u="none" strike="noStrike" dirty="0">
                <a:solidFill>
                  <a:schemeClr val="bg1"/>
                </a:solidFill>
                <a:effectLst/>
                <a:latin typeface="TransportNew"/>
              </a:rPr>
              <a:t>the board of commissioners must develop a “</a:t>
            </a:r>
            <a:r>
              <a:rPr lang="en-US" sz="2700" b="1" i="0" u="none" strike="noStrike" dirty="0">
                <a:solidFill>
                  <a:schemeClr val="bg1"/>
                </a:solidFill>
                <a:effectLst/>
                <a:latin typeface="TransportNew"/>
              </a:rPr>
              <a:t>Response to the Auditor's Findings, Recommendations, and Fiscal Matters</a:t>
            </a:r>
            <a:r>
              <a:rPr lang="en-US" sz="2700" b="0" i="0" u="none" strike="noStrike" dirty="0">
                <a:solidFill>
                  <a:schemeClr val="bg1"/>
                </a:solidFill>
                <a:effectLst/>
                <a:latin typeface="TransportNew"/>
              </a:rPr>
              <a:t>" signed by a majority of the commissioners and submitted to the LGC within 60 days of the auditor's presentation. </a:t>
            </a:r>
            <a:endParaRPr lang="en-US" sz="2700" dirty="0">
              <a:solidFill>
                <a:schemeClr val="bg1"/>
              </a:solidFill>
            </a:endParaRPr>
          </a:p>
        </p:txBody>
      </p:sp>
      <p:sp>
        <p:nvSpPr>
          <p:cNvPr id="10" name="Rectangle 9">
            <a:extLst>
              <a:ext uri="{FF2B5EF4-FFF2-40B4-BE49-F238E27FC236}">
                <a16:creationId xmlns:a16="http://schemas.microsoft.com/office/drawing/2014/main" id="{FAC2CF0F-2FF5-C040-9C5A-61559A83DD56}"/>
              </a:ext>
            </a:extLst>
          </p:cNvPr>
          <p:cNvSpPr/>
          <p:nvPr/>
        </p:nvSpPr>
        <p:spPr>
          <a:xfrm>
            <a:off x="-3200399" y="0"/>
            <a:ext cx="12192000" cy="1034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			       Governing Board Action on Audit</a:t>
            </a:r>
          </a:p>
        </p:txBody>
      </p:sp>
      <p:sp>
        <p:nvSpPr>
          <p:cNvPr id="8" name="Rectangle 7">
            <a:extLst>
              <a:ext uri="{FF2B5EF4-FFF2-40B4-BE49-F238E27FC236}">
                <a16:creationId xmlns:a16="http://schemas.microsoft.com/office/drawing/2014/main" id="{36F34ECF-D885-E54C-ABB6-54495D2B62E3}"/>
              </a:ext>
            </a:extLst>
          </p:cNvPr>
          <p:cNvSpPr/>
          <p:nvPr/>
        </p:nvSpPr>
        <p:spPr>
          <a:xfrm>
            <a:off x="8315407" y="0"/>
            <a:ext cx="3603172" cy="6858000"/>
          </a:xfrm>
          <a:prstGeom prst="rect">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088">
              <a:spcBef>
                <a:spcPts val="1800"/>
              </a:spcBef>
            </a:pPr>
            <a:r>
              <a:rPr lang="en-US" sz="2400" dirty="0">
                <a:solidFill>
                  <a:schemeClr val="tx1">
                    <a:lumMod val="65000"/>
                    <a:lumOff val="35000"/>
                  </a:schemeClr>
                </a:solidFill>
              </a:rPr>
              <a:t>Low fund balance</a:t>
            </a:r>
          </a:p>
          <a:p>
            <a:pPr marL="65088">
              <a:spcBef>
                <a:spcPts val="1800"/>
              </a:spcBef>
            </a:pPr>
            <a:r>
              <a:rPr lang="en-US" sz="2400" dirty="0">
                <a:solidFill>
                  <a:schemeClr val="tx1">
                    <a:lumMod val="65000"/>
                    <a:lumOff val="35000"/>
                  </a:schemeClr>
                </a:solidFill>
              </a:rPr>
              <a:t>Uncollected tax levy</a:t>
            </a:r>
          </a:p>
          <a:p>
            <a:pPr marL="65088">
              <a:spcBef>
                <a:spcPts val="1800"/>
              </a:spcBef>
            </a:pPr>
            <a:r>
              <a:rPr lang="en-US" sz="2400" dirty="0">
                <a:solidFill>
                  <a:schemeClr val="tx1">
                    <a:lumMod val="65000"/>
                    <a:lumOff val="35000"/>
                  </a:schemeClr>
                </a:solidFill>
              </a:rPr>
              <a:t>Late audit submission</a:t>
            </a:r>
          </a:p>
          <a:p>
            <a:pPr marL="65088">
              <a:spcBef>
                <a:spcPts val="1800"/>
              </a:spcBef>
            </a:pPr>
            <a:r>
              <a:rPr lang="en-US" sz="2400" dirty="0">
                <a:solidFill>
                  <a:schemeClr val="tx1">
                    <a:lumMod val="65000"/>
                    <a:lumOff val="35000"/>
                  </a:schemeClr>
                </a:solidFill>
              </a:rPr>
              <a:t>Transfers from enterprise fund to general fund</a:t>
            </a:r>
          </a:p>
          <a:p>
            <a:pPr marL="65088">
              <a:spcBef>
                <a:spcPts val="1800"/>
              </a:spcBef>
            </a:pPr>
            <a:r>
              <a:rPr lang="en-US" sz="2400" dirty="0">
                <a:solidFill>
                  <a:schemeClr val="tx1">
                    <a:lumMod val="65000"/>
                    <a:lumOff val="35000"/>
                  </a:schemeClr>
                </a:solidFill>
              </a:rPr>
              <a:t>Operating net income loss in enterprise fund </a:t>
            </a:r>
          </a:p>
          <a:p>
            <a:pPr marL="65088">
              <a:spcBef>
                <a:spcPts val="1800"/>
              </a:spcBef>
            </a:pPr>
            <a:r>
              <a:rPr lang="en-US" sz="2400" dirty="0">
                <a:solidFill>
                  <a:schemeClr val="tx1">
                    <a:lumMod val="65000"/>
                    <a:lumOff val="35000"/>
                  </a:schemeClr>
                </a:solidFill>
              </a:rPr>
              <a:t>Quick ratio below 1 in enterprise fund</a:t>
            </a:r>
          </a:p>
          <a:p>
            <a:pPr marL="65088">
              <a:spcBef>
                <a:spcPts val="1800"/>
              </a:spcBef>
            </a:pPr>
            <a:r>
              <a:rPr lang="en-US" sz="2400" dirty="0">
                <a:solidFill>
                  <a:schemeClr val="tx1">
                    <a:lumMod val="65000"/>
                    <a:lumOff val="35000"/>
                  </a:schemeClr>
                </a:solidFill>
              </a:rPr>
              <a:t>Budget violations</a:t>
            </a:r>
          </a:p>
          <a:p>
            <a:pPr marL="65088">
              <a:spcBef>
                <a:spcPts val="1800"/>
              </a:spcBef>
            </a:pPr>
            <a:r>
              <a:rPr lang="en-US" sz="2400" dirty="0">
                <a:solidFill>
                  <a:schemeClr val="tx1">
                    <a:lumMod val="65000"/>
                    <a:lumOff val="35000"/>
                  </a:schemeClr>
                </a:solidFill>
              </a:rPr>
              <a:t>Other statutory violations</a:t>
            </a:r>
          </a:p>
        </p:txBody>
      </p:sp>
      <p:sp>
        <p:nvSpPr>
          <p:cNvPr id="9" name="Up Arrow 8">
            <a:extLst>
              <a:ext uri="{FF2B5EF4-FFF2-40B4-BE49-F238E27FC236}">
                <a16:creationId xmlns:a16="http://schemas.microsoft.com/office/drawing/2014/main" id="{5C056785-BC9F-734B-BE2E-DE0F4B828726}"/>
              </a:ext>
            </a:extLst>
          </p:cNvPr>
          <p:cNvSpPr/>
          <p:nvPr/>
        </p:nvSpPr>
        <p:spPr>
          <a:xfrm rot="3556378">
            <a:off x="7551842" y="2792000"/>
            <a:ext cx="557255" cy="1387764"/>
          </a:xfrm>
          <a:prstGeom prst="upArrow">
            <a:avLst/>
          </a:prstGeom>
          <a:solidFill>
            <a:schemeClr val="accent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07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A728FF-F81F-4443-AA31-FC2E2B5625F7}"/>
              </a:ext>
            </a:extLst>
          </p:cNvPr>
          <p:cNvSpPr/>
          <p:nvPr/>
        </p:nvSpPr>
        <p:spPr>
          <a:xfrm>
            <a:off x="5464098" y="1415143"/>
            <a:ext cx="6727902" cy="5492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a:extLst>
              <a:ext uri="{FF2B5EF4-FFF2-40B4-BE49-F238E27FC236}">
                <a16:creationId xmlns:a16="http://schemas.microsoft.com/office/drawing/2014/main" id="{9237BB9D-EA0E-9743-96FF-CB505A5B07DB}"/>
              </a:ext>
            </a:extLst>
          </p:cNvPr>
          <p:cNvGraphicFramePr/>
          <p:nvPr>
            <p:extLst>
              <p:ext uri="{D42A27DB-BD31-4B8C-83A1-F6EECF244321}">
                <p14:modId xmlns:p14="http://schemas.microsoft.com/office/powerpoint/2010/main" val="9231654"/>
              </p:ext>
            </p:extLst>
          </p:nvPr>
        </p:nvGraphicFramePr>
        <p:xfrm>
          <a:off x="-760651" y="1103160"/>
          <a:ext cx="5565697" cy="58048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AA0764C0-FD04-974A-A4C9-3D5BAEA7F675}"/>
              </a:ext>
            </a:extLst>
          </p:cNvPr>
          <p:cNvSpPr/>
          <p:nvPr/>
        </p:nvSpPr>
        <p:spPr>
          <a:xfrm>
            <a:off x="0" y="-24985"/>
            <a:ext cx="12192000" cy="14151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44773D-0FDD-6647-8587-BD7912534F6A}"/>
              </a:ext>
            </a:extLst>
          </p:cNvPr>
          <p:cNvSpPr>
            <a:spLocks noGrp="1"/>
          </p:cNvSpPr>
          <p:nvPr>
            <p:ph type="title"/>
          </p:nvPr>
        </p:nvSpPr>
        <p:spPr>
          <a:xfrm>
            <a:off x="838200" y="39611"/>
            <a:ext cx="10515600" cy="1325563"/>
          </a:xfrm>
        </p:spPr>
        <p:txBody>
          <a:bodyPr/>
          <a:lstStyle/>
          <a:p>
            <a:pPr algn="ctr"/>
            <a:r>
              <a:rPr lang="en-US" dirty="0">
                <a:solidFill>
                  <a:schemeClr val="bg1"/>
                </a:solidFill>
              </a:rPr>
              <a:t>Local Government Commission (LGC)</a:t>
            </a:r>
          </a:p>
        </p:txBody>
      </p:sp>
      <p:sp>
        <p:nvSpPr>
          <p:cNvPr id="3" name="Content Placeholder 2">
            <a:extLst>
              <a:ext uri="{FF2B5EF4-FFF2-40B4-BE49-F238E27FC236}">
                <a16:creationId xmlns:a16="http://schemas.microsoft.com/office/drawing/2014/main" id="{B37DD72F-FCF5-B943-9273-BB36186DD790}"/>
              </a:ext>
            </a:extLst>
          </p:cNvPr>
          <p:cNvSpPr>
            <a:spLocks noGrp="1"/>
          </p:cNvSpPr>
          <p:nvPr>
            <p:ph idx="1"/>
          </p:nvPr>
        </p:nvSpPr>
        <p:spPr>
          <a:xfrm>
            <a:off x="5024730" y="1683834"/>
            <a:ext cx="6837380" cy="5029200"/>
          </a:xfrm>
        </p:spPr>
        <p:txBody>
          <a:bodyPr>
            <a:normAutofit lnSpcReduction="10000"/>
          </a:bodyPr>
          <a:lstStyle/>
          <a:p>
            <a:pPr marL="0" indent="0">
              <a:spcBef>
                <a:spcPts val="1600"/>
              </a:spcBef>
              <a:buNone/>
            </a:pPr>
            <a:r>
              <a:rPr lang="en-US" sz="3600" dirty="0">
                <a:solidFill>
                  <a:schemeClr val="tx1">
                    <a:lumMod val="65000"/>
                    <a:lumOff val="35000"/>
                  </a:schemeClr>
                </a:solidFill>
              </a:rPr>
              <a:t>State oversight of local government finances</a:t>
            </a:r>
          </a:p>
          <a:p>
            <a:pPr marL="0" indent="0">
              <a:spcBef>
                <a:spcPts val="1600"/>
              </a:spcBef>
              <a:buNone/>
            </a:pPr>
            <a:r>
              <a:rPr lang="en-US" sz="3600" dirty="0">
                <a:solidFill>
                  <a:schemeClr val="tx1">
                    <a:lumMod val="65000"/>
                    <a:lumOff val="35000"/>
                  </a:schemeClr>
                </a:solidFill>
              </a:rPr>
              <a:t>Enacts financial management rules</a:t>
            </a:r>
          </a:p>
          <a:p>
            <a:pPr marL="0" indent="0">
              <a:spcBef>
                <a:spcPts val="1600"/>
              </a:spcBef>
              <a:buNone/>
            </a:pPr>
            <a:r>
              <a:rPr lang="en-US" sz="3600" dirty="0">
                <a:solidFill>
                  <a:schemeClr val="tx1">
                    <a:lumMod val="65000"/>
                    <a:lumOff val="35000"/>
                  </a:schemeClr>
                </a:solidFill>
              </a:rPr>
              <a:t>Audit approval and review</a:t>
            </a:r>
          </a:p>
          <a:p>
            <a:pPr marL="0" indent="0">
              <a:spcBef>
                <a:spcPts val="1600"/>
              </a:spcBef>
              <a:buNone/>
            </a:pPr>
            <a:r>
              <a:rPr lang="en-US" sz="3600" dirty="0">
                <a:solidFill>
                  <a:schemeClr val="tx1">
                    <a:lumMod val="65000"/>
                    <a:lumOff val="35000"/>
                  </a:schemeClr>
                </a:solidFill>
              </a:rPr>
              <a:t>Debt approval</a:t>
            </a:r>
          </a:p>
          <a:p>
            <a:pPr marL="0" indent="0">
              <a:spcBef>
                <a:spcPts val="1600"/>
              </a:spcBef>
              <a:buNone/>
            </a:pPr>
            <a:r>
              <a:rPr lang="en-US" sz="3600" dirty="0">
                <a:solidFill>
                  <a:schemeClr val="tx1">
                    <a:lumMod val="65000"/>
                    <a:lumOff val="35000"/>
                  </a:schemeClr>
                </a:solidFill>
              </a:rPr>
              <a:t>Resource for local governments</a:t>
            </a:r>
          </a:p>
          <a:p>
            <a:pPr marL="0" indent="0">
              <a:spcBef>
                <a:spcPts val="1600"/>
              </a:spcBef>
              <a:buNone/>
            </a:pPr>
            <a:r>
              <a:rPr lang="en-US" sz="3600" dirty="0">
                <a:solidFill>
                  <a:schemeClr val="tx1">
                    <a:lumMod val="65000"/>
                    <a:lumOff val="35000"/>
                  </a:schemeClr>
                </a:solidFill>
              </a:rPr>
              <a:t>Additional interventions for struggling local governments</a:t>
            </a:r>
          </a:p>
        </p:txBody>
      </p:sp>
    </p:spTree>
    <p:extLst>
      <p:ext uri="{BB962C8B-B14F-4D97-AF65-F5344CB8AC3E}">
        <p14:creationId xmlns:p14="http://schemas.microsoft.com/office/powerpoint/2010/main" val="3718616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3AEA-020D-C451-E46F-BC5E6AA3BB28}"/>
              </a:ext>
            </a:extLst>
          </p:cNvPr>
          <p:cNvSpPr>
            <a:spLocks noGrp="1"/>
          </p:cNvSpPr>
          <p:nvPr>
            <p:ph type="title"/>
          </p:nvPr>
        </p:nvSpPr>
        <p:spPr>
          <a:xfrm>
            <a:off x="333375" y="201887"/>
            <a:ext cx="11525250" cy="1325563"/>
          </a:xfrm>
        </p:spPr>
        <p:txBody>
          <a:bodyPr/>
          <a:lstStyle/>
          <a:p>
            <a:pPr algn="ctr"/>
            <a:r>
              <a:rPr lang="en-US" dirty="0"/>
              <a:t>Joint Legislative Commission on </a:t>
            </a:r>
            <a:br>
              <a:rPr lang="en-US" dirty="0"/>
            </a:br>
            <a:r>
              <a:rPr lang="en-US" dirty="0"/>
              <a:t>Governmental Operations</a:t>
            </a:r>
          </a:p>
        </p:txBody>
      </p:sp>
      <p:sp>
        <p:nvSpPr>
          <p:cNvPr id="3" name="Content Placeholder 2">
            <a:extLst>
              <a:ext uri="{FF2B5EF4-FFF2-40B4-BE49-F238E27FC236}">
                <a16:creationId xmlns:a16="http://schemas.microsoft.com/office/drawing/2014/main" id="{523C4665-24BC-FC87-C797-2D5DEEE3D005}"/>
              </a:ext>
            </a:extLst>
          </p:cNvPr>
          <p:cNvSpPr>
            <a:spLocks noGrp="1"/>
          </p:cNvSpPr>
          <p:nvPr>
            <p:ph idx="1"/>
          </p:nvPr>
        </p:nvSpPr>
        <p:spPr>
          <a:xfrm>
            <a:off x="0" y="1615147"/>
            <a:ext cx="12192000" cy="2061504"/>
          </a:xfrm>
          <a:solidFill>
            <a:schemeClr val="tx1">
              <a:lumMod val="65000"/>
              <a:lumOff val="35000"/>
            </a:schemeClr>
          </a:solidFill>
          <a:effectLst>
            <a:outerShdw blurRad="50800" dist="38100" dir="8100000" algn="tr" rotWithShape="0">
              <a:prstClr val="black">
                <a:alpha val="40000"/>
              </a:prstClr>
            </a:outerShdw>
          </a:effectLst>
        </p:spPr>
        <p:txBody>
          <a:bodyPr>
            <a:noAutofit/>
          </a:bodyPr>
          <a:lstStyle/>
          <a:p>
            <a:pPr marL="241300" indent="0">
              <a:buNone/>
            </a:pPr>
            <a:endParaRPr lang="en-US" sz="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41300" indent="0">
              <a:buNone/>
            </a:pP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 “undertake the ongoing examination, evaluation, and investigation of State agencies, public authorities, units of local government, and non-State entities receiving public funds, and of their actual effectiveness in implementing public policy or providing public services….” </a:t>
            </a:r>
            <a:endParaRPr lang="en-US" dirty="0">
              <a:solidFill>
                <a:schemeClr val="bg1"/>
              </a:solidFill>
            </a:endParaRPr>
          </a:p>
        </p:txBody>
      </p:sp>
      <p:sp>
        <p:nvSpPr>
          <p:cNvPr id="5" name="Rectangle 4">
            <a:extLst>
              <a:ext uri="{FF2B5EF4-FFF2-40B4-BE49-F238E27FC236}">
                <a16:creationId xmlns:a16="http://schemas.microsoft.com/office/drawing/2014/main" id="{3461AFB4-475D-EC78-12FE-35DBC0E13CC5}"/>
              </a:ext>
            </a:extLst>
          </p:cNvPr>
          <p:cNvSpPr/>
          <p:nvPr/>
        </p:nvSpPr>
        <p:spPr>
          <a:xfrm>
            <a:off x="5880538" y="3811587"/>
            <a:ext cx="6311462" cy="2895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2800" dirty="0">
                <a:solidFill>
                  <a:schemeClr val="tx1">
                    <a:lumMod val="65000"/>
                    <a:lumOff val="35000"/>
                  </a:schemeClr>
                </a:solidFill>
              </a:rPr>
              <a:t>Local governments</a:t>
            </a:r>
          </a:p>
          <a:p>
            <a:pPr marL="285750" indent="-285750">
              <a:buFont typeface="Arial" panose="020B0604020202020204" pitchFamily="34" charset="0"/>
              <a:buChar char="•"/>
            </a:pPr>
            <a:r>
              <a:rPr lang="en-US" sz="2800" dirty="0">
                <a:solidFill>
                  <a:schemeClr val="tx1">
                    <a:lumMod val="65000"/>
                    <a:lumOff val="35000"/>
                  </a:schemeClr>
                </a:solidFill>
              </a:rPr>
              <a:t>Public authorities</a:t>
            </a:r>
          </a:p>
          <a:p>
            <a:pPr marL="285750" indent="-285750">
              <a:buFont typeface="Arial" panose="020B0604020202020204" pitchFamily="34" charset="0"/>
              <a:buChar char="•"/>
            </a:pPr>
            <a:r>
              <a:rPr lang="en-US" sz="2800" dirty="0">
                <a:solidFill>
                  <a:schemeClr val="tx1">
                    <a:lumMod val="65000"/>
                    <a:lumOff val="35000"/>
                  </a:schemeClr>
                </a:solidFill>
              </a:rPr>
              <a:t>Private entities that contract with local governments or public authorities to undertake programs and/or provide services and receive public funds</a:t>
            </a:r>
          </a:p>
        </p:txBody>
      </p:sp>
      <p:sp>
        <p:nvSpPr>
          <p:cNvPr id="6" name="Pentagon 5">
            <a:extLst>
              <a:ext uri="{FF2B5EF4-FFF2-40B4-BE49-F238E27FC236}">
                <a16:creationId xmlns:a16="http://schemas.microsoft.com/office/drawing/2014/main" id="{0840724E-3796-7824-32DE-20653E5D4DBB}"/>
              </a:ext>
            </a:extLst>
          </p:cNvPr>
          <p:cNvSpPr/>
          <p:nvPr/>
        </p:nvSpPr>
        <p:spPr>
          <a:xfrm>
            <a:off x="0" y="3723891"/>
            <a:ext cx="5880538" cy="2175369"/>
          </a:xfrm>
          <a:prstGeom prst="homePlate">
            <a:avLst/>
          </a:prstGeom>
          <a:solidFill>
            <a:schemeClr val="accent2"/>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800" dirty="0">
                <a:solidFill>
                  <a:schemeClr val="bg1"/>
                </a:solidFill>
              </a:rPr>
              <a:t>Request documents</a:t>
            </a:r>
          </a:p>
          <a:p>
            <a:pPr marL="342900" indent="-342900">
              <a:buFont typeface="Arial" panose="020B0604020202020204" pitchFamily="34" charset="0"/>
              <a:buChar char="•"/>
            </a:pPr>
            <a:r>
              <a:rPr lang="en-US" sz="2800" dirty="0">
                <a:solidFill>
                  <a:schemeClr val="bg1"/>
                </a:solidFill>
              </a:rPr>
              <a:t>Inspect buildings &amp; facilities</a:t>
            </a:r>
          </a:p>
          <a:p>
            <a:pPr marL="342900" indent="-342900">
              <a:buFont typeface="Arial" panose="020B0604020202020204" pitchFamily="34" charset="0"/>
              <a:buChar char="•"/>
            </a:pPr>
            <a:r>
              <a:rPr lang="en-US" sz="2800" dirty="0">
                <a:solidFill>
                  <a:schemeClr val="bg1"/>
                </a:solidFill>
              </a:rPr>
              <a:t>Interview public officials and employees</a:t>
            </a:r>
          </a:p>
        </p:txBody>
      </p:sp>
      <p:sp>
        <p:nvSpPr>
          <p:cNvPr id="7" name="Rectangle 6">
            <a:extLst>
              <a:ext uri="{FF2B5EF4-FFF2-40B4-BE49-F238E27FC236}">
                <a16:creationId xmlns:a16="http://schemas.microsoft.com/office/drawing/2014/main" id="{B5B67855-D8F6-5BC6-84FA-084037109745}"/>
              </a:ext>
            </a:extLst>
          </p:cNvPr>
          <p:cNvSpPr/>
          <p:nvPr/>
        </p:nvSpPr>
        <p:spPr>
          <a:xfrm>
            <a:off x="-107731" y="5916886"/>
            <a:ext cx="6096000" cy="8778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1">
                    <a:lumMod val="65000"/>
                    <a:lumOff val="35000"/>
                  </a:schemeClr>
                </a:solidFill>
              </a:rPr>
              <a:t>CONFIDENTIAL</a:t>
            </a:r>
            <a:r>
              <a:rPr lang="en-US" sz="4400" dirty="0"/>
              <a:t>AL</a:t>
            </a:r>
          </a:p>
        </p:txBody>
      </p:sp>
    </p:spTree>
    <p:extLst>
      <p:ext uri="{BB962C8B-B14F-4D97-AF65-F5344CB8AC3E}">
        <p14:creationId xmlns:p14="http://schemas.microsoft.com/office/powerpoint/2010/main" val="182904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9086120" y="0"/>
            <a:ext cx="2371184" cy="6858000"/>
          </a:xfrm>
          <a:prstGeom prst="rect">
            <a:avLst/>
          </a:prstGeom>
          <a:solidFill>
            <a:schemeClr val="accent5"/>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1" name="Oval 20"/>
          <p:cNvSpPr/>
          <p:nvPr/>
        </p:nvSpPr>
        <p:spPr>
          <a:xfrm>
            <a:off x="8947889" y="2358716"/>
            <a:ext cx="1981200" cy="1981200"/>
          </a:xfrm>
          <a:prstGeom prst="ellipse">
            <a:avLst/>
          </a:prstGeom>
          <a:solidFill>
            <a:schemeClr val="accent4"/>
          </a:solidFill>
          <a:ln>
            <a:noFill/>
          </a:ln>
          <a:effectLst>
            <a:outerShdw blurRad="165100" dist="381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40080" rtlCol="0" anchor="ctr"/>
          <a:lstStyle/>
          <a:p>
            <a:pPr algn="ctr"/>
            <a:endParaRPr lang="en-US" sz="4800" b="1" dirty="0">
              <a:latin typeface="Arial" panose="020B0604020202020204" pitchFamily="34" charset="0"/>
              <a:cs typeface="Arial" panose="020B0604020202020204" pitchFamily="34" charset="0"/>
            </a:endParaRPr>
          </a:p>
        </p:txBody>
      </p:sp>
      <p:sp>
        <p:nvSpPr>
          <p:cNvPr id="17" name="Rectangle 16"/>
          <p:cNvSpPr/>
          <p:nvPr/>
        </p:nvSpPr>
        <p:spPr>
          <a:xfrm>
            <a:off x="7302459" y="0"/>
            <a:ext cx="2057400" cy="6858000"/>
          </a:xfrm>
          <a:prstGeom prst="rect">
            <a:avLst/>
          </a:prstGeom>
          <a:solidFill>
            <a:schemeClr val="accent4"/>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8" name="Oval 17"/>
          <p:cNvSpPr/>
          <p:nvPr/>
        </p:nvSpPr>
        <p:spPr>
          <a:xfrm>
            <a:off x="6780836" y="1272616"/>
            <a:ext cx="1981200" cy="1981200"/>
          </a:xfrm>
          <a:prstGeom prst="ellipse">
            <a:avLst/>
          </a:prstGeom>
          <a:solidFill>
            <a:schemeClr val="accent3"/>
          </a:solidFill>
          <a:ln>
            <a:noFill/>
          </a:ln>
          <a:effectLst>
            <a:outerShdw blurRad="165100" dist="381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40080" rtlCol="0" anchor="ctr"/>
          <a:lstStyle/>
          <a:p>
            <a:pPr algn="ctr"/>
            <a:endParaRPr lang="en-US" sz="4800" b="1" dirty="0">
              <a:latin typeface="Arial" panose="020B0604020202020204" pitchFamily="34" charset="0"/>
              <a:cs typeface="Arial" panose="020B0604020202020204" pitchFamily="34" charset="0"/>
            </a:endParaRPr>
          </a:p>
        </p:txBody>
      </p:sp>
      <p:sp>
        <p:nvSpPr>
          <p:cNvPr id="14" name="Rectangle 13"/>
          <p:cNvSpPr/>
          <p:nvPr/>
        </p:nvSpPr>
        <p:spPr>
          <a:xfrm>
            <a:off x="5260595" y="0"/>
            <a:ext cx="2057400" cy="6858000"/>
          </a:xfrm>
          <a:prstGeom prst="rect">
            <a:avLst/>
          </a:prstGeom>
          <a:solidFill>
            <a:schemeClr val="accent3"/>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5" name="Oval 14"/>
          <p:cNvSpPr/>
          <p:nvPr/>
        </p:nvSpPr>
        <p:spPr>
          <a:xfrm>
            <a:off x="4867818" y="3080334"/>
            <a:ext cx="1981200" cy="1981200"/>
          </a:xfrm>
          <a:prstGeom prst="ellipse">
            <a:avLst/>
          </a:prstGeom>
          <a:solidFill>
            <a:schemeClr val="accent1"/>
          </a:solidFill>
          <a:ln>
            <a:noFill/>
          </a:ln>
          <a:effectLst>
            <a:outerShdw blurRad="165100" dist="381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40080" rtlCol="0" anchor="ctr"/>
          <a:lstStyle/>
          <a:p>
            <a:pPr algn="ctr"/>
            <a:endParaRPr lang="en-US" sz="4800" b="1" dirty="0">
              <a:latin typeface="Arial" panose="020B0604020202020204" pitchFamily="34" charset="0"/>
              <a:cs typeface="Arial" panose="020B0604020202020204" pitchFamily="34" charset="0"/>
            </a:endParaRPr>
          </a:p>
        </p:txBody>
      </p:sp>
      <p:sp>
        <p:nvSpPr>
          <p:cNvPr id="11" name="Rectangle 10"/>
          <p:cNvSpPr/>
          <p:nvPr/>
        </p:nvSpPr>
        <p:spPr>
          <a:xfrm>
            <a:off x="3239486" y="0"/>
            <a:ext cx="2057400" cy="6858000"/>
          </a:xfrm>
          <a:prstGeom prst="rect">
            <a:avLst/>
          </a:prstGeom>
          <a:solidFill>
            <a:schemeClr val="accent1"/>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2" name="Oval 11"/>
          <p:cNvSpPr/>
          <p:nvPr/>
        </p:nvSpPr>
        <p:spPr>
          <a:xfrm>
            <a:off x="2833756" y="1867485"/>
            <a:ext cx="1981200" cy="1981200"/>
          </a:xfrm>
          <a:prstGeom prst="ellipse">
            <a:avLst/>
          </a:prstGeom>
          <a:solidFill>
            <a:schemeClr val="bg2">
              <a:lumMod val="75000"/>
            </a:schemeClr>
          </a:solidFill>
          <a:ln>
            <a:noFill/>
          </a:ln>
          <a:effectLst>
            <a:outerShdw blurRad="165100" dist="381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40080" rtlCol="0" anchor="ctr"/>
          <a:lstStyle/>
          <a:p>
            <a:pPr algn="ctr"/>
            <a:endParaRPr lang="en-US" sz="4800" b="1" dirty="0">
              <a:latin typeface="Arial" panose="020B0604020202020204" pitchFamily="34" charset="0"/>
              <a:cs typeface="Arial" panose="020B0604020202020204" pitchFamily="34" charset="0"/>
            </a:endParaRPr>
          </a:p>
        </p:txBody>
      </p:sp>
      <p:sp>
        <p:nvSpPr>
          <p:cNvPr id="7" name="Rectangle 6"/>
          <p:cNvSpPr/>
          <p:nvPr/>
        </p:nvSpPr>
        <p:spPr>
          <a:xfrm>
            <a:off x="1216571" y="-17130"/>
            <a:ext cx="2057400" cy="6858000"/>
          </a:xfrm>
          <a:prstGeom prst="rect">
            <a:avLst/>
          </a:prstGeom>
          <a:solidFill>
            <a:schemeClr val="bg2">
              <a:lumMod val="75000"/>
            </a:schemeClr>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 name="Oval 7"/>
          <p:cNvSpPr/>
          <p:nvPr/>
        </p:nvSpPr>
        <p:spPr>
          <a:xfrm>
            <a:off x="885516" y="396151"/>
            <a:ext cx="1981200" cy="1981200"/>
          </a:xfrm>
          <a:prstGeom prst="ellipse">
            <a:avLst/>
          </a:prstGeom>
          <a:solidFill>
            <a:schemeClr val="tx2"/>
          </a:solidFill>
          <a:ln>
            <a:noFill/>
          </a:ln>
          <a:effectLst>
            <a:outerShdw blurRad="165100" dist="381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40080" rtlCol="0" anchor="ctr"/>
          <a:lstStyle/>
          <a:p>
            <a:pPr algn="ctr"/>
            <a:endParaRPr lang="en-US" sz="4800" b="1" dirty="0">
              <a:latin typeface="Arial" panose="020B0604020202020204" pitchFamily="34" charset="0"/>
              <a:cs typeface="Arial" panose="020B0604020202020204" pitchFamily="34" charset="0"/>
            </a:endParaRPr>
          </a:p>
        </p:txBody>
      </p:sp>
      <p:sp>
        <p:nvSpPr>
          <p:cNvPr id="25" name="Rectangle 24"/>
          <p:cNvSpPr/>
          <p:nvPr/>
        </p:nvSpPr>
        <p:spPr>
          <a:xfrm>
            <a:off x="11441151" y="0"/>
            <a:ext cx="74926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7" name="Rectangle 26"/>
          <p:cNvSpPr/>
          <p:nvPr/>
        </p:nvSpPr>
        <p:spPr>
          <a:xfrm>
            <a:off x="-22631" y="0"/>
            <a:ext cx="1377158" cy="6858000"/>
          </a:xfrm>
          <a:prstGeom prst="rect">
            <a:avLst/>
          </a:prstGeom>
          <a:solidFill>
            <a:schemeClr val="tx2"/>
          </a:solidFill>
          <a:ln>
            <a:noFill/>
          </a:ln>
          <a:effectLst>
            <a:outerShdw blurRad="254000" dist="38100" sx="106000" sy="106000" algn="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1176344" y="2574337"/>
            <a:ext cx="2018723"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Can We Do It?</a:t>
            </a:r>
          </a:p>
        </p:txBody>
      </p:sp>
      <p:sp>
        <p:nvSpPr>
          <p:cNvPr id="32" name="TextBox 31"/>
          <p:cNvSpPr txBox="1"/>
          <p:nvPr/>
        </p:nvSpPr>
        <p:spPr>
          <a:xfrm>
            <a:off x="5324782" y="5165812"/>
            <a:ext cx="2018723"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Is It Budgeted?</a:t>
            </a:r>
          </a:p>
        </p:txBody>
      </p:sp>
      <p:sp>
        <p:nvSpPr>
          <p:cNvPr id="35" name="TextBox 34"/>
          <p:cNvSpPr txBox="1"/>
          <p:nvPr/>
        </p:nvSpPr>
        <p:spPr>
          <a:xfrm>
            <a:off x="9351835" y="4380981"/>
            <a:ext cx="2103082" cy="1200329"/>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Who Ensures Compliance?</a:t>
            </a:r>
          </a:p>
        </p:txBody>
      </p:sp>
      <p:sp>
        <p:nvSpPr>
          <p:cNvPr id="38" name="TextBox 37"/>
          <p:cNvSpPr txBox="1"/>
          <p:nvPr/>
        </p:nvSpPr>
        <p:spPr>
          <a:xfrm>
            <a:off x="3284667" y="3965483"/>
            <a:ext cx="2018723" cy="1200329"/>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How Can We Pay For It?</a:t>
            </a:r>
          </a:p>
        </p:txBody>
      </p:sp>
      <p:sp>
        <p:nvSpPr>
          <p:cNvPr id="41" name="TextBox 40"/>
          <p:cNvSpPr txBox="1"/>
          <p:nvPr/>
        </p:nvSpPr>
        <p:spPr>
          <a:xfrm>
            <a:off x="7287436" y="3411870"/>
            <a:ext cx="2105981"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How Do We Manage It?</a:t>
            </a:r>
          </a:p>
        </p:txBody>
      </p:sp>
      <p:grpSp>
        <p:nvGrpSpPr>
          <p:cNvPr id="62" name="Group 61"/>
          <p:cNvGrpSpPr/>
          <p:nvPr/>
        </p:nvGrpSpPr>
        <p:grpSpPr>
          <a:xfrm>
            <a:off x="7387711" y="1737440"/>
            <a:ext cx="1044132" cy="910314"/>
            <a:chOff x="977900" y="3124200"/>
            <a:chExt cx="879476" cy="766763"/>
          </a:xfrm>
          <a:solidFill>
            <a:schemeClr val="bg1"/>
          </a:solidFill>
        </p:grpSpPr>
        <p:sp>
          <p:nvSpPr>
            <p:cNvPr id="63" name="Freeform 185"/>
            <p:cNvSpPr>
              <a:spLocks/>
            </p:cNvSpPr>
            <p:nvPr/>
          </p:nvSpPr>
          <p:spPr bwMode="auto">
            <a:xfrm>
              <a:off x="1563688" y="3233738"/>
              <a:ext cx="120650" cy="246063"/>
            </a:xfrm>
            <a:custGeom>
              <a:avLst/>
              <a:gdLst>
                <a:gd name="T0" fmla="*/ 262 w 455"/>
                <a:gd name="T1" fmla="*/ 3 h 931"/>
                <a:gd name="T2" fmla="*/ 284 w 455"/>
                <a:gd name="T3" fmla="*/ 37 h 931"/>
                <a:gd name="T4" fmla="*/ 286 w 455"/>
                <a:gd name="T5" fmla="*/ 107 h 931"/>
                <a:gd name="T6" fmla="*/ 289 w 455"/>
                <a:gd name="T7" fmla="*/ 110 h 931"/>
                <a:gd name="T8" fmla="*/ 301 w 455"/>
                <a:gd name="T9" fmla="*/ 112 h 931"/>
                <a:gd name="T10" fmla="*/ 344 w 455"/>
                <a:gd name="T11" fmla="*/ 121 h 931"/>
                <a:gd name="T12" fmla="*/ 396 w 455"/>
                <a:gd name="T13" fmla="*/ 135 h 931"/>
                <a:gd name="T14" fmla="*/ 425 w 455"/>
                <a:gd name="T15" fmla="*/ 155 h 931"/>
                <a:gd name="T16" fmla="*/ 408 w 455"/>
                <a:gd name="T17" fmla="*/ 224 h 931"/>
                <a:gd name="T18" fmla="*/ 386 w 455"/>
                <a:gd name="T19" fmla="*/ 245 h 931"/>
                <a:gd name="T20" fmla="*/ 359 w 455"/>
                <a:gd name="T21" fmla="*/ 242 h 931"/>
                <a:gd name="T22" fmla="*/ 338 w 455"/>
                <a:gd name="T23" fmla="*/ 233 h 931"/>
                <a:gd name="T24" fmla="*/ 288 w 455"/>
                <a:gd name="T25" fmla="*/ 220 h 931"/>
                <a:gd name="T26" fmla="*/ 219 w 455"/>
                <a:gd name="T27" fmla="*/ 217 h 931"/>
                <a:gd name="T28" fmla="*/ 169 w 455"/>
                <a:gd name="T29" fmla="*/ 236 h 931"/>
                <a:gd name="T30" fmla="*/ 146 w 455"/>
                <a:gd name="T31" fmla="*/ 267 h 931"/>
                <a:gd name="T32" fmla="*/ 143 w 455"/>
                <a:gd name="T33" fmla="*/ 304 h 931"/>
                <a:gd name="T34" fmla="*/ 162 w 455"/>
                <a:gd name="T35" fmla="*/ 340 h 931"/>
                <a:gd name="T36" fmla="*/ 214 w 455"/>
                <a:gd name="T37" fmla="*/ 374 h 931"/>
                <a:gd name="T38" fmla="*/ 310 w 455"/>
                <a:gd name="T39" fmla="*/ 416 h 931"/>
                <a:gd name="T40" fmla="*/ 401 w 455"/>
                <a:gd name="T41" fmla="*/ 476 h 931"/>
                <a:gd name="T42" fmla="*/ 447 w 455"/>
                <a:gd name="T43" fmla="*/ 553 h 931"/>
                <a:gd name="T44" fmla="*/ 453 w 455"/>
                <a:gd name="T45" fmla="*/ 646 h 931"/>
                <a:gd name="T46" fmla="*/ 419 w 455"/>
                <a:gd name="T47" fmla="*/ 730 h 931"/>
                <a:gd name="T48" fmla="*/ 349 w 455"/>
                <a:gd name="T49" fmla="*/ 790 h 931"/>
                <a:gd name="T50" fmla="*/ 283 w 455"/>
                <a:gd name="T51" fmla="*/ 813 h 931"/>
                <a:gd name="T52" fmla="*/ 279 w 455"/>
                <a:gd name="T53" fmla="*/ 816 h 931"/>
                <a:gd name="T54" fmla="*/ 278 w 455"/>
                <a:gd name="T55" fmla="*/ 895 h 931"/>
                <a:gd name="T56" fmla="*/ 255 w 455"/>
                <a:gd name="T57" fmla="*/ 929 h 931"/>
                <a:gd name="T58" fmla="*/ 192 w 455"/>
                <a:gd name="T59" fmla="*/ 929 h 931"/>
                <a:gd name="T60" fmla="*/ 169 w 455"/>
                <a:gd name="T61" fmla="*/ 895 h 931"/>
                <a:gd name="T62" fmla="*/ 168 w 455"/>
                <a:gd name="T63" fmla="*/ 820 h 931"/>
                <a:gd name="T64" fmla="*/ 163 w 455"/>
                <a:gd name="T65" fmla="*/ 817 h 931"/>
                <a:gd name="T66" fmla="*/ 148 w 455"/>
                <a:gd name="T67" fmla="*/ 815 h 931"/>
                <a:gd name="T68" fmla="*/ 96 w 455"/>
                <a:gd name="T69" fmla="*/ 804 h 931"/>
                <a:gd name="T70" fmla="*/ 34 w 455"/>
                <a:gd name="T71" fmla="*/ 785 h 931"/>
                <a:gd name="T72" fmla="*/ 2 w 455"/>
                <a:gd name="T73" fmla="*/ 762 h 931"/>
                <a:gd name="T74" fmla="*/ 19 w 455"/>
                <a:gd name="T75" fmla="*/ 692 h 931"/>
                <a:gd name="T76" fmla="*/ 41 w 455"/>
                <a:gd name="T77" fmla="*/ 671 h 931"/>
                <a:gd name="T78" fmla="*/ 62 w 455"/>
                <a:gd name="T79" fmla="*/ 671 h 931"/>
                <a:gd name="T80" fmla="*/ 77 w 455"/>
                <a:gd name="T81" fmla="*/ 677 h 931"/>
                <a:gd name="T82" fmla="*/ 115 w 455"/>
                <a:gd name="T83" fmla="*/ 691 h 931"/>
                <a:gd name="T84" fmla="*/ 168 w 455"/>
                <a:gd name="T85" fmla="*/ 707 h 931"/>
                <a:gd name="T86" fmla="*/ 233 w 455"/>
                <a:gd name="T87" fmla="*/ 709 h 931"/>
                <a:gd name="T88" fmla="*/ 296 w 455"/>
                <a:gd name="T89" fmla="*/ 678 h 931"/>
                <a:gd name="T90" fmla="*/ 320 w 455"/>
                <a:gd name="T91" fmla="*/ 622 h 931"/>
                <a:gd name="T92" fmla="*/ 300 w 455"/>
                <a:gd name="T93" fmla="*/ 568 h 931"/>
                <a:gd name="T94" fmla="*/ 237 w 455"/>
                <a:gd name="T95" fmla="*/ 523 h 931"/>
                <a:gd name="T96" fmla="*/ 150 w 455"/>
                <a:gd name="T97" fmla="*/ 486 h 931"/>
                <a:gd name="T98" fmla="*/ 78 w 455"/>
                <a:gd name="T99" fmla="*/ 444 h 931"/>
                <a:gd name="T100" fmla="*/ 26 w 455"/>
                <a:gd name="T101" fmla="*/ 385 h 931"/>
                <a:gd name="T102" fmla="*/ 7 w 455"/>
                <a:gd name="T103" fmla="*/ 304 h 931"/>
                <a:gd name="T104" fmla="*/ 27 w 455"/>
                <a:gd name="T105" fmla="*/ 220 h 931"/>
                <a:gd name="T106" fmla="*/ 83 w 455"/>
                <a:gd name="T107" fmla="*/ 154 h 931"/>
                <a:gd name="T108" fmla="*/ 169 w 455"/>
                <a:gd name="T109" fmla="*/ 115 h 931"/>
                <a:gd name="T110" fmla="*/ 174 w 455"/>
                <a:gd name="T111" fmla="*/ 113 h 931"/>
                <a:gd name="T112" fmla="*/ 177 w 455"/>
                <a:gd name="T113" fmla="*/ 107 h 931"/>
                <a:gd name="T114" fmla="*/ 188 w 455"/>
                <a:gd name="T115" fmla="*/ 10 h 9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55" h="931">
                  <a:moveTo>
                    <a:pt x="215" y="0"/>
                  </a:moveTo>
                  <a:lnTo>
                    <a:pt x="247" y="0"/>
                  </a:lnTo>
                  <a:lnTo>
                    <a:pt x="262" y="3"/>
                  </a:lnTo>
                  <a:lnTo>
                    <a:pt x="274" y="10"/>
                  </a:lnTo>
                  <a:lnTo>
                    <a:pt x="282" y="23"/>
                  </a:lnTo>
                  <a:lnTo>
                    <a:pt x="284" y="37"/>
                  </a:lnTo>
                  <a:lnTo>
                    <a:pt x="285" y="103"/>
                  </a:lnTo>
                  <a:lnTo>
                    <a:pt x="285" y="106"/>
                  </a:lnTo>
                  <a:lnTo>
                    <a:pt x="286" y="107"/>
                  </a:lnTo>
                  <a:lnTo>
                    <a:pt x="287" y="108"/>
                  </a:lnTo>
                  <a:lnTo>
                    <a:pt x="288" y="109"/>
                  </a:lnTo>
                  <a:lnTo>
                    <a:pt x="289" y="110"/>
                  </a:lnTo>
                  <a:lnTo>
                    <a:pt x="290" y="110"/>
                  </a:lnTo>
                  <a:lnTo>
                    <a:pt x="293" y="110"/>
                  </a:lnTo>
                  <a:lnTo>
                    <a:pt x="301" y="112"/>
                  </a:lnTo>
                  <a:lnTo>
                    <a:pt x="313" y="114"/>
                  </a:lnTo>
                  <a:lnTo>
                    <a:pt x="327" y="117"/>
                  </a:lnTo>
                  <a:lnTo>
                    <a:pt x="344" y="121"/>
                  </a:lnTo>
                  <a:lnTo>
                    <a:pt x="362" y="125"/>
                  </a:lnTo>
                  <a:lnTo>
                    <a:pt x="380" y="130"/>
                  </a:lnTo>
                  <a:lnTo>
                    <a:pt x="396" y="135"/>
                  </a:lnTo>
                  <a:lnTo>
                    <a:pt x="411" y="141"/>
                  </a:lnTo>
                  <a:lnTo>
                    <a:pt x="419" y="146"/>
                  </a:lnTo>
                  <a:lnTo>
                    <a:pt x="425" y="155"/>
                  </a:lnTo>
                  <a:lnTo>
                    <a:pt x="428" y="165"/>
                  </a:lnTo>
                  <a:lnTo>
                    <a:pt x="426" y="177"/>
                  </a:lnTo>
                  <a:lnTo>
                    <a:pt x="408" y="224"/>
                  </a:lnTo>
                  <a:lnTo>
                    <a:pt x="403" y="233"/>
                  </a:lnTo>
                  <a:lnTo>
                    <a:pt x="395" y="240"/>
                  </a:lnTo>
                  <a:lnTo>
                    <a:pt x="386" y="245"/>
                  </a:lnTo>
                  <a:lnTo>
                    <a:pt x="376" y="246"/>
                  </a:lnTo>
                  <a:lnTo>
                    <a:pt x="367" y="245"/>
                  </a:lnTo>
                  <a:lnTo>
                    <a:pt x="359" y="242"/>
                  </a:lnTo>
                  <a:lnTo>
                    <a:pt x="357" y="241"/>
                  </a:lnTo>
                  <a:lnTo>
                    <a:pt x="350" y="238"/>
                  </a:lnTo>
                  <a:lnTo>
                    <a:pt x="338" y="233"/>
                  </a:lnTo>
                  <a:lnTo>
                    <a:pt x="324" y="229"/>
                  </a:lnTo>
                  <a:lnTo>
                    <a:pt x="307" y="224"/>
                  </a:lnTo>
                  <a:lnTo>
                    <a:pt x="288" y="220"/>
                  </a:lnTo>
                  <a:lnTo>
                    <a:pt x="266" y="217"/>
                  </a:lnTo>
                  <a:lnTo>
                    <a:pt x="242" y="216"/>
                  </a:lnTo>
                  <a:lnTo>
                    <a:pt x="219" y="217"/>
                  </a:lnTo>
                  <a:lnTo>
                    <a:pt x="199" y="221"/>
                  </a:lnTo>
                  <a:lnTo>
                    <a:pt x="183" y="228"/>
                  </a:lnTo>
                  <a:lnTo>
                    <a:pt x="169" y="236"/>
                  </a:lnTo>
                  <a:lnTo>
                    <a:pt x="159" y="245"/>
                  </a:lnTo>
                  <a:lnTo>
                    <a:pt x="151" y="256"/>
                  </a:lnTo>
                  <a:lnTo>
                    <a:pt x="146" y="267"/>
                  </a:lnTo>
                  <a:lnTo>
                    <a:pt x="142" y="279"/>
                  </a:lnTo>
                  <a:lnTo>
                    <a:pt x="141" y="291"/>
                  </a:lnTo>
                  <a:lnTo>
                    <a:pt x="143" y="304"/>
                  </a:lnTo>
                  <a:lnTo>
                    <a:pt x="146" y="317"/>
                  </a:lnTo>
                  <a:lnTo>
                    <a:pt x="152" y="329"/>
                  </a:lnTo>
                  <a:lnTo>
                    <a:pt x="162" y="340"/>
                  </a:lnTo>
                  <a:lnTo>
                    <a:pt x="175" y="351"/>
                  </a:lnTo>
                  <a:lnTo>
                    <a:pt x="192" y="363"/>
                  </a:lnTo>
                  <a:lnTo>
                    <a:pt x="214" y="374"/>
                  </a:lnTo>
                  <a:lnTo>
                    <a:pt x="239" y="386"/>
                  </a:lnTo>
                  <a:lnTo>
                    <a:pt x="270" y="398"/>
                  </a:lnTo>
                  <a:lnTo>
                    <a:pt x="310" y="416"/>
                  </a:lnTo>
                  <a:lnTo>
                    <a:pt x="345" y="435"/>
                  </a:lnTo>
                  <a:lnTo>
                    <a:pt x="376" y="455"/>
                  </a:lnTo>
                  <a:lnTo>
                    <a:pt x="401" y="476"/>
                  </a:lnTo>
                  <a:lnTo>
                    <a:pt x="421" y="500"/>
                  </a:lnTo>
                  <a:lnTo>
                    <a:pt x="436" y="525"/>
                  </a:lnTo>
                  <a:lnTo>
                    <a:pt x="447" y="553"/>
                  </a:lnTo>
                  <a:lnTo>
                    <a:pt x="453" y="582"/>
                  </a:lnTo>
                  <a:lnTo>
                    <a:pt x="455" y="614"/>
                  </a:lnTo>
                  <a:lnTo>
                    <a:pt x="453" y="646"/>
                  </a:lnTo>
                  <a:lnTo>
                    <a:pt x="446" y="676"/>
                  </a:lnTo>
                  <a:lnTo>
                    <a:pt x="435" y="704"/>
                  </a:lnTo>
                  <a:lnTo>
                    <a:pt x="419" y="730"/>
                  </a:lnTo>
                  <a:lnTo>
                    <a:pt x="399" y="753"/>
                  </a:lnTo>
                  <a:lnTo>
                    <a:pt x="376" y="773"/>
                  </a:lnTo>
                  <a:lnTo>
                    <a:pt x="349" y="790"/>
                  </a:lnTo>
                  <a:lnTo>
                    <a:pt x="317" y="803"/>
                  </a:lnTo>
                  <a:lnTo>
                    <a:pt x="284" y="813"/>
                  </a:lnTo>
                  <a:lnTo>
                    <a:pt x="283" y="813"/>
                  </a:lnTo>
                  <a:lnTo>
                    <a:pt x="282" y="814"/>
                  </a:lnTo>
                  <a:lnTo>
                    <a:pt x="280" y="815"/>
                  </a:lnTo>
                  <a:lnTo>
                    <a:pt x="279" y="816"/>
                  </a:lnTo>
                  <a:lnTo>
                    <a:pt x="278" y="818"/>
                  </a:lnTo>
                  <a:lnTo>
                    <a:pt x="278" y="821"/>
                  </a:lnTo>
                  <a:lnTo>
                    <a:pt x="278" y="895"/>
                  </a:lnTo>
                  <a:lnTo>
                    <a:pt x="275" y="909"/>
                  </a:lnTo>
                  <a:lnTo>
                    <a:pt x="267" y="921"/>
                  </a:lnTo>
                  <a:lnTo>
                    <a:pt x="255" y="929"/>
                  </a:lnTo>
                  <a:lnTo>
                    <a:pt x="241" y="931"/>
                  </a:lnTo>
                  <a:lnTo>
                    <a:pt x="206" y="931"/>
                  </a:lnTo>
                  <a:lnTo>
                    <a:pt x="192" y="929"/>
                  </a:lnTo>
                  <a:lnTo>
                    <a:pt x="180" y="921"/>
                  </a:lnTo>
                  <a:lnTo>
                    <a:pt x="172" y="909"/>
                  </a:lnTo>
                  <a:lnTo>
                    <a:pt x="169" y="895"/>
                  </a:lnTo>
                  <a:lnTo>
                    <a:pt x="169" y="825"/>
                  </a:lnTo>
                  <a:lnTo>
                    <a:pt x="169" y="822"/>
                  </a:lnTo>
                  <a:lnTo>
                    <a:pt x="168" y="820"/>
                  </a:lnTo>
                  <a:lnTo>
                    <a:pt x="166" y="819"/>
                  </a:lnTo>
                  <a:lnTo>
                    <a:pt x="165" y="818"/>
                  </a:lnTo>
                  <a:lnTo>
                    <a:pt x="163" y="817"/>
                  </a:lnTo>
                  <a:lnTo>
                    <a:pt x="162" y="817"/>
                  </a:lnTo>
                  <a:lnTo>
                    <a:pt x="158" y="817"/>
                  </a:lnTo>
                  <a:lnTo>
                    <a:pt x="148" y="815"/>
                  </a:lnTo>
                  <a:lnTo>
                    <a:pt x="134" y="812"/>
                  </a:lnTo>
                  <a:lnTo>
                    <a:pt x="116" y="808"/>
                  </a:lnTo>
                  <a:lnTo>
                    <a:pt x="96" y="804"/>
                  </a:lnTo>
                  <a:lnTo>
                    <a:pt x="76" y="798"/>
                  </a:lnTo>
                  <a:lnTo>
                    <a:pt x="54" y="792"/>
                  </a:lnTo>
                  <a:lnTo>
                    <a:pt x="34" y="785"/>
                  </a:lnTo>
                  <a:lnTo>
                    <a:pt x="17" y="777"/>
                  </a:lnTo>
                  <a:lnTo>
                    <a:pt x="9" y="771"/>
                  </a:lnTo>
                  <a:lnTo>
                    <a:pt x="2" y="762"/>
                  </a:lnTo>
                  <a:lnTo>
                    <a:pt x="0" y="752"/>
                  </a:lnTo>
                  <a:lnTo>
                    <a:pt x="2" y="740"/>
                  </a:lnTo>
                  <a:lnTo>
                    <a:pt x="19" y="692"/>
                  </a:lnTo>
                  <a:lnTo>
                    <a:pt x="24" y="683"/>
                  </a:lnTo>
                  <a:lnTo>
                    <a:pt x="32" y="676"/>
                  </a:lnTo>
                  <a:lnTo>
                    <a:pt x="41" y="671"/>
                  </a:lnTo>
                  <a:lnTo>
                    <a:pt x="52" y="669"/>
                  </a:lnTo>
                  <a:lnTo>
                    <a:pt x="57" y="670"/>
                  </a:lnTo>
                  <a:lnTo>
                    <a:pt x="62" y="671"/>
                  </a:lnTo>
                  <a:lnTo>
                    <a:pt x="67" y="673"/>
                  </a:lnTo>
                  <a:lnTo>
                    <a:pt x="71" y="674"/>
                  </a:lnTo>
                  <a:lnTo>
                    <a:pt x="77" y="677"/>
                  </a:lnTo>
                  <a:lnTo>
                    <a:pt x="87" y="681"/>
                  </a:lnTo>
                  <a:lnTo>
                    <a:pt x="100" y="686"/>
                  </a:lnTo>
                  <a:lnTo>
                    <a:pt x="115" y="691"/>
                  </a:lnTo>
                  <a:lnTo>
                    <a:pt x="132" y="697"/>
                  </a:lnTo>
                  <a:lnTo>
                    <a:pt x="150" y="703"/>
                  </a:lnTo>
                  <a:lnTo>
                    <a:pt x="168" y="707"/>
                  </a:lnTo>
                  <a:lnTo>
                    <a:pt x="187" y="710"/>
                  </a:lnTo>
                  <a:lnTo>
                    <a:pt x="204" y="711"/>
                  </a:lnTo>
                  <a:lnTo>
                    <a:pt x="233" y="709"/>
                  </a:lnTo>
                  <a:lnTo>
                    <a:pt x="258" y="702"/>
                  </a:lnTo>
                  <a:lnTo>
                    <a:pt x="279" y="691"/>
                  </a:lnTo>
                  <a:lnTo>
                    <a:pt x="296" y="678"/>
                  </a:lnTo>
                  <a:lnTo>
                    <a:pt x="309" y="662"/>
                  </a:lnTo>
                  <a:lnTo>
                    <a:pt x="317" y="643"/>
                  </a:lnTo>
                  <a:lnTo>
                    <a:pt x="320" y="622"/>
                  </a:lnTo>
                  <a:lnTo>
                    <a:pt x="318" y="602"/>
                  </a:lnTo>
                  <a:lnTo>
                    <a:pt x="311" y="585"/>
                  </a:lnTo>
                  <a:lnTo>
                    <a:pt x="300" y="568"/>
                  </a:lnTo>
                  <a:lnTo>
                    <a:pt x="285" y="553"/>
                  </a:lnTo>
                  <a:lnTo>
                    <a:pt x="264" y="538"/>
                  </a:lnTo>
                  <a:lnTo>
                    <a:pt x="237" y="523"/>
                  </a:lnTo>
                  <a:lnTo>
                    <a:pt x="204" y="509"/>
                  </a:lnTo>
                  <a:lnTo>
                    <a:pt x="177" y="498"/>
                  </a:lnTo>
                  <a:lnTo>
                    <a:pt x="150" y="486"/>
                  </a:lnTo>
                  <a:lnTo>
                    <a:pt x="124" y="473"/>
                  </a:lnTo>
                  <a:lnTo>
                    <a:pt x="100" y="459"/>
                  </a:lnTo>
                  <a:lnTo>
                    <a:pt x="78" y="444"/>
                  </a:lnTo>
                  <a:lnTo>
                    <a:pt x="57" y="426"/>
                  </a:lnTo>
                  <a:lnTo>
                    <a:pt x="40" y="407"/>
                  </a:lnTo>
                  <a:lnTo>
                    <a:pt x="26" y="385"/>
                  </a:lnTo>
                  <a:lnTo>
                    <a:pt x="16" y="361"/>
                  </a:lnTo>
                  <a:lnTo>
                    <a:pt x="9" y="333"/>
                  </a:lnTo>
                  <a:lnTo>
                    <a:pt x="7" y="304"/>
                  </a:lnTo>
                  <a:lnTo>
                    <a:pt x="9" y="274"/>
                  </a:lnTo>
                  <a:lnTo>
                    <a:pt x="16" y="246"/>
                  </a:lnTo>
                  <a:lnTo>
                    <a:pt x="27" y="220"/>
                  </a:lnTo>
                  <a:lnTo>
                    <a:pt x="42" y="196"/>
                  </a:lnTo>
                  <a:lnTo>
                    <a:pt x="60" y="173"/>
                  </a:lnTo>
                  <a:lnTo>
                    <a:pt x="83" y="154"/>
                  </a:lnTo>
                  <a:lnTo>
                    <a:pt x="109" y="138"/>
                  </a:lnTo>
                  <a:lnTo>
                    <a:pt x="137" y="125"/>
                  </a:lnTo>
                  <a:lnTo>
                    <a:pt x="169" y="115"/>
                  </a:lnTo>
                  <a:lnTo>
                    <a:pt x="170" y="115"/>
                  </a:lnTo>
                  <a:lnTo>
                    <a:pt x="172" y="114"/>
                  </a:lnTo>
                  <a:lnTo>
                    <a:pt x="174" y="113"/>
                  </a:lnTo>
                  <a:lnTo>
                    <a:pt x="175" y="111"/>
                  </a:lnTo>
                  <a:lnTo>
                    <a:pt x="177" y="109"/>
                  </a:lnTo>
                  <a:lnTo>
                    <a:pt x="177" y="107"/>
                  </a:lnTo>
                  <a:lnTo>
                    <a:pt x="177" y="37"/>
                  </a:lnTo>
                  <a:lnTo>
                    <a:pt x="180" y="23"/>
                  </a:lnTo>
                  <a:lnTo>
                    <a:pt x="188" y="10"/>
                  </a:lnTo>
                  <a:lnTo>
                    <a:pt x="200" y="3"/>
                  </a:lnTo>
                  <a:lnTo>
                    <a:pt x="2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64" name="Freeform 186"/>
            <p:cNvSpPr>
              <a:spLocks noEditPoints="1"/>
            </p:cNvSpPr>
            <p:nvPr/>
          </p:nvSpPr>
          <p:spPr bwMode="auto">
            <a:xfrm>
              <a:off x="1392238" y="3124200"/>
              <a:ext cx="465138" cy="465138"/>
            </a:xfrm>
            <a:custGeom>
              <a:avLst/>
              <a:gdLst>
                <a:gd name="T0" fmla="*/ 751 w 1757"/>
                <a:gd name="T1" fmla="*/ 216 h 1755"/>
                <a:gd name="T2" fmla="*/ 574 w 1757"/>
                <a:gd name="T3" fmla="*/ 277 h 1755"/>
                <a:gd name="T4" fmla="*/ 423 w 1757"/>
                <a:gd name="T5" fmla="*/ 380 h 1755"/>
                <a:gd name="T6" fmla="*/ 307 w 1757"/>
                <a:gd name="T7" fmla="*/ 520 h 1755"/>
                <a:gd name="T8" fmla="*/ 231 w 1757"/>
                <a:gd name="T9" fmla="*/ 688 h 1755"/>
                <a:gd name="T10" fmla="*/ 204 w 1757"/>
                <a:gd name="T11" fmla="*/ 878 h 1755"/>
                <a:gd name="T12" fmla="*/ 231 w 1757"/>
                <a:gd name="T13" fmla="*/ 1067 h 1755"/>
                <a:gd name="T14" fmla="*/ 307 w 1757"/>
                <a:gd name="T15" fmla="*/ 1235 h 1755"/>
                <a:gd name="T16" fmla="*/ 423 w 1757"/>
                <a:gd name="T17" fmla="*/ 1375 h 1755"/>
                <a:gd name="T18" fmla="*/ 574 w 1757"/>
                <a:gd name="T19" fmla="*/ 1480 h 1755"/>
                <a:gd name="T20" fmla="*/ 751 w 1757"/>
                <a:gd name="T21" fmla="*/ 1539 h 1755"/>
                <a:gd name="T22" fmla="*/ 944 w 1757"/>
                <a:gd name="T23" fmla="*/ 1548 h 1755"/>
                <a:gd name="T24" fmla="*/ 1127 w 1757"/>
                <a:gd name="T25" fmla="*/ 1505 h 1755"/>
                <a:gd name="T26" fmla="*/ 1287 w 1757"/>
                <a:gd name="T27" fmla="*/ 1414 h 1755"/>
                <a:gd name="T28" fmla="*/ 1416 w 1757"/>
                <a:gd name="T29" fmla="*/ 1286 h 1755"/>
                <a:gd name="T30" fmla="*/ 1506 w 1757"/>
                <a:gd name="T31" fmla="*/ 1126 h 1755"/>
                <a:gd name="T32" fmla="*/ 1550 w 1757"/>
                <a:gd name="T33" fmla="*/ 943 h 1755"/>
                <a:gd name="T34" fmla="*/ 1541 w 1757"/>
                <a:gd name="T35" fmla="*/ 749 h 1755"/>
                <a:gd name="T36" fmla="*/ 1481 w 1757"/>
                <a:gd name="T37" fmla="*/ 573 h 1755"/>
                <a:gd name="T38" fmla="*/ 1377 w 1757"/>
                <a:gd name="T39" fmla="*/ 423 h 1755"/>
                <a:gd name="T40" fmla="*/ 1237 w 1757"/>
                <a:gd name="T41" fmla="*/ 307 h 1755"/>
                <a:gd name="T42" fmla="*/ 1068 w 1757"/>
                <a:gd name="T43" fmla="*/ 230 h 1755"/>
                <a:gd name="T44" fmla="*/ 879 w 1757"/>
                <a:gd name="T45" fmla="*/ 204 h 1755"/>
                <a:gd name="T46" fmla="*/ 1021 w 1757"/>
                <a:gd name="T47" fmla="*/ 12 h 1755"/>
                <a:gd name="T48" fmla="*/ 1220 w 1757"/>
                <a:gd name="T49" fmla="*/ 69 h 1755"/>
                <a:gd name="T50" fmla="*/ 1397 w 1757"/>
                <a:gd name="T51" fmla="*/ 170 h 1755"/>
                <a:gd name="T52" fmla="*/ 1545 w 1757"/>
                <a:gd name="T53" fmla="*/ 307 h 1755"/>
                <a:gd name="T54" fmla="*/ 1659 w 1757"/>
                <a:gd name="T55" fmla="*/ 475 h 1755"/>
                <a:gd name="T56" fmla="*/ 1732 w 1757"/>
                <a:gd name="T57" fmla="*/ 667 h 1755"/>
                <a:gd name="T58" fmla="*/ 1757 w 1757"/>
                <a:gd name="T59" fmla="*/ 878 h 1755"/>
                <a:gd name="T60" fmla="*/ 1732 w 1757"/>
                <a:gd name="T61" fmla="*/ 1088 h 1755"/>
                <a:gd name="T62" fmla="*/ 1659 w 1757"/>
                <a:gd name="T63" fmla="*/ 1280 h 1755"/>
                <a:gd name="T64" fmla="*/ 1545 w 1757"/>
                <a:gd name="T65" fmla="*/ 1448 h 1755"/>
                <a:gd name="T66" fmla="*/ 1397 w 1757"/>
                <a:gd name="T67" fmla="*/ 1585 h 1755"/>
                <a:gd name="T68" fmla="*/ 1220 w 1757"/>
                <a:gd name="T69" fmla="*/ 1686 h 1755"/>
                <a:gd name="T70" fmla="*/ 1021 w 1757"/>
                <a:gd name="T71" fmla="*/ 1743 h 1755"/>
                <a:gd name="T72" fmla="*/ 806 w 1757"/>
                <a:gd name="T73" fmla="*/ 1752 h 1755"/>
                <a:gd name="T74" fmla="*/ 601 w 1757"/>
                <a:gd name="T75" fmla="*/ 1710 h 1755"/>
                <a:gd name="T76" fmla="*/ 416 w 1757"/>
                <a:gd name="T77" fmla="*/ 1623 h 1755"/>
                <a:gd name="T78" fmla="*/ 257 w 1757"/>
                <a:gd name="T79" fmla="*/ 1498 h 1755"/>
                <a:gd name="T80" fmla="*/ 132 w 1757"/>
                <a:gd name="T81" fmla="*/ 1340 h 1755"/>
                <a:gd name="T82" fmla="*/ 45 w 1757"/>
                <a:gd name="T83" fmla="*/ 1155 h 1755"/>
                <a:gd name="T84" fmla="*/ 3 w 1757"/>
                <a:gd name="T85" fmla="*/ 950 h 1755"/>
                <a:gd name="T86" fmla="*/ 11 w 1757"/>
                <a:gd name="T87" fmla="*/ 735 h 1755"/>
                <a:gd name="T88" fmla="*/ 69 w 1757"/>
                <a:gd name="T89" fmla="*/ 536 h 1755"/>
                <a:gd name="T90" fmla="*/ 170 w 1757"/>
                <a:gd name="T91" fmla="*/ 359 h 1755"/>
                <a:gd name="T92" fmla="*/ 307 w 1757"/>
                <a:gd name="T93" fmla="*/ 211 h 1755"/>
                <a:gd name="T94" fmla="*/ 475 w 1757"/>
                <a:gd name="T95" fmla="*/ 99 h 1755"/>
                <a:gd name="T96" fmla="*/ 667 w 1757"/>
                <a:gd name="T97" fmla="*/ 26 h 1755"/>
                <a:gd name="T98" fmla="*/ 879 w 1757"/>
                <a:gd name="T99" fmla="*/ 0 h 1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57" h="1755">
                  <a:moveTo>
                    <a:pt x="879" y="204"/>
                  </a:moveTo>
                  <a:lnTo>
                    <a:pt x="813" y="207"/>
                  </a:lnTo>
                  <a:lnTo>
                    <a:pt x="751" y="216"/>
                  </a:lnTo>
                  <a:lnTo>
                    <a:pt x="689" y="230"/>
                  </a:lnTo>
                  <a:lnTo>
                    <a:pt x="630" y="250"/>
                  </a:lnTo>
                  <a:lnTo>
                    <a:pt x="574" y="277"/>
                  </a:lnTo>
                  <a:lnTo>
                    <a:pt x="520" y="307"/>
                  </a:lnTo>
                  <a:lnTo>
                    <a:pt x="471" y="341"/>
                  </a:lnTo>
                  <a:lnTo>
                    <a:pt x="423" y="380"/>
                  </a:lnTo>
                  <a:lnTo>
                    <a:pt x="380" y="423"/>
                  </a:lnTo>
                  <a:lnTo>
                    <a:pt x="342" y="470"/>
                  </a:lnTo>
                  <a:lnTo>
                    <a:pt x="307" y="520"/>
                  </a:lnTo>
                  <a:lnTo>
                    <a:pt x="276" y="573"/>
                  </a:lnTo>
                  <a:lnTo>
                    <a:pt x="251" y="630"/>
                  </a:lnTo>
                  <a:lnTo>
                    <a:pt x="231" y="688"/>
                  </a:lnTo>
                  <a:lnTo>
                    <a:pt x="216" y="749"/>
                  </a:lnTo>
                  <a:lnTo>
                    <a:pt x="207" y="813"/>
                  </a:lnTo>
                  <a:lnTo>
                    <a:pt x="204" y="878"/>
                  </a:lnTo>
                  <a:lnTo>
                    <a:pt x="207" y="943"/>
                  </a:lnTo>
                  <a:lnTo>
                    <a:pt x="216" y="1006"/>
                  </a:lnTo>
                  <a:lnTo>
                    <a:pt x="231" y="1067"/>
                  </a:lnTo>
                  <a:lnTo>
                    <a:pt x="251" y="1126"/>
                  </a:lnTo>
                  <a:lnTo>
                    <a:pt x="276" y="1182"/>
                  </a:lnTo>
                  <a:lnTo>
                    <a:pt x="307" y="1235"/>
                  </a:lnTo>
                  <a:lnTo>
                    <a:pt x="342" y="1286"/>
                  </a:lnTo>
                  <a:lnTo>
                    <a:pt x="380" y="1332"/>
                  </a:lnTo>
                  <a:lnTo>
                    <a:pt x="423" y="1375"/>
                  </a:lnTo>
                  <a:lnTo>
                    <a:pt x="471" y="1414"/>
                  </a:lnTo>
                  <a:lnTo>
                    <a:pt x="520" y="1449"/>
                  </a:lnTo>
                  <a:lnTo>
                    <a:pt x="574" y="1480"/>
                  </a:lnTo>
                  <a:lnTo>
                    <a:pt x="630" y="1505"/>
                  </a:lnTo>
                  <a:lnTo>
                    <a:pt x="689" y="1525"/>
                  </a:lnTo>
                  <a:lnTo>
                    <a:pt x="751" y="1539"/>
                  </a:lnTo>
                  <a:lnTo>
                    <a:pt x="813" y="1548"/>
                  </a:lnTo>
                  <a:lnTo>
                    <a:pt x="879" y="1552"/>
                  </a:lnTo>
                  <a:lnTo>
                    <a:pt x="944" y="1548"/>
                  </a:lnTo>
                  <a:lnTo>
                    <a:pt x="1007" y="1539"/>
                  </a:lnTo>
                  <a:lnTo>
                    <a:pt x="1068" y="1525"/>
                  </a:lnTo>
                  <a:lnTo>
                    <a:pt x="1127" y="1505"/>
                  </a:lnTo>
                  <a:lnTo>
                    <a:pt x="1183" y="1480"/>
                  </a:lnTo>
                  <a:lnTo>
                    <a:pt x="1237" y="1449"/>
                  </a:lnTo>
                  <a:lnTo>
                    <a:pt x="1287" y="1414"/>
                  </a:lnTo>
                  <a:lnTo>
                    <a:pt x="1334" y="1375"/>
                  </a:lnTo>
                  <a:lnTo>
                    <a:pt x="1377" y="1332"/>
                  </a:lnTo>
                  <a:lnTo>
                    <a:pt x="1416" y="1286"/>
                  </a:lnTo>
                  <a:lnTo>
                    <a:pt x="1451" y="1235"/>
                  </a:lnTo>
                  <a:lnTo>
                    <a:pt x="1481" y="1182"/>
                  </a:lnTo>
                  <a:lnTo>
                    <a:pt x="1506" y="1126"/>
                  </a:lnTo>
                  <a:lnTo>
                    <a:pt x="1526" y="1067"/>
                  </a:lnTo>
                  <a:lnTo>
                    <a:pt x="1541" y="1006"/>
                  </a:lnTo>
                  <a:lnTo>
                    <a:pt x="1550" y="943"/>
                  </a:lnTo>
                  <a:lnTo>
                    <a:pt x="1554" y="878"/>
                  </a:lnTo>
                  <a:lnTo>
                    <a:pt x="1550" y="813"/>
                  </a:lnTo>
                  <a:lnTo>
                    <a:pt x="1541" y="749"/>
                  </a:lnTo>
                  <a:lnTo>
                    <a:pt x="1526" y="688"/>
                  </a:lnTo>
                  <a:lnTo>
                    <a:pt x="1506" y="630"/>
                  </a:lnTo>
                  <a:lnTo>
                    <a:pt x="1481" y="573"/>
                  </a:lnTo>
                  <a:lnTo>
                    <a:pt x="1451" y="520"/>
                  </a:lnTo>
                  <a:lnTo>
                    <a:pt x="1416" y="470"/>
                  </a:lnTo>
                  <a:lnTo>
                    <a:pt x="1377" y="423"/>
                  </a:lnTo>
                  <a:lnTo>
                    <a:pt x="1334" y="380"/>
                  </a:lnTo>
                  <a:lnTo>
                    <a:pt x="1287" y="341"/>
                  </a:lnTo>
                  <a:lnTo>
                    <a:pt x="1237" y="307"/>
                  </a:lnTo>
                  <a:lnTo>
                    <a:pt x="1183" y="277"/>
                  </a:lnTo>
                  <a:lnTo>
                    <a:pt x="1127" y="250"/>
                  </a:lnTo>
                  <a:lnTo>
                    <a:pt x="1068" y="230"/>
                  </a:lnTo>
                  <a:lnTo>
                    <a:pt x="1007" y="216"/>
                  </a:lnTo>
                  <a:lnTo>
                    <a:pt x="944" y="207"/>
                  </a:lnTo>
                  <a:lnTo>
                    <a:pt x="879" y="204"/>
                  </a:lnTo>
                  <a:close/>
                  <a:moveTo>
                    <a:pt x="879" y="0"/>
                  </a:moveTo>
                  <a:lnTo>
                    <a:pt x="951" y="3"/>
                  </a:lnTo>
                  <a:lnTo>
                    <a:pt x="1021" y="12"/>
                  </a:lnTo>
                  <a:lnTo>
                    <a:pt x="1090" y="26"/>
                  </a:lnTo>
                  <a:lnTo>
                    <a:pt x="1157" y="45"/>
                  </a:lnTo>
                  <a:lnTo>
                    <a:pt x="1220" y="69"/>
                  </a:lnTo>
                  <a:lnTo>
                    <a:pt x="1283" y="99"/>
                  </a:lnTo>
                  <a:lnTo>
                    <a:pt x="1341" y="132"/>
                  </a:lnTo>
                  <a:lnTo>
                    <a:pt x="1397" y="170"/>
                  </a:lnTo>
                  <a:lnTo>
                    <a:pt x="1451" y="211"/>
                  </a:lnTo>
                  <a:lnTo>
                    <a:pt x="1500" y="258"/>
                  </a:lnTo>
                  <a:lnTo>
                    <a:pt x="1545" y="307"/>
                  </a:lnTo>
                  <a:lnTo>
                    <a:pt x="1588" y="359"/>
                  </a:lnTo>
                  <a:lnTo>
                    <a:pt x="1625" y="415"/>
                  </a:lnTo>
                  <a:lnTo>
                    <a:pt x="1659" y="475"/>
                  </a:lnTo>
                  <a:lnTo>
                    <a:pt x="1688" y="536"/>
                  </a:lnTo>
                  <a:lnTo>
                    <a:pt x="1713" y="601"/>
                  </a:lnTo>
                  <a:lnTo>
                    <a:pt x="1732" y="667"/>
                  </a:lnTo>
                  <a:lnTo>
                    <a:pt x="1746" y="735"/>
                  </a:lnTo>
                  <a:lnTo>
                    <a:pt x="1754" y="806"/>
                  </a:lnTo>
                  <a:lnTo>
                    <a:pt x="1757" y="878"/>
                  </a:lnTo>
                  <a:lnTo>
                    <a:pt x="1754" y="950"/>
                  </a:lnTo>
                  <a:lnTo>
                    <a:pt x="1746" y="1020"/>
                  </a:lnTo>
                  <a:lnTo>
                    <a:pt x="1732" y="1088"/>
                  </a:lnTo>
                  <a:lnTo>
                    <a:pt x="1713" y="1155"/>
                  </a:lnTo>
                  <a:lnTo>
                    <a:pt x="1688" y="1219"/>
                  </a:lnTo>
                  <a:lnTo>
                    <a:pt x="1659" y="1280"/>
                  </a:lnTo>
                  <a:lnTo>
                    <a:pt x="1625" y="1340"/>
                  </a:lnTo>
                  <a:lnTo>
                    <a:pt x="1588" y="1396"/>
                  </a:lnTo>
                  <a:lnTo>
                    <a:pt x="1545" y="1448"/>
                  </a:lnTo>
                  <a:lnTo>
                    <a:pt x="1500" y="1498"/>
                  </a:lnTo>
                  <a:lnTo>
                    <a:pt x="1451" y="1544"/>
                  </a:lnTo>
                  <a:lnTo>
                    <a:pt x="1397" y="1585"/>
                  </a:lnTo>
                  <a:lnTo>
                    <a:pt x="1341" y="1623"/>
                  </a:lnTo>
                  <a:lnTo>
                    <a:pt x="1283" y="1657"/>
                  </a:lnTo>
                  <a:lnTo>
                    <a:pt x="1220" y="1686"/>
                  </a:lnTo>
                  <a:lnTo>
                    <a:pt x="1157" y="1710"/>
                  </a:lnTo>
                  <a:lnTo>
                    <a:pt x="1090" y="1729"/>
                  </a:lnTo>
                  <a:lnTo>
                    <a:pt x="1021" y="1743"/>
                  </a:lnTo>
                  <a:lnTo>
                    <a:pt x="951" y="1752"/>
                  </a:lnTo>
                  <a:lnTo>
                    <a:pt x="879" y="1755"/>
                  </a:lnTo>
                  <a:lnTo>
                    <a:pt x="806" y="1752"/>
                  </a:lnTo>
                  <a:lnTo>
                    <a:pt x="737" y="1743"/>
                  </a:lnTo>
                  <a:lnTo>
                    <a:pt x="667" y="1729"/>
                  </a:lnTo>
                  <a:lnTo>
                    <a:pt x="601" y="1710"/>
                  </a:lnTo>
                  <a:lnTo>
                    <a:pt x="537" y="1686"/>
                  </a:lnTo>
                  <a:lnTo>
                    <a:pt x="475" y="1657"/>
                  </a:lnTo>
                  <a:lnTo>
                    <a:pt x="416" y="1623"/>
                  </a:lnTo>
                  <a:lnTo>
                    <a:pt x="360" y="1585"/>
                  </a:lnTo>
                  <a:lnTo>
                    <a:pt x="307" y="1544"/>
                  </a:lnTo>
                  <a:lnTo>
                    <a:pt x="257" y="1498"/>
                  </a:lnTo>
                  <a:lnTo>
                    <a:pt x="212" y="1448"/>
                  </a:lnTo>
                  <a:lnTo>
                    <a:pt x="170" y="1396"/>
                  </a:lnTo>
                  <a:lnTo>
                    <a:pt x="132" y="1340"/>
                  </a:lnTo>
                  <a:lnTo>
                    <a:pt x="98" y="1280"/>
                  </a:lnTo>
                  <a:lnTo>
                    <a:pt x="69" y="1219"/>
                  </a:lnTo>
                  <a:lnTo>
                    <a:pt x="45" y="1155"/>
                  </a:lnTo>
                  <a:lnTo>
                    <a:pt x="25" y="1088"/>
                  </a:lnTo>
                  <a:lnTo>
                    <a:pt x="11" y="1020"/>
                  </a:lnTo>
                  <a:lnTo>
                    <a:pt x="3" y="950"/>
                  </a:lnTo>
                  <a:lnTo>
                    <a:pt x="0" y="878"/>
                  </a:lnTo>
                  <a:lnTo>
                    <a:pt x="3" y="806"/>
                  </a:lnTo>
                  <a:lnTo>
                    <a:pt x="11" y="735"/>
                  </a:lnTo>
                  <a:lnTo>
                    <a:pt x="25" y="667"/>
                  </a:lnTo>
                  <a:lnTo>
                    <a:pt x="45" y="601"/>
                  </a:lnTo>
                  <a:lnTo>
                    <a:pt x="69" y="536"/>
                  </a:lnTo>
                  <a:lnTo>
                    <a:pt x="98" y="475"/>
                  </a:lnTo>
                  <a:lnTo>
                    <a:pt x="132" y="415"/>
                  </a:lnTo>
                  <a:lnTo>
                    <a:pt x="170" y="359"/>
                  </a:lnTo>
                  <a:lnTo>
                    <a:pt x="212" y="307"/>
                  </a:lnTo>
                  <a:lnTo>
                    <a:pt x="257" y="258"/>
                  </a:lnTo>
                  <a:lnTo>
                    <a:pt x="307" y="211"/>
                  </a:lnTo>
                  <a:lnTo>
                    <a:pt x="360" y="170"/>
                  </a:lnTo>
                  <a:lnTo>
                    <a:pt x="416" y="132"/>
                  </a:lnTo>
                  <a:lnTo>
                    <a:pt x="475" y="99"/>
                  </a:lnTo>
                  <a:lnTo>
                    <a:pt x="537" y="69"/>
                  </a:lnTo>
                  <a:lnTo>
                    <a:pt x="601" y="45"/>
                  </a:lnTo>
                  <a:lnTo>
                    <a:pt x="667" y="26"/>
                  </a:lnTo>
                  <a:lnTo>
                    <a:pt x="737" y="12"/>
                  </a:lnTo>
                  <a:lnTo>
                    <a:pt x="806" y="3"/>
                  </a:lnTo>
                  <a:lnTo>
                    <a:pt x="8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65" name="Freeform 187"/>
            <p:cNvSpPr>
              <a:spLocks/>
            </p:cNvSpPr>
            <p:nvPr/>
          </p:nvSpPr>
          <p:spPr bwMode="auto">
            <a:xfrm>
              <a:off x="1219200" y="3611563"/>
              <a:ext cx="636588" cy="279400"/>
            </a:xfrm>
            <a:custGeom>
              <a:avLst/>
              <a:gdLst>
                <a:gd name="T0" fmla="*/ 761 w 2407"/>
                <a:gd name="T1" fmla="*/ 13 h 1058"/>
                <a:gd name="T2" fmla="*/ 945 w 2407"/>
                <a:gd name="T3" fmla="*/ 54 h 1058"/>
                <a:gd name="T4" fmla="*/ 1144 w 2407"/>
                <a:gd name="T5" fmla="*/ 109 h 1058"/>
                <a:gd name="T6" fmla="*/ 1328 w 2407"/>
                <a:gd name="T7" fmla="*/ 168 h 1058"/>
                <a:gd name="T8" fmla="*/ 1470 w 2407"/>
                <a:gd name="T9" fmla="*/ 213 h 1058"/>
                <a:gd name="T10" fmla="*/ 1549 w 2407"/>
                <a:gd name="T11" fmla="*/ 236 h 1058"/>
                <a:gd name="T12" fmla="*/ 1597 w 2407"/>
                <a:gd name="T13" fmla="*/ 284 h 1058"/>
                <a:gd name="T14" fmla="*/ 1603 w 2407"/>
                <a:gd name="T15" fmla="*/ 355 h 1058"/>
                <a:gd name="T16" fmla="*/ 1556 w 2407"/>
                <a:gd name="T17" fmla="*/ 425 h 1058"/>
                <a:gd name="T18" fmla="*/ 1444 w 2407"/>
                <a:gd name="T19" fmla="*/ 468 h 1058"/>
                <a:gd name="T20" fmla="*/ 1297 w 2407"/>
                <a:gd name="T21" fmla="*/ 477 h 1058"/>
                <a:gd name="T22" fmla="*/ 1145 w 2407"/>
                <a:gd name="T23" fmla="*/ 461 h 1058"/>
                <a:gd name="T24" fmla="*/ 1009 w 2407"/>
                <a:gd name="T25" fmla="*/ 438 h 1058"/>
                <a:gd name="T26" fmla="*/ 911 w 2407"/>
                <a:gd name="T27" fmla="*/ 421 h 1058"/>
                <a:gd name="T28" fmla="*/ 874 w 2407"/>
                <a:gd name="T29" fmla="*/ 427 h 1058"/>
                <a:gd name="T30" fmla="*/ 925 w 2407"/>
                <a:gd name="T31" fmla="*/ 489 h 1058"/>
                <a:gd name="T32" fmla="*/ 1055 w 2407"/>
                <a:gd name="T33" fmla="*/ 540 h 1058"/>
                <a:gd name="T34" fmla="*/ 1228 w 2407"/>
                <a:gd name="T35" fmla="*/ 574 h 1058"/>
                <a:gd name="T36" fmla="*/ 1410 w 2407"/>
                <a:gd name="T37" fmla="*/ 587 h 1058"/>
                <a:gd name="T38" fmla="*/ 1626 w 2407"/>
                <a:gd name="T39" fmla="*/ 562 h 1058"/>
                <a:gd name="T40" fmla="*/ 1995 w 2407"/>
                <a:gd name="T41" fmla="*/ 451 h 1058"/>
                <a:gd name="T42" fmla="*/ 2258 w 2407"/>
                <a:gd name="T43" fmla="*/ 329 h 1058"/>
                <a:gd name="T44" fmla="*/ 2353 w 2407"/>
                <a:gd name="T45" fmla="*/ 337 h 1058"/>
                <a:gd name="T46" fmla="*/ 2404 w 2407"/>
                <a:gd name="T47" fmla="*/ 411 h 1058"/>
                <a:gd name="T48" fmla="*/ 2381 w 2407"/>
                <a:gd name="T49" fmla="*/ 524 h 1058"/>
                <a:gd name="T50" fmla="*/ 2293 w 2407"/>
                <a:gd name="T51" fmla="*/ 617 h 1058"/>
                <a:gd name="T52" fmla="*/ 2172 w 2407"/>
                <a:gd name="T53" fmla="*/ 701 h 1058"/>
                <a:gd name="T54" fmla="*/ 2009 w 2407"/>
                <a:gd name="T55" fmla="*/ 802 h 1058"/>
                <a:gd name="T56" fmla="*/ 1828 w 2407"/>
                <a:gd name="T57" fmla="*/ 904 h 1058"/>
                <a:gd name="T58" fmla="*/ 1655 w 2407"/>
                <a:gd name="T59" fmla="*/ 991 h 1058"/>
                <a:gd name="T60" fmla="*/ 1515 w 2407"/>
                <a:gd name="T61" fmla="*/ 1047 h 1058"/>
                <a:gd name="T62" fmla="*/ 1417 w 2407"/>
                <a:gd name="T63" fmla="*/ 1058 h 1058"/>
                <a:gd name="T64" fmla="*/ 1255 w 2407"/>
                <a:gd name="T65" fmla="*/ 1044 h 1058"/>
                <a:gd name="T66" fmla="*/ 1042 w 2407"/>
                <a:gd name="T67" fmla="*/ 1016 h 1058"/>
                <a:gd name="T68" fmla="*/ 807 w 2407"/>
                <a:gd name="T69" fmla="*/ 979 h 1058"/>
                <a:gd name="T70" fmla="*/ 582 w 2407"/>
                <a:gd name="T71" fmla="*/ 941 h 1058"/>
                <a:gd name="T72" fmla="*/ 395 w 2407"/>
                <a:gd name="T73" fmla="*/ 907 h 1058"/>
                <a:gd name="T74" fmla="*/ 278 w 2407"/>
                <a:gd name="T75" fmla="*/ 885 h 1058"/>
                <a:gd name="T76" fmla="*/ 180 w 2407"/>
                <a:gd name="T77" fmla="*/ 888 h 1058"/>
                <a:gd name="T78" fmla="*/ 78 w 2407"/>
                <a:gd name="T79" fmla="*/ 946 h 1058"/>
                <a:gd name="T80" fmla="*/ 25 w 2407"/>
                <a:gd name="T81" fmla="*/ 979 h 1058"/>
                <a:gd name="T82" fmla="*/ 5 w 2407"/>
                <a:gd name="T83" fmla="*/ 961 h 1058"/>
                <a:gd name="T84" fmla="*/ 0 w 2407"/>
                <a:gd name="T85" fmla="*/ 942 h 1058"/>
                <a:gd name="T86" fmla="*/ 16 w 2407"/>
                <a:gd name="T87" fmla="*/ 698 h 1058"/>
                <a:gd name="T88" fmla="*/ 34 w 2407"/>
                <a:gd name="T89" fmla="*/ 414 h 1058"/>
                <a:gd name="T90" fmla="*/ 50 w 2407"/>
                <a:gd name="T91" fmla="*/ 161 h 1058"/>
                <a:gd name="T92" fmla="*/ 67 w 2407"/>
                <a:gd name="T93" fmla="*/ 77 h 1058"/>
                <a:gd name="T94" fmla="*/ 114 w 2407"/>
                <a:gd name="T95" fmla="*/ 63 h 1058"/>
                <a:gd name="T96" fmla="*/ 241 w 2407"/>
                <a:gd name="T97" fmla="*/ 43 h 1058"/>
                <a:gd name="T98" fmla="*/ 421 w 2407"/>
                <a:gd name="T99" fmla="*/ 18 h 1058"/>
                <a:gd name="T100" fmla="*/ 587 w 2407"/>
                <a:gd name="T101" fmla="*/ 2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07" h="1058">
                  <a:moveTo>
                    <a:pt x="649" y="0"/>
                  </a:moveTo>
                  <a:lnTo>
                    <a:pt x="684" y="2"/>
                  </a:lnTo>
                  <a:lnTo>
                    <a:pt x="721" y="7"/>
                  </a:lnTo>
                  <a:lnTo>
                    <a:pt x="761" y="13"/>
                  </a:lnTo>
                  <a:lnTo>
                    <a:pt x="804" y="21"/>
                  </a:lnTo>
                  <a:lnTo>
                    <a:pt x="850" y="31"/>
                  </a:lnTo>
                  <a:lnTo>
                    <a:pt x="897" y="42"/>
                  </a:lnTo>
                  <a:lnTo>
                    <a:pt x="945" y="54"/>
                  </a:lnTo>
                  <a:lnTo>
                    <a:pt x="995" y="67"/>
                  </a:lnTo>
                  <a:lnTo>
                    <a:pt x="1045" y="81"/>
                  </a:lnTo>
                  <a:lnTo>
                    <a:pt x="1094" y="95"/>
                  </a:lnTo>
                  <a:lnTo>
                    <a:pt x="1144" y="109"/>
                  </a:lnTo>
                  <a:lnTo>
                    <a:pt x="1192" y="124"/>
                  </a:lnTo>
                  <a:lnTo>
                    <a:pt x="1240" y="140"/>
                  </a:lnTo>
                  <a:lnTo>
                    <a:pt x="1285" y="154"/>
                  </a:lnTo>
                  <a:lnTo>
                    <a:pt x="1328" y="168"/>
                  </a:lnTo>
                  <a:lnTo>
                    <a:pt x="1368" y="181"/>
                  </a:lnTo>
                  <a:lnTo>
                    <a:pt x="1406" y="193"/>
                  </a:lnTo>
                  <a:lnTo>
                    <a:pt x="1440" y="203"/>
                  </a:lnTo>
                  <a:lnTo>
                    <a:pt x="1470" y="213"/>
                  </a:lnTo>
                  <a:lnTo>
                    <a:pt x="1495" y="220"/>
                  </a:lnTo>
                  <a:lnTo>
                    <a:pt x="1517" y="226"/>
                  </a:lnTo>
                  <a:lnTo>
                    <a:pt x="1533" y="230"/>
                  </a:lnTo>
                  <a:lnTo>
                    <a:pt x="1549" y="236"/>
                  </a:lnTo>
                  <a:lnTo>
                    <a:pt x="1564" y="245"/>
                  </a:lnTo>
                  <a:lnTo>
                    <a:pt x="1577" y="256"/>
                  </a:lnTo>
                  <a:lnTo>
                    <a:pt x="1588" y="269"/>
                  </a:lnTo>
                  <a:lnTo>
                    <a:pt x="1597" y="284"/>
                  </a:lnTo>
                  <a:lnTo>
                    <a:pt x="1602" y="301"/>
                  </a:lnTo>
                  <a:lnTo>
                    <a:pt x="1606" y="319"/>
                  </a:lnTo>
                  <a:lnTo>
                    <a:pt x="1606" y="337"/>
                  </a:lnTo>
                  <a:lnTo>
                    <a:pt x="1603" y="355"/>
                  </a:lnTo>
                  <a:lnTo>
                    <a:pt x="1596" y="374"/>
                  </a:lnTo>
                  <a:lnTo>
                    <a:pt x="1587" y="392"/>
                  </a:lnTo>
                  <a:lnTo>
                    <a:pt x="1573" y="409"/>
                  </a:lnTo>
                  <a:lnTo>
                    <a:pt x="1556" y="425"/>
                  </a:lnTo>
                  <a:lnTo>
                    <a:pt x="1534" y="439"/>
                  </a:lnTo>
                  <a:lnTo>
                    <a:pt x="1507" y="451"/>
                  </a:lnTo>
                  <a:lnTo>
                    <a:pt x="1477" y="461"/>
                  </a:lnTo>
                  <a:lnTo>
                    <a:pt x="1444" y="468"/>
                  </a:lnTo>
                  <a:lnTo>
                    <a:pt x="1409" y="474"/>
                  </a:lnTo>
                  <a:lnTo>
                    <a:pt x="1373" y="477"/>
                  </a:lnTo>
                  <a:lnTo>
                    <a:pt x="1335" y="478"/>
                  </a:lnTo>
                  <a:lnTo>
                    <a:pt x="1297" y="477"/>
                  </a:lnTo>
                  <a:lnTo>
                    <a:pt x="1259" y="475"/>
                  </a:lnTo>
                  <a:lnTo>
                    <a:pt x="1219" y="472"/>
                  </a:lnTo>
                  <a:lnTo>
                    <a:pt x="1182" y="466"/>
                  </a:lnTo>
                  <a:lnTo>
                    <a:pt x="1145" y="461"/>
                  </a:lnTo>
                  <a:lnTo>
                    <a:pt x="1108" y="455"/>
                  </a:lnTo>
                  <a:lnTo>
                    <a:pt x="1073" y="449"/>
                  </a:lnTo>
                  <a:lnTo>
                    <a:pt x="1040" y="443"/>
                  </a:lnTo>
                  <a:lnTo>
                    <a:pt x="1009" y="438"/>
                  </a:lnTo>
                  <a:lnTo>
                    <a:pt x="980" y="432"/>
                  </a:lnTo>
                  <a:lnTo>
                    <a:pt x="953" y="428"/>
                  </a:lnTo>
                  <a:lnTo>
                    <a:pt x="930" y="424"/>
                  </a:lnTo>
                  <a:lnTo>
                    <a:pt x="911" y="421"/>
                  </a:lnTo>
                  <a:lnTo>
                    <a:pt x="895" y="420"/>
                  </a:lnTo>
                  <a:lnTo>
                    <a:pt x="884" y="420"/>
                  </a:lnTo>
                  <a:lnTo>
                    <a:pt x="876" y="423"/>
                  </a:lnTo>
                  <a:lnTo>
                    <a:pt x="874" y="427"/>
                  </a:lnTo>
                  <a:lnTo>
                    <a:pt x="877" y="443"/>
                  </a:lnTo>
                  <a:lnTo>
                    <a:pt x="887" y="458"/>
                  </a:lnTo>
                  <a:lnTo>
                    <a:pt x="903" y="474"/>
                  </a:lnTo>
                  <a:lnTo>
                    <a:pt x="925" y="489"/>
                  </a:lnTo>
                  <a:lnTo>
                    <a:pt x="951" y="503"/>
                  </a:lnTo>
                  <a:lnTo>
                    <a:pt x="983" y="516"/>
                  </a:lnTo>
                  <a:lnTo>
                    <a:pt x="1017" y="528"/>
                  </a:lnTo>
                  <a:lnTo>
                    <a:pt x="1055" y="540"/>
                  </a:lnTo>
                  <a:lnTo>
                    <a:pt x="1096" y="550"/>
                  </a:lnTo>
                  <a:lnTo>
                    <a:pt x="1139" y="559"/>
                  </a:lnTo>
                  <a:lnTo>
                    <a:pt x="1183" y="567"/>
                  </a:lnTo>
                  <a:lnTo>
                    <a:pt x="1228" y="574"/>
                  </a:lnTo>
                  <a:lnTo>
                    <a:pt x="1275" y="580"/>
                  </a:lnTo>
                  <a:lnTo>
                    <a:pt x="1320" y="584"/>
                  </a:lnTo>
                  <a:lnTo>
                    <a:pt x="1365" y="586"/>
                  </a:lnTo>
                  <a:lnTo>
                    <a:pt x="1410" y="587"/>
                  </a:lnTo>
                  <a:lnTo>
                    <a:pt x="1453" y="586"/>
                  </a:lnTo>
                  <a:lnTo>
                    <a:pt x="1493" y="584"/>
                  </a:lnTo>
                  <a:lnTo>
                    <a:pt x="1531" y="579"/>
                  </a:lnTo>
                  <a:lnTo>
                    <a:pt x="1626" y="562"/>
                  </a:lnTo>
                  <a:lnTo>
                    <a:pt x="1722" y="540"/>
                  </a:lnTo>
                  <a:lnTo>
                    <a:pt x="1816" y="514"/>
                  </a:lnTo>
                  <a:lnTo>
                    <a:pt x="1906" y="484"/>
                  </a:lnTo>
                  <a:lnTo>
                    <a:pt x="1995" y="451"/>
                  </a:lnTo>
                  <a:lnTo>
                    <a:pt x="2079" y="416"/>
                  </a:lnTo>
                  <a:lnTo>
                    <a:pt x="2157" y="379"/>
                  </a:lnTo>
                  <a:lnTo>
                    <a:pt x="2231" y="341"/>
                  </a:lnTo>
                  <a:lnTo>
                    <a:pt x="2258" y="329"/>
                  </a:lnTo>
                  <a:lnTo>
                    <a:pt x="2284" y="324"/>
                  </a:lnTo>
                  <a:lnTo>
                    <a:pt x="2308" y="323"/>
                  </a:lnTo>
                  <a:lnTo>
                    <a:pt x="2331" y="328"/>
                  </a:lnTo>
                  <a:lnTo>
                    <a:pt x="2353" y="337"/>
                  </a:lnTo>
                  <a:lnTo>
                    <a:pt x="2371" y="350"/>
                  </a:lnTo>
                  <a:lnTo>
                    <a:pt x="2386" y="367"/>
                  </a:lnTo>
                  <a:lnTo>
                    <a:pt x="2397" y="388"/>
                  </a:lnTo>
                  <a:lnTo>
                    <a:pt x="2404" y="411"/>
                  </a:lnTo>
                  <a:lnTo>
                    <a:pt x="2407" y="436"/>
                  </a:lnTo>
                  <a:lnTo>
                    <a:pt x="2404" y="464"/>
                  </a:lnTo>
                  <a:lnTo>
                    <a:pt x="2395" y="494"/>
                  </a:lnTo>
                  <a:lnTo>
                    <a:pt x="2381" y="524"/>
                  </a:lnTo>
                  <a:lnTo>
                    <a:pt x="2359" y="555"/>
                  </a:lnTo>
                  <a:lnTo>
                    <a:pt x="2330" y="586"/>
                  </a:lnTo>
                  <a:lnTo>
                    <a:pt x="2314" y="600"/>
                  </a:lnTo>
                  <a:lnTo>
                    <a:pt x="2293" y="617"/>
                  </a:lnTo>
                  <a:lnTo>
                    <a:pt x="2269" y="635"/>
                  </a:lnTo>
                  <a:lnTo>
                    <a:pt x="2240" y="656"/>
                  </a:lnTo>
                  <a:lnTo>
                    <a:pt x="2208" y="678"/>
                  </a:lnTo>
                  <a:lnTo>
                    <a:pt x="2172" y="701"/>
                  </a:lnTo>
                  <a:lnTo>
                    <a:pt x="2135" y="726"/>
                  </a:lnTo>
                  <a:lnTo>
                    <a:pt x="2095" y="750"/>
                  </a:lnTo>
                  <a:lnTo>
                    <a:pt x="2052" y="776"/>
                  </a:lnTo>
                  <a:lnTo>
                    <a:pt x="2009" y="802"/>
                  </a:lnTo>
                  <a:lnTo>
                    <a:pt x="1965" y="829"/>
                  </a:lnTo>
                  <a:lnTo>
                    <a:pt x="1919" y="854"/>
                  </a:lnTo>
                  <a:lnTo>
                    <a:pt x="1873" y="879"/>
                  </a:lnTo>
                  <a:lnTo>
                    <a:pt x="1828" y="904"/>
                  </a:lnTo>
                  <a:lnTo>
                    <a:pt x="1782" y="928"/>
                  </a:lnTo>
                  <a:lnTo>
                    <a:pt x="1739" y="950"/>
                  </a:lnTo>
                  <a:lnTo>
                    <a:pt x="1696" y="971"/>
                  </a:lnTo>
                  <a:lnTo>
                    <a:pt x="1655" y="991"/>
                  </a:lnTo>
                  <a:lnTo>
                    <a:pt x="1615" y="1009"/>
                  </a:lnTo>
                  <a:lnTo>
                    <a:pt x="1579" y="1024"/>
                  </a:lnTo>
                  <a:lnTo>
                    <a:pt x="1545" y="1037"/>
                  </a:lnTo>
                  <a:lnTo>
                    <a:pt x="1515" y="1047"/>
                  </a:lnTo>
                  <a:lnTo>
                    <a:pt x="1487" y="1054"/>
                  </a:lnTo>
                  <a:lnTo>
                    <a:pt x="1469" y="1057"/>
                  </a:lnTo>
                  <a:lnTo>
                    <a:pt x="1446" y="1058"/>
                  </a:lnTo>
                  <a:lnTo>
                    <a:pt x="1417" y="1058"/>
                  </a:lnTo>
                  <a:lnTo>
                    <a:pt x="1383" y="1056"/>
                  </a:lnTo>
                  <a:lnTo>
                    <a:pt x="1344" y="1053"/>
                  </a:lnTo>
                  <a:lnTo>
                    <a:pt x="1301" y="1049"/>
                  </a:lnTo>
                  <a:lnTo>
                    <a:pt x="1255" y="1044"/>
                  </a:lnTo>
                  <a:lnTo>
                    <a:pt x="1205" y="1038"/>
                  </a:lnTo>
                  <a:lnTo>
                    <a:pt x="1153" y="1032"/>
                  </a:lnTo>
                  <a:lnTo>
                    <a:pt x="1099" y="1024"/>
                  </a:lnTo>
                  <a:lnTo>
                    <a:pt x="1042" y="1016"/>
                  </a:lnTo>
                  <a:lnTo>
                    <a:pt x="984" y="1008"/>
                  </a:lnTo>
                  <a:lnTo>
                    <a:pt x="925" y="999"/>
                  </a:lnTo>
                  <a:lnTo>
                    <a:pt x="867" y="990"/>
                  </a:lnTo>
                  <a:lnTo>
                    <a:pt x="807" y="979"/>
                  </a:lnTo>
                  <a:lnTo>
                    <a:pt x="749" y="970"/>
                  </a:lnTo>
                  <a:lnTo>
                    <a:pt x="692" y="960"/>
                  </a:lnTo>
                  <a:lnTo>
                    <a:pt x="636" y="950"/>
                  </a:lnTo>
                  <a:lnTo>
                    <a:pt x="582" y="941"/>
                  </a:lnTo>
                  <a:lnTo>
                    <a:pt x="530" y="932"/>
                  </a:lnTo>
                  <a:lnTo>
                    <a:pt x="482" y="923"/>
                  </a:lnTo>
                  <a:lnTo>
                    <a:pt x="437" y="915"/>
                  </a:lnTo>
                  <a:lnTo>
                    <a:pt x="395" y="907"/>
                  </a:lnTo>
                  <a:lnTo>
                    <a:pt x="358" y="900"/>
                  </a:lnTo>
                  <a:lnTo>
                    <a:pt x="326" y="894"/>
                  </a:lnTo>
                  <a:lnTo>
                    <a:pt x="299" y="889"/>
                  </a:lnTo>
                  <a:lnTo>
                    <a:pt x="278" y="885"/>
                  </a:lnTo>
                  <a:lnTo>
                    <a:pt x="262" y="881"/>
                  </a:lnTo>
                  <a:lnTo>
                    <a:pt x="235" y="878"/>
                  </a:lnTo>
                  <a:lnTo>
                    <a:pt x="207" y="881"/>
                  </a:lnTo>
                  <a:lnTo>
                    <a:pt x="180" y="888"/>
                  </a:lnTo>
                  <a:lnTo>
                    <a:pt x="154" y="899"/>
                  </a:lnTo>
                  <a:lnTo>
                    <a:pt x="128" y="913"/>
                  </a:lnTo>
                  <a:lnTo>
                    <a:pt x="102" y="929"/>
                  </a:lnTo>
                  <a:lnTo>
                    <a:pt x="78" y="946"/>
                  </a:lnTo>
                  <a:lnTo>
                    <a:pt x="57" y="964"/>
                  </a:lnTo>
                  <a:lnTo>
                    <a:pt x="44" y="973"/>
                  </a:lnTo>
                  <a:lnTo>
                    <a:pt x="33" y="978"/>
                  </a:lnTo>
                  <a:lnTo>
                    <a:pt x="25" y="979"/>
                  </a:lnTo>
                  <a:lnTo>
                    <a:pt x="18" y="977"/>
                  </a:lnTo>
                  <a:lnTo>
                    <a:pt x="12" y="973"/>
                  </a:lnTo>
                  <a:lnTo>
                    <a:pt x="8" y="968"/>
                  </a:lnTo>
                  <a:lnTo>
                    <a:pt x="5" y="961"/>
                  </a:lnTo>
                  <a:lnTo>
                    <a:pt x="2" y="955"/>
                  </a:lnTo>
                  <a:lnTo>
                    <a:pt x="1" y="949"/>
                  </a:lnTo>
                  <a:lnTo>
                    <a:pt x="1" y="944"/>
                  </a:lnTo>
                  <a:lnTo>
                    <a:pt x="0" y="942"/>
                  </a:lnTo>
                  <a:lnTo>
                    <a:pt x="4" y="889"/>
                  </a:lnTo>
                  <a:lnTo>
                    <a:pt x="8" y="830"/>
                  </a:lnTo>
                  <a:lnTo>
                    <a:pt x="12" y="766"/>
                  </a:lnTo>
                  <a:lnTo>
                    <a:pt x="16" y="698"/>
                  </a:lnTo>
                  <a:lnTo>
                    <a:pt x="21" y="628"/>
                  </a:lnTo>
                  <a:lnTo>
                    <a:pt x="25" y="557"/>
                  </a:lnTo>
                  <a:lnTo>
                    <a:pt x="30" y="485"/>
                  </a:lnTo>
                  <a:lnTo>
                    <a:pt x="34" y="414"/>
                  </a:lnTo>
                  <a:lnTo>
                    <a:pt x="39" y="345"/>
                  </a:lnTo>
                  <a:lnTo>
                    <a:pt x="43" y="279"/>
                  </a:lnTo>
                  <a:lnTo>
                    <a:pt x="47" y="217"/>
                  </a:lnTo>
                  <a:lnTo>
                    <a:pt x="50" y="161"/>
                  </a:lnTo>
                  <a:lnTo>
                    <a:pt x="54" y="110"/>
                  </a:lnTo>
                  <a:lnTo>
                    <a:pt x="56" y="96"/>
                  </a:lnTo>
                  <a:lnTo>
                    <a:pt x="60" y="85"/>
                  </a:lnTo>
                  <a:lnTo>
                    <a:pt x="67" y="77"/>
                  </a:lnTo>
                  <a:lnTo>
                    <a:pt x="76" y="72"/>
                  </a:lnTo>
                  <a:lnTo>
                    <a:pt x="87" y="68"/>
                  </a:lnTo>
                  <a:lnTo>
                    <a:pt x="99" y="65"/>
                  </a:lnTo>
                  <a:lnTo>
                    <a:pt x="114" y="63"/>
                  </a:lnTo>
                  <a:lnTo>
                    <a:pt x="131" y="60"/>
                  </a:lnTo>
                  <a:lnTo>
                    <a:pt x="164" y="55"/>
                  </a:lnTo>
                  <a:lnTo>
                    <a:pt x="201" y="49"/>
                  </a:lnTo>
                  <a:lnTo>
                    <a:pt x="241" y="43"/>
                  </a:lnTo>
                  <a:lnTo>
                    <a:pt x="285" y="36"/>
                  </a:lnTo>
                  <a:lnTo>
                    <a:pt x="329" y="30"/>
                  </a:lnTo>
                  <a:lnTo>
                    <a:pt x="375" y="24"/>
                  </a:lnTo>
                  <a:lnTo>
                    <a:pt x="421" y="18"/>
                  </a:lnTo>
                  <a:lnTo>
                    <a:pt x="466" y="13"/>
                  </a:lnTo>
                  <a:lnTo>
                    <a:pt x="509" y="8"/>
                  </a:lnTo>
                  <a:lnTo>
                    <a:pt x="550" y="4"/>
                  </a:lnTo>
                  <a:lnTo>
                    <a:pt x="587" y="2"/>
                  </a:lnTo>
                  <a:lnTo>
                    <a:pt x="621" y="0"/>
                  </a:lnTo>
                  <a:lnTo>
                    <a:pt x="6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66" name="Freeform 188"/>
            <p:cNvSpPr>
              <a:spLocks noEditPoints="1"/>
            </p:cNvSpPr>
            <p:nvPr/>
          </p:nvSpPr>
          <p:spPr bwMode="auto">
            <a:xfrm>
              <a:off x="977900" y="3617913"/>
              <a:ext cx="201613" cy="260350"/>
            </a:xfrm>
            <a:custGeom>
              <a:avLst/>
              <a:gdLst>
                <a:gd name="T0" fmla="*/ 396 w 764"/>
                <a:gd name="T1" fmla="*/ 588 h 983"/>
                <a:gd name="T2" fmla="*/ 367 w 764"/>
                <a:gd name="T3" fmla="*/ 591 h 983"/>
                <a:gd name="T4" fmla="*/ 340 w 764"/>
                <a:gd name="T5" fmla="*/ 599 h 983"/>
                <a:gd name="T6" fmla="*/ 316 w 764"/>
                <a:gd name="T7" fmla="*/ 612 h 983"/>
                <a:gd name="T8" fmla="*/ 295 w 764"/>
                <a:gd name="T9" fmla="*/ 630 h 983"/>
                <a:gd name="T10" fmla="*/ 278 w 764"/>
                <a:gd name="T11" fmla="*/ 651 h 983"/>
                <a:gd name="T12" fmla="*/ 265 w 764"/>
                <a:gd name="T13" fmla="*/ 674 h 983"/>
                <a:gd name="T14" fmla="*/ 257 w 764"/>
                <a:gd name="T15" fmla="*/ 701 h 983"/>
                <a:gd name="T16" fmla="*/ 254 w 764"/>
                <a:gd name="T17" fmla="*/ 729 h 983"/>
                <a:gd name="T18" fmla="*/ 257 w 764"/>
                <a:gd name="T19" fmla="*/ 757 h 983"/>
                <a:gd name="T20" fmla="*/ 265 w 764"/>
                <a:gd name="T21" fmla="*/ 784 h 983"/>
                <a:gd name="T22" fmla="*/ 278 w 764"/>
                <a:gd name="T23" fmla="*/ 809 h 983"/>
                <a:gd name="T24" fmla="*/ 295 w 764"/>
                <a:gd name="T25" fmla="*/ 830 h 983"/>
                <a:gd name="T26" fmla="*/ 316 w 764"/>
                <a:gd name="T27" fmla="*/ 847 h 983"/>
                <a:gd name="T28" fmla="*/ 340 w 764"/>
                <a:gd name="T29" fmla="*/ 860 h 983"/>
                <a:gd name="T30" fmla="*/ 367 w 764"/>
                <a:gd name="T31" fmla="*/ 868 h 983"/>
                <a:gd name="T32" fmla="*/ 396 w 764"/>
                <a:gd name="T33" fmla="*/ 871 h 983"/>
                <a:gd name="T34" fmla="*/ 424 w 764"/>
                <a:gd name="T35" fmla="*/ 868 h 983"/>
                <a:gd name="T36" fmla="*/ 450 w 764"/>
                <a:gd name="T37" fmla="*/ 860 h 983"/>
                <a:gd name="T38" fmla="*/ 474 w 764"/>
                <a:gd name="T39" fmla="*/ 847 h 983"/>
                <a:gd name="T40" fmla="*/ 496 w 764"/>
                <a:gd name="T41" fmla="*/ 830 h 983"/>
                <a:gd name="T42" fmla="*/ 513 w 764"/>
                <a:gd name="T43" fmla="*/ 809 h 983"/>
                <a:gd name="T44" fmla="*/ 526 w 764"/>
                <a:gd name="T45" fmla="*/ 784 h 983"/>
                <a:gd name="T46" fmla="*/ 534 w 764"/>
                <a:gd name="T47" fmla="*/ 757 h 983"/>
                <a:gd name="T48" fmla="*/ 537 w 764"/>
                <a:gd name="T49" fmla="*/ 729 h 983"/>
                <a:gd name="T50" fmla="*/ 534 w 764"/>
                <a:gd name="T51" fmla="*/ 701 h 983"/>
                <a:gd name="T52" fmla="*/ 526 w 764"/>
                <a:gd name="T53" fmla="*/ 674 h 983"/>
                <a:gd name="T54" fmla="*/ 513 w 764"/>
                <a:gd name="T55" fmla="*/ 651 h 983"/>
                <a:gd name="T56" fmla="*/ 496 w 764"/>
                <a:gd name="T57" fmla="*/ 630 h 983"/>
                <a:gd name="T58" fmla="*/ 474 w 764"/>
                <a:gd name="T59" fmla="*/ 612 h 983"/>
                <a:gd name="T60" fmla="*/ 450 w 764"/>
                <a:gd name="T61" fmla="*/ 599 h 983"/>
                <a:gd name="T62" fmla="*/ 424 w 764"/>
                <a:gd name="T63" fmla="*/ 591 h 983"/>
                <a:gd name="T64" fmla="*/ 396 w 764"/>
                <a:gd name="T65" fmla="*/ 588 h 983"/>
                <a:gd name="T66" fmla="*/ 185 w 764"/>
                <a:gd name="T67" fmla="*/ 0 h 983"/>
                <a:gd name="T68" fmla="*/ 697 w 764"/>
                <a:gd name="T69" fmla="*/ 25 h 983"/>
                <a:gd name="T70" fmla="*/ 716 w 764"/>
                <a:gd name="T71" fmla="*/ 29 h 983"/>
                <a:gd name="T72" fmla="*/ 732 w 764"/>
                <a:gd name="T73" fmla="*/ 37 h 983"/>
                <a:gd name="T74" fmla="*/ 746 w 764"/>
                <a:gd name="T75" fmla="*/ 49 h 983"/>
                <a:gd name="T76" fmla="*/ 756 w 764"/>
                <a:gd name="T77" fmla="*/ 64 h 983"/>
                <a:gd name="T78" fmla="*/ 763 w 764"/>
                <a:gd name="T79" fmla="*/ 81 h 983"/>
                <a:gd name="T80" fmla="*/ 764 w 764"/>
                <a:gd name="T81" fmla="*/ 100 h 983"/>
                <a:gd name="T82" fmla="*/ 701 w 764"/>
                <a:gd name="T83" fmla="*/ 913 h 983"/>
                <a:gd name="T84" fmla="*/ 697 w 764"/>
                <a:gd name="T85" fmla="*/ 932 h 983"/>
                <a:gd name="T86" fmla="*/ 688 w 764"/>
                <a:gd name="T87" fmla="*/ 949 h 983"/>
                <a:gd name="T88" fmla="*/ 676 w 764"/>
                <a:gd name="T89" fmla="*/ 964 h 983"/>
                <a:gd name="T90" fmla="*/ 661 w 764"/>
                <a:gd name="T91" fmla="*/ 974 h 983"/>
                <a:gd name="T92" fmla="*/ 643 w 764"/>
                <a:gd name="T93" fmla="*/ 981 h 983"/>
                <a:gd name="T94" fmla="*/ 624 w 764"/>
                <a:gd name="T95" fmla="*/ 983 h 983"/>
                <a:gd name="T96" fmla="*/ 56 w 764"/>
                <a:gd name="T97" fmla="*/ 983 h 983"/>
                <a:gd name="T98" fmla="*/ 38 w 764"/>
                <a:gd name="T99" fmla="*/ 980 h 983"/>
                <a:gd name="T100" fmla="*/ 22 w 764"/>
                <a:gd name="T101" fmla="*/ 972 h 983"/>
                <a:gd name="T102" fmla="*/ 11 w 764"/>
                <a:gd name="T103" fmla="*/ 961 h 983"/>
                <a:gd name="T104" fmla="*/ 3 w 764"/>
                <a:gd name="T105" fmla="*/ 945 h 983"/>
                <a:gd name="T106" fmla="*/ 0 w 764"/>
                <a:gd name="T107" fmla="*/ 928 h 983"/>
                <a:gd name="T108" fmla="*/ 2 w 764"/>
                <a:gd name="T109" fmla="*/ 910 h 983"/>
                <a:gd name="T110" fmla="*/ 96 w 764"/>
                <a:gd name="T111" fmla="*/ 66 h 983"/>
                <a:gd name="T112" fmla="*/ 103 w 764"/>
                <a:gd name="T113" fmla="*/ 48 h 983"/>
                <a:gd name="T114" fmla="*/ 114 w 764"/>
                <a:gd name="T115" fmla="*/ 32 h 983"/>
                <a:gd name="T116" fmla="*/ 129 w 764"/>
                <a:gd name="T117" fmla="*/ 18 h 983"/>
                <a:gd name="T118" fmla="*/ 146 w 764"/>
                <a:gd name="T119" fmla="*/ 8 h 983"/>
                <a:gd name="T120" fmla="*/ 165 w 764"/>
                <a:gd name="T121" fmla="*/ 2 h 983"/>
                <a:gd name="T122" fmla="*/ 185 w 764"/>
                <a:gd name="T123" fmla="*/ 0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64" h="983">
                  <a:moveTo>
                    <a:pt x="396" y="588"/>
                  </a:moveTo>
                  <a:lnTo>
                    <a:pt x="367" y="591"/>
                  </a:lnTo>
                  <a:lnTo>
                    <a:pt x="340" y="599"/>
                  </a:lnTo>
                  <a:lnTo>
                    <a:pt x="316" y="612"/>
                  </a:lnTo>
                  <a:lnTo>
                    <a:pt x="295" y="630"/>
                  </a:lnTo>
                  <a:lnTo>
                    <a:pt x="278" y="651"/>
                  </a:lnTo>
                  <a:lnTo>
                    <a:pt x="265" y="674"/>
                  </a:lnTo>
                  <a:lnTo>
                    <a:pt x="257" y="701"/>
                  </a:lnTo>
                  <a:lnTo>
                    <a:pt x="254" y="729"/>
                  </a:lnTo>
                  <a:lnTo>
                    <a:pt x="257" y="757"/>
                  </a:lnTo>
                  <a:lnTo>
                    <a:pt x="265" y="784"/>
                  </a:lnTo>
                  <a:lnTo>
                    <a:pt x="278" y="809"/>
                  </a:lnTo>
                  <a:lnTo>
                    <a:pt x="295" y="830"/>
                  </a:lnTo>
                  <a:lnTo>
                    <a:pt x="316" y="847"/>
                  </a:lnTo>
                  <a:lnTo>
                    <a:pt x="340" y="860"/>
                  </a:lnTo>
                  <a:lnTo>
                    <a:pt x="367" y="868"/>
                  </a:lnTo>
                  <a:lnTo>
                    <a:pt x="396" y="871"/>
                  </a:lnTo>
                  <a:lnTo>
                    <a:pt x="424" y="868"/>
                  </a:lnTo>
                  <a:lnTo>
                    <a:pt x="450" y="860"/>
                  </a:lnTo>
                  <a:lnTo>
                    <a:pt x="474" y="847"/>
                  </a:lnTo>
                  <a:lnTo>
                    <a:pt x="496" y="830"/>
                  </a:lnTo>
                  <a:lnTo>
                    <a:pt x="513" y="809"/>
                  </a:lnTo>
                  <a:lnTo>
                    <a:pt x="526" y="784"/>
                  </a:lnTo>
                  <a:lnTo>
                    <a:pt x="534" y="757"/>
                  </a:lnTo>
                  <a:lnTo>
                    <a:pt x="537" y="729"/>
                  </a:lnTo>
                  <a:lnTo>
                    <a:pt x="534" y="701"/>
                  </a:lnTo>
                  <a:lnTo>
                    <a:pt x="526" y="674"/>
                  </a:lnTo>
                  <a:lnTo>
                    <a:pt x="513" y="651"/>
                  </a:lnTo>
                  <a:lnTo>
                    <a:pt x="496" y="630"/>
                  </a:lnTo>
                  <a:lnTo>
                    <a:pt x="474" y="612"/>
                  </a:lnTo>
                  <a:lnTo>
                    <a:pt x="450" y="599"/>
                  </a:lnTo>
                  <a:lnTo>
                    <a:pt x="424" y="591"/>
                  </a:lnTo>
                  <a:lnTo>
                    <a:pt x="396" y="588"/>
                  </a:lnTo>
                  <a:close/>
                  <a:moveTo>
                    <a:pt x="185" y="0"/>
                  </a:moveTo>
                  <a:lnTo>
                    <a:pt x="697" y="25"/>
                  </a:lnTo>
                  <a:lnTo>
                    <a:pt x="716" y="29"/>
                  </a:lnTo>
                  <a:lnTo>
                    <a:pt x="732" y="37"/>
                  </a:lnTo>
                  <a:lnTo>
                    <a:pt x="746" y="49"/>
                  </a:lnTo>
                  <a:lnTo>
                    <a:pt x="756" y="64"/>
                  </a:lnTo>
                  <a:lnTo>
                    <a:pt x="763" y="81"/>
                  </a:lnTo>
                  <a:lnTo>
                    <a:pt x="764" y="100"/>
                  </a:lnTo>
                  <a:lnTo>
                    <a:pt x="701" y="913"/>
                  </a:lnTo>
                  <a:lnTo>
                    <a:pt x="697" y="932"/>
                  </a:lnTo>
                  <a:lnTo>
                    <a:pt x="688" y="949"/>
                  </a:lnTo>
                  <a:lnTo>
                    <a:pt x="676" y="964"/>
                  </a:lnTo>
                  <a:lnTo>
                    <a:pt x="661" y="974"/>
                  </a:lnTo>
                  <a:lnTo>
                    <a:pt x="643" y="981"/>
                  </a:lnTo>
                  <a:lnTo>
                    <a:pt x="624" y="983"/>
                  </a:lnTo>
                  <a:lnTo>
                    <a:pt x="56" y="983"/>
                  </a:lnTo>
                  <a:lnTo>
                    <a:pt x="38" y="980"/>
                  </a:lnTo>
                  <a:lnTo>
                    <a:pt x="22" y="972"/>
                  </a:lnTo>
                  <a:lnTo>
                    <a:pt x="11" y="961"/>
                  </a:lnTo>
                  <a:lnTo>
                    <a:pt x="3" y="945"/>
                  </a:lnTo>
                  <a:lnTo>
                    <a:pt x="0" y="928"/>
                  </a:lnTo>
                  <a:lnTo>
                    <a:pt x="2" y="910"/>
                  </a:lnTo>
                  <a:lnTo>
                    <a:pt x="96" y="66"/>
                  </a:lnTo>
                  <a:lnTo>
                    <a:pt x="103" y="48"/>
                  </a:lnTo>
                  <a:lnTo>
                    <a:pt x="114" y="32"/>
                  </a:lnTo>
                  <a:lnTo>
                    <a:pt x="129" y="18"/>
                  </a:lnTo>
                  <a:lnTo>
                    <a:pt x="146" y="8"/>
                  </a:lnTo>
                  <a:lnTo>
                    <a:pt x="165" y="2"/>
                  </a:lnTo>
                  <a:lnTo>
                    <a:pt x="1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sp>
        <p:nvSpPr>
          <p:cNvPr id="67" name="Freeform 193"/>
          <p:cNvSpPr>
            <a:spLocks noEditPoints="1"/>
          </p:cNvSpPr>
          <p:nvPr/>
        </p:nvSpPr>
        <p:spPr bwMode="auto">
          <a:xfrm>
            <a:off x="9613937" y="2774265"/>
            <a:ext cx="916224" cy="1128238"/>
          </a:xfrm>
          <a:custGeom>
            <a:avLst/>
            <a:gdLst>
              <a:gd name="T0" fmla="*/ 1982 w 2908"/>
              <a:gd name="T1" fmla="*/ 2871 h 3576"/>
              <a:gd name="T2" fmla="*/ 1840 w 2908"/>
              <a:gd name="T3" fmla="*/ 2941 h 3576"/>
              <a:gd name="T4" fmla="*/ 2172 w 2908"/>
              <a:gd name="T5" fmla="*/ 3267 h 3576"/>
              <a:gd name="T6" fmla="*/ 2700 w 2908"/>
              <a:gd name="T7" fmla="*/ 2735 h 3576"/>
              <a:gd name="T8" fmla="*/ 2607 w 2908"/>
              <a:gd name="T9" fmla="*/ 2605 h 3576"/>
              <a:gd name="T10" fmla="*/ 1479 w 2908"/>
              <a:gd name="T11" fmla="*/ 2605 h 3576"/>
              <a:gd name="T12" fmla="*/ 939 w 2908"/>
              <a:gd name="T13" fmla="*/ 2646 h 3576"/>
              <a:gd name="T14" fmla="*/ 953 w 2908"/>
              <a:gd name="T15" fmla="*/ 2505 h 3576"/>
              <a:gd name="T16" fmla="*/ 829 w 2908"/>
              <a:gd name="T17" fmla="*/ 2453 h 3576"/>
              <a:gd name="T18" fmla="*/ 451 w 2908"/>
              <a:gd name="T19" fmla="*/ 2589 h 3576"/>
              <a:gd name="T20" fmla="*/ 483 w 2908"/>
              <a:gd name="T21" fmla="*/ 2505 h 3576"/>
              <a:gd name="T22" fmla="*/ 2245 w 2908"/>
              <a:gd name="T23" fmla="*/ 2247 h 3576"/>
              <a:gd name="T24" fmla="*/ 2714 w 2908"/>
              <a:gd name="T25" fmla="*/ 2443 h 3576"/>
              <a:gd name="T26" fmla="*/ 2908 w 2908"/>
              <a:gd name="T27" fmla="*/ 2912 h 3576"/>
              <a:gd name="T28" fmla="*/ 2714 w 2908"/>
              <a:gd name="T29" fmla="*/ 3381 h 3576"/>
              <a:gd name="T30" fmla="*/ 2245 w 2908"/>
              <a:gd name="T31" fmla="*/ 3576 h 3576"/>
              <a:gd name="T32" fmla="*/ 1776 w 2908"/>
              <a:gd name="T33" fmla="*/ 3381 h 3576"/>
              <a:gd name="T34" fmla="*/ 1582 w 2908"/>
              <a:gd name="T35" fmla="*/ 2912 h 3576"/>
              <a:gd name="T36" fmla="*/ 1776 w 2908"/>
              <a:gd name="T37" fmla="*/ 2443 h 3576"/>
              <a:gd name="T38" fmla="*/ 2245 w 2908"/>
              <a:gd name="T39" fmla="*/ 2247 h 3576"/>
              <a:gd name="T40" fmla="*/ 1582 w 2908"/>
              <a:gd name="T41" fmla="*/ 2146 h 3576"/>
              <a:gd name="T42" fmla="*/ 939 w 2908"/>
              <a:gd name="T43" fmla="*/ 2187 h 3576"/>
              <a:gd name="T44" fmla="*/ 953 w 2908"/>
              <a:gd name="T45" fmla="*/ 2046 h 3576"/>
              <a:gd name="T46" fmla="*/ 829 w 2908"/>
              <a:gd name="T47" fmla="*/ 2016 h 3576"/>
              <a:gd name="T48" fmla="*/ 451 w 2908"/>
              <a:gd name="T49" fmla="*/ 2151 h 3576"/>
              <a:gd name="T50" fmla="*/ 483 w 2908"/>
              <a:gd name="T51" fmla="*/ 2068 h 3576"/>
              <a:gd name="T52" fmla="*/ 970 w 2908"/>
              <a:gd name="T53" fmla="*/ 1635 h 3576"/>
              <a:gd name="T54" fmla="*/ 1834 w 2908"/>
              <a:gd name="T55" fmla="*/ 1753 h 3576"/>
              <a:gd name="T56" fmla="*/ 928 w 2908"/>
              <a:gd name="T57" fmla="*/ 1767 h 3576"/>
              <a:gd name="T58" fmla="*/ 970 w 2908"/>
              <a:gd name="T59" fmla="*/ 1635 h 3576"/>
              <a:gd name="T60" fmla="*/ 821 w 2908"/>
              <a:gd name="T61" fmla="*/ 1594 h 3576"/>
              <a:gd name="T62" fmla="*/ 441 w 2908"/>
              <a:gd name="T63" fmla="*/ 1706 h 3576"/>
              <a:gd name="T64" fmla="*/ 497 w 2908"/>
              <a:gd name="T65" fmla="*/ 1636 h 3576"/>
              <a:gd name="T66" fmla="*/ 1785 w 2908"/>
              <a:gd name="T67" fmla="*/ 1175 h 3576"/>
              <a:gd name="T68" fmla="*/ 1827 w 2908"/>
              <a:gd name="T69" fmla="*/ 1307 h 3576"/>
              <a:gd name="T70" fmla="*/ 921 w 2908"/>
              <a:gd name="T71" fmla="*/ 1293 h 3576"/>
              <a:gd name="T72" fmla="*/ 790 w 2908"/>
              <a:gd name="T73" fmla="*/ 1061 h 3576"/>
              <a:gd name="T74" fmla="*/ 633 w 2908"/>
              <a:gd name="T75" fmla="*/ 1351 h 3576"/>
              <a:gd name="T76" fmla="*/ 435 w 2908"/>
              <a:gd name="T77" fmla="*/ 1238 h 3576"/>
              <a:gd name="T78" fmla="*/ 510 w 2908"/>
              <a:gd name="T79" fmla="*/ 1189 h 3576"/>
              <a:gd name="T80" fmla="*/ 563 w 2908"/>
              <a:gd name="T81" fmla="*/ 384 h 3576"/>
              <a:gd name="T82" fmla="*/ 699 w 2908"/>
              <a:gd name="T83" fmla="*/ 636 h 3576"/>
              <a:gd name="T84" fmla="*/ 1631 w 2908"/>
              <a:gd name="T85" fmla="*/ 614 h 3576"/>
              <a:gd name="T86" fmla="*/ 1729 w 2908"/>
              <a:gd name="T87" fmla="*/ 358 h 3576"/>
              <a:gd name="T88" fmla="*/ 2260 w 2908"/>
              <a:gd name="T89" fmla="*/ 451 h 3576"/>
              <a:gd name="T90" fmla="*/ 2175 w 2908"/>
              <a:gd name="T91" fmla="*/ 2098 h 3576"/>
              <a:gd name="T92" fmla="*/ 1450 w 2908"/>
              <a:gd name="T93" fmla="*/ 3095 h 3576"/>
              <a:gd name="T94" fmla="*/ 49 w 2908"/>
              <a:gd name="T95" fmla="*/ 3146 h 3576"/>
              <a:gd name="T96" fmla="*/ 22 w 2908"/>
              <a:gd name="T97" fmla="*/ 468 h 3576"/>
              <a:gd name="T98" fmla="*/ 1148 w 2908"/>
              <a:gd name="T99" fmla="*/ 102 h 3576"/>
              <a:gd name="T100" fmla="*/ 1082 w 2908"/>
              <a:gd name="T101" fmla="*/ 218 h 3576"/>
              <a:gd name="T102" fmla="*/ 1214 w 2908"/>
              <a:gd name="T103" fmla="*/ 218 h 3576"/>
              <a:gd name="T104" fmla="*/ 1148 w 2908"/>
              <a:gd name="T105" fmla="*/ 102 h 3576"/>
              <a:gd name="T106" fmla="*/ 1303 w 2908"/>
              <a:gd name="T107" fmla="*/ 88 h 3576"/>
              <a:gd name="T108" fmla="*/ 1364 w 2908"/>
              <a:gd name="T109" fmla="*/ 245 h 3576"/>
              <a:gd name="T110" fmla="*/ 1607 w 2908"/>
              <a:gd name="T111" fmla="*/ 322 h 3576"/>
              <a:gd name="T112" fmla="*/ 1588 w 2908"/>
              <a:gd name="T113" fmla="*/ 518 h 3576"/>
              <a:gd name="T114" fmla="*/ 730 w 2908"/>
              <a:gd name="T115" fmla="*/ 536 h 3576"/>
              <a:gd name="T116" fmla="*/ 675 w 2908"/>
              <a:gd name="T117" fmla="*/ 348 h 3576"/>
              <a:gd name="T118" fmla="*/ 913 w 2908"/>
              <a:gd name="T119" fmla="*/ 252 h 3576"/>
              <a:gd name="T120" fmla="*/ 980 w 2908"/>
              <a:gd name="T121" fmla="*/ 115 h 3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08" h="3576">
                <a:moveTo>
                  <a:pt x="2607" y="2605"/>
                </a:moveTo>
                <a:lnTo>
                  <a:pt x="2585" y="2607"/>
                </a:lnTo>
                <a:lnTo>
                  <a:pt x="2563" y="2613"/>
                </a:lnTo>
                <a:lnTo>
                  <a:pt x="2543" y="2623"/>
                </a:lnTo>
                <a:lnTo>
                  <a:pt x="2526" y="2640"/>
                </a:lnTo>
                <a:lnTo>
                  <a:pt x="2181" y="3027"/>
                </a:lnTo>
                <a:lnTo>
                  <a:pt x="2003" y="2884"/>
                </a:lnTo>
                <a:lnTo>
                  <a:pt x="1982" y="2871"/>
                </a:lnTo>
                <a:lnTo>
                  <a:pt x="1961" y="2863"/>
                </a:lnTo>
                <a:lnTo>
                  <a:pt x="1939" y="2861"/>
                </a:lnTo>
                <a:lnTo>
                  <a:pt x="1916" y="2863"/>
                </a:lnTo>
                <a:lnTo>
                  <a:pt x="1895" y="2871"/>
                </a:lnTo>
                <a:lnTo>
                  <a:pt x="1875" y="2882"/>
                </a:lnTo>
                <a:lnTo>
                  <a:pt x="1859" y="2899"/>
                </a:lnTo>
                <a:lnTo>
                  <a:pt x="1846" y="2919"/>
                </a:lnTo>
                <a:lnTo>
                  <a:pt x="1840" y="2941"/>
                </a:lnTo>
                <a:lnTo>
                  <a:pt x="1836" y="2963"/>
                </a:lnTo>
                <a:lnTo>
                  <a:pt x="1840" y="2985"/>
                </a:lnTo>
                <a:lnTo>
                  <a:pt x="1846" y="3007"/>
                </a:lnTo>
                <a:lnTo>
                  <a:pt x="1858" y="3026"/>
                </a:lnTo>
                <a:lnTo>
                  <a:pt x="1875" y="3043"/>
                </a:lnTo>
                <a:lnTo>
                  <a:pt x="2130" y="3247"/>
                </a:lnTo>
                <a:lnTo>
                  <a:pt x="2150" y="3260"/>
                </a:lnTo>
                <a:lnTo>
                  <a:pt x="2172" y="3267"/>
                </a:lnTo>
                <a:lnTo>
                  <a:pt x="2193" y="3269"/>
                </a:lnTo>
                <a:lnTo>
                  <a:pt x="2215" y="3267"/>
                </a:lnTo>
                <a:lnTo>
                  <a:pt x="2235" y="3261"/>
                </a:lnTo>
                <a:lnTo>
                  <a:pt x="2254" y="3250"/>
                </a:lnTo>
                <a:lnTo>
                  <a:pt x="2270" y="3236"/>
                </a:lnTo>
                <a:lnTo>
                  <a:pt x="2678" y="2775"/>
                </a:lnTo>
                <a:lnTo>
                  <a:pt x="2691" y="2756"/>
                </a:lnTo>
                <a:lnTo>
                  <a:pt x="2700" y="2735"/>
                </a:lnTo>
                <a:lnTo>
                  <a:pt x="2704" y="2712"/>
                </a:lnTo>
                <a:lnTo>
                  <a:pt x="2702" y="2691"/>
                </a:lnTo>
                <a:lnTo>
                  <a:pt x="2697" y="2669"/>
                </a:lnTo>
                <a:lnTo>
                  <a:pt x="2686" y="2648"/>
                </a:lnTo>
                <a:lnTo>
                  <a:pt x="2670" y="2631"/>
                </a:lnTo>
                <a:lnTo>
                  <a:pt x="2650" y="2618"/>
                </a:lnTo>
                <a:lnTo>
                  <a:pt x="2629" y="2609"/>
                </a:lnTo>
                <a:lnTo>
                  <a:pt x="2607" y="2605"/>
                </a:lnTo>
                <a:close/>
                <a:moveTo>
                  <a:pt x="970" y="2503"/>
                </a:moveTo>
                <a:lnTo>
                  <a:pt x="1428" y="2503"/>
                </a:lnTo>
                <a:lnTo>
                  <a:pt x="1445" y="2505"/>
                </a:lnTo>
                <a:lnTo>
                  <a:pt x="1459" y="2513"/>
                </a:lnTo>
                <a:lnTo>
                  <a:pt x="1469" y="2524"/>
                </a:lnTo>
                <a:lnTo>
                  <a:pt x="1477" y="2538"/>
                </a:lnTo>
                <a:lnTo>
                  <a:pt x="1479" y="2554"/>
                </a:lnTo>
                <a:lnTo>
                  <a:pt x="1479" y="2605"/>
                </a:lnTo>
                <a:lnTo>
                  <a:pt x="1477" y="2621"/>
                </a:lnTo>
                <a:lnTo>
                  <a:pt x="1469" y="2635"/>
                </a:lnTo>
                <a:lnTo>
                  <a:pt x="1459" y="2646"/>
                </a:lnTo>
                <a:lnTo>
                  <a:pt x="1445" y="2654"/>
                </a:lnTo>
                <a:lnTo>
                  <a:pt x="1428" y="2656"/>
                </a:lnTo>
                <a:lnTo>
                  <a:pt x="970" y="2656"/>
                </a:lnTo>
                <a:lnTo>
                  <a:pt x="953" y="2654"/>
                </a:lnTo>
                <a:lnTo>
                  <a:pt x="939" y="2646"/>
                </a:lnTo>
                <a:lnTo>
                  <a:pt x="928" y="2635"/>
                </a:lnTo>
                <a:lnTo>
                  <a:pt x="921" y="2621"/>
                </a:lnTo>
                <a:lnTo>
                  <a:pt x="919" y="2605"/>
                </a:lnTo>
                <a:lnTo>
                  <a:pt x="919" y="2554"/>
                </a:lnTo>
                <a:lnTo>
                  <a:pt x="921" y="2538"/>
                </a:lnTo>
                <a:lnTo>
                  <a:pt x="928" y="2524"/>
                </a:lnTo>
                <a:lnTo>
                  <a:pt x="939" y="2513"/>
                </a:lnTo>
                <a:lnTo>
                  <a:pt x="953" y="2505"/>
                </a:lnTo>
                <a:lnTo>
                  <a:pt x="970" y="2503"/>
                </a:lnTo>
                <a:close/>
                <a:moveTo>
                  <a:pt x="790" y="2388"/>
                </a:moveTo>
                <a:lnTo>
                  <a:pt x="804" y="2392"/>
                </a:lnTo>
                <a:lnTo>
                  <a:pt x="817" y="2400"/>
                </a:lnTo>
                <a:lnTo>
                  <a:pt x="827" y="2411"/>
                </a:lnTo>
                <a:lnTo>
                  <a:pt x="832" y="2425"/>
                </a:lnTo>
                <a:lnTo>
                  <a:pt x="832" y="2439"/>
                </a:lnTo>
                <a:lnTo>
                  <a:pt x="829" y="2453"/>
                </a:lnTo>
                <a:lnTo>
                  <a:pt x="821" y="2466"/>
                </a:lnTo>
                <a:lnTo>
                  <a:pt x="633" y="2678"/>
                </a:lnTo>
                <a:lnTo>
                  <a:pt x="622" y="2686"/>
                </a:lnTo>
                <a:lnTo>
                  <a:pt x="610" y="2692"/>
                </a:lnTo>
                <a:lnTo>
                  <a:pt x="597" y="2694"/>
                </a:lnTo>
                <a:lnTo>
                  <a:pt x="582" y="2691"/>
                </a:lnTo>
                <a:lnTo>
                  <a:pt x="568" y="2683"/>
                </a:lnTo>
                <a:lnTo>
                  <a:pt x="451" y="2589"/>
                </a:lnTo>
                <a:lnTo>
                  <a:pt x="441" y="2578"/>
                </a:lnTo>
                <a:lnTo>
                  <a:pt x="435" y="2565"/>
                </a:lnTo>
                <a:lnTo>
                  <a:pt x="434" y="2551"/>
                </a:lnTo>
                <a:lnTo>
                  <a:pt x="436" y="2537"/>
                </a:lnTo>
                <a:lnTo>
                  <a:pt x="444" y="2523"/>
                </a:lnTo>
                <a:lnTo>
                  <a:pt x="454" y="2513"/>
                </a:lnTo>
                <a:lnTo>
                  <a:pt x="468" y="2508"/>
                </a:lnTo>
                <a:lnTo>
                  <a:pt x="483" y="2505"/>
                </a:lnTo>
                <a:lnTo>
                  <a:pt x="497" y="2509"/>
                </a:lnTo>
                <a:lnTo>
                  <a:pt x="510" y="2516"/>
                </a:lnTo>
                <a:lnTo>
                  <a:pt x="592" y="2582"/>
                </a:lnTo>
                <a:lnTo>
                  <a:pt x="751" y="2404"/>
                </a:lnTo>
                <a:lnTo>
                  <a:pt x="762" y="2394"/>
                </a:lnTo>
                <a:lnTo>
                  <a:pt x="776" y="2389"/>
                </a:lnTo>
                <a:lnTo>
                  <a:pt x="790" y="2388"/>
                </a:lnTo>
                <a:close/>
                <a:moveTo>
                  <a:pt x="2245" y="2247"/>
                </a:moveTo>
                <a:lnTo>
                  <a:pt x="2312" y="2251"/>
                </a:lnTo>
                <a:lnTo>
                  <a:pt x="2378" y="2262"/>
                </a:lnTo>
                <a:lnTo>
                  <a:pt x="2442" y="2278"/>
                </a:lnTo>
                <a:lnTo>
                  <a:pt x="2503" y="2299"/>
                </a:lnTo>
                <a:lnTo>
                  <a:pt x="2561" y="2328"/>
                </a:lnTo>
                <a:lnTo>
                  <a:pt x="2615" y="2361"/>
                </a:lnTo>
                <a:lnTo>
                  <a:pt x="2666" y="2399"/>
                </a:lnTo>
                <a:lnTo>
                  <a:pt x="2714" y="2443"/>
                </a:lnTo>
                <a:lnTo>
                  <a:pt x="2756" y="2489"/>
                </a:lnTo>
                <a:lnTo>
                  <a:pt x="2795" y="2540"/>
                </a:lnTo>
                <a:lnTo>
                  <a:pt x="2828" y="2595"/>
                </a:lnTo>
                <a:lnTo>
                  <a:pt x="2856" y="2654"/>
                </a:lnTo>
                <a:lnTo>
                  <a:pt x="2878" y="2715"/>
                </a:lnTo>
                <a:lnTo>
                  <a:pt x="2895" y="2778"/>
                </a:lnTo>
                <a:lnTo>
                  <a:pt x="2904" y="2843"/>
                </a:lnTo>
                <a:lnTo>
                  <a:pt x="2908" y="2912"/>
                </a:lnTo>
                <a:lnTo>
                  <a:pt x="2904" y="2980"/>
                </a:lnTo>
                <a:lnTo>
                  <a:pt x="2895" y="3046"/>
                </a:lnTo>
                <a:lnTo>
                  <a:pt x="2878" y="3109"/>
                </a:lnTo>
                <a:lnTo>
                  <a:pt x="2856" y="3171"/>
                </a:lnTo>
                <a:lnTo>
                  <a:pt x="2828" y="3228"/>
                </a:lnTo>
                <a:lnTo>
                  <a:pt x="2795" y="3283"/>
                </a:lnTo>
                <a:lnTo>
                  <a:pt x="2756" y="3334"/>
                </a:lnTo>
                <a:lnTo>
                  <a:pt x="2714" y="3381"/>
                </a:lnTo>
                <a:lnTo>
                  <a:pt x="2666" y="3424"/>
                </a:lnTo>
                <a:lnTo>
                  <a:pt x="2615" y="3462"/>
                </a:lnTo>
                <a:lnTo>
                  <a:pt x="2561" y="3496"/>
                </a:lnTo>
                <a:lnTo>
                  <a:pt x="2503" y="3524"/>
                </a:lnTo>
                <a:lnTo>
                  <a:pt x="2442" y="3546"/>
                </a:lnTo>
                <a:lnTo>
                  <a:pt x="2378" y="3563"/>
                </a:lnTo>
                <a:lnTo>
                  <a:pt x="2312" y="3573"/>
                </a:lnTo>
                <a:lnTo>
                  <a:pt x="2245" y="3576"/>
                </a:lnTo>
                <a:lnTo>
                  <a:pt x="2177" y="3573"/>
                </a:lnTo>
                <a:lnTo>
                  <a:pt x="2111" y="3563"/>
                </a:lnTo>
                <a:lnTo>
                  <a:pt x="2047" y="3546"/>
                </a:lnTo>
                <a:lnTo>
                  <a:pt x="1987" y="3524"/>
                </a:lnTo>
                <a:lnTo>
                  <a:pt x="1928" y="3496"/>
                </a:lnTo>
                <a:lnTo>
                  <a:pt x="1874" y="3462"/>
                </a:lnTo>
                <a:lnTo>
                  <a:pt x="1823" y="3424"/>
                </a:lnTo>
                <a:lnTo>
                  <a:pt x="1776" y="3381"/>
                </a:lnTo>
                <a:lnTo>
                  <a:pt x="1733" y="3334"/>
                </a:lnTo>
                <a:lnTo>
                  <a:pt x="1695" y="3283"/>
                </a:lnTo>
                <a:lnTo>
                  <a:pt x="1662" y="3228"/>
                </a:lnTo>
                <a:lnTo>
                  <a:pt x="1634" y="3171"/>
                </a:lnTo>
                <a:lnTo>
                  <a:pt x="1611" y="3109"/>
                </a:lnTo>
                <a:lnTo>
                  <a:pt x="1595" y="3046"/>
                </a:lnTo>
                <a:lnTo>
                  <a:pt x="1585" y="2980"/>
                </a:lnTo>
                <a:lnTo>
                  <a:pt x="1582" y="2912"/>
                </a:lnTo>
                <a:lnTo>
                  <a:pt x="1585" y="2843"/>
                </a:lnTo>
                <a:lnTo>
                  <a:pt x="1595" y="2778"/>
                </a:lnTo>
                <a:lnTo>
                  <a:pt x="1611" y="2715"/>
                </a:lnTo>
                <a:lnTo>
                  <a:pt x="1634" y="2654"/>
                </a:lnTo>
                <a:lnTo>
                  <a:pt x="1662" y="2595"/>
                </a:lnTo>
                <a:lnTo>
                  <a:pt x="1695" y="2540"/>
                </a:lnTo>
                <a:lnTo>
                  <a:pt x="1733" y="2489"/>
                </a:lnTo>
                <a:lnTo>
                  <a:pt x="1776" y="2443"/>
                </a:lnTo>
                <a:lnTo>
                  <a:pt x="1823" y="2399"/>
                </a:lnTo>
                <a:lnTo>
                  <a:pt x="1874" y="2361"/>
                </a:lnTo>
                <a:lnTo>
                  <a:pt x="1928" y="2328"/>
                </a:lnTo>
                <a:lnTo>
                  <a:pt x="1987" y="2299"/>
                </a:lnTo>
                <a:lnTo>
                  <a:pt x="2047" y="2278"/>
                </a:lnTo>
                <a:lnTo>
                  <a:pt x="2111" y="2262"/>
                </a:lnTo>
                <a:lnTo>
                  <a:pt x="2177" y="2251"/>
                </a:lnTo>
                <a:lnTo>
                  <a:pt x="2245" y="2247"/>
                </a:lnTo>
                <a:close/>
                <a:moveTo>
                  <a:pt x="970" y="2044"/>
                </a:moveTo>
                <a:lnTo>
                  <a:pt x="1531" y="2044"/>
                </a:lnTo>
                <a:lnTo>
                  <a:pt x="1546" y="2046"/>
                </a:lnTo>
                <a:lnTo>
                  <a:pt x="1560" y="2053"/>
                </a:lnTo>
                <a:lnTo>
                  <a:pt x="1572" y="2064"/>
                </a:lnTo>
                <a:lnTo>
                  <a:pt x="1579" y="2078"/>
                </a:lnTo>
                <a:lnTo>
                  <a:pt x="1582" y="2095"/>
                </a:lnTo>
                <a:lnTo>
                  <a:pt x="1582" y="2146"/>
                </a:lnTo>
                <a:lnTo>
                  <a:pt x="1579" y="2162"/>
                </a:lnTo>
                <a:lnTo>
                  <a:pt x="1572" y="2176"/>
                </a:lnTo>
                <a:lnTo>
                  <a:pt x="1560" y="2187"/>
                </a:lnTo>
                <a:lnTo>
                  <a:pt x="1546" y="2194"/>
                </a:lnTo>
                <a:lnTo>
                  <a:pt x="1531" y="2197"/>
                </a:lnTo>
                <a:lnTo>
                  <a:pt x="970" y="2197"/>
                </a:lnTo>
                <a:lnTo>
                  <a:pt x="953" y="2194"/>
                </a:lnTo>
                <a:lnTo>
                  <a:pt x="939" y="2187"/>
                </a:lnTo>
                <a:lnTo>
                  <a:pt x="928" y="2176"/>
                </a:lnTo>
                <a:lnTo>
                  <a:pt x="921" y="2162"/>
                </a:lnTo>
                <a:lnTo>
                  <a:pt x="919" y="2146"/>
                </a:lnTo>
                <a:lnTo>
                  <a:pt x="919" y="2095"/>
                </a:lnTo>
                <a:lnTo>
                  <a:pt x="921" y="2078"/>
                </a:lnTo>
                <a:lnTo>
                  <a:pt x="928" y="2064"/>
                </a:lnTo>
                <a:lnTo>
                  <a:pt x="939" y="2053"/>
                </a:lnTo>
                <a:lnTo>
                  <a:pt x="953" y="2046"/>
                </a:lnTo>
                <a:lnTo>
                  <a:pt x="970" y="2044"/>
                </a:lnTo>
                <a:close/>
                <a:moveTo>
                  <a:pt x="790" y="1951"/>
                </a:moveTo>
                <a:lnTo>
                  <a:pt x="804" y="1954"/>
                </a:lnTo>
                <a:lnTo>
                  <a:pt x="817" y="1962"/>
                </a:lnTo>
                <a:lnTo>
                  <a:pt x="827" y="1973"/>
                </a:lnTo>
                <a:lnTo>
                  <a:pt x="832" y="1987"/>
                </a:lnTo>
                <a:lnTo>
                  <a:pt x="832" y="2001"/>
                </a:lnTo>
                <a:lnTo>
                  <a:pt x="829" y="2016"/>
                </a:lnTo>
                <a:lnTo>
                  <a:pt x="821" y="2029"/>
                </a:lnTo>
                <a:lnTo>
                  <a:pt x="633" y="2240"/>
                </a:lnTo>
                <a:lnTo>
                  <a:pt x="622" y="2249"/>
                </a:lnTo>
                <a:lnTo>
                  <a:pt x="610" y="2254"/>
                </a:lnTo>
                <a:lnTo>
                  <a:pt x="597" y="2256"/>
                </a:lnTo>
                <a:lnTo>
                  <a:pt x="582" y="2253"/>
                </a:lnTo>
                <a:lnTo>
                  <a:pt x="568" y="2245"/>
                </a:lnTo>
                <a:lnTo>
                  <a:pt x="451" y="2151"/>
                </a:lnTo>
                <a:lnTo>
                  <a:pt x="441" y="2140"/>
                </a:lnTo>
                <a:lnTo>
                  <a:pt x="435" y="2127"/>
                </a:lnTo>
                <a:lnTo>
                  <a:pt x="434" y="2113"/>
                </a:lnTo>
                <a:lnTo>
                  <a:pt x="436" y="2099"/>
                </a:lnTo>
                <a:lnTo>
                  <a:pt x="444" y="2085"/>
                </a:lnTo>
                <a:lnTo>
                  <a:pt x="454" y="2075"/>
                </a:lnTo>
                <a:lnTo>
                  <a:pt x="468" y="2070"/>
                </a:lnTo>
                <a:lnTo>
                  <a:pt x="483" y="2068"/>
                </a:lnTo>
                <a:lnTo>
                  <a:pt x="497" y="2071"/>
                </a:lnTo>
                <a:lnTo>
                  <a:pt x="510" y="2078"/>
                </a:lnTo>
                <a:lnTo>
                  <a:pt x="592" y="2145"/>
                </a:lnTo>
                <a:lnTo>
                  <a:pt x="751" y="1966"/>
                </a:lnTo>
                <a:lnTo>
                  <a:pt x="762" y="1956"/>
                </a:lnTo>
                <a:lnTo>
                  <a:pt x="776" y="1952"/>
                </a:lnTo>
                <a:lnTo>
                  <a:pt x="790" y="1951"/>
                </a:lnTo>
                <a:close/>
                <a:moveTo>
                  <a:pt x="970" y="1635"/>
                </a:moveTo>
                <a:lnTo>
                  <a:pt x="1785" y="1635"/>
                </a:lnTo>
                <a:lnTo>
                  <a:pt x="1802" y="1637"/>
                </a:lnTo>
                <a:lnTo>
                  <a:pt x="1816" y="1645"/>
                </a:lnTo>
                <a:lnTo>
                  <a:pt x="1827" y="1656"/>
                </a:lnTo>
                <a:lnTo>
                  <a:pt x="1834" y="1670"/>
                </a:lnTo>
                <a:lnTo>
                  <a:pt x="1836" y="1686"/>
                </a:lnTo>
                <a:lnTo>
                  <a:pt x="1836" y="1737"/>
                </a:lnTo>
                <a:lnTo>
                  <a:pt x="1834" y="1753"/>
                </a:lnTo>
                <a:lnTo>
                  <a:pt x="1827" y="1767"/>
                </a:lnTo>
                <a:lnTo>
                  <a:pt x="1816" y="1778"/>
                </a:lnTo>
                <a:lnTo>
                  <a:pt x="1802" y="1786"/>
                </a:lnTo>
                <a:lnTo>
                  <a:pt x="1785" y="1788"/>
                </a:lnTo>
                <a:lnTo>
                  <a:pt x="970" y="1788"/>
                </a:lnTo>
                <a:lnTo>
                  <a:pt x="953" y="1786"/>
                </a:lnTo>
                <a:lnTo>
                  <a:pt x="939" y="1778"/>
                </a:lnTo>
                <a:lnTo>
                  <a:pt x="928" y="1767"/>
                </a:lnTo>
                <a:lnTo>
                  <a:pt x="921" y="1753"/>
                </a:lnTo>
                <a:lnTo>
                  <a:pt x="919" y="1737"/>
                </a:lnTo>
                <a:lnTo>
                  <a:pt x="919" y="1686"/>
                </a:lnTo>
                <a:lnTo>
                  <a:pt x="921" y="1670"/>
                </a:lnTo>
                <a:lnTo>
                  <a:pt x="928" y="1656"/>
                </a:lnTo>
                <a:lnTo>
                  <a:pt x="939" y="1645"/>
                </a:lnTo>
                <a:lnTo>
                  <a:pt x="953" y="1637"/>
                </a:lnTo>
                <a:lnTo>
                  <a:pt x="970" y="1635"/>
                </a:lnTo>
                <a:close/>
                <a:moveTo>
                  <a:pt x="790" y="1516"/>
                </a:moveTo>
                <a:lnTo>
                  <a:pt x="804" y="1519"/>
                </a:lnTo>
                <a:lnTo>
                  <a:pt x="817" y="1528"/>
                </a:lnTo>
                <a:lnTo>
                  <a:pt x="827" y="1539"/>
                </a:lnTo>
                <a:lnTo>
                  <a:pt x="832" y="1553"/>
                </a:lnTo>
                <a:lnTo>
                  <a:pt x="832" y="1567"/>
                </a:lnTo>
                <a:lnTo>
                  <a:pt x="829" y="1581"/>
                </a:lnTo>
                <a:lnTo>
                  <a:pt x="821" y="1594"/>
                </a:lnTo>
                <a:lnTo>
                  <a:pt x="633" y="1805"/>
                </a:lnTo>
                <a:lnTo>
                  <a:pt x="622" y="1814"/>
                </a:lnTo>
                <a:lnTo>
                  <a:pt x="610" y="1819"/>
                </a:lnTo>
                <a:lnTo>
                  <a:pt x="597" y="1822"/>
                </a:lnTo>
                <a:lnTo>
                  <a:pt x="582" y="1818"/>
                </a:lnTo>
                <a:lnTo>
                  <a:pt x="568" y="1811"/>
                </a:lnTo>
                <a:lnTo>
                  <a:pt x="451" y="1716"/>
                </a:lnTo>
                <a:lnTo>
                  <a:pt x="441" y="1706"/>
                </a:lnTo>
                <a:lnTo>
                  <a:pt x="435" y="1693"/>
                </a:lnTo>
                <a:lnTo>
                  <a:pt x="434" y="1679"/>
                </a:lnTo>
                <a:lnTo>
                  <a:pt x="436" y="1663"/>
                </a:lnTo>
                <a:lnTo>
                  <a:pt x="444" y="1650"/>
                </a:lnTo>
                <a:lnTo>
                  <a:pt x="454" y="1641"/>
                </a:lnTo>
                <a:lnTo>
                  <a:pt x="468" y="1635"/>
                </a:lnTo>
                <a:lnTo>
                  <a:pt x="483" y="1633"/>
                </a:lnTo>
                <a:lnTo>
                  <a:pt x="497" y="1636"/>
                </a:lnTo>
                <a:lnTo>
                  <a:pt x="510" y="1644"/>
                </a:lnTo>
                <a:lnTo>
                  <a:pt x="592" y="1710"/>
                </a:lnTo>
                <a:lnTo>
                  <a:pt x="751" y="1531"/>
                </a:lnTo>
                <a:lnTo>
                  <a:pt x="762" y="1521"/>
                </a:lnTo>
                <a:lnTo>
                  <a:pt x="776" y="1517"/>
                </a:lnTo>
                <a:lnTo>
                  <a:pt x="790" y="1516"/>
                </a:lnTo>
                <a:close/>
                <a:moveTo>
                  <a:pt x="970" y="1175"/>
                </a:moveTo>
                <a:lnTo>
                  <a:pt x="1785" y="1175"/>
                </a:lnTo>
                <a:lnTo>
                  <a:pt x="1802" y="1178"/>
                </a:lnTo>
                <a:lnTo>
                  <a:pt x="1816" y="1184"/>
                </a:lnTo>
                <a:lnTo>
                  <a:pt x="1827" y="1196"/>
                </a:lnTo>
                <a:lnTo>
                  <a:pt x="1834" y="1210"/>
                </a:lnTo>
                <a:lnTo>
                  <a:pt x="1836" y="1226"/>
                </a:lnTo>
                <a:lnTo>
                  <a:pt x="1836" y="1278"/>
                </a:lnTo>
                <a:lnTo>
                  <a:pt x="1834" y="1293"/>
                </a:lnTo>
                <a:lnTo>
                  <a:pt x="1827" y="1307"/>
                </a:lnTo>
                <a:lnTo>
                  <a:pt x="1816" y="1319"/>
                </a:lnTo>
                <a:lnTo>
                  <a:pt x="1802" y="1325"/>
                </a:lnTo>
                <a:lnTo>
                  <a:pt x="1785" y="1329"/>
                </a:lnTo>
                <a:lnTo>
                  <a:pt x="970" y="1329"/>
                </a:lnTo>
                <a:lnTo>
                  <a:pt x="953" y="1325"/>
                </a:lnTo>
                <a:lnTo>
                  <a:pt x="939" y="1319"/>
                </a:lnTo>
                <a:lnTo>
                  <a:pt x="928" y="1307"/>
                </a:lnTo>
                <a:lnTo>
                  <a:pt x="921" y="1293"/>
                </a:lnTo>
                <a:lnTo>
                  <a:pt x="919" y="1278"/>
                </a:lnTo>
                <a:lnTo>
                  <a:pt x="919" y="1226"/>
                </a:lnTo>
                <a:lnTo>
                  <a:pt x="921" y="1210"/>
                </a:lnTo>
                <a:lnTo>
                  <a:pt x="928" y="1196"/>
                </a:lnTo>
                <a:lnTo>
                  <a:pt x="939" y="1184"/>
                </a:lnTo>
                <a:lnTo>
                  <a:pt x="953" y="1178"/>
                </a:lnTo>
                <a:lnTo>
                  <a:pt x="970" y="1175"/>
                </a:lnTo>
                <a:close/>
                <a:moveTo>
                  <a:pt x="790" y="1061"/>
                </a:moveTo>
                <a:lnTo>
                  <a:pt x="804" y="1065"/>
                </a:lnTo>
                <a:lnTo>
                  <a:pt x="817" y="1073"/>
                </a:lnTo>
                <a:lnTo>
                  <a:pt x="827" y="1085"/>
                </a:lnTo>
                <a:lnTo>
                  <a:pt x="832" y="1098"/>
                </a:lnTo>
                <a:lnTo>
                  <a:pt x="832" y="1113"/>
                </a:lnTo>
                <a:lnTo>
                  <a:pt x="829" y="1127"/>
                </a:lnTo>
                <a:lnTo>
                  <a:pt x="821" y="1139"/>
                </a:lnTo>
                <a:lnTo>
                  <a:pt x="633" y="1351"/>
                </a:lnTo>
                <a:lnTo>
                  <a:pt x="622" y="1360"/>
                </a:lnTo>
                <a:lnTo>
                  <a:pt x="610" y="1365"/>
                </a:lnTo>
                <a:lnTo>
                  <a:pt x="597" y="1366"/>
                </a:lnTo>
                <a:lnTo>
                  <a:pt x="582" y="1364"/>
                </a:lnTo>
                <a:lnTo>
                  <a:pt x="568" y="1357"/>
                </a:lnTo>
                <a:lnTo>
                  <a:pt x="451" y="1262"/>
                </a:lnTo>
                <a:lnTo>
                  <a:pt x="441" y="1252"/>
                </a:lnTo>
                <a:lnTo>
                  <a:pt x="435" y="1238"/>
                </a:lnTo>
                <a:lnTo>
                  <a:pt x="434" y="1223"/>
                </a:lnTo>
                <a:lnTo>
                  <a:pt x="436" y="1209"/>
                </a:lnTo>
                <a:lnTo>
                  <a:pt x="444" y="1196"/>
                </a:lnTo>
                <a:lnTo>
                  <a:pt x="454" y="1187"/>
                </a:lnTo>
                <a:lnTo>
                  <a:pt x="468" y="1180"/>
                </a:lnTo>
                <a:lnTo>
                  <a:pt x="483" y="1179"/>
                </a:lnTo>
                <a:lnTo>
                  <a:pt x="497" y="1181"/>
                </a:lnTo>
                <a:lnTo>
                  <a:pt x="510" y="1189"/>
                </a:lnTo>
                <a:lnTo>
                  <a:pt x="592" y="1255"/>
                </a:lnTo>
                <a:lnTo>
                  <a:pt x="751" y="1077"/>
                </a:lnTo>
                <a:lnTo>
                  <a:pt x="762" y="1067"/>
                </a:lnTo>
                <a:lnTo>
                  <a:pt x="776" y="1062"/>
                </a:lnTo>
                <a:lnTo>
                  <a:pt x="790" y="1061"/>
                </a:lnTo>
                <a:close/>
                <a:moveTo>
                  <a:pt x="154" y="358"/>
                </a:moveTo>
                <a:lnTo>
                  <a:pt x="567" y="358"/>
                </a:lnTo>
                <a:lnTo>
                  <a:pt x="563" y="384"/>
                </a:lnTo>
                <a:lnTo>
                  <a:pt x="562" y="411"/>
                </a:lnTo>
                <a:lnTo>
                  <a:pt x="565" y="452"/>
                </a:lnTo>
                <a:lnTo>
                  <a:pt x="575" y="491"/>
                </a:lnTo>
                <a:lnTo>
                  <a:pt x="590" y="527"/>
                </a:lnTo>
                <a:lnTo>
                  <a:pt x="610" y="560"/>
                </a:lnTo>
                <a:lnTo>
                  <a:pt x="635" y="589"/>
                </a:lnTo>
                <a:lnTo>
                  <a:pt x="665" y="616"/>
                </a:lnTo>
                <a:lnTo>
                  <a:pt x="699" y="636"/>
                </a:lnTo>
                <a:lnTo>
                  <a:pt x="735" y="651"/>
                </a:lnTo>
                <a:lnTo>
                  <a:pt x="774" y="661"/>
                </a:lnTo>
                <a:lnTo>
                  <a:pt x="815" y="664"/>
                </a:lnTo>
                <a:lnTo>
                  <a:pt x="1481" y="664"/>
                </a:lnTo>
                <a:lnTo>
                  <a:pt x="1522" y="661"/>
                </a:lnTo>
                <a:lnTo>
                  <a:pt x="1561" y="651"/>
                </a:lnTo>
                <a:lnTo>
                  <a:pt x="1597" y="636"/>
                </a:lnTo>
                <a:lnTo>
                  <a:pt x="1631" y="614"/>
                </a:lnTo>
                <a:lnTo>
                  <a:pt x="1660" y="589"/>
                </a:lnTo>
                <a:lnTo>
                  <a:pt x="1686" y="559"/>
                </a:lnTo>
                <a:lnTo>
                  <a:pt x="1706" y="526"/>
                </a:lnTo>
                <a:lnTo>
                  <a:pt x="1722" y="489"/>
                </a:lnTo>
                <a:lnTo>
                  <a:pt x="1731" y="449"/>
                </a:lnTo>
                <a:lnTo>
                  <a:pt x="1735" y="407"/>
                </a:lnTo>
                <a:lnTo>
                  <a:pt x="1733" y="383"/>
                </a:lnTo>
                <a:lnTo>
                  <a:pt x="1729" y="358"/>
                </a:lnTo>
                <a:lnTo>
                  <a:pt x="2041" y="358"/>
                </a:lnTo>
                <a:lnTo>
                  <a:pt x="2084" y="360"/>
                </a:lnTo>
                <a:lnTo>
                  <a:pt x="2123" y="366"/>
                </a:lnTo>
                <a:lnTo>
                  <a:pt x="2158" y="377"/>
                </a:lnTo>
                <a:lnTo>
                  <a:pt x="2190" y="390"/>
                </a:lnTo>
                <a:lnTo>
                  <a:pt x="2217" y="407"/>
                </a:lnTo>
                <a:lnTo>
                  <a:pt x="2241" y="428"/>
                </a:lnTo>
                <a:lnTo>
                  <a:pt x="2260" y="451"/>
                </a:lnTo>
                <a:lnTo>
                  <a:pt x="2276" y="476"/>
                </a:lnTo>
                <a:lnTo>
                  <a:pt x="2286" y="503"/>
                </a:lnTo>
                <a:lnTo>
                  <a:pt x="2294" y="532"/>
                </a:lnTo>
                <a:lnTo>
                  <a:pt x="2296" y="562"/>
                </a:lnTo>
                <a:lnTo>
                  <a:pt x="2296" y="2097"/>
                </a:lnTo>
                <a:lnTo>
                  <a:pt x="2270" y="2096"/>
                </a:lnTo>
                <a:lnTo>
                  <a:pt x="2245" y="2095"/>
                </a:lnTo>
                <a:lnTo>
                  <a:pt x="2175" y="2098"/>
                </a:lnTo>
                <a:lnTo>
                  <a:pt x="2107" y="2107"/>
                </a:lnTo>
                <a:lnTo>
                  <a:pt x="2041" y="2122"/>
                </a:lnTo>
                <a:lnTo>
                  <a:pt x="2041" y="920"/>
                </a:lnTo>
                <a:lnTo>
                  <a:pt x="255" y="920"/>
                </a:lnTo>
                <a:lnTo>
                  <a:pt x="255" y="2963"/>
                </a:lnTo>
                <a:lnTo>
                  <a:pt x="1432" y="2963"/>
                </a:lnTo>
                <a:lnTo>
                  <a:pt x="1438" y="3030"/>
                </a:lnTo>
                <a:lnTo>
                  <a:pt x="1450" y="3095"/>
                </a:lnTo>
                <a:lnTo>
                  <a:pt x="1467" y="3158"/>
                </a:lnTo>
                <a:lnTo>
                  <a:pt x="1489" y="3218"/>
                </a:lnTo>
                <a:lnTo>
                  <a:pt x="204" y="3218"/>
                </a:lnTo>
                <a:lnTo>
                  <a:pt x="168" y="3215"/>
                </a:lnTo>
                <a:lnTo>
                  <a:pt x="133" y="3205"/>
                </a:lnTo>
                <a:lnTo>
                  <a:pt x="102" y="3190"/>
                </a:lnTo>
                <a:lnTo>
                  <a:pt x="72" y="3171"/>
                </a:lnTo>
                <a:lnTo>
                  <a:pt x="49" y="3146"/>
                </a:lnTo>
                <a:lnTo>
                  <a:pt x="28" y="3118"/>
                </a:lnTo>
                <a:lnTo>
                  <a:pt x="13" y="3085"/>
                </a:lnTo>
                <a:lnTo>
                  <a:pt x="3" y="3050"/>
                </a:lnTo>
                <a:lnTo>
                  <a:pt x="0" y="3014"/>
                </a:lnTo>
                <a:lnTo>
                  <a:pt x="0" y="562"/>
                </a:lnTo>
                <a:lnTo>
                  <a:pt x="3" y="529"/>
                </a:lnTo>
                <a:lnTo>
                  <a:pt x="10" y="497"/>
                </a:lnTo>
                <a:lnTo>
                  <a:pt x="22" y="468"/>
                </a:lnTo>
                <a:lnTo>
                  <a:pt x="37" y="441"/>
                </a:lnTo>
                <a:lnTo>
                  <a:pt x="54" y="417"/>
                </a:lnTo>
                <a:lnTo>
                  <a:pt x="72" y="397"/>
                </a:lnTo>
                <a:lnTo>
                  <a:pt x="93" y="380"/>
                </a:lnTo>
                <a:lnTo>
                  <a:pt x="114" y="368"/>
                </a:lnTo>
                <a:lnTo>
                  <a:pt x="134" y="360"/>
                </a:lnTo>
                <a:lnTo>
                  <a:pt x="154" y="358"/>
                </a:lnTo>
                <a:close/>
                <a:moveTo>
                  <a:pt x="1148" y="102"/>
                </a:moveTo>
                <a:lnTo>
                  <a:pt x="1127" y="105"/>
                </a:lnTo>
                <a:lnTo>
                  <a:pt x="1109" y="113"/>
                </a:lnTo>
                <a:lnTo>
                  <a:pt x="1094" y="125"/>
                </a:lnTo>
                <a:lnTo>
                  <a:pt x="1082" y="140"/>
                </a:lnTo>
                <a:lnTo>
                  <a:pt x="1074" y="158"/>
                </a:lnTo>
                <a:lnTo>
                  <a:pt x="1071" y="179"/>
                </a:lnTo>
                <a:lnTo>
                  <a:pt x="1074" y="199"/>
                </a:lnTo>
                <a:lnTo>
                  <a:pt x="1082" y="218"/>
                </a:lnTo>
                <a:lnTo>
                  <a:pt x="1094" y="233"/>
                </a:lnTo>
                <a:lnTo>
                  <a:pt x="1109" y="245"/>
                </a:lnTo>
                <a:lnTo>
                  <a:pt x="1127" y="252"/>
                </a:lnTo>
                <a:lnTo>
                  <a:pt x="1148" y="256"/>
                </a:lnTo>
                <a:lnTo>
                  <a:pt x="1169" y="252"/>
                </a:lnTo>
                <a:lnTo>
                  <a:pt x="1187" y="245"/>
                </a:lnTo>
                <a:lnTo>
                  <a:pt x="1202" y="233"/>
                </a:lnTo>
                <a:lnTo>
                  <a:pt x="1214" y="218"/>
                </a:lnTo>
                <a:lnTo>
                  <a:pt x="1222" y="199"/>
                </a:lnTo>
                <a:lnTo>
                  <a:pt x="1225" y="179"/>
                </a:lnTo>
                <a:lnTo>
                  <a:pt x="1222" y="158"/>
                </a:lnTo>
                <a:lnTo>
                  <a:pt x="1214" y="140"/>
                </a:lnTo>
                <a:lnTo>
                  <a:pt x="1202" y="125"/>
                </a:lnTo>
                <a:lnTo>
                  <a:pt x="1187" y="113"/>
                </a:lnTo>
                <a:lnTo>
                  <a:pt x="1169" y="105"/>
                </a:lnTo>
                <a:lnTo>
                  <a:pt x="1148" y="102"/>
                </a:lnTo>
                <a:close/>
                <a:moveTo>
                  <a:pt x="1146" y="0"/>
                </a:moveTo>
                <a:lnTo>
                  <a:pt x="1150" y="0"/>
                </a:lnTo>
                <a:lnTo>
                  <a:pt x="1182" y="3"/>
                </a:lnTo>
                <a:lnTo>
                  <a:pt x="1212" y="11"/>
                </a:lnTo>
                <a:lnTo>
                  <a:pt x="1239" y="24"/>
                </a:lnTo>
                <a:lnTo>
                  <a:pt x="1264" y="41"/>
                </a:lnTo>
                <a:lnTo>
                  <a:pt x="1285" y="63"/>
                </a:lnTo>
                <a:lnTo>
                  <a:pt x="1303" y="88"/>
                </a:lnTo>
                <a:lnTo>
                  <a:pt x="1316" y="115"/>
                </a:lnTo>
                <a:lnTo>
                  <a:pt x="1323" y="145"/>
                </a:lnTo>
                <a:lnTo>
                  <a:pt x="1327" y="177"/>
                </a:lnTo>
                <a:lnTo>
                  <a:pt x="1327" y="179"/>
                </a:lnTo>
                <a:lnTo>
                  <a:pt x="1329" y="199"/>
                </a:lnTo>
                <a:lnTo>
                  <a:pt x="1337" y="218"/>
                </a:lnTo>
                <a:lnTo>
                  <a:pt x="1349" y="233"/>
                </a:lnTo>
                <a:lnTo>
                  <a:pt x="1364" y="245"/>
                </a:lnTo>
                <a:lnTo>
                  <a:pt x="1382" y="252"/>
                </a:lnTo>
                <a:lnTo>
                  <a:pt x="1402" y="256"/>
                </a:lnTo>
                <a:lnTo>
                  <a:pt x="1481" y="256"/>
                </a:lnTo>
                <a:lnTo>
                  <a:pt x="1512" y="259"/>
                </a:lnTo>
                <a:lnTo>
                  <a:pt x="1540" y="268"/>
                </a:lnTo>
                <a:lnTo>
                  <a:pt x="1566" y="282"/>
                </a:lnTo>
                <a:lnTo>
                  <a:pt x="1588" y="300"/>
                </a:lnTo>
                <a:lnTo>
                  <a:pt x="1607" y="322"/>
                </a:lnTo>
                <a:lnTo>
                  <a:pt x="1621" y="348"/>
                </a:lnTo>
                <a:lnTo>
                  <a:pt x="1630" y="377"/>
                </a:lnTo>
                <a:lnTo>
                  <a:pt x="1633" y="407"/>
                </a:lnTo>
                <a:lnTo>
                  <a:pt x="1633" y="411"/>
                </a:lnTo>
                <a:lnTo>
                  <a:pt x="1630" y="441"/>
                </a:lnTo>
                <a:lnTo>
                  <a:pt x="1621" y="469"/>
                </a:lnTo>
                <a:lnTo>
                  <a:pt x="1607" y="495"/>
                </a:lnTo>
                <a:lnTo>
                  <a:pt x="1588" y="518"/>
                </a:lnTo>
                <a:lnTo>
                  <a:pt x="1566" y="536"/>
                </a:lnTo>
                <a:lnTo>
                  <a:pt x="1540" y="550"/>
                </a:lnTo>
                <a:lnTo>
                  <a:pt x="1512" y="559"/>
                </a:lnTo>
                <a:lnTo>
                  <a:pt x="1481" y="562"/>
                </a:lnTo>
                <a:lnTo>
                  <a:pt x="815" y="562"/>
                </a:lnTo>
                <a:lnTo>
                  <a:pt x="784" y="559"/>
                </a:lnTo>
                <a:lnTo>
                  <a:pt x="756" y="550"/>
                </a:lnTo>
                <a:lnTo>
                  <a:pt x="730" y="536"/>
                </a:lnTo>
                <a:lnTo>
                  <a:pt x="708" y="518"/>
                </a:lnTo>
                <a:lnTo>
                  <a:pt x="689" y="495"/>
                </a:lnTo>
                <a:lnTo>
                  <a:pt x="675" y="469"/>
                </a:lnTo>
                <a:lnTo>
                  <a:pt x="667" y="441"/>
                </a:lnTo>
                <a:lnTo>
                  <a:pt x="663" y="411"/>
                </a:lnTo>
                <a:lnTo>
                  <a:pt x="663" y="407"/>
                </a:lnTo>
                <a:lnTo>
                  <a:pt x="667" y="377"/>
                </a:lnTo>
                <a:lnTo>
                  <a:pt x="675" y="348"/>
                </a:lnTo>
                <a:lnTo>
                  <a:pt x="689" y="322"/>
                </a:lnTo>
                <a:lnTo>
                  <a:pt x="708" y="300"/>
                </a:lnTo>
                <a:lnTo>
                  <a:pt x="730" y="282"/>
                </a:lnTo>
                <a:lnTo>
                  <a:pt x="756" y="268"/>
                </a:lnTo>
                <a:lnTo>
                  <a:pt x="784" y="259"/>
                </a:lnTo>
                <a:lnTo>
                  <a:pt x="815" y="256"/>
                </a:lnTo>
                <a:lnTo>
                  <a:pt x="894" y="256"/>
                </a:lnTo>
                <a:lnTo>
                  <a:pt x="913" y="252"/>
                </a:lnTo>
                <a:lnTo>
                  <a:pt x="932" y="245"/>
                </a:lnTo>
                <a:lnTo>
                  <a:pt x="947" y="233"/>
                </a:lnTo>
                <a:lnTo>
                  <a:pt x="959" y="218"/>
                </a:lnTo>
                <a:lnTo>
                  <a:pt x="966" y="199"/>
                </a:lnTo>
                <a:lnTo>
                  <a:pt x="970" y="179"/>
                </a:lnTo>
                <a:lnTo>
                  <a:pt x="970" y="177"/>
                </a:lnTo>
                <a:lnTo>
                  <a:pt x="973" y="145"/>
                </a:lnTo>
                <a:lnTo>
                  <a:pt x="980" y="115"/>
                </a:lnTo>
                <a:lnTo>
                  <a:pt x="993" y="88"/>
                </a:lnTo>
                <a:lnTo>
                  <a:pt x="1011" y="63"/>
                </a:lnTo>
                <a:lnTo>
                  <a:pt x="1032" y="41"/>
                </a:lnTo>
                <a:lnTo>
                  <a:pt x="1057" y="24"/>
                </a:lnTo>
                <a:lnTo>
                  <a:pt x="1084" y="11"/>
                </a:lnTo>
                <a:lnTo>
                  <a:pt x="1115" y="3"/>
                </a:lnTo>
                <a:lnTo>
                  <a:pt x="1146"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2" name="Freeform 20">
            <a:extLst>
              <a:ext uri="{FF2B5EF4-FFF2-40B4-BE49-F238E27FC236}">
                <a16:creationId xmlns:a16="http://schemas.microsoft.com/office/drawing/2014/main" id="{55FE7288-E98E-503D-8442-063C2404A8D2}"/>
              </a:ext>
            </a:extLst>
          </p:cNvPr>
          <p:cNvSpPr>
            <a:spLocks noEditPoints="1"/>
          </p:cNvSpPr>
          <p:nvPr/>
        </p:nvSpPr>
        <p:spPr bwMode="auto">
          <a:xfrm>
            <a:off x="1471361" y="843027"/>
            <a:ext cx="1103258" cy="923001"/>
          </a:xfrm>
          <a:custGeom>
            <a:avLst/>
            <a:gdLst>
              <a:gd name="T0" fmla="*/ 5951 w 6122"/>
              <a:gd name="T1" fmla="*/ 2977 h 4539"/>
              <a:gd name="T2" fmla="*/ 6122 w 6122"/>
              <a:gd name="T3" fmla="*/ 3311 h 4539"/>
              <a:gd name="T4" fmla="*/ 5951 w 6122"/>
              <a:gd name="T5" fmla="*/ 3647 h 4539"/>
              <a:gd name="T6" fmla="*/ 3248 w 6122"/>
              <a:gd name="T7" fmla="*/ 3722 h 4539"/>
              <a:gd name="T8" fmla="*/ 2948 w 6122"/>
              <a:gd name="T9" fmla="*/ 3502 h 4539"/>
              <a:gd name="T10" fmla="*/ 2948 w 6122"/>
              <a:gd name="T11" fmla="*/ 3120 h 4539"/>
              <a:gd name="T12" fmla="*/ 3248 w 6122"/>
              <a:gd name="T13" fmla="*/ 2900 h 4539"/>
              <a:gd name="T14" fmla="*/ 5898 w 6122"/>
              <a:gd name="T15" fmla="*/ 1899 h 4539"/>
              <a:gd name="T16" fmla="*/ 6116 w 6122"/>
              <a:gd name="T17" fmla="*/ 2202 h 4539"/>
              <a:gd name="T18" fmla="*/ 6000 w 6122"/>
              <a:gd name="T19" fmla="*/ 2564 h 4539"/>
              <a:gd name="T20" fmla="*/ 3317 w 6122"/>
              <a:gd name="T21" fmla="*/ 2685 h 4539"/>
              <a:gd name="T22" fmla="*/ 2981 w 6122"/>
              <a:gd name="T23" fmla="*/ 2516 h 4539"/>
              <a:gd name="T24" fmla="*/ 2922 w 6122"/>
              <a:gd name="T25" fmla="*/ 2139 h 4539"/>
              <a:gd name="T26" fmla="*/ 3185 w 6122"/>
              <a:gd name="T27" fmla="*/ 1875 h 4539"/>
              <a:gd name="T28" fmla="*/ 5838 w 6122"/>
              <a:gd name="T29" fmla="*/ 833 h 4539"/>
              <a:gd name="T30" fmla="*/ 6102 w 6122"/>
              <a:gd name="T31" fmla="*/ 1097 h 4539"/>
              <a:gd name="T32" fmla="*/ 6042 w 6122"/>
              <a:gd name="T33" fmla="*/ 1474 h 4539"/>
              <a:gd name="T34" fmla="*/ 5706 w 6122"/>
              <a:gd name="T35" fmla="*/ 1643 h 4539"/>
              <a:gd name="T36" fmla="*/ 3022 w 6122"/>
              <a:gd name="T37" fmla="*/ 1522 h 4539"/>
              <a:gd name="T38" fmla="*/ 2907 w 6122"/>
              <a:gd name="T39" fmla="*/ 1160 h 4539"/>
              <a:gd name="T40" fmla="*/ 3126 w 6122"/>
              <a:gd name="T41" fmla="*/ 857 h 4539"/>
              <a:gd name="T42" fmla="*/ 1427 w 6122"/>
              <a:gd name="T43" fmla="*/ 21 h 4539"/>
              <a:gd name="T44" fmla="*/ 1629 w 6122"/>
              <a:gd name="T45" fmla="*/ 262 h 4539"/>
              <a:gd name="T46" fmla="*/ 2128 w 6122"/>
              <a:gd name="T47" fmla="*/ 721 h 4539"/>
              <a:gd name="T48" fmla="*/ 2460 w 6122"/>
              <a:gd name="T49" fmla="*/ 950 h 4539"/>
              <a:gd name="T50" fmla="*/ 2490 w 6122"/>
              <a:gd name="T51" fmla="*/ 1253 h 4539"/>
              <a:gd name="T52" fmla="*/ 2228 w 6122"/>
              <a:gd name="T53" fmla="*/ 1468 h 4539"/>
              <a:gd name="T54" fmla="*/ 1857 w 6122"/>
              <a:gd name="T55" fmla="*/ 1353 h 4539"/>
              <a:gd name="T56" fmla="*/ 1200 w 6122"/>
              <a:gd name="T57" fmla="*/ 1199 h 4539"/>
              <a:gd name="T58" fmla="*/ 902 w 6122"/>
              <a:gd name="T59" fmla="*/ 1327 h 4539"/>
              <a:gd name="T60" fmla="*/ 846 w 6122"/>
              <a:gd name="T61" fmla="*/ 1539 h 4539"/>
              <a:gd name="T62" fmla="*/ 967 w 6122"/>
              <a:gd name="T63" fmla="*/ 1732 h 4539"/>
              <a:gd name="T64" fmla="*/ 1356 w 6122"/>
              <a:gd name="T65" fmla="*/ 1882 h 4539"/>
              <a:gd name="T66" fmla="*/ 1976 w 6122"/>
              <a:gd name="T67" fmla="*/ 2070 h 4539"/>
              <a:gd name="T68" fmla="*/ 2410 w 6122"/>
              <a:gd name="T69" fmla="*/ 2343 h 4539"/>
              <a:gd name="T70" fmla="*/ 2616 w 6122"/>
              <a:gd name="T71" fmla="*/ 2763 h 4539"/>
              <a:gd name="T72" fmla="*/ 2590 w 6122"/>
              <a:gd name="T73" fmla="*/ 3265 h 4539"/>
              <a:gd name="T74" fmla="*/ 2287 w 6122"/>
              <a:gd name="T75" fmla="*/ 3725 h 4539"/>
              <a:gd name="T76" fmla="*/ 1744 w 6122"/>
              <a:gd name="T77" fmla="*/ 3963 h 4539"/>
              <a:gd name="T78" fmla="*/ 1558 w 6122"/>
              <a:gd name="T79" fmla="*/ 4426 h 4539"/>
              <a:gd name="T80" fmla="*/ 1258 w 6122"/>
              <a:gd name="T81" fmla="*/ 4533 h 4539"/>
              <a:gd name="T82" fmla="*/ 1017 w 6122"/>
              <a:gd name="T83" fmla="*/ 4331 h 4539"/>
              <a:gd name="T84" fmla="*/ 614 w 6122"/>
              <a:gd name="T85" fmla="*/ 3848 h 4539"/>
              <a:gd name="T86" fmla="*/ 67 w 6122"/>
              <a:gd name="T87" fmla="*/ 3521 h 4539"/>
              <a:gd name="T88" fmla="*/ 22 w 6122"/>
              <a:gd name="T89" fmla="*/ 3196 h 4539"/>
              <a:gd name="T90" fmla="*/ 282 w 6122"/>
              <a:gd name="T91" fmla="*/ 2980 h 4539"/>
              <a:gd name="T92" fmla="*/ 555 w 6122"/>
              <a:gd name="T93" fmla="*/ 3042 h 4539"/>
              <a:gd name="T94" fmla="*/ 1102 w 6122"/>
              <a:gd name="T95" fmla="*/ 3307 h 4539"/>
              <a:gd name="T96" fmla="*/ 1633 w 6122"/>
              <a:gd name="T97" fmla="*/ 3318 h 4539"/>
              <a:gd name="T98" fmla="*/ 1879 w 6122"/>
              <a:gd name="T99" fmla="*/ 3127 h 4539"/>
              <a:gd name="T100" fmla="*/ 1881 w 6122"/>
              <a:gd name="T101" fmla="*/ 2915 h 4539"/>
              <a:gd name="T102" fmla="*/ 1701 w 6122"/>
              <a:gd name="T103" fmla="*/ 2750 h 4539"/>
              <a:gd name="T104" fmla="*/ 1223 w 6122"/>
              <a:gd name="T105" fmla="*/ 2590 h 4539"/>
              <a:gd name="T106" fmla="*/ 685 w 6122"/>
              <a:gd name="T107" fmla="*/ 2419 h 4539"/>
              <a:gd name="T108" fmla="*/ 306 w 6122"/>
              <a:gd name="T109" fmla="*/ 2165 h 4539"/>
              <a:gd name="T110" fmla="*/ 122 w 6122"/>
              <a:gd name="T111" fmla="*/ 1750 h 4539"/>
              <a:gd name="T112" fmla="*/ 152 w 6122"/>
              <a:gd name="T113" fmla="*/ 1262 h 4539"/>
              <a:gd name="T114" fmla="*/ 456 w 6122"/>
              <a:gd name="T115" fmla="*/ 810 h 4539"/>
              <a:gd name="T116" fmla="*/ 996 w 6122"/>
              <a:gd name="T117" fmla="*/ 571 h 4539"/>
              <a:gd name="T118" fmla="*/ 1109 w 6122"/>
              <a:gd name="T119" fmla="*/ 75 h 4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22" h="4539">
                <a:moveTo>
                  <a:pt x="3317" y="2895"/>
                </a:moveTo>
                <a:lnTo>
                  <a:pt x="5706" y="2895"/>
                </a:lnTo>
                <a:lnTo>
                  <a:pt x="5773" y="2900"/>
                </a:lnTo>
                <a:lnTo>
                  <a:pt x="5838" y="2917"/>
                </a:lnTo>
                <a:lnTo>
                  <a:pt x="5898" y="2941"/>
                </a:lnTo>
                <a:lnTo>
                  <a:pt x="5951" y="2977"/>
                </a:lnTo>
                <a:lnTo>
                  <a:pt x="6000" y="3017"/>
                </a:lnTo>
                <a:lnTo>
                  <a:pt x="6042" y="3066"/>
                </a:lnTo>
                <a:lnTo>
                  <a:pt x="6076" y="3120"/>
                </a:lnTo>
                <a:lnTo>
                  <a:pt x="6102" y="3181"/>
                </a:lnTo>
                <a:lnTo>
                  <a:pt x="6116" y="3244"/>
                </a:lnTo>
                <a:lnTo>
                  <a:pt x="6122" y="3311"/>
                </a:lnTo>
                <a:lnTo>
                  <a:pt x="6116" y="3380"/>
                </a:lnTo>
                <a:lnTo>
                  <a:pt x="6102" y="3443"/>
                </a:lnTo>
                <a:lnTo>
                  <a:pt x="6076" y="3502"/>
                </a:lnTo>
                <a:lnTo>
                  <a:pt x="6042" y="3558"/>
                </a:lnTo>
                <a:lnTo>
                  <a:pt x="6000" y="3606"/>
                </a:lnTo>
                <a:lnTo>
                  <a:pt x="5951" y="3647"/>
                </a:lnTo>
                <a:lnTo>
                  <a:pt x="5898" y="3681"/>
                </a:lnTo>
                <a:lnTo>
                  <a:pt x="5838" y="3707"/>
                </a:lnTo>
                <a:lnTo>
                  <a:pt x="5773" y="3722"/>
                </a:lnTo>
                <a:lnTo>
                  <a:pt x="5706" y="3727"/>
                </a:lnTo>
                <a:lnTo>
                  <a:pt x="3317" y="3727"/>
                </a:lnTo>
                <a:lnTo>
                  <a:pt x="3248" y="3722"/>
                </a:lnTo>
                <a:lnTo>
                  <a:pt x="3185" y="3707"/>
                </a:lnTo>
                <a:lnTo>
                  <a:pt x="3126" y="3681"/>
                </a:lnTo>
                <a:lnTo>
                  <a:pt x="3070" y="3647"/>
                </a:lnTo>
                <a:lnTo>
                  <a:pt x="3022" y="3606"/>
                </a:lnTo>
                <a:lnTo>
                  <a:pt x="2981" y="3558"/>
                </a:lnTo>
                <a:lnTo>
                  <a:pt x="2948" y="3502"/>
                </a:lnTo>
                <a:lnTo>
                  <a:pt x="2922" y="3443"/>
                </a:lnTo>
                <a:lnTo>
                  <a:pt x="2907" y="3380"/>
                </a:lnTo>
                <a:lnTo>
                  <a:pt x="2901" y="3311"/>
                </a:lnTo>
                <a:lnTo>
                  <a:pt x="2907" y="3244"/>
                </a:lnTo>
                <a:lnTo>
                  <a:pt x="2922" y="3181"/>
                </a:lnTo>
                <a:lnTo>
                  <a:pt x="2948" y="3120"/>
                </a:lnTo>
                <a:lnTo>
                  <a:pt x="2981" y="3066"/>
                </a:lnTo>
                <a:lnTo>
                  <a:pt x="3022" y="3017"/>
                </a:lnTo>
                <a:lnTo>
                  <a:pt x="3070" y="2977"/>
                </a:lnTo>
                <a:lnTo>
                  <a:pt x="3126" y="2941"/>
                </a:lnTo>
                <a:lnTo>
                  <a:pt x="3185" y="2917"/>
                </a:lnTo>
                <a:lnTo>
                  <a:pt x="3248" y="2900"/>
                </a:lnTo>
                <a:lnTo>
                  <a:pt x="3317" y="2895"/>
                </a:lnTo>
                <a:close/>
                <a:moveTo>
                  <a:pt x="3317" y="1853"/>
                </a:moveTo>
                <a:lnTo>
                  <a:pt x="5706" y="1853"/>
                </a:lnTo>
                <a:lnTo>
                  <a:pt x="5773" y="1858"/>
                </a:lnTo>
                <a:lnTo>
                  <a:pt x="5838" y="1875"/>
                </a:lnTo>
                <a:lnTo>
                  <a:pt x="5898" y="1899"/>
                </a:lnTo>
                <a:lnTo>
                  <a:pt x="5951" y="1934"/>
                </a:lnTo>
                <a:lnTo>
                  <a:pt x="6000" y="1975"/>
                </a:lnTo>
                <a:lnTo>
                  <a:pt x="6042" y="2024"/>
                </a:lnTo>
                <a:lnTo>
                  <a:pt x="6076" y="2077"/>
                </a:lnTo>
                <a:lnTo>
                  <a:pt x="6102" y="2139"/>
                </a:lnTo>
                <a:lnTo>
                  <a:pt x="6116" y="2202"/>
                </a:lnTo>
                <a:lnTo>
                  <a:pt x="6122" y="2269"/>
                </a:lnTo>
                <a:lnTo>
                  <a:pt x="6116" y="2338"/>
                </a:lnTo>
                <a:lnTo>
                  <a:pt x="6102" y="2401"/>
                </a:lnTo>
                <a:lnTo>
                  <a:pt x="6076" y="2460"/>
                </a:lnTo>
                <a:lnTo>
                  <a:pt x="6042" y="2516"/>
                </a:lnTo>
                <a:lnTo>
                  <a:pt x="6000" y="2564"/>
                </a:lnTo>
                <a:lnTo>
                  <a:pt x="5951" y="2605"/>
                </a:lnTo>
                <a:lnTo>
                  <a:pt x="5898" y="2638"/>
                </a:lnTo>
                <a:lnTo>
                  <a:pt x="5838" y="2664"/>
                </a:lnTo>
                <a:lnTo>
                  <a:pt x="5773" y="2679"/>
                </a:lnTo>
                <a:lnTo>
                  <a:pt x="5706" y="2685"/>
                </a:lnTo>
                <a:lnTo>
                  <a:pt x="3317" y="2685"/>
                </a:lnTo>
                <a:lnTo>
                  <a:pt x="3248" y="2679"/>
                </a:lnTo>
                <a:lnTo>
                  <a:pt x="3185" y="2664"/>
                </a:lnTo>
                <a:lnTo>
                  <a:pt x="3126" y="2638"/>
                </a:lnTo>
                <a:lnTo>
                  <a:pt x="3070" y="2605"/>
                </a:lnTo>
                <a:lnTo>
                  <a:pt x="3022" y="2564"/>
                </a:lnTo>
                <a:lnTo>
                  <a:pt x="2981" y="2516"/>
                </a:lnTo>
                <a:lnTo>
                  <a:pt x="2948" y="2460"/>
                </a:lnTo>
                <a:lnTo>
                  <a:pt x="2922" y="2401"/>
                </a:lnTo>
                <a:lnTo>
                  <a:pt x="2907" y="2338"/>
                </a:lnTo>
                <a:lnTo>
                  <a:pt x="2901" y="2269"/>
                </a:lnTo>
                <a:lnTo>
                  <a:pt x="2907" y="2202"/>
                </a:lnTo>
                <a:lnTo>
                  <a:pt x="2922" y="2139"/>
                </a:lnTo>
                <a:lnTo>
                  <a:pt x="2948" y="2077"/>
                </a:lnTo>
                <a:lnTo>
                  <a:pt x="2981" y="2024"/>
                </a:lnTo>
                <a:lnTo>
                  <a:pt x="3022" y="1975"/>
                </a:lnTo>
                <a:lnTo>
                  <a:pt x="3070" y="1934"/>
                </a:lnTo>
                <a:lnTo>
                  <a:pt x="3126" y="1899"/>
                </a:lnTo>
                <a:lnTo>
                  <a:pt x="3185" y="1875"/>
                </a:lnTo>
                <a:lnTo>
                  <a:pt x="3248" y="1858"/>
                </a:lnTo>
                <a:lnTo>
                  <a:pt x="3317" y="1853"/>
                </a:lnTo>
                <a:close/>
                <a:moveTo>
                  <a:pt x="3317" y="810"/>
                </a:moveTo>
                <a:lnTo>
                  <a:pt x="5706" y="810"/>
                </a:lnTo>
                <a:lnTo>
                  <a:pt x="5773" y="816"/>
                </a:lnTo>
                <a:lnTo>
                  <a:pt x="5838" y="833"/>
                </a:lnTo>
                <a:lnTo>
                  <a:pt x="5898" y="857"/>
                </a:lnTo>
                <a:lnTo>
                  <a:pt x="5951" y="892"/>
                </a:lnTo>
                <a:lnTo>
                  <a:pt x="6000" y="933"/>
                </a:lnTo>
                <a:lnTo>
                  <a:pt x="6042" y="981"/>
                </a:lnTo>
                <a:lnTo>
                  <a:pt x="6076" y="1035"/>
                </a:lnTo>
                <a:lnTo>
                  <a:pt x="6102" y="1097"/>
                </a:lnTo>
                <a:lnTo>
                  <a:pt x="6116" y="1160"/>
                </a:lnTo>
                <a:lnTo>
                  <a:pt x="6122" y="1227"/>
                </a:lnTo>
                <a:lnTo>
                  <a:pt x="6116" y="1295"/>
                </a:lnTo>
                <a:lnTo>
                  <a:pt x="6102" y="1358"/>
                </a:lnTo>
                <a:lnTo>
                  <a:pt x="6076" y="1418"/>
                </a:lnTo>
                <a:lnTo>
                  <a:pt x="6042" y="1474"/>
                </a:lnTo>
                <a:lnTo>
                  <a:pt x="6000" y="1522"/>
                </a:lnTo>
                <a:lnTo>
                  <a:pt x="5951" y="1563"/>
                </a:lnTo>
                <a:lnTo>
                  <a:pt x="5898" y="1596"/>
                </a:lnTo>
                <a:lnTo>
                  <a:pt x="5838" y="1622"/>
                </a:lnTo>
                <a:lnTo>
                  <a:pt x="5773" y="1637"/>
                </a:lnTo>
                <a:lnTo>
                  <a:pt x="5706" y="1643"/>
                </a:lnTo>
                <a:lnTo>
                  <a:pt x="3317" y="1643"/>
                </a:lnTo>
                <a:lnTo>
                  <a:pt x="3248" y="1637"/>
                </a:lnTo>
                <a:lnTo>
                  <a:pt x="3185" y="1622"/>
                </a:lnTo>
                <a:lnTo>
                  <a:pt x="3126" y="1596"/>
                </a:lnTo>
                <a:lnTo>
                  <a:pt x="3070" y="1563"/>
                </a:lnTo>
                <a:lnTo>
                  <a:pt x="3022" y="1522"/>
                </a:lnTo>
                <a:lnTo>
                  <a:pt x="2981" y="1474"/>
                </a:lnTo>
                <a:lnTo>
                  <a:pt x="2948" y="1418"/>
                </a:lnTo>
                <a:lnTo>
                  <a:pt x="2922" y="1358"/>
                </a:lnTo>
                <a:lnTo>
                  <a:pt x="2907" y="1295"/>
                </a:lnTo>
                <a:lnTo>
                  <a:pt x="2901" y="1227"/>
                </a:lnTo>
                <a:lnTo>
                  <a:pt x="2907" y="1160"/>
                </a:lnTo>
                <a:lnTo>
                  <a:pt x="2922" y="1097"/>
                </a:lnTo>
                <a:lnTo>
                  <a:pt x="2948" y="1035"/>
                </a:lnTo>
                <a:lnTo>
                  <a:pt x="2981" y="981"/>
                </a:lnTo>
                <a:lnTo>
                  <a:pt x="3022" y="933"/>
                </a:lnTo>
                <a:lnTo>
                  <a:pt x="3070" y="892"/>
                </a:lnTo>
                <a:lnTo>
                  <a:pt x="3126" y="857"/>
                </a:lnTo>
                <a:lnTo>
                  <a:pt x="3185" y="833"/>
                </a:lnTo>
                <a:lnTo>
                  <a:pt x="3248" y="816"/>
                </a:lnTo>
                <a:lnTo>
                  <a:pt x="3317" y="810"/>
                </a:lnTo>
                <a:close/>
                <a:moveTo>
                  <a:pt x="1315" y="0"/>
                </a:moveTo>
                <a:lnTo>
                  <a:pt x="1373" y="6"/>
                </a:lnTo>
                <a:lnTo>
                  <a:pt x="1427" y="21"/>
                </a:lnTo>
                <a:lnTo>
                  <a:pt x="1477" y="43"/>
                </a:lnTo>
                <a:lnTo>
                  <a:pt x="1521" y="75"/>
                </a:lnTo>
                <a:lnTo>
                  <a:pt x="1558" y="114"/>
                </a:lnTo>
                <a:lnTo>
                  <a:pt x="1590" y="158"/>
                </a:lnTo>
                <a:lnTo>
                  <a:pt x="1614" y="209"/>
                </a:lnTo>
                <a:lnTo>
                  <a:pt x="1629" y="262"/>
                </a:lnTo>
                <a:lnTo>
                  <a:pt x="1634" y="320"/>
                </a:lnTo>
                <a:lnTo>
                  <a:pt x="1634" y="573"/>
                </a:lnTo>
                <a:lnTo>
                  <a:pt x="1764" y="599"/>
                </a:lnTo>
                <a:lnTo>
                  <a:pt x="1889" y="632"/>
                </a:lnTo>
                <a:lnTo>
                  <a:pt x="2011" y="671"/>
                </a:lnTo>
                <a:lnTo>
                  <a:pt x="2128" y="721"/>
                </a:lnTo>
                <a:lnTo>
                  <a:pt x="2239" y="777"/>
                </a:lnTo>
                <a:lnTo>
                  <a:pt x="2347" y="840"/>
                </a:lnTo>
                <a:lnTo>
                  <a:pt x="2378" y="861"/>
                </a:lnTo>
                <a:lnTo>
                  <a:pt x="2408" y="885"/>
                </a:lnTo>
                <a:lnTo>
                  <a:pt x="2434" y="914"/>
                </a:lnTo>
                <a:lnTo>
                  <a:pt x="2460" y="950"/>
                </a:lnTo>
                <a:lnTo>
                  <a:pt x="2480" y="989"/>
                </a:lnTo>
                <a:lnTo>
                  <a:pt x="2497" y="1033"/>
                </a:lnTo>
                <a:lnTo>
                  <a:pt x="2506" y="1080"/>
                </a:lnTo>
                <a:lnTo>
                  <a:pt x="2510" y="1132"/>
                </a:lnTo>
                <a:lnTo>
                  <a:pt x="2504" y="1195"/>
                </a:lnTo>
                <a:lnTo>
                  <a:pt x="2490" y="1253"/>
                </a:lnTo>
                <a:lnTo>
                  <a:pt x="2464" y="1306"/>
                </a:lnTo>
                <a:lnTo>
                  <a:pt x="2430" y="1353"/>
                </a:lnTo>
                <a:lnTo>
                  <a:pt x="2388" y="1394"/>
                </a:lnTo>
                <a:lnTo>
                  <a:pt x="2341" y="1427"/>
                </a:lnTo>
                <a:lnTo>
                  <a:pt x="2287" y="1453"/>
                </a:lnTo>
                <a:lnTo>
                  <a:pt x="2228" y="1468"/>
                </a:lnTo>
                <a:lnTo>
                  <a:pt x="2165" y="1474"/>
                </a:lnTo>
                <a:lnTo>
                  <a:pt x="2115" y="1470"/>
                </a:lnTo>
                <a:lnTo>
                  <a:pt x="2067" y="1459"/>
                </a:lnTo>
                <a:lnTo>
                  <a:pt x="2022" y="1442"/>
                </a:lnTo>
                <a:lnTo>
                  <a:pt x="1979" y="1420"/>
                </a:lnTo>
                <a:lnTo>
                  <a:pt x="1857" y="1353"/>
                </a:lnTo>
                <a:lnTo>
                  <a:pt x="1738" y="1297"/>
                </a:lnTo>
                <a:lnTo>
                  <a:pt x="1621" y="1254"/>
                </a:lnTo>
                <a:lnTo>
                  <a:pt x="1505" y="1221"/>
                </a:lnTo>
                <a:lnTo>
                  <a:pt x="1390" y="1202"/>
                </a:lnTo>
                <a:lnTo>
                  <a:pt x="1274" y="1195"/>
                </a:lnTo>
                <a:lnTo>
                  <a:pt x="1200" y="1199"/>
                </a:lnTo>
                <a:lnTo>
                  <a:pt x="1133" y="1208"/>
                </a:lnTo>
                <a:lnTo>
                  <a:pt x="1072" y="1221"/>
                </a:lnTo>
                <a:lnTo>
                  <a:pt x="1020" y="1241"/>
                </a:lnTo>
                <a:lnTo>
                  <a:pt x="974" y="1266"/>
                </a:lnTo>
                <a:lnTo>
                  <a:pt x="933" y="1295"/>
                </a:lnTo>
                <a:lnTo>
                  <a:pt x="902" y="1327"/>
                </a:lnTo>
                <a:lnTo>
                  <a:pt x="876" y="1364"/>
                </a:lnTo>
                <a:lnTo>
                  <a:pt x="857" y="1403"/>
                </a:lnTo>
                <a:lnTo>
                  <a:pt x="846" y="1444"/>
                </a:lnTo>
                <a:lnTo>
                  <a:pt x="844" y="1487"/>
                </a:lnTo>
                <a:lnTo>
                  <a:pt x="844" y="1498"/>
                </a:lnTo>
                <a:lnTo>
                  <a:pt x="846" y="1539"/>
                </a:lnTo>
                <a:lnTo>
                  <a:pt x="852" y="1578"/>
                </a:lnTo>
                <a:lnTo>
                  <a:pt x="863" y="1613"/>
                </a:lnTo>
                <a:lnTo>
                  <a:pt x="879" y="1646"/>
                </a:lnTo>
                <a:lnTo>
                  <a:pt x="902" y="1676"/>
                </a:lnTo>
                <a:lnTo>
                  <a:pt x="931" y="1706"/>
                </a:lnTo>
                <a:lnTo>
                  <a:pt x="967" y="1732"/>
                </a:lnTo>
                <a:lnTo>
                  <a:pt x="1009" y="1758"/>
                </a:lnTo>
                <a:lnTo>
                  <a:pt x="1061" y="1782"/>
                </a:lnTo>
                <a:lnTo>
                  <a:pt x="1121" y="1806"/>
                </a:lnTo>
                <a:lnTo>
                  <a:pt x="1189" y="1832"/>
                </a:lnTo>
                <a:lnTo>
                  <a:pt x="1269" y="1856"/>
                </a:lnTo>
                <a:lnTo>
                  <a:pt x="1356" y="1882"/>
                </a:lnTo>
                <a:lnTo>
                  <a:pt x="1456" y="1910"/>
                </a:lnTo>
                <a:lnTo>
                  <a:pt x="1566" y="1938"/>
                </a:lnTo>
                <a:lnTo>
                  <a:pt x="1677" y="1968"/>
                </a:lnTo>
                <a:lnTo>
                  <a:pt x="1783" y="2001"/>
                </a:lnTo>
                <a:lnTo>
                  <a:pt x="1881" y="2035"/>
                </a:lnTo>
                <a:lnTo>
                  <a:pt x="1976" y="2070"/>
                </a:lnTo>
                <a:lnTo>
                  <a:pt x="2063" y="2107"/>
                </a:lnTo>
                <a:lnTo>
                  <a:pt x="2145" y="2148"/>
                </a:lnTo>
                <a:lnTo>
                  <a:pt x="2221" y="2193"/>
                </a:lnTo>
                <a:lnTo>
                  <a:pt x="2289" y="2239"/>
                </a:lnTo>
                <a:lnTo>
                  <a:pt x="2354" y="2289"/>
                </a:lnTo>
                <a:lnTo>
                  <a:pt x="2410" y="2343"/>
                </a:lnTo>
                <a:lnTo>
                  <a:pt x="2462" y="2401"/>
                </a:lnTo>
                <a:lnTo>
                  <a:pt x="2506" y="2464"/>
                </a:lnTo>
                <a:lnTo>
                  <a:pt x="2543" y="2531"/>
                </a:lnTo>
                <a:lnTo>
                  <a:pt x="2575" y="2603"/>
                </a:lnTo>
                <a:lnTo>
                  <a:pt x="2599" y="2681"/>
                </a:lnTo>
                <a:lnTo>
                  <a:pt x="2616" y="2763"/>
                </a:lnTo>
                <a:lnTo>
                  <a:pt x="2627" y="2852"/>
                </a:lnTo>
                <a:lnTo>
                  <a:pt x="2631" y="2945"/>
                </a:lnTo>
                <a:lnTo>
                  <a:pt x="2631" y="2956"/>
                </a:lnTo>
                <a:lnTo>
                  <a:pt x="2627" y="3064"/>
                </a:lnTo>
                <a:lnTo>
                  <a:pt x="2612" y="3166"/>
                </a:lnTo>
                <a:lnTo>
                  <a:pt x="2590" y="3265"/>
                </a:lnTo>
                <a:lnTo>
                  <a:pt x="2558" y="3356"/>
                </a:lnTo>
                <a:lnTo>
                  <a:pt x="2519" y="3441"/>
                </a:lnTo>
                <a:lnTo>
                  <a:pt x="2473" y="3521"/>
                </a:lnTo>
                <a:lnTo>
                  <a:pt x="2417" y="3595"/>
                </a:lnTo>
                <a:lnTo>
                  <a:pt x="2356" y="3662"/>
                </a:lnTo>
                <a:lnTo>
                  <a:pt x="2287" y="3725"/>
                </a:lnTo>
                <a:lnTo>
                  <a:pt x="2211" y="3781"/>
                </a:lnTo>
                <a:lnTo>
                  <a:pt x="2130" y="3829"/>
                </a:lnTo>
                <a:lnTo>
                  <a:pt x="2041" y="3872"/>
                </a:lnTo>
                <a:lnTo>
                  <a:pt x="1948" y="3909"/>
                </a:lnTo>
                <a:lnTo>
                  <a:pt x="1848" y="3941"/>
                </a:lnTo>
                <a:lnTo>
                  <a:pt x="1744" y="3963"/>
                </a:lnTo>
                <a:lnTo>
                  <a:pt x="1634" y="3982"/>
                </a:lnTo>
                <a:lnTo>
                  <a:pt x="1634" y="4219"/>
                </a:lnTo>
                <a:lnTo>
                  <a:pt x="1629" y="4277"/>
                </a:lnTo>
                <a:lnTo>
                  <a:pt x="1614" y="4331"/>
                </a:lnTo>
                <a:lnTo>
                  <a:pt x="1590" y="4381"/>
                </a:lnTo>
                <a:lnTo>
                  <a:pt x="1558" y="4426"/>
                </a:lnTo>
                <a:lnTo>
                  <a:pt x="1521" y="4463"/>
                </a:lnTo>
                <a:lnTo>
                  <a:pt x="1477" y="4494"/>
                </a:lnTo>
                <a:lnTo>
                  <a:pt x="1427" y="4519"/>
                </a:lnTo>
                <a:lnTo>
                  <a:pt x="1373" y="4533"/>
                </a:lnTo>
                <a:lnTo>
                  <a:pt x="1315" y="4539"/>
                </a:lnTo>
                <a:lnTo>
                  <a:pt x="1258" y="4533"/>
                </a:lnTo>
                <a:lnTo>
                  <a:pt x="1204" y="4519"/>
                </a:lnTo>
                <a:lnTo>
                  <a:pt x="1154" y="4494"/>
                </a:lnTo>
                <a:lnTo>
                  <a:pt x="1109" y="4463"/>
                </a:lnTo>
                <a:lnTo>
                  <a:pt x="1070" y="4426"/>
                </a:lnTo>
                <a:lnTo>
                  <a:pt x="1039" y="4381"/>
                </a:lnTo>
                <a:lnTo>
                  <a:pt x="1017" y="4331"/>
                </a:lnTo>
                <a:lnTo>
                  <a:pt x="1002" y="4277"/>
                </a:lnTo>
                <a:lnTo>
                  <a:pt x="996" y="4219"/>
                </a:lnTo>
                <a:lnTo>
                  <a:pt x="996" y="3956"/>
                </a:lnTo>
                <a:lnTo>
                  <a:pt x="866" y="3926"/>
                </a:lnTo>
                <a:lnTo>
                  <a:pt x="738" y="3891"/>
                </a:lnTo>
                <a:lnTo>
                  <a:pt x="614" y="3848"/>
                </a:lnTo>
                <a:lnTo>
                  <a:pt x="490" y="3796"/>
                </a:lnTo>
                <a:lnTo>
                  <a:pt x="369" y="3736"/>
                </a:lnTo>
                <a:lnTo>
                  <a:pt x="252" y="3670"/>
                </a:lnTo>
                <a:lnTo>
                  <a:pt x="139" y="3593"/>
                </a:lnTo>
                <a:lnTo>
                  <a:pt x="100" y="3562"/>
                </a:lnTo>
                <a:lnTo>
                  <a:pt x="67" y="3521"/>
                </a:lnTo>
                <a:lnTo>
                  <a:pt x="39" y="3476"/>
                </a:lnTo>
                <a:lnTo>
                  <a:pt x="19" y="3426"/>
                </a:lnTo>
                <a:lnTo>
                  <a:pt x="4" y="3372"/>
                </a:lnTo>
                <a:lnTo>
                  <a:pt x="0" y="3315"/>
                </a:lnTo>
                <a:lnTo>
                  <a:pt x="6" y="3253"/>
                </a:lnTo>
                <a:lnTo>
                  <a:pt x="22" y="3196"/>
                </a:lnTo>
                <a:lnTo>
                  <a:pt x="46" y="3142"/>
                </a:lnTo>
                <a:lnTo>
                  <a:pt x="82" y="3095"/>
                </a:lnTo>
                <a:lnTo>
                  <a:pt x="122" y="3055"/>
                </a:lnTo>
                <a:lnTo>
                  <a:pt x="171" y="3021"/>
                </a:lnTo>
                <a:lnTo>
                  <a:pt x="224" y="2995"/>
                </a:lnTo>
                <a:lnTo>
                  <a:pt x="282" y="2980"/>
                </a:lnTo>
                <a:lnTo>
                  <a:pt x="345" y="2975"/>
                </a:lnTo>
                <a:lnTo>
                  <a:pt x="399" y="2978"/>
                </a:lnTo>
                <a:lnTo>
                  <a:pt x="447" y="2990"/>
                </a:lnTo>
                <a:lnTo>
                  <a:pt x="488" y="3004"/>
                </a:lnTo>
                <a:lnTo>
                  <a:pt x="525" y="3023"/>
                </a:lnTo>
                <a:lnTo>
                  <a:pt x="555" y="3042"/>
                </a:lnTo>
                <a:lnTo>
                  <a:pt x="640" y="3101"/>
                </a:lnTo>
                <a:lnTo>
                  <a:pt x="729" y="3155"/>
                </a:lnTo>
                <a:lnTo>
                  <a:pt x="818" y="3203"/>
                </a:lnTo>
                <a:lnTo>
                  <a:pt x="911" y="3246"/>
                </a:lnTo>
                <a:lnTo>
                  <a:pt x="1005" y="3279"/>
                </a:lnTo>
                <a:lnTo>
                  <a:pt x="1102" y="3307"/>
                </a:lnTo>
                <a:lnTo>
                  <a:pt x="1202" y="3328"/>
                </a:lnTo>
                <a:lnTo>
                  <a:pt x="1306" y="3341"/>
                </a:lnTo>
                <a:lnTo>
                  <a:pt x="1414" y="3344"/>
                </a:lnTo>
                <a:lnTo>
                  <a:pt x="1493" y="3341"/>
                </a:lnTo>
                <a:lnTo>
                  <a:pt x="1566" y="3333"/>
                </a:lnTo>
                <a:lnTo>
                  <a:pt x="1633" y="3318"/>
                </a:lnTo>
                <a:lnTo>
                  <a:pt x="1692" y="3298"/>
                </a:lnTo>
                <a:lnTo>
                  <a:pt x="1744" y="3274"/>
                </a:lnTo>
                <a:lnTo>
                  <a:pt x="1790" y="3244"/>
                </a:lnTo>
                <a:lnTo>
                  <a:pt x="1827" y="3209"/>
                </a:lnTo>
                <a:lnTo>
                  <a:pt x="1857" y="3170"/>
                </a:lnTo>
                <a:lnTo>
                  <a:pt x="1879" y="3127"/>
                </a:lnTo>
                <a:lnTo>
                  <a:pt x="1892" y="3079"/>
                </a:lnTo>
                <a:lnTo>
                  <a:pt x="1898" y="3029"/>
                </a:lnTo>
                <a:lnTo>
                  <a:pt x="1898" y="3017"/>
                </a:lnTo>
                <a:lnTo>
                  <a:pt x="1896" y="2982"/>
                </a:lnTo>
                <a:lnTo>
                  <a:pt x="1890" y="2949"/>
                </a:lnTo>
                <a:lnTo>
                  <a:pt x="1881" y="2915"/>
                </a:lnTo>
                <a:lnTo>
                  <a:pt x="1866" y="2886"/>
                </a:lnTo>
                <a:lnTo>
                  <a:pt x="1846" y="2856"/>
                </a:lnTo>
                <a:lnTo>
                  <a:pt x="1820" y="2828"/>
                </a:lnTo>
                <a:lnTo>
                  <a:pt x="1788" y="2802"/>
                </a:lnTo>
                <a:lnTo>
                  <a:pt x="1749" y="2776"/>
                </a:lnTo>
                <a:lnTo>
                  <a:pt x="1701" y="2750"/>
                </a:lnTo>
                <a:lnTo>
                  <a:pt x="1646" y="2724"/>
                </a:lnTo>
                <a:lnTo>
                  <a:pt x="1581" y="2698"/>
                </a:lnTo>
                <a:lnTo>
                  <a:pt x="1506" y="2674"/>
                </a:lnTo>
                <a:lnTo>
                  <a:pt x="1423" y="2646"/>
                </a:lnTo>
                <a:lnTo>
                  <a:pt x="1328" y="2620"/>
                </a:lnTo>
                <a:lnTo>
                  <a:pt x="1223" y="2590"/>
                </a:lnTo>
                <a:lnTo>
                  <a:pt x="1122" y="2564"/>
                </a:lnTo>
                <a:lnTo>
                  <a:pt x="1026" y="2538"/>
                </a:lnTo>
                <a:lnTo>
                  <a:pt x="935" y="2510"/>
                </a:lnTo>
                <a:lnTo>
                  <a:pt x="846" y="2482"/>
                </a:lnTo>
                <a:lnTo>
                  <a:pt x="762" y="2451"/>
                </a:lnTo>
                <a:lnTo>
                  <a:pt x="685" y="2419"/>
                </a:lnTo>
                <a:lnTo>
                  <a:pt x="608" y="2384"/>
                </a:lnTo>
                <a:lnTo>
                  <a:pt x="538" y="2347"/>
                </a:lnTo>
                <a:lnTo>
                  <a:pt x="473" y="2306"/>
                </a:lnTo>
                <a:lnTo>
                  <a:pt x="412" y="2263"/>
                </a:lnTo>
                <a:lnTo>
                  <a:pt x="358" y="2215"/>
                </a:lnTo>
                <a:lnTo>
                  <a:pt x="306" y="2165"/>
                </a:lnTo>
                <a:lnTo>
                  <a:pt x="262" y="2109"/>
                </a:lnTo>
                <a:lnTo>
                  <a:pt x="223" y="2048"/>
                </a:lnTo>
                <a:lnTo>
                  <a:pt x="189" y="1981"/>
                </a:lnTo>
                <a:lnTo>
                  <a:pt x="161" y="1910"/>
                </a:lnTo>
                <a:lnTo>
                  <a:pt x="139" y="1834"/>
                </a:lnTo>
                <a:lnTo>
                  <a:pt x="122" y="1750"/>
                </a:lnTo>
                <a:lnTo>
                  <a:pt x="113" y="1661"/>
                </a:lnTo>
                <a:lnTo>
                  <a:pt x="109" y="1565"/>
                </a:lnTo>
                <a:lnTo>
                  <a:pt x="109" y="1554"/>
                </a:lnTo>
                <a:lnTo>
                  <a:pt x="115" y="1453"/>
                </a:lnTo>
                <a:lnTo>
                  <a:pt x="128" y="1355"/>
                </a:lnTo>
                <a:lnTo>
                  <a:pt x="152" y="1262"/>
                </a:lnTo>
                <a:lnTo>
                  <a:pt x="182" y="1175"/>
                </a:lnTo>
                <a:lnTo>
                  <a:pt x="223" y="1091"/>
                </a:lnTo>
                <a:lnTo>
                  <a:pt x="269" y="1011"/>
                </a:lnTo>
                <a:lnTo>
                  <a:pt x="325" y="939"/>
                </a:lnTo>
                <a:lnTo>
                  <a:pt x="386" y="872"/>
                </a:lnTo>
                <a:lnTo>
                  <a:pt x="456" y="810"/>
                </a:lnTo>
                <a:lnTo>
                  <a:pt x="531" y="753"/>
                </a:lnTo>
                <a:lnTo>
                  <a:pt x="612" y="705"/>
                </a:lnTo>
                <a:lnTo>
                  <a:pt x="701" y="660"/>
                </a:lnTo>
                <a:lnTo>
                  <a:pt x="794" y="625"/>
                </a:lnTo>
                <a:lnTo>
                  <a:pt x="892" y="593"/>
                </a:lnTo>
                <a:lnTo>
                  <a:pt x="996" y="571"/>
                </a:lnTo>
                <a:lnTo>
                  <a:pt x="996" y="320"/>
                </a:lnTo>
                <a:lnTo>
                  <a:pt x="1000" y="262"/>
                </a:lnTo>
                <a:lnTo>
                  <a:pt x="1015" y="209"/>
                </a:lnTo>
                <a:lnTo>
                  <a:pt x="1039" y="158"/>
                </a:lnTo>
                <a:lnTo>
                  <a:pt x="1070" y="114"/>
                </a:lnTo>
                <a:lnTo>
                  <a:pt x="1109" y="75"/>
                </a:lnTo>
                <a:lnTo>
                  <a:pt x="1154" y="43"/>
                </a:lnTo>
                <a:lnTo>
                  <a:pt x="1204" y="21"/>
                </a:lnTo>
                <a:lnTo>
                  <a:pt x="1258" y="6"/>
                </a:lnTo>
                <a:lnTo>
                  <a:pt x="1315" y="0"/>
                </a:lnTo>
                <a:close/>
              </a:path>
            </a:pathLst>
          </a:custGeom>
          <a:solidFill>
            <a:schemeClr val="bg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 name="Freeform 15">
            <a:extLst>
              <a:ext uri="{FF2B5EF4-FFF2-40B4-BE49-F238E27FC236}">
                <a16:creationId xmlns:a16="http://schemas.microsoft.com/office/drawing/2014/main" id="{343EA5B3-C6CB-ADF9-30A3-B5EB99717053}"/>
              </a:ext>
            </a:extLst>
          </p:cNvPr>
          <p:cNvSpPr>
            <a:spLocks noEditPoints="1"/>
          </p:cNvSpPr>
          <p:nvPr/>
        </p:nvSpPr>
        <p:spPr bwMode="auto">
          <a:xfrm>
            <a:off x="3483867" y="2299217"/>
            <a:ext cx="1001080" cy="954599"/>
          </a:xfrm>
          <a:custGeom>
            <a:avLst/>
            <a:gdLst>
              <a:gd name="T0" fmla="*/ 2122 w 4310"/>
              <a:gd name="T1" fmla="*/ 959 h 4313"/>
              <a:gd name="T2" fmla="*/ 2657 w 4310"/>
              <a:gd name="T3" fmla="*/ 1118 h 4313"/>
              <a:gd name="T4" fmla="*/ 3066 w 4310"/>
              <a:gd name="T5" fmla="*/ 1581 h 4313"/>
              <a:gd name="T6" fmla="*/ 3500 w 4310"/>
              <a:gd name="T7" fmla="*/ 1551 h 4313"/>
              <a:gd name="T8" fmla="*/ 3781 w 4310"/>
              <a:gd name="T9" fmla="*/ 1650 h 4313"/>
              <a:gd name="T10" fmla="*/ 3308 w 4310"/>
              <a:gd name="T11" fmla="*/ 1945 h 4313"/>
              <a:gd name="T12" fmla="*/ 2728 w 4310"/>
              <a:gd name="T13" fmla="*/ 1708 h 4313"/>
              <a:gd name="T14" fmla="*/ 2596 w 4310"/>
              <a:gd name="T15" fmla="*/ 1930 h 4313"/>
              <a:gd name="T16" fmla="*/ 2630 w 4310"/>
              <a:gd name="T17" fmla="*/ 2487 h 4313"/>
              <a:gd name="T18" fmla="*/ 2681 w 4310"/>
              <a:gd name="T19" fmla="*/ 3240 h 4313"/>
              <a:gd name="T20" fmla="*/ 2788 w 4310"/>
              <a:gd name="T21" fmla="*/ 3897 h 4313"/>
              <a:gd name="T22" fmla="*/ 2943 w 4310"/>
              <a:gd name="T23" fmla="*/ 3558 h 4313"/>
              <a:gd name="T24" fmla="*/ 3386 w 4310"/>
              <a:gd name="T25" fmla="*/ 3548 h 4313"/>
              <a:gd name="T26" fmla="*/ 3529 w 4310"/>
              <a:gd name="T27" fmla="*/ 3957 h 4313"/>
              <a:gd name="T28" fmla="*/ 2773 w 4310"/>
              <a:gd name="T29" fmla="*/ 4261 h 4313"/>
              <a:gd name="T30" fmla="*/ 1600 w 4310"/>
              <a:gd name="T31" fmla="*/ 4276 h 4313"/>
              <a:gd name="T32" fmla="*/ 784 w 4310"/>
              <a:gd name="T33" fmla="*/ 3992 h 4313"/>
              <a:gd name="T34" fmla="*/ 844 w 4310"/>
              <a:gd name="T35" fmla="*/ 3575 h 4313"/>
              <a:gd name="T36" fmla="*/ 1392 w 4310"/>
              <a:gd name="T37" fmla="*/ 3501 h 4313"/>
              <a:gd name="T38" fmla="*/ 1349 w 4310"/>
              <a:gd name="T39" fmla="*/ 3833 h 4313"/>
              <a:gd name="T40" fmla="*/ 1747 w 4310"/>
              <a:gd name="T41" fmla="*/ 1954 h 4313"/>
              <a:gd name="T42" fmla="*/ 1680 w 4310"/>
              <a:gd name="T43" fmla="*/ 1525 h 4313"/>
              <a:gd name="T44" fmla="*/ 1214 w 4310"/>
              <a:gd name="T45" fmla="*/ 1929 h 4313"/>
              <a:gd name="T46" fmla="*/ 525 w 4310"/>
              <a:gd name="T47" fmla="*/ 1768 h 4313"/>
              <a:gd name="T48" fmla="*/ 645 w 4310"/>
              <a:gd name="T49" fmla="*/ 1509 h 4313"/>
              <a:gd name="T50" fmla="*/ 1059 w 4310"/>
              <a:gd name="T51" fmla="*/ 1624 h 4313"/>
              <a:gd name="T52" fmla="*/ 1438 w 4310"/>
              <a:gd name="T53" fmla="*/ 1302 h 4313"/>
              <a:gd name="T54" fmla="*/ 1923 w 4310"/>
              <a:gd name="T55" fmla="*/ 987 h 4313"/>
              <a:gd name="T56" fmla="*/ 4009 w 4310"/>
              <a:gd name="T57" fmla="*/ 977 h 4313"/>
              <a:gd name="T58" fmla="*/ 4132 w 4310"/>
              <a:gd name="T59" fmla="*/ 1065 h 4313"/>
              <a:gd name="T60" fmla="*/ 854 w 4310"/>
              <a:gd name="T61" fmla="*/ 850 h 4313"/>
              <a:gd name="T62" fmla="*/ 810 w 4310"/>
              <a:gd name="T63" fmla="*/ 1083 h 4313"/>
              <a:gd name="T64" fmla="*/ 921 w 4310"/>
              <a:gd name="T65" fmla="*/ 943 h 4313"/>
              <a:gd name="T66" fmla="*/ 4221 w 4310"/>
              <a:gd name="T67" fmla="*/ 790 h 4313"/>
              <a:gd name="T68" fmla="*/ 4249 w 4310"/>
              <a:gd name="T69" fmla="*/ 1141 h 4313"/>
              <a:gd name="T70" fmla="*/ 3903 w 4310"/>
              <a:gd name="T71" fmla="*/ 1138 h 4313"/>
              <a:gd name="T72" fmla="*/ 3925 w 4310"/>
              <a:gd name="T73" fmla="*/ 795 h 4313"/>
              <a:gd name="T74" fmla="*/ 1025 w 4310"/>
              <a:gd name="T75" fmla="*/ 812 h 4313"/>
              <a:gd name="T76" fmla="*/ 998 w 4310"/>
              <a:gd name="T77" fmla="*/ 1163 h 4313"/>
              <a:gd name="T78" fmla="*/ 662 w 4310"/>
              <a:gd name="T79" fmla="*/ 1116 h 4313"/>
              <a:gd name="T80" fmla="*/ 727 w 4310"/>
              <a:gd name="T81" fmla="*/ 780 h 4313"/>
              <a:gd name="T82" fmla="*/ 3389 w 4310"/>
              <a:gd name="T83" fmla="*/ 479 h 4313"/>
              <a:gd name="T84" fmla="*/ 3500 w 4310"/>
              <a:gd name="T85" fmla="*/ 617 h 4313"/>
              <a:gd name="T86" fmla="*/ 3456 w 4310"/>
              <a:gd name="T87" fmla="*/ 386 h 4313"/>
              <a:gd name="T88" fmla="*/ 178 w 4310"/>
              <a:gd name="T89" fmla="*/ 599 h 4313"/>
              <a:gd name="T90" fmla="*/ 301 w 4310"/>
              <a:gd name="T91" fmla="*/ 513 h 4313"/>
              <a:gd name="T92" fmla="*/ 3458 w 4310"/>
              <a:gd name="T93" fmla="*/ 1204 h 4313"/>
              <a:gd name="T94" fmla="*/ 3686 w 4310"/>
              <a:gd name="T95" fmla="*/ 472 h 4313"/>
              <a:gd name="T96" fmla="*/ 3456 w 4310"/>
              <a:gd name="T97" fmla="*/ 738 h 4313"/>
              <a:gd name="T98" fmla="*/ 3223 w 4310"/>
              <a:gd name="T99" fmla="*/ 511 h 4313"/>
              <a:gd name="T100" fmla="*/ 3456 w 4310"/>
              <a:gd name="T101" fmla="*/ 285 h 4313"/>
              <a:gd name="T102" fmla="*/ 403 w 4310"/>
              <a:gd name="T103" fmla="*/ 346 h 4313"/>
              <a:gd name="T104" fmla="*/ 377 w 4310"/>
              <a:gd name="T105" fmla="*/ 699 h 4313"/>
              <a:gd name="T106" fmla="*/ 41 w 4310"/>
              <a:gd name="T107" fmla="*/ 651 h 4313"/>
              <a:gd name="T108" fmla="*/ 106 w 4310"/>
              <a:gd name="T109" fmla="*/ 314 h 4313"/>
              <a:gd name="T110" fmla="*/ 2498 w 4310"/>
              <a:gd name="T111" fmla="*/ 115 h 4313"/>
              <a:gd name="T112" fmla="*/ 2599 w 4310"/>
              <a:gd name="T113" fmla="*/ 671 h 4313"/>
              <a:gd name="T114" fmla="*/ 2076 w 4310"/>
              <a:gd name="T115" fmla="*/ 899 h 4313"/>
              <a:gd name="T116" fmla="*/ 1727 w 4310"/>
              <a:gd name="T117" fmla="*/ 456 h 4313"/>
              <a:gd name="T118" fmla="*/ 2076 w 4310"/>
              <a:gd name="T119" fmla="*/ 14 h 4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10" h="4313">
                <a:moveTo>
                  <a:pt x="2171" y="2662"/>
                </a:moveTo>
                <a:lnTo>
                  <a:pt x="2150" y="2665"/>
                </a:lnTo>
                <a:lnTo>
                  <a:pt x="2126" y="2670"/>
                </a:lnTo>
                <a:lnTo>
                  <a:pt x="2031" y="4008"/>
                </a:lnTo>
                <a:lnTo>
                  <a:pt x="2129" y="4009"/>
                </a:lnTo>
                <a:lnTo>
                  <a:pt x="2218" y="4008"/>
                </a:lnTo>
                <a:lnTo>
                  <a:pt x="2305" y="4003"/>
                </a:lnTo>
                <a:lnTo>
                  <a:pt x="2218" y="2666"/>
                </a:lnTo>
                <a:lnTo>
                  <a:pt x="2194" y="2664"/>
                </a:lnTo>
                <a:lnTo>
                  <a:pt x="2171" y="2662"/>
                </a:lnTo>
                <a:close/>
                <a:moveTo>
                  <a:pt x="2122" y="959"/>
                </a:moveTo>
                <a:lnTo>
                  <a:pt x="1973" y="2199"/>
                </a:lnTo>
                <a:lnTo>
                  <a:pt x="2169" y="2398"/>
                </a:lnTo>
                <a:lnTo>
                  <a:pt x="2342" y="2199"/>
                </a:lnTo>
                <a:lnTo>
                  <a:pt x="2223" y="960"/>
                </a:lnTo>
                <a:lnTo>
                  <a:pt x="2299" y="968"/>
                </a:lnTo>
                <a:lnTo>
                  <a:pt x="2374" y="983"/>
                </a:lnTo>
                <a:lnTo>
                  <a:pt x="2447" y="1002"/>
                </a:lnTo>
                <a:lnTo>
                  <a:pt x="2504" y="1025"/>
                </a:lnTo>
                <a:lnTo>
                  <a:pt x="2558" y="1052"/>
                </a:lnTo>
                <a:lnTo>
                  <a:pt x="2609" y="1082"/>
                </a:lnTo>
                <a:lnTo>
                  <a:pt x="2657" y="1118"/>
                </a:lnTo>
                <a:lnTo>
                  <a:pt x="2703" y="1157"/>
                </a:lnTo>
                <a:lnTo>
                  <a:pt x="2745" y="1199"/>
                </a:lnTo>
                <a:lnTo>
                  <a:pt x="2786" y="1242"/>
                </a:lnTo>
                <a:lnTo>
                  <a:pt x="2825" y="1289"/>
                </a:lnTo>
                <a:lnTo>
                  <a:pt x="2862" y="1336"/>
                </a:lnTo>
                <a:lnTo>
                  <a:pt x="2897" y="1386"/>
                </a:lnTo>
                <a:lnTo>
                  <a:pt x="2930" y="1433"/>
                </a:lnTo>
                <a:lnTo>
                  <a:pt x="2964" y="1479"/>
                </a:lnTo>
                <a:lnTo>
                  <a:pt x="2998" y="1521"/>
                </a:lnTo>
                <a:lnTo>
                  <a:pt x="3034" y="1557"/>
                </a:lnTo>
                <a:lnTo>
                  <a:pt x="3066" y="1581"/>
                </a:lnTo>
                <a:lnTo>
                  <a:pt x="3100" y="1599"/>
                </a:lnTo>
                <a:lnTo>
                  <a:pt x="3136" y="1612"/>
                </a:lnTo>
                <a:lnTo>
                  <a:pt x="3176" y="1620"/>
                </a:lnTo>
                <a:lnTo>
                  <a:pt x="3216" y="1624"/>
                </a:lnTo>
                <a:lnTo>
                  <a:pt x="3257" y="1623"/>
                </a:lnTo>
                <a:lnTo>
                  <a:pt x="3299" y="1618"/>
                </a:lnTo>
                <a:lnTo>
                  <a:pt x="3340" y="1610"/>
                </a:lnTo>
                <a:lnTo>
                  <a:pt x="3382" y="1598"/>
                </a:lnTo>
                <a:lnTo>
                  <a:pt x="3423" y="1585"/>
                </a:lnTo>
                <a:lnTo>
                  <a:pt x="3462" y="1568"/>
                </a:lnTo>
                <a:lnTo>
                  <a:pt x="3500" y="1551"/>
                </a:lnTo>
                <a:lnTo>
                  <a:pt x="3537" y="1531"/>
                </a:lnTo>
                <a:lnTo>
                  <a:pt x="3567" y="1517"/>
                </a:lnTo>
                <a:lnTo>
                  <a:pt x="3598" y="1510"/>
                </a:lnTo>
                <a:lnTo>
                  <a:pt x="3630" y="1509"/>
                </a:lnTo>
                <a:lnTo>
                  <a:pt x="3661" y="1514"/>
                </a:lnTo>
                <a:lnTo>
                  <a:pt x="3690" y="1525"/>
                </a:lnTo>
                <a:lnTo>
                  <a:pt x="3717" y="1542"/>
                </a:lnTo>
                <a:lnTo>
                  <a:pt x="3741" y="1563"/>
                </a:lnTo>
                <a:lnTo>
                  <a:pt x="3760" y="1589"/>
                </a:lnTo>
                <a:lnTo>
                  <a:pt x="3775" y="1619"/>
                </a:lnTo>
                <a:lnTo>
                  <a:pt x="3781" y="1650"/>
                </a:lnTo>
                <a:lnTo>
                  <a:pt x="3783" y="1682"/>
                </a:lnTo>
                <a:lnTo>
                  <a:pt x="3777" y="1712"/>
                </a:lnTo>
                <a:lnTo>
                  <a:pt x="3767" y="1741"/>
                </a:lnTo>
                <a:lnTo>
                  <a:pt x="3750" y="1768"/>
                </a:lnTo>
                <a:lnTo>
                  <a:pt x="3728" y="1792"/>
                </a:lnTo>
                <a:lnTo>
                  <a:pt x="3702" y="1810"/>
                </a:lnTo>
                <a:lnTo>
                  <a:pt x="3630" y="1848"/>
                </a:lnTo>
                <a:lnTo>
                  <a:pt x="3554" y="1882"/>
                </a:lnTo>
                <a:lnTo>
                  <a:pt x="3474" y="1910"/>
                </a:lnTo>
                <a:lnTo>
                  <a:pt x="3391" y="1930"/>
                </a:lnTo>
                <a:lnTo>
                  <a:pt x="3308" y="1945"/>
                </a:lnTo>
                <a:lnTo>
                  <a:pt x="3223" y="1949"/>
                </a:lnTo>
                <a:lnTo>
                  <a:pt x="3168" y="1947"/>
                </a:lnTo>
                <a:lnTo>
                  <a:pt x="3114" y="1941"/>
                </a:lnTo>
                <a:lnTo>
                  <a:pt x="3060" y="1929"/>
                </a:lnTo>
                <a:lnTo>
                  <a:pt x="3008" y="1913"/>
                </a:lnTo>
                <a:lnTo>
                  <a:pt x="2956" y="1892"/>
                </a:lnTo>
                <a:lnTo>
                  <a:pt x="2906" y="1866"/>
                </a:lnTo>
                <a:lnTo>
                  <a:pt x="2858" y="1834"/>
                </a:lnTo>
                <a:lnTo>
                  <a:pt x="2812" y="1794"/>
                </a:lnTo>
                <a:lnTo>
                  <a:pt x="2767" y="1752"/>
                </a:lnTo>
                <a:lnTo>
                  <a:pt x="2728" y="1708"/>
                </a:lnTo>
                <a:lnTo>
                  <a:pt x="2693" y="1662"/>
                </a:lnTo>
                <a:lnTo>
                  <a:pt x="2659" y="1615"/>
                </a:lnTo>
                <a:lnTo>
                  <a:pt x="2626" y="1569"/>
                </a:lnTo>
                <a:lnTo>
                  <a:pt x="2593" y="1523"/>
                </a:lnTo>
                <a:lnTo>
                  <a:pt x="2562" y="1480"/>
                </a:lnTo>
                <a:lnTo>
                  <a:pt x="2567" y="1543"/>
                </a:lnTo>
                <a:lnTo>
                  <a:pt x="2572" y="1611"/>
                </a:lnTo>
                <a:lnTo>
                  <a:pt x="2578" y="1686"/>
                </a:lnTo>
                <a:lnTo>
                  <a:pt x="2584" y="1764"/>
                </a:lnTo>
                <a:lnTo>
                  <a:pt x="2591" y="1847"/>
                </a:lnTo>
                <a:lnTo>
                  <a:pt x="2596" y="1930"/>
                </a:lnTo>
                <a:lnTo>
                  <a:pt x="2601" y="2016"/>
                </a:lnTo>
                <a:lnTo>
                  <a:pt x="2606" y="2099"/>
                </a:lnTo>
                <a:lnTo>
                  <a:pt x="2612" y="2182"/>
                </a:lnTo>
                <a:lnTo>
                  <a:pt x="2616" y="2260"/>
                </a:lnTo>
                <a:lnTo>
                  <a:pt x="2618" y="2334"/>
                </a:lnTo>
                <a:lnTo>
                  <a:pt x="2619" y="2339"/>
                </a:lnTo>
                <a:lnTo>
                  <a:pt x="2621" y="2353"/>
                </a:lnTo>
                <a:lnTo>
                  <a:pt x="2622" y="2377"/>
                </a:lnTo>
                <a:lnTo>
                  <a:pt x="2625" y="2407"/>
                </a:lnTo>
                <a:lnTo>
                  <a:pt x="2627" y="2444"/>
                </a:lnTo>
                <a:lnTo>
                  <a:pt x="2630" y="2487"/>
                </a:lnTo>
                <a:lnTo>
                  <a:pt x="2633" y="2537"/>
                </a:lnTo>
                <a:lnTo>
                  <a:pt x="2637" y="2593"/>
                </a:lnTo>
                <a:lnTo>
                  <a:pt x="2640" y="2652"/>
                </a:lnTo>
                <a:lnTo>
                  <a:pt x="2646" y="2716"/>
                </a:lnTo>
                <a:lnTo>
                  <a:pt x="2650" y="2784"/>
                </a:lnTo>
                <a:lnTo>
                  <a:pt x="2655" y="2856"/>
                </a:lnTo>
                <a:lnTo>
                  <a:pt x="2660" y="2929"/>
                </a:lnTo>
                <a:lnTo>
                  <a:pt x="2665" y="3005"/>
                </a:lnTo>
                <a:lnTo>
                  <a:pt x="2671" y="3082"/>
                </a:lnTo>
                <a:lnTo>
                  <a:pt x="2676" y="3161"/>
                </a:lnTo>
                <a:lnTo>
                  <a:pt x="2681" y="3240"/>
                </a:lnTo>
                <a:lnTo>
                  <a:pt x="2686" y="3317"/>
                </a:lnTo>
                <a:lnTo>
                  <a:pt x="2691" y="3395"/>
                </a:lnTo>
                <a:lnTo>
                  <a:pt x="2697" y="3471"/>
                </a:lnTo>
                <a:lnTo>
                  <a:pt x="2701" y="3546"/>
                </a:lnTo>
                <a:lnTo>
                  <a:pt x="2706" y="3618"/>
                </a:lnTo>
                <a:lnTo>
                  <a:pt x="2711" y="3686"/>
                </a:lnTo>
                <a:lnTo>
                  <a:pt x="2715" y="3751"/>
                </a:lnTo>
                <a:lnTo>
                  <a:pt x="2719" y="3813"/>
                </a:lnTo>
                <a:lnTo>
                  <a:pt x="2723" y="3869"/>
                </a:lnTo>
                <a:lnTo>
                  <a:pt x="2727" y="3922"/>
                </a:lnTo>
                <a:lnTo>
                  <a:pt x="2788" y="3897"/>
                </a:lnTo>
                <a:lnTo>
                  <a:pt x="2843" y="3871"/>
                </a:lnTo>
                <a:lnTo>
                  <a:pt x="2892" y="3843"/>
                </a:lnTo>
                <a:lnTo>
                  <a:pt x="2931" y="3813"/>
                </a:lnTo>
                <a:lnTo>
                  <a:pt x="2962" y="3782"/>
                </a:lnTo>
                <a:lnTo>
                  <a:pt x="2986" y="3749"/>
                </a:lnTo>
                <a:lnTo>
                  <a:pt x="2999" y="3715"/>
                </a:lnTo>
                <a:lnTo>
                  <a:pt x="3004" y="3681"/>
                </a:lnTo>
                <a:lnTo>
                  <a:pt x="3000" y="3648"/>
                </a:lnTo>
                <a:lnTo>
                  <a:pt x="2988" y="3617"/>
                </a:lnTo>
                <a:lnTo>
                  <a:pt x="2969" y="3586"/>
                </a:lnTo>
                <a:lnTo>
                  <a:pt x="2943" y="3558"/>
                </a:lnTo>
                <a:lnTo>
                  <a:pt x="2909" y="3529"/>
                </a:lnTo>
                <a:lnTo>
                  <a:pt x="2868" y="3503"/>
                </a:lnTo>
                <a:lnTo>
                  <a:pt x="2820" y="3478"/>
                </a:lnTo>
                <a:lnTo>
                  <a:pt x="2820" y="3363"/>
                </a:lnTo>
                <a:lnTo>
                  <a:pt x="2918" y="3382"/>
                </a:lnTo>
                <a:lnTo>
                  <a:pt x="3012" y="3404"/>
                </a:lnTo>
                <a:lnTo>
                  <a:pt x="3100" y="3429"/>
                </a:lnTo>
                <a:lnTo>
                  <a:pt x="3181" y="3457"/>
                </a:lnTo>
                <a:lnTo>
                  <a:pt x="3257" y="3486"/>
                </a:lnTo>
                <a:lnTo>
                  <a:pt x="3325" y="3516"/>
                </a:lnTo>
                <a:lnTo>
                  <a:pt x="3386" y="3548"/>
                </a:lnTo>
                <a:lnTo>
                  <a:pt x="3441" y="3583"/>
                </a:lnTo>
                <a:lnTo>
                  <a:pt x="3487" y="3617"/>
                </a:lnTo>
                <a:lnTo>
                  <a:pt x="3526" y="3653"/>
                </a:lnTo>
                <a:lnTo>
                  <a:pt x="3556" y="3690"/>
                </a:lnTo>
                <a:lnTo>
                  <a:pt x="3579" y="3728"/>
                </a:lnTo>
                <a:lnTo>
                  <a:pt x="3593" y="3767"/>
                </a:lnTo>
                <a:lnTo>
                  <a:pt x="3597" y="3806"/>
                </a:lnTo>
                <a:lnTo>
                  <a:pt x="3593" y="3846"/>
                </a:lnTo>
                <a:lnTo>
                  <a:pt x="3580" y="3884"/>
                </a:lnTo>
                <a:lnTo>
                  <a:pt x="3558" y="3920"/>
                </a:lnTo>
                <a:lnTo>
                  <a:pt x="3529" y="3957"/>
                </a:lnTo>
                <a:lnTo>
                  <a:pt x="3491" y="3992"/>
                </a:lnTo>
                <a:lnTo>
                  <a:pt x="3446" y="4026"/>
                </a:lnTo>
                <a:lnTo>
                  <a:pt x="3394" y="4060"/>
                </a:lnTo>
                <a:lnTo>
                  <a:pt x="3337" y="4092"/>
                </a:lnTo>
                <a:lnTo>
                  <a:pt x="3272" y="4121"/>
                </a:lnTo>
                <a:lnTo>
                  <a:pt x="3202" y="4149"/>
                </a:lnTo>
                <a:lnTo>
                  <a:pt x="3126" y="4176"/>
                </a:lnTo>
                <a:lnTo>
                  <a:pt x="3045" y="4200"/>
                </a:lnTo>
                <a:lnTo>
                  <a:pt x="2958" y="4223"/>
                </a:lnTo>
                <a:lnTo>
                  <a:pt x="2868" y="4242"/>
                </a:lnTo>
                <a:lnTo>
                  <a:pt x="2773" y="4261"/>
                </a:lnTo>
                <a:lnTo>
                  <a:pt x="2674" y="4276"/>
                </a:lnTo>
                <a:lnTo>
                  <a:pt x="2572" y="4289"/>
                </a:lnTo>
                <a:lnTo>
                  <a:pt x="2468" y="4300"/>
                </a:lnTo>
                <a:lnTo>
                  <a:pt x="2359" y="4306"/>
                </a:lnTo>
                <a:lnTo>
                  <a:pt x="2249" y="4312"/>
                </a:lnTo>
                <a:lnTo>
                  <a:pt x="2137" y="4313"/>
                </a:lnTo>
                <a:lnTo>
                  <a:pt x="2025" y="4312"/>
                </a:lnTo>
                <a:lnTo>
                  <a:pt x="1916" y="4306"/>
                </a:lnTo>
                <a:lnTo>
                  <a:pt x="1807" y="4300"/>
                </a:lnTo>
                <a:lnTo>
                  <a:pt x="1702" y="4289"/>
                </a:lnTo>
                <a:lnTo>
                  <a:pt x="1600" y="4276"/>
                </a:lnTo>
                <a:lnTo>
                  <a:pt x="1502" y="4261"/>
                </a:lnTo>
                <a:lnTo>
                  <a:pt x="1407" y="4242"/>
                </a:lnTo>
                <a:lnTo>
                  <a:pt x="1316" y="4223"/>
                </a:lnTo>
                <a:lnTo>
                  <a:pt x="1230" y="4200"/>
                </a:lnTo>
                <a:lnTo>
                  <a:pt x="1149" y="4176"/>
                </a:lnTo>
                <a:lnTo>
                  <a:pt x="1073" y="4149"/>
                </a:lnTo>
                <a:lnTo>
                  <a:pt x="1002" y="4121"/>
                </a:lnTo>
                <a:lnTo>
                  <a:pt x="938" y="4092"/>
                </a:lnTo>
                <a:lnTo>
                  <a:pt x="881" y="4060"/>
                </a:lnTo>
                <a:lnTo>
                  <a:pt x="828" y="4026"/>
                </a:lnTo>
                <a:lnTo>
                  <a:pt x="784" y="3992"/>
                </a:lnTo>
                <a:lnTo>
                  <a:pt x="746" y="3957"/>
                </a:lnTo>
                <a:lnTo>
                  <a:pt x="717" y="3920"/>
                </a:lnTo>
                <a:lnTo>
                  <a:pt x="695" y="3884"/>
                </a:lnTo>
                <a:lnTo>
                  <a:pt x="682" y="3846"/>
                </a:lnTo>
                <a:lnTo>
                  <a:pt x="678" y="3806"/>
                </a:lnTo>
                <a:lnTo>
                  <a:pt x="682" y="3766"/>
                </a:lnTo>
                <a:lnTo>
                  <a:pt x="697" y="3725"/>
                </a:lnTo>
                <a:lnTo>
                  <a:pt x="721" y="3686"/>
                </a:lnTo>
                <a:lnTo>
                  <a:pt x="754" y="3648"/>
                </a:lnTo>
                <a:lnTo>
                  <a:pt x="794" y="3611"/>
                </a:lnTo>
                <a:lnTo>
                  <a:pt x="844" y="3575"/>
                </a:lnTo>
                <a:lnTo>
                  <a:pt x="903" y="3541"/>
                </a:lnTo>
                <a:lnTo>
                  <a:pt x="968" y="3508"/>
                </a:lnTo>
                <a:lnTo>
                  <a:pt x="1040" y="3476"/>
                </a:lnTo>
                <a:lnTo>
                  <a:pt x="1120" y="3448"/>
                </a:lnTo>
                <a:lnTo>
                  <a:pt x="1208" y="3420"/>
                </a:lnTo>
                <a:lnTo>
                  <a:pt x="1301" y="3395"/>
                </a:lnTo>
                <a:lnTo>
                  <a:pt x="1400" y="3373"/>
                </a:lnTo>
                <a:lnTo>
                  <a:pt x="1505" y="3353"/>
                </a:lnTo>
                <a:lnTo>
                  <a:pt x="1498" y="3452"/>
                </a:lnTo>
                <a:lnTo>
                  <a:pt x="1442" y="3475"/>
                </a:lnTo>
                <a:lnTo>
                  <a:pt x="1392" y="3501"/>
                </a:lnTo>
                <a:lnTo>
                  <a:pt x="1350" y="3528"/>
                </a:lnTo>
                <a:lnTo>
                  <a:pt x="1316" y="3556"/>
                </a:lnTo>
                <a:lnTo>
                  <a:pt x="1289" y="3586"/>
                </a:lnTo>
                <a:lnTo>
                  <a:pt x="1269" y="3617"/>
                </a:lnTo>
                <a:lnTo>
                  <a:pt x="1256" y="3648"/>
                </a:lnTo>
                <a:lnTo>
                  <a:pt x="1252" y="3681"/>
                </a:lnTo>
                <a:lnTo>
                  <a:pt x="1256" y="3713"/>
                </a:lnTo>
                <a:lnTo>
                  <a:pt x="1269" y="3745"/>
                </a:lnTo>
                <a:lnTo>
                  <a:pt x="1289" y="3775"/>
                </a:lnTo>
                <a:lnTo>
                  <a:pt x="1315" y="3805"/>
                </a:lnTo>
                <a:lnTo>
                  <a:pt x="1349" y="3833"/>
                </a:lnTo>
                <a:lnTo>
                  <a:pt x="1390" y="3859"/>
                </a:lnTo>
                <a:lnTo>
                  <a:pt x="1435" y="3884"/>
                </a:lnTo>
                <a:lnTo>
                  <a:pt x="1488" y="3907"/>
                </a:lnTo>
                <a:lnTo>
                  <a:pt x="1545" y="3928"/>
                </a:lnTo>
                <a:lnTo>
                  <a:pt x="1608" y="3946"/>
                </a:lnTo>
                <a:lnTo>
                  <a:pt x="1730" y="2254"/>
                </a:lnTo>
                <a:lnTo>
                  <a:pt x="1731" y="2242"/>
                </a:lnTo>
                <a:lnTo>
                  <a:pt x="1734" y="2230"/>
                </a:lnTo>
                <a:lnTo>
                  <a:pt x="1738" y="2137"/>
                </a:lnTo>
                <a:lnTo>
                  <a:pt x="1742" y="2044"/>
                </a:lnTo>
                <a:lnTo>
                  <a:pt x="1747" y="1954"/>
                </a:lnTo>
                <a:lnTo>
                  <a:pt x="1751" y="1868"/>
                </a:lnTo>
                <a:lnTo>
                  <a:pt x="1755" y="1784"/>
                </a:lnTo>
                <a:lnTo>
                  <a:pt x="1759" y="1705"/>
                </a:lnTo>
                <a:lnTo>
                  <a:pt x="1762" y="1632"/>
                </a:lnTo>
                <a:lnTo>
                  <a:pt x="1765" y="1565"/>
                </a:lnTo>
                <a:lnTo>
                  <a:pt x="1768" y="1506"/>
                </a:lnTo>
                <a:lnTo>
                  <a:pt x="1770" y="1454"/>
                </a:lnTo>
                <a:lnTo>
                  <a:pt x="1773" y="1412"/>
                </a:lnTo>
                <a:lnTo>
                  <a:pt x="1742" y="1446"/>
                </a:lnTo>
                <a:lnTo>
                  <a:pt x="1710" y="1484"/>
                </a:lnTo>
                <a:lnTo>
                  <a:pt x="1680" y="1525"/>
                </a:lnTo>
                <a:lnTo>
                  <a:pt x="1649" y="1569"/>
                </a:lnTo>
                <a:lnTo>
                  <a:pt x="1616" y="1615"/>
                </a:lnTo>
                <a:lnTo>
                  <a:pt x="1582" y="1662"/>
                </a:lnTo>
                <a:lnTo>
                  <a:pt x="1547" y="1708"/>
                </a:lnTo>
                <a:lnTo>
                  <a:pt x="1507" y="1752"/>
                </a:lnTo>
                <a:lnTo>
                  <a:pt x="1463" y="1794"/>
                </a:lnTo>
                <a:lnTo>
                  <a:pt x="1417" y="1834"/>
                </a:lnTo>
                <a:lnTo>
                  <a:pt x="1369" y="1866"/>
                </a:lnTo>
                <a:lnTo>
                  <a:pt x="1319" y="1892"/>
                </a:lnTo>
                <a:lnTo>
                  <a:pt x="1267" y="1913"/>
                </a:lnTo>
                <a:lnTo>
                  <a:pt x="1214" y="1929"/>
                </a:lnTo>
                <a:lnTo>
                  <a:pt x="1161" y="1941"/>
                </a:lnTo>
                <a:lnTo>
                  <a:pt x="1107" y="1947"/>
                </a:lnTo>
                <a:lnTo>
                  <a:pt x="1052" y="1949"/>
                </a:lnTo>
                <a:lnTo>
                  <a:pt x="967" y="1945"/>
                </a:lnTo>
                <a:lnTo>
                  <a:pt x="883" y="1930"/>
                </a:lnTo>
                <a:lnTo>
                  <a:pt x="801" y="1910"/>
                </a:lnTo>
                <a:lnTo>
                  <a:pt x="721" y="1882"/>
                </a:lnTo>
                <a:lnTo>
                  <a:pt x="645" y="1848"/>
                </a:lnTo>
                <a:lnTo>
                  <a:pt x="573" y="1810"/>
                </a:lnTo>
                <a:lnTo>
                  <a:pt x="546" y="1792"/>
                </a:lnTo>
                <a:lnTo>
                  <a:pt x="525" y="1768"/>
                </a:lnTo>
                <a:lnTo>
                  <a:pt x="508" y="1741"/>
                </a:lnTo>
                <a:lnTo>
                  <a:pt x="497" y="1712"/>
                </a:lnTo>
                <a:lnTo>
                  <a:pt x="492" y="1682"/>
                </a:lnTo>
                <a:lnTo>
                  <a:pt x="493" y="1650"/>
                </a:lnTo>
                <a:lnTo>
                  <a:pt x="500" y="1619"/>
                </a:lnTo>
                <a:lnTo>
                  <a:pt x="514" y="1589"/>
                </a:lnTo>
                <a:lnTo>
                  <a:pt x="534" y="1563"/>
                </a:lnTo>
                <a:lnTo>
                  <a:pt x="557" y="1542"/>
                </a:lnTo>
                <a:lnTo>
                  <a:pt x="585" y="1525"/>
                </a:lnTo>
                <a:lnTo>
                  <a:pt x="614" y="1514"/>
                </a:lnTo>
                <a:lnTo>
                  <a:pt x="645" y="1509"/>
                </a:lnTo>
                <a:lnTo>
                  <a:pt x="676" y="1510"/>
                </a:lnTo>
                <a:lnTo>
                  <a:pt x="708" y="1517"/>
                </a:lnTo>
                <a:lnTo>
                  <a:pt x="738" y="1531"/>
                </a:lnTo>
                <a:lnTo>
                  <a:pt x="775" y="1551"/>
                </a:lnTo>
                <a:lnTo>
                  <a:pt x="813" y="1568"/>
                </a:lnTo>
                <a:lnTo>
                  <a:pt x="852" y="1585"/>
                </a:lnTo>
                <a:lnTo>
                  <a:pt x="892" y="1598"/>
                </a:lnTo>
                <a:lnTo>
                  <a:pt x="934" y="1610"/>
                </a:lnTo>
                <a:lnTo>
                  <a:pt x="976" y="1618"/>
                </a:lnTo>
                <a:lnTo>
                  <a:pt x="1018" y="1623"/>
                </a:lnTo>
                <a:lnTo>
                  <a:pt x="1059" y="1624"/>
                </a:lnTo>
                <a:lnTo>
                  <a:pt x="1099" y="1620"/>
                </a:lnTo>
                <a:lnTo>
                  <a:pt x="1138" y="1612"/>
                </a:lnTo>
                <a:lnTo>
                  <a:pt x="1175" y="1599"/>
                </a:lnTo>
                <a:lnTo>
                  <a:pt x="1209" y="1581"/>
                </a:lnTo>
                <a:lnTo>
                  <a:pt x="1240" y="1557"/>
                </a:lnTo>
                <a:lnTo>
                  <a:pt x="1277" y="1521"/>
                </a:lnTo>
                <a:lnTo>
                  <a:pt x="1311" y="1479"/>
                </a:lnTo>
                <a:lnTo>
                  <a:pt x="1345" y="1433"/>
                </a:lnTo>
                <a:lnTo>
                  <a:pt x="1378" y="1386"/>
                </a:lnTo>
                <a:lnTo>
                  <a:pt x="1407" y="1344"/>
                </a:lnTo>
                <a:lnTo>
                  <a:pt x="1438" y="1302"/>
                </a:lnTo>
                <a:lnTo>
                  <a:pt x="1469" y="1260"/>
                </a:lnTo>
                <a:lnTo>
                  <a:pt x="1505" y="1220"/>
                </a:lnTo>
                <a:lnTo>
                  <a:pt x="1543" y="1179"/>
                </a:lnTo>
                <a:lnTo>
                  <a:pt x="1585" y="1142"/>
                </a:lnTo>
                <a:lnTo>
                  <a:pt x="1630" y="1107"/>
                </a:lnTo>
                <a:lnTo>
                  <a:pt x="1680" y="1074"/>
                </a:lnTo>
                <a:lnTo>
                  <a:pt x="1726" y="1052"/>
                </a:lnTo>
                <a:lnTo>
                  <a:pt x="1774" y="1032"/>
                </a:lnTo>
                <a:lnTo>
                  <a:pt x="1823" y="1015"/>
                </a:lnTo>
                <a:lnTo>
                  <a:pt x="1874" y="1001"/>
                </a:lnTo>
                <a:lnTo>
                  <a:pt x="1923" y="987"/>
                </a:lnTo>
                <a:lnTo>
                  <a:pt x="1985" y="974"/>
                </a:lnTo>
                <a:lnTo>
                  <a:pt x="2053" y="963"/>
                </a:lnTo>
                <a:lnTo>
                  <a:pt x="2122" y="959"/>
                </a:lnTo>
                <a:close/>
                <a:moveTo>
                  <a:pt x="4077" y="850"/>
                </a:moveTo>
                <a:lnTo>
                  <a:pt x="4059" y="853"/>
                </a:lnTo>
                <a:lnTo>
                  <a:pt x="4044" y="860"/>
                </a:lnTo>
                <a:lnTo>
                  <a:pt x="4033" y="873"/>
                </a:lnTo>
                <a:lnTo>
                  <a:pt x="4022" y="891"/>
                </a:lnTo>
                <a:lnTo>
                  <a:pt x="4016" y="915"/>
                </a:lnTo>
                <a:lnTo>
                  <a:pt x="4010" y="943"/>
                </a:lnTo>
                <a:lnTo>
                  <a:pt x="4009" y="977"/>
                </a:lnTo>
                <a:lnTo>
                  <a:pt x="4010" y="1011"/>
                </a:lnTo>
                <a:lnTo>
                  <a:pt x="4016" y="1040"/>
                </a:lnTo>
                <a:lnTo>
                  <a:pt x="4022" y="1065"/>
                </a:lnTo>
                <a:lnTo>
                  <a:pt x="4033" y="1083"/>
                </a:lnTo>
                <a:lnTo>
                  <a:pt x="4044" y="1095"/>
                </a:lnTo>
                <a:lnTo>
                  <a:pt x="4059" y="1102"/>
                </a:lnTo>
                <a:lnTo>
                  <a:pt x="4077" y="1104"/>
                </a:lnTo>
                <a:lnTo>
                  <a:pt x="4095" y="1102"/>
                </a:lnTo>
                <a:lnTo>
                  <a:pt x="4110" y="1095"/>
                </a:lnTo>
                <a:lnTo>
                  <a:pt x="4122" y="1083"/>
                </a:lnTo>
                <a:lnTo>
                  <a:pt x="4132" y="1065"/>
                </a:lnTo>
                <a:lnTo>
                  <a:pt x="4140" y="1040"/>
                </a:lnTo>
                <a:lnTo>
                  <a:pt x="4144" y="1011"/>
                </a:lnTo>
                <a:lnTo>
                  <a:pt x="4145" y="977"/>
                </a:lnTo>
                <a:lnTo>
                  <a:pt x="4144" y="943"/>
                </a:lnTo>
                <a:lnTo>
                  <a:pt x="4140" y="915"/>
                </a:lnTo>
                <a:lnTo>
                  <a:pt x="4132" y="891"/>
                </a:lnTo>
                <a:lnTo>
                  <a:pt x="4122" y="871"/>
                </a:lnTo>
                <a:lnTo>
                  <a:pt x="4110" y="860"/>
                </a:lnTo>
                <a:lnTo>
                  <a:pt x="4095" y="853"/>
                </a:lnTo>
                <a:lnTo>
                  <a:pt x="4077" y="850"/>
                </a:lnTo>
                <a:close/>
                <a:moveTo>
                  <a:pt x="854" y="850"/>
                </a:moveTo>
                <a:lnTo>
                  <a:pt x="836" y="853"/>
                </a:lnTo>
                <a:lnTo>
                  <a:pt x="822" y="860"/>
                </a:lnTo>
                <a:lnTo>
                  <a:pt x="810" y="873"/>
                </a:lnTo>
                <a:lnTo>
                  <a:pt x="799" y="891"/>
                </a:lnTo>
                <a:lnTo>
                  <a:pt x="792" y="915"/>
                </a:lnTo>
                <a:lnTo>
                  <a:pt x="788" y="943"/>
                </a:lnTo>
                <a:lnTo>
                  <a:pt x="786" y="977"/>
                </a:lnTo>
                <a:lnTo>
                  <a:pt x="788" y="1011"/>
                </a:lnTo>
                <a:lnTo>
                  <a:pt x="792" y="1040"/>
                </a:lnTo>
                <a:lnTo>
                  <a:pt x="799" y="1065"/>
                </a:lnTo>
                <a:lnTo>
                  <a:pt x="810" y="1083"/>
                </a:lnTo>
                <a:lnTo>
                  <a:pt x="822" y="1095"/>
                </a:lnTo>
                <a:lnTo>
                  <a:pt x="836" y="1102"/>
                </a:lnTo>
                <a:lnTo>
                  <a:pt x="854" y="1104"/>
                </a:lnTo>
                <a:lnTo>
                  <a:pt x="871" y="1102"/>
                </a:lnTo>
                <a:lnTo>
                  <a:pt x="887" y="1095"/>
                </a:lnTo>
                <a:lnTo>
                  <a:pt x="899" y="1083"/>
                </a:lnTo>
                <a:lnTo>
                  <a:pt x="909" y="1065"/>
                </a:lnTo>
                <a:lnTo>
                  <a:pt x="916" y="1040"/>
                </a:lnTo>
                <a:lnTo>
                  <a:pt x="921" y="1011"/>
                </a:lnTo>
                <a:lnTo>
                  <a:pt x="922" y="977"/>
                </a:lnTo>
                <a:lnTo>
                  <a:pt x="921" y="943"/>
                </a:lnTo>
                <a:lnTo>
                  <a:pt x="916" y="915"/>
                </a:lnTo>
                <a:lnTo>
                  <a:pt x="909" y="891"/>
                </a:lnTo>
                <a:lnTo>
                  <a:pt x="899" y="871"/>
                </a:lnTo>
                <a:lnTo>
                  <a:pt x="887" y="860"/>
                </a:lnTo>
                <a:lnTo>
                  <a:pt x="871" y="853"/>
                </a:lnTo>
                <a:lnTo>
                  <a:pt x="854" y="850"/>
                </a:lnTo>
                <a:close/>
                <a:moveTo>
                  <a:pt x="4077" y="750"/>
                </a:moveTo>
                <a:lnTo>
                  <a:pt x="4119" y="752"/>
                </a:lnTo>
                <a:lnTo>
                  <a:pt x="4157" y="760"/>
                </a:lnTo>
                <a:lnTo>
                  <a:pt x="4191" y="772"/>
                </a:lnTo>
                <a:lnTo>
                  <a:pt x="4221" y="790"/>
                </a:lnTo>
                <a:lnTo>
                  <a:pt x="4249" y="812"/>
                </a:lnTo>
                <a:lnTo>
                  <a:pt x="4271" y="839"/>
                </a:lnTo>
                <a:lnTo>
                  <a:pt x="4288" y="867"/>
                </a:lnTo>
                <a:lnTo>
                  <a:pt x="4301" y="902"/>
                </a:lnTo>
                <a:lnTo>
                  <a:pt x="4309" y="937"/>
                </a:lnTo>
                <a:lnTo>
                  <a:pt x="4310" y="976"/>
                </a:lnTo>
                <a:lnTo>
                  <a:pt x="4309" y="1017"/>
                </a:lnTo>
                <a:lnTo>
                  <a:pt x="4301" y="1052"/>
                </a:lnTo>
                <a:lnTo>
                  <a:pt x="4288" y="1085"/>
                </a:lnTo>
                <a:lnTo>
                  <a:pt x="4271" y="1115"/>
                </a:lnTo>
                <a:lnTo>
                  <a:pt x="4249" y="1141"/>
                </a:lnTo>
                <a:lnTo>
                  <a:pt x="4221" y="1163"/>
                </a:lnTo>
                <a:lnTo>
                  <a:pt x="4191" y="1182"/>
                </a:lnTo>
                <a:lnTo>
                  <a:pt x="4157" y="1193"/>
                </a:lnTo>
                <a:lnTo>
                  <a:pt x="4119" y="1201"/>
                </a:lnTo>
                <a:lnTo>
                  <a:pt x="4077" y="1204"/>
                </a:lnTo>
                <a:lnTo>
                  <a:pt x="4042" y="1201"/>
                </a:lnTo>
                <a:lnTo>
                  <a:pt x="4009" y="1196"/>
                </a:lnTo>
                <a:lnTo>
                  <a:pt x="3978" y="1187"/>
                </a:lnTo>
                <a:lnTo>
                  <a:pt x="3950" y="1174"/>
                </a:lnTo>
                <a:lnTo>
                  <a:pt x="3925" y="1158"/>
                </a:lnTo>
                <a:lnTo>
                  <a:pt x="3903" y="1138"/>
                </a:lnTo>
                <a:lnTo>
                  <a:pt x="3885" y="1116"/>
                </a:lnTo>
                <a:lnTo>
                  <a:pt x="3870" y="1091"/>
                </a:lnTo>
                <a:lnTo>
                  <a:pt x="3856" y="1055"/>
                </a:lnTo>
                <a:lnTo>
                  <a:pt x="3847" y="1017"/>
                </a:lnTo>
                <a:lnTo>
                  <a:pt x="3844" y="976"/>
                </a:lnTo>
                <a:lnTo>
                  <a:pt x="3847" y="937"/>
                </a:lnTo>
                <a:lnTo>
                  <a:pt x="3856" y="899"/>
                </a:lnTo>
                <a:lnTo>
                  <a:pt x="3870" y="862"/>
                </a:lnTo>
                <a:lnTo>
                  <a:pt x="3885" y="837"/>
                </a:lnTo>
                <a:lnTo>
                  <a:pt x="3903" y="815"/>
                </a:lnTo>
                <a:lnTo>
                  <a:pt x="3925" y="795"/>
                </a:lnTo>
                <a:lnTo>
                  <a:pt x="3950" y="780"/>
                </a:lnTo>
                <a:lnTo>
                  <a:pt x="3978" y="767"/>
                </a:lnTo>
                <a:lnTo>
                  <a:pt x="4009" y="758"/>
                </a:lnTo>
                <a:lnTo>
                  <a:pt x="4042" y="752"/>
                </a:lnTo>
                <a:lnTo>
                  <a:pt x="4077" y="750"/>
                </a:lnTo>
                <a:close/>
                <a:moveTo>
                  <a:pt x="854" y="750"/>
                </a:moveTo>
                <a:lnTo>
                  <a:pt x="895" y="752"/>
                </a:lnTo>
                <a:lnTo>
                  <a:pt x="933" y="760"/>
                </a:lnTo>
                <a:lnTo>
                  <a:pt x="968" y="772"/>
                </a:lnTo>
                <a:lnTo>
                  <a:pt x="998" y="790"/>
                </a:lnTo>
                <a:lnTo>
                  <a:pt x="1025" y="812"/>
                </a:lnTo>
                <a:lnTo>
                  <a:pt x="1048" y="839"/>
                </a:lnTo>
                <a:lnTo>
                  <a:pt x="1065" y="867"/>
                </a:lnTo>
                <a:lnTo>
                  <a:pt x="1077" y="902"/>
                </a:lnTo>
                <a:lnTo>
                  <a:pt x="1085" y="937"/>
                </a:lnTo>
                <a:lnTo>
                  <a:pt x="1087" y="976"/>
                </a:lnTo>
                <a:lnTo>
                  <a:pt x="1085" y="1017"/>
                </a:lnTo>
                <a:lnTo>
                  <a:pt x="1077" y="1052"/>
                </a:lnTo>
                <a:lnTo>
                  <a:pt x="1065" y="1085"/>
                </a:lnTo>
                <a:lnTo>
                  <a:pt x="1048" y="1115"/>
                </a:lnTo>
                <a:lnTo>
                  <a:pt x="1025" y="1141"/>
                </a:lnTo>
                <a:lnTo>
                  <a:pt x="998" y="1163"/>
                </a:lnTo>
                <a:lnTo>
                  <a:pt x="968" y="1182"/>
                </a:lnTo>
                <a:lnTo>
                  <a:pt x="933" y="1193"/>
                </a:lnTo>
                <a:lnTo>
                  <a:pt x="895" y="1201"/>
                </a:lnTo>
                <a:lnTo>
                  <a:pt x="854" y="1204"/>
                </a:lnTo>
                <a:lnTo>
                  <a:pt x="819" y="1201"/>
                </a:lnTo>
                <a:lnTo>
                  <a:pt x="786" y="1196"/>
                </a:lnTo>
                <a:lnTo>
                  <a:pt x="755" y="1187"/>
                </a:lnTo>
                <a:lnTo>
                  <a:pt x="727" y="1174"/>
                </a:lnTo>
                <a:lnTo>
                  <a:pt x="701" y="1158"/>
                </a:lnTo>
                <a:lnTo>
                  <a:pt x="680" y="1138"/>
                </a:lnTo>
                <a:lnTo>
                  <a:pt x="662" y="1116"/>
                </a:lnTo>
                <a:lnTo>
                  <a:pt x="646" y="1091"/>
                </a:lnTo>
                <a:lnTo>
                  <a:pt x="632" y="1055"/>
                </a:lnTo>
                <a:lnTo>
                  <a:pt x="624" y="1017"/>
                </a:lnTo>
                <a:lnTo>
                  <a:pt x="622" y="976"/>
                </a:lnTo>
                <a:lnTo>
                  <a:pt x="624" y="937"/>
                </a:lnTo>
                <a:lnTo>
                  <a:pt x="632" y="899"/>
                </a:lnTo>
                <a:lnTo>
                  <a:pt x="646" y="862"/>
                </a:lnTo>
                <a:lnTo>
                  <a:pt x="662" y="837"/>
                </a:lnTo>
                <a:lnTo>
                  <a:pt x="680" y="815"/>
                </a:lnTo>
                <a:lnTo>
                  <a:pt x="701" y="795"/>
                </a:lnTo>
                <a:lnTo>
                  <a:pt x="727" y="780"/>
                </a:lnTo>
                <a:lnTo>
                  <a:pt x="755" y="767"/>
                </a:lnTo>
                <a:lnTo>
                  <a:pt x="786" y="758"/>
                </a:lnTo>
                <a:lnTo>
                  <a:pt x="819" y="752"/>
                </a:lnTo>
                <a:lnTo>
                  <a:pt x="854" y="750"/>
                </a:lnTo>
                <a:close/>
                <a:moveTo>
                  <a:pt x="3456" y="386"/>
                </a:moveTo>
                <a:lnTo>
                  <a:pt x="3439" y="387"/>
                </a:lnTo>
                <a:lnTo>
                  <a:pt x="3423" y="395"/>
                </a:lnTo>
                <a:lnTo>
                  <a:pt x="3411" y="407"/>
                </a:lnTo>
                <a:lnTo>
                  <a:pt x="3401" y="425"/>
                </a:lnTo>
                <a:lnTo>
                  <a:pt x="3394" y="450"/>
                </a:lnTo>
                <a:lnTo>
                  <a:pt x="3389" y="479"/>
                </a:lnTo>
                <a:lnTo>
                  <a:pt x="3388" y="513"/>
                </a:lnTo>
                <a:lnTo>
                  <a:pt x="3389" y="545"/>
                </a:lnTo>
                <a:lnTo>
                  <a:pt x="3394" y="576"/>
                </a:lnTo>
                <a:lnTo>
                  <a:pt x="3401" y="599"/>
                </a:lnTo>
                <a:lnTo>
                  <a:pt x="3411" y="617"/>
                </a:lnTo>
                <a:lnTo>
                  <a:pt x="3423" y="631"/>
                </a:lnTo>
                <a:lnTo>
                  <a:pt x="3439" y="637"/>
                </a:lnTo>
                <a:lnTo>
                  <a:pt x="3456" y="640"/>
                </a:lnTo>
                <a:lnTo>
                  <a:pt x="3474" y="637"/>
                </a:lnTo>
                <a:lnTo>
                  <a:pt x="3488" y="631"/>
                </a:lnTo>
                <a:lnTo>
                  <a:pt x="3500" y="617"/>
                </a:lnTo>
                <a:lnTo>
                  <a:pt x="3511" y="599"/>
                </a:lnTo>
                <a:lnTo>
                  <a:pt x="3518" y="576"/>
                </a:lnTo>
                <a:lnTo>
                  <a:pt x="3522" y="545"/>
                </a:lnTo>
                <a:lnTo>
                  <a:pt x="3524" y="513"/>
                </a:lnTo>
                <a:lnTo>
                  <a:pt x="3522" y="479"/>
                </a:lnTo>
                <a:lnTo>
                  <a:pt x="3518" y="450"/>
                </a:lnTo>
                <a:lnTo>
                  <a:pt x="3511" y="425"/>
                </a:lnTo>
                <a:lnTo>
                  <a:pt x="3500" y="407"/>
                </a:lnTo>
                <a:lnTo>
                  <a:pt x="3488" y="395"/>
                </a:lnTo>
                <a:lnTo>
                  <a:pt x="3474" y="387"/>
                </a:lnTo>
                <a:lnTo>
                  <a:pt x="3456" y="386"/>
                </a:lnTo>
                <a:close/>
                <a:moveTo>
                  <a:pt x="233" y="386"/>
                </a:moveTo>
                <a:lnTo>
                  <a:pt x="215" y="387"/>
                </a:lnTo>
                <a:lnTo>
                  <a:pt x="200" y="395"/>
                </a:lnTo>
                <a:lnTo>
                  <a:pt x="188" y="407"/>
                </a:lnTo>
                <a:lnTo>
                  <a:pt x="178" y="425"/>
                </a:lnTo>
                <a:lnTo>
                  <a:pt x="170" y="450"/>
                </a:lnTo>
                <a:lnTo>
                  <a:pt x="166" y="479"/>
                </a:lnTo>
                <a:lnTo>
                  <a:pt x="165" y="513"/>
                </a:lnTo>
                <a:lnTo>
                  <a:pt x="166" y="545"/>
                </a:lnTo>
                <a:lnTo>
                  <a:pt x="170" y="576"/>
                </a:lnTo>
                <a:lnTo>
                  <a:pt x="178" y="599"/>
                </a:lnTo>
                <a:lnTo>
                  <a:pt x="188" y="617"/>
                </a:lnTo>
                <a:lnTo>
                  <a:pt x="200" y="631"/>
                </a:lnTo>
                <a:lnTo>
                  <a:pt x="215" y="637"/>
                </a:lnTo>
                <a:lnTo>
                  <a:pt x="233" y="640"/>
                </a:lnTo>
                <a:lnTo>
                  <a:pt x="251" y="637"/>
                </a:lnTo>
                <a:lnTo>
                  <a:pt x="266" y="631"/>
                </a:lnTo>
                <a:lnTo>
                  <a:pt x="277" y="617"/>
                </a:lnTo>
                <a:lnTo>
                  <a:pt x="288" y="599"/>
                </a:lnTo>
                <a:lnTo>
                  <a:pt x="294" y="576"/>
                </a:lnTo>
                <a:lnTo>
                  <a:pt x="300" y="545"/>
                </a:lnTo>
                <a:lnTo>
                  <a:pt x="301" y="513"/>
                </a:lnTo>
                <a:lnTo>
                  <a:pt x="300" y="479"/>
                </a:lnTo>
                <a:lnTo>
                  <a:pt x="294" y="450"/>
                </a:lnTo>
                <a:lnTo>
                  <a:pt x="288" y="425"/>
                </a:lnTo>
                <a:lnTo>
                  <a:pt x="277" y="407"/>
                </a:lnTo>
                <a:lnTo>
                  <a:pt x="266" y="395"/>
                </a:lnTo>
                <a:lnTo>
                  <a:pt x="251" y="387"/>
                </a:lnTo>
                <a:lnTo>
                  <a:pt x="233" y="386"/>
                </a:lnTo>
                <a:close/>
                <a:moveTo>
                  <a:pt x="3954" y="285"/>
                </a:moveTo>
                <a:lnTo>
                  <a:pt x="4078" y="285"/>
                </a:lnTo>
                <a:lnTo>
                  <a:pt x="3581" y="1204"/>
                </a:lnTo>
                <a:lnTo>
                  <a:pt x="3458" y="1204"/>
                </a:lnTo>
                <a:lnTo>
                  <a:pt x="3954" y="285"/>
                </a:lnTo>
                <a:close/>
                <a:moveTo>
                  <a:pt x="3456" y="285"/>
                </a:moveTo>
                <a:lnTo>
                  <a:pt x="3497" y="288"/>
                </a:lnTo>
                <a:lnTo>
                  <a:pt x="3535" y="295"/>
                </a:lnTo>
                <a:lnTo>
                  <a:pt x="3569" y="307"/>
                </a:lnTo>
                <a:lnTo>
                  <a:pt x="3600" y="324"/>
                </a:lnTo>
                <a:lnTo>
                  <a:pt x="3627" y="346"/>
                </a:lnTo>
                <a:lnTo>
                  <a:pt x="3649" y="373"/>
                </a:lnTo>
                <a:lnTo>
                  <a:pt x="3666" y="403"/>
                </a:lnTo>
                <a:lnTo>
                  <a:pt x="3679" y="435"/>
                </a:lnTo>
                <a:lnTo>
                  <a:pt x="3686" y="472"/>
                </a:lnTo>
                <a:lnTo>
                  <a:pt x="3688" y="511"/>
                </a:lnTo>
                <a:lnTo>
                  <a:pt x="3686" y="551"/>
                </a:lnTo>
                <a:lnTo>
                  <a:pt x="3679" y="587"/>
                </a:lnTo>
                <a:lnTo>
                  <a:pt x="3666" y="620"/>
                </a:lnTo>
                <a:lnTo>
                  <a:pt x="3649" y="650"/>
                </a:lnTo>
                <a:lnTo>
                  <a:pt x="3627" y="676"/>
                </a:lnTo>
                <a:lnTo>
                  <a:pt x="3600" y="699"/>
                </a:lnTo>
                <a:lnTo>
                  <a:pt x="3569" y="716"/>
                </a:lnTo>
                <a:lnTo>
                  <a:pt x="3535" y="727"/>
                </a:lnTo>
                <a:lnTo>
                  <a:pt x="3497" y="735"/>
                </a:lnTo>
                <a:lnTo>
                  <a:pt x="3456" y="738"/>
                </a:lnTo>
                <a:lnTo>
                  <a:pt x="3420" y="735"/>
                </a:lnTo>
                <a:lnTo>
                  <a:pt x="3388" y="730"/>
                </a:lnTo>
                <a:lnTo>
                  <a:pt x="3357" y="721"/>
                </a:lnTo>
                <a:lnTo>
                  <a:pt x="3329" y="709"/>
                </a:lnTo>
                <a:lnTo>
                  <a:pt x="3304" y="692"/>
                </a:lnTo>
                <a:lnTo>
                  <a:pt x="3282" y="674"/>
                </a:lnTo>
                <a:lnTo>
                  <a:pt x="3263" y="651"/>
                </a:lnTo>
                <a:lnTo>
                  <a:pt x="3249" y="625"/>
                </a:lnTo>
                <a:lnTo>
                  <a:pt x="3234" y="589"/>
                </a:lnTo>
                <a:lnTo>
                  <a:pt x="3225" y="551"/>
                </a:lnTo>
                <a:lnTo>
                  <a:pt x="3223" y="511"/>
                </a:lnTo>
                <a:lnTo>
                  <a:pt x="3225" y="472"/>
                </a:lnTo>
                <a:lnTo>
                  <a:pt x="3234" y="434"/>
                </a:lnTo>
                <a:lnTo>
                  <a:pt x="3249" y="398"/>
                </a:lnTo>
                <a:lnTo>
                  <a:pt x="3263" y="371"/>
                </a:lnTo>
                <a:lnTo>
                  <a:pt x="3282" y="349"/>
                </a:lnTo>
                <a:lnTo>
                  <a:pt x="3304" y="329"/>
                </a:lnTo>
                <a:lnTo>
                  <a:pt x="3329" y="314"/>
                </a:lnTo>
                <a:lnTo>
                  <a:pt x="3357" y="301"/>
                </a:lnTo>
                <a:lnTo>
                  <a:pt x="3388" y="293"/>
                </a:lnTo>
                <a:lnTo>
                  <a:pt x="3420" y="286"/>
                </a:lnTo>
                <a:lnTo>
                  <a:pt x="3456" y="285"/>
                </a:lnTo>
                <a:close/>
                <a:moveTo>
                  <a:pt x="731" y="285"/>
                </a:moveTo>
                <a:lnTo>
                  <a:pt x="856" y="285"/>
                </a:lnTo>
                <a:lnTo>
                  <a:pt x="357" y="1204"/>
                </a:lnTo>
                <a:lnTo>
                  <a:pt x="234" y="1204"/>
                </a:lnTo>
                <a:lnTo>
                  <a:pt x="731" y="285"/>
                </a:lnTo>
                <a:close/>
                <a:moveTo>
                  <a:pt x="233" y="285"/>
                </a:moveTo>
                <a:lnTo>
                  <a:pt x="275" y="288"/>
                </a:lnTo>
                <a:lnTo>
                  <a:pt x="313" y="295"/>
                </a:lnTo>
                <a:lnTo>
                  <a:pt x="347" y="307"/>
                </a:lnTo>
                <a:lnTo>
                  <a:pt x="377" y="324"/>
                </a:lnTo>
                <a:lnTo>
                  <a:pt x="403" y="346"/>
                </a:lnTo>
                <a:lnTo>
                  <a:pt x="425" y="373"/>
                </a:lnTo>
                <a:lnTo>
                  <a:pt x="444" y="403"/>
                </a:lnTo>
                <a:lnTo>
                  <a:pt x="455" y="435"/>
                </a:lnTo>
                <a:lnTo>
                  <a:pt x="463" y="472"/>
                </a:lnTo>
                <a:lnTo>
                  <a:pt x="466" y="511"/>
                </a:lnTo>
                <a:lnTo>
                  <a:pt x="463" y="551"/>
                </a:lnTo>
                <a:lnTo>
                  <a:pt x="455" y="587"/>
                </a:lnTo>
                <a:lnTo>
                  <a:pt x="444" y="620"/>
                </a:lnTo>
                <a:lnTo>
                  <a:pt x="425" y="650"/>
                </a:lnTo>
                <a:lnTo>
                  <a:pt x="403" y="676"/>
                </a:lnTo>
                <a:lnTo>
                  <a:pt x="377" y="699"/>
                </a:lnTo>
                <a:lnTo>
                  <a:pt x="347" y="716"/>
                </a:lnTo>
                <a:lnTo>
                  <a:pt x="313" y="727"/>
                </a:lnTo>
                <a:lnTo>
                  <a:pt x="275" y="735"/>
                </a:lnTo>
                <a:lnTo>
                  <a:pt x="233" y="738"/>
                </a:lnTo>
                <a:lnTo>
                  <a:pt x="198" y="735"/>
                </a:lnTo>
                <a:lnTo>
                  <a:pt x="165" y="730"/>
                </a:lnTo>
                <a:lnTo>
                  <a:pt x="133" y="721"/>
                </a:lnTo>
                <a:lnTo>
                  <a:pt x="106" y="709"/>
                </a:lnTo>
                <a:lnTo>
                  <a:pt x="80" y="692"/>
                </a:lnTo>
                <a:lnTo>
                  <a:pt x="59" y="674"/>
                </a:lnTo>
                <a:lnTo>
                  <a:pt x="41" y="651"/>
                </a:lnTo>
                <a:lnTo>
                  <a:pt x="26" y="625"/>
                </a:lnTo>
                <a:lnTo>
                  <a:pt x="10" y="589"/>
                </a:lnTo>
                <a:lnTo>
                  <a:pt x="3" y="551"/>
                </a:lnTo>
                <a:lnTo>
                  <a:pt x="0" y="511"/>
                </a:lnTo>
                <a:lnTo>
                  <a:pt x="3" y="472"/>
                </a:lnTo>
                <a:lnTo>
                  <a:pt x="10" y="434"/>
                </a:lnTo>
                <a:lnTo>
                  <a:pt x="26" y="398"/>
                </a:lnTo>
                <a:lnTo>
                  <a:pt x="41" y="371"/>
                </a:lnTo>
                <a:lnTo>
                  <a:pt x="59" y="349"/>
                </a:lnTo>
                <a:lnTo>
                  <a:pt x="80" y="329"/>
                </a:lnTo>
                <a:lnTo>
                  <a:pt x="106" y="314"/>
                </a:lnTo>
                <a:lnTo>
                  <a:pt x="133" y="301"/>
                </a:lnTo>
                <a:lnTo>
                  <a:pt x="165" y="293"/>
                </a:lnTo>
                <a:lnTo>
                  <a:pt x="198" y="286"/>
                </a:lnTo>
                <a:lnTo>
                  <a:pt x="233" y="285"/>
                </a:lnTo>
                <a:close/>
                <a:moveTo>
                  <a:pt x="2190" y="0"/>
                </a:moveTo>
                <a:lnTo>
                  <a:pt x="2249" y="3"/>
                </a:lnTo>
                <a:lnTo>
                  <a:pt x="2304" y="14"/>
                </a:lnTo>
                <a:lnTo>
                  <a:pt x="2358" y="31"/>
                </a:lnTo>
                <a:lnTo>
                  <a:pt x="2408" y="53"/>
                </a:lnTo>
                <a:lnTo>
                  <a:pt x="2455" y="82"/>
                </a:lnTo>
                <a:lnTo>
                  <a:pt x="2498" y="115"/>
                </a:lnTo>
                <a:lnTo>
                  <a:pt x="2537" y="153"/>
                </a:lnTo>
                <a:lnTo>
                  <a:pt x="2570" y="196"/>
                </a:lnTo>
                <a:lnTo>
                  <a:pt x="2599" y="242"/>
                </a:lnTo>
                <a:lnTo>
                  <a:pt x="2622" y="291"/>
                </a:lnTo>
                <a:lnTo>
                  <a:pt x="2639" y="344"/>
                </a:lnTo>
                <a:lnTo>
                  <a:pt x="2650" y="399"/>
                </a:lnTo>
                <a:lnTo>
                  <a:pt x="2654" y="456"/>
                </a:lnTo>
                <a:lnTo>
                  <a:pt x="2650" y="514"/>
                </a:lnTo>
                <a:lnTo>
                  <a:pt x="2639" y="569"/>
                </a:lnTo>
                <a:lnTo>
                  <a:pt x="2622" y="621"/>
                </a:lnTo>
                <a:lnTo>
                  <a:pt x="2599" y="671"/>
                </a:lnTo>
                <a:lnTo>
                  <a:pt x="2570" y="718"/>
                </a:lnTo>
                <a:lnTo>
                  <a:pt x="2537" y="760"/>
                </a:lnTo>
                <a:lnTo>
                  <a:pt x="2498" y="798"/>
                </a:lnTo>
                <a:lnTo>
                  <a:pt x="2455" y="832"/>
                </a:lnTo>
                <a:lnTo>
                  <a:pt x="2408" y="860"/>
                </a:lnTo>
                <a:lnTo>
                  <a:pt x="2358" y="883"/>
                </a:lnTo>
                <a:lnTo>
                  <a:pt x="2304" y="899"/>
                </a:lnTo>
                <a:lnTo>
                  <a:pt x="2249" y="909"/>
                </a:lnTo>
                <a:lnTo>
                  <a:pt x="2190" y="913"/>
                </a:lnTo>
                <a:lnTo>
                  <a:pt x="2133" y="909"/>
                </a:lnTo>
                <a:lnTo>
                  <a:pt x="2076" y="899"/>
                </a:lnTo>
                <a:lnTo>
                  <a:pt x="2023" y="883"/>
                </a:lnTo>
                <a:lnTo>
                  <a:pt x="1973" y="860"/>
                </a:lnTo>
                <a:lnTo>
                  <a:pt x="1926" y="832"/>
                </a:lnTo>
                <a:lnTo>
                  <a:pt x="1883" y="798"/>
                </a:lnTo>
                <a:lnTo>
                  <a:pt x="1845" y="760"/>
                </a:lnTo>
                <a:lnTo>
                  <a:pt x="1811" y="718"/>
                </a:lnTo>
                <a:lnTo>
                  <a:pt x="1782" y="671"/>
                </a:lnTo>
                <a:lnTo>
                  <a:pt x="1759" y="621"/>
                </a:lnTo>
                <a:lnTo>
                  <a:pt x="1742" y="569"/>
                </a:lnTo>
                <a:lnTo>
                  <a:pt x="1731" y="514"/>
                </a:lnTo>
                <a:lnTo>
                  <a:pt x="1727" y="456"/>
                </a:lnTo>
                <a:lnTo>
                  <a:pt x="1731" y="399"/>
                </a:lnTo>
                <a:lnTo>
                  <a:pt x="1742" y="344"/>
                </a:lnTo>
                <a:lnTo>
                  <a:pt x="1759" y="291"/>
                </a:lnTo>
                <a:lnTo>
                  <a:pt x="1782" y="242"/>
                </a:lnTo>
                <a:lnTo>
                  <a:pt x="1811" y="196"/>
                </a:lnTo>
                <a:lnTo>
                  <a:pt x="1845" y="153"/>
                </a:lnTo>
                <a:lnTo>
                  <a:pt x="1883" y="115"/>
                </a:lnTo>
                <a:lnTo>
                  <a:pt x="1926" y="82"/>
                </a:lnTo>
                <a:lnTo>
                  <a:pt x="1973" y="53"/>
                </a:lnTo>
                <a:lnTo>
                  <a:pt x="2023" y="31"/>
                </a:lnTo>
                <a:lnTo>
                  <a:pt x="2076" y="14"/>
                </a:lnTo>
                <a:lnTo>
                  <a:pt x="2133" y="3"/>
                </a:lnTo>
                <a:lnTo>
                  <a:pt x="2190" y="0"/>
                </a:lnTo>
                <a:close/>
              </a:path>
            </a:pathLst>
          </a:custGeom>
          <a:solidFill>
            <a:schemeClr val="bg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nvGrpSpPr>
          <p:cNvPr id="4" name="Group 4">
            <a:extLst>
              <a:ext uri="{FF2B5EF4-FFF2-40B4-BE49-F238E27FC236}">
                <a16:creationId xmlns:a16="http://schemas.microsoft.com/office/drawing/2014/main" id="{FEDE13D9-FCCF-22D7-FE4F-B6FEF7BC861C}"/>
              </a:ext>
            </a:extLst>
          </p:cNvPr>
          <p:cNvGrpSpPr>
            <a:grpSpLocks noChangeAspect="1"/>
          </p:cNvGrpSpPr>
          <p:nvPr/>
        </p:nvGrpSpPr>
        <p:grpSpPr bwMode="auto">
          <a:xfrm>
            <a:off x="5419215" y="3487250"/>
            <a:ext cx="1106793" cy="1107820"/>
            <a:chOff x="1683" y="0"/>
            <a:chExt cx="4309" cy="4313"/>
          </a:xfrm>
          <a:solidFill>
            <a:schemeClr val="bg1"/>
          </a:solidFill>
          <a:effectLst>
            <a:outerShdw blurRad="50800" dist="38100" dir="8100000" algn="tr" rotWithShape="0">
              <a:prstClr val="black">
                <a:alpha val="40000"/>
              </a:prstClr>
            </a:outerShdw>
          </a:effectLst>
        </p:grpSpPr>
        <p:sp>
          <p:nvSpPr>
            <p:cNvPr id="9" name="Freeform 6">
              <a:extLst>
                <a:ext uri="{FF2B5EF4-FFF2-40B4-BE49-F238E27FC236}">
                  <a16:creationId xmlns:a16="http://schemas.microsoft.com/office/drawing/2014/main" id="{10136CA2-A873-DD7F-5035-0D91322B67DC}"/>
                </a:ext>
              </a:extLst>
            </p:cNvPr>
            <p:cNvSpPr>
              <a:spLocks/>
            </p:cNvSpPr>
            <p:nvPr/>
          </p:nvSpPr>
          <p:spPr bwMode="auto">
            <a:xfrm>
              <a:off x="1683" y="3220"/>
              <a:ext cx="2805" cy="1093"/>
            </a:xfrm>
            <a:custGeom>
              <a:avLst/>
              <a:gdLst>
                <a:gd name="T0" fmla="*/ 457 w 2805"/>
                <a:gd name="T1" fmla="*/ 0 h 1093"/>
                <a:gd name="T2" fmla="*/ 804 w 2805"/>
                <a:gd name="T3" fmla="*/ 0 h 1093"/>
                <a:gd name="T4" fmla="*/ 1205 w 2805"/>
                <a:gd name="T5" fmla="*/ 644 h 1093"/>
                <a:gd name="T6" fmla="*/ 1345 w 2805"/>
                <a:gd name="T7" fmla="*/ 398 h 1093"/>
                <a:gd name="T8" fmla="*/ 1098 w 2805"/>
                <a:gd name="T9" fmla="*/ 0 h 1093"/>
                <a:gd name="T10" fmla="*/ 1707 w 2805"/>
                <a:gd name="T11" fmla="*/ 0 h 1093"/>
                <a:gd name="T12" fmla="*/ 1461 w 2805"/>
                <a:gd name="T13" fmla="*/ 398 h 1093"/>
                <a:gd name="T14" fmla="*/ 1599 w 2805"/>
                <a:gd name="T15" fmla="*/ 644 h 1093"/>
                <a:gd name="T16" fmla="*/ 2000 w 2805"/>
                <a:gd name="T17" fmla="*/ 0 h 1093"/>
                <a:gd name="T18" fmla="*/ 2348 w 2805"/>
                <a:gd name="T19" fmla="*/ 0 h 1093"/>
                <a:gd name="T20" fmla="*/ 2405 w 2805"/>
                <a:gd name="T21" fmla="*/ 3 h 1093"/>
                <a:gd name="T22" fmla="*/ 2460 w 2805"/>
                <a:gd name="T23" fmla="*/ 13 h 1093"/>
                <a:gd name="T24" fmla="*/ 2513 w 2805"/>
                <a:gd name="T25" fmla="*/ 30 h 1093"/>
                <a:gd name="T26" fmla="*/ 2563 w 2805"/>
                <a:gd name="T27" fmla="*/ 54 h 1093"/>
                <a:gd name="T28" fmla="*/ 2608 w 2805"/>
                <a:gd name="T29" fmla="*/ 82 h 1093"/>
                <a:gd name="T30" fmla="*/ 2652 w 2805"/>
                <a:gd name="T31" fmla="*/ 116 h 1093"/>
                <a:gd name="T32" fmla="*/ 2690 w 2805"/>
                <a:gd name="T33" fmla="*/ 154 h 1093"/>
                <a:gd name="T34" fmla="*/ 2722 w 2805"/>
                <a:gd name="T35" fmla="*/ 195 h 1093"/>
                <a:gd name="T36" fmla="*/ 2751 w 2805"/>
                <a:gd name="T37" fmla="*/ 243 h 1093"/>
                <a:gd name="T38" fmla="*/ 2775 w 2805"/>
                <a:gd name="T39" fmla="*/ 292 h 1093"/>
                <a:gd name="T40" fmla="*/ 2791 w 2805"/>
                <a:gd name="T41" fmla="*/ 345 h 1093"/>
                <a:gd name="T42" fmla="*/ 2801 w 2805"/>
                <a:gd name="T43" fmla="*/ 400 h 1093"/>
                <a:gd name="T44" fmla="*/ 2805 w 2805"/>
                <a:gd name="T45" fmla="*/ 457 h 1093"/>
                <a:gd name="T46" fmla="*/ 2805 w 2805"/>
                <a:gd name="T47" fmla="*/ 457 h 1093"/>
                <a:gd name="T48" fmla="*/ 2805 w 2805"/>
                <a:gd name="T49" fmla="*/ 1093 h 1093"/>
                <a:gd name="T50" fmla="*/ 0 w 2805"/>
                <a:gd name="T51" fmla="*/ 1093 h 1093"/>
                <a:gd name="T52" fmla="*/ 0 w 2805"/>
                <a:gd name="T53" fmla="*/ 457 h 1093"/>
                <a:gd name="T54" fmla="*/ 4 w 2805"/>
                <a:gd name="T55" fmla="*/ 400 h 1093"/>
                <a:gd name="T56" fmla="*/ 14 w 2805"/>
                <a:gd name="T57" fmla="*/ 345 h 1093"/>
                <a:gd name="T58" fmla="*/ 31 w 2805"/>
                <a:gd name="T59" fmla="*/ 292 h 1093"/>
                <a:gd name="T60" fmla="*/ 53 w 2805"/>
                <a:gd name="T61" fmla="*/ 243 h 1093"/>
                <a:gd name="T62" fmla="*/ 82 w 2805"/>
                <a:gd name="T63" fmla="*/ 195 h 1093"/>
                <a:gd name="T64" fmla="*/ 115 w 2805"/>
                <a:gd name="T65" fmla="*/ 154 h 1093"/>
                <a:gd name="T66" fmla="*/ 154 w 2805"/>
                <a:gd name="T67" fmla="*/ 116 h 1093"/>
                <a:gd name="T68" fmla="*/ 196 w 2805"/>
                <a:gd name="T69" fmla="*/ 82 h 1093"/>
                <a:gd name="T70" fmla="*/ 242 w 2805"/>
                <a:gd name="T71" fmla="*/ 54 h 1093"/>
                <a:gd name="T72" fmla="*/ 292 w 2805"/>
                <a:gd name="T73" fmla="*/ 30 h 1093"/>
                <a:gd name="T74" fmla="*/ 344 w 2805"/>
                <a:gd name="T75" fmla="*/ 13 h 1093"/>
                <a:gd name="T76" fmla="*/ 401 w 2805"/>
                <a:gd name="T77" fmla="*/ 3 h 1093"/>
                <a:gd name="T78" fmla="*/ 457 w 2805"/>
                <a:gd name="T79" fmla="*/ 0 h 10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805" h="1093">
                  <a:moveTo>
                    <a:pt x="457" y="0"/>
                  </a:moveTo>
                  <a:lnTo>
                    <a:pt x="804" y="0"/>
                  </a:lnTo>
                  <a:lnTo>
                    <a:pt x="1205" y="644"/>
                  </a:lnTo>
                  <a:lnTo>
                    <a:pt x="1345" y="398"/>
                  </a:lnTo>
                  <a:lnTo>
                    <a:pt x="1098" y="0"/>
                  </a:lnTo>
                  <a:lnTo>
                    <a:pt x="1707" y="0"/>
                  </a:lnTo>
                  <a:lnTo>
                    <a:pt x="1461" y="398"/>
                  </a:lnTo>
                  <a:lnTo>
                    <a:pt x="1599" y="644"/>
                  </a:lnTo>
                  <a:lnTo>
                    <a:pt x="2000" y="0"/>
                  </a:lnTo>
                  <a:lnTo>
                    <a:pt x="2348" y="0"/>
                  </a:lnTo>
                  <a:lnTo>
                    <a:pt x="2405" y="3"/>
                  </a:lnTo>
                  <a:lnTo>
                    <a:pt x="2460" y="13"/>
                  </a:lnTo>
                  <a:lnTo>
                    <a:pt x="2513" y="30"/>
                  </a:lnTo>
                  <a:lnTo>
                    <a:pt x="2563" y="54"/>
                  </a:lnTo>
                  <a:lnTo>
                    <a:pt x="2608" y="82"/>
                  </a:lnTo>
                  <a:lnTo>
                    <a:pt x="2652" y="116"/>
                  </a:lnTo>
                  <a:lnTo>
                    <a:pt x="2690" y="154"/>
                  </a:lnTo>
                  <a:lnTo>
                    <a:pt x="2722" y="195"/>
                  </a:lnTo>
                  <a:lnTo>
                    <a:pt x="2751" y="243"/>
                  </a:lnTo>
                  <a:lnTo>
                    <a:pt x="2775" y="292"/>
                  </a:lnTo>
                  <a:lnTo>
                    <a:pt x="2791" y="345"/>
                  </a:lnTo>
                  <a:lnTo>
                    <a:pt x="2801" y="400"/>
                  </a:lnTo>
                  <a:lnTo>
                    <a:pt x="2805" y="457"/>
                  </a:lnTo>
                  <a:lnTo>
                    <a:pt x="2805" y="457"/>
                  </a:lnTo>
                  <a:lnTo>
                    <a:pt x="2805" y="1093"/>
                  </a:lnTo>
                  <a:lnTo>
                    <a:pt x="0" y="1093"/>
                  </a:lnTo>
                  <a:lnTo>
                    <a:pt x="0" y="457"/>
                  </a:lnTo>
                  <a:lnTo>
                    <a:pt x="4" y="400"/>
                  </a:lnTo>
                  <a:lnTo>
                    <a:pt x="14" y="345"/>
                  </a:lnTo>
                  <a:lnTo>
                    <a:pt x="31" y="292"/>
                  </a:lnTo>
                  <a:lnTo>
                    <a:pt x="53" y="243"/>
                  </a:lnTo>
                  <a:lnTo>
                    <a:pt x="82" y="195"/>
                  </a:lnTo>
                  <a:lnTo>
                    <a:pt x="115" y="154"/>
                  </a:lnTo>
                  <a:lnTo>
                    <a:pt x="154" y="116"/>
                  </a:lnTo>
                  <a:lnTo>
                    <a:pt x="196" y="82"/>
                  </a:lnTo>
                  <a:lnTo>
                    <a:pt x="242" y="54"/>
                  </a:lnTo>
                  <a:lnTo>
                    <a:pt x="292" y="30"/>
                  </a:lnTo>
                  <a:lnTo>
                    <a:pt x="344" y="13"/>
                  </a:lnTo>
                  <a:lnTo>
                    <a:pt x="401" y="3"/>
                  </a:lnTo>
                  <a:lnTo>
                    <a:pt x="4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6B980D49-A615-A296-4B63-9769E6009FDD}"/>
                </a:ext>
              </a:extLst>
            </p:cNvPr>
            <p:cNvSpPr>
              <a:spLocks/>
            </p:cNvSpPr>
            <p:nvPr/>
          </p:nvSpPr>
          <p:spPr bwMode="auto">
            <a:xfrm>
              <a:off x="2253" y="1303"/>
              <a:ext cx="1665" cy="1663"/>
            </a:xfrm>
            <a:custGeom>
              <a:avLst/>
              <a:gdLst>
                <a:gd name="T0" fmla="*/ 840 w 1665"/>
                <a:gd name="T1" fmla="*/ 0 h 1663"/>
                <a:gd name="T2" fmla="*/ 1554 w 1665"/>
                <a:gd name="T3" fmla="*/ 0 h 1663"/>
                <a:gd name="T4" fmla="*/ 1582 w 1665"/>
                <a:gd name="T5" fmla="*/ 3 h 1663"/>
                <a:gd name="T6" fmla="*/ 1610 w 1665"/>
                <a:gd name="T7" fmla="*/ 14 h 1663"/>
                <a:gd name="T8" fmla="*/ 1632 w 1665"/>
                <a:gd name="T9" fmla="*/ 32 h 1663"/>
                <a:gd name="T10" fmla="*/ 1649 w 1665"/>
                <a:gd name="T11" fmla="*/ 55 h 1663"/>
                <a:gd name="T12" fmla="*/ 1661 w 1665"/>
                <a:gd name="T13" fmla="*/ 81 h 1663"/>
                <a:gd name="T14" fmla="*/ 1665 w 1665"/>
                <a:gd name="T15" fmla="*/ 111 h 1663"/>
                <a:gd name="T16" fmla="*/ 1665 w 1665"/>
                <a:gd name="T17" fmla="*/ 824 h 1663"/>
                <a:gd name="T18" fmla="*/ 1661 w 1665"/>
                <a:gd name="T19" fmla="*/ 904 h 1663"/>
                <a:gd name="T20" fmla="*/ 1649 w 1665"/>
                <a:gd name="T21" fmla="*/ 983 h 1663"/>
                <a:gd name="T22" fmla="*/ 1631 w 1665"/>
                <a:gd name="T23" fmla="*/ 1059 h 1663"/>
                <a:gd name="T24" fmla="*/ 1606 w 1665"/>
                <a:gd name="T25" fmla="*/ 1132 h 1663"/>
                <a:gd name="T26" fmla="*/ 1575 w 1665"/>
                <a:gd name="T27" fmla="*/ 1203 h 1663"/>
                <a:gd name="T28" fmla="*/ 1537 w 1665"/>
                <a:gd name="T29" fmla="*/ 1269 h 1663"/>
                <a:gd name="T30" fmla="*/ 1493 w 1665"/>
                <a:gd name="T31" fmla="*/ 1332 h 1663"/>
                <a:gd name="T32" fmla="*/ 1445 w 1665"/>
                <a:gd name="T33" fmla="*/ 1390 h 1663"/>
                <a:gd name="T34" fmla="*/ 1391 w 1665"/>
                <a:gd name="T35" fmla="*/ 1443 h 1663"/>
                <a:gd name="T36" fmla="*/ 1332 w 1665"/>
                <a:gd name="T37" fmla="*/ 1493 h 1663"/>
                <a:gd name="T38" fmla="*/ 1271 w 1665"/>
                <a:gd name="T39" fmla="*/ 1536 h 1663"/>
                <a:gd name="T40" fmla="*/ 1204 w 1665"/>
                <a:gd name="T41" fmla="*/ 1574 h 1663"/>
                <a:gd name="T42" fmla="*/ 1134 w 1665"/>
                <a:gd name="T43" fmla="*/ 1606 h 1663"/>
                <a:gd name="T44" fmla="*/ 1061 w 1665"/>
                <a:gd name="T45" fmla="*/ 1631 h 1663"/>
                <a:gd name="T46" fmla="*/ 985 w 1665"/>
                <a:gd name="T47" fmla="*/ 1649 h 1663"/>
                <a:gd name="T48" fmla="*/ 906 w 1665"/>
                <a:gd name="T49" fmla="*/ 1659 h 1663"/>
                <a:gd name="T50" fmla="*/ 826 w 1665"/>
                <a:gd name="T51" fmla="*/ 1663 h 1663"/>
                <a:gd name="T52" fmla="*/ 746 w 1665"/>
                <a:gd name="T53" fmla="*/ 1658 h 1663"/>
                <a:gd name="T54" fmla="*/ 669 w 1665"/>
                <a:gd name="T55" fmla="*/ 1648 h 1663"/>
                <a:gd name="T56" fmla="*/ 594 w 1665"/>
                <a:gd name="T57" fmla="*/ 1629 h 1663"/>
                <a:gd name="T58" fmla="*/ 522 w 1665"/>
                <a:gd name="T59" fmla="*/ 1604 h 1663"/>
                <a:gd name="T60" fmla="*/ 454 w 1665"/>
                <a:gd name="T61" fmla="*/ 1573 h 1663"/>
                <a:gd name="T62" fmla="*/ 389 w 1665"/>
                <a:gd name="T63" fmla="*/ 1535 h 1663"/>
                <a:gd name="T64" fmla="*/ 327 w 1665"/>
                <a:gd name="T65" fmla="*/ 1493 h 1663"/>
                <a:gd name="T66" fmla="*/ 270 w 1665"/>
                <a:gd name="T67" fmla="*/ 1445 h 1663"/>
                <a:gd name="T68" fmla="*/ 217 w 1665"/>
                <a:gd name="T69" fmla="*/ 1392 h 1663"/>
                <a:gd name="T70" fmla="*/ 170 w 1665"/>
                <a:gd name="T71" fmla="*/ 1336 h 1663"/>
                <a:gd name="T72" fmla="*/ 127 w 1665"/>
                <a:gd name="T73" fmla="*/ 1275 h 1663"/>
                <a:gd name="T74" fmla="*/ 90 w 1665"/>
                <a:gd name="T75" fmla="*/ 1209 h 1663"/>
                <a:gd name="T76" fmla="*/ 59 w 1665"/>
                <a:gd name="T77" fmla="*/ 1140 h 1663"/>
                <a:gd name="T78" fmla="*/ 34 w 1665"/>
                <a:gd name="T79" fmla="*/ 1069 h 1663"/>
                <a:gd name="T80" fmla="*/ 15 w 1665"/>
                <a:gd name="T81" fmla="*/ 994 h 1663"/>
                <a:gd name="T82" fmla="*/ 4 w 1665"/>
                <a:gd name="T83" fmla="*/ 917 h 1663"/>
                <a:gd name="T84" fmla="*/ 0 w 1665"/>
                <a:gd name="T85" fmla="*/ 837 h 1663"/>
                <a:gd name="T86" fmla="*/ 2 w 1665"/>
                <a:gd name="T87" fmla="*/ 758 h 1663"/>
                <a:gd name="T88" fmla="*/ 14 w 1665"/>
                <a:gd name="T89" fmla="*/ 679 h 1663"/>
                <a:gd name="T90" fmla="*/ 32 w 1665"/>
                <a:gd name="T91" fmla="*/ 603 h 1663"/>
                <a:gd name="T92" fmla="*/ 57 w 1665"/>
                <a:gd name="T93" fmla="*/ 530 h 1663"/>
                <a:gd name="T94" fmla="*/ 89 w 1665"/>
                <a:gd name="T95" fmla="*/ 460 h 1663"/>
                <a:gd name="T96" fmla="*/ 127 w 1665"/>
                <a:gd name="T97" fmla="*/ 394 h 1663"/>
                <a:gd name="T98" fmla="*/ 170 w 1665"/>
                <a:gd name="T99" fmla="*/ 331 h 1663"/>
                <a:gd name="T100" fmla="*/ 218 w 1665"/>
                <a:gd name="T101" fmla="*/ 273 h 1663"/>
                <a:gd name="T102" fmla="*/ 272 w 1665"/>
                <a:gd name="T103" fmla="*/ 219 h 1663"/>
                <a:gd name="T104" fmla="*/ 331 w 1665"/>
                <a:gd name="T105" fmla="*/ 171 h 1663"/>
                <a:gd name="T106" fmla="*/ 394 w 1665"/>
                <a:gd name="T107" fmla="*/ 128 h 1663"/>
                <a:gd name="T108" fmla="*/ 461 w 1665"/>
                <a:gd name="T109" fmla="*/ 90 h 1663"/>
                <a:gd name="T110" fmla="*/ 532 w 1665"/>
                <a:gd name="T111" fmla="*/ 58 h 1663"/>
                <a:gd name="T112" fmla="*/ 605 w 1665"/>
                <a:gd name="T113" fmla="*/ 32 h 1663"/>
                <a:gd name="T114" fmla="*/ 681 w 1665"/>
                <a:gd name="T115" fmla="*/ 14 h 1663"/>
                <a:gd name="T116" fmla="*/ 760 w 1665"/>
                <a:gd name="T117" fmla="*/ 3 h 1663"/>
                <a:gd name="T118" fmla="*/ 840 w 1665"/>
                <a:gd name="T119" fmla="*/ 0 h 1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65" h="1663">
                  <a:moveTo>
                    <a:pt x="840" y="0"/>
                  </a:moveTo>
                  <a:lnTo>
                    <a:pt x="1554" y="0"/>
                  </a:lnTo>
                  <a:lnTo>
                    <a:pt x="1582" y="3"/>
                  </a:lnTo>
                  <a:lnTo>
                    <a:pt x="1610" y="14"/>
                  </a:lnTo>
                  <a:lnTo>
                    <a:pt x="1632" y="32"/>
                  </a:lnTo>
                  <a:lnTo>
                    <a:pt x="1649" y="55"/>
                  </a:lnTo>
                  <a:lnTo>
                    <a:pt x="1661" y="81"/>
                  </a:lnTo>
                  <a:lnTo>
                    <a:pt x="1665" y="111"/>
                  </a:lnTo>
                  <a:lnTo>
                    <a:pt x="1665" y="824"/>
                  </a:lnTo>
                  <a:lnTo>
                    <a:pt x="1661" y="904"/>
                  </a:lnTo>
                  <a:lnTo>
                    <a:pt x="1649" y="983"/>
                  </a:lnTo>
                  <a:lnTo>
                    <a:pt x="1631" y="1059"/>
                  </a:lnTo>
                  <a:lnTo>
                    <a:pt x="1606" y="1132"/>
                  </a:lnTo>
                  <a:lnTo>
                    <a:pt x="1575" y="1203"/>
                  </a:lnTo>
                  <a:lnTo>
                    <a:pt x="1537" y="1269"/>
                  </a:lnTo>
                  <a:lnTo>
                    <a:pt x="1493" y="1332"/>
                  </a:lnTo>
                  <a:lnTo>
                    <a:pt x="1445" y="1390"/>
                  </a:lnTo>
                  <a:lnTo>
                    <a:pt x="1391" y="1443"/>
                  </a:lnTo>
                  <a:lnTo>
                    <a:pt x="1332" y="1493"/>
                  </a:lnTo>
                  <a:lnTo>
                    <a:pt x="1271" y="1536"/>
                  </a:lnTo>
                  <a:lnTo>
                    <a:pt x="1204" y="1574"/>
                  </a:lnTo>
                  <a:lnTo>
                    <a:pt x="1134" y="1606"/>
                  </a:lnTo>
                  <a:lnTo>
                    <a:pt x="1061" y="1631"/>
                  </a:lnTo>
                  <a:lnTo>
                    <a:pt x="985" y="1649"/>
                  </a:lnTo>
                  <a:lnTo>
                    <a:pt x="906" y="1659"/>
                  </a:lnTo>
                  <a:lnTo>
                    <a:pt x="826" y="1663"/>
                  </a:lnTo>
                  <a:lnTo>
                    <a:pt x="746" y="1658"/>
                  </a:lnTo>
                  <a:lnTo>
                    <a:pt x="669" y="1648"/>
                  </a:lnTo>
                  <a:lnTo>
                    <a:pt x="594" y="1629"/>
                  </a:lnTo>
                  <a:lnTo>
                    <a:pt x="522" y="1604"/>
                  </a:lnTo>
                  <a:lnTo>
                    <a:pt x="454" y="1573"/>
                  </a:lnTo>
                  <a:lnTo>
                    <a:pt x="389" y="1535"/>
                  </a:lnTo>
                  <a:lnTo>
                    <a:pt x="327" y="1493"/>
                  </a:lnTo>
                  <a:lnTo>
                    <a:pt x="270" y="1445"/>
                  </a:lnTo>
                  <a:lnTo>
                    <a:pt x="217" y="1392"/>
                  </a:lnTo>
                  <a:lnTo>
                    <a:pt x="170" y="1336"/>
                  </a:lnTo>
                  <a:lnTo>
                    <a:pt x="127" y="1275"/>
                  </a:lnTo>
                  <a:lnTo>
                    <a:pt x="90" y="1209"/>
                  </a:lnTo>
                  <a:lnTo>
                    <a:pt x="59" y="1140"/>
                  </a:lnTo>
                  <a:lnTo>
                    <a:pt x="34" y="1069"/>
                  </a:lnTo>
                  <a:lnTo>
                    <a:pt x="15" y="994"/>
                  </a:lnTo>
                  <a:lnTo>
                    <a:pt x="4" y="917"/>
                  </a:lnTo>
                  <a:lnTo>
                    <a:pt x="0" y="837"/>
                  </a:lnTo>
                  <a:lnTo>
                    <a:pt x="2" y="758"/>
                  </a:lnTo>
                  <a:lnTo>
                    <a:pt x="14" y="679"/>
                  </a:lnTo>
                  <a:lnTo>
                    <a:pt x="32" y="603"/>
                  </a:lnTo>
                  <a:lnTo>
                    <a:pt x="57" y="530"/>
                  </a:lnTo>
                  <a:lnTo>
                    <a:pt x="89" y="460"/>
                  </a:lnTo>
                  <a:lnTo>
                    <a:pt x="127" y="394"/>
                  </a:lnTo>
                  <a:lnTo>
                    <a:pt x="170" y="331"/>
                  </a:lnTo>
                  <a:lnTo>
                    <a:pt x="218" y="273"/>
                  </a:lnTo>
                  <a:lnTo>
                    <a:pt x="272" y="219"/>
                  </a:lnTo>
                  <a:lnTo>
                    <a:pt x="331" y="171"/>
                  </a:lnTo>
                  <a:lnTo>
                    <a:pt x="394" y="128"/>
                  </a:lnTo>
                  <a:lnTo>
                    <a:pt x="461" y="90"/>
                  </a:lnTo>
                  <a:lnTo>
                    <a:pt x="532" y="58"/>
                  </a:lnTo>
                  <a:lnTo>
                    <a:pt x="605" y="32"/>
                  </a:lnTo>
                  <a:lnTo>
                    <a:pt x="681" y="14"/>
                  </a:lnTo>
                  <a:lnTo>
                    <a:pt x="760" y="3"/>
                  </a:lnTo>
                  <a:lnTo>
                    <a:pt x="8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Rectangle 8">
              <a:extLst>
                <a:ext uri="{FF2B5EF4-FFF2-40B4-BE49-F238E27FC236}">
                  <a16:creationId xmlns:a16="http://schemas.microsoft.com/office/drawing/2014/main" id="{71BBDD65-6B3A-245F-07B4-1A9690ECBAF8}"/>
                </a:ext>
              </a:extLst>
            </p:cNvPr>
            <p:cNvSpPr>
              <a:spLocks noChangeArrowheads="1"/>
            </p:cNvSpPr>
            <p:nvPr/>
          </p:nvSpPr>
          <p:spPr bwMode="auto">
            <a:xfrm>
              <a:off x="5155" y="998"/>
              <a:ext cx="118" cy="272"/>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9AA3A359-1BE7-B43E-3FFA-CFBE5EB89DF7}"/>
                </a:ext>
              </a:extLst>
            </p:cNvPr>
            <p:cNvSpPr>
              <a:spLocks noChangeArrowheads="1"/>
            </p:cNvSpPr>
            <p:nvPr/>
          </p:nvSpPr>
          <p:spPr bwMode="auto">
            <a:xfrm>
              <a:off x="4825" y="524"/>
              <a:ext cx="128" cy="272"/>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CC8B2CED-17B1-CD8C-284F-B35BB9B8B7AC}"/>
                </a:ext>
              </a:extLst>
            </p:cNvPr>
            <p:cNvSpPr>
              <a:spLocks noEditPoints="1"/>
            </p:cNvSpPr>
            <p:nvPr/>
          </p:nvSpPr>
          <p:spPr bwMode="auto">
            <a:xfrm>
              <a:off x="4111" y="0"/>
              <a:ext cx="1881" cy="2178"/>
            </a:xfrm>
            <a:custGeom>
              <a:avLst/>
              <a:gdLst>
                <a:gd name="T0" fmla="*/ 892 w 1881"/>
                <a:gd name="T1" fmla="*/ 107 h 2178"/>
                <a:gd name="T2" fmla="*/ 846 w 1881"/>
                <a:gd name="T3" fmla="*/ 168 h 2178"/>
                <a:gd name="T4" fmla="*/ 613 w 1881"/>
                <a:gd name="T5" fmla="*/ 322 h 2178"/>
                <a:gd name="T6" fmla="*/ 542 w 1881"/>
                <a:gd name="T7" fmla="*/ 352 h 2178"/>
                <a:gd name="T8" fmla="*/ 512 w 1881"/>
                <a:gd name="T9" fmla="*/ 423 h 2178"/>
                <a:gd name="T10" fmla="*/ 526 w 1881"/>
                <a:gd name="T11" fmla="*/ 948 h 2178"/>
                <a:gd name="T12" fmla="*/ 587 w 1881"/>
                <a:gd name="T13" fmla="*/ 994 h 2178"/>
                <a:gd name="T14" fmla="*/ 842 w 1881"/>
                <a:gd name="T15" fmla="*/ 1270 h 2178"/>
                <a:gd name="T16" fmla="*/ 608 w 1881"/>
                <a:gd name="T17" fmla="*/ 1283 h 2178"/>
                <a:gd name="T18" fmla="*/ 560 w 1881"/>
                <a:gd name="T19" fmla="*/ 1343 h 2178"/>
                <a:gd name="T20" fmla="*/ 571 w 1881"/>
                <a:gd name="T21" fmla="*/ 1420 h 2178"/>
                <a:gd name="T22" fmla="*/ 631 w 1881"/>
                <a:gd name="T23" fmla="*/ 1467 h 2178"/>
                <a:gd name="T24" fmla="*/ 842 w 1881"/>
                <a:gd name="T25" fmla="*/ 1598 h 2178"/>
                <a:gd name="T26" fmla="*/ 872 w 1881"/>
                <a:gd name="T27" fmla="*/ 1669 h 2178"/>
                <a:gd name="T28" fmla="*/ 943 w 1881"/>
                <a:gd name="T29" fmla="*/ 1699 h 2178"/>
                <a:gd name="T30" fmla="*/ 1014 w 1881"/>
                <a:gd name="T31" fmla="*/ 1669 h 2178"/>
                <a:gd name="T32" fmla="*/ 1044 w 1881"/>
                <a:gd name="T33" fmla="*/ 1598 h 2178"/>
                <a:gd name="T34" fmla="*/ 1289 w 1881"/>
                <a:gd name="T35" fmla="*/ 1467 h 2178"/>
                <a:gd name="T36" fmla="*/ 1349 w 1881"/>
                <a:gd name="T37" fmla="*/ 1420 h 2178"/>
                <a:gd name="T38" fmla="*/ 1364 w 1881"/>
                <a:gd name="T39" fmla="*/ 897 h 2178"/>
                <a:gd name="T40" fmla="*/ 1333 w 1881"/>
                <a:gd name="T41" fmla="*/ 825 h 2178"/>
                <a:gd name="T42" fmla="*/ 1263 w 1881"/>
                <a:gd name="T43" fmla="*/ 796 h 2178"/>
                <a:gd name="T44" fmla="*/ 1200 w 1881"/>
                <a:gd name="T45" fmla="*/ 524 h 2178"/>
                <a:gd name="T46" fmla="*/ 1272 w 1881"/>
                <a:gd name="T47" fmla="*/ 494 h 2178"/>
                <a:gd name="T48" fmla="*/ 1301 w 1881"/>
                <a:gd name="T49" fmla="*/ 423 h 2178"/>
                <a:gd name="T50" fmla="*/ 1272 w 1881"/>
                <a:gd name="T51" fmla="*/ 352 h 2178"/>
                <a:gd name="T52" fmla="*/ 1200 w 1881"/>
                <a:gd name="T53" fmla="*/ 322 h 2178"/>
                <a:gd name="T54" fmla="*/ 1040 w 1881"/>
                <a:gd name="T55" fmla="*/ 168 h 2178"/>
                <a:gd name="T56" fmla="*/ 994 w 1881"/>
                <a:gd name="T57" fmla="*/ 107 h 2178"/>
                <a:gd name="T58" fmla="*/ 224 w 1881"/>
                <a:gd name="T59" fmla="*/ 0 h 2178"/>
                <a:gd name="T60" fmla="*/ 1736 w 1881"/>
                <a:gd name="T61" fmla="*/ 14 h 2178"/>
                <a:gd name="T62" fmla="*/ 1829 w 1881"/>
                <a:gd name="T63" fmla="*/ 80 h 2178"/>
                <a:gd name="T64" fmla="*/ 1877 w 1881"/>
                <a:gd name="T65" fmla="*/ 183 h 2178"/>
                <a:gd name="T66" fmla="*/ 1877 w 1881"/>
                <a:gd name="T67" fmla="*/ 1697 h 2178"/>
                <a:gd name="T68" fmla="*/ 1829 w 1881"/>
                <a:gd name="T69" fmla="*/ 1800 h 2178"/>
                <a:gd name="T70" fmla="*/ 1736 w 1881"/>
                <a:gd name="T71" fmla="*/ 1865 h 2178"/>
                <a:gd name="T72" fmla="*/ 628 w 1881"/>
                <a:gd name="T73" fmla="*/ 1880 h 2178"/>
                <a:gd name="T74" fmla="*/ 526 w 1881"/>
                <a:gd name="T75" fmla="*/ 1905 h 2178"/>
                <a:gd name="T76" fmla="*/ 154 w 1881"/>
                <a:gd name="T77" fmla="*/ 2169 h 2178"/>
                <a:gd name="T78" fmla="*/ 83 w 1881"/>
                <a:gd name="T79" fmla="*/ 2174 h 2178"/>
                <a:gd name="T80" fmla="*/ 23 w 1881"/>
                <a:gd name="T81" fmla="*/ 2136 h 2178"/>
                <a:gd name="T82" fmla="*/ 0 w 1881"/>
                <a:gd name="T83" fmla="*/ 2066 h 2178"/>
                <a:gd name="T84" fmla="*/ 13 w 1881"/>
                <a:gd name="T85" fmla="*/ 145 h 2178"/>
                <a:gd name="T86" fmla="*/ 79 w 1881"/>
                <a:gd name="T87" fmla="*/ 52 h 2178"/>
                <a:gd name="T88" fmla="*/ 183 w 1881"/>
                <a:gd name="T89" fmla="*/ 4 h 2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81" h="2178">
                  <a:moveTo>
                    <a:pt x="943" y="94"/>
                  </a:moveTo>
                  <a:lnTo>
                    <a:pt x="917" y="97"/>
                  </a:lnTo>
                  <a:lnTo>
                    <a:pt x="892" y="107"/>
                  </a:lnTo>
                  <a:lnTo>
                    <a:pt x="872" y="123"/>
                  </a:lnTo>
                  <a:lnTo>
                    <a:pt x="856" y="144"/>
                  </a:lnTo>
                  <a:lnTo>
                    <a:pt x="846" y="168"/>
                  </a:lnTo>
                  <a:lnTo>
                    <a:pt x="842" y="195"/>
                  </a:lnTo>
                  <a:lnTo>
                    <a:pt x="842" y="322"/>
                  </a:lnTo>
                  <a:lnTo>
                    <a:pt x="613" y="322"/>
                  </a:lnTo>
                  <a:lnTo>
                    <a:pt x="587" y="326"/>
                  </a:lnTo>
                  <a:lnTo>
                    <a:pt x="562" y="336"/>
                  </a:lnTo>
                  <a:lnTo>
                    <a:pt x="542" y="352"/>
                  </a:lnTo>
                  <a:lnTo>
                    <a:pt x="526" y="372"/>
                  </a:lnTo>
                  <a:lnTo>
                    <a:pt x="516" y="397"/>
                  </a:lnTo>
                  <a:lnTo>
                    <a:pt x="512" y="423"/>
                  </a:lnTo>
                  <a:lnTo>
                    <a:pt x="512" y="897"/>
                  </a:lnTo>
                  <a:lnTo>
                    <a:pt x="516" y="923"/>
                  </a:lnTo>
                  <a:lnTo>
                    <a:pt x="526" y="948"/>
                  </a:lnTo>
                  <a:lnTo>
                    <a:pt x="542" y="967"/>
                  </a:lnTo>
                  <a:lnTo>
                    <a:pt x="562" y="983"/>
                  </a:lnTo>
                  <a:lnTo>
                    <a:pt x="587" y="994"/>
                  </a:lnTo>
                  <a:lnTo>
                    <a:pt x="613" y="998"/>
                  </a:lnTo>
                  <a:lnTo>
                    <a:pt x="842" y="998"/>
                  </a:lnTo>
                  <a:lnTo>
                    <a:pt x="842" y="1270"/>
                  </a:lnTo>
                  <a:lnTo>
                    <a:pt x="657" y="1270"/>
                  </a:lnTo>
                  <a:lnTo>
                    <a:pt x="631" y="1272"/>
                  </a:lnTo>
                  <a:lnTo>
                    <a:pt x="608" y="1283"/>
                  </a:lnTo>
                  <a:lnTo>
                    <a:pt x="587" y="1299"/>
                  </a:lnTo>
                  <a:lnTo>
                    <a:pt x="571" y="1320"/>
                  </a:lnTo>
                  <a:lnTo>
                    <a:pt x="560" y="1343"/>
                  </a:lnTo>
                  <a:lnTo>
                    <a:pt x="556" y="1371"/>
                  </a:lnTo>
                  <a:lnTo>
                    <a:pt x="560" y="1397"/>
                  </a:lnTo>
                  <a:lnTo>
                    <a:pt x="571" y="1420"/>
                  </a:lnTo>
                  <a:lnTo>
                    <a:pt x="587" y="1441"/>
                  </a:lnTo>
                  <a:lnTo>
                    <a:pt x="608" y="1457"/>
                  </a:lnTo>
                  <a:lnTo>
                    <a:pt x="631" y="1467"/>
                  </a:lnTo>
                  <a:lnTo>
                    <a:pt x="657" y="1471"/>
                  </a:lnTo>
                  <a:lnTo>
                    <a:pt x="842" y="1471"/>
                  </a:lnTo>
                  <a:lnTo>
                    <a:pt x="842" y="1598"/>
                  </a:lnTo>
                  <a:lnTo>
                    <a:pt x="846" y="1625"/>
                  </a:lnTo>
                  <a:lnTo>
                    <a:pt x="855" y="1649"/>
                  </a:lnTo>
                  <a:lnTo>
                    <a:pt x="872" y="1669"/>
                  </a:lnTo>
                  <a:lnTo>
                    <a:pt x="892" y="1685"/>
                  </a:lnTo>
                  <a:lnTo>
                    <a:pt x="915" y="1695"/>
                  </a:lnTo>
                  <a:lnTo>
                    <a:pt x="943" y="1699"/>
                  </a:lnTo>
                  <a:lnTo>
                    <a:pt x="969" y="1695"/>
                  </a:lnTo>
                  <a:lnTo>
                    <a:pt x="994" y="1685"/>
                  </a:lnTo>
                  <a:lnTo>
                    <a:pt x="1014" y="1669"/>
                  </a:lnTo>
                  <a:lnTo>
                    <a:pt x="1029" y="1649"/>
                  </a:lnTo>
                  <a:lnTo>
                    <a:pt x="1040" y="1625"/>
                  </a:lnTo>
                  <a:lnTo>
                    <a:pt x="1044" y="1598"/>
                  </a:lnTo>
                  <a:lnTo>
                    <a:pt x="1044" y="1471"/>
                  </a:lnTo>
                  <a:lnTo>
                    <a:pt x="1263" y="1471"/>
                  </a:lnTo>
                  <a:lnTo>
                    <a:pt x="1289" y="1467"/>
                  </a:lnTo>
                  <a:lnTo>
                    <a:pt x="1314" y="1457"/>
                  </a:lnTo>
                  <a:lnTo>
                    <a:pt x="1333" y="1441"/>
                  </a:lnTo>
                  <a:lnTo>
                    <a:pt x="1349" y="1420"/>
                  </a:lnTo>
                  <a:lnTo>
                    <a:pt x="1360" y="1397"/>
                  </a:lnTo>
                  <a:lnTo>
                    <a:pt x="1364" y="1371"/>
                  </a:lnTo>
                  <a:lnTo>
                    <a:pt x="1364" y="897"/>
                  </a:lnTo>
                  <a:lnTo>
                    <a:pt x="1360" y="869"/>
                  </a:lnTo>
                  <a:lnTo>
                    <a:pt x="1349" y="846"/>
                  </a:lnTo>
                  <a:lnTo>
                    <a:pt x="1333" y="825"/>
                  </a:lnTo>
                  <a:lnTo>
                    <a:pt x="1314" y="809"/>
                  </a:lnTo>
                  <a:lnTo>
                    <a:pt x="1289" y="800"/>
                  </a:lnTo>
                  <a:lnTo>
                    <a:pt x="1263" y="796"/>
                  </a:lnTo>
                  <a:lnTo>
                    <a:pt x="1044" y="796"/>
                  </a:lnTo>
                  <a:lnTo>
                    <a:pt x="1044" y="524"/>
                  </a:lnTo>
                  <a:lnTo>
                    <a:pt x="1200" y="524"/>
                  </a:lnTo>
                  <a:lnTo>
                    <a:pt x="1226" y="520"/>
                  </a:lnTo>
                  <a:lnTo>
                    <a:pt x="1251" y="509"/>
                  </a:lnTo>
                  <a:lnTo>
                    <a:pt x="1272" y="494"/>
                  </a:lnTo>
                  <a:lnTo>
                    <a:pt x="1288" y="474"/>
                  </a:lnTo>
                  <a:lnTo>
                    <a:pt x="1297" y="449"/>
                  </a:lnTo>
                  <a:lnTo>
                    <a:pt x="1301" y="423"/>
                  </a:lnTo>
                  <a:lnTo>
                    <a:pt x="1297" y="397"/>
                  </a:lnTo>
                  <a:lnTo>
                    <a:pt x="1288" y="372"/>
                  </a:lnTo>
                  <a:lnTo>
                    <a:pt x="1272" y="352"/>
                  </a:lnTo>
                  <a:lnTo>
                    <a:pt x="1251" y="336"/>
                  </a:lnTo>
                  <a:lnTo>
                    <a:pt x="1227" y="326"/>
                  </a:lnTo>
                  <a:lnTo>
                    <a:pt x="1200" y="322"/>
                  </a:lnTo>
                  <a:lnTo>
                    <a:pt x="1044" y="322"/>
                  </a:lnTo>
                  <a:lnTo>
                    <a:pt x="1044" y="195"/>
                  </a:lnTo>
                  <a:lnTo>
                    <a:pt x="1040" y="168"/>
                  </a:lnTo>
                  <a:lnTo>
                    <a:pt x="1031" y="144"/>
                  </a:lnTo>
                  <a:lnTo>
                    <a:pt x="1015" y="123"/>
                  </a:lnTo>
                  <a:lnTo>
                    <a:pt x="994" y="107"/>
                  </a:lnTo>
                  <a:lnTo>
                    <a:pt x="970" y="97"/>
                  </a:lnTo>
                  <a:lnTo>
                    <a:pt x="943" y="94"/>
                  </a:lnTo>
                  <a:close/>
                  <a:moveTo>
                    <a:pt x="224" y="0"/>
                  </a:moveTo>
                  <a:lnTo>
                    <a:pt x="1657" y="0"/>
                  </a:lnTo>
                  <a:lnTo>
                    <a:pt x="1698" y="4"/>
                  </a:lnTo>
                  <a:lnTo>
                    <a:pt x="1736" y="14"/>
                  </a:lnTo>
                  <a:lnTo>
                    <a:pt x="1770" y="30"/>
                  </a:lnTo>
                  <a:lnTo>
                    <a:pt x="1801" y="52"/>
                  </a:lnTo>
                  <a:lnTo>
                    <a:pt x="1829" y="80"/>
                  </a:lnTo>
                  <a:lnTo>
                    <a:pt x="1851" y="111"/>
                  </a:lnTo>
                  <a:lnTo>
                    <a:pt x="1867" y="145"/>
                  </a:lnTo>
                  <a:lnTo>
                    <a:pt x="1877" y="183"/>
                  </a:lnTo>
                  <a:lnTo>
                    <a:pt x="1881" y="224"/>
                  </a:lnTo>
                  <a:lnTo>
                    <a:pt x="1881" y="1656"/>
                  </a:lnTo>
                  <a:lnTo>
                    <a:pt x="1877" y="1697"/>
                  </a:lnTo>
                  <a:lnTo>
                    <a:pt x="1867" y="1735"/>
                  </a:lnTo>
                  <a:lnTo>
                    <a:pt x="1851" y="1769"/>
                  </a:lnTo>
                  <a:lnTo>
                    <a:pt x="1829" y="1800"/>
                  </a:lnTo>
                  <a:lnTo>
                    <a:pt x="1801" y="1827"/>
                  </a:lnTo>
                  <a:lnTo>
                    <a:pt x="1770" y="1850"/>
                  </a:lnTo>
                  <a:lnTo>
                    <a:pt x="1736" y="1865"/>
                  </a:lnTo>
                  <a:lnTo>
                    <a:pt x="1698" y="1876"/>
                  </a:lnTo>
                  <a:lnTo>
                    <a:pt x="1657" y="1880"/>
                  </a:lnTo>
                  <a:lnTo>
                    <a:pt x="628" y="1880"/>
                  </a:lnTo>
                  <a:lnTo>
                    <a:pt x="593" y="1882"/>
                  </a:lnTo>
                  <a:lnTo>
                    <a:pt x="559" y="1892"/>
                  </a:lnTo>
                  <a:lnTo>
                    <a:pt x="526" y="1905"/>
                  </a:lnTo>
                  <a:lnTo>
                    <a:pt x="496" y="1923"/>
                  </a:lnTo>
                  <a:lnTo>
                    <a:pt x="178" y="2156"/>
                  </a:lnTo>
                  <a:lnTo>
                    <a:pt x="154" y="2169"/>
                  </a:lnTo>
                  <a:lnTo>
                    <a:pt x="131" y="2177"/>
                  </a:lnTo>
                  <a:lnTo>
                    <a:pt x="107" y="2178"/>
                  </a:lnTo>
                  <a:lnTo>
                    <a:pt x="83" y="2174"/>
                  </a:lnTo>
                  <a:lnTo>
                    <a:pt x="61" y="2167"/>
                  </a:lnTo>
                  <a:lnTo>
                    <a:pt x="40" y="2153"/>
                  </a:lnTo>
                  <a:lnTo>
                    <a:pt x="23" y="2136"/>
                  </a:lnTo>
                  <a:lnTo>
                    <a:pt x="10" y="2115"/>
                  </a:lnTo>
                  <a:lnTo>
                    <a:pt x="2" y="2092"/>
                  </a:lnTo>
                  <a:lnTo>
                    <a:pt x="0" y="2066"/>
                  </a:lnTo>
                  <a:lnTo>
                    <a:pt x="0" y="224"/>
                  </a:lnTo>
                  <a:lnTo>
                    <a:pt x="2" y="183"/>
                  </a:lnTo>
                  <a:lnTo>
                    <a:pt x="13" y="145"/>
                  </a:lnTo>
                  <a:lnTo>
                    <a:pt x="30" y="111"/>
                  </a:lnTo>
                  <a:lnTo>
                    <a:pt x="52" y="80"/>
                  </a:lnTo>
                  <a:lnTo>
                    <a:pt x="79" y="52"/>
                  </a:lnTo>
                  <a:lnTo>
                    <a:pt x="110" y="30"/>
                  </a:lnTo>
                  <a:lnTo>
                    <a:pt x="145" y="14"/>
                  </a:lnTo>
                  <a:lnTo>
                    <a:pt x="183" y="4"/>
                  </a:lnTo>
                  <a:lnTo>
                    <a:pt x="22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498544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44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23A82E-1E5C-0445-8E81-A4B0F7D5901F}"/>
              </a:ext>
            </a:extLst>
          </p:cNvPr>
          <p:cNvSpPr>
            <a:spLocks noGrp="1"/>
          </p:cNvSpPr>
          <p:nvPr>
            <p:ph idx="1"/>
          </p:nvPr>
        </p:nvSpPr>
        <p:spPr>
          <a:xfrm>
            <a:off x="3614057" y="279853"/>
            <a:ext cx="8240485" cy="6578147"/>
          </a:xfrm>
        </p:spPr>
        <p:txBody>
          <a:bodyPr>
            <a:normAutofit fontScale="92500" lnSpcReduction="20000"/>
          </a:bodyPr>
          <a:lstStyle/>
          <a:p>
            <a:pPr marL="514350" indent="-514350">
              <a:spcBef>
                <a:spcPts val="2200"/>
              </a:spcBef>
              <a:buFont typeface="+mj-lt"/>
              <a:buAutoNum type="arabicPeriod"/>
            </a:pPr>
            <a:r>
              <a:rPr lang="en-US" dirty="0"/>
              <a:t>County contract with nonprofit fire department to fund purchase of fire truck that will be owned by fire department that provides services in county.</a:t>
            </a:r>
          </a:p>
          <a:p>
            <a:pPr marL="514350" indent="-514350">
              <a:spcBef>
                <a:spcPts val="2200"/>
              </a:spcBef>
              <a:buFont typeface="+mj-lt"/>
              <a:buAutoNum type="arabicPeriod"/>
            </a:pPr>
            <a:r>
              <a:rPr lang="en-US" dirty="0"/>
              <a:t>City contract with boys and girls club (nonprofit) to fund a new van to transport city students from school to boys and girls club facility for after school program</a:t>
            </a:r>
          </a:p>
          <a:p>
            <a:pPr marL="514350" indent="-514350">
              <a:spcBef>
                <a:spcPts val="2200"/>
              </a:spcBef>
              <a:buFont typeface="+mj-lt"/>
              <a:buAutoNum type="arabicPeriod"/>
            </a:pPr>
            <a:r>
              <a:rPr lang="en-US" dirty="0"/>
              <a:t>City contract with nonprofit museum to provide funding for operating expenses and capital maintenance on nonprofit’s building.</a:t>
            </a:r>
          </a:p>
          <a:p>
            <a:pPr marL="514350" indent="-514350">
              <a:spcBef>
                <a:spcPts val="2200"/>
              </a:spcBef>
              <a:buFont typeface="+mj-lt"/>
              <a:buAutoNum type="arabicPeriod"/>
            </a:pPr>
            <a:r>
              <a:rPr lang="en-US" dirty="0"/>
              <a:t>County expenditure to improve city owned street.</a:t>
            </a:r>
          </a:p>
          <a:p>
            <a:pPr marL="514350" indent="-514350">
              <a:spcBef>
                <a:spcPts val="2200"/>
              </a:spcBef>
              <a:buFont typeface="+mj-lt"/>
              <a:buAutoNum type="arabicPeriod"/>
            </a:pPr>
            <a:r>
              <a:rPr lang="en-US" dirty="0"/>
              <a:t>City assesses sales and use tax on sales transactions in the city.</a:t>
            </a:r>
          </a:p>
          <a:p>
            <a:pPr marL="514350" indent="-514350">
              <a:spcBef>
                <a:spcPts val="2200"/>
              </a:spcBef>
              <a:buFont typeface="+mj-lt"/>
              <a:buAutoNum type="arabicPeriod"/>
            </a:pPr>
            <a:r>
              <a:rPr lang="en-US" dirty="0"/>
              <a:t>City donation to community organization that runs an annual community music festival.</a:t>
            </a:r>
          </a:p>
          <a:p>
            <a:pPr marL="514350" indent="-514350">
              <a:spcBef>
                <a:spcPts val="2200"/>
              </a:spcBef>
              <a:buFont typeface="+mj-lt"/>
              <a:buAutoNum type="arabicPeriod"/>
            </a:pPr>
            <a:r>
              <a:rPr lang="en-US" dirty="0"/>
              <a:t>County commissioner may direct appropriation to local rotary club if part of commissioner’s discretionary funds.</a:t>
            </a:r>
          </a:p>
        </p:txBody>
      </p:sp>
      <p:sp>
        <p:nvSpPr>
          <p:cNvPr id="6" name="Rectangle 5">
            <a:extLst>
              <a:ext uri="{FF2B5EF4-FFF2-40B4-BE49-F238E27FC236}">
                <a16:creationId xmlns:a16="http://schemas.microsoft.com/office/drawing/2014/main" id="{6C92F738-2E38-894E-92CD-D5962BD44016}"/>
              </a:ext>
            </a:extLst>
          </p:cNvPr>
          <p:cNvSpPr/>
          <p:nvPr/>
        </p:nvSpPr>
        <p:spPr>
          <a:xfrm>
            <a:off x="-1" y="0"/>
            <a:ext cx="2732315" cy="6858000"/>
          </a:xfrm>
          <a:prstGeom prst="rect">
            <a:avLst/>
          </a:prstGeom>
          <a:solidFill>
            <a:schemeClr val="tx2"/>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a:p>
            <a:pPr algn="ctr"/>
            <a:endParaRPr lang="en-US" sz="3200" dirty="0"/>
          </a:p>
          <a:p>
            <a:pPr algn="ctr"/>
            <a:r>
              <a:rPr lang="en-US" sz="3200" dirty="0"/>
              <a:t>Which of the following are lawful?</a:t>
            </a:r>
          </a:p>
          <a:p>
            <a:pPr algn="ctr"/>
            <a:endParaRPr lang="en-US" sz="3200" dirty="0"/>
          </a:p>
          <a:p>
            <a:pPr algn="ctr"/>
            <a:endParaRPr lang="en-US" sz="3200" dirty="0"/>
          </a:p>
          <a:p>
            <a:pPr algn="ctr"/>
            <a:endParaRPr lang="en-US" sz="3200" dirty="0"/>
          </a:p>
        </p:txBody>
      </p:sp>
      <p:sp>
        <p:nvSpPr>
          <p:cNvPr id="7" name="Rectangle 6">
            <a:extLst>
              <a:ext uri="{FF2B5EF4-FFF2-40B4-BE49-F238E27FC236}">
                <a16:creationId xmlns:a16="http://schemas.microsoft.com/office/drawing/2014/main" id="{56468DB2-CAE5-584D-AC54-64BE2EAB95DA}"/>
              </a:ext>
            </a:extLst>
          </p:cNvPr>
          <p:cNvSpPr/>
          <p:nvPr/>
        </p:nvSpPr>
        <p:spPr>
          <a:xfrm>
            <a:off x="2841171" y="279853"/>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00B050"/>
                </a:solidFill>
                <a:latin typeface="Bradley Hand" pitchFamily="2" charset="77"/>
              </a:rPr>
              <a:t>Yes</a:t>
            </a:r>
          </a:p>
        </p:txBody>
      </p:sp>
      <p:sp>
        <p:nvSpPr>
          <p:cNvPr id="8" name="Rectangle 7">
            <a:extLst>
              <a:ext uri="{FF2B5EF4-FFF2-40B4-BE49-F238E27FC236}">
                <a16:creationId xmlns:a16="http://schemas.microsoft.com/office/drawing/2014/main" id="{AE9186EC-A756-F94A-899B-529D451E9D1B}"/>
              </a:ext>
            </a:extLst>
          </p:cNvPr>
          <p:cNvSpPr/>
          <p:nvPr/>
        </p:nvSpPr>
        <p:spPr>
          <a:xfrm>
            <a:off x="2857500" y="1322359"/>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C00000"/>
                </a:solidFill>
                <a:latin typeface="Bradley Hand" pitchFamily="2" charset="77"/>
              </a:rPr>
              <a:t>No</a:t>
            </a:r>
          </a:p>
        </p:txBody>
      </p:sp>
      <p:sp>
        <p:nvSpPr>
          <p:cNvPr id="9" name="Rectangle 8">
            <a:extLst>
              <a:ext uri="{FF2B5EF4-FFF2-40B4-BE49-F238E27FC236}">
                <a16:creationId xmlns:a16="http://schemas.microsoft.com/office/drawing/2014/main" id="{C4552300-C2BA-584F-B5DF-06340C65C94E}"/>
              </a:ext>
            </a:extLst>
          </p:cNvPr>
          <p:cNvSpPr/>
          <p:nvPr/>
        </p:nvSpPr>
        <p:spPr>
          <a:xfrm>
            <a:off x="2835728" y="3339241"/>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C00000"/>
                </a:solidFill>
                <a:latin typeface="Bradley Hand" pitchFamily="2" charset="77"/>
              </a:rPr>
              <a:t>No</a:t>
            </a:r>
          </a:p>
        </p:txBody>
      </p:sp>
      <p:sp>
        <p:nvSpPr>
          <p:cNvPr id="10" name="Rectangle 9">
            <a:extLst>
              <a:ext uri="{FF2B5EF4-FFF2-40B4-BE49-F238E27FC236}">
                <a16:creationId xmlns:a16="http://schemas.microsoft.com/office/drawing/2014/main" id="{EEBF71CC-A15C-B848-8460-8929D82496A9}"/>
              </a:ext>
            </a:extLst>
          </p:cNvPr>
          <p:cNvSpPr/>
          <p:nvPr/>
        </p:nvSpPr>
        <p:spPr>
          <a:xfrm>
            <a:off x="2835728" y="2364865"/>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00B050"/>
                </a:solidFill>
                <a:latin typeface="Bradley Hand" pitchFamily="2" charset="77"/>
              </a:rPr>
              <a:t>Yes</a:t>
            </a:r>
          </a:p>
        </p:txBody>
      </p:sp>
      <p:sp>
        <p:nvSpPr>
          <p:cNvPr id="11" name="Rectangle 10">
            <a:extLst>
              <a:ext uri="{FF2B5EF4-FFF2-40B4-BE49-F238E27FC236}">
                <a16:creationId xmlns:a16="http://schemas.microsoft.com/office/drawing/2014/main" id="{05A082BC-316B-6349-9207-4C6C4EDC8FCA}"/>
              </a:ext>
            </a:extLst>
          </p:cNvPr>
          <p:cNvSpPr/>
          <p:nvPr/>
        </p:nvSpPr>
        <p:spPr>
          <a:xfrm>
            <a:off x="2857500" y="3987573"/>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latin typeface="Bradley Hand" pitchFamily="2" charset="77"/>
              </a:rPr>
              <a:t>No</a:t>
            </a:r>
          </a:p>
        </p:txBody>
      </p:sp>
      <p:sp>
        <p:nvSpPr>
          <p:cNvPr id="12" name="Rectangle 11">
            <a:extLst>
              <a:ext uri="{FF2B5EF4-FFF2-40B4-BE49-F238E27FC236}">
                <a16:creationId xmlns:a16="http://schemas.microsoft.com/office/drawing/2014/main" id="{D820E45C-E051-0248-AB02-F8857FE930EC}"/>
              </a:ext>
            </a:extLst>
          </p:cNvPr>
          <p:cNvSpPr/>
          <p:nvPr/>
        </p:nvSpPr>
        <p:spPr>
          <a:xfrm>
            <a:off x="2835728" y="4798402"/>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C00000"/>
                </a:solidFill>
                <a:latin typeface="Bradley Hand" pitchFamily="2" charset="77"/>
              </a:rPr>
              <a:t>No</a:t>
            </a:r>
          </a:p>
        </p:txBody>
      </p:sp>
      <p:sp>
        <p:nvSpPr>
          <p:cNvPr id="13" name="Rectangle 12">
            <a:extLst>
              <a:ext uri="{FF2B5EF4-FFF2-40B4-BE49-F238E27FC236}">
                <a16:creationId xmlns:a16="http://schemas.microsoft.com/office/drawing/2014/main" id="{CE8853A8-2613-5141-B5A6-55658866D9C5}"/>
              </a:ext>
            </a:extLst>
          </p:cNvPr>
          <p:cNvSpPr/>
          <p:nvPr/>
        </p:nvSpPr>
        <p:spPr>
          <a:xfrm>
            <a:off x="2835728" y="5782966"/>
            <a:ext cx="1295400" cy="819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C00000"/>
                </a:solidFill>
                <a:latin typeface="Bradley Hand" pitchFamily="2" charset="77"/>
              </a:rPr>
              <a:t>No</a:t>
            </a:r>
          </a:p>
        </p:txBody>
      </p:sp>
      <p:sp>
        <p:nvSpPr>
          <p:cNvPr id="2" name="Rectangle 1">
            <a:extLst>
              <a:ext uri="{FF2B5EF4-FFF2-40B4-BE49-F238E27FC236}">
                <a16:creationId xmlns:a16="http://schemas.microsoft.com/office/drawing/2014/main" id="{3FD765EB-6023-F119-B6D9-6B1027BD9596}"/>
              </a:ext>
            </a:extLst>
          </p:cNvPr>
          <p:cNvSpPr/>
          <p:nvPr/>
        </p:nvSpPr>
        <p:spPr>
          <a:xfrm>
            <a:off x="0" y="423746"/>
            <a:ext cx="2732314" cy="1304693"/>
          </a:xfrm>
          <a:prstGeom prst="rect">
            <a:avLst/>
          </a:prstGeom>
          <a:ln>
            <a:solidFill>
              <a:schemeClr val="bg1"/>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800" dirty="0"/>
              <a:t>Expenditure Authority</a:t>
            </a:r>
          </a:p>
        </p:txBody>
      </p:sp>
    </p:spTree>
    <p:extLst>
      <p:ext uri="{BB962C8B-B14F-4D97-AF65-F5344CB8AC3E}">
        <p14:creationId xmlns:p14="http://schemas.microsoft.com/office/powerpoint/2010/main" val="396443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FBE2D0-89B3-55A3-74FB-6B339668CAFA}"/>
              </a:ext>
            </a:extLst>
          </p:cNvPr>
          <p:cNvSpPr>
            <a:spLocks noGrp="1"/>
          </p:cNvSpPr>
          <p:nvPr>
            <p:ph type="title"/>
          </p:nvPr>
        </p:nvSpPr>
        <p:spPr/>
        <p:txBody>
          <a:bodyPr/>
          <a:lstStyle/>
          <a:p>
            <a:endParaRPr lang="en-US"/>
          </a:p>
        </p:txBody>
      </p:sp>
      <p:sp>
        <p:nvSpPr>
          <p:cNvPr id="6" name="Rectangle 5">
            <a:extLst>
              <a:ext uri="{FF2B5EF4-FFF2-40B4-BE49-F238E27FC236}">
                <a16:creationId xmlns:a16="http://schemas.microsoft.com/office/drawing/2014/main" id="{43EBA76E-75E9-D381-3397-E9137E493476}"/>
              </a:ext>
            </a:extLst>
          </p:cNvPr>
          <p:cNvSpPr/>
          <p:nvPr/>
        </p:nvSpPr>
        <p:spPr>
          <a:xfrm>
            <a:off x="3411846" y="0"/>
            <a:ext cx="8780153" cy="6822755"/>
          </a:xfrm>
          <a:prstGeom prst="rect">
            <a:avLst/>
          </a:prstGeom>
          <a:solidFill>
            <a:schemeClr val="tx2"/>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600" dirty="0">
                <a:latin typeface="Bradley Hand" pitchFamily="2" charset="77"/>
              </a:rPr>
              <a:t>A local government and public authority must have statutory authority to undertake any activity!</a:t>
            </a:r>
          </a:p>
        </p:txBody>
      </p:sp>
      <p:sp>
        <p:nvSpPr>
          <p:cNvPr id="8" name="Rectangle 7">
            <a:extLst>
              <a:ext uri="{FF2B5EF4-FFF2-40B4-BE49-F238E27FC236}">
                <a16:creationId xmlns:a16="http://schemas.microsoft.com/office/drawing/2014/main" id="{1D3D1AB5-ECC1-8266-72EB-DCC89FC91973}"/>
              </a:ext>
            </a:extLst>
          </p:cNvPr>
          <p:cNvSpPr/>
          <p:nvPr/>
        </p:nvSpPr>
        <p:spPr>
          <a:xfrm rot="16200000">
            <a:off x="-1723077" y="1723075"/>
            <a:ext cx="6858004" cy="3411846"/>
          </a:xfrm>
          <a:prstGeom prst="rect">
            <a:avLst/>
          </a:prstGeom>
          <a:solidFill>
            <a:schemeClr val="accent6"/>
          </a:solidFill>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0" dirty="0"/>
              <a:t>Expenditure Authority</a:t>
            </a:r>
          </a:p>
        </p:txBody>
      </p:sp>
    </p:spTree>
    <p:extLst>
      <p:ext uri="{BB962C8B-B14F-4D97-AF65-F5344CB8AC3E}">
        <p14:creationId xmlns:p14="http://schemas.microsoft.com/office/powerpoint/2010/main" val="170475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State">
            <a:extLst>
              <a:ext uri="{FF2B5EF4-FFF2-40B4-BE49-F238E27FC236}">
                <a16:creationId xmlns:a16="http://schemas.microsoft.com/office/drawing/2014/main" id="{9A5E2201-FF8D-9140-BBE3-65FD4B5DDA9E}"/>
              </a:ext>
            </a:extLst>
          </p:cNvPr>
          <p:cNvPicPr>
            <a:picLocks noChangeAspect="1"/>
          </p:cNvPicPr>
          <p:nvPr/>
        </p:nvPicPr>
        <p:blipFill>
          <a:blip r:embed="rId3">
            <a:extLst>
              <a:ext uri="{28A0092B-C50C-407E-A947-70E740481C1C}">
                <a14:useLocalDpi xmlns:a14="http://schemas.microsoft.com/office/drawing/2010/main" val="0"/>
              </a:ext>
            </a:extLst>
          </a:blip>
          <a:srcRect l="39902" b="17410"/>
          <a:stretch>
            <a:fillRect/>
          </a:stretch>
        </p:blipFill>
        <p:spPr bwMode="auto">
          <a:xfrm>
            <a:off x="5172076" y="0"/>
            <a:ext cx="5495925"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8" name="County">
            <a:extLst>
              <a:ext uri="{FF2B5EF4-FFF2-40B4-BE49-F238E27FC236}">
                <a16:creationId xmlns:a16="http://schemas.microsoft.com/office/drawing/2014/main" id="{90C557E8-440B-4E49-9F2F-CBF6B14A574D}"/>
              </a:ext>
            </a:extLst>
          </p:cNvPr>
          <p:cNvPicPr>
            <a:picLocks noChangeAspect="1"/>
          </p:cNvPicPr>
          <p:nvPr/>
        </p:nvPicPr>
        <p:blipFill>
          <a:blip r:embed="rId4">
            <a:extLst>
              <a:ext uri="{28A0092B-C50C-407E-A947-70E740481C1C}">
                <a14:useLocalDpi xmlns:a14="http://schemas.microsoft.com/office/drawing/2010/main" val="0"/>
              </a:ext>
            </a:extLst>
          </a:blip>
          <a:srcRect l="-2" r="20583" b="31133"/>
          <a:stretch>
            <a:fillRect/>
          </a:stretch>
        </p:blipFill>
        <p:spPr bwMode="auto">
          <a:xfrm>
            <a:off x="1322387" y="229393"/>
            <a:ext cx="7261225" cy="472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9" name="Municipalities">
            <a:extLst>
              <a:ext uri="{FF2B5EF4-FFF2-40B4-BE49-F238E27FC236}">
                <a16:creationId xmlns:a16="http://schemas.microsoft.com/office/drawing/2014/main" id="{F2D6DA7E-4F46-6D4F-8A03-4BC605729686}"/>
              </a:ext>
            </a:extLst>
          </p:cNvPr>
          <p:cNvPicPr>
            <a:picLocks noChangeAspect="1"/>
          </p:cNvPicPr>
          <p:nvPr/>
        </p:nvPicPr>
        <p:blipFill>
          <a:blip r:embed="rId5">
            <a:extLst>
              <a:ext uri="{28A0092B-C50C-407E-A947-70E740481C1C}">
                <a14:useLocalDpi xmlns:a14="http://schemas.microsoft.com/office/drawing/2010/main" val="0"/>
              </a:ext>
            </a:extLst>
          </a:blip>
          <a:srcRect l="1175" t="33324" r="31689"/>
          <a:stretch>
            <a:fillRect/>
          </a:stretch>
        </p:blipFill>
        <p:spPr bwMode="auto">
          <a:xfrm>
            <a:off x="1600201" y="2286000"/>
            <a:ext cx="613886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98596C26-E0F1-764C-A3CC-6E6942DE5190}"/>
              </a:ext>
            </a:extLst>
          </p:cNvPr>
          <p:cNvSpPr/>
          <p:nvPr/>
        </p:nvSpPr>
        <p:spPr>
          <a:xfrm>
            <a:off x="3810000" y="3352801"/>
            <a:ext cx="1143000" cy="187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Ambulance</a:t>
            </a:r>
          </a:p>
        </p:txBody>
      </p:sp>
      <p:sp>
        <p:nvSpPr>
          <p:cNvPr id="3" name="Rectangle 2">
            <a:extLst>
              <a:ext uri="{FF2B5EF4-FFF2-40B4-BE49-F238E27FC236}">
                <a16:creationId xmlns:a16="http://schemas.microsoft.com/office/drawing/2014/main" id="{23473F6F-95BE-4D4D-AB5F-5C64FB10C4B2}"/>
              </a:ext>
            </a:extLst>
          </p:cNvPr>
          <p:cNvSpPr/>
          <p:nvPr/>
        </p:nvSpPr>
        <p:spPr>
          <a:xfrm>
            <a:off x="7086601" y="1676400"/>
            <a:ext cx="1103313" cy="382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Community Col</a:t>
            </a:r>
            <a:r>
              <a:rPr lang="en-US" sz="1200" b="1" dirty="0">
                <a:solidFill>
                  <a:schemeClr val="tx1"/>
                </a:solidFill>
              </a:rPr>
              <a:t>l</a:t>
            </a:r>
            <a:r>
              <a:rPr lang="en-US" sz="1200" dirty="0">
                <a:solidFill>
                  <a:schemeClr val="tx1"/>
                </a:solidFill>
              </a:rPr>
              <a:t>eges</a:t>
            </a:r>
            <a:endParaRPr lang="en-US" sz="1200" b="1" dirty="0">
              <a:solidFill>
                <a:schemeClr val="tx1"/>
              </a:solidFill>
            </a:endParaRPr>
          </a:p>
        </p:txBody>
      </p:sp>
      <p:sp>
        <p:nvSpPr>
          <p:cNvPr id="13" name="Rectangle 12">
            <a:extLst>
              <a:ext uri="{FF2B5EF4-FFF2-40B4-BE49-F238E27FC236}">
                <a16:creationId xmlns:a16="http://schemas.microsoft.com/office/drawing/2014/main" id="{2BCD535E-D7D9-C24A-846F-F8B45ECDC86A}"/>
              </a:ext>
            </a:extLst>
          </p:cNvPr>
          <p:cNvSpPr/>
          <p:nvPr/>
        </p:nvSpPr>
        <p:spPr>
          <a:xfrm>
            <a:off x="6544681" y="588561"/>
            <a:ext cx="803275"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400" dirty="0">
                <a:solidFill>
                  <a:schemeClr val="tx1"/>
                </a:solidFill>
              </a:rPr>
              <a:t>Sheriff</a:t>
            </a:r>
          </a:p>
        </p:txBody>
      </p:sp>
      <p:sp>
        <p:nvSpPr>
          <p:cNvPr id="15" name="Rectangle 14">
            <a:extLst>
              <a:ext uri="{FF2B5EF4-FFF2-40B4-BE49-F238E27FC236}">
                <a16:creationId xmlns:a16="http://schemas.microsoft.com/office/drawing/2014/main" id="{1C296650-E5C1-7B49-93BD-46EAD7F2DD35}"/>
              </a:ext>
            </a:extLst>
          </p:cNvPr>
          <p:cNvSpPr/>
          <p:nvPr/>
        </p:nvSpPr>
        <p:spPr>
          <a:xfrm>
            <a:off x="5411111" y="742644"/>
            <a:ext cx="9715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Register of Deeds</a:t>
            </a:r>
          </a:p>
        </p:txBody>
      </p:sp>
      <p:sp>
        <p:nvSpPr>
          <p:cNvPr id="16" name="Rectangle 15">
            <a:extLst>
              <a:ext uri="{FF2B5EF4-FFF2-40B4-BE49-F238E27FC236}">
                <a16:creationId xmlns:a16="http://schemas.microsoft.com/office/drawing/2014/main" id="{A1142A88-24CB-9D4E-B02D-EE3F8FA0C979}"/>
              </a:ext>
            </a:extLst>
          </p:cNvPr>
          <p:cNvSpPr/>
          <p:nvPr/>
        </p:nvSpPr>
        <p:spPr>
          <a:xfrm>
            <a:off x="7162800" y="2514600"/>
            <a:ext cx="1295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Property Assessmen</a:t>
            </a:r>
            <a:r>
              <a:rPr lang="en-US" sz="1400" dirty="0">
                <a:solidFill>
                  <a:schemeClr val="tx1"/>
                </a:solidFill>
              </a:rPr>
              <a:t>t</a:t>
            </a:r>
          </a:p>
        </p:txBody>
      </p:sp>
      <p:sp>
        <p:nvSpPr>
          <p:cNvPr id="17" name="Rectangle 16">
            <a:extLst>
              <a:ext uri="{FF2B5EF4-FFF2-40B4-BE49-F238E27FC236}">
                <a16:creationId xmlns:a16="http://schemas.microsoft.com/office/drawing/2014/main" id="{E924E035-947E-1049-BC41-A36BDBFC3FDD}"/>
              </a:ext>
            </a:extLst>
          </p:cNvPr>
          <p:cNvSpPr/>
          <p:nvPr/>
        </p:nvSpPr>
        <p:spPr>
          <a:xfrm>
            <a:off x="5605463" y="2039939"/>
            <a:ext cx="609600" cy="244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EMS</a:t>
            </a:r>
          </a:p>
        </p:txBody>
      </p:sp>
      <p:sp>
        <p:nvSpPr>
          <p:cNvPr id="45066" name="TextBox 5">
            <a:extLst>
              <a:ext uri="{FF2B5EF4-FFF2-40B4-BE49-F238E27FC236}">
                <a16:creationId xmlns:a16="http://schemas.microsoft.com/office/drawing/2014/main" id="{15AAECDE-FA5E-5048-9DEA-FC6ECE1EEBE8}"/>
              </a:ext>
            </a:extLst>
          </p:cNvPr>
          <p:cNvSpPr txBox="1">
            <a:spLocks noChangeArrowheads="1"/>
          </p:cNvSpPr>
          <p:nvPr/>
        </p:nvSpPr>
        <p:spPr bwMode="auto">
          <a:xfrm>
            <a:off x="5319930" y="281308"/>
            <a:ext cx="28956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200" dirty="0">
                <a:latin typeface="Tahoma" panose="020B0604030504040204" pitchFamily="34" charset="0"/>
              </a:rPr>
              <a:t>Elections</a:t>
            </a: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r>
              <a:rPr lang="en-US" altLang="en-US" sz="1200" dirty="0">
                <a:latin typeface="Tahoma" panose="020B0604030504040204" pitchFamily="34" charset="0"/>
              </a:rPr>
              <a:t>Courts	  Public Health         Mental 		                    Health</a:t>
            </a:r>
          </a:p>
          <a:p>
            <a:pPr eaLnBrk="1" hangingPunct="1">
              <a:spcBef>
                <a:spcPct val="0"/>
              </a:spcBef>
              <a:buFontTx/>
              <a:buNone/>
            </a:pPr>
            <a:r>
              <a:rPr lang="en-US" altLang="en-US" sz="1200" dirty="0">
                <a:latin typeface="Tahoma" panose="020B0604030504040204" pitchFamily="34" charset="0"/>
              </a:rPr>
              <a:t>Social Services	</a:t>
            </a:r>
          </a:p>
          <a:p>
            <a:pPr eaLnBrk="1" hangingPunct="1">
              <a:spcBef>
                <a:spcPct val="0"/>
              </a:spcBef>
              <a:buFontTx/>
              <a:buNone/>
            </a:pPr>
            <a:r>
              <a:rPr lang="en-US" altLang="en-US" sz="1200" dirty="0">
                <a:latin typeface="Tahoma" panose="020B0604030504040204" pitchFamily="34" charset="0"/>
              </a:rPr>
              <a:t>	             Medical</a:t>
            </a:r>
          </a:p>
          <a:p>
            <a:pPr eaLnBrk="1" hangingPunct="1">
              <a:spcBef>
                <a:spcPct val="0"/>
              </a:spcBef>
              <a:buFontTx/>
              <a:buNone/>
            </a:pPr>
            <a:r>
              <a:rPr lang="en-US" altLang="en-US" sz="1200" dirty="0">
                <a:latin typeface="Tahoma" panose="020B0604030504040204" pitchFamily="34" charset="0"/>
              </a:rPr>
              <a:t>	            Examiner</a:t>
            </a: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a:p>
            <a:pPr eaLnBrk="1" hangingPunct="1">
              <a:spcBef>
                <a:spcPct val="0"/>
              </a:spcBef>
              <a:buFontTx/>
              <a:buNone/>
            </a:pPr>
            <a:endParaRPr lang="en-US" altLang="en-US" sz="1200" dirty="0">
              <a:latin typeface="Tahoma" panose="020B0604030504040204" pitchFamily="34" charset="0"/>
            </a:endParaRPr>
          </a:p>
        </p:txBody>
      </p:sp>
      <p:sp>
        <p:nvSpPr>
          <p:cNvPr id="19" name="Rectangle 18">
            <a:extLst>
              <a:ext uri="{FF2B5EF4-FFF2-40B4-BE49-F238E27FC236}">
                <a16:creationId xmlns:a16="http://schemas.microsoft.com/office/drawing/2014/main" id="{1BBF2747-D076-7A44-8A06-973224DD44EA}"/>
              </a:ext>
            </a:extLst>
          </p:cNvPr>
          <p:cNvSpPr/>
          <p:nvPr/>
        </p:nvSpPr>
        <p:spPr>
          <a:xfrm>
            <a:off x="7220745" y="2202238"/>
            <a:ext cx="9144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Schools</a:t>
            </a:r>
          </a:p>
        </p:txBody>
      </p:sp>
      <p:sp>
        <p:nvSpPr>
          <p:cNvPr id="20" name="Rectangle 19">
            <a:extLst>
              <a:ext uri="{FF2B5EF4-FFF2-40B4-BE49-F238E27FC236}">
                <a16:creationId xmlns:a16="http://schemas.microsoft.com/office/drawing/2014/main" id="{414D7FDB-3F2E-DB4F-9AA5-1C3EDC0D88C5}"/>
              </a:ext>
            </a:extLst>
          </p:cNvPr>
          <p:cNvSpPr/>
          <p:nvPr/>
        </p:nvSpPr>
        <p:spPr>
          <a:xfrm>
            <a:off x="5197307" y="2116533"/>
            <a:ext cx="685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Jails</a:t>
            </a:r>
          </a:p>
        </p:txBody>
      </p:sp>
      <p:sp>
        <p:nvSpPr>
          <p:cNvPr id="14" name="Freeform 13">
            <a:extLst>
              <a:ext uri="{FF2B5EF4-FFF2-40B4-BE49-F238E27FC236}">
                <a16:creationId xmlns:a16="http://schemas.microsoft.com/office/drawing/2014/main" id="{FAFE0336-9407-B14B-B324-6EA1E95B1B33}"/>
              </a:ext>
            </a:extLst>
          </p:cNvPr>
          <p:cNvSpPr>
            <a:spLocks/>
          </p:cNvSpPr>
          <p:nvPr/>
        </p:nvSpPr>
        <p:spPr bwMode="auto">
          <a:xfrm>
            <a:off x="5486401" y="2362201"/>
            <a:ext cx="1947863" cy="1908175"/>
          </a:xfrm>
          <a:custGeom>
            <a:avLst/>
            <a:gdLst>
              <a:gd name="T0" fmla="*/ 48439 w 1948523"/>
              <a:gd name="T1" fmla="*/ 63075 h 1832478"/>
              <a:gd name="T2" fmla="*/ 174377 w 1948523"/>
              <a:gd name="T3" fmla="*/ 115637 h 1832478"/>
              <a:gd name="T4" fmla="*/ 271252 w 1948523"/>
              <a:gd name="T5" fmla="*/ 168200 h 1832478"/>
              <a:gd name="T6" fmla="*/ 426254 w 1948523"/>
              <a:gd name="T7" fmla="*/ 199738 h 1832478"/>
              <a:gd name="T8" fmla="*/ 658756 w 1948523"/>
              <a:gd name="T9" fmla="*/ 252301 h 1832478"/>
              <a:gd name="T10" fmla="*/ 765319 w 1948523"/>
              <a:gd name="T11" fmla="*/ 283838 h 1832478"/>
              <a:gd name="T12" fmla="*/ 833132 w 1948523"/>
              <a:gd name="T13" fmla="*/ 304863 h 1832478"/>
              <a:gd name="T14" fmla="*/ 968758 w 1948523"/>
              <a:gd name="T15" fmla="*/ 357426 h 1832478"/>
              <a:gd name="T16" fmla="*/ 1065634 w 1948523"/>
              <a:gd name="T17" fmla="*/ 388963 h 1832478"/>
              <a:gd name="T18" fmla="*/ 1133447 w 1948523"/>
              <a:gd name="T19" fmla="*/ 431013 h 1832478"/>
              <a:gd name="T20" fmla="*/ 1249697 w 1948523"/>
              <a:gd name="T21" fmla="*/ 536139 h 1832478"/>
              <a:gd name="T22" fmla="*/ 1307823 w 1948523"/>
              <a:gd name="T23" fmla="*/ 620239 h 1832478"/>
              <a:gd name="T24" fmla="*/ 1385323 w 1948523"/>
              <a:gd name="T25" fmla="*/ 683314 h 1832478"/>
              <a:gd name="T26" fmla="*/ 1433761 w 1948523"/>
              <a:gd name="T27" fmla="*/ 746389 h 1832478"/>
              <a:gd name="T28" fmla="*/ 1530637 w 1948523"/>
              <a:gd name="T29" fmla="*/ 883052 h 1832478"/>
              <a:gd name="T30" fmla="*/ 1579075 w 1948523"/>
              <a:gd name="T31" fmla="*/ 956639 h 1832478"/>
              <a:gd name="T32" fmla="*/ 1666263 w 1948523"/>
              <a:gd name="T33" fmla="*/ 1019714 h 1832478"/>
              <a:gd name="T34" fmla="*/ 1714701 w 1948523"/>
              <a:gd name="T35" fmla="*/ 1072277 h 1832478"/>
              <a:gd name="T36" fmla="*/ 1782514 w 1948523"/>
              <a:gd name="T37" fmla="*/ 1187914 h 1832478"/>
              <a:gd name="T38" fmla="*/ 1840639 w 1948523"/>
              <a:gd name="T39" fmla="*/ 1282527 h 1832478"/>
              <a:gd name="T40" fmla="*/ 1869702 w 1948523"/>
              <a:gd name="T41" fmla="*/ 1345602 h 1832478"/>
              <a:gd name="T42" fmla="*/ 1908452 w 1948523"/>
              <a:gd name="T43" fmla="*/ 1440215 h 1832478"/>
              <a:gd name="T44" fmla="*/ 1947203 w 1948523"/>
              <a:gd name="T45" fmla="*/ 1555852 h 1832478"/>
              <a:gd name="T46" fmla="*/ 1898765 w 1948523"/>
              <a:gd name="T47" fmla="*/ 1587389 h 1832478"/>
              <a:gd name="T48" fmla="*/ 1830952 w 1948523"/>
              <a:gd name="T49" fmla="*/ 1650465 h 1832478"/>
              <a:gd name="T50" fmla="*/ 1734076 w 1948523"/>
              <a:gd name="T51" fmla="*/ 1713540 h 1832478"/>
              <a:gd name="T52" fmla="*/ 1627513 w 1948523"/>
              <a:gd name="T53" fmla="*/ 1766103 h 1832478"/>
              <a:gd name="T54" fmla="*/ 1569387 w 1948523"/>
              <a:gd name="T55" fmla="*/ 1818665 h 1832478"/>
              <a:gd name="T56" fmla="*/ 1520949 w 1948523"/>
              <a:gd name="T57" fmla="*/ 1860715 h 1832478"/>
              <a:gd name="T58" fmla="*/ 1395011 w 1948523"/>
              <a:gd name="T59" fmla="*/ 1892253 h 1832478"/>
              <a:gd name="T60" fmla="*/ 1230322 w 1948523"/>
              <a:gd name="T61" fmla="*/ 1934302 h 1832478"/>
              <a:gd name="T62" fmla="*/ 1152821 w 1948523"/>
              <a:gd name="T63" fmla="*/ 1986866 h 1832478"/>
              <a:gd name="T64" fmla="*/ 1094696 w 1948523"/>
              <a:gd name="T65" fmla="*/ 1913278 h 1832478"/>
              <a:gd name="T66" fmla="*/ 1026883 w 1948523"/>
              <a:gd name="T67" fmla="*/ 1839690 h 1832478"/>
              <a:gd name="T68" fmla="*/ 959070 w 1948523"/>
              <a:gd name="T69" fmla="*/ 1755590 h 1832478"/>
              <a:gd name="T70" fmla="*/ 871882 w 1948523"/>
              <a:gd name="T71" fmla="*/ 1650465 h 1832478"/>
              <a:gd name="T72" fmla="*/ 794382 w 1948523"/>
              <a:gd name="T73" fmla="*/ 1524315 h 1832478"/>
              <a:gd name="T74" fmla="*/ 736256 w 1948523"/>
              <a:gd name="T75" fmla="*/ 1440215 h 1832478"/>
              <a:gd name="T76" fmla="*/ 697506 w 1948523"/>
              <a:gd name="T77" fmla="*/ 1387652 h 1832478"/>
              <a:gd name="T78" fmla="*/ 590943 w 1948523"/>
              <a:gd name="T79" fmla="*/ 1198426 h 1832478"/>
              <a:gd name="T80" fmla="*/ 503753 w 1948523"/>
              <a:gd name="T81" fmla="*/ 1072277 h 1832478"/>
              <a:gd name="T82" fmla="*/ 455317 w 1948523"/>
              <a:gd name="T83" fmla="*/ 1019714 h 1832478"/>
              <a:gd name="T84" fmla="*/ 406878 w 1948523"/>
              <a:gd name="T85" fmla="*/ 946127 h 1832478"/>
              <a:gd name="T86" fmla="*/ 329377 w 1948523"/>
              <a:gd name="T87" fmla="*/ 830488 h 1832478"/>
              <a:gd name="T88" fmla="*/ 300314 w 1948523"/>
              <a:gd name="T89" fmla="*/ 735876 h 1832478"/>
              <a:gd name="T90" fmla="*/ 271252 w 1948523"/>
              <a:gd name="T91" fmla="*/ 662289 h 1832478"/>
              <a:gd name="T92" fmla="*/ 242190 w 1948523"/>
              <a:gd name="T93" fmla="*/ 567676 h 1832478"/>
              <a:gd name="T94" fmla="*/ 203439 w 1948523"/>
              <a:gd name="T95" fmla="*/ 494088 h 1832478"/>
              <a:gd name="T96" fmla="*/ 164688 w 1948523"/>
              <a:gd name="T97" fmla="*/ 409988 h 1832478"/>
              <a:gd name="T98" fmla="*/ 96875 w 1948523"/>
              <a:gd name="T99" fmla="*/ 241788 h 1832478"/>
              <a:gd name="T100" fmla="*/ 48439 w 1948523"/>
              <a:gd name="T101" fmla="*/ 63075 h 1832478"/>
              <a:gd name="T102" fmla="*/ 19374 w 1948523"/>
              <a:gd name="T103" fmla="*/ 0 h 183247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48523" h="1832478">
                <a:moveTo>
                  <a:pt x="0" y="48475"/>
                </a:moveTo>
                <a:cubicBezTo>
                  <a:pt x="16157" y="51707"/>
                  <a:pt x="32840" y="52959"/>
                  <a:pt x="48471" y="58170"/>
                </a:cubicBezTo>
                <a:cubicBezTo>
                  <a:pt x="168877" y="98309"/>
                  <a:pt x="-3193" y="59470"/>
                  <a:pt x="135718" y="87255"/>
                </a:cubicBezTo>
                <a:cubicBezTo>
                  <a:pt x="148644" y="93718"/>
                  <a:pt x="161212" y="100952"/>
                  <a:pt x="174495" y="106645"/>
                </a:cubicBezTo>
                <a:cubicBezTo>
                  <a:pt x="193967" y="114991"/>
                  <a:pt x="222675" y="121115"/>
                  <a:pt x="242354" y="126035"/>
                </a:cubicBezTo>
                <a:cubicBezTo>
                  <a:pt x="252048" y="135730"/>
                  <a:pt x="260029" y="147514"/>
                  <a:pt x="271436" y="155120"/>
                </a:cubicBezTo>
                <a:cubicBezTo>
                  <a:pt x="279938" y="160789"/>
                  <a:pt x="290605" y="162336"/>
                  <a:pt x="300518" y="164815"/>
                </a:cubicBezTo>
                <a:cubicBezTo>
                  <a:pt x="344927" y="175918"/>
                  <a:pt x="379453" y="178318"/>
                  <a:pt x="426542" y="184205"/>
                </a:cubicBezTo>
                <a:cubicBezTo>
                  <a:pt x="449162" y="190668"/>
                  <a:pt x="471371" y="198797"/>
                  <a:pt x="494401" y="203595"/>
                </a:cubicBezTo>
                <a:cubicBezTo>
                  <a:pt x="549011" y="214973"/>
                  <a:pt x="604503" y="221739"/>
                  <a:pt x="659202" y="232680"/>
                </a:cubicBezTo>
                <a:cubicBezTo>
                  <a:pt x="675359" y="235912"/>
                  <a:pt x="691776" y="238039"/>
                  <a:pt x="707672" y="242375"/>
                </a:cubicBezTo>
                <a:cubicBezTo>
                  <a:pt x="727389" y="247753"/>
                  <a:pt x="746449" y="255302"/>
                  <a:pt x="765837" y="261765"/>
                </a:cubicBezTo>
                <a:cubicBezTo>
                  <a:pt x="775531" y="264997"/>
                  <a:pt x="785006" y="268981"/>
                  <a:pt x="794920" y="271460"/>
                </a:cubicBezTo>
                <a:lnTo>
                  <a:pt x="833696" y="281155"/>
                </a:lnTo>
                <a:cubicBezTo>
                  <a:pt x="870454" y="317915"/>
                  <a:pt x="836604" y="291577"/>
                  <a:pt x="911249" y="310240"/>
                </a:cubicBezTo>
                <a:cubicBezTo>
                  <a:pt x="931076" y="315197"/>
                  <a:pt x="950026" y="323167"/>
                  <a:pt x="969414" y="329630"/>
                </a:cubicBezTo>
                <a:cubicBezTo>
                  <a:pt x="979108" y="332862"/>
                  <a:pt x="988583" y="336846"/>
                  <a:pt x="998497" y="339325"/>
                </a:cubicBezTo>
                <a:cubicBezTo>
                  <a:pt x="1047187" y="351499"/>
                  <a:pt x="1024634" y="344807"/>
                  <a:pt x="1066356" y="358715"/>
                </a:cubicBezTo>
                <a:cubicBezTo>
                  <a:pt x="1076050" y="365178"/>
                  <a:pt x="1085322" y="372324"/>
                  <a:pt x="1095438" y="378105"/>
                </a:cubicBezTo>
                <a:cubicBezTo>
                  <a:pt x="1107985" y="385275"/>
                  <a:pt x="1122931" y="388467"/>
                  <a:pt x="1134215" y="397495"/>
                </a:cubicBezTo>
                <a:cubicBezTo>
                  <a:pt x="1155626" y="414625"/>
                  <a:pt x="1169566" y="440454"/>
                  <a:pt x="1192380" y="455665"/>
                </a:cubicBezTo>
                <a:cubicBezTo>
                  <a:pt x="1211768" y="468592"/>
                  <a:pt x="1234067" y="477967"/>
                  <a:pt x="1250544" y="494445"/>
                </a:cubicBezTo>
                <a:cubicBezTo>
                  <a:pt x="1257007" y="500908"/>
                  <a:pt x="1264449" y="506523"/>
                  <a:pt x="1269933" y="513835"/>
                </a:cubicBezTo>
                <a:cubicBezTo>
                  <a:pt x="1283914" y="532478"/>
                  <a:pt x="1289320" y="559078"/>
                  <a:pt x="1308709" y="572005"/>
                </a:cubicBezTo>
                <a:lnTo>
                  <a:pt x="1337792" y="591395"/>
                </a:lnTo>
                <a:cubicBezTo>
                  <a:pt x="1393356" y="674749"/>
                  <a:pt x="1319371" y="576658"/>
                  <a:pt x="1386262" y="630175"/>
                </a:cubicBezTo>
                <a:cubicBezTo>
                  <a:pt x="1395360" y="637454"/>
                  <a:pt x="1398192" y="650309"/>
                  <a:pt x="1405651" y="659260"/>
                </a:cubicBezTo>
                <a:cubicBezTo>
                  <a:pt x="1414428" y="669793"/>
                  <a:pt x="1425039" y="678650"/>
                  <a:pt x="1434733" y="688345"/>
                </a:cubicBezTo>
                <a:cubicBezTo>
                  <a:pt x="1451568" y="738856"/>
                  <a:pt x="1433399" y="698795"/>
                  <a:pt x="1463816" y="736820"/>
                </a:cubicBezTo>
                <a:cubicBezTo>
                  <a:pt x="1483594" y="761544"/>
                  <a:pt x="1499057" y="803506"/>
                  <a:pt x="1531675" y="814380"/>
                </a:cubicBezTo>
                <a:lnTo>
                  <a:pt x="1560757" y="824075"/>
                </a:lnTo>
                <a:cubicBezTo>
                  <a:pt x="1567220" y="843465"/>
                  <a:pt x="1565693" y="867792"/>
                  <a:pt x="1580145" y="882245"/>
                </a:cubicBezTo>
                <a:cubicBezTo>
                  <a:pt x="1586608" y="888708"/>
                  <a:pt x="1592397" y="895925"/>
                  <a:pt x="1599534" y="901635"/>
                </a:cubicBezTo>
                <a:cubicBezTo>
                  <a:pt x="1629060" y="925258"/>
                  <a:pt x="1632559" y="920508"/>
                  <a:pt x="1667393" y="940415"/>
                </a:cubicBezTo>
                <a:cubicBezTo>
                  <a:pt x="1677509" y="946196"/>
                  <a:pt x="1686781" y="953342"/>
                  <a:pt x="1696475" y="959805"/>
                </a:cubicBezTo>
                <a:cubicBezTo>
                  <a:pt x="1702938" y="969500"/>
                  <a:pt x="1708585" y="979791"/>
                  <a:pt x="1715863" y="988890"/>
                </a:cubicBezTo>
                <a:cubicBezTo>
                  <a:pt x="1731648" y="1008623"/>
                  <a:pt x="1742742" y="1013274"/>
                  <a:pt x="1764334" y="1027670"/>
                </a:cubicBezTo>
                <a:cubicBezTo>
                  <a:pt x="1766616" y="1036797"/>
                  <a:pt x="1777401" y="1084156"/>
                  <a:pt x="1783722" y="1095535"/>
                </a:cubicBezTo>
                <a:cubicBezTo>
                  <a:pt x="1795038" y="1115906"/>
                  <a:pt x="1809573" y="1134315"/>
                  <a:pt x="1822499" y="1153705"/>
                </a:cubicBezTo>
                <a:lnTo>
                  <a:pt x="1841887" y="1182790"/>
                </a:lnTo>
                <a:cubicBezTo>
                  <a:pt x="1848350" y="1192485"/>
                  <a:pt x="1857590" y="1200821"/>
                  <a:pt x="1861275" y="1211875"/>
                </a:cubicBezTo>
                <a:cubicBezTo>
                  <a:pt x="1864507" y="1221570"/>
                  <a:pt x="1866400" y="1231819"/>
                  <a:pt x="1870970" y="1240960"/>
                </a:cubicBezTo>
                <a:cubicBezTo>
                  <a:pt x="1876180" y="1251382"/>
                  <a:pt x="1885626" y="1259397"/>
                  <a:pt x="1890358" y="1270045"/>
                </a:cubicBezTo>
                <a:cubicBezTo>
                  <a:pt x="1898658" y="1288722"/>
                  <a:pt x="1905738" y="1308173"/>
                  <a:pt x="1909746" y="1328215"/>
                </a:cubicBezTo>
                <a:cubicBezTo>
                  <a:pt x="1913433" y="1346650"/>
                  <a:pt x="1919198" y="1385902"/>
                  <a:pt x="1929134" y="1405775"/>
                </a:cubicBezTo>
                <a:cubicBezTo>
                  <a:pt x="1934345" y="1416197"/>
                  <a:pt x="1942060" y="1425165"/>
                  <a:pt x="1948523" y="1434860"/>
                </a:cubicBezTo>
                <a:cubicBezTo>
                  <a:pt x="1942060" y="1441323"/>
                  <a:pt x="1936972" y="1449547"/>
                  <a:pt x="1929134" y="1454250"/>
                </a:cubicBezTo>
                <a:cubicBezTo>
                  <a:pt x="1920372" y="1459508"/>
                  <a:pt x="1907277" y="1456719"/>
                  <a:pt x="1900052" y="1463945"/>
                </a:cubicBezTo>
                <a:cubicBezTo>
                  <a:pt x="1892826" y="1471172"/>
                  <a:pt x="1896742" y="1485050"/>
                  <a:pt x="1890358" y="1493030"/>
                </a:cubicBezTo>
                <a:cubicBezTo>
                  <a:pt x="1876691" y="1510115"/>
                  <a:pt x="1851352" y="1515728"/>
                  <a:pt x="1832193" y="1522115"/>
                </a:cubicBezTo>
                <a:cubicBezTo>
                  <a:pt x="1816037" y="1570589"/>
                  <a:pt x="1832194" y="1547968"/>
                  <a:pt x="1764334" y="1570590"/>
                </a:cubicBezTo>
                <a:lnTo>
                  <a:pt x="1735252" y="1580285"/>
                </a:lnTo>
                <a:cubicBezTo>
                  <a:pt x="1701412" y="1614127"/>
                  <a:pt x="1724534" y="1596784"/>
                  <a:pt x="1657698" y="1619065"/>
                </a:cubicBezTo>
                <a:lnTo>
                  <a:pt x="1628616" y="1628760"/>
                </a:lnTo>
                <a:cubicBezTo>
                  <a:pt x="1618922" y="1638455"/>
                  <a:pt x="1610066" y="1649068"/>
                  <a:pt x="1599534" y="1657845"/>
                </a:cubicBezTo>
                <a:cubicBezTo>
                  <a:pt x="1590583" y="1665304"/>
                  <a:pt x="1578689" y="1668996"/>
                  <a:pt x="1570451" y="1677235"/>
                </a:cubicBezTo>
                <a:cubicBezTo>
                  <a:pt x="1562212" y="1685474"/>
                  <a:pt x="1560161" y="1699041"/>
                  <a:pt x="1551063" y="1706320"/>
                </a:cubicBezTo>
                <a:cubicBezTo>
                  <a:pt x="1543084" y="1712704"/>
                  <a:pt x="1531548" y="1712427"/>
                  <a:pt x="1521980" y="1716015"/>
                </a:cubicBezTo>
                <a:cubicBezTo>
                  <a:pt x="1505687" y="1722126"/>
                  <a:pt x="1490466" y="1731492"/>
                  <a:pt x="1473510" y="1735405"/>
                </a:cubicBezTo>
                <a:cubicBezTo>
                  <a:pt x="1448125" y="1741264"/>
                  <a:pt x="1421747" y="1741415"/>
                  <a:pt x="1395957" y="1745100"/>
                </a:cubicBezTo>
                <a:cubicBezTo>
                  <a:pt x="1376499" y="1747880"/>
                  <a:pt x="1357131" y="1751279"/>
                  <a:pt x="1337792" y="1754795"/>
                </a:cubicBezTo>
                <a:cubicBezTo>
                  <a:pt x="1277502" y="1765758"/>
                  <a:pt x="1294754" y="1762679"/>
                  <a:pt x="1231156" y="1783880"/>
                </a:cubicBezTo>
                <a:lnTo>
                  <a:pt x="1202074" y="1793575"/>
                </a:lnTo>
                <a:cubicBezTo>
                  <a:pt x="1195554" y="1800096"/>
                  <a:pt x="1163385" y="1834801"/>
                  <a:pt x="1153603" y="1832355"/>
                </a:cubicBezTo>
                <a:cubicBezTo>
                  <a:pt x="1143689" y="1829876"/>
                  <a:pt x="1148479" y="1812411"/>
                  <a:pt x="1143909" y="1803270"/>
                </a:cubicBezTo>
                <a:cubicBezTo>
                  <a:pt x="1126370" y="1768188"/>
                  <a:pt x="1128982" y="1775672"/>
                  <a:pt x="1095438" y="1764490"/>
                </a:cubicBezTo>
                <a:cubicBezTo>
                  <a:pt x="1085744" y="1758027"/>
                  <a:pt x="1075454" y="1752379"/>
                  <a:pt x="1066356" y="1745100"/>
                </a:cubicBezTo>
                <a:cubicBezTo>
                  <a:pt x="1018387" y="1706722"/>
                  <a:pt x="1077967" y="1747018"/>
                  <a:pt x="1027579" y="1696625"/>
                </a:cubicBezTo>
                <a:cubicBezTo>
                  <a:pt x="1019341" y="1688386"/>
                  <a:pt x="1008191" y="1683698"/>
                  <a:pt x="998497" y="1677235"/>
                </a:cubicBezTo>
                <a:cubicBezTo>
                  <a:pt x="985571" y="1657845"/>
                  <a:pt x="967088" y="1641173"/>
                  <a:pt x="959720" y="1619065"/>
                </a:cubicBezTo>
                <a:cubicBezTo>
                  <a:pt x="953257" y="1599675"/>
                  <a:pt x="958613" y="1570036"/>
                  <a:pt x="940332" y="1560895"/>
                </a:cubicBezTo>
                <a:cubicBezTo>
                  <a:pt x="891134" y="1536294"/>
                  <a:pt x="913579" y="1549522"/>
                  <a:pt x="872473" y="1522115"/>
                </a:cubicBezTo>
                <a:lnTo>
                  <a:pt x="814308" y="1434860"/>
                </a:lnTo>
                <a:cubicBezTo>
                  <a:pt x="807845" y="1425165"/>
                  <a:pt x="803159" y="1414014"/>
                  <a:pt x="794920" y="1405775"/>
                </a:cubicBezTo>
                <a:cubicBezTo>
                  <a:pt x="788457" y="1399312"/>
                  <a:pt x="781015" y="1393697"/>
                  <a:pt x="775531" y="1386385"/>
                </a:cubicBezTo>
                <a:cubicBezTo>
                  <a:pt x="761550" y="1367742"/>
                  <a:pt x="749680" y="1347605"/>
                  <a:pt x="736755" y="1328215"/>
                </a:cubicBezTo>
                <a:cubicBezTo>
                  <a:pt x="730292" y="1318520"/>
                  <a:pt x="725606" y="1307369"/>
                  <a:pt x="717367" y="1299130"/>
                </a:cubicBezTo>
                <a:cubicBezTo>
                  <a:pt x="710904" y="1292667"/>
                  <a:pt x="703462" y="1287052"/>
                  <a:pt x="697978" y="1279740"/>
                </a:cubicBezTo>
                <a:cubicBezTo>
                  <a:pt x="632208" y="1192039"/>
                  <a:pt x="684279" y="1246648"/>
                  <a:pt x="639813" y="1202180"/>
                </a:cubicBezTo>
                <a:cubicBezTo>
                  <a:pt x="624468" y="1140792"/>
                  <a:pt x="637510" y="1174487"/>
                  <a:pt x="591343" y="1105230"/>
                </a:cubicBezTo>
                <a:cubicBezTo>
                  <a:pt x="568723" y="1037366"/>
                  <a:pt x="591344" y="1053524"/>
                  <a:pt x="542872" y="1037365"/>
                </a:cubicBezTo>
                <a:cubicBezTo>
                  <a:pt x="483198" y="947844"/>
                  <a:pt x="559349" y="1057963"/>
                  <a:pt x="504095" y="988890"/>
                </a:cubicBezTo>
                <a:cubicBezTo>
                  <a:pt x="496817" y="979791"/>
                  <a:pt x="492945" y="968044"/>
                  <a:pt x="484707" y="959805"/>
                </a:cubicBezTo>
                <a:cubicBezTo>
                  <a:pt x="476469" y="951566"/>
                  <a:pt x="465319" y="946878"/>
                  <a:pt x="455625" y="940415"/>
                </a:cubicBezTo>
                <a:cubicBezTo>
                  <a:pt x="429774" y="862853"/>
                  <a:pt x="468551" y="953342"/>
                  <a:pt x="416848" y="901635"/>
                </a:cubicBezTo>
                <a:cubicBezTo>
                  <a:pt x="409622" y="894409"/>
                  <a:pt x="411724" y="881691"/>
                  <a:pt x="407154" y="872550"/>
                </a:cubicBezTo>
                <a:cubicBezTo>
                  <a:pt x="390997" y="840233"/>
                  <a:pt x="387767" y="843466"/>
                  <a:pt x="358683" y="824075"/>
                </a:cubicBezTo>
                <a:cubicBezTo>
                  <a:pt x="323329" y="718001"/>
                  <a:pt x="379714" y="878670"/>
                  <a:pt x="329601" y="765905"/>
                </a:cubicBezTo>
                <a:cubicBezTo>
                  <a:pt x="321301" y="747228"/>
                  <a:pt x="316676" y="727125"/>
                  <a:pt x="310213" y="707735"/>
                </a:cubicBezTo>
                <a:cubicBezTo>
                  <a:pt x="306982" y="698040"/>
                  <a:pt x="302996" y="688564"/>
                  <a:pt x="300518" y="678650"/>
                </a:cubicBezTo>
                <a:cubicBezTo>
                  <a:pt x="297287" y="665723"/>
                  <a:pt x="296072" y="652117"/>
                  <a:pt x="290824" y="639870"/>
                </a:cubicBezTo>
                <a:cubicBezTo>
                  <a:pt x="286235" y="629160"/>
                  <a:pt x="276168" y="621433"/>
                  <a:pt x="271436" y="610785"/>
                </a:cubicBezTo>
                <a:cubicBezTo>
                  <a:pt x="263136" y="592108"/>
                  <a:pt x="258511" y="572005"/>
                  <a:pt x="252048" y="552615"/>
                </a:cubicBezTo>
                <a:cubicBezTo>
                  <a:pt x="248817" y="542920"/>
                  <a:pt x="248022" y="532033"/>
                  <a:pt x="242354" y="523530"/>
                </a:cubicBezTo>
                <a:cubicBezTo>
                  <a:pt x="235891" y="513835"/>
                  <a:pt x="228746" y="504562"/>
                  <a:pt x="222965" y="494445"/>
                </a:cubicBezTo>
                <a:cubicBezTo>
                  <a:pt x="215795" y="481897"/>
                  <a:pt x="208944" y="469084"/>
                  <a:pt x="203577" y="455665"/>
                </a:cubicBezTo>
                <a:cubicBezTo>
                  <a:pt x="195987" y="436688"/>
                  <a:pt x="198641" y="411948"/>
                  <a:pt x="184189" y="397495"/>
                </a:cubicBezTo>
                <a:lnTo>
                  <a:pt x="164800" y="378105"/>
                </a:lnTo>
                <a:cubicBezTo>
                  <a:pt x="139156" y="275519"/>
                  <a:pt x="173973" y="396323"/>
                  <a:pt x="135718" y="310240"/>
                </a:cubicBezTo>
                <a:cubicBezTo>
                  <a:pt x="89576" y="206409"/>
                  <a:pt x="140819" y="288805"/>
                  <a:pt x="96941" y="222985"/>
                </a:cubicBezTo>
                <a:cubicBezTo>
                  <a:pt x="90478" y="203595"/>
                  <a:pt x="81561" y="184857"/>
                  <a:pt x="77553" y="164815"/>
                </a:cubicBezTo>
                <a:cubicBezTo>
                  <a:pt x="73767" y="145884"/>
                  <a:pt x="60770" y="70470"/>
                  <a:pt x="48471" y="58170"/>
                </a:cubicBezTo>
                <a:lnTo>
                  <a:pt x="29082" y="38780"/>
                </a:lnTo>
                <a:cubicBezTo>
                  <a:pt x="18366" y="6629"/>
                  <a:pt x="19388" y="19914"/>
                  <a:pt x="19388" y="0"/>
                </a:cubicBezTo>
              </a:path>
            </a:pathLst>
          </a:custGeom>
          <a:solidFill>
            <a:srgbClr val="984807">
              <a:alpha val="36862"/>
            </a:srgbClr>
          </a:solidFill>
          <a:ln>
            <a:noFill/>
          </a:ln>
          <a:effectLst>
            <a:outerShdw blurRad="40000" dist="20000" dir="5400000" rotWithShape="0">
              <a:srgbClr val="000000">
                <a:alpha val="37999"/>
              </a:srgbClr>
            </a:outerShdw>
          </a:effectLst>
          <a:extLst>
            <a:ext uri="{91240B29-F687-4F45-9708-019B960494DF}">
              <a14:hiddenLine xmlns:a14="http://schemas.microsoft.com/office/drawing/2010/main" w="25400" cap="flat" cmpd="sng">
                <a:solidFill>
                  <a:srgbClr val="000000"/>
                </a:solidFill>
                <a:prstDash val="solid"/>
                <a:round/>
                <a:headEnd/>
                <a:tailEnd/>
              </a14:hiddenLine>
            </a:ext>
          </a:extLst>
        </p:spPr>
        <p:txBody>
          <a:bodyPr anchor="ctr"/>
          <a:lstStyle/>
          <a:p>
            <a:endParaRPr lang="en-US"/>
          </a:p>
        </p:txBody>
      </p:sp>
      <p:sp>
        <p:nvSpPr>
          <p:cNvPr id="23" name="Rectangle 22">
            <a:extLst>
              <a:ext uri="{FF2B5EF4-FFF2-40B4-BE49-F238E27FC236}">
                <a16:creationId xmlns:a16="http://schemas.microsoft.com/office/drawing/2014/main" id="{460CC0FD-4B50-1642-9E79-0CA87CDF959E}"/>
              </a:ext>
            </a:extLst>
          </p:cNvPr>
          <p:cNvSpPr/>
          <p:nvPr/>
        </p:nvSpPr>
        <p:spPr>
          <a:xfrm>
            <a:off x="6019800" y="3200401"/>
            <a:ext cx="1143000" cy="244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Building Code Enforcement</a:t>
            </a:r>
          </a:p>
        </p:txBody>
      </p:sp>
      <p:sp>
        <p:nvSpPr>
          <p:cNvPr id="21" name="Rectangle 20">
            <a:extLst>
              <a:ext uri="{FF2B5EF4-FFF2-40B4-BE49-F238E27FC236}">
                <a16:creationId xmlns:a16="http://schemas.microsoft.com/office/drawing/2014/main" id="{505FC59F-D0AB-094A-B620-7C7775266094}"/>
              </a:ext>
            </a:extLst>
          </p:cNvPr>
          <p:cNvSpPr/>
          <p:nvPr/>
        </p:nvSpPr>
        <p:spPr>
          <a:xfrm>
            <a:off x="6311107" y="2346700"/>
            <a:ext cx="1295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Emergency Mgmt.</a:t>
            </a:r>
          </a:p>
        </p:txBody>
      </p:sp>
      <p:sp>
        <p:nvSpPr>
          <p:cNvPr id="22" name="Rectangle 21">
            <a:extLst>
              <a:ext uri="{FF2B5EF4-FFF2-40B4-BE49-F238E27FC236}">
                <a16:creationId xmlns:a16="http://schemas.microsoft.com/office/drawing/2014/main" id="{D3B11887-7178-9747-A7CE-2FA43C36252C}"/>
              </a:ext>
            </a:extLst>
          </p:cNvPr>
          <p:cNvSpPr/>
          <p:nvPr/>
        </p:nvSpPr>
        <p:spPr>
          <a:xfrm>
            <a:off x="2819400" y="996950"/>
            <a:ext cx="1447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Soil and Water Conservation</a:t>
            </a:r>
          </a:p>
        </p:txBody>
      </p:sp>
      <p:sp>
        <p:nvSpPr>
          <p:cNvPr id="24" name="Rectangle 23">
            <a:extLst>
              <a:ext uri="{FF2B5EF4-FFF2-40B4-BE49-F238E27FC236}">
                <a16:creationId xmlns:a16="http://schemas.microsoft.com/office/drawing/2014/main" id="{3FDC49C0-75FD-694E-A213-7C7C28EA7E27}"/>
              </a:ext>
            </a:extLst>
          </p:cNvPr>
          <p:cNvSpPr/>
          <p:nvPr/>
        </p:nvSpPr>
        <p:spPr>
          <a:xfrm>
            <a:off x="2057400" y="1524000"/>
            <a:ext cx="1447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Cooperative Extension</a:t>
            </a:r>
          </a:p>
        </p:txBody>
      </p:sp>
      <p:sp>
        <p:nvSpPr>
          <p:cNvPr id="25" name="Rectangle 24">
            <a:extLst>
              <a:ext uri="{FF2B5EF4-FFF2-40B4-BE49-F238E27FC236}">
                <a16:creationId xmlns:a16="http://schemas.microsoft.com/office/drawing/2014/main" id="{59E82A30-43C4-8248-8C94-180DB5E15081}"/>
              </a:ext>
            </a:extLst>
          </p:cNvPr>
          <p:cNvSpPr/>
          <p:nvPr/>
        </p:nvSpPr>
        <p:spPr>
          <a:xfrm>
            <a:off x="1676400" y="54102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Downtown Development / Redevelopment</a:t>
            </a:r>
          </a:p>
        </p:txBody>
      </p:sp>
      <p:sp>
        <p:nvSpPr>
          <p:cNvPr id="26" name="Rectangle 25">
            <a:extLst>
              <a:ext uri="{FF2B5EF4-FFF2-40B4-BE49-F238E27FC236}">
                <a16:creationId xmlns:a16="http://schemas.microsoft.com/office/drawing/2014/main" id="{79C2A321-ABAE-154A-BE04-65816FE4F293}"/>
              </a:ext>
            </a:extLst>
          </p:cNvPr>
          <p:cNvSpPr/>
          <p:nvPr/>
        </p:nvSpPr>
        <p:spPr>
          <a:xfrm>
            <a:off x="5715000" y="53340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Cemeteries</a:t>
            </a:r>
          </a:p>
        </p:txBody>
      </p:sp>
      <p:sp>
        <p:nvSpPr>
          <p:cNvPr id="27" name="Rectangle 26">
            <a:extLst>
              <a:ext uri="{FF2B5EF4-FFF2-40B4-BE49-F238E27FC236}">
                <a16:creationId xmlns:a16="http://schemas.microsoft.com/office/drawing/2014/main" id="{19C567C4-3E29-A242-B3C2-C58E7764B40E}"/>
              </a:ext>
            </a:extLst>
          </p:cNvPr>
          <p:cNvSpPr/>
          <p:nvPr/>
        </p:nvSpPr>
        <p:spPr>
          <a:xfrm>
            <a:off x="2819400" y="28956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Airports</a:t>
            </a:r>
          </a:p>
        </p:txBody>
      </p:sp>
      <p:sp>
        <p:nvSpPr>
          <p:cNvPr id="28" name="Rectangle 27">
            <a:extLst>
              <a:ext uri="{FF2B5EF4-FFF2-40B4-BE49-F238E27FC236}">
                <a16:creationId xmlns:a16="http://schemas.microsoft.com/office/drawing/2014/main" id="{461D746F-E16A-C649-9E22-139D536AB74C}"/>
              </a:ext>
            </a:extLst>
          </p:cNvPr>
          <p:cNvSpPr/>
          <p:nvPr/>
        </p:nvSpPr>
        <p:spPr>
          <a:xfrm>
            <a:off x="1981200" y="3429000"/>
            <a:ext cx="9906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Hospitals</a:t>
            </a:r>
          </a:p>
        </p:txBody>
      </p:sp>
      <p:sp>
        <p:nvSpPr>
          <p:cNvPr id="29" name="Rectangle 28">
            <a:extLst>
              <a:ext uri="{FF2B5EF4-FFF2-40B4-BE49-F238E27FC236}">
                <a16:creationId xmlns:a16="http://schemas.microsoft.com/office/drawing/2014/main" id="{926E5D13-4014-4D44-B578-5FBE532B5471}"/>
              </a:ext>
            </a:extLst>
          </p:cNvPr>
          <p:cNvSpPr/>
          <p:nvPr/>
        </p:nvSpPr>
        <p:spPr>
          <a:xfrm>
            <a:off x="3352800" y="37338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Parking</a:t>
            </a:r>
          </a:p>
        </p:txBody>
      </p:sp>
      <p:sp>
        <p:nvSpPr>
          <p:cNvPr id="30" name="Rectangle 29">
            <a:extLst>
              <a:ext uri="{FF2B5EF4-FFF2-40B4-BE49-F238E27FC236}">
                <a16:creationId xmlns:a16="http://schemas.microsoft.com/office/drawing/2014/main" id="{41B01FE2-7472-2846-B4F3-54DD96879E18}"/>
              </a:ext>
            </a:extLst>
          </p:cNvPr>
          <p:cNvSpPr/>
          <p:nvPr/>
        </p:nvSpPr>
        <p:spPr>
          <a:xfrm>
            <a:off x="4104745" y="3170238"/>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EMS</a:t>
            </a:r>
          </a:p>
        </p:txBody>
      </p:sp>
      <p:sp>
        <p:nvSpPr>
          <p:cNvPr id="31" name="Rectangle 30">
            <a:extLst>
              <a:ext uri="{FF2B5EF4-FFF2-40B4-BE49-F238E27FC236}">
                <a16:creationId xmlns:a16="http://schemas.microsoft.com/office/drawing/2014/main" id="{D1C03B21-43CF-DC46-A8FD-10DFA44FBAB3}"/>
              </a:ext>
            </a:extLst>
          </p:cNvPr>
          <p:cNvSpPr/>
          <p:nvPr/>
        </p:nvSpPr>
        <p:spPr>
          <a:xfrm>
            <a:off x="4038600" y="4327525"/>
            <a:ext cx="11430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err="1">
                <a:solidFill>
                  <a:schemeClr val="tx1"/>
                </a:solidFill>
              </a:rPr>
              <a:t>Stormwater</a:t>
            </a:r>
            <a:r>
              <a:rPr lang="en-US" sz="1200" b="1" dirty="0">
                <a:solidFill>
                  <a:schemeClr val="tx1"/>
                </a:solidFill>
              </a:rPr>
              <a:t> / Watershed</a:t>
            </a:r>
          </a:p>
        </p:txBody>
      </p:sp>
      <p:sp>
        <p:nvSpPr>
          <p:cNvPr id="32" name="Rectangle 31">
            <a:extLst>
              <a:ext uri="{FF2B5EF4-FFF2-40B4-BE49-F238E27FC236}">
                <a16:creationId xmlns:a16="http://schemas.microsoft.com/office/drawing/2014/main" id="{CB666ADC-52A3-F44C-B25E-B9780DA96A85}"/>
              </a:ext>
            </a:extLst>
          </p:cNvPr>
          <p:cNvSpPr/>
          <p:nvPr/>
        </p:nvSpPr>
        <p:spPr>
          <a:xfrm>
            <a:off x="4648200" y="2971800"/>
            <a:ext cx="1066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Parks &amp; Recreation</a:t>
            </a:r>
          </a:p>
        </p:txBody>
      </p:sp>
      <p:sp>
        <p:nvSpPr>
          <p:cNvPr id="33" name="Rectangle 32">
            <a:extLst>
              <a:ext uri="{FF2B5EF4-FFF2-40B4-BE49-F238E27FC236}">
                <a16:creationId xmlns:a16="http://schemas.microsoft.com/office/drawing/2014/main" id="{E0D339CD-34E9-3D46-A5EE-F5A40A72E89E}"/>
              </a:ext>
            </a:extLst>
          </p:cNvPr>
          <p:cNvSpPr/>
          <p:nvPr/>
        </p:nvSpPr>
        <p:spPr>
          <a:xfrm>
            <a:off x="4166394" y="3925492"/>
            <a:ext cx="1066800" cy="284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Fire/Rescue</a:t>
            </a:r>
          </a:p>
        </p:txBody>
      </p:sp>
      <p:sp>
        <p:nvSpPr>
          <p:cNvPr id="34" name="Rectangle 33">
            <a:extLst>
              <a:ext uri="{FF2B5EF4-FFF2-40B4-BE49-F238E27FC236}">
                <a16:creationId xmlns:a16="http://schemas.microsoft.com/office/drawing/2014/main" id="{8552404F-DF37-264D-A886-F7CE8651365E}"/>
              </a:ext>
            </a:extLst>
          </p:cNvPr>
          <p:cNvSpPr/>
          <p:nvPr/>
        </p:nvSpPr>
        <p:spPr>
          <a:xfrm>
            <a:off x="3505200" y="26670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Solid Waste</a:t>
            </a:r>
          </a:p>
        </p:txBody>
      </p:sp>
      <p:sp>
        <p:nvSpPr>
          <p:cNvPr id="35" name="Rectangle 34">
            <a:extLst>
              <a:ext uri="{FF2B5EF4-FFF2-40B4-BE49-F238E27FC236}">
                <a16:creationId xmlns:a16="http://schemas.microsoft.com/office/drawing/2014/main" id="{47CD7EF3-BEAA-2945-BF47-9703F748FF9B}"/>
              </a:ext>
            </a:extLst>
          </p:cNvPr>
          <p:cNvSpPr/>
          <p:nvPr/>
        </p:nvSpPr>
        <p:spPr>
          <a:xfrm>
            <a:off x="5029200" y="4038600"/>
            <a:ext cx="1447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Community &amp; Economic Dev.</a:t>
            </a:r>
          </a:p>
        </p:txBody>
      </p:sp>
      <p:sp>
        <p:nvSpPr>
          <p:cNvPr id="36" name="Rectangle 35">
            <a:extLst>
              <a:ext uri="{FF2B5EF4-FFF2-40B4-BE49-F238E27FC236}">
                <a16:creationId xmlns:a16="http://schemas.microsoft.com/office/drawing/2014/main" id="{DBCFE051-5337-8E4A-B362-D4E5B6479C1E}"/>
              </a:ext>
            </a:extLst>
          </p:cNvPr>
          <p:cNvSpPr/>
          <p:nvPr/>
        </p:nvSpPr>
        <p:spPr>
          <a:xfrm>
            <a:off x="3733800" y="30480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Sewer</a:t>
            </a:r>
          </a:p>
        </p:txBody>
      </p:sp>
      <p:sp>
        <p:nvSpPr>
          <p:cNvPr id="37" name="Rectangle 36">
            <a:extLst>
              <a:ext uri="{FF2B5EF4-FFF2-40B4-BE49-F238E27FC236}">
                <a16:creationId xmlns:a16="http://schemas.microsoft.com/office/drawing/2014/main" id="{3789E400-0D3A-1A47-BE7F-94D69B31B118}"/>
              </a:ext>
            </a:extLst>
          </p:cNvPr>
          <p:cNvSpPr/>
          <p:nvPr/>
        </p:nvSpPr>
        <p:spPr>
          <a:xfrm>
            <a:off x="3429000" y="35052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Water</a:t>
            </a:r>
          </a:p>
        </p:txBody>
      </p:sp>
      <p:sp>
        <p:nvSpPr>
          <p:cNvPr id="38" name="Rectangle 37">
            <a:extLst>
              <a:ext uri="{FF2B5EF4-FFF2-40B4-BE49-F238E27FC236}">
                <a16:creationId xmlns:a16="http://schemas.microsoft.com/office/drawing/2014/main" id="{91062FC9-8AEB-8741-B47C-C1EA133E91C8}"/>
              </a:ext>
            </a:extLst>
          </p:cNvPr>
          <p:cNvSpPr/>
          <p:nvPr/>
        </p:nvSpPr>
        <p:spPr>
          <a:xfrm>
            <a:off x="4114800" y="2667000"/>
            <a:ext cx="1371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Public Transportation</a:t>
            </a:r>
          </a:p>
        </p:txBody>
      </p:sp>
      <p:sp>
        <p:nvSpPr>
          <p:cNvPr id="39" name="Rectangle 38">
            <a:extLst>
              <a:ext uri="{FF2B5EF4-FFF2-40B4-BE49-F238E27FC236}">
                <a16:creationId xmlns:a16="http://schemas.microsoft.com/office/drawing/2014/main" id="{182B95C5-8B6A-5044-9AC2-BF818F8AC3D2}"/>
              </a:ext>
            </a:extLst>
          </p:cNvPr>
          <p:cNvSpPr/>
          <p:nvPr/>
        </p:nvSpPr>
        <p:spPr>
          <a:xfrm>
            <a:off x="4191000" y="3581400"/>
            <a:ext cx="990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Land Regulation</a:t>
            </a:r>
          </a:p>
        </p:txBody>
      </p:sp>
      <p:sp>
        <p:nvSpPr>
          <p:cNvPr id="40" name="Rectangle 39">
            <a:extLst>
              <a:ext uri="{FF2B5EF4-FFF2-40B4-BE49-F238E27FC236}">
                <a16:creationId xmlns:a16="http://schemas.microsoft.com/office/drawing/2014/main" id="{52F98D08-B4F7-5B46-BE43-C05B793E5DA2}"/>
              </a:ext>
            </a:extLst>
          </p:cNvPr>
          <p:cNvSpPr/>
          <p:nvPr/>
        </p:nvSpPr>
        <p:spPr>
          <a:xfrm>
            <a:off x="2362200" y="3810000"/>
            <a:ext cx="1143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Tax/Fee Collection</a:t>
            </a:r>
          </a:p>
        </p:txBody>
      </p:sp>
      <p:sp>
        <p:nvSpPr>
          <p:cNvPr id="41" name="Rectangle 40">
            <a:extLst>
              <a:ext uri="{FF2B5EF4-FFF2-40B4-BE49-F238E27FC236}">
                <a16:creationId xmlns:a16="http://schemas.microsoft.com/office/drawing/2014/main" id="{BD565DF1-9241-AF4B-9959-2EDF9F0D5869}"/>
              </a:ext>
            </a:extLst>
          </p:cNvPr>
          <p:cNvSpPr/>
          <p:nvPr/>
        </p:nvSpPr>
        <p:spPr>
          <a:xfrm>
            <a:off x="2286000" y="3200400"/>
            <a:ext cx="14478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Animal Control</a:t>
            </a:r>
          </a:p>
        </p:txBody>
      </p:sp>
      <p:sp>
        <p:nvSpPr>
          <p:cNvPr id="42" name="Rectangle 41">
            <a:extLst>
              <a:ext uri="{FF2B5EF4-FFF2-40B4-BE49-F238E27FC236}">
                <a16:creationId xmlns:a16="http://schemas.microsoft.com/office/drawing/2014/main" id="{C167A6FC-9E48-BD40-82E5-5663CCC925C1}"/>
              </a:ext>
            </a:extLst>
          </p:cNvPr>
          <p:cNvSpPr/>
          <p:nvPr/>
        </p:nvSpPr>
        <p:spPr>
          <a:xfrm>
            <a:off x="3124200" y="4114800"/>
            <a:ext cx="1142999"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Regulatory</a:t>
            </a:r>
          </a:p>
          <a:p>
            <a:pPr algn="ctr" eaLnBrk="1" hangingPunct="1">
              <a:defRPr/>
            </a:pPr>
            <a:r>
              <a:rPr lang="en-US" sz="1200" b="1" dirty="0">
                <a:solidFill>
                  <a:schemeClr val="tx1"/>
                </a:solidFill>
              </a:rPr>
              <a:t>Powers</a:t>
            </a:r>
          </a:p>
        </p:txBody>
      </p:sp>
      <p:sp>
        <p:nvSpPr>
          <p:cNvPr id="43" name="Rectangle 42">
            <a:extLst>
              <a:ext uri="{FF2B5EF4-FFF2-40B4-BE49-F238E27FC236}">
                <a16:creationId xmlns:a16="http://schemas.microsoft.com/office/drawing/2014/main" id="{30C6A21E-04A6-C74F-927E-9C75D91FA1BF}"/>
              </a:ext>
            </a:extLst>
          </p:cNvPr>
          <p:cNvSpPr/>
          <p:nvPr/>
        </p:nvSpPr>
        <p:spPr>
          <a:xfrm>
            <a:off x="4267200" y="23622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Libraries</a:t>
            </a:r>
          </a:p>
        </p:txBody>
      </p:sp>
      <p:sp>
        <p:nvSpPr>
          <p:cNvPr id="45" name="Rectangle 44">
            <a:extLst>
              <a:ext uri="{FF2B5EF4-FFF2-40B4-BE49-F238E27FC236}">
                <a16:creationId xmlns:a16="http://schemas.microsoft.com/office/drawing/2014/main" id="{D2BB3AB0-EE57-894B-A733-5FE4C8C0FECB}"/>
              </a:ext>
            </a:extLst>
          </p:cNvPr>
          <p:cNvSpPr/>
          <p:nvPr/>
        </p:nvSpPr>
        <p:spPr>
          <a:xfrm>
            <a:off x="1866259" y="4435477"/>
            <a:ext cx="14478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Streets/</a:t>
            </a:r>
          </a:p>
          <a:p>
            <a:pPr algn="ctr" eaLnBrk="1" hangingPunct="1">
              <a:defRPr/>
            </a:pPr>
            <a:r>
              <a:rPr lang="en-US" sz="1200" dirty="0">
                <a:solidFill>
                  <a:schemeClr val="tx1"/>
                </a:solidFill>
              </a:rPr>
              <a:t>Sidewalks/Street Lighting</a:t>
            </a:r>
          </a:p>
        </p:txBody>
      </p:sp>
      <p:sp>
        <p:nvSpPr>
          <p:cNvPr id="46" name="Rectangle 45">
            <a:extLst>
              <a:ext uri="{FF2B5EF4-FFF2-40B4-BE49-F238E27FC236}">
                <a16:creationId xmlns:a16="http://schemas.microsoft.com/office/drawing/2014/main" id="{AA4ACD0C-0E1B-D94E-A8CB-B263F57AEA8E}"/>
              </a:ext>
            </a:extLst>
          </p:cNvPr>
          <p:cNvSpPr/>
          <p:nvPr/>
        </p:nvSpPr>
        <p:spPr>
          <a:xfrm>
            <a:off x="5181600" y="3733800"/>
            <a:ext cx="14478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Public </a:t>
            </a:r>
          </a:p>
          <a:p>
            <a:pPr algn="ctr" eaLnBrk="1" hangingPunct="1">
              <a:defRPr/>
            </a:pPr>
            <a:r>
              <a:rPr lang="en-US" sz="1200" b="1" dirty="0">
                <a:solidFill>
                  <a:schemeClr val="tx1"/>
                </a:solidFill>
              </a:rPr>
              <a:t>Housing</a:t>
            </a:r>
          </a:p>
        </p:txBody>
      </p:sp>
      <p:sp>
        <p:nvSpPr>
          <p:cNvPr id="48" name="Rectangle 47">
            <a:extLst>
              <a:ext uri="{FF2B5EF4-FFF2-40B4-BE49-F238E27FC236}">
                <a16:creationId xmlns:a16="http://schemas.microsoft.com/office/drawing/2014/main" id="{46236DAB-E663-264F-93A8-CFF14149C5DD}"/>
              </a:ext>
            </a:extLst>
          </p:cNvPr>
          <p:cNvSpPr/>
          <p:nvPr/>
        </p:nvSpPr>
        <p:spPr>
          <a:xfrm>
            <a:off x="3793331" y="546100"/>
            <a:ext cx="1447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Juvenile Detention</a:t>
            </a:r>
          </a:p>
        </p:txBody>
      </p:sp>
      <p:sp>
        <p:nvSpPr>
          <p:cNvPr id="49" name="Rectangle 48">
            <a:extLst>
              <a:ext uri="{FF2B5EF4-FFF2-40B4-BE49-F238E27FC236}">
                <a16:creationId xmlns:a16="http://schemas.microsoft.com/office/drawing/2014/main" id="{4AF9B25C-A350-4F49-9E0F-5485C0275614}"/>
              </a:ext>
            </a:extLst>
          </p:cNvPr>
          <p:cNvSpPr/>
          <p:nvPr/>
        </p:nvSpPr>
        <p:spPr>
          <a:xfrm>
            <a:off x="1676400" y="2057400"/>
            <a:ext cx="1447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County Home</a:t>
            </a:r>
          </a:p>
        </p:txBody>
      </p:sp>
      <p:sp>
        <p:nvSpPr>
          <p:cNvPr id="50" name="Rectangle 49">
            <a:extLst>
              <a:ext uri="{FF2B5EF4-FFF2-40B4-BE49-F238E27FC236}">
                <a16:creationId xmlns:a16="http://schemas.microsoft.com/office/drawing/2014/main" id="{AC7A83B7-D74F-1B4F-8D20-72783AB018B4}"/>
              </a:ext>
            </a:extLst>
          </p:cNvPr>
          <p:cNvSpPr/>
          <p:nvPr/>
        </p:nvSpPr>
        <p:spPr>
          <a:xfrm>
            <a:off x="3124200" y="56388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Cable/Broadband</a:t>
            </a:r>
          </a:p>
        </p:txBody>
      </p:sp>
      <p:sp>
        <p:nvSpPr>
          <p:cNvPr id="51" name="Rectangle 50">
            <a:extLst>
              <a:ext uri="{FF2B5EF4-FFF2-40B4-BE49-F238E27FC236}">
                <a16:creationId xmlns:a16="http://schemas.microsoft.com/office/drawing/2014/main" id="{208C81C9-9286-A34A-B546-46120BC1F623}"/>
              </a:ext>
            </a:extLst>
          </p:cNvPr>
          <p:cNvSpPr/>
          <p:nvPr/>
        </p:nvSpPr>
        <p:spPr>
          <a:xfrm>
            <a:off x="3352800" y="60198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Electric</a:t>
            </a:r>
          </a:p>
        </p:txBody>
      </p:sp>
      <p:sp>
        <p:nvSpPr>
          <p:cNvPr id="52" name="Rectangle 51">
            <a:extLst>
              <a:ext uri="{FF2B5EF4-FFF2-40B4-BE49-F238E27FC236}">
                <a16:creationId xmlns:a16="http://schemas.microsoft.com/office/drawing/2014/main" id="{EF96A460-867E-BC44-A935-993FB3B40F7E}"/>
              </a:ext>
            </a:extLst>
          </p:cNvPr>
          <p:cNvSpPr/>
          <p:nvPr/>
        </p:nvSpPr>
        <p:spPr>
          <a:xfrm>
            <a:off x="4572000" y="60198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Natural Gas</a:t>
            </a:r>
          </a:p>
        </p:txBody>
      </p:sp>
      <p:sp>
        <p:nvSpPr>
          <p:cNvPr id="53" name="Rectangle 52">
            <a:extLst>
              <a:ext uri="{FF2B5EF4-FFF2-40B4-BE49-F238E27FC236}">
                <a16:creationId xmlns:a16="http://schemas.microsoft.com/office/drawing/2014/main" id="{9DB09311-8427-894E-B813-AB6F606AA768}"/>
              </a:ext>
            </a:extLst>
          </p:cNvPr>
          <p:cNvSpPr/>
          <p:nvPr/>
        </p:nvSpPr>
        <p:spPr>
          <a:xfrm>
            <a:off x="4724400" y="5638801"/>
            <a:ext cx="1676400" cy="39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dirty="0">
                <a:solidFill>
                  <a:schemeClr val="tx1"/>
                </a:solidFill>
              </a:rPr>
              <a:t>Police</a:t>
            </a:r>
          </a:p>
        </p:txBody>
      </p:sp>
      <p:sp>
        <p:nvSpPr>
          <p:cNvPr id="54" name="Rectangle 53">
            <a:extLst>
              <a:ext uri="{FF2B5EF4-FFF2-40B4-BE49-F238E27FC236}">
                <a16:creationId xmlns:a16="http://schemas.microsoft.com/office/drawing/2014/main" id="{8E64C05C-3C8D-184C-A55B-1A55C9A01D87}"/>
              </a:ext>
            </a:extLst>
          </p:cNvPr>
          <p:cNvSpPr/>
          <p:nvPr/>
        </p:nvSpPr>
        <p:spPr>
          <a:xfrm>
            <a:off x="2819400" y="3429000"/>
            <a:ext cx="838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Airports</a:t>
            </a:r>
          </a:p>
        </p:txBody>
      </p:sp>
      <p:sp>
        <p:nvSpPr>
          <p:cNvPr id="55" name="Rectangle 54">
            <a:extLst>
              <a:ext uri="{FF2B5EF4-FFF2-40B4-BE49-F238E27FC236}">
                <a16:creationId xmlns:a16="http://schemas.microsoft.com/office/drawing/2014/main" id="{89D58821-E203-E64E-BB67-EFCDA82C4948}"/>
              </a:ext>
            </a:extLst>
          </p:cNvPr>
          <p:cNvSpPr/>
          <p:nvPr/>
        </p:nvSpPr>
        <p:spPr>
          <a:xfrm>
            <a:off x="4819650" y="3310734"/>
            <a:ext cx="862012" cy="433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1"/>
                </a:solidFill>
              </a:rPr>
              <a:t>Schools</a:t>
            </a:r>
          </a:p>
        </p:txBody>
      </p:sp>
      <p:sp>
        <p:nvSpPr>
          <p:cNvPr id="4" name="Rectangle 3">
            <a:extLst>
              <a:ext uri="{FF2B5EF4-FFF2-40B4-BE49-F238E27FC236}">
                <a16:creationId xmlns:a16="http://schemas.microsoft.com/office/drawing/2014/main" id="{BA1C40F8-3024-4C84-E8A4-8D2A607C1709}"/>
              </a:ext>
            </a:extLst>
          </p:cNvPr>
          <p:cNvSpPr/>
          <p:nvPr/>
        </p:nvSpPr>
        <p:spPr>
          <a:xfrm rot="16200000">
            <a:off x="-2666998" y="2667000"/>
            <a:ext cx="6858000" cy="1524000"/>
          </a:xfrm>
          <a:prstGeom prst="rect">
            <a:avLst/>
          </a:prstGeom>
          <a:solidFill>
            <a:schemeClr val="tx1">
              <a:lumMod val="65000"/>
              <a:lumOff val="35000"/>
            </a:schemeClr>
          </a:solidFill>
          <a:ln>
            <a:no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t>MAJOR COUNTY &amp; MUNICIPAL FUNCTIONS</a:t>
            </a:r>
          </a:p>
        </p:txBody>
      </p:sp>
    </p:spTree>
    <p:extLst>
      <p:ext uri="{BB962C8B-B14F-4D97-AF65-F5344CB8AC3E}">
        <p14:creationId xmlns:p14="http://schemas.microsoft.com/office/powerpoint/2010/main" val="25921509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480025" y="1684961"/>
            <a:ext cx="3989233" cy="4505526"/>
          </a:xfrm>
        </p:spPr>
        <p:txBody>
          <a:bodyPr anchor="t">
            <a:normAutofit/>
          </a:bodyPr>
          <a:lstStyle/>
          <a:p>
            <a:pPr eaLnBrk="1" hangingPunct="1">
              <a:buFont typeface="Wingdings" charset="0"/>
              <a:buNone/>
            </a:pPr>
            <a:endParaRPr lang="en-US" sz="2200" dirty="0">
              <a:latin typeface="Calibri" charset="0"/>
            </a:endParaRPr>
          </a:p>
          <a:p>
            <a:pPr lvl="4" eaLnBrk="1" hangingPunct="1">
              <a:buFont typeface="Wingdings" charset="0"/>
              <a:buNone/>
            </a:pPr>
            <a:r>
              <a:rPr lang="en-US" sz="2200" dirty="0">
                <a:latin typeface="Calibri" charset="0"/>
              </a:rPr>
              <a:t>				</a:t>
            </a:r>
          </a:p>
        </p:txBody>
      </p:sp>
      <p:sp>
        <p:nvSpPr>
          <p:cNvPr id="3" name="Rectangle 2">
            <a:extLst>
              <a:ext uri="{FF2B5EF4-FFF2-40B4-BE49-F238E27FC236}">
                <a16:creationId xmlns:a16="http://schemas.microsoft.com/office/drawing/2014/main" id="{7EE6541A-6473-8F4D-BD67-015E8E35A1C6}"/>
              </a:ext>
            </a:extLst>
          </p:cNvPr>
          <p:cNvSpPr/>
          <p:nvPr/>
        </p:nvSpPr>
        <p:spPr>
          <a:xfrm>
            <a:off x="8063986" y="1577869"/>
            <a:ext cx="3800911" cy="1530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rabicPeriod"/>
            </a:pPr>
            <a:r>
              <a:rPr lang="en-US" sz="2000" dirty="0">
                <a:solidFill>
                  <a:schemeClr val="tx1">
                    <a:lumMod val="65000"/>
                    <a:lumOff val="35000"/>
                  </a:schemeClr>
                </a:solidFill>
              </a:rPr>
              <a:t>You must have statutory authority to expend funds for any purpose</a:t>
            </a:r>
          </a:p>
          <a:p>
            <a:pPr marL="457200" indent="-457200">
              <a:buFont typeface="+mj-lt"/>
              <a:buAutoNum type="arabicPeriod"/>
            </a:pPr>
            <a:r>
              <a:rPr lang="en-US" sz="2000" dirty="0">
                <a:solidFill>
                  <a:schemeClr val="tx1">
                    <a:lumMod val="65000"/>
                    <a:lumOff val="35000"/>
                  </a:schemeClr>
                </a:solidFill>
              </a:rPr>
              <a:t>Public funds must be spent for benefit of citizens of your LG </a:t>
            </a:r>
          </a:p>
          <a:p>
            <a:pPr marL="457200" indent="-457200">
              <a:buFont typeface="+mj-lt"/>
              <a:buAutoNum type="arabicPeriod"/>
            </a:pPr>
            <a:r>
              <a:rPr lang="en-US" sz="2000" dirty="0">
                <a:solidFill>
                  <a:schemeClr val="tx1">
                    <a:lumMod val="65000"/>
                    <a:lumOff val="35000"/>
                  </a:schemeClr>
                </a:solidFill>
              </a:rPr>
              <a:t>Public funds must be spent for citizens </a:t>
            </a:r>
            <a:r>
              <a:rPr lang="en-US" sz="2200" dirty="0">
                <a:solidFill>
                  <a:schemeClr val="tx1">
                    <a:lumMod val="65000"/>
                    <a:lumOff val="35000"/>
                  </a:schemeClr>
                </a:solidFill>
              </a:rPr>
              <a:t>generally and </a:t>
            </a:r>
            <a:r>
              <a:rPr lang="en-US" sz="2000" dirty="0">
                <a:solidFill>
                  <a:schemeClr val="tx1">
                    <a:lumMod val="65000"/>
                    <a:lumOff val="35000"/>
                  </a:schemeClr>
                </a:solidFill>
              </a:rPr>
              <a:t>not solely to benefit private individual / entity</a:t>
            </a:r>
          </a:p>
        </p:txBody>
      </p:sp>
      <p:sp>
        <p:nvSpPr>
          <p:cNvPr id="10" name="Rectangle 9">
            <a:extLst>
              <a:ext uri="{FF2B5EF4-FFF2-40B4-BE49-F238E27FC236}">
                <a16:creationId xmlns:a16="http://schemas.microsoft.com/office/drawing/2014/main" id="{211B6D37-B578-9E43-8749-D6E557246F83}"/>
              </a:ext>
            </a:extLst>
          </p:cNvPr>
          <p:cNvSpPr/>
          <p:nvPr/>
        </p:nvSpPr>
        <p:spPr>
          <a:xfrm>
            <a:off x="8036654" y="4096381"/>
            <a:ext cx="3989233" cy="2398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rabicPeriod"/>
            </a:pPr>
            <a:r>
              <a:rPr lang="en-US" sz="2000" dirty="0">
                <a:solidFill>
                  <a:schemeClr val="tx1">
                    <a:lumMod val="65000"/>
                    <a:lumOff val="35000"/>
                  </a:schemeClr>
                </a:solidFill>
              </a:rPr>
              <a:t>You may not provide direct benefit to private entities or individuals without receiving public benefit in return</a:t>
            </a:r>
          </a:p>
        </p:txBody>
      </p:sp>
      <p:pic>
        <p:nvPicPr>
          <p:cNvPr id="2050" name="Picture 2">
            <a:extLst>
              <a:ext uri="{FF2B5EF4-FFF2-40B4-BE49-F238E27FC236}">
                <a16:creationId xmlns:a16="http://schemas.microsoft.com/office/drawing/2014/main" id="{9907E482-E261-9640-A49A-A2E19C50D793}"/>
              </a:ext>
            </a:extLst>
          </p:cNvPr>
          <p:cNvPicPr>
            <a:picLocks noChangeAspect="1" noChangeArrowheads="1"/>
          </p:cNvPicPr>
          <p:nvPr/>
        </p:nvPicPr>
        <p:blipFill>
          <a:blip r:embed="rId3">
            <a:alphaModFix amt="50000"/>
            <a:extLst>
              <a:ext uri="{28A0092B-C50C-407E-A947-70E740481C1C}">
                <a14:useLocalDpi xmlns:a14="http://schemas.microsoft.com/office/drawing/2010/main"/>
              </a:ext>
            </a:extLst>
          </a:blip>
          <a:srcRect/>
          <a:stretch>
            <a:fillRect/>
          </a:stretch>
        </p:blipFill>
        <p:spPr bwMode="auto">
          <a:xfrm>
            <a:off x="0" y="1"/>
            <a:ext cx="4367732" cy="6878820"/>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Pentagon 4">
            <a:extLst>
              <a:ext uri="{FF2B5EF4-FFF2-40B4-BE49-F238E27FC236}">
                <a16:creationId xmlns:a16="http://schemas.microsoft.com/office/drawing/2014/main" id="{24C73EF3-79E4-804F-8234-D84FB0C06E46}"/>
              </a:ext>
            </a:extLst>
          </p:cNvPr>
          <p:cNvSpPr/>
          <p:nvPr/>
        </p:nvSpPr>
        <p:spPr>
          <a:xfrm>
            <a:off x="1570718" y="811725"/>
            <a:ext cx="6152026" cy="2586654"/>
          </a:xfrm>
          <a:prstGeom prst="homePlate">
            <a:avLst/>
          </a:prstGeom>
          <a:solidFill>
            <a:schemeClr val="accent6"/>
          </a:solidFill>
          <a:ln>
            <a:noFill/>
          </a:ln>
          <a:effectLst>
            <a:outerShdw blurRad="50800" dist="38100" dir="8100000" algn="t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ja-JP" sz="2400" b="1" dirty="0"/>
              <a:t>Public Purpose</a:t>
            </a:r>
          </a:p>
          <a:p>
            <a:pPr marL="9525" indent="-9525">
              <a:buNone/>
            </a:pPr>
            <a:r>
              <a:rPr lang="ja-JP" altLang="en-US" sz="2400"/>
              <a:t>“</a:t>
            </a:r>
            <a:r>
              <a:rPr lang="en-US" altLang="ja-JP" sz="2400" dirty="0"/>
              <a:t>The power of taxation shall be exercised . . . for public purposes only . . .” </a:t>
            </a:r>
            <a:r>
              <a:rPr lang="en-US" sz="2400" dirty="0"/>
              <a:t>N.C. Const. Art. V, Sect. 2(1)</a:t>
            </a:r>
          </a:p>
        </p:txBody>
      </p:sp>
      <p:sp>
        <p:nvSpPr>
          <p:cNvPr id="6" name="Pentagon 5">
            <a:extLst>
              <a:ext uri="{FF2B5EF4-FFF2-40B4-BE49-F238E27FC236}">
                <a16:creationId xmlns:a16="http://schemas.microsoft.com/office/drawing/2014/main" id="{4A8D3495-3683-0043-8E28-F14FE31D0D34}"/>
              </a:ext>
            </a:extLst>
          </p:cNvPr>
          <p:cNvSpPr/>
          <p:nvPr/>
        </p:nvSpPr>
        <p:spPr>
          <a:xfrm>
            <a:off x="1570719" y="3795132"/>
            <a:ext cx="6152025" cy="2586654"/>
          </a:xfrm>
          <a:prstGeom prst="homePlate">
            <a:avLst/>
          </a:prstGeom>
          <a:solidFill>
            <a:schemeClr val="accent1"/>
          </a:solidFill>
          <a:ln>
            <a:noFill/>
          </a:ln>
          <a:effectLst>
            <a:outerShdw blurRad="50800" dist="38100" dir="8100000" algn="t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9525" indent="-9525">
              <a:buNone/>
            </a:pPr>
            <a:r>
              <a:rPr lang="en-US" altLang="ja-JP" sz="2400" b="1" dirty="0"/>
              <a:t>Exclusive Privileges &amp; Emoluments</a:t>
            </a:r>
          </a:p>
          <a:p>
            <a:pPr marL="9525" indent="-9525">
              <a:buNone/>
            </a:pPr>
            <a:r>
              <a:rPr lang="ja-JP" altLang="en-US" sz="2400"/>
              <a:t>“</a:t>
            </a:r>
            <a:r>
              <a:rPr lang="en-US" altLang="ja-JP" sz="2400" dirty="0"/>
              <a:t>No person or set of persons is entitled to exclusive or separate emoluments* or privileges from the community but in consideration of public services.</a:t>
            </a:r>
            <a:r>
              <a:rPr lang="ja-JP" altLang="en-US" sz="2400"/>
              <a:t>”</a:t>
            </a:r>
            <a:r>
              <a:rPr lang="en-US" altLang="ja-JP" sz="2400" dirty="0"/>
              <a:t> </a:t>
            </a:r>
          </a:p>
          <a:p>
            <a:pPr marL="9525" indent="-9525">
              <a:buNone/>
            </a:pPr>
            <a:r>
              <a:rPr lang="en-US" sz="2400" dirty="0"/>
              <a:t>N.C. Const. Art. I, Sect. 32</a:t>
            </a:r>
          </a:p>
        </p:txBody>
      </p:sp>
      <p:sp>
        <p:nvSpPr>
          <p:cNvPr id="4" name="Rounded Rectangle 3">
            <a:extLst>
              <a:ext uri="{FF2B5EF4-FFF2-40B4-BE49-F238E27FC236}">
                <a16:creationId xmlns:a16="http://schemas.microsoft.com/office/drawing/2014/main" id="{C6087F05-04F4-9541-33B4-7EA1F7C9A444}"/>
              </a:ext>
            </a:extLst>
          </p:cNvPr>
          <p:cNvSpPr/>
          <p:nvPr/>
        </p:nvSpPr>
        <p:spPr>
          <a:xfrm>
            <a:off x="7824269" y="578745"/>
            <a:ext cx="4201617" cy="3412692"/>
          </a:xfrm>
          <a:prstGeom prst="roundRect">
            <a:avLst/>
          </a:prstGeom>
          <a:noFill/>
          <a:ln w="76200">
            <a:solidFill>
              <a:schemeClr val="accent6"/>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626C41D8-8603-7C49-CD49-6ADBA2690D29}"/>
              </a:ext>
            </a:extLst>
          </p:cNvPr>
          <p:cNvSpPr/>
          <p:nvPr/>
        </p:nvSpPr>
        <p:spPr>
          <a:xfrm>
            <a:off x="7824269" y="4374638"/>
            <a:ext cx="4201617" cy="1790367"/>
          </a:xfrm>
          <a:prstGeom prst="roundRect">
            <a:avLst/>
          </a:prstGeom>
          <a:noFill/>
          <a:ln w="76200">
            <a:solidFill>
              <a:schemeClr val="accent1"/>
            </a:solidFill>
          </a:ln>
          <a:effectLst>
            <a:outerShdw blurRad="50800" dist="38100" dir="8100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12502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4B1B98D-008A-DC61-2BA6-DEA0F1074B00}"/>
              </a:ext>
            </a:extLst>
          </p:cNvPr>
          <p:cNvGraphicFramePr>
            <a:graphicFrameLocks noGrp="1"/>
          </p:cNvGraphicFramePr>
          <p:nvPr>
            <p:ph idx="1"/>
            <p:extLst>
              <p:ext uri="{D42A27DB-BD31-4B8C-83A1-F6EECF244321}">
                <p14:modId xmlns:p14="http://schemas.microsoft.com/office/powerpoint/2010/main" val="3304136798"/>
              </p:ext>
            </p:extLst>
          </p:nvPr>
        </p:nvGraphicFramePr>
        <p:xfrm>
          <a:off x="2419814" y="235527"/>
          <a:ext cx="9662024" cy="6386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D94EFF24-A5DE-21EA-F94E-5E5E90E28849}"/>
              </a:ext>
            </a:extLst>
          </p:cNvPr>
          <p:cNvSpPr/>
          <p:nvPr/>
        </p:nvSpPr>
        <p:spPr>
          <a:xfrm>
            <a:off x="189571" y="1962446"/>
            <a:ext cx="2419814" cy="24532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1">
                    <a:lumMod val="65000"/>
                    <a:lumOff val="35000"/>
                  </a:schemeClr>
                </a:solidFill>
              </a:rPr>
              <a:t>Can We Do It?</a:t>
            </a:r>
          </a:p>
        </p:txBody>
      </p:sp>
    </p:spTree>
    <p:extLst>
      <p:ext uri="{BB962C8B-B14F-4D97-AF65-F5344CB8AC3E}">
        <p14:creationId xmlns:p14="http://schemas.microsoft.com/office/powerpoint/2010/main" val="118772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E3ECEFD-E961-EA41-8615-75A53960C6D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109FE1C4-8C63-6C46-893A-65F303A4876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97ED061D-877A-4F46-B9C8-246453E37B3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6D2C2B34-C7E6-A746-AE22-C815D6C9F0FA}"/>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227B4182-8896-9A48-BA92-12968D1ED7C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D1AEEAC8-0A7B-5A4B-9BEA-09AF84F1FF5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369504F1-EA1D-2946-A830-DB17DBE3C4D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CD0455F9-41BE-8C4D-9D2A-68BFE131BC3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DB89BA6E-6AE7-5248-8A35-CC97EAF7B5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026805-E37F-134E-B8C4-F80E1F2A5B47}"/>
              </a:ext>
            </a:extLst>
          </p:cNvPr>
          <p:cNvSpPr/>
          <p:nvPr/>
        </p:nvSpPr>
        <p:spPr>
          <a:xfrm>
            <a:off x="0" y="5118410"/>
            <a:ext cx="12191999" cy="1739589"/>
          </a:xfrm>
          <a:prstGeom prst="rect">
            <a:avLst/>
          </a:prstGeom>
          <a:ln>
            <a:noFill/>
          </a:ln>
          <a:effectLst>
            <a:outerShdw blurRad="50800" dist="38100" dir="8100000" algn="tr"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37D4A872-93E5-224D-B3E7-AA9583927486}"/>
              </a:ext>
            </a:extLst>
          </p:cNvPr>
          <p:cNvSpPr/>
          <p:nvPr/>
        </p:nvSpPr>
        <p:spPr>
          <a:xfrm>
            <a:off x="0" y="1049873"/>
            <a:ext cx="5519059" cy="1447800"/>
          </a:xfrm>
          <a:prstGeom prst="roundRect">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a:t>Support</a:t>
            </a:r>
          </a:p>
        </p:txBody>
      </p:sp>
      <p:sp>
        <p:nvSpPr>
          <p:cNvPr id="6" name="Content Placeholder 5">
            <a:extLst>
              <a:ext uri="{FF2B5EF4-FFF2-40B4-BE49-F238E27FC236}">
                <a16:creationId xmlns:a16="http://schemas.microsoft.com/office/drawing/2014/main" id="{C3CB972A-09B4-D045-8325-3D6F1FB42814}"/>
              </a:ext>
            </a:extLst>
          </p:cNvPr>
          <p:cNvSpPr>
            <a:spLocks noGrp="1"/>
          </p:cNvSpPr>
          <p:nvPr>
            <p:ph idx="1"/>
          </p:nvPr>
        </p:nvSpPr>
        <p:spPr>
          <a:xfrm>
            <a:off x="6616557" y="962786"/>
            <a:ext cx="5499242" cy="1447800"/>
          </a:xfrm>
          <a:prstGeom prst="roundRec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marL="0" indent="0" algn="ctr">
              <a:buNone/>
            </a:pPr>
            <a:r>
              <a:rPr lang="en-US" sz="6600" dirty="0"/>
              <a:t>Partnership</a:t>
            </a:r>
          </a:p>
        </p:txBody>
      </p:sp>
      <p:sp>
        <p:nvSpPr>
          <p:cNvPr id="7" name="Rectangle 6">
            <a:extLst>
              <a:ext uri="{FF2B5EF4-FFF2-40B4-BE49-F238E27FC236}">
                <a16:creationId xmlns:a16="http://schemas.microsoft.com/office/drawing/2014/main" id="{419CEB4E-BF4C-6D49-9485-52EC05B26BAE}"/>
              </a:ext>
            </a:extLst>
          </p:cNvPr>
          <p:cNvSpPr/>
          <p:nvPr/>
        </p:nvSpPr>
        <p:spPr>
          <a:xfrm>
            <a:off x="5072741" y="857289"/>
            <a:ext cx="2046516"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a:solidFill>
                  <a:schemeClr val="tx1">
                    <a:lumMod val="65000"/>
                    <a:lumOff val="35000"/>
                  </a:schemeClr>
                </a:solidFill>
              </a:rPr>
              <a:t>vs.</a:t>
            </a:r>
          </a:p>
        </p:txBody>
      </p:sp>
      <p:sp>
        <p:nvSpPr>
          <p:cNvPr id="8" name="Rectangle 7">
            <a:extLst>
              <a:ext uri="{FF2B5EF4-FFF2-40B4-BE49-F238E27FC236}">
                <a16:creationId xmlns:a16="http://schemas.microsoft.com/office/drawing/2014/main" id="{D4081D62-BE6E-AE44-BC57-FC454B3307B7}"/>
              </a:ext>
            </a:extLst>
          </p:cNvPr>
          <p:cNvSpPr/>
          <p:nvPr/>
        </p:nvSpPr>
        <p:spPr>
          <a:xfrm>
            <a:off x="205500" y="2641186"/>
            <a:ext cx="5519058" cy="19485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lumMod val="65000"/>
                    <a:lumOff val="35000"/>
                  </a:schemeClr>
                </a:solidFill>
              </a:rPr>
              <a:t>A local government generally </a:t>
            </a:r>
          </a:p>
          <a:p>
            <a:r>
              <a:rPr lang="en-US" sz="2400" b="1" dirty="0">
                <a:solidFill>
                  <a:schemeClr val="tx1">
                    <a:lumMod val="65000"/>
                    <a:lumOff val="35000"/>
                  </a:schemeClr>
                </a:solidFill>
              </a:rPr>
              <a:t>DOES NOT</a:t>
            </a:r>
            <a:r>
              <a:rPr lang="en-US" sz="2400" dirty="0">
                <a:solidFill>
                  <a:schemeClr val="tx1">
                    <a:lumMod val="65000"/>
                    <a:lumOff val="35000"/>
                  </a:schemeClr>
                </a:solidFill>
              </a:rPr>
              <a:t> have statutory authority to support a nonprofit’s, community organization’s, or other private entity’s general operating or capital expenditures (but there are exceptions)</a:t>
            </a:r>
          </a:p>
        </p:txBody>
      </p:sp>
      <p:sp>
        <p:nvSpPr>
          <p:cNvPr id="9" name="Rectangle 8">
            <a:extLst>
              <a:ext uri="{FF2B5EF4-FFF2-40B4-BE49-F238E27FC236}">
                <a16:creationId xmlns:a16="http://schemas.microsoft.com/office/drawing/2014/main" id="{1257FD8C-A3E1-A14B-BDC8-67BBAD827995}"/>
              </a:ext>
            </a:extLst>
          </p:cNvPr>
          <p:cNvSpPr/>
          <p:nvPr/>
        </p:nvSpPr>
        <p:spPr>
          <a:xfrm>
            <a:off x="6809016" y="2933572"/>
            <a:ext cx="5344883" cy="228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lumMod val="65000"/>
                    <a:lumOff val="35000"/>
                  </a:schemeClr>
                </a:solidFill>
              </a:rPr>
              <a:t>A local government MAY enter a partnership (contractual agreement) with any private entity to fund an activity, service, project, etc. that the local government has statutory authority to engage in.  </a:t>
            </a:r>
          </a:p>
          <a:p>
            <a:r>
              <a:rPr lang="en-US" sz="2400" i="1" dirty="0">
                <a:solidFill>
                  <a:schemeClr val="tx1">
                    <a:lumMod val="65000"/>
                    <a:lumOff val="35000"/>
                  </a:schemeClr>
                </a:solidFill>
              </a:rPr>
              <a:t>See</a:t>
            </a:r>
            <a:r>
              <a:rPr lang="en-US" sz="2400" dirty="0">
                <a:solidFill>
                  <a:schemeClr val="tx1">
                    <a:lumMod val="65000"/>
                    <a:lumOff val="35000"/>
                  </a:schemeClr>
                </a:solidFill>
              </a:rPr>
              <a:t> G.S. 160A-20.1 &amp; G.S. 153A-449</a:t>
            </a:r>
          </a:p>
          <a:p>
            <a:endParaRPr lang="en-US" sz="2400" dirty="0">
              <a:solidFill>
                <a:schemeClr val="tx1">
                  <a:lumMod val="65000"/>
                  <a:lumOff val="35000"/>
                </a:schemeClr>
              </a:solidFill>
            </a:endParaRPr>
          </a:p>
          <a:p>
            <a:endParaRPr lang="en-US" sz="2000" dirty="0">
              <a:solidFill>
                <a:schemeClr val="tx1">
                  <a:lumMod val="65000"/>
                  <a:lumOff val="35000"/>
                </a:schemeClr>
              </a:solidFill>
            </a:endParaRPr>
          </a:p>
        </p:txBody>
      </p:sp>
      <p:sp>
        <p:nvSpPr>
          <p:cNvPr id="12" name="Rectangle 11">
            <a:extLst>
              <a:ext uri="{FF2B5EF4-FFF2-40B4-BE49-F238E27FC236}">
                <a16:creationId xmlns:a16="http://schemas.microsoft.com/office/drawing/2014/main" id="{4D3C5CC2-0ECF-504A-A864-00E4EB9C6F74}"/>
              </a:ext>
            </a:extLst>
          </p:cNvPr>
          <p:cNvSpPr/>
          <p:nvPr/>
        </p:nvSpPr>
        <p:spPr>
          <a:xfrm>
            <a:off x="76199" y="4190538"/>
            <a:ext cx="12039600" cy="3339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latin typeface="Bradley Hand" pitchFamily="2" charset="77"/>
              </a:rPr>
              <a:t>Unless an exception applies, should treat nonprofit / other private entity as a ”service provider”</a:t>
            </a:r>
          </a:p>
        </p:txBody>
      </p:sp>
      <p:sp>
        <p:nvSpPr>
          <p:cNvPr id="2" name="Rectangle 1">
            <a:extLst>
              <a:ext uri="{FF2B5EF4-FFF2-40B4-BE49-F238E27FC236}">
                <a16:creationId xmlns:a16="http://schemas.microsoft.com/office/drawing/2014/main" id="{808A3CBA-E02D-E61D-CCE8-97C3CB38EB06}"/>
              </a:ext>
            </a:extLst>
          </p:cNvPr>
          <p:cNvSpPr/>
          <p:nvPr/>
        </p:nvSpPr>
        <p:spPr>
          <a:xfrm>
            <a:off x="-1" y="17457"/>
            <a:ext cx="12191999" cy="9627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tx2"/>
                </a:solidFill>
              </a:rPr>
              <a:t>Funding for Nonprofits &amp; Community Organizations</a:t>
            </a:r>
          </a:p>
        </p:txBody>
      </p:sp>
    </p:spTree>
    <p:extLst>
      <p:ext uri="{BB962C8B-B14F-4D97-AF65-F5344CB8AC3E}">
        <p14:creationId xmlns:p14="http://schemas.microsoft.com/office/powerpoint/2010/main" val="229714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p:bldP spid="9"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19654</TotalTime>
  <Words>2519</Words>
  <Application>Microsoft Office PowerPoint</Application>
  <PresentationFormat>Widescreen</PresentationFormat>
  <Paragraphs>343</Paragraphs>
  <Slides>30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ＭＳ Ｐゴシック</vt:lpstr>
      <vt:lpstr>Arial</vt:lpstr>
      <vt:lpstr>Bradley Hand</vt:lpstr>
      <vt:lpstr>Calibri</vt:lpstr>
      <vt:lpstr>Calibri Light</vt:lpstr>
      <vt:lpstr>Tahoma</vt:lpstr>
      <vt:lpstr>TransportNew</vt:lpstr>
      <vt:lpstr>Wingdings</vt:lpstr>
      <vt:lpstr>Office Theme</vt:lpstr>
      <vt:lpstr>PowerPoint Presentation</vt:lpstr>
      <vt:lpstr>Local Government Finance 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Revenues</vt:lpstr>
      <vt:lpstr>PowerPoint Presentation</vt:lpstr>
      <vt:lpstr>PowerPoint Presentation</vt:lpstr>
      <vt:lpstr>Annual Budget Ordinance</vt:lpstr>
      <vt:lpstr>PowerPoint Presentation</vt:lpstr>
      <vt:lpstr>PowerPoint Presentation</vt:lpstr>
      <vt:lpstr>Budget Timeline</vt:lpstr>
      <vt:lpstr>Local Government Appropriations FY 2018-19</vt:lpstr>
      <vt:lpstr>What Makes NC Gov’t Unique?</vt:lpstr>
      <vt:lpstr>PowerPoint Presentation</vt:lpstr>
      <vt:lpstr> Preaudit Processes </vt:lpstr>
      <vt:lpstr>Preaudit Process Triggered When:</vt:lpstr>
      <vt:lpstr>Preaudit Process</vt:lpstr>
      <vt:lpstr>If No Preaudit…..</vt:lpstr>
      <vt:lpstr>External Accountability &amp; Oversight</vt:lpstr>
      <vt:lpstr>Annual Audit</vt:lpstr>
      <vt:lpstr>What is Compliance?</vt:lpstr>
      <vt:lpstr>PowerPoint Presentation</vt:lpstr>
      <vt:lpstr>Local Government Commission (LGC)</vt:lpstr>
      <vt:lpstr>Joint Legislative Commission on  Governmental Operations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Local Government Finance</dc:title>
  <dc:creator>Millonzi, Kara Anne</dc:creator>
  <cp:lastModifiedBy>Mask, Colby Lee</cp:lastModifiedBy>
  <cp:revision>5</cp:revision>
  <dcterms:created xsi:type="dcterms:W3CDTF">2020-08-12T18:09:55Z</dcterms:created>
  <dcterms:modified xsi:type="dcterms:W3CDTF">2024-10-25T19:05:14Z</dcterms:modified>
</cp:coreProperties>
</file>