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sldIdLst>
    <p:sldId id="256" r:id="rId5"/>
    <p:sldId id="634" r:id="rId6"/>
    <p:sldId id="705" r:id="rId7"/>
    <p:sldId id="758" r:id="rId8"/>
    <p:sldId id="3583" r:id="rId9"/>
    <p:sldId id="3584" r:id="rId10"/>
    <p:sldId id="3585" r:id="rId11"/>
    <p:sldId id="3586" r:id="rId12"/>
    <p:sldId id="3404" r:id="rId13"/>
    <p:sldId id="3405" r:id="rId14"/>
    <p:sldId id="3407" r:id="rId15"/>
    <p:sldId id="3397" r:id="rId16"/>
    <p:sldId id="69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0960"/>
    <p:restoredTop sz="91434"/>
  </p:normalViewPr>
  <p:slideViewPr>
    <p:cSldViewPr snapToGrid="0">
      <p:cViewPr varScale="1">
        <p:scale>
          <a:sx n="76" d="100"/>
          <a:sy n="76" d="100"/>
        </p:scale>
        <p:origin x="224" y="122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hyperlink" Target="https://home.treasury.gov/system/files/136/Overview-of-the-2023-Interim-Final-Rule.pdf" TargetMode="External"/></Relationships>
</file>

<file path=ppt/diagrams/_rels/data2.xml.rels><?xml version="1.0" encoding="UTF-8" standalone="yes"?>
<Relationships xmlns="http://schemas.openxmlformats.org/package/2006/relationships"><Relationship Id="rId3" Type="http://schemas.openxmlformats.org/officeDocument/2006/relationships/hyperlink" Target="https://arpa.sog.unc.edu/wp-content/uploads/2022/03/UG_Eligible-Use-Policy_SOG_MArch-2022.docx" TargetMode="External"/><Relationship Id="rId2" Type="http://schemas.openxmlformats.org/officeDocument/2006/relationships/hyperlink" Target="https://arpa.sog.unc.edu/wp-content/uploads/2022/02/Nondiscrimination-Policy_SOG_2022.docx" TargetMode="External"/><Relationship Id="rId1" Type="http://schemas.openxmlformats.org/officeDocument/2006/relationships/hyperlink" Target="https://arpa.sog.unc.edu/wp-content/uploads/2022/03/Record-Retention-Policy_SOG_2022.docx" TargetMode="External"/><Relationship Id="rId5" Type="http://schemas.openxmlformats.org/officeDocument/2006/relationships/hyperlink" Target="https://arpa.sog.unc.edu/wp-content/uploads/2022/03/Conflict-of-Interest-Policy-Template-3-17-22.docx" TargetMode="External"/><Relationship Id="rId4" Type="http://schemas.openxmlformats.org/officeDocument/2006/relationships/hyperlink" Target="https://arpa.sog.unc.edu/wp-content/uploads/2022/03/UG_Sample_CostPrinciplesPolicy_SOG_March-2022.docx" TargetMode="External"/></Relationships>
</file>

<file path=ppt/diagrams/_rels/data3.xml.rels><?xml version="1.0" encoding="UTF-8" standalone="yes"?>
<Relationships xmlns="http://schemas.openxmlformats.org/package/2006/relationships"><Relationship Id="rId3" Type="http://schemas.openxmlformats.org/officeDocument/2006/relationships/hyperlink" Target="https://arpa.sog.unc.edu/wp-content/uploads/2022/03/UG_Eligible-Use-Policy_SOG_MArch-2022.docx" TargetMode="External"/><Relationship Id="rId2" Type="http://schemas.openxmlformats.org/officeDocument/2006/relationships/hyperlink" Target="https://arpa.sog.unc.edu/wp-content/uploads/2022/02/Nondiscrimination-Policy_SOG_2022.docx" TargetMode="External"/><Relationship Id="rId1" Type="http://schemas.openxmlformats.org/officeDocument/2006/relationships/hyperlink" Target="https://arpa.sog.unc.edu/wp-content/uploads/2022/03/Record-Retention-Policy_SOG_2022.docx" TargetMode="External"/><Relationship Id="rId5" Type="http://schemas.openxmlformats.org/officeDocument/2006/relationships/hyperlink" Target="https://arpa.sog.unc.edu/wp-content/uploads/2022/03/Conflict-of-Interest-Policy-Template-3-17-22.docx" TargetMode="External"/><Relationship Id="rId4" Type="http://schemas.openxmlformats.org/officeDocument/2006/relationships/hyperlink" Target="https://arpa.sog.unc.edu/wp-content/uploads/2022/03/UG_Sample_CostPrinciplesPolicy_SOG_March-2022.docx"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home.treasury.gov/system/files/136/Overview-of-the-2023-Interim-Final-Rule.pdf"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s://arpa.sog.unc.edu/wp-content/uploads/2022/03/UG_Eligible-Use-Policy_SOG_MArch-2022.docx" TargetMode="External"/><Relationship Id="rId2" Type="http://schemas.openxmlformats.org/officeDocument/2006/relationships/hyperlink" Target="https://arpa.sog.unc.edu/wp-content/uploads/2022/02/Nondiscrimination-Policy_SOG_2022.docx" TargetMode="External"/><Relationship Id="rId1" Type="http://schemas.openxmlformats.org/officeDocument/2006/relationships/hyperlink" Target="https://arpa.sog.unc.edu/wp-content/uploads/2022/03/Record-Retention-Policy_SOG_2022.docx" TargetMode="External"/><Relationship Id="rId5" Type="http://schemas.openxmlformats.org/officeDocument/2006/relationships/hyperlink" Target="https://arpa.sog.unc.edu/wp-content/uploads/2022/03/Conflict-of-Interest-Policy-Template-3-17-22.docx" TargetMode="External"/><Relationship Id="rId4" Type="http://schemas.openxmlformats.org/officeDocument/2006/relationships/hyperlink" Target="https://arpa.sog.unc.edu/wp-content/uploads/2022/03/UG_Sample_CostPrinciplesPolicy_SOG_March-2022.docx" TargetMode="External"/></Relationships>
</file>

<file path=ppt/diagrams/_rels/drawing3.xml.rels><?xml version="1.0" encoding="UTF-8" standalone="yes"?>
<Relationships xmlns="http://schemas.openxmlformats.org/package/2006/relationships"><Relationship Id="rId3" Type="http://schemas.openxmlformats.org/officeDocument/2006/relationships/hyperlink" Target="https://arpa.sog.unc.edu/wp-content/uploads/2022/03/UG_Eligible-Use-Policy_SOG_MArch-2022.docx" TargetMode="External"/><Relationship Id="rId2" Type="http://schemas.openxmlformats.org/officeDocument/2006/relationships/hyperlink" Target="https://arpa.sog.unc.edu/wp-content/uploads/2022/02/Nondiscrimination-Policy_SOG_2022.docx" TargetMode="External"/><Relationship Id="rId1" Type="http://schemas.openxmlformats.org/officeDocument/2006/relationships/hyperlink" Target="https://arpa.sog.unc.edu/wp-content/uploads/2022/03/Record-Retention-Policy_SOG_2022.docx" TargetMode="External"/><Relationship Id="rId5" Type="http://schemas.openxmlformats.org/officeDocument/2006/relationships/hyperlink" Target="https://arpa.sog.unc.edu/wp-content/uploads/2022/03/Conflict-of-Interest-Policy-Template-3-17-22.docx" TargetMode="External"/><Relationship Id="rId4" Type="http://schemas.openxmlformats.org/officeDocument/2006/relationships/hyperlink" Target="https://arpa.sog.unc.edu/wp-content/uploads/2022/03/UG_Sample_CostPrinciplesPolicy_SOG_March-2022.docx"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F2B6A0-B3B3-48F7-82CE-14209EFE2073}" type="doc">
      <dgm:prSet loTypeId="urn:microsoft.com/office/officeart/2005/8/layout/list1" loCatId="process" qsTypeId="urn:microsoft.com/office/officeart/2005/8/quickstyle/simple1" qsCatId="simple" csTypeId="urn:microsoft.com/office/officeart/2005/8/colors/colorful1" csCatId="colorful" phldr="1"/>
      <dgm:spPr/>
      <dgm:t>
        <a:bodyPr/>
        <a:lstStyle/>
        <a:p>
          <a:endParaRPr lang="en-US"/>
        </a:p>
      </dgm:t>
    </dgm:pt>
    <dgm:pt modelId="{C306291E-71A2-4B4C-BBB4-F598471C92A6}">
      <dgm:prSet custT="1"/>
      <dgm:spPr>
        <a:solidFill>
          <a:srgbClr val="7030A0"/>
        </a:solidFill>
        <a:ln>
          <a:noFill/>
        </a:ln>
        <a:effectLst>
          <a:outerShdw blurRad="50800" dist="38100" dir="8100000" algn="tr" rotWithShape="0">
            <a:prstClr val="black">
              <a:alpha val="40000"/>
            </a:prstClr>
          </a:outerShdw>
        </a:effectLst>
      </dgm:spPr>
      <dgm:t>
        <a:bodyPr/>
        <a:lstStyle/>
        <a:p>
          <a:r>
            <a:rPr lang="en-US" sz="1800" dirty="0"/>
            <a:t>ADDRESS COVID PUBLIC HEALTH &amp; NEGATIVE ECONOMIC IMPACT</a:t>
          </a:r>
        </a:p>
      </dgm:t>
    </dgm:pt>
    <dgm:pt modelId="{5CA835AD-3105-4645-BEF9-CA19C464D394}" type="parTrans" cxnId="{61E7F9FF-88D6-440C-AD36-D692798322A4}">
      <dgm:prSet/>
      <dgm:spPr/>
      <dgm:t>
        <a:bodyPr/>
        <a:lstStyle/>
        <a:p>
          <a:endParaRPr lang="en-US"/>
        </a:p>
      </dgm:t>
    </dgm:pt>
    <dgm:pt modelId="{469B1202-E77C-49C4-8520-1042A0AB48EC}" type="sibTrans" cxnId="{61E7F9FF-88D6-440C-AD36-D692798322A4}">
      <dgm:prSet/>
      <dgm:spPr/>
      <dgm:t>
        <a:bodyPr/>
        <a:lstStyle/>
        <a:p>
          <a:endParaRPr lang="en-US"/>
        </a:p>
      </dgm:t>
    </dgm:pt>
    <dgm:pt modelId="{DEBEED55-D659-4075-976E-278CB2D976CF}">
      <dgm:prSet/>
      <dgm:spPr>
        <a:solidFill>
          <a:srgbClr val="ECCAFA">
            <a:alpha val="89804"/>
          </a:srgbClr>
        </a:solidFill>
        <a:ln>
          <a:noFill/>
        </a:ln>
        <a:effectLst>
          <a:outerShdw blurRad="50800" dist="38100" dir="8100000" algn="tr" rotWithShape="0">
            <a:prstClr val="black">
              <a:alpha val="40000"/>
            </a:prstClr>
          </a:outerShdw>
        </a:effectLst>
      </dgm:spPr>
      <dgm:t>
        <a:bodyPr/>
        <a:lstStyle/>
        <a:p>
          <a:r>
            <a:rPr lang="en-US" dirty="0"/>
            <a:t>Support public health expenditures, by funding COVID-19 mitigation efforts, medical expenses, behavioral healthcare, and certain public health and safety staff;</a:t>
          </a:r>
        </a:p>
        <a:p>
          <a:r>
            <a:rPr lang="en-US" dirty="0"/>
            <a:t>Address negative economic impacts caused by the public health emergency, including economic harms to workers, households, small businesses, impacted industries, and the public sector;</a:t>
          </a:r>
        </a:p>
        <a:p>
          <a:r>
            <a:rPr lang="en-US" dirty="0"/>
            <a:t>Support disproportionately impacted communities</a:t>
          </a:r>
        </a:p>
      </dgm:t>
    </dgm:pt>
    <dgm:pt modelId="{8A46C02A-C502-463D-9AB7-2783AA60F35B}" type="parTrans" cxnId="{8494FC29-505A-4298-9B15-103674366B4B}">
      <dgm:prSet/>
      <dgm:spPr/>
      <dgm:t>
        <a:bodyPr/>
        <a:lstStyle/>
        <a:p>
          <a:endParaRPr lang="en-US"/>
        </a:p>
      </dgm:t>
    </dgm:pt>
    <dgm:pt modelId="{9BBC1EAC-F4F8-4863-A103-1ABCADC15FA1}" type="sibTrans" cxnId="{8494FC29-505A-4298-9B15-103674366B4B}">
      <dgm:prSet/>
      <dgm:spPr/>
      <dgm:t>
        <a:bodyPr/>
        <a:lstStyle/>
        <a:p>
          <a:endParaRPr lang="en-US"/>
        </a:p>
      </dgm:t>
    </dgm:pt>
    <dgm:pt modelId="{5190CF68-C99A-47B0-8BD2-A62733FDC3A4}">
      <dgm:prSet custT="1"/>
      <dgm:spPr>
        <a:solidFill>
          <a:schemeClr val="accent2"/>
        </a:solidFill>
        <a:ln>
          <a:noFill/>
        </a:ln>
        <a:effectLst>
          <a:outerShdw blurRad="50800" dist="38100" dir="8100000" algn="tr" rotWithShape="0">
            <a:prstClr val="black">
              <a:alpha val="40000"/>
            </a:prstClr>
          </a:outerShdw>
        </a:effectLst>
      </dgm:spPr>
      <dgm:t>
        <a:bodyPr/>
        <a:lstStyle/>
        <a:p>
          <a:r>
            <a:rPr lang="en-US" sz="1800" dirty="0"/>
            <a:t>REPLACE LOST REVENUE</a:t>
          </a:r>
        </a:p>
      </dgm:t>
    </dgm:pt>
    <dgm:pt modelId="{87627752-9114-4E67-8C96-733AC165FA54}" type="parTrans" cxnId="{F03C01AC-9EE7-471F-9B20-51308B281981}">
      <dgm:prSet/>
      <dgm:spPr/>
      <dgm:t>
        <a:bodyPr/>
        <a:lstStyle/>
        <a:p>
          <a:endParaRPr lang="en-US"/>
        </a:p>
      </dgm:t>
    </dgm:pt>
    <dgm:pt modelId="{502861A1-E4F2-4231-B73F-B598CDE934E8}" type="sibTrans" cxnId="{F03C01AC-9EE7-471F-9B20-51308B281981}">
      <dgm:prSet/>
      <dgm:spPr/>
      <dgm:t>
        <a:bodyPr/>
        <a:lstStyle/>
        <a:p>
          <a:endParaRPr lang="en-US"/>
        </a:p>
      </dgm:t>
    </dgm:pt>
    <dgm:pt modelId="{EF3C040F-F4FC-49A9-85A2-00C41D23987A}">
      <dgm:prSet/>
      <dgm:spPr>
        <a:solidFill>
          <a:schemeClr val="accent2">
            <a:lumMod val="40000"/>
            <a:lumOff val="60000"/>
            <a:alpha val="90000"/>
          </a:schemeClr>
        </a:solidFill>
        <a:ln>
          <a:noFill/>
        </a:ln>
        <a:effectLst>
          <a:outerShdw blurRad="50800" dist="38100" dir="8100000" algn="tr" rotWithShape="0">
            <a:prstClr val="black">
              <a:alpha val="40000"/>
            </a:prstClr>
          </a:outerShdw>
        </a:effectLst>
      </dgm:spPr>
      <dgm:t>
        <a:bodyPr/>
        <a:lstStyle/>
        <a:p>
          <a:r>
            <a:rPr lang="en-US" dirty="0"/>
            <a:t>Replace lost public sector revenue, using this funding to </a:t>
          </a:r>
          <a:r>
            <a:rPr lang="en-US" b="1" dirty="0"/>
            <a:t>provide government services </a:t>
          </a:r>
          <a:r>
            <a:rPr lang="en-US" dirty="0"/>
            <a:t>to the extent of the reduction in revenue experienced due to the pandemic;</a:t>
          </a:r>
        </a:p>
        <a:p>
          <a:endParaRPr lang="en-US" dirty="0"/>
        </a:p>
        <a:p>
          <a:r>
            <a:rPr lang="en-US" dirty="0"/>
            <a:t>$10 million standard allowance OR formula approach</a:t>
          </a:r>
        </a:p>
      </dgm:t>
    </dgm:pt>
    <dgm:pt modelId="{23E42291-CBC3-4394-8859-B4F2C80213BA}" type="parTrans" cxnId="{83CEFB6A-8B19-4CAD-A2D1-18D9446654BB}">
      <dgm:prSet/>
      <dgm:spPr/>
      <dgm:t>
        <a:bodyPr/>
        <a:lstStyle/>
        <a:p>
          <a:endParaRPr lang="en-US"/>
        </a:p>
      </dgm:t>
    </dgm:pt>
    <dgm:pt modelId="{A75D334B-E1DE-4E30-81C9-E94F99AF7B4F}" type="sibTrans" cxnId="{83CEFB6A-8B19-4CAD-A2D1-18D9446654BB}">
      <dgm:prSet/>
      <dgm:spPr/>
      <dgm:t>
        <a:bodyPr/>
        <a:lstStyle/>
        <a:p>
          <a:endParaRPr lang="en-US"/>
        </a:p>
      </dgm:t>
    </dgm:pt>
    <dgm:pt modelId="{80B743FD-DAC1-452E-963F-2A44621436EB}">
      <dgm:prSet custT="1"/>
      <dgm:spPr>
        <a:solidFill>
          <a:schemeClr val="accent6"/>
        </a:solidFill>
        <a:ln>
          <a:noFill/>
        </a:ln>
        <a:effectLst>
          <a:outerShdw blurRad="50800" dist="38100" dir="8100000" algn="tr" rotWithShape="0">
            <a:prstClr val="black">
              <a:alpha val="40000"/>
            </a:prstClr>
          </a:outerShdw>
        </a:effectLst>
      </dgm:spPr>
      <dgm:t>
        <a:bodyPr/>
        <a:lstStyle/>
        <a:p>
          <a:r>
            <a:rPr lang="en-US" sz="1800" dirty="0"/>
            <a:t>PREMIUM PAY</a:t>
          </a:r>
        </a:p>
      </dgm:t>
    </dgm:pt>
    <dgm:pt modelId="{C95EA138-7D3D-4398-90E4-ED8EA99520D1}" type="parTrans" cxnId="{06E6CE12-292A-4495-8E89-F6BA76EFBCF5}">
      <dgm:prSet/>
      <dgm:spPr/>
      <dgm:t>
        <a:bodyPr/>
        <a:lstStyle/>
        <a:p>
          <a:endParaRPr lang="en-US"/>
        </a:p>
      </dgm:t>
    </dgm:pt>
    <dgm:pt modelId="{5368303A-7426-4F4B-B353-3C94FCACD0F0}" type="sibTrans" cxnId="{06E6CE12-292A-4495-8E89-F6BA76EFBCF5}">
      <dgm:prSet/>
      <dgm:spPr/>
      <dgm:t>
        <a:bodyPr/>
        <a:lstStyle/>
        <a:p>
          <a:endParaRPr lang="en-US"/>
        </a:p>
      </dgm:t>
    </dgm:pt>
    <dgm:pt modelId="{121BCF8A-FEA0-46FF-B3D4-EC9CC393A6BF}">
      <dgm:prSet/>
      <dgm:spPr>
        <a:solidFill>
          <a:schemeClr val="accent6">
            <a:lumMod val="40000"/>
            <a:lumOff val="60000"/>
            <a:alpha val="90000"/>
          </a:schemeClr>
        </a:solidFill>
        <a:ln>
          <a:noFill/>
        </a:ln>
        <a:effectLst>
          <a:outerShdw blurRad="50800" dist="38100" dir="8100000" algn="tr" rotWithShape="0">
            <a:prstClr val="black">
              <a:alpha val="40000"/>
            </a:prstClr>
          </a:outerShdw>
        </a:effectLst>
      </dgm:spPr>
      <dgm:t>
        <a:bodyPr/>
        <a:lstStyle/>
        <a:p>
          <a:r>
            <a:rPr lang="en-US" dirty="0"/>
            <a:t>Provide premium pay for essential workers, offering additional support to those who have borne and will bear the greatest health risks because of their service in critical infrastructure sectors; </a:t>
          </a:r>
        </a:p>
        <a:p>
          <a:endParaRPr lang="en-US" dirty="0"/>
        </a:p>
        <a:p>
          <a:r>
            <a:rPr lang="en-US" dirty="0"/>
            <a:t>Target low-and moderate- income employees or employees who face(d) added risks during pandemic</a:t>
          </a:r>
        </a:p>
      </dgm:t>
    </dgm:pt>
    <dgm:pt modelId="{4823108B-8FF0-40EF-B192-A9D98DE79E8E}" type="parTrans" cxnId="{7CF5E787-DC18-4EF0-AC33-7B925D6FDF86}">
      <dgm:prSet/>
      <dgm:spPr/>
      <dgm:t>
        <a:bodyPr/>
        <a:lstStyle/>
        <a:p>
          <a:endParaRPr lang="en-US"/>
        </a:p>
      </dgm:t>
    </dgm:pt>
    <dgm:pt modelId="{E2FC2231-6878-49E2-A4CC-8354BA517553}" type="sibTrans" cxnId="{7CF5E787-DC18-4EF0-AC33-7B925D6FDF86}">
      <dgm:prSet/>
      <dgm:spPr/>
      <dgm:t>
        <a:bodyPr/>
        <a:lstStyle/>
        <a:p>
          <a:endParaRPr lang="en-US"/>
        </a:p>
      </dgm:t>
    </dgm:pt>
    <dgm:pt modelId="{75E48C5C-D110-498D-81F0-08810ACF36C2}">
      <dgm:prSet custT="1"/>
      <dgm:spPr>
        <a:solidFill>
          <a:schemeClr val="accent5"/>
        </a:solidFill>
        <a:ln>
          <a:noFill/>
        </a:ln>
        <a:effectLst>
          <a:outerShdw blurRad="50800" dist="38100" dir="8100000" algn="tr" rotWithShape="0">
            <a:prstClr val="black">
              <a:alpha val="40000"/>
            </a:prstClr>
          </a:outerShdw>
        </a:effectLst>
      </dgm:spPr>
      <dgm:t>
        <a:bodyPr/>
        <a:lstStyle/>
        <a:p>
          <a:r>
            <a:rPr lang="en-US" sz="1800" dirty="0"/>
            <a:t>INFRASTRUCTURE INVESTMENTS</a:t>
          </a:r>
        </a:p>
      </dgm:t>
    </dgm:pt>
    <dgm:pt modelId="{EF799CDC-34BA-4957-946F-E468A8127E69}" type="parTrans" cxnId="{1A1A68A3-9A13-4D6C-9407-D750B592BE08}">
      <dgm:prSet/>
      <dgm:spPr/>
      <dgm:t>
        <a:bodyPr/>
        <a:lstStyle/>
        <a:p>
          <a:endParaRPr lang="en-US"/>
        </a:p>
      </dgm:t>
    </dgm:pt>
    <dgm:pt modelId="{F1F18BCF-E765-4CAC-9D9F-1C10B1D89AC2}" type="sibTrans" cxnId="{1A1A68A3-9A13-4D6C-9407-D750B592BE08}">
      <dgm:prSet/>
      <dgm:spPr/>
      <dgm:t>
        <a:bodyPr/>
        <a:lstStyle/>
        <a:p>
          <a:endParaRPr lang="en-US"/>
        </a:p>
      </dgm:t>
    </dgm:pt>
    <dgm:pt modelId="{A477AE83-EFB2-43F8-84F7-B49327322B3F}">
      <dgm:prSet/>
      <dgm:spPr>
        <a:solidFill>
          <a:schemeClr val="accent5">
            <a:lumMod val="40000"/>
            <a:lumOff val="60000"/>
            <a:alpha val="90000"/>
          </a:schemeClr>
        </a:solidFill>
        <a:ln>
          <a:noFill/>
        </a:ln>
        <a:effectLst>
          <a:outerShdw blurRad="50800" dist="38100" dir="8100000" algn="tr" rotWithShape="0">
            <a:prstClr val="black">
              <a:alpha val="40000"/>
            </a:prstClr>
          </a:outerShdw>
        </a:effectLst>
      </dgm:spPr>
      <dgm:t>
        <a:bodyPr/>
        <a:lstStyle/>
        <a:p>
          <a:r>
            <a:rPr lang="en-US" dirty="0"/>
            <a:t>Invest in water, sewer, and broadband infrastructure, making necessary investments to improve access to clean drinking water, support vital wastewater and stormwater infrastructure, and to expand access to broadband internet.</a:t>
          </a:r>
        </a:p>
      </dgm:t>
    </dgm:pt>
    <dgm:pt modelId="{2D7F5BD0-809F-430B-BD36-4DF19A83EA5F}" type="parTrans" cxnId="{2D030579-1721-4E04-8223-C31234917585}">
      <dgm:prSet/>
      <dgm:spPr/>
      <dgm:t>
        <a:bodyPr/>
        <a:lstStyle/>
        <a:p>
          <a:endParaRPr lang="en-US"/>
        </a:p>
      </dgm:t>
    </dgm:pt>
    <dgm:pt modelId="{B39B8BBB-35B1-4646-BB44-5D54BE7A1444}" type="sibTrans" cxnId="{2D030579-1721-4E04-8223-C31234917585}">
      <dgm:prSet/>
      <dgm:spPr/>
      <dgm:t>
        <a:bodyPr/>
        <a:lstStyle/>
        <a:p>
          <a:endParaRPr lang="en-US"/>
        </a:p>
      </dgm:t>
    </dgm:pt>
    <dgm:pt modelId="{9B13208B-BA47-4E41-BD54-B766E201934D}">
      <dgm:prSet custT="1"/>
      <dgm:spPr>
        <a:solidFill>
          <a:schemeClr val="accent4">
            <a:alpha val="90000"/>
          </a:schemeClr>
        </a:solidFill>
        <a:ln>
          <a:noFill/>
        </a:ln>
        <a:effectLst>
          <a:outerShdw blurRad="50800" dist="38100" dir="8100000" algn="tr" rotWithShape="0">
            <a:prstClr val="black">
              <a:alpha val="40000"/>
            </a:prstClr>
          </a:outerShdw>
        </a:effectLst>
      </dgm:spPr>
      <dgm:t>
        <a:bodyPr/>
        <a:lstStyle/>
        <a:p>
          <a:r>
            <a:rPr lang="en-US" sz="18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ARP/CSLFRF FLEX</a:t>
          </a:r>
          <a:endParaRPr lang="en-US" sz="1800" dirty="0">
            <a:solidFill>
              <a:schemeClr val="bg1"/>
            </a:solidFill>
          </a:endParaRPr>
        </a:p>
      </dgm:t>
    </dgm:pt>
    <dgm:pt modelId="{DA6B39A8-F05A-4F4E-BE75-61C09BF80616}" type="parTrans" cxnId="{71AA6006-E6C1-A345-ACDF-81C63281C120}">
      <dgm:prSet/>
      <dgm:spPr/>
      <dgm:t>
        <a:bodyPr/>
        <a:lstStyle/>
        <a:p>
          <a:endParaRPr lang="en-US"/>
        </a:p>
      </dgm:t>
    </dgm:pt>
    <dgm:pt modelId="{5FFE18DA-F69C-7147-A34D-125EBE79D6DA}" type="sibTrans" cxnId="{71AA6006-E6C1-A345-ACDF-81C63281C120}">
      <dgm:prSet/>
      <dgm:spPr/>
      <dgm:t>
        <a:bodyPr/>
        <a:lstStyle/>
        <a:p>
          <a:endParaRPr lang="en-US"/>
        </a:p>
      </dgm:t>
    </dgm:pt>
    <dgm:pt modelId="{6AE83986-22B4-D641-AF86-669BA8EFEBBD}">
      <dgm:prSet/>
      <dgm:spPr>
        <a:solidFill>
          <a:schemeClr val="accent4">
            <a:lumMod val="40000"/>
            <a:lumOff val="60000"/>
            <a:alpha val="90000"/>
          </a:schemeClr>
        </a:solidFill>
        <a:ln>
          <a:noFill/>
        </a:ln>
        <a:effectLst>
          <a:outerShdw blurRad="50800" dist="38100" dir="8100000" algn="tr" rotWithShape="0">
            <a:prstClr val="black">
              <a:alpha val="40000"/>
            </a:prstClr>
          </a:outerShdw>
        </a:effectLst>
      </dgm:spPr>
      <dgm:t>
        <a:bodyPr/>
        <a:lstStyle/>
        <a:p>
          <a:r>
            <a:rPr lang="en-US" dirty="0"/>
            <a:t>Disaster response/mitigation</a:t>
          </a:r>
        </a:p>
      </dgm:t>
    </dgm:pt>
    <dgm:pt modelId="{34FE837B-1AEC-B544-9E32-401CBCD025EE}" type="parTrans" cxnId="{55C6E336-F44A-B54B-8876-887D695A10F0}">
      <dgm:prSet/>
      <dgm:spPr/>
      <dgm:t>
        <a:bodyPr/>
        <a:lstStyle/>
        <a:p>
          <a:endParaRPr lang="en-US"/>
        </a:p>
      </dgm:t>
    </dgm:pt>
    <dgm:pt modelId="{2CCC1D48-3450-8846-824D-2BA4694D814E}" type="sibTrans" cxnId="{55C6E336-F44A-B54B-8876-887D695A10F0}">
      <dgm:prSet/>
      <dgm:spPr/>
      <dgm:t>
        <a:bodyPr/>
        <a:lstStyle/>
        <a:p>
          <a:endParaRPr lang="en-US"/>
        </a:p>
      </dgm:t>
    </dgm:pt>
    <dgm:pt modelId="{E6A80EEF-1AFC-8141-8D1F-E54031F301D7}">
      <dgm:prSet/>
      <dgm:spPr>
        <a:solidFill>
          <a:schemeClr val="accent4">
            <a:lumMod val="40000"/>
            <a:lumOff val="60000"/>
            <a:alpha val="90000"/>
          </a:schemeClr>
        </a:solidFill>
        <a:ln>
          <a:noFill/>
        </a:ln>
        <a:effectLst>
          <a:outerShdw blurRad="50800" dist="38100" dir="8100000" algn="tr" rotWithShape="0">
            <a:prstClr val="black">
              <a:alpha val="40000"/>
            </a:prstClr>
          </a:outerShdw>
        </a:effectLst>
      </dgm:spPr>
      <dgm:t>
        <a:bodyPr/>
        <a:lstStyle/>
        <a:p>
          <a:r>
            <a:rPr lang="en-US" dirty="0"/>
            <a:t>Certain CDBG (Title I) projects</a:t>
          </a:r>
        </a:p>
      </dgm:t>
    </dgm:pt>
    <dgm:pt modelId="{3D4904C5-DF7D-0344-B0A4-2BB700FF2532}" type="parTrans" cxnId="{499FD61C-88AF-D443-AC68-2BABC5298F7B}">
      <dgm:prSet/>
      <dgm:spPr/>
      <dgm:t>
        <a:bodyPr/>
        <a:lstStyle/>
        <a:p>
          <a:endParaRPr lang="en-US"/>
        </a:p>
      </dgm:t>
    </dgm:pt>
    <dgm:pt modelId="{E8E1FEA6-D011-EF4C-8AE5-21BC5F1A1E5A}" type="sibTrans" cxnId="{499FD61C-88AF-D443-AC68-2BABC5298F7B}">
      <dgm:prSet/>
      <dgm:spPr/>
      <dgm:t>
        <a:bodyPr/>
        <a:lstStyle/>
        <a:p>
          <a:endParaRPr lang="en-US"/>
        </a:p>
      </dgm:t>
    </dgm:pt>
    <dgm:pt modelId="{D984213A-9464-FF4C-A6F8-67F3804ABE97}">
      <dgm:prSet/>
      <dgm:spPr>
        <a:solidFill>
          <a:schemeClr val="accent4">
            <a:lumMod val="40000"/>
            <a:lumOff val="60000"/>
            <a:alpha val="90000"/>
          </a:schemeClr>
        </a:solidFill>
        <a:ln>
          <a:noFill/>
        </a:ln>
        <a:effectLst>
          <a:outerShdw blurRad="50800" dist="38100" dir="8100000" algn="tr" rotWithShape="0">
            <a:prstClr val="black">
              <a:alpha val="40000"/>
            </a:prstClr>
          </a:outerShdw>
        </a:effectLst>
      </dgm:spPr>
      <dgm:t>
        <a:bodyPr/>
        <a:lstStyle/>
        <a:p>
          <a:r>
            <a:rPr lang="en-US" dirty="0"/>
            <a:t>Certain Surface Transportation Projects</a:t>
          </a:r>
        </a:p>
      </dgm:t>
    </dgm:pt>
    <dgm:pt modelId="{4D76D34A-9D13-F74F-871F-0F98324106E1}" type="parTrans" cxnId="{C8FDB99D-7A70-A849-9BC2-E76DCD001BA2}">
      <dgm:prSet/>
      <dgm:spPr/>
      <dgm:t>
        <a:bodyPr/>
        <a:lstStyle/>
        <a:p>
          <a:endParaRPr lang="en-US"/>
        </a:p>
      </dgm:t>
    </dgm:pt>
    <dgm:pt modelId="{56E0EECB-6501-2045-8BD4-726549C3506C}" type="sibTrans" cxnId="{C8FDB99D-7A70-A849-9BC2-E76DCD001BA2}">
      <dgm:prSet/>
      <dgm:spPr/>
      <dgm:t>
        <a:bodyPr/>
        <a:lstStyle/>
        <a:p>
          <a:endParaRPr lang="en-US"/>
        </a:p>
      </dgm:t>
    </dgm:pt>
    <dgm:pt modelId="{C8CE1D56-9571-074D-ABF0-E1CA8124ECA5}" type="pres">
      <dgm:prSet presAssocID="{B9F2B6A0-B3B3-48F7-82CE-14209EFE2073}" presName="linear" presStyleCnt="0">
        <dgm:presLayoutVars>
          <dgm:dir/>
          <dgm:animLvl val="lvl"/>
          <dgm:resizeHandles val="exact"/>
        </dgm:presLayoutVars>
      </dgm:prSet>
      <dgm:spPr/>
    </dgm:pt>
    <dgm:pt modelId="{884508F3-E1A5-084C-B926-7679B054D95E}" type="pres">
      <dgm:prSet presAssocID="{C306291E-71A2-4B4C-BBB4-F598471C92A6}" presName="parentLin" presStyleCnt="0"/>
      <dgm:spPr/>
    </dgm:pt>
    <dgm:pt modelId="{ADB30FCC-B60A-4D46-96F4-966737FC2CBC}" type="pres">
      <dgm:prSet presAssocID="{C306291E-71A2-4B4C-BBB4-F598471C92A6}" presName="parentLeftMargin" presStyleLbl="node1" presStyleIdx="0" presStyleCnt="5"/>
      <dgm:spPr/>
    </dgm:pt>
    <dgm:pt modelId="{C691E6FA-4D08-9E4E-BDBC-957F11482571}" type="pres">
      <dgm:prSet presAssocID="{C306291E-71A2-4B4C-BBB4-F598471C92A6}" presName="parentText" presStyleLbl="node1" presStyleIdx="0" presStyleCnt="5">
        <dgm:presLayoutVars>
          <dgm:chMax val="0"/>
          <dgm:bulletEnabled val="1"/>
        </dgm:presLayoutVars>
      </dgm:prSet>
      <dgm:spPr/>
    </dgm:pt>
    <dgm:pt modelId="{53136B5C-EA64-2D44-A297-37012668DF4B}" type="pres">
      <dgm:prSet presAssocID="{C306291E-71A2-4B4C-BBB4-F598471C92A6}" presName="negativeSpace" presStyleCnt="0"/>
      <dgm:spPr/>
    </dgm:pt>
    <dgm:pt modelId="{94AA1F4C-05C4-AB48-AD56-8C79EFA4DAF9}" type="pres">
      <dgm:prSet presAssocID="{C306291E-71A2-4B4C-BBB4-F598471C92A6}" presName="childText" presStyleLbl="conFgAcc1" presStyleIdx="0" presStyleCnt="5">
        <dgm:presLayoutVars>
          <dgm:bulletEnabled val="1"/>
        </dgm:presLayoutVars>
      </dgm:prSet>
      <dgm:spPr/>
    </dgm:pt>
    <dgm:pt modelId="{7ADED5EB-711A-4542-97CA-3E8989069723}" type="pres">
      <dgm:prSet presAssocID="{469B1202-E77C-49C4-8520-1042A0AB48EC}" presName="spaceBetweenRectangles" presStyleCnt="0"/>
      <dgm:spPr/>
    </dgm:pt>
    <dgm:pt modelId="{9F935781-D0B4-6642-83A5-4CA0C13F3D84}" type="pres">
      <dgm:prSet presAssocID="{5190CF68-C99A-47B0-8BD2-A62733FDC3A4}" presName="parentLin" presStyleCnt="0"/>
      <dgm:spPr/>
    </dgm:pt>
    <dgm:pt modelId="{95D64D77-1275-9E47-9D93-8BA738A974CA}" type="pres">
      <dgm:prSet presAssocID="{5190CF68-C99A-47B0-8BD2-A62733FDC3A4}" presName="parentLeftMargin" presStyleLbl="node1" presStyleIdx="0" presStyleCnt="5"/>
      <dgm:spPr/>
    </dgm:pt>
    <dgm:pt modelId="{446B6914-570B-2648-AA76-E908F8F52674}" type="pres">
      <dgm:prSet presAssocID="{5190CF68-C99A-47B0-8BD2-A62733FDC3A4}" presName="parentText" presStyleLbl="node1" presStyleIdx="1" presStyleCnt="5">
        <dgm:presLayoutVars>
          <dgm:chMax val="0"/>
          <dgm:bulletEnabled val="1"/>
        </dgm:presLayoutVars>
      </dgm:prSet>
      <dgm:spPr/>
    </dgm:pt>
    <dgm:pt modelId="{BB2BA701-BEA1-844E-A71E-FBC8EA39A13A}" type="pres">
      <dgm:prSet presAssocID="{5190CF68-C99A-47B0-8BD2-A62733FDC3A4}" presName="negativeSpace" presStyleCnt="0"/>
      <dgm:spPr/>
    </dgm:pt>
    <dgm:pt modelId="{FCFE8734-C6C3-DE4C-A9C4-A7EDDF0988D0}" type="pres">
      <dgm:prSet presAssocID="{5190CF68-C99A-47B0-8BD2-A62733FDC3A4}" presName="childText" presStyleLbl="conFgAcc1" presStyleIdx="1" presStyleCnt="5">
        <dgm:presLayoutVars>
          <dgm:bulletEnabled val="1"/>
        </dgm:presLayoutVars>
      </dgm:prSet>
      <dgm:spPr/>
    </dgm:pt>
    <dgm:pt modelId="{5DA333D8-2EFC-3A47-A150-983BAA133FCA}" type="pres">
      <dgm:prSet presAssocID="{502861A1-E4F2-4231-B73F-B598CDE934E8}" presName="spaceBetweenRectangles" presStyleCnt="0"/>
      <dgm:spPr/>
    </dgm:pt>
    <dgm:pt modelId="{20C2F04E-AAEF-914B-8857-06B07549F129}" type="pres">
      <dgm:prSet presAssocID="{80B743FD-DAC1-452E-963F-2A44621436EB}" presName="parentLin" presStyleCnt="0"/>
      <dgm:spPr/>
    </dgm:pt>
    <dgm:pt modelId="{1E1D686F-5D37-CC4C-985C-5C50D1F51C2A}" type="pres">
      <dgm:prSet presAssocID="{80B743FD-DAC1-452E-963F-2A44621436EB}" presName="parentLeftMargin" presStyleLbl="node1" presStyleIdx="1" presStyleCnt="5"/>
      <dgm:spPr/>
    </dgm:pt>
    <dgm:pt modelId="{F22C1007-0C0D-1F47-94BD-237CDBAB37D7}" type="pres">
      <dgm:prSet presAssocID="{80B743FD-DAC1-452E-963F-2A44621436EB}" presName="parentText" presStyleLbl="node1" presStyleIdx="2" presStyleCnt="5">
        <dgm:presLayoutVars>
          <dgm:chMax val="0"/>
          <dgm:bulletEnabled val="1"/>
        </dgm:presLayoutVars>
      </dgm:prSet>
      <dgm:spPr/>
    </dgm:pt>
    <dgm:pt modelId="{0C957E82-0C6E-DD41-96B6-F9F7CB4A63DE}" type="pres">
      <dgm:prSet presAssocID="{80B743FD-DAC1-452E-963F-2A44621436EB}" presName="negativeSpace" presStyleCnt="0"/>
      <dgm:spPr/>
    </dgm:pt>
    <dgm:pt modelId="{0791827A-05BB-7B44-AC76-4CD3FB179CC4}" type="pres">
      <dgm:prSet presAssocID="{80B743FD-DAC1-452E-963F-2A44621436EB}" presName="childText" presStyleLbl="conFgAcc1" presStyleIdx="2" presStyleCnt="5">
        <dgm:presLayoutVars>
          <dgm:bulletEnabled val="1"/>
        </dgm:presLayoutVars>
      </dgm:prSet>
      <dgm:spPr/>
    </dgm:pt>
    <dgm:pt modelId="{B1AE9230-EB4C-7645-8384-D341780B6247}" type="pres">
      <dgm:prSet presAssocID="{5368303A-7426-4F4B-B353-3C94FCACD0F0}" presName="spaceBetweenRectangles" presStyleCnt="0"/>
      <dgm:spPr/>
    </dgm:pt>
    <dgm:pt modelId="{34908ECA-983E-1644-94CC-60DCE21DCC0D}" type="pres">
      <dgm:prSet presAssocID="{75E48C5C-D110-498D-81F0-08810ACF36C2}" presName="parentLin" presStyleCnt="0"/>
      <dgm:spPr/>
    </dgm:pt>
    <dgm:pt modelId="{A088BC41-DAF1-014E-8F44-121FB1CFD03C}" type="pres">
      <dgm:prSet presAssocID="{75E48C5C-D110-498D-81F0-08810ACF36C2}" presName="parentLeftMargin" presStyleLbl="node1" presStyleIdx="2" presStyleCnt="5"/>
      <dgm:spPr/>
    </dgm:pt>
    <dgm:pt modelId="{723B57E3-C6C4-5A44-9B39-A3466BAA4F62}" type="pres">
      <dgm:prSet presAssocID="{75E48C5C-D110-498D-81F0-08810ACF36C2}" presName="parentText" presStyleLbl="node1" presStyleIdx="3" presStyleCnt="5">
        <dgm:presLayoutVars>
          <dgm:chMax val="0"/>
          <dgm:bulletEnabled val="1"/>
        </dgm:presLayoutVars>
      </dgm:prSet>
      <dgm:spPr/>
    </dgm:pt>
    <dgm:pt modelId="{6FBC9D9E-0351-8843-9D67-175ADF842791}" type="pres">
      <dgm:prSet presAssocID="{75E48C5C-D110-498D-81F0-08810ACF36C2}" presName="negativeSpace" presStyleCnt="0"/>
      <dgm:spPr/>
    </dgm:pt>
    <dgm:pt modelId="{53EA373B-ACF6-6F4C-91BF-4D0764F77D47}" type="pres">
      <dgm:prSet presAssocID="{75E48C5C-D110-498D-81F0-08810ACF36C2}" presName="childText" presStyleLbl="conFgAcc1" presStyleIdx="3" presStyleCnt="5">
        <dgm:presLayoutVars>
          <dgm:bulletEnabled val="1"/>
        </dgm:presLayoutVars>
      </dgm:prSet>
      <dgm:spPr/>
    </dgm:pt>
    <dgm:pt modelId="{126AA9F2-78B5-6B4A-BEC2-C4EE35FCEDD8}" type="pres">
      <dgm:prSet presAssocID="{F1F18BCF-E765-4CAC-9D9F-1C10B1D89AC2}" presName="spaceBetweenRectangles" presStyleCnt="0"/>
      <dgm:spPr/>
    </dgm:pt>
    <dgm:pt modelId="{90DB8C60-4D34-FB40-B61A-8F3B5AA5369A}" type="pres">
      <dgm:prSet presAssocID="{9B13208B-BA47-4E41-BD54-B766E201934D}" presName="parentLin" presStyleCnt="0"/>
      <dgm:spPr/>
    </dgm:pt>
    <dgm:pt modelId="{C917BB33-759B-C345-9C34-24DBD2A2ACFB}" type="pres">
      <dgm:prSet presAssocID="{9B13208B-BA47-4E41-BD54-B766E201934D}" presName="parentLeftMargin" presStyleLbl="node1" presStyleIdx="3" presStyleCnt="5"/>
      <dgm:spPr/>
    </dgm:pt>
    <dgm:pt modelId="{06252D1F-3F07-544B-8AB9-F90D05348819}" type="pres">
      <dgm:prSet presAssocID="{9B13208B-BA47-4E41-BD54-B766E201934D}" presName="parentText" presStyleLbl="node1" presStyleIdx="4" presStyleCnt="5">
        <dgm:presLayoutVars>
          <dgm:chMax val="0"/>
          <dgm:bulletEnabled val="1"/>
        </dgm:presLayoutVars>
      </dgm:prSet>
      <dgm:spPr/>
    </dgm:pt>
    <dgm:pt modelId="{0428B20D-9FA9-6048-9A6D-CEF2DDF458CF}" type="pres">
      <dgm:prSet presAssocID="{9B13208B-BA47-4E41-BD54-B766E201934D}" presName="negativeSpace" presStyleCnt="0"/>
      <dgm:spPr/>
    </dgm:pt>
    <dgm:pt modelId="{1413D2B5-626B-3D43-88FF-7E0209368D4C}" type="pres">
      <dgm:prSet presAssocID="{9B13208B-BA47-4E41-BD54-B766E201934D}" presName="childText" presStyleLbl="conFgAcc1" presStyleIdx="4" presStyleCnt="5">
        <dgm:presLayoutVars>
          <dgm:bulletEnabled val="1"/>
        </dgm:presLayoutVars>
      </dgm:prSet>
      <dgm:spPr/>
    </dgm:pt>
  </dgm:ptLst>
  <dgm:cxnLst>
    <dgm:cxn modelId="{71AA6006-E6C1-A345-ACDF-81C63281C120}" srcId="{B9F2B6A0-B3B3-48F7-82CE-14209EFE2073}" destId="{9B13208B-BA47-4E41-BD54-B766E201934D}" srcOrd="4" destOrd="0" parTransId="{DA6B39A8-F05A-4F4E-BE75-61C09BF80616}" sibTransId="{5FFE18DA-F69C-7147-A34D-125EBE79D6DA}"/>
    <dgm:cxn modelId="{85198D0F-7313-044D-B801-6F2E41466BC8}" type="presOf" srcId="{5190CF68-C99A-47B0-8BD2-A62733FDC3A4}" destId="{95D64D77-1275-9E47-9D93-8BA738A974CA}" srcOrd="0" destOrd="0" presId="urn:microsoft.com/office/officeart/2005/8/layout/list1"/>
    <dgm:cxn modelId="{06E6CE12-292A-4495-8E89-F6BA76EFBCF5}" srcId="{B9F2B6A0-B3B3-48F7-82CE-14209EFE2073}" destId="{80B743FD-DAC1-452E-963F-2A44621436EB}" srcOrd="2" destOrd="0" parTransId="{C95EA138-7D3D-4398-90E4-ED8EA99520D1}" sibTransId="{5368303A-7426-4F4B-B353-3C94FCACD0F0}"/>
    <dgm:cxn modelId="{D7E92917-783F-C048-885F-E0D6E9DA0BEA}" type="presOf" srcId="{C306291E-71A2-4B4C-BBB4-F598471C92A6}" destId="{ADB30FCC-B60A-4D46-96F4-966737FC2CBC}" srcOrd="0" destOrd="0" presId="urn:microsoft.com/office/officeart/2005/8/layout/list1"/>
    <dgm:cxn modelId="{499FD61C-88AF-D443-AC68-2BABC5298F7B}" srcId="{9B13208B-BA47-4E41-BD54-B766E201934D}" destId="{E6A80EEF-1AFC-8141-8D1F-E54031F301D7}" srcOrd="1" destOrd="0" parTransId="{3D4904C5-DF7D-0344-B0A4-2BB700FF2532}" sibTransId="{E8E1FEA6-D011-EF4C-8AE5-21BC5F1A1E5A}"/>
    <dgm:cxn modelId="{8494FC29-505A-4298-9B15-103674366B4B}" srcId="{C306291E-71A2-4B4C-BBB4-F598471C92A6}" destId="{DEBEED55-D659-4075-976E-278CB2D976CF}" srcOrd="0" destOrd="0" parTransId="{8A46C02A-C502-463D-9AB7-2783AA60F35B}" sibTransId="{9BBC1EAC-F4F8-4863-A103-1ABCADC15FA1}"/>
    <dgm:cxn modelId="{C37B3B32-AD25-A741-A017-476F036676D1}" type="presOf" srcId="{75E48C5C-D110-498D-81F0-08810ACF36C2}" destId="{A088BC41-DAF1-014E-8F44-121FB1CFD03C}" srcOrd="0" destOrd="0" presId="urn:microsoft.com/office/officeart/2005/8/layout/list1"/>
    <dgm:cxn modelId="{55C6E336-F44A-B54B-8876-887D695A10F0}" srcId="{9B13208B-BA47-4E41-BD54-B766E201934D}" destId="{6AE83986-22B4-D641-AF86-669BA8EFEBBD}" srcOrd="0" destOrd="0" parTransId="{34FE837B-1AEC-B544-9E32-401CBCD025EE}" sibTransId="{2CCC1D48-3450-8846-824D-2BA4694D814E}"/>
    <dgm:cxn modelId="{DD278A3C-DC49-834E-919A-35D6E69A49EE}" type="presOf" srcId="{80B743FD-DAC1-452E-963F-2A44621436EB}" destId="{F22C1007-0C0D-1F47-94BD-237CDBAB37D7}" srcOrd="1" destOrd="0" presId="urn:microsoft.com/office/officeart/2005/8/layout/list1"/>
    <dgm:cxn modelId="{DA491945-1F1C-794A-9CDE-66019EAB9F4F}" type="presOf" srcId="{A477AE83-EFB2-43F8-84F7-B49327322B3F}" destId="{53EA373B-ACF6-6F4C-91BF-4D0764F77D47}" srcOrd="0" destOrd="0" presId="urn:microsoft.com/office/officeart/2005/8/layout/list1"/>
    <dgm:cxn modelId="{A798F74C-68AE-9F46-8516-0CEF3F486113}" type="presOf" srcId="{9B13208B-BA47-4E41-BD54-B766E201934D}" destId="{C917BB33-759B-C345-9C34-24DBD2A2ACFB}" srcOrd="0" destOrd="0" presId="urn:microsoft.com/office/officeart/2005/8/layout/list1"/>
    <dgm:cxn modelId="{83CEFB6A-8B19-4CAD-A2D1-18D9446654BB}" srcId="{5190CF68-C99A-47B0-8BD2-A62733FDC3A4}" destId="{EF3C040F-F4FC-49A9-85A2-00C41D23987A}" srcOrd="0" destOrd="0" parTransId="{23E42291-CBC3-4394-8859-B4F2C80213BA}" sibTransId="{A75D334B-E1DE-4E30-81C9-E94F99AF7B4F}"/>
    <dgm:cxn modelId="{2D030579-1721-4E04-8223-C31234917585}" srcId="{75E48C5C-D110-498D-81F0-08810ACF36C2}" destId="{A477AE83-EFB2-43F8-84F7-B49327322B3F}" srcOrd="0" destOrd="0" parTransId="{2D7F5BD0-809F-430B-BD36-4DF19A83EA5F}" sibTransId="{B39B8BBB-35B1-4646-BB44-5D54BE7A1444}"/>
    <dgm:cxn modelId="{1075BD7C-BB89-ED49-928E-0F552D765B80}" type="presOf" srcId="{121BCF8A-FEA0-46FF-B3D4-EC9CC393A6BF}" destId="{0791827A-05BB-7B44-AC76-4CD3FB179CC4}" srcOrd="0" destOrd="0" presId="urn:microsoft.com/office/officeart/2005/8/layout/list1"/>
    <dgm:cxn modelId="{B73B0D86-6A94-2045-8BFC-27F6DF6F5056}" type="presOf" srcId="{D984213A-9464-FF4C-A6F8-67F3804ABE97}" destId="{1413D2B5-626B-3D43-88FF-7E0209368D4C}" srcOrd="0" destOrd="2" presId="urn:microsoft.com/office/officeart/2005/8/layout/list1"/>
    <dgm:cxn modelId="{7CF5E787-DC18-4EF0-AC33-7B925D6FDF86}" srcId="{80B743FD-DAC1-452E-963F-2A44621436EB}" destId="{121BCF8A-FEA0-46FF-B3D4-EC9CC393A6BF}" srcOrd="0" destOrd="0" parTransId="{4823108B-8FF0-40EF-B192-A9D98DE79E8E}" sibTransId="{E2FC2231-6878-49E2-A4CC-8354BA517553}"/>
    <dgm:cxn modelId="{78E1DE9A-8DE7-DA44-8B5E-3F98D7211B81}" type="presOf" srcId="{EF3C040F-F4FC-49A9-85A2-00C41D23987A}" destId="{FCFE8734-C6C3-DE4C-A9C4-A7EDDF0988D0}" srcOrd="0" destOrd="0" presId="urn:microsoft.com/office/officeart/2005/8/layout/list1"/>
    <dgm:cxn modelId="{C8FDB99D-7A70-A849-9BC2-E76DCD001BA2}" srcId="{9B13208B-BA47-4E41-BD54-B766E201934D}" destId="{D984213A-9464-FF4C-A6F8-67F3804ABE97}" srcOrd="2" destOrd="0" parTransId="{4D76D34A-9D13-F74F-871F-0F98324106E1}" sibTransId="{56E0EECB-6501-2045-8BD4-726549C3506C}"/>
    <dgm:cxn modelId="{1A1A68A3-9A13-4D6C-9407-D750B592BE08}" srcId="{B9F2B6A0-B3B3-48F7-82CE-14209EFE2073}" destId="{75E48C5C-D110-498D-81F0-08810ACF36C2}" srcOrd="3" destOrd="0" parTransId="{EF799CDC-34BA-4957-946F-E468A8127E69}" sibTransId="{F1F18BCF-E765-4CAC-9D9F-1C10B1D89AC2}"/>
    <dgm:cxn modelId="{93B517A6-C6CE-264D-85CD-2E5DD70F9912}" type="presOf" srcId="{C306291E-71A2-4B4C-BBB4-F598471C92A6}" destId="{C691E6FA-4D08-9E4E-BDBC-957F11482571}" srcOrd="1" destOrd="0" presId="urn:microsoft.com/office/officeart/2005/8/layout/list1"/>
    <dgm:cxn modelId="{0B5418A7-22BF-A743-9187-C0026A64A99C}" type="presOf" srcId="{6AE83986-22B4-D641-AF86-669BA8EFEBBD}" destId="{1413D2B5-626B-3D43-88FF-7E0209368D4C}" srcOrd="0" destOrd="0" presId="urn:microsoft.com/office/officeart/2005/8/layout/list1"/>
    <dgm:cxn modelId="{5DA163A7-4CDD-1D47-9EE3-765339916D65}" type="presOf" srcId="{DEBEED55-D659-4075-976E-278CB2D976CF}" destId="{94AA1F4C-05C4-AB48-AD56-8C79EFA4DAF9}" srcOrd="0" destOrd="0" presId="urn:microsoft.com/office/officeart/2005/8/layout/list1"/>
    <dgm:cxn modelId="{F03C01AC-9EE7-471F-9B20-51308B281981}" srcId="{B9F2B6A0-B3B3-48F7-82CE-14209EFE2073}" destId="{5190CF68-C99A-47B0-8BD2-A62733FDC3A4}" srcOrd="1" destOrd="0" parTransId="{87627752-9114-4E67-8C96-733AC165FA54}" sibTransId="{502861A1-E4F2-4231-B73F-B598CDE934E8}"/>
    <dgm:cxn modelId="{C55469AD-914A-374A-A7E5-748985F188F2}" type="presOf" srcId="{B9F2B6A0-B3B3-48F7-82CE-14209EFE2073}" destId="{C8CE1D56-9571-074D-ABF0-E1CA8124ECA5}" srcOrd="0" destOrd="0" presId="urn:microsoft.com/office/officeart/2005/8/layout/list1"/>
    <dgm:cxn modelId="{178DB4BC-C9D1-CC4B-9239-E068EA95839B}" type="presOf" srcId="{E6A80EEF-1AFC-8141-8D1F-E54031F301D7}" destId="{1413D2B5-626B-3D43-88FF-7E0209368D4C}" srcOrd="0" destOrd="1" presId="urn:microsoft.com/office/officeart/2005/8/layout/list1"/>
    <dgm:cxn modelId="{C65ED8BF-98D8-014C-99B5-2E904587D98D}" type="presOf" srcId="{5190CF68-C99A-47B0-8BD2-A62733FDC3A4}" destId="{446B6914-570B-2648-AA76-E908F8F52674}" srcOrd="1" destOrd="0" presId="urn:microsoft.com/office/officeart/2005/8/layout/list1"/>
    <dgm:cxn modelId="{DB9A3AD4-BB59-B14F-8A0B-A9AC45ECB4BF}" type="presOf" srcId="{75E48C5C-D110-498D-81F0-08810ACF36C2}" destId="{723B57E3-C6C4-5A44-9B39-A3466BAA4F62}" srcOrd="1" destOrd="0" presId="urn:microsoft.com/office/officeart/2005/8/layout/list1"/>
    <dgm:cxn modelId="{FD9119EF-EDFC-EC4D-9BAD-C2EEBA0E1D01}" type="presOf" srcId="{9B13208B-BA47-4E41-BD54-B766E201934D}" destId="{06252D1F-3F07-544B-8AB9-F90D05348819}" srcOrd="1" destOrd="0" presId="urn:microsoft.com/office/officeart/2005/8/layout/list1"/>
    <dgm:cxn modelId="{C259A4F7-75F5-4F42-A0A0-735A8555CE8E}" type="presOf" srcId="{80B743FD-DAC1-452E-963F-2A44621436EB}" destId="{1E1D686F-5D37-CC4C-985C-5C50D1F51C2A}" srcOrd="0" destOrd="0" presId="urn:microsoft.com/office/officeart/2005/8/layout/list1"/>
    <dgm:cxn modelId="{61E7F9FF-88D6-440C-AD36-D692798322A4}" srcId="{B9F2B6A0-B3B3-48F7-82CE-14209EFE2073}" destId="{C306291E-71A2-4B4C-BBB4-F598471C92A6}" srcOrd="0" destOrd="0" parTransId="{5CA835AD-3105-4645-BEF9-CA19C464D394}" sibTransId="{469B1202-E77C-49C4-8520-1042A0AB48EC}"/>
    <dgm:cxn modelId="{0B375E08-3698-2341-90A4-6BF4F07C4AA3}" type="presParOf" srcId="{C8CE1D56-9571-074D-ABF0-E1CA8124ECA5}" destId="{884508F3-E1A5-084C-B926-7679B054D95E}" srcOrd="0" destOrd="0" presId="urn:microsoft.com/office/officeart/2005/8/layout/list1"/>
    <dgm:cxn modelId="{3FCB1EDD-EB90-DA41-808F-BA0EDA0455E4}" type="presParOf" srcId="{884508F3-E1A5-084C-B926-7679B054D95E}" destId="{ADB30FCC-B60A-4D46-96F4-966737FC2CBC}" srcOrd="0" destOrd="0" presId="urn:microsoft.com/office/officeart/2005/8/layout/list1"/>
    <dgm:cxn modelId="{261D251A-A611-CB40-8471-EA43C776B133}" type="presParOf" srcId="{884508F3-E1A5-084C-B926-7679B054D95E}" destId="{C691E6FA-4D08-9E4E-BDBC-957F11482571}" srcOrd="1" destOrd="0" presId="urn:microsoft.com/office/officeart/2005/8/layout/list1"/>
    <dgm:cxn modelId="{A2460FEA-1925-394E-A3DD-087E8E683C23}" type="presParOf" srcId="{C8CE1D56-9571-074D-ABF0-E1CA8124ECA5}" destId="{53136B5C-EA64-2D44-A297-37012668DF4B}" srcOrd="1" destOrd="0" presId="urn:microsoft.com/office/officeart/2005/8/layout/list1"/>
    <dgm:cxn modelId="{FD775D3B-DCAE-D740-B4C8-801A2FE041CE}" type="presParOf" srcId="{C8CE1D56-9571-074D-ABF0-E1CA8124ECA5}" destId="{94AA1F4C-05C4-AB48-AD56-8C79EFA4DAF9}" srcOrd="2" destOrd="0" presId="urn:microsoft.com/office/officeart/2005/8/layout/list1"/>
    <dgm:cxn modelId="{5D11F538-9B66-4C45-96CD-9C7DE449B2A5}" type="presParOf" srcId="{C8CE1D56-9571-074D-ABF0-E1CA8124ECA5}" destId="{7ADED5EB-711A-4542-97CA-3E8989069723}" srcOrd="3" destOrd="0" presId="urn:microsoft.com/office/officeart/2005/8/layout/list1"/>
    <dgm:cxn modelId="{D53E2F17-ECAE-7049-BEF5-2C8BA2CB1312}" type="presParOf" srcId="{C8CE1D56-9571-074D-ABF0-E1CA8124ECA5}" destId="{9F935781-D0B4-6642-83A5-4CA0C13F3D84}" srcOrd="4" destOrd="0" presId="urn:microsoft.com/office/officeart/2005/8/layout/list1"/>
    <dgm:cxn modelId="{3E7FAEF0-75C6-8944-80F0-156A2E428B59}" type="presParOf" srcId="{9F935781-D0B4-6642-83A5-4CA0C13F3D84}" destId="{95D64D77-1275-9E47-9D93-8BA738A974CA}" srcOrd="0" destOrd="0" presId="urn:microsoft.com/office/officeart/2005/8/layout/list1"/>
    <dgm:cxn modelId="{BACDAE2C-B7DC-B349-B732-59A4EA6BFC94}" type="presParOf" srcId="{9F935781-D0B4-6642-83A5-4CA0C13F3D84}" destId="{446B6914-570B-2648-AA76-E908F8F52674}" srcOrd="1" destOrd="0" presId="urn:microsoft.com/office/officeart/2005/8/layout/list1"/>
    <dgm:cxn modelId="{C69C0413-B949-6447-811B-07E5D75CFBCB}" type="presParOf" srcId="{C8CE1D56-9571-074D-ABF0-E1CA8124ECA5}" destId="{BB2BA701-BEA1-844E-A71E-FBC8EA39A13A}" srcOrd="5" destOrd="0" presId="urn:microsoft.com/office/officeart/2005/8/layout/list1"/>
    <dgm:cxn modelId="{120E968D-E374-1C48-9EAF-24EF5EE75ABD}" type="presParOf" srcId="{C8CE1D56-9571-074D-ABF0-E1CA8124ECA5}" destId="{FCFE8734-C6C3-DE4C-A9C4-A7EDDF0988D0}" srcOrd="6" destOrd="0" presId="urn:microsoft.com/office/officeart/2005/8/layout/list1"/>
    <dgm:cxn modelId="{A0EFD380-C3CB-E34E-BBBE-CE17A03808EE}" type="presParOf" srcId="{C8CE1D56-9571-074D-ABF0-E1CA8124ECA5}" destId="{5DA333D8-2EFC-3A47-A150-983BAA133FCA}" srcOrd="7" destOrd="0" presId="urn:microsoft.com/office/officeart/2005/8/layout/list1"/>
    <dgm:cxn modelId="{FD91141F-BE31-5540-9541-56A095A62941}" type="presParOf" srcId="{C8CE1D56-9571-074D-ABF0-E1CA8124ECA5}" destId="{20C2F04E-AAEF-914B-8857-06B07549F129}" srcOrd="8" destOrd="0" presId="urn:microsoft.com/office/officeart/2005/8/layout/list1"/>
    <dgm:cxn modelId="{70D3AE88-3285-FB4A-80BC-B78E7701FE0A}" type="presParOf" srcId="{20C2F04E-AAEF-914B-8857-06B07549F129}" destId="{1E1D686F-5D37-CC4C-985C-5C50D1F51C2A}" srcOrd="0" destOrd="0" presId="urn:microsoft.com/office/officeart/2005/8/layout/list1"/>
    <dgm:cxn modelId="{23C9198E-80C5-974A-9C6A-5330E24BED60}" type="presParOf" srcId="{20C2F04E-AAEF-914B-8857-06B07549F129}" destId="{F22C1007-0C0D-1F47-94BD-237CDBAB37D7}" srcOrd="1" destOrd="0" presId="urn:microsoft.com/office/officeart/2005/8/layout/list1"/>
    <dgm:cxn modelId="{CBA4D668-D755-C247-8FE7-B68E8EC6855F}" type="presParOf" srcId="{C8CE1D56-9571-074D-ABF0-E1CA8124ECA5}" destId="{0C957E82-0C6E-DD41-96B6-F9F7CB4A63DE}" srcOrd="9" destOrd="0" presId="urn:microsoft.com/office/officeart/2005/8/layout/list1"/>
    <dgm:cxn modelId="{474CDA4C-E55C-784B-A253-AC29DCC3D135}" type="presParOf" srcId="{C8CE1D56-9571-074D-ABF0-E1CA8124ECA5}" destId="{0791827A-05BB-7B44-AC76-4CD3FB179CC4}" srcOrd="10" destOrd="0" presId="urn:microsoft.com/office/officeart/2005/8/layout/list1"/>
    <dgm:cxn modelId="{4F100DB7-0FA3-C449-AB54-C324D0728FB6}" type="presParOf" srcId="{C8CE1D56-9571-074D-ABF0-E1CA8124ECA5}" destId="{B1AE9230-EB4C-7645-8384-D341780B6247}" srcOrd="11" destOrd="0" presId="urn:microsoft.com/office/officeart/2005/8/layout/list1"/>
    <dgm:cxn modelId="{295B65D0-78B4-2A4B-A754-AF40C89FCB66}" type="presParOf" srcId="{C8CE1D56-9571-074D-ABF0-E1CA8124ECA5}" destId="{34908ECA-983E-1644-94CC-60DCE21DCC0D}" srcOrd="12" destOrd="0" presId="urn:microsoft.com/office/officeart/2005/8/layout/list1"/>
    <dgm:cxn modelId="{DF1C8410-7A79-424C-85BF-4EC452C80172}" type="presParOf" srcId="{34908ECA-983E-1644-94CC-60DCE21DCC0D}" destId="{A088BC41-DAF1-014E-8F44-121FB1CFD03C}" srcOrd="0" destOrd="0" presId="urn:microsoft.com/office/officeart/2005/8/layout/list1"/>
    <dgm:cxn modelId="{80D2372A-F2E0-2041-B894-E3F1B7B25C84}" type="presParOf" srcId="{34908ECA-983E-1644-94CC-60DCE21DCC0D}" destId="{723B57E3-C6C4-5A44-9B39-A3466BAA4F62}" srcOrd="1" destOrd="0" presId="urn:microsoft.com/office/officeart/2005/8/layout/list1"/>
    <dgm:cxn modelId="{BB88464D-8353-9048-99D3-4D1D2926E8A0}" type="presParOf" srcId="{C8CE1D56-9571-074D-ABF0-E1CA8124ECA5}" destId="{6FBC9D9E-0351-8843-9D67-175ADF842791}" srcOrd="13" destOrd="0" presId="urn:microsoft.com/office/officeart/2005/8/layout/list1"/>
    <dgm:cxn modelId="{90D6FA44-61E9-C146-8809-FC180F1D834B}" type="presParOf" srcId="{C8CE1D56-9571-074D-ABF0-E1CA8124ECA5}" destId="{53EA373B-ACF6-6F4C-91BF-4D0764F77D47}" srcOrd="14" destOrd="0" presId="urn:microsoft.com/office/officeart/2005/8/layout/list1"/>
    <dgm:cxn modelId="{7909725A-1EFB-4344-B2C1-0D5256CE9E72}" type="presParOf" srcId="{C8CE1D56-9571-074D-ABF0-E1CA8124ECA5}" destId="{126AA9F2-78B5-6B4A-BEC2-C4EE35FCEDD8}" srcOrd="15" destOrd="0" presId="urn:microsoft.com/office/officeart/2005/8/layout/list1"/>
    <dgm:cxn modelId="{4BD2D3A6-10A8-0947-9B5C-7E78A5588628}" type="presParOf" srcId="{C8CE1D56-9571-074D-ABF0-E1CA8124ECA5}" destId="{90DB8C60-4D34-FB40-B61A-8F3B5AA5369A}" srcOrd="16" destOrd="0" presId="urn:microsoft.com/office/officeart/2005/8/layout/list1"/>
    <dgm:cxn modelId="{3A3DF338-C059-694E-AE75-BA40D32E6606}" type="presParOf" srcId="{90DB8C60-4D34-FB40-B61A-8F3B5AA5369A}" destId="{C917BB33-759B-C345-9C34-24DBD2A2ACFB}" srcOrd="0" destOrd="0" presId="urn:microsoft.com/office/officeart/2005/8/layout/list1"/>
    <dgm:cxn modelId="{5EA57576-7069-6543-895E-ED9D924CFBBC}" type="presParOf" srcId="{90DB8C60-4D34-FB40-B61A-8F3B5AA5369A}" destId="{06252D1F-3F07-544B-8AB9-F90D05348819}" srcOrd="1" destOrd="0" presId="urn:microsoft.com/office/officeart/2005/8/layout/list1"/>
    <dgm:cxn modelId="{956C1489-A783-D840-9518-34A12ACFC17D}" type="presParOf" srcId="{C8CE1D56-9571-074D-ABF0-E1CA8124ECA5}" destId="{0428B20D-9FA9-6048-9A6D-CEF2DDF458CF}" srcOrd="17" destOrd="0" presId="urn:microsoft.com/office/officeart/2005/8/layout/list1"/>
    <dgm:cxn modelId="{6E3F5125-1AF7-734B-B291-9007B3106F99}" type="presParOf" srcId="{C8CE1D56-9571-074D-ABF0-E1CA8124ECA5}" destId="{1413D2B5-626B-3D43-88FF-7E0209368D4C}"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17EE60-B9CB-424E-AF49-3A04443C8649}" type="doc">
      <dgm:prSet loTypeId="urn:microsoft.com/office/officeart/2005/8/layout/chevron2" loCatId="" qsTypeId="urn:microsoft.com/office/officeart/2005/8/quickstyle/simple1" qsCatId="simple" csTypeId="urn:microsoft.com/office/officeart/2005/8/colors/accent3_2" csCatId="accent3" phldr="1"/>
      <dgm:spPr/>
      <dgm:t>
        <a:bodyPr/>
        <a:lstStyle/>
        <a:p>
          <a:endParaRPr lang="en-US"/>
        </a:p>
      </dgm:t>
    </dgm:pt>
    <dgm:pt modelId="{6044385E-5E82-7145-AF99-142715A1ECA3}">
      <dgm:prSet phldrT="[Text]"/>
      <dgm:spPr>
        <a:effectLst>
          <a:outerShdw blurRad="50800" dist="38100" dir="8100000" algn="tr" rotWithShape="0">
            <a:prstClr val="black">
              <a:alpha val="40000"/>
            </a:prstClr>
          </a:outerShdw>
        </a:effectLst>
      </dgm:spPr>
      <dgm:t>
        <a:bodyPr/>
        <a:lstStyle/>
        <a:p>
          <a:r>
            <a:rPr lang="en-US" dirty="0"/>
            <a:t>Record Retention</a:t>
          </a:r>
        </a:p>
      </dgm:t>
    </dgm:pt>
    <dgm:pt modelId="{6835E514-F51C-AE47-A276-1A424EE6D29B}" type="parTrans" cxnId="{7DC26BDC-8C0F-9B4C-8001-D56F849D319E}">
      <dgm:prSet/>
      <dgm:spPr/>
      <dgm:t>
        <a:bodyPr/>
        <a:lstStyle/>
        <a:p>
          <a:endParaRPr lang="en-US"/>
        </a:p>
      </dgm:t>
    </dgm:pt>
    <dgm:pt modelId="{5E8CBDD8-D2D1-B646-8DC9-A2790E8F749F}" type="sibTrans" cxnId="{7DC26BDC-8C0F-9B4C-8001-D56F849D319E}">
      <dgm:prSet/>
      <dgm:spPr/>
      <dgm:t>
        <a:bodyPr/>
        <a:lstStyle/>
        <a:p>
          <a:endParaRPr lang="en-US"/>
        </a:p>
      </dgm:t>
    </dgm:pt>
    <dgm:pt modelId="{923535BB-B0CA-5445-8BFB-6F549C10BB2C}">
      <dgm:prSet phldrT="[Text]"/>
      <dgm:spPr/>
      <dgm:t>
        <a:bodyPr/>
        <a:lstStyle/>
        <a:p>
          <a:r>
            <a:rPr lang="en-US" dirty="0"/>
            <a:t>This policy supplements a local government’s regular records retention policy to establish procedures to retain all ARP/CSLFRF-related information for at least 5 years after the end of the award term (through December 31, 2031). (</a:t>
          </a:r>
          <a:r>
            <a:rPr lang="en-US" b="1" u="sng" dirty="0">
              <a:hlinkClick xmlns:r="http://schemas.openxmlformats.org/officeDocument/2006/relationships" r:id="rId1">
                <a:extLst>
                  <a:ext uri="{A12FA001-AC4F-418D-AE19-62706E023703}">
                    <ahyp:hlinkClr xmlns:ahyp="http://schemas.microsoft.com/office/drawing/2018/hyperlinkcolor" val="tx"/>
                  </a:ext>
                </a:extLst>
              </a:hlinkClick>
            </a:rPr>
            <a:t>Sample policy here</a:t>
          </a:r>
          <a:r>
            <a:rPr lang="en-US" dirty="0"/>
            <a:t>.)</a:t>
          </a:r>
        </a:p>
      </dgm:t>
    </dgm:pt>
    <dgm:pt modelId="{20AF0D3C-C7A9-E249-89D9-F585503EB8EF}" type="parTrans" cxnId="{7A03D53E-2A7B-CC4E-99B8-4AFC467C8788}">
      <dgm:prSet/>
      <dgm:spPr/>
      <dgm:t>
        <a:bodyPr/>
        <a:lstStyle/>
        <a:p>
          <a:endParaRPr lang="en-US"/>
        </a:p>
      </dgm:t>
    </dgm:pt>
    <dgm:pt modelId="{33F13D12-9D10-804B-8A69-CA615577C6F4}" type="sibTrans" cxnId="{7A03D53E-2A7B-CC4E-99B8-4AFC467C8788}">
      <dgm:prSet/>
      <dgm:spPr/>
      <dgm:t>
        <a:bodyPr/>
        <a:lstStyle/>
        <a:p>
          <a:endParaRPr lang="en-US"/>
        </a:p>
      </dgm:t>
    </dgm:pt>
    <dgm:pt modelId="{17E7088E-37D7-E14F-8414-02FBD8E5B192}">
      <dgm:prSet phldrT="[Text]"/>
      <dgm:spPr>
        <a:effectLst>
          <a:outerShdw blurRad="50800" dist="38100" dir="8100000" algn="tr" rotWithShape="0">
            <a:prstClr val="black">
              <a:alpha val="40000"/>
            </a:prstClr>
          </a:outerShdw>
        </a:effectLst>
      </dgm:spPr>
      <dgm:t>
        <a:bodyPr/>
        <a:lstStyle/>
        <a:p>
          <a:r>
            <a:rPr lang="en-US" dirty="0"/>
            <a:t>Civil Rights Compliance</a:t>
          </a:r>
        </a:p>
      </dgm:t>
    </dgm:pt>
    <dgm:pt modelId="{5FE08347-21E9-FA47-BE87-668E4B660081}" type="parTrans" cxnId="{53ECFD2C-692B-1240-B20C-D19A0785DBDE}">
      <dgm:prSet/>
      <dgm:spPr/>
      <dgm:t>
        <a:bodyPr/>
        <a:lstStyle/>
        <a:p>
          <a:endParaRPr lang="en-US"/>
        </a:p>
      </dgm:t>
    </dgm:pt>
    <dgm:pt modelId="{6ED5864E-8416-DF47-A386-D4F994B6D5AB}" type="sibTrans" cxnId="{53ECFD2C-692B-1240-B20C-D19A0785DBDE}">
      <dgm:prSet/>
      <dgm:spPr/>
      <dgm:t>
        <a:bodyPr/>
        <a:lstStyle/>
        <a:p>
          <a:endParaRPr lang="en-US"/>
        </a:p>
      </dgm:t>
    </dgm:pt>
    <dgm:pt modelId="{BA975726-A961-E749-9ADE-3456EC347E6C}">
      <dgm:prSet phldrT="[Text]"/>
      <dgm:spPr/>
      <dgm:t>
        <a:bodyPr/>
        <a:lstStyle/>
        <a:p>
          <a:r>
            <a:rPr lang="en-US"/>
            <a:t>This policy reaffirms the local government’s commitment to compliance with federal civil rights laws and establishes processes for reporting potential violations and tracking complaints and resolutions. (</a:t>
          </a:r>
          <a:r>
            <a:rPr lang="en-US" b="1" u="sng">
              <a:hlinkClick xmlns:r="http://schemas.openxmlformats.org/officeDocument/2006/relationships" r:id="rId2">
                <a:extLst>
                  <a:ext uri="{A12FA001-AC4F-418D-AE19-62706E023703}">
                    <ahyp:hlinkClr xmlns:ahyp="http://schemas.microsoft.com/office/drawing/2018/hyperlinkcolor" val="tx"/>
                  </a:ext>
                </a:extLst>
              </a:hlinkClick>
            </a:rPr>
            <a:t>Sample policy here</a:t>
          </a:r>
          <a:r>
            <a:rPr lang="en-US"/>
            <a:t>.)</a:t>
          </a:r>
          <a:endParaRPr lang="en-US" dirty="0"/>
        </a:p>
      </dgm:t>
    </dgm:pt>
    <dgm:pt modelId="{A36C58FC-EC9A-6446-ABE8-E480703C4172}" type="parTrans" cxnId="{CF847DD9-2C7C-6A40-B8D4-A4FC256D9D92}">
      <dgm:prSet/>
      <dgm:spPr/>
      <dgm:t>
        <a:bodyPr/>
        <a:lstStyle/>
        <a:p>
          <a:endParaRPr lang="en-US"/>
        </a:p>
      </dgm:t>
    </dgm:pt>
    <dgm:pt modelId="{3A622814-C21C-104C-9A87-C888B75C2B24}" type="sibTrans" cxnId="{CF847DD9-2C7C-6A40-B8D4-A4FC256D9D92}">
      <dgm:prSet/>
      <dgm:spPr/>
      <dgm:t>
        <a:bodyPr/>
        <a:lstStyle/>
        <a:p>
          <a:endParaRPr lang="en-US"/>
        </a:p>
      </dgm:t>
    </dgm:pt>
    <dgm:pt modelId="{B13A47F0-5034-2A48-98E9-491D684356D1}">
      <dgm:prSet phldrT="[Text]"/>
      <dgm:spPr>
        <a:effectLst>
          <a:outerShdw blurRad="50800" dist="38100" dir="8100000" algn="tr" rotWithShape="0">
            <a:prstClr val="black">
              <a:alpha val="40000"/>
            </a:prstClr>
          </a:outerShdw>
        </a:effectLst>
      </dgm:spPr>
      <dgm:t>
        <a:bodyPr/>
        <a:lstStyle/>
        <a:p>
          <a:r>
            <a:rPr lang="en-US" dirty="0"/>
            <a:t>Eligible Use</a:t>
          </a:r>
        </a:p>
      </dgm:t>
    </dgm:pt>
    <dgm:pt modelId="{71803BE7-A488-B748-AF1C-2A91CF7382FD}" type="parTrans" cxnId="{24E57FCE-A393-2840-B04E-EF3BB1973283}">
      <dgm:prSet/>
      <dgm:spPr/>
      <dgm:t>
        <a:bodyPr/>
        <a:lstStyle/>
        <a:p>
          <a:endParaRPr lang="en-US"/>
        </a:p>
      </dgm:t>
    </dgm:pt>
    <dgm:pt modelId="{7457C47B-3857-6148-B874-10D18A8C90D8}" type="sibTrans" cxnId="{24E57FCE-A393-2840-B04E-EF3BB1973283}">
      <dgm:prSet/>
      <dgm:spPr/>
      <dgm:t>
        <a:bodyPr/>
        <a:lstStyle/>
        <a:p>
          <a:endParaRPr lang="en-US"/>
        </a:p>
      </dgm:t>
    </dgm:pt>
    <dgm:pt modelId="{D1A9ED23-E7A1-1C41-9813-FF07CE9F63B3}">
      <dgm:prSet phldrT="[Text]"/>
      <dgm:spPr/>
      <dgm:t>
        <a:bodyPr/>
        <a:lstStyle/>
        <a:p>
          <a:r>
            <a:rPr lang="en-US" dirty="0"/>
            <a:t>This is a simple policy that indicates allowable and unallowable projects, based on the expenditure categories in the ARP/CSLFRF Final Rule. It requires a local government to identify staff to document and review ARP/CSLFRF expenditures. That documentation must be retained according to the record retention requirements. (</a:t>
          </a:r>
          <a:r>
            <a:rPr lang="en-US" b="1" u="sng" dirty="0">
              <a:hlinkClick xmlns:r="http://schemas.openxmlformats.org/officeDocument/2006/relationships" r:id="rId3">
                <a:extLst>
                  <a:ext uri="{A12FA001-AC4F-418D-AE19-62706E023703}">
                    <ahyp:hlinkClr xmlns:ahyp="http://schemas.microsoft.com/office/drawing/2018/hyperlinkcolor" val="tx"/>
                  </a:ext>
                </a:extLst>
              </a:hlinkClick>
            </a:rPr>
            <a:t>Sample policy here</a:t>
          </a:r>
          <a:r>
            <a:rPr lang="en-US" dirty="0"/>
            <a:t>.)</a:t>
          </a:r>
        </a:p>
      </dgm:t>
    </dgm:pt>
    <dgm:pt modelId="{1DBD3554-0D2A-624E-B9F5-6AB536D734E5}" type="parTrans" cxnId="{2EAEE1D5-BF59-F34D-8910-AA555816A170}">
      <dgm:prSet/>
      <dgm:spPr/>
      <dgm:t>
        <a:bodyPr/>
        <a:lstStyle/>
        <a:p>
          <a:endParaRPr lang="en-US"/>
        </a:p>
      </dgm:t>
    </dgm:pt>
    <dgm:pt modelId="{7D5252AE-DD3A-D94E-9759-71C1F30CD77E}" type="sibTrans" cxnId="{2EAEE1D5-BF59-F34D-8910-AA555816A170}">
      <dgm:prSet/>
      <dgm:spPr/>
      <dgm:t>
        <a:bodyPr/>
        <a:lstStyle/>
        <a:p>
          <a:endParaRPr lang="en-US"/>
        </a:p>
      </dgm:t>
    </dgm:pt>
    <dgm:pt modelId="{E17F8093-8FDA-8D4E-A068-A2AA37EDF432}">
      <dgm:prSet phldrT="[Text]"/>
      <dgm:spPr>
        <a:effectLst>
          <a:outerShdw blurRad="50800" dist="38100" dir="8100000" algn="tr" rotWithShape="0">
            <a:prstClr val="black">
              <a:alpha val="40000"/>
            </a:prstClr>
          </a:outerShdw>
        </a:effectLst>
      </dgm:spPr>
      <dgm:t>
        <a:bodyPr/>
        <a:lstStyle/>
        <a:p>
          <a:r>
            <a:rPr lang="en-US" dirty="0"/>
            <a:t>Allowable Cost</a:t>
          </a:r>
        </a:p>
      </dgm:t>
    </dgm:pt>
    <dgm:pt modelId="{4B325278-635D-404C-B5E6-B4C91A3D3C5D}" type="parTrans" cxnId="{4751A72B-2BF5-7C4F-AFDD-1F24F3AD023D}">
      <dgm:prSet/>
      <dgm:spPr/>
      <dgm:t>
        <a:bodyPr/>
        <a:lstStyle/>
        <a:p>
          <a:endParaRPr lang="en-US"/>
        </a:p>
      </dgm:t>
    </dgm:pt>
    <dgm:pt modelId="{DE16B433-FD04-1540-9081-C6C18EDA39E1}" type="sibTrans" cxnId="{4751A72B-2BF5-7C4F-AFDD-1F24F3AD023D}">
      <dgm:prSet/>
      <dgm:spPr/>
      <dgm:t>
        <a:bodyPr/>
        <a:lstStyle/>
        <a:p>
          <a:endParaRPr lang="en-US"/>
        </a:p>
      </dgm:t>
    </dgm:pt>
    <dgm:pt modelId="{D1F359FC-93B3-0C41-9C3E-A42D5C74FC1E}">
      <dgm:prSet/>
      <dgm:spPr/>
      <dgm:t>
        <a:bodyPr/>
        <a:lstStyle/>
        <a:p>
          <a:r>
            <a:rPr lang="en-US"/>
            <a:t>This is a more complex policy that requires a local government to do a detailed review of each cost item and ensure compliance with special limitations and documentation mandates for certain cost items. (</a:t>
          </a:r>
          <a:r>
            <a:rPr lang="en-US" b="1" u="sng">
              <a:hlinkClick xmlns:r="http://schemas.openxmlformats.org/officeDocument/2006/relationships" r:id="rId4">
                <a:extLst>
                  <a:ext uri="{A12FA001-AC4F-418D-AE19-62706E023703}">
                    <ahyp:hlinkClr xmlns:ahyp="http://schemas.microsoft.com/office/drawing/2018/hyperlinkcolor" val="tx"/>
                  </a:ext>
                </a:extLst>
              </a:hlinkClick>
            </a:rPr>
            <a:t>Sample policy here</a:t>
          </a:r>
          <a:r>
            <a:rPr lang="en-US"/>
            <a:t>.) </a:t>
          </a:r>
          <a:r>
            <a:rPr lang="en-US" i="1"/>
            <a:t>[If using Revenue Replacement ARP/CSLFRF, there will be a more limited allowable cost review.]</a:t>
          </a:r>
          <a:endParaRPr lang="en-US" i="1" dirty="0"/>
        </a:p>
      </dgm:t>
    </dgm:pt>
    <dgm:pt modelId="{344A5620-5E5E-9D48-BC6C-C11C63DF0D7A}" type="parTrans" cxnId="{0328B2A3-408C-A140-865A-3A03FC058437}">
      <dgm:prSet/>
      <dgm:spPr/>
      <dgm:t>
        <a:bodyPr/>
        <a:lstStyle/>
        <a:p>
          <a:endParaRPr lang="en-US"/>
        </a:p>
      </dgm:t>
    </dgm:pt>
    <dgm:pt modelId="{5FBCC697-2799-EB4F-8843-A3A1BC9F1CBA}" type="sibTrans" cxnId="{0328B2A3-408C-A140-865A-3A03FC058437}">
      <dgm:prSet/>
      <dgm:spPr/>
      <dgm:t>
        <a:bodyPr/>
        <a:lstStyle/>
        <a:p>
          <a:endParaRPr lang="en-US"/>
        </a:p>
      </dgm:t>
    </dgm:pt>
    <dgm:pt modelId="{8AC34032-294D-5747-AF9A-5EF4CB6FCAA5}">
      <dgm:prSet/>
      <dgm:spPr>
        <a:effectLst>
          <a:outerShdw blurRad="50800" dist="38100" dir="8100000" algn="tr" rotWithShape="0">
            <a:prstClr val="black">
              <a:alpha val="40000"/>
            </a:prstClr>
          </a:outerShdw>
        </a:effectLst>
      </dgm:spPr>
      <dgm:t>
        <a:bodyPr/>
        <a:lstStyle/>
        <a:p>
          <a:r>
            <a:rPr lang="en-US" i="0" dirty="0"/>
            <a:t>Conflict of Interest</a:t>
          </a:r>
        </a:p>
      </dgm:t>
    </dgm:pt>
    <dgm:pt modelId="{81844832-6864-3C41-8258-CCE42B086E5A}" type="parTrans" cxnId="{2A6F1DD5-7ED7-8F4C-9B38-603020F29F0F}">
      <dgm:prSet/>
      <dgm:spPr/>
      <dgm:t>
        <a:bodyPr/>
        <a:lstStyle/>
        <a:p>
          <a:endParaRPr lang="en-US"/>
        </a:p>
      </dgm:t>
    </dgm:pt>
    <dgm:pt modelId="{F01A16AB-CE34-AF45-8615-123D5BC446D3}" type="sibTrans" cxnId="{2A6F1DD5-7ED7-8F4C-9B38-603020F29F0F}">
      <dgm:prSet/>
      <dgm:spPr/>
      <dgm:t>
        <a:bodyPr/>
        <a:lstStyle/>
        <a:p>
          <a:endParaRPr lang="en-US"/>
        </a:p>
      </dgm:t>
    </dgm:pt>
    <dgm:pt modelId="{AF745F84-E082-864D-BBFA-55DA82404ADB}">
      <dgm:prSet/>
      <dgm:spPr/>
      <dgm:t>
        <a:bodyPr/>
        <a:lstStyle/>
        <a:p>
          <a:r>
            <a:rPr lang="en-US" dirty="0"/>
            <a:t>The UG requires recipients and subrecipients of federal financial assistance to maintain written standards of conduct covering conflicts of interest and governing the actions of its employees engaged in the selection, award, and administration of contracts. (</a:t>
          </a:r>
          <a:r>
            <a:rPr lang="en-US" b="1" u="sng" dirty="0">
              <a:hlinkClick xmlns:r="http://schemas.openxmlformats.org/officeDocument/2006/relationships" r:id="rId5">
                <a:extLst>
                  <a:ext uri="{A12FA001-AC4F-418D-AE19-62706E023703}">
                    <ahyp:hlinkClr xmlns:ahyp="http://schemas.microsoft.com/office/drawing/2018/hyperlinkcolor" val="tx"/>
                  </a:ext>
                </a:extLst>
              </a:hlinkClick>
            </a:rPr>
            <a:t>Sample policy here</a:t>
          </a:r>
          <a:r>
            <a:rPr lang="en-US" dirty="0"/>
            <a:t>.)</a:t>
          </a:r>
        </a:p>
      </dgm:t>
    </dgm:pt>
    <dgm:pt modelId="{D50FD268-CF8B-E249-98DA-84AB70A5192C}" type="parTrans" cxnId="{2F45A17B-E03A-4C49-8086-264E1B414E09}">
      <dgm:prSet/>
      <dgm:spPr/>
      <dgm:t>
        <a:bodyPr/>
        <a:lstStyle/>
        <a:p>
          <a:endParaRPr lang="en-US"/>
        </a:p>
      </dgm:t>
    </dgm:pt>
    <dgm:pt modelId="{DAC55C2F-5ECA-8D4C-A3B9-0CE9A6B21D6A}" type="sibTrans" cxnId="{2F45A17B-E03A-4C49-8086-264E1B414E09}">
      <dgm:prSet/>
      <dgm:spPr/>
      <dgm:t>
        <a:bodyPr/>
        <a:lstStyle/>
        <a:p>
          <a:endParaRPr lang="en-US"/>
        </a:p>
      </dgm:t>
    </dgm:pt>
    <dgm:pt modelId="{D8511F46-B64A-C640-8B89-1EB86548C3BC}" type="pres">
      <dgm:prSet presAssocID="{F117EE60-B9CB-424E-AF49-3A04443C8649}" presName="linearFlow" presStyleCnt="0">
        <dgm:presLayoutVars>
          <dgm:dir/>
          <dgm:animLvl val="lvl"/>
          <dgm:resizeHandles val="exact"/>
        </dgm:presLayoutVars>
      </dgm:prSet>
      <dgm:spPr/>
    </dgm:pt>
    <dgm:pt modelId="{9168AAF2-A0A3-0341-8A2C-F17386A0C92C}" type="pres">
      <dgm:prSet presAssocID="{6044385E-5E82-7145-AF99-142715A1ECA3}" presName="composite" presStyleCnt="0"/>
      <dgm:spPr/>
    </dgm:pt>
    <dgm:pt modelId="{A68B0F2E-5BD5-EB43-AA5A-B67BDA866B63}" type="pres">
      <dgm:prSet presAssocID="{6044385E-5E82-7145-AF99-142715A1ECA3}" presName="parentText" presStyleLbl="alignNode1" presStyleIdx="0" presStyleCnt="5">
        <dgm:presLayoutVars>
          <dgm:chMax val="1"/>
          <dgm:bulletEnabled val="1"/>
        </dgm:presLayoutVars>
      </dgm:prSet>
      <dgm:spPr/>
    </dgm:pt>
    <dgm:pt modelId="{1DF808AB-3D64-B145-B52D-0CE08C53F47A}" type="pres">
      <dgm:prSet presAssocID="{6044385E-5E82-7145-AF99-142715A1ECA3}" presName="descendantText" presStyleLbl="alignAcc1" presStyleIdx="0" presStyleCnt="5">
        <dgm:presLayoutVars>
          <dgm:bulletEnabled val="1"/>
        </dgm:presLayoutVars>
      </dgm:prSet>
      <dgm:spPr/>
    </dgm:pt>
    <dgm:pt modelId="{DE0CA77E-ECA4-E54E-A5C0-C6B9D26BCBFE}" type="pres">
      <dgm:prSet presAssocID="{5E8CBDD8-D2D1-B646-8DC9-A2790E8F749F}" presName="sp" presStyleCnt="0"/>
      <dgm:spPr/>
    </dgm:pt>
    <dgm:pt modelId="{4FF6E6D0-D563-AD41-8B4E-F268FF63133F}" type="pres">
      <dgm:prSet presAssocID="{17E7088E-37D7-E14F-8414-02FBD8E5B192}" presName="composite" presStyleCnt="0"/>
      <dgm:spPr/>
    </dgm:pt>
    <dgm:pt modelId="{F14040D4-44BF-D34E-97E0-69A566AB554B}" type="pres">
      <dgm:prSet presAssocID="{17E7088E-37D7-E14F-8414-02FBD8E5B192}" presName="parentText" presStyleLbl="alignNode1" presStyleIdx="1" presStyleCnt="5">
        <dgm:presLayoutVars>
          <dgm:chMax val="1"/>
          <dgm:bulletEnabled val="1"/>
        </dgm:presLayoutVars>
      </dgm:prSet>
      <dgm:spPr/>
    </dgm:pt>
    <dgm:pt modelId="{FE8D2E72-4480-484A-94D7-19A83A7C203C}" type="pres">
      <dgm:prSet presAssocID="{17E7088E-37D7-E14F-8414-02FBD8E5B192}" presName="descendantText" presStyleLbl="alignAcc1" presStyleIdx="1" presStyleCnt="5">
        <dgm:presLayoutVars>
          <dgm:bulletEnabled val="1"/>
        </dgm:presLayoutVars>
      </dgm:prSet>
      <dgm:spPr/>
    </dgm:pt>
    <dgm:pt modelId="{04A9C165-C041-AA48-978D-9C0C95BFF62C}" type="pres">
      <dgm:prSet presAssocID="{6ED5864E-8416-DF47-A386-D4F994B6D5AB}" presName="sp" presStyleCnt="0"/>
      <dgm:spPr/>
    </dgm:pt>
    <dgm:pt modelId="{32396594-1AA8-BB49-BAE8-957A4A25DE5F}" type="pres">
      <dgm:prSet presAssocID="{B13A47F0-5034-2A48-98E9-491D684356D1}" presName="composite" presStyleCnt="0"/>
      <dgm:spPr/>
    </dgm:pt>
    <dgm:pt modelId="{98CE0172-6EE1-6749-A6C8-F2BBFBC45159}" type="pres">
      <dgm:prSet presAssocID="{B13A47F0-5034-2A48-98E9-491D684356D1}" presName="parentText" presStyleLbl="alignNode1" presStyleIdx="2" presStyleCnt="5">
        <dgm:presLayoutVars>
          <dgm:chMax val="1"/>
          <dgm:bulletEnabled val="1"/>
        </dgm:presLayoutVars>
      </dgm:prSet>
      <dgm:spPr/>
    </dgm:pt>
    <dgm:pt modelId="{40012342-DE9C-034B-B28F-E5E6EC8B6014}" type="pres">
      <dgm:prSet presAssocID="{B13A47F0-5034-2A48-98E9-491D684356D1}" presName="descendantText" presStyleLbl="alignAcc1" presStyleIdx="2" presStyleCnt="5">
        <dgm:presLayoutVars>
          <dgm:bulletEnabled val="1"/>
        </dgm:presLayoutVars>
      </dgm:prSet>
      <dgm:spPr/>
    </dgm:pt>
    <dgm:pt modelId="{3DD6CB46-C957-A34D-8A43-A5EB0DD77BDA}" type="pres">
      <dgm:prSet presAssocID="{7457C47B-3857-6148-B874-10D18A8C90D8}" presName="sp" presStyleCnt="0"/>
      <dgm:spPr/>
    </dgm:pt>
    <dgm:pt modelId="{78949D3B-849B-D046-9678-E2CDCDD96CFD}" type="pres">
      <dgm:prSet presAssocID="{E17F8093-8FDA-8D4E-A068-A2AA37EDF432}" presName="composite" presStyleCnt="0"/>
      <dgm:spPr/>
    </dgm:pt>
    <dgm:pt modelId="{5CA5B7DE-DB9A-4A46-A82B-1EECEF8A0E55}" type="pres">
      <dgm:prSet presAssocID="{E17F8093-8FDA-8D4E-A068-A2AA37EDF432}" presName="parentText" presStyleLbl="alignNode1" presStyleIdx="3" presStyleCnt="5">
        <dgm:presLayoutVars>
          <dgm:chMax val="1"/>
          <dgm:bulletEnabled val="1"/>
        </dgm:presLayoutVars>
      </dgm:prSet>
      <dgm:spPr/>
    </dgm:pt>
    <dgm:pt modelId="{59C8FA81-C9BC-774F-8DA2-13A9F617B561}" type="pres">
      <dgm:prSet presAssocID="{E17F8093-8FDA-8D4E-A068-A2AA37EDF432}" presName="descendantText" presStyleLbl="alignAcc1" presStyleIdx="3" presStyleCnt="5">
        <dgm:presLayoutVars>
          <dgm:bulletEnabled val="1"/>
        </dgm:presLayoutVars>
      </dgm:prSet>
      <dgm:spPr/>
    </dgm:pt>
    <dgm:pt modelId="{E074A357-08DB-B14C-9465-444431385FD1}" type="pres">
      <dgm:prSet presAssocID="{DE16B433-FD04-1540-9081-C6C18EDA39E1}" presName="sp" presStyleCnt="0"/>
      <dgm:spPr/>
    </dgm:pt>
    <dgm:pt modelId="{6E3841E0-C38A-3A45-8F51-B7EB9FC2ADB2}" type="pres">
      <dgm:prSet presAssocID="{8AC34032-294D-5747-AF9A-5EF4CB6FCAA5}" presName="composite" presStyleCnt="0"/>
      <dgm:spPr/>
    </dgm:pt>
    <dgm:pt modelId="{3BABBCC3-2585-9145-9378-0861DE8AAB7D}" type="pres">
      <dgm:prSet presAssocID="{8AC34032-294D-5747-AF9A-5EF4CB6FCAA5}" presName="parentText" presStyleLbl="alignNode1" presStyleIdx="4" presStyleCnt="5">
        <dgm:presLayoutVars>
          <dgm:chMax val="1"/>
          <dgm:bulletEnabled val="1"/>
        </dgm:presLayoutVars>
      </dgm:prSet>
      <dgm:spPr/>
    </dgm:pt>
    <dgm:pt modelId="{5E6BC373-316E-D241-ABC1-871F32CF8412}" type="pres">
      <dgm:prSet presAssocID="{8AC34032-294D-5747-AF9A-5EF4CB6FCAA5}" presName="descendantText" presStyleLbl="alignAcc1" presStyleIdx="4" presStyleCnt="5">
        <dgm:presLayoutVars>
          <dgm:bulletEnabled val="1"/>
        </dgm:presLayoutVars>
      </dgm:prSet>
      <dgm:spPr/>
    </dgm:pt>
  </dgm:ptLst>
  <dgm:cxnLst>
    <dgm:cxn modelId="{2C660422-CE2D-4F44-82AD-B20DD60E474C}" type="presOf" srcId="{17E7088E-37D7-E14F-8414-02FBD8E5B192}" destId="{F14040D4-44BF-D34E-97E0-69A566AB554B}" srcOrd="0" destOrd="0" presId="urn:microsoft.com/office/officeart/2005/8/layout/chevron2"/>
    <dgm:cxn modelId="{ECDF7B26-F9AA-494B-B85F-B5B271F3C7CD}" type="presOf" srcId="{D1F359FC-93B3-0C41-9C3E-A42D5C74FC1E}" destId="{59C8FA81-C9BC-774F-8DA2-13A9F617B561}" srcOrd="0" destOrd="0" presId="urn:microsoft.com/office/officeart/2005/8/layout/chevron2"/>
    <dgm:cxn modelId="{D83B2E2A-4390-614D-A708-578AB979CF19}" type="presOf" srcId="{D1A9ED23-E7A1-1C41-9813-FF07CE9F63B3}" destId="{40012342-DE9C-034B-B28F-E5E6EC8B6014}" srcOrd="0" destOrd="0" presId="urn:microsoft.com/office/officeart/2005/8/layout/chevron2"/>
    <dgm:cxn modelId="{4751A72B-2BF5-7C4F-AFDD-1F24F3AD023D}" srcId="{F117EE60-B9CB-424E-AF49-3A04443C8649}" destId="{E17F8093-8FDA-8D4E-A068-A2AA37EDF432}" srcOrd="3" destOrd="0" parTransId="{4B325278-635D-404C-B5E6-B4C91A3D3C5D}" sibTransId="{DE16B433-FD04-1540-9081-C6C18EDA39E1}"/>
    <dgm:cxn modelId="{53ECFD2C-692B-1240-B20C-D19A0785DBDE}" srcId="{F117EE60-B9CB-424E-AF49-3A04443C8649}" destId="{17E7088E-37D7-E14F-8414-02FBD8E5B192}" srcOrd="1" destOrd="0" parTransId="{5FE08347-21E9-FA47-BE87-668E4B660081}" sibTransId="{6ED5864E-8416-DF47-A386-D4F994B6D5AB}"/>
    <dgm:cxn modelId="{BD81E030-E00C-064F-BFF1-471FBBEE9A78}" type="presOf" srcId="{BA975726-A961-E749-9ADE-3456EC347E6C}" destId="{FE8D2E72-4480-484A-94D7-19A83A7C203C}" srcOrd="0" destOrd="0" presId="urn:microsoft.com/office/officeart/2005/8/layout/chevron2"/>
    <dgm:cxn modelId="{90CBAC3A-1C0C-A945-92CA-6A70F3361DCB}" type="presOf" srcId="{8AC34032-294D-5747-AF9A-5EF4CB6FCAA5}" destId="{3BABBCC3-2585-9145-9378-0861DE8AAB7D}" srcOrd="0" destOrd="0" presId="urn:microsoft.com/office/officeart/2005/8/layout/chevron2"/>
    <dgm:cxn modelId="{7BFC143C-038A-A642-8036-DB1E2969972D}" type="presOf" srcId="{AF745F84-E082-864D-BBFA-55DA82404ADB}" destId="{5E6BC373-316E-D241-ABC1-871F32CF8412}" srcOrd="0" destOrd="0" presId="urn:microsoft.com/office/officeart/2005/8/layout/chevron2"/>
    <dgm:cxn modelId="{7A03D53E-2A7B-CC4E-99B8-4AFC467C8788}" srcId="{6044385E-5E82-7145-AF99-142715A1ECA3}" destId="{923535BB-B0CA-5445-8BFB-6F549C10BB2C}" srcOrd="0" destOrd="0" parTransId="{20AF0D3C-C7A9-E249-89D9-F585503EB8EF}" sibTransId="{33F13D12-9D10-804B-8A69-CA615577C6F4}"/>
    <dgm:cxn modelId="{D396D95E-DBB0-BF48-90D6-81714C63720F}" type="presOf" srcId="{923535BB-B0CA-5445-8BFB-6F549C10BB2C}" destId="{1DF808AB-3D64-B145-B52D-0CE08C53F47A}" srcOrd="0" destOrd="0" presId="urn:microsoft.com/office/officeart/2005/8/layout/chevron2"/>
    <dgm:cxn modelId="{2F45A17B-E03A-4C49-8086-264E1B414E09}" srcId="{8AC34032-294D-5747-AF9A-5EF4CB6FCAA5}" destId="{AF745F84-E082-864D-BBFA-55DA82404ADB}" srcOrd="0" destOrd="0" parTransId="{D50FD268-CF8B-E249-98DA-84AB70A5192C}" sibTransId="{DAC55C2F-5ECA-8D4C-A3B9-0CE9A6B21D6A}"/>
    <dgm:cxn modelId="{D2D2359A-394C-3F49-AC0B-FA59F7F21AF2}" type="presOf" srcId="{F117EE60-B9CB-424E-AF49-3A04443C8649}" destId="{D8511F46-B64A-C640-8B89-1EB86548C3BC}" srcOrd="0" destOrd="0" presId="urn:microsoft.com/office/officeart/2005/8/layout/chevron2"/>
    <dgm:cxn modelId="{0328B2A3-408C-A140-865A-3A03FC058437}" srcId="{E17F8093-8FDA-8D4E-A068-A2AA37EDF432}" destId="{D1F359FC-93B3-0C41-9C3E-A42D5C74FC1E}" srcOrd="0" destOrd="0" parTransId="{344A5620-5E5E-9D48-BC6C-C11C63DF0D7A}" sibTransId="{5FBCC697-2799-EB4F-8843-A3A1BC9F1CBA}"/>
    <dgm:cxn modelId="{979276BA-4A17-6B4B-B846-08EC61E13393}" type="presOf" srcId="{6044385E-5E82-7145-AF99-142715A1ECA3}" destId="{A68B0F2E-5BD5-EB43-AA5A-B67BDA866B63}" srcOrd="0" destOrd="0" presId="urn:microsoft.com/office/officeart/2005/8/layout/chevron2"/>
    <dgm:cxn modelId="{24E57FCE-A393-2840-B04E-EF3BB1973283}" srcId="{F117EE60-B9CB-424E-AF49-3A04443C8649}" destId="{B13A47F0-5034-2A48-98E9-491D684356D1}" srcOrd="2" destOrd="0" parTransId="{71803BE7-A488-B748-AF1C-2A91CF7382FD}" sibTransId="{7457C47B-3857-6148-B874-10D18A8C90D8}"/>
    <dgm:cxn modelId="{2A6F1DD5-7ED7-8F4C-9B38-603020F29F0F}" srcId="{F117EE60-B9CB-424E-AF49-3A04443C8649}" destId="{8AC34032-294D-5747-AF9A-5EF4CB6FCAA5}" srcOrd="4" destOrd="0" parTransId="{81844832-6864-3C41-8258-CCE42B086E5A}" sibTransId="{F01A16AB-CE34-AF45-8615-123D5BC446D3}"/>
    <dgm:cxn modelId="{2EAEE1D5-BF59-F34D-8910-AA555816A170}" srcId="{B13A47F0-5034-2A48-98E9-491D684356D1}" destId="{D1A9ED23-E7A1-1C41-9813-FF07CE9F63B3}" srcOrd="0" destOrd="0" parTransId="{1DBD3554-0D2A-624E-B9F5-6AB536D734E5}" sibTransId="{7D5252AE-DD3A-D94E-9759-71C1F30CD77E}"/>
    <dgm:cxn modelId="{CF847DD9-2C7C-6A40-B8D4-A4FC256D9D92}" srcId="{17E7088E-37D7-E14F-8414-02FBD8E5B192}" destId="{BA975726-A961-E749-9ADE-3456EC347E6C}" srcOrd="0" destOrd="0" parTransId="{A36C58FC-EC9A-6446-ABE8-E480703C4172}" sibTransId="{3A622814-C21C-104C-9A87-C888B75C2B24}"/>
    <dgm:cxn modelId="{7DC26BDC-8C0F-9B4C-8001-D56F849D319E}" srcId="{F117EE60-B9CB-424E-AF49-3A04443C8649}" destId="{6044385E-5E82-7145-AF99-142715A1ECA3}" srcOrd="0" destOrd="0" parTransId="{6835E514-F51C-AE47-A276-1A424EE6D29B}" sibTransId="{5E8CBDD8-D2D1-B646-8DC9-A2790E8F749F}"/>
    <dgm:cxn modelId="{52A94EEC-D387-FC43-9841-0363573CCD11}" type="presOf" srcId="{E17F8093-8FDA-8D4E-A068-A2AA37EDF432}" destId="{5CA5B7DE-DB9A-4A46-A82B-1EECEF8A0E55}" srcOrd="0" destOrd="0" presId="urn:microsoft.com/office/officeart/2005/8/layout/chevron2"/>
    <dgm:cxn modelId="{CE5AAFEF-E434-2F45-8DBD-B100EFF33202}" type="presOf" srcId="{B13A47F0-5034-2A48-98E9-491D684356D1}" destId="{98CE0172-6EE1-6749-A6C8-F2BBFBC45159}" srcOrd="0" destOrd="0" presId="urn:microsoft.com/office/officeart/2005/8/layout/chevron2"/>
    <dgm:cxn modelId="{8FA1CC7C-A0A0-F942-9F49-044E5AFE081E}" type="presParOf" srcId="{D8511F46-B64A-C640-8B89-1EB86548C3BC}" destId="{9168AAF2-A0A3-0341-8A2C-F17386A0C92C}" srcOrd="0" destOrd="0" presId="urn:microsoft.com/office/officeart/2005/8/layout/chevron2"/>
    <dgm:cxn modelId="{5F6C711C-1EFF-F049-B408-4D6116CB47BD}" type="presParOf" srcId="{9168AAF2-A0A3-0341-8A2C-F17386A0C92C}" destId="{A68B0F2E-5BD5-EB43-AA5A-B67BDA866B63}" srcOrd="0" destOrd="0" presId="urn:microsoft.com/office/officeart/2005/8/layout/chevron2"/>
    <dgm:cxn modelId="{53647D40-0F99-6F4C-8FA7-04C2B707159B}" type="presParOf" srcId="{9168AAF2-A0A3-0341-8A2C-F17386A0C92C}" destId="{1DF808AB-3D64-B145-B52D-0CE08C53F47A}" srcOrd="1" destOrd="0" presId="urn:microsoft.com/office/officeart/2005/8/layout/chevron2"/>
    <dgm:cxn modelId="{74A5E4A9-40F9-AA47-B66E-C05CC9214336}" type="presParOf" srcId="{D8511F46-B64A-C640-8B89-1EB86548C3BC}" destId="{DE0CA77E-ECA4-E54E-A5C0-C6B9D26BCBFE}" srcOrd="1" destOrd="0" presId="urn:microsoft.com/office/officeart/2005/8/layout/chevron2"/>
    <dgm:cxn modelId="{EA7B82CC-2E8D-184F-ACEC-4E656E53FB10}" type="presParOf" srcId="{D8511F46-B64A-C640-8B89-1EB86548C3BC}" destId="{4FF6E6D0-D563-AD41-8B4E-F268FF63133F}" srcOrd="2" destOrd="0" presId="urn:microsoft.com/office/officeart/2005/8/layout/chevron2"/>
    <dgm:cxn modelId="{B6908F7B-BDA2-2441-A9AC-56736A3DDEA6}" type="presParOf" srcId="{4FF6E6D0-D563-AD41-8B4E-F268FF63133F}" destId="{F14040D4-44BF-D34E-97E0-69A566AB554B}" srcOrd="0" destOrd="0" presId="urn:microsoft.com/office/officeart/2005/8/layout/chevron2"/>
    <dgm:cxn modelId="{9E662041-3367-474C-B721-664807EC7B6B}" type="presParOf" srcId="{4FF6E6D0-D563-AD41-8B4E-F268FF63133F}" destId="{FE8D2E72-4480-484A-94D7-19A83A7C203C}" srcOrd="1" destOrd="0" presId="urn:microsoft.com/office/officeart/2005/8/layout/chevron2"/>
    <dgm:cxn modelId="{C5AC995F-7386-DE4D-B9CC-EB6C7E4DF070}" type="presParOf" srcId="{D8511F46-B64A-C640-8B89-1EB86548C3BC}" destId="{04A9C165-C041-AA48-978D-9C0C95BFF62C}" srcOrd="3" destOrd="0" presId="urn:microsoft.com/office/officeart/2005/8/layout/chevron2"/>
    <dgm:cxn modelId="{50078331-30FA-8849-8AE9-D91D3D89B02E}" type="presParOf" srcId="{D8511F46-B64A-C640-8B89-1EB86548C3BC}" destId="{32396594-1AA8-BB49-BAE8-957A4A25DE5F}" srcOrd="4" destOrd="0" presId="urn:microsoft.com/office/officeart/2005/8/layout/chevron2"/>
    <dgm:cxn modelId="{1922BF1B-1122-E244-B57B-3AA95EA7C8BC}" type="presParOf" srcId="{32396594-1AA8-BB49-BAE8-957A4A25DE5F}" destId="{98CE0172-6EE1-6749-A6C8-F2BBFBC45159}" srcOrd="0" destOrd="0" presId="urn:microsoft.com/office/officeart/2005/8/layout/chevron2"/>
    <dgm:cxn modelId="{11C73EE9-7543-B74E-8F7D-F1D6CC5A8B41}" type="presParOf" srcId="{32396594-1AA8-BB49-BAE8-957A4A25DE5F}" destId="{40012342-DE9C-034B-B28F-E5E6EC8B6014}" srcOrd="1" destOrd="0" presId="urn:microsoft.com/office/officeart/2005/8/layout/chevron2"/>
    <dgm:cxn modelId="{C1828AE3-BEB8-9845-8BB5-5B5968B1BDE0}" type="presParOf" srcId="{D8511F46-B64A-C640-8B89-1EB86548C3BC}" destId="{3DD6CB46-C957-A34D-8A43-A5EB0DD77BDA}" srcOrd="5" destOrd="0" presId="urn:microsoft.com/office/officeart/2005/8/layout/chevron2"/>
    <dgm:cxn modelId="{EAE83E14-52D4-C54B-941A-84673798923C}" type="presParOf" srcId="{D8511F46-B64A-C640-8B89-1EB86548C3BC}" destId="{78949D3B-849B-D046-9678-E2CDCDD96CFD}" srcOrd="6" destOrd="0" presId="urn:microsoft.com/office/officeart/2005/8/layout/chevron2"/>
    <dgm:cxn modelId="{9CDBB019-C587-6649-BEEB-C012B77EFB6D}" type="presParOf" srcId="{78949D3B-849B-D046-9678-E2CDCDD96CFD}" destId="{5CA5B7DE-DB9A-4A46-A82B-1EECEF8A0E55}" srcOrd="0" destOrd="0" presId="urn:microsoft.com/office/officeart/2005/8/layout/chevron2"/>
    <dgm:cxn modelId="{0E988B3B-D7F5-C84F-9878-739BE5E21DD5}" type="presParOf" srcId="{78949D3B-849B-D046-9678-E2CDCDD96CFD}" destId="{59C8FA81-C9BC-774F-8DA2-13A9F617B561}" srcOrd="1" destOrd="0" presId="urn:microsoft.com/office/officeart/2005/8/layout/chevron2"/>
    <dgm:cxn modelId="{F9006D6A-066A-824A-8051-BC9B6F0FEFC0}" type="presParOf" srcId="{D8511F46-B64A-C640-8B89-1EB86548C3BC}" destId="{E074A357-08DB-B14C-9465-444431385FD1}" srcOrd="7" destOrd="0" presId="urn:microsoft.com/office/officeart/2005/8/layout/chevron2"/>
    <dgm:cxn modelId="{44F1A63B-3B05-8848-B5D8-C6617759402D}" type="presParOf" srcId="{D8511F46-B64A-C640-8B89-1EB86548C3BC}" destId="{6E3841E0-C38A-3A45-8F51-B7EB9FC2ADB2}" srcOrd="8" destOrd="0" presId="urn:microsoft.com/office/officeart/2005/8/layout/chevron2"/>
    <dgm:cxn modelId="{72455B97-49DF-B044-B88C-4697B50BE36F}" type="presParOf" srcId="{6E3841E0-C38A-3A45-8F51-B7EB9FC2ADB2}" destId="{3BABBCC3-2585-9145-9378-0861DE8AAB7D}" srcOrd="0" destOrd="0" presId="urn:microsoft.com/office/officeart/2005/8/layout/chevron2"/>
    <dgm:cxn modelId="{4776A8E3-2DF5-C545-9EFD-BD9D82B936DB}" type="presParOf" srcId="{6E3841E0-C38A-3A45-8F51-B7EB9FC2ADB2}" destId="{5E6BC373-316E-D241-ABC1-871F32CF841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17EE60-B9CB-424E-AF49-3A04443C8649}" type="doc">
      <dgm:prSet loTypeId="urn:microsoft.com/office/officeart/2005/8/layout/chevron2" loCatId="" qsTypeId="urn:microsoft.com/office/officeart/2005/8/quickstyle/simple1" qsCatId="simple" csTypeId="urn:microsoft.com/office/officeart/2005/8/colors/accent3_2" csCatId="accent3" phldr="1"/>
      <dgm:spPr/>
      <dgm:t>
        <a:bodyPr/>
        <a:lstStyle/>
        <a:p>
          <a:endParaRPr lang="en-US"/>
        </a:p>
      </dgm:t>
    </dgm:pt>
    <dgm:pt modelId="{6044385E-5E82-7145-AF99-142715A1ECA3}">
      <dgm:prSet phldrT="[Text]"/>
      <dgm:spPr>
        <a:effectLst>
          <a:outerShdw blurRad="50800" dist="38100" dir="8100000" algn="tr" rotWithShape="0">
            <a:prstClr val="black">
              <a:alpha val="40000"/>
            </a:prstClr>
          </a:outerShdw>
        </a:effectLst>
      </dgm:spPr>
      <dgm:t>
        <a:bodyPr/>
        <a:lstStyle/>
        <a:p>
          <a:r>
            <a:rPr lang="en-US" dirty="0"/>
            <a:t>Record Retention</a:t>
          </a:r>
        </a:p>
      </dgm:t>
    </dgm:pt>
    <dgm:pt modelId="{6835E514-F51C-AE47-A276-1A424EE6D29B}" type="parTrans" cxnId="{7DC26BDC-8C0F-9B4C-8001-D56F849D319E}">
      <dgm:prSet/>
      <dgm:spPr/>
      <dgm:t>
        <a:bodyPr/>
        <a:lstStyle/>
        <a:p>
          <a:endParaRPr lang="en-US"/>
        </a:p>
      </dgm:t>
    </dgm:pt>
    <dgm:pt modelId="{5E8CBDD8-D2D1-B646-8DC9-A2790E8F749F}" type="sibTrans" cxnId="{7DC26BDC-8C0F-9B4C-8001-D56F849D319E}">
      <dgm:prSet/>
      <dgm:spPr/>
      <dgm:t>
        <a:bodyPr/>
        <a:lstStyle/>
        <a:p>
          <a:endParaRPr lang="en-US"/>
        </a:p>
      </dgm:t>
    </dgm:pt>
    <dgm:pt modelId="{923535BB-B0CA-5445-8BFB-6F549C10BB2C}">
      <dgm:prSet phldrT="[Text]"/>
      <dgm:spPr/>
      <dgm:t>
        <a:bodyPr/>
        <a:lstStyle/>
        <a:p>
          <a:r>
            <a:rPr lang="en-US" dirty="0"/>
            <a:t>This policy supplements a local government’s regular records retention policy to establish procedures to retain all ARP/CSLFRF-related information for at least 5 years after the end of the award term (through December 31, 2031). (</a:t>
          </a:r>
          <a:r>
            <a:rPr lang="en-US" b="1" u="sng" dirty="0">
              <a:hlinkClick xmlns:r="http://schemas.openxmlformats.org/officeDocument/2006/relationships" r:id="rId1">
                <a:extLst>
                  <a:ext uri="{A12FA001-AC4F-418D-AE19-62706E023703}">
                    <ahyp:hlinkClr xmlns:ahyp="http://schemas.microsoft.com/office/drawing/2018/hyperlinkcolor" val="tx"/>
                  </a:ext>
                </a:extLst>
              </a:hlinkClick>
            </a:rPr>
            <a:t>Sample policy here</a:t>
          </a:r>
          <a:r>
            <a:rPr lang="en-US" dirty="0"/>
            <a:t>.)</a:t>
          </a:r>
        </a:p>
      </dgm:t>
    </dgm:pt>
    <dgm:pt modelId="{20AF0D3C-C7A9-E249-89D9-F585503EB8EF}" type="parTrans" cxnId="{7A03D53E-2A7B-CC4E-99B8-4AFC467C8788}">
      <dgm:prSet/>
      <dgm:spPr/>
      <dgm:t>
        <a:bodyPr/>
        <a:lstStyle/>
        <a:p>
          <a:endParaRPr lang="en-US"/>
        </a:p>
      </dgm:t>
    </dgm:pt>
    <dgm:pt modelId="{33F13D12-9D10-804B-8A69-CA615577C6F4}" type="sibTrans" cxnId="{7A03D53E-2A7B-CC4E-99B8-4AFC467C8788}">
      <dgm:prSet/>
      <dgm:spPr/>
      <dgm:t>
        <a:bodyPr/>
        <a:lstStyle/>
        <a:p>
          <a:endParaRPr lang="en-US"/>
        </a:p>
      </dgm:t>
    </dgm:pt>
    <dgm:pt modelId="{17E7088E-37D7-E14F-8414-02FBD8E5B192}">
      <dgm:prSet phldrT="[Text]"/>
      <dgm:spPr>
        <a:effectLst>
          <a:outerShdw blurRad="50800" dist="38100" dir="8100000" algn="tr" rotWithShape="0">
            <a:prstClr val="black">
              <a:alpha val="40000"/>
            </a:prstClr>
          </a:outerShdw>
        </a:effectLst>
      </dgm:spPr>
      <dgm:t>
        <a:bodyPr/>
        <a:lstStyle/>
        <a:p>
          <a:r>
            <a:rPr lang="en-US" dirty="0"/>
            <a:t>Civil Rights Compliance</a:t>
          </a:r>
        </a:p>
      </dgm:t>
    </dgm:pt>
    <dgm:pt modelId="{5FE08347-21E9-FA47-BE87-668E4B660081}" type="parTrans" cxnId="{53ECFD2C-692B-1240-B20C-D19A0785DBDE}">
      <dgm:prSet/>
      <dgm:spPr/>
      <dgm:t>
        <a:bodyPr/>
        <a:lstStyle/>
        <a:p>
          <a:endParaRPr lang="en-US"/>
        </a:p>
      </dgm:t>
    </dgm:pt>
    <dgm:pt modelId="{6ED5864E-8416-DF47-A386-D4F994B6D5AB}" type="sibTrans" cxnId="{53ECFD2C-692B-1240-B20C-D19A0785DBDE}">
      <dgm:prSet/>
      <dgm:spPr/>
      <dgm:t>
        <a:bodyPr/>
        <a:lstStyle/>
        <a:p>
          <a:endParaRPr lang="en-US"/>
        </a:p>
      </dgm:t>
    </dgm:pt>
    <dgm:pt modelId="{BA975726-A961-E749-9ADE-3456EC347E6C}">
      <dgm:prSet phldrT="[Text]"/>
      <dgm:spPr/>
      <dgm:t>
        <a:bodyPr/>
        <a:lstStyle/>
        <a:p>
          <a:r>
            <a:rPr lang="en-US"/>
            <a:t>This policy reaffirms the local government’s commitment to compliance with federal civil rights laws and establishes processes for reporting potential violations and tracking complaints and resolutions. (</a:t>
          </a:r>
          <a:r>
            <a:rPr lang="en-US" b="1" u="sng">
              <a:hlinkClick xmlns:r="http://schemas.openxmlformats.org/officeDocument/2006/relationships" r:id="rId2">
                <a:extLst>
                  <a:ext uri="{A12FA001-AC4F-418D-AE19-62706E023703}">
                    <ahyp:hlinkClr xmlns:ahyp="http://schemas.microsoft.com/office/drawing/2018/hyperlinkcolor" val="tx"/>
                  </a:ext>
                </a:extLst>
              </a:hlinkClick>
            </a:rPr>
            <a:t>Sample policy here</a:t>
          </a:r>
          <a:r>
            <a:rPr lang="en-US"/>
            <a:t>.)</a:t>
          </a:r>
          <a:endParaRPr lang="en-US" dirty="0"/>
        </a:p>
      </dgm:t>
    </dgm:pt>
    <dgm:pt modelId="{A36C58FC-EC9A-6446-ABE8-E480703C4172}" type="parTrans" cxnId="{CF847DD9-2C7C-6A40-B8D4-A4FC256D9D92}">
      <dgm:prSet/>
      <dgm:spPr/>
      <dgm:t>
        <a:bodyPr/>
        <a:lstStyle/>
        <a:p>
          <a:endParaRPr lang="en-US"/>
        </a:p>
      </dgm:t>
    </dgm:pt>
    <dgm:pt modelId="{3A622814-C21C-104C-9A87-C888B75C2B24}" type="sibTrans" cxnId="{CF847DD9-2C7C-6A40-B8D4-A4FC256D9D92}">
      <dgm:prSet/>
      <dgm:spPr/>
      <dgm:t>
        <a:bodyPr/>
        <a:lstStyle/>
        <a:p>
          <a:endParaRPr lang="en-US"/>
        </a:p>
      </dgm:t>
    </dgm:pt>
    <dgm:pt modelId="{B13A47F0-5034-2A48-98E9-491D684356D1}">
      <dgm:prSet phldrT="[Text]"/>
      <dgm:spPr>
        <a:effectLst>
          <a:outerShdw blurRad="50800" dist="38100" dir="8100000" algn="tr" rotWithShape="0">
            <a:prstClr val="black">
              <a:alpha val="40000"/>
            </a:prstClr>
          </a:outerShdw>
        </a:effectLst>
      </dgm:spPr>
      <dgm:t>
        <a:bodyPr/>
        <a:lstStyle/>
        <a:p>
          <a:r>
            <a:rPr lang="en-US" dirty="0"/>
            <a:t>Eligible Use</a:t>
          </a:r>
        </a:p>
      </dgm:t>
    </dgm:pt>
    <dgm:pt modelId="{71803BE7-A488-B748-AF1C-2A91CF7382FD}" type="parTrans" cxnId="{24E57FCE-A393-2840-B04E-EF3BB1973283}">
      <dgm:prSet/>
      <dgm:spPr/>
      <dgm:t>
        <a:bodyPr/>
        <a:lstStyle/>
        <a:p>
          <a:endParaRPr lang="en-US"/>
        </a:p>
      </dgm:t>
    </dgm:pt>
    <dgm:pt modelId="{7457C47B-3857-6148-B874-10D18A8C90D8}" type="sibTrans" cxnId="{24E57FCE-A393-2840-B04E-EF3BB1973283}">
      <dgm:prSet/>
      <dgm:spPr/>
      <dgm:t>
        <a:bodyPr/>
        <a:lstStyle/>
        <a:p>
          <a:endParaRPr lang="en-US"/>
        </a:p>
      </dgm:t>
    </dgm:pt>
    <dgm:pt modelId="{D1A9ED23-E7A1-1C41-9813-FF07CE9F63B3}">
      <dgm:prSet phldrT="[Text]"/>
      <dgm:spPr/>
      <dgm:t>
        <a:bodyPr/>
        <a:lstStyle/>
        <a:p>
          <a:r>
            <a:rPr lang="en-US" dirty="0"/>
            <a:t>This is a simple policy that indicates allowable and unallowable projects, based on the expenditure categories in the ARP/CSLFRF Final Rule. It requires a local government to identify staff to document and review ARP/CSLFRF expenditures. That documentation must be retained according to the record retention requirements. (</a:t>
          </a:r>
          <a:r>
            <a:rPr lang="en-US" b="1" u="sng" dirty="0">
              <a:hlinkClick xmlns:r="http://schemas.openxmlformats.org/officeDocument/2006/relationships" r:id="rId3">
                <a:extLst>
                  <a:ext uri="{A12FA001-AC4F-418D-AE19-62706E023703}">
                    <ahyp:hlinkClr xmlns:ahyp="http://schemas.microsoft.com/office/drawing/2018/hyperlinkcolor" val="tx"/>
                  </a:ext>
                </a:extLst>
              </a:hlinkClick>
            </a:rPr>
            <a:t>Sample policy here</a:t>
          </a:r>
          <a:r>
            <a:rPr lang="en-US" dirty="0"/>
            <a:t>.)</a:t>
          </a:r>
        </a:p>
      </dgm:t>
    </dgm:pt>
    <dgm:pt modelId="{1DBD3554-0D2A-624E-B9F5-6AB536D734E5}" type="parTrans" cxnId="{2EAEE1D5-BF59-F34D-8910-AA555816A170}">
      <dgm:prSet/>
      <dgm:spPr/>
      <dgm:t>
        <a:bodyPr/>
        <a:lstStyle/>
        <a:p>
          <a:endParaRPr lang="en-US"/>
        </a:p>
      </dgm:t>
    </dgm:pt>
    <dgm:pt modelId="{7D5252AE-DD3A-D94E-9759-71C1F30CD77E}" type="sibTrans" cxnId="{2EAEE1D5-BF59-F34D-8910-AA555816A170}">
      <dgm:prSet/>
      <dgm:spPr/>
      <dgm:t>
        <a:bodyPr/>
        <a:lstStyle/>
        <a:p>
          <a:endParaRPr lang="en-US"/>
        </a:p>
      </dgm:t>
    </dgm:pt>
    <dgm:pt modelId="{E17F8093-8FDA-8D4E-A068-A2AA37EDF432}">
      <dgm:prSet phldrT="[Text]"/>
      <dgm:spPr>
        <a:effectLst>
          <a:outerShdw blurRad="50800" dist="38100" dir="8100000" algn="tr" rotWithShape="0">
            <a:prstClr val="black">
              <a:alpha val="40000"/>
            </a:prstClr>
          </a:outerShdw>
        </a:effectLst>
      </dgm:spPr>
      <dgm:t>
        <a:bodyPr/>
        <a:lstStyle/>
        <a:p>
          <a:r>
            <a:rPr lang="en-US" dirty="0"/>
            <a:t>Allowable Cost</a:t>
          </a:r>
        </a:p>
      </dgm:t>
    </dgm:pt>
    <dgm:pt modelId="{4B325278-635D-404C-B5E6-B4C91A3D3C5D}" type="parTrans" cxnId="{4751A72B-2BF5-7C4F-AFDD-1F24F3AD023D}">
      <dgm:prSet/>
      <dgm:spPr/>
      <dgm:t>
        <a:bodyPr/>
        <a:lstStyle/>
        <a:p>
          <a:endParaRPr lang="en-US"/>
        </a:p>
      </dgm:t>
    </dgm:pt>
    <dgm:pt modelId="{DE16B433-FD04-1540-9081-C6C18EDA39E1}" type="sibTrans" cxnId="{4751A72B-2BF5-7C4F-AFDD-1F24F3AD023D}">
      <dgm:prSet/>
      <dgm:spPr/>
      <dgm:t>
        <a:bodyPr/>
        <a:lstStyle/>
        <a:p>
          <a:endParaRPr lang="en-US"/>
        </a:p>
      </dgm:t>
    </dgm:pt>
    <dgm:pt modelId="{D1F359FC-93B3-0C41-9C3E-A42D5C74FC1E}">
      <dgm:prSet/>
      <dgm:spPr/>
      <dgm:t>
        <a:bodyPr/>
        <a:lstStyle/>
        <a:p>
          <a:r>
            <a:rPr lang="en-US"/>
            <a:t>This is a more complex policy that requires a local government to do a detailed review of each cost item and ensure compliance with special limitations and documentation mandates for certain cost items. (</a:t>
          </a:r>
          <a:r>
            <a:rPr lang="en-US" b="1" u="sng">
              <a:hlinkClick xmlns:r="http://schemas.openxmlformats.org/officeDocument/2006/relationships" r:id="rId4">
                <a:extLst>
                  <a:ext uri="{A12FA001-AC4F-418D-AE19-62706E023703}">
                    <ahyp:hlinkClr xmlns:ahyp="http://schemas.microsoft.com/office/drawing/2018/hyperlinkcolor" val="tx"/>
                  </a:ext>
                </a:extLst>
              </a:hlinkClick>
            </a:rPr>
            <a:t>Sample policy here</a:t>
          </a:r>
          <a:r>
            <a:rPr lang="en-US"/>
            <a:t>.) </a:t>
          </a:r>
          <a:r>
            <a:rPr lang="en-US" i="1"/>
            <a:t>[If using Revenue Replacement ARP/CSLFRF, there will be a more limited allowable cost review.]</a:t>
          </a:r>
          <a:endParaRPr lang="en-US" i="1" dirty="0"/>
        </a:p>
      </dgm:t>
    </dgm:pt>
    <dgm:pt modelId="{344A5620-5E5E-9D48-BC6C-C11C63DF0D7A}" type="parTrans" cxnId="{0328B2A3-408C-A140-865A-3A03FC058437}">
      <dgm:prSet/>
      <dgm:spPr/>
      <dgm:t>
        <a:bodyPr/>
        <a:lstStyle/>
        <a:p>
          <a:endParaRPr lang="en-US"/>
        </a:p>
      </dgm:t>
    </dgm:pt>
    <dgm:pt modelId="{5FBCC697-2799-EB4F-8843-A3A1BC9F1CBA}" type="sibTrans" cxnId="{0328B2A3-408C-A140-865A-3A03FC058437}">
      <dgm:prSet/>
      <dgm:spPr/>
      <dgm:t>
        <a:bodyPr/>
        <a:lstStyle/>
        <a:p>
          <a:endParaRPr lang="en-US"/>
        </a:p>
      </dgm:t>
    </dgm:pt>
    <dgm:pt modelId="{8AC34032-294D-5747-AF9A-5EF4CB6FCAA5}">
      <dgm:prSet/>
      <dgm:spPr>
        <a:effectLst>
          <a:outerShdw blurRad="50800" dist="38100" dir="8100000" algn="tr" rotWithShape="0">
            <a:prstClr val="black">
              <a:alpha val="40000"/>
            </a:prstClr>
          </a:outerShdw>
        </a:effectLst>
      </dgm:spPr>
      <dgm:t>
        <a:bodyPr/>
        <a:lstStyle/>
        <a:p>
          <a:r>
            <a:rPr lang="en-US" i="0" dirty="0"/>
            <a:t>Conflict of Interest</a:t>
          </a:r>
        </a:p>
      </dgm:t>
    </dgm:pt>
    <dgm:pt modelId="{81844832-6864-3C41-8258-CCE42B086E5A}" type="parTrans" cxnId="{2A6F1DD5-7ED7-8F4C-9B38-603020F29F0F}">
      <dgm:prSet/>
      <dgm:spPr/>
      <dgm:t>
        <a:bodyPr/>
        <a:lstStyle/>
        <a:p>
          <a:endParaRPr lang="en-US"/>
        </a:p>
      </dgm:t>
    </dgm:pt>
    <dgm:pt modelId="{F01A16AB-CE34-AF45-8615-123D5BC446D3}" type="sibTrans" cxnId="{2A6F1DD5-7ED7-8F4C-9B38-603020F29F0F}">
      <dgm:prSet/>
      <dgm:spPr/>
      <dgm:t>
        <a:bodyPr/>
        <a:lstStyle/>
        <a:p>
          <a:endParaRPr lang="en-US"/>
        </a:p>
      </dgm:t>
    </dgm:pt>
    <dgm:pt modelId="{AF745F84-E082-864D-BBFA-55DA82404ADB}">
      <dgm:prSet/>
      <dgm:spPr/>
      <dgm:t>
        <a:bodyPr/>
        <a:lstStyle/>
        <a:p>
          <a:r>
            <a:rPr lang="en-US" dirty="0"/>
            <a:t>The UG requires recipients and subrecipients of federal financial assistance to maintain written standards of conduct covering conflicts of interest and governing the actions of its employees engaged in the selection, award, and administration of contracts. (</a:t>
          </a:r>
          <a:r>
            <a:rPr lang="en-US" b="1" u="sng" dirty="0">
              <a:hlinkClick xmlns:r="http://schemas.openxmlformats.org/officeDocument/2006/relationships" r:id="rId5">
                <a:extLst>
                  <a:ext uri="{A12FA001-AC4F-418D-AE19-62706E023703}">
                    <ahyp:hlinkClr xmlns:ahyp="http://schemas.microsoft.com/office/drawing/2018/hyperlinkcolor" val="tx"/>
                  </a:ext>
                </a:extLst>
              </a:hlinkClick>
            </a:rPr>
            <a:t>Sample policy here</a:t>
          </a:r>
          <a:r>
            <a:rPr lang="en-US" dirty="0"/>
            <a:t>.)</a:t>
          </a:r>
        </a:p>
      </dgm:t>
    </dgm:pt>
    <dgm:pt modelId="{D50FD268-CF8B-E249-98DA-84AB70A5192C}" type="parTrans" cxnId="{2F45A17B-E03A-4C49-8086-264E1B414E09}">
      <dgm:prSet/>
      <dgm:spPr/>
      <dgm:t>
        <a:bodyPr/>
        <a:lstStyle/>
        <a:p>
          <a:endParaRPr lang="en-US"/>
        </a:p>
      </dgm:t>
    </dgm:pt>
    <dgm:pt modelId="{DAC55C2F-5ECA-8D4C-A3B9-0CE9A6B21D6A}" type="sibTrans" cxnId="{2F45A17B-E03A-4C49-8086-264E1B414E09}">
      <dgm:prSet/>
      <dgm:spPr/>
      <dgm:t>
        <a:bodyPr/>
        <a:lstStyle/>
        <a:p>
          <a:endParaRPr lang="en-US"/>
        </a:p>
      </dgm:t>
    </dgm:pt>
    <dgm:pt modelId="{D8511F46-B64A-C640-8B89-1EB86548C3BC}" type="pres">
      <dgm:prSet presAssocID="{F117EE60-B9CB-424E-AF49-3A04443C8649}" presName="linearFlow" presStyleCnt="0">
        <dgm:presLayoutVars>
          <dgm:dir/>
          <dgm:animLvl val="lvl"/>
          <dgm:resizeHandles val="exact"/>
        </dgm:presLayoutVars>
      </dgm:prSet>
      <dgm:spPr/>
    </dgm:pt>
    <dgm:pt modelId="{9168AAF2-A0A3-0341-8A2C-F17386A0C92C}" type="pres">
      <dgm:prSet presAssocID="{6044385E-5E82-7145-AF99-142715A1ECA3}" presName="composite" presStyleCnt="0"/>
      <dgm:spPr/>
    </dgm:pt>
    <dgm:pt modelId="{A68B0F2E-5BD5-EB43-AA5A-B67BDA866B63}" type="pres">
      <dgm:prSet presAssocID="{6044385E-5E82-7145-AF99-142715A1ECA3}" presName="parentText" presStyleLbl="alignNode1" presStyleIdx="0" presStyleCnt="5">
        <dgm:presLayoutVars>
          <dgm:chMax val="1"/>
          <dgm:bulletEnabled val="1"/>
        </dgm:presLayoutVars>
      </dgm:prSet>
      <dgm:spPr/>
    </dgm:pt>
    <dgm:pt modelId="{1DF808AB-3D64-B145-B52D-0CE08C53F47A}" type="pres">
      <dgm:prSet presAssocID="{6044385E-5E82-7145-AF99-142715A1ECA3}" presName="descendantText" presStyleLbl="alignAcc1" presStyleIdx="0" presStyleCnt="5">
        <dgm:presLayoutVars>
          <dgm:bulletEnabled val="1"/>
        </dgm:presLayoutVars>
      </dgm:prSet>
      <dgm:spPr/>
    </dgm:pt>
    <dgm:pt modelId="{DE0CA77E-ECA4-E54E-A5C0-C6B9D26BCBFE}" type="pres">
      <dgm:prSet presAssocID="{5E8CBDD8-D2D1-B646-8DC9-A2790E8F749F}" presName="sp" presStyleCnt="0"/>
      <dgm:spPr/>
    </dgm:pt>
    <dgm:pt modelId="{4FF6E6D0-D563-AD41-8B4E-F268FF63133F}" type="pres">
      <dgm:prSet presAssocID="{17E7088E-37D7-E14F-8414-02FBD8E5B192}" presName="composite" presStyleCnt="0"/>
      <dgm:spPr/>
    </dgm:pt>
    <dgm:pt modelId="{F14040D4-44BF-D34E-97E0-69A566AB554B}" type="pres">
      <dgm:prSet presAssocID="{17E7088E-37D7-E14F-8414-02FBD8E5B192}" presName="parentText" presStyleLbl="alignNode1" presStyleIdx="1" presStyleCnt="5">
        <dgm:presLayoutVars>
          <dgm:chMax val="1"/>
          <dgm:bulletEnabled val="1"/>
        </dgm:presLayoutVars>
      </dgm:prSet>
      <dgm:spPr/>
    </dgm:pt>
    <dgm:pt modelId="{FE8D2E72-4480-484A-94D7-19A83A7C203C}" type="pres">
      <dgm:prSet presAssocID="{17E7088E-37D7-E14F-8414-02FBD8E5B192}" presName="descendantText" presStyleLbl="alignAcc1" presStyleIdx="1" presStyleCnt="5">
        <dgm:presLayoutVars>
          <dgm:bulletEnabled val="1"/>
        </dgm:presLayoutVars>
      </dgm:prSet>
      <dgm:spPr/>
    </dgm:pt>
    <dgm:pt modelId="{04A9C165-C041-AA48-978D-9C0C95BFF62C}" type="pres">
      <dgm:prSet presAssocID="{6ED5864E-8416-DF47-A386-D4F994B6D5AB}" presName="sp" presStyleCnt="0"/>
      <dgm:spPr/>
    </dgm:pt>
    <dgm:pt modelId="{32396594-1AA8-BB49-BAE8-957A4A25DE5F}" type="pres">
      <dgm:prSet presAssocID="{B13A47F0-5034-2A48-98E9-491D684356D1}" presName="composite" presStyleCnt="0"/>
      <dgm:spPr/>
    </dgm:pt>
    <dgm:pt modelId="{98CE0172-6EE1-6749-A6C8-F2BBFBC45159}" type="pres">
      <dgm:prSet presAssocID="{B13A47F0-5034-2A48-98E9-491D684356D1}" presName="parentText" presStyleLbl="alignNode1" presStyleIdx="2" presStyleCnt="5">
        <dgm:presLayoutVars>
          <dgm:chMax val="1"/>
          <dgm:bulletEnabled val="1"/>
        </dgm:presLayoutVars>
      </dgm:prSet>
      <dgm:spPr/>
    </dgm:pt>
    <dgm:pt modelId="{40012342-DE9C-034B-B28F-E5E6EC8B6014}" type="pres">
      <dgm:prSet presAssocID="{B13A47F0-5034-2A48-98E9-491D684356D1}" presName="descendantText" presStyleLbl="alignAcc1" presStyleIdx="2" presStyleCnt="5">
        <dgm:presLayoutVars>
          <dgm:bulletEnabled val="1"/>
        </dgm:presLayoutVars>
      </dgm:prSet>
      <dgm:spPr/>
    </dgm:pt>
    <dgm:pt modelId="{3DD6CB46-C957-A34D-8A43-A5EB0DD77BDA}" type="pres">
      <dgm:prSet presAssocID="{7457C47B-3857-6148-B874-10D18A8C90D8}" presName="sp" presStyleCnt="0"/>
      <dgm:spPr/>
    </dgm:pt>
    <dgm:pt modelId="{78949D3B-849B-D046-9678-E2CDCDD96CFD}" type="pres">
      <dgm:prSet presAssocID="{E17F8093-8FDA-8D4E-A068-A2AA37EDF432}" presName="composite" presStyleCnt="0"/>
      <dgm:spPr/>
    </dgm:pt>
    <dgm:pt modelId="{5CA5B7DE-DB9A-4A46-A82B-1EECEF8A0E55}" type="pres">
      <dgm:prSet presAssocID="{E17F8093-8FDA-8D4E-A068-A2AA37EDF432}" presName="parentText" presStyleLbl="alignNode1" presStyleIdx="3" presStyleCnt="5">
        <dgm:presLayoutVars>
          <dgm:chMax val="1"/>
          <dgm:bulletEnabled val="1"/>
        </dgm:presLayoutVars>
      </dgm:prSet>
      <dgm:spPr/>
    </dgm:pt>
    <dgm:pt modelId="{59C8FA81-C9BC-774F-8DA2-13A9F617B561}" type="pres">
      <dgm:prSet presAssocID="{E17F8093-8FDA-8D4E-A068-A2AA37EDF432}" presName="descendantText" presStyleLbl="alignAcc1" presStyleIdx="3" presStyleCnt="5">
        <dgm:presLayoutVars>
          <dgm:bulletEnabled val="1"/>
        </dgm:presLayoutVars>
      </dgm:prSet>
      <dgm:spPr/>
    </dgm:pt>
    <dgm:pt modelId="{E074A357-08DB-B14C-9465-444431385FD1}" type="pres">
      <dgm:prSet presAssocID="{DE16B433-FD04-1540-9081-C6C18EDA39E1}" presName="sp" presStyleCnt="0"/>
      <dgm:spPr/>
    </dgm:pt>
    <dgm:pt modelId="{6E3841E0-C38A-3A45-8F51-B7EB9FC2ADB2}" type="pres">
      <dgm:prSet presAssocID="{8AC34032-294D-5747-AF9A-5EF4CB6FCAA5}" presName="composite" presStyleCnt="0"/>
      <dgm:spPr/>
    </dgm:pt>
    <dgm:pt modelId="{3BABBCC3-2585-9145-9378-0861DE8AAB7D}" type="pres">
      <dgm:prSet presAssocID="{8AC34032-294D-5747-AF9A-5EF4CB6FCAA5}" presName="parentText" presStyleLbl="alignNode1" presStyleIdx="4" presStyleCnt="5">
        <dgm:presLayoutVars>
          <dgm:chMax val="1"/>
          <dgm:bulletEnabled val="1"/>
        </dgm:presLayoutVars>
      </dgm:prSet>
      <dgm:spPr/>
    </dgm:pt>
    <dgm:pt modelId="{5E6BC373-316E-D241-ABC1-871F32CF8412}" type="pres">
      <dgm:prSet presAssocID="{8AC34032-294D-5747-AF9A-5EF4CB6FCAA5}" presName="descendantText" presStyleLbl="alignAcc1" presStyleIdx="4" presStyleCnt="5">
        <dgm:presLayoutVars>
          <dgm:bulletEnabled val="1"/>
        </dgm:presLayoutVars>
      </dgm:prSet>
      <dgm:spPr/>
    </dgm:pt>
  </dgm:ptLst>
  <dgm:cxnLst>
    <dgm:cxn modelId="{2C660422-CE2D-4F44-82AD-B20DD60E474C}" type="presOf" srcId="{17E7088E-37D7-E14F-8414-02FBD8E5B192}" destId="{F14040D4-44BF-D34E-97E0-69A566AB554B}" srcOrd="0" destOrd="0" presId="urn:microsoft.com/office/officeart/2005/8/layout/chevron2"/>
    <dgm:cxn modelId="{ECDF7B26-F9AA-494B-B85F-B5B271F3C7CD}" type="presOf" srcId="{D1F359FC-93B3-0C41-9C3E-A42D5C74FC1E}" destId="{59C8FA81-C9BC-774F-8DA2-13A9F617B561}" srcOrd="0" destOrd="0" presId="urn:microsoft.com/office/officeart/2005/8/layout/chevron2"/>
    <dgm:cxn modelId="{D83B2E2A-4390-614D-A708-578AB979CF19}" type="presOf" srcId="{D1A9ED23-E7A1-1C41-9813-FF07CE9F63B3}" destId="{40012342-DE9C-034B-B28F-E5E6EC8B6014}" srcOrd="0" destOrd="0" presId="urn:microsoft.com/office/officeart/2005/8/layout/chevron2"/>
    <dgm:cxn modelId="{4751A72B-2BF5-7C4F-AFDD-1F24F3AD023D}" srcId="{F117EE60-B9CB-424E-AF49-3A04443C8649}" destId="{E17F8093-8FDA-8D4E-A068-A2AA37EDF432}" srcOrd="3" destOrd="0" parTransId="{4B325278-635D-404C-B5E6-B4C91A3D3C5D}" sibTransId="{DE16B433-FD04-1540-9081-C6C18EDA39E1}"/>
    <dgm:cxn modelId="{53ECFD2C-692B-1240-B20C-D19A0785DBDE}" srcId="{F117EE60-B9CB-424E-AF49-3A04443C8649}" destId="{17E7088E-37D7-E14F-8414-02FBD8E5B192}" srcOrd="1" destOrd="0" parTransId="{5FE08347-21E9-FA47-BE87-668E4B660081}" sibTransId="{6ED5864E-8416-DF47-A386-D4F994B6D5AB}"/>
    <dgm:cxn modelId="{BD81E030-E00C-064F-BFF1-471FBBEE9A78}" type="presOf" srcId="{BA975726-A961-E749-9ADE-3456EC347E6C}" destId="{FE8D2E72-4480-484A-94D7-19A83A7C203C}" srcOrd="0" destOrd="0" presId="urn:microsoft.com/office/officeart/2005/8/layout/chevron2"/>
    <dgm:cxn modelId="{90CBAC3A-1C0C-A945-92CA-6A70F3361DCB}" type="presOf" srcId="{8AC34032-294D-5747-AF9A-5EF4CB6FCAA5}" destId="{3BABBCC3-2585-9145-9378-0861DE8AAB7D}" srcOrd="0" destOrd="0" presId="urn:microsoft.com/office/officeart/2005/8/layout/chevron2"/>
    <dgm:cxn modelId="{7BFC143C-038A-A642-8036-DB1E2969972D}" type="presOf" srcId="{AF745F84-E082-864D-BBFA-55DA82404ADB}" destId="{5E6BC373-316E-D241-ABC1-871F32CF8412}" srcOrd="0" destOrd="0" presId="urn:microsoft.com/office/officeart/2005/8/layout/chevron2"/>
    <dgm:cxn modelId="{7A03D53E-2A7B-CC4E-99B8-4AFC467C8788}" srcId="{6044385E-5E82-7145-AF99-142715A1ECA3}" destId="{923535BB-B0CA-5445-8BFB-6F549C10BB2C}" srcOrd="0" destOrd="0" parTransId="{20AF0D3C-C7A9-E249-89D9-F585503EB8EF}" sibTransId="{33F13D12-9D10-804B-8A69-CA615577C6F4}"/>
    <dgm:cxn modelId="{D396D95E-DBB0-BF48-90D6-81714C63720F}" type="presOf" srcId="{923535BB-B0CA-5445-8BFB-6F549C10BB2C}" destId="{1DF808AB-3D64-B145-B52D-0CE08C53F47A}" srcOrd="0" destOrd="0" presId="urn:microsoft.com/office/officeart/2005/8/layout/chevron2"/>
    <dgm:cxn modelId="{2F45A17B-E03A-4C49-8086-264E1B414E09}" srcId="{8AC34032-294D-5747-AF9A-5EF4CB6FCAA5}" destId="{AF745F84-E082-864D-BBFA-55DA82404ADB}" srcOrd="0" destOrd="0" parTransId="{D50FD268-CF8B-E249-98DA-84AB70A5192C}" sibTransId="{DAC55C2F-5ECA-8D4C-A3B9-0CE9A6B21D6A}"/>
    <dgm:cxn modelId="{D2D2359A-394C-3F49-AC0B-FA59F7F21AF2}" type="presOf" srcId="{F117EE60-B9CB-424E-AF49-3A04443C8649}" destId="{D8511F46-B64A-C640-8B89-1EB86548C3BC}" srcOrd="0" destOrd="0" presId="urn:microsoft.com/office/officeart/2005/8/layout/chevron2"/>
    <dgm:cxn modelId="{0328B2A3-408C-A140-865A-3A03FC058437}" srcId="{E17F8093-8FDA-8D4E-A068-A2AA37EDF432}" destId="{D1F359FC-93B3-0C41-9C3E-A42D5C74FC1E}" srcOrd="0" destOrd="0" parTransId="{344A5620-5E5E-9D48-BC6C-C11C63DF0D7A}" sibTransId="{5FBCC697-2799-EB4F-8843-A3A1BC9F1CBA}"/>
    <dgm:cxn modelId="{979276BA-4A17-6B4B-B846-08EC61E13393}" type="presOf" srcId="{6044385E-5E82-7145-AF99-142715A1ECA3}" destId="{A68B0F2E-5BD5-EB43-AA5A-B67BDA866B63}" srcOrd="0" destOrd="0" presId="urn:microsoft.com/office/officeart/2005/8/layout/chevron2"/>
    <dgm:cxn modelId="{24E57FCE-A393-2840-B04E-EF3BB1973283}" srcId="{F117EE60-B9CB-424E-AF49-3A04443C8649}" destId="{B13A47F0-5034-2A48-98E9-491D684356D1}" srcOrd="2" destOrd="0" parTransId="{71803BE7-A488-B748-AF1C-2A91CF7382FD}" sibTransId="{7457C47B-3857-6148-B874-10D18A8C90D8}"/>
    <dgm:cxn modelId="{2A6F1DD5-7ED7-8F4C-9B38-603020F29F0F}" srcId="{F117EE60-B9CB-424E-AF49-3A04443C8649}" destId="{8AC34032-294D-5747-AF9A-5EF4CB6FCAA5}" srcOrd="4" destOrd="0" parTransId="{81844832-6864-3C41-8258-CCE42B086E5A}" sibTransId="{F01A16AB-CE34-AF45-8615-123D5BC446D3}"/>
    <dgm:cxn modelId="{2EAEE1D5-BF59-F34D-8910-AA555816A170}" srcId="{B13A47F0-5034-2A48-98E9-491D684356D1}" destId="{D1A9ED23-E7A1-1C41-9813-FF07CE9F63B3}" srcOrd="0" destOrd="0" parTransId="{1DBD3554-0D2A-624E-B9F5-6AB536D734E5}" sibTransId="{7D5252AE-DD3A-D94E-9759-71C1F30CD77E}"/>
    <dgm:cxn modelId="{CF847DD9-2C7C-6A40-B8D4-A4FC256D9D92}" srcId="{17E7088E-37D7-E14F-8414-02FBD8E5B192}" destId="{BA975726-A961-E749-9ADE-3456EC347E6C}" srcOrd="0" destOrd="0" parTransId="{A36C58FC-EC9A-6446-ABE8-E480703C4172}" sibTransId="{3A622814-C21C-104C-9A87-C888B75C2B24}"/>
    <dgm:cxn modelId="{7DC26BDC-8C0F-9B4C-8001-D56F849D319E}" srcId="{F117EE60-B9CB-424E-AF49-3A04443C8649}" destId="{6044385E-5E82-7145-AF99-142715A1ECA3}" srcOrd="0" destOrd="0" parTransId="{6835E514-F51C-AE47-A276-1A424EE6D29B}" sibTransId="{5E8CBDD8-D2D1-B646-8DC9-A2790E8F749F}"/>
    <dgm:cxn modelId="{52A94EEC-D387-FC43-9841-0363573CCD11}" type="presOf" srcId="{E17F8093-8FDA-8D4E-A068-A2AA37EDF432}" destId="{5CA5B7DE-DB9A-4A46-A82B-1EECEF8A0E55}" srcOrd="0" destOrd="0" presId="urn:microsoft.com/office/officeart/2005/8/layout/chevron2"/>
    <dgm:cxn modelId="{CE5AAFEF-E434-2F45-8DBD-B100EFF33202}" type="presOf" srcId="{B13A47F0-5034-2A48-98E9-491D684356D1}" destId="{98CE0172-6EE1-6749-A6C8-F2BBFBC45159}" srcOrd="0" destOrd="0" presId="urn:microsoft.com/office/officeart/2005/8/layout/chevron2"/>
    <dgm:cxn modelId="{8FA1CC7C-A0A0-F942-9F49-044E5AFE081E}" type="presParOf" srcId="{D8511F46-B64A-C640-8B89-1EB86548C3BC}" destId="{9168AAF2-A0A3-0341-8A2C-F17386A0C92C}" srcOrd="0" destOrd="0" presId="urn:microsoft.com/office/officeart/2005/8/layout/chevron2"/>
    <dgm:cxn modelId="{5F6C711C-1EFF-F049-B408-4D6116CB47BD}" type="presParOf" srcId="{9168AAF2-A0A3-0341-8A2C-F17386A0C92C}" destId="{A68B0F2E-5BD5-EB43-AA5A-B67BDA866B63}" srcOrd="0" destOrd="0" presId="urn:microsoft.com/office/officeart/2005/8/layout/chevron2"/>
    <dgm:cxn modelId="{53647D40-0F99-6F4C-8FA7-04C2B707159B}" type="presParOf" srcId="{9168AAF2-A0A3-0341-8A2C-F17386A0C92C}" destId="{1DF808AB-3D64-B145-B52D-0CE08C53F47A}" srcOrd="1" destOrd="0" presId="urn:microsoft.com/office/officeart/2005/8/layout/chevron2"/>
    <dgm:cxn modelId="{74A5E4A9-40F9-AA47-B66E-C05CC9214336}" type="presParOf" srcId="{D8511F46-B64A-C640-8B89-1EB86548C3BC}" destId="{DE0CA77E-ECA4-E54E-A5C0-C6B9D26BCBFE}" srcOrd="1" destOrd="0" presId="urn:microsoft.com/office/officeart/2005/8/layout/chevron2"/>
    <dgm:cxn modelId="{EA7B82CC-2E8D-184F-ACEC-4E656E53FB10}" type="presParOf" srcId="{D8511F46-B64A-C640-8B89-1EB86548C3BC}" destId="{4FF6E6D0-D563-AD41-8B4E-F268FF63133F}" srcOrd="2" destOrd="0" presId="urn:microsoft.com/office/officeart/2005/8/layout/chevron2"/>
    <dgm:cxn modelId="{B6908F7B-BDA2-2441-A9AC-56736A3DDEA6}" type="presParOf" srcId="{4FF6E6D0-D563-AD41-8B4E-F268FF63133F}" destId="{F14040D4-44BF-D34E-97E0-69A566AB554B}" srcOrd="0" destOrd="0" presId="urn:microsoft.com/office/officeart/2005/8/layout/chevron2"/>
    <dgm:cxn modelId="{9E662041-3367-474C-B721-664807EC7B6B}" type="presParOf" srcId="{4FF6E6D0-D563-AD41-8B4E-F268FF63133F}" destId="{FE8D2E72-4480-484A-94D7-19A83A7C203C}" srcOrd="1" destOrd="0" presId="urn:microsoft.com/office/officeart/2005/8/layout/chevron2"/>
    <dgm:cxn modelId="{C5AC995F-7386-DE4D-B9CC-EB6C7E4DF070}" type="presParOf" srcId="{D8511F46-B64A-C640-8B89-1EB86548C3BC}" destId="{04A9C165-C041-AA48-978D-9C0C95BFF62C}" srcOrd="3" destOrd="0" presId="urn:microsoft.com/office/officeart/2005/8/layout/chevron2"/>
    <dgm:cxn modelId="{50078331-30FA-8849-8AE9-D91D3D89B02E}" type="presParOf" srcId="{D8511F46-B64A-C640-8B89-1EB86548C3BC}" destId="{32396594-1AA8-BB49-BAE8-957A4A25DE5F}" srcOrd="4" destOrd="0" presId="urn:microsoft.com/office/officeart/2005/8/layout/chevron2"/>
    <dgm:cxn modelId="{1922BF1B-1122-E244-B57B-3AA95EA7C8BC}" type="presParOf" srcId="{32396594-1AA8-BB49-BAE8-957A4A25DE5F}" destId="{98CE0172-6EE1-6749-A6C8-F2BBFBC45159}" srcOrd="0" destOrd="0" presId="urn:microsoft.com/office/officeart/2005/8/layout/chevron2"/>
    <dgm:cxn modelId="{11C73EE9-7543-B74E-8F7D-F1D6CC5A8B41}" type="presParOf" srcId="{32396594-1AA8-BB49-BAE8-957A4A25DE5F}" destId="{40012342-DE9C-034B-B28F-E5E6EC8B6014}" srcOrd="1" destOrd="0" presId="urn:microsoft.com/office/officeart/2005/8/layout/chevron2"/>
    <dgm:cxn modelId="{C1828AE3-BEB8-9845-8BB5-5B5968B1BDE0}" type="presParOf" srcId="{D8511F46-B64A-C640-8B89-1EB86548C3BC}" destId="{3DD6CB46-C957-A34D-8A43-A5EB0DD77BDA}" srcOrd="5" destOrd="0" presId="urn:microsoft.com/office/officeart/2005/8/layout/chevron2"/>
    <dgm:cxn modelId="{EAE83E14-52D4-C54B-941A-84673798923C}" type="presParOf" srcId="{D8511F46-B64A-C640-8B89-1EB86548C3BC}" destId="{78949D3B-849B-D046-9678-E2CDCDD96CFD}" srcOrd="6" destOrd="0" presId="urn:microsoft.com/office/officeart/2005/8/layout/chevron2"/>
    <dgm:cxn modelId="{9CDBB019-C587-6649-BEEB-C012B77EFB6D}" type="presParOf" srcId="{78949D3B-849B-D046-9678-E2CDCDD96CFD}" destId="{5CA5B7DE-DB9A-4A46-A82B-1EECEF8A0E55}" srcOrd="0" destOrd="0" presId="urn:microsoft.com/office/officeart/2005/8/layout/chevron2"/>
    <dgm:cxn modelId="{0E988B3B-D7F5-C84F-9878-739BE5E21DD5}" type="presParOf" srcId="{78949D3B-849B-D046-9678-E2CDCDD96CFD}" destId="{59C8FA81-C9BC-774F-8DA2-13A9F617B561}" srcOrd="1" destOrd="0" presId="urn:microsoft.com/office/officeart/2005/8/layout/chevron2"/>
    <dgm:cxn modelId="{F9006D6A-066A-824A-8051-BC9B6F0FEFC0}" type="presParOf" srcId="{D8511F46-B64A-C640-8B89-1EB86548C3BC}" destId="{E074A357-08DB-B14C-9465-444431385FD1}" srcOrd="7" destOrd="0" presId="urn:microsoft.com/office/officeart/2005/8/layout/chevron2"/>
    <dgm:cxn modelId="{44F1A63B-3B05-8848-B5D8-C6617759402D}" type="presParOf" srcId="{D8511F46-B64A-C640-8B89-1EB86548C3BC}" destId="{6E3841E0-C38A-3A45-8F51-B7EB9FC2ADB2}" srcOrd="8" destOrd="0" presId="urn:microsoft.com/office/officeart/2005/8/layout/chevron2"/>
    <dgm:cxn modelId="{72455B97-49DF-B044-B88C-4697B50BE36F}" type="presParOf" srcId="{6E3841E0-C38A-3A45-8F51-B7EB9FC2ADB2}" destId="{3BABBCC3-2585-9145-9378-0861DE8AAB7D}" srcOrd="0" destOrd="0" presId="urn:microsoft.com/office/officeart/2005/8/layout/chevron2"/>
    <dgm:cxn modelId="{4776A8E3-2DF5-C545-9EFD-BD9D82B936DB}" type="presParOf" srcId="{6E3841E0-C38A-3A45-8F51-B7EB9FC2ADB2}" destId="{5E6BC373-316E-D241-ABC1-871F32CF841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D90B454-4856-3944-9CD1-96E1F11E9384}"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966F62E8-28F1-6B4F-AABC-317C2ADA9FC9}">
      <dgm:prSet custT="1"/>
      <dgm:spPr/>
      <dgm:t>
        <a:bodyPr/>
        <a:lstStyle/>
        <a:p>
          <a:r>
            <a:rPr lang="en-US" sz="1800" b="1" dirty="0"/>
            <a:t>Financial Audit</a:t>
          </a:r>
          <a:r>
            <a:rPr lang="en-US" sz="1800" dirty="0"/>
            <a:t>: All local governments must undergo an annual financial audit (G.S. 159-34)</a:t>
          </a:r>
        </a:p>
      </dgm:t>
    </dgm:pt>
    <dgm:pt modelId="{8B0FFEFF-1AA9-CA45-A6A0-D26B6E501C27}" type="parTrans" cxnId="{B0911211-C87D-124E-BD5F-68081055A16D}">
      <dgm:prSet/>
      <dgm:spPr/>
      <dgm:t>
        <a:bodyPr/>
        <a:lstStyle/>
        <a:p>
          <a:endParaRPr lang="en-US"/>
        </a:p>
      </dgm:t>
    </dgm:pt>
    <dgm:pt modelId="{70387E65-F01A-5044-86BE-761113D107A6}" type="sibTrans" cxnId="{B0911211-C87D-124E-BD5F-68081055A16D}">
      <dgm:prSet/>
      <dgm:spPr/>
      <dgm:t>
        <a:bodyPr/>
        <a:lstStyle/>
        <a:p>
          <a:endParaRPr lang="en-US"/>
        </a:p>
      </dgm:t>
    </dgm:pt>
    <dgm:pt modelId="{05528F93-58D8-AC4E-8D33-602BE3E80055}">
      <dgm:prSet custT="1"/>
      <dgm:spPr/>
      <dgm:t>
        <a:bodyPr/>
        <a:lstStyle/>
        <a:p>
          <a:r>
            <a:rPr lang="en-US" sz="1800" b="1" dirty="0"/>
            <a:t>Yellow Book Audit</a:t>
          </a:r>
          <a:r>
            <a:rPr lang="en-US" sz="1800" dirty="0"/>
            <a:t>: Expend $100,000 or more in </a:t>
          </a:r>
          <a:r>
            <a:rPr lang="en-US" sz="1800" u="sng" dirty="0"/>
            <a:t>combined</a:t>
          </a:r>
          <a:r>
            <a:rPr lang="en-US" sz="1800" dirty="0"/>
            <a:t> federal or state dollars</a:t>
          </a:r>
        </a:p>
      </dgm:t>
    </dgm:pt>
    <dgm:pt modelId="{C08BAC32-9933-5D44-B95B-C1E0D0A7725D}" type="parTrans" cxnId="{B061F60E-582D-1643-8D71-A1272C966AFA}">
      <dgm:prSet/>
      <dgm:spPr/>
      <dgm:t>
        <a:bodyPr/>
        <a:lstStyle/>
        <a:p>
          <a:endParaRPr lang="en-US"/>
        </a:p>
      </dgm:t>
    </dgm:pt>
    <dgm:pt modelId="{5342A52E-69AD-D741-8764-A734DF3ADC92}" type="sibTrans" cxnId="{B061F60E-582D-1643-8D71-A1272C966AFA}">
      <dgm:prSet/>
      <dgm:spPr/>
      <dgm:t>
        <a:bodyPr/>
        <a:lstStyle/>
        <a:p>
          <a:endParaRPr lang="en-US"/>
        </a:p>
      </dgm:t>
    </dgm:pt>
    <dgm:pt modelId="{E8D6D5BC-E02A-0A4B-AF2A-E875B060F982}">
      <dgm:prSet custT="1"/>
      <dgm:spPr/>
      <dgm:t>
        <a:bodyPr/>
        <a:lstStyle/>
        <a:p>
          <a:r>
            <a:rPr lang="en-US" sz="1800" b="1" dirty="0"/>
            <a:t>Alternative Compliance Engagement:</a:t>
          </a:r>
        </a:p>
        <a:p>
          <a:r>
            <a:rPr lang="en-US" sz="1800" dirty="0"/>
            <a:t>For local governments receiving $0-$10 million in ARP/CSLFRF</a:t>
          </a:r>
        </a:p>
        <a:p>
          <a:r>
            <a:rPr lang="en-US" sz="1800" dirty="0"/>
            <a:t>If only reason triggering Single Audit is ARP/CSLFRF, then can do this as alternative to Single Audit.</a:t>
          </a:r>
        </a:p>
      </dgm:t>
    </dgm:pt>
    <dgm:pt modelId="{9993D395-CCF3-C84B-9DBA-AF33CC3E3292}" type="parTrans" cxnId="{2189A149-CA79-7749-9BDA-118BA0D83C56}">
      <dgm:prSet/>
      <dgm:spPr/>
      <dgm:t>
        <a:bodyPr/>
        <a:lstStyle/>
        <a:p>
          <a:endParaRPr lang="en-US"/>
        </a:p>
      </dgm:t>
    </dgm:pt>
    <dgm:pt modelId="{2780AA59-F79E-8F4B-A1AD-17F3EFEF2249}" type="sibTrans" cxnId="{2189A149-CA79-7749-9BDA-118BA0D83C56}">
      <dgm:prSet/>
      <dgm:spPr/>
      <dgm:t>
        <a:bodyPr/>
        <a:lstStyle/>
        <a:p>
          <a:endParaRPr lang="en-US"/>
        </a:p>
      </dgm:t>
    </dgm:pt>
    <dgm:pt modelId="{BD9FACEB-0694-6141-873D-BFF052352959}">
      <dgm:prSet custT="1"/>
      <dgm:spPr/>
      <dgm:t>
        <a:bodyPr/>
        <a:lstStyle/>
        <a:p>
          <a:r>
            <a:rPr lang="en-US" sz="1800" b="1" dirty="0"/>
            <a:t>Federal Single Audit</a:t>
          </a:r>
        </a:p>
        <a:p>
          <a:r>
            <a:rPr lang="en-US" sz="1800" dirty="0"/>
            <a:t>Expend $750,000 or more in </a:t>
          </a:r>
          <a:r>
            <a:rPr lang="en-US" sz="1800" u="sng" dirty="0"/>
            <a:t>federal</a:t>
          </a:r>
          <a:r>
            <a:rPr lang="en-US" sz="1800" dirty="0"/>
            <a:t> dollars during the non-federal entity’s fiscal year</a:t>
          </a:r>
          <a:endParaRPr lang="en-US" sz="1800" b="1" dirty="0"/>
        </a:p>
      </dgm:t>
    </dgm:pt>
    <dgm:pt modelId="{6D017F48-E29B-EF4E-883F-6DC2762C3DDB}" type="parTrans" cxnId="{5BD2EC86-66AF-4848-9895-B9AD99A1192A}">
      <dgm:prSet/>
      <dgm:spPr/>
      <dgm:t>
        <a:bodyPr/>
        <a:lstStyle/>
        <a:p>
          <a:endParaRPr lang="en-US"/>
        </a:p>
      </dgm:t>
    </dgm:pt>
    <dgm:pt modelId="{0396C0B7-4844-E142-9F95-6FCC119ADA49}" type="sibTrans" cxnId="{5BD2EC86-66AF-4848-9895-B9AD99A1192A}">
      <dgm:prSet/>
      <dgm:spPr/>
      <dgm:t>
        <a:bodyPr/>
        <a:lstStyle/>
        <a:p>
          <a:endParaRPr lang="en-US"/>
        </a:p>
      </dgm:t>
    </dgm:pt>
    <dgm:pt modelId="{176D9501-C544-584C-B258-8D70AFCC4A1B}" type="pres">
      <dgm:prSet presAssocID="{ED90B454-4856-3944-9CD1-96E1F11E9384}" presName="rootnode" presStyleCnt="0">
        <dgm:presLayoutVars>
          <dgm:chMax/>
          <dgm:chPref/>
          <dgm:dir/>
          <dgm:animLvl val="lvl"/>
        </dgm:presLayoutVars>
      </dgm:prSet>
      <dgm:spPr/>
    </dgm:pt>
    <dgm:pt modelId="{AE7991EB-F536-ED4B-95E7-C5E2874C8435}" type="pres">
      <dgm:prSet presAssocID="{966F62E8-28F1-6B4F-AABC-317C2ADA9FC9}" presName="composite" presStyleCnt="0"/>
      <dgm:spPr/>
    </dgm:pt>
    <dgm:pt modelId="{FD956EA5-92F3-EC4C-97CC-F5860E5C475E}" type="pres">
      <dgm:prSet presAssocID="{966F62E8-28F1-6B4F-AABC-317C2ADA9FC9}" presName="LShape" presStyleLbl="alignNode1" presStyleIdx="0" presStyleCnt="7"/>
      <dgm:spPr>
        <a:solidFill>
          <a:schemeClr val="accent5"/>
        </a:solidFill>
      </dgm:spPr>
    </dgm:pt>
    <dgm:pt modelId="{291CC0C1-301C-0B45-AC69-1482F277357D}" type="pres">
      <dgm:prSet presAssocID="{966F62E8-28F1-6B4F-AABC-317C2ADA9FC9}" presName="ParentText" presStyleLbl="revTx" presStyleIdx="0" presStyleCnt="4">
        <dgm:presLayoutVars>
          <dgm:chMax val="0"/>
          <dgm:chPref val="0"/>
          <dgm:bulletEnabled val="1"/>
        </dgm:presLayoutVars>
      </dgm:prSet>
      <dgm:spPr/>
    </dgm:pt>
    <dgm:pt modelId="{2A83E006-2E7A-5E48-B149-A10E707355DD}" type="pres">
      <dgm:prSet presAssocID="{966F62E8-28F1-6B4F-AABC-317C2ADA9FC9}" presName="Triangle" presStyleLbl="alignNode1" presStyleIdx="1" presStyleCnt="7"/>
      <dgm:spPr>
        <a:solidFill>
          <a:schemeClr val="accent5"/>
        </a:solidFill>
      </dgm:spPr>
    </dgm:pt>
    <dgm:pt modelId="{452AD311-DF62-EE4D-B3CA-08F7BF4168DF}" type="pres">
      <dgm:prSet presAssocID="{70387E65-F01A-5044-86BE-761113D107A6}" presName="sibTrans" presStyleCnt="0"/>
      <dgm:spPr/>
    </dgm:pt>
    <dgm:pt modelId="{0DF49E39-11BF-4647-8024-E593B807DD8D}" type="pres">
      <dgm:prSet presAssocID="{70387E65-F01A-5044-86BE-761113D107A6}" presName="space" presStyleCnt="0"/>
      <dgm:spPr/>
    </dgm:pt>
    <dgm:pt modelId="{3585C467-B8F0-CD49-814A-6C25302BF627}" type="pres">
      <dgm:prSet presAssocID="{05528F93-58D8-AC4E-8D33-602BE3E80055}" presName="composite" presStyleCnt="0"/>
      <dgm:spPr/>
    </dgm:pt>
    <dgm:pt modelId="{D6AFB907-DF79-EA47-968F-6B735C25330A}" type="pres">
      <dgm:prSet presAssocID="{05528F93-58D8-AC4E-8D33-602BE3E80055}" presName="LShape" presStyleLbl="alignNode1" presStyleIdx="2" presStyleCnt="7"/>
      <dgm:spPr>
        <a:solidFill>
          <a:schemeClr val="accent5"/>
        </a:solidFill>
      </dgm:spPr>
    </dgm:pt>
    <dgm:pt modelId="{F3D67B1E-D9AA-E043-8165-277E91EFB71E}" type="pres">
      <dgm:prSet presAssocID="{05528F93-58D8-AC4E-8D33-602BE3E80055}" presName="ParentText" presStyleLbl="revTx" presStyleIdx="1" presStyleCnt="4">
        <dgm:presLayoutVars>
          <dgm:chMax val="0"/>
          <dgm:chPref val="0"/>
          <dgm:bulletEnabled val="1"/>
        </dgm:presLayoutVars>
      </dgm:prSet>
      <dgm:spPr/>
    </dgm:pt>
    <dgm:pt modelId="{CBAFB9FD-F4AA-C94A-A28B-BD70CCA20BAD}" type="pres">
      <dgm:prSet presAssocID="{05528F93-58D8-AC4E-8D33-602BE3E80055}" presName="Triangle" presStyleLbl="alignNode1" presStyleIdx="3" presStyleCnt="7"/>
      <dgm:spPr>
        <a:solidFill>
          <a:schemeClr val="accent5"/>
        </a:solidFill>
      </dgm:spPr>
    </dgm:pt>
    <dgm:pt modelId="{24B9AC5D-E26B-7C44-83E5-C3279BC57FC7}" type="pres">
      <dgm:prSet presAssocID="{5342A52E-69AD-D741-8764-A734DF3ADC92}" presName="sibTrans" presStyleCnt="0"/>
      <dgm:spPr/>
    </dgm:pt>
    <dgm:pt modelId="{EAF573B7-A9C8-EB48-9028-B80177E9DB11}" type="pres">
      <dgm:prSet presAssocID="{5342A52E-69AD-D741-8764-A734DF3ADC92}" presName="space" presStyleCnt="0"/>
      <dgm:spPr/>
    </dgm:pt>
    <dgm:pt modelId="{5A657D41-F8FC-F04D-BE58-1F85A799D502}" type="pres">
      <dgm:prSet presAssocID="{BD9FACEB-0694-6141-873D-BFF052352959}" presName="composite" presStyleCnt="0"/>
      <dgm:spPr/>
    </dgm:pt>
    <dgm:pt modelId="{30184CDE-35E6-5C44-B6EF-04C372CE403F}" type="pres">
      <dgm:prSet presAssocID="{BD9FACEB-0694-6141-873D-BFF052352959}" presName="LShape" presStyleLbl="alignNode1" presStyleIdx="4" presStyleCnt="7"/>
      <dgm:spPr>
        <a:solidFill>
          <a:schemeClr val="accent5"/>
        </a:solidFill>
      </dgm:spPr>
    </dgm:pt>
    <dgm:pt modelId="{CD7D69A3-288D-7C43-8A0A-5CF037676CB8}" type="pres">
      <dgm:prSet presAssocID="{BD9FACEB-0694-6141-873D-BFF052352959}" presName="ParentText" presStyleLbl="revTx" presStyleIdx="2" presStyleCnt="4">
        <dgm:presLayoutVars>
          <dgm:chMax val="0"/>
          <dgm:chPref val="0"/>
          <dgm:bulletEnabled val="1"/>
        </dgm:presLayoutVars>
      </dgm:prSet>
      <dgm:spPr/>
    </dgm:pt>
    <dgm:pt modelId="{53E24A4A-9116-E641-863B-8928BF485CBA}" type="pres">
      <dgm:prSet presAssocID="{BD9FACEB-0694-6141-873D-BFF052352959}" presName="Triangle" presStyleLbl="alignNode1" presStyleIdx="5" presStyleCnt="7"/>
      <dgm:spPr>
        <a:solidFill>
          <a:schemeClr val="accent5"/>
        </a:solidFill>
      </dgm:spPr>
    </dgm:pt>
    <dgm:pt modelId="{3D1B46DC-6C04-8146-AE3F-1FFD14B43E18}" type="pres">
      <dgm:prSet presAssocID="{0396C0B7-4844-E142-9F95-6FCC119ADA49}" presName="sibTrans" presStyleCnt="0"/>
      <dgm:spPr/>
    </dgm:pt>
    <dgm:pt modelId="{410C9A46-46F3-4E45-9051-34F3F83F0221}" type="pres">
      <dgm:prSet presAssocID="{0396C0B7-4844-E142-9F95-6FCC119ADA49}" presName="space" presStyleCnt="0"/>
      <dgm:spPr/>
    </dgm:pt>
    <dgm:pt modelId="{F4C54DA7-3E0B-C942-B0DA-B9B2D05F8747}" type="pres">
      <dgm:prSet presAssocID="{E8D6D5BC-E02A-0A4B-AF2A-E875B060F982}" presName="composite" presStyleCnt="0"/>
      <dgm:spPr/>
    </dgm:pt>
    <dgm:pt modelId="{F4C54C9E-5F76-8642-B35B-24070FE59ED5}" type="pres">
      <dgm:prSet presAssocID="{E8D6D5BC-E02A-0A4B-AF2A-E875B060F982}" presName="LShape" presStyleLbl="alignNode1" presStyleIdx="6" presStyleCnt="7"/>
      <dgm:spPr>
        <a:solidFill>
          <a:schemeClr val="accent2"/>
        </a:solidFill>
      </dgm:spPr>
    </dgm:pt>
    <dgm:pt modelId="{0F0415BC-35C2-504D-A71E-424BD9BB801C}" type="pres">
      <dgm:prSet presAssocID="{E8D6D5BC-E02A-0A4B-AF2A-E875B060F982}" presName="ParentText" presStyleLbl="revTx" presStyleIdx="3" presStyleCnt="4">
        <dgm:presLayoutVars>
          <dgm:chMax val="0"/>
          <dgm:chPref val="0"/>
          <dgm:bulletEnabled val="1"/>
        </dgm:presLayoutVars>
      </dgm:prSet>
      <dgm:spPr/>
    </dgm:pt>
  </dgm:ptLst>
  <dgm:cxnLst>
    <dgm:cxn modelId="{B061F60E-582D-1643-8D71-A1272C966AFA}" srcId="{ED90B454-4856-3944-9CD1-96E1F11E9384}" destId="{05528F93-58D8-AC4E-8D33-602BE3E80055}" srcOrd="1" destOrd="0" parTransId="{C08BAC32-9933-5D44-B95B-C1E0D0A7725D}" sibTransId="{5342A52E-69AD-D741-8764-A734DF3ADC92}"/>
    <dgm:cxn modelId="{B0911211-C87D-124E-BD5F-68081055A16D}" srcId="{ED90B454-4856-3944-9CD1-96E1F11E9384}" destId="{966F62E8-28F1-6B4F-AABC-317C2ADA9FC9}" srcOrd="0" destOrd="0" parTransId="{8B0FFEFF-1AA9-CA45-A6A0-D26B6E501C27}" sibTransId="{70387E65-F01A-5044-86BE-761113D107A6}"/>
    <dgm:cxn modelId="{7545B512-51F6-5445-90E2-6E86F9A811C0}" type="presOf" srcId="{966F62E8-28F1-6B4F-AABC-317C2ADA9FC9}" destId="{291CC0C1-301C-0B45-AC69-1482F277357D}" srcOrd="0" destOrd="0" presId="urn:microsoft.com/office/officeart/2009/3/layout/StepUpProcess"/>
    <dgm:cxn modelId="{12454227-F78A-D849-83AE-DB1EEEDA50D2}" type="presOf" srcId="{E8D6D5BC-E02A-0A4B-AF2A-E875B060F982}" destId="{0F0415BC-35C2-504D-A71E-424BD9BB801C}" srcOrd="0" destOrd="0" presId="urn:microsoft.com/office/officeart/2009/3/layout/StepUpProcess"/>
    <dgm:cxn modelId="{2189A149-CA79-7749-9BDA-118BA0D83C56}" srcId="{ED90B454-4856-3944-9CD1-96E1F11E9384}" destId="{E8D6D5BC-E02A-0A4B-AF2A-E875B060F982}" srcOrd="3" destOrd="0" parTransId="{9993D395-CCF3-C84B-9DBA-AF33CC3E3292}" sibTransId="{2780AA59-F79E-8F4B-A1AD-17F3EFEF2249}"/>
    <dgm:cxn modelId="{D1045082-821C-DF43-91F7-C85D4C6CAAB4}" type="presOf" srcId="{BD9FACEB-0694-6141-873D-BFF052352959}" destId="{CD7D69A3-288D-7C43-8A0A-5CF037676CB8}" srcOrd="0" destOrd="0" presId="urn:microsoft.com/office/officeart/2009/3/layout/StepUpProcess"/>
    <dgm:cxn modelId="{5BD2EC86-66AF-4848-9895-B9AD99A1192A}" srcId="{ED90B454-4856-3944-9CD1-96E1F11E9384}" destId="{BD9FACEB-0694-6141-873D-BFF052352959}" srcOrd="2" destOrd="0" parTransId="{6D017F48-E29B-EF4E-883F-6DC2762C3DDB}" sibTransId="{0396C0B7-4844-E142-9F95-6FCC119ADA49}"/>
    <dgm:cxn modelId="{ABDC509C-1CC4-F14A-918F-D8BECAABDB73}" type="presOf" srcId="{05528F93-58D8-AC4E-8D33-602BE3E80055}" destId="{F3D67B1E-D9AA-E043-8165-277E91EFB71E}" srcOrd="0" destOrd="0" presId="urn:microsoft.com/office/officeart/2009/3/layout/StepUpProcess"/>
    <dgm:cxn modelId="{807FC6DA-B9A2-7B49-85BE-37026AA0C2CD}" type="presOf" srcId="{ED90B454-4856-3944-9CD1-96E1F11E9384}" destId="{176D9501-C544-584C-B258-8D70AFCC4A1B}" srcOrd="0" destOrd="0" presId="urn:microsoft.com/office/officeart/2009/3/layout/StepUpProcess"/>
    <dgm:cxn modelId="{47534D59-13D4-8B47-93B6-E4C7F0F20937}" type="presParOf" srcId="{176D9501-C544-584C-B258-8D70AFCC4A1B}" destId="{AE7991EB-F536-ED4B-95E7-C5E2874C8435}" srcOrd="0" destOrd="0" presId="urn:microsoft.com/office/officeart/2009/3/layout/StepUpProcess"/>
    <dgm:cxn modelId="{2D931FB9-7781-AE42-87B2-5D963E42337C}" type="presParOf" srcId="{AE7991EB-F536-ED4B-95E7-C5E2874C8435}" destId="{FD956EA5-92F3-EC4C-97CC-F5860E5C475E}" srcOrd="0" destOrd="0" presId="urn:microsoft.com/office/officeart/2009/3/layout/StepUpProcess"/>
    <dgm:cxn modelId="{BE695323-FE80-B74E-B32A-6BC30E3D36B5}" type="presParOf" srcId="{AE7991EB-F536-ED4B-95E7-C5E2874C8435}" destId="{291CC0C1-301C-0B45-AC69-1482F277357D}" srcOrd="1" destOrd="0" presId="urn:microsoft.com/office/officeart/2009/3/layout/StepUpProcess"/>
    <dgm:cxn modelId="{BC426CE6-FABC-BA4A-8563-318AA92A60E2}" type="presParOf" srcId="{AE7991EB-F536-ED4B-95E7-C5E2874C8435}" destId="{2A83E006-2E7A-5E48-B149-A10E707355DD}" srcOrd="2" destOrd="0" presId="urn:microsoft.com/office/officeart/2009/3/layout/StepUpProcess"/>
    <dgm:cxn modelId="{55722373-13D0-FF45-A26D-FF60655E595C}" type="presParOf" srcId="{176D9501-C544-584C-B258-8D70AFCC4A1B}" destId="{452AD311-DF62-EE4D-B3CA-08F7BF4168DF}" srcOrd="1" destOrd="0" presId="urn:microsoft.com/office/officeart/2009/3/layout/StepUpProcess"/>
    <dgm:cxn modelId="{31A33D93-5387-3848-8A5F-5292B78266B8}" type="presParOf" srcId="{452AD311-DF62-EE4D-B3CA-08F7BF4168DF}" destId="{0DF49E39-11BF-4647-8024-E593B807DD8D}" srcOrd="0" destOrd="0" presId="urn:microsoft.com/office/officeart/2009/3/layout/StepUpProcess"/>
    <dgm:cxn modelId="{8356407D-0473-0A4B-9190-76372AEF5091}" type="presParOf" srcId="{176D9501-C544-584C-B258-8D70AFCC4A1B}" destId="{3585C467-B8F0-CD49-814A-6C25302BF627}" srcOrd="2" destOrd="0" presId="urn:microsoft.com/office/officeart/2009/3/layout/StepUpProcess"/>
    <dgm:cxn modelId="{B6DDF976-E332-A448-9F60-C27979626877}" type="presParOf" srcId="{3585C467-B8F0-CD49-814A-6C25302BF627}" destId="{D6AFB907-DF79-EA47-968F-6B735C25330A}" srcOrd="0" destOrd="0" presId="urn:microsoft.com/office/officeart/2009/3/layout/StepUpProcess"/>
    <dgm:cxn modelId="{289BDE63-E719-7A4E-BE83-088CA42630D2}" type="presParOf" srcId="{3585C467-B8F0-CD49-814A-6C25302BF627}" destId="{F3D67B1E-D9AA-E043-8165-277E91EFB71E}" srcOrd="1" destOrd="0" presId="urn:microsoft.com/office/officeart/2009/3/layout/StepUpProcess"/>
    <dgm:cxn modelId="{DA5B0DCD-1E96-3E46-AE04-8DFCAC0415E9}" type="presParOf" srcId="{3585C467-B8F0-CD49-814A-6C25302BF627}" destId="{CBAFB9FD-F4AA-C94A-A28B-BD70CCA20BAD}" srcOrd="2" destOrd="0" presId="urn:microsoft.com/office/officeart/2009/3/layout/StepUpProcess"/>
    <dgm:cxn modelId="{414E62FA-5F2C-7B4D-930D-831E96931F86}" type="presParOf" srcId="{176D9501-C544-584C-B258-8D70AFCC4A1B}" destId="{24B9AC5D-E26B-7C44-83E5-C3279BC57FC7}" srcOrd="3" destOrd="0" presId="urn:microsoft.com/office/officeart/2009/3/layout/StepUpProcess"/>
    <dgm:cxn modelId="{3E25DF59-52AA-3B44-A949-A0C713483EBE}" type="presParOf" srcId="{24B9AC5D-E26B-7C44-83E5-C3279BC57FC7}" destId="{EAF573B7-A9C8-EB48-9028-B80177E9DB11}" srcOrd="0" destOrd="0" presId="urn:microsoft.com/office/officeart/2009/3/layout/StepUpProcess"/>
    <dgm:cxn modelId="{BF3D72FB-DAB0-F340-BFD4-7352B27FDDC1}" type="presParOf" srcId="{176D9501-C544-584C-B258-8D70AFCC4A1B}" destId="{5A657D41-F8FC-F04D-BE58-1F85A799D502}" srcOrd="4" destOrd="0" presId="urn:microsoft.com/office/officeart/2009/3/layout/StepUpProcess"/>
    <dgm:cxn modelId="{2E08E3E1-2290-D44C-A925-1E1DA6A6F624}" type="presParOf" srcId="{5A657D41-F8FC-F04D-BE58-1F85A799D502}" destId="{30184CDE-35E6-5C44-B6EF-04C372CE403F}" srcOrd="0" destOrd="0" presId="urn:microsoft.com/office/officeart/2009/3/layout/StepUpProcess"/>
    <dgm:cxn modelId="{511A1B3D-EDED-474A-A3BF-949F20A3AE16}" type="presParOf" srcId="{5A657D41-F8FC-F04D-BE58-1F85A799D502}" destId="{CD7D69A3-288D-7C43-8A0A-5CF037676CB8}" srcOrd="1" destOrd="0" presId="urn:microsoft.com/office/officeart/2009/3/layout/StepUpProcess"/>
    <dgm:cxn modelId="{C21AE702-679E-304D-BB8E-6A1F0C3AE8B9}" type="presParOf" srcId="{5A657D41-F8FC-F04D-BE58-1F85A799D502}" destId="{53E24A4A-9116-E641-863B-8928BF485CBA}" srcOrd="2" destOrd="0" presId="urn:microsoft.com/office/officeart/2009/3/layout/StepUpProcess"/>
    <dgm:cxn modelId="{DBC5D11D-7B2F-8047-8545-B660E0ABA370}" type="presParOf" srcId="{176D9501-C544-584C-B258-8D70AFCC4A1B}" destId="{3D1B46DC-6C04-8146-AE3F-1FFD14B43E18}" srcOrd="5" destOrd="0" presId="urn:microsoft.com/office/officeart/2009/3/layout/StepUpProcess"/>
    <dgm:cxn modelId="{07B6C1E6-EFC3-FE43-9215-C304D6EA1F27}" type="presParOf" srcId="{3D1B46DC-6C04-8146-AE3F-1FFD14B43E18}" destId="{410C9A46-46F3-4E45-9051-34F3F83F0221}" srcOrd="0" destOrd="0" presId="urn:microsoft.com/office/officeart/2009/3/layout/StepUpProcess"/>
    <dgm:cxn modelId="{DAC6782A-43A9-F044-AE28-E670746E25E1}" type="presParOf" srcId="{176D9501-C544-584C-B258-8D70AFCC4A1B}" destId="{F4C54DA7-3E0B-C942-B0DA-B9B2D05F8747}" srcOrd="6" destOrd="0" presId="urn:microsoft.com/office/officeart/2009/3/layout/StepUpProcess"/>
    <dgm:cxn modelId="{03D12BD4-0E5C-4144-91F6-D9DB1A7CE470}" type="presParOf" srcId="{F4C54DA7-3E0B-C942-B0DA-B9B2D05F8747}" destId="{F4C54C9E-5F76-8642-B35B-24070FE59ED5}" srcOrd="0" destOrd="0" presId="urn:microsoft.com/office/officeart/2009/3/layout/StepUpProcess"/>
    <dgm:cxn modelId="{089D5381-725F-1A46-B8C5-6998BA05EB86}" type="presParOf" srcId="{F4C54DA7-3E0B-C942-B0DA-B9B2D05F8747}" destId="{0F0415BC-35C2-504D-A71E-424BD9BB801C}"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AA1F4C-05C4-AB48-AD56-8C79EFA4DAF9}">
      <dsp:nvSpPr>
        <dsp:cNvPr id="0" name=""/>
        <dsp:cNvSpPr/>
      </dsp:nvSpPr>
      <dsp:spPr>
        <a:xfrm>
          <a:off x="0" y="415580"/>
          <a:ext cx="11277600" cy="987525"/>
        </a:xfrm>
        <a:prstGeom prst="rect">
          <a:avLst/>
        </a:prstGeom>
        <a:solidFill>
          <a:srgbClr val="ECCAFA">
            <a:alpha val="89804"/>
          </a:srgbClr>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875267" tIns="229108" rIns="875267"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t>Support public health expenditures, by funding COVID-19 mitigation efforts, medical expenses, behavioral healthcare, and certain public health and safety staff;</a:t>
          </a:r>
        </a:p>
        <a:p>
          <a:pPr marL="57150" lvl="1" indent="-57150" algn="l" defTabSz="488950">
            <a:lnSpc>
              <a:spcPct val="90000"/>
            </a:lnSpc>
            <a:spcBef>
              <a:spcPct val="0"/>
            </a:spcBef>
            <a:spcAft>
              <a:spcPct val="15000"/>
            </a:spcAft>
            <a:buChar char="•"/>
          </a:pPr>
          <a:r>
            <a:rPr lang="en-US" sz="1100" kern="1200" dirty="0"/>
            <a:t>Address negative economic impacts caused by the public health emergency, including economic harms to workers, households, small businesses, impacted industries, and the public sector;</a:t>
          </a:r>
        </a:p>
        <a:p>
          <a:pPr marL="57150" lvl="1" indent="-57150" algn="l" defTabSz="488950">
            <a:lnSpc>
              <a:spcPct val="90000"/>
            </a:lnSpc>
            <a:spcBef>
              <a:spcPct val="0"/>
            </a:spcBef>
            <a:spcAft>
              <a:spcPct val="15000"/>
            </a:spcAft>
            <a:buChar char="•"/>
          </a:pPr>
          <a:r>
            <a:rPr lang="en-US" sz="1100" kern="1200" dirty="0"/>
            <a:t>Support disproportionately impacted communities</a:t>
          </a:r>
        </a:p>
      </dsp:txBody>
      <dsp:txXfrm>
        <a:off x="0" y="415580"/>
        <a:ext cx="11277600" cy="987525"/>
      </dsp:txXfrm>
    </dsp:sp>
    <dsp:sp modelId="{C691E6FA-4D08-9E4E-BDBC-957F11482571}">
      <dsp:nvSpPr>
        <dsp:cNvPr id="0" name=""/>
        <dsp:cNvSpPr/>
      </dsp:nvSpPr>
      <dsp:spPr>
        <a:xfrm>
          <a:off x="563880" y="253220"/>
          <a:ext cx="7894319" cy="324720"/>
        </a:xfrm>
        <a:prstGeom prst="roundRect">
          <a:avLst/>
        </a:prstGeom>
        <a:solidFill>
          <a:srgbClr val="7030A0"/>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98386" tIns="0" rIns="298386" bIns="0" numCol="1" spcCol="1270" anchor="ctr" anchorCtr="0">
          <a:noAutofit/>
        </a:bodyPr>
        <a:lstStyle/>
        <a:p>
          <a:pPr marL="0" lvl="0" indent="0" algn="l" defTabSz="800100">
            <a:lnSpc>
              <a:spcPct val="90000"/>
            </a:lnSpc>
            <a:spcBef>
              <a:spcPct val="0"/>
            </a:spcBef>
            <a:spcAft>
              <a:spcPct val="35000"/>
            </a:spcAft>
            <a:buNone/>
          </a:pPr>
          <a:r>
            <a:rPr lang="en-US" sz="1800" kern="1200" dirty="0"/>
            <a:t>ADDRESS COVID PUBLIC HEALTH &amp; NEGATIVE ECONOMIC IMPACT</a:t>
          </a:r>
        </a:p>
      </dsp:txBody>
      <dsp:txXfrm>
        <a:off x="579732" y="269072"/>
        <a:ext cx="7862615" cy="293016"/>
      </dsp:txXfrm>
    </dsp:sp>
    <dsp:sp modelId="{FCFE8734-C6C3-DE4C-A9C4-A7EDDF0988D0}">
      <dsp:nvSpPr>
        <dsp:cNvPr id="0" name=""/>
        <dsp:cNvSpPr/>
      </dsp:nvSpPr>
      <dsp:spPr>
        <a:xfrm>
          <a:off x="0" y="1624865"/>
          <a:ext cx="11277600" cy="831599"/>
        </a:xfrm>
        <a:prstGeom prst="rect">
          <a:avLst/>
        </a:prstGeom>
        <a:solidFill>
          <a:schemeClr val="accent2">
            <a:lumMod val="40000"/>
            <a:lumOff val="60000"/>
            <a:alpha val="90000"/>
          </a:schemeClr>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875267" tIns="229108" rIns="875267"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t>Replace lost public sector revenue, using this funding to </a:t>
          </a:r>
          <a:r>
            <a:rPr lang="en-US" sz="1100" b="1" kern="1200" dirty="0"/>
            <a:t>provide government services </a:t>
          </a:r>
          <a:r>
            <a:rPr lang="en-US" sz="1100" kern="1200" dirty="0"/>
            <a:t>to the extent of the reduction in revenue experienced due to the pandemic;</a:t>
          </a:r>
        </a:p>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r>
            <a:rPr lang="en-US" sz="1100" kern="1200" dirty="0"/>
            <a:t>$10 million standard allowance OR formula approach</a:t>
          </a:r>
        </a:p>
      </dsp:txBody>
      <dsp:txXfrm>
        <a:off x="0" y="1624865"/>
        <a:ext cx="11277600" cy="831599"/>
      </dsp:txXfrm>
    </dsp:sp>
    <dsp:sp modelId="{446B6914-570B-2648-AA76-E908F8F52674}">
      <dsp:nvSpPr>
        <dsp:cNvPr id="0" name=""/>
        <dsp:cNvSpPr/>
      </dsp:nvSpPr>
      <dsp:spPr>
        <a:xfrm>
          <a:off x="563880" y="1462505"/>
          <a:ext cx="7894319" cy="324720"/>
        </a:xfrm>
        <a:prstGeom prst="roundRect">
          <a:avLst/>
        </a:prstGeom>
        <a:solidFill>
          <a:schemeClr val="accent2"/>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98386" tIns="0" rIns="298386" bIns="0" numCol="1" spcCol="1270" anchor="ctr" anchorCtr="0">
          <a:noAutofit/>
        </a:bodyPr>
        <a:lstStyle/>
        <a:p>
          <a:pPr marL="0" lvl="0" indent="0" algn="l" defTabSz="800100">
            <a:lnSpc>
              <a:spcPct val="90000"/>
            </a:lnSpc>
            <a:spcBef>
              <a:spcPct val="0"/>
            </a:spcBef>
            <a:spcAft>
              <a:spcPct val="35000"/>
            </a:spcAft>
            <a:buNone/>
          </a:pPr>
          <a:r>
            <a:rPr lang="en-US" sz="1800" kern="1200" dirty="0"/>
            <a:t>REPLACE LOST REVENUE</a:t>
          </a:r>
        </a:p>
      </dsp:txBody>
      <dsp:txXfrm>
        <a:off x="579732" y="1478357"/>
        <a:ext cx="7862615" cy="293016"/>
      </dsp:txXfrm>
    </dsp:sp>
    <dsp:sp modelId="{0791827A-05BB-7B44-AC76-4CD3FB179CC4}">
      <dsp:nvSpPr>
        <dsp:cNvPr id="0" name=""/>
        <dsp:cNvSpPr/>
      </dsp:nvSpPr>
      <dsp:spPr>
        <a:xfrm>
          <a:off x="0" y="2678225"/>
          <a:ext cx="11277600" cy="987525"/>
        </a:xfrm>
        <a:prstGeom prst="rect">
          <a:avLst/>
        </a:prstGeom>
        <a:solidFill>
          <a:schemeClr val="accent6">
            <a:lumMod val="40000"/>
            <a:lumOff val="60000"/>
            <a:alpha val="90000"/>
          </a:schemeClr>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875267" tIns="229108" rIns="875267"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t>Provide premium pay for essential workers, offering additional support to those who have borne and will bear the greatest health risks because of their service in critical infrastructure sectors; </a:t>
          </a:r>
        </a:p>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r>
            <a:rPr lang="en-US" sz="1100" kern="1200" dirty="0"/>
            <a:t>Target low-and moderate- income employees or employees who face(d) added risks during pandemic</a:t>
          </a:r>
        </a:p>
      </dsp:txBody>
      <dsp:txXfrm>
        <a:off x="0" y="2678225"/>
        <a:ext cx="11277600" cy="987525"/>
      </dsp:txXfrm>
    </dsp:sp>
    <dsp:sp modelId="{F22C1007-0C0D-1F47-94BD-237CDBAB37D7}">
      <dsp:nvSpPr>
        <dsp:cNvPr id="0" name=""/>
        <dsp:cNvSpPr/>
      </dsp:nvSpPr>
      <dsp:spPr>
        <a:xfrm>
          <a:off x="563880" y="2515865"/>
          <a:ext cx="7894319" cy="324720"/>
        </a:xfrm>
        <a:prstGeom prst="roundRect">
          <a:avLst/>
        </a:prstGeom>
        <a:solidFill>
          <a:schemeClr val="accent6"/>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98386" tIns="0" rIns="298386" bIns="0" numCol="1" spcCol="1270" anchor="ctr" anchorCtr="0">
          <a:noAutofit/>
        </a:bodyPr>
        <a:lstStyle/>
        <a:p>
          <a:pPr marL="0" lvl="0" indent="0" algn="l" defTabSz="800100">
            <a:lnSpc>
              <a:spcPct val="90000"/>
            </a:lnSpc>
            <a:spcBef>
              <a:spcPct val="0"/>
            </a:spcBef>
            <a:spcAft>
              <a:spcPct val="35000"/>
            </a:spcAft>
            <a:buNone/>
          </a:pPr>
          <a:r>
            <a:rPr lang="en-US" sz="1800" kern="1200" dirty="0"/>
            <a:t>PREMIUM PAY</a:t>
          </a:r>
        </a:p>
      </dsp:txBody>
      <dsp:txXfrm>
        <a:off x="579732" y="2531717"/>
        <a:ext cx="7862615" cy="293016"/>
      </dsp:txXfrm>
    </dsp:sp>
    <dsp:sp modelId="{53EA373B-ACF6-6F4C-91BF-4D0764F77D47}">
      <dsp:nvSpPr>
        <dsp:cNvPr id="0" name=""/>
        <dsp:cNvSpPr/>
      </dsp:nvSpPr>
      <dsp:spPr>
        <a:xfrm>
          <a:off x="0" y="3887510"/>
          <a:ext cx="11277600" cy="623700"/>
        </a:xfrm>
        <a:prstGeom prst="rect">
          <a:avLst/>
        </a:prstGeom>
        <a:solidFill>
          <a:schemeClr val="accent5">
            <a:lumMod val="40000"/>
            <a:lumOff val="60000"/>
            <a:alpha val="90000"/>
          </a:schemeClr>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875267" tIns="229108" rIns="875267"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t>Invest in water, sewer, and broadband infrastructure, making necessary investments to improve access to clean drinking water, support vital wastewater and stormwater infrastructure, and to expand access to broadband internet.</a:t>
          </a:r>
        </a:p>
      </dsp:txBody>
      <dsp:txXfrm>
        <a:off x="0" y="3887510"/>
        <a:ext cx="11277600" cy="623700"/>
      </dsp:txXfrm>
    </dsp:sp>
    <dsp:sp modelId="{723B57E3-C6C4-5A44-9B39-A3466BAA4F62}">
      <dsp:nvSpPr>
        <dsp:cNvPr id="0" name=""/>
        <dsp:cNvSpPr/>
      </dsp:nvSpPr>
      <dsp:spPr>
        <a:xfrm>
          <a:off x="563880" y="3725150"/>
          <a:ext cx="7894319" cy="324720"/>
        </a:xfrm>
        <a:prstGeom prst="roundRect">
          <a:avLst/>
        </a:prstGeom>
        <a:solidFill>
          <a:schemeClr val="accent5"/>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98386" tIns="0" rIns="298386" bIns="0" numCol="1" spcCol="1270" anchor="ctr" anchorCtr="0">
          <a:noAutofit/>
        </a:bodyPr>
        <a:lstStyle/>
        <a:p>
          <a:pPr marL="0" lvl="0" indent="0" algn="l" defTabSz="800100">
            <a:lnSpc>
              <a:spcPct val="90000"/>
            </a:lnSpc>
            <a:spcBef>
              <a:spcPct val="0"/>
            </a:spcBef>
            <a:spcAft>
              <a:spcPct val="35000"/>
            </a:spcAft>
            <a:buNone/>
          </a:pPr>
          <a:r>
            <a:rPr lang="en-US" sz="1800" kern="1200" dirty="0"/>
            <a:t>INFRASTRUCTURE INVESTMENTS</a:t>
          </a:r>
        </a:p>
      </dsp:txBody>
      <dsp:txXfrm>
        <a:off x="579732" y="3741002"/>
        <a:ext cx="7862615" cy="293016"/>
      </dsp:txXfrm>
    </dsp:sp>
    <dsp:sp modelId="{1413D2B5-626B-3D43-88FF-7E0209368D4C}">
      <dsp:nvSpPr>
        <dsp:cNvPr id="0" name=""/>
        <dsp:cNvSpPr/>
      </dsp:nvSpPr>
      <dsp:spPr>
        <a:xfrm>
          <a:off x="0" y="4732970"/>
          <a:ext cx="11277600" cy="831599"/>
        </a:xfrm>
        <a:prstGeom prst="rect">
          <a:avLst/>
        </a:prstGeom>
        <a:solidFill>
          <a:schemeClr val="accent4">
            <a:lumMod val="40000"/>
            <a:lumOff val="60000"/>
            <a:alpha val="90000"/>
          </a:schemeClr>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875267" tIns="229108" rIns="875267"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t>Disaster response/mitigation</a:t>
          </a:r>
        </a:p>
        <a:p>
          <a:pPr marL="57150" lvl="1" indent="-57150" algn="l" defTabSz="488950">
            <a:lnSpc>
              <a:spcPct val="90000"/>
            </a:lnSpc>
            <a:spcBef>
              <a:spcPct val="0"/>
            </a:spcBef>
            <a:spcAft>
              <a:spcPct val="15000"/>
            </a:spcAft>
            <a:buChar char="•"/>
          </a:pPr>
          <a:r>
            <a:rPr lang="en-US" sz="1100" kern="1200" dirty="0"/>
            <a:t>Certain CDBG (Title I) projects</a:t>
          </a:r>
        </a:p>
        <a:p>
          <a:pPr marL="57150" lvl="1" indent="-57150" algn="l" defTabSz="488950">
            <a:lnSpc>
              <a:spcPct val="90000"/>
            </a:lnSpc>
            <a:spcBef>
              <a:spcPct val="0"/>
            </a:spcBef>
            <a:spcAft>
              <a:spcPct val="15000"/>
            </a:spcAft>
            <a:buChar char="•"/>
          </a:pPr>
          <a:r>
            <a:rPr lang="en-US" sz="1100" kern="1200" dirty="0"/>
            <a:t>Certain Surface Transportation Projects</a:t>
          </a:r>
        </a:p>
      </dsp:txBody>
      <dsp:txXfrm>
        <a:off x="0" y="4732970"/>
        <a:ext cx="11277600" cy="831599"/>
      </dsp:txXfrm>
    </dsp:sp>
    <dsp:sp modelId="{06252D1F-3F07-544B-8AB9-F90D05348819}">
      <dsp:nvSpPr>
        <dsp:cNvPr id="0" name=""/>
        <dsp:cNvSpPr/>
      </dsp:nvSpPr>
      <dsp:spPr>
        <a:xfrm>
          <a:off x="563880" y="4570610"/>
          <a:ext cx="7894319" cy="324720"/>
        </a:xfrm>
        <a:prstGeom prst="roundRect">
          <a:avLst/>
        </a:prstGeom>
        <a:solidFill>
          <a:schemeClr val="accent4">
            <a:alpha val="90000"/>
          </a:schemeClr>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98386" tIns="0" rIns="298386" bIns="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ARP/CSLFRF FLEX</a:t>
          </a:r>
          <a:endParaRPr lang="en-US" sz="1800" kern="1200" dirty="0">
            <a:solidFill>
              <a:schemeClr val="bg1"/>
            </a:solidFill>
          </a:endParaRPr>
        </a:p>
      </dsp:txBody>
      <dsp:txXfrm>
        <a:off x="579732" y="4586462"/>
        <a:ext cx="7862615" cy="2930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B0F2E-5BD5-EB43-AA5A-B67BDA866B63}">
      <dsp:nvSpPr>
        <dsp:cNvPr id="0" name=""/>
        <dsp:cNvSpPr/>
      </dsp:nvSpPr>
      <dsp:spPr>
        <a:xfrm rot="5400000">
          <a:off x="-184398" y="187380"/>
          <a:ext cx="1229320" cy="860524"/>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Record Retention</a:t>
          </a:r>
        </a:p>
      </dsp:txBody>
      <dsp:txXfrm rot="-5400000">
        <a:off x="0" y="433244"/>
        <a:ext cx="860524" cy="368796"/>
      </dsp:txXfrm>
    </dsp:sp>
    <dsp:sp modelId="{1DF808AB-3D64-B145-B52D-0CE08C53F47A}">
      <dsp:nvSpPr>
        <dsp:cNvPr id="0" name=""/>
        <dsp:cNvSpPr/>
      </dsp:nvSpPr>
      <dsp:spPr>
        <a:xfrm rot="5400000">
          <a:off x="5890758" y="-5027252"/>
          <a:ext cx="799058" cy="10859526"/>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This policy supplements a local government’s regular records retention policy to establish procedures to retain all ARP/CSLFRF-related information for at least 5 years after the end of the award term (through December 31, 2031). (</a:t>
          </a:r>
          <a:r>
            <a:rPr lang="en-US" sz="1600" b="1" u="sng" kern="1200" dirty="0">
              <a:hlinkClick xmlns:r="http://schemas.openxmlformats.org/officeDocument/2006/relationships" r:id="rId1">
                <a:extLst>
                  <a:ext uri="{A12FA001-AC4F-418D-AE19-62706E023703}">
                    <ahyp:hlinkClr xmlns:ahyp="http://schemas.microsoft.com/office/drawing/2018/hyperlinkcolor" val="tx"/>
                  </a:ext>
                </a:extLst>
              </a:hlinkClick>
            </a:rPr>
            <a:t>Sample policy here</a:t>
          </a:r>
          <a:r>
            <a:rPr lang="en-US" sz="1600" kern="1200" dirty="0"/>
            <a:t>.)</a:t>
          </a:r>
        </a:p>
      </dsp:txBody>
      <dsp:txXfrm rot="-5400000">
        <a:off x="860525" y="41988"/>
        <a:ext cx="10820519" cy="721044"/>
      </dsp:txXfrm>
    </dsp:sp>
    <dsp:sp modelId="{F14040D4-44BF-D34E-97E0-69A566AB554B}">
      <dsp:nvSpPr>
        <dsp:cNvPr id="0" name=""/>
        <dsp:cNvSpPr/>
      </dsp:nvSpPr>
      <dsp:spPr>
        <a:xfrm rot="5400000">
          <a:off x="-184398" y="1300958"/>
          <a:ext cx="1229320" cy="860524"/>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Civil Rights Compliance</a:t>
          </a:r>
        </a:p>
      </dsp:txBody>
      <dsp:txXfrm rot="-5400000">
        <a:off x="0" y="1546822"/>
        <a:ext cx="860524" cy="368796"/>
      </dsp:txXfrm>
    </dsp:sp>
    <dsp:sp modelId="{FE8D2E72-4480-484A-94D7-19A83A7C203C}">
      <dsp:nvSpPr>
        <dsp:cNvPr id="0" name=""/>
        <dsp:cNvSpPr/>
      </dsp:nvSpPr>
      <dsp:spPr>
        <a:xfrm rot="5400000">
          <a:off x="5890758" y="-3913673"/>
          <a:ext cx="799058" cy="10859526"/>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a:t>This policy reaffirms the local government’s commitment to compliance with federal civil rights laws and establishes processes for reporting potential violations and tracking complaints and resolutions. (</a:t>
          </a:r>
          <a:r>
            <a:rPr lang="en-US" sz="1600" b="1" u="sng" kern="1200">
              <a:hlinkClick xmlns:r="http://schemas.openxmlformats.org/officeDocument/2006/relationships" r:id="rId2">
                <a:extLst>
                  <a:ext uri="{A12FA001-AC4F-418D-AE19-62706E023703}">
                    <ahyp:hlinkClr xmlns:ahyp="http://schemas.microsoft.com/office/drawing/2018/hyperlinkcolor" val="tx"/>
                  </a:ext>
                </a:extLst>
              </a:hlinkClick>
            </a:rPr>
            <a:t>Sample policy here</a:t>
          </a:r>
          <a:r>
            <a:rPr lang="en-US" sz="1600" kern="1200"/>
            <a:t>.)</a:t>
          </a:r>
          <a:endParaRPr lang="en-US" sz="1600" kern="1200" dirty="0"/>
        </a:p>
      </dsp:txBody>
      <dsp:txXfrm rot="-5400000">
        <a:off x="860525" y="1155567"/>
        <a:ext cx="10820519" cy="721044"/>
      </dsp:txXfrm>
    </dsp:sp>
    <dsp:sp modelId="{98CE0172-6EE1-6749-A6C8-F2BBFBC45159}">
      <dsp:nvSpPr>
        <dsp:cNvPr id="0" name=""/>
        <dsp:cNvSpPr/>
      </dsp:nvSpPr>
      <dsp:spPr>
        <a:xfrm rot="5400000">
          <a:off x="-184398" y="2414537"/>
          <a:ext cx="1229320" cy="860524"/>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Eligible Use</a:t>
          </a:r>
        </a:p>
      </dsp:txBody>
      <dsp:txXfrm rot="-5400000">
        <a:off x="0" y="2660401"/>
        <a:ext cx="860524" cy="368796"/>
      </dsp:txXfrm>
    </dsp:sp>
    <dsp:sp modelId="{40012342-DE9C-034B-B28F-E5E6EC8B6014}">
      <dsp:nvSpPr>
        <dsp:cNvPr id="0" name=""/>
        <dsp:cNvSpPr/>
      </dsp:nvSpPr>
      <dsp:spPr>
        <a:xfrm rot="5400000">
          <a:off x="5890758" y="-2800094"/>
          <a:ext cx="799058" cy="10859526"/>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This is a simple policy that indicates allowable and unallowable projects, based on the expenditure categories in the ARP/CSLFRF Final Rule. It requires a local government to identify staff to document and review ARP/CSLFRF expenditures. That documentation must be retained according to the record retention requirements. (</a:t>
          </a:r>
          <a:r>
            <a:rPr lang="en-US" sz="1600" b="1" u="sng" kern="1200" dirty="0">
              <a:hlinkClick xmlns:r="http://schemas.openxmlformats.org/officeDocument/2006/relationships" r:id="rId3">
                <a:extLst>
                  <a:ext uri="{A12FA001-AC4F-418D-AE19-62706E023703}">
                    <ahyp:hlinkClr xmlns:ahyp="http://schemas.microsoft.com/office/drawing/2018/hyperlinkcolor" val="tx"/>
                  </a:ext>
                </a:extLst>
              </a:hlinkClick>
            </a:rPr>
            <a:t>Sample policy here</a:t>
          </a:r>
          <a:r>
            <a:rPr lang="en-US" sz="1600" kern="1200" dirty="0"/>
            <a:t>.)</a:t>
          </a:r>
        </a:p>
      </dsp:txBody>
      <dsp:txXfrm rot="-5400000">
        <a:off x="860525" y="2269146"/>
        <a:ext cx="10820519" cy="721044"/>
      </dsp:txXfrm>
    </dsp:sp>
    <dsp:sp modelId="{5CA5B7DE-DB9A-4A46-A82B-1EECEF8A0E55}">
      <dsp:nvSpPr>
        <dsp:cNvPr id="0" name=""/>
        <dsp:cNvSpPr/>
      </dsp:nvSpPr>
      <dsp:spPr>
        <a:xfrm rot="5400000">
          <a:off x="-184398" y="3528116"/>
          <a:ext cx="1229320" cy="860524"/>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Allowable Cost</a:t>
          </a:r>
        </a:p>
      </dsp:txBody>
      <dsp:txXfrm rot="-5400000">
        <a:off x="0" y="3773980"/>
        <a:ext cx="860524" cy="368796"/>
      </dsp:txXfrm>
    </dsp:sp>
    <dsp:sp modelId="{59C8FA81-C9BC-774F-8DA2-13A9F617B561}">
      <dsp:nvSpPr>
        <dsp:cNvPr id="0" name=""/>
        <dsp:cNvSpPr/>
      </dsp:nvSpPr>
      <dsp:spPr>
        <a:xfrm rot="5400000">
          <a:off x="5890758" y="-1686515"/>
          <a:ext cx="799058" cy="10859526"/>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a:t>This is a more complex policy that requires a local government to do a detailed review of each cost item and ensure compliance with special limitations and documentation mandates for certain cost items. (</a:t>
          </a:r>
          <a:r>
            <a:rPr lang="en-US" sz="1600" b="1" u="sng" kern="1200">
              <a:hlinkClick xmlns:r="http://schemas.openxmlformats.org/officeDocument/2006/relationships" r:id="rId4">
                <a:extLst>
                  <a:ext uri="{A12FA001-AC4F-418D-AE19-62706E023703}">
                    <ahyp:hlinkClr xmlns:ahyp="http://schemas.microsoft.com/office/drawing/2018/hyperlinkcolor" val="tx"/>
                  </a:ext>
                </a:extLst>
              </a:hlinkClick>
            </a:rPr>
            <a:t>Sample policy here</a:t>
          </a:r>
          <a:r>
            <a:rPr lang="en-US" sz="1600" kern="1200"/>
            <a:t>.) </a:t>
          </a:r>
          <a:r>
            <a:rPr lang="en-US" sz="1600" i="1" kern="1200"/>
            <a:t>[If using Revenue Replacement ARP/CSLFRF, there will be a more limited allowable cost review.]</a:t>
          </a:r>
          <a:endParaRPr lang="en-US" sz="1600" i="1" kern="1200" dirty="0"/>
        </a:p>
      </dsp:txBody>
      <dsp:txXfrm rot="-5400000">
        <a:off x="860525" y="3382725"/>
        <a:ext cx="10820519" cy="721044"/>
      </dsp:txXfrm>
    </dsp:sp>
    <dsp:sp modelId="{3BABBCC3-2585-9145-9378-0861DE8AAB7D}">
      <dsp:nvSpPr>
        <dsp:cNvPr id="0" name=""/>
        <dsp:cNvSpPr/>
      </dsp:nvSpPr>
      <dsp:spPr>
        <a:xfrm rot="5400000">
          <a:off x="-184398" y="4641695"/>
          <a:ext cx="1229320" cy="860524"/>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i="0" kern="1200" dirty="0"/>
            <a:t>Conflict of Interest</a:t>
          </a:r>
        </a:p>
      </dsp:txBody>
      <dsp:txXfrm rot="-5400000">
        <a:off x="0" y="4887559"/>
        <a:ext cx="860524" cy="368796"/>
      </dsp:txXfrm>
    </dsp:sp>
    <dsp:sp modelId="{5E6BC373-316E-D241-ABC1-871F32CF8412}">
      <dsp:nvSpPr>
        <dsp:cNvPr id="0" name=""/>
        <dsp:cNvSpPr/>
      </dsp:nvSpPr>
      <dsp:spPr>
        <a:xfrm rot="5400000">
          <a:off x="5890758" y="-572936"/>
          <a:ext cx="799058" cy="10859526"/>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The UG requires recipients and subrecipients of federal financial assistance to maintain written standards of conduct covering conflicts of interest and governing the actions of its employees engaged in the selection, award, and administration of contracts. (</a:t>
          </a:r>
          <a:r>
            <a:rPr lang="en-US" sz="1600" b="1" u="sng" kern="1200" dirty="0">
              <a:hlinkClick xmlns:r="http://schemas.openxmlformats.org/officeDocument/2006/relationships" r:id="rId5">
                <a:extLst>
                  <a:ext uri="{A12FA001-AC4F-418D-AE19-62706E023703}">
                    <ahyp:hlinkClr xmlns:ahyp="http://schemas.microsoft.com/office/drawing/2018/hyperlinkcolor" val="tx"/>
                  </a:ext>
                </a:extLst>
              </a:hlinkClick>
            </a:rPr>
            <a:t>Sample policy here</a:t>
          </a:r>
          <a:r>
            <a:rPr lang="en-US" sz="1600" kern="1200" dirty="0"/>
            <a:t>.)</a:t>
          </a:r>
        </a:p>
      </dsp:txBody>
      <dsp:txXfrm rot="-5400000">
        <a:off x="860525" y="4496304"/>
        <a:ext cx="10820519" cy="7210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B0F2E-5BD5-EB43-AA5A-B67BDA866B63}">
      <dsp:nvSpPr>
        <dsp:cNvPr id="0" name=""/>
        <dsp:cNvSpPr/>
      </dsp:nvSpPr>
      <dsp:spPr>
        <a:xfrm rot="5400000">
          <a:off x="-184398" y="187380"/>
          <a:ext cx="1229320" cy="860524"/>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Record Retention</a:t>
          </a:r>
        </a:p>
      </dsp:txBody>
      <dsp:txXfrm rot="-5400000">
        <a:off x="0" y="433244"/>
        <a:ext cx="860524" cy="368796"/>
      </dsp:txXfrm>
    </dsp:sp>
    <dsp:sp modelId="{1DF808AB-3D64-B145-B52D-0CE08C53F47A}">
      <dsp:nvSpPr>
        <dsp:cNvPr id="0" name=""/>
        <dsp:cNvSpPr/>
      </dsp:nvSpPr>
      <dsp:spPr>
        <a:xfrm rot="5400000">
          <a:off x="5890758" y="-5027252"/>
          <a:ext cx="799058" cy="10859526"/>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This policy supplements a local government’s regular records retention policy to establish procedures to retain all ARP/CSLFRF-related information for at least 5 years after the end of the award term (through December 31, 2031). (</a:t>
          </a:r>
          <a:r>
            <a:rPr lang="en-US" sz="1600" b="1" u="sng" kern="1200" dirty="0">
              <a:hlinkClick xmlns:r="http://schemas.openxmlformats.org/officeDocument/2006/relationships" r:id="rId1">
                <a:extLst>
                  <a:ext uri="{A12FA001-AC4F-418D-AE19-62706E023703}">
                    <ahyp:hlinkClr xmlns:ahyp="http://schemas.microsoft.com/office/drawing/2018/hyperlinkcolor" val="tx"/>
                  </a:ext>
                </a:extLst>
              </a:hlinkClick>
            </a:rPr>
            <a:t>Sample policy here</a:t>
          </a:r>
          <a:r>
            <a:rPr lang="en-US" sz="1600" kern="1200" dirty="0"/>
            <a:t>.)</a:t>
          </a:r>
        </a:p>
      </dsp:txBody>
      <dsp:txXfrm rot="-5400000">
        <a:off x="860525" y="41988"/>
        <a:ext cx="10820519" cy="721044"/>
      </dsp:txXfrm>
    </dsp:sp>
    <dsp:sp modelId="{F14040D4-44BF-D34E-97E0-69A566AB554B}">
      <dsp:nvSpPr>
        <dsp:cNvPr id="0" name=""/>
        <dsp:cNvSpPr/>
      </dsp:nvSpPr>
      <dsp:spPr>
        <a:xfrm rot="5400000">
          <a:off x="-184398" y="1300958"/>
          <a:ext cx="1229320" cy="860524"/>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Civil Rights Compliance</a:t>
          </a:r>
        </a:p>
      </dsp:txBody>
      <dsp:txXfrm rot="-5400000">
        <a:off x="0" y="1546822"/>
        <a:ext cx="860524" cy="368796"/>
      </dsp:txXfrm>
    </dsp:sp>
    <dsp:sp modelId="{FE8D2E72-4480-484A-94D7-19A83A7C203C}">
      <dsp:nvSpPr>
        <dsp:cNvPr id="0" name=""/>
        <dsp:cNvSpPr/>
      </dsp:nvSpPr>
      <dsp:spPr>
        <a:xfrm rot="5400000">
          <a:off x="5890758" y="-3913673"/>
          <a:ext cx="799058" cy="10859526"/>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a:t>This policy reaffirms the local government’s commitment to compliance with federal civil rights laws and establishes processes for reporting potential violations and tracking complaints and resolutions. (</a:t>
          </a:r>
          <a:r>
            <a:rPr lang="en-US" sz="1600" b="1" u="sng" kern="1200">
              <a:hlinkClick xmlns:r="http://schemas.openxmlformats.org/officeDocument/2006/relationships" r:id="rId2">
                <a:extLst>
                  <a:ext uri="{A12FA001-AC4F-418D-AE19-62706E023703}">
                    <ahyp:hlinkClr xmlns:ahyp="http://schemas.microsoft.com/office/drawing/2018/hyperlinkcolor" val="tx"/>
                  </a:ext>
                </a:extLst>
              </a:hlinkClick>
            </a:rPr>
            <a:t>Sample policy here</a:t>
          </a:r>
          <a:r>
            <a:rPr lang="en-US" sz="1600" kern="1200"/>
            <a:t>.)</a:t>
          </a:r>
          <a:endParaRPr lang="en-US" sz="1600" kern="1200" dirty="0"/>
        </a:p>
      </dsp:txBody>
      <dsp:txXfrm rot="-5400000">
        <a:off x="860525" y="1155567"/>
        <a:ext cx="10820519" cy="721044"/>
      </dsp:txXfrm>
    </dsp:sp>
    <dsp:sp modelId="{98CE0172-6EE1-6749-A6C8-F2BBFBC45159}">
      <dsp:nvSpPr>
        <dsp:cNvPr id="0" name=""/>
        <dsp:cNvSpPr/>
      </dsp:nvSpPr>
      <dsp:spPr>
        <a:xfrm rot="5400000">
          <a:off x="-184398" y="2414537"/>
          <a:ext cx="1229320" cy="860524"/>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Eligible Use</a:t>
          </a:r>
        </a:p>
      </dsp:txBody>
      <dsp:txXfrm rot="-5400000">
        <a:off x="0" y="2660401"/>
        <a:ext cx="860524" cy="368796"/>
      </dsp:txXfrm>
    </dsp:sp>
    <dsp:sp modelId="{40012342-DE9C-034B-B28F-E5E6EC8B6014}">
      <dsp:nvSpPr>
        <dsp:cNvPr id="0" name=""/>
        <dsp:cNvSpPr/>
      </dsp:nvSpPr>
      <dsp:spPr>
        <a:xfrm rot="5400000">
          <a:off x="5890758" y="-2800094"/>
          <a:ext cx="799058" cy="10859526"/>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This is a simple policy that indicates allowable and unallowable projects, based on the expenditure categories in the ARP/CSLFRF Final Rule. It requires a local government to identify staff to document and review ARP/CSLFRF expenditures. That documentation must be retained according to the record retention requirements. (</a:t>
          </a:r>
          <a:r>
            <a:rPr lang="en-US" sz="1600" b="1" u="sng" kern="1200" dirty="0">
              <a:hlinkClick xmlns:r="http://schemas.openxmlformats.org/officeDocument/2006/relationships" r:id="rId3">
                <a:extLst>
                  <a:ext uri="{A12FA001-AC4F-418D-AE19-62706E023703}">
                    <ahyp:hlinkClr xmlns:ahyp="http://schemas.microsoft.com/office/drawing/2018/hyperlinkcolor" val="tx"/>
                  </a:ext>
                </a:extLst>
              </a:hlinkClick>
            </a:rPr>
            <a:t>Sample policy here</a:t>
          </a:r>
          <a:r>
            <a:rPr lang="en-US" sz="1600" kern="1200" dirty="0"/>
            <a:t>.)</a:t>
          </a:r>
        </a:p>
      </dsp:txBody>
      <dsp:txXfrm rot="-5400000">
        <a:off x="860525" y="2269146"/>
        <a:ext cx="10820519" cy="721044"/>
      </dsp:txXfrm>
    </dsp:sp>
    <dsp:sp modelId="{5CA5B7DE-DB9A-4A46-A82B-1EECEF8A0E55}">
      <dsp:nvSpPr>
        <dsp:cNvPr id="0" name=""/>
        <dsp:cNvSpPr/>
      </dsp:nvSpPr>
      <dsp:spPr>
        <a:xfrm rot="5400000">
          <a:off x="-184398" y="3528116"/>
          <a:ext cx="1229320" cy="860524"/>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Allowable Cost</a:t>
          </a:r>
        </a:p>
      </dsp:txBody>
      <dsp:txXfrm rot="-5400000">
        <a:off x="0" y="3773980"/>
        <a:ext cx="860524" cy="368796"/>
      </dsp:txXfrm>
    </dsp:sp>
    <dsp:sp modelId="{59C8FA81-C9BC-774F-8DA2-13A9F617B561}">
      <dsp:nvSpPr>
        <dsp:cNvPr id="0" name=""/>
        <dsp:cNvSpPr/>
      </dsp:nvSpPr>
      <dsp:spPr>
        <a:xfrm rot="5400000">
          <a:off x="5890758" y="-1686515"/>
          <a:ext cx="799058" cy="10859526"/>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a:t>This is a more complex policy that requires a local government to do a detailed review of each cost item and ensure compliance with special limitations and documentation mandates for certain cost items. (</a:t>
          </a:r>
          <a:r>
            <a:rPr lang="en-US" sz="1600" b="1" u="sng" kern="1200">
              <a:hlinkClick xmlns:r="http://schemas.openxmlformats.org/officeDocument/2006/relationships" r:id="rId4">
                <a:extLst>
                  <a:ext uri="{A12FA001-AC4F-418D-AE19-62706E023703}">
                    <ahyp:hlinkClr xmlns:ahyp="http://schemas.microsoft.com/office/drawing/2018/hyperlinkcolor" val="tx"/>
                  </a:ext>
                </a:extLst>
              </a:hlinkClick>
            </a:rPr>
            <a:t>Sample policy here</a:t>
          </a:r>
          <a:r>
            <a:rPr lang="en-US" sz="1600" kern="1200"/>
            <a:t>.) </a:t>
          </a:r>
          <a:r>
            <a:rPr lang="en-US" sz="1600" i="1" kern="1200"/>
            <a:t>[If using Revenue Replacement ARP/CSLFRF, there will be a more limited allowable cost review.]</a:t>
          </a:r>
          <a:endParaRPr lang="en-US" sz="1600" i="1" kern="1200" dirty="0"/>
        </a:p>
      </dsp:txBody>
      <dsp:txXfrm rot="-5400000">
        <a:off x="860525" y="3382725"/>
        <a:ext cx="10820519" cy="721044"/>
      </dsp:txXfrm>
    </dsp:sp>
    <dsp:sp modelId="{3BABBCC3-2585-9145-9378-0861DE8AAB7D}">
      <dsp:nvSpPr>
        <dsp:cNvPr id="0" name=""/>
        <dsp:cNvSpPr/>
      </dsp:nvSpPr>
      <dsp:spPr>
        <a:xfrm rot="5400000">
          <a:off x="-184398" y="4641695"/>
          <a:ext cx="1229320" cy="860524"/>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i="0" kern="1200" dirty="0"/>
            <a:t>Conflict of Interest</a:t>
          </a:r>
        </a:p>
      </dsp:txBody>
      <dsp:txXfrm rot="-5400000">
        <a:off x="0" y="4887559"/>
        <a:ext cx="860524" cy="368796"/>
      </dsp:txXfrm>
    </dsp:sp>
    <dsp:sp modelId="{5E6BC373-316E-D241-ABC1-871F32CF8412}">
      <dsp:nvSpPr>
        <dsp:cNvPr id="0" name=""/>
        <dsp:cNvSpPr/>
      </dsp:nvSpPr>
      <dsp:spPr>
        <a:xfrm rot="5400000">
          <a:off x="5890758" y="-572936"/>
          <a:ext cx="799058" cy="10859526"/>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The UG requires recipients and subrecipients of federal financial assistance to maintain written standards of conduct covering conflicts of interest and governing the actions of its employees engaged in the selection, award, and administration of contracts. (</a:t>
          </a:r>
          <a:r>
            <a:rPr lang="en-US" sz="1600" b="1" u="sng" kern="1200" dirty="0">
              <a:hlinkClick xmlns:r="http://schemas.openxmlformats.org/officeDocument/2006/relationships" r:id="rId5">
                <a:extLst>
                  <a:ext uri="{A12FA001-AC4F-418D-AE19-62706E023703}">
                    <ahyp:hlinkClr xmlns:ahyp="http://schemas.microsoft.com/office/drawing/2018/hyperlinkcolor" val="tx"/>
                  </a:ext>
                </a:extLst>
              </a:hlinkClick>
            </a:rPr>
            <a:t>Sample policy here</a:t>
          </a:r>
          <a:r>
            <a:rPr lang="en-US" sz="1600" kern="1200" dirty="0"/>
            <a:t>.)</a:t>
          </a:r>
        </a:p>
      </dsp:txBody>
      <dsp:txXfrm rot="-5400000">
        <a:off x="860525" y="4496304"/>
        <a:ext cx="10820519" cy="7210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956EA5-92F3-EC4C-97CC-F5860E5C475E}">
      <dsp:nvSpPr>
        <dsp:cNvPr id="0" name=""/>
        <dsp:cNvSpPr/>
      </dsp:nvSpPr>
      <dsp:spPr>
        <a:xfrm rot="5400000">
          <a:off x="570222" y="2339176"/>
          <a:ext cx="1694901" cy="2820278"/>
        </a:xfrm>
        <a:prstGeom prst="corner">
          <a:avLst>
            <a:gd name="adj1" fmla="val 16120"/>
            <a:gd name="adj2" fmla="val 16110"/>
          </a:avLst>
        </a:prstGeom>
        <a:solidFill>
          <a:schemeClr val="accent5"/>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1CC0C1-301C-0B45-AC69-1482F277357D}">
      <dsp:nvSpPr>
        <dsp:cNvPr id="0" name=""/>
        <dsp:cNvSpPr/>
      </dsp:nvSpPr>
      <dsp:spPr>
        <a:xfrm>
          <a:off x="287301" y="3181831"/>
          <a:ext cx="2546162" cy="2231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Financial Audit</a:t>
          </a:r>
          <a:r>
            <a:rPr lang="en-US" sz="1800" kern="1200" dirty="0"/>
            <a:t>: All local governments must undergo an annual financial audit (G.S. 159-34)</a:t>
          </a:r>
        </a:p>
      </dsp:txBody>
      <dsp:txXfrm>
        <a:off x="287301" y="3181831"/>
        <a:ext cx="2546162" cy="2231860"/>
      </dsp:txXfrm>
    </dsp:sp>
    <dsp:sp modelId="{2A83E006-2E7A-5E48-B149-A10E707355DD}">
      <dsp:nvSpPr>
        <dsp:cNvPr id="0" name=""/>
        <dsp:cNvSpPr/>
      </dsp:nvSpPr>
      <dsp:spPr>
        <a:xfrm>
          <a:off x="2353055" y="2131544"/>
          <a:ext cx="480408" cy="480408"/>
        </a:xfrm>
        <a:prstGeom prst="triangle">
          <a:avLst>
            <a:gd name="adj" fmla="val 100000"/>
          </a:avLst>
        </a:prstGeom>
        <a:solidFill>
          <a:schemeClr val="accent5"/>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AFB907-DF79-EA47-968F-6B735C25330A}">
      <dsp:nvSpPr>
        <dsp:cNvPr id="0" name=""/>
        <dsp:cNvSpPr/>
      </dsp:nvSpPr>
      <dsp:spPr>
        <a:xfrm rot="5400000">
          <a:off x="3687222" y="1567871"/>
          <a:ext cx="1694901" cy="2820278"/>
        </a:xfrm>
        <a:prstGeom prst="corner">
          <a:avLst>
            <a:gd name="adj1" fmla="val 16120"/>
            <a:gd name="adj2" fmla="val 16110"/>
          </a:avLst>
        </a:prstGeom>
        <a:solidFill>
          <a:schemeClr val="accent5"/>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D67B1E-D9AA-E043-8165-277E91EFB71E}">
      <dsp:nvSpPr>
        <dsp:cNvPr id="0" name=""/>
        <dsp:cNvSpPr/>
      </dsp:nvSpPr>
      <dsp:spPr>
        <a:xfrm>
          <a:off x="3404301" y="2410527"/>
          <a:ext cx="2546162" cy="2231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Yellow Book Audit</a:t>
          </a:r>
          <a:r>
            <a:rPr lang="en-US" sz="1800" kern="1200" dirty="0"/>
            <a:t>: Expend $100,000 or more in </a:t>
          </a:r>
          <a:r>
            <a:rPr lang="en-US" sz="1800" u="sng" kern="1200" dirty="0"/>
            <a:t>combined</a:t>
          </a:r>
          <a:r>
            <a:rPr lang="en-US" sz="1800" kern="1200" dirty="0"/>
            <a:t> federal or state dollars</a:t>
          </a:r>
        </a:p>
      </dsp:txBody>
      <dsp:txXfrm>
        <a:off x="3404301" y="2410527"/>
        <a:ext cx="2546162" cy="2231860"/>
      </dsp:txXfrm>
    </dsp:sp>
    <dsp:sp modelId="{CBAFB9FD-F4AA-C94A-A28B-BD70CCA20BAD}">
      <dsp:nvSpPr>
        <dsp:cNvPr id="0" name=""/>
        <dsp:cNvSpPr/>
      </dsp:nvSpPr>
      <dsp:spPr>
        <a:xfrm>
          <a:off x="5470056" y="1360239"/>
          <a:ext cx="480408" cy="480408"/>
        </a:xfrm>
        <a:prstGeom prst="triangle">
          <a:avLst>
            <a:gd name="adj" fmla="val 100000"/>
          </a:avLst>
        </a:prstGeom>
        <a:solidFill>
          <a:schemeClr val="accent5"/>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184CDE-35E6-5C44-B6EF-04C372CE403F}">
      <dsp:nvSpPr>
        <dsp:cNvPr id="0" name=""/>
        <dsp:cNvSpPr/>
      </dsp:nvSpPr>
      <dsp:spPr>
        <a:xfrm rot="5400000">
          <a:off x="6804223" y="796566"/>
          <a:ext cx="1694901" cy="2820278"/>
        </a:xfrm>
        <a:prstGeom prst="corner">
          <a:avLst>
            <a:gd name="adj1" fmla="val 16120"/>
            <a:gd name="adj2" fmla="val 16110"/>
          </a:avLst>
        </a:prstGeom>
        <a:solidFill>
          <a:schemeClr val="accent5"/>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7D69A3-288D-7C43-8A0A-5CF037676CB8}">
      <dsp:nvSpPr>
        <dsp:cNvPr id="0" name=""/>
        <dsp:cNvSpPr/>
      </dsp:nvSpPr>
      <dsp:spPr>
        <a:xfrm>
          <a:off x="6521302" y="1639222"/>
          <a:ext cx="2546162" cy="2231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Federal Single Audit</a:t>
          </a:r>
        </a:p>
        <a:p>
          <a:pPr marL="0" lvl="0" indent="0" algn="l" defTabSz="800100">
            <a:lnSpc>
              <a:spcPct val="90000"/>
            </a:lnSpc>
            <a:spcBef>
              <a:spcPct val="0"/>
            </a:spcBef>
            <a:spcAft>
              <a:spcPct val="35000"/>
            </a:spcAft>
            <a:buNone/>
          </a:pPr>
          <a:r>
            <a:rPr lang="en-US" sz="1800" kern="1200" dirty="0"/>
            <a:t>Expend $750,000 or more in </a:t>
          </a:r>
          <a:r>
            <a:rPr lang="en-US" sz="1800" u="sng" kern="1200" dirty="0"/>
            <a:t>federal</a:t>
          </a:r>
          <a:r>
            <a:rPr lang="en-US" sz="1800" kern="1200" dirty="0"/>
            <a:t> dollars during the non-federal entity’s fiscal year</a:t>
          </a:r>
          <a:endParaRPr lang="en-US" sz="1800" b="1" kern="1200" dirty="0"/>
        </a:p>
      </dsp:txBody>
      <dsp:txXfrm>
        <a:off x="6521302" y="1639222"/>
        <a:ext cx="2546162" cy="2231860"/>
      </dsp:txXfrm>
    </dsp:sp>
    <dsp:sp modelId="{53E24A4A-9116-E641-863B-8928BF485CBA}">
      <dsp:nvSpPr>
        <dsp:cNvPr id="0" name=""/>
        <dsp:cNvSpPr/>
      </dsp:nvSpPr>
      <dsp:spPr>
        <a:xfrm>
          <a:off x="8587057" y="588934"/>
          <a:ext cx="480408" cy="480408"/>
        </a:xfrm>
        <a:prstGeom prst="triangle">
          <a:avLst>
            <a:gd name="adj" fmla="val 100000"/>
          </a:avLst>
        </a:prstGeom>
        <a:solidFill>
          <a:schemeClr val="accent5"/>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C54C9E-5F76-8642-B35B-24070FE59ED5}">
      <dsp:nvSpPr>
        <dsp:cNvPr id="0" name=""/>
        <dsp:cNvSpPr/>
      </dsp:nvSpPr>
      <dsp:spPr>
        <a:xfrm rot="5400000">
          <a:off x="9921224" y="25261"/>
          <a:ext cx="1694901" cy="2820278"/>
        </a:xfrm>
        <a:prstGeom prst="corner">
          <a:avLst>
            <a:gd name="adj1" fmla="val 16120"/>
            <a:gd name="adj2" fmla="val 16110"/>
          </a:avLst>
        </a:prstGeom>
        <a:solidFill>
          <a:schemeClr val="accent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0415BC-35C2-504D-A71E-424BD9BB801C}">
      <dsp:nvSpPr>
        <dsp:cNvPr id="0" name=""/>
        <dsp:cNvSpPr/>
      </dsp:nvSpPr>
      <dsp:spPr>
        <a:xfrm>
          <a:off x="9638303" y="867917"/>
          <a:ext cx="2546162" cy="2231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Alternative Compliance Engagement:</a:t>
          </a:r>
        </a:p>
        <a:p>
          <a:pPr marL="0" lvl="0" indent="0" algn="l" defTabSz="800100">
            <a:lnSpc>
              <a:spcPct val="90000"/>
            </a:lnSpc>
            <a:spcBef>
              <a:spcPct val="0"/>
            </a:spcBef>
            <a:spcAft>
              <a:spcPct val="35000"/>
            </a:spcAft>
            <a:buNone/>
          </a:pPr>
          <a:r>
            <a:rPr lang="en-US" sz="1800" kern="1200" dirty="0"/>
            <a:t>For local governments receiving $0-$10 million in ARP/CSLFRF</a:t>
          </a:r>
        </a:p>
        <a:p>
          <a:pPr marL="0" lvl="0" indent="0" algn="l" defTabSz="800100">
            <a:lnSpc>
              <a:spcPct val="90000"/>
            </a:lnSpc>
            <a:spcBef>
              <a:spcPct val="0"/>
            </a:spcBef>
            <a:spcAft>
              <a:spcPct val="35000"/>
            </a:spcAft>
            <a:buNone/>
          </a:pPr>
          <a:r>
            <a:rPr lang="en-US" sz="1800" kern="1200" dirty="0"/>
            <a:t>If only reason triggering Single Audit is ARP/CSLFRF, then can do this as alternative to Single Audit.</a:t>
          </a:r>
        </a:p>
      </dsp:txBody>
      <dsp:txXfrm>
        <a:off x="9638303" y="867917"/>
        <a:ext cx="2546162" cy="223186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967905-6FA7-4E4A-943A-1B1506E9538C}" type="datetimeFigureOut">
              <a:rPr lang="en-US" smtClean="0"/>
              <a:t>9/5/24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DC6FD5-2567-BA4F-877F-D529C45CEB6C}" type="slidenum">
              <a:rPr lang="en-US" smtClean="0"/>
              <a:t>‹#›</a:t>
            </a:fld>
            <a:endParaRPr lang="en-US"/>
          </a:p>
        </p:txBody>
      </p:sp>
    </p:spTree>
    <p:extLst>
      <p:ext uri="{BB962C8B-B14F-4D97-AF65-F5344CB8AC3E}">
        <p14:creationId xmlns:p14="http://schemas.microsoft.com/office/powerpoint/2010/main" val="791857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DC6FD5-2567-BA4F-877F-D529C45CEB6C}" type="slidenum">
              <a:rPr lang="en-US" smtClean="0"/>
              <a:t>1</a:t>
            </a:fld>
            <a:endParaRPr lang="en-US"/>
          </a:p>
        </p:txBody>
      </p:sp>
    </p:spTree>
    <p:extLst>
      <p:ext uri="{BB962C8B-B14F-4D97-AF65-F5344CB8AC3E}">
        <p14:creationId xmlns:p14="http://schemas.microsoft.com/office/powerpoint/2010/main" val="2815127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DC6FD5-2567-BA4F-877F-D529C45CEB6C}" type="slidenum">
              <a:rPr lang="en-US" smtClean="0"/>
              <a:t>6</a:t>
            </a:fld>
            <a:endParaRPr lang="en-US"/>
          </a:p>
        </p:txBody>
      </p:sp>
    </p:spTree>
    <p:extLst>
      <p:ext uri="{BB962C8B-B14F-4D97-AF65-F5344CB8AC3E}">
        <p14:creationId xmlns:p14="http://schemas.microsoft.com/office/powerpoint/2010/main" val="2680728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DC6FD5-2567-BA4F-877F-D529C45CEB6C}" type="slidenum">
              <a:rPr lang="en-US" smtClean="0"/>
              <a:t>7</a:t>
            </a:fld>
            <a:endParaRPr lang="en-US"/>
          </a:p>
        </p:txBody>
      </p:sp>
    </p:spTree>
    <p:extLst>
      <p:ext uri="{BB962C8B-B14F-4D97-AF65-F5344CB8AC3E}">
        <p14:creationId xmlns:p14="http://schemas.microsoft.com/office/powerpoint/2010/main" val="286073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DC6FD5-2567-BA4F-877F-D529C45CEB6C}" type="slidenum">
              <a:rPr lang="en-US" smtClean="0"/>
              <a:t>8</a:t>
            </a:fld>
            <a:endParaRPr lang="en-US"/>
          </a:p>
        </p:txBody>
      </p:sp>
    </p:spTree>
    <p:extLst>
      <p:ext uri="{BB962C8B-B14F-4D97-AF65-F5344CB8AC3E}">
        <p14:creationId xmlns:p14="http://schemas.microsoft.com/office/powerpoint/2010/main" val="520482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franklin-gothic-urw"/>
              </a:rPr>
              <a:t>In other </a:t>
            </a:r>
            <a:r>
              <a:rPr lang="en-US" dirty="0">
                <a:latin typeface="franklin-gothic-urw"/>
              </a:rPr>
              <a:t>words, if the only reason you triggered a single audit is because of ARP/CSLFRF expenditures, and you received 10 million or less in ARP/CSLFRF funds, you are eligible for the alternative audit. </a:t>
            </a:r>
            <a:endParaRPr lang="en-US" dirty="0"/>
          </a:p>
          <a:p>
            <a:endParaRPr lang="en-US" dirty="0"/>
          </a:p>
          <a:p>
            <a:r>
              <a:rPr lang="en-US" b="1" dirty="0"/>
              <a:t>Yellow Book Audit</a:t>
            </a:r>
            <a:r>
              <a:rPr lang="en-US" dirty="0"/>
              <a:t>: Expend $100,000 or more in </a:t>
            </a:r>
            <a:r>
              <a:rPr lang="en-US" u="sng" dirty="0"/>
              <a:t>combined</a:t>
            </a:r>
            <a:r>
              <a:rPr lang="en-US" dirty="0"/>
              <a:t> federal or state dollars</a:t>
            </a:r>
          </a:p>
          <a:p>
            <a:r>
              <a:rPr lang="en-US" b="1" dirty="0"/>
              <a:t>Federal Single Audit</a:t>
            </a:r>
            <a:r>
              <a:rPr lang="en-US" dirty="0"/>
              <a:t>: Expend $750,000 or more in </a:t>
            </a:r>
            <a:r>
              <a:rPr lang="en-US" u="sng" dirty="0"/>
              <a:t>federal</a:t>
            </a:r>
            <a:r>
              <a:rPr lang="en-US" dirty="0"/>
              <a:t> dollars</a:t>
            </a:r>
          </a:p>
          <a:p>
            <a:pPr lvl="1"/>
            <a:r>
              <a:rPr lang="en-US" u="sng" dirty="0"/>
              <a:t>Alternative compliance examination for qualifying recipients</a:t>
            </a:r>
            <a:endParaRPr lang="en-US" sz="1200" dirty="0">
              <a:latin typeface="Corbel" panose="020B0503020204020204" pitchFamily="34" charset="0"/>
            </a:endParaRPr>
          </a:p>
          <a:p>
            <a:endParaRPr lang="en-US" sz="1200" dirty="0">
              <a:latin typeface="Corbel" panose="020B05030202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Financial audit. generally accepted auditing standards (GAAS). </a:t>
            </a:r>
          </a:p>
          <a:p>
            <a:r>
              <a:rPr lang="en-US" dirty="0"/>
              <a:t> If you haven’t spent more than $100K in combined federal and state money, all that is required is the financial audit.</a:t>
            </a:r>
          </a:p>
          <a:p>
            <a:r>
              <a:rPr lang="en-US" dirty="0"/>
              <a:t>2. The </a:t>
            </a:r>
            <a:r>
              <a:rPr lang="en-US" dirty="0" err="1"/>
              <a:t>Yello</a:t>
            </a:r>
            <a:r>
              <a:rPr lang="en-US" dirty="0"/>
              <a:t> Book is an audit performed in accordance with the </a:t>
            </a:r>
            <a:r>
              <a:rPr lang="en-US" b="0" i="0" dirty="0">
                <a:solidFill>
                  <a:srgbClr val="000000"/>
                </a:solidFill>
                <a:effectLst/>
                <a:latin typeface="Merriweather Sans" pitchFamily="2" charset="0"/>
              </a:rPr>
              <a:t>Generally Acceptable Government Auditing Standards (“GAGAS”). It is required if a unit expends$100,000 or more in </a:t>
            </a:r>
            <a:r>
              <a:rPr lang="en-US" b="0" i="0" u="sng" dirty="0">
                <a:solidFill>
                  <a:srgbClr val="000000"/>
                </a:solidFill>
                <a:effectLst/>
                <a:latin typeface="Merriweather Sans" pitchFamily="2" charset="0"/>
              </a:rPr>
              <a:t>combined</a:t>
            </a:r>
            <a:r>
              <a:rPr lang="en-US" b="0" i="0" dirty="0">
                <a:solidFill>
                  <a:srgbClr val="000000"/>
                </a:solidFill>
                <a:effectLst/>
                <a:latin typeface="Merriweather Sans" pitchFamily="2" charset="0"/>
              </a:rPr>
              <a:t> federal or State financial assistance. This audit includes both </a:t>
            </a:r>
            <a:r>
              <a:rPr lang="en-US" b="1" i="0" dirty="0">
                <a:solidFill>
                  <a:srgbClr val="000000"/>
                </a:solidFill>
                <a:effectLst/>
                <a:latin typeface="Merriweather Sans" pitchFamily="2" charset="0"/>
              </a:rPr>
              <a:t>financial and compliance components</a:t>
            </a:r>
            <a:endParaRPr lang="en-US" b="1" dirty="0"/>
          </a:p>
          <a:p>
            <a:endParaRPr lang="en-US" dirty="0"/>
          </a:p>
          <a:p>
            <a:r>
              <a:rPr lang="en-US" b="1" i="0" dirty="0">
                <a:solidFill>
                  <a:srgbClr val="666666"/>
                </a:solidFill>
                <a:effectLst/>
                <a:latin typeface="Roboto" panose="02000000000000000000" pitchFamily="2" charset="0"/>
              </a:rPr>
              <a:t>The Single Audit </a:t>
            </a:r>
            <a:r>
              <a:rPr lang="en-US" b="0" i="0" dirty="0">
                <a:solidFill>
                  <a:srgbClr val="666666"/>
                </a:solidFill>
                <a:effectLst/>
                <a:latin typeface="Roboto" panose="02000000000000000000" pitchFamily="2" charset="0"/>
              </a:rPr>
              <a:t>requirement is triggered when the federal expenditures reported on the SEFA exceed $750,000 or more over the organization’s fiscal year. </a:t>
            </a:r>
          </a:p>
          <a:p>
            <a:r>
              <a:rPr lang="en-US" b="0" i="0" dirty="0">
                <a:solidFill>
                  <a:srgbClr val="666666"/>
                </a:solidFill>
                <a:effectLst/>
                <a:latin typeface="Roboto" panose="02000000000000000000" pitchFamily="2" charset="0"/>
              </a:rPr>
              <a:t>-the federal funds are determined to be expended when the organization becomes obligated to the subrecipient for payment. Generally, that is when the disbursement is made to the subrecipient.</a:t>
            </a:r>
            <a:endParaRPr lang="en-US" dirty="0"/>
          </a:p>
          <a:p>
            <a:pPr marL="457200" lvl="1" indent="0">
              <a:buNone/>
            </a:pPr>
            <a:r>
              <a:rPr lang="en-US" dirty="0"/>
              <a:t>Schedule of expenditures of federal awards. </a:t>
            </a:r>
          </a:p>
          <a:p>
            <a:pPr lvl="1"/>
            <a:r>
              <a:rPr lang="en-US" dirty="0"/>
              <a:t>Use the Schedule of Expenditure of Federal Awards (SEFA) to determine if this threshold is met</a:t>
            </a:r>
            <a:endParaRPr lang="en-US" sz="1200" dirty="0">
              <a:latin typeface="Corbel" panose="020B050302020402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727F2F-D2DC-7940-A84F-6B3C05AF46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3001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C7B67-AC70-0C47-80B4-7051D5D1CB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C7FFB3-1ADB-3E4C-8033-444C154180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223823-7DF9-8546-82C0-B0EE4B492F23}"/>
              </a:ext>
            </a:extLst>
          </p:cNvPr>
          <p:cNvSpPr>
            <a:spLocks noGrp="1"/>
          </p:cNvSpPr>
          <p:nvPr>
            <p:ph type="dt" sz="half" idx="10"/>
          </p:nvPr>
        </p:nvSpPr>
        <p:spPr/>
        <p:txBody>
          <a:bodyPr/>
          <a:lstStyle/>
          <a:p>
            <a:fld id="{E1BC5434-7FB7-AA43-9C82-7B89F38A0693}" type="datetimeFigureOut">
              <a:rPr lang="en-US" smtClean="0"/>
              <a:t>9/5/24</a:t>
            </a:fld>
            <a:endParaRPr lang="en-US"/>
          </a:p>
        </p:txBody>
      </p:sp>
      <p:sp>
        <p:nvSpPr>
          <p:cNvPr id="5" name="Footer Placeholder 4">
            <a:extLst>
              <a:ext uri="{FF2B5EF4-FFF2-40B4-BE49-F238E27FC236}">
                <a16:creationId xmlns:a16="http://schemas.microsoft.com/office/drawing/2014/main" id="{FCC3E355-9316-634B-83E1-9EFB87635A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8CC966-7D70-A745-9DC6-BF7E54E8A3F9}"/>
              </a:ext>
            </a:extLst>
          </p:cNvPr>
          <p:cNvSpPr>
            <a:spLocks noGrp="1"/>
          </p:cNvSpPr>
          <p:nvPr>
            <p:ph type="sldNum" sz="quarter" idx="12"/>
          </p:nvPr>
        </p:nvSpPr>
        <p:spPr/>
        <p:txBody>
          <a:bodyPr/>
          <a:lstStyle/>
          <a:p>
            <a:fld id="{09E369DA-908C-E849-889C-EF4D55593ABA}" type="slidenum">
              <a:rPr lang="en-US" smtClean="0"/>
              <a:t>‹#›</a:t>
            </a:fld>
            <a:endParaRPr lang="en-US"/>
          </a:p>
        </p:txBody>
      </p:sp>
    </p:spTree>
    <p:extLst>
      <p:ext uri="{BB962C8B-B14F-4D97-AF65-F5344CB8AC3E}">
        <p14:creationId xmlns:p14="http://schemas.microsoft.com/office/powerpoint/2010/main" val="2317877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8DF6A-9738-C849-815C-2C423CF5A1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4F0249-E904-8C4A-B042-C22FCAE8AB7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0B3197-00F9-6247-B479-3788A22A4FFE}"/>
              </a:ext>
            </a:extLst>
          </p:cNvPr>
          <p:cNvSpPr>
            <a:spLocks noGrp="1"/>
          </p:cNvSpPr>
          <p:nvPr>
            <p:ph type="dt" sz="half" idx="10"/>
          </p:nvPr>
        </p:nvSpPr>
        <p:spPr/>
        <p:txBody>
          <a:bodyPr/>
          <a:lstStyle/>
          <a:p>
            <a:fld id="{E1BC5434-7FB7-AA43-9C82-7B89F38A0693}" type="datetimeFigureOut">
              <a:rPr lang="en-US" smtClean="0"/>
              <a:t>9/5/24</a:t>
            </a:fld>
            <a:endParaRPr lang="en-US"/>
          </a:p>
        </p:txBody>
      </p:sp>
      <p:sp>
        <p:nvSpPr>
          <p:cNvPr id="5" name="Footer Placeholder 4">
            <a:extLst>
              <a:ext uri="{FF2B5EF4-FFF2-40B4-BE49-F238E27FC236}">
                <a16:creationId xmlns:a16="http://schemas.microsoft.com/office/drawing/2014/main" id="{C1463BCA-B758-2140-9777-15EAE4D558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2340C6-7F22-FE42-A4CE-139FC7B3BEEA}"/>
              </a:ext>
            </a:extLst>
          </p:cNvPr>
          <p:cNvSpPr>
            <a:spLocks noGrp="1"/>
          </p:cNvSpPr>
          <p:nvPr>
            <p:ph type="sldNum" sz="quarter" idx="12"/>
          </p:nvPr>
        </p:nvSpPr>
        <p:spPr/>
        <p:txBody>
          <a:bodyPr/>
          <a:lstStyle/>
          <a:p>
            <a:fld id="{09E369DA-908C-E849-889C-EF4D55593ABA}" type="slidenum">
              <a:rPr lang="en-US" smtClean="0"/>
              <a:t>‹#›</a:t>
            </a:fld>
            <a:endParaRPr lang="en-US"/>
          </a:p>
        </p:txBody>
      </p:sp>
    </p:spTree>
    <p:extLst>
      <p:ext uri="{BB962C8B-B14F-4D97-AF65-F5344CB8AC3E}">
        <p14:creationId xmlns:p14="http://schemas.microsoft.com/office/powerpoint/2010/main" val="3928683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5BACC8-5F6D-1643-B4F3-11CC9070CD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1E7E31-347B-E849-907A-B901871724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6483B7-1702-3F40-9C9A-73264B026E20}"/>
              </a:ext>
            </a:extLst>
          </p:cNvPr>
          <p:cNvSpPr>
            <a:spLocks noGrp="1"/>
          </p:cNvSpPr>
          <p:nvPr>
            <p:ph type="dt" sz="half" idx="10"/>
          </p:nvPr>
        </p:nvSpPr>
        <p:spPr/>
        <p:txBody>
          <a:bodyPr/>
          <a:lstStyle/>
          <a:p>
            <a:fld id="{E1BC5434-7FB7-AA43-9C82-7B89F38A0693}" type="datetimeFigureOut">
              <a:rPr lang="en-US" smtClean="0"/>
              <a:t>9/5/24</a:t>
            </a:fld>
            <a:endParaRPr lang="en-US"/>
          </a:p>
        </p:txBody>
      </p:sp>
      <p:sp>
        <p:nvSpPr>
          <p:cNvPr id="5" name="Footer Placeholder 4">
            <a:extLst>
              <a:ext uri="{FF2B5EF4-FFF2-40B4-BE49-F238E27FC236}">
                <a16:creationId xmlns:a16="http://schemas.microsoft.com/office/drawing/2014/main" id="{16216144-6576-CA40-8225-306081EB81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7A92BE-CF84-1D48-952E-E978D377A771}"/>
              </a:ext>
            </a:extLst>
          </p:cNvPr>
          <p:cNvSpPr>
            <a:spLocks noGrp="1"/>
          </p:cNvSpPr>
          <p:nvPr>
            <p:ph type="sldNum" sz="quarter" idx="12"/>
          </p:nvPr>
        </p:nvSpPr>
        <p:spPr/>
        <p:txBody>
          <a:bodyPr/>
          <a:lstStyle/>
          <a:p>
            <a:fld id="{09E369DA-908C-E849-889C-EF4D55593ABA}" type="slidenum">
              <a:rPr lang="en-US" smtClean="0"/>
              <a:t>‹#›</a:t>
            </a:fld>
            <a:endParaRPr lang="en-US"/>
          </a:p>
        </p:txBody>
      </p:sp>
    </p:spTree>
    <p:extLst>
      <p:ext uri="{BB962C8B-B14F-4D97-AF65-F5344CB8AC3E}">
        <p14:creationId xmlns:p14="http://schemas.microsoft.com/office/powerpoint/2010/main" val="2164370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D5E2C-68EB-EC40-AE24-43F6878B79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7A3357-83D6-9E43-A658-B1C7BF998D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2B4D7B-244D-BD42-A841-BEC6E39905B9}"/>
              </a:ext>
            </a:extLst>
          </p:cNvPr>
          <p:cNvSpPr>
            <a:spLocks noGrp="1"/>
          </p:cNvSpPr>
          <p:nvPr>
            <p:ph type="dt" sz="half" idx="10"/>
          </p:nvPr>
        </p:nvSpPr>
        <p:spPr/>
        <p:txBody>
          <a:bodyPr/>
          <a:lstStyle/>
          <a:p>
            <a:fld id="{E1BC5434-7FB7-AA43-9C82-7B89F38A0693}" type="datetimeFigureOut">
              <a:rPr lang="en-US" smtClean="0"/>
              <a:t>9/5/24</a:t>
            </a:fld>
            <a:endParaRPr lang="en-US"/>
          </a:p>
        </p:txBody>
      </p:sp>
      <p:sp>
        <p:nvSpPr>
          <p:cNvPr id="5" name="Footer Placeholder 4">
            <a:extLst>
              <a:ext uri="{FF2B5EF4-FFF2-40B4-BE49-F238E27FC236}">
                <a16:creationId xmlns:a16="http://schemas.microsoft.com/office/drawing/2014/main" id="{52D41E17-D73D-3947-859B-9187AA859D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5D25BA-37DB-6944-9A22-97AEFF2CEB49}"/>
              </a:ext>
            </a:extLst>
          </p:cNvPr>
          <p:cNvSpPr>
            <a:spLocks noGrp="1"/>
          </p:cNvSpPr>
          <p:nvPr>
            <p:ph type="sldNum" sz="quarter" idx="12"/>
          </p:nvPr>
        </p:nvSpPr>
        <p:spPr/>
        <p:txBody>
          <a:bodyPr/>
          <a:lstStyle/>
          <a:p>
            <a:fld id="{09E369DA-908C-E849-889C-EF4D55593ABA}" type="slidenum">
              <a:rPr lang="en-US" smtClean="0"/>
              <a:t>‹#›</a:t>
            </a:fld>
            <a:endParaRPr lang="en-US"/>
          </a:p>
        </p:txBody>
      </p:sp>
    </p:spTree>
    <p:extLst>
      <p:ext uri="{BB962C8B-B14F-4D97-AF65-F5344CB8AC3E}">
        <p14:creationId xmlns:p14="http://schemas.microsoft.com/office/powerpoint/2010/main" val="926531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E9F99-9A57-834E-A8F5-06B6D55364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B18A3A-D8EB-CD47-9F8E-343A1319B7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78B45B-8B3A-0046-8387-67CA2CF390D7}"/>
              </a:ext>
            </a:extLst>
          </p:cNvPr>
          <p:cNvSpPr>
            <a:spLocks noGrp="1"/>
          </p:cNvSpPr>
          <p:nvPr>
            <p:ph type="dt" sz="half" idx="10"/>
          </p:nvPr>
        </p:nvSpPr>
        <p:spPr/>
        <p:txBody>
          <a:bodyPr/>
          <a:lstStyle/>
          <a:p>
            <a:fld id="{E1BC5434-7FB7-AA43-9C82-7B89F38A0693}" type="datetimeFigureOut">
              <a:rPr lang="en-US" smtClean="0"/>
              <a:t>9/5/24</a:t>
            </a:fld>
            <a:endParaRPr lang="en-US"/>
          </a:p>
        </p:txBody>
      </p:sp>
      <p:sp>
        <p:nvSpPr>
          <p:cNvPr id="5" name="Footer Placeholder 4">
            <a:extLst>
              <a:ext uri="{FF2B5EF4-FFF2-40B4-BE49-F238E27FC236}">
                <a16:creationId xmlns:a16="http://schemas.microsoft.com/office/drawing/2014/main" id="{F842EAF5-AF3B-4441-B18A-A393DCC85E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CF1881-9854-C344-B932-D1D22326361C}"/>
              </a:ext>
            </a:extLst>
          </p:cNvPr>
          <p:cNvSpPr>
            <a:spLocks noGrp="1"/>
          </p:cNvSpPr>
          <p:nvPr>
            <p:ph type="sldNum" sz="quarter" idx="12"/>
          </p:nvPr>
        </p:nvSpPr>
        <p:spPr/>
        <p:txBody>
          <a:bodyPr/>
          <a:lstStyle/>
          <a:p>
            <a:fld id="{09E369DA-908C-E849-889C-EF4D55593ABA}" type="slidenum">
              <a:rPr lang="en-US" smtClean="0"/>
              <a:t>‹#›</a:t>
            </a:fld>
            <a:endParaRPr lang="en-US"/>
          </a:p>
        </p:txBody>
      </p:sp>
    </p:spTree>
    <p:extLst>
      <p:ext uri="{BB962C8B-B14F-4D97-AF65-F5344CB8AC3E}">
        <p14:creationId xmlns:p14="http://schemas.microsoft.com/office/powerpoint/2010/main" val="2664101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41701-0931-B540-8F39-E98A4523B0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FE8941-A601-0D43-97E6-C5319054B3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4F6948-6ECB-C543-9235-6454BAE3F7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2DCFA5-1865-A74B-925B-4EFA8600319C}"/>
              </a:ext>
            </a:extLst>
          </p:cNvPr>
          <p:cNvSpPr>
            <a:spLocks noGrp="1"/>
          </p:cNvSpPr>
          <p:nvPr>
            <p:ph type="dt" sz="half" idx="10"/>
          </p:nvPr>
        </p:nvSpPr>
        <p:spPr/>
        <p:txBody>
          <a:bodyPr/>
          <a:lstStyle/>
          <a:p>
            <a:fld id="{E1BC5434-7FB7-AA43-9C82-7B89F38A0693}" type="datetimeFigureOut">
              <a:rPr lang="en-US" smtClean="0"/>
              <a:t>9/5/24</a:t>
            </a:fld>
            <a:endParaRPr lang="en-US"/>
          </a:p>
        </p:txBody>
      </p:sp>
      <p:sp>
        <p:nvSpPr>
          <p:cNvPr id="6" name="Footer Placeholder 5">
            <a:extLst>
              <a:ext uri="{FF2B5EF4-FFF2-40B4-BE49-F238E27FC236}">
                <a16:creationId xmlns:a16="http://schemas.microsoft.com/office/drawing/2014/main" id="{01E0FE06-475A-7C4D-8A9E-F6A928A496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90F71B-0CF5-414F-B77E-5CBC78E70A3D}"/>
              </a:ext>
            </a:extLst>
          </p:cNvPr>
          <p:cNvSpPr>
            <a:spLocks noGrp="1"/>
          </p:cNvSpPr>
          <p:nvPr>
            <p:ph type="sldNum" sz="quarter" idx="12"/>
          </p:nvPr>
        </p:nvSpPr>
        <p:spPr/>
        <p:txBody>
          <a:bodyPr/>
          <a:lstStyle/>
          <a:p>
            <a:fld id="{09E369DA-908C-E849-889C-EF4D55593ABA}" type="slidenum">
              <a:rPr lang="en-US" smtClean="0"/>
              <a:t>‹#›</a:t>
            </a:fld>
            <a:endParaRPr lang="en-US"/>
          </a:p>
        </p:txBody>
      </p:sp>
    </p:spTree>
    <p:extLst>
      <p:ext uri="{BB962C8B-B14F-4D97-AF65-F5344CB8AC3E}">
        <p14:creationId xmlns:p14="http://schemas.microsoft.com/office/powerpoint/2010/main" val="1130227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5E274-F160-DD44-927C-CB877DC215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1BDBE7-FF77-094D-8947-32DF6516CD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91FDB2-7F54-5746-9664-94A3A7D1C6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4A72F4-E7CF-2C47-BE12-369AD08589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2CF6AE-486D-644A-809B-1F063537972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2974C8-4A99-3A45-A134-0E71FBFE57E3}"/>
              </a:ext>
            </a:extLst>
          </p:cNvPr>
          <p:cNvSpPr>
            <a:spLocks noGrp="1"/>
          </p:cNvSpPr>
          <p:nvPr>
            <p:ph type="dt" sz="half" idx="10"/>
          </p:nvPr>
        </p:nvSpPr>
        <p:spPr/>
        <p:txBody>
          <a:bodyPr/>
          <a:lstStyle/>
          <a:p>
            <a:fld id="{E1BC5434-7FB7-AA43-9C82-7B89F38A0693}" type="datetimeFigureOut">
              <a:rPr lang="en-US" smtClean="0"/>
              <a:t>9/5/24</a:t>
            </a:fld>
            <a:endParaRPr lang="en-US"/>
          </a:p>
        </p:txBody>
      </p:sp>
      <p:sp>
        <p:nvSpPr>
          <p:cNvPr id="8" name="Footer Placeholder 7">
            <a:extLst>
              <a:ext uri="{FF2B5EF4-FFF2-40B4-BE49-F238E27FC236}">
                <a16:creationId xmlns:a16="http://schemas.microsoft.com/office/drawing/2014/main" id="{4C68A295-D114-F942-8726-1820603343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D4943DA-1147-6A4F-990F-B1AB25D9A4A3}"/>
              </a:ext>
            </a:extLst>
          </p:cNvPr>
          <p:cNvSpPr>
            <a:spLocks noGrp="1"/>
          </p:cNvSpPr>
          <p:nvPr>
            <p:ph type="sldNum" sz="quarter" idx="12"/>
          </p:nvPr>
        </p:nvSpPr>
        <p:spPr/>
        <p:txBody>
          <a:bodyPr/>
          <a:lstStyle/>
          <a:p>
            <a:fld id="{09E369DA-908C-E849-889C-EF4D55593ABA}" type="slidenum">
              <a:rPr lang="en-US" smtClean="0"/>
              <a:t>‹#›</a:t>
            </a:fld>
            <a:endParaRPr lang="en-US"/>
          </a:p>
        </p:txBody>
      </p:sp>
    </p:spTree>
    <p:extLst>
      <p:ext uri="{BB962C8B-B14F-4D97-AF65-F5344CB8AC3E}">
        <p14:creationId xmlns:p14="http://schemas.microsoft.com/office/powerpoint/2010/main" val="2980316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52D7F-4B02-1E4F-8104-BC2C51D2A3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7619FB-58AF-5740-8052-A6590BF1475F}"/>
              </a:ext>
            </a:extLst>
          </p:cNvPr>
          <p:cNvSpPr>
            <a:spLocks noGrp="1"/>
          </p:cNvSpPr>
          <p:nvPr>
            <p:ph type="dt" sz="half" idx="10"/>
          </p:nvPr>
        </p:nvSpPr>
        <p:spPr/>
        <p:txBody>
          <a:bodyPr/>
          <a:lstStyle/>
          <a:p>
            <a:fld id="{E1BC5434-7FB7-AA43-9C82-7B89F38A0693}" type="datetimeFigureOut">
              <a:rPr lang="en-US" smtClean="0"/>
              <a:t>9/5/24</a:t>
            </a:fld>
            <a:endParaRPr lang="en-US"/>
          </a:p>
        </p:txBody>
      </p:sp>
      <p:sp>
        <p:nvSpPr>
          <p:cNvPr id="4" name="Footer Placeholder 3">
            <a:extLst>
              <a:ext uri="{FF2B5EF4-FFF2-40B4-BE49-F238E27FC236}">
                <a16:creationId xmlns:a16="http://schemas.microsoft.com/office/drawing/2014/main" id="{E118F377-E4A7-3541-B5C8-96AF91DE62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87B2C07-261D-2F48-AB2A-BE93ED679C88}"/>
              </a:ext>
            </a:extLst>
          </p:cNvPr>
          <p:cNvSpPr>
            <a:spLocks noGrp="1"/>
          </p:cNvSpPr>
          <p:nvPr>
            <p:ph type="sldNum" sz="quarter" idx="12"/>
          </p:nvPr>
        </p:nvSpPr>
        <p:spPr/>
        <p:txBody>
          <a:bodyPr/>
          <a:lstStyle/>
          <a:p>
            <a:fld id="{09E369DA-908C-E849-889C-EF4D55593ABA}" type="slidenum">
              <a:rPr lang="en-US" smtClean="0"/>
              <a:t>‹#›</a:t>
            </a:fld>
            <a:endParaRPr lang="en-US"/>
          </a:p>
        </p:txBody>
      </p:sp>
    </p:spTree>
    <p:extLst>
      <p:ext uri="{BB962C8B-B14F-4D97-AF65-F5344CB8AC3E}">
        <p14:creationId xmlns:p14="http://schemas.microsoft.com/office/powerpoint/2010/main" val="920409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FC6B89-F243-F84D-B4B8-B7A4D737FA19}"/>
              </a:ext>
            </a:extLst>
          </p:cNvPr>
          <p:cNvSpPr>
            <a:spLocks noGrp="1"/>
          </p:cNvSpPr>
          <p:nvPr>
            <p:ph type="dt" sz="half" idx="10"/>
          </p:nvPr>
        </p:nvSpPr>
        <p:spPr/>
        <p:txBody>
          <a:bodyPr/>
          <a:lstStyle/>
          <a:p>
            <a:fld id="{E1BC5434-7FB7-AA43-9C82-7B89F38A0693}" type="datetimeFigureOut">
              <a:rPr lang="en-US" smtClean="0"/>
              <a:t>9/5/24</a:t>
            </a:fld>
            <a:endParaRPr lang="en-US"/>
          </a:p>
        </p:txBody>
      </p:sp>
      <p:sp>
        <p:nvSpPr>
          <p:cNvPr id="3" name="Footer Placeholder 2">
            <a:extLst>
              <a:ext uri="{FF2B5EF4-FFF2-40B4-BE49-F238E27FC236}">
                <a16:creationId xmlns:a16="http://schemas.microsoft.com/office/drawing/2014/main" id="{0801ABA1-1E3D-AB4A-BBC2-7618CF62F0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1D8E14-CEBD-A145-972C-AE472171D61C}"/>
              </a:ext>
            </a:extLst>
          </p:cNvPr>
          <p:cNvSpPr>
            <a:spLocks noGrp="1"/>
          </p:cNvSpPr>
          <p:nvPr>
            <p:ph type="sldNum" sz="quarter" idx="12"/>
          </p:nvPr>
        </p:nvSpPr>
        <p:spPr/>
        <p:txBody>
          <a:bodyPr/>
          <a:lstStyle/>
          <a:p>
            <a:fld id="{09E369DA-908C-E849-889C-EF4D55593ABA}" type="slidenum">
              <a:rPr lang="en-US" smtClean="0"/>
              <a:t>‹#›</a:t>
            </a:fld>
            <a:endParaRPr lang="en-US"/>
          </a:p>
        </p:txBody>
      </p:sp>
    </p:spTree>
    <p:extLst>
      <p:ext uri="{BB962C8B-B14F-4D97-AF65-F5344CB8AC3E}">
        <p14:creationId xmlns:p14="http://schemas.microsoft.com/office/powerpoint/2010/main" val="3207897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BCA7-EF24-2747-85A6-7859DCA4E0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FA70E2D-7556-8E47-B6A6-AAC5C018B0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76003F-6705-C142-9D92-4A425B8E33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C73D2A-02FE-AC4F-8518-DEFCA9211DAD}"/>
              </a:ext>
            </a:extLst>
          </p:cNvPr>
          <p:cNvSpPr>
            <a:spLocks noGrp="1"/>
          </p:cNvSpPr>
          <p:nvPr>
            <p:ph type="dt" sz="half" idx="10"/>
          </p:nvPr>
        </p:nvSpPr>
        <p:spPr/>
        <p:txBody>
          <a:bodyPr/>
          <a:lstStyle/>
          <a:p>
            <a:fld id="{E1BC5434-7FB7-AA43-9C82-7B89F38A0693}" type="datetimeFigureOut">
              <a:rPr lang="en-US" smtClean="0"/>
              <a:t>9/5/24</a:t>
            </a:fld>
            <a:endParaRPr lang="en-US"/>
          </a:p>
        </p:txBody>
      </p:sp>
      <p:sp>
        <p:nvSpPr>
          <p:cNvPr id="6" name="Footer Placeholder 5">
            <a:extLst>
              <a:ext uri="{FF2B5EF4-FFF2-40B4-BE49-F238E27FC236}">
                <a16:creationId xmlns:a16="http://schemas.microsoft.com/office/drawing/2014/main" id="{EB2B03DB-AE31-BD44-A912-A10ED8100E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090C11-2828-6D40-AA7E-FA5FECFADEB5}"/>
              </a:ext>
            </a:extLst>
          </p:cNvPr>
          <p:cNvSpPr>
            <a:spLocks noGrp="1"/>
          </p:cNvSpPr>
          <p:nvPr>
            <p:ph type="sldNum" sz="quarter" idx="12"/>
          </p:nvPr>
        </p:nvSpPr>
        <p:spPr/>
        <p:txBody>
          <a:bodyPr/>
          <a:lstStyle/>
          <a:p>
            <a:fld id="{09E369DA-908C-E849-889C-EF4D55593ABA}" type="slidenum">
              <a:rPr lang="en-US" smtClean="0"/>
              <a:t>‹#›</a:t>
            </a:fld>
            <a:endParaRPr lang="en-US"/>
          </a:p>
        </p:txBody>
      </p:sp>
    </p:spTree>
    <p:extLst>
      <p:ext uri="{BB962C8B-B14F-4D97-AF65-F5344CB8AC3E}">
        <p14:creationId xmlns:p14="http://schemas.microsoft.com/office/powerpoint/2010/main" val="298118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18CB7-72BB-BA47-8FA5-42D381E908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EF9C9AD-DFDC-BA47-9206-C2F0D9D01C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E47BB4-317F-864A-BCC6-8181C33045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F3854E-EE13-EF46-B184-7B27EB767ED5}"/>
              </a:ext>
            </a:extLst>
          </p:cNvPr>
          <p:cNvSpPr>
            <a:spLocks noGrp="1"/>
          </p:cNvSpPr>
          <p:nvPr>
            <p:ph type="dt" sz="half" idx="10"/>
          </p:nvPr>
        </p:nvSpPr>
        <p:spPr/>
        <p:txBody>
          <a:bodyPr/>
          <a:lstStyle/>
          <a:p>
            <a:fld id="{E1BC5434-7FB7-AA43-9C82-7B89F38A0693}" type="datetimeFigureOut">
              <a:rPr lang="en-US" smtClean="0"/>
              <a:t>9/5/24</a:t>
            </a:fld>
            <a:endParaRPr lang="en-US"/>
          </a:p>
        </p:txBody>
      </p:sp>
      <p:sp>
        <p:nvSpPr>
          <p:cNvPr id="6" name="Footer Placeholder 5">
            <a:extLst>
              <a:ext uri="{FF2B5EF4-FFF2-40B4-BE49-F238E27FC236}">
                <a16:creationId xmlns:a16="http://schemas.microsoft.com/office/drawing/2014/main" id="{296C9CB4-94F0-C242-B781-B3BC7879A8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74E963-BF4C-8744-A781-2A56671EF72B}"/>
              </a:ext>
            </a:extLst>
          </p:cNvPr>
          <p:cNvSpPr>
            <a:spLocks noGrp="1"/>
          </p:cNvSpPr>
          <p:nvPr>
            <p:ph type="sldNum" sz="quarter" idx="12"/>
          </p:nvPr>
        </p:nvSpPr>
        <p:spPr/>
        <p:txBody>
          <a:bodyPr/>
          <a:lstStyle/>
          <a:p>
            <a:fld id="{09E369DA-908C-E849-889C-EF4D55593ABA}" type="slidenum">
              <a:rPr lang="en-US" smtClean="0"/>
              <a:t>‹#›</a:t>
            </a:fld>
            <a:endParaRPr lang="en-US"/>
          </a:p>
        </p:txBody>
      </p:sp>
    </p:spTree>
    <p:extLst>
      <p:ext uri="{BB962C8B-B14F-4D97-AF65-F5344CB8AC3E}">
        <p14:creationId xmlns:p14="http://schemas.microsoft.com/office/powerpoint/2010/main" val="434642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042E91-7B26-D240-AEB8-C48E24F723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75E4A1-287D-E344-B8B4-E63E94586F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A8DBA6-CE5D-2A40-808B-0728DCEDFD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BC5434-7FB7-AA43-9C82-7B89F38A0693}" type="datetimeFigureOut">
              <a:rPr lang="en-US" smtClean="0"/>
              <a:t>9/5/24</a:t>
            </a:fld>
            <a:endParaRPr lang="en-US"/>
          </a:p>
        </p:txBody>
      </p:sp>
      <p:sp>
        <p:nvSpPr>
          <p:cNvPr id="5" name="Footer Placeholder 4">
            <a:extLst>
              <a:ext uri="{FF2B5EF4-FFF2-40B4-BE49-F238E27FC236}">
                <a16:creationId xmlns:a16="http://schemas.microsoft.com/office/drawing/2014/main" id="{DE069FE0-5229-4941-9565-825FB0F7E9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E6256FC-C0A7-1340-91B7-226102AE49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E369DA-908C-E849-889C-EF4D55593ABA}" type="slidenum">
              <a:rPr lang="en-US" smtClean="0"/>
              <a:t>‹#›</a:t>
            </a:fld>
            <a:endParaRPr lang="en-US"/>
          </a:p>
        </p:txBody>
      </p:sp>
    </p:spTree>
    <p:extLst>
      <p:ext uri="{BB962C8B-B14F-4D97-AF65-F5344CB8AC3E}">
        <p14:creationId xmlns:p14="http://schemas.microsoft.com/office/powerpoint/2010/main" val="834603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illonzi@sog.unc.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home.treasury.gov/system/files/136/NEU_Award_Terms_and_Conditions.pdf" TargetMode="External"/><Relationship Id="rId2"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hyperlink" Target="https://arpa.sog.unc.edu/wp-content/uploads/2022/04/Copy-of-Project-and-Expenditure-Report-Template_Revenue-Replacement-4_14.xlsx" TargetMode="External"/><Relationship Id="rId5" Type="http://schemas.openxmlformats.org/officeDocument/2006/relationships/hyperlink" Target="https://canons.sog.unc.edu/wp-content/uploads/sites/1175/2022/05/EXAMPLE-2.docx" TargetMode="External"/><Relationship Id="rId4" Type="http://schemas.openxmlformats.org/officeDocument/2006/relationships/hyperlink" Target="https://canons.sog.unc.edu/wp-content/uploads/sites/1175/2023/01/ARP_Eligibility-Determination-and-Allowable-Cost-Reveiw-Documentation-Template_2022-1.docx"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home.treasury.gov/system/files/136/NEU_Award_Terms_and_Conditions.pdf" TargetMode="External"/><Relationship Id="rId2"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hyperlink" Target="https://arpa.sog.unc.edu/wp-content/uploads/2022/04/Copy-of-Project-and-Expenditure-Report-Template_Revenue-Replacement-4_14.xlsx" TargetMode="External"/><Relationship Id="rId5" Type="http://schemas.openxmlformats.org/officeDocument/2006/relationships/hyperlink" Target="https://canons.sog.unc.edu/wp-content/uploads/sites/1175/2022/05/EXAMPLE-3.docx" TargetMode="External"/><Relationship Id="rId4" Type="http://schemas.openxmlformats.org/officeDocument/2006/relationships/hyperlink" Target="https://canons.sog.unc.edu/wp-content/uploads/sites/1175/2023/01/ARP_Eligibility-Determination-and-Allowable-Cost-Reveiw-Documentation-Template_2022-1.docx" TargetMode="Externa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slide" Target="slide9.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8" Type="http://schemas.openxmlformats.org/officeDocument/2006/relationships/hyperlink" Target="https://home.treasury.gov/system/files/136/21.027-SLFRF-2022-Compliance-Supplement.pdf"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slide" Target="slide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slide" Target="slide9.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hyperlink" Target="https://home.treasury.gov/system/files/136/NEU_Award_Terms_and_Conditions.pdf" TargetMode="External"/><Relationship Id="rId7" Type="http://schemas.openxmlformats.org/officeDocument/2006/relationships/hyperlink" Target="https://home.treasury.gov/system/files/136/SLFRF-Compliance-and-Reporting-Guidance.pdf" TargetMode="External"/><Relationship Id="rId2"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hyperlink" Target="https://arpa.sog.unc.edu/wp-content/uploads/2022/04/Copy-of-Project-and-Expenditure-Report-Template_Revenue-Replacement-4_14.xlsx" TargetMode="External"/><Relationship Id="rId5" Type="http://schemas.openxmlformats.org/officeDocument/2006/relationships/hyperlink" Target="https://canons.sog.unc.edu/wp-content/uploads/sites/1175/2022/05/EXAMPLE-1-1.docx" TargetMode="External"/><Relationship Id="rId4" Type="http://schemas.openxmlformats.org/officeDocument/2006/relationships/hyperlink" Target="https://canons.sog.unc.edu/wp-content/uploads/sites/1175/2023/01/ARP_Eligibility-Determination-and-Allowable-Cost-Reveiw-Documentation-Template_2022-1.doc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2" name="Rectangle 1051">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1" name="Freeform: Shape 1050">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260E0DB-4D64-2142-882A-00C161C8F917}"/>
              </a:ext>
            </a:extLst>
          </p:cNvPr>
          <p:cNvSpPr>
            <a:spLocks noGrp="1"/>
          </p:cNvSpPr>
          <p:nvPr>
            <p:ph type="ctrTitle"/>
          </p:nvPr>
        </p:nvSpPr>
        <p:spPr>
          <a:xfrm>
            <a:off x="643468" y="643467"/>
            <a:ext cx="4620584" cy="4567137"/>
          </a:xfrm>
        </p:spPr>
        <p:txBody>
          <a:bodyPr vert="horz" lIns="91440" tIns="45720" rIns="91440" bIns="45720" rtlCol="0">
            <a:normAutofit/>
          </a:bodyPr>
          <a:lstStyle/>
          <a:p>
            <a:pPr algn="l"/>
            <a:r>
              <a:rPr lang="en-US" sz="3700" b="1"/>
              <a:t>American Rescue Plan Act of 2021 Coronavirus State and Local Fiscal Recovery Fund: Revenue Replacement Fall 2024</a:t>
            </a:r>
            <a:endParaRPr lang="en-US" sz="3700" b="1" kern="1200">
              <a:latin typeface="+mj-lt"/>
              <a:ea typeface="+mj-ea"/>
              <a:cs typeface="+mj-cs"/>
            </a:endParaRPr>
          </a:p>
        </p:txBody>
      </p:sp>
      <p:sp>
        <p:nvSpPr>
          <p:cNvPr id="3" name="Subtitle 2">
            <a:extLst>
              <a:ext uri="{FF2B5EF4-FFF2-40B4-BE49-F238E27FC236}">
                <a16:creationId xmlns:a16="http://schemas.microsoft.com/office/drawing/2014/main" id="{1FA7B51E-FC2D-664D-9811-F3B0ED339C49}"/>
              </a:ext>
            </a:extLst>
          </p:cNvPr>
          <p:cNvSpPr>
            <a:spLocks noGrp="1"/>
          </p:cNvSpPr>
          <p:nvPr>
            <p:ph type="subTitle" idx="1"/>
          </p:nvPr>
        </p:nvSpPr>
        <p:spPr>
          <a:xfrm>
            <a:off x="643467" y="5277684"/>
            <a:ext cx="4620584" cy="775494"/>
          </a:xfrm>
        </p:spPr>
        <p:txBody>
          <a:bodyPr vert="horz" lIns="91440" tIns="45720" rIns="91440" bIns="45720" rtlCol="0">
            <a:normAutofit/>
          </a:bodyPr>
          <a:lstStyle/>
          <a:p>
            <a:pPr algn="l">
              <a:tabLst>
                <a:tab pos="5997575" algn="l"/>
                <a:tab pos="6167438" algn="l"/>
              </a:tabLst>
            </a:pPr>
            <a:r>
              <a:rPr lang="en-US" sz="1000" b="1"/>
              <a:t>Kara A. Millonzi</a:t>
            </a:r>
          </a:p>
          <a:p>
            <a:pPr algn="l">
              <a:tabLst>
                <a:tab pos="5997575" algn="l"/>
                <a:tab pos="6167438" algn="l"/>
              </a:tabLst>
            </a:pPr>
            <a:r>
              <a:rPr lang="en-US" sz="1000" b="1"/>
              <a:t>UNC School of Government</a:t>
            </a:r>
          </a:p>
          <a:p>
            <a:pPr algn="l">
              <a:tabLst>
                <a:tab pos="5997575" algn="l"/>
                <a:tab pos="6167438" algn="l"/>
              </a:tabLst>
            </a:pPr>
            <a:r>
              <a:rPr lang="en-US" sz="1000" b="1">
                <a:hlinkClick r:id="rId3"/>
              </a:rPr>
              <a:t>millonzi@sog.unc.edu</a:t>
            </a:r>
            <a:endParaRPr lang="en-US" sz="1000" b="1"/>
          </a:p>
          <a:p>
            <a:pPr algn="l"/>
            <a:endParaRPr lang="en-US" sz="1000" b="1"/>
          </a:p>
          <a:p>
            <a:pPr algn="l"/>
            <a:endParaRPr lang="en-US" sz="1000" b="1"/>
          </a:p>
          <a:p>
            <a:pPr algn="l"/>
            <a:endParaRPr lang="en-US" sz="1000" b="1"/>
          </a:p>
        </p:txBody>
      </p:sp>
      <p:pic>
        <p:nvPicPr>
          <p:cNvPr id="5" name="Picture 4" descr="A checklist with a list of items&#10;&#10;Description automatically generated">
            <a:extLst>
              <a:ext uri="{FF2B5EF4-FFF2-40B4-BE49-F238E27FC236}">
                <a16:creationId xmlns:a16="http://schemas.microsoft.com/office/drawing/2014/main" id="{8882ACEA-3925-7A35-1131-E6E8CFA69364}"/>
              </a:ext>
            </a:extLst>
          </p:cNvPr>
          <p:cNvPicPr>
            <a:picLocks noChangeAspect="1"/>
          </p:cNvPicPr>
          <p:nvPr/>
        </p:nvPicPr>
        <p:blipFill>
          <a:blip r:embed="rId4"/>
          <a:stretch>
            <a:fillRect/>
          </a:stretch>
        </p:blipFill>
        <p:spPr>
          <a:xfrm>
            <a:off x="5907518" y="29915"/>
            <a:ext cx="5274695" cy="6828085"/>
          </a:xfrm>
          <a:prstGeom prst="rect">
            <a:avLst/>
          </a:prstGeom>
        </p:spPr>
      </p:pic>
    </p:spTree>
    <p:extLst>
      <p:ext uri="{BB962C8B-B14F-4D97-AF65-F5344CB8AC3E}">
        <p14:creationId xmlns:p14="http://schemas.microsoft.com/office/powerpoint/2010/main" val="1382451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81DDB4D-9A87-0A43-872B-B6A98F2A44F5}"/>
              </a:ext>
            </a:extLst>
          </p:cNvPr>
          <p:cNvSpPr/>
          <p:nvPr/>
        </p:nvSpPr>
        <p:spPr>
          <a:xfrm>
            <a:off x="0" y="1"/>
            <a:ext cx="3194462" cy="3552380"/>
          </a:xfrm>
          <a:prstGeom prst="rect">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A8502A-66A9-8540-B5AF-3AA3CFFB04C1}"/>
              </a:ext>
            </a:extLst>
          </p:cNvPr>
          <p:cNvSpPr>
            <a:spLocks noGrp="1"/>
          </p:cNvSpPr>
          <p:nvPr>
            <p:ph type="title"/>
          </p:nvPr>
        </p:nvSpPr>
        <p:spPr>
          <a:xfrm>
            <a:off x="214248" y="1212879"/>
            <a:ext cx="2790702" cy="661828"/>
          </a:xfrm>
        </p:spPr>
        <p:txBody>
          <a:bodyPr>
            <a:noAutofit/>
          </a:bodyPr>
          <a:lstStyle/>
          <a:p>
            <a:pPr algn="ctr"/>
            <a:r>
              <a:rPr lang="en-US" sz="3200" dirty="0">
                <a:solidFill>
                  <a:schemeClr val="bg1"/>
                </a:solidFill>
              </a:rPr>
              <a:t>Revenue Replacement: Future Salaries / Benefit Expenditures</a:t>
            </a:r>
          </a:p>
        </p:txBody>
      </p:sp>
      <p:sp>
        <p:nvSpPr>
          <p:cNvPr id="3" name="Content Placeholder 2">
            <a:extLst>
              <a:ext uri="{FF2B5EF4-FFF2-40B4-BE49-F238E27FC236}">
                <a16:creationId xmlns:a16="http://schemas.microsoft.com/office/drawing/2014/main" id="{65F6432E-F475-0A4C-B067-C5982A53DAE5}"/>
              </a:ext>
            </a:extLst>
          </p:cNvPr>
          <p:cNvSpPr>
            <a:spLocks noGrp="1"/>
          </p:cNvSpPr>
          <p:nvPr>
            <p:ph idx="1"/>
          </p:nvPr>
        </p:nvSpPr>
        <p:spPr>
          <a:xfrm>
            <a:off x="3788228" y="1"/>
            <a:ext cx="8403771" cy="6495802"/>
          </a:xfrm>
        </p:spPr>
        <p:txBody>
          <a:bodyPr>
            <a:noAutofit/>
          </a:bodyPr>
          <a:lstStyle/>
          <a:p>
            <a:pPr marL="0" lvl="0" indent="0">
              <a:spcBef>
                <a:spcPts val="1100"/>
              </a:spcBef>
              <a:buNone/>
            </a:pPr>
            <a:r>
              <a:rPr lang="en-US" sz="1700" dirty="0"/>
              <a:t>Adopt and implement </a:t>
            </a:r>
            <a:r>
              <a:rPr lang="en-US" sz="1700" b="1" dirty="0">
                <a:hlinkClick r:id="rId2" action="ppaction://hlinksldjump"/>
              </a:rPr>
              <a:t>5 BASIC policies</a:t>
            </a:r>
            <a:endParaRPr lang="en-US" sz="1700" b="1" dirty="0"/>
          </a:p>
          <a:p>
            <a:pPr marL="0" lvl="0" indent="0">
              <a:spcBef>
                <a:spcPts val="1100"/>
              </a:spcBef>
              <a:buNone/>
            </a:pPr>
            <a:r>
              <a:rPr lang="en-US" sz="1700" dirty="0"/>
              <a:t>Adopt or amend general </a:t>
            </a:r>
            <a:r>
              <a:rPr lang="en-US" sz="1700" b="1" dirty="0">
                <a:hlinkClick r:id="" action="ppaction://noaction"/>
              </a:rPr>
              <a:t>written internal controls</a:t>
            </a:r>
            <a:endParaRPr lang="en-US" sz="1700" b="1" dirty="0"/>
          </a:p>
          <a:p>
            <a:pPr marL="0" lvl="0" indent="0">
              <a:spcBef>
                <a:spcPts val="1100"/>
              </a:spcBef>
              <a:buNone/>
            </a:pPr>
            <a:r>
              <a:rPr lang="en-US" sz="1700" dirty="0"/>
              <a:t>Have attorney review for compliance with </a:t>
            </a:r>
            <a:r>
              <a:rPr lang="en-US" sz="1700" b="1" dirty="0">
                <a:hlinkClick r:id="rId3"/>
              </a:rPr>
              <a:t>Award Terms &amp; Conditions</a:t>
            </a:r>
            <a:endParaRPr lang="en-US" sz="1700" b="1" dirty="0"/>
          </a:p>
          <a:p>
            <a:pPr marL="0" lvl="0" indent="0">
              <a:spcBef>
                <a:spcPts val="1100"/>
              </a:spcBef>
              <a:buNone/>
            </a:pPr>
            <a:r>
              <a:rPr lang="en-US" sz="1700" dirty="0"/>
              <a:t>Estimate salary/benefit expenditures by department</a:t>
            </a:r>
          </a:p>
          <a:p>
            <a:pPr marL="0" lvl="0" indent="0">
              <a:spcBef>
                <a:spcPts val="1100"/>
              </a:spcBef>
              <a:buNone/>
            </a:pPr>
            <a:r>
              <a:rPr lang="en-US" sz="1700" dirty="0"/>
              <a:t>Complete eligible use and allowable cost review documentation (</a:t>
            </a:r>
            <a:r>
              <a:rPr lang="en-US" sz="1700" b="1" dirty="0">
                <a:hlinkClick r:id="rId4"/>
              </a:rPr>
              <a:t>template here</a:t>
            </a:r>
            <a:r>
              <a:rPr lang="en-US" sz="1700" dirty="0"/>
              <a:t>) </a:t>
            </a:r>
          </a:p>
          <a:p>
            <a:pPr marL="0" lvl="0" indent="0">
              <a:spcBef>
                <a:spcPts val="1100"/>
              </a:spcBef>
              <a:buNone/>
            </a:pPr>
            <a:r>
              <a:rPr lang="en-US" sz="1700" dirty="0"/>
              <a:t>Adopt </a:t>
            </a:r>
            <a:r>
              <a:rPr lang="en-US" sz="1700" b="1" dirty="0">
                <a:hlinkClick r:id="rId5"/>
              </a:rPr>
              <a:t>grant project ordinance </a:t>
            </a:r>
            <a:r>
              <a:rPr lang="en-US" sz="1700" dirty="0"/>
              <a:t>appropriating transfer of ARP revenues to annual budget ordinance for estimated amounts that will be paid the rest of this fiscal year for salaries/benefits</a:t>
            </a:r>
          </a:p>
          <a:p>
            <a:pPr marL="0" lvl="0" indent="0">
              <a:spcBef>
                <a:spcPts val="1100"/>
              </a:spcBef>
              <a:buNone/>
            </a:pPr>
            <a:r>
              <a:rPr lang="en-US" sz="1700" dirty="0"/>
              <a:t>Do journal entry to move cash from special revenue fund to general fund and/or enterprise fund(s)</a:t>
            </a:r>
          </a:p>
          <a:p>
            <a:pPr marL="0" lvl="0" indent="0">
              <a:spcBef>
                <a:spcPts val="1100"/>
              </a:spcBef>
              <a:buNone/>
            </a:pPr>
            <a:r>
              <a:rPr lang="en-US" sz="1700" dirty="0"/>
              <a:t>Amend annual budget ordinance to recognize ARP revenue transfer to cover salaries/benefits for rest of fiscal year (to keep budget balanced, either reduce appropriated fund balance by same amount or add new appropriations to be paid from freed up non-grant revenues)</a:t>
            </a:r>
          </a:p>
          <a:p>
            <a:pPr marL="0" lvl="0" indent="0">
              <a:spcBef>
                <a:spcPts val="1100"/>
              </a:spcBef>
              <a:buNone/>
            </a:pPr>
            <a:r>
              <a:rPr lang="en-US" sz="1700" dirty="0"/>
              <a:t>Retain payroll records for each covered pay period (DO NOT need individual employee effort certification forms)</a:t>
            </a:r>
          </a:p>
          <a:p>
            <a:pPr marL="0" lvl="0" indent="0">
              <a:spcBef>
                <a:spcPts val="1100"/>
              </a:spcBef>
              <a:buNone/>
            </a:pPr>
            <a:r>
              <a:rPr lang="en-US" sz="1700" b="1" dirty="0">
                <a:hlinkClick r:id="rId6"/>
              </a:rPr>
              <a:t>Track obligations and expenditures </a:t>
            </a:r>
            <a:r>
              <a:rPr lang="en-US" sz="1700" dirty="0"/>
              <a:t>by reporting period (April - March) and report as 6.1 EC on P&amp;E report</a:t>
            </a:r>
          </a:p>
          <a:p>
            <a:pPr marL="0" lvl="0" indent="0">
              <a:spcBef>
                <a:spcPts val="1100"/>
              </a:spcBef>
              <a:buNone/>
            </a:pPr>
            <a:r>
              <a:rPr lang="en-US" sz="1700" dirty="0"/>
              <a:t>Retain all documentation for at least 5 years after expenditure of final dollar of ARP/CSLFRF funds</a:t>
            </a:r>
          </a:p>
          <a:p>
            <a:pPr marL="0" lvl="0" indent="0">
              <a:spcBef>
                <a:spcPts val="1100"/>
              </a:spcBef>
              <a:buNone/>
            </a:pPr>
            <a:r>
              <a:rPr lang="en-US" sz="1700" dirty="0"/>
              <a:t>Periodically review revenue estimates to actuals and make adjustments</a:t>
            </a:r>
          </a:p>
          <a:p>
            <a:pPr marL="0" lvl="0" indent="0">
              <a:spcBef>
                <a:spcPts val="1100"/>
              </a:spcBef>
              <a:buNone/>
            </a:pPr>
            <a:r>
              <a:rPr lang="en-US" sz="1700" dirty="0"/>
              <a:t>Repeat each fiscal year until expend all ARP funds or grant period expires (Note that must incur all obligations by December 31, 2024)</a:t>
            </a:r>
          </a:p>
        </p:txBody>
      </p:sp>
      <p:sp>
        <p:nvSpPr>
          <p:cNvPr id="7" name="Oval 6">
            <a:extLst>
              <a:ext uri="{FF2B5EF4-FFF2-40B4-BE49-F238E27FC236}">
                <a16:creationId xmlns:a16="http://schemas.microsoft.com/office/drawing/2014/main" id="{D1586DF5-CCCC-554A-8BE4-0C7E56D365BB}"/>
              </a:ext>
            </a:extLst>
          </p:cNvPr>
          <p:cNvSpPr/>
          <p:nvPr/>
        </p:nvSpPr>
        <p:spPr>
          <a:xfrm>
            <a:off x="3194462" y="1089340"/>
            <a:ext cx="617517" cy="353068"/>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8" name="Oval 7">
            <a:extLst>
              <a:ext uri="{FF2B5EF4-FFF2-40B4-BE49-F238E27FC236}">
                <a16:creationId xmlns:a16="http://schemas.microsoft.com/office/drawing/2014/main" id="{2C463A6F-02CC-F649-B8DD-AB973C3AEA73}"/>
              </a:ext>
            </a:extLst>
          </p:cNvPr>
          <p:cNvSpPr/>
          <p:nvPr/>
        </p:nvSpPr>
        <p:spPr>
          <a:xfrm>
            <a:off x="3194461" y="1442408"/>
            <a:ext cx="617517" cy="353068"/>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9" name="Oval 8">
            <a:extLst>
              <a:ext uri="{FF2B5EF4-FFF2-40B4-BE49-F238E27FC236}">
                <a16:creationId xmlns:a16="http://schemas.microsoft.com/office/drawing/2014/main" id="{E8096E00-EE1B-DA43-BC64-CE1B6780C9FD}"/>
              </a:ext>
            </a:extLst>
          </p:cNvPr>
          <p:cNvSpPr/>
          <p:nvPr/>
        </p:nvSpPr>
        <p:spPr>
          <a:xfrm>
            <a:off x="3194461" y="1874707"/>
            <a:ext cx="617517" cy="353068"/>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10" name="Oval 9">
            <a:extLst>
              <a:ext uri="{FF2B5EF4-FFF2-40B4-BE49-F238E27FC236}">
                <a16:creationId xmlns:a16="http://schemas.microsoft.com/office/drawing/2014/main" id="{37C3BF55-C27C-884F-AEAC-7AB2EFFCCD1B}"/>
              </a:ext>
            </a:extLst>
          </p:cNvPr>
          <p:cNvSpPr/>
          <p:nvPr/>
        </p:nvSpPr>
        <p:spPr>
          <a:xfrm>
            <a:off x="3194460" y="2695698"/>
            <a:ext cx="617517" cy="353068"/>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11" name="Oval 10">
            <a:extLst>
              <a:ext uri="{FF2B5EF4-FFF2-40B4-BE49-F238E27FC236}">
                <a16:creationId xmlns:a16="http://schemas.microsoft.com/office/drawing/2014/main" id="{F245F188-72DF-D142-BEF8-AFCEA30677F4}"/>
              </a:ext>
            </a:extLst>
          </p:cNvPr>
          <p:cNvSpPr/>
          <p:nvPr/>
        </p:nvSpPr>
        <p:spPr>
          <a:xfrm>
            <a:off x="3194460" y="3340155"/>
            <a:ext cx="617517" cy="353068"/>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12" name="Oval 11">
            <a:extLst>
              <a:ext uri="{FF2B5EF4-FFF2-40B4-BE49-F238E27FC236}">
                <a16:creationId xmlns:a16="http://schemas.microsoft.com/office/drawing/2014/main" id="{9C3E4309-3084-3940-81D6-AA2479CCF840}"/>
              </a:ext>
            </a:extLst>
          </p:cNvPr>
          <p:cNvSpPr/>
          <p:nvPr/>
        </p:nvSpPr>
        <p:spPr>
          <a:xfrm>
            <a:off x="3194460" y="4148186"/>
            <a:ext cx="617517" cy="353068"/>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13" name="Oval 12">
            <a:extLst>
              <a:ext uri="{FF2B5EF4-FFF2-40B4-BE49-F238E27FC236}">
                <a16:creationId xmlns:a16="http://schemas.microsoft.com/office/drawing/2014/main" id="{ACCC1DA4-766A-D84F-B9B6-605F01AD2C6F}"/>
              </a:ext>
            </a:extLst>
          </p:cNvPr>
          <p:cNvSpPr/>
          <p:nvPr/>
        </p:nvSpPr>
        <p:spPr>
          <a:xfrm>
            <a:off x="3209303" y="4782562"/>
            <a:ext cx="617517" cy="353068"/>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10</a:t>
            </a:r>
          </a:p>
        </p:txBody>
      </p:sp>
      <p:sp>
        <p:nvSpPr>
          <p:cNvPr id="14" name="Oval 13">
            <a:extLst>
              <a:ext uri="{FF2B5EF4-FFF2-40B4-BE49-F238E27FC236}">
                <a16:creationId xmlns:a16="http://schemas.microsoft.com/office/drawing/2014/main" id="{A9CB8CA4-B982-A742-AEE2-4B89586ECA9C}"/>
              </a:ext>
            </a:extLst>
          </p:cNvPr>
          <p:cNvSpPr/>
          <p:nvPr/>
        </p:nvSpPr>
        <p:spPr>
          <a:xfrm>
            <a:off x="3194460" y="5406157"/>
            <a:ext cx="617517" cy="353068"/>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a:t>
            </a:r>
          </a:p>
        </p:txBody>
      </p:sp>
      <p:sp>
        <p:nvSpPr>
          <p:cNvPr id="15" name="Oval 14">
            <a:extLst>
              <a:ext uri="{FF2B5EF4-FFF2-40B4-BE49-F238E27FC236}">
                <a16:creationId xmlns:a16="http://schemas.microsoft.com/office/drawing/2014/main" id="{0F2942F3-2336-9642-B635-AE4FD42C18DD}"/>
              </a:ext>
            </a:extLst>
          </p:cNvPr>
          <p:cNvSpPr/>
          <p:nvPr/>
        </p:nvSpPr>
        <p:spPr>
          <a:xfrm>
            <a:off x="3194460" y="5950980"/>
            <a:ext cx="617517" cy="353068"/>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a:t>
            </a:r>
          </a:p>
        </p:txBody>
      </p:sp>
      <p:sp>
        <p:nvSpPr>
          <p:cNvPr id="16" name="Oval 15">
            <a:extLst>
              <a:ext uri="{FF2B5EF4-FFF2-40B4-BE49-F238E27FC236}">
                <a16:creationId xmlns:a16="http://schemas.microsoft.com/office/drawing/2014/main" id="{CE6C0AE4-49ED-2743-8E5B-0C4519775F7A}"/>
              </a:ext>
            </a:extLst>
          </p:cNvPr>
          <p:cNvSpPr/>
          <p:nvPr/>
        </p:nvSpPr>
        <p:spPr>
          <a:xfrm>
            <a:off x="3194460" y="6349405"/>
            <a:ext cx="617517" cy="353068"/>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13</a:t>
            </a:r>
          </a:p>
        </p:txBody>
      </p:sp>
      <p:sp>
        <p:nvSpPr>
          <p:cNvPr id="17" name="Oval 16">
            <a:extLst>
              <a:ext uri="{FF2B5EF4-FFF2-40B4-BE49-F238E27FC236}">
                <a16:creationId xmlns:a16="http://schemas.microsoft.com/office/drawing/2014/main" id="{ECFC2D83-0AD0-0540-A7C3-156EBA4E717D}"/>
              </a:ext>
            </a:extLst>
          </p:cNvPr>
          <p:cNvSpPr/>
          <p:nvPr/>
        </p:nvSpPr>
        <p:spPr>
          <a:xfrm>
            <a:off x="3194462" y="0"/>
            <a:ext cx="617517" cy="353068"/>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8" name="Oval 17">
            <a:extLst>
              <a:ext uri="{FF2B5EF4-FFF2-40B4-BE49-F238E27FC236}">
                <a16:creationId xmlns:a16="http://schemas.microsoft.com/office/drawing/2014/main" id="{6DB43FE8-2713-0A4C-9ABD-5D225E3B5E76}"/>
              </a:ext>
            </a:extLst>
          </p:cNvPr>
          <p:cNvSpPr/>
          <p:nvPr/>
        </p:nvSpPr>
        <p:spPr>
          <a:xfrm>
            <a:off x="3194462" y="353068"/>
            <a:ext cx="617517" cy="353068"/>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9" name="Oval 18">
            <a:extLst>
              <a:ext uri="{FF2B5EF4-FFF2-40B4-BE49-F238E27FC236}">
                <a16:creationId xmlns:a16="http://schemas.microsoft.com/office/drawing/2014/main" id="{E2DA3BB7-6C3F-5047-B244-EA296373466E}"/>
              </a:ext>
            </a:extLst>
          </p:cNvPr>
          <p:cNvSpPr/>
          <p:nvPr/>
        </p:nvSpPr>
        <p:spPr>
          <a:xfrm>
            <a:off x="3194462" y="736272"/>
            <a:ext cx="617517" cy="353068"/>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0" name="Rectangle 19">
            <a:extLst>
              <a:ext uri="{FF2B5EF4-FFF2-40B4-BE49-F238E27FC236}">
                <a16:creationId xmlns:a16="http://schemas.microsoft.com/office/drawing/2014/main" id="{709F5734-FB59-2346-A786-0E84215C265E}"/>
              </a:ext>
            </a:extLst>
          </p:cNvPr>
          <p:cNvSpPr/>
          <p:nvPr/>
        </p:nvSpPr>
        <p:spPr>
          <a:xfrm>
            <a:off x="1" y="2838202"/>
            <a:ext cx="3194459" cy="4019797"/>
          </a:xfrm>
          <a:prstGeom prst="rect">
            <a:avLst/>
          </a:prstGeom>
          <a:solidFill>
            <a:schemeClr val="tx1">
              <a:lumMod val="65000"/>
              <a:lumOff val="35000"/>
            </a:schemeClr>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A local government may use revenue replacement funds to cover any employee’s or official’s salaries and benefits, unless specifically covered or reimbursed with other earmarked funds.</a:t>
            </a:r>
          </a:p>
          <a:p>
            <a:pPr algn="ctr"/>
            <a:endParaRPr lang="en-US" sz="2000" dirty="0"/>
          </a:p>
          <a:p>
            <a:pPr algn="ctr"/>
            <a:r>
              <a:rPr lang="en-US" sz="2000" dirty="0"/>
              <a:t>Only documentation required is payroll records</a:t>
            </a:r>
          </a:p>
        </p:txBody>
      </p:sp>
    </p:spTree>
    <p:extLst>
      <p:ext uri="{BB962C8B-B14F-4D97-AF65-F5344CB8AC3E}">
        <p14:creationId xmlns:p14="http://schemas.microsoft.com/office/powerpoint/2010/main" val="1814623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5D62FD-8D22-5940-8C1E-70A547179DE0}"/>
              </a:ext>
            </a:extLst>
          </p:cNvPr>
          <p:cNvSpPr/>
          <p:nvPr/>
        </p:nvSpPr>
        <p:spPr>
          <a:xfrm>
            <a:off x="0" y="2572284"/>
            <a:ext cx="2612573" cy="4285716"/>
          </a:xfrm>
          <a:prstGeom prst="rect">
            <a:avLst/>
          </a:prstGeom>
          <a:solidFill>
            <a:schemeClr val="tx1">
              <a:lumMod val="65000"/>
              <a:lumOff val="35000"/>
            </a:schemeClr>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Only INELIGIBLE EXPENDITURES ARE:</a:t>
            </a:r>
          </a:p>
          <a:p>
            <a:pPr algn="ctr"/>
            <a:endParaRPr lang="en-US" sz="800" dirty="0"/>
          </a:p>
          <a:p>
            <a:pPr>
              <a:spcBef>
                <a:spcPts val="600"/>
              </a:spcBef>
            </a:pPr>
            <a:r>
              <a:rPr lang="en-US" sz="1400" dirty="0"/>
              <a:t>NO: Pension fund contributions</a:t>
            </a:r>
          </a:p>
          <a:p>
            <a:pPr>
              <a:spcBef>
                <a:spcPts val="600"/>
              </a:spcBef>
            </a:pPr>
            <a:r>
              <a:rPr lang="en-US" sz="1400" dirty="0"/>
              <a:t>NO: Borrowing money</a:t>
            </a:r>
          </a:p>
          <a:p>
            <a:pPr>
              <a:spcBef>
                <a:spcPts val="600"/>
              </a:spcBef>
            </a:pPr>
            <a:r>
              <a:rPr lang="en-US" sz="1400" dirty="0"/>
              <a:t>NO: Financial reserves / rainy day fund</a:t>
            </a:r>
          </a:p>
          <a:p>
            <a:pPr>
              <a:spcBef>
                <a:spcPts val="600"/>
              </a:spcBef>
            </a:pPr>
            <a:r>
              <a:rPr lang="en-US" sz="1400" dirty="0"/>
              <a:t>NO: Settlement/judgement/consent decree</a:t>
            </a:r>
          </a:p>
          <a:p>
            <a:pPr>
              <a:spcBef>
                <a:spcPts val="600"/>
              </a:spcBef>
            </a:pPr>
            <a:r>
              <a:rPr lang="en-US" sz="1400" dirty="0"/>
              <a:t>NO: Undermines or discourages compliance with CDC guidelines</a:t>
            </a:r>
          </a:p>
          <a:p>
            <a:pPr>
              <a:spcBef>
                <a:spcPts val="600"/>
              </a:spcBef>
            </a:pPr>
            <a:r>
              <a:rPr lang="en-US" sz="1400" dirty="0"/>
              <a:t>NO: Violates conflict of interest provisions</a:t>
            </a:r>
          </a:p>
          <a:p>
            <a:pPr>
              <a:spcBef>
                <a:spcPts val="600"/>
              </a:spcBef>
            </a:pPr>
            <a:r>
              <a:rPr lang="en-US" sz="1400" dirty="0"/>
              <a:t>NO: Not authorized by state law</a:t>
            </a:r>
          </a:p>
          <a:p>
            <a:pPr algn="ctr"/>
            <a:endParaRPr lang="en-US" dirty="0"/>
          </a:p>
        </p:txBody>
      </p:sp>
      <p:sp>
        <p:nvSpPr>
          <p:cNvPr id="6" name="Rectangle 5">
            <a:extLst>
              <a:ext uri="{FF2B5EF4-FFF2-40B4-BE49-F238E27FC236}">
                <a16:creationId xmlns:a16="http://schemas.microsoft.com/office/drawing/2014/main" id="{F81DDB4D-9A87-0A43-872B-B6A98F2A44F5}"/>
              </a:ext>
            </a:extLst>
          </p:cNvPr>
          <p:cNvSpPr/>
          <p:nvPr/>
        </p:nvSpPr>
        <p:spPr>
          <a:xfrm>
            <a:off x="0" y="1"/>
            <a:ext cx="2612573" cy="2565069"/>
          </a:xfrm>
          <a:prstGeom prst="rect">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A8502A-66A9-8540-B5AF-3AA3CFFB04C1}"/>
              </a:ext>
            </a:extLst>
          </p:cNvPr>
          <p:cNvSpPr>
            <a:spLocks noGrp="1"/>
          </p:cNvSpPr>
          <p:nvPr>
            <p:ph type="title"/>
          </p:nvPr>
        </p:nvSpPr>
        <p:spPr>
          <a:xfrm>
            <a:off x="90056" y="846339"/>
            <a:ext cx="2391887" cy="661828"/>
          </a:xfrm>
        </p:spPr>
        <p:txBody>
          <a:bodyPr>
            <a:noAutofit/>
          </a:bodyPr>
          <a:lstStyle/>
          <a:p>
            <a:pPr algn="ctr"/>
            <a:r>
              <a:rPr lang="en-US" sz="3000" dirty="0">
                <a:solidFill>
                  <a:schemeClr val="bg1"/>
                </a:solidFill>
              </a:rPr>
              <a:t>Revenue Replacement: Future Other Expenditures</a:t>
            </a:r>
          </a:p>
        </p:txBody>
      </p:sp>
      <p:sp>
        <p:nvSpPr>
          <p:cNvPr id="3" name="Content Placeholder 2">
            <a:extLst>
              <a:ext uri="{FF2B5EF4-FFF2-40B4-BE49-F238E27FC236}">
                <a16:creationId xmlns:a16="http://schemas.microsoft.com/office/drawing/2014/main" id="{56331335-5C02-594A-A9A1-A551D38D79E6}"/>
              </a:ext>
            </a:extLst>
          </p:cNvPr>
          <p:cNvSpPr>
            <a:spLocks noGrp="1"/>
          </p:cNvSpPr>
          <p:nvPr>
            <p:ph idx="1"/>
          </p:nvPr>
        </p:nvSpPr>
        <p:spPr>
          <a:xfrm>
            <a:off x="3099458" y="325771"/>
            <a:ext cx="9002486" cy="6858000"/>
          </a:xfrm>
        </p:spPr>
        <p:txBody>
          <a:bodyPr>
            <a:noAutofit/>
          </a:bodyPr>
          <a:lstStyle/>
          <a:p>
            <a:pPr marL="0" lvl="0" indent="0">
              <a:spcBef>
                <a:spcPts val="1800"/>
              </a:spcBef>
              <a:buNone/>
            </a:pPr>
            <a:r>
              <a:rPr lang="en-US" sz="1800" dirty="0"/>
              <a:t>Adopt and implement </a:t>
            </a:r>
            <a:r>
              <a:rPr lang="en-US" sz="1800" b="1" dirty="0">
                <a:hlinkClick r:id="rId2" action="ppaction://hlinksldjump"/>
              </a:rPr>
              <a:t>5 BASIC policies</a:t>
            </a:r>
            <a:endParaRPr lang="en-US" sz="1800" b="1" dirty="0"/>
          </a:p>
          <a:p>
            <a:pPr marL="0" lvl="0" indent="0">
              <a:spcBef>
                <a:spcPts val="1800"/>
              </a:spcBef>
              <a:buNone/>
            </a:pPr>
            <a:r>
              <a:rPr lang="en-US" sz="1800" dirty="0"/>
              <a:t>Adopt or amend general </a:t>
            </a:r>
            <a:r>
              <a:rPr lang="en-US" sz="1800" b="1" dirty="0">
                <a:hlinkClick r:id="" action="ppaction://noaction"/>
              </a:rPr>
              <a:t>written internal controls</a:t>
            </a:r>
            <a:endParaRPr lang="en-US" sz="1800" b="1" dirty="0"/>
          </a:p>
          <a:p>
            <a:pPr marL="0" lvl="0" indent="0">
              <a:spcBef>
                <a:spcPts val="1800"/>
              </a:spcBef>
              <a:buNone/>
            </a:pPr>
            <a:r>
              <a:rPr lang="en-US" sz="1800" dirty="0"/>
              <a:t>Have attorney review for compliance with </a:t>
            </a:r>
            <a:r>
              <a:rPr lang="en-US" sz="1800" b="1" dirty="0">
                <a:hlinkClick r:id="rId3"/>
              </a:rPr>
              <a:t>Award Terms &amp; Conditions</a:t>
            </a:r>
            <a:endParaRPr lang="en-US" sz="1800" b="1" dirty="0"/>
          </a:p>
          <a:p>
            <a:pPr marL="0" lvl="0" indent="0">
              <a:spcBef>
                <a:spcPts val="1800"/>
              </a:spcBef>
              <a:buNone/>
            </a:pPr>
            <a:r>
              <a:rPr lang="en-US" sz="1800" dirty="0"/>
              <a:t>Identify eligible project(s) and estimate costs</a:t>
            </a:r>
          </a:p>
          <a:p>
            <a:pPr marL="0" lvl="0" indent="0">
              <a:spcBef>
                <a:spcPts val="1800"/>
              </a:spcBef>
              <a:buNone/>
            </a:pPr>
            <a:r>
              <a:rPr lang="en-US" sz="1800" dirty="0"/>
              <a:t>Complete eligible use and allowable cost review documentation (</a:t>
            </a:r>
            <a:r>
              <a:rPr lang="en-US" sz="1800" b="1" dirty="0">
                <a:hlinkClick r:id="rId4"/>
              </a:rPr>
              <a:t>template here</a:t>
            </a:r>
            <a:r>
              <a:rPr lang="en-US" sz="1800" dirty="0"/>
              <a:t>) </a:t>
            </a:r>
          </a:p>
          <a:p>
            <a:pPr marL="0" indent="0">
              <a:spcBef>
                <a:spcPts val="1800"/>
              </a:spcBef>
              <a:buNone/>
            </a:pPr>
            <a:r>
              <a:rPr lang="en-US" sz="1800" dirty="0"/>
              <a:t>Adopt </a:t>
            </a:r>
            <a:r>
              <a:rPr lang="en-US" sz="1800" b="1" dirty="0">
                <a:hlinkClick r:id="rId5"/>
              </a:rPr>
              <a:t>grant project ordinance </a:t>
            </a:r>
            <a:r>
              <a:rPr lang="en-US" sz="1800" dirty="0"/>
              <a:t>appropriating ARP/CSLFRF funds for each project</a:t>
            </a:r>
          </a:p>
          <a:p>
            <a:pPr marL="0" indent="0">
              <a:spcBef>
                <a:spcPts val="1800"/>
              </a:spcBef>
              <a:buNone/>
            </a:pPr>
            <a:r>
              <a:rPr lang="en-US" sz="1800" dirty="0"/>
              <a:t>Obligate and expend funds for project(s) directly out of grant project ordinance (or transfer to capital project ordinance)</a:t>
            </a:r>
          </a:p>
          <a:p>
            <a:pPr marL="0" indent="0">
              <a:spcBef>
                <a:spcPts val="1800"/>
              </a:spcBef>
              <a:buNone/>
            </a:pPr>
            <a:r>
              <a:rPr lang="en-US" sz="1800" dirty="0"/>
              <a:t>Retain all documentation of contracts, agreements, invoices, expenditures, and other records</a:t>
            </a:r>
          </a:p>
          <a:p>
            <a:pPr marL="0" indent="0">
              <a:spcBef>
                <a:spcPts val="1800"/>
              </a:spcBef>
              <a:buNone/>
            </a:pPr>
            <a:r>
              <a:rPr lang="en-US" sz="1800" b="1" dirty="0">
                <a:hlinkClick r:id="rId6"/>
              </a:rPr>
              <a:t>Track obligations and expenditures </a:t>
            </a:r>
            <a:r>
              <a:rPr lang="en-US" sz="1800" dirty="0"/>
              <a:t>by reporting period (April - March) and report as 6.1 EC on P&amp;E report</a:t>
            </a:r>
          </a:p>
          <a:p>
            <a:pPr marL="0" indent="0">
              <a:spcBef>
                <a:spcPts val="1800"/>
              </a:spcBef>
              <a:buNone/>
            </a:pPr>
            <a:r>
              <a:rPr lang="en-US" sz="1800" dirty="0"/>
              <a:t>Retain all documentation for at least 5 years after expenditure of final dollar of ARP/CSLFRF funds</a:t>
            </a:r>
          </a:p>
          <a:p>
            <a:pPr marL="0" indent="0">
              <a:spcBef>
                <a:spcPts val="1800"/>
              </a:spcBef>
              <a:buNone/>
            </a:pPr>
            <a:r>
              <a:rPr lang="en-US" sz="1800" dirty="0"/>
              <a:t>Periodically review revenue estimates to actuals to make adjustments to ensure all funds are obligated by December 31, 2024 and expended by December 31, 2026</a:t>
            </a:r>
          </a:p>
        </p:txBody>
      </p:sp>
      <p:sp>
        <p:nvSpPr>
          <p:cNvPr id="5" name="Oval 4">
            <a:extLst>
              <a:ext uri="{FF2B5EF4-FFF2-40B4-BE49-F238E27FC236}">
                <a16:creationId xmlns:a16="http://schemas.microsoft.com/office/drawing/2014/main" id="{8A92A4BF-00E9-7C41-B20E-DD7327D5910D}"/>
              </a:ext>
            </a:extLst>
          </p:cNvPr>
          <p:cNvSpPr/>
          <p:nvPr/>
        </p:nvSpPr>
        <p:spPr>
          <a:xfrm>
            <a:off x="2481941" y="1747828"/>
            <a:ext cx="603168" cy="353068"/>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7" name="Oval 6">
            <a:extLst>
              <a:ext uri="{FF2B5EF4-FFF2-40B4-BE49-F238E27FC236}">
                <a16:creationId xmlns:a16="http://schemas.microsoft.com/office/drawing/2014/main" id="{362AD1FE-B811-844C-B4B0-A5A024AFBF9B}"/>
              </a:ext>
            </a:extLst>
          </p:cNvPr>
          <p:cNvSpPr/>
          <p:nvPr/>
        </p:nvSpPr>
        <p:spPr>
          <a:xfrm>
            <a:off x="2481941" y="2219216"/>
            <a:ext cx="603168" cy="353068"/>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8" name="Oval 7">
            <a:extLst>
              <a:ext uri="{FF2B5EF4-FFF2-40B4-BE49-F238E27FC236}">
                <a16:creationId xmlns:a16="http://schemas.microsoft.com/office/drawing/2014/main" id="{A768D0DE-0E4F-7249-AC73-58D1F36372C1}"/>
              </a:ext>
            </a:extLst>
          </p:cNvPr>
          <p:cNvSpPr/>
          <p:nvPr/>
        </p:nvSpPr>
        <p:spPr>
          <a:xfrm>
            <a:off x="2496289" y="2695757"/>
            <a:ext cx="603168" cy="353068"/>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9" name="Oval 8">
            <a:extLst>
              <a:ext uri="{FF2B5EF4-FFF2-40B4-BE49-F238E27FC236}">
                <a16:creationId xmlns:a16="http://schemas.microsoft.com/office/drawing/2014/main" id="{03589E95-21DE-464B-89EE-22EFE708FB0C}"/>
              </a:ext>
            </a:extLst>
          </p:cNvPr>
          <p:cNvSpPr/>
          <p:nvPr/>
        </p:nvSpPr>
        <p:spPr>
          <a:xfrm>
            <a:off x="2481941" y="3185987"/>
            <a:ext cx="603168" cy="353068"/>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10" name="Oval 9">
            <a:extLst>
              <a:ext uri="{FF2B5EF4-FFF2-40B4-BE49-F238E27FC236}">
                <a16:creationId xmlns:a16="http://schemas.microsoft.com/office/drawing/2014/main" id="{C582E617-956D-C048-84B9-B7356D25E3CF}"/>
              </a:ext>
            </a:extLst>
          </p:cNvPr>
          <p:cNvSpPr/>
          <p:nvPr/>
        </p:nvSpPr>
        <p:spPr>
          <a:xfrm>
            <a:off x="2496289" y="3904008"/>
            <a:ext cx="603168" cy="353068"/>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11" name="Oval 10">
            <a:extLst>
              <a:ext uri="{FF2B5EF4-FFF2-40B4-BE49-F238E27FC236}">
                <a16:creationId xmlns:a16="http://schemas.microsoft.com/office/drawing/2014/main" id="{1F860AB8-92D8-5F4B-9414-38DAAFC93804}"/>
              </a:ext>
            </a:extLst>
          </p:cNvPr>
          <p:cNvSpPr/>
          <p:nvPr/>
        </p:nvSpPr>
        <p:spPr>
          <a:xfrm>
            <a:off x="2481941" y="4379821"/>
            <a:ext cx="603168" cy="353068"/>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12" name="Oval 11">
            <a:extLst>
              <a:ext uri="{FF2B5EF4-FFF2-40B4-BE49-F238E27FC236}">
                <a16:creationId xmlns:a16="http://schemas.microsoft.com/office/drawing/2014/main" id="{66C75F7D-CA1E-7445-B8C0-B0E2613156D1}"/>
              </a:ext>
            </a:extLst>
          </p:cNvPr>
          <p:cNvSpPr/>
          <p:nvPr/>
        </p:nvSpPr>
        <p:spPr>
          <a:xfrm>
            <a:off x="2481941" y="5130805"/>
            <a:ext cx="603168" cy="353068"/>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10</a:t>
            </a:r>
          </a:p>
        </p:txBody>
      </p:sp>
      <p:sp>
        <p:nvSpPr>
          <p:cNvPr id="13" name="Oval 12">
            <a:extLst>
              <a:ext uri="{FF2B5EF4-FFF2-40B4-BE49-F238E27FC236}">
                <a16:creationId xmlns:a16="http://schemas.microsoft.com/office/drawing/2014/main" id="{C36E5E6C-9E89-524A-BB82-E417A5592250}"/>
              </a:ext>
            </a:extLst>
          </p:cNvPr>
          <p:cNvSpPr/>
          <p:nvPr/>
        </p:nvSpPr>
        <p:spPr>
          <a:xfrm>
            <a:off x="2496290" y="5823906"/>
            <a:ext cx="603168" cy="353068"/>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a:t>
            </a:r>
          </a:p>
        </p:txBody>
      </p:sp>
      <p:sp>
        <p:nvSpPr>
          <p:cNvPr id="16" name="Oval 15">
            <a:extLst>
              <a:ext uri="{FF2B5EF4-FFF2-40B4-BE49-F238E27FC236}">
                <a16:creationId xmlns:a16="http://schemas.microsoft.com/office/drawing/2014/main" id="{74260503-8E2C-0447-89BB-3808D964F5BB}"/>
              </a:ext>
            </a:extLst>
          </p:cNvPr>
          <p:cNvSpPr/>
          <p:nvPr/>
        </p:nvSpPr>
        <p:spPr>
          <a:xfrm>
            <a:off x="2481944" y="325771"/>
            <a:ext cx="603168" cy="353068"/>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7" name="Oval 16">
            <a:extLst>
              <a:ext uri="{FF2B5EF4-FFF2-40B4-BE49-F238E27FC236}">
                <a16:creationId xmlns:a16="http://schemas.microsoft.com/office/drawing/2014/main" id="{0CC3A092-5F2F-EF49-94B3-AEAC5C851F4A}"/>
              </a:ext>
            </a:extLst>
          </p:cNvPr>
          <p:cNvSpPr/>
          <p:nvPr/>
        </p:nvSpPr>
        <p:spPr>
          <a:xfrm>
            <a:off x="2481941" y="784975"/>
            <a:ext cx="603168" cy="353068"/>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8" name="Oval 17">
            <a:extLst>
              <a:ext uri="{FF2B5EF4-FFF2-40B4-BE49-F238E27FC236}">
                <a16:creationId xmlns:a16="http://schemas.microsoft.com/office/drawing/2014/main" id="{899BCA0A-B4A9-FB4D-9BF1-9CCD99FEA418}"/>
              </a:ext>
            </a:extLst>
          </p:cNvPr>
          <p:cNvSpPr/>
          <p:nvPr/>
        </p:nvSpPr>
        <p:spPr>
          <a:xfrm>
            <a:off x="2481941" y="1262023"/>
            <a:ext cx="603168" cy="353068"/>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0" name="Rectangle 19">
            <a:extLst>
              <a:ext uri="{FF2B5EF4-FFF2-40B4-BE49-F238E27FC236}">
                <a16:creationId xmlns:a16="http://schemas.microsoft.com/office/drawing/2014/main" id="{0EDB6EA2-EEDD-6E44-8D3C-127D3A77EF09}"/>
              </a:ext>
            </a:extLst>
          </p:cNvPr>
          <p:cNvSpPr/>
          <p:nvPr/>
        </p:nvSpPr>
        <p:spPr>
          <a:xfrm>
            <a:off x="9927771" y="6388925"/>
            <a:ext cx="1793174" cy="3562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hlinkClick r:id="" action="ppaction://noaction"/>
              </a:rPr>
              <a:t>Adv Compliance</a:t>
            </a:r>
            <a:endParaRPr lang="en-US" sz="1200" dirty="0"/>
          </a:p>
        </p:txBody>
      </p:sp>
    </p:spTree>
    <p:extLst>
      <p:ext uri="{BB962C8B-B14F-4D97-AF65-F5344CB8AC3E}">
        <p14:creationId xmlns:p14="http://schemas.microsoft.com/office/powerpoint/2010/main" val="1238353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B542DD5-D85E-2A44-B00E-9606A6EFAA19}"/>
              </a:ext>
            </a:extLst>
          </p:cNvPr>
          <p:cNvGraphicFramePr>
            <a:graphicFrameLocks noGrp="1"/>
          </p:cNvGraphicFramePr>
          <p:nvPr>
            <p:ph idx="1"/>
          </p:nvPr>
        </p:nvGraphicFramePr>
        <p:xfrm>
          <a:off x="294967" y="1168400"/>
          <a:ext cx="11720051" cy="568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B3E7B6E9-AE67-CC4E-9343-77A7B9CBC840}"/>
              </a:ext>
            </a:extLst>
          </p:cNvPr>
          <p:cNvSpPr/>
          <p:nvPr/>
        </p:nvSpPr>
        <p:spPr>
          <a:xfrm>
            <a:off x="0" y="0"/>
            <a:ext cx="12192000" cy="11684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General Compliance: </a:t>
            </a:r>
          </a:p>
          <a:p>
            <a:pPr algn="ctr"/>
            <a:r>
              <a:rPr lang="en-US" sz="3600" dirty="0"/>
              <a:t>Adopt and Implement these Policies</a:t>
            </a:r>
          </a:p>
        </p:txBody>
      </p:sp>
      <p:sp>
        <p:nvSpPr>
          <p:cNvPr id="2" name="Rectangle 1">
            <a:extLst>
              <a:ext uri="{FF2B5EF4-FFF2-40B4-BE49-F238E27FC236}">
                <a16:creationId xmlns:a16="http://schemas.microsoft.com/office/drawing/2014/main" id="{74BE899D-4614-3149-96A8-C90FA6DCC61B}"/>
              </a:ext>
            </a:extLst>
          </p:cNvPr>
          <p:cNvSpPr/>
          <p:nvPr/>
        </p:nvSpPr>
        <p:spPr>
          <a:xfrm>
            <a:off x="10462161" y="6507678"/>
            <a:ext cx="961901" cy="2493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hlinkClick r:id="rId7" action="ppaction://hlinksldjump"/>
              </a:rPr>
              <a:t>BACK</a:t>
            </a:r>
            <a:endParaRPr lang="en-US" dirty="0"/>
          </a:p>
        </p:txBody>
      </p:sp>
    </p:spTree>
    <p:extLst>
      <p:ext uri="{BB962C8B-B14F-4D97-AF65-F5344CB8AC3E}">
        <p14:creationId xmlns:p14="http://schemas.microsoft.com/office/powerpoint/2010/main" val="164816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6156E92-5231-B346-8071-3EA5E1BDDD42}"/>
              </a:ext>
            </a:extLst>
          </p:cNvPr>
          <p:cNvSpPr/>
          <p:nvPr/>
        </p:nvSpPr>
        <p:spPr>
          <a:xfrm>
            <a:off x="0" y="0"/>
            <a:ext cx="12192000" cy="173736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2" name="Title 1">
            <a:extLst>
              <a:ext uri="{FF2B5EF4-FFF2-40B4-BE49-F238E27FC236}">
                <a16:creationId xmlns:a16="http://schemas.microsoft.com/office/drawing/2014/main" id="{63EEBEDE-CD66-344C-B6D0-3639D5E0CBDA}"/>
              </a:ext>
            </a:extLst>
          </p:cNvPr>
          <p:cNvSpPr>
            <a:spLocks noGrp="1"/>
          </p:cNvSpPr>
          <p:nvPr>
            <p:ph type="title"/>
          </p:nvPr>
        </p:nvSpPr>
        <p:spPr>
          <a:xfrm>
            <a:off x="983151" y="-122555"/>
            <a:ext cx="10429880" cy="1859915"/>
          </a:xfrm>
        </p:spPr>
        <p:txBody>
          <a:bodyPr>
            <a:normAutofit/>
          </a:bodyPr>
          <a:lstStyle/>
          <a:p>
            <a:pPr algn="ctr"/>
            <a:r>
              <a:rPr lang="en-US" dirty="0">
                <a:solidFill>
                  <a:schemeClr val="bg1"/>
                </a:solidFill>
                <a:latin typeface="+mn-lt"/>
              </a:rPr>
              <a:t>Audits Test Effectiveness of Internal Controls</a:t>
            </a:r>
          </a:p>
        </p:txBody>
      </p:sp>
      <p:graphicFrame>
        <p:nvGraphicFramePr>
          <p:cNvPr id="4" name="Diagram 3">
            <a:extLst>
              <a:ext uri="{FF2B5EF4-FFF2-40B4-BE49-F238E27FC236}">
                <a16:creationId xmlns:a16="http://schemas.microsoft.com/office/drawing/2014/main" id="{8F70B588-ACDC-D94D-A021-44EE59E76827}"/>
              </a:ext>
            </a:extLst>
          </p:cNvPr>
          <p:cNvGraphicFramePr/>
          <p:nvPr/>
        </p:nvGraphicFramePr>
        <p:xfrm>
          <a:off x="0" y="1737360"/>
          <a:ext cx="12192000" cy="60016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28BE3AA6-6DF7-ED63-584F-FE12E895F43F}"/>
              </a:ext>
            </a:extLst>
          </p:cNvPr>
          <p:cNvSpPr txBox="1"/>
          <p:nvPr/>
        </p:nvSpPr>
        <p:spPr>
          <a:xfrm>
            <a:off x="0" y="1537028"/>
            <a:ext cx="12192000" cy="523220"/>
          </a:xfrm>
          <a:prstGeom prst="rect">
            <a:avLst/>
          </a:prstGeom>
          <a:solidFill>
            <a:schemeClr val="accent4"/>
          </a:solidFill>
          <a:effectLst>
            <a:outerShdw blurRad="50800" dist="38100" dir="8100000" algn="tr"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Audit category is based on total funds expended, not the receipt of funds. </a:t>
            </a: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6" name="Rectangle 5">
            <a:extLst>
              <a:ext uri="{FF2B5EF4-FFF2-40B4-BE49-F238E27FC236}">
                <a16:creationId xmlns:a16="http://schemas.microsoft.com/office/drawing/2014/main" id="{D26CFF39-F1E6-7D40-9E8C-6E441E8EF750}"/>
              </a:ext>
            </a:extLst>
          </p:cNvPr>
          <p:cNvSpPr/>
          <p:nvPr/>
        </p:nvSpPr>
        <p:spPr>
          <a:xfrm>
            <a:off x="0" y="2141302"/>
            <a:ext cx="4962418" cy="1273996"/>
          </a:xfrm>
          <a:prstGeom prst="rect">
            <a:avLst/>
          </a:prstGeom>
          <a:solidFill>
            <a:schemeClr val="accent3">
              <a:lumMod val="60000"/>
              <a:lumOff val="40000"/>
            </a:schemeClr>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Expenditures of ALL federal funds (even passed through from the State) count towards the totals!</a:t>
            </a:r>
          </a:p>
        </p:txBody>
      </p:sp>
      <p:sp>
        <p:nvSpPr>
          <p:cNvPr id="7" name="TextBox 6">
            <a:extLst>
              <a:ext uri="{FF2B5EF4-FFF2-40B4-BE49-F238E27FC236}">
                <a16:creationId xmlns:a16="http://schemas.microsoft.com/office/drawing/2014/main" id="{4ED32C2C-6104-57DB-46B3-122CD6CE46D3}"/>
              </a:ext>
            </a:extLst>
          </p:cNvPr>
          <p:cNvSpPr txBox="1"/>
          <p:nvPr/>
        </p:nvSpPr>
        <p:spPr>
          <a:xfrm>
            <a:off x="5256781" y="6087976"/>
            <a:ext cx="615625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hlinkClick r:id="rId8"/>
              </a:rPr>
              <a:t>2022 Compliance Supplement (treasury.gov)</a:t>
            </a: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3" name="Rectangle 2">
            <a:extLst>
              <a:ext uri="{FF2B5EF4-FFF2-40B4-BE49-F238E27FC236}">
                <a16:creationId xmlns:a16="http://schemas.microsoft.com/office/drawing/2014/main" id="{6045B7BE-30BE-BE44-9B12-CCEC2722675E}"/>
              </a:ext>
            </a:extLst>
          </p:cNvPr>
          <p:cNvSpPr/>
          <p:nvPr/>
        </p:nvSpPr>
        <p:spPr>
          <a:xfrm>
            <a:off x="10545288" y="6258296"/>
            <a:ext cx="1330037" cy="415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hlinkClick r:id="rId9" action="ppaction://hlinksldjump"/>
              </a:rPr>
              <a:t>BACK</a:t>
            </a:r>
            <a:endParaRPr lang="en-US" dirty="0"/>
          </a:p>
        </p:txBody>
      </p:sp>
    </p:spTree>
    <p:extLst>
      <p:ext uri="{BB962C8B-B14F-4D97-AF65-F5344CB8AC3E}">
        <p14:creationId xmlns:p14="http://schemas.microsoft.com/office/powerpoint/2010/main" val="119773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6F4A9AC-5CA3-C042-8232-4A8B165A36C5}"/>
              </a:ext>
            </a:extLst>
          </p:cNvPr>
          <p:cNvSpPr/>
          <p:nvPr/>
        </p:nvSpPr>
        <p:spPr>
          <a:xfrm>
            <a:off x="0" y="-89344"/>
            <a:ext cx="12192000" cy="157121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2" name="Title 1">
            <a:extLst>
              <a:ext uri="{FF2B5EF4-FFF2-40B4-BE49-F238E27FC236}">
                <a16:creationId xmlns:a16="http://schemas.microsoft.com/office/drawing/2014/main" id="{CF5B1A9C-177B-5B48-B815-E11CABBBA97F}"/>
              </a:ext>
            </a:extLst>
          </p:cNvPr>
          <p:cNvSpPr>
            <a:spLocks noGrp="1"/>
          </p:cNvSpPr>
          <p:nvPr>
            <p:ph type="title"/>
          </p:nvPr>
        </p:nvSpPr>
        <p:spPr>
          <a:xfrm>
            <a:off x="1500493" y="-213756"/>
            <a:ext cx="10905066" cy="1135737"/>
          </a:xfrm>
        </p:spPr>
        <p:txBody>
          <a:bodyPr>
            <a:normAutofit/>
          </a:bodyPr>
          <a:lstStyle/>
          <a:p>
            <a:pPr algn="ctr"/>
            <a:r>
              <a:rPr lang="en-US" sz="4800" dirty="0">
                <a:solidFill>
                  <a:schemeClr val="bg1"/>
                </a:solidFill>
              </a:rPr>
              <a:t>ARP/CSLFRF Spending Categories</a:t>
            </a:r>
          </a:p>
        </p:txBody>
      </p:sp>
      <p:graphicFrame>
        <p:nvGraphicFramePr>
          <p:cNvPr id="21" name="Content Placeholder 2">
            <a:extLst>
              <a:ext uri="{FF2B5EF4-FFF2-40B4-BE49-F238E27FC236}">
                <a16:creationId xmlns:a16="http://schemas.microsoft.com/office/drawing/2014/main" id="{1615C586-DE88-4E1D-8482-D2A41C1C7D60}"/>
              </a:ext>
            </a:extLst>
          </p:cNvPr>
          <p:cNvGraphicFramePr>
            <a:graphicFrameLocks noGrp="1"/>
          </p:cNvGraphicFramePr>
          <p:nvPr>
            <p:ph idx="1"/>
            <p:extLst>
              <p:ext uri="{D42A27DB-BD31-4B8C-83A1-F6EECF244321}">
                <p14:modId xmlns:p14="http://schemas.microsoft.com/office/powerpoint/2010/main" val="328930399"/>
              </p:ext>
            </p:extLst>
          </p:nvPr>
        </p:nvGraphicFramePr>
        <p:xfrm>
          <a:off x="914400" y="1040210"/>
          <a:ext cx="11277600" cy="58177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a16="http://schemas.microsoft.com/office/drawing/2014/main" id="{C0232EFF-CF4C-C14A-910E-F6F50E4B4742}"/>
              </a:ext>
            </a:extLst>
          </p:cNvPr>
          <p:cNvSpPr/>
          <p:nvPr/>
        </p:nvSpPr>
        <p:spPr>
          <a:xfrm rot="16200000">
            <a:off x="-2974906" y="2885561"/>
            <a:ext cx="6947343" cy="997529"/>
          </a:xfrm>
          <a:prstGeom prst="rect">
            <a:avLst/>
          </a:prstGeom>
          <a:solidFill>
            <a:schemeClr val="tx1">
              <a:lumMod val="65000"/>
              <a:lumOff val="3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Know Your Category!</a:t>
            </a:r>
          </a:p>
        </p:txBody>
      </p:sp>
    </p:spTree>
    <p:extLst>
      <p:ext uri="{BB962C8B-B14F-4D97-AF65-F5344CB8AC3E}">
        <p14:creationId xmlns:p14="http://schemas.microsoft.com/office/powerpoint/2010/main" val="408220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FED86B2-C81F-0F46-A87A-360991C2AF02}"/>
              </a:ext>
            </a:extLst>
          </p:cNvPr>
          <p:cNvSpPr/>
          <p:nvPr/>
        </p:nvSpPr>
        <p:spPr>
          <a:xfrm>
            <a:off x="0" y="0"/>
            <a:ext cx="12192000" cy="157121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2" name="Title 1">
            <a:extLst>
              <a:ext uri="{FF2B5EF4-FFF2-40B4-BE49-F238E27FC236}">
                <a16:creationId xmlns:a16="http://schemas.microsoft.com/office/drawing/2014/main" id="{2FF000E0-B44D-4943-8186-B77C58C1BA3D}"/>
              </a:ext>
            </a:extLst>
          </p:cNvPr>
          <p:cNvSpPr>
            <a:spLocks noGrp="1"/>
          </p:cNvSpPr>
          <p:nvPr>
            <p:ph type="title"/>
          </p:nvPr>
        </p:nvSpPr>
        <p:spPr>
          <a:xfrm>
            <a:off x="838200" y="-251460"/>
            <a:ext cx="10515600" cy="1325563"/>
          </a:xfrm>
        </p:spPr>
        <p:txBody>
          <a:bodyPr/>
          <a:lstStyle/>
          <a:p>
            <a:pPr algn="ctr"/>
            <a:r>
              <a:rPr lang="en-US" dirty="0">
                <a:solidFill>
                  <a:schemeClr val="bg1"/>
                </a:solidFill>
              </a:rPr>
              <a:t>Federal Compliance Requirements</a:t>
            </a:r>
          </a:p>
        </p:txBody>
      </p:sp>
      <p:graphicFrame>
        <p:nvGraphicFramePr>
          <p:cNvPr id="4" name="Table 4">
            <a:extLst>
              <a:ext uri="{FF2B5EF4-FFF2-40B4-BE49-F238E27FC236}">
                <a16:creationId xmlns:a16="http://schemas.microsoft.com/office/drawing/2014/main" id="{D5ACF939-9DAA-344A-92C4-459D57C0DABE}"/>
              </a:ext>
            </a:extLst>
          </p:cNvPr>
          <p:cNvGraphicFramePr>
            <a:graphicFrameLocks noGrp="1"/>
          </p:cNvGraphicFramePr>
          <p:nvPr>
            <p:ph idx="1"/>
            <p:extLst>
              <p:ext uri="{D42A27DB-BD31-4B8C-83A1-F6EECF244321}">
                <p14:modId xmlns:p14="http://schemas.microsoft.com/office/powerpoint/2010/main" val="2631250775"/>
              </p:ext>
            </p:extLst>
          </p:nvPr>
        </p:nvGraphicFramePr>
        <p:xfrm>
          <a:off x="0" y="773543"/>
          <a:ext cx="12192000" cy="4980803"/>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4064000">
                  <a:extLst>
                    <a:ext uri="{9D8B030D-6E8A-4147-A177-3AD203B41FA5}">
                      <a16:colId xmlns:a16="http://schemas.microsoft.com/office/drawing/2014/main" val="2461308859"/>
                    </a:ext>
                  </a:extLst>
                </a:gridCol>
                <a:gridCol w="4064000">
                  <a:extLst>
                    <a:ext uri="{9D8B030D-6E8A-4147-A177-3AD203B41FA5}">
                      <a16:colId xmlns:a16="http://schemas.microsoft.com/office/drawing/2014/main" val="435555440"/>
                    </a:ext>
                  </a:extLst>
                </a:gridCol>
                <a:gridCol w="4064000">
                  <a:extLst>
                    <a:ext uri="{9D8B030D-6E8A-4147-A177-3AD203B41FA5}">
                      <a16:colId xmlns:a16="http://schemas.microsoft.com/office/drawing/2014/main" val="2496405590"/>
                    </a:ext>
                  </a:extLst>
                </a:gridCol>
              </a:tblGrid>
              <a:tr h="378323">
                <a:tc>
                  <a:txBody>
                    <a:bodyPr/>
                    <a:lstStyle/>
                    <a:p>
                      <a:pPr algn="ctr"/>
                      <a:r>
                        <a:rPr lang="en-US" sz="1600" dirty="0"/>
                        <a:t>Award Terms</a:t>
                      </a:r>
                    </a:p>
                  </a:txBody>
                  <a:tcPr/>
                </a:tc>
                <a:tc>
                  <a:txBody>
                    <a:bodyPr/>
                    <a:lstStyle/>
                    <a:p>
                      <a:pPr algn="ctr"/>
                      <a:r>
                        <a:rPr lang="en-US" dirty="0"/>
                        <a:t>Prohibited Expenditures </a:t>
                      </a:r>
                    </a:p>
                  </a:txBody>
                  <a:tcPr/>
                </a:tc>
                <a:tc>
                  <a:txBody>
                    <a:bodyPr/>
                    <a:lstStyle/>
                    <a:p>
                      <a:pPr algn="ctr"/>
                      <a:r>
                        <a:rPr lang="en-US" dirty="0"/>
                        <a:t>Uniform Guidance (UG)</a:t>
                      </a:r>
                    </a:p>
                  </a:txBody>
                  <a:tcPr/>
                </a:tc>
                <a:extLst>
                  <a:ext uri="{0D108BD9-81ED-4DB2-BD59-A6C34878D82A}">
                    <a16:rowId xmlns:a16="http://schemas.microsoft.com/office/drawing/2014/main" val="3392893364"/>
                  </a:ext>
                </a:extLst>
              </a:tr>
              <a:tr h="4429537">
                <a:tc>
                  <a:txBody>
                    <a:bodyPr/>
                    <a:lstStyle/>
                    <a:p>
                      <a:pPr>
                        <a:spcBef>
                          <a:spcPts val="600"/>
                        </a:spcBef>
                      </a:pPr>
                      <a:r>
                        <a:rPr lang="en-US" sz="1600" dirty="0"/>
                        <a:t>All funds obligated by December 31, 2024 &amp; fully expended by December 31, 2026</a:t>
                      </a:r>
                    </a:p>
                    <a:p>
                      <a:pPr>
                        <a:spcBef>
                          <a:spcPts val="600"/>
                        </a:spcBef>
                      </a:pPr>
                      <a:r>
                        <a:rPr lang="en-US" sz="1600" dirty="0"/>
                        <a:t>Reporting requirements</a:t>
                      </a:r>
                    </a:p>
                    <a:p>
                      <a:pPr lvl="1">
                        <a:spcBef>
                          <a:spcPts val="600"/>
                        </a:spcBef>
                      </a:pPr>
                      <a:r>
                        <a:rPr lang="en-US" sz="1600" dirty="0"/>
                        <a:t>Project &amp; Expenditure reports (quarterly or yearly, depending on size) -- Document data elements for certain EC’s</a:t>
                      </a:r>
                    </a:p>
                    <a:p>
                      <a:pPr lvl="1">
                        <a:spcBef>
                          <a:spcPts val="600"/>
                        </a:spcBef>
                      </a:pPr>
                      <a:r>
                        <a:rPr lang="en-US" sz="1600" dirty="0"/>
                        <a:t>Performance Plan reports (for largest units only)</a:t>
                      </a:r>
                    </a:p>
                    <a:p>
                      <a:pPr>
                        <a:spcBef>
                          <a:spcPts val="600"/>
                        </a:spcBef>
                      </a:pPr>
                      <a:r>
                        <a:rPr lang="en-US" sz="1600" dirty="0"/>
                        <a:t>Civil rights compliance / nondiscrimination policy </a:t>
                      </a:r>
                    </a:p>
                    <a:p>
                      <a:pPr>
                        <a:spcBef>
                          <a:spcPts val="600"/>
                        </a:spcBef>
                      </a:pPr>
                      <a:r>
                        <a:rPr lang="en-US" sz="1600" dirty="0"/>
                        <a:t>Compliance with all applicable Uniform Guidance provisions</a:t>
                      </a:r>
                    </a:p>
                    <a:p>
                      <a:pPr>
                        <a:spcBef>
                          <a:spcPts val="600"/>
                        </a:spcBef>
                      </a:pPr>
                      <a:r>
                        <a:rPr lang="en-US" sz="1600" dirty="0"/>
                        <a:t>Records retention policy with retention for at least 5 years after award term ends</a:t>
                      </a:r>
                    </a:p>
                    <a:p>
                      <a:pPr>
                        <a:spcBef>
                          <a:spcPts val="600"/>
                        </a:spcBef>
                      </a:pPr>
                      <a:r>
                        <a:rPr lang="en-US" sz="1600" dirty="0"/>
                        <a:t>Special audit requirements</a:t>
                      </a:r>
                    </a:p>
                    <a:p>
                      <a:pPr>
                        <a:spcBef>
                          <a:spcPts val="600"/>
                        </a:spcBef>
                      </a:pPr>
                      <a:r>
                        <a:rPr lang="en-US" sz="1600" dirty="0"/>
                        <a:t>Other federal laws</a:t>
                      </a:r>
                    </a:p>
                  </a:txBody>
                  <a:tcPr/>
                </a:tc>
                <a:tc>
                  <a:txBody>
                    <a:bodyPr/>
                    <a:lstStyle/>
                    <a:p>
                      <a:pPr>
                        <a:spcBef>
                          <a:spcPts val="600"/>
                        </a:spcBef>
                      </a:pPr>
                      <a:r>
                        <a:rPr lang="en-US" sz="1800" dirty="0"/>
                        <a:t>NO: Pension fund contributions</a:t>
                      </a:r>
                    </a:p>
                    <a:p>
                      <a:pPr>
                        <a:spcBef>
                          <a:spcPts val="600"/>
                        </a:spcBef>
                      </a:pPr>
                      <a:r>
                        <a:rPr lang="en-US" sz="1800" dirty="0"/>
                        <a:t>NO: Borrowing money</a:t>
                      </a:r>
                    </a:p>
                    <a:p>
                      <a:pPr>
                        <a:spcBef>
                          <a:spcPts val="600"/>
                        </a:spcBef>
                      </a:pPr>
                      <a:r>
                        <a:rPr lang="en-US" sz="1800" dirty="0"/>
                        <a:t>NO: Financial reserves / rainy day fund</a:t>
                      </a:r>
                    </a:p>
                    <a:p>
                      <a:pPr>
                        <a:spcBef>
                          <a:spcPts val="600"/>
                        </a:spcBef>
                      </a:pPr>
                      <a:r>
                        <a:rPr lang="en-US" sz="1800" dirty="0"/>
                        <a:t>NO: Settlement/judgement/consent decree</a:t>
                      </a:r>
                    </a:p>
                    <a:p>
                      <a:pPr>
                        <a:spcBef>
                          <a:spcPts val="600"/>
                        </a:spcBef>
                      </a:pPr>
                      <a:r>
                        <a:rPr lang="en-US" sz="1800" dirty="0"/>
                        <a:t>NO: Undermines or discourages compliance with CDC guidelines</a:t>
                      </a:r>
                    </a:p>
                    <a:p>
                      <a:pPr>
                        <a:spcBef>
                          <a:spcPts val="600"/>
                        </a:spcBef>
                      </a:pPr>
                      <a:r>
                        <a:rPr lang="en-US" sz="1800" dirty="0"/>
                        <a:t>NO: Violates conflict of interest provisions</a:t>
                      </a:r>
                    </a:p>
                    <a:p>
                      <a:pPr>
                        <a:spcBef>
                          <a:spcPts val="600"/>
                        </a:spcBef>
                      </a:pPr>
                      <a:r>
                        <a:rPr lang="en-US" sz="1800" dirty="0"/>
                        <a:t>NO: Violates state law or other federal laws and regulations, including applicable Uniform Guidance</a:t>
                      </a:r>
                    </a:p>
                    <a:p>
                      <a:pPr>
                        <a:spcBef>
                          <a:spcPts val="600"/>
                        </a:spcBef>
                      </a:pPr>
                      <a:endParaRPr lang="en-US" dirty="0"/>
                    </a:p>
                  </a:txBody>
                  <a:tcPr/>
                </a:tc>
                <a:tc>
                  <a:txBody>
                    <a:bodyPr/>
                    <a:lstStyle/>
                    <a:p>
                      <a:pPr marL="66675" lvl="1" indent="0">
                        <a:spcBef>
                          <a:spcPts val="600"/>
                        </a:spcBef>
                        <a:buFont typeface="Arial" panose="020B0604020202020204" pitchFamily="34" charset="0"/>
                        <a:buNone/>
                        <a:tabLst/>
                      </a:pPr>
                      <a:r>
                        <a:rPr lang="en-US" sz="1800" b="0" dirty="0">
                          <a:solidFill>
                            <a:schemeClr val="tx1"/>
                          </a:solidFill>
                        </a:rPr>
                        <a:t>General Financial Management</a:t>
                      </a:r>
                    </a:p>
                    <a:p>
                      <a:pPr marL="66675" lvl="1" indent="0">
                        <a:spcBef>
                          <a:spcPts val="0"/>
                        </a:spcBef>
                        <a:buFont typeface="Arial" panose="020B0604020202020204" pitchFamily="34" charset="0"/>
                        <a:buNone/>
                        <a:tabLst/>
                      </a:pPr>
                      <a:r>
                        <a:rPr lang="en-US" sz="1800" b="0" dirty="0">
                          <a:solidFill>
                            <a:schemeClr val="tx1"/>
                          </a:solidFill>
                        </a:rPr>
                        <a:t>Internal Controls </a:t>
                      </a:r>
                    </a:p>
                    <a:p>
                      <a:pPr marL="66675" lvl="1" indent="0">
                        <a:spcBef>
                          <a:spcPts val="0"/>
                        </a:spcBef>
                        <a:buFont typeface="Arial" panose="020B0604020202020204" pitchFamily="34" charset="0"/>
                        <a:buNone/>
                        <a:tabLst/>
                      </a:pPr>
                      <a:r>
                        <a:rPr lang="en-US" sz="1800" b="0" dirty="0">
                          <a:solidFill>
                            <a:schemeClr val="tx1"/>
                          </a:solidFill>
                        </a:rPr>
                        <a:t>Eligible Projects Determination &amp; Documentation Policy</a:t>
                      </a:r>
                    </a:p>
                    <a:p>
                      <a:pPr marL="66675" lvl="1" indent="0">
                        <a:spcBef>
                          <a:spcPts val="0"/>
                        </a:spcBef>
                        <a:buFont typeface="Arial" panose="020B0604020202020204" pitchFamily="34" charset="0"/>
                        <a:buNone/>
                        <a:tabLst/>
                      </a:pPr>
                      <a:r>
                        <a:rPr lang="en-US" sz="1800" b="0" dirty="0">
                          <a:solidFill>
                            <a:schemeClr val="tx1"/>
                          </a:solidFill>
                        </a:rPr>
                        <a:t>Cost Principles/Allowable Costs Policy </a:t>
                      </a:r>
                    </a:p>
                    <a:p>
                      <a:pPr marL="66675" lvl="1" indent="0">
                        <a:lnSpc>
                          <a:spcPct val="120000"/>
                        </a:lnSpc>
                        <a:spcBef>
                          <a:spcPts val="0"/>
                        </a:spcBef>
                        <a:buFont typeface="Arial" panose="020B0604020202020204" pitchFamily="34" charset="0"/>
                        <a:buNone/>
                        <a:tabLst/>
                      </a:pPr>
                      <a:endParaRPr lang="en-US" sz="1800" b="0" dirty="0">
                        <a:solidFill>
                          <a:schemeClr val="tx1"/>
                        </a:solidFill>
                      </a:endParaRPr>
                    </a:p>
                    <a:p>
                      <a:pPr marL="66675" lvl="1" indent="0">
                        <a:lnSpc>
                          <a:spcPct val="100000"/>
                        </a:lnSpc>
                        <a:spcBef>
                          <a:spcPts val="0"/>
                        </a:spcBef>
                        <a:buFont typeface="Arial" panose="020B0604020202020204" pitchFamily="34" charset="0"/>
                        <a:buNone/>
                        <a:tabLst/>
                      </a:pPr>
                      <a:endParaRPr lang="en-US" sz="900" b="0" dirty="0">
                        <a:solidFill>
                          <a:schemeClr val="tx1"/>
                        </a:solidFill>
                      </a:endParaRPr>
                    </a:p>
                    <a:p>
                      <a:pPr marL="66675" lvl="1" indent="0">
                        <a:lnSpc>
                          <a:spcPct val="100000"/>
                        </a:lnSpc>
                        <a:spcBef>
                          <a:spcPts val="0"/>
                        </a:spcBef>
                        <a:buFont typeface="Arial" panose="020B0604020202020204" pitchFamily="34" charset="0"/>
                        <a:buNone/>
                        <a:tabLst/>
                      </a:pPr>
                      <a:endParaRPr lang="en-US" sz="1000" b="0" dirty="0">
                        <a:solidFill>
                          <a:schemeClr val="tx1"/>
                        </a:solidFill>
                      </a:endParaRPr>
                    </a:p>
                    <a:p>
                      <a:pPr marL="66675" lvl="1" indent="0">
                        <a:lnSpc>
                          <a:spcPct val="100000"/>
                        </a:lnSpc>
                        <a:spcBef>
                          <a:spcPts val="0"/>
                        </a:spcBef>
                        <a:buFont typeface="Arial" panose="020B0604020202020204" pitchFamily="34" charset="0"/>
                        <a:buNone/>
                        <a:tabLst/>
                      </a:pPr>
                      <a:r>
                        <a:rPr lang="en-US" sz="1800" b="0" dirty="0">
                          <a:solidFill>
                            <a:schemeClr val="tx1"/>
                          </a:solidFill>
                        </a:rPr>
                        <a:t>Procurement, Suspension, &amp; Debarment Policy </a:t>
                      </a:r>
                    </a:p>
                    <a:p>
                      <a:pPr marL="66675" lvl="1" indent="0">
                        <a:lnSpc>
                          <a:spcPct val="100000"/>
                        </a:lnSpc>
                        <a:spcBef>
                          <a:spcPts val="0"/>
                        </a:spcBef>
                        <a:buFont typeface="Arial" panose="020B0604020202020204" pitchFamily="34" charset="0"/>
                        <a:buNone/>
                        <a:tabLst/>
                      </a:pPr>
                      <a:r>
                        <a:rPr lang="en-US" sz="1800" b="0" dirty="0">
                          <a:solidFill>
                            <a:schemeClr val="tx1"/>
                          </a:solidFill>
                        </a:rPr>
                        <a:t>Subaward Policy </a:t>
                      </a:r>
                    </a:p>
                    <a:p>
                      <a:pPr marL="66675" lvl="1" indent="0">
                        <a:lnSpc>
                          <a:spcPct val="100000"/>
                        </a:lnSpc>
                        <a:spcBef>
                          <a:spcPts val="0"/>
                        </a:spcBef>
                        <a:buFont typeface="Arial" panose="020B0604020202020204" pitchFamily="34" charset="0"/>
                        <a:buNone/>
                        <a:tabLst/>
                      </a:pPr>
                      <a:r>
                        <a:rPr lang="en-US" sz="1800" b="0" dirty="0">
                          <a:solidFill>
                            <a:schemeClr val="tx1"/>
                          </a:solidFill>
                        </a:rPr>
                        <a:t>Program Income Policy </a:t>
                      </a:r>
                    </a:p>
                    <a:p>
                      <a:pPr marL="66675" lvl="1" indent="0">
                        <a:lnSpc>
                          <a:spcPct val="100000"/>
                        </a:lnSpc>
                        <a:spcBef>
                          <a:spcPts val="0"/>
                        </a:spcBef>
                        <a:buFont typeface="Arial" panose="020B0604020202020204" pitchFamily="34" charset="0"/>
                        <a:buNone/>
                        <a:tabLst/>
                      </a:pPr>
                      <a:r>
                        <a:rPr lang="en-US" sz="1800" b="0" dirty="0">
                          <a:solidFill>
                            <a:schemeClr val="tx1"/>
                          </a:solidFill>
                        </a:rPr>
                        <a:t>Property Management Policy </a:t>
                      </a:r>
                    </a:p>
                    <a:p>
                      <a:pPr marL="66675" lvl="1" indent="0">
                        <a:lnSpc>
                          <a:spcPct val="100000"/>
                        </a:lnSpc>
                        <a:spcBef>
                          <a:spcPts val="0"/>
                        </a:spcBef>
                        <a:buFont typeface="Arial" panose="020B0604020202020204" pitchFamily="34" charset="0"/>
                        <a:buNone/>
                        <a:tabLst/>
                      </a:pPr>
                      <a:endParaRPr lang="en-US" sz="1800" b="0" dirty="0"/>
                    </a:p>
                  </a:txBody>
                  <a:tcPr/>
                </a:tc>
                <a:extLst>
                  <a:ext uri="{0D108BD9-81ED-4DB2-BD59-A6C34878D82A}">
                    <a16:rowId xmlns:a16="http://schemas.microsoft.com/office/drawing/2014/main" val="4206498764"/>
                  </a:ext>
                </a:extLst>
              </a:tr>
            </a:tbl>
          </a:graphicData>
        </a:graphic>
      </p:graphicFrame>
      <p:sp>
        <p:nvSpPr>
          <p:cNvPr id="3" name="Up Arrow Callout 2">
            <a:extLst>
              <a:ext uri="{FF2B5EF4-FFF2-40B4-BE49-F238E27FC236}">
                <a16:creationId xmlns:a16="http://schemas.microsoft.com/office/drawing/2014/main" id="{11710E80-C0B8-4D4D-A3AF-AAFB07A6F3B0}"/>
              </a:ext>
            </a:extLst>
          </p:cNvPr>
          <p:cNvSpPr/>
          <p:nvPr/>
        </p:nvSpPr>
        <p:spPr>
          <a:xfrm>
            <a:off x="1238251" y="4989076"/>
            <a:ext cx="3201220" cy="1845672"/>
          </a:xfrm>
          <a:prstGeom prst="upArrowCallout">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What local government agreed to as condition of receiving funds. </a:t>
            </a:r>
            <a:r>
              <a:rPr lang="en-US" b="1" dirty="0"/>
              <a:t>Applies to ALL categories.</a:t>
            </a:r>
          </a:p>
        </p:txBody>
      </p:sp>
      <p:sp>
        <p:nvSpPr>
          <p:cNvPr id="5" name="Up Arrow Callout 4">
            <a:extLst>
              <a:ext uri="{FF2B5EF4-FFF2-40B4-BE49-F238E27FC236}">
                <a16:creationId xmlns:a16="http://schemas.microsoft.com/office/drawing/2014/main" id="{A2A6E63D-9BAF-FC46-A49C-7F91A57F233F}"/>
              </a:ext>
            </a:extLst>
          </p:cNvPr>
          <p:cNvSpPr/>
          <p:nvPr/>
        </p:nvSpPr>
        <p:spPr>
          <a:xfrm>
            <a:off x="5131398" y="4965824"/>
            <a:ext cx="3024238" cy="1892176"/>
          </a:xfrm>
          <a:prstGeom prst="upArrowCallout">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Final Rule prohibits certain expenditures no matter what. </a:t>
            </a:r>
            <a:r>
              <a:rPr lang="en-US" b="1" dirty="0"/>
              <a:t>Applies to ALL categories</a:t>
            </a:r>
          </a:p>
        </p:txBody>
      </p:sp>
      <p:sp>
        <p:nvSpPr>
          <p:cNvPr id="7" name="Rounded Rectangle 6">
            <a:extLst>
              <a:ext uri="{FF2B5EF4-FFF2-40B4-BE49-F238E27FC236}">
                <a16:creationId xmlns:a16="http://schemas.microsoft.com/office/drawing/2014/main" id="{3C2E6922-1864-374F-B7C2-3A54FFF374E8}"/>
              </a:ext>
            </a:extLst>
          </p:cNvPr>
          <p:cNvSpPr/>
          <p:nvPr/>
        </p:nvSpPr>
        <p:spPr>
          <a:xfrm>
            <a:off x="8231240" y="1074103"/>
            <a:ext cx="3856376" cy="2069930"/>
          </a:xfrm>
          <a:prstGeom prst="roundRect">
            <a:avLst/>
          </a:prstGeom>
          <a:solidFill>
            <a:schemeClr val="accent1">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r>
              <a:rPr lang="en-US" b="1" dirty="0"/>
              <a:t>Applies to ALL projects</a:t>
            </a:r>
          </a:p>
        </p:txBody>
      </p:sp>
      <p:sp>
        <p:nvSpPr>
          <p:cNvPr id="8" name="Rounded Rectangle 7">
            <a:extLst>
              <a:ext uri="{FF2B5EF4-FFF2-40B4-BE49-F238E27FC236}">
                <a16:creationId xmlns:a16="http://schemas.microsoft.com/office/drawing/2014/main" id="{2D5597F0-B3E2-C642-A3C0-0F65E8E7E5E7}"/>
              </a:ext>
            </a:extLst>
          </p:cNvPr>
          <p:cNvSpPr/>
          <p:nvPr/>
        </p:nvSpPr>
        <p:spPr>
          <a:xfrm>
            <a:off x="8231240" y="3209991"/>
            <a:ext cx="3856376" cy="1892176"/>
          </a:xfrm>
          <a:prstGeom prst="roundRect">
            <a:avLst/>
          </a:prstGeom>
          <a:solidFill>
            <a:schemeClr val="accent1">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r>
              <a:rPr lang="en-US" sz="1400" b="1" dirty="0"/>
              <a:t>Applies ONLY TO SOME projects and DOES NOT apply to Revenue Replacement</a:t>
            </a:r>
          </a:p>
        </p:txBody>
      </p:sp>
      <p:sp>
        <p:nvSpPr>
          <p:cNvPr id="6" name="Up Arrow Callout 5">
            <a:extLst>
              <a:ext uri="{FF2B5EF4-FFF2-40B4-BE49-F238E27FC236}">
                <a16:creationId xmlns:a16="http://schemas.microsoft.com/office/drawing/2014/main" id="{F8B1A6BA-8AAA-E441-8804-D7E9ABAEF277}"/>
              </a:ext>
            </a:extLst>
          </p:cNvPr>
          <p:cNvSpPr/>
          <p:nvPr/>
        </p:nvSpPr>
        <p:spPr>
          <a:xfrm>
            <a:off x="9171414" y="4965824"/>
            <a:ext cx="3072778" cy="1892176"/>
          </a:xfrm>
          <a:prstGeom prst="upArrowCallout">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Set of federal compliance regulations that apply to federal awards.</a:t>
            </a:r>
          </a:p>
        </p:txBody>
      </p:sp>
    </p:spTree>
    <p:extLst>
      <p:ext uri="{BB962C8B-B14F-4D97-AF65-F5344CB8AC3E}">
        <p14:creationId xmlns:p14="http://schemas.microsoft.com/office/powerpoint/2010/main" val="1548844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B3A05-A244-9E4F-826E-88D332CC6FA3}"/>
              </a:ext>
            </a:extLst>
          </p:cNvPr>
          <p:cNvSpPr>
            <a:spLocks noGrp="1"/>
          </p:cNvSpPr>
          <p:nvPr>
            <p:ph type="title"/>
          </p:nvPr>
        </p:nvSpPr>
        <p:spPr>
          <a:xfrm>
            <a:off x="-1" y="16136"/>
            <a:ext cx="12191999" cy="1325563"/>
          </a:xfrm>
          <a:solidFill>
            <a:schemeClr val="accent2"/>
          </a:solidFill>
          <a:ln>
            <a:solidFill>
              <a:schemeClr val="accent2"/>
            </a:solidFill>
          </a:ln>
        </p:spPr>
        <p:txBody>
          <a:bodyPr/>
          <a:lstStyle/>
          <a:p>
            <a:pPr algn="ctr"/>
            <a:r>
              <a:rPr lang="en-US" dirty="0">
                <a:solidFill>
                  <a:schemeClr val="bg1"/>
                </a:solidFill>
              </a:rPr>
              <a:t>Revenue Replacement Compliance: </a:t>
            </a:r>
            <a:br>
              <a:rPr lang="en-US" dirty="0">
                <a:solidFill>
                  <a:schemeClr val="bg1"/>
                </a:solidFill>
              </a:rPr>
            </a:br>
            <a:r>
              <a:rPr lang="en-US" dirty="0">
                <a:solidFill>
                  <a:schemeClr val="bg1"/>
                </a:solidFill>
              </a:rPr>
              <a:t>Exempt from Some UG Provisions</a:t>
            </a:r>
          </a:p>
        </p:txBody>
      </p:sp>
      <p:sp>
        <p:nvSpPr>
          <p:cNvPr id="3" name="Content Placeholder 2">
            <a:extLst>
              <a:ext uri="{FF2B5EF4-FFF2-40B4-BE49-F238E27FC236}">
                <a16:creationId xmlns:a16="http://schemas.microsoft.com/office/drawing/2014/main" id="{0D5E442F-CE99-F84C-BF40-6140407DAE2D}"/>
              </a:ext>
            </a:extLst>
          </p:cNvPr>
          <p:cNvSpPr>
            <a:spLocks noGrp="1"/>
          </p:cNvSpPr>
          <p:nvPr>
            <p:ph idx="1"/>
          </p:nvPr>
        </p:nvSpPr>
        <p:spPr/>
        <p:txBody>
          <a:bodyPr/>
          <a:lstStyle/>
          <a:p>
            <a:endParaRPr lang="en-US"/>
          </a:p>
        </p:txBody>
      </p:sp>
      <p:graphicFrame>
        <p:nvGraphicFramePr>
          <p:cNvPr id="4" name="Table 4">
            <a:extLst>
              <a:ext uri="{FF2B5EF4-FFF2-40B4-BE49-F238E27FC236}">
                <a16:creationId xmlns:a16="http://schemas.microsoft.com/office/drawing/2014/main" id="{9B83FC4C-6D08-CF4F-928A-0819A5C1AD7A}"/>
              </a:ext>
            </a:extLst>
          </p:cNvPr>
          <p:cNvGraphicFramePr>
            <a:graphicFrameLocks/>
          </p:cNvGraphicFramePr>
          <p:nvPr>
            <p:extLst>
              <p:ext uri="{D42A27DB-BD31-4B8C-83A1-F6EECF244321}">
                <p14:modId xmlns:p14="http://schemas.microsoft.com/office/powerpoint/2010/main" val="3594821621"/>
              </p:ext>
            </p:extLst>
          </p:nvPr>
        </p:nvGraphicFramePr>
        <p:xfrm>
          <a:off x="0" y="1341699"/>
          <a:ext cx="12192000" cy="4981188"/>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4064000">
                  <a:extLst>
                    <a:ext uri="{9D8B030D-6E8A-4147-A177-3AD203B41FA5}">
                      <a16:colId xmlns:a16="http://schemas.microsoft.com/office/drawing/2014/main" val="2461308859"/>
                    </a:ext>
                  </a:extLst>
                </a:gridCol>
                <a:gridCol w="4064000">
                  <a:extLst>
                    <a:ext uri="{9D8B030D-6E8A-4147-A177-3AD203B41FA5}">
                      <a16:colId xmlns:a16="http://schemas.microsoft.com/office/drawing/2014/main" val="435555440"/>
                    </a:ext>
                  </a:extLst>
                </a:gridCol>
                <a:gridCol w="4064000">
                  <a:extLst>
                    <a:ext uri="{9D8B030D-6E8A-4147-A177-3AD203B41FA5}">
                      <a16:colId xmlns:a16="http://schemas.microsoft.com/office/drawing/2014/main" val="2496405590"/>
                    </a:ext>
                  </a:extLst>
                </a:gridCol>
              </a:tblGrid>
              <a:tr h="378708">
                <a:tc>
                  <a:txBody>
                    <a:bodyPr/>
                    <a:lstStyle/>
                    <a:p>
                      <a:pPr algn="ctr"/>
                      <a:r>
                        <a:rPr lang="en-US" sz="1600" dirty="0"/>
                        <a:t>Award Terms</a:t>
                      </a:r>
                    </a:p>
                  </a:txBody>
                  <a:tcPr/>
                </a:tc>
                <a:tc>
                  <a:txBody>
                    <a:bodyPr/>
                    <a:lstStyle/>
                    <a:p>
                      <a:pPr algn="ctr"/>
                      <a:r>
                        <a:rPr lang="en-US" dirty="0"/>
                        <a:t>Prohibited Expenditures</a:t>
                      </a:r>
                    </a:p>
                  </a:txBody>
                  <a:tcPr/>
                </a:tc>
                <a:tc>
                  <a:txBody>
                    <a:bodyPr/>
                    <a:lstStyle/>
                    <a:p>
                      <a:pPr algn="ctr"/>
                      <a:r>
                        <a:rPr lang="en-US" dirty="0"/>
                        <a:t>Uniform Guidance (UG)</a:t>
                      </a:r>
                    </a:p>
                  </a:txBody>
                  <a:tcPr/>
                </a:tc>
                <a:extLst>
                  <a:ext uri="{0D108BD9-81ED-4DB2-BD59-A6C34878D82A}">
                    <a16:rowId xmlns:a16="http://schemas.microsoft.com/office/drawing/2014/main" val="3392893364"/>
                  </a:ext>
                </a:extLst>
              </a:tr>
              <a:tr h="4339361">
                <a:tc>
                  <a:txBody>
                    <a:bodyPr/>
                    <a:lstStyle/>
                    <a:p>
                      <a:pPr>
                        <a:spcBef>
                          <a:spcPts val="600"/>
                        </a:spcBef>
                      </a:pPr>
                      <a:r>
                        <a:rPr lang="en-US" sz="1600" dirty="0"/>
                        <a:t>All funds obligated by December 31, 2024 &amp; fully expended by December 31, 2026</a:t>
                      </a:r>
                    </a:p>
                    <a:p>
                      <a:pPr>
                        <a:spcBef>
                          <a:spcPts val="600"/>
                        </a:spcBef>
                      </a:pPr>
                      <a:r>
                        <a:rPr lang="en-US" sz="1600" dirty="0"/>
                        <a:t>Reporting requirements</a:t>
                      </a:r>
                    </a:p>
                    <a:p>
                      <a:pPr lvl="1">
                        <a:spcBef>
                          <a:spcPts val="600"/>
                        </a:spcBef>
                      </a:pPr>
                      <a:r>
                        <a:rPr lang="en-US" sz="1600" dirty="0"/>
                        <a:t>Project &amp; Expenditure reports (quarterly or yearly, depending on size) – </a:t>
                      </a:r>
                      <a:r>
                        <a:rPr lang="en-US" sz="1600" strike="sngStrike" dirty="0"/>
                        <a:t>Document data elements for certain ECs</a:t>
                      </a:r>
                    </a:p>
                    <a:p>
                      <a:pPr lvl="1">
                        <a:spcBef>
                          <a:spcPts val="600"/>
                        </a:spcBef>
                      </a:pPr>
                      <a:r>
                        <a:rPr lang="en-US" sz="1600" dirty="0"/>
                        <a:t>Performance Plan reports (for largest units only)</a:t>
                      </a:r>
                    </a:p>
                    <a:p>
                      <a:pPr>
                        <a:spcBef>
                          <a:spcPts val="600"/>
                        </a:spcBef>
                      </a:pPr>
                      <a:r>
                        <a:rPr lang="en-US" sz="1600" dirty="0"/>
                        <a:t>Civil rights compliance / nondiscrimination policy </a:t>
                      </a:r>
                    </a:p>
                    <a:p>
                      <a:pPr>
                        <a:spcBef>
                          <a:spcPts val="600"/>
                        </a:spcBef>
                      </a:pPr>
                      <a:r>
                        <a:rPr lang="en-US" sz="1600" dirty="0"/>
                        <a:t>Compliance with </a:t>
                      </a:r>
                      <a:r>
                        <a:rPr lang="en-US" sz="1600" strike="sngStrike" dirty="0"/>
                        <a:t>all applicable </a:t>
                      </a:r>
                      <a:r>
                        <a:rPr lang="en-US" sz="1600" strike="noStrike" dirty="0"/>
                        <a:t> </a:t>
                      </a:r>
                      <a:r>
                        <a:rPr lang="en-US" sz="1600" strike="noStrike" dirty="0">
                          <a:solidFill>
                            <a:srgbClr val="FF0000"/>
                          </a:solidFill>
                        </a:rPr>
                        <a:t>some</a:t>
                      </a:r>
                      <a:r>
                        <a:rPr lang="en-US" sz="1600" strike="noStrike" dirty="0"/>
                        <a:t> U</a:t>
                      </a:r>
                      <a:r>
                        <a:rPr lang="en-US" sz="1600" dirty="0"/>
                        <a:t>niform Guidance provisions</a:t>
                      </a:r>
                    </a:p>
                    <a:p>
                      <a:pPr>
                        <a:spcBef>
                          <a:spcPts val="600"/>
                        </a:spcBef>
                      </a:pPr>
                      <a:r>
                        <a:rPr lang="en-US" sz="1600" dirty="0"/>
                        <a:t>Records retention policy with retention for at least 5 years after award term ends</a:t>
                      </a:r>
                    </a:p>
                    <a:p>
                      <a:pPr>
                        <a:spcBef>
                          <a:spcPts val="600"/>
                        </a:spcBef>
                      </a:pPr>
                      <a:r>
                        <a:rPr lang="en-US" sz="1600" dirty="0"/>
                        <a:t>Special audit requirements</a:t>
                      </a:r>
                    </a:p>
                    <a:p>
                      <a:pPr>
                        <a:spcBef>
                          <a:spcPts val="600"/>
                        </a:spcBef>
                      </a:pPr>
                      <a:r>
                        <a:rPr lang="en-US" sz="1600"/>
                        <a:t>Other federal laws</a:t>
                      </a:r>
                      <a:endParaRPr lang="en-US" sz="1600" dirty="0"/>
                    </a:p>
                  </a:txBody>
                  <a:tcPr/>
                </a:tc>
                <a:tc>
                  <a:txBody>
                    <a:bodyPr/>
                    <a:lstStyle/>
                    <a:p>
                      <a:pPr>
                        <a:spcBef>
                          <a:spcPts val="600"/>
                        </a:spcBef>
                      </a:pPr>
                      <a:r>
                        <a:rPr lang="en-US" sz="1800" dirty="0"/>
                        <a:t>NO: Pension fund contributions</a:t>
                      </a:r>
                    </a:p>
                    <a:p>
                      <a:pPr>
                        <a:spcBef>
                          <a:spcPts val="600"/>
                        </a:spcBef>
                      </a:pPr>
                      <a:r>
                        <a:rPr lang="en-US" sz="1800" dirty="0"/>
                        <a:t>NO: Borrowing money</a:t>
                      </a:r>
                    </a:p>
                    <a:p>
                      <a:pPr>
                        <a:spcBef>
                          <a:spcPts val="600"/>
                        </a:spcBef>
                      </a:pPr>
                      <a:r>
                        <a:rPr lang="en-US" sz="1800" dirty="0"/>
                        <a:t>NO: Financial reserves / rainy day fund</a:t>
                      </a:r>
                    </a:p>
                    <a:p>
                      <a:pPr>
                        <a:spcBef>
                          <a:spcPts val="600"/>
                        </a:spcBef>
                      </a:pPr>
                      <a:r>
                        <a:rPr lang="en-US" sz="1800" dirty="0"/>
                        <a:t>NO: Settlement/judgement/consent decree</a:t>
                      </a:r>
                    </a:p>
                    <a:p>
                      <a:pPr>
                        <a:spcBef>
                          <a:spcPts val="600"/>
                        </a:spcBef>
                      </a:pPr>
                      <a:r>
                        <a:rPr lang="en-US" sz="1800" dirty="0"/>
                        <a:t>NO: Undermines or discourages compliance with CDC guidelines</a:t>
                      </a:r>
                    </a:p>
                    <a:p>
                      <a:pPr>
                        <a:spcBef>
                          <a:spcPts val="600"/>
                        </a:spcBef>
                      </a:pPr>
                      <a:r>
                        <a:rPr lang="en-US" sz="1800" dirty="0"/>
                        <a:t>NO: Violates conflict of interest provisions</a:t>
                      </a:r>
                    </a:p>
                    <a:p>
                      <a:pPr>
                        <a:spcBef>
                          <a:spcPts val="600"/>
                        </a:spcBef>
                      </a:pPr>
                      <a:r>
                        <a:rPr lang="en-US" sz="1800" dirty="0"/>
                        <a:t>NO: Violates state law or other federal laws and regulations, including applicable Uniform Guidance</a:t>
                      </a:r>
                    </a:p>
                    <a:p>
                      <a:pPr>
                        <a:spcBef>
                          <a:spcPts val="600"/>
                        </a:spcBef>
                      </a:pPr>
                      <a:endParaRPr lang="en-US" dirty="0"/>
                    </a:p>
                  </a:txBody>
                  <a:tcPr/>
                </a:tc>
                <a:tc>
                  <a:txBody>
                    <a:bodyPr/>
                    <a:lstStyle/>
                    <a:p>
                      <a:pPr marL="66675" lvl="1" indent="0">
                        <a:spcBef>
                          <a:spcPts val="600"/>
                        </a:spcBef>
                        <a:buFont typeface="Arial" panose="020B0604020202020204" pitchFamily="34" charset="0"/>
                        <a:buNone/>
                        <a:tabLst/>
                      </a:pPr>
                      <a:r>
                        <a:rPr lang="en-US" sz="1800" b="0" dirty="0">
                          <a:solidFill>
                            <a:schemeClr val="tx1"/>
                          </a:solidFill>
                        </a:rPr>
                        <a:t>General Financial Management</a:t>
                      </a:r>
                    </a:p>
                    <a:p>
                      <a:pPr marL="66675" lvl="1" indent="0">
                        <a:spcBef>
                          <a:spcPts val="0"/>
                        </a:spcBef>
                        <a:buFont typeface="Arial" panose="020B0604020202020204" pitchFamily="34" charset="0"/>
                        <a:buNone/>
                        <a:tabLst/>
                      </a:pPr>
                      <a:r>
                        <a:rPr lang="en-US" sz="1800" b="0" dirty="0">
                          <a:solidFill>
                            <a:schemeClr val="tx1"/>
                          </a:solidFill>
                        </a:rPr>
                        <a:t>Internal Controls </a:t>
                      </a:r>
                    </a:p>
                    <a:p>
                      <a:pPr marL="66675" lvl="1" indent="0">
                        <a:spcBef>
                          <a:spcPts val="0"/>
                        </a:spcBef>
                        <a:buFont typeface="Arial" panose="020B0604020202020204" pitchFamily="34" charset="0"/>
                        <a:buNone/>
                        <a:tabLst/>
                      </a:pPr>
                      <a:r>
                        <a:rPr lang="en-US" sz="1800" b="0" dirty="0">
                          <a:solidFill>
                            <a:schemeClr val="tx1"/>
                          </a:solidFill>
                        </a:rPr>
                        <a:t>Eligible Projects Determination &amp; Documentation Policy</a:t>
                      </a:r>
                    </a:p>
                    <a:p>
                      <a:pPr marL="66675" lvl="1" indent="0">
                        <a:spcBef>
                          <a:spcPts val="0"/>
                        </a:spcBef>
                        <a:buFont typeface="Arial" panose="020B0604020202020204" pitchFamily="34" charset="0"/>
                        <a:buNone/>
                        <a:tabLst/>
                      </a:pPr>
                      <a:r>
                        <a:rPr lang="en-US" sz="1800" b="0" dirty="0">
                          <a:solidFill>
                            <a:schemeClr val="tx1"/>
                          </a:solidFill>
                        </a:rPr>
                        <a:t>Cost Principles/Allowable Costs Policy  </a:t>
                      </a:r>
                      <a:r>
                        <a:rPr lang="en-US" sz="1800" b="0" dirty="0">
                          <a:solidFill>
                            <a:srgbClr val="FF0000"/>
                          </a:solidFill>
                        </a:rPr>
                        <a:t>(limited review)</a:t>
                      </a:r>
                      <a:endParaRPr lang="en-US" sz="1800" b="0" dirty="0">
                        <a:solidFill>
                          <a:schemeClr val="tx1"/>
                        </a:solidFill>
                      </a:endParaRPr>
                    </a:p>
                    <a:p>
                      <a:pPr marL="66675" lvl="1" indent="0">
                        <a:lnSpc>
                          <a:spcPct val="120000"/>
                        </a:lnSpc>
                        <a:spcBef>
                          <a:spcPts val="0"/>
                        </a:spcBef>
                        <a:buFont typeface="Arial" panose="020B0604020202020204" pitchFamily="34" charset="0"/>
                        <a:buNone/>
                        <a:tabLst/>
                      </a:pPr>
                      <a:endParaRPr lang="en-US" sz="1800" b="0" dirty="0">
                        <a:solidFill>
                          <a:schemeClr val="tx1"/>
                        </a:solidFill>
                      </a:endParaRPr>
                    </a:p>
                    <a:p>
                      <a:pPr marL="66675" lvl="1" indent="0">
                        <a:lnSpc>
                          <a:spcPct val="100000"/>
                        </a:lnSpc>
                        <a:spcBef>
                          <a:spcPts val="0"/>
                        </a:spcBef>
                        <a:buFont typeface="Arial" panose="020B0604020202020204" pitchFamily="34" charset="0"/>
                        <a:buNone/>
                        <a:tabLst/>
                      </a:pPr>
                      <a:endParaRPr lang="en-US" sz="900" b="0" dirty="0">
                        <a:solidFill>
                          <a:schemeClr val="tx1"/>
                        </a:solidFill>
                      </a:endParaRPr>
                    </a:p>
                    <a:p>
                      <a:pPr marL="66675" lvl="1" indent="0">
                        <a:lnSpc>
                          <a:spcPct val="100000"/>
                        </a:lnSpc>
                        <a:spcBef>
                          <a:spcPts val="0"/>
                        </a:spcBef>
                        <a:buFont typeface="Arial" panose="020B0604020202020204" pitchFamily="34" charset="0"/>
                        <a:buNone/>
                        <a:tabLst/>
                      </a:pPr>
                      <a:endParaRPr lang="en-US" sz="1000" b="0" dirty="0">
                        <a:solidFill>
                          <a:schemeClr val="tx1"/>
                        </a:solidFill>
                      </a:endParaRPr>
                    </a:p>
                    <a:p>
                      <a:pPr marL="66675" lvl="1" indent="0">
                        <a:lnSpc>
                          <a:spcPct val="100000"/>
                        </a:lnSpc>
                        <a:spcBef>
                          <a:spcPts val="0"/>
                        </a:spcBef>
                        <a:buFont typeface="Arial" panose="020B0604020202020204" pitchFamily="34" charset="0"/>
                        <a:buNone/>
                        <a:tabLst/>
                      </a:pPr>
                      <a:r>
                        <a:rPr lang="en-US" sz="1800" b="0" strike="sngStrike" dirty="0">
                          <a:solidFill>
                            <a:schemeClr val="tx1"/>
                          </a:solidFill>
                        </a:rPr>
                        <a:t>Procurement, Suspension, &amp; Debarment Policy</a:t>
                      </a:r>
                      <a:r>
                        <a:rPr lang="en-US" sz="1800" b="0" dirty="0">
                          <a:solidFill>
                            <a:schemeClr val="tx1"/>
                          </a:solidFill>
                        </a:rPr>
                        <a:t> </a:t>
                      </a:r>
                    </a:p>
                    <a:p>
                      <a:pPr marL="66675" lvl="1" indent="0">
                        <a:lnSpc>
                          <a:spcPct val="100000"/>
                        </a:lnSpc>
                        <a:spcBef>
                          <a:spcPts val="0"/>
                        </a:spcBef>
                        <a:buFont typeface="Arial" panose="020B0604020202020204" pitchFamily="34" charset="0"/>
                        <a:buNone/>
                        <a:tabLst/>
                      </a:pPr>
                      <a:r>
                        <a:rPr lang="en-US" sz="1800" b="0" strike="sngStrike" dirty="0">
                          <a:solidFill>
                            <a:schemeClr val="tx1"/>
                          </a:solidFill>
                        </a:rPr>
                        <a:t>Subaward Policy </a:t>
                      </a:r>
                    </a:p>
                    <a:p>
                      <a:pPr marL="66675" lvl="1" indent="0">
                        <a:lnSpc>
                          <a:spcPct val="100000"/>
                        </a:lnSpc>
                        <a:spcBef>
                          <a:spcPts val="0"/>
                        </a:spcBef>
                        <a:buFont typeface="Arial" panose="020B0604020202020204" pitchFamily="34" charset="0"/>
                        <a:buNone/>
                        <a:tabLst/>
                      </a:pPr>
                      <a:r>
                        <a:rPr lang="en-US" sz="1800" b="0" strike="sngStrike" dirty="0">
                          <a:solidFill>
                            <a:schemeClr val="tx1"/>
                          </a:solidFill>
                        </a:rPr>
                        <a:t>Program Income Policy </a:t>
                      </a:r>
                    </a:p>
                    <a:p>
                      <a:pPr marL="66675" lvl="1" indent="0">
                        <a:lnSpc>
                          <a:spcPct val="100000"/>
                        </a:lnSpc>
                        <a:spcBef>
                          <a:spcPts val="0"/>
                        </a:spcBef>
                        <a:buFont typeface="Arial" panose="020B0604020202020204" pitchFamily="34" charset="0"/>
                        <a:buNone/>
                        <a:tabLst/>
                      </a:pPr>
                      <a:r>
                        <a:rPr lang="en-US" sz="1800" b="0" strike="sngStrike" dirty="0">
                          <a:solidFill>
                            <a:schemeClr val="tx1"/>
                          </a:solidFill>
                        </a:rPr>
                        <a:t>Property Management Policy</a:t>
                      </a:r>
                      <a:r>
                        <a:rPr lang="en-US" sz="1800" b="0" dirty="0">
                          <a:solidFill>
                            <a:schemeClr val="tx1"/>
                          </a:solidFill>
                        </a:rPr>
                        <a:t> </a:t>
                      </a:r>
                    </a:p>
                    <a:p>
                      <a:pPr marL="66675" lvl="1" indent="0">
                        <a:lnSpc>
                          <a:spcPct val="100000"/>
                        </a:lnSpc>
                        <a:spcBef>
                          <a:spcPts val="0"/>
                        </a:spcBef>
                        <a:buFont typeface="Arial" panose="020B0604020202020204" pitchFamily="34" charset="0"/>
                        <a:buNone/>
                        <a:tabLst/>
                      </a:pPr>
                      <a:endParaRPr lang="en-US" sz="1800" b="0" dirty="0"/>
                    </a:p>
                  </a:txBody>
                  <a:tcPr/>
                </a:tc>
                <a:extLst>
                  <a:ext uri="{0D108BD9-81ED-4DB2-BD59-A6C34878D82A}">
                    <a16:rowId xmlns:a16="http://schemas.microsoft.com/office/drawing/2014/main" val="4206498764"/>
                  </a:ext>
                </a:extLst>
              </a:tr>
            </a:tbl>
          </a:graphicData>
        </a:graphic>
      </p:graphicFrame>
    </p:spTree>
    <p:extLst>
      <p:ext uri="{BB962C8B-B14F-4D97-AF65-F5344CB8AC3E}">
        <p14:creationId xmlns:p14="http://schemas.microsoft.com/office/powerpoint/2010/main" val="4033414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B542DD5-D85E-2A44-B00E-9606A6EFAA19}"/>
              </a:ext>
            </a:extLst>
          </p:cNvPr>
          <p:cNvGraphicFramePr>
            <a:graphicFrameLocks noGrp="1"/>
          </p:cNvGraphicFramePr>
          <p:nvPr>
            <p:ph idx="1"/>
          </p:nvPr>
        </p:nvGraphicFramePr>
        <p:xfrm>
          <a:off x="294967" y="1168400"/>
          <a:ext cx="11720051" cy="568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B3E7B6E9-AE67-CC4E-9343-77A7B9CBC840}"/>
              </a:ext>
            </a:extLst>
          </p:cNvPr>
          <p:cNvSpPr/>
          <p:nvPr/>
        </p:nvSpPr>
        <p:spPr>
          <a:xfrm>
            <a:off x="0" y="0"/>
            <a:ext cx="12192000" cy="11684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General Compliance: </a:t>
            </a:r>
          </a:p>
          <a:p>
            <a:pPr algn="ctr"/>
            <a:r>
              <a:rPr lang="en-US" sz="3600" dirty="0"/>
              <a:t>Adopt and Implement these Policies</a:t>
            </a:r>
          </a:p>
        </p:txBody>
      </p:sp>
      <p:sp>
        <p:nvSpPr>
          <p:cNvPr id="2" name="Rectangle 1">
            <a:extLst>
              <a:ext uri="{FF2B5EF4-FFF2-40B4-BE49-F238E27FC236}">
                <a16:creationId xmlns:a16="http://schemas.microsoft.com/office/drawing/2014/main" id="{74BE899D-4614-3149-96A8-C90FA6DCC61B}"/>
              </a:ext>
            </a:extLst>
          </p:cNvPr>
          <p:cNvSpPr/>
          <p:nvPr/>
        </p:nvSpPr>
        <p:spPr>
          <a:xfrm>
            <a:off x="10462161" y="6507678"/>
            <a:ext cx="961901" cy="2493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hlinkClick r:id="rId7" action="ppaction://hlinksldjump"/>
              </a:rPr>
              <a:t>BACK</a:t>
            </a:r>
            <a:endParaRPr lang="en-US" dirty="0"/>
          </a:p>
        </p:txBody>
      </p:sp>
    </p:spTree>
    <p:extLst>
      <p:ext uri="{BB962C8B-B14F-4D97-AF65-F5344CB8AC3E}">
        <p14:creationId xmlns:p14="http://schemas.microsoft.com/office/powerpoint/2010/main" val="4221214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hecklist with a list of items&#10;&#10;Description automatically generated">
            <a:extLst>
              <a:ext uri="{FF2B5EF4-FFF2-40B4-BE49-F238E27FC236}">
                <a16:creationId xmlns:a16="http://schemas.microsoft.com/office/drawing/2014/main" id="{8882ACEA-3925-7A35-1131-E6E8CFA69364}"/>
              </a:ext>
            </a:extLst>
          </p:cNvPr>
          <p:cNvPicPr>
            <a:picLocks noChangeAspect="1"/>
          </p:cNvPicPr>
          <p:nvPr/>
        </p:nvPicPr>
        <p:blipFill>
          <a:blip r:embed="rId3"/>
          <a:stretch>
            <a:fillRect/>
          </a:stretch>
        </p:blipFill>
        <p:spPr>
          <a:xfrm>
            <a:off x="-23986" y="897467"/>
            <a:ext cx="4094353" cy="5300133"/>
          </a:xfrm>
          <a:prstGeom prst="rect">
            <a:avLst/>
          </a:prstGeom>
          <a:ln>
            <a:noFill/>
          </a:ln>
          <a:effectLst>
            <a:outerShdw blurRad="292100" dist="139700" dir="2700000" algn="tl" rotWithShape="0">
              <a:srgbClr val="333333">
                <a:alpha val="65000"/>
              </a:srgbClr>
            </a:outerShdw>
          </a:effectLst>
        </p:spPr>
      </p:pic>
      <p:cxnSp>
        <p:nvCxnSpPr>
          <p:cNvPr id="17" name="Straight Connector 16">
            <a:extLst>
              <a:ext uri="{FF2B5EF4-FFF2-40B4-BE49-F238E27FC236}">
                <a16:creationId xmlns:a16="http://schemas.microsoft.com/office/drawing/2014/main" id="{DCD67800-37AC-4E14-89B0-F79DCB3FB8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6560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10" name="Picture 9" descr="A document with text on it&#10;&#10;Description automatically generated">
            <a:extLst>
              <a:ext uri="{FF2B5EF4-FFF2-40B4-BE49-F238E27FC236}">
                <a16:creationId xmlns:a16="http://schemas.microsoft.com/office/drawing/2014/main" id="{6E7CC5D0-1877-4CD4-D1D2-0548783E2151}"/>
              </a:ext>
            </a:extLst>
          </p:cNvPr>
          <p:cNvPicPr>
            <a:picLocks noChangeAspect="1"/>
          </p:cNvPicPr>
          <p:nvPr/>
        </p:nvPicPr>
        <p:blipFill>
          <a:blip r:embed="rId4"/>
          <a:stretch>
            <a:fillRect/>
          </a:stretch>
        </p:blipFill>
        <p:spPr>
          <a:xfrm>
            <a:off x="4195431" y="304272"/>
            <a:ext cx="3809439" cy="3590396"/>
          </a:xfrm>
          <a:prstGeom prst="rect">
            <a:avLst/>
          </a:prstGeom>
          <a:ln>
            <a:noFill/>
          </a:ln>
          <a:effectLst>
            <a:outerShdw blurRad="292100" dist="139700" dir="2700000" algn="tl" rotWithShape="0">
              <a:srgbClr val="333333">
                <a:alpha val="65000"/>
              </a:srgbClr>
            </a:outerShdw>
          </a:effectLst>
        </p:spPr>
      </p:pic>
      <p:cxnSp>
        <p:nvCxnSpPr>
          <p:cNvPr id="25" name="Straight Connector 24">
            <a:extLst>
              <a:ext uri="{FF2B5EF4-FFF2-40B4-BE49-F238E27FC236}">
                <a16:creationId xmlns:a16="http://schemas.microsoft.com/office/drawing/2014/main" id="{20F1788F-A5AE-4188-8274-F7F2E3833E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59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12" name="Picture 11" descr="A document with text and numbers&#10;&#10;Description automatically generated with medium confidence">
            <a:extLst>
              <a:ext uri="{FF2B5EF4-FFF2-40B4-BE49-F238E27FC236}">
                <a16:creationId xmlns:a16="http://schemas.microsoft.com/office/drawing/2014/main" id="{B4224AEC-5CB8-19D7-33B3-4E62D07D402A}"/>
              </a:ext>
            </a:extLst>
          </p:cNvPr>
          <p:cNvPicPr>
            <a:picLocks noChangeAspect="1"/>
          </p:cNvPicPr>
          <p:nvPr/>
        </p:nvPicPr>
        <p:blipFill>
          <a:blip r:embed="rId5"/>
          <a:stretch>
            <a:fillRect/>
          </a:stretch>
        </p:blipFill>
        <p:spPr>
          <a:xfrm>
            <a:off x="8167905" y="2393610"/>
            <a:ext cx="3749127" cy="42725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91217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hecklist with a list of items&#10;&#10;Description automatically generated">
            <a:extLst>
              <a:ext uri="{FF2B5EF4-FFF2-40B4-BE49-F238E27FC236}">
                <a16:creationId xmlns:a16="http://schemas.microsoft.com/office/drawing/2014/main" id="{8882ACEA-3925-7A35-1131-E6E8CFA69364}"/>
              </a:ext>
            </a:extLst>
          </p:cNvPr>
          <p:cNvPicPr>
            <a:picLocks noChangeAspect="1"/>
          </p:cNvPicPr>
          <p:nvPr/>
        </p:nvPicPr>
        <p:blipFill>
          <a:blip r:embed="rId3"/>
          <a:stretch>
            <a:fillRect/>
          </a:stretch>
        </p:blipFill>
        <p:spPr>
          <a:xfrm>
            <a:off x="364820" y="778933"/>
            <a:ext cx="4094353" cy="5300133"/>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82A33667-4D99-CF03-520D-F9C2F2024DB7}"/>
              </a:ext>
            </a:extLst>
          </p:cNvPr>
          <p:cNvSpPr/>
          <p:nvPr/>
        </p:nvSpPr>
        <p:spPr>
          <a:xfrm>
            <a:off x="4910667" y="778932"/>
            <a:ext cx="6688666" cy="5300133"/>
          </a:xfrm>
          <a:prstGeom prst="rect">
            <a:avLst/>
          </a:prstGeom>
          <a:effectLst>
            <a:outerShdw blurRad="50800" dist="38100" dir="8100000" algn="tr" rotWithShape="0">
              <a:prstClr val="black">
                <a:alpha val="40000"/>
              </a:prstClr>
            </a:outerShdw>
          </a:effectLst>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3200" dirty="0"/>
              <a:t>P&amp;E Report</a:t>
            </a:r>
          </a:p>
          <a:p>
            <a:pPr algn="ctr"/>
            <a:endParaRPr lang="en-US" sz="3200" dirty="0"/>
          </a:p>
          <a:p>
            <a:pPr algn="ctr"/>
            <a:r>
              <a:rPr lang="en-US" sz="3200" dirty="0"/>
              <a:t>Report all expenditures as single project – EC 6.1</a:t>
            </a:r>
          </a:p>
          <a:p>
            <a:pPr algn="ctr"/>
            <a:endParaRPr lang="en-US" dirty="0"/>
          </a:p>
          <a:p>
            <a:pPr algn="ctr"/>
            <a:r>
              <a:rPr lang="en-US" dirty="0"/>
              <a:t>Exceptions:</a:t>
            </a:r>
          </a:p>
          <a:p>
            <a:pPr marL="342900" indent="-342900">
              <a:buFont typeface="+mj-lt"/>
              <a:buAutoNum type="arabicPeriod"/>
            </a:pPr>
            <a:r>
              <a:rPr lang="en-US" dirty="0"/>
              <a:t>If used revenue replacement as non-federal match for other federal program, report as EC 6.2</a:t>
            </a:r>
          </a:p>
          <a:p>
            <a:pPr marL="342900" indent="-342900">
              <a:buFont typeface="+mj-lt"/>
              <a:buAutoNum type="arabicPeriod"/>
            </a:pPr>
            <a:endParaRPr lang="en-US" dirty="0"/>
          </a:p>
          <a:p>
            <a:pPr marL="342900" indent="-342900">
              <a:buFont typeface="+mj-lt"/>
              <a:buAutoNum type="arabicPeriod"/>
            </a:pPr>
            <a:r>
              <a:rPr lang="en-US" dirty="0"/>
              <a:t>If paid premium pay under a lawful premium pay program, continue to report that as EC 4</a:t>
            </a:r>
          </a:p>
        </p:txBody>
      </p:sp>
    </p:spTree>
    <p:extLst>
      <p:ext uri="{BB962C8B-B14F-4D97-AF65-F5344CB8AC3E}">
        <p14:creationId xmlns:p14="http://schemas.microsoft.com/office/powerpoint/2010/main" val="3627013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hecklist with a list of items&#10;&#10;Description automatically generated">
            <a:extLst>
              <a:ext uri="{FF2B5EF4-FFF2-40B4-BE49-F238E27FC236}">
                <a16:creationId xmlns:a16="http://schemas.microsoft.com/office/drawing/2014/main" id="{8882ACEA-3925-7A35-1131-E6E8CFA69364}"/>
              </a:ext>
            </a:extLst>
          </p:cNvPr>
          <p:cNvPicPr>
            <a:picLocks noChangeAspect="1"/>
          </p:cNvPicPr>
          <p:nvPr/>
        </p:nvPicPr>
        <p:blipFill>
          <a:blip r:embed="rId3"/>
          <a:stretch>
            <a:fillRect/>
          </a:stretch>
        </p:blipFill>
        <p:spPr>
          <a:xfrm>
            <a:off x="1137476" y="643467"/>
            <a:ext cx="4303648" cy="5571066"/>
          </a:xfrm>
          <a:prstGeom prst="rect">
            <a:avLst/>
          </a:prstGeom>
          <a:ln>
            <a:noFill/>
          </a:ln>
          <a:effectLst>
            <a:outerShdw blurRad="292100" dist="139700" dir="2700000" algn="tl" rotWithShape="0">
              <a:srgbClr val="333333">
                <a:alpha val="65000"/>
              </a:srgbClr>
            </a:outerShdw>
          </a:effectLst>
        </p:spPr>
      </p:pic>
      <p:pic>
        <p:nvPicPr>
          <p:cNvPr id="4" name="Picture 3" descr="A document with text and a red text&#10;&#10;Description automatically generated with medium confidence">
            <a:extLst>
              <a:ext uri="{FF2B5EF4-FFF2-40B4-BE49-F238E27FC236}">
                <a16:creationId xmlns:a16="http://schemas.microsoft.com/office/drawing/2014/main" id="{193FF2E5-D36A-F41E-4550-5F6FD7AD225A}"/>
              </a:ext>
            </a:extLst>
          </p:cNvPr>
          <p:cNvPicPr>
            <a:picLocks noChangeAspect="1"/>
          </p:cNvPicPr>
          <p:nvPr/>
        </p:nvPicPr>
        <p:blipFill>
          <a:blip r:embed="rId4"/>
          <a:stretch>
            <a:fillRect/>
          </a:stretch>
        </p:blipFill>
        <p:spPr>
          <a:xfrm>
            <a:off x="6674273" y="643467"/>
            <a:ext cx="4456851" cy="55710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05357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81DDB4D-9A87-0A43-872B-B6A98F2A44F5}"/>
              </a:ext>
            </a:extLst>
          </p:cNvPr>
          <p:cNvSpPr/>
          <p:nvPr/>
        </p:nvSpPr>
        <p:spPr>
          <a:xfrm>
            <a:off x="0" y="0"/>
            <a:ext cx="3538847" cy="2838203"/>
          </a:xfrm>
          <a:prstGeom prst="rect">
            <a:avLst/>
          </a:prstGeom>
          <a:solidFill>
            <a:schemeClr val="accent2"/>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A8502A-66A9-8540-B5AF-3AA3CFFB04C1}"/>
              </a:ext>
            </a:extLst>
          </p:cNvPr>
          <p:cNvSpPr>
            <a:spLocks noGrp="1"/>
          </p:cNvSpPr>
          <p:nvPr>
            <p:ph type="title"/>
          </p:nvPr>
        </p:nvSpPr>
        <p:spPr>
          <a:xfrm>
            <a:off x="-545274" y="980156"/>
            <a:ext cx="4629396" cy="967397"/>
          </a:xfrm>
        </p:spPr>
        <p:txBody>
          <a:bodyPr>
            <a:normAutofit fontScale="90000"/>
          </a:bodyPr>
          <a:lstStyle/>
          <a:p>
            <a:pPr algn="ctr"/>
            <a:r>
              <a:rPr lang="en-US" dirty="0">
                <a:solidFill>
                  <a:schemeClr val="bg1"/>
                </a:solidFill>
              </a:rPr>
              <a:t>Revenue Replacement: Reimbursements ONLY</a:t>
            </a:r>
          </a:p>
        </p:txBody>
      </p:sp>
      <p:sp>
        <p:nvSpPr>
          <p:cNvPr id="5" name="Rectangle 4">
            <a:extLst>
              <a:ext uri="{FF2B5EF4-FFF2-40B4-BE49-F238E27FC236}">
                <a16:creationId xmlns:a16="http://schemas.microsoft.com/office/drawing/2014/main" id="{8D6ABBE4-3A0F-C046-8C0C-9404DC9FBADE}"/>
              </a:ext>
            </a:extLst>
          </p:cNvPr>
          <p:cNvSpPr/>
          <p:nvPr/>
        </p:nvSpPr>
        <p:spPr>
          <a:xfrm>
            <a:off x="1" y="2838202"/>
            <a:ext cx="3538846" cy="4019797"/>
          </a:xfrm>
          <a:prstGeom prst="rect">
            <a:avLst/>
          </a:prstGeom>
          <a:solidFill>
            <a:schemeClr val="tx1">
              <a:lumMod val="65000"/>
              <a:lumOff val="35000"/>
            </a:schemeClr>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Eligible reimbursement expenditures include everything except contract payments that would have violated federal conflict of interest provision, litigation/settlement payments, debt service (loan) payments or other debt-related payments, and expenditures that were specifically covered/reimbursed with other funds.</a:t>
            </a:r>
          </a:p>
        </p:txBody>
      </p:sp>
      <p:sp>
        <p:nvSpPr>
          <p:cNvPr id="7" name="Content Placeholder 6">
            <a:extLst>
              <a:ext uri="{FF2B5EF4-FFF2-40B4-BE49-F238E27FC236}">
                <a16:creationId xmlns:a16="http://schemas.microsoft.com/office/drawing/2014/main" id="{169B00B2-8389-8E4B-B7B8-E1B9C3B2E8F5}"/>
              </a:ext>
            </a:extLst>
          </p:cNvPr>
          <p:cNvSpPr>
            <a:spLocks noGrp="1"/>
          </p:cNvSpPr>
          <p:nvPr>
            <p:ph idx="1"/>
          </p:nvPr>
        </p:nvSpPr>
        <p:spPr>
          <a:xfrm>
            <a:off x="4084120" y="201881"/>
            <a:ext cx="8107879" cy="6424550"/>
          </a:xfrm>
        </p:spPr>
        <p:txBody>
          <a:bodyPr>
            <a:noAutofit/>
          </a:bodyPr>
          <a:lstStyle/>
          <a:p>
            <a:pPr marL="0" lvl="0" indent="0">
              <a:spcBef>
                <a:spcPts val="1800"/>
              </a:spcBef>
              <a:buNone/>
            </a:pPr>
            <a:r>
              <a:rPr lang="en-US" sz="2000" dirty="0"/>
              <a:t>Adopt and implement </a:t>
            </a:r>
            <a:r>
              <a:rPr lang="en-US" sz="2000" b="1" dirty="0">
                <a:hlinkClick r:id="rId2" action="ppaction://hlinksldjump"/>
              </a:rPr>
              <a:t>5 BASIC policies</a:t>
            </a:r>
            <a:endParaRPr lang="en-US" sz="2000" b="1" dirty="0"/>
          </a:p>
          <a:p>
            <a:pPr marL="0" lvl="0" indent="0">
              <a:spcBef>
                <a:spcPts val="1800"/>
              </a:spcBef>
              <a:buNone/>
            </a:pPr>
            <a:r>
              <a:rPr lang="en-US" sz="2000" dirty="0"/>
              <a:t>Adopt or amend general </a:t>
            </a:r>
            <a:r>
              <a:rPr lang="en-US" sz="2000" b="1" dirty="0">
                <a:hlinkClick r:id="" action="ppaction://noaction"/>
              </a:rPr>
              <a:t>written internal controls</a:t>
            </a:r>
            <a:endParaRPr lang="en-US" sz="2000" b="1" dirty="0"/>
          </a:p>
          <a:p>
            <a:pPr marL="0" lvl="0" indent="0">
              <a:spcBef>
                <a:spcPts val="1800"/>
              </a:spcBef>
              <a:buNone/>
            </a:pPr>
            <a:r>
              <a:rPr lang="en-US" sz="2000" dirty="0"/>
              <a:t>Have attorney review for compliance with </a:t>
            </a:r>
            <a:r>
              <a:rPr lang="en-US" sz="2000" b="1" dirty="0">
                <a:hlinkClick r:id="rId3"/>
              </a:rPr>
              <a:t>Award Terms &amp; Conditions</a:t>
            </a:r>
            <a:endParaRPr lang="en-US" sz="2000" b="1" dirty="0"/>
          </a:p>
          <a:p>
            <a:pPr marL="0" lvl="0" indent="0">
              <a:spcBef>
                <a:spcPts val="1800"/>
              </a:spcBef>
              <a:buNone/>
            </a:pPr>
            <a:r>
              <a:rPr lang="en-US" sz="2000" dirty="0"/>
              <a:t>Identify eligible reimbursement expenditures (including salaries &amp; benefits)</a:t>
            </a:r>
          </a:p>
          <a:p>
            <a:pPr marL="0" lvl="0" indent="0">
              <a:spcBef>
                <a:spcPts val="1800"/>
              </a:spcBef>
              <a:buNone/>
            </a:pPr>
            <a:r>
              <a:rPr lang="en-US" sz="2000" dirty="0"/>
              <a:t>Complete eligible use and allowable cost review documentation (</a:t>
            </a:r>
            <a:r>
              <a:rPr lang="en-US" sz="2000" b="1" dirty="0">
                <a:hlinkClick r:id="rId4"/>
              </a:rPr>
              <a:t>template here</a:t>
            </a:r>
            <a:r>
              <a:rPr lang="en-US" sz="2000" dirty="0"/>
              <a:t>) and keep documentation of original expenditures (</a:t>
            </a:r>
            <a:r>
              <a:rPr lang="en-US" sz="2000" dirty="0" err="1"/>
              <a:t>eg.</a:t>
            </a:r>
            <a:r>
              <a:rPr lang="en-US" sz="2000" dirty="0"/>
              <a:t> contracts, invoices, payments, payroll records, etc.)</a:t>
            </a:r>
          </a:p>
          <a:p>
            <a:pPr marL="0" lvl="0" indent="0">
              <a:spcBef>
                <a:spcPts val="1800"/>
              </a:spcBef>
              <a:buNone/>
            </a:pPr>
            <a:r>
              <a:rPr lang="en-US" sz="2000" dirty="0"/>
              <a:t>Adopt </a:t>
            </a:r>
            <a:r>
              <a:rPr lang="en-US" sz="2000" b="1" dirty="0">
                <a:hlinkClick r:id="rId5"/>
              </a:rPr>
              <a:t>grant project ordinance </a:t>
            </a:r>
            <a:r>
              <a:rPr lang="en-US" sz="2000" dirty="0"/>
              <a:t>making specific reimbursement appropriations (ARP funds are now both obligated and expended)</a:t>
            </a:r>
          </a:p>
          <a:p>
            <a:pPr marL="0" lvl="0" indent="0">
              <a:spcBef>
                <a:spcPts val="1800"/>
              </a:spcBef>
              <a:buNone/>
            </a:pPr>
            <a:r>
              <a:rPr lang="en-US" sz="2000" dirty="0"/>
              <a:t>Do journal entry to move reimbursement cash from special revenue fund to general fund and/or enterprise fund (the cash is now unrestricted fund balance)</a:t>
            </a:r>
          </a:p>
          <a:p>
            <a:pPr marL="0" lvl="0" indent="0">
              <a:spcBef>
                <a:spcPts val="1800"/>
              </a:spcBef>
              <a:buNone/>
            </a:pPr>
            <a:r>
              <a:rPr lang="en-US" sz="2000" dirty="0"/>
              <a:t>Track and report </a:t>
            </a:r>
            <a:r>
              <a:rPr lang="en-US" sz="2000" b="1" dirty="0">
                <a:hlinkClick r:id="rId6"/>
              </a:rPr>
              <a:t>obligations and expenditures </a:t>
            </a:r>
            <a:r>
              <a:rPr lang="en-US" sz="2000" dirty="0"/>
              <a:t>during reporting period (April-March) as EC 6.1 on </a:t>
            </a:r>
            <a:r>
              <a:rPr lang="en-US" sz="2000" b="1" dirty="0">
                <a:hlinkClick r:id="rId7"/>
              </a:rPr>
              <a:t>P&amp;E report</a:t>
            </a:r>
            <a:r>
              <a:rPr lang="en-US" sz="2000" dirty="0"/>
              <a:t>, with brief description of reimbursement expenditures. [Or EC 6.2 if match on other federal grant]</a:t>
            </a:r>
          </a:p>
          <a:p>
            <a:pPr marL="0" lvl="0" indent="0">
              <a:spcBef>
                <a:spcPts val="1800"/>
              </a:spcBef>
              <a:buNone/>
            </a:pPr>
            <a:r>
              <a:rPr lang="en-US" sz="2000" dirty="0"/>
              <a:t>Retain all documentation for at least 5 years after expenditure of final dollar of ARP/CSLFRF funds</a:t>
            </a:r>
          </a:p>
        </p:txBody>
      </p:sp>
      <p:sp>
        <p:nvSpPr>
          <p:cNvPr id="8" name="Oval 7">
            <a:extLst>
              <a:ext uri="{FF2B5EF4-FFF2-40B4-BE49-F238E27FC236}">
                <a16:creationId xmlns:a16="http://schemas.microsoft.com/office/drawing/2014/main" id="{F32E321E-4C0C-A34C-89CB-56F5312587F7}"/>
              </a:ext>
            </a:extLst>
          </p:cNvPr>
          <p:cNvSpPr/>
          <p:nvPr/>
        </p:nvSpPr>
        <p:spPr>
          <a:xfrm>
            <a:off x="3680851" y="160313"/>
            <a:ext cx="402769" cy="427511"/>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9" name="Oval 8">
            <a:extLst>
              <a:ext uri="{FF2B5EF4-FFF2-40B4-BE49-F238E27FC236}">
                <a16:creationId xmlns:a16="http://schemas.microsoft.com/office/drawing/2014/main" id="{33446852-378F-874C-8015-7041DC1700A5}"/>
              </a:ext>
            </a:extLst>
          </p:cNvPr>
          <p:cNvSpPr/>
          <p:nvPr/>
        </p:nvSpPr>
        <p:spPr>
          <a:xfrm>
            <a:off x="3680851" y="1152343"/>
            <a:ext cx="402769" cy="427511"/>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0" name="Oval 9">
            <a:extLst>
              <a:ext uri="{FF2B5EF4-FFF2-40B4-BE49-F238E27FC236}">
                <a16:creationId xmlns:a16="http://schemas.microsoft.com/office/drawing/2014/main" id="{084BC68C-2536-804F-9387-088E1C4F4A3D}"/>
              </a:ext>
            </a:extLst>
          </p:cNvPr>
          <p:cNvSpPr/>
          <p:nvPr/>
        </p:nvSpPr>
        <p:spPr>
          <a:xfrm>
            <a:off x="3680851" y="1665266"/>
            <a:ext cx="402769" cy="427511"/>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1" name="Oval 10">
            <a:extLst>
              <a:ext uri="{FF2B5EF4-FFF2-40B4-BE49-F238E27FC236}">
                <a16:creationId xmlns:a16="http://schemas.microsoft.com/office/drawing/2014/main" id="{C9C5B718-A686-8B43-8CE8-1AAB4CD27D5B}"/>
              </a:ext>
            </a:extLst>
          </p:cNvPr>
          <p:cNvSpPr/>
          <p:nvPr/>
        </p:nvSpPr>
        <p:spPr>
          <a:xfrm>
            <a:off x="3680851" y="2195204"/>
            <a:ext cx="402769" cy="427511"/>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12" name="Oval 11">
            <a:extLst>
              <a:ext uri="{FF2B5EF4-FFF2-40B4-BE49-F238E27FC236}">
                <a16:creationId xmlns:a16="http://schemas.microsoft.com/office/drawing/2014/main" id="{7DE6EF9E-7252-8443-B2B0-81F39DACECB4}"/>
              </a:ext>
            </a:extLst>
          </p:cNvPr>
          <p:cNvSpPr/>
          <p:nvPr/>
        </p:nvSpPr>
        <p:spPr>
          <a:xfrm>
            <a:off x="3679359" y="3282046"/>
            <a:ext cx="402769" cy="427511"/>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13" name="Oval 12">
            <a:extLst>
              <a:ext uri="{FF2B5EF4-FFF2-40B4-BE49-F238E27FC236}">
                <a16:creationId xmlns:a16="http://schemas.microsoft.com/office/drawing/2014/main" id="{3467EE62-1142-934B-996C-0A88BE717BF0}"/>
              </a:ext>
            </a:extLst>
          </p:cNvPr>
          <p:cNvSpPr/>
          <p:nvPr/>
        </p:nvSpPr>
        <p:spPr>
          <a:xfrm>
            <a:off x="3680851" y="4103916"/>
            <a:ext cx="402769" cy="427511"/>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14" name="Oval 13">
            <a:extLst>
              <a:ext uri="{FF2B5EF4-FFF2-40B4-BE49-F238E27FC236}">
                <a16:creationId xmlns:a16="http://schemas.microsoft.com/office/drawing/2014/main" id="{77864F9D-150B-094D-8258-5CE2E66C0112}"/>
              </a:ext>
            </a:extLst>
          </p:cNvPr>
          <p:cNvSpPr/>
          <p:nvPr/>
        </p:nvSpPr>
        <p:spPr>
          <a:xfrm>
            <a:off x="3680851" y="5135832"/>
            <a:ext cx="402769" cy="427511"/>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15" name="Oval 14">
            <a:extLst>
              <a:ext uri="{FF2B5EF4-FFF2-40B4-BE49-F238E27FC236}">
                <a16:creationId xmlns:a16="http://schemas.microsoft.com/office/drawing/2014/main" id="{0D1B0C49-8695-054E-A920-29B972613FDA}"/>
              </a:ext>
            </a:extLst>
          </p:cNvPr>
          <p:cNvSpPr/>
          <p:nvPr/>
        </p:nvSpPr>
        <p:spPr>
          <a:xfrm>
            <a:off x="3680851" y="6167748"/>
            <a:ext cx="402769" cy="427511"/>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16" name="Oval 15">
            <a:extLst>
              <a:ext uri="{FF2B5EF4-FFF2-40B4-BE49-F238E27FC236}">
                <a16:creationId xmlns:a16="http://schemas.microsoft.com/office/drawing/2014/main" id="{2450DC94-98A8-2744-951E-C30DCBB07B27}"/>
              </a:ext>
            </a:extLst>
          </p:cNvPr>
          <p:cNvSpPr/>
          <p:nvPr/>
        </p:nvSpPr>
        <p:spPr>
          <a:xfrm>
            <a:off x="3680851" y="652892"/>
            <a:ext cx="402769" cy="427511"/>
          </a:xfrm>
          <a:prstGeom prst="ellipse">
            <a:avLst/>
          </a:prstGeom>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Tree>
    <p:extLst>
      <p:ext uri="{BB962C8B-B14F-4D97-AF65-F5344CB8AC3E}">
        <p14:creationId xmlns:p14="http://schemas.microsoft.com/office/powerpoint/2010/main" val="36740890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F4DC3185249B34E83F56C5A6C34FEC8" ma:contentTypeVersion="2" ma:contentTypeDescription="Create a new document." ma:contentTypeScope="" ma:versionID="8fa650ff86c9dfef4679504fe6cadbc9">
  <xsd:schema xmlns:xsd="http://www.w3.org/2001/XMLSchema" xmlns:xs="http://www.w3.org/2001/XMLSchema" xmlns:p="http://schemas.microsoft.com/office/2006/metadata/properties" xmlns:ns2="6f0ebe96-826f-4f8f-83b3-13419338eeb1" targetNamespace="http://schemas.microsoft.com/office/2006/metadata/properties" ma:root="true" ma:fieldsID="a02c187f3fe22f21a7ee3b989e5a1306" ns2:_="">
    <xsd:import namespace="6f0ebe96-826f-4f8f-83b3-13419338eeb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0ebe96-826f-4f8f-83b3-13419338ee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C58B17-65AC-4C64-AC80-61FA0719FBB9}">
  <ds:schemaRefs>
    <ds:schemaRef ds:uri="http://schemas.openxmlformats.org/package/2006/metadata/core-properties"/>
    <ds:schemaRef ds:uri="http://www.w3.org/XML/1998/namespace"/>
    <ds:schemaRef ds:uri="http://schemas.microsoft.com/office/2006/metadata/properties"/>
    <ds:schemaRef ds:uri="http://purl.org/dc/elements/1.1/"/>
    <ds:schemaRef ds:uri="6f0ebe96-826f-4f8f-83b3-13419338eeb1"/>
    <ds:schemaRef ds:uri="http://purl.org/dc/dcmitype/"/>
    <ds:schemaRef ds:uri="http://purl.org/dc/terms/"/>
    <ds:schemaRef ds:uri="http://schemas.microsoft.com/office/2006/documentManagement/types"/>
    <ds:schemaRef ds:uri="http://schemas.microsoft.com/office/infopath/2007/PartnerControls"/>
  </ds:schemaRefs>
</ds:datastoreItem>
</file>

<file path=customXml/itemProps2.xml><?xml version="1.0" encoding="utf-8"?>
<ds:datastoreItem xmlns:ds="http://schemas.openxmlformats.org/officeDocument/2006/customXml" ds:itemID="{CBD99485-09B9-4F94-9C42-B0E9D161CF3C}">
  <ds:schemaRefs>
    <ds:schemaRef ds:uri="6f0ebe96-826f-4f8f-83b3-13419338eeb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415FF26-4745-4B86-A31D-6E225DE98D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31364</TotalTime>
  <Words>2382</Words>
  <Application>Microsoft Macintosh PowerPoint</Application>
  <PresentationFormat>Widescreen</PresentationFormat>
  <Paragraphs>250</Paragraphs>
  <Slides>13</Slides>
  <Notes>5</Notes>
  <HiddenSlides>3</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Calibri Light</vt:lpstr>
      <vt:lpstr>Corbel</vt:lpstr>
      <vt:lpstr>franklin-gothic-urw</vt:lpstr>
      <vt:lpstr>Merriweather Sans</vt:lpstr>
      <vt:lpstr>Roboto</vt:lpstr>
      <vt:lpstr>Office Theme</vt:lpstr>
      <vt:lpstr>American Rescue Plan Act of 2021 Coronavirus State and Local Fiscal Recovery Fund: Revenue Replacement Fall 2024</vt:lpstr>
      <vt:lpstr>ARP/CSLFRF Spending Categories</vt:lpstr>
      <vt:lpstr>Federal Compliance Requirements</vt:lpstr>
      <vt:lpstr>Revenue Replacement Compliance:  Exempt from Some UG Provisions</vt:lpstr>
      <vt:lpstr>PowerPoint Presentation</vt:lpstr>
      <vt:lpstr>PowerPoint Presentation</vt:lpstr>
      <vt:lpstr>PowerPoint Presentation</vt:lpstr>
      <vt:lpstr>PowerPoint Presentation</vt:lpstr>
      <vt:lpstr>Revenue Replacement: Reimbursements ONLY</vt:lpstr>
      <vt:lpstr>Revenue Replacement: Future Salaries / Benefit Expenditures</vt:lpstr>
      <vt:lpstr>Revenue Replacement: Future Other Expenditures</vt:lpstr>
      <vt:lpstr>PowerPoint Presentation</vt:lpstr>
      <vt:lpstr>Audits Test Effectiveness of Internal Controls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Millonzi, Kara Anne</dc:creator>
  <cp:lastModifiedBy>Millonzi, Kara Anne</cp:lastModifiedBy>
  <cp:revision>24</cp:revision>
  <dcterms:created xsi:type="dcterms:W3CDTF">2022-02-19T19:43:00Z</dcterms:created>
  <dcterms:modified xsi:type="dcterms:W3CDTF">2024-09-05T12:29:57Z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0x010100CF4DC3185249B34E83F56C5A6C34FEC8</vt:lpwstr>
  </property>
</Properties>
</file>