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3651" r:id="rId2"/>
    <p:sldId id="3656" r:id="rId3"/>
    <p:sldId id="3652" r:id="rId4"/>
    <p:sldId id="3653" r:id="rId5"/>
    <p:sldId id="3657" r:id="rId6"/>
    <p:sldId id="3655" r:id="rId7"/>
    <p:sldId id="3654" r:id="rId8"/>
    <p:sldId id="3658"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60971FB-B973-4570-A27A-FD7EF913C217}" v="9" dt="2024-11-04T13:19:48.3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4" autoAdjust="0"/>
    <p:restoredTop sz="61361" autoAdjust="0"/>
  </p:normalViewPr>
  <p:slideViewPr>
    <p:cSldViewPr snapToGrid="0">
      <p:cViewPr varScale="1">
        <p:scale>
          <a:sx n="71" d="100"/>
          <a:sy n="71" d="100"/>
        </p:scale>
        <p:origin x="2608"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1C5A6BC-0E65-4ECE-94D4-22E4B7DAFFC3}" type="doc">
      <dgm:prSet loTypeId="urn:microsoft.com/office/officeart/2005/8/layout/process1" loCatId="process" qsTypeId="urn:microsoft.com/office/officeart/2005/8/quickstyle/simple1" qsCatId="simple" csTypeId="urn:microsoft.com/office/officeart/2005/8/colors/accent1_2" csCatId="accent1" phldr="1"/>
      <dgm:spPr/>
    </dgm:pt>
    <dgm:pt modelId="{20A18764-FCDA-4E1E-B2A2-00DC558B4AD9}">
      <dgm:prSet phldrT="[Text]" custT="1"/>
      <dgm:spPr/>
      <dgm:t>
        <a:bodyPr/>
        <a:lstStyle/>
        <a:p>
          <a:r>
            <a:rPr lang="en-US" sz="4000" dirty="0"/>
            <a:t>ICE</a:t>
          </a:r>
        </a:p>
        <a:p>
          <a:r>
            <a:rPr lang="en-US" sz="2000" dirty="0"/>
            <a:t>Before Solicitation</a:t>
          </a:r>
          <a:endParaRPr lang="en-US" sz="1600" dirty="0"/>
        </a:p>
      </dgm:t>
    </dgm:pt>
    <dgm:pt modelId="{2853B5BA-55BB-411F-86D9-F3A39564DEC7}" type="parTrans" cxnId="{770E1BDF-92B5-4E29-8282-7BAEE564C648}">
      <dgm:prSet/>
      <dgm:spPr/>
      <dgm:t>
        <a:bodyPr/>
        <a:lstStyle/>
        <a:p>
          <a:endParaRPr lang="en-US"/>
        </a:p>
      </dgm:t>
    </dgm:pt>
    <dgm:pt modelId="{B12AE303-3D05-4857-B801-198AE9B10036}" type="sibTrans" cxnId="{770E1BDF-92B5-4E29-8282-7BAEE564C648}">
      <dgm:prSet/>
      <dgm:spPr/>
      <dgm:t>
        <a:bodyPr/>
        <a:lstStyle/>
        <a:p>
          <a:endParaRPr lang="en-US"/>
        </a:p>
      </dgm:t>
    </dgm:pt>
    <dgm:pt modelId="{02572D7E-E6F2-4FFF-B232-B29C7B0AF614}">
      <dgm:prSet phldrT="[Text]" custT="1"/>
      <dgm:spPr/>
      <dgm:t>
        <a:bodyPr/>
        <a:lstStyle/>
        <a:p>
          <a:r>
            <a:rPr lang="en-US" sz="4000" dirty="0"/>
            <a:t>CPA</a:t>
          </a:r>
        </a:p>
        <a:p>
          <a:r>
            <a:rPr lang="en-US" sz="2000" dirty="0"/>
            <a:t>After Solicitation</a:t>
          </a:r>
        </a:p>
      </dgm:t>
    </dgm:pt>
    <dgm:pt modelId="{7F06C28A-39EE-4E09-9070-DAE77952C294}" type="parTrans" cxnId="{4485AF9F-939D-4697-9C77-88B79B6AE5BC}">
      <dgm:prSet/>
      <dgm:spPr/>
      <dgm:t>
        <a:bodyPr/>
        <a:lstStyle/>
        <a:p>
          <a:endParaRPr lang="en-US"/>
        </a:p>
      </dgm:t>
    </dgm:pt>
    <dgm:pt modelId="{625F9F8C-EDFE-4800-A0C3-E1A3AFA24CCE}" type="sibTrans" cxnId="{4485AF9F-939D-4697-9C77-88B79B6AE5BC}">
      <dgm:prSet/>
      <dgm:spPr/>
      <dgm:t>
        <a:bodyPr/>
        <a:lstStyle/>
        <a:p>
          <a:endParaRPr lang="en-US"/>
        </a:p>
      </dgm:t>
    </dgm:pt>
    <dgm:pt modelId="{7A720FB9-2CF8-420C-8DCF-4CED1B0DE701}">
      <dgm:prSet phldrT="[Text]"/>
      <dgm:spPr/>
      <dgm:t>
        <a:bodyPr/>
        <a:lstStyle/>
        <a:p>
          <a:r>
            <a:rPr lang="en-US" dirty="0"/>
            <a:t>Reasonable?</a:t>
          </a:r>
        </a:p>
      </dgm:t>
    </dgm:pt>
    <dgm:pt modelId="{228398D5-393F-4EBD-B6F0-5FABB78CA099}" type="parTrans" cxnId="{65F8E7EA-9766-47F3-844B-31F2C8C59AAE}">
      <dgm:prSet/>
      <dgm:spPr/>
      <dgm:t>
        <a:bodyPr/>
        <a:lstStyle/>
        <a:p>
          <a:endParaRPr lang="en-US"/>
        </a:p>
      </dgm:t>
    </dgm:pt>
    <dgm:pt modelId="{D2AEE4F2-28E0-4147-B384-4E862B8C446E}" type="sibTrans" cxnId="{65F8E7EA-9766-47F3-844B-31F2C8C59AAE}">
      <dgm:prSet/>
      <dgm:spPr/>
      <dgm:t>
        <a:bodyPr/>
        <a:lstStyle/>
        <a:p>
          <a:endParaRPr lang="en-US"/>
        </a:p>
      </dgm:t>
    </dgm:pt>
    <dgm:pt modelId="{BE724FFB-662E-4F6F-9FA8-405611DA2CCF}" type="pres">
      <dgm:prSet presAssocID="{91C5A6BC-0E65-4ECE-94D4-22E4B7DAFFC3}" presName="Name0" presStyleCnt="0">
        <dgm:presLayoutVars>
          <dgm:dir/>
          <dgm:resizeHandles val="exact"/>
        </dgm:presLayoutVars>
      </dgm:prSet>
      <dgm:spPr/>
    </dgm:pt>
    <dgm:pt modelId="{A10A6A59-064F-41C5-89B4-F9E44B395BC4}" type="pres">
      <dgm:prSet presAssocID="{20A18764-FCDA-4E1E-B2A2-00DC558B4AD9}" presName="node" presStyleLbl="node1" presStyleIdx="0" presStyleCnt="3">
        <dgm:presLayoutVars>
          <dgm:bulletEnabled val="1"/>
        </dgm:presLayoutVars>
      </dgm:prSet>
      <dgm:spPr/>
    </dgm:pt>
    <dgm:pt modelId="{0293C3FC-BE1C-43E7-B199-472146842746}" type="pres">
      <dgm:prSet presAssocID="{B12AE303-3D05-4857-B801-198AE9B10036}" presName="sibTrans" presStyleLbl="sibTrans2D1" presStyleIdx="0" presStyleCnt="2"/>
      <dgm:spPr/>
    </dgm:pt>
    <dgm:pt modelId="{AED5051C-F994-4BB9-B973-D8297F1A7E36}" type="pres">
      <dgm:prSet presAssocID="{B12AE303-3D05-4857-B801-198AE9B10036}" presName="connectorText" presStyleLbl="sibTrans2D1" presStyleIdx="0" presStyleCnt="2"/>
      <dgm:spPr/>
    </dgm:pt>
    <dgm:pt modelId="{ED24BD71-59F4-472D-82E9-639C6EBEFCDD}" type="pres">
      <dgm:prSet presAssocID="{02572D7E-E6F2-4FFF-B232-B29C7B0AF614}" presName="node" presStyleLbl="node1" presStyleIdx="1" presStyleCnt="3">
        <dgm:presLayoutVars>
          <dgm:bulletEnabled val="1"/>
        </dgm:presLayoutVars>
      </dgm:prSet>
      <dgm:spPr/>
    </dgm:pt>
    <dgm:pt modelId="{3BC0F542-D84D-4BD9-900A-3596223D6706}" type="pres">
      <dgm:prSet presAssocID="{625F9F8C-EDFE-4800-A0C3-E1A3AFA24CCE}" presName="sibTrans" presStyleLbl="sibTrans2D1" presStyleIdx="1" presStyleCnt="2"/>
      <dgm:spPr/>
    </dgm:pt>
    <dgm:pt modelId="{13134A7A-BD62-4585-836E-2200162ABDA5}" type="pres">
      <dgm:prSet presAssocID="{625F9F8C-EDFE-4800-A0C3-E1A3AFA24CCE}" presName="connectorText" presStyleLbl="sibTrans2D1" presStyleIdx="1" presStyleCnt="2"/>
      <dgm:spPr/>
    </dgm:pt>
    <dgm:pt modelId="{D2E9B599-B024-4A74-9E6C-74FBB982BF7B}" type="pres">
      <dgm:prSet presAssocID="{7A720FB9-2CF8-420C-8DCF-4CED1B0DE701}" presName="node" presStyleLbl="node1" presStyleIdx="2" presStyleCnt="3">
        <dgm:presLayoutVars>
          <dgm:bulletEnabled val="1"/>
        </dgm:presLayoutVars>
      </dgm:prSet>
      <dgm:spPr/>
    </dgm:pt>
  </dgm:ptLst>
  <dgm:cxnLst>
    <dgm:cxn modelId="{E9FE1017-4B4D-40A4-A3C0-B69207DBD4CF}" type="presOf" srcId="{B12AE303-3D05-4857-B801-198AE9B10036}" destId="{0293C3FC-BE1C-43E7-B199-472146842746}" srcOrd="0" destOrd="0" presId="urn:microsoft.com/office/officeart/2005/8/layout/process1"/>
    <dgm:cxn modelId="{A85EAD3F-BC60-46E3-BC8C-B4D9A477DEEB}" type="presOf" srcId="{625F9F8C-EDFE-4800-A0C3-E1A3AFA24CCE}" destId="{13134A7A-BD62-4585-836E-2200162ABDA5}" srcOrd="1" destOrd="0" presId="urn:microsoft.com/office/officeart/2005/8/layout/process1"/>
    <dgm:cxn modelId="{3D8F7D55-2D75-4CD2-B43E-E5995AC09F50}" type="presOf" srcId="{7A720FB9-2CF8-420C-8DCF-4CED1B0DE701}" destId="{D2E9B599-B024-4A74-9E6C-74FBB982BF7B}" srcOrd="0" destOrd="0" presId="urn:microsoft.com/office/officeart/2005/8/layout/process1"/>
    <dgm:cxn modelId="{6772CC7E-3BBC-4D3C-87ED-37D61DFF42E0}" type="presOf" srcId="{20A18764-FCDA-4E1E-B2A2-00DC558B4AD9}" destId="{A10A6A59-064F-41C5-89B4-F9E44B395BC4}" srcOrd="0" destOrd="0" presId="urn:microsoft.com/office/officeart/2005/8/layout/process1"/>
    <dgm:cxn modelId="{A2A44692-FF03-4C8A-8A34-6559A0A7243E}" type="presOf" srcId="{B12AE303-3D05-4857-B801-198AE9B10036}" destId="{AED5051C-F994-4BB9-B973-D8297F1A7E36}" srcOrd="1" destOrd="0" presId="urn:microsoft.com/office/officeart/2005/8/layout/process1"/>
    <dgm:cxn modelId="{4485AF9F-939D-4697-9C77-88B79B6AE5BC}" srcId="{91C5A6BC-0E65-4ECE-94D4-22E4B7DAFFC3}" destId="{02572D7E-E6F2-4FFF-B232-B29C7B0AF614}" srcOrd="1" destOrd="0" parTransId="{7F06C28A-39EE-4E09-9070-DAE77952C294}" sibTransId="{625F9F8C-EDFE-4800-A0C3-E1A3AFA24CCE}"/>
    <dgm:cxn modelId="{3F0BF7BC-9DB6-443A-B53F-C10A124F5527}" type="presOf" srcId="{02572D7E-E6F2-4FFF-B232-B29C7B0AF614}" destId="{ED24BD71-59F4-472D-82E9-639C6EBEFCDD}" srcOrd="0" destOrd="0" presId="urn:microsoft.com/office/officeart/2005/8/layout/process1"/>
    <dgm:cxn modelId="{84F7D2D9-EDE5-4013-9137-EDFF828C5221}" type="presOf" srcId="{91C5A6BC-0E65-4ECE-94D4-22E4B7DAFFC3}" destId="{BE724FFB-662E-4F6F-9FA8-405611DA2CCF}" srcOrd="0" destOrd="0" presId="urn:microsoft.com/office/officeart/2005/8/layout/process1"/>
    <dgm:cxn modelId="{770E1BDF-92B5-4E29-8282-7BAEE564C648}" srcId="{91C5A6BC-0E65-4ECE-94D4-22E4B7DAFFC3}" destId="{20A18764-FCDA-4E1E-B2A2-00DC558B4AD9}" srcOrd="0" destOrd="0" parTransId="{2853B5BA-55BB-411F-86D9-F3A39564DEC7}" sibTransId="{B12AE303-3D05-4857-B801-198AE9B10036}"/>
    <dgm:cxn modelId="{65F8E7EA-9766-47F3-844B-31F2C8C59AAE}" srcId="{91C5A6BC-0E65-4ECE-94D4-22E4B7DAFFC3}" destId="{7A720FB9-2CF8-420C-8DCF-4CED1B0DE701}" srcOrd="2" destOrd="0" parTransId="{228398D5-393F-4EBD-B6F0-5FABB78CA099}" sibTransId="{D2AEE4F2-28E0-4147-B384-4E862B8C446E}"/>
    <dgm:cxn modelId="{FCB45BF9-0FBE-4594-8D8B-E0B0339046E6}" type="presOf" srcId="{625F9F8C-EDFE-4800-A0C3-E1A3AFA24CCE}" destId="{3BC0F542-D84D-4BD9-900A-3596223D6706}" srcOrd="0" destOrd="0" presId="urn:microsoft.com/office/officeart/2005/8/layout/process1"/>
    <dgm:cxn modelId="{EAEC696F-0AC9-4B1D-A55D-7E13C7788181}" type="presParOf" srcId="{BE724FFB-662E-4F6F-9FA8-405611DA2CCF}" destId="{A10A6A59-064F-41C5-89B4-F9E44B395BC4}" srcOrd="0" destOrd="0" presId="urn:microsoft.com/office/officeart/2005/8/layout/process1"/>
    <dgm:cxn modelId="{654B7044-2B81-4EB8-9B47-49DEB1D46517}" type="presParOf" srcId="{BE724FFB-662E-4F6F-9FA8-405611DA2CCF}" destId="{0293C3FC-BE1C-43E7-B199-472146842746}" srcOrd="1" destOrd="0" presId="urn:microsoft.com/office/officeart/2005/8/layout/process1"/>
    <dgm:cxn modelId="{9BAC9187-9252-45CA-949A-E287EF91C482}" type="presParOf" srcId="{0293C3FC-BE1C-43E7-B199-472146842746}" destId="{AED5051C-F994-4BB9-B973-D8297F1A7E36}" srcOrd="0" destOrd="0" presId="urn:microsoft.com/office/officeart/2005/8/layout/process1"/>
    <dgm:cxn modelId="{7B4FEF68-C8C3-43CF-B2FD-B8835DBA4779}" type="presParOf" srcId="{BE724FFB-662E-4F6F-9FA8-405611DA2CCF}" destId="{ED24BD71-59F4-472D-82E9-639C6EBEFCDD}" srcOrd="2" destOrd="0" presId="urn:microsoft.com/office/officeart/2005/8/layout/process1"/>
    <dgm:cxn modelId="{C1CF79A2-7F61-4886-AF21-B1B748F16279}" type="presParOf" srcId="{BE724FFB-662E-4F6F-9FA8-405611DA2CCF}" destId="{3BC0F542-D84D-4BD9-900A-3596223D6706}" srcOrd="3" destOrd="0" presId="urn:microsoft.com/office/officeart/2005/8/layout/process1"/>
    <dgm:cxn modelId="{2E3A8298-C658-4381-ACD2-285BA5C117F3}" type="presParOf" srcId="{3BC0F542-D84D-4BD9-900A-3596223D6706}" destId="{13134A7A-BD62-4585-836E-2200162ABDA5}" srcOrd="0" destOrd="0" presId="urn:microsoft.com/office/officeart/2005/8/layout/process1"/>
    <dgm:cxn modelId="{DF8B6D35-2B87-43D6-92E5-C33AD5CC0D32}" type="presParOf" srcId="{BE724FFB-662E-4F6F-9FA8-405611DA2CCF}" destId="{D2E9B599-B024-4A74-9E6C-74FBB982BF7B}" srcOrd="4" destOrd="0" presId="urn:microsoft.com/office/officeart/2005/8/layout/process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0A6A59-064F-41C5-89B4-F9E44B395BC4}">
      <dsp:nvSpPr>
        <dsp:cNvPr id="0" name=""/>
        <dsp:cNvSpPr/>
      </dsp:nvSpPr>
      <dsp:spPr>
        <a:xfrm>
          <a:off x="7573" y="484578"/>
          <a:ext cx="2263642" cy="17401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n-US" sz="4000" kern="1200" dirty="0"/>
            <a:t>ICE</a:t>
          </a:r>
        </a:p>
        <a:p>
          <a:pPr marL="0" lvl="0" indent="0" algn="ctr" defTabSz="1778000">
            <a:lnSpc>
              <a:spcPct val="90000"/>
            </a:lnSpc>
            <a:spcBef>
              <a:spcPct val="0"/>
            </a:spcBef>
            <a:spcAft>
              <a:spcPct val="35000"/>
            </a:spcAft>
            <a:buNone/>
          </a:pPr>
          <a:r>
            <a:rPr lang="en-US" sz="2000" kern="1200" dirty="0"/>
            <a:t>Before Solicitation</a:t>
          </a:r>
          <a:endParaRPr lang="en-US" sz="1600" kern="1200" dirty="0"/>
        </a:p>
      </dsp:txBody>
      <dsp:txXfrm>
        <a:off x="58541" y="535546"/>
        <a:ext cx="2161706" cy="1638239"/>
      </dsp:txXfrm>
    </dsp:sp>
    <dsp:sp modelId="{0293C3FC-BE1C-43E7-B199-472146842746}">
      <dsp:nvSpPr>
        <dsp:cNvPr id="0" name=""/>
        <dsp:cNvSpPr/>
      </dsp:nvSpPr>
      <dsp:spPr>
        <a:xfrm>
          <a:off x="2497580" y="1073974"/>
          <a:ext cx="479892" cy="56138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en-US" sz="2300" kern="1200"/>
        </a:p>
      </dsp:txBody>
      <dsp:txXfrm>
        <a:off x="2497580" y="1186251"/>
        <a:ext cx="335924" cy="336829"/>
      </dsp:txXfrm>
    </dsp:sp>
    <dsp:sp modelId="{ED24BD71-59F4-472D-82E9-639C6EBEFCDD}">
      <dsp:nvSpPr>
        <dsp:cNvPr id="0" name=""/>
        <dsp:cNvSpPr/>
      </dsp:nvSpPr>
      <dsp:spPr>
        <a:xfrm>
          <a:off x="3176673" y="484578"/>
          <a:ext cx="2263642" cy="17401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n-US" sz="4000" kern="1200" dirty="0"/>
            <a:t>CPA</a:t>
          </a:r>
        </a:p>
        <a:p>
          <a:pPr marL="0" lvl="0" indent="0" algn="ctr" defTabSz="1778000">
            <a:lnSpc>
              <a:spcPct val="90000"/>
            </a:lnSpc>
            <a:spcBef>
              <a:spcPct val="0"/>
            </a:spcBef>
            <a:spcAft>
              <a:spcPct val="35000"/>
            </a:spcAft>
            <a:buNone/>
          </a:pPr>
          <a:r>
            <a:rPr lang="en-US" sz="2000" kern="1200" dirty="0"/>
            <a:t>After Solicitation</a:t>
          </a:r>
        </a:p>
      </dsp:txBody>
      <dsp:txXfrm>
        <a:off x="3227641" y="535546"/>
        <a:ext cx="2161706" cy="1638239"/>
      </dsp:txXfrm>
    </dsp:sp>
    <dsp:sp modelId="{3BC0F542-D84D-4BD9-900A-3596223D6706}">
      <dsp:nvSpPr>
        <dsp:cNvPr id="0" name=""/>
        <dsp:cNvSpPr/>
      </dsp:nvSpPr>
      <dsp:spPr>
        <a:xfrm>
          <a:off x="5666680" y="1073974"/>
          <a:ext cx="479892" cy="56138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en-US" sz="2300" kern="1200"/>
        </a:p>
      </dsp:txBody>
      <dsp:txXfrm>
        <a:off x="5666680" y="1186251"/>
        <a:ext cx="335924" cy="336829"/>
      </dsp:txXfrm>
    </dsp:sp>
    <dsp:sp modelId="{D2E9B599-B024-4A74-9E6C-74FBB982BF7B}">
      <dsp:nvSpPr>
        <dsp:cNvPr id="0" name=""/>
        <dsp:cNvSpPr/>
      </dsp:nvSpPr>
      <dsp:spPr>
        <a:xfrm>
          <a:off x="6345773" y="484578"/>
          <a:ext cx="2263642" cy="17401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dirty="0"/>
            <a:t>Reasonable?</a:t>
          </a:r>
        </a:p>
      </dsp:txBody>
      <dsp:txXfrm>
        <a:off x="6396741" y="535546"/>
        <a:ext cx="2161706" cy="1638239"/>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4BCE3C-17B4-4071-BBA8-3E656B8A2FEB}" type="datetimeFigureOut">
              <a:rPr lang="en-US" smtClean="0"/>
              <a:t>11/6/24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2F9785-6070-477A-80C8-2E31C17A4C40}" type="slidenum">
              <a:rPr lang="en-US" smtClean="0"/>
              <a:t>‹#›</a:t>
            </a:fld>
            <a:endParaRPr lang="en-US"/>
          </a:p>
        </p:txBody>
      </p:sp>
    </p:spTree>
    <p:extLst>
      <p:ext uri="{BB962C8B-B14F-4D97-AF65-F5344CB8AC3E}">
        <p14:creationId xmlns:p14="http://schemas.microsoft.com/office/powerpoint/2010/main" val="858637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7705BE-3912-5279-DA18-2ECD3624A5F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8C99D80-EF90-CD4D-076F-3DF571A6039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CDA72D5-377C-6062-ABA3-0961574DEB85}"/>
              </a:ext>
            </a:extLst>
          </p:cNvPr>
          <p:cNvSpPr>
            <a:spLocks noGrp="1"/>
          </p:cNvSpPr>
          <p:nvPr>
            <p:ph type="body" idx="1"/>
          </p:nvPr>
        </p:nvSpPr>
        <p:spPr/>
        <p:txBody>
          <a:bodyPr/>
          <a:lstStyle/>
          <a:p>
            <a:pPr algn="l">
              <a:spcAft>
                <a:spcPts val="1050"/>
              </a:spcAft>
            </a:pPr>
            <a:r>
              <a:rPr lang="en-US" b="0" i="0" dirty="0">
                <a:solidFill>
                  <a:srgbClr val="000000"/>
                </a:solidFill>
                <a:effectLst/>
                <a:latin typeface="Merriweather Sans" pitchFamily="2" charset="0"/>
              </a:rPr>
              <a:t>To effectively perform a cost or price analysis in compliance with the Uniform Guidance, local governments should follow these two steps:</a:t>
            </a:r>
          </a:p>
          <a:p>
            <a:pPr algn="l">
              <a:spcAft>
                <a:spcPts val="1050"/>
              </a:spcAft>
              <a:buFont typeface="Arial" panose="020B0604020202020204" pitchFamily="34" charset="0"/>
              <a:buChar char="•"/>
            </a:pPr>
            <a:r>
              <a:rPr lang="en-US" b="1" i="0" dirty="0">
                <a:solidFill>
                  <a:srgbClr val="000000"/>
                </a:solidFill>
                <a:effectLst/>
                <a:latin typeface="Merriweather Sans" pitchFamily="2" charset="0"/>
              </a:rPr>
              <a:t>Develop an independent estimate</a:t>
            </a:r>
            <a:r>
              <a:rPr lang="en-US" b="0" i="0" dirty="0">
                <a:solidFill>
                  <a:srgbClr val="000000"/>
                </a:solidFill>
                <a:effectLst/>
                <a:latin typeface="Merriweather Sans" pitchFamily="2" charset="0"/>
              </a:rPr>
              <a:t> prior to soliciting bids or proposals.</a:t>
            </a:r>
          </a:p>
          <a:p>
            <a:pPr algn="l">
              <a:spcAft>
                <a:spcPts val="1050"/>
              </a:spcAft>
              <a:buFont typeface="Arial" panose="020B0604020202020204" pitchFamily="34" charset="0"/>
              <a:buChar char="•"/>
            </a:pPr>
            <a:r>
              <a:rPr lang="en-US" b="1" i="0" dirty="0">
                <a:solidFill>
                  <a:srgbClr val="000000"/>
                </a:solidFill>
                <a:effectLst/>
                <a:latin typeface="Merriweather Sans" pitchFamily="2" charset="0"/>
              </a:rPr>
              <a:t>Compare received offers</a:t>
            </a:r>
            <a:r>
              <a:rPr lang="en-US" b="0" i="0" dirty="0">
                <a:solidFill>
                  <a:srgbClr val="000000"/>
                </a:solidFill>
                <a:effectLst/>
                <a:latin typeface="Merriweather Sans" pitchFamily="2" charset="0"/>
              </a:rPr>
              <a:t> against the independent estimate and, if applicable, to other offers to determine that the pricing is reasonable.</a:t>
            </a:r>
          </a:p>
          <a:p>
            <a:pPr algn="l">
              <a:buFont typeface="Arial" panose="020B0604020202020204" pitchFamily="34" charset="0"/>
              <a:buChar char="•"/>
            </a:pPr>
            <a:endParaRPr lang="en-US" b="0" i="0" dirty="0">
              <a:solidFill>
                <a:srgbClr val="212529"/>
              </a:solidFill>
              <a:effectLst/>
              <a:latin typeface="Open Sans" panose="020B0606030504020204" pitchFamily="34" charset="0"/>
            </a:endParaRPr>
          </a:p>
          <a:p>
            <a:endParaRPr lang="en-US" dirty="0"/>
          </a:p>
          <a:p>
            <a:endParaRPr lang="en-US" dirty="0"/>
          </a:p>
        </p:txBody>
      </p:sp>
      <p:sp>
        <p:nvSpPr>
          <p:cNvPr id="4" name="Slide Number Placeholder 3">
            <a:extLst>
              <a:ext uri="{FF2B5EF4-FFF2-40B4-BE49-F238E27FC236}">
                <a16:creationId xmlns:a16="http://schemas.microsoft.com/office/drawing/2014/main" id="{68CDC945-6853-6B3E-0770-5307160D0A63}"/>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05906F-C9FC-496B-99FF-37C1506D9DF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566377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7CC0DA-88F0-F0C2-F5CE-A804BBD7BBF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1562511-A116-0D13-1B32-3C2C6D89693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2111EF0-B274-5187-BF89-E984C8335125}"/>
              </a:ext>
            </a:extLst>
          </p:cNvPr>
          <p:cNvSpPr>
            <a:spLocks noGrp="1"/>
          </p:cNvSpPr>
          <p:nvPr>
            <p:ph type="body" idx="1"/>
          </p:nvPr>
        </p:nvSpPr>
        <p:spPr/>
        <p:txBody>
          <a:bodyPr/>
          <a:lstStyle/>
          <a:p>
            <a:pPr>
              <a:spcAft>
                <a:spcPts val="1200"/>
              </a:spcAft>
            </a:pPr>
            <a:r>
              <a:rPr lang="en-US" sz="1200" dirty="0">
                <a:solidFill>
                  <a:schemeClr val="tx1"/>
                </a:solidFill>
              </a:rPr>
              <a:t>A price analysis is not appropriate for specialized services or unique items without comparable cost benchmarks.</a:t>
            </a:r>
          </a:p>
          <a:p>
            <a:pPr>
              <a:spcAft>
                <a:spcPts val="1200"/>
              </a:spcAft>
            </a:pPr>
            <a:endParaRPr lang="en-US" sz="1200" dirty="0">
              <a:solidFill>
                <a:schemeClr val="tx1"/>
              </a:solidFill>
            </a:endParaRPr>
          </a:p>
          <a:p>
            <a:pPr>
              <a:spcAft>
                <a:spcPts val="1200"/>
              </a:spcAft>
            </a:pPr>
            <a:r>
              <a:rPr lang="en-US" sz="1200" dirty="0">
                <a:solidFill>
                  <a:schemeClr val="tx1"/>
                </a:solidFill>
              </a:rPr>
              <a:t>Ultimately, a cost analysis is used when a price analysis is not feasible, such as when an item or service is not commercially available, when it is unique, or when “adequate price competition is lacking. A cost analysis is also required for contract modifications and change orders.</a:t>
            </a:r>
          </a:p>
          <a:p>
            <a:pPr algn="l">
              <a:buFont typeface="Arial" panose="020B0604020202020204" pitchFamily="34" charset="0"/>
              <a:buChar char="•"/>
            </a:pPr>
            <a:endParaRPr lang="en-US" b="0" i="0" dirty="0">
              <a:solidFill>
                <a:srgbClr val="212529"/>
              </a:solidFill>
              <a:effectLst/>
              <a:latin typeface="Open Sans" panose="020B0606030504020204" pitchFamily="34" charset="0"/>
            </a:endParaRPr>
          </a:p>
          <a:p>
            <a:endParaRPr lang="en-US" dirty="0"/>
          </a:p>
          <a:p>
            <a:endParaRPr lang="en-US" dirty="0"/>
          </a:p>
        </p:txBody>
      </p:sp>
      <p:sp>
        <p:nvSpPr>
          <p:cNvPr id="4" name="Slide Number Placeholder 3">
            <a:extLst>
              <a:ext uri="{FF2B5EF4-FFF2-40B4-BE49-F238E27FC236}">
                <a16:creationId xmlns:a16="http://schemas.microsoft.com/office/drawing/2014/main" id="{061D9682-2FDA-21FC-3066-AE978AD10B6A}"/>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05906F-C9FC-496B-99FF-37C1506D9DF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543044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FE32FB-3B26-069A-B5DD-1B26E4191FD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4DCC915-0523-5989-DC80-55A32BE7CEE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CDE4A15-D34E-B8AC-00E7-BF048050CA5C}"/>
              </a:ext>
            </a:extLst>
          </p:cNvPr>
          <p:cNvSpPr>
            <a:spLocks noGrp="1"/>
          </p:cNvSpPr>
          <p:nvPr>
            <p:ph type="body" idx="1"/>
          </p:nvPr>
        </p:nvSpPr>
        <p:spPr/>
        <p:txBody>
          <a:bodyPr/>
          <a:lstStyle/>
          <a:p>
            <a:pPr algn="l">
              <a:spcAft>
                <a:spcPts val="1050"/>
              </a:spcAft>
            </a:pPr>
            <a:r>
              <a:rPr lang="en-US" b="0" i="0" dirty="0">
                <a:solidFill>
                  <a:srgbClr val="000000"/>
                </a:solidFill>
                <a:effectLst/>
                <a:latin typeface="Merriweather Sans" pitchFamily="2" charset="0"/>
              </a:rPr>
              <a:t>The simplified acquisition threshold is the dollar amount used to determine whether a contract is subject to the informal or formal bidding methods set forth in 2 C.F.R. 200.320. Generally, contracts costing below the threshold may be procured using the informal methods, while contracts above the threshold must be formally bid. At present, the federal simplified acquisition threshold is $250,000.</a:t>
            </a:r>
          </a:p>
          <a:p>
            <a:pPr algn="l">
              <a:spcAft>
                <a:spcPts val="1050"/>
              </a:spcAft>
            </a:pPr>
            <a:r>
              <a:rPr lang="en-US" b="0" i="0" dirty="0">
                <a:solidFill>
                  <a:srgbClr val="000000"/>
                </a:solidFill>
                <a:effectLst/>
                <a:latin typeface="Merriweather Sans" pitchFamily="2" charset="0"/>
              </a:rPr>
              <a:t>However, because recipients must follow the most restrictive rule across local, state, and federal law and policies, the simplified acquisition threshold for certain types of procurement will differ depending on the type of procurement. In North Carolina, the threshold for formal bidding of purchase contracts and for competitive qualifications-based selection of architectural or engineering services are more restrictive than the federal simplified acquisition threshold of $250,000. As a result, the simplified acquisition threshold under North Carolina law varies for different types of local government procurement contracts, as follows:</a:t>
            </a:r>
          </a:p>
          <a:p>
            <a:endParaRPr lang="en-US" dirty="0"/>
          </a:p>
        </p:txBody>
      </p:sp>
      <p:sp>
        <p:nvSpPr>
          <p:cNvPr id="4" name="Slide Number Placeholder 3">
            <a:extLst>
              <a:ext uri="{FF2B5EF4-FFF2-40B4-BE49-F238E27FC236}">
                <a16:creationId xmlns:a16="http://schemas.microsoft.com/office/drawing/2014/main" id="{7EB0768C-57E3-B6F9-D16D-4C57D792A6A0}"/>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05906F-C9FC-496B-99FF-37C1506D9DF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317713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FA3698-81B3-DFFE-D372-DF75480EC8C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889C5C7-E60B-3BFC-B0B6-5B708491840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07ABC88-08D2-2E46-CF00-287101039ABA}"/>
              </a:ext>
            </a:extLst>
          </p:cNvPr>
          <p:cNvSpPr>
            <a:spLocks noGrp="1"/>
          </p:cNvSpPr>
          <p:nvPr>
            <p:ph type="body" idx="1"/>
          </p:nvPr>
        </p:nvSpPr>
        <p:spPr/>
        <p:txBody>
          <a:bodyPr/>
          <a:lstStyle/>
          <a:p>
            <a:r>
              <a:rPr lang="en-US" b="0" i="0" dirty="0">
                <a:solidFill>
                  <a:srgbClr val="000000"/>
                </a:solidFill>
                <a:effectLst/>
                <a:latin typeface="Merriweather Sans" pitchFamily="2" charset="0"/>
              </a:rPr>
              <a:t>Performing a price analysis involves estimating a reasonable price range for the cost of a good or service being procured prior to solicitation.  </a:t>
            </a:r>
            <a:endParaRPr lang="en-US" dirty="0"/>
          </a:p>
        </p:txBody>
      </p:sp>
      <p:sp>
        <p:nvSpPr>
          <p:cNvPr id="4" name="Slide Number Placeholder 3">
            <a:extLst>
              <a:ext uri="{FF2B5EF4-FFF2-40B4-BE49-F238E27FC236}">
                <a16:creationId xmlns:a16="http://schemas.microsoft.com/office/drawing/2014/main" id="{F4BB365A-CBFE-4FBB-2D30-48E5A680EF8E}"/>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05906F-C9FC-496B-99FF-37C1506D9DF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594848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F4D513-A8AF-0855-A17B-D139102820C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67CB939-FCCF-0E2A-4015-D514FF6CB4F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A1561FD-6417-2FB8-5DF5-2365CE4B7A4E}"/>
              </a:ext>
            </a:extLst>
          </p:cNvPr>
          <p:cNvSpPr>
            <a:spLocks noGrp="1"/>
          </p:cNvSpPr>
          <p:nvPr>
            <p:ph type="body" idx="1"/>
          </p:nvPr>
        </p:nvSpPr>
        <p:spPr/>
        <p:txBody>
          <a:bodyPr/>
          <a:lstStyle/>
          <a:p>
            <a:pPr algn="l">
              <a:spcAft>
                <a:spcPts val="1050"/>
              </a:spcAft>
            </a:pPr>
            <a:r>
              <a:rPr lang="en-US" b="0" i="0" dirty="0">
                <a:solidFill>
                  <a:srgbClr val="000000"/>
                </a:solidFill>
                <a:effectLst/>
                <a:latin typeface="Merriweather Sans" pitchFamily="2" charset="0"/>
              </a:rPr>
              <a:t>Performing a cost analysis involves evaluating the separate cost elements of a contract to determine a fair and reasonable price. Since a cost analysis is used when a good or service is not readily available in the commercial marketplace, it may seem more complicated to conduct than a price analysis. However, the primary objective remains straightforward: to evaluate each element of the whole cost to ensure that pricing is reasonable.</a:t>
            </a:r>
          </a:p>
          <a:p>
            <a:pPr algn="l">
              <a:spcAft>
                <a:spcPts val="1050"/>
              </a:spcAft>
            </a:pPr>
            <a:endParaRPr lang="en-US" b="0" i="0" dirty="0">
              <a:solidFill>
                <a:srgbClr val="000000"/>
              </a:solidFill>
              <a:effectLst/>
              <a:latin typeface="Merriweather Sans" pitchFamily="2" charset="0"/>
            </a:endParaRPr>
          </a:p>
          <a:p>
            <a:pPr algn="l">
              <a:spcAft>
                <a:spcPts val="1050"/>
              </a:spcAft>
            </a:pPr>
            <a:r>
              <a:rPr lang="en-US" b="0" i="0" dirty="0">
                <a:solidFill>
                  <a:srgbClr val="000000"/>
                </a:solidFill>
                <a:effectLst/>
                <a:latin typeface="Merriweather Sans" pitchFamily="2" charset="0"/>
              </a:rPr>
              <a:t>Typical cost elements include direct costs like labor hours, travel, and materials, as well as indirect costs, such as overhead, and proposed profit. To estimate the separate cost elements, you need to understand the fee schedule components that will be in the eventual contract. For example, in a construction contract, the following cost elements could be included: mobilization fees; materials (e.g., pipe, gravel, asphalt); specialized labor listed by job type; equipment usage by hours; and fuel fees. Additionally, for post-disaster procurements, you may need to consider whether fees are influenced by economic conditions, such as fuel shortages, the need for generators, and transportation and travel affected by detours.</a:t>
            </a:r>
          </a:p>
          <a:p>
            <a:endParaRPr lang="en-US" dirty="0"/>
          </a:p>
        </p:txBody>
      </p:sp>
      <p:sp>
        <p:nvSpPr>
          <p:cNvPr id="4" name="Slide Number Placeholder 3">
            <a:extLst>
              <a:ext uri="{FF2B5EF4-FFF2-40B4-BE49-F238E27FC236}">
                <a16:creationId xmlns:a16="http://schemas.microsoft.com/office/drawing/2014/main" id="{6B40CD06-7D86-128E-7B41-0798823EFF69}"/>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05906F-C9FC-496B-99FF-37C1506D9DF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783834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020AE9-7540-DEBF-3A1E-EDE305019CA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F869A91-B7F0-C0AD-89D9-EA684DF0CB7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58E3796-B3BA-1308-2109-1692FD76C26A}"/>
              </a:ext>
            </a:extLst>
          </p:cNvPr>
          <p:cNvSpPr>
            <a:spLocks noGrp="1"/>
          </p:cNvSpPr>
          <p:nvPr>
            <p:ph type="body" idx="1"/>
          </p:nvPr>
        </p:nvSpPr>
        <p:spPr/>
        <p:txBody>
          <a:bodyPr/>
          <a:lstStyle/>
          <a:p>
            <a:pPr algn="l"/>
            <a:r>
              <a:rPr lang="en-US" b="0" i="0" dirty="0">
                <a:solidFill>
                  <a:srgbClr val="212529"/>
                </a:solidFill>
                <a:effectLst/>
                <a:latin typeface="Open Sans" panose="020B0606030504020204" pitchFamily="34" charset="0"/>
              </a:rPr>
              <a:t>A “price analysis” will be the usual procedure followed in a competitive situation and in situations where items are being procured which are sold in the commercial marketplace to the general public. A “price analysis” is an evaluation of the offeror’s price relative to the prices being offered by other vendors and being paid by the general public for the same or similar items. The essential factors, which must be present in order to make a “price analysis,” are as follows:</a:t>
            </a:r>
          </a:p>
          <a:p>
            <a:pPr algn="l">
              <a:buFont typeface="Arial" panose="020B0604020202020204" pitchFamily="34" charset="0"/>
              <a:buChar char="•"/>
            </a:pPr>
            <a:r>
              <a:rPr lang="en-US" b="0" i="0" dirty="0">
                <a:solidFill>
                  <a:srgbClr val="212529"/>
                </a:solidFill>
                <a:effectLst/>
                <a:latin typeface="Open Sans" panose="020B0606030504020204" pitchFamily="34" charset="0"/>
              </a:rPr>
              <a:t>The product must be a “commercial product” (i.e., one for which there is a basis of comparison in the commercial marketplace). Price analysis would not be suitable, for example, for research and development items, or for one-of-a-kind items for which there was no basis of comparison.</a:t>
            </a:r>
          </a:p>
          <a:p>
            <a:pPr algn="l">
              <a:buFont typeface="Arial" panose="020B0604020202020204" pitchFamily="34" charset="0"/>
              <a:buChar char="•"/>
            </a:pPr>
            <a:r>
              <a:rPr lang="en-US" b="0" i="0" dirty="0">
                <a:solidFill>
                  <a:srgbClr val="212529"/>
                </a:solidFill>
                <a:effectLst/>
                <a:latin typeface="Open Sans" panose="020B0606030504020204" pitchFamily="34" charset="0"/>
              </a:rPr>
              <a:t>It is not necessary that competing products be exactly identical to the product being offered, but you must be able to compare the products’ capabilities and their respective price differences in light of those varying capabilities. By such comparisons one is able to make value judgments that a particular product’s performance capabilities warrant a higher or lower price than a competing product.</a:t>
            </a:r>
          </a:p>
          <a:p>
            <a:endParaRPr lang="en-US" dirty="0"/>
          </a:p>
        </p:txBody>
      </p:sp>
      <p:sp>
        <p:nvSpPr>
          <p:cNvPr id="4" name="Slide Number Placeholder 3">
            <a:extLst>
              <a:ext uri="{FF2B5EF4-FFF2-40B4-BE49-F238E27FC236}">
                <a16:creationId xmlns:a16="http://schemas.microsoft.com/office/drawing/2014/main" id="{8A7281D2-8301-50EC-E1E4-3593C54DA63C}"/>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05906F-C9FC-496B-99FF-37C1506D9DF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867107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03F972-63BB-0D96-A892-94E215780FC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E51C097-E081-E441-9230-F53D9B9D4C9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E72E1F6-A7B0-4089-A2FE-31BDB826070B}"/>
              </a:ext>
            </a:extLst>
          </p:cNvPr>
          <p:cNvSpPr>
            <a:spLocks noGrp="1"/>
          </p:cNvSpPr>
          <p:nvPr>
            <p:ph type="body" idx="1"/>
          </p:nvPr>
        </p:nvSpPr>
        <p:spPr/>
        <p:txBody>
          <a:bodyPr/>
          <a:lstStyle/>
          <a:p>
            <a:endParaRPr lang="en-US" dirty="0"/>
          </a:p>
          <a:p>
            <a:pPr algn="l"/>
            <a:r>
              <a:rPr lang="en-US" b="0" i="0" dirty="0">
                <a:solidFill>
                  <a:srgbClr val="212529"/>
                </a:solidFill>
                <a:effectLst/>
                <a:latin typeface="Open Sans" panose="020B0606030504020204" pitchFamily="34" charset="0"/>
              </a:rPr>
              <a:t>A “cost analysis” will be required whenever a price analysis cannot be performed. A cost analysis entails the review and evaluation of the separate cost elements and the proposed profit of an offeror’s cost proposal. A cost analysis is conducted to perform an opinion on the degree to which the proposed cost, including profit, represents what the performance of the contract ‘should cost’, assuming reasonable economy and efficiency. A cost analysis will be appropriate in the following situations:</a:t>
            </a:r>
          </a:p>
          <a:p>
            <a:pPr algn="l">
              <a:buFont typeface="Arial" panose="020B0604020202020204" pitchFamily="34" charset="0"/>
              <a:buChar char="•"/>
            </a:pPr>
            <a:r>
              <a:rPr lang="en-US" b="0" i="0" dirty="0">
                <a:solidFill>
                  <a:srgbClr val="212529"/>
                </a:solidFill>
                <a:effectLst/>
                <a:latin typeface="Open Sans" panose="020B0606030504020204" pitchFamily="34" charset="0"/>
              </a:rPr>
              <a:t>The product or service being offered is not susceptible to being evaluated against other commercially available items of similar products or services. Examples would include a procurement for professional services where no competing price proposals are submitted, as in a procurement for architectural-engineering services where only one cost proposal is solicited from the highest ranking firm, or a sole-source procurement for other types of services.</a:t>
            </a:r>
          </a:p>
          <a:p>
            <a:pPr algn="l">
              <a:buFont typeface="Arial" panose="020B0604020202020204" pitchFamily="34" charset="0"/>
              <a:buChar char="•"/>
            </a:pPr>
            <a:r>
              <a:rPr lang="en-US" b="0" i="0" dirty="0">
                <a:solidFill>
                  <a:srgbClr val="212529"/>
                </a:solidFill>
                <a:effectLst/>
                <a:latin typeface="Open Sans" panose="020B0606030504020204" pitchFamily="34" charset="0"/>
              </a:rPr>
              <a:t>When change orders are issued to contracts requiring the contractor to do work whose cost can only be evaluated by examining the various cost elements, such as labor, materials, travel, etc.</a:t>
            </a:r>
          </a:p>
          <a:p>
            <a:pPr algn="l">
              <a:buFont typeface="Arial" panose="020B0604020202020204" pitchFamily="34" charset="0"/>
              <a:buChar char="•"/>
            </a:pPr>
            <a:endParaRPr lang="en-US" b="0" i="0" dirty="0">
              <a:solidFill>
                <a:srgbClr val="212529"/>
              </a:solidFill>
              <a:effectLst/>
              <a:latin typeface="Open Sans" panose="020B0606030504020204" pitchFamily="34" charset="0"/>
            </a:endParaRPr>
          </a:p>
          <a:p>
            <a:pPr algn="l">
              <a:buFont typeface="Arial" panose="020B0604020202020204" pitchFamily="34" charset="0"/>
              <a:buChar char="•"/>
            </a:pPr>
            <a:r>
              <a:rPr lang="en-US" b="0" i="0" dirty="0">
                <a:solidFill>
                  <a:srgbClr val="212529"/>
                </a:solidFill>
                <a:effectLst/>
                <a:latin typeface="Open Sans" panose="020B0606030504020204" pitchFamily="34" charset="0"/>
              </a:rPr>
              <a:t>See examples </a:t>
            </a:r>
            <a:r>
              <a:rPr lang="en-US" b="0" i="0" dirty="0" err="1">
                <a:solidFill>
                  <a:srgbClr val="212529"/>
                </a:solidFill>
                <a:effectLst/>
                <a:latin typeface="Open Sans" panose="020B0606030504020204" pitchFamily="34" charset="0"/>
              </a:rPr>
              <a:t>here:https</a:t>
            </a:r>
            <a:r>
              <a:rPr lang="en-US" b="0" i="0" dirty="0">
                <a:solidFill>
                  <a:srgbClr val="212529"/>
                </a:solidFill>
                <a:effectLst/>
                <a:latin typeface="Open Sans" panose="020B0606030504020204" pitchFamily="34" charset="0"/>
              </a:rPr>
              <a:t>://www.transit.dot.gov/sites/fta.dot.gov/files/docs/funding/procurement/8286/fta-best-practices-procurement-and-lessons-learned-manual-2016.pdf</a:t>
            </a:r>
          </a:p>
          <a:p>
            <a:pPr algn="l">
              <a:buFont typeface="Arial" panose="020B0604020202020204" pitchFamily="34" charset="0"/>
              <a:buChar char="•"/>
            </a:pPr>
            <a:endParaRPr lang="en-US" b="0" i="0" dirty="0">
              <a:solidFill>
                <a:srgbClr val="212529"/>
              </a:solidFill>
              <a:effectLst/>
              <a:latin typeface="Open Sans" panose="020B0606030504020204" pitchFamily="34" charset="0"/>
            </a:endParaRPr>
          </a:p>
          <a:p>
            <a:endParaRPr lang="en-US" dirty="0"/>
          </a:p>
          <a:p>
            <a:endParaRPr lang="en-US" dirty="0"/>
          </a:p>
        </p:txBody>
      </p:sp>
      <p:sp>
        <p:nvSpPr>
          <p:cNvPr id="4" name="Slide Number Placeholder 3">
            <a:extLst>
              <a:ext uri="{FF2B5EF4-FFF2-40B4-BE49-F238E27FC236}">
                <a16:creationId xmlns:a16="http://schemas.microsoft.com/office/drawing/2014/main" id="{CDC700A1-B6F9-C0B3-6B0D-C586EDD64484}"/>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05906F-C9FC-496B-99FF-37C1506D9DF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922361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F3A390-FE31-795F-F33E-F2E2FEEFC09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E661C0D-203D-32B5-40E8-12DB9F6816E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FE6A753-9A6A-17DD-07D9-01CCA255679A}"/>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5DF4503-46E2-7655-5278-CF1C217EFED2}"/>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05906F-C9FC-496B-99FF-37C1506D9DF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618772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72A94-F74D-4BE4-9150-5629ED0B214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913FA37-957D-4441-9D1B-2E874811E2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1440172-7D3A-4816-A218-2C93EBF0D6E5}"/>
              </a:ext>
            </a:extLst>
          </p:cNvPr>
          <p:cNvSpPr>
            <a:spLocks noGrp="1"/>
          </p:cNvSpPr>
          <p:nvPr>
            <p:ph type="dt" sz="half" idx="10"/>
          </p:nvPr>
        </p:nvSpPr>
        <p:spPr/>
        <p:txBody>
          <a:bodyPr/>
          <a:lstStyle/>
          <a:p>
            <a:fld id="{B7322350-CE4F-4B9C-A180-EE6B701EE060}" type="datetimeFigureOut">
              <a:rPr lang="en-US" smtClean="0"/>
              <a:t>11/6/24</a:t>
            </a:fld>
            <a:endParaRPr lang="en-US"/>
          </a:p>
        </p:txBody>
      </p:sp>
      <p:sp>
        <p:nvSpPr>
          <p:cNvPr id="5" name="Footer Placeholder 4">
            <a:extLst>
              <a:ext uri="{FF2B5EF4-FFF2-40B4-BE49-F238E27FC236}">
                <a16:creationId xmlns:a16="http://schemas.microsoft.com/office/drawing/2014/main" id="{34163F2E-3C46-4C91-8BF2-34EA0AE4AC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CC3CB9-7685-496C-A221-F49115CFB910}"/>
              </a:ext>
            </a:extLst>
          </p:cNvPr>
          <p:cNvSpPr>
            <a:spLocks noGrp="1"/>
          </p:cNvSpPr>
          <p:nvPr>
            <p:ph type="sldNum" sz="quarter" idx="12"/>
          </p:nvPr>
        </p:nvSpPr>
        <p:spPr/>
        <p:txBody>
          <a:bodyPr/>
          <a:lstStyle/>
          <a:p>
            <a:fld id="{2EEC1241-D15E-4D2D-98D4-AF22AD2FD209}" type="slidenum">
              <a:rPr lang="en-US" smtClean="0"/>
              <a:t>‹#›</a:t>
            </a:fld>
            <a:endParaRPr lang="en-US"/>
          </a:p>
        </p:txBody>
      </p:sp>
    </p:spTree>
    <p:extLst>
      <p:ext uri="{BB962C8B-B14F-4D97-AF65-F5344CB8AC3E}">
        <p14:creationId xmlns:p14="http://schemas.microsoft.com/office/powerpoint/2010/main" val="1831367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17753-672E-4251-88E9-10010005E6E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C8F816D-43AA-4ADD-828A-789ECA9EBC3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757942-F9C7-484A-88AC-38A40A4152B4}"/>
              </a:ext>
            </a:extLst>
          </p:cNvPr>
          <p:cNvSpPr>
            <a:spLocks noGrp="1"/>
          </p:cNvSpPr>
          <p:nvPr>
            <p:ph type="dt" sz="half" idx="10"/>
          </p:nvPr>
        </p:nvSpPr>
        <p:spPr/>
        <p:txBody>
          <a:bodyPr/>
          <a:lstStyle/>
          <a:p>
            <a:fld id="{B7322350-CE4F-4B9C-A180-EE6B701EE060}" type="datetimeFigureOut">
              <a:rPr lang="en-US" smtClean="0"/>
              <a:t>11/6/24</a:t>
            </a:fld>
            <a:endParaRPr lang="en-US"/>
          </a:p>
        </p:txBody>
      </p:sp>
      <p:sp>
        <p:nvSpPr>
          <p:cNvPr id="5" name="Footer Placeholder 4">
            <a:extLst>
              <a:ext uri="{FF2B5EF4-FFF2-40B4-BE49-F238E27FC236}">
                <a16:creationId xmlns:a16="http://schemas.microsoft.com/office/drawing/2014/main" id="{D697A0D5-3528-4D3A-9D46-9953966C3A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A42BA3-3516-43CF-8F5D-9A3F2B3349E4}"/>
              </a:ext>
            </a:extLst>
          </p:cNvPr>
          <p:cNvSpPr>
            <a:spLocks noGrp="1"/>
          </p:cNvSpPr>
          <p:nvPr>
            <p:ph type="sldNum" sz="quarter" idx="12"/>
          </p:nvPr>
        </p:nvSpPr>
        <p:spPr/>
        <p:txBody>
          <a:bodyPr/>
          <a:lstStyle/>
          <a:p>
            <a:fld id="{2EEC1241-D15E-4D2D-98D4-AF22AD2FD209}" type="slidenum">
              <a:rPr lang="en-US" smtClean="0"/>
              <a:t>‹#›</a:t>
            </a:fld>
            <a:endParaRPr lang="en-US"/>
          </a:p>
        </p:txBody>
      </p:sp>
    </p:spTree>
    <p:extLst>
      <p:ext uri="{BB962C8B-B14F-4D97-AF65-F5344CB8AC3E}">
        <p14:creationId xmlns:p14="http://schemas.microsoft.com/office/powerpoint/2010/main" val="1179283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9FC9383-D4C0-4C66-BE1B-3AD7AF13863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0476B19-F709-425A-93B9-A1B6D89BF1D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8E54BC-0718-4D82-94C7-73BDC4194C17}"/>
              </a:ext>
            </a:extLst>
          </p:cNvPr>
          <p:cNvSpPr>
            <a:spLocks noGrp="1"/>
          </p:cNvSpPr>
          <p:nvPr>
            <p:ph type="dt" sz="half" idx="10"/>
          </p:nvPr>
        </p:nvSpPr>
        <p:spPr/>
        <p:txBody>
          <a:bodyPr/>
          <a:lstStyle/>
          <a:p>
            <a:fld id="{B7322350-CE4F-4B9C-A180-EE6B701EE060}" type="datetimeFigureOut">
              <a:rPr lang="en-US" smtClean="0"/>
              <a:t>11/6/24</a:t>
            </a:fld>
            <a:endParaRPr lang="en-US"/>
          </a:p>
        </p:txBody>
      </p:sp>
      <p:sp>
        <p:nvSpPr>
          <p:cNvPr id="5" name="Footer Placeholder 4">
            <a:extLst>
              <a:ext uri="{FF2B5EF4-FFF2-40B4-BE49-F238E27FC236}">
                <a16:creationId xmlns:a16="http://schemas.microsoft.com/office/drawing/2014/main" id="{A3700D6A-A6FB-43B0-9D80-7050BC3253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959737-5949-4977-975A-1D7CB3642DAB}"/>
              </a:ext>
            </a:extLst>
          </p:cNvPr>
          <p:cNvSpPr>
            <a:spLocks noGrp="1"/>
          </p:cNvSpPr>
          <p:nvPr>
            <p:ph type="sldNum" sz="quarter" idx="12"/>
          </p:nvPr>
        </p:nvSpPr>
        <p:spPr/>
        <p:txBody>
          <a:bodyPr/>
          <a:lstStyle/>
          <a:p>
            <a:fld id="{2EEC1241-D15E-4D2D-98D4-AF22AD2FD209}" type="slidenum">
              <a:rPr lang="en-US" smtClean="0"/>
              <a:t>‹#›</a:t>
            </a:fld>
            <a:endParaRPr lang="en-US"/>
          </a:p>
        </p:txBody>
      </p:sp>
    </p:spTree>
    <p:extLst>
      <p:ext uri="{BB962C8B-B14F-4D97-AF65-F5344CB8AC3E}">
        <p14:creationId xmlns:p14="http://schemas.microsoft.com/office/powerpoint/2010/main" val="40741992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1328F-983E-A34A-B7B8-877A9BF00A04}"/>
              </a:ext>
            </a:extLst>
          </p:cNvPr>
          <p:cNvSpPr>
            <a:spLocks noGrp="1"/>
          </p:cNvSpPr>
          <p:nvPr>
            <p:ph type="ctrTitle" hasCustomPrompt="1"/>
          </p:nvPr>
        </p:nvSpPr>
        <p:spPr>
          <a:xfrm>
            <a:off x="707365" y="1122363"/>
            <a:ext cx="9960635" cy="2387600"/>
          </a:xfrm>
        </p:spPr>
        <p:txBody>
          <a:bodyPr anchor="b"/>
          <a:lstStyle>
            <a:lvl1pPr algn="l">
              <a:defRPr sz="6000">
                <a:latin typeface="+mj-lt"/>
              </a:defRPr>
            </a:lvl1pPr>
          </a:lstStyle>
          <a:p>
            <a:r>
              <a:rPr lang="en-US" dirty="0"/>
              <a:t>PRESENTATION TITLE</a:t>
            </a:r>
          </a:p>
        </p:txBody>
      </p:sp>
      <p:sp>
        <p:nvSpPr>
          <p:cNvPr id="3" name="Subtitle 2">
            <a:extLst>
              <a:ext uri="{FF2B5EF4-FFF2-40B4-BE49-F238E27FC236}">
                <a16:creationId xmlns:a16="http://schemas.microsoft.com/office/drawing/2014/main" id="{4BBACAAA-339A-3C42-8975-16CBCF763814}"/>
              </a:ext>
            </a:extLst>
          </p:cNvPr>
          <p:cNvSpPr>
            <a:spLocks noGrp="1"/>
          </p:cNvSpPr>
          <p:nvPr>
            <p:ph type="subTitle" idx="1" hasCustomPrompt="1"/>
          </p:nvPr>
        </p:nvSpPr>
        <p:spPr>
          <a:xfrm>
            <a:off x="707365" y="3602038"/>
            <a:ext cx="9960635" cy="1655762"/>
          </a:xfrm>
        </p:spPr>
        <p:txBody>
          <a:bodyPr/>
          <a:lstStyle>
            <a:lvl1pPr marL="0" indent="0" algn="l">
              <a:buNone/>
              <a:defRPr sz="2400">
                <a:latin typeface="+mn-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Subtitle</a:t>
            </a:r>
          </a:p>
        </p:txBody>
      </p:sp>
      <p:pic>
        <p:nvPicPr>
          <p:cNvPr id="8" name="Picture 7" descr="Background pattern&#10;&#10;Description automatically generated">
            <a:extLst>
              <a:ext uri="{FF2B5EF4-FFF2-40B4-BE49-F238E27FC236}">
                <a16:creationId xmlns:a16="http://schemas.microsoft.com/office/drawing/2014/main" id="{80C18EE9-C5D7-C64D-9E9B-067EB2B61BEC}"/>
              </a:ext>
            </a:extLst>
          </p:cNvPr>
          <p:cNvPicPr>
            <a:picLocks noChangeAspect="1"/>
          </p:cNvPicPr>
          <p:nvPr userDrawn="1"/>
        </p:nvPicPr>
        <p:blipFill>
          <a:blip r:embed="rId2"/>
          <a:stretch>
            <a:fillRect/>
          </a:stretch>
        </p:blipFill>
        <p:spPr>
          <a:xfrm>
            <a:off x="1229" y="2"/>
            <a:ext cx="12190771" cy="6858691"/>
          </a:xfrm>
          <a:prstGeom prst="rect">
            <a:avLst/>
          </a:prstGeom>
        </p:spPr>
      </p:pic>
    </p:spTree>
    <p:extLst>
      <p:ext uri="{BB962C8B-B14F-4D97-AF65-F5344CB8AC3E}">
        <p14:creationId xmlns:p14="http://schemas.microsoft.com/office/powerpoint/2010/main" val="18724309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834C0FD-C6B7-D349-AFF7-487F11AFF5DB}"/>
              </a:ext>
            </a:extLst>
          </p:cNvPr>
          <p:cNvSpPr>
            <a:spLocks noGrp="1"/>
          </p:cNvSpPr>
          <p:nvPr>
            <p:ph type="body" idx="1"/>
          </p:nvPr>
        </p:nvSpPr>
        <p:spPr>
          <a:xfrm>
            <a:off x="831851" y="4589469"/>
            <a:ext cx="10515600" cy="1500187"/>
          </a:xfrm>
        </p:spPr>
        <p:txBody>
          <a:bodyPr/>
          <a:lstStyle>
            <a:lvl1pPr marL="0" indent="0">
              <a:buNone/>
              <a:defRPr sz="2400">
                <a:solidFill>
                  <a:schemeClr val="tx1">
                    <a:tint val="75000"/>
                  </a:schemeClr>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C5D8439-F9AD-A944-9DCF-30C0CC6C25C6}"/>
              </a:ext>
            </a:extLst>
          </p:cNvPr>
          <p:cNvSpPr>
            <a:spLocks noGrp="1"/>
          </p:cNvSpPr>
          <p:nvPr>
            <p:ph type="dt" sz="half" idx="10"/>
          </p:nvPr>
        </p:nvSpPr>
        <p:spPr/>
        <p:txBody>
          <a:bodyPr/>
          <a:lstStyle/>
          <a:p>
            <a:fld id="{BFBADC14-8161-944A-8610-DEB330DC9557}" type="datetimeFigureOut">
              <a:rPr lang="en-US" smtClean="0"/>
              <a:t>11/6/24</a:t>
            </a:fld>
            <a:endParaRPr lang="en-US" dirty="0"/>
          </a:p>
        </p:txBody>
      </p:sp>
      <p:sp>
        <p:nvSpPr>
          <p:cNvPr id="5" name="Footer Placeholder 4">
            <a:extLst>
              <a:ext uri="{FF2B5EF4-FFF2-40B4-BE49-F238E27FC236}">
                <a16:creationId xmlns:a16="http://schemas.microsoft.com/office/drawing/2014/main" id="{5EBAD575-7ECB-BA49-A34B-7E527C46931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EDEEC15-2802-714A-A00E-4ADC3EB024E1}"/>
              </a:ext>
            </a:extLst>
          </p:cNvPr>
          <p:cNvSpPr>
            <a:spLocks noGrp="1"/>
          </p:cNvSpPr>
          <p:nvPr>
            <p:ph type="sldNum" sz="quarter" idx="12"/>
          </p:nvPr>
        </p:nvSpPr>
        <p:spPr/>
        <p:txBody>
          <a:bodyPr/>
          <a:lstStyle/>
          <a:p>
            <a:fld id="{DF2D31AE-DE48-DA40-87A1-6D132274B082}" type="slidenum">
              <a:rPr lang="en-US" smtClean="0"/>
              <a:t>‹#›</a:t>
            </a:fld>
            <a:endParaRPr lang="en-US" dirty="0"/>
          </a:p>
        </p:txBody>
      </p:sp>
    </p:spTree>
    <p:extLst>
      <p:ext uri="{BB962C8B-B14F-4D97-AF65-F5344CB8AC3E}">
        <p14:creationId xmlns:p14="http://schemas.microsoft.com/office/powerpoint/2010/main" val="31466444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8301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FD4A8-DFDD-4970-8D2F-7E4F1904E25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C0083CB-FE62-48D3-A27A-11249A92A76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3ACB09-70A2-43D6-A3C4-5CC199C7A89A}"/>
              </a:ext>
            </a:extLst>
          </p:cNvPr>
          <p:cNvSpPr>
            <a:spLocks noGrp="1"/>
          </p:cNvSpPr>
          <p:nvPr>
            <p:ph type="dt" sz="half" idx="10"/>
          </p:nvPr>
        </p:nvSpPr>
        <p:spPr/>
        <p:txBody>
          <a:bodyPr/>
          <a:lstStyle/>
          <a:p>
            <a:fld id="{B7322350-CE4F-4B9C-A180-EE6B701EE060}" type="datetimeFigureOut">
              <a:rPr lang="en-US" smtClean="0"/>
              <a:t>11/6/24</a:t>
            </a:fld>
            <a:endParaRPr lang="en-US"/>
          </a:p>
        </p:txBody>
      </p:sp>
      <p:sp>
        <p:nvSpPr>
          <p:cNvPr id="5" name="Footer Placeholder 4">
            <a:extLst>
              <a:ext uri="{FF2B5EF4-FFF2-40B4-BE49-F238E27FC236}">
                <a16:creationId xmlns:a16="http://schemas.microsoft.com/office/drawing/2014/main" id="{0E4D79F8-F170-4902-867B-1AB4F9942C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48D324-2F20-4B1B-A62C-C84E129C40BD}"/>
              </a:ext>
            </a:extLst>
          </p:cNvPr>
          <p:cNvSpPr>
            <a:spLocks noGrp="1"/>
          </p:cNvSpPr>
          <p:nvPr>
            <p:ph type="sldNum" sz="quarter" idx="12"/>
          </p:nvPr>
        </p:nvSpPr>
        <p:spPr/>
        <p:txBody>
          <a:bodyPr/>
          <a:lstStyle/>
          <a:p>
            <a:fld id="{2EEC1241-D15E-4D2D-98D4-AF22AD2FD209}" type="slidenum">
              <a:rPr lang="en-US" smtClean="0"/>
              <a:t>‹#›</a:t>
            </a:fld>
            <a:endParaRPr lang="en-US"/>
          </a:p>
        </p:txBody>
      </p:sp>
    </p:spTree>
    <p:extLst>
      <p:ext uri="{BB962C8B-B14F-4D97-AF65-F5344CB8AC3E}">
        <p14:creationId xmlns:p14="http://schemas.microsoft.com/office/powerpoint/2010/main" val="4031290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A973C-A0A4-4568-8AD4-8A6BBEA80B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F4B6AAC-CEFB-480E-930E-E2AB1B81A0E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88D9872-1C79-4DBD-A773-6EB14C67E0C8}"/>
              </a:ext>
            </a:extLst>
          </p:cNvPr>
          <p:cNvSpPr>
            <a:spLocks noGrp="1"/>
          </p:cNvSpPr>
          <p:nvPr>
            <p:ph type="dt" sz="half" idx="10"/>
          </p:nvPr>
        </p:nvSpPr>
        <p:spPr/>
        <p:txBody>
          <a:bodyPr/>
          <a:lstStyle/>
          <a:p>
            <a:fld id="{B7322350-CE4F-4B9C-A180-EE6B701EE060}" type="datetimeFigureOut">
              <a:rPr lang="en-US" smtClean="0"/>
              <a:t>11/6/24</a:t>
            </a:fld>
            <a:endParaRPr lang="en-US"/>
          </a:p>
        </p:txBody>
      </p:sp>
      <p:sp>
        <p:nvSpPr>
          <p:cNvPr id="5" name="Footer Placeholder 4">
            <a:extLst>
              <a:ext uri="{FF2B5EF4-FFF2-40B4-BE49-F238E27FC236}">
                <a16:creationId xmlns:a16="http://schemas.microsoft.com/office/drawing/2014/main" id="{1F8C3BD4-5C01-4CD5-9F56-9FC70FBF5B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760657-935D-4965-9583-66B10695DB67}"/>
              </a:ext>
            </a:extLst>
          </p:cNvPr>
          <p:cNvSpPr>
            <a:spLocks noGrp="1"/>
          </p:cNvSpPr>
          <p:nvPr>
            <p:ph type="sldNum" sz="quarter" idx="12"/>
          </p:nvPr>
        </p:nvSpPr>
        <p:spPr/>
        <p:txBody>
          <a:bodyPr/>
          <a:lstStyle/>
          <a:p>
            <a:fld id="{2EEC1241-D15E-4D2D-98D4-AF22AD2FD209}" type="slidenum">
              <a:rPr lang="en-US" smtClean="0"/>
              <a:t>‹#›</a:t>
            </a:fld>
            <a:endParaRPr lang="en-US"/>
          </a:p>
        </p:txBody>
      </p:sp>
    </p:spTree>
    <p:extLst>
      <p:ext uri="{BB962C8B-B14F-4D97-AF65-F5344CB8AC3E}">
        <p14:creationId xmlns:p14="http://schemas.microsoft.com/office/powerpoint/2010/main" val="3850266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2F062-8262-4B6E-8A3E-C4423889D77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E5C060-2B7A-4287-8FC8-90A3F1006BD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B226718-BADA-4A70-8021-A24D9AF2C72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3582319-68A0-4775-81B3-469F203939E0}"/>
              </a:ext>
            </a:extLst>
          </p:cNvPr>
          <p:cNvSpPr>
            <a:spLocks noGrp="1"/>
          </p:cNvSpPr>
          <p:nvPr>
            <p:ph type="dt" sz="half" idx="10"/>
          </p:nvPr>
        </p:nvSpPr>
        <p:spPr/>
        <p:txBody>
          <a:bodyPr/>
          <a:lstStyle/>
          <a:p>
            <a:fld id="{B7322350-CE4F-4B9C-A180-EE6B701EE060}" type="datetimeFigureOut">
              <a:rPr lang="en-US" smtClean="0"/>
              <a:t>11/6/24</a:t>
            </a:fld>
            <a:endParaRPr lang="en-US"/>
          </a:p>
        </p:txBody>
      </p:sp>
      <p:sp>
        <p:nvSpPr>
          <p:cNvPr id="6" name="Footer Placeholder 5">
            <a:extLst>
              <a:ext uri="{FF2B5EF4-FFF2-40B4-BE49-F238E27FC236}">
                <a16:creationId xmlns:a16="http://schemas.microsoft.com/office/drawing/2014/main" id="{BB971C23-BC82-42E9-A5AC-400B1122EDE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421E125-3FA4-4FE4-B1FC-2969774F3E31}"/>
              </a:ext>
            </a:extLst>
          </p:cNvPr>
          <p:cNvSpPr>
            <a:spLocks noGrp="1"/>
          </p:cNvSpPr>
          <p:nvPr>
            <p:ph type="sldNum" sz="quarter" idx="12"/>
          </p:nvPr>
        </p:nvSpPr>
        <p:spPr/>
        <p:txBody>
          <a:bodyPr/>
          <a:lstStyle/>
          <a:p>
            <a:fld id="{2EEC1241-D15E-4D2D-98D4-AF22AD2FD209}" type="slidenum">
              <a:rPr lang="en-US" smtClean="0"/>
              <a:t>‹#›</a:t>
            </a:fld>
            <a:endParaRPr lang="en-US"/>
          </a:p>
        </p:txBody>
      </p:sp>
    </p:spTree>
    <p:extLst>
      <p:ext uri="{BB962C8B-B14F-4D97-AF65-F5344CB8AC3E}">
        <p14:creationId xmlns:p14="http://schemas.microsoft.com/office/powerpoint/2010/main" val="701121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54956-1C65-4FFC-9649-58CAD881DC2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8F76736-4260-4699-A95E-896999CFF8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373D884-B1F4-4173-8F45-019AF378551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B223CF9-CDB0-4955-992D-7A4277E4B37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50627C-278E-446D-B35B-C0371D3357B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68683EB-F99B-4237-BAB2-4B8C51BE92FB}"/>
              </a:ext>
            </a:extLst>
          </p:cNvPr>
          <p:cNvSpPr>
            <a:spLocks noGrp="1"/>
          </p:cNvSpPr>
          <p:nvPr>
            <p:ph type="dt" sz="half" idx="10"/>
          </p:nvPr>
        </p:nvSpPr>
        <p:spPr/>
        <p:txBody>
          <a:bodyPr/>
          <a:lstStyle/>
          <a:p>
            <a:fld id="{B7322350-CE4F-4B9C-A180-EE6B701EE060}" type="datetimeFigureOut">
              <a:rPr lang="en-US" smtClean="0"/>
              <a:t>11/6/24</a:t>
            </a:fld>
            <a:endParaRPr lang="en-US"/>
          </a:p>
        </p:txBody>
      </p:sp>
      <p:sp>
        <p:nvSpPr>
          <p:cNvPr id="8" name="Footer Placeholder 7">
            <a:extLst>
              <a:ext uri="{FF2B5EF4-FFF2-40B4-BE49-F238E27FC236}">
                <a16:creationId xmlns:a16="http://schemas.microsoft.com/office/drawing/2014/main" id="{BD5A32DF-9666-4F40-A415-4AB02D57340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D63FE86-EAD0-41B6-9014-E475A9CCE41C}"/>
              </a:ext>
            </a:extLst>
          </p:cNvPr>
          <p:cNvSpPr>
            <a:spLocks noGrp="1"/>
          </p:cNvSpPr>
          <p:nvPr>
            <p:ph type="sldNum" sz="quarter" idx="12"/>
          </p:nvPr>
        </p:nvSpPr>
        <p:spPr/>
        <p:txBody>
          <a:bodyPr/>
          <a:lstStyle/>
          <a:p>
            <a:fld id="{2EEC1241-D15E-4D2D-98D4-AF22AD2FD209}" type="slidenum">
              <a:rPr lang="en-US" smtClean="0"/>
              <a:t>‹#›</a:t>
            </a:fld>
            <a:endParaRPr lang="en-US"/>
          </a:p>
        </p:txBody>
      </p:sp>
    </p:spTree>
    <p:extLst>
      <p:ext uri="{BB962C8B-B14F-4D97-AF65-F5344CB8AC3E}">
        <p14:creationId xmlns:p14="http://schemas.microsoft.com/office/powerpoint/2010/main" val="1425135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76588-A2D6-41AE-9366-492ABFB3E40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75DB177-7EFE-4BBF-A7A7-497D26B3F545}"/>
              </a:ext>
            </a:extLst>
          </p:cNvPr>
          <p:cNvSpPr>
            <a:spLocks noGrp="1"/>
          </p:cNvSpPr>
          <p:nvPr>
            <p:ph type="dt" sz="half" idx="10"/>
          </p:nvPr>
        </p:nvSpPr>
        <p:spPr/>
        <p:txBody>
          <a:bodyPr/>
          <a:lstStyle/>
          <a:p>
            <a:fld id="{B7322350-CE4F-4B9C-A180-EE6B701EE060}" type="datetimeFigureOut">
              <a:rPr lang="en-US" smtClean="0"/>
              <a:t>11/6/24</a:t>
            </a:fld>
            <a:endParaRPr lang="en-US"/>
          </a:p>
        </p:txBody>
      </p:sp>
      <p:sp>
        <p:nvSpPr>
          <p:cNvPr id="4" name="Footer Placeholder 3">
            <a:extLst>
              <a:ext uri="{FF2B5EF4-FFF2-40B4-BE49-F238E27FC236}">
                <a16:creationId xmlns:a16="http://schemas.microsoft.com/office/drawing/2014/main" id="{8195DFFD-9B70-4644-BB54-7AA7A60A653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2E86E8E-98F3-491F-9AA2-C747F55DF683}"/>
              </a:ext>
            </a:extLst>
          </p:cNvPr>
          <p:cNvSpPr>
            <a:spLocks noGrp="1"/>
          </p:cNvSpPr>
          <p:nvPr>
            <p:ph type="sldNum" sz="quarter" idx="12"/>
          </p:nvPr>
        </p:nvSpPr>
        <p:spPr/>
        <p:txBody>
          <a:bodyPr/>
          <a:lstStyle/>
          <a:p>
            <a:fld id="{2EEC1241-D15E-4D2D-98D4-AF22AD2FD209}" type="slidenum">
              <a:rPr lang="en-US" smtClean="0"/>
              <a:t>‹#›</a:t>
            </a:fld>
            <a:endParaRPr lang="en-US"/>
          </a:p>
        </p:txBody>
      </p:sp>
    </p:spTree>
    <p:extLst>
      <p:ext uri="{BB962C8B-B14F-4D97-AF65-F5344CB8AC3E}">
        <p14:creationId xmlns:p14="http://schemas.microsoft.com/office/powerpoint/2010/main" val="3688256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0A48AA7-5809-4800-8B8A-DE0728A7D999}"/>
              </a:ext>
            </a:extLst>
          </p:cNvPr>
          <p:cNvSpPr>
            <a:spLocks noGrp="1"/>
          </p:cNvSpPr>
          <p:nvPr>
            <p:ph type="dt" sz="half" idx="10"/>
          </p:nvPr>
        </p:nvSpPr>
        <p:spPr/>
        <p:txBody>
          <a:bodyPr/>
          <a:lstStyle/>
          <a:p>
            <a:fld id="{B7322350-CE4F-4B9C-A180-EE6B701EE060}" type="datetimeFigureOut">
              <a:rPr lang="en-US" smtClean="0"/>
              <a:t>11/6/24</a:t>
            </a:fld>
            <a:endParaRPr lang="en-US"/>
          </a:p>
        </p:txBody>
      </p:sp>
      <p:sp>
        <p:nvSpPr>
          <p:cNvPr id="3" name="Footer Placeholder 2">
            <a:extLst>
              <a:ext uri="{FF2B5EF4-FFF2-40B4-BE49-F238E27FC236}">
                <a16:creationId xmlns:a16="http://schemas.microsoft.com/office/drawing/2014/main" id="{C1824C75-1244-4DF1-9FD3-D4AD4F44F4A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3A05AFF-3443-4ECD-A9B6-43FCA09D50F1}"/>
              </a:ext>
            </a:extLst>
          </p:cNvPr>
          <p:cNvSpPr>
            <a:spLocks noGrp="1"/>
          </p:cNvSpPr>
          <p:nvPr>
            <p:ph type="sldNum" sz="quarter" idx="12"/>
          </p:nvPr>
        </p:nvSpPr>
        <p:spPr/>
        <p:txBody>
          <a:bodyPr/>
          <a:lstStyle/>
          <a:p>
            <a:fld id="{2EEC1241-D15E-4D2D-98D4-AF22AD2FD209}" type="slidenum">
              <a:rPr lang="en-US" smtClean="0"/>
              <a:t>‹#›</a:t>
            </a:fld>
            <a:endParaRPr lang="en-US"/>
          </a:p>
        </p:txBody>
      </p:sp>
    </p:spTree>
    <p:extLst>
      <p:ext uri="{BB962C8B-B14F-4D97-AF65-F5344CB8AC3E}">
        <p14:creationId xmlns:p14="http://schemas.microsoft.com/office/powerpoint/2010/main" val="4105934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DE449-F376-4FBA-AA01-86428E68F4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2459EB3-8A59-4B12-BCD3-51AA1E44A63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345B7BF-2E67-494B-988F-DAD9F3186F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749412-BDF4-43D7-85C9-E74F4708E9F9}"/>
              </a:ext>
            </a:extLst>
          </p:cNvPr>
          <p:cNvSpPr>
            <a:spLocks noGrp="1"/>
          </p:cNvSpPr>
          <p:nvPr>
            <p:ph type="dt" sz="half" idx="10"/>
          </p:nvPr>
        </p:nvSpPr>
        <p:spPr/>
        <p:txBody>
          <a:bodyPr/>
          <a:lstStyle/>
          <a:p>
            <a:fld id="{B7322350-CE4F-4B9C-A180-EE6B701EE060}" type="datetimeFigureOut">
              <a:rPr lang="en-US" smtClean="0"/>
              <a:t>11/6/24</a:t>
            </a:fld>
            <a:endParaRPr lang="en-US"/>
          </a:p>
        </p:txBody>
      </p:sp>
      <p:sp>
        <p:nvSpPr>
          <p:cNvPr id="6" name="Footer Placeholder 5">
            <a:extLst>
              <a:ext uri="{FF2B5EF4-FFF2-40B4-BE49-F238E27FC236}">
                <a16:creationId xmlns:a16="http://schemas.microsoft.com/office/drawing/2014/main" id="{E3AB2535-82D3-41AB-8F61-45DB6F6B85B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98A3DBB-F06C-4E48-8909-45EAA954E3B2}"/>
              </a:ext>
            </a:extLst>
          </p:cNvPr>
          <p:cNvSpPr>
            <a:spLocks noGrp="1"/>
          </p:cNvSpPr>
          <p:nvPr>
            <p:ph type="sldNum" sz="quarter" idx="12"/>
          </p:nvPr>
        </p:nvSpPr>
        <p:spPr/>
        <p:txBody>
          <a:bodyPr/>
          <a:lstStyle/>
          <a:p>
            <a:fld id="{2EEC1241-D15E-4D2D-98D4-AF22AD2FD209}" type="slidenum">
              <a:rPr lang="en-US" smtClean="0"/>
              <a:t>‹#›</a:t>
            </a:fld>
            <a:endParaRPr lang="en-US"/>
          </a:p>
        </p:txBody>
      </p:sp>
    </p:spTree>
    <p:extLst>
      <p:ext uri="{BB962C8B-B14F-4D97-AF65-F5344CB8AC3E}">
        <p14:creationId xmlns:p14="http://schemas.microsoft.com/office/powerpoint/2010/main" val="3697589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302C1-7501-4EDC-BFF4-7F90464EF9A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2FB90D9-A6C7-49E1-87B7-A0C3D5AD163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DB3112E-CC62-4FF2-981E-0AF6287CD9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E5F40A-8CEF-4E2E-92F0-D3D7FC8C4212}"/>
              </a:ext>
            </a:extLst>
          </p:cNvPr>
          <p:cNvSpPr>
            <a:spLocks noGrp="1"/>
          </p:cNvSpPr>
          <p:nvPr>
            <p:ph type="dt" sz="half" idx="10"/>
          </p:nvPr>
        </p:nvSpPr>
        <p:spPr/>
        <p:txBody>
          <a:bodyPr/>
          <a:lstStyle/>
          <a:p>
            <a:fld id="{B7322350-CE4F-4B9C-A180-EE6B701EE060}" type="datetimeFigureOut">
              <a:rPr lang="en-US" smtClean="0"/>
              <a:t>11/6/24</a:t>
            </a:fld>
            <a:endParaRPr lang="en-US"/>
          </a:p>
        </p:txBody>
      </p:sp>
      <p:sp>
        <p:nvSpPr>
          <p:cNvPr id="6" name="Footer Placeholder 5">
            <a:extLst>
              <a:ext uri="{FF2B5EF4-FFF2-40B4-BE49-F238E27FC236}">
                <a16:creationId xmlns:a16="http://schemas.microsoft.com/office/drawing/2014/main" id="{650A4A8D-4400-4DBA-B620-59A54CA930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9839F2-9AC9-45F0-99A7-8095EAAA7723}"/>
              </a:ext>
            </a:extLst>
          </p:cNvPr>
          <p:cNvSpPr>
            <a:spLocks noGrp="1"/>
          </p:cNvSpPr>
          <p:nvPr>
            <p:ph type="sldNum" sz="quarter" idx="12"/>
          </p:nvPr>
        </p:nvSpPr>
        <p:spPr/>
        <p:txBody>
          <a:bodyPr/>
          <a:lstStyle/>
          <a:p>
            <a:fld id="{2EEC1241-D15E-4D2D-98D4-AF22AD2FD209}" type="slidenum">
              <a:rPr lang="en-US" smtClean="0"/>
              <a:t>‹#›</a:t>
            </a:fld>
            <a:endParaRPr lang="en-US"/>
          </a:p>
        </p:txBody>
      </p:sp>
    </p:spTree>
    <p:extLst>
      <p:ext uri="{BB962C8B-B14F-4D97-AF65-F5344CB8AC3E}">
        <p14:creationId xmlns:p14="http://schemas.microsoft.com/office/powerpoint/2010/main" val="16384298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51BD0C8-6B51-4C94-A080-17F58CB1D4A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DBDE66F-3090-49AB-A383-792E6CB579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2BEB89-E3BE-4511-8B9C-6CF5FA577D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322350-CE4F-4B9C-A180-EE6B701EE060}" type="datetimeFigureOut">
              <a:rPr lang="en-US" smtClean="0"/>
              <a:t>11/6/24</a:t>
            </a:fld>
            <a:endParaRPr lang="en-US"/>
          </a:p>
        </p:txBody>
      </p:sp>
      <p:sp>
        <p:nvSpPr>
          <p:cNvPr id="5" name="Footer Placeholder 4">
            <a:extLst>
              <a:ext uri="{FF2B5EF4-FFF2-40B4-BE49-F238E27FC236}">
                <a16:creationId xmlns:a16="http://schemas.microsoft.com/office/drawing/2014/main" id="{CEDE0E9F-8EE9-4DE9-8DBA-DD03573AAFA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861E55D-333C-43B6-AF40-52292B3899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EC1241-D15E-4D2D-98D4-AF22AD2FD209}" type="slidenum">
              <a:rPr lang="en-US" smtClean="0"/>
              <a:t>‹#›</a:t>
            </a:fld>
            <a:endParaRPr lang="en-US"/>
          </a:p>
        </p:txBody>
      </p:sp>
    </p:spTree>
    <p:extLst>
      <p:ext uri="{BB962C8B-B14F-4D97-AF65-F5344CB8AC3E}">
        <p14:creationId xmlns:p14="http://schemas.microsoft.com/office/powerpoint/2010/main" val="26335377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hyperlink" Target="https://www.ecfr.gov/current/title-2/subtitle-A/chapter-II/part-200/subpart-D/subject-group-ECFR45ddd4419ad436d/section-200.324" TargetMode="External"/><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QuickStyle" Target="../diagrams/quickStyle1.xml"/><Relationship Id="rId11" Type="http://schemas.openxmlformats.org/officeDocument/2006/relationships/image" Target="../media/image3.svg"/><Relationship Id="rId5" Type="http://schemas.openxmlformats.org/officeDocument/2006/relationships/diagramLayout" Target="../diagrams/layout1.xml"/><Relationship Id="rId10" Type="http://schemas.openxmlformats.org/officeDocument/2006/relationships/image" Target="../media/image2.png"/><Relationship Id="rId4" Type="http://schemas.openxmlformats.org/officeDocument/2006/relationships/diagramData" Target="../diagrams/data1.xml"/><Relationship Id="rId9" Type="http://schemas.openxmlformats.org/officeDocument/2006/relationships/hyperlink" Target="https://canons.sog.unc.edu/2024/10/performing-a-cost-or-price-analysis-under-the-uniform-guidance/"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BAF7EFB-77B4-2154-8BCA-654098DF39D7}"/>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F9B7ED1-3B04-2B5E-F091-4910CCAB44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D9B3F5F3-EDBB-CD9E-6804-2DEA438748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DEA13415-4509-3A7B-3FAE-5FEC062AC4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994CB08F-CE7E-3392-7A95-4A3303983A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052CF71A-F6E3-3092-2B38-873638A1A3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FFC4E36-39C4-F27E-B421-F2F39BC741E5}"/>
              </a:ext>
            </a:extLst>
          </p:cNvPr>
          <p:cNvSpPr>
            <a:spLocks noGrp="1"/>
          </p:cNvSpPr>
          <p:nvPr>
            <p:ph type="title"/>
          </p:nvPr>
        </p:nvSpPr>
        <p:spPr>
          <a:xfrm>
            <a:off x="200416" y="294538"/>
            <a:ext cx="11732645" cy="1033669"/>
          </a:xfrm>
        </p:spPr>
        <p:txBody>
          <a:bodyPr>
            <a:normAutofit/>
          </a:bodyPr>
          <a:lstStyle/>
          <a:p>
            <a:pPr algn="ctr"/>
            <a:r>
              <a:rPr lang="en-US" sz="4000" dirty="0">
                <a:solidFill>
                  <a:schemeClr val="bg1"/>
                </a:solidFill>
                <a:latin typeface="Avenir Next LT Pro Demi" panose="020B0704020202020204" pitchFamily="34" charset="0"/>
              </a:rPr>
              <a:t>Before Solicitation: Cost or Price Analysis</a:t>
            </a:r>
            <a:endParaRPr lang="en-US" sz="4000" dirty="0">
              <a:solidFill>
                <a:schemeClr val="bg1"/>
              </a:solidFill>
            </a:endParaRPr>
          </a:p>
        </p:txBody>
      </p:sp>
      <p:sp>
        <p:nvSpPr>
          <p:cNvPr id="3" name="Content Placeholder 2">
            <a:extLst>
              <a:ext uri="{FF2B5EF4-FFF2-40B4-BE49-F238E27FC236}">
                <a16:creationId xmlns:a16="http://schemas.microsoft.com/office/drawing/2014/main" id="{F73C332B-BB87-3FEF-322B-034D156B65D4}"/>
              </a:ext>
            </a:extLst>
          </p:cNvPr>
          <p:cNvSpPr>
            <a:spLocks noGrp="1"/>
          </p:cNvSpPr>
          <p:nvPr>
            <p:ph idx="1"/>
          </p:nvPr>
        </p:nvSpPr>
        <p:spPr>
          <a:xfrm>
            <a:off x="1277658" y="1983912"/>
            <a:ext cx="9833688" cy="4287203"/>
          </a:xfrm>
        </p:spPr>
        <p:txBody>
          <a:bodyPr>
            <a:normAutofit/>
          </a:bodyPr>
          <a:lstStyle/>
          <a:p>
            <a:pPr>
              <a:spcAft>
                <a:spcPts val="1200"/>
              </a:spcAft>
              <a:buFont typeface="Arial" panose="020B0604020202020204" pitchFamily="34" charset="0"/>
              <a:buChar char="•"/>
            </a:pPr>
            <a:r>
              <a:rPr lang="en-US" dirty="0"/>
              <a:t>Required under the Uniform Guidance, </a:t>
            </a:r>
            <a:r>
              <a:rPr lang="en-US" b="1" dirty="0">
                <a:solidFill>
                  <a:srgbClr val="0070C0"/>
                </a:solidFill>
                <a:hlinkClick r:id="rId3">
                  <a:extLst>
                    <a:ext uri="{A12FA001-AC4F-418D-AE19-62706E023703}">
                      <ahyp:hlinkClr xmlns:ahyp="http://schemas.microsoft.com/office/drawing/2018/hyperlinkcolor" val="tx"/>
                    </a:ext>
                  </a:extLst>
                </a:hlinkClick>
              </a:rPr>
              <a:t>2 C.F.R. 200.324</a:t>
            </a:r>
            <a:endParaRPr lang="en-US" b="1" dirty="0">
              <a:solidFill>
                <a:srgbClr val="0070C0"/>
              </a:solidFill>
            </a:endParaRPr>
          </a:p>
          <a:p>
            <a:pPr>
              <a:spcAft>
                <a:spcPts val="1200"/>
              </a:spcAft>
              <a:buFont typeface="Arial" panose="020B0604020202020204" pitchFamily="34" charset="0"/>
              <a:buChar char="•"/>
            </a:pPr>
            <a:r>
              <a:rPr lang="en-US" dirty="0"/>
              <a:t>A recipient must perform a cost or price analysis in connection with every procurement action above the Simplified Acquisition Threshold </a:t>
            </a:r>
            <a:endParaRPr lang="en-US" sz="3200" dirty="0">
              <a:solidFill>
                <a:schemeClr val="tx1"/>
              </a:solidFill>
            </a:endParaRPr>
          </a:p>
        </p:txBody>
      </p:sp>
      <p:graphicFrame>
        <p:nvGraphicFramePr>
          <p:cNvPr id="4" name="Diagram 3">
            <a:extLst>
              <a:ext uri="{FF2B5EF4-FFF2-40B4-BE49-F238E27FC236}">
                <a16:creationId xmlns:a16="http://schemas.microsoft.com/office/drawing/2014/main" id="{FE575AFE-2F53-05CA-AE59-2A866E831EF1}"/>
              </a:ext>
            </a:extLst>
          </p:cNvPr>
          <p:cNvGraphicFramePr/>
          <p:nvPr>
            <p:extLst>
              <p:ext uri="{D42A27DB-BD31-4B8C-83A1-F6EECF244321}">
                <p14:modId xmlns:p14="http://schemas.microsoft.com/office/powerpoint/2010/main" val="3345198470"/>
              </p:ext>
            </p:extLst>
          </p:nvPr>
        </p:nvGraphicFramePr>
        <p:xfrm>
          <a:off x="2017178" y="3670766"/>
          <a:ext cx="8616990" cy="270933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TextBox 4">
            <a:extLst>
              <a:ext uri="{FF2B5EF4-FFF2-40B4-BE49-F238E27FC236}">
                <a16:creationId xmlns:a16="http://schemas.microsoft.com/office/drawing/2014/main" id="{D9DBFEC7-AA3C-843E-D266-2886F65D7D97}"/>
              </a:ext>
            </a:extLst>
          </p:cNvPr>
          <p:cNvSpPr txBox="1"/>
          <p:nvPr/>
        </p:nvSpPr>
        <p:spPr>
          <a:xfrm>
            <a:off x="326894" y="6271115"/>
            <a:ext cx="12192002"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hlinkClick r:id="rId9"/>
              </a:rPr>
              <a:t>More about cost or price analysis here</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6" name="Graphic 5" descr="Lightbulb with solid fill">
            <a:extLst>
              <a:ext uri="{FF2B5EF4-FFF2-40B4-BE49-F238E27FC236}">
                <a16:creationId xmlns:a16="http://schemas.microsoft.com/office/drawing/2014/main" id="{F534FBED-1AD5-5D66-9545-7F05ED3C274E}"/>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057650" y="6145203"/>
            <a:ext cx="621155" cy="621155"/>
          </a:xfrm>
          <a:prstGeom prst="rect">
            <a:avLst/>
          </a:prstGeom>
        </p:spPr>
      </p:pic>
    </p:spTree>
    <p:extLst>
      <p:ext uri="{BB962C8B-B14F-4D97-AF65-F5344CB8AC3E}">
        <p14:creationId xmlns:p14="http://schemas.microsoft.com/office/powerpoint/2010/main" val="4243167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DC6088C-C110-72FD-C0C4-7C7DA8350D7D}"/>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9E3EB44-57B1-FE1D-07AA-4B9054F9E9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6056C7E4-E81E-6B96-A75F-9B627BE8D5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9B5F757F-C075-6DDB-438A-83755211A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5462B904-B315-5D9F-7922-9D7F08241A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FD0762B9-BCF8-12BB-9C7D-557C2BEED6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7F62C47-C52D-2452-B70D-73CA57D5DB00}"/>
              </a:ext>
            </a:extLst>
          </p:cNvPr>
          <p:cNvSpPr>
            <a:spLocks noGrp="1"/>
          </p:cNvSpPr>
          <p:nvPr>
            <p:ph type="title"/>
          </p:nvPr>
        </p:nvSpPr>
        <p:spPr>
          <a:xfrm>
            <a:off x="200416" y="294538"/>
            <a:ext cx="11732645" cy="1033669"/>
          </a:xfrm>
        </p:spPr>
        <p:txBody>
          <a:bodyPr>
            <a:normAutofit/>
          </a:bodyPr>
          <a:lstStyle/>
          <a:p>
            <a:pPr algn="ctr"/>
            <a:r>
              <a:rPr lang="en-US" sz="4000" dirty="0">
                <a:solidFill>
                  <a:schemeClr val="bg1"/>
                </a:solidFill>
                <a:latin typeface="Avenir Next LT Pro Demi" panose="020B0704020202020204" pitchFamily="34" charset="0"/>
              </a:rPr>
              <a:t>Comparing Cost or Price Analysis</a:t>
            </a:r>
            <a:endParaRPr lang="en-US" sz="4000" dirty="0">
              <a:solidFill>
                <a:schemeClr val="bg1"/>
              </a:solidFill>
            </a:endParaRPr>
          </a:p>
        </p:txBody>
      </p:sp>
      <p:sp>
        <p:nvSpPr>
          <p:cNvPr id="3" name="Content Placeholder 2">
            <a:extLst>
              <a:ext uri="{FF2B5EF4-FFF2-40B4-BE49-F238E27FC236}">
                <a16:creationId xmlns:a16="http://schemas.microsoft.com/office/drawing/2014/main" id="{01CF378D-60FD-3325-921D-8156894FA06F}"/>
              </a:ext>
            </a:extLst>
          </p:cNvPr>
          <p:cNvSpPr>
            <a:spLocks noGrp="1"/>
          </p:cNvSpPr>
          <p:nvPr>
            <p:ph idx="1"/>
          </p:nvPr>
        </p:nvSpPr>
        <p:spPr>
          <a:xfrm>
            <a:off x="1208385" y="2047075"/>
            <a:ext cx="9528888" cy="4287203"/>
          </a:xfrm>
        </p:spPr>
        <p:txBody>
          <a:bodyPr>
            <a:normAutofit/>
          </a:bodyPr>
          <a:lstStyle/>
          <a:p>
            <a:pPr>
              <a:spcAft>
                <a:spcPts val="1200"/>
              </a:spcAft>
            </a:pPr>
            <a:r>
              <a:rPr lang="en-US" dirty="0">
                <a:solidFill>
                  <a:schemeClr val="tx1"/>
                </a:solidFill>
              </a:rPr>
              <a:t>A </a:t>
            </a:r>
            <a:r>
              <a:rPr lang="en-US" b="1" dirty="0">
                <a:solidFill>
                  <a:schemeClr val="tx1"/>
                </a:solidFill>
              </a:rPr>
              <a:t>price analysis </a:t>
            </a:r>
            <a:r>
              <a:rPr lang="en-US" dirty="0">
                <a:solidFill>
                  <a:schemeClr val="tx1"/>
                </a:solidFill>
              </a:rPr>
              <a:t>is based solely on the total cost or price of a contract, while a </a:t>
            </a:r>
            <a:r>
              <a:rPr lang="en-US" b="1" dirty="0">
                <a:solidFill>
                  <a:schemeClr val="tx1"/>
                </a:solidFill>
              </a:rPr>
              <a:t>cost analysis </a:t>
            </a:r>
            <a:r>
              <a:rPr lang="en-US" dirty="0">
                <a:solidFill>
                  <a:schemeClr val="tx1"/>
                </a:solidFill>
              </a:rPr>
              <a:t>is based on the cost of the component parts of a contract </a:t>
            </a:r>
          </a:p>
          <a:p>
            <a:pPr>
              <a:spcBef>
                <a:spcPts val="1200"/>
              </a:spcBef>
              <a:spcAft>
                <a:spcPts val="1200"/>
              </a:spcAft>
            </a:pPr>
            <a:r>
              <a:rPr lang="en-US" dirty="0">
                <a:solidFill>
                  <a:schemeClr val="tx1"/>
                </a:solidFill>
              </a:rPr>
              <a:t>A </a:t>
            </a:r>
            <a:r>
              <a:rPr lang="en-US" b="1" dirty="0">
                <a:solidFill>
                  <a:schemeClr val="tx1"/>
                </a:solidFill>
              </a:rPr>
              <a:t>price analysis </a:t>
            </a:r>
            <a:r>
              <a:rPr lang="en-US" dirty="0">
                <a:solidFill>
                  <a:schemeClr val="tx1"/>
                </a:solidFill>
              </a:rPr>
              <a:t>is typically used in competitive procurements for commercially available products that are sold to the general public, like vehicles</a:t>
            </a:r>
          </a:p>
          <a:p>
            <a:pPr>
              <a:spcAft>
                <a:spcPts val="1200"/>
              </a:spcAft>
            </a:pPr>
            <a:r>
              <a:rPr lang="en-US" dirty="0">
                <a:solidFill>
                  <a:schemeClr val="tx1"/>
                </a:solidFill>
              </a:rPr>
              <a:t>A </a:t>
            </a:r>
            <a:r>
              <a:rPr lang="en-US" b="1" dirty="0">
                <a:solidFill>
                  <a:schemeClr val="tx1"/>
                </a:solidFill>
              </a:rPr>
              <a:t>cost analysis </a:t>
            </a:r>
            <a:r>
              <a:rPr lang="en-US" dirty="0">
                <a:solidFill>
                  <a:schemeClr val="tx1"/>
                </a:solidFill>
              </a:rPr>
              <a:t>is commonly used for construction or repair contracts with multiple cost elements, and it also applies to contracts for professional services, or sole-source services</a:t>
            </a:r>
          </a:p>
        </p:txBody>
      </p:sp>
    </p:spTree>
    <p:extLst>
      <p:ext uri="{BB962C8B-B14F-4D97-AF65-F5344CB8AC3E}">
        <p14:creationId xmlns:p14="http://schemas.microsoft.com/office/powerpoint/2010/main" val="24182675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33B000B-AF3B-1A82-B09E-E0DAC5808BB2}"/>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025BE03-8B70-6C17-A854-E00D02FB99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B974D83E-F602-9F0D-017F-8BA8A08742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A93CD9D5-2D93-865F-F1C6-B78DAC6993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6664241D-7E05-8D43-B4BC-9CA3636885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BA76362D-9324-6735-8A2E-6C9057EDA4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8378275-8EC5-EF7D-A1C6-16F79B86C58A}"/>
              </a:ext>
            </a:extLst>
          </p:cNvPr>
          <p:cNvSpPr>
            <a:spLocks noGrp="1"/>
          </p:cNvSpPr>
          <p:nvPr>
            <p:ph type="title"/>
          </p:nvPr>
        </p:nvSpPr>
        <p:spPr>
          <a:xfrm>
            <a:off x="200416" y="294538"/>
            <a:ext cx="11732645" cy="1033669"/>
          </a:xfrm>
        </p:spPr>
        <p:txBody>
          <a:bodyPr>
            <a:normAutofit/>
          </a:bodyPr>
          <a:lstStyle/>
          <a:p>
            <a:pPr algn="ctr"/>
            <a:r>
              <a:rPr lang="en-US" sz="4000" dirty="0">
                <a:solidFill>
                  <a:schemeClr val="bg1"/>
                </a:solidFill>
                <a:latin typeface="Avenir Next LT Pro Demi" panose="020B0704020202020204" pitchFamily="34" charset="0"/>
              </a:rPr>
              <a:t>Simplified Acquisition Threshold</a:t>
            </a:r>
            <a:endParaRPr lang="en-US" sz="4000" dirty="0">
              <a:solidFill>
                <a:schemeClr val="bg1"/>
              </a:solidFill>
            </a:endParaRPr>
          </a:p>
        </p:txBody>
      </p:sp>
      <p:sp>
        <p:nvSpPr>
          <p:cNvPr id="3" name="Content Placeholder 2">
            <a:extLst>
              <a:ext uri="{FF2B5EF4-FFF2-40B4-BE49-F238E27FC236}">
                <a16:creationId xmlns:a16="http://schemas.microsoft.com/office/drawing/2014/main" id="{936B0E76-3039-E572-9A64-A21F0F2F40D5}"/>
              </a:ext>
            </a:extLst>
          </p:cNvPr>
          <p:cNvSpPr>
            <a:spLocks noGrp="1"/>
          </p:cNvSpPr>
          <p:nvPr>
            <p:ph idx="1"/>
          </p:nvPr>
        </p:nvSpPr>
        <p:spPr>
          <a:xfrm>
            <a:off x="773228" y="2009567"/>
            <a:ext cx="10587019" cy="4287203"/>
          </a:xfrm>
        </p:spPr>
        <p:txBody>
          <a:bodyPr>
            <a:normAutofit/>
          </a:bodyPr>
          <a:lstStyle/>
          <a:p>
            <a:pPr>
              <a:spcAft>
                <a:spcPts val="1200"/>
              </a:spcAft>
              <a:buFont typeface="Arial" panose="020B0604020202020204" pitchFamily="34" charset="0"/>
              <a:buChar char="•"/>
            </a:pPr>
            <a:r>
              <a:rPr lang="en-US" dirty="0"/>
              <a:t>The federal simplified acquisition threshold is </a:t>
            </a:r>
            <a:r>
              <a:rPr lang="en-US" b="1" dirty="0"/>
              <a:t>$250,000</a:t>
            </a:r>
          </a:p>
          <a:p>
            <a:pPr>
              <a:spcAft>
                <a:spcPts val="1200"/>
              </a:spcAft>
              <a:buFont typeface="Arial" panose="020B0604020202020204" pitchFamily="34" charset="0"/>
              <a:buChar char="•"/>
            </a:pPr>
            <a:r>
              <a:rPr lang="en-US" dirty="0">
                <a:solidFill>
                  <a:schemeClr val="tx1"/>
                </a:solidFill>
              </a:rPr>
              <a:t>But remember that recipient</a:t>
            </a:r>
            <a:r>
              <a:rPr lang="en-US" dirty="0"/>
              <a:t>s must follow the </a:t>
            </a:r>
            <a:r>
              <a:rPr lang="en-US" b="1" dirty="0"/>
              <a:t>most restrictive rule </a:t>
            </a:r>
            <a:r>
              <a:rPr lang="en-US" dirty="0"/>
              <a:t>and competitive bidding is required by state law for some contracts</a:t>
            </a:r>
          </a:p>
          <a:p>
            <a:pPr lvl="1">
              <a:spcAft>
                <a:spcPts val="1200"/>
              </a:spcAft>
            </a:pPr>
            <a:r>
              <a:rPr lang="en-US" dirty="0">
                <a:solidFill>
                  <a:schemeClr val="tx1"/>
                </a:solidFill>
              </a:rPr>
              <a:t>Purchase of Goods: $90,000</a:t>
            </a:r>
          </a:p>
          <a:p>
            <a:pPr lvl="1">
              <a:spcAft>
                <a:spcPts val="1200"/>
              </a:spcAft>
            </a:pPr>
            <a:r>
              <a:rPr lang="en-US" dirty="0">
                <a:solidFill>
                  <a:schemeClr val="tx1"/>
                </a:solidFill>
              </a:rPr>
              <a:t>Construction or Repair: $250,000</a:t>
            </a:r>
          </a:p>
          <a:p>
            <a:pPr lvl="1">
              <a:spcAft>
                <a:spcPts val="1200"/>
              </a:spcAft>
            </a:pPr>
            <a:r>
              <a:rPr lang="en-US" dirty="0">
                <a:solidFill>
                  <a:schemeClr val="tx1"/>
                </a:solidFill>
              </a:rPr>
              <a:t>Architectural/Engineering: $50,000 (if exercising Mini-Brooks Act exemption)</a:t>
            </a:r>
          </a:p>
          <a:p>
            <a:pPr lvl="1">
              <a:spcAft>
                <a:spcPts val="1200"/>
              </a:spcAft>
            </a:pPr>
            <a:r>
              <a:rPr lang="en-US" dirty="0">
                <a:solidFill>
                  <a:schemeClr val="tx1"/>
                </a:solidFill>
              </a:rPr>
              <a:t>Other Services: $250,000</a:t>
            </a:r>
          </a:p>
        </p:txBody>
      </p:sp>
      <p:sp>
        <p:nvSpPr>
          <p:cNvPr id="7" name="TextBox 6">
            <a:extLst>
              <a:ext uri="{FF2B5EF4-FFF2-40B4-BE49-F238E27FC236}">
                <a16:creationId xmlns:a16="http://schemas.microsoft.com/office/drawing/2014/main" id="{4948E8E1-89C7-3DCB-4674-00A4FF3FE553}"/>
              </a:ext>
            </a:extLst>
          </p:cNvPr>
          <p:cNvSpPr txBox="1"/>
          <p:nvPr/>
        </p:nvSpPr>
        <p:spPr>
          <a:xfrm>
            <a:off x="2682220" y="6296770"/>
            <a:ext cx="7286906" cy="461665"/>
          </a:xfrm>
          <a:prstGeom prst="rect">
            <a:avLst/>
          </a:prstGeom>
          <a:noFill/>
        </p:spPr>
        <p:txBody>
          <a:bodyPr wrap="square" rtlCol="0">
            <a:spAutoFit/>
          </a:bodyPr>
          <a:lstStyle/>
          <a:p>
            <a:r>
              <a:rPr lang="en-US" sz="2400" b="1" i="1" dirty="0">
                <a:solidFill>
                  <a:srgbClr val="C00000"/>
                </a:solidFill>
              </a:rPr>
              <a:t>ALL contract types are subject to the Uniform Guidance! </a:t>
            </a:r>
          </a:p>
        </p:txBody>
      </p:sp>
    </p:spTree>
    <p:extLst>
      <p:ext uri="{BB962C8B-B14F-4D97-AF65-F5344CB8AC3E}">
        <p14:creationId xmlns:p14="http://schemas.microsoft.com/office/powerpoint/2010/main" val="1697344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B601ADA-33A4-B433-6EA1-0C2D8873B826}"/>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F568396-239C-A585-6DE1-36AB265204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EFB1635D-B236-BFF9-9472-F609797A5C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4DE6DA7B-032E-8B0E-5319-6721452F7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A7F145BC-82CF-6868-CD06-C3A9696AF0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64877060-4CF3-7AD3-8AE8-6F00F0C152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EEEDDF9-3F74-5220-BF39-A808777D29FF}"/>
              </a:ext>
            </a:extLst>
          </p:cNvPr>
          <p:cNvSpPr>
            <a:spLocks noGrp="1"/>
          </p:cNvSpPr>
          <p:nvPr>
            <p:ph type="title"/>
          </p:nvPr>
        </p:nvSpPr>
        <p:spPr>
          <a:xfrm>
            <a:off x="200416" y="294538"/>
            <a:ext cx="11732645" cy="1033669"/>
          </a:xfrm>
        </p:spPr>
        <p:txBody>
          <a:bodyPr>
            <a:normAutofit/>
          </a:bodyPr>
          <a:lstStyle/>
          <a:p>
            <a:pPr algn="ctr"/>
            <a:r>
              <a:rPr lang="en-US" sz="4000" dirty="0">
                <a:solidFill>
                  <a:schemeClr val="bg1"/>
                </a:solidFill>
                <a:latin typeface="Avenir Next LT Pro Demi" panose="020B0704020202020204" pitchFamily="34" charset="0"/>
              </a:rPr>
              <a:t>Step 1: Independent Cost Estimate</a:t>
            </a:r>
            <a:endParaRPr lang="en-US" sz="4000" dirty="0">
              <a:solidFill>
                <a:schemeClr val="bg1"/>
              </a:solidFill>
            </a:endParaRPr>
          </a:p>
        </p:txBody>
      </p:sp>
      <p:sp>
        <p:nvSpPr>
          <p:cNvPr id="3" name="Content Placeholder 2">
            <a:extLst>
              <a:ext uri="{FF2B5EF4-FFF2-40B4-BE49-F238E27FC236}">
                <a16:creationId xmlns:a16="http://schemas.microsoft.com/office/drawing/2014/main" id="{2E12F089-9455-5E17-16CE-629BA3E02C86}"/>
              </a:ext>
            </a:extLst>
          </p:cNvPr>
          <p:cNvSpPr>
            <a:spLocks noGrp="1"/>
          </p:cNvSpPr>
          <p:nvPr>
            <p:ph idx="1"/>
          </p:nvPr>
        </p:nvSpPr>
        <p:spPr>
          <a:xfrm>
            <a:off x="1208384" y="2047075"/>
            <a:ext cx="9722851" cy="4287203"/>
          </a:xfrm>
        </p:spPr>
        <p:txBody>
          <a:bodyPr>
            <a:normAutofit/>
          </a:bodyPr>
          <a:lstStyle/>
          <a:p>
            <a:pPr>
              <a:spcBef>
                <a:spcPts val="1200"/>
              </a:spcBef>
              <a:spcAft>
                <a:spcPts val="1200"/>
              </a:spcAft>
              <a:buFont typeface="Arial" panose="020B0604020202020204" pitchFamily="34" charset="0"/>
              <a:buChar char="•"/>
            </a:pPr>
            <a:r>
              <a:rPr lang="en-US" dirty="0"/>
              <a:t>Goal is to estimate a reasonable price range for the cost of a good or service </a:t>
            </a:r>
            <a:r>
              <a:rPr lang="en-US" b="1" i="1" dirty="0"/>
              <a:t>prior</a:t>
            </a:r>
            <a:r>
              <a:rPr lang="en-US" dirty="0"/>
              <a:t> to solicitation </a:t>
            </a:r>
          </a:p>
          <a:p>
            <a:pPr>
              <a:spcBef>
                <a:spcPts val="1200"/>
              </a:spcBef>
              <a:spcAft>
                <a:spcPts val="1200"/>
              </a:spcAft>
              <a:buFont typeface="Arial" panose="020B0604020202020204" pitchFamily="34" charset="0"/>
              <a:buChar char="•"/>
            </a:pPr>
            <a:r>
              <a:rPr lang="en-US" dirty="0">
                <a:solidFill>
                  <a:schemeClr val="tx1"/>
                </a:solidFill>
              </a:rPr>
              <a:t>The basis for research depends on </a:t>
            </a:r>
            <a:r>
              <a:rPr lang="en-US" dirty="0"/>
              <a:t>what is being procured and whether a cost or price analysis is required</a:t>
            </a:r>
          </a:p>
          <a:p>
            <a:pPr>
              <a:spcBef>
                <a:spcPts val="1200"/>
              </a:spcBef>
              <a:spcAft>
                <a:spcPts val="1200"/>
              </a:spcAft>
              <a:buFont typeface="Arial" panose="020B0604020202020204" pitchFamily="34" charset="0"/>
              <a:buChar char="•"/>
            </a:pPr>
            <a:r>
              <a:rPr lang="en-US" dirty="0"/>
              <a:t>Local governments should gather and document as much relevant data as possible to substantiate their analysis</a:t>
            </a:r>
          </a:p>
          <a:p>
            <a:pPr>
              <a:spcBef>
                <a:spcPts val="1200"/>
              </a:spcBef>
              <a:spcAft>
                <a:spcPts val="1200"/>
              </a:spcAft>
              <a:buFont typeface="Arial" panose="020B0604020202020204" pitchFamily="34" charset="0"/>
              <a:buChar char="•"/>
            </a:pPr>
            <a:endParaRPr lang="en-US" dirty="0"/>
          </a:p>
        </p:txBody>
      </p:sp>
    </p:spTree>
    <p:extLst>
      <p:ext uri="{BB962C8B-B14F-4D97-AF65-F5344CB8AC3E}">
        <p14:creationId xmlns:p14="http://schemas.microsoft.com/office/powerpoint/2010/main" val="2942736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569C51D-DFB5-C34F-8C3B-824DC8F97326}"/>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F8FBB0-1BA2-6849-24C5-0F0C265AF5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6BAE367F-939A-F54C-2752-706EA5DD93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2B1DE199-B811-4BFB-7D34-48A3B4B0C4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DD47BA1D-DA4D-21EC-0508-1B55453B3A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47241034-3A4E-3187-BFFE-BF231E5323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280EC84-2C9F-21C2-C791-A43E4240E25C}"/>
              </a:ext>
            </a:extLst>
          </p:cNvPr>
          <p:cNvSpPr>
            <a:spLocks noGrp="1"/>
          </p:cNvSpPr>
          <p:nvPr>
            <p:ph type="title"/>
          </p:nvPr>
        </p:nvSpPr>
        <p:spPr>
          <a:xfrm>
            <a:off x="200416" y="294538"/>
            <a:ext cx="11732645" cy="1033669"/>
          </a:xfrm>
        </p:spPr>
        <p:txBody>
          <a:bodyPr>
            <a:normAutofit/>
          </a:bodyPr>
          <a:lstStyle/>
          <a:p>
            <a:pPr algn="ctr"/>
            <a:r>
              <a:rPr lang="en-US" sz="4000" dirty="0">
                <a:solidFill>
                  <a:schemeClr val="bg1"/>
                </a:solidFill>
                <a:latin typeface="Avenir Next LT Pro Demi" panose="020B0704020202020204" pitchFamily="34" charset="0"/>
              </a:rPr>
              <a:t>Step 1: Independent Cost Estimate</a:t>
            </a:r>
            <a:endParaRPr lang="en-US" sz="4000" dirty="0">
              <a:solidFill>
                <a:schemeClr val="bg1"/>
              </a:solidFill>
            </a:endParaRPr>
          </a:p>
        </p:txBody>
      </p:sp>
      <p:sp>
        <p:nvSpPr>
          <p:cNvPr id="3" name="Content Placeholder 2">
            <a:extLst>
              <a:ext uri="{FF2B5EF4-FFF2-40B4-BE49-F238E27FC236}">
                <a16:creationId xmlns:a16="http://schemas.microsoft.com/office/drawing/2014/main" id="{E7ECA4B9-F2D8-3778-BF57-7C7FB9C6298A}"/>
              </a:ext>
            </a:extLst>
          </p:cNvPr>
          <p:cNvSpPr>
            <a:spLocks noGrp="1"/>
          </p:cNvSpPr>
          <p:nvPr>
            <p:ph idx="1"/>
          </p:nvPr>
        </p:nvSpPr>
        <p:spPr>
          <a:xfrm>
            <a:off x="778894" y="2084114"/>
            <a:ext cx="4790634" cy="4287203"/>
          </a:xfrm>
        </p:spPr>
        <p:txBody>
          <a:bodyPr>
            <a:normAutofit/>
          </a:bodyPr>
          <a:lstStyle/>
          <a:p>
            <a:pPr marL="0" indent="0" algn="ctr">
              <a:spcBef>
                <a:spcPts val="1200"/>
              </a:spcBef>
              <a:spcAft>
                <a:spcPts val="1200"/>
              </a:spcAft>
              <a:buNone/>
            </a:pPr>
            <a:r>
              <a:rPr lang="en-US" b="1" i="1" dirty="0">
                <a:solidFill>
                  <a:schemeClr val="tx2"/>
                </a:solidFill>
              </a:rPr>
              <a:t>Price Analysis </a:t>
            </a:r>
          </a:p>
          <a:p>
            <a:pPr marL="342900" marR="0" lvl="0" indent="-342900">
              <a:lnSpc>
                <a:spcPct val="107000"/>
              </a:lnSpc>
              <a:spcAft>
                <a:spcPts val="800"/>
              </a:spcAft>
              <a:buSzPts val="1000"/>
              <a:buFont typeface="Symbol" panose="05050102010706020507" pitchFamily="18" charset="2"/>
              <a:buChar char=""/>
              <a:tabLst>
                <a:tab pos="457200" algn="l"/>
              </a:tabLs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Compare past prices</a:t>
            </a:r>
          </a:p>
          <a:p>
            <a:pPr marL="342900" marR="0" lvl="0" indent="-342900">
              <a:lnSpc>
                <a:spcPct val="107000"/>
              </a:lnSpc>
              <a:spcAft>
                <a:spcPts val="800"/>
              </a:spcAft>
              <a:buSzPts val="1000"/>
              <a:buFont typeface="Symbol" panose="05050102010706020507" pitchFamily="18" charset="2"/>
              <a:buChar char=""/>
              <a:tabLst>
                <a:tab pos="457200" algn="l"/>
              </a:tabLs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Apply yardsticks</a:t>
            </a:r>
          </a:p>
          <a:p>
            <a:pPr marL="342900" marR="0" lvl="0" indent="-342900">
              <a:lnSpc>
                <a:spcPct val="107000"/>
              </a:lnSpc>
              <a:spcAft>
                <a:spcPts val="800"/>
              </a:spcAft>
              <a:buSzPts val="1000"/>
              <a:buFont typeface="Symbol" panose="05050102010706020507" pitchFamily="18" charset="2"/>
              <a:buChar char=""/>
              <a:tabLst>
                <a:tab pos="457200" algn="l"/>
              </a:tabLs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Compare catalog pricing or published price lists</a:t>
            </a:r>
          </a:p>
          <a:p>
            <a:pPr marL="342900" marR="0" lvl="0" indent="-342900">
              <a:lnSpc>
                <a:spcPct val="107000"/>
              </a:lnSpc>
              <a:spcAft>
                <a:spcPts val="800"/>
              </a:spcAft>
              <a:buSzPts val="1000"/>
              <a:buFont typeface="Symbol" panose="05050102010706020507" pitchFamily="18" charset="2"/>
              <a:buChar char=""/>
              <a:tabLst>
                <a:tab pos="457200" algn="l"/>
              </a:tabLs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Conduct market research</a:t>
            </a:r>
          </a:p>
          <a:p>
            <a:pPr marL="342900" marR="0" lvl="0" indent="-342900">
              <a:lnSpc>
                <a:spcPct val="107000"/>
              </a:lnSpc>
              <a:spcAft>
                <a:spcPts val="800"/>
              </a:spcAft>
              <a:buSzPts val="1000"/>
              <a:buFont typeface="Symbol" panose="05050102010706020507" pitchFamily="18" charset="2"/>
              <a:buChar char=""/>
              <a:tabLst>
                <a:tab pos="457200" algn="l"/>
              </a:tabLs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Compare proposals</a:t>
            </a:r>
          </a:p>
          <a:p>
            <a:pPr>
              <a:spcBef>
                <a:spcPts val="1200"/>
              </a:spcBef>
              <a:spcAft>
                <a:spcPts val="1200"/>
              </a:spcAft>
              <a:buFont typeface="Arial" panose="020B0604020202020204" pitchFamily="34" charset="0"/>
              <a:buChar char="•"/>
            </a:pPr>
            <a:endParaRPr lang="en-US" dirty="0"/>
          </a:p>
        </p:txBody>
      </p:sp>
      <p:sp>
        <p:nvSpPr>
          <p:cNvPr id="4" name="Content Placeholder 2">
            <a:extLst>
              <a:ext uri="{FF2B5EF4-FFF2-40B4-BE49-F238E27FC236}">
                <a16:creationId xmlns:a16="http://schemas.microsoft.com/office/drawing/2014/main" id="{1F75D629-5410-4A1F-EE74-58EB328A4DEB}"/>
              </a:ext>
            </a:extLst>
          </p:cNvPr>
          <p:cNvSpPr txBox="1">
            <a:spLocks/>
          </p:cNvSpPr>
          <p:nvPr/>
        </p:nvSpPr>
        <p:spPr>
          <a:xfrm>
            <a:off x="6485447" y="2077423"/>
            <a:ext cx="4790634" cy="428720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1200"/>
              </a:spcBef>
              <a:spcAft>
                <a:spcPts val="1200"/>
              </a:spcAft>
              <a:buFont typeface="Arial" panose="020B0604020202020204" pitchFamily="34" charset="0"/>
              <a:buNone/>
            </a:pPr>
            <a:r>
              <a:rPr lang="en-US" b="1" i="1" dirty="0">
                <a:solidFill>
                  <a:schemeClr val="tx2"/>
                </a:solidFill>
              </a:rPr>
              <a:t>Cost Analysis </a:t>
            </a:r>
          </a:p>
          <a:p>
            <a:pPr marL="342900" marR="0" lvl="0" indent="-342900">
              <a:lnSpc>
                <a:spcPct val="107000"/>
              </a:lnSpc>
              <a:spcAft>
                <a:spcPts val="800"/>
              </a:spcAft>
              <a:buSzPts val="1000"/>
              <a:buFont typeface="Symbol" panose="05050102010706020507" pitchFamily="18" charset="2"/>
              <a:buChar char=""/>
              <a:tabLst>
                <a:tab pos="457200" algn="l"/>
              </a:tabLs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Compare the same contractor’s pricing</a:t>
            </a:r>
          </a:p>
          <a:p>
            <a:pPr marL="342900" marR="0" lvl="0" indent="-342900">
              <a:lnSpc>
                <a:spcPct val="107000"/>
              </a:lnSpc>
              <a:spcAft>
                <a:spcPts val="800"/>
              </a:spcAft>
              <a:buSzPts val="1000"/>
              <a:buFont typeface="Symbol" panose="05050102010706020507" pitchFamily="18" charset="2"/>
              <a:buChar char=""/>
              <a:tabLst>
                <a:tab pos="457200" algn="l"/>
              </a:tabLs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Compare other contractors’ pricing</a:t>
            </a:r>
          </a:p>
          <a:p>
            <a:pPr marL="342900" marR="0" lvl="0" indent="-342900">
              <a:lnSpc>
                <a:spcPct val="107000"/>
              </a:lnSpc>
              <a:spcAft>
                <a:spcPts val="800"/>
              </a:spcAft>
              <a:buSzPts val="1000"/>
              <a:buFont typeface="Symbol" panose="05050102010706020507" pitchFamily="18" charset="2"/>
              <a:buChar char=""/>
              <a:tabLst>
                <a:tab pos="457200" algn="l"/>
              </a:tabLs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Compare previous cost estimates</a:t>
            </a:r>
          </a:p>
          <a:p>
            <a:pPr>
              <a:spcBef>
                <a:spcPts val="1200"/>
              </a:spcBef>
              <a:spcAft>
                <a:spcPts val="1200"/>
              </a:spcAft>
            </a:pPr>
            <a:endParaRPr lang="en-US" dirty="0"/>
          </a:p>
        </p:txBody>
      </p:sp>
    </p:spTree>
    <p:extLst>
      <p:ext uri="{BB962C8B-B14F-4D97-AF65-F5344CB8AC3E}">
        <p14:creationId xmlns:p14="http://schemas.microsoft.com/office/powerpoint/2010/main" val="3931182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49F1B1E-2624-38D0-7C24-C3155FACEBBE}"/>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325A764-7161-31AC-20DC-93E44FD49F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B630226E-EB35-81FB-11B2-FDFED544C5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8FF41A06-B465-3C78-E8FB-ED5B3544CA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06EB70EF-28DA-665D-48A5-80E2E3D7C9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1AE32BE6-A243-FAED-02BC-D6E1318B41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E5FA3F1-588D-490F-4896-DB849A9B30CA}"/>
              </a:ext>
            </a:extLst>
          </p:cNvPr>
          <p:cNvSpPr>
            <a:spLocks noGrp="1"/>
          </p:cNvSpPr>
          <p:nvPr>
            <p:ph type="title"/>
          </p:nvPr>
        </p:nvSpPr>
        <p:spPr>
          <a:xfrm>
            <a:off x="200416" y="294538"/>
            <a:ext cx="11732645" cy="1033669"/>
          </a:xfrm>
        </p:spPr>
        <p:txBody>
          <a:bodyPr>
            <a:normAutofit/>
          </a:bodyPr>
          <a:lstStyle/>
          <a:p>
            <a:pPr algn="ctr"/>
            <a:r>
              <a:rPr lang="en-US" sz="4000" dirty="0">
                <a:solidFill>
                  <a:schemeClr val="bg1"/>
                </a:solidFill>
                <a:latin typeface="Avenir Next LT Pro Demi" panose="020B0704020202020204" pitchFamily="34" charset="0"/>
              </a:rPr>
              <a:t>Possible Step 2: Price Analysis</a:t>
            </a:r>
            <a:endParaRPr lang="en-US" sz="4000" dirty="0">
              <a:solidFill>
                <a:schemeClr val="bg1"/>
              </a:solidFill>
            </a:endParaRPr>
          </a:p>
        </p:txBody>
      </p:sp>
      <p:sp>
        <p:nvSpPr>
          <p:cNvPr id="3" name="Content Placeholder 2">
            <a:extLst>
              <a:ext uri="{FF2B5EF4-FFF2-40B4-BE49-F238E27FC236}">
                <a16:creationId xmlns:a16="http://schemas.microsoft.com/office/drawing/2014/main" id="{D66625A5-A101-3BE2-21F5-6FC2ED0A05DE}"/>
              </a:ext>
            </a:extLst>
          </p:cNvPr>
          <p:cNvSpPr>
            <a:spLocks noGrp="1"/>
          </p:cNvSpPr>
          <p:nvPr>
            <p:ph idx="1"/>
          </p:nvPr>
        </p:nvSpPr>
        <p:spPr>
          <a:xfrm>
            <a:off x="1208384" y="2047075"/>
            <a:ext cx="9833689" cy="4287203"/>
          </a:xfrm>
        </p:spPr>
        <p:txBody>
          <a:bodyPr>
            <a:normAutofit/>
          </a:bodyPr>
          <a:lstStyle/>
          <a:p>
            <a:pPr>
              <a:spcBef>
                <a:spcPts val="1200"/>
              </a:spcBef>
              <a:spcAft>
                <a:spcPts val="1200"/>
              </a:spcAft>
              <a:buFont typeface="Arial" panose="020B0604020202020204" pitchFamily="34" charset="0"/>
              <a:buChar char="•"/>
            </a:pPr>
            <a:r>
              <a:rPr lang="en-US" dirty="0"/>
              <a:t>Use the cost estimate and proposals received to evaluate that the costs for the contract are reasonable</a:t>
            </a:r>
          </a:p>
          <a:p>
            <a:pPr>
              <a:spcBef>
                <a:spcPts val="1200"/>
              </a:spcBef>
              <a:spcAft>
                <a:spcPts val="1200"/>
              </a:spcAft>
              <a:buFont typeface="Arial" panose="020B0604020202020204" pitchFamily="34" charset="0"/>
              <a:buChar char="•"/>
            </a:pPr>
            <a:r>
              <a:rPr lang="en-US" dirty="0"/>
              <a:t>According to 2 C.F.R. 200.404, a cost is reasonable if it does not exceed that which would be incurred by a prudent person under the circumstances at the time the cost is incurred</a:t>
            </a:r>
            <a:endParaRPr lang="en-US" sz="3200" dirty="0">
              <a:solidFill>
                <a:schemeClr val="tx1"/>
              </a:solidFill>
            </a:endParaRPr>
          </a:p>
        </p:txBody>
      </p:sp>
      <p:pic>
        <p:nvPicPr>
          <p:cNvPr id="5" name="Picture 4" descr="A white van with black stripes&#10;&#10;Description automatically generated">
            <a:extLst>
              <a:ext uri="{FF2B5EF4-FFF2-40B4-BE49-F238E27FC236}">
                <a16:creationId xmlns:a16="http://schemas.microsoft.com/office/drawing/2014/main" id="{802B6B2D-4BF3-0A5D-A85B-C37F52C15ED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57650" y="4644151"/>
            <a:ext cx="4194342" cy="2139770"/>
          </a:xfrm>
          <a:prstGeom prst="rect">
            <a:avLst/>
          </a:prstGeom>
        </p:spPr>
      </p:pic>
    </p:spTree>
    <p:extLst>
      <p:ext uri="{BB962C8B-B14F-4D97-AF65-F5344CB8AC3E}">
        <p14:creationId xmlns:p14="http://schemas.microsoft.com/office/powerpoint/2010/main" val="29456287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094D91C-2B16-D6FD-EACD-F7BE623E9814}"/>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86537C1-7F57-C54D-DD21-6FD3369067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F10EFC70-F270-7E11-2FED-9670F29B0F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63951DA0-F53D-D1F5-76EC-67F869CF8C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C79488EF-36AC-A743-E2EB-21E9682A1B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40F024B8-8C68-D08B-4547-CC61CEEA41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F3C81A8-35E1-3664-0FB2-FFECEA5AFFB6}"/>
              </a:ext>
            </a:extLst>
          </p:cNvPr>
          <p:cNvSpPr>
            <a:spLocks noGrp="1"/>
          </p:cNvSpPr>
          <p:nvPr>
            <p:ph type="title"/>
          </p:nvPr>
        </p:nvSpPr>
        <p:spPr>
          <a:xfrm>
            <a:off x="200416" y="294538"/>
            <a:ext cx="11732645" cy="1033669"/>
          </a:xfrm>
        </p:spPr>
        <p:txBody>
          <a:bodyPr>
            <a:normAutofit/>
          </a:bodyPr>
          <a:lstStyle/>
          <a:p>
            <a:pPr algn="ctr"/>
            <a:r>
              <a:rPr lang="en-US" sz="4000" dirty="0">
                <a:solidFill>
                  <a:schemeClr val="bg1"/>
                </a:solidFill>
                <a:latin typeface="Avenir Next LT Pro Demi" panose="020B0704020202020204" pitchFamily="34" charset="0"/>
              </a:rPr>
              <a:t>Possible Step 2: Cost Analysis</a:t>
            </a:r>
            <a:endParaRPr lang="en-US" sz="4000" dirty="0">
              <a:solidFill>
                <a:schemeClr val="bg1"/>
              </a:solidFill>
            </a:endParaRPr>
          </a:p>
        </p:txBody>
      </p:sp>
      <p:sp>
        <p:nvSpPr>
          <p:cNvPr id="3" name="Content Placeholder 2">
            <a:extLst>
              <a:ext uri="{FF2B5EF4-FFF2-40B4-BE49-F238E27FC236}">
                <a16:creationId xmlns:a16="http://schemas.microsoft.com/office/drawing/2014/main" id="{8A413B8E-D49E-F822-8638-36778CC90A79}"/>
              </a:ext>
            </a:extLst>
          </p:cNvPr>
          <p:cNvSpPr>
            <a:spLocks noGrp="1"/>
          </p:cNvSpPr>
          <p:nvPr>
            <p:ph idx="1"/>
          </p:nvPr>
        </p:nvSpPr>
        <p:spPr>
          <a:xfrm>
            <a:off x="1208384" y="2047076"/>
            <a:ext cx="10027651" cy="4270598"/>
          </a:xfrm>
        </p:spPr>
        <p:txBody>
          <a:bodyPr>
            <a:normAutofit/>
          </a:bodyPr>
          <a:lstStyle/>
          <a:p>
            <a:pPr>
              <a:spcAft>
                <a:spcPts val="1200"/>
              </a:spcAft>
              <a:buFont typeface="Arial" panose="020B0604020202020204" pitchFamily="34" charset="0"/>
              <a:buChar char="•"/>
            </a:pPr>
            <a:r>
              <a:rPr lang="en-US" dirty="0"/>
              <a:t>Use the cost estimate and proposals received to evaluate that the costs for the contract are reasonable</a:t>
            </a:r>
          </a:p>
          <a:p>
            <a:pPr>
              <a:spcAft>
                <a:spcPts val="1200"/>
              </a:spcAft>
              <a:buFont typeface="Arial" panose="020B0604020202020204" pitchFamily="34" charset="0"/>
              <a:buChar char="•"/>
            </a:pPr>
            <a:r>
              <a:rPr lang="en-US" dirty="0"/>
              <a:t>According to 2 C.F.R. 200.404, a cost is reasonable if it does not exceed that which would be incurred by a prudent person under the circumstances at the time the cost is incurred</a:t>
            </a:r>
            <a:endParaRPr lang="en-US" sz="3200" dirty="0">
              <a:solidFill>
                <a:schemeClr val="tx1"/>
              </a:solidFill>
            </a:endParaRPr>
          </a:p>
        </p:txBody>
      </p:sp>
      <p:pic>
        <p:nvPicPr>
          <p:cNvPr id="5" name="Picture 4" descr="A yellow construction vehicle with a large bucket&#10;&#10;Description automatically generated with medium confidence">
            <a:extLst>
              <a:ext uri="{FF2B5EF4-FFF2-40B4-BE49-F238E27FC236}">
                <a16:creationId xmlns:a16="http://schemas.microsoft.com/office/drawing/2014/main" id="{EFB6C978-BFE0-7C93-D7F3-3FA80777790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04874" y="4182375"/>
            <a:ext cx="3828187" cy="2563091"/>
          </a:xfrm>
          <a:prstGeom prst="rect">
            <a:avLst/>
          </a:prstGeom>
        </p:spPr>
      </p:pic>
    </p:spTree>
    <p:extLst>
      <p:ext uri="{BB962C8B-B14F-4D97-AF65-F5344CB8AC3E}">
        <p14:creationId xmlns:p14="http://schemas.microsoft.com/office/powerpoint/2010/main" val="2733832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0655DA7-1B48-D177-5E01-C71985693AE4}"/>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4C458B3-D320-DBD8-A503-3B03D0ECF8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D9BD51C2-D266-F88C-50C6-23B4C89359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1DD7CFD4-96D3-F3AC-1196-59745AF498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05E91DB3-1BB9-4B5A-FB73-F0BD660EE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98781152-8FE3-8146-95FA-084228E2F2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9E89888-CABB-826B-3DDC-172953EC5B89}"/>
              </a:ext>
            </a:extLst>
          </p:cNvPr>
          <p:cNvSpPr>
            <a:spLocks noGrp="1"/>
          </p:cNvSpPr>
          <p:nvPr>
            <p:ph type="title"/>
          </p:nvPr>
        </p:nvSpPr>
        <p:spPr>
          <a:xfrm>
            <a:off x="200416" y="294538"/>
            <a:ext cx="11732645" cy="1033669"/>
          </a:xfrm>
        </p:spPr>
        <p:txBody>
          <a:bodyPr>
            <a:normAutofit/>
          </a:bodyPr>
          <a:lstStyle/>
          <a:p>
            <a:pPr algn="ctr"/>
            <a:r>
              <a:rPr lang="en-US" sz="4000" dirty="0">
                <a:solidFill>
                  <a:schemeClr val="bg1"/>
                </a:solidFill>
                <a:latin typeface="Avenir Next LT Pro Demi" panose="020B0704020202020204" pitchFamily="34" charset="0"/>
              </a:rPr>
              <a:t>Other Things to Remember</a:t>
            </a:r>
            <a:endParaRPr lang="en-US" sz="4000" dirty="0">
              <a:solidFill>
                <a:schemeClr val="bg1"/>
              </a:solidFill>
            </a:endParaRPr>
          </a:p>
        </p:txBody>
      </p:sp>
      <p:sp>
        <p:nvSpPr>
          <p:cNvPr id="3" name="Content Placeholder 2">
            <a:extLst>
              <a:ext uri="{FF2B5EF4-FFF2-40B4-BE49-F238E27FC236}">
                <a16:creationId xmlns:a16="http://schemas.microsoft.com/office/drawing/2014/main" id="{93A994F6-C846-374D-6CCE-573CC03330FE}"/>
              </a:ext>
            </a:extLst>
          </p:cNvPr>
          <p:cNvSpPr>
            <a:spLocks noGrp="1"/>
          </p:cNvSpPr>
          <p:nvPr>
            <p:ph idx="1"/>
          </p:nvPr>
        </p:nvSpPr>
        <p:spPr>
          <a:xfrm>
            <a:off x="1051880" y="2085726"/>
            <a:ext cx="7063419" cy="4270598"/>
          </a:xfrm>
        </p:spPr>
        <p:txBody>
          <a:bodyPr>
            <a:normAutofit/>
          </a:bodyPr>
          <a:lstStyle/>
          <a:p>
            <a:pPr>
              <a:spcAft>
                <a:spcPts val="1200"/>
              </a:spcAft>
              <a:buFont typeface="Arial" panose="020B0604020202020204" pitchFamily="34" charset="0"/>
              <a:buChar char="•"/>
            </a:pPr>
            <a:r>
              <a:rPr lang="en-US" dirty="0"/>
              <a:t>A cost or price analysis is still required for procurements above the simplified acquisition threshold when the procurement is sole-source </a:t>
            </a:r>
          </a:p>
          <a:p>
            <a:pPr>
              <a:spcAft>
                <a:spcPts val="1200"/>
              </a:spcAft>
              <a:buFont typeface="Arial" panose="020B0604020202020204" pitchFamily="34" charset="0"/>
              <a:buChar char="•"/>
            </a:pPr>
            <a:r>
              <a:rPr lang="en-US" dirty="0">
                <a:solidFill>
                  <a:schemeClr val="tx1"/>
                </a:solidFill>
              </a:rPr>
              <a:t>A cost or price analysis is required </a:t>
            </a:r>
            <a:r>
              <a:rPr lang="en-US" dirty="0"/>
              <a:t>for contract amendments and change orders</a:t>
            </a:r>
          </a:p>
          <a:p>
            <a:pPr>
              <a:spcAft>
                <a:spcPts val="1200"/>
              </a:spcAft>
              <a:buFont typeface="Arial" panose="020B0604020202020204" pitchFamily="34" charset="0"/>
              <a:buChar char="•"/>
            </a:pPr>
            <a:r>
              <a:rPr lang="en-US" dirty="0">
                <a:solidFill>
                  <a:schemeClr val="tx1"/>
                </a:solidFill>
              </a:rPr>
              <a:t>Remember to document, document, document! </a:t>
            </a:r>
          </a:p>
        </p:txBody>
      </p:sp>
      <p:pic>
        <p:nvPicPr>
          <p:cNvPr id="5" name="Picture 4" descr="A green tick mark on a black background&#10;&#10;Description automatically generated">
            <a:extLst>
              <a:ext uri="{FF2B5EF4-FFF2-40B4-BE49-F238E27FC236}">
                <a16:creationId xmlns:a16="http://schemas.microsoft.com/office/drawing/2014/main" id="{168B0983-38E9-FE9F-E8D6-B4C7973A48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59571" y="3071518"/>
            <a:ext cx="3443531" cy="3284806"/>
          </a:xfrm>
          <a:prstGeom prst="rect">
            <a:avLst/>
          </a:prstGeom>
        </p:spPr>
      </p:pic>
    </p:spTree>
    <p:extLst>
      <p:ext uri="{BB962C8B-B14F-4D97-AF65-F5344CB8AC3E}">
        <p14:creationId xmlns:p14="http://schemas.microsoft.com/office/powerpoint/2010/main" val="1133585188"/>
      </p:ext>
    </p:extLst>
  </p:cSld>
  <p:clrMapOvr>
    <a:masterClrMapping/>
  </p:clrMapOvr>
</p:sld>
</file>

<file path=ppt/theme/theme1.xml><?xml version="1.0" encoding="utf-8"?>
<a:theme xmlns:a="http://schemas.openxmlformats.org/drawingml/2006/main" name="1_Office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42</TotalTime>
  <Words>1472</Words>
  <Application>Microsoft Macintosh PowerPoint</Application>
  <PresentationFormat>Widescreen</PresentationFormat>
  <Paragraphs>78</Paragraphs>
  <Slides>8</Slides>
  <Notes>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8</vt:i4>
      </vt:variant>
    </vt:vector>
  </HeadingPairs>
  <TitlesOfParts>
    <vt:vector size="17" baseType="lpstr">
      <vt:lpstr>Aptos</vt:lpstr>
      <vt:lpstr>Arial</vt:lpstr>
      <vt:lpstr>Avenir Next LT Pro Demi</vt:lpstr>
      <vt:lpstr>Calibri</vt:lpstr>
      <vt:lpstr>Calibri Light</vt:lpstr>
      <vt:lpstr>Merriweather Sans</vt:lpstr>
      <vt:lpstr>Open Sans</vt:lpstr>
      <vt:lpstr>Symbol</vt:lpstr>
      <vt:lpstr>1_Office Theme</vt:lpstr>
      <vt:lpstr>Before Solicitation: Cost or Price Analysis</vt:lpstr>
      <vt:lpstr>Comparing Cost or Price Analysis</vt:lpstr>
      <vt:lpstr>Simplified Acquisition Threshold</vt:lpstr>
      <vt:lpstr>Step 1: Independent Cost Estimate</vt:lpstr>
      <vt:lpstr>Step 1: Independent Cost Estimate</vt:lpstr>
      <vt:lpstr>Possible Step 2: Price Analysis</vt:lpstr>
      <vt:lpstr>Possible Step 2: Cost Analysis</vt:lpstr>
      <vt:lpstr>Other Things to Remember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Cuccaro, Crista</dc:creator>
  <cp:lastModifiedBy>Millonzi, Kara Anne</cp:lastModifiedBy>
  <cp:revision>2</cp:revision>
  <dcterms:created xsi:type="dcterms:W3CDTF">2024-11-03T14:49:28Z</dcterms:created>
  <dcterms:modified xsi:type="dcterms:W3CDTF">2024-11-06T12:06:19Z</dcterms:modified>
</cp:coreProperties>
</file>